
<file path=[Content_Types].xml><?xml version="1.0" encoding="utf-8"?>
<Types xmlns="http://schemas.openxmlformats.org/package/2006/content-types">
  <Default Extension="gif" ContentType="image/gif"/>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22"/>
  </p:notesMasterIdLst>
  <p:sldIdLst>
    <p:sldId id="256" r:id="rId2"/>
    <p:sldId id="257" r:id="rId3"/>
    <p:sldId id="273" r:id="rId4"/>
    <p:sldId id="258" r:id="rId5"/>
    <p:sldId id="261" r:id="rId6"/>
    <p:sldId id="259" r:id="rId7"/>
    <p:sldId id="265" r:id="rId8"/>
    <p:sldId id="266" r:id="rId9"/>
    <p:sldId id="267" r:id="rId10"/>
    <p:sldId id="268" r:id="rId11"/>
    <p:sldId id="274" r:id="rId12"/>
    <p:sldId id="271" r:id="rId13"/>
    <p:sldId id="275" r:id="rId14"/>
    <p:sldId id="276" r:id="rId15"/>
    <p:sldId id="264" r:id="rId16"/>
    <p:sldId id="263" r:id="rId17"/>
    <p:sldId id="270" r:id="rId18"/>
    <p:sldId id="260" r:id="rId19"/>
    <p:sldId id="272"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10"/>
  </p:normalViewPr>
  <p:slideViewPr>
    <p:cSldViewPr snapToGrid="0" snapToObjects="1">
      <p:cViewPr varScale="1">
        <p:scale>
          <a:sx n="92" d="100"/>
          <a:sy n="92" d="100"/>
        </p:scale>
        <p:origin x="117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8T17:22:28.14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50,'12'-7,"0"1,0 0,1 1,0 0,0 0,0 2,1 0,-1 0,18 0,20 0,59 5,-45 0,451-2,-488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8T17:22:35.53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3150,'9'-1,"-1"0,0 0,0-1,0 0,0 0,0-1,0 0,-1-1,13-7,-2-1,0 0,24-22,1-7,-16 15,36-27,-40 37,-1-1,0 0,-1-2,-1-1,-1 0,22-30,-37 44,36-56,4 2,80-86,20 12,53-55,-166 158,2 1,37-25,36-31,144-160,-129 110,-22 23,-65 75,-1-1,-2-1,50-87,-60 90,2 0,2 1,1 2,1 0,2 2,55-47,-40 37,-1 0,45-61,-50 56,3 1,58-50,106-92,-186 168,227-216,-233 225,1 1,-1 0,2 1,-1 0,1 1,1 1,-1 0,1 2,0-1,0 2,1 0,0 1,-1 1,21-1,-10-1,0-1,30-9,-34 7,6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8T17:22:38.2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87,'3'-4,"-1"1,0 0,1 0,-1 0,1 1,0-1,0 1,0-1,0 1,0 0,0 0,1 1,-1-1,1 1,-1-1,1 1,0 0,-1 0,6 0,11-1,-1 0,32 2,-28 0,1271 0,-561 2,-9-2,-686-2,45-8,28-1,-19 2,-38 1,-24 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8T17:22:49.64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26,'2'-2,"0"0,1 0,-1 1,1-1,-1 1,1 0,0 0,-1 0,1 0,0 0,0 1,0-1,3 0,41 2,-43-1,28 4,-1 2,1 2,-1 0,0 2,29 15,-5-4,-21-10,1-1,-1-2,1-1,1-2,-1-2,68-1,714-4,-491 2,-286-1,-1-2,0-1,56-14,110-48,-178 57,0 0,1 2,0 1,1 1,31-2,-30 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8T17:22:52.0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29,'1'-1,"-1"0,0-1,1 1,-1 0,1 0,-1 0,1-1,0 1,0 0,-1 0,1 0,0 0,0 0,0 0,0 0,0 1,0-1,0 0,0 0,1 1,-1-1,0 1,0-1,0 1,1 0,-1-1,0 1,2 0,40-5,-29 7,-1-1,1 2,0 0,-1 0,24 10,64 36,-18-8,20 10,-73-35,0-1,0-1,2-2,51 14,-65-21,0 1,-1 1,0 1,0 0,0 2,16 11,-7-5,30 15,-20-13,0 2,56 43,22 14,149 106,-171-113,24 23,-101-79,0 1,-1 1,-1 1,22 34,-9-11,1-1,3-2,48 49,-32-36,29 36,45 47,129 113,-224-224,0-1,2-2,0 0,1-2,33 15,-34-18,-4-2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8T19:40:19.515"/>
    </inkml:context>
    <inkml:brush xml:id="br0">
      <inkml:brushProperty name="width" value="0.5" units="cm"/>
      <inkml:brushProperty name="height" value="1" units="cm"/>
      <inkml:brushProperty name="color" value="#7DFF7D"/>
      <inkml:brushProperty name="tip" value="rectangle"/>
      <inkml:brushProperty name="rasterOp" value="maskPen"/>
      <inkml:brushProperty name="ignorePressure" value="1"/>
    </inkml:brush>
  </inkml:definitions>
  <inkml:trace contextRef="#ctx0" brushRef="#br0">0 91,'1'-1,"-1"1,0-1,1 0,-1 1,1-1,-1 0,1 1,-1-1,1 0,0 1,-1-1,1 1,0-1,-1 1,1-1,0 1,-1 0,1-1,0 1,0 0,0 0,-1-1,1 1,0 0,1 0,26-4,-24 3,108-6,125 7,-95 2,1407-2,-1504-2,0-3,48-10,-43 6,69-5,-20 13,123-10,-94 1,164 8,-131 5,-103-4,63 2,-120-1,0 0,-1 0,1 0,0 0,0 0,-1 0,1 0,0 0,-1 0,1 0,0 0,-1 0,1 1,0-1,-1 0,1 1,-1-1,1 0,0 1,-1-1,1 0,-1 1,1-1,-1 1,1-1,0 2,-13 9,-38 12,45-21,-34 16,0 3,-50 35,54-33,-6 6,2 1,-69 68,-54 84,128-145,-2-2,-1-1,-45 30,-29 27,73-61,-2 0,-59 32,48-32,-47 38,-174 142,186-150,55-40,1 2,-31 27,-120 131,-122 108,261-252,0 3,-56 67,-54 101,81-105,-5-3,-5-4,-3-4,-99 83,135-129,34-30,-1-1,-1 0,0-1,-31 19,17-13,1 1,1 2,1 1,2 1,-25 29,21-22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8T19:40:29.757"/>
    </inkml:context>
    <inkml:brush xml:id="br0">
      <inkml:brushProperty name="width" value="0.5" units="cm"/>
      <inkml:brushProperty name="height" value="1" units="cm"/>
      <inkml:brushProperty name="color" value="#7DFF7D"/>
      <inkml:brushProperty name="tip" value="rectangle"/>
      <inkml:brushProperty name="rasterOp" value="maskPen"/>
      <inkml:brushProperty name="ignorePressure" value="1"/>
    </inkml:brush>
  </inkml:definitions>
  <inkml:trace contextRef="#ctx0" brushRef="#br0">1 46,'24'6,"0"0,0-1,1-1,27 0,105-5,-70-1,57 3,128-3,-239-2,-1-1,0-1,31-12,-28 8,0 2,43-5,-46 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8T19:40:37.038"/>
    </inkml:context>
    <inkml:brush xml:id="br0">
      <inkml:brushProperty name="width" value="0.5" units="cm"/>
      <inkml:brushProperty name="height" value="1" units="cm"/>
      <inkml:brushProperty name="color" value="#7DFF7D"/>
      <inkml:brushProperty name="tip" value="rectangle"/>
      <inkml:brushProperty name="rasterOp" value="maskPen"/>
      <inkml:brushProperty name="ignorePressure" value="1"/>
    </inkml:brush>
  </inkml:definitions>
  <inkml:trace contextRef="#ctx0" brushRef="#br0">1 91,'167'2,"179"-4,-204-9,60 0,388 11,-562-1,0-2,-1-2,0 0,42-15,-39 11,0 1,1 2,43-5,31 11,133 16,-202-13,179 19,-148-19,-46-3,0 1,28 5,-46-5,0-1,0 1,0 0,0 0,0 0,0 0,0 1,-1-1,1 1,-1 0,1-1,-1 1,1 0,-1 0,0 1,0-1,0 0,0 1,-1 0,1-1,-1 1,1 0,-1-1,0 1,0 0,0 0,-1 0,1 0,-1 0,1 0,-1 0,0 0,0 0,0 0,-1 1,1-1,-2 5,-1 3,0-1,0 1,-1-1,0 1,-1-1,0 0,-1-1,0 0,-10 13,-3-1,-2-1,0-1,-1 0,-39 23,-106 51,111-65,3 2,-73 54,-171 179,246-216,-70 48,74-60,-29 30,-124 136,185-184,-39 47,-72 111,8-8,-62 38,146-173,-1-1,-1-2,-73 45,75-57,-44 16,57-25,-1 0,1 2,0 0,1 1,0 2,-29 23,-8 23,34-35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0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13.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14.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16.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CAA9C-32A5-D00E-B9D9-EE4383341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C0FD0-D2D0-DDC3-1753-1D6A507A6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6A15C-87C0-E24E-337F-A79DAD3971B6}"/>
              </a:ext>
            </a:extLst>
          </p:cNvPr>
          <p:cNvSpPr>
            <a:spLocks noGrp="1"/>
          </p:cNvSpPr>
          <p:nvPr>
            <p:ph type="body" idx="1"/>
          </p:nvPr>
        </p:nvSpPr>
        <p:spPr/>
        <p:txBody>
          <a:bodyPr/>
          <a:lstStyle/>
          <a:p>
            <a:r>
              <a:rPr lang="en-US" dirty="0"/>
              <a:t>Slide 16. Editable PowerPoint recreation of the Beamer draft, using paper figures as raster assets and text as editable PPTX objects.</a:t>
            </a:r>
          </a:p>
        </p:txBody>
      </p:sp>
      <p:sp>
        <p:nvSpPr>
          <p:cNvPr id="4" name="Slide Number Placeholder 3">
            <a:extLst>
              <a:ext uri="{FF2B5EF4-FFF2-40B4-BE49-F238E27FC236}">
                <a16:creationId xmlns:a16="http://schemas.microsoft.com/office/drawing/2014/main" id="{39DB3089-DE27-1AFA-CB6B-29C8FF7DCBE0}"/>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62621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9.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8.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15.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17.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EAE23-1BE8-6C7F-F8A6-1C6534400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642F7-4AF0-2719-B261-31BCAE9D8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0C7BBF-1C99-A291-2AF3-ED1BC41EE4C8}"/>
              </a:ext>
            </a:extLst>
          </p:cNvPr>
          <p:cNvSpPr>
            <a:spLocks noGrp="1"/>
          </p:cNvSpPr>
          <p:nvPr>
            <p:ph type="body" idx="1"/>
          </p:nvPr>
        </p:nvSpPr>
        <p:spPr/>
        <p:txBody>
          <a:bodyPr/>
          <a:lstStyle/>
          <a:p>
            <a:r>
              <a:rPr lang="en-US" dirty="0"/>
              <a:t>Slide 17. Editable PowerPoint recreation of the Beamer draft, using paper figures as raster assets and text as editable PPTX objects.</a:t>
            </a:r>
          </a:p>
        </p:txBody>
      </p:sp>
      <p:sp>
        <p:nvSpPr>
          <p:cNvPr id="4" name="Slide Number Placeholder 3">
            <a:extLst>
              <a:ext uri="{FF2B5EF4-FFF2-40B4-BE49-F238E27FC236}">
                <a16:creationId xmlns:a16="http://schemas.microsoft.com/office/drawing/2014/main" id="{A2064D35-52FB-4F43-8662-14ECA8A2DDEA}"/>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48175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8F73C-1D1B-C50F-6160-A2AAF1200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D2B98-BB7D-E335-37F4-1FE570AB8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24436-30CF-36C8-D884-0EB817B22755}"/>
              </a:ext>
            </a:extLst>
          </p:cNvPr>
          <p:cNvSpPr>
            <a:spLocks noGrp="1"/>
          </p:cNvSpPr>
          <p:nvPr>
            <p:ph type="body" idx="1"/>
          </p:nvPr>
        </p:nvSpPr>
        <p:spPr/>
        <p:txBody>
          <a:bodyPr/>
          <a:lstStyle/>
          <a:p>
            <a:r>
              <a:rPr lang="en-US" dirty="0"/>
              <a:t>Slide 2. Editable PowerPoint recreation of the Beamer draft, using paper figures as raster assets and text as editable PPTX objects.</a:t>
            </a:r>
          </a:p>
        </p:txBody>
      </p:sp>
      <p:sp>
        <p:nvSpPr>
          <p:cNvPr id="4" name="Slide Number Placeholder 3">
            <a:extLst>
              <a:ext uri="{FF2B5EF4-FFF2-40B4-BE49-F238E27FC236}">
                <a16:creationId xmlns:a16="http://schemas.microsoft.com/office/drawing/2014/main" id="{89BABF79-B475-EF01-9CEF-EEA1D27FCBA6}"/>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2152918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6.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4.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10.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11.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12. Editable PowerPoint recreation of the Beamer draft, using paper figures as raster assets and text as editable PPTX objects.</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3639-4F26-46D5-810E-08F16702F41C}"/>
              </a:ext>
            </a:extLst>
          </p:cNvPr>
          <p:cNvSpPr>
            <a:spLocks noGrp="1"/>
          </p:cNvSpPr>
          <p:nvPr>
            <p:ph type="ctrTitle"/>
          </p:nvPr>
        </p:nvSpPr>
        <p:spPr>
          <a:xfrm>
            <a:off x="543910" y="472967"/>
            <a:ext cx="8069974" cy="1860330"/>
          </a:xfrm>
          <a:ln>
            <a:noFill/>
          </a:ln>
          <a:effectLst>
            <a:outerShdw blurRad="149987" dist="250190" dir="8460000" algn="ctr">
              <a:srgbClr val="000000">
                <a:alpha val="28000"/>
              </a:srgbClr>
            </a:outerShdw>
          </a:effectLst>
        </p:spPr>
        <p:txBody>
          <a:bodyPr anchor="ctr">
            <a:noAutofit/>
          </a:bodyPr>
          <a:lstStyle>
            <a:lvl1pPr algn="ctr">
              <a:defRPr sz="3000" b="1"/>
            </a:lvl1pPr>
          </a:lstStyle>
          <a:p>
            <a:r>
              <a:rPr lang="it-IT"/>
              <a:t>Fare clic per modificare lo stile del titolo dello schema</a:t>
            </a:r>
            <a:endParaRPr lang="en-US" dirty="0"/>
          </a:p>
        </p:txBody>
      </p:sp>
      <p:sp>
        <p:nvSpPr>
          <p:cNvPr id="3" name="Subtitle 2">
            <a:extLst>
              <a:ext uri="{FF2B5EF4-FFF2-40B4-BE49-F238E27FC236}">
                <a16:creationId xmlns:a16="http://schemas.microsoft.com/office/drawing/2014/main" id="{19C70298-4A00-487F-88BC-7A3072FA47D0}"/>
              </a:ext>
            </a:extLst>
          </p:cNvPr>
          <p:cNvSpPr>
            <a:spLocks noGrp="1"/>
          </p:cNvSpPr>
          <p:nvPr>
            <p:ph type="subTitle" idx="1" hasCustomPrompt="1"/>
          </p:nvPr>
        </p:nvSpPr>
        <p:spPr>
          <a:xfrm>
            <a:off x="1143000" y="2715775"/>
            <a:ext cx="6858000" cy="576066"/>
          </a:xfrm>
        </p:spPr>
        <p:txBody>
          <a:bodyPr anchor="ctr">
            <a:normAutofit/>
          </a:bodyPr>
          <a:lstStyle>
            <a:lvl1pPr marL="0" indent="0" algn="ctr">
              <a:buNone/>
              <a:defRPr sz="21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Your Name</a:t>
            </a:r>
          </a:p>
        </p:txBody>
      </p:sp>
      <p:sp>
        <p:nvSpPr>
          <p:cNvPr id="4" name="Date Placeholder 3">
            <a:extLst>
              <a:ext uri="{FF2B5EF4-FFF2-40B4-BE49-F238E27FC236}">
                <a16:creationId xmlns:a16="http://schemas.microsoft.com/office/drawing/2014/main" id="{F24E990A-DF6C-414B-AB2D-5D28052D116B}"/>
              </a:ext>
            </a:extLst>
          </p:cNvPr>
          <p:cNvSpPr>
            <a:spLocks noGrp="1"/>
          </p:cNvSpPr>
          <p:nvPr>
            <p:ph type="dt" sz="half" idx="10"/>
          </p:nvPr>
        </p:nvSpPr>
        <p:spPr/>
        <p:txBody>
          <a:bodyPr/>
          <a:lstStyle/>
          <a:p>
            <a:fld id="{19E1FB6C-9CAB-4EE7-AF59-901C12F350D2}" type="datetimeFigureOut">
              <a:rPr lang="en-US" smtClean="0"/>
              <a:t>5/14/2026</a:t>
            </a:fld>
            <a:endParaRPr lang="en-US" dirty="0"/>
          </a:p>
        </p:txBody>
      </p:sp>
      <p:sp>
        <p:nvSpPr>
          <p:cNvPr id="5" name="Footer Placeholder 4">
            <a:extLst>
              <a:ext uri="{FF2B5EF4-FFF2-40B4-BE49-F238E27FC236}">
                <a16:creationId xmlns:a16="http://schemas.microsoft.com/office/drawing/2014/main" id="{44B350E2-539A-4F26-BA1F-9E883C7444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1DDE46-7D77-4F57-B6F0-2B9BFF78ECB3}"/>
              </a:ext>
            </a:extLst>
          </p:cNvPr>
          <p:cNvSpPr>
            <a:spLocks noGrp="1"/>
          </p:cNvSpPr>
          <p:nvPr>
            <p:ph type="sldNum" sz="quarter" idx="12"/>
          </p:nvPr>
        </p:nvSpPr>
        <p:spPr/>
        <p:txBody>
          <a:bodyPr/>
          <a:lstStyle/>
          <a:p>
            <a:fld id="{970EE449-30A4-49C4-BDFC-EB7574A61070}" type="slidenum">
              <a:rPr lang="en-US" smtClean="0"/>
              <a:t>‹N›</a:t>
            </a:fld>
            <a:endParaRPr lang="en-US" dirty="0"/>
          </a:p>
        </p:txBody>
      </p:sp>
    </p:spTree>
    <p:extLst>
      <p:ext uri="{BB962C8B-B14F-4D97-AF65-F5344CB8AC3E}">
        <p14:creationId xmlns:p14="http://schemas.microsoft.com/office/powerpoint/2010/main" val="133929130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CAB9-FDBF-45A0-942B-6CD2D2969E63}"/>
              </a:ext>
            </a:extLst>
          </p:cNvPr>
          <p:cNvSpPr>
            <a:spLocks noGrp="1"/>
          </p:cNvSpPr>
          <p:nvPr>
            <p:ph type="title"/>
          </p:nvPr>
        </p:nvSpPr>
        <p:spPr/>
        <p:txBody>
          <a:bodyPr/>
          <a:lstStyle/>
          <a:p>
            <a:r>
              <a:rPr lang="it-IT"/>
              <a:t>Fare clic per modificare lo stile del titolo dello schema</a:t>
            </a:r>
            <a:endParaRPr lang="en-US"/>
          </a:p>
        </p:txBody>
      </p:sp>
      <p:sp>
        <p:nvSpPr>
          <p:cNvPr id="3" name="Content Placeholder 2">
            <a:extLst>
              <a:ext uri="{FF2B5EF4-FFF2-40B4-BE49-F238E27FC236}">
                <a16:creationId xmlns:a16="http://schemas.microsoft.com/office/drawing/2014/main" id="{228942EA-E749-4D6C-901E-AB3CC35FD17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F93B43AE-491F-48A1-8D7B-DD7541B57145}"/>
              </a:ext>
            </a:extLst>
          </p:cNvPr>
          <p:cNvSpPr>
            <a:spLocks noGrp="1"/>
          </p:cNvSpPr>
          <p:nvPr>
            <p:ph type="dt" sz="half" idx="10"/>
          </p:nvPr>
        </p:nvSpPr>
        <p:spPr/>
        <p:txBody>
          <a:bodyPr/>
          <a:lstStyle/>
          <a:p>
            <a:fld id="{19E1FB6C-9CAB-4EE7-AF59-901C12F350D2}" type="datetimeFigureOut">
              <a:rPr lang="en-US" smtClean="0"/>
              <a:t>5/14/2026</a:t>
            </a:fld>
            <a:endParaRPr lang="en-US"/>
          </a:p>
        </p:txBody>
      </p:sp>
      <p:sp>
        <p:nvSpPr>
          <p:cNvPr id="5" name="Footer Placeholder 4">
            <a:extLst>
              <a:ext uri="{FF2B5EF4-FFF2-40B4-BE49-F238E27FC236}">
                <a16:creationId xmlns:a16="http://schemas.microsoft.com/office/drawing/2014/main" id="{87519AD4-E094-4AFD-957C-52E8C75E0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ABF28F-8E43-41C0-A629-DFB5E6B07A2C}"/>
              </a:ext>
            </a:extLst>
          </p:cNvPr>
          <p:cNvSpPr>
            <a:spLocks noGrp="1"/>
          </p:cNvSpPr>
          <p:nvPr>
            <p:ph type="sldNum" sz="quarter" idx="12"/>
          </p:nvPr>
        </p:nvSpPr>
        <p:spPr/>
        <p:txBody>
          <a:bodyPr/>
          <a:lstStyle/>
          <a:p>
            <a:fld id="{970EE449-30A4-49C4-BDFC-EB7574A61070}" type="slidenum">
              <a:rPr lang="en-US" smtClean="0"/>
              <a:t>‹N›</a:t>
            </a:fld>
            <a:endParaRPr lang="en-US"/>
          </a:p>
        </p:txBody>
      </p:sp>
    </p:spTree>
    <p:extLst>
      <p:ext uri="{BB962C8B-B14F-4D97-AF65-F5344CB8AC3E}">
        <p14:creationId xmlns:p14="http://schemas.microsoft.com/office/powerpoint/2010/main" val="332550815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7695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2B08E9-BC93-4F3C-8000-6931DF2BB8BB}"/>
              </a:ext>
            </a:extLst>
          </p:cNvPr>
          <p:cNvSpPr>
            <a:spLocks noGrp="1"/>
          </p:cNvSpPr>
          <p:nvPr>
            <p:ph type="title"/>
          </p:nvPr>
        </p:nvSpPr>
        <p:spPr>
          <a:xfrm>
            <a:off x="551793" y="236485"/>
            <a:ext cx="8040414" cy="1032495"/>
          </a:xfrm>
          <a:prstGeom prst="rect">
            <a:avLst/>
          </a:prstGeom>
          <a:blipFill>
            <a:blip r:embed="rId5"/>
            <a:stretch>
              <a:fillRect/>
            </a:stretch>
          </a:blipFill>
        </p:spPr>
        <p:txBody>
          <a:bodyPr vert="horz" lIns="91440" tIns="45720" rIns="91440" bIns="45720" rtlCol="0" anchor="ctr">
            <a:noAutofit/>
          </a:bodyPr>
          <a:lstStyle/>
          <a:p>
            <a:r>
              <a:rPr lang="it-IT" dirty="0"/>
              <a:t>Fare clic per modificare lo stile del titolo dello schema</a:t>
            </a:r>
            <a:endParaRPr lang="en-US" dirty="0"/>
          </a:p>
        </p:txBody>
      </p:sp>
      <p:sp>
        <p:nvSpPr>
          <p:cNvPr id="3" name="Text Placeholder 2">
            <a:extLst>
              <a:ext uri="{FF2B5EF4-FFF2-40B4-BE49-F238E27FC236}">
                <a16:creationId xmlns:a16="http://schemas.microsoft.com/office/drawing/2014/main" id="{E4FA7735-0958-4F79-9D87-67DA22BCF5AA}"/>
              </a:ext>
            </a:extLst>
          </p:cNvPr>
          <p:cNvSpPr>
            <a:spLocks noGrp="1"/>
          </p:cNvSpPr>
          <p:nvPr>
            <p:ph type="body" idx="1"/>
          </p:nvPr>
        </p:nvSpPr>
        <p:spPr>
          <a:xfrm>
            <a:off x="981221" y="1519311"/>
            <a:ext cx="7534129" cy="4657652"/>
          </a:xfrm>
          <a:prstGeom prst="rect">
            <a:avLst/>
          </a:prstGeom>
        </p:spPr>
        <p:txBody>
          <a:bodyPr vert="horz" lIns="91440" tIns="45720" rIns="91440" bIns="45720" rtlCol="0">
            <a:normAutofit/>
          </a:bodyPr>
          <a:lstStyle/>
          <a:p>
            <a:pPr lvl="0"/>
            <a:r>
              <a:rPr lang="en-US" dirty="0"/>
              <a:t>This is the first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975F63-3A28-42D0-A112-749A432F0C2B}"/>
              </a:ext>
            </a:extLst>
          </p:cNvPr>
          <p:cNvSpPr>
            <a:spLocks noGrp="1"/>
          </p:cNvSpPr>
          <p:nvPr>
            <p:ph type="dt" sz="half" idx="2"/>
          </p:nvPr>
        </p:nvSpPr>
        <p:spPr>
          <a:xfrm>
            <a:off x="628650" y="6356351"/>
            <a:ext cx="1956289" cy="365125"/>
          </a:xfrm>
          <a:prstGeom prst="rect">
            <a:avLst/>
          </a:prstGeom>
          <a:blipFill dpi="0" rotWithShape="1">
            <a:blip r:embed="rId5">
              <a:alphaModFix amt="90000"/>
            </a:blip>
            <a:srcRect/>
            <a:stretch>
              <a:fillRect/>
            </a:stretch>
          </a:blipFill>
        </p:spPr>
        <p:txBody>
          <a:bodyPr vert="horz" lIns="91440" tIns="45720" rIns="91440" bIns="45720" rtlCol="0" anchor="ctr"/>
          <a:lstStyle>
            <a:lvl1pPr algn="l">
              <a:defRPr sz="900">
                <a:solidFill>
                  <a:schemeClr val="tx1">
                    <a:tint val="75000"/>
                  </a:schemeClr>
                </a:solidFill>
              </a:defRPr>
            </a:lvl1pPr>
          </a:lstStyle>
          <a:p>
            <a:fld id="{19E1FB6C-9CAB-4EE7-AF59-901C12F350D2}" type="datetimeFigureOut">
              <a:rPr lang="en-US" smtClean="0"/>
              <a:t>5/14/2026</a:t>
            </a:fld>
            <a:endParaRPr lang="en-US"/>
          </a:p>
        </p:txBody>
      </p:sp>
      <p:sp>
        <p:nvSpPr>
          <p:cNvPr id="5" name="Footer Placeholder 4">
            <a:extLst>
              <a:ext uri="{FF2B5EF4-FFF2-40B4-BE49-F238E27FC236}">
                <a16:creationId xmlns:a16="http://schemas.microsoft.com/office/drawing/2014/main" id="{47DC9FBB-1B4B-432A-8E9F-8BBCFF5C434C}"/>
              </a:ext>
            </a:extLst>
          </p:cNvPr>
          <p:cNvSpPr>
            <a:spLocks noGrp="1"/>
          </p:cNvSpPr>
          <p:nvPr>
            <p:ph type="ftr" sz="quarter" idx="3"/>
          </p:nvPr>
        </p:nvSpPr>
        <p:spPr>
          <a:xfrm>
            <a:off x="2584939" y="6356351"/>
            <a:ext cx="3974124" cy="365125"/>
          </a:xfrm>
          <a:prstGeom prst="rect">
            <a:avLst/>
          </a:prstGeom>
          <a:blipFill dpi="0" rotWithShape="1">
            <a:blip r:embed="rId5">
              <a:alphaModFix amt="95000"/>
            </a:blip>
            <a:srcRect/>
            <a:stretch>
              <a:fillRect/>
            </a:stretch>
          </a:blipFill>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8CA29A-A230-4FE5-8DD4-E102E902BEE4}"/>
              </a:ext>
            </a:extLst>
          </p:cNvPr>
          <p:cNvSpPr>
            <a:spLocks noGrp="1"/>
          </p:cNvSpPr>
          <p:nvPr>
            <p:ph type="sldNum" sz="quarter" idx="4"/>
          </p:nvPr>
        </p:nvSpPr>
        <p:spPr>
          <a:xfrm>
            <a:off x="6457950" y="6356351"/>
            <a:ext cx="2057400" cy="365125"/>
          </a:xfrm>
          <a:prstGeom prst="rect">
            <a:avLst/>
          </a:prstGeom>
          <a:blipFill>
            <a:blip r:embed="rId5"/>
            <a:stretch>
              <a:fillRect/>
            </a:stretch>
          </a:blipFill>
        </p:spPr>
        <p:txBody>
          <a:bodyPr vert="horz" lIns="91440" tIns="45720" rIns="91440" bIns="45720" rtlCol="0" anchor="ctr"/>
          <a:lstStyle>
            <a:lvl1pPr algn="r">
              <a:defRPr sz="900">
                <a:solidFill>
                  <a:schemeClr val="tx1">
                    <a:tint val="75000"/>
                  </a:schemeClr>
                </a:solidFill>
              </a:defRPr>
            </a:lvl1pPr>
          </a:lstStyle>
          <a:p>
            <a:fld id="{970EE449-30A4-49C4-BDFC-EB7574A61070}" type="slidenum">
              <a:rPr lang="en-US" smtClean="0"/>
              <a:t>‹N›</a:t>
            </a:fld>
            <a:endParaRPr lang="en-US"/>
          </a:p>
        </p:txBody>
      </p:sp>
    </p:spTree>
    <p:extLst>
      <p:ext uri="{BB962C8B-B14F-4D97-AF65-F5344CB8AC3E}">
        <p14:creationId xmlns:p14="http://schemas.microsoft.com/office/powerpoint/2010/main" val="54573663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hf sldNum="0" hdr="0" ftr="0" dt="0"/>
  <p:txStyles>
    <p:titleStyle>
      <a:lvl1pPr algn="l" defTabSz="685800" rtl="0" eaLnBrk="1" latinLnBrk="0" hangingPunct="1">
        <a:lnSpc>
          <a:spcPct val="90000"/>
        </a:lnSpc>
        <a:spcBef>
          <a:spcPct val="0"/>
        </a:spcBef>
        <a:buNone/>
        <a:defRPr sz="3000"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Clr>
          <a:srgbClr val="C00000"/>
        </a:buClr>
        <a:buSzPct val="120000"/>
        <a:buFont typeface="Wingdings" panose="05000000000000000000" pitchFamily="2" charset="2"/>
        <a:buChar char="§"/>
        <a:defRPr sz="2100" kern="1200">
          <a:solidFill>
            <a:schemeClr val="tx1"/>
          </a:solidFill>
          <a:latin typeface="Bell MT" panose="02020503060305020303" pitchFamily="18" charset="0"/>
          <a:ea typeface="+mn-ea"/>
          <a:cs typeface="+mn-cs"/>
        </a:defRPr>
      </a:lvl1pPr>
      <a:lvl2pPr marL="514350" indent="-171450" algn="just" defTabSz="685800" rtl="0" eaLnBrk="1" latinLnBrk="0" hangingPunct="1">
        <a:lnSpc>
          <a:spcPct val="70000"/>
        </a:lnSpc>
        <a:spcBef>
          <a:spcPts val="450"/>
        </a:spcBef>
        <a:buClr>
          <a:srgbClr val="C00000"/>
        </a:buClr>
        <a:buSzPct val="120000"/>
        <a:buFont typeface="Wingdings" panose="05000000000000000000" pitchFamily="2" charset="2"/>
        <a:buChar char="§"/>
        <a:defRPr sz="1800" kern="1200">
          <a:solidFill>
            <a:schemeClr val="tx1"/>
          </a:solidFill>
          <a:latin typeface="Bell MT" panose="02020503060305020303" pitchFamily="18" charset="0"/>
          <a:ea typeface="+mn-ea"/>
          <a:cs typeface="+mn-cs"/>
        </a:defRPr>
      </a:lvl2pPr>
      <a:lvl3pPr marL="857250" indent="-171450" algn="l" defTabSz="685800" rtl="0" eaLnBrk="1" latinLnBrk="0" hangingPunct="1">
        <a:lnSpc>
          <a:spcPct val="90000"/>
        </a:lnSpc>
        <a:spcBef>
          <a:spcPts val="375"/>
        </a:spcBef>
        <a:buClr>
          <a:srgbClr val="C00000"/>
        </a:buClr>
        <a:buSzPct val="120000"/>
        <a:buFont typeface="Wingdings" panose="05000000000000000000" pitchFamily="2" charset="2"/>
        <a:buChar char="§"/>
        <a:defRPr sz="1500" kern="1200">
          <a:solidFill>
            <a:schemeClr val="tx1"/>
          </a:solidFill>
          <a:latin typeface="Bell MT" panose="02020503060305020303" pitchFamily="18" charset="0"/>
          <a:ea typeface="+mn-ea"/>
          <a:cs typeface="+mn-cs"/>
        </a:defRPr>
      </a:lvl3pPr>
      <a:lvl4pPr marL="1200150" indent="-171450" algn="l" defTabSz="685800" rtl="0" eaLnBrk="1" latinLnBrk="0" hangingPunct="1">
        <a:lnSpc>
          <a:spcPct val="90000"/>
        </a:lnSpc>
        <a:spcBef>
          <a:spcPts val="375"/>
        </a:spcBef>
        <a:buClr>
          <a:srgbClr val="C00000"/>
        </a:buClr>
        <a:buSzPct val="120000"/>
        <a:buFont typeface="Wingdings" panose="05000000000000000000" pitchFamily="2" charset="2"/>
        <a:buChar char="§"/>
        <a:defRPr sz="1350" kern="1200">
          <a:solidFill>
            <a:schemeClr val="tx1"/>
          </a:solidFill>
          <a:latin typeface="Bell MT" panose="02020503060305020303" pitchFamily="18" charset="0"/>
          <a:ea typeface="+mn-ea"/>
          <a:cs typeface="+mn-cs"/>
        </a:defRPr>
      </a:lvl4pPr>
      <a:lvl5pPr marL="1543050" indent="-171450" algn="l" defTabSz="685800" rtl="0" eaLnBrk="1" latinLnBrk="0" hangingPunct="1">
        <a:lnSpc>
          <a:spcPct val="90000"/>
        </a:lnSpc>
        <a:spcBef>
          <a:spcPts val="375"/>
        </a:spcBef>
        <a:buClr>
          <a:srgbClr val="C00000"/>
        </a:buClr>
        <a:buSzPct val="120000"/>
        <a:buFont typeface="Wingdings" panose="05000000000000000000" pitchFamily="2" charset="2"/>
        <a:buChar char="§"/>
        <a:defRPr sz="1350" kern="1200">
          <a:solidFill>
            <a:schemeClr val="tx1"/>
          </a:solidFill>
          <a:latin typeface="Bell MT" panose="020205030603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26.pn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80.png"/><Relationship Id="rId18" Type="http://schemas.openxmlformats.org/officeDocument/2006/relationships/customXml" Target="../ink/ink8.xml"/><Relationship Id="rId3" Type="http://schemas.openxmlformats.org/officeDocument/2006/relationships/image" Target="../media/image29.jpg"/><Relationship Id="rId7" Type="http://schemas.openxmlformats.org/officeDocument/2006/relationships/image" Target="../media/image150.png"/><Relationship Id="rId12" Type="http://schemas.openxmlformats.org/officeDocument/2006/relationships/customXml" Target="../ink/ink5.xml"/><Relationship Id="rId17" Type="http://schemas.openxmlformats.org/officeDocument/2006/relationships/image" Target="../media/image200.png"/><Relationship Id="rId2" Type="http://schemas.openxmlformats.org/officeDocument/2006/relationships/notesSlide" Target="../notesSlides/notesSlide14.xml"/><Relationship Id="rId16" Type="http://schemas.openxmlformats.org/officeDocument/2006/relationships/customXml" Target="../ink/ink7.xml"/><Relationship Id="rId1" Type="http://schemas.openxmlformats.org/officeDocument/2006/relationships/slideLayout" Target="../slideLayouts/slideLayout3.xml"/><Relationship Id="rId6" Type="http://schemas.openxmlformats.org/officeDocument/2006/relationships/customXml" Target="../ink/ink2.xml"/><Relationship Id="rId11" Type="http://schemas.openxmlformats.org/officeDocument/2006/relationships/image" Target="../media/image170.png"/><Relationship Id="rId5" Type="http://schemas.openxmlformats.org/officeDocument/2006/relationships/image" Target="../media/image140.png"/><Relationship Id="rId15" Type="http://schemas.openxmlformats.org/officeDocument/2006/relationships/image" Target="../media/image190.png"/><Relationship Id="rId10" Type="http://schemas.openxmlformats.org/officeDocument/2006/relationships/customXml" Target="../ink/ink4.xml"/><Relationship Id="rId19" Type="http://schemas.openxmlformats.org/officeDocument/2006/relationships/image" Target="../media/image210.png"/><Relationship Id="rId4" Type="http://schemas.openxmlformats.org/officeDocument/2006/relationships/customXml" Target="../ink/ink1.xml"/><Relationship Id="rId9" Type="http://schemas.openxmlformats.org/officeDocument/2006/relationships/image" Target="../media/image160.png"/><Relationship Id="rId14" Type="http://schemas.openxmlformats.org/officeDocument/2006/relationships/customXml" Target="../ink/ink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1.jpg"/><Relationship Id="rId7"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9.png"/><Relationship Id="rId4" Type="http://schemas.openxmlformats.org/officeDocument/2006/relationships/image" Target="../media/image20.jp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32.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78892" y="133421"/>
            <a:ext cx="8503920" cy="1507104"/>
          </a:xfrm>
          <a:prstGeom prst="roundRect">
            <a:avLst>
              <a:gd name="adj" fmla="val 4902"/>
            </a:avLst>
          </a:prstGeom>
          <a:solidFill>
            <a:srgbClr val="D7E3E8"/>
          </a:solidFill>
          <a:ln w="12700">
            <a:solidFill>
              <a:srgbClr val="D7E3E8"/>
            </a:solidFill>
            <a:prstDash val="solid"/>
          </a:ln>
          <a:effectLst>
            <a:outerShdw blurRad="25400" dist="16510" dir="2700000" algn="bl" rotWithShape="0">
              <a:srgbClr val="000000">
                <a:alpha val="25000"/>
              </a:srgbClr>
            </a:outerShdw>
          </a:effectLst>
        </p:spPr>
        <p:txBody>
          <a:bodyPr/>
          <a:lstStyle/>
          <a:p>
            <a:endParaRPr lang="en-US"/>
          </a:p>
        </p:txBody>
      </p:sp>
      <p:sp>
        <p:nvSpPr>
          <p:cNvPr id="3" name="Text 1"/>
          <p:cNvSpPr/>
          <p:nvPr/>
        </p:nvSpPr>
        <p:spPr>
          <a:xfrm>
            <a:off x="1051560" y="381143"/>
            <a:ext cx="7040880" cy="1008512"/>
          </a:xfrm>
          <a:prstGeom prst="rect">
            <a:avLst/>
          </a:prstGeom>
          <a:noFill/>
          <a:ln/>
        </p:spPr>
        <p:txBody>
          <a:bodyPr wrap="square" lIns="0" tIns="0" rIns="0" bIns="0" rtlCol="0" anchor="ctr">
            <a:normAutofit/>
          </a:bodyPr>
          <a:lstStyle/>
          <a:p>
            <a:pPr marL="0" indent="0" algn="ctr">
              <a:buNone/>
            </a:pPr>
            <a:r>
              <a:rPr lang="en-US" sz="3200" b="1" dirty="0">
                <a:solidFill>
                  <a:srgbClr val="004A61"/>
                </a:solidFill>
                <a:latin typeface="+mj-lt"/>
                <a:ea typeface="Roboto Condensed" pitchFamily="34" charset="-122"/>
                <a:cs typeface="Roboto Condensed" pitchFamily="34" charset="-120"/>
              </a:rPr>
              <a:t>What controls mixing in Discrete Fracture Networks?</a:t>
            </a:r>
            <a:endParaRPr lang="en-US" sz="3200" b="1" dirty="0">
              <a:latin typeface="+mj-lt"/>
            </a:endParaRPr>
          </a:p>
        </p:txBody>
      </p:sp>
      <p:sp>
        <p:nvSpPr>
          <p:cNvPr id="5" name="Text 3"/>
          <p:cNvSpPr/>
          <p:nvPr/>
        </p:nvSpPr>
        <p:spPr>
          <a:xfrm>
            <a:off x="63279" y="2042861"/>
            <a:ext cx="8999441" cy="628939"/>
          </a:xfrm>
          <a:prstGeom prst="rect">
            <a:avLst/>
          </a:prstGeom>
          <a:noFill/>
          <a:ln/>
        </p:spPr>
        <p:txBody>
          <a:bodyPr wrap="square" lIns="0" tIns="0" rIns="0" bIns="0" rtlCol="0" anchor="ctr">
            <a:normAutofit/>
          </a:bodyPr>
          <a:lstStyle/>
          <a:p>
            <a:pPr algn="ctr"/>
            <a:r>
              <a:rPr lang="en-US" sz="1350" dirty="0">
                <a:solidFill>
                  <a:srgbClr val="0B2530"/>
                </a:solidFill>
                <a:ea typeface="Roboto Condensed" pitchFamily="34" charset="-122"/>
                <a:cs typeface="Roboto Condensed" pitchFamily="34" charset="-120"/>
              </a:rPr>
              <a:t>Stefano </a:t>
            </a:r>
            <a:r>
              <a:rPr lang="en-US" sz="1400" dirty="0">
                <a:solidFill>
                  <a:srgbClr val="0B2530"/>
                </a:solidFill>
                <a:ea typeface="Roboto Condensed" pitchFamily="34" charset="-122"/>
                <a:cs typeface="Roboto Condensed" pitchFamily="34" charset="-120"/>
              </a:rPr>
              <a:t>Ascione</a:t>
            </a:r>
            <a:r>
              <a:rPr lang="en-US" sz="1350" dirty="0">
                <a:solidFill>
                  <a:srgbClr val="0B2530"/>
                </a:solidFill>
                <a:ea typeface="Roboto Condensed" pitchFamily="34" charset="-122"/>
                <a:cs typeface="Roboto Condensed" pitchFamily="34" charset="-120"/>
              </a:rPr>
              <a:t> (1,2)	Joris </a:t>
            </a:r>
            <a:r>
              <a:rPr lang="en-US" sz="1500" dirty="0">
                <a:solidFill>
                  <a:srgbClr val="0B2530"/>
                </a:solidFill>
                <a:ea typeface="Roboto Condensed" pitchFamily="34" charset="-122"/>
                <a:cs typeface="Roboto Condensed" pitchFamily="34" charset="-120"/>
              </a:rPr>
              <a:t>Heyman</a:t>
            </a:r>
            <a:r>
              <a:rPr lang="en-US" sz="1350" dirty="0">
                <a:solidFill>
                  <a:srgbClr val="0B2530"/>
                </a:solidFill>
                <a:ea typeface="Roboto Condensed" pitchFamily="34" charset="-122"/>
                <a:cs typeface="Roboto Condensed" pitchFamily="34" charset="-120"/>
              </a:rPr>
              <a:t> (1)     Tanguy Le Borgne(1)     Daniel R. Lester(2)      Benoit Pinier(1,3)</a:t>
            </a:r>
            <a:endParaRPr lang="en-US" sz="1350" dirty="0"/>
          </a:p>
        </p:txBody>
      </p:sp>
      <p:sp>
        <p:nvSpPr>
          <p:cNvPr id="6" name="Text 4"/>
          <p:cNvSpPr/>
          <p:nvPr/>
        </p:nvSpPr>
        <p:spPr>
          <a:xfrm>
            <a:off x="2468880" y="2758668"/>
            <a:ext cx="4206240" cy="173736"/>
          </a:xfrm>
          <a:prstGeom prst="rect">
            <a:avLst/>
          </a:prstGeom>
          <a:noFill/>
          <a:ln/>
        </p:spPr>
        <p:txBody>
          <a:bodyPr wrap="square" lIns="0" tIns="0" rIns="0" bIns="0" rtlCol="0" anchor="ctr">
            <a:normAutofit/>
          </a:bodyPr>
          <a:lstStyle/>
          <a:p>
            <a:pPr algn="ctr"/>
            <a:r>
              <a:rPr lang="en-US" sz="1050" dirty="0">
                <a:solidFill>
                  <a:srgbClr val="0B2530"/>
                </a:solidFill>
                <a:latin typeface="Roboto Condensed" pitchFamily="34" charset="0"/>
                <a:ea typeface="Roboto Condensed" pitchFamily="34" charset="-122"/>
                <a:cs typeface="Roboto Condensed" pitchFamily="34" charset="-120"/>
              </a:rPr>
              <a:t>1  Université de Rennes / CNRS , - 2 RMIT University, - 3 </a:t>
            </a:r>
            <a:r>
              <a:rPr lang="en-US" sz="1050" dirty="0" err="1">
                <a:solidFill>
                  <a:srgbClr val="0B2530"/>
                </a:solidFill>
                <a:latin typeface="Roboto Condensed" pitchFamily="34" charset="0"/>
                <a:ea typeface="Roboto Condensed" pitchFamily="34" charset="-122"/>
                <a:cs typeface="Roboto Condensed" pitchFamily="34" charset="-120"/>
              </a:rPr>
              <a:t>Fractory</a:t>
            </a:r>
            <a:r>
              <a:rPr lang="en-US" sz="1050" dirty="0">
                <a:solidFill>
                  <a:srgbClr val="0B2530"/>
                </a:solidFill>
                <a:latin typeface="Roboto Condensed" pitchFamily="34" charset="0"/>
                <a:ea typeface="Roboto Condensed" pitchFamily="34" charset="-122"/>
                <a:cs typeface="Roboto Condensed" pitchFamily="34" charset="-120"/>
              </a:rPr>
              <a:t> / ITASCA</a:t>
            </a:r>
            <a:endParaRPr lang="en-US" sz="1050" dirty="0"/>
          </a:p>
        </p:txBody>
      </p:sp>
      <p:sp>
        <p:nvSpPr>
          <p:cNvPr id="11" name="Shape 6"/>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12" name="Shape 7"/>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13" name="Shape 8"/>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14" name="Text 9"/>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17" name="Text 12"/>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1 / 17</a:t>
            </a:r>
            <a:endParaRPr lang="en-US" sz="620" dirty="0"/>
          </a:p>
        </p:txBody>
      </p:sp>
      <p:pic>
        <p:nvPicPr>
          <p:cNvPr id="19" name="Immagine 18">
            <a:extLst>
              <a:ext uri="{FF2B5EF4-FFF2-40B4-BE49-F238E27FC236}">
                <a16:creationId xmlns:a16="http://schemas.microsoft.com/office/drawing/2014/main" id="{56EBFAF2-426E-A2CC-5A0B-7AE7F5E2B4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04" t="31243" r="51192" b="31248"/>
          <a:stretch/>
        </p:blipFill>
        <p:spPr>
          <a:xfrm>
            <a:off x="63279" y="5873519"/>
            <a:ext cx="809625" cy="542498"/>
          </a:xfrm>
          <a:prstGeom prst="rect">
            <a:avLst/>
          </a:prstGeom>
          <a:ln>
            <a:solidFill>
              <a:schemeClr val="bg1"/>
            </a:solidFill>
          </a:ln>
        </p:spPr>
      </p:pic>
      <p:pic>
        <p:nvPicPr>
          <p:cNvPr id="20" name="Elemento grafico 19">
            <a:extLst>
              <a:ext uri="{FF2B5EF4-FFF2-40B4-BE49-F238E27FC236}">
                <a16:creationId xmlns:a16="http://schemas.microsoft.com/office/drawing/2014/main" id="{75810420-7983-69D4-DBE0-D73D745CA8E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4251" y="4066833"/>
            <a:ext cx="3561737" cy="1086740"/>
          </a:xfrm>
          <a:prstGeom prst="rect">
            <a:avLst/>
          </a:prstGeom>
        </p:spPr>
      </p:pic>
      <p:sp>
        <p:nvSpPr>
          <p:cNvPr id="21" name="CasellaDiTesto 20">
            <a:extLst>
              <a:ext uri="{FF2B5EF4-FFF2-40B4-BE49-F238E27FC236}">
                <a16:creationId xmlns:a16="http://schemas.microsoft.com/office/drawing/2014/main" id="{46A9A1AF-84E4-849C-547A-586DEDE85A7B}"/>
              </a:ext>
            </a:extLst>
          </p:cNvPr>
          <p:cNvSpPr txBox="1"/>
          <p:nvPr/>
        </p:nvSpPr>
        <p:spPr>
          <a:xfrm>
            <a:off x="866495" y="5867873"/>
            <a:ext cx="5169904" cy="584775"/>
          </a:xfrm>
          <a:prstGeom prst="rect">
            <a:avLst/>
          </a:prstGeom>
          <a:noFill/>
        </p:spPr>
        <p:txBody>
          <a:bodyPr wrap="square">
            <a:spAutoFit/>
          </a:bodyPr>
          <a:lstStyle/>
          <a:p>
            <a:r>
              <a:rPr lang="en-US" sz="800" dirty="0">
                <a:latin typeface="Cambria Math" panose="02040503050406030204" pitchFamily="18" charset="0"/>
                <a:ea typeface="Cambria Math" panose="02040503050406030204" pitchFamily="18" charset="0"/>
              </a:rPr>
              <a:t>This project has received funding from the European Union's Horizon 2020 research and innovation </a:t>
            </a:r>
            <a:r>
              <a:rPr lang="en-US" sz="800" dirty="0" err="1">
                <a:latin typeface="Cambria Math" panose="02040503050406030204" pitchFamily="18" charset="0"/>
                <a:ea typeface="Cambria Math" panose="02040503050406030204" pitchFamily="18" charset="0"/>
              </a:rPr>
              <a:t>programme</a:t>
            </a:r>
            <a:r>
              <a:rPr lang="en-US" sz="800" dirty="0">
                <a:latin typeface="Cambria Math" panose="02040503050406030204" pitchFamily="18" charset="0"/>
                <a:ea typeface="Cambria Math" panose="02040503050406030204" pitchFamily="18" charset="0"/>
              </a:rPr>
              <a:t> under the Marie </a:t>
            </a:r>
            <a:r>
              <a:rPr lang="en-US" sz="800" dirty="0" err="1">
                <a:latin typeface="Cambria Math" panose="02040503050406030204" pitchFamily="18" charset="0"/>
                <a:ea typeface="Cambria Math" panose="02040503050406030204" pitchFamily="18" charset="0"/>
              </a:rPr>
              <a:t>Skłodowska</a:t>
            </a:r>
            <a:r>
              <a:rPr lang="en-US" sz="800" dirty="0">
                <a:latin typeface="Cambria Math" panose="02040503050406030204" pitchFamily="18" charset="0"/>
                <a:ea typeface="Cambria Math" panose="02040503050406030204" pitchFamily="18" charset="0"/>
              </a:rPr>
              <a:t>-Curie grant agreement No 101034328 , Region Bretagne, Rennes Ville Metropole and College Doctoral Bretagne. This publication reflects only the author's view and the Research Executive Agency is not responsible for any use that may be made of the information it contains.</a:t>
            </a:r>
          </a:p>
        </p:txBody>
      </p:sp>
      <p:pic>
        <p:nvPicPr>
          <p:cNvPr id="16" name="Immagine 15">
            <a:extLst>
              <a:ext uri="{FF2B5EF4-FFF2-40B4-BE49-F238E27FC236}">
                <a16:creationId xmlns:a16="http://schemas.microsoft.com/office/drawing/2014/main" id="{BDF8E86F-0591-8366-1B70-69EB3B33671D}"/>
              </a:ext>
            </a:extLst>
          </p:cNvPr>
          <p:cNvPicPr>
            <a:picLocks noChangeAspect="1"/>
          </p:cNvPicPr>
          <p:nvPr/>
        </p:nvPicPr>
        <p:blipFill>
          <a:blip r:embed="rId5"/>
          <a:stretch>
            <a:fillRect/>
          </a:stretch>
        </p:blipFill>
        <p:spPr>
          <a:xfrm>
            <a:off x="1051560" y="3952719"/>
            <a:ext cx="3077370" cy="1233092"/>
          </a:xfrm>
          <a:prstGeom prst="rect">
            <a:avLst/>
          </a:prstGeom>
        </p:spPr>
      </p:pic>
      <p:pic>
        <p:nvPicPr>
          <p:cNvPr id="23" name="Immagine 22">
            <a:extLst>
              <a:ext uri="{FF2B5EF4-FFF2-40B4-BE49-F238E27FC236}">
                <a16:creationId xmlns:a16="http://schemas.microsoft.com/office/drawing/2014/main" id="{2941D4EB-F2CA-92BE-F649-52BC51CB6C55}"/>
              </a:ext>
            </a:extLst>
          </p:cNvPr>
          <p:cNvPicPr>
            <a:picLocks noChangeAspect="1"/>
          </p:cNvPicPr>
          <p:nvPr/>
        </p:nvPicPr>
        <p:blipFill>
          <a:blip r:embed="rId6"/>
          <a:stretch>
            <a:fillRect/>
          </a:stretch>
        </p:blipFill>
        <p:spPr>
          <a:xfrm>
            <a:off x="6036399" y="5748283"/>
            <a:ext cx="2952153" cy="6225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Matching direct simulations</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8" name="Text 6"/>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10 / 17</a:t>
            </a:r>
            <a:endParaRPr lang="en-US" sz="620" dirty="0"/>
          </a:p>
        </p:txBody>
      </p:sp>
      <p:pic>
        <p:nvPicPr>
          <p:cNvPr id="18" name="Image 1" descr="/mnt/data/beamer_source/figures_composite/Figure14_compare_plain.jpg"/>
          <p:cNvPicPr>
            <a:picLocks noChangeAspect="1"/>
          </p:cNvPicPr>
          <p:nvPr/>
        </p:nvPicPr>
        <p:blipFill>
          <a:blip r:embed="rId4"/>
          <a:srcRect l="6646" t="10832" r="54958" b="8304"/>
          <a:stretch>
            <a:fillRect/>
          </a:stretch>
        </p:blipFill>
        <p:spPr>
          <a:xfrm>
            <a:off x="0" y="3414608"/>
            <a:ext cx="3027680" cy="2937953"/>
          </a:xfrm>
          <a:prstGeom prst="rect">
            <a:avLst/>
          </a:prstGeom>
        </p:spPr>
      </p:pic>
      <p:grpSp>
        <p:nvGrpSpPr>
          <p:cNvPr id="23" name="Gruppo 22">
            <a:extLst>
              <a:ext uri="{FF2B5EF4-FFF2-40B4-BE49-F238E27FC236}">
                <a16:creationId xmlns:a16="http://schemas.microsoft.com/office/drawing/2014/main" id="{A9853E85-8749-33B8-B87D-6346BD9E6ADB}"/>
              </a:ext>
            </a:extLst>
          </p:cNvPr>
          <p:cNvGrpSpPr/>
          <p:nvPr/>
        </p:nvGrpSpPr>
        <p:grpSpPr>
          <a:xfrm>
            <a:off x="434528" y="713233"/>
            <a:ext cx="8423225" cy="1877568"/>
            <a:chOff x="182880" y="4434840"/>
            <a:chExt cx="4480560" cy="1684151"/>
          </a:xfrm>
        </p:grpSpPr>
        <p:sp>
          <p:nvSpPr>
            <p:cNvPr id="20" name="Shape 15"/>
            <p:cNvSpPr/>
            <p:nvPr/>
          </p:nvSpPr>
          <p:spPr>
            <a:xfrm>
              <a:off x="182880" y="4434840"/>
              <a:ext cx="4480560" cy="1684151"/>
            </a:xfrm>
            <a:prstGeom prst="roundRect">
              <a:avLst>
                <a:gd name="adj" fmla="val 4000"/>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21" name="Shape 16"/>
            <p:cNvSpPr/>
            <p:nvPr/>
          </p:nvSpPr>
          <p:spPr>
            <a:xfrm>
              <a:off x="182880" y="4434840"/>
              <a:ext cx="448056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22" name="Text 17"/>
            <p:cNvSpPr/>
            <p:nvPr/>
          </p:nvSpPr>
          <p:spPr>
            <a:xfrm>
              <a:off x="256032" y="4480560"/>
              <a:ext cx="4334256" cy="274320"/>
            </a:xfrm>
            <a:prstGeom prst="rect">
              <a:avLst/>
            </a:prstGeom>
            <a:noFill/>
            <a:ln/>
          </p:spPr>
          <p:txBody>
            <a:bodyPr wrap="square" lIns="0" tIns="0" rIns="0" bIns="0" rtlCol="0" anchor="ctr">
              <a:normAutofit/>
            </a:bodyPr>
            <a:lstStyle/>
            <a:p>
              <a:pPr marL="0" indent="0">
                <a:buNone/>
              </a:pPr>
              <a:r>
                <a:rPr lang="en-US" sz="1600" dirty="0">
                  <a:solidFill>
                    <a:srgbClr val="FFFFFF"/>
                  </a:solidFill>
                  <a:latin typeface="Roboto Condensed" pitchFamily="34" charset="0"/>
                  <a:ea typeface="Roboto Condensed" pitchFamily="34" charset="-122"/>
                  <a:cs typeface="Roboto Condensed" pitchFamily="34" charset="-120"/>
                </a:rPr>
                <a:t>Two models:</a:t>
              </a:r>
              <a:endParaRPr lang="en-US" sz="1600" dirty="0"/>
            </a:p>
          </p:txBody>
        </p:sp>
        <p:sp>
          <p:nvSpPr>
            <p:cNvPr id="24" name="Text 18"/>
            <p:cNvSpPr/>
            <p:nvPr/>
          </p:nvSpPr>
          <p:spPr>
            <a:xfrm>
              <a:off x="292608" y="4892040"/>
              <a:ext cx="4261104" cy="1124571"/>
            </a:xfrm>
            <a:prstGeom prst="rect">
              <a:avLst/>
            </a:prstGeom>
            <a:noFill/>
            <a:ln/>
          </p:spPr>
          <p:txBody>
            <a:bodyPr wrap="square" lIns="254" tIns="254" rIns="254" bIns="254" rtlCol="0" anchor="ctr">
              <a:normAutofit lnSpcReduction="10000"/>
            </a:bodyPr>
            <a:lstStyle/>
            <a:p>
              <a:pPr marL="285750" indent="-285750">
                <a:buFont typeface="Arial" panose="020B0604020202020204" pitchFamily="34" charset="0"/>
                <a:buChar char="•"/>
              </a:pPr>
              <a:r>
                <a:rPr lang="en-US" sz="1650" dirty="0" err="1">
                  <a:solidFill>
                    <a:srgbClr val="0B2530"/>
                  </a:solidFill>
                  <a:latin typeface="Roboto Condensed" pitchFamily="34" charset="0"/>
                  <a:ea typeface="Roboto Condensed" pitchFamily="34" charset="-122"/>
                  <a:cs typeface="Roboto Condensed" pitchFamily="34" charset="-120"/>
                </a:rPr>
                <a:t>PWI</a:t>
              </a:r>
              <a:r>
                <a:rPr lang="en-US" sz="1650" dirty="0">
                  <a:solidFill>
                    <a:srgbClr val="0B2530"/>
                  </a:solidFill>
                  <a:latin typeface="Roboto Condensed" pitchFamily="34" charset="0"/>
                  <a:ea typeface="Roboto Condensed" pitchFamily="34" charset="-122"/>
                  <a:cs typeface="Roboto Condensed" pitchFamily="34" charset="-120"/>
                </a:rPr>
                <a:t> (</a:t>
              </a:r>
              <a:r>
                <a:rPr lang="en-US" sz="1650" dirty="0" err="1">
                  <a:solidFill>
                    <a:srgbClr val="0B2530"/>
                  </a:solidFill>
                  <a:latin typeface="Roboto Condensed" pitchFamily="34" charset="0"/>
                  <a:ea typeface="Roboto Condensed" pitchFamily="34" charset="-122"/>
                  <a:cs typeface="Roboto Condensed" pitchFamily="34" charset="-120"/>
                </a:rPr>
                <a:t>PieceWise</a:t>
              </a:r>
              <a:r>
                <a:rPr lang="en-US" sz="1650" dirty="0">
                  <a:solidFill>
                    <a:srgbClr val="0B2530"/>
                  </a:solidFill>
                  <a:latin typeface="Roboto Condensed" pitchFamily="34" charset="0"/>
                  <a:ea typeface="Roboto Condensed" pitchFamily="34" charset="-122"/>
                  <a:cs typeface="Roboto Condensed" pitchFamily="34" charset="-120"/>
                </a:rPr>
                <a:t> Isometric map) : no local deformation. </a:t>
              </a:r>
            </a:p>
            <a:p>
              <a:pPr marL="0" indent="0">
                <a:buNone/>
              </a:pPr>
              <a:r>
                <a:rPr lang="en-US" sz="1650" dirty="0">
                  <a:solidFill>
                    <a:srgbClr val="0B2530"/>
                  </a:solidFill>
                  <a:latin typeface="Roboto Condensed" pitchFamily="34" charset="0"/>
                  <a:ea typeface="Roboto Condensed" pitchFamily="34" charset="-122"/>
                  <a:cs typeface="Roboto Condensed" pitchFamily="34" charset="-120"/>
                </a:rPr>
                <a:t>	Require only the topological information along with the fluxes</a:t>
              </a:r>
            </a:p>
            <a:p>
              <a:pPr marL="0" indent="0">
                <a:buNone/>
              </a:pPr>
              <a:endParaRPr lang="en-US" sz="1650" dirty="0"/>
            </a:p>
            <a:p>
              <a:pPr marL="285750" indent="-285750">
                <a:buFont typeface="Arial" panose="020B0604020202020204" pitchFamily="34" charset="0"/>
                <a:buChar char="•"/>
              </a:pPr>
              <a:r>
                <a:rPr lang="en-US" sz="1650" dirty="0" err="1">
                  <a:solidFill>
                    <a:srgbClr val="0B2530"/>
                  </a:solidFill>
                  <a:latin typeface="Roboto Condensed" pitchFamily="34" charset="0"/>
                  <a:ea typeface="Roboto Condensed" pitchFamily="34" charset="-122"/>
                  <a:cs typeface="Roboto Condensed" pitchFamily="34" charset="-120"/>
                </a:rPr>
                <a:t>PWS</a:t>
              </a:r>
              <a:r>
                <a:rPr lang="en-US" sz="1650" dirty="0">
                  <a:solidFill>
                    <a:srgbClr val="0B2530"/>
                  </a:solidFill>
                  <a:latin typeface="Roboto Condensed" pitchFamily="34" charset="0"/>
                  <a:ea typeface="Roboto Condensed" pitchFamily="34" charset="-122"/>
                  <a:cs typeface="Roboto Condensed" pitchFamily="34" charset="-120"/>
                </a:rPr>
                <a:t> (</a:t>
              </a:r>
              <a:r>
                <a:rPr lang="en-US" sz="1650" dirty="0" err="1">
                  <a:solidFill>
                    <a:srgbClr val="0B2530"/>
                  </a:solidFill>
                  <a:latin typeface="Roboto Condensed" pitchFamily="34" charset="0"/>
                  <a:ea typeface="Roboto Condensed" pitchFamily="34" charset="-122"/>
                  <a:cs typeface="Roboto Condensed" pitchFamily="34" charset="-120"/>
                </a:rPr>
                <a:t>PieceWise</a:t>
              </a:r>
              <a:r>
                <a:rPr lang="en-US" sz="1650" dirty="0">
                  <a:solidFill>
                    <a:srgbClr val="0B2530"/>
                  </a:solidFill>
                  <a:latin typeface="Roboto Condensed" pitchFamily="34" charset="0"/>
                  <a:ea typeface="Roboto Condensed" pitchFamily="34" charset="-122"/>
                  <a:cs typeface="Roboto Condensed" pitchFamily="34" charset="-120"/>
                </a:rPr>
                <a:t> Smooth map) : includes areal-flux deformation. </a:t>
              </a:r>
            </a:p>
            <a:p>
              <a:pPr marL="0" indent="0">
                <a:buNone/>
              </a:pPr>
              <a:r>
                <a:rPr lang="en-US" sz="1650" dirty="0">
                  <a:solidFill>
                    <a:srgbClr val="0B2530"/>
                  </a:solidFill>
                  <a:latin typeface="Roboto Condensed" pitchFamily="34" charset="0"/>
                  <a:ea typeface="Roboto Condensed" pitchFamily="34" charset="-122"/>
                  <a:cs typeface="Roboto Condensed" pitchFamily="34" charset="-120"/>
                </a:rPr>
                <a:t>	Require complete velocity profiles at the intersections</a:t>
              </a:r>
              <a:endParaRPr lang="en-US" sz="1650" dirty="0"/>
            </a:p>
          </p:txBody>
        </p:sp>
      </p:grpSp>
      <p:pic>
        <p:nvPicPr>
          <p:cNvPr id="28" name="Immagine 27" descr="\documentclass{article}&#10;\usepackage{amsmath}&#10;\pagestyle{empty}&#10;\begin{document}&#10;&#10;\begin{center}&#10;\scriptsize&#10;\renewcommand{\arraystretch}{1.22}&#10;\setlength{\tabcolsep}{4.5pt}&#10;&#10;\begin{tabular}{c c c c}&#10;\hline&#10;\textbf{DFN} &amp;&#10;\textbf{Model} &amp;&#10;\(\boldsymbol{\Phi^2_{1D,G_M}}\) &amp;&#10;\textbf{Rel. error} \\&#10;\hline&#10;A &amp; PWI &amp; 0.204952 &amp; \(1.4\times10^{-2}\) \\&#10;A &amp; PWS &amp; 0.207885 &amp; \(5.1\times10^{-5}\) \\&#10;B &amp; PWI &amp; 0.153298 &amp; \(1.05\times10^{-1}\) \\&#10;B &amp; PWS &amp; 0.171252 &amp; \(8.6\times10^{-5}\) \\&#10;\hline&#10;\end{tabular}&#10;&#10;\vspace{0.45em}&#10;&#10;\footnotesize&#10;Reference values: \(\Phi^2_{1D,\mathrm{DFN.lab}}=0.207874\) for DFN A,&#10;\(0.171267\) for DFN B.&#10;\end{center}&#10;&#10;\end{document}" title="IguanaTex Bitmap Display">
            <a:extLst>
              <a:ext uri="{FF2B5EF4-FFF2-40B4-BE49-F238E27FC236}">
                <a16:creationId xmlns:a16="http://schemas.microsoft.com/office/drawing/2014/main" id="{DA911FC3-3692-1C4E-427E-8F9F38162E81}"/>
              </a:ext>
            </a:extLst>
          </p:cNvPr>
          <p:cNvPicPr>
            <a:picLocks noChangeAspect="1"/>
          </p:cNvPicPr>
          <p:nvPr>
            <p:custDataLst>
              <p:tags r:id="rId1"/>
            </p:custDataLst>
          </p:nvPr>
        </p:nvPicPr>
        <p:blipFill>
          <a:blip r:embed="rId5"/>
          <a:srcRect l="21077" t="-2544" r="20416" b="20260"/>
          <a:stretch>
            <a:fillRect/>
          </a:stretch>
        </p:blipFill>
        <p:spPr>
          <a:xfrm>
            <a:off x="5963477" y="3888535"/>
            <a:ext cx="3180523" cy="1174372"/>
          </a:xfrm>
          <a:prstGeom prst="rect">
            <a:avLst/>
          </a:prstGeom>
        </p:spPr>
      </p:pic>
      <p:sp>
        <p:nvSpPr>
          <p:cNvPr id="30" name="CasellaDiTesto 29">
            <a:extLst>
              <a:ext uri="{FF2B5EF4-FFF2-40B4-BE49-F238E27FC236}">
                <a16:creationId xmlns:a16="http://schemas.microsoft.com/office/drawing/2014/main" id="{87EFF754-099D-CD7E-5AAF-27D1AC3F2952}"/>
              </a:ext>
            </a:extLst>
          </p:cNvPr>
          <p:cNvSpPr txBox="1"/>
          <p:nvPr/>
        </p:nvSpPr>
        <p:spPr>
          <a:xfrm>
            <a:off x="1021963" y="3014693"/>
            <a:ext cx="900485" cy="369332"/>
          </a:xfrm>
          <a:prstGeom prst="rect">
            <a:avLst/>
          </a:prstGeom>
          <a:noFill/>
        </p:spPr>
        <p:txBody>
          <a:bodyPr wrap="square">
            <a:spAutoFit/>
          </a:bodyPr>
          <a:lstStyle/>
          <a:p>
            <a:r>
              <a:rPr lang="en-US" dirty="0"/>
              <a:t>DFN A</a:t>
            </a:r>
          </a:p>
        </p:txBody>
      </p:sp>
      <p:sp>
        <p:nvSpPr>
          <p:cNvPr id="31" name="CasellaDiTesto 30">
            <a:extLst>
              <a:ext uri="{FF2B5EF4-FFF2-40B4-BE49-F238E27FC236}">
                <a16:creationId xmlns:a16="http://schemas.microsoft.com/office/drawing/2014/main" id="{51004BB3-786C-57B3-6986-F3410481CF4A}"/>
              </a:ext>
            </a:extLst>
          </p:cNvPr>
          <p:cNvSpPr txBox="1"/>
          <p:nvPr/>
        </p:nvSpPr>
        <p:spPr>
          <a:xfrm>
            <a:off x="4195897" y="3014693"/>
            <a:ext cx="900485" cy="369332"/>
          </a:xfrm>
          <a:prstGeom prst="rect">
            <a:avLst/>
          </a:prstGeom>
          <a:noFill/>
        </p:spPr>
        <p:txBody>
          <a:bodyPr wrap="square">
            <a:spAutoFit/>
          </a:bodyPr>
          <a:lstStyle/>
          <a:p>
            <a:r>
              <a:rPr lang="en-US" dirty="0"/>
              <a:t>DFN B</a:t>
            </a:r>
          </a:p>
        </p:txBody>
      </p:sp>
      <p:pic>
        <p:nvPicPr>
          <p:cNvPr id="32" name="Image 1" descr="/mnt/data/beamer_source/figures_composite/Figure14_compare_plain.jpg">
            <a:extLst>
              <a:ext uri="{FF2B5EF4-FFF2-40B4-BE49-F238E27FC236}">
                <a16:creationId xmlns:a16="http://schemas.microsoft.com/office/drawing/2014/main" id="{BBDD1756-6ECF-749C-1CCC-3A2DDD8F16D4}"/>
              </a:ext>
            </a:extLst>
          </p:cNvPr>
          <p:cNvPicPr>
            <a:picLocks noChangeAspect="1"/>
          </p:cNvPicPr>
          <p:nvPr/>
        </p:nvPicPr>
        <p:blipFill>
          <a:blip r:embed="rId4"/>
          <a:srcRect l="55598" t="11834" r="6006" b="7301"/>
          <a:stretch>
            <a:fillRect/>
          </a:stretch>
        </p:blipFill>
        <p:spPr>
          <a:xfrm>
            <a:off x="3036514" y="3424768"/>
            <a:ext cx="3027680" cy="293795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Iterated networks reveal weak mixing properties</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8" name="Text 6"/>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9" name="Text 7"/>
          <p:cNvSpPr/>
          <p:nvPr/>
        </p:nvSpPr>
        <p:spPr>
          <a:xfrm>
            <a:off x="6903720" y="6629400"/>
            <a:ext cx="160020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10" name="Text 8"/>
          <p:cNvSpPr/>
          <p:nvPr/>
        </p:nvSpPr>
        <p:spPr>
          <a:xfrm>
            <a:off x="8585385"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11 / 17</a:t>
            </a:r>
            <a:endParaRPr lang="en-US" sz="620" dirty="0"/>
          </a:p>
        </p:txBody>
      </p:sp>
      <p:grpSp>
        <p:nvGrpSpPr>
          <p:cNvPr id="19" name="Gruppo 18">
            <a:extLst>
              <a:ext uri="{FF2B5EF4-FFF2-40B4-BE49-F238E27FC236}">
                <a16:creationId xmlns:a16="http://schemas.microsoft.com/office/drawing/2014/main" id="{7CF6C7D1-82B5-7319-364A-0B5EE27DD64B}"/>
              </a:ext>
            </a:extLst>
          </p:cNvPr>
          <p:cNvGrpSpPr/>
          <p:nvPr/>
        </p:nvGrpSpPr>
        <p:grpSpPr>
          <a:xfrm>
            <a:off x="164592" y="755992"/>
            <a:ext cx="4498848" cy="2144448"/>
            <a:chOff x="5166360" y="1097280"/>
            <a:chExt cx="3429000" cy="1517904"/>
          </a:xfrm>
        </p:grpSpPr>
        <p:sp>
          <p:nvSpPr>
            <p:cNvPr id="12" name="Shape 9"/>
            <p:cNvSpPr/>
            <p:nvPr/>
          </p:nvSpPr>
          <p:spPr>
            <a:xfrm>
              <a:off x="5166360" y="1197864"/>
              <a:ext cx="64008" cy="64008"/>
            </a:xfrm>
            <a:prstGeom prst="ellipse">
              <a:avLst/>
            </a:prstGeom>
            <a:solidFill>
              <a:srgbClr val="004A61"/>
            </a:solidFill>
            <a:ln w="12700">
              <a:solidFill>
                <a:srgbClr val="004A61"/>
              </a:solidFill>
              <a:prstDash val="solid"/>
            </a:ln>
          </p:spPr>
          <p:txBody>
            <a:bodyPr/>
            <a:lstStyle/>
            <a:p>
              <a:endParaRPr lang="en-US"/>
            </a:p>
          </p:txBody>
        </p:sp>
        <p:sp>
          <p:nvSpPr>
            <p:cNvPr id="13" name="Text 10"/>
            <p:cNvSpPr/>
            <p:nvPr/>
          </p:nvSpPr>
          <p:spPr>
            <a:xfrm>
              <a:off x="5385816" y="1097280"/>
              <a:ext cx="3209544" cy="329184"/>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mj-lt"/>
                  <a:ea typeface="Roboto Condensed" pitchFamily="34" charset="-122"/>
                  <a:cs typeface="Roboto Condensed" pitchFamily="34" charset="-120"/>
                </a:rPr>
                <a:t>Repeated DFN units progressively fragment the concentration field.</a:t>
              </a:r>
              <a:endParaRPr lang="en-US" sz="1700" dirty="0">
                <a:latin typeface="+mj-lt"/>
              </a:endParaRPr>
            </a:p>
          </p:txBody>
        </p:sp>
        <p:sp>
          <p:nvSpPr>
            <p:cNvPr id="14" name="Shape 11"/>
            <p:cNvSpPr/>
            <p:nvPr/>
          </p:nvSpPr>
          <p:spPr>
            <a:xfrm>
              <a:off x="5166360" y="1792224"/>
              <a:ext cx="64008" cy="64008"/>
            </a:xfrm>
            <a:prstGeom prst="ellipse">
              <a:avLst/>
            </a:prstGeom>
            <a:solidFill>
              <a:srgbClr val="004A61"/>
            </a:solidFill>
            <a:ln w="12700">
              <a:solidFill>
                <a:srgbClr val="004A61"/>
              </a:solidFill>
              <a:prstDash val="solid"/>
            </a:ln>
          </p:spPr>
          <p:txBody>
            <a:bodyPr/>
            <a:lstStyle/>
            <a:p>
              <a:endParaRPr lang="en-US"/>
            </a:p>
          </p:txBody>
        </p:sp>
        <mc:AlternateContent xmlns:mc="http://schemas.openxmlformats.org/markup-compatibility/2006" xmlns:a14="http://schemas.microsoft.com/office/drawing/2010/main">
          <mc:Choice Requires="a14">
            <p:sp>
              <p:nvSpPr>
                <p:cNvPr id="15" name="Text 12"/>
                <p:cNvSpPr/>
                <p:nvPr/>
              </p:nvSpPr>
              <p:spPr>
                <a:xfrm>
                  <a:off x="5385816" y="1691640"/>
                  <a:ext cx="3209544" cy="329184"/>
                </a:xfrm>
                <a:prstGeom prst="rect">
                  <a:avLst/>
                </a:prstGeom>
                <a:noFill/>
                <a:ln/>
              </p:spPr>
              <p:txBody>
                <a:bodyPr wrap="square" lIns="0" tIns="0" rIns="0" bIns="0" rtlCol="0" anchor="ctr">
                  <a:noAutofit/>
                </a:bodyPr>
                <a:lstStyle/>
                <a:p>
                  <a:pPr marL="0" indent="0">
                    <a:buNone/>
                  </a:pPr>
                  <a14:m>
                    <m:oMath xmlns:m="http://schemas.openxmlformats.org/officeDocument/2006/math">
                      <m:sSub>
                        <m:sSubPr>
                          <m:ctrlPr>
                            <a:rPr lang="en-US" sz="1700" b="0" i="1" smtClean="0">
                              <a:solidFill>
                                <a:srgbClr val="0B2530"/>
                              </a:solidFill>
                              <a:latin typeface="Cambria Math" panose="02040503050406030204" pitchFamily="18" charset="0"/>
                              <a:ea typeface="Roboto Condensed" pitchFamily="34" charset="-122"/>
                              <a:cs typeface="Roboto Condensed" pitchFamily="34" charset="-120"/>
                            </a:rPr>
                          </m:ctrlPr>
                        </m:sSubPr>
                        <m:e>
                          <m:r>
                            <a:rPr lang="en-US" sz="1700" b="0" i="1" smtClean="0">
                              <a:solidFill>
                                <a:srgbClr val="0B2530"/>
                              </a:solidFill>
                              <a:latin typeface="Cambria Math" panose="02040503050406030204" pitchFamily="18" charset="0"/>
                              <a:ea typeface="Roboto Condensed" pitchFamily="34" charset="-122"/>
                              <a:cs typeface="Roboto Condensed" pitchFamily="34" charset="-120"/>
                            </a:rPr>
                            <m:t>𝑐</m:t>
                          </m:r>
                        </m:e>
                        <m:sub>
                          <m:r>
                            <a:rPr lang="en-US" sz="1700" b="0" i="1" smtClean="0">
                              <a:solidFill>
                                <a:srgbClr val="0B2530"/>
                              </a:solidFill>
                              <a:latin typeface="Cambria Math" panose="02040503050406030204" pitchFamily="18" charset="0"/>
                              <a:ea typeface="Roboto Condensed" pitchFamily="34" charset="-122"/>
                              <a:cs typeface="Roboto Condensed" pitchFamily="34" charset="-120"/>
                            </a:rPr>
                            <m:t>𝑜𝑢𝑡</m:t>
                          </m:r>
                        </m:sub>
                      </m:sSub>
                    </m:oMath>
                  </a14:m>
                  <a:r>
                    <a:rPr lang="en-US" sz="1700" dirty="0">
                      <a:solidFill>
                        <a:srgbClr val="0B2530"/>
                      </a:solidFill>
                      <a:latin typeface="+mj-lt"/>
                      <a:ea typeface="Roboto Condensed" pitchFamily="34" charset="-122"/>
                      <a:cs typeface="Roboto Condensed" pitchFamily="34" charset="-120"/>
                    </a:rPr>
                    <a:t> converges toward homogenization in the coarse-grained view.</a:t>
                  </a:r>
                  <a:endParaRPr lang="en-US" sz="1700" dirty="0">
                    <a:latin typeface="+mj-lt"/>
                  </a:endParaRPr>
                </a:p>
              </p:txBody>
            </p:sp>
          </mc:Choice>
          <mc:Fallback xmlns="">
            <p:sp>
              <p:nvSpPr>
                <p:cNvPr id="15" name="Text 12"/>
                <p:cNvSpPr>
                  <a:spLocks noRot="1" noChangeAspect="1" noMove="1" noResize="1" noEditPoints="1" noAdjustHandles="1" noChangeArrowheads="1" noChangeShapeType="1" noTextEdit="1"/>
                </p:cNvSpPr>
                <p:nvPr/>
              </p:nvSpPr>
              <p:spPr>
                <a:xfrm>
                  <a:off x="5385816" y="1691640"/>
                  <a:ext cx="3209544" cy="329184"/>
                </a:xfrm>
                <a:prstGeom prst="rect">
                  <a:avLst/>
                </a:prstGeom>
                <a:blipFill>
                  <a:blip r:embed="rId3"/>
                  <a:stretch>
                    <a:fillRect l="-3039" t="-19481" r="-3618" b="-33766"/>
                  </a:stretch>
                </a:blipFill>
                <a:ln/>
              </p:spPr>
              <p:txBody>
                <a:bodyPr/>
                <a:lstStyle/>
                <a:p>
                  <a:r>
                    <a:rPr lang="en-US">
                      <a:noFill/>
                    </a:rPr>
                    <a:t> </a:t>
                  </a:r>
                </a:p>
              </p:txBody>
            </p:sp>
          </mc:Fallback>
        </mc:AlternateContent>
        <p:sp>
          <p:nvSpPr>
            <p:cNvPr id="16" name="Shape 13"/>
            <p:cNvSpPr/>
            <p:nvPr/>
          </p:nvSpPr>
          <p:spPr>
            <a:xfrm>
              <a:off x="5166360" y="2386584"/>
              <a:ext cx="64008" cy="64008"/>
            </a:xfrm>
            <a:prstGeom prst="ellipse">
              <a:avLst/>
            </a:prstGeom>
            <a:solidFill>
              <a:srgbClr val="004A61"/>
            </a:solidFill>
            <a:ln w="12700">
              <a:solidFill>
                <a:srgbClr val="004A61"/>
              </a:solidFill>
              <a:prstDash val="solid"/>
            </a:ln>
          </p:spPr>
          <p:txBody>
            <a:bodyPr/>
            <a:lstStyle/>
            <a:p>
              <a:endParaRPr lang="en-US"/>
            </a:p>
          </p:txBody>
        </p:sp>
        <p:sp>
          <p:nvSpPr>
            <p:cNvPr id="17" name="Text 14"/>
            <p:cNvSpPr/>
            <p:nvPr/>
          </p:nvSpPr>
          <p:spPr>
            <a:xfrm>
              <a:off x="5385816" y="2286000"/>
              <a:ext cx="3209544" cy="329184"/>
            </a:xfrm>
            <a:prstGeom prst="rect">
              <a:avLst/>
            </a:prstGeom>
            <a:noFill/>
            <a:ln/>
          </p:spPr>
          <p:txBody>
            <a:bodyPr wrap="square" lIns="0" tIns="0" rIns="0" bIns="0" rtlCol="0" anchor="ctr">
              <a:noAutofit/>
            </a:bodyPr>
            <a:lstStyle/>
            <a:p>
              <a:pPr marL="0" indent="0">
                <a:buNone/>
              </a:pPr>
              <a:r>
                <a:rPr lang="en-US" sz="1700" b="1" dirty="0">
                  <a:solidFill>
                    <a:srgbClr val="0B2530"/>
                  </a:solidFill>
                  <a:latin typeface="+mj-lt"/>
                  <a:ea typeface="Roboto Condensed" pitchFamily="34" charset="-122"/>
                  <a:cs typeface="Roboto Condensed" pitchFamily="34" charset="-120"/>
                </a:rPr>
                <a:t>The mix-norm decays algebraically, consistent with cutting-and-shuffling dynamics.</a:t>
              </a:r>
              <a:endParaRPr lang="en-US" sz="1700" b="1" dirty="0">
                <a:latin typeface="+mj-lt"/>
              </a:endParaRPr>
            </a:p>
          </p:txBody>
        </p:sp>
      </p:grpSp>
      <p:pic>
        <p:nvPicPr>
          <p:cNvPr id="18" name="Image 1" descr="/mnt/data/beamer_source/figures/Figure16.jpg"/>
          <p:cNvPicPr>
            <a:picLocks noChangeAspect="1"/>
          </p:cNvPicPr>
          <p:nvPr/>
        </p:nvPicPr>
        <p:blipFill>
          <a:blip r:embed="rId4"/>
          <a:srcRect b="5815"/>
          <a:stretch>
            <a:fillRect/>
          </a:stretch>
        </p:blipFill>
        <p:spPr>
          <a:xfrm>
            <a:off x="4919590" y="626599"/>
            <a:ext cx="4210922" cy="2492270"/>
          </a:xfrm>
          <a:prstGeom prst="rect">
            <a:avLst/>
          </a:prstGeom>
        </p:spPr>
      </p:pic>
      <p:pic>
        <p:nvPicPr>
          <p:cNvPr id="11" name="Image 0" descr="/mnt/data/beamer_source/figures_composite/Figure15_iterations_plain.jpg"/>
          <p:cNvPicPr>
            <a:picLocks noChangeAspect="1"/>
          </p:cNvPicPr>
          <p:nvPr/>
        </p:nvPicPr>
        <p:blipFill>
          <a:blip r:embed="rId5"/>
          <a:stretch>
            <a:fillRect/>
          </a:stretch>
        </p:blipFill>
        <p:spPr>
          <a:xfrm>
            <a:off x="2911883" y="2911825"/>
            <a:ext cx="6218629" cy="3670011"/>
          </a:xfrm>
          <a:prstGeom prst="rect">
            <a:avLst/>
          </a:prstGeom>
        </p:spPr>
      </p:pic>
      <p:pic>
        <p:nvPicPr>
          <p:cNvPr id="20" name="Image 1" descr="/mnt/data/beamer_source/figures/Figure1b.jpg">
            <a:extLst>
              <a:ext uri="{FF2B5EF4-FFF2-40B4-BE49-F238E27FC236}">
                <a16:creationId xmlns:a16="http://schemas.microsoft.com/office/drawing/2014/main" id="{91874C76-FB60-99A8-99A3-C2CBA0F2FEA7}"/>
              </a:ext>
            </a:extLst>
          </p:cNvPr>
          <p:cNvPicPr>
            <a:picLocks noChangeAspect="1"/>
          </p:cNvPicPr>
          <p:nvPr/>
        </p:nvPicPr>
        <p:blipFill>
          <a:blip r:embed="rId6"/>
          <a:stretch>
            <a:fillRect/>
          </a:stretch>
        </p:blipFill>
        <p:spPr>
          <a:xfrm>
            <a:off x="68579" y="4081505"/>
            <a:ext cx="2351533" cy="1652877"/>
          </a:xfrm>
          <a:prstGeom prst="rect">
            <a:avLst/>
          </a:prstGeom>
        </p:spPr>
      </p:pic>
      <p:sp>
        <p:nvSpPr>
          <p:cNvPr id="21" name="Arco 20">
            <a:extLst>
              <a:ext uri="{FF2B5EF4-FFF2-40B4-BE49-F238E27FC236}">
                <a16:creationId xmlns:a16="http://schemas.microsoft.com/office/drawing/2014/main" id="{BB906A68-B320-3214-36F4-09734229B63D}"/>
              </a:ext>
            </a:extLst>
          </p:cNvPr>
          <p:cNvSpPr/>
          <p:nvPr/>
        </p:nvSpPr>
        <p:spPr>
          <a:xfrm>
            <a:off x="-335279" y="3703035"/>
            <a:ext cx="3027680" cy="2296480"/>
          </a:xfrm>
          <a:prstGeom prst="arc">
            <a:avLst>
              <a:gd name="adj1" fmla="val 13639516"/>
              <a:gd name="adj2" fmla="val 8075514"/>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lnSpcReduction="10000"/>
          </a:bodyPr>
          <a:lstStyle/>
          <a:p>
            <a:r>
              <a:rPr lang="en-US" sz="2800" dirty="0">
                <a:latin typeface="Roboto Condensed" pitchFamily="34" charset="0"/>
                <a:ea typeface="Roboto Condensed" pitchFamily="34" charset="-122"/>
                <a:cs typeface="Roboto Condensed" pitchFamily="34" charset="-120"/>
              </a:rPr>
              <a:t>Takeaways</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8" name="Text 6"/>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11 / 171</a:t>
            </a:r>
            <a:endParaRPr lang="en-US" sz="620" dirty="0"/>
          </a:p>
        </p:txBody>
      </p:sp>
      <p:sp>
        <p:nvSpPr>
          <p:cNvPr id="36" name="CasellaDiTesto 35">
            <a:extLst>
              <a:ext uri="{FF2B5EF4-FFF2-40B4-BE49-F238E27FC236}">
                <a16:creationId xmlns:a16="http://schemas.microsoft.com/office/drawing/2014/main" id="{007AC861-BDE1-8E83-B6CD-40D29B2818E2}"/>
              </a:ext>
            </a:extLst>
          </p:cNvPr>
          <p:cNvSpPr txBox="1"/>
          <p:nvPr/>
        </p:nvSpPr>
        <p:spPr>
          <a:xfrm>
            <a:off x="863600" y="1249681"/>
            <a:ext cx="7310120" cy="4524315"/>
          </a:xfrm>
          <a:prstGeom prst="rect">
            <a:avLst/>
          </a:prstGeom>
          <a:noFill/>
        </p:spPr>
        <p:txBody>
          <a:bodyPr wrap="square">
            <a:spAutoFit/>
          </a:bodyPr>
          <a:lstStyle/>
          <a:p>
            <a:pPr marL="0" indent="0">
              <a:buNone/>
            </a:pPr>
            <a:r>
              <a:rPr lang="en-US" sz="2400" dirty="0">
                <a:solidFill>
                  <a:srgbClr val="0B2530"/>
                </a:solidFill>
                <a:latin typeface="+mj-lt"/>
                <a:ea typeface="Roboto Condensed" pitchFamily="34" charset="-122"/>
                <a:cs typeface="Roboto Condensed" pitchFamily="34" charset="-120"/>
              </a:rPr>
              <a:t>DFNs show evidences of a cutting-and-shuffling dynamic</a:t>
            </a:r>
          </a:p>
          <a:p>
            <a:pPr marL="0" indent="0">
              <a:buNone/>
            </a:pPr>
            <a:endParaRPr lang="en-US" sz="2400" dirty="0">
              <a:solidFill>
                <a:srgbClr val="0B2530"/>
              </a:solidFill>
              <a:latin typeface="+mj-lt"/>
              <a:ea typeface="Roboto Condensed" pitchFamily="34" charset="-122"/>
              <a:cs typeface="Roboto Condensed" pitchFamily="34" charset="-120"/>
            </a:endParaRPr>
          </a:p>
          <a:p>
            <a:pPr marL="0" indent="0">
              <a:buNone/>
            </a:pPr>
            <a:endParaRPr lang="en-US" sz="2400" dirty="0">
              <a:solidFill>
                <a:srgbClr val="0B2530"/>
              </a:solidFill>
              <a:latin typeface="+mj-lt"/>
              <a:ea typeface="Roboto Condensed" pitchFamily="34" charset="-122"/>
              <a:cs typeface="Roboto Condensed" pitchFamily="34" charset="-120"/>
            </a:endParaRPr>
          </a:p>
          <a:p>
            <a:pPr marL="0" indent="0">
              <a:buNone/>
            </a:pPr>
            <a:r>
              <a:rPr lang="en-US" sz="2400" dirty="0">
                <a:solidFill>
                  <a:srgbClr val="0B2530"/>
                </a:solidFill>
                <a:latin typeface="+mj-lt"/>
                <a:ea typeface="Roboto Condensed" pitchFamily="34" charset="-122"/>
                <a:cs typeface="Roboto Condensed" pitchFamily="34" charset="-120"/>
              </a:rPr>
              <a:t>A DFN can be modeled as a Sequential Dynamical System where nodes are system’s faces and edges are deterministic maps.</a:t>
            </a:r>
          </a:p>
          <a:p>
            <a:pPr marL="0" indent="0">
              <a:buNone/>
            </a:pPr>
            <a:endParaRPr lang="en-US" sz="2400" dirty="0">
              <a:solidFill>
                <a:srgbClr val="0B2530"/>
              </a:solidFill>
              <a:latin typeface="+mj-lt"/>
              <a:ea typeface="Roboto Condensed" pitchFamily="34" charset="-122"/>
              <a:cs typeface="Roboto Condensed" pitchFamily="34" charset="-120"/>
            </a:endParaRPr>
          </a:p>
          <a:p>
            <a:pPr marL="0" indent="0">
              <a:buNone/>
            </a:pPr>
            <a:endParaRPr lang="en-US" sz="2400" dirty="0">
              <a:solidFill>
                <a:srgbClr val="0B2530"/>
              </a:solidFill>
              <a:latin typeface="+mj-lt"/>
              <a:ea typeface="Roboto Condensed" pitchFamily="34" charset="-122"/>
              <a:cs typeface="Roboto Condensed" pitchFamily="34" charset="-120"/>
            </a:endParaRPr>
          </a:p>
          <a:p>
            <a:pPr marL="0" indent="0">
              <a:buNone/>
            </a:pPr>
            <a:r>
              <a:rPr lang="en-US" sz="2400" dirty="0">
                <a:solidFill>
                  <a:srgbClr val="0B2530"/>
                </a:solidFill>
                <a:latin typeface="+mj-lt"/>
                <a:ea typeface="Roboto Condensed" pitchFamily="34" charset="-122"/>
                <a:cs typeface="Roboto Condensed" pitchFamily="34" charset="-120"/>
              </a:rPr>
              <a:t>Two main mechanisms act a different scale: Fracture mixing and Intersection mixing</a:t>
            </a:r>
            <a:br>
              <a:rPr lang="en-US" sz="2400" dirty="0">
                <a:solidFill>
                  <a:srgbClr val="0B2530"/>
                </a:solidFill>
                <a:latin typeface="+mj-lt"/>
                <a:ea typeface="Roboto Condensed" pitchFamily="34" charset="-122"/>
                <a:cs typeface="Roboto Condensed" pitchFamily="34" charset="-120"/>
              </a:rPr>
            </a:br>
            <a:endParaRPr lang="en-US" sz="2400" dirty="0">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BF73B-3F57-BBB7-6614-FBCFEED78FE2}"/>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F203C728-A296-3DA7-D96C-9145B7061E1B}"/>
              </a:ext>
            </a:extLst>
          </p:cNvPr>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a:extLst>
              <a:ext uri="{FF2B5EF4-FFF2-40B4-BE49-F238E27FC236}">
                <a16:creationId xmlns:a16="http://schemas.microsoft.com/office/drawing/2014/main" id="{1645D333-144C-DBFB-C42E-74720E0DE8CA}"/>
              </a:ext>
            </a:extLst>
          </p:cNvPr>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Next steps</a:t>
            </a:r>
            <a:endParaRPr lang="en-US" sz="2500" dirty="0"/>
          </a:p>
        </p:txBody>
      </p:sp>
      <p:sp>
        <p:nvSpPr>
          <p:cNvPr id="4" name="Shape 2">
            <a:extLst>
              <a:ext uri="{FF2B5EF4-FFF2-40B4-BE49-F238E27FC236}">
                <a16:creationId xmlns:a16="http://schemas.microsoft.com/office/drawing/2014/main" id="{7C69E825-62F5-EDFE-8800-DC97E927A6AD}"/>
              </a:ext>
            </a:extLst>
          </p:cNvPr>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a:extLst>
              <a:ext uri="{FF2B5EF4-FFF2-40B4-BE49-F238E27FC236}">
                <a16:creationId xmlns:a16="http://schemas.microsoft.com/office/drawing/2014/main" id="{A356C94F-C419-3794-CA04-EEC284E97B09}"/>
              </a:ext>
            </a:extLst>
          </p:cNvPr>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a:extLst>
              <a:ext uri="{FF2B5EF4-FFF2-40B4-BE49-F238E27FC236}">
                <a16:creationId xmlns:a16="http://schemas.microsoft.com/office/drawing/2014/main" id="{D6E4BE09-35C4-5CD6-3FC2-30D4D95DFE18}"/>
              </a:ext>
            </a:extLst>
          </p:cNvPr>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a:extLst>
              <a:ext uri="{FF2B5EF4-FFF2-40B4-BE49-F238E27FC236}">
                <a16:creationId xmlns:a16="http://schemas.microsoft.com/office/drawing/2014/main" id="{DFE9C2DE-A461-F129-C6C1-633D59400C6D}"/>
              </a:ext>
            </a:extLst>
          </p:cNvPr>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8" name="Text 6">
            <a:extLst>
              <a:ext uri="{FF2B5EF4-FFF2-40B4-BE49-F238E27FC236}">
                <a16:creationId xmlns:a16="http://schemas.microsoft.com/office/drawing/2014/main" id="{39F72965-64F3-DD7E-710A-7AE8BF563DAD}"/>
              </a:ext>
            </a:extLst>
          </p:cNvPr>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10" name="Text 8">
            <a:extLst>
              <a:ext uri="{FF2B5EF4-FFF2-40B4-BE49-F238E27FC236}">
                <a16:creationId xmlns:a16="http://schemas.microsoft.com/office/drawing/2014/main" id="{2AB2F061-D1E0-775C-EE6A-D2FE3BCCD89C}"/>
              </a:ext>
            </a:extLst>
          </p:cNvPr>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11 / 171</a:t>
            </a:r>
            <a:endParaRPr lang="en-US" sz="620" dirty="0"/>
          </a:p>
        </p:txBody>
      </p:sp>
      <p:grpSp>
        <p:nvGrpSpPr>
          <p:cNvPr id="25" name="Gruppo 24">
            <a:extLst>
              <a:ext uri="{FF2B5EF4-FFF2-40B4-BE49-F238E27FC236}">
                <a16:creationId xmlns:a16="http://schemas.microsoft.com/office/drawing/2014/main" id="{BE6A203B-6A76-2BD5-98B5-D06905896C53}"/>
              </a:ext>
            </a:extLst>
          </p:cNvPr>
          <p:cNvGrpSpPr/>
          <p:nvPr/>
        </p:nvGrpSpPr>
        <p:grpSpPr>
          <a:xfrm>
            <a:off x="411480" y="2080401"/>
            <a:ext cx="7905584" cy="3017426"/>
            <a:chOff x="411480" y="1143000"/>
            <a:chExt cx="4251960" cy="2029968"/>
          </a:xfrm>
        </p:grpSpPr>
        <p:sp>
          <p:nvSpPr>
            <p:cNvPr id="11" name="Shape 9">
              <a:extLst>
                <a:ext uri="{FF2B5EF4-FFF2-40B4-BE49-F238E27FC236}">
                  <a16:creationId xmlns:a16="http://schemas.microsoft.com/office/drawing/2014/main" id="{90E9974D-4DFE-FAEE-768B-4ABDF5E40485}"/>
                </a:ext>
              </a:extLst>
            </p:cNvPr>
            <p:cNvSpPr/>
            <p:nvPr/>
          </p:nvSpPr>
          <p:spPr>
            <a:xfrm>
              <a:off x="411480" y="1243584"/>
              <a:ext cx="64008" cy="64008"/>
            </a:xfrm>
            <a:prstGeom prst="ellipse">
              <a:avLst/>
            </a:prstGeom>
            <a:solidFill>
              <a:srgbClr val="004A61"/>
            </a:solidFill>
            <a:ln w="12700">
              <a:solidFill>
                <a:srgbClr val="004A61"/>
              </a:solidFill>
              <a:prstDash val="solid"/>
            </a:ln>
          </p:spPr>
          <p:txBody>
            <a:bodyPr/>
            <a:lstStyle/>
            <a:p>
              <a:endParaRPr lang="en-US"/>
            </a:p>
          </p:txBody>
        </p:sp>
        <p:sp>
          <p:nvSpPr>
            <p:cNvPr id="12" name="Text 10">
              <a:extLst>
                <a:ext uri="{FF2B5EF4-FFF2-40B4-BE49-F238E27FC236}">
                  <a16:creationId xmlns:a16="http://schemas.microsoft.com/office/drawing/2014/main" id="{E6D42A23-8084-1579-42B4-689143F92FFC}"/>
                </a:ext>
              </a:extLst>
            </p:cNvPr>
            <p:cNvSpPr/>
            <p:nvPr/>
          </p:nvSpPr>
          <p:spPr>
            <a:xfrm>
              <a:off x="630936" y="1143000"/>
              <a:ext cx="4032504" cy="329184"/>
            </a:xfrm>
            <a:prstGeom prst="rect">
              <a:avLst/>
            </a:prstGeom>
            <a:noFill/>
            <a:ln/>
          </p:spPr>
          <p:txBody>
            <a:bodyPr wrap="square" lIns="0" tIns="0" rIns="0" bIns="0" rtlCol="0" anchor="ctr">
              <a:normAutofit/>
            </a:bodyPr>
            <a:lstStyle/>
            <a:p>
              <a:pPr marL="0" indent="0">
                <a:buNone/>
              </a:pPr>
              <a:r>
                <a:rPr lang="en-US" sz="1750" dirty="0">
                  <a:solidFill>
                    <a:srgbClr val="0B2530"/>
                  </a:solidFill>
                  <a:latin typeface="Roboto Condensed" pitchFamily="34" charset="0"/>
                  <a:ea typeface="Roboto Condensed" pitchFamily="34" charset="-122"/>
                  <a:cs typeface="Roboto Condensed" pitchFamily="34" charset="-120"/>
                </a:rPr>
                <a:t>Extend from advective mixing to finite-Pe solute mixing.</a:t>
              </a:r>
              <a:endParaRPr lang="en-US" sz="1750" dirty="0"/>
            </a:p>
          </p:txBody>
        </p:sp>
        <p:sp>
          <p:nvSpPr>
            <p:cNvPr id="13" name="Shape 11">
              <a:extLst>
                <a:ext uri="{FF2B5EF4-FFF2-40B4-BE49-F238E27FC236}">
                  <a16:creationId xmlns:a16="http://schemas.microsoft.com/office/drawing/2014/main" id="{06D59926-AA46-A0D5-826A-DBC46238FC0E}"/>
                </a:ext>
              </a:extLst>
            </p:cNvPr>
            <p:cNvSpPr/>
            <p:nvPr/>
          </p:nvSpPr>
          <p:spPr>
            <a:xfrm>
              <a:off x="411480" y="1810512"/>
              <a:ext cx="64008" cy="64008"/>
            </a:xfrm>
            <a:prstGeom prst="ellipse">
              <a:avLst/>
            </a:prstGeom>
            <a:solidFill>
              <a:srgbClr val="004A61"/>
            </a:solidFill>
            <a:ln w="12700">
              <a:solidFill>
                <a:srgbClr val="004A61"/>
              </a:solidFill>
              <a:prstDash val="solid"/>
            </a:ln>
          </p:spPr>
          <p:txBody>
            <a:bodyPr/>
            <a:lstStyle/>
            <a:p>
              <a:endParaRPr lang="en-US"/>
            </a:p>
          </p:txBody>
        </p:sp>
        <p:sp>
          <p:nvSpPr>
            <p:cNvPr id="14" name="Text 12">
              <a:extLst>
                <a:ext uri="{FF2B5EF4-FFF2-40B4-BE49-F238E27FC236}">
                  <a16:creationId xmlns:a16="http://schemas.microsoft.com/office/drawing/2014/main" id="{5D372BB5-3A86-C10F-79A6-84F31958588F}"/>
                </a:ext>
              </a:extLst>
            </p:cNvPr>
            <p:cNvSpPr/>
            <p:nvPr/>
          </p:nvSpPr>
          <p:spPr>
            <a:xfrm>
              <a:off x="630936" y="1709928"/>
              <a:ext cx="4032504" cy="329184"/>
            </a:xfrm>
            <a:prstGeom prst="rect">
              <a:avLst/>
            </a:prstGeom>
            <a:noFill/>
            <a:ln/>
          </p:spPr>
          <p:txBody>
            <a:bodyPr wrap="square" lIns="0" tIns="0" rIns="0" bIns="0" rtlCol="0" anchor="ctr">
              <a:normAutofit/>
            </a:bodyPr>
            <a:lstStyle/>
            <a:p>
              <a:pPr marL="0" indent="0">
                <a:buNone/>
              </a:pPr>
              <a:r>
                <a:rPr lang="en-US" sz="1700" dirty="0">
                  <a:solidFill>
                    <a:srgbClr val="0B2530"/>
                  </a:solidFill>
                  <a:latin typeface="Roboto Condensed" pitchFamily="34" charset="0"/>
                  <a:ea typeface="Roboto Condensed" pitchFamily="34" charset="-122"/>
                  <a:cs typeface="Roboto Condensed" pitchFamily="34" charset="-120"/>
                </a:rPr>
                <a:t>Couple cutting-and-shuffling maps to diffusion and residence-time statistics.</a:t>
              </a:r>
              <a:endParaRPr lang="en-US" sz="1700" dirty="0"/>
            </a:p>
          </p:txBody>
        </p:sp>
        <p:sp>
          <p:nvSpPr>
            <p:cNvPr id="15" name="Shape 13">
              <a:extLst>
                <a:ext uri="{FF2B5EF4-FFF2-40B4-BE49-F238E27FC236}">
                  <a16:creationId xmlns:a16="http://schemas.microsoft.com/office/drawing/2014/main" id="{50C7413A-492A-9984-2D89-7B1BD9DB1C69}"/>
                </a:ext>
              </a:extLst>
            </p:cNvPr>
            <p:cNvSpPr/>
            <p:nvPr/>
          </p:nvSpPr>
          <p:spPr>
            <a:xfrm>
              <a:off x="411480" y="2377440"/>
              <a:ext cx="64008" cy="64008"/>
            </a:xfrm>
            <a:prstGeom prst="ellipse">
              <a:avLst/>
            </a:prstGeom>
            <a:solidFill>
              <a:srgbClr val="004A61"/>
            </a:solidFill>
            <a:ln w="12700">
              <a:solidFill>
                <a:srgbClr val="004A61"/>
              </a:solidFill>
              <a:prstDash val="solid"/>
            </a:ln>
          </p:spPr>
          <p:txBody>
            <a:bodyPr/>
            <a:lstStyle/>
            <a:p>
              <a:endParaRPr lang="en-US"/>
            </a:p>
          </p:txBody>
        </p:sp>
        <mc:AlternateContent xmlns:mc="http://schemas.openxmlformats.org/markup-compatibility/2006" xmlns:a14="http://schemas.microsoft.com/office/drawing/2010/main">
          <mc:Choice Requires="a14">
            <p:sp>
              <p:nvSpPr>
                <p:cNvPr id="16" name="Text 14">
                  <a:extLst>
                    <a:ext uri="{FF2B5EF4-FFF2-40B4-BE49-F238E27FC236}">
                      <a16:creationId xmlns:a16="http://schemas.microsoft.com/office/drawing/2014/main" id="{4429B878-9EFB-DD31-44A6-AD987A9DC58A}"/>
                    </a:ext>
                  </a:extLst>
                </p:cNvPr>
                <p:cNvSpPr/>
                <p:nvPr/>
              </p:nvSpPr>
              <p:spPr>
                <a:xfrm>
                  <a:off x="630936" y="2276856"/>
                  <a:ext cx="4032504" cy="329184"/>
                </a:xfrm>
                <a:prstGeom prst="rect">
                  <a:avLst/>
                </a:prstGeom>
                <a:noFill/>
                <a:ln/>
              </p:spPr>
              <p:txBody>
                <a:bodyPr wrap="square" lIns="0" tIns="0" rIns="0" bIns="0" rtlCol="0" anchor="ctr">
                  <a:normAutofit/>
                </a:bodyPr>
                <a:lstStyle/>
                <a:p>
                  <a:r>
                    <a:rPr lang="en-US" sz="1700" dirty="0">
                      <a:solidFill>
                        <a:schemeClr val="tx1"/>
                      </a:solidFill>
                      <a:latin typeface="Roboto Condensed" pitchFamily="34" charset="0"/>
                      <a:ea typeface="Roboto Condensed" pitchFamily="34" charset="-122"/>
                      <a:cs typeface="Roboto Condensed" pitchFamily="34" charset="-120"/>
                    </a:rPr>
                    <a:t>Build </a:t>
                  </a:r>
                  <a14:m>
                    <m:oMath xmlns:m="http://schemas.openxmlformats.org/officeDocument/2006/math">
                      <m:sSub>
                        <m:sSubPr>
                          <m:ctrlPr>
                            <a:rPr lang="en-US" b="0" i="1" smtClean="0">
                              <a:solidFill>
                                <a:schemeClr val="tx1"/>
                              </a:solidFill>
                              <a:latin typeface="Cambria Math" panose="02040503050406030204" pitchFamily="18" charset="0"/>
                              <a:ea typeface="Roboto Condensed" pitchFamily="34" charset="-122"/>
                              <a:cs typeface="Roboto Condensed" pitchFamily="34" charset="-120"/>
                            </a:rPr>
                          </m:ctrlPr>
                        </m:sSubPr>
                        <m:e>
                          <m:r>
                            <a:rPr lang="en-US" b="0" i="1" smtClean="0">
                              <a:solidFill>
                                <a:schemeClr val="tx1"/>
                              </a:solidFill>
                              <a:latin typeface="Cambria Math" panose="02040503050406030204" pitchFamily="18" charset="0"/>
                              <a:ea typeface="Roboto Condensed" pitchFamily="34" charset="-122"/>
                              <a:cs typeface="Roboto Condensed" pitchFamily="34" charset="-120"/>
                            </a:rPr>
                            <m:t>𝐺</m:t>
                          </m:r>
                        </m:e>
                        <m:sub>
                          <m:r>
                            <a:rPr lang="en-US" b="0" i="1" smtClean="0">
                              <a:solidFill>
                                <a:schemeClr val="tx1"/>
                              </a:solidFill>
                              <a:latin typeface="Cambria Math" panose="02040503050406030204" pitchFamily="18" charset="0"/>
                              <a:ea typeface="Roboto Condensed" pitchFamily="34" charset="-122"/>
                              <a:cs typeface="Roboto Condensed" pitchFamily="34" charset="-120"/>
                            </a:rPr>
                            <m:t>𝑀</m:t>
                          </m:r>
                        </m:sub>
                      </m:sSub>
                      <m:r>
                        <a:rPr lang="en-US" i="1">
                          <a:solidFill>
                            <a:schemeClr val="tx1"/>
                          </a:solidFill>
                          <a:latin typeface="Cambria Math" panose="02040503050406030204" pitchFamily="18" charset="0"/>
                          <a:ea typeface="Roboto Condensed" pitchFamily="34" charset="-122"/>
                          <a:cs typeface="Roboto Condensed" pitchFamily="34" charset="-120"/>
                        </a:rPr>
                        <m:t> </m:t>
                      </m:r>
                    </m:oMath>
                  </a14:m>
                  <a:r>
                    <a:rPr lang="en-US" sz="1700" dirty="0">
                      <a:solidFill>
                        <a:schemeClr val="tx1"/>
                      </a:solidFill>
                      <a:latin typeface="Roboto Condensed" pitchFamily="34" charset="0"/>
                      <a:ea typeface="Roboto Condensed" pitchFamily="34" charset="-122"/>
                      <a:cs typeface="Roboto Condensed" pitchFamily="34" charset="-120"/>
                    </a:rPr>
                    <a:t>models for large random DFNs.</a:t>
                  </a:r>
                  <a:endParaRPr lang="en-US" sz="1700" dirty="0">
                    <a:solidFill>
                      <a:schemeClr val="tx1"/>
                    </a:solidFill>
                  </a:endParaRPr>
                </a:p>
              </p:txBody>
            </p:sp>
          </mc:Choice>
          <mc:Fallback xmlns="">
            <p:sp>
              <p:nvSpPr>
                <p:cNvPr id="16" name="Text 14">
                  <a:extLst>
                    <a:ext uri="{FF2B5EF4-FFF2-40B4-BE49-F238E27FC236}">
                      <a16:creationId xmlns:a16="http://schemas.microsoft.com/office/drawing/2014/main" id="{4429B878-9EFB-DD31-44A6-AD987A9DC58A}"/>
                    </a:ext>
                  </a:extLst>
                </p:cNvPr>
                <p:cNvSpPr>
                  <a:spLocks noRot="1" noChangeAspect="1" noMove="1" noResize="1" noEditPoints="1" noAdjustHandles="1" noChangeArrowheads="1" noChangeShapeType="1" noTextEdit="1"/>
                </p:cNvSpPr>
                <p:nvPr/>
              </p:nvSpPr>
              <p:spPr>
                <a:xfrm>
                  <a:off x="630936" y="2276856"/>
                  <a:ext cx="4032504" cy="329184"/>
                </a:xfrm>
                <a:prstGeom prst="rect">
                  <a:avLst/>
                </a:prstGeom>
                <a:blipFill>
                  <a:blip r:embed="rId3"/>
                  <a:stretch>
                    <a:fillRect l="-1707" b="-3750"/>
                  </a:stretch>
                </a:blipFill>
                <a:ln/>
              </p:spPr>
              <p:txBody>
                <a:bodyPr/>
                <a:lstStyle/>
                <a:p>
                  <a:r>
                    <a:rPr lang="en-US">
                      <a:noFill/>
                    </a:rPr>
                    <a:t> </a:t>
                  </a:r>
                </a:p>
              </p:txBody>
            </p:sp>
          </mc:Fallback>
        </mc:AlternateContent>
        <p:sp>
          <p:nvSpPr>
            <p:cNvPr id="17" name="Shape 15">
              <a:extLst>
                <a:ext uri="{FF2B5EF4-FFF2-40B4-BE49-F238E27FC236}">
                  <a16:creationId xmlns:a16="http://schemas.microsoft.com/office/drawing/2014/main" id="{3EC14E48-3030-F230-4011-CAFDAB70B274}"/>
                </a:ext>
              </a:extLst>
            </p:cNvPr>
            <p:cNvSpPr/>
            <p:nvPr/>
          </p:nvSpPr>
          <p:spPr>
            <a:xfrm>
              <a:off x="411480" y="2944368"/>
              <a:ext cx="64008" cy="64008"/>
            </a:xfrm>
            <a:prstGeom prst="ellipse">
              <a:avLst/>
            </a:prstGeom>
            <a:solidFill>
              <a:srgbClr val="004A61"/>
            </a:solidFill>
            <a:ln w="12700">
              <a:solidFill>
                <a:srgbClr val="004A61"/>
              </a:solidFill>
              <a:prstDash val="solid"/>
            </a:ln>
          </p:spPr>
          <p:txBody>
            <a:bodyPr/>
            <a:lstStyle/>
            <a:p>
              <a:endParaRPr lang="en-US"/>
            </a:p>
          </p:txBody>
        </p:sp>
        <p:sp>
          <p:nvSpPr>
            <p:cNvPr id="18" name="Text 16">
              <a:extLst>
                <a:ext uri="{FF2B5EF4-FFF2-40B4-BE49-F238E27FC236}">
                  <a16:creationId xmlns:a16="http://schemas.microsoft.com/office/drawing/2014/main" id="{DF42C912-F604-9868-3847-2833D6E6225A}"/>
                </a:ext>
              </a:extLst>
            </p:cNvPr>
            <p:cNvSpPr/>
            <p:nvPr/>
          </p:nvSpPr>
          <p:spPr>
            <a:xfrm>
              <a:off x="630936" y="2843784"/>
              <a:ext cx="4032504" cy="329184"/>
            </a:xfrm>
            <a:prstGeom prst="rect">
              <a:avLst/>
            </a:prstGeom>
            <a:noFill/>
            <a:ln/>
          </p:spPr>
          <p:txBody>
            <a:bodyPr wrap="square" lIns="0" tIns="0" rIns="0" bIns="0" rtlCol="0" anchor="ctr">
              <a:normAutofit/>
            </a:bodyPr>
            <a:lstStyle/>
            <a:p>
              <a:pPr marL="0" indent="0">
                <a:buNone/>
              </a:pPr>
              <a:r>
                <a:rPr lang="en-US" sz="1700" dirty="0">
                  <a:solidFill>
                    <a:srgbClr val="0B2530"/>
                  </a:solidFill>
                  <a:latin typeface="Roboto Condensed" pitchFamily="34" charset="0"/>
                  <a:ea typeface="Roboto Condensed" pitchFamily="34" charset="-122"/>
                  <a:cs typeface="Roboto Condensed" pitchFamily="34" charset="-120"/>
                </a:rPr>
                <a:t>Identify network observables predictive of mixing efficiency.</a:t>
              </a:r>
              <a:endParaRPr lang="en-US" sz="1700" dirty="0"/>
            </a:p>
          </p:txBody>
        </p:sp>
      </p:grpSp>
    </p:spTree>
    <p:extLst>
      <p:ext uri="{BB962C8B-B14F-4D97-AF65-F5344CB8AC3E}">
        <p14:creationId xmlns:p14="http://schemas.microsoft.com/office/powerpoint/2010/main" val="1425915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1B727CC-92B0-A81A-7D45-0167CAB86E8A}"/>
              </a:ext>
            </a:extLst>
          </p:cNvPr>
          <p:cNvSpPr txBox="1"/>
          <p:nvPr/>
        </p:nvSpPr>
        <p:spPr>
          <a:xfrm>
            <a:off x="0" y="2028305"/>
            <a:ext cx="9144000" cy="1107996"/>
          </a:xfrm>
          <a:prstGeom prst="rect">
            <a:avLst/>
          </a:prstGeom>
          <a:noFill/>
        </p:spPr>
        <p:txBody>
          <a:bodyPr wrap="square">
            <a:spAutoFit/>
          </a:bodyPr>
          <a:lstStyle/>
          <a:p>
            <a:pPr algn="ctr"/>
            <a:r>
              <a:rPr lang="en-US" sz="6600" dirty="0">
                <a:solidFill>
                  <a:srgbClr val="0B2530"/>
                </a:solidFill>
                <a:latin typeface="+mj-lt"/>
                <a:ea typeface="Roboto Condensed" pitchFamily="34" charset="-122"/>
                <a:cs typeface="Roboto Condensed" pitchFamily="34" charset="-120"/>
              </a:rPr>
              <a:t>Thank you!</a:t>
            </a:r>
          </a:p>
        </p:txBody>
      </p:sp>
    </p:spTree>
    <p:extLst>
      <p:ext uri="{BB962C8B-B14F-4D97-AF65-F5344CB8AC3E}">
        <p14:creationId xmlns:p14="http://schemas.microsoft.com/office/powerpoint/2010/main" val="125744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From intersection graph to mixing graph</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dirty="0"/>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pPr marL="0" indent="0">
              <a:buNone/>
            </a:pPr>
            <a:r>
              <a:rPr lang="en-US" sz="620" dirty="0">
                <a:solidFill>
                  <a:srgbClr val="0B2530"/>
                </a:solidFill>
                <a:latin typeface="Roboto Condensed" pitchFamily="34" charset="0"/>
                <a:ea typeface="Roboto Condensed" pitchFamily="34" charset="-122"/>
                <a:cs typeface="Roboto Condensed" pitchFamily="34" charset="-120"/>
              </a:rPr>
              <a:t>Ascione et al. (RMIT / Rennes)</a:t>
            </a:r>
            <a:endParaRPr lang="en-US" sz="620" dirty="0"/>
          </a:p>
        </p:txBody>
      </p:sp>
      <p:sp>
        <p:nvSpPr>
          <p:cNvPr id="8" name="Text 6"/>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13 / 17</a:t>
            </a:r>
            <a:endParaRPr lang="en-US" sz="620" dirty="0"/>
          </a:p>
        </p:txBody>
      </p:sp>
      <p:grpSp>
        <p:nvGrpSpPr>
          <p:cNvPr id="23" name="Gruppo 22">
            <a:extLst>
              <a:ext uri="{FF2B5EF4-FFF2-40B4-BE49-F238E27FC236}">
                <a16:creationId xmlns:a16="http://schemas.microsoft.com/office/drawing/2014/main" id="{320B016C-B02B-4920-5A15-71D9F982FE7E}"/>
              </a:ext>
            </a:extLst>
          </p:cNvPr>
          <p:cNvGrpSpPr/>
          <p:nvPr/>
        </p:nvGrpSpPr>
        <p:grpSpPr>
          <a:xfrm>
            <a:off x="424401" y="788278"/>
            <a:ext cx="8295198" cy="1403604"/>
            <a:chOff x="365761" y="1234440"/>
            <a:chExt cx="4389119" cy="1335024"/>
          </a:xfrm>
        </p:grpSpPr>
        <p:sp>
          <p:nvSpPr>
            <p:cNvPr id="11" name="Shape 9"/>
            <p:cNvSpPr/>
            <p:nvPr/>
          </p:nvSpPr>
          <p:spPr>
            <a:xfrm>
              <a:off x="365761" y="1335024"/>
              <a:ext cx="27867" cy="64008"/>
            </a:xfrm>
            <a:prstGeom prst="ellipse">
              <a:avLst/>
            </a:prstGeom>
            <a:solidFill>
              <a:srgbClr val="004A61"/>
            </a:solidFill>
            <a:ln w="12700">
              <a:solidFill>
                <a:srgbClr val="004A61"/>
              </a:solidFill>
              <a:prstDash val="solid"/>
            </a:ln>
          </p:spPr>
          <p:txBody>
            <a:bodyPr/>
            <a:lstStyle/>
            <a:p>
              <a:endParaRPr lang="en-US"/>
            </a:p>
          </p:txBody>
        </p:sp>
        <p:sp>
          <p:nvSpPr>
            <p:cNvPr id="12" name="Text 10"/>
            <p:cNvSpPr/>
            <p:nvPr/>
          </p:nvSpPr>
          <p:spPr>
            <a:xfrm>
              <a:off x="585216" y="1234440"/>
              <a:ext cx="4169664" cy="329184"/>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Roboto Condensed" pitchFamily="34" charset="0"/>
                  <a:ea typeface="Roboto Condensed" pitchFamily="34" charset="-122"/>
                  <a:cs typeface="Roboto Condensed" pitchFamily="34" charset="-120"/>
                </a:rPr>
                <a:t>The standard graph </a:t>
              </a:r>
              <a:r>
                <a:rPr lang="en-US" sz="1700" dirty="0" err="1">
                  <a:solidFill>
                    <a:srgbClr val="0B2530"/>
                  </a:solidFill>
                  <a:latin typeface="Roboto Condensed" pitchFamily="34" charset="0"/>
                  <a:ea typeface="Roboto Condensed" pitchFamily="34" charset="-122"/>
                  <a:cs typeface="Roboto Condensed" pitchFamily="34" charset="-120"/>
                </a:rPr>
                <a:t>G_I</a:t>
              </a:r>
              <a:r>
                <a:rPr lang="en-US" sz="1700" dirty="0">
                  <a:solidFill>
                    <a:srgbClr val="0B2530"/>
                  </a:solidFill>
                  <a:latin typeface="Roboto Condensed" pitchFamily="34" charset="0"/>
                  <a:ea typeface="Roboto Condensed" pitchFamily="34" charset="-122"/>
                  <a:cs typeface="Roboto Condensed" pitchFamily="34" charset="-120"/>
                </a:rPr>
                <a:t> (</a:t>
              </a:r>
              <a:r>
                <a:rPr lang="en-US" sz="1700" dirty="0" err="1">
                  <a:solidFill>
                    <a:srgbClr val="0B2530"/>
                  </a:solidFill>
                  <a:latin typeface="Roboto Condensed" pitchFamily="34" charset="0"/>
                  <a:ea typeface="Roboto Condensed" pitchFamily="34" charset="-122"/>
                  <a:cs typeface="Roboto Condensed" pitchFamily="34" charset="-120"/>
                </a:rPr>
                <a:t>G_F</a:t>
              </a:r>
              <a:r>
                <a:rPr lang="en-US" sz="1700" dirty="0">
                  <a:solidFill>
                    <a:srgbClr val="0B2530"/>
                  </a:solidFill>
                  <a:latin typeface="Roboto Condensed" pitchFamily="34" charset="0"/>
                  <a:ea typeface="Roboto Condensed" pitchFamily="34" charset="-122"/>
                  <a:cs typeface="Roboto Condensed" pitchFamily="34" charset="-120"/>
                </a:rPr>
                <a:t>) stores intersections (Fractures) as nodes and fractures (Intersections) as edges.</a:t>
              </a:r>
              <a:endParaRPr lang="en-US" sz="1700" dirty="0"/>
            </a:p>
          </p:txBody>
        </p:sp>
        <p:sp>
          <p:nvSpPr>
            <p:cNvPr id="13" name="Shape 11"/>
            <p:cNvSpPr/>
            <p:nvPr/>
          </p:nvSpPr>
          <p:spPr>
            <a:xfrm>
              <a:off x="365761" y="1837944"/>
              <a:ext cx="27867" cy="64008"/>
            </a:xfrm>
            <a:prstGeom prst="ellipse">
              <a:avLst/>
            </a:prstGeom>
            <a:solidFill>
              <a:srgbClr val="004A61"/>
            </a:solidFill>
            <a:ln w="12700">
              <a:solidFill>
                <a:srgbClr val="004A61"/>
              </a:solidFill>
              <a:prstDash val="solid"/>
            </a:ln>
          </p:spPr>
          <p:txBody>
            <a:bodyPr/>
            <a:lstStyle/>
            <a:p>
              <a:endParaRPr lang="en-US"/>
            </a:p>
          </p:txBody>
        </p:sp>
        <p:sp>
          <p:nvSpPr>
            <p:cNvPr id="14" name="Text 12"/>
            <p:cNvSpPr/>
            <p:nvPr/>
          </p:nvSpPr>
          <p:spPr>
            <a:xfrm>
              <a:off x="585216" y="1737360"/>
              <a:ext cx="4169664" cy="329184"/>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Roboto Condensed" pitchFamily="34" charset="0"/>
                  <a:ea typeface="Roboto Condensed" pitchFamily="34" charset="-122"/>
                  <a:cs typeface="Roboto Condensed" pitchFamily="34" charset="-120"/>
                </a:rPr>
                <a:t>The mixing graph G_M expands each intersection into clusters composed of inlet and outlet faces.</a:t>
              </a:r>
              <a:endParaRPr lang="en-US" sz="1700" dirty="0"/>
            </a:p>
          </p:txBody>
        </p:sp>
        <p:sp>
          <p:nvSpPr>
            <p:cNvPr id="15" name="Shape 13"/>
            <p:cNvSpPr/>
            <p:nvPr/>
          </p:nvSpPr>
          <p:spPr>
            <a:xfrm>
              <a:off x="365761" y="2340864"/>
              <a:ext cx="27867" cy="64008"/>
            </a:xfrm>
            <a:prstGeom prst="ellipse">
              <a:avLst/>
            </a:prstGeom>
            <a:solidFill>
              <a:srgbClr val="004A61"/>
            </a:solidFill>
            <a:ln w="12700">
              <a:solidFill>
                <a:srgbClr val="004A61"/>
              </a:solidFill>
              <a:prstDash val="solid"/>
            </a:ln>
          </p:spPr>
          <p:txBody>
            <a:bodyPr/>
            <a:lstStyle/>
            <a:p>
              <a:endParaRPr lang="en-US"/>
            </a:p>
          </p:txBody>
        </p:sp>
        <p:sp>
          <p:nvSpPr>
            <p:cNvPr id="16" name="Text 14"/>
            <p:cNvSpPr/>
            <p:nvPr/>
          </p:nvSpPr>
          <p:spPr>
            <a:xfrm>
              <a:off x="585216" y="2240280"/>
              <a:ext cx="4169664" cy="329184"/>
            </a:xfrm>
            <a:prstGeom prst="rect">
              <a:avLst/>
            </a:prstGeom>
            <a:noFill/>
            <a:ln/>
          </p:spPr>
          <p:txBody>
            <a:bodyPr wrap="square" lIns="0" tIns="0" rIns="0" bIns="0" rtlCol="0" anchor="ctr">
              <a:normAutofit/>
            </a:bodyPr>
            <a:lstStyle/>
            <a:p>
              <a:pPr marL="0" indent="0">
                <a:buNone/>
              </a:pPr>
              <a:r>
                <a:rPr lang="en-US" sz="1700" dirty="0">
                  <a:solidFill>
                    <a:srgbClr val="0B2530"/>
                  </a:solidFill>
                  <a:latin typeface="Roboto Condensed" pitchFamily="34" charset="0"/>
                  <a:ea typeface="Roboto Condensed" pitchFamily="34" charset="-122"/>
                  <a:cs typeface="Roboto Condensed" pitchFamily="34" charset="-120"/>
                </a:rPr>
                <a:t>Edges carry either M_I or M_F maps.</a:t>
              </a:r>
              <a:endParaRPr lang="en-US" sz="1700" dirty="0"/>
            </a:p>
          </p:txBody>
        </p:sp>
      </p:grpSp>
      <p:grpSp>
        <p:nvGrpSpPr>
          <p:cNvPr id="24" name="Gruppo 23">
            <a:extLst>
              <a:ext uri="{FF2B5EF4-FFF2-40B4-BE49-F238E27FC236}">
                <a16:creationId xmlns:a16="http://schemas.microsoft.com/office/drawing/2014/main" id="{F14FD160-B015-240F-56F9-C6C9789AB9DA}"/>
              </a:ext>
            </a:extLst>
          </p:cNvPr>
          <p:cNvGrpSpPr/>
          <p:nvPr/>
        </p:nvGrpSpPr>
        <p:grpSpPr>
          <a:xfrm>
            <a:off x="79513" y="5722448"/>
            <a:ext cx="8969071" cy="726555"/>
            <a:chOff x="228600" y="4617720"/>
            <a:chExt cx="4297680" cy="960120"/>
          </a:xfrm>
        </p:grpSpPr>
        <p:sp>
          <p:nvSpPr>
            <p:cNvPr id="17" name="Shape 15"/>
            <p:cNvSpPr/>
            <p:nvPr/>
          </p:nvSpPr>
          <p:spPr>
            <a:xfrm>
              <a:off x="228600" y="4617720"/>
              <a:ext cx="4297680" cy="960120"/>
            </a:xfrm>
            <a:prstGeom prst="roundRect">
              <a:avLst>
                <a:gd name="adj" fmla="val 4762"/>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18" name="Shape 16"/>
            <p:cNvSpPr/>
            <p:nvPr/>
          </p:nvSpPr>
          <p:spPr>
            <a:xfrm>
              <a:off x="228600" y="4617720"/>
              <a:ext cx="429768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19" name="Text 17"/>
            <p:cNvSpPr/>
            <p:nvPr/>
          </p:nvSpPr>
          <p:spPr>
            <a:xfrm>
              <a:off x="301752" y="4663440"/>
              <a:ext cx="4151376" cy="274320"/>
            </a:xfrm>
            <a:prstGeom prst="rect">
              <a:avLst/>
            </a:prstGeom>
            <a:noFill/>
            <a:ln/>
          </p:spPr>
          <p:txBody>
            <a:bodyPr wrap="square" lIns="0" tIns="0" rIns="0" bIns="0" rtlCol="0" anchor="ctr">
              <a:normAutofit fontScale="92500" lnSpcReduction="10000"/>
            </a:bodyPr>
            <a:lstStyle/>
            <a:p>
              <a:pPr marL="0" indent="0">
                <a:buNone/>
              </a:pPr>
              <a:r>
                <a:rPr lang="en-US" sz="1600" dirty="0">
                  <a:solidFill>
                    <a:srgbClr val="FFFFFF"/>
                  </a:solidFill>
                  <a:latin typeface="Roboto Condensed" pitchFamily="34" charset="0"/>
                  <a:ea typeface="Roboto Condensed" pitchFamily="34" charset="-122"/>
                  <a:cs typeface="Roboto Condensed" pitchFamily="34" charset="-120"/>
                </a:rPr>
                <a:t>G_M encodes</a:t>
              </a:r>
              <a:endParaRPr lang="en-US" sz="1600" dirty="0"/>
            </a:p>
          </p:txBody>
        </p:sp>
        <p:sp>
          <p:nvSpPr>
            <p:cNvPr id="20" name="Text 18"/>
            <p:cNvSpPr/>
            <p:nvPr/>
          </p:nvSpPr>
          <p:spPr>
            <a:xfrm>
              <a:off x="338328" y="5074920"/>
              <a:ext cx="4078224" cy="466344"/>
            </a:xfrm>
            <a:prstGeom prst="rect">
              <a:avLst/>
            </a:prstGeom>
            <a:noFill/>
            <a:ln/>
          </p:spPr>
          <p:txBody>
            <a:bodyPr wrap="square" lIns="254" tIns="254" rIns="254" bIns="254" rtlCol="0" anchor="ctr">
              <a:normAutofit/>
            </a:bodyPr>
            <a:lstStyle/>
            <a:p>
              <a:pPr marL="0" indent="0">
                <a:buNone/>
              </a:pPr>
              <a:r>
                <a:rPr lang="en-US" sz="1700" dirty="0">
                  <a:solidFill>
                    <a:srgbClr val="0B2530"/>
                  </a:solidFill>
                  <a:latin typeface="Roboto Condensed" pitchFamily="34" charset="0"/>
                  <a:ea typeface="Roboto Condensed" pitchFamily="34" charset="-122"/>
                  <a:cs typeface="Roboto Condensed" pitchFamily="34" charset="-120"/>
                </a:rPr>
                <a:t>Network topology, flow partitioning, face ordering, and streamline routing.</a:t>
              </a:r>
              <a:endParaRPr lang="en-US" sz="1700" dirty="0"/>
            </a:p>
          </p:txBody>
        </p:sp>
      </p:grpSp>
      <p:pic>
        <p:nvPicPr>
          <p:cNvPr id="21" name="Image 0" descr="/mnt/data/beamer_source/figures/Figure9.jpg"/>
          <p:cNvPicPr>
            <a:picLocks noChangeAspect="1"/>
          </p:cNvPicPr>
          <p:nvPr/>
        </p:nvPicPr>
        <p:blipFill>
          <a:blip r:embed="rId3"/>
          <a:stretch>
            <a:fillRect/>
          </a:stretch>
        </p:blipFill>
        <p:spPr>
          <a:xfrm>
            <a:off x="737200" y="2306459"/>
            <a:ext cx="7839872" cy="3393129"/>
          </a:xfrm>
          <a:prstGeom prst="rect">
            <a:avLst/>
          </a:prstGeom>
        </p:spPr>
      </p:pic>
      <mc:AlternateContent xmlns:mc="http://schemas.openxmlformats.org/markup-compatibility/2006" xmlns:p14="http://schemas.microsoft.com/office/powerpoint/2010/main">
        <mc:Choice Requires="p14">
          <p:contentPart p14:bwMode="auto" r:id="rId4">
            <p14:nvContentPartPr>
              <p14:cNvPr id="31" name="Input penna 30">
                <a:extLst>
                  <a:ext uri="{FF2B5EF4-FFF2-40B4-BE49-F238E27FC236}">
                    <a16:creationId xmlns:a16="http://schemas.microsoft.com/office/drawing/2014/main" id="{88B93150-7CE1-24AB-3728-E41C14C86AB8}"/>
                  </a:ext>
                </a:extLst>
              </p14:cNvPr>
              <p14:cNvContentPartPr/>
              <p14:nvPr/>
            </p14:nvContentPartPr>
            <p14:xfrm>
              <a:off x="1748770" y="2430908"/>
              <a:ext cx="330480" cy="18000"/>
            </p14:xfrm>
          </p:contentPart>
        </mc:Choice>
        <mc:Fallback xmlns="">
          <p:pic>
            <p:nvPicPr>
              <p:cNvPr id="31" name="Input penna 30">
                <a:extLst>
                  <a:ext uri="{FF2B5EF4-FFF2-40B4-BE49-F238E27FC236}">
                    <a16:creationId xmlns:a16="http://schemas.microsoft.com/office/drawing/2014/main" id="{88B93150-7CE1-24AB-3728-E41C14C86AB8}"/>
                  </a:ext>
                </a:extLst>
              </p:cNvPr>
              <p:cNvPicPr/>
              <p:nvPr/>
            </p:nvPicPr>
            <p:blipFill>
              <a:blip r:embed="rId5"/>
              <a:stretch>
                <a:fillRect/>
              </a:stretch>
            </p:blipFill>
            <p:spPr>
              <a:xfrm>
                <a:off x="1659130" y="2251268"/>
                <a:ext cx="510120" cy="377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3" name="Input penna 32">
                <a:extLst>
                  <a:ext uri="{FF2B5EF4-FFF2-40B4-BE49-F238E27FC236}">
                    <a16:creationId xmlns:a16="http://schemas.microsoft.com/office/drawing/2014/main" id="{4FCF9917-7152-454A-7C6A-EBEFE35E21FF}"/>
                  </a:ext>
                </a:extLst>
              </p14:cNvPr>
              <p14:cNvContentPartPr/>
              <p14:nvPr/>
            </p14:nvContentPartPr>
            <p14:xfrm>
              <a:off x="1208410" y="4026068"/>
              <a:ext cx="1218600" cy="1134000"/>
            </p14:xfrm>
          </p:contentPart>
        </mc:Choice>
        <mc:Fallback xmlns="">
          <p:pic>
            <p:nvPicPr>
              <p:cNvPr id="33" name="Input penna 32">
                <a:extLst>
                  <a:ext uri="{FF2B5EF4-FFF2-40B4-BE49-F238E27FC236}">
                    <a16:creationId xmlns:a16="http://schemas.microsoft.com/office/drawing/2014/main" id="{4FCF9917-7152-454A-7C6A-EBEFE35E21FF}"/>
                  </a:ext>
                </a:extLst>
              </p:cNvPr>
              <p:cNvPicPr/>
              <p:nvPr/>
            </p:nvPicPr>
            <p:blipFill>
              <a:blip r:embed="rId7"/>
              <a:stretch>
                <a:fillRect/>
              </a:stretch>
            </p:blipFill>
            <p:spPr>
              <a:xfrm>
                <a:off x="1118410" y="3846428"/>
                <a:ext cx="1398240" cy="1493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4" name="Input penna 33">
                <a:extLst>
                  <a:ext uri="{FF2B5EF4-FFF2-40B4-BE49-F238E27FC236}">
                    <a16:creationId xmlns:a16="http://schemas.microsoft.com/office/drawing/2014/main" id="{1E6D248C-BDFD-46EE-6EEA-354BCA33B7EB}"/>
                  </a:ext>
                </a:extLst>
              </p14:cNvPr>
              <p14:cNvContentPartPr/>
              <p14:nvPr/>
            </p14:nvContentPartPr>
            <p14:xfrm>
              <a:off x="1200490" y="5081228"/>
              <a:ext cx="1202040" cy="31320"/>
            </p14:xfrm>
          </p:contentPart>
        </mc:Choice>
        <mc:Fallback xmlns="">
          <p:pic>
            <p:nvPicPr>
              <p:cNvPr id="34" name="Input penna 33">
                <a:extLst>
                  <a:ext uri="{FF2B5EF4-FFF2-40B4-BE49-F238E27FC236}">
                    <a16:creationId xmlns:a16="http://schemas.microsoft.com/office/drawing/2014/main" id="{1E6D248C-BDFD-46EE-6EEA-354BCA33B7EB}"/>
                  </a:ext>
                </a:extLst>
              </p:cNvPr>
              <p:cNvPicPr/>
              <p:nvPr/>
            </p:nvPicPr>
            <p:blipFill>
              <a:blip r:embed="rId9"/>
              <a:stretch>
                <a:fillRect/>
              </a:stretch>
            </p:blipFill>
            <p:spPr>
              <a:xfrm>
                <a:off x="1110490" y="4901588"/>
                <a:ext cx="138168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7" name="Input penna 36">
                <a:extLst>
                  <a:ext uri="{FF2B5EF4-FFF2-40B4-BE49-F238E27FC236}">
                    <a16:creationId xmlns:a16="http://schemas.microsoft.com/office/drawing/2014/main" id="{0C37A5FE-0B5F-7337-060D-89C2FFFEE4CD}"/>
                  </a:ext>
                </a:extLst>
              </p14:cNvPr>
              <p14:cNvContentPartPr/>
              <p14:nvPr/>
            </p14:nvContentPartPr>
            <p14:xfrm>
              <a:off x="5454250" y="3004028"/>
              <a:ext cx="887760" cy="50040"/>
            </p14:xfrm>
          </p:contentPart>
        </mc:Choice>
        <mc:Fallback xmlns="">
          <p:pic>
            <p:nvPicPr>
              <p:cNvPr id="37" name="Input penna 36">
                <a:extLst>
                  <a:ext uri="{FF2B5EF4-FFF2-40B4-BE49-F238E27FC236}">
                    <a16:creationId xmlns:a16="http://schemas.microsoft.com/office/drawing/2014/main" id="{0C37A5FE-0B5F-7337-060D-89C2FFFEE4CD}"/>
                  </a:ext>
                </a:extLst>
              </p:cNvPr>
              <p:cNvPicPr/>
              <p:nvPr/>
            </p:nvPicPr>
            <p:blipFill>
              <a:blip r:embed="rId11"/>
              <a:stretch>
                <a:fillRect/>
              </a:stretch>
            </p:blipFill>
            <p:spPr>
              <a:xfrm>
                <a:off x="5364610" y="2824028"/>
                <a:ext cx="1067400" cy="409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 name="Input penna 37">
                <a:extLst>
                  <a:ext uri="{FF2B5EF4-FFF2-40B4-BE49-F238E27FC236}">
                    <a16:creationId xmlns:a16="http://schemas.microsoft.com/office/drawing/2014/main" id="{8CDDFEB7-1506-44F5-A2D4-E1F0617CBCC1}"/>
                  </a:ext>
                </a:extLst>
              </p14:cNvPr>
              <p14:cNvContentPartPr/>
              <p14:nvPr/>
            </p14:nvContentPartPr>
            <p14:xfrm>
              <a:off x="5398810" y="3034628"/>
              <a:ext cx="944280" cy="673560"/>
            </p14:xfrm>
          </p:contentPart>
        </mc:Choice>
        <mc:Fallback xmlns="">
          <p:pic>
            <p:nvPicPr>
              <p:cNvPr id="38" name="Input penna 37">
                <a:extLst>
                  <a:ext uri="{FF2B5EF4-FFF2-40B4-BE49-F238E27FC236}">
                    <a16:creationId xmlns:a16="http://schemas.microsoft.com/office/drawing/2014/main" id="{8CDDFEB7-1506-44F5-A2D4-E1F0617CBCC1}"/>
                  </a:ext>
                </a:extLst>
              </p:cNvPr>
              <p:cNvPicPr/>
              <p:nvPr/>
            </p:nvPicPr>
            <p:blipFill>
              <a:blip r:embed="rId13"/>
              <a:stretch>
                <a:fillRect/>
              </a:stretch>
            </p:blipFill>
            <p:spPr>
              <a:xfrm>
                <a:off x="5308810" y="2854628"/>
                <a:ext cx="1123920" cy="1033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9" name="Input penna 38">
                <a:extLst>
                  <a:ext uri="{FF2B5EF4-FFF2-40B4-BE49-F238E27FC236}">
                    <a16:creationId xmlns:a16="http://schemas.microsoft.com/office/drawing/2014/main" id="{AFE20169-0D50-802B-34AF-25E19E96348C}"/>
                  </a:ext>
                </a:extLst>
              </p14:cNvPr>
              <p14:cNvContentPartPr/>
              <p14:nvPr/>
            </p14:nvContentPartPr>
            <p14:xfrm>
              <a:off x="699370" y="4014188"/>
              <a:ext cx="1274760" cy="1111680"/>
            </p14:xfrm>
          </p:contentPart>
        </mc:Choice>
        <mc:Fallback xmlns="">
          <p:pic>
            <p:nvPicPr>
              <p:cNvPr id="39" name="Input penna 38">
                <a:extLst>
                  <a:ext uri="{FF2B5EF4-FFF2-40B4-BE49-F238E27FC236}">
                    <a16:creationId xmlns:a16="http://schemas.microsoft.com/office/drawing/2014/main" id="{AFE20169-0D50-802B-34AF-25E19E96348C}"/>
                  </a:ext>
                </a:extLst>
              </p:cNvPr>
              <p:cNvPicPr/>
              <p:nvPr/>
            </p:nvPicPr>
            <p:blipFill>
              <a:blip r:embed="rId15"/>
              <a:stretch>
                <a:fillRect/>
              </a:stretch>
            </p:blipFill>
            <p:spPr>
              <a:xfrm>
                <a:off x="609370" y="3834188"/>
                <a:ext cx="1454400" cy="1471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0" name="Input penna 39">
                <a:extLst>
                  <a:ext uri="{FF2B5EF4-FFF2-40B4-BE49-F238E27FC236}">
                    <a16:creationId xmlns:a16="http://schemas.microsoft.com/office/drawing/2014/main" id="{B0ACE822-1B00-2078-11F5-4829FCDC4E84}"/>
                  </a:ext>
                </a:extLst>
              </p14:cNvPr>
              <p14:cNvContentPartPr/>
              <p14:nvPr/>
            </p14:nvContentPartPr>
            <p14:xfrm>
              <a:off x="2766490" y="2496068"/>
              <a:ext cx="414000" cy="25560"/>
            </p14:xfrm>
          </p:contentPart>
        </mc:Choice>
        <mc:Fallback xmlns="">
          <p:pic>
            <p:nvPicPr>
              <p:cNvPr id="40" name="Input penna 39">
                <a:extLst>
                  <a:ext uri="{FF2B5EF4-FFF2-40B4-BE49-F238E27FC236}">
                    <a16:creationId xmlns:a16="http://schemas.microsoft.com/office/drawing/2014/main" id="{B0ACE822-1B00-2078-11F5-4829FCDC4E84}"/>
                  </a:ext>
                </a:extLst>
              </p:cNvPr>
              <p:cNvPicPr/>
              <p:nvPr/>
            </p:nvPicPr>
            <p:blipFill>
              <a:blip r:embed="rId17"/>
              <a:stretch>
                <a:fillRect/>
              </a:stretch>
            </p:blipFill>
            <p:spPr>
              <a:xfrm>
                <a:off x="2676850" y="2316068"/>
                <a:ext cx="59364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1" name="Input penna 40">
                <a:extLst>
                  <a:ext uri="{FF2B5EF4-FFF2-40B4-BE49-F238E27FC236}">
                    <a16:creationId xmlns:a16="http://schemas.microsoft.com/office/drawing/2014/main" id="{864B8CF2-4121-04EB-342D-0E740B3A11E6}"/>
                  </a:ext>
                </a:extLst>
              </p14:cNvPr>
              <p14:cNvContentPartPr/>
              <p14:nvPr/>
            </p14:nvContentPartPr>
            <p14:xfrm>
              <a:off x="6861490" y="2901068"/>
              <a:ext cx="937800" cy="842760"/>
            </p14:xfrm>
          </p:contentPart>
        </mc:Choice>
        <mc:Fallback xmlns="">
          <p:pic>
            <p:nvPicPr>
              <p:cNvPr id="41" name="Input penna 40">
                <a:extLst>
                  <a:ext uri="{FF2B5EF4-FFF2-40B4-BE49-F238E27FC236}">
                    <a16:creationId xmlns:a16="http://schemas.microsoft.com/office/drawing/2014/main" id="{864B8CF2-4121-04EB-342D-0E740B3A11E6}"/>
                  </a:ext>
                </a:extLst>
              </p:cNvPr>
              <p:cNvPicPr/>
              <p:nvPr/>
            </p:nvPicPr>
            <p:blipFill>
              <a:blip r:embed="rId19"/>
              <a:stretch>
                <a:fillRect/>
              </a:stretch>
            </p:blipFill>
            <p:spPr>
              <a:xfrm>
                <a:off x="6771850" y="2721428"/>
                <a:ext cx="1117440" cy="1202400"/>
              </a:xfrm>
              <a:prstGeom prst="rect">
                <a:avLst/>
              </a:prstGeom>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fontScale="92500"/>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The mechanism is cutting-and-shuffling, not classical chaotic stretching</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pPr marL="0" indent="0">
              <a:buNone/>
            </a:pPr>
            <a:r>
              <a:rPr lang="en-US" sz="620" dirty="0">
                <a:solidFill>
                  <a:srgbClr val="0B2530"/>
                </a:solidFill>
                <a:latin typeface="Roboto Condensed" pitchFamily="34" charset="0"/>
                <a:ea typeface="Roboto Condensed" pitchFamily="34" charset="-122"/>
                <a:cs typeface="Roboto Condensed" pitchFamily="34" charset="-120"/>
              </a:rPr>
              <a:t>Ascione et al. (RMIT / Rennes)</a:t>
            </a:r>
            <a:endParaRPr lang="en-US" sz="620" dirty="0"/>
          </a:p>
        </p:txBody>
      </p:sp>
      <p:sp>
        <p:nvSpPr>
          <p:cNvPr id="8" name="Text 6"/>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9" name="Text 7"/>
          <p:cNvSpPr/>
          <p:nvPr/>
        </p:nvSpPr>
        <p:spPr>
          <a:xfrm>
            <a:off x="6903720" y="6629400"/>
            <a:ext cx="1600200" cy="137160"/>
          </a:xfrm>
          <a:prstGeom prst="rect">
            <a:avLst/>
          </a:prstGeom>
          <a:noFill/>
          <a:ln/>
        </p:spPr>
        <p:txBody>
          <a:bodyPr wrap="square" lIns="0" tIns="0" rIns="0" bIns="0" rtlCol="0" anchor="ctr">
            <a:normAutofit/>
          </a:bodyPr>
          <a:lstStyle/>
          <a:p>
            <a:pPr marL="0" indent="0" algn="ctr">
              <a:buNone/>
            </a:pPr>
            <a:r>
              <a:rPr lang="en-US" sz="620" dirty="0">
                <a:solidFill>
                  <a:srgbClr val="0B2530"/>
                </a:solidFill>
                <a:latin typeface="Roboto Condensed" pitchFamily="34" charset="0"/>
                <a:ea typeface="Roboto Condensed" pitchFamily="34" charset="-122"/>
                <a:cs typeface="Roboto Condensed" pitchFamily="34" charset="-120"/>
              </a:rPr>
              <a:t> </a:t>
            </a: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14 / 17</a:t>
            </a:r>
            <a:endParaRPr lang="en-US" sz="620" dirty="0"/>
          </a:p>
        </p:txBody>
      </p:sp>
      <p:grpSp>
        <p:nvGrpSpPr>
          <p:cNvPr id="23" name="Gruppo 22">
            <a:extLst>
              <a:ext uri="{FF2B5EF4-FFF2-40B4-BE49-F238E27FC236}">
                <a16:creationId xmlns:a16="http://schemas.microsoft.com/office/drawing/2014/main" id="{F184152F-968A-52F6-B4F8-1D2A74F3656F}"/>
              </a:ext>
            </a:extLst>
          </p:cNvPr>
          <p:cNvGrpSpPr/>
          <p:nvPr/>
        </p:nvGrpSpPr>
        <p:grpSpPr>
          <a:xfrm>
            <a:off x="182880" y="1133856"/>
            <a:ext cx="4754880" cy="2590345"/>
            <a:chOff x="365760" y="1325880"/>
            <a:chExt cx="4754880" cy="1335024"/>
          </a:xfrm>
        </p:grpSpPr>
        <p:sp>
          <p:nvSpPr>
            <p:cNvPr id="11" name="Shape 9"/>
            <p:cNvSpPr/>
            <p:nvPr/>
          </p:nvSpPr>
          <p:spPr>
            <a:xfrm>
              <a:off x="365760" y="1426464"/>
              <a:ext cx="64008" cy="64008"/>
            </a:xfrm>
            <a:prstGeom prst="ellipse">
              <a:avLst/>
            </a:prstGeom>
            <a:solidFill>
              <a:srgbClr val="004A61"/>
            </a:solidFill>
            <a:ln w="12700">
              <a:solidFill>
                <a:srgbClr val="004A61"/>
              </a:solidFill>
              <a:prstDash val="solid"/>
            </a:ln>
          </p:spPr>
          <p:txBody>
            <a:bodyPr/>
            <a:lstStyle/>
            <a:p>
              <a:endParaRPr lang="en-US"/>
            </a:p>
          </p:txBody>
        </p:sp>
        <p:sp>
          <p:nvSpPr>
            <p:cNvPr id="12" name="Text 10"/>
            <p:cNvSpPr/>
            <p:nvPr/>
          </p:nvSpPr>
          <p:spPr>
            <a:xfrm>
              <a:off x="585216" y="1325880"/>
              <a:ext cx="4535424" cy="329184"/>
            </a:xfrm>
            <a:prstGeom prst="rect">
              <a:avLst/>
            </a:prstGeom>
            <a:noFill/>
            <a:ln/>
          </p:spPr>
          <p:txBody>
            <a:bodyPr wrap="square" lIns="0" tIns="0" rIns="0" bIns="0" rtlCol="0" anchor="ctr">
              <a:normAutofit/>
            </a:bodyPr>
            <a:lstStyle/>
            <a:p>
              <a:pPr marL="0" indent="0">
                <a:buNone/>
              </a:pPr>
              <a:r>
                <a:rPr lang="en-US" sz="1720" dirty="0">
                  <a:solidFill>
                    <a:srgbClr val="0B2530"/>
                  </a:solidFill>
                  <a:latin typeface="Roboto Condensed" pitchFamily="34" charset="0"/>
                  <a:ea typeface="Roboto Condensed" pitchFamily="34" charset="-122"/>
                  <a:cs typeface="Roboto Condensed" pitchFamily="34" charset="-120"/>
                </a:rPr>
                <a:t>Classical porous-media chaos relies on persistent stretching and folding.</a:t>
              </a:r>
              <a:endParaRPr lang="en-US" sz="1720" dirty="0"/>
            </a:p>
          </p:txBody>
        </p:sp>
        <p:sp>
          <p:nvSpPr>
            <p:cNvPr id="13" name="Shape 11"/>
            <p:cNvSpPr/>
            <p:nvPr/>
          </p:nvSpPr>
          <p:spPr>
            <a:xfrm>
              <a:off x="365760" y="1929384"/>
              <a:ext cx="64008" cy="64008"/>
            </a:xfrm>
            <a:prstGeom prst="ellipse">
              <a:avLst/>
            </a:prstGeom>
            <a:solidFill>
              <a:srgbClr val="004A61"/>
            </a:solidFill>
            <a:ln w="12700">
              <a:solidFill>
                <a:srgbClr val="004A61"/>
              </a:solidFill>
              <a:prstDash val="solid"/>
            </a:ln>
          </p:spPr>
          <p:txBody>
            <a:bodyPr/>
            <a:lstStyle/>
            <a:p>
              <a:endParaRPr lang="en-US"/>
            </a:p>
          </p:txBody>
        </p:sp>
        <p:sp>
          <p:nvSpPr>
            <p:cNvPr id="14" name="Text 12"/>
            <p:cNvSpPr/>
            <p:nvPr/>
          </p:nvSpPr>
          <p:spPr>
            <a:xfrm>
              <a:off x="585216" y="1828800"/>
              <a:ext cx="4535424" cy="329184"/>
            </a:xfrm>
            <a:prstGeom prst="rect">
              <a:avLst/>
            </a:prstGeom>
            <a:noFill/>
            <a:ln/>
          </p:spPr>
          <p:txBody>
            <a:bodyPr wrap="square" lIns="0" tIns="0" rIns="0" bIns="0" rtlCol="0" anchor="ctr">
              <a:normAutofit/>
            </a:bodyPr>
            <a:lstStyle/>
            <a:p>
              <a:pPr marL="0" indent="0">
                <a:buNone/>
              </a:pPr>
              <a:r>
                <a:rPr lang="en-US" sz="1720" dirty="0">
                  <a:solidFill>
                    <a:srgbClr val="0B2530"/>
                  </a:solidFill>
                  <a:latin typeface="Roboto Condensed" pitchFamily="34" charset="0"/>
                  <a:ea typeface="Roboto Condensed" pitchFamily="34" charset="-122"/>
                  <a:cs typeface="Roboto Condensed" pitchFamily="34" charset="-120"/>
                </a:rPr>
                <a:t>Large fracture aspect ratio constrains manifold intersections.</a:t>
              </a:r>
              <a:endParaRPr lang="en-US" sz="1720" dirty="0"/>
            </a:p>
          </p:txBody>
        </p:sp>
        <p:sp>
          <p:nvSpPr>
            <p:cNvPr id="15" name="Shape 13"/>
            <p:cNvSpPr/>
            <p:nvPr/>
          </p:nvSpPr>
          <p:spPr>
            <a:xfrm>
              <a:off x="365760" y="2432304"/>
              <a:ext cx="64008" cy="64008"/>
            </a:xfrm>
            <a:prstGeom prst="ellipse">
              <a:avLst/>
            </a:prstGeom>
            <a:solidFill>
              <a:srgbClr val="004A61"/>
            </a:solidFill>
            <a:ln w="12700">
              <a:solidFill>
                <a:srgbClr val="004A61"/>
              </a:solidFill>
              <a:prstDash val="solid"/>
            </a:ln>
          </p:spPr>
          <p:txBody>
            <a:bodyPr/>
            <a:lstStyle/>
            <a:p>
              <a:endParaRPr lang="en-US"/>
            </a:p>
          </p:txBody>
        </p:sp>
        <p:sp>
          <p:nvSpPr>
            <p:cNvPr id="16" name="Text 14"/>
            <p:cNvSpPr/>
            <p:nvPr/>
          </p:nvSpPr>
          <p:spPr>
            <a:xfrm>
              <a:off x="585216" y="2331720"/>
              <a:ext cx="4535424" cy="329184"/>
            </a:xfrm>
            <a:prstGeom prst="rect">
              <a:avLst/>
            </a:prstGeom>
            <a:noFill/>
            <a:ln/>
          </p:spPr>
          <p:txBody>
            <a:bodyPr wrap="square" lIns="0" tIns="0" rIns="0" bIns="0" rtlCol="0" anchor="ctr">
              <a:normAutofit/>
            </a:bodyPr>
            <a:lstStyle/>
            <a:p>
              <a:pPr marL="0" indent="0">
                <a:buNone/>
              </a:pPr>
              <a:r>
                <a:rPr lang="en-US" sz="1720" dirty="0">
                  <a:solidFill>
                    <a:srgbClr val="0B2530"/>
                  </a:solidFill>
                  <a:latin typeface="Roboto Condensed" pitchFamily="34" charset="0"/>
                  <a:ea typeface="Roboto Condensed" pitchFamily="34" charset="-122"/>
                  <a:cs typeface="Roboto Condensed" pitchFamily="34" charset="-120"/>
                </a:rPr>
                <a:t>The projected action is discontinuous: fluid elements are cut, shuffled and recombined.</a:t>
              </a:r>
              <a:endParaRPr lang="en-US" sz="1720" dirty="0"/>
            </a:p>
          </p:txBody>
        </p:sp>
      </p:grpSp>
      <p:sp>
        <p:nvSpPr>
          <p:cNvPr id="17" name="Shape 15"/>
          <p:cNvSpPr/>
          <p:nvPr/>
        </p:nvSpPr>
        <p:spPr>
          <a:xfrm>
            <a:off x="228600" y="4709160"/>
            <a:ext cx="4663440" cy="1051560"/>
          </a:xfrm>
          <a:prstGeom prst="roundRect">
            <a:avLst>
              <a:gd name="adj" fmla="val 4348"/>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18" name="Shape 16"/>
          <p:cNvSpPr/>
          <p:nvPr/>
        </p:nvSpPr>
        <p:spPr>
          <a:xfrm>
            <a:off x="228600" y="4709160"/>
            <a:ext cx="466344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19" name="Text 17"/>
          <p:cNvSpPr/>
          <p:nvPr/>
        </p:nvSpPr>
        <p:spPr>
          <a:xfrm>
            <a:off x="301752" y="4754880"/>
            <a:ext cx="4517136" cy="274320"/>
          </a:xfrm>
          <a:prstGeom prst="rect">
            <a:avLst/>
          </a:prstGeom>
          <a:noFill/>
          <a:ln/>
        </p:spPr>
        <p:txBody>
          <a:bodyPr wrap="square" lIns="0" tIns="0" rIns="0" bIns="0" rtlCol="0" anchor="ctr">
            <a:normAutofit/>
          </a:bodyPr>
          <a:lstStyle/>
          <a:p>
            <a:pPr marL="0" indent="0">
              <a:buNone/>
            </a:pPr>
            <a:r>
              <a:rPr lang="en-US" sz="1600" dirty="0">
                <a:solidFill>
                  <a:srgbClr val="FFFFFF"/>
                </a:solidFill>
                <a:latin typeface="Roboto Condensed" pitchFamily="34" charset="0"/>
                <a:ea typeface="Roboto Condensed" pitchFamily="34" charset="-122"/>
                <a:cs typeface="Roboto Condensed" pitchFamily="34" charset="-120"/>
              </a:rPr>
              <a:t>Consequence</a:t>
            </a:r>
            <a:endParaRPr lang="en-US" sz="1600" dirty="0"/>
          </a:p>
        </p:txBody>
      </p:sp>
      <p:sp>
        <p:nvSpPr>
          <p:cNvPr id="20" name="Text 18"/>
          <p:cNvSpPr/>
          <p:nvPr/>
        </p:nvSpPr>
        <p:spPr>
          <a:xfrm>
            <a:off x="338328" y="5166360"/>
            <a:ext cx="4443984" cy="557784"/>
          </a:xfrm>
          <a:prstGeom prst="rect">
            <a:avLst/>
          </a:prstGeom>
          <a:noFill/>
          <a:ln/>
        </p:spPr>
        <p:txBody>
          <a:bodyPr wrap="square" lIns="254" tIns="254" rIns="254" bIns="254" rtlCol="0" anchor="ctr">
            <a:normAutofit fontScale="92500" lnSpcReduction="20000"/>
          </a:bodyPr>
          <a:lstStyle/>
          <a:p>
            <a:pPr marL="0" indent="0">
              <a:buNone/>
            </a:pPr>
            <a:r>
              <a:rPr lang="en-US" sz="1650" dirty="0">
                <a:solidFill>
                  <a:srgbClr val="0B2530"/>
                </a:solidFill>
                <a:latin typeface="Roboto Condensed" pitchFamily="34" charset="0"/>
                <a:ea typeface="Roboto Condensed" pitchFamily="34" charset="-122"/>
                <a:cs typeface="Roboto Condensed" pitchFamily="34" charset="-120"/>
              </a:rPr>
              <a:t>Mixing can be efficient while remaining weakly ergodic, with algebraic rather than exponential decay of mixing measures.</a:t>
            </a:r>
            <a:endParaRPr lang="en-US" sz="1650" dirty="0"/>
          </a:p>
        </p:txBody>
      </p:sp>
      <p:pic>
        <p:nvPicPr>
          <p:cNvPr id="21" name="Image 0" descr="/mnt/data/beamer_source/figures_composite/Figure7_CS_plain.jpg"/>
          <p:cNvPicPr>
            <a:picLocks noChangeAspect="1"/>
          </p:cNvPicPr>
          <p:nvPr/>
        </p:nvPicPr>
        <p:blipFill>
          <a:blip r:embed="rId3"/>
          <a:srcRect l="2066" r="58547"/>
          <a:stretch>
            <a:fillRect/>
          </a:stretch>
        </p:blipFill>
        <p:spPr>
          <a:xfrm>
            <a:off x="5722952" y="681700"/>
            <a:ext cx="2967824" cy="2934189"/>
          </a:xfrm>
          <a:prstGeom prst="rect">
            <a:avLst/>
          </a:prstGeom>
        </p:spPr>
      </p:pic>
      <p:pic>
        <p:nvPicPr>
          <p:cNvPr id="24" name="Image 0" descr="/mnt/data/beamer_source/figures_composite/Figure7_CS_plain.jpg">
            <a:extLst>
              <a:ext uri="{FF2B5EF4-FFF2-40B4-BE49-F238E27FC236}">
                <a16:creationId xmlns:a16="http://schemas.microsoft.com/office/drawing/2014/main" id="{FE112492-68D8-25BA-F188-E821CA1D23E3}"/>
              </a:ext>
            </a:extLst>
          </p:cNvPr>
          <p:cNvPicPr>
            <a:picLocks noChangeAspect="1"/>
          </p:cNvPicPr>
          <p:nvPr/>
        </p:nvPicPr>
        <p:blipFill>
          <a:blip r:embed="rId3"/>
          <a:srcRect l="2066" r="58547"/>
          <a:stretch>
            <a:fillRect/>
          </a:stretch>
        </p:blipFill>
        <p:spPr>
          <a:xfrm>
            <a:off x="5722953" y="3435386"/>
            <a:ext cx="2967824" cy="293418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What controls mixing in DFNs?</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pPr marL="0" indent="0">
              <a:buNone/>
            </a:pPr>
            <a:r>
              <a:rPr lang="en-US" sz="620" dirty="0">
                <a:solidFill>
                  <a:srgbClr val="0B2530"/>
                </a:solidFill>
                <a:latin typeface="Roboto Condensed" pitchFamily="34" charset="0"/>
                <a:ea typeface="Roboto Condensed" pitchFamily="34" charset="-122"/>
                <a:cs typeface="Roboto Condensed" pitchFamily="34" charset="-120"/>
              </a:rPr>
              <a:t>Ascione et al. (RMIT / Rennes)</a:t>
            </a:r>
            <a:endParaRPr lang="en-US" sz="620" dirty="0"/>
          </a:p>
        </p:txBody>
      </p:sp>
      <p:sp>
        <p:nvSpPr>
          <p:cNvPr id="8" name="Text 6"/>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9" name="Text 7"/>
          <p:cNvSpPr/>
          <p:nvPr/>
        </p:nvSpPr>
        <p:spPr>
          <a:xfrm>
            <a:off x="6903720" y="6629400"/>
            <a:ext cx="160020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15 / 17</a:t>
            </a:r>
            <a:endParaRPr lang="en-US" sz="620" dirty="0"/>
          </a:p>
        </p:txBody>
      </p:sp>
      <p:sp>
        <p:nvSpPr>
          <p:cNvPr id="11" name="Shape 9"/>
          <p:cNvSpPr/>
          <p:nvPr/>
        </p:nvSpPr>
        <p:spPr>
          <a:xfrm>
            <a:off x="320040" y="1005840"/>
            <a:ext cx="4160520" cy="2057400"/>
          </a:xfrm>
          <a:prstGeom prst="roundRect">
            <a:avLst>
              <a:gd name="adj" fmla="val 2222"/>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12" name="Shape 10"/>
          <p:cNvSpPr/>
          <p:nvPr/>
        </p:nvSpPr>
        <p:spPr>
          <a:xfrm>
            <a:off x="320040" y="1005840"/>
            <a:ext cx="416052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13" name="Text 11"/>
          <p:cNvSpPr/>
          <p:nvPr/>
        </p:nvSpPr>
        <p:spPr>
          <a:xfrm>
            <a:off x="393192" y="1051560"/>
            <a:ext cx="4014216" cy="274320"/>
          </a:xfrm>
          <a:prstGeom prst="rect">
            <a:avLst/>
          </a:prstGeom>
          <a:noFill/>
          <a:ln/>
        </p:spPr>
        <p:txBody>
          <a:bodyPr wrap="square" lIns="0" tIns="0" rIns="0" bIns="0" rtlCol="0" anchor="ctr">
            <a:normAutofit/>
          </a:bodyPr>
          <a:lstStyle/>
          <a:p>
            <a:pPr marL="0" indent="0">
              <a:buNone/>
            </a:pPr>
            <a:r>
              <a:rPr lang="en-US" sz="1600" dirty="0">
                <a:solidFill>
                  <a:srgbClr val="FFFFFF"/>
                </a:solidFill>
                <a:latin typeface="Roboto Condensed" pitchFamily="34" charset="0"/>
                <a:ea typeface="Roboto Condensed" pitchFamily="34" charset="-122"/>
                <a:cs typeface="Roboto Condensed" pitchFamily="34" charset="-120"/>
              </a:rPr>
              <a:t>Primary controls</a:t>
            </a:r>
            <a:endParaRPr lang="en-US" sz="1600" dirty="0"/>
          </a:p>
        </p:txBody>
      </p:sp>
      <p:sp>
        <p:nvSpPr>
          <p:cNvPr id="14" name="Text 12"/>
          <p:cNvSpPr/>
          <p:nvPr/>
        </p:nvSpPr>
        <p:spPr>
          <a:xfrm>
            <a:off x="429768" y="1463040"/>
            <a:ext cx="3941064" cy="1563624"/>
          </a:xfrm>
          <a:prstGeom prst="rect">
            <a:avLst/>
          </a:prstGeom>
          <a:noFill/>
          <a:ln/>
        </p:spPr>
        <p:txBody>
          <a:bodyPr wrap="square" lIns="254" tIns="254" rIns="254" bIns="254" rtlCol="0" anchor="ctr">
            <a:normAutofit/>
          </a:bodyPr>
          <a:lstStyle/>
          <a:p>
            <a:pPr marL="0" indent="0">
              <a:buNone/>
            </a:pPr>
            <a:r>
              <a:rPr lang="en-US" sz="1650" dirty="0">
                <a:solidFill>
                  <a:srgbClr val="0B2530"/>
                </a:solidFill>
                <a:latin typeface="Roboto Condensed" pitchFamily="34" charset="0"/>
                <a:ea typeface="Roboto Condensed" pitchFamily="34" charset="-122"/>
                <a:cs typeface="Roboto Condensed" pitchFamily="34" charset="-120"/>
              </a:rPr>
              <a:t>1  Network topology.</a:t>
            </a:r>
            <a:endParaRPr lang="en-US" sz="1650" dirty="0"/>
          </a:p>
          <a:p>
            <a:pPr marL="0" indent="0">
              <a:buNone/>
            </a:pPr>
            <a:r>
              <a:rPr lang="en-US" sz="1650" dirty="0">
                <a:solidFill>
                  <a:srgbClr val="0B2530"/>
                </a:solidFill>
                <a:latin typeface="Roboto Condensed" pitchFamily="34" charset="0"/>
                <a:ea typeface="Roboto Condensed" pitchFamily="34" charset="-122"/>
                <a:cs typeface="Roboto Condensed" pitchFamily="34" charset="-120"/>
              </a:rPr>
              <a:t>2  Flux partitioning between fractures and intersections.</a:t>
            </a:r>
            <a:endParaRPr lang="en-US" sz="1650" dirty="0"/>
          </a:p>
          <a:p>
            <a:pPr marL="0" indent="0">
              <a:buNone/>
            </a:pPr>
            <a:r>
              <a:rPr lang="en-US" sz="1650" dirty="0">
                <a:solidFill>
                  <a:srgbClr val="0B2530"/>
                </a:solidFill>
                <a:latin typeface="Roboto Condensed" pitchFamily="34" charset="0"/>
                <a:ea typeface="Roboto Condensed" pitchFamily="34" charset="-122"/>
                <a:cs typeface="Roboto Condensed" pitchFamily="34" charset="-120"/>
              </a:rPr>
              <a:t>3  Face ordering around each intersection.</a:t>
            </a:r>
            <a:endParaRPr lang="en-US" sz="1650" dirty="0"/>
          </a:p>
          <a:p>
            <a:pPr marL="0" indent="0">
              <a:buNone/>
            </a:pPr>
            <a:r>
              <a:rPr lang="en-US" sz="1650" dirty="0">
                <a:solidFill>
                  <a:srgbClr val="0B2530"/>
                </a:solidFill>
                <a:latin typeface="Roboto Condensed" pitchFamily="34" charset="0"/>
                <a:ea typeface="Roboto Condensed" pitchFamily="34" charset="-122"/>
                <a:cs typeface="Roboto Condensed" pitchFamily="34" charset="-120"/>
              </a:rPr>
              <a:t>4  Areal-flux heterogeneity, when PWS effects matter.</a:t>
            </a:r>
            <a:endParaRPr lang="en-US" sz="1650" dirty="0"/>
          </a:p>
        </p:txBody>
      </p:sp>
      <p:sp>
        <p:nvSpPr>
          <p:cNvPr id="15" name="Shape 13"/>
          <p:cNvSpPr/>
          <p:nvPr/>
        </p:nvSpPr>
        <p:spPr>
          <a:xfrm>
            <a:off x="320040" y="3474720"/>
            <a:ext cx="4160520" cy="1234440"/>
          </a:xfrm>
          <a:prstGeom prst="roundRect">
            <a:avLst>
              <a:gd name="adj" fmla="val 3704"/>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16" name="Shape 14"/>
          <p:cNvSpPr/>
          <p:nvPr/>
        </p:nvSpPr>
        <p:spPr>
          <a:xfrm>
            <a:off x="320040" y="3474720"/>
            <a:ext cx="416052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17" name="Text 15"/>
          <p:cNvSpPr/>
          <p:nvPr/>
        </p:nvSpPr>
        <p:spPr>
          <a:xfrm>
            <a:off x="393192" y="3520440"/>
            <a:ext cx="4014216" cy="274320"/>
          </a:xfrm>
          <a:prstGeom prst="rect">
            <a:avLst/>
          </a:prstGeom>
          <a:noFill/>
          <a:ln/>
        </p:spPr>
        <p:txBody>
          <a:bodyPr wrap="square" lIns="0" tIns="0" rIns="0" bIns="0" rtlCol="0" anchor="ctr">
            <a:normAutofit/>
          </a:bodyPr>
          <a:lstStyle/>
          <a:p>
            <a:pPr marL="0" indent="0">
              <a:buNone/>
            </a:pPr>
            <a:r>
              <a:rPr lang="en-US" sz="1600" dirty="0">
                <a:solidFill>
                  <a:srgbClr val="FFFFFF"/>
                </a:solidFill>
                <a:latin typeface="Roboto Condensed" pitchFamily="34" charset="0"/>
                <a:ea typeface="Roboto Condensed" pitchFamily="34" charset="-122"/>
                <a:cs typeface="Roboto Condensed" pitchFamily="34" charset="-120"/>
              </a:rPr>
              <a:t>Interpretation</a:t>
            </a:r>
            <a:endParaRPr lang="en-US" sz="1600" dirty="0"/>
          </a:p>
        </p:txBody>
      </p:sp>
      <p:sp>
        <p:nvSpPr>
          <p:cNvPr id="18" name="Text 16"/>
          <p:cNvSpPr/>
          <p:nvPr/>
        </p:nvSpPr>
        <p:spPr>
          <a:xfrm>
            <a:off x="429768" y="3931920"/>
            <a:ext cx="3941064" cy="740664"/>
          </a:xfrm>
          <a:prstGeom prst="rect">
            <a:avLst/>
          </a:prstGeom>
          <a:noFill/>
          <a:ln/>
        </p:spPr>
        <p:txBody>
          <a:bodyPr wrap="square" lIns="254" tIns="254" rIns="254" bIns="254" rtlCol="0" anchor="ctr">
            <a:normAutofit fontScale="92500" lnSpcReduction="20000"/>
          </a:bodyPr>
          <a:lstStyle/>
          <a:p>
            <a:pPr marL="0" indent="0">
              <a:buNone/>
            </a:pPr>
            <a:r>
              <a:rPr lang="en-US" sz="1600" dirty="0">
                <a:solidFill>
                  <a:srgbClr val="0B2530"/>
                </a:solidFill>
                <a:latin typeface="Roboto Condensed" pitchFamily="34" charset="0"/>
                <a:ea typeface="Roboto Condensed" pitchFamily="34" charset="-122"/>
                <a:cs typeface="Roboto Condensed" pitchFamily="34" charset="-120"/>
              </a:rPr>
              <a:t>Uniform flux distributions distribute cutting-and-shuffling over the network. Highly non-uniform flux distributions create short-circuiting and weak effective mixing.</a:t>
            </a:r>
            <a:endParaRPr lang="en-US" sz="1600" dirty="0"/>
          </a:p>
        </p:txBody>
      </p:sp>
      <p:sp>
        <p:nvSpPr>
          <p:cNvPr id="19" name="Shape 17"/>
          <p:cNvSpPr/>
          <p:nvPr/>
        </p:nvSpPr>
        <p:spPr>
          <a:xfrm>
            <a:off x="4800600" y="1051560"/>
            <a:ext cx="3931920" cy="1143000"/>
          </a:xfrm>
          <a:prstGeom prst="roundRect">
            <a:avLst>
              <a:gd name="adj" fmla="val 4000"/>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20" name="Shape 18"/>
          <p:cNvSpPr/>
          <p:nvPr/>
        </p:nvSpPr>
        <p:spPr>
          <a:xfrm>
            <a:off x="4800600" y="1051560"/>
            <a:ext cx="393192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21" name="Text 19"/>
          <p:cNvSpPr/>
          <p:nvPr/>
        </p:nvSpPr>
        <p:spPr>
          <a:xfrm>
            <a:off x="4873752" y="1097280"/>
            <a:ext cx="3785616" cy="274320"/>
          </a:xfrm>
          <a:prstGeom prst="rect">
            <a:avLst/>
          </a:prstGeom>
          <a:noFill/>
          <a:ln/>
        </p:spPr>
        <p:txBody>
          <a:bodyPr wrap="square" lIns="0" tIns="0" rIns="0" bIns="0" rtlCol="0" anchor="ctr">
            <a:normAutofit/>
          </a:bodyPr>
          <a:lstStyle/>
          <a:p>
            <a:pPr marL="0" indent="0">
              <a:buNone/>
            </a:pPr>
            <a:r>
              <a:rPr lang="en-US" sz="1600" dirty="0">
                <a:solidFill>
                  <a:srgbClr val="FFFFFF"/>
                </a:solidFill>
                <a:latin typeface="Roboto Condensed" pitchFamily="34" charset="0"/>
                <a:ea typeface="Roboto Condensed" pitchFamily="34" charset="-122"/>
                <a:cs typeface="Roboto Condensed" pitchFamily="34" charset="-120"/>
              </a:rPr>
              <a:t>Main claim</a:t>
            </a:r>
            <a:endParaRPr lang="en-US" sz="1600" dirty="0"/>
          </a:p>
        </p:txBody>
      </p:sp>
      <p:sp>
        <p:nvSpPr>
          <p:cNvPr id="22" name="Text 20"/>
          <p:cNvSpPr/>
          <p:nvPr/>
        </p:nvSpPr>
        <p:spPr>
          <a:xfrm>
            <a:off x="4910328" y="1508760"/>
            <a:ext cx="3712464" cy="649224"/>
          </a:xfrm>
          <a:prstGeom prst="rect">
            <a:avLst/>
          </a:prstGeom>
          <a:noFill/>
          <a:ln/>
        </p:spPr>
        <p:txBody>
          <a:bodyPr wrap="square" lIns="254" tIns="254" rIns="254" bIns="254" rtlCol="0" anchor="ctr">
            <a:normAutofit fontScale="92500" lnSpcReduction="20000"/>
          </a:bodyPr>
          <a:lstStyle/>
          <a:p>
            <a:pPr marL="0" indent="0">
              <a:buNone/>
            </a:pPr>
            <a:r>
              <a:rPr lang="en-US" sz="1700" dirty="0">
                <a:solidFill>
                  <a:srgbClr val="0B2530"/>
                </a:solidFill>
                <a:latin typeface="Roboto Condensed" pitchFamily="34" charset="0"/>
                <a:ea typeface="Roboto Condensed" pitchFamily="34" charset="-122"/>
                <a:cs typeface="Roboto Condensed" pitchFamily="34" charset="-120"/>
              </a:rPr>
              <a:t>Advective mixing in large-aspect-ratio DFNs is predominantly discontinuous and graph-representable.</a:t>
            </a:r>
            <a:endParaRPr lang="en-US" sz="1700" dirty="0"/>
          </a:p>
        </p:txBody>
      </p:sp>
      <p:pic>
        <p:nvPicPr>
          <p:cNvPr id="23" name="Image 0" descr="/mnt/data/beamer_source/figures/Figure9.jpg"/>
          <p:cNvPicPr>
            <a:picLocks noChangeAspect="1"/>
          </p:cNvPicPr>
          <p:nvPr/>
        </p:nvPicPr>
        <p:blipFill>
          <a:blip r:embed="rId3"/>
          <a:stretch>
            <a:fillRect/>
          </a:stretch>
        </p:blipFill>
        <p:spPr>
          <a:xfrm>
            <a:off x="4846320" y="3032252"/>
            <a:ext cx="3840480" cy="166217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Streamfunction coordinates make routing explicit</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pPr marL="0" indent="0">
              <a:buNone/>
            </a:pPr>
            <a:r>
              <a:rPr lang="en-US" sz="620" dirty="0">
                <a:solidFill>
                  <a:srgbClr val="0B2530"/>
                </a:solidFill>
                <a:latin typeface="Roboto Condensed" pitchFamily="34" charset="0"/>
                <a:ea typeface="Roboto Condensed" pitchFamily="34" charset="-122"/>
                <a:cs typeface="Roboto Condensed" pitchFamily="34" charset="-120"/>
              </a:rPr>
              <a:t>Ascione et al. (RMIT / Rennes)</a:t>
            </a:r>
            <a:endParaRPr lang="en-US" sz="620" dirty="0"/>
          </a:p>
        </p:txBody>
      </p:sp>
      <p:sp>
        <p:nvSpPr>
          <p:cNvPr id="9" name="Text 7"/>
          <p:cNvSpPr/>
          <p:nvPr/>
        </p:nvSpPr>
        <p:spPr>
          <a:xfrm>
            <a:off x="6903720" y="6629400"/>
            <a:ext cx="1600200" cy="137160"/>
          </a:xfrm>
          <a:prstGeom prst="rect">
            <a:avLst/>
          </a:prstGeom>
          <a:noFill/>
          <a:ln/>
        </p:spPr>
        <p:txBody>
          <a:bodyPr wrap="square" lIns="0" tIns="0" rIns="0" bIns="0" rtlCol="0" anchor="ctr">
            <a:normAutofit/>
          </a:bodyPr>
          <a:lstStyle/>
          <a:p>
            <a:pPr marL="0" indent="0" algn="ctr">
              <a:buNone/>
            </a:pPr>
            <a:r>
              <a:rPr lang="en-US" sz="620" dirty="0">
                <a:solidFill>
                  <a:srgbClr val="0B2530"/>
                </a:solidFill>
                <a:latin typeface="Roboto Condensed" pitchFamily="34" charset="0"/>
                <a:ea typeface="Roboto Condensed" pitchFamily="34" charset="-122"/>
                <a:cs typeface="Roboto Condensed" pitchFamily="34" charset="-120"/>
              </a:rPr>
              <a:t> </a:t>
            </a: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516/ 17</a:t>
            </a:r>
            <a:endParaRPr lang="en-US" sz="620" dirty="0"/>
          </a:p>
        </p:txBody>
      </p:sp>
      <p:sp>
        <p:nvSpPr>
          <p:cNvPr id="11" name="Text 9"/>
          <p:cNvSpPr/>
          <p:nvPr/>
        </p:nvSpPr>
        <p:spPr>
          <a:xfrm>
            <a:off x="411480" y="1097280"/>
            <a:ext cx="5303520" cy="320040"/>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Roboto Condensed" pitchFamily="34" charset="0"/>
                <a:ea typeface="Roboto Condensed" pitchFamily="34" charset="-122"/>
                <a:cs typeface="Roboto Condensed" pitchFamily="34" charset="-120"/>
              </a:rPr>
              <a:t>For steady isotropic Darcy flow, the velocity field can be represented by two streamfunctions:</a:t>
            </a:r>
            <a:endParaRPr lang="en-US" sz="1700" dirty="0"/>
          </a:p>
        </p:txBody>
      </p:sp>
      <p:sp>
        <p:nvSpPr>
          <p:cNvPr id="12" name="Text 10"/>
          <p:cNvSpPr/>
          <p:nvPr/>
        </p:nvSpPr>
        <p:spPr>
          <a:xfrm>
            <a:off x="1024128" y="1745113"/>
            <a:ext cx="3931920" cy="384048"/>
          </a:xfrm>
          <a:prstGeom prst="rect">
            <a:avLst/>
          </a:prstGeom>
          <a:noFill/>
          <a:ln/>
        </p:spPr>
        <p:txBody>
          <a:bodyPr wrap="square" lIns="0" tIns="0" rIns="0" bIns="0" rtlCol="0" anchor="ctr">
            <a:normAutofit/>
          </a:bodyPr>
          <a:lstStyle/>
          <a:p>
            <a:pPr marL="0" indent="0" algn="ctr">
              <a:buNone/>
            </a:pPr>
            <a:r>
              <a:rPr lang="en-US" sz="2400" dirty="0">
                <a:solidFill>
                  <a:srgbClr val="0B2530"/>
                </a:solidFill>
                <a:latin typeface="+mj-lt"/>
                <a:ea typeface="Roboto Condensed" pitchFamily="34" charset="-122"/>
                <a:cs typeface="Roboto Condensed" pitchFamily="34" charset="-120"/>
              </a:rPr>
              <a:t>v = Q ∇ψ̂₁ × ∇ψ̂₂.</a:t>
            </a:r>
            <a:endParaRPr lang="en-US" sz="2400" dirty="0">
              <a:latin typeface="+mj-lt"/>
            </a:endParaRPr>
          </a:p>
        </p:txBody>
      </p:sp>
      <p:sp>
        <p:nvSpPr>
          <p:cNvPr id="13" name="Shape 11"/>
          <p:cNvSpPr/>
          <p:nvPr/>
        </p:nvSpPr>
        <p:spPr>
          <a:xfrm>
            <a:off x="502920" y="2432304"/>
            <a:ext cx="64008" cy="64008"/>
          </a:xfrm>
          <a:prstGeom prst="ellipse">
            <a:avLst/>
          </a:prstGeom>
          <a:solidFill>
            <a:srgbClr val="004A61"/>
          </a:solidFill>
          <a:ln w="12700">
            <a:solidFill>
              <a:srgbClr val="004A61"/>
            </a:solidFill>
            <a:prstDash val="solid"/>
          </a:ln>
        </p:spPr>
        <p:txBody>
          <a:bodyPr/>
          <a:lstStyle/>
          <a:p>
            <a:endParaRPr lang="en-US"/>
          </a:p>
        </p:txBody>
      </p:sp>
      <p:sp>
        <p:nvSpPr>
          <p:cNvPr id="14" name="Text 12"/>
          <p:cNvSpPr/>
          <p:nvPr/>
        </p:nvSpPr>
        <p:spPr>
          <a:xfrm>
            <a:off x="722376" y="2331720"/>
            <a:ext cx="4535424" cy="329184"/>
          </a:xfrm>
          <a:prstGeom prst="rect">
            <a:avLst/>
          </a:prstGeom>
          <a:noFill/>
          <a:ln/>
        </p:spPr>
        <p:txBody>
          <a:bodyPr wrap="square" lIns="0" tIns="0" rIns="0" bIns="0" rtlCol="0" anchor="ctr">
            <a:normAutofit/>
          </a:bodyPr>
          <a:lstStyle/>
          <a:p>
            <a:pPr marL="0" indent="0">
              <a:buNone/>
            </a:pPr>
            <a:r>
              <a:rPr lang="en-US" sz="1800" dirty="0">
                <a:solidFill>
                  <a:srgbClr val="0B2530"/>
                </a:solidFill>
                <a:latin typeface="Roboto Condensed" pitchFamily="34" charset="0"/>
                <a:ea typeface="Roboto Condensed" pitchFamily="34" charset="-122"/>
                <a:cs typeface="Roboto Condensed" pitchFamily="34" charset="-120"/>
              </a:rPr>
              <a:t>ψ̂₁ labels streamsurfaces across fracture width L.</a:t>
            </a:r>
            <a:endParaRPr lang="en-US" sz="1800" dirty="0"/>
          </a:p>
        </p:txBody>
      </p:sp>
      <p:sp>
        <p:nvSpPr>
          <p:cNvPr id="15" name="Shape 13"/>
          <p:cNvSpPr/>
          <p:nvPr/>
        </p:nvSpPr>
        <p:spPr>
          <a:xfrm>
            <a:off x="502920" y="2907792"/>
            <a:ext cx="64008" cy="64008"/>
          </a:xfrm>
          <a:prstGeom prst="ellipse">
            <a:avLst/>
          </a:prstGeom>
          <a:solidFill>
            <a:srgbClr val="004A61"/>
          </a:solidFill>
          <a:ln w="12700">
            <a:solidFill>
              <a:srgbClr val="004A61"/>
            </a:solidFill>
            <a:prstDash val="solid"/>
          </a:ln>
        </p:spPr>
        <p:txBody>
          <a:bodyPr/>
          <a:lstStyle/>
          <a:p>
            <a:endParaRPr lang="en-US"/>
          </a:p>
        </p:txBody>
      </p:sp>
      <p:sp>
        <p:nvSpPr>
          <p:cNvPr id="16" name="Text 14"/>
          <p:cNvSpPr/>
          <p:nvPr/>
        </p:nvSpPr>
        <p:spPr>
          <a:xfrm>
            <a:off x="722376" y="2807208"/>
            <a:ext cx="4535424" cy="329184"/>
          </a:xfrm>
          <a:prstGeom prst="rect">
            <a:avLst/>
          </a:prstGeom>
          <a:noFill/>
          <a:ln/>
        </p:spPr>
        <p:txBody>
          <a:bodyPr wrap="square" lIns="0" tIns="0" rIns="0" bIns="0" rtlCol="0" anchor="ctr">
            <a:normAutofit/>
          </a:bodyPr>
          <a:lstStyle/>
          <a:p>
            <a:pPr marL="0" indent="0">
              <a:buNone/>
            </a:pPr>
            <a:r>
              <a:rPr lang="en-US" sz="1800" dirty="0">
                <a:solidFill>
                  <a:srgbClr val="0B2530"/>
                </a:solidFill>
                <a:latin typeface="Roboto Condensed" pitchFamily="34" charset="0"/>
                <a:ea typeface="Roboto Condensed" pitchFamily="34" charset="-122"/>
                <a:cs typeface="Roboto Condensed" pitchFamily="34" charset="-120"/>
              </a:rPr>
              <a:t>ψ̂₂ labels streamsurfaces across aperture ℓ.</a:t>
            </a:r>
            <a:endParaRPr lang="en-US" sz="1800" dirty="0"/>
          </a:p>
        </p:txBody>
      </p:sp>
      <p:sp>
        <p:nvSpPr>
          <p:cNvPr id="17" name="Shape 15"/>
          <p:cNvSpPr/>
          <p:nvPr/>
        </p:nvSpPr>
        <p:spPr>
          <a:xfrm>
            <a:off x="502920" y="3383280"/>
            <a:ext cx="64008" cy="64008"/>
          </a:xfrm>
          <a:prstGeom prst="ellipse">
            <a:avLst/>
          </a:prstGeom>
          <a:solidFill>
            <a:srgbClr val="004A61"/>
          </a:solidFill>
          <a:ln w="12700">
            <a:solidFill>
              <a:srgbClr val="004A61"/>
            </a:solidFill>
            <a:prstDash val="solid"/>
          </a:ln>
        </p:spPr>
        <p:txBody>
          <a:bodyPr/>
          <a:lstStyle/>
          <a:p>
            <a:endParaRPr lang="en-US"/>
          </a:p>
        </p:txBody>
      </p:sp>
      <p:sp>
        <p:nvSpPr>
          <p:cNvPr id="18" name="Text 16"/>
          <p:cNvSpPr/>
          <p:nvPr/>
        </p:nvSpPr>
        <p:spPr>
          <a:xfrm>
            <a:off x="722376" y="3282696"/>
            <a:ext cx="4535424" cy="329184"/>
          </a:xfrm>
          <a:prstGeom prst="rect">
            <a:avLst/>
          </a:prstGeom>
          <a:noFill/>
          <a:ln/>
        </p:spPr>
        <p:txBody>
          <a:bodyPr wrap="square" lIns="0" tIns="0" rIns="0" bIns="0" rtlCol="0" anchor="ctr">
            <a:normAutofit/>
          </a:bodyPr>
          <a:lstStyle/>
          <a:p>
            <a:pPr marL="0" indent="0">
              <a:buNone/>
            </a:pPr>
            <a:r>
              <a:rPr lang="en-US" sz="1800" dirty="0">
                <a:solidFill>
                  <a:srgbClr val="0B2530"/>
                </a:solidFill>
                <a:latin typeface="Roboto Condensed" pitchFamily="34" charset="0"/>
                <a:ea typeface="Roboto Condensed" pitchFamily="34" charset="-122"/>
                <a:cs typeface="Roboto Condensed" pitchFamily="34" charset="-120"/>
              </a:rPr>
              <a:t>A streamline is identified by the pair (ψ̂₁, ψ̂₂).</a:t>
            </a:r>
            <a:endParaRPr lang="en-US" sz="1800" dirty="0"/>
          </a:p>
        </p:txBody>
      </p:sp>
      <p:grpSp>
        <p:nvGrpSpPr>
          <p:cNvPr id="24" name="Gruppo 23">
            <a:extLst>
              <a:ext uri="{FF2B5EF4-FFF2-40B4-BE49-F238E27FC236}">
                <a16:creationId xmlns:a16="http://schemas.microsoft.com/office/drawing/2014/main" id="{F6ADBE3C-142F-51BB-8DA8-FD881BDE78B9}"/>
              </a:ext>
            </a:extLst>
          </p:cNvPr>
          <p:cNvGrpSpPr/>
          <p:nvPr/>
        </p:nvGrpSpPr>
        <p:grpSpPr>
          <a:xfrm>
            <a:off x="5413248" y="1607058"/>
            <a:ext cx="3613073" cy="1675638"/>
            <a:chOff x="411480" y="4617720"/>
            <a:chExt cx="4800600" cy="1097280"/>
          </a:xfrm>
        </p:grpSpPr>
        <p:sp>
          <p:nvSpPr>
            <p:cNvPr id="19" name="Shape 17"/>
            <p:cNvSpPr/>
            <p:nvPr/>
          </p:nvSpPr>
          <p:spPr>
            <a:xfrm>
              <a:off x="411480" y="4617720"/>
              <a:ext cx="4800600" cy="1097280"/>
            </a:xfrm>
            <a:prstGeom prst="roundRect">
              <a:avLst>
                <a:gd name="adj" fmla="val 4167"/>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20" name="Shape 18"/>
            <p:cNvSpPr/>
            <p:nvPr/>
          </p:nvSpPr>
          <p:spPr>
            <a:xfrm>
              <a:off x="411480" y="4617720"/>
              <a:ext cx="480060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21" name="Text 19"/>
            <p:cNvSpPr/>
            <p:nvPr/>
          </p:nvSpPr>
          <p:spPr>
            <a:xfrm>
              <a:off x="484632" y="4663440"/>
              <a:ext cx="4654296" cy="274320"/>
            </a:xfrm>
            <a:prstGeom prst="rect">
              <a:avLst/>
            </a:prstGeom>
            <a:noFill/>
            <a:ln/>
          </p:spPr>
          <p:txBody>
            <a:bodyPr wrap="square" lIns="0" tIns="0" rIns="0" bIns="0" rtlCol="0" anchor="ctr">
              <a:normAutofit/>
            </a:bodyPr>
            <a:lstStyle/>
            <a:p>
              <a:pPr marL="0" indent="0">
                <a:buNone/>
              </a:pPr>
              <a:r>
                <a:rPr lang="en-US" sz="1600" dirty="0">
                  <a:solidFill>
                    <a:srgbClr val="FFFFFF"/>
                  </a:solidFill>
                  <a:latin typeface="Roboto Condensed" pitchFamily="34" charset="0"/>
                  <a:ea typeface="Roboto Condensed" pitchFamily="34" charset="-122"/>
                  <a:cs typeface="Roboto Condensed" pitchFamily="34" charset="-120"/>
                </a:rPr>
                <a:t>Interpretation</a:t>
              </a:r>
              <a:endParaRPr lang="en-US" sz="1600" dirty="0"/>
            </a:p>
          </p:txBody>
        </p:sp>
        <p:sp>
          <p:nvSpPr>
            <p:cNvPr id="22" name="Text 20"/>
            <p:cNvSpPr/>
            <p:nvPr/>
          </p:nvSpPr>
          <p:spPr>
            <a:xfrm>
              <a:off x="521208" y="5074920"/>
              <a:ext cx="4581144" cy="603504"/>
            </a:xfrm>
            <a:prstGeom prst="rect">
              <a:avLst/>
            </a:prstGeom>
            <a:noFill/>
            <a:ln/>
          </p:spPr>
          <p:txBody>
            <a:bodyPr wrap="square" lIns="254" tIns="254" rIns="254" bIns="254" rtlCol="0" anchor="ctr">
              <a:normAutofit/>
            </a:bodyPr>
            <a:lstStyle/>
            <a:p>
              <a:pPr marL="0" indent="0">
                <a:buNone/>
              </a:pPr>
              <a:r>
                <a:rPr lang="en-US" sz="1700" dirty="0">
                  <a:solidFill>
                    <a:srgbClr val="0B2530"/>
                  </a:solidFill>
                  <a:latin typeface="Roboto Condensed" pitchFamily="34" charset="0"/>
                  <a:ea typeface="Roboto Condensed" pitchFamily="34" charset="-122"/>
                  <a:cs typeface="Roboto Condensed" pitchFamily="34" charset="-120"/>
                </a:rPr>
                <a:t>Mixing becomes a mapping of labels from face to face, not a brute-force trajectory problem.</a:t>
              </a:r>
              <a:endParaRPr lang="en-US" sz="1700" dirty="0"/>
            </a:p>
          </p:txBody>
        </p:sp>
      </p:grpSp>
      <p:pic>
        <p:nvPicPr>
          <p:cNvPr id="23" name="Image 0" descr="/mnt/data/beamer_source/figures/Figure8.jpg"/>
          <p:cNvPicPr>
            <a:picLocks noChangeAspect="1"/>
          </p:cNvPicPr>
          <p:nvPr/>
        </p:nvPicPr>
        <p:blipFill>
          <a:blip r:embed="rId3"/>
          <a:stretch>
            <a:fillRect/>
          </a:stretch>
        </p:blipFill>
        <p:spPr>
          <a:xfrm>
            <a:off x="411480" y="4152370"/>
            <a:ext cx="8227464" cy="19365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Network advective maps</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pPr marL="0" indent="0">
              <a:buNone/>
            </a:pPr>
            <a:r>
              <a:rPr lang="en-US" sz="620" dirty="0">
                <a:solidFill>
                  <a:srgbClr val="0B2530"/>
                </a:solidFill>
                <a:latin typeface="Roboto Condensed" pitchFamily="34" charset="0"/>
                <a:ea typeface="Roboto Condensed" pitchFamily="34" charset="-122"/>
                <a:cs typeface="Roboto Condensed" pitchFamily="34" charset="-120"/>
              </a:rPr>
              <a:t>Ascione et al. (RMIT / Rennes)</a:t>
            </a:r>
            <a:endParaRPr lang="en-US" sz="620" dirty="0"/>
          </a:p>
        </p:txBody>
      </p:sp>
      <p:sp>
        <p:nvSpPr>
          <p:cNvPr id="9" name="Text 7"/>
          <p:cNvSpPr/>
          <p:nvPr/>
        </p:nvSpPr>
        <p:spPr>
          <a:xfrm>
            <a:off x="6903720" y="6629400"/>
            <a:ext cx="1600200" cy="137160"/>
          </a:xfrm>
          <a:prstGeom prst="rect">
            <a:avLst/>
          </a:prstGeom>
          <a:noFill/>
          <a:ln/>
        </p:spPr>
        <p:txBody>
          <a:bodyPr wrap="square" lIns="0" tIns="0" rIns="0" bIns="0" rtlCol="0" anchor="ctr">
            <a:normAutofit/>
          </a:bodyPr>
          <a:lstStyle/>
          <a:p>
            <a:pPr marL="0" indent="0" algn="ctr">
              <a:buNone/>
            </a:pPr>
            <a:r>
              <a:rPr lang="en-US" sz="620" dirty="0">
                <a:solidFill>
                  <a:srgbClr val="0B2530"/>
                </a:solidFill>
                <a:latin typeface="Roboto Condensed" pitchFamily="34" charset="0"/>
                <a:ea typeface="Roboto Condensed" pitchFamily="34" charset="-122"/>
                <a:cs typeface="Roboto Condensed" pitchFamily="34" charset="-120"/>
              </a:rPr>
              <a:t> </a:t>
            </a: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17 / 17</a:t>
            </a:r>
            <a:endParaRPr lang="en-US" sz="620" dirty="0"/>
          </a:p>
        </p:txBody>
      </p:sp>
      <p:pic>
        <p:nvPicPr>
          <p:cNvPr id="11" name="Image 0" descr="/mnt/data/prev_source/DFN_beamer_ordered_update/figures/Figure18a.jpg"/>
          <p:cNvPicPr>
            <a:picLocks noChangeAspect="1"/>
          </p:cNvPicPr>
          <p:nvPr/>
        </p:nvPicPr>
        <p:blipFill>
          <a:blip r:embed="rId3"/>
          <a:stretch>
            <a:fillRect/>
          </a:stretch>
        </p:blipFill>
        <p:spPr>
          <a:xfrm>
            <a:off x="640080" y="713232"/>
            <a:ext cx="1828800" cy="1827327"/>
          </a:xfrm>
          <a:prstGeom prst="rect">
            <a:avLst/>
          </a:prstGeom>
        </p:spPr>
      </p:pic>
      <p:pic>
        <p:nvPicPr>
          <p:cNvPr id="12" name="Image 1" descr="/mnt/data/prev_source/DFN_beamer_ordered_update/figures/Figure18b.jpg"/>
          <p:cNvPicPr>
            <a:picLocks noChangeAspect="1"/>
          </p:cNvPicPr>
          <p:nvPr/>
        </p:nvPicPr>
        <p:blipFill>
          <a:blip r:embed="rId4"/>
          <a:stretch>
            <a:fillRect/>
          </a:stretch>
        </p:blipFill>
        <p:spPr>
          <a:xfrm>
            <a:off x="640080" y="4643919"/>
            <a:ext cx="1828800" cy="1824386"/>
          </a:xfrm>
          <a:prstGeom prst="rect">
            <a:avLst/>
          </a:prstGeom>
        </p:spPr>
      </p:pic>
      <p:pic>
        <p:nvPicPr>
          <p:cNvPr id="13" name="Image 2" descr="/mnt/data/prev_source/DFN_beamer_ordered_update/figures/Figure18c.jpg"/>
          <p:cNvPicPr>
            <a:picLocks noChangeAspect="1"/>
          </p:cNvPicPr>
          <p:nvPr/>
        </p:nvPicPr>
        <p:blipFill>
          <a:blip r:embed="rId5"/>
          <a:stretch>
            <a:fillRect/>
          </a:stretch>
        </p:blipFill>
        <p:spPr>
          <a:xfrm>
            <a:off x="640080" y="2672189"/>
            <a:ext cx="1828800" cy="1842805"/>
          </a:xfrm>
          <a:prstGeom prst="rect">
            <a:avLst/>
          </a:prstGeom>
        </p:spPr>
      </p:pic>
      <p:grpSp>
        <p:nvGrpSpPr>
          <p:cNvPr id="20" name="Gruppo 19">
            <a:extLst>
              <a:ext uri="{FF2B5EF4-FFF2-40B4-BE49-F238E27FC236}">
                <a16:creationId xmlns:a16="http://schemas.microsoft.com/office/drawing/2014/main" id="{B6FE88E7-2033-3D25-30CA-C0209182BA43}"/>
              </a:ext>
            </a:extLst>
          </p:cNvPr>
          <p:cNvGrpSpPr/>
          <p:nvPr/>
        </p:nvGrpSpPr>
        <p:grpSpPr>
          <a:xfrm>
            <a:off x="5257800" y="713233"/>
            <a:ext cx="3689188" cy="1706946"/>
            <a:chOff x="5669280" y="1645920"/>
            <a:chExt cx="2926080" cy="2103120"/>
          </a:xfrm>
        </p:grpSpPr>
        <p:sp>
          <p:nvSpPr>
            <p:cNvPr id="15" name="Shape 9"/>
            <p:cNvSpPr/>
            <p:nvPr/>
          </p:nvSpPr>
          <p:spPr>
            <a:xfrm>
              <a:off x="5669280" y="1645920"/>
              <a:ext cx="2926080" cy="2103120"/>
            </a:xfrm>
            <a:prstGeom prst="roundRect">
              <a:avLst>
                <a:gd name="adj" fmla="val 2174"/>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16" name="Shape 10"/>
            <p:cNvSpPr/>
            <p:nvPr/>
          </p:nvSpPr>
          <p:spPr>
            <a:xfrm>
              <a:off x="5669280" y="1645920"/>
              <a:ext cx="292608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17" name="Text 11"/>
            <p:cNvSpPr/>
            <p:nvPr/>
          </p:nvSpPr>
          <p:spPr>
            <a:xfrm>
              <a:off x="5742432" y="1691640"/>
              <a:ext cx="2779776" cy="274320"/>
            </a:xfrm>
            <a:prstGeom prst="rect">
              <a:avLst/>
            </a:prstGeom>
            <a:noFill/>
            <a:ln/>
          </p:spPr>
          <p:txBody>
            <a:bodyPr wrap="square" lIns="0" tIns="0" rIns="0" bIns="0" rtlCol="0" anchor="ctr">
              <a:normAutofit lnSpcReduction="10000"/>
            </a:bodyPr>
            <a:lstStyle/>
            <a:p>
              <a:pPr marL="0" indent="0">
                <a:buNone/>
              </a:pPr>
              <a:r>
                <a:rPr lang="en-US" sz="1600" dirty="0">
                  <a:solidFill>
                    <a:srgbClr val="FFFFFF"/>
                  </a:solidFill>
                  <a:latin typeface="Roboto Condensed" pitchFamily="34" charset="0"/>
                  <a:ea typeface="Roboto Condensed" pitchFamily="34" charset="-122"/>
                  <a:cs typeface="Roboto Condensed" pitchFamily="34" charset="-120"/>
                </a:rPr>
                <a:t>Reading the plots</a:t>
              </a:r>
              <a:endParaRPr lang="en-US" sz="1600" dirty="0"/>
            </a:p>
          </p:txBody>
        </p:sp>
        <mc:AlternateContent xmlns:mc="http://schemas.openxmlformats.org/markup-compatibility/2006">
          <mc:Choice xmlns:a14="http://schemas.microsoft.com/office/drawing/2010/main" Requires="a14">
            <p:sp>
              <p:nvSpPr>
                <p:cNvPr id="18" name="Text 12"/>
                <p:cNvSpPr/>
                <p:nvPr/>
              </p:nvSpPr>
              <p:spPr>
                <a:xfrm>
                  <a:off x="5779008" y="2103120"/>
                  <a:ext cx="2706624" cy="1609344"/>
                </a:xfrm>
                <a:prstGeom prst="rect">
                  <a:avLst/>
                </a:prstGeom>
                <a:noFill/>
                <a:ln/>
              </p:spPr>
              <p:txBody>
                <a:bodyPr wrap="square" lIns="254" tIns="254" rIns="254" bIns="254" rtlCol="0" anchor="ctr">
                  <a:normAutofit fontScale="85000" lnSpcReduction="10000"/>
                </a:bodyPr>
                <a:lstStyle/>
                <a:p>
                  <a:r>
                    <a:rPr lang="en-US" sz="1700" dirty="0">
                      <a:solidFill>
                        <a:srgbClr val="0B2530"/>
                      </a:solidFill>
                      <a:latin typeface="Roboto Condensed" pitchFamily="34" charset="0"/>
                      <a:ea typeface="Roboto Condensed" pitchFamily="34" charset="-122"/>
                      <a:cs typeface="Roboto Condensed" pitchFamily="34" charset="-120"/>
                    </a:rPr>
                    <a:t>The global inlet </a:t>
                  </a:r>
                  <a:r>
                    <a:rPr lang="en-US" sz="1700" dirty="0" err="1">
                      <a:solidFill>
                        <a:srgbClr val="0B2530"/>
                      </a:solidFill>
                      <a:latin typeface="Roboto Condensed" pitchFamily="34" charset="0"/>
                      <a:ea typeface="Roboto Condensed" pitchFamily="34" charset="-122"/>
                      <a:cs typeface="Roboto Condensed" pitchFamily="34" charset="-120"/>
                    </a:rPr>
                    <a:t>streamfunction</a:t>
                  </a:r>
                  <a:r>
                    <a:rPr lang="en-US" sz="1700" dirty="0">
                      <a:solidFill>
                        <a:srgbClr val="0B2530"/>
                      </a:solidFill>
                      <a:latin typeface="Roboto Condensed" pitchFamily="34" charset="0"/>
                      <a:ea typeface="Roboto Condensed" pitchFamily="34" charset="-122"/>
                      <a:cs typeface="Roboto Condensed" pitchFamily="34" charset="-120"/>
                    </a:rPr>
                    <a:t> </a:t>
                  </a:r>
                  <a14:m>
                    <m:oMath xmlns:m="http://schemas.openxmlformats.org/officeDocument/2006/math">
                      <m:sSub>
                        <m:sSubPr>
                          <m:ctrlPr>
                            <a:rPr lang="en-US" sz="1700" b="0" i="1" dirty="0" smtClean="0">
                              <a:solidFill>
                                <a:srgbClr val="0B2530"/>
                              </a:solidFill>
                              <a:latin typeface="Cambria Math" panose="02040503050406030204" pitchFamily="18" charset="0"/>
                              <a:ea typeface="Roboto Condensed" pitchFamily="34" charset="-122"/>
                              <a:cs typeface="Roboto Condensed" pitchFamily="34" charset="-120"/>
                            </a:rPr>
                          </m:ctrlPr>
                        </m:sSubPr>
                        <m:e>
                          <m:acc>
                            <m:accPr>
                              <m:chr m:val="̂"/>
                              <m:ctrlPr>
                                <a:rPr lang="en-US" sz="1600" b="0" i="1" dirty="0" smtClean="0">
                                  <a:solidFill>
                                    <a:srgbClr val="0B2530"/>
                                  </a:solidFill>
                                  <a:latin typeface="Cambria Math" panose="02040503050406030204" pitchFamily="18" charset="0"/>
                                  <a:ea typeface="Roboto Condensed" pitchFamily="34" charset="-122"/>
                                  <a:cs typeface="Roboto Condensed" pitchFamily="34" charset="-120"/>
                                </a:rPr>
                              </m:ctrlPr>
                            </m:accPr>
                            <m:e>
                              <m:r>
                                <a:rPr lang="en-US" sz="1600" b="0" i="1" dirty="0" smtClean="0">
                                  <a:solidFill>
                                    <a:srgbClr val="0B2530"/>
                                  </a:solidFill>
                                  <a:latin typeface="Cambria Math" panose="02040503050406030204" pitchFamily="18" charset="0"/>
                                  <a:ea typeface="Roboto Condensed" pitchFamily="34" charset="-122"/>
                                  <a:cs typeface="Roboto Condensed" pitchFamily="34" charset="-120"/>
                                </a:rPr>
                                <m:t>𝜓</m:t>
                              </m:r>
                            </m:e>
                          </m:acc>
                        </m:e>
                        <m:sub>
                          <m:r>
                            <a:rPr lang="en-US" sz="1700" b="0" i="1" dirty="0" smtClean="0">
                              <a:solidFill>
                                <a:srgbClr val="0B2530"/>
                              </a:solidFill>
                              <a:latin typeface="Cambria Math" panose="02040503050406030204" pitchFamily="18" charset="0"/>
                              <a:ea typeface="Roboto Condensed" pitchFamily="34" charset="-122"/>
                              <a:cs typeface="Roboto Condensed" pitchFamily="34" charset="-120"/>
                            </a:rPr>
                            <m:t>1</m:t>
                          </m:r>
                        </m:sub>
                      </m:sSub>
                    </m:oMath>
                  </a14:m>
                  <a:endParaRPr lang="en-US" sz="1600" dirty="0"/>
                </a:p>
                <a:p>
                  <a:r>
                    <a:rPr lang="en-US" sz="1700" dirty="0">
                      <a:solidFill>
                        <a:srgbClr val="0B2530"/>
                      </a:solidFill>
                      <a:latin typeface="Roboto Condensed" pitchFamily="34" charset="0"/>
                      <a:ea typeface="Roboto Condensed" pitchFamily="34" charset="-122"/>
                      <a:cs typeface="Roboto Condensed" pitchFamily="34" charset="-120"/>
                    </a:rPr>
                    <a:t>is mapped to the outlet </a:t>
                  </a:r>
                  <a:r>
                    <a:rPr lang="en-US" sz="1700" dirty="0" err="1">
                      <a:solidFill>
                        <a:srgbClr val="0B2530"/>
                      </a:solidFill>
                      <a:latin typeface="Roboto Condensed" pitchFamily="34" charset="0"/>
                      <a:ea typeface="Roboto Condensed" pitchFamily="34" charset="-122"/>
                      <a:cs typeface="Roboto Condensed" pitchFamily="34" charset="-120"/>
                    </a:rPr>
                    <a:t>streamfunction</a:t>
                  </a:r>
                  <a:r>
                    <a:rPr lang="en-US" sz="1700" dirty="0">
                      <a:solidFill>
                        <a:srgbClr val="0B2530"/>
                      </a:solidFill>
                      <a:latin typeface="Roboto Condensed" pitchFamily="34" charset="0"/>
                      <a:ea typeface="Roboto Condensed" pitchFamily="34" charset="-122"/>
                      <a:cs typeface="Roboto Condensed" pitchFamily="34" charset="-120"/>
                    </a:rPr>
                    <a:t> </a:t>
                  </a:r>
                  <a14:m>
                    <m:oMath xmlns:m="http://schemas.openxmlformats.org/officeDocument/2006/math">
                      <m:sSub>
                        <m:sSubPr>
                          <m:ctrlPr>
                            <a:rPr lang="en-US" sz="2000" i="1" dirty="0">
                              <a:solidFill>
                                <a:srgbClr val="0B2530"/>
                              </a:solidFill>
                              <a:latin typeface="Cambria Math" panose="02040503050406030204" pitchFamily="18" charset="0"/>
                              <a:ea typeface="Roboto Condensed" pitchFamily="34" charset="-122"/>
                              <a:cs typeface="Roboto Condensed" pitchFamily="34" charset="-120"/>
                            </a:rPr>
                          </m:ctrlPr>
                        </m:sSubPr>
                        <m:e>
                          <m:acc>
                            <m:accPr>
                              <m:chr m:val="̂"/>
                              <m:ctrlPr>
                                <a:rPr lang="en-US" i="1" dirty="0">
                                  <a:solidFill>
                                    <a:srgbClr val="0B2530"/>
                                  </a:solidFill>
                                  <a:latin typeface="Cambria Math" panose="02040503050406030204" pitchFamily="18" charset="0"/>
                                  <a:ea typeface="Roboto Condensed" pitchFamily="34" charset="-122"/>
                                  <a:cs typeface="Roboto Condensed" pitchFamily="34" charset="-120"/>
                                </a:rPr>
                              </m:ctrlPr>
                            </m:accPr>
                            <m:e>
                              <m:r>
                                <a:rPr lang="en-US" i="1" dirty="0">
                                  <a:solidFill>
                                    <a:srgbClr val="0B2530"/>
                                  </a:solidFill>
                                  <a:latin typeface="Cambria Math" panose="02040503050406030204" pitchFamily="18" charset="0"/>
                                  <a:ea typeface="Roboto Condensed" pitchFamily="34" charset="-122"/>
                                  <a:cs typeface="Roboto Condensed" pitchFamily="34" charset="-120"/>
                                </a:rPr>
                                <m:t>𝜓</m:t>
                              </m:r>
                            </m:e>
                          </m:acc>
                        </m:e>
                        <m:sub>
                          <m:sSub>
                            <m:sSubPr>
                              <m:ctrlPr>
                                <a:rPr lang="en-US" sz="2000" b="0" i="1" dirty="0" smtClean="0">
                                  <a:solidFill>
                                    <a:srgbClr val="0B2530"/>
                                  </a:solidFill>
                                  <a:latin typeface="Cambria Math" panose="02040503050406030204" pitchFamily="18" charset="0"/>
                                  <a:ea typeface="Roboto Condensed" pitchFamily="34" charset="-122"/>
                                  <a:cs typeface="Roboto Condensed" pitchFamily="34" charset="-120"/>
                                </a:rPr>
                              </m:ctrlPr>
                            </m:sSubPr>
                            <m:e>
                              <m:r>
                                <a:rPr lang="en-US" sz="2000" i="1" dirty="0">
                                  <a:solidFill>
                                    <a:srgbClr val="0B2530"/>
                                  </a:solidFill>
                                  <a:latin typeface="Cambria Math" panose="02040503050406030204" pitchFamily="18" charset="0"/>
                                  <a:ea typeface="Roboto Condensed" pitchFamily="34" charset="-122"/>
                                  <a:cs typeface="Roboto Condensed" pitchFamily="34" charset="-120"/>
                                </a:rPr>
                                <m:t>1</m:t>
                              </m:r>
                            </m:e>
                            <m:sub>
                              <m:r>
                                <a:rPr lang="en-US" sz="2000" b="0" i="1" dirty="0" smtClean="0">
                                  <a:solidFill>
                                    <a:srgbClr val="0B2530"/>
                                  </a:solidFill>
                                  <a:latin typeface="Cambria Math" panose="02040503050406030204" pitchFamily="18" charset="0"/>
                                  <a:ea typeface="Roboto Condensed" pitchFamily="34" charset="-122"/>
                                  <a:cs typeface="Roboto Condensed" pitchFamily="34" charset="-120"/>
                                </a:rPr>
                                <m:t>𝑜𝑢𝑡</m:t>
                              </m:r>
                            </m:sub>
                          </m:sSub>
                        </m:sub>
                      </m:sSub>
                    </m:oMath>
                  </a14:m>
                  <a:r>
                    <a:rPr lang="en-US" sz="1700" dirty="0">
                      <a:solidFill>
                        <a:srgbClr val="0B2530"/>
                      </a:solidFill>
                      <a:latin typeface="Roboto Condensed" pitchFamily="34" charset="0"/>
                      <a:ea typeface="Roboto Condensed" pitchFamily="34" charset="-122"/>
                      <a:cs typeface="Roboto Condensed" pitchFamily="34" charset="-120"/>
                    </a:rPr>
                    <a:t>. Fragmented line segments show cutting and shuffling at the coarse-grained scale.</a:t>
                  </a:r>
                  <a:endParaRPr lang="en-US" sz="1700" dirty="0"/>
                </a:p>
              </p:txBody>
            </p:sp>
          </mc:Choice>
          <mc:Fallback>
            <p:sp>
              <p:nvSpPr>
                <p:cNvPr id="18" name="Text 12"/>
                <p:cNvSpPr>
                  <a:spLocks noRot="1" noChangeAspect="1" noMove="1" noResize="1" noEditPoints="1" noAdjustHandles="1" noChangeArrowheads="1" noChangeShapeType="1" noTextEdit="1"/>
                </p:cNvSpPr>
                <p:nvPr/>
              </p:nvSpPr>
              <p:spPr>
                <a:xfrm>
                  <a:off x="5779008" y="2103120"/>
                  <a:ext cx="2706624" cy="1609344"/>
                </a:xfrm>
                <a:prstGeom prst="rect">
                  <a:avLst/>
                </a:prstGeom>
                <a:blipFill>
                  <a:blip r:embed="rId6"/>
                  <a:stretch>
                    <a:fillRect l="-3214" r="-714"/>
                  </a:stretch>
                </a:blipFill>
                <a:ln/>
              </p:spPr>
              <p:txBody>
                <a:bodyPr/>
                <a:lstStyle/>
                <a:p>
                  <a:r>
                    <a:rPr lang="en-US">
                      <a:noFill/>
                    </a:rPr>
                    <a:t> </a:t>
                  </a:r>
                </a:p>
              </p:txBody>
            </p:sp>
          </mc:Fallback>
        </mc:AlternateContent>
      </p:grpSp>
      <p:pic>
        <p:nvPicPr>
          <p:cNvPr id="14" name="Image 0" descr="/mnt/data/beamer_source/figures_composite/Figure2_mechanisms_plain.jpg">
            <a:extLst>
              <a:ext uri="{FF2B5EF4-FFF2-40B4-BE49-F238E27FC236}">
                <a16:creationId xmlns:a16="http://schemas.microsoft.com/office/drawing/2014/main" id="{FB7F278D-59CC-CBA1-8FEF-67CCA3F020B4}"/>
              </a:ext>
            </a:extLst>
          </p:cNvPr>
          <p:cNvPicPr>
            <a:picLocks noChangeAspect="1"/>
          </p:cNvPicPr>
          <p:nvPr/>
        </p:nvPicPr>
        <p:blipFill>
          <a:blip r:embed="rId7"/>
          <a:srcRect l="2122" t="3010" r="6036" b="51469"/>
          <a:stretch>
            <a:fillRect/>
          </a:stretch>
        </p:blipFill>
        <p:spPr>
          <a:xfrm>
            <a:off x="3453938" y="4675566"/>
            <a:ext cx="5103924" cy="1792740"/>
          </a:xfrm>
          <a:prstGeom prst="rect">
            <a:avLst/>
          </a:prstGeom>
        </p:spPr>
      </p:pic>
      <p:pic>
        <p:nvPicPr>
          <p:cNvPr id="19" name="Image 0" descr="/mnt/data/beamer_source/figures_composite/Figure2_mechanisms_plain.jpg">
            <a:extLst>
              <a:ext uri="{FF2B5EF4-FFF2-40B4-BE49-F238E27FC236}">
                <a16:creationId xmlns:a16="http://schemas.microsoft.com/office/drawing/2014/main" id="{57A45675-2449-7C7E-36BA-CDB21F2C2BE6}"/>
              </a:ext>
            </a:extLst>
          </p:cNvPr>
          <p:cNvPicPr>
            <a:picLocks noChangeAspect="1"/>
          </p:cNvPicPr>
          <p:nvPr/>
        </p:nvPicPr>
        <p:blipFill>
          <a:blip r:embed="rId7"/>
          <a:srcRect l="2121" t="51665" r="6037" b="2814"/>
          <a:stretch>
            <a:fillRect/>
          </a:stretch>
        </p:blipFill>
        <p:spPr>
          <a:xfrm>
            <a:off x="3437104" y="2683578"/>
            <a:ext cx="5103924" cy="1792740"/>
          </a:xfrm>
          <a:prstGeom prst="rect">
            <a:avLst/>
          </a:prstGeom>
        </p:spPr>
      </p:pic>
      <p:pic>
        <p:nvPicPr>
          <p:cNvPr id="22" name="Image 0" descr="/mnt/data/beamer_source/figures_composite/Figure4_topologies_plain.jpg">
            <a:extLst>
              <a:ext uri="{FF2B5EF4-FFF2-40B4-BE49-F238E27FC236}">
                <a16:creationId xmlns:a16="http://schemas.microsoft.com/office/drawing/2014/main" id="{E8C88C77-5B7B-5115-A732-F1883AB3DE4E}"/>
              </a:ext>
            </a:extLst>
          </p:cNvPr>
          <p:cNvPicPr>
            <a:picLocks noChangeAspect="1"/>
          </p:cNvPicPr>
          <p:nvPr/>
        </p:nvPicPr>
        <p:blipFill>
          <a:blip r:embed="rId8"/>
          <a:srcRect l="50875" t="50468" r="27070" b="2302"/>
          <a:stretch>
            <a:fillRect/>
          </a:stretch>
        </p:blipFill>
        <p:spPr>
          <a:xfrm>
            <a:off x="3507970" y="714630"/>
            <a:ext cx="1446415" cy="167586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mj-lt"/>
                <a:ea typeface="Roboto Condensed" pitchFamily="34" charset="-122"/>
                <a:cs typeface="Roboto Condensed" pitchFamily="34" charset="-120"/>
              </a:rPr>
              <a:t>Fractured Media</a:t>
            </a:r>
            <a:endParaRPr lang="en-US" sz="2500" dirty="0">
              <a:latin typeface="+mj-lt"/>
            </a:endParaRPr>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2 / 17</a:t>
            </a:r>
            <a:endParaRPr lang="en-US" sz="620" dirty="0"/>
          </a:p>
        </p:txBody>
      </p:sp>
      <p:pic>
        <p:nvPicPr>
          <p:cNvPr id="21" name="Image 0" descr="/mnt/data/beamer_source/figures/Figure1a.jpg"/>
          <p:cNvPicPr>
            <a:picLocks noChangeAspect="1"/>
          </p:cNvPicPr>
          <p:nvPr/>
        </p:nvPicPr>
        <p:blipFill>
          <a:blip r:embed="rId3"/>
          <a:stretch>
            <a:fillRect/>
          </a:stretch>
        </p:blipFill>
        <p:spPr>
          <a:xfrm>
            <a:off x="3983603" y="1205242"/>
            <a:ext cx="5104738" cy="4447516"/>
          </a:xfrm>
          <a:prstGeom prst="rect">
            <a:avLst/>
          </a:prstGeom>
        </p:spPr>
      </p:pic>
      <p:sp>
        <p:nvSpPr>
          <p:cNvPr id="24" name="Text 19"/>
          <p:cNvSpPr/>
          <p:nvPr/>
        </p:nvSpPr>
        <p:spPr>
          <a:xfrm>
            <a:off x="4792650" y="5702657"/>
            <a:ext cx="4114800" cy="146304"/>
          </a:xfrm>
          <a:prstGeom prst="rect">
            <a:avLst/>
          </a:prstGeom>
          <a:noFill/>
          <a:ln/>
        </p:spPr>
        <p:txBody>
          <a:bodyPr wrap="square" lIns="0" tIns="0" rIns="0" bIns="0" rtlCol="0" anchor="ctr">
            <a:normAutofit fontScale="92500" lnSpcReduction="10000"/>
          </a:bodyPr>
          <a:lstStyle/>
          <a:p>
            <a:pPr marL="0" indent="0" algn="ctr">
              <a:buNone/>
            </a:pPr>
            <a:r>
              <a:rPr lang="en-US" sz="1100" dirty="0">
                <a:solidFill>
                  <a:srgbClr val="0B2530"/>
                </a:solidFill>
                <a:latin typeface="Roboto Condensed" pitchFamily="34" charset="0"/>
                <a:ea typeface="Roboto Condensed" pitchFamily="34" charset="-122"/>
                <a:cs typeface="Roboto Condensed" pitchFamily="34" charset="-120"/>
              </a:rPr>
              <a:t>Cape </a:t>
            </a:r>
            <a:r>
              <a:rPr lang="en-US" sz="1100" dirty="0" err="1">
                <a:solidFill>
                  <a:srgbClr val="0B2530"/>
                </a:solidFill>
                <a:latin typeface="Roboto Condensed" pitchFamily="34" charset="0"/>
                <a:ea typeface="Roboto Condensed" pitchFamily="34" charset="-122"/>
                <a:cs typeface="Roboto Condensed" pitchFamily="34" charset="-120"/>
              </a:rPr>
              <a:t>oatway</a:t>
            </a:r>
            <a:r>
              <a:rPr lang="en-US" sz="1100" dirty="0">
                <a:solidFill>
                  <a:srgbClr val="0B2530"/>
                </a:solidFill>
                <a:latin typeface="Roboto Condensed" pitchFamily="34" charset="0"/>
                <a:ea typeface="Roboto Condensed" pitchFamily="34" charset="-122"/>
                <a:cs typeface="Roboto Condensed" pitchFamily="34" charset="-120"/>
              </a:rPr>
              <a:t> , VIC, AU</a:t>
            </a:r>
            <a:endParaRPr lang="en-US" sz="1100" dirty="0"/>
          </a:p>
        </p:txBody>
      </p:sp>
      <p:sp>
        <p:nvSpPr>
          <p:cNvPr id="25" name="Text 16">
            <a:extLst>
              <a:ext uri="{FF2B5EF4-FFF2-40B4-BE49-F238E27FC236}">
                <a16:creationId xmlns:a16="http://schemas.microsoft.com/office/drawing/2014/main" id="{67648850-D202-1876-9336-682F7F0F6407}"/>
              </a:ext>
            </a:extLst>
          </p:cNvPr>
          <p:cNvSpPr/>
          <p:nvPr/>
        </p:nvSpPr>
        <p:spPr>
          <a:xfrm>
            <a:off x="236550" y="1707145"/>
            <a:ext cx="3747053" cy="3772894"/>
          </a:xfrm>
          <a:prstGeom prst="rect">
            <a:avLst/>
          </a:prstGeom>
          <a:noFill/>
          <a:ln/>
        </p:spPr>
        <p:txBody>
          <a:bodyPr wrap="square" lIns="0" tIns="0" rIns="0" bIns="0" rtlCol="0" anchor="ctr">
            <a:normAutofit/>
          </a:bodyPr>
          <a:lstStyle/>
          <a:p>
            <a:pPr lvl="0" eaLnBrk="0" fontAlgn="base" hangingPunct="0">
              <a:spcBef>
                <a:spcPct val="0"/>
              </a:spcBef>
              <a:spcAft>
                <a:spcPct val="0"/>
              </a:spcAft>
              <a:buFontTx/>
              <a:buChar char="•"/>
            </a:pPr>
            <a:r>
              <a:rPr lang="en-US" altLang="en-US" dirty="0"/>
              <a:t> High-permeability fractures in low-permeability rock.  </a:t>
            </a:r>
          </a:p>
          <a:p>
            <a:pPr lvl="0" eaLnBrk="0" fontAlgn="base" hangingPunct="0">
              <a:spcBef>
                <a:spcPct val="0"/>
              </a:spcBef>
              <a:spcAft>
                <a:spcPct val="0"/>
              </a:spcAft>
              <a:buFontTx/>
              <a:buChar char="•"/>
            </a:pPr>
            <a:endParaRPr lang="en-US" altLang="en-US" dirty="0"/>
          </a:p>
          <a:p>
            <a:pPr lvl="0" eaLnBrk="0" fontAlgn="base" hangingPunct="0">
              <a:spcBef>
                <a:spcPct val="0"/>
              </a:spcBef>
              <a:spcAft>
                <a:spcPct val="0"/>
              </a:spcAft>
              <a:buFontTx/>
              <a:buChar char="•"/>
            </a:pPr>
            <a:endParaRPr lang="en-US" altLang="en-US" dirty="0"/>
          </a:p>
          <a:p>
            <a:pPr lvl="0" eaLnBrk="0" fontAlgn="base" hangingPunct="0">
              <a:spcBef>
                <a:spcPct val="0"/>
              </a:spcBef>
              <a:spcAft>
                <a:spcPct val="0"/>
              </a:spcAft>
              <a:buFontTx/>
              <a:buChar char="•"/>
            </a:pPr>
            <a:endParaRPr lang="en-US" altLang="en-US" dirty="0"/>
          </a:p>
          <a:p>
            <a:pPr lvl="0" eaLnBrk="0" fontAlgn="base" hangingPunct="0">
              <a:spcBef>
                <a:spcPct val="0"/>
              </a:spcBef>
              <a:spcAft>
                <a:spcPct val="0"/>
              </a:spcAft>
              <a:buFontTx/>
              <a:buChar char="•"/>
            </a:pPr>
            <a:r>
              <a:rPr lang="en-US" altLang="en-US" dirty="0"/>
              <a:t> Thin apertures: ℓ≪L . </a:t>
            </a:r>
          </a:p>
          <a:p>
            <a:pPr lvl="0" eaLnBrk="0" fontAlgn="base" hangingPunct="0">
              <a:spcBef>
                <a:spcPct val="0"/>
              </a:spcBef>
              <a:spcAft>
                <a:spcPct val="0"/>
              </a:spcAft>
              <a:buFontTx/>
              <a:buChar char="•"/>
            </a:pPr>
            <a:endParaRPr lang="en-US" altLang="en-US" dirty="0"/>
          </a:p>
          <a:p>
            <a:pPr lvl="0" eaLnBrk="0" fontAlgn="base" hangingPunct="0">
              <a:spcBef>
                <a:spcPct val="0"/>
              </a:spcBef>
              <a:spcAft>
                <a:spcPct val="0"/>
              </a:spcAft>
              <a:buFontTx/>
              <a:buChar char="•"/>
            </a:pPr>
            <a:endParaRPr lang="en-US" altLang="en-US" dirty="0"/>
          </a:p>
          <a:p>
            <a:pPr lvl="0" eaLnBrk="0" fontAlgn="base" hangingPunct="0">
              <a:spcBef>
                <a:spcPct val="0"/>
              </a:spcBef>
              <a:spcAft>
                <a:spcPct val="0"/>
              </a:spcAft>
              <a:buFontTx/>
              <a:buChar char="•"/>
            </a:pPr>
            <a:endParaRPr lang="en-US" altLang="en-US" dirty="0"/>
          </a:p>
          <a:p>
            <a:pPr lvl="0" eaLnBrk="0" fontAlgn="base" hangingPunct="0">
              <a:spcBef>
                <a:spcPct val="0"/>
              </a:spcBef>
              <a:spcAft>
                <a:spcPct val="0"/>
              </a:spcAft>
              <a:buFontTx/>
              <a:buChar char="•"/>
            </a:pPr>
            <a:r>
              <a:rPr lang="en-US" altLang="en-US" dirty="0"/>
              <a:t> Fractures are connected by  intersections.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2A561-5F5B-4446-104F-98B8EABC7EA5}"/>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0D34D0FB-1C08-2290-6988-2BE4DD40885B}"/>
              </a:ext>
            </a:extLst>
          </p:cNvPr>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a:extLst>
              <a:ext uri="{FF2B5EF4-FFF2-40B4-BE49-F238E27FC236}">
                <a16:creationId xmlns:a16="http://schemas.microsoft.com/office/drawing/2014/main" id="{0B3E3F4A-51E6-005E-3597-997FF832CA28}"/>
              </a:ext>
            </a:extLst>
          </p:cNvPr>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Topology of Intersections</a:t>
            </a:r>
            <a:endParaRPr lang="en-US" sz="2500" dirty="0"/>
          </a:p>
        </p:txBody>
      </p:sp>
      <p:sp>
        <p:nvSpPr>
          <p:cNvPr id="4" name="Shape 2">
            <a:extLst>
              <a:ext uri="{FF2B5EF4-FFF2-40B4-BE49-F238E27FC236}">
                <a16:creationId xmlns:a16="http://schemas.microsoft.com/office/drawing/2014/main" id="{8C5C982F-C7C1-6CD8-DFA3-8BF1B537C830}"/>
              </a:ext>
            </a:extLst>
          </p:cNvPr>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a:extLst>
              <a:ext uri="{FF2B5EF4-FFF2-40B4-BE49-F238E27FC236}">
                <a16:creationId xmlns:a16="http://schemas.microsoft.com/office/drawing/2014/main" id="{138165AB-DC21-ECAB-E2FE-2CD113AD57F0}"/>
              </a:ext>
            </a:extLst>
          </p:cNvPr>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a:extLst>
              <a:ext uri="{FF2B5EF4-FFF2-40B4-BE49-F238E27FC236}">
                <a16:creationId xmlns:a16="http://schemas.microsoft.com/office/drawing/2014/main" id="{2AD1D272-B1D0-9675-5621-DB2081EF4348}"/>
              </a:ext>
            </a:extLst>
          </p:cNvPr>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a:extLst>
              <a:ext uri="{FF2B5EF4-FFF2-40B4-BE49-F238E27FC236}">
                <a16:creationId xmlns:a16="http://schemas.microsoft.com/office/drawing/2014/main" id="{563B77A4-9D91-F35F-CBF3-BB7BA762CAB0}"/>
              </a:ext>
            </a:extLst>
          </p:cNvPr>
          <p:cNvSpPr/>
          <p:nvPr/>
        </p:nvSpPr>
        <p:spPr>
          <a:xfrm>
            <a:off x="137160" y="6629400"/>
            <a:ext cx="2194560" cy="137160"/>
          </a:xfrm>
          <a:prstGeom prst="rect">
            <a:avLst/>
          </a:prstGeom>
          <a:noFill/>
          <a:ln/>
        </p:spPr>
        <p:txBody>
          <a:bodyPr wrap="square" lIns="0" tIns="0" rIns="0" bIns="0" rtlCol="0" anchor="ctr">
            <a:normAutofit/>
          </a:bodyPr>
          <a:lstStyle/>
          <a:p>
            <a:pPr marL="0" indent="0">
              <a:buNone/>
            </a:pPr>
            <a:r>
              <a:rPr lang="en-US" sz="620" dirty="0">
                <a:solidFill>
                  <a:srgbClr val="0B2530"/>
                </a:solidFill>
                <a:latin typeface="Roboto Condensed" pitchFamily="34" charset="0"/>
                <a:ea typeface="Roboto Condensed" pitchFamily="34" charset="-122"/>
                <a:cs typeface="Roboto Condensed" pitchFamily="34" charset="-120"/>
              </a:rPr>
              <a:t>Ascione et al. (RMIT / Rennes)</a:t>
            </a:r>
            <a:endParaRPr lang="en-US" sz="620" dirty="0"/>
          </a:p>
        </p:txBody>
      </p:sp>
      <p:sp>
        <p:nvSpPr>
          <p:cNvPr id="9" name="Text 7">
            <a:extLst>
              <a:ext uri="{FF2B5EF4-FFF2-40B4-BE49-F238E27FC236}">
                <a16:creationId xmlns:a16="http://schemas.microsoft.com/office/drawing/2014/main" id="{473C3963-B39A-637A-47E0-D5F051492AF0}"/>
              </a:ext>
            </a:extLst>
          </p:cNvPr>
          <p:cNvSpPr/>
          <p:nvPr/>
        </p:nvSpPr>
        <p:spPr>
          <a:xfrm>
            <a:off x="6903720" y="6629400"/>
            <a:ext cx="1600200" cy="137160"/>
          </a:xfrm>
          <a:prstGeom prst="rect">
            <a:avLst/>
          </a:prstGeom>
          <a:noFill/>
          <a:ln/>
        </p:spPr>
        <p:txBody>
          <a:bodyPr wrap="square" lIns="0" tIns="0" rIns="0" bIns="0" rtlCol="0" anchor="ctr">
            <a:normAutofit/>
          </a:bodyPr>
          <a:lstStyle/>
          <a:p>
            <a:pPr marL="0" indent="0" algn="ctr">
              <a:buNone/>
            </a:pPr>
            <a:r>
              <a:rPr lang="en-US" sz="620" dirty="0">
                <a:solidFill>
                  <a:srgbClr val="0B2530"/>
                </a:solidFill>
                <a:latin typeface="Roboto Condensed" pitchFamily="34" charset="0"/>
                <a:ea typeface="Roboto Condensed" pitchFamily="34" charset="-122"/>
                <a:cs typeface="Roboto Condensed" pitchFamily="34" charset="-120"/>
              </a:rPr>
              <a:t> </a:t>
            </a:r>
            <a:endParaRPr lang="en-US" sz="620" dirty="0"/>
          </a:p>
        </p:txBody>
      </p:sp>
      <p:sp>
        <p:nvSpPr>
          <p:cNvPr id="10" name="Text 8">
            <a:extLst>
              <a:ext uri="{FF2B5EF4-FFF2-40B4-BE49-F238E27FC236}">
                <a16:creationId xmlns:a16="http://schemas.microsoft.com/office/drawing/2014/main" id="{ED35F75D-FBAB-2355-E077-F4B6E59EA2C4}"/>
              </a:ext>
            </a:extLst>
          </p:cNvPr>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17 / 17</a:t>
            </a:r>
            <a:endParaRPr lang="en-US" sz="620" dirty="0"/>
          </a:p>
        </p:txBody>
      </p:sp>
      <p:pic>
        <p:nvPicPr>
          <p:cNvPr id="21" name="Image 0" descr="/mnt/data/beamer_source/figures_composite/Figure4_topologies_plain.jpg">
            <a:extLst>
              <a:ext uri="{FF2B5EF4-FFF2-40B4-BE49-F238E27FC236}">
                <a16:creationId xmlns:a16="http://schemas.microsoft.com/office/drawing/2014/main" id="{249CFE89-FDC9-0CA3-D063-E487824249D3}"/>
              </a:ext>
            </a:extLst>
          </p:cNvPr>
          <p:cNvPicPr>
            <a:picLocks noChangeAspect="1"/>
          </p:cNvPicPr>
          <p:nvPr/>
        </p:nvPicPr>
        <p:blipFill>
          <a:blip r:embed="rId3"/>
          <a:stretch>
            <a:fillRect/>
          </a:stretch>
        </p:blipFill>
        <p:spPr>
          <a:xfrm>
            <a:off x="940361" y="931911"/>
            <a:ext cx="7726561" cy="4180415"/>
          </a:xfrm>
          <a:prstGeom prst="rect">
            <a:avLst/>
          </a:prstGeom>
        </p:spPr>
      </p:pic>
    </p:spTree>
    <p:extLst>
      <p:ext uri="{BB962C8B-B14F-4D97-AF65-F5344CB8AC3E}">
        <p14:creationId xmlns:p14="http://schemas.microsoft.com/office/powerpoint/2010/main" val="1325438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0D147-671B-F3B4-3F47-11B4C6B88300}"/>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7E88D51C-08CC-B73B-67F5-9658ACBD4073}"/>
              </a:ext>
            </a:extLst>
          </p:cNvPr>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a:extLst>
              <a:ext uri="{FF2B5EF4-FFF2-40B4-BE49-F238E27FC236}">
                <a16:creationId xmlns:a16="http://schemas.microsoft.com/office/drawing/2014/main" id="{D0D75EC2-0CA0-F456-3FA9-D468E5CB6FC4}"/>
              </a:ext>
            </a:extLst>
          </p:cNvPr>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Flow in Fractured Media</a:t>
            </a:r>
            <a:endParaRPr lang="en-US" sz="2500" dirty="0"/>
          </a:p>
        </p:txBody>
      </p:sp>
      <p:sp>
        <p:nvSpPr>
          <p:cNvPr id="4" name="Shape 2">
            <a:extLst>
              <a:ext uri="{FF2B5EF4-FFF2-40B4-BE49-F238E27FC236}">
                <a16:creationId xmlns:a16="http://schemas.microsoft.com/office/drawing/2014/main" id="{5551C02D-5486-F966-7756-966487613980}"/>
              </a:ext>
            </a:extLst>
          </p:cNvPr>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a:extLst>
              <a:ext uri="{FF2B5EF4-FFF2-40B4-BE49-F238E27FC236}">
                <a16:creationId xmlns:a16="http://schemas.microsoft.com/office/drawing/2014/main" id="{76F1C067-ACBD-A58D-1CB4-9DA0E7582354}"/>
              </a:ext>
            </a:extLst>
          </p:cNvPr>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a:extLst>
              <a:ext uri="{FF2B5EF4-FFF2-40B4-BE49-F238E27FC236}">
                <a16:creationId xmlns:a16="http://schemas.microsoft.com/office/drawing/2014/main" id="{05E83B7A-5F1F-B306-5E2A-63CF7E526417}"/>
              </a:ext>
            </a:extLst>
          </p:cNvPr>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a:extLst>
              <a:ext uri="{FF2B5EF4-FFF2-40B4-BE49-F238E27FC236}">
                <a16:creationId xmlns:a16="http://schemas.microsoft.com/office/drawing/2014/main" id="{83C184C5-E048-060C-1534-44FDF852EC82}"/>
              </a:ext>
            </a:extLst>
          </p:cNvPr>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10" name="Text 8">
            <a:extLst>
              <a:ext uri="{FF2B5EF4-FFF2-40B4-BE49-F238E27FC236}">
                <a16:creationId xmlns:a16="http://schemas.microsoft.com/office/drawing/2014/main" id="{7C30E9CF-7E02-4DED-7CA6-AB4362B91C58}"/>
              </a:ext>
            </a:extLst>
          </p:cNvPr>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3 / 17</a:t>
            </a:r>
            <a:endParaRPr lang="en-US" sz="620" dirty="0"/>
          </a:p>
        </p:txBody>
      </p:sp>
      <p:pic>
        <p:nvPicPr>
          <p:cNvPr id="21" name="Image 0" descr="/mnt/data/beamer_source/figures/Figure1a.jpg">
            <a:extLst>
              <a:ext uri="{FF2B5EF4-FFF2-40B4-BE49-F238E27FC236}">
                <a16:creationId xmlns:a16="http://schemas.microsoft.com/office/drawing/2014/main" id="{ED6C030B-BD50-9B26-7F16-2CD6234458BD}"/>
              </a:ext>
            </a:extLst>
          </p:cNvPr>
          <p:cNvPicPr>
            <a:picLocks noChangeAspect="1"/>
          </p:cNvPicPr>
          <p:nvPr/>
        </p:nvPicPr>
        <p:blipFill>
          <a:blip r:embed="rId3"/>
          <a:stretch>
            <a:fillRect/>
          </a:stretch>
        </p:blipFill>
        <p:spPr>
          <a:xfrm>
            <a:off x="662961" y="3573804"/>
            <a:ext cx="3262291" cy="2842279"/>
          </a:xfrm>
          <a:prstGeom prst="rect">
            <a:avLst/>
          </a:prstGeom>
        </p:spPr>
      </p:pic>
      <p:pic>
        <p:nvPicPr>
          <p:cNvPr id="22" name="Image 1" descr="/mnt/data/beamer_source/figures/Figure1b.jpg">
            <a:extLst>
              <a:ext uri="{FF2B5EF4-FFF2-40B4-BE49-F238E27FC236}">
                <a16:creationId xmlns:a16="http://schemas.microsoft.com/office/drawing/2014/main" id="{1213FE69-0440-7FE1-7C57-2B494F7D4462}"/>
              </a:ext>
            </a:extLst>
          </p:cNvPr>
          <p:cNvPicPr>
            <a:picLocks noChangeAspect="1"/>
          </p:cNvPicPr>
          <p:nvPr/>
        </p:nvPicPr>
        <p:blipFill>
          <a:blip r:embed="rId4"/>
          <a:stretch>
            <a:fillRect/>
          </a:stretch>
        </p:blipFill>
        <p:spPr>
          <a:xfrm>
            <a:off x="4627659" y="3573804"/>
            <a:ext cx="4152032" cy="2918436"/>
          </a:xfrm>
          <a:prstGeom prst="rect">
            <a:avLst/>
          </a:prstGeom>
        </p:spPr>
      </p:pic>
      <p:sp>
        <p:nvSpPr>
          <p:cNvPr id="25" name="Text 16"/>
          <p:cNvSpPr/>
          <p:nvPr/>
        </p:nvSpPr>
        <p:spPr>
          <a:xfrm>
            <a:off x="164592" y="713232"/>
            <a:ext cx="4463067" cy="3409808"/>
          </a:xfrm>
          <a:prstGeom prst="rect">
            <a:avLst/>
          </a:prstGeom>
          <a:noFill/>
          <a:ln/>
        </p:spPr>
        <p:txBody>
          <a:bodyPr wrap="square" lIns="0" tIns="0" rIns="0" bIns="0" rtlCol="0" anchor="ctr">
            <a:normAutofit/>
          </a:bodyPr>
          <a:lstStyle/>
          <a:p>
            <a:pPr marL="285750" indent="-285750">
              <a:buFont typeface="Arial" panose="020B0604020202020204" pitchFamily="34" charset="0"/>
              <a:buChar char="•"/>
            </a:pPr>
            <a:r>
              <a:rPr lang="en-US" sz="1800" dirty="0">
                <a:solidFill>
                  <a:srgbClr val="0B2530"/>
                </a:solidFill>
                <a:ea typeface="Roboto Condensed" pitchFamily="34" charset="-122"/>
                <a:cs typeface="Roboto Condensed" pitchFamily="34" charset="-120"/>
              </a:rPr>
              <a:t>Transport is controlled by streamline routing through fractures and intersections.</a:t>
            </a:r>
          </a:p>
          <a:p>
            <a:endParaRPr lang="en-US" sz="1800" dirty="0">
              <a:solidFill>
                <a:srgbClr val="0B2530"/>
              </a:solidFill>
              <a:ea typeface="Roboto Condensed" pitchFamily="34" charset="-122"/>
              <a:cs typeface="Roboto Condensed" pitchFamily="34" charset="-120"/>
            </a:endParaRPr>
          </a:p>
          <a:p>
            <a:pPr marL="285750" indent="-285750">
              <a:buFont typeface="Arial" panose="020B0604020202020204" pitchFamily="34" charset="0"/>
              <a:buChar char="•"/>
            </a:pPr>
            <a:r>
              <a:rPr lang="en-US" dirty="0">
                <a:solidFill>
                  <a:srgbClr val="0B2530"/>
                </a:solidFill>
                <a:ea typeface="Roboto Condensed" pitchFamily="34" charset="-122"/>
                <a:cs typeface="Roboto Condensed" pitchFamily="34" charset="-120"/>
              </a:rPr>
              <a:t>Flow is concentrated in the high-permeability fractures.</a:t>
            </a:r>
          </a:p>
          <a:p>
            <a:endParaRPr lang="en-US" dirty="0">
              <a:solidFill>
                <a:srgbClr val="0B2530"/>
              </a:solidFill>
              <a:ea typeface="Roboto Condensed" pitchFamily="34" charset="-122"/>
              <a:cs typeface="Roboto Condensed" pitchFamily="34" charset="-120"/>
            </a:endParaRPr>
          </a:p>
          <a:p>
            <a:pPr marL="285750" indent="-285750">
              <a:buFont typeface="Arial" panose="020B0604020202020204" pitchFamily="34" charset="0"/>
              <a:buChar char="•"/>
            </a:pPr>
            <a:r>
              <a:rPr lang="en-US" dirty="0">
                <a:solidFill>
                  <a:srgbClr val="0B2530"/>
                </a:solidFill>
                <a:ea typeface="Roboto Condensed" pitchFamily="34" charset="-122"/>
                <a:cs typeface="Roboto Condensed" pitchFamily="34" charset="-120"/>
              </a:rPr>
              <a:t>Mixing affects dilution, chemical reactions, and biological activity.</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sz="1800" dirty="0"/>
          </a:p>
        </p:txBody>
      </p:sp>
      <p:grpSp>
        <p:nvGrpSpPr>
          <p:cNvPr id="30" name="Gruppo 29">
            <a:extLst>
              <a:ext uri="{FF2B5EF4-FFF2-40B4-BE49-F238E27FC236}">
                <a16:creationId xmlns:a16="http://schemas.microsoft.com/office/drawing/2014/main" id="{6BF04513-00C9-9D6F-F0BE-585E3E80BFCC}"/>
              </a:ext>
            </a:extLst>
          </p:cNvPr>
          <p:cNvGrpSpPr/>
          <p:nvPr/>
        </p:nvGrpSpPr>
        <p:grpSpPr>
          <a:xfrm>
            <a:off x="4720648" y="1194941"/>
            <a:ext cx="3949413" cy="1437573"/>
            <a:chOff x="108734" y="2433099"/>
            <a:chExt cx="8756374" cy="1654367"/>
          </a:xfrm>
        </p:grpSpPr>
        <p:sp>
          <p:nvSpPr>
            <p:cNvPr id="26" name="Shape 9">
              <a:extLst>
                <a:ext uri="{FF2B5EF4-FFF2-40B4-BE49-F238E27FC236}">
                  <a16:creationId xmlns:a16="http://schemas.microsoft.com/office/drawing/2014/main" id="{6EE885C3-0846-FF90-80D7-3F1C193C527F}"/>
                </a:ext>
              </a:extLst>
            </p:cNvPr>
            <p:cNvSpPr/>
            <p:nvPr/>
          </p:nvSpPr>
          <p:spPr>
            <a:xfrm>
              <a:off x="108734" y="2868688"/>
              <a:ext cx="8727948" cy="1218778"/>
            </a:xfrm>
            <a:prstGeom prst="roundRect">
              <a:avLst>
                <a:gd name="adj" fmla="val 3704"/>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27" name="Shape 10">
              <a:extLst>
                <a:ext uri="{FF2B5EF4-FFF2-40B4-BE49-F238E27FC236}">
                  <a16:creationId xmlns:a16="http://schemas.microsoft.com/office/drawing/2014/main" id="{C7369638-4DD8-735B-1E5A-6C8E46D83DD6}"/>
                </a:ext>
              </a:extLst>
            </p:cNvPr>
            <p:cNvSpPr/>
            <p:nvPr/>
          </p:nvSpPr>
          <p:spPr>
            <a:xfrm>
              <a:off x="108734" y="2433099"/>
              <a:ext cx="8756374" cy="596278"/>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28" name="Text 11">
              <a:extLst>
                <a:ext uri="{FF2B5EF4-FFF2-40B4-BE49-F238E27FC236}">
                  <a16:creationId xmlns:a16="http://schemas.microsoft.com/office/drawing/2014/main" id="{9AC4F809-1323-4A98-6133-529757FDEA4C}"/>
                </a:ext>
              </a:extLst>
            </p:cNvPr>
            <p:cNvSpPr/>
            <p:nvPr/>
          </p:nvSpPr>
          <p:spPr>
            <a:xfrm>
              <a:off x="250465" y="2534730"/>
              <a:ext cx="4105656" cy="445401"/>
            </a:xfrm>
            <a:prstGeom prst="rect">
              <a:avLst/>
            </a:prstGeom>
            <a:noFill/>
            <a:ln/>
          </p:spPr>
          <p:txBody>
            <a:bodyPr wrap="square" lIns="0" tIns="0" rIns="0" bIns="0" rtlCol="0" anchor="ctr">
              <a:normAutofit/>
            </a:bodyPr>
            <a:lstStyle/>
            <a:p>
              <a:pPr marL="0" indent="0">
                <a:buNone/>
              </a:pPr>
              <a:r>
                <a:rPr lang="en-US" dirty="0">
                  <a:solidFill>
                    <a:srgbClr val="FFFFFF"/>
                  </a:solidFill>
                  <a:latin typeface="Roboto Condensed" pitchFamily="34" charset="0"/>
                  <a:ea typeface="Roboto Condensed" pitchFamily="34" charset="-122"/>
                  <a:cs typeface="Roboto Condensed" pitchFamily="34" charset="-120"/>
                </a:rPr>
                <a:t>Central problem</a:t>
              </a:r>
              <a:endParaRPr lang="en-US" dirty="0"/>
            </a:p>
          </p:txBody>
        </p:sp>
        <p:sp>
          <p:nvSpPr>
            <p:cNvPr id="29" name="Text 12">
              <a:extLst>
                <a:ext uri="{FF2B5EF4-FFF2-40B4-BE49-F238E27FC236}">
                  <a16:creationId xmlns:a16="http://schemas.microsoft.com/office/drawing/2014/main" id="{91DE5B2C-42CB-A327-9718-9B1C1E286093}"/>
                </a:ext>
              </a:extLst>
            </p:cNvPr>
            <p:cNvSpPr/>
            <p:nvPr/>
          </p:nvSpPr>
          <p:spPr>
            <a:xfrm>
              <a:off x="250466" y="3029378"/>
              <a:ext cx="8614642" cy="1058088"/>
            </a:xfrm>
            <a:prstGeom prst="rect">
              <a:avLst/>
            </a:prstGeom>
            <a:noFill/>
            <a:ln/>
          </p:spPr>
          <p:txBody>
            <a:bodyPr wrap="square" lIns="254" tIns="254" rIns="254" bIns="254" rtlCol="0" anchor="ctr">
              <a:normAutofit/>
            </a:bodyPr>
            <a:lstStyle/>
            <a:p>
              <a:pPr marL="0" indent="0">
                <a:buNone/>
              </a:pPr>
              <a:r>
                <a:rPr lang="en-US" dirty="0">
                  <a:solidFill>
                    <a:srgbClr val="0B2530"/>
                  </a:solidFill>
                  <a:latin typeface="Roboto Condensed" pitchFamily="34" charset="0"/>
                  <a:ea typeface="Roboto Condensed" pitchFamily="34" charset="-122"/>
                  <a:cs typeface="Roboto Condensed" pitchFamily="34" charset="-120"/>
                </a:rPr>
                <a:t>What is the mechanism that govern mixing in Fracture Networks? </a:t>
              </a:r>
              <a:endParaRPr lang="en-US" dirty="0"/>
            </a:p>
          </p:txBody>
        </p:sp>
      </p:grpSp>
    </p:spTree>
    <p:extLst>
      <p:ext uri="{BB962C8B-B14F-4D97-AF65-F5344CB8AC3E}">
        <p14:creationId xmlns:p14="http://schemas.microsoft.com/office/powerpoint/2010/main" val="99822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Why standard DFN transport is not enough</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8" name="Text 6"/>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4 / 17</a:t>
            </a:r>
            <a:endParaRPr lang="en-US" sz="620" dirty="0"/>
          </a:p>
        </p:txBody>
      </p:sp>
      <p:grpSp>
        <p:nvGrpSpPr>
          <p:cNvPr id="23" name="Gruppo 22">
            <a:extLst>
              <a:ext uri="{FF2B5EF4-FFF2-40B4-BE49-F238E27FC236}">
                <a16:creationId xmlns:a16="http://schemas.microsoft.com/office/drawing/2014/main" id="{BD4E6E75-0A92-BEDD-0DED-45D218925FFD}"/>
              </a:ext>
            </a:extLst>
          </p:cNvPr>
          <p:cNvGrpSpPr/>
          <p:nvPr/>
        </p:nvGrpSpPr>
        <p:grpSpPr>
          <a:xfrm>
            <a:off x="164592" y="1736517"/>
            <a:ext cx="4481965" cy="2164743"/>
            <a:chOff x="320040" y="1143000"/>
            <a:chExt cx="4800600" cy="1554480"/>
          </a:xfrm>
        </p:grpSpPr>
        <p:sp>
          <p:nvSpPr>
            <p:cNvPr id="11" name="Shape 9"/>
            <p:cNvSpPr/>
            <p:nvPr/>
          </p:nvSpPr>
          <p:spPr>
            <a:xfrm>
              <a:off x="320040" y="1243584"/>
              <a:ext cx="64008" cy="64008"/>
            </a:xfrm>
            <a:prstGeom prst="ellipse">
              <a:avLst/>
            </a:prstGeom>
            <a:solidFill>
              <a:srgbClr val="004A61"/>
            </a:solidFill>
            <a:ln w="12700">
              <a:solidFill>
                <a:srgbClr val="004A61"/>
              </a:solidFill>
              <a:prstDash val="solid"/>
            </a:ln>
          </p:spPr>
          <p:txBody>
            <a:bodyPr/>
            <a:lstStyle/>
            <a:p>
              <a:endParaRPr lang="en-US"/>
            </a:p>
          </p:txBody>
        </p:sp>
        <p:sp>
          <p:nvSpPr>
            <p:cNvPr id="12" name="Text 10"/>
            <p:cNvSpPr/>
            <p:nvPr/>
          </p:nvSpPr>
          <p:spPr>
            <a:xfrm>
              <a:off x="539496" y="1143000"/>
              <a:ext cx="4581144" cy="329184"/>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mj-lt"/>
                  <a:ea typeface="Roboto Condensed" pitchFamily="34" charset="-122"/>
                  <a:cs typeface="Roboto Condensed" pitchFamily="34" charset="-120"/>
                </a:rPr>
                <a:t>A DFN reduces fractured rock to 2D fracture planes connected by 1D intersections.</a:t>
              </a:r>
              <a:endParaRPr lang="en-US" sz="1700" dirty="0">
                <a:latin typeface="+mj-lt"/>
              </a:endParaRPr>
            </a:p>
          </p:txBody>
        </p:sp>
        <p:sp>
          <p:nvSpPr>
            <p:cNvPr id="13" name="Shape 11"/>
            <p:cNvSpPr/>
            <p:nvPr/>
          </p:nvSpPr>
          <p:spPr>
            <a:xfrm>
              <a:off x="320040" y="1856232"/>
              <a:ext cx="64008" cy="64008"/>
            </a:xfrm>
            <a:prstGeom prst="ellipse">
              <a:avLst/>
            </a:prstGeom>
            <a:solidFill>
              <a:srgbClr val="004A61"/>
            </a:solidFill>
            <a:ln w="12700">
              <a:solidFill>
                <a:srgbClr val="004A61"/>
              </a:solidFill>
              <a:prstDash val="solid"/>
            </a:ln>
          </p:spPr>
          <p:txBody>
            <a:bodyPr/>
            <a:lstStyle/>
            <a:p>
              <a:endParaRPr lang="en-US"/>
            </a:p>
          </p:txBody>
        </p:sp>
        <p:sp>
          <p:nvSpPr>
            <p:cNvPr id="14" name="Text 12"/>
            <p:cNvSpPr/>
            <p:nvPr/>
          </p:nvSpPr>
          <p:spPr>
            <a:xfrm>
              <a:off x="539496" y="1755648"/>
              <a:ext cx="4581144" cy="329184"/>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mj-lt"/>
                  <a:ea typeface="Roboto Condensed" pitchFamily="34" charset="-122"/>
                  <a:cs typeface="Roboto Condensed" pitchFamily="34" charset="-120"/>
                </a:rPr>
                <a:t>This is efficient for flow and dispersion, but it hides aperture-scale structure.</a:t>
              </a:r>
              <a:endParaRPr lang="en-US" sz="1700" dirty="0">
                <a:latin typeface="+mj-lt"/>
              </a:endParaRPr>
            </a:p>
          </p:txBody>
        </p:sp>
        <p:sp>
          <p:nvSpPr>
            <p:cNvPr id="15" name="Shape 13"/>
            <p:cNvSpPr/>
            <p:nvPr/>
          </p:nvSpPr>
          <p:spPr>
            <a:xfrm>
              <a:off x="320040" y="2468880"/>
              <a:ext cx="64008" cy="64008"/>
            </a:xfrm>
            <a:prstGeom prst="ellipse">
              <a:avLst/>
            </a:prstGeom>
            <a:solidFill>
              <a:srgbClr val="004A61"/>
            </a:solidFill>
            <a:ln w="12700">
              <a:solidFill>
                <a:srgbClr val="004A61"/>
              </a:solidFill>
              <a:prstDash val="solid"/>
            </a:ln>
          </p:spPr>
          <p:txBody>
            <a:bodyPr/>
            <a:lstStyle/>
            <a:p>
              <a:endParaRPr lang="en-US"/>
            </a:p>
          </p:txBody>
        </p:sp>
        <p:sp>
          <p:nvSpPr>
            <p:cNvPr id="16" name="Text 14"/>
            <p:cNvSpPr/>
            <p:nvPr/>
          </p:nvSpPr>
          <p:spPr>
            <a:xfrm>
              <a:off x="539496" y="2368296"/>
              <a:ext cx="4581144" cy="329184"/>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mj-lt"/>
                  <a:ea typeface="Roboto Condensed" pitchFamily="34" charset="-122"/>
                  <a:cs typeface="Roboto Condensed" pitchFamily="34" charset="-120"/>
                </a:rPr>
                <a:t>Random flux weighted rules at intersections break deterministic advective reversibility.</a:t>
              </a:r>
              <a:endParaRPr lang="en-US" sz="1700" dirty="0">
                <a:latin typeface="+mj-lt"/>
              </a:endParaRPr>
            </a:p>
          </p:txBody>
        </p:sp>
      </p:grpSp>
      <p:grpSp>
        <p:nvGrpSpPr>
          <p:cNvPr id="26" name="Gruppo 25">
            <a:extLst>
              <a:ext uri="{FF2B5EF4-FFF2-40B4-BE49-F238E27FC236}">
                <a16:creationId xmlns:a16="http://schemas.microsoft.com/office/drawing/2014/main" id="{6AD6202F-6D94-7735-071A-DBF09015DD0A}"/>
              </a:ext>
            </a:extLst>
          </p:cNvPr>
          <p:cNvGrpSpPr/>
          <p:nvPr/>
        </p:nvGrpSpPr>
        <p:grpSpPr>
          <a:xfrm>
            <a:off x="243787" y="5351776"/>
            <a:ext cx="8744765" cy="1051560"/>
            <a:chOff x="137160" y="4709160"/>
            <a:chExt cx="4572000" cy="1051560"/>
          </a:xfrm>
        </p:grpSpPr>
        <p:sp>
          <p:nvSpPr>
            <p:cNvPr id="17" name="Shape 15"/>
            <p:cNvSpPr/>
            <p:nvPr/>
          </p:nvSpPr>
          <p:spPr>
            <a:xfrm>
              <a:off x="137160" y="4709160"/>
              <a:ext cx="4572000" cy="1051560"/>
            </a:xfrm>
            <a:prstGeom prst="roundRect">
              <a:avLst>
                <a:gd name="adj" fmla="val 4348"/>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18" name="Shape 16"/>
            <p:cNvSpPr/>
            <p:nvPr/>
          </p:nvSpPr>
          <p:spPr>
            <a:xfrm>
              <a:off x="137160" y="4709160"/>
              <a:ext cx="457200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19" name="Text 17"/>
            <p:cNvSpPr/>
            <p:nvPr/>
          </p:nvSpPr>
          <p:spPr>
            <a:xfrm>
              <a:off x="210312" y="4754880"/>
              <a:ext cx="4425696" cy="274320"/>
            </a:xfrm>
            <a:prstGeom prst="rect">
              <a:avLst/>
            </a:prstGeom>
            <a:noFill/>
            <a:ln/>
          </p:spPr>
          <p:txBody>
            <a:bodyPr wrap="square" lIns="0" tIns="0" rIns="0" bIns="0" rtlCol="0" anchor="ctr">
              <a:normAutofit/>
            </a:bodyPr>
            <a:lstStyle/>
            <a:p>
              <a:pPr marL="0" indent="0">
                <a:buNone/>
              </a:pPr>
              <a:r>
                <a:rPr lang="en-US" sz="1600" dirty="0">
                  <a:solidFill>
                    <a:srgbClr val="FFFFFF"/>
                  </a:solidFill>
                  <a:latin typeface="Roboto Condensed" pitchFamily="34" charset="0"/>
                  <a:ea typeface="Roboto Condensed" pitchFamily="34" charset="-122"/>
                  <a:cs typeface="Roboto Condensed" pitchFamily="34" charset="-120"/>
                </a:rPr>
                <a:t>Missing ingredient</a:t>
              </a:r>
              <a:endParaRPr lang="en-US" sz="1600" dirty="0"/>
            </a:p>
          </p:txBody>
        </p:sp>
        <p:sp>
          <p:nvSpPr>
            <p:cNvPr id="20" name="Text 18"/>
            <p:cNvSpPr/>
            <p:nvPr/>
          </p:nvSpPr>
          <p:spPr>
            <a:xfrm>
              <a:off x="246888" y="5166360"/>
              <a:ext cx="4352544" cy="557784"/>
            </a:xfrm>
            <a:prstGeom prst="rect">
              <a:avLst/>
            </a:prstGeom>
            <a:noFill/>
            <a:ln/>
          </p:spPr>
          <p:txBody>
            <a:bodyPr wrap="square" lIns="254" tIns="254" rIns="254" bIns="254" rtlCol="0" anchor="ctr">
              <a:normAutofit/>
            </a:bodyPr>
            <a:lstStyle/>
            <a:p>
              <a:pPr marL="0" indent="0">
                <a:buNone/>
              </a:pPr>
              <a:r>
                <a:rPr lang="en-US" sz="1700" dirty="0">
                  <a:solidFill>
                    <a:srgbClr val="0B2530"/>
                  </a:solidFill>
                  <a:latin typeface="Roboto Condensed" pitchFamily="34" charset="0"/>
                  <a:ea typeface="Roboto Condensed" pitchFamily="34" charset="-122"/>
                  <a:cs typeface="Roboto Condensed" pitchFamily="34" charset="-120"/>
                </a:rPr>
                <a:t>A deterministic description of how streamlines parcels are cut, routed, recombined and locally deformed.</a:t>
              </a:r>
              <a:endParaRPr lang="en-US" sz="1700" dirty="0"/>
            </a:p>
          </p:txBody>
        </p:sp>
      </p:grpSp>
      <p:pic>
        <p:nvPicPr>
          <p:cNvPr id="24" name="Immagine 23" descr="Immagine che contiene arte, Arti creative, Arte bambini, origami&#10;&#10;Descrizione generata automaticamente">
            <a:extLst>
              <a:ext uri="{FF2B5EF4-FFF2-40B4-BE49-F238E27FC236}">
                <a16:creationId xmlns:a16="http://schemas.microsoft.com/office/drawing/2014/main" id="{66EE08CA-B56D-F5F8-F840-C0EC264CD715}"/>
              </a:ext>
            </a:extLst>
          </p:cNvPr>
          <p:cNvPicPr>
            <a:picLocks noChangeAspect="1"/>
          </p:cNvPicPr>
          <p:nvPr/>
        </p:nvPicPr>
        <p:blipFill>
          <a:blip r:embed="rId3"/>
          <a:stretch>
            <a:fillRect/>
          </a:stretch>
        </p:blipFill>
        <p:spPr>
          <a:xfrm>
            <a:off x="4928164" y="874197"/>
            <a:ext cx="3920472" cy="3979628"/>
          </a:xfrm>
          <a:prstGeom prst="rect">
            <a:avLst/>
          </a:prstGeom>
        </p:spPr>
      </p:pic>
      <p:sp>
        <p:nvSpPr>
          <p:cNvPr id="25" name="CasellaDiTesto 24">
            <a:extLst>
              <a:ext uri="{FF2B5EF4-FFF2-40B4-BE49-F238E27FC236}">
                <a16:creationId xmlns:a16="http://schemas.microsoft.com/office/drawing/2014/main" id="{73987D0C-12D2-563A-BE34-F88141E951B4}"/>
              </a:ext>
            </a:extLst>
          </p:cNvPr>
          <p:cNvSpPr txBox="1"/>
          <p:nvPr/>
        </p:nvSpPr>
        <p:spPr>
          <a:xfrm>
            <a:off x="5054323" y="4847564"/>
            <a:ext cx="4075920" cy="369332"/>
          </a:xfrm>
          <a:prstGeom prst="rect">
            <a:avLst/>
          </a:prstGeom>
          <a:noFill/>
        </p:spPr>
        <p:txBody>
          <a:bodyPr wrap="square">
            <a:spAutoFit/>
          </a:bodyPr>
          <a:lstStyle/>
          <a:p>
            <a:r>
              <a:rPr lang="en-US" dirty="0" err="1"/>
              <a:t>DFN.lab</a:t>
            </a:r>
            <a:r>
              <a:rPr lang="en-US" dirty="0"/>
              <a:t>, ITASCA &amp; University of Rennes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38" name="Image 0" descr="/mnt/data/beamer_source/figures/Figure8.jpg">
            <a:extLst>
              <a:ext uri="{FF2B5EF4-FFF2-40B4-BE49-F238E27FC236}">
                <a16:creationId xmlns:a16="http://schemas.microsoft.com/office/drawing/2014/main" id="{5C239711-2F52-E413-6870-D8BE809BA3B2}"/>
              </a:ext>
            </a:extLst>
          </p:cNvPr>
          <p:cNvPicPr>
            <a:picLocks noChangeAspect="1"/>
          </p:cNvPicPr>
          <p:nvPr/>
        </p:nvPicPr>
        <p:blipFill>
          <a:blip r:embed="rId3"/>
          <a:srcRect r="67233" b="4150"/>
          <a:stretch>
            <a:fillRect/>
          </a:stretch>
        </p:blipFill>
        <p:spPr>
          <a:xfrm>
            <a:off x="1304072" y="4366870"/>
            <a:ext cx="3509520" cy="2197845"/>
          </a:xfrm>
          <a:prstGeom prst="rect">
            <a:avLst/>
          </a:prstGeom>
        </p:spPr>
      </p:pic>
      <p:sp>
        <p:nvSpPr>
          <p:cNvPr id="33" name="Shape 0">
            <a:extLst>
              <a:ext uri="{FF2B5EF4-FFF2-40B4-BE49-F238E27FC236}">
                <a16:creationId xmlns:a16="http://schemas.microsoft.com/office/drawing/2014/main" id="{76035225-0462-2867-CBD1-E1DCFDAAEFED}"/>
              </a:ext>
            </a:extLst>
          </p:cNvPr>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2" name="Shape 0"/>
          <p:cNvSpPr/>
          <p:nvPr/>
        </p:nvSpPr>
        <p:spPr>
          <a:xfrm>
            <a:off x="0" y="0"/>
            <a:ext cx="9144000" cy="566928"/>
          </a:xfrm>
          <a:prstGeom prst="rect">
            <a:avLst/>
          </a:prstGeom>
          <a:solidFill>
            <a:srgbClr val="D7E3E8"/>
          </a:solidFill>
          <a:ln w="12700">
            <a:solidFill>
              <a:srgbClr val="D7E3E8"/>
            </a:solidFill>
            <a:prstDash val="solid"/>
          </a:ln>
        </p:spPr>
        <p:txBody>
          <a:bodyPr/>
          <a:lstStyle/>
          <a:p>
            <a:endParaRPr lang="en-US"/>
          </a:p>
        </p:txBody>
      </p:sp>
      <mc:AlternateContent xmlns:mc="http://schemas.openxmlformats.org/markup-compatibility/2006" xmlns:a14="http://schemas.microsoft.com/office/drawing/2010/main">
        <mc:Choice Requires="a14">
          <p:sp>
            <p:nvSpPr>
              <p:cNvPr id="3" name="Text 1"/>
              <p:cNvSpPr/>
              <p:nvPr/>
            </p:nvSpPr>
            <p:spPr>
              <a:xfrm>
                <a:off x="137160" y="17495"/>
                <a:ext cx="8595360" cy="566928"/>
              </a:xfrm>
              <a:prstGeom prst="rect">
                <a:avLst/>
              </a:prstGeom>
              <a:noFill/>
              <a:ln/>
            </p:spPr>
            <p:txBody>
              <a:bodyPr wrap="square" lIns="0" tIns="0" rIns="0" bIns="0" rtlCol="0" anchor="ctr">
                <a:normAutofit/>
              </a:bodyPr>
              <a:lstStyle/>
              <a:p>
                <a:r>
                  <a:rPr lang="en-US" sz="2500" dirty="0">
                    <a:solidFill>
                      <a:srgbClr val="004A61"/>
                    </a:solidFill>
                    <a:latin typeface="Roboto Condensed" pitchFamily="34" charset="0"/>
                    <a:ea typeface="Roboto Condensed" pitchFamily="34" charset="-122"/>
                    <a:cs typeface="Roboto Condensed" pitchFamily="34" charset="-120"/>
                  </a:rPr>
                  <a:t>Fracture-</a:t>
                </a:r>
                <a:r>
                  <a:rPr lang="en-US" sz="2500" dirty="0" err="1">
                    <a:solidFill>
                      <a:srgbClr val="004A61"/>
                    </a:solidFill>
                    <a:latin typeface="Roboto Condensed" pitchFamily="34" charset="0"/>
                    <a:ea typeface="Roboto Condensed" pitchFamily="34" charset="-122"/>
                    <a:cs typeface="Roboto Condensed" pitchFamily="34" charset="-120"/>
                  </a:rPr>
                  <a:t>scale</a:t>
                </a:r>
                <a:r>
                  <a:rPr lang="en-US" sz="2500" dirty="0">
                    <a:solidFill>
                      <a:srgbClr val="004A61"/>
                    </a:solidFill>
                    <a:latin typeface="Roboto Condensed" pitchFamily="34" charset="0"/>
                    <a:ea typeface="Roboto Condensed" pitchFamily="34" charset="-122"/>
                    <a:cs typeface="Roboto Condensed" pitchFamily="34" charset="-120"/>
                  </a:rPr>
                  <a:t> </a:t>
                </a:r>
                <a14:m>
                  <m:oMath xmlns:m="http://schemas.openxmlformats.org/officeDocument/2006/math">
                    <m:r>
                      <a:rPr lang="en-US" sz="2500" b="0" i="1" smtClean="0">
                        <a:solidFill>
                          <a:srgbClr val="004A61"/>
                        </a:solidFill>
                        <a:latin typeface="Cambria Math" panose="02040503050406030204" pitchFamily="18" charset="0"/>
                        <a:ea typeface="Roboto Condensed" pitchFamily="34" charset="-122"/>
                        <a:cs typeface="Roboto Condensed" pitchFamily="34" charset="-120"/>
                      </a:rPr>
                      <m:t>𝐿</m:t>
                    </m:r>
                  </m:oMath>
                </a14:m>
                <a:r>
                  <a:rPr lang="en-US" sz="2500" dirty="0">
                    <a:solidFill>
                      <a:srgbClr val="004A61"/>
                    </a:solidFill>
                    <a:latin typeface="Roboto Condensed" pitchFamily="34" charset="0"/>
                    <a:ea typeface="Roboto Condensed" pitchFamily="34" charset="-122"/>
                    <a:cs typeface="Roboto Condensed" pitchFamily="34" charset="-120"/>
                  </a:rPr>
                  <a:t> and Intersection-scale </a:t>
                </a:r>
                <a14:m>
                  <m:oMath xmlns:m="http://schemas.openxmlformats.org/officeDocument/2006/math">
                    <m:r>
                      <a:rPr lang="en-US" sz="2800" i="1" smtClean="0">
                        <a:latin typeface="Cambria Math" panose="02040503050406030204" pitchFamily="18" charset="0"/>
                      </a:rPr>
                      <m:t>ℓ</m:t>
                    </m:r>
                  </m:oMath>
                </a14:m>
                <a:r>
                  <a:rPr lang="en-US" sz="2500" dirty="0">
                    <a:solidFill>
                      <a:srgbClr val="004A61"/>
                    </a:solidFill>
                    <a:latin typeface="Roboto Condensed" pitchFamily="34" charset="0"/>
                    <a:ea typeface="Roboto Condensed" pitchFamily="34" charset="-122"/>
                    <a:cs typeface="Roboto Condensed" pitchFamily="34" charset="-120"/>
                  </a:rPr>
                  <a:t> routing</a:t>
                </a:r>
                <a:endParaRPr lang="en-US" sz="2500" dirty="0"/>
              </a:p>
            </p:txBody>
          </p:sp>
        </mc:Choice>
        <mc:Fallback xmlns="">
          <p:sp>
            <p:nvSpPr>
              <p:cNvPr id="3" name="Text 1"/>
              <p:cNvSpPr>
                <a:spLocks noRot="1" noChangeAspect="1" noMove="1" noResize="1" noEditPoints="1" noAdjustHandles="1" noChangeArrowheads="1" noChangeShapeType="1" noTextEdit="1"/>
              </p:cNvSpPr>
              <p:nvPr/>
            </p:nvSpPr>
            <p:spPr>
              <a:xfrm>
                <a:off x="137160" y="17495"/>
                <a:ext cx="8595360" cy="566928"/>
              </a:xfrm>
              <a:prstGeom prst="rect">
                <a:avLst/>
              </a:prstGeom>
              <a:blipFill>
                <a:blip r:embed="rId4"/>
                <a:stretch>
                  <a:fillRect l="-2270" b="-20430"/>
                </a:stretch>
              </a:blipFill>
              <a:ln/>
            </p:spPr>
            <p:txBody>
              <a:bodyPr/>
              <a:lstStyle/>
              <a:p>
                <a:r>
                  <a:rPr lang="en-US">
                    <a:noFill/>
                  </a:rPr>
                  <a:t> </a:t>
                </a:r>
              </a:p>
            </p:txBody>
          </p:sp>
        </mc:Fallback>
      </mc:AlternateContent>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5/ 17</a:t>
            </a:r>
            <a:endParaRPr lang="en-US" sz="620" dirty="0"/>
          </a:p>
        </p:txBody>
      </p:sp>
      <p:grpSp>
        <p:nvGrpSpPr>
          <p:cNvPr id="32" name="Gruppo 31">
            <a:extLst>
              <a:ext uri="{FF2B5EF4-FFF2-40B4-BE49-F238E27FC236}">
                <a16:creationId xmlns:a16="http://schemas.microsoft.com/office/drawing/2014/main" id="{34BCF2D6-39B9-7F6E-42A7-E506603197C1}"/>
              </a:ext>
            </a:extLst>
          </p:cNvPr>
          <p:cNvGrpSpPr/>
          <p:nvPr/>
        </p:nvGrpSpPr>
        <p:grpSpPr>
          <a:xfrm>
            <a:off x="496437" y="1590212"/>
            <a:ext cx="5020026" cy="1150388"/>
            <a:chOff x="355931" y="1450647"/>
            <a:chExt cx="4087969" cy="790906"/>
          </a:xfrm>
        </p:grpSpPr>
        <p:sp>
          <p:nvSpPr>
            <p:cNvPr id="11" name="Shape 9"/>
            <p:cNvSpPr/>
            <p:nvPr/>
          </p:nvSpPr>
          <p:spPr>
            <a:xfrm>
              <a:off x="355931" y="1450647"/>
              <a:ext cx="64008" cy="64008"/>
            </a:xfrm>
            <a:prstGeom prst="ellipse">
              <a:avLst/>
            </a:prstGeom>
            <a:solidFill>
              <a:srgbClr val="00B050"/>
            </a:solidFill>
            <a:ln w="12700">
              <a:solidFill>
                <a:srgbClr val="004A61"/>
              </a:solidFill>
              <a:prstDash val="solid"/>
            </a:ln>
          </p:spPr>
          <p:txBody>
            <a:bodyPr/>
            <a:lstStyle/>
            <a:p>
              <a:endParaRPr lang="en-US" dirty="0"/>
            </a:p>
          </p:txBody>
        </p:sp>
        <p:sp>
          <p:nvSpPr>
            <p:cNvPr id="12" name="Text 10"/>
            <p:cNvSpPr/>
            <p:nvPr/>
          </p:nvSpPr>
          <p:spPr>
            <a:xfrm>
              <a:off x="585216" y="1555626"/>
              <a:ext cx="3758184" cy="190878"/>
            </a:xfrm>
            <a:prstGeom prst="rect">
              <a:avLst/>
            </a:prstGeom>
            <a:noFill/>
            <a:ln/>
          </p:spPr>
          <p:txBody>
            <a:bodyPr wrap="square" lIns="0" tIns="0" rIns="0" bIns="0" rtlCol="0" anchor="ctr">
              <a:noAutofit/>
            </a:bodyPr>
            <a:lstStyle/>
            <a:p>
              <a:r>
                <a:rPr lang="en-US" sz="1700" dirty="0">
                  <a:solidFill>
                    <a:srgbClr val="0B2530"/>
                  </a:solidFill>
                  <a:latin typeface="+mj-lt"/>
                  <a:ea typeface="Roboto Condensed" pitchFamily="34" charset="-122"/>
                  <a:cs typeface="Roboto Condensed" pitchFamily="34" charset="-120"/>
                </a:rPr>
                <a:t>Separating streamlines partition a fracture into coherent parcels routed from an upstream face to a downstream face.</a:t>
              </a:r>
            </a:p>
            <a:p>
              <a:pPr marL="0" indent="0">
                <a:buNone/>
              </a:pPr>
              <a:endParaRPr lang="en-US" sz="1700" dirty="0">
                <a:solidFill>
                  <a:srgbClr val="0B2530"/>
                </a:solidFill>
                <a:latin typeface="Roboto Condensed" pitchFamily="34" charset="0"/>
                <a:ea typeface="Roboto Condensed" pitchFamily="34" charset="-122"/>
                <a:cs typeface="Roboto Condensed" pitchFamily="34" charset="-120"/>
              </a:endParaRPr>
            </a:p>
            <a:p>
              <a:pPr marL="0" indent="0">
                <a:buNone/>
              </a:pPr>
              <a:endParaRPr lang="en-US" sz="1700" dirty="0"/>
            </a:p>
          </p:txBody>
        </p:sp>
        <p:sp>
          <p:nvSpPr>
            <p:cNvPr id="13" name="Shape 11"/>
            <p:cNvSpPr/>
            <p:nvPr/>
          </p:nvSpPr>
          <p:spPr>
            <a:xfrm>
              <a:off x="355931" y="2004592"/>
              <a:ext cx="64008" cy="64008"/>
            </a:xfrm>
            <a:prstGeom prst="ellipse">
              <a:avLst/>
            </a:prstGeom>
            <a:solidFill>
              <a:srgbClr val="00B050"/>
            </a:solidFill>
            <a:ln w="12700">
              <a:solidFill>
                <a:srgbClr val="004A61"/>
              </a:solidFill>
              <a:prstDash val="solid"/>
            </a:ln>
          </p:spPr>
          <p:txBody>
            <a:bodyPr/>
            <a:lstStyle/>
            <a:p>
              <a:endParaRPr lang="en-US"/>
            </a:p>
          </p:txBody>
        </p:sp>
        <p:sp>
          <p:nvSpPr>
            <p:cNvPr id="14" name="Text 12"/>
            <p:cNvSpPr/>
            <p:nvPr/>
          </p:nvSpPr>
          <p:spPr>
            <a:xfrm>
              <a:off x="585215" y="1820345"/>
              <a:ext cx="3858685" cy="421208"/>
            </a:xfrm>
            <a:prstGeom prst="rect">
              <a:avLst/>
            </a:prstGeom>
            <a:noFill/>
            <a:ln/>
          </p:spPr>
          <p:txBody>
            <a:bodyPr wrap="square" lIns="0" tIns="0" rIns="0" bIns="0" rtlCol="0" anchor="ctr">
              <a:noAutofit/>
            </a:bodyPr>
            <a:lstStyle/>
            <a:p>
              <a:r>
                <a:rPr lang="en-US" sz="1700" dirty="0">
                  <a:solidFill>
                    <a:srgbClr val="0B2530"/>
                  </a:solidFill>
                  <a:latin typeface="+mj-lt"/>
                  <a:ea typeface="Roboto Condensed" pitchFamily="34" charset="-122"/>
                  <a:cs typeface="Roboto Condensed" pitchFamily="34" charset="-120"/>
                </a:rPr>
                <a:t>This produces large-scale rearrangement at scale L</a:t>
              </a:r>
            </a:p>
          </p:txBody>
        </p:sp>
      </p:grpSp>
      <p:grpSp>
        <p:nvGrpSpPr>
          <p:cNvPr id="24" name="Gruppo 23">
            <a:extLst>
              <a:ext uri="{FF2B5EF4-FFF2-40B4-BE49-F238E27FC236}">
                <a16:creationId xmlns:a16="http://schemas.microsoft.com/office/drawing/2014/main" id="{DE1D091D-BF12-CC56-772C-C39440EE899C}"/>
              </a:ext>
            </a:extLst>
          </p:cNvPr>
          <p:cNvGrpSpPr/>
          <p:nvPr/>
        </p:nvGrpSpPr>
        <p:grpSpPr>
          <a:xfrm>
            <a:off x="496437" y="3239245"/>
            <a:ext cx="5328592" cy="1082825"/>
            <a:chOff x="411480" y="1188720"/>
            <a:chExt cx="4572000" cy="859536"/>
          </a:xfrm>
        </p:grpSpPr>
        <p:sp>
          <p:nvSpPr>
            <p:cNvPr id="25" name="Shape 9"/>
            <p:cNvSpPr/>
            <p:nvPr/>
          </p:nvSpPr>
          <p:spPr>
            <a:xfrm>
              <a:off x="411480" y="1289304"/>
              <a:ext cx="64008" cy="64008"/>
            </a:xfrm>
            <a:prstGeom prst="ellipse">
              <a:avLst/>
            </a:prstGeom>
            <a:solidFill>
              <a:srgbClr val="FFFF00"/>
            </a:solidFill>
            <a:ln w="12700">
              <a:solidFill>
                <a:srgbClr val="004A61"/>
              </a:solidFill>
              <a:prstDash val="solid"/>
            </a:ln>
          </p:spPr>
          <p:txBody>
            <a:bodyPr/>
            <a:lstStyle/>
            <a:p>
              <a:endParaRPr lang="en-US" dirty="0"/>
            </a:p>
          </p:txBody>
        </p:sp>
        <p:sp>
          <p:nvSpPr>
            <p:cNvPr id="26" name="Text 10"/>
            <p:cNvSpPr/>
            <p:nvPr/>
          </p:nvSpPr>
          <p:spPr>
            <a:xfrm>
              <a:off x="623337" y="1188720"/>
              <a:ext cx="4352544" cy="329184"/>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mj-lt"/>
                  <a:ea typeface="Roboto Condensed" pitchFamily="34" charset="-122"/>
                  <a:cs typeface="Roboto Condensed" pitchFamily="34" charset="-120"/>
                </a:rPr>
                <a:t>Intersections route streamlines through separatrices and stagnation structures.</a:t>
              </a:r>
              <a:endParaRPr lang="en-US" sz="1700" dirty="0">
                <a:latin typeface="+mj-lt"/>
              </a:endParaRPr>
            </a:p>
          </p:txBody>
        </p:sp>
        <p:sp>
          <p:nvSpPr>
            <p:cNvPr id="27" name="Shape 11"/>
            <p:cNvSpPr/>
            <p:nvPr/>
          </p:nvSpPr>
          <p:spPr>
            <a:xfrm>
              <a:off x="411480" y="1819656"/>
              <a:ext cx="64008" cy="64008"/>
            </a:xfrm>
            <a:prstGeom prst="ellipse">
              <a:avLst/>
            </a:prstGeom>
            <a:solidFill>
              <a:srgbClr val="FFFF00"/>
            </a:solidFill>
            <a:ln w="12700">
              <a:solidFill>
                <a:srgbClr val="004A61"/>
              </a:solidFill>
              <a:prstDash val="solid"/>
            </a:ln>
          </p:spPr>
          <p:txBody>
            <a:bodyPr/>
            <a:lstStyle/>
            <a:p>
              <a:endParaRPr lang="en-US" dirty="0"/>
            </a:p>
          </p:txBody>
        </p:sp>
        <mc:AlternateContent xmlns:mc="http://schemas.openxmlformats.org/markup-compatibility/2006" xmlns:a14="http://schemas.microsoft.com/office/drawing/2010/main">
          <mc:Choice Requires="a14">
            <p:sp>
              <p:nvSpPr>
                <p:cNvPr id="28" name="Text 12"/>
                <p:cNvSpPr/>
                <p:nvPr/>
              </p:nvSpPr>
              <p:spPr>
                <a:xfrm>
                  <a:off x="630936" y="1719072"/>
                  <a:ext cx="4352544" cy="329184"/>
                </a:xfrm>
                <a:prstGeom prst="rect">
                  <a:avLst/>
                </a:prstGeom>
                <a:noFill/>
                <a:ln/>
              </p:spPr>
              <p:txBody>
                <a:bodyPr wrap="square" lIns="0" tIns="0" rIns="0" bIns="0" rtlCol="0" anchor="ctr">
                  <a:noAutofit/>
                </a:bodyPr>
                <a:lstStyle/>
                <a:p>
                  <a:r>
                    <a:rPr lang="en-US" sz="1700" dirty="0">
                      <a:solidFill>
                        <a:srgbClr val="0B2530"/>
                      </a:solidFill>
                      <a:latin typeface="+mj-lt"/>
                      <a:ea typeface="Roboto Condensed" pitchFamily="34" charset="-122"/>
                      <a:cs typeface="Roboto Condensed" pitchFamily="34" charset="-120"/>
                    </a:rPr>
                    <a:t>The dominant coordinate is scale</a:t>
                  </a:r>
                  <a:r>
                    <a:rPr lang="en-US" dirty="0"/>
                    <a:t> </a:t>
                  </a:r>
                  <a14:m>
                    <m:oMath xmlns:m="http://schemas.openxmlformats.org/officeDocument/2006/math">
                      <m:r>
                        <a:rPr lang="en-US" i="1">
                          <a:latin typeface="Cambria Math" panose="02040503050406030204" pitchFamily="18" charset="0"/>
                        </a:rPr>
                        <m:t>ℓ</m:t>
                      </m:r>
                    </m:oMath>
                  </a14:m>
                  <a:r>
                    <a:rPr lang="en-US" sz="1700" dirty="0">
                      <a:solidFill>
                        <a:srgbClr val="0B2530"/>
                      </a:solidFill>
                      <a:latin typeface="+mj-lt"/>
                      <a:ea typeface="Roboto Condensed" pitchFamily="34" charset="-122"/>
                      <a:cs typeface="Roboto Condensed" pitchFamily="34" charset="-120"/>
                    </a:rPr>
                    <a:t> ,</a:t>
                  </a:r>
                </a:p>
                <a:p>
                  <a:r>
                    <a:rPr lang="en-US" sz="1700" dirty="0">
                      <a:solidFill>
                        <a:srgbClr val="0B2530"/>
                      </a:solidFill>
                      <a:latin typeface="+mj-lt"/>
                      <a:ea typeface="Roboto Condensed" pitchFamily="34" charset="-122"/>
                      <a:cs typeface="Roboto Condensed" pitchFamily="34" charset="-120"/>
                    </a:rPr>
                    <a:t> the aperture-scale.</a:t>
                  </a:r>
                  <a:endParaRPr lang="en-US" sz="1700" dirty="0">
                    <a:latin typeface="+mj-lt"/>
                  </a:endParaRPr>
                </a:p>
              </p:txBody>
            </p:sp>
          </mc:Choice>
          <mc:Fallback xmlns="">
            <p:sp>
              <p:nvSpPr>
                <p:cNvPr id="28" name="Text 12"/>
                <p:cNvSpPr>
                  <a:spLocks noRot="1" noChangeAspect="1" noMove="1" noResize="1" noEditPoints="1" noAdjustHandles="1" noChangeArrowheads="1" noChangeShapeType="1" noTextEdit="1"/>
                </p:cNvSpPr>
                <p:nvPr/>
              </p:nvSpPr>
              <p:spPr>
                <a:xfrm>
                  <a:off x="630936" y="1719072"/>
                  <a:ext cx="4352544" cy="329184"/>
                </a:xfrm>
                <a:prstGeom prst="rect">
                  <a:avLst/>
                </a:prstGeom>
                <a:blipFill>
                  <a:blip r:embed="rId5"/>
                  <a:stretch>
                    <a:fillRect l="-2521" t="-35294" b="-45588"/>
                  </a:stretch>
                </a:blipFill>
                <a:ln/>
              </p:spPr>
              <p:txBody>
                <a:bodyPr/>
                <a:lstStyle/>
                <a:p>
                  <a:r>
                    <a:rPr lang="en-US">
                      <a:noFill/>
                    </a:rPr>
                    <a:t> </a:t>
                  </a:r>
                </a:p>
              </p:txBody>
            </p:sp>
          </mc:Fallback>
        </mc:AlternateContent>
      </p:grpSp>
      <p:pic>
        <p:nvPicPr>
          <p:cNvPr id="31" name="Image 1" descr="/mnt/data/beamer_source/figures/Figure3b.jpg"/>
          <p:cNvPicPr>
            <a:picLocks noChangeAspect="1"/>
          </p:cNvPicPr>
          <p:nvPr/>
        </p:nvPicPr>
        <p:blipFill>
          <a:blip r:embed="rId6"/>
          <a:srcRect b="4414"/>
          <a:stretch>
            <a:fillRect/>
          </a:stretch>
        </p:blipFill>
        <p:spPr>
          <a:xfrm>
            <a:off x="5721728" y="3790765"/>
            <a:ext cx="3266824" cy="2752470"/>
          </a:xfrm>
          <a:prstGeom prst="rect">
            <a:avLst/>
          </a:prstGeom>
          <a:ln w="38100">
            <a:solidFill>
              <a:schemeClr val="tx1"/>
            </a:solidFill>
          </a:ln>
        </p:spPr>
      </p:pic>
      <p:pic>
        <p:nvPicPr>
          <p:cNvPr id="21" name="Image 0" descr="/mnt/data/beamer_source/figures/Figure5a.jpg"/>
          <p:cNvPicPr>
            <a:picLocks noChangeAspect="1"/>
          </p:cNvPicPr>
          <p:nvPr/>
        </p:nvPicPr>
        <p:blipFill>
          <a:blip r:embed="rId7"/>
          <a:stretch>
            <a:fillRect/>
          </a:stretch>
        </p:blipFill>
        <p:spPr>
          <a:xfrm>
            <a:off x="5752175" y="827946"/>
            <a:ext cx="3295783" cy="2912012"/>
          </a:xfrm>
          <a:prstGeom prst="rect">
            <a:avLst/>
          </a:prstGeom>
        </p:spPr>
      </p:pic>
      <p:cxnSp>
        <p:nvCxnSpPr>
          <p:cNvPr id="22" name="Connettore diritto 21">
            <a:extLst>
              <a:ext uri="{FF2B5EF4-FFF2-40B4-BE49-F238E27FC236}">
                <a16:creationId xmlns:a16="http://schemas.microsoft.com/office/drawing/2014/main" id="{F087E734-39BB-6217-E4FF-52978A91F46B}"/>
              </a:ext>
            </a:extLst>
          </p:cNvPr>
          <p:cNvCxnSpPr>
            <a:cxnSpLocks/>
          </p:cNvCxnSpPr>
          <p:nvPr/>
        </p:nvCxnSpPr>
        <p:spPr>
          <a:xfrm flipH="1" flipV="1">
            <a:off x="6961665" y="2915920"/>
            <a:ext cx="2026887" cy="838269"/>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Connettore diritto 22">
            <a:extLst>
              <a:ext uri="{FF2B5EF4-FFF2-40B4-BE49-F238E27FC236}">
                <a16:creationId xmlns:a16="http://schemas.microsoft.com/office/drawing/2014/main" id="{CB8B75AA-86C0-5979-EA44-6FE98A973649}"/>
              </a:ext>
            </a:extLst>
          </p:cNvPr>
          <p:cNvCxnSpPr>
            <a:cxnSpLocks/>
          </p:cNvCxnSpPr>
          <p:nvPr/>
        </p:nvCxnSpPr>
        <p:spPr>
          <a:xfrm flipV="1">
            <a:off x="5749764" y="2915920"/>
            <a:ext cx="1047276" cy="816542"/>
          </a:xfrm>
          <a:prstGeom prst="line">
            <a:avLst/>
          </a:prstGeom>
          <a:ln w="381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37F86FD4-E141-1346-60BF-F3AE8D49BEDC}"/>
                  </a:ext>
                </a:extLst>
              </p:cNvPr>
              <p:cNvSpPr txBox="1"/>
              <p:nvPr/>
            </p:nvSpPr>
            <p:spPr>
              <a:xfrm>
                <a:off x="56099" y="3480087"/>
                <a:ext cx="33983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ℓ</m:t>
                      </m:r>
                    </m:oMath>
                  </m:oMathPara>
                </a14:m>
                <a:endParaRPr lang="en-US" dirty="0"/>
              </a:p>
            </p:txBody>
          </p:sp>
        </mc:Choice>
        <mc:Fallback xmlns="">
          <p:sp>
            <p:nvSpPr>
              <p:cNvPr id="47" name="CasellaDiTesto 46">
                <a:extLst>
                  <a:ext uri="{FF2B5EF4-FFF2-40B4-BE49-F238E27FC236}">
                    <a16:creationId xmlns:a16="http://schemas.microsoft.com/office/drawing/2014/main" id="{37F86FD4-E141-1346-60BF-F3AE8D49BEDC}"/>
                  </a:ext>
                </a:extLst>
              </p:cNvPr>
              <p:cNvSpPr txBox="1">
                <a:spLocks noRot="1" noChangeAspect="1" noMove="1" noResize="1" noEditPoints="1" noAdjustHandles="1" noChangeArrowheads="1" noChangeShapeType="1" noTextEdit="1"/>
              </p:cNvSpPr>
              <p:nvPr/>
            </p:nvSpPr>
            <p:spPr>
              <a:xfrm>
                <a:off x="56099" y="3480087"/>
                <a:ext cx="339837" cy="55399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CasellaDiTesto 47">
                <a:extLst>
                  <a:ext uri="{FF2B5EF4-FFF2-40B4-BE49-F238E27FC236}">
                    <a16:creationId xmlns:a16="http://schemas.microsoft.com/office/drawing/2014/main" id="{BF6598D5-8AEE-549C-EA1B-836696671BB5}"/>
                  </a:ext>
                </a:extLst>
              </p:cNvPr>
              <p:cNvSpPr txBox="1"/>
              <p:nvPr/>
            </p:nvSpPr>
            <p:spPr>
              <a:xfrm>
                <a:off x="75721" y="1791892"/>
                <a:ext cx="31617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𝐿</m:t>
                      </m:r>
                    </m:oMath>
                  </m:oMathPara>
                </a14:m>
                <a:endParaRPr lang="en-US" dirty="0"/>
              </a:p>
            </p:txBody>
          </p:sp>
        </mc:Choice>
        <mc:Fallback xmlns="">
          <p:sp>
            <p:nvSpPr>
              <p:cNvPr id="48" name="CasellaDiTesto 47">
                <a:extLst>
                  <a:ext uri="{FF2B5EF4-FFF2-40B4-BE49-F238E27FC236}">
                    <a16:creationId xmlns:a16="http://schemas.microsoft.com/office/drawing/2014/main" id="{BF6598D5-8AEE-549C-EA1B-836696671BB5}"/>
                  </a:ext>
                </a:extLst>
              </p:cNvPr>
              <p:cNvSpPr txBox="1">
                <a:spLocks noRot="1" noChangeAspect="1" noMove="1" noResize="1" noEditPoints="1" noAdjustHandles="1" noChangeArrowheads="1" noChangeShapeType="1" noTextEdit="1"/>
              </p:cNvSpPr>
              <p:nvPr/>
            </p:nvSpPr>
            <p:spPr>
              <a:xfrm>
                <a:off x="75721" y="1791892"/>
                <a:ext cx="316176" cy="49244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CasellaDiTesto 51">
                <a:extLst>
                  <a:ext uri="{FF2B5EF4-FFF2-40B4-BE49-F238E27FC236}">
                    <a16:creationId xmlns:a16="http://schemas.microsoft.com/office/drawing/2014/main" id="{6710A238-0383-146E-FDA7-A863B0F886EA}"/>
                  </a:ext>
                </a:extLst>
              </p:cNvPr>
              <p:cNvSpPr txBox="1"/>
              <p:nvPr/>
            </p:nvSpPr>
            <p:spPr>
              <a:xfrm rot="5400000">
                <a:off x="11217" y="2702455"/>
                <a:ext cx="51296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m:t>
                      </m:r>
                    </m:oMath>
                  </m:oMathPara>
                </a14:m>
                <a:endParaRPr lang="en-US" sz="3600" dirty="0"/>
              </a:p>
            </p:txBody>
          </p:sp>
        </mc:Choice>
        <mc:Fallback xmlns="">
          <p:sp>
            <p:nvSpPr>
              <p:cNvPr id="52" name="CasellaDiTesto 51">
                <a:extLst>
                  <a:ext uri="{FF2B5EF4-FFF2-40B4-BE49-F238E27FC236}">
                    <a16:creationId xmlns:a16="http://schemas.microsoft.com/office/drawing/2014/main" id="{6710A238-0383-146E-FDA7-A863B0F886EA}"/>
                  </a:ext>
                </a:extLst>
              </p:cNvPr>
              <p:cNvSpPr txBox="1">
                <a:spLocks noRot="1" noChangeAspect="1" noMove="1" noResize="1" noEditPoints="1" noAdjustHandles="1" noChangeArrowheads="1" noChangeShapeType="1" noTextEdit="1"/>
              </p:cNvSpPr>
              <p:nvPr/>
            </p:nvSpPr>
            <p:spPr>
              <a:xfrm rot="5400000">
                <a:off x="11217" y="2702455"/>
                <a:ext cx="512961" cy="553998"/>
              </a:xfrm>
              <a:prstGeom prst="rect">
                <a:avLst/>
              </a:prstGeom>
              <a:blipFill>
                <a:blip r:embed="rId10"/>
                <a:stretch>
                  <a:fillRect/>
                </a:stretch>
              </a:blipFill>
            </p:spPr>
            <p:txBody>
              <a:bodyPr/>
              <a:lstStyle/>
              <a:p>
                <a:r>
                  <a:rPr lang="en-US">
                    <a:noFill/>
                  </a:rPr>
                  <a:t> </a:t>
                </a:r>
              </a:p>
            </p:txBody>
          </p:sp>
        </mc:Fallback>
      </mc:AlternateContent>
      <p:cxnSp>
        <p:nvCxnSpPr>
          <p:cNvPr id="58" name="Connettore diritto 57">
            <a:extLst>
              <a:ext uri="{FF2B5EF4-FFF2-40B4-BE49-F238E27FC236}">
                <a16:creationId xmlns:a16="http://schemas.microsoft.com/office/drawing/2014/main" id="{8B98AEFD-401E-74DA-9ED9-B7DC05639E36}"/>
              </a:ext>
            </a:extLst>
          </p:cNvPr>
          <p:cNvCxnSpPr/>
          <p:nvPr/>
        </p:nvCxnSpPr>
        <p:spPr>
          <a:xfrm>
            <a:off x="5825029" y="848266"/>
            <a:ext cx="3004011" cy="0"/>
          </a:xfrm>
          <a:prstGeom prst="line">
            <a:avLst/>
          </a:prstGeom>
          <a:ln w="28575">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CasellaDiTesto 59">
                <a:extLst>
                  <a:ext uri="{FF2B5EF4-FFF2-40B4-BE49-F238E27FC236}">
                    <a16:creationId xmlns:a16="http://schemas.microsoft.com/office/drawing/2014/main" id="{ADEF6B3A-2187-F9E5-23C6-F36A5A957C63}"/>
                  </a:ext>
                </a:extLst>
              </p:cNvPr>
              <p:cNvSpPr txBox="1"/>
              <p:nvPr/>
            </p:nvSpPr>
            <p:spPr>
              <a:xfrm>
                <a:off x="6507781" y="500216"/>
                <a:ext cx="13865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4A61"/>
                          </a:solidFill>
                          <a:latin typeface="Cambria Math" panose="02040503050406030204" pitchFamily="18" charset="0"/>
                          <a:ea typeface="Roboto Condensed" pitchFamily="34" charset="-122"/>
                          <a:cs typeface="Roboto Condensed" pitchFamily="34" charset="-120"/>
                        </a:rPr>
                        <m:t>𝐿</m:t>
                      </m:r>
                    </m:oMath>
                  </m:oMathPara>
                </a14:m>
                <a:endParaRPr lang="en-US" dirty="0"/>
              </a:p>
            </p:txBody>
          </p:sp>
        </mc:Choice>
        <mc:Fallback xmlns="">
          <p:sp>
            <p:nvSpPr>
              <p:cNvPr id="60" name="CasellaDiTesto 59">
                <a:extLst>
                  <a:ext uri="{FF2B5EF4-FFF2-40B4-BE49-F238E27FC236}">
                    <a16:creationId xmlns:a16="http://schemas.microsoft.com/office/drawing/2014/main" id="{ADEF6B3A-2187-F9E5-23C6-F36A5A957C63}"/>
                  </a:ext>
                </a:extLst>
              </p:cNvPr>
              <p:cNvSpPr txBox="1">
                <a:spLocks noRot="1" noChangeAspect="1" noMove="1" noResize="1" noEditPoints="1" noAdjustHandles="1" noChangeArrowheads="1" noChangeShapeType="1" noTextEdit="1"/>
              </p:cNvSpPr>
              <p:nvPr/>
            </p:nvSpPr>
            <p:spPr>
              <a:xfrm>
                <a:off x="6507781" y="500216"/>
                <a:ext cx="1386540" cy="369332"/>
              </a:xfrm>
              <a:prstGeom prst="rect">
                <a:avLst/>
              </a:prstGeom>
              <a:blipFill>
                <a:blip r:embed="rId11"/>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47"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Mixing mechanisms occur at two separated scales</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8" name="Text 6"/>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6/ 17</a:t>
            </a:r>
            <a:endParaRPr lang="en-US" sz="620" dirty="0"/>
          </a:p>
        </p:txBody>
      </p:sp>
      <p:grpSp>
        <p:nvGrpSpPr>
          <p:cNvPr id="23" name="Gruppo 22">
            <a:extLst>
              <a:ext uri="{FF2B5EF4-FFF2-40B4-BE49-F238E27FC236}">
                <a16:creationId xmlns:a16="http://schemas.microsoft.com/office/drawing/2014/main" id="{65B91EBB-1179-2A4A-0770-269A03972420}"/>
              </a:ext>
            </a:extLst>
          </p:cNvPr>
          <p:cNvGrpSpPr/>
          <p:nvPr/>
        </p:nvGrpSpPr>
        <p:grpSpPr>
          <a:xfrm>
            <a:off x="65602" y="1177346"/>
            <a:ext cx="3466302" cy="1597018"/>
            <a:chOff x="137160" y="1097280"/>
            <a:chExt cx="4160520" cy="1143000"/>
          </a:xfrm>
        </p:grpSpPr>
        <p:sp>
          <p:nvSpPr>
            <p:cNvPr id="11" name="Shape 9"/>
            <p:cNvSpPr/>
            <p:nvPr/>
          </p:nvSpPr>
          <p:spPr>
            <a:xfrm>
              <a:off x="137160" y="1097280"/>
              <a:ext cx="4160520" cy="1143000"/>
            </a:xfrm>
            <a:prstGeom prst="roundRect">
              <a:avLst>
                <a:gd name="adj" fmla="val 4000"/>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12" name="Shape 10"/>
            <p:cNvSpPr/>
            <p:nvPr/>
          </p:nvSpPr>
          <p:spPr>
            <a:xfrm>
              <a:off x="137160" y="1097280"/>
              <a:ext cx="416052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13" name="Text 11"/>
            <p:cNvSpPr/>
            <p:nvPr/>
          </p:nvSpPr>
          <p:spPr>
            <a:xfrm>
              <a:off x="248469" y="1143000"/>
              <a:ext cx="3976060" cy="274320"/>
            </a:xfrm>
            <a:prstGeom prst="rect">
              <a:avLst/>
            </a:prstGeom>
            <a:noFill/>
            <a:ln/>
          </p:spPr>
          <p:txBody>
            <a:bodyPr wrap="square" lIns="0" tIns="0" rIns="0" bIns="0" rtlCol="0" anchor="ctr">
              <a:normAutofit/>
            </a:bodyPr>
            <a:lstStyle/>
            <a:p>
              <a:pPr marL="0" indent="0">
                <a:buNone/>
              </a:pPr>
              <a:r>
                <a:rPr lang="en-US" dirty="0">
                  <a:solidFill>
                    <a:srgbClr val="FFFFFF"/>
                  </a:solidFill>
                  <a:latin typeface="Roboto Condensed" pitchFamily="34" charset="0"/>
                  <a:ea typeface="Roboto Condensed" pitchFamily="34" charset="-122"/>
                  <a:cs typeface="Roboto Condensed" pitchFamily="34" charset="-120"/>
                </a:rPr>
                <a:t>Fracture mixing</a:t>
              </a:r>
              <a:endParaRPr lang="en-US" dirty="0"/>
            </a:p>
          </p:txBody>
        </p:sp>
        <p:sp>
          <p:nvSpPr>
            <p:cNvPr id="14" name="Text 12"/>
            <p:cNvSpPr/>
            <p:nvPr/>
          </p:nvSpPr>
          <p:spPr>
            <a:xfrm>
              <a:off x="305930" y="1554480"/>
              <a:ext cx="3882023" cy="649224"/>
            </a:xfrm>
            <a:prstGeom prst="rect">
              <a:avLst/>
            </a:prstGeom>
            <a:noFill/>
            <a:ln/>
          </p:spPr>
          <p:txBody>
            <a:bodyPr wrap="square" lIns="254" tIns="254" rIns="254" bIns="254" rtlCol="0" anchor="ctr">
              <a:normAutofit lnSpcReduction="10000"/>
            </a:bodyPr>
            <a:lstStyle/>
            <a:p>
              <a:pPr marL="0" indent="0">
                <a:buNone/>
              </a:pPr>
              <a:r>
                <a:rPr lang="en-US" sz="1650" dirty="0">
                  <a:solidFill>
                    <a:srgbClr val="0B2530"/>
                  </a:solidFill>
                  <a:latin typeface="+mj-lt"/>
                  <a:ea typeface="Roboto Condensed" pitchFamily="34" charset="-122"/>
                  <a:cs typeface="Roboto Condensed" pitchFamily="34" charset="-120"/>
                </a:rPr>
                <a:t>Streamlines split and recombine inside fractures.</a:t>
              </a:r>
              <a:endParaRPr lang="en-US" sz="1650" dirty="0">
                <a:latin typeface="+mj-lt"/>
              </a:endParaRPr>
            </a:p>
            <a:p>
              <a:pPr marL="0" indent="0">
                <a:buNone/>
              </a:pPr>
              <a:r>
                <a:rPr lang="en-US" sz="1650" dirty="0">
                  <a:solidFill>
                    <a:srgbClr val="0B2530"/>
                  </a:solidFill>
                  <a:latin typeface="+mj-lt"/>
                  <a:ea typeface="Roboto Condensed" pitchFamily="34" charset="-122"/>
                  <a:cs typeface="Roboto Condensed" pitchFamily="34" charset="-120"/>
                </a:rPr>
                <a:t>This acts at the fracture-width scale</a:t>
              </a:r>
              <a:r>
                <a:rPr lang="en-US" sz="1650" dirty="0">
                  <a:solidFill>
                    <a:srgbClr val="0B2530"/>
                  </a:solidFill>
                  <a:latin typeface="Roboto Condensed" pitchFamily="34" charset="0"/>
                  <a:ea typeface="Roboto Condensed" pitchFamily="34" charset="-122"/>
                  <a:cs typeface="Roboto Condensed" pitchFamily="34" charset="-120"/>
                </a:rPr>
                <a:t> L.</a:t>
              </a:r>
              <a:endParaRPr lang="en-US" sz="1650" dirty="0"/>
            </a:p>
          </p:txBody>
        </p:sp>
      </p:grpSp>
      <p:grpSp>
        <p:nvGrpSpPr>
          <p:cNvPr id="22" name="Gruppo 21">
            <a:extLst>
              <a:ext uri="{FF2B5EF4-FFF2-40B4-BE49-F238E27FC236}">
                <a16:creationId xmlns:a16="http://schemas.microsoft.com/office/drawing/2014/main" id="{F37BCBA7-C1BE-3DB7-189A-CA0391C9B9BF}"/>
              </a:ext>
            </a:extLst>
          </p:cNvPr>
          <p:cNvGrpSpPr/>
          <p:nvPr/>
        </p:nvGrpSpPr>
        <p:grpSpPr>
          <a:xfrm>
            <a:off x="73552" y="3629525"/>
            <a:ext cx="3440927" cy="1874521"/>
            <a:chOff x="137160" y="2743200"/>
            <a:chExt cx="4160520" cy="1051560"/>
          </a:xfrm>
        </p:grpSpPr>
        <p:sp>
          <p:nvSpPr>
            <p:cNvPr id="15" name="Shape 13"/>
            <p:cNvSpPr/>
            <p:nvPr/>
          </p:nvSpPr>
          <p:spPr>
            <a:xfrm>
              <a:off x="137160" y="2743200"/>
              <a:ext cx="4160519" cy="1051560"/>
            </a:xfrm>
            <a:prstGeom prst="roundRect">
              <a:avLst>
                <a:gd name="adj" fmla="val 4348"/>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16" name="Shape 14"/>
            <p:cNvSpPr/>
            <p:nvPr/>
          </p:nvSpPr>
          <p:spPr>
            <a:xfrm>
              <a:off x="137160" y="2743200"/>
              <a:ext cx="416052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17" name="Text 15"/>
            <p:cNvSpPr/>
            <p:nvPr/>
          </p:nvSpPr>
          <p:spPr>
            <a:xfrm>
              <a:off x="246888" y="2788920"/>
              <a:ext cx="3977639" cy="274320"/>
            </a:xfrm>
            <a:prstGeom prst="rect">
              <a:avLst/>
            </a:prstGeom>
            <a:noFill/>
            <a:ln/>
          </p:spPr>
          <p:txBody>
            <a:bodyPr wrap="square" lIns="0" tIns="0" rIns="0" bIns="0" rtlCol="0" anchor="ctr">
              <a:normAutofit/>
            </a:bodyPr>
            <a:lstStyle/>
            <a:p>
              <a:pPr marL="0" indent="0">
                <a:buNone/>
              </a:pPr>
              <a:r>
                <a:rPr lang="en-US" dirty="0">
                  <a:solidFill>
                    <a:srgbClr val="FFFFFF"/>
                  </a:solidFill>
                  <a:latin typeface="Roboto Condensed" pitchFamily="34" charset="0"/>
                  <a:ea typeface="Roboto Condensed" pitchFamily="34" charset="-122"/>
                  <a:cs typeface="Roboto Condensed" pitchFamily="34" charset="-120"/>
                </a:rPr>
                <a:t>Intersection mixing</a:t>
              </a:r>
              <a:endParaRPr lang="en-US" dirty="0"/>
            </a:p>
          </p:txBody>
        </p:sp>
        <p:sp>
          <p:nvSpPr>
            <p:cNvPr id="18" name="Text 16"/>
            <p:cNvSpPr/>
            <p:nvPr/>
          </p:nvSpPr>
          <p:spPr>
            <a:xfrm>
              <a:off x="303534" y="3200400"/>
              <a:ext cx="3884418" cy="557784"/>
            </a:xfrm>
            <a:prstGeom prst="rect">
              <a:avLst/>
            </a:prstGeom>
            <a:noFill/>
            <a:ln/>
          </p:spPr>
          <p:txBody>
            <a:bodyPr wrap="square" lIns="254" tIns="254" rIns="254" bIns="254" rtlCol="0" anchor="ctr">
              <a:normAutofit/>
            </a:bodyPr>
            <a:lstStyle/>
            <a:p>
              <a:pPr marL="0" indent="0">
                <a:buNone/>
              </a:pPr>
              <a:r>
                <a:rPr lang="en-US" sz="1650" dirty="0">
                  <a:solidFill>
                    <a:srgbClr val="0B2530"/>
                  </a:solidFill>
                  <a:latin typeface="+mj-lt"/>
                  <a:ea typeface="Roboto Condensed" pitchFamily="34" charset="-122"/>
                  <a:cs typeface="Roboto Condensed" pitchFamily="34" charset="-120"/>
                </a:rPr>
                <a:t>Streamline routing at junctions interleaves fluid elements at the aperture scale ℓ.</a:t>
              </a:r>
              <a:endParaRPr lang="en-US" sz="1650" dirty="0">
                <a:latin typeface="+mj-lt"/>
              </a:endParaRPr>
            </a:p>
          </p:txBody>
        </p:sp>
      </p:grpSp>
      <p:sp>
        <p:nvSpPr>
          <p:cNvPr id="19" name="Text 17"/>
          <p:cNvSpPr/>
          <p:nvPr/>
        </p:nvSpPr>
        <p:spPr>
          <a:xfrm>
            <a:off x="2584" y="5725415"/>
            <a:ext cx="8919375" cy="840454"/>
          </a:xfrm>
          <a:prstGeom prst="rect">
            <a:avLst/>
          </a:prstGeom>
          <a:noFill/>
          <a:ln/>
        </p:spPr>
        <p:txBody>
          <a:bodyPr wrap="square" lIns="0" tIns="0" rIns="0" bIns="0" rtlCol="0" anchor="ctr">
            <a:normAutofit/>
          </a:bodyPr>
          <a:lstStyle/>
          <a:p>
            <a:pPr marL="0" indent="0" algn="ctr">
              <a:buNone/>
            </a:pPr>
            <a:r>
              <a:rPr lang="en-US" sz="1750" b="1" dirty="0">
                <a:solidFill>
                  <a:srgbClr val="FF0000"/>
                </a:solidFill>
                <a:latin typeface="+mj-lt"/>
                <a:ea typeface="Roboto Condensed" pitchFamily="34" charset="-122"/>
                <a:cs typeface="Roboto Condensed" pitchFamily="34" charset="-120"/>
              </a:rPr>
              <a:t>ℓ ≪ L makes the two mechanisms dynamically distinct.</a:t>
            </a:r>
            <a:endParaRPr lang="en-US" sz="1750" b="1" dirty="0">
              <a:solidFill>
                <a:srgbClr val="FF0000"/>
              </a:solidFill>
              <a:latin typeface="+mj-lt"/>
            </a:endParaRPr>
          </a:p>
        </p:txBody>
      </p:sp>
      <p:pic>
        <p:nvPicPr>
          <p:cNvPr id="20" name="Image 0" descr="/mnt/data/beamer_source/figures_composite/Figure2_mechanisms_plain.jpg"/>
          <p:cNvPicPr>
            <a:picLocks noChangeAspect="1"/>
          </p:cNvPicPr>
          <p:nvPr/>
        </p:nvPicPr>
        <p:blipFill>
          <a:blip r:embed="rId3"/>
          <a:srcRect l="2122" t="3010" r="6036" b="51469"/>
          <a:stretch>
            <a:fillRect/>
          </a:stretch>
        </p:blipFill>
        <p:spPr>
          <a:xfrm>
            <a:off x="3603463" y="1147465"/>
            <a:ext cx="5538481" cy="1945377"/>
          </a:xfrm>
          <a:prstGeom prst="rect">
            <a:avLst/>
          </a:prstGeom>
        </p:spPr>
      </p:pic>
      <p:pic>
        <p:nvPicPr>
          <p:cNvPr id="24" name="Image 0" descr="/mnt/data/beamer_source/figures_composite/Figure2_mechanisms_plain.jpg">
            <a:extLst>
              <a:ext uri="{FF2B5EF4-FFF2-40B4-BE49-F238E27FC236}">
                <a16:creationId xmlns:a16="http://schemas.microsoft.com/office/drawing/2014/main" id="{C3D39149-8C7C-3DA8-1C7D-515379A760EA}"/>
              </a:ext>
            </a:extLst>
          </p:cNvPr>
          <p:cNvPicPr>
            <a:picLocks noChangeAspect="1"/>
          </p:cNvPicPr>
          <p:nvPr/>
        </p:nvPicPr>
        <p:blipFill>
          <a:blip r:embed="rId3"/>
          <a:srcRect l="2121" t="51665" r="6037" b="2814"/>
          <a:stretch>
            <a:fillRect/>
          </a:stretch>
        </p:blipFill>
        <p:spPr>
          <a:xfrm>
            <a:off x="3605519" y="3656709"/>
            <a:ext cx="5538481" cy="194537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mc:AlternateContent xmlns:mc="http://schemas.openxmlformats.org/markup-compatibility/2006">
        <mc:Choice xmlns:a14="http://schemas.microsoft.com/office/drawing/2010/main" Requires="a14">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The mixing graph </a:t>
                </a:r>
                <a14:m>
                  <m:oMath xmlns:m="http://schemas.openxmlformats.org/officeDocument/2006/math">
                    <m:sSub>
                      <m:sSubPr>
                        <m:ctrlPr>
                          <a:rPr lang="en-US" sz="2500" b="0" i="1" smtClean="0">
                            <a:solidFill>
                              <a:srgbClr val="004A61"/>
                            </a:solidFill>
                            <a:latin typeface="Cambria Math" panose="02040503050406030204" pitchFamily="18" charset="0"/>
                            <a:ea typeface="Roboto Condensed" pitchFamily="34" charset="-122"/>
                            <a:cs typeface="Roboto Condensed" pitchFamily="34" charset="-120"/>
                          </a:rPr>
                        </m:ctrlPr>
                      </m:sSubPr>
                      <m:e>
                        <m:r>
                          <a:rPr lang="en-US" sz="2500" b="0" i="1" smtClean="0">
                            <a:solidFill>
                              <a:srgbClr val="004A61"/>
                            </a:solidFill>
                            <a:latin typeface="Cambria Math" panose="02040503050406030204" pitchFamily="18" charset="0"/>
                            <a:ea typeface="Roboto Condensed" pitchFamily="34" charset="-122"/>
                            <a:cs typeface="Roboto Condensed" pitchFamily="34" charset="-120"/>
                          </a:rPr>
                          <m:t>𝐺</m:t>
                        </m:r>
                      </m:e>
                      <m:sub>
                        <m:r>
                          <a:rPr lang="en-US" sz="2500" b="0" i="1" smtClean="0">
                            <a:solidFill>
                              <a:srgbClr val="004A61"/>
                            </a:solidFill>
                            <a:latin typeface="Cambria Math" panose="02040503050406030204" pitchFamily="18" charset="0"/>
                            <a:ea typeface="Roboto Condensed" pitchFamily="34" charset="-122"/>
                            <a:cs typeface="Roboto Condensed" pitchFamily="34" charset="-120"/>
                          </a:rPr>
                          <m:t>𝑚</m:t>
                        </m:r>
                      </m:sub>
                    </m:sSub>
                  </m:oMath>
                </a14:m>
                <a:endParaRPr lang="en-US" sz="2500" i="1" dirty="0"/>
              </a:p>
            </p:txBody>
          </p:sp>
        </mc:Choice>
        <mc:Fallback>
          <p:sp>
            <p:nvSpPr>
              <p:cNvPr id="3" name="Text 1"/>
              <p:cNvSpPr>
                <a:spLocks noRot="1" noChangeAspect="1" noMove="1" noResize="1" noEditPoints="1" noAdjustHandles="1" noChangeArrowheads="1" noChangeShapeType="1" noTextEdit="1"/>
              </p:cNvSpPr>
              <p:nvPr/>
            </p:nvSpPr>
            <p:spPr>
              <a:xfrm>
                <a:off x="164592" y="109728"/>
                <a:ext cx="8595360" cy="402336"/>
              </a:xfrm>
              <a:prstGeom prst="rect">
                <a:avLst/>
              </a:prstGeom>
              <a:blipFill>
                <a:blip r:embed="rId3"/>
                <a:stretch>
                  <a:fillRect l="-2199" t="-19697" b="-45455"/>
                </a:stretch>
              </a:blipFill>
              <a:ln/>
            </p:spPr>
            <p:txBody>
              <a:bodyPr/>
              <a:lstStyle/>
              <a:p>
                <a:r>
                  <a:rPr lang="en-US">
                    <a:noFill/>
                  </a:rPr>
                  <a:t> </a:t>
                </a:r>
              </a:p>
            </p:txBody>
          </p:sp>
        </mc:Fallback>
      </mc:AlternateContent>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8" name="Text 6"/>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7 / 17</a:t>
            </a:r>
            <a:endParaRPr lang="en-US" sz="620" dirty="0"/>
          </a:p>
        </p:txBody>
      </p:sp>
      <p:grpSp>
        <p:nvGrpSpPr>
          <p:cNvPr id="22" name="Gruppo 21">
            <a:extLst>
              <a:ext uri="{FF2B5EF4-FFF2-40B4-BE49-F238E27FC236}">
                <a16:creationId xmlns:a16="http://schemas.microsoft.com/office/drawing/2014/main" id="{947C6FA5-72C5-DC8A-5DE9-AEC1104139EB}"/>
              </a:ext>
            </a:extLst>
          </p:cNvPr>
          <p:cNvGrpSpPr/>
          <p:nvPr/>
        </p:nvGrpSpPr>
        <p:grpSpPr>
          <a:xfrm>
            <a:off x="276286" y="790965"/>
            <a:ext cx="6728814" cy="1280160"/>
            <a:chOff x="364976" y="1325880"/>
            <a:chExt cx="5249960" cy="1280160"/>
          </a:xfrm>
        </p:grpSpPr>
        <p:sp>
          <p:nvSpPr>
            <p:cNvPr id="11" name="Shape 9"/>
            <p:cNvSpPr/>
            <p:nvPr/>
          </p:nvSpPr>
          <p:spPr>
            <a:xfrm>
              <a:off x="365760" y="1470745"/>
              <a:ext cx="64008" cy="64008"/>
            </a:xfrm>
            <a:prstGeom prst="ellipse">
              <a:avLst/>
            </a:prstGeom>
            <a:solidFill>
              <a:srgbClr val="004A61"/>
            </a:solidFill>
            <a:ln w="12700">
              <a:solidFill>
                <a:srgbClr val="004A61"/>
              </a:solidFill>
              <a:prstDash val="solid"/>
            </a:ln>
          </p:spPr>
          <p:txBody>
            <a:bodyPr/>
            <a:lstStyle/>
            <a:p>
              <a:endParaRPr lang="en-US"/>
            </a:p>
          </p:txBody>
        </p:sp>
        <mc:AlternateContent xmlns:mc="http://schemas.openxmlformats.org/markup-compatibility/2006" xmlns:a14="http://schemas.microsoft.com/office/drawing/2010/main">
          <mc:Choice Requires="a14">
            <p:sp>
              <p:nvSpPr>
                <p:cNvPr id="12" name="Text 10"/>
                <p:cNvSpPr/>
                <p:nvPr/>
              </p:nvSpPr>
              <p:spPr>
                <a:xfrm>
                  <a:off x="585216" y="1325880"/>
                  <a:ext cx="4781569" cy="329184"/>
                </a:xfrm>
                <a:prstGeom prst="rect">
                  <a:avLst/>
                </a:prstGeom>
                <a:noFill/>
                <a:ln/>
              </p:spPr>
              <p:txBody>
                <a:bodyPr wrap="square" lIns="0" tIns="0" rIns="0" bIns="0" rtlCol="0" anchor="ctr">
                  <a:noAutofit/>
                </a:bodyPr>
                <a:lstStyle/>
                <a:p>
                  <a:r>
                    <a:rPr lang="en-US" sz="1700" dirty="0">
                      <a:solidFill>
                        <a:srgbClr val="0B2530"/>
                      </a:solidFill>
                      <a:latin typeface="+mj-lt"/>
                      <a:ea typeface="Roboto Condensed" pitchFamily="34" charset="-122"/>
                      <a:cs typeface="Roboto Condensed" pitchFamily="34" charset="-120"/>
                    </a:rPr>
                    <a:t>Each face stores a local concentration field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𝑛</m:t>
                          </m:r>
                        </m:sub>
                      </m:sSub>
                    </m:oMath>
                  </a14:m>
                  <a:r>
                    <a:rPr lang="en-US" sz="1700" dirty="0">
                      <a:solidFill>
                        <a:srgbClr val="0B2530"/>
                      </a:solidFill>
                      <a:latin typeface="+mj-lt"/>
                      <a:ea typeface="Roboto Condensed" pitchFamily="34" charset="-122"/>
                      <a:cs typeface="Roboto Condensed" pitchFamily="34" charset="-120"/>
                    </a:rPr>
                    <a:t>(</a:t>
                  </a:r>
                  <a:r>
                    <a:rPr lang="en-US" sz="1700" dirty="0" err="1">
                      <a:solidFill>
                        <a:srgbClr val="0B2530"/>
                      </a:solidFill>
                      <a:latin typeface="+mj-lt"/>
                      <a:ea typeface="Roboto Condensed" pitchFamily="34" charset="-122"/>
                      <a:cs typeface="Roboto Condensed" pitchFamily="34" charset="-120"/>
                    </a:rPr>
                    <a:t>ψ₁,n</a:t>
                  </a:r>
                  <a:r>
                    <a:rPr lang="en-US" sz="1700" dirty="0">
                      <a:solidFill>
                        <a:srgbClr val="0B2530"/>
                      </a:solidFill>
                      <a:latin typeface="+mj-lt"/>
                      <a:ea typeface="Roboto Condensed" pitchFamily="34" charset="-122"/>
                      <a:cs typeface="Roboto Condensed" pitchFamily="34" charset="-120"/>
                    </a:rPr>
                    <a:t>, ψ₂,n).</a:t>
                  </a:r>
                  <a:endParaRPr lang="en-US" sz="1700" dirty="0">
                    <a:latin typeface="+mj-lt"/>
                  </a:endParaRPr>
                </a:p>
              </p:txBody>
            </p:sp>
          </mc:Choice>
          <mc:Fallback xmlns="">
            <p:sp>
              <p:nvSpPr>
                <p:cNvPr id="12" name="Text 10"/>
                <p:cNvSpPr>
                  <a:spLocks noRot="1" noChangeAspect="1" noMove="1" noResize="1" noEditPoints="1" noAdjustHandles="1" noChangeArrowheads="1" noChangeShapeType="1" noTextEdit="1"/>
                </p:cNvSpPr>
                <p:nvPr/>
              </p:nvSpPr>
              <p:spPr>
                <a:xfrm>
                  <a:off x="585216" y="1325880"/>
                  <a:ext cx="4781569" cy="329184"/>
                </a:xfrm>
                <a:prstGeom prst="rect">
                  <a:avLst/>
                </a:prstGeom>
                <a:blipFill>
                  <a:blip r:embed="rId4"/>
                  <a:stretch>
                    <a:fillRect l="-2189" t="-7407" b="-29630"/>
                  </a:stretch>
                </a:blipFill>
                <a:ln/>
              </p:spPr>
              <p:txBody>
                <a:bodyPr/>
                <a:lstStyle/>
                <a:p>
                  <a:r>
                    <a:rPr lang="en-US">
                      <a:noFill/>
                    </a:rPr>
                    <a:t> </a:t>
                  </a:r>
                </a:p>
              </p:txBody>
            </p:sp>
          </mc:Fallback>
        </mc:AlternateContent>
        <p:sp>
          <p:nvSpPr>
            <p:cNvPr id="16" name="Text 14"/>
            <p:cNvSpPr/>
            <p:nvPr/>
          </p:nvSpPr>
          <p:spPr>
            <a:xfrm>
              <a:off x="585216" y="2276856"/>
              <a:ext cx="4078224" cy="329184"/>
            </a:xfrm>
            <a:prstGeom prst="rect">
              <a:avLst/>
            </a:prstGeom>
            <a:noFill/>
            <a:ln/>
          </p:spPr>
          <p:txBody>
            <a:bodyPr wrap="square" lIns="0" tIns="0" rIns="0" bIns="0" rtlCol="0" anchor="ctr">
              <a:normAutofit/>
            </a:bodyPr>
            <a:lstStyle/>
            <a:p>
              <a:pPr marL="0" indent="0">
                <a:buNone/>
              </a:pPr>
              <a:endParaRPr lang="en-US" sz="1700" dirty="0"/>
            </a:p>
          </p:txBody>
        </p:sp>
        <p:sp>
          <p:nvSpPr>
            <p:cNvPr id="17" name="Shape 15"/>
            <p:cNvSpPr/>
            <p:nvPr/>
          </p:nvSpPr>
          <p:spPr>
            <a:xfrm>
              <a:off x="364976" y="1872582"/>
              <a:ext cx="64008" cy="64008"/>
            </a:xfrm>
            <a:prstGeom prst="ellipse">
              <a:avLst/>
            </a:prstGeom>
            <a:solidFill>
              <a:srgbClr val="004A61"/>
            </a:solidFill>
            <a:ln w="12700">
              <a:solidFill>
                <a:srgbClr val="004A61"/>
              </a:solidFill>
              <a:prstDash val="solid"/>
            </a:ln>
          </p:spPr>
          <p:txBody>
            <a:bodyPr/>
            <a:lstStyle/>
            <a:p>
              <a:endParaRPr lang="en-US"/>
            </a:p>
          </p:txBody>
        </p:sp>
        <mc:AlternateContent xmlns:mc="http://schemas.openxmlformats.org/markup-compatibility/2006" xmlns:a14="http://schemas.microsoft.com/office/drawing/2010/main">
          <mc:Choice Requires="a14">
            <p:sp>
              <p:nvSpPr>
                <p:cNvPr id="18" name="Text 16"/>
                <p:cNvSpPr/>
                <p:nvPr/>
              </p:nvSpPr>
              <p:spPr>
                <a:xfrm>
                  <a:off x="585216" y="1722214"/>
                  <a:ext cx="5029720" cy="329184"/>
                </a:xfrm>
                <a:prstGeom prst="rect">
                  <a:avLst/>
                </a:prstGeom>
                <a:noFill/>
                <a:ln/>
              </p:spPr>
              <p:txBody>
                <a:bodyPr wrap="square" lIns="0" tIns="0" rIns="0" bIns="0" rtlCol="0" anchor="ctr">
                  <a:noAutofit/>
                </a:bodyPr>
                <a:lstStyle/>
                <a:p>
                  <a:r>
                    <a:rPr lang="en-US" sz="1700" dirty="0">
                      <a:solidFill>
                        <a:srgbClr val="0B2530"/>
                      </a:solidFill>
                      <a:latin typeface="+mj-lt"/>
                      <a:ea typeface="Roboto Condensed" pitchFamily="34" charset="-122"/>
                      <a:cs typeface="Roboto Condensed" pitchFamily="34" charset="-120"/>
                    </a:rPr>
                    <a:t>The outlet field is the composed action of all maps along paths in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𝑀</m:t>
                          </m:r>
                        </m:sub>
                      </m:sSub>
                    </m:oMath>
                  </a14:m>
                  <a:endParaRPr lang="en-US" sz="1700" dirty="0">
                    <a:latin typeface="+mj-lt"/>
                  </a:endParaRPr>
                </a:p>
              </p:txBody>
            </p:sp>
          </mc:Choice>
          <mc:Fallback xmlns="">
            <p:sp>
              <p:nvSpPr>
                <p:cNvPr id="18" name="Text 16"/>
                <p:cNvSpPr>
                  <a:spLocks noRot="1" noChangeAspect="1" noMove="1" noResize="1" noEditPoints="1" noAdjustHandles="1" noChangeArrowheads="1" noChangeShapeType="1" noTextEdit="1"/>
                </p:cNvSpPr>
                <p:nvPr/>
              </p:nvSpPr>
              <p:spPr>
                <a:xfrm>
                  <a:off x="585216" y="1722214"/>
                  <a:ext cx="5029720" cy="329184"/>
                </a:xfrm>
                <a:prstGeom prst="rect">
                  <a:avLst/>
                </a:prstGeom>
                <a:blipFill>
                  <a:blip r:embed="rId5"/>
                  <a:stretch>
                    <a:fillRect l="-2081" t="-9259" b="-29630"/>
                  </a:stretch>
                </a:blip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 17"/>
              <p:cNvSpPr/>
              <p:nvPr/>
            </p:nvSpPr>
            <p:spPr>
              <a:xfrm>
                <a:off x="2830002" y="1709259"/>
                <a:ext cx="3749040" cy="384048"/>
              </a:xfrm>
              <a:prstGeom prst="rect">
                <a:avLst/>
              </a:prstGeom>
              <a:noFill/>
              <a:ln/>
            </p:spPr>
            <p:txBody>
              <a:bodyPr wrap="square" lIns="0" tIns="0" rIns="0" bIns="0" rtlCol="0" anchor="ctr">
                <a:normAutofit/>
              </a:bodyPr>
              <a:lstStyle/>
              <a:p>
                <a:pPr algn="ctr"/>
                <a14:m>
                  <m:oMathPara xmlns:m="http://schemas.openxmlformats.org/officeDocument/2006/math">
                    <m:oMathParaPr>
                      <m:jc m:val="centerGroup"/>
                    </m:oMathParaPr>
                    <m:oMath xmlns:m="http://schemas.openxmlformats.org/officeDocument/2006/math">
                      <m:r>
                        <m:rPr>
                          <m:sty m:val="p"/>
                        </m:rPr>
                        <a:rPr lang="en-US" sz="2000" i="1" smtClean="0">
                          <a:latin typeface="Cambria Math" panose="02040503050406030204" pitchFamily="18" charset="0"/>
                        </a:rPr>
                        <m:t>M</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𝐹</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𝐼</m:t>
                          </m:r>
                        </m:sub>
                      </m:sSub>
                      <m:r>
                        <a:rPr lang="en-US" sz="2000" b="0" i="1" smtClean="0">
                          <a:latin typeface="Cambria Math" panose="02040503050406030204" pitchFamily="18" charset="0"/>
                        </a:rPr>
                        <m:t>∘</m:t>
                      </m:r>
                      <m:r>
                        <a:rPr lang="en-US" sz="2000" i="1">
                          <a:latin typeface="Cambria Math" panose="02040503050406030204" pitchFamily="18" charset="0"/>
                        </a:rPr>
                        <m:t> </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𝐹</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𝐼</m:t>
                          </m:r>
                        </m:sub>
                      </m:sSub>
                    </m:oMath>
                  </m:oMathPara>
                </a14:m>
                <a:endParaRPr lang="en-US" sz="2000" dirty="0"/>
              </a:p>
            </p:txBody>
          </p:sp>
        </mc:Choice>
        <mc:Fallback xmlns="">
          <p:sp>
            <p:nvSpPr>
              <p:cNvPr id="19" name="Text 17"/>
              <p:cNvSpPr>
                <a:spLocks noRot="1" noChangeAspect="1" noMove="1" noResize="1" noEditPoints="1" noAdjustHandles="1" noChangeArrowheads="1" noChangeShapeType="1" noTextEdit="1"/>
              </p:cNvSpPr>
              <p:nvPr/>
            </p:nvSpPr>
            <p:spPr>
              <a:xfrm>
                <a:off x="2830002" y="1709259"/>
                <a:ext cx="3749040" cy="384048"/>
              </a:xfrm>
              <a:prstGeom prst="rect">
                <a:avLst/>
              </a:prstGeom>
              <a:blipFill>
                <a:blip r:embed="rId6"/>
                <a:stretch>
                  <a:fillRect b="-6349"/>
                </a:stretch>
              </a:blipFill>
              <a:ln/>
            </p:spPr>
            <p:txBody>
              <a:bodyPr/>
              <a:lstStyle/>
              <a:p>
                <a:r>
                  <a:rPr lang="en-US">
                    <a:noFill/>
                  </a:rPr>
                  <a:t> </a:t>
                </a:r>
              </a:p>
            </p:txBody>
          </p:sp>
        </mc:Fallback>
      </mc:AlternateContent>
      <p:pic>
        <p:nvPicPr>
          <p:cNvPr id="20" name="Image 0" descr="/mnt/data/beamer_source/figures/Figure10.jpg"/>
          <p:cNvPicPr>
            <a:picLocks noChangeAspect="1"/>
          </p:cNvPicPr>
          <p:nvPr/>
        </p:nvPicPr>
        <p:blipFill>
          <a:blip r:embed="rId7"/>
          <a:stretch>
            <a:fillRect/>
          </a:stretch>
        </p:blipFill>
        <p:spPr>
          <a:xfrm>
            <a:off x="1044756" y="2125989"/>
            <a:ext cx="7054487" cy="436500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Inlet to output concentration map and Mixing metric</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8" name="Text 6"/>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8 / 17</a:t>
            </a:r>
            <a:endParaRPr lang="en-US" sz="620" dirty="0"/>
          </a:p>
        </p:txBody>
      </p:sp>
      <p:grpSp>
        <p:nvGrpSpPr>
          <p:cNvPr id="25" name="Gruppo 24">
            <a:extLst>
              <a:ext uri="{FF2B5EF4-FFF2-40B4-BE49-F238E27FC236}">
                <a16:creationId xmlns:a16="http://schemas.microsoft.com/office/drawing/2014/main" id="{58BBEB33-7263-9DA7-6BAC-46151815038A}"/>
              </a:ext>
            </a:extLst>
          </p:cNvPr>
          <p:cNvGrpSpPr/>
          <p:nvPr/>
        </p:nvGrpSpPr>
        <p:grpSpPr>
          <a:xfrm>
            <a:off x="246890" y="1014044"/>
            <a:ext cx="5102350" cy="2091629"/>
            <a:chOff x="365760" y="1188720"/>
            <a:chExt cx="4251960" cy="1389888"/>
          </a:xfrm>
        </p:grpSpPr>
        <p:sp>
          <p:nvSpPr>
            <p:cNvPr id="11" name="Shape 9"/>
            <p:cNvSpPr/>
            <p:nvPr/>
          </p:nvSpPr>
          <p:spPr>
            <a:xfrm>
              <a:off x="365760" y="1289304"/>
              <a:ext cx="64008" cy="64008"/>
            </a:xfrm>
            <a:prstGeom prst="ellipse">
              <a:avLst/>
            </a:prstGeom>
            <a:solidFill>
              <a:srgbClr val="004A61"/>
            </a:solidFill>
            <a:ln w="12700">
              <a:solidFill>
                <a:srgbClr val="004A61"/>
              </a:solidFill>
              <a:prstDash val="solid"/>
            </a:ln>
          </p:spPr>
          <p:txBody>
            <a:bodyPr/>
            <a:lstStyle/>
            <a:p>
              <a:endParaRPr lang="en-US"/>
            </a:p>
          </p:txBody>
        </p:sp>
        <p:sp>
          <p:nvSpPr>
            <p:cNvPr id="12" name="Text 10"/>
            <p:cNvSpPr/>
            <p:nvPr/>
          </p:nvSpPr>
          <p:spPr>
            <a:xfrm>
              <a:off x="585216" y="1188720"/>
              <a:ext cx="4032504" cy="329184"/>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mj-lt"/>
                  <a:ea typeface="Roboto Condensed" pitchFamily="34" charset="-122"/>
                  <a:cs typeface="Roboto Condensed" pitchFamily="34" charset="-120"/>
                </a:rPr>
                <a:t>The inlet concentration is mapped to the outlet by streamline labels.</a:t>
              </a:r>
              <a:endParaRPr lang="en-US" sz="1700" dirty="0">
                <a:latin typeface="+mj-lt"/>
              </a:endParaRPr>
            </a:p>
          </p:txBody>
        </p:sp>
        <p:sp>
          <p:nvSpPr>
            <p:cNvPr id="13" name="Shape 11"/>
            <p:cNvSpPr/>
            <p:nvPr/>
          </p:nvSpPr>
          <p:spPr>
            <a:xfrm>
              <a:off x="365760" y="1819656"/>
              <a:ext cx="64008" cy="64008"/>
            </a:xfrm>
            <a:prstGeom prst="ellipse">
              <a:avLst/>
            </a:prstGeom>
            <a:solidFill>
              <a:srgbClr val="004A61"/>
            </a:solidFill>
            <a:ln w="12700">
              <a:solidFill>
                <a:srgbClr val="004A61"/>
              </a:solidFill>
              <a:prstDash val="solid"/>
            </a:ln>
          </p:spPr>
          <p:txBody>
            <a:bodyPr/>
            <a:lstStyle/>
            <a:p>
              <a:endParaRPr lang="en-US"/>
            </a:p>
          </p:txBody>
        </p:sp>
        <p:sp>
          <p:nvSpPr>
            <p:cNvPr id="14" name="Text 12"/>
            <p:cNvSpPr/>
            <p:nvPr/>
          </p:nvSpPr>
          <p:spPr>
            <a:xfrm>
              <a:off x="585216" y="1719072"/>
              <a:ext cx="4032504" cy="329184"/>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mj-lt"/>
                  <a:ea typeface="Roboto Condensed" pitchFamily="34" charset="-122"/>
                  <a:cs typeface="Roboto Condensed" pitchFamily="34" charset="-120"/>
                </a:rPr>
                <a:t>Fracture mixing creates macroscopic rearrangement.</a:t>
              </a:r>
              <a:endParaRPr lang="en-US" sz="1700" dirty="0">
                <a:latin typeface="+mj-lt"/>
              </a:endParaRPr>
            </a:p>
          </p:txBody>
        </p:sp>
        <p:sp>
          <p:nvSpPr>
            <p:cNvPr id="15" name="Shape 13"/>
            <p:cNvSpPr/>
            <p:nvPr/>
          </p:nvSpPr>
          <p:spPr>
            <a:xfrm>
              <a:off x="365760" y="2350008"/>
              <a:ext cx="64008" cy="64008"/>
            </a:xfrm>
            <a:prstGeom prst="ellipse">
              <a:avLst/>
            </a:prstGeom>
            <a:solidFill>
              <a:srgbClr val="004A61"/>
            </a:solidFill>
            <a:ln w="12700">
              <a:solidFill>
                <a:srgbClr val="004A61"/>
              </a:solidFill>
              <a:prstDash val="solid"/>
            </a:ln>
          </p:spPr>
          <p:txBody>
            <a:bodyPr/>
            <a:lstStyle/>
            <a:p>
              <a:endParaRPr lang="en-US"/>
            </a:p>
          </p:txBody>
        </p:sp>
        <p:sp>
          <p:nvSpPr>
            <p:cNvPr id="16" name="Text 14"/>
            <p:cNvSpPr/>
            <p:nvPr/>
          </p:nvSpPr>
          <p:spPr>
            <a:xfrm>
              <a:off x="585216" y="2249424"/>
              <a:ext cx="4032504" cy="329184"/>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mj-lt"/>
                  <a:ea typeface="Roboto Condensed" pitchFamily="34" charset="-122"/>
                  <a:cs typeface="Roboto Condensed" pitchFamily="34" charset="-120"/>
                </a:rPr>
                <a:t>Intersection mixing creates overlap along the aperture direction in the </a:t>
              </a:r>
              <a:r>
                <a:rPr lang="en-US" sz="1700" dirty="0" err="1">
                  <a:solidFill>
                    <a:srgbClr val="0B2530"/>
                  </a:solidFill>
                  <a:latin typeface="+mj-lt"/>
                  <a:ea typeface="Roboto Condensed" pitchFamily="34" charset="-122"/>
                  <a:cs typeface="Roboto Condensed" pitchFamily="34" charset="-120"/>
                </a:rPr>
                <a:t>2D</a:t>
              </a:r>
              <a:r>
                <a:rPr lang="en-US" sz="1700" dirty="0">
                  <a:solidFill>
                    <a:srgbClr val="0B2530"/>
                  </a:solidFill>
                  <a:latin typeface="+mj-lt"/>
                  <a:ea typeface="Roboto Condensed" pitchFamily="34" charset="-122"/>
                  <a:cs typeface="Roboto Condensed" pitchFamily="34" charset="-120"/>
                </a:rPr>
                <a:t> view.</a:t>
              </a:r>
              <a:endParaRPr lang="en-US" sz="1700" dirty="0">
                <a:latin typeface="+mj-lt"/>
              </a:endParaRPr>
            </a:p>
          </p:txBody>
        </p:sp>
      </p:grpSp>
      <p:grpSp>
        <p:nvGrpSpPr>
          <p:cNvPr id="24" name="Gruppo 23">
            <a:extLst>
              <a:ext uri="{FF2B5EF4-FFF2-40B4-BE49-F238E27FC236}">
                <a16:creationId xmlns:a16="http://schemas.microsoft.com/office/drawing/2014/main" id="{A6CA7BEB-A37A-1E6D-875A-BC8227FD4B52}"/>
              </a:ext>
            </a:extLst>
          </p:cNvPr>
          <p:cNvGrpSpPr/>
          <p:nvPr/>
        </p:nvGrpSpPr>
        <p:grpSpPr>
          <a:xfrm>
            <a:off x="246890" y="3284119"/>
            <a:ext cx="5544310" cy="1174889"/>
            <a:chOff x="45720" y="3721608"/>
            <a:chExt cx="4389120" cy="960120"/>
          </a:xfrm>
        </p:grpSpPr>
        <p:sp>
          <p:nvSpPr>
            <p:cNvPr id="17" name="Shape 15"/>
            <p:cNvSpPr/>
            <p:nvPr/>
          </p:nvSpPr>
          <p:spPr>
            <a:xfrm>
              <a:off x="45720" y="3721608"/>
              <a:ext cx="4389120" cy="960120"/>
            </a:xfrm>
            <a:prstGeom prst="roundRect">
              <a:avLst>
                <a:gd name="adj" fmla="val 4762"/>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18" name="Shape 16"/>
            <p:cNvSpPr/>
            <p:nvPr/>
          </p:nvSpPr>
          <p:spPr>
            <a:xfrm>
              <a:off x="45720" y="3721608"/>
              <a:ext cx="438912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19" name="Text 17"/>
            <p:cNvSpPr/>
            <p:nvPr/>
          </p:nvSpPr>
          <p:spPr>
            <a:xfrm>
              <a:off x="118872" y="3767328"/>
              <a:ext cx="4242816" cy="274320"/>
            </a:xfrm>
            <a:prstGeom prst="rect">
              <a:avLst/>
            </a:prstGeom>
            <a:noFill/>
            <a:ln/>
          </p:spPr>
          <p:txBody>
            <a:bodyPr wrap="square" lIns="0" tIns="0" rIns="0" bIns="0" rtlCol="0" anchor="ctr">
              <a:normAutofit/>
            </a:bodyPr>
            <a:lstStyle/>
            <a:p>
              <a:pPr marL="0" indent="0">
                <a:buNone/>
              </a:pPr>
              <a:r>
                <a:rPr lang="en-US" sz="1600" dirty="0">
                  <a:solidFill>
                    <a:srgbClr val="FFFFFF"/>
                  </a:solidFill>
                  <a:latin typeface="Roboto Condensed" pitchFamily="34" charset="0"/>
                  <a:ea typeface="Roboto Condensed" pitchFamily="34" charset="-122"/>
                  <a:cs typeface="Roboto Condensed" pitchFamily="34" charset="-120"/>
                </a:rPr>
                <a:t>Mixing metric</a:t>
              </a:r>
              <a:endParaRPr lang="en-US" sz="1600" dirty="0"/>
            </a:p>
          </p:txBody>
        </p:sp>
        <p:sp>
          <p:nvSpPr>
            <p:cNvPr id="20" name="Text 18"/>
            <p:cNvSpPr/>
            <p:nvPr/>
          </p:nvSpPr>
          <p:spPr>
            <a:xfrm>
              <a:off x="155448" y="4178808"/>
              <a:ext cx="4169664" cy="466344"/>
            </a:xfrm>
            <a:prstGeom prst="rect">
              <a:avLst/>
            </a:prstGeom>
            <a:noFill/>
            <a:ln/>
          </p:spPr>
          <p:txBody>
            <a:bodyPr wrap="square" lIns="254" tIns="254" rIns="254" bIns="254" rtlCol="0" anchor="ctr">
              <a:normAutofit/>
            </a:bodyPr>
            <a:lstStyle/>
            <a:p>
              <a:pPr marL="0" indent="0">
                <a:buNone/>
              </a:pPr>
              <a:r>
                <a:rPr lang="en-US" sz="1650" dirty="0">
                  <a:solidFill>
                    <a:srgbClr val="0B2530"/>
                  </a:solidFill>
                  <a:latin typeface="+mj-lt"/>
                  <a:ea typeface="Roboto Condensed" pitchFamily="34" charset="-122"/>
                  <a:cs typeface="Roboto Condensed" pitchFamily="34" charset="-120"/>
                </a:rPr>
                <a:t>We use a multiscale mix-norm, not simple concentration variance, because pure advection preserves variance.</a:t>
              </a:r>
              <a:endParaRPr lang="en-US" sz="1650" dirty="0">
                <a:latin typeface="+mj-lt"/>
              </a:endParaRPr>
            </a:p>
          </p:txBody>
        </p:sp>
      </p:grpSp>
      <p:pic>
        <p:nvPicPr>
          <p:cNvPr id="21" name="Image 0" descr="/mnt/data/beamer_source/figures/Figure11.jpg"/>
          <p:cNvPicPr>
            <a:picLocks noChangeAspect="1"/>
          </p:cNvPicPr>
          <p:nvPr/>
        </p:nvPicPr>
        <p:blipFill>
          <a:blip r:embed="rId3"/>
          <a:stretch>
            <a:fillRect/>
          </a:stretch>
        </p:blipFill>
        <p:spPr>
          <a:xfrm>
            <a:off x="5464764" y="924373"/>
            <a:ext cx="3566160" cy="1491745"/>
          </a:xfrm>
          <a:prstGeom prst="rect">
            <a:avLst/>
          </a:prstGeom>
        </p:spPr>
      </p:pic>
      <p:pic>
        <p:nvPicPr>
          <p:cNvPr id="23" name="Image 2" descr="/mnt/data/prev_source/DFN_beamer_ordered_update/figures/Figure18d.jpg"/>
          <p:cNvPicPr>
            <a:picLocks noChangeAspect="1"/>
          </p:cNvPicPr>
          <p:nvPr/>
        </p:nvPicPr>
        <p:blipFill>
          <a:blip r:embed="rId4"/>
          <a:stretch>
            <a:fillRect/>
          </a:stretch>
        </p:blipFill>
        <p:spPr>
          <a:xfrm>
            <a:off x="6010702" y="3430636"/>
            <a:ext cx="3092658" cy="3065759"/>
          </a:xfrm>
          <a:prstGeom prst="rect">
            <a:avLst/>
          </a:prstGeom>
        </p:spPr>
      </p:pic>
      <p:pic>
        <p:nvPicPr>
          <p:cNvPr id="29" name="Immagine 28">
            <a:extLst>
              <a:ext uri="{FF2B5EF4-FFF2-40B4-BE49-F238E27FC236}">
                <a16:creationId xmlns:a16="http://schemas.microsoft.com/office/drawing/2014/main" id="{CC2DFC5C-7F46-503C-0196-9FBD9DD3EADF}"/>
              </a:ext>
            </a:extLst>
          </p:cNvPr>
          <p:cNvPicPr>
            <a:picLocks noChangeAspect="1"/>
          </p:cNvPicPr>
          <p:nvPr/>
        </p:nvPicPr>
        <p:blipFill>
          <a:blip r:embed="rId5"/>
          <a:stretch>
            <a:fillRect/>
          </a:stretch>
        </p:blipFill>
        <p:spPr>
          <a:xfrm>
            <a:off x="0" y="5121594"/>
            <a:ext cx="3705742" cy="866896"/>
          </a:xfrm>
          <a:prstGeom prst="rect">
            <a:avLst/>
          </a:prstGeom>
        </p:spPr>
      </p:pic>
      <p:pic>
        <p:nvPicPr>
          <p:cNvPr id="31" name="Immagine 30">
            <a:extLst>
              <a:ext uri="{FF2B5EF4-FFF2-40B4-BE49-F238E27FC236}">
                <a16:creationId xmlns:a16="http://schemas.microsoft.com/office/drawing/2014/main" id="{DCFCD0B8-5D9C-F6C0-8B55-06055C1EFD04}"/>
              </a:ext>
            </a:extLst>
          </p:cNvPr>
          <p:cNvPicPr>
            <a:picLocks noChangeAspect="1"/>
          </p:cNvPicPr>
          <p:nvPr/>
        </p:nvPicPr>
        <p:blipFill>
          <a:blip r:embed="rId6"/>
          <a:srcRect l="3094" t="16781" r="2985" b="15083"/>
          <a:stretch>
            <a:fillRect/>
          </a:stretch>
        </p:blipFill>
        <p:spPr>
          <a:xfrm>
            <a:off x="142640" y="4580371"/>
            <a:ext cx="5685898" cy="603504"/>
          </a:xfrm>
          <a:prstGeom prst="rect">
            <a:avLst/>
          </a:prstGeom>
        </p:spPr>
      </p:pic>
      <p:pic>
        <p:nvPicPr>
          <p:cNvPr id="33" name="Immagine 32">
            <a:extLst>
              <a:ext uri="{FF2B5EF4-FFF2-40B4-BE49-F238E27FC236}">
                <a16:creationId xmlns:a16="http://schemas.microsoft.com/office/drawing/2014/main" id="{1A76DEFE-2608-A35E-1698-BD0E15B044CA}"/>
              </a:ext>
            </a:extLst>
          </p:cNvPr>
          <p:cNvPicPr>
            <a:picLocks noChangeAspect="1"/>
          </p:cNvPicPr>
          <p:nvPr/>
        </p:nvPicPr>
        <p:blipFill>
          <a:blip r:embed="rId7"/>
          <a:stretch>
            <a:fillRect/>
          </a:stretch>
        </p:blipFill>
        <p:spPr>
          <a:xfrm>
            <a:off x="137160" y="5768548"/>
            <a:ext cx="2267266" cy="666843"/>
          </a:xfrm>
          <a:prstGeom prst="rect">
            <a:avLst/>
          </a:prstGeom>
        </p:spPr>
      </p:pic>
      <p:cxnSp>
        <p:nvCxnSpPr>
          <p:cNvPr id="26" name="Connettore diritto 25">
            <a:extLst>
              <a:ext uri="{FF2B5EF4-FFF2-40B4-BE49-F238E27FC236}">
                <a16:creationId xmlns:a16="http://schemas.microsoft.com/office/drawing/2014/main" id="{5159E0BE-453B-E5D2-34C1-19BFC811ED03}"/>
              </a:ext>
            </a:extLst>
          </p:cNvPr>
          <p:cNvCxnSpPr/>
          <p:nvPr/>
        </p:nvCxnSpPr>
        <p:spPr>
          <a:xfrm>
            <a:off x="5730240" y="2763775"/>
            <a:ext cx="5791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diritto 26">
            <a:extLst>
              <a:ext uri="{FF2B5EF4-FFF2-40B4-BE49-F238E27FC236}">
                <a16:creationId xmlns:a16="http://schemas.microsoft.com/office/drawing/2014/main" id="{E02DBDE5-7EF1-68E3-1C69-7D4B65121C6E}"/>
              </a:ext>
            </a:extLst>
          </p:cNvPr>
          <p:cNvCxnSpPr>
            <a:cxnSpLocks/>
          </p:cNvCxnSpPr>
          <p:nvPr/>
        </p:nvCxnSpPr>
        <p:spPr>
          <a:xfrm>
            <a:off x="5730240" y="2967423"/>
            <a:ext cx="863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08EB06C7-F229-E333-9798-BA4B85118FCC}"/>
              </a:ext>
            </a:extLst>
          </p:cNvPr>
          <p:cNvCxnSpPr/>
          <p:nvPr/>
        </p:nvCxnSpPr>
        <p:spPr>
          <a:xfrm>
            <a:off x="6451600" y="2766561"/>
            <a:ext cx="5791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8D50E77D-FC81-0983-C9F6-C8EA977F5DED}"/>
              </a:ext>
            </a:extLst>
          </p:cNvPr>
          <p:cNvCxnSpPr>
            <a:cxnSpLocks/>
          </p:cNvCxnSpPr>
          <p:nvPr/>
        </p:nvCxnSpPr>
        <p:spPr>
          <a:xfrm>
            <a:off x="6827520" y="2967423"/>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1B11B357-0614-E490-893C-D36A1AC3ADC7}"/>
              </a:ext>
            </a:extLst>
          </p:cNvPr>
          <p:cNvCxnSpPr>
            <a:cxnSpLocks/>
          </p:cNvCxnSpPr>
          <p:nvPr/>
        </p:nvCxnSpPr>
        <p:spPr>
          <a:xfrm>
            <a:off x="7924800" y="2967423"/>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DE82D599-2A04-D4DE-C5AA-B023F12ACB3B}"/>
              </a:ext>
            </a:extLst>
          </p:cNvPr>
          <p:cNvCxnSpPr>
            <a:cxnSpLocks/>
          </p:cNvCxnSpPr>
          <p:nvPr/>
        </p:nvCxnSpPr>
        <p:spPr>
          <a:xfrm>
            <a:off x="7132320" y="2763775"/>
            <a:ext cx="609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id="{3E92E193-80DC-7596-7FA7-E59AED4AEB87}"/>
              </a:ext>
            </a:extLst>
          </p:cNvPr>
          <p:cNvCxnSpPr>
            <a:cxnSpLocks/>
          </p:cNvCxnSpPr>
          <p:nvPr/>
        </p:nvCxnSpPr>
        <p:spPr>
          <a:xfrm>
            <a:off x="7843520" y="2766561"/>
            <a:ext cx="609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ttore diritto 38">
            <a:extLst>
              <a:ext uri="{FF2B5EF4-FFF2-40B4-BE49-F238E27FC236}">
                <a16:creationId xmlns:a16="http://schemas.microsoft.com/office/drawing/2014/main" id="{1D359283-61A0-EA38-AF41-81EE2B9968A1}"/>
              </a:ext>
            </a:extLst>
          </p:cNvPr>
          <p:cNvCxnSpPr>
            <a:cxnSpLocks/>
          </p:cNvCxnSpPr>
          <p:nvPr/>
        </p:nvCxnSpPr>
        <p:spPr>
          <a:xfrm flipV="1">
            <a:off x="5730240" y="2530095"/>
            <a:ext cx="243840" cy="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ttore diritto 39">
            <a:extLst>
              <a:ext uri="{FF2B5EF4-FFF2-40B4-BE49-F238E27FC236}">
                <a16:creationId xmlns:a16="http://schemas.microsoft.com/office/drawing/2014/main" id="{7E340CC3-E17C-8E6D-15CD-D948756DF553}"/>
              </a:ext>
            </a:extLst>
          </p:cNvPr>
          <p:cNvCxnSpPr>
            <a:cxnSpLocks/>
          </p:cNvCxnSpPr>
          <p:nvPr/>
        </p:nvCxnSpPr>
        <p:spPr>
          <a:xfrm>
            <a:off x="6451600" y="2533136"/>
            <a:ext cx="233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ttore diritto 40">
            <a:extLst>
              <a:ext uri="{FF2B5EF4-FFF2-40B4-BE49-F238E27FC236}">
                <a16:creationId xmlns:a16="http://schemas.microsoft.com/office/drawing/2014/main" id="{C6AA2D42-62EA-4873-7885-531F14D793EE}"/>
              </a:ext>
            </a:extLst>
          </p:cNvPr>
          <p:cNvCxnSpPr>
            <a:cxnSpLocks/>
          </p:cNvCxnSpPr>
          <p:nvPr/>
        </p:nvCxnSpPr>
        <p:spPr>
          <a:xfrm flipV="1">
            <a:off x="7132320" y="2530095"/>
            <a:ext cx="264160" cy="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ttore diritto 41">
            <a:extLst>
              <a:ext uri="{FF2B5EF4-FFF2-40B4-BE49-F238E27FC236}">
                <a16:creationId xmlns:a16="http://schemas.microsoft.com/office/drawing/2014/main" id="{6569F706-8527-1D3A-1F63-7042AFBBB4D7}"/>
              </a:ext>
            </a:extLst>
          </p:cNvPr>
          <p:cNvCxnSpPr>
            <a:cxnSpLocks/>
          </p:cNvCxnSpPr>
          <p:nvPr/>
        </p:nvCxnSpPr>
        <p:spPr>
          <a:xfrm>
            <a:off x="7843520" y="2533136"/>
            <a:ext cx="304800" cy="4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id="{D9F56920-8F5B-EC52-C37B-81D0540CAB65}"/>
              </a:ext>
            </a:extLst>
          </p:cNvPr>
          <p:cNvCxnSpPr>
            <a:cxnSpLocks/>
          </p:cNvCxnSpPr>
          <p:nvPr/>
        </p:nvCxnSpPr>
        <p:spPr>
          <a:xfrm>
            <a:off x="6075680" y="2533136"/>
            <a:ext cx="2336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ttore diritto 59">
            <a:extLst>
              <a:ext uri="{FF2B5EF4-FFF2-40B4-BE49-F238E27FC236}">
                <a16:creationId xmlns:a16="http://schemas.microsoft.com/office/drawing/2014/main" id="{E896A702-C537-A224-D20E-CBDF9D37E940}"/>
              </a:ext>
            </a:extLst>
          </p:cNvPr>
          <p:cNvCxnSpPr>
            <a:cxnSpLocks/>
          </p:cNvCxnSpPr>
          <p:nvPr/>
        </p:nvCxnSpPr>
        <p:spPr>
          <a:xfrm flipH="1" flipV="1">
            <a:off x="6827520" y="2530095"/>
            <a:ext cx="203200" cy="30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ttore diritto 63">
            <a:extLst>
              <a:ext uri="{FF2B5EF4-FFF2-40B4-BE49-F238E27FC236}">
                <a16:creationId xmlns:a16="http://schemas.microsoft.com/office/drawing/2014/main" id="{46762D06-6450-C1D7-9777-4F1884A62866}"/>
              </a:ext>
            </a:extLst>
          </p:cNvPr>
          <p:cNvCxnSpPr>
            <a:cxnSpLocks/>
          </p:cNvCxnSpPr>
          <p:nvPr/>
        </p:nvCxnSpPr>
        <p:spPr>
          <a:xfrm flipV="1">
            <a:off x="7477760" y="2530095"/>
            <a:ext cx="264160" cy="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ttore diritto 66">
            <a:extLst>
              <a:ext uri="{FF2B5EF4-FFF2-40B4-BE49-F238E27FC236}">
                <a16:creationId xmlns:a16="http://schemas.microsoft.com/office/drawing/2014/main" id="{AF86B3C7-3C67-1A4B-0647-EA4780C4D576}"/>
              </a:ext>
            </a:extLst>
          </p:cNvPr>
          <p:cNvCxnSpPr>
            <a:cxnSpLocks/>
          </p:cNvCxnSpPr>
          <p:nvPr/>
        </p:nvCxnSpPr>
        <p:spPr>
          <a:xfrm>
            <a:off x="8229600" y="2523230"/>
            <a:ext cx="304800" cy="49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CasellaDiTesto 70">
                <a:extLst>
                  <a:ext uri="{FF2B5EF4-FFF2-40B4-BE49-F238E27FC236}">
                    <a16:creationId xmlns:a16="http://schemas.microsoft.com/office/drawing/2014/main" id="{91E466EC-2F94-2259-D9A8-1A52C84B2D2B}"/>
                  </a:ext>
                </a:extLst>
              </p:cNvPr>
              <p:cNvSpPr txBox="1"/>
              <p:nvPr/>
            </p:nvSpPr>
            <p:spPr>
              <a:xfrm>
                <a:off x="5252720" y="2497185"/>
                <a:ext cx="5384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B2530"/>
                              </a:solidFill>
                              <a:latin typeface="Cambria Math" panose="02040503050406030204" pitchFamily="18" charset="0"/>
                              <a:ea typeface="Roboto Condensed" pitchFamily="34" charset="-122"/>
                              <a:cs typeface="Roboto Condensed" pitchFamily="34" charset="-120"/>
                            </a:rPr>
                          </m:ctrlPr>
                        </m:sSubPr>
                        <m:e>
                          <m:r>
                            <a:rPr lang="en-US" b="0" i="1" smtClean="0">
                              <a:solidFill>
                                <a:srgbClr val="0B2530"/>
                              </a:solidFill>
                              <a:latin typeface="Cambria Math" panose="02040503050406030204" pitchFamily="18" charset="0"/>
                              <a:ea typeface="Roboto Condensed" pitchFamily="34" charset="-122"/>
                              <a:cs typeface="Roboto Condensed" pitchFamily="34" charset="-120"/>
                            </a:rPr>
                            <m:t>𝑠</m:t>
                          </m:r>
                        </m:e>
                        <m:sub>
                          <m:r>
                            <a:rPr lang="en-US" b="0" i="1" smtClean="0">
                              <a:solidFill>
                                <a:srgbClr val="0B2530"/>
                              </a:solidFill>
                              <a:latin typeface="Cambria Math" panose="02040503050406030204" pitchFamily="18" charset="0"/>
                              <a:ea typeface="Roboto Condensed" pitchFamily="34" charset="-122"/>
                              <a:cs typeface="Roboto Condensed" pitchFamily="34" charset="-120"/>
                            </a:rPr>
                            <m:t>2</m:t>
                          </m:r>
                        </m:sub>
                      </m:sSub>
                    </m:oMath>
                  </m:oMathPara>
                </a14:m>
                <a:endParaRPr lang="en-US" dirty="0"/>
              </a:p>
            </p:txBody>
          </p:sp>
        </mc:Choice>
        <mc:Fallback xmlns="">
          <p:sp>
            <p:nvSpPr>
              <p:cNvPr id="71" name="CasellaDiTesto 70">
                <a:extLst>
                  <a:ext uri="{FF2B5EF4-FFF2-40B4-BE49-F238E27FC236}">
                    <a16:creationId xmlns:a16="http://schemas.microsoft.com/office/drawing/2014/main" id="{91E466EC-2F94-2259-D9A8-1A52C84B2D2B}"/>
                  </a:ext>
                </a:extLst>
              </p:cNvPr>
              <p:cNvSpPr txBox="1">
                <a:spLocks noRot="1" noChangeAspect="1" noMove="1" noResize="1" noEditPoints="1" noAdjustHandles="1" noChangeArrowheads="1" noChangeShapeType="1" noTextEdit="1"/>
              </p:cNvSpPr>
              <p:nvPr/>
            </p:nvSpPr>
            <p:spPr>
              <a:xfrm>
                <a:off x="5252720" y="2497185"/>
                <a:ext cx="53848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CasellaDiTesto 72">
                <a:extLst>
                  <a:ext uri="{FF2B5EF4-FFF2-40B4-BE49-F238E27FC236}">
                    <a16:creationId xmlns:a16="http://schemas.microsoft.com/office/drawing/2014/main" id="{631E7751-530D-BEB7-AD6B-FC08E09477FE}"/>
                  </a:ext>
                </a:extLst>
              </p:cNvPr>
              <p:cNvSpPr txBox="1"/>
              <p:nvPr/>
            </p:nvSpPr>
            <p:spPr>
              <a:xfrm>
                <a:off x="5242560" y="2256760"/>
                <a:ext cx="5384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B2530"/>
                              </a:solidFill>
                              <a:latin typeface="Cambria Math" panose="02040503050406030204" pitchFamily="18" charset="0"/>
                              <a:ea typeface="Roboto Condensed" pitchFamily="34" charset="-122"/>
                              <a:cs typeface="Roboto Condensed" pitchFamily="34" charset="-120"/>
                            </a:rPr>
                          </m:ctrlPr>
                        </m:sSubPr>
                        <m:e>
                          <m:r>
                            <a:rPr lang="en-US" b="0" i="1" smtClean="0">
                              <a:solidFill>
                                <a:srgbClr val="0B2530"/>
                              </a:solidFill>
                              <a:latin typeface="Cambria Math" panose="02040503050406030204" pitchFamily="18" charset="0"/>
                              <a:ea typeface="Roboto Condensed" pitchFamily="34" charset="-122"/>
                              <a:cs typeface="Roboto Condensed" pitchFamily="34" charset="-120"/>
                            </a:rPr>
                            <m:t>𝑠</m:t>
                          </m:r>
                        </m:e>
                        <m:sub>
                          <m:r>
                            <a:rPr lang="en-US" b="0" i="1" smtClean="0">
                              <a:solidFill>
                                <a:srgbClr val="0B2530"/>
                              </a:solidFill>
                              <a:latin typeface="Cambria Math" panose="02040503050406030204" pitchFamily="18" charset="0"/>
                              <a:ea typeface="Roboto Condensed" pitchFamily="34" charset="-122"/>
                              <a:cs typeface="Roboto Condensed" pitchFamily="34" charset="-120"/>
                            </a:rPr>
                            <m:t>1</m:t>
                          </m:r>
                        </m:sub>
                      </m:sSub>
                    </m:oMath>
                  </m:oMathPara>
                </a14:m>
                <a:endParaRPr lang="en-US" dirty="0"/>
              </a:p>
            </p:txBody>
          </p:sp>
        </mc:Choice>
        <mc:Fallback xmlns="">
          <p:sp>
            <p:nvSpPr>
              <p:cNvPr id="73" name="CasellaDiTesto 72">
                <a:extLst>
                  <a:ext uri="{FF2B5EF4-FFF2-40B4-BE49-F238E27FC236}">
                    <a16:creationId xmlns:a16="http://schemas.microsoft.com/office/drawing/2014/main" id="{631E7751-530D-BEB7-AD6B-FC08E09477FE}"/>
                  </a:ext>
                </a:extLst>
              </p:cNvPr>
              <p:cNvSpPr txBox="1">
                <a:spLocks noRot="1" noChangeAspect="1" noMove="1" noResize="1" noEditPoints="1" noAdjustHandles="1" noChangeArrowheads="1" noChangeShapeType="1" noTextEdit="1"/>
              </p:cNvSpPr>
              <p:nvPr/>
            </p:nvSpPr>
            <p:spPr>
              <a:xfrm>
                <a:off x="5242560" y="2256760"/>
                <a:ext cx="53848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CasellaDiTesto 73">
                <a:extLst>
                  <a:ext uri="{FF2B5EF4-FFF2-40B4-BE49-F238E27FC236}">
                    <a16:creationId xmlns:a16="http://schemas.microsoft.com/office/drawing/2014/main" id="{A2489801-0E22-9885-4186-FA5FAD854238}"/>
                  </a:ext>
                </a:extLst>
              </p:cNvPr>
              <p:cNvSpPr txBox="1"/>
              <p:nvPr/>
            </p:nvSpPr>
            <p:spPr>
              <a:xfrm>
                <a:off x="5274818" y="2754164"/>
                <a:ext cx="5384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B2530"/>
                              </a:solidFill>
                              <a:latin typeface="Cambria Math" panose="02040503050406030204" pitchFamily="18" charset="0"/>
                              <a:ea typeface="Roboto Condensed" pitchFamily="34" charset="-122"/>
                              <a:cs typeface="Roboto Condensed" pitchFamily="34" charset="-120"/>
                            </a:rPr>
                          </m:ctrlPr>
                        </m:sSubPr>
                        <m:e>
                          <m:r>
                            <a:rPr lang="en-US" b="0" i="1" smtClean="0">
                              <a:solidFill>
                                <a:srgbClr val="0B2530"/>
                              </a:solidFill>
                              <a:latin typeface="Cambria Math" panose="02040503050406030204" pitchFamily="18" charset="0"/>
                              <a:ea typeface="Roboto Condensed" pitchFamily="34" charset="-122"/>
                              <a:cs typeface="Roboto Condensed" pitchFamily="34" charset="-120"/>
                            </a:rPr>
                            <m:t>𝑠</m:t>
                          </m:r>
                        </m:e>
                        <m:sub>
                          <m:r>
                            <a:rPr lang="en-US" b="0" i="1" smtClean="0">
                              <a:solidFill>
                                <a:srgbClr val="0B2530"/>
                              </a:solidFill>
                              <a:latin typeface="Cambria Math" panose="02040503050406030204" pitchFamily="18" charset="0"/>
                              <a:ea typeface="Roboto Condensed" pitchFamily="34" charset="-122"/>
                              <a:cs typeface="Roboto Condensed" pitchFamily="34" charset="-120"/>
                            </a:rPr>
                            <m:t>3</m:t>
                          </m:r>
                        </m:sub>
                      </m:sSub>
                    </m:oMath>
                  </m:oMathPara>
                </a14:m>
                <a:endParaRPr lang="en-US" dirty="0"/>
              </a:p>
            </p:txBody>
          </p:sp>
        </mc:Choice>
        <mc:Fallback xmlns="">
          <p:sp>
            <p:nvSpPr>
              <p:cNvPr id="74" name="CasellaDiTesto 73">
                <a:extLst>
                  <a:ext uri="{FF2B5EF4-FFF2-40B4-BE49-F238E27FC236}">
                    <a16:creationId xmlns:a16="http://schemas.microsoft.com/office/drawing/2014/main" id="{A2489801-0E22-9885-4186-FA5FAD854238}"/>
                  </a:ext>
                </a:extLst>
              </p:cNvPr>
              <p:cNvSpPr txBox="1">
                <a:spLocks noRot="1" noChangeAspect="1" noMove="1" noResize="1" noEditPoints="1" noAdjustHandles="1" noChangeArrowheads="1" noChangeShapeType="1" noTextEdit="1"/>
              </p:cNvSpPr>
              <p:nvPr/>
            </p:nvSpPr>
            <p:spPr>
              <a:xfrm>
                <a:off x="5274818" y="2754164"/>
                <a:ext cx="538480" cy="369332"/>
              </a:xfrm>
              <a:prstGeom prst="rect">
                <a:avLst/>
              </a:prstGeom>
              <a:blipFill>
                <a:blip r:embed="rId10"/>
                <a:stretch>
                  <a:fillRect/>
                </a:stretch>
              </a:blipFill>
            </p:spPr>
            <p:txBody>
              <a:bodyPr/>
              <a:lstStyle/>
              <a:p>
                <a:r>
                  <a:rPr lang="en-US">
                    <a:noFill/>
                  </a:rPr>
                  <a:t> </a:t>
                </a:r>
              </a:p>
            </p:txBody>
          </p:sp>
        </mc:Fallback>
      </mc:AlternateContent>
      <p:sp>
        <p:nvSpPr>
          <p:cNvPr id="22" name="CasellaDiTesto 21">
            <a:extLst>
              <a:ext uri="{FF2B5EF4-FFF2-40B4-BE49-F238E27FC236}">
                <a16:creationId xmlns:a16="http://schemas.microsoft.com/office/drawing/2014/main" id="{90C0F316-FDE0-98EF-EC0C-19B6A8136497}"/>
              </a:ext>
            </a:extLst>
          </p:cNvPr>
          <p:cNvSpPr txBox="1"/>
          <p:nvPr/>
        </p:nvSpPr>
        <p:spPr>
          <a:xfrm>
            <a:off x="0" y="6361435"/>
            <a:ext cx="7396480" cy="253916"/>
          </a:xfrm>
          <a:prstGeom prst="rect">
            <a:avLst/>
          </a:prstGeom>
          <a:noFill/>
        </p:spPr>
        <p:txBody>
          <a:bodyPr wrap="square">
            <a:spAutoFit/>
          </a:bodyPr>
          <a:lstStyle/>
          <a:p>
            <a:r>
              <a:rPr lang="en-US" sz="1050" dirty="0"/>
              <a:t>Scale-dependent mix-norm, adapted from  “A multiscale measure for mixing” Mathew, </a:t>
            </a:r>
            <a:r>
              <a:rPr lang="en-US" sz="1050" dirty="0" err="1"/>
              <a:t>Mezić</a:t>
            </a:r>
            <a:r>
              <a:rPr lang="en-US" sz="1050" dirty="0"/>
              <a:t> &amp; Petzold (2005).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9144000" cy="603504"/>
          </a:xfrm>
          <a:prstGeom prst="rect">
            <a:avLst/>
          </a:prstGeom>
          <a:solidFill>
            <a:srgbClr val="D7E3E8"/>
          </a:solidFill>
          <a:ln w="12700">
            <a:solidFill>
              <a:srgbClr val="D7E3E8"/>
            </a:solidFill>
            <a:prstDash val="solid"/>
          </a:ln>
        </p:spPr>
        <p:txBody>
          <a:bodyPr/>
          <a:lstStyle/>
          <a:p>
            <a:endParaRPr lang="en-US"/>
          </a:p>
        </p:txBody>
      </p:sp>
      <p:sp>
        <p:nvSpPr>
          <p:cNvPr id="3" name="Text 1"/>
          <p:cNvSpPr/>
          <p:nvPr/>
        </p:nvSpPr>
        <p:spPr>
          <a:xfrm>
            <a:off x="164592" y="109728"/>
            <a:ext cx="8595360" cy="402336"/>
          </a:xfrm>
          <a:prstGeom prst="rect">
            <a:avLst/>
          </a:prstGeom>
          <a:noFill/>
          <a:ln/>
        </p:spPr>
        <p:txBody>
          <a:bodyPr wrap="square" lIns="0" tIns="0" rIns="0" bIns="0" rtlCol="0" anchor="ctr">
            <a:normAutofit/>
          </a:bodyPr>
          <a:lstStyle/>
          <a:p>
            <a:pPr marL="0" indent="0">
              <a:buNone/>
            </a:pPr>
            <a:r>
              <a:rPr lang="en-US" sz="2500" dirty="0">
                <a:solidFill>
                  <a:srgbClr val="004A61"/>
                </a:solidFill>
                <a:latin typeface="Roboto Condensed" pitchFamily="34" charset="0"/>
                <a:ea typeface="Roboto Condensed" pitchFamily="34" charset="-122"/>
                <a:cs typeface="Roboto Condensed" pitchFamily="34" charset="-120"/>
              </a:rPr>
              <a:t>Numerical validation: two test DFNs</a:t>
            </a:r>
            <a:endParaRPr lang="en-US" sz="2500" dirty="0"/>
          </a:p>
        </p:txBody>
      </p:sp>
      <p:sp>
        <p:nvSpPr>
          <p:cNvPr id="4" name="Shape 2"/>
          <p:cNvSpPr/>
          <p:nvPr/>
        </p:nvSpPr>
        <p:spPr>
          <a:xfrm>
            <a:off x="0" y="6583680"/>
            <a:ext cx="9144000" cy="274320"/>
          </a:xfrm>
          <a:prstGeom prst="rect">
            <a:avLst/>
          </a:prstGeom>
          <a:solidFill>
            <a:srgbClr val="D7E3E8"/>
          </a:solidFill>
          <a:ln w="12700">
            <a:solidFill>
              <a:srgbClr val="D7E3E8"/>
            </a:solidFill>
            <a:prstDash val="solid"/>
          </a:ln>
        </p:spPr>
        <p:txBody>
          <a:bodyPr/>
          <a:lstStyle/>
          <a:p>
            <a:endParaRPr lang="en-US"/>
          </a:p>
        </p:txBody>
      </p:sp>
      <p:sp>
        <p:nvSpPr>
          <p:cNvPr id="5" name="Shape 3"/>
          <p:cNvSpPr/>
          <p:nvPr/>
        </p:nvSpPr>
        <p:spPr>
          <a:xfrm>
            <a:off x="0" y="6583680"/>
            <a:ext cx="2468880" cy="274320"/>
          </a:xfrm>
          <a:prstGeom prst="rect">
            <a:avLst/>
          </a:prstGeom>
          <a:solidFill>
            <a:srgbClr val="C7D5DB"/>
          </a:solidFill>
          <a:ln w="12700">
            <a:solidFill>
              <a:srgbClr val="C7D5DB"/>
            </a:solidFill>
            <a:prstDash val="solid"/>
          </a:ln>
        </p:spPr>
        <p:txBody>
          <a:bodyPr/>
          <a:lstStyle/>
          <a:p>
            <a:endParaRPr lang="en-US"/>
          </a:p>
        </p:txBody>
      </p:sp>
      <p:sp>
        <p:nvSpPr>
          <p:cNvPr id="6" name="Shape 4"/>
          <p:cNvSpPr/>
          <p:nvPr/>
        </p:nvSpPr>
        <p:spPr>
          <a:xfrm>
            <a:off x="3886200" y="6583680"/>
            <a:ext cx="1371600" cy="274320"/>
          </a:xfrm>
          <a:prstGeom prst="rect">
            <a:avLst/>
          </a:prstGeom>
          <a:solidFill>
            <a:srgbClr val="C7D5DB"/>
          </a:solidFill>
          <a:ln w="12700">
            <a:solidFill>
              <a:srgbClr val="C7D5DB"/>
            </a:solidFill>
            <a:prstDash val="solid"/>
          </a:ln>
        </p:spPr>
        <p:txBody>
          <a:bodyPr/>
          <a:lstStyle/>
          <a:p>
            <a:endParaRPr lang="en-US"/>
          </a:p>
        </p:txBody>
      </p:sp>
      <p:sp>
        <p:nvSpPr>
          <p:cNvPr id="7" name="Text 5"/>
          <p:cNvSpPr/>
          <p:nvPr/>
        </p:nvSpPr>
        <p:spPr>
          <a:xfrm>
            <a:off x="137160" y="6629400"/>
            <a:ext cx="2194560" cy="137160"/>
          </a:xfrm>
          <a:prstGeom prst="rect">
            <a:avLst/>
          </a:prstGeom>
          <a:noFill/>
          <a:ln/>
        </p:spPr>
        <p:txBody>
          <a:bodyPr wrap="square" lIns="0" tIns="0" rIns="0" bIns="0" rtlCol="0" anchor="ctr">
            <a:normAutofit/>
          </a:bodyPr>
          <a:lstStyle/>
          <a:p>
            <a:r>
              <a:rPr lang="en-US" sz="620" dirty="0">
                <a:solidFill>
                  <a:srgbClr val="0B2530"/>
                </a:solidFill>
                <a:latin typeface="Roboto Condensed" pitchFamily="34" charset="0"/>
                <a:ea typeface="Roboto Condensed" pitchFamily="34" charset="-122"/>
                <a:cs typeface="Roboto Condensed" pitchFamily="34" charset="-120"/>
              </a:rPr>
              <a:t>Ascione et al, J. Fluid Mech. (2026)</a:t>
            </a:r>
            <a:endParaRPr lang="en-US" sz="620" dirty="0"/>
          </a:p>
        </p:txBody>
      </p:sp>
      <p:sp>
        <p:nvSpPr>
          <p:cNvPr id="8" name="Text 6"/>
          <p:cNvSpPr/>
          <p:nvPr/>
        </p:nvSpPr>
        <p:spPr>
          <a:xfrm>
            <a:off x="3794760" y="6629400"/>
            <a:ext cx="155448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9" name="Text 7"/>
          <p:cNvSpPr/>
          <p:nvPr/>
        </p:nvSpPr>
        <p:spPr>
          <a:xfrm>
            <a:off x="6903720" y="6629400"/>
            <a:ext cx="1600200" cy="137160"/>
          </a:xfrm>
          <a:prstGeom prst="rect">
            <a:avLst/>
          </a:prstGeom>
          <a:noFill/>
          <a:ln/>
        </p:spPr>
        <p:txBody>
          <a:bodyPr wrap="square" lIns="0" tIns="0" rIns="0" bIns="0" rtlCol="0" anchor="ctr">
            <a:normAutofit/>
          </a:bodyPr>
          <a:lstStyle/>
          <a:p>
            <a:pPr marL="0" indent="0" algn="ctr">
              <a:buNone/>
            </a:pPr>
            <a:endParaRPr lang="en-US" sz="620" dirty="0"/>
          </a:p>
        </p:txBody>
      </p:sp>
      <p:sp>
        <p:nvSpPr>
          <p:cNvPr id="10" name="Text 8"/>
          <p:cNvSpPr/>
          <p:nvPr/>
        </p:nvSpPr>
        <p:spPr>
          <a:xfrm>
            <a:off x="8577072" y="6629400"/>
            <a:ext cx="411480" cy="137160"/>
          </a:xfrm>
          <a:prstGeom prst="rect">
            <a:avLst/>
          </a:prstGeom>
          <a:noFill/>
          <a:ln/>
        </p:spPr>
        <p:txBody>
          <a:bodyPr wrap="square" lIns="0" tIns="0" rIns="0" bIns="0" rtlCol="0" anchor="ctr">
            <a:normAutofit/>
          </a:bodyPr>
          <a:lstStyle/>
          <a:p>
            <a:pPr marL="0" indent="0" algn="r">
              <a:buNone/>
            </a:pPr>
            <a:r>
              <a:rPr lang="en-US" sz="620" dirty="0">
                <a:solidFill>
                  <a:srgbClr val="0B2530"/>
                </a:solidFill>
                <a:latin typeface="Roboto Condensed" pitchFamily="34" charset="0"/>
                <a:ea typeface="Roboto Condensed" pitchFamily="34" charset="-122"/>
                <a:cs typeface="Roboto Condensed" pitchFamily="34" charset="-120"/>
              </a:rPr>
              <a:t>9 / 17</a:t>
            </a:r>
            <a:endParaRPr lang="en-US" sz="620" dirty="0"/>
          </a:p>
        </p:txBody>
      </p:sp>
      <p:grpSp>
        <p:nvGrpSpPr>
          <p:cNvPr id="17" name="Gruppo 16">
            <a:extLst>
              <a:ext uri="{FF2B5EF4-FFF2-40B4-BE49-F238E27FC236}">
                <a16:creationId xmlns:a16="http://schemas.microsoft.com/office/drawing/2014/main" id="{04723A5B-1469-C539-7CC8-D8143CC4B446}"/>
              </a:ext>
            </a:extLst>
          </p:cNvPr>
          <p:cNvGrpSpPr/>
          <p:nvPr/>
        </p:nvGrpSpPr>
        <p:grpSpPr>
          <a:xfrm>
            <a:off x="195157" y="681827"/>
            <a:ext cx="4664282" cy="1751275"/>
            <a:chOff x="411480" y="1234440"/>
            <a:chExt cx="4023360" cy="1335024"/>
          </a:xfrm>
        </p:grpSpPr>
        <p:sp>
          <p:nvSpPr>
            <p:cNvPr id="11" name="Shape 9"/>
            <p:cNvSpPr/>
            <p:nvPr/>
          </p:nvSpPr>
          <p:spPr>
            <a:xfrm>
              <a:off x="411480" y="1335024"/>
              <a:ext cx="64008" cy="64008"/>
            </a:xfrm>
            <a:prstGeom prst="ellipse">
              <a:avLst/>
            </a:prstGeom>
            <a:solidFill>
              <a:srgbClr val="004A61"/>
            </a:solidFill>
            <a:ln w="12700">
              <a:solidFill>
                <a:srgbClr val="004A61"/>
              </a:solidFill>
              <a:prstDash val="solid"/>
            </a:ln>
          </p:spPr>
          <p:txBody>
            <a:bodyPr/>
            <a:lstStyle/>
            <a:p>
              <a:endParaRPr lang="en-US"/>
            </a:p>
          </p:txBody>
        </p:sp>
        <p:sp>
          <p:nvSpPr>
            <p:cNvPr id="12" name="Text 10"/>
            <p:cNvSpPr/>
            <p:nvPr/>
          </p:nvSpPr>
          <p:spPr>
            <a:xfrm>
              <a:off x="630936" y="1234440"/>
              <a:ext cx="3803904" cy="329184"/>
            </a:xfrm>
            <a:prstGeom prst="rect">
              <a:avLst/>
            </a:prstGeom>
            <a:noFill/>
            <a:ln/>
          </p:spPr>
          <p:txBody>
            <a:bodyPr wrap="square" lIns="0" tIns="0" rIns="0" bIns="0" rtlCol="0" anchor="ctr">
              <a:normAutofit/>
            </a:bodyPr>
            <a:lstStyle/>
            <a:p>
              <a:pPr marL="0" indent="0">
                <a:buNone/>
              </a:pPr>
              <a:r>
                <a:rPr lang="en-US" sz="1700" dirty="0">
                  <a:solidFill>
                    <a:srgbClr val="0B2530"/>
                  </a:solidFill>
                  <a:latin typeface="+mj-lt"/>
                  <a:ea typeface="Roboto Condensed" pitchFamily="34" charset="-122"/>
                  <a:cs typeface="Roboto Condensed" pitchFamily="34" charset="-120"/>
                </a:rPr>
                <a:t>Flow solved with DFN.lab.</a:t>
              </a:r>
              <a:endParaRPr lang="en-US" sz="1700" dirty="0">
                <a:latin typeface="+mj-lt"/>
              </a:endParaRPr>
            </a:p>
          </p:txBody>
        </p:sp>
        <p:sp>
          <p:nvSpPr>
            <p:cNvPr id="13" name="Shape 11"/>
            <p:cNvSpPr/>
            <p:nvPr/>
          </p:nvSpPr>
          <p:spPr>
            <a:xfrm>
              <a:off x="411480" y="1837944"/>
              <a:ext cx="64008" cy="64008"/>
            </a:xfrm>
            <a:prstGeom prst="ellipse">
              <a:avLst/>
            </a:prstGeom>
            <a:solidFill>
              <a:srgbClr val="004A61"/>
            </a:solidFill>
            <a:ln w="12700">
              <a:solidFill>
                <a:srgbClr val="004A61"/>
              </a:solidFill>
              <a:prstDash val="solid"/>
            </a:ln>
          </p:spPr>
          <p:txBody>
            <a:bodyPr/>
            <a:lstStyle/>
            <a:p>
              <a:endParaRPr lang="en-US"/>
            </a:p>
          </p:txBody>
        </p:sp>
        <p:sp>
          <p:nvSpPr>
            <p:cNvPr id="14" name="Text 12"/>
            <p:cNvSpPr/>
            <p:nvPr/>
          </p:nvSpPr>
          <p:spPr>
            <a:xfrm>
              <a:off x="630936" y="1737360"/>
              <a:ext cx="3803904" cy="329184"/>
            </a:xfrm>
            <a:prstGeom prst="rect">
              <a:avLst/>
            </a:prstGeom>
            <a:noFill/>
            <a:ln/>
          </p:spPr>
          <p:txBody>
            <a:bodyPr wrap="square" lIns="0" tIns="0" rIns="0" bIns="0" rtlCol="0" anchor="ctr">
              <a:normAutofit/>
            </a:bodyPr>
            <a:lstStyle/>
            <a:p>
              <a:pPr marL="0" indent="0">
                <a:buNone/>
              </a:pPr>
              <a:r>
                <a:rPr lang="en-US" sz="1750" dirty="0">
                  <a:solidFill>
                    <a:srgbClr val="0B2530"/>
                  </a:solidFill>
                  <a:latin typeface="+mj-lt"/>
                  <a:ea typeface="Roboto Condensed" pitchFamily="34" charset="-122"/>
                  <a:cs typeface="Roboto Condensed" pitchFamily="34" charset="-120"/>
                </a:rPr>
                <a:t>Streamlines seeded flux-weighted at inlets.</a:t>
              </a:r>
              <a:endParaRPr lang="en-US" sz="1750" dirty="0">
                <a:latin typeface="+mj-lt"/>
              </a:endParaRPr>
            </a:p>
          </p:txBody>
        </p:sp>
        <p:sp>
          <p:nvSpPr>
            <p:cNvPr id="15" name="Shape 13"/>
            <p:cNvSpPr/>
            <p:nvPr/>
          </p:nvSpPr>
          <p:spPr>
            <a:xfrm>
              <a:off x="411480" y="2340864"/>
              <a:ext cx="64008" cy="64008"/>
            </a:xfrm>
            <a:prstGeom prst="ellipse">
              <a:avLst/>
            </a:prstGeom>
            <a:solidFill>
              <a:srgbClr val="004A61"/>
            </a:solidFill>
            <a:ln w="12700">
              <a:solidFill>
                <a:srgbClr val="004A61"/>
              </a:solidFill>
              <a:prstDash val="solid"/>
            </a:ln>
          </p:spPr>
          <p:txBody>
            <a:bodyPr/>
            <a:lstStyle/>
            <a:p>
              <a:endParaRPr lang="en-US"/>
            </a:p>
          </p:txBody>
        </p:sp>
        <mc:AlternateContent xmlns:mc="http://schemas.openxmlformats.org/markup-compatibility/2006" xmlns:a14="http://schemas.microsoft.com/office/drawing/2010/main">
          <mc:Choice Requires="a14">
            <p:sp>
              <p:nvSpPr>
                <p:cNvPr id="16" name="Text 14"/>
                <p:cNvSpPr/>
                <p:nvPr/>
              </p:nvSpPr>
              <p:spPr>
                <a:xfrm>
                  <a:off x="630936" y="2240280"/>
                  <a:ext cx="3803904" cy="329184"/>
                </a:xfrm>
                <a:prstGeom prst="rect">
                  <a:avLst/>
                </a:prstGeom>
                <a:noFill/>
                <a:ln/>
              </p:spPr>
              <p:txBody>
                <a:bodyPr wrap="square" lIns="0" tIns="0" rIns="0" bIns="0" rtlCol="0" anchor="ctr">
                  <a:noAutofit/>
                </a:bodyPr>
                <a:lstStyle/>
                <a:p>
                  <a:pPr marL="0" indent="0">
                    <a:buNone/>
                  </a:pPr>
                  <a:r>
                    <a:rPr lang="en-US" sz="1700" dirty="0">
                      <a:solidFill>
                        <a:srgbClr val="0B2530"/>
                      </a:solidFill>
                      <a:latin typeface="+mj-lt"/>
                      <a:ea typeface="Roboto Condensed" pitchFamily="34" charset="-122"/>
                      <a:cs typeface="Roboto Condensed" pitchFamily="34" charset="-120"/>
                    </a:rPr>
                    <a:t>Compare direct numerical routing with </a:t>
                  </a:r>
                  <a14:m>
                    <m:oMath xmlns:m="http://schemas.openxmlformats.org/officeDocument/2006/math">
                      <m:sSub>
                        <m:sSubPr>
                          <m:ctrlPr>
                            <a:rPr lang="en-US" sz="1700" b="0" i="1" dirty="0" smtClean="0">
                              <a:solidFill>
                                <a:srgbClr val="0B2530"/>
                              </a:solidFill>
                              <a:latin typeface="Cambria Math" panose="02040503050406030204" pitchFamily="18" charset="0"/>
                              <a:ea typeface="Roboto Condensed" pitchFamily="34" charset="-122"/>
                              <a:cs typeface="Roboto Condensed" pitchFamily="34" charset="-120"/>
                            </a:rPr>
                          </m:ctrlPr>
                        </m:sSubPr>
                        <m:e>
                          <m:r>
                            <a:rPr lang="en-US" sz="1700" b="0" i="1" dirty="0" smtClean="0">
                              <a:solidFill>
                                <a:srgbClr val="0B2530"/>
                              </a:solidFill>
                              <a:latin typeface="Cambria Math" panose="02040503050406030204" pitchFamily="18" charset="0"/>
                              <a:ea typeface="Roboto Condensed" pitchFamily="34" charset="-122"/>
                              <a:cs typeface="Roboto Condensed" pitchFamily="34" charset="-120"/>
                            </a:rPr>
                            <m:t>𝐺</m:t>
                          </m:r>
                        </m:e>
                        <m:sub>
                          <m:r>
                            <a:rPr lang="en-US" sz="1700" b="0" i="1" dirty="0" smtClean="0">
                              <a:solidFill>
                                <a:srgbClr val="0B2530"/>
                              </a:solidFill>
                              <a:latin typeface="Cambria Math" panose="02040503050406030204" pitchFamily="18" charset="0"/>
                              <a:ea typeface="Roboto Condensed" pitchFamily="34" charset="-122"/>
                              <a:cs typeface="Roboto Condensed" pitchFamily="34" charset="-120"/>
                            </a:rPr>
                            <m:t>𝑀</m:t>
                          </m:r>
                          <m:r>
                            <a:rPr lang="en-US" sz="1700" b="0" i="1" dirty="0" smtClean="0">
                              <a:solidFill>
                                <a:srgbClr val="0B2530"/>
                              </a:solidFill>
                              <a:latin typeface="Cambria Math" panose="02040503050406030204" pitchFamily="18" charset="0"/>
                              <a:ea typeface="Roboto Condensed" pitchFamily="34" charset="-122"/>
                              <a:cs typeface="Roboto Condensed" pitchFamily="34" charset="-120"/>
                            </a:rPr>
                            <m:t> </m:t>
                          </m:r>
                        </m:sub>
                      </m:sSub>
                    </m:oMath>
                  </a14:m>
                  <a:r>
                    <a:rPr lang="en-US" sz="1700" dirty="0">
                      <a:solidFill>
                        <a:srgbClr val="0B2530"/>
                      </a:solidFill>
                      <a:latin typeface="+mj-lt"/>
                      <a:ea typeface="Roboto Condensed" pitchFamily="34" charset="-122"/>
                      <a:cs typeface="Roboto Condensed" pitchFamily="34" charset="-120"/>
                    </a:rPr>
                    <a:t>predictions.</a:t>
                  </a:r>
                  <a:endParaRPr lang="en-US" sz="1700" dirty="0">
                    <a:latin typeface="+mj-lt"/>
                  </a:endParaRPr>
                </a:p>
              </p:txBody>
            </p:sp>
          </mc:Choice>
          <mc:Fallback xmlns="">
            <p:sp>
              <p:nvSpPr>
                <p:cNvPr id="16" name="Text 14"/>
                <p:cNvSpPr>
                  <a:spLocks noRot="1" noChangeAspect="1" noMove="1" noResize="1" noEditPoints="1" noAdjustHandles="1" noChangeArrowheads="1" noChangeShapeType="1" noTextEdit="1"/>
                </p:cNvSpPr>
                <p:nvPr/>
              </p:nvSpPr>
              <p:spPr>
                <a:xfrm>
                  <a:off x="630936" y="2240280"/>
                  <a:ext cx="3803904" cy="329184"/>
                </a:xfrm>
                <a:prstGeom prst="rect">
                  <a:avLst/>
                </a:prstGeom>
                <a:blipFill>
                  <a:blip r:embed="rId3"/>
                  <a:stretch>
                    <a:fillRect l="-3043" t="-25352" b="-40845"/>
                  </a:stretch>
                </a:blipFill>
                <a:ln/>
              </p:spPr>
              <p:txBody>
                <a:bodyPr/>
                <a:lstStyle/>
                <a:p>
                  <a:r>
                    <a:rPr lang="en-US">
                      <a:noFill/>
                    </a:rPr>
                    <a:t> </a:t>
                  </a:r>
                </a:p>
              </p:txBody>
            </p:sp>
          </mc:Fallback>
        </mc:AlternateContent>
      </p:grpSp>
      <p:pic>
        <p:nvPicPr>
          <p:cNvPr id="19" name="Image 0" descr="/mnt/data/beamer_source/figures_composite/Figure12_tests_plain.jpg"/>
          <p:cNvPicPr>
            <a:picLocks noChangeAspect="1"/>
          </p:cNvPicPr>
          <p:nvPr/>
        </p:nvPicPr>
        <p:blipFill>
          <a:blip r:embed="rId4"/>
          <a:stretch>
            <a:fillRect/>
          </a:stretch>
        </p:blipFill>
        <p:spPr>
          <a:xfrm>
            <a:off x="164592" y="2550381"/>
            <a:ext cx="8948843" cy="2703796"/>
          </a:xfrm>
          <a:prstGeom prst="rect">
            <a:avLst/>
          </a:prstGeom>
        </p:spPr>
      </p:pic>
      <p:grpSp>
        <p:nvGrpSpPr>
          <p:cNvPr id="24" name="Gruppo 23">
            <a:extLst>
              <a:ext uri="{FF2B5EF4-FFF2-40B4-BE49-F238E27FC236}">
                <a16:creationId xmlns:a16="http://schemas.microsoft.com/office/drawing/2014/main" id="{1D2FAEFC-7A06-7A6D-D9BD-9A2B4396FAE0}"/>
              </a:ext>
            </a:extLst>
          </p:cNvPr>
          <p:cNvGrpSpPr/>
          <p:nvPr/>
        </p:nvGrpSpPr>
        <p:grpSpPr>
          <a:xfrm>
            <a:off x="4969167" y="1048411"/>
            <a:ext cx="4160520" cy="1005840"/>
            <a:chOff x="4617720" y="4480560"/>
            <a:chExt cx="4160520" cy="1005840"/>
          </a:xfrm>
        </p:grpSpPr>
        <p:sp>
          <p:nvSpPr>
            <p:cNvPr id="20" name="Shape 17"/>
            <p:cNvSpPr/>
            <p:nvPr/>
          </p:nvSpPr>
          <p:spPr>
            <a:xfrm>
              <a:off x="4617720" y="4480560"/>
              <a:ext cx="4160520" cy="1005840"/>
            </a:xfrm>
            <a:prstGeom prst="roundRect">
              <a:avLst>
                <a:gd name="adj" fmla="val 4545"/>
              </a:avLst>
            </a:prstGeom>
            <a:solidFill>
              <a:srgbClr val="F2F6F8"/>
            </a:solidFill>
            <a:ln w="10160">
              <a:solidFill>
                <a:srgbClr val="B9C7CD"/>
              </a:solidFill>
              <a:prstDash val="solid"/>
            </a:ln>
            <a:effectLst>
              <a:outerShdw blurRad="25400" dist="17780" dir="2700000" algn="bl" rotWithShape="0">
                <a:srgbClr val="000000">
                  <a:alpha val="18000"/>
                </a:srgbClr>
              </a:outerShdw>
            </a:effectLst>
          </p:spPr>
          <p:txBody>
            <a:bodyPr/>
            <a:lstStyle/>
            <a:p>
              <a:endParaRPr lang="en-US"/>
            </a:p>
          </p:txBody>
        </p:sp>
        <p:sp>
          <p:nvSpPr>
            <p:cNvPr id="21" name="Shape 18"/>
            <p:cNvSpPr/>
            <p:nvPr/>
          </p:nvSpPr>
          <p:spPr>
            <a:xfrm>
              <a:off x="4617720" y="4480560"/>
              <a:ext cx="4160520" cy="347472"/>
            </a:xfrm>
            <a:prstGeom prst="roundRect">
              <a:avLst>
                <a:gd name="adj" fmla="val 13158"/>
              </a:avLst>
            </a:prstGeom>
            <a:solidFill>
              <a:srgbClr val="004A61"/>
            </a:solidFill>
            <a:ln w="12700">
              <a:solidFill>
                <a:srgbClr val="004A61"/>
              </a:solidFill>
              <a:prstDash val="solid"/>
            </a:ln>
          </p:spPr>
          <p:txBody>
            <a:bodyPr/>
            <a:lstStyle/>
            <a:p>
              <a:endParaRPr lang="en-US"/>
            </a:p>
          </p:txBody>
        </p:sp>
        <p:sp>
          <p:nvSpPr>
            <p:cNvPr id="22" name="Text 19"/>
            <p:cNvSpPr/>
            <p:nvPr/>
          </p:nvSpPr>
          <p:spPr>
            <a:xfrm>
              <a:off x="4690872" y="4526280"/>
              <a:ext cx="4014216" cy="274320"/>
            </a:xfrm>
            <a:prstGeom prst="rect">
              <a:avLst/>
            </a:prstGeom>
            <a:noFill/>
            <a:ln/>
          </p:spPr>
          <p:txBody>
            <a:bodyPr wrap="square" lIns="0" tIns="0" rIns="0" bIns="0" rtlCol="0" anchor="ctr">
              <a:normAutofit/>
            </a:bodyPr>
            <a:lstStyle/>
            <a:p>
              <a:pPr marL="0" indent="0">
                <a:buNone/>
              </a:pPr>
              <a:r>
                <a:rPr lang="en-US" sz="1600" dirty="0">
                  <a:solidFill>
                    <a:srgbClr val="FFFFFF"/>
                  </a:solidFill>
                  <a:latin typeface="Roboto Condensed" pitchFamily="34" charset="0"/>
                  <a:ea typeface="Roboto Condensed" pitchFamily="34" charset="-122"/>
                  <a:cs typeface="Roboto Condensed" pitchFamily="34" charset="-120"/>
                </a:rPr>
                <a:t>Validation target</a:t>
              </a:r>
              <a:endParaRPr lang="en-US" sz="1600" dirty="0"/>
            </a:p>
          </p:txBody>
        </p:sp>
        <mc:AlternateContent xmlns:mc="http://schemas.openxmlformats.org/markup-compatibility/2006" xmlns:a14="http://schemas.microsoft.com/office/drawing/2010/main">
          <mc:Choice Requires="a14">
            <p:sp>
              <p:nvSpPr>
                <p:cNvPr id="23" name="Text 20"/>
                <p:cNvSpPr/>
                <p:nvPr/>
              </p:nvSpPr>
              <p:spPr>
                <a:xfrm>
                  <a:off x="4727448" y="4937760"/>
                  <a:ext cx="3941064" cy="512064"/>
                </a:xfrm>
                <a:prstGeom prst="rect">
                  <a:avLst/>
                </a:prstGeom>
                <a:noFill/>
                <a:ln/>
              </p:spPr>
              <p:txBody>
                <a:bodyPr wrap="square" lIns="254" tIns="254" rIns="254" bIns="254" rtlCol="0" anchor="ctr">
                  <a:normAutofit fontScale="85000" lnSpcReduction="10000"/>
                </a:bodyPr>
                <a:lstStyle/>
                <a:p>
                  <a:r>
                    <a:rPr lang="en-US" sz="1650" dirty="0">
                      <a:solidFill>
                        <a:srgbClr val="0B2530"/>
                      </a:solidFill>
                      <a:latin typeface="+mj-lt"/>
                      <a:ea typeface="Roboto Condensed" pitchFamily="34" charset="-122"/>
                      <a:cs typeface="Roboto Condensed" pitchFamily="34" charset="-120"/>
                    </a:rPr>
                    <a:t>Reproduce </a:t>
                  </a:r>
                  <a14:m>
                    <m:oMath xmlns:m="http://schemas.openxmlformats.org/officeDocument/2006/math">
                      <m:sSub>
                        <m:sSubPr>
                          <m:ctrlPr>
                            <a:rPr lang="en-US" sz="1600" i="1" dirty="0">
                              <a:solidFill>
                                <a:srgbClr val="0B2530"/>
                              </a:solidFill>
                              <a:latin typeface="Cambria Math" panose="02040503050406030204" pitchFamily="18" charset="0"/>
                              <a:ea typeface="Roboto Condensed" pitchFamily="34" charset="-122"/>
                              <a:cs typeface="Roboto Condensed" pitchFamily="34" charset="-120"/>
                            </a:rPr>
                          </m:ctrlPr>
                        </m:sSubPr>
                        <m:e>
                          <m:r>
                            <a:rPr lang="en-US" sz="1600" b="0" i="1" dirty="0" smtClean="0">
                              <a:solidFill>
                                <a:srgbClr val="0B2530"/>
                              </a:solidFill>
                              <a:latin typeface="Cambria Math" panose="02040503050406030204" pitchFamily="18" charset="0"/>
                              <a:ea typeface="Roboto Condensed" pitchFamily="34" charset="-122"/>
                              <a:cs typeface="Roboto Condensed" pitchFamily="34" charset="-120"/>
                            </a:rPr>
                            <m:t>𝑐</m:t>
                          </m:r>
                        </m:e>
                        <m:sub>
                          <m:r>
                            <a:rPr lang="en-US" sz="1600" b="0" i="1" dirty="0" smtClean="0">
                              <a:solidFill>
                                <a:srgbClr val="0B2530"/>
                              </a:solidFill>
                              <a:latin typeface="Cambria Math" panose="02040503050406030204" pitchFamily="18" charset="0"/>
                              <a:ea typeface="Roboto Condensed" pitchFamily="34" charset="-122"/>
                              <a:cs typeface="Roboto Condensed" pitchFamily="34" charset="-120"/>
                            </a:rPr>
                            <m:t>𝑜𝑢𝑡</m:t>
                          </m:r>
                          <m:r>
                            <a:rPr lang="en-US" sz="1600" i="1" dirty="0">
                              <a:solidFill>
                                <a:srgbClr val="0B2530"/>
                              </a:solidFill>
                              <a:latin typeface="Cambria Math" panose="02040503050406030204" pitchFamily="18" charset="0"/>
                              <a:ea typeface="Roboto Condensed" pitchFamily="34" charset="-122"/>
                              <a:cs typeface="Roboto Condensed" pitchFamily="34" charset="-120"/>
                            </a:rPr>
                            <m:t> </m:t>
                          </m:r>
                        </m:sub>
                      </m:sSub>
                    </m:oMath>
                  </a14:m>
                  <a:r>
                    <a:rPr lang="en-US" sz="1650" dirty="0">
                      <a:solidFill>
                        <a:srgbClr val="0B2530"/>
                      </a:solidFill>
                      <a:latin typeface="+mj-lt"/>
                      <a:ea typeface="Roboto Condensed" pitchFamily="34" charset="-122"/>
                      <a:cs typeface="Roboto Condensed" pitchFamily="34" charset="-120"/>
                    </a:rPr>
                    <a:t> and multiscale mixing measures without direct particle integration.</a:t>
                  </a:r>
                  <a:endParaRPr lang="en-US" sz="1650" dirty="0">
                    <a:latin typeface="+mj-lt"/>
                  </a:endParaRPr>
                </a:p>
              </p:txBody>
            </p:sp>
          </mc:Choice>
          <mc:Fallback xmlns="">
            <p:sp>
              <p:nvSpPr>
                <p:cNvPr id="23" name="Text 20"/>
                <p:cNvSpPr>
                  <a:spLocks noRot="1" noChangeAspect="1" noMove="1" noResize="1" noEditPoints="1" noAdjustHandles="1" noChangeArrowheads="1" noChangeShapeType="1" noTextEdit="1"/>
                </p:cNvSpPr>
                <p:nvPr/>
              </p:nvSpPr>
              <p:spPr>
                <a:xfrm>
                  <a:off x="4727448" y="4937760"/>
                  <a:ext cx="3941064" cy="512064"/>
                </a:xfrm>
                <a:prstGeom prst="rect">
                  <a:avLst/>
                </a:prstGeom>
                <a:blipFill>
                  <a:blip r:embed="rId5"/>
                  <a:stretch>
                    <a:fillRect l="-2782" t="-3571" b="-7143"/>
                  </a:stretch>
                </a:blipFill>
                <a:ln/>
              </p:spPr>
              <p:txBody>
                <a:bodyPr/>
                <a:lstStyle/>
                <a:p>
                  <a:r>
                    <a:rPr lang="en-US">
                      <a:noFill/>
                    </a:rPr>
                    <a:t> </a:t>
                  </a:r>
                </a:p>
              </p:txBody>
            </p:sp>
          </mc:Fallback>
        </mc:AlternateContent>
      </p:grpSp>
      <p:pic>
        <p:nvPicPr>
          <p:cNvPr id="18" name="Image 1" descr="/mnt/data/beamer_source/figures/Figure1b.jpg">
            <a:extLst>
              <a:ext uri="{FF2B5EF4-FFF2-40B4-BE49-F238E27FC236}">
                <a16:creationId xmlns:a16="http://schemas.microsoft.com/office/drawing/2014/main" id="{D60D6A94-0027-330E-4E09-4D5FF6E2FCF5}"/>
              </a:ext>
            </a:extLst>
          </p:cNvPr>
          <p:cNvPicPr>
            <a:picLocks noChangeAspect="1"/>
          </p:cNvPicPr>
          <p:nvPr/>
        </p:nvPicPr>
        <p:blipFill>
          <a:blip r:embed="rId6"/>
          <a:stretch>
            <a:fillRect/>
          </a:stretch>
        </p:blipFill>
        <p:spPr>
          <a:xfrm>
            <a:off x="3286505" y="4873422"/>
            <a:ext cx="2351533" cy="1652877"/>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821,1473"/>
  <p:tag name="ORIGINALWIDTH" val="3513,311"/>
  <p:tag name="LATEXADDIN" val="\documentclass{article}&#10;\usepackage{amsmath}&#10;\pagestyle{empty}&#10;\begin{document}&#10;&#10;\begin{center}&#10;\scriptsize&#10;\renewcommand{\arraystretch}{1.22}&#10;\setlength{\tabcolsep}{4.5pt}&#10;&#10;\begin{tabular}{c c c c}&#10;\hline&#10;\textbf{DFN} &amp;&#10;\textbf{Model} &amp;&#10;\(\boldsymbol{\Phi^2_{1D,G_M}}\) &amp;&#10;\textbf{Rel. error} \\&#10;\hline&#10;A &amp; PWI &amp; 0.204952 &amp; \(1.4\times10^{-2}\) \\&#10;A &amp; PWS &amp; 0.207885 &amp; \(5.1\times10^{-5}\) \\&#10;B &amp; PWI &amp; 0.153298 &amp; \(1.05\times10^{-1}\) \\&#10;B &amp; PWS &amp; 0.171252 &amp; \(8.6\times10^{-5}\) \\&#10;\hline&#10;\end{tabular}&#10;&#10;\vspace{0.45em}&#10;&#10;\footnotesize&#10;Reference values: \(\Phi^2_{1D,\mathrm{DFN.lab}}=0.207874\) for DFN A,&#10;\(0.171267\) for DFN B.&#10;\end{center}&#10;&#10;\end{document}"/>
  <p:tag name="IGUANATEXSIZE" val="20"/>
  <p:tag name="IGUANATEXCURSOR" val="644"/>
  <p:tag name="TRANSPARENCY" val="Vero"/>
  <p:tag name="LATEXENGINEID" val="0"/>
  <p:tag name="TEMPFOLDER" val="C:\Latex\"/>
  <p:tag name="LATEXFORMHEIGHT" val="312"/>
  <p:tag name="LATEXFORMWIDTH" val="384"/>
  <p:tag name="LATEXFORMWRAP" val="Vero"/>
  <p:tag name="BITMAPVECTOR" val="0"/>
</p:tagLst>
</file>

<file path=ppt/theme/theme1.xml><?xml version="1.0" encoding="utf-8"?>
<a:theme xmlns:a="http://schemas.openxmlformats.org/drawingml/2006/main" name="TemaBeamer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zato 2">
      <a:majorFont>
        <a:latin typeface="Cambria Math"/>
        <a:ea typeface=""/>
        <a:cs typeface=""/>
      </a:majorFont>
      <a:minorFont>
        <a:latin typeface="Cambria Math"/>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Beamer1" id="{90B9106F-CD66-489C-BFA0-8628FC3B4FB4}" vid="{52F93E0B-4541-4DA2-BCC2-3530BA6DB67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TemaBeamer1</Template>
  <TotalTime>3637</TotalTime>
  <Words>1779</Words>
  <Application>Microsoft Office PowerPoint</Application>
  <PresentationFormat>Presentazione su schermo (4:3)</PresentationFormat>
  <Paragraphs>209</Paragraphs>
  <Slides>20</Slides>
  <Notes>19</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20</vt:i4>
      </vt:variant>
    </vt:vector>
  </HeadingPairs>
  <TitlesOfParts>
    <vt:vector size="26" baseType="lpstr">
      <vt:lpstr>Arial</vt:lpstr>
      <vt:lpstr>Bell MT</vt:lpstr>
      <vt:lpstr>Cambria Math</vt:lpstr>
      <vt:lpstr>Roboto Condensed</vt:lpstr>
      <vt:lpstr>Wingdings</vt:lpstr>
      <vt:lpstr>TemaBeamer1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RMIT University / Université de Rennes / CNRS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Mixing in Discrete Fracture Networks</dc:title>
  <dc:subject>Mixing in Discrete Fracture Networks</dc:subject>
  <dc:creator>Stefano Ascione</dc:creator>
  <cp:lastModifiedBy>Stefano Ascione</cp:lastModifiedBy>
  <cp:revision>12</cp:revision>
  <dcterms:created xsi:type="dcterms:W3CDTF">2026-04-28T16:11:19Z</dcterms:created>
  <dcterms:modified xsi:type="dcterms:W3CDTF">2026-05-15T14:55:27Z</dcterms:modified>
</cp:coreProperties>
</file>