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408" r:id="rId5"/>
    <p:sldId id="395" r:id="rId6"/>
    <p:sldId id="396" r:id="rId7"/>
    <p:sldId id="401" r:id="rId8"/>
    <p:sldId id="417" r:id="rId9"/>
    <p:sldId id="258" r:id="rId10"/>
    <p:sldId id="259" r:id="rId11"/>
    <p:sldId id="415" r:id="rId12"/>
    <p:sldId id="260" r:id="rId13"/>
    <p:sldId id="407" r:id="rId14"/>
    <p:sldId id="397" r:id="rId15"/>
    <p:sldId id="409" r:id="rId16"/>
    <p:sldId id="411" r:id="rId17"/>
    <p:sldId id="414" r:id="rId18"/>
    <p:sldId id="410" r:id="rId19"/>
    <p:sldId id="400" r:id="rId20"/>
    <p:sldId id="402" r:id="rId21"/>
    <p:sldId id="394" r:id="rId22"/>
    <p:sldId id="413" r:id="rId23"/>
    <p:sldId id="398" r:id="rId24"/>
    <p:sldId id="399" r:id="rId25"/>
    <p:sldId id="406" r:id="rId26"/>
    <p:sldId id="403" r:id="rId27"/>
    <p:sldId id="404" r:id="rId28"/>
    <p:sldId id="405" r:id="rId29"/>
    <p:sldId id="412" r:id="rId30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180F44-0676-4EA0-9193-C499C1C12EB5}" v="123" dt="2026-05-15T05:34:23.8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40" autoAdjust="0"/>
  </p:normalViewPr>
  <p:slideViewPr>
    <p:cSldViewPr snapToGrid="0">
      <p:cViewPr varScale="1">
        <p:scale>
          <a:sx n="106" d="100"/>
          <a:sy n="106" d="100"/>
        </p:scale>
        <p:origin x="73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hammad Andiva" userId="1cf32821-ce98-4838-bd85-bc4559ba69e3" providerId="ADAL" clId="{44DF60E9-1093-4A82-B334-08ACA628F67E}"/>
    <pc:docChg chg="undo custSel modSld">
      <pc:chgData name="Muhammad Andiva" userId="1cf32821-ce98-4838-bd85-bc4559ba69e3" providerId="ADAL" clId="{44DF60E9-1093-4A82-B334-08ACA628F67E}" dt="2026-05-13T16:51:46.219" v="291" actId="478"/>
      <pc:docMkLst>
        <pc:docMk/>
      </pc:docMkLst>
      <pc:sldChg chg="delSp modSp">
        <pc:chgData name="Muhammad Andiva" userId="1cf32821-ce98-4838-bd85-bc4559ba69e3" providerId="ADAL" clId="{44DF60E9-1093-4A82-B334-08ACA628F67E}" dt="2026-05-13T16:51:46.219" v="291" actId="478"/>
        <pc:sldMkLst>
          <pc:docMk/>
          <pc:sldMk cId="803811034" sldId="396"/>
        </pc:sldMkLst>
        <pc:spChg chg="mod">
          <ac:chgData name="Muhammad Andiva" userId="1cf32821-ce98-4838-bd85-bc4559ba69e3" providerId="ADAL" clId="{44DF60E9-1093-4A82-B334-08ACA628F67E}" dt="2026-05-13T15:38:46.724" v="287" actId="1076"/>
          <ac:spMkLst>
            <pc:docMk/>
            <pc:sldMk cId="803811034" sldId="396"/>
            <ac:spMk id="22" creationId="{8A82B360-5160-4847-A4E5-4E95D5C50DF7}"/>
          </ac:spMkLst>
        </pc:spChg>
        <pc:spChg chg="mod">
          <ac:chgData name="Muhammad Andiva" userId="1cf32821-ce98-4838-bd85-bc4559ba69e3" providerId="ADAL" clId="{44DF60E9-1093-4A82-B334-08ACA628F67E}" dt="2026-05-13T15:38:46.724" v="287" actId="1076"/>
          <ac:spMkLst>
            <pc:docMk/>
            <pc:sldMk cId="803811034" sldId="396"/>
            <ac:spMk id="23" creationId="{C7775146-58F7-44E3-86BA-B92ED13540E6}"/>
          </ac:spMkLst>
        </pc:spChg>
        <pc:picChg chg="mod">
          <ac:chgData name="Muhammad Andiva" userId="1cf32821-ce98-4838-bd85-bc4559ba69e3" providerId="ADAL" clId="{44DF60E9-1093-4A82-B334-08ACA628F67E}" dt="2026-05-13T15:38:46.724" v="287" actId="1076"/>
          <ac:picMkLst>
            <pc:docMk/>
            <pc:sldMk cId="803811034" sldId="396"/>
            <ac:picMk id="3" creationId="{F0E07575-B889-4A26-B539-FB5900B8A86A}"/>
          </ac:picMkLst>
        </pc:picChg>
      </pc:sldChg>
      <pc:sldChg chg="modSp">
        <pc:chgData name="Muhammad Andiva" userId="1cf32821-ce98-4838-bd85-bc4559ba69e3" providerId="ADAL" clId="{44DF60E9-1093-4A82-B334-08ACA628F67E}" dt="2026-05-13T15:33:28.589" v="267" actId="1076"/>
        <pc:sldMkLst>
          <pc:docMk/>
          <pc:sldMk cId="3633363505" sldId="401"/>
        </pc:sldMkLst>
        <pc:picChg chg="mod">
          <ac:chgData name="Muhammad Andiva" userId="1cf32821-ce98-4838-bd85-bc4559ba69e3" providerId="ADAL" clId="{44DF60E9-1093-4A82-B334-08ACA628F67E}" dt="2026-05-13T15:33:28.589" v="267" actId="1076"/>
          <ac:picMkLst>
            <pc:docMk/>
            <pc:sldMk cId="3633363505" sldId="401"/>
            <ac:picMk id="22" creationId="{8BAAE896-AFF7-4011-A984-385D9AE12BD5}"/>
          </ac:picMkLst>
        </pc:picChg>
      </pc:sldChg>
      <pc:sldChg chg="addSp modSp">
        <pc:chgData name="Muhammad Andiva" userId="1cf32821-ce98-4838-bd85-bc4559ba69e3" providerId="ADAL" clId="{44DF60E9-1093-4A82-B334-08ACA628F67E}" dt="2026-05-13T16:44:30.024" v="289" actId="20577"/>
        <pc:sldMkLst>
          <pc:docMk/>
          <pc:sldMk cId="999012607" sldId="415"/>
        </pc:sldMkLst>
        <pc:spChg chg="mod">
          <ac:chgData name="Muhammad Andiva" userId="1cf32821-ce98-4838-bd85-bc4559ba69e3" providerId="ADAL" clId="{44DF60E9-1093-4A82-B334-08ACA628F67E}" dt="2026-05-13T15:32:24.646" v="263" actId="20577"/>
          <ac:spMkLst>
            <pc:docMk/>
            <pc:sldMk cId="999012607" sldId="415"/>
            <ac:spMk id="3" creationId="{D2C2C73A-D6C5-4B0A-ADB6-654507955381}"/>
          </ac:spMkLst>
        </pc:spChg>
        <pc:spChg chg="mod">
          <ac:chgData name="Muhammad Andiva" userId="1cf32821-ce98-4838-bd85-bc4559ba69e3" providerId="ADAL" clId="{44DF60E9-1093-4A82-B334-08ACA628F67E}" dt="2026-05-13T16:44:30.024" v="289" actId="20577"/>
          <ac:spMkLst>
            <pc:docMk/>
            <pc:sldMk cId="999012607" sldId="415"/>
            <ac:spMk id="5" creationId="{954E716B-03E6-4054-B7A3-8753D905C03E}"/>
          </ac:spMkLst>
        </pc:spChg>
        <pc:spChg chg="add mod">
          <ac:chgData name="Muhammad Andiva" userId="1cf32821-ce98-4838-bd85-bc4559ba69e3" providerId="ADAL" clId="{44DF60E9-1093-4A82-B334-08ACA628F67E}" dt="2026-05-13T16:43:37.547" v="288" actId="1076"/>
          <ac:spMkLst>
            <pc:docMk/>
            <pc:sldMk cId="999012607" sldId="415"/>
            <ac:spMk id="7" creationId="{FF1E30A7-61F8-4DAC-B8DC-2721F57D9937}"/>
          </ac:spMkLst>
        </pc:spChg>
        <pc:spChg chg="add mod">
          <ac:chgData name="Muhammad Andiva" userId="1cf32821-ce98-4838-bd85-bc4559ba69e3" providerId="ADAL" clId="{44DF60E9-1093-4A82-B334-08ACA628F67E}" dt="2026-05-13T16:43:37.547" v="288" actId="1076"/>
          <ac:spMkLst>
            <pc:docMk/>
            <pc:sldMk cId="999012607" sldId="415"/>
            <ac:spMk id="8" creationId="{3BA67844-12C0-4CEA-AEB6-3925B2907E00}"/>
          </ac:spMkLst>
        </pc:spChg>
        <pc:spChg chg="mod">
          <ac:chgData name="Muhammad Andiva" userId="1cf32821-ce98-4838-bd85-bc4559ba69e3" providerId="ADAL" clId="{44DF60E9-1093-4A82-B334-08ACA628F67E}" dt="2026-05-13T16:43:37.547" v="288" actId="1076"/>
          <ac:spMkLst>
            <pc:docMk/>
            <pc:sldMk cId="999012607" sldId="415"/>
            <ac:spMk id="9" creationId="{A7A9B49B-FA13-4532-9304-06AD6F2986F7}"/>
          </ac:spMkLst>
        </pc:spChg>
        <pc:spChg chg="add mod">
          <ac:chgData name="Muhammad Andiva" userId="1cf32821-ce98-4838-bd85-bc4559ba69e3" providerId="ADAL" clId="{44DF60E9-1093-4A82-B334-08ACA628F67E}" dt="2026-05-13T16:43:37.547" v="288" actId="1076"/>
          <ac:spMkLst>
            <pc:docMk/>
            <pc:sldMk cId="999012607" sldId="415"/>
            <ac:spMk id="10" creationId="{3B247625-BF52-4E72-AABE-0AE3A2B994B7}"/>
          </ac:spMkLst>
        </pc:spChg>
        <pc:spChg chg="add mod">
          <ac:chgData name="Muhammad Andiva" userId="1cf32821-ce98-4838-bd85-bc4559ba69e3" providerId="ADAL" clId="{44DF60E9-1093-4A82-B334-08ACA628F67E}" dt="2026-05-13T16:43:37.547" v="288" actId="1076"/>
          <ac:spMkLst>
            <pc:docMk/>
            <pc:sldMk cId="999012607" sldId="415"/>
            <ac:spMk id="11" creationId="{EDF8D16C-5733-4EED-9BCB-ACC6C69167ED}"/>
          </ac:spMkLst>
        </pc:spChg>
        <pc:spChg chg="add mod">
          <ac:chgData name="Muhammad Andiva" userId="1cf32821-ce98-4838-bd85-bc4559ba69e3" providerId="ADAL" clId="{44DF60E9-1093-4A82-B334-08ACA628F67E}" dt="2026-05-13T16:43:37.547" v="288" actId="1076"/>
          <ac:spMkLst>
            <pc:docMk/>
            <pc:sldMk cId="999012607" sldId="415"/>
            <ac:spMk id="13" creationId="{963906EF-63A0-4429-AA96-5DFD9ABD0A4D}"/>
          </ac:spMkLst>
        </pc:spChg>
        <pc:cxnChg chg="add mod">
          <ac:chgData name="Muhammad Andiva" userId="1cf32821-ce98-4838-bd85-bc4559ba69e3" providerId="ADAL" clId="{44DF60E9-1093-4A82-B334-08ACA628F67E}" dt="2026-05-13T16:43:37.547" v="288" actId="1076"/>
          <ac:cxnSpMkLst>
            <pc:docMk/>
            <pc:sldMk cId="999012607" sldId="415"/>
            <ac:cxnSpMk id="14" creationId="{D73C9F6B-AE5F-434C-8F78-588368444E30}"/>
          </ac:cxnSpMkLst>
        </pc:cxnChg>
      </pc:sldChg>
      <pc:sldChg chg="addSp modSp">
        <pc:chgData name="Muhammad Andiva" userId="1cf32821-ce98-4838-bd85-bc4559ba69e3" providerId="ADAL" clId="{44DF60E9-1093-4A82-B334-08ACA628F67E}" dt="2026-05-13T15:34:51.387" v="272" actId="1076"/>
        <pc:sldMkLst>
          <pc:docMk/>
          <pc:sldMk cId="2504985271" sldId="417"/>
        </pc:sldMkLst>
        <pc:spChg chg="mod">
          <ac:chgData name="Muhammad Andiva" userId="1cf32821-ce98-4838-bd85-bc4559ba69e3" providerId="ADAL" clId="{44DF60E9-1093-4A82-B334-08ACA628F67E}" dt="2026-05-13T15:34:51.387" v="272" actId="1076"/>
          <ac:spMkLst>
            <pc:docMk/>
            <pc:sldMk cId="2504985271" sldId="417"/>
            <ac:spMk id="40" creationId="{856CC376-F2EE-4044-8339-6829084B3D5A}"/>
          </ac:spMkLst>
        </pc:spChg>
        <pc:spChg chg="mod">
          <ac:chgData name="Muhammad Andiva" userId="1cf32821-ce98-4838-bd85-bc4559ba69e3" providerId="ADAL" clId="{44DF60E9-1093-4A82-B334-08ACA628F67E}" dt="2026-05-13T15:23:04.811" v="64" actId="1076"/>
          <ac:spMkLst>
            <pc:docMk/>
            <pc:sldMk cId="2504985271" sldId="417"/>
            <ac:spMk id="41" creationId="{64CC7D7E-18D8-4C18-BB0A-02BD625C6CC8}"/>
          </ac:spMkLst>
        </pc:spChg>
        <pc:spChg chg="add mod">
          <ac:chgData name="Muhammad Andiva" userId="1cf32821-ce98-4838-bd85-bc4559ba69e3" providerId="ADAL" clId="{44DF60E9-1093-4A82-B334-08ACA628F67E}" dt="2026-05-13T15:34:51.387" v="272" actId="1076"/>
          <ac:spMkLst>
            <pc:docMk/>
            <pc:sldMk cId="2504985271" sldId="417"/>
            <ac:spMk id="44" creationId="{CEB2A86E-5143-493E-A408-E6FF7D3F5B70}"/>
          </ac:spMkLst>
        </pc:spChg>
        <pc:spChg chg="add mod">
          <ac:chgData name="Muhammad Andiva" userId="1cf32821-ce98-4838-bd85-bc4559ba69e3" providerId="ADAL" clId="{44DF60E9-1093-4A82-B334-08ACA628F67E}" dt="2026-05-13T15:34:43.440" v="270" actId="208"/>
          <ac:spMkLst>
            <pc:docMk/>
            <pc:sldMk cId="2504985271" sldId="417"/>
            <ac:spMk id="45" creationId="{B5220A74-3D3E-47CD-A249-48230E6D0F0C}"/>
          </ac:spMkLst>
        </pc:spChg>
        <pc:grpChg chg="mod">
          <ac:chgData name="Muhammad Andiva" userId="1cf32821-ce98-4838-bd85-bc4559ba69e3" providerId="ADAL" clId="{44DF60E9-1093-4A82-B334-08ACA628F67E}" dt="2026-05-13T15:23:03.289" v="63" actId="1076"/>
          <ac:grpSpMkLst>
            <pc:docMk/>
            <pc:sldMk cId="2504985271" sldId="417"/>
            <ac:grpSpMk id="14" creationId="{740CF307-A1B2-448F-89E1-342DF883D4F7}"/>
          </ac:grpSpMkLst>
        </pc:grpChg>
      </pc:sldChg>
    </pc:docChg>
  </pc:docChgLst>
  <pc:docChgLst>
    <pc:chgData name="Andiva Raharsya Muhammad" userId="1cf32821-ce98-4838-bd85-bc4559ba69e3" providerId="ADAL" clId="{04E1D150-58D0-4454-A7BD-F8550BEEBA3A}"/>
    <pc:docChg chg="undo custSel modSld modMainMaster">
      <pc:chgData name="Andiva Raharsya Muhammad" userId="1cf32821-ce98-4838-bd85-bc4559ba69e3" providerId="ADAL" clId="{04E1D150-58D0-4454-A7BD-F8550BEEBA3A}" dt="2026-05-15T05:34:23.855" v="338" actId="20577"/>
      <pc:docMkLst>
        <pc:docMk/>
      </pc:docMkLst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116161221" sldId="258"/>
        </pc:sldMkLst>
      </pc:sldChg>
      <pc:sldChg chg="modTransition modAnim">
        <pc:chgData name="Andiva Raharsya Muhammad" userId="1cf32821-ce98-4838-bd85-bc4559ba69e3" providerId="ADAL" clId="{04E1D150-58D0-4454-A7BD-F8550BEEBA3A}" dt="2026-05-15T05:08:23.933" v="66"/>
        <pc:sldMkLst>
          <pc:docMk/>
          <pc:sldMk cId="2359032694" sldId="259"/>
        </pc:sldMkLst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4169677133" sldId="260"/>
        </pc:sldMkLst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2712124226" sldId="394"/>
        </pc:sldMkLst>
      </pc:sldChg>
      <pc:sldChg chg="modTransition modAnim">
        <pc:chgData name="Andiva Raharsya Muhammad" userId="1cf32821-ce98-4838-bd85-bc4559ba69e3" providerId="ADAL" clId="{04E1D150-58D0-4454-A7BD-F8550BEEBA3A}" dt="2026-05-15T05:08:23.933" v="66"/>
        <pc:sldMkLst>
          <pc:docMk/>
          <pc:sldMk cId="3333610885" sldId="395"/>
        </pc:sldMkLst>
      </pc:sldChg>
      <pc:sldChg chg="addSp delSp modSp mod modTransition modAnim">
        <pc:chgData name="Andiva Raharsya Muhammad" userId="1cf32821-ce98-4838-bd85-bc4559ba69e3" providerId="ADAL" clId="{04E1D150-58D0-4454-A7BD-F8550BEEBA3A}" dt="2026-05-15T05:34:23.855" v="338" actId="20577"/>
        <pc:sldMkLst>
          <pc:docMk/>
          <pc:sldMk cId="803811034" sldId="396"/>
        </pc:sldMkLst>
        <pc:spChg chg="add mod">
          <ac:chgData name="Andiva Raharsya Muhammad" userId="1cf32821-ce98-4838-bd85-bc4559ba69e3" providerId="ADAL" clId="{04E1D150-58D0-4454-A7BD-F8550BEEBA3A}" dt="2026-05-15T05:32:07.141" v="332" actId="20577"/>
          <ac:spMkLst>
            <pc:docMk/>
            <pc:sldMk cId="803811034" sldId="396"/>
            <ac:spMk id="4" creationId="{8385F70D-F37C-BA8B-7C51-31892025BB93}"/>
          </ac:spMkLst>
        </pc:spChg>
        <pc:spChg chg="add mod">
          <ac:chgData name="Andiva Raharsya Muhammad" userId="1cf32821-ce98-4838-bd85-bc4559ba69e3" providerId="ADAL" clId="{04E1D150-58D0-4454-A7BD-F8550BEEBA3A}" dt="2026-05-15T05:34:23.855" v="338" actId="20577"/>
          <ac:spMkLst>
            <pc:docMk/>
            <pc:sldMk cId="803811034" sldId="396"/>
            <ac:spMk id="5" creationId="{7F5D02D9-0F4F-BB35-9B4D-8B2DD60EFCC2}"/>
          </ac:spMkLst>
        </pc:spChg>
        <pc:spChg chg="add mod">
          <ac:chgData name="Andiva Raharsya Muhammad" userId="1cf32821-ce98-4838-bd85-bc4559ba69e3" providerId="ADAL" clId="{04E1D150-58D0-4454-A7BD-F8550BEEBA3A}" dt="2026-05-15T05:32:42.608" v="337" actId="1076"/>
          <ac:spMkLst>
            <pc:docMk/>
            <pc:sldMk cId="803811034" sldId="396"/>
            <ac:spMk id="8" creationId="{95790500-A629-1B38-0928-E5A131021E56}"/>
          </ac:spMkLst>
        </pc:spChg>
        <pc:spChg chg="add mod">
          <ac:chgData name="Andiva Raharsya Muhammad" userId="1cf32821-ce98-4838-bd85-bc4559ba69e3" providerId="ADAL" clId="{04E1D150-58D0-4454-A7BD-F8550BEEBA3A}" dt="2026-05-15T05:28:08.384" v="278" actId="1076"/>
          <ac:spMkLst>
            <pc:docMk/>
            <pc:sldMk cId="803811034" sldId="396"/>
            <ac:spMk id="9" creationId="{728E2463-22A9-0069-6C0C-2662C8AC5355}"/>
          </ac:spMkLst>
        </pc:spChg>
        <pc:spChg chg="add del mod">
          <ac:chgData name="Andiva Raharsya Muhammad" userId="1cf32821-ce98-4838-bd85-bc4559ba69e3" providerId="ADAL" clId="{04E1D150-58D0-4454-A7BD-F8550BEEBA3A}" dt="2026-05-15T05:27:29.971" v="268" actId="11529"/>
          <ac:spMkLst>
            <pc:docMk/>
            <pc:sldMk cId="803811034" sldId="396"/>
            <ac:spMk id="10" creationId="{46261B7E-446D-5D16-F738-3C493ECF6CCB}"/>
          </ac:spMkLst>
        </pc:spChg>
        <pc:spChg chg="add mod">
          <ac:chgData name="Andiva Raharsya Muhammad" userId="1cf32821-ce98-4838-bd85-bc4559ba69e3" providerId="ADAL" clId="{04E1D150-58D0-4454-A7BD-F8550BEEBA3A}" dt="2026-05-15T05:28:16.880" v="279" actId="1076"/>
          <ac:spMkLst>
            <pc:docMk/>
            <pc:sldMk cId="803811034" sldId="396"/>
            <ac:spMk id="11" creationId="{4FE2AF0B-F7BF-AE45-B7A1-11F7402BA2C8}"/>
          </ac:spMkLst>
        </pc:spChg>
        <pc:spChg chg="add mod">
          <ac:chgData name="Andiva Raharsya Muhammad" userId="1cf32821-ce98-4838-bd85-bc4559ba69e3" providerId="ADAL" clId="{04E1D150-58D0-4454-A7BD-F8550BEEBA3A}" dt="2026-05-15T05:28:08.384" v="278" actId="1076"/>
          <ac:spMkLst>
            <pc:docMk/>
            <pc:sldMk cId="803811034" sldId="396"/>
            <ac:spMk id="12" creationId="{E7CFBD10-23D5-A33C-A517-4AF7C2789FD9}"/>
          </ac:spMkLst>
        </pc:spChg>
        <pc:spChg chg="add mod">
          <ac:chgData name="Andiva Raharsya Muhammad" userId="1cf32821-ce98-4838-bd85-bc4559ba69e3" providerId="ADAL" clId="{04E1D150-58D0-4454-A7BD-F8550BEEBA3A}" dt="2026-05-15T05:28:32.666" v="282" actId="207"/>
          <ac:spMkLst>
            <pc:docMk/>
            <pc:sldMk cId="803811034" sldId="396"/>
            <ac:spMk id="13" creationId="{8F877DFB-1F06-5CE0-F90D-5ABB466346D9}"/>
          </ac:spMkLst>
        </pc:spChg>
        <pc:spChg chg="add mod">
          <ac:chgData name="Andiva Raharsya Muhammad" userId="1cf32821-ce98-4838-bd85-bc4559ba69e3" providerId="ADAL" clId="{04E1D150-58D0-4454-A7BD-F8550BEEBA3A}" dt="2026-05-15T05:28:46.332" v="287" actId="1076"/>
          <ac:spMkLst>
            <pc:docMk/>
            <pc:sldMk cId="803811034" sldId="396"/>
            <ac:spMk id="14" creationId="{2B53CA8F-57FF-CC10-3BDB-2E12390CF044}"/>
          </ac:spMkLst>
        </pc:spChg>
        <pc:spChg chg="mod">
          <ac:chgData name="Andiva Raharsya Muhammad" userId="1cf32821-ce98-4838-bd85-bc4559ba69e3" providerId="ADAL" clId="{04E1D150-58D0-4454-A7BD-F8550BEEBA3A}" dt="2026-05-15T05:32:23.640" v="333" actId="1076"/>
          <ac:spMkLst>
            <pc:docMk/>
            <pc:sldMk cId="803811034" sldId="396"/>
            <ac:spMk id="22" creationId="{8A82B360-5160-4847-A4E5-4E95D5C50DF7}"/>
          </ac:spMkLst>
        </pc:spChg>
        <pc:spChg chg="mod">
          <ac:chgData name="Andiva Raharsya Muhammad" userId="1cf32821-ce98-4838-bd85-bc4559ba69e3" providerId="ADAL" clId="{04E1D150-58D0-4454-A7BD-F8550BEEBA3A}" dt="2026-05-15T05:32:23.640" v="333" actId="1076"/>
          <ac:spMkLst>
            <pc:docMk/>
            <pc:sldMk cId="803811034" sldId="396"/>
            <ac:spMk id="23" creationId="{C7775146-58F7-44E3-86BA-B92ED13540E6}"/>
          </ac:spMkLst>
        </pc:spChg>
        <pc:picChg chg="add mod modCrop">
          <ac:chgData name="Andiva Raharsya Muhammad" userId="1cf32821-ce98-4838-bd85-bc4559ba69e3" providerId="ADAL" clId="{04E1D150-58D0-4454-A7BD-F8550BEEBA3A}" dt="2026-05-15T05:28:03.973" v="277" actId="1076"/>
          <ac:picMkLst>
            <pc:docMk/>
            <pc:sldMk cId="803811034" sldId="396"/>
            <ac:picMk id="2" creationId="{8084D52D-43A7-EAA5-43DB-798C2EDB7683}"/>
          </ac:picMkLst>
        </pc:picChg>
        <pc:picChg chg="mod">
          <ac:chgData name="Andiva Raharsya Muhammad" userId="1cf32821-ce98-4838-bd85-bc4559ba69e3" providerId="ADAL" clId="{04E1D150-58D0-4454-A7BD-F8550BEEBA3A}" dt="2026-05-15T05:32:30.776" v="336" actId="1076"/>
          <ac:picMkLst>
            <pc:docMk/>
            <pc:sldMk cId="803811034" sldId="396"/>
            <ac:picMk id="3" creationId="{F0E07575-B889-4A26-B539-FB5900B8A86A}"/>
          </ac:picMkLst>
        </pc:picChg>
        <pc:picChg chg="add mod">
          <ac:chgData name="Andiva Raharsya Muhammad" userId="1cf32821-ce98-4838-bd85-bc4559ba69e3" providerId="ADAL" clId="{04E1D150-58D0-4454-A7BD-F8550BEEBA3A}" dt="2026-05-15T05:27:11.808" v="264" actId="1076"/>
          <ac:picMkLst>
            <pc:docMk/>
            <pc:sldMk cId="803811034" sldId="396"/>
            <ac:picMk id="1026" creationId="{A2F09F52-7A24-2672-264B-C248F1B67273}"/>
          </ac:picMkLst>
        </pc:picChg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420648911" sldId="397"/>
        </pc:sldMkLst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1269787442" sldId="398"/>
        </pc:sldMkLst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2157156007" sldId="399"/>
        </pc:sldMkLst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142830822" sldId="400"/>
        </pc:sldMkLst>
      </pc:sldChg>
      <pc:sldChg chg="modTransition modAnim">
        <pc:chgData name="Andiva Raharsya Muhammad" userId="1cf32821-ce98-4838-bd85-bc4559ba69e3" providerId="ADAL" clId="{04E1D150-58D0-4454-A7BD-F8550BEEBA3A}" dt="2026-05-15T05:08:23.933" v="66"/>
        <pc:sldMkLst>
          <pc:docMk/>
          <pc:sldMk cId="3633363505" sldId="401"/>
        </pc:sldMkLst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1956409980" sldId="402"/>
        </pc:sldMkLst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442634296" sldId="403"/>
        </pc:sldMkLst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1185495028" sldId="404"/>
        </pc:sldMkLst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2335012622" sldId="405"/>
        </pc:sldMkLst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279938921" sldId="406"/>
        </pc:sldMkLst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1095953688" sldId="407"/>
        </pc:sldMkLst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2070505023" sldId="408"/>
        </pc:sldMkLst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2355859848" sldId="409"/>
        </pc:sldMkLst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2655891375" sldId="410"/>
        </pc:sldMkLst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2435985033" sldId="411"/>
        </pc:sldMkLst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3129815633" sldId="412"/>
        </pc:sldMkLst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2253198985" sldId="413"/>
        </pc:sldMkLst>
      </pc:sldChg>
      <pc:sldChg chg="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2564206021" sldId="414"/>
        </pc:sldMkLst>
      </pc:sldChg>
      <pc:sldChg chg="modSp mod modTransition">
        <pc:chgData name="Andiva Raharsya Muhammad" userId="1cf32821-ce98-4838-bd85-bc4559ba69e3" providerId="ADAL" clId="{04E1D150-58D0-4454-A7BD-F8550BEEBA3A}" dt="2026-05-15T05:08:23.933" v="66"/>
        <pc:sldMkLst>
          <pc:docMk/>
          <pc:sldMk cId="999012607" sldId="415"/>
        </pc:sldMkLst>
        <pc:spChg chg="mod">
          <ac:chgData name="Andiva Raharsya Muhammad" userId="1cf32821-ce98-4838-bd85-bc4559ba69e3" providerId="ADAL" clId="{04E1D150-58D0-4454-A7BD-F8550BEEBA3A}" dt="2026-05-15T05:04:16.456" v="64" actId="113"/>
          <ac:spMkLst>
            <pc:docMk/>
            <pc:sldMk cId="999012607" sldId="415"/>
            <ac:spMk id="5" creationId="{954E716B-03E6-4054-B7A3-8753D905C03E}"/>
          </ac:spMkLst>
        </pc:spChg>
      </pc:sldChg>
      <pc:sldChg chg="modTransition modAnim">
        <pc:chgData name="Andiva Raharsya Muhammad" userId="1cf32821-ce98-4838-bd85-bc4559ba69e3" providerId="ADAL" clId="{04E1D150-58D0-4454-A7BD-F8550BEEBA3A}" dt="2026-05-15T05:08:23.933" v="66"/>
        <pc:sldMkLst>
          <pc:docMk/>
          <pc:sldMk cId="2504985271" sldId="417"/>
        </pc:sldMkLst>
      </pc:sldChg>
      <pc:sldMasterChg chg="modTransition modSldLayout">
        <pc:chgData name="Andiva Raharsya Muhammad" userId="1cf32821-ce98-4838-bd85-bc4559ba69e3" providerId="ADAL" clId="{04E1D150-58D0-4454-A7BD-F8550BEEBA3A}" dt="2026-05-15T05:08:23.933" v="66"/>
        <pc:sldMasterMkLst>
          <pc:docMk/>
          <pc:sldMasterMk cId="3458386474" sldId="2147483648"/>
        </pc:sldMasterMkLst>
        <pc:sldLayoutChg chg="modTransition">
          <pc:chgData name="Andiva Raharsya Muhammad" userId="1cf32821-ce98-4838-bd85-bc4559ba69e3" providerId="ADAL" clId="{04E1D150-58D0-4454-A7BD-F8550BEEBA3A}" dt="2026-05-15T05:08:23.933" v="66"/>
          <pc:sldLayoutMkLst>
            <pc:docMk/>
            <pc:sldMasterMk cId="3458386474" sldId="2147483648"/>
            <pc:sldLayoutMk cId="1585793260" sldId="2147483649"/>
          </pc:sldLayoutMkLst>
        </pc:sldLayoutChg>
        <pc:sldLayoutChg chg="modTransition">
          <pc:chgData name="Andiva Raharsya Muhammad" userId="1cf32821-ce98-4838-bd85-bc4559ba69e3" providerId="ADAL" clId="{04E1D150-58D0-4454-A7BD-F8550BEEBA3A}" dt="2026-05-15T05:08:23.933" v="66"/>
          <pc:sldLayoutMkLst>
            <pc:docMk/>
            <pc:sldMasterMk cId="3458386474" sldId="2147483648"/>
            <pc:sldLayoutMk cId="1619030521" sldId="2147483650"/>
          </pc:sldLayoutMkLst>
        </pc:sldLayoutChg>
        <pc:sldLayoutChg chg="modTransition">
          <pc:chgData name="Andiva Raharsya Muhammad" userId="1cf32821-ce98-4838-bd85-bc4559ba69e3" providerId="ADAL" clId="{04E1D150-58D0-4454-A7BD-F8550BEEBA3A}" dt="2026-05-15T05:08:23.933" v="66"/>
          <pc:sldLayoutMkLst>
            <pc:docMk/>
            <pc:sldMasterMk cId="3458386474" sldId="2147483648"/>
            <pc:sldLayoutMk cId="322226950" sldId="2147483651"/>
          </pc:sldLayoutMkLst>
        </pc:sldLayoutChg>
        <pc:sldLayoutChg chg="modTransition">
          <pc:chgData name="Andiva Raharsya Muhammad" userId="1cf32821-ce98-4838-bd85-bc4559ba69e3" providerId="ADAL" clId="{04E1D150-58D0-4454-A7BD-F8550BEEBA3A}" dt="2026-05-15T05:08:23.933" v="66"/>
          <pc:sldLayoutMkLst>
            <pc:docMk/>
            <pc:sldMasterMk cId="3458386474" sldId="2147483648"/>
            <pc:sldLayoutMk cId="2050304684" sldId="2147483652"/>
          </pc:sldLayoutMkLst>
        </pc:sldLayoutChg>
        <pc:sldLayoutChg chg="modTransition">
          <pc:chgData name="Andiva Raharsya Muhammad" userId="1cf32821-ce98-4838-bd85-bc4559ba69e3" providerId="ADAL" clId="{04E1D150-58D0-4454-A7BD-F8550BEEBA3A}" dt="2026-05-15T05:08:23.933" v="66"/>
          <pc:sldLayoutMkLst>
            <pc:docMk/>
            <pc:sldMasterMk cId="3458386474" sldId="2147483648"/>
            <pc:sldLayoutMk cId="390227911" sldId="2147483653"/>
          </pc:sldLayoutMkLst>
        </pc:sldLayoutChg>
        <pc:sldLayoutChg chg="modTransition">
          <pc:chgData name="Andiva Raharsya Muhammad" userId="1cf32821-ce98-4838-bd85-bc4559ba69e3" providerId="ADAL" clId="{04E1D150-58D0-4454-A7BD-F8550BEEBA3A}" dt="2026-05-15T05:08:23.933" v="66"/>
          <pc:sldLayoutMkLst>
            <pc:docMk/>
            <pc:sldMasterMk cId="3458386474" sldId="2147483648"/>
            <pc:sldLayoutMk cId="993751197" sldId="2147483654"/>
          </pc:sldLayoutMkLst>
        </pc:sldLayoutChg>
        <pc:sldLayoutChg chg="modTransition">
          <pc:chgData name="Andiva Raharsya Muhammad" userId="1cf32821-ce98-4838-bd85-bc4559ba69e3" providerId="ADAL" clId="{04E1D150-58D0-4454-A7BD-F8550BEEBA3A}" dt="2026-05-15T05:08:23.933" v="66"/>
          <pc:sldLayoutMkLst>
            <pc:docMk/>
            <pc:sldMasterMk cId="3458386474" sldId="2147483648"/>
            <pc:sldLayoutMk cId="2838009653" sldId="2147483655"/>
          </pc:sldLayoutMkLst>
        </pc:sldLayoutChg>
        <pc:sldLayoutChg chg="modTransition">
          <pc:chgData name="Andiva Raharsya Muhammad" userId="1cf32821-ce98-4838-bd85-bc4559ba69e3" providerId="ADAL" clId="{04E1D150-58D0-4454-A7BD-F8550BEEBA3A}" dt="2026-05-15T05:08:23.933" v="66"/>
          <pc:sldLayoutMkLst>
            <pc:docMk/>
            <pc:sldMasterMk cId="3458386474" sldId="2147483648"/>
            <pc:sldLayoutMk cId="1503370441" sldId="2147483656"/>
          </pc:sldLayoutMkLst>
        </pc:sldLayoutChg>
        <pc:sldLayoutChg chg="modTransition">
          <pc:chgData name="Andiva Raharsya Muhammad" userId="1cf32821-ce98-4838-bd85-bc4559ba69e3" providerId="ADAL" clId="{04E1D150-58D0-4454-A7BD-F8550BEEBA3A}" dt="2026-05-15T05:08:23.933" v="66"/>
          <pc:sldLayoutMkLst>
            <pc:docMk/>
            <pc:sldMasterMk cId="3458386474" sldId="2147483648"/>
            <pc:sldLayoutMk cId="1373682752" sldId="2147483657"/>
          </pc:sldLayoutMkLst>
        </pc:sldLayoutChg>
        <pc:sldLayoutChg chg="modTransition">
          <pc:chgData name="Andiva Raharsya Muhammad" userId="1cf32821-ce98-4838-bd85-bc4559ba69e3" providerId="ADAL" clId="{04E1D150-58D0-4454-A7BD-F8550BEEBA3A}" dt="2026-05-15T05:08:23.933" v="66"/>
          <pc:sldLayoutMkLst>
            <pc:docMk/>
            <pc:sldMasterMk cId="3458386474" sldId="2147483648"/>
            <pc:sldLayoutMk cId="1502994969" sldId="2147483658"/>
          </pc:sldLayoutMkLst>
        </pc:sldLayoutChg>
        <pc:sldLayoutChg chg="modTransition">
          <pc:chgData name="Andiva Raharsya Muhammad" userId="1cf32821-ce98-4838-bd85-bc4559ba69e3" providerId="ADAL" clId="{04E1D150-58D0-4454-A7BD-F8550BEEBA3A}" dt="2026-05-15T05:08:23.933" v="66"/>
          <pc:sldLayoutMkLst>
            <pc:docMk/>
            <pc:sldMasterMk cId="3458386474" sldId="2147483648"/>
            <pc:sldLayoutMk cId="1293545344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E3636-721A-4DA7-9821-6FF2FE61C811}" type="datetimeFigureOut">
              <a:rPr lang="LID4096" smtClean="0"/>
              <a:t>05/15/2026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559A4-FA50-40BA-8143-600FD3DF765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48242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559A4-FA50-40BA-8143-600FD3DF7652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03921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8F626-DC5A-4E53-A503-FB2B0EA63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B86C9-6E7C-475A-8933-DCBF7358D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586CB-59B3-4543-A323-8E80FE05D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6A92F-01AD-4623-B771-C5B424ABC88F}" type="datetime1">
              <a:rPr lang="LID4096" smtClean="0"/>
              <a:t>05/15/2026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CAB5F-CAE3-4879-8647-162E05DE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45D27-20BD-464E-8376-8408EEF4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8579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3D601-3C59-47EF-8DA5-5465ADB38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6EDA91-BE21-425A-A656-2A3C2EC4E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CB727-6B58-428E-A511-8E8F5C8C5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2A99-B0EA-48C5-BA37-07239A1856EB}" type="datetime1">
              <a:rPr lang="LID4096" smtClean="0"/>
              <a:t>05/15/2026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46008-84C8-4D8F-9A7A-2B84655BC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A4E45-A85F-4365-9F76-396A14C28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0299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769239-1291-4C8E-B9DC-9E6A07358F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875240-9E2C-44F0-ACA5-E9C243F61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965A-CBBA-402D-8786-32D1CFC8F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10232-CA2F-4A5C-9B88-448C9E658D25}" type="datetime1">
              <a:rPr lang="LID4096" smtClean="0"/>
              <a:t>05/15/2026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32416-8562-4827-A207-8EDBB35F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E2747-6DBE-439D-A392-D5FF32008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9354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82DDC-216C-4F28-81C0-4EA2B6D06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71ACA-F3BE-4E86-9817-FB510C3BC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8AE9D-F22B-4433-A1B9-CD50D5D53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456EA-6A46-4011-B570-731D3D5375BF}" type="datetime1">
              <a:rPr lang="LID4096" smtClean="0"/>
              <a:t>05/15/2026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12DD9-AF1D-45BC-BBFB-0334EAED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6C041-CA3A-466A-9E1F-E06B6F684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1903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1A063-F5C2-4A34-8654-1EAC4D6D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577F4-B5B8-4BFA-9810-8FA00C992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B5334-FBD7-425C-ABE3-353B4B17E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CC1C-3AE8-4BB8-AAE1-606C4C4B7492}" type="datetime1">
              <a:rPr lang="LID4096" smtClean="0"/>
              <a:t>05/15/2026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27CBB-0DB4-40F3-9D0C-2C232B093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4F64F-EE91-465A-8DF5-A7CDB4448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222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DC27-310C-4A16-81BA-655290233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D00C6-30A7-45D1-A6BA-4197A48DE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D4AB2-D6B0-49E2-BC66-81716AD20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6A682-C842-4EB0-8119-BF13020B0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05F6-1CE9-47A3-B3F3-5F70B23926EA}" type="datetime1">
              <a:rPr lang="LID4096" smtClean="0"/>
              <a:t>05/15/2026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54F83-B79E-4663-9019-3EC3C6285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71B6-C057-4438-8B01-DE85CCF3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5030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DA6BD-DFF1-415D-9A54-645D3EC45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DC8BA-87B5-432A-81AF-61BF2EEE9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FEC0A-83F0-45D1-8CC7-A7605D58F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CF37FC-4D2E-4697-B093-23AD112811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74C3F3-11BB-403F-AFD7-BBFBED3B32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17EA08-6E7D-43A5-9A1F-B272D6829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3989-502C-43EA-A003-58B07C7F264C}" type="datetime1">
              <a:rPr lang="LID4096" smtClean="0"/>
              <a:t>05/15/2026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438C75-C203-466F-9E0E-5796679F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9D1852-0B89-43B0-9734-8BFF17E0A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022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D51DB-75F4-4EEC-94EE-C1E30EF87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081B7-C24E-4E19-BFCB-CCBA70BA5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80E1-3204-4488-A1AA-2E1F99D818DB}" type="datetime1">
              <a:rPr lang="LID4096" smtClean="0"/>
              <a:t>05/15/2026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B5693-BA55-4304-AB00-0D49260A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5D859C-2953-44C1-86CA-88313176E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9375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79E3EA-19DB-45DB-AD91-77C56B168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63933-8392-429A-B90C-F15B97FFDE41}" type="datetime1">
              <a:rPr lang="LID4096" smtClean="0"/>
              <a:t>05/15/2026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91DCA-3215-4752-8308-71F35042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DB086-4242-43DE-8A59-AF2D0F192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38009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32CCD-2085-4918-A4DB-537A82544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FB3F3-E4CD-4514-AD7C-E9B238094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F172FF-593A-4EC0-9782-EFD4A4C9C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2326F-AE90-4A0D-9368-D8D6EF333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CB6EC-D340-4EA1-B357-A11C6C0891F0}" type="datetime1">
              <a:rPr lang="LID4096" smtClean="0"/>
              <a:t>05/15/2026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0F7A3-A018-404D-BD70-86A190BFE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23E60-5B0D-4453-9402-A4B504A3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0337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C7774-287A-4510-AC6A-BDDDB2CE4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8EBEF1-016F-496C-AB18-652539CC27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4D90AE-C1B0-4700-87B5-0D1CFB21B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38D11-2C6D-4DB0-8B2C-78118C957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C853-E707-46F2-ADBA-B38BAD9AC96E}" type="datetime1">
              <a:rPr lang="LID4096" smtClean="0"/>
              <a:t>05/15/2026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D3611-59F3-4A1B-826D-6156AE3C8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D0392-2DD9-46D6-B358-07FB65DB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7368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95A62E-827A-4EB8-A3CF-01F8B8D0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50FBD-8D99-4990-BF7C-A8567CEF5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084DD-B3AD-4B2A-BCBD-2B8E8B48F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C2F9B-637E-45A2-8BB2-2FCAF8AB1082}" type="datetime1">
              <a:rPr lang="LID4096" smtClean="0"/>
              <a:t>05/15/2026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C1560-5E88-414A-A2B6-ACE12C8A3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24F0B-7047-433A-85FB-D541BDF00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5838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280.png"/><Relationship Id="rId7" Type="http://schemas.openxmlformats.org/officeDocument/2006/relationships/image" Target="../media/image320.png"/><Relationship Id="rId12" Type="http://schemas.openxmlformats.org/officeDocument/2006/relationships/image" Target="../media/image37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0.png"/><Relationship Id="rId11" Type="http://schemas.openxmlformats.org/officeDocument/2006/relationships/image" Target="../media/image360.png"/><Relationship Id="rId5" Type="http://schemas.openxmlformats.org/officeDocument/2006/relationships/image" Target="../media/image300.png"/><Relationship Id="rId10" Type="http://schemas.openxmlformats.org/officeDocument/2006/relationships/image" Target="../media/image350.png"/><Relationship Id="rId4" Type="http://schemas.openxmlformats.org/officeDocument/2006/relationships/image" Target="../media/image290.png"/><Relationship Id="rId9" Type="http://schemas.openxmlformats.org/officeDocument/2006/relationships/image" Target="../media/image3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0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0.png"/><Relationship Id="rId11" Type="http://schemas.openxmlformats.org/officeDocument/2006/relationships/image" Target="../media/image46.png"/><Relationship Id="rId5" Type="http://schemas.openxmlformats.org/officeDocument/2006/relationships/image" Target="../media/image40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3946FF-84F1-4C72-8DF1-58D5A6E6D0AF}"/>
              </a:ext>
            </a:extLst>
          </p:cNvPr>
          <p:cNvSpPr/>
          <p:nvPr/>
        </p:nvSpPr>
        <p:spPr>
          <a:xfrm>
            <a:off x="843280" y="3330763"/>
            <a:ext cx="1021199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Muhammad Raharsya Andiva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Chuanyin Jiang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Martin Ziegler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Qinghua Lei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GB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endParaRPr lang="en-GB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Department of Earth Sciences, Uppsala University, Sweden</a:t>
            </a:r>
          </a:p>
          <a:p>
            <a:pPr algn="ctr"/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Federal Office of Topography, Mont Terri Underground Rock Laboratory, St-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Ursanne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Switzerland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A621074D-C14C-4AEB-A94F-BD0270D29FED}"/>
              </a:ext>
            </a:extLst>
          </p:cNvPr>
          <p:cNvSpPr txBox="1">
            <a:spLocks/>
          </p:cNvSpPr>
          <p:nvPr/>
        </p:nvSpPr>
        <p:spPr>
          <a:xfrm>
            <a:off x="798534" y="1123319"/>
            <a:ext cx="10403840" cy="1670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spc="300">
                <a:solidFill>
                  <a:schemeClr val="tx2">
                    <a:alpha val="7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>
                    <a:alpha val="7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Modeling Upscaled Retention Behavior of Unsaturated Fractured Rocks</a:t>
            </a:r>
            <a:endParaRPr lang="en-US" sz="2400" dirty="0">
              <a:solidFill>
                <a:srgbClr val="002060">
                  <a:alpha val="7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logo_MontTerri_withFont">
            <a:extLst>
              <a:ext uri="{FF2B5EF4-FFF2-40B4-BE49-F238E27FC236}">
                <a16:creationId xmlns:a16="http://schemas.microsoft.com/office/drawing/2014/main" id="{4C825DB2-FDC8-D056-4B24-264EAD34B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385" y="5623268"/>
            <a:ext cx="2130689" cy="85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21">
            <a:extLst>
              <a:ext uri="{FF2B5EF4-FFF2-40B4-BE49-F238E27FC236}">
                <a16:creationId xmlns:a16="http://schemas.microsoft.com/office/drawing/2014/main" id="{7342E1B3-CB1B-ECEA-F3BE-C1E04C5E02EF}"/>
              </a:ext>
            </a:extLst>
          </p:cNvPr>
          <p:cNvSpPr txBox="1"/>
          <p:nvPr/>
        </p:nvSpPr>
        <p:spPr>
          <a:xfrm>
            <a:off x="5206732" y="6169619"/>
            <a:ext cx="21190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/>
              <a:t>Federal Office of Topography</a:t>
            </a:r>
          </a:p>
        </p:txBody>
      </p:sp>
      <p:sp>
        <p:nvSpPr>
          <p:cNvPr id="9" name="Textfeld 22">
            <a:extLst>
              <a:ext uri="{FF2B5EF4-FFF2-40B4-BE49-F238E27FC236}">
                <a16:creationId xmlns:a16="http://schemas.microsoft.com/office/drawing/2014/main" id="{DB271F7E-BA95-4CA3-AED0-7EA4213B564B}"/>
              </a:ext>
            </a:extLst>
          </p:cNvPr>
          <p:cNvSpPr txBox="1"/>
          <p:nvPr/>
        </p:nvSpPr>
        <p:spPr>
          <a:xfrm>
            <a:off x="5206732" y="6362840"/>
            <a:ext cx="1687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/>
              <a:t>Federal Nuclear Safety</a:t>
            </a:r>
          </a:p>
          <a:p>
            <a:r>
              <a:rPr lang="de-CH" sz="900" b="1" dirty="0"/>
              <a:t>Inspectorate ENSI</a:t>
            </a:r>
          </a:p>
        </p:txBody>
      </p:sp>
      <p:pic>
        <p:nvPicPr>
          <p:cNvPr id="11" name="Grafik 23">
            <a:extLst>
              <a:ext uri="{FF2B5EF4-FFF2-40B4-BE49-F238E27FC236}">
                <a16:creationId xmlns:a16="http://schemas.microsoft.com/office/drawing/2014/main" id="{BB94F0EC-BF41-C3B0-BB57-E386AAA5C9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06"/>
          <a:stretch/>
        </p:blipFill>
        <p:spPr>
          <a:xfrm>
            <a:off x="4960703" y="5546556"/>
            <a:ext cx="2294858" cy="559730"/>
          </a:xfrm>
          <a:prstGeom prst="rect">
            <a:avLst/>
          </a:prstGeom>
        </p:spPr>
      </p:pic>
      <p:pic>
        <p:nvPicPr>
          <p:cNvPr id="13" name="Grafik 27">
            <a:extLst>
              <a:ext uri="{FF2B5EF4-FFF2-40B4-BE49-F238E27FC236}">
                <a16:creationId xmlns:a16="http://schemas.microsoft.com/office/drawing/2014/main" id="{EAC4E52C-7C46-A9B1-F2C7-B1A2927A8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461" y="5356502"/>
            <a:ext cx="1414614" cy="1313011"/>
          </a:xfrm>
          <a:prstGeom prst="rect">
            <a:avLst/>
          </a:prstGeom>
        </p:spPr>
      </p:pic>
      <p:pic>
        <p:nvPicPr>
          <p:cNvPr id="4098" name="Picture 2" descr="InterPore2026 (19-22 May 2026): Conference Homepage ...">
            <a:extLst>
              <a:ext uri="{FF2B5EF4-FFF2-40B4-BE49-F238E27FC236}">
                <a16:creationId xmlns:a16="http://schemas.microsoft.com/office/drawing/2014/main" id="{02B76EAC-C49B-4CA7-A1C9-20985A028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1750" r="40539" b="70750"/>
          <a:stretch/>
        </p:blipFill>
        <p:spPr bwMode="auto">
          <a:xfrm>
            <a:off x="8820150" y="279500"/>
            <a:ext cx="2971800" cy="61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50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C2C73A-D6C5-4B0A-ADB6-65450795538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Control of fracture network connectivity 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CA34F-E96E-41C6-ABD2-BCC91FBF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10</a:t>
            </a:fld>
            <a:endParaRPr lang="LID4096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2AFAC-7516-481E-8B98-7073DC133C5C}"/>
              </a:ext>
            </a:extLst>
          </p:cNvPr>
          <p:cNvSpPr txBox="1"/>
          <p:nvPr/>
        </p:nvSpPr>
        <p:spPr>
          <a:xfrm>
            <a:off x="2326391" y="1074765"/>
            <a:ext cx="235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Well-connected DFN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73D029-1A87-45A5-8C22-A4E8AD3C9325}"/>
              </a:ext>
            </a:extLst>
          </p:cNvPr>
          <p:cNvSpPr txBox="1"/>
          <p:nvPr/>
        </p:nvSpPr>
        <p:spPr>
          <a:xfrm>
            <a:off x="7511876" y="1073900"/>
            <a:ext cx="235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Disconnected DFN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2072F1-2BB0-4E4D-AEE0-C33ACF45DE5A}"/>
              </a:ext>
            </a:extLst>
          </p:cNvPr>
          <p:cNvSpPr/>
          <p:nvPr/>
        </p:nvSpPr>
        <p:spPr>
          <a:xfrm>
            <a:off x="1159933" y="4700552"/>
            <a:ext cx="9440334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disconnected DFNs, fractures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 continuous hydraulic pathways.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fractures behave as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dead ends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reducing their contribution to total discharge.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is then sustained mainly by matrix–fracture exchange 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conductive paths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514A02-8029-499E-AE81-0CA992DFC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782" y="1443232"/>
            <a:ext cx="4441635" cy="3120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F9B5E9-CBA0-44EA-BF6B-0CE762EA6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63" y="1443232"/>
            <a:ext cx="4599470" cy="311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53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AA4A03-33EB-4969-801F-07B0397AFD7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Conclusion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4927AC-F921-4B1B-9E9E-248D8856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11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2EB3D37-E06F-42E5-A9C0-E60F82CBBA5A}"/>
                  </a:ext>
                </a:extLst>
              </p:cNvPr>
              <p:cNvSpPr/>
              <p:nvPr/>
            </p:nvSpPr>
            <p:spPr>
              <a:xfrm>
                <a:off x="1375833" y="957227"/>
                <a:ext cx="9440334" cy="2957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Unsaturated fractured rocks show a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two-branch upscaled retention behavior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branches correspond to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matrix-dominated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fracture-dominated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regimes.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transition is characterized by a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critical saturation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</m:sSub>
                  </m:oMath>
                </a14:m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​,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which is governed mainly by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GB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racture</a:t>
                </a:r>
                <a:r>
                  <a:rPr lang="en-GB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properties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aperture, air-entry pressure, and fracture intensity.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DFN connectivity controls how the fracture-dominated branch emerges.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proposed formulation supports physically based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upscaling of unsaturated fractured-rock flow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2EB3D37-E06F-42E5-A9C0-E60F82CBBA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833" y="957227"/>
                <a:ext cx="9440334" cy="2957861"/>
              </a:xfrm>
              <a:prstGeom prst="rect">
                <a:avLst/>
              </a:prstGeom>
              <a:blipFill>
                <a:blip r:embed="rId2"/>
                <a:stretch>
                  <a:fillRect l="-452" r="-65" b="-226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648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A621074D-C14C-4AEB-A94F-BD0270D29FED}"/>
              </a:ext>
            </a:extLst>
          </p:cNvPr>
          <p:cNvSpPr txBox="1">
            <a:spLocks/>
          </p:cNvSpPr>
          <p:nvPr/>
        </p:nvSpPr>
        <p:spPr>
          <a:xfrm>
            <a:off x="798534" y="1024109"/>
            <a:ext cx="10403840" cy="1670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spc="300">
                <a:solidFill>
                  <a:schemeClr val="tx2">
                    <a:alpha val="7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2060">
                    <a:alpha val="7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</a:t>
            </a:r>
            <a:endParaRPr lang="en-US" sz="3200" dirty="0">
              <a:solidFill>
                <a:srgbClr val="002060">
                  <a:alpha val="7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logo_MontTerri_withFont">
            <a:extLst>
              <a:ext uri="{FF2B5EF4-FFF2-40B4-BE49-F238E27FC236}">
                <a16:creationId xmlns:a16="http://schemas.microsoft.com/office/drawing/2014/main" id="{4C825DB2-FDC8-D056-4B24-264EAD34B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036" y="5753688"/>
            <a:ext cx="180392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21">
            <a:extLst>
              <a:ext uri="{FF2B5EF4-FFF2-40B4-BE49-F238E27FC236}">
                <a16:creationId xmlns:a16="http://schemas.microsoft.com/office/drawing/2014/main" id="{7342E1B3-CB1B-ECEA-F3BE-C1E04C5E02EF}"/>
              </a:ext>
            </a:extLst>
          </p:cNvPr>
          <p:cNvSpPr txBox="1"/>
          <p:nvPr/>
        </p:nvSpPr>
        <p:spPr>
          <a:xfrm>
            <a:off x="2545643" y="6211432"/>
            <a:ext cx="17940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900" b="1" dirty="0"/>
              <a:t>Federal Office of Topography</a:t>
            </a:r>
          </a:p>
        </p:txBody>
      </p:sp>
      <p:sp>
        <p:nvSpPr>
          <p:cNvPr id="9" name="Textfeld 22">
            <a:extLst>
              <a:ext uri="{FF2B5EF4-FFF2-40B4-BE49-F238E27FC236}">
                <a16:creationId xmlns:a16="http://schemas.microsoft.com/office/drawing/2014/main" id="{DB271F7E-BA95-4CA3-AED0-7EA4213B564B}"/>
              </a:ext>
            </a:extLst>
          </p:cNvPr>
          <p:cNvSpPr txBox="1"/>
          <p:nvPr/>
        </p:nvSpPr>
        <p:spPr>
          <a:xfrm>
            <a:off x="2545643" y="642974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900" b="1" dirty="0"/>
              <a:t>Federal Nuclear Safety</a:t>
            </a:r>
          </a:p>
          <a:p>
            <a:r>
              <a:rPr lang="de-CH" sz="900" b="1" dirty="0"/>
              <a:t>Inspectorate ENSI</a:t>
            </a:r>
          </a:p>
        </p:txBody>
      </p:sp>
      <p:pic>
        <p:nvPicPr>
          <p:cNvPr id="11" name="Grafik 23">
            <a:extLst>
              <a:ext uri="{FF2B5EF4-FFF2-40B4-BE49-F238E27FC236}">
                <a16:creationId xmlns:a16="http://schemas.microsoft.com/office/drawing/2014/main" id="{BB94F0EC-BF41-C3B0-BB57-E386AAA5C9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06"/>
          <a:stretch/>
        </p:blipFill>
        <p:spPr>
          <a:xfrm>
            <a:off x="2299614" y="5632396"/>
            <a:ext cx="1942920" cy="473890"/>
          </a:xfrm>
          <a:prstGeom prst="rect">
            <a:avLst/>
          </a:prstGeom>
        </p:spPr>
      </p:pic>
      <p:pic>
        <p:nvPicPr>
          <p:cNvPr id="13" name="Grafik 27">
            <a:extLst>
              <a:ext uri="{FF2B5EF4-FFF2-40B4-BE49-F238E27FC236}">
                <a16:creationId xmlns:a16="http://schemas.microsoft.com/office/drawing/2014/main" id="{EAC4E52C-7C46-A9B1-F2C7-B1A2927A8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761" y="5557864"/>
            <a:ext cx="1197670" cy="1111649"/>
          </a:xfrm>
          <a:prstGeom prst="rect">
            <a:avLst/>
          </a:prstGeom>
        </p:spPr>
      </p:pic>
      <p:pic>
        <p:nvPicPr>
          <p:cNvPr id="4098" name="Picture 2" descr="InterPore2026 (19-22 May 2026): Conference Homepage ...">
            <a:extLst>
              <a:ext uri="{FF2B5EF4-FFF2-40B4-BE49-F238E27FC236}">
                <a16:creationId xmlns:a16="http://schemas.microsoft.com/office/drawing/2014/main" id="{02B76EAC-C49B-4CA7-A1C9-20985A028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1750" r="40539" b="70750"/>
          <a:stretch/>
        </p:blipFill>
        <p:spPr bwMode="auto">
          <a:xfrm>
            <a:off x="8820150" y="279500"/>
            <a:ext cx="2971800" cy="61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24BB50-5A7E-4DC8-B2E8-8676A62621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71" y="3321740"/>
            <a:ext cx="1835668" cy="18356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16964B-7B53-40DE-A84C-DB92E121DE1F}"/>
              </a:ext>
            </a:extLst>
          </p:cNvPr>
          <p:cNvSpPr/>
          <p:nvPr/>
        </p:nvSpPr>
        <p:spPr>
          <a:xfrm>
            <a:off x="3974239" y="3743497"/>
            <a:ext cx="68626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Andiva, M. R., Jiang, C., Ziegler, M., &amp; Lei, Q. (2026). Two-branch retention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behavior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unsaturated fractured rock driven by fracture-matrix flow partitioning. </a:t>
            </a:r>
            <a:r>
              <a:rPr lang="en-GB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arXiv:2603.26605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85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EF94F4-4846-4166-8517-220C428E8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13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3598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AA4A03-33EB-4969-801F-07B0397AFD7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Next steps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4927AC-F921-4B1B-9E9E-248D8856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14</a:t>
            </a:fld>
            <a:endParaRPr lang="LID4096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28DAEA-832E-4352-BAC9-C45E9BB4B47A}"/>
              </a:ext>
            </a:extLst>
          </p:cNvPr>
          <p:cNvGrpSpPr/>
          <p:nvPr/>
        </p:nvGrpSpPr>
        <p:grpSpPr>
          <a:xfrm>
            <a:off x="3616373" y="1375193"/>
            <a:ext cx="4959254" cy="5346282"/>
            <a:chOff x="3581401" y="756478"/>
            <a:chExt cx="5646830" cy="60875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823583-56D0-4159-9F5F-F60855F80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3093" y="3634957"/>
              <a:ext cx="3685812" cy="27688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176951-82F2-4EEB-91F0-594F8C250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3094" y="770266"/>
              <a:ext cx="3685812" cy="280562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FEB6BF-08BC-4343-AA5A-2E84A375A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1" y="6382330"/>
              <a:ext cx="5646830" cy="46166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8D79E3-87CE-44D4-998B-9FB0CD93B0FA}"/>
                </a:ext>
              </a:extLst>
            </p:cNvPr>
            <p:cNvSpPr txBox="1"/>
            <p:nvPr/>
          </p:nvSpPr>
          <p:spPr>
            <a:xfrm>
              <a:off x="3818697" y="756478"/>
              <a:ext cx="39690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/>
                <a:t>Matrix initial Young’s modulus</a:t>
              </a:r>
              <a:endParaRPr lang="LID4096" sz="1200" i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5348CC-5636-4F3F-A1F5-7F2466DE6301}"/>
                </a:ext>
              </a:extLst>
            </p:cNvPr>
            <p:cNvSpPr txBox="1"/>
            <p:nvPr/>
          </p:nvSpPr>
          <p:spPr>
            <a:xfrm>
              <a:off x="3818697" y="4038415"/>
              <a:ext cx="39690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/>
                <a:t>Matrix initial Poisson ratio</a:t>
              </a:r>
              <a:endParaRPr lang="LID4096" sz="1200" i="1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DD4E361-8E86-4CB3-87FF-568E2B382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9" y="1955223"/>
            <a:ext cx="4218406" cy="31638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5FB3A6-B96E-4E80-B52D-B7E10F97A5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585" r="13879"/>
          <a:stretch/>
        </p:blipFill>
        <p:spPr>
          <a:xfrm>
            <a:off x="3472292" y="1844176"/>
            <a:ext cx="601200" cy="37568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63C454-3BE2-4973-ABA8-759B871999BA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" b="1326"/>
          <a:stretch>
            <a:fillRect/>
          </a:stretch>
        </p:blipFill>
        <p:spPr bwMode="auto">
          <a:xfrm>
            <a:off x="8271427" y="1745719"/>
            <a:ext cx="3920573" cy="4314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49F0C3-4E76-499F-A2F0-8EE23500DEEC}"/>
              </a:ext>
            </a:extLst>
          </p:cNvPr>
          <p:cNvSpPr/>
          <p:nvPr/>
        </p:nvSpPr>
        <p:spPr>
          <a:xfrm>
            <a:off x="-1" y="723690"/>
            <a:ext cx="4073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Dynamic unsaturated flow</a:t>
            </a:r>
            <a:endParaRPr lang="LID4096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B16118-2877-4468-BE2A-F2DD79B8920A}"/>
              </a:ext>
            </a:extLst>
          </p:cNvPr>
          <p:cNvSpPr/>
          <p:nvPr/>
        </p:nvSpPr>
        <p:spPr>
          <a:xfrm>
            <a:off x="3788039" y="716243"/>
            <a:ext cx="4073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Hydromechanical coupling</a:t>
            </a:r>
            <a:endParaRPr lang="LID4096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DD060F-1D01-4030-BA54-1CB524351152}"/>
              </a:ext>
            </a:extLst>
          </p:cNvPr>
          <p:cNvSpPr/>
          <p:nvPr/>
        </p:nvSpPr>
        <p:spPr>
          <a:xfrm>
            <a:off x="8194966" y="719429"/>
            <a:ext cx="4073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Application to engineering problems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56420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2B32B6-675F-4732-867A-EC45DB6A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15</a:t>
            </a:fld>
            <a:endParaRPr lang="LID4096"/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C6011393-CAF1-4AA7-B103-50BE40E6CC2E}"/>
              </a:ext>
            </a:extLst>
          </p:cNvPr>
          <p:cNvSpPr txBox="1">
            <a:spLocks/>
          </p:cNvSpPr>
          <p:nvPr/>
        </p:nvSpPr>
        <p:spPr>
          <a:xfrm>
            <a:off x="798534" y="1024109"/>
            <a:ext cx="10403840" cy="1670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spc="300">
                <a:solidFill>
                  <a:schemeClr val="tx2">
                    <a:alpha val="7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2060">
                    <a:alpha val="7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Backup slides</a:t>
            </a:r>
            <a:endParaRPr lang="en-US" sz="3200" dirty="0">
              <a:solidFill>
                <a:srgbClr val="002060">
                  <a:alpha val="7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89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48293-C7BE-433E-A3A3-7B81A88F632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Governing equations</a:t>
            </a:r>
            <a:endParaRPr lang="LID4096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CE7C97-5408-4585-9B68-1DCCBFE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16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938F32D-92C1-4FCE-8AEE-E83AC47E5578}"/>
                  </a:ext>
                </a:extLst>
              </p:cNvPr>
              <p:cNvSpPr/>
              <p:nvPr/>
            </p:nvSpPr>
            <p:spPr>
              <a:xfrm>
                <a:off x="935525" y="1406379"/>
                <a:ext cx="2579296" cy="7287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LID4096" sz="160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LID4096" sz="1600" i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  <m:sSub>
                            <m:sSub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𝑟𝑚</m:t>
                              </m:r>
                            </m:sub>
                          </m:sSub>
                          <m:d>
                            <m:d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ID4096" sz="1600" i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938F32D-92C1-4FCE-8AEE-E83AC47E55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25" y="1406379"/>
                <a:ext cx="2579296" cy="7287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78F7873-DF5F-4746-A086-EDEB1C928AFA}"/>
                  </a:ext>
                </a:extLst>
              </p:cNvPr>
              <p:cNvSpPr/>
              <p:nvPr/>
            </p:nvSpPr>
            <p:spPr>
              <a:xfrm>
                <a:off x="935525" y="2190574"/>
                <a:ext cx="3574889" cy="7287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LID4096" sz="16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τ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  <m:sSub>
                            <m:sSub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𝑟𝑓</m:t>
                              </m:r>
                            </m:sub>
                          </m:sSub>
                          <m:d>
                            <m:d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ID4096" sz="16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LID4096" sz="1600" i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LID4096" sz="16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LID4096" sz="1600" i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78F7873-DF5F-4746-A086-EDEB1C928A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25" y="2190574"/>
                <a:ext cx="3574889" cy="7287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6DDB11AF-804A-417C-AA6E-C245C08B9753}"/>
              </a:ext>
            </a:extLst>
          </p:cNvPr>
          <p:cNvSpPr txBox="1"/>
          <p:nvPr/>
        </p:nvSpPr>
        <p:spPr>
          <a:xfrm>
            <a:off x="935525" y="871045"/>
            <a:ext cx="400192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Richard’s equation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BAD1F46-4CBE-46BF-8270-D0C365302BE5}"/>
                  </a:ext>
                </a:extLst>
              </p:cNvPr>
              <p:cNvSpPr/>
              <p:nvPr/>
            </p:nvSpPr>
            <p:spPr>
              <a:xfrm>
                <a:off x="935525" y="3523704"/>
                <a:ext cx="3176959" cy="12021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LID4096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LID4096" sz="16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LID4096" sz="16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 ,</m:t>
                              </m:r>
                              <m: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&lt;−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  <m:e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             ,   </m:t>
                              </m:r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≥−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BAD1F46-4CBE-46BF-8270-D0C365302B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25" y="3523704"/>
                <a:ext cx="3176959" cy="12021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A787772-73AE-4915-B481-68132CE913D3}"/>
                  </a:ext>
                </a:extLst>
              </p:cNvPr>
              <p:cNvSpPr/>
              <p:nvPr/>
            </p:nvSpPr>
            <p:spPr>
              <a:xfrm>
                <a:off x="935525" y="4853509"/>
                <a:ext cx="3176959" cy="12021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f>
                                    <m:f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LID4096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den>
                                  </m:f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   , </m:t>
                              </m:r>
                              <m: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&lt;−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  <m:e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             ,    </m:t>
                              </m:r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≥−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A787772-73AE-4915-B481-68132CE913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25" y="4853509"/>
                <a:ext cx="3176959" cy="12021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5974684-9AF4-4218-ABFC-37C2C6F0B266}"/>
              </a:ext>
            </a:extLst>
          </p:cNvPr>
          <p:cNvSpPr txBox="1"/>
          <p:nvPr/>
        </p:nvSpPr>
        <p:spPr>
          <a:xfrm>
            <a:off x="935524" y="3056859"/>
            <a:ext cx="400192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Brooks-Corey retention model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D97F1EF-4313-4A10-905A-3AF350864987}"/>
                  </a:ext>
                </a:extLst>
              </p:cNvPr>
              <p:cNvSpPr/>
              <p:nvPr/>
            </p:nvSpPr>
            <p:spPr>
              <a:xfrm>
                <a:off x="6656341" y="1350582"/>
                <a:ext cx="373083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16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ID4096" sz="1600" i="1">
                          <a:latin typeface="Cambria Math" panose="02040503050406030204" pitchFamily="18" charset="0"/>
                        </a:rPr>
                        <m:t>𝜉</m:t>
                      </m:r>
                      <m:sSup>
                        <m:sSup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LID4096" sz="1600" i="0">
                          <a:latin typeface="Cambria Math" panose="02040503050406030204" pitchFamily="18" charset="0"/>
                        </a:rPr>
                        <m:t>,          </m:t>
                      </m:r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LID4096" sz="16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LID4096" sz="1600" i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D97F1EF-4313-4A10-905A-3AF3508649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341" y="1350582"/>
                <a:ext cx="3730830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56A87BA-7A8D-4C27-8A50-8C3FAD11B6C2}"/>
                  </a:ext>
                </a:extLst>
              </p:cNvPr>
              <p:cNvSpPr/>
              <p:nvPr/>
            </p:nvSpPr>
            <p:spPr>
              <a:xfrm>
                <a:off x="6656341" y="1772558"/>
                <a:ext cx="2595646" cy="673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1600" i="1" smtClean="0"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LID4096" sz="1600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𝑑𝑟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56A87BA-7A8D-4C27-8A50-8C3FAD11B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341" y="1772558"/>
                <a:ext cx="2595646" cy="6731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BC2554-40F0-425D-999F-9DF9F4861530}"/>
                  </a:ext>
                </a:extLst>
              </p:cNvPr>
              <p:cNvSpPr/>
              <p:nvPr/>
            </p:nvSpPr>
            <p:spPr>
              <a:xfrm>
                <a:off x="6656341" y="2445756"/>
                <a:ext cx="2705421" cy="6903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1600" i="1" smtClean="0"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LID4096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LID4096" sz="1600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𝑑𝑟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BC2554-40F0-425D-999F-9DF9F48615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341" y="2445756"/>
                <a:ext cx="2705421" cy="6903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606D903-0551-45D8-9780-717EEF39E103}"/>
                  </a:ext>
                </a:extLst>
              </p:cNvPr>
              <p:cNvSpPr/>
              <p:nvPr/>
            </p:nvSpPr>
            <p:spPr>
              <a:xfrm>
                <a:off x="1894753" y="6111167"/>
                <a:ext cx="1304331" cy="5960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sSubSup>
                        <m:sSubSup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  <m:sup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606D903-0551-45D8-9780-717EEF39E1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753" y="6111167"/>
                <a:ext cx="1304331" cy="5960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40073996-21B8-406C-82CB-70555C7450FA}"/>
              </a:ext>
            </a:extLst>
          </p:cNvPr>
          <p:cNvSpPr txBox="1"/>
          <p:nvPr/>
        </p:nvSpPr>
        <p:spPr>
          <a:xfrm>
            <a:off x="6520792" y="871045"/>
            <a:ext cx="400192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Fracture network parameters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283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48293-C7BE-433E-A3A3-7B81A88F632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Material properties</a:t>
            </a:r>
            <a:endParaRPr lang="LID4096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CE7C97-5408-4585-9B68-1DCCBFE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17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89F744C-FD0D-4991-8F64-387878E184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8473231"/>
                  </p:ext>
                </p:extLst>
              </p:nvPr>
            </p:nvGraphicFramePr>
            <p:xfrm>
              <a:off x="3662327" y="1802423"/>
              <a:ext cx="4867346" cy="3428330"/>
            </p:xfrm>
            <a:graphic>
              <a:graphicData uri="http://schemas.openxmlformats.org/drawingml/2006/table">
                <a:tbl>
                  <a:tblPr>
                    <a:tableStyleId>{9D7B26C5-4107-4FEC-AEDC-1716B250A1EF}</a:tableStyleId>
                  </a:tblPr>
                  <a:tblGrid>
                    <a:gridCol w="3317834">
                      <a:extLst>
                        <a:ext uri="{9D8B030D-6E8A-4147-A177-3AD203B41FA5}">
                          <a16:colId xmlns:a16="http://schemas.microsoft.com/office/drawing/2014/main" val="127007639"/>
                        </a:ext>
                      </a:extLst>
                    </a:gridCol>
                    <a:gridCol w="1549512">
                      <a:extLst>
                        <a:ext uri="{9D8B030D-6E8A-4147-A177-3AD203B41FA5}">
                          <a16:colId xmlns:a16="http://schemas.microsoft.com/office/drawing/2014/main" val="1705960337"/>
                        </a:ext>
                      </a:extLst>
                    </a:gridCol>
                  </a:tblGrid>
                  <a:tr h="1980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b="1" i="1" u="sng" dirty="0">
                              <a:effectLst/>
                            </a:rPr>
                            <a:t>Property</a:t>
                          </a:r>
                          <a:endParaRPr lang="en-SE" sz="1200" b="1" i="1" u="sng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b="1" i="1" u="sng" dirty="0">
                              <a:effectLst/>
                            </a:rPr>
                            <a:t>Values</a:t>
                          </a:r>
                          <a:endParaRPr lang="en-SE" sz="1200" b="1" i="1" u="sng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34797583"/>
                      </a:ext>
                    </a:extLst>
                  </a:tr>
                  <a:tr h="198083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1300" b="1" i="1" u="sng" dirty="0">
                              <a:effectLst/>
                            </a:rPr>
                            <a:t>Matrix</a:t>
                          </a:r>
                          <a:endParaRPr lang="en-SE" sz="1200" b="1" i="1" u="sng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118850" marR="118850" marT="59425" marB="59425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4753102"/>
                      </a:ext>
                    </a:extLst>
                  </a:tr>
                  <a:tr h="1980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Porosity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0.01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2459279179"/>
                      </a:ext>
                    </a:extLst>
                  </a:tr>
                  <a:tr h="1980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Permeability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1E-18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SE" sz="13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300" i="0">
                                      <a:effectLst/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GB" sz="1300" i="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SE" sz="1200" i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3611834097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BC Parameter </a:t>
                          </a:r>
                          <a14:m>
                            <m:oMath xmlns:m="http://schemas.openxmlformats.org/officeDocument/2006/math">
                              <m:r>
                                <a:rPr lang="en-GB" sz="1300">
                                  <a:effectLst/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1.5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1251916886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BC Parameter </a:t>
                          </a:r>
                          <a14:m>
                            <m:oMath xmlns:m="http://schemas.openxmlformats.org/officeDocument/2006/math">
                              <m:r>
                                <a:rPr lang="en-GB" sz="1300">
                                  <a:effectLst/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oMath>
                          </a14:m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0.5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1278376696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BC Parameter </a:t>
                          </a:r>
                          <a14:m>
                            <m:oMath xmlns:m="http://schemas.openxmlformats.org/officeDocument/2006/math">
                              <m:r>
                                <a:rPr lang="en-GB" sz="1300">
                                  <a:effectLst/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1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3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300" i="0">
                                      <a:effectLst/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1300" b="0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SE" sz="1200" i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1216208529"/>
                      </a:ext>
                    </a:extLst>
                  </a:tr>
                  <a:tr h="198083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1300" b="1" i="1" u="sng" dirty="0">
                              <a:effectLst/>
                            </a:rPr>
                            <a:t>Fracture</a:t>
                          </a:r>
                          <a:endParaRPr lang="en-SE" sz="1200" b="1" i="1" u="sng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118850" marR="118850" marT="59425" marB="59425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5627234"/>
                      </a:ext>
                    </a:extLst>
                  </a:tr>
                  <a:tr h="2015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Aperture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oMath>
                          </a14:m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1 mm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2057949602"/>
                      </a:ext>
                    </a:extLst>
                  </a:tr>
                  <a:tr h="1980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Porosity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1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3538303372"/>
                      </a:ext>
                    </a:extLst>
                  </a:tr>
                  <a:tr h="3961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Permeability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SE" sz="13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3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3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p>
                                        <m:r>
                                          <a:rPr lang="en-US" sz="13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GB" sz="13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1897374228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BC Parameter </a:t>
                          </a:r>
                          <a14:m>
                            <m:oMath xmlns:m="http://schemas.openxmlformats.org/officeDocument/2006/math">
                              <m:r>
                                <a:rPr lang="en-GB" sz="1300">
                                  <a:effectLst/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2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3963116776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BC Parameter </a:t>
                          </a:r>
                          <a14:m>
                            <m:oMath xmlns:m="http://schemas.openxmlformats.org/officeDocument/2006/math">
                              <m:r>
                                <a:rPr lang="en-GB" sz="1300">
                                  <a:effectLst/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oMath>
                          </a14:m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0.5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316852541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BC Parameter </a:t>
                          </a:r>
                          <a14:m>
                            <m:oMath xmlns:m="http://schemas.openxmlformats.org/officeDocument/2006/math">
                              <m:r>
                                <a:rPr lang="en-GB" sz="1300">
                                  <a:effectLst/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LID4096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LID4096" sz="12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num>
                                  <m:den>
                                    <m:r>
                                      <a:rPr lang="LID4096" sz="12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LID4096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LID4096" sz="120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LID4096" sz="1200" i="0">
                                            <a:latin typeface="Cambria Math" panose="02040503050406030204" pitchFamily="18" charset="0"/>
                                          </a:rPr>
                                          <m:t>w</m:t>
                                        </m:r>
                                      </m:sub>
                                    </m:sSub>
                                    <m:func>
                                      <m:funcPr>
                                        <m:ctrlPr>
                                          <a:rPr lang="LID4096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LID4096" sz="1200" i="0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r>
                                          <a:rPr lang="LID4096" sz="12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func>
                                  </m:den>
                                </m:f>
                                <m:r>
                                  <a:rPr lang="LID4096" sz="12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LID4096" sz="12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0" smtClean="0"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en-US" sz="1200" b="0" i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LID4096" sz="1200" i="0" dirty="0"/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40809727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89F744C-FD0D-4991-8F64-387878E184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8473231"/>
                  </p:ext>
                </p:extLst>
              </p:nvPr>
            </p:nvGraphicFramePr>
            <p:xfrm>
              <a:off x="3662327" y="1802423"/>
              <a:ext cx="4867346" cy="3428330"/>
            </p:xfrm>
            <a:graphic>
              <a:graphicData uri="http://schemas.openxmlformats.org/drawingml/2006/table">
                <a:tbl>
                  <a:tblPr>
                    <a:tableStyleId>{9D7B26C5-4107-4FEC-AEDC-1716B250A1EF}</a:tableStyleId>
                  </a:tblPr>
                  <a:tblGrid>
                    <a:gridCol w="3317834">
                      <a:extLst>
                        <a:ext uri="{9D8B030D-6E8A-4147-A177-3AD203B41FA5}">
                          <a16:colId xmlns:a16="http://schemas.microsoft.com/office/drawing/2014/main" val="127007639"/>
                        </a:ext>
                      </a:extLst>
                    </a:gridCol>
                    <a:gridCol w="1549512">
                      <a:extLst>
                        <a:ext uri="{9D8B030D-6E8A-4147-A177-3AD203B41FA5}">
                          <a16:colId xmlns:a16="http://schemas.microsoft.com/office/drawing/2014/main" val="1705960337"/>
                        </a:ext>
                      </a:extLst>
                    </a:gridCol>
                  </a:tblGrid>
                  <a:tr h="198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b="1" i="1" u="sng" dirty="0">
                              <a:effectLst/>
                            </a:rPr>
                            <a:t>Property</a:t>
                          </a:r>
                          <a:endParaRPr lang="en-SE" sz="1200" b="1" i="1" u="sng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b="1" i="1" u="sng" dirty="0">
                              <a:effectLst/>
                            </a:rPr>
                            <a:t>Values</a:t>
                          </a:r>
                          <a:endParaRPr lang="en-SE" sz="1200" b="1" i="1" u="sng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34797583"/>
                      </a:ext>
                    </a:extLst>
                  </a:tr>
                  <a:tr h="31697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1300" b="1" i="1" u="sng" dirty="0">
                              <a:effectLst/>
                            </a:rPr>
                            <a:t>Matrix</a:t>
                          </a:r>
                          <a:endParaRPr lang="en-SE" sz="1200" b="1" i="1" u="sng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118850" marR="118850" marT="59425" marB="59425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4753102"/>
                      </a:ext>
                    </a:extLst>
                  </a:tr>
                  <a:tr h="198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Porosity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0.01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2459279179"/>
                      </a:ext>
                    </a:extLst>
                  </a:tr>
                  <a:tr h="198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Permeability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l="-213725" t="-375758" r="-392" b="-126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1834097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t="-461765" r="-46972" b="-112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1.5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1251916886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t="-578788" r="-46972" b="-10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0.5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1278376696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t="-658824" r="-46972" b="-93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l="-213725" t="-658824" r="-392" b="-93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6208529"/>
                      </a:ext>
                    </a:extLst>
                  </a:tr>
                  <a:tr h="31697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1300" b="1" i="1" u="sng" dirty="0">
                              <a:effectLst/>
                            </a:rPr>
                            <a:t>Fracture</a:t>
                          </a:r>
                          <a:endParaRPr lang="en-SE" sz="1200" b="1" i="1" u="sng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118850" marR="118850" marT="59425" marB="59425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5627234"/>
                      </a:ext>
                    </a:extLst>
                  </a:tr>
                  <a:tr h="201539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t="-911765" r="-46972" b="-67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1 mm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2057949602"/>
                      </a:ext>
                    </a:extLst>
                  </a:tr>
                  <a:tr h="198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Porosity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1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353830337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Permeability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l="-213725" t="-578462" r="-392" b="-20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7374228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t="-1297059" r="-46972" b="-29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2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3963116776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t="-1397059" r="-46972" b="-19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0.5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316852541"/>
                      </a:ext>
                    </a:extLst>
                  </a:tr>
                  <a:tr h="377381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t="-820968" r="-46972" b="-6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l="-213725" t="-820968" r="-392" b="-64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097270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56409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AE7D38C-4C37-4372-96EE-2A946C350E3A}"/>
                  </a:ext>
                </a:extLst>
              </p:cNvPr>
              <p:cNvSpPr/>
              <p:nvPr/>
            </p:nvSpPr>
            <p:spPr>
              <a:xfrm>
                <a:off x="1042024" y="1229126"/>
                <a:ext cx="2151870" cy="71468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LID4096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d>
                        <m:d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𝑑𝑝</m:t>
                              </m:r>
                            </m:num>
                            <m:den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AE7D38C-4C37-4372-96EE-2A946C350E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024" y="1229126"/>
                <a:ext cx="2151870" cy="714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4FDF3F4-F14D-4893-A72D-2965AE4FFFD6}"/>
                  </a:ext>
                </a:extLst>
              </p:cNvPr>
              <p:cNvSpPr/>
              <p:nvPr/>
            </p:nvSpPr>
            <p:spPr>
              <a:xfrm>
                <a:off x="1042024" y="2028476"/>
                <a:ext cx="2151871" cy="86780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4FDF3F4-F14D-4893-A72D-2965AE4FF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024" y="2028476"/>
                <a:ext cx="2151871" cy="8678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F7D09F8-AC7E-45D9-B3FE-AA92B9B7BCCD}"/>
                  </a:ext>
                </a:extLst>
              </p:cNvPr>
              <p:cNvSpPr/>
              <p:nvPr/>
            </p:nvSpPr>
            <p:spPr>
              <a:xfrm>
                <a:off x="4918159" y="1509908"/>
                <a:ext cx="3175036" cy="86780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LID4096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𝑘𝐴</m:t>
                          </m:r>
                        </m:num>
                        <m:den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d>
                        <m:d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𝑑𝑝</m:t>
                              </m:r>
                            </m:num>
                            <m:den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F7D09F8-AC7E-45D9-B3FE-AA92B9B7B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159" y="1509908"/>
                <a:ext cx="3175036" cy="8678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FED87A-8B2D-450F-89D6-19294687B6E4}"/>
                  </a:ext>
                </a:extLst>
              </p:cNvPr>
              <p:cNvSpPr/>
              <p:nvPr/>
            </p:nvSpPr>
            <p:spPr>
              <a:xfrm>
                <a:off x="9669165" y="2504696"/>
                <a:ext cx="1119858" cy="39158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FED87A-8B2D-450F-89D6-19294687B6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165" y="2504696"/>
                <a:ext cx="1119858" cy="391582"/>
              </a:xfrm>
              <a:prstGeom prst="rect">
                <a:avLst/>
              </a:prstGeom>
              <a:blipFill>
                <a:blip r:embed="rId5"/>
                <a:stretch>
                  <a:fillRect b="-757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9D10DA-7E44-4BA0-BEBD-BA793665DAF0}"/>
                  </a:ext>
                </a:extLst>
              </p:cNvPr>
              <p:cNvSpPr/>
              <p:nvPr/>
            </p:nvSpPr>
            <p:spPr>
              <a:xfrm>
                <a:off x="9669165" y="4345566"/>
                <a:ext cx="1039002" cy="36933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rm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9D10DA-7E44-4BA0-BEBD-BA793665DA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165" y="4345566"/>
                <a:ext cx="103900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415A87-9D8E-4A7E-9953-FB89234C6F8F}"/>
                  </a:ext>
                </a:extLst>
              </p:cNvPr>
              <p:cNvSpPr/>
              <p:nvPr/>
            </p:nvSpPr>
            <p:spPr>
              <a:xfrm>
                <a:off x="3590925" y="3006906"/>
                <a:ext cx="5829299" cy="100630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nary>
                                    <m:naryPr>
                                      <m:subHide m:val="on"/>
                                      <m:supHide m:val="on"/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LID4096" i="0">
                                              <a:latin typeface="Cambria Math" panose="02040503050406030204" pitchFamily="18" charset="0"/>
                                            </a:rPr>
                                            <m:t>f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</m:d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𝑑𝐿</m:t>
                                      </m:r>
                                    </m:e>
                                  </m:nary>
                                </m:num>
                                <m:den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nary>
                                    <m:naryPr>
                                      <m:subHide m:val="on"/>
                                      <m:supHide m:val="on"/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LID4096" i="0"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</m:d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𝑑𝐿</m:t>
                                      </m:r>
                                    </m:e>
                                  </m:nary>
                                </m:den>
                              </m:f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  <m:sup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2+</m:t>
                                      </m:r>
                                      <m:sSub>
                                        <m:sSub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LID4096" i="0"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m</m:t>
                                              </m:r>
                                            </m:sub>
                                          </m:sSub>
                                          <m:r>
                                            <a:rPr lang="LID4096" i="0">
                                              <a:latin typeface="Cambria Math" panose="02040503050406030204" pitchFamily="18" charset="0"/>
                                            </a:rPr>
                                            <m:t>+2</m:t>
                                          </m:r>
                                        </m:e>
                                      </m:d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  <m:sup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2+</m:t>
                                      </m:r>
                                      <m:sSub>
                                        <m:sSub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LID4096" i="0">
                                              <a:latin typeface="Cambria Math" panose="02040503050406030204" pitchFamily="18" charset="0"/>
                                            </a:rPr>
                                            <m:t>f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f</m:t>
                                              </m:r>
                                            </m:sub>
                                          </m:sSub>
                                          <m:r>
                                            <a:rPr lang="LID4096" i="0">
                                              <a:latin typeface="Cambria Math" panose="02040503050406030204" pitchFamily="18" charset="0"/>
                                            </a:rPr>
                                            <m:t>+2</m:t>
                                          </m:r>
                                        </m:e>
                                      </m:d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e>
                              </m:d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415A87-9D8E-4A7E-9953-FB89234C6F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925" y="3006906"/>
                <a:ext cx="5829299" cy="100630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72B947E-3A8F-4A02-92A7-301FC2BFBF2C}"/>
                  </a:ext>
                </a:extLst>
              </p:cNvPr>
              <p:cNvSpPr/>
              <p:nvPr/>
            </p:nvSpPr>
            <p:spPr>
              <a:xfrm>
                <a:off x="1524464" y="4882533"/>
                <a:ext cx="2623154" cy="75270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num>
                                <m:den>
                                  <m:d>
                                    <m:dPr>
                                      <m:begChr m:val=""/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(1−</m:t>
                                      </m:r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𝜂</m:t>
                          </m:r>
                        </m:sup>
                      </m:s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72B947E-3A8F-4A02-92A7-301FC2BFBF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464" y="4882533"/>
                <a:ext cx="2623154" cy="7527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E5AC819-6FA3-45CE-8FEF-D368393F8E90}"/>
                  </a:ext>
                </a:extLst>
              </p:cNvPr>
              <p:cNvSpPr/>
              <p:nvPr/>
            </p:nvSpPr>
            <p:spPr>
              <a:xfrm>
                <a:off x="4388687" y="4804678"/>
                <a:ext cx="2116990" cy="69083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2+</m:t>
                          </m:r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E5AC819-6FA3-45CE-8FEF-D368393F8E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687" y="4804678"/>
                <a:ext cx="2116990" cy="6908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B09D428C-DC08-4B43-9731-68BE34887594}"/>
              </a:ext>
            </a:extLst>
          </p:cNvPr>
          <p:cNvCxnSpPr>
            <a:stCxn id="13" idx="3"/>
            <a:endCxn id="19" idx="1"/>
          </p:cNvCxnSpPr>
          <p:nvPr/>
        </p:nvCxnSpPr>
        <p:spPr>
          <a:xfrm>
            <a:off x="3193894" y="1586468"/>
            <a:ext cx="1724265" cy="35734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B5057B1D-0C70-4BC9-A447-5DEB3611D909}"/>
              </a:ext>
            </a:extLst>
          </p:cNvPr>
          <p:cNvCxnSpPr>
            <a:stCxn id="16" idx="3"/>
            <a:endCxn id="19" idx="1"/>
          </p:cNvCxnSpPr>
          <p:nvPr/>
        </p:nvCxnSpPr>
        <p:spPr>
          <a:xfrm flipV="1">
            <a:off x="3193895" y="1943809"/>
            <a:ext cx="1724264" cy="51856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FEA8B482-D93E-4511-90CA-245D04DD2885}"/>
              </a:ext>
            </a:extLst>
          </p:cNvPr>
          <p:cNvCxnSpPr>
            <a:cxnSpLocks/>
            <a:stCxn id="21" idx="1"/>
            <a:endCxn id="29" idx="0"/>
          </p:cNvCxnSpPr>
          <p:nvPr/>
        </p:nvCxnSpPr>
        <p:spPr>
          <a:xfrm rot="10800000" flipV="1">
            <a:off x="6505575" y="2700486"/>
            <a:ext cx="3163590" cy="30641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2BF6C743-864A-4C05-9179-D3FEC9FB46CD}"/>
              </a:ext>
            </a:extLst>
          </p:cNvPr>
          <p:cNvCxnSpPr>
            <a:cxnSpLocks/>
            <a:stCxn id="19" idx="2"/>
            <a:endCxn id="29" idx="0"/>
          </p:cNvCxnSpPr>
          <p:nvPr/>
        </p:nvCxnSpPr>
        <p:spPr>
          <a:xfrm rot="5400000">
            <a:off x="6191028" y="2692257"/>
            <a:ext cx="629196" cy="10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8C8842F8-6B7F-4630-9090-5E395BEF9900}"/>
              </a:ext>
            </a:extLst>
          </p:cNvPr>
          <p:cNvCxnSpPr>
            <a:cxnSpLocks/>
            <a:stCxn id="29" idx="2"/>
            <a:endCxn id="31" idx="0"/>
          </p:cNvCxnSpPr>
          <p:nvPr/>
        </p:nvCxnSpPr>
        <p:spPr>
          <a:xfrm rot="5400000">
            <a:off x="4236145" y="2613103"/>
            <a:ext cx="869326" cy="366953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62BCBCF8-3AFA-462D-B713-FC03FA2F9D40}"/>
              </a:ext>
            </a:extLst>
          </p:cNvPr>
          <p:cNvCxnSpPr>
            <a:stCxn id="27" idx="1"/>
            <a:endCxn id="31" idx="0"/>
          </p:cNvCxnSpPr>
          <p:nvPr/>
        </p:nvCxnSpPr>
        <p:spPr>
          <a:xfrm rot="10800000" flipV="1">
            <a:off x="2836041" y="4530231"/>
            <a:ext cx="6833124" cy="35230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632404A0-1A5E-4684-B03A-F481375BFF65}"/>
                  </a:ext>
                </a:extLst>
              </p:cNvPr>
              <p:cNvSpPr/>
              <p:nvPr/>
            </p:nvSpPr>
            <p:spPr>
              <a:xfrm>
                <a:off x="3480498" y="5687536"/>
                <a:ext cx="8787701" cy="101893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indent="457200" algn="ctr"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</a:rPr>
                                        <m:t>w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ar-AE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ar-A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p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ar-AE" sz="20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ar-A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12</m:t>
                                              </m:r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>
                                                  <a:latin typeface="Cambria Math" panose="02040503050406030204" pitchFamily="18" charset="0"/>
                                                </a:rPr>
                                                <m:t>m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ar-A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  <m:r>
                                                <a:rPr lang="ar-AE" sz="2000">
                                                  <a:effectLst/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</m: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ar-A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p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ar-AE" sz="20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num>
                                        <m:den>
                                          <m:r>
                                            <a:rPr lang="ar-AE"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ar-A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>
                                                  <a:latin typeface="Cambria Math" panose="02040503050406030204" pitchFamily="18" charset="0"/>
                                                </a:rPr>
                                                <m:t>m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ar-A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  <m:r>
                                                <a:rPr lang="ar-AE" sz="2000">
                                                  <a:effectLst/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</m: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d>
                            <m:d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ar-AE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632404A0-1A5E-4684-B03A-F481375BF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498" y="5687536"/>
                <a:ext cx="8787701" cy="101893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30196DB1-FC2A-43F4-AB56-94B28B7EC476}"/>
              </a:ext>
            </a:extLst>
          </p:cNvPr>
          <p:cNvCxnSpPr>
            <a:cxnSpLocks/>
            <a:stCxn id="31" idx="2"/>
            <a:endCxn id="55" idx="1"/>
          </p:cNvCxnSpPr>
          <p:nvPr/>
        </p:nvCxnSpPr>
        <p:spPr>
          <a:xfrm rot="16200000" flipH="1">
            <a:off x="2877388" y="5593892"/>
            <a:ext cx="561763" cy="64445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B06D8CD7-AB5E-4E4E-B08E-15A6362DE1B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Analytical solution</a:t>
            </a:r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5E6D8-5387-4BAD-BDF5-0BEC0B537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6C8191C-0C54-439E-889D-BA57CA424328}" type="slidenum">
              <a:rPr lang="LID4096" smtClean="0"/>
              <a:t>18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1212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AA1CE3-B1EA-4CE7-95F2-68BFB03A7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19</a:t>
            </a:fld>
            <a:endParaRPr lang="LID4096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7B41AF-9B46-4DCD-8760-7491DA4C8D5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Analytical solution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C97AACD-C8C1-40F4-B7A8-D051062FCC0B}"/>
                  </a:ext>
                </a:extLst>
              </p:cNvPr>
              <p:cNvSpPr/>
              <p:nvPr/>
            </p:nvSpPr>
            <p:spPr>
              <a:xfrm>
                <a:off x="4186920" y="1591051"/>
                <a:ext cx="3818160" cy="7408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</m:sSub>
                          <m:func>
                            <m:func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𝜂</m:t>
                          </m:r>
                        </m:sup>
                      </m:s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C97AACD-C8C1-40F4-B7A8-D051062FCC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920" y="1591051"/>
                <a:ext cx="3818160" cy="740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C6099-BAB6-4BAF-8311-84918010E89B}"/>
                  </a:ext>
                </a:extLst>
              </p:cNvPr>
              <p:cNvSpPr/>
              <p:nvPr/>
            </p:nvSpPr>
            <p:spPr>
              <a:xfrm>
                <a:off x="2081895" y="3352244"/>
                <a:ext cx="2330959" cy="7059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em</m:t>
                              </m:r>
                            </m:sub>
                          </m:sSub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pm</m:t>
                              </m:r>
                            </m:sub>
                          </m:sSub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</m:sSub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pf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pm</m:t>
                              </m:r>
                            </m:sub>
                          </m:sSub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pf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C6099-BAB6-4BAF-8311-84918010E8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895" y="3352244"/>
                <a:ext cx="2330959" cy="7059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E17B4D0-930C-46CE-A1E3-AD2776C1AAB8}"/>
                  </a:ext>
                </a:extLst>
              </p:cNvPr>
              <p:cNvSpPr/>
              <p:nvPr/>
            </p:nvSpPr>
            <p:spPr>
              <a:xfrm>
                <a:off x="5556429" y="3231991"/>
                <a:ext cx="1079142" cy="394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pf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ID4096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LID4096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E17B4D0-930C-46CE-A1E3-AD2776C1AA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429" y="3231991"/>
                <a:ext cx="1079142" cy="394019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FF8B4C8-5B9C-4A0C-BAC0-6516CFE61DE0}"/>
                  </a:ext>
                </a:extLst>
              </p:cNvPr>
              <p:cNvSpPr/>
              <p:nvPr/>
            </p:nvSpPr>
            <p:spPr>
              <a:xfrm>
                <a:off x="5556429" y="3705225"/>
                <a:ext cx="2060499" cy="394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pm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sSub>
                        <m:sSub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FF8B4C8-5B9C-4A0C-BAC0-6516CFE61D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429" y="3705225"/>
                <a:ext cx="2060499" cy="394019"/>
              </a:xfrm>
              <a:prstGeom prst="rect">
                <a:avLst/>
              </a:prstGeom>
              <a:blipFill>
                <a:blip r:embed="rId5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1F44551-F68E-481A-9CFE-958E0B008B3C}"/>
                  </a:ext>
                </a:extLst>
              </p:cNvPr>
              <p:cNvSpPr/>
              <p:nvPr/>
            </p:nvSpPr>
            <p:spPr>
              <a:xfrm>
                <a:off x="8491436" y="3301049"/>
                <a:ext cx="1290738" cy="6499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  <m:sup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1F44551-F68E-481A-9CFE-958E0B008B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1436" y="3301049"/>
                <a:ext cx="1290738" cy="6499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76006D0-4D2D-40F5-8C51-8CD09EC75998}"/>
                  </a:ext>
                </a:extLst>
              </p:cNvPr>
              <p:cNvSpPr/>
              <p:nvPr/>
            </p:nvSpPr>
            <p:spPr>
              <a:xfrm>
                <a:off x="2081895" y="5200387"/>
                <a:ext cx="8734425" cy="1015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w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p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12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m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</m: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p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num>
                                        <m:den>
                                          <m:r>
                                            <a:rPr lang="LID4096" i="0"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m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</m: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76006D0-4D2D-40F5-8C51-8CD09EC75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895" y="5200387"/>
                <a:ext cx="8734425" cy="10154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5D21E5E-DB9B-4A82-87A4-8DA5C11A2EF7}"/>
              </a:ext>
            </a:extLst>
          </p:cNvPr>
          <p:cNvCxnSpPr>
            <a:cxnSpLocks/>
          </p:cNvCxnSpPr>
          <p:nvPr/>
        </p:nvCxnSpPr>
        <p:spPr>
          <a:xfrm>
            <a:off x="6096000" y="2447925"/>
            <a:ext cx="0" cy="7048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D3D487F-D90F-4468-8EA4-EF7674423AEC}"/>
              </a:ext>
            </a:extLst>
          </p:cNvPr>
          <p:cNvCxnSpPr>
            <a:cxnSpLocks/>
          </p:cNvCxnSpPr>
          <p:nvPr/>
        </p:nvCxnSpPr>
        <p:spPr>
          <a:xfrm>
            <a:off x="6124575" y="4267200"/>
            <a:ext cx="0" cy="7048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1C70B92-E5AE-4D17-9186-4DE31E9C810B}"/>
              </a:ext>
            </a:extLst>
          </p:cNvPr>
          <p:cNvSpPr/>
          <p:nvPr/>
        </p:nvSpPr>
        <p:spPr>
          <a:xfrm>
            <a:off x="1740004" y="3276600"/>
            <a:ext cx="8801099" cy="8597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5319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AA4A03-33EB-4969-801F-07B0397AFD7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300" dirty="0">
                <a:solidFill>
                  <a:srgbClr val="002060"/>
                </a:solidFill>
                <a:latin typeface="+mn-lt"/>
              </a:rPr>
              <a:t>Motivation and background</a:t>
            </a:r>
            <a:endParaRPr lang="LID4096" sz="3200" b="1" spc="3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E5B3B7-860E-4743-956E-1F6197908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6" y="1082630"/>
            <a:ext cx="5554134" cy="43079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FD8A8A-324A-4A01-9BD1-E7348615F80D}"/>
              </a:ext>
            </a:extLst>
          </p:cNvPr>
          <p:cNvSpPr/>
          <p:nvPr/>
        </p:nvSpPr>
        <p:spPr>
          <a:xfrm>
            <a:off x="541867" y="5390546"/>
            <a:ext cx="55541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Hydrological processes in the unsaturated fractured-rock system at Yucca Mountain, including seepage, fracture–matrix interaction, and transport.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(Adapted from Tsang et al. (2015))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688009-C8F2-4E8C-BC04-30F9871F0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543"/>
          <a:stretch/>
        </p:blipFill>
        <p:spPr>
          <a:xfrm>
            <a:off x="6859108" y="930230"/>
            <a:ext cx="3902322" cy="1557481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A71D4169-EC73-418F-9C92-097AD00D4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8087" y="3428295"/>
            <a:ext cx="5262114" cy="226408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Unsaturated fractured rocks control water movement in many subsurface systems. </a:t>
            </a:r>
            <a:endParaRPr kumimoji="0" lang="en-US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Fractures may accelerate flow and bypass matrix storage</a:t>
            </a:r>
            <a:r>
              <a:rPr kumimoji="0" lang="en-US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LID4096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contradicting the classical theory perspectives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LID4096" sz="1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Effective retention behavior is needed for large-scale safety and performance assessment.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CEE3FE5-7018-49D2-BB52-1AC0D8050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33610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A0E30797-5B9D-4947-9BE9-A09A57520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50373"/>
          <a:stretch/>
        </p:blipFill>
        <p:spPr>
          <a:xfrm>
            <a:off x="6619664" y="863053"/>
            <a:ext cx="3478163" cy="34208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F7D09F8-AC7E-45D9-B3FE-AA92B9B7BCCD}"/>
                  </a:ext>
                </a:extLst>
              </p:cNvPr>
              <p:cNvSpPr/>
              <p:nvPr/>
            </p:nvSpPr>
            <p:spPr>
              <a:xfrm>
                <a:off x="583262" y="4789652"/>
                <a:ext cx="3239926" cy="9543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200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LID4096" sz="200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LID4096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𝑘𝐴</m:t>
                          </m:r>
                        </m:num>
                        <m:den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sSup>
                        <m:sSupPr>
                          <m:ctrlPr>
                            <a:rPr lang="LID4096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LID4096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20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LID4096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LID4096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LID4096" sz="20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LID4096" sz="20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LID4096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  <m:r>
                                    <a:rPr lang="LID4096" sz="20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LID4096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LID4096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LID4096" sz="2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LID4096" sz="2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LID4096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sz="2000" i="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F7D09F8-AC7E-45D9-B3FE-AA92B9B7B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62" y="4789652"/>
                <a:ext cx="3239926" cy="9543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FED87A-8B2D-450F-89D6-19294687B6E4}"/>
                  </a:ext>
                </a:extLst>
              </p:cNvPr>
              <p:cNvSpPr/>
              <p:nvPr/>
            </p:nvSpPr>
            <p:spPr>
              <a:xfrm>
                <a:off x="7196554" y="2571275"/>
                <a:ext cx="1119858" cy="3583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FED87A-8B2D-450F-89D6-19294687B6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554" y="2571275"/>
                <a:ext cx="1119858" cy="358303"/>
              </a:xfrm>
              <a:prstGeom prst="rect">
                <a:avLst/>
              </a:prstGeom>
              <a:blipFill>
                <a:blip r:embed="rId4"/>
                <a:stretch>
                  <a:fillRect b="-5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415A87-9D8E-4A7E-9953-FB89234C6F8F}"/>
                  </a:ext>
                </a:extLst>
              </p:cNvPr>
              <p:cNvSpPr/>
              <p:nvPr/>
            </p:nvSpPr>
            <p:spPr>
              <a:xfrm>
                <a:off x="5901535" y="4712740"/>
                <a:ext cx="5829068" cy="110818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sub>
                      </m:sSub>
                      <m:r>
                        <a:rPr lang="ar-AE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ar-AE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ar-AE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ar-A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20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ar-A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ar-A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200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f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ar-A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</m:d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𝑑𝐿</m:t>
                                      </m:r>
                                    </m:e>
                                  </m:nary>
                                </m:num>
                                <m:den>
                                  <m:sSub>
                                    <m:sSubPr>
                                      <m:ctrlPr>
                                        <a:rPr lang="ar-A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20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ar-A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ar-A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200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m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ar-A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</m:d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𝑑𝐿</m:t>
                                      </m:r>
                                    </m:e>
                                  </m:nary>
                                </m:den>
                              </m:f>
                              <m:f>
                                <m:fPr>
                                  <m:ctrlP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ar-A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20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m</m:t>
                                      </m:r>
                                    </m:sub>
                                    <m:sup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ar-A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200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m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ar-A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ar-AE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ar-AE" sz="20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 sz="20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m</m:t>
                                              </m:r>
                                            </m:sub>
                                          </m:sSub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ar-A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20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f</m:t>
                                      </m:r>
                                    </m:sub>
                                    <m:sup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ar-A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200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f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ar-A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ar-AE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ar-AE" sz="20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 sz="20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f</m:t>
                                              </m:r>
                                            </m:sub>
                                          </m:sSub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ar-AE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f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ar-A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20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d>
                              <m:r>
                                <a:rPr lang="ar-AE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m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ar-A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20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d>
                            </m:den>
                          </m:f>
                        </m:sup>
                      </m:sSup>
                      <m:r>
                        <m:rPr>
                          <m:nor/>
                        </m:rPr>
                        <a:rPr lang="ar-AE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415A87-9D8E-4A7E-9953-FB89234C6F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35" y="4712740"/>
                <a:ext cx="5829068" cy="11081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itle 1">
            <a:extLst>
              <a:ext uri="{FF2B5EF4-FFF2-40B4-BE49-F238E27FC236}">
                <a16:creationId xmlns:a16="http://schemas.microsoft.com/office/drawing/2014/main" id="{B06D8CD7-AB5E-4E4E-B08E-15A6362DE1B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Analytical estimate of the critical saturation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921D52-F7A3-4200-849C-31A5BD0AD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20</a:t>
            </a:fld>
            <a:endParaRPr lang="LID4096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7B89F9-4F10-470F-91A4-64A9A7DF9173}"/>
              </a:ext>
            </a:extLst>
          </p:cNvPr>
          <p:cNvSpPr/>
          <p:nvPr/>
        </p:nvSpPr>
        <p:spPr>
          <a:xfrm>
            <a:off x="1261533" y="1388154"/>
            <a:ext cx="2743200" cy="2743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D08FE9-1CE8-43BF-9EB2-BBEB29F61345}"/>
              </a:ext>
            </a:extLst>
          </p:cNvPr>
          <p:cNvCxnSpPr>
            <a:stCxn id="3" idx="1"/>
            <a:endCxn id="3" idx="3"/>
          </p:cNvCxnSpPr>
          <p:nvPr/>
        </p:nvCxnSpPr>
        <p:spPr>
          <a:xfrm>
            <a:off x="1261533" y="2759754"/>
            <a:ext cx="27432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0597B7-A8FF-4B02-84A8-4BDA1DFC401F}"/>
              </a:ext>
            </a:extLst>
          </p:cNvPr>
          <p:cNvCxnSpPr>
            <a:cxnSpLocks/>
          </p:cNvCxnSpPr>
          <p:nvPr/>
        </p:nvCxnSpPr>
        <p:spPr>
          <a:xfrm>
            <a:off x="4037662" y="1803400"/>
            <a:ext cx="618066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AB6C31B-6FB6-49F4-8092-4468DC3637F1}"/>
              </a:ext>
            </a:extLst>
          </p:cNvPr>
          <p:cNvCxnSpPr>
            <a:cxnSpLocks/>
          </p:cNvCxnSpPr>
          <p:nvPr/>
        </p:nvCxnSpPr>
        <p:spPr>
          <a:xfrm>
            <a:off x="4037662" y="2759754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FC77E27-C98F-4847-9943-002335B264AC}"/>
              </a:ext>
            </a:extLst>
          </p:cNvPr>
          <p:cNvCxnSpPr>
            <a:cxnSpLocks/>
          </p:cNvCxnSpPr>
          <p:nvPr/>
        </p:nvCxnSpPr>
        <p:spPr>
          <a:xfrm>
            <a:off x="4037662" y="3612414"/>
            <a:ext cx="618066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BC4E450-6D72-447A-A343-6E6916AD3CB9}"/>
                  </a:ext>
                </a:extLst>
              </p:cNvPr>
              <p:cNvSpPr/>
              <p:nvPr/>
            </p:nvSpPr>
            <p:spPr>
              <a:xfrm>
                <a:off x="4037662" y="1430189"/>
                <a:ext cx="5552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BC4E450-6D72-447A-A343-6E6916AD3C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662" y="1430189"/>
                <a:ext cx="555280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331A3D-8C07-48F2-8D46-6EA4F06FA7BE}"/>
                  </a:ext>
                </a:extLst>
              </p:cNvPr>
              <p:cNvSpPr/>
              <p:nvPr/>
            </p:nvSpPr>
            <p:spPr>
              <a:xfrm>
                <a:off x="4034142" y="3244334"/>
                <a:ext cx="5552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331A3D-8C07-48F2-8D46-6EA4F06FA7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142" y="3244334"/>
                <a:ext cx="555280" cy="369332"/>
              </a:xfrm>
              <a:prstGeom prst="rect">
                <a:avLst/>
              </a:prstGeom>
              <a:blipFill>
                <a:blip r:embed="rId7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F64860F-3B6D-41CD-B488-86B1CD8021DF}"/>
                  </a:ext>
                </a:extLst>
              </p:cNvPr>
              <p:cNvSpPr/>
              <p:nvPr/>
            </p:nvSpPr>
            <p:spPr>
              <a:xfrm>
                <a:off x="3969306" y="2377710"/>
                <a:ext cx="500778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F64860F-3B6D-41CD-B488-86B1CD8021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306" y="2377710"/>
                <a:ext cx="500778" cy="391582"/>
              </a:xfrm>
              <a:prstGeom prst="rect">
                <a:avLst/>
              </a:prstGeom>
              <a:blipFill>
                <a:blip r:embed="rId8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B47EBFF-E7FD-4F80-A3B3-1382F2F3065B}"/>
              </a:ext>
            </a:extLst>
          </p:cNvPr>
          <p:cNvCxnSpPr>
            <a:cxnSpLocks/>
          </p:cNvCxnSpPr>
          <p:nvPr/>
        </p:nvCxnSpPr>
        <p:spPr>
          <a:xfrm>
            <a:off x="583262" y="1693333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980B84B-5DA9-4BC5-85F0-F0251E73E36B}"/>
              </a:ext>
            </a:extLst>
          </p:cNvPr>
          <p:cNvCxnSpPr>
            <a:cxnSpLocks/>
          </p:cNvCxnSpPr>
          <p:nvPr/>
        </p:nvCxnSpPr>
        <p:spPr>
          <a:xfrm>
            <a:off x="583262" y="1871133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6CF242B-D8C7-4097-B08B-2309A0523800}"/>
              </a:ext>
            </a:extLst>
          </p:cNvPr>
          <p:cNvCxnSpPr>
            <a:cxnSpLocks/>
          </p:cNvCxnSpPr>
          <p:nvPr/>
        </p:nvCxnSpPr>
        <p:spPr>
          <a:xfrm>
            <a:off x="583262" y="2048933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49FB76F-3D54-4ECB-8C2D-18D1AB64C6CC}"/>
              </a:ext>
            </a:extLst>
          </p:cNvPr>
          <p:cNvCxnSpPr>
            <a:cxnSpLocks/>
          </p:cNvCxnSpPr>
          <p:nvPr/>
        </p:nvCxnSpPr>
        <p:spPr>
          <a:xfrm>
            <a:off x="583262" y="2225308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6D728B1-8C9B-4869-8129-59EE45FEE6C4}"/>
              </a:ext>
            </a:extLst>
          </p:cNvPr>
          <p:cNvCxnSpPr>
            <a:cxnSpLocks/>
          </p:cNvCxnSpPr>
          <p:nvPr/>
        </p:nvCxnSpPr>
        <p:spPr>
          <a:xfrm>
            <a:off x="583262" y="2393218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84E8AAE-B695-4B39-B7A0-D3BC123AA0D3}"/>
              </a:ext>
            </a:extLst>
          </p:cNvPr>
          <p:cNvCxnSpPr>
            <a:cxnSpLocks/>
          </p:cNvCxnSpPr>
          <p:nvPr/>
        </p:nvCxnSpPr>
        <p:spPr>
          <a:xfrm>
            <a:off x="583262" y="2587951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952E281-6B97-4490-A159-36596171ACB3}"/>
              </a:ext>
            </a:extLst>
          </p:cNvPr>
          <p:cNvCxnSpPr>
            <a:cxnSpLocks/>
          </p:cNvCxnSpPr>
          <p:nvPr/>
        </p:nvCxnSpPr>
        <p:spPr>
          <a:xfrm>
            <a:off x="583262" y="2800310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DB9CFFA-0A91-46A0-A0B8-AFA7D8CFA868}"/>
              </a:ext>
            </a:extLst>
          </p:cNvPr>
          <p:cNvCxnSpPr>
            <a:cxnSpLocks/>
          </p:cNvCxnSpPr>
          <p:nvPr/>
        </p:nvCxnSpPr>
        <p:spPr>
          <a:xfrm>
            <a:off x="583262" y="3020443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E2DD2D1-295D-4881-8329-A98742C35D19}"/>
              </a:ext>
            </a:extLst>
          </p:cNvPr>
          <p:cNvCxnSpPr>
            <a:cxnSpLocks/>
          </p:cNvCxnSpPr>
          <p:nvPr/>
        </p:nvCxnSpPr>
        <p:spPr>
          <a:xfrm>
            <a:off x="583262" y="3244334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115B495-A03C-4588-9956-91AD6A9091E6}"/>
              </a:ext>
            </a:extLst>
          </p:cNvPr>
          <p:cNvCxnSpPr>
            <a:cxnSpLocks/>
          </p:cNvCxnSpPr>
          <p:nvPr/>
        </p:nvCxnSpPr>
        <p:spPr>
          <a:xfrm>
            <a:off x="583262" y="3439067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CDE445D-5239-4951-B7B4-2C58D4157194}"/>
              </a:ext>
            </a:extLst>
          </p:cNvPr>
          <p:cNvCxnSpPr>
            <a:cxnSpLocks/>
          </p:cNvCxnSpPr>
          <p:nvPr/>
        </p:nvCxnSpPr>
        <p:spPr>
          <a:xfrm>
            <a:off x="583262" y="3612414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7AD2610-18C9-4BD8-931B-BD2BABF33890}"/>
              </a:ext>
            </a:extLst>
          </p:cNvPr>
          <p:cNvCxnSpPr>
            <a:cxnSpLocks/>
          </p:cNvCxnSpPr>
          <p:nvPr/>
        </p:nvCxnSpPr>
        <p:spPr>
          <a:xfrm>
            <a:off x="583262" y="3849481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469D6C8-FF78-4141-A6DF-B3AAB0B6398A}"/>
              </a:ext>
            </a:extLst>
          </p:cNvPr>
          <p:cNvCxnSpPr>
            <a:cxnSpLocks/>
          </p:cNvCxnSpPr>
          <p:nvPr/>
        </p:nvCxnSpPr>
        <p:spPr>
          <a:xfrm>
            <a:off x="583262" y="4052681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8004B3D-14C0-47DA-BBC0-2587016456D3}"/>
              </a:ext>
            </a:extLst>
          </p:cNvPr>
          <p:cNvCxnSpPr>
            <a:cxnSpLocks/>
          </p:cNvCxnSpPr>
          <p:nvPr/>
        </p:nvCxnSpPr>
        <p:spPr>
          <a:xfrm>
            <a:off x="583262" y="1486605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70C66D3-BB6F-4547-A719-37093ECF3FF0}"/>
              </a:ext>
            </a:extLst>
          </p:cNvPr>
          <p:cNvSpPr txBox="1"/>
          <p:nvPr/>
        </p:nvSpPr>
        <p:spPr>
          <a:xfrm>
            <a:off x="550333" y="1050057"/>
            <a:ext cx="678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AAFC2C-08F1-4C9B-895E-F3D6C8A3615C}"/>
              </a:ext>
            </a:extLst>
          </p:cNvPr>
          <p:cNvSpPr txBox="1"/>
          <p:nvPr/>
        </p:nvSpPr>
        <p:spPr>
          <a:xfrm>
            <a:off x="3876464" y="1050057"/>
            <a:ext cx="824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8C13867-18F5-48F8-9D9F-A89B67A09CA9}"/>
                  </a:ext>
                </a:extLst>
              </p:cNvPr>
              <p:cNvSpPr/>
              <p:nvPr/>
            </p:nvSpPr>
            <p:spPr>
              <a:xfrm>
                <a:off x="8628424" y="1556326"/>
                <a:ext cx="1119858" cy="3583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8C13867-18F5-48F8-9D9F-A89B67A09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8424" y="1556326"/>
                <a:ext cx="1119858" cy="358303"/>
              </a:xfrm>
              <a:prstGeom prst="rect">
                <a:avLst/>
              </a:prstGeom>
              <a:blipFill>
                <a:blip r:embed="rId9"/>
                <a:stretch>
                  <a:fillRect b="-67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B56BD7C-530D-41EE-B854-23BE30226AFA}"/>
              </a:ext>
            </a:extLst>
          </p:cNvPr>
          <p:cNvCxnSpPr>
            <a:cxnSpLocks/>
          </p:cNvCxnSpPr>
          <p:nvPr/>
        </p:nvCxnSpPr>
        <p:spPr>
          <a:xfrm flipH="1" flipV="1">
            <a:off x="8316412" y="2048933"/>
            <a:ext cx="312012" cy="5223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5F7429A-442D-466E-8F21-78CA12DA9256}"/>
                  </a:ext>
                </a:extLst>
              </p:cNvPr>
              <p:cNvSpPr/>
              <p:nvPr/>
            </p:nvSpPr>
            <p:spPr>
              <a:xfrm>
                <a:off x="8208202" y="2490044"/>
                <a:ext cx="1119858" cy="3583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5F7429A-442D-466E-8F21-78CA12DA9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202" y="2490044"/>
                <a:ext cx="1119858" cy="358303"/>
              </a:xfrm>
              <a:prstGeom prst="rect">
                <a:avLst/>
              </a:prstGeom>
              <a:blipFill>
                <a:blip r:embed="rId10"/>
                <a:stretch>
                  <a:fillRect b="-67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9AD5975-DFAD-4CC6-BED6-83223EF57662}"/>
              </a:ext>
            </a:extLst>
          </p:cNvPr>
          <p:cNvCxnSpPr>
            <a:cxnSpLocks/>
            <a:stCxn id="19" idx="3"/>
            <a:endCxn id="29" idx="1"/>
          </p:cNvCxnSpPr>
          <p:nvPr/>
        </p:nvCxnSpPr>
        <p:spPr>
          <a:xfrm>
            <a:off x="3823188" y="5266834"/>
            <a:ext cx="207834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EC654B8-AD80-4757-9A92-F9D184BAC2D8}"/>
              </a:ext>
            </a:extLst>
          </p:cNvPr>
          <p:cNvSpPr txBox="1"/>
          <p:nvPr/>
        </p:nvSpPr>
        <p:spPr>
          <a:xfrm>
            <a:off x="583262" y="5876768"/>
            <a:ext cx="3175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Darcy´s law + BC retention model</a:t>
            </a:r>
            <a:endParaRPr lang="LID4096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0349229-EA74-4202-B5B0-A3BC34169692}"/>
                  </a:ext>
                </a:extLst>
              </p:cNvPr>
              <p:cNvSpPr/>
              <p:nvPr/>
            </p:nvSpPr>
            <p:spPr>
              <a:xfrm>
                <a:off x="4438399" y="4875252"/>
                <a:ext cx="1119858" cy="3915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0349229-EA74-4202-B5B0-A3BC341696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399" y="4875252"/>
                <a:ext cx="1119858" cy="391582"/>
              </a:xfrm>
              <a:prstGeom prst="rect">
                <a:avLst/>
              </a:prstGeom>
              <a:blipFill>
                <a:blip r:embed="rId11"/>
                <a:stretch>
                  <a:fillRect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E7A7771E-BBA8-4714-B376-2BE9DB279B59}"/>
              </a:ext>
            </a:extLst>
          </p:cNvPr>
          <p:cNvSpPr txBox="1"/>
          <p:nvPr/>
        </p:nvSpPr>
        <p:spPr>
          <a:xfrm>
            <a:off x="2138285" y="1665463"/>
            <a:ext cx="824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Matrix</a:t>
            </a:r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16F5ADF-8265-4AB8-ACF5-03FDC2E51A08}"/>
              </a:ext>
            </a:extLst>
          </p:cNvPr>
          <p:cNvSpPr txBox="1"/>
          <p:nvPr/>
        </p:nvSpPr>
        <p:spPr>
          <a:xfrm>
            <a:off x="2134634" y="3456428"/>
            <a:ext cx="824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Matrix</a:t>
            </a:r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3F275D5-EF85-4E26-BB5F-4EDC470B4E94}"/>
              </a:ext>
            </a:extLst>
          </p:cNvPr>
          <p:cNvSpPr txBox="1"/>
          <p:nvPr/>
        </p:nvSpPr>
        <p:spPr>
          <a:xfrm>
            <a:off x="2707647" y="2134100"/>
            <a:ext cx="105065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Fracture</a:t>
            </a:r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1716679-3928-4C0C-882E-33458E468C5C}"/>
              </a:ext>
            </a:extLst>
          </p:cNvPr>
          <p:cNvCxnSpPr>
            <a:cxnSpLocks/>
          </p:cNvCxnSpPr>
          <p:nvPr/>
        </p:nvCxnSpPr>
        <p:spPr>
          <a:xfrm flipH="1">
            <a:off x="2898076" y="2424870"/>
            <a:ext cx="221865" cy="2871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B87F7EC-59E6-4FDD-99EE-9854BCDA551D}"/>
                  </a:ext>
                </a:extLst>
              </p:cNvPr>
              <p:cNvSpPr/>
              <p:nvPr/>
            </p:nvSpPr>
            <p:spPr>
              <a:xfrm>
                <a:off x="6750754" y="6080443"/>
                <a:ext cx="3719692" cy="338554"/>
              </a:xfrm>
              <a:prstGeom prst="rect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effectLst/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critical pressure head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occurs. </a:t>
                </a: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B87F7EC-59E6-4FDD-99EE-9854BCDA5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754" y="6080443"/>
                <a:ext cx="3719692" cy="338554"/>
              </a:xfrm>
              <a:prstGeom prst="rect">
                <a:avLst/>
              </a:prstGeom>
              <a:blipFill>
                <a:blip r:embed="rId12"/>
                <a:stretch>
                  <a:fillRect t="-3448" r="-1631" b="-18966"/>
                </a:stretch>
              </a:blip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978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D8526674-29C2-41CA-9AE5-5290BC5A4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50373"/>
          <a:stretch/>
        </p:blipFill>
        <p:spPr>
          <a:xfrm>
            <a:off x="814465" y="1133315"/>
            <a:ext cx="3478163" cy="3420895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B06D8CD7-AB5E-4E4E-B08E-15A6362DE1B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Analytical estimate of the critical saturation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133A6F-C764-4562-8A25-46EF0A1E5FCB}"/>
                  </a:ext>
                </a:extLst>
              </p:cNvPr>
              <p:cNvSpPr/>
              <p:nvPr/>
            </p:nvSpPr>
            <p:spPr>
              <a:xfrm>
                <a:off x="6096000" y="3354142"/>
                <a:ext cx="3812389" cy="746808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𝜂</m:t>
                          </m:r>
                        </m:sup>
                      </m:sSup>
                      <m:r>
                        <a:rPr lang="LID4096" i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𝜂</m:t>
                          </m:r>
                        </m:sup>
                      </m:s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133A6F-C764-4562-8A25-46EF0A1E5F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354142"/>
                <a:ext cx="3812389" cy="7468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B48C915-BE3A-4CB0-9569-52C763B5FF08}"/>
                  </a:ext>
                </a:extLst>
              </p:cNvPr>
              <p:cNvSpPr/>
              <p:nvPr/>
            </p:nvSpPr>
            <p:spPr>
              <a:xfrm>
                <a:off x="9982200" y="3385080"/>
                <a:ext cx="2020233" cy="658065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B48C915-BE3A-4CB0-9569-52C763B5FF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3385080"/>
                <a:ext cx="2020233" cy="6580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E0AF791-7F9E-470F-B9EB-8776A3D448A5}"/>
                  </a:ext>
                </a:extLst>
              </p:cNvPr>
              <p:cNvSpPr/>
              <p:nvPr/>
            </p:nvSpPr>
            <p:spPr>
              <a:xfrm>
                <a:off x="1816216" y="5363104"/>
                <a:ext cx="8559568" cy="1015471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w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p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12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m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</m: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p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num>
                                        <m:den>
                                          <m:r>
                                            <a:rPr lang="LID4096" i="0"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m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</m: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E0AF791-7F9E-470F-B9EB-8776A3D44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16" y="5363104"/>
                <a:ext cx="8559568" cy="10154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F85B6DD-105B-4035-BE54-BDD11D1F6A62}"/>
                  </a:ext>
                </a:extLst>
              </p:cNvPr>
              <p:cNvSpPr/>
              <p:nvPr/>
            </p:nvSpPr>
            <p:spPr>
              <a:xfrm>
                <a:off x="6096000" y="1124459"/>
                <a:ext cx="5596603" cy="1006301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sub>
                      </m:sSub>
                      <m:r>
                        <a:rPr lang="ar-AE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f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</m:d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𝑑𝐿</m:t>
                                      </m:r>
                                    </m:e>
                                  </m:nary>
                                </m:num>
                                <m:den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m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</m:d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𝑑𝐿</m:t>
                                      </m:r>
                                    </m:e>
                                  </m:nary>
                                </m:den>
                              </m:f>
                              <m:f>
                                <m:f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m</m:t>
                                      </m:r>
                                    </m:sub>
                                    <m:sup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m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ar-A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ar-AE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m</m:t>
                                              </m:r>
                                            </m:sub>
                                          </m:sSub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f</m:t>
                                      </m:r>
                                    </m:sub>
                                    <m:sup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f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ar-A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ar-AE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f</m:t>
                                              </m:r>
                                            </m:sub>
                                          </m:sSub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f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r>
                                    <a:rPr lang="ar-AE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ar-AE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d>
                              <m:r>
                                <a:rPr lang="ar-AE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m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r>
                                    <a:rPr lang="ar-AE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ar-AE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d>
                            </m:den>
                          </m:f>
                        </m:sup>
                      </m:sSup>
                      <m:r>
                        <m:rPr>
                          <m:nor/>
                        </m:rPr>
                        <a:rPr lang="ar-AE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F85B6DD-105B-4035-BE54-BDD11D1F6A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124459"/>
                <a:ext cx="5596603" cy="10063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58A85BA-346B-45F5-96FE-DAF93C9CF7D3}"/>
              </a:ext>
            </a:extLst>
          </p:cNvPr>
          <p:cNvCxnSpPr>
            <a:cxnSpLocks/>
          </p:cNvCxnSpPr>
          <p:nvPr/>
        </p:nvCxnSpPr>
        <p:spPr>
          <a:xfrm>
            <a:off x="7907867" y="2247900"/>
            <a:ext cx="0" cy="10371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698320D0-A0D7-4E8B-BB3C-83DF2FFB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21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96FC414-8BD4-4BA9-95B3-91860113F54D}"/>
                  </a:ext>
                </a:extLst>
              </p:cNvPr>
              <p:cNvSpPr/>
              <p:nvPr/>
            </p:nvSpPr>
            <p:spPr>
              <a:xfrm>
                <a:off x="6659428" y="2474431"/>
                <a:ext cx="1119858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LID4096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LID4096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96FC414-8BD4-4BA9-95B3-91860113F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428" y="2474431"/>
                <a:ext cx="111985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40C32A7-5CE2-4273-A8CA-9619844492CF}"/>
                  </a:ext>
                </a:extLst>
              </p:cNvPr>
              <p:cNvSpPr/>
              <p:nvPr/>
            </p:nvSpPr>
            <p:spPr>
              <a:xfrm>
                <a:off x="6913788" y="4285022"/>
                <a:ext cx="8673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≪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1</a:t>
                </a:r>
                <a:endParaRPr lang="LID4096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40C32A7-5CE2-4273-A8CA-9619844492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788" y="4285022"/>
                <a:ext cx="867353" cy="369332"/>
              </a:xfrm>
              <a:prstGeom prst="rect">
                <a:avLst/>
              </a:prstGeom>
              <a:blipFill>
                <a:blip r:embed="rId8"/>
                <a:stretch>
                  <a:fillRect l="-1408" t="-13115" r="-5634" b="-2295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DFD7B6C-7925-43B2-B0DE-A31DC3F8693E}"/>
                  </a:ext>
                </a:extLst>
              </p:cNvPr>
              <p:cNvSpPr/>
              <p:nvPr/>
            </p:nvSpPr>
            <p:spPr>
              <a:xfrm>
                <a:off x="8176923" y="2325866"/>
                <a:ext cx="10067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𝛾</m:t>
                      </m:r>
                    </m:oMath>
                  </m:oMathPara>
                </a14:m>
                <a:endParaRPr lang="LID4096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DFD7B6C-7925-43B2-B0DE-A31DC3F86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923" y="2325866"/>
                <a:ext cx="1006749" cy="369332"/>
              </a:xfrm>
              <a:prstGeom prst="rect">
                <a:avLst/>
              </a:prstGeom>
              <a:blipFill>
                <a:blip r:embed="rId9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2367266-ECC3-4024-BEDE-AA16C75CE17E}"/>
                  </a:ext>
                </a:extLst>
              </p:cNvPr>
              <p:cNvSpPr/>
              <p:nvPr/>
            </p:nvSpPr>
            <p:spPr>
              <a:xfrm>
                <a:off x="8176923" y="2628496"/>
                <a:ext cx="14685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f</m:t>
                          </m:r>
                        </m:sub>
                      </m:sSub>
                    </m:oMath>
                  </m:oMathPara>
                </a14:m>
                <a:endParaRPr lang="LID4096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2367266-ECC3-4024-BEDE-AA16C75CE1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923" y="2628496"/>
                <a:ext cx="146854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73FD5ED-D748-4D74-9CBE-380DBAE05814}"/>
                  </a:ext>
                </a:extLst>
              </p:cNvPr>
              <p:cNvSpPr/>
              <p:nvPr/>
            </p:nvSpPr>
            <p:spPr>
              <a:xfrm>
                <a:off x="6913788" y="4656296"/>
                <a:ext cx="13583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LID4096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LID4096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LID4096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LID4096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LID4096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LID4096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LID4096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73FD5ED-D748-4D74-9CBE-380DBAE058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788" y="4656296"/>
                <a:ext cx="1358385" cy="369332"/>
              </a:xfrm>
              <a:prstGeom prst="rect">
                <a:avLst/>
              </a:prstGeom>
              <a:blipFill>
                <a:blip r:embed="rId11"/>
                <a:stretch>
                  <a:fillRect t="-118333" r="-26009" b="-18000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C740584-BD14-46A2-920E-AF0D5D94E198}"/>
              </a:ext>
            </a:extLst>
          </p:cNvPr>
          <p:cNvCxnSpPr>
            <a:cxnSpLocks/>
          </p:cNvCxnSpPr>
          <p:nvPr/>
        </p:nvCxnSpPr>
        <p:spPr>
          <a:xfrm>
            <a:off x="6822017" y="4211108"/>
            <a:ext cx="0" cy="10371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01195B1-E426-4018-AC3D-0F400091E278}"/>
                  </a:ext>
                </a:extLst>
              </p:cNvPr>
              <p:cNvSpPr/>
              <p:nvPr/>
            </p:nvSpPr>
            <p:spPr>
              <a:xfrm>
                <a:off x="4732969" y="4337129"/>
                <a:ext cx="1997278" cy="6639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LID4096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LID4096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LID4096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</m:sSub>
                          <m:func>
                            <m:funcPr>
                              <m:ctrlPr>
                                <a:rPr lang="LID4096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LID4096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LID4096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r>
                        <a:rPr lang="LID4096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LID4096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LID4096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01195B1-E426-4018-AC3D-0F400091E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69" y="4337129"/>
                <a:ext cx="1997278" cy="6639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5E0E5FBE-5167-4831-9271-5A657D4FEE9E}"/>
              </a:ext>
            </a:extLst>
          </p:cNvPr>
          <p:cNvSpPr/>
          <p:nvPr/>
        </p:nvSpPr>
        <p:spPr>
          <a:xfrm>
            <a:off x="-1" y="603582"/>
            <a:ext cx="12099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The matrix reaches full saturation earlier and attains its maximum flow capacity, while fractures remain partially saturated.</a:t>
            </a:r>
            <a:endParaRPr lang="LID4096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AD56BF7-1682-43E7-8C75-1B6980BCFA35}"/>
              </a:ext>
            </a:extLst>
          </p:cNvPr>
          <p:cNvCxnSpPr>
            <a:cxnSpLocks/>
          </p:cNvCxnSpPr>
          <p:nvPr/>
        </p:nvCxnSpPr>
        <p:spPr>
          <a:xfrm flipH="1" flipV="1">
            <a:off x="2467822" y="2325866"/>
            <a:ext cx="533400" cy="5178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A49CEB7-DBB6-434B-8518-F8902C3A85A8}"/>
                  </a:ext>
                </a:extLst>
              </p:cNvPr>
              <p:cNvSpPr/>
              <p:nvPr/>
            </p:nvSpPr>
            <p:spPr>
              <a:xfrm>
                <a:off x="2871437" y="2695198"/>
                <a:ext cx="1119858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𝑟𝑚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A49CEB7-DBB6-434B-8518-F8902C3A85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37" y="2695198"/>
                <a:ext cx="1119858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715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48293-C7BE-433E-A3A3-7B81A88F632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Sensitivity analysis (single fracture)</a:t>
            </a:r>
            <a:endParaRPr lang="LID4096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CE7C97-5408-4585-9B68-1DCCBFE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22</a:t>
            </a:fld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9DFEA-F0D9-4673-A969-03ED31E18BE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919554"/>
            <a:ext cx="6783515" cy="5309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3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48293-C7BE-433E-A3A3-7B81A88F632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Relative permeability for all DFN cases</a:t>
            </a:r>
            <a:endParaRPr lang="LID4096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CE7C97-5408-4585-9B68-1DCCBFE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23</a:t>
            </a:fld>
            <a:endParaRPr lang="LID4096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A2B617-D21B-423D-8D89-88C7DA63420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87362"/>
            <a:ext cx="9067800" cy="6234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63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48293-C7BE-433E-A3A3-7B81A88F632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Capillary pressure for all DFN cases</a:t>
            </a:r>
            <a:endParaRPr lang="LID4096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CE7C97-5408-4585-9B68-1DCCBFE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24</a:t>
            </a:fld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37F53-C5BE-4585-9503-C924416EAD2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267" y="711201"/>
            <a:ext cx="8969620" cy="6073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49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48293-C7BE-433E-A3A3-7B81A88F632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BC and VG model</a:t>
            </a:r>
            <a:endParaRPr lang="LID4096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CE7C97-5408-4585-9B68-1DCCBFE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25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61552-3274-4AA3-824B-BD637038026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862" y="860425"/>
            <a:ext cx="7796707" cy="534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012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48293-C7BE-433E-A3A3-7B81A88F632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 </a:t>
            </a:r>
            <a:r>
              <a:rPr lang="en-US" dirty="0" err="1"/>
              <a:t>Krm</a:t>
            </a:r>
            <a:r>
              <a:rPr lang="en-US" dirty="0"/>
              <a:t> = 1</a:t>
            </a:r>
            <a:endParaRPr lang="LID4096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CE7C97-5408-4585-9B68-1DCCBFE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26</a:t>
            </a:fld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0F979-7462-45FA-BDDE-8BB51BCF8BD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37" y="1537969"/>
            <a:ext cx="5931463" cy="3463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F6D0D0-A283-42CB-BB12-B2E815E1F80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87" y="1537969"/>
            <a:ext cx="5931463" cy="3490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81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AA4A03-33EB-4969-801F-07B0397AFD7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Unsaturated flow in fractured rock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E07575-B889-4A26-B539-FB5900B8A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72" r="15690"/>
          <a:stretch/>
        </p:blipFill>
        <p:spPr>
          <a:xfrm>
            <a:off x="4815865" y="2174763"/>
            <a:ext cx="2070995" cy="22679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A82B360-5160-4847-A4E5-4E95D5C50DF7}"/>
              </a:ext>
            </a:extLst>
          </p:cNvPr>
          <p:cNvSpPr txBox="1"/>
          <p:nvPr/>
        </p:nvSpPr>
        <p:spPr>
          <a:xfrm>
            <a:off x="4733858" y="4786261"/>
            <a:ext cx="2286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domain controls unsaturated flow?</a:t>
            </a:r>
            <a:endParaRPr lang="LID4096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775146-58F7-44E3-86BA-B92ED13540E6}"/>
              </a:ext>
            </a:extLst>
          </p:cNvPr>
          <p:cNvSpPr txBox="1"/>
          <p:nvPr/>
        </p:nvSpPr>
        <p:spPr>
          <a:xfrm>
            <a:off x="4733858" y="5901649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it be quantified?</a:t>
            </a:r>
            <a:endParaRPr lang="LID4096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5B4213FC-13E8-4789-90C4-8617B89A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3</a:t>
            </a:fld>
            <a:endParaRPr lang="LID4096"/>
          </a:p>
        </p:txBody>
      </p:sp>
      <p:pic>
        <p:nvPicPr>
          <p:cNvPr id="2" name="Main graphic">
            <a:extLst>
              <a:ext uri="{FF2B5EF4-FFF2-40B4-BE49-F238E27FC236}">
                <a16:creationId xmlns:a16="http://schemas.microsoft.com/office/drawing/2014/main" id="{8084D52D-43A7-EAA5-43DB-798C2EDB7683}"/>
              </a:ext>
            </a:extLst>
          </p:cNvPr>
          <p:cNvPicPr/>
          <p:nvPr/>
        </p:nvPicPr>
        <p:blipFill>
          <a:blip r:embed="rId3"/>
          <a:srcRect l="74266"/>
          <a:stretch>
            <a:fillRect/>
          </a:stretch>
        </p:blipFill>
        <p:spPr>
          <a:xfrm>
            <a:off x="8610600" y="1031416"/>
            <a:ext cx="2070995" cy="3619321"/>
          </a:xfrm>
          <a:prstGeom prst="rect">
            <a:avLst/>
          </a:prstGeom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2F09F52-7A24-2672-264B-C248F1B67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8"/>
          <a:stretch>
            <a:fillRect/>
          </a:stretch>
        </p:blipFill>
        <p:spPr bwMode="auto">
          <a:xfrm>
            <a:off x="417599" y="1443644"/>
            <a:ext cx="2618016" cy="299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85F70D-F37C-BA8B-7C51-31892025BB93}"/>
              </a:ext>
            </a:extLst>
          </p:cNvPr>
          <p:cNvSpPr txBox="1"/>
          <p:nvPr/>
        </p:nvSpPr>
        <p:spPr>
          <a:xfrm>
            <a:off x="583606" y="4871156"/>
            <a:ext cx="2286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Matrix dominate flow due 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capillary forces.</a:t>
            </a:r>
            <a:endParaRPr lang="LID4096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D02D9-0F4F-BB35-9B4D-8B2DD60EFCC2}"/>
              </a:ext>
            </a:extLst>
          </p:cNvPr>
          <p:cNvSpPr txBox="1"/>
          <p:nvPr/>
        </p:nvSpPr>
        <p:spPr>
          <a:xfrm>
            <a:off x="8503096" y="4871785"/>
            <a:ext cx="2286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Fractures act 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localized preferential pathways</a:t>
            </a:r>
            <a:r>
              <a:rPr lang="en-US" dirty="0"/>
              <a:t>.</a:t>
            </a:r>
            <a:endParaRPr lang="LID4096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790500-A629-1B38-0928-E5A131021E56}"/>
              </a:ext>
            </a:extLst>
          </p:cNvPr>
          <p:cNvSpPr txBox="1"/>
          <p:nvPr/>
        </p:nvSpPr>
        <p:spPr>
          <a:xfrm>
            <a:off x="417599" y="5988276"/>
            <a:ext cx="2618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Roels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(2003)</a:t>
            </a:r>
            <a:endParaRPr lang="en-SE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8E2463-22A9-0069-6C0C-2662C8AC5355}"/>
              </a:ext>
            </a:extLst>
          </p:cNvPr>
          <p:cNvSpPr txBox="1"/>
          <p:nvPr/>
        </p:nvSpPr>
        <p:spPr>
          <a:xfrm>
            <a:off x="8337088" y="5988276"/>
            <a:ext cx="2618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Rüdiger et al. (2024)</a:t>
            </a:r>
            <a:endParaRPr lang="en-SE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E2AF0B-F7BF-AE45-B7A1-11F7402BA2C8}"/>
              </a:ext>
            </a:extLst>
          </p:cNvPr>
          <p:cNvSpPr/>
          <p:nvPr/>
        </p:nvSpPr>
        <p:spPr>
          <a:xfrm>
            <a:off x="417599" y="4785993"/>
            <a:ext cx="2618016" cy="1887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CFBD10-23D5-A33C-A517-4AF7C2789FD9}"/>
              </a:ext>
            </a:extLst>
          </p:cNvPr>
          <p:cNvSpPr/>
          <p:nvPr/>
        </p:nvSpPr>
        <p:spPr>
          <a:xfrm>
            <a:off x="8337088" y="4785993"/>
            <a:ext cx="2618016" cy="1887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F877DFB-1F06-5CE0-F90D-5ABB466346D9}"/>
              </a:ext>
            </a:extLst>
          </p:cNvPr>
          <p:cNvSpPr/>
          <p:nvPr/>
        </p:nvSpPr>
        <p:spPr>
          <a:xfrm>
            <a:off x="3322622" y="3521798"/>
            <a:ext cx="878186" cy="4349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B53CA8F-57FF-CC10-3BDB-2E12390CF044}"/>
              </a:ext>
            </a:extLst>
          </p:cNvPr>
          <p:cNvSpPr/>
          <p:nvPr/>
        </p:nvSpPr>
        <p:spPr>
          <a:xfrm rot="10800000">
            <a:off x="7376137" y="3521797"/>
            <a:ext cx="878186" cy="4349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0381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4" grpId="0"/>
      <p:bldP spid="5" grpId="0"/>
      <p:bldP spid="8" grpId="0"/>
      <p:bldP spid="9" grpId="0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48293-C7BE-433E-A3A3-7B81A88F632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Modeling framework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CE7C97-5408-4585-9B68-1DCCBFE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4</a:t>
            </a:fld>
            <a:endParaRPr lang="LID4096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BAAE896-AFF7-4011-A984-385D9AE12BD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92667"/>
            <a:ext cx="5774266" cy="585046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0AB34EE-4E9B-4E0F-B6BC-2AA65094F562}"/>
                  </a:ext>
                </a:extLst>
              </p:cNvPr>
              <p:cNvSpPr/>
              <p:nvPr/>
            </p:nvSpPr>
            <p:spPr>
              <a:xfrm>
                <a:off x="362794" y="1091616"/>
                <a:ext cx="373083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16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ID4096" sz="1600" i="1">
                          <a:latin typeface="Cambria Math" panose="02040503050406030204" pitchFamily="18" charset="0"/>
                        </a:rPr>
                        <m:t>𝜉</m:t>
                      </m:r>
                      <m:sSup>
                        <m:sSup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LID4096" sz="1600" i="0">
                          <a:latin typeface="Cambria Math" panose="02040503050406030204" pitchFamily="18" charset="0"/>
                        </a:rPr>
                        <m:t>,          </m:t>
                      </m:r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LID4096" sz="16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LID4096" sz="1600" i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0AB34EE-4E9B-4E0F-B6BC-2AA65094F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94" y="1091616"/>
                <a:ext cx="3730830" cy="338554"/>
              </a:xfrm>
              <a:prstGeom prst="rect">
                <a:avLst/>
              </a:prstGeom>
              <a:blipFill>
                <a:blip r:embed="rId3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229F3E4-E89E-4E77-836D-8B7659B4C105}"/>
                  </a:ext>
                </a:extLst>
              </p:cNvPr>
              <p:cNvSpPr/>
              <p:nvPr/>
            </p:nvSpPr>
            <p:spPr>
              <a:xfrm>
                <a:off x="362794" y="1825964"/>
                <a:ext cx="2595646" cy="673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1600" i="1"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LID4096" sz="1600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𝑑𝑟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229F3E4-E89E-4E77-836D-8B7659B4C1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94" y="1825964"/>
                <a:ext cx="2595646" cy="6731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A5B9DA-F1D6-43E3-B46E-D9FA129D760D}"/>
                  </a:ext>
                </a:extLst>
              </p:cNvPr>
              <p:cNvSpPr/>
              <p:nvPr/>
            </p:nvSpPr>
            <p:spPr>
              <a:xfrm>
                <a:off x="362794" y="2936762"/>
                <a:ext cx="2705421" cy="6903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1600" i="1"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LID4096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LID4096" sz="1600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𝑑𝑟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A5B9DA-F1D6-43E3-B46E-D9FA129D7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94" y="2936762"/>
                <a:ext cx="2705421" cy="6903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E9532BE-99CF-44E0-9A07-FFAF69077A02}"/>
              </a:ext>
            </a:extLst>
          </p:cNvPr>
          <p:cNvSpPr/>
          <p:nvPr/>
        </p:nvSpPr>
        <p:spPr>
          <a:xfrm>
            <a:off x="362795" y="726600"/>
            <a:ext cx="3573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Power-law distributed fracture radii </a:t>
            </a:r>
            <a:endParaRPr lang="LID4096" dirty="0">
              <a:solidFill>
                <a:srgbClr val="C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5CA5FA-7996-4BFB-B7B2-0195466023DA}"/>
              </a:ext>
            </a:extLst>
          </p:cNvPr>
          <p:cNvSpPr/>
          <p:nvPr/>
        </p:nvSpPr>
        <p:spPr>
          <a:xfrm>
            <a:off x="362795" y="1460071"/>
            <a:ext cx="1831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Fracture intensity</a:t>
            </a:r>
            <a:endParaRPr lang="LID4096" dirty="0">
              <a:solidFill>
                <a:srgbClr val="C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FC64B4-91DA-4899-AC0F-3D28F2B076B8}"/>
              </a:ext>
            </a:extLst>
          </p:cNvPr>
          <p:cNvSpPr/>
          <p:nvPr/>
        </p:nvSpPr>
        <p:spPr>
          <a:xfrm>
            <a:off x="362794" y="2567430"/>
            <a:ext cx="228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Percolation parameter</a:t>
            </a:r>
            <a:endParaRPr lang="LID4096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A65E382-0D18-4D4E-B276-B2409FC0CE53}"/>
                  </a:ext>
                </a:extLst>
              </p:cNvPr>
              <p:cNvSpPr/>
              <p:nvPr/>
            </p:nvSpPr>
            <p:spPr>
              <a:xfrm>
                <a:off x="362794" y="4107944"/>
                <a:ext cx="4851044" cy="8735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 DFN cases, 10 realizations each.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Connectivity varied through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LID409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A65E382-0D18-4D4E-B276-B2409FC0CE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94" y="4107944"/>
                <a:ext cx="4851044" cy="873572"/>
              </a:xfrm>
              <a:prstGeom prst="rect">
                <a:avLst/>
              </a:prstGeom>
              <a:blipFill>
                <a:blip r:embed="rId6"/>
                <a:stretch>
                  <a:fillRect l="-881" b="-1049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336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4" grpId="0"/>
      <p:bldP spid="25" grpId="0"/>
      <p:bldP spid="28" grpId="0"/>
      <p:bldP spid="30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48293-C7BE-433E-A3A3-7B81A88F632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Modeling framework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CE7C97-5408-4585-9B68-1DCCBFE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5</a:t>
            </a:fld>
            <a:endParaRPr lang="LID4096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0CF307-A1B2-448F-89E1-342DF883D4F7}"/>
              </a:ext>
            </a:extLst>
          </p:cNvPr>
          <p:cNvGrpSpPr/>
          <p:nvPr/>
        </p:nvGrpSpPr>
        <p:grpSpPr>
          <a:xfrm>
            <a:off x="4661604" y="2225447"/>
            <a:ext cx="4243553" cy="4088975"/>
            <a:chOff x="744085" y="2388815"/>
            <a:chExt cx="4243553" cy="4088975"/>
          </a:xfrm>
        </p:grpSpPr>
        <p:sp>
          <p:nvSpPr>
            <p:cNvPr id="15" name="Arrow: Right 129">
              <a:extLst>
                <a:ext uri="{FF2B5EF4-FFF2-40B4-BE49-F238E27FC236}">
                  <a16:creationId xmlns:a16="http://schemas.microsoft.com/office/drawing/2014/main" id="{B4A0F2F8-6018-4FDD-85A8-1B64CA1E19DA}"/>
                </a:ext>
              </a:extLst>
            </p:cNvPr>
            <p:cNvSpPr/>
            <p:nvPr/>
          </p:nvSpPr>
          <p:spPr>
            <a:xfrm rot="19474267">
              <a:off x="3531766" y="2976221"/>
              <a:ext cx="1168656" cy="577181"/>
            </a:xfrm>
            <a:custGeom>
              <a:avLst/>
              <a:gdLst>
                <a:gd name="connsiteX0" fmla="*/ 0 w 2986266"/>
                <a:gd name="connsiteY0" fmla="*/ 502051 h 2008202"/>
                <a:gd name="connsiteX1" fmla="*/ 1982165 w 2986266"/>
                <a:gd name="connsiteY1" fmla="*/ 502051 h 2008202"/>
                <a:gd name="connsiteX2" fmla="*/ 1982165 w 2986266"/>
                <a:gd name="connsiteY2" fmla="*/ 0 h 2008202"/>
                <a:gd name="connsiteX3" fmla="*/ 2986266 w 2986266"/>
                <a:gd name="connsiteY3" fmla="*/ 1004101 h 2008202"/>
                <a:gd name="connsiteX4" fmla="*/ 1982165 w 2986266"/>
                <a:gd name="connsiteY4" fmla="*/ 2008202 h 2008202"/>
                <a:gd name="connsiteX5" fmla="*/ 1982165 w 2986266"/>
                <a:gd name="connsiteY5" fmla="*/ 1506152 h 2008202"/>
                <a:gd name="connsiteX6" fmla="*/ 0 w 2986266"/>
                <a:gd name="connsiteY6" fmla="*/ 1506152 h 2008202"/>
                <a:gd name="connsiteX7" fmla="*/ 0 w 2986266"/>
                <a:gd name="connsiteY7" fmla="*/ 502051 h 2008202"/>
                <a:gd name="connsiteX0" fmla="*/ 0 w 2986266"/>
                <a:gd name="connsiteY0" fmla="*/ 581935 h 2088086"/>
                <a:gd name="connsiteX1" fmla="*/ 1982165 w 2986266"/>
                <a:gd name="connsiteY1" fmla="*/ 581935 h 2088086"/>
                <a:gd name="connsiteX2" fmla="*/ 1330245 w 2986266"/>
                <a:gd name="connsiteY2" fmla="*/ 0 h 2088086"/>
                <a:gd name="connsiteX3" fmla="*/ 2986266 w 2986266"/>
                <a:gd name="connsiteY3" fmla="*/ 1083985 h 2088086"/>
                <a:gd name="connsiteX4" fmla="*/ 1982165 w 2986266"/>
                <a:gd name="connsiteY4" fmla="*/ 2088086 h 2088086"/>
                <a:gd name="connsiteX5" fmla="*/ 1982165 w 2986266"/>
                <a:gd name="connsiteY5" fmla="*/ 1586036 h 2088086"/>
                <a:gd name="connsiteX6" fmla="*/ 0 w 2986266"/>
                <a:gd name="connsiteY6" fmla="*/ 1586036 h 2088086"/>
                <a:gd name="connsiteX7" fmla="*/ 0 w 2986266"/>
                <a:gd name="connsiteY7" fmla="*/ 581935 h 2088086"/>
                <a:gd name="connsiteX0" fmla="*/ 0 w 2986266"/>
                <a:gd name="connsiteY0" fmla="*/ 581935 h 2088086"/>
                <a:gd name="connsiteX1" fmla="*/ 1968609 w 2986266"/>
                <a:gd name="connsiteY1" fmla="*/ 808541 h 2088086"/>
                <a:gd name="connsiteX2" fmla="*/ 1330245 w 2986266"/>
                <a:gd name="connsiteY2" fmla="*/ 0 h 2088086"/>
                <a:gd name="connsiteX3" fmla="*/ 2986266 w 2986266"/>
                <a:gd name="connsiteY3" fmla="*/ 1083985 h 2088086"/>
                <a:gd name="connsiteX4" fmla="*/ 1982165 w 2986266"/>
                <a:gd name="connsiteY4" fmla="*/ 2088086 h 2088086"/>
                <a:gd name="connsiteX5" fmla="*/ 1982165 w 2986266"/>
                <a:gd name="connsiteY5" fmla="*/ 1586036 h 2088086"/>
                <a:gd name="connsiteX6" fmla="*/ 0 w 2986266"/>
                <a:gd name="connsiteY6" fmla="*/ 1586036 h 2088086"/>
                <a:gd name="connsiteX7" fmla="*/ 0 w 2986266"/>
                <a:gd name="connsiteY7" fmla="*/ 581935 h 2088086"/>
                <a:gd name="connsiteX0" fmla="*/ 0 w 2986266"/>
                <a:gd name="connsiteY0" fmla="*/ 581935 h 1922149"/>
                <a:gd name="connsiteX1" fmla="*/ 1968609 w 2986266"/>
                <a:gd name="connsiteY1" fmla="*/ 808541 h 1922149"/>
                <a:gd name="connsiteX2" fmla="*/ 1330245 w 2986266"/>
                <a:gd name="connsiteY2" fmla="*/ 0 h 1922149"/>
                <a:gd name="connsiteX3" fmla="*/ 2986266 w 2986266"/>
                <a:gd name="connsiteY3" fmla="*/ 1083985 h 1922149"/>
                <a:gd name="connsiteX4" fmla="*/ 2454592 w 2986266"/>
                <a:gd name="connsiteY4" fmla="*/ 1922149 h 1922149"/>
                <a:gd name="connsiteX5" fmla="*/ 1982165 w 2986266"/>
                <a:gd name="connsiteY5" fmla="*/ 1586036 h 1922149"/>
                <a:gd name="connsiteX6" fmla="*/ 0 w 2986266"/>
                <a:gd name="connsiteY6" fmla="*/ 1586036 h 1922149"/>
                <a:gd name="connsiteX7" fmla="*/ 0 w 2986266"/>
                <a:gd name="connsiteY7" fmla="*/ 581935 h 1922149"/>
                <a:gd name="connsiteX0" fmla="*/ 0 w 2986266"/>
                <a:gd name="connsiteY0" fmla="*/ 581935 h 1922149"/>
                <a:gd name="connsiteX1" fmla="*/ 1968609 w 2986266"/>
                <a:gd name="connsiteY1" fmla="*/ 808541 h 1922149"/>
                <a:gd name="connsiteX2" fmla="*/ 1330245 w 2986266"/>
                <a:gd name="connsiteY2" fmla="*/ 0 h 1922149"/>
                <a:gd name="connsiteX3" fmla="*/ 2986266 w 2986266"/>
                <a:gd name="connsiteY3" fmla="*/ 1083985 h 1922149"/>
                <a:gd name="connsiteX4" fmla="*/ 2454592 w 2986266"/>
                <a:gd name="connsiteY4" fmla="*/ 1922149 h 1922149"/>
                <a:gd name="connsiteX5" fmla="*/ 2244961 w 2986266"/>
                <a:gd name="connsiteY5" fmla="*/ 1507213 h 1922149"/>
                <a:gd name="connsiteX6" fmla="*/ 0 w 2986266"/>
                <a:gd name="connsiteY6" fmla="*/ 1586036 h 1922149"/>
                <a:gd name="connsiteX7" fmla="*/ 0 w 2986266"/>
                <a:gd name="connsiteY7" fmla="*/ 581935 h 1922149"/>
                <a:gd name="connsiteX0" fmla="*/ 0 w 2986266"/>
                <a:gd name="connsiteY0" fmla="*/ 581935 h 2028476"/>
                <a:gd name="connsiteX1" fmla="*/ 1968609 w 2986266"/>
                <a:gd name="connsiteY1" fmla="*/ 808541 h 2028476"/>
                <a:gd name="connsiteX2" fmla="*/ 1330245 w 2986266"/>
                <a:gd name="connsiteY2" fmla="*/ 0 h 2028476"/>
                <a:gd name="connsiteX3" fmla="*/ 2986266 w 2986266"/>
                <a:gd name="connsiteY3" fmla="*/ 1083985 h 2028476"/>
                <a:gd name="connsiteX4" fmla="*/ 2438010 w 2986266"/>
                <a:gd name="connsiteY4" fmla="*/ 2028476 h 2028476"/>
                <a:gd name="connsiteX5" fmla="*/ 2244961 w 2986266"/>
                <a:gd name="connsiteY5" fmla="*/ 1507213 h 2028476"/>
                <a:gd name="connsiteX6" fmla="*/ 0 w 2986266"/>
                <a:gd name="connsiteY6" fmla="*/ 1586036 h 2028476"/>
                <a:gd name="connsiteX7" fmla="*/ 0 w 2986266"/>
                <a:gd name="connsiteY7" fmla="*/ 581935 h 2028476"/>
                <a:gd name="connsiteX0" fmla="*/ 0 w 2986266"/>
                <a:gd name="connsiteY0" fmla="*/ 581935 h 2028476"/>
                <a:gd name="connsiteX1" fmla="*/ 1856622 w 2986266"/>
                <a:gd name="connsiteY1" fmla="*/ 758402 h 2028476"/>
                <a:gd name="connsiteX2" fmla="*/ 1330245 w 2986266"/>
                <a:gd name="connsiteY2" fmla="*/ 0 h 2028476"/>
                <a:gd name="connsiteX3" fmla="*/ 2986266 w 2986266"/>
                <a:gd name="connsiteY3" fmla="*/ 1083985 h 2028476"/>
                <a:gd name="connsiteX4" fmla="*/ 2438010 w 2986266"/>
                <a:gd name="connsiteY4" fmla="*/ 2028476 h 2028476"/>
                <a:gd name="connsiteX5" fmla="*/ 2244961 w 2986266"/>
                <a:gd name="connsiteY5" fmla="*/ 1507213 h 2028476"/>
                <a:gd name="connsiteX6" fmla="*/ 0 w 2986266"/>
                <a:gd name="connsiteY6" fmla="*/ 1586036 h 2028476"/>
                <a:gd name="connsiteX7" fmla="*/ 0 w 2986266"/>
                <a:gd name="connsiteY7" fmla="*/ 581935 h 2028476"/>
                <a:gd name="connsiteX0" fmla="*/ 0 w 2986266"/>
                <a:gd name="connsiteY0" fmla="*/ 581935 h 2120462"/>
                <a:gd name="connsiteX1" fmla="*/ 1856622 w 2986266"/>
                <a:gd name="connsiteY1" fmla="*/ 758402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0 w 2986266"/>
                <a:gd name="connsiteY6" fmla="*/ 1586036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856622 w 2986266"/>
                <a:gd name="connsiteY1" fmla="*/ 758402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856622 w 2986266"/>
                <a:gd name="connsiteY1" fmla="*/ 758402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682960 w 2986266"/>
                <a:gd name="connsiteY1" fmla="*/ 648464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755670 w 2986266"/>
                <a:gd name="connsiteY1" fmla="*/ 784011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608457 w 2986266"/>
                <a:gd name="connsiteY1" fmla="*/ 565491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608457 w 2986266"/>
                <a:gd name="connsiteY1" fmla="*/ 565491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153246 w 2986266"/>
                <a:gd name="connsiteY5" fmla="*/ 1395440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1878170"/>
                <a:gd name="connsiteX1" fmla="*/ 1608457 w 2986266"/>
                <a:gd name="connsiteY1" fmla="*/ 565491 h 1878170"/>
                <a:gd name="connsiteX2" fmla="*/ 1330245 w 2986266"/>
                <a:gd name="connsiteY2" fmla="*/ 0 h 1878170"/>
                <a:gd name="connsiteX3" fmla="*/ 2986266 w 2986266"/>
                <a:gd name="connsiteY3" fmla="*/ 1083985 h 1878170"/>
                <a:gd name="connsiteX4" fmla="*/ 2480613 w 2986266"/>
                <a:gd name="connsiteY4" fmla="*/ 1878169 h 1878170"/>
                <a:gd name="connsiteX5" fmla="*/ 2153246 w 2986266"/>
                <a:gd name="connsiteY5" fmla="*/ 1395440 h 1878170"/>
                <a:gd name="connsiteX6" fmla="*/ 282404 w 2986266"/>
                <a:gd name="connsiteY6" fmla="*/ 1521163 h 1878170"/>
                <a:gd name="connsiteX7" fmla="*/ 0 w 2986266"/>
                <a:gd name="connsiteY7" fmla="*/ 581935 h 1878170"/>
                <a:gd name="connsiteX0" fmla="*/ 0 w 2986266"/>
                <a:gd name="connsiteY0" fmla="*/ 581935 h 2277954"/>
                <a:gd name="connsiteX1" fmla="*/ 1608457 w 2986266"/>
                <a:gd name="connsiteY1" fmla="*/ 565491 h 2277954"/>
                <a:gd name="connsiteX2" fmla="*/ 1330245 w 2986266"/>
                <a:gd name="connsiteY2" fmla="*/ 0 h 2277954"/>
                <a:gd name="connsiteX3" fmla="*/ 2986266 w 2986266"/>
                <a:gd name="connsiteY3" fmla="*/ 1083985 h 2277954"/>
                <a:gd name="connsiteX4" fmla="*/ 2744466 w 2986266"/>
                <a:gd name="connsiteY4" fmla="*/ 2277954 h 2277954"/>
                <a:gd name="connsiteX5" fmla="*/ 2153246 w 2986266"/>
                <a:gd name="connsiteY5" fmla="*/ 1395440 h 2277954"/>
                <a:gd name="connsiteX6" fmla="*/ 282404 w 2986266"/>
                <a:gd name="connsiteY6" fmla="*/ 1521163 h 2277954"/>
                <a:gd name="connsiteX7" fmla="*/ 0 w 2986266"/>
                <a:gd name="connsiteY7" fmla="*/ 581935 h 2277954"/>
                <a:gd name="connsiteX0" fmla="*/ 0 w 2986266"/>
                <a:gd name="connsiteY0" fmla="*/ 581935 h 2112249"/>
                <a:gd name="connsiteX1" fmla="*/ 1608457 w 2986266"/>
                <a:gd name="connsiteY1" fmla="*/ 565491 h 2112249"/>
                <a:gd name="connsiteX2" fmla="*/ 1330245 w 2986266"/>
                <a:gd name="connsiteY2" fmla="*/ 0 h 2112249"/>
                <a:gd name="connsiteX3" fmla="*/ 2986266 w 2986266"/>
                <a:gd name="connsiteY3" fmla="*/ 1083985 h 2112249"/>
                <a:gd name="connsiteX4" fmla="*/ 2454432 w 2986266"/>
                <a:gd name="connsiteY4" fmla="*/ 2112249 h 2112249"/>
                <a:gd name="connsiteX5" fmla="*/ 2153246 w 2986266"/>
                <a:gd name="connsiteY5" fmla="*/ 1395440 h 2112249"/>
                <a:gd name="connsiteX6" fmla="*/ 282404 w 2986266"/>
                <a:gd name="connsiteY6" fmla="*/ 1521163 h 2112249"/>
                <a:gd name="connsiteX7" fmla="*/ 0 w 2986266"/>
                <a:gd name="connsiteY7" fmla="*/ 581935 h 2112249"/>
                <a:gd name="connsiteX0" fmla="*/ 0 w 2986266"/>
                <a:gd name="connsiteY0" fmla="*/ 581935 h 2092145"/>
                <a:gd name="connsiteX1" fmla="*/ 1608457 w 2986266"/>
                <a:gd name="connsiteY1" fmla="*/ 565491 h 2092145"/>
                <a:gd name="connsiteX2" fmla="*/ 1330245 w 2986266"/>
                <a:gd name="connsiteY2" fmla="*/ 0 h 2092145"/>
                <a:gd name="connsiteX3" fmla="*/ 2986266 w 2986266"/>
                <a:gd name="connsiteY3" fmla="*/ 1083985 h 2092145"/>
                <a:gd name="connsiteX4" fmla="*/ 2309548 w 2986266"/>
                <a:gd name="connsiteY4" fmla="*/ 2092144 h 2092145"/>
                <a:gd name="connsiteX5" fmla="*/ 2153246 w 2986266"/>
                <a:gd name="connsiteY5" fmla="*/ 1395440 h 2092145"/>
                <a:gd name="connsiteX6" fmla="*/ 282404 w 2986266"/>
                <a:gd name="connsiteY6" fmla="*/ 1521163 h 2092145"/>
                <a:gd name="connsiteX7" fmla="*/ 0 w 2986266"/>
                <a:gd name="connsiteY7" fmla="*/ 581935 h 2092145"/>
                <a:gd name="connsiteX0" fmla="*/ 0 w 2986266"/>
                <a:gd name="connsiteY0" fmla="*/ 439289 h 1949499"/>
                <a:gd name="connsiteX1" fmla="*/ 1608457 w 2986266"/>
                <a:gd name="connsiteY1" fmla="*/ 422845 h 1949499"/>
                <a:gd name="connsiteX2" fmla="*/ 1216203 w 2986266"/>
                <a:gd name="connsiteY2" fmla="*/ 1 h 1949499"/>
                <a:gd name="connsiteX3" fmla="*/ 2986266 w 2986266"/>
                <a:gd name="connsiteY3" fmla="*/ 941339 h 1949499"/>
                <a:gd name="connsiteX4" fmla="*/ 2309548 w 2986266"/>
                <a:gd name="connsiteY4" fmla="*/ 1949498 h 1949499"/>
                <a:gd name="connsiteX5" fmla="*/ 2153246 w 2986266"/>
                <a:gd name="connsiteY5" fmla="*/ 1252794 h 1949499"/>
                <a:gd name="connsiteX6" fmla="*/ 282404 w 2986266"/>
                <a:gd name="connsiteY6" fmla="*/ 1378517 h 1949499"/>
                <a:gd name="connsiteX7" fmla="*/ 0 w 2986266"/>
                <a:gd name="connsiteY7" fmla="*/ 439289 h 1949499"/>
                <a:gd name="connsiteX0" fmla="*/ 0 w 2986266"/>
                <a:gd name="connsiteY0" fmla="*/ 439289 h 1654866"/>
                <a:gd name="connsiteX1" fmla="*/ 1608457 w 2986266"/>
                <a:gd name="connsiteY1" fmla="*/ 422845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2153246 w 2986266"/>
                <a:gd name="connsiteY5" fmla="*/ 1252794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608457 w 2986266"/>
                <a:gd name="connsiteY1" fmla="*/ 422845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1941304 w 2986266"/>
                <a:gd name="connsiteY5" fmla="*/ 1064909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608457 w 2986266"/>
                <a:gd name="connsiteY1" fmla="*/ 422845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2063593 w 2986266"/>
                <a:gd name="connsiteY5" fmla="*/ 1213941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778264 w 2986266"/>
                <a:gd name="connsiteY1" fmla="*/ 512441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2063593 w 2986266"/>
                <a:gd name="connsiteY5" fmla="*/ 1213941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534488 w 2986266"/>
                <a:gd name="connsiteY1" fmla="*/ 590861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2063593 w 2986266"/>
                <a:gd name="connsiteY5" fmla="*/ 1213941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534488 w 2986266"/>
                <a:gd name="connsiteY1" fmla="*/ 590861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1815963 w 2986266"/>
                <a:gd name="connsiteY5" fmla="*/ 1272020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837963"/>
                <a:gd name="connsiteX1" fmla="*/ 1534488 w 2986266"/>
                <a:gd name="connsiteY1" fmla="*/ 590861 h 1837963"/>
                <a:gd name="connsiteX2" fmla="*/ 1216203 w 2986266"/>
                <a:gd name="connsiteY2" fmla="*/ 1 h 1837963"/>
                <a:gd name="connsiteX3" fmla="*/ 2986266 w 2986266"/>
                <a:gd name="connsiteY3" fmla="*/ 941339 h 1837963"/>
                <a:gd name="connsiteX4" fmla="*/ 2076806 w 2986266"/>
                <a:gd name="connsiteY4" fmla="*/ 1837963 h 1837963"/>
                <a:gd name="connsiteX5" fmla="*/ 1815963 w 2986266"/>
                <a:gd name="connsiteY5" fmla="*/ 1272020 h 1837963"/>
                <a:gd name="connsiteX6" fmla="*/ 282404 w 2986266"/>
                <a:gd name="connsiteY6" fmla="*/ 1378517 h 1837963"/>
                <a:gd name="connsiteX7" fmla="*/ 0 w 2986266"/>
                <a:gd name="connsiteY7" fmla="*/ 439289 h 1837963"/>
                <a:gd name="connsiteX0" fmla="*/ 0 w 2986266"/>
                <a:gd name="connsiteY0" fmla="*/ 439289 h 1893969"/>
                <a:gd name="connsiteX1" fmla="*/ 1534488 w 2986266"/>
                <a:gd name="connsiteY1" fmla="*/ 590861 h 1893969"/>
                <a:gd name="connsiteX2" fmla="*/ 1216203 w 2986266"/>
                <a:gd name="connsiteY2" fmla="*/ 1 h 1893969"/>
                <a:gd name="connsiteX3" fmla="*/ 2986266 w 2986266"/>
                <a:gd name="connsiteY3" fmla="*/ 941339 h 1893969"/>
                <a:gd name="connsiteX4" fmla="*/ 2052150 w 2986266"/>
                <a:gd name="connsiteY4" fmla="*/ 1893969 h 1893969"/>
                <a:gd name="connsiteX5" fmla="*/ 1815963 w 2986266"/>
                <a:gd name="connsiteY5" fmla="*/ 1272020 h 1893969"/>
                <a:gd name="connsiteX6" fmla="*/ 282404 w 2986266"/>
                <a:gd name="connsiteY6" fmla="*/ 1378517 h 1893969"/>
                <a:gd name="connsiteX7" fmla="*/ 0 w 2986266"/>
                <a:gd name="connsiteY7" fmla="*/ 439289 h 1893969"/>
                <a:gd name="connsiteX0" fmla="*/ 0 w 2986266"/>
                <a:gd name="connsiteY0" fmla="*/ 439289 h 1922768"/>
                <a:gd name="connsiteX1" fmla="*/ 1534488 w 2986266"/>
                <a:gd name="connsiteY1" fmla="*/ 590861 h 1922768"/>
                <a:gd name="connsiteX2" fmla="*/ 1216203 w 2986266"/>
                <a:gd name="connsiteY2" fmla="*/ 1 h 1922768"/>
                <a:gd name="connsiteX3" fmla="*/ 2986266 w 2986266"/>
                <a:gd name="connsiteY3" fmla="*/ 941339 h 1922768"/>
                <a:gd name="connsiteX4" fmla="*/ 2069362 w 2986266"/>
                <a:gd name="connsiteY4" fmla="*/ 1922769 h 1922768"/>
                <a:gd name="connsiteX5" fmla="*/ 1815963 w 2986266"/>
                <a:gd name="connsiteY5" fmla="*/ 1272020 h 1922768"/>
                <a:gd name="connsiteX6" fmla="*/ 282404 w 2986266"/>
                <a:gd name="connsiteY6" fmla="*/ 1378517 h 1922768"/>
                <a:gd name="connsiteX7" fmla="*/ 0 w 2986266"/>
                <a:gd name="connsiteY7" fmla="*/ 439289 h 1922768"/>
                <a:gd name="connsiteX0" fmla="*/ 0 w 2986266"/>
                <a:gd name="connsiteY0" fmla="*/ 439289 h 1922768"/>
                <a:gd name="connsiteX1" fmla="*/ 1534488 w 2986266"/>
                <a:gd name="connsiteY1" fmla="*/ 590861 h 1922768"/>
                <a:gd name="connsiteX2" fmla="*/ 1216203 w 2986266"/>
                <a:gd name="connsiteY2" fmla="*/ 1 h 1922768"/>
                <a:gd name="connsiteX3" fmla="*/ 2986266 w 2986266"/>
                <a:gd name="connsiteY3" fmla="*/ 941339 h 1922768"/>
                <a:gd name="connsiteX4" fmla="*/ 2069362 w 2986266"/>
                <a:gd name="connsiteY4" fmla="*/ 1922769 h 1922768"/>
                <a:gd name="connsiteX5" fmla="*/ 1850391 w 2986266"/>
                <a:gd name="connsiteY5" fmla="*/ 1329621 h 1922768"/>
                <a:gd name="connsiteX6" fmla="*/ 282404 w 2986266"/>
                <a:gd name="connsiteY6" fmla="*/ 1378517 h 1922768"/>
                <a:gd name="connsiteX7" fmla="*/ 0 w 2986266"/>
                <a:gd name="connsiteY7" fmla="*/ 439289 h 1922768"/>
                <a:gd name="connsiteX0" fmla="*/ 0 w 2986266"/>
                <a:gd name="connsiteY0" fmla="*/ 439289 h 1922768"/>
                <a:gd name="connsiteX1" fmla="*/ 1532425 w 2986266"/>
                <a:gd name="connsiteY1" fmla="*/ 517945 h 1922768"/>
                <a:gd name="connsiteX2" fmla="*/ 1216203 w 2986266"/>
                <a:gd name="connsiteY2" fmla="*/ 1 h 1922768"/>
                <a:gd name="connsiteX3" fmla="*/ 2986266 w 2986266"/>
                <a:gd name="connsiteY3" fmla="*/ 941339 h 1922768"/>
                <a:gd name="connsiteX4" fmla="*/ 2069362 w 2986266"/>
                <a:gd name="connsiteY4" fmla="*/ 1922769 h 1922768"/>
                <a:gd name="connsiteX5" fmla="*/ 1850391 w 2986266"/>
                <a:gd name="connsiteY5" fmla="*/ 1329621 h 1922768"/>
                <a:gd name="connsiteX6" fmla="*/ 282404 w 2986266"/>
                <a:gd name="connsiteY6" fmla="*/ 1378517 h 1922768"/>
                <a:gd name="connsiteX7" fmla="*/ 0 w 2986266"/>
                <a:gd name="connsiteY7" fmla="*/ 439289 h 1922768"/>
                <a:gd name="connsiteX0" fmla="*/ 0 w 2885047"/>
                <a:gd name="connsiteY0" fmla="*/ 439289 h 1922768"/>
                <a:gd name="connsiteX1" fmla="*/ 1532425 w 2885047"/>
                <a:gd name="connsiteY1" fmla="*/ 517945 h 1922768"/>
                <a:gd name="connsiteX2" fmla="*/ 1216203 w 2885047"/>
                <a:gd name="connsiteY2" fmla="*/ 1 h 1922768"/>
                <a:gd name="connsiteX3" fmla="*/ 2885048 w 2885047"/>
                <a:gd name="connsiteY3" fmla="*/ 841451 h 1922768"/>
                <a:gd name="connsiteX4" fmla="*/ 2069362 w 2885047"/>
                <a:gd name="connsiteY4" fmla="*/ 1922769 h 1922768"/>
                <a:gd name="connsiteX5" fmla="*/ 1850391 w 2885047"/>
                <a:gd name="connsiteY5" fmla="*/ 1329621 h 1922768"/>
                <a:gd name="connsiteX6" fmla="*/ 282404 w 2885047"/>
                <a:gd name="connsiteY6" fmla="*/ 1378517 h 1922768"/>
                <a:gd name="connsiteX7" fmla="*/ 0 w 2885047"/>
                <a:gd name="connsiteY7" fmla="*/ 439289 h 192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5047" h="1922768">
                  <a:moveTo>
                    <a:pt x="0" y="439289"/>
                  </a:moveTo>
                  <a:lnTo>
                    <a:pt x="1532425" y="517945"/>
                  </a:lnTo>
                  <a:lnTo>
                    <a:pt x="1216203" y="1"/>
                  </a:lnTo>
                  <a:lnTo>
                    <a:pt x="2885048" y="841451"/>
                  </a:lnTo>
                  <a:lnTo>
                    <a:pt x="2069362" y="1922769"/>
                  </a:lnTo>
                  <a:lnTo>
                    <a:pt x="1850391" y="1329621"/>
                  </a:lnTo>
                  <a:lnTo>
                    <a:pt x="282404" y="1378517"/>
                  </a:lnTo>
                  <a:lnTo>
                    <a:pt x="0" y="439289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0CD14F-BD6E-4D87-93D1-9037DA678D03}"/>
                </a:ext>
              </a:extLst>
            </p:cNvPr>
            <p:cNvGrpSpPr/>
            <p:nvPr/>
          </p:nvGrpSpPr>
          <p:grpSpPr>
            <a:xfrm>
              <a:off x="939193" y="2388815"/>
              <a:ext cx="4048445" cy="4088975"/>
              <a:chOff x="685735" y="1569666"/>
              <a:chExt cx="4381757" cy="4425623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BDA4698-AD31-41BB-B7BE-B577F1707A2D}"/>
                  </a:ext>
                </a:extLst>
              </p:cNvPr>
              <p:cNvGrpSpPr/>
              <p:nvPr/>
            </p:nvGrpSpPr>
            <p:grpSpPr>
              <a:xfrm>
                <a:off x="685735" y="1569666"/>
                <a:ext cx="4381757" cy="4294184"/>
                <a:chOff x="1133812" y="1709838"/>
                <a:chExt cx="4643534" cy="4550729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9E1229D-D004-4A7C-9AEF-8D614D4F0D67}"/>
                    </a:ext>
                  </a:extLst>
                </p:cNvPr>
                <p:cNvSpPr txBox="1"/>
                <p:nvPr/>
              </p:nvSpPr>
              <p:spPr>
                <a:xfrm>
                  <a:off x="1133812" y="1709838"/>
                  <a:ext cx="1916777" cy="353018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C00000"/>
                      </a:solidFill>
                    </a:rPr>
                    <a:t>No flow boundary</a:t>
                  </a:r>
                  <a:endParaRPr lang="LID4096" sz="1400" dirty="0">
                    <a:solidFill>
                      <a:srgbClr val="C00000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9250625C-9953-404B-B95B-F883A268C1B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85284" y="5302352"/>
                      <a:ext cx="491327" cy="353018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LID4096" sz="1400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7" name="TextBox 6">
                      <a:extLst>
                        <a:ext uri="{FF2B5EF4-FFF2-40B4-BE49-F238E27FC236}">
                          <a16:creationId xmlns:a16="http://schemas.microsoft.com/office/drawing/2014/main" id="{0B40F5F4-D4F4-421F-B8FE-D166419B5B6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85284" y="5302352"/>
                      <a:ext cx="491327" cy="35301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LID4096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C03D13C9-AB25-4BF3-9FA1-8D2489B65C86}"/>
                    </a:ext>
                  </a:extLst>
                </p:cNvPr>
                <p:cNvGrpSpPr/>
                <p:nvPr/>
              </p:nvGrpSpPr>
              <p:grpSpPr>
                <a:xfrm>
                  <a:off x="1351002" y="2109004"/>
                  <a:ext cx="3790951" cy="4151563"/>
                  <a:chOff x="2310431" y="2181892"/>
                  <a:chExt cx="3790950" cy="4151563"/>
                </a:xfrm>
              </p:grpSpPr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E2E5123E-CF63-4825-804A-D09BFF5136C6}"/>
                      </a:ext>
                    </a:extLst>
                  </p:cNvPr>
                  <p:cNvSpPr/>
                  <p:nvPr/>
                </p:nvSpPr>
                <p:spPr>
                  <a:xfrm>
                    <a:off x="2390371" y="2292831"/>
                    <a:ext cx="2020047" cy="2814917"/>
                  </a:xfrm>
                  <a:custGeom>
                    <a:avLst/>
                    <a:gdLst>
                      <a:gd name="connsiteX0" fmla="*/ 0 w 2020047"/>
                      <a:gd name="connsiteY0" fmla="*/ 663388 h 2814917"/>
                      <a:gd name="connsiteX1" fmla="*/ 2020047 w 2020047"/>
                      <a:gd name="connsiteY1" fmla="*/ 0 h 2814917"/>
                      <a:gd name="connsiteX2" fmla="*/ 2020047 w 2020047"/>
                      <a:gd name="connsiteY2" fmla="*/ 2085788 h 2814917"/>
                      <a:gd name="connsiteX3" fmla="*/ 101600 w 2020047"/>
                      <a:gd name="connsiteY3" fmla="*/ 2814917 h 2814917"/>
                      <a:gd name="connsiteX4" fmla="*/ 0 w 2020047"/>
                      <a:gd name="connsiteY4" fmla="*/ 663388 h 2814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20047" h="2814917">
                        <a:moveTo>
                          <a:pt x="0" y="663388"/>
                        </a:moveTo>
                        <a:lnTo>
                          <a:pt x="2020047" y="0"/>
                        </a:lnTo>
                        <a:lnTo>
                          <a:pt x="2020047" y="2085788"/>
                        </a:lnTo>
                        <a:lnTo>
                          <a:pt x="101600" y="2814917"/>
                        </a:lnTo>
                        <a:lnTo>
                          <a:pt x="0" y="663388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LID4096" sz="1400"/>
                  </a:p>
                </p:txBody>
              </p:sp>
              <p:pic>
                <p:nvPicPr>
                  <p:cNvPr id="33" name="Picture 32">
                    <a:extLst>
                      <a:ext uri="{FF2B5EF4-FFF2-40B4-BE49-F238E27FC236}">
                        <a16:creationId xmlns:a16="http://schemas.microsoft.com/office/drawing/2014/main" id="{A4EC4D24-85B8-4AA9-8CC1-975B034543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15772" r="15690"/>
                  <a:stretch/>
                </p:blipFill>
                <p:spPr>
                  <a:xfrm>
                    <a:off x="2310431" y="2181892"/>
                    <a:ext cx="3790950" cy="4151563"/>
                  </a:xfrm>
                  <a:prstGeom prst="rect">
                    <a:avLst/>
                  </a:prstGeom>
                </p:spPr>
              </p:pic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923130C3-6A24-4B1E-8BDD-938ADFAFEF35}"/>
                      </a:ext>
                    </a:extLst>
                  </p:cNvPr>
                  <p:cNvSpPr/>
                  <p:nvPr/>
                </p:nvSpPr>
                <p:spPr>
                  <a:xfrm>
                    <a:off x="3903041" y="3181351"/>
                    <a:ext cx="2101820" cy="3087514"/>
                  </a:xfrm>
                  <a:custGeom>
                    <a:avLst/>
                    <a:gdLst>
                      <a:gd name="connsiteX0" fmla="*/ 0 w 2101820"/>
                      <a:gd name="connsiteY0" fmla="*/ 788724 h 3029221"/>
                      <a:gd name="connsiteX1" fmla="*/ 2101820 w 2101820"/>
                      <a:gd name="connsiteY1" fmla="*/ 0 h 3029221"/>
                      <a:gd name="connsiteX2" fmla="*/ 2002146 w 2101820"/>
                      <a:gd name="connsiteY2" fmla="*/ 2166825 h 3029221"/>
                      <a:gd name="connsiteX3" fmla="*/ 17335 w 2101820"/>
                      <a:gd name="connsiteY3" fmla="*/ 3029221 h 3029221"/>
                      <a:gd name="connsiteX4" fmla="*/ 0 w 2101820"/>
                      <a:gd name="connsiteY4" fmla="*/ 788724 h 3029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1820" h="3029221">
                        <a:moveTo>
                          <a:pt x="0" y="788724"/>
                        </a:moveTo>
                        <a:lnTo>
                          <a:pt x="2101820" y="0"/>
                        </a:lnTo>
                        <a:lnTo>
                          <a:pt x="2002146" y="2166825"/>
                        </a:lnTo>
                        <a:lnTo>
                          <a:pt x="17335" y="3029221"/>
                        </a:lnTo>
                        <a:lnTo>
                          <a:pt x="0" y="788724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LID4096" sz="1400" dirty="0"/>
                  </a:p>
                </p:txBody>
              </p:sp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D90191B4-F5C7-496D-A937-A02780670AEA}"/>
                      </a:ext>
                    </a:extLst>
                  </p:cNvPr>
                  <p:cNvSpPr/>
                  <p:nvPr/>
                </p:nvSpPr>
                <p:spPr>
                  <a:xfrm>
                    <a:off x="2396348" y="2280918"/>
                    <a:ext cx="3603811" cy="1697317"/>
                  </a:xfrm>
                  <a:custGeom>
                    <a:avLst/>
                    <a:gdLst>
                      <a:gd name="connsiteX0" fmla="*/ 0 w 3603811"/>
                      <a:gd name="connsiteY0" fmla="*/ 657411 h 1697317"/>
                      <a:gd name="connsiteX1" fmla="*/ 2032000 w 3603811"/>
                      <a:gd name="connsiteY1" fmla="*/ 0 h 1697317"/>
                      <a:gd name="connsiteX2" fmla="*/ 3603811 w 3603811"/>
                      <a:gd name="connsiteY2" fmla="*/ 908423 h 1697317"/>
                      <a:gd name="connsiteX3" fmla="*/ 1506070 w 3603811"/>
                      <a:gd name="connsiteY3" fmla="*/ 1697317 h 1697317"/>
                      <a:gd name="connsiteX4" fmla="*/ 0 w 3603811"/>
                      <a:gd name="connsiteY4" fmla="*/ 657411 h 1697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3811" h="1697317">
                        <a:moveTo>
                          <a:pt x="0" y="657411"/>
                        </a:moveTo>
                        <a:lnTo>
                          <a:pt x="2032000" y="0"/>
                        </a:lnTo>
                        <a:lnTo>
                          <a:pt x="3603811" y="908423"/>
                        </a:lnTo>
                        <a:lnTo>
                          <a:pt x="1506070" y="1697317"/>
                        </a:lnTo>
                        <a:lnTo>
                          <a:pt x="0" y="657411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LID4096" sz="1400"/>
                  </a:p>
                </p:txBody>
              </p: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6AEE054C-8941-44D0-8D26-EE6EA7F1622F}"/>
                    </a:ext>
                  </a:extLst>
                </p:cNvPr>
                <p:cNvCxnSpPr>
                  <a:cxnSpLocks/>
                  <a:endCxn id="25" idx="2"/>
                </p:cNvCxnSpPr>
                <p:nvPr/>
              </p:nvCxnSpPr>
              <p:spPr>
                <a:xfrm flipH="1" flipV="1">
                  <a:off x="2092200" y="2062856"/>
                  <a:ext cx="1575697" cy="103073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E4B4FD5B-40CA-4AF6-B4EF-FBF3872C0A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32029" y="1957680"/>
                      <a:ext cx="1345317" cy="3530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−0.001</m:t>
                            </m:r>
                          </m:oMath>
                        </m:oMathPara>
                      </a14:m>
                      <a:endParaRPr lang="LID4096" sz="1400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E4B4FD5B-40CA-4AF6-B4EF-FBF3872C0AF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32029" y="1957680"/>
                      <a:ext cx="1345317" cy="353018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LID4096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870D2B6-4A0F-437C-A8C0-DEFEA0D6C6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81957" r="86927" b="7064"/>
              <a:stretch/>
            </p:blipFill>
            <p:spPr>
              <a:xfrm>
                <a:off x="1143859" y="5272759"/>
                <a:ext cx="1133008" cy="722530"/>
              </a:xfrm>
              <a:prstGeom prst="rect">
                <a:avLst/>
              </a:prstGeom>
            </p:spPr>
          </p:pic>
        </p:grpSp>
        <p:sp>
          <p:nvSpPr>
            <p:cNvPr id="22" name="Arrow: Right 129">
              <a:extLst>
                <a:ext uri="{FF2B5EF4-FFF2-40B4-BE49-F238E27FC236}">
                  <a16:creationId xmlns:a16="http://schemas.microsoft.com/office/drawing/2014/main" id="{85F6B832-4569-4B14-8E18-38F63213BA91}"/>
                </a:ext>
              </a:extLst>
            </p:cNvPr>
            <p:cNvSpPr/>
            <p:nvPr/>
          </p:nvSpPr>
          <p:spPr>
            <a:xfrm rot="19474267">
              <a:off x="744085" y="4999132"/>
              <a:ext cx="1168656" cy="577181"/>
            </a:xfrm>
            <a:custGeom>
              <a:avLst/>
              <a:gdLst>
                <a:gd name="connsiteX0" fmla="*/ 0 w 2986266"/>
                <a:gd name="connsiteY0" fmla="*/ 502051 h 2008202"/>
                <a:gd name="connsiteX1" fmla="*/ 1982165 w 2986266"/>
                <a:gd name="connsiteY1" fmla="*/ 502051 h 2008202"/>
                <a:gd name="connsiteX2" fmla="*/ 1982165 w 2986266"/>
                <a:gd name="connsiteY2" fmla="*/ 0 h 2008202"/>
                <a:gd name="connsiteX3" fmla="*/ 2986266 w 2986266"/>
                <a:gd name="connsiteY3" fmla="*/ 1004101 h 2008202"/>
                <a:gd name="connsiteX4" fmla="*/ 1982165 w 2986266"/>
                <a:gd name="connsiteY4" fmla="*/ 2008202 h 2008202"/>
                <a:gd name="connsiteX5" fmla="*/ 1982165 w 2986266"/>
                <a:gd name="connsiteY5" fmla="*/ 1506152 h 2008202"/>
                <a:gd name="connsiteX6" fmla="*/ 0 w 2986266"/>
                <a:gd name="connsiteY6" fmla="*/ 1506152 h 2008202"/>
                <a:gd name="connsiteX7" fmla="*/ 0 w 2986266"/>
                <a:gd name="connsiteY7" fmla="*/ 502051 h 2008202"/>
                <a:gd name="connsiteX0" fmla="*/ 0 w 2986266"/>
                <a:gd name="connsiteY0" fmla="*/ 581935 h 2088086"/>
                <a:gd name="connsiteX1" fmla="*/ 1982165 w 2986266"/>
                <a:gd name="connsiteY1" fmla="*/ 581935 h 2088086"/>
                <a:gd name="connsiteX2" fmla="*/ 1330245 w 2986266"/>
                <a:gd name="connsiteY2" fmla="*/ 0 h 2088086"/>
                <a:gd name="connsiteX3" fmla="*/ 2986266 w 2986266"/>
                <a:gd name="connsiteY3" fmla="*/ 1083985 h 2088086"/>
                <a:gd name="connsiteX4" fmla="*/ 1982165 w 2986266"/>
                <a:gd name="connsiteY4" fmla="*/ 2088086 h 2088086"/>
                <a:gd name="connsiteX5" fmla="*/ 1982165 w 2986266"/>
                <a:gd name="connsiteY5" fmla="*/ 1586036 h 2088086"/>
                <a:gd name="connsiteX6" fmla="*/ 0 w 2986266"/>
                <a:gd name="connsiteY6" fmla="*/ 1586036 h 2088086"/>
                <a:gd name="connsiteX7" fmla="*/ 0 w 2986266"/>
                <a:gd name="connsiteY7" fmla="*/ 581935 h 2088086"/>
                <a:gd name="connsiteX0" fmla="*/ 0 w 2986266"/>
                <a:gd name="connsiteY0" fmla="*/ 581935 h 2088086"/>
                <a:gd name="connsiteX1" fmla="*/ 1968609 w 2986266"/>
                <a:gd name="connsiteY1" fmla="*/ 808541 h 2088086"/>
                <a:gd name="connsiteX2" fmla="*/ 1330245 w 2986266"/>
                <a:gd name="connsiteY2" fmla="*/ 0 h 2088086"/>
                <a:gd name="connsiteX3" fmla="*/ 2986266 w 2986266"/>
                <a:gd name="connsiteY3" fmla="*/ 1083985 h 2088086"/>
                <a:gd name="connsiteX4" fmla="*/ 1982165 w 2986266"/>
                <a:gd name="connsiteY4" fmla="*/ 2088086 h 2088086"/>
                <a:gd name="connsiteX5" fmla="*/ 1982165 w 2986266"/>
                <a:gd name="connsiteY5" fmla="*/ 1586036 h 2088086"/>
                <a:gd name="connsiteX6" fmla="*/ 0 w 2986266"/>
                <a:gd name="connsiteY6" fmla="*/ 1586036 h 2088086"/>
                <a:gd name="connsiteX7" fmla="*/ 0 w 2986266"/>
                <a:gd name="connsiteY7" fmla="*/ 581935 h 2088086"/>
                <a:gd name="connsiteX0" fmla="*/ 0 w 2986266"/>
                <a:gd name="connsiteY0" fmla="*/ 581935 h 1922149"/>
                <a:gd name="connsiteX1" fmla="*/ 1968609 w 2986266"/>
                <a:gd name="connsiteY1" fmla="*/ 808541 h 1922149"/>
                <a:gd name="connsiteX2" fmla="*/ 1330245 w 2986266"/>
                <a:gd name="connsiteY2" fmla="*/ 0 h 1922149"/>
                <a:gd name="connsiteX3" fmla="*/ 2986266 w 2986266"/>
                <a:gd name="connsiteY3" fmla="*/ 1083985 h 1922149"/>
                <a:gd name="connsiteX4" fmla="*/ 2454592 w 2986266"/>
                <a:gd name="connsiteY4" fmla="*/ 1922149 h 1922149"/>
                <a:gd name="connsiteX5" fmla="*/ 1982165 w 2986266"/>
                <a:gd name="connsiteY5" fmla="*/ 1586036 h 1922149"/>
                <a:gd name="connsiteX6" fmla="*/ 0 w 2986266"/>
                <a:gd name="connsiteY6" fmla="*/ 1586036 h 1922149"/>
                <a:gd name="connsiteX7" fmla="*/ 0 w 2986266"/>
                <a:gd name="connsiteY7" fmla="*/ 581935 h 1922149"/>
                <a:gd name="connsiteX0" fmla="*/ 0 w 2986266"/>
                <a:gd name="connsiteY0" fmla="*/ 581935 h 1922149"/>
                <a:gd name="connsiteX1" fmla="*/ 1968609 w 2986266"/>
                <a:gd name="connsiteY1" fmla="*/ 808541 h 1922149"/>
                <a:gd name="connsiteX2" fmla="*/ 1330245 w 2986266"/>
                <a:gd name="connsiteY2" fmla="*/ 0 h 1922149"/>
                <a:gd name="connsiteX3" fmla="*/ 2986266 w 2986266"/>
                <a:gd name="connsiteY3" fmla="*/ 1083985 h 1922149"/>
                <a:gd name="connsiteX4" fmla="*/ 2454592 w 2986266"/>
                <a:gd name="connsiteY4" fmla="*/ 1922149 h 1922149"/>
                <a:gd name="connsiteX5" fmla="*/ 2244961 w 2986266"/>
                <a:gd name="connsiteY5" fmla="*/ 1507213 h 1922149"/>
                <a:gd name="connsiteX6" fmla="*/ 0 w 2986266"/>
                <a:gd name="connsiteY6" fmla="*/ 1586036 h 1922149"/>
                <a:gd name="connsiteX7" fmla="*/ 0 w 2986266"/>
                <a:gd name="connsiteY7" fmla="*/ 581935 h 1922149"/>
                <a:gd name="connsiteX0" fmla="*/ 0 w 2986266"/>
                <a:gd name="connsiteY0" fmla="*/ 581935 h 2028476"/>
                <a:gd name="connsiteX1" fmla="*/ 1968609 w 2986266"/>
                <a:gd name="connsiteY1" fmla="*/ 808541 h 2028476"/>
                <a:gd name="connsiteX2" fmla="*/ 1330245 w 2986266"/>
                <a:gd name="connsiteY2" fmla="*/ 0 h 2028476"/>
                <a:gd name="connsiteX3" fmla="*/ 2986266 w 2986266"/>
                <a:gd name="connsiteY3" fmla="*/ 1083985 h 2028476"/>
                <a:gd name="connsiteX4" fmla="*/ 2438010 w 2986266"/>
                <a:gd name="connsiteY4" fmla="*/ 2028476 h 2028476"/>
                <a:gd name="connsiteX5" fmla="*/ 2244961 w 2986266"/>
                <a:gd name="connsiteY5" fmla="*/ 1507213 h 2028476"/>
                <a:gd name="connsiteX6" fmla="*/ 0 w 2986266"/>
                <a:gd name="connsiteY6" fmla="*/ 1586036 h 2028476"/>
                <a:gd name="connsiteX7" fmla="*/ 0 w 2986266"/>
                <a:gd name="connsiteY7" fmla="*/ 581935 h 2028476"/>
                <a:gd name="connsiteX0" fmla="*/ 0 w 2986266"/>
                <a:gd name="connsiteY0" fmla="*/ 581935 h 2028476"/>
                <a:gd name="connsiteX1" fmla="*/ 1856622 w 2986266"/>
                <a:gd name="connsiteY1" fmla="*/ 758402 h 2028476"/>
                <a:gd name="connsiteX2" fmla="*/ 1330245 w 2986266"/>
                <a:gd name="connsiteY2" fmla="*/ 0 h 2028476"/>
                <a:gd name="connsiteX3" fmla="*/ 2986266 w 2986266"/>
                <a:gd name="connsiteY3" fmla="*/ 1083985 h 2028476"/>
                <a:gd name="connsiteX4" fmla="*/ 2438010 w 2986266"/>
                <a:gd name="connsiteY4" fmla="*/ 2028476 h 2028476"/>
                <a:gd name="connsiteX5" fmla="*/ 2244961 w 2986266"/>
                <a:gd name="connsiteY5" fmla="*/ 1507213 h 2028476"/>
                <a:gd name="connsiteX6" fmla="*/ 0 w 2986266"/>
                <a:gd name="connsiteY6" fmla="*/ 1586036 h 2028476"/>
                <a:gd name="connsiteX7" fmla="*/ 0 w 2986266"/>
                <a:gd name="connsiteY7" fmla="*/ 581935 h 2028476"/>
                <a:gd name="connsiteX0" fmla="*/ 0 w 2986266"/>
                <a:gd name="connsiteY0" fmla="*/ 581935 h 2120462"/>
                <a:gd name="connsiteX1" fmla="*/ 1856622 w 2986266"/>
                <a:gd name="connsiteY1" fmla="*/ 758402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0 w 2986266"/>
                <a:gd name="connsiteY6" fmla="*/ 1586036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856622 w 2986266"/>
                <a:gd name="connsiteY1" fmla="*/ 758402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856622 w 2986266"/>
                <a:gd name="connsiteY1" fmla="*/ 758402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682960 w 2986266"/>
                <a:gd name="connsiteY1" fmla="*/ 648464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755670 w 2986266"/>
                <a:gd name="connsiteY1" fmla="*/ 784011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608457 w 2986266"/>
                <a:gd name="connsiteY1" fmla="*/ 565491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608457 w 2986266"/>
                <a:gd name="connsiteY1" fmla="*/ 565491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153246 w 2986266"/>
                <a:gd name="connsiteY5" fmla="*/ 1395440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1878170"/>
                <a:gd name="connsiteX1" fmla="*/ 1608457 w 2986266"/>
                <a:gd name="connsiteY1" fmla="*/ 565491 h 1878170"/>
                <a:gd name="connsiteX2" fmla="*/ 1330245 w 2986266"/>
                <a:gd name="connsiteY2" fmla="*/ 0 h 1878170"/>
                <a:gd name="connsiteX3" fmla="*/ 2986266 w 2986266"/>
                <a:gd name="connsiteY3" fmla="*/ 1083985 h 1878170"/>
                <a:gd name="connsiteX4" fmla="*/ 2480613 w 2986266"/>
                <a:gd name="connsiteY4" fmla="*/ 1878169 h 1878170"/>
                <a:gd name="connsiteX5" fmla="*/ 2153246 w 2986266"/>
                <a:gd name="connsiteY5" fmla="*/ 1395440 h 1878170"/>
                <a:gd name="connsiteX6" fmla="*/ 282404 w 2986266"/>
                <a:gd name="connsiteY6" fmla="*/ 1521163 h 1878170"/>
                <a:gd name="connsiteX7" fmla="*/ 0 w 2986266"/>
                <a:gd name="connsiteY7" fmla="*/ 581935 h 1878170"/>
                <a:gd name="connsiteX0" fmla="*/ 0 w 2986266"/>
                <a:gd name="connsiteY0" fmla="*/ 581935 h 2277954"/>
                <a:gd name="connsiteX1" fmla="*/ 1608457 w 2986266"/>
                <a:gd name="connsiteY1" fmla="*/ 565491 h 2277954"/>
                <a:gd name="connsiteX2" fmla="*/ 1330245 w 2986266"/>
                <a:gd name="connsiteY2" fmla="*/ 0 h 2277954"/>
                <a:gd name="connsiteX3" fmla="*/ 2986266 w 2986266"/>
                <a:gd name="connsiteY3" fmla="*/ 1083985 h 2277954"/>
                <a:gd name="connsiteX4" fmla="*/ 2744466 w 2986266"/>
                <a:gd name="connsiteY4" fmla="*/ 2277954 h 2277954"/>
                <a:gd name="connsiteX5" fmla="*/ 2153246 w 2986266"/>
                <a:gd name="connsiteY5" fmla="*/ 1395440 h 2277954"/>
                <a:gd name="connsiteX6" fmla="*/ 282404 w 2986266"/>
                <a:gd name="connsiteY6" fmla="*/ 1521163 h 2277954"/>
                <a:gd name="connsiteX7" fmla="*/ 0 w 2986266"/>
                <a:gd name="connsiteY7" fmla="*/ 581935 h 2277954"/>
                <a:gd name="connsiteX0" fmla="*/ 0 w 2986266"/>
                <a:gd name="connsiteY0" fmla="*/ 581935 h 2112249"/>
                <a:gd name="connsiteX1" fmla="*/ 1608457 w 2986266"/>
                <a:gd name="connsiteY1" fmla="*/ 565491 h 2112249"/>
                <a:gd name="connsiteX2" fmla="*/ 1330245 w 2986266"/>
                <a:gd name="connsiteY2" fmla="*/ 0 h 2112249"/>
                <a:gd name="connsiteX3" fmla="*/ 2986266 w 2986266"/>
                <a:gd name="connsiteY3" fmla="*/ 1083985 h 2112249"/>
                <a:gd name="connsiteX4" fmla="*/ 2454432 w 2986266"/>
                <a:gd name="connsiteY4" fmla="*/ 2112249 h 2112249"/>
                <a:gd name="connsiteX5" fmla="*/ 2153246 w 2986266"/>
                <a:gd name="connsiteY5" fmla="*/ 1395440 h 2112249"/>
                <a:gd name="connsiteX6" fmla="*/ 282404 w 2986266"/>
                <a:gd name="connsiteY6" fmla="*/ 1521163 h 2112249"/>
                <a:gd name="connsiteX7" fmla="*/ 0 w 2986266"/>
                <a:gd name="connsiteY7" fmla="*/ 581935 h 2112249"/>
                <a:gd name="connsiteX0" fmla="*/ 0 w 2986266"/>
                <a:gd name="connsiteY0" fmla="*/ 581935 h 2092145"/>
                <a:gd name="connsiteX1" fmla="*/ 1608457 w 2986266"/>
                <a:gd name="connsiteY1" fmla="*/ 565491 h 2092145"/>
                <a:gd name="connsiteX2" fmla="*/ 1330245 w 2986266"/>
                <a:gd name="connsiteY2" fmla="*/ 0 h 2092145"/>
                <a:gd name="connsiteX3" fmla="*/ 2986266 w 2986266"/>
                <a:gd name="connsiteY3" fmla="*/ 1083985 h 2092145"/>
                <a:gd name="connsiteX4" fmla="*/ 2309548 w 2986266"/>
                <a:gd name="connsiteY4" fmla="*/ 2092144 h 2092145"/>
                <a:gd name="connsiteX5" fmla="*/ 2153246 w 2986266"/>
                <a:gd name="connsiteY5" fmla="*/ 1395440 h 2092145"/>
                <a:gd name="connsiteX6" fmla="*/ 282404 w 2986266"/>
                <a:gd name="connsiteY6" fmla="*/ 1521163 h 2092145"/>
                <a:gd name="connsiteX7" fmla="*/ 0 w 2986266"/>
                <a:gd name="connsiteY7" fmla="*/ 581935 h 2092145"/>
                <a:gd name="connsiteX0" fmla="*/ 0 w 2986266"/>
                <a:gd name="connsiteY0" fmla="*/ 439289 h 1949499"/>
                <a:gd name="connsiteX1" fmla="*/ 1608457 w 2986266"/>
                <a:gd name="connsiteY1" fmla="*/ 422845 h 1949499"/>
                <a:gd name="connsiteX2" fmla="*/ 1216203 w 2986266"/>
                <a:gd name="connsiteY2" fmla="*/ 1 h 1949499"/>
                <a:gd name="connsiteX3" fmla="*/ 2986266 w 2986266"/>
                <a:gd name="connsiteY3" fmla="*/ 941339 h 1949499"/>
                <a:gd name="connsiteX4" fmla="*/ 2309548 w 2986266"/>
                <a:gd name="connsiteY4" fmla="*/ 1949498 h 1949499"/>
                <a:gd name="connsiteX5" fmla="*/ 2153246 w 2986266"/>
                <a:gd name="connsiteY5" fmla="*/ 1252794 h 1949499"/>
                <a:gd name="connsiteX6" fmla="*/ 282404 w 2986266"/>
                <a:gd name="connsiteY6" fmla="*/ 1378517 h 1949499"/>
                <a:gd name="connsiteX7" fmla="*/ 0 w 2986266"/>
                <a:gd name="connsiteY7" fmla="*/ 439289 h 1949499"/>
                <a:gd name="connsiteX0" fmla="*/ 0 w 2986266"/>
                <a:gd name="connsiteY0" fmla="*/ 439289 h 1654866"/>
                <a:gd name="connsiteX1" fmla="*/ 1608457 w 2986266"/>
                <a:gd name="connsiteY1" fmla="*/ 422845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2153246 w 2986266"/>
                <a:gd name="connsiteY5" fmla="*/ 1252794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608457 w 2986266"/>
                <a:gd name="connsiteY1" fmla="*/ 422845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1941304 w 2986266"/>
                <a:gd name="connsiteY5" fmla="*/ 1064909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608457 w 2986266"/>
                <a:gd name="connsiteY1" fmla="*/ 422845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2063593 w 2986266"/>
                <a:gd name="connsiteY5" fmla="*/ 1213941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778264 w 2986266"/>
                <a:gd name="connsiteY1" fmla="*/ 512441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2063593 w 2986266"/>
                <a:gd name="connsiteY5" fmla="*/ 1213941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534488 w 2986266"/>
                <a:gd name="connsiteY1" fmla="*/ 590861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2063593 w 2986266"/>
                <a:gd name="connsiteY5" fmla="*/ 1213941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534488 w 2986266"/>
                <a:gd name="connsiteY1" fmla="*/ 590861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1815963 w 2986266"/>
                <a:gd name="connsiteY5" fmla="*/ 1272020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837963"/>
                <a:gd name="connsiteX1" fmla="*/ 1534488 w 2986266"/>
                <a:gd name="connsiteY1" fmla="*/ 590861 h 1837963"/>
                <a:gd name="connsiteX2" fmla="*/ 1216203 w 2986266"/>
                <a:gd name="connsiteY2" fmla="*/ 1 h 1837963"/>
                <a:gd name="connsiteX3" fmla="*/ 2986266 w 2986266"/>
                <a:gd name="connsiteY3" fmla="*/ 941339 h 1837963"/>
                <a:gd name="connsiteX4" fmla="*/ 2076806 w 2986266"/>
                <a:gd name="connsiteY4" fmla="*/ 1837963 h 1837963"/>
                <a:gd name="connsiteX5" fmla="*/ 1815963 w 2986266"/>
                <a:gd name="connsiteY5" fmla="*/ 1272020 h 1837963"/>
                <a:gd name="connsiteX6" fmla="*/ 282404 w 2986266"/>
                <a:gd name="connsiteY6" fmla="*/ 1378517 h 1837963"/>
                <a:gd name="connsiteX7" fmla="*/ 0 w 2986266"/>
                <a:gd name="connsiteY7" fmla="*/ 439289 h 1837963"/>
                <a:gd name="connsiteX0" fmla="*/ 0 w 2986266"/>
                <a:gd name="connsiteY0" fmla="*/ 439289 h 1893969"/>
                <a:gd name="connsiteX1" fmla="*/ 1534488 w 2986266"/>
                <a:gd name="connsiteY1" fmla="*/ 590861 h 1893969"/>
                <a:gd name="connsiteX2" fmla="*/ 1216203 w 2986266"/>
                <a:gd name="connsiteY2" fmla="*/ 1 h 1893969"/>
                <a:gd name="connsiteX3" fmla="*/ 2986266 w 2986266"/>
                <a:gd name="connsiteY3" fmla="*/ 941339 h 1893969"/>
                <a:gd name="connsiteX4" fmla="*/ 2052150 w 2986266"/>
                <a:gd name="connsiteY4" fmla="*/ 1893969 h 1893969"/>
                <a:gd name="connsiteX5" fmla="*/ 1815963 w 2986266"/>
                <a:gd name="connsiteY5" fmla="*/ 1272020 h 1893969"/>
                <a:gd name="connsiteX6" fmla="*/ 282404 w 2986266"/>
                <a:gd name="connsiteY6" fmla="*/ 1378517 h 1893969"/>
                <a:gd name="connsiteX7" fmla="*/ 0 w 2986266"/>
                <a:gd name="connsiteY7" fmla="*/ 439289 h 1893969"/>
                <a:gd name="connsiteX0" fmla="*/ 0 w 2986266"/>
                <a:gd name="connsiteY0" fmla="*/ 439289 h 1922768"/>
                <a:gd name="connsiteX1" fmla="*/ 1534488 w 2986266"/>
                <a:gd name="connsiteY1" fmla="*/ 590861 h 1922768"/>
                <a:gd name="connsiteX2" fmla="*/ 1216203 w 2986266"/>
                <a:gd name="connsiteY2" fmla="*/ 1 h 1922768"/>
                <a:gd name="connsiteX3" fmla="*/ 2986266 w 2986266"/>
                <a:gd name="connsiteY3" fmla="*/ 941339 h 1922768"/>
                <a:gd name="connsiteX4" fmla="*/ 2069362 w 2986266"/>
                <a:gd name="connsiteY4" fmla="*/ 1922769 h 1922768"/>
                <a:gd name="connsiteX5" fmla="*/ 1815963 w 2986266"/>
                <a:gd name="connsiteY5" fmla="*/ 1272020 h 1922768"/>
                <a:gd name="connsiteX6" fmla="*/ 282404 w 2986266"/>
                <a:gd name="connsiteY6" fmla="*/ 1378517 h 1922768"/>
                <a:gd name="connsiteX7" fmla="*/ 0 w 2986266"/>
                <a:gd name="connsiteY7" fmla="*/ 439289 h 1922768"/>
                <a:gd name="connsiteX0" fmla="*/ 0 w 2986266"/>
                <a:gd name="connsiteY0" fmla="*/ 439289 h 1922768"/>
                <a:gd name="connsiteX1" fmla="*/ 1534488 w 2986266"/>
                <a:gd name="connsiteY1" fmla="*/ 590861 h 1922768"/>
                <a:gd name="connsiteX2" fmla="*/ 1216203 w 2986266"/>
                <a:gd name="connsiteY2" fmla="*/ 1 h 1922768"/>
                <a:gd name="connsiteX3" fmla="*/ 2986266 w 2986266"/>
                <a:gd name="connsiteY3" fmla="*/ 941339 h 1922768"/>
                <a:gd name="connsiteX4" fmla="*/ 2069362 w 2986266"/>
                <a:gd name="connsiteY4" fmla="*/ 1922769 h 1922768"/>
                <a:gd name="connsiteX5" fmla="*/ 1850391 w 2986266"/>
                <a:gd name="connsiteY5" fmla="*/ 1329621 h 1922768"/>
                <a:gd name="connsiteX6" fmla="*/ 282404 w 2986266"/>
                <a:gd name="connsiteY6" fmla="*/ 1378517 h 1922768"/>
                <a:gd name="connsiteX7" fmla="*/ 0 w 2986266"/>
                <a:gd name="connsiteY7" fmla="*/ 439289 h 1922768"/>
                <a:gd name="connsiteX0" fmla="*/ 0 w 2986266"/>
                <a:gd name="connsiteY0" fmla="*/ 439289 h 1922768"/>
                <a:gd name="connsiteX1" fmla="*/ 1532425 w 2986266"/>
                <a:gd name="connsiteY1" fmla="*/ 517945 h 1922768"/>
                <a:gd name="connsiteX2" fmla="*/ 1216203 w 2986266"/>
                <a:gd name="connsiteY2" fmla="*/ 1 h 1922768"/>
                <a:gd name="connsiteX3" fmla="*/ 2986266 w 2986266"/>
                <a:gd name="connsiteY3" fmla="*/ 941339 h 1922768"/>
                <a:gd name="connsiteX4" fmla="*/ 2069362 w 2986266"/>
                <a:gd name="connsiteY4" fmla="*/ 1922769 h 1922768"/>
                <a:gd name="connsiteX5" fmla="*/ 1850391 w 2986266"/>
                <a:gd name="connsiteY5" fmla="*/ 1329621 h 1922768"/>
                <a:gd name="connsiteX6" fmla="*/ 282404 w 2986266"/>
                <a:gd name="connsiteY6" fmla="*/ 1378517 h 1922768"/>
                <a:gd name="connsiteX7" fmla="*/ 0 w 2986266"/>
                <a:gd name="connsiteY7" fmla="*/ 439289 h 1922768"/>
                <a:gd name="connsiteX0" fmla="*/ 0 w 2885047"/>
                <a:gd name="connsiteY0" fmla="*/ 439289 h 1922768"/>
                <a:gd name="connsiteX1" fmla="*/ 1532425 w 2885047"/>
                <a:gd name="connsiteY1" fmla="*/ 517945 h 1922768"/>
                <a:gd name="connsiteX2" fmla="*/ 1216203 w 2885047"/>
                <a:gd name="connsiteY2" fmla="*/ 1 h 1922768"/>
                <a:gd name="connsiteX3" fmla="*/ 2885048 w 2885047"/>
                <a:gd name="connsiteY3" fmla="*/ 841451 h 1922768"/>
                <a:gd name="connsiteX4" fmla="*/ 2069362 w 2885047"/>
                <a:gd name="connsiteY4" fmla="*/ 1922769 h 1922768"/>
                <a:gd name="connsiteX5" fmla="*/ 1850391 w 2885047"/>
                <a:gd name="connsiteY5" fmla="*/ 1329621 h 1922768"/>
                <a:gd name="connsiteX6" fmla="*/ 282404 w 2885047"/>
                <a:gd name="connsiteY6" fmla="*/ 1378517 h 1922768"/>
                <a:gd name="connsiteX7" fmla="*/ 0 w 2885047"/>
                <a:gd name="connsiteY7" fmla="*/ 439289 h 192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5047" h="1922768">
                  <a:moveTo>
                    <a:pt x="0" y="439289"/>
                  </a:moveTo>
                  <a:lnTo>
                    <a:pt x="1532425" y="517945"/>
                  </a:lnTo>
                  <a:lnTo>
                    <a:pt x="1216203" y="1"/>
                  </a:lnTo>
                  <a:lnTo>
                    <a:pt x="2885048" y="841451"/>
                  </a:lnTo>
                  <a:lnTo>
                    <a:pt x="2069362" y="1922769"/>
                  </a:lnTo>
                  <a:lnTo>
                    <a:pt x="1850391" y="1329621"/>
                  </a:lnTo>
                  <a:lnTo>
                    <a:pt x="282404" y="1378517"/>
                  </a:lnTo>
                  <a:lnTo>
                    <a:pt x="0" y="439289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C1003D-DECF-4531-837F-EC72A39B616D}"/>
                  </a:ext>
                </a:extLst>
              </p:cNvPr>
              <p:cNvSpPr/>
              <p:nvPr/>
            </p:nvSpPr>
            <p:spPr>
              <a:xfrm>
                <a:off x="552932" y="1308164"/>
                <a:ext cx="2291461" cy="645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LID4096" sz="160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LID4096" sz="1600" i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rm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C1003D-DECF-4531-837F-EC72A39B61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32" y="1308164"/>
                <a:ext cx="2291461" cy="6455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0AB5532-1C52-4E60-AE96-81A3B7E1C7A8}"/>
                  </a:ext>
                </a:extLst>
              </p:cNvPr>
              <p:cNvSpPr/>
              <p:nvPr/>
            </p:nvSpPr>
            <p:spPr>
              <a:xfrm>
                <a:off x="552932" y="1953297"/>
                <a:ext cx="3291286" cy="645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LID4096" sz="16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τ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rf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  <m:sSub>
                            <m:sSub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</m:sub>
                          </m:s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ID4096" sz="1600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0AB5532-1C52-4E60-AE96-81A3B7E1C7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32" y="1953297"/>
                <a:ext cx="3291286" cy="6455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9E98ABD-8CC6-4A7A-A524-2BF9EFD8C387}"/>
                  </a:ext>
                </a:extLst>
              </p:cNvPr>
              <p:cNvSpPr/>
              <p:nvPr/>
            </p:nvSpPr>
            <p:spPr>
              <a:xfrm>
                <a:off x="552932" y="3429000"/>
                <a:ext cx="2683683" cy="12021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LID4096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LID4096" sz="16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LID4096" sz="16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 ,     </m:t>
                              </m:r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&lt;−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  <m:e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&amp;1,               </m:t>
                              </m:r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≥−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9E98ABD-8CC6-4A7A-A524-2BF9EFD8C3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32" y="3429000"/>
                <a:ext cx="2683683" cy="12021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FDB3E4D-547A-401A-A2EE-759CE28093CA}"/>
                  </a:ext>
                </a:extLst>
              </p:cNvPr>
              <p:cNvSpPr/>
              <p:nvPr/>
            </p:nvSpPr>
            <p:spPr>
              <a:xfrm>
                <a:off x="552932" y="4631189"/>
                <a:ext cx="2757999" cy="12021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  <m:sup>
                                  <m:f>
                                    <m:f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LID4096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den>
                                  </m:f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sup>
                              </m:sSubSup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,      </m:t>
                              </m:r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&lt;−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  <m:e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&amp;1,                </m:t>
                              </m:r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≥−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FDB3E4D-547A-401A-A2EE-759CE28093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32" y="4631189"/>
                <a:ext cx="2757999" cy="12021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92B15CC-C669-409E-A79B-0ADA175F0AAD}"/>
                  </a:ext>
                </a:extLst>
              </p:cNvPr>
              <p:cNvSpPr/>
              <p:nvPr/>
            </p:nvSpPr>
            <p:spPr>
              <a:xfrm>
                <a:off x="552932" y="5843756"/>
                <a:ext cx="1304331" cy="5960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sSubSup>
                        <m:sSubSup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  <m:sup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92B15CC-C669-409E-A79B-0ADA175F0A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32" y="5843756"/>
                <a:ext cx="1304331" cy="59606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56CC376-F2EE-4044-8339-6829084B3D5A}"/>
                  </a:ext>
                </a:extLst>
              </p:cNvPr>
              <p:cNvSpPr/>
              <p:nvPr/>
            </p:nvSpPr>
            <p:spPr>
              <a:xfrm>
                <a:off x="8990341" y="3259939"/>
                <a:ext cx="1708865" cy="5965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sSub>
                            <m:sSub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abs</m:t>
                              </m:r>
                            </m:sub>
                          </m:sSub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 ∆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56CC376-F2EE-4044-8339-6829084B3D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0341" y="3259939"/>
                <a:ext cx="1708865" cy="59657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64CC7D7E-18D8-4C18-BB0A-02BD625C6CC8}"/>
              </a:ext>
            </a:extLst>
          </p:cNvPr>
          <p:cNvSpPr/>
          <p:nvPr/>
        </p:nvSpPr>
        <p:spPr>
          <a:xfrm>
            <a:off x="4490354" y="1053044"/>
            <a:ext cx="4403207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series of steady-state simulations at different saturation states.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7F600C-98C2-4ACC-B660-C6588FB2A2AD}"/>
              </a:ext>
            </a:extLst>
          </p:cNvPr>
          <p:cNvSpPr/>
          <p:nvPr/>
        </p:nvSpPr>
        <p:spPr>
          <a:xfrm>
            <a:off x="555039" y="939074"/>
            <a:ext cx="1875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Richards equation</a:t>
            </a:r>
            <a:endParaRPr lang="LID4096" dirty="0">
              <a:solidFill>
                <a:srgbClr val="C0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88A9574-76AE-4558-9413-A39FA80D47C5}"/>
              </a:ext>
            </a:extLst>
          </p:cNvPr>
          <p:cNvSpPr/>
          <p:nvPr/>
        </p:nvSpPr>
        <p:spPr>
          <a:xfrm>
            <a:off x="548832" y="3061177"/>
            <a:ext cx="3009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Brooks-Corey retention model</a:t>
            </a:r>
            <a:endParaRPr lang="LID4096" dirty="0">
              <a:solidFill>
                <a:srgbClr val="C000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B2A86E-5143-493E-A408-E6FF7D3F5B70}"/>
              </a:ext>
            </a:extLst>
          </p:cNvPr>
          <p:cNvSpPr/>
          <p:nvPr/>
        </p:nvSpPr>
        <p:spPr>
          <a:xfrm>
            <a:off x="8984503" y="2841705"/>
            <a:ext cx="3035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Upscaled relative permeability</a:t>
            </a:r>
            <a:endParaRPr lang="LID4096" dirty="0">
              <a:solidFill>
                <a:srgbClr val="C00000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5220A74-3D3E-47CD-A249-48230E6D0F0C}"/>
              </a:ext>
            </a:extLst>
          </p:cNvPr>
          <p:cNvSpPr/>
          <p:nvPr/>
        </p:nvSpPr>
        <p:spPr>
          <a:xfrm>
            <a:off x="4490354" y="939074"/>
            <a:ext cx="4298561" cy="550074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0498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36" grpId="0"/>
      <p:bldP spid="38" grpId="0"/>
      <p:bldP spid="40" grpId="0"/>
      <p:bldP spid="41" grpId="0"/>
      <p:bldP spid="42" grpId="0"/>
      <p:bldP spid="43" grpId="0"/>
      <p:bldP spid="44" grpId="0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4F19E66-40F6-4B13-9377-7F6C36638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8"/>
          <a:stretch/>
        </p:blipFill>
        <p:spPr>
          <a:xfrm>
            <a:off x="1609725" y="537223"/>
            <a:ext cx="8372475" cy="4088523"/>
          </a:xfrm>
          <a:prstGeom prst="rect">
            <a:avLst/>
          </a:prstGeom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id="{D6E1017E-0B4D-476E-9C0F-16066B222C99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11610975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Two-branch retention behavior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67B46015-72FC-41B8-A57D-52D1979C6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6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4685401-7665-43A3-B6BC-3482BF92DF63}"/>
                  </a:ext>
                </a:extLst>
              </p:cNvPr>
              <p:cNvSpPr/>
              <p:nvPr/>
            </p:nvSpPr>
            <p:spPr>
              <a:xfrm>
                <a:off x="75966" y="4625746"/>
                <a:ext cx="12040067" cy="17562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Upscaled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dirty="0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​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dirty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show a 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distinct two-branch structure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err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0" dirty="0" err="1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16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err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0" dirty="0" err="1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​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response is governed by 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matrix-dominated branch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 algn="just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err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0" dirty="0" err="1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16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err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0" dirty="0" err="1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​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response is governed by 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fracture-dominated branch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This behavior persists across </a:t>
                </a:r>
                <a:r>
                  <a:rPr lang="en-US" sz="1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all DFN realizations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sz="1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parameter combinations </a:t>
                </a:r>
                <a:r>
                  <a:rPr lang="en-US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considered.</a:t>
                </a: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4685401-7665-43A3-B6BC-3482BF92DF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6" y="4625746"/>
                <a:ext cx="12040067" cy="1756250"/>
              </a:xfrm>
              <a:prstGeom prst="rect">
                <a:avLst/>
              </a:prstGeom>
              <a:blipFill>
                <a:blip r:embed="rId3"/>
                <a:stretch>
                  <a:fillRect l="-202" b="-381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CFE9AA1-9B82-4934-87A4-02CBC25E5E30}"/>
                  </a:ext>
                </a:extLst>
              </p:cNvPr>
              <p:cNvSpPr/>
              <p:nvPr/>
            </p:nvSpPr>
            <p:spPr>
              <a:xfrm>
                <a:off x="8396341" y="4864272"/>
                <a:ext cx="3719692" cy="830997"/>
              </a:xfrm>
              <a:prstGeom prst="rect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critical saturation marking the transition from matrix-dominated to fracture-dominated flow.</a:t>
                </a: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CFE9AA1-9B82-4934-87A4-02CBC25E5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341" y="4864272"/>
                <a:ext cx="3719692" cy="830997"/>
              </a:xfrm>
              <a:prstGeom prst="rect">
                <a:avLst/>
              </a:prstGeom>
              <a:blipFill>
                <a:blip r:embed="rId4"/>
                <a:stretch>
                  <a:fillRect l="-653" t="-1449" b="-7971"/>
                </a:stretch>
              </a:blip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16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5EB739-8477-4738-9544-ED60833D052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418054"/>
            <a:ext cx="6688668" cy="402037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CE31206-E4A9-48C4-80E1-227FEE449F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5153406"/>
                  </p:ext>
                </p:extLst>
              </p:nvPr>
            </p:nvGraphicFramePr>
            <p:xfrm>
              <a:off x="6790268" y="1550762"/>
              <a:ext cx="5401731" cy="274071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5401731">
                      <a:extLst>
                        <a:ext uri="{9D8B030D-6E8A-4147-A177-3AD203B41FA5}">
                          <a16:colId xmlns:a16="http://schemas.microsoft.com/office/drawing/2014/main" val="561904117"/>
                        </a:ext>
                      </a:extLst>
                    </a:gridCol>
                  </a:tblGrid>
                  <a:tr h="1376664">
                    <a:tc>
                      <a:txBody>
                        <a:bodyPr/>
                        <a:lstStyle/>
                        <a:p>
                          <a:pPr indent="45720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ar-AE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ar-AE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GB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ar-AE" sz="1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ar-AE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ar-AE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rc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f>
                                                  <m:f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e</m:t>
                                                        </m:r>
                                                      </m:sub>
                                                    </m:sSub>
                                                  </m:num>
                                                  <m:den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c</m:t>
                                                        </m:r>
                                                      </m:sub>
                                                    </m:sSub>
                                                  </m:den>
                                                </m:f>
                                              </m:e>
                                            </m:d>
                                          </m:e>
                                          <m:sup>
                                            <m:f>
                                              <m:f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GB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m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GB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m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   ,                                    </m:t>
                                        </m:r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e</m:t>
                                            </m:r>
                                          </m:sub>
                                        </m:sSub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≤</m:t>
                                        </m:r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c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&amp;</m:t>
                                        </m:r>
                                        <m:sSup>
                                          <m:sSup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𝑟𝑐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𝑟𝑐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  <m:d>
                                              <m:d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f>
                                                  <m:f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e</m:t>
                                                        </m:r>
                                                      </m:sub>
                                                    </m:sSub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−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c</m:t>
                                                        </m:r>
                                                      </m:sub>
                                                    </m:sSub>
                                                  </m:num>
                                                  <m:den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−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c</m:t>
                                                        </m:r>
                                                      </m:sub>
                                                    </m:sSub>
                                                  </m:den>
                                                </m:f>
                                              </m:e>
                                            </m:d>
                                          </m:e>
                                          <m:sup>
                                            <m:f>
                                              <m:f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GB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f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GB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f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         </m:t>
                                        </m:r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e</m:t>
                                            </m:r>
                                          </m:sub>
                                        </m:sSub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&gt;</m:t>
                                        </m:r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c</m:t>
                                            </m:r>
                                          </m:sub>
                                        </m:sSub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ar-AE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2037669"/>
                      </a:ext>
                    </a:extLst>
                  </a:tr>
                  <a:tr h="1364050">
                    <a:tc>
                      <a:txBody>
                        <a:bodyPr/>
                        <a:lstStyle/>
                        <a:p>
                          <a:pPr indent="45720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ar-AE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ar-AE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GB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ar-AE" sz="1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ar-AE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ar-AE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cc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f>
                                                  <m:f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e</m:t>
                                                        </m:r>
                                                      </m:sub>
                                                    </m:sSub>
                                                  </m:num>
                                                  <m:den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c</m:t>
                                                        </m:r>
                                                      </m:sub>
                                                    </m:sSub>
                                                  </m:den>
                                                </m:f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GB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m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sup>
                                        </m:sSup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                                          </m:t>
                                        </m:r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e</m:t>
                                            </m:r>
                                          </m:sub>
                                        </m:sSub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≤</m:t>
                                        </m:r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c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cc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f>
                                                  <m:f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e</m:t>
                                                        </m:r>
                                                      </m:sub>
                                                    </m:sSub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−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c</m:t>
                                                        </m:r>
                                                      </m:sub>
                                                    </m:sSub>
                                                  </m:num>
                                                  <m:den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−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c</m:t>
                                                        </m:r>
                                                      </m:sub>
                                                    </m:sSub>
                                                  </m:den>
                                                </m:f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+</m:t>
                                                </m:r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𝜀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GB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f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sup>
                                        </m:sSup>
                                        <m:sSup>
                                          <m:sSup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𝜀</m:t>
                                            </m:r>
                                          </m:e>
                                          <m:sup>
                                            <m:f>
                                              <m:f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GB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f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sup>
                                        </m:sSup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                      </m:t>
                                        </m:r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e</m:t>
                                            </m:r>
                                          </m:sub>
                                        </m:sSub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&gt;</m:t>
                                        </m:r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c</m:t>
                                            </m:r>
                                          </m:sub>
                                        </m:sSub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ar-AE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050339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CE31206-E4A9-48C4-80E1-227FEE449F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5153406"/>
                  </p:ext>
                </p:extLst>
              </p:nvPr>
            </p:nvGraphicFramePr>
            <p:xfrm>
              <a:off x="6790268" y="1550762"/>
              <a:ext cx="5401731" cy="274071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5401731">
                      <a:extLst>
                        <a:ext uri="{9D8B030D-6E8A-4147-A177-3AD203B41FA5}">
                          <a16:colId xmlns:a16="http://schemas.microsoft.com/office/drawing/2014/main" val="561904117"/>
                        </a:ext>
                      </a:extLst>
                    </a:gridCol>
                  </a:tblGrid>
                  <a:tr h="1376664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b="-991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037669"/>
                      </a:ext>
                    </a:extLst>
                  </a:tr>
                  <a:tr h="136405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008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503396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0920CA1-EAA6-495D-82F8-2E2605A3D7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2863259"/>
                  </p:ext>
                </p:extLst>
              </p:nvPr>
            </p:nvGraphicFramePr>
            <p:xfrm>
              <a:off x="6790268" y="4433133"/>
              <a:ext cx="5401731" cy="637413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5401731">
                      <a:extLst>
                        <a:ext uri="{9D8B030D-6E8A-4147-A177-3AD203B41FA5}">
                          <a16:colId xmlns:a16="http://schemas.microsoft.com/office/drawing/2014/main" val="1046766345"/>
                        </a:ext>
                      </a:extLst>
                    </a:gridCol>
                  </a:tblGrid>
                  <a:tr h="565150">
                    <a:tc>
                      <a:txBody>
                        <a:bodyPr/>
                        <a:lstStyle/>
                        <a:p>
                          <a:pPr indent="45720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ar-AE" sz="1400">
                                    <a:effectLst/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  <m:r>
                                  <a:rPr lang="ar-AE" sz="1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ar-AE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ar-AE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ar-AE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𝛼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GB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f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𝑝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GB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cc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𝜌</m:t>
                                                </m:r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𝑔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  <m:sup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f</m:t>
                                            </m:r>
                                          </m:sub>
                                        </m:sSub>
                                      </m:sup>
                                    </m:sSup>
                                    <m:r>
                                      <a:rPr lang="ar-AE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ar-AE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ar-AE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715386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0920CA1-EAA6-495D-82F8-2E2605A3D7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2863259"/>
                  </p:ext>
                </p:extLst>
              </p:nvPr>
            </p:nvGraphicFramePr>
            <p:xfrm>
              <a:off x="6790268" y="4433133"/>
              <a:ext cx="5401731" cy="637413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5401731">
                      <a:extLst>
                        <a:ext uri="{9D8B030D-6E8A-4147-A177-3AD203B41FA5}">
                          <a16:colId xmlns:a16="http://schemas.microsoft.com/office/drawing/2014/main" val="1046766345"/>
                        </a:ext>
                      </a:extLst>
                    </a:gridCol>
                  </a:tblGrid>
                  <a:tr h="637413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b="-104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153862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749FD9BA-E3F2-41B9-AE47-9734ADDC867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LID4096" sz="3600" b="1" spc="300" dirty="0">
                <a:solidFill>
                  <a:srgbClr val="002060"/>
                </a:solidFill>
                <a:latin typeface="+mn-lt"/>
              </a:rPr>
              <a:t>Generalized retention model</a:t>
            </a:r>
            <a:endParaRPr lang="LID4096" alt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A185C8-E833-474E-9FEF-7CFD99D40238}"/>
              </a:ext>
            </a:extLst>
          </p:cNvPr>
          <p:cNvSpPr/>
          <p:nvPr/>
        </p:nvSpPr>
        <p:spPr>
          <a:xfrm>
            <a:off x="8085667" y="3220547"/>
            <a:ext cx="313266" cy="3386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E47E73-BEA9-42C3-94D8-1627671F9395}"/>
              </a:ext>
            </a:extLst>
          </p:cNvPr>
          <p:cNvSpPr/>
          <p:nvPr/>
        </p:nvSpPr>
        <p:spPr>
          <a:xfrm>
            <a:off x="8001000" y="2471351"/>
            <a:ext cx="313266" cy="3386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BA598C-BA74-4CC0-8CFF-8A9C775EDB6D}"/>
              </a:ext>
            </a:extLst>
          </p:cNvPr>
          <p:cNvSpPr/>
          <p:nvPr/>
        </p:nvSpPr>
        <p:spPr>
          <a:xfrm>
            <a:off x="11497734" y="2471350"/>
            <a:ext cx="313266" cy="3386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8DD728-C92C-46C1-B3EB-CB048FD07D4A}"/>
                  </a:ext>
                </a:extLst>
              </p:cNvPr>
              <p:cNvSpPr txBox="1"/>
              <p:nvPr/>
            </p:nvSpPr>
            <p:spPr>
              <a:xfrm>
                <a:off x="8314266" y="5417992"/>
                <a:ext cx="26183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we quantify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LID4096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8DD728-C92C-46C1-B3EB-CB048FD07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266" y="5417992"/>
                <a:ext cx="2618317" cy="400110"/>
              </a:xfrm>
              <a:prstGeom prst="rect">
                <a:avLst/>
              </a:prstGeom>
              <a:blipFill>
                <a:blip r:embed="rId6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BFF26BE-7E0F-468D-9871-CCF82479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7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2BFE1C6-351E-419B-8FD4-1F9B1A3BB7A2}"/>
                  </a:ext>
                </a:extLst>
              </p:cNvPr>
              <p:cNvSpPr/>
              <p:nvPr/>
            </p:nvSpPr>
            <p:spPr>
              <a:xfrm>
                <a:off x="2011887" y="5474400"/>
                <a:ext cx="2868093" cy="584775"/>
              </a:xfrm>
              <a:prstGeom prst="rect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rc</m:t>
                        </m:r>
                      </m:sub>
                    </m:sSub>
                  </m:oMath>
                </a14:m>
                <a:r>
                  <a:rPr lang="ar-AE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relative permeability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cc</m:t>
                        </m:r>
                      </m:sub>
                    </m:sSub>
                  </m:oMath>
                </a14:m>
                <a:r>
                  <a:rPr lang="ar-AE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capillary pressure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</m:oMath>
                </a14:m>
                <a:endParaRPr lang="LID4096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2BFE1C6-351E-419B-8FD4-1F9B1A3BB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887" y="5474400"/>
                <a:ext cx="2868093" cy="584775"/>
              </a:xfrm>
              <a:prstGeom prst="rect">
                <a:avLst/>
              </a:prstGeom>
              <a:blipFill>
                <a:blip r:embed="rId7"/>
                <a:stretch>
                  <a:fillRect t="-2041" b="-11224"/>
                </a:stretch>
              </a:blip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71F23EA-FD84-4A89-86B2-8099F848EDF4}"/>
                  </a:ext>
                </a:extLst>
              </p:cNvPr>
              <p:cNvSpPr/>
              <p:nvPr/>
            </p:nvSpPr>
            <p:spPr>
              <a:xfrm>
                <a:off x="-1" y="813608"/>
                <a:ext cx="1022032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upscaled response is represented using two continuous branches connected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LID409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71F23EA-FD84-4A89-86B2-8099F848ED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813608"/>
                <a:ext cx="10220325" cy="369332"/>
              </a:xfrm>
              <a:prstGeom prst="rect">
                <a:avLst/>
              </a:prstGeom>
              <a:blipFill>
                <a:blip r:embed="rId8"/>
                <a:stretch>
                  <a:fillRect l="-477" t="-8197" b="-2459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903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C2C73A-D6C5-4B0A-ADB6-65450795538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Analytical solution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CA34F-E96E-41C6-ABD2-BCC91FBF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8</a:t>
            </a:fld>
            <a:endParaRPr lang="LID4096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54E716B-03E6-4054-B7A3-8753D905C03E}"/>
                  </a:ext>
                </a:extLst>
              </p:cNvPr>
              <p:cNvSpPr/>
              <p:nvPr/>
            </p:nvSpPr>
            <p:spPr>
              <a:xfrm>
                <a:off x="144544" y="882172"/>
                <a:ext cx="11742656" cy="1848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fully connected DFNs, fractures form continuous hydraulic pathways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ar-AE" b="1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ar-AE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GB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𝒇</m:t>
                            </m:r>
                          </m:sub>
                        </m:sSub>
                        <m:d>
                          <m:dPr>
                            <m:ctrlPr>
                              <a:rPr lang="ar-AE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𝑳</m:t>
                            </m:r>
                          </m:e>
                        </m:d>
                        <m:r>
                          <a:rPr lang="ar-AE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𝒅𝑳</m:t>
                        </m:r>
                      </m:e>
                    </m:nary>
                    <m:r>
                      <a:rPr lang="en-GB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Critical saturation occurs when flow is equally partitioned between the matrix and fractures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LID4096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ID4096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LID4096" b="1" i="1"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LID4096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ID4096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LID4096" b="1" i="1"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en-GB" b="1" dirty="0"/>
                  <a:t>).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The matrix reaches full saturation and attains its maximum flow capacity while fractures remain partially saturated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LID4096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LID4096" b="1" i="1"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b="1" dirty="0"/>
                  <a:t>).</a:t>
                </a:r>
                <a:endParaRPr lang="LID4096" b="1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54E716B-03E6-4054-B7A3-8753D905C0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44" y="882172"/>
                <a:ext cx="11742656" cy="1848006"/>
              </a:xfrm>
              <a:prstGeom prst="rect">
                <a:avLst/>
              </a:prstGeom>
              <a:blipFill>
                <a:blip r:embed="rId2"/>
                <a:stretch>
                  <a:fillRect l="-363" t="-23102" b="-264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A7A9B49B-FA13-4532-9304-06AD6F2986F7}"/>
              </a:ext>
            </a:extLst>
          </p:cNvPr>
          <p:cNvSpPr/>
          <p:nvPr/>
        </p:nvSpPr>
        <p:spPr>
          <a:xfrm>
            <a:off x="2685197" y="3014870"/>
            <a:ext cx="1487606" cy="23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1E30A7-61F8-4DAC-B8DC-2721F57D9937}"/>
                  </a:ext>
                </a:extLst>
              </p:cNvPr>
              <p:cNvSpPr/>
              <p:nvPr/>
            </p:nvSpPr>
            <p:spPr>
              <a:xfrm>
                <a:off x="932877" y="3250439"/>
                <a:ext cx="3239926" cy="9543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200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LID4096" sz="200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LID4096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𝑘𝐴</m:t>
                          </m:r>
                        </m:num>
                        <m:den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sSup>
                        <m:sSupPr>
                          <m:ctrlPr>
                            <a:rPr lang="LID4096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LID4096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20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LID4096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LID4096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LID4096" sz="20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LID4096" sz="20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LID4096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  <m:r>
                                    <a:rPr lang="LID4096" sz="20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LID4096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LID4096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LID4096" sz="2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LID4096" sz="2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LID4096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sz="2000" i="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1E30A7-61F8-4DAC-B8DC-2721F57D99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877" y="3250439"/>
                <a:ext cx="3239926" cy="9543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BA67844-12C0-4CEA-AEB6-3925B2907E00}"/>
              </a:ext>
            </a:extLst>
          </p:cNvPr>
          <p:cNvSpPr txBox="1"/>
          <p:nvPr/>
        </p:nvSpPr>
        <p:spPr>
          <a:xfrm>
            <a:off x="932877" y="4337555"/>
            <a:ext cx="3175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Darcy´s law + BC retention model</a:t>
            </a:r>
            <a:endParaRPr lang="LID4096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B247625-BF52-4E72-AABE-0AE3A2B994B7}"/>
                  </a:ext>
                </a:extLst>
              </p:cNvPr>
              <p:cNvSpPr/>
              <p:nvPr/>
            </p:nvSpPr>
            <p:spPr>
              <a:xfrm>
                <a:off x="6825762" y="3250439"/>
                <a:ext cx="3812389" cy="746808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𝜂</m:t>
                          </m:r>
                        </m:sup>
                      </m:sSup>
                      <m:r>
                        <a:rPr lang="LID4096" i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𝜂</m:t>
                          </m:r>
                        </m:sup>
                      </m:s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B247625-BF52-4E72-AABE-0AE3A2B994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762" y="3250439"/>
                <a:ext cx="3812389" cy="7468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DF8D16C-5733-4EED-9BCB-ACC6C69167ED}"/>
                  </a:ext>
                </a:extLst>
              </p:cNvPr>
              <p:cNvSpPr/>
              <p:nvPr/>
            </p:nvSpPr>
            <p:spPr>
              <a:xfrm>
                <a:off x="7721839" y="4300909"/>
                <a:ext cx="2020233" cy="65806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DF8D16C-5733-4EED-9BCB-ACC6C69167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839" y="4300909"/>
                <a:ext cx="2020233" cy="6580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63906EF-63A0-4429-AA96-5DFD9ABD0A4D}"/>
                  </a:ext>
                </a:extLst>
              </p:cNvPr>
              <p:cNvSpPr/>
              <p:nvPr/>
            </p:nvSpPr>
            <p:spPr>
              <a:xfrm>
                <a:off x="6872109" y="5179491"/>
                <a:ext cx="3719692" cy="33855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  <m:r>
                      <a:rPr lang="en-GB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:r>
                  <a:rPr lang="en-US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critical pressure head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occurs.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63906EF-63A0-4429-AA96-5DFD9ABD0A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2109" y="5179491"/>
                <a:ext cx="3719692" cy="338554"/>
              </a:xfrm>
              <a:prstGeom prst="rect">
                <a:avLst/>
              </a:prstGeom>
              <a:blipFill>
                <a:blip r:embed="rId6"/>
                <a:stretch>
                  <a:fillRect t="-5455" r="-1800" b="-2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3C9F6B-AE5F-434C-8F78-588368444E30}"/>
              </a:ext>
            </a:extLst>
          </p:cNvPr>
          <p:cNvCxnSpPr>
            <a:cxnSpLocks/>
          </p:cNvCxnSpPr>
          <p:nvPr/>
        </p:nvCxnSpPr>
        <p:spPr>
          <a:xfrm>
            <a:off x="4508988" y="3716581"/>
            <a:ext cx="207834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01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C2C73A-D6C5-4B0A-ADB6-65450795538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Validation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CA34F-E96E-41C6-ABD2-BCC91FBF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9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54E716B-03E6-4054-B7A3-8753D905C03E}"/>
                  </a:ext>
                </a:extLst>
              </p:cNvPr>
              <p:cNvSpPr/>
              <p:nvPr/>
            </p:nvSpPr>
            <p:spPr>
              <a:xfrm>
                <a:off x="144544" y="1352550"/>
                <a:ext cx="4505325" cy="21200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𝜒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above the percolation threshold,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numerical results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approach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analytical prediction. </a:t>
                </a: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Near and below the threshold,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deviations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increase due to disconnected fracture.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54E716B-03E6-4054-B7A3-8753D905C0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44" y="1352550"/>
                <a:ext cx="4505325" cy="2120068"/>
              </a:xfrm>
              <a:prstGeom prst="rect">
                <a:avLst/>
              </a:prstGeom>
              <a:blipFill>
                <a:blip r:embed="rId2"/>
                <a:stretch>
                  <a:fillRect l="-947" r="-1083" b="-373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A7A9B49B-FA13-4532-9304-06AD6F2986F7}"/>
              </a:ext>
            </a:extLst>
          </p:cNvPr>
          <p:cNvSpPr/>
          <p:nvPr/>
        </p:nvSpPr>
        <p:spPr>
          <a:xfrm>
            <a:off x="2685197" y="3641930"/>
            <a:ext cx="1487606" cy="23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60C5DD-F2F8-464F-80FF-07B9C4627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239" y="1352550"/>
            <a:ext cx="7395217" cy="446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7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F38E232890D1B48816F1CEE2639AC45" ma:contentTypeVersion="12" ma:contentTypeDescription="Skapa ett nytt dokument." ma:contentTypeScope="" ma:versionID="1569a0c01c747a6e10290ee3b5d4fb07">
  <xsd:schema xmlns:xsd="http://www.w3.org/2001/XMLSchema" xmlns:xs="http://www.w3.org/2001/XMLSchema" xmlns:p="http://schemas.microsoft.com/office/2006/metadata/properties" xmlns:ns3="ac34a56c-e87f-4ac9-9b5c-f83ad74fbec8" targetNamespace="http://schemas.microsoft.com/office/2006/metadata/properties" ma:root="true" ma:fieldsID="ce67cfb8e18b8b1ceac18b4c38344636" ns3:_="">
    <xsd:import namespace="ac34a56c-e87f-4ac9-9b5c-f83ad74fbec8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BillingMetadata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34a56c-e87f-4ac9-9b5c-f83ad74fbec8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c34a56c-e87f-4ac9-9b5c-f83ad74fbec8" xsi:nil="true"/>
  </documentManagement>
</p:properties>
</file>

<file path=customXml/itemProps1.xml><?xml version="1.0" encoding="utf-8"?>
<ds:datastoreItem xmlns:ds="http://schemas.openxmlformats.org/officeDocument/2006/customXml" ds:itemID="{21F6057B-0205-4056-91D0-00E2D6CA51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9C4248-2574-4308-B467-A96648BB84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34a56c-e87f-4ac9-9b5c-f83ad74fbe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5405C1-572C-4565-9B13-0FD2B9857995}">
  <ds:schemaRefs>
    <ds:schemaRef ds:uri="http://purl.org/dc/elements/1.1/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ac34a56c-e87f-4ac9-9b5c-f83ad74fbec8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2839</TotalTime>
  <Words>1022</Words>
  <Application>Microsoft Office PowerPoint</Application>
  <PresentationFormat>Widescreen</PresentationFormat>
  <Paragraphs>209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Muhammad Raharsya Andiva</dc:creator>
  <cp:lastModifiedBy>Andiva Raharsya Muhammad</cp:lastModifiedBy>
  <cp:revision>42</cp:revision>
  <dcterms:created xsi:type="dcterms:W3CDTF">2026-05-11T12:46:20Z</dcterms:created>
  <dcterms:modified xsi:type="dcterms:W3CDTF">2026-05-15T05:34:29Z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0x0101009F38E232890D1B48816F1CEE2639AC45</vt:lpwstr>
  </property>
</Properties>
</file>