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86" r:id="rId9"/>
    <p:sldId id="277" r:id="rId10"/>
    <p:sldId id="263" r:id="rId11"/>
    <p:sldId id="264" r:id="rId12"/>
    <p:sldId id="265" r:id="rId13"/>
    <p:sldId id="266" r:id="rId14"/>
    <p:sldId id="267" r:id="rId15"/>
    <p:sldId id="268" r:id="rId16"/>
    <p:sldId id="269" r:id="rId17"/>
    <p:sldId id="270" r:id="rId18"/>
    <p:sldId id="287" r:id="rId19"/>
    <p:sldId id="288" r:id="rId20"/>
    <p:sldId id="279" r:id="rId21"/>
    <p:sldId id="281" r:id="rId22"/>
    <p:sldId id="273" r:id="rId23"/>
    <p:sldId id="283" r:id="rId24"/>
    <p:sldId id="274" r:id="rId25"/>
    <p:sldId id="282" r:id="rId26"/>
    <p:sldId id="276" r:id="rId27"/>
    <p:sldId id="284" r:id="rId28"/>
  </p:sldIdLst>
  <p:sldSz cx="121793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239C06-10EA-7F48-8301-A09399EB75BE}" v="1" dt="2026-05-22T07:04:55.076"/>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8314"/>
    <p:restoredTop sz="94674"/>
  </p:normalViewPr>
  <p:slideViewPr>
    <p:cSldViewPr snapToGrid="0">
      <p:cViewPr varScale="1">
        <p:scale>
          <a:sx n="77" d="100"/>
          <a:sy n="77" d="100"/>
        </p:scale>
        <p:origin x="216" y="5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HAI, HENGLAI (PGR)" userId="eb2df2f8-952d-492d-8f0f-8c9705540144" providerId="ADAL" clId="{9F6A1858-3008-5A87-862F-FBBF94FA492E}"/>
    <pc:docChg chg="custSel addSld modSld">
      <pc:chgData name="ZHAI, HENGLAI (PGR)" userId="eb2df2f8-952d-492d-8f0f-8c9705540144" providerId="ADAL" clId="{9F6A1858-3008-5A87-862F-FBBF94FA492E}" dt="2026-05-22T07:27:19.477" v="39" actId="478"/>
      <pc:docMkLst>
        <pc:docMk/>
      </pc:docMkLst>
      <pc:sldChg chg="modSp mod">
        <pc:chgData name="ZHAI, HENGLAI (PGR)" userId="eb2df2f8-952d-492d-8f0f-8c9705540144" providerId="ADAL" clId="{9F6A1858-3008-5A87-862F-FBBF94FA492E}" dt="2026-05-22T00:37:50.657" v="34" actId="20577"/>
        <pc:sldMkLst>
          <pc:docMk/>
          <pc:sldMk cId="0" sldId="256"/>
        </pc:sldMkLst>
        <pc:spChg chg="mod">
          <ac:chgData name="ZHAI, HENGLAI (PGR)" userId="eb2df2f8-952d-492d-8f0f-8c9705540144" providerId="ADAL" clId="{9F6A1858-3008-5A87-862F-FBBF94FA492E}" dt="2026-05-22T00:37:50.657" v="34" actId="20577"/>
          <ac:spMkLst>
            <pc:docMk/>
            <pc:sldMk cId="0" sldId="256"/>
            <ac:spMk id="141" creationId="{00000000-0000-0000-0000-000000000000}"/>
          </ac:spMkLst>
        </pc:spChg>
      </pc:sldChg>
      <pc:sldChg chg="modSp mod">
        <pc:chgData name="ZHAI, HENGLAI (PGR)" userId="eb2df2f8-952d-492d-8f0f-8c9705540144" providerId="ADAL" clId="{9F6A1858-3008-5A87-862F-FBBF94FA492E}" dt="2026-05-22T01:16:50.765" v="37" actId="20577"/>
        <pc:sldMkLst>
          <pc:docMk/>
          <pc:sldMk cId="0" sldId="262"/>
        </pc:sldMkLst>
        <pc:spChg chg="mod">
          <ac:chgData name="ZHAI, HENGLAI (PGR)" userId="eb2df2f8-952d-492d-8f0f-8c9705540144" providerId="ADAL" clId="{9F6A1858-3008-5A87-862F-FBBF94FA492E}" dt="2026-05-22T01:16:50.765" v="37" actId="20577"/>
          <ac:spMkLst>
            <pc:docMk/>
            <pc:sldMk cId="0" sldId="262"/>
            <ac:spMk id="579" creationId="{00000000-0000-0000-0000-000000000000}"/>
          </ac:spMkLst>
        </pc:spChg>
      </pc:sldChg>
      <pc:sldChg chg="delSp mod">
        <pc:chgData name="ZHAI, HENGLAI (PGR)" userId="eb2df2f8-952d-492d-8f0f-8c9705540144" providerId="ADAL" clId="{9F6A1858-3008-5A87-862F-FBBF94FA492E}" dt="2026-05-22T07:27:19.477" v="39" actId="478"/>
        <pc:sldMkLst>
          <pc:docMk/>
          <pc:sldMk cId="0" sldId="268"/>
        </pc:sldMkLst>
        <pc:grpChg chg="del">
          <ac:chgData name="ZHAI, HENGLAI (PGR)" userId="eb2df2f8-952d-492d-8f0f-8c9705540144" providerId="ADAL" clId="{9F6A1858-3008-5A87-862F-FBBF94FA492E}" dt="2026-05-22T07:27:19.477" v="39" actId="478"/>
          <ac:grpSpMkLst>
            <pc:docMk/>
            <pc:sldMk cId="0" sldId="268"/>
            <ac:grpSpMk id="1041" creationId="{00000000-0000-0000-0000-000000000000}"/>
          </ac:grpSpMkLst>
        </pc:grpChg>
      </pc:sldChg>
      <pc:sldChg chg="add">
        <pc:chgData name="ZHAI, HENGLAI (PGR)" userId="eb2df2f8-952d-492d-8f0f-8c9705540144" providerId="ADAL" clId="{9F6A1858-3008-5A87-862F-FBBF94FA492E}" dt="2026-05-22T07:04:55.073" v="38"/>
        <pc:sldMkLst>
          <pc:docMk/>
          <pc:sldMk cId="0" sldId="28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0" name="Shape 100"/>
          <p:cNvSpPr>
            <a:spLocks noGrp="1" noRot="1" noChangeAspect="1"/>
          </p:cNvSpPr>
          <p:nvPr>
            <p:ph type="sldImg"/>
          </p:nvPr>
        </p:nvSpPr>
        <p:spPr>
          <a:xfrm>
            <a:off x="1143000" y="685800"/>
            <a:ext cx="4572000" cy="3429000"/>
          </a:xfrm>
          <a:prstGeom prst="rect">
            <a:avLst/>
          </a:prstGeom>
        </p:spPr>
        <p:txBody>
          <a:bodyPr/>
          <a:lstStyle/>
          <a:p>
            <a:endParaRPr/>
          </a:p>
        </p:txBody>
      </p:sp>
      <p:sp>
        <p:nvSpPr>
          <p:cNvPr id="101" name="Shape 10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1200">
        <a:latin typeface="+mj-lt"/>
        <a:ea typeface="+mj-ea"/>
        <a:cs typeface="+mj-cs"/>
        <a:sym typeface="Calibri"/>
      </a:defRPr>
    </a:lvl1pPr>
    <a:lvl2pPr indent="228600" defTabSz="457200" latinLnBrk="0">
      <a:defRPr sz="1200">
        <a:latin typeface="+mj-lt"/>
        <a:ea typeface="+mj-ea"/>
        <a:cs typeface="+mj-cs"/>
        <a:sym typeface="Calibri"/>
      </a:defRPr>
    </a:lvl2pPr>
    <a:lvl3pPr indent="457200" defTabSz="457200" latinLnBrk="0">
      <a:defRPr sz="1200">
        <a:latin typeface="+mj-lt"/>
        <a:ea typeface="+mj-ea"/>
        <a:cs typeface="+mj-cs"/>
        <a:sym typeface="Calibri"/>
      </a:defRPr>
    </a:lvl3pPr>
    <a:lvl4pPr indent="685800" defTabSz="457200" latinLnBrk="0">
      <a:defRPr sz="1200">
        <a:latin typeface="+mj-lt"/>
        <a:ea typeface="+mj-ea"/>
        <a:cs typeface="+mj-cs"/>
        <a:sym typeface="Calibri"/>
      </a:defRPr>
    </a:lvl4pPr>
    <a:lvl5pPr indent="914400" defTabSz="457200" latinLnBrk="0">
      <a:defRPr sz="1200">
        <a:latin typeface="+mj-lt"/>
        <a:ea typeface="+mj-ea"/>
        <a:cs typeface="+mj-cs"/>
        <a:sym typeface="Calibri"/>
      </a:defRPr>
    </a:lvl5pPr>
    <a:lvl6pPr indent="1143000" defTabSz="457200" latinLnBrk="0">
      <a:defRPr sz="1200">
        <a:latin typeface="+mj-lt"/>
        <a:ea typeface="+mj-ea"/>
        <a:cs typeface="+mj-cs"/>
        <a:sym typeface="Calibri"/>
      </a:defRPr>
    </a:lvl6pPr>
    <a:lvl7pPr indent="1371600" defTabSz="457200" latinLnBrk="0">
      <a:defRPr sz="1200">
        <a:latin typeface="+mj-lt"/>
        <a:ea typeface="+mj-ea"/>
        <a:cs typeface="+mj-cs"/>
        <a:sym typeface="Calibri"/>
      </a:defRPr>
    </a:lvl7pPr>
    <a:lvl8pPr indent="1600200" defTabSz="457200" latinLnBrk="0">
      <a:defRPr sz="1200">
        <a:latin typeface="+mj-lt"/>
        <a:ea typeface="+mj-ea"/>
        <a:cs typeface="+mj-cs"/>
        <a:sym typeface="Calibri"/>
      </a:defRPr>
    </a:lvl8pPr>
    <a:lvl9pPr indent="1828800" defTabSz="4572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sz="quarter" idx="1"/>
          </p:nvPr>
        </p:nvSpPr>
        <p:spPr/>
        <p:txBody>
          <a:bodyPr/>
          <a:lstStyle/>
          <a:p>
            <a:r>
              <a:t>Good morning. Today I will talk about predicting CO₂ and brine flow with a physics-informed neural network. We call this a PINN.</a:t>
            </a:r>
          </a:p>
          <a:p>
            <a:r>
              <a:t>Standard PINNs run into a clear problem on this kind of flow. The answer I want to defend in eleven minutes is short. The bottleneck is the fingering front, not the network size.</a:t>
            </a:r>
          </a:p>
          <a:p>
            <a:r>
              <a:t>I will show this with our M zero to M eight ablation study, where each step adds one physically motivated component. Let me start with why fingering matters at all.</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sz="quarter" idx="1"/>
          </p:nvPr>
        </p:nvSpPr>
        <p:spPr/>
        <p:txBody>
          <a:bodyPr/>
          <a:lstStyle/>
          <a:p>
            <a:r>
              <a:rPr dirty="0"/>
              <a:t>M four enforces the initial saturation as a hard constraint, instead of a soft loss penalty.</a:t>
            </a:r>
          </a:p>
          <a:p>
            <a:r>
              <a:rPr dirty="0"/>
              <a:t>As the nondimensional time goes to zero, the model output is forced to zero point two zero. As time grows, the network smoothly takes over, controlled by the time constant tau-IC equal to ten to the minus two.</a:t>
            </a:r>
          </a:p>
          <a:p>
            <a:r>
              <a:rPr dirty="0"/>
              <a:t>This eliminates early-time drift, where a soft IC loss can lose to the front-region data. When the hard gate is active, the corresponding soft saturation IC loss is set to zero.</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sz="quarter" idx="1"/>
          </p:nvPr>
        </p:nvSpPr>
        <p:spPr/>
        <p:txBody>
          <a:bodyPr/>
          <a:lstStyle/>
          <a:p>
            <a:r>
              <a:rPr dirty="0"/>
              <a:t>M five changes how labelled saturation errors are weighted, without moving any collocation points.</a:t>
            </a:r>
          </a:p>
          <a:p>
            <a:r>
              <a:rPr dirty="0"/>
              <a:t>We keep the global saturation MSE and add two new terms. The first is a Gaussian weight centered at reference saturation zero point four with sigma zero point two, which concentrates loss on the front band. The second is a plume mask that activates wherever the reference saturation is above zero point zero five.</a:t>
            </a:r>
          </a:p>
          <a:p>
            <a:r>
              <a:rPr dirty="0"/>
              <a:t>Both weights are anchored to the reference field, not to the prediction, so the front is not a moving target.</a:t>
            </a:r>
          </a:p>
          <a:p>
            <a:r>
              <a:rPr dirty="0"/>
              <a:t>One important caveat. With </a:t>
            </a:r>
            <a:r>
              <a:rPr dirty="0" err="1"/>
              <a:t>λ</a:t>
            </a:r>
            <a:r>
              <a:rPr dirty="0"/>
              <a:t>-front and </a:t>
            </a:r>
            <a:r>
              <a:rPr dirty="0" err="1"/>
              <a:t>λ</a:t>
            </a:r>
            <a:r>
              <a:rPr dirty="0"/>
              <a:t>-plume both equal to one, the effective saturation loss is about three times the M four scale. So part of the M five gain is just a larger overall weight. We control for this with a fair-weight experiment.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sz="quarter" idx="1"/>
          </p:nvPr>
        </p:nvSpPr>
        <p:spPr/>
        <p:txBody>
          <a:bodyPr/>
          <a:lstStyle/>
          <a:p>
            <a:r>
              <a:rPr dirty="0"/>
              <a:t>M six adds direct supervision on the local front slope.</a:t>
            </a:r>
          </a:p>
          <a:p>
            <a:r>
              <a:rPr dirty="0"/>
              <a:t>For each pair of close points at the same time, we compute the predicted slope between them and the reference slope between them. We normalize by a typical gradient scale, weight pairs by a front-band Gaussian, and average.</a:t>
            </a:r>
          </a:p>
          <a:p>
            <a:r>
              <a:rPr dirty="0"/>
              <a:t>Pair distances are restricted to a band from two times ten to the minus four up to four times h-tilde, where h-tilde is the local finite-volume cell width. The term starts at iteration 4000 and ramps to a relative weight of zero point one zero by iteration 8000.</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sz="quarter" idx="1"/>
          </p:nvPr>
        </p:nvSpPr>
        <p:spPr/>
        <p:txBody>
          <a:bodyPr/>
          <a:lstStyle/>
          <a:p>
            <a:r>
              <a:rPr dirty="0"/>
              <a:t>M seven is residual-dominant adaptive refinement.</a:t>
            </a:r>
          </a:p>
          <a:p>
            <a:r>
              <a:rPr dirty="0"/>
              <a:t>We score candidate collocation points by the absolute sum of the two phase residuals, and we keep the top-scoring ones. This concentrates the PDE evaluation budget where the residual is largest, which in practice means the moving front. Refinement starts at iteration 3500 and refreshes every 100 iterations.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sz="quarter" idx="1"/>
          </p:nvPr>
        </p:nvSpPr>
        <p:spPr/>
        <p:txBody>
          <a:bodyPr/>
          <a:lstStyle/>
          <a:p>
            <a:r>
              <a:rPr dirty="0"/>
              <a:t>M eight adds the final local conservation component. After ten thousand iterations, we sample 512 small square control volumes per training step and check the CO₂ mass balance between two consecutive timesteps on each cell. The FV weight ramps to zero point zero three over six thousand iterations.</a:t>
            </a:r>
          </a:p>
          <a:p>
            <a:r>
              <a:rPr dirty="0"/>
              <a:t>The front weight in the FV term is anchored to the predicted saturation, but detached from the gradient graph. This prevents the model from cheating by pushing saturation out of the front band just to reduce the conservation loss.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sz="quarter" idx="1"/>
          </p:nvPr>
        </p:nvSpPr>
        <p:spPr/>
        <p:txBody>
          <a:bodyPr/>
          <a:lstStyle/>
          <a:p>
            <a:r>
              <a:rPr dirty="0"/>
              <a:t>A quick recap of the same ladder before we look at results. Nine variants, each row adds one front-aware component. M zero to M three change the representation, M four to M six change the supervision, M seven changes the sampling, and M eight adds conservation. The training schedule on the right enforces this order. The leave-one-out test on the bottom right asks the complementary question: is each piece still necessary in the final model.</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sz="quarter" idx="1"/>
          </p:nvPr>
        </p:nvSpPr>
        <p:spPr/>
        <p:txBody>
          <a:bodyPr/>
          <a:lstStyle/>
          <a:p>
            <a:r>
              <a:t>How do we evaluate the method? We use six axes, deliberately not a single composite score.</a:t>
            </a:r>
          </a:p>
          <a:p>
            <a:r>
              <a:t>One: global pressure accuracy. Two: global saturation accuracy. Three: front-band saturation accuracy. Four: pairwise front-gradient fidelity. Five: plume geometry. Six: local conservation.</a:t>
            </a:r>
          </a:p>
          <a:p>
            <a:r>
              <a:t>Each axis catches a different failure mode. A model can be good on a global metric but lose the front, or sharp on the front but violate conservation. So we report all six and read them together.</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E7306-A0AE-6996-F6A5-E5E25D3C54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93C200-8BEF-917C-687B-7F6413F37492}"/>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0EEC894B-800E-0F99-7E17-912A16E84624}"/>
              </a:ext>
            </a:extLst>
          </p:cNvPr>
          <p:cNvSpPr>
            <a:spLocks noGrp="1"/>
          </p:cNvSpPr>
          <p:nvPr>
            <p:ph type="body" sz="quarter" idx="1"/>
          </p:nvPr>
        </p:nvSpPr>
        <p:spPr/>
        <p:txBody>
          <a:bodyPr/>
          <a:lstStyle/>
          <a:p>
            <a:r>
              <a:t>This slide shows M eight across three time levels: early, middle, and late. We zoom in on the final-time diagnostic panel.</a:t>
            </a:r>
          </a:p>
          <a:p>
            <a:r>
              <a:t>Top row reads the field directly. Reference saturation on the left, M eight prediction in the middle, signed error on the right. The two fields are visually nearly identical. The error map is mostly white, with thin red and blue stripes only along the finger tips, where the front is one or two pixels off.</a:t>
            </a:r>
          </a:p>
          <a:p>
            <a:r>
              <a:t>Bottom row tests the geometry. The PINN front contour tracks the reference closely, but is slightly conservative at the leading edges of the longest fingers. The TP, FP, FN classification mask is almost all gray, meaning correct plume identification. The speckle mask is empty, so there are no spurious artifacts.</a:t>
            </a:r>
          </a:p>
          <a:p>
            <a:r>
              <a:t>So M eight reproduces both the field and the geometry, with errors confined to a few-pixel band along the front. That is exactly what the front-aware design is meant to deliver.</a:t>
            </a:r>
          </a:p>
        </p:txBody>
      </p:sp>
    </p:spTree>
    <p:extLst>
      <p:ext uri="{BB962C8B-B14F-4D97-AF65-F5344CB8AC3E}">
        <p14:creationId xmlns:p14="http://schemas.microsoft.com/office/powerpoint/2010/main" val="3112720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B0CEC-05A6-6A75-A5E4-0D968C8695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69A38B-6C79-D635-E879-435130445A4F}"/>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A8AC3DD4-1D6A-F13B-86C6-2893476622D1}"/>
              </a:ext>
            </a:extLst>
          </p:cNvPr>
          <p:cNvSpPr>
            <a:spLocks noGrp="1"/>
          </p:cNvSpPr>
          <p:nvPr>
            <p:ph type="body" sz="quarter" idx="1"/>
          </p:nvPr>
        </p:nvSpPr>
        <p:spPr/>
        <p:txBody>
          <a:bodyPr/>
          <a:lstStyle/>
          <a:p>
            <a:r>
              <a:t>This slide shows M eight across three time levels: early, middle, and late. We zoom in on the final-time diagnostic panel.</a:t>
            </a:r>
          </a:p>
          <a:p>
            <a:r>
              <a:t>Top row reads the field directly. Reference saturation on the left, M eight prediction in the middle, signed error on the right. The two fields are visually nearly identical. The error map is mostly white, with thin red and blue stripes only along the finger tips, where the front is one or two pixels off.</a:t>
            </a:r>
          </a:p>
          <a:p>
            <a:r>
              <a:t>Bottom row tests the geometry. The PINN front contour tracks the reference closely, but is slightly conservative at the leading edges of the longest fingers. The TP, FP, FN classification mask is almost all gray, meaning correct plume identification. The speckle mask is empty, so there are no spurious artifacts.</a:t>
            </a:r>
          </a:p>
          <a:p>
            <a:r>
              <a:t>So M eight reproduces both the field and the geometry, with errors confined to a few-pixel band along the front. That is exactly what the front-aware design is meant to deliver.</a:t>
            </a:r>
          </a:p>
        </p:txBody>
      </p:sp>
    </p:spTree>
    <p:extLst>
      <p:ext uri="{BB962C8B-B14F-4D97-AF65-F5344CB8AC3E}">
        <p14:creationId xmlns:p14="http://schemas.microsoft.com/office/powerpoint/2010/main" val="3633021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C2318-AE77-16AD-053A-D4B58B059D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A76DCD-A7F0-D8D7-4DAB-93641D7BC8DC}"/>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72908602-0A08-80A1-DE6C-A429E57F7048}"/>
              </a:ext>
            </a:extLst>
          </p:cNvPr>
          <p:cNvSpPr>
            <a:spLocks noGrp="1"/>
          </p:cNvSpPr>
          <p:nvPr>
            <p:ph type="body" sz="quarter" idx="1"/>
          </p:nvPr>
        </p:nvSpPr>
        <p:spPr/>
        <p:txBody>
          <a:bodyPr/>
          <a:lstStyle/>
          <a:p>
            <a:r>
              <a:t>First half of the visual proof. The grid shows M zero, M one, M two, and M three, with M zero in the top left.</a:t>
            </a:r>
          </a:p>
          <a:p>
            <a:r>
              <a:t>Inside each cell, the top row shows pressure: reference, prediction, and absolute error. The bottom row shows saturation in the same layout.</a:t>
            </a:r>
          </a:p>
          <a:p>
            <a:r>
              <a:t>Reading across, M zero is a blurry plume with no fingers. M one and M three look similar in shape but with progressively cleaner pressure recovery.</a:t>
            </a:r>
          </a:p>
          <a:p>
            <a:r>
              <a:t>M two is the failure point: pressure blows up and saturation goes wild. This happens because multiscale Fourier features alone, without the coarse-and-detail split, are unstable. M three is the fix.</a:t>
            </a:r>
          </a:p>
        </p:txBody>
      </p:sp>
    </p:spTree>
    <p:extLst>
      <p:ext uri="{BB962C8B-B14F-4D97-AF65-F5344CB8AC3E}">
        <p14:creationId xmlns:p14="http://schemas.microsoft.com/office/powerpoint/2010/main" val="1860080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sz="quarter" idx="1"/>
          </p:nvPr>
        </p:nvSpPr>
        <p:spPr/>
        <p:txBody>
          <a:bodyPr/>
          <a:lstStyle/>
          <a:p>
            <a:r>
              <a:t>Geological CO₂ storage depends on two coupled fields.</a:t>
            </a:r>
          </a:p>
          <a:p>
            <a:r>
              <a:t>The first is pressure. Pressure governs injectivity, caprock loading, and how monitoring signals show up at the surface. Pressure is comparatively smooth, so a standard neural network handles it well.</a:t>
            </a:r>
          </a:p>
          <a:p>
            <a:r>
              <a:t>The second is CO₂ saturation, which tells us where the plume actually goes and when it can break through. Saturation is the hard field, because CO₂ is much less viscous than brine. When the lower-viscosity phase pushes the heavier phase, the displacement front becomes unstable and forms fingers. So the storage problem is really a problem of predicting a moving, fingering front.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E83EA-AA9C-8038-91A9-FA07F50E8E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304DEC-35EB-068F-197D-A817CDA5A814}"/>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2AA41DDC-A4F6-3D52-9F2E-0DCEE634196A}"/>
              </a:ext>
            </a:extLst>
          </p:cNvPr>
          <p:cNvSpPr>
            <a:spLocks noGrp="1"/>
          </p:cNvSpPr>
          <p:nvPr>
            <p:ph type="body" sz="quarter" idx="1"/>
          </p:nvPr>
        </p:nvSpPr>
        <p:spPr/>
        <p:txBody>
          <a:bodyPr/>
          <a:lstStyle/>
          <a:p>
            <a:r>
              <a:t>Second half of the same grid: M four through M eight.</a:t>
            </a:r>
          </a:p>
          <a:p>
            <a:r>
              <a:t>Compared with M zero on the previous page, the change is immediate. M four already removes the early-time saturation drift. M five and M six sharpen the front band visibly. M seven adds residual-adaptive sampling, and M eight adds local conservation. The front geometry tightens row by row.</a:t>
            </a:r>
          </a:p>
          <a:p>
            <a:r>
              <a:t>So the visual story matches the numerical story: each component adds a different correction, and the gains stack.</a:t>
            </a:r>
          </a:p>
        </p:txBody>
      </p:sp>
    </p:spTree>
    <p:extLst>
      <p:ext uri="{BB962C8B-B14F-4D97-AF65-F5344CB8AC3E}">
        <p14:creationId xmlns:p14="http://schemas.microsoft.com/office/powerpoint/2010/main" val="3034287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sz="quarter" idx="1"/>
          </p:nvPr>
        </p:nvSpPr>
        <p:spPr/>
        <p:txBody>
          <a:bodyPr/>
          <a:lstStyle/>
          <a:p>
            <a:r>
              <a:t>Now the quantitative results. Time-resolved curves of saturation RMSE, pressure RMSE, and the front-band saturation RMSE across M zero to M eight.</a:t>
            </a:r>
          </a:p>
          <a:p>
            <a:r>
              <a:t>Two things to read off this figure. First, the saturation curve drops from zero point zero five four at M zero to zero point zero two nine at M eight, a roughly 46 percent reduction. Front-aware variants M five, M six, and M eight all sit well below the M zero to M three baseline.</a:t>
            </a:r>
          </a:p>
          <a:p>
            <a:r>
              <a:t>Second, M two is a clear outlier on every curve. Saturation RMSE jumps to zero point one nine eight and pressure RMSE to one point one five megapascals. The next slide shows the same comparison in bar form for selected time levels.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26838-3C5C-AC1D-83F4-69CEA81D95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DA01D2-7D41-AEE8-D736-BD66CF38B0B6}"/>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D9AC842D-5453-CB42-9BCF-5F7922768007}"/>
              </a:ext>
            </a:extLst>
          </p:cNvPr>
          <p:cNvSpPr>
            <a:spLocks noGrp="1"/>
          </p:cNvSpPr>
          <p:nvPr>
            <p:ph type="body" sz="quarter" idx="1"/>
          </p:nvPr>
        </p:nvSpPr>
        <p:spPr/>
        <p:txBody>
          <a:bodyPr/>
          <a:lstStyle/>
          <a:p>
            <a:r>
              <a:t>Same evaluation, now reduced to bar plots at selected time levels: initial, early, middle, late, and final.</a:t>
            </a:r>
          </a:p>
          <a:p>
            <a:r>
              <a:t>Final global saturation RMSE confirms the curve story. M zero around zero point one, M two clearly worst, M six, M seven, M eight all in the low zero point zero three range. The final front-band saturation RMSE tells a sharper version of the same story: M six and M eight reach zero point zero two six.</a:t>
            </a:r>
          </a:p>
          <a:p>
            <a:r>
              <a:t>The initial-condition saturation RMSE plot on the right is the easy axis. After M four, the hard IC gate brings this metric down to essentially zero. Before M four, M two is again the outlier with the IC residual blown up. So the IC and ablation steps line up exactly as the design predicts.</a:t>
            </a:r>
          </a:p>
        </p:txBody>
      </p:sp>
    </p:spTree>
    <p:extLst>
      <p:ext uri="{BB962C8B-B14F-4D97-AF65-F5344CB8AC3E}">
        <p14:creationId xmlns:p14="http://schemas.microsoft.com/office/powerpoint/2010/main" val="11382708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sz="quarter" idx="1"/>
          </p:nvPr>
        </p:nvSpPr>
        <p:spPr/>
        <p:txBody>
          <a:bodyPr/>
          <a:lstStyle/>
          <a:p>
            <a:r>
              <a:t>Now the physics-axis: residual quality and local conservation. Four bar plots.</a:t>
            </a:r>
          </a:p>
          <a:p>
            <a:r>
              <a:t>The top two show the strong-form PDE residual at the ninety-fifth percentile, globally and inside the front band. M two is again the outlier, with the residual much higher than the rest. M seven and M eight reach the lowest residuals because they explicitly drive sampling and conservation toward the front.</a:t>
            </a:r>
          </a:p>
          <a:p>
            <a:r>
              <a:t>The bottom two show local finite-volume CO₂ RMSE and the CO₂ mass relative error. M zero has the lowest local-FV residual, but only because the M zero field is nearly constant, which is trivially conservative. The take-home is that the FV axis must be read alongside the saturation accuracy axis, not on its own.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C088E-225A-6AF0-E6D8-6FD607F4ED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8F0DF6-2C67-FE34-A26A-2B674C70270F}"/>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08A25E61-7D11-3FB8-87D8-19AF80BCBEF6}"/>
              </a:ext>
            </a:extLst>
          </p:cNvPr>
          <p:cNvSpPr>
            <a:spLocks noGrp="1"/>
          </p:cNvSpPr>
          <p:nvPr>
            <p:ph type="body" sz="quarter" idx="1"/>
          </p:nvPr>
        </p:nvSpPr>
        <p:spPr/>
        <p:txBody>
          <a:bodyPr/>
          <a:lstStyle/>
          <a:p>
            <a:r>
              <a:t>One more diagnostic: training stability and computational cost.</a:t>
            </a:r>
          </a:p>
          <a:p>
            <a:r>
              <a:t>The left curve shows total training loss across iterations for M zero to M eight. All variants converge smoothly, except M two, which dips early and then slowly drifts. So the M two outlier is not just an inference-time problem; it is a training instability.</a:t>
            </a:r>
          </a:p>
          <a:p>
            <a:r>
              <a:t>The bar plots on the right show final logged loss, wall time, total iteration peak memory, and max GPU memory per variant. Front-aware variants cost moderately more compute, but the increase is bounded by the schedule of each component. This makes the front-aware additions practical, not just accurate.</a:t>
            </a:r>
          </a:p>
        </p:txBody>
      </p:sp>
    </p:spTree>
    <p:extLst>
      <p:ext uri="{BB962C8B-B14F-4D97-AF65-F5344CB8AC3E}">
        <p14:creationId xmlns:p14="http://schemas.microsoft.com/office/powerpoint/2010/main" val="1799158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sz="quarter" idx="1"/>
          </p:nvPr>
        </p:nvSpPr>
        <p:spPr/>
        <p:txBody>
          <a:bodyPr/>
          <a:lstStyle/>
          <a:p>
            <a:r>
              <a:t>My closing message in one line. Vanilla PINN capacity is not the bottleneck. The fingering front geometry is.</a:t>
            </a:r>
          </a:p>
          <a:p>
            <a:r>
              <a:t>Three take-homes. First, fingering is a front problem, not a network-size problem. Second, use the physics to find where learning is hard, and target those regions specifically. Third, represent pressure and saturation differently, because they obey different mathematical structure.</a:t>
            </a:r>
          </a:p>
          <a:p>
            <a:r>
              <a:t>One important scope note. This is one fixed case: one geology, one well plan, one geometry. Parametric generalization across cases needs multi-case training and is outside the present evidence base. That is the natural next step.</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AAA25-82CE-AB5B-292F-4A653EBAE4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FB5D55-B34E-978E-3790-50801A39DF4C}"/>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32D8955A-BFCC-E08F-CED5-629DC9466C18}"/>
              </a:ext>
            </a:extLst>
          </p:cNvPr>
          <p:cNvSpPr>
            <a:spLocks noGrp="1"/>
          </p:cNvSpPr>
          <p:nvPr>
            <p:ph type="body" sz="quarter" idx="1"/>
          </p:nvPr>
        </p:nvSpPr>
        <p:spPr/>
        <p:txBody>
          <a:bodyPr/>
          <a:lstStyle/>
          <a:p>
            <a:r>
              <a:t>Thank you. I am happy to take questions.</a:t>
            </a:r>
          </a:p>
        </p:txBody>
      </p:sp>
    </p:spTree>
    <p:extLst>
      <p:ext uri="{BB962C8B-B14F-4D97-AF65-F5344CB8AC3E}">
        <p14:creationId xmlns:p14="http://schemas.microsoft.com/office/powerpoint/2010/main" val="341478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sz="quarter" idx="1"/>
          </p:nvPr>
        </p:nvSpPr>
        <p:spPr/>
        <p:txBody>
          <a:bodyPr/>
          <a:lstStyle/>
          <a:p>
            <a:r>
              <a:rPr dirty="0"/>
              <a:t>This is a high-resolution simulation of the same problem. The plume develops fingers, the transition zone between CO₂ and brine is very thin, and the geometry carries the science: which channels stay connected, when CO₂ reaches the outlet, how much pore space is actually used. A single global RMSE collapses all of that information into one number and hides what matters.</a:t>
            </a:r>
          </a:p>
          <a:p>
            <a:r>
              <a:rPr dirty="0"/>
              <a:t>So my central message is direct. A standard PINN is structurally mismatched to a saturation field that is localized, multiscale, and gradient-concentrated. The network is not too small. The training is too uniform.</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sz="quarter" idx="1"/>
          </p:nvPr>
        </p:nvSpPr>
        <p:spPr/>
        <p:txBody>
          <a:bodyPr/>
          <a:lstStyle/>
          <a:p>
            <a:r>
              <a:rPr dirty="0"/>
              <a:t>Now the equations. We solve two-phase Darcy flow on a five-by-five-meter square domain, with two quarter-circle well exclusions. One well injects CO₂, the other lets the displaced brine leave.</a:t>
            </a:r>
          </a:p>
          <a:p>
            <a:r>
              <a:rPr dirty="0"/>
              <a:t>For each phase we use mass conservation, Darcy's law, and a Corey-type relative permeability. CO₂ density depends on pressure, so we fit a differentiable Chebyshev surrogate that keeps the residual fully differentiable through automatic differentiation.</a:t>
            </a:r>
          </a:p>
          <a:p>
            <a:r>
              <a:rPr dirty="0"/>
              <a:t>Initial saturation is zero point two everywhere. Outlet pressure is ten megapascals. The injection boundary prescribes both flux and saturation.</a:t>
            </a:r>
          </a:p>
          <a:p>
            <a:r>
              <a:rPr dirty="0"/>
              <a:t>We deliberately leave out capillary pressure, gravity, and dissolution. The reduced model targets short-time viscosity-dominated displacement, not a full storage simulator.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sz="quarter" idx="1"/>
          </p:nvPr>
        </p:nvSpPr>
        <p:spPr/>
        <p:txBody>
          <a:bodyPr/>
          <a:lstStyle/>
          <a:p>
            <a:r>
              <a:rPr dirty="0"/>
              <a:t>This slide makes the problem visible. On the left we have the reference field from ICFERST, the Imperial College Finite Element Reservoir Simulator, which produces sharp fingers as expected. On the right is a vanilla PINN trained on exactly the same data, with the same loss budget. The pressure field still looks fine, but the saturation geometry collapses into a smooth blob.</a:t>
            </a:r>
          </a:p>
          <a:p>
            <a:r>
              <a:rPr dirty="0"/>
              <a:t>So the conclusion is direct. Saturation is the limiting field, and the limit is geometric, not capacity. Throwing more parameters at the same network will not bring the fingers back.</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sz="quarter" idx="1"/>
          </p:nvPr>
        </p:nvSpPr>
        <p:spPr/>
        <p:txBody>
          <a:bodyPr/>
          <a:lstStyle/>
          <a:p>
            <a:r>
              <a:rPr dirty="0"/>
              <a:t>Why does the vanilla PINN fail? Four structural reasons.</a:t>
            </a:r>
          </a:p>
          <a:p>
            <a:r>
              <a:rPr dirty="0"/>
              <a:t>First, smooth coordinate networks have a built-in spectral bias against sharp fronts.</a:t>
            </a:r>
          </a:p>
          <a:p>
            <a:r>
              <a:rPr dirty="0"/>
              <a:t>Second, uniformly sampled collocation points </a:t>
            </a:r>
            <a:r>
              <a:rPr dirty="0" err="1"/>
              <a:t>undersample</a:t>
            </a:r>
            <a:r>
              <a:rPr dirty="0"/>
              <a:t> the narrow front band where the action is.</a:t>
            </a:r>
          </a:p>
          <a:p>
            <a:r>
              <a:rPr dirty="0"/>
              <a:t>Third, averaging the loss over the whole domain dilutes the localized errors at the front.</a:t>
            </a:r>
          </a:p>
          <a:p>
            <a:r>
              <a:rPr dirty="0"/>
              <a:t>Fourth, a single shared backbone forces the smooth pressure field and the sharp saturation field to compete for the same parameters.</a:t>
            </a:r>
          </a:p>
          <a:p>
            <a:r>
              <a:rPr dirty="0"/>
              <a:t>For context, operator-learning methods such as FNO and </a:t>
            </a:r>
            <a:r>
              <a:rPr dirty="0" err="1"/>
              <a:t>DeepONet</a:t>
            </a:r>
            <a:r>
              <a:rPr dirty="0"/>
              <a:t> attack this problem from a different angle, by learning across many cases. Our work targets a single fixed case and gives a different lever: a PINN-regularized surrogate that respects the asymmetry between the two fields.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sz="quarter" idx="1"/>
          </p:nvPr>
        </p:nvSpPr>
        <p:spPr/>
        <p:txBody>
          <a:bodyPr/>
          <a:lstStyle/>
          <a:p>
            <a:r>
              <a:rPr dirty="0"/>
              <a:t>This is the final M eight architecture. The design follows the pressure-versus-saturation asymmetry directly.</a:t>
            </a:r>
          </a:p>
          <a:p>
            <a:r>
              <a:rPr dirty="0"/>
              <a:t>Pressure goes through a small depth-six MLP that takes raw normalized coordinates. A smooth field deserves a smooth network, and that is enough.</a:t>
            </a:r>
          </a:p>
          <a:p>
            <a:r>
              <a:rPr dirty="0"/>
              <a:t>Saturation goes through a richer branch. We feed coordinates into multiscale Fourier features, then split the saturation logit into a coarse term that captures the plume envelope and a detail term, with a tanh limiter, that captures the front texture. Sigmoid bounding and a hard initial-condition gate close the saturation pipeline.</a:t>
            </a:r>
          </a:p>
          <a:p>
            <a:r>
              <a:rPr dirty="0"/>
              <a:t>The training loss has six pieces: supervised pressure data, supervised saturation data, the PDE residuals, the boundary penalties, the front-aware data weights, and a delayed local finite-volume mass-conservation term.</a:t>
            </a:r>
          </a:p>
          <a:p>
            <a:r>
              <a:rPr dirty="0"/>
              <a:t>Two important framings. We fit one fixed case, not a parametric operator. The optional BETA and DIFF schedules are sensitivity studies, not structural variants of the method.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F5630-417C-96CC-ED70-0CD48EC41E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8A0661-7532-4AF0-CA3F-B71C8613C00F}"/>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37339B87-9863-A115-F4E7-E26935349A44}"/>
              </a:ext>
            </a:extLst>
          </p:cNvPr>
          <p:cNvSpPr>
            <a:spLocks noGrp="1"/>
          </p:cNvSpPr>
          <p:nvPr>
            <p:ph type="body" sz="quarter" idx="1"/>
          </p:nvPr>
        </p:nvSpPr>
        <p:spPr/>
        <p:txBody>
          <a:bodyPr/>
          <a:lstStyle/>
          <a:p>
            <a:r>
              <a:rPr dirty="0"/>
              <a:t>This is the full ablation ladder with nine variants. Each row adds one component on top of the previous row, so the experiment is read top to bottom.</a:t>
            </a:r>
          </a:p>
          <a:p>
            <a:r>
              <a:rPr dirty="0"/>
              <a:t>M zero to M three modify the representation: </a:t>
            </a:r>
            <a:r>
              <a:rPr dirty="0" err="1"/>
              <a:t>SingleNet</a:t>
            </a:r>
            <a:r>
              <a:rPr dirty="0"/>
              <a:t>, </a:t>
            </a:r>
            <a:r>
              <a:rPr dirty="0" err="1"/>
              <a:t>TwoNet</a:t>
            </a:r>
            <a:r>
              <a:rPr dirty="0"/>
              <a:t>, multiscale Fourier features, then coarse and detail. M four to M six add front-aware supervision: hard IC, reference front and plume weights, then pairwise front-gradient learning. M seven adds adaptive sampling. M eight adds local conservation.</a:t>
            </a:r>
          </a:p>
          <a:p>
            <a:r>
              <a:rPr dirty="0"/>
              <a:t>The training schedule on the right enforces this order. The PDE term ramps in from iteration 2000 to 6000. The pair-gradient term ramps from 4000 to 8000. The FV term ramps from 10000 to 16000.</a:t>
            </a:r>
          </a:p>
          <a:p>
            <a:r>
              <a:rPr dirty="0"/>
              <a:t>The bottom-right card shows the leave-one-out attribution: we remove one component at a time from M eight to test whether it is still necessary in the final model.</a:t>
            </a:r>
          </a:p>
        </p:txBody>
      </p:sp>
    </p:spTree>
    <p:extLst>
      <p:ext uri="{BB962C8B-B14F-4D97-AF65-F5344CB8AC3E}">
        <p14:creationId xmlns:p14="http://schemas.microsoft.com/office/powerpoint/2010/main" val="3102044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sz="quarter" idx="1"/>
          </p:nvPr>
        </p:nvSpPr>
        <p:spPr/>
        <p:txBody>
          <a:bodyPr/>
          <a:lstStyle/>
          <a:p>
            <a:r>
              <a:rPr dirty="0"/>
              <a:t>Now I walk through M three to M eight, one slide each.</a:t>
            </a:r>
          </a:p>
          <a:p>
            <a:r>
              <a:rPr dirty="0"/>
              <a:t>M three introduces the coarse-and-detail split for saturation. We use twenty-four Fourier frequencies per scale. The coarse branch covers scales one, two, four, eight, which carry the plume envelope. The detail branch covers four, eight, sixteen, thirty-two, which carry the sharp front texture. The detail gain gamma is set to one, and the detail term is tanh-limited so it cannot dominate.</a:t>
            </a:r>
          </a:p>
          <a:p>
            <a:r>
              <a:rPr dirty="0"/>
              <a:t>Pressure remains on raw coordinates throughout. This step is what tames the M two failure that we will see in the results.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标题幻灯片">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2" name="Title Text"/>
          <p:cNvSpPr txBox="1">
            <a:spLocks noGrp="1"/>
          </p:cNvSpPr>
          <p:nvPr>
            <p:ph type="title"/>
          </p:nvPr>
        </p:nvSpPr>
        <p:spPr>
          <a:xfrm>
            <a:off x="2203450" y="1122362"/>
            <a:ext cx="7772400" cy="2387601"/>
          </a:xfrm>
          <a:prstGeom prst="rect">
            <a:avLst/>
          </a:prstGeom>
        </p:spPr>
        <p:txBody>
          <a:bodyPr anchor="b"/>
          <a:lstStyle>
            <a:lvl1pPr defTabSz="914400">
              <a:lnSpc>
                <a:spcPct val="90000"/>
              </a:lnSpc>
              <a:defRPr sz="6000">
                <a:latin typeface="Arial"/>
                <a:ea typeface="Arial"/>
                <a:cs typeface="Arial"/>
                <a:sym typeface="Arial"/>
              </a:defRPr>
            </a:lvl1pPr>
          </a:lstStyle>
          <a:p>
            <a:r>
              <a:t>Title Text</a:t>
            </a:r>
          </a:p>
        </p:txBody>
      </p:sp>
      <p:sp>
        <p:nvSpPr>
          <p:cNvPr id="93" name="Body Level One…"/>
          <p:cNvSpPr txBox="1">
            <a:spLocks noGrp="1"/>
          </p:cNvSpPr>
          <p:nvPr>
            <p:ph type="body" sz="quarter" idx="1"/>
          </p:nvPr>
        </p:nvSpPr>
        <p:spPr>
          <a:xfrm>
            <a:off x="2660650" y="3602037"/>
            <a:ext cx="6858000" cy="1655763"/>
          </a:xfrm>
          <a:prstGeom prst="rect">
            <a:avLst/>
          </a:prstGeom>
        </p:spPr>
        <p:txBody>
          <a:bodyPr/>
          <a:lstStyle>
            <a:lvl1pPr marL="0" indent="0" algn="ctr" defTabSz="914400">
              <a:lnSpc>
                <a:spcPct val="90000"/>
              </a:lnSpc>
              <a:spcBef>
                <a:spcPts val="1000"/>
              </a:spcBef>
              <a:buSzTx/>
              <a:buFontTx/>
              <a:buNone/>
              <a:defRPr sz="2400">
                <a:latin typeface="Arial"/>
                <a:ea typeface="Arial"/>
                <a:cs typeface="Arial"/>
                <a:sym typeface="Arial"/>
              </a:defRPr>
            </a:lvl1pPr>
            <a:lvl2pPr marL="0" indent="457200" algn="ctr" defTabSz="914400">
              <a:lnSpc>
                <a:spcPct val="90000"/>
              </a:lnSpc>
              <a:spcBef>
                <a:spcPts val="1000"/>
              </a:spcBef>
              <a:buSzTx/>
              <a:buFontTx/>
              <a:buNone/>
              <a:defRPr sz="2400">
                <a:latin typeface="Arial"/>
                <a:ea typeface="Arial"/>
                <a:cs typeface="Arial"/>
                <a:sym typeface="Arial"/>
              </a:defRPr>
            </a:lvl2pPr>
            <a:lvl3pPr marL="0" indent="914400" algn="ctr" defTabSz="914400">
              <a:lnSpc>
                <a:spcPct val="90000"/>
              </a:lnSpc>
              <a:spcBef>
                <a:spcPts val="1000"/>
              </a:spcBef>
              <a:buSzTx/>
              <a:buFontTx/>
              <a:buNone/>
              <a:defRPr sz="2400">
                <a:latin typeface="Arial"/>
                <a:ea typeface="Arial"/>
                <a:cs typeface="Arial"/>
                <a:sym typeface="Arial"/>
              </a:defRPr>
            </a:lvl3pPr>
            <a:lvl4pPr marL="0" indent="1371600" algn="ctr" defTabSz="914400">
              <a:lnSpc>
                <a:spcPct val="90000"/>
              </a:lnSpc>
              <a:spcBef>
                <a:spcPts val="1000"/>
              </a:spcBef>
              <a:buSzTx/>
              <a:buFontTx/>
              <a:buNone/>
              <a:defRPr sz="2400">
                <a:latin typeface="Arial"/>
                <a:ea typeface="Arial"/>
                <a:cs typeface="Arial"/>
                <a:sym typeface="Arial"/>
              </a:defRPr>
            </a:lvl4pPr>
            <a:lvl5pPr marL="0" indent="1828800" algn="ctr" defTabSz="914400">
              <a:lnSpc>
                <a:spcPct val="90000"/>
              </a:lnSpc>
              <a:spcBef>
                <a:spcPts val="1000"/>
              </a:spcBef>
              <a:buSzTx/>
              <a:buFontTx/>
              <a:buNone/>
              <a:defRPr sz="2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xfrm>
            <a:off x="9759344" y="6404294"/>
            <a:ext cx="273657" cy="269241"/>
          </a:xfrm>
          <a:prstGeom prst="rect">
            <a:avLst/>
          </a:prstGeom>
        </p:spPr>
        <p:txBody>
          <a:bodyPr/>
          <a:lstStyle>
            <a:lvl1pPr>
              <a:defRPr>
                <a:solidFill>
                  <a:srgbClr val="757575"/>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21" name="Body Level One…"/>
          <p:cNvSpPr txBox="1">
            <a:spLocks noGrp="1"/>
          </p:cNvSpPr>
          <p:nvPr>
            <p:ph type="body" idx="1"/>
          </p:nvPr>
        </p:nvSpPr>
        <p:spPr>
          <a:xfrm>
            <a:off x="457200" y="1600200"/>
            <a:ext cx="8229600" cy="45259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9" name="Body Level One…"/>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lstStyle/>
          <a:p>
            <a:pPr marL="0" indent="0" algn="ctr">
              <a:spcBef>
                <a:spcPts val="500"/>
              </a:spcBef>
              <a:buSzTx/>
              <a:buFontTx/>
              <a:buNone/>
              <a:defRPr sz="2400" b="1">
                <a:solidFill>
                  <a:srgbClr val="FFFFFF"/>
                </a:solidFill>
              </a:defRPr>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3" name="Body Level One…"/>
          <p:cNvSpPr txBox="1">
            <a:spLocks noGrp="1"/>
          </p:cNvSpPr>
          <p:nvPr>
            <p:ph type="body" sz="half"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457199" y="1435100"/>
            <a:ext cx="3008315" cy="4691063"/>
          </a:xfrm>
          <a:prstGeom prst="rect">
            <a:avLst/>
          </a:prstGeom>
        </p:spPr>
        <p:txBody>
          <a:bodyPr/>
          <a:lstStyle/>
          <a:p>
            <a:pPr marL="0" indent="0" algn="ctr">
              <a:spcBef>
                <a:spcPts val="300"/>
              </a:spcBef>
              <a:buSzTx/>
              <a:buFontTx/>
              <a:buNone/>
              <a:defRPr sz="1400">
                <a:solidFill>
                  <a:srgbClr val="FFFFFF"/>
                </a:solidFill>
              </a:defRPr>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21"/>
          </p:nvPr>
        </p:nvSpPr>
        <p:spPr>
          <a:xfrm>
            <a:off x="1792288" y="612775"/>
            <a:ext cx="5486401" cy="4114800"/>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8965" y="92074"/>
            <a:ext cx="10961370" cy="1508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08965" y="1600200"/>
            <a:ext cx="1096137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28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Arial"/>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Arial"/>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Arial"/>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Arial"/>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Arial"/>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Arial"/>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Arial"/>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Arial"/>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Arial"/>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Arial"/>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Arial"/>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Arial"/>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Arial"/>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Arial"/>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Arial"/>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Arial"/>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Arial"/>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Arial"/>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https://en.wikipedia.org/wiki/State_University_of_Santa_Cruz"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0.png"/><Relationship Id="rId7"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1"/>
          <p:cNvSpPr/>
          <p:nvPr/>
        </p:nvSpPr>
        <p:spPr>
          <a:xfrm>
            <a:off x="-1" y="-1"/>
            <a:ext cx="12191697" cy="576074"/>
          </a:xfrm>
          <a:prstGeom prst="rect">
            <a:avLst/>
          </a:prstGeom>
          <a:solidFill>
            <a:srgbClr val="5C0014"/>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04" name="Rectangle 2"/>
          <p:cNvSpPr/>
          <p:nvPr/>
        </p:nvSpPr>
        <p:spPr>
          <a:xfrm>
            <a:off x="-1" y="576072"/>
            <a:ext cx="12191697" cy="22861"/>
          </a:xfrm>
          <a:prstGeom prst="rect">
            <a:avLst/>
          </a:prstGeom>
          <a:solidFill>
            <a:srgbClr val="B0002A"/>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05" name="TextBox 3"/>
          <p:cNvSpPr txBox="1"/>
          <p:nvPr/>
        </p:nvSpPr>
        <p:spPr>
          <a:xfrm>
            <a:off x="265176" y="73152"/>
            <a:ext cx="494042"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FFFFFF"/>
                </a:solidFill>
                <a:latin typeface="Arial"/>
                <a:ea typeface="Arial"/>
                <a:cs typeface="Arial"/>
                <a:sym typeface="Arial"/>
              </a:defRPr>
            </a:lvl1pPr>
          </a:lstStyle>
          <a:p>
            <a:r>
              <a:t>Motivation</a:t>
            </a:r>
          </a:p>
        </p:txBody>
      </p:sp>
      <p:sp>
        <p:nvSpPr>
          <p:cNvPr id="106" name="Oval 4"/>
          <p:cNvSpPr/>
          <p:nvPr/>
        </p:nvSpPr>
        <p:spPr>
          <a:xfrm>
            <a:off x="28346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07" name="Oval 5"/>
          <p:cNvSpPr/>
          <p:nvPr/>
        </p:nvSpPr>
        <p:spPr>
          <a:xfrm>
            <a:off x="402336"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08" name="Oval 6"/>
          <p:cNvSpPr/>
          <p:nvPr/>
        </p:nvSpPr>
        <p:spPr>
          <a:xfrm>
            <a:off x="521208"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09" name="Oval 7"/>
          <p:cNvSpPr/>
          <p:nvPr/>
        </p:nvSpPr>
        <p:spPr>
          <a:xfrm>
            <a:off x="640080"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10" name="TextBox 8"/>
          <p:cNvSpPr txBox="1"/>
          <p:nvPr/>
        </p:nvSpPr>
        <p:spPr>
          <a:xfrm>
            <a:off x="2798064" y="73152"/>
            <a:ext cx="1115152"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D6A3AF"/>
                </a:solidFill>
                <a:latin typeface="Arial"/>
                <a:ea typeface="Arial"/>
                <a:cs typeface="Arial"/>
                <a:sym typeface="Arial"/>
              </a:defRPr>
            </a:lvl1pPr>
          </a:lstStyle>
          <a:p>
            <a:r>
              <a:t>Front-aware M8 method</a:t>
            </a:r>
          </a:p>
        </p:txBody>
      </p:sp>
      <p:sp>
        <p:nvSpPr>
          <p:cNvPr id="111" name="Oval 9"/>
          <p:cNvSpPr/>
          <p:nvPr/>
        </p:nvSpPr>
        <p:spPr>
          <a:xfrm>
            <a:off x="2816350"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12" name="Oval 10"/>
          <p:cNvSpPr/>
          <p:nvPr/>
        </p:nvSpPr>
        <p:spPr>
          <a:xfrm>
            <a:off x="2912362"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13" name="Oval 11"/>
          <p:cNvSpPr/>
          <p:nvPr/>
        </p:nvSpPr>
        <p:spPr>
          <a:xfrm>
            <a:off x="3008375"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14" name="Oval 12"/>
          <p:cNvSpPr/>
          <p:nvPr/>
        </p:nvSpPr>
        <p:spPr>
          <a:xfrm>
            <a:off x="3104387"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15" name="Oval 13"/>
          <p:cNvSpPr/>
          <p:nvPr/>
        </p:nvSpPr>
        <p:spPr>
          <a:xfrm>
            <a:off x="3200399"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16" name="Oval 14"/>
          <p:cNvSpPr/>
          <p:nvPr/>
        </p:nvSpPr>
        <p:spPr>
          <a:xfrm>
            <a:off x="3296410"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17" name="Oval 15"/>
          <p:cNvSpPr/>
          <p:nvPr/>
        </p:nvSpPr>
        <p:spPr>
          <a:xfrm>
            <a:off x="3392423"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18" name="Oval 16"/>
          <p:cNvSpPr/>
          <p:nvPr/>
        </p:nvSpPr>
        <p:spPr>
          <a:xfrm>
            <a:off x="3488435"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19" name="Oval 17"/>
          <p:cNvSpPr/>
          <p:nvPr/>
        </p:nvSpPr>
        <p:spPr>
          <a:xfrm>
            <a:off x="3584447"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0" name="Oval 18"/>
          <p:cNvSpPr/>
          <p:nvPr/>
        </p:nvSpPr>
        <p:spPr>
          <a:xfrm>
            <a:off x="3680459"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1" name="Oval 19"/>
          <p:cNvSpPr/>
          <p:nvPr/>
        </p:nvSpPr>
        <p:spPr>
          <a:xfrm>
            <a:off x="3776471"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2" name="Oval 20"/>
          <p:cNvSpPr/>
          <p:nvPr/>
        </p:nvSpPr>
        <p:spPr>
          <a:xfrm>
            <a:off x="3872483"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3" name="Oval 21"/>
          <p:cNvSpPr/>
          <p:nvPr/>
        </p:nvSpPr>
        <p:spPr>
          <a:xfrm>
            <a:off x="3968496"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4" name="Oval 22"/>
          <p:cNvSpPr/>
          <p:nvPr/>
        </p:nvSpPr>
        <p:spPr>
          <a:xfrm>
            <a:off x="4064506"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5" name="Oval 23"/>
          <p:cNvSpPr/>
          <p:nvPr/>
        </p:nvSpPr>
        <p:spPr>
          <a:xfrm>
            <a:off x="4160520"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6" name="Oval 24"/>
          <p:cNvSpPr/>
          <p:nvPr/>
        </p:nvSpPr>
        <p:spPr>
          <a:xfrm>
            <a:off x="4256530"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7" name="Oval 25"/>
          <p:cNvSpPr/>
          <p:nvPr/>
        </p:nvSpPr>
        <p:spPr>
          <a:xfrm>
            <a:off x="4352544"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8" name="Oval 26"/>
          <p:cNvSpPr/>
          <p:nvPr/>
        </p:nvSpPr>
        <p:spPr>
          <a:xfrm>
            <a:off x="4448554"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9" name="Oval 27"/>
          <p:cNvSpPr/>
          <p:nvPr/>
        </p:nvSpPr>
        <p:spPr>
          <a:xfrm>
            <a:off x="4544567"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0" name="Oval 28"/>
          <p:cNvSpPr/>
          <p:nvPr/>
        </p:nvSpPr>
        <p:spPr>
          <a:xfrm>
            <a:off x="4640579"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1" name="Oval 29"/>
          <p:cNvSpPr/>
          <p:nvPr/>
        </p:nvSpPr>
        <p:spPr>
          <a:xfrm>
            <a:off x="4736591"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2" name="Oval 30"/>
          <p:cNvSpPr/>
          <p:nvPr/>
        </p:nvSpPr>
        <p:spPr>
          <a:xfrm>
            <a:off x="4832603"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3" name="Oval 31"/>
          <p:cNvSpPr/>
          <p:nvPr/>
        </p:nvSpPr>
        <p:spPr>
          <a:xfrm>
            <a:off x="4928615"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4" name="Oval 32"/>
          <p:cNvSpPr/>
          <p:nvPr/>
        </p:nvSpPr>
        <p:spPr>
          <a:xfrm>
            <a:off x="5024627"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5" name="TextBox 33"/>
          <p:cNvSpPr txBox="1"/>
          <p:nvPr/>
        </p:nvSpPr>
        <p:spPr>
          <a:xfrm>
            <a:off x="9381743" y="73152"/>
            <a:ext cx="1250933"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D6A3AF"/>
                </a:solidFill>
                <a:latin typeface="Arial"/>
                <a:ea typeface="Arial"/>
                <a:cs typeface="Arial"/>
                <a:sym typeface="Arial"/>
              </a:defRPr>
            </a:lvl1pPr>
          </a:lstStyle>
          <a:p>
            <a:r>
              <a:t>Evaluation and next results</a:t>
            </a:r>
          </a:p>
        </p:txBody>
      </p:sp>
      <p:sp>
        <p:nvSpPr>
          <p:cNvPr id="136" name="Oval 34"/>
          <p:cNvSpPr/>
          <p:nvPr/>
        </p:nvSpPr>
        <p:spPr>
          <a:xfrm>
            <a:off x="9400031"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7" name="Oval 35"/>
          <p:cNvSpPr/>
          <p:nvPr/>
        </p:nvSpPr>
        <p:spPr>
          <a:xfrm>
            <a:off x="9518904"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8" name="Oval 36"/>
          <p:cNvSpPr/>
          <p:nvPr/>
        </p:nvSpPr>
        <p:spPr>
          <a:xfrm>
            <a:off x="9637776"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9" name="Oval 37"/>
          <p:cNvSpPr/>
          <p:nvPr/>
        </p:nvSpPr>
        <p:spPr>
          <a:xfrm>
            <a:off x="9756647"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0" name="Rectangle 38"/>
          <p:cNvSpPr/>
          <p:nvPr/>
        </p:nvSpPr>
        <p:spPr>
          <a:xfrm>
            <a:off x="1240177" y="1688510"/>
            <a:ext cx="10129772" cy="1090611"/>
          </a:xfrm>
          <a:prstGeom prst="rect">
            <a:avLst/>
          </a:prstGeom>
          <a:solidFill>
            <a:srgbClr val="D9D9D9"/>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1" name="TextBox 39"/>
          <p:cNvSpPr txBox="1"/>
          <p:nvPr/>
        </p:nvSpPr>
        <p:spPr>
          <a:xfrm>
            <a:off x="2467802" y="1904702"/>
            <a:ext cx="7243696" cy="7137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25400" rIns="50800" bIns="25400">
            <a:spAutoFit/>
          </a:bodyPr>
          <a:lstStyle/>
          <a:p>
            <a:pPr algn="ctr">
              <a:lnSpc>
                <a:spcPct val="104999"/>
              </a:lnSpc>
              <a:defRPr sz="2800" b="1">
                <a:solidFill>
                  <a:srgbClr val="B0002A"/>
                </a:solidFill>
                <a:latin typeface="Arial"/>
                <a:ea typeface="Arial"/>
                <a:cs typeface="Arial"/>
                <a:sym typeface="Arial"/>
              </a:defRPr>
            </a:pPr>
            <a:r>
              <a:rPr sz="2100" b="1" i="0" dirty="0">
                <a:solidFill>
                  <a:srgbClr val="7E0023"/>
                </a:solidFill>
                <a:latin typeface="Arial"/>
              </a:rPr>
              <a:t>A front-aware PINN-regularized surrogate</a:t>
            </a:r>
          </a:p>
          <a:p>
            <a:pPr algn="ctr"/>
            <a:r>
              <a:rPr sz="2100" b="1" i="0" dirty="0">
                <a:solidFill>
                  <a:srgbClr val="7E0023"/>
                </a:solidFill>
                <a:latin typeface="Arial"/>
              </a:rPr>
              <a:t>for two-dimensional CO₂–brine </a:t>
            </a:r>
            <a:r>
              <a:rPr lang="en-GB" sz="2100" b="1" dirty="0">
                <a:solidFill>
                  <a:srgbClr val="7E0023"/>
                </a:solidFill>
                <a:latin typeface="Arial"/>
              </a:rPr>
              <a:t>viscous</a:t>
            </a:r>
            <a:r>
              <a:rPr lang="zh-CN" altLang="en-US" sz="2100" b="1" i="0" dirty="0">
                <a:solidFill>
                  <a:srgbClr val="7E0023"/>
                </a:solidFill>
                <a:latin typeface="Arial"/>
              </a:rPr>
              <a:t> </a:t>
            </a:r>
            <a:r>
              <a:rPr lang="en-US" altLang="zh-CN" sz="2100" b="1" i="0" dirty="0">
                <a:solidFill>
                  <a:srgbClr val="7E0023"/>
                </a:solidFill>
                <a:latin typeface="Arial"/>
              </a:rPr>
              <a:t>fingering</a:t>
            </a:r>
            <a:endParaRPr sz="2100" b="1" i="0" dirty="0">
              <a:solidFill>
                <a:srgbClr val="7E0023"/>
              </a:solidFill>
              <a:latin typeface="Arial"/>
            </a:endParaRPr>
          </a:p>
        </p:txBody>
      </p:sp>
      <p:sp>
        <p:nvSpPr>
          <p:cNvPr id="142" name="TextBox 40"/>
          <p:cNvSpPr txBox="1"/>
          <p:nvPr/>
        </p:nvSpPr>
        <p:spPr>
          <a:xfrm>
            <a:off x="3013253" y="3286060"/>
            <a:ext cx="6191631" cy="7359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p>
            <a:pPr algn="ctr">
              <a:lnSpc>
                <a:spcPct val="104999"/>
              </a:lnSpc>
              <a:defRPr sz="2300">
                <a:solidFill>
                  <a:srgbClr val="0000FF"/>
                </a:solidFill>
                <a:latin typeface="Arial"/>
                <a:ea typeface="Arial"/>
                <a:cs typeface="Arial"/>
                <a:sym typeface="Arial"/>
              </a:defRPr>
            </a:pPr>
            <a:r>
              <a:rPr dirty="0" err="1"/>
              <a:t>Henglai</a:t>
            </a:r>
            <a:r>
              <a:rPr dirty="0"/>
              <a:t> Zhai</a:t>
            </a:r>
            <a:r>
              <a:rPr lang="en-US" baseline="30000" dirty="0"/>
              <a:t>[1]</a:t>
            </a:r>
            <a:r>
              <a:rPr dirty="0"/>
              <a:t>, </a:t>
            </a:r>
            <a:endParaRPr lang="en-GB" dirty="0"/>
          </a:p>
          <a:p>
            <a:pPr algn="ctr">
              <a:lnSpc>
                <a:spcPct val="104999"/>
              </a:lnSpc>
              <a:defRPr sz="2300">
                <a:solidFill>
                  <a:srgbClr val="0000FF"/>
                </a:solidFill>
                <a:latin typeface="Arial"/>
                <a:ea typeface="Arial"/>
                <a:cs typeface="Arial"/>
                <a:sym typeface="Arial"/>
              </a:defRPr>
            </a:pPr>
            <a:r>
              <a:rPr dirty="0"/>
              <a:t>Jeff Gomes</a:t>
            </a:r>
            <a:r>
              <a:rPr lang="en-US" baseline="30000" dirty="0"/>
              <a:t>[</a:t>
            </a:r>
            <a:r>
              <a:rPr lang="en-US" altLang="zh-CN" baseline="30000" dirty="0"/>
              <a:t>1]</a:t>
            </a:r>
            <a:r>
              <a:rPr dirty="0"/>
              <a:t>,</a:t>
            </a:r>
            <a:r>
              <a:rPr lang="zh-CN" altLang="en-US" dirty="0"/>
              <a:t> </a:t>
            </a:r>
            <a:r>
              <a:rPr dirty="0" err="1"/>
              <a:t>Zaibin</a:t>
            </a:r>
            <a:r>
              <a:rPr dirty="0"/>
              <a:t> Lin</a:t>
            </a:r>
            <a:r>
              <a:rPr lang="en-US" baseline="30000" dirty="0"/>
              <a:t>[1]</a:t>
            </a:r>
            <a:r>
              <a:rPr dirty="0"/>
              <a:t>,</a:t>
            </a:r>
            <a:r>
              <a:rPr lang="zh-CN" altLang="en-US" dirty="0"/>
              <a:t> </a:t>
            </a:r>
            <a:r>
              <a:rPr dirty="0"/>
              <a:t>Francisco Oliveira</a:t>
            </a:r>
            <a:r>
              <a:rPr lang="en-US" baseline="30000" dirty="0"/>
              <a:t>[2]</a:t>
            </a:r>
            <a:r>
              <a:rPr baseline="30000" dirty="0"/>
              <a:t> </a:t>
            </a:r>
          </a:p>
        </p:txBody>
      </p:sp>
      <p:sp>
        <p:nvSpPr>
          <p:cNvPr id="143" name="TextBox 41"/>
          <p:cNvSpPr txBox="1"/>
          <p:nvPr/>
        </p:nvSpPr>
        <p:spPr>
          <a:xfrm>
            <a:off x="3355640" y="4289761"/>
            <a:ext cx="5236622" cy="2891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4" tIns="9144" rIns="9144" bIns="9144">
            <a:spAutoFit/>
          </a:bodyPr>
          <a:lstStyle>
            <a:lvl1pPr algn="ctr">
              <a:lnSpc>
                <a:spcPct val="104999"/>
              </a:lnSpc>
              <a:defRPr>
                <a:solidFill>
                  <a:srgbClr val="0000FF"/>
                </a:solidFill>
                <a:latin typeface="Arial"/>
                <a:ea typeface="Arial"/>
                <a:cs typeface="Arial"/>
                <a:sym typeface="Arial"/>
              </a:defRPr>
            </a:lvl1pPr>
          </a:lstStyle>
          <a:p>
            <a:r>
              <a:rPr lang="en-US" dirty="0"/>
              <a:t>[1] </a:t>
            </a:r>
            <a:r>
              <a:rPr dirty="0"/>
              <a:t>School of Engineering, University of Aberdeen</a:t>
            </a:r>
          </a:p>
        </p:txBody>
      </p:sp>
      <p:sp>
        <p:nvSpPr>
          <p:cNvPr id="144" name="TextBox 42"/>
          <p:cNvSpPr txBox="1"/>
          <p:nvPr/>
        </p:nvSpPr>
        <p:spPr>
          <a:xfrm>
            <a:off x="2887185" y="5106050"/>
            <a:ext cx="6556248" cy="235962"/>
          </a:xfrm>
          <a:prstGeom prst="rect">
            <a:avLst/>
          </a:prstGeom>
          <a:gradFill>
            <a:gsLst>
              <a:gs pos="0">
                <a:srgbClr val="FF953E"/>
              </a:gs>
              <a:gs pos="100000">
                <a:schemeClr val="accent6">
                  <a:hueOff val="-456778"/>
                  <a:satOff val="8290"/>
                  <a:lumOff val="24503"/>
                </a:schemeClr>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25400" rIns="50800" bIns="25400">
            <a:spAutoFit/>
          </a:bodyPr>
          <a:lstStyle>
            <a:lvl1pPr>
              <a:defRPr>
                <a:solidFill>
                  <a:srgbClr val="FFFFFF"/>
                </a:solidFill>
              </a:defRPr>
            </a:lvl1pPr>
          </a:lstStyle>
          <a:p>
            <a:pPr algn="ctr"/>
            <a:r>
              <a:rPr sz="1200" b="1" i="0" dirty="0">
                <a:solidFill>
                  <a:srgbClr val="B4501E"/>
                </a:solidFill>
                <a:latin typeface="Arial"/>
              </a:rPr>
              <a:t>Fixed-case M0–M8 ablation: localized, multiscale and conservation-sensitive CO₂ fronts</a:t>
            </a:r>
          </a:p>
        </p:txBody>
      </p:sp>
      <p:pic>
        <p:nvPicPr>
          <p:cNvPr id="145" name="Picture 43" descr="Picture 43"/>
          <p:cNvPicPr>
            <a:picLocks noChangeAspect="1"/>
          </p:cNvPicPr>
          <p:nvPr/>
        </p:nvPicPr>
        <p:blipFill>
          <a:blip r:embed="rId3"/>
          <a:stretch>
            <a:fillRect/>
          </a:stretch>
        </p:blipFill>
        <p:spPr>
          <a:xfrm>
            <a:off x="1010307" y="5406261"/>
            <a:ext cx="4499058" cy="1449180"/>
          </a:xfrm>
          <a:prstGeom prst="rect">
            <a:avLst/>
          </a:prstGeom>
          <a:ln w="12700">
            <a:miter lim="400000"/>
          </a:ln>
        </p:spPr>
      </p:pic>
      <p:sp>
        <p:nvSpPr>
          <p:cNvPr id="146" name="TextBox 44"/>
          <p:cNvSpPr txBox="1"/>
          <p:nvPr/>
        </p:nvSpPr>
        <p:spPr>
          <a:xfrm>
            <a:off x="5176474" y="6526982"/>
            <a:ext cx="1826352" cy="18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25400" rIns="50800" bIns="25400">
            <a:spAutoFit/>
          </a:bodyPr>
          <a:lstStyle>
            <a:lvl1pPr algn="ctr">
              <a:lnSpc>
                <a:spcPct val="104999"/>
              </a:lnSpc>
              <a:defRPr sz="1000">
                <a:solidFill>
                  <a:srgbClr val="666666"/>
                </a:solidFill>
                <a:latin typeface="Arial"/>
                <a:ea typeface="Arial"/>
                <a:cs typeface="Arial"/>
                <a:sym typeface="Arial"/>
              </a:defRPr>
            </a:lvl1pPr>
          </a:lstStyle>
          <a:p>
            <a:pPr algn="ctr"/>
            <a:r>
              <a:rPr sz="900" b="0" i="0" dirty="0" err="1">
                <a:solidFill>
                  <a:srgbClr val="5A606E"/>
                </a:solidFill>
                <a:latin typeface="Arial"/>
              </a:rPr>
              <a:t>InterPore</a:t>
            </a:r>
            <a:r>
              <a:rPr lang="en-US" sz="900" dirty="0">
                <a:solidFill>
                  <a:srgbClr val="5A606E"/>
                </a:solidFill>
              </a:rPr>
              <a:t> 22nd </a:t>
            </a:r>
            <a:r>
              <a:rPr sz="900" b="0" i="0" dirty="0">
                <a:solidFill>
                  <a:srgbClr val="5A606E"/>
                </a:solidFill>
                <a:latin typeface="Arial"/>
              </a:rPr>
              <a:t>May 2026</a:t>
            </a:r>
          </a:p>
        </p:txBody>
      </p:sp>
      <p:sp>
        <p:nvSpPr>
          <p:cNvPr id="3" name="TextBox 39">
            <a:extLst>
              <a:ext uri="{FF2B5EF4-FFF2-40B4-BE49-F238E27FC236}">
                <a16:creationId xmlns:a16="http://schemas.microsoft.com/office/drawing/2014/main" id="{0B99A5B1-EC62-7C29-2A56-3A91FEC6D472}"/>
              </a:ext>
            </a:extLst>
          </p:cNvPr>
          <p:cNvSpPr txBox="1"/>
          <p:nvPr/>
        </p:nvSpPr>
        <p:spPr>
          <a:xfrm>
            <a:off x="163773" y="984660"/>
            <a:ext cx="11661057" cy="421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25400" rIns="50800" bIns="25400">
            <a:spAutoFit/>
          </a:bodyPr>
          <a:lstStyle/>
          <a:p>
            <a:pPr algn="ctr">
              <a:lnSpc>
                <a:spcPct val="104999"/>
              </a:lnSpc>
              <a:defRPr sz="2800" b="1">
                <a:solidFill>
                  <a:srgbClr val="B0002A"/>
                </a:solidFill>
                <a:latin typeface="Arial"/>
                <a:ea typeface="Arial"/>
                <a:cs typeface="Arial"/>
                <a:sym typeface="Arial"/>
              </a:defRPr>
            </a:pPr>
            <a:r>
              <a:rPr sz="2400" b="0" i="1" dirty="0">
                <a:solidFill>
                  <a:srgbClr val="4A5568"/>
                </a:solidFill>
                <a:latin typeface="Arial"/>
              </a:rPr>
              <a:t>Physics-informed modeling of flow instabilities during CO₂ migration in saline aquifers</a:t>
            </a:r>
            <a:endParaRPr sz="2400" b="1" i="0" dirty="0">
              <a:solidFill>
                <a:schemeClr val="tx1">
                  <a:lumMod val="95000"/>
                  <a:lumOff val="5000"/>
                </a:schemeClr>
              </a:solidFill>
              <a:latin typeface="Arial"/>
            </a:endParaRPr>
          </a:p>
        </p:txBody>
      </p:sp>
      <p:pic>
        <p:nvPicPr>
          <p:cNvPr id="11" name="Picture 10">
            <a:extLst>
              <a:ext uri="{FF2B5EF4-FFF2-40B4-BE49-F238E27FC236}">
                <a16:creationId xmlns:a16="http://schemas.microsoft.com/office/drawing/2014/main" id="{CE1877C9-73AF-646F-108B-1B87D6B405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2049" y="5360840"/>
            <a:ext cx="1839387" cy="1317986"/>
          </a:xfrm>
          <a:prstGeom prst="rect">
            <a:avLst/>
          </a:prstGeom>
        </p:spPr>
      </p:pic>
      <p:sp>
        <p:nvSpPr>
          <p:cNvPr id="12" name="TextBox 41">
            <a:extLst>
              <a:ext uri="{FF2B5EF4-FFF2-40B4-BE49-F238E27FC236}">
                <a16:creationId xmlns:a16="http://schemas.microsoft.com/office/drawing/2014/main" id="{5BF62D17-10AF-40C7-8CDC-7A092609E790}"/>
              </a:ext>
            </a:extLst>
          </p:cNvPr>
          <p:cNvSpPr txBox="1"/>
          <p:nvPr/>
        </p:nvSpPr>
        <p:spPr>
          <a:xfrm>
            <a:off x="2142698" y="4684457"/>
            <a:ext cx="8704889" cy="5799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4" tIns="9144" rIns="9144" bIns="9144">
            <a:spAutoFit/>
          </a:bodyPr>
          <a:lstStyle>
            <a:lvl1pPr algn="ctr">
              <a:lnSpc>
                <a:spcPct val="104999"/>
              </a:lnSpc>
              <a:defRPr>
                <a:solidFill>
                  <a:srgbClr val="0000FF"/>
                </a:solidFill>
                <a:latin typeface="Arial"/>
                <a:ea typeface="Arial"/>
                <a:cs typeface="Arial"/>
                <a:sym typeface="Arial"/>
              </a:defRPr>
            </a:lvl1pPr>
          </a:lstStyle>
          <a:p>
            <a:r>
              <a:rPr lang="en-GB" dirty="0"/>
              <a:t>[2] Department of Engineering and Computing</a:t>
            </a:r>
            <a:r>
              <a:rPr lang="zh-CN" altLang="en-US" dirty="0"/>
              <a:t> </a:t>
            </a:r>
            <a:r>
              <a:rPr dirty="0"/>
              <a:t>, </a:t>
            </a:r>
            <a:r>
              <a:rPr lang="en-GB" u="sng" dirty="0">
                <a:hlinkClick r:id="rId5"/>
              </a:rPr>
              <a:t>State University of Santa Cruz</a:t>
            </a:r>
          </a:p>
          <a:p>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 name="Rectangle 1"/>
          <p:cNvSpPr/>
          <p:nvPr/>
        </p:nvSpPr>
        <p:spPr>
          <a:xfrm>
            <a:off x="-1" y="-1"/>
            <a:ext cx="12179301" cy="585218"/>
          </a:xfrm>
          <a:prstGeom prst="rect">
            <a:avLst/>
          </a:prstGeom>
          <a:solidFill>
            <a:srgbClr val="5C0014"/>
          </a:solidFill>
          <a:ln>
            <a:solidFill>
              <a:srgbClr val="5C0014"/>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626" name="TextBox 2"/>
          <p:cNvSpPr txBox="1"/>
          <p:nvPr/>
        </p:nvSpPr>
        <p:spPr>
          <a:xfrm>
            <a:off x="292607" y="82296"/>
            <a:ext cx="551925" cy="1415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900">
                <a:solidFill>
                  <a:srgbClr val="FFFFFF"/>
                </a:solidFill>
                <a:latin typeface="Arial"/>
                <a:ea typeface="Arial"/>
                <a:cs typeface="Arial"/>
                <a:sym typeface="Arial"/>
              </a:defRPr>
            </a:lvl1pPr>
          </a:lstStyle>
          <a:p>
            <a:r>
              <a:t>Motivation</a:t>
            </a:r>
          </a:p>
        </p:txBody>
      </p:sp>
      <p:sp>
        <p:nvSpPr>
          <p:cNvPr id="627" name="TextBox 3"/>
          <p:cNvSpPr txBox="1"/>
          <p:nvPr/>
        </p:nvSpPr>
        <p:spPr>
          <a:xfrm>
            <a:off x="4414842" y="82296"/>
            <a:ext cx="1320156" cy="1415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gn="ctr">
              <a:lnSpc>
                <a:spcPct val="104999"/>
              </a:lnSpc>
              <a:defRPr sz="900" b="1">
                <a:solidFill>
                  <a:srgbClr val="FFFFFF"/>
                </a:solidFill>
                <a:latin typeface="Arial"/>
                <a:ea typeface="Arial"/>
                <a:cs typeface="Arial"/>
                <a:sym typeface="Arial"/>
              </a:defRPr>
            </a:lvl1pPr>
          </a:lstStyle>
          <a:p>
            <a:r>
              <a:t>Front-aware M8 method</a:t>
            </a:r>
          </a:p>
        </p:txBody>
      </p:sp>
      <p:sp>
        <p:nvSpPr>
          <p:cNvPr id="628" name="TextBox 4"/>
          <p:cNvSpPr txBox="1"/>
          <p:nvPr/>
        </p:nvSpPr>
        <p:spPr>
          <a:xfrm>
            <a:off x="10282607" y="82296"/>
            <a:ext cx="1403426" cy="1415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gn="r">
              <a:lnSpc>
                <a:spcPct val="104999"/>
              </a:lnSpc>
              <a:defRPr sz="900">
                <a:solidFill>
                  <a:srgbClr val="FFFFFF"/>
                </a:solidFill>
                <a:latin typeface="Arial"/>
                <a:ea typeface="Arial"/>
                <a:cs typeface="Arial"/>
                <a:sym typeface="Arial"/>
              </a:defRPr>
            </a:lvl1pPr>
          </a:lstStyle>
          <a:p>
            <a:r>
              <a:t>Evaluation and next results</a:t>
            </a:r>
          </a:p>
        </p:txBody>
      </p:sp>
      <p:sp>
        <p:nvSpPr>
          <p:cNvPr id="629" name="Oval 5"/>
          <p:cNvSpPr/>
          <p:nvPr/>
        </p:nvSpPr>
        <p:spPr>
          <a:xfrm>
            <a:off x="274320" y="356615"/>
            <a:ext cx="64009" cy="64009"/>
          </a:xfrm>
          <a:prstGeom prst="ellipse">
            <a:avLst/>
          </a:prstGeom>
          <a:solidFill>
            <a:srgbClr val="FFFFFF"/>
          </a:solidFill>
          <a:ln w="1016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630" name="Oval 6"/>
          <p:cNvSpPr/>
          <p:nvPr/>
        </p:nvSpPr>
        <p:spPr>
          <a:xfrm>
            <a:off x="393191" y="356615"/>
            <a:ext cx="64009" cy="64009"/>
          </a:xfrm>
          <a:prstGeom prst="ellipse">
            <a:avLst/>
          </a:prstGeom>
          <a:solidFill>
            <a:srgbClr val="FFFFFF"/>
          </a:solidFill>
          <a:ln w="1016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631" name="Oval 7"/>
          <p:cNvSpPr/>
          <p:nvPr/>
        </p:nvSpPr>
        <p:spPr>
          <a:xfrm>
            <a:off x="512063" y="356615"/>
            <a:ext cx="64009" cy="64009"/>
          </a:xfrm>
          <a:prstGeom prst="ellipse">
            <a:avLst/>
          </a:prstGeom>
          <a:solidFill>
            <a:srgbClr val="FFFFFF"/>
          </a:solidFill>
          <a:ln w="1016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632" name="Oval 8"/>
          <p:cNvSpPr/>
          <p:nvPr/>
        </p:nvSpPr>
        <p:spPr>
          <a:xfrm>
            <a:off x="630936" y="356615"/>
            <a:ext cx="64009" cy="64009"/>
          </a:xfrm>
          <a:prstGeom prst="ellipse">
            <a:avLst/>
          </a:prstGeom>
          <a:solidFill>
            <a:srgbClr val="FFFFFF"/>
          </a:solidFill>
          <a:ln w="1016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633" name="Oval 9"/>
          <p:cNvSpPr/>
          <p:nvPr/>
        </p:nvSpPr>
        <p:spPr>
          <a:xfrm>
            <a:off x="2788920"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634" name="Oval 10"/>
          <p:cNvSpPr/>
          <p:nvPr/>
        </p:nvSpPr>
        <p:spPr>
          <a:xfrm>
            <a:off x="2889503"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635" name="Oval 11"/>
          <p:cNvSpPr/>
          <p:nvPr/>
        </p:nvSpPr>
        <p:spPr>
          <a:xfrm>
            <a:off x="2990088"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636" name="Oval 12"/>
          <p:cNvSpPr/>
          <p:nvPr/>
        </p:nvSpPr>
        <p:spPr>
          <a:xfrm>
            <a:off x="3090672"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637" name="Oval 13"/>
          <p:cNvSpPr/>
          <p:nvPr/>
        </p:nvSpPr>
        <p:spPr>
          <a:xfrm>
            <a:off x="3191255"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638" name="Oval 14"/>
          <p:cNvSpPr/>
          <p:nvPr/>
        </p:nvSpPr>
        <p:spPr>
          <a:xfrm>
            <a:off x="3291838"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639" name="Oval 15"/>
          <p:cNvSpPr/>
          <p:nvPr/>
        </p:nvSpPr>
        <p:spPr>
          <a:xfrm>
            <a:off x="3392423"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640" name="Oval 16"/>
          <p:cNvSpPr/>
          <p:nvPr/>
        </p:nvSpPr>
        <p:spPr>
          <a:xfrm>
            <a:off x="3493008"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641" name="Oval 17"/>
          <p:cNvSpPr/>
          <p:nvPr/>
        </p:nvSpPr>
        <p:spPr>
          <a:xfrm>
            <a:off x="3593591"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642" name="Oval 18"/>
          <p:cNvSpPr/>
          <p:nvPr/>
        </p:nvSpPr>
        <p:spPr>
          <a:xfrm>
            <a:off x="3694176"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643" name="Oval 19"/>
          <p:cNvSpPr/>
          <p:nvPr/>
        </p:nvSpPr>
        <p:spPr>
          <a:xfrm>
            <a:off x="3794759"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644" name="Oval 20"/>
          <p:cNvSpPr/>
          <p:nvPr/>
        </p:nvSpPr>
        <p:spPr>
          <a:xfrm>
            <a:off x="3895344"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645" name="Oval 21"/>
          <p:cNvSpPr/>
          <p:nvPr/>
        </p:nvSpPr>
        <p:spPr>
          <a:xfrm>
            <a:off x="3995928"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646" name="Oval 22"/>
          <p:cNvSpPr/>
          <p:nvPr/>
        </p:nvSpPr>
        <p:spPr>
          <a:xfrm>
            <a:off x="4096510"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647" name="Oval 23"/>
          <p:cNvSpPr/>
          <p:nvPr/>
        </p:nvSpPr>
        <p:spPr>
          <a:xfrm>
            <a:off x="4197096"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648" name="Oval 24"/>
          <p:cNvSpPr/>
          <p:nvPr/>
        </p:nvSpPr>
        <p:spPr>
          <a:xfrm>
            <a:off x="4297679"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649" name="Oval 25"/>
          <p:cNvSpPr/>
          <p:nvPr/>
        </p:nvSpPr>
        <p:spPr>
          <a:xfrm>
            <a:off x="4398264"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650" name="Oval 26"/>
          <p:cNvSpPr/>
          <p:nvPr/>
        </p:nvSpPr>
        <p:spPr>
          <a:xfrm>
            <a:off x="4498847"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651" name="Oval 27"/>
          <p:cNvSpPr/>
          <p:nvPr/>
        </p:nvSpPr>
        <p:spPr>
          <a:xfrm>
            <a:off x="4599430"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652" name="Oval 28"/>
          <p:cNvSpPr/>
          <p:nvPr/>
        </p:nvSpPr>
        <p:spPr>
          <a:xfrm>
            <a:off x="4700015"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653" name="Oval 29"/>
          <p:cNvSpPr/>
          <p:nvPr/>
        </p:nvSpPr>
        <p:spPr>
          <a:xfrm>
            <a:off x="4800600"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654" name="Oval 30"/>
          <p:cNvSpPr/>
          <p:nvPr/>
        </p:nvSpPr>
        <p:spPr>
          <a:xfrm>
            <a:off x="4901183"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655" name="Oval 31"/>
          <p:cNvSpPr/>
          <p:nvPr/>
        </p:nvSpPr>
        <p:spPr>
          <a:xfrm>
            <a:off x="5001767"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656" name="Oval 32"/>
          <p:cNvSpPr/>
          <p:nvPr/>
        </p:nvSpPr>
        <p:spPr>
          <a:xfrm>
            <a:off x="5102352"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657" name="Oval 33"/>
          <p:cNvSpPr/>
          <p:nvPr/>
        </p:nvSpPr>
        <p:spPr>
          <a:xfrm>
            <a:off x="5202935"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658" name="Oval 34"/>
          <p:cNvSpPr/>
          <p:nvPr/>
        </p:nvSpPr>
        <p:spPr>
          <a:xfrm>
            <a:off x="5303520"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659" name="Oval 35"/>
          <p:cNvSpPr/>
          <p:nvPr/>
        </p:nvSpPr>
        <p:spPr>
          <a:xfrm>
            <a:off x="9372600"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660" name="Oval 36"/>
          <p:cNvSpPr/>
          <p:nvPr/>
        </p:nvSpPr>
        <p:spPr>
          <a:xfrm>
            <a:off x="9491471"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661" name="Oval 37"/>
          <p:cNvSpPr/>
          <p:nvPr/>
        </p:nvSpPr>
        <p:spPr>
          <a:xfrm>
            <a:off x="9610343"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662" name="Oval 38"/>
          <p:cNvSpPr/>
          <p:nvPr/>
        </p:nvSpPr>
        <p:spPr>
          <a:xfrm>
            <a:off x="9729216"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663" name="TextBox 39"/>
          <p:cNvSpPr txBox="1"/>
          <p:nvPr/>
        </p:nvSpPr>
        <p:spPr>
          <a:xfrm>
            <a:off x="429768" y="768095"/>
            <a:ext cx="8260812" cy="2775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a:solidFill>
                  <a:srgbClr val="B0002A"/>
                </a:solidFill>
                <a:latin typeface="Arial"/>
                <a:ea typeface="Arial"/>
                <a:cs typeface="Arial"/>
                <a:sym typeface="Arial"/>
              </a:defRPr>
            </a:lvl1pPr>
          </a:lstStyle>
          <a:p>
            <a:r>
              <a:rPr sz="1500" b="1">
                <a:solidFill>
                  <a:srgbClr val="7E0023"/>
                </a:solidFill>
                <a:latin typeface="Arial"/>
              </a:rPr>
              <a:t>M3 | Coarse/detail saturation branch separates plume envelope from front texture</a:t>
            </a:r>
          </a:p>
        </p:txBody>
      </p:sp>
      <p:sp>
        <p:nvSpPr>
          <p:cNvPr id="664" name="TextBox 40"/>
          <p:cNvSpPr txBox="1"/>
          <p:nvPr/>
        </p:nvSpPr>
        <p:spPr>
          <a:xfrm>
            <a:off x="3450700" y="1219426"/>
            <a:ext cx="3934603" cy="198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gn="ctr">
              <a:lnSpc>
                <a:spcPct val="104999"/>
              </a:lnSpc>
              <a:defRPr sz="1200">
                <a:solidFill>
                  <a:srgbClr val="66737E"/>
                </a:solidFill>
                <a:latin typeface="Arial"/>
                <a:ea typeface="Arial"/>
                <a:cs typeface="Arial"/>
                <a:sym typeface="Arial"/>
              </a:defRPr>
            </a:lvl1pPr>
          </a:lstStyle>
          <a:p>
            <a:r>
              <a:rPr dirty="0"/>
              <a:t>Role in the ladder: final inference architecture for M3-M8;.</a:t>
            </a:r>
          </a:p>
        </p:txBody>
      </p:sp>
      <p:grpSp>
        <p:nvGrpSpPr>
          <p:cNvPr id="667" name="Rounded Rectangle 41"/>
          <p:cNvGrpSpPr/>
          <p:nvPr/>
        </p:nvGrpSpPr>
        <p:grpSpPr>
          <a:xfrm>
            <a:off x="1199776" y="2215994"/>
            <a:ext cx="1097281" cy="694945"/>
            <a:chOff x="0" y="0"/>
            <a:chExt cx="1097280" cy="694944"/>
          </a:xfrm>
        </p:grpSpPr>
        <p:sp>
          <p:nvSpPr>
            <p:cNvPr id="665" name="Rounded Rectangle"/>
            <p:cNvSpPr/>
            <p:nvPr/>
          </p:nvSpPr>
          <p:spPr>
            <a:xfrm>
              <a:off x="0" y="0"/>
              <a:ext cx="1097281" cy="694945"/>
            </a:xfrm>
            <a:prstGeom prst="roundRect">
              <a:avLst>
                <a:gd name="adj" fmla="val 16667"/>
              </a:avLst>
            </a:prstGeom>
            <a:solidFill>
              <a:srgbClr val="EDEFF0"/>
            </a:solidFill>
            <a:ln w="11430" cap="flat">
              <a:solidFill>
                <a:srgbClr val="C9D1D6"/>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lnSpc>
                  <a:spcPct val="104999"/>
                </a:lnSpc>
                <a:defRPr>
                  <a:solidFill>
                    <a:srgbClr val="FFFFFF"/>
                  </a:solidFill>
                  <a:latin typeface="+mn-lt"/>
                  <a:ea typeface="+mn-ea"/>
                  <a:cs typeface="+mn-cs"/>
                  <a:sym typeface="Arial"/>
                </a:defRPr>
              </a:pPr>
              <a:endParaRPr/>
            </a:p>
          </p:txBody>
        </p:sp>
        <p:sp>
          <p:nvSpPr>
            <p:cNvPr id="666" name="z = (x̃,ỹ,t̃)"/>
            <p:cNvSpPr txBox="1"/>
            <p:nvPr/>
          </p:nvSpPr>
          <p:spPr>
            <a:xfrm>
              <a:off x="57926" y="243123"/>
              <a:ext cx="981428" cy="2086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lvl1pPr algn="ctr">
                <a:lnSpc>
                  <a:spcPct val="104999"/>
                </a:lnSpc>
                <a:defRPr sz="1000" b="1">
                  <a:solidFill>
                    <a:srgbClr val="17212B"/>
                  </a:solidFill>
                  <a:latin typeface="Arial"/>
                  <a:ea typeface="Arial"/>
                  <a:cs typeface="Arial"/>
                  <a:sym typeface="Arial"/>
                </a:defRPr>
              </a:lvl1pPr>
            </a:lstStyle>
            <a:p>
              <a:r>
                <a:t>z = (x̃,ỹ,t̃)</a:t>
              </a:r>
            </a:p>
          </p:txBody>
        </p:sp>
      </p:grpSp>
      <p:grpSp>
        <p:nvGrpSpPr>
          <p:cNvPr id="670" name="Rounded Rectangle 42"/>
          <p:cNvGrpSpPr/>
          <p:nvPr/>
        </p:nvGrpSpPr>
        <p:grpSpPr>
          <a:xfrm>
            <a:off x="2735968" y="1941674"/>
            <a:ext cx="1874519" cy="566929"/>
            <a:chOff x="0" y="0"/>
            <a:chExt cx="1874518" cy="566927"/>
          </a:xfrm>
        </p:grpSpPr>
        <p:sp>
          <p:nvSpPr>
            <p:cNvPr id="668" name="Rounded Rectangle"/>
            <p:cNvSpPr/>
            <p:nvPr/>
          </p:nvSpPr>
          <p:spPr>
            <a:xfrm>
              <a:off x="0" y="0"/>
              <a:ext cx="1874519" cy="566928"/>
            </a:xfrm>
            <a:prstGeom prst="roundRect">
              <a:avLst>
                <a:gd name="adj" fmla="val 16667"/>
              </a:avLst>
            </a:prstGeom>
            <a:solidFill>
              <a:srgbClr val="E5F4F1"/>
            </a:solidFill>
            <a:ln w="11430" cap="flat">
              <a:solidFill>
                <a:srgbClr val="0F766E"/>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lnSpc>
                  <a:spcPct val="104999"/>
                </a:lnSpc>
                <a:defRPr>
                  <a:solidFill>
                    <a:srgbClr val="FFFFFF"/>
                  </a:solidFill>
                  <a:latin typeface="+mn-lt"/>
                  <a:ea typeface="+mn-ea"/>
                  <a:cs typeface="+mn-cs"/>
                  <a:sym typeface="Arial"/>
                </a:defRPr>
              </a:pPr>
              <a:endParaRPr/>
            </a:p>
          </p:txBody>
        </p:sp>
        <p:sp>
          <p:nvSpPr>
            <p:cNvPr id="669" name="coarse features…"/>
            <p:cNvSpPr txBox="1"/>
            <p:nvPr/>
          </p:nvSpPr>
          <p:spPr>
            <a:xfrm>
              <a:off x="51677" y="105876"/>
              <a:ext cx="1771164" cy="35517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p>
              <a:pPr algn="ctr">
                <a:lnSpc>
                  <a:spcPct val="104999"/>
                </a:lnSpc>
                <a:defRPr sz="1000" b="1">
                  <a:solidFill>
                    <a:srgbClr val="17212B"/>
                  </a:solidFill>
                  <a:latin typeface="Arial"/>
                  <a:ea typeface="Arial"/>
                  <a:cs typeface="Arial"/>
                  <a:sym typeface="Arial"/>
                </a:defRPr>
              </a:pPr>
              <a:r>
                <a:t>coarse features</a:t>
              </a:r>
            </a:p>
            <a:p>
              <a:pPr algn="ctr">
                <a:lnSpc>
                  <a:spcPct val="104999"/>
                </a:lnSpc>
                <a:defRPr sz="1000" b="1">
                  <a:solidFill>
                    <a:srgbClr val="17212B"/>
                  </a:solidFill>
                  <a:latin typeface="Arial"/>
                  <a:ea typeface="Arial"/>
                  <a:cs typeface="Arial"/>
                  <a:sym typeface="Arial"/>
                </a:defRPr>
              </a:pPr>
              <a:r>
                <a:t>scales 1,2,4,8</a:t>
              </a:r>
            </a:p>
          </p:txBody>
        </p:sp>
      </p:grpSp>
      <p:grpSp>
        <p:nvGrpSpPr>
          <p:cNvPr id="673" name="Rounded Rectangle 43"/>
          <p:cNvGrpSpPr/>
          <p:nvPr/>
        </p:nvGrpSpPr>
        <p:grpSpPr>
          <a:xfrm>
            <a:off x="2735968" y="2819499"/>
            <a:ext cx="1874519" cy="566928"/>
            <a:chOff x="0" y="0"/>
            <a:chExt cx="1874518" cy="566927"/>
          </a:xfrm>
        </p:grpSpPr>
        <p:sp>
          <p:nvSpPr>
            <p:cNvPr id="671" name="Rounded Rectangle"/>
            <p:cNvSpPr/>
            <p:nvPr/>
          </p:nvSpPr>
          <p:spPr>
            <a:xfrm>
              <a:off x="0" y="0"/>
              <a:ext cx="1874519" cy="566928"/>
            </a:xfrm>
            <a:prstGeom prst="roundRect">
              <a:avLst>
                <a:gd name="adj" fmla="val 16667"/>
              </a:avLst>
            </a:prstGeom>
            <a:solidFill>
              <a:srgbClr val="EFEDFB"/>
            </a:solidFill>
            <a:ln w="11430" cap="flat">
              <a:solidFill>
                <a:srgbClr val="6C63A8"/>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lnSpc>
                  <a:spcPct val="104999"/>
                </a:lnSpc>
                <a:defRPr>
                  <a:solidFill>
                    <a:srgbClr val="FFFFFF"/>
                  </a:solidFill>
                  <a:latin typeface="+mn-lt"/>
                  <a:ea typeface="+mn-ea"/>
                  <a:cs typeface="+mn-cs"/>
                  <a:sym typeface="Arial"/>
                </a:defRPr>
              </a:pPr>
              <a:endParaRPr/>
            </a:p>
          </p:txBody>
        </p:sp>
        <p:sp>
          <p:nvSpPr>
            <p:cNvPr id="672" name="detail features…"/>
            <p:cNvSpPr txBox="1"/>
            <p:nvPr/>
          </p:nvSpPr>
          <p:spPr>
            <a:xfrm>
              <a:off x="51677" y="105876"/>
              <a:ext cx="1771164" cy="35517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p>
              <a:pPr algn="ctr">
                <a:lnSpc>
                  <a:spcPct val="104999"/>
                </a:lnSpc>
                <a:defRPr sz="1000" b="1">
                  <a:solidFill>
                    <a:srgbClr val="17212B"/>
                  </a:solidFill>
                  <a:latin typeface="Arial"/>
                  <a:ea typeface="Arial"/>
                  <a:cs typeface="Arial"/>
                  <a:sym typeface="Arial"/>
                </a:defRPr>
              </a:pPr>
              <a:r>
                <a:t>detail features</a:t>
              </a:r>
            </a:p>
            <a:p>
              <a:pPr algn="ctr">
                <a:lnSpc>
                  <a:spcPct val="104999"/>
                </a:lnSpc>
                <a:defRPr sz="1000" b="1">
                  <a:solidFill>
                    <a:srgbClr val="17212B"/>
                  </a:solidFill>
                  <a:latin typeface="Arial"/>
                  <a:ea typeface="Arial"/>
                  <a:cs typeface="Arial"/>
                  <a:sym typeface="Arial"/>
                </a:defRPr>
              </a:pPr>
              <a:r>
                <a:t>scales 4,8,16,32</a:t>
              </a:r>
            </a:p>
          </p:txBody>
        </p:sp>
      </p:grpSp>
      <p:grpSp>
        <p:nvGrpSpPr>
          <p:cNvPr id="676" name="Rounded Rectangle 44"/>
          <p:cNvGrpSpPr/>
          <p:nvPr/>
        </p:nvGrpSpPr>
        <p:grpSpPr>
          <a:xfrm>
            <a:off x="5067687" y="1941674"/>
            <a:ext cx="1508761" cy="566929"/>
            <a:chOff x="0" y="0"/>
            <a:chExt cx="1508760" cy="566927"/>
          </a:xfrm>
        </p:grpSpPr>
        <p:sp>
          <p:nvSpPr>
            <p:cNvPr id="674" name="Rounded Rectangle"/>
            <p:cNvSpPr/>
            <p:nvPr/>
          </p:nvSpPr>
          <p:spPr>
            <a:xfrm>
              <a:off x="0" y="0"/>
              <a:ext cx="1508761" cy="566928"/>
            </a:xfrm>
            <a:prstGeom prst="roundRect">
              <a:avLst>
                <a:gd name="adj" fmla="val 16667"/>
              </a:avLst>
            </a:prstGeom>
            <a:solidFill>
              <a:srgbClr val="FFFFFF"/>
            </a:solidFill>
            <a:ln w="11430" cap="flat">
              <a:solidFill>
                <a:srgbClr val="0F766E"/>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lnSpc>
                  <a:spcPct val="104999"/>
                </a:lnSpc>
                <a:defRPr>
                  <a:solidFill>
                    <a:srgbClr val="FFFFFF"/>
                  </a:solidFill>
                  <a:latin typeface="+mn-lt"/>
                  <a:ea typeface="+mn-ea"/>
                  <a:cs typeface="+mn-cs"/>
                  <a:sym typeface="Arial"/>
                </a:defRPr>
              </a:pPr>
              <a:endParaRPr/>
            </a:p>
          </p:txBody>
        </p:sp>
        <p:sp>
          <p:nvSpPr>
            <p:cNvPr id="675" name="MLPᶜ…"/>
            <p:cNvSpPr txBox="1"/>
            <p:nvPr/>
          </p:nvSpPr>
          <p:spPr>
            <a:xfrm>
              <a:off x="51677" y="103695"/>
              <a:ext cx="1405406" cy="35953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p>
              <a:pPr algn="ctr">
                <a:lnSpc>
                  <a:spcPct val="104999"/>
                </a:lnSpc>
                <a:defRPr sz="1000" b="1">
                  <a:solidFill>
                    <a:srgbClr val="17212B"/>
                  </a:solidFill>
                  <a:latin typeface="Arial"/>
                  <a:ea typeface="Arial"/>
                  <a:cs typeface="Arial"/>
                  <a:sym typeface="Arial"/>
                </a:defRPr>
              </a:pPr>
              <a:r>
                <a:t>MLP</a:t>
              </a:r>
              <a:r>
                <a:rPr>
                  <a:latin typeface="+mn-lt"/>
                  <a:ea typeface="+mn-ea"/>
                  <a:cs typeface="+mn-cs"/>
                  <a:sym typeface="Arial"/>
                </a:rPr>
                <a:t>ᶜ</a:t>
              </a:r>
            </a:p>
            <a:p>
              <a:pPr algn="ctr">
                <a:lnSpc>
                  <a:spcPct val="104999"/>
                </a:lnSpc>
                <a:defRPr sz="1000" b="1">
                  <a:solidFill>
                    <a:srgbClr val="17212B"/>
                  </a:solidFill>
                  <a:latin typeface="Arial"/>
                  <a:ea typeface="Arial"/>
                  <a:cs typeface="Arial"/>
                  <a:sym typeface="Arial"/>
                </a:defRPr>
              </a:pPr>
              <a:r>
                <a:t>depth 6</a:t>
              </a:r>
            </a:p>
          </p:txBody>
        </p:sp>
      </p:grpSp>
      <p:grpSp>
        <p:nvGrpSpPr>
          <p:cNvPr id="679" name="Rounded Rectangle 45"/>
          <p:cNvGrpSpPr/>
          <p:nvPr/>
        </p:nvGrpSpPr>
        <p:grpSpPr>
          <a:xfrm>
            <a:off x="5067687" y="2819499"/>
            <a:ext cx="1508761" cy="566928"/>
            <a:chOff x="0" y="0"/>
            <a:chExt cx="1508760" cy="566927"/>
          </a:xfrm>
        </p:grpSpPr>
        <p:sp>
          <p:nvSpPr>
            <p:cNvPr id="677" name="Rounded Rectangle"/>
            <p:cNvSpPr/>
            <p:nvPr/>
          </p:nvSpPr>
          <p:spPr>
            <a:xfrm>
              <a:off x="0" y="0"/>
              <a:ext cx="1508761" cy="566928"/>
            </a:xfrm>
            <a:prstGeom prst="roundRect">
              <a:avLst>
                <a:gd name="adj" fmla="val 16667"/>
              </a:avLst>
            </a:prstGeom>
            <a:solidFill>
              <a:srgbClr val="FFFFFF"/>
            </a:solidFill>
            <a:ln w="11430" cap="flat">
              <a:solidFill>
                <a:srgbClr val="6C63A8"/>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lnSpc>
                  <a:spcPct val="104999"/>
                </a:lnSpc>
                <a:defRPr>
                  <a:solidFill>
                    <a:srgbClr val="FFFFFF"/>
                  </a:solidFill>
                  <a:latin typeface="+mn-lt"/>
                  <a:ea typeface="+mn-ea"/>
                  <a:cs typeface="+mn-cs"/>
                  <a:sym typeface="Arial"/>
                </a:defRPr>
              </a:pPr>
              <a:endParaRPr/>
            </a:p>
          </p:txBody>
        </p:sp>
        <p:sp>
          <p:nvSpPr>
            <p:cNvPr id="678" name="MLPᵈ…"/>
            <p:cNvSpPr txBox="1"/>
            <p:nvPr/>
          </p:nvSpPr>
          <p:spPr>
            <a:xfrm>
              <a:off x="51677" y="97027"/>
              <a:ext cx="1405406" cy="3728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p>
              <a:pPr algn="ctr">
                <a:lnSpc>
                  <a:spcPct val="104999"/>
                </a:lnSpc>
                <a:defRPr sz="1000" b="1">
                  <a:solidFill>
                    <a:srgbClr val="17212B"/>
                  </a:solidFill>
                  <a:latin typeface="Arial"/>
                  <a:ea typeface="Arial"/>
                  <a:cs typeface="Arial"/>
                  <a:sym typeface="Arial"/>
                </a:defRPr>
              </a:pPr>
              <a:r>
                <a:t>MLP</a:t>
              </a:r>
              <a:r>
                <a:rPr>
                  <a:latin typeface="+mn-lt"/>
                  <a:ea typeface="+mn-ea"/>
                  <a:cs typeface="+mn-cs"/>
                  <a:sym typeface="Arial"/>
                </a:rPr>
                <a:t>ᵈ</a:t>
              </a:r>
            </a:p>
            <a:p>
              <a:pPr algn="ctr">
                <a:lnSpc>
                  <a:spcPct val="104999"/>
                </a:lnSpc>
                <a:defRPr sz="1000" b="1">
                  <a:solidFill>
                    <a:srgbClr val="17212B"/>
                  </a:solidFill>
                  <a:latin typeface="Arial"/>
                  <a:ea typeface="Arial"/>
                  <a:cs typeface="Arial"/>
                  <a:sym typeface="Arial"/>
                </a:defRPr>
              </a:pPr>
              <a:r>
                <a:t>depth 6</a:t>
              </a:r>
            </a:p>
          </p:txBody>
        </p:sp>
      </p:grpSp>
      <p:grpSp>
        <p:nvGrpSpPr>
          <p:cNvPr id="682" name="Rounded Rectangle 46"/>
          <p:cNvGrpSpPr/>
          <p:nvPr/>
        </p:nvGrpSpPr>
        <p:grpSpPr>
          <a:xfrm>
            <a:off x="6987928" y="2344010"/>
            <a:ext cx="1664208" cy="694945"/>
            <a:chOff x="0" y="0"/>
            <a:chExt cx="1664207" cy="694944"/>
          </a:xfrm>
        </p:grpSpPr>
        <p:sp>
          <p:nvSpPr>
            <p:cNvPr id="680" name="Rounded Rectangle"/>
            <p:cNvSpPr/>
            <p:nvPr/>
          </p:nvSpPr>
          <p:spPr>
            <a:xfrm>
              <a:off x="0" y="0"/>
              <a:ext cx="1664208" cy="694945"/>
            </a:xfrm>
            <a:prstGeom prst="roundRect">
              <a:avLst>
                <a:gd name="adj" fmla="val 16667"/>
              </a:avLst>
            </a:prstGeom>
            <a:solidFill>
              <a:srgbClr val="FFF2D8"/>
            </a:solidFill>
            <a:ln w="11430" cap="flat">
              <a:solidFill>
                <a:srgbClr val="D8841C"/>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lnSpc>
                  <a:spcPct val="104999"/>
                </a:lnSpc>
                <a:defRPr>
                  <a:solidFill>
                    <a:srgbClr val="FFFFFF"/>
                  </a:solidFill>
                  <a:latin typeface="+mn-lt"/>
                  <a:ea typeface="+mn-ea"/>
                  <a:cs typeface="+mn-cs"/>
                  <a:sym typeface="Arial"/>
                </a:defRPr>
              </a:pPr>
              <a:endParaRPr/>
            </a:p>
          </p:txBody>
        </p:sp>
        <p:sp>
          <p:nvSpPr>
            <p:cNvPr id="681" name="combine logits…"/>
            <p:cNvSpPr txBox="1"/>
            <p:nvPr/>
          </p:nvSpPr>
          <p:spPr>
            <a:xfrm>
              <a:off x="57926" y="169884"/>
              <a:ext cx="1548355" cy="35517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p>
              <a:pPr algn="ctr">
                <a:lnSpc>
                  <a:spcPct val="104999"/>
                </a:lnSpc>
                <a:defRPr sz="1000" b="1">
                  <a:solidFill>
                    <a:srgbClr val="17212B"/>
                  </a:solidFill>
                  <a:latin typeface="Arial"/>
                  <a:ea typeface="Arial"/>
                  <a:cs typeface="Arial"/>
                  <a:sym typeface="Arial"/>
                </a:defRPr>
              </a:pPr>
              <a:r>
                <a:t>combine logits</a:t>
              </a:r>
            </a:p>
            <a:p>
              <a:pPr algn="ctr">
                <a:lnSpc>
                  <a:spcPct val="104999"/>
                </a:lnSpc>
                <a:defRPr sz="1000" b="1">
                  <a:solidFill>
                    <a:srgbClr val="17212B"/>
                  </a:solidFill>
                  <a:latin typeface="Arial"/>
                  <a:ea typeface="Arial"/>
                  <a:cs typeface="Arial"/>
                  <a:sym typeface="Arial"/>
                </a:defRPr>
              </a:pPr>
              <a:r>
                <a:t>coarse + bounded detail</a:t>
              </a:r>
            </a:p>
          </p:txBody>
        </p:sp>
      </p:grpSp>
      <p:grpSp>
        <p:nvGrpSpPr>
          <p:cNvPr id="685" name="Rounded Rectangle 47"/>
          <p:cNvGrpSpPr/>
          <p:nvPr/>
        </p:nvGrpSpPr>
        <p:grpSpPr>
          <a:xfrm>
            <a:off x="9088759" y="2412660"/>
            <a:ext cx="960122" cy="493778"/>
            <a:chOff x="0" y="0"/>
            <a:chExt cx="960120" cy="493777"/>
          </a:xfrm>
        </p:grpSpPr>
        <p:sp>
          <p:nvSpPr>
            <p:cNvPr id="683" name="Rounded Rectangle"/>
            <p:cNvSpPr/>
            <p:nvPr/>
          </p:nvSpPr>
          <p:spPr>
            <a:xfrm>
              <a:off x="0" y="0"/>
              <a:ext cx="960120" cy="493777"/>
            </a:xfrm>
            <a:prstGeom prst="roundRect">
              <a:avLst>
                <a:gd name="adj" fmla="val 16667"/>
              </a:avLst>
            </a:prstGeom>
            <a:solidFill>
              <a:srgbClr val="FFFFFF"/>
            </a:solidFill>
            <a:ln w="11430" cap="flat">
              <a:solidFill>
                <a:srgbClr val="0F766E"/>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lnSpc>
                  <a:spcPct val="104999"/>
                </a:lnSpc>
                <a:defRPr>
                  <a:solidFill>
                    <a:srgbClr val="FFFFFF"/>
                  </a:solidFill>
                  <a:latin typeface="+mn-lt"/>
                  <a:ea typeface="+mn-ea"/>
                  <a:cs typeface="+mn-cs"/>
                  <a:sym typeface="Arial"/>
                </a:defRPr>
              </a:pPr>
              <a:endParaRPr/>
            </a:p>
          </p:txBody>
        </p:sp>
        <p:sp>
          <p:nvSpPr>
            <p:cNvPr id="684" name="Sθ"/>
            <p:cNvSpPr txBox="1"/>
            <p:nvPr/>
          </p:nvSpPr>
          <p:spPr>
            <a:xfrm>
              <a:off x="48107" y="119738"/>
              <a:ext cx="863907" cy="2542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lvl1pPr algn="ctr">
                <a:lnSpc>
                  <a:spcPct val="104999"/>
                </a:lnSpc>
                <a:defRPr sz="1500" b="1">
                  <a:solidFill>
                    <a:srgbClr val="17212B"/>
                  </a:solidFill>
                  <a:latin typeface="Arial"/>
                  <a:ea typeface="Arial"/>
                  <a:cs typeface="Arial"/>
                  <a:sym typeface="Arial"/>
                </a:defRPr>
              </a:lvl1pPr>
            </a:lstStyle>
            <a:p>
              <a:r>
                <a:rPr sz="1200" dirty="0" err="1"/>
                <a:t>Sθ</a:t>
              </a:r>
              <a:endParaRPr sz="1200" dirty="0"/>
            </a:p>
          </p:txBody>
        </p:sp>
      </p:grpSp>
      <p:sp>
        <p:nvSpPr>
          <p:cNvPr id="686" name="Connector 48"/>
          <p:cNvSpPr/>
          <p:nvPr/>
        </p:nvSpPr>
        <p:spPr>
          <a:xfrm flipV="1">
            <a:off x="2297056" y="2215995"/>
            <a:ext cx="438913" cy="347473"/>
          </a:xfrm>
          <a:prstGeom prst="line">
            <a:avLst/>
          </a:prstGeom>
          <a:ln w="15240">
            <a:solidFill>
              <a:srgbClr val="0F766E"/>
            </a:solidFill>
          </a:ln>
          <a:effectLst>
            <a:outerShdw blurRad="38100" dist="23000" dir="5400000" rotWithShape="0">
              <a:srgbClr val="000000">
                <a:alpha val="35000"/>
              </a:srgbClr>
            </a:outerShdw>
          </a:effectLst>
        </p:spPr>
        <p:txBody>
          <a:bodyPr lIns="45718" tIns="45718" rIns="45718" bIns="45718"/>
          <a:lstStyle/>
          <a:p>
            <a:pPr>
              <a:defRPr>
                <a:latin typeface="+mn-lt"/>
                <a:ea typeface="+mn-ea"/>
                <a:cs typeface="+mn-cs"/>
                <a:sym typeface="Arial"/>
              </a:defRPr>
            </a:pPr>
            <a:endParaRPr/>
          </a:p>
        </p:txBody>
      </p:sp>
      <p:sp>
        <p:nvSpPr>
          <p:cNvPr id="687" name="Connector 49"/>
          <p:cNvSpPr/>
          <p:nvPr/>
        </p:nvSpPr>
        <p:spPr>
          <a:xfrm>
            <a:off x="2297056" y="2563467"/>
            <a:ext cx="438913" cy="530352"/>
          </a:xfrm>
          <a:prstGeom prst="line">
            <a:avLst/>
          </a:prstGeom>
          <a:ln w="15240">
            <a:solidFill>
              <a:srgbClr val="6C63A8"/>
            </a:solidFill>
          </a:ln>
          <a:effectLst>
            <a:outerShdw blurRad="38100" dist="23000" dir="5400000" rotWithShape="0">
              <a:srgbClr val="000000">
                <a:alpha val="35000"/>
              </a:srgbClr>
            </a:outerShdw>
          </a:effectLst>
        </p:spPr>
        <p:txBody>
          <a:bodyPr lIns="45718" tIns="45718" rIns="45718" bIns="45718"/>
          <a:lstStyle/>
          <a:p>
            <a:pPr>
              <a:defRPr>
                <a:latin typeface="+mn-lt"/>
                <a:ea typeface="+mn-ea"/>
                <a:cs typeface="+mn-cs"/>
                <a:sym typeface="Arial"/>
              </a:defRPr>
            </a:pPr>
            <a:endParaRPr/>
          </a:p>
        </p:txBody>
      </p:sp>
      <p:sp>
        <p:nvSpPr>
          <p:cNvPr id="688" name="Connector 50"/>
          <p:cNvSpPr/>
          <p:nvPr/>
        </p:nvSpPr>
        <p:spPr>
          <a:xfrm>
            <a:off x="4610487" y="2225138"/>
            <a:ext cx="457201" cy="1"/>
          </a:xfrm>
          <a:prstGeom prst="line">
            <a:avLst/>
          </a:prstGeom>
          <a:ln w="15240">
            <a:solidFill>
              <a:srgbClr val="0F766E"/>
            </a:solidFill>
          </a:ln>
          <a:effectLst>
            <a:outerShdw blurRad="38100" dist="23000" dir="5400000" rotWithShape="0">
              <a:srgbClr val="000000">
                <a:alpha val="35000"/>
              </a:srgbClr>
            </a:outerShdw>
          </a:effectLst>
        </p:spPr>
        <p:txBody>
          <a:bodyPr lIns="45718" tIns="45718" rIns="45718" bIns="45718"/>
          <a:lstStyle/>
          <a:p>
            <a:pPr>
              <a:defRPr>
                <a:latin typeface="+mn-lt"/>
                <a:ea typeface="+mn-ea"/>
                <a:cs typeface="+mn-cs"/>
                <a:sym typeface="Arial"/>
              </a:defRPr>
            </a:pPr>
            <a:endParaRPr/>
          </a:p>
        </p:txBody>
      </p:sp>
      <p:sp>
        <p:nvSpPr>
          <p:cNvPr id="689" name="Connector 51"/>
          <p:cNvSpPr/>
          <p:nvPr/>
        </p:nvSpPr>
        <p:spPr>
          <a:xfrm>
            <a:off x="4610487" y="3102962"/>
            <a:ext cx="457201" cy="1"/>
          </a:xfrm>
          <a:prstGeom prst="line">
            <a:avLst/>
          </a:prstGeom>
          <a:ln w="15240">
            <a:solidFill>
              <a:srgbClr val="6C63A8"/>
            </a:solidFill>
          </a:ln>
          <a:effectLst>
            <a:outerShdw blurRad="38100" dist="23000" dir="5400000" rotWithShape="0">
              <a:srgbClr val="000000">
                <a:alpha val="35000"/>
              </a:srgbClr>
            </a:outerShdw>
          </a:effectLst>
        </p:spPr>
        <p:txBody>
          <a:bodyPr lIns="45718" tIns="45718" rIns="45718" bIns="45718"/>
          <a:lstStyle/>
          <a:p>
            <a:pPr>
              <a:defRPr>
                <a:latin typeface="+mn-lt"/>
                <a:ea typeface="+mn-ea"/>
                <a:cs typeface="+mn-cs"/>
                <a:sym typeface="Arial"/>
              </a:defRPr>
            </a:pPr>
            <a:endParaRPr/>
          </a:p>
        </p:txBody>
      </p:sp>
      <p:sp>
        <p:nvSpPr>
          <p:cNvPr id="690" name="Connector 52"/>
          <p:cNvSpPr/>
          <p:nvPr/>
        </p:nvSpPr>
        <p:spPr>
          <a:xfrm>
            <a:off x="6576448" y="2225138"/>
            <a:ext cx="411481" cy="429769"/>
          </a:xfrm>
          <a:prstGeom prst="line">
            <a:avLst/>
          </a:prstGeom>
          <a:ln w="15240">
            <a:solidFill>
              <a:srgbClr val="0F766E"/>
            </a:solidFill>
          </a:ln>
          <a:effectLst>
            <a:outerShdw blurRad="38100" dist="23000" dir="5400000" rotWithShape="0">
              <a:srgbClr val="000000">
                <a:alpha val="35000"/>
              </a:srgbClr>
            </a:outerShdw>
          </a:effectLst>
        </p:spPr>
        <p:txBody>
          <a:bodyPr lIns="45718" tIns="45718" rIns="45718" bIns="45718"/>
          <a:lstStyle/>
          <a:p>
            <a:pPr>
              <a:defRPr>
                <a:latin typeface="+mn-lt"/>
                <a:ea typeface="+mn-ea"/>
                <a:cs typeface="+mn-cs"/>
                <a:sym typeface="Arial"/>
              </a:defRPr>
            </a:pPr>
            <a:endParaRPr/>
          </a:p>
        </p:txBody>
      </p:sp>
      <p:sp>
        <p:nvSpPr>
          <p:cNvPr id="691" name="Connector 53"/>
          <p:cNvSpPr/>
          <p:nvPr/>
        </p:nvSpPr>
        <p:spPr>
          <a:xfrm flipV="1">
            <a:off x="6576448" y="2654906"/>
            <a:ext cx="411481" cy="448057"/>
          </a:xfrm>
          <a:prstGeom prst="line">
            <a:avLst/>
          </a:prstGeom>
          <a:ln w="15240">
            <a:solidFill>
              <a:srgbClr val="6C63A8"/>
            </a:solidFill>
          </a:ln>
          <a:effectLst>
            <a:outerShdw blurRad="38100" dist="23000" dir="5400000" rotWithShape="0">
              <a:srgbClr val="000000">
                <a:alpha val="35000"/>
              </a:srgbClr>
            </a:outerShdw>
          </a:effectLst>
        </p:spPr>
        <p:txBody>
          <a:bodyPr lIns="45718" tIns="45718" rIns="45718" bIns="45718"/>
          <a:lstStyle/>
          <a:p>
            <a:pPr>
              <a:defRPr>
                <a:latin typeface="+mn-lt"/>
                <a:ea typeface="+mn-ea"/>
                <a:cs typeface="+mn-cs"/>
                <a:sym typeface="Arial"/>
              </a:defRPr>
            </a:pPr>
            <a:endParaRPr/>
          </a:p>
        </p:txBody>
      </p:sp>
      <p:sp>
        <p:nvSpPr>
          <p:cNvPr id="692" name="Connector 54"/>
          <p:cNvSpPr/>
          <p:nvPr/>
        </p:nvSpPr>
        <p:spPr>
          <a:xfrm>
            <a:off x="8700244" y="2667815"/>
            <a:ext cx="388514" cy="0"/>
          </a:xfrm>
          <a:prstGeom prst="line">
            <a:avLst/>
          </a:prstGeom>
          <a:ln w="15240">
            <a:solidFill>
              <a:srgbClr val="D8841C"/>
            </a:solidFill>
          </a:ln>
          <a:effectLst>
            <a:outerShdw blurRad="38100" dist="23000" dir="5400000" rotWithShape="0">
              <a:srgbClr val="000000">
                <a:alpha val="35000"/>
              </a:srgbClr>
            </a:outerShdw>
          </a:effectLst>
        </p:spPr>
        <p:txBody>
          <a:bodyPr lIns="45718" tIns="45718" rIns="45718" bIns="45718"/>
          <a:lstStyle/>
          <a:p>
            <a:pPr>
              <a:defRPr>
                <a:latin typeface="+mn-lt"/>
                <a:ea typeface="+mn-ea"/>
                <a:cs typeface="+mn-cs"/>
                <a:sym typeface="Arial"/>
              </a:defRPr>
            </a:pPr>
            <a:endParaRPr/>
          </a:p>
        </p:txBody>
      </p:sp>
      <p:sp>
        <p:nvSpPr>
          <p:cNvPr id="693" name="Rounded Rectangle 55"/>
          <p:cNvSpPr/>
          <p:nvPr/>
        </p:nvSpPr>
        <p:spPr>
          <a:xfrm>
            <a:off x="758953" y="3759275"/>
            <a:ext cx="5303521" cy="1298449"/>
          </a:xfrm>
          <a:prstGeom prst="roundRect">
            <a:avLst>
              <a:gd name="adj" fmla="val 16667"/>
            </a:avLst>
          </a:prstGeom>
          <a:solidFill>
            <a:srgbClr val="E5F4F1"/>
          </a:solidFill>
          <a:ln w="1143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grpSp>
        <p:nvGrpSpPr>
          <p:cNvPr id="697" name="Rounded Rectangle 57"/>
          <p:cNvGrpSpPr/>
          <p:nvPr/>
        </p:nvGrpSpPr>
        <p:grpSpPr>
          <a:xfrm>
            <a:off x="6455665" y="3759275"/>
            <a:ext cx="4709160" cy="1298449"/>
            <a:chOff x="0" y="0"/>
            <a:chExt cx="4709159" cy="1298447"/>
          </a:xfrm>
        </p:grpSpPr>
        <p:sp>
          <p:nvSpPr>
            <p:cNvPr id="695" name="Rounded Rectangle"/>
            <p:cNvSpPr/>
            <p:nvPr/>
          </p:nvSpPr>
          <p:spPr>
            <a:xfrm>
              <a:off x="0" y="0"/>
              <a:ext cx="4709160" cy="1298448"/>
            </a:xfrm>
            <a:prstGeom prst="roundRect">
              <a:avLst>
                <a:gd name="adj" fmla="val 16667"/>
              </a:avLst>
            </a:prstGeom>
            <a:solidFill>
              <a:srgbClr val="FFFFFF"/>
            </a:solidFill>
            <a:ln w="11430" cap="flat">
              <a:solidFill>
                <a:srgbClr val="C9D1D6"/>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nSpc>
                  <a:spcPct val="104999"/>
                </a:lnSpc>
                <a:defRPr>
                  <a:solidFill>
                    <a:srgbClr val="FFFFFF"/>
                  </a:solidFill>
                  <a:latin typeface="+mn-lt"/>
                  <a:ea typeface="+mn-ea"/>
                  <a:cs typeface="+mn-cs"/>
                  <a:sym typeface="Arial"/>
                </a:defRPr>
              </a:pPr>
              <a:endParaRPr/>
            </a:p>
          </p:txBody>
        </p:sp>
        <p:sp>
          <p:nvSpPr>
            <p:cNvPr id="696" name="Implementation details…"/>
            <p:cNvSpPr txBox="1"/>
            <p:nvPr/>
          </p:nvSpPr>
          <p:spPr>
            <a:xfrm>
              <a:off x="87388" y="251920"/>
              <a:ext cx="4534384" cy="7946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p>
              <a:pPr>
                <a:lnSpc>
                  <a:spcPct val="104999"/>
                </a:lnSpc>
                <a:defRPr sz="1000">
                  <a:solidFill>
                    <a:srgbClr val="17212B"/>
                  </a:solidFill>
                  <a:latin typeface="Arial"/>
                  <a:ea typeface="Arial"/>
                  <a:cs typeface="Arial"/>
                  <a:sym typeface="Arial"/>
                </a:defRPr>
              </a:pPr>
              <a:r>
                <a:rPr dirty="0"/>
                <a:t>Implementation details</a:t>
              </a:r>
            </a:p>
            <a:p>
              <a:pPr>
                <a:lnSpc>
                  <a:spcPct val="104999"/>
                </a:lnSpc>
                <a:defRPr sz="1000">
                  <a:solidFill>
                    <a:srgbClr val="17212B"/>
                  </a:solidFill>
                  <a:latin typeface="Arial"/>
                  <a:ea typeface="Arial"/>
                  <a:cs typeface="Arial"/>
                  <a:sym typeface="Arial"/>
                </a:defRPr>
              </a:pPr>
              <a:r>
                <a:rPr dirty="0"/>
                <a:t>• </a:t>
              </a:r>
              <a:r>
                <a:rPr dirty="0" err="1"/>
                <a:t>γ</a:t>
              </a:r>
              <a:r>
                <a:rPr dirty="0"/>
                <a:t> = 1.0, detail contribution is tanh-limited</a:t>
              </a:r>
            </a:p>
            <a:p>
              <a:pPr>
                <a:lnSpc>
                  <a:spcPct val="104999"/>
                </a:lnSpc>
                <a:defRPr sz="1000">
                  <a:solidFill>
                    <a:srgbClr val="17212B"/>
                  </a:solidFill>
                  <a:latin typeface="Arial"/>
                  <a:ea typeface="Arial"/>
                  <a:cs typeface="Arial"/>
                  <a:sym typeface="Arial"/>
                </a:defRPr>
              </a:pPr>
              <a:r>
                <a:rPr dirty="0"/>
                <a:t>• 24 Fourier frequencies per scale</a:t>
              </a:r>
            </a:p>
            <a:p>
              <a:pPr>
                <a:lnSpc>
                  <a:spcPct val="104999"/>
                </a:lnSpc>
                <a:defRPr sz="1000">
                  <a:solidFill>
                    <a:srgbClr val="17212B"/>
                  </a:solidFill>
                  <a:latin typeface="Arial"/>
                  <a:ea typeface="Arial"/>
                  <a:cs typeface="Arial"/>
                  <a:sym typeface="Arial"/>
                </a:defRPr>
              </a:pPr>
              <a:r>
                <a:rPr dirty="0"/>
                <a:t>• pressure branch remains raw-coordinate and smooth</a:t>
              </a:r>
            </a:p>
            <a:p>
              <a:pPr>
                <a:lnSpc>
                  <a:spcPct val="104999"/>
                </a:lnSpc>
                <a:defRPr sz="1000">
                  <a:solidFill>
                    <a:srgbClr val="17212B"/>
                  </a:solidFill>
                  <a:latin typeface="Arial"/>
                  <a:ea typeface="Arial"/>
                  <a:cs typeface="Arial"/>
                  <a:sym typeface="Arial"/>
                </a:defRPr>
              </a:pPr>
              <a:r>
                <a:rPr dirty="0"/>
                <a:t>• M3 tests whether saturation needs a multiscale split</a:t>
              </a:r>
            </a:p>
          </p:txBody>
        </p:sp>
      </p:grpSp>
      <p:grpSp>
        <p:nvGrpSpPr>
          <p:cNvPr id="700" name="Rounded Rectangle 58"/>
          <p:cNvGrpSpPr/>
          <p:nvPr/>
        </p:nvGrpSpPr>
        <p:grpSpPr>
          <a:xfrm>
            <a:off x="941833" y="5770956"/>
            <a:ext cx="10012681" cy="585217"/>
            <a:chOff x="0" y="0"/>
            <a:chExt cx="10012680" cy="585216"/>
          </a:xfrm>
        </p:grpSpPr>
        <p:sp>
          <p:nvSpPr>
            <p:cNvPr id="698" name="Rounded Rectangle"/>
            <p:cNvSpPr/>
            <p:nvPr/>
          </p:nvSpPr>
          <p:spPr>
            <a:xfrm>
              <a:off x="0" y="0"/>
              <a:ext cx="10012681" cy="585217"/>
            </a:xfrm>
            <a:prstGeom prst="roundRect">
              <a:avLst>
                <a:gd name="adj" fmla="val 16667"/>
              </a:avLst>
            </a:prstGeom>
            <a:solidFill>
              <a:srgbClr val="EDEFF0"/>
            </a:solidFill>
            <a:ln w="11430" cap="flat">
              <a:solidFill>
                <a:srgbClr val="C9D1D6"/>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lnSpc>
                  <a:spcPct val="104999"/>
                </a:lnSpc>
                <a:defRPr>
                  <a:solidFill>
                    <a:srgbClr val="FFFFFF"/>
                  </a:solidFill>
                  <a:latin typeface="+mn-lt"/>
                  <a:ea typeface="+mn-ea"/>
                  <a:cs typeface="+mn-cs"/>
                  <a:sym typeface="Arial"/>
                </a:defRPr>
              </a:pPr>
              <a:endParaRPr/>
            </a:p>
          </p:txBody>
        </p:sp>
        <p:sp>
          <p:nvSpPr>
            <p:cNvPr id="699" name="Interpretation: the broad plume envelope and the thin fingering texture are learned by different pathways, reducing the burden on one saturation logit network."/>
            <p:cNvSpPr txBox="1"/>
            <p:nvPr/>
          </p:nvSpPr>
          <p:spPr>
            <a:xfrm>
              <a:off x="52570" y="76404"/>
              <a:ext cx="9907539" cy="4324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lvl1pPr algn="ctr">
                <a:lnSpc>
                  <a:spcPct val="104999"/>
                </a:lnSpc>
                <a:defRPr sz="1200" b="1">
                  <a:solidFill>
                    <a:srgbClr val="B0002A"/>
                  </a:solidFill>
                  <a:latin typeface="Arial"/>
                  <a:ea typeface="Arial"/>
                  <a:cs typeface="Arial"/>
                  <a:sym typeface="Arial"/>
                </a:defRPr>
              </a:lvl1pPr>
            </a:lstStyle>
            <a:p>
              <a:r>
                <a:rPr dirty="0"/>
                <a:t>Interpretation: the broad plume envelope and the thin fingering texture are learned by different pathways, reducing the burden on one saturation logit network.</a:t>
              </a:r>
            </a:p>
          </p:txBody>
        </p:sp>
      </p:grpSp>
      <p:sp>
        <p:nvSpPr>
          <p:cNvPr id="701" name="TextBox 59"/>
          <p:cNvSpPr txBox="1"/>
          <p:nvPr/>
        </p:nvSpPr>
        <p:spPr>
          <a:xfrm>
            <a:off x="11724913" y="6528816"/>
            <a:ext cx="143999"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gn="r">
              <a:lnSpc>
                <a:spcPct val="104999"/>
              </a:lnSpc>
              <a:defRPr sz="800">
                <a:solidFill>
                  <a:srgbClr val="66737E"/>
                </a:solidFill>
                <a:latin typeface="Arial"/>
                <a:ea typeface="Arial"/>
                <a:cs typeface="Arial"/>
                <a:sym typeface="Arial"/>
              </a:defRPr>
            </a:lvl1pPr>
          </a:lstStyle>
          <a:p>
            <a:r>
              <a:t>09</a:t>
            </a:r>
          </a:p>
        </p:txBody>
      </p:sp>
      <p:pic>
        <p:nvPicPr>
          <p:cNvPr id="702" name="Picture 701" descr="eq23_26.png"/>
          <p:cNvPicPr>
            <a:picLocks noChangeAspect="1"/>
          </p:cNvPicPr>
          <p:nvPr/>
        </p:nvPicPr>
        <p:blipFill>
          <a:blip r:embed="rId3"/>
          <a:stretch>
            <a:fillRect/>
          </a:stretch>
        </p:blipFill>
        <p:spPr>
          <a:xfrm>
            <a:off x="868679" y="4022911"/>
            <a:ext cx="4393693" cy="939771"/>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 name="Rectangle 1"/>
          <p:cNvSpPr/>
          <p:nvPr/>
        </p:nvSpPr>
        <p:spPr>
          <a:xfrm>
            <a:off x="-1" y="-1"/>
            <a:ext cx="12179301" cy="585218"/>
          </a:xfrm>
          <a:prstGeom prst="rect">
            <a:avLst/>
          </a:prstGeom>
          <a:solidFill>
            <a:srgbClr val="5C0014"/>
          </a:solidFill>
          <a:ln>
            <a:solidFill>
              <a:srgbClr val="5C0014"/>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04" name="TextBox 2"/>
          <p:cNvSpPr txBox="1"/>
          <p:nvPr/>
        </p:nvSpPr>
        <p:spPr>
          <a:xfrm>
            <a:off x="292607" y="82296"/>
            <a:ext cx="551925" cy="1415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900">
                <a:solidFill>
                  <a:srgbClr val="FFFFFF"/>
                </a:solidFill>
                <a:latin typeface="Arial"/>
                <a:ea typeface="Arial"/>
                <a:cs typeface="Arial"/>
                <a:sym typeface="Arial"/>
              </a:defRPr>
            </a:lvl1pPr>
          </a:lstStyle>
          <a:p>
            <a:r>
              <a:t>Motivation</a:t>
            </a:r>
          </a:p>
        </p:txBody>
      </p:sp>
      <p:sp>
        <p:nvSpPr>
          <p:cNvPr id="705" name="TextBox 3"/>
          <p:cNvSpPr txBox="1"/>
          <p:nvPr/>
        </p:nvSpPr>
        <p:spPr>
          <a:xfrm>
            <a:off x="4414842" y="82296"/>
            <a:ext cx="1320156" cy="1415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gn="ctr">
              <a:lnSpc>
                <a:spcPct val="104999"/>
              </a:lnSpc>
              <a:defRPr sz="900" b="1">
                <a:solidFill>
                  <a:srgbClr val="FFFFFF"/>
                </a:solidFill>
                <a:latin typeface="Arial"/>
                <a:ea typeface="Arial"/>
                <a:cs typeface="Arial"/>
                <a:sym typeface="Arial"/>
              </a:defRPr>
            </a:lvl1pPr>
          </a:lstStyle>
          <a:p>
            <a:r>
              <a:t>Front-aware M8 method</a:t>
            </a:r>
          </a:p>
        </p:txBody>
      </p:sp>
      <p:sp>
        <p:nvSpPr>
          <p:cNvPr id="706" name="TextBox 4"/>
          <p:cNvSpPr txBox="1"/>
          <p:nvPr/>
        </p:nvSpPr>
        <p:spPr>
          <a:xfrm>
            <a:off x="10282607" y="82296"/>
            <a:ext cx="1403426" cy="1415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gn="r">
              <a:lnSpc>
                <a:spcPct val="104999"/>
              </a:lnSpc>
              <a:defRPr sz="900">
                <a:solidFill>
                  <a:srgbClr val="FFFFFF"/>
                </a:solidFill>
                <a:latin typeface="Arial"/>
                <a:ea typeface="Arial"/>
                <a:cs typeface="Arial"/>
                <a:sym typeface="Arial"/>
              </a:defRPr>
            </a:lvl1pPr>
          </a:lstStyle>
          <a:p>
            <a:r>
              <a:t>Evaluation and next results</a:t>
            </a:r>
          </a:p>
        </p:txBody>
      </p:sp>
      <p:sp>
        <p:nvSpPr>
          <p:cNvPr id="707" name="Oval 5"/>
          <p:cNvSpPr/>
          <p:nvPr/>
        </p:nvSpPr>
        <p:spPr>
          <a:xfrm>
            <a:off x="274320" y="356615"/>
            <a:ext cx="64009" cy="64009"/>
          </a:xfrm>
          <a:prstGeom prst="ellipse">
            <a:avLst/>
          </a:prstGeom>
          <a:solidFill>
            <a:srgbClr val="FFFFFF"/>
          </a:solidFill>
          <a:ln w="1016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08" name="Oval 6"/>
          <p:cNvSpPr/>
          <p:nvPr/>
        </p:nvSpPr>
        <p:spPr>
          <a:xfrm>
            <a:off x="393191" y="356615"/>
            <a:ext cx="64009" cy="64009"/>
          </a:xfrm>
          <a:prstGeom prst="ellipse">
            <a:avLst/>
          </a:prstGeom>
          <a:solidFill>
            <a:srgbClr val="FFFFFF"/>
          </a:solidFill>
          <a:ln w="1016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09" name="Oval 7"/>
          <p:cNvSpPr/>
          <p:nvPr/>
        </p:nvSpPr>
        <p:spPr>
          <a:xfrm>
            <a:off x="512063" y="356615"/>
            <a:ext cx="64009" cy="64009"/>
          </a:xfrm>
          <a:prstGeom prst="ellipse">
            <a:avLst/>
          </a:prstGeom>
          <a:solidFill>
            <a:srgbClr val="FFFFFF"/>
          </a:solidFill>
          <a:ln w="1016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10" name="Oval 8"/>
          <p:cNvSpPr/>
          <p:nvPr/>
        </p:nvSpPr>
        <p:spPr>
          <a:xfrm>
            <a:off x="630936" y="356615"/>
            <a:ext cx="64009" cy="64009"/>
          </a:xfrm>
          <a:prstGeom prst="ellipse">
            <a:avLst/>
          </a:prstGeom>
          <a:solidFill>
            <a:srgbClr val="FFFFFF"/>
          </a:solidFill>
          <a:ln w="1016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11" name="Oval 9"/>
          <p:cNvSpPr/>
          <p:nvPr/>
        </p:nvSpPr>
        <p:spPr>
          <a:xfrm>
            <a:off x="2788920"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12" name="Oval 10"/>
          <p:cNvSpPr/>
          <p:nvPr/>
        </p:nvSpPr>
        <p:spPr>
          <a:xfrm>
            <a:off x="2889503"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13" name="Oval 11"/>
          <p:cNvSpPr/>
          <p:nvPr/>
        </p:nvSpPr>
        <p:spPr>
          <a:xfrm>
            <a:off x="2990088"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14" name="Oval 12"/>
          <p:cNvSpPr/>
          <p:nvPr/>
        </p:nvSpPr>
        <p:spPr>
          <a:xfrm>
            <a:off x="3090672"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15" name="Oval 13"/>
          <p:cNvSpPr/>
          <p:nvPr/>
        </p:nvSpPr>
        <p:spPr>
          <a:xfrm>
            <a:off x="3191255"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16" name="Oval 14"/>
          <p:cNvSpPr/>
          <p:nvPr/>
        </p:nvSpPr>
        <p:spPr>
          <a:xfrm>
            <a:off x="3291838"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17" name="Oval 15"/>
          <p:cNvSpPr/>
          <p:nvPr/>
        </p:nvSpPr>
        <p:spPr>
          <a:xfrm>
            <a:off x="3392423"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18" name="Oval 16"/>
          <p:cNvSpPr/>
          <p:nvPr/>
        </p:nvSpPr>
        <p:spPr>
          <a:xfrm>
            <a:off x="3493008"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19" name="Oval 17"/>
          <p:cNvSpPr/>
          <p:nvPr/>
        </p:nvSpPr>
        <p:spPr>
          <a:xfrm>
            <a:off x="3593591"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20" name="Oval 18"/>
          <p:cNvSpPr/>
          <p:nvPr/>
        </p:nvSpPr>
        <p:spPr>
          <a:xfrm>
            <a:off x="3694176"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21" name="Oval 19"/>
          <p:cNvSpPr/>
          <p:nvPr/>
        </p:nvSpPr>
        <p:spPr>
          <a:xfrm>
            <a:off x="3794759"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22" name="Oval 20"/>
          <p:cNvSpPr/>
          <p:nvPr/>
        </p:nvSpPr>
        <p:spPr>
          <a:xfrm>
            <a:off x="3895344"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23" name="Oval 21"/>
          <p:cNvSpPr/>
          <p:nvPr/>
        </p:nvSpPr>
        <p:spPr>
          <a:xfrm>
            <a:off x="3995928"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24" name="Oval 22"/>
          <p:cNvSpPr/>
          <p:nvPr/>
        </p:nvSpPr>
        <p:spPr>
          <a:xfrm>
            <a:off x="4096510"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25" name="Oval 23"/>
          <p:cNvSpPr/>
          <p:nvPr/>
        </p:nvSpPr>
        <p:spPr>
          <a:xfrm>
            <a:off x="4197096"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26" name="Oval 24"/>
          <p:cNvSpPr/>
          <p:nvPr/>
        </p:nvSpPr>
        <p:spPr>
          <a:xfrm>
            <a:off x="4297679"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27" name="Oval 25"/>
          <p:cNvSpPr/>
          <p:nvPr/>
        </p:nvSpPr>
        <p:spPr>
          <a:xfrm>
            <a:off x="4398264"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28" name="Oval 26"/>
          <p:cNvSpPr/>
          <p:nvPr/>
        </p:nvSpPr>
        <p:spPr>
          <a:xfrm>
            <a:off x="4498847"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29" name="Oval 27"/>
          <p:cNvSpPr/>
          <p:nvPr/>
        </p:nvSpPr>
        <p:spPr>
          <a:xfrm>
            <a:off x="4599430"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30" name="Oval 28"/>
          <p:cNvSpPr/>
          <p:nvPr/>
        </p:nvSpPr>
        <p:spPr>
          <a:xfrm>
            <a:off x="4700015"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31" name="Oval 29"/>
          <p:cNvSpPr/>
          <p:nvPr/>
        </p:nvSpPr>
        <p:spPr>
          <a:xfrm>
            <a:off x="4800600"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32" name="Oval 30"/>
          <p:cNvSpPr/>
          <p:nvPr/>
        </p:nvSpPr>
        <p:spPr>
          <a:xfrm>
            <a:off x="4901183"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33" name="Oval 31"/>
          <p:cNvSpPr/>
          <p:nvPr/>
        </p:nvSpPr>
        <p:spPr>
          <a:xfrm>
            <a:off x="5001767"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34" name="Oval 32"/>
          <p:cNvSpPr/>
          <p:nvPr/>
        </p:nvSpPr>
        <p:spPr>
          <a:xfrm>
            <a:off x="5102352"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35" name="Oval 33"/>
          <p:cNvSpPr/>
          <p:nvPr/>
        </p:nvSpPr>
        <p:spPr>
          <a:xfrm>
            <a:off x="5202935"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36" name="Oval 34"/>
          <p:cNvSpPr/>
          <p:nvPr/>
        </p:nvSpPr>
        <p:spPr>
          <a:xfrm>
            <a:off x="5303520"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37" name="Oval 35"/>
          <p:cNvSpPr/>
          <p:nvPr/>
        </p:nvSpPr>
        <p:spPr>
          <a:xfrm>
            <a:off x="9372600"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38" name="Oval 36"/>
          <p:cNvSpPr/>
          <p:nvPr/>
        </p:nvSpPr>
        <p:spPr>
          <a:xfrm>
            <a:off x="9491471"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39" name="Oval 37"/>
          <p:cNvSpPr/>
          <p:nvPr/>
        </p:nvSpPr>
        <p:spPr>
          <a:xfrm>
            <a:off x="9610343"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40" name="Oval 38"/>
          <p:cNvSpPr/>
          <p:nvPr/>
        </p:nvSpPr>
        <p:spPr>
          <a:xfrm>
            <a:off x="9729216"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41" name="TextBox 39"/>
          <p:cNvSpPr txBox="1"/>
          <p:nvPr/>
        </p:nvSpPr>
        <p:spPr>
          <a:xfrm>
            <a:off x="429768" y="768095"/>
            <a:ext cx="6633823" cy="2775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a:solidFill>
                  <a:srgbClr val="B0002A"/>
                </a:solidFill>
                <a:latin typeface="Arial"/>
                <a:ea typeface="Arial"/>
                <a:cs typeface="Arial"/>
                <a:sym typeface="Arial"/>
              </a:defRPr>
            </a:lvl1pPr>
          </a:lstStyle>
          <a:p>
            <a:r>
              <a:rPr sz="1700" b="1">
                <a:solidFill>
                  <a:srgbClr val="7E0023"/>
                </a:solidFill>
                <a:latin typeface="Arial"/>
              </a:rPr>
              <a:t>M4 | Hard initial-condition gate prevents early-time saturation drift</a:t>
            </a:r>
          </a:p>
        </p:txBody>
      </p:sp>
      <p:sp>
        <p:nvSpPr>
          <p:cNvPr id="742" name="TextBox 40"/>
          <p:cNvSpPr txBox="1"/>
          <p:nvPr/>
        </p:nvSpPr>
        <p:spPr>
          <a:xfrm>
            <a:off x="1659874" y="1115567"/>
            <a:ext cx="8850916" cy="1911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gn="ctr">
              <a:lnSpc>
                <a:spcPct val="104999"/>
              </a:lnSpc>
              <a:defRPr sz="1200">
                <a:solidFill>
                  <a:srgbClr val="66737E"/>
                </a:solidFill>
                <a:latin typeface="Arial"/>
                <a:ea typeface="Arial"/>
                <a:cs typeface="Arial"/>
                <a:sym typeface="Arial"/>
              </a:defRPr>
            </a:lvl1pPr>
          </a:lstStyle>
          <a:p>
            <a:r>
              <a:t>Purpose: enforce the simulator convention S(x,0)=0.0 exactly, rather than asking a soft IC penalty to compete with later front data.</a:t>
            </a:r>
          </a:p>
        </p:txBody>
      </p:sp>
      <p:sp>
        <p:nvSpPr>
          <p:cNvPr id="743" name="Rounded Rectangle 41"/>
          <p:cNvSpPr/>
          <p:nvPr/>
        </p:nvSpPr>
        <p:spPr>
          <a:xfrm>
            <a:off x="672083" y="1894402"/>
            <a:ext cx="3977640" cy="2788922"/>
          </a:xfrm>
          <a:prstGeom prst="roundRect">
            <a:avLst>
              <a:gd name="adj" fmla="val 16667"/>
            </a:avLst>
          </a:prstGeom>
          <a:solidFill>
            <a:srgbClr val="FFFFFF"/>
          </a:solidFill>
          <a:ln w="11430">
            <a:solidFill>
              <a:srgbClr val="C9D1D6"/>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44" name="TextBox 42"/>
          <p:cNvSpPr txBox="1"/>
          <p:nvPr/>
        </p:nvSpPr>
        <p:spPr>
          <a:xfrm>
            <a:off x="928114" y="2095570"/>
            <a:ext cx="1061327" cy="1911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200" b="1">
                <a:solidFill>
                  <a:srgbClr val="B0002A"/>
                </a:solidFill>
                <a:latin typeface="Arial"/>
                <a:ea typeface="Arial"/>
                <a:cs typeface="Arial"/>
                <a:sym typeface="Arial"/>
              </a:defRPr>
            </a:lvl1pPr>
          </a:lstStyle>
          <a:p>
            <a:r>
              <a:t>Temporal gate</a:t>
            </a:r>
          </a:p>
        </p:txBody>
      </p:sp>
      <p:sp>
        <p:nvSpPr>
          <p:cNvPr id="745" name="Connector 43"/>
          <p:cNvSpPr/>
          <p:nvPr/>
        </p:nvSpPr>
        <p:spPr>
          <a:xfrm>
            <a:off x="1110994" y="4024955"/>
            <a:ext cx="2697481" cy="1"/>
          </a:xfrm>
          <a:prstGeom prst="line">
            <a:avLst/>
          </a:prstGeom>
          <a:ln w="12700">
            <a:solidFill>
              <a:srgbClr val="17212B"/>
            </a:solidFill>
          </a:ln>
          <a:effectLst>
            <a:outerShdw blurRad="38100" dist="23000" dir="5400000" rotWithShape="0">
              <a:srgbClr val="000000">
                <a:alpha val="35000"/>
              </a:srgbClr>
            </a:outerShdw>
          </a:effectLst>
        </p:spPr>
        <p:txBody>
          <a:bodyPr lIns="45718" tIns="45718" rIns="45718" bIns="45718"/>
          <a:lstStyle/>
          <a:p>
            <a:pPr>
              <a:defRPr>
                <a:latin typeface="+mn-lt"/>
                <a:ea typeface="+mn-ea"/>
                <a:cs typeface="+mn-cs"/>
                <a:sym typeface="Arial"/>
              </a:defRPr>
            </a:pPr>
            <a:endParaRPr/>
          </a:p>
        </p:txBody>
      </p:sp>
      <p:sp>
        <p:nvSpPr>
          <p:cNvPr id="746" name="Connector 44"/>
          <p:cNvSpPr/>
          <p:nvPr/>
        </p:nvSpPr>
        <p:spPr>
          <a:xfrm flipV="1">
            <a:off x="1110994" y="2534482"/>
            <a:ext cx="1" cy="1490473"/>
          </a:xfrm>
          <a:prstGeom prst="line">
            <a:avLst/>
          </a:prstGeom>
          <a:ln w="12700">
            <a:solidFill>
              <a:srgbClr val="17212B"/>
            </a:solidFill>
          </a:ln>
          <a:effectLst>
            <a:outerShdw blurRad="38100" dist="23000" dir="5400000" rotWithShape="0">
              <a:srgbClr val="000000">
                <a:alpha val="35000"/>
              </a:srgbClr>
            </a:outerShdw>
          </a:effectLst>
        </p:spPr>
        <p:txBody>
          <a:bodyPr lIns="45718" tIns="45718" rIns="45718" bIns="45718"/>
          <a:lstStyle/>
          <a:p>
            <a:pPr>
              <a:defRPr>
                <a:latin typeface="+mn-lt"/>
                <a:ea typeface="+mn-ea"/>
                <a:cs typeface="+mn-cs"/>
                <a:sym typeface="Arial"/>
              </a:defRPr>
            </a:pPr>
            <a:endParaRPr/>
          </a:p>
        </p:txBody>
      </p:sp>
      <p:sp>
        <p:nvSpPr>
          <p:cNvPr id="747" name="TextBox 45"/>
          <p:cNvSpPr txBox="1"/>
          <p:nvPr/>
        </p:nvSpPr>
        <p:spPr>
          <a:xfrm>
            <a:off x="3918202" y="3942658"/>
            <a:ext cx="127001" cy="1661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100">
                <a:solidFill>
                  <a:srgbClr val="17212B"/>
                </a:solidFill>
                <a:latin typeface="Arial"/>
                <a:ea typeface="Arial"/>
                <a:cs typeface="Arial"/>
                <a:sym typeface="Arial"/>
              </a:defRPr>
            </a:lvl1pPr>
          </a:lstStyle>
          <a:p>
            <a:r>
              <a:t>t̃</a:t>
            </a:r>
          </a:p>
        </p:txBody>
      </p:sp>
      <p:sp>
        <p:nvSpPr>
          <p:cNvPr id="748" name="TextBox 46"/>
          <p:cNvSpPr txBox="1"/>
          <p:nvPr/>
        </p:nvSpPr>
        <p:spPr>
          <a:xfrm>
            <a:off x="964691" y="2406466"/>
            <a:ext cx="127001" cy="1661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100">
                <a:solidFill>
                  <a:srgbClr val="17212B"/>
                </a:solidFill>
                <a:latin typeface="Arial"/>
                <a:ea typeface="Arial"/>
                <a:cs typeface="Arial"/>
                <a:sym typeface="Arial"/>
              </a:defRPr>
            </a:lvl1pPr>
          </a:lstStyle>
          <a:p>
            <a:r>
              <a:t>g</a:t>
            </a:r>
          </a:p>
        </p:txBody>
      </p:sp>
      <p:sp>
        <p:nvSpPr>
          <p:cNvPr id="749" name="Connector 47"/>
          <p:cNvSpPr/>
          <p:nvPr/>
        </p:nvSpPr>
        <p:spPr>
          <a:xfrm flipV="1">
            <a:off x="1156714" y="3430595"/>
            <a:ext cx="320041" cy="566928"/>
          </a:xfrm>
          <a:prstGeom prst="line">
            <a:avLst/>
          </a:prstGeom>
          <a:ln w="25400">
            <a:solidFill>
              <a:srgbClr val="0F766E"/>
            </a:solidFill>
          </a:ln>
          <a:effectLst>
            <a:outerShdw blurRad="38100" dist="23000" dir="5400000" rotWithShape="0">
              <a:srgbClr val="000000">
                <a:alpha val="35000"/>
              </a:srgbClr>
            </a:outerShdw>
          </a:effectLst>
        </p:spPr>
        <p:txBody>
          <a:bodyPr lIns="45718" tIns="45718" rIns="45718" bIns="45718"/>
          <a:lstStyle/>
          <a:p>
            <a:pPr>
              <a:defRPr>
                <a:latin typeface="+mn-lt"/>
                <a:ea typeface="+mn-ea"/>
                <a:cs typeface="+mn-cs"/>
                <a:sym typeface="Arial"/>
              </a:defRPr>
            </a:pPr>
            <a:endParaRPr/>
          </a:p>
        </p:txBody>
      </p:sp>
      <p:sp>
        <p:nvSpPr>
          <p:cNvPr id="750" name="Connector 48"/>
          <p:cNvSpPr/>
          <p:nvPr/>
        </p:nvSpPr>
        <p:spPr>
          <a:xfrm flipV="1">
            <a:off x="1476754" y="3110555"/>
            <a:ext cx="457201" cy="320041"/>
          </a:xfrm>
          <a:prstGeom prst="line">
            <a:avLst/>
          </a:prstGeom>
          <a:ln w="25400">
            <a:solidFill>
              <a:srgbClr val="0F766E"/>
            </a:solidFill>
          </a:ln>
          <a:effectLst>
            <a:outerShdw blurRad="38100" dist="23000" dir="5400000" rotWithShape="0">
              <a:srgbClr val="000000">
                <a:alpha val="35000"/>
              </a:srgbClr>
            </a:outerShdw>
          </a:effectLst>
        </p:spPr>
        <p:txBody>
          <a:bodyPr lIns="45718" tIns="45718" rIns="45718" bIns="45718"/>
          <a:lstStyle/>
          <a:p>
            <a:pPr>
              <a:defRPr>
                <a:latin typeface="+mn-lt"/>
                <a:ea typeface="+mn-ea"/>
                <a:cs typeface="+mn-cs"/>
                <a:sym typeface="Arial"/>
              </a:defRPr>
            </a:pPr>
            <a:endParaRPr/>
          </a:p>
        </p:txBody>
      </p:sp>
      <p:sp>
        <p:nvSpPr>
          <p:cNvPr id="751" name="Connector 49"/>
          <p:cNvSpPr/>
          <p:nvPr/>
        </p:nvSpPr>
        <p:spPr>
          <a:xfrm flipV="1">
            <a:off x="1933954" y="2900242"/>
            <a:ext cx="640081" cy="210313"/>
          </a:xfrm>
          <a:prstGeom prst="line">
            <a:avLst/>
          </a:prstGeom>
          <a:ln w="25400">
            <a:solidFill>
              <a:srgbClr val="0F766E"/>
            </a:solidFill>
          </a:ln>
          <a:effectLst>
            <a:outerShdw blurRad="38100" dist="23000" dir="5400000" rotWithShape="0">
              <a:srgbClr val="000000">
                <a:alpha val="35000"/>
              </a:srgbClr>
            </a:outerShdw>
          </a:effectLst>
        </p:spPr>
        <p:txBody>
          <a:bodyPr lIns="45718" tIns="45718" rIns="45718" bIns="45718"/>
          <a:lstStyle/>
          <a:p>
            <a:pPr>
              <a:defRPr>
                <a:latin typeface="+mn-lt"/>
                <a:ea typeface="+mn-ea"/>
                <a:cs typeface="+mn-cs"/>
                <a:sym typeface="Arial"/>
              </a:defRPr>
            </a:pPr>
            <a:endParaRPr/>
          </a:p>
        </p:txBody>
      </p:sp>
      <p:sp>
        <p:nvSpPr>
          <p:cNvPr id="752" name="Connector 50"/>
          <p:cNvSpPr/>
          <p:nvPr/>
        </p:nvSpPr>
        <p:spPr>
          <a:xfrm flipV="1">
            <a:off x="2574035" y="2790515"/>
            <a:ext cx="685801" cy="109729"/>
          </a:xfrm>
          <a:prstGeom prst="line">
            <a:avLst/>
          </a:prstGeom>
          <a:ln w="25400">
            <a:solidFill>
              <a:srgbClr val="0F766E"/>
            </a:solidFill>
          </a:ln>
          <a:effectLst>
            <a:outerShdw blurRad="38100" dist="23000" dir="5400000" rotWithShape="0">
              <a:srgbClr val="000000">
                <a:alpha val="35000"/>
              </a:srgbClr>
            </a:outerShdw>
          </a:effectLst>
        </p:spPr>
        <p:txBody>
          <a:bodyPr lIns="45718" tIns="45718" rIns="45718" bIns="45718"/>
          <a:lstStyle/>
          <a:p>
            <a:pPr>
              <a:defRPr>
                <a:latin typeface="+mn-lt"/>
                <a:ea typeface="+mn-ea"/>
                <a:cs typeface="+mn-cs"/>
                <a:sym typeface="Arial"/>
              </a:defRPr>
            </a:pPr>
            <a:endParaRPr/>
          </a:p>
        </p:txBody>
      </p:sp>
      <p:sp>
        <p:nvSpPr>
          <p:cNvPr id="753" name="Connector 51"/>
          <p:cNvSpPr/>
          <p:nvPr/>
        </p:nvSpPr>
        <p:spPr>
          <a:xfrm flipV="1">
            <a:off x="3259834" y="2735651"/>
            <a:ext cx="457201" cy="54865"/>
          </a:xfrm>
          <a:prstGeom prst="line">
            <a:avLst/>
          </a:prstGeom>
          <a:ln w="25400">
            <a:solidFill>
              <a:srgbClr val="0F766E"/>
            </a:solidFill>
          </a:ln>
          <a:effectLst>
            <a:outerShdw blurRad="38100" dist="23000" dir="5400000" rotWithShape="0">
              <a:srgbClr val="000000">
                <a:alpha val="35000"/>
              </a:srgbClr>
            </a:outerShdw>
          </a:effectLst>
        </p:spPr>
        <p:txBody>
          <a:bodyPr lIns="45718" tIns="45718" rIns="45718" bIns="45718"/>
          <a:lstStyle/>
          <a:p>
            <a:pPr>
              <a:defRPr>
                <a:latin typeface="+mn-lt"/>
                <a:ea typeface="+mn-ea"/>
                <a:cs typeface="+mn-cs"/>
                <a:sym typeface="Arial"/>
              </a:defRPr>
            </a:pPr>
            <a:endParaRPr/>
          </a:p>
        </p:txBody>
      </p:sp>
      <p:grpSp>
        <p:nvGrpSpPr>
          <p:cNvPr id="756" name="Rounded Rectangle 52"/>
          <p:cNvGrpSpPr/>
          <p:nvPr/>
        </p:nvGrpSpPr>
        <p:grpSpPr>
          <a:xfrm>
            <a:off x="2372867" y="2406466"/>
            <a:ext cx="1051561" cy="329185"/>
            <a:chOff x="0" y="0"/>
            <a:chExt cx="1051560" cy="329184"/>
          </a:xfrm>
        </p:grpSpPr>
        <p:sp>
          <p:nvSpPr>
            <p:cNvPr id="754" name="Rounded Rectangle"/>
            <p:cNvSpPr/>
            <p:nvPr/>
          </p:nvSpPr>
          <p:spPr>
            <a:xfrm>
              <a:off x="0" y="0"/>
              <a:ext cx="1051561" cy="329185"/>
            </a:xfrm>
            <a:prstGeom prst="roundRect">
              <a:avLst>
                <a:gd name="adj" fmla="val 16667"/>
              </a:avLst>
            </a:prstGeom>
            <a:solidFill>
              <a:srgbClr val="E5F4F1"/>
            </a:solidFill>
            <a:ln w="11430" cap="flat">
              <a:solidFill>
                <a:srgbClr val="0F766E"/>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lnSpc>
                  <a:spcPct val="104999"/>
                </a:lnSpc>
                <a:defRPr>
                  <a:solidFill>
                    <a:srgbClr val="FFFFFF"/>
                  </a:solidFill>
                  <a:latin typeface="+mn-lt"/>
                  <a:ea typeface="+mn-ea"/>
                  <a:cs typeface="+mn-cs"/>
                  <a:sym typeface="Arial"/>
                </a:defRPr>
              </a:pPr>
              <a:endParaRPr/>
            </a:p>
          </p:txBody>
        </p:sp>
        <p:sp>
          <p:nvSpPr>
            <p:cNvPr id="755" name="g→1"/>
            <p:cNvSpPr txBox="1"/>
            <p:nvPr/>
          </p:nvSpPr>
          <p:spPr>
            <a:xfrm>
              <a:off x="40072" y="60243"/>
              <a:ext cx="971417" cy="2086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lvl1pPr algn="ctr">
                <a:lnSpc>
                  <a:spcPct val="104999"/>
                </a:lnSpc>
                <a:defRPr sz="1000" b="1">
                  <a:solidFill>
                    <a:srgbClr val="17212B"/>
                  </a:solidFill>
                  <a:latin typeface="Arial"/>
                  <a:ea typeface="Arial"/>
                  <a:cs typeface="Arial"/>
                  <a:sym typeface="Arial"/>
                </a:defRPr>
              </a:lvl1pPr>
            </a:lstStyle>
            <a:p>
              <a:r>
                <a:t>g→1</a:t>
              </a:r>
            </a:p>
          </p:txBody>
        </p:sp>
      </p:grpSp>
      <p:grpSp>
        <p:nvGrpSpPr>
          <p:cNvPr id="759" name="Rounded Rectangle 53"/>
          <p:cNvGrpSpPr/>
          <p:nvPr/>
        </p:nvGrpSpPr>
        <p:grpSpPr>
          <a:xfrm>
            <a:off x="1536190" y="4211859"/>
            <a:ext cx="1325882" cy="292610"/>
            <a:chOff x="0" y="0"/>
            <a:chExt cx="1325881" cy="292609"/>
          </a:xfrm>
        </p:grpSpPr>
        <p:sp>
          <p:nvSpPr>
            <p:cNvPr id="757" name="Rounded Rectangle"/>
            <p:cNvSpPr/>
            <p:nvPr/>
          </p:nvSpPr>
          <p:spPr>
            <a:xfrm>
              <a:off x="0" y="0"/>
              <a:ext cx="1325881" cy="292609"/>
            </a:xfrm>
            <a:prstGeom prst="roundRect">
              <a:avLst>
                <a:gd name="adj" fmla="val 16667"/>
              </a:avLst>
            </a:prstGeom>
            <a:solidFill>
              <a:srgbClr val="FAE9E6"/>
            </a:solidFill>
            <a:ln w="11430" cap="flat">
              <a:solidFill>
                <a:srgbClr val="B5524C"/>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lnSpc>
                  <a:spcPct val="104999"/>
                </a:lnSpc>
                <a:defRPr>
                  <a:solidFill>
                    <a:srgbClr val="FFFFFF"/>
                  </a:solidFill>
                  <a:latin typeface="+mn-lt"/>
                  <a:ea typeface="+mn-ea"/>
                  <a:cs typeface="+mn-cs"/>
                  <a:sym typeface="Arial"/>
                </a:defRPr>
              </a:pPr>
              <a:endParaRPr/>
            </a:p>
          </p:txBody>
        </p:sp>
        <p:sp>
          <p:nvSpPr>
            <p:cNvPr id="758" name="t=0: S=SIC"/>
            <p:cNvSpPr txBox="1"/>
            <p:nvPr/>
          </p:nvSpPr>
          <p:spPr>
            <a:xfrm>
              <a:off x="38287" y="34190"/>
              <a:ext cx="1249307" cy="2242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lvl1pPr algn="ctr">
                <a:lnSpc>
                  <a:spcPct val="104999"/>
                </a:lnSpc>
                <a:defRPr sz="1000" b="1">
                  <a:solidFill>
                    <a:srgbClr val="17212B"/>
                  </a:solidFill>
                  <a:latin typeface="Arial"/>
                  <a:ea typeface="Arial"/>
                  <a:cs typeface="Arial"/>
                  <a:sym typeface="Arial"/>
                </a:defRPr>
              </a:lvl1pPr>
            </a:lstStyle>
            <a:p>
              <a:r>
                <a:rPr dirty="0"/>
                <a:t>t=0: S=S</a:t>
              </a:r>
              <a:r>
                <a:rPr lang="en-US" dirty="0"/>
                <a:t>_</a:t>
              </a:r>
              <a:r>
                <a:rPr dirty="0"/>
                <a:t>IC</a:t>
              </a:r>
              <a:r>
                <a:rPr lang="en-US" dirty="0"/>
                <a:t>=0.</a:t>
              </a:r>
              <a:r>
                <a:rPr lang="en-US" altLang="zh-CN" dirty="0"/>
                <a:t>0</a:t>
              </a:r>
              <a:endParaRPr dirty="0"/>
            </a:p>
          </p:txBody>
        </p:sp>
      </p:grpSp>
      <p:sp>
        <p:nvSpPr>
          <p:cNvPr id="760" name="Rounded Rectangle 54"/>
          <p:cNvSpPr/>
          <p:nvPr/>
        </p:nvSpPr>
        <p:spPr>
          <a:xfrm>
            <a:off x="5180075" y="1894402"/>
            <a:ext cx="5989320" cy="1517905"/>
          </a:xfrm>
          <a:prstGeom prst="roundRect">
            <a:avLst>
              <a:gd name="adj" fmla="val 16667"/>
            </a:avLst>
          </a:prstGeom>
          <a:solidFill>
            <a:srgbClr val="FAE9E6"/>
          </a:solidFill>
          <a:ln w="11430">
            <a:solidFill>
              <a:srgbClr val="B5524C"/>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grpSp>
        <p:nvGrpSpPr>
          <p:cNvPr id="764" name="Rounded Rectangle 56"/>
          <p:cNvGrpSpPr/>
          <p:nvPr/>
        </p:nvGrpSpPr>
        <p:grpSpPr>
          <a:xfrm>
            <a:off x="5180075" y="3686626"/>
            <a:ext cx="6035042" cy="987554"/>
            <a:chOff x="0" y="0"/>
            <a:chExt cx="6035041" cy="987553"/>
          </a:xfrm>
        </p:grpSpPr>
        <p:sp>
          <p:nvSpPr>
            <p:cNvPr id="762" name="Rounded Rectangle"/>
            <p:cNvSpPr/>
            <p:nvPr/>
          </p:nvSpPr>
          <p:spPr>
            <a:xfrm>
              <a:off x="0" y="0"/>
              <a:ext cx="6035041" cy="987553"/>
            </a:xfrm>
            <a:prstGeom prst="roundRect">
              <a:avLst>
                <a:gd name="adj" fmla="val 16667"/>
              </a:avLst>
            </a:prstGeom>
            <a:solidFill>
              <a:srgbClr val="FFFFFF"/>
            </a:solidFill>
            <a:ln w="11430" cap="flat">
              <a:solidFill>
                <a:srgbClr val="C9D1D6"/>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nSpc>
                  <a:spcPct val="104999"/>
                </a:lnSpc>
                <a:defRPr>
                  <a:solidFill>
                    <a:srgbClr val="FFFFFF"/>
                  </a:solidFill>
                  <a:latin typeface="+mn-lt"/>
                  <a:ea typeface="+mn-ea"/>
                  <a:cs typeface="+mn-cs"/>
                  <a:sym typeface="Arial"/>
                </a:defRPr>
              </a:pPr>
              <a:endParaRPr/>
            </a:p>
          </p:txBody>
        </p:sp>
        <p:sp>
          <p:nvSpPr>
            <p:cNvPr id="763" name="Code-consistent detail…"/>
            <p:cNvSpPr txBox="1"/>
            <p:nvPr/>
          </p:nvSpPr>
          <p:spPr>
            <a:xfrm>
              <a:off x="72211" y="139288"/>
              <a:ext cx="5890618" cy="70897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p>
              <a:pPr>
                <a:lnSpc>
                  <a:spcPct val="104999"/>
                </a:lnSpc>
                <a:defRPr sz="1000">
                  <a:solidFill>
                    <a:srgbClr val="17212B"/>
                  </a:solidFill>
                  <a:latin typeface="Arial"/>
                  <a:ea typeface="Arial"/>
                  <a:cs typeface="Arial"/>
                  <a:sym typeface="Arial"/>
                </a:defRPr>
              </a:pPr>
              <a:r>
                <a:rPr dirty="0"/>
                <a:t>Code-consistent detail</a:t>
              </a:r>
            </a:p>
            <a:p>
              <a:pPr>
                <a:lnSpc>
                  <a:spcPct val="104999"/>
                </a:lnSpc>
                <a:defRPr sz="1000">
                  <a:solidFill>
                    <a:srgbClr val="17212B"/>
                  </a:solidFill>
                  <a:latin typeface="Arial"/>
                  <a:ea typeface="Arial"/>
                  <a:cs typeface="Arial"/>
                  <a:sym typeface="Arial"/>
                </a:defRPr>
              </a:pPr>
              <a:r>
                <a:rPr dirty="0"/>
                <a:t>When this hard gate is active, the soft saturation IC loss is set to zero; pressure still has a soft IC penalty. Injection-boundary saturation samples avoid the t=0 intersection so that S=1 at </a:t>
              </a:r>
              <a:r>
                <a:rPr dirty="0" err="1"/>
                <a:t>Γin</a:t>
              </a:r>
              <a:r>
                <a:rPr dirty="0"/>
                <a:t> does not conflict with S=0.0 at t=0.</a:t>
              </a:r>
            </a:p>
          </p:txBody>
        </p:sp>
      </p:grpSp>
      <p:grpSp>
        <p:nvGrpSpPr>
          <p:cNvPr id="767" name="Rounded Rectangle 57"/>
          <p:cNvGrpSpPr/>
          <p:nvPr/>
        </p:nvGrpSpPr>
        <p:grpSpPr>
          <a:xfrm>
            <a:off x="971638" y="5599316"/>
            <a:ext cx="10012682" cy="585217"/>
            <a:chOff x="0" y="0"/>
            <a:chExt cx="10012680" cy="585216"/>
          </a:xfrm>
        </p:grpSpPr>
        <p:sp>
          <p:nvSpPr>
            <p:cNvPr id="765" name="Rounded Rectangle"/>
            <p:cNvSpPr/>
            <p:nvPr/>
          </p:nvSpPr>
          <p:spPr>
            <a:xfrm>
              <a:off x="0" y="0"/>
              <a:ext cx="10012681" cy="585217"/>
            </a:xfrm>
            <a:prstGeom prst="roundRect">
              <a:avLst>
                <a:gd name="adj" fmla="val 16667"/>
              </a:avLst>
            </a:prstGeom>
            <a:solidFill>
              <a:srgbClr val="EDEFF0"/>
            </a:solidFill>
            <a:ln w="11430" cap="flat">
              <a:solidFill>
                <a:srgbClr val="C9D1D6"/>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lnSpc>
                  <a:spcPct val="104999"/>
                </a:lnSpc>
                <a:defRPr>
                  <a:solidFill>
                    <a:srgbClr val="FFFFFF"/>
                  </a:solidFill>
                  <a:latin typeface="+mn-lt"/>
                  <a:ea typeface="+mn-ea"/>
                  <a:cs typeface="+mn-cs"/>
                  <a:sym typeface="Arial"/>
                </a:defRPr>
              </a:pPr>
              <a:endParaRPr/>
            </a:p>
          </p:txBody>
        </p:sp>
        <p:sp>
          <p:nvSpPr>
            <p:cNvPr id="766" name="Interpretation: M4 removes an avoidable optimization conflict at the initial time, so later front errors are not caused by a drifting initial saturation floor."/>
            <p:cNvSpPr txBox="1"/>
            <p:nvPr/>
          </p:nvSpPr>
          <p:spPr>
            <a:xfrm>
              <a:off x="52570" y="76404"/>
              <a:ext cx="9907539" cy="4324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lvl1pPr algn="ctr">
                <a:lnSpc>
                  <a:spcPct val="104999"/>
                </a:lnSpc>
                <a:defRPr sz="1200" b="1">
                  <a:solidFill>
                    <a:srgbClr val="B0002A"/>
                  </a:solidFill>
                  <a:latin typeface="Arial"/>
                  <a:ea typeface="Arial"/>
                  <a:cs typeface="Arial"/>
                  <a:sym typeface="Arial"/>
                </a:defRPr>
              </a:lvl1pPr>
            </a:lstStyle>
            <a:p>
              <a:r>
                <a:t>Interpretation: M4 removes an avoidable optimization conflict at the initial time, so later front errors are not caused by a drifting initial saturation floor.</a:t>
              </a:r>
            </a:p>
          </p:txBody>
        </p:sp>
      </p:grpSp>
      <p:sp>
        <p:nvSpPr>
          <p:cNvPr id="768" name="TextBox 58"/>
          <p:cNvSpPr txBox="1"/>
          <p:nvPr/>
        </p:nvSpPr>
        <p:spPr>
          <a:xfrm>
            <a:off x="11724913" y="6528816"/>
            <a:ext cx="143999"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gn="r">
              <a:lnSpc>
                <a:spcPct val="104999"/>
              </a:lnSpc>
              <a:defRPr sz="800">
                <a:solidFill>
                  <a:srgbClr val="66737E"/>
                </a:solidFill>
                <a:latin typeface="Arial"/>
                <a:ea typeface="Arial"/>
                <a:cs typeface="Arial"/>
                <a:sym typeface="Arial"/>
              </a:defRPr>
            </a:lvl1pPr>
          </a:lstStyle>
          <a:p>
            <a:r>
              <a:t>10</a:t>
            </a:r>
          </a:p>
        </p:txBody>
      </p:sp>
      <p:pic>
        <p:nvPicPr>
          <p:cNvPr id="769" name="Picture 768" descr="eq27_hardic_v2.png"/>
          <p:cNvPicPr>
            <a:picLocks noChangeAspect="1"/>
          </p:cNvPicPr>
          <p:nvPr/>
        </p:nvPicPr>
        <p:blipFill>
          <a:blip r:embed="rId3"/>
          <a:stretch>
            <a:fillRect/>
          </a:stretch>
        </p:blipFill>
        <p:spPr>
          <a:xfrm>
            <a:off x="5335522" y="2016458"/>
            <a:ext cx="3230488" cy="824697"/>
          </a:xfrm>
          <a:prstGeom prst="rect">
            <a:avLst/>
          </a:prstGeom>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 name="Rectangle 1"/>
          <p:cNvSpPr/>
          <p:nvPr/>
        </p:nvSpPr>
        <p:spPr>
          <a:xfrm>
            <a:off x="-1" y="-1"/>
            <a:ext cx="12179301" cy="585218"/>
          </a:xfrm>
          <a:prstGeom prst="rect">
            <a:avLst/>
          </a:prstGeom>
          <a:solidFill>
            <a:srgbClr val="5C0014"/>
          </a:solidFill>
          <a:ln>
            <a:solidFill>
              <a:srgbClr val="5C0014"/>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71" name="TextBox 2"/>
          <p:cNvSpPr txBox="1"/>
          <p:nvPr/>
        </p:nvSpPr>
        <p:spPr>
          <a:xfrm>
            <a:off x="292607" y="82296"/>
            <a:ext cx="551925" cy="1415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900">
                <a:solidFill>
                  <a:srgbClr val="FFFFFF"/>
                </a:solidFill>
                <a:latin typeface="Arial"/>
                <a:ea typeface="Arial"/>
                <a:cs typeface="Arial"/>
                <a:sym typeface="Arial"/>
              </a:defRPr>
            </a:lvl1pPr>
          </a:lstStyle>
          <a:p>
            <a:r>
              <a:t>Motivation</a:t>
            </a:r>
          </a:p>
        </p:txBody>
      </p:sp>
      <p:sp>
        <p:nvSpPr>
          <p:cNvPr id="772" name="TextBox 3"/>
          <p:cNvSpPr txBox="1"/>
          <p:nvPr/>
        </p:nvSpPr>
        <p:spPr>
          <a:xfrm>
            <a:off x="4414842" y="82296"/>
            <a:ext cx="1320156" cy="1415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gn="ctr">
              <a:lnSpc>
                <a:spcPct val="104999"/>
              </a:lnSpc>
              <a:defRPr sz="900" b="1">
                <a:solidFill>
                  <a:srgbClr val="FFFFFF"/>
                </a:solidFill>
                <a:latin typeface="Arial"/>
                <a:ea typeface="Arial"/>
                <a:cs typeface="Arial"/>
                <a:sym typeface="Arial"/>
              </a:defRPr>
            </a:lvl1pPr>
          </a:lstStyle>
          <a:p>
            <a:r>
              <a:t>Front-aware M8 method</a:t>
            </a:r>
          </a:p>
        </p:txBody>
      </p:sp>
      <p:sp>
        <p:nvSpPr>
          <p:cNvPr id="773" name="TextBox 4"/>
          <p:cNvSpPr txBox="1"/>
          <p:nvPr/>
        </p:nvSpPr>
        <p:spPr>
          <a:xfrm>
            <a:off x="10282607" y="82296"/>
            <a:ext cx="1403426" cy="1415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gn="r">
              <a:lnSpc>
                <a:spcPct val="104999"/>
              </a:lnSpc>
              <a:defRPr sz="900">
                <a:solidFill>
                  <a:srgbClr val="FFFFFF"/>
                </a:solidFill>
                <a:latin typeface="Arial"/>
                <a:ea typeface="Arial"/>
                <a:cs typeface="Arial"/>
                <a:sym typeface="Arial"/>
              </a:defRPr>
            </a:lvl1pPr>
          </a:lstStyle>
          <a:p>
            <a:r>
              <a:t>Evaluation and next results</a:t>
            </a:r>
          </a:p>
        </p:txBody>
      </p:sp>
      <p:sp>
        <p:nvSpPr>
          <p:cNvPr id="774" name="Oval 5"/>
          <p:cNvSpPr/>
          <p:nvPr/>
        </p:nvSpPr>
        <p:spPr>
          <a:xfrm>
            <a:off x="274320" y="356615"/>
            <a:ext cx="64009" cy="64009"/>
          </a:xfrm>
          <a:prstGeom prst="ellipse">
            <a:avLst/>
          </a:prstGeom>
          <a:solidFill>
            <a:srgbClr val="FFFFFF"/>
          </a:solidFill>
          <a:ln w="1016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75" name="Oval 6"/>
          <p:cNvSpPr/>
          <p:nvPr/>
        </p:nvSpPr>
        <p:spPr>
          <a:xfrm>
            <a:off x="393191" y="356615"/>
            <a:ext cx="64009" cy="64009"/>
          </a:xfrm>
          <a:prstGeom prst="ellipse">
            <a:avLst/>
          </a:prstGeom>
          <a:solidFill>
            <a:srgbClr val="FFFFFF"/>
          </a:solidFill>
          <a:ln w="1016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76" name="Oval 7"/>
          <p:cNvSpPr/>
          <p:nvPr/>
        </p:nvSpPr>
        <p:spPr>
          <a:xfrm>
            <a:off x="512063" y="356615"/>
            <a:ext cx="64009" cy="64009"/>
          </a:xfrm>
          <a:prstGeom prst="ellipse">
            <a:avLst/>
          </a:prstGeom>
          <a:solidFill>
            <a:srgbClr val="FFFFFF"/>
          </a:solidFill>
          <a:ln w="1016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77" name="Oval 8"/>
          <p:cNvSpPr/>
          <p:nvPr/>
        </p:nvSpPr>
        <p:spPr>
          <a:xfrm>
            <a:off x="630936" y="356615"/>
            <a:ext cx="64009" cy="64009"/>
          </a:xfrm>
          <a:prstGeom prst="ellipse">
            <a:avLst/>
          </a:prstGeom>
          <a:solidFill>
            <a:srgbClr val="FFFFFF"/>
          </a:solidFill>
          <a:ln w="1016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78" name="Oval 9"/>
          <p:cNvSpPr/>
          <p:nvPr/>
        </p:nvSpPr>
        <p:spPr>
          <a:xfrm>
            <a:off x="2788920"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79" name="Oval 10"/>
          <p:cNvSpPr/>
          <p:nvPr/>
        </p:nvSpPr>
        <p:spPr>
          <a:xfrm>
            <a:off x="2889503"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80" name="Oval 11"/>
          <p:cNvSpPr/>
          <p:nvPr/>
        </p:nvSpPr>
        <p:spPr>
          <a:xfrm>
            <a:off x="2990088"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81" name="Oval 12"/>
          <p:cNvSpPr/>
          <p:nvPr/>
        </p:nvSpPr>
        <p:spPr>
          <a:xfrm>
            <a:off x="3090672"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82" name="Oval 13"/>
          <p:cNvSpPr/>
          <p:nvPr/>
        </p:nvSpPr>
        <p:spPr>
          <a:xfrm>
            <a:off x="3191255"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83" name="Oval 14"/>
          <p:cNvSpPr/>
          <p:nvPr/>
        </p:nvSpPr>
        <p:spPr>
          <a:xfrm>
            <a:off x="3291838"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84" name="Oval 15"/>
          <p:cNvSpPr/>
          <p:nvPr/>
        </p:nvSpPr>
        <p:spPr>
          <a:xfrm>
            <a:off x="3392423"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85" name="Oval 16"/>
          <p:cNvSpPr/>
          <p:nvPr/>
        </p:nvSpPr>
        <p:spPr>
          <a:xfrm>
            <a:off x="3493008"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86" name="Oval 17"/>
          <p:cNvSpPr/>
          <p:nvPr/>
        </p:nvSpPr>
        <p:spPr>
          <a:xfrm>
            <a:off x="3593591"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87" name="Oval 18"/>
          <p:cNvSpPr/>
          <p:nvPr/>
        </p:nvSpPr>
        <p:spPr>
          <a:xfrm>
            <a:off x="3694176"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88" name="Oval 19"/>
          <p:cNvSpPr/>
          <p:nvPr/>
        </p:nvSpPr>
        <p:spPr>
          <a:xfrm>
            <a:off x="3794759"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89" name="Oval 20"/>
          <p:cNvSpPr/>
          <p:nvPr/>
        </p:nvSpPr>
        <p:spPr>
          <a:xfrm>
            <a:off x="3895344"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90" name="Oval 21"/>
          <p:cNvSpPr/>
          <p:nvPr/>
        </p:nvSpPr>
        <p:spPr>
          <a:xfrm>
            <a:off x="3995928"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91" name="Oval 22"/>
          <p:cNvSpPr/>
          <p:nvPr/>
        </p:nvSpPr>
        <p:spPr>
          <a:xfrm>
            <a:off x="4096510"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92" name="Oval 23"/>
          <p:cNvSpPr/>
          <p:nvPr/>
        </p:nvSpPr>
        <p:spPr>
          <a:xfrm>
            <a:off x="4197096"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93" name="Oval 24"/>
          <p:cNvSpPr/>
          <p:nvPr/>
        </p:nvSpPr>
        <p:spPr>
          <a:xfrm>
            <a:off x="4297679"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94" name="Oval 25"/>
          <p:cNvSpPr/>
          <p:nvPr/>
        </p:nvSpPr>
        <p:spPr>
          <a:xfrm>
            <a:off x="4398264"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95" name="Oval 26"/>
          <p:cNvSpPr/>
          <p:nvPr/>
        </p:nvSpPr>
        <p:spPr>
          <a:xfrm>
            <a:off x="4498847"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96" name="Oval 27"/>
          <p:cNvSpPr/>
          <p:nvPr/>
        </p:nvSpPr>
        <p:spPr>
          <a:xfrm>
            <a:off x="4599430"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97" name="Oval 28"/>
          <p:cNvSpPr/>
          <p:nvPr/>
        </p:nvSpPr>
        <p:spPr>
          <a:xfrm>
            <a:off x="4700015"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98" name="Oval 29"/>
          <p:cNvSpPr/>
          <p:nvPr/>
        </p:nvSpPr>
        <p:spPr>
          <a:xfrm>
            <a:off x="4800600"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799" name="Oval 30"/>
          <p:cNvSpPr/>
          <p:nvPr/>
        </p:nvSpPr>
        <p:spPr>
          <a:xfrm>
            <a:off x="4901183"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00" name="Oval 31"/>
          <p:cNvSpPr/>
          <p:nvPr/>
        </p:nvSpPr>
        <p:spPr>
          <a:xfrm>
            <a:off x="5001767"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01" name="Oval 32"/>
          <p:cNvSpPr/>
          <p:nvPr/>
        </p:nvSpPr>
        <p:spPr>
          <a:xfrm>
            <a:off x="5102352"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02" name="Oval 33"/>
          <p:cNvSpPr/>
          <p:nvPr/>
        </p:nvSpPr>
        <p:spPr>
          <a:xfrm>
            <a:off x="5202935"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03" name="Oval 34"/>
          <p:cNvSpPr/>
          <p:nvPr/>
        </p:nvSpPr>
        <p:spPr>
          <a:xfrm>
            <a:off x="5303520"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04" name="Oval 35"/>
          <p:cNvSpPr/>
          <p:nvPr/>
        </p:nvSpPr>
        <p:spPr>
          <a:xfrm>
            <a:off x="9372600"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05" name="Oval 36"/>
          <p:cNvSpPr/>
          <p:nvPr/>
        </p:nvSpPr>
        <p:spPr>
          <a:xfrm>
            <a:off x="9491471"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06" name="Oval 37"/>
          <p:cNvSpPr/>
          <p:nvPr/>
        </p:nvSpPr>
        <p:spPr>
          <a:xfrm>
            <a:off x="9610343"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07" name="Oval 38"/>
          <p:cNvSpPr/>
          <p:nvPr/>
        </p:nvSpPr>
        <p:spPr>
          <a:xfrm>
            <a:off x="9729216"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08" name="TextBox 39"/>
          <p:cNvSpPr txBox="1"/>
          <p:nvPr/>
        </p:nvSpPr>
        <p:spPr>
          <a:xfrm>
            <a:off x="429768" y="768095"/>
            <a:ext cx="8298540" cy="2775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a:solidFill>
                  <a:srgbClr val="B0002A"/>
                </a:solidFill>
                <a:latin typeface="Arial"/>
                <a:ea typeface="Arial"/>
                <a:cs typeface="Arial"/>
                <a:sym typeface="Arial"/>
              </a:defRPr>
            </a:lvl1pPr>
          </a:lstStyle>
          <a:p>
            <a:r>
              <a:rPr sz="1500" b="1">
                <a:solidFill>
                  <a:srgbClr val="7E0023"/>
                </a:solidFill>
                <a:latin typeface="Arial"/>
              </a:rPr>
              <a:t>M5 | Reference front/plume supervision makes the labelled loss spatially selective</a:t>
            </a:r>
          </a:p>
        </p:txBody>
      </p:sp>
      <p:sp>
        <p:nvSpPr>
          <p:cNvPr id="809" name="TextBox 40"/>
          <p:cNvSpPr txBox="1"/>
          <p:nvPr/>
        </p:nvSpPr>
        <p:spPr>
          <a:xfrm>
            <a:off x="1669443" y="1115567"/>
            <a:ext cx="8831778" cy="198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gn="ctr">
              <a:lnSpc>
                <a:spcPct val="104999"/>
              </a:lnSpc>
              <a:defRPr sz="1200">
                <a:solidFill>
                  <a:srgbClr val="66737E"/>
                </a:solidFill>
                <a:latin typeface="Arial"/>
                <a:ea typeface="Arial"/>
                <a:cs typeface="Arial"/>
                <a:sym typeface="Arial"/>
              </a:defRPr>
            </a:lvl1pPr>
          </a:lstStyle>
          <a:p>
            <a:r>
              <a:rPr dirty="0"/>
              <a:t>Purpose: keep global saturation MSE, </a:t>
            </a:r>
            <a:r>
              <a:rPr lang="en-US" dirty="0"/>
              <a:t>B</a:t>
            </a:r>
            <a:r>
              <a:rPr dirty="0"/>
              <a:t>ut make the supervised signal louder where the plume exists and where the front is steep.</a:t>
            </a:r>
          </a:p>
        </p:txBody>
      </p:sp>
      <p:sp>
        <p:nvSpPr>
          <p:cNvPr id="810" name="Rounded Rectangle 41"/>
          <p:cNvSpPr/>
          <p:nvPr/>
        </p:nvSpPr>
        <p:spPr>
          <a:xfrm>
            <a:off x="708659" y="2044604"/>
            <a:ext cx="4160521" cy="2971801"/>
          </a:xfrm>
          <a:prstGeom prst="roundRect">
            <a:avLst>
              <a:gd name="adj" fmla="val 16667"/>
            </a:avLst>
          </a:prstGeom>
          <a:solidFill>
            <a:srgbClr val="FFFFFF"/>
          </a:solidFill>
          <a:ln w="11430">
            <a:solidFill>
              <a:srgbClr val="C9D1D6"/>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11" name="TextBox 42"/>
          <p:cNvSpPr txBox="1"/>
          <p:nvPr/>
        </p:nvSpPr>
        <p:spPr>
          <a:xfrm>
            <a:off x="964690" y="2245772"/>
            <a:ext cx="2114360" cy="198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4" tIns="9144" rIns="9144" bIns="9144">
            <a:spAutoFit/>
          </a:bodyPr>
          <a:lstStyle>
            <a:lvl1pPr>
              <a:lnSpc>
                <a:spcPct val="104999"/>
              </a:lnSpc>
              <a:defRPr sz="1200" b="1">
                <a:solidFill>
                  <a:srgbClr val="B0002A"/>
                </a:solidFill>
                <a:latin typeface="Arial"/>
                <a:ea typeface="Arial"/>
                <a:cs typeface="Arial"/>
                <a:sym typeface="Arial"/>
              </a:defRPr>
            </a:lvl1pPr>
          </a:lstStyle>
          <a:p>
            <a:r>
              <a:t>Reference-anchored weights</a:t>
            </a:r>
          </a:p>
        </p:txBody>
      </p:sp>
      <p:sp>
        <p:nvSpPr>
          <p:cNvPr id="812" name="Rectangle 43"/>
          <p:cNvSpPr/>
          <p:nvPr/>
        </p:nvSpPr>
        <p:spPr>
          <a:xfrm>
            <a:off x="1037842" y="2721259"/>
            <a:ext cx="530353" cy="548641"/>
          </a:xfrm>
          <a:prstGeom prst="rect">
            <a:avLst/>
          </a:prstGeom>
          <a:solidFill>
            <a:srgbClr val="E7F0FA"/>
          </a:solidFill>
          <a:ln w="3810">
            <a:solidFill>
              <a:srgbClr val="E7F0FA"/>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b="1" dirty="0"/>
          </a:p>
        </p:txBody>
      </p:sp>
      <p:sp>
        <p:nvSpPr>
          <p:cNvPr id="813" name="Rectangle 44"/>
          <p:cNvSpPr/>
          <p:nvPr/>
        </p:nvSpPr>
        <p:spPr>
          <a:xfrm>
            <a:off x="1568194" y="2721259"/>
            <a:ext cx="530353" cy="548641"/>
          </a:xfrm>
          <a:prstGeom prst="rect">
            <a:avLst/>
          </a:prstGeom>
          <a:solidFill>
            <a:srgbClr val="E5F4F1"/>
          </a:solidFill>
          <a:ln w="3810">
            <a:solidFill>
              <a:srgbClr val="E5F4F1"/>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14" name="Rectangle 45"/>
          <p:cNvSpPr/>
          <p:nvPr/>
        </p:nvSpPr>
        <p:spPr>
          <a:xfrm>
            <a:off x="2098546" y="2721259"/>
            <a:ext cx="530353" cy="548641"/>
          </a:xfrm>
          <a:prstGeom prst="rect">
            <a:avLst/>
          </a:prstGeom>
          <a:solidFill>
            <a:srgbClr val="FFF2D8"/>
          </a:solidFill>
          <a:ln w="3810">
            <a:solidFill>
              <a:srgbClr val="FFF2D8"/>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15" name="Rectangle 46"/>
          <p:cNvSpPr/>
          <p:nvPr/>
        </p:nvSpPr>
        <p:spPr>
          <a:xfrm>
            <a:off x="2628899" y="2721259"/>
            <a:ext cx="530353" cy="548641"/>
          </a:xfrm>
          <a:prstGeom prst="rect">
            <a:avLst/>
          </a:prstGeom>
          <a:solidFill>
            <a:srgbClr val="FAE9E6"/>
          </a:solidFill>
          <a:ln w="3810">
            <a:solidFill>
              <a:srgbClr val="FAE9E6"/>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16" name="Rectangle 47"/>
          <p:cNvSpPr/>
          <p:nvPr/>
        </p:nvSpPr>
        <p:spPr>
          <a:xfrm>
            <a:off x="3159251" y="2721259"/>
            <a:ext cx="530352" cy="548641"/>
          </a:xfrm>
          <a:prstGeom prst="rect">
            <a:avLst/>
          </a:prstGeom>
          <a:solidFill>
            <a:srgbClr val="FFF2D8"/>
          </a:solidFill>
          <a:ln w="3810">
            <a:solidFill>
              <a:srgbClr val="FFF2D8"/>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18" name="TextBox 49"/>
          <p:cNvSpPr txBox="1"/>
          <p:nvPr/>
        </p:nvSpPr>
        <p:spPr>
          <a:xfrm>
            <a:off x="982978" y="3343051"/>
            <a:ext cx="318972" cy="138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4" tIns="9144" rIns="9144" bIns="9144">
            <a:spAutoFit/>
          </a:bodyPr>
          <a:lstStyle>
            <a:lvl1pPr>
              <a:lnSpc>
                <a:spcPct val="104999"/>
              </a:lnSpc>
              <a:defRPr sz="800">
                <a:solidFill>
                  <a:srgbClr val="66737E"/>
                </a:solidFill>
                <a:latin typeface="Arial"/>
                <a:ea typeface="Arial"/>
                <a:cs typeface="Arial"/>
                <a:sym typeface="Arial"/>
              </a:defRPr>
            </a:lvl1pPr>
          </a:lstStyle>
          <a:p>
            <a:r>
              <a:t>S* low</a:t>
            </a:r>
          </a:p>
        </p:txBody>
      </p:sp>
      <p:sp>
        <p:nvSpPr>
          <p:cNvPr id="819" name="TextBox 50"/>
          <p:cNvSpPr txBox="1"/>
          <p:nvPr/>
        </p:nvSpPr>
        <p:spPr>
          <a:xfrm>
            <a:off x="1833370" y="3302743"/>
            <a:ext cx="533234" cy="138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4" tIns="9144" rIns="9144" bIns="9144">
            <a:spAutoFit/>
          </a:bodyPr>
          <a:lstStyle>
            <a:lvl1pPr algn="ctr">
              <a:lnSpc>
                <a:spcPct val="104999"/>
              </a:lnSpc>
              <a:defRPr sz="800" b="1">
                <a:solidFill>
                  <a:srgbClr val="B0002A"/>
                </a:solidFill>
                <a:latin typeface="Arial"/>
                <a:ea typeface="Arial"/>
                <a:cs typeface="Arial"/>
                <a:sym typeface="Arial"/>
              </a:defRPr>
            </a:lvl1pPr>
          </a:lstStyle>
          <a:p>
            <a:r>
              <a:rPr dirty="0"/>
              <a:t>front band</a:t>
            </a:r>
          </a:p>
        </p:txBody>
      </p:sp>
      <p:sp>
        <p:nvSpPr>
          <p:cNvPr id="820" name="TextBox 51"/>
          <p:cNvSpPr txBox="1"/>
          <p:nvPr/>
        </p:nvSpPr>
        <p:spPr>
          <a:xfrm>
            <a:off x="3291839" y="3302743"/>
            <a:ext cx="490204" cy="138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4" tIns="9144" rIns="9144" bIns="9144">
            <a:spAutoFit/>
          </a:bodyPr>
          <a:lstStyle>
            <a:lvl1pPr>
              <a:lnSpc>
                <a:spcPct val="104999"/>
              </a:lnSpc>
              <a:defRPr sz="800" b="1">
                <a:solidFill>
                  <a:srgbClr val="0F766E"/>
                </a:solidFill>
                <a:latin typeface="Arial"/>
                <a:ea typeface="Arial"/>
                <a:cs typeface="Arial"/>
                <a:sym typeface="Arial"/>
              </a:defRPr>
            </a:lvl1pPr>
          </a:lstStyle>
          <a:p>
            <a:r>
              <a:rPr dirty="0"/>
              <a:t>plume</a:t>
            </a:r>
          </a:p>
        </p:txBody>
      </p:sp>
      <p:grpSp>
        <p:nvGrpSpPr>
          <p:cNvPr id="823" name="Rounded Rectangle 52"/>
          <p:cNvGrpSpPr/>
          <p:nvPr/>
        </p:nvGrpSpPr>
        <p:grpSpPr>
          <a:xfrm>
            <a:off x="1037842" y="3763676"/>
            <a:ext cx="3154681" cy="585217"/>
            <a:chOff x="0" y="0"/>
            <a:chExt cx="3154679" cy="585216"/>
          </a:xfrm>
        </p:grpSpPr>
        <p:sp>
          <p:nvSpPr>
            <p:cNvPr id="821" name="Rounded Rectangle"/>
            <p:cNvSpPr/>
            <p:nvPr/>
          </p:nvSpPr>
          <p:spPr>
            <a:xfrm>
              <a:off x="0" y="0"/>
              <a:ext cx="3154680" cy="585217"/>
            </a:xfrm>
            <a:prstGeom prst="roundRect">
              <a:avLst>
                <a:gd name="adj" fmla="val 16667"/>
              </a:avLst>
            </a:prstGeom>
            <a:solidFill>
              <a:srgbClr val="E5F4F1"/>
            </a:solidFill>
            <a:ln w="11430" cap="flat">
              <a:solidFill>
                <a:srgbClr val="0F766E"/>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lnSpc>
                  <a:spcPct val="104999"/>
                </a:lnSpc>
                <a:defRPr>
                  <a:solidFill>
                    <a:srgbClr val="FFFFFF"/>
                  </a:solidFill>
                  <a:latin typeface="+mn-lt"/>
                  <a:ea typeface="+mn-ea"/>
                  <a:cs typeface="+mn-cs"/>
                  <a:sym typeface="Arial"/>
                </a:defRPr>
              </a:pPr>
              <a:endParaRPr/>
            </a:p>
          </p:txBody>
        </p:sp>
        <p:sp>
          <p:nvSpPr>
            <p:cNvPr id="822" name="weights use reference S*,…"/>
            <p:cNvSpPr txBox="1"/>
            <p:nvPr/>
          </p:nvSpPr>
          <p:spPr>
            <a:xfrm>
              <a:off x="52570" y="102221"/>
              <a:ext cx="3049540" cy="38077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p>
              <a:pPr algn="ctr">
                <a:lnSpc>
                  <a:spcPct val="104999"/>
                </a:lnSpc>
                <a:defRPr sz="1100" b="1">
                  <a:solidFill>
                    <a:srgbClr val="17212B"/>
                  </a:solidFill>
                  <a:latin typeface="Arial"/>
                  <a:ea typeface="Arial"/>
                  <a:cs typeface="Arial"/>
                  <a:sym typeface="Arial"/>
                </a:defRPr>
              </a:pPr>
              <a:r>
                <a:t>weights use reference S*,</a:t>
              </a:r>
            </a:p>
            <a:p>
              <a:pPr algn="ctr">
                <a:lnSpc>
                  <a:spcPct val="104999"/>
                </a:lnSpc>
                <a:defRPr sz="1100" b="1">
                  <a:solidFill>
                    <a:srgbClr val="17212B"/>
                  </a:solidFill>
                  <a:latin typeface="Arial"/>
                  <a:ea typeface="Arial"/>
                  <a:cs typeface="Arial"/>
                  <a:sym typeface="Arial"/>
                </a:defRPr>
              </a:pPr>
              <a:r>
                <a:t>not predicted Sθ</a:t>
              </a:r>
            </a:p>
          </p:txBody>
        </p:sp>
      </p:grpSp>
      <p:sp>
        <p:nvSpPr>
          <p:cNvPr id="824" name="Rounded Rectangle 53"/>
          <p:cNvSpPr/>
          <p:nvPr/>
        </p:nvSpPr>
        <p:spPr>
          <a:xfrm>
            <a:off x="5280659" y="2044604"/>
            <a:ext cx="5925312" cy="1298448"/>
          </a:xfrm>
          <a:prstGeom prst="roundRect">
            <a:avLst>
              <a:gd name="adj" fmla="val 16667"/>
            </a:avLst>
          </a:prstGeom>
          <a:solidFill>
            <a:srgbClr val="E5F4F1"/>
          </a:solidFill>
          <a:ln w="1143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grpSp>
        <p:nvGrpSpPr>
          <p:cNvPr id="830" name="Rounded Rectangle 57"/>
          <p:cNvGrpSpPr/>
          <p:nvPr/>
        </p:nvGrpSpPr>
        <p:grpSpPr>
          <a:xfrm>
            <a:off x="1005839" y="5916168"/>
            <a:ext cx="10012683" cy="585218"/>
            <a:chOff x="0" y="0"/>
            <a:chExt cx="10012681" cy="585217"/>
          </a:xfrm>
        </p:grpSpPr>
        <p:sp>
          <p:nvSpPr>
            <p:cNvPr id="828" name="Rounded Rectangle"/>
            <p:cNvSpPr/>
            <p:nvPr/>
          </p:nvSpPr>
          <p:spPr>
            <a:xfrm>
              <a:off x="0" y="0"/>
              <a:ext cx="10012681" cy="585217"/>
            </a:xfrm>
            <a:prstGeom prst="roundRect">
              <a:avLst>
                <a:gd name="adj" fmla="val 16667"/>
              </a:avLst>
            </a:prstGeom>
            <a:solidFill>
              <a:srgbClr val="EDEFF0"/>
            </a:solidFill>
            <a:ln w="11430" cap="flat">
              <a:solidFill>
                <a:srgbClr val="C9D1D6"/>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lnSpc>
                  <a:spcPct val="104999"/>
                </a:lnSpc>
                <a:defRPr>
                  <a:solidFill>
                    <a:srgbClr val="FFFFFF"/>
                  </a:solidFill>
                  <a:latin typeface="+mn-lt"/>
                  <a:ea typeface="+mn-ea"/>
                  <a:cs typeface="+mn-cs"/>
                  <a:sym typeface="Arial"/>
                </a:defRPr>
              </a:pPr>
              <a:endParaRPr/>
            </a:p>
          </p:txBody>
        </p:sp>
        <p:sp>
          <p:nvSpPr>
            <p:cNvPr id="829" name="Interpretation: M5 changes how labelled saturation errors are weighted; it does not move collocation points. That distinction keeps M5 separate from M7."/>
            <p:cNvSpPr txBox="1"/>
            <p:nvPr/>
          </p:nvSpPr>
          <p:spPr>
            <a:xfrm>
              <a:off x="52570" y="68509"/>
              <a:ext cx="9907539" cy="4481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lvl1pPr algn="ctr">
                <a:lnSpc>
                  <a:spcPct val="104999"/>
                </a:lnSpc>
                <a:defRPr sz="1200" b="1">
                  <a:solidFill>
                    <a:srgbClr val="B0002A"/>
                  </a:solidFill>
                  <a:latin typeface="Arial"/>
                  <a:ea typeface="Arial"/>
                  <a:cs typeface="Arial"/>
                  <a:sym typeface="Arial"/>
                </a:defRPr>
              </a:lvl1pPr>
            </a:lstStyle>
            <a:p>
              <a:r>
                <a:rPr dirty="0"/>
                <a:t>Interpretation: M5 changes how labelled saturation errors are weighted; it does not move collocation points. That distinction keeps M5 separate from M7.</a:t>
              </a:r>
            </a:p>
          </p:txBody>
        </p:sp>
      </p:grpSp>
      <p:sp>
        <p:nvSpPr>
          <p:cNvPr id="831" name="TextBox 58"/>
          <p:cNvSpPr txBox="1"/>
          <p:nvPr/>
        </p:nvSpPr>
        <p:spPr>
          <a:xfrm>
            <a:off x="11732454" y="6528816"/>
            <a:ext cx="136458"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gn="r">
              <a:lnSpc>
                <a:spcPct val="104999"/>
              </a:lnSpc>
              <a:defRPr sz="800">
                <a:solidFill>
                  <a:srgbClr val="66737E"/>
                </a:solidFill>
                <a:latin typeface="Arial"/>
                <a:ea typeface="Arial"/>
                <a:cs typeface="Arial"/>
                <a:sym typeface="Arial"/>
              </a:defRPr>
            </a:lvl1pPr>
          </a:lstStyle>
          <a:p>
            <a:r>
              <a:t>11</a:t>
            </a:r>
          </a:p>
        </p:txBody>
      </p:sp>
      <p:sp>
        <p:nvSpPr>
          <p:cNvPr id="2" name="TextBox 1">
            <a:extLst>
              <a:ext uri="{FF2B5EF4-FFF2-40B4-BE49-F238E27FC236}">
                <a16:creationId xmlns:a16="http://schemas.microsoft.com/office/drawing/2014/main" id="{4A0FCE15-4C80-E85E-FEE6-35A8B4B21D8B}"/>
              </a:ext>
            </a:extLst>
          </p:cNvPr>
          <p:cNvSpPr txBox="1"/>
          <p:nvPr/>
        </p:nvSpPr>
        <p:spPr>
          <a:xfrm>
            <a:off x="891539" y="2505817"/>
            <a:ext cx="530352"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rgbClr val="000000"/>
                </a:solidFill>
                <a:effectLst/>
                <a:uFillTx/>
                <a:latin typeface="+mj-lt"/>
                <a:ea typeface="+mj-ea"/>
                <a:cs typeface="+mj-cs"/>
                <a:sym typeface="Calibri"/>
              </a:rPr>
              <a:t>0.0</a:t>
            </a:r>
          </a:p>
        </p:txBody>
      </p:sp>
      <p:sp>
        <p:nvSpPr>
          <p:cNvPr id="3" name="TextBox 2">
            <a:extLst>
              <a:ext uri="{FF2B5EF4-FFF2-40B4-BE49-F238E27FC236}">
                <a16:creationId xmlns:a16="http://schemas.microsoft.com/office/drawing/2014/main" id="{E670E14C-F79E-4886-1EA2-61D4D894BDA2}"/>
              </a:ext>
            </a:extLst>
          </p:cNvPr>
          <p:cNvSpPr txBox="1"/>
          <p:nvPr/>
        </p:nvSpPr>
        <p:spPr>
          <a:xfrm>
            <a:off x="1481327" y="2520419"/>
            <a:ext cx="530352"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rgbClr val="000000"/>
                </a:solidFill>
                <a:effectLst/>
                <a:uFillTx/>
                <a:latin typeface="+mj-lt"/>
                <a:ea typeface="+mj-ea"/>
                <a:cs typeface="+mj-cs"/>
                <a:sym typeface="Calibri"/>
              </a:rPr>
              <a:t>0.2</a:t>
            </a:r>
          </a:p>
        </p:txBody>
      </p:sp>
      <p:sp>
        <p:nvSpPr>
          <p:cNvPr id="4" name="TextBox 3">
            <a:extLst>
              <a:ext uri="{FF2B5EF4-FFF2-40B4-BE49-F238E27FC236}">
                <a16:creationId xmlns:a16="http://schemas.microsoft.com/office/drawing/2014/main" id="{61C2C8C4-E3BF-A230-227E-56E028291BBD}"/>
              </a:ext>
            </a:extLst>
          </p:cNvPr>
          <p:cNvSpPr txBox="1"/>
          <p:nvPr/>
        </p:nvSpPr>
        <p:spPr>
          <a:xfrm>
            <a:off x="1991230" y="2539053"/>
            <a:ext cx="530352"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rgbClr val="000000"/>
                </a:solidFill>
                <a:effectLst/>
                <a:uFillTx/>
                <a:latin typeface="+mj-lt"/>
                <a:ea typeface="+mj-ea"/>
                <a:cs typeface="+mj-cs"/>
                <a:sym typeface="Calibri"/>
              </a:rPr>
              <a:t>0.4</a:t>
            </a:r>
          </a:p>
        </p:txBody>
      </p:sp>
      <p:sp>
        <p:nvSpPr>
          <p:cNvPr id="5" name="TextBox 4">
            <a:extLst>
              <a:ext uri="{FF2B5EF4-FFF2-40B4-BE49-F238E27FC236}">
                <a16:creationId xmlns:a16="http://schemas.microsoft.com/office/drawing/2014/main" id="{07D11279-8085-BF0D-6FE6-3E89C74A489E}"/>
              </a:ext>
            </a:extLst>
          </p:cNvPr>
          <p:cNvSpPr txBox="1"/>
          <p:nvPr/>
        </p:nvSpPr>
        <p:spPr>
          <a:xfrm>
            <a:off x="2521582" y="2528732"/>
            <a:ext cx="530352"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rgbClr val="000000"/>
                </a:solidFill>
                <a:effectLst/>
                <a:uFillTx/>
                <a:latin typeface="+mj-lt"/>
                <a:ea typeface="+mj-ea"/>
                <a:cs typeface="+mj-cs"/>
                <a:sym typeface="Calibri"/>
              </a:rPr>
              <a:t>0.6</a:t>
            </a:r>
          </a:p>
        </p:txBody>
      </p:sp>
      <p:sp>
        <p:nvSpPr>
          <p:cNvPr id="6" name="TextBox 5">
            <a:extLst>
              <a:ext uri="{FF2B5EF4-FFF2-40B4-BE49-F238E27FC236}">
                <a16:creationId xmlns:a16="http://schemas.microsoft.com/office/drawing/2014/main" id="{2234CBF5-6BB2-8445-0C54-1D76FC09D103}"/>
              </a:ext>
            </a:extLst>
          </p:cNvPr>
          <p:cNvSpPr txBox="1"/>
          <p:nvPr/>
        </p:nvSpPr>
        <p:spPr>
          <a:xfrm>
            <a:off x="3026320" y="2520419"/>
            <a:ext cx="530352"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rgbClr val="000000"/>
                </a:solidFill>
                <a:effectLst/>
                <a:uFillTx/>
                <a:latin typeface="+mj-lt"/>
                <a:ea typeface="+mj-ea"/>
                <a:cs typeface="+mj-cs"/>
                <a:sym typeface="Calibri"/>
              </a:rPr>
              <a:t>0.8</a:t>
            </a:r>
          </a:p>
        </p:txBody>
      </p:sp>
      <p:sp>
        <p:nvSpPr>
          <p:cNvPr id="7" name="TextBox 6">
            <a:extLst>
              <a:ext uri="{FF2B5EF4-FFF2-40B4-BE49-F238E27FC236}">
                <a16:creationId xmlns:a16="http://schemas.microsoft.com/office/drawing/2014/main" id="{4ECCB3A3-5300-3FCF-AFE2-08CB90E85F07}"/>
              </a:ext>
            </a:extLst>
          </p:cNvPr>
          <p:cNvSpPr txBox="1"/>
          <p:nvPr/>
        </p:nvSpPr>
        <p:spPr>
          <a:xfrm>
            <a:off x="3582286" y="2497307"/>
            <a:ext cx="530352"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900" dirty="0"/>
              <a:t>1</a:t>
            </a:r>
            <a:r>
              <a:rPr kumimoji="0" lang="en-US" sz="900" b="0" i="0" u="none" strike="noStrike" cap="none" spc="0" normalizeH="0" baseline="0" dirty="0">
                <a:ln>
                  <a:noFill/>
                </a:ln>
                <a:solidFill>
                  <a:srgbClr val="000000"/>
                </a:solidFill>
                <a:effectLst/>
                <a:uFillTx/>
                <a:latin typeface="+mj-lt"/>
                <a:ea typeface="+mj-ea"/>
                <a:cs typeface="+mj-cs"/>
                <a:sym typeface="Calibri"/>
              </a:rPr>
              <a:t>.0</a:t>
            </a:r>
          </a:p>
        </p:txBody>
      </p:sp>
      <p:pic>
        <p:nvPicPr>
          <p:cNvPr id="832" name="Picture 831" descr="eq28_29.png"/>
          <p:cNvPicPr>
            <a:picLocks noChangeAspect="1"/>
          </p:cNvPicPr>
          <p:nvPr/>
        </p:nvPicPr>
        <p:blipFill>
          <a:blip r:embed="rId3"/>
          <a:stretch>
            <a:fillRect/>
          </a:stretch>
        </p:blipFill>
        <p:spPr>
          <a:xfrm>
            <a:off x="5526863" y="2391100"/>
            <a:ext cx="4381411" cy="832010"/>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Rectangle 1"/>
          <p:cNvSpPr/>
          <p:nvPr/>
        </p:nvSpPr>
        <p:spPr>
          <a:xfrm>
            <a:off x="-1" y="-1"/>
            <a:ext cx="12179301" cy="585218"/>
          </a:xfrm>
          <a:prstGeom prst="rect">
            <a:avLst/>
          </a:prstGeom>
          <a:solidFill>
            <a:srgbClr val="5C0014"/>
          </a:solidFill>
          <a:ln>
            <a:solidFill>
              <a:srgbClr val="5C0014"/>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34" name="TextBox 2"/>
          <p:cNvSpPr txBox="1"/>
          <p:nvPr/>
        </p:nvSpPr>
        <p:spPr>
          <a:xfrm>
            <a:off x="292607" y="82296"/>
            <a:ext cx="551925" cy="1415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900">
                <a:solidFill>
                  <a:srgbClr val="FFFFFF"/>
                </a:solidFill>
                <a:latin typeface="Arial"/>
                <a:ea typeface="Arial"/>
                <a:cs typeface="Arial"/>
                <a:sym typeface="Arial"/>
              </a:defRPr>
            </a:lvl1pPr>
          </a:lstStyle>
          <a:p>
            <a:r>
              <a:t>Motivation</a:t>
            </a:r>
          </a:p>
        </p:txBody>
      </p:sp>
      <p:sp>
        <p:nvSpPr>
          <p:cNvPr id="835" name="TextBox 3"/>
          <p:cNvSpPr txBox="1"/>
          <p:nvPr/>
        </p:nvSpPr>
        <p:spPr>
          <a:xfrm>
            <a:off x="4414842" y="82296"/>
            <a:ext cx="1320156" cy="1415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gn="ctr">
              <a:lnSpc>
                <a:spcPct val="104999"/>
              </a:lnSpc>
              <a:defRPr sz="900" b="1">
                <a:solidFill>
                  <a:srgbClr val="FFFFFF"/>
                </a:solidFill>
                <a:latin typeface="Arial"/>
                <a:ea typeface="Arial"/>
                <a:cs typeface="Arial"/>
                <a:sym typeface="Arial"/>
              </a:defRPr>
            </a:lvl1pPr>
          </a:lstStyle>
          <a:p>
            <a:r>
              <a:t>Front-aware M8 method</a:t>
            </a:r>
          </a:p>
        </p:txBody>
      </p:sp>
      <p:sp>
        <p:nvSpPr>
          <p:cNvPr id="836" name="TextBox 4"/>
          <p:cNvSpPr txBox="1"/>
          <p:nvPr/>
        </p:nvSpPr>
        <p:spPr>
          <a:xfrm>
            <a:off x="10282607" y="82296"/>
            <a:ext cx="1403426" cy="1415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gn="r">
              <a:lnSpc>
                <a:spcPct val="104999"/>
              </a:lnSpc>
              <a:defRPr sz="900">
                <a:solidFill>
                  <a:srgbClr val="FFFFFF"/>
                </a:solidFill>
                <a:latin typeface="Arial"/>
                <a:ea typeface="Arial"/>
                <a:cs typeface="Arial"/>
                <a:sym typeface="Arial"/>
              </a:defRPr>
            </a:lvl1pPr>
          </a:lstStyle>
          <a:p>
            <a:r>
              <a:t>Evaluation and next results</a:t>
            </a:r>
          </a:p>
        </p:txBody>
      </p:sp>
      <p:sp>
        <p:nvSpPr>
          <p:cNvPr id="837" name="Oval 5"/>
          <p:cNvSpPr/>
          <p:nvPr/>
        </p:nvSpPr>
        <p:spPr>
          <a:xfrm>
            <a:off x="274320" y="356615"/>
            <a:ext cx="64009" cy="64009"/>
          </a:xfrm>
          <a:prstGeom prst="ellipse">
            <a:avLst/>
          </a:prstGeom>
          <a:solidFill>
            <a:srgbClr val="FFFFFF"/>
          </a:solidFill>
          <a:ln w="1016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38" name="Oval 6"/>
          <p:cNvSpPr/>
          <p:nvPr/>
        </p:nvSpPr>
        <p:spPr>
          <a:xfrm>
            <a:off x="393191" y="356615"/>
            <a:ext cx="64009" cy="64009"/>
          </a:xfrm>
          <a:prstGeom prst="ellipse">
            <a:avLst/>
          </a:prstGeom>
          <a:solidFill>
            <a:srgbClr val="FFFFFF"/>
          </a:solidFill>
          <a:ln w="1016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39" name="Oval 7"/>
          <p:cNvSpPr/>
          <p:nvPr/>
        </p:nvSpPr>
        <p:spPr>
          <a:xfrm>
            <a:off x="512063" y="356615"/>
            <a:ext cx="64009" cy="64009"/>
          </a:xfrm>
          <a:prstGeom prst="ellipse">
            <a:avLst/>
          </a:prstGeom>
          <a:solidFill>
            <a:srgbClr val="FFFFFF"/>
          </a:solidFill>
          <a:ln w="1016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40" name="Oval 8"/>
          <p:cNvSpPr/>
          <p:nvPr/>
        </p:nvSpPr>
        <p:spPr>
          <a:xfrm>
            <a:off x="630936" y="356615"/>
            <a:ext cx="64009" cy="64009"/>
          </a:xfrm>
          <a:prstGeom prst="ellipse">
            <a:avLst/>
          </a:prstGeom>
          <a:solidFill>
            <a:srgbClr val="FFFFFF"/>
          </a:solidFill>
          <a:ln w="1016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41" name="Oval 9"/>
          <p:cNvSpPr/>
          <p:nvPr/>
        </p:nvSpPr>
        <p:spPr>
          <a:xfrm>
            <a:off x="2788920"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42" name="Oval 10"/>
          <p:cNvSpPr/>
          <p:nvPr/>
        </p:nvSpPr>
        <p:spPr>
          <a:xfrm>
            <a:off x="2889503"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43" name="Oval 11"/>
          <p:cNvSpPr/>
          <p:nvPr/>
        </p:nvSpPr>
        <p:spPr>
          <a:xfrm>
            <a:off x="2990088"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44" name="Oval 12"/>
          <p:cNvSpPr/>
          <p:nvPr/>
        </p:nvSpPr>
        <p:spPr>
          <a:xfrm>
            <a:off x="3090672"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45" name="Oval 13"/>
          <p:cNvSpPr/>
          <p:nvPr/>
        </p:nvSpPr>
        <p:spPr>
          <a:xfrm>
            <a:off x="3191255"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46" name="Oval 14"/>
          <p:cNvSpPr/>
          <p:nvPr/>
        </p:nvSpPr>
        <p:spPr>
          <a:xfrm>
            <a:off x="3291838"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47" name="Oval 15"/>
          <p:cNvSpPr/>
          <p:nvPr/>
        </p:nvSpPr>
        <p:spPr>
          <a:xfrm>
            <a:off x="3392423"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48" name="Oval 16"/>
          <p:cNvSpPr/>
          <p:nvPr/>
        </p:nvSpPr>
        <p:spPr>
          <a:xfrm>
            <a:off x="3493008"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49" name="Oval 17"/>
          <p:cNvSpPr/>
          <p:nvPr/>
        </p:nvSpPr>
        <p:spPr>
          <a:xfrm>
            <a:off x="3593591"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50" name="Oval 18"/>
          <p:cNvSpPr/>
          <p:nvPr/>
        </p:nvSpPr>
        <p:spPr>
          <a:xfrm>
            <a:off x="3694176"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51" name="Oval 19"/>
          <p:cNvSpPr/>
          <p:nvPr/>
        </p:nvSpPr>
        <p:spPr>
          <a:xfrm>
            <a:off x="3794759"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52" name="Oval 20"/>
          <p:cNvSpPr/>
          <p:nvPr/>
        </p:nvSpPr>
        <p:spPr>
          <a:xfrm>
            <a:off x="3895344"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53" name="Oval 21"/>
          <p:cNvSpPr/>
          <p:nvPr/>
        </p:nvSpPr>
        <p:spPr>
          <a:xfrm>
            <a:off x="3995928"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54" name="Oval 22"/>
          <p:cNvSpPr/>
          <p:nvPr/>
        </p:nvSpPr>
        <p:spPr>
          <a:xfrm>
            <a:off x="4096510"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55" name="Oval 23"/>
          <p:cNvSpPr/>
          <p:nvPr/>
        </p:nvSpPr>
        <p:spPr>
          <a:xfrm>
            <a:off x="4197096"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56" name="Oval 24"/>
          <p:cNvSpPr/>
          <p:nvPr/>
        </p:nvSpPr>
        <p:spPr>
          <a:xfrm>
            <a:off x="4297679"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57" name="Oval 25"/>
          <p:cNvSpPr/>
          <p:nvPr/>
        </p:nvSpPr>
        <p:spPr>
          <a:xfrm>
            <a:off x="4398264"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58" name="Oval 26"/>
          <p:cNvSpPr/>
          <p:nvPr/>
        </p:nvSpPr>
        <p:spPr>
          <a:xfrm>
            <a:off x="4498847"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59" name="Oval 27"/>
          <p:cNvSpPr/>
          <p:nvPr/>
        </p:nvSpPr>
        <p:spPr>
          <a:xfrm>
            <a:off x="4599430"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60" name="Oval 28"/>
          <p:cNvSpPr/>
          <p:nvPr/>
        </p:nvSpPr>
        <p:spPr>
          <a:xfrm>
            <a:off x="4700015"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61" name="Oval 29"/>
          <p:cNvSpPr/>
          <p:nvPr/>
        </p:nvSpPr>
        <p:spPr>
          <a:xfrm>
            <a:off x="4800600"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62" name="Oval 30"/>
          <p:cNvSpPr/>
          <p:nvPr/>
        </p:nvSpPr>
        <p:spPr>
          <a:xfrm>
            <a:off x="4901183"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63" name="Oval 31"/>
          <p:cNvSpPr/>
          <p:nvPr/>
        </p:nvSpPr>
        <p:spPr>
          <a:xfrm>
            <a:off x="5001767"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64" name="Oval 32"/>
          <p:cNvSpPr/>
          <p:nvPr/>
        </p:nvSpPr>
        <p:spPr>
          <a:xfrm>
            <a:off x="5102352"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65" name="Oval 33"/>
          <p:cNvSpPr/>
          <p:nvPr/>
        </p:nvSpPr>
        <p:spPr>
          <a:xfrm>
            <a:off x="5202935"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66" name="Oval 34"/>
          <p:cNvSpPr/>
          <p:nvPr/>
        </p:nvSpPr>
        <p:spPr>
          <a:xfrm>
            <a:off x="5303520"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67" name="Oval 35"/>
          <p:cNvSpPr/>
          <p:nvPr/>
        </p:nvSpPr>
        <p:spPr>
          <a:xfrm>
            <a:off x="9372600"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68" name="Oval 36"/>
          <p:cNvSpPr/>
          <p:nvPr/>
        </p:nvSpPr>
        <p:spPr>
          <a:xfrm>
            <a:off x="9491471"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69" name="Oval 37"/>
          <p:cNvSpPr/>
          <p:nvPr/>
        </p:nvSpPr>
        <p:spPr>
          <a:xfrm>
            <a:off x="9610343"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70" name="Oval 38"/>
          <p:cNvSpPr/>
          <p:nvPr/>
        </p:nvSpPr>
        <p:spPr>
          <a:xfrm>
            <a:off x="9729216"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71" name="TextBox 39"/>
          <p:cNvSpPr txBox="1"/>
          <p:nvPr/>
        </p:nvSpPr>
        <p:spPr>
          <a:xfrm>
            <a:off x="429768" y="768095"/>
            <a:ext cx="6836973" cy="2775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a:solidFill>
                  <a:srgbClr val="B0002A"/>
                </a:solidFill>
                <a:latin typeface="Arial"/>
                <a:ea typeface="Arial"/>
                <a:cs typeface="Arial"/>
                <a:sym typeface="Arial"/>
              </a:defRPr>
            </a:lvl1pPr>
          </a:lstStyle>
          <a:p>
            <a:r>
              <a:rPr sz="1700" b="1">
                <a:solidFill>
                  <a:srgbClr val="7E0023"/>
                </a:solidFill>
                <a:latin typeface="Arial"/>
              </a:rPr>
              <a:t>M6 | Pairwise front-gradient loss preserves local saturation contrast</a:t>
            </a:r>
          </a:p>
        </p:txBody>
      </p:sp>
      <p:sp>
        <p:nvSpPr>
          <p:cNvPr id="872" name="TextBox 40"/>
          <p:cNvSpPr txBox="1"/>
          <p:nvPr/>
        </p:nvSpPr>
        <p:spPr>
          <a:xfrm>
            <a:off x="2181001" y="1330159"/>
            <a:ext cx="7367025" cy="1911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gn="ctr">
              <a:lnSpc>
                <a:spcPct val="104999"/>
              </a:lnSpc>
              <a:defRPr sz="1200">
                <a:solidFill>
                  <a:srgbClr val="66737E"/>
                </a:solidFill>
                <a:latin typeface="Arial"/>
                <a:ea typeface="Arial"/>
                <a:cs typeface="Arial"/>
                <a:sym typeface="Arial"/>
              </a:defRPr>
            </a:lvl1pPr>
          </a:lstStyle>
          <a:p>
            <a:r>
              <a:rPr dirty="0"/>
              <a:t>Purpose: penalize wrong local front slopes, even when pointwise saturation errors look small after averaging.</a:t>
            </a:r>
          </a:p>
        </p:txBody>
      </p:sp>
      <p:sp>
        <p:nvSpPr>
          <p:cNvPr id="873" name="Rounded Rectangle 41"/>
          <p:cNvSpPr/>
          <p:nvPr/>
        </p:nvSpPr>
        <p:spPr>
          <a:xfrm>
            <a:off x="758952" y="1837021"/>
            <a:ext cx="4160521" cy="3017522"/>
          </a:xfrm>
          <a:prstGeom prst="roundRect">
            <a:avLst>
              <a:gd name="adj" fmla="val 16667"/>
            </a:avLst>
          </a:prstGeom>
          <a:solidFill>
            <a:srgbClr val="FFFFFF"/>
          </a:solidFill>
          <a:ln w="11430">
            <a:solidFill>
              <a:srgbClr val="C9D1D6"/>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74" name="TextBox 42"/>
          <p:cNvSpPr txBox="1"/>
          <p:nvPr/>
        </p:nvSpPr>
        <p:spPr>
          <a:xfrm>
            <a:off x="1014984" y="2038190"/>
            <a:ext cx="1598000" cy="1911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200" b="1">
                <a:solidFill>
                  <a:srgbClr val="B0002A"/>
                </a:solidFill>
                <a:latin typeface="Arial"/>
                <a:ea typeface="Arial"/>
                <a:cs typeface="Arial"/>
                <a:sym typeface="Arial"/>
              </a:defRPr>
            </a:lvl1pPr>
          </a:lstStyle>
          <a:p>
            <a:r>
              <a:t>Same-time local pairs</a:t>
            </a:r>
          </a:p>
        </p:txBody>
      </p:sp>
      <p:sp>
        <p:nvSpPr>
          <p:cNvPr id="875" name="Rectangle 43"/>
          <p:cNvSpPr/>
          <p:nvPr/>
        </p:nvSpPr>
        <p:spPr>
          <a:xfrm>
            <a:off x="1179575" y="2495390"/>
            <a:ext cx="3154682" cy="1298448"/>
          </a:xfrm>
          <a:prstGeom prst="rect">
            <a:avLst/>
          </a:prstGeom>
          <a:solidFill>
            <a:srgbClr val="E7F0FA"/>
          </a:solidFill>
          <a:ln w="11430">
            <a:solidFill>
              <a:srgbClr val="315F9A"/>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lang="en-GB" sz="1100" baseline="-25000" dirty="0">
              <a:solidFill>
                <a:srgbClr val="FFFFFF"/>
              </a:solidFill>
              <a:sym typeface="Arial"/>
            </a:endParaRPr>
          </a:p>
        </p:txBody>
      </p:sp>
      <p:sp>
        <p:nvSpPr>
          <p:cNvPr id="881" name="Oval 49"/>
          <p:cNvSpPr/>
          <p:nvPr/>
        </p:nvSpPr>
        <p:spPr>
          <a:xfrm>
            <a:off x="2020823" y="2975450"/>
            <a:ext cx="128017" cy="128017"/>
          </a:xfrm>
          <a:prstGeom prst="ellipse">
            <a:avLst/>
          </a:prstGeom>
          <a:solidFill>
            <a:srgbClr val="B5524C"/>
          </a:solidFill>
          <a:ln w="1016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82" name="Oval 50"/>
          <p:cNvSpPr/>
          <p:nvPr/>
        </p:nvSpPr>
        <p:spPr>
          <a:xfrm>
            <a:off x="2839212" y="2769709"/>
            <a:ext cx="128017" cy="128017"/>
          </a:xfrm>
          <a:prstGeom prst="ellipse">
            <a:avLst/>
          </a:prstGeom>
          <a:solidFill>
            <a:srgbClr val="B5524C"/>
          </a:solidFill>
          <a:ln w="1016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83" name="Connector 51"/>
          <p:cNvSpPr/>
          <p:nvPr/>
        </p:nvSpPr>
        <p:spPr>
          <a:xfrm flipV="1">
            <a:off x="2148840" y="2842861"/>
            <a:ext cx="740665" cy="201169"/>
          </a:xfrm>
          <a:prstGeom prst="line">
            <a:avLst/>
          </a:prstGeom>
          <a:ln w="17780">
            <a:solidFill>
              <a:srgbClr val="B5524C"/>
            </a:solidFill>
          </a:ln>
          <a:effectLst>
            <a:outerShdw blurRad="38100" dist="23000" dir="5400000" rotWithShape="0">
              <a:srgbClr val="000000">
                <a:alpha val="35000"/>
              </a:srgbClr>
            </a:outerShdw>
          </a:effectLst>
        </p:spPr>
        <p:txBody>
          <a:bodyPr lIns="45718" tIns="45718" rIns="45718" bIns="45718"/>
          <a:lstStyle/>
          <a:p>
            <a:pPr>
              <a:defRPr>
                <a:latin typeface="+mn-lt"/>
                <a:ea typeface="+mn-ea"/>
                <a:cs typeface="+mn-cs"/>
                <a:sym typeface="Arial"/>
              </a:defRPr>
            </a:pPr>
            <a:endParaRPr/>
          </a:p>
        </p:txBody>
      </p:sp>
      <p:sp>
        <p:nvSpPr>
          <p:cNvPr id="884" name="TextBox 52"/>
          <p:cNvSpPr txBox="1"/>
          <p:nvPr/>
        </p:nvSpPr>
        <p:spPr>
          <a:xfrm>
            <a:off x="2084831" y="3225471"/>
            <a:ext cx="827964" cy="1340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p>
            <a:pPr>
              <a:lnSpc>
                <a:spcPct val="104999"/>
              </a:lnSpc>
              <a:defRPr sz="800" b="1">
                <a:solidFill>
                  <a:srgbClr val="B5524C"/>
                </a:solidFill>
                <a:latin typeface="Arial"/>
                <a:ea typeface="Arial"/>
                <a:cs typeface="Arial"/>
                <a:sym typeface="Arial"/>
              </a:defRPr>
            </a:pPr>
            <a:r>
              <a:rPr dirty="0"/>
              <a:t>pair distance d</a:t>
            </a:r>
            <a:r>
              <a:rPr dirty="0">
                <a:latin typeface="+mj-lt"/>
                <a:ea typeface="+mj-ea"/>
                <a:cs typeface="+mj-cs"/>
                <a:sym typeface="Arial"/>
              </a:rPr>
              <a:t>ᵢ</a:t>
            </a:r>
            <a:r>
              <a:rPr dirty="0"/>
              <a:t>ⱼ</a:t>
            </a:r>
          </a:p>
        </p:txBody>
      </p:sp>
      <p:grpSp>
        <p:nvGrpSpPr>
          <p:cNvPr id="887" name="Rounded Rectangle 53"/>
          <p:cNvGrpSpPr/>
          <p:nvPr/>
        </p:nvGrpSpPr>
        <p:grpSpPr>
          <a:xfrm>
            <a:off x="1033271" y="4049870"/>
            <a:ext cx="3566161" cy="420625"/>
            <a:chOff x="0" y="0"/>
            <a:chExt cx="3566159" cy="420623"/>
          </a:xfrm>
        </p:grpSpPr>
        <p:sp>
          <p:nvSpPr>
            <p:cNvPr id="885" name="Rounded Rectangle"/>
            <p:cNvSpPr/>
            <p:nvPr/>
          </p:nvSpPr>
          <p:spPr>
            <a:xfrm>
              <a:off x="0" y="0"/>
              <a:ext cx="3566160" cy="420624"/>
            </a:xfrm>
            <a:prstGeom prst="roundRect">
              <a:avLst>
                <a:gd name="adj" fmla="val 16667"/>
              </a:avLst>
            </a:prstGeom>
            <a:solidFill>
              <a:srgbClr val="FAE9E6"/>
            </a:solidFill>
            <a:ln w="11430" cap="flat">
              <a:solidFill>
                <a:srgbClr val="B5524C"/>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lnSpc>
                  <a:spcPct val="104999"/>
                </a:lnSpc>
                <a:defRPr>
                  <a:solidFill>
                    <a:srgbClr val="FFFFFF"/>
                  </a:solidFill>
                  <a:latin typeface="+mn-lt"/>
                  <a:ea typeface="+mn-ea"/>
                  <a:cs typeface="+mn-cs"/>
                  <a:sym typeface="Arial"/>
                </a:defRPr>
              </a:pPr>
              <a:endParaRPr/>
            </a:p>
          </p:txBody>
        </p:sp>
        <p:sp>
          <p:nvSpPr>
            <p:cNvPr id="886" name="candidate band: 0.08 ≤ S* ≤ 0.90"/>
            <p:cNvSpPr txBox="1"/>
            <p:nvPr/>
          </p:nvSpPr>
          <p:spPr>
            <a:xfrm>
              <a:off x="44536" y="105963"/>
              <a:ext cx="3477088" cy="2086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lvl1pPr algn="ctr">
                <a:lnSpc>
                  <a:spcPct val="104999"/>
                </a:lnSpc>
                <a:defRPr sz="1000" b="1">
                  <a:solidFill>
                    <a:srgbClr val="17212B"/>
                  </a:solidFill>
                  <a:latin typeface="Arial"/>
                  <a:ea typeface="Arial"/>
                  <a:cs typeface="Arial"/>
                  <a:sym typeface="Arial"/>
                </a:defRPr>
              </a:lvl1pPr>
            </a:lstStyle>
            <a:p>
              <a:r>
                <a:t>candidate band: 0.08 ≤ S* ≤ 0.90</a:t>
              </a:r>
            </a:p>
          </p:txBody>
        </p:sp>
      </p:grpSp>
      <p:sp>
        <p:nvSpPr>
          <p:cNvPr id="888" name="Rounded Rectangle 54"/>
          <p:cNvSpPr/>
          <p:nvPr/>
        </p:nvSpPr>
        <p:spPr>
          <a:xfrm>
            <a:off x="5257799" y="1837021"/>
            <a:ext cx="5998465" cy="1536193"/>
          </a:xfrm>
          <a:prstGeom prst="roundRect">
            <a:avLst>
              <a:gd name="adj" fmla="val 16667"/>
            </a:avLst>
          </a:prstGeom>
          <a:solidFill>
            <a:srgbClr val="EFEDFB"/>
          </a:solidFill>
          <a:ln w="11430">
            <a:solidFill>
              <a:srgbClr val="6C63A8"/>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grpSp>
        <p:nvGrpSpPr>
          <p:cNvPr id="892" name="Rounded Rectangle 56"/>
          <p:cNvGrpSpPr/>
          <p:nvPr/>
        </p:nvGrpSpPr>
        <p:grpSpPr>
          <a:xfrm>
            <a:off x="5257799" y="3656677"/>
            <a:ext cx="5870450" cy="1060706"/>
            <a:chOff x="0" y="0"/>
            <a:chExt cx="5870448" cy="1060704"/>
          </a:xfrm>
        </p:grpSpPr>
        <p:sp>
          <p:nvSpPr>
            <p:cNvPr id="890" name="Rounded Rectangle"/>
            <p:cNvSpPr/>
            <p:nvPr/>
          </p:nvSpPr>
          <p:spPr>
            <a:xfrm>
              <a:off x="0" y="0"/>
              <a:ext cx="5870448" cy="1060704"/>
            </a:xfrm>
            <a:prstGeom prst="roundRect">
              <a:avLst>
                <a:gd name="adj" fmla="val 16667"/>
              </a:avLst>
            </a:prstGeom>
            <a:solidFill>
              <a:srgbClr val="FFFFFF"/>
            </a:solidFill>
            <a:ln w="11430" cap="flat">
              <a:solidFill>
                <a:srgbClr val="C9D1D6"/>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nSpc>
                  <a:spcPct val="104999"/>
                </a:lnSpc>
                <a:defRPr>
                  <a:solidFill>
                    <a:srgbClr val="FFFFFF"/>
                  </a:solidFill>
                  <a:latin typeface="+mn-lt"/>
                  <a:ea typeface="+mn-ea"/>
                  <a:cs typeface="+mn-cs"/>
                  <a:sym typeface="Arial"/>
                </a:defRPr>
              </a:pPr>
              <a:endParaRPr/>
            </a:p>
          </p:txBody>
        </p:sp>
        <p:sp>
          <p:nvSpPr>
            <p:cNvPr id="891" name="Code-consistent schedule…"/>
            <p:cNvSpPr txBox="1"/>
            <p:nvPr/>
          </p:nvSpPr>
          <p:spPr>
            <a:xfrm>
              <a:off x="75781" y="254701"/>
              <a:ext cx="5718886" cy="55130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p>
              <a:pPr>
                <a:lnSpc>
                  <a:spcPct val="104999"/>
                </a:lnSpc>
                <a:defRPr sz="1000">
                  <a:solidFill>
                    <a:srgbClr val="17212B"/>
                  </a:solidFill>
                  <a:latin typeface="Arial"/>
                  <a:ea typeface="Arial"/>
                  <a:cs typeface="Arial"/>
                  <a:sym typeface="Arial"/>
                </a:defRPr>
              </a:pPr>
              <a:r>
                <a:rPr dirty="0"/>
                <a:t>Code-consistent schedule</a:t>
              </a:r>
            </a:p>
            <a:p>
              <a:pPr>
                <a:lnSpc>
                  <a:spcPct val="104999"/>
                </a:lnSpc>
                <a:defRPr sz="1000">
                  <a:solidFill>
                    <a:srgbClr val="17212B"/>
                  </a:solidFill>
                  <a:latin typeface="Arial"/>
                  <a:ea typeface="Arial"/>
                  <a:cs typeface="Arial"/>
                  <a:sym typeface="Arial"/>
                </a:defRPr>
              </a:pPr>
              <a:r>
                <a:rPr dirty="0"/>
                <a:t>Starts at 4k Adam iterations and ramps for 4k; max relative multiplier is 0.10 inside </a:t>
              </a:r>
              <a:r>
                <a:rPr dirty="0" err="1"/>
                <a:t>wS·LS</a:t>
              </a:r>
              <a:r>
                <a:rPr dirty="0"/>
                <a:t>. Up to 2048 pairs are sampled from 8 time slices; 2×10⁻⁴ ≤ </a:t>
              </a:r>
              <a:r>
                <a:rPr dirty="0" err="1"/>
                <a:t>dij</a:t>
              </a:r>
              <a:r>
                <a:rPr dirty="0"/>
                <a:t> ≤ </a:t>
              </a:r>
              <a:r>
                <a:rPr lang="en-US" altLang="zh-CN" dirty="0"/>
                <a:t>1/16</a:t>
              </a:r>
              <a:r>
                <a:rPr dirty="0"/>
                <a:t>.</a:t>
              </a:r>
            </a:p>
          </p:txBody>
        </p:sp>
      </p:grpSp>
      <p:grpSp>
        <p:nvGrpSpPr>
          <p:cNvPr id="895" name="Rounded Rectangle 57"/>
          <p:cNvGrpSpPr/>
          <p:nvPr/>
        </p:nvGrpSpPr>
        <p:grpSpPr>
          <a:xfrm>
            <a:off x="969263" y="5394038"/>
            <a:ext cx="10012683" cy="585218"/>
            <a:chOff x="0" y="0"/>
            <a:chExt cx="10012681" cy="585217"/>
          </a:xfrm>
        </p:grpSpPr>
        <p:sp>
          <p:nvSpPr>
            <p:cNvPr id="893" name="Rounded Rectangle"/>
            <p:cNvSpPr/>
            <p:nvPr/>
          </p:nvSpPr>
          <p:spPr>
            <a:xfrm>
              <a:off x="0" y="0"/>
              <a:ext cx="10012681" cy="585217"/>
            </a:xfrm>
            <a:prstGeom prst="roundRect">
              <a:avLst>
                <a:gd name="adj" fmla="val 16667"/>
              </a:avLst>
            </a:prstGeom>
            <a:solidFill>
              <a:srgbClr val="EDEFF0"/>
            </a:solidFill>
            <a:ln w="11430" cap="flat">
              <a:solidFill>
                <a:srgbClr val="C9D1D6"/>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lnSpc>
                  <a:spcPct val="104999"/>
                </a:lnSpc>
                <a:defRPr>
                  <a:solidFill>
                    <a:srgbClr val="FFFFFF"/>
                  </a:solidFill>
                  <a:latin typeface="+mn-lt"/>
                  <a:ea typeface="+mn-ea"/>
                  <a:cs typeface="+mn-cs"/>
                  <a:sym typeface="Arial"/>
                </a:defRPr>
              </a:pPr>
              <a:endParaRPr/>
            </a:p>
          </p:txBody>
        </p:sp>
        <p:sp>
          <p:nvSpPr>
            <p:cNvPr id="894" name="Interpretation: M6 is supervised finite-difference front-slope learning, not an automatic-differentiation gradient residual and not RAR."/>
            <p:cNvSpPr txBox="1"/>
            <p:nvPr/>
          </p:nvSpPr>
          <p:spPr>
            <a:xfrm>
              <a:off x="52570" y="68508"/>
              <a:ext cx="9907539" cy="4481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lvl1pPr algn="ctr">
                <a:lnSpc>
                  <a:spcPct val="104999"/>
                </a:lnSpc>
                <a:defRPr sz="1200" b="1">
                  <a:solidFill>
                    <a:srgbClr val="B0002A"/>
                  </a:solidFill>
                  <a:latin typeface="Arial"/>
                  <a:ea typeface="Arial"/>
                  <a:cs typeface="Arial"/>
                  <a:sym typeface="Arial"/>
                </a:defRPr>
              </a:lvl1pPr>
            </a:lstStyle>
            <a:p>
              <a:r>
                <a:rPr dirty="0"/>
                <a:t>Interpretation: M6 is supervised finite-difference front-slope learning</a:t>
              </a:r>
              <a:r>
                <a:rPr lang="zh-CN" altLang="en-US" dirty="0"/>
                <a:t>，</a:t>
              </a:r>
              <a:r>
                <a:rPr dirty="0"/>
                <a:t>Absolute weight </a:t>
              </a:r>
              <a:r>
                <a:rPr dirty="0" err="1"/>
                <a:t>w_pair</a:t>
              </a:r>
              <a:r>
                <a:rPr dirty="0"/>
                <a:t> = W_S · </a:t>
              </a:r>
              <a:r>
                <a:rPr dirty="0" err="1"/>
                <a:t>w_pair_rel</a:t>
              </a:r>
              <a:r>
                <a:rPr dirty="0"/>
                <a:t>, with </a:t>
              </a:r>
              <a:r>
                <a:rPr dirty="0" err="1"/>
                <a:t>w_pair_rel</a:t>
              </a:r>
              <a:r>
                <a:rPr dirty="0"/>
                <a:t> ramped 0→1</a:t>
              </a:r>
              <a:r>
                <a:rPr lang="en-US" dirty="0"/>
                <a:t>.</a:t>
              </a:r>
              <a:r>
                <a:rPr dirty="0"/>
                <a:t>0 between iter 4000–8000.</a:t>
              </a:r>
            </a:p>
          </p:txBody>
        </p:sp>
      </p:grpSp>
      <p:sp>
        <p:nvSpPr>
          <p:cNvPr id="896" name="TextBox 58"/>
          <p:cNvSpPr txBox="1"/>
          <p:nvPr/>
        </p:nvSpPr>
        <p:spPr>
          <a:xfrm>
            <a:off x="11724913" y="6528816"/>
            <a:ext cx="143999"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1600" tIns="50800" rIns="101600" bIns="50800" anchor="ctr">
            <a:spAutoFit/>
          </a:bodyPr>
          <a:lstStyle>
            <a:lvl1pPr algn="r">
              <a:lnSpc>
                <a:spcPct val="104999"/>
              </a:lnSpc>
              <a:defRPr sz="800">
                <a:solidFill>
                  <a:srgbClr val="66737E"/>
                </a:solidFill>
                <a:latin typeface="Arial"/>
                <a:ea typeface="Arial"/>
                <a:cs typeface="Arial"/>
                <a:sym typeface="Arial"/>
              </a:defRPr>
            </a:lvl1pPr>
          </a:lstStyle>
          <a:p>
            <a:r>
              <a:rPr sz="800" b="0">
                <a:solidFill>
                  <a:srgbClr val="787D87"/>
                </a:solidFill>
                <a:latin typeface="Arial"/>
              </a:rPr>
              <a:t>12</a:t>
            </a:r>
          </a:p>
        </p:txBody>
      </p:sp>
      <p:sp>
        <p:nvSpPr>
          <p:cNvPr id="2" name="TextBox 1">
            <a:extLst>
              <a:ext uri="{FF2B5EF4-FFF2-40B4-BE49-F238E27FC236}">
                <a16:creationId xmlns:a16="http://schemas.microsoft.com/office/drawing/2014/main" id="{70B658E0-90DF-0FF5-C8CE-BDFDAAF386B8}"/>
              </a:ext>
            </a:extLst>
          </p:cNvPr>
          <p:cNvSpPr txBox="1"/>
          <p:nvPr/>
        </p:nvSpPr>
        <p:spPr>
          <a:xfrm>
            <a:off x="1741578" y="2943445"/>
            <a:ext cx="596979" cy="430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GB" sz="1050" b="1" dirty="0">
                <a:solidFill>
                  <a:srgbClr val="191E2A"/>
                </a:solidFill>
                <a:sym typeface="Arial"/>
              </a:rPr>
              <a:t>S</a:t>
            </a:r>
            <a:r>
              <a:rPr lang="el-GR" sz="1050" b="1" dirty="0">
                <a:solidFill>
                  <a:srgbClr val="191E2A"/>
                </a:solidFill>
                <a:sym typeface="Arial"/>
              </a:rPr>
              <a:t>θ</a:t>
            </a:r>
            <a:r>
              <a:rPr lang="en-GB" sz="1050" b="1" baseline="-25000" dirty="0">
                <a:solidFill>
                  <a:srgbClr val="191E2A"/>
                </a:solidFill>
                <a:sym typeface="Arial"/>
              </a:rPr>
              <a:t>j</a:t>
            </a:r>
            <a:r>
              <a:rPr lang="en-GB" sz="1050" b="1" dirty="0">
                <a:solidFill>
                  <a:srgbClr val="191E2A"/>
                </a:solidFill>
                <a:sym typeface="Arial"/>
              </a:rPr>
              <a:t> </a:t>
            </a:r>
            <a:endParaRPr lang="en-GB" sz="1050" baseline="-25000" dirty="0">
              <a:solidFill>
                <a:srgbClr val="FFFFFF"/>
              </a:solidFill>
              <a:sym typeface="Arial"/>
            </a:endParaRPr>
          </a:p>
          <a:p>
            <a:pPr marL="0" marR="0" indent="0" algn="l" defTabSz="457200" rtl="0" fontAlgn="auto" latinLnBrk="0" hangingPunct="0">
              <a:lnSpc>
                <a:spcPct val="100000"/>
              </a:lnSpc>
              <a:spcBef>
                <a:spcPts val="0"/>
              </a:spcBef>
              <a:spcAft>
                <a:spcPts val="0"/>
              </a:spcAft>
              <a:buClrTx/>
              <a:buSzTx/>
              <a:buFontTx/>
              <a:buNone/>
              <a:tabLst/>
            </a:pPr>
            <a:endParaRPr kumimoji="0" lang="en-US" sz="1050" b="0" i="0" u="none" strike="noStrike" cap="none" spc="0" normalizeH="0" baseline="0" dirty="0">
              <a:ln>
                <a:noFill/>
              </a:ln>
              <a:solidFill>
                <a:srgbClr val="000000"/>
              </a:solidFill>
              <a:effectLst/>
              <a:uFillTx/>
              <a:latin typeface="+mj-lt"/>
              <a:ea typeface="+mj-ea"/>
              <a:cs typeface="+mj-cs"/>
              <a:sym typeface="Calibri"/>
            </a:endParaRPr>
          </a:p>
        </p:txBody>
      </p:sp>
      <p:sp>
        <p:nvSpPr>
          <p:cNvPr id="3" name="TextBox 2">
            <a:extLst>
              <a:ext uri="{FF2B5EF4-FFF2-40B4-BE49-F238E27FC236}">
                <a16:creationId xmlns:a16="http://schemas.microsoft.com/office/drawing/2014/main" id="{322CB4CB-94D3-AF1D-433D-65E01C4F29F2}"/>
              </a:ext>
            </a:extLst>
          </p:cNvPr>
          <p:cNvSpPr txBox="1"/>
          <p:nvPr/>
        </p:nvSpPr>
        <p:spPr>
          <a:xfrm>
            <a:off x="2957558" y="2620281"/>
            <a:ext cx="88801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GB" sz="1200" b="1" dirty="0">
                <a:solidFill>
                  <a:srgbClr val="191E2A"/>
                </a:solidFill>
                <a:sym typeface="Arial"/>
              </a:rPr>
              <a:t>S</a:t>
            </a:r>
            <a:r>
              <a:rPr lang="el-GR" sz="1200" b="1" dirty="0">
                <a:solidFill>
                  <a:srgbClr val="191E2A"/>
                </a:solidFill>
                <a:sym typeface="Arial"/>
              </a:rPr>
              <a:t>θ</a:t>
            </a:r>
            <a:r>
              <a:rPr lang="en-GB" sz="1200" b="1" dirty="0">
                <a:solidFill>
                  <a:srgbClr val="191E2A"/>
                </a:solidFill>
                <a:sym typeface="Arial"/>
              </a:rPr>
              <a:t>ᵢ </a:t>
            </a:r>
            <a:endParaRPr lang="en-GB" sz="1200" baseline="-25000" dirty="0">
              <a:solidFill>
                <a:srgbClr val="FFFFFF"/>
              </a:solidFill>
              <a:sym typeface="Arial"/>
            </a:endParaRPr>
          </a:p>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rgbClr val="000000"/>
              </a:solidFill>
              <a:effectLst/>
              <a:uFillTx/>
              <a:latin typeface="+mj-lt"/>
              <a:ea typeface="+mj-ea"/>
              <a:cs typeface="+mj-cs"/>
              <a:sym typeface="Calibri"/>
            </a:endParaRPr>
          </a:p>
        </p:txBody>
      </p:sp>
      <p:pic>
        <p:nvPicPr>
          <p:cNvPr id="897" name="Picture 896" descr="eq30_pair.png"/>
          <p:cNvPicPr>
            <a:picLocks noChangeAspect="1"/>
          </p:cNvPicPr>
          <p:nvPr/>
        </p:nvPicPr>
        <p:blipFill>
          <a:blip r:embed="rId3"/>
          <a:stretch>
            <a:fillRect/>
          </a:stretch>
        </p:blipFill>
        <p:spPr>
          <a:xfrm>
            <a:off x="5531302" y="2064956"/>
            <a:ext cx="3850442" cy="1220969"/>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 name="Rectangle 1"/>
          <p:cNvSpPr/>
          <p:nvPr/>
        </p:nvSpPr>
        <p:spPr>
          <a:xfrm>
            <a:off x="-1" y="-1"/>
            <a:ext cx="12179301" cy="585218"/>
          </a:xfrm>
          <a:prstGeom prst="rect">
            <a:avLst/>
          </a:prstGeom>
          <a:solidFill>
            <a:srgbClr val="5C0014"/>
          </a:solidFill>
          <a:ln>
            <a:solidFill>
              <a:srgbClr val="5C0014"/>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899" name="TextBox 2"/>
          <p:cNvSpPr txBox="1"/>
          <p:nvPr/>
        </p:nvSpPr>
        <p:spPr>
          <a:xfrm>
            <a:off x="292607" y="82296"/>
            <a:ext cx="551925" cy="1415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900">
                <a:solidFill>
                  <a:srgbClr val="FFFFFF"/>
                </a:solidFill>
                <a:latin typeface="Arial"/>
                <a:ea typeface="Arial"/>
                <a:cs typeface="Arial"/>
                <a:sym typeface="Arial"/>
              </a:defRPr>
            </a:lvl1pPr>
          </a:lstStyle>
          <a:p>
            <a:r>
              <a:t>Motivation</a:t>
            </a:r>
          </a:p>
        </p:txBody>
      </p:sp>
      <p:sp>
        <p:nvSpPr>
          <p:cNvPr id="900" name="TextBox 3"/>
          <p:cNvSpPr txBox="1"/>
          <p:nvPr/>
        </p:nvSpPr>
        <p:spPr>
          <a:xfrm>
            <a:off x="4414842" y="82296"/>
            <a:ext cx="1320156" cy="1415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gn="ctr">
              <a:lnSpc>
                <a:spcPct val="104999"/>
              </a:lnSpc>
              <a:defRPr sz="900" b="1">
                <a:solidFill>
                  <a:srgbClr val="FFFFFF"/>
                </a:solidFill>
                <a:latin typeface="Arial"/>
                <a:ea typeface="Arial"/>
                <a:cs typeface="Arial"/>
                <a:sym typeface="Arial"/>
              </a:defRPr>
            </a:lvl1pPr>
          </a:lstStyle>
          <a:p>
            <a:r>
              <a:t>Front-aware M8 method</a:t>
            </a:r>
          </a:p>
        </p:txBody>
      </p:sp>
      <p:sp>
        <p:nvSpPr>
          <p:cNvPr id="901" name="TextBox 4"/>
          <p:cNvSpPr txBox="1"/>
          <p:nvPr/>
        </p:nvSpPr>
        <p:spPr>
          <a:xfrm>
            <a:off x="10282607" y="82296"/>
            <a:ext cx="1403426" cy="1415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gn="r">
              <a:lnSpc>
                <a:spcPct val="104999"/>
              </a:lnSpc>
              <a:defRPr sz="900">
                <a:solidFill>
                  <a:srgbClr val="FFFFFF"/>
                </a:solidFill>
                <a:latin typeface="Arial"/>
                <a:ea typeface="Arial"/>
                <a:cs typeface="Arial"/>
                <a:sym typeface="Arial"/>
              </a:defRPr>
            </a:lvl1pPr>
          </a:lstStyle>
          <a:p>
            <a:r>
              <a:t>Evaluation and next results</a:t>
            </a:r>
          </a:p>
        </p:txBody>
      </p:sp>
      <p:sp>
        <p:nvSpPr>
          <p:cNvPr id="902" name="Oval 5"/>
          <p:cNvSpPr/>
          <p:nvPr/>
        </p:nvSpPr>
        <p:spPr>
          <a:xfrm>
            <a:off x="274320" y="356615"/>
            <a:ext cx="64009" cy="64009"/>
          </a:xfrm>
          <a:prstGeom prst="ellipse">
            <a:avLst/>
          </a:prstGeom>
          <a:solidFill>
            <a:srgbClr val="FFFFFF"/>
          </a:solidFill>
          <a:ln w="1016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03" name="Oval 6"/>
          <p:cNvSpPr/>
          <p:nvPr/>
        </p:nvSpPr>
        <p:spPr>
          <a:xfrm>
            <a:off x="393191" y="356615"/>
            <a:ext cx="64009" cy="64009"/>
          </a:xfrm>
          <a:prstGeom prst="ellipse">
            <a:avLst/>
          </a:prstGeom>
          <a:solidFill>
            <a:srgbClr val="FFFFFF"/>
          </a:solidFill>
          <a:ln w="1016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04" name="Oval 7"/>
          <p:cNvSpPr/>
          <p:nvPr/>
        </p:nvSpPr>
        <p:spPr>
          <a:xfrm>
            <a:off x="512063" y="356615"/>
            <a:ext cx="64009" cy="64009"/>
          </a:xfrm>
          <a:prstGeom prst="ellipse">
            <a:avLst/>
          </a:prstGeom>
          <a:solidFill>
            <a:srgbClr val="FFFFFF"/>
          </a:solidFill>
          <a:ln w="1016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05" name="Oval 8"/>
          <p:cNvSpPr/>
          <p:nvPr/>
        </p:nvSpPr>
        <p:spPr>
          <a:xfrm>
            <a:off x="630936" y="356615"/>
            <a:ext cx="64009" cy="64009"/>
          </a:xfrm>
          <a:prstGeom prst="ellipse">
            <a:avLst/>
          </a:prstGeom>
          <a:solidFill>
            <a:srgbClr val="FFFFFF"/>
          </a:solidFill>
          <a:ln w="1016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06" name="Oval 9"/>
          <p:cNvSpPr/>
          <p:nvPr/>
        </p:nvSpPr>
        <p:spPr>
          <a:xfrm>
            <a:off x="2788920"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07" name="Oval 10"/>
          <p:cNvSpPr/>
          <p:nvPr/>
        </p:nvSpPr>
        <p:spPr>
          <a:xfrm>
            <a:off x="2889503"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08" name="Oval 11"/>
          <p:cNvSpPr/>
          <p:nvPr/>
        </p:nvSpPr>
        <p:spPr>
          <a:xfrm>
            <a:off x="2990088"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09" name="Oval 12"/>
          <p:cNvSpPr/>
          <p:nvPr/>
        </p:nvSpPr>
        <p:spPr>
          <a:xfrm>
            <a:off x="3090672"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10" name="Oval 13"/>
          <p:cNvSpPr/>
          <p:nvPr/>
        </p:nvSpPr>
        <p:spPr>
          <a:xfrm>
            <a:off x="3191255"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11" name="Oval 14"/>
          <p:cNvSpPr/>
          <p:nvPr/>
        </p:nvSpPr>
        <p:spPr>
          <a:xfrm>
            <a:off x="3291838"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12" name="Oval 15"/>
          <p:cNvSpPr/>
          <p:nvPr/>
        </p:nvSpPr>
        <p:spPr>
          <a:xfrm>
            <a:off x="3392423"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13" name="Oval 16"/>
          <p:cNvSpPr/>
          <p:nvPr/>
        </p:nvSpPr>
        <p:spPr>
          <a:xfrm>
            <a:off x="3493008"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14" name="Oval 17"/>
          <p:cNvSpPr/>
          <p:nvPr/>
        </p:nvSpPr>
        <p:spPr>
          <a:xfrm>
            <a:off x="3593591"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15" name="Oval 18"/>
          <p:cNvSpPr/>
          <p:nvPr/>
        </p:nvSpPr>
        <p:spPr>
          <a:xfrm>
            <a:off x="3694176"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16" name="Oval 19"/>
          <p:cNvSpPr/>
          <p:nvPr/>
        </p:nvSpPr>
        <p:spPr>
          <a:xfrm>
            <a:off x="3794759"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17" name="Oval 20"/>
          <p:cNvSpPr/>
          <p:nvPr/>
        </p:nvSpPr>
        <p:spPr>
          <a:xfrm>
            <a:off x="3895344"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18" name="Oval 21"/>
          <p:cNvSpPr/>
          <p:nvPr/>
        </p:nvSpPr>
        <p:spPr>
          <a:xfrm>
            <a:off x="3995928"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19" name="Oval 22"/>
          <p:cNvSpPr/>
          <p:nvPr/>
        </p:nvSpPr>
        <p:spPr>
          <a:xfrm>
            <a:off x="4096510"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20" name="Oval 23"/>
          <p:cNvSpPr/>
          <p:nvPr/>
        </p:nvSpPr>
        <p:spPr>
          <a:xfrm>
            <a:off x="4197096"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21" name="Oval 24"/>
          <p:cNvSpPr/>
          <p:nvPr/>
        </p:nvSpPr>
        <p:spPr>
          <a:xfrm>
            <a:off x="4297679"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22" name="Oval 25"/>
          <p:cNvSpPr/>
          <p:nvPr/>
        </p:nvSpPr>
        <p:spPr>
          <a:xfrm>
            <a:off x="4398264"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23" name="Oval 26"/>
          <p:cNvSpPr/>
          <p:nvPr/>
        </p:nvSpPr>
        <p:spPr>
          <a:xfrm>
            <a:off x="4498847"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24" name="Oval 27"/>
          <p:cNvSpPr/>
          <p:nvPr/>
        </p:nvSpPr>
        <p:spPr>
          <a:xfrm>
            <a:off x="4599430"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25" name="Oval 28"/>
          <p:cNvSpPr/>
          <p:nvPr/>
        </p:nvSpPr>
        <p:spPr>
          <a:xfrm>
            <a:off x="4700015"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26" name="Oval 29"/>
          <p:cNvSpPr/>
          <p:nvPr/>
        </p:nvSpPr>
        <p:spPr>
          <a:xfrm>
            <a:off x="4800600"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27" name="Oval 30"/>
          <p:cNvSpPr/>
          <p:nvPr/>
        </p:nvSpPr>
        <p:spPr>
          <a:xfrm>
            <a:off x="4901183"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28" name="Oval 31"/>
          <p:cNvSpPr/>
          <p:nvPr/>
        </p:nvSpPr>
        <p:spPr>
          <a:xfrm>
            <a:off x="5001767"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29" name="Oval 32"/>
          <p:cNvSpPr/>
          <p:nvPr/>
        </p:nvSpPr>
        <p:spPr>
          <a:xfrm>
            <a:off x="5102352"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30" name="Oval 33"/>
          <p:cNvSpPr/>
          <p:nvPr/>
        </p:nvSpPr>
        <p:spPr>
          <a:xfrm>
            <a:off x="5202935"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31" name="Oval 34"/>
          <p:cNvSpPr/>
          <p:nvPr/>
        </p:nvSpPr>
        <p:spPr>
          <a:xfrm>
            <a:off x="5303520"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32" name="Oval 35"/>
          <p:cNvSpPr/>
          <p:nvPr/>
        </p:nvSpPr>
        <p:spPr>
          <a:xfrm>
            <a:off x="9372600"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33" name="Oval 36"/>
          <p:cNvSpPr/>
          <p:nvPr/>
        </p:nvSpPr>
        <p:spPr>
          <a:xfrm>
            <a:off x="9491471"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34" name="Oval 37"/>
          <p:cNvSpPr/>
          <p:nvPr/>
        </p:nvSpPr>
        <p:spPr>
          <a:xfrm>
            <a:off x="9610343"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35" name="Oval 38"/>
          <p:cNvSpPr/>
          <p:nvPr/>
        </p:nvSpPr>
        <p:spPr>
          <a:xfrm>
            <a:off x="9729216"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36" name="TextBox 39"/>
          <p:cNvSpPr txBox="1"/>
          <p:nvPr/>
        </p:nvSpPr>
        <p:spPr>
          <a:xfrm>
            <a:off x="429768" y="768095"/>
            <a:ext cx="7811425" cy="2775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a:solidFill>
                  <a:srgbClr val="B0002A"/>
                </a:solidFill>
                <a:latin typeface="Arial"/>
                <a:ea typeface="Arial"/>
                <a:cs typeface="Arial"/>
                <a:sym typeface="Arial"/>
              </a:defRPr>
            </a:lvl1pPr>
          </a:lstStyle>
          <a:p>
            <a:r>
              <a:rPr sz="1700" b="1">
                <a:solidFill>
                  <a:srgbClr val="7E0023"/>
                </a:solidFill>
                <a:latin typeface="Arial"/>
              </a:rPr>
              <a:t>M7 | Residual-dominant RAR spends PDE effort where the residual is largest</a:t>
            </a:r>
          </a:p>
        </p:txBody>
      </p:sp>
      <p:sp>
        <p:nvSpPr>
          <p:cNvPr id="937" name="TextBox 40"/>
          <p:cNvSpPr txBox="1"/>
          <p:nvPr/>
        </p:nvSpPr>
        <p:spPr>
          <a:xfrm>
            <a:off x="2422953" y="1115567"/>
            <a:ext cx="7324758" cy="1911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gn="ctr">
              <a:lnSpc>
                <a:spcPct val="104999"/>
              </a:lnSpc>
              <a:defRPr sz="1200">
                <a:solidFill>
                  <a:srgbClr val="66737E"/>
                </a:solidFill>
                <a:latin typeface="Arial"/>
                <a:ea typeface="Arial"/>
                <a:cs typeface="Arial"/>
                <a:sym typeface="Arial"/>
              </a:defRPr>
            </a:lvl1pPr>
          </a:lstStyle>
          <a:p>
            <a:r>
              <a:t>Purpose: adapt the collocation set after warm-up, while keeping front-gradient information attributable to M6.</a:t>
            </a:r>
          </a:p>
        </p:txBody>
      </p:sp>
      <p:sp>
        <p:nvSpPr>
          <p:cNvPr id="938" name="Rounded Rectangle 41"/>
          <p:cNvSpPr/>
          <p:nvPr/>
        </p:nvSpPr>
        <p:spPr>
          <a:xfrm>
            <a:off x="749808" y="1572767"/>
            <a:ext cx="4754880" cy="3154681"/>
          </a:xfrm>
          <a:prstGeom prst="roundRect">
            <a:avLst>
              <a:gd name="adj" fmla="val 16667"/>
            </a:avLst>
          </a:prstGeom>
          <a:solidFill>
            <a:srgbClr val="FFFFFF"/>
          </a:solidFill>
          <a:ln w="11430">
            <a:solidFill>
              <a:srgbClr val="C9D1D6"/>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39" name="TextBox 42"/>
          <p:cNvSpPr txBox="1"/>
          <p:nvPr/>
        </p:nvSpPr>
        <p:spPr>
          <a:xfrm>
            <a:off x="1005840" y="1773935"/>
            <a:ext cx="1114829" cy="1911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200" b="1">
                <a:solidFill>
                  <a:srgbClr val="B0002A"/>
                </a:solidFill>
                <a:latin typeface="Arial"/>
                <a:ea typeface="Arial"/>
                <a:cs typeface="Arial"/>
                <a:sym typeface="Arial"/>
              </a:defRPr>
            </a:lvl1pPr>
          </a:lstStyle>
          <a:p>
            <a:r>
              <a:t>Sampling logic</a:t>
            </a:r>
          </a:p>
        </p:txBody>
      </p:sp>
      <p:grpSp>
        <p:nvGrpSpPr>
          <p:cNvPr id="942" name="Rounded Rectangle 43"/>
          <p:cNvGrpSpPr/>
          <p:nvPr/>
        </p:nvGrpSpPr>
        <p:grpSpPr>
          <a:xfrm>
            <a:off x="1078991" y="2194560"/>
            <a:ext cx="1078993" cy="512065"/>
            <a:chOff x="0" y="0"/>
            <a:chExt cx="1078991" cy="512063"/>
          </a:xfrm>
        </p:grpSpPr>
        <p:sp>
          <p:nvSpPr>
            <p:cNvPr id="940" name="Rounded Rectangle"/>
            <p:cNvSpPr/>
            <p:nvPr/>
          </p:nvSpPr>
          <p:spPr>
            <a:xfrm>
              <a:off x="0" y="0"/>
              <a:ext cx="1078992" cy="512064"/>
            </a:xfrm>
            <a:prstGeom prst="roundRect">
              <a:avLst>
                <a:gd name="adj" fmla="val 16667"/>
              </a:avLst>
            </a:prstGeom>
            <a:solidFill>
              <a:srgbClr val="EDEFF0"/>
            </a:solidFill>
            <a:ln w="11430" cap="flat">
              <a:solidFill>
                <a:srgbClr val="C9D1D6"/>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lnSpc>
                  <a:spcPct val="104999"/>
                </a:lnSpc>
                <a:defRPr>
                  <a:solidFill>
                    <a:srgbClr val="FFFFFF"/>
                  </a:solidFill>
                  <a:latin typeface="+mn-lt"/>
                  <a:ea typeface="+mn-ea"/>
                  <a:cs typeface="+mn-cs"/>
                  <a:sym typeface="Arial"/>
                </a:defRPr>
              </a:pPr>
              <a:endParaRPr/>
            </a:p>
          </p:txBody>
        </p:sp>
        <p:sp>
          <p:nvSpPr>
            <p:cNvPr id="941" name="candidate…"/>
            <p:cNvSpPr txBox="1"/>
            <p:nvPr/>
          </p:nvSpPr>
          <p:spPr>
            <a:xfrm>
              <a:off x="48999" y="78444"/>
              <a:ext cx="980994" cy="35517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p>
              <a:pPr algn="ctr">
                <a:lnSpc>
                  <a:spcPct val="104999"/>
                </a:lnSpc>
                <a:defRPr sz="1000" b="1">
                  <a:solidFill>
                    <a:srgbClr val="17212B"/>
                  </a:solidFill>
                  <a:latin typeface="Arial"/>
                  <a:ea typeface="Arial"/>
                  <a:cs typeface="Arial"/>
                  <a:sym typeface="Arial"/>
                </a:defRPr>
              </a:pPr>
              <a:r>
                <a:t>candidate</a:t>
              </a:r>
            </a:p>
            <a:p>
              <a:pPr algn="ctr">
                <a:lnSpc>
                  <a:spcPct val="104999"/>
                </a:lnSpc>
                <a:defRPr sz="1000" b="1">
                  <a:solidFill>
                    <a:srgbClr val="17212B"/>
                  </a:solidFill>
                  <a:latin typeface="Arial"/>
                  <a:ea typeface="Arial"/>
                  <a:cs typeface="Arial"/>
                  <a:sym typeface="Arial"/>
                </a:defRPr>
              </a:pPr>
              <a:r>
                <a:t>pool</a:t>
              </a:r>
            </a:p>
          </p:txBody>
        </p:sp>
      </p:grpSp>
      <p:grpSp>
        <p:nvGrpSpPr>
          <p:cNvPr id="945" name="Rounded Rectangle 44"/>
          <p:cNvGrpSpPr/>
          <p:nvPr/>
        </p:nvGrpSpPr>
        <p:grpSpPr>
          <a:xfrm>
            <a:off x="2697479" y="2194560"/>
            <a:ext cx="1298449" cy="512065"/>
            <a:chOff x="0" y="0"/>
            <a:chExt cx="1298447" cy="512063"/>
          </a:xfrm>
        </p:grpSpPr>
        <p:sp>
          <p:nvSpPr>
            <p:cNvPr id="943" name="Rounded Rectangle"/>
            <p:cNvSpPr/>
            <p:nvPr/>
          </p:nvSpPr>
          <p:spPr>
            <a:xfrm>
              <a:off x="0" y="0"/>
              <a:ext cx="1298448" cy="512064"/>
            </a:xfrm>
            <a:prstGeom prst="roundRect">
              <a:avLst>
                <a:gd name="adj" fmla="val 16667"/>
              </a:avLst>
            </a:prstGeom>
            <a:solidFill>
              <a:srgbClr val="FFF2D8"/>
            </a:solidFill>
            <a:ln w="11430" cap="flat">
              <a:solidFill>
                <a:srgbClr val="D8841C"/>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lnSpc>
                  <a:spcPct val="104999"/>
                </a:lnSpc>
                <a:defRPr>
                  <a:solidFill>
                    <a:srgbClr val="FFFFFF"/>
                  </a:solidFill>
                  <a:latin typeface="+mn-lt"/>
                  <a:ea typeface="+mn-ea"/>
                  <a:cs typeface="+mn-cs"/>
                  <a:sym typeface="Arial"/>
                </a:defRPr>
              </a:pPr>
              <a:endParaRPr/>
            </a:p>
          </p:txBody>
        </p:sp>
        <p:sp>
          <p:nvSpPr>
            <p:cNvPr id="944" name="score…"/>
            <p:cNvSpPr txBox="1"/>
            <p:nvPr/>
          </p:nvSpPr>
          <p:spPr>
            <a:xfrm>
              <a:off x="48999" y="78444"/>
              <a:ext cx="1200450" cy="35517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p>
              <a:pPr algn="ctr">
                <a:lnSpc>
                  <a:spcPct val="104999"/>
                </a:lnSpc>
                <a:defRPr sz="1000" b="1">
                  <a:solidFill>
                    <a:srgbClr val="17212B"/>
                  </a:solidFill>
                  <a:latin typeface="Arial"/>
                  <a:ea typeface="Arial"/>
                  <a:cs typeface="Arial"/>
                  <a:sym typeface="Arial"/>
                </a:defRPr>
              </a:pPr>
              <a:r>
                <a:t>score</a:t>
              </a:r>
            </a:p>
            <a:p>
              <a:pPr algn="ctr">
                <a:lnSpc>
                  <a:spcPct val="104999"/>
                </a:lnSpc>
                <a:defRPr sz="1000" b="1">
                  <a:solidFill>
                    <a:srgbClr val="17212B"/>
                  </a:solidFill>
                  <a:latin typeface="Arial"/>
                  <a:ea typeface="Arial"/>
                  <a:cs typeface="Arial"/>
                  <a:sym typeface="Arial"/>
                </a:defRPr>
              </a:pPr>
              <a:r>
                <a:t>residuals</a:t>
              </a:r>
            </a:p>
          </p:txBody>
        </p:sp>
      </p:grpSp>
      <p:grpSp>
        <p:nvGrpSpPr>
          <p:cNvPr id="948" name="Rounded Rectangle 45"/>
          <p:cNvGrpSpPr/>
          <p:nvPr/>
        </p:nvGrpSpPr>
        <p:grpSpPr>
          <a:xfrm>
            <a:off x="4572000" y="2194560"/>
            <a:ext cx="640081" cy="512065"/>
            <a:chOff x="0" y="0"/>
            <a:chExt cx="640080" cy="512063"/>
          </a:xfrm>
        </p:grpSpPr>
        <p:sp>
          <p:nvSpPr>
            <p:cNvPr id="946" name="Rounded Rectangle"/>
            <p:cNvSpPr/>
            <p:nvPr/>
          </p:nvSpPr>
          <p:spPr>
            <a:xfrm>
              <a:off x="0" y="0"/>
              <a:ext cx="640081" cy="512064"/>
            </a:xfrm>
            <a:prstGeom prst="roundRect">
              <a:avLst>
                <a:gd name="adj" fmla="val 16667"/>
              </a:avLst>
            </a:prstGeom>
            <a:solidFill>
              <a:srgbClr val="E5F4F1"/>
            </a:solidFill>
            <a:ln w="11430" cap="flat">
              <a:solidFill>
                <a:srgbClr val="0F766E"/>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lnSpc>
                  <a:spcPct val="104999"/>
                </a:lnSpc>
                <a:defRPr>
                  <a:solidFill>
                    <a:srgbClr val="FFFFFF"/>
                  </a:solidFill>
                  <a:latin typeface="+mn-lt"/>
                  <a:ea typeface="+mn-ea"/>
                  <a:cs typeface="+mn-cs"/>
                  <a:sym typeface="Arial"/>
                </a:defRPr>
              </a:pPr>
              <a:endParaRPr/>
            </a:p>
          </p:txBody>
        </p:sp>
        <p:sp>
          <p:nvSpPr>
            <p:cNvPr id="947" name="top-k"/>
            <p:cNvSpPr txBox="1"/>
            <p:nvPr/>
          </p:nvSpPr>
          <p:spPr>
            <a:xfrm>
              <a:off x="48999" y="151683"/>
              <a:ext cx="542082" cy="2086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lvl1pPr algn="ctr">
                <a:lnSpc>
                  <a:spcPct val="104999"/>
                </a:lnSpc>
                <a:defRPr sz="1000" b="1">
                  <a:solidFill>
                    <a:srgbClr val="17212B"/>
                  </a:solidFill>
                  <a:latin typeface="Arial"/>
                  <a:ea typeface="Arial"/>
                  <a:cs typeface="Arial"/>
                  <a:sym typeface="Arial"/>
                </a:defRPr>
              </a:lvl1pPr>
            </a:lstStyle>
            <a:p>
              <a:r>
                <a:t>top-k</a:t>
              </a:r>
            </a:p>
          </p:txBody>
        </p:sp>
      </p:grpSp>
      <p:sp>
        <p:nvSpPr>
          <p:cNvPr id="949" name="Connector 46"/>
          <p:cNvSpPr/>
          <p:nvPr/>
        </p:nvSpPr>
        <p:spPr>
          <a:xfrm>
            <a:off x="2157983" y="2450592"/>
            <a:ext cx="539497" cy="1"/>
          </a:xfrm>
          <a:prstGeom prst="line">
            <a:avLst/>
          </a:prstGeom>
          <a:ln w="15240">
            <a:solidFill>
              <a:srgbClr val="17212B"/>
            </a:solidFill>
          </a:ln>
          <a:effectLst>
            <a:outerShdw blurRad="38100" dist="23000" dir="5400000" rotWithShape="0">
              <a:srgbClr val="000000">
                <a:alpha val="35000"/>
              </a:srgbClr>
            </a:outerShdw>
          </a:effectLst>
        </p:spPr>
        <p:txBody>
          <a:bodyPr lIns="45718" tIns="45718" rIns="45718" bIns="45718"/>
          <a:lstStyle/>
          <a:p>
            <a:pPr>
              <a:defRPr>
                <a:latin typeface="+mn-lt"/>
                <a:ea typeface="+mn-ea"/>
                <a:cs typeface="+mn-cs"/>
                <a:sym typeface="Arial"/>
              </a:defRPr>
            </a:pPr>
            <a:endParaRPr/>
          </a:p>
        </p:txBody>
      </p:sp>
      <p:sp>
        <p:nvSpPr>
          <p:cNvPr id="950" name="Connector 47"/>
          <p:cNvSpPr/>
          <p:nvPr/>
        </p:nvSpPr>
        <p:spPr>
          <a:xfrm>
            <a:off x="3995928" y="2450592"/>
            <a:ext cx="576073" cy="1"/>
          </a:xfrm>
          <a:prstGeom prst="line">
            <a:avLst/>
          </a:prstGeom>
          <a:ln w="15240">
            <a:solidFill>
              <a:srgbClr val="17212B"/>
            </a:solidFill>
          </a:ln>
          <a:effectLst>
            <a:outerShdw blurRad="38100" dist="23000" dir="5400000" rotWithShape="0">
              <a:srgbClr val="000000">
                <a:alpha val="35000"/>
              </a:srgbClr>
            </a:outerShdw>
          </a:effectLst>
        </p:spPr>
        <p:txBody>
          <a:bodyPr lIns="45718" tIns="45718" rIns="45718" bIns="45718"/>
          <a:lstStyle/>
          <a:p>
            <a:pPr>
              <a:defRPr>
                <a:latin typeface="+mn-lt"/>
                <a:ea typeface="+mn-ea"/>
                <a:cs typeface="+mn-cs"/>
                <a:sym typeface="Arial"/>
              </a:defRPr>
            </a:pPr>
            <a:endParaRPr/>
          </a:p>
        </p:txBody>
      </p:sp>
      <p:sp>
        <p:nvSpPr>
          <p:cNvPr id="951" name="Oval 48"/>
          <p:cNvSpPr/>
          <p:nvPr/>
        </p:nvSpPr>
        <p:spPr>
          <a:xfrm>
            <a:off x="1143000" y="3127248"/>
            <a:ext cx="41149" cy="41149"/>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52" name="Oval 49"/>
          <p:cNvSpPr/>
          <p:nvPr/>
        </p:nvSpPr>
        <p:spPr>
          <a:xfrm>
            <a:off x="1307591" y="3127248"/>
            <a:ext cx="41149" cy="41149"/>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53" name="Oval 50"/>
          <p:cNvSpPr/>
          <p:nvPr/>
        </p:nvSpPr>
        <p:spPr>
          <a:xfrm>
            <a:off x="1472183" y="3127248"/>
            <a:ext cx="41149" cy="41149"/>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54" name="Oval 51"/>
          <p:cNvSpPr/>
          <p:nvPr/>
        </p:nvSpPr>
        <p:spPr>
          <a:xfrm>
            <a:off x="1636776" y="3127248"/>
            <a:ext cx="41149" cy="41149"/>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55" name="Oval 52"/>
          <p:cNvSpPr/>
          <p:nvPr/>
        </p:nvSpPr>
        <p:spPr>
          <a:xfrm>
            <a:off x="1801367" y="3127248"/>
            <a:ext cx="41149" cy="41149"/>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56" name="Oval 53"/>
          <p:cNvSpPr/>
          <p:nvPr/>
        </p:nvSpPr>
        <p:spPr>
          <a:xfrm>
            <a:off x="1965960" y="3127248"/>
            <a:ext cx="41149" cy="41149"/>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57" name="Oval 54"/>
          <p:cNvSpPr/>
          <p:nvPr/>
        </p:nvSpPr>
        <p:spPr>
          <a:xfrm>
            <a:off x="2130551" y="3127248"/>
            <a:ext cx="41149" cy="41149"/>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58" name="Oval 55"/>
          <p:cNvSpPr/>
          <p:nvPr/>
        </p:nvSpPr>
        <p:spPr>
          <a:xfrm>
            <a:off x="2295144" y="3127248"/>
            <a:ext cx="41149" cy="41149"/>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59" name="Oval 56"/>
          <p:cNvSpPr/>
          <p:nvPr/>
        </p:nvSpPr>
        <p:spPr>
          <a:xfrm>
            <a:off x="1143000" y="3328415"/>
            <a:ext cx="41149" cy="41149"/>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60" name="Oval 57"/>
          <p:cNvSpPr/>
          <p:nvPr/>
        </p:nvSpPr>
        <p:spPr>
          <a:xfrm>
            <a:off x="1307591" y="3328415"/>
            <a:ext cx="41149" cy="41149"/>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61" name="Oval 58"/>
          <p:cNvSpPr/>
          <p:nvPr/>
        </p:nvSpPr>
        <p:spPr>
          <a:xfrm>
            <a:off x="1472183" y="3328415"/>
            <a:ext cx="41149" cy="41149"/>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62" name="Oval 59"/>
          <p:cNvSpPr/>
          <p:nvPr/>
        </p:nvSpPr>
        <p:spPr>
          <a:xfrm>
            <a:off x="1636776" y="3328415"/>
            <a:ext cx="41149" cy="41149"/>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63" name="Oval 60"/>
          <p:cNvSpPr/>
          <p:nvPr/>
        </p:nvSpPr>
        <p:spPr>
          <a:xfrm>
            <a:off x="1801367" y="3328415"/>
            <a:ext cx="41149" cy="41149"/>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64" name="Oval 61"/>
          <p:cNvSpPr/>
          <p:nvPr/>
        </p:nvSpPr>
        <p:spPr>
          <a:xfrm>
            <a:off x="1965960" y="3328415"/>
            <a:ext cx="41149" cy="41149"/>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65" name="Oval 62"/>
          <p:cNvSpPr/>
          <p:nvPr/>
        </p:nvSpPr>
        <p:spPr>
          <a:xfrm>
            <a:off x="2130551" y="3328415"/>
            <a:ext cx="41149" cy="41149"/>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66" name="Oval 63"/>
          <p:cNvSpPr/>
          <p:nvPr/>
        </p:nvSpPr>
        <p:spPr>
          <a:xfrm>
            <a:off x="2295144" y="3328415"/>
            <a:ext cx="41149" cy="41149"/>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67" name="Oval 64"/>
          <p:cNvSpPr/>
          <p:nvPr/>
        </p:nvSpPr>
        <p:spPr>
          <a:xfrm>
            <a:off x="1143000" y="3529584"/>
            <a:ext cx="41149" cy="41149"/>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68" name="Oval 65"/>
          <p:cNvSpPr/>
          <p:nvPr/>
        </p:nvSpPr>
        <p:spPr>
          <a:xfrm>
            <a:off x="1307591" y="3529584"/>
            <a:ext cx="41149" cy="41149"/>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69" name="Oval 66"/>
          <p:cNvSpPr/>
          <p:nvPr/>
        </p:nvSpPr>
        <p:spPr>
          <a:xfrm>
            <a:off x="1472183" y="3529584"/>
            <a:ext cx="41149" cy="41149"/>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70" name="Oval 67"/>
          <p:cNvSpPr/>
          <p:nvPr/>
        </p:nvSpPr>
        <p:spPr>
          <a:xfrm>
            <a:off x="1636776" y="3529584"/>
            <a:ext cx="41149" cy="41149"/>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71" name="Oval 68"/>
          <p:cNvSpPr/>
          <p:nvPr/>
        </p:nvSpPr>
        <p:spPr>
          <a:xfrm>
            <a:off x="1801367" y="3529584"/>
            <a:ext cx="41149" cy="41149"/>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72" name="Oval 69"/>
          <p:cNvSpPr/>
          <p:nvPr/>
        </p:nvSpPr>
        <p:spPr>
          <a:xfrm>
            <a:off x="1965960" y="3529584"/>
            <a:ext cx="41149" cy="41149"/>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73" name="Oval 70"/>
          <p:cNvSpPr/>
          <p:nvPr/>
        </p:nvSpPr>
        <p:spPr>
          <a:xfrm>
            <a:off x="4480559" y="3127248"/>
            <a:ext cx="54865" cy="5486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74" name="Oval 71"/>
          <p:cNvSpPr/>
          <p:nvPr/>
        </p:nvSpPr>
        <p:spPr>
          <a:xfrm>
            <a:off x="4645152" y="3127248"/>
            <a:ext cx="54865" cy="5486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75" name="Oval 72"/>
          <p:cNvSpPr/>
          <p:nvPr/>
        </p:nvSpPr>
        <p:spPr>
          <a:xfrm>
            <a:off x="4809744" y="3127248"/>
            <a:ext cx="54865" cy="5486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76" name="Oval 73"/>
          <p:cNvSpPr/>
          <p:nvPr/>
        </p:nvSpPr>
        <p:spPr>
          <a:xfrm>
            <a:off x="4974335" y="3127248"/>
            <a:ext cx="54865" cy="5486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77" name="Oval 74"/>
          <p:cNvSpPr/>
          <p:nvPr/>
        </p:nvSpPr>
        <p:spPr>
          <a:xfrm>
            <a:off x="4480559" y="3328415"/>
            <a:ext cx="54865" cy="5486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78" name="Oval 75"/>
          <p:cNvSpPr/>
          <p:nvPr/>
        </p:nvSpPr>
        <p:spPr>
          <a:xfrm>
            <a:off x="4645152" y="3328415"/>
            <a:ext cx="54865" cy="5486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79" name="Oval 76"/>
          <p:cNvSpPr/>
          <p:nvPr/>
        </p:nvSpPr>
        <p:spPr>
          <a:xfrm>
            <a:off x="4809744" y="3328415"/>
            <a:ext cx="54865" cy="5486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80" name="Oval 77"/>
          <p:cNvSpPr/>
          <p:nvPr/>
        </p:nvSpPr>
        <p:spPr>
          <a:xfrm>
            <a:off x="4974335" y="3328415"/>
            <a:ext cx="54865" cy="5486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81" name="Rounded Rectangle 78"/>
          <p:cNvSpPr/>
          <p:nvPr/>
        </p:nvSpPr>
        <p:spPr>
          <a:xfrm>
            <a:off x="5961888" y="1572767"/>
            <a:ext cx="5285232" cy="1225297"/>
          </a:xfrm>
          <a:prstGeom prst="roundRect">
            <a:avLst>
              <a:gd name="adj" fmla="val 16667"/>
            </a:avLst>
          </a:prstGeom>
          <a:solidFill>
            <a:srgbClr val="FFF2D8"/>
          </a:solidFill>
          <a:ln w="11430">
            <a:solidFill>
              <a:srgbClr val="D8841C"/>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grpSp>
        <p:nvGrpSpPr>
          <p:cNvPr id="985" name="Rounded Rectangle 80"/>
          <p:cNvGrpSpPr/>
          <p:nvPr/>
        </p:nvGrpSpPr>
        <p:grpSpPr>
          <a:xfrm>
            <a:off x="5961888" y="3090672"/>
            <a:ext cx="5212080" cy="987553"/>
            <a:chOff x="0" y="0"/>
            <a:chExt cx="5212079" cy="987552"/>
          </a:xfrm>
        </p:grpSpPr>
        <p:sp>
          <p:nvSpPr>
            <p:cNvPr id="983" name="Rounded Rectangle"/>
            <p:cNvSpPr/>
            <p:nvPr/>
          </p:nvSpPr>
          <p:spPr>
            <a:xfrm>
              <a:off x="0" y="0"/>
              <a:ext cx="5212080" cy="987553"/>
            </a:xfrm>
            <a:prstGeom prst="roundRect">
              <a:avLst>
                <a:gd name="adj" fmla="val 16667"/>
              </a:avLst>
            </a:prstGeom>
            <a:solidFill>
              <a:srgbClr val="FFFFFF"/>
            </a:solidFill>
            <a:ln w="11430" cap="flat">
              <a:solidFill>
                <a:srgbClr val="C9D1D6"/>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nSpc>
                  <a:spcPct val="104999"/>
                </a:lnSpc>
                <a:defRPr>
                  <a:solidFill>
                    <a:srgbClr val="FFFFFF"/>
                  </a:solidFill>
                  <a:latin typeface="+mn-lt"/>
                  <a:ea typeface="+mn-ea"/>
                  <a:cs typeface="+mn-cs"/>
                  <a:sym typeface="Arial"/>
                </a:defRPr>
              </a:pPr>
              <a:endParaRPr/>
            </a:p>
          </p:txBody>
        </p:sp>
        <p:sp>
          <p:nvSpPr>
            <p:cNvPr id="984" name="Code-consistent schedule…"/>
            <p:cNvSpPr txBox="1"/>
            <p:nvPr/>
          </p:nvSpPr>
          <p:spPr>
            <a:xfrm>
              <a:off x="72210" y="242950"/>
              <a:ext cx="5067660" cy="5016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p>
              <a:pPr>
                <a:lnSpc>
                  <a:spcPct val="104999"/>
                </a:lnSpc>
                <a:defRPr sz="1000">
                  <a:solidFill>
                    <a:srgbClr val="17212B"/>
                  </a:solidFill>
                  <a:latin typeface="Arial"/>
                  <a:ea typeface="Arial"/>
                  <a:cs typeface="Arial"/>
                  <a:sym typeface="Arial"/>
                </a:defRPr>
              </a:pPr>
              <a:r>
                <a:t>Code-consistent schedule</a:t>
              </a:r>
            </a:p>
            <a:p>
              <a:pPr>
                <a:lnSpc>
                  <a:spcPct val="104999"/>
                </a:lnSpc>
                <a:defRPr sz="1000">
                  <a:solidFill>
                    <a:srgbClr val="17212B"/>
                  </a:solidFill>
                  <a:latin typeface="Arial"/>
                  <a:ea typeface="Arial"/>
                  <a:cs typeface="Arial"/>
                  <a:sym typeface="Arial"/>
                </a:defRPr>
              </a:pPr>
              <a:r>
                <a:t>RAR begins after 3.5k Adam iterations and refreshes every 100 iterations. The selected points replace a residual-focused part of the PDE collocation batch.</a:t>
              </a:r>
            </a:p>
          </p:txBody>
        </p:sp>
      </p:grpSp>
      <p:grpSp>
        <p:nvGrpSpPr>
          <p:cNvPr id="988" name="Rounded Rectangle 81"/>
          <p:cNvGrpSpPr/>
          <p:nvPr/>
        </p:nvGrpSpPr>
        <p:grpSpPr>
          <a:xfrm>
            <a:off x="960119" y="5074920"/>
            <a:ext cx="10012682" cy="585217"/>
            <a:chOff x="0" y="0"/>
            <a:chExt cx="10012680" cy="585216"/>
          </a:xfrm>
        </p:grpSpPr>
        <p:sp>
          <p:nvSpPr>
            <p:cNvPr id="986" name="Rounded Rectangle"/>
            <p:cNvSpPr/>
            <p:nvPr/>
          </p:nvSpPr>
          <p:spPr>
            <a:xfrm>
              <a:off x="0" y="0"/>
              <a:ext cx="10012681" cy="585217"/>
            </a:xfrm>
            <a:prstGeom prst="roundRect">
              <a:avLst>
                <a:gd name="adj" fmla="val 16667"/>
              </a:avLst>
            </a:prstGeom>
            <a:solidFill>
              <a:srgbClr val="EDEFF0"/>
            </a:solidFill>
            <a:ln w="11430" cap="flat">
              <a:solidFill>
                <a:srgbClr val="C9D1D6"/>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lnSpc>
                  <a:spcPct val="104999"/>
                </a:lnSpc>
                <a:defRPr>
                  <a:solidFill>
                    <a:srgbClr val="FFFFFF"/>
                  </a:solidFill>
                  <a:latin typeface="+mn-lt"/>
                  <a:ea typeface="+mn-ea"/>
                  <a:cs typeface="+mn-cs"/>
                  <a:sym typeface="Arial"/>
                </a:defRPr>
              </a:pPr>
              <a:endParaRPr/>
            </a:p>
          </p:txBody>
        </p:sp>
        <p:sp>
          <p:nvSpPr>
            <p:cNvPr id="987" name="Interpretation: M7 is residual-dominant adaptive refinement. It is deliberately not a gradient-band sampler, so M6 and M7 test different mechanisms."/>
            <p:cNvSpPr txBox="1"/>
            <p:nvPr/>
          </p:nvSpPr>
          <p:spPr>
            <a:xfrm>
              <a:off x="52570" y="76404"/>
              <a:ext cx="9907539" cy="4324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lvl1pPr algn="ctr">
                <a:lnSpc>
                  <a:spcPct val="104999"/>
                </a:lnSpc>
                <a:defRPr sz="1200" b="1">
                  <a:solidFill>
                    <a:srgbClr val="B0002A"/>
                  </a:solidFill>
                  <a:latin typeface="Arial"/>
                  <a:ea typeface="Arial"/>
                  <a:cs typeface="Arial"/>
                  <a:sym typeface="Arial"/>
                </a:defRPr>
              </a:lvl1pPr>
            </a:lstStyle>
            <a:p>
              <a:r>
                <a:rPr dirty="0"/>
                <a:t>Interpretation: M7 is residual-dominant adaptive refinement. It is deliberately not a gradient-band sampler, so M6 and M7 test different mechanisms.</a:t>
              </a:r>
            </a:p>
          </p:txBody>
        </p:sp>
      </p:grpSp>
      <p:sp>
        <p:nvSpPr>
          <p:cNvPr id="989" name="TextBox 82"/>
          <p:cNvSpPr txBox="1"/>
          <p:nvPr/>
        </p:nvSpPr>
        <p:spPr>
          <a:xfrm>
            <a:off x="11724913" y="6528816"/>
            <a:ext cx="143999"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gn="r">
              <a:lnSpc>
                <a:spcPct val="104999"/>
              </a:lnSpc>
              <a:defRPr sz="800">
                <a:solidFill>
                  <a:srgbClr val="66737E"/>
                </a:solidFill>
                <a:latin typeface="Arial"/>
                <a:ea typeface="Arial"/>
                <a:cs typeface="Arial"/>
                <a:sym typeface="Arial"/>
              </a:defRPr>
            </a:lvl1pPr>
          </a:lstStyle>
          <a:p>
            <a:r>
              <a:t>13</a:t>
            </a:r>
          </a:p>
        </p:txBody>
      </p:sp>
      <p:pic>
        <p:nvPicPr>
          <p:cNvPr id="990" name="Picture 989" descr="eq31_rar.png"/>
          <p:cNvPicPr>
            <a:picLocks noChangeAspect="1"/>
          </p:cNvPicPr>
          <p:nvPr/>
        </p:nvPicPr>
        <p:blipFill>
          <a:blip r:embed="rId3"/>
          <a:stretch>
            <a:fillRect/>
          </a:stretch>
        </p:blipFill>
        <p:spPr>
          <a:xfrm>
            <a:off x="6071616" y="1973541"/>
            <a:ext cx="4664170" cy="477051"/>
          </a:xfrm>
          <a:prstGeom prst="rect">
            <a:avLst/>
          </a:prstGeom>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 name="Rectangle 1"/>
          <p:cNvSpPr/>
          <p:nvPr/>
        </p:nvSpPr>
        <p:spPr>
          <a:xfrm>
            <a:off x="-1" y="-1"/>
            <a:ext cx="12179301" cy="585218"/>
          </a:xfrm>
          <a:prstGeom prst="rect">
            <a:avLst/>
          </a:prstGeom>
          <a:solidFill>
            <a:srgbClr val="5C0014"/>
          </a:solidFill>
          <a:ln>
            <a:solidFill>
              <a:srgbClr val="5C0014"/>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92" name="TextBox 2"/>
          <p:cNvSpPr txBox="1"/>
          <p:nvPr/>
        </p:nvSpPr>
        <p:spPr>
          <a:xfrm>
            <a:off x="292607" y="82296"/>
            <a:ext cx="551925" cy="1415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900">
                <a:solidFill>
                  <a:srgbClr val="FFFFFF"/>
                </a:solidFill>
                <a:latin typeface="Arial"/>
                <a:ea typeface="Arial"/>
                <a:cs typeface="Arial"/>
                <a:sym typeface="Arial"/>
              </a:defRPr>
            </a:lvl1pPr>
          </a:lstStyle>
          <a:p>
            <a:r>
              <a:t>Motivation</a:t>
            </a:r>
          </a:p>
        </p:txBody>
      </p:sp>
      <p:sp>
        <p:nvSpPr>
          <p:cNvPr id="993" name="TextBox 3"/>
          <p:cNvSpPr txBox="1"/>
          <p:nvPr/>
        </p:nvSpPr>
        <p:spPr>
          <a:xfrm>
            <a:off x="4414842" y="82296"/>
            <a:ext cx="1320156" cy="1415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gn="ctr">
              <a:lnSpc>
                <a:spcPct val="104999"/>
              </a:lnSpc>
              <a:defRPr sz="900" b="1">
                <a:solidFill>
                  <a:srgbClr val="FFFFFF"/>
                </a:solidFill>
                <a:latin typeface="Arial"/>
                <a:ea typeface="Arial"/>
                <a:cs typeface="Arial"/>
                <a:sym typeface="Arial"/>
              </a:defRPr>
            </a:lvl1pPr>
          </a:lstStyle>
          <a:p>
            <a:r>
              <a:t>Front-aware M8 method</a:t>
            </a:r>
          </a:p>
        </p:txBody>
      </p:sp>
      <p:sp>
        <p:nvSpPr>
          <p:cNvPr id="994" name="TextBox 4"/>
          <p:cNvSpPr txBox="1"/>
          <p:nvPr/>
        </p:nvSpPr>
        <p:spPr>
          <a:xfrm>
            <a:off x="10282607" y="82296"/>
            <a:ext cx="1403426" cy="1415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gn="r">
              <a:lnSpc>
                <a:spcPct val="104999"/>
              </a:lnSpc>
              <a:defRPr sz="900">
                <a:solidFill>
                  <a:srgbClr val="FFFFFF"/>
                </a:solidFill>
                <a:latin typeface="Arial"/>
                <a:ea typeface="Arial"/>
                <a:cs typeface="Arial"/>
                <a:sym typeface="Arial"/>
              </a:defRPr>
            </a:lvl1pPr>
          </a:lstStyle>
          <a:p>
            <a:r>
              <a:t>Evaluation and next results</a:t>
            </a:r>
          </a:p>
        </p:txBody>
      </p:sp>
      <p:sp>
        <p:nvSpPr>
          <p:cNvPr id="995" name="Oval 5"/>
          <p:cNvSpPr/>
          <p:nvPr/>
        </p:nvSpPr>
        <p:spPr>
          <a:xfrm>
            <a:off x="274320" y="356615"/>
            <a:ext cx="64009" cy="64009"/>
          </a:xfrm>
          <a:prstGeom prst="ellipse">
            <a:avLst/>
          </a:prstGeom>
          <a:solidFill>
            <a:srgbClr val="FFFFFF"/>
          </a:solidFill>
          <a:ln w="1016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96" name="Oval 6"/>
          <p:cNvSpPr/>
          <p:nvPr/>
        </p:nvSpPr>
        <p:spPr>
          <a:xfrm>
            <a:off x="393191" y="356615"/>
            <a:ext cx="64009" cy="64009"/>
          </a:xfrm>
          <a:prstGeom prst="ellipse">
            <a:avLst/>
          </a:prstGeom>
          <a:solidFill>
            <a:srgbClr val="FFFFFF"/>
          </a:solidFill>
          <a:ln w="1016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97" name="Oval 7"/>
          <p:cNvSpPr/>
          <p:nvPr/>
        </p:nvSpPr>
        <p:spPr>
          <a:xfrm>
            <a:off x="512063" y="356615"/>
            <a:ext cx="64009" cy="64009"/>
          </a:xfrm>
          <a:prstGeom prst="ellipse">
            <a:avLst/>
          </a:prstGeom>
          <a:solidFill>
            <a:srgbClr val="FFFFFF"/>
          </a:solidFill>
          <a:ln w="1016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98" name="Oval 8"/>
          <p:cNvSpPr/>
          <p:nvPr/>
        </p:nvSpPr>
        <p:spPr>
          <a:xfrm>
            <a:off x="630936" y="356615"/>
            <a:ext cx="64009" cy="64009"/>
          </a:xfrm>
          <a:prstGeom prst="ellipse">
            <a:avLst/>
          </a:prstGeom>
          <a:solidFill>
            <a:srgbClr val="FFFFFF"/>
          </a:solidFill>
          <a:ln w="1016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999" name="Oval 9"/>
          <p:cNvSpPr/>
          <p:nvPr/>
        </p:nvSpPr>
        <p:spPr>
          <a:xfrm>
            <a:off x="2788920"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000" name="Oval 10"/>
          <p:cNvSpPr/>
          <p:nvPr/>
        </p:nvSpPr>
        <p:spPr>
          <a:xfrm>
            <a:off x="2889503"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001" name="Oval 11"/>
          <p:cNvSpPr/>
          <p:nvPr/>
        </p:nvSpPr>
        <p:spPr>
          <a:xfrm>
            <a:off x="2990088"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002" name="Oval 12"/>
          <p:cNvSpPr/>
          <p:nvPr/>
        </p:nvSpPr>
        <p:spPr>
          <a:xfrm>
            <a:off x="3090672"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003" name="Oval 13"/>
          <p:cNvSpPr/>
          <p:nvPr/>
        </p:nvSpPr>
        <p:spPr>
          <a:xfrm>
            <a:off x="3191255"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004" name="Oval 14"/>
          <p:cNvSpPr/>
          <p:nvPr/>
        </p:nvSpPr>
        <p:spPr>
          <a:xfrm>
            <a:off x="3291838"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005" name="Oval 15"/>
          <p:cNvSpPr/>
          <p:nvPr/>
        </p:nvSpPr>
        <p:spPr>
          <a:xfrm>
            <a:off x="3392423"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006" name="Oval 16"/>
          <p:cNvSpPr/>
          <p:nvPr/>
        </p:nvSpPr>
        <p:spPr>
          <a:xfrm>
            <a:off x="3493008"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007" name="Oval 17"/>
          <p:cNvSpPr/>
          <p:nvPr/>
        </p:nvSpPr>
        <p:spPr>
          <a:xfrm>
            <a:off x="3593591"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008" name="Oval 18"/>
          <p:cNvSpPr/>
          <p:nvPr/>
        </p:nvSpPr>
        <p:spPr>
          <a:xfrm>
            <a:off x="3694176"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009" name="Oval 19"/>
          <p:cNvSpPr/>
          <p:nvPr/>
        </p:nvSpPr>
        <p:spPr>
          <a:xfrm>
            <a:off x="3794759"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010" name="Oval 20"/>
          <p:cNvSpPr/>
          <p:nvPr/>
        </p:nvSpPr>
        <p:spPr>
          <a:xfrm>
            <a:off x="3895344"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011" name="Oval 21"/>
          <p:cNvSpPr/>
          <p:nvPr/>
        </p:nvSpPr>
        <p:spPr>
          <a:xfrm>
            <a:off x="3995928"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012" name="Oval 22"/>
          <p:cNvSpPr/>
          <p:nvPr/>
        </p:nvSpPr>
        <p:spPr>
          <a:xfrm>
            <a:off x="4096510"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013" name="Oval 23"/>
          <p:cNvSpPr/>
          <p:nvPr/>
        </p:nvSpPr>
        <p:spPr>
          <a:xfrm>
            <a:off x="4197096"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014" name="Oval 24"/>
          <p:cNvSpPr/>
          <p:nvPr/>
        </p:nvSpPr>
        <p:spPr>
          <a:xfrm>
            <a:off x="4297679" y="356615"/>
            <a:ext cx="50293" cy="50293"/>
          </a:xfrm>
          <a:prstGeom prst="ellipse">
            <a:avLst/>
          </a:prstGeom>
          <a:solidFill>
            <a:srgbClr val="FFFFFF"/>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015" name="Oval 25"/>
          <p:cNvSpPr/>
          <p:nvPr/>
        </p:nvSpPr>
        <p:spPr>
          <a:xfrm>
            <a:off x="4398264"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016" name="Oval 26"/>
          <p:cNvSpPr/>
          <p:nvPr/>
        </p:nvSpPr>
        <p:spPr>
          <a:xfrm>
            <a:off x="4498847"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017" name="Oval 27"/>
          <p:cNvSpPr/>
          <p:nvPr/>
        </p:nvSpPr>
        <p:spPr>
          <a:xfrm>
            <a:off x="4599430"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018" name="Oval 28"/>
          <p:cNvSpPr/>
          <p:nvPr/>
        </p:nvSpPr>
        <p:spPr>
          <a:xfrm>
            <a:off x="4700015"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019" name="Oval 29"/>
          <p:cNvSpPr/>
          <p:nvPr/>
        </p:nvSpPr>
        <p:spPr>
          <a:xfrm>
            <a:off x="4800600"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020" name="Oval 30"/>
          <p:cNvSpPr/>
          <p:nvPr/>
        </p:nvSpPr>
        <p:spPr>
          <a:xfrm>
            <a:off x="4901183"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021" name="Oval 31"/>
          <p:cNvSpPr/>
          <p:nvPr/>
        </p:nvSpPr>
        <p:spPr>
          <a:xfrm>
            <a:off x="5001767"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022" name="Oval 32"/>
          <p:cNvSpPr/>
          <p:nvPr/>
        </p:nvSpPr>
        <p:spPr>
          <a:xfrm>
            <a:off x="5102352"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023" name="Oval 33"/>
          <p:cNvSpPr/>
          <p:nvPr/>
        </p:nvSpPr>
        <p:spPr>
          <a:xfrm>
            <a:off x="5202935"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024" name="Oval 34"/>
          <p:cNvSpPr/>
          <p:nvPr/>
        </p:nvSpPr>
        <p:spPr>
          <a:xfrm>
            <a:off x="5303520"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025" name="Oval 35"/>
          <p:cNvSpPr/>
          <p:nvPr/>
        </p:nvSpPr>
        <p:spPr>
          <a:xfrm>
            <a:off x="9372600"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026" name="Oval 36"/>
          <p:cNvSpPr/>
          <p:nvPr/>
        </p:nvSpPr>
        <p:spPr>
          <a:xfrm>
            <a:off x="9491471"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027" name="Oval 37"/>
          <p:cNvSpPr/>
          <p:nvPr/>
        </p:nvSpPr>
        <p:spPr>
          <a:xfrm>
            <a:off x="9610343"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028" name="Oval 38"/>
          <p:cNvSpPr/>
          <p:nvPr/>
        </p:nvSpPr>
        <p:spPr>
          <a:xfrm>
            <a:off x="9729216" y="356615"/>
            <a:ext cx="50293" cy="50293"/>
          </a:xfrm>
          <a:prstGeom prst="ellipse">
            <a:avLst/>
          </a:prstGeom>
          <a:solidFill>
            <a:srgbClr val="5C0014"/>
          </a:solidFill>
          <a:ln w="6350">
            <a:solidFill>
              <a:srgbClr val="FFFFF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029" name="TextBox 39"/>
          <p:cNvSpPr txBox="1"/>
          <p:nvPr/>
        </p:nvSpPr>
        <p:spPr>
          <a:xfrm>
            <a:off x="429768" y="768095"/>
            <a:ext cx="7930302" cy="2775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a:solidFill>
                  <a:srgbClr val="B0002A"/>
                </a:solidFill>
                <a:latin typeface="Arial"/>
                <a:ea typeface="Arial"/>
                <a:cs typeface="Arial"/>
                <a:sym typeface="Arial"/>
              </a:defRPr>
            </a:lvl1pPr>
          </a:lstStyle>
          <a:p>
            <a:r>
              <a:rPr sz="1500" b="1">
                <a:solidFill>
                  <a:srgbClr val="7E0023"/>
                </a:solidFill>
                <a:latin typeface="Arial"/>
              </a:rPr>
              <a:t>M8 | Delayed local finite-volume loss adds a conservation check near the front</a:t>
            </a:r>
          </a:p>
        </p:txBody>
      </p:sp>
      <p:sp>
        <p:nvSpPr>
          <p:cNvPr id="1030" name="TextBox 40"/>
          <p:cNvSpPr txBox="1"/>
          <p:nvPr/>
        </p:nvSpPr>
        <p:spPr>
          <a:xfrm>
            <a:off x="1238050" y="1348618"/>
            <a:ext cx="9391013" cy="196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1600" tIns="50800" rIns="101600" bIns="50800" anchor="ctr">
            <a:spAutoFit/>
          </a:bodyPr>
          <a:lstStyle>
            <a:lvl1pPr algn="ctr">
              <a:lnSpc>
                <a:spcPct val="104999"/>
              </a:lnSpc>
              <a:defRPr sz="1200">
                <a:solidFill>
                  <a:srgbClr val="66737E"/>
                </a:solidFill>
                <a:latin typeface="Arial"/>
                <a:ea typeface="Arial"/>
                <a:cs typeface="Arial"/>
                <a:sym typeface="Arial"/>
              </a:defRPr>
            </a:lvl1pPr>
          </a:lstStyle>
          <a:p>
            <a:pPr algn="ctr"/>
            <a:r>
              <a:rPr sz="1200" b="0" dirty="0">
                <a:solidFill>
                  <a:srgbClr val="5F6978"/>
                </a:solidFill>
                <a:latin typeface="Arial"/>
              </a:rPr>
              <a:t>Purpose: after the field is stable, penalize local CO₂ mass imbalance on small control volumes without turning the PINN into a FV simulator.</a:t>
            </a:r>
          </a:p>
        </p:txBody>
      </p:sp>
      <p:sp>
        <p:nvSpPr>
          <p:cNvPr id="1031" name="Rounded Rectangle 41"/>
          <p:cNvSpPr/>
          <p:nvPr/>
        </p:nvSpPr>
        <p:spPr>
          <a:xfrm>
            <a:off x="763522" y="1925507"/>
            <a:ext cx="3886201" cy="3127250"/>
          </a:xfrm>
          <a:prstGeom prst="roundRect">
            <a:avLst>
              <a:gd name="adj" fmla="val 16667"/>
            </a:avLst>
          </a:prstGeom>
          <a:solidFill>
            <a:srgbClr val="FFFFFF"/>
          </a:solidFill>
          <a:ln w="11430">
            <a:solidFill>
              <a:srgbClr val="C9D1D6"/>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032" name="TextBox 42"/>
          <p:cNvSpPr txBox="1"/>
          <p:nvPr/>
        </p:nvSpPr>
        <p:spPr>
          <a:xfrm>
            <a:off x="1823276" y="2078521"/>
            <a:ext cx="1563696" cy="1911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200" b="1">
                <a:solidFill>
                  <a:srgbClr val="B0002A"/>
                </a:solidFill>
                <a:latin typeface="Arial"/>
                <a:ea typeface="Arial"/>
                <a:cs typeface="Arial"/>
                <a:sym typeface="Arial"/>
              </a:defRPr>
            </a:lvl1pPr>
          </a:lstStyle>
          <a:p>
            <a:r>
              <a:rPr dirty="0"/>
              <a:t>Local control volume</a:t>
            </a:r>
          </a:p>
        </p:txBody>
      </p:sp>
      <p:sp>
        <p:nvSpPr>
          <p:cNvPr id="1033" name="Rectangle 43"/>
          <p:cNvSpPr/>
          <p:nvPr/>
        </p:nvSpPr>
        <p:spPr>
          <a:xfrm>
            <a:off x="1899912" y="2836551"/>
            <a:ext cx="1234441" cy="1234441"/>
          </a:xfrm>
          <a:prstGeom prst="rect">
            <a:avLst/>
          </a:prstGeom>
          <a:solidFill>
            <a:srgbClr val="EAF6EA"/>
          </a:solidFill>
          <a:ln w="15240">
            <a:solidFill>
              <a:srgbClr val="2E7D55"/>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034" name="Connector 44"/>
          <p:cNvSpPr/>
          <p:nvPr/>
        </p:nvSpPr>
        <p:spPr>
          <a:xfrm>
            <a:off x="3134354" y="3458342"/>
            <a:ext cx="731521" cy="1"/>
          </a:xfrm>
          <a:prstGeom prst="line">
            <a:avLst/>
          </a:prstGeom>
          <a:ln w="22860">
            <a:solidFill>
              <a:srgbClr val="2E7D55"/>
            </a:solidFill>
          </a:ln>
          <a:effectLst>
            <a:outerShdw blurRad="38100" dist="23000" dir="5400000" rotWithShape="0">
              <a:srgbClr val="000000">
                <a:alpha val="35000"/>
              </a:srgbClr>
            </a:outerShdw>
          </a:effectLst>
        </p:spPr>
        <p:txBody>
          <a:bodyPr lIns="45718" tIns="45718" rIns="45718" bIns="45718"/>
          <a:lstStyle/>
          <a:p>
            <a:pPr>
              <a:defRPr>
                <a:latin typeface="+mn-lt"/>
                <a:ea typeface="+mn-ea"/>
                <a:cs typeface="+mn-cs"/>
                <a:sym typeface="Arial"/>
              </a:defRPr>
            </a:pPr>
            <a:endParaRPr/>
          </a:p>
        </p:txBody>
      </p:sp>
      <p:sp>
        <p:nvSpPr>
          <p:cNvPr id="1035" name="Connector 45"/>
          <p:cNvSpPr/>
          <p:nvPr/>
        </p:nvSpPr>
        <p:spPr>
          <a:xfrm flipH="1">
            <a:off x="1168394" y="3458342"/>
            <a:ext cx="731520" cy="1"/>
          </a:xfrm>
          <a:prstGeom prst="line">
            <a:avLst/>
          </a:prstGeom>
          <a:ln w="22860">
            <a:solidFill>
              <a:srgbClr val="2E7D55"/>
            </a:solidFill>
          </a:ln>
          <a:effectLst>
            <a:outerShdw blurRad="38100" dist="23000" dir="5400000" rotWithShape="0">
              <a:srgbClr val="000000">
                <a:alpha val="35000"/>
              </a:srgbClr>
            </a:outerShdw>
          </a:effectLst>
        </p:spPr>
        <p:txBody>
          <a:bodyPr lIns="45718" tIns="45718" rIns="45718" bIns="45718"/>
          <a:lstStyle/>
          <a:p>
            <a:pPr>
              <a:defRPr>
                <a:latin typeface="+mn-lt"/>
                <a:ea typeface="+mn-ea"/>
                <a:cs typeface="+mn-cs"/>
                <a:sym typeface="Arial"/>
              </a:defRPr>
            </a:pPr>
            <a:endParaRPr/>
          </a:p>
        </p:txBody>
      </p:sp>
      <p:sp>
        <p:nvSpPr>
          <p:cNvPr id="1036" name="Connector 46"/>
          <p:cNvSpPr/>
          <p:nvPr/>
        </p:nvSpPr>
        <p:spPr>
          <a:xfrm flipV="1">
            <a:off x="2512561" y="2287911"/>
            <a:ext cx="1" cy="548641"/>
          </a:xfrm>
          <a:prstGeom prst="line">
            <a:avLst/>
          </a:prstGeom>
          <a:ln w="22860">
            <a:solidFill>
              <a:srgbClr val="2E7D55"/>
            </a:solidFill>
          </a:ln>
          <a:effectLst>
            <a:outerShdw blurRad="38100" dist="23000" dir="5400000" rotWithShape="0">
              <a:srgbClr val="000000">
                <a:alpha val="35000"/>
              </a:srgbClr>
            </a:outerShdw>
          </a:effectLst>
        </p:spPr>
        <p:txBody>
          <a:bodyPr lIns="45718" tIns="45718" rIns="45718" bIns="45718"/>
          <a:lstStyle/>
          <a:p>
            <a:pPr>
              <a:defRPr>
                <a:latin typeface="+mn-lt"/>
                <a:ea typeface="+mn-ea"/>
                <a:cs typeface="+mn-cs"/>
                <a:sym typeface="Arial"/>
              </a:defRPr>
            </a:pPr>
            <a:endParaRPr/>
          </a:p>
        </p:txBody>
      </p:sp>
      <p:sp>
        <p:nvSpPr>
          <p:cNvPr id="1037" name="Connector 47"/>
          <p:cNvSpPr/>
          <p:nvPr/>
        </p:nvSpPr>
        <p:spPr>
          <a:xfrm>
            <a:off x="2512562" y="4070991"/>
            <a:ext cx="1" cy="557785"/>
          </a:xfrm>
          <a:prstGeom prst="line">
            <a:avLst/>
          </a:prstGeom>
          <a:ln w="22860">
            <a:solidFill>
              <a:srgbClr val="2E7D55"/>
            </a:solidFill>
          </a:ln>
          <a:effectLst>
            <a:outerShdw blurRad="38100" dist="23000" dir="5400000" rotWithShape="0">
              <a:srgbClr val="000000">
                <a:alpha val="35000"/>
              </a:srgbClr>
            </a:outerShdw>
          </a:effectLst>
        </p:spPr>
        <p:txBody>
          <a:bodyPr lIns="45718" tIns="45718" rIns="45718" bIns="45718"/>
          <a:lstStyle/>
          <a:p>
            <a:pPr>
              <a:defRPr>
                <a:latin typeface="+mn-lt"/>
                <a:ea typeface="+mn-ea"/>
                <a:cs typeface="+mn-cs"/>
                <a:sym typeface="Arial"/>
              </a:defRPr>
            </a:pPr>
            <a:endParaRPr/>
          </a:p>
        </p:txBody>
      </p:sp>
      <p:sp>
        <p:nvSpPr>
          <p:cNvPr id="1038" name="TextBox 48"/>
          <p:cNvSpPr txBox="1"/>
          <p:nvPr/>
        </p:nvSpPr>
        <p:spPr>
          <a:xfrm>
            <a:off x="2184546" y="4738503"/>
            <a:ext cx="948639" cy="1706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gn="ctr">
              <a:lnSpc>
                <a:spcPct val="104999"/>
              </a:lnSpc>
              <a:defRPr sz="1000" b="1">
                <a:solidFill>
                  <a:srgbClr val="2E7D55"/>
                </a:solidFill>
                <a:latin typeface="Arial"/>
                <a:ea typeface="Arial"/>
                <a:cs typeface="Arial"/>
                <a:sym typeface="Arial"/>
              </a:defRPr>
            </a:lvl1pPr>
          </a:lstStyle>
          <a:p>
            <a:r>
              <a:t>face fluxes at t₁</a:t>
            </a:r>
          </a:p>
        </p:txBody>
      </p:sp>
      <p:grpSp>
        <p:nvGrpSpPr>
          <p:cNvPr id="1044" name="Rounded Rectangle 50"/>
          <p:cNvGrpSpPr/>
          <p:nvPr/>
        </p:nvGrpSpPr>
        <p:grpSpPr>
          <a:xfrm>
            <a:off x="3061201" y="2379351"/>
            <a:ext cx="1115569" cy="320041"/>
            <a:chOff x="0" y="0"/>
            <a:chExt cx="1115567" cy="320040"/>
          </a:xfrm>
        </p:grpSpPr>
        <p:sp>
          <p:nvSpPr>
            <p:cNvPr id="1042" name="Rounded Rectangle"/>
            <p:cNvSpPr/>
            <p:nvPr/>
          </p:nvSpPr>
          <p:spPr>
            <a:xfrm>
              <a:off x="0" y="0"/>
              <a:ext cx="1115568" cy="320041"/>
            </a:xfrm>
            <a:prstGeom prst="roundRect">
              <a:avLst>
                <a:gd name="adj" fmla="val 16667"/>
              </a:avLst>
            </a:prstGeom>
            <a:solidFill>
              <a:srgbClr val="EAF6EA"/>
            </a:solidFill>
            <a:ln w="11430" cap="flat">
              <a:solidFill>
                <a:srgbClr val="2E7D55"/>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lnSpc>
                  <a:spcPct val="104999"/>
                </a:lnSpc>
                <a:defRPr>
                  <a:solidFill>
                    <a:srgbClr val="FFFFFF"/>
                  </a:solidFill>
                  <a:latin typeface="+mn-lt"/>
                  <a:ea typeface="+mn-ea"/>
                  <a:cs typeface="+mn-cs"/>
                  <a:sym typeface="Arial"/>
                </a:defRPr>
              </a:pPr>
              <a:endParaRPr/>
            </a:p>
          </p:txBody>
        </p:sp>
        <p:sp>
          <p:nvSpPr>
            <p:cNvPr id="1043" name="512 cells/it"/>
            <p:cNvSpPr txBox="1"/>
            <p:nvPr/>
          </p:nvSpPr>
          <p:spPr>
            <a:xfrm>
              <a:off x="39626" y="55671"/>
              <a:ext cx="1036316" cy="2086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lvl1pPr algn="ctr">
                <a:lnSpc>
                  <a:spcPct val="104999"/>
                </a:lnSpc>
                <a:defRPr sz="1000" b="1">
                  <a:solidFill>
                    <a:srgbClr val="17212B"/>
                  </a:solidFill>
                  <a:latin typeface="Arial"/>
                  <a:ea typeface="Arial"/>
                  <a:cs typeface="Arial"/>
                  <a:sym typeface="Arial"/>
                </a:defRPr>
              </a:lvl1pPr>
            </a:lstStyle>
            <a:p>
              <a:r>
                <a:rPr dirty="0"/>
                <a:t>512 cells/it</a:t>
              </a:r>
            </a:p>
          </p:txBody>
        </p:sp>
      </p:grpSp>
      <p:sp>
        <p:nvSpPr>
          <p:cNvPr id="1045" name="Rounded Rectangle 51"/>
          <p:cNvSpPr/>
          <p:nvPr/>
        </p:nvSpPr>
        <p:spPr>
          <a:xfrm>
            <a:off x="5054594" y="2068454"/>
            <a:ext cx="6217920" cy="1700785"/>
          </a:xfrm>
          <a:prstGeom prst="roundRect">
            <a:avLst>
              <a:gd name="adj" fmla="val 16667"/>
            </a:avLst>
          </a:prstGeom>
          <a:solidFill>
            <a:srgbClr val="EAF6EA"/>
          </a:solidFill>
          <a:ln w="11430">
            <a:solidFill>
              <a:srgbClr val="2E7D55"/>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047" name="Rounded Rectangle 53"/>
          <p:cNvSpPr/>
          <p:nvPr/>
        </p:nvSpPr>
        <p:spPr>
          <a:xfrm>
            <a:off x="5054594" y="4025271"/>
            <a:ext cx="6217920" cy="960121"/>
          </a:xfrm>
          <a:prstGeom prst="roundRect">
            <a:avLst>
              <a:gd name="adj" fmla="val 16667"/>
            </a:avLst>
          </a:prstGeom>
          <a:solidFill>
            <a:srgbClr val="FFFFFF"/>
          </a:solidFill>
          <a:ln w="11430">
            <a:solidFill>
              <a:srgbClr val="2E7D55"/>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grpSp>
        <p:nvGrpSpPr>
          <p:cNvPr id="1051" name="Rounded Rectangle 55"/>
          <p:cNvGrpSpPr/>
          <p:nvPr/>
        </p:nvGrpSpPr>
        <p:grpSpPr>
          <a:xfrm>
            <a:off x="763522" y="5433557"/>
            <a:ext cx="10508991" cy="758844"/>
            <a:chOff x="-221991" y="-173626"/>
            <a:chExt cx="10508989" cy="758843"/>
          </a:xfrm>
        </p:grpSpPr>
        <p:sp>
          <p:nvSpPr>
            <p:cNvPr id="1049" name="Rounded Rectangle"/>
            <p:cNvSpPr/>
            <p:nvPr/>
          </p:nvSpPr>
          <p:spPr>
            <a:xfrm>
              <a:off x="-221991" y="-173626"/>
              <a:ext cx="10508989" cy="758843"/>
            </a:xfrm>
            <a:prstGeom prst="roundRect">
              <a:avLst>
                <a:gd name="adj" fmla="val 16667"/>
              </a:avLst>
            </a:prstGeom>
            <a:solidFill>
              <a:srgbClr val="EDEFF0"/>
            </a:solidFill>
            <a:ln w="11430" cap="flat">
              <a:solidFill>
                <a:srgbClr val="C9D1D6"/>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lnSpc>
                  <a:spcPct val="104999"/>
                </a:lnSpc>
                <a:defRPr>
                  <a:solidFill>
                    <a:srgbClr val="FFFFFF"/>
                  </a:solidFill>
                  <a:latin typeface="+mn-lt"/>
                  <a:ea typeface="+mn-ea"/>
                  <a:cs typeface="+mn-cs"/>
                  <a:sym typeface="Arial"/>
                </a:defRPr>
              </a:pPr>
              <a:endParaRPr/>
            </a:p>
          </p:txBody>
        </p:sp>
        <p:sp>
          <p:nvSpPr>
            <p:cNvPr id="1050" name="Interpretation: M8 is delayed until 10k iterations and ramps for 6k to wFV=0.03, so conservation regularization sharpens a learned field rather than distorting the early front."/>
            <p:cNvSpPr txBox="1"/>
            <p:nvPr/>
          </p:nvSpPr>
          <p:spPr>
            <a:xfrm>
              <a:off x="-140981" y="12501"/>
              <a:ext cx="10250677" cy="4481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lvl1pPr algn="ctr">
                <a:lnSpc>
                  <a:spcPct val="104999"/>
                </a:lnSpc>
                <a:defRPr sz="1200" b="1">
                  <a:solidFill>
                    <a:srgbClr val="B0002A"/>
                  </a:solidFill>
                  <a:latin typeface="Arial"/>
                  <a:ea typeface="Arial"/>
                  <a:cs typeface="Arial"/>
                  <a:sym typeface="Arial"/>
                </a:defRPr>
              </a:lvl1pPr>
            </a:lstStyle>
            <a:p>
              <a:r>
                <a:rPr dirty="0"/>
                <a:t>Interpretation: M8 is delayed until 10k iterations and ramps for 6k to </a:t>
              </a:r>
              <a:r>
                <a:rPr dirty="0" err="1"/>
                <a:t>wFV</a:t>
              </a:r>
              <a:r>
                <a:rPr dirty="0"/>
                <a:t>=0.3, so conservation regularization sharpens a learned field rather than distorting the early front. FV front-band weight is anchored to predicted </a:t>
              </a:r>
              <a:r>
                <a:rPr dirty="0" err="1"/>
                <a:t>Sθ</a:t>
              </a:r>
              <a:r>
                <a:rPr dirty="0"/>
                <a:t> (detached), unlike M5/M6 which anchor to reference S*.</a:t>
              </a:r>
            </a:p>
          </p:txBody>
        </p:sp>
      </p:grpSp>
      <p:sp>
        <p:nvSpPr>
          <p:cNvPr id="1052" name="TextBox 56"/>
          <p:cNvSpPr txBox="1"/>
          <p:nvPr/>
        </p:nvSpPr>
        <p:spPr>
          <a:xfrm>
            <a:off x="11724913" y="6528816"/>
            <a:ext cx="143999"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gn="r">
              <a:lnSpc>
                <a:spcPct val="104999"/>
              </a:lnSpc>
              <a:defRPr sz="800">
                <a:solidFill>
                  <a:srgbClr val="66737E"/>
                </a:solidFill>
                <a:latin typeface="Arial"/>
                <a:ea typeface="Arial"/>
                <a:cs typeface="Arial"/>
                <a:sym typeface="Arial"/>
              </a:defRPr>
            </a:lvl1pPr>
          </a:lstStyle>
          <a:p>
            <a:r>
              <a:t>14</a:t>
            </a:r>
          </a:p>
        </p:txBody>
      </p:sp>
      <p:pic>
        <p:nvPicPr>
          <p:cNvPr id="1053" name="Picture 1052" descr="eq32_fv.png"/>
          <p:cNvPicPr>
            <a:picLocks noChangeAspect="1"/>
          </p:cNvPicPr>
          <p:nvPr/>
        </p:nvPicPr>
        <p:blipFill>
          <a:blip r:embed="rId3"/>
          <a:stretch>
            <a:fillRect/>
          </a:stretch>
        </p:blipFill>
        <p:spPr>
          <a:xfrm>
            <a:off x="5253475" y="2587628"/>
            <a:ext cx="4464052" cy="572169"/>
          </a:xfrm>
          <a:prstGeom prst="rect">
            <a:avLst/>
          </a:prstGeom>
        </p:spPr>
      </p:pic>
      <p:pic>
        <p:nvPicPr>
          <p:cNvPr id="1054" name="Picture 1053" descr="eq32b_fv_loss.png"/>
          <p:cNvPicPr>
            <a:picLocks noChangeAspect="1"/>
          </p:cNvPicPr>
          <p:nvPr/>
        </p:nvPicPr>
        <p:blipFill>
          <a:blip r:embed="rId4"/>
          <a:stretch>
            <a:fillRect/>
          </a:stretch>
        </p:blipFill>
        <p:spPr>
          <a:xfrm>
            <a:off x="5274053" y="4216511"/>
            <a:ext cx="5033948" cy="646222"/>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 name="Rectangle 1"/>
          <p:cNvSpPr/>
          <p:nvPr/>
        </p:nvSpPr>
        <p:spPr>
          <a:xfrm>
            <a:off x="-1" y="-1"/>
            <a:ext cx="12191697" cy="576074"/>
          </a:xfrm>
          <a:prstGeom prst="rect">
            <a:avLst/>
          </a:prstGeom>
          <a:solidFill>
            <a:srgbClr val="5C0014"/>
          </a:solidFill>
          <a:ln w="12700">
            <a:miter lim="400000"/>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55" name="Rectangle 2"/>
          <p:cNvSpPr/>
          <p:nvPr/>
        </p:nvSpPr>
        <p:spPr>
          <a:xfrm>
            <a:off x="-1" y="576072"/>
            <a:ext cx="12191697" cy="22862"/>
          </a:xfrm>
          <a:prstGeom prst="rect">
            <a:avLst/>
          </a:prstGeom>
          <a:solidFill>
            <a:srgbClr val="B0002A"/>
          </a:solidFill>
          <a:ln w="12700">
            <a:miter lim="400000"/>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56" name="TextBox 3"/>
          <p:cNvSpPr txBox="1"/>
          <p:nvPr/>
        </p:nvSpPr>
        <p:spPr>
          <a:xfrm>
            <a:off x="265175" y="73152"/>
            <a:ext cx="494043"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D6A3AF"/>
                </a:solidFill>
                <a:latin typeface="Arial"/>
                <a:ea typeface="Arial"/>
                <a:cs typeface="Arial"/>
                <a:sym typeface="Arial"/>
              </a:defRPr>
            </a:lvl1pPr>
          </a:lstStyle>
          <a:p>
            <a:r>
              <a:t>Motivation</a:t>
            </a:r>
          </a:p>
        </p:txBody>
      </p:sp>
      <p:sp>
        <p:nvSpPr>
          <p:cNvPr id="1057" name="Oval 4"/>
          <p:cNvSpPr/>
          <p:nvPr/>
        </p:nvSpPr>
        <p:spPr>
          <a:xfrm>
            <a:off x="28346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58" name="Oval 5"/>
          <p:cNvSpPr/>
          <p:nvPr/>
        </p:nvSpPr>
        <p:spPr>
          <a:xfrm>
            <a:off x="40233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59" name="Oval 6"/>
          <p:cNvSpPr/>
          <p:nvPr/>
        </p:nvSpPr>
        <p:spPr>
          <a:xfrm>
            <a:off x="521208"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60" name="Oval 7"/>
          <p:cNvSpPr/>
          <p:nvPr/>
        </p:nvSpPr>
        <p:spPr>
          <a:xfrm>
            <a:off x="64008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61" name="TextBox 8"/>
          <p:cNvSpPr txBox="1"/>
          <p:nvPr/>
        </p:nvSpPr>
        <p:spPr>
          <a:xfrm>
            <a:off x="2798064" y="73152"/>
            <a:ext cx="1115152"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FFFFFF"/>
                </a:solidFill>
                <a:latin typeface="Arial"/>
                <a:ea typeface="Arial"/>
                <a:cs typeface="Arial"/>
                <a:sym typeface="Arial"/>
              </a:defRPr>
            </a:lvl1pPr>
          </a:lstStyle>
          <a:p>
            <a:r>
              <a:t>Front-aware M8 method</a:t>
            </a:r>
          </a:p>
        </p:txBody>
      </p:sp>
      <p:sp>
        <p:nvSpPr>
          <p:cNvPr id="1062" name="Oval 9"/>
          <p:cNvSpPr/>
          <p:nvPr/>
        </p:nvSpPr>
        <p:spPr>
          <a:xfrm>
            <a:off x="2816349"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63" name="Oval 10"/>
          <p:cNvSpPr/>
          <p:nvPr/>
        </p:nvSpPr>
        <p:spPr>
          <a:xfrm>
            <a:off x="2912361"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64" name="Oval 11"/>
          <p:cNvSpPr/>
          <p:nvPr/>
        </p:nvSpPr>
        <p:spPr>
          <a:xfrm>
            <a:off x="3008375"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65" name="Oval 12"/>
          <p:cNvSpPr/>
          <p:nvPr/>
        </p:nvSpPr>
        <p:spPr>
          <a:xfrm>
            <a:off x="310438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66" name="Oval 13"/>
          <p:cNvSpPr/>
          <p:nvPr/>
        </p:nvSpPr>
        <p:spPr>
          <a:xfrm>
            <a:off x="3200399"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67" name="Oval 14"/>
          <p:cNvSpPr/>
          <p:nvPr/>
        </p:nvSpPr>
        <p:spPr>
          <a:xfrm>
            <a:off x="3296410"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68" name="Oval 15"/>
          <p:cNvSpPr/>
          <p:nvPr/>
        </p:nvSpPr>
        <p:spPr>
          <a:xfrm>
            <a:off x="3392423"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69" name="Oval 16"/>
          <p:cNvSpPr/>
          <p:nvPr/>
        </p:nvSpPr>
        <p:spPr>
          <a:xfrm>
            <a:off x="3488435"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70" name="Oval 17"/>
          <p:cNvSpPr/>
          <p:nvPr/>
        </p:nvSpPr>
        <p:spPr>
          <a:xfrm>
            <a:off x="3584447"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71" name="Oval 18"/>
          <p:cNvSpPr/>
          <p:nvPr/>
        </p:nvSpPr>
        <p:spPr>
          <a:xfrm>
            <a:off x="3680459"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72" name="Oval 19"/>
          <p:cNvSpPr/>
          <p:nvPr/>
        </p:nvSpPr>
        <p:spPr>
          <a:xfrm>
            <a:off x="3776471"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73" name="Oval 20"/>
          <p:cNvSpPr/>
          <p:nvPr/>
        </p:nvSpPr>
        <p:spPr>
          <a:xfrm>
            <a:off x="3872483"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74" name="Oval 21"/>
          <p:cNvSpPr/>
          <p:nvPr/>
        </p:nvSpPr>
        <p:spPr>
          <a:xfrm>
            <a:off x="3968496"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75" name="Oval 22"/>
          <p:cNvSpPr/>
          <p:nvPr/>
        </p:nvSpPr>
        <p:spPr>
          <a:xfrm>
            <a:off x="4064506"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76" name="Oval 23"/>
          <p:cNvSpPr/>
          <p:nvPr/>
        </p:nvSpPr>
        <p:spPr>
          <a:xfrm>
            <a:off x="4160520"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77" name="Oval 24"/>
          <p:cNvSpPr/>
          <p:nvPr/>
        </p:nvSpPr>
        <p:spPr>
          <a:xfrm>
            <a:off x="4256530"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78" name="Oval 25"/>
          <p:cNvSpPr/>
          <p:nvPr/>
        </p:nvSpPr>
        <p:spPr>
          <a:xfrm>
            <a:off x="4352544"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79" name="Oval 26"/>
          <p:cNvSpPr/>
          <p:nvPr/>
        </p:nvSpPr>
        <p:spPr>
          <a:xfrm>
            <a:off x="4448554"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80" name="Oval 27"/>
          <p:cNvSpPr/>
          <p:nvPr/>
        </p:nvSpPr>
        <p:spPr>
          <a:xfrm>
            <a:off x="4544567"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81" name="Oval 28"/>
          <p:cNvSpPr/>
          <p:nvPr/>
        </p:nvSpPr>
        <p:spPr>
          <a:xfrm>
            <a:off x="4640579"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82" name="Oval 29"/>
          <p:cNvSpPr/>
          <p:nvPr/>
        </p:nvSpPr>
        <p:spPr>
          <a:xfrm>
            <a:off x="4736591"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83" name="Oval 30"/>
          <p:cNvSpPr/>
          <p:nvPr/>
        </p:nvSpPr>
        <p:spPr>
          <a:xfrm>
            <a:off x="4832603"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84" name="Oval 31"/>
          <p:cNvSpPr/>
          <p:nvPr/>
        </p:nvSpPr>
        <p:spPr>
          <a:xfrm>
            <a:off x="4928615"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85" name="Oval 32"/>
          <p:cNvSpPr/>
          <p:nvPr/>
        </p:nvSpPr>
        <p:spPr>
          <a:xfrm>
            <a:off x="5024627"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86" name="TextBox 33"/>
          <p:cNvSpPr txBox="1"/>
          <p:nvPr/>
        </p:nvSpPr>
        <p:spPr>
          <a:xfrm>
            <a:off x="9381742" y="73152"/>
            <a:ext cx="1250933"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D6A3AF"/>
                </a:solidFill>
                <a:latin typeface="Arial"/>
                <a:ea typeface="Arial"/>
                <a:cs typeface="Arial"/>
                <a:sym typeface="Arial"/>
              </a:defRPr>
            </a:lvl1pPr>
          </a:lstStyle>
          <a:p>
            <a:r>
              <a:t>Evaluation and next results</a:t>
            </a:r>
          </a:p>
        </p:txBody>
      </p:sp>
      <p:sp>
        <p:nvSpPr>
          <p:cNvPr id="1087" name="Oval 34"/>
          <p:cNvSpPr/>
          <p:nvPr/>
        </p:nvSpPr>
        <p:spPr>
          <a:xfrm>
            <a:off x="9400030"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88" name="Oval 35"/>
          <p:cNvSpPr/>
          <p:nvPr/>
        </p:nvSpPr>
        <p:spPr>
          <a:xfrm>
            <a:off x="9518904"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89" name="Oval 36"/>
          <p:cNvSpPr/>
          <p:nvPr/>
        </p:nvSpPr>
        <p:spPr>
          <a:xfrm>
            <a:off x="9637776"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90" name="Oval 37"/>
          <p:cNvSpPr/>
          <p:nvPr/>
        </p:nvSpPr>
        <p:spPr>
          <a:xfrm>
            <a:off x="9756647"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91" name="TextBox 525"/>
          <p:cNvSpPr txBox="1"/>
          <p:nvPr/>
        </p:nvSpPr>
        <p:spPr>
          <a:xfrm>
            <a:off x="429768" y="768095"/>
            <a:ext cx="10515600" cy="2775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25400" rIns="50800" bIns="25400">
            <a:spAutoFit/>
          </a:bodyPr>
          <a:lstStyle>
            <a:lvl1pPr>
              <a:lnSpc>
                <a:spcPct val="104999"/>
              </a:lnSpc>
              <a:defRPr>
                <a:solidFill>
                  <a:srgbClr val="B0002A"/>
                </a:solidFill>
                <a:latin typeface="Arial"/>
                <a:ea typeface="Arial"/>
                <a:cs typeface="Arial"/>
                <a:sym typeface="Arial"/>
              </a:defRPr>
            </a:lvl1pPr>
          </a:lstStyle>
          <a:p>
            <a:r>
              <a:rPr sz="1700" b="1" i="0">
                <a:solidFill>
                  <a:srgbClr val="7E0023"/>
                </a:solidFill>
                <a:latin typeface="Arial"/>
              </a:rPr>
              <a:t>M0–M8 is an experimental argument, not a list of tricks</a:t>
            </a:r>
          </a:p>
        </p:txBody>
      </p:sp>
      <p:sp>
        <p:nvSpPr>
          <p:cNvPr id="1092" name="Rounded Rectangle 526"/>
          <p:cNvSpPr/>
          <p:nvPr/>
        </p:nvSpPr>
        <p:spPr>
          <a:xfrm>
            <a:off x="566927" y="1234439"/>
            <a:ext cx="6720842" cy="4251961"/>
          </a:xfrm>
          <a:prstGeom prst="roundRect">
            <a:avLst>
              <a:gd name="adj" fmla="val 16667"/>
            </a:avLst>
          </a:prstGeom>
          <a:solidFill>
            <a:srgbClr val="FFFFFF"/>
          </a:solidFill>
          <a:ln w="11430">
            <a:solidFill>
              <a:srgbClr val="C9D1D6"/>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093" name="TextBox 527"/>
          <p:cNvSpPr txBox="1"/>
          <p:nvPr/>
        </p:nvSpPr>
        <p:spPr>
          <a:xfrm>
            <a:off x="841247" y="1417319"/>
            <a:ext cx="1877054" cy="1911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200" b="1">
                <a:solidFill>
                  <a:srgbClr val="B0002A"/>
                </a:solidFill>
                <a:latin typeface="Arial"/>
                <a:ea typeface="Arial"/>
                <a:cs typeface="Arial"/>
                <a:sym typeface="Arial"/>
              </a:defRPr>
            </a:lvl1pPr>
          </a:lstStyle>
          <a:p>
            <a:r>
              <a:t>Structural ablation ladder</a:t>
            </a:r>
          </a:p>
        </p:txBody>
      </p:sp>
      <p:sp>
        <p:nvSpPr>
          <p:cNvPr id="1094" name="TextBox 528"/>
          <p:cNvSpPr txBox="1"/>
          <p:nvPr/>
        </p:nvSpPr>
        <p:spPr>
          <a:xfrm>
            <a:off x="1424568" y="1691639"/>
            <a:ext cx="278112" cy="197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p>
            <a:pPr algn="ctr">
              <a:lnSpc>
                <a:spcPct val="104999"/>
              </a:lnSpc>
              <a:defRPr sz="700">
                <a:solidFill>
                  <a:srgbClr val="66737E"/>
                </a:solidFill>
                <a:latin typeface="Arial"/>
                <a:ea typeface="Arial"/>
                <a:cs typeface="Arial"/>
                <a:sym typeface="Arial"/>
              </a:defRPr>
            </a:pPr>
            <a:r>
              <a:t>Single</a:t>
            </a:r>
          </a:p>
          <a:p>
            <a:pPr algn="ctr">
              <a:lnSpc>
                <a:spcPct val="104999"/>
              </a:lnSpc>
              <a:defRPr sz="700">
                <a:solidFill>
                  <a:srgbClr val="66737E"/>
                </a:solidFill>
                <a:latin typeface="Arial"/>
                <a:ea typeface="Arial"/>
                <a:cs typeface="Arial"/>
                <a:sym typeface="Arial"/>
              </a:defRPr>
            </a:pPr>
            <a:r>
              <a:t>Net</a:t>
            </a:r>
          </a:p>
        </p:txBody>
      </p:sp>
      <p:sp>
        <p:nvSpPr>
          <p:cNvPr id="1095" name="TextBox 529"/>
          <p:cNvSpPr txBox="1"/>
          <p:nvPr/>
        </p:nvSpPr>
        <p:spPr>
          <a:xfrm>
            <a:off x="2070113" y="1691639"/>
            <a:ext cx="194030" cy="197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p>
            <a:pPr algn="ctr">
              <a:lnSpc>
                <a:spcPct val="104999"/>
              </a:lnSpc>
              <a:defRPr sz="700">
                <a:solidFill>
                  <a:srgbClr val="66737E"/>
                </a:solidFill>
                <a:latin typeface="Arial"/>
                <a:ea typeface="Arial"/>
                <a:cs typeface="Arial"/>
                <a:sym typeface="Arial"/>
              </a:defRPr>
            </a:pPr>
            <a:r>
              <a:t>Two</a:t>
            </a:r>
          </a:p>
          <a:p>
            <a:pPr algn="ctr">
              <a:lnSpc>
                <a:spcPct val="104999"/>
              </a:lnSpc>
              <a:defRPr sz="700">
                <a:solidFill>
                  <a:srgbClr val="66737E"/>
                </a:solidFill>
                <a:latin typeface="Arial"/>
                <a:ea typeface="Arial"/>
                <a:cs typeface="Arial"/>
                <a:sym typeface="Arial"/>
              </a:defRPr>
            </a:pPr>
            <a:r>
              <a:t>Net</a:t>
            </a:r>
          </a:p>
        </p:txBody>
      </p:sp>
      <p:sp>
        <p:nvSpPr>
          <p:cNvPr id="1096" name="TextBox 530"/>
          <p:cNvSpPr txBox="1"/>
          <p:nvPr/>
        </p:nvSpPr>
        <p:spPr>
          <a:xfrm>
            <a:off x="2634159" y="1691639"/>
            <a:ext cx="272946"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gn="ctr">
              <a:lnSpc>
                <a:spcPct val="104999"/>
              </a:lnSpc>
              <a:defRPr sz="700">
                <a:solidFill>
                  <a:srgbClr val="66737E"/>
                </a:solidFill>
                <a:latin typeface="Arial"/>
                <a:ea typeface="Arial"/>
                <a:cs typeface="Arial"/>
                <a:sym typeface="Arial"/>
              </a:defRPr>
            </a:lvl1pPr>
          </a:lstStyle>
          <a:p>
            <a:r>
              <a:t>MSFF</a:t>
            </a:r>
          </a:p>
        </p:txBody>
      </p:sp>
      <p:sp>
        <p:nvSpPr>
          <p:cNvPr id="1097" name="TextBox 531"/>
          <p:cNvSpPr txBox="1"/>
          <p:nvPr/>
        </p:nvSpPr>
        <p:spPr>
          <a:xfrm>
            <a:off x="3203001" y="1691639"/>
            <a:ext cx="342270" cy="197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p>
            <a:pPr algn="ctr">
              <a:lnSpc>
                <a:spcPct val="104999"/>
              </a:lnSpc>
              <a:defRPr sz="700">
                <a:solidFill>
                  <a:srgbClr val="66737E"/>
                </a:solidFill>
                <a:latin typeface="Arial"/>
                <a:ea typeface="Arial"/>
                <a:cs typeface="Arial"/>
                <a:sym typeface="Arial"/>
              </a:defRPr>
            </a:pPr>
            <a:r>
              <a:t>Coarse/</a:t>
            </a:r>
          </a:p>
          <a:p>
            <a:pPr algn="ctr">
              <a:lnSpc>
                <a:spcPct val="104999"/>
              </a:lnSpc>
              <a:defRPr sz="700">
                <a:solidFill>
                  <a:srgbClr val="66737E"/>
                </a:solidFill>
                <a:latin typeface="Arial"/>
                <a:ea typeface="Arial"/>
                <a:cs typeface="Arial"/>
                <a:sym typeface="Arial"/>
              </a:defRPr>
            </a:pPr>
            <a:r>
              <a:t>detail</a:t>
            </a:r>
          </a:p>
        </p:txBody>
      </p:sp>
      <p:sp>
        <p:nvSpPr>
          <p:cNvPr id="1098" name="TextBox 532"/>
          <p:cNvSpPr txBox="1"/>
          <p:nvPr/>
        </p:nvSpPr>
        <p:spPr>
          <a:xfrm>
            <a:off x="3865801" y="1691639"/>
            <a:ext cx="223678" cy="197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p>
            <a:pPr algn="ctr">
              <a:lnSpc>
                <a:spcPct val="104999"/>
              </a:lnSpc>
              <a:defRPr sz="700">
                <a:solidFill>
                  <a:srgbClr val="66737E"/>
                </a:solidFill>
                <a:latin typeface="Arial"/>
                <a:ea typeface="Arial"/>
                <a:cs typeface="Arial"/>
                <a:sym typeface="Arial"/>
              </a:defRPr>
            </a:pPr>
            <a:r>
              <a:t>Hard</a:t>
            </a:r>
          </a:p>
          <a:p>
            <a:pPr algn="ctr">
              <a:lnSpc>
                <a:spcPct val="104999"/>
              </a:lnSpc>
              <a:defRPr sz="700">
                <a:solidFill>
                  <a:srgbClr val="66737E"/>
                </a:solidFill>
                <a:latin typeface="Arial"/>
                <a:ea typeface="Arial"/>
                <a:cs typeface="Arial"/>
                <a:sym typeface="Arial"/>
              </a:defRPr>
            </a:pPr>
            <a:r>
              <a:t>IC</a:t>
            </a:r>
          </a:p>
        </p:txBody>
      </p:sp>
      <p:sp>
        <p:nvSpPr>
          <p:cNvPr id="1099" name="TextBox 533"/>
          <p:cNvSpPr txBox="1"/>
          <p:nvPr/>
        </p:nvSpPr>
        <p:spPr>
          <a:xfrm>
            <a:off x="4444584" y="1691639"/>
            <a:ext cx="273120" cy="197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p>
            <a:pPr algn="ctr">
              <a:lnSpc>
                <a:spcPct val="104999"/>
              </a:lnSpc>
              <a:defRPr sz="700">
                <a:solidFill>
                  <a:srgbClr val="66737E"/>
                </a:solidFill>
                <a:latin typeface="Arial"/>
                <a:ea typeface="Arial"/>
                <a:cs typeface="Arial"/>
                <a:sym typeface="Arial"/>
              </a:defRPr>
            </a:pPr>
            <a:r>
              <a:t>Front/</a:t>
            </a:r>
          </a:p>
          <a:p>
            <a:pPr algn="ctr">
              <a:lnSpc>
                <a:spcPct val="104999"/>
              </a:lnSpc>
              <a:defRPr sz="700">
                <a:solidFill>
                  <a:srgbClr val="66737E"/>
                </a:solidFill>
                <a:latin typeface="Arial"/>
                <a:ea typeface="Arial"/>
                <a:cs typeface="Arial"/>
                <a:sym typeface="Arial"/>
              </a:defRPr>
            </a:pPr>
            <a:r>
              <a:t>plume</a:t>
            </a:r>
          </a:p>
        </p:txBody>
      </p:sp>
      <p:sp>
        <p:nvSpPr>
          <p:cNvPr id="1100" name="TextBox 534"/>
          <p:cNvSpPr txBox="1"/>
          <p:nvPr/>
        </p:nvSpPr>
        <p:spPr>
          <a:xfrm>
            <a:off x="5080189" y="1691639"/>
            <a:ext cx="208919" cy="197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p>
            <a:pPr algn="ctr">
              <a:lnSpc>
                <a:spcPct val="104999"/>
              </a:lnSpc>
              <a:defRPr sz="700">
                <a:solidFill>
                  <a:srgbClr val="66737E"/>
                </a:solidFill>
                <a:latin typeface="Arial"/>
                <a:ea typeface="Arial"/>
                <a:cs typeface="Arial"/>
                <a:sym typeface="Arial"/>
              </a:defRPr>
            </a:pPr>
            <a:r>
              <a:t>Pair</a:t>
            </a:r>
          </a:p>
          <a:p>
            <a:pPr algn="ctr">
              <a:lnSpc>
                <a:spcPct val="104999"/>
              </a:lnSpc>
              <a:defRPr sz="700">
                <a:solidFill>
                  <a:srgbClr val="66737E"/>
                </a:solidFill>
                <a:latin typeface="Arial"/>
                <a:ea typeface="Arial"/>
                <a:cs typeface="Arial"/>
                <a:sym typeface="Arial"/>
              </a:defRPr>
            </a:pPr>
            <a:r>
              <a:t>grad</a:t>
            </a:r>
          </a:p>
        </p:txBody>
      </p:sp>
      <p:sp>
        <p:nvSpPr>
          <p:cNvPr id="1101" name="TextBox 535"/>
          <p:cNvSpPr txBox="1"/>
          <p:nvPr/>
        </p:nvSpPr>
        <p:spPr>
          <a:xfrm>
            <a:off x="5678809" y="1691639"/>
            <a:ext cx="218686"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gn="ctr">
              <a:lnSpc>
                <a:spcPct val="104999"/>
              </a:lnSpc>
              <a:defRPr sz="700">
                <a:solidFill>
                  <a:srgbClr val="66737E"/>
                </a:solidFill>
                <a:latin typeface="Arial"/>
                <a:ea typeface="Arial"/>
                <a:cs typeface="Arial"/>
                <a:sym typeface="Arial"/>
              </a:defRPr>
            </a:lvl1pPr>
          </a:lstStyle>
          <a:p>
            <a:r>
              <a:t>RAR</a:t>
            </a:r>
          </a:p>
        </p:txBody>
      </p:sp>
      <p:sp>
        <p:nvSpPr>
          <p:cNvPr id="1102" name="TextBox 536"/>
          <p:cNvSpPr txBox="1"/>
          <p:nvPr/>
        </p:nvSpPr>
        <p:spPr>
          <a:xfrm>
            <a:off x="6269963" y="1691639"/>
            <a:ext cx="243386" cy="197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p>
            <a:pPr algn="ctr">
              <a:lnSpc>
                <a:spcPct val="104999"/>
              </a:lnSpc>
              <a:defRPr sz="700">
                <a:solidFill>
                  <a:srgbClr val="66737E"/>
                </a:solidFill>
                <a:latin typeface="Arial"/>
                <a:ea typeface="Arial"/>
                <a:cs typeface="Arial"/>
                <a:sym typeface="Arial"/>
              </a:defRPr>
            </a:pPr>
            <a:r>
              <a:t>FV</a:t>
            </a:r>
          </a:p>
          <a:p>
            <a:pPr algn="ctr">
              <a:lnSpc>
                <a:spcPct val="104999"/>
              </a:lnSpc>
              <a:defRPr sz="700">
                <a:solidFill>
                  <a:srgbClr val="66737E"/>
                </a:solidFill>
                <a:latin typeface="Arial"/>
                <a:ea typeface="Arial"/>
                <a:cs typeface="Arial"/>
                <a:sym typeface="Arial"/>
              </a:defRPr>
            </a:pPr>
            <a:r>
              <a:t>mass</a:t>
            </a:r>
          </a:p>
        </p:txBody>
      </p:sp>
      <p:sp>
        <p:nvSpPr>
          <p:cNvPr id="1103" name="TextBox 537"/>
          <p:cNvSpPr txBox="1"/>
          <p:nvPr/>
        </p:nvSpPr>
        <p:spPr>
          <a:xfrm>
            <a:off x="841248" y="2130551"/>
            <a:ext cx="189770" cy="141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900" b="1">
                <a:solidFill>
                  <a:srgbClr val="17212B"/>
                </a:solidFill>
                <a:latin typeface="Arial"/>
                <a:ea typeface="Arial"/>
                <a:cs typeface="Arial"/>
                <a:sym typeface="Arial"/>
              </a:defRPr>
            </a:lvl1pPr>
          </a:lstStyle>
          <a:p>
            <a:r>
              <a:t>M0</a:t>
            </a:r>
          </a:p>
        </p:txBody>
      </p:sp>
      <p:sp>
        <p:nvSpPr>
          <p:cNvPr id="1104" name="Oval 538"/>
          <p:cNvSpPr/>
          <p:nvPr/>
        </p:nvSpPr>
        <p:spPr>
          <a:xfrm>
            <a:off x="1472183" y="2148839"/>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05" name="Oval 539"/>
          <p:cNvSpPr/>
          <p:nvPr/>
        </p:nvSpPr>
        <p:spPr>
          <a:xfrm>
            <a:off x="2075688" y="2148839"/>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06" name="Oval 540"/>
          <p:cNvSpPr/>
          <p:nvPr/>
        </p:nvSpPr>
        <p:spPr>
          <a:xfrm>
            <a:off x="2679190" y="2148839"/>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07" name="Oval 541"/>
          <p:cNvSpPr/>
          <p:nvPr/>
        </p:nvSpPr>
        <p:spPr>
          <a:xfrm>
            <a:off x="3282696" y="2148839"/>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08" name="Oval 542"/>
          <p:cNvSpPr/>
          <p:nvPr/>
        </p:nvSpPr>
        <p:spPr>
          <a:xfrm>
            <a:off x="3886200" y="2148839"/>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09" name="Oval 543"/>
          <p:cNvSpPr/>
          <p:nvPr/>
        </p:nvSpPr>
        <p:spPr>
          <a:xfrm>
            <a:off x="4489703" y="2148839"/>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10" name="Oval 544"/>
          <p:cNvSpPr/>
          <p:nvPr/>
        </p:nvSpPr>
        <p:spPr>
          <a:xfrm>
            <a:off x="5093206" y="2148839"/>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11" name="Oval 545"/>
          <p:cNvSpPr/>
          <p:nvPr/>
        </p:nvSpPr>
        <p:spPr>
          <a:xfrm>
            <a:off x="5696711" y="2148839"/>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12" name="Oval 546"/>
          <p:cNvSpPr/>
          <p:nvPr/>
        </p:nvSpPr>
        <p:spPr>
          <a:xfrm>
            <a:off x="6300215" y="2148839"/>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13" name="TextBox 547"/>
          <p:cNvSpPr txBox="1"/>
          <p:nvPr/>
        </p:nvSpPr>
        <p:spPr>
          <a:xfrm>
            <a:off x="841248" y="2459735"/>
            <a:ext cx="189770" cy="141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900" b="1">
                <a:solidFill>
                  <a:srgbClr val="17212B"/>
                </a:solidFill>
                <a:latin typeface="Arial"/>
                <a:ea typeface="Arial"/>
                <a:cs typeface="Arial"/>
                <a:sym typeface="Arial"/>
              </a:defRPr>
            </a:lvl1pPr>
          </a:lstStyle>
          <a:p>
            <a:r>
              <a:t>M1</a:t>
            </a:r>
          </a:p>
        </p:txBody>
      </p:sp>
      <p:sp>
        <p:nvSpPr>
          <p:cNvPr id="1114" name="Oval 548"/>
          <p:cNvSpPr/>
          <p:nvPr/>
        </p:nvSpPr>
        <p:spPr>
          <a:xfrm>
            <a:off x="1472183" y="2478023"/>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15" name="Oval 549"/>
          <p:cNvSpPr/>
          <p:nvPr/>
        </p:nvSpPr>
        <p:spPr>
          <a:xfrm>
            <a:off x="2075688" y="2478023"/>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16" name="Oval 550"/>
          <p:cNvSpPr/>
          <p:nvPr/>
        </p:nvSpPr>
        <p:spPr>
          <a:xfrm>
            <a:off x="2679190" y="2478023"/>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17" name="Oval 551"/>
          <p:cNvSpPr/>
          <p:nvPr/>
        </p:nvSpPr>
        <p:spPr>
          <a:xfrm>
            <a:off x="3282696" y="2478023"/>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18" name="Oval 552"/>
          <p:cNvSpPr/>
          <p:nvPr/>
        </p:nvSpPr>
        <p:spPr>
          <a:xfrm>
            <a:off x="3886200" y="2478023"/>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19" name="Oval 553"/>
          <p:cNvSpPr/>
          <p:nvPr/>
        </p:nvSpPr>
        <p:spPr>
          <a:xfrm>
            <a:off x="4489703" y="2478023"/>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20" name="Oval 554"/>
          <p:cNvSpPr/>
          <p:nvPr/>
        </p:nvSpPr>
        <p:spPr>
          <a:xfrm>
            <a:off x="5093206" y="2478023"/>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21" name="Oval 555"/>
          <p:cNvSpPr/>
          <p:nvPr/>
        </p:nvSpPr>
        <p:spPr>
          <a:xfrm>
            <a:off x="5696711" y="2478023"/>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22" name="Oval 556"/>
          <p:cNvSpPr/>
          <p:nvPr/>
        </p:nvSpPr>
        <p:spPr>
          <a:xfrm>
            <a:off x="6300215" y="2478023"/>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23" name="TextBox 557"/>
          <p:cNvSpPr txBox="1"/>
          <p:nvPr/>
        </p:nvSpPr>
        <p:spPr>
          <a:xfrm>
            <a:off x="841248" y="2788920"/>
            <a:ext cx="189770" cy="1415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900" b="1">
                <a:solidFill>
                  <a:srgbClr val="17212B"/>
                </a:solidFill>
                <a:latin typeface="Arial"/>
                <a:ea typeface="Arial"/>
                <a:cs typeface="Arial"/>
                <a:sym typeface="Arial"/>
              </a:defRPr>
            </a:lvl1pPr>
          </a:lstStyle>
          <a:p>
            <a:r>
              <a:t>M2</a:t>
            </a:r>
          </a:p>
        </p:txBody>
      </p:sp>
      <p:sp>
        <p:nvSpPr>
          <p:cNvPr id="1124" name="Oval 558"/>
          <p:cNvSpPr/>
          <p:nvPr/>
        </p:nvSpPr>
        <p:spPr>
          <a:xfrm>
            <a:off x="1472183" y="2807207"/>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25" name="Oval 559"/>
          <p:cNvSpPr/>
          <p:nvPr/>
        </p:nvSpPr>
        <p:spPr>
          <a:xfrm>
            <a:off x="2075688" y="2807207"/>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26" name="Oval 560"/>
          <p:cNvSpPr/>
          <p:nvPr/>
        </p:nvSpPr>
        <p:spPr>
          <a:xfrm>
            <a:off x="2679190" y="2807207"/>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27" name="Oval 561"/>
          <p:cNvSpPr/>
          <p:nvPr/>
        </p:nvSpPr>
        <p:spPr>
          <a:xfrm>
            <a:off x="3282696" y="2807207"/>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28" name="Oval 562"/>
          <p:cNvSpPr/>
          <p:nvPr/>
        </p:nvSpPr>
        <p:spPr>
          <a:xfrm>
            <a:off x="3886200" y="2807207"/>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29" name="Oval 563"/>
          <p:cNvSpPr/>
          <p:nvPr/>
        </p:nvSpPr>
        <p:spPr>
          <a:xfrm>
            <a:off x="4489703" y="2807207"/>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30" name="Oval 564"/>
          <p:cNvSpPr/>
          <p:nvPr/>
        </p:nvSpPr>
        <p:spPr>
          <a:xfrm>
            <a:off x="5093206" y="2807207"/>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31" name="Oval 565"/>
          <p:cNvSpPr/>
          <p:nvPr/>
        </p:nvSpPr>
        <p:spPr>
          <a:xfrm>
            <a:off x="5696711" y="2807207"/>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32" name="Oval 566"/>
          <p:cNvSpPr/>
          <p:nvPr/>
        </p:nvSpPr>
        <p:spPr>
          <a:xfrm>
            <a:off x="6300215" y="2807207"/>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33" name="TextBox 567"/>
          <p:cNvSpPr txBox="1"/>
          <p:nvPr/>
        </p:nvSpPr>
        <p:spPr>
          <a:xfrm>
            <a:off x="841248" y="3118104"/>
            <a:ext cx="189770" cy="1415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900" b="1">
                <a:solidFill>
                  <a:srgbClr val="17212B"/>
                </a:solidFill>
                <a:latin typeface="Arial"/>
                <a:ea typeface="Arial"/>
                <a:cs typeface="Arial"/>
                <a:sym typeface="Arial"/>
              </a:defRPr>
            </a:lvl1pPr>
          </a:lstStyle>
          <a:p>
            <a:r>
              <a:t>M3</a:t>
            </a:r>
          </a:p>
        </p:txBody>
      </p:sp>
      <p:sp>
        <p:nvSpPr>
          <p:cNvPr id="1134" name="Oval 568"/>
          <p:cNvSpPr/>
          <p:nvPr/>
        </p:nvSpPr>
        <p:spPr>
          <a:xfrm>
            <a:off x="1472183" y="3136392"/>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35" name="Oval 569"/>
          <p:cNvSpPr/>
          <p:nvPr/>
        </p:nvSpPr>
        <p:spPr>
          <a:xfrm>
            <a:off x="2075688" y="3136392"/>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36" name="Oval 570"/>
          <p:cNvSpPr/>
          <p:nvPr/>
        </p:nvSpPr>
        <p:spPr>
          <a:xfrm>
            <a:off x="2679190" y="3136392"/>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37" name="Oval 571"/>
          <p:cNvSpPr/>
          <p:nvPr/>
        </p:nvSpPr>
        <p:spPr>
          <a:xfrm>
            <a:off x="3282696" y="3136392"/>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38" name="Oval 572"/>
          <p:cNvSpPr/>
          <p:nvPr/>
        </p:nvSpPr>
        <p:spPr>
          <a:xfrm>
            <a:off x="3886200" y="3136392"/>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39" name="Oval 573"/>
          <p:cNvSpPr/>
          <p:nvPr/>
        </p:nvSpPr>
        <p:spPr>
          <a:xfrm>
            <a:off x="4489703" y="3136392"/>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40" name="Oval 574"/>
          <p:cNvSpPr/>
          <p:nvPr/>
        </p:nvSpPr>
        <p:spPr>
          <a:xfrm>
            <a:off x="5093206" y="3136392"/>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41" name="Oval 575"/>
          <p:cNvSpPr/>
          <p:nvPr/>
        </p:nvSpPr>
        <p:spPr>
          <a:xfrm>
            <a:off x="5696711" y="3136392"/>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42" name="Oval 576"/>
          <p:cNvSpPr/>
          <p:nvPr/>
        </p:nvSpPr>
        <p:spPr>
          <a:xfrm>
            <a:off x="6300215" y="3136392"/>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43" name="TextBox 577"/>
          <p:cNvSpPr txBox="1"/>
          <p:nvPr/>
        </p:nvSpPr>
        <p:spPr>
          <a:xfrm>
            <a:off x="841248" y="3447288"/>
            <a:ext cx="189770" cy="1415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900" b="1">
                <a:solidFill>
                  <a:srgbClr val="17212B"/>
                </a:solidFill>
                <a:latin typeface="Arial"/>
                <a:ea typeface="Arial"/>
                <a:cs typeface="Arial"/>
                <a:sym typeface="Arial"/>
              </a:defRPr>
            </a:lvl1pPr>
          </a:lstStyle>
          <a:p>
            <a:r>
              <a:t>M4</a:t>
            </a:r>
          </a:p>
        </p:txBody>
      </p:sp>
      <p:sp>
        <p:nvSpPr>
          <p:cNvPr id="1144" name="Oval 578"/>
          <p:cNvSpPr/>
          <p:nvPr/>
        </p:nvSpPr>
        <p:spPr>
          <a:xfrm>
            <a:off x="1472183" y="3465576"/>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45" name="Oval 579"/>
          <p:cNvSpPr/>
          <p:nvPr/>
        </p:nvSpPr>
        <p:spPr>
          <a:xfrm>
            <a:off x="2075688" y="3465576"/>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46" name="Oval 580"/>
          <p:cNvSpPr/>
          <p:nvPr/>
        </p:nvSpPr>
        <p:spPr>
          <a:xfrm>
            <a:off x="2679190" y="3465576"/>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47" name="Oval 581"/>
          <p:cNvSpPr/>
          <p:nvPr/>
        </p:nvSpPr>
        <p:spPr>
          <a:xfrm>
            <a:off x="3282696" y="3465576"/>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48" name="Oval 582"/>
          <p:cNvSpPr/>
          <p:nvPr/>
        </p:nvSpPr>
        <p:spPr>
          <a:xfrm>
            <a:off x="3886200" y="3465576"/>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49" name="Oval 583"/>
          <p:cNvSpPr/>
          <p:nvPr/>
        </p:nvSpPr>
        <p:spPr>
          <a:xfrm>
            <a:off x="4489703" y="3465576"/>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50" name="Oval 584"/>
          <p:cNvSpPr/>
          <p:nvPr/>
        </p:nvSpPr>
        <p:spPr>
          <a:xfrm>
            <a:off x="5093206" y="3465576"/>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51" name="Oval 585"/>
          <p:cNvSpPr/>
          <p:nvPr/>
        </p:nvSpPr>
        <p:spPr>
          <a:xfrm>
            <a:off x="5696711" y="3465576"/>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52" name="Oval 586"/>
          <p:cNvSpPr/>
          <p:nvPr/>
        </p:nvSpPr>
        <p:spPr>
          <a:xfrm>
            <a:off x="6300215" y="3465576"/>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53" name="TextBox 587"/>
          <p:cNvSpPr txBox="1"/>
          <p:nvPr/>
        </p:nvSpPr>
        <p:spPr>
          <a:xfrm>
            <a:off x="841248" y="3776471"/>
            <a:ext cx="189770" cy="141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900" b="1">
                <a:solidFill>
                  <a:srgbClr val="17212B"/>
                </a:solidFill>
                <a:latin typeface="Arial"/>
                <a:ea typeface="Arial"/>
                <a:cs typeface="Arial"/>
                <a:sym typeface="Arial"/>
              </a:defRPr>
            </a:lvl1pPr>
          </a:lstStyle>
          <a:p>
            <a:r>
              <a:t>M5</a:t>
            </a:r>
          </a:p>
        </p:txBody>
      </p:sp>
      <p:sp>
        <p:nvSpPr>
          <p:cNvPr id="1154" name="Oval 588"/>
          <p:cNvSpPr/>
          <p:nvPr/>
        </p:nvSpPr>
        <p:spPr>
          <a:xfrm>
            <a:off x="1472183" y="3794759"/>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55" name="Oval 589"/>
          <p:cNvSpPr/>
          <p:nvPr/>
        </p:nvSpPr>
        <p:spPr>
          <a:xfrm>
            <a:off x="2075688" y="3794759"/>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56" name="Oval 590"/>
          <p:cNvSpPr/>
          <p:nvPr/>
        </p:nvSpPr>
        <p:spPr>
          <a:xfrm>
            <a:off x="2679190" y="3794759"/>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57" name="Oval 591"/>
          <p:cNvSpPr/>
          <p:nvPr/>
        </p:nvSpPr>
        <p:spPr>
          <a:xfrm>
            <a:off x="3282696" y="3794759"/>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58" name="Oval 592"/>
          <p:cNvSpPr/>
          <p:nvPr/>
        </p:nvSpPr>
        <p:spPr>
          <a:xfrm>
            <a:off x="3886200" y="3794759"/>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59" name="Oval 593"/>
          <p:cNvSpPr/>
          <p:nvPr/>
        </p:nvSpPr>
        <p:spPr>
          <a:xfrm>
            <a:off x="4489703" y="3794759"/>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60" name="Oval 594"/>
          <p:cNvSpPr/>
          <p:nvPr/>
        </p:nvSpPr>
        <p:spPr>
          <a:xfrm>
            <a:off x="5093206" y="3794759"/>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61" name="Oval 595"/>
          <p:cNvSpPr/>
          <p:nvPr/>
        </p:nvSpPr>
        <p:spPr>
          <a:xfrm>
            <a:off x="5696711" y="3794759"/>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62" name="Oval 596"/>
          <p:cNvSpPr/>
          <p:nvPr/>
        </p:nvSpPr>
        <p:spPr>
          <a:xfrm>
            <a:off x="6300215" y="3794759"/>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63" name="TextBox 597"/>
          <p:cNvSpPr txBox="1"/>
          <p:nvPr/>
        </p:nvSpPr>
        <p:spPr>
          <a:xfrm>
            <a:off x="841248" y="4105655"/>
            <a:ext cx="189770" cy="141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900" b="1">
                <a:solidFill>
                  <a:srgbClr val="17212B"/>
                </a:solidFill>
                <a:latin typeface="Arial"/>
                <a:ea typeface="Arial"/>
                <a:cs typeface="Arial"/>
                <a:sym typeface="Arial"/>
              </a:defRPr>
            </a:lvl1pPr>
          </a:lstStyle>
          <a:p>
            <a:r>
              <a:t>M6</a:t>
            </a:r>
          </a:p>
        </p:txBody>
      </p:sp>
      <p:sp>
        <p:nvSpPr>
          <p:cNvPr id="1164" name="Oval 598"/>
          <p:cNvSpPr/>
          <p:nvPr/>
        </p:nvSpPr>
        <p:spPr>
          <a:xfrm>
            <a:off x="1472183" y="4123944"/>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65" name="Oval 599"/>
          <p:cNvSpPr/>
          <p:nvPr/>
        </p:nvSpPr>
        <p:spPr>
          <a:xfrm>
            <a:off x="2075688" y="4123944"/>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66" name="Oval 600"/>
          <p:cNvSpPr/>
          <p:nvPr/>
        </p:nvSpPr>
        <p:spPr>
          <a:xfrm>
            <a:off x="2679190" y="4123944"/>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67" name="Oval 601"/>
          <p:cNvSpPr/>
          <p:nvPr/>
        </p:nvSpPr>
        <p:spPr>
          <a:xfrm>
            <a:off x="3282696" y="4123944"/>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68" name="Oval 602"/>
          <p:cNvSpPr/>
          <p:nvPr/>
        </p:nvSpPr>
        <p:spPr>
          <a:xfrm>
            <a:off x="3886200" y="4123944"/>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69" name="Oval 603"/>
          <p:cNvSpPr/>
          <p:nvPr/>
        </p:nvSpPr>
        <p:spPr>
          <a:xfrm>
            <a:off x="4489703" y="4123944"/>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70" name="Oval 604"/>
          <p:cNvSpPr/>
          <p:nvPr/>
        </p:nvSpPr>
        <p:spPr>
          <a:xfrm>
            <a:off x="5093206" y="4123944"/>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71" name="Oval 605"/>
          <p:cNvSpPr/>
          <p:nvPr/>
        </p:nvSpPr>
        <p:spPr>
          <a:xfrm>
            <a:off x="5696711" y="4123944"/>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72" name="Oval 606"/>
          <p:cNvSpPr/>
          <p:nvPr/>
        </p:nvSpPr>
        <p:spPr>
          <a:xfrm>
            <a:off x="6300215" y="4123944"/>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73" name="TextBox 607"/>
          <p:cNvSpPr txBox="1"/>
          <p:nvPr/>
        </p:nvSpPr>
        <p:spPr>
          <a:xfrm>
            <a:off x="841248" y="4434840"/>
            <a:ext cx="189770" cy="1415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900" b="1">
                <a:solidFill>
                  <a:srgbClr val="17212B"/>
                </a:solidFill>
                <a:latin typeface="Arial"/>
                <a:ea typeface="Arial"/>
                <a:cs typeface="Arial"/>
                <a:sym typeface="Arial"/>
              </a:defRPr>
            </a:lvl1pPr>
          </a:lstStyle>
          <a:p>
            <a:r>
              <a:t>M7</a:t>
            </a:r>
          </a:p>
        </p:txBody>
      </p:sp>
      <p:sp>
        <p:nvSpPr>
          <p:cNvPr id="1174" name="Oval 608"/>
          <p:cNvSpPr/>
          <p:nvPr/>
        </p:nvSpPr>
        <p:spPr>
          <a:xfrm>
            <a:off x="1472183" y="4453128"/>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75" name="Oval 609"/>
          <p:cNvSpPr/>
          <p:nvPr/>
        </p:nvSpPr>
        <p:spPr>
          <a:xfrm>
            <a:off x="2075688" y="4453128"/>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76" name="Oval 610"/>
          <p:cNvSpPr/>
          <p:nvPr/>
        </p:nvSpPr>
        <p:spPr>
          <a:xfrm>
            <a:off x="2679190" y="4453128"/>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77" name="Oval 611"/>
          <p:cNvSpPr/>
          <p:nvPr/>
        </p:nvSpPr>
        <p:spPr>
          <a:xfrm>
            <a:off x="3282696" y="4453128"/>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78" name="Oval 612"/>
          <p:cNvSpPr/>
          <p:nvPr/>
        </p:nvSpPr>
        <p:spPr>
          <a:xfrm>
            <a:off x="3886200" y="4453128"/>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79" name="Oval 613"/>
          <p:cNvSpPr/>
          <p:nvPr/>
        </p:nvSpPr>
        <p:spPr>
          <a:xfrm>
            <a:off x="4489703" y="4453128"/>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80" name="Oval 614"/>
          <p:cNvSpPr/>
          <p:nvPr/>
        </p:nvSpPr>
        <p:spPr>
          <a:xfrm>
            <a:off x="5093206" y="4453128"/>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81" name="Oval 615"/>
          <p:cNvSpPr/>
          <p:nvPr/>
        </p:nvSpPr>
        <p:spPr>
          <a:xfrm>
            <a:off x="5696711" y="4453128"/>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82" name="Oval 616"/>
          <p:cNvSpPr/>
          <p:nvPr/>
        </p:nvSpPr>
        <p:spPr>
          <a:xfrm>
            <a:off x="6300215" y="4453128"/>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83" name="TextBox 617"/>
          <p:cNvSpPr txBox="1"/>
          <p:nvPr/>
        </p:nvSpPr>
        <p:spPr>
          <a:xfrm>
            <a:off x="841248" y="4764023"/>
            <a:ext cx="189770" cy="141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900" b="1">
                <a:solidFill>
                  <a:srgbClr val="17212B"/>
                </a:solidFill>
                <a:latin typeface="Arial"/>
                <a:ea typeface="Arial"/>
                <a:cs typeface="Arial"/>
                <a:sym typeface="Arial"/>
              </a:defRPr>
            </a:lvl1pPr>
          </a:lstStyle>
          <a:p>
            <a:r>
              <a:t>M8</a:t>
            </a:r>
          </a:p>
        </p:txBody>
      </p:sp>
      <p:sp>
        <p:nvSpPr>
          <p:cNvPr id="1184" name="Oval 618"/>
          <p:cNvSpPr/>
          <p:nvPr/>
        </p:nvSpPr>
        <p:spPr>
          <a:xfrm>
            <a:off x="1472183" y="4782311"/>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85" name="Oval 619"/>
          <p:cNvSpPr/>
          <p:nvPr/>
        </p:nvSpPr>
        <p:spPr>
          <a:xfrm>
            <a:off x="2075688" y="4782311"/>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86" name="Oval 620"/>
          <p:cNvSpPr/>
          <p:nvPr/>
        </p:nvSpPr>
        <p:spPr>
          <a:xfrm>
            <a:off x="2679190" y="4782311"/>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87" name="Oval 621"/>
          <p:cNvSpPr/>
          <p:nvPr/>
        </p:nvSpPr>
        <p:spPr>
          <a:xfrm>
            <a:off x="3282696" y="4782311"/>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88" name="Oval 622"/>
          <p:cNvSpPr/>
          <p:nvPr/>
        </p:nvSpPr>
        <p:spPr>
          <a:xfrm>
            <a:off x="3886200" y="4782311"/>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89" name="Oval 623"/>
          <p:cNvSpPr/>
          <p:nvPr/>
        </p:nvSpPr>
        <p:spPr>
          <a:xfrm>
            <a:off x="4489703" y="4782311"/>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90" name="Oval 624"/>
          <p:cNvSpPr/>
          <p:nvPr/>
        </p:nvSpPr>
        <p:spPr>
          <a:xfrm>
            <a:off x="5093206" y="4782311"/>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91" name="Oval 625"/>
          <p:cNvSpPr/>
          <p:nvPr/>
        </p:nvSpPr>
        <p:spPr>
          <a:xfrm>
            <a:off x="5696711" y="4782311"/>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92" name="Oval 626"/>
          <p:cNvSpPr/>
          <p:nvPr/>
        </p:nvSpPr>
        <p:spPr>
          <a:xfrm>
            <a:off x="6300215" y="4782311"/>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93" name="Rounded Rectangle 627"/>
          <p:cNvSpPr/>
          <p:nvPr/>
        </p:nvSpPr>
        <p:spPr>
          <a:xfrm>
            <a:off x="7498078" y="1234439"/>
            <a:ext cx="4069081" cy="2084833"/>
          </a:xfrm>
          <a:prstGeom prst="roundRect">
            <a:avLst>
              <a:gd name="adj" fmla="val 16667"/>
            </a:avLst>
          </a:prstGeom>
          <a:solidFill>
            <a:srgbClr val="FFFFFF"/>
          </a:solidFill>
          <a:ln w="11430">
            <a:solidFill>
              <a:srgbClr val="C9D1D6"/>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94" name="TextBox 628"/>
          <p:cNvSpPr txBox="1"/>
          <p:nvPr/>
        </p:nvSpPr>
        <p:spPr>
          <a:xfrm>
            <a:off x="7607807" y="1444752"/>
            <a:ext cx="1326687" cy="1911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200" b="1">
                <a:solidFill>
                  <a:srgbClr val="B0002A"/>
                </a:solidFill>
                <a:latin typeface="Arial"/>
                <a:ea typeface="Arial"/>
                <a:cs typeface="Arial"/>
                <a:sym typeface="Arial"/>
              </a:defRPr>
            </a:lvl1pPr>
          </a:lstStyle>
          <a:p>
            <a:r>
              <a:t>Training schedule</a:t>
            </a:r>
          </a:p>
        </p:txBody>
      </p:sp>
      <p:grpSp>
        <p:nvGrpSpPr>
          <p:cNvPr id="1197" name="Rounded Rectangle 629"/>
          <p:cNvGrpSpPr/>
          <p:nvPr/>
        </p:nvGrpSpPr>
        <p:grpSpPr>
          <a:xfrm>
            <a:off x="7635240" y="1783079"/>
            <a:ext cx="3520441" cy="164593"/>
            <a:chOff x="0" y="0"/>
            <a:chExt cx="3520440" cy="164592"/>
          </a:xfrm>
        </p:grpSpPr>
        <p:sp>
          <p:nvSpPr>
            <p:cNvPr id="1195" name="Rounded Rectangle"/>
            <p:cNvSpPr/>
            <p:nvPr/>
          </p:nvSpPr>
          <p:spPr>
            <a:xfrm>
              <a:off x="0" y="0"/>
              <a:ext cx="3520441" cy="164593"/>
            </a:xfrm>
            <a:prstGeom prst="roundRect">
              <a:avLst>
                <a:gd name="adj" fmla="val 16667"/>
              </a:avLst>
            </a:prstGeom>
            <a:solidFill>
              <a:srgbClr val="EDEFF0"/>
            </a:solidFill>
            <a:ln w="11430" cap="flat">
              <a:solidFill>
                <a:srgbClr val="C9D1D6"/>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nSpc>
                  <a:spcPct val="104999"/>
                </a:lnSpc>
                <a:defRPr>
                  <a:solidFill>
                    <a:srgbClr val="FFFFFF"/>
                  </a:solidFill>
                  <a:latin typeface="+mn-lt"/>
                  <a:ea typeface="+mn-ea"/>
                  <a:cs typeface="+mn-cs"/>
                  <a:sym typeface="Arial"/>
                </a:defRPr>
              </a:pPr>
              <a:endParaRPr/>
            </a:p>
          </p:txBody>
        </p:sp>
        <p:sp>
          <p:nvSpPr>
            <p:cNvPr id="1196" name="data + BC/IC"/>
            <p:cNvSpPr txBox="1"/>
            <p:nvPr/>
          </p:nvSpPr>
          <p:spPr>
            <a:xfrm>
              <a:off x="32037" y="2724"/>
              <a:ext cx="3456366" cy="1591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lvl1pPr>
                <a:lnSpc>
                  <a:spcPct val="104999"/>
                </a:lnSpc>
                <a:defRPr sz="700">
                  <a:solidFill>
                    <a:srgbClr val="17212B"/>
                  </a:solidFill>
                  <a:latin typeface="Arial"/>
                  <a:ea typeface="Arial"/>
                  <a:cs typeface="Arial"/>
                  <a:sym typeface="Arial"/>
                </a:defRPr>
              </a:lvl1pPr>
            </a:lstStyle>
            <a:p>
              <a:r>
                <a:t>data + BC/IC</a:t>
              </a:r>
            </a:p>
          </p:txBody>
        </p:sp>
      </p:grpSp>
      <p:grpSp>
        <p:nvGrpSpPr>
          <p:cNvPr id="1200" name="Rounded Rectangle 630"/>
          <p:cNvGrpSpPr/>
          <p:nvPr/>
        </p:nvGrpSpPr>
        <p:grpSpPr>
          <a:xfrm>
            <a:off x="7635240" y="2020823"/>
            <a:ext cx="3520441" cy="164593"/>
            <a:chOff x="0" y="0"/>
            <a:chExt cx="3520440" cy="164592"/>
          </a:xfrm>
        </p:grpSpPr>
        <p:sp>
          <p:nvSpPr>
            <p:cNvPr id="1198" name="Rounded Rectangle"/>
            <p:cNvSpPr/>
            <p:nvPr/>
          </p:nvSpPr>
          <p:spPr>
            <a:xfrm>
              <a:off x="0" y="0"/>
              <a:ext cx="3520441" cy="164593"/>
            </a:xfrm>
            <a:prstGeom prst="roundRect">
              <a:avLst>
                <a:gd name="adj" fmla="val 16667"/>
              </a:avLst>
            </a:prstGeom>
            <a:solidFill>
              <a:srgbClr val="EDEFF0"/>
            </a:solidFill>
            <a:ln w="11430" cap="flat">
              <a:solidFill>
                <a:srgbClr val="C9D1D6"/>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nSpc>
                  <a:spcPct val="104999"/>
                </a:lnSpc>
                <a:defRPr>
                  <a:solidFill>
                    <a:srgbClr val="FFFFFF"/>
                  </a:solidFill>
                  <a:latin typeface="+mn-lt"/>
                  <a:ea typeface="+mn-ea"/>
                  <a:cs typeface="+mn-cs"/>
                  <a:sym typeface="Arial"/>
                </a:defRPr>
              </a:pPr>
              <a:endParaRPr/>
            </a:p>
          </p:txBody>
        </p:sp>
        <p:sp>
          <p:nvSpPr>
            <p:cNvPr id="1199" name="PDE warm-up 0-2k"/>
            <p:cNvSpPr txBox="1"/>
            <p:nvPr/>
          </p:nvSpPr>
          <p:spPr>
            <a:xfrm>
              <a:off x="32037" y="2724"/>
              <a:ext cx="3456366" cy="1591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lvl1pPr>
                <a:lnSpc>
                  <a:spcPct val="104999"/>
                </a:lnSpc>
                <a:defRPr sz="700">
                  <a:solidFill>
                    <a:srgbClr val="17212B"/>
                  </a:solidFill>
                  <a:latin typeface="Arial"/>
                  <a:ea typeface="Arial"/>
                  <a:cs typeface="Arial"/>
                  <a:sym typeface="Arial"/>
                </a:defRPr>
              </a:lvl1pPr>
            </a:lstStyle>
            <a:p>
              <a:r>
                <a:t>PDE warm-up 0-2k</a:t>
              </a:r>
            </a:p>
          </p:txBody>
        </p:sp>
      </p:grpSp>
      <p:grpSp>
        <p:nvGrpSpPr>
          <p:cNvPr id="1203" name="Rounded Rectangle 631"/>
          <p:cNvGrpSpPr/>
          <p:nvPr/>
        </p:nvGrpSpPr>
        <p:grpSpPr>
          <a:xfrm>
            <a:off x="7635240" y="2258567"/>
            <a:ext cx="3520441" cy="164593"/>
            <a:chOff x="0" y="0"/>
            <a:chExt cx="3520440" cy="164592"/>
          </a:xfrm>
        </p:grpSpPr>
        <p:sp>
          <p:nvSpPr>
            <p:cNvPr id="1201" name="Rounded Rectangle"/>
            <p:cNvSpPr/>
            <p:nvPr/>
          </p:nvSpPr>
          <p:spPr>
            <a:xfrm>
              <a:off x="0" y="0"/>
              <a:ext cx="3520441" cy="164593"/>
            </a:xfrm>
            <a:prstGeom prst="roundRect">
              <a:avLst>
                <a:gd name="adj" fmla="val 16667"/>
              </a:avLst>
            </a:prstGeom>
            <a:solidFill>
              <a:srgbClr val="FFF2D8"/>
            </a:solidFill>
            <a:ln w="11430" cap="flat">
              <a:solidFill>
                <a:srgbClr val="C9D1D6"/>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nSpc>
                  <a:spcPct val="104999"/>
                </a:lnSpc>
                <a:defRPr>
                  <a:solidFill>
                    <a:srgbClr val="FFFFFF"/>
                  </a:solidFill>
                  <a:latin typeface="+mn-lt"/>
                  <a:ea typeface="+mn-ea"/>
                  <a:cs typeface="+mn-cs"/>
                  <a:sym typeface="Arial"/>
                </a:defRPr>
              </a:pPr>
              <a:endParaRPr/>
            </a:p>
          </p:txBody>
        </p:sp>
        <p:sp>
          <p:nvSpPr>
            <p:cNvPr id="1202" name="PDE ramp 2k-6k"/>
            <p:cNvSpPr txBox="1"/>
            <p:nvPr/>
          </p:nvSpPr>
          <p:spPr>
            <a:xfrm>
              <a:off x="32037" y="2724"/>
              <a:ext cx="3456366" cy="1591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lvl1pPr>
                <a:lnSpc>
                  <a:spcPct val="104999"/>
                </a:lnSpc>
                <a:defRPr sz="700">
                  <a:solidFill>
                    <a:srgbClr val="17212B"/>
                  </a:solidFill>
                  <a:latin typeface="Arial"/>
                  <a:ea typeface="Arial"/>
                  <a:cs typeface="Arial"/>
                  <a:sym typeface="Arial"/>
                </a:defRPr>
              </a:lvl1pPr>
            </a:lstStyle>
            <a:p>
              <a:r>
                <a:t>PDE ramp 2k-6k</a:t>
              </a:r>
            </a:p>
          </p:txBody>
        </p:sp>
      </p:grpSp>
      <p:grpSp>
        <p:nvGrpSpPr>
          <p:cNvPr id="1206" name="Rounded Rectangle 632"/>
          <p:cNvGrpSpPr/>
          <p:nvPr/>
        </p:nvGrpSpPr>
        <p:grpSpPr>
          <a:xfrm>
            <a:off x="7635240" y="2496311"/>
            <a:ext cx="3520441" cy="164593"/>
            <a:chOff x="0" y="0"/>
            <a:chExt cx="3520440" cy="164592"/>
          </a:xfrm>
        </p:grpSpPr>
        <p:sp>
          <p:nvSpPr>
            <p:cNvPr id="1204" name="Rounded Rectangle"/>
            <p:cNvSpPr/>
            <p:nvPr/>
          </p:nvSpPr>
          <p:spPr>
            <a:xfrm>
              <a:off x="0" y="0"/>
              <a:ext cx="3520441" cy="164593"/>
            </a:xfrm>
            <a:prstGeom prst="roundRect">
              <a:avLst>
                <a:gd name="adj" fmla="val 16667"/>
              </a:avLst>
            </a:prstGeom>
            <a:solidFill>
              <a:srgbClr val="EFEDFB"/>
            </a:solidFill>
            <a:ln w="11430" cap="flat">
              <a:solidFill>
                <a:srgbClr val="C9D1D6"/>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nSpc>
                  <a:spcPct val="104999"/>
                </a:lnSpc>
                <a:defRPr>
                  <a:solidFill>
                    <a:srgbClr val="FFFFFF"/>
                  </a:solidFill>
                  <a:latin typeface="+mn-lt"/>
                  <a:ea typeface="+mn-ea"/>
                  <a:cs typeface="+mn-cs"/>
                  <a:sym typeface="Arial"/>
                </a:defRPr>
              </a:pPr>
              <a:endParaRPr/>
            </a:p>
          </p:txBody>
        </p:sp>
        <p:sp>
          <p:nvSpPr>
            <p:cNvPr id="1205" name="RAR from 3.5k, every 100"/>
            <p:cNvSpPr txBox="1"/>
            <p:nvPr/>
          </p:nvSpPr>
          <p:spPr>
            <a:xfrm>
              <a:off x="32037" y="2724"/>
              <a:ext cx="3456366" cy="1591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lvl1pPr>
                <a:lnSpc>
                  <a:spcPct val="104999"/>
                </a:lnSpc>
                <a:defRPr sz="700">
                  <a:solidFill>
                    <a:srgbClr val="17212B"/>
                  </a:solidFill>
                  <a:latin typeface="Arial"/>
                  <a:ea typeface="Arial"/>
                  <a:cs typeface="Arial"/>
                  <a:sym typeface="Arial"/>
                </a:defRPr>
              </a:lvl1pPr>
            </a:lstStyle>
            <a:p>
              <a:r>
                <a:t>RAR from 3.5k, every 100</a:t>
              </a:r>
            </a:p>
          </p:txBody>
        </p:sp>
      </p:grpSp>
      <p:grpSp>
        <p:nvGrpSpPr>
          <p:cNvPr id="1209" name="Rounded Rectangle 633"/>
          <p:cNvGrpSpPr/>
          <p:nvPr/>
        </p:nvGrpSpPr>
        <p:grpSpPr>
          <a:xfrm>
            <a:off x="7635240" y="2734055"/>
            <a:ext cx="3520441" cy="164593"/>
            <a:chOff x="0" y="0"/>
            <a:chExt cx="3520440" cy="164592"/>
          </a:xfrm>
        </p:grpSpPr>
        <p:sp>
          <p:nvSpPr>
            <p:cNvPr id="1207" name="Rounded Rectangle"/>
            <p:cNvSpPr/>
            <p:nvPr/>
          </p:nvSpPr>
          <p:spPr>
            <a:xfrm>
              <a:off x="0" y="0"/>
              <a:ext cx="3520441" cy="164593"/>
            </a:xfrm>
            <a:prstGeom prst="roundRect">
              <a:avLst>
                <a:gd name="adj" fmla="val 16667"/>
              </a:avLst>
            </a:prstGeom>
            <a:solidFill>
              <a:srgbClr val="E5F4F1"/>
            </a:solidFill>
            <a:ln w="11430" cap="flat">
              <a:solidFill>
                <a:srgbClr val="C9D1D6"/>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nSpc>
                  <a:spcPct val="104999"/>
                </a:lnSpc>
                <a:defRPr>
                  <a:solidFill>
                    <a:srgbClr val="FFFFFF"/>
                  </a:solidFill>
                  <a:latin typeface="+mn-lt"/>
                  <a:ea typeface="+mn-ea"/>
                  <a:cs typeface="+mn-cs"/>
                  <a:sym typeface="Arial"/>
                </a:defRPr>
              </a:pPr>
              <a:endParaRPr/>
            </a:p>
          </p:txBody>
        </p:sp>
        <p:sp>
          <p:nvSpPr>
            <p:cNvPr id="1208" name="pairgrad ramp 4k-8k"/>
            <p:cNvSpPr txBox="1"/>
            <p:nvPr/>
          </p:nvSpPr>
          <p:spPr>
            <a:xfrm>
              <a:off x="32037" y="2724"/>
              <a:ext cx="3456366" cy="1591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lvl1pPr>
                <a:lnSpc>
                  <a:spcPct val="104999"/>
                </a:lnSpc>
                <a:defRPr sz="700">
                  <a:solidFill>
                    <a:srgbClr val="17212B"/>
                  </a:solidFill>
                  <a:latin typeface="Arial"/>
                  <a:ea typeface="Arial"/>
                  <a:cs typeface="Arial"/>
                  <a:sym typeface="Arial"/>
                </a:defRPr>
              </a:lvl1pPr>
            </a:lstStyle>
            <a:p>
              <a:r>
                <a:t>pairgrad ramp 4k-8k</a:t>
              </a:r>
            </a:p>
          </p:txBody>
        </p:sp>
      </p:grpSp>
      <p:grpSp>
        <p:nvGrpSpPr>
          <p:cNvPr id="1212" name="Rounded Rectangle 634"/>
          <p:cNvGrpSpPr/>
          <p:nvPr/>
        </p:nvGrpSpPr>
        <p:grpSpPr>
          <a:xfrm>
            <a:off x="7635240" y="2971800"/>
            <a:ext cx="3520441" cy="164593"/>
            <a:chOff x="0" y="0"/>
            <a:chExt cx="3520440" cy="164592"/>
          </a:xfrm>
        </p:grpSpPr>
        <p:sp>
          <p:nvSpPr>
            <p:cNvPr id="1210" name="Rounded Rectangle"/>
            <p:cNvSpPr/>
            <p:nvPr/>
          </p:nvSpPr>
          <p:spPr>
            <a:xfrm>
              <a:off x="0" y="0"/>
              <a:ext cx="3520441" cy="164593"/>
            </a:xfrm>
            <a:prstGeom prst="roundRect">
              <a:avLst>
                <a:gd name="adj" fmla="val 16667"/>
              </a:avLst>
            </a:prstGeom>
            <a:solidFill>
              <a:srgbClr val="EAF6EA"/>
            </a:solidFill>
            <a:ln w="11430" cap="flat">
              <a:solidFill>
                <a:srgbClr val="C9D1D6"/>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nSpc>
                  <a:spcPct val="104999"/>
                </a:lnSpc>
                <a:defRPr>
                  <a:solidFill>
                    <a:srgbClr val="FFFFFF"/>
                  </a:solidFill>
                  <a:latin typeface="+mn-lt"/>
                  <a:ea typeface="+mn-ea"/>
                  <a:cs typeface="+mn-cs"/>
                  <a:sym typeface="Arial"/>
                </a:defRPr>
              </a:pPr>
              <a:endParaRPr/>
            </a:p>
          </p:txBody>
        </p:sp>
        <p:sp>
          <p:nvSpPr>
            <p:cNvPr id="1211" name="FV ramp 10k-16k"/>
            <p:cNvSpPr txBox="1"/>
            <p:nvPr/>
          </p:nvSpPr>
          <p:spPr>
            <a:xfrm>
              <a:off x="32037" y="2724"/>
              <a:ext cx="3456366" cy="1591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lvl1pPr>
                <a:lnSpc>
                  <a:spcPct val="104999"/>
                </a:lnSpc>
                <a:defRPr sz="700">
                  <a:solidFill>
                    <a:srgbClr val="17212B"/>
                  </a:solidFill>
                  <a:latin typeface="Arial"/>
                  <a:ea typeface="Arial"/>
                  <a:cs typeface="Arial"/>
                  <a:sym typeface="Arial"/>
                </a:defRPr>
              </a:lvl1pPr>
            </a:lstStyle>
            <a:p>
              <a:r>
                <a:t>FV ramp 10k-16k</a:t>
              </a:r>
            </a:p>
          </p:txBody>
        </p:sp>
      </p:grpSp>
      <p:sp>
        <p:nvSpPr>
          <p:cNvPr id="1213" name="Rounded Rectangle 635"/>
          <p:cNvSpPr/>
          <p:nvPr/>
        </p:nvSpPr>
        <p:spPr>
          <a:xfrm>
            <a:off x="7498078" y="3611879"/>
            <a:ext cx="4069081" cy="1783081"/>
          </a:xfrm>
          <a:prstGeom prst="roundRect">
            <a:avLst>
              <a:gd name="adj" fmla="val 16667"/>
            </a:avLst>
          </a:prstGeom>
          <a:solidFill>
            <a:srgbClr val="FFFFFF"/>
          </a:solidFill>
          <a:ln w="11430">
            <a:solidFill>
              <a:srgbClr val="C9D1D6"/>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214" name="TextBox 636"/>
          <p:cNvSpPr txBox="1"/>
          <p:nvPr/>
        </p:nvSpPr>
        <p:spPr>
          <a:xfrm>
            <a:off x="7607807" y="3822191"/>
            <a:ext cx="1868198" cy="1911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200" b="1">
                <a:solidFill>
                  <a:srgbClr val="B0002A"/>
                </a:solidFill>
                <a:latin typeface="Arial"/>
                <a:ea typeface="Arial"/>
                <a:cs typeface="Arial"/>
                <a:sym typeface="Arial"/>
              </a:defRPr>
            </a:lvl1pPr>
          </a:lstStyle>
          <a:p>
            <a:r>
              <a:t>Leave-one-out attribution</a:t>
            </a:r>
          </a:p>
        </p:txBody>
      </p:sp>
      <p:grpSp>
        <p:nvGrpSpPr>
          <p:cNvPr id="1217" name="Rounded Rectangle 637"/>
          <p:cNvGrpSpPr/>
          <p:nvPr/>
        </p:nvGrpSpPr>
        <p:grpSpPr>
          <a:xfrm>
            <a:off x="7635240" y="4160520"/>
            <a:ext cx="1481329" cy="219457"/>
            <a:chOff x="0" y="0"/>
            <a:chExt cx="1481327" cy="219456"/>
          </a:xfrm>
        </p:grpSpPr>
        <p:sp>
          <p:nvSpPr>
            <p:cNvPr id="1215" name="Rounded Rectangle"/>
            <p:cNvSpPr/>
            <p:nvPr/>
          </p:nvSpPr>
          <p:spPr>
            <a:xfrm>
              <a:off x="0" y="0"/>
              <a:ext cx="1481328" cy="219457"/>
            </a:xfrm>
            <a:prstGeom prst="roundRect">
              <a:avLst>
                <a:gd name="adj" fmla="val 16667"/>
              </a:avLst>
            </a:prstGeom>
            <a:solidFill>
              <a:srgbClr val="FAE9E6"/>
            </a:solidFill>
            <a:ln w="11430" cap="flat">
              <a:solidFill>
                <a:srgbClr val="B5524C"/>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lnSpc>
                  <a:spcPct val="104999"/>
                </a:lnSpc>
                <a:defRPr>
                  <a:solidFill>
                    <a:srgbClr val="FFFFFF"/>
                  </a:solidFill>
                  <a:latin typeface="+mn-lt"/>
                  <a:ea typeface="+mn-ea"/>
                  <a:cs typeface="+mn-cs"/>
                  <a:sym typeface="Arial"/>
                </a:defRPr>
              </a:pPr>
              <a:endParaRPr/>
            </a:p>
          </p:txBody>
        </p:sp>
        <p:sp>
          <p:nvSpPr>
            <p:cNvPr id="1216" name="HARD_IC"/>
            <p:cNvSpPr txBox="1"/>
            <p:nvPr/>
          </p:nvSpPr>
          <p:spPr>
            <a:xfrm>
              <a:off x="34716" y="30156"/>
              <a:ext cx="1411897" cy="1591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lvl1pPr algn="ctr">
                <a:lnSpc>
                  <a:spcPct val="104999"/>
                </a:lnSpc>
                <a:defRPr sz="700" b="1">
                  <a:solidFill>
                    <a:srgbClr val="17212B"/>
                  </a:solidFill>
                  <a:latin typeface="Arial"/>
                  <a:ea typeface="Arial"/>
                  <a:cs typeface="Arial"/>
                  <a:sym typeface="Arial"/>
                </a:defRPr>
              </a:lvl1pPr>
            </a:lstStyle>
            <a:p>
              <a:r>
                <a:t>HARD_IC</a:t>
              </a:r>
            </a:p>
          </p:txBody>
        </p:sp>
      </p:grpSp>
      <p:grpSp>
        <p:nvGrpSpPr>
          <p:cNvPr id="1220" name="Rounded Rectangle 638"/>
          <p:cNvGrpSpPr/>
          <p:nvPr/>
        </p:nvGrpSpPr>
        <p:grpSpPr>
          <a:xfrm>
            <a:off x="9418318" y="4160520"/>
            <a:ext cx="1481329" cy="219457"/>
            <a:chOff x="0" y="0"/>
            <a:chExt cx="1481327" cy="219456"/>
          </a:xfrm>
        </p:grpSpPr>
        <p:sp>
          <p:nvSpPr>
            <p:cNvPr id="1218" name="Rounded Rectangle"/>
            <p:cNvSpPr/>
            <p:nvPr/>
          </p:nvSpPr>
          <p:spPr>
            <a:xfrm>
              <a:off x="0" y="0"/>
              <a:ext cx="1481328" cy="219457"/>
            </a:xfrm>
            <a:prstGeom prst="roundRect">
              <a:avLst>
                <a:gd name="adj" fmla="val 16667"/>
              </a:avLst>
            </a:prstGeom>
            <a:solidFill>
              <a:srgbClr val="FAE9E6"/>
            </a:solidFill>
            <a:ln w="11430" cap="flat">
              <a:solidFill>
                <a:srgbClr val="B5524C"/>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lnSpc>
                  <a:spcPct val="104999"/>
                </a:lnSpc>
                <a:defRPr>
                  <a:solidFill>
                    <a:srgbClr val="FFFFFF"/>
                  </a:solidFill>
                  <a:latin typeface="+mn-lt"/>
                  <a:ea typeface="+mn-ea"/>
                  <a:cs typeface="+mn-cs"/>
                  <a:sym typeface="Arial"/>
                </a:defRPr>
              </a:pPr>
              <a:endParaRPr/>
            </a:p>
          </p:txBody>
        </p:sp>
        <p:sp>
          <p:nvSpPr>
            <p:cNvPr id="1219" name="FRONT_PLUME"/>
            <p:cNvSpPr txBox="1"/>
            <p:nvPr/>
          </p:nvSpPr>
          <p:spPr>
            <a:xfrm>
              <a:off x="34716" y="30156"/>
              <a:ext cx="1411897" cy="1591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lvl1pPr algn="ctr">
                <a:lnSpc>
                  <a:spcPct val="104999"/>
                </a:lnSpc>
                <a:defRPr sz="700" b="1">
                  <a:solidFill>
                    <a:srgbClr val="17212B"/>
                  </a:solidFill>
                  <a:latin typeface="Arial"/>
                  <a:ea typeface="Arial"/>
                  <a:cs typeface="Arial"/>
                  <a:sym typeface="Arial"/>
                </a:defRPr>
              </a:lvl1pPr>
            </a:lstStyle>
            <a:p>
              <a:r>
                <a:t>FRONT_PLUME</a:t>
              </a:r>
            </a:p>
          </p:txBody>
        </p:sp>
      </p:grpSp>
      <p:grpSp>
        <p:nvGrpSpPr>
          <p:cNvPr id="1223" name="Rounded Rectangle 639"/>
          <p:cNvGrpSpPr/>
          <p:nvPr/>
        </p:nvGrpSpPr>
        <p:grpSpPr>
          <a:xfrm>
            <a:off x="7635240" y="4489703"/>
            <a:ext cx="1481329" cy="219457"/>
            <a:chOff x="0" y="0"/>
            <a:chExt cx="1481327" cy="219456"/>
          </a:xfrm>
        </p:grpSpPr>
        <p:sp>
          <p:nvSpPr>
            <p:cNvPr id="1221" name="Rounded Rectangle"/>
            <p:cNvSpPr/>
            <p:nvPr/>
          </p:nvSpPr>
          <p:spPr>
            <a:xfrm>
              <a:off x="0" y="0"/>
              <a:ext cx="1481328" cy="219457"/>
            </a:xfrm>
            <a:prstGeom prst="roundRect">
              <a:avLst>
                <a:gd name="adj" fmla="val 16667"/>
              </a:avLst>
            </a:prstGeom>
            <a:solidFill>
              <a:srgbClr val="FAE9E6"/>
            </a:solidFill>
            <a:ln w="11430" cap="flat">
              <a:solidFill>
                <a:srgbClr val="B5524C"/>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lnSpc>
                  <a:spcPct val="104999"/>
                </a:lnSpc>
                <a:defRPr>
                  <a:solidFill>
                    <a:srgbClr val="FFFFFF"/>
                  </a:solidFill>
                  <a:latin typeface="+mn-lt"/>
                  <a:ea typeface="+mn-ea"/>
                  <a:cs typeface="+mn-cs"/>
                  <a:sym typeface="Arial"/>
                </a:defRPr>
              </a:pPr>
              <a:endParaRPr/>
            </a:p>
          </p:txBody>
        </p:sp>
        <p:sp>
          <p:nvSpPr>
            <p:cNvPr id="1222" name="PAIRGRAD"/>
            <p:cNvSpPr txBox="1"/>
            <p:nvPr/>
          </p:nvSpPr>
          <p:spPr>
            <a:xfrm>
              <a:off x="34716" y="30156"/>
              <a:ext cx="1411897" cy="1591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lvl1pPr algn="ctr">
                <a:lnSpc>
                  <a:spcPct val="104999"/>
                </a:lnSpc>
                <a:defRPr sz="700" b="1">
                  <a:solidFill>
                    <a:srgbClr val="17212B"/>
                  </a:solidFill>
                  <a:latin typeface="Arial"/>
                  <a:ea typeface="Arial"/>
                  <a:cs typeface="Arial"/>
                  <a:sym typeface="Arial"/>
                </a:defRPr>
              </a:lvl1pPr>
            </a:lstStyle>
            <a:p>
              <a:r>
                <a:t>PAIRGRAD</a:t>
              </a:r>
            </a:p>
          </p:txBody>
        </p:sp>
      </p:grpSp>
      <p:grpSp>
        <p:nvGrpSpPr>
          <p:cNvPr id="1226" name="Rounded Rectangle 640"/>
          <p:cNvGrpSpPr/>
          <p:nvPr/>
        </p:nvGrpSpPr>
        <p:grpSpPr>
          <a:xfrm>
            <a:off x="9418318" y="4489703"/>
            <a:ext cx="1481329" cy="219457"/>
            <a:chOff x="0" y="0"/>
            <a:chExt cx="1481327" cy="219456"/>
          </a:xfrm>
        </p:grpSpPr>
        <p:sp>
          <p:nvSpPr>
            <p:cNvPr id="1224" name="Rounded Rectangle"/>
            <p:cNvSpPr/>
            <p:nvPr/>
          </p:nvSpPr>
          <p:spPr>
            <a:xfrm>
              <a:off x="0" y="0"/>
              <a:ext cx="1481328" cy="219457"/>
            </a:xfrm>
            <a:prstGeom prst="roundRect">
              <a:avLst>
                <a:gd name="adj" fmla="val 16667"/>
              </a:avLst>
            </a:prstGeom>
            <a:solidFill>
              <a:srgbClr val="EAF6EA"/>
            </a:solidFill>
            <a:ln w="11430" cap="flat">
              <a:solidFill>
                <a:srgbClr val="2E7D55"/>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lnSpc>
                  <a:spcPct val="104999"/>
                </a:lnSpc>
                <a:defRPr>
                  <a:solidFill>
                    <a:srgbClr val="FFFFFF"/>
                  </a:solidFill>
                  <a:latin typeface="+mn-lt"/>
                  <a:ea typeface="+mn-ea"/>
                  <a:cs typeface="+mn-cs"/>
                  <a:sym typeface="Arial"/>
                </a:defRPr>
              </a:pPr>
              <a:endParaRPr/>
            </a:p>
          </p:txBody>
        </p:sp>
        <p:sp>
          <p:nvSpPr>
            <p:cNvPr id="1225" name="RAR"/>
            <p:cNvSpPr txBox="1"/>
            <p:nvPr/>
          </p:nvSpPr>
          <p:spPr>
            <a:xfrm>
              <a:off x="34716" y="30156"/>
              <a:ext cx="1411897" cy="1591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lvl1pPr algn="ctr">
                <a:lnSpc>
                  <a:spcPct val="104999"/>
                </a:lnSpc>
                <a:defRPr sz="700" b="1">
                  <a:solidFill>
                    <a:srgbClr val="17212B"/>
                  </a:solidFill>
                  <a:latin typeface="Arial"/>
                  <a:ea typeface="Arial"/>
                  <a:cs typeface="Arial"/>
                  <a:sym typeface="Arial"/>
                </a:defRPr>
              </a:lvl1pPr>
            </a:lstStyle>
            <a:p>
              <a:r>
                <a:t>RAR</a:t>
              </a:r>
            </a:p>
          </p:txBody>
        </p:sp>
      </p:grpSp>
      <p:grpSp>
        <p:nvGrpSpPr>
          <p:cNvPr id="1229" name="Rounded Rectangle 641"/>
          <p:cNvGrpSpPr/>
          <p:nvPr/>
        </p:nvGrpSpPr>
        <p:grpSpPr>
          <a:xfrm>
            <a:off x="7635240" y="4818888"/>
            <a:ext cx="1481329" cy="219457"/>
            <a:chOff x="0" y="0"/>
            <a:chExt cx="1481327" cy="219456"/>
          </a:xfrm>
        </p:grpSpPr>
        <p:sp>
          <p:nvSpPr>
            <p:cNvPr id="1227" name="Rounded Rectangle"/>
            <p:cNvSpPr/>
            <p:nvPr/>
          </p:nvSpPr>
          <p:spPr>
            <a:xfrm>
              <a:off x="0" y="0"/>
              <a:ext cx="1481328" cy="219457"/>
            </a:xfrm>
            <a:prstGeom prst="roundRect">
              <a:avLst>
                <a:gd name="adj" fmla="val 16667"/>
              </a:avLst>
            </a:prstGeom>
            <a:solidFill>
              <a:srgbClr val="EAF6EA"/>
            </a:solidFill>
            <a:ln w="11430" cap="flat">
              <a:solidFill>
                <a:srgbClr val="2E7D55"/>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lnSpc>
                  <a:spcPct val="104999"/>
                </a:lnSpc>
                <a:defRPr>
                  <a:solidFill>
                    <a:srgbClr val="FFFFFF"/>
                  </a:solidFill>
                  <a:latin typeface="+mn-lt"/>
                  <a:ea typeface="+mn-ea"/>
                  <a:cs typeface="+mn-cs"/>
                  <a:sym typeface="Arial"/>
                </a:defRPr>
              </a:pPr>
              <a:endParaRPr/>
            </a:p>
          </p:txBody>
        </p:sp>
        <p:sp>
          <p:nvSpPr>
            <p:cNvPr id="1228" name="FV"/>
            <p:cNvSpPr txBox="1"/>
            <p:nvPr/>
          </p:nvSpPr>
          <p:spPr>
            <a:xfrm>
              <a:off x="34716" y="30156"/>
              <a:ext cx="1411897" cy="1591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lvl1pPr algn="ctr">
                <a:lnSpc>
                  <a:spcPct val="104999"/>
                </a:lnSpc>
                <a:defRPr sz="700" b="1">
                  <a:solidFill>
                    <a:srgbClr val="17212B"/>
                  </a:solidFill>
                  <a:latin typeface="Arial"/>
                  <a:ea typeface="Arial"/>
                  <a:cs typeface="Arial"/>
                  <a:sym typeface="Arial"/>
                </a:defRPr>
              </a:lvl1pPr>
            </a:lstStyle>
            <a:p>
              <a:r>
                <a:t>FV</a:t>
              </a:r>
            </a:p>
          </p:txBody>
        </p:sp>
      </p:grpSp>
      <p:grpSp>
        <p:nvGrpSpPr>
          <p:cNvPr id="1232" name="Rounded Rectangle 642"/>
          <p:cNvGrpSpPr/>
          <p:nvPr/>
        </p:nvGrpSpPr>
        <p:grpSpPr>
          <a:xfrm>
            <a:off x="9418318" y="4818888"/>
            <a:ext cx="1481329" cy="219457"/>
            <a:chOff x="0" y="0"/>
            <a:chExt cx="1481327" cy="219456"/>
          </a:xfrm>
        </p:grpSpPr>
        <p:sp>
          <p:nvSpPr>
            <p:cNvPr id="1230" name="Rounded Rectangle"/>
            <p:cNvSpPr/>
            <p:nvPr/>
          </p:nvSpPr>
          <p:spPr>
            <a:xfrm>
              <a:off x="0" y="0"/>
              <a:ext cx="1481328" cy="219457"/>
            </a:xfrm>
            <a:prstGeom prst="roundRect">
              <a:avLst>
                <a:gd name="adj" fmla="val 16667"/>
              </a:avLst>
            </a:prstGeom>
            <a:solidFill>
              <a:srgbClr val="EAF6EA"/>
            </a:solidFill>
            <a:ln w="11430" cap="flat">
              <a:solidFill>
                <a:srgbClr val="2E7D55"/>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lnSpc>
                  <a:spcPct val="104999"/>
                </a:lnSpc>
                <a:defRPr>
                  <a:solidFill>
                    <a:srgbClr val="FFFFFF"/>
                  </a:solidFill>
                  <a:latin typeface="+mn-lt"/>
                  <a:ea typeface="+mn-ea"/>
                  <a:cs typeface="+mn-cs"/>
                  <a:sym typeface="Arial"/>
                </a:defRPr>
              </a:pPr>
              <a:endParaRPr/>
            </a:p>
          </p:txBody>
        </p:sp>
        <p:sp>
          <p:nvSpPr>
            <p:cNvPr id="1231" name="COARSE_DETAIL"/>
            <p:cNvSpPr txBox="1"/>
            <p:nvPr/>
          </p:nvSpPr>
          <p:spPr>
            <a:xfrm>
              <a:off x="34716" y="30156"/>
              <a:ext cx="1411897" cy="1591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lvl1pPr algn="ctr">
                <a:lnSpc>
                  <a:spcPct val="104999"/>
                </a:lnSpc>
                <a:defRPr sz="700" b="1">
                  <a:solidFill>
                    <a:srgbClr val="17212B"/>
                  </a:solidFill>
                  <a:latin typeface="Arial"/>
                  <a:ea typeface="Arial"/>
                  <a:cs typeface="Arial"/>
                  <a:sym typeface="Arial"/>
                </a:defRPr>
              </a:lvl1pPr>
            </a:lstStyle>
            <a:p>
              <a:r>
                <a:t>COARSE_DETAIL</a:t>
              </a:r>
            </a:p>
          </p:txBody>
        </p:sp>
      </p:grpSp>
      <p:grpSp>
        <p:nvGrpSpPr>
          <p:cNvPr id="1235" name="Rounded Rectangle 643"/>
          <p:cNvGrpSpPr/>
          <p:nvPr/>
        </p:nvGrpSpPr>
        <p:grpSpPr>
          <a:xfrm>
            <a:off x="804672" y="5815584"/>
            <a:ext cx="10469881" cy="347473"/>
            <a:chOff x="0" y="0"/>
            <a:chExt cx="10469880" cy="347472"/>
          </a:xfrm>
        </p:grpSpPr>
        <p:sp>
          <p:nvSpPr>
            <p:cNvPr id="1233" name="Rounded Rectangle"/>
            <p:cNvSpPr/>
            <p:nvPr/>
          </p:nvSpPr>
          <p:spPr>
            <a:xfrm>
              <a:off x="0" y="0"/>
              <a:ext cx="10469881" cy="347473"/>
            </a:xfrm>
            <a:prstGeom prst="roundRect">
              <a:avLst>
                <a:gd name="adj" fmla="val 16667"/>
              </a:avLst>
            </a:prstGeom>
            <a:solidFill>
              <a:srgbClr val="EDEFF0"/>
            </a:solidFill>
            <a:ln w="11430" cap="flat">
              <a:solidFill>
                <a:srgbClr val="C9D1D6"/>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lnSpc>
                  <a:spcPct val="104999"/>
                </a:lnSpc>
                <a:defRPr>
                  <a:solidFill>
                    <a:srgbClr val="FFFFFF"/>
                  </a:solidFill>
                  <a:latin typeface="+mn-lt"/>
                  <a:ea typeface="+mn-ea"/>
                  <a:cs typeface="+mn-cs"/>
                  <a:sym typeface="Arial"/>
                </a:defRPr>
              </a:pPr>
              <a:endParaRPr/>
            </a:p>
          </p:txBody>
        </p:sp>
        <p:sp>
          <p:nvSpPr>
            <p:cNvPr id="1234" name="M0-M3 test representation; M4-M6 add hard IC and front supervision; M7 adds residual-adaptive refinement; M8 adds delayed finite-volume mass conservation."/>
            <p:cNvSpPr txBox="1"/>
            <p:nvPr/>
          </p:nvSpPr>
          <p:spPr>
            <a:xfrm>
              <a:off x="40964" y="69387"/>
              <a:ext cx="10387951" cy="2086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lvl1pPr algn="ctr">
                <a:lnSpc>
                  <a:spcPct val="104999"/>
                </a:lnSpc>
                <a:defRPr sz="1000">
                  <a:solidFill>
                    <a:srgbClr val="315F9A"/>
                  </a:solidFill>
                  <a:latin typeface="Arial"/>
                  <a:ea typeface="Arial"/>
                  <a:cs typeface="Arial"/>
                  <a:sym typeface="Arial"/>
                </a:defRPr>
              </a:lvl1pPr>
            </a:lstStyle>
            <a:p>
              <a:r>
                <a:t>M0-M3 test representation; M4-M6 add hard IC and front supervision; M7 adds residual-adaptive refinement; M8 adds delayed finite-volume mass conservation.</a:t>
              </a:r>
            </a:p>
          </p:txBody>
        </p:sp>
      </p:grpSp>
      <p:sp>
        <p:nvSpPr>
          <p:cNvPr id="1236" name="TextBox 644"/>
          <p:cNvSpPr txBox="1"/>
          <p:nvPr/>
        </p:nvSpPr>
        <p:spPr>
          <a:xfrm>
            <a:off x="11724913" y="6528816"/>
            <a:ext cx="143999"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gn="r">
              <a:lnSpc>
                <a:spcPct val="104999"/>
              </a:lnSpc>
              <a:defRPr sz="800">
                <a:solidFill>
                  <a:srgbClr val="66737E"/>
                </a:solidFill>
                <a:latin typeface="Arial"/>
                <a:ea typeface="Arial"/>
                <a:cs typeface="Arial"/>
                <a:sym typeface="Arial"/>
              </a:defRPr>
            </a:lvl1pPr>
          </a:lstStyle>
          <a:p>
            <a:r>
              <a:t>15</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 name="Rectangle 1"/>
          <p:cNvSpPr/>
          <p:nvPr/>
        </p:nvSpPr>
        <p:spPr>
          <a:xfrm>
            <a:off x="-1" y="-1"/>
            <a:ext cx="12191697" cy="576074"/>
          </a:xfrm>
          <a:prstGeom prst="rect">
            <a:avLst/>
          </a:prstGeom>
          <a:solidFill>
            <a:srgbClr val="5C0014"/>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39" name="Rectangle 2"/>
          <p:cNvSpPr/>
          <p:nvPr/>
        </p:nvSpPr>
        <p:spPr>
          <a:xfrm>
            <a:off x="-1" y="576072"/>
            <a:ext cx="12191697" cy="22861"/>
          </a:xfrm>
          <a:prstGeom prst="rect">
            <a:avLst/>
          </a:prstGeom>
          <a:solidFill>
            <a:srgbClr val="B0002A"/>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40" name="TextBox 3"/>
          <p:cNvSpPr txBox="1"/>
          <p:nvPr/>
        </p:nvSpPr>
        <p:spPr>
          <a:xfrm>
            <a:off x="265176" y="73152"/>
            <a:ext cx="494042"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D6A3AF"/>
                </a:solidFill>
                <a:latin typeface="Arial"/>
                <a:ea typeface="Arial"/>
                <a:cs typeface="Arial"/>
                <a:sym typeface="Arial"/>
              </a:defRPr>
            </a:lvl1pPr>
          </a:lstStyle>
          <a:p>
            <a:r>
              <a:t>Motivation</a:t>
            </a:r>
          </a:p>
        </p:txBody>
      </p:sp>
      <p:sp>
        <p:nvSpPr>
          <p:cNvPr id="1241" name="Oval 4"/>
          <p:cNvSpPr/>
          <p:nvPr/>
        </p:nvSpPr>
        <p:spPr>
          <a:xfrm>
            <a:off x="28346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42" name="Oval 5"/>
          <p:cNvSpPr/>
          <p:nvPr/>
        </p:nvSpPr>
        <p:spPr>
          <a:xfrm>
            <a:off x="40233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43" name="Oval 6"/>
          <p:cNvSpPr/>
          <p:nvPr/>
        </p:nvSpPr>
        <p:spPr>
          <a:xfrm>
            <a:off x="521208"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44" name="Oval 7"/>
          <p:cNvSpPr/>
          <p:nvPr/>
        </p:nvSpPr>
        <p:spPr>
          <a:xfrm>
            <a:off x="64008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45" name="TextBox 8"/>
          <p:cNvSpPr txBox="1"/>
          <p:nvPr/>
        </p:nvSpPr>
        <p:spPr>
          <a:xfrm>
            <a:off x="2798064" y="73152"/>
            <a:ext cx="1115152"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D6A3AF"/>
                </a:solidFill>
                <a:latin typeface="Arial"/>
                <a:ea typeface="Arial"/>
                <a:cs typeface="Arial"/>
                <a:sym typeface="Arial"/>
              </a:defRPr>
            </a:lvl1pPr>
          </a:lstStyle>
          <a:p>
            <a:r>
              <a:t>Front-aware M8 method</a:t>
            </a:r>
          </a:p>
        </p:txBody>
      </p:sp>
      <p:sp>
        <p:nvSpPr>
          <p:cNvPr id="1246" name="Oval 9"/>
          <p:cNvSpPr/>
          <p:nvPr/>
        </p:nvSpPr>
        <p:spPr>
          <a:xfrm>
            <a:off x="281635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47" name="Oval 10"/>
          <p:cNvSpPr/>
          <p:nvPr/>
        </p:nvSpPr>
        <p:spPr>
          <a:xfrm>
            <a:off x="2912362"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48" name="Oval 11"/>
          <p:cNvSpPr/>
          <p:nvPr/>
        </p:nvSpPr>
        <p:spPr>
          <a:xfrm>
            <a:off x="3008375"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49" name="Oval 12"/>
          <p:cNvSpPr/>
          <p:nvPr/>
        </p:nvSpPr>
        <p:spPr>
          <a:xfrm>
            <a:off x="310438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50" name="Oval 13"/>
          <p:cNvSpPr/>
          <p:nvPr/>
        </p:nvSpPr>
        <p:spPr>
          <a:xfrm>
            <a:off x="3200399"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51" name="Oval 14"/>
          <p:cNvSpPr/>
          <p:nvPr/>
        </p:nvSpPr>
        <p:spPr>
          <a:xfrm>
            <a:off x="329641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52" name="Oval 15"/>
          <p:cNvSpPr/>
          <p:nvPr/>
        </p:nvSpPr>
        <p:spPr>
          <a:xfrm>
            <a:off x="339242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53" name="Oval 16"/>
          <p:cNvSpPr/>
          <p:nvPr/>
        </p:nvSpPr>
        <p:spPr>
          <a:xfrm>
            <a:off x="3488435"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54" name="Oval 17"/>
          <p:cNvSpPr/>
          <p:nvPr/>
        </p:nvSpPr>
        <p:spPr>
          <a:xfrm>
            <a:off x="358444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55" name="Oval 18"/>
          <p:cNvSpPr/>
          <p:nvPr/>
        </p:nvSpPr>
        <p:spPr>
          <a:xfrm>
            <a:off x="3680459"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56" name="Oval 19"/>
          <p:cNvSpPr/>
          <p:nvPr/>
        </p:nvSpPr>
        <p:spPr>
          <a:xfrm>
            <a:off x="3776471"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57" name="Oval 20"/>
          <p:cNvSpPr/>
          <p:nvPr/>
        </p:nvSpPr>
        <p:spPr>
          <a:xfrm>
            <a:off x="387248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58" name="Oval 21"/>
          <p:cNvSpPr/>
          <p:nvPr/>
        </p:nvSpPr>
        <p:spPr>
          <a:xfrm>
            <a:off x="396849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59" name="Oval 22"/>
          <p:cNvSpPr/>
          <p:nvPr/>
        </p:nvSpPr>
        <p:spPr>
          <a:xfrm>
            <a:off x="406450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60" name="Oval 23"/>
          <p:cNvSpPr/>
          <p:nvPr/>
        </p:nvSpPr>
        <p:spPr>
          <a:xfrm>
            <a:off x="416052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61" name="Oval 24"/>
          <p:cNvSpPr/>
          <p:nvPr/>
        </p:nvSpPr>
        <p:spPr>
          <a:xfrm>
            <a:off x="425653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62" name="Oval 25"/>
          <p:cNvSpPr/>
          <p:nvPr/>
        </p:nvSpPr>
        <p:spPr>
          <a:xfrm>
            <a:off x="4352544"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63" name="Oval 26"/>
          <p:cNvSpPr/>
          <p:nvPr/>
        </p:nvSpPr>
        <p:spPr>
          <a:xfrm>
            <a:off x="4448554"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64" name="Oval 27"/>
          <p:cNvSpPr/>
          <p:nvPr/>
        </p:nvSpPr>
        <p:spPr>
          <a:xfrm>
            <a:off x="454456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65" name="Oval 28"/>
          <p:cNvSpPr/>
          <p:nvPr/>
        </p:nvSpPr>
        <p:spPr>
          <a:xfrm>
            <a:off x="4640579"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66" name="Oval 29"/>
          <p:cNvSpPr/>
          <p:nvPr/>
        </p:nvSpPr>
        <p:spPr>
          <a:xfrm>
            <a:off x="4736591"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67" name="Oval 30"/>
          <p:cNvSpPr/>
          <p:nvPr/>
        </p:nvSpPr>
        <p:spPr>
          <a:xfrm>
            <a:off x="483260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68" name="Oval 31"/>
          <p:cNvSpPr/>
          <p:nvPr/>
        </p:nvSpPr>
        <p:spPr>
          <a:xfrm>
            <a:off x="4928615"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69" name="Oval 32"/>
          <p:cNvSpPr/>
          <p:nvPr/>
        </p:nvSpPr>
        <p:spPr>
          <a:xfrm>
            <a:off x="502462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70" name="TextBox 33"/>
          <p:cNvSpPr txBox="1"/>
          <p:nvPr/>
        </p:nvSpPr>
        <p:spPr>
          <a:xfrm>
            <a:off x="9381743" y="73152"/>
            <a:ext cx="1250933"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FFFFFF"/>
                </a:solidFill>
                <a:latin typeface="Arial"/>
                <a:ea typeface="Arial"/>
                <a:cs typeface="Arial"/>
                <a:sym typeface="Arial"/>
              </a:defRPr>
            </a:lvl1pPr>
          </a:lstStyle>
          <a:p>
            <a:r>
              <a:t>Evaluation and next results</a:t>
            </a:r>
          </a:p>
        </p:txBody>
      </p:sp>
      <p:sp>
        <p:nvSpPr>
          <p:cNvPr id="1271" name="Oval 34"/>
          <p:cNvSpPr/>
          <p:nvPr/>
        </p:nvSpPr>
        <p:spPr>
          <a:xfrm>
            <a:off x="9400031"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72" name="Oval 35"/>
          <p:cNvSpPr/>
          <p:nvPr/>
        </p:nvSpPr>
        <p:spPr>
          <a:xfrm>
            <a:off x="9518904"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73" name="Oval 36"/>
          <p:cNvSpPr/>
          <p:nvPr/>
        </p:nvSpPr>
        <p:spPr>
          <a:xfrm>
            <a:off x="963777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74" name="Oval 37"/>
          <p:cNvSpPr/>
          <p:nvPr/>
        </p:nvSpPr>
        <p:spPr>
          <a:xfrm>
            <a:off x="975664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75" name="TextBox 38"/>
          <p:cNvSpPr txBox="1"/>
          <p:nvPr/>
        </p:nvSpPr>
        <p:spPr>
          <a:xfrm>
            <a:off x="448055" y="768096"/>
            <a:ext cx="5382830" cy="289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900">
                <a:solidFill>
                  <a:srgbClr val="B0002A"/>
                </a:solidFill>
                <a:latin typeface="Arial"/>
                <a:ea typeface="Arial"/>
                <a:cs typeface="Arial"/>
                <a:sym typeface="Arial"/>
              </a:defRPr>
            </a:lvl1pPr>
          </a:lstStyle>
          <a:p>
            <a:r>
              <a:rPr sz="1700" b="1">
                <a:solidFill>
                  <a:srgbClr val="7E0023"/>
                </a:solidFill>
                <a:latin typeface="Arial"/>
              </a:rPr>
              <a:t>A front-aware method needs front-aware evidence</a:t>
            </a:r>
          </a:p>
        </p:txBody>
      </p:sp>
      <p:sp>
        <p:nvSpPr>
          <p:cNvPr id="1276" name="Rounded Rectangle 39"/>
          <p:cNvSpPr/>
          <p:nvPr/>
        </p:nvSpPr>
        <p:spPr>
          <a:xfrm>
            <a:off x="4411981" y="1841858"/>
            <a:ext cx="3063240" cy="914401"/>
          </a:xfrm>
          <a:prstGeom prst="roundRect">
            <a:avLst>
              <a:gd name="adj" fmla="val 16667"/>
            </a:avLst>
          </a:prstGeom>
          <a:solidFill>
            <a:srgbClr val="D9D9D9"/>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77" name="TextBox 40"/>
          <p:cNvSpPr txBox="1"/>
          <p:nvPr/>
        </p:nvSpPr>
        <p:spPr>
          <a:xfrm>
            <a:off x="4585716" y="2006448"/>
            <a:ext cx="2034343" cy="2139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4" tIns="9144" rIns="9144" bIns="9144">
            <a:spAutoFit/>
          </a:bodyPr>
          <a:lstStyle>
            <a:lvl1pPr>
              <a:lnSpc>
                <a:spcPct val="104999"/>
              </a:lnSpc>
              <a:defRPr sz="1300">
                <a:solidFill>
                  <a:srgbClr val="B0002A"/>
                </a:solidFill>
                <a:latin typeface="Arial"/>
                <a:ea typeface="Arial"/>
                <a:cs typeface="Arial"/>
                <a:sym typeface="Arial"/>
              </a:defRPr>
            </a:lvl1pPr>
          </a:lstStyle>
          <a:p>
            <a:r>
              <a:t>2. Global pressure</a:t>
            </a:r>
          </a:p>
        </p:txBody>
      </p:sp>
      <p:sp>
        <p:nvSpPr>
          <p:cNvPr id="1278" name="TextBox 41"/>
          <p:cNvSpPr txBox="1"/>
          <p:nvPr/>
        </p:nvSpPr>
        <p:spPr>
          <a:xfrm>
            <a:off x="4585717" y="2344777"/>
            <a:ext cx="1860607" cy="198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4" tIns="9144" rIns="9144" bIns="9144">
            <a:spAutoFit/>
          </a:bodyPr>
          <a:lstStyle>
            <a:lvl1pPr>
              <a:lnSpc>
                <a:spcPct val="104999"/>
              </a:lnSpc>
              <a:defRPr sz="1200">
                <a:solidFill>
                  <a:srgbClr val="0000FF"/>
                </a:solidFill>
                <a:latin typeface="Arial"/>
                <a:ea typeface="Arial"/>
                <a:cs typeface="Arial"/>
                <a:sym typeface="Arial"/>
              </a:defRPr>
            </a:lvl1pPr>
          </a:lstStyle>
          <a:p>
            <a:r>
              <a:t>Smooth-field reconstruction</a:t>
            </a:r>
          </a:p>
        </p:txBody>
      </p:sp>
      <p:sp>
        <p:nvSpPr>
          <p:cNvPr id="1279" name="Rounded Rectangle 42"/>
          <p:cNvSpPr/>
          <p:nvPr/>
        </p:nvSpPr>
        <p:spPr>
          <a:xfrm>
            <a:off x="8165592" y="1858336"/>
            <a:ext cx="3063241" cy="914401"/>
          </a:xfrm>
          <a:prstGeom prst="roundRect">
            <a:avLst>
              <a:gd name="adj" fmla="val 16667"/>
            </a:avLst>
          </a:prstGeom>
          <a:solidFill>
            <a:srgbClr val="D9D9D9"/>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80" name="TextBox 43"/>
          <p:cNvSpPr txBox="1"/>
          <p:nvPr/>
        </p:nvSpPr>
        <p:spPr>
          <a:xfrm>
            <a:off x="8339329" y="2022926"/>
            <a:ext cx="1467581" cy="2139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300">
                <a:solidFill>
                  <a:srgbClr val="B0002A"/>
                </a:solidFill>
                <a:latin typeface="Arial"/>
                <a:ea typeface="Arial"/>
                <a:cs typeface="Arial"/>
                <a:sym typeface="Arial"/>
              </a:defRPr>
            </a:lvl1pPr>
          </a:lstStyle>
          <a:p>
            <a:r>
              <a:t>3. Global saturation</a:t>
            </a:r>
          </a:p>
        </p:txBody>
      </p:sp>
      <p:sp>
        <p:nvSpPr>
          <p:cNvPr id="1281" name="TextBox 44"/>
          <p:cNvSpPr txBox="1"/>
          <p:nvPr/>
        </p:nvSpPr>
        <p:spPr>
          <a:xfrm>
            <a:off x="8339329" y="2361255"/>
            <a:ext cx="1835232" cy="1911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200">
                <a:solidFill>
                  <a:srgbClr val="0000FF"/>
                </a:solidFill>
                <a:latin typeface="Arial"/>
                <a:ea typeface="Arial"/>
                <a:cs typeface="Arial"/>
                <a:sym typeface="Arial"/>
              </a:defRPr>
            </a:lvl1pPr>
          </a:lstStyle>
          <a:p>
            <a:r>
              <a:t>Whole-field saturation error</a:t>
            </a:r>
          </a:p>
        </p:txBody>
      </p:sp>
      <p:sp>
        <p:nvSpPr>
          <p:cNvPr id="1282" name="Rounded Rectangle 45"/>
          <p:cNvSpPr/>
          <p:nvPr/>
        </p:nvSpPr>
        <p:spPr>
          <a:xfrm>
            <a:off x="779998" y="3350764"/>
            <a:ext cx="2962656" cy="914401"/>
          </a:xfrm>
          <a:prstGeom prst="roundRect">
            <a:avLst>
              <a:gd name="adj" fmla="val 16667"/>
            </a:avLst>
          </a:prstGeom>
          <a:solidFill>
            <a:srgbClr val="D9D9D9"/>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83" name="TextBox 46"/>
          <p:cNvSpPr txBox="1"/>
          <p:nvPr/>
        </p:nvSpPr>
        <p:spPr>
          <a:xfrm>
            <a:off x="953734" y="3515354"/>
            <a:ext cx="1424301" cy="2139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300">
                <a:solidFill>
                  <a:srgbClr val="B0002A"/>
                </a:solidFill>
                <a:latin typeface="Arial"/>
                <a:ea typeface="Arial"/>
                <a:cs typeface="Arial"/>
                <a:sym typeface="Arial"/>
              </a:defRPr>
            </a:lvl1pPr>
          </a:lstStyle>
          <a:p>
            <a:r>
              <a:t>4. Front-band error</a:t>
            </a:r>
          </a:p>
        </p:txBody>
      </p:sp>
      <p:sp>
        <p:nvSpPr>
          <p:cNvPr id="1284" name="TextBox 47"/>
          <p:cNvSpPr txBox="1"/>
          <p:nvPr/>
        </p:nvSpPr>
        <p:spPr>
          <a:xfrm>
            <a:off x="953734" y="3853683"/>
            <a:ext cx="1631933" cy="1911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200">
                <a:solidFill>
                  <a:srgbClr val="0000FF"/>
                </a:solidFill>
                <a:latin typeface="Arial"/>
                <a:ea typeface="Arial"/>
                <a:cs typeface="Arial"/>
                <a:sym typeface="Arial"/>
              </a:defRPr>
            </a:lvl1pPr>
          </a:lstStyle>
          <a:p>
            <a:r>
              <a:t>Reference front intervals</a:t>
            </a:r>
          </a:p>
        </p:txBody>
      </p:sp>
      <p:sp>
        <p:nvSpPr>
          <p:cNvPr id="1288" name="Rounded Rectangle 51"/>
          <p:cNvSpPr/>
          <p:nvPr/>
        </p:nvSpPr>
        <p:spPr>
          <a:xfrm>
            <a:off x="713165" y="1734233"/>
            <a:ext cx="3063241" cy="914401"/>
          </a:xfrm>
          <a:prstGeom prst="roundRect">
            <a:avLst>
              <a:gd name="adj" fmla="val 16667"/>
            </a:avLst>
          </a:prstGeom>
          <a:solidFill>
            <a:srgbClr val="D9D9D9"/>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89" name="TextBox 52"/>
          <p:cNvSpPr txBox="1"/>
          <p:nvPr/>
        </p:nvSpPr>
        <p:spPr>
          <a:xfrm>
            <a:off x="886902" y="1898825"/>
            <a:ext cx="1421095" cy="2139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300">
                <a:solidFill>
                  <a:srgbClr val="B0002A"/>
                </a:solidFill>
                <a:latin typeface="Arial"/>
                <a:ea typeface="Arial"/>
                <a:cs typeface="Arial"/>
                <a:sym typeface="Arial"/>
              </a:defRPr>
            </a:lvl1pPr>
          </a:lstStyle>
          <a:p>
            <a:r>
              <a:t>1. Plume geometry</a:t>
            </a:r>
          </a:p>
        </p:txBody>
      </p:sp>
      <p:sp>
        <p:nvSpPr>
          <p:cNvPr id="1290" name="TextBox 53"/>
          <p:cNvSpPr txBox="1"/>
          <p:nvPr/>
        </p:nvSpPr>
        <p:spPr>
          <a:xfrm>
            <a:off x="886902" y="2237152"/>
            <a:ext cx="2487769" cy="1911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200">
                <a:solidFill>
                  <a:srgbClr val="0000FF"/>
                </a:solidFill>
                <a:latin typeface="Arial"/>
                <a:ea typeface="Arial"/>
                <a:cs typeface="Arial"/>
                <a:sym typeface="Arial"/>
              </a:defRPr>
            </a:lvl1pPr>
          </a:lstStyle>
          <a:p>
            <a:r>
              <a:t>Visual diagnostics (support, contour, ray)</a:t>
            </a:r>
          </a:p>
        </p:txBody>
      </p:sp>
      <p:sp>
        <p:nvSpPr>
          <p:cNvPr id="1291" name="Rounded Rectangle 54"/>
          <p:cNvSpPr/>
          <p:nvPr/>
        </p:nvSpPr>
        <p:spPr>
          <a:xfrm>
            <a:off x="4411981" y="3350763"/>
            <a:ext cx="2962656" cy="914401"/>
          </a:xfrm>
          <a:prstGeom prst="roundRect">
            <a:avLst>
              <a:gd name="adj" fmla="val 16667"/>
            </a:avLst>
          </a:prstGeom>
          <a:solidFill>
            <a:srgbClr val="D9D9D9"/>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92" name="TextBox 55"/>
          <p:cNvSpPr txBox="1"/>
          <p:nvPr/>
        </p:nvSpPr>
        <p:spPr>
          <a:xfrm>
            <a:off x="4670297" y="3518766"/>
            <a:ext cx="1214307" cy="2139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300">
                <a:solidFill>
                  <a:srgbClr val="B0002A"/>
                </a:solidFill>
                <a:latin typeface="Arial"/>
                <a:ea typeface="Arial"/>
                <a:cs typeface="Arial"/>
                <a:sym typeface="Arial"/>
              </a:defRPr>
            </a:lvl1pPr>
          </a:lstStyle>
          <a:p>
            <a:r>
              <a:t>5. PDE residual</a:t>
            </a:r>
            <a:endParaRPr dirty="0"/>
          </a:p>
        </p:txBody>
      </p:sp>
      <p:sp>
        <p:nvSpPr>
          <p:cNvPr id="1293" name="TextBox 56"/>
          <p:cNvSpPr txBox="1"/>
          <p:nvPr/>
        </p:nvSpPr>
        <p:spPr>
          <a:xfrm>
            <a:off x="4720833" y="3850894"/>
            <a:ext cx="997902" cy="198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200">
                <a:solidFill>
                  <a:srgbClr val="0000FF"/>
                </a:solidFill>
                <a:latin typeface="Arial"/>
                <a:ea typeface="Arial"/>
                <a:cs typeface="Arial"/>
                <a:sym typeface="Arial"/>
              </a:defRPr>
            </a:lvl1pPr>
          </a:lstStyle>
          <a:p>
            <a:r>
              <a:rPr lang="en-US" dirty="0"/>
              <a:t>RAR </a:t>
            </a:r>
            <a:r>
              <a:rPr dirty="0"/>
              <a:t>residuals</a:t>
            </a:r>
          </a:p>
        </p:txBody>
      </p:sp>
      <p:sp>
        <p:nvSpPr>
          <p:cNvPr id="1294" name="TextBox 57"/>
          <p:cNvSpPr txBox="1"/>
          <p:nvPr/>
        </p:nvSpPr>
        <p:spPr>
          <a:xfrm>
            <a:off x="521207" y="5074920"/>
            <a:ext cx="11403823" cy="3320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25400" rIns="50800" bIns="25400">
            <a:spAutoFit/>
          </a:bodyPr>
          <a:lstStyle>
            <a:lvl1pPr algn="ctr">
              <a:lnSpc>
                <a:spcPct val="104999"/>
              </a:lnSpc>
              <a:defRPr sz="1400">
                <a:solidFill>
                  <a:srgbClr val="B0002A"/>
                </a:solidFill>
                <a:latin typeface="Arial"/>
                <a:ea typeface="Arial"/>
                <a:cs typeface="Arial"/>
                <a:sym typeface="Arial"/>
              </a:defRPr>
            </a:lvl1pPr>
          </a:lstStyle>
          <a:p>
            <a:pPr algn="ctr"/>
            <a:r>
              <a:rPr sz="900" b="0" i="0" dirty="0">
                <a:solidFill>
                  <a:srgbClr val="7E0023"/>
                </a:solidFill>
                <a:latin typeface="Arial"/>
              </a:rPr>
              <a:t>Report front-band accuracy, local front-gradient fidelity, plume geometry and local mass balance. </a:t>
            </a:r>
            <a:endParaRPr lang="en-US" sz="900" b="0" i="0" dirty="0">
              <a:solidFill>
                <a:srgbClr val="7E0023"/>
              </a:solidFill>
              <a:latin typeface="Arial"/>
            </a:endParaRPr>
          </a:p>
          <a:p>
            <a:pPr algn="ctr"/>
            <a:r>
              <a:rPr sz="900" b="0" i="0" dirty="0">
                <a:solidFill>
                  <a:srgbClr val="7E0023"/>
                </a:solidFill>
                <a:latin typeface="Arial"/>
              </a:rPr>
              <a:t>Current quantitative claims use seed 0; multi-seed runs remain a robustness extension</a:t>
            </a:r>
            <a:r>
              <a:rPr lang="zh-CN" altLang="en-US" sz="900" b="0" i="0" dirty="0">
                <a:solidFill>
                  <a:srgbClr val="7E0023"/>
                </a:solidFill>
                <a:latin typeface="Arial"/>
              </a:rPr>
              <a:t> </a:t>
            </a:r>
            <a:r>
              <a:rPr lang="en-US" altLang="zh-CN" sz="900" b="0" i="0" dirty="0">
                <a:solidFill>
                  <a:srgbClr val="7E0023"/>
                </a:solidFill>
                <a:latin typeface="Arial"/>
              </a:rPr>
              <a:t>but</a:t>
            </a:r>
            <a:r>
              <a:rPr lang="zh-CN" altLang="en-US" sz="900" b="0" i="0" dirty="0">
                <a:solidFill>
                  <a:srgbClr val="7E0023"/>
                </a:solidFill>
                <a:latin typeface="Arial"/>
              </a:rPr>
              <a:t> </a:t>
            </a:r>
            <a:r>
              <a:rPr lang="en-US" altLang="zh-CN" sz="900" dirty="0">
                <a:solidFill>
                  <a:srgbClr val="7E0023"/>
                </a:solidFill>
              </a:rPr>
              <a:t>is not shown here</a:t>
            </a:r>
            <a:r>
              <a:rPr sz="900" b="0" i="0" dirty="0">
                <a:solidFill>
                  <a:srgbClr val="7E0023"/>
                </a:solidFill>
                <a:latin typeface="Arial"/>
              </a:rPr>
              <a:t>.</a:t>
            </a:r>
          </a:p>
        </p:txBody>
      </p:sp>
      <p:sp>
        <p:nvSpPr>
          <p:cNvPr id="1295" name="TextBox 58"/>
          <p:cNvSpPr txBox="1"/>
          <p:nvPr/>
        </p:nvSpPr>
        <p:spPr>
          <a:xfrm>
            <a:off x="11734057" y="6528816"/>
            <a:ext cx="143999"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gn="r">
              <a:lnSpc>
                <a:spcPct val="104999"/>
              </a:lnSpc>
              <a:defRPr sz="800">
                <a:solidFill>
                  <a:srgbClr val="666666"/>
                </a:solidFill>
                <a:latin typeface="Arial"/>
                <a:ea typeface="Arial"/>
                <a:cs typeface="Arial"/>
                <a:sym typeface="Arial"/>
              </a:defRPr>
            </a:lvl1pPr>
          </a:lstStyle>
          <a:p>
            <a:r>
              <a:t>16</a:t>
            </a:r>
          </a:p>
        </p:txBody>
      </p:sp>
      <p:sp>
        <p:nvSpPr>
          <p:cNvPr id="3" name="Rounded Rectangle 54">
            <a:extLst>
              <a:ext uri="{FF2B5EF4-FFF2-40B4-BE49-F238E27FC236}">
                <a16:creationId xmlns:a16="http://schemas.microsoft.com/office/drawing/2014/main" id="{09AE8ACA-37D0-B33E-8588-B9425ABB83D3}"/>
              </a:ext>
            </a:extLst>
          </p:cNvPr>
          <p:cNvSpPr/>
          <p:nvPr/>
        </p:nvSpPr>
        <p:spPr>
          <a:xfrm>
            <a:off x="8207082" y="3326570"/>
            <a:ext cx="2962656" cy="914401"/>
          </a:xfrm>
          <a:prstGeom prst="roundRect">
            <a:avLst>
              <a:gd name="adj" fmla="val 16667"/>
            </a:avLst>
          </a:prstGeom>
          <a:solidFill>
            <a:srgbClr val="D9D9D9"/>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 name="TextBox 55">
            <a:extLst>
              <a:ext uri="{FF2B5EF4-FFF2-40B4-BE49-F238E27FC236}">
                <a16:creationId xmlns:a16="http://schemas.microsoft.com/office/drawing/2014/main" id="{143564F7-C2EA-02C8-82F7-370AE84DCF1A}"/>
              </a:ext>
            </a:extLst>
          </p:cNvPr>
          <p:cNvSpPr txBox="1"/>
          <p:nvPr/>
        </p:nvSpPr>
        <p:spPr>
          <a:xfrm>
            <a:off x="8414764" y="3518766"/>
            <a:ext cx="1597425" cy="2139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300">
                <a:solidFill>
                  <a:srgbClr val="B0002A"/>
                </a:solidFill>
                <a:latin typeface="Arial"/>
                <a:ea typeface="Arial"/>
                <a:cs typeface="Arial"/>
                <a:sym typeface="Arial"/>
              </a:defRPr>
            </a:lvl1pPr>
          </a:lstStyle>
          <a:p>
            <a:r>
              <a:t>6. Local conservation</a:t>
            </a:r>
          </a:p>
        </p:txBody>
      </p:sp>
      <p:sp>
        <p:nvSpPr>
          <p:cNvPr id="5" name="TextBox 56">
            <a:extLst>
              <a:ext uri="{FF2B5EF4-FFF2-40B4-BE49-F238E27FC236}">
                <a16:creationId xmlns:a16="http://schemas.microsoft.com/office/drawing/2014/main" id="{0C273D82-A23A-E0E4-25CA-9F86CE8E7506}"/>
              </a:ext>
            </a:extLst>
          </p:cNvPr>
          <p:cNvSpPr txBox="1"/>
          <p:nvPr/>
        </p:nvSpPr>
        <p:spPr>
          <a:xfrm>
            <a:off x="8465300" y="3850894"/>
            <a:ext cx="1496351" cy="1911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200">
                <a:solidFill>
                  <a:srgbClr val="0000FF"/>
                </a:solidFill>
                <a:latin typeface="Arial"/>
                <a:ea typeface="Arial"/>
                <a:cs typeface="Arial"/>
                <a:sym typeface="Arial"/>
              </a:defRPr>
            </a:lvl1pPr>
          </a:lstStyle>
          <a:p>
            <a:r>
              <a:t>Sampled FV residuals</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897D2-9888-8C3F-84F9-3B309FEA8518}"/>
            </a:ext>
          </a:extLst>
        </p:cNvPr>
        <p:cNvGrpSpPr/>
        <p:nvPr/>
      </p:nvGrpSpPr>
      <p:grpSpPr>
        <a:xfrm>
          <a:off x="0" y="0"/>
          <a:ext cx="0" cy="0"/>
          <a:chOff x="0" y="0"/>
          <a:chExt cx="0" cy="0"/>
        </a:xfrm>
      </p:grpSpPr>
      <p:sp>
        <p:nvSpPr>
          <p:cNvPr id="1363" name="Rectangle 1">
            <a:extLst>
              <a:ext uri="{FF2B5EF4-FFF2-40B4-BE49-F238E27FC236}">
                <a16:creationId xmlns:a16="http://schemas.microsoft.com/office/drawing/2014/main" id="{685038F8-E842-E212-D2EB-3F77DF1344BF}"/>
              </a:ext>
            </a:extLst>
          </p:cNvPr>
          <p:cNvSpPr/>
          <p:nvPr/>
        </p:nvSpPr>
        <p:spPr>
          <a:xfrm>
            <a:off x="-1" y="-1"/>
            <a:ext cx="12191697" cy="576074"/>
          </a:xfrm>
          <a:prstGeom prst="rect">
            <a:avLst/>
          </a:prstGeom>
          <a:solidFill>
            <a:srgbClr val="5C0014"/>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64" name="Rectangle 2">
            <a:extLst>
              <a:ext uri="{FF2B5EF4-FFF2-40B4-BE49-F238E27FC236}">
                <a16:creationId xmlns:a16="http://schemas.microsoft.com/office/drawing/2014/main" id="{071BCE37-763D-5A59-5600-F6F8893C94F6}"/>
              </a:ext>
            </a:extLst>
          </p:cNvPr>
          <p:cNvSpPr/>
          <p:nvPr/>
        </p:nvSpPr>
        <p:spPr>
          <a:xfrm>
            <a:off x="-1" y="576072"/>
            <a:ext cx="12191697" cy="22861"/>
          </a:xfrm>
          <a:prstGeom prst="rect">
            <a:avLst/>
          </a:prstGeom>
          <a:solidFill>
            <a:srgbClr val="B0002A"/>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65" name="TextBox 3">
            <a:extLst>
              <a:ext uri="{FF2B5EF4-FFF2-40B4-BE49-F238E27FC236}">
                <a16:creationId xmlns:a16="http://schemas.microsoft.com/office/drawing/2014/main" id="{D9CEF5EB-3A79-C33C-5654-3D6717252062}"/>
              </a:ext>
            </a:extLst>
          </p:cNvPr>
          <p:cNvSpPr txBox="1"/>
          <p:nvPr/>
        </p:nvSpPr>
        <p:spPr>
          <a:xfrm>
            <a:off x="265176" y="73152"/>
            <a:ext cx="494042"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D6A3AF"/>
                </a:solidFill>
                <a:latin typeface="Arial"/>
                <a:ea typeface="Arial"/>
                <a:cs typeface="Arial"/>
                <a:sym typeface="Arial"/>
              </a:defRPr>
            </a:lvl1pPr>
          </a:lstStyle>
          <a:p>
            <a:r>
              <a:t>Motivation</a:t>
            </a:r>
          </a:p>
        </p:txBody>
      </p:sp>
      <p:sp>
        <p:nvSpPr>
          <p:cNvPr id="1366" name="Oval 4">
            <a:extLst>
              <a:ext uri="{FF2B5EF4-FFF2-40B4-BE49-F238E27FC236}">
                <a16:creationId xmlns:a16="http://schemas.microsoft.com/office/drawing/2014/main" id="{2749EE48-608E-CF50-96A7-1367EED14BA0}"/>
              </a:ext>
            </a:extLst>
          </p:cNvPr>
          <p:cNvSpPr/>
          <p:nvPr/>
        </p:nvSpPr>
        <p:spPr>
          <a:xfrm>
            <a:off x="28346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67" name="Oval 5">
            <a:extLst>
              <a:ext uri="{FF2B5EF4-FFF2-40B4-BE49-F238E27FC236}">
                <a16:creationId xmlns:a16="http://schemas.microsoft.com/office/drawing/2014/main" id="{9FA1114F-6B8A-18DF-E0B8-17B7BBCBABC4}"/>
              </a:ext>
            </a:extLst>
          </p:cNvPr>
          <p:cNvSpPr/>
          <p:nvPr/>
        </p:nvSpPr>
        <p:spPr>
          <a:xfrm>
            <a:off x="40233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68" name="Oval 6">
            <a:extLst>
              <a:ext uri="{FF2B5EF4-FFF2-40B4-BE49-F238E27FC236}">
                <a16:creationId xmlns:a16="http://schemas.microsoft.com/office/drawing/2014/main" id="{643E3A10-B694-7977-1012-B9C010715F3E}"/>
              </a:ext>
            </a:extLst>
          </p:cNvPr>
          <p:cNvSpPr/>
          <p:nvPr/>
        </p:nvSpPr>
        <p:spPr>
          <a:xfrm>
            <a:off x="521208"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69" name="Oval 7">
            <a:extLst>
              <a:ext uri="{FF2B5EF4-FFF2-40B4-BE49-F238E27FC236}">
                <a16:creationId xmlns:a16="http://schemas.microsoft.com/office/drawing/2014/main" id="{173453AF-D2CA-AF15-5B12-810D7690C70F}"/>
              </a:ext>
            </a:extLst>
          </p:cNvPr>
          <p:cNvSpPr/>
          <p:nvPr/>
        </p:nvSpPr>
        <p:spPr>
          <a:xfrm>
            <a:off x="64008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70" name="TextBox 8">
            <a:extLst>
              <a:ext uri="{FF2B5EF4-FFF2-40B4-BE49-F238E27FC236}">
                <a16:creationId xmlns:a16="http://schemas.microsoft.com/office/drawing/2014/main" id="{0DAE0775-78D5-3E83-E1DC-E244073918E9}"/>
              </a:ext>
            </a:extLst>
          </p:cNvPr>
          <p:cNvSpPr txBox="1"/>
          <p:nvPr/>
        </p:nvSpPr>
        <p:spPr>
          <a:xfrm>
            <a:off x="2798064" y="73152"/>
            <a:ext cx="1115152"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D6A3AF"/>
                </a:solidFill>
                <a:latin typeface="Arial"/>
                <a:ea typeface="Arial"/>
                <a:cs typeface="Arial"/>
                <a:sym typeface="Arial"/>
              </a:defRPr>
            </a:lvl1pPr>
          </a:lstStyle>
          <a:p>
            <a:r>
              <a:t>Front-aware M8 method</a:t>
            </a:r>
          </a:p>
        </p:txBody>
      </p:sp>
      <p:sp>
        <p:nvSpPr>
          <p:cNvPr id="1371" name="Oval 9">
            <a:extLst>
              <a:ext uri="{FF2B5EF4-FFF2-40B4-BE49-F238E27FC236}">
                <a16:creationId xmlns:a16="http://schemas.microsoft.com/office/drawing/2014/main" id="{35C43E16-67BE-7731-B9AA-24BED23C4B14}"/>
              </a:ext>
            </a:extLst>
          </p:cNvPr>
          <p:cNvSpPr/>
          <p:nvPr/>
        </p:nvSpPr>
        <p:spPr>
          <a:xfrm>
            <a:off x="281635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72" name="Oval 10">
            <a:extLst>
              <a:ext uri="{FF2B5EF4-FFF2-40B4-BE49-F238E27FC236}">
                <a16:creationId xmlns:a16="http://schemas.microsoft.com/office/drawing/2014/main" id="{BFCD6AC2-9485-A535-8966-176B16AD1F7F}"/>
              </a:ext>
            </a:extLst>
          </p:cNvPr>
          <p:cNvSpPr/>
          <p:nvPr/>
        </p:nvSpPr>
        <p:spPr>
          <a:xfrm>
            <a:off x="2912362"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73" name="Oval 11">
            <a:extLst>
              <a:ext uri="{FF2B5EF4-FFF2-40B4-BE49-F238E27FC236}">
                <a16:creationId xmlns:a16="http://schemas.microsoft.com/office/drawing/2014/main" id="{F76F1B45-D6E4-2F17-D494-447FC1A6DE46}"/>
              </a:ext>
            </a:extLst>
          </p:cNvPr>
          <p:cNvSpPr/>
          <p:nvPr/>
        </p:nvSpPr>
        <p:spPr>
          <a:xfrm>
            <a:off x="3008375"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74" name="Oval 12">
            <a:extLst>
              <a:ext uri="{FF2B5EF4-FFF2-40B4-BE49-F238E27FC236}">
                <a16:creationId xmlns:a16="http://schemas.microsoft.com/office/drawing/2014/main" id="{2183DBB6-9460-79E8-F7B2-9D5DD494CEE5}"/>
              </a:ext>
            </a:extLst>
          </p:cNvPr>
          <p:cNvSpPr/>
          <p:nvPr/>
        </p:nvSpPr>
        <p:spPr>
          <a:xfrm>
            <a:off x="310438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75" name="Oval 13">
            <a:extLst>
              <a:ext uri="{FF2B5EF4-FFF2-40B4-BE49-F238E27FC236}">
                <a16:creationId xmlns:a16="http://schemas.microsoft.com/office/drawing/2014/main" id="{8C71D549-F11D-4BDD-AAFA-BB10B566914A}"/>
              </a:ext>
            </a:extLst>
          </p:cNvPr>
          <p:cNvSpPr/>
          <p:nvPr/>
        </p:nvSpPr>
        <p:spPr>
          <a:xfrm>
            <a:off x="3200399"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76" name="Oval 14">
            <a:extLst>
              <a:ext uri="{FF2B5EF4-FFF2-40B4-BE49-F238E27FC236}">
                <a16:creationId xmlns:a16="http://schemas.microsoft.com/office/drawing/2014/main" id="{03A5E94E-C0B8-F7C5-5CFB-0D11CC73F78C}"/>
              </a:ext>
            </a:extLst>
          </p:cNvPr>
          <p:cNvSpPr/>
          <p:nvPr/>
        </p:nvSpPr>
        <p:spPr>
          <a:xfrm>
            <a:off x="329641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77" name="Oval 15">
            <a:extLst>
              <a:ext uri="{FF2B5EF4-FFF2-40B4-BE49-F238E27FC236}">
                <a16:creationId xmlns:a16="http://schemas.microsoft.com/office/drawing/2014/main" id="{FAA15429-8782-690E-F3A1-0CC8946F14B9}"/>
              </a:ext>
            </a:extLst>
          </p:cNvPr>
          <p:cNvSpPr/>
          <p:nvPr/>
        </p:nvSpPr>
        <p:spPr>
          <a:xfrm>
            <a:off x="339242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78" name="Oval 16">
            <a:extLst>
              <a:ext uri="{FF2B5EF4-FFF2-40B4-BE49-F238E27FC236}">
                <a16:creationId xmlns:a16="http://schemas.microsoft.com/office/drawing/2014/main" id="{7C358F02-2662-D8F1-F097-6EA96AB94905}"/>
              </a:ext>
            </a:extLst>
          </p:cNvPr>
          <p:cNvSpPr/>
          <p:nvPr/>
        </p:nvSpPr>
        <p:spPr>
          <a:xfrm>
            <a:off x="3488435"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79" name="Oval 17">
            <a:extLst>
              <a:ext uri="{FF2B5EF4-FFF2-40B4-BE49-F238E27FC236}">
                <a16:creationId xmlns:a16="http://schemas.microsoft.com/office/drawing/2014/main" id="{842C9B7F-AE2C-1BE2-C8AD-69C732E16959}"/>
              </a:ext>
            </a:extLst>
          </p:cNvPr>
          <p:cNvSpPr/>
          <p:nvPr/>
        </p:nvSpPr>
        <p:spPr>
          <a:xfrm>
            <a:off x="358444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80" name="Oval 18">
            <a:extLst>
              <a:ext uri="{FF2B5EF4-FFF2-40B4-BE49-F238E27FC236}">
                <a16:creationId xmlns:a16="http://schemas.microsoft.com/office/drawing/2014/main" id="{86092A87-19BA-6244-3547-CAD71FFBFD0C}"/>
              </a:ext>
            </a:extLst>
          </p:cNvPr>
          <p:cNvSpPr/>
          <p:nvPr/>
        </p:nvSpPr>
        <p:spPr>
          <a:xfrm>
            <a:off x="3680459"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81" name="Oval 19">
            <a:extLst>
              <a:ext uri="{FF2B5EF4-FFF2-40B4-BE49-F238E27FC236}">
                <a16:creationId xmlns:a16="http://schemas.microsoft.com/office/drawing/2014/main" id="{3B61F58E-31AA-A6B0-17F6-6C4D23D79978}"/>
              </a:ext>
            </a:extLst>
          </p:cNvPr>
          <p:cNvSpPr/>
          <p:nvPr/>
        </p:nvSpPr>
        <p:spPr>
          <a:xfrm>
            <a:off x="3776471"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82" name="Oval 20">
            <a:extLst>
              <a:ext uri="{FF2B5EF4-FFF2-40B4-BE49-F238E27FC236}">
                <a16:creationId xmlns:a16="http://schemas.microsoft.com/office/drawing/2014/main" id="{1E42EA34-9486-B553-6F9F-C06A0F96C685}"/>
              </a:ext>
            </a:extLst>
          </p:cNvPr>
          <p:cNvSpPr/>
          <p:nvPr/>
        </p:nvSpPr>
        <p:spPr>
          <a:xfrm>
            <a:off x="387248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83" name="Oval 21">
            <a:extLst>
              <a:ext uri="{FF2B5EF4-FFF2-40B4-BE49-F238E27FC236}">
                <a16:creationId xmlns:a16="http://schemas.microsoft.com/office/drawing/2014/main" id="{1F9326DF-E268-5819-E270-9E2097385C0A}"/>
              </a:ext>
            </a:extLst>
          </p:cNvPr>
          <p:cNvSpPr/>
          <p:nvPr/>
        </p:nvSpPr>
        <p:spPr>
          <a:xfrm>
            <a:off x="396849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84" name="Oval 22">
            <a:extLst>
              <a:ext uri="{FF2B5EF4-FFF2-40B4-BE49-F238E27FC236}">
                <a16:creationId xmlns:a16="http://schemas.microsoft.com/office/drawing/2014/main" id="{A33F0ED0-A044-8650-C539-311FC506992F}"/>
              </a:ext>
            </a:extLst>
          </p:cNvPr>
          <p:cNvSpPr/>
          <p:nvPr/>
        </p:nvSpPr>
        <p:spPr>
          <a:xfrm>
            <a:off x="406450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85" name="Oval 23">
            <a:extLst>
              <a:ext uri="{FF2B5EF4-FFF2-40B4-BE49-F238E27FC236}">
                <a16:creationId xmlns:a16="http://schemas.microsoft.com/office/drawing/2014/main" id="{EB6422BD-B947-86B8-8A5F-3F6690DD462C}"/>
              </a:ext>
            </a:extLst>
          </p:cNvPr>
          <p:cNvSpPr/>
          <p:nvPr/>
        </p:nvSpPr>
        <p:spPr>
          <a:xfrm>
            <a:off x="416052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86" name="Oval 24">
            <a:extLst>
              <a:ext uri="{FF2B5EF4-FFF2-40B4-BE49-F238E27FC236}">
                <a16:creationId xmlns:a16="http://schemas.microsoft.com/office/drawing/2014/main" id="{581E97FA-A937-C61E-2218-12F243836E7B}"/>
              </a:ext>
            </a:extLst>
          </p:cNvPr>
          <p:cNvSpPr/>
          <p:nvPr/>
        </p:nvSpPr>
        <p:spPr>
          <a:xfrm>
            <a:off x="425653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87" name="Oval 25">
            <a:extLst>
              <a:ext uri="{FF2B5EF4-FFF2-40B4-BE49-F238E27FC236}">
                <a16:creationId xmlns:a16="http://schemas.microsoft.com/office/drawing/2014/main" id="{FD573879-8DE1-45B8-EBEB-9C86BB996C88}"/>
              </a:ext>
            </a:extLst>
          </p:cNvPr>
          <p:cNvSpPr/>
          <p:nvPr/>
        </p:nvSpPr>
        <p:spPr>
          <a:xfrm>
            <a:off x="4352544"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88" name="Oval 26">
            <a:extLst>
              <a:ext uri="{FF2B5EF4-FFF2-40B4-BE49-F238E27FC236}">
                <a16:creationId xmlns:a16="http://schemas.microsoft.com/office/drawing/2014/main" id="{EF830B78-62A2-0484-A271-B4D2DDDBEB16}"/>
              </a:ext>
            </a:extLst>
          </p:cNvPr>
          <p:cNvSpPr/>
          <p:nvPr/>
        </p:nvSpPr>
        <p:spPr>
          <a:xfrm>
            <a:off x="4448554"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89" name="Oval 27">
            <a:extLst>
              <a:ext uri="{FF2B5EF4-FFF2-40B4-BE49-F238E27FC236}">
                <a16:creationId xmlns:a16="http://schemas.microsoft.com/office/drawing/2014/main" id="{908BB1C2-9033-B82F-AB01-9EF26BAEE108}"/>
              </a:ext>
            </a:extLst>
          </p:cNvPr>
          <p:cNvSpPr/>
          <p:nvPr/>
        </p:nvSpPr>
        <p:spPr>
          <a:xfrm>
            <a:off x="454456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90" name="Oval 28">
            <a:extLst>
              <a:ext uri="{FF2B5EF4-FFF2-40B4-BE49-F238E27FC236}">
                <a16:creationId xmlns:a16="http://schemas.microsoft.com/office/drawing/2014/main" id="{B89AAA53-68BA-0A4C-33A5-65C28416914D}"/>
              </a:ext>
            </a:extLst>
          </p:cNvPr>
          <p:cNvSpPr/>
          <p:nvPr/>
        </p:nvSpPr>
        <p:spPr>
          <a:xfrm>
            <a:off x="4640579"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91" name="Oval 29">
            <a:extLst>
              <a:ext uri="{FF2B5EF4-FFF2-40B4-BE49-F238E27FC236}">
                <a16:creationId xmlns:a16="http://schemas.microsoft.com/office/drawing/2014/main" id="{E98EA1B3-A12A-CB66-E691-7EA7DEF7FA8A}"/>
              </a:ext>
            </a:extLst>
          </p:cNvPr>
          <p:cNvSpPr/>
          <p:nvPr/>
        </p:nvSpPr>
        <p:spPr>
          <a:xfrm>
            <a:off x="4736591"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92" name="Oval 30">
            <a:extLst>
              <a:ext uri="{FF2B5EF4-FFF2-40B4-BE49-F238E27FC236}">
                <a16:creationId xmlns:a16="http://schemas.microsoft.com/office/drawing/2014/main" id="{E8075057-7880-DCF9-CB18-01D97F8712FC}"/>
              </a:ext>
            </a:extLst>
          </p:cNvPr>
          <p:cNvSpPr/>
          <p:nvPr/>
        </p:nvSpPr>
        <p:spPr>
          <a:xfrm>
            <a:off x="483260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93" name="Oval 31">
            <a:extLst>
              <a:ext uri="{FF2B5EF4-FFF2-40B4-BE49-F238E27FC236}">
                <a16:creationId xmlns:a16="http://schemas.microsoft.com/office/drawing/2014/main" id="{84771F0D-5470-8D5F-A62C-3444FF975D8B}"/>
              </a:ext>
            </a:extLst>
          </p:cNvPr>
          <p:cNvSpPr/>
          <p:nvPr/>
        </p:nvSpPr>
        <p:spPr>
          <a:xfrm>
            <a:off x="4928615"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94" name="Oval 32">
            <a:extLst>
              <a:ext uri="{FF2B5EF4-FFF2-40B4-BE49-F238E27FC236}">
                <a16:creationId xmlns:a16="http://schemas.microsoft.com/office/drawing/2014/main" id="{231734AC-43F3-2D86-854D-2B38DD10AE07}"/>
              </a:ext>
            </a:extLst>
          </p:cNvPr>
          <p:cNvSpPr/>
          <p:nvPr/>
        </p:nvSpPr>
        <p:spPr>
          <a:xfrm>
            <a:off x="502462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95" name="TextBox 33">
            <a:extLst>
              <a:ext uri="{FF2B5EF4-FFF2-40B4-BE49-F238E27FC236}">
                <a16:creationId xmlns:a16="http://schemas.microsoft.com/office/drawing/2014/main" id="{42A656C3-5C67-21DE-52AC-FCBACFE297B7}"/>
              </a:ext>
            </a:extLst>
          </p:cNvPr>
          <p:cNvSpPr txBox="1"/>
          <p:nvPr/>
        </p:nvSpPr>
        <p:spPr>
          <a:xfrm>
            <a:off x="9381743" y="73152"/>
            <a:ext cx="1250933"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FFFFFF"/>
                </a:solidFill>
                <a:latin typeface="Arial"/>
                <a:ea typeface="Arial"/>
                <a:cs typeface="Arial"/>
                <a:sym typeface="Arial"/>
              </a:defRPr>
            </a:lvl1pPr>
          </a:lstStyle>
          <a:p>
            <a:r>
              <a:t>Evaluation and next results</a:t>
            </a:r>
          </a:p>
        </p:txBody>
      </p:sp>
      <p:sp>
        <p:nvSpPr>
          <p:cNvPr id="1396" name="Oval 34">
            <a:extLst>
              <a:ext uri="{FF2B5EF4-FFF2-40B4-BE49-F238E27FC236}">
                <a16:creationId xmlns:a16="http://schemas.microsoft.com/office/drawing/2014/main" id="{80A851BA-58A0-FA82-2EE7-6C9C2AED2C4B}"/>
              </a:ext>
            </a:extLst>
          </p:cNvPr>
          <p:cNvSpPr/>
          <p:nvPr/>
        </p:nvSpPr>
        <p:spPr>
          <a:xfrm>
            <a:off x="9400031"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97" name="Oval 35">
            <a:extLst>
              <a:ext uri="{FF2B5EF4-FFF2-40B4-BE49-F238E27FC236}">
                <a16:creationId xmlns:a16="http://schemas.microsoft.com/office/drawing/2014/main" id="{B45F264F-D922-952F-E3E4-3CBC9D38BF76}"/>
              </a:ext>
            </a:extLst>
          </p:cNvPr>
          <p:cNvSpPr/>
          <p:nvPr/>
        </p:nvSpPr>
        <p:spPr>
          <a:xfrm>
            <a:off x="9518904"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98" name="Oval 36">
            <a:extLst>
              <a:ext uri="{FF2B5EF4-FFF2-40B4-BE49-F238E27FC236}">
                <a16:creationId xmlns:a16="http://schemas.microsoft.com/office/drawing/2014/main" id="{339B2325-63DF-F50A-1D02-C78D40CB1D4A}"/>
              </a:ext>
            </a:extLst>
          </p:cNvPr>
          <p:cNvSpPr/>
          <p:nvPr/>
        </p:nvSpPr>
        <p:spPr>
          <a:xfrm>
            <a:off x="963777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99" name="Oval 37">
            <a:extLst>
              <a:ext uri="{FF2B5EF4-FFF2-40B4-BE49-F238E27FC236}">
                <a16:creationId xmlns:a16="http://schemas.microsoft.com/office/drawing/2014/main" id="{923F2EF4-1FA0-461A-6987-88F87E11C979}"/>
              </a:ext>
            </a:extLst>
          </p:cNvPr>
          <p:cNvSpPr/>
          <p:nvPr/>
        </p:nvSpPr>
        <p:spPr>
          <a:xfrm>
            <a:off x="975664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00" name="TextBox 38">
            <a:extLst>
              <a:ext uri="{FF2B5EF4-FFF2-40B4-BE49-F238E27FC236}">
                <a16:creationId xmlns:a16="http://schemas.microsoft.com/office/drawing/2014/main" id="{67C85A21-443F-85F9-6C79-CBB53457E922}"/>
              </a:ext>
            </a:extLst>
          </p:cNvPr>
          <p:cNvSpPr txBox="1"/>
          <p:nvPr/>
        </p:nvSpPr>
        <p:spPr>
          <a:xfrm>
            <a:off x="448055" y="768096"/>
            <a:ext cx="5382830" cy="289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900">
                <a:solidFill>
                  <a:srgbClr val="B0002A"/>
                </a:solidFill>
                <a:latin typeface="Arial"/>
                <a:ea typeface="Arial"/>
                <a:cs typeface="Arial"/>
                <a:sym typeface="Arial"/>
              </a:defRPr>
            </a:lvl1pPr>
          </a:lstStyle>
          <a:p>
            <a:r>
              <a:rPr sz="1700" b="1">
                <a:solidFill>
                  <a:srgbClr val="7E0023"/>
                </a:solidFill>
                <a:latin typeface="Arial"/>
              </a:rPr>
              <a:t>A front-aware method needs front-aware evidence</a:t>
            </a:r>
          </a:p>
        </p:txBody>
      </p:sp>
      <p:sp>
        <p:nvSpPr>
          <p:cNvPr id="1401" name="Rounded Rectangle 51">
            <a:extLst>
              <a:ext uri="{FF2B5EF4-FFF2-40B4-BE49-F238E27FC236}">
                <a16:creationId xmlns:a16="http://schemas.microsoft.com/office/drawing/2014/main" id="{BF5EDCBC-39DB-907D-293C-F3806638159F}"/>
              </a:ext>
            </a:extLst>
          </p:cNvPr>
          <p:cNvSpPr/>
          <p:nvPr/>
        </p:nvSpPr>
        <p:spPr>
          <a:xfrm>
            <a:off x="5815507" y="657028"/>
            <a:ext cx="2951122" cy="329184"/>
          </a:xfrm>
          <a:prstGeom prst="roundRect">
            <a:avLst>
              <a:gd name="adj" fmla="val 16667"/>
            </a:avLst>
          </a:prstGeom>
          <a:solidFill>
            <a:srgbClr val="D9D9D9"/>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02" name="TextBox 52">
            <a:extLst>
              <a:ext uri="{FF2B5EF4-FFF2-40B4-BE49-F238E27FC236}">
                <a16:creationId xmlns:a16="http://schemas.microsoft.com/office/drawing/2014/main" id="{790937F7-0A7D-6150-9D10-BCBDB2FA5FCC}"/>
              </a:ext>
            </a:extLst>
          </p:cNvPr>
          <p:cNvSpPr txBox="1"/>
          <p:nvPr/>
        </p:nvSpPr>
        <p:spPr>
          <a:xfrm>
            <a:off x="5966279" y="759305"/>
            <a:ext cx="1965166" cy="2139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4" tIns="9144" rIns="9144" bIns="9144">
            <a:spAutoFit/>
          </a:bodyPr>
          <a:lstStyle>
            <a:lvl1pPr>
              <a:lnSpc>
                <a:spcPct val="104999"/>
              </a:lnSpc>
              <a:defRPr sz="1300">
                <a:solidFill>
                  <a:srgbClr val="B0002A"/>
                </a:solidFill>
                <a:latin typeface="Arial"/>
                <a:ea typeface="Arial"/>
                <a:cs typeface="Arial"/>
                <a:sym typeface="Arial"/>
              </a:defRPr>
            </a:lvl1pPr>
          </a:lstStyle>
          <a:p>
            <a:r>
              <a:rPr lang="en-US" dirty="0"/>
              <a:t>1</a:t>
            </a:r>
            <a:r>
              <a:rPr dirty="0"/>
              <a:t>. </a:t>
            </a:r>
            <a:r>
              <a:rPr lang="en-GB" dirty="0"/>
              <a:t>M</a:t>
            </a:r>
            <a:r>
              <a:rPr lang="en-US" altLang="zh-CN" dirty="0"/>
              <a:t>8</a:t>
            </a:r>
            <a:r>
              <a:rPr lang="zh-CN" altLang="en-US" dirty="0"/>
              <a:t> </a:t>
            </a:r>
            <a:r>
              <a:rPr dirty="0"/>
              <a:t>Plume geometry</a:t>
            </a:r>
          </a:p>
        </p:txBody>
      </p:sp>
      <p:sp>
        <p:nvSpPr>
          <p:cNvPr id="1404" name="TextBox 58">
            <a:extLst>
              <a:ext uri="{FF2B5EF4-FFF2-40B4-BE49-F238E27FC236}">
                <a16:creationId xmlns:a16="http://schemas.microsoft.com/office/drawing/2014/main" id="{9F2F080B-07E7-57B8-8F69-CD2D9E6F7CC3}"/>
              </a:ext>
            </a:extLst>
          </p:cNvPr>
          <p:cNvSpPr txBox="1"/>
          <p:nvPr/>
        </p:nvSpPr>
        <p:spPr>
          <a:xfrm>
            <a:off x="11734057" y="6528816"/>
            <a:ext cx="143999"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gn="r">
              <a:lnSpc>
                <a:spcPct val="104999"/>
              </a:lnSpc>
              <a:defRPr sz="800">
                <a:solidFill>
                  <a:srgbClr val="666666"/>
                </a:solidFill>
                <a:latin typeface="Arial"/>
                <a:ea typeface="Arial"/>
                <a:cs typeface="Arial"/>
                <a:sym typeface="Arial"/>
              </a:defRPr>
            </a:lvl1pPr>
          </a:lstStyle>
          <a:p>
            <a:r>
              <a:t>19</a:t>
            </a:r>
          </a:p>
        </p:txBody>
      </p:sp>
      <p:sp>
        <p:nvSpPr>
          <p:cNvPr id="1407" name="M8 P-S snaptshot at different time">
            <a:extLst>
              <a:ext uri="{FF2B5EF4-FFF2-40B4-BE49-F238E27FC236}">
                <a16:creationId xmlns:a16="http://schemas.microsoft.com/office/drawing/2014/main" id="{7E7B7E6E-47B4-25E2-2217-78707AC4C4E7}"/>
              </a:ext>
            </a:extLst>
          </p:cNvPr>
          <p:cNvSpPr txBox="1"/>
          <p:nvPr/>
        </p:nvSpPr>
        <p:spPr>
          <a:xfrm>
            <a:off x="4766309" y="6153912"/>
            <a:ext cx="4572000" cy="3291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rPr sz="900" dirty="0">
                <a:latin typeface="Arial"/>
              </a:rPr>
              <a:t>M8 P–S snapshots at different times</a:t>
            </a:r>
          </a:p>
        </p:txBody>
      </p:sp>
      <p:pic>
        <p:nvPicPr>
          <p:cNvPr id="1408" name="paper_snapshot_panel.svg" descr="paper_snapshot_panel.svg">
            <a:extLst>
              <a:ext uri="{FF2B5EF4-FFF2-40B4-BE49-F238E27FC236}">
                <a16:creationId xmlns:a16="http://schemas.microsoft.com/office/drawing/2014/main" id="{42139346-82EC-59B3-0483-3A78AC447FB9}"/>
              </a:ext>
            </a:extLst>
          </p:cNvPr>
          <p:cNvPicPr>
            <a:picLocks noChangeAspect="1"/>
          </p:cNvPicPr>
          <p:nvPr/>
        </p:nvPicPr>
        <p:blipFill>
          <a:blip r:embed="rId3"/>
          <a:stretch>
            <a:fillRect/>
          </a:stretch>
        </p:blipFill>
        <p:spPr>
          <a:xfrm>
            <a:off x="0" y="2120243"/>
            <a:ext cx="6346595" cy="3570576"/>
          </a:xfrm>
          <a:prstGeom prst="rect">
            <a:avLst/>
          </a:prstGeom>
          <a:ln w="12700">
            <a:miter lim="400000"/>
          </a:ln>
        </p:spPr>
      </p:pic>
      <p:sp>
        <p:nvSpPr>
          <p:cNvPr id="1411" name="t=0">
            <a:extLst>
              <a:ext uri="{FF2B5EF4-FFF2-40B4-BE49-F238E27FC236}">
                <a16:creationId xmlns:a16="http://schemas.microsoft.com/office/drawing/2014/main" id="{A8BBD32E-8695-7C82-E747-C55B13C089D2}"/>
              </a:ext>
            </a:extLst>
          </p:cNvPr>
          <p:cNvSpPr txBox="1"/>
          <p:nvPr/>
        </p:nvSpPr>
        <p:spPr>
          <a:xfrm>
            <a:off x="2676326" y="1525051"/>
            <a:ext cx="510357"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r>
              <a:rPr dirty="0"/>
              <a:t>t=0</a:t>
            </a:r>
          </a:p>
        </p:txBody>
      </p:sp>
      <p:pic>
        <p:nvPicPr>
          <p:cNvPr id="3" name="M8_final_panel" descr="M8.png">
            <a:extLst>
              <a:ext uri="{FF2B5EF4-FFF2-40B4-BE49-F238E27FC236}">
                <a16:creationId xmlns:a16="http://schemas.microsoft.com/office/drawing/2014/main" id="{B9CF317C-481F-448C-5437-3418E8BE3EAC}"/>
              </a:ext>
            </a:extLst>
          </p:cNvPr>
          <p:cNvPicPr>
            <a:picLocks noChangeAspect="1"/>
          </p:cNvPicPr>
          <p:nvPr/>
        </p:nvPicPr>
        <p:blipFill>
          <a:blip r:embed="rId4"/>
          <a:stretch>
            <a:fillRect/>
          </a:stretch>
        </p:blipFill>
        <p:spPr>
          <a:xfrm>
            <a:off x="6089650" y="2193395"/>
            <a:ext cx="5973872" cy="3408646"/>
          </a:xfrm>
          <a:prstGeom prst="rect">
            <a:avLst/>
          </a:prstGeom>
        </p:spPr>
      </p:pic>
      <p:sp>
        <p:nvSpPr>
          <p:cNvPr id="5" name="t=18698">
            <a:extLst>
              <a:ext uri="{FF2B5EF4-FFF2-40B4-BE49-F238E27FC236}">
                <a16:creationId xmlns:a16="http://schemas.microsoft.com/office/drawing/2014/main" id="{180D2047-3040-4F41-5EF6-75883D93A78A}"/>
              </a:ext>
            </a:extLst>
          </p:cNvPr>
          <p:cNvSpPr txBox="1"/>
          <p:nvPr/>
        </p:nvSpPr>
        <p:spPr>
          <a:xfrm>
            <a:off x="8382028" y="1525051"/>
            <a:ext cx="1047721"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rPr dirty="0"/>
              <a:t>t=18698</a:t>
            </a:r>
            <a:r>
              <a:rPr lang="en-US" dirty="0"/>
              <a:t>s</a:t>
            </a:r>
            <a:endParaRPr dirty="0"/>
          </a:p>
        </p:txBody>
      </p:sp>
    </p:spTree>
    <p:extLst>
      <p:ext uri="{BB962C8B-B14F-4D97-AF65-F5344CB8AC3E}">
        <p14:creationId xmlns:p14="http://schemas.microsoft.com/office/powerpoint/2010/main" val="38941726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8418C-FD4E-750E-704E-AE39384E5166}"/>
            </a:ext>
          </a:extLst>
        </p:cNvPr>
        <p:cNvGrpSpPr/>
        <p:nvPr/>
      </p:nvGrpSpPr>
      <p:grpSpPr>
        <a:xfrm>
          <a:off x="0" y="0"/>
          <a:ext cx="0" cy="0"/>
          <a:chOff x="0" y="0"/>
          <a:chExt cx="0" cy="0"/>
        </a:xfrm>
      </p:grpSpPr>
      <p:sp>
        <p:nvSpPr>
          <p:cNvPr id="1363" name="Rectangle 1">
            <a:extLst>
              <a:ext uri="{FF2B5EF4-FFF2-40B4-BE49-F238E27FC236}">
                <a16:creationId xmlns:a16="http://schemas.microsoft.com/office/drawing/2014/main" id="{9670F44B-31E3-F6C1-24FF-B431138690C2}"/>
              </a:ext>
            </a:extLst>
          </p:cNvPr>
          <p:cNvSpPr/>
          <p:nvPr/>
        </p:nvSpPr>
        <p:spPr>
          <a:xfrm>
            <a:off x="-1" y="-1"/>
            <a:ext cx="12191697" cy="576074"/>
          </a:xfrm>
          <a:prstGeom prst="rect">
            <a:avLst/>
          </a:prstGeom>
          <a:solidFill>
            <a:srgbClr val="5C0014"/>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64" name="Rectangle 2">
            <a:extLst>
              <a:ext uri="{FF2B5EF4-FFF2-40B4-BE49-F238E27FC236}">
                <a16:creationId xmlns:a16="http://schemas.microsoft.com/office/drawing/2014/main" id="{6E4AC505-1993-F74A-95AB-C0EB18E6E254}"/>
              </a:ext>
            </a:extLst>
          </p:cNvPr>
          <p:cNvSpPr/>
          <p:nvPr/>
        </p:nvSpPr>
        <p:spPr>
          <a:xfrm>
            <a:off x="-1" y="576072"/>
            <a:ext cx="12191697" cy="22861"/>
          </a:xfrm>
          <a:prstGeom prst="rect">
            <a:avLst/>
          </a:prstGeom>
          <a:solidFill>
            <a:srgbClr val="B0002A"/>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65" name="TextBox 3">
            <a:extLst>
              <a:ext uri="{FF2B5EF4-FFF2-40B4-BE49-F238E27FC236}">
                <a16:creationId xmlns:a16="http://schemas.microsoft.com/office/drawing/2014/main" id="{C600F570-7CD2-A898-3FD0-66EDAEF84FD9}"/>
              </a:ext>
            </a:extLst>
          </p:cNvPr>
          <p:cNvSpPr txBox="1"/>
          <p:nvPr/>
        </p:nvSpPr>
        <p:spPr>
          <a:xfrm>
            <a:off x="265176" y="73152"/>
            <a:ext cx="494042"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D6A3AF"/>
                </a:solidFill>
                <a:latin typeface="Arial"/>
                <a:ea typeface="Arial"/>
                <a:cs typeface="Arial"/>
                <a:sym typeface="Arial"/>
              </a:defRPr>
            </a:lvl1pPr>
          </a:lstStyle>
          <a:p>
            <a:r>
              <a:t>Motivation</a:t>
            </a:r>
          </a:p>
        </p:txBody>
      </p:sp>
      <p:sp>
        <p:nvSpPr>
          <p:cNvPr id="1366" name="Oval 4">
            <a:extLst>
              <a:ext uri="{FF2B5EF4-FFF2-40B4-BE49-F238E27FC236}">
                <a16:creationId xmlns:a16="http://schemas.microsoft.com/office/drawing/2014/main" id="{556CEA01-8181-90A8-C0C7-F9267FFA19AF}"/>
              </a:ext>
            </a:extLst>
          </p:cNvPr>
          <p:cNvSpPr/>
          <p:nvPr/>
        </p:nvSpPr>
        <p:spPr>
          <a:xfrm>
            <a:off x="28346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67" name="Oval 5">
            <a:extLst>
              <a:ext uri="{FF2B5EF4-FFF2-40B4-BE49-F238E27FC236}">
                <a16:creationId xmlns:a16="http://schemas.microsoft.com/office/drawing/2014/main" id="{E229FB51-E370-884A-520A-AC58DCD6ED9F}"/>
              </a:ext>
            </a:extLst>
          </p:cNvPr>
          <p:cNvSpPr/>
          <p:nvPr/>
        </p:nvSpPr>
        <p:spPr>
          <a:xfrm>
            <a:off x="40233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68" name="Oval 6">
            <a:extLst>
              <a:ext uri="{FF2B5EF4-FFF2-40B4-BE49-F238E27FC236}">
                <a16:creationId xmlns:a16="http://schemas.microsoft.com/office/drawing/2014/main" id="{AB83C470-B48A-F5C2-91A0-1AD164D124C2}"/>
              </a:ext>
            </a:extLst>
          </p:cNvPr>
          <p:cNvSpPr/>
          <p:nvPr/>
        </p:nvSpPr>
        <p:spPr>
          <a:xfrm>
            <a:off x="521208"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69" name="Oval 7">
            <a:extLst>
              <a:ext uri="{FF2B5EF4-FFF2-40B4-BE49-F238E27FC236}">
                <a16:creationId xmlns:a16="http://schemas.microsoft.com/office/drawing/2014/main" id="{BD23A3D2-1F3D-DB0F-A417-3DB3C98F455F}"/>
              </a:ext>
            </a:extLst>
          </p:cNvPr>
          <p:cNvSpPr/>
          <p:nvPr/>
        </p:nvSpPr>
        <p:spPr>
          <a:xfrm>
            <a:off x="64008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70" name="TextBox 8">
            <a:extLst>
              <a:ext uri="{FF2B5EF4-FFF2-40B4-BE49-F238E27FC236}">
                <a16:creationId xmlns:a16="http://schemas.microsoft.com/office/drawing/2014/main" id="{5CFC71C3-1ED1-50CE-445E-EF6C269C49A8}"/>
              </a:ext>
            </a:extLst>
          </p:cNvPr>
          <p:cNvSpPr txBox="1"/>
          <p:nvPr/>
        </p:nvSpPr>
        <p:spPr>
          <a:xfrm>
            <a:off x="2798064" y="73152"/>
            <a:ext cx="1115152"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D6A3AF"/>
                </a:solidFill>
                <a:latin typeface="Arial"/>
                <a:ea typeface="Arial"/>
                <a:cs typeface="Arial"/>
                <a:sym typeface="Arial"/>
              </a:defRPr>
            </a:lvl1pPr>
          </a:lstStyle>
          <a:p>
            <a:r>
              <a:t>Front-aware M8 method</a:t>
            </a:r>
          </a:p>
        </p:txBody>
      </p:sp>
      <p:sp>
        <p:nvSpPr>
          <p:cNvPr id="1371" name="Oval 9">
            <a:extLst>
              <a:ext uri="{FF2B5EF4-FFF2-40B4-BE49-F238E27FC236}">
                <a16:creationId xmlns:a16="http://schemas.microsoft.com/office/drawing/2014/main" id="{63BBEBBE-4075-6BBE-6859-67B31BF8B0E5}"/>
              </a:ext>
            </a:extLst>
          </p:cNvPr>
          <p:cNvSpPr/>
          <p:nvPr/>
        </p:nvSpPr>
        <p:spPr>
          <a:xfrm>
            <a:off x="281635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72" name="Oval 10">
            <a:extLst>
              <a:ext uri="{FF2B5EF4-FFF2-40B4-BE49-F238E27FC236}">
                <a16:creationId xmlns:a16="http://schemas.microsoft.com/office/drawing/2014/main" id="{61E3BB9C-7165-FF0E-0BC5-0F278DCFD02C}"/>
              </a:ext>
            </a:extLst>
          </p:cNvPr>
          <p:cNvSpPr/>
          <p:nvPr/>
        </p:nvSpPr>
        <p:spPr>
          <a:xfrm>
            <a:off x="2912362"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73" name="Oval 11">
            <a:extLst>
              <a:ext uri="{FF2B5EF4-FFF2-40B4-BE49-F238E27FC236}">
                <a16:creationId xmlns:a16="http://schemas.microsoft.com/office/drawing/2014/main" id="{44080EA8-8D2B-34FA-4627-D99103A0CBE1}"/>
              </a:ext>
            </a:extLst>
          </p:cNvPr>
          <p:cNvSpPr/>
          <p:nvPr/>
        </p:nvSpPr>
        <p:spPr>
          <a:xfrm>
            <a:off x="3008375"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74" name="Oval 12">
            <a:extLst>
              <a:ext uri="{FF2B5EF4-FFF2-40B4-BE49-F238E27FC236}">
                <a16:creationId xmlns:a16="http://schemas.microsoft.com/office/drawing/2014/main" id="{8EC6B669-23C9-BFD8-C889-7B807195CB69}"/>
              </a:ext>
            </a:extLst>
          </p:cNvPr>
          <p:cNvSpPr/>
          <p:nvPr/>
        </p:nvSpPr>
        <p:spPr>
          <a:xfrm>
            <a:off x="310438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75" name="Oval 13">
            <a:extLst>
              <a:ext uri="{FF2B5EF4-FFF2-40B4-BE49-F238E27FC236}">
                <a16:creationId xmlns:a16="http://schemas.microsoft.com/office/drawing/2014/main" id="{12A29BE7-7188-C328-CFBB-7382F6DE0973}"/>
              </a:ext>
            </a:extLst>
          </p:cNvPr>
          <p:cNvSpPr/>
          <p:nvPr/>
        </p:nvSpPr>
        <p:spPr>
          <a:xfrm>
            <a:off x="3200399"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76" name="Oval 14">
            <a:extLst>
              <a:ext uri="{FF2B5EF4-FFF2-40B4-BE49-F238E27FC236}">
                <a16:creationId xmlns:a16="http://schemas.microsoft.com/office/drawing/2014/main" id="{5D6B8FE9-57B4-D275-D5BA-C7C6D40D7416}"/>
              </a:ext>
            </a:extLst>
          </p:cNvPr>
          <p:cNvSpPr/>
          <p:nvPr/>
        </p:nvSpPr>
        <p:spPr>
          <a:xfrm>
            <a:off x="329641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77" name="Oval 15">
            <a:extLst>
              <a:ext uri="{FF2B5EF4-FFF2-40B4-BE49-F238E27FC236}">
                <a16:creationId xmlns:a16="http://schemas.microsoft.com/office/drawing/2014/main" id="{F6E193BE-56FF-BB68-AB35-EDCDCDCD79F2}"/>
              </a:ext>
            </a:extLst>
          </p:cNvPr>
          <p:cNvSpPr/>
          <p:nvPr/>
        </p:nvSpPr>
        <p:spPr>
          <a:xfrm>
            <a:off x="339242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78" name="Oval 16">
            <a:extLst>
              <a:ext uri="{FF2B5EF4-FFF2-40B4-BE49-F238E27FC236}">
                <a16:creationId xmlns:a16="http://schemas.microsoft.com/office/drawing/2014/main" id="{27FDE41B-9111-6BD5-5C1A-1E6130670F54}"/>
              </a:ext>
            </a:extLst>
          </p:cNvPr>
          <p:cNvSpPr/>
          <p:nvPr/>
        </p:nvSpPr>
        <p:spPr>
          <a:xfrm>
            <a:off x="3488435"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79" name="Oval 17">
            <a:extLst>
              <a:ext uri="{FF2B5EF4-FFF2-40B4-BE49-F238E27FC236}">
                <a16:creationId xmlns:a16="http://schemas.microsoft.com/office/drawing/2014/main" id="{83259CE2-4606-5E02-8E1E-658F47F307C6}"/>
              </a:ext>
            </a:extLst>
          </p:cNvPr>
          <p:cNvSpPr/>
          <p:nvPr/>
        </p:nvSpPr>
        <p:spPr>
          <a:xfrm>
            <a:off x="358444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80" name="Oval 18">
            <a:extLst>
              <a:ext uri="{FF2B5EF4-FFF2-40B4-BE49-F238E27FC236}">
                <a16:creationId xmlns:a16="http://schemas.microsoft.com/office/drawing/2014/main" id="{7D9A44AF-9EEC-B262-7E6E-14FE5FCF359A}"/>
              </a:ext>
            </a:extLst>
          </p:cNvPr>
          <p:cNvSpPr/>
          <p:nvPr/>
        </p:nvSpPr>
        <p:spPr>
          <a:xfrm>
            <a:off x="3680459"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81" name="Oval 19">
            <a:extLst>
              <a:ext uri="{FF2B5EF4-FFF2-40B4-BE49-F238E27FC236}">
                <a16:creationId xmlns:a16="http://schemas.microsoft.com/office/drawing/2014/main" id="{BB981966-8A04-D356-E2CF-54B9028355CE}"/>
              </a:ext>
            </a:extLst>
          </p:cNvPr>
          <p:cNvSpPr/>
          <p:nvPr/>
        </p:nvSpPr>
        <p:spPr>
          <a:xfrm>
            <a:off x="3776471"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82" name="Oval 20">
            <a:extLst>
              <a:ext uri="{FF2B5EF4-FFF2-40B4-BE49-F238E27FC236}">
                <a16:creationId xmlns:a16="http://schemas.microsoft.com/office/drawing/2014/main" id="{F57806C9-270E-372E-D63D-93C3F5115407}"/>
              </a:ext>
            </a:extLst>
          </p:cNvPr>
          <p:cNvSpPr/>
          <p:nvPr/>
        </p:nvSpPr>
        <p:spPr>
          <a:xfrm>
            <a:off x="387248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83" name="Oval 21">
            <a:extLst>
              <a:ext uri="{FF2B5EF4-FFF2-40B4-BE49-F238E27FC236}">
                <a16:creationId xmlns:a16="http://schemas.microsoft.com/office/drawing/2014/main" id="{92ECA419-543F-C64D-9DCE-0CBF84D8778C}"/>
              </a:ext>
            </a:extLst>
          </p:cNvPr>
          <p:cNvSpPr/>
          <p:nvPr/>
        </p:nvSpPr>
        <p:spPr>
          <a:xfrm>
            <a:off x="396849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84" name="Oval 22">
            <a:extLst>
              <a:ext uri="{FF2B5EF4-FFF2-40B4-BE49-F238E27FC236}">
                <a16:creationId xmlns:a16="http://schemas.microsoft.com/office/drawing/2014/main" id="{44A27698-F6C4-6310-93EE-041480CCA804}"/>
              </a:ext>
            </a:extLst>
          </p:cNvPr>
          <p:cNvSpPr/>
          <p:nvPr/>
        </p:nvSpPr>
        <p:spPr>
          <a:xfrm>
            <a:off x="406450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85" name="Oval 23">
            <a:extLst>
              <a:ext uri="{FF2B5EF4-FFF2-40B4-BE49-F238E27FC236}">
                <a16:creationId xmlns:a16="http://schemas.microsoft.com/office/drawing/2014/main" id="{FA247EE4-05E8-CCC9-DFCE-799B3975E689}"/>
              </a:ext>
            </a:extLst>
          </p:cNvPr>
          <p:cNvSpPr/>
          <p:nvPr/>
        </p:nvSpPr>
        <p:spPr>
          <a:xfrm>
            <a:off x="416052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86" name="Oval 24">
            <a:extLst>
              <a:ext uri="{FF2B5EF4-FFF2-40B4-BE49-F238E27FC236}">
                <a16:creationId xmlns:a16="http://schemas.microsoft.com/office/drawing/2014/main" id="{D1C95501-4DBD-1D81-5AFD-C0A486F55375}"/>
              </a:ext>
            </a:extLst>
          </p:cNvPr>
          <p:cNvSpPr/>
          <p:nvPr/>
        </p:nvSpPr>
        <p:spPr>
          <a:xfrm>
            <a:off x="425653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87" name="Oval 25">
            <a:extLst>
              <a:ext uri="{FF2B5EF4-FFF2-40B4-BE49-F238E27FC236}">
                <a16:creationId xmlns:a16="http://schemas.microsoft.com/office/drawing/2014/main" id="{0840AC6A-505C-C187-E18E-5C66CDA1F5D7}"/>
              </a:ext>
            </a:extLst>
          </p:cNvPr>
          <p:cNvSpPr/>
          <p:nvPr/>
        </p:nvSpPr>
        <p:spPr>
          <a:xfrm>
            <a:off x="4352544"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88" name="Oval 26">
            <a:extLst>
              <a:ext uri="{FF2B5EF4-FFF2-40B4-BE49-F238E27FC236}">
                <a16:creationId xmlns:a16="http://schemas.microsoft.com/office/drawing/2014/main" id="{D62C0C0C-9776-B00D-3F81-E99EFE8B257A}"/>
              </a:ext>
            </a:extLst>
          </p:cNvPr>
          <p:cNvSpPr/>
          <p:nvPr/>
        </p:nvSpPr>
        <p:spPr>
          <a:xfrm>
            <a:off x="4448554"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89" name="Oval 27">
            <a:extLst>
              <a:ext uri="{FF2B5EF4-FFF2-40B4-BE49-F238E27FC236}">
                <a16:creationId xmlns:a16="http://schemas.microsoft.com/office/drawing/2014/main" id="{89A074B1-56BC-50AB-A584-6A662AD7C139}"/>
              </a:ext>
            </a:extLst>
          </p:cNvPr>
          <p:cNvSpPr/>
          <p:nvPr/>
        </p:nvSpPr>
        <p:spPr>
          <a:xfrm>
            <a:off x="454456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90" name="Oval 28">
            <a:extLst>
              <a:ext uri="{FF2B5EF4-FFF2-40B4-BE49-F238E27FC236}">
                <a16:creationId xmlns:a16="http://schemas.microsoft.com/office/drawing/2014/main" id="{DC863FB0-5698-C5FF-24D7-3F431BDFD9B6}"/>
              </a:ext>
            </a:extLst>
          </p:cNvPr>
          <p:cNvSpPr/>
          <p:nvPr/>
        </p:nvSpPr>
        <p:spPr>
          <a:xfrm>
            <a:off x="4640579"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91" name="Oval 29">
            <a:extLst>
              <a:ext uri="{FF2B5EF4-FFF2-40B4-BE49-F238E27FC236}">
                <a16:creationId xmlns:a16="http://schemas.microsoft.com/office/drawing/2014/main" id="{74645842-E1D3-A416-7621-E5C372C63077}"/>
              </a:ext>
            </a:extLst>
          </p:cNvPr>
          <p:cNvSpPr/>
          <p:nvPr/>
        </p:nvSpPr>
        <p:spPr>
          <a:xfrm>
            <a:off x="4736591"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92" name="Oval 30">
            <a:extLst>
              <a:ext uri="{FF2B5EF4-FFF2-40B4-BE49-F238E27FC236}">
                <a16:creationId xmlns:a16="http://schemas.microsoft.com/office/drawing/2014/main" id="{307DB14F-FB9F-EA21-6655-97F1EE021A5E}"/>
              </a:ext>
            </a:extLst>
          </p:cNvPr>
          <p:cNvSpPr/>
          <p:nvPr/>
        </p:nvSpPr>
        <p:spPr>
          <a:xfrm>
            <a:off x="483260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93" name="Oval 31">
            <a:extLst>
              <a:ext uri="{FF2B5EF4-FFF2-40B4-BE49-F238E27FC236}">
                <a16:creationId xmlns:a16="http://schemas.microsoft.com/office/drawing/2014/main" id="{432139A0-46D8-3E9A-1C5A-DC663FFFE48E}"/>
              </a:ext>
            </a:extLst>
          </p:cNvPr>
          <p:cNvSpPr/>
          <p:nvPr/>
        </p:nvSpPr>
        <p:spPr>
          <a:xfrm>
            <a:off x="4928615"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94" name="Oval 32">
            <a:extLst>
              <a:ext uri="{FF2B5EF4-FFF2-40B4-BE49-F238E27FC236}">
                <a16:creationId xmlns:a16="http://schemas.microsoft.com/office/drawing/2014/main" id="{0FCECE65-6162-3F52-7E79-82BCA50754D4}"/>
              </a:ext>
            </a:extLst>
          </p:cNvPr>
          <p:cNvSpPr/>
          <p:nvPr/>
        </p:nvSpPr>
        <p:spPr>
          <a:xfrm>
            <a:off x="502462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95" name="TextBox 33">
            <a:extLst>
              <a:ext uri="{FF2B5EF4-FFF2-40B4-BE49-F238E27FC236}">
                <a16:creationId xmlns:a16="http://schemas.microsoft.com/office/drawing/2014/main" id="{2EF24926-B5C8-C2B6-3111-8D93E2005316}"/>
              </a:ext>
            </a:extLst>
          </p:cNvPr>
          <p:cNvSpPr txBox="1"/>
          <p:nvPr/>
        </p:nvSpPr>
        <p:spPr>
          <a:xfrm>
            <a:off x="9381743" y="73152"/>
            <a:ext cx="1250933"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FFFFFF"/>
                </a:solidFill>
                <a:latin typeface="Arial"/>
                <a:ea typeface="Arial"/>
                <a:cs typeface="Arial"/>
                <a:sym typeface="Arial"/>
              </a:defRPr>
            </a:lvl1pPr>
          </a:lstStyle>
          <a:p>
            <a:r>
              <a:t>Evaluation and next results</a:t>
            </a:r>
          </a:p>
        </p:txBody>
      </p:sp>
      <p:sp>
        <p:nvSpPr>
          <p:cNvPr id="1396" name="Oval 34">
            <a:extLst>
              <a:ext uri="{FF2B5EF4-FFF2-40B4-BE49-F238E27FC236}">
                <a16:creationId xmlns:a16="http://schemas.microsoft.com/office/drawing/2014/main" id="{4B5AB92E-B153-397C-A531-FBDD048180CE}"/>
              </a:ext>
            </a:extLst>
          </p:cNvPr>
          <p:cNvSpPr/>
          <p:nvPr/>
        </p:nvSpPr>
        <p:spPr>
          <a:xfrm>
            <a:off x="9400031"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97" name="Oval 35">
            <a:extLst>
              <a:ext uri="{FF2B5EF4-FFF2-40B4-BE49-F238E27FC236}">
                <a16:creationId xmlns:a16="http://schemas.microsoft.com/office/drawing/2014/main" id="{32163561-8AAD-D0A8-5FEF-792EE26EAF5E}"/>
              </a:ext>
            </a:extLst>
          </p:cNvPr>
          <p:cNvSpPr/>
          <p:nvPr/>
        </p:nvSpPr>
        <p:spPr>
          <a:xfrm>
            <a:off x="9518904"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98" name="Oval 36">
            <a:extLst>
              <a:ext uri="{FF2B5EF4-FFF2-40B4-BE49-F238E27FC236}">
                <a16:creationId xmlns:a16="http://schemas.microsoft.com/office/drawing/2014/main" id="{7CFE9B25-12C8-B913-ECC3-75A8A822F450}"/>
              </a:ext>
            </a:extLst>
          </p:cNvPr>
          <p:cNvSpPr/>
          <p:nvPr/>
        </p:nvSpPr>
        <p:spPr>
          <a:xfrm>
            <a:off x="963777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99" name="Oval 37">
            <a:extLst>
              <a:ext uri="{FF2B5EF4-FFF2-40B4-BE49-F238E27FC236}">
                <a16:creationId xmlns:a16="http://schemas.microsoft.com/office/drawing/2014/main" id="{D1049597-4836-1D34-91F6-36DF404A50C8}"/>
              </a:ext>
            </a:extLst>
          </p:cNvPr>
          <p:cNvSpPr/>
          <p:nvPr/>
        </p:nvSpPr>
        <p:spPr>
          <a:xfrm>
            <a:off x="975664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00" name="TextBox 38">
            <a:extLst>
              <a:ext uri="{FF2B5EF4-FFF2-40B4-BE49-F238E27FC236}">
                <a16:creationId xmlns:a16="http://schemas.microsoft.com/office/drawing/2014/main" id="{8914B4B8-B491-4DF9-B93D-1F1FD7A8FDDF}"/>
              </a:ext>
            </a:extLst>
          </p:cNvPr>
          <p:cNvSpPr txBox="1"/>
          <p:nvPr/>
        </p:nvSpPr>
        <p:spPr>
          <a:xfrm>
            <a:off x="448055" y="768096"/>
            <a:ext cx="5382830" cy="289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900">
                <a:solidFill>
                  <a:srgbClr val="B0002A"/>
                </a:solidFill>
                <a:latin typeface="Arial"/>
                <a:ea typeface="Arial"/>
                <a:cs typeface="Arial"/>
                <a:sym typeface="Arial"/>
              </a:defRPr>
            </a:lvl1pPr>
          </a:lstStyle>
          <a:p>
            <a:r>
              <a:rPr sz="1700" b="1">
                <a:solidFill>
                  <a:srgbClr val="7E0023"/>
                </a:solidFill>
                <a:latin typeface="Arial"/>
              </a:rPr>
              <a:t>A front-aware method needs front-aware evidence</a:t>
            </a:r>
          </a:p>
        </p:txBody>
      </p:sp>
      <p:sp>
        <p:nvSpPr>
          <p:cNvPr id="1401" name="Rounded Rectangle 51">
            <a:extLst>
              <a:ext uri="{FF2B5EF4-FFF2-40B4-BE49-F238E27FC236}">
                <a16:creationId xmlns:a16="http://schemas.microsoft.com/office/drawing/2014/main" id="{50B9C3DC-E2D1-DA01-ADBA-CF646AEF60C4}"/>
              </a:ext>
            </a:extLst>
          </p:cNvPr>
          <p:cNvSpPr/>
          <p:nvPr/>
        </p:nvSpPr>
        <p:spPr>
          <a:xfrm>
            <a:off x="5815507" y="657028"/>
            <a:ext cx="2951122" cy="329184"/>
          </a:xfrm>
          <a:prstGeom prst="roundRect">
            <a:avLst>
              <a:gd name="adj" fmla="val 16667"/>
            </a:avLst>
          </a:prstGeom>
          <a:solidFill>
            <a:srgbClr val="D9D9D9"/>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02" name="TextBox 52">
            <a:extLst>
              <a:ext uri="{FF2B5EF4-FFF2-40B4-BE49-F238E27FC236}">
                <a16:creationId xmlns:a16="http://schemas.microsoft.com/office/drawing/2014/main" id="{0CACADE4-6E8F-DFF7-14C8-4D60391C87CD}"/>
              </a:ext>
            </a:extLst>
          </p:cNvPr>
          <p:cNvSpPr txBox="1"/>
          <p:nvPr/>
        </p:nvSpPr>
        <p:spPr>
          <a:xfrm>
            <a:off x="5966279" y="759305"/>
            <a:ext cx="1965166" cy="2139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4" tIns="9144" rIns="9144" bIns="9144">
            <a:spAutoFit/>
          </a:bodyPr>
          <a:lstStyle>
            <a:lvl1pPr>
              <a:lnSpc>
                <a:spcPct val="104999"/>
              </a:lnSpc>
              <a:defRPr sz="1300">
                <a:solidFill>
                  <a:srgbClr val="B0002A"/>
                </a:solidFill>
                <a:latin typeface="Arial"/>
                <a:ea typeface="Arial"/>
                <a:cs typeface="Arial"/>
                <a:sym typeface="Arial"/>
              </a:defRPr>
            </a:lvl1pPr>
          </a:lstStyle>
          <a:p>
            <a:r>
              <a:rPr lang="en-US" dirty="0"/>
              <a:t>1</a:t>
            </a:r>
            <a:r>
              <a:rPr dirty="0"/>
              <a:t>. </a:t>
            </a:r>
            <a:r>
              <a:rPr lang="en-GB" dirty="0"/>
              <a:t>M</a:t>
            </a:r>
            <a:r>
              <a:rPr lang="en-US" altLang="zh-CN" dirty="0"/>
              <a:t>8</a:t>
            </a:r>
            <a:r>
              <a:rPr lang="zh-CN" altLang="en-US" dirty="0"/>
              <a:t> </a:t>
            </a:r>
            <a:r>
              <a:rPr dirty="0"/>
              <a:t>Plume geometry</a:t>
            </a:r>
          </a:p>
        </p:txBody>
      </p:sp>
      <p:sp>
        <p:nvSpPr>
          <p:cNvPr id="1404" name="TextBox 58">
            <a:extLst>
              <a:ext uri="{FF2B5EF4-FFF2-40B4-BE49-F238E27FC236}">
                <a16:creationId xmlns:a16="http://schemas.microsoft.com/office/drawing/2014/main" id="{851B66BA-5424-F2F7-C330-3D08F1D9EE7F}"/>
              </a:ext>
            </a:extLst>
          </p:cNvPr>
          <p:cNvSpPr txBox="1"/>
          <p:nvPr/>
        </p:nvSpPr>
        <p:spPr>
          <a:xfrm>
            <a:off x="11734057" y="6528816"/>
            <a:ext cx="143999"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gn="r">
              <a:lnSpc>
                <a:spcPct val="104999"/>
              </a:lnSpc>
              <a:defRPr sz="800">
                <a:solidFill>
                  <a:srgbClr val="666666"/>
                </a:solidFill>
                <a:latin typeface="Arial"/>
                <a:ea typeface="Arial"/>
                <a:cs typeface="Arial"/>
                <a:sym typeface="Arial"/>
              </a:defRPr>
            </a:lvl1pPr>
          </a:lstStyle>
          <a:p>
            <a:r>
              <a:t>19</a:t>
            </a:r>
          </a:p>
        </p:txBody>
      </p:sp>
      <p:sp>
        <p:nvSpPr>
          <p:cNvPr id="1407" name="M8 P-S snaptshot at different time">
            <a:extLst>
              <a:ext uri="{FF2B5EF4-FFF2-40B4-BE49-F238E27FC236}">
                <a16:creationId xmlns:a16="http://schemas.microsoft.com/office/drawing/2014/main" id="{CD96342D-A192-0B74-84C8-4C2733E3AF40}"/>
              </a:ext>
            </a:extLst>
          </p:cNvPr>
          <p:cNvSpPr txBox="1"/>
          <p:nvPr/>
        </p:nvSpPr>
        <p:spPr>
          <a:xfrm>
            <a:off x="5426896" y="6318504"/>
            <a:ext cx="4572000" cy="3291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rPr sz="900" dirty="0">
                <a:latin typeface="Arial"/>
              </a:rPr>
              <a:t>M8 P–S snapshots at different times</a:t>
            </a:r>
          </a:p>
        </p:txBody>
      </p:sp>
      <p:pic>
        <p:nvPicPr>
          <p:cNvPr id="1409" name="diagnostic_panel.svg" descr="diagnostic_panel.svg">
            <a:extLst>
              <a:ext uri="{FF2B5EF4-FFF2-40B4-BE49-F238E27FC236}">
                <a16:creationId xmlns:a16="http://schemas.microsoft.com/office/drawing/2014/main" id="{65631B65-DD38-897F-C4CD-70123DBC2AAD}"/>
              </a:ext>
            </a:extLst>
          </p:cNvPr>
          <p:cNvPicPr>
            <a:picLocks noChangeAspect="1"/>
          </p:cNvPicPr>
          <p:nvPr/>
        </p:nvPicPr>
        <p:blipFill>
          <a:blip r:embed="rId3"/>
          <a:stretch>
            <a:fillRect/>
          </a:stretch>
        </p:blipFill>
        <p:spPr>
          <a:xfrm>
            <a:off x="78502" y="2069748"/>
            <a:ext cx="6051770" cy="4011012"/>
          </a:xfrm>
          <a:prstGeom prst="rect">
            <a:avLst/>
          </a:prstGeom>
          <a:ln w="12700">
            <a:miter lim="400000"/>
          </a:ln>
        </p:spPr>
      </p:pic>
      <p:pic>
        <p:nvPicPr>
          <p:cNvPr id="1410" name="diagnostic_panel.svg" descr="diagnostic_panel.svg">
            <a:extLst>
              <a:ext uri="{FF2B5EF4-FFF2-40B4-BE49-F238E27FC236}">
                <a16:creationId xmlns:a16="http://schemas.microsoft.com/office/drawing/2014/main" id="{C00BB55D-9F36-C46F-F741-46E5B9B7CAC2}"/>
              </a:ext>
            </a:extLst>
          </p:cNvPr>
          <p:cNvPicPr>
            <a:picLocks noChangeAspect="1"/>
          </p:cNvPicPr>
          <p:nvPr/>
        </p:nvPicPr>
        <p:blipFill>
          <a:blip r:embed="rId4"/>
          <a:stretch>
            <a:fillRect/>
          </a:stretch>
        </p:blipFill>
        <p:spPr>
          <a:xfrm>
            <a:off x="6274270" y="2101835"/>
            <a:ext cx="5905029" cy="3893341"/>
          </a:xfrm>
          <a:prstGeom prst="rect">
            <a:avLst/>
          </a:prstGeom>
          <a:ln w="12700">
            <a:miter lim="400000"/>
          </a:ln>
        </p:spPr>
      </p:pic>
      <p:sp>
        <p:nvSpPr>
          <p:cNvPr id="1412" name="t=8971">
            <a:extLst>
              <a:ext uri="{FF2B5EF4-FFF2-40B4-BE49-F238E27FC236}">
                <a16:creationId xmlns:a16="http://schemas.microsoft.com/office/drawing/2014/main" id="{E977B219-7A20-3606-AF87-D6B8CF0CD211}"/>
              </a:ext>
            </a:extLst>
          </p:cNvPr>
          <p:cNvSpPr txBox="1"/>
          <p:nvPr/>
        </p:nvSpPr>
        <p:spPr>
          <a:xfrm>
            <a:off x="2022600" y="1664440"/>
            <a:ext cx="919480"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rPr dirty="0"/>
              <a:t>t=8971</a:t>
            </a:r>
            <a:r>
              <a:rPr lang="en-US" dirty="0"/>
              <a:t>s</a:t>
            </a:r>
            <a:endParaRPr dirty="0"/>
          </a:p>
        </p:txBody>
      </p:sp>
      <p:sp>
        <p:nvSpPr>
          <p:cNvPr id="1413" name="t=18698">
            <a:extLst>
              <a:ext uri="{FF2B5EF4-FFF2-40B4-BE49-F238E27FC236}">
                <a16:creationId xmlns:a16="http://schemas.microsoft.com/office/drawing/2014/main" id="{2CC57206-6332-E634-E965-B9CDD197904D}"/>
              </a:ext>
            </a:extLst>
          </p:cNvPr>
          <p:cNvSpPr txBox="1"/>
          <p:nvPr/>
        </p:nvSpPr>
        <p:spPr>
          <a:xfrm>
            <a:off x="8500901" y="1754319"/>
            <a:ext cx="1047721"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rPr dirty="0"/>
              <a:t>t=18698</a:t>
            </a:r>
            <a:r>
              <a:rPr lang="en-US" dirty="0"/>
              <a:t>s</a:t>
            </a:r>
            <a:endParaRPr dirty="0"/>
          </a:p>
        </p:txBody>
      </p:sp>
    </p:spTree>
    <p:extLst>
      <p:ext uri="{BB962C8B-B14F-4D97-AF65-F5344CB8AC3E}">
        <p14:creationId xmlns:p14="http://schemas.microsoft.com/office/powerpoint/2010/main" val="70839943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Rectangle 1"/>
          <p:cNvSpPr/>
          <p:nvPr/>
        </p:nvSpPr>
        <p:spPr>
          <a:xfrm>
            <a:off x="-1" y="-1"/>
            <a:ext cx="12191697" cy="576074"/>
          </a:xfrm>
          <a:prstGeom prst="rect">
            <a:avLst/>
          </a:prstGeom>
          <a:solidFill>
            <a:srgbClr val="5C0014"/>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9" name="Rectangle 2"/>
          <p:cNvSpPr/>
          <p:nvPr/>
        </p:nvSpPr>
        <p:spPr>
          <a:xfrm>
            <a:off x="-1" y="576072"/>
            <a:ext cx="12191697" cy="22861"/>
          </a:xfrm>
          <a:prstGeom prst="rect">
            <a:avLst/>
          </a:prstGeom>
          <a:solidFill>
            <a:srgbClr val="B0002A"/>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0" name="TextBox 3"/>
          <p:cNvSpPr txBox="1"/>
          <p:nvPr/>
        </p:nvSpPr>
        <p:spPr>
          <a:xfrm>
            <a:off x="265176" y="73152"/>
            <a:ext cx="494042"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FFFFFF"/>
                </a:solidFill>
                <a:latin typeface="Arial"/>
                <a:ea typeface="Arial"/>
                <a:cs typeface="Arial"/>
                <a:sym typeface="Arial"/>
              </a:defRPr>
            </a:lvl1pPr>
          </a:lstStyle>
          <a:p>
            <a:r>
              <a:t>Motivation</a:t>
            </a:r>
          </a:p>
        </p:txBody>
      </p:sp>
      <p:sp>
        <p:nvSpPr>
          <p:cNvPr id="151" name="Oval 4"/>
          <p:cNvSpPr/>
          <p:nvPr/>
        </p:nvSpPr>
        <p:spPr>
          <a:xfrm>
            <a:off x="28346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2" name="Oval 5"/>
          <p:cNvSpPr/>
          <p:nvPr/>
        </p:nvSpPr>
        <p:spPr>
          <a:xfrm>
            <a:off x="40233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3" name="Oval 6"/>
          <p:cNvSpPr/>
          <p:nvPr/>
        </p:nvSpPr>
        <p:spPr>
          <a:xfrm>
            <a:off x="521208"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4" name="Oval 7"/>
          <p:cNvSpPr/>
          <p:nvPr/>
        </p:nvSpPr>
        <p:spPr>
          <a:xfrm>
            <a:off x="640080"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5" name="TextBox 8"/>
          <p:cNvSpPr txBox="1"/>
          <p:nvPr/>
        </p:nvSpPr>
        <p:spPr>
          <a:xfrm>
            <a:off x="2798064" y="73152"/>
            <a:ext cx="1115152"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D6A3AF"/>
                </a:solidFill>
                <a:latin typeface="Arial"/>
                <a:ea typeface="Arial"/>
                <a:cs typeface="Arial"/>
                <a:sym typeface="Arial"/>
              </a:defRPr>
            </a:lvl1pPr>
          </a:lstStyle>
          <a:p>
            <a:r>
              <a:t>Front-aware M8 method</a:t>
            </a:r>
          </a:p>
        </p:txBody>
      </p:sp>
      <p:sp>
        <p:nvSpPr>
          <p:cNvPr id="156" name="Oval 9"/>
          <p:cNvSpPr/>
          <p:nvPr/>
        </p:nvSpPr>
        <p:spPr>
          <a:xfrm>
            <a:off x="2816350"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7" name="Oval 10"/>
          <p:cNvSpPr/>
          <p:nvPr/>
        </p:nvSpPr>
        <p:spPr>
          <a:xfrm>
            <a:off x="2912362"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8" name="Oval 11"/>
          <p:cNvSpPr/>
          <p:nvPr/>
        </p:nvSpPr>
        <p:spPr>
          <a:xfrm>
            <a:off x="3008375"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9" name="Oval 12"/>
          <p:cNvSpPr/>
          <p:nvPr/>
        </p:nvSpPr>
        <p:spPr>
          <a:xfrm>
            <a:off x="3104387"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60" name="Oval 13"/>
          <p:cNvSpPr/>
          <p:nvPr/>
        </p:nvSpPr>
        <p:spPr>
          <a:xfrm>
            <a:off x="3200399"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61" name="Oval 14"/>
          <p:cNvSpPr/>
          <p:nvPr/>
        </p:nvSpPr>
        <p:spPr>
          <a:xfrm>
            <a:off x="3296410"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62" name="Oval 15"/>
          <p:cNvSpPr/>
          <p:nvPr/>
        </p:nvSpPr>
        <p:spPr>
          <a:xfrm>
            <a:off x="3392423"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63" name="Oval 16"/>
          <p:cNvSpPr/>
          <p:nvPr/>
        </p:nvSpPr>
        <p:spPr>
          <a:xfrm>
            <a:off x="3488435"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64" name="Oval 17"/>
          <p:cNvSpPr/>
          <p:nvPr/>
        </p:nvSpPr>
        <p:spPr>
          <a:xfrm>
            <a:off x="3584447"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65" name="Oval 18"/>
          <p:cNvSpPr/>
          <p:nvPr/>
        </p:nvSpPr>
        <p:spPr>
          <a:xfrm>
            <a:off x="3680459"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66" name="Oval 19"/>
          <p:cNvSpPr/>
          <p:nvPr/>
        </p:nvSpPr>
        <p:spPr>
          <a:xfrm>
            <a:off x="3776471"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67" name="Oval 20"/>
          <p:cNvSpPr/>
          <p:nvPr/>
        </p:nvSpPr>
        <p:spPr>
          <a:xfrm>
            <a:off x="3872483"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68" name="Oval 21"/>
          <p:cNvSpPr/>
          <p:nvPr/>
        </p:nvSpPr>
        <p:spPr>
          <a:xfrm>
            <a:off x="3968496"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69" name="Oval 22"/>
          <p:cNvSpPr/>
          <p:nvPr/>
        </p:nvSpPr>
        <p:spPr>
          <a:xfrm>
            <a:off x="4064506"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70" name="Oval 23"/>
          <p:cNvSpPr/>
          <p:nvPr/>
        </p:nvSpPr>
        <p:spPr>
          <a:xfrm>
            <a:off x="4160520"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71" name="Oval 24"/>
          <p:cNvSpPr/>
          <p:nvPr/>
        </p:nvSpPr>
        <p:spPr>
          <a:xfrm>
            <a:off x="4256530"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72" name="Oval 25"/>
          <p:cNvSpPr/>
          <p:nvPr/>
        </p:nvSpPr>
        <p:spPr>
          <a:xfrm>
            <a:off x="4352544"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73" name="Oval 26"/>
          <p:cNvSpPr/>
          <p:nvPr/>
        </p:nvSpPr>
        <p:spPr>
          <a:xfrm>
            <a:off x="4448554"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74" name="Oval 27"/>
          <p:cNvSpPr/>
          <p:nvPr/>
        </p:nvSpPr>
        <p:spPr>
          <a:xfrm>
            <a:off x="4544567"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75" name="Oval 28"/>
          <p:cNvSpPr/>
          <p:nvPr/>
        </p:nvSpPr>
        <p:spPr>
          <a:xfrm>
            <a:off x="4640579"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76" name="Oval 29"/>
          <p:cNvSpPr/>
          <p:nvPr/>
        </p:nvSpPr>
        <p:spPr>
          <a:xfrm>
            <a:off x="4736591"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77" name="Oval 30"/>
          <p:cNvSpPr/>
          <p:nvPr/>
        </p:nvSpPr>
        <p:spPr>
          <a:xfrm>
            <a:off x="4832603"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78" name="Oval 31"/>
          <p:cNvSpPr/>
          <p:nvPr/>
        </p:nvSpPr>
        <p:spPr>
          <a:xfrm>
            <a:off x="4928615"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79" name="Oval 32"/>
          <p:cNvSpPr/>
          <p:nvPr/>
        </p:nvSpPr>
        <p:spPr>
          <a:xfrm>
            <a:off x="5024627"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80" name="TextBox 33"/>
          <p:cNvSpPr txBox="1"/>
          <p:nvPr/>
        </p:nvSpPr>
        <p:spPr>
          <a:xfrm>
            <a:off x="9381743" y="73152"/>
            <a:ext cx="1250933"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D6A3AF"/>
                </a:solidFill>
                <a:latin typeface="Arial"/>
                <a:ea typeface="Arial"/>
                <a:cs typeface="Arial"/>
                <a:sym typeface="Arial"/>
              </a:defRPr>
            </a:lvl1pPr>
          </a:lstStyle>
          <a:p>
            <a:r>
              <a:t>Evaluation and next results</a:t>
            </a:r>
          </a:p>
        </p:txBody>
      </p:sp>
      <p:sp>
        <p:nvSpPr>
          <p:cNvPr id="181" name="Oval 34"/>
          <p:cNvSpPr/>
          <p:nvPr/>
        </p:nvSpPr>
        <p:spPr>
          <a:xfrm>
            <a:off x="9400031"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82" name="Oval 35"/>
          <p:cNvSpPr/>
          <p:nvPr/>
        </p:nvSpPr>
        <p:spPr>
          <a:xfrm>
            <a:off x="9518904"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83" name="Oval 36"/>
          <p:cNvSpPr/>
          <p:nvPr/>
        </p:nvSpPr>
        <p:spPr>
          <a:xfrm>
            <a:off x="9637776"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84" name="Oval 37"/>
          <p:cNvSpPr/>
          <p:nvPr/>
        </p:nvSpPr>
        <p:spPr>
          <a:xfrm>
            <a:off x="9756647"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85" name="TextBox 38"/>
          <p:cNvSpPr txBox="1"/>
          <p:nvPr/>
        </p:nvSpPr>
        <p:spPr>
          <a:xfrm>
            <a:off x="448055" y="768096"/>
            <a:ext cx="5771290" cy="289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25400" rIns="50800" bIns="25400">
            <a:spAutoFit/>
          </a:bodyPr>
          <a:lstStyle>
            <a:lvl1pPr>
              <a:lnSpc>
                <a:spcPct val="104999"/>
              </a:lnSpc>
              <a:defRPr sz="1900">
                <a:solidFill>
                  <a:srgbClr val="B0002A"/>
                </a:solidFill>
                <a:latin typeface="Arial"/>
                <a:ea typeface="Arial"/>
                <a:cs typeface="Arial"/>
                <a:sym typeface="Arial"/>
              </a:defRPr>
            </a:lvl1pPr>
          </a:lstStyle>
          <a:p>
            <a:r>
              <a:rPr sz="1700" b="1" i="0">
                <a:solidFill>
                  <a:srgbClr val="7E0023"/>
                </a:solidFill>
                <a:latin typeface="Arial"/>
              </a:rPr>
              <a:t>Why fingering fronts matter in geological CO₂ storage</a:t>
            </a:r>
          </a:p>
        </p:txBody>
      </p:sp>
      <p:pic>
        <p:nvPicPr>
          <p:cNvPr id="186" name="Picture 39" descr="Picture 39"/>
          <p:cNvPicPr>
            <a:picLocks noChangeAspect="1"/>
          </p:cNvPicPr>
          <p:nvPr/>
        </p:nvPicPr>
        <p:blipFill>
          <a:blip r:embed="rId3"/>
          <a:stretch>
            <a:fillRect/>
          </a:stretch>
        </p:blipFill>
        <p:spPr>
          <a:xfrm>
            <a:off x="777240" y="1417319"/>
            <a:ext cx="4206241" cy="2788922"/>
          </a:xfrm>
          <a:prstGeom prst="rect">
            <a:avLst/>
          </a:prstGeom>
          <a:ln w="12700">
            <a:miter lim="400000"/>
          </a:ln>
        </p:spPr>
      </p:pic>
      <p:sp>
        <p:nvSpPr>
          <p:cNvPr id="187" name="TextBox 40"/>
          <p:cNvSpPr txBox="1"/>
          <p:nvPr/>
        </p:nvSpPr>
        <p:spPr>
          <a:xfrm>
            <a:off x="5541264" y="1508760"/>
            <a:ext cx="4379945" cy="24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600">
                <a:solidFill>
                  <a:srgbClr val="B0002A"/>
                </a:solidFill>
                <a:latin typeface="Arial"/>
                <a:ea typeface="Arial"/>
                <a:cs typeface="Arial"/>
                <a:sym typeface="Arial"/>
              </a:defRPr>
            </a:lvl1pPr>
          </a:lstStyle>
          <a:p>
            <a:r>
              <a:rPr sz="1500" b="1">
                <a:solidFill>
                  <a:srgbClr val="B0002A"/>
                </a:solidFill>
                <a:latin typeface="Arial"/>
              </a:rPr>
              <a:t>Storage reliability depends on two coupled fields</a:t>
            </a:r>
          </a:p>
        </p:txBody>
      </p:sp>
      <p:sp>
        <p:nvSpPr>
          <p:cNvPr id="188" name="Right Triangle 41"/>
          <p:cNvSpPr/>
          <p:nvPr/>
        </p:nvSpPr>
        <p:spPr>
          <a:xfrm>
            <a:off x="5596128" y="1984248"/>
            <a:ext cx="91441" cy="914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B0002A"/>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89" name="TextBox 42"/>
          <p:cNvSpPr txBox="1"/>
          <p:nvPr/>
        </p:nvSpPr>
        <p:spPr>
          <a:xfrm>
            <a:off x="5788152" y="1920239"/>
            <a:ext cx="5458968" cy="203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300">
                <a:solidFill>
                  <a:srgbClr val="0000FF"/>
                </a:solidFill>
                <a:latin typeface="Arial"/>
                <a:ea typeface="Arial"/>
                <a:cs typeface="Arial"/>
                <a:sym typeface="Arial"/>
              </a:defRPr>
            </a:lvl1pPr>
          </a:lstStyle>
          <a:p>
            <a:r>
              <a:rPr sz="1300" b="1">
                <a:solidFill>
                  <a:srgbClr val="191E2A"/>
                </a:solidFill>
                <a:latin typeface="Arial"/>
              </a:rPr>
              <a:t>Pressure</a:t>
            </a:r>
            <a:r>
              <a:rPr sz="1300" b="0">
                <a:solidFill>
                  <a:srgbClr val="191E2A"/>
                </a:solidFill>
                <a:latin typeface="Arial"/>
              </a:rPr>
              <a:t> controls injectivity, pressure buildup and monitoring response.</a:t>
            </a:r>
          </a:p>
        </p:txBody>
      </p:sp>
      <p:sp>
        <p:nvSpPr>
          <p:cNvPr id="190" name="Right Triangle 43"/>
          <p:cNvSpPr/>
          <p:nvPr/>
        </p:nvSpPr>
        <p:spPr>
          <a:xfrm>
            <a:off x="5596128" y="2368295"/>
            <a:ext cx="91441" cy="914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B0002A"/>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91" name="TextBox 44"/>
          <p:cNvSpPr txBox="1"/>
          <p:nvPr/>
        </p:nvSpPr>
        <p:spPr>
          <a:xfrm>
            <a:off x="5788152" y="2304288"/>
            <a:ext cx="5458968" cy="203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300">
                <a:solidFill>
                  <a:srgbClr val="0000FF"/>
                </a:solidFill>
                <a:latin typeface="Arial"/>
                <a:ea typeface="Arial"/>
                <a:cs typeface="Arial"/>
                <a:sym typeface="Arial"/>
              </a:defRPr>
            </a:lvl1pPr>
          </a:lstStyle>
          <a:p>
            <a:r>
              <a:rPr sz="1300" b="1">
                <a:solidFill>
                  <a:srgbClr val="191E2A"/>
                </a:solidFill>
                <a:latin typeface="Arial"/>
              </a:rPr>
              <a:t>CO₂ saturation</a:t>
            </a:r>
            <a:r>
              <a:rPr sz="1300" b="0">
                <a:solidFill>
                  <a:srgbClr val="191E2A"/>
                </a:solidFill>
                <a:latin typeface="Arial"/>
              </a:rPr>
              <a:t> controls plume migration, trapping and breakthrough risk.</a:t>
            </a:r>
          </a:p>
        </p:txBody>
      </p:sp>
      <p:sp>
        <p:nvSpPr>
          <p:cNvPr id="192" name="Right Triangle 45"/>
          <p:cNvSpPr/>
          <p:nvPr/>
        </p:nvSpPr>
        <p:spPr>
          <a:xfrm>
            <a:off x="5596128" y="2752344"/>
            <a:ext cx="91441" cy="914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B0002A"/>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93" name="TextBox 46"/>
          <p:cNvSpPr txBox="1"/>
          <p:nvPr/>
        </p:nvSpPr>
        <p:spPr>
          <a:xfrm>
            <a:off x="5788152" y="2688335"/>
            <a:ext cx="4166711" cy="203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300">
                <a:solidFill>
                  <a:srgbClr val="0000FF"/>
                </a:solidFill>
                <a:latin typeface="Arial"/>
                <a:ea typeface="Arial"/>
                <a:cs typeface="Arial"/>
                <a:sym typeface="Arial"/>
              </a:defRPr>
            </a:lvl1pPr>
          </a:lstStyle>
          <a:p>
            <a:r>
              <a:rPr sz="1300" b="1">
                <a:solidFill>
                  <a:srgbClr val="191E2A"/>
                </a:solidFill>
                <a:latin typeface="Arial"/>
              </a:rPr>
              <a:t>Viscosity contrast</a:t>
            </a:r>
            <a:r>
              <a:rPr sz="1300" b="0">
                <a:solidFill>
                  <a:srgbClr val="191E2A"/>
                </a:solidFill>
                <a:latin typeface="Arial"/>
              </a:rPr>
              <a:t> can destabilize the displacement front.</a:t>
            </a:r>
          </a:p>
        </p:txBody>
      </p:sp>
      <p:sp>
        <p:nvSpPr>
          <p:cNvPr id="194" name="Right Triangle 47"/>
          <p:cNvSpPr/>
          <p:nvPr/>
        </p:nvSpPr>
        <p:spPr>
          <a:xfrm>
            <a:off x="5596128" y="3136392"/>
            <a:ext cx="91441" cy="914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B0002A"/>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95" name="TextBox 48"/>
          <p:cNvSpPr txBox="1"/>
          <p:nvPr/>
        </p:nvSpPr>
        <p:spPr>
          <a:xfrm>
            <a:off x="5788152" y="3072383"/>
            <a:ext cx="5458968" cy="203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300">
                <a:solidFill>
                  <a:srgbClr val="0000FF"/>
                </a:solidFill>
                <a:latin typeface="Arial"/>
                <a:ea typeface="Arial"/>
                <a:cs typeface="Arial"/>
                <a:sym typeface="Arial"/>
              </a:defRPr>
            </a:lvl1pPr>
          </a:lstStyle>
          <a:p>
            <a:r>
              <a:rPr sz="1300" b="1">
                <a:solidFill>
                  <a:srgbClr val="191E2A"/>
                </a:solidFill>
                <a:latin typeface="Arial"/>
              </a:rPr>
              <a:t>The target is geometric:</a:t>
            </a:r>
            <a:r>
              <a:rPr sz="1300" b="0">
                <a:solidFill>
                  <a:srgbClr val="191E2A"/>
                </a:solidFill>
                <a:latin typeface="Arial"/>
              </a:rPr>
              <a:t> position, sharpness, connectivity and mass balance.</a:t>
            </a:r>
          </a:p>
        </p:txBody>
      </p:sp>
      <p:sp>
        <p:nvSpPr>
          <p:cNvPr id="196" name="Rounded Rectangle 49"/>
          <p:cNvSpPr/>
          <p:nvPr/>
        </p:nvSpPr>
        <p:spPr>
          <a:xfrm>
            <a:off x="893824" y="4709158"/>
            <a:ext cx="9983442" cy="1773937"/>
          </a:xfrm>
          <a:prstGeom prst="roundRect">
            <a:avLst>
              <a:gd name="adj" fmla="val 13374"/>
            </a:avLst>
          </a:prstGeom>
          <a:solidFill>
            <a:srgbClr val="D9D9D9"/>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97" name="TextBox 50"/>
          <p:cNvSpPr txBox="1"/>
          <p:nvPr/>
        </p:nvSpPr>
        <p:spPr>
          <a:xfrm>
            <a:off x="568703" y="4466844"/>
            <a:ext cx="1371600" cy="274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200" b="1">
                <a:solidFill>
                  <a:srgbClr val="B0002A"/>
                </a:solidFill>
                <a:latin typeface="Arial"/>
                <a:ea typeface="Arial"/>
                <a:cs typeface="Arial"/>
                <a:sym typeface="Arial"/>
              </a:defRPr>
            </a:lvl1pPr>
          </a:lstStyle>
          <a:p>
            <a:r>
              <a:rPr sz="1100" b="1" dirty="0">
                <a:solidFill>
                  <a:srgbClr val="7E0023"/>
                </a:solidFill>
                <a:latin typeface="Arial"/>
              </a:rPr>
              <a:t>WHY IT MATTERS</a:t>
            </a:r>
          </a:p>
        </p:txBody>
      </p:sp>
      <p:sp>
        <p:nvSpPr>
          <p:cNvPr id="198" name="TextBox 51"/>
          <p:cNvSpPr txBox="1"/>
          <p:nvPr/>
        </p:nvSpPr>
        <p:spPr>
          <a:xfrm>
            <a:off x="1254503" y="4952329"/>
            <a:ext cx="9321421" cy="13745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000" tIns="36000" rIns="72000" bIns="36000">
            <a:spAutoFit/>
          </a:bodyPr>
          <a:lstStyle/>
          <a:p>
            <a:pPr>
              <a:lnSpc>
                <a:spcPct val="104999"/>
              </a:lnSpc>
              <a:defRPr sz="1400">
                <a:solidFill>
                  <a:srgbClr val="0000FF"/>
                </a:solidFill>
                <a:latin typeface="Arial"/>
                <a:ea typeface="Arial"/>
                <a:cs typeface="Arial"/>
                <a:sym typeface="Arial"/>
              </a:defRPr>
            </a:pPr>
            <a:r>
              <a:rPr sz="1200" b="1" i="0" dirty="0">
                <a:solidFill>
                  <a:srgbClr val="7E0023"/>
                </a:solidFill>
                <a:latin typeface="Arial"/>
              </a:rPr>
              <a:t>Storage capacity:</a:t>
            </a:r>
            <a:r>
              <a:rPr sz="1200" b="0" i="0" dirty="0">
                <a:solidFill>
                  <a:srgbClr val="191E2A"/>
                </a:solidFill>
                <a:latin typeface="Arial"/>
              </a:rPr>
              <a:t> fingers bypass most of the pore volume. Effective storage can drop </a:t>
            </a:r>
            <a:r>
              <a:rPr sz="1200" b="0" i="1" dirty="0">
                <a:solidFill>
                  <a:srgbClr val="191E2A"/>
                </a:solidFill>
                <a:latin typeface="Arial"/>
              </a:rPr>
              <a:t>well below</a:t>
            </a:r>
            <a:r>
              <a:rPr sz="1200" b="0" i="0" dirty="0">
                <a:solidFill>
                  <a:srgbClr val="191E2A"/>
                </a:solidFill>
                <a:latin typeface="Arial"/>
              </a:rPr>
              <a:t> the theoretical pore-space estimate.</a:t>
            </a:r>
          </a:p>
          <a:p>
            <a:endParaRPr lang="en-US" sz="1200" b="1" i="0" dirty="0">
              <a:solidFill>
                <a:srgbClr val="7E0023"/>
              </a:solidFill>
              <a:latin typeface="Arial"/>
            </a:endParaRPr>
          </a:p>
          <a:p>
            <a:r>
              <a:rPr sz="1200" b="1" i="0" dirty="0">
                <a:solidFill>
                  <a:srgbClr val="7E0023"/>
                </a:solidFill>
                <a:latin typeface="Arial"/>
              </a:rPr>
              <a:t>Breakthrough timing:</a:t>
            </a:r>
            <a:r>
              <a:rPr sz="1200" b="0" i="0" dirty="0">
                <a:solidFill>
                  <a:srgbClr val="191E2A"/>
                </a:solidFill>
                <a:latin typeface="Arial"/>
              </a:rPr>
              <a:t> a thin finger can reach the caprock or outflow boundary </a:t>
            </a:r>
            <a:r>
              <a:rPr sz="1200" b="0" i="1" dirty="0">
                <a:solidFill>
                  <a:srgbClr val="191E2A"/>
                </a:solidFill>
                <a:latin typeface="Arial"/>
              </a:rPr>
              <a:t>years earlier</a:t>
            </a:r>
            <a:r>
              <a:rPr sz="1200" b="0" i="0" dirty="0">
                <a:solidFill>
                  <a:srgbClr val="191E2A"/>
                </a:solidFill>
                <a:latin typeface="Arial"/>
              </a:rPr>
              <a:t> than a uniform front. Smooth-front models systematically underestimate this risk.</a:t>
            </a:r>
          </a:p>
          <a:p>
            <a:endParaRPr lang="en-US" sz="1200" b="1" i="1" dirty="0">
              <a:solidFill>
                <a:srgbClr val="7E0023"/>
              </a:solidFill>
              <a:latin typeface="Arial"/>
            </a:endParaRPr>
          </a:p>
          <a:p>
            <a:r>
              <a:rPr sz="1200" b="1" i="1" dirty="0">
                <a:solidFill>
                  <a:srgbClr val="7E0023"/>
                </a:solidFill>
                <a:latin typeface="Arial"/>
              </a:rPr>
              <a:t>Implication:</a:t>
            </a:r>
            <a:r>
              <a:rPr sz="1200" b="0" i="1" dirty="0">
                <a:solidFill>
                  <a:srgbClr val="191E2A"/>
                </a:solidFill>
                <a:latin typeface="Arial"/>
              </a:rPr>
              <a:t> a model that smooths the front loses the exact features that storage capacity, leakage risk and monitoring rely on. </a:t>
            </a:r>
            <a:r>
              <a:rPr sz="1200" b="1" i="1" dirty="0">
                <a:solidFill>
                  <a:srgbClr val="191E2A"/>
                </a:solidFill>
                <a:latin typeface="Arial"/>
              </a:rPr>
              <a:t>Predicting the front geometry is the central scientific target.</a:t>
            </a:r>
          </a:p>
        </p:txBody>
      </p:sp>
      <p:sp>
        <p:nvSpPr>
          <p:cNvPr id="199" name="TextBox 52"/>
          <p:cNvSpPr txBox="1"/>
          <p:nvPr/>
        </p:nvSpPr>
        <p:spPr>
          <a:xfrm>
            <a:off x="11734057" y="6528816"/>
            <a:ext cx="143999"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gn="r">
              <a:lnSpc>
                <a:spcPct val="104999"/>
              </a:lnSpc>
              <a:defRPr sz="800">
                <a:solidFill>
                  <a:srgbClr val="666666"/>
                </a:solidFill>
                <a:latin typeface="Arial"/>
                <a:ea typeface="Arial"/>
                <a:cs typeface="Arial"/>
                <a:sym typeface="Arial"/>
              </a:defRPr>
            </a:lvl1pPr>
          </a:lstStyle>
          <a:p>
            <a:r>
              <a:t>02</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0F619-2600-3966-125F-98B8C840C0E2}"/>
            </a:ext>
          </a:extLst>
        </p:cNvPr>
        <p:cNvGrpSpPr/>
        <p:nvPr/>
      </p:nvGrpSpPr>
      <p:grpSpPr>
        <a:xfrm>
          <a:off x="0" y="0"/>
          <a:ext cx="0" cy="0"/>
          <a:chOff x="0" y="0"/>
          <a:chExt cx="0" cy="0"/>
        </a:xfrm>
      </p:grpSpPr>
      <p:sp>
        <p:nvSpPr>
          <p:cNvPr id="1297" name="Rectangle 1">
            <a:extLst>
              <a:ext uri="{FF2B5EF4-FFF2-40B4-BE49-F238E27FC236}">
                <a16:creationId xmlns:a16="http://schemas.microsoft.com/office/drawing/2014/main" id="{B9885B2A-A8A8-16D8-D80A-B72C62CF0306}"/>
              </a:ext>
            </a:extLst>
          </p:cNvPr>
          <p:cNvSpPr/>
          <p:nvPr/>
        </p:nvSpPr>
        <p:spPr>
          <a:xfrm>
            <a:off x="-1" y="-1"/>
            <a:ext cx="12191697" cy="576074"/>
          </a:xfrm>
          <a:prstGeom prst="rect">
            <a:avLst/>
          </a:prstGeom>
          <a:solidFill>
            <a:srgbClr val="5C0014"/>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98" name="Rectangle 2">
            <a:extLst>
              <a:ext uri="{FF2B5EF4-FFF2-40B4-BE49-F238E27FC236}">
                <a16:creationId xmlns:a16="http://schemas.microsoft.com/office/drawing/2014/main" id="{72A3C29A-D813-7031-07C0-9DAC38384EE1}"/>
              </a:ext>
            </a:extLst>
          </p:cNvPr>
          <p:cNvSpPr/>
          <p:nvPr/>
        </p:nvSpPr>
        <p:spPr>
          <a:xfrm>
            <a:off x="-1" y="576072"/>
            <a:ext cx="12191697" cy="22861"/>
          </a:xfrm>
          <a:prstGeom prst="rect">
            <a:avLst/>
          </a:prstGeom>
          <a:solidFill>
            <a:srgbClr val="B0002A"/>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99" name="TextBox 3">
            <a:extLst>
              <a:ext uri="{FF2B5EF4-FFF2-40B4-BE49-F238E27FC236}">
                <a16:creationId xmlns:a16="http://schemas.microsoft.com/office/drawing/2014/main" id="{F06BF26E-7212-FEB0-0F44-295603BA23B9}"/>
              </a:ext>
            </a:extLst>
          </p:cNvPr>
          <p:cNvSpPr txBox="1"/>
          <p:nvPr/>
        </p:nvSpPr>
        <p:spPr>
          <a:xfrm>
            <a:off x="265176" y="73152"/>
            <a:ext cx="494042"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D6A3AF"/>
                </a:solidFill>
                <a:latin typeface="Arial"/>
                <a:ea typeface="Arial"/>
                <a:cs typeface="Arial"/>
                <a:sym typeface="Arial"/>
              </a:defRPr>
            </a:lvl1pPr>
          </a:lstStyle>
          <a:p>
            <a:r>
              <a:t>Motivation</a:t>
            </a:r>
          </a:p>
        </p:txBody>
      </p:sp>
      <p:sp>
        <p:nvSpPr>
          <p:cNvPr id="1300" name="Oval 4">
            <a:extLst>
              <a:ext uri="{FF2B5EF4-FFF2-40B4-BE49-F238E27FC236}">
                <a16:creationId xmlns:a16="http://schemas.microsoft.com/office/drawing/2014/main" id="{9796FC75-3CC7-C37C-4FE9-9DD72381C228}"/>
              </a:ext>
            </a:extLst>
          </p:cNvPr>
          <p:cNvSpPr/>
          <p:nvPr/>
        </p:nvSpPr>
        <p:spPr>
          <a:xfrm>
            <a:off x="28346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01" name="Oval 5">
            <a:extLst>
              <a:ext uri="{FF2B5EF4-FFF2-40B4-BE49-F238E27FC236}">
                <a16:creationId xmlns:a16="http://schemas.microsoft.com/office/drawing/2014/main" id="{CEA3C8BF-6154-C4AA-88CB-65E9097C85A7}"/>
              </a:ext>
            </a:extLst>
          </p:cNvPr>
          <p:cNvSpPr/>
          <p:nvPr/>
        </p:nvSpPr>
        <p:spPr>
          <a:xfrm>
            <a:off x="40233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02" name="Oval 6">
            <a:extLst>
              <a:ext uri="{FF2B5EF4-FFF2-40B4-BE49-F238E27FC236}">
                <a16:creationId xmlns:a16="http://schemas.microsoft.com/office/drawing/2014/main" id="{46668A6E-AEC1-A286-4D54-2A5FEEA05DBB}"/>
              </a:ext>
            </a:extLst>
          </p:cNvPr>
          <p:cNvSpPr/>
          <p:nvPr/>
        </p:nvSpPr>
        <p:spPr>
          <a:xfrm>
            <a:off x="521208"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03" name="Oval 7">
            <a:extLst>
              <a:ext uri="{FF2B5EF4-FFF2-40B4-BE49-F238E27FC236}">
                <a16:creationId xmlns:a16="http://schemas.microsoft.com/office/drawing/2014/main" id="{00C3638E-6C05-80C3-3022-8F979E55EC72}"/>
              </a:ext>
            </a:extLst>
          </p:cNvPr>
          <p:cNvSpPr/>
          <p:nvPr/>
        </p:nvSpPr>
        <p:spPr>
          <a:xfrm>
            <a:off x="64008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04" name="TextBox 8">
            <a:extLst>
              <a:ext uri="{FF2B5EF4-FFF2-40B4-BE49-F238E27FC236}">
                <a16:creationId xmlns:a16="http://schemas.microsoft.com/office/drawing/2014/main" id="{DC84501D-746C-B4F4-DB82-3B2155017821}"/>
              </a:ext>
            </a:extLst>
          </p:cNvPr>
          <p:cNvSpPr txBox="1"/>
          <p:nvPr/>
        </p:nvSpPr>
        <p:spPr>
          <a:xfrm>
            <a:off x="2798064" y="73152"/>
            <a:ext cx="1115152"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D6A3AF"/>
                </a:solidFill>
                <a:latin typeface="Arial"/>
                <a:ea typeface="Arial"/>
                <a:cs typeface="Arial"/>
                <a:sym typeface="Arial"/>
              </a:defRPr>
            </a:lvl1pPr>
          </a:lstStyle>
          <a:p>
            <a:r>
              <a:t>Front-aware M8 method</a:t>
            </a:r>
          </a:p>
        </p:txBody>
      </p:sp>
      <p:sp>
        <p:nvSpPr>
          <p:cNvPr id="1305" name="Oval 9">
            <a:extLst>
              <a:ext uri="{FF2B5EF4-FFF2-40B4-BE49-F238E27FC236}">
                <a16:creationId xmlns:a16="http://schemas.microsoft.com/office/drawing/2014/main" id="{855B75FF-02EA-0159-A46D-7C8058614F6F}"/>
              </a:ext>
            </a:extLst>
          </p:cNvPr>
          <p:cNvSpPr/>
          <p:nvPr/>
        </p:nvSpPr>
        <p:spPr>
          <a:xfrm>
            <a:off x="281635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06" name="Oval 10">
            <a:extLst>
              <a:ext uri="{FF2B5EF4-FFF2-40B4-BE49-F238E27FC236}">
                <a16:creationId xmlns:a16="http://schemas.microsoft.com/office/drawing/2014/main" id="{5E26A835-6DAD-2AC1-D750-86EFDE6D9CA0}"/>
              </a:ext>
            </a:extLst>
          </p:cNvPr>
          <p:cNvSpPr/>
          <p:nvPr/>
        </p:nvSpPr>
        <p:spPr>
          <a:xfrm>
            <a:off x="2912362"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07" name="Oval 11">
            <a:extLst>
              <a:ext uri="{FF2B5EF4-FFF2-40B4-BE49-F238E27FC236}">
                <a16:creationId xmlns:a16="http://schemas.microsoft.com/office/drawing/2014/main" id="{438B2E38-B65D-7320-2386-AC6B470E1905}"/>
              </a:ext>
            </a:extLst>
          </p:cNvPr>
          <p:cNvSpPr/>
          <p:nvPr/>
        </p:nvSpPr>
        <p:spPr>
          <a:xfrm>
            <a:off x="3008375"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08" name="Oval 12">
            <a:extLst>
              <a:ext uri="{FF2B5EF4-FFF2-40B4-BE49-F238E27FC236}">
                <a16:creationId xmlns:a16="http://schemas.microsoft.com/office/drawing/2014/main" id="{80B319F5-5CCC-8B74-EFA0-D61B76C63C01}"/>
              </a:ext>
            </a:extLst>
          </p:cNvPr>
          <p:cNvSpPr/>
          <p:nvPr/>
        </p:nvSpPr>
        <p:spPr>
          <a:xfrm>
            <a:off x="310438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09" name="Oval 13">
            <a:extLst>
              <a:ext uri="{FF2B5EF4-FFF2-40B4-BE49-F238E27FC236}">
                <a16:creationId xmlns:a16="http://schemas.microsoft.com/office/drawing/2014/main" id="{BDF81FFE-5448-FA45-6B93-8115D1479B3C}"/>
              </a:ext>
            </a:extLst>
          </p:cNvPr>
          <p:cNvSpPr/>
          <p:nvPr/>
        </p:nvSpPr>
        <p:spPr>
          <a:xfrm>
            <a:off x="3200399"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10" name="Oval 14">
            <a:extLst>
              <a:ext uri="{FF2B5EF4-FFF2-40B4-BE49-F238E27FC236}">
                <a16:creationId xmlns:a16="http://schemas.microsoft.com/office/drawing/2014/main" id="{E36B9418-DE2A-E0AE-2EF2-EABECEB5EC62}"/>
              </a:ext>
            </a:extLst>
          </p:cNvPr>
          <p:cNvSpPr/>
          <p:nvPr/>
        </p:nvSpPr>
        <p:spPr>
          <a:xfrm>
            <a:off x="329641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11" name="Oval 15">
            <a:extLst>
              <a:ext uri="{FF2B5EF4-FFF2-40B4-BE49-F238E27FC236}">
                <a16:creationId xmlns:a16="http://schemas.microsoft.com/office/drawing/2014/main" id="{3AC89A8C-477B-C80C-9807-E3A2C07916E9}"/>
              </a:ext>
            </a:extLst>
          </p:cNvPr>
          <p:cNvSpPr/>
          <p:nvPr/>
        </p:nvSpPr>
        <p:spPr>
          <a:xfrm>
            <a:off x="339242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12" name="Oval 16">
            <a:extLst>
              <a:ext uri="{FF2B5EF4-FFF2-40B4-BE49-F238E27FC236}">
                <a16:creationId xmlns:a16="http://schemas.microsoft.com/office/drawing/2014/main" id="{130C9883-D415-BDEF-4B74-9B293D518F09}"/>
              </a:ext>
            </a:extLst>
          </p:cNvPr>
          <p:cNvSpPr/>
          <p:nvPr/>
        </p:nvSpPr>
        <p:spPr>
          <a:xfrm>
            <a:off x="3488435"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13" name="Oval 17">
            <a:extLst>
              <a:ext uri="{FF2B5EF4-FFF2-40B4-BE49-F238E27FC236}">
                <a16:creationId xmlns:a16="http://schemas.microsoft.com/office/drawing/2014/main" id="{CCB0874F-1FA7-9742-F291-05046B1E5B4D}"/>
              </a:ext>
            </a:extLst>
          </p:cNvPr>
          <p:cNvSpPr/>
          <p:nvPr/>
        </p:nvSpPr>
        <p:spPr>
          <a:xfrm>
            <a:off x="358444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14" name="Oval 18">
            <a:extLst>
              <a:ext uri="{FF2B5EF4-FFF2-40B4-BE49-F238E27FC236}">
                <a16:creationId xmlns:a16="http://schemas.microsoft.com/office/drawing/2014/main" id="{DEB5073A-8584-7144-2ACC-2F03F9000360}"/>
              </a:ext>
            </a:extLst>
          </p:cNvPr>
          <p:cNvSpPr/>
          <p:nvPr/>
        </p:nvSpPr>
        <p:spPr>
          <a:xfrm>
            <a:off x="3680459"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15" name="Oval 19">
            <a:extLst>
              <a:ext uri="{FF2B5EF4-FFF2-40B4-BE49-F238E27FC236}">
                <a16:creationId xmlns:a16="http://schemas.microsoft.com/office/drawing/2014/main" id="{C1B9A53A-E913-C2B5-DD39-4A3861785751}"/>
              </a:ext>
            </a:extLst>
          </p:cNvPr>
          <p:cNvSpPr/>
          <p:nvPr/>
        </p:nvSpPr>
        <p:spPr>
          <a:xfrm>
            <a:off x="3776471"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16" name="Oval 20">
            <a:extLst>
              <a:ext uri="{FF2B5EF4-FFF2-40B4-BE49-F238E27FC236}">
                <a16:creationId xmlns:a16="http://schemas.microsoft.com/office/drawing/2014/main" id="{2C47B5EE-6EF5-FBC0-8E72-7C103582CAE9}"/>
              </a:ext>
            </a:extLst>
          </p:cNvPr>
          <p:cNvSpPr/>
          <p:nvPr/>
        </p:nvSpPr>
        <p:spPr>
          <a:xfrm>
            <a:off x="387248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17" name="Oval 21">
            <a:extLst>
              <a:ext uri="{FF2B5EF4-FFF2-40B4-BE49-F238E27FC236}">
                <a16:creationId xmlns:a16="http://schemas.microsoft.com/office/drawing/2014/main" id="{2DB4E18C-087C-657C-38E2-783EE3BBB696}"/>
              </a:ext>
            </a:extLst>
          </p:cNvPr>
          <p:cNvSpPr/>
          <p:nvPr/>
        </p:nvSpPr>
        <p:spPr>
          <a:xfrm>
            <a:off x="396849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18" name="Oval 22">
            <a:extLst>
              <a:ext uri="{FF2B5EF4-FFF2-40B4-BE49-F238E27FC236}">
                <a16:creationId xmlns:a16="http://schemas.microsoft.com/office/drawing/2014/main" id="{74F8E6BA-B722-0BEF-5884-16870C4ED208}"/>
              </a:ext>
            </a:extLst>
          </p:cNvPr>
          <p:cNvSpPr/>
          <p:nvPr/>
        </p:nvSpPr>
        <p:spPr>
          <a:xfrm>
            <a:off x="406450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19" name="Oval 23">
            <a:extLst>
              <a:ext uri="{FF2B5EF4-FFF2-40B4-BE49-F238E27FC236}">
                <a16:creationId xmlns:a16="http://schemas.microsoft.com/office/drawing/2014/main" id="{DD953B88-CA1C-DA4F-394F-FD89515BC866}"/>
              </a:ext>
            </a:extLst>
          </p:cNvPr>
          <p:cNvSpPr/>
          <p:nvPr/>
        </p:nvSpPr>
        <p:spPr>
          <a:xfrm>
            <a:off x="416052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20" name="Oval 24">
            <a:extLst>
              <a:ext uri="{FF2B5EF4-FFF2-40B4-BE49-F238E27FC236}">
                <a16:creationId xmlns:a16="http://schemas.microsoft.com/office/drawing/2014/main" id="{745E488B-CD1C-53C6-B213-ED56D25DD72A}"/>
              </a:ext>
            </a:extLst>
          </p:cNvPr>
          <p:cNvSpPr/>
          <p:nvPr/>
        </p:nvSpPr>
        <p:spPr>
          <a:xfrm>
            <a:off x="425653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21" name="Oval 25">
            <a:extLst>
              <a:ext uri="{FF2B5EF4-FFF2-40B4-BE49-F238E27FC236}">
                <a16:creationId xmlns:a16="http://schemas.microsoft.com/office/drawing/2014/main" id="{88C1DAD2-AB61-1592-6A57-F201C9D43624}"/>
              </a:ext>
            </a:extLst>
          </p:cNvPr>
          <p:cNvSpPr/>
          <p:nvPr/>
        </p:nvSpPr>
        <p:spPr>
          <a:xfrm>
            <a:off x="4352544"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22" name="Oval 26">
            <a:extLst>
              <a:ext uri="{FF2B5EF4-FFF2-40B4-BE49-F238E27FC236}">
                <a16:creationId xmlns:a16="http://schemas.microsoft.com/office/drawing/2014/main" id="{08E1BD29-4379-5180-112A-3BC24B2873FA}"/>
              </a:ext>
            </a:extLst>
          </p:cNvPr>
          <p:cNvSpPr/>
          <p:nvPr/>
        </p:nvSpPr>
        <p:spPr>
          <a:xfrm>
            <a:off x="4448554"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23" name="Oval 27">
            <a:extLst>
              <a:ext uri="{FF2B5EF4-FFF2-40B4-BE49-F238E27FC236}">
                <a16:creationId xmlns:a16="http://schemas.microsoft.com/office/drawing/2014/main" id="{2AFC74FA-2DE3-AF1A-612B-76882FFC22C1}"/>
              </a:ext>
            </a:extLst>
          </p:cNvPr>
          <p:cNvSpPr/>
          <p:nvPr/>
        </p:nvSpPr>
        <p:spPr>
          <a:xfrm>
            <a:off x="454456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24" name="Oval 28">
            <a:extLst>
              <a:ext uri="{FF2B5EF4-FFF2-40B4-BE49-F238E27FC236}">
                <a16:creationId xmlns:a16="http://schemas.microsoft.com/office/drawing/2014/main" id="{6DA67F0D-2E53-8697-5513-BB8840F09917}"/>
              </a:ext>
            </a:extLst>
          </p:cNvPr>
          <p:cNvSpPr/>
          <p:nvPr/>
        </p:nvSpPr>
        <p:spPr>
          <a:xfrm>
            <a:off x="4640579"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25" name="Oval 29">
            <a:extLst>
              <a:ext uri="{FF2B5EF4-FFF2-40B4-BE49-F238E27FC236}">
                <a16:creationId xmlns:a16="http://schemas.microsoft.com/office/drawing/2014/main" id="{E914A477-046C-B77A-CD33-0515E8331689}"/>
              </a:ext>
            </a:extLst>
          </p:cNvPr>
          <p:cNvSpPr/>
          <p:nvPr/>
        </p:nvSpPr>
        <p:spPr>
          <a:xfrm>
            <a:off x="4736591"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26" name="Oval 30">
            <a:extLst>
              <a:ext uri="{FF2B5EF4-FFF2-40B4-BE49-F238E27FC236}">
                <a16:creationId xmlns:a16="http://schemas.microsoft.com/office/drawing/2014/main" id="{8A3C9DFD-922F-B4CF-4837-B710E6693113}"/>
              </a:ext>
            </a:extLst>
          </p:cNvPr>
          <p:cNvSpPr/>
          <p:nvPr/>
        </p:nvSpPr>
        <p:spPr>
          <a:xfrm>
            <a:off x="483260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27" name="Oval 31">
            <a:extLst>
              <a:ext uri="{FF2B5EF4-FFF2-40B4-BE49-F238E27FC236}">
                <a16:creationId xmlns:a16="http://schemas.microsoft.com/office/drawing/2014/main" id="{779C6086-C049-A91C-9512-F531547AA472}"/>
              </a:ext>
            </a:extLst>
          </p:cNvPr>
          <p:cNvSpPr/>
          <p:nvPr/>
        </p:nvSpPr>
        <p:spPr>
          <a:xfrm>
            <a:off x="4928615"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28" name="Oval 32">
            <a:extLst>
              <a:ext uri="{FF2B5EF4-FFF2-40B4-BE49-F238E27FC236}">
                <a16:creationId xmlns:a16="http://schemas.microsoft.com/office/drawing/2014/main" id="{720CAFFA-F375-E487-FC2A-908257701921}"/>
              </a:ext>
            </a:extLst>
          </p:cNvPr>
          <p:cNvSpPr/>
          <p:nvPr/>
        </p:nvSpPr>
        <p:spPr>
          <a:xfrm>
            <a:off x="502462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29" name="TextBox 33">
            <a:extLst>
              <a:ext uri="{FF2B5EF4-FFF2-40B4-BE49-F238E27FC236}">
                <a16:creationId xmlns:a16="http://schemas.microsoft.com/office/drawing/2014/main" id="{4442A96F-D3BF-4A95-E434-179CA2B17971}"/>
              </a:ext>
            </a:extLst>
          </p:cNvPr>
          <p:cNvSpPr txBox="1"/>
          <p:nvPr/>
        </p:nvSpPr>
        <p:spPr>
          <a:xfrm>
            <a:off x="9381743" y="73152"/>
            <a:ext cx="1250933"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FFFFFF"/>
                </a:solidFill>
                <a:latin typeface="Arial"/>
                <a:ea typeface="Arial"/>
                <a:cs typeface="Arial"/>
                <a:sym typeface="Arial"/>
              </a:defRPr>
            </a:lvl1pPr>
          </a:lstStyle>
          <a:p>
            <a:r>
              <a:t>Evaluation and next results</a:t>
            </a:r>
          </a:p>
        </p:txBody>
      </p:sp>
      <p:sp>
        <p:nvSpPr>
          <p:cNvPr id="1330" name="Oval 34">
            <a:extLst>
              <a:ext uri="{FF2B5EF4-FFF2-40B4-BE49-F238E27FC236}">
                <a16:creationId xmlns:a16="http://schemas.microsoft.com/office/drawing/2014/main" id="{7BCB88A4-C2AF-F4E0-EEC1-CACB9D3E0B21}"/>
              </a:ext>
            </a:extLst>
          </p:cNvPr>
          <p:cNvSpPr/>
          <p:nvPr/>
        </p:nvSpPr>
        <p:spPr>
          <a:xfrm>
            <a:off x="9400031"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31" name="Oval 35">
            <a:extLst>
              <a:ext uri="{FF2B5EF4-FFF2-40B4-BE49-F238E27FC236}">
                <a16:creationId xmlns:a16="http://schemas.microsoft.com/office/drawing/2014/main" id="{F31016A5-92EE-89C6-431E-5F2821D4CDCC}"/>
              </a:ext>
            </a:extLst>
          </p:cNvPr>
          <p:cNvSpPr/>
          <p:nvPr/>
        </p:nvSpPr>
        <p:spPr>
          <a:xfrm>
            <a:off x="9518904"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32" name="Oval 36">
            <a:extLst>
              <a:ext uri="{FF2B5EF4-FFF2-40B4-BE49-F238E27FC236}">
                <a16:creationId xmlns:a16="http://schemas.microsoft.com/office/drawing/2014/main" id="{3466ACCF-6A2C-CAD7-4FEF-4972A057A2C7}"/>
              </a:ext>
            </a:extLst>
          </p:cNvPr>
          <p:cNvSpPr/>
          <p:nvPr/>
        </p:nvSpPr>
        <p:spPr>
          <a:xfrm>
            <a:off x="963777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33" name="Oval 37">
            <a:extLst>
              <a:ext uri="{FF2B5EF4-FFF2-40B4-BE49-F238E27FC236}">
                <a16:creationId xmlns:a16="http://schemas.microsoft.com/office/drawing/2014/main" id="{7C3A5082-4C47-1953-095A-571D1DE9BBD6}"/>
              </a:ext>
            </a:extLst>
          </p:cNvPr>
          <p:cNvSpPr/>
          <p:nvPr/>
        </p:nvSpPr>
        <p:spPr>
          <a:xfrm>
            <a:off x="975664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34" name="TextBox 38">
            <a:extLst>
              <a:ext uri="{FF2B5EF4-FFF2-40B4-BE49-F238E27FC236}">
                <a16:creationId xmlns:a16="http://schemas.microsoft.com/office/drawing/2014/main" id="{F4197A93-5043-D86F-04F1-729A5F9F1078}"/>
              </a:ext>
            </a:extLst>
          </p:cNvPr>
          <p:cNvSpPr txBox="1"/>
          <p:nvPr/>
        </p:nvSpPr>
        <p:spPr>
          <a:xfrm>
            <a:off x="448055" y="768096"/>
            <a:ext cx="2895857" cy="5488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900">
                <a:solidFill>
                  <a:srgbClr val="B0002A"/>
                </a:solidFill>
                <a:latin typeface="Arial"/>
                <a:ea typeface="Arial"/>
                <a:cs typeface="Arial"/>
                <a:sym typeface="Arial"/>
              </a:defRPr>
            </a:lvl1pPr>
          </a:lstStyle>
          <a:p>
            <a:r>
              <a:rPr sz="1700" b="1" dirty="0">
                <a:solidFill>
                  <a:srgbClr val="7E0023"/>
                </a:solidFill>
                <a:latin typeface="Arial"/>
              </a:rPr>
              <a:t>A front-aware method </a:t>
            </a:r>
            <a:endParaRPr lang="en-GB" sz="1700" b="1" dirty="0">
              <a:solidFill>
                <a:srgbClr val="7E0023"/>
              </a:solidFill>
              <a:latin typeface="Arial"/>
            </a:endParaRPr>
          </a:p>
          <a:p>
            <a:r>
              <a:rPr sz="1700" b="1" dirty="0">
                <a:solidFill>
                  <a:srgbClr val="7E0023"/>
                </a:solidFill>
                <a:latin typeface="Arial"/>
              </a:rPr>
              <a:t>needs front-aware evidence</a:t>
            </a:r>
          </a:p>
        </p:txBody>
      </p:sp>
      <p:sp>
        <p:nvSpPr>
          <p:cNvPr id="1338" name="TextBox 58">
            <a:extLst>
              <a:ext uri="{FF2B5EF4-FFF2-40B4-BE49-F238E27FC236}">
                <a16:creationId xmlns:a16="http://schemas.microsoft.com/office/drawing/2014/main" id="{287B59C5-0E8D-7D72-83D1-9DCAF8FB9C83}"/>
              </a:ext>
            </a:extLst>
          </p:cNvPr>
          <p:cNvSpPr txBox="1"/>
          <p:nvPr/>
        </p:nvSpPr>
        <p:spPr>
          <a:xfrm>
            <a:off x="11734057" y="6528816"/>
            <a:ext cx="143999"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gn="r">
              <a:lnSpc>
                <a:spcPct val="104999"/>
              </a:lnSpc>
              <a:defRPr sz="800">
                <a:solidFill>
                  <a:srgbClr val="666666"/>
                </a:solidFill>
                <a:latin typeface="Arial"/>
                <a:ea typeface="Arial"/>
                <a:cs typeface="Arial"/>
                <a:sym typeface="Arial"/>
              </a:defRPr>
            </a:lvl1pPr>
          </a:lstStyle>
          <a:p>
            <a:r>
              <a:t>17</a:t>
            </a:r>
          </a:p>
        </p:txBody>
      </p:sp>
      <p:pic>
        <p:nvPicPr>
          <p:cNvPr id="1362" name="M0_final_panel" descr="M0.png">
            <a:extLst>
              <a:ext uri="{FF2B5EF4-FFF2-40B4-BE49-F238E27FC236}">
                <a16:creationId xmlns:a16="http://schemas.microsoft.com/office/drawing/2014/main" id="{19E74634-5E32-00C0-FC01-70C7BB73E5F1}"/>
              </a:ext>
            </a:extLst>
          </p:cNvPr>
          <p:cNvPicPr>
            <a:picLocks noChangeAspect="1"/>
          </p:cNvPicPr>
          <p:nvPr/>
        </p:nvPicPr>
        <p:blipFill>
          <a:blip r:embed="rId3"/>
          <a:srcRect l="27134" r="18261"/>
          <a:stretch>
            <a:fillRect/>
          </a:stretch>
        </p:blipFill>
        <p:spPr>
          <a:xfrm>
            <a:off x="4236429" y="596430"/>
            <a:ext cx="3107500" cy="2906668"/>
          </a:xfrm>
          <a:prstGeom prst="rect">
            <a:avLst/>
          </a:prstGeom>
        </p:spPr>
      </p:pic>
      <p:pic>
        <p:nvPicPr>
          <p:cNvPr id="1363" name="M1_final_panel" descr="M1.png">
            <a:extLst>
              <a:ext uri="{FF2B5EF4-FFF2-40B4-BE49-F238E27FC236}">
                <a16:creationId xmlns:a16="http://schemas.microsoft.com/office/drawing/2014/main" id="{F827F94D-1455-0961-6D67-3EE98E472439}"/>
              </a:ext>
            </a:extLst>
          </p:cNvPr>
          <p:cNvPicPr>
            <a:picLocks noChangeAspect="1"/>
          </p:cNvPicPr>
          <p:nvPr/>
        </p:nvPicPr>
        <p:blipFill>
          <a:blip r:embed="rId4"/>
          <a:srcRect l="27322" r="18214"/>
          <a:stretch>
            <a:fillRect/>
          </a:stretch>
        </p:blipFill>
        <p:spPr>
          <a:xfrm>
            <a:off x="4236429" y="3635002"/>
            <a:ext cx="3107500" cy="3208906"/>
          </a:xfrm>
          <a:prstGeom prst="rect">
            <a:avLst/>
          </a:prstGeom>
        </p:spPr>
      </p:pic>
      <p:pic>
        <p:nvPicPr>
          <p:cNvPr id="1365" name="M3_final_panel" descr="M3.png">
            <a:extLst>
              <a:ext uri="{FF2B5EF4-FFF2-40B4-BE49-F238E27FC236}">
                <a16:creationId xmlns:a16="http://schemas.microsoft.com/office/drawing/2014/main" id="{D9B10CF9-C9AF-2FF0-73C2-DCB14448439C}"/>
              </a:ext>
            </a:extLst>
          </p:cNvPr>
          <p:cNvPicPr>
            <a:picLocks noChangeAspect="1"/>
          </p:cNvPicPr>
          <p:nvPr/>
        </p:nvPicPr>
        <p:blipFill>
          <a:blip r:embed="rId5"/>
          <a:srcRect l="27076" r="19840"/>
          <a:stretch>
            <a:fillRect/>
          </a:stretch>
        </p:blipFill>
        <p:spPr>
          <a:xfrm>
            <a:off x="8092031" y="3777225"/>
            <a:ext cx="2898005" cy="3070378"/>
          </a:xfrm>
          <a:prstGeom prst="rect">
            <a:avLst/>
          </a:prstGeom>
        </p:spPr>
      </p:pic>
      <p:sp>
        <p:nvSpPr>
          <p:cNvPr id="1335" name="Rounded Rectangle 51">
            <a:extLst>
              <a:ext uri="{FF2B5EF4-FFF2-40B4-BE49-F238E27FC236}">
                <a16:creationId xmlns:a16="http://schemas.microsoft.com/office/drawing/2014/main" id="{48D361AB-C8AE-02AE-E743-4468340879AA}"/>
              </a:ext>
            </a:extLst>
          </p:cNvPr>
          <p:cNvSpPr/>
          <p:nvPr/>
        </p:nvSpPr>
        <p:spPr>
          <a:xfrm>
            <a:off x="104164" y="1531444"/>
            <a:ext cx="2457184" cy="866896"/>
          </a:xfrm>
          <a:prstGeom prst="roundRect">
            <a:avLst>
              <a:gd name="adj" fmla="val 16667"/>
            </a:avLst>
          </a:prstGeom>
          <a:solidFill>
            <a:srgbClr val="D9D9D9"/>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dirty="0"/>
          </a:p>
        </p:txBody>
      </p:sp>
      <p:sp>
        <p:nvSpPr>
          <p:cNvPr id="1336" name="TextBox 52">
            <a:extLst>
              <a:ext uri="{FF2B5EF4-FFF2-40B4-BE49-F238E27FC236}">
                <a16:creationId xmlns:a16="http://schemas.microsoft.com/office/drawing/2014/main" id="{6C1555EB-D8A5-ECEC-46E1-671B2AEE9688}"/>
              </a:ext>
            </a:extLst>
          </p:cNvPr>
          <p:cNvSpPr txBox="1"/>
          <p:nvPr/>
        </p:nvSpPr>
        <p:spPr>
          <a:xfrm>
            <a:off x="68613" y="1660473"/>
            <a:ext cx="2492735" cy="18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25400" rIns="50800" bIns="25400">
            <a:spAutoFit/>
          </a:bodyPr>
          <a:lstStyle>
            <a:lvl1pPr>
              <a:lnSpc>
                <a:spcPct val="104999"/>
              </a:lnSpc>
              <a:defRPr sz="1300">
                <a:solidFill>
                  <a:srgbClr val="B0002A"/>
                </a:solidFill>
                <a:latin typeface="Arial"/>
                <a:ea typeface="Arial"/>
                <a:cs typeface="Arial"/>
                <a:sym typeface="Arial"/>
              </a:defRPr>
            </a:lvl1pPr>
          </a:lstStyle>
          <a:p>
            <a:pPr algn="ctr"/>
            <a:r>
              <a:rPr sz="900" b="0" dirty="0">
                <a:solidFill>
                  <a:srgbClr val="7E0023"/>
                </a:solidFill>
                <a:latin typeface="Arial"/>
              </a:rPr>
              <a:t>M0–M8 final P–S snapshot</a:t>
            </a:r>
            <a:r>
              <a:rPr lang="en-GB" sz="900" b="0" dirty="0">
                <a:solidFill>
                  <a:srgbClr val="7E0023"/>
                </a:solidFill>
                <a:latin typeface="Arial"/>
              </a:rPr>
              <a:t>s</a:t>
            </a:r>
            <a:r>
              <a:rPr lang="zh-CN" altLang="en-US" sz="900" b="0" dirty="0">
                <a:solidFill>
                  <a:srgbClr val="7E0023"/>
                </a:solidFill>
                <a:latin typeface="Arial"/>
              </a:rPr>
              <a:t> </a:t>
            </a:r>
            <a:r>
              <a:rPr lang="en-US" altLang="zh-CN" sz="900" dirty="0">
                <a:solidFill>
                  <a:srgbClr val="7E0023"/>
                </a:solidFill>
              </a:rPr>
              <a:t>(t=18698)</a:t>
            </a:r>
            <a:endParaRPr sz="900" b="0" dirty="0">
              <a:solidFill>
                <a:srgbClr val="7E0023"/>
              </a:solidFill>
              <a:latin typeface="Arial"/>
            </a:endParaRPr>
          </a:p>
        </p:txBody>
      </p:sp>
      <p:sp>
        <p:nvSpPr>
          <p:cNvPr id="1337" name="TextBox 53">
            <a:extLst>
              <a:ext uri="{FF2B5EF4-FFF2-40B4-BE49-F238E27FC236}">
                <a16:creationId xmlns:a16="http://schemas.microsoft.com/office/drawing/2014/main" id="{D1629110-12DF-1F82-1EE3-2AFC26120596}"/>
              </a:ext>
            </a:extLst>
          </p:cNvPr>
          <p:cNvSpPr txBox="1"/>
          <p:nvPr/>
        </p:nvSpPr>
        <p:spPr>
          <a:xfrm>
            <a:off x="331504" y="1859973"/>
            <a:ext cx="3822193" cy="392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4" tIns="9144" rIns="9144" bIns="9144">
            <a:spAutoFit/>
          </a:bodyPr>
          <a:lstStyle>
            <a:lvl1pPr>
              <a:lnSpc>
                <a:spcPct val="104999"/>
              </a:lnSpc>
              <a:defRPr sz="1200">
                <a:solidFill>
                  <a:srgbClr val="0000FF"/>
                </a:solidFill>
                <a:latin typeface="Arial"/>
                <a:ea typeface="Arial"/>
                <a:cs typeface="Arial"/>
                <a:sym typeface="Arial"/>
              </a:defRPr>
            </a:lvl1pPr>
          </a:lstStyle>
          <a:p>
            <a:r>
              <a:rPr dirty="0"/>
              <a:t>each cell: ref / pred / |error|,</a:t>
            </a:r>
            <a:endParaRPr lang="en-GB" dirty="0"/>
          </a:p>
          <a:p>
            <a:r>
              <a:rPr dirty="0"/>
              <a:t> P on top, S on bottom</a:t>
            </a:r>
          </a:p>
        </p:txBody>
      </p:sp>
      <p:sp>
        <p:nvSpPr>
          <p:cNvPr id="1353" name="M0">
            <a:extLst>
              <a:ext uri="{FF2B5EF4-FFF2-40B4-BE49-F238E27FC236}">
                <a16:creationId xmlns:a16="http://schemas.microsoft.com/office/drawing/2014/main" id="{F3CEEB95-311A-5A4C-B197-63CFE0545E28}"/>
              </a:ext>
            </a:extLst>
          </p:cNvPr>
          <p:cNvSpPr txBox="1"/>
          <p:nvPr/>
        </p:nvSpPr>
        <p:spPr>
          <a:xfrm>
            <a:off x="3559774" y="2118553"/>
            <a:ext cx="640080" cy="3291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rPr dirty="0"/>
              <a:t>M0</a:t>
            </a:r>
          </a:p>
        </p:txBody>
      </p:sp>
      <p:sp>
        <p:nvSpPr>
          <p:cNvPr id="1354" name="M1">
            <a:extLst>
              <a:ext uri="{FF2B5EF4-FFF2-40B4-BE49-F238E27FC236}">
                <a16:creationId xmlns:a16="http://schemas.microsoft.com/office/drawing/2014/main" id="{64F2F5A2-9673-006A-5AE9-D5928E5C7981}"/>
              </a:ext>
            </a:extLst>
          </p:cNvPr>
          <p:cNvSpPr txBox="1"/>
          <p:nvPr/>
        </p:nvSpPr>
        <p:spPr>
          <a:xfrm>
            <a:off x="3623782" y="5049518"/>
            <a:ext cx="640080" cy="3291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rPr dirty="0"/>
              <a:t>M1</a:t>
            </a:r>
          </a:p>
        </p:txBody>
      </p:sp>
      <p:sp>
        <p:nvSpPr>
          <p:cNvPr id="1355" name="M2">
            <a:extLst>
              <a:ext uri="{FF2B5EF4-FFF2-40B4-BE49-F238E27FC236}">
                <a16:creationId xmlns:a16="http://schemas.microsoft.com/office/drawing/2014/main" id="{639A2F2D-59B8-E149-B7DD-EBF81F97C8E4}"/>
              </a:ext>
            </a:extLst>
          </p:cNvPr>
          <p:cNvSpPr txBox="1"/>
          <p:nvPr/>
        </p:nvSpPr>
        <p:spPr>
          <a:xfrm>
            <a:off x="7471789" y="2045976"/>
            <a:ext cx="640080" cy="3291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rPr dirty="0"/>
              <a:t>M2</a:t>
            </a:r>
          </a:p>
        </p:txBody>
      </p:sp>
      <p:sp>
        <p:nvSpPr>
          <p:cNvPr id="1356" name="M3">
            <a:extLst>
              <a:ext uri="{FF2B5EF4-FFF2-40B4-BE49-F238E27FC236}">
                <a16:creationId xmlns:a16="http://schemas.microsoft.com/office/drawing/2014/main" id="{9992AEB1-98E5-F5F1-995A-C1C1CBC0AF50}"/>
              </a:ext>
            </a:extLst>
          </p:cNvPr>
          <p:cNvSpPr txBox="1"/>
          <p:nvPr/>
        </p:nvSpPr>
        <p:spPr>
          <a:xfrm>
            <a:off x="7471789" y="5049518"/>
            <a:ext cx="640080" cy="3291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rPr dirty="0"/>
              <a:t>M3</a:t>
            </a:r>
          </a:p>
        </p:txBody>
      </p:sp>
      <p:pic>
        <p:nvPicPr>
          <p:cNvPr id="5" name="Picture 4">
            <a:extLst>
              <a:ext uri="{FF2B5EF4-FFF2-40B4-BE49-F238E27FC236}">
                <a16:creationId xmlns:a16="http://schemas.microsoft.com/office/drawing/2014/main" id="{B1825C7B-0D93-0E03-7333-7A742BB75124}"/>
              </a:ext>
            </a:extLst>
          </p:cNvPr>
          <p:cNvPicPr>
            <a:picLocks noChangeAspect="1"/>
          </p:cNvPicPr>
          <p:nvPr/>
        </p:nvPicPr>
        <p:blipFill>
          <a:blip r:embed="rId6">
            <a:extLst>
              <a:ext uri="{28A0092B-C50C-407E-A947-70E740481C1C}">
                <a14:useLocalDpi xmlns:a14="http://schemas.microsoft.com/office/drawing/2010/main" val="0"/>
              </a:ext>
            </a:extLst>
          </a:blip>
          <a:srcRect l="29072" r="19493"/>
          <a:stretch>
            <a:fillRect/>
          </a:stretch>
        </p:blipFill>
        <p:spPr>
          <a:xfrm>
            <a:off x="8193036" y="596430"/>
            <a:ext cx="2796999" cy="3004459"/>
          </a:xfrm>
          <a:prstGeom prst="rect">
            <a:avLst/>
          </a:prstGeom>
        </p:spPr>
      </p:pic>
      <p:pic>
        <p:nvPicPr>
          <p:cNvPr id="2" name="M0_final_panel" descr="M0.png">
            <a:extLst>
              <a:ext uri="{FF2B5EF4-FFF2-40B4-BE49-F238E27FC236}">
                <a16:creationId xmlns:a16="http://schemas.microsoft.com/office/drawing/2014/main" id="{8AD1B700-3F0C-C2BF-994E-73D1CF5DB2A2}"/>
              </a:ext>
            </a:extLst>
          </p:cNvPr>
          <p:cNvPicPr>
            <a:picLocks noChangeAspect="1"/>
          </p:cNvPicPr>
          <p:nvPr/>
        </p:nvPicPr>
        <p:blipFill>
          <a:blip r:embed="rId3"/>
          <a:srcRect r="72866"/>
          <a:stretch>
            <a:fillRect/>
          </a:stretch>
        </p:blipFill>
        <p:spPr>
          <a:xfrm>
            <a:off x="448055" y="2864645"/>
            <a:ext cx="1694666" cy="3190031"/>
          </a:xfrm>
          <a:prstGeom prst="rect">
            <a:avLst/>
          </a:prstGeom>
        </p:spPr>
      </p:pic>
      <p:pic>
        <p:nvPicPr>
          <p:cNvPr id="3" name="M1_final_panel" descr="M1.png">
            <a:extLst>
              <a:ext uri="{FF2B5EF4-FFF2-40B4-BE49-F238E27FC236}">
                <a16:creationId xmlns:a16="http://schemas.microsoft.com/office/drawing/2014/main" id="{F3889A97-868F-EB48-A9D7-C95B86423569}"/>
              </a:ext>
            </a:extLst>
          </p:cNvPr>
          <p:cNvPicPr>
            <a:picLocks noChangeAspect="1"/>
          </p:cNvPicPr>
          <p:nvPr/>
        </p:nvPicPr>
        <p:blipFill>
          <a:blip r:embed="rId4"/>
          <a:srcRect l="79783" r="-1"/>
          <a:stretch>
            <a:fillRect/>
          </a:stretch>
        </p:blipFill>
        <p:spPr>
          <a:xfrm>
            <a:off x="2049107" y="2924439"/>
            <a:ext cx="1114717" cy="3100859"/>
          </a:xfrm>
          <a:prstGeom prst="rect">
            <a:avLst/>
          </a:prstGeom>
        </p:spPr>
      </p:pic>
      <p:sp>
        <p:nvSpPr>
          <p:cNvPr id="4" name="M1">
            <a:extLst>
              <a:ext uri="{FF2B5EF4-FFF2-40B4-BE49-F238E27FC236}">
                <a16:creationId xmlns:a16="http://schemas.microsoft.com/office/drawing/2014/main" id="{E3D8E1FC-14D4-A753-3880-B023C632F078}"/>
              </a:ext>
            </a:extLst>
          </p:cNvPr>
          <p:cNvSpPr txBox="1"/>
          <p:nvPr/>
        </p:nvSpPr>
        <p:spPr>
          <a:xfrm>
            <a:off x="761811" y="2480017"/>
            <a:ext cx="1156725"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rPr lang="en-GB" dirty="0"/>
              <a:t>IC-FERST</a:t>
            </a:r>
            <a:endParaRPr dirty="0"/>
          </a:p>
        </p:txBody>
      </p:sp>
    </p:spTree>
    <p:extLst>
      <p:ext uri="{BB962C8B-B14F-4D97-AF65-F5344CB8AC3E}">
        <p14:creationId xmlns:p14="http://schemas.microsoft.com/office/powerpoint/2010/main" val="38550096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68C51-02CF-6626-9F00-60DE56F11D57}"/>
            </a:ext>
          </a:extLst>
        </p:cNvPr>
        <p:cNvGrpSpPr/>
        <p:nvPr/>
      </p:nvGrpSpPr>
      <p:grpSpPr>
        <a:xfrm>
          <a:off x="0" y="0"/>
          <a:ext cx="0" cy="0"/>
          <a:chOff x="0" y="0"/>
          <a:chExt cx="0" cy="0"/>
        </a:xfrm>
      </p:grpSpPr>
      <p:sp>
        <p:nvSpPr>
          <p:cNvPr id="1297" name="Rectangle 1">
            <a:extLst>
              <a:ext uri="{FF2B5EF4-FFF2-40B4-BE49-F238E27FC236}">
                <a16:creationId xmlns:a16="http://schemas.microsoft.com/office/drawing/2014/main" id="{0E6A45E9-B2A9-07CD-3A39-9EA84CC129DC}"/>
              </a:ext>
            </a:extLst>
          </p:cNvPr>
          <p:cNvSpPr/>
          <p:nvPr/>
        </p:nvSpPr>
        <p:spPr>
          <a:xfrm>
            <a:off x="-1" y="-1"/>
            <a:ext cx="12191697" cy="576074"/>
          </a:xfrm>
          <a:prstGeom prst="rect">
            <a:avLst/>
          </a:prstGeom>
          <a:solidFill>
            <a:srgbClr val="5C0014"/>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98" name="Rectangle 2">
            <a:extLst>
              <a:ext uri="{FF2B5EF4-FFF2-40B4-BE49-F238E27FC236}">
                <a16:creationId xmlns:a16="http://schemas.microsoft.com/office/drawing/2014/main" id="{9759C8C2-CFAA-5973-19FA-04AC684BA860}"/>
              </a:ext>
            </a:extLst>
          </p:cNvPr>
          <p:cNvSpPr/>
          <p:nvPr/>
        </p:nvSpPr>
        <p:spPr>
          <a:xfrm>
            <a:off x="-1" y="576072"/>
            <a:ext cx="12191697" cy="22861"/>
          </a:xfrm>
          <a:prstGeom prst="rect">
            <a:avLst/>
          </a:prstGeom>
          <a:solidFill>
            <a:srgbClr val="B0002A"/>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299" name="TextBox 3">
            <a:extLst>
              <a:ext uri="{FF2B5EF4-FFF2-40B4-BE49-F238E27FC236}">
                <a16:creationId xmlns:a16="http://schemas.microsoft.com/office/drawing/2014/main" id="{EEFA8947-788E-7165-802B-6C0A6440752D}"/>
              </a:ext>
            </a:extLst>
          </p:cNvPr>
          <p:cNvSpPr txBox="1"/>
          <p:nvPr/>
        </p:nvSpPr>
        <p:spPr>
          <a:xfrm>
            <a:off x="265176" y="73152"/>
            <a:ext cx="494042"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D6A3AF"/>
                </a:solidFill>
                <a:latin typeface="Arial"/>
                <a:ea typeface="Arial"/>
                <a:cs typeface="Arial"/>
                <a:sym typeface="Arial"/>
              </a:defRPr>
            </a:lvl1pPr>
          </a:lstStyle>
          <a:p>
            <a:r>
              <a:t>Motivation</a:t>
            </a:r>
          </a:p>
        </p:txBody>
      </p:sp>
      <p:sp>
        <p:nvSpPr>
          <p:cNvPr id="1300" name="Oval 4">
            <a:extLst>
              <a:ext uri="{FF2B5EF4-FFF2-40B4-BE49-F238E27FC236}">
                <a16:creationId xmlns:a16="http://schemas.microsoft.com/office/drawing/2014/main" id="{90EE53F0-3DC1-34AE-5168-29060B827AEB}"/>
              </a:ext>
            </a:extLst>
          </p:cNvPr>
          <p:cNvSpPr/>
          <p:nvPr/>
        </p:nvSpPr>
        <p:spPr>
          <a:xfrm>
            <a:off x="28346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01" name="Oval 5">
            <a:extLst>
              <a:ext uri="{FF2B5EF4-FFF2-40B4-BE49-F238E27FC236}">
                <a16:creationId xmlns:a16="http://schemas.microsoft.com/office/drawing/2014/main" id="{4CC33600-12E6-C0F2-5961-84B222A4448C}"/>
              </a:ext>
            </a:extLst>
          </p:cNvPr>
          <p:cNvSpPr/>
          <p:nvPr/>
        </p:nvSpPr>
        <p:spPr>
          <a:xfrm>
            <a:off x="40233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02" name="Oval 6">
            <a:extLst>
              <a:ext uri="{FF2B5EF4-FFF2-40B4-BE49-F238E27FC236}">
                <a16:creationId xmlns:a16="http://schemas.microsoft.com/office/drawing/2014/main" id="{C22FC2CB-DCAF-168B-1E06-CB4B505F678E}"/>
              </a:ext>
            </a:extLst>
          </p:cNvPr>
          <p:cNvSpPr/>
          <p:nvPr/>
        </p:nvSpPr>
        <p:spPr>
          <a:xfrm>
            <a:off x="521208"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03" name="Oval 7">
            <a:extLst>
              <a:ext uri="{FF2B5EF4-FFF2-40B4-BE49-F238E27FC236}">
                <a16:creationId xmlns:a16="http://schemas.microsoft.com/office/drawing/2014/main" id="{BB4BA630-7CDD-C2EA-494C-D5064B50B559}"/>
              </a:ext>
            </a:extLst>
          </p:cNvPr>
          <p:cNvSpPr/>
          <p:nvPr/>
        </p:nvSpPr>
        <p:spPr>
          <a:xfrm>
            <a:off x="64008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04" name="TextBox 8">
            <a:extLst>
              <a:ext uri="{FF2B5EF4-FFF2-40B4-BE49-F238E27FC236}">
                <a16:creationId xmlns:a16="http://schemas.microsoft.com/office/drawing/2014/main" id="{ABBF22EE-3467-E5DD-0039-3C67AC7EE3A5}"/>
              </a:ext>
            </a:extLst>
          </p:cNvPr>
          <p:cNvSpPr txBox="1"/>
          <p:nvPr/>
        </p:nvSpPr>
        <p:spPr>
          <a:xfrm>
            <a:off x="2798064" y="73152"/>
            <a:ext cx="1115152"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D6A3AF"/>
                </a:solidFill>
                <a:latin typeface="Arial"/>
                <a:ea typeface="Arial"/>
                <a:cs typeface="Arial"/>
                <a:sym typeface="Arial"/>
              </a:defRPr>
            </a:lvl1pPr>
          </a:lstStyle>
          <a:p>
            <a:r>
              <a:t>Front-aware M8 method</a:t>
            </a:r>
          </a:p>
        </p:txBody>
      </p:sp>
      <p:sp>
        <p:nvSpPr>
          <p:cNvPr id="1305" name="Oval 9">
            <a:extLst>
              <a:ext uri="{FF2B5EF4-FFF2-40B4-BE49-F238E27FC236}">
                <a16:creationId xmlns:a16="http://schemas.microsoft.com/office/drawing/2014/main" id="{E9597F70-F79E-F217-77AB-26E8B7DA0D32}"/>
              </a:ext>
            </a:extLst>
          </p:cNvPr>
          <p:cNvSpPr/>
          <p:nvPr/>
        </p:nvSpPr>
        <p:spPr>
          <a:xfrm>
            <a:off x="281635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06" name="Oval 10">
            <a:extLst>
              <a:ext uri="{FF2B5EF4-FFF2-40B4-BE49-F238E27FC236}">
                <a16:creationId xmlns:a16="http://schemas.microsoft.com/office/drawing/2014/main" id="{56565FAF-9C40-C01D-A9E7-6505A1D4A4CA}"/>
              </a:ext>
            </a:extLst>
          </p:cNvPr>
          <p:cNvSpPr/>
          <p:nvPr/>
        </p:nvSpPr>
        <p:spPr>
          <a:xfrm>
            <a:off x="2912362"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07" name="Oval 11">
            <a:extLst>
              <a:ext uri="{FF2B5EF4-FFF2-40B4-BE49-F238E27FC236}">
                <a16:creationId xmlns:a16="http://schemas.microsoft.com/office/drawing/2014/main" id="{FE8E7487-5D34-94E2-2E8A-F27BAA4FBB51}"/>
              </a:ext>
            </a:extLst>
          </p:cNvPr>
          <p:cNvSpPr/>
          <p:nvPr/>
        </p:nvSpPr>
        <p:spPr>
          <a:xfrm>
            <a:off x="3008375"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08" name="Oval 12">
            <a:extLst>
              <a:ext uri="{FF2B5EF4-FFF2-40B4-BE49-F238E27FC236}">
                <a16:creationId xmlns:a16="http://schemas.microsoft.com/office/drawing/2014/main" id="{63CDBB1F-50C1-A176-6AA0-81009C49679D}"/>
              </a:ext>
            </a:extLst>
          </p:cNvPr>
          <p:cNvSpPr/>
          <p:nvPr/>
        </p:nvSpPr>
        <p:spPr>
          <a:xfrm>
            <a:off x="310438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09" name="Oval 13">
            <a:extLst>
              <a:ext uri="{FF2B5EF4-FFF2-40B4-BE49-F238E27FC236}">
                <a16:creationId xmlns:a16="http://schemas.microsoft.com/office/drawing/2014/main" id="{BACA45DB-3D8E-9C73-99A4-67B89A7A9E9B}"/>
              </a:ext>
            </a:extLst>
          </p:cNvPr>
          <p:cNvSpPr/>
          <p:nvPr/>
        </p:nvSpPr>
        <p:spPr>
          <a:xfrm>
            <a:off x="3200399"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10" name="Oval 14">
            <a:extLst>
              <a:ext uri="{FF2B5EF4-FFF2-40B4-BE49-F238E27FC236}">
                <a16:creationId xmlns:a16="http://schemas.microsoft.com/office/drawing/2014/main" id="{D59A70A5-AD4C-FC9B-BA7F-AE86B1BCF209}"/>
              </a:ext>
            </a:extLst>
          </p:cNvPr>
          <p:cNvSpPr/>
          <p:nvPr/>
        </p:nvSpPr>
        <p:spPr>
          <a:xfrm>
            <a:off x="329641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11" name="Oval 15">
            <a:extLst>
              <a:ext uri="{FF2B5EF4-FFF2-40B4-BE49-F238E27FC236}">
                <a16:creationId xmlns:a16="http://schemas.microsoft.com/office/drawing/2014/main" id="{D6ACF0D1-B8B5-6808-7C74-FADD8A4ED9FA}"/>
              </a:ext>
            </a:extLst>
          </p:cNvPr>
          <p:cNvSpPr/>
          <p:nvPr/>
        </p:nvSpPr>
        <p:spPr>
          <a:xfrm>
            <a:off x="339242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12" name="Oval 16">
            <a:extLst>
              <a:ext uri="{FF2B5EF4-FFF2-40B4-BE49-F238E27FC236}">
                <a16:creationId xmlns:a16="http://schemas.microsoft.com/office/drawing/2014/main" id="{7AB994CA-60B5-F1E0-1293-4989A07985D3}"/>
              </a:ext>
            </a:extLst>
          </p:cNvPr>
          <p:cNvSpPr/>
          <p:nvPr/>
        </p:nvSpPr>
        <p:spPr>
          <a:xfrm>
            <a:off x="3488435"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13" name="Oval 17">
            <a:extLst>
              <a:ext uri="{FF2B5EF4-FFF2-40B4-BE49-F238E27FC236}">
                <a16:creationId xmlns:a16="http://schemas.microsoft.com/office/drawing/2014/main" id="{D8F6C88A-4E44-E135-6AD4-7FCFA840CC61}"/>
              </a:ext>
            </a:extLst>
          </p:cNvPr>
          <p:cNvSpPr/>
          <p:nvPr/>
        </p:nvSpPr>
        <p:spPr>
          <a:xfrm>
            <a:off x="358444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14" name="Oval 18">
            <a:extLst>
              <a:ext uri="{FF2B5EF4-FFF2-40B4-BE49-F238E27FC236}">
                <a16:creationId xmlns:a16="http://schemas.microsoft.com/office/drawing/2014/main" id="{4F3B2CA7-9A24-D33E-CB91-19D6EB10B649}"/>
              </a:ext>
            </a:extLst>
          </p:cNvPr>
          <p:cNvSpPr/>
          <p:nvPr/>
        </p:nvSpPr>
        <p:spPr>
          <a:xfrm>
            <a:off x="3680459"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15" name="Oval 19">
            <a:extLst>
              <a:ext uri="{FF2B5EF4-FFF2-40B4-BE49-F238E27FC236}">
                <a16:creationId xmlns:a16="http://schemas.microsoft.com/office/drawing/2014/main" id="{8F612ADC-EF3B-F16A-2709-66F9D63FAC7C}"/>
              </a:ext>
            </a:extLst>
          </p:cNvPr>
          <p:cNvSpPr/>
          <p:nvPr/>
        </p:nvSpPr>
        <p:spPr>
          <a:xfrm>
            <a:off x="3776471"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16" name="Oval 20">
            <a:extLst>
              <a:ext uri="{FF2B5EF4-FFF2-40B4-BE49-F238E27FC236}">
                <a16:creationId xmlns:a16="http://schemas.microsoft.com/office/drawing/2014/main" id="{0FC79120-E34E-B3D5-1E87-B1FF514B0A06}"/>
              </a:ext>
            </a:extLst>
          </p:cNvPr>
          <p:cNvSpPr/>
          <p:nvPr/>
        </p:nvSpPr>
        <p:spPr>
          <a:xfrm>
            <a:off x="387248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17" name="Oval 21">
            <a:extLst>
              <a:ext uri="{FF2B5EF4-FFF2-40B4-BE49-F238E27FC236}">
                <a16:creationId xmlns:a16="http://schemas.microsoft.com/office/drawing/2014/main" id="{3264612C-ED1F-C193-61AA-A61D91234D26}"/>
              </a:ext>
            </a:extLst>
          </p:cNvPr>
          <p:cNvSpPr/>
          <p:nvPr/>
        </p:nvSpPr>
        <p:spPr>
          <a:xfrm>
            <a:off x="396849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18" name="Oval 22">
            <a:extLst>
              <a:ext uri="{FF2B5EF4-FFF2-40B4-BE49-F238E27FC236}">
                <a16:creationId xmlns:a16="http://schemas.microsoft.com/office/drawing/2014/main" id="{B85545CC-5974-6B39-B477-1F2872D5A7C7}"/>
              </a:ext>
            </a:extLst>
          </p:cNvPr>
          <p:cNvSpPr/>
          <p:nvPr/>
        </p:nvSpPr>
        <p:spPr>
          <a:xfrm>
            <a:off x="406450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19" name="Oval 23">
            <a:extLst>
              <a:ext uri="{FF2B5EF4-FFF2-40B4-BE49-F238E27FC236}">
                <a16:creationId xmlns:a16="http://schemas.microsoft.com/office/drawing/2014/main" id="{E2B7F85C-0D26-BEEB-9E78-051DC2C6D84E}"/>
              </a:ext>
            </a:extLst>
          </p:cNvPr>
          <p:cNvSpPr/>
          <p:nvPr/>
        </p:nvSpPr>
        <p:spPr>
          <a:xfrm>
            <a:off x="416052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20" name="Oval 24">
            <a:extLst>
              <a:ext uri="{FF2B5EF4-FFF2-40B4-BE49-F238E27FC236}">
                <a16:creationId xmlns:a16="http://schemas.microsoft.com/office/drawing/2014/main" id="{7E56A164-26E3-CEAB-0104-0FDD92BB3575}"/>
              </a:ext>
            </a:extLst>
          </p:cNvPr>
          <p:cNvSpPr/>
          <p:nvPr/>
        </p:nvSpPr>
        <p:spPr>
          <a:xfrm>
            <a:off x="425653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21" name="Oval 25">
            <a:extLst>
              <a:ext uri="{FF2B5EF4-FFF2-40B4-BE49-F238E27FC236}">
                <a16:creationId xmlns:a16="http://schemas.microsoft.com/office/drawing/2014/main" id="{0F9E2B71-BCA2-23F3-1672-2B4BC0F3B75E}"/>
              </a:ext>
            </a:extLst>
          </p:cNvPr>
          <p:cNvSpPr/>
          <p:nvPr/>
        </p:nvSpPr>
        <p:spPr>
          <a:xfrm>
            <a:off x="4352544"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22" name="Oval 26">
            <a:extLst>
              <a:ext uri="{FF2B5EF4-FFF2-40B4-BE49-F238E27FC236}">
                <a16:creationId xmlns:a16="http://schemas.microsoft.com/office/drawing/2014/main" id="{789ABB34-FE81-A50A-CC4C-E6852CFC20C7}"/>
              </a:ext>
            </a:extLst>
          </p:cNvPr>
          <p:cNvSpPr/>
          <p:nvPr/>
        </p:nvSpPr>
        <p:spPr>
          <a:xfrm>
            <a:off x="4448554"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23" name="Oval 27">
            <a:extLst>
              <a:ext uri="{FF2B5EF4-FFF2-40B4-BE49-F238E27FC236}">
                <a16:creationId xmlns:a16="http://schemas.microsoft.com/office/drawing/2014/main" id="{6E7C0921-E30E-18A1-EB5F-1417529AC5EF}"/>
              </a:ext>
            </a:extLst>
          </p:cNvPr>
          <p:cNvSpPr/>
          <p:nvPr/>
        </p:nvSpPr>
        <p:spPr>
          <a:xfrm>
            <a:off x="454456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24" name="Oval 28">
            <a:extLst>
              <a:ext uri="{FF2B5EF4-FFF2-40B4-BE49-F238E27FC236}">
                <a16:creationId xmlns:a16="http://schemas.microsoft.com/office/drawing/2014/main" id="{E2AF18A1-0381-DA55-77A3-5B3E92E839D2}"/>
              </a:ext>
            </a:extLst>
          </p:cNvPr>
          <p:cNvSpPr/>
          <p:nvPr/>
        </p:nvSpPr>
        <p:spPr>
          <a:xfrm>
            <a:off x="4640579"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25" name="Oval 29">
            <a:extLst>
              <a:ext uri="{FF2B5EF4-FFF2-40B4-BE49-F238E27FC236}">
                <a16:creationId xmlns:a16="http://schemas.microsoft.com/office/drawing/2014/main" id="{4BCF4E35-D999-5ED4-80A7-C2BD6F99AB19}"/>
              </a:ext>
            </a:extLst>
          </p:cNvPr>
          <p:cNvSpPr/>
          <p:nvPr/>
        </p:nvSpPr>
        <p:spPr>
          <a:xfrm>
            <a:off x="4736591"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26" name="Oval 30">
            <a:extLst>
              <a:ext uri="{FF2B5EF4-FFF2-40B4-BE49-F238E27FC236}">
                <a16:creationId xmlns:a16="http://schemas.microsoft.com/office/drawing/2014/main" id="{0E2D7387-30E8-7399-1500-C8503A6B1396}"/>
              </a:ext>
            </a:extLst>
          </p:cNvPr>
          <p:cNvSpPr/>
          <p:nvPr/>
        </p:nvSpPr>
        <p:spPr>
          <a:xfrm>
            <a:off x="483260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27" name="Oval 31">
            <a:extLst>
              <a:ext uri="{FF2B5EF4-FFF2-40B4-BE49-F238E27FC236}">
                <a16:creationId xmlns:a16="http://schemas.microsoft.com/office/drawing/2014/main" id="{18FF8501-7E4B-DACC-E211-989F5E3232A5}"/>
              </a:ext>
            </a:extLst>
          </p:cNvPr>
          <p:cNvSpPr/>
          <p:nvPr/>
        </p:nvSpPr>
        <p:spPr>
          <a:xfrm>
            <a:off x="4928615"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28" name="Oval 32">
            <a:extLst>
              <a:ext uri="{FF2B5EF4-FFF2-40B4-BE49-F238E27FC236}">
                <a16:creationId xmlns:a16="http://schemas.microsoft.com/office/drawing/2014/main" id="{B5F541CF-FCC8-DC47-B570-1ECAD7F5E3D9}"/>
              </a:ext>
            </a:extLst>
          </p:cNvPr>
          <p:cNvSpPr/>
          <p:nvPr/>
        </p:nvSpPr>
        <p:spPr>
          <a:xfrm>
            <a:off x="502462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29" name="TextBox 33">
            <a:extLst>
              <a:ext uri="{FF2B5EF4-FFF2-40B4-BE49-F238E27FC236}">
                <a16:creationId xmlns:a16="http://schemas.microsoft.com/office/drawing/2014/main" id="{1A638B49-5C67-D9C3-6E39-B605D7D0D5ED}"/>
              </a:ext>
            </a:extLst>
          </p:cNvPr>
          <p:cNvSpPr txBox="1"/>
          <p:nvPr/>
        </p:nvSpPr>
        <p:spPr>
          <a:xfrm>
            <a:off x="9381743" y="73152"/>
            <a:ext cx="1250933"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FFFFFF"/>
                </a:solidFill>
                <a:latin typeface="Arial"/>
                <a:ea typeface="Arial"/>
                <a:cs typeface="Arial"/>
                <a:sym typeface="Arial"/>
              </a:defRPr>
            </a:lvl1pPr>
          </a:lstStyle>
          <a:p>
            <a:r>
              <a:t>Evaluation and next results</a:t>
            </a:r>
          </a:p>
        </p:txBody>
      </p:sp>
      <p:sp>
        <p:nvSpPr>
          <p:cNvPr id="1330" name="Oval 34">
            <a:extLst>
              <a:ext uri="{FF2B5EF4-FFF2-40B4-BE49-F238E27FC236}">
                <a16:creationId xmlns:a16="http://schemas.microsoft.com/office/drawing/2014/main" id="{169DF05B-9B9D-316C-6461-98240A1E6205}"/>
              </a:ext>
            </a:extLst>
          </p:cNvPr>
          <p:cNvSpPr/>
          <p:nvPr/>
        </p:nvSpPr>
        <p:spPr>
          <a:xfrm>
            <a:off x="9400031"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31" name="Oval 35">
            <a:extLst>
              <a:ext uri="{FF2B5EF4-FFF2-40B4-BE49-F238E27FC236}">
                <a16:creationId xmlns:a16="http://schemas.microsoft.com/office/drawing/2014/main" id="{0ACE62DB-D087-24E8-C004-AD9F149264D0}"/>
              </a:ext>
            </a:extLst>
          </p:cNvPr>
          <p:cNvSpPr/>
          <p:nvPr/>
        </p:nvSpPr>
        <p:spPr>
          <a:xfrm>
            <a:off x="9518904"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32" name="Oval 36">
            <a:extLst>
              <a:ext uri="{FF2B5EF4-FFF2-40B4-BE49-F238E27FC236}">
                <a16:creationId xmlns:a16="http://schemas.microsoft.com/office/drawing/2014/main" id="{127E4FBD-7B6E-28B3-873F-77728D0186B7}"/>
              </a:ext>
            </a:extLst>
          </p:cNvPr>
          <p:cNvSpPr/>
          <p:nvPr/>
        </p:nvSpPr>
        <p:spPr>
          <a:xfrm>
            <a:off x="963777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33" name="Oval 37">
            <a:extLst>
              <a:ext uri="{FF2B5EF4-FFF2-40B4-BE49-F238E27FC236}">
                <a16:creationId xmlns:a16="http://schemas.microsoft.com/office/drawing/2014/main" id="{510C2448-DA00-4E49-C158-40A62663F8F2}"/>
              </a:ext>
            </a:extLst>
          </p:cNvPr>
          <p:cNvSpPr/>
          <p:nvPr/>
        </p:nvSpPr>
        <p:spPr>
          <a:xfrm>
            <a:off x="975664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334" name="TextBox 38">
            <a:extLst>
              <a:ext uri="{FF2B5EF4-FFF2-40B4-BE49-F238E27FC236}">
                <a16:creationId xmlns:a16="http://schemas.microsoft.com/office/drawing/2014/main" id="{367D600A-7811-D12F-A9CC-0B06954A4CFE}"/>
              </a:ext>
            </a:extLst>
          </p:cNvPr>
          <p:cNvSpPr txBox="1"/>
          <p:nvPr/>
        </p:nvSpPr>
        <p:spPr>
          <a:xfrm>
            <a:off x="448055" y="768096"/>
            <a:ext cx="2895857" cy="5488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900">
                <a:solidFill>
                  <a:srgbClr val="B0002A"/>
                </a:solidFill>
                <a:latin typeface="Arial"/>
                <a:ea typeface="Arial"/>
                <a:cs typeface="Arial"/>
                <a:sym typeface="Arial"/>
              </a:defRPr>
            </a:lvl1pPr>
          </a:lstStyle>
          <a:p>
            <a:r>
              <a:rPr sz="1700" b="1" dirty="0">
                <a:solidFill>
                  <a:srgbClr val="7E0023"/>
                </a:solidFill>
                <a:latin typeface="Arial"/>
              </a:rPr>
              <a:t>A front-aware method </a:t>
            </a:r>
            <a:endParaRPr lang="en-GB" sz="1700" b="1" dirty="0">
              <a:solidFill>
                <a:srgbClr val="7E0023"/>
              </a:solidFill>
              <a:latin typeface="Arial"/>
            </a:endParaRPr>
          </a:p>
          <a:p>
            <a:r>
              <a:rPr sz="1700" b="1" dirty="0">
                <a:solidFill>
                  <a:srgbClr val="7E0023"/>
                </a:solidFill>
                <a:latin typeface="Arial"/>
              </a:rPr>
              <a:t>needs front-aware evidence</a:t>
            </a:r>
          </a:p>
        </p:txBody>
      </p:sp>
      <p:sp>
        <p:nvSpPr>
          <p:cNvPr id="1338" name="TextBox 58">
            <a:extLst>
              <a:ext uri="{FF2B5EF4-FFF2-40B4-BE49-F238E27FC236}">
                <a16:creationId xmlns:a16="http://schemas.microsoft.com/office/drawing/2014/main" id="{0169C8E8-8AF7-A788-273D-FB54C3845EF7}"/>
              </a:ext>
            </a:extLst>
          </p:cNvPr>
          <p:cNvSpPr txBox="1"/>
          <p:nvPr/>
        </p:nvSpPr>
        <p:spPr>
          <a:xfrm>
            <a:off x="11734057" y="6528816"/>
            <a:ext cx="143999"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gn="r">
              <a:lnSpc>
                <a:spcPct val="104999"/>
              </a:lnSpc>
              <a:defRPr sz="800">
                <a:solidFill>
                  <a:srgbClr val="666666"/>
                </a:solidFill>
                <a:latin typeface="Arial"/>
                <a:ea typeface="Arial"/>
                <a:cs typeface="Arial"/>
                <a:sym typeface="Arial"/>
              </a:defRPr>
            </a:lvl1pPr>
          </a:lstStyle>
          <a:p>
            <a:r>
              <a:t>18</a:t>
            </a:r>
          </a:p>
        </p:txBody>
      </p:sp>
      <p:pic>
        <p:nvPicPr>
          <p:cNvPr id="1366" name="M4_final_panel" descr="M4.png">
            <a:extLst>
              <a:ext uri="{FF2B5EF4-FFF2-40B4-BE49-F238E27FC236}">
                <a16:creationId xmlns:a16="http://schemas.microsoft.com/office/drawing/2014/main" id="{DD091DD5-7D77-F28A-B3EB-0952860B1ED8}"/>
              </a:ext>
            </a:extLst>
          </p:cNvPr>
          <p:cNvPicPr>
            <a:picLocks noChangeAspect="1"/>
          </p:cNvPicPr>
          <p:nvPr/>
        </p:nvPicPr>
        <p:blipFill>
          <a:blip r:embed="rId3"/>
          <a:srcRect l="28303" r="19819"/>
          <a:stretch>
            <a:fillRect/>
          </a:stretch>
        </p:blipFill>
        <p:spPr>
          <a:xfrm>
            <a:off x="4311938" y="598933"/>
            <a:ext cx="3024415" cy="3067711"/>
          </a:xfrm>
          <a:prstGeom prst="rect">
            <a:avLst/>
          </a:prstGeom>
        </p:spPr>
      </p:pic>
      <p:pic>
        <p:nvPicPr>
          <p:cNvPr id="1367" name="M5_final_panel" descr="M5.png">
            <a:extLst>
              <a:ext uri="{FF2B5EF4-FFF2-40B4-BE49-F238E27FC236}">
                <a16:creationId xmlns:a16="http://schemas.microsoft.com/office/drawing/2014/main" id="{1275D2B4-95CB-8089-D5F4-614FD265936D}"/>
              </a:ext>
            </a:extLst>
          </p:cNvPr>
          <p:cNvPicPr>
            <a:picLocks noChangeAspect="1"/>
          </p:cNvPicPr>
          <p:nvPr/>
        </p:nvPicPr>
        <p:blipFill>
          <a:blip r:embed="rId4"/>
          <a:srcRect l="28002" r="18862"/>
          <a:stretch>
            <a:fillRect/>
          </a:stretch>
        </p:blipFill>
        <p:spPr>
          <a:xfrm>
            <a:off x="4242741" y="3744118"/>
            <a:ext cx="3162052" cy="3125313"/>
          </a:xfrm>
          <a:prstGeom prst="rect">
            <a:avLst/>
          </a:prstGeom>
        </p:spPr>
      </p:pic>
      <p:pic>
        <p:nvPicPr>
          <p:cNvPr id="1368" name="M6_final_panel" descr="M6.png">
            <a:extLst>
              <a:ext uri="{FF2B5EF4-FFF2-40B4-BE49-F238E27FC236}">
                <a16:creationId xmlns:a16="http://schemas.microsoft.com/office/drawing/2014/main" id="{02C99AD3-1866-80C2-B5DD-DE6278E6FA5A}"/>
              </a:ext>
            </a:extLst>
          </p:cNvPr>
          <p:cNvPicPr>
            <a:picLocks noChangeAspect="1"/>
          </p:cNvPicPr>
          <p:nvPr/>
        </p:nvPicPr>
        <p:blipFill>
          <a:blip r:embed="rId5"/>
          <a:srcRect l="27580" r="19335"/>
          <a:stretch>
            <a:fillRect/>
          </a:stretch>
        </p:blipFill>
        <p:spPr>
          <a:xfrm>
            <a:off x="8364913" y="587501"/>
            <a:ext cx="2917548" cy="3091025"/>
          </a:xfrm>
          <a:prstGeom prst="rect">
            <a:avLst/>
          </a:prstGeom>
        </p:spPr>
      </p:pic>
      <p:pic>
        <p:nvPicPr>
          <p:cNvPr id="1369" name="M7_final_panel" descr="M7.png">
            <a:extLst>
              <a:ext uri="{FF2B5EF4-FFF2-40B4-BE49-F238E27FC236}">
                <a16:creationId xmlns:a16="http://schemas.microsoft.com/office/drawing/2014/main" id="{7B531AFE-A228-1BE7-443F-A5D71D4BB4B4}"/>
              </a:ext>
            </a:extLst>
          </p:cNvPr>
          <p:cNvPicPr>
            <a:picLocks noChangeAspect="1"/>
          </p:cNvPicPr>
          <p:nvPr/>
        </p:nvPicPr>
        <p:blipFill>
          <a:blip r:embed="rId6"/>
          <a:srcRect l="27141" r="20618"/>
          <a:stretch>
            <a:fillRect/>
          </a:stretch>
        </p:blipFill>
        <p:spPr>
          <a:xfrm>
            <a:off x="8364912" y="3758836"/>
            <a:ext cx="2917549" cy="3140996"/>
          </a:xfrm>
          <a:prstGeom prst="rect">
            <a:avLst/>
          </a:prstGeom>
        </p:spPr>
      </p:pic>
      <p:sp>
        <p:nvSpPr>
          <p:cNvPr id="1357" name="M4">
            <a:extLst>
              <a:ext uri="{FF2B5EF4-FFF2-40B4-BE49-F238E27FC236}">
                <a16:creationId xmlns:a16="http://schemas.microsoft.com/office/drawing/2014/main" id="{2B1DF00F-53EC-9DD2-EF75-8509B17DAF12}"/>
              </a:ext>
            </a:extLst>
          </p:cNvPr>
          <p:cNvSpPr txBox="1"/>
          <p:nvPr/>
        </p:nvSpPr>
        <p:spPr>
          <a:xfrm>
            <a:off x="3444130" y="2103625"/>
            <a:ext cx="640080" cy="3291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rPr dirty="0"/>
              <a:t>M4</a:t>
            </a:r>
          </a:p>
        </p:txBody>
      </p:sp>
      <p:sp>
        <p:nvSpPr>
          <p:cNvPr id="1358" name="M5">
            <a:extLst>
              <a:ext uri="{FF2B5EF4-FFF2-40B4-BE49-F238E27FC236}">
                <a16:creationId xmlns:a16="http://schemas.microsoft.com/office/drawing/2014/main" id="{97750DDF-1E04-E314-B04D-94994B6103BF}"/>
              </a:ext>
            </a:extLst>
          </p:cNvPr>
          <p:cNvSpPr txBox="1"/>
          <p:nvPr/>
        </p:nvSpPr>
        <p:spPr>
          <a:xfrm>
            <a:off x="3458388" y="4894617"/>
            <a:ext cx="640080" cy="3291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rPr dirty="0"/>
              <a:t>M5</a:t>
            </a:r>
          </a:p>
        </p:txBody>
      </p:sp>
      <p:sp>
        <p:nvSpPr>
          <p:cNvPr id="1359" name="M6">
            <a:extLst>
              <a:ext uri="{FF2B5EF4-FFF2-40B4-BE49-F238E27FC236}">
                <a16:creationId xmlns:a16="http://schemas.microsoft.com/office/drawing/2014/main" id="{429B2A4D-F26D-E254-243E-948832A5CC6D}"/>
              </a:ext>
            </a:extLst>
          </p:cNvPr>
          <p:cNvSpPr txBox="1"/>
          <p:nvPr/>
        </p:nvSpPr>
        <p:spPr>
          <a:xfrm>
            <a:off x="7690682" y="2080587"/>
            <a:ext cx="640080" cy="3291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rPr dirty="0"/>
              <a:t>M6</a:t>
            </a:r>
          </a:p>
        </p:txBody>
      </p:sp>
      <p:sp>
        <p:nvSpPr>
          <p:cNvPr id="1360" name="M7">
            <a:extLst>
              <a:ext uri="{FF2B5EF4-FFF2-40B4-BE49-F238E27FC236}">
                <a16:creationId xmlns:a16="http://schemas.microsoft.com/office/drawing/2014/main" id="{320D709A-6FAF-8EBF-EA85-B6444E82FFDB}"/>
              </a:ext>
            </a:extLst>
          </p:cNvPr>
          <p:cNvSpPr txBox="1"/>
          <p:nvPr/>
        </p:nvSpPr>
        <p:spPr>
          <a:xfrm>
            <a:off x="7724833" y="4894617"/>
            <a:ext cx="640080" cy="3291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rPr dirty="0"/>
              <a:t>M7</a:t>
            </a:r>
          </a:p>
        </p:txBody>
      </p:sp>
      <p:sp>
        <p:nvSpPr>
          <p:cNvPr id="2" name="Rounded Rectangle 51">
            <a:extLst>
              <a:ext uri="{FF2B5EF4-FFF2-40B4-BE49-F238E27FC236}">
                <a16:creationId xmlns:a16="http://schemas.microsoft.com/office/drawing/2014/main" id="{3A4D6794-F418-1462-095C-56D9FC23AEC8}"/>
              </a:ext>
            </a:extLst>
          </p:cNvPr>
          <p:cNvSpPr/>
          <p:nvPr/>
        </p:nvSpPr>
        <p:spPr>
          <a:xfrm>
            <a:off x="104164" y="1531444"/>
            <a:ext cx="2457184" cy="866896"/>
          </a:xfrm>
          <a:prstGeom prst="roundRect">
            <a:avLst>
              <a:gd name="adj" fmla="val 16667"/>
            </a:avLst>
          </a:prstGeom>
          <a:solidFill>
            <a:srgbClr val="D9D9D9"/>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dirty="0"/>
          </a:p>
        </p:txBody>
      </p:sp>
      <p:pic>
        <p:nvPicPr>
          <p:cNvPr id="3" name="M0_final_panel" descr="M0.png">
            <a:extLst>
              <a:ext uri="{FF2B5EF4-FFF2-40B4-BE49-F238E27FC236}">
                <a16:creationId xmlns:a16="http://schemas.microsoft.com/office/drawing/2014/main" id="{B233383C-C8E3-7A85-4C3C-3992A4AC9C4C}"/>
              </a:ext>
            </a:extLst>
          </p:cNvPr>
          <p:cNvPicPr>
            <a:picLocks noChangeAspect="1"/>
          </p:cNvPicPr>
          <p:nvPr/>
        </p:nvPicPr>
        <p:blipFill>
          <a:blip r:embed="rId7"/>
          <a:srcRect r="72866"/>
          <a:stretch>
            <a:fillRect/>
          </a:stretch>
        </p:blipFill>
        <p:spPr>
          <a:xfrm>
            <a:off x="448055" y="2864645"/>
            <a:ext cx="1694666" cy="3190031"/>
          </a:xfrm>
          <a:prstGeom prst="rect">
            <a:avLst/>
          </a:prstGeom>
        </p:spPr>
      </p:pic>
      <p:pic>
        <p:nvPicPr>
          <p:cNvPr id="4" name="M1_final_panel" descr="M1.png">
            <a:extLst>
              <a:ext uri="{FF2B5EF4-FFF2-40B4-BE49-F238E27FC236}">
                <a16:creationId xmlns:a16="http://schemas.microsoft.com/office/drawing/2014/main" id="{AF2EE506-4119-4D7E-77EE-0BE2A33F7366}"/>
              </a:ext>
            </a:extLst>
          </p:cNvPr>
          <p:cNvPicPr>
            <a:picLocks noChangeAspect="1"/>
          </p:cNvPicPr>
          <p:nvPr/>
        </p:nvPicPr>
        <p:blipFill>
          <a:blip r:embed="rId8"/>
          <a:srcRect l="79783" r="-1"/>
          <a:stretch>
            <a:fillRect/>
          </a:stretch>
        </p:blipFill>
        <p:spPr>
          <a:xfrm>
            <a:off x="2062469" y="2953817"/>
            <a:ext cx="1114717" cy="3100859"/>
          </a:xfrm>
          <a:prstGeom prst="rect">
            <a:avLst/>
          </a:prstGeom>
        </p:spPr>
      </p:pic>
      <p:sp>
        <p:nvSpPr>
          <p:cNvPr id="5" name="M1">
            <a:extLst>
              <a:ext uri="{FF2B5EF4-FFF2-40B4-BE49-F238E27FC236}">
                <a16:creationId xmlns:a16="http://schemas.microsoft.com/office/drawing/2014/main" id="{5EF7F1A7-1635-94C5-E038-93C45DA79627}"/>
              </a:ext>
            </a:extLst>
          </p:cNvPr>
          <p:cNvSpPr txBox="1"/>
          <p:nvPr/>
        </p:nvSpPr>
        <p:spPr>
          <a:xfrm>
            <a:off x="761811" y="2480017"/>
            <a:ext cx="1156725"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rPr lang="en-GB" dirty="0"/>
              <a:t>IC-FERST</a:t>
            </a:r>
            <a:endParaRPr dirty="0"/>
          </a:p>
        </p:txBody>
      </p:sp>
      <p:sp>
        <p:nvSpPr>
          <p:cNvPr id="6" name="TextBox 52">
            <a:extLst>
              <a:ext uri="{FF2B5EF4-FFF2-40B4-BE49-F238E27FC236}">
                <a16:creationId xmlns:a16="http://schemas.microsoft.com/office/drawing/2014/main" id="{4808E2B1-414F-9A30-9CA9-7570CF3C390F}"/>
              </a:ext>
            </a:extLst>
          </p:cNvPr>
          <p:cNvSpPr txBox="1"/>
          <p:nvPr/>
        </p:nvSpPr>
        <p:spPr>
          <a:xfrm>
            <a:off x="68613" y="1660473"/>
            <a:ext cx="2492735" cy="18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25400" rIns="50800" bIns="25400">
            <a:spAutoFit/>
          </a:bodyPr>
          <a:lstStyle>
            <a:lvl1pPr>
              <a:lnSpc>
                <a:spcPct val="104999"/>
              </a:lnSpc>
              <a:defRPr sz="1300">
                <a:solidFill>
                  <a:srgbClr val="B0002A"/>
                </a:solidFill>
                <a:latin typeface="Arial"/>
                <a:ea typeface="Arial"/>
                <a:cs typeface="Arial"/>
                <a:sym typeface="Arial"/>
              </a:defRPr>
            </a:lvl1pPr>
          </a:lstStyle>
          <a:p>
            <a:pPr algn="ctr"/>
            <a:r>
              <a:rPr sz="900" b="0" dirty="0">
                <a:solidFill>
                  <a:srgbClr val="7E0023"/>
                </a:solidFill>
                <a:latin typeface="Arial"/>
              </a:rPr>
              <a:t>M0–M8 final P–S snapshot</a:t>
            </a:r>
            <a:r>
              <a:rPr lang="en-GB" sz="900" b="0" dirty="0">
                <a:solidFill>
                  <a:srgbClr val="7E0023"/>
                </a:solidFill>
                <a:latin typeface="Arial"/>
              </a:rPr>
              <a:t>s</a:t>
            </a:r>
            <a:r>
              <a:rPr lang="zh-CN" altLang="en-US" sz="900" b="0" dirty="0">
                <a:solidFill>
                  <a:srgbClr val="7E0023"/>
                </a:solidFill>
                <a:latin typeface="Arial"/>
              </a:rPr>
              <a:t> </a:t>
            </a:r>
            <a:r>
              <a:rPr lang="en-US" altLang="zh-CN" sz="900" dirty="0">
                <a:solidFill>
                  <a:srgbClr val="7E0023"/>
                </a:solidFill>
              </a:rPr>
              <a:t>(t=18698)</a:t>
            </a:r>
            <a:endParaRPr sz="900" b="0" dirty="0">
              <a:solidFill>
                <a:srgbClr val="7E0023"/>
              </a:solidFill>
              <a:latin typeface="Arial"/>
            </a:endParaRPr>
          </a:p>
        </p:txBody>
      </p:sp>
      <p:sp>
        <p:nvSpPr>
          <p:cNvPr id="7" name="TextBox 53">
            <a:extLst>
              <a:ext uri="{FF2B5EF4-FFF2-40B4-BE49-F238E27FC236}">
                <a16:creationId xmlns:a16="http://schemas.microsoft.com/office/drawing/2014/main" id="{4B9411E8-65FB-0C4A-2B30-E8241A0A9CD6}"/>
              </a:ext>
            </a:extLst>
          </p:cNvPr>
          <p:cNvSpPr txBox="1"/>
          <p:nvPr/>
        </p:nvSpPr>
        <p:spPr>
          <a:xfrm>
            <a:off x="331504" y="1859973"/>
            <a:ext cx="3822193" cy="392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4" tIns="9144" rIns="9144" bIns="9144">
            <a:spAutoFit/>
          </a:bodyPr>
          <a:lstStyle>
            <a:lvl1pPr>
              <a:lnSpc>
                <a:spcPct val="104999"/>
              </a:lnSpc>
              <a:defRPr sz="1200">
                <a:solidFill>
                  <a:srgbClr val="0000FF"/>
                </a:solidFill>
                <a:latin typeface="Arial"/>
                <a:ea typeface="Arial"/>
                <a:cs typeface="Arial"/>
                <a:sym typeface="Arial"/>
              </a:defRPr>
            </a:lvl1pPr>
          </a:lstStyle>
          <a:p>
            <a:r>
              <a:rPr dirty="0"/>
              <a:t>each cell: ref / pred / |error|,</a:t>
            </a:r>
            <a:endParaRPr lang="en-GB" dirty="0"/>
          </a:p>
          <a:p>
            <a:r>
              <a:rPr dirty="0"/>
              <a:t> P on top, S on bottom</a:t>
            </a:r>
          </a:p>
        </p:txBody>
      </p:sp>
    </p:spTree>
    <p:extLst>
      <p:ext uri="{BB962C8B-B14F-4D97-AF65-F5344CB8AC3E}">
        <p14:creationId xmlns:p14="http://schemas.microsoft.com/office/powerpoint/2010/main" val="125478213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5" name="Rectangle 1"/>
          <p:cNvSpPr/>
          <p:nvPr/>
        </p:nvSpPr>
        <p:spPr>
          <a:xfrm>
            <a:off x="-1" y="-1"/>
            <a:ext cx="12191697" cy="576074"/>
          </a:xfrm>
          <a:prstGeom prst="rect">
            <a:avLst/>
          </a:prstGeom>
          <a:solidFill>
            <a:srgbClr val="5C0014"/>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16" name="Rectangle 2"/>
          <p:cNvSpPr/>
          <p:nvPr/>
        </p:nvSpPr>
        <p:spPr>
          <a:xfrm>
            <a:off x="-1" y="576072"/>
            <a:ext cx="12191697" cy="22861"/>
          </a:xfrm>
          <a:prstGeom prst="rect">
            <a:avLst/>
          </a:prstGeom>
          <a:solidFill>
            <a:srgbClr val="B0002A"/>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17" name="TextBox 3"/>
          <p:cNvSpPr txBox="1"/>
          <p:nvPr/>
        </p:nvSpPr>
        <p:spPr>
          <a:xfrm>
            <a:off x="265176" y="73152"/>
            <a:ext cx="494042"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D6A3AF"/>
                </a:solidFill>
                <a:latin typeface="Arial"/>
                <a:ea typeface="Arial"/>
                <a:cs typeface="Arial"/>
                <a:sym typeface="Arial"/>
              </a:defRPr>
            </a:lvl1pPr>
          </a:lstStyle>
          <a:p>
            <a:r>
              <a:t>Motivation</a:t>
            </a:r>
          </a:p>
        </p:txBody>
      </p:sp>
      <p:sp>
        <p:nvSpPr>
          <p:cNvPr id="1418" name="Oval 4"/>
          <p:cNvSpPr/>
          <p:nvPr/>
        </p:nvSpPr>
        <p:spPr>
          <a:xfrm>
            <a:off x="28346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19" name="Oval 5"/>
          <p:cNvSpPr/>
          <p:nvPr/>
        </p:nvSpPr>
        <p:spPr>
          <a:xfrm>
            <a:off x="40233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20" name="Oval 6"/>
          <p:cNvSpPr/>
          <p:nvPr/>
        </p:nvSpPr>
        <p:spPr>
          <a:xfrm>
            <a:off x="521208"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21" name="Oval 7"/>
          <p:cNvSpPr/>
          <p:nvPr/>
        </p:nvSpPr>
        <p:spPr>
          <a:xfrm>
            <a:off x="64008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22" name="TextBox 8"/>
          <p:cNvSpPr txBox="1"/>
          <p:nvPr/>
        </p:nvSpPr>
        <p:spPr>
          <a:xfrm>
            <a:off x="2798064" y="73152"/>
            <a:ext cx="1115152"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D6A3AF"/>
                </a:solidFill>
                <a:latin typeface="Arial"/>
                <a:ea typeface="Arial"/>
                <a:cs typeface="Arial"/>
                <a:sym typeface="Arial"/>
              </a:defRPr>
            </a:lvl1pPr>
          </a:lstStyle>
          <a:p>
            <a:r>
              <a:t>Front-aware M8 method</a:t>
            </a:r>
          </a:p>
        </p:txBody>
      </p:sp>
      <p:sp>
        <p:nvSpPr>
          <p:cNvPr id="1423" name="Oval 9"/>
          <p:cNvSpPr/>
          <p:nvPr/>
        </p:nvSpPr>
        <p:spPr>
          <a:xfrm>
            <a:off x="281635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24" name="Oval 10"/>
          <p:cNvSpPr/>
          <p:nvPr/>
        </p:nvSpPr>
        <p:spPr>
          <a:xfrm>
            <a:off x="2912362"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25" name="Oval 11"/>
          <p:cNvSpPr/>
          <p:nvPr/>
        </p:nvSpPr>
        <p:spPr>
          <a:xfrm>
            <a:off x="3008375"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26" name="Oval 12"/>
          <p:cNvSpPr/>
          <p:nvPr/>
        </p:nvSpPr>
        <p:spPr>
          <a:xfrm>
            <a:off x="310438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27" name="Oval 13"/>
          <p:cNvSpPr/>
          <p:nvPr/>
        </p:nvSpPr>
        <p:spPr>
          <a:xfrm>
            <a:off x="3200399"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28" name="Oval 14"/>
          <p:cNvSpPr/>
          <p:nvPr/>
        </p:nvSpPr>
        <p:spPr>
          <a:xfrm>
            <a:off x="329641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29" name="Oval 15"/>
          <p:cNvSpPr/>
          <p:nvPr/>
        </p:nvSpPr>
        <p:spPr>
          <a:xfrm>
            <a:off x="339242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30" name="Oval 16"/>
          <p:cNvSpPr/>
          <p:nvPr/>
        </p:nvSpPr>
        <p:spPr>
          <a:xfrm>
            <a:off x="3488435"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31" name="Oval 17"/>
          <p:cNvSpPr/>
          <p:nvPr/>
        </p:nvSpPr>
        <p:spPr>
          <a:xfrm>
            <a:off x="358444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32" name="Oval 18"/>
          <p:cNvSpPr/>
          <p:nvPr/>
        </p:nvSpPr>
        <p:spPr>
          <a:xfrm>
            <a:off x="3680459"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33" name="Oval 19"/>
          <p:cNvSpPr/>
          <p:nvPr/>
        </p:nvSpPr>
        <p:spPr>
          <a:xfrm>
            <a:off x="3776471"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34" name="Oval 20"/>
          <p:cNvSpPr/>
          <p:nvPr/>
        </p:nvSpPr>
        <p:spPr>
          <a:xfrm>
            <a:off x="387248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35" name="Oval 21"/>
          <p:cNvSpPr/>
          <p:nvPr/>
        </p:nvSpPr>
        <p:spPr>
          <a:xfrm>
            <a:off x="396849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36" name="Oval 22"/>
          <p:cNvSpPr/>
          <p:nvPr/>
        </p:nvSpPr>
        <p:spPr>
          <a:xfrm>
            <a:off x="406450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37" name="Oval 23"/>
          <p:cNvSpPr/>
          <p:nvPr/>
        </p:nvSpPr>
        <p:spPr>
          <a:xfrm>
            <a:off x="416052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38" name="Oval 24"/>
          <p:cNvSpPr/>
          <p:nvPr/>
        </p:nvSpPr>
        <p:spPr>
          <a:xfrm>
            <a:off x="425653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39" name="Oval 25"/>
          <p:cNvSpPr/>
          <p:nvPr/>
        </p:nvSpPr>
        <p:spPr>
          <a:xfrm>
            <a:off x="4352544"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40" name="Oval 26"/>
          <p:cNvSpPr/>
          <p:nvPr/>
        </p:nvSpPr>
        <p:spPr>
          <a:xfrm>
            <a:off x="4448554"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41" name="Oval 27"/>
          <p:cNvSpPr/>
          <p:nvPr/>
        </p:nvSpPr>
        <p:spPr>
          <a:xfrm>
            <a:off x="454456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42" name="Oval 28"/>
          <p:cNvSpPr/>
          <p:nvPr/>
        </p:nvSpPr>
        <p:spPr>
          <a:xfrm>
            <a:off x="4640579"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43" name="Oval 29"/>
          <p:cNvSpPr/>
          <p:nvPr/>
        </p:nvSpPr>
        <p:spPr>
          <a:xfrm>
            <a:off x="4736591"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44" name="Oval 30"/>
          <p:cNvSpPr/>
          <p:nvPr/>
        </p:nvSpPr>
        <p:spPr>
          <a:xfrm>
            <a:off x="483260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45" name="Oval 31"/>
          <p:cNvSpPr/>
          <p:nvPr/>
        </p:nvSpPr>
        <p:spPr>
          <a:xfrm>
            <a:off x="4928615"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46" name="Oval 32"/>
          <p:cNvSpPr/>
          <p:nvPr/>
        </p:nvSpPr>
        <p:spPr>
          <a:xfrm>
            <a:off x="502462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47" name="TextBox 33"/>
          <p:cNvSpPr txBox="1"/>
          <p:nvPr/>
        </p:nvSpPr>
        <p:spPr>
          <a:xfrm>
            <a:off x="9381743" y="73152"/>
            <a:ext cx="1250933"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FFFFFF"/>
                </a:solidFill>
                <a:latin typeface="Arial"/>
                <a:ea typeface="Arial"/>
                <a:cs typeface="Arial"/>
                <a:sym typeface="Arial"/>
              </a:defRPr>
            </a:lvl1pPr>
          </a:lstStyle>
          <a:p>
            <a:r>
              <a:t>Evaluation and next results</a:t>
            </a:r>
          </a:p>
        </p:txBody>
      </p:sp>
      <p:sp>
        <p:nvSpPr>
          <p:cNvPr id="1448" name="Oval 34"/>
          <p:cNvSpPr/>
          <p:nvPr/>
        </p:nvSpPr>
        <p:spPr>
          <a:xfrm>
            <a:off x="9400031"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49" name="Oval 35"/>
          <p:cNvSpPr/>
          <p:nvPr/>
        </p:nvSpPr>
        <p:spPr>
          <a:xfrm>
            <a:off x="9518904"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50" name="Oval 36"/>
          <p:cNvSpPr/>
          <p:nvPr/>
        </p:nvSpPr>
        <p:spPr>
          <a:xfrm>
            <a:off x="963777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51" name="Oval 37"/>
          <p:cNvSpPr/>
          <p:nvPr/>
        </p:nvSpPr>
        <p:spPr>
          <a:xfrm>
            <a:off x="975664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52" name="TextBox 38"/>
          <p:cNvSpPr txBox="1"/>
          <p:nvPr/>
        </p:nvSpPr>
        <p:spPr>
          <a:xfrm>
            <a:off x="448055" y="768096"/>
            <a:ext cx="5382830" cy="289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900">
                <a:solidFill>
                  <a:srgbClr val="B0002A"/>
                </a:solidFill>
                <a:latin typeface="Arial"/>
                <a:ea typeface="Arial"/>
                <a:cs typeface="Arial"/>
                <a:sym typeface="Arial"/>
              </a:defRPr>
            </a:lvl1pPr>
          </a:lstStyle>
          <a:p>
            <a:r>
              <a:rPr sz="1700" b="1">
                <a:solidFill>
                  <a:srgbClr val="7E0023"/>
                </a:solidFill>
                <a:latin typeface="Arial"/>
              </a:rPr>
              <a:t>A front-aware method needs front-aware evidence</a:t>
            </a:r>
          </a:p>
        </p:txBody>
      </p:sp>
      <p:sp>
        <p:nvSpPr>
          <p:cNvPr id="1453" name="TextBox 58"/>
          <p:cNvSpPr txBox="1"/>
          <p:nvPr/>
        </p:nvSpPr>
        <p:spPr>
          <a:xfrm>
            <a:off x="11734057" y="6528816"/>
            <a:ext cx="143999"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gn="r">
              <a:lnSpc>
                <a:spcPct val="104999"/>
              </a:lnSpc>
              <a:defRPr sz="800">
                <a:solidFill>
                  <a:srgbClr val="666666"/>
                </a:solidFill>
                <a:latin typeface="Arial"/>
                <a:ea typeface="Arial"/>
                <a:cs typeface="Arial"/>
                <a:sym typeface="Arial"/>
              </a:defRPr>
            </a:lvl1pPr>
          </a:lstStyle>
          <a:p>
            <a:r>
              <a:t>20</a:t>
            </a:r>
          </a:p>
        </p:txBody>
      </p:sp>
      <p:sp>
        <p:nvSpPr>
          <p:cNvPr id="1463" name="Interp18"/>
          <p:cNvSpPr txBox="1"/>
          <p:nvPr/>
        </p:nvSpPr>
        <p:spPr>
          <a:xfrm>
            <a:off x="2780526" y="5879455"/>
            <a:ext cx="7193326" cy="328295"/>
          </a:xfrm>
          <a:prstGeom prst="rect">
            <a:avLst/>
          </a:prstGeom>
          <a:noFill/>
        </p:spPr>
        <p:txBody>
          <a:bodyPr wrap="square" lIns="50800" tIns="25400" rIns="50800" bIns="25400" anchor="ctr">
            <a:spAutoFit/>
          </a:bodyPr>
          <a:lstStyle/>
          <a:p>
            <a:pPr algn="ctr"/>
            <a:r>
              <a:rPr sz="900" b="0" i="1" dirty="0">
                <a:solidFill>
                  <a:srgbClr val="6E1E28"/>
                </a:solidFill>
                <a:latin typeface="Arial"/>
              </a:rPr>
              <a:t>Whole-field saturation RMSE decreases from 0.054 (M0) to 0.029 (M8). Pressure RMSE is lowest for M0 (0.13 MPa) and remains moderate for M8 (0.19 MPa), so pressure and saturation are interpreted separately. M2 is unstable in this configuration.</a:t>
            </a:r>
          </a:p>
        </p:txBody>
      </p:sp>
      <p:sp>
        <p:nvSpPr>
          <p:cNvPr id="5" name="TextBox 4">
            <a:extLst>
              <a:ext uri="{FF2B5EF4-FFF2-40B4-BE49-F238E27FC236}">
                <a16:creationId xmlns:a16="http://schemas.microsoft.com/office/drawing/2014/main" id="{4DB2692F-859B-8526-43E1-457D215789FE}"/>
              </a:ext>
            </a:extLst>
          </p:cNvPr>
          <p:cNvSpPr txBox="1"/>
          <p:nvPr/>
        </p:nvSpPr>
        <p:spPr>
          <a:xfrm>
            <a:off x="4302457" y="3234098"/>
            <a:ext cx="868680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endParaRPr lang="en-US" dirty="0"/>
          </a:p>
        </p:txBody>
      </p:sp>
      <p:pic>
        <p:nvPicPr>
          <p:cNvPr id="29" name="Picture 28">
            <a:extLst>
              <a:ext uri="{FF2B5EF4-FFF2-40B4-BE49-F238E27FC236}">
                <a16:creationId xmlns:a16="http://schemas.microsoft.com/office/drawing/2014/main" id="{D0D2DBEF-7EF7-077B-B003-D827FA6E61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197" y="1879918"/>
            <a:ext cx="10816124" cy="3830806"/>
          </a:xfrm>
          <a:prstGeom prst="rect">
            <a:avLst/>
          </a:prstGeom>
        </p:spPr>
      </p:pic>
      <p:sp>
        <p:nvSpPr>
          <p:cNvPr id="31" name="Rounded Rectangle 39">
            <a:extLst>
              <a:ext uri="{FF2B5EF4-FFF2-40B4-BE49-F238E27FC236}">
                <a16:creationId xmlns:a16="http://schemas.microsoft.com/office/drawing/2014/main" id="{3F003BAF-6525-D18D-E651-319E3697F11B}"/>
              </a:ext>
            </a:extLst>
          </p:cNvPr>
          <p:cNvSpPr/>
          <p:nvPr/>
        </p:nvSpPr>
        <p:spPr>
          <a:xfrm>
            <a:off x="752502" y="1090658"/>
            <a:ext cx="5182858" cy="527755"/>
          </a:xfrm>
          <a:prstGeom prst="roundRect">
            <a:avLst>
              <a:gd name="adj" fmla="val 16667"/>
            </a:avLst>
          </a:prstGeom>
          <a:solidFill>
            <a:srgbClr val="D9D9D9"/>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2" name="TextBox 40">
            <a:extLst>
              <a:ext uri="{FF2B5EF4-FFF2-40B4-BE49-F238E27FC236}">
                <a16:creationId xmlns:a16="http://schemas.microsoft.com/office/drawing/2014/main" id="{7BAB0C2F-B021-4D48-5A58-A036671ED392}"/>
              </a:ext>
            </a:extLst>
          </p:cNvPr>
          <p:cNvSpPr txBox="1"/>
          <p:nvPr/>
        </p:nvSpPr>
        <p:spPr>
          <a:xfrm>
            <a:off x="989102" y="1235777"/>
            <a:ext cx="3969231" cy="2139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4" tIns="9144" rIns="9144" bIns="9144">
            <a:spAutoFit/>
          </a:bodyPr>
          <a:lstStyle>
            <a:lvl1pPr>
              <a:lnSpc>
                <a:spcPct val="104999"/>
              </a:lnSpc>
              <a:defRPr sz="1300">
                <a:solidFill>
                  <a:srgbClr val="B0002A"/>
                </a:solidFill>
                <a:latin typeface="Arial"/>
                <a:ea typeface="Arial"/>
                <a:cs typeface="Arial"/>
                <a:sym typeface="Arial"/>
              </a:defRPr>
            </a:lvl1pPr>
          </a:lstStyle>
          <a:p>
            <a:r>
              <a:t>2 + 3 + 4. Global P, global S, and front-band saturation (time-resolved)</a:t>
            </a:r>
            <a:endParaRPr dirty="0"/>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D035D-4766-7A31-A0CD-53A8BC14F9EB}"/>
            </a:ext>
          </a:extLst>
        </p:cNvPr>
        <p:cNvGrpSpPr/>
        <p:nvPr/>
      </p:nvGrpSpPr>
      <p:grpSpPr>
        <a:xfrm>
          <a:off x="0" y="0"/>
          <a:ext cx="0" cy="0"/>
          <a:chOff x="0" y="0"/>
          <a:chExt cx="0" cy="0"/>
        </a:xfrm>
      </p:grpSpPr>
      <p:sp>
        <p:nvSpPr>
          <p:cNvPr id="1415" name="Rectangle 1">
            <a:extLst>
              <a:ext uri="{FF2B5EF4-FFF2-40B4-BE49-F238E27FC236}">
                <a16:creationId xmlns:a16="http://schemas.microsoft.com/office/drawing/2014/main" id="{E0860834-4556-A55A-731C-9E0372127C3A}"/>
              </a:ext>
            </a:extLst>
          </p:cNvPr>
          <p:cNvSpPr/>
          <p:nvPr/>
        </p:nvSpPr>
        <p:spPr>
          <a:xfrm>
            <a:off x="-1" y="-1"/>
            <a:ext cx="12191697" cy="576074"/>
          </a:xfrm>
          <a:prstGeom prst="rect">
            <a:avLst/>
          </a:prstGeom>
          <a:solidFill>
            <a:srgbClr val="5C0014"/>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16" name="Rectangle 2">
            <a:extLst>
              <a:ext uri="{FF2B5EF4-FFF2-40B4-BE49-F238E27FC236}">
                <a16:creationId xmlns:a16="http://schemas.microsoft.com/office/drawing/2014/main" id="{2BB2754A-5EAA-1AFB-DFD5-03C0CB4D278D}"/>
              </a:ext>
            </a:extLst>
          </p:cNvPr>
          <p:cNvSpPr/>
          <p:nvPr/>
        </p:nvSpPr>
        <p:spPr>
          <a:xfrm>
            <a:off x="-1" y="576072"/>
            <a:ext cx="12191697" cy="22861"/>
          </a:xfrm>
          <a:prstGeom prst="rect">
            <a:avLst/>
          </a:prstGeom>
          <a:solidFill>
            <a:srgbClr val="B0002A"/>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17" name="TextBox 3">
            <a:extLst>
              <a:ext uri="{FF2B5EF4-FFF2-40B4-BE49-F238E27FC236}">
                <a16:creationId xmlns:a16="http://schemas.microsoft.com/office/drawing/2014/main" id="{F3642A75-C9B9-BCA5-0BA9-C6ED74E99420}"/>
              </a:ext>
            </a:extLst>
          </p:cNvPr>
          <p:cNvSpPr txBox="1"/>
          <p:nvPr/>
        </p:nvSpPr>
        <p:spPr>
          <a:xfrm>
            <a:off x="265176" y="73152"/>
            <a:ext cx="494042"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D6A3AF"/>
                </a:solidFill>
                <a:latin typeface="Arial"/>
                <a:ea typeface="Arial"/>
                <a:cs typeface="Arial"/>
                <a:sym typeface="Arial"/>
              </a:defRPr>
            </a:lvl1pPr>
          </a:lstStyle>
          <a:p>
            <a:r>
              <a:t>Motivation</a:t>
            </a:r>
          </a:p>
        </p:txBody>
      </p:sp>
      <p:sp>
        <p:nvSpPr>
          <p:cNvPr id="1418" name="Oval 4">
            <a:extLst>
              <a:ext uri="{FF2B5EF4-FFF2-40B4-BE49-F238E27FC236}">
                <a16:creationId xmlns:a16="http://schemas.microsoft.com/office/drawing/2014/main" id="{6C87BDD6-9091-0972-1799-C1985722F2F8}"/>
              </a:ext>
            </a:extLst>
          </p:cNvPr>
          <p:cNvSpPr/>
          <p:nvPr/>
        </p:nvSpPr>
        <p:spPr>
          <a:xfrm>
            <a:off x="28346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19" name="Oval 5">
            <a:extLst>
              <a:ext uri="{FF2B5EF4-FFF2-40B4-BE49-F238E27FC236}">
                <a16:creationId xmlns:a16="http://schemas.microsoft.com/office/drawing/2014/main" id="{08379D9D-C56B-716D-EAFF-903E5AFC7279}"/>
              </a:ext>
            </a:extLst>
          </p:cNvPr>
          <p:cNvSpPr/>
          <p:nvPr/>
        </p:nvSpPr>
        <p:spPr>
          <a:xfrm>
            <a:off x="40233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20" name="Oval 6">
            <a:extLst>
              <a:ext uri="{FF2B5EF4-FFF2-40B4-BE49-F238E27FC236}">
                <a16:creationId xmlns:a16="http://schemas.microsoft.com/office/drawing/2014/main" id="{3E113277-9E30-28B0-554F-F235726FB9DF}"/>
              </a:ext>
            </a:extLst>
          </p:cNvPr>
          <p:cNvSpPr/>
          <p:nvPr/>
        </p:nvSpPr>
        <p:spPr>
          <a:xfrm>
            <a:off x="521208"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21" name="Oval 7">
            <a:extLst>
              <a:ext uri="{FF2B5EF4-FFF2-40B4-BE49-F238E27FC236}">
                <a16:creationId xmlns:a16="http://schemas.microsoft.com/office/drawing/2014/main" id="{18C12F8B-0C10-9971-3BFD-941486E7F5DE}"/>
              </a:ext>
            </a:extLst>
          </p:cNvPr>
          <p:cNvSpPr/>
          <p:nvPr/>
        </p:nvSpPr>
        <p:spPr>
          <a:xfrm>
            <a:off x="64008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22" name="TextBox 8">
            <a:extLst>
              <a:ext uri="{FF2B5EF4-FFF2-40B4-BE49-F238E27FC236}">
                <a16:creationId xmlns:a16="http://schemas.microsoft.com/office/drawing/2014/main" id="{EFB35432-49AB-EC5A-D07C-F0D777EBF2A4}"/>
              </a:ext>
            </a:extLst>
          </p:cNvPr>
          <p:cNvSpPr txBox="1"/>
          <p:nvPr/>
        </p:nvSpPr>
        <p:spPr>
          <a:xfrm>
            <a:off x="2798064" y="73152"/>
            <a:ext cx="1115152"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D6A3AF"/>
                </a:solidFill>
                <a:latin typeface="Arial"/>
                <a:ea typeface="Arial"/>
                <a:cs typeface="Arial"/>
                <a:sym typeface="Arial"/>
              </a:defRPr>
            </a:lvl1pPr>
          </a:lstStyle>
          <a:p>
            <a:r>
              <a:t>Front-aware M8 method</a:t>
            </a:r>
          </a:p>
        </p:txBody>
      </p:sp>
      <p:sp>
        <p:nvSpPr>
          <p:cNvPr id="1423" name="Oval 9">
            <a:extLst>
              <a:ext uri="{FF2B5EF4-FFF2-40B4-BE49-F238E27FC236}">
                <a16:creationId xmlns:a16="http://schemas.microsoft.com/office/drawing/2014/main" id="{585424C1-31D6-9FCC-4E6C-E6C71CBDE5D4}"/>
              </a:ext>
            </a:extLst>
          </p:cNvPr>
          <p:cNvSpPr/>
          <p:nvPr/>
        </p:nvSpPr>
        <p:spPr>
          <a:xfrm>
            <a:off x="281635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24" name="Oval 10">
            <a:extLst>
              <a:ext uri="{FF2B5EF4-FFF2-40B4-BE49-F238E27FC236}">
                <a16:creationId xmlns:a16="http://schemas.microsoft.com/office/drawing/2014/main" id="{25E906FA-5289-A048-BBE9-1D1CD79AE4A9}"/>
              </a:ext>
            </a:extLst>
          </p:cNvPr>
          <p:cNvSpPr/>
          <p:nvPr/>
        </p:nvSpPr>
        <p:spPr>
          <a:xfrm>
            <a:off x="2912362"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25" name="Oval 11">
            <a:extLst>
              <a:ext uri="{FF2B5EF4-FFF2-40B4-BE49-F238E27FC236}">
                <a16:creationId xmlns:a16="http://schemas.microsoft.com/office/drawing/2014/main" id="{042CC49E-74EF-0E8A-F6A8-555F0D593659}"/>
              </a:ext>
            </a:extLst>
          </p:cNvPr>
          <p:cNvSpPr/>
          <p:nvPr/>
        </p:nvSpPr>
        <p:spPr>
          <a:xfrm>
            <a:off x="3008375"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26" name="Oval 12">
            <a:extLst>
              <a:ext uri="{FF2B5EF4-FFF2-40B4-BE49-F238E27FC236}">
                <a16:creationId xmlns:a16="http://schemas.microsoft.com/office/drawing/2014/main" id="{3AFC2C9C-67EC-F2FC-62D9-FD208431DF2A}"/>
              </a:ext>
            </a:extLst>
          </p:cNvPr>
          <p:cNvSpPr/>
          <p:nvPr/>
        </p:nvSpPr>
        <p:spPr>
          <a:xfrm>
            <a:off x="310438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27" name="Oval 13">
            <a:extLst>
              <a:ext uri="{FF2B5EF4-FFF2-40B4-BE49-F238E27FC236}">
                <a16:creationId xmlns:a16="http://schemas.microsoft.com/office/drawing/2014/main" id="{4D5F2E34-A56B-748B-2FFC-4727E4D8CF9B}"/>
              </a:ext>
            </a:extLst>
          </p:cNvPr>
          <p:cNvSpPr/>
          <p:nvPr/>
        </p:nvSpPr>
        <p:spPr>
          <a:xfrm>
            <a:off x="3200399"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28" name="Oval 14">
            <a:extLst>
              <a:ext uri="{FF2B5EF4-FFF2-40B4-BE49-F238E27FC236}">
                <a16:creationId xmlns:a16="http://schemas.microsoft.com/office/drawing/2014/main" id="{76840BA1-C733-DCC5-A5BC-8BC94E3ABDE9}"/>
              </a:ext>
            </a:extLst>
          </p:cNvPr>
          <p:cNvSpPr/>
          <p:nvPr/>
        </p:nvSpPr>
        <p:spPr>
          <a:xfrm>
            <a:off x="329641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29" name="Oval 15">
            <a:extLst>
              <a:ext uri="{FF2B5EF4-FFF2-40B4-BE49-F238E27FC236}">
                <a16:creationId xmlns:a16="http://schemas.microsoft.com/office/drawing/2014/main" id="{0C3AD380-6EED-1107-3DD6-E0A9D2F1CC52}"/>
              </a:ext>
            </a:extLst>
          </p:cNvPr>
          <p:cNvSpPr/>
          <p:nvPr/>
        </p:nvSpPr>
        <p:spPr>
          <a:xfrm>
            <a:off x="339242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30" name="Oval 16">
            <a:extLst>
              <a:ext uri="{FF2B5EF4-FFF2-40B4-BE49-F238E27FC236}">
                <a16:creationId xmlns:a16="http://schemas.microsoft.com/office/drawing/2014/main" id="{48AF550E-BD8F-62AB-7A58-2003EB0854BE}"/>
              </a:ext>
            </a:extLst>
          </p:cNvPr>
          <p:cNvSpPr/>
          <p:nvPr/>
        </p:nvSpPr>
        <p:spPr>
          <a:xfrm>
            <a:off x="3488435"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31" name="Oval 17">
            <a:extLst>
              <a:ext uri="{FF2B5EF4-FFF2-40B4-BE49-F238E27FC236}">
                <a16:creationId xmlns:a16="http://schemas.microsoft.com/office/drawing/2014/main" id="{680E1506-77D9-5F49-C45C-69860D2BD070}"/>
              </a:ext>
            </a:extLst>
          </p:cNvPr>
          <p:cNvSpPr/>
          <p:nvPr/>
        </p:nvSpPr>
        <p:spPr>
          <a:xfrm>
            <a:off x="358444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32" name="Oval 18">
            <a:extLst>
              <a:ext uri="{FF2B5EF4-FFF2-40B4-BE49-F238E27FC236}">
                <a16:creationId xmlns:a16="http://schemas.microsoft.com/office/drawing/2014/main" id="{C9B448C2-F524-8359-051F-F134B2F87CBF}"/>
              </a:ext>
            </a:extLst>
          </p:cNvPr>
          <p:cNvSpPr/>
          <p:nvPr/>
        </p:nvSpPr>
        <p:spPr>
          <a:xfrm>
            <a:off x="3680459"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33" name="Oval 19">
            <a:extLst>
              <a:ext uri="{FF2B5EF4-FFF2-40B4-BE49-F238E27FC236}">
                <a16:creationId xmlns:a16="http://schemas.microsoft.com/office/drawing/2014/main" id="{97B1696D-6A85-91EB-D2C9-6B89A7C7FDFD}"/>
              </a:ext>
            </a:extLst>
          </p:cNvPr>
          <p:cNvSpPr/>
          <p:nvPr/>
        </p:nvSpPr>
        <p:spPr>
          <a:xfrm>
            <a:off x="3776471"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34" name="Oval 20">
            <a:extLst>
              <a:ext uri="{FF2B5EF4-FFF2-40B4-BE49-F238E27FC236}">
                <a16:creationId xmlns:a16="http://schemas.microsoft.com/office/drawing/2014/main" id="{320FD7FC-C9CA-F6E2-8A80-54EE17169980}"/>
              </a:ext>
            </a:extLst>
          </p:cNvPr>
          <p:cNvSpPr/>
          <p:nvPr/>
        </p:nvSpPr>
        <p:spPr>
          <a:xfrm>
            <a:off x="387248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35" name="Oval 21">
            <a:extLst>
              <a:ext uri="{FF2B5EF4-FFF2-40B4-BE49-F238E27FC236}">
                <a16:creationId xmlns:a16="http://schemas.microsoft.com/office/drawing/2014/main" id="{EA112595-025C-C440-462E-B5601A9456CD}"/>
              </a:ext>
            </a:extLst>
          </p:cNvPr>
          <p:cNvSpPr/>
          <p:nvPr/>
        </p:nvSpPr>
        <p:spPr>
          <a:xfrm>
            <a:off x="396849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36" name="Oval 22">
            <a:extLst>
              <a:ext uri="{FF2B5EF4-FFF2-40B4-BE49-F238E27FC236}">
                <a16:creationId xmlns:a16="http://schemas.microsoft.com/office/drawing/2014/main" id="{39EB357C-5265-0BA6-4D62-4FDCCF6020E7}"/>
              </a:ext>
            </a:extLst>
          </p:cNvPr>
          <p:cNvSpPr/>
          <p:nvPr/>
        </p:nvSpPr>
        <p:spPr>
          <a:xfrm>
            <a:off x="406450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37" name="Oval 23">
            <a:extLst>
              <a:ext uri="{FF2B5EF4-FFF2-40B4-BE49-F238E27FC236}">
                <a16:creationId xmlns:a16="http://schemas.microsoft.com/office/drawing/2014/main" id="{C0C685C7-1C96-0D97-4155-A825F032B44F}"/>
              </a:ext>
            </a:extLst>
          </p:cNvPr>
          <p:cNvSpPr/>
          <p:nvPr/>
        </p:nvSpPr>
        <p:spPr>
          <a:xfrm>
            <a:off x="416052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38" name="Oval 24">
            <a:extLst>
              <a:ext uri="{FF2B5EF4-FFF2-40B4-BE49-F238E27FC236}">
                <a16:creationId xmlns:a16="http://schemas.microsoft.com/office/drawing/2014/main" id="{714367B4-3FF3-2716-F715-D8B3EBBF590E}"/>
              </a:ext>
            </a:extLst>
          </p:cNvPr>
          <p:cNvSpPr/>
          <p:nvPr/>
        </p:nvSpPr>
        <p:spPr>
          <a:xfrm>
            <a:off x="425653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39" name="Oval 25">
            <a:extLst>
              <a:ext uri="{FF2B5EF4-FFF2-40B4-BE49-F238E27FC236}">
                <a16:creationId xmlns:a16="http://schemas.microsoft.com/office/drawing/2014/main" id="{24AD2057-0004-AC3C-B664-71C392D21B0F}"/>
              </a:ext>
            </a:extLst>
          </p:cNvPr>
          <p:cNvSpPr/>
          <p:nvPr/>
        </p:nvSpPr>
        <p:spPr>
          <a:xfrm>
            <a:off x="4352544"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40" name="Oval 26">
            <a:extLst>
              <a:ext uri="{FF2B5EF4-FFF2-40B4-BE49-F238E27FC236}">
                <a16:creationId xmlns:a16="http://schemas.microsoft.com/office/drawing/2014/main" id="{B53A94C6-6A79-E636-1375-0CABF27CF6A1}"/>
              </a:ext>
            </a:extLst>
          </p:cNvPr>
          <p:cNvSpPr/>
          <p:nvPr/>
        </p:nvSpPr>
        <p:spPr>
          <a:xfrm>
            <a:off x="4448554"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41" name="Oval 27">
            <a:extLst>
              <a:ext uri="{FF2B5EF4-FFF2-40B4-BE49-F238E27FC236}">
                <a16:creationId xmlns:a16="http://schemas.microsoft.com/office/drawing/2014/main" id="{13A4B3AE-288E-68E2-024A-6E1874966301}"/>
              </a:ext>
            </a:extLst>
          </p:cNvPr>
          <p:cNvSpPr/>
          <p:nvPr/>
        </p:nvSpPr>
        <p:spPr>
          <a:xfrm>
            <a:off x="454456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42" name="Oval 28">
            <a:extLst>
              <a:ext uri="{FF2B5EF4-FFF2-40B4-BE49-F238E27FC236}">
                <a16:creationId xmlns:a16="http://schemas.microsoft.com/office/drawing/2014/main" id="{F4E1A5D0-86AF-7AE9-EFE0-27F28740A034}"/>
              </a:ext>
            </a:extLst>
          </p:cNvPr>
          <p:cNvSpPr/>
          <p:nvPr/>
        </p:nvSpPr>
        <p:spPr>
          <a:xfrm>
            <a:off x="4640579"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43" name="Oval 29">
            <a:extLst>
              <a:ext uri="{FF2B5EF4-FFF2-40B4-BE49-F238E27FC236}">
                <a16:creationId xmlns:a16="http://schemas.microsoft.com/office/drawing/2014/main" id="{A152B5F3-EEF1-B108-78BB-3635675D15DA}"/>
              </a:ext>
            </a:extLst>
          </p:cNvPr>
          <p:cNvSpPr/>
          <p:nvPr/>
        </p:nvSpPr>
        <p:spPr>
          <a:xfrm>
            <a:off x="4736591"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44" name="Oval 30">
            <a:extLst>
              <a:ext uri="{FF2B5EF4-FFF2-40B4-BE49-F238E27FC236}">
                <a16:creationId xmlns:a16="http://schemas.microsoft.com/office/drawing/2014/main" id="{95014A08-CF18-C879-6862-49B0A9910A33}"/>
              </a:ext>
            </a:extLst>
          </p:cNvPr>
          <p:cNvSpPr/>
          <p:nvPr/>
        </p:nvSpPr>
        <p:spPr>
          <a:xfrm>
            <a:off x="483260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45" name="Oval 31">
            <a:extLst>
              <a:ext uri="{FF2B5EF4-FFF2-40B4-BE49-F238E27FC236}">
                <a16:creationId xmlns:a16="http://schemas.microsoft.com/office/drawing/2014/main" id="{F9FCE117-BF9F-BAA1-FA02-C8026D0CBB5A}"/>
              </a:ext>
            </a:extLst>
          </p:cNvPr>
          <p:cNvSpPr/>
          <p:nvPr/>
        </p:nvSpPr>
        <p:spPr>
          <a:xfrm>
            <a:off x="4928615"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46" name="Oval 32">
            <a:extLst>
              <a:ext uri="{FF2B5EF4-FFF2-40B4-BE49-F238E27FC236}">
                <a16:creationId xmlns:a16="http://schemas.microsoft.com/office/drawing/2014/main" id="{1C0313CF-6A60-26EB-1CBB-69630CE92100}"/>
              </a:ext>
            </a:extLst>
          </p:cNvPr>
          <p:cNvSpPr/>
          <p:nvPr/>
        </p:nvSpPr>
        <p:spPr>
          <a:xfrm>
            <a:off x="502462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47" name="TextBox 33">
            <a:extLst>
              <a:ext uri="{FF2B5EF4-FFF2-40B4-BE49-F238E27FC236}">
                <a16:creationId xmlns:a16="http://schemas.microsoft.com/office/drawing/2014/main" id="{DF742B65-2F71-F01B-0931-15488C7CC396}"/>
              </a:ext>
            </a:extLst>
          </p:cNvPr>
          <p:cNvSpPr txBox="1"/>
          <p:nvPr/>
        </p:nvSpPr>
        <p:spPr>
          <a:xfrm>
            <a:off x="9381743" y="73152"/>
            <a:ext cx="1250933"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FFFFFF"/>
                </a:solidFill>
                <a:latin typeface="Arial"/>
                <a:ea typeface="Arial"/>
                <a:cs typeface="Arial"/>
                <a:sym typeface="Arial"/>
              </a:defRPr>
            </a:lvl1pPr>
          </a:lstStyle>
          <a:p>
            <a:r>
              <a:t>Evaluation and next results</a:t>
            </a:r>
          </a:p>
        </p:txBody>
      </p:sp>
      <p:sp>
        <p:nvSpPr>
          <p:cNvPr id="1448" name="Oval 34">
            <a:extLst>
              <a:ext uri="{FF2B5EF4-FFF2-40B4-BE49-F238E27FC236}">
                <a16:creationId xmlns:a16="http://schemas.microsoft.com/office/drawing/2014/main" id="{31E533D7-39A7-D6D4-C1CC-2B6AC415CBC7}"/>
              </a:ext>
            </a:extLst>
          </p:cNvPr>
          <p:cNvSpPr/>
          <p:nvPr/>
        </p:nvSpPr>
        <p:spPr>
          <a:xfrm>
            <a:off x="9400031"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49" name="Oval 35">
            <a:extLst>
              <a:ext uri="{FF2B5EF4-FFF2-40B4-BE49-F238E27FC236}">
                <a16:creationId xmlns:a16="http://schemas.microsoft.com/office/drawing/2014/main" id="{CA769F02-8B52-24E4-E868-CA64D8E9CC52}"/>
              </a:ext>
            </a:extLst>
          </p:cNvPr>
          <p:cNvSpPr/>
          <p:nvPr/>
        </p:nvSpPr>
        <p:spPr>
          <a:xfrm>
            <a:off x="9518904"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50" name="Oval 36">
            <a:extLst>
              <a:ext uri="{FF2B5EF4-FFF2-40B4-BE49-F238E27FC236}">
                <a16:creationId xmlns:a16="http://schemas.microsoft.com/office/drawing/2014/main" id="{F339538D-D6E8-0DBB-484D-9DF1542A5DEA}"/>
              </a:ext>
            </a:extLst>
          </p:cNvPr>
          <p:cNvSpPr/>
          <p:nvPr/>
        </p:nvSpPr>
        <p:spPr>
          <a:xfrm>
            <a:off x="963777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51" name="Oval 37">
            <a:extLst>
              <a:ext uri="{FF2B5EF4-FFF2-40B4-BE49-F238E27FC236}">
                <a16:creationId xmlns:a16="http://schemas.microsoft.com/office/drawing/2014/main" id="{A79FE878-6C9F-686C-CA9C-854AC230A4FB}"/>
              </a:ext>
            </a:extLst>
          </p:cNvPr>
          <p:cNvSpPr/>
          <p:nvPr/>
        </p:nvSpPr>
        <p:spPr>
          <a:xfrm>
            <a:off x="975664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52" name="TextBox 38">
            <a:extLst>
              <a:ext uri="{FF2B5EF4-FFF2-40B4-BE49-F238E27FC236}">
                <a16:creationId xmlns:a16="http://schemas.microsoft.com/office/drawing/2014/main" id="{62F6513E-3597-B3F8-BFED-A22946B895EC}"/>
              </a:ext>
            </a:extLst>
          </p:cNvPr>
          <p:cNvSpPr txBox="1"/>
          <p:nvPr/>
        </p:nvSpPr>
        <p:spPr>
          <a:xfrm>
            <a:off x="448055" y="768096"/>
            <a:ext cx="5382830" cy="289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900">
                <a:solidFill>
                  <a:srgbClr val="B0002A"/>
                </a:solidFill>
                <a:latin typeface="Arial"/>
                <a:ea typeface="Arial"/>
                <a:cs typeface="Arial"/>
                <a:sym typeface="Arial"/>
              </a:defRPr>
            </a:lvl1pPr>
          </a:lstStyle>
          <a:p>
            <a:r>
              <a:rPr sz="1700" b="1">
                <a:solidFill>
                  <a:srgbClr val="7E0023"/>
                </a:solidFill>
                <a:latin typeface="Arial"/>
              </a:rPr>
              <a:t>A front-aware method needs front-aware evidence</a:t>
            </a:r>
          </a:p>
        </p:txBody>
      </p:sp>
      <p:sp>
        <p:nvSpPr>
          <p:cNvPr id="1453" name="TextBox 58">
            <a:extLst>
              <a:ext uri="{FF2B5EF4-FFF2-40B4-BE49-F238E27FC236}">
                <a16:creationId xmlns:a16="http://schemas.microsoft.com/office/drawing/2014/main" id="{99F3F386-C36F-43B7-02C5-9D0A90DB4FBF}"/>
              </a:ext>
            </a:extLst>
          </p:cNvPr>
          <p:cNvSpPr txBox="1"/>
          <p:nvPr/>
        </p:nvSpPr>
        <p:spPr>
          <a:xfrm>
            <a:off x="11734057" y="6528816"/>
            <a:ext cx="143999"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gn="r">
              <a:lnSpc>
                <a:spcPct val="104999"/>
              </a:lnSpc>
              <a:defRPr sz="800">
                <a:solidFill>
                  <a:srgbClr val="666666"/>
                </a:solidFill>
                <a:latin typeface="Arial"/>
                <a:ea typeface="Arial"/>
                <a:cs typeface="Arial"/>
                <a:sym typeface="Arial"/>
              </a:defRPr>
            </a:lvl1pPr>
          </a:lstStyle>
          <a:p>
            <a:r>
              <a:t>21</a:t>
            </a:r>
          </a:p>
        </p:txBody>
      </p:sp>
      <p:sp>
        <p:nvSpPr>
          <p:cNvPr id="5" name="TextBox 4">
            <a:extLst>
              <a:ext uri="{FF2B5EF4-FFF2-40B4-BE49-F238E27FC236}">
                <a16:creationId xmlns:a16="http://schemas.microsoft.com/office/drawing/2014/main" id="{AB341508-3F25-8793-7A18-978A52515D45}"/>
              </a:ext>
            </a:extLst>
          </p:cNvPr>
          <p:cNvSpPr txBox="1"/>
          <p:nvPr/>
        </p:nvSpPr>
        <p:spPr>
          <a:xfrm>
            <a:off x="4302457" y="3234098"/>
            <a:ext cx="868680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endParaRPr lang="en-US" dirty="0"/>
          </a:p>
        </p:txBody>
      </p:sp>
      <p:pic>
        <p:nvPicPr>
          <p:cNvPr id="27" name="Picture 26">
            <a:extLst>
              <a:ext uri="{FF2B5EF4-FFF2-40B4-BE49-F238E27FC236}">
                <a16:creationId xmlns:a16="http://schemas.microsoft.com/office/drawing/2014/main" id="{0F249C7B-147B-DBCD-8E3B-9C9D4515D16A}"/>
              </a:ext>
            </a:extLst>
          </p:cNvPr>
          <p:cNvPicPr>
            <a:picLocks noChangeAspect="1"/>
          </p:cNvPicPr>
          <p:nvPr/>
        </p:nvPicPr>
        <p:blipFill>
          <a:blip r:embed="rId3">
            <a:extLst>
              <a:ext uri="{28A0092B-C50C-407E-A947-70E740481C1C}">
                <a14:useLocalDpi xmlns:a14="http://schemas.microsoft.com/office/drawing/2010/main" val="0"/>
              </a:ext>
            </a:extLst>
          </a:blip>
          <a:srcRect b="87657"/>
          <a:stretch>
            <a:fillRect/>
          </a:stretch>
        </p:blipFill>
        <p:spPr>
          <a:xfrm>
            <a:off x="476383" y="1942310"/>
            <a:ext cx="10584794" cy="369332"/>
          </a:xfrm>
          <a:prstGeom prst="rect">
            <a:avLst/>
          </a:prstGeom>
        </p:spPr>
      </p:pic>
      <p:pic>
        <p:nvPicPr>
          <p:cNvPr id="3" name="Picture 2">
            <a:extLst>
              <a:ext uri="{FF2B5EF4-FFF2-40B4-BE49-F238E27FC236}">
                <a16:creationId xmlns:a16="http://schemas.microsoft.com/office/drawing/2014/main" id="{8E0AA08F-CDFC-6F18-74C7-D3317D7D74FC}"/>
              </a:ext>
            </a:extLst>
          </p:cNvPr>
          <p:cNvPicPr>
            <a:picLocks noChangeAspect="1"/>
          </p:cNvPicPr>
          <p:nvPr/>
        </p:nvPicPr>
        <p:blipFill>
          <a:blip r:embed="rId4">
            <a:extLst>
              <a:ext uri="{28A0092B-C50C-407E-A947-70E740481C1C}">
                <a14:useLocalDpi xmlns:a14="http://schemas.microsoft.com/office/drawing/2010/main" val="0"/>
              </a:ext>
            </a:extLst>
          </a:blip>
          <a:srcRect r="49709"/>
          <a:stretch>
            <a:fillRect/>
          </a:stretch>
        </p:blipFill>
        <p:spPr>
          <a:xfrm>
            <a:off x="210429" y="2633121"/>
            <a:ext cx="7132083" cy="2580728"/>
          </a:xfrm>
          <a:prstGeom prst="rect">
            <a:avLst/>
          </a:prstGeom>
        </p:spPr>
      </p:pic>
      <p:pic>
        <p:nvPicPr>
          <p:cNvPr id="11" name="Picture 10">
            <a:extLst>
              <a:ext uri="{FF2B5EF4-FFF2-40B4-BE49-F238E27FC236}">
                <a16:creationId xmlns:a16="http://schemas.microsoft.com/office/drawing/2014/main" id="{18266161-7D43-57C1-2EC3-55F4D3E4635D}"/>
              </a:ext>
            </a:extLst>
          </p:cNvPr>
          <p:cNvPicPr>
            <a:picLocks noChangeAspect="1"/>
          </p:cNvPicPr>
          <p:nvPr/>
        </p:nvPicPr>
        <p:blipFill>
          <a:blip r:embed="rId3">
            <a:extLst>
              <a:ext uri="{28A0092B-C50C-407E-A947-70E740481C1C}">
                <a14:useLocalDpi xmlns:a14="http://schemas.microsoft.com/office/drawing/2010/main" val="0"/>
              </a:ext>
            </a:extLst>
          </a:blip>
          <a:srcRect l="66247" t="13753"/>
          <a:stretch>
            <a:fillRect/>
          </a:stretch>
        </p:blipFill>
        <p:spPr>
          <a:xfrm>
            <a:off x="7673152" y="2633121"/>
            <a:ext cx="3572631" cy="2580728"/>
          </a:xfrm>
          <a:prstGeom prst="rect">
            <a:avLst/>
          </a:prstGeom>
        </p:spPr>
      </p:pic>
      <p:sp>
        <p:nvSpPr>
          <p:cNvPr id="12" name="TextBox 11">
            <a:extLst>
              <a:ext uri="{FF2B5EF4-FFF2-40B4-BE49-F238E27FC236}">
                <a16:creationId xmlns:a16="http://schemas.microsoft.com/office/drawing/2014/main" id="{C3116FC0-B2AF-0425-37A1-082F49E98EBF}"/>
              </a:ext>
            </a:extLst>
          </p:cNvPr>
          <p:cNvSpPr txBox="1"/>
          <p:nvPr/>
        </p:nvSpPr>
        <p:spPr>
          <a:xfrm>
            <a:off x="1653042" y="5984047"/>
            <a:ext cx="11297411"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sz="1200" dirty="0"/>
              <a:t>1. After M4 (Hard IC), the initial-condition saturation RMSE drops to essentially zero.</a:t>
            </a:r>
          </a:p>
          <a:p>
            <a:r>
              <a:rPr sz="1200" dirty="0"/>
              <a:t>2. M5, M6, M7 progressively reduce the global and front-band saturation RMSE, but the gain stalls beyond M6.</a:t>
            </a:r>
          </a:p>
        </p:txBody>
      </p:sp>
      <p:sp>
        <p:nvSpPr>
          <p:cNvPr id="13" name="Rounded Rectangle 39">
            <a:extLst>
              <a:ext uri="{FF2B5EF4-FFF2-40B4-BE49-F238E27FC236}">
                <a16:creationId xmlns:a16="http://schemas.microsoft.com/office/drawing/2014/main" id="{7B9B64A3-65A4-1859-9B5B-99D526318ECC}"/>
              </a:ext>
            </a:extLst>
          </p:cNvPr>
          <p:cNvSpPr/>
          <p:nvPr/>
        </p:nvSpPr>
        <p:spPr>
          <a:xfrm>
            <a:off x="476383" y="1093077"/>
            <a:ext cx="5182858" cy="527755"/>
          </a:xfrm>
          <a:prstGeom prst="roundRect">
            <a:avLst>
              <a:gd name="adj" fmla="val 16667"/>
            </a:avLst>
          </a:prstGeom>
          <a:solidFill>
            <a:srgbClr val="D9D9D9"/>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 name="TextBox 40">
            <a:extLst>
              <a:ext uri="{FF2B5EF4-FFF2-40B4-BE49-F238E27FC236}">
                <a16:creationId xmlns:a16="http://schemas.microsoft.com/office/drawing/2014/main" id="{63BDC643-4902-D928-BCCE-543655750A67}"/>
              </a:ext>
            </a:extLst>
          </p:cNvPr>
          <p:cNvSpPr txBox="1"/>
          <p:nvPr/>
        </p:nvSpPr>
        <p:spPr>
          <a:xfrm>
            <a:off x="712983" y="1238196"/>
            <a:ext cx="3969231" cy="2139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4" tIns="9144" rIns="9144" bIns="9144">
            <a:spAutoFit/>
          </a:bodyPr>
          <a:lstStyle>
            <a:lvl1pPr>
              <a:lnSpc>
                <a:spcPct val="104999"/>
              </a:lnSpc>
              <a:defRPr sz="1300">
                <a:solidFill>
                  <a:srgbClr val="B0002A"/>
                </a:solidFill>
                <a:latin typeface="Arial"/>
                <a:ea typeface="Arial"/>
                <a:cs typeface="Arial"/>
                <a:sym typeface="Arial"/>
              </a:defRPr>
            </a:lvl1pPr>
          </a:lstStyle>
          <a:p>
            <a:r>
              <a:t>Final-time RMSE bars: global S, front-band S, and IC saturation</a:t>
            </a:r>
            <a:endParaRPr dirty="0"/>
          </a:p>
        </p:txBody>
      </p:sp>
    </p:spTree>
    <p:extLst>
      <p:ext uri="{BB962C8B-B14F-4D97-AF65-F5344CB8AC3E}">
        <p14:creationId xmlns:p14="http://schemas.microsoft.com/office/powerpoint/2010/main" val="8457450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3" name="Rectangle 1"/>
          <p:cNvSpPr/>
          <p:nvPr/>
        </p:nvSpPr>
        <p:spPr>
          <a:xfrm>
            <a:off x="-1" y="-1"/>
            <a:ext cx="12191697" cy="576074"/>
          </a:xfrm>
          <a:prstGeom prst="rect">
            <a:avLst/>
          </a:prstGeom>
          <a:solidFill>
            <a:srgbClr val="5C0014"/>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64" name="Rectangle 2"/>
          <p:cNvSpPr/>
          <p:nvPr/>
        </p:nvSpPr>
        <p:spPr>
          <a:xfrm>
            <a:off x="-1" y="576072"/>
            <a:ext cx="12191697" cy="22861"/>
          </a:xfrm>
          <a:prstGeom prst="rect">
            <a:avLst/>
          </a:prstGeom>
          <a:solidFill>
            <a:srgbClr val="B0002A"/>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65" name="TextBox 3"/>
          <p:cNvSpPr txBox="1"/>
          <p:nvPr/>
        </p:nvSpPr>
        <p:spPr>
          <a:xfrm>
            <a:off x="265176" y="73152"/>
            <a:ext cx="494042"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D6A3AF"/>
                </a:solidFill>
                <a:latin typeface="Arial"/>
                <a:ea typeface="Arial"/>
                <a:cs typeface="Arial"/>
                <a:sym typeface="Arial"/>
              </a:defRPr>
            </a:lvl1pPr>
          </a:lstStyle>
          <a:p>
            <a:r>
              <a:t>Motivation</a:t>
            </a:r>
          </a:p>
        </p:txBody>
      </p:sp>
      <p:sp>
        <p:nvSpPr>
          <p:cNvPr id="1466" name="Oval 4"/>
          <p:cNvSpPr/>
          <p:nvPr/>
        </p:nvSpPr>
        <p:spPr>
          <a:xfrm>
            <a:off x="28346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67" name="Oval 5"/>
          <p:cNvSpPr/>
          <p:nvPr/>
        </p:nvSpPr>
        <p:spPr>
          <a:xfrm>
            <a:off x="40233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68" name="Oval 6"/>
          <p:cNvSpPr/>
          <p:nvPr/>
        </p:nvSpPr>
        <p:spPr>
          <a:xfrm>
            <a:off x="521208"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69" name="Oval 7"/>
          <p:cNvSpPr/>
          <p:nvPr/>
        </p:nvSpPr>
        <p:spPr>
          <a:xfrm>
            <a:off x="64008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70" name="TextBox 8"/>
          <p:cNvSpPr txBox="1"/>
          <p:nvPr/>
        </p:nvSpPr>
        <p:spPr>
          <a:xfrm>
            <a:off x="2798064" y="73152"/>
            <a:ext cx="1115152"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D6A3AF"/>
                </a:solidFill>
                <a:latin typeface="Arial"/>
                <a:ea typeface="Arial"/>
                <a:cs typeface="Arial"/>
                <a:sym typeface="Arial"/>
              </a:defRPr>
            </a:lvl1pPr>
          </a:lstStyle>
          <a:p>
            <a:r>
              <a:t>Front-aware M8 method</a:t>
            </a:r>
          </a:p>
        </p:txBody>
      </p:sp>
      <p:sp>
        <p:nvSpPr>
          <p:cNvPr id="1471" name="Oval 9"/>
          <p:cNvSpPr/>
          <p:nvPr/>
        </p:nvSpPr>
        <p:spPr>
          <a:xfrm>
            <a:off x="281635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72" name="Oval 10"/>
          <p:cNvSpPr/>
          <p:nvPr/>
        </p:nvSpPr>
        <p:spPr>
          <a:xfrm>
            <a:off x="2912362"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73" name="Oval 11"/>
          <p:cNvSpPr/>
          <p:nvPr/>
        </p:nvSpPr>
        <p:spPr>
          <a:xfrm>
            <a:off x="3008375"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74" name="Oval 12"/>
          <p:cNvSpPr/>
          <p:nvPr/>
        </p:nvSpPr>
        <p:spPr>
          <a:xfrm>
            <a:off x="310438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75" name="Oval 13"/>
          <p:cNvSpPr/>
          <p:nvPr/>
        </p:nvSpPr>
        <p:spPr>
          <a:xfrm>
            <a:off x="3200399"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76" name="Oval 14"/>
          <p:cNvSpPr/>
          <p:nvPr/>
        </p:nvSpPr>
        <p:spPr>
          <a:xfrm>
            <a:off x="329641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77" name="Oval 15"/>
          <p:cNvSpPr/>
          <p:nvPr/>
        </p:nvSpPr>
        <p:spPr>
          <a:xfrm>
            <a:off x="339242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78" name="Oval 16"/>
          <p:cNvSpPr/>
          <p:nvPr/>
        </p:nvSpPr>
        <p:spPr>
          <a:xfrm>
            <a:off x="3488435"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79" name="Oval 17"/>
          <p:cNvSpPr/>
          <p:nvPr/>
        </p:nvSpPr>
        <p:spPr>
          <a:xfrm>
            <a:off x="358444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80" name="Oval 18"/>
          <p:cNvSpPr/>
          <p:nvPr/>
        </p:nvSpPr>
        <p:spPr>
          <a:xfrm>
            <a:off x="3680459"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81" name="Oval 19"/>
          <p:cNvSpPr/>
          <p:nvPr/>
        </p:nvSpPr>
        <p:spPr>
          <a:xfrm>
            <a:off x="3776471"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82" name="Oval 20"/>
          <p:cNvSpPr/>
          <p:nvPr/>
        </p:nvSpPr>
        <p:spPr>
          <a:xfrm>
            <a:off x="387248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83" name="Oval 21"/>
          <p:cNvSpPr/>
          <p:nvPr/>
        </p:nvSpPr>
        <p:spPr>
          <a:xfrm>
            <a:off x="396849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84" name="Oval 22"/>
          <p:cNvSpPr/>
          <p:nvPr/>
        </p:nvSpPr>
        <p:spPr>
          <a:xfrm>
            <a:off x="406450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85" name="Oval 23"/>
          <p:cNvSpPr/>
          <p:nvPr/>
        </p:nvSpPr>
        <p:spPr>
          <a:xfrm>
            <a:off x="416052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86" name="Oval 24"/>
          <p:cNvSpPr/>
          <p:nvPr/>
        </p:nvSpPr>
        <p:spPr>
          <a:xfrm>
            <a:off x="425653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87" name="Oval 25"/>
          <p:cNvSpPr/>
          <p:nvPr/>
        </p:nvSpPr>
        <p:spPr>
          <a:xfrm>
            <a:off x="4352544"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88" name="Oval 26"/>
          <p:cNvSpPr/>
          <p:nvPr/>
        </p:nvSpPr>
        <p:spPr>
          <a:xfrm>
            <a:off x="4448554"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89" name="Oval 27"/>
          <p:cNvSpPr/>
          <p:nvPr/>
        </p:nvSpPr>
        <p:spPr>
          <a:xfrm>
            <a:off x="454456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90" name="Oval 28"/>
          <p:cNvSpPr/>
          <p:nvPr/>
        </p:nvSpPr>
        <p:spPr>
          <a:xfrm>
            <a:off x="4640579"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91" name="Oval 29"/>
          <p:cNvSpPr/>
          <p:nvPr/>
        </p:nvSpPr>
        <p:spPr>
          <a:xfrm>
            <a:off x="4736591"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92" name="Oval 30"/>
          <p:cNvSpPr/>
          <p:nvPr/>
        </p:nvSpPr>
        <p:spPr>
          <a:xfrm>
            <a:off x="483260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93" name="Oval 31"/>
          <p:cNvSpPr/>
          <p:nvPr/>
        </p:nvSpPr>
        <p:spPr>
          <a:xfrm>
            <a:off x="4928615"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94" name="Oval 32"/>
          <p:cNvSpPr/>
          <p:nvPr/>
        </p:nvSpPr>
        <p:spPr>
          <a:xfrm>
            <a:off x="502462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95" name="TextBox 33"/>
          <p:cNvSpPr txBox="1"/>
          <p:nvPr/>
        </p:nvSpPr>
        <p:spPr>
          <a:xfrm>
            <a:off x="9381743" y="73152"/>
            <a:ext cx="1250933"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FFFFFF"/>
                </a:solidFill>
                <a:latin typeface="Arial"/>
                <a:ea typeface="Arial"/>
                <a:cs typeface="Arial"/>
                <a:sym typeface="Arial"/>
              </a:defRPr>
            </a:lvl1pPr>
          </a:lstStyle>
          <a:p>
            <a:r>
              <a:t>Evaluation and next results</a:t>
            </a:r>
          </a:p>
        </p:txBody>
      </p:sp>
      <p:sp>
        <p:nvSpPr>
          <p:cNvPr id="1496" name="Oval 34"/>
          <p:cNvSpPr/>
          <p:nvPr/>
        </p:nvSpPr>
        <p:spPr>
          <a:xfrm>
            <a:off x="9400031"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97" name="Oval 35"/>
          <p:cNvSpPr/>
          <p:nvPr/>
        </p:nvSpPr>
        <p:spPr>
          <a:xfrm>
            <a:off x="9518904"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98" name="Oval 36"/>
          <p:cNvSpPr/>
          <p:nvPr/>
        </p:nvSpPr>
        <p:spPr>
          <a:xfrm>
            <a:off x="963777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99" name="Oval 37"/>
          <p:cNvSpPr/>
          <p:nvPr/>
        </p:nvSpPr>
        <p:spPr>
          <a:xfrm>
            <a:off x="975664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00" name="TextBox 38"/>
          <p:cNvSpPr txBox="1"/>
          <p:nvPr/>
        </p:nvSpPr>
        <p:spPr>
          <a:xfrm>
            <a:off x="448055" y="768096"/>
            <a:ext cx="5382830" cy="289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900">
                <a:solidFill>
                  <a:srgbClr val="B0002A"/>
                </a:solidFill>
                <a:latin typeface="Arial"/>
                <a:ea typeface="Arial"/>
                <a:cs typeface="Arial"/>
                <a:sym typeface="Arial"/>
              </a:defRPr>
            </a:lvl1pPr>
          </a:lstStyle>
          <a:p>
            <a:r>
              <a:rPr sz="1700" b="1" dirty="0">
                <a:solidFill>
                  <a:srgbClr val="7E0023"/>
                </a:solidFill>
                <a:latin typeface="Arial"/>
              </a:rPr>
              <a:t>A front-aware method needs front-aware evidence</a:t>
            </a:r>
          </a:p>
        </p:txBody>
      </p:sp>
      <p:sp>
        <p:nvSpPr>
          <p:cNvPr id="1507" name="TextBox 58"/>
          <p:cNvSpPr txBox="1"/>
          <p:nvPr/>
        </p:nvSpPr>
        <p:spPr>
          <a:xfrm>
            <a:off x="11734057" y="6528816"/>
            <a:ext cx="143999"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gn="r">
              <a:lnSpc>
                <a:spcPct val="104999"/>
              </a:lnSpc>
              <a:defRPr sz="800">
                <a:solidFill>
                  <a:srgbClr val="666666"/>
                </a:solidFill>
                <a:latin typeface="Arial"/>
                <a:ea typeface="Arial"/>
                <a:cs typeface="Arial"/>
                <a:sym typeface="Arial"/>
              </a:defRPr>
            </a:lvl1pPr>
          </a:lstStyle>
          <a:p>
            <a:r>
              <a:t>22</a:t>
            </a:r>
          </a:p>
        </p:txBody>
      </p:sp>
      <p:sp>
        <p:nvSpPr>
          <p:cNvPr id="1512" name="Interp19"/>
          <p:cNvSpPr txBox="1"/>
          <p:nvPr/>
        </p:nvSpPr>
        <p:spPr>
          <a:xfrm>
            <a:off x="9459468" y="2407986"/>
            <a:ext cx="2074454" cy="1982594"/>
          </a:xfrm>
          <a:prstGeom prst="rect">
            <a:avLst/>
          </a:prstGeom>
          <a:noFill/>
        </p:spPr>
        <p:txBody>
          <a:bodyPr wrap="square" lIns="50800" tIns="25400" rIns="50800" bIns="25400" anchor="ctr">
            <a:spAutoFit/>
          </a:bodyPr>
          <a:lstStyle/>
          <a:p>
            <a:pPr algn="ctr"/>
            <a:r>
              <a:rPr sz="1050" b="0" dirty="0">
                <a:solidFill>
                  <a:srgbClr val="6E1E28"/>
                </a:solidFill>
                <a:latin typeface="Arial"/>
              </a:rPr>
              <a:t>PDE residual at the 95th percentile shows M2 as an outlier; M7 reach the lowest residuals.</a:t>
            </a:r>
          </a:p>
          <a:p>
            <a:endParaRPr sz="1050" b="0" dirty="0">
              <a:solidFill>
                <a:srgbClr val="6E1E28"/>
              </a:solidFill>
              <a:latin typeface="Arial"/>
            </a:endParaRPr>
          </a:p>
          <a:p>
            <a:r>
              <a:rPr sz="1050" b="0" dirty="0">
                <a:solidFill>
                  <a:srgbClr val="6E1E28"/>
                </a:solidFill>
                <a:latin typeface="Arial"/>
              </a:rPr>
              <a:t>Local FV CO₂ RMSE: M0 looks low only because its near-constant prediction is trivially conservative. M2 is the worst at 0.49. M8 sits at 0.</a:t>
            </a:r>
            <a:r>
              <a:rPr lang="en-US" altLang="zh-CN" sz="1050" b="0" dirty="0">
                <a:solidFill>
                  <a:srgbClr val="6E1E28"/>
                </a:solidFill>
                <a:latin typeface="Arial"/>
              </a:rPr>
              <a:t>0</a:t>
            </a:r>
            <a:r>
              <a:rPr sz="1050" b="0" dirty="0">
                <a:solidFill>
                  <a:srgbClr val="6E1E28"/>
                </a:solidFill>
                <a:latin typeface="Arial"/>
              </a:rPr>
              <a:t>28 while giving the best reconstruction.</a:t>
            </a:r>
          </a:p>
          <a:p>
            <a:endParaRPr sz="1000" b="0" dirty="0">
              <a:solidFill>
                <a:srgbClr val="6E1E28"/>
              </a:solidFill>
              <a:latin typeface="Arial"/>
            </a:endParaRPr>
          </a:p>
        </p:txBody>
      </p:sp>
      <p:pic>
        <p:nvPicPr>
          <p:cNvPr id="3" name="Picture 2">
            <a:extLst>
              <a:ext uri="{FF2B5EF4-FFF2-40B4-BE49-F238E27FC236}">
                <a16:creationId xmlns:a16="http://schemas.microsoft.com/office/drawing/2014/main" id="{69E6E22A-3FC9-AC3E-B40B-5AFE9B1E9A20}"/>
              </a:ext>
            </a:extLst>
          </p:cNvPr>
          <p:cNvPicPr>
            <a:picLocks noChangeAspect="1"/>
          </p:cNvPicPr>
          <p:nvPr/>
        </p:nvPicPr>
        <p:blipFill>
          <a:blip r:embed="rId3">
            <a:extLst>
              <a:ext uri="{28A0092B-C50C-407E-A947-70E740481C1C}">
                <a14:useLocalDpi xmlns:a14="http://schemas.microsoft.com/office/drawing/2010/main" val="0"/>
              </a:ext>
            </a:extLst>
          </a:blip>
          <a:srcRect r="50203"/>
          <a:stretch>
            <a:fillRect/>
          </a:stretch>
        </p:blipFill>
        <p:spPr>
          <a:xfrm>
            <a:off x="2604527" y="1057890"/>
            <a:ext cx="6458639" cy="2708013"/>
          </a:xfrm>
          <a:prstGeom prst="rect">
            <a:avLst/>
          </a:prstGeom>
        </p:spPr>
      </p:pic>
      <p:pic>
        <p:nvPicPr>
          <p:cNvPr id="6" name="Picture 5">
            <a:extLst>
              <a:ext uri="{FF2B5EF4-FFF2-40B4-BE49-F238E27FC236}">
                <a16:creationId xmlns:a16="http://schemas.microsoft.com/office/drawing/2014/main" id="{FD187E1C-9C4A-C4B6-9FB5-906A5DF3E16C}"/>
              </a:ext>
            </a:extLst>
          </p:cNvPr>
          <p:cNvPicPr>
            <a:picLocks noChangeAspect="1"/>
          </p:cNvPicPr>
          <p:nvPr/>
        </p:nvPicPr>
        <p:blipFill>
          <a:blip r:embed="rId3">
            <a:extLst>
              <a:ext uri="{28A0092B-C50C-407E-A947-70E740481C1C}">
                <a14:useLocalDpi xmlns:a14="http://schemas.microsoft.com/office/drawing/2010/main" val="0"/>
              </a:ext>
            </a:extLst>
          </a:blip>
          <a:srcRect l="49340"/>
          <a:stretch>
            <a:fillRect/>
          </a:stretch>
        </p:blipFill>
        <p:spPr>
          <a:xfrm>
            <a:off x="2661304" y="4224860"/>
            <a:ext cx="6401862" cy="2638460"/>
          </a:xfrm>
          <a:prstGeom prst="rect">
            <a:avLst/>
          </a:prstGeom>
        </p:spPr>
      </p:pic>
      <p:sp>
        <p:nvSpPr>
          <p:cNvPr id="7" name="Rounded Rectangle 39">
            <a:extLst>
              <a:ext uri="{FF2B5EF4-FFF2-40B4-BE49-F238E27FC236}">
                <a16:creationId xmlns:a16="http://schemas.microsoft.com/office/drawing/2014/main" id="{800ECB7A-FBB8-8417-3B03-B81134C52248}"/>
              </a:ext>
            </a:extLst>
          </p:cNvPr>
          <p:cNvSpPr/>
          <p:nvPr/>
        </p:nvSpPr>
        <p:spPr>
          <a:xfrm>
            <a:off x="352045" y="1087565"/>
            <a:ext cx="2231498" cy="430778"/>
          </a:xfrm>
          <a:prstGeom prst="roundRect">
            <a:avLst>
              <a:gd name="adj" fmla="val 16667"/>
            </a:avLst>
          </a:prstGeom>
          <a:solidFill>
            <a:srgbClr val="D9D9D9"/>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dirty="0"/>
          </a:p>
        </p:txBody>
      </p:sp>
      <p:sp>
        <p:nvSpPr>
          <p:cNvPr id="8" name="TextBox 40">
            <a:extLst>
              <a:ext uri="{FF2B5EF4-FFF2-40B4-BE49-F238E27FC236}">
                <a16:creationId xmlns:a16="http://schemas.microsoft.com/office/drawing/2014/main" id="{CF68BCCA-D000-A7D9-98F5-053248830F66}"/>
              </a:ext>
            </a:extLst>
          </p:cNvPr>
          <p:cNvSpPr txBox="1"/>
          <p:nvPr/>
        </p:nvSpPr>
        <p:spPr>
          <a:xfrm>
            <a:off x="424948" y="1087565"/>
            <a:ext cx="3969231" cy="423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4" tIns="9144" rIns="9144" bIns="9144">
            <a:spAutoFit/>
          </a:bodyPr>
          <a:lstStyle>
            <a:lvl1pPr>
              <a:lnSpc>
                <a:spcPct val="104999"/>
              </a:lnSpc>
              <a:defRPr sz="1300">
                <a:solidFill>
                  <a:srgbClr val="B0002A"/>
                </a:solidFill>
                <a:latin typeface="Arial"/>
                <a:ea typeface="Arial"/>
                <a:cs typeface="Arial"/>
                <a:sym typeface="Arial"/>
              </a:defRPr>
            </a:lvl1pPr>
          </a:lstStyle>
          <a:p>
            <a:r>
              <a:rPr dirty="0"/>
              <a:t>5 + 6. PDE residual quality </a:t>
            </a:r>
            <a:endParaRPr lang="en-GB" dirty="0"/>
          </a:p>
          <a:p>
            <a:r>
              <a:rPr dirty="0"/>
              <a:t>and local mass conservation</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D056D-B800-28F3-CD8F-AEDC9F9BE29F}"/>
            </a:ext>
          </a:extLst>
        </p:cNvPr>
        <p:cNvGrpSpPr/>
        <p:nvPr/>
      </p:nvGrpSpPr>
      <p:grpSpPr>
        <a:xfrm>
          <a:off x="0" y="0"/>
          <a:ext cx="0" cy="0"/>
          <a:chOff x="0" y="0"/>
          <a:chExt cx="0" cy="0"/>
        </a:xfrm>
      </p:grpSpPr>
      <p:sp>
        <p:nvSpPr>
          <p:cNvPr id="1463" name="Rectangle 1">
            <a:extLst>
              <a:ext uri="{FF2B5EF4-FFF2-40B4-BE49-F238E27FC236}">
                <a16:creationId xmlns:a16="http://schemas.microsoft.com/office/drawing/2014/main" id="{BDD75C0B-D3FD-ECFA-0F7E-724127943810}"/>
              </a:ext>
            </a:extLst>
          </p:cNvPr>
          <p:cNvSpPr/>
          <p:nvPr/>
        </p:nvSpPr>
        <p:spPr>
          <a:xfrm>
            <a:off x="-1" y="-1"/>
            <a:ext cx="12191697" cy="576074"/>
          </a:xfrm>
          <a:prstGeom prst="rect">
            <a:avLst/>
          </a:prstGeom>
          <a:solidFill>
            <a:srgbClr val="5C0014"/>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64" name="Rectangle 2">
            <a:extLst>
              <a:ext uri="{FF2B5EF4-FFF2-40B4-BE49-F238E27FC236}">
                <a16:creationId xmlns:a16="http://schemas.microsoft.com/office/drawing/2014/main" id="{CDEBB1C7-4E4B-951D-D4A1-D01658C3FE63}"/>
              </a:ext>
            </a:extLst>
          </p:cNvPr>
          <p:cNvSpPr/>
          <p:nvPr/>
        </p:nvSpPr>
        <p:spPr>
          <a:xfrm>
            <a:off x="-1" y="576072"/>
            <a:ext cx="12191697" cy="22861"/>
          </a:xfrm>
          <a:prstGeom prst="rect">
            <a:avLst/>
          </a:prstGeom>
          <a:solidFill>
            <a:srgbClr val="B0002A"/>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65" name="TextBox 3">
            <a:extLst>
              <a:ext uri="{FF2B5EF4-FFF2-40B4-BE49-F238E27FC236}">
                <a16:creationId xmlns:a16="http://schemas.microsoft.com/office/drawing/2014/main" id="{B2EAD750-501F-983C-AC65-F59CBB122CE3}"/>
              </a:ext>
            </a:extLst>
          </p:cNvPr>
          <p:cNvSpPr txBox="1"/>
          <p:nvPr/>
        </p:nvSpPr>
        <p:spPr>
          <a:xfrm>
            <a:off x="265176" y="73152"/>
            <a:ext cx="494042"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D6A3AF"/>
                </a:solidFill>
                <a:latin typeface="Arial"/>
                <a:ea typeface="Arial"/>
                <a:cs typeface="Arial"/>
                <a:sym typeface="Arial"/>
              </a:defRPr>
            </a:lvl1pPr>
          </a:lstStyle>
          <a:p>
            <a:r>
              <a:t>Motivation</a:t>
            </a:r>
          </a:p>
        </p:txBody>
      </p:sp>
      <p:sp>
        <p:nvSpPr>
          <p:cNvPr id="1466" name="Oval 4">
            <a:extLst>
              <a:ext uri="{FF2B5EF4-FFF2-40B4-BE49-F238E27FC236}">
                <a16:creationId xmlns:a16="http://schemas.microsoft.com/office/drawing/2014/main" id="{8E8CE29E-0966-2AB9-47B4-BC5796518AEC}"/>
              </a:ext>
            </a:extLst>
          </p:cNvPr>
          <p:cNvSpPr/>
          <p:nvPr/>
        </p:nvSpPr>
        <p:spPr>
          <a:xfrm>
            <a:off x="28346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67" name="Oval 5">
            <a:extLst>
              <a:ext uri="{FF2B5EF4-FFF2-40B4-BE49-F238E27FC236}">
                <a16:creationId xmlns:a16="http://schemas.microsoft.com/office/drawing/2014/main" id="{1160EFC6-3E1C-256D-B998-1F5E7DE4E63C}"/>
              </a:ext>
            </a:extLst>
          </p:cNvPr>
          <p:cNvSpPr/>
          <p:nvPr/>
        </p:nvSpPr>
        <p:spPr>
          <a:xfrm>
            <a:off x="40233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68" name="Oval 6">
            <a:extLst>
              <a:ext uri="{FF2B5EF4-FFF2-40B4-BE49-F238E27FC236}">
                <a16:creationId xmlns:a16="http://schemas.microsoft.com/office/drawing/2014/main" id="{31567C0B-D991-8926-3C6D-DA25F784CED7}"/>
              </a:ext>
            </a:extLst>
          </p:cNvPr>
          <p:cNvSpPr/>
          <p:nvPr/>
        </p:nvSpPr>
        <p:spPr>
          <a:xfrm>
            <a:off x="521208"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69" name="Oval 7">
            <a:extLst>
              <a:ext uri="{FF2B5EF4-FFF2-40B4-BE49-F238E27FC236}">
                <a16:creationId xmlns:a16="http://schemas.microsoft.com/office/drawing/2014/main" id="{1D930A2B-8757-7DC0-6D6E-8DFA7E6039ED}"/>
              </a:ext>
            </a:extLst>
          </p:cNvPr>
          <p:cNvSpPr/>
          <p:nvPr/>
        </p:nvSpPr>
        <p:spPr>
          <a:xfrm>
            <a:off x="64008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70" name="TextBox 8">
            <a:extLst>
              <a:ext uri="{FF2B5EF4-FFF2-40B4-BE49-F238E27FC236}">
                <a16:creationId xmlns:a16="http://schemas.microsoft.com/office/drawing/2014/main" id="{34A74067-59AB-06C3-5283-AC2CF631886B}"/>
              </a:ext>
            </a:extLst>
          </p:cNvPr>
          <p:cNvSpPr txBox="1"/>
          <p:nvPr/>
        </p:nvSpPr>
        <p:spPr>
          <a:xfrm>
            <a:off x="2798064" y="73152"/>
            <a:ext cx="1115152"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D6A3AF"/>
                </a:solidFill>
                <a:latin typeface="Arial"/>
                <a:ea typeface="Arial"/>
                <a:cs typeface="Arial"/>
                <a:sym typeface="Arial"/>
              </a:defRPr>
            </a:lvl1pPr>
          </a:lstStyle>
          <a:p>
            <a:r>
              <a:t>Front-aware M8 method</a:t>
            </a:r>
          </a:p>
        </p:txBody>
      </p:sp>
      <p:sp>
        <p:nvSpPr>
          <p:cNvPr id="1471" name="Oval 9">
            <a:extLst>
              <a:ext uri="{FF2B5EF4-FFF2-40B4-BE49-F238E27FC236}">
                <a16:creationId xmlns:a16="http://schemas.microsoft.com/office/drawing/2014/main" id="{4AB7F781-C163-C2D2-29B9-D7D9E5846D80}"/>
              </a:ext>
            </a:extLst>
          </p:cNvPr>
          <p:cNvSpPr/>
          <p:nvPr/>
        </p:nvSpPr>
        <p:spPr>
          <a:xfrm>
            <a:off x="281635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72" name="Oval 10">
            <a:extLst>
              <a:ext uri="{FF2B5EF4-FFF2-40B4-BE49-F238E27FC236}">
                <a16:creationId xmlns:a16="http://schemas.microsoft.com/office/drawing/2014/main" id="{1B28D287-05C0-6100-D011-01AF91803EBE}"/>
              </a:ext>
            </a:extLst>
          </p:cNvPr>
          <p:cNvSpPr/>
          <p:nvPr/>
        </p:nvSpPr>
        <p:spPr>
          <a:xfrm>
            <a:off x="2912362"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73" name="Oval 11">
            <a:extLst>
              <a:ext uri="{FF2B5EF4-FFF2-40B4-BE49-F238E27FC236}">
                <a16:creationId xmlns:a16="http://schemas.microsoft.com/office/drawing/2014/main" id="{061A65F2-BD71-8618-8297-6564ECB163C8}"/>
              </a:ext>
            </a:extLst>
          </p:cNvPr>
          <p:cNvSpPr/>
          <p:nvPr/>
        </p:nvSpPr>
        <p:spPr>
          <a:xfrm>
            <a:off x="3008375"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74" name="Oval 12">
            <a:extLst>
              <a:ext uri="{FF2B5EF4-FFF2-40B4-BE49-F238E27FC236}">
                <a16:creationId xmlns:a16="http://schemas.microsoft.com/office/drawing/2014/main" id="{356A1647-5A6C-8910-3CC6-008F6C70D0DD}"/>
              </a:ext>
            </a:extLst>
          </p:cNvPr>
          <p:cNvSpPr/>
          <p:nvPr/>
        </p:nvSpPr>
        <p:spPr>
          <a:xfrm>
            <a:off x="310438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75" name="Oval 13">
            <a:extLst>
              <a:ext uri="{FF2B5EF4-FFF2-40B4-BE49-F238E27FC236}">
                <a16:creationId xmlns:a16="http://schemas.microsoft.com/office/drawing/2014/main" id="{AE083C48-58CE-20BF-793E-B637C0B79127}"/>
              </a:ext>
            </a:extLst>
          </p:cNvPr>
          <p:cNvSpPr/>
          <p:nvPr/>
        </p:nvSpPr>
        <p:spPr>
          <a:xfrm>
            <a:off x="3200399"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76" name="Oval 14">
            <a:extLst>
              <a:ext uri="{FF2B5EF4-FFF2-40B4-BE49-F238E27FC236}">
                <a16:creationId xmlns:a16="http://schemas.microsoft.com/office/drawing/2014/main" id="{C3748CDC-4033-CB06-C704-F2916EBB77D1}"/>
              </a:ext>
            </a:extLst>
          </p:cNvPr>
          <p:cNvSpPr/>
          <p:nvPr/>
        </p:nvSpPr>
        <p:spPr>
          <a:xfrm>
            <a:off x="329641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77" name="Oval 15">
            <a:extLst>
              <a:ext uri="{FF2B5EF4-FFF2-40B4-BE49-F238E27FC236}">
                <a16:creationId xmlns:a16="http://schemas.microsoft.com/office/drawing/2014/main" id="{DC440CE9-E0FD-36AF-ED74-FB287A4DAA32}"/>
              </a:ext>
            </a:extLst>
          </p:cNvPr>
          <p:cNvSpPr/>
          <p:nvPr/>
        </p:nvSpPr>
        <p:spPr>
          <a:xfrm>
            <a:off x="339242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78" name="Oval 16">
            <a:extLst>
              <a:ext uri="{FF2B5EF4-FFF2-40B4-BE49-F238E27FC236}">
                <a16:creationId xmlns:a16="http://schemas.microsoft.com/office/drawing/2014/main" id="{D5C9BA6E-62F6-2873-AD38-F23CDFFA43C6}"/>
              </a:ext>
            </a:extLst>
          </p:cNvPr>
          <p:cNvSpPr/>
          <p:nvPr/>
        </p:nvSpPr>
        <p:spPr>
          <a:xfrm>
            <a:off x="3488435"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79" name="Oval 17">
            <a:extLst>
              <a:ext uri="{FF2B5EF4-FFF2-40B4-BE49-F238E27FC236}">
                <a16:creationId xmlns:a16="http://schemas.microsoft.com/office/drawing/2014/main" id="{A5750656-0D8C-C6DD-9DF2-7EC0CE70BBF8}"/>
              </a:ext>
            </a:extLst>
          </p:cNvPr>
          <p:cNvSpPr/>
          <p:nvPr/>
        </p:nvSpPr>
        <p:spPr>
          <a:xfrm>
            <a:off x="358444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80" name="Oval 18">
            <a:extLst>
              <a:ext uri="{FF2B5EF4-FFF2-40B4-BE49-F238E27FC236}">
                <a16:creationId xmlns:a16="http://schemas.microsoft.com/office/drawing/2014/main" id="{50ED5399-800F-3E5B-89FB-6DA087B22430}"/>
              </a:ext>
            </a:extLst>
          </p:cNvPr>
          <p:cNvSpPr/>
          <p:nvPr/>
        </p:nvSpPr>
        <p:spPr>
          <a:xfrm>
            <a:off x="3680459"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81" name="Oval 19">
            <a:extLst>
              <a:ext uri="{FF2B5EF4-FFF2-40B4-BE49-F238E27FC236}">
                <a16:creationId xmlns:a16="http://schemas.microsoft.com/office/drawing/2014/main" id="{8ED28839-B475-7DD7-42D9-42CE8D8EBCEB}"/>
              </a:ext>
            </a:extLst>
          </p:cNvPr>
          <p:cNvSpPr/>
          <p:nvPr/>
        </p:nvSpPr>
        <p:spPr>
          <a:xfrm>
            <a:off x="3776471"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82" name="Oval 20">
            <a:extLst>
              <a:ext uri="{FF2B5EF4-FFF2-40B4-BE49-F238E27FC236}">
                <a16:creationId xmlns:a16="http://schemas.microsoft.com/office/drawing/2014/main" id="{FF97F25C-BA1D-FD5F-766F-197CBD506980}"/>
              </a:ext>
            </a:extLst>
          </p:cNvPr>
          <p:cNvSpPr/>
          <p:nvPr/>
        </p:nvSpPr>
        <p:spPr>
          <a:xfrm>
            <a:off x="387248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83" name="Oval 21">
            <a:extLst>
              <a:ext uri="{FF2B5EF4-FFF2-40B4-BE49-F238E27FC236}">
                <a16:creationId xmlns:a16="http://schemas.microsoft.com/office/drawing/2014/main" id="{D341C5B3-289D-9F0F-9841-9946FBD0C498}"/>
              </a:ext>
            </a:extLst>
          </p:cNvPr>
          <p:cNvSpPr/>
          <p:nvPr/>
        </p:nvSpPr>
        <p:spPr>
          <a:xfrm>
            <a:off x="396849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84" name="Oval 22">
            <a:extLst>
              <a:ext uri="{FF2B5EF4-FFF2-40B4-BE49-F238E27FC236}">
                <a16:creationId xmlns:a16="http://schemas.microsoft.com/office/drawing/2014/main" id="{A0ED285D-5607-7DF5-E05B-A65CCAF735E1}"/>
              </a:ext>
            </a:extLst>
          </p:cNvPr>
          <p:cNvSpPr/>
          <p:nvPr/>
        </p:nvSpPr>
        <p:spPr>
          <a:xfrm>
            <a:off x="406450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85" name="Oval 23">
            <a:extLst>
              <a:ext uri="{FF2B5EF4-FFF2-40B4-BE49-F238E27FC236}">
                <a16:creationId xmlns:a16="http://schemas.microsoft.com/office/drawing/2014/main" id="{4A59EE5F-5CEE-5497-C64E-3B4F98293A2C}"/>
              </a:ext>
            </a:extLst>
          </p:cNvPr>
          <p:cNvSpPr/>
          <p:nvPr/>
        </p:nvSpPr>
        <p:spPr>
          <a:xfrm>
            <a:off x="416052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86" name="Oval 24">
            <a:extLst>
              <a:ext uri="{FF2B5EF4-FFF2-40B4-BE49-F238E27FC236}">
                <a16:creationId xmlns:a16="http://schemas.microsoft.com/office/drawing/2014/main" id="{06AEA274-B425-4D3F-BD53-1E12864AE32A}"/>
              </a:ext>
            </a:extLst>
          </p:cNvPr>
          <p:cNvSpPr/>
          <p:nvPr/>
        </p:nvSpPr>
        <p:spPr>
          <a:xfrm>
            <a:off x="425653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87" name="Oval 25">
            <a:extLst>
              <a:ext uri="{FF2B5EF4-FFF2-40B4-BE49-F238E27FC236}">
                <a16:creationId xmlns:a16="http://schemas.microsoft.com/office/drawing/2014/main" id="{F7D859C5-A089-C0CB-08B9-496FD055F34F}"/>
              </a:ext>
            </a:extLst>
          </p:cNvPr>
          <p:cNvSpPr/>
          <p:nvPr/>
        </p:nvSpPr>
        <p:spPr>
          <a:xfrm>
            <a:off x="4352544"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88" name="Oval 26">
            <a:extLst>
              <a:ext uri="{FF2B5EF4-FFF2-40B4-BE49-F238E27FC236}">
                <a16:creationId xmlns:a16="http://schemas.microsoft.com/office/drawing/2014/main" id="{FD5B7098-0BA9-9243-8B6E-D50ADC353566}"/>
              </a:ext>
            </a:extLst>
          </p:cNvPr>
          <p:cNvSpPr/>
          <p:nvPr/>
        </p:nvSpPr>
        <p:spPr>
          <a:xfrm>
            <a:off x="4448554"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89" name="Oval 27">
            <a:extLst>
              <a:ext uri="{FF2B5EF4-FFF2-40B4-BE49-F238E27FC236}">
                <a16:creationId xmlns:a16="http://schemas.microsoft.com/office/drawing/2014/main" id="{4A6FD961-4429-1932-B1E9-D6B149DBFAB0}"/>
              </a:ext>
            </a:extLst>
          </p:cNvPr>
          <p:cNvSpPr/>
          <p:nvPr/>
        </p:nvSpPr>
        <p:spPr>
          <a:xfrm>
            <a:off x="454456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90" name="Oval 28">
            <a:extLst>
              <a:ext uri="{FF2B5EF4-FFF2-40B4-BE49-F238E27FC236}">
                <a16:creationId xmlns:a16="http://schemas.microsoft.com/office/drawing/2014/main" id="{34C52730-9225-6498-6C6F-F57C05A75192}"/>
              </a:ext>
            </a:extLst>
          </p:cNvPr>
          <p:cNvSpPr/>
          <p:nvPr/>
        </p:nvSpPr>
        <p:spPr>
          <a:xfrm>
            <a:off x="4640579"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91" name="Oval 29">
            <a:extLst>
              <a:ext uri="{FF2B5EF4-FFF2-40B4-BE49-F238E27FC236}">
                <a16:creationId xmlns:a16="http://schemas.microsoft.com/office/drawing/2014/main" id="{05BD1F24-D114-31BD-A4B0-87919C7ACEF6}"/>
              </a:ext>
            </a:extLst>
          </p:cNvPr>
          <p:cNvSpPr/>
          <p:nvPr/>
        </p:nvSpPr>
        <p:spPr>
          <a:xfrm>
            <a:off x="4736591"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92" name="Oval 30">
            <a:extLst>
              <a:ext uri="{FF2B5EF4-FFF2-40B4-BE49-F238E27FC236}">
                <a16:creationId xmlns:a16="http://schemas.microsoft.com/office/drawing/2014/main" id="{998ABD82-7841-F799-A27F-5D31D381B9FD}"/>
              </a:ext>
            </a:extLst>
          </p:cNvPr>
          <p:cNvSpPr/>
          <p:nvPr/>
        </p:nvSpPr>
        <p:spPr>
          <a:xfrm>
            <a:off x="483260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93" name="Oval 31">
            <a:extLst>
              <a:ext uri="{FF2B5EF4-FFF2-40B4-BE49-F238E27FC236}">
                <a16:creationId xmlns:a16="http://schemas.microsoft.com/office/drawing/2014/main" id="{6DFC7EB6-6DBD-2F1B-CE68-E919216F3AD2}"/>
              </a:ext>
            </a:extLst>
          </p:cNvPr>
          <p:cNvSpPr/>
          <p:nvPr/>
        </p:nvSpPr>
        <p:spPr>
          <a:xfrm>
            <a:off x="4928615"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94" name="Oval 32">
            <a:extLst>
              <a:ext uri="{FF2B5EF4-FFF2-40B4-BE49-F238E27FC236}">
                <a16:creationId xmlns:a16="http://schemas.microsoft.com/office/drawing/2014/main" id="{EFE69911-642B-31E2-4937-482955793651}"/>
              </a:ext>
            </a:extLst>
          </p:cNvPr>
          <p:cNvSpPr/>
          <p:nvPr/>
        </p:nvSpPr>
        <p:spPr>
          <a:xfrm>
            <a:off x="502462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95" name="TextBox 33">
            <a:extLst>
              <a:ext uri="{FF2B5EF4-FFF2-40B4-BE49-F238E27FC236}">
                <a16:creationId xmlns:a16="http://schemas.microsoft.com/office/drawing/2014/main" id="{4CD36D6A-6161-E183-46F3-16C9FED62914}"/>
              </a:ext>
            </a:extLst>
          </p:cNvPr>
          <p:cNvSpPr txBox="1"/>
          <p:nvPr/>
        </p:nvSpPr>
        <p:spPr>
          <a:xfrm>
            <a:off x="9381743" y="73152"/>
            <a:ext cx="1250933"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FFFFFF"/>
                </a:solidFill>
                <a:latin typeface="Arial"/>
                <a:ea typeface="Arial"/>
                <a:cs typeface="Arial"/>
                <a:sym typeface="Arial"/>
              </a:defRPr>
            </a:lvl1pPr>
          </a:lstStyle>
          <a:p>
            <a:r>
              <a:t>Evaluation and next results</a:t>
            </a:r>
          </a:p>
        </p:txBody>
      </p:sp>
      <p:sp>
        <p:nvSpPr>
          <p:cNvPr id="1496" name="Oval 34">
            <a:extLst>
              <a:ext uri="{FF2B5EF4-FFF2-40B4-BE49-F238E27FC236}">
                <a16:creationId xmlns:a16="http://schemas.microsoft.com/office/drawing/2014/main" id="{36E898ED-E688-54C6-1F6F-3E54AA3661D7}"/>
              </a:ext>
            </a:extLst>
          </p:cNvPr>
          <p:cNvSpPr/>
          <p:nvPr/>
        </p:nvSpPr>
        <p:spPr>
          <a:xfrm>
            <a:off x="9400031"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97" name="Oval 35">
            <a:extLst>
              <a:ext uri="{FF2B5EF4-FFF2-40B4-BE49-F238E27FC236}">
                <a16:creationId xmlns:a16="http://schemas.microsoft.com/office/drawing/2014/main" id="{A4704692-0548-D227-6982-5081655FE46E}"/>
              </a:ext>
            </a:extLst>
          </p:cNvPr>
          <p:cNvSpPr/>
          <p:nvPr/>
        </p:nvSpPr>
        <p:spPr>
          <a:xfrm>
            <a:off x="9518904"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98" name="Oval 36">
            <a:extLst>
              <a:ext uri="{FF2B5EF4-FFF2-40B4-BE49-F238E27FC236}">
                <a16:creationId xmlns:a16="http://schemas.microsoft.com/office/drawing/2014/main" id="{B5F7B31E-303B-8698-87B6-FED2B8FD8BDD}"/>
              </a:ext>
            </a:extLst>
          </p:cNvPr>
          <p:cNvSpPr/>
          <p:nvPr/>
        </p:nvSpPr>
        <p:spPr>
          <a:xfrm>
            <a:off x="963777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499" name="Oval 37">
            <a:extLst>
              <a:ext uri="{FF2B5EF4-FFF2-40B4-BE49-F238E27FC236}">
                <a16:creationId xmlns:a16="http://schemas.microsoft.com/office/drawing/2014/main" id="{CAD1A399-C085-413F-B179-244AAA3429DA}"/>
              </a:ext>
            </a:extLst>
          </p:cNvPr>
          <p:cNvSpPr/>
          <p:nvPr/>
        </p:nvSpPr>
        <p:spPr>
          <a:xfrm>
            <a:off x="975664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00" name="TextBox 38">
            <a:extLst>
              <a:ext uri="{FF2B5EF4-FFF2-40B4-BE49-F238E27FC236}">
                <a16:creationId xmlns:a16="http://schemas.microsoft.com/office/drawing/2014/main" id="{8E59B9C6-1CC1-7F79-2220-35A8DA640980}"/>
              </a:ext>
            </a:extLst>
          </p:cNvPr>
          <p:cNvSpPr txBox="1"/>
          <p:nvPr/>
        </p:nvSpPr>
        <p:spPr>
          <a:xfrm>
            <a:off x="448055" y="768096"/>
            <a:ext cx="5382830" cy="289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900">
                <a:solidFill>
                  <a:srgbClr val="B0002A"/>
                </a:solidFill>
                <a:latin typeface="Arial"/>
                <a:ea typeface="Arial"/>
                <a:cs typeface="Arial"/>
                <a:sym typeface="Arial"/>
              </a:defRPr>
            </a:lvl1pPr>
          </a:lstStyle>
          <a:p>
            <a:r>
              <a:rPr sz="1700" b="1" dirty="0">
                <a:solidFill>
                  <a:srgbClr val="7E0023"/>
                </a:solidFill>
                <a:latin typeface="Arial"/>
              </a:rPr>
              <a:t>A front-aware method needs front-aware evidence</a:t>
            </a:r>
          </a:p>
        </p:txBody>
      </p:sp>
      <p:sp>
        <p:nvSpPr>
          <p:cNvPr id="1501" name="Rounded Rectangle 45">
            <a:extLst>
              <a:ext uri="{FF2B5EF4-FFF2-40B4-BE49-F238E27FC236}">
                <a16:creationId xmlns:a16="http://schemas.microsoft.com/office/drawing/2014/main" id="{8327DC29-7881-4009-A34E-E30FBFE07484}"/>
              </a:ext>
            </a:extLst>
          </p:cNvPr>
          <p:cNvSpPr/>
          <p:nvPr/>
        </p:nvSpPr>
        <p:spPr>
          <a:xfrm>
            <a:off x="809242" y="1227053"/>
            <a:ext cx="3063241" cy="914401"/>
          </a:xfrm>
          <a:prstGeom prst="roundRect">
            <a:avLst>
              <a:gd name="adj" fmla="val 16667"/>
            </a:avLst>
          </a:prstGeom>
          <a:solidFill>
            <a:srgbClr val="D9D9D9"/>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02" name="TextBox 46">
            <a:extLst>
              <a:ext uri="{FF2B5EF4-FFF2-40B4-BE49-F238E27FC236}">
                <a16:creationId xmlns:a16="http://schemas.microsoft.com/office/drawing/2014/main" id="{6C16043E-2E46-6B82-F2FF-66C088810EAA}"/>
              </a:ext>
            </a:extLst>
          </p:cNvPr>
          <p:cNvSpPr txBox="1"/>
          <p:nvPr/>
        </p:nvSpPr>
        <p:spPr>
          <a:xfrm>
            <a:off x="882899" y="1340822"/>
            <a:ext cx="2971198" cy="2153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300">
                <a:solidFill>
                  <a:srgbClr val="B0002A"/>
                </a:solidFill>
                <a:latin typeface="Arial"/>
                <a:ea typeface="Arial"/>
                <a:cs typeface="Arial"/>
                <a:sym typeface="Arial"/>
              </a:defRPr>
            </a:lvl1pPr>
          </a:lstStyle>
          <a:p>
            <a:r>
              <a:t>Extra: training stability</a:t>
            </a:r>
            <a:endParaRPr dirty="0"/>
          </a:p>
        </p:txBody>
      </p:sp>
      <p:sp>
        <p:nvSpPr>
          <p:cNvPr id="1503" name="TextBox 47">
            <a:extLst>
              <a:ext uri="{FF2B5EF4-FFF2-40B4-BE49-F238E27FC236}">
                <a16:creationId xmlns:a16="http://schemas.microsoft.com/office/drawing/2014/main" id="{64639A42-631B-8ED2-F56C-42AE5F7FA3A8}"/>
              </a:ext>
            </a:extLst>
          </p:cNvPr>
          <p:cNvSpPr txBox="1"/>
          <p:nvPr/>
        </p:nvSpPr>
        <p:spPr>
          <a:xfrm>
            <a:off x="1046430" y="1684253"/>
            <a:ext cx="726994" cy="198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200">
                <a:solidFill>
                  <a:srgbClr val="0000FF"/>
                </a:solidFill>
                <a:latin typeface="Arial"/>
                <a:ea typeface="Arial"/>
                <a:cs typeface="Arial"/>
                <a:sym typeface="Arial"/>
              </a:defRPr>
            </a:lvl1pPr>
          </a:lstStyle>
          <a:p>
            <a:r>
              <a:rPr lang="en-US" dirty="0"/>
              <a:t>GPU v100</a:t>
            </a:r>
            <a:endParaRPr dirty="0"/>
          </a:p>
        </p:txBody>
      </p:sp>
      <p:sp>
        <p:nvSpPr>
          <p:cNvPr id="1507" name="TextBox 58">
            <a:extLst>
              <a:ext uri="{FF2B5EF4-FFF2-40B4-BE49-F238E27FC236}">
                <a16:creationId xmlns:a16="http://schemas.microsoft.com/office/drawing/2014/main" id="{96A4654D-B592-67E9-20E6-C974C313F6CF}"/>
              </a:ext>
            </a:extLst>
          </p:cNvPr>
          <p:cNvSpPr txBox="1"/>
          <p:nvPr/>
        </p:nvSpPr>
        <p:spPr>
          <a:xfrm>
            <a:off x="11734057" y="6528816"/>
            <a:ext cx="143999"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gn="r">
              <a:lnSpc>
                <a:spcPct val="104999"/>
              </a:lnSpc>
              <a:defRPr sz="800">
                <a:solidFill>
                  <a:srgbClr val="666666"/>
                </a:solidFill>
                <a:latin typeface="Arial"/>
                <a:ea typeface="Arial"/>
                <a:cs typeface="Arial"/>
                <a:sym typeface="Arial"/>
              </a:defRPr>
            </a:lvl1pPr>
          </a:lstStyle>
          <a:p>
            <a:r>
              <a:t>23</a:t>
            </a:r>
          </a:p>
        </p:txBody>
      </p:sp>
      <p:pic>
        <p:nvPicPr>
          <p:cNvPr id="1514" name="combined_M_total_loss.svg" descr="combined_M_total_loss.png">
            <a:extLst>
              <a:ext uri="{FF2B5EF4-FFF2-40B4-BE49-F238E27FC236}">
                <a16:creationId xmlns:a16="http://schemas.microsoft.com/office/drawing/2014/main" id="{C0475DA9-E90A-68CC-BBB4-8D500888EC00}"/>
              </a:ext>
            </a:extLst>
          </p:cNvPr>
          <p:cNvPicPr>
            <a:picLocks noChangeAspect="1"/>
          </p:cNvPicPr>
          <p:nvPr/>
        </p:nvPicPr>
        <p:blipFill>
          <a:blip r:embed="rId3"/>
          <a:stretch>
            <a:fillRect/>
          </a:stretch>
        </p:blipFill>
        <p:spPr>
          <a:xfrm>
            <a:off x="265176" y="2420959"/>
            <a:ext cx="5868309" cy="3371269"/>
          </a:xfrm>
          <a:prstGeom prst="rect">
            <a:avLst/>
          </a:prstGeom>
        </p:spPr>
      </p:pic>
      <p:pic>
        <p:nvPicPr>
          <p:cNvPr id="1515" name="M_stability_summary_panel.svg" descr="M_stability_summary_panel.png">
            <a:extLst>
              <a:ext uri="{FF2B5EF4-FFF2-40B4-BE49-F238E27FC236}">
                <a16:creationId xmlns:a16="http://schemas.microsoft.com/office/drawing/2014/main" id="{443BC433-7179-375A-F96E-1AC256E1A622}"/>
              </a:ext>
            </a:extLst>
          </p:cNvPr>
          <p:cNvPicPr>
            <a:picLocks noChangeAspect="1"/>
          </p:cNvPicPr>
          <p:nvPr/>
        </p:nvPicPr>
        <p:blipFill>
          <a:blip r:embed="rId4"/>
          <a:stretch>
            <a:fillRect/>
          </a:stretch>
        </p:blipFill>
        <p:spPr>
          <a:xfrm>
            <a:off x="6500553" y="2013715"/>
            <a:ext cx="5413571" cy="3736094"/>
          </a:xfrm>
          <a:prstGeom prst="rect">
            <a:avLst/>
          </a:prstGeom>
        </p:spPr>
      </p:pic>
    </p:spTree>
    <p:extLst>
      <p:ext uri="{BB962C8B-B14F-4D97-AF65-F5344CB8AC3E}">
        <p14:creationId xmlns:p14="http://schemas.microsoft.com/office/powerpoint/2010/main" val="52461314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7" name="Rectangle 1"/>
          <p:cNvSpPr/>
          <p:nvPr/>
        </p:nvSpPr>
        <p:spPr>
          <a:xfrm>
            <a:off x="-1" y="-1"/>
            <a:ext cx="12191697" cy="576074"/>
          </a:xfrm>
          <a:prstGeom prst="rect">
            <a:avLst/>
          </a:prstGeom>
          <a:solidFill>
            <a:srgbClr val="5C0014"/>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58" name="Rectangle 2"/>
          <p:cNvSpPr/>
          <p:nvPr/>
        </p:nvSpPr>
        <p:spPr>
          <a:xfrm>
            <a:off x="-1" y="576072"/>
            <a:ext cx="12191697" cy="22861"/>
          </a:xfrm>
          <a:prstGeom prst="rect">
            <a:avLst/>
          </a:prstGeom>
          <a:solidFill>
            <a:srgbClr val="B0002A"/>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59" name="TextBox 3"/>
          <p:cNvSpPr txBox="1"/>
          <p:nvPr/>
        </p:nvSpPr>
        <p:spPr>
          <a:xfrm>
            <a:off x="265176" y="73152"/>
            <a:ext cx="494042"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D6A3AF"/>
                </a:solidFill>
                <a:latin typeface="Arial"/>
                <a:ea typeface="Arial"/>
                <a:cs typeface="Arial"/>
                <a:sym typeface="Arial"/>
              </a:defRPr>
            </a:lvl1pPr>
          </a:lstStyle>
          <a:p>
            <a:r>
              <a:t>Motivation</a:t>
            </a:r>
          </a:p>
        </p:txBody>
      </p:sp>
      <p:sp>
        <p:nvSpPr>
          <p:cNvPr id="1560" name="Oval 4"/>
          <p:cNvSpPr/>
          <p:nvPr/>
        </p:nvSpPr>
        <p:spPr>
          <a:xfrm>
            <a:off x="28346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61" name="Oval 5"/>
          <p:cNvSpPr/>
          <p:nvPr/>
        </p:nvSpPr>
        <p:spPr>
          <a:xfrm>
            <a:off x="40233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62" name="Oval 6"/>
          <p:cNvSpPr/>
          <p:nvPr/>
        </p:nvSpPr>
        <p:spPr>
          <a:xfrm>
            <a:off x="521208"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63" name="Oval 7"/>
          <p:cNvSpPr/>
          <p:nvPr/>
        </p:nvSpPr>
        <p:spPr>
          <a:xfrm>
            <a:off x="64008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64" name="TextBox 8"/>
          <p:cNvSpPr txBox="1"/>
          <p:nvPr/>
        </p:nvSpPr>
        <p:spPr>
          <a:xfrm>
            <a:off x="2798064" y="73152"/>
            <a:ext cx="1115152"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D6A3AF"/>
                </a:solidFill>
                <a:latin typeface="Arial"/>
                <a:ea typeface="Arial"/>
                <a:cs typeface="Arial"/>
                <a:sym typeface="Arial"/>
              </a:defRPr>
            </a:lvl1pPr>
          </a:lstStyle>
          <a:p>
            <a:r>
              <a:t>Front-aware M8 method</a:t>
            </a:r>
          </a:p>
        </p:txBody>
      </p:sp>
      <p:sp>
        <p:nvSpPr>
          <p:cNvPr id="1565" name="Oval 9"/>
          <p:cNvSpPr/>
          <p:nvPr/>
        </p:nvSpPr>
        <p:spPr>
          <a:xfrm>
            <a:off x="281635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66" name="Oval 10"/>
          <p:cNvSpPr/>
          <p:nvPr/>
        </p:nvSpPr>
        <p:spPr>
          <a:xfrm>
            <a:off x="2912362"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67" name="Oval 11"/>
          <p:cNvSpPr/>
          <p:nvPr/>
        </p:nvSpPr>
        <p:spPr>
          <a:xfrm>
            <a:off x="3008375"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68" name="Oval 12"/>
          <p:cNvSpPr/>
          <p:nvPr/>
        </p:nvSpPr>
        <p:spPr>
          <a:xfrm>
            <a:off x="310438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69" name="Oval 13"/>
          <p:cNvSpPr/>
          <p:nvPr/>
        </p:nvSpPr>
        <p:spPr>
          <a:xfrm>
            <a:off x="3200399"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70" name="Oval 14"/>
          <p:cNvSpPr/>
          <p:nvPr/>
        </p:nvSpPr>
        <p:spPr>
          <a:xfrm>
            <a:off x="329641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71" name="Oval 15"/>
          <p:cNvSpPr/>
          <p:nvPr/>
        </p:nvSpPr>
        <p:spPr>
          <a:xfrm>
            <a:off x="339242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72" name="Oval 16"/>
          <p:cNvSpPr/>
          <p:nvPr/>
        </p:nvSpPr>
        <p:spPr>
          <a:xfrm>
            <a:off x="3488435"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73" name="Oval 17"/>
          <p:cNvSpPr/>
          <p:nvPr/>
        </p:nvSpPr>
        <p:spPr>
          <a:xfrm>
            <a:off x="358444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74" name="Oval 18"/>
          <p:cNvSpPr/>
          <p:nvPr/>
        </p:nvSpPr>
        <p:spPr>
          <a:xfrm>
            <a:off x="3680459"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75" name="Oval 19"/>
          <p:cNvSpPr/>
          <p:nvPr/>
        </p:nvSpPr>
        <p:spPr>
          <a:xfrm>
            <a:off x="3776471"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76" name="Oval 20"/>
          <p:cNvSpPr/>
          <p:nvPr/>
        </p:nvSpPr>
        <p:spPr>
          <a:xfrm>
            <a:off x="387248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77" name="Oval 21"/>
          <p:cNvSpPr/>
          <p:nvPr/>
        </p:nvSpPr>
        <p:spPr>
          <a:xfrm>
            <a:off x="396849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78" name="Oval 22"/>
          <p:cNvSpPr/>
          <p:nvPr/>
        </p:nvSpPr>
        <p:spPr>
          <a:xfrm>
            <a:off x="406450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79" name="Oval 23"/>
          <p:cNvSpPr/>
          <p:nvPr/>
        </p:nvSpPr>
        <p:spPr>
          <a:xfrm>
            <a:off x="416052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80" name="Oval 24"/>
          <p:cNvSpPr/>
          <p:nvPr/>
        </p:nvSpPr>
        <p:spPr>
          <a:xfrm>
            <a:off x="425653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81" name="Oval 25"/>
          <p:cNvSpPr/>
          <p:nvPr/>
        </p:nvSpPr>
        <p:spPr>
          <a:xfrm>
            <a:off x="4352544"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82" name="Oval 26"/>
          <p:cNvSpPr/>
          <p:nvPr/>
        </p:nvSpPr>
        <p:spPr>
          <a:xfrm>
            <a:off x="4448554"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83" name="Oval 27"/>
          <p:cNvSpPr/>
          <p:nvPr/>
        </p:nvSpPr>
        <p:spPr>
          <a:xfrm>
            <a:off x="454456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84" name="Oval 28"/>
          <p:cNvSpPr/>
          <p:nvPr/>
        </p:nvSpPr>
        <p:spPr>
          <a:xfrm>
            <a:off x="4640579"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85" name="Oval 29"/>
          <p:cNvSpPr/>
          <p:nvPr/>
        </p:nvSpPr>
        <p:spPr>
          <a:xfrm>
            <a:off x="4736591"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86" name="Oval 30"/>
          <p:cNvSpPr/>
          <p:nvPr/>
        </p:nvSpPr>
        <p:spPr>
          <a:xfrm>
            <a:off x="483260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87" name="Oval 31"/>
          <p:cNvSpPr/>
          <p:nvPr/>
        </p:nvSpPr>
        <p:spPr>
          <a:xfrm>
            <a:off x="4928615"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88" name="Oval 32"/>
          <p:cNvSpPr/>
          <p:nvPr/>
        </p:nvSpPr>
        <p:spPr>
          <a:xfrm>
            <a:off x="502462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89" name="TextBox 33"/>
          <p:cNvSpPr txBox="1"/>
          <p:nvPr/>
        </p:nvSpPr>
        <p:spPr>
          <a:xfrm>
            <a:off x="9381743" y="73152"/>
            <a:ext cx="1250933"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FFFFFF"/>
                </a:solidFill>
                <a:latin typeface="Arial"/>
                <a:ea typeface="Arial"/>
                <a:cs typeface="Arial"/>
                <a:sym typeface="Arial"/>
              </a:defRPr>
            </a:lvl1pPr>
          </a:lstStyle>
          <a:p>
            <a:r>
              <a:t>Evaluation and next results</a:t>
            </a:r>
          </a:p>
        </p:txBody>
      </p:sp>
      <p:sp>
        <p:nvSpPr>
          <p:cNvPr id="1590" name="Oval 34"/>
          <p:cNvSpPr/>
          <p:nvPr/>
        </p:nvSpPr>
        <p:spPr>
          <a:xfrm>
            <a:off x="9400031"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91" name="Oval 35"/>
          <p:cNvSpPr/>
          <p:nvPr/>
        </p:nvSpPr>
        <p:spPr>
          <a:xfrm>
            <a:off x="9518904"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92" name="Oval 36"/>
          <p:cNvSpPr/>
          <p:nvPr/>
        </p:nvSpPr>
        <p:spPr>
          <a:xfrm>
            <a:off x="963777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93" name="Oval 37"/>
          <p:cNvSpPr/>
          <p:nvPr/>
        </p:nvSpPr>
        <p:spPr>
          <a:xfrm>
            <a:off x="975664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94" name="TextBox 38"/>
          <p:cNvSpPr txBox="1"/>
          <p:nvPr/>
        </p:nvSpPr>
        <p:spPr>
          <a:xfrm>
            <a:off x="448055" y="768096"/>
            <a:ext cx="3579878" cy="2741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4" tIns="9144" rIns="9144" bIns="9144">
            <a:spAutoFit/>
          </a:bodyPr>
          <a:lstStyle>
            <a:lvl1pPr>
              <a:lnSpc>
                <a:spcPct val="104999"/>
              </a:lnSpc>
              <a:defRPr sz="1900">
                <a:solidFill>
                  <a:srgbClr val="B0002A"/>
                </a:solidFill>
                <a:latin typeface="Arial"/>
                <a:ea typeface="Arial"/>
                <a:cs typeface="Arial"/>
                <a:sym typeface="Arial"/>
              </a:defRPr>
            </a:lvl1pPr>
          </a:lstStyle>
          <a:p>
            <a:r>
              <a:rPr sz="1700" b="1">
                <a:solidFill>
                  <a:srgbClr val="7E0023"/>
                </a:solidFill>
              </a:rPr>
              <a:t>Conclusion and future work</a:t>
            </a:r>
            <a:endParaRPr sz="1700" b="1" dirty="0">
              <a:solidFill>
                <a:srgbClr val="7E0023"/>
              </a:solidFill>
              <a:latin typeface="Arial"/>
            </a:endParaRPr>
          </a:p>
        </p:txBody>
      </p:sp>
      <p:sp>
        <p:nvSpPr>
          <p:cNvPr id="1595" name="Rectangle 39"/>
          <p:cNvSpPr/>
          <p:nvPr/>
        </p:nvSpPr>
        <p:spPr>
          <a:xfrm>
            <a:off x="969010" y="1359375"/>
            <a:ext cx="10241280" cy="768097"/>
          </a:xfrm>
          <a:prstGeom prst="rect">
            <a:avLst/>
          </a:prstGeom>
          <a:solidFill>
            <a:srgbClr val="D9D9D9"/>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96" name="TextBox 40"/>
          <p:cNvSpPr txBox="1"/>
          <p:nvPr/>
        </p:nvSpPr>
        <p:spPr>
          <a:xfrm>
            <a:off x="1514685" y="1585155"/>
            <a:ext cx="8885763" cy="3642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4" tIns="9144" rIns="9144" bIns="9144">
            <a:spAutoFit/>
          </a:bodyPr>
          <a:lstStyle>
            <a:lvl1pPr algn="ctr">
              <a:lnSpc>
                <a:spcPct val="104999"/>
              </a:lnSpc>
              <a:defRPr sz="2300">
                <a:solidFill>
                  <a:srgbClr val="B0002A"/>
                </a:solidFill>
                <a:latin typeface="Arial"/>
                <a:ea typeface="Arial"/>
                <a:cs typeface="Arial"/>
                <a:sym typeface="Arial"/>
              </a:defRPr>
            </a:lvl1pPr>
          </a:lstStyle>
          <a:p>
            <a:r>
              <a:rPr dirty="0"/>
              <a:t>Vanilla PINN capacity is not the bottleneck —fingering geometry is.</a:t>
            </a:r>
          </a:p>
        </p:txBody>
      </p:sp>
      <p:sp>
        <p:nvSpPr>
          <p:cNvPr id="1597" name="Right Triangle 41"/>
          <p:cNvSpPr/>
          <p:nvPr/>
        </p:nvSpPr>
        <p:spPr>
          <a:xfrm>
            <a:off x="1874518" y="2807207"/>
            <a:ext cx="91441" cy="914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B0002A"/>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98" name="TextBox 42"/>
          <p:cNvSpPr txBox="1"/>
          <p:nvPr/>
        </p:nvSpPr>
        <p:spPr>
          <a:xfrm>
            <a:off x="2066544" y="2743200"/>
            <a:ext cx="5031117" cy="24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25400" rIns="50800" bIns="25400">
            <a:spAutoFit/>
          </a:bodyPr>
          <a:lstStyle>
            <a:lvl1pPr>
              <a:lnSpc>
                <a:spcPct val="104999"/>
              </a:lnSpc>
              <a:defRPr sz="1600">
                <a:solidFill>
                  <a:srgbClr val="0000FF"/>
                </a:solidFill>
                <a:latin typeface="Arial"/>
                <a:ea typeface="Arial"/>
                <a:cs typeface="Arial"/>
                <a:sym typeface="Arial"/>
              </a:defRPr>
            </a:lvl1pPr>
          </a:lstStyle>
          <a:p>
            <a:r>
              <a:rPr sz="1200" b="0" i="0" dirty="0">
                <a:solidFill>
                  <a:srgbClr val="191E2A"/>
                </a:solidFill>
                <a:latin typeface="Arial"/>
              </a:rPr>
              <a:t>Use physics to define where learning should focus.</a:t>
            </a:r>
          </a:p>
        </p:txBody>
      </p:sp>
      <p:sp>
        <p:nvSpPr>
          <p:cNvPr id="1599" name="Right Triangle 43"/>
          <p:cNvSpPr/>
          <p:nvPr/>
        </p:nvSpPr>
        <p:spPr>
          <a:xfrm>
            <a:off x="1874518" y="3191255"/>
            <a:ext cx="91441" cy="914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B0002A"/>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600" name="TextBox 44"/>
          <p:cNvSpPr txBox="1"/>
          <p:nvPr/>
        </p:nvSpPr>
        <p:spPr>
          <a:xfrm>
            <a:off x="2066544" y="3127248"/>
            <a:ext cx="7323864" cy="24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25400" rIns="50800" bIns="25400">
            <a:spAutoFit/>
          </a:bodyPr>
          <a:lstStyle>
            <a:lvl1pPr>
              <a:lnSpc>
                <a:spcPct val="104999"/>
              </a:lnSpc>
              <a:defRPr sz="1600">
                <a:solidFill>
                  <a:srgbClr val="0000FF"/>
                </a:solidFill>
                <a:latin typeface="Arial"/>
                <a:ea typeface="Arial"/>
                <a:cs typeface="Arial"/>
                <a:sym typeface="Arial"/>
              </a:defRPr>
            </a:lvl1pPr>
          </a:lstStyle>
          <a:p>
            <a:r>
              <a:rPr sz="1200" b="0" i="0">
                <a:solidFill>
                  <a:srgbClr val="191E2A"/>
                </a:solidFill>
                <a:latin typeface="Arial"/>
              </a:rPr>
              <a:t>Represent pressure and saturation according to their different mathematical character.</a:t>
            </a:r>
          </a:p>
        </p:txBody>
      </p:sp>
      <p:sp>
        <p:nvSpPr>
          <p:cNvPr id="1601" name="Right Triangle 45"/>
          <p:cNvSpPr/>
          <p:nvPr/>
        </p:nvSpPr>
        <p:spPr>
          <a:xfrm>
            <a:off x="1874518" y="3575303"/>
            <a:ext cx="91441" cy="914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B0002A"/>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602" name="TextBox 46"/>
          <p:cNvSpPr txBox="1"/>
          <p:nvPr/>
        </p:nvSpPr>
        <p:spPr>
          <a:xfrm>
            <a:off x="2066544" y="3511296"/>
            <a:ext cx="4085286" cy="198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600">
                <a:solidFill>
                  <a:srgbClr val="0000FF"/>
                </a:solidFill>
                <a:latin typeface="Arial"/>
                <a:ea typeface="Arial"/>
                <a:cs typeface="Arial"/>
                <a:sym typeface="Arial"/>
              </a:defRPr>
            </a:lvl1pPr>
          </a:lstStyle>
          <a:p>
            <a:r>
              <a:rPr sz="1200" dirty="0">
                <a:solidFill>
                  <a:srgbClr val="191E2A"/>
                </a:solidFill>
              </a:rPr>
              <a:t>Evaluate geometry and conservation, not global error alone.</a:t>
            </a:r>
            <a:endParaRPr lang="en-GB" sz="1200" dirty="0">
              <a:solidFill>
                <a:srgbClr val="191E2A"/>
              </a:solidFill>
            </a:endParaRPr>
          </a:p>
        </p:txBody>
      </p:sp>
      <p:pic>
        <p:nvPicPr>
          <p:cNvPr id="1603" name="Picture 47" descr="Picture 47"/>
          <p:cNvPicPr>
            <a:picLocks noChangeAspect="1"/>
          </p:cNvPicPr>
          <p:nvPr/>
        </p:nvPicPr>
        <p:blipFill>
          <a:blip r:embed="rId3"/>
          <a:stretch>
            <a:fillRect/>
          </a:stretch>
        </p:blipFill>
        <p:spPr>
          <a:xfrm>
            <a:off x="6131052" y="4864608"/>
            <a:ext cx="3566161" cy="1417320"/>
          </a:xfrm>
          <a:prstGeom prst="rect">
            <a:avLst/>
          </a:prstGeom>
          <a:ln w="12700">
            <a:miter lim="400000"/>
          </a:ln>
        </p:spPr>
      </p:pic>
      <p:sp>
        <p:nvSpPr>
          <p:cNvPr id="1605" name="TextBox 49"/>
          <p:cNvSpPr txBox="1"/>
          <p:nvPr/>
        </p:nvSpPr>
        <p:spPr>
          <a:xfrm>
            <a:off x="11741598" y="6528816"/>
            <a:ext cx="136458"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gn="r">
              <a:lnSpc>
                <a:spcPct val="104999"/>
              </a:lnSpc>
              <a:defRPr sz="800">
                <a:solidFill>
                  <a:srgbClr val="666666"/>
                </a:solidFill>
                <a:latin typeface="Arial"/>
                <a:ea typeface="Arial"/>
                <a:cs typeface="Arial"/>
                <a:sym typeface="Arial"/>
              </a:defRPr>
            </a:lvl1pPr>
          </a:lstStyle>
          <a:p>
            <a:r>
              <a:t>24</a:t>
            </a:r>
          </a:p>
        </p:txBody>
      </p:sp>
      <p:pic>
        <p:nvPicPr>
          <p:cNvPr id="2" name="Picture 43" descr="Picture 43">
            <a:extLst>
              <a:ext uri="{FF2B5EF4-FFF2-40B4-BE49-F238E27FC236}">
                <a16:creationId xmlns:a16="http://schemas.microsoft.com/office/drawing/2014/main" id="{C2A5C7E4-4FF1-183E-1214-26887C3DBAE1}"/>
              </a:ext>
            </a:extLst>
          </p:cNvPr>
          <p:cNvPicPr>
            <a:picLocks noChangeAspect="1"/>
          </p:cNvPicPr>
          <p:nvPr/>
        </p:nvPicPr>
        <p:blipFill>
          <a:blip r:embed="rId4"/>
          <a:stretch>
            <a:fillRect/>
          </a:stretch>
        </p:blipFill>
        <p:spPr>
          <a:xfrm>
            <a:off x="1268624" y="4832748"/>
            <a:ext cx="4499058" cy="1449180"/>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E30E9-2C17-03AA-EB80-41F1592FC390}"/>
            </a:ext>
          </a:extLst>
        </p:cNvPr>
        <p:cNvGrpSpPr/>
        <p:nvPr/>
      </p:nvGrpSpPr>
      <p:grpSpPr>
        <a:xfrm>
          <a:off x="0" y="0"/>
          <a:ext cx="0" cy="0"/>
          <a:chOff x="0" y="0"/>
          <a:chExt cx="0" cy="0"/>
        </a:xfrm>
      </p:grpSpPr>
      <p:sp>
        <p:nvSpPr>
          <p:cNvPr id="1557" name="Rectangle 1">
            <a:extLst>
              <a:ext uri="{FF2B5EF4-FFF2-40B4-BE49-F238E27FC236}">
                <a16:creationId xmlns:a16="http://schemas.microsoft.com/office/drawing/2014/main" id="{6AACC4FC-824B-7E71-7F5F-F65C42FA255A}"/>
              </a:ext>
            </a:extLst>
          </p:cNvPr>
          <p:cNvSpPr/>
          <p:nvPr/>
        </p:nvSpPr>
        <p:spPr>
          <a:xfrm>
            <a:off x="-1" y="-1"/>
            <a:ext cx="12191697" cy="576074"/>
          </a:xfrm>
          <a:prstGeom prst="rect">
            <a:avLst/>
          </a:prstGeom>
          <a:solidFill>
            <a:srgbClr val="5C0014"/>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58" name="Rectangle 2">
            <a:extLst>
              <a:ext uri="{FF2B5EF4-FFF2-40B4-BE49-F238E27FC236}">
                <a16:creationId xmlns:a16="http://schemas.microsoft.com/office/drawing/2014/main" id="{23F51658-9D18-9066-AF03-1E6E5BF22B81}"/>
              </a:ext>
            </a:extLst>
          </p:cNvPr>
          <p:cNvSpPr/>
          <p:nvPr/>
        </p:nvSpPr>
        <p:spPr>
          <a:xfrm>
            <a:off x="-1" y="576072"/>
            <a:ext cx="12191697" cy="22861"/>
          </a:xfrm>
          <a:prstGeom prst="rect">
            <a:avLst/>
          </a:prstGeom>
          <a:solidFill>
            <a:srgbClr val="B0002A"/>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59" name="TextBox 3">
            <a:extLst>
              <a:ext uri="{FF2B5EF4-FFF2-40B4-BE49-F238E27FC236}">
                <a16:creationId xmlns:a16="http://schemas.microsoft.com/office/drawing/2014/main" id="{DA16FD60-20B8-1584-44B6-B6A87BA06179}"/>
              </a:ext>
            </a:extLst>
          </p:cNvPr>
          <p:cNvSpPr txBox="1"/>
          <p:nvPr/>
        </p:nvSpPr>
        <p:spPr>
          <a:xfrm>
            <a:off x="265176" y="73152"/>
            <a:ext cx="494042"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D6A3AF"/>
                </a:solidFill>
                <a:latin typeface="Arial"/>
                <a:ea typeface="Arial"/>
                <a:cs typeface="Arial"/>
                <a:sym typeface="Arial"/>
              </a:defRPr>
            </a:lvl1pPr>
          </a:lstStyle>
          <a:p>
            <a:r>
              <a:t>Motivation</a:t>
            </a:r>
          </a:p>
        </p:txBody>
      </p:sp>
      <p:sp>
        <p:nvSpPr>
          <p:cNvPr id="1560" name="Oval 4">
            <a:extLst>
              <a:ext uri="{FF2B5EF4-FFF2-40B4-BE49-F238E27FC236}">
                <a16:creationId xmlns:a16="http://schemas.microsoft.com/office/drawing/2014/main" id="{40B7EB29-509D-5510-F474-08825C9A3E3F}"/>
              </a:ext>
            </a:extLst>
          </p:cNvPr>
          <p:cNvSpPr/>
          <p:nvPr/>
        </p:nvSpPr>
        <p:spPr>
          <a:xfrm>
            <a:off x="28346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61" name="Oval 5">
            <a:extLst>
              <a:ext uri="{FF2B5EF4-FFF2-40B4-BE49-F238E27FC236}">
                <a16:creationId xmlns:a16="http://schemas.microsoft.com/office/drawing/2014/main" id="{0AFDD7C8-A3EA-7044-1206-561CC55DAE39}"/>
              </a:ext>
            </a:extLst>
          </p:cNvPr>
          <p:cNvSpPr/>
          <p:nvPr/>
        </p:nvSpPr>
        <p:spPr>
          <a:xfrm>
            <a:off x="40233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62" name="Oval 6">
            <a:extLst>
              <a:ext uri="{FF2B5EF4-FFF2-40B4-BE49-F238E27FC236}">
                <a16:creationId xmlns:a16="http://schemas.microsoft.com/office/drawing/2014/main" id="{251FDE6C-BBA2-167D-84CB-91CA235695BD}"/>
              </a:ext>
            </a:extLst>
          </p:cNvPr>
          <p:cNvSpPr/>
          <p:nvPr/>
        </p:nvSpPr>
        <p:spPr>
          <a:xfrm>
            <a:off x="521208"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63" name="Oval 7">
            <a:extLst>
              <a:ext uri="{FF2B5EF4-FFF2-40B4-BE49-F238E27FC236}">
                <a16:creationId xmlns:a16="http://schemas.microsoft.com/office/drawing/2014/main" id="{F88740AD-C048-6AA0-513A-491939DDE1FB}"/>
              </a:ext>
            </a:extLst>
          </p:cNvPr>
          <p:cNvSpPr/>
          <p:nvPr/>
        </p:nvSpPr>
        <p:spPr>
          <a:xfrm>
            <a:off x="64008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64" name="TextBox 8">
            <a:extLst>
              <a:ext uri="{FF2B5EF4-FFF2-40B4-BE49-F238E27FC236}">
                <a16:creationId xmlns:a16="http://schemas.microsoft.com/office/drawing/2014/main" id="{7E5A98E0-3A3D-4E08-180B-9B8AB4A8B9F9}"/>
              </a:ext>
            </a:extLst>
          </p:cNvPr>
          <p:cNvSpPr txBox="1"/>
          <p:nvPr/>
        </p:nvSpPr>
        <p:spPr>
          <a:xfrm>
            <a:off x="2798064" y="73152"/>
            <a:ext cx="1115152"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D6A3AF"/>
                </a:solidFill>
                <a:latin typeface="Arial"/>
                <a:ea typeface="Arial"/>
                <a:cs typeface="Arial"/>
                <a:sym typeface="Arial"/>
              </a:defRPr>
            </a:lvl1pPr>
          </a:lstStyle>
          <a:p>
            <a:r>
              <a:t>Front-aware M8 method</a:t>
            </a:r>
          </a:p>
        </p:txBody>
      </p:sp>
      <p:sp>
        <p:nvSpPr>
          <p:cNvPr id="1565" name="Oval 9">
            <a:extLst>
              <a:ext uri="{FF2B5EF4-FFF2-40B4-BE49-F238E27FC236}">
                <a16:creationId xmlns:a16="http://schemas.microsoft.com/office/drawing/2014/main" id="{CBEF704D-6AF6-015B-E674-C095104C4945}"/>
              </a:ext>
            </a:extLst>
          </p:cNvPr>
          <p:cNvSpPr/>
          <p:nvPr/>
        </p:nvSpPr>
        <p:spPr>
          <a:xfrm>
            <a:off x="281635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66" name="Oval 10">
            <a:extLst>
              <a:ext uri="{FF2B5EF4-FFF2-40B4-BE49-F238E27FC236}">
                <a16:creationId xmlns:a16="http://schemas.microsoft.com/office/drawing/2014/main" id="{8B7C0C39-2F15-6BDE-E303-A52BAEFF5360}"/>
              </a:ext>
            </a:extLst>
          </p:cNvPr>
          <p:cNvSpPr/>
          <p:nvPr/>
        </p:nvSpPr>
        <p:spPr>
          <a:xfrm>
            <a:off x="2912362"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67" name="Oval 11">
            <a:extLst>
              <a:ext uri="{FF2B5EF4-FFF2-40B4-BE49-F238E27FC236}">
                <a16:creationId xmlns:a16="http://schemas.microsoft.com/office/drawing/2014/main" id="{A77E9112-8B49-169B-1F6F-C177E5A24DC3}"/>
              </a:ext>
            </a:extLst>
          </p:cNvPr>
          <p:cNvSpPr/>
          <p:nvPr/>
        </p:nvSpPr>
        <p:spPr>
          <a:xfrm>
            <a:off x="3008375"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68" name="Oval 12">
            <a:extLst>
              <a:ext uri="{FF2B5EF4-FFF2-40B4-BE49-F238E27FC236}">
                <a16:creationId xmlns:a16="http://schemas.microsoft.com/office/drawing/2014/main" id="{BD05F8A2-74A7-B5CD-2852-F1545B367F75}"/>
              </a:ext>
            </a:extLst>
          </p:cNvPr>
          <p:cNvSpPr/>
          <p:nvPr/>
        </p:nvSpPr>
        <p:spPr>
          <a:xfrm>
            <a:off x="310438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69" name="Oval 13">
            <a:extLst>
              <a:ext uri="{FF2B5EF4-FFF2-40B4-BE49-F238E27FC236}">
                <a16:creationId xmlns:a16="http://schemas.microsoft.com/office/drawing/2014/main" id="{FE03C496-AB61-9656-67F0-B68827C212D9}"/>
              </a:ext>
            </a:extLst>
          </p:cNvPr>
          <p:cNvSpPr/>
          <p:nvPr/>
        </p:nvSpPr>
        <p:spPr>
          <a:xfrm>
            <a:off x="3200399"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70" name="Oval 14">
            <a:extLst>
              <a:ext uri="{FF2B5EF4-FFF2-40B4-BE49-F238E27FC236}">
                <a16:creationId xmlns:a16="http://schemas.microsoft.com/office/drawing/2014/main" id="{EFB88084-B1B8-9A2F-C37B-833D1A8EDC9E}"/>
              </a:ext>
            </a:extLst>
          </p:cNvPr>
          <p:cNvSpPr/>
          <p:nvPr/>
        </p:nvSpPr>
        <p:spPr>
          <a:xfrm>
            <a:off x="329641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71" name="Oval 15">
            <a:extLst>
              <a:ext uri="{FF2B5EF4-FFF2-40B4-BE49-F238E27FC236}">
                <a16:creationId xmlns:a16="http://schemas.microsoft.com/office/drawing/2014/main" id="{CCB98100-17FF-9573-5C15-3BCF7A11C550}"/>
              </a:ext>
            </a:extLst>
          </p:cNvPr>
          <p:cNvSpPr/>
          <p:nvPr/>
        </p:nvSpPr>
        <p:spPr>
          <a:xfrm>
            <a:off x="339242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72" name="Oval 16">
            <a:extLst>
              <a:ext uri="{FF2B5EF4-FFF2-40B4-BE49-F238E27FC236}">
                <a16:creationId xmlns:a16="http://schemas.microsoft.com/office/drawing/2014/main" id="{F2789B3E-8FD8-257F-400F-89BE5AD38F92}"/>
              </a:ext>
            </a:extLst>
          </p:cNvPr>
          <p:cNvSpPr/>
          <p:nvPr/>
        </p:nvSpPr>
        <p:spPr>
          <a:xfrm>
            <a:off x="3488435"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73" name="Oval 17">
            <a:extLst>
              <a:ext uri="{FF2B5EF4-FFF2-40B4-BE49-F238E27FC236}">
                <a16:creationId xmlns:a16="http://schemas.microsoft.com/office/drawing/2014/main" id="{D8293530-9762-A8D6-F2A7-62EC0F51CD5E}"/>
              </a:ext>
            </a:extLst>
          </p:cNvPr>
          <p:cNvSpPr/>
          <p:nvPr/>
        </p:nvSpPr>
        <p:spPr>
          <a:xfrm>
            <a:off x="358444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74" name="Oval 18">
            <a:extLst>
              <a:ext uri="{FF2B5EF4-FFF2-40B4-BE49-F238E27FC236}">
                <a16:creationId xmlns:a16="http://schemas.microsoft.com/office/drawing/2014/main" id="{921D41D7-03BF-DD3D-D03D-05DF65489303}"/>
              </a:ext>
            </a:extLst>
          </p:cNvPr>
          <p:cNvSpPr/>
          <p:nvPr/>
        </p:nvSpPr>
        <p:spPr>
          <a:xfrm>
            <a:off x="3680459"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75" name="Oval 19">
            <a:extLst>
              <a:ext uri="{FF2B5EF4-FFF2-40B4-BE49-F238E27FC236}">
                <a16:creationId xmlns:a16="http://schemas.microsoft.com/office/drawing/2014/main" id="{C829A3E1-7028-98D3-71F9-9E1D9ACF9485}"/>
              </a:ext>
            </a:extLst>
          </p:cNvPr>
          <p:cNvSpPr/>
          <p:nvPr/>
        </p:nvSpPr>
        <p:spPr>
          <a:xfrm>
            <a:off x="3776471"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76" name="Oval 20">
            <a:extLst>
              <a:ext uri="{FF2B5EF4-FFF2-40B4-BE49-F238E27FC236}">
                <a16:creationId xmlns:a16="http://schemas.microsoft.com/office/drawing/2014/main" id="{0819F437-9477-0ECC-23A8-846163C0391B}"/>
              </a:ext>
            </a:extLst>
          </p:cNvPr>
          <p:cNvSpPr/>
          <p:nvPr/>
        </p:nvSpPr>
        <p:spPr>
          <a:xfrm>
            <a:off x="387248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77" name="Oval 21">
            <a:extLst>
              <a:ext uri="{FF2B5EF4-FFF2-40B4-BE49-F238E27FC236}">
                <a16:creationId xmlns:a16="http://schemas.microsoft.com/office/drawing/2014/main" id="{F3AF4C03-144B-6D57-13A2-BD837FA01514}"/>
              </a:ext>
            </a:extLst>
          </p:cNvPr>
          <p:cNvSpPr/>
          <p:nvPr/>
        </p:nvSpPr>
        <p:spPr>
          <a:xfrm>
            <a:off x="396849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78" name="Oval 22">
            <a:extLst>
              <a:ext uri="{FF2B5EF4-FFF2-40B4-BE49-F238E27FC236}">
                <a16:creationId xmlns:a16="http://schemas.microsoft.com/office/drawing/2014/main" id="{0043CFD9-F359-0C15-82F9-0069E7322C6C}"/>
              </a:ext>
            </a:extLst>
          </p:cNvPr>
          <p:cNvSpPr/>
          <p:nvPr/>
        </p:nvSpPr>
        <p:spPr>
          <a:xfrm>
            <a:off x="406450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79" name="Oval 23">
            <a:extLst>
              <a:ext uri="{FF2B5EF4-FFF2-40B4-BE49-F238E27FC236}">
                <a16:creationId xmlns:a16="http://schemas.microsoft.com/office/drawing/2014/main" id="{D81094E9-2278-96F8-D25E-703289EEB4A9}"/>
              </a:ext>
            </a:extLst>
          </p:cNvPr>
          <p:cNvSpPr/>
          <p:nvPr/>
        </p:nvSpPr>
        <p:spPr>
          <a:xfrm>
            <a:off x="416052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80" name="Oval 24">
            <a:extLst>
              <a:ext uri="{FF2B5EF4-FFF2-40B4-BE49-F238E27FC236}">
                <a16:creationId xmlns:a16="http://schemas.microsoft.com/office/drawing/2014/main" id="{B658F2D4-6F06-C644-7EB6-71D5C3E6F38C}"/>
              </a:ext>
            </a:extLst>
          </p:cNvPr>
          <p:cNvSpPr/>
          <p:nvPr/>
        </p:nvSpPr>
        <p:spPr>
          <a:xfrm>
            <a:off x="425653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81" name="Oval 25">
            <a:extLst>
              <a:ext uri="{FF2B5EF4-FFF2-40B4-BE49-F238E27FC236}">
                <a16:creationId xmlns:a16="http://schemas.microsoft.com/office/drawing/2014/main" id="{60A476DD-86D5-19B4-E2C6-013E9DC55914}"/>
              </a:ext>
            </a:extLst>
          </p:cNvPr>
          <p:cNvSpPr/>
          <p:nvPr/>
        </p:nvSpPr>
        <p:spPr>
          <a:xfrm>
            <a:off x="4352544"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82" name="Oval 26">
            <a:extLst>
              <a:ext uri="{FF2B5EF4-FFF2-40B4-BE49-F238E27FC236}">
                <a16:creationId xmlns:a16="http://schemas.microsoft.com/office/drawing/2014/main" id="{BD26E017-2112-3736-E811-389AE85190F8}"/>
              </a:ext>
            </a:extLst>
          </p:cNvPr>
          <p:cNvSpPr/>
          <p:nvPr/>
        </p:nvSpPr>
        <p:spPr>
          <a:xfrm>
            <a:off x="4448554"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83" name="Oval 27">
            <a:extLst>
              <a:ext uri="{FF2B5EF4-FFF2-40B4-BE49-F238E27FC236}">
                <a16:creationId xmlns:a16="http://schemas.microsoft.com/office/drawing/2014/main" id="{E7E2FBC3-E592-3345-E024-9242327112A2}"/>
              </a:ext>
            </a:extLst>
          </p:cNvPr>
          <p:cNvSpPr/>
          <p:nvPr/>
        </p:nvSpPr>
        <p:spPr>
          <a:xfrm>
            <a:off x="454456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84" name="Oval 28">
            <a:extLst>
              <a:ext uri="{FF2B5EF4-FFF2-40B4-BE49-F238E27FC236}">
                <a16:creationId xmlns:a16="http://schemas.microsoft.com/office/drawing/2014/main" id="{37AFF5D8-7326-1234-7C39-48074B78838A}"/>
              </a:ext>
            </a:extLst>
          </p:cNvPr>
          <p:cNvSpPr/>
          <p:nvPr/>
        </p:nvSpPr>
        <p:spPr>
          <a:xfrm>
            <a:off x="4640579"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85" name="Oval 29">
            <a:extLst>
              <a:ext uri="{FF2B5EF4-FFF2-40B4-BE49-F238E27FC236}">
                <a16:creationId xmlns:a16="http://schemas.microsoft.com/office/drawing/2014/main" id="{03DBB965-DE37-E65B-7F00-4C768F07DA7A}"/>
              </a:ext>
            </a:extLst>
          </p:cNvPr>
          <p:cNvSpPr/>
          <p:nvPr/>
        </p:nvSpPr>
        <p:spPr>
          <a:xfrm>
            <a:off x="4736591"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86" name="Oval 30">
            <a:extLst>
              <a:ext uri="{FF2B5EF4-FFF2-40B4-BE49-F238E27FC236}">
                <a16:creationId xmlns:a16="http://schemas.microsoft.com/office/drawing/2014/main" id="{B7612216-6918-C14D-7CC7-7D0DA6DD1319}"/>
              </a:ext>
            </a:extLst>
          </p:cNvPr>
          <p:cNvSpPr/>
          <p:nvPr/>
        </p:nvSpPr>
        <p:spPr>
          <a:xfrm>
            <a:off x="483260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87" name="Oval 31">
            <a:extLst>
              <a:ext uri="{FF2B5EF4-FFF2-40B4-BE49-F238E27FC236}">
                <a16:creationId xmlns:a16="http://schemas.microsoft.com/office/drawing/2014/main" id="{E8948F30-DF98-2E77-4E41-63D33DDAC149}"/>
              </a:ext>
            </a:extLst>
          </p:cNvPr>
          <p:cNvSpPr/>
          <p:nvPr/>
        </p:nvSpPr>
        <p:spPr>
          <a:xfrm>
            <a:off x="4928615"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88" name="Oval 32">
            <a:extLst>
              <a:ext uri="{FF2B5EF4-FFF2-40B4-BE49-F238E27FC236}">
                <a16:creationId xmlns:a16="http://schemas.microsoft.com/office/drawing/2014/main" id="{374CADD1-83BF-49AE-E2A7-22C7EE69FBE4}"/>
              </a:ext>
            </a:extLst>
          </p:cNvPr>
          <p:cNvSpPr/>
          <p:nvPr/>
        </p:nvSpPr>
        <p:spPr>
          <a:xfrm>
            <a:off x="502462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89" name="TextBox 33">
            <a:extLst>
              <a:ext uri="{FF2B5EF4-FFF2-40B4-BE49-F238E27FC236}">
                <a16:creationId xmlns:a16="http://schemas.microsoft.com/office/drawing/2014/main" id="{8EF19938-41BC-B32A-CE72-4A2C9BECA64D}"/>
              </a:ext>
            </a:extLst>
          </p:cNvPr>
          <p:cNvSpPr txBox="1"/>
          <p:nvPr/>
        </p:nvSpPr>
        <p:spPr>
          <a:xfrm>
            <a:off x="9381743" y="73152"/>
            <a:ext cx="1250933"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FFFFFF"/>
                </a:solidFill>
                <a:latin typeface="Arial"/>
                <a:ea typeface="Arial"/>
                <a:cs typeface="Arial"/>
                <a:sym typeface="Arial"/>
              </a:defRPr>
            </a:lvl1pPr>
          </a:lstStyle>
          <a:p>
            <a:r>
              <a:t>Evaluation and next results</a:t>
            </a:r>
          </a:p>
        </p:txBody>
      </p:sp>
      <p:sp>
        <p:nvSpPr>
          <p:cNvPr id="1590" name="Oval 34">
            <a:extLst>
              <a:ext uri="{FF2B5EF4-FFF2-40B4-BE49-F238E27FC236}">
                <a16:creationId xmlns:a16="http://schemas.microsoft.com/office/drawing/2014/main" id="{DCC9E601-7F31-09BC-7FCC-B065AD694C23}"/>
              </a:ext>
            </a:extLst>
          </p:cNvPr>
          <p:cNvSpPr/>
          <p:nvPr/>
        </p:nvSpPr>
        <p:spPr>
          <a:xfrm>
            <a:off x="9400031"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91" name="Oval 35">
            <a:extLst>
              <a:ext uri="{FF2B5EF4-FFF2-40B4-BE49-F238E27FC236}">
                <a16:creationId xmlns:a16="http://schemas.microsoft.com/office/drawing/2014/main" id="{F5982A6F-D8AA-F459-EDF0-86095D7AC7CB}"/>
              </a:ext>
            </a:extLst>
          </p:cNvPr>
          <p:cNvSpPr/>
          <p:nvPr/>
        </p:nvSpPr>
        <p:spPr>
          <a:xfrm>
            <a:off x="9518904"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92" name="Oval 36">
            <a:extLst>
              <a:ext uri="{FF2B5EF4-FFF2-40B4-BE49-F238E27FC236}">
                <a16:creationId xmlns:a16="http://schemas.microsoft.com/office/drawing/2014/main" id="{BC1C3B3F-173A-34E6-CB49-B1B7709E703F}"/>
              </a:ext>
            </a:extLst>
          </p:cNvPr>
          <p:cNvSpPr/>
          <p:nvPr/>
        </p:nvSpPr>
        <p:spPr>
          <a:xfrm>
            <a:off x="963777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1593" name="Oval 37">
            <a:extLst>
              <a:ext uri="{FF2B5EF4-FFF2-40B4-BE49-F238E27FC236}">
                <a16:creationId xmlns:a16="http://schemas.microsoft.com/office/drawing/2014/main" id="{A3B3F304-6E58-28DA-23B3-C4E3921D3FB6}"/>
              </a:ext>
            </a:extLst>
          </p:cNvPr>
          <p:cNvSpPr/>
          <p:nvPr/>
        </p:nvSpPr>
        <p:spPr>
          <a:xfrm>
            <a:off x="975664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pic>
        <p:nvPicPr>
          <p:cNvPr id="1603" name="Picture 47" descr="Picture 47">
            <a:extLst>
              <a:ext uri="{FF2B5EF4-FFF2-40B4-BE49-F238E27FC236}">
                <a16:creationId xmlns:a16="http://schemas.microsoft.com/office/drawing/2014/main" id="{5A2973AF-33AA-C89F-A5AF-4466E5A897D3}"/>
              </a:ext>
            </a:extLst>
          </p:cNvPr>
          <p:cNvPicPr>
            <a:picLocks noChangeAspect="1"/>
          </p:cNvPicPr>
          <p:nvPr/>
        </p:nvPicPr>
        <p:blipFill>
          <a:blip r:embed="rId3"/>
          <a:stretch>
            <a:fillRect/>
          </a:stretch>
        </p:blipFill>
        <p:spPr>
          <a:xfrm>
            <a:off x="6190486" y="4864608"/>
            <a:ext cx="3566161" cy="1417320"/>
          </a:xfrm>
          <a:prstGeom prst="rect">
            <a:avLst/>
          </a:prstGeom>
          <a:ln w="12700">
            <a:miter lim="400000"/>
          </a:ln>
        </p:spPr>
      </p:pic>
      <p:sp>
        <p:nvSpPr>
          <p:cNvPr id="1605" name="TextBox 49">
            <a:extLst>
              <a:ext uri="{FF2B5EF4-FFF2-40B4-BE49-F238E27FC236}">
                <a16:creationId xmlns:a16="http://schemas.microsoft.com/office/drawing/2014/main" id="{A17971AC-E1DA-B6C4-D531-F22B29C1B705}"/>
              </a:ext>
            </a:extLst>
          </p:cNvPr>
          <p:cNvSpPr txBox="1"/>
          <p:nvPr/>
        </p:nvSpPr>
        <p:spPr>
          <a:xfrm>
            <a:off x="11741598" y="6528816"/>
            <a:ext cx="136458"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gn="r">
              <a:lnSpc>
                <a:spcPct val="104999"/>
              </a:lnSpc>
              <a:defRPr sz="800">
                <a:solidFill>
                  <a:srgbClr val="666666"/>
                </a:solidFill>
                <a:latin typeface="Arial"/>
                <a:ea typeface="Arial"/>
                <a:cs typeface="Arial"/>
                <a:sym typeface="Arial"/>
              </a:defRPr>
            </a:lvl1pPr>
          </a:lstStyle>
          <a:p>
            <a:r>
              <a:t>25</a:t>
            </a:r>
          </a:p>
        </p:txBody>
      </p:sp>
      <p:sp>
        <p:nvSpPr>
          <p:cNvPr id="2" name="TextBox 1">
            <a:extLst>
              <a:ext uri="{FF2B5EF4-FFF2-40B4-BE49-F238E27FC236}">
                <a16:creationId xmlns:a16="http://schemas.microsoft.com/office/drawing/2014/main" id="{2977B2C7-E83D-D00B-3FF3-0E83BB10A676}"/>
              </a:ext>
            </a:extLst>
          </p:cNvPr>
          <p:cNvSpPr txBox="1"/>
          <p:nvPr/>
        </p:nvSpPr>
        <p:spPr>
          <a:xfrm>
            <a:off x="4027933" y="2691398"/>
            <a:ext cx="5008728"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rgbClr val="000000"/>
                </a:solidFill>
                <a:effectLst/>
                <a:highlight>
                  <a:srgbClr val="FF0000"/>
                </a:highlight>
                <a:uFillTx/>
                <a:latin typeface="+mj-lt"/>
                <a:ea typeface="+mj-ea"/>
                <a:cs typeface="+mj-cs"/>
                <a:sym typeface="Calibri"/>
              </a:rPr>
              <a:t>Thank you!</a:t>
            </a:r>
          </a:p>
        </p:txBody>
      </p:sp>
      <p:pic>
        <p:nvPicPr>
          <p:cNvPr id="3" name="Picture 43" descr="Picture 43">
            <a:extLst>
              <a:ext uri="{FF2B5EF4-FFF2-40B4-BE49-F238E27FC236}">
                <a16:creationId xmlns:a16="http://schemas.microsoft.com/office/drawing/2014/main" id="{51D2CEA7-1182-822B-5F62-0953FF9E335C}"/>
              </a:ext>
            </a:extLst>
          </p:cNvPr>
          <p:cNvPicPr>
            <a:picLocks noChangeAspect="1"/>
          </p:cNvPicPr>
          <p:nvPr/>
        </p:nvPicPr>
        <p:blipFill>
          <a:blip r:embed="rId4"/>
          <a:stretch>
            <a:fillRect/>
          </a:stretch>
        </p:blipFill>
        <p:spPr>
          <a:xfrm>
            <a:off x="2007001" y="4864608"/>
            <a:ext cx="4499058" cy="1449180"/>
          </a:xfrm>
          <a:prstGeom prst="rect">
            <a:avLst/>
          </a:prstGeom>
          <a:ln w="12700">
            <a:miter lim="400000"/>
          </a:ln>
        </p:spPr>
      </p:pic>
    </p:spTree>
    <p:extLst>
      <p:ext uri="{BB962C8B-B14F-4D97-AF65-F5344CB8AC3E}">
        <p14:creationId xmlns:p14="http://schemas.microsoft.com/office/powerpoint/2010/main" val="200102250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Rectangle 1"/>
          <p:cNvSpPr/>
          <p:nvPr/>
        </p:nvSpPr>
        <p:spPr>
          <a:xfrm>
            <a:off x="-1" y="-1"/>
            <a:ext cx="12191697" cy="576074"/>
          </a:xfrm>
          <a:prstGeom prst="rect">
            <a:avLst/>
          </a:prstGeom>
          <a:solidFill>
            <a:srgbClr val="5C0014"/>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02" name="Rectangle 2"/>
          <p:cNvSpPr/>
          <p:nvPr/>
        </p:nvSpPr>
        <p:spPr>
          <a:xfrm>
            <a:off x="-1" y="576072"/>
            <a:ext cx="12191697" cy="22861"/>
          </a:xfrm>
          <a:prstGeom prst="rect">
            <a:avLst/>
          </a:prstGeom>
          <a:solidFill>
            <a:srgbClr val="B0002A"/>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03" name="TextBox 3"/>
          <p:cNvSpPr txBox="1"/>
          <p:nvPr/>
        </p:nvSpPr>
        <p:spPr>
          <a:xfrm>
            <a:off x="265176" y="73152"/>
            <a:ext cx="494042"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FFFFFF"/>
                </a:solidFill>
                <a:latin typeface="Arial"/>
                <a:ea typeface="Arial"/>
                <a:cs typeface="Arial"/>
                <a:sym typeface="Arial"/>
              </a:defRPr>
            </a:lvl1pPr>
          </a:lstStyle>
          <a:p>
            <a:r>
              <a:t>Motivation</a:t>
            </a:r>
          </a:p>
        </p:txBody>
      </p:sp>
      <p:sp>
        <p:nvSpPr>
          <p:cNvPr id="204" name="Oval 4"/>
          <p:cNvSpPr/>
          <p:nvPr/>
        </p:nvSpPr>
        <p:spPr>
          <a:xfrm>
            <a:off x="28346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05" name="Oval 5"/>
          <p:cNvSpPr/>
          <p:nvPr/>
        </p:nvSpPr>
        <p:spPr>
          <a:xfrm>
            <a:off x="40233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06" name="Oval 6"/>
          <p:cNvSpPr/>
          <p:nvPr/>
        </p:nvSpPr>
        <p:spPr>
          <a:xfrm>
            <a:off x="521208"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07" name="Oval 7"/>
          <p:cNvSpPr/>
          <p:nvPr/>
        </p:nvSpPr>
        <p:spPr>
          <a:xfrm>
            <a:off x="640080"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08" name="TextBox 8"/>
          <p:cNvSpPr txBox="1"/>
          <p:nvPr/>
        </p:nvSpPr>
        <p:spPr>
          <a:xfrm>
            <a:off x="2798064" y="73152"/>
            <a:ext cx="1115152"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D6A3AF"/>
                </a:solidFill>
                <a:latin typeface="Arial"/>
                <a:ea typeface="Arial"/>
                <a:cs typeface="Arial"/>
                <a:sym typeface="Arial"/>
              </a:defRPr>
            </a:lvl1pPr>
          </a:lstStyle>
          <a:p>
            <a:r>
              <a:t>Front-aware M8 method</a:t>
            </a:r>
          </a:p>
        </p:txBody>
      </p:sp>
      <p:sp>
        <p:nvSpPr>
          <p:cNvPr id="209" name="Oval 9"/>
          <p:cNvSpPr/>
          <p:nvPr/>
        </p:nvSpPr>
        <p:spPr>
          <a:xfrm>
            <a:off x="2816350"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10" name="Oval 10"/>
          <p:cNvSpPr/>
          <p:nvPr/>
        </p:nvSpPr>
        <p:spPr>
          <a:xfrm>
            <a:off x="2912362"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11" name="Oval 11"/>
          <p:cNvSpPr/>
          <p:nvPr/>
        </p:nvSpPr>
        <p:spPr>
          <a:xfrm>
            <a:off x="3008375"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12" name="Oval 12"/>
          <p:cNvSpPr/>
          <p:nvPr/>
        </p:nvSpPr>
        <p:spPr>
          <a:xfrm>
            <a:off x="3104387"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13" name="Oval 13"/>
          <p:cNvSpPr/>
          <p:nvPr/>
        </p:nvSpPr>
        <p:spPr>
          <a:xfrm>
            <a:off x="3200399"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14" name="Oval 14"/>
          <p:cNvSpPr/>
          <p:nvPr/>
        </p:nvSpPr>
        <p:spPr>
          <a:xfrm>
            <a:off x="3296410"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15" name="Oval 15"/>
          <p:cNvSpPr/>
          <p:nvPr/>
        </p:nvSpPr>
        <p:spPr>
          <a:xfrm>
            <a:off x="3392423"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16" name="Oval 16"/>
          <p:cNvSpPr/>
          <p:nvPr/>
        </p:nvSpPr>
        <p:spPr>
          <a:xfrm>
            <a:off x="3488435"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17" name="Oval 17"/>
          <p:cNvSpPr/>
          <p:nvPr/>
        </p:nvSpPr>
        <p:spPr>
          <a:xfrm>
            <a:off x="3584447"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18" name="Oval 18"/>
          <p:cNvSpPr/>
          <p:nvPr/>
        </p:nvSpPr>
        <p:spPr>
          <a:xfrm>
            <a:off x="3680459"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19" name="Oval 19"/>
          <p:cNvSpPr/>
          <p:nvPr/>
        </p:nvSpPr>
        <p:spPr>
          <a:xfrm>
            <a:off x="3776471"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20" name="Oval 20"/>
          <p:cNvSpPr/>
          <p:nvPr/>
        </p:nvSpPr>
        <p:spPr>
          <a:xfrm>
            <a:off x="3872483"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21" name="Oval 21"/>
          <p:cNvSpPr/>
          <p:nvPr/>
        </p:nvSpPr>
        <p:spPr>
          <a:xfrm>
            <a:off x="3968496"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22" name="Oval 22"/>
          <p:cNvSpPr/>
          <p:nvPr/>
        </p:nvSpPr>
        <p:spPr>
          <a:xfrm>
            <a:off x="4064506"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23" name="Oval 23"/>
          <p:cNvSpPr/>
          <p:nvPr/>
        </p:nvSpPr>
        <p:spPr>
          <a:xfrm>
            <a:off x="4160520"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24" name="Oval 24"/>
          <p:cNvSpPr/>
          <p:nvPr/>
        </p:nvSpPr>
        <p:spPr>
          <a:xfrm>
            <a:off x="4256530"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25" name="Oval 25"/>
          <p:cNvSpPr/>
          <p:nvPr/>
        </p:nvSpPr>
        <p:spPr>
          <a:xfrm>
            <a:off x="4352544"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26" name="Oval 26"/>
          <p:cNvSpPr/>
          <p:nvPr/>
        </p:nvSpPr>
        <p:spPr>
          <a:xfrm>
            <a:off x="4448554"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27" name="Oval 27"/>
          <p:cNvSpPr/>
          <p:nvPr/>
        </p:nvSpPr>
        <p:spPr>
          <a:xfrm>
            <a:off x="4544567"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28" name="Oval 28"/>
          <p:cNvSpPr/>
          <p:nvPr/>
        </p:nvSpPr>
        <p:spPr>
          <a:xfrm>
            <a:off x="4640579"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29" name="Oval 29"/>
          <p:cNvSpPr/>
          <p:nvPr/>
        </p:nvSpPr>
        <p:spPr>
          <a:xfrm>
            <a:off x="4736591"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30" name="Oval 30"/>
          <p:cNvSpPr/>
          <p:nvPr/>
        </p:nvSpPr>
        <p:spPr>
          <a:xfrm>
            <a:off x="4832603"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31" name="Oval 31"/>
          <p:cNvSpPr/>
          <p:nvPr/>
        </p:nvSpPr>
        <p:spPr>
          <a:xfrm>
            <a:off x="4928615"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32" name="Oval 32"/>
          <p:cNvSpPr/>
          <p:nvPr/>
        </p:nvSpPr>
        <p:spPr>
          <a:xfrm>
            <a:off x="5024627"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33" name="TextBox 33"/>
          <p:cNvSpPr txBox="1"/>
          <p:nvPr/>
        </p:nvSpPr>
        <p:spPr>
          <a:xfrm>
            <a:off x="9381743" y="73152"/>
            <a:ext cx="1250933"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D6A3AF"/>
                </a:solidFill>
                <a:latin typeface="Arial"/>
                <a:ea typeface="Arial"/>
                <a:cs typeface="Arial"/>
                <a:sym typeface="Arial"/>
              </a:defRPr>
            </a:lvl1pPr>
          </a:lstStyle>
          <a:p>
            <a:r>
              <a:t>Evaluation and next results</a:t>
            </a:r>
          </a:p>
        </p:txBody>
      </p:sp>
      <p:sp>
        <p:nvSpPr>
          <p:cNvPr id="234" name="Oval 34"/>
          <p:cNvSpPr/>
          <p:nvPr/>
        </p:nvSpPr>
        <p:spPr>
          <a:xfrm>
            <a:off x="9400031"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35" name="Oval 35"/>
          <p:cNvSpPr/>
          <p:nvPr/>
        </p:nvSpPr>
        <p:spPr>
          <a:xfrm>
            <a:off x="9518904"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36" name="Oval 36"/>
          <p:cNvSpPr/>
          <p:nvPr/>
        </p:nvSpPr>
        <p:spPr>
          <a:xfrm>
            <a:off x="9637776"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37" name="Oval 37"/>
          <p:cNvSpPr/>
          <p:nvPr/>
        </p:nvSpPr>
        <p:spPr>
          <a:xfrm>
            <a:off x="9756647"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38" name="TextBox 38"/>
          <p:cNvSpPr txBox="1"/>
          <p:nvPr/>
        </p:nvSpPr>
        <p:spPr>
          <a:xfrm>
            <a:off x="448055" y="768096"/>
            <a:ext cx="6511257" cy="2652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25400" rIns="50800" bIns="25400">
            <a:spAutoFit/>
          </a:bodyPr>
          <a:lstStyle>
            <a:lvl1pPr>
              <a:lnSpc>
                <a:spcPct val="104999"/>
              </a:lnSpc>
              <a:defRPr sz="1700">
                <a:solidFill>
                  <a:srgbClr val="B0002A"/>
                </a:solidFill>
                <a:latin typeface="Arial"/>
                <a:ea typeface="Arial"/>
                <a:cs typeface="Arial"/>
                <a:sym typeface="Arial"/>
              </a:defRPr>
            </a:lvl1pPr>
          </a:lstStyle>
          <a:p>
            <a:r>
              <a:rPr sz="1600" b="1" i="0">
                <a:solidFill>
                  <a:srgbClr val="7E0023"/>
                </a:solidFill>
                <a:latin typeface="Arial"/>
              </a:rPr>
              <a:t>Two-phase CO₂–brine displacement: why saturation is the hard field</a:t>
            </a:r>
          </a:p>
        </p:txBody>
      </p:sp>
      <p:sp>
        <p:nvSpPr>
          <p:cNvPr id="239" name="Rounded Rectangle 41"/>
          <p:cNvSpPr/>
          <p:nvPr/>
        </p:nvSpPr>
        <p:spPr>
          <a:xfrm>
            <a:off x="8247888" y="1280160"/>
            <a:ext cx="2999232" cy="1188721"/>
          </a:xfrm>
          <a:prstGeom prst="roundRect">
            <a:avLst>
              <a:gd name="adj" fmla="val 16667"/>
            </a:avLst>
          </a:prstGeom>
          <a:solidFill>
            <a:srgbClr val="FFFFFF"/>
          </a:solidFill>
          <a:ln w="12065">
            <a:solidFill>
              <a:srgbClr val="123A8C"/>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40" name="TextBox 42"/>
          <p:cNvSpPr txBox="1"/>
          <p:nvPr/>
        </p:nvSpPr>
        <p:spPr>
          <a:xfrm>
            <a:off x="8403335" y="1389888"/>
            <a:ext cx="791836" cy="1661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100" b="1">
                <a:solidFill>
                  <a:srgbClr val="123A8C"/>
                </a:solidFill>
                <a:latin typeface="Arial"/>
                <a:ea typeface="Arial"/>
                <a:cs typeface="Arial"/>
                <a:sym typeface="Arial"/>
              </a:defRPr>
            </a:lvl1pPr>
          </a:lstStyle>
          <a:p>
            <a:r>
              <a:t>Mechanism</a:t>
            </a:r>
          </a:p>
        </p:txBody>
      </p:sp>
      <p:sp>
        <p:nvSpPr>
          <p:cNvPr id="241" name="TextBox 43"/>
          <p:cNvSpPr txBox="1"/>
          <p:nvPr/>
        </p:nvSpPr>
        <p:spPr>
          <a:xfrm>
            <a:off x="8406769" y="1583596"/>
            <a:ext cx="2840351" cy="7397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25400" rIns="50800" bIns="25400">
            <a:spAutoFit/>
          </a:bodyPr>
          <a:lstStyle/>
          <a:p>
            <a:pPr>
              <a:lnSpc>
                <a:spcPct val="104999"/>
              </a:lnSpc>
              <a:defRPr sz="1000">
                <a:solidFill>
                  <a:srgbClr val="111111"/>
                </a:solidFill>
                <a:latin typeface="Arial"/>
                <a:ea typeface="Arial"/>
                <a:cs typeface="Arial"/>
                <a:sym typeface="Arial"/>
              </a:defRPr>
            </a:pPr>
            <a:r>
              <a:rPr sz="1000" b="0" i="0" dirty="0">
                <a:solidFill>
                  <a:srgbClr val="191E2A"/>
                </a:solidFill>
                <a:latin typeface="Arial"/>
              </a:rPr>
              <a:t>Lower-density, lower-viscosity CO₂ rises through denser brine.</a:t>
            </a:r>
          </a:p>
          <a:p>
            <a:r>
              <a:rPr sz="1000" b="0" i="0" dirty="0">
                <a:solidFill>
                  <a:srgbClr val="191E2A"/>
                </a:solidFill>
                <a:latin typeface="Arial"/>
              </a:rPr>
              <a:t>Mobility contrast and heterogeneity amplify viscous fingers.</a:t>
            </a:r>
          </a:p>
        </p:txBody>
      </p:sp>
      <p:sp>
        <p:nvSpPr>
          <p:cNvPr id="242" name="Rounded Rectangle 44"/>
          <p:cNvSpPr/>
          <p:nvPr/>
        </p:nvSpPr>
        <p:spPr>
          <a:xfrm>
            <a:off x="8247888" y="2706623"/>
            <a:ext cx="2999232" cy="1078993"/>
          </a:xfrm>
          <a:prstGeom prst="roundRect">
            <a:avLst>
              <a:gd name="adj" fmla="val 16667"/>
            </a:avLst>
          </a:prstGeom>
          <a:solidFill>
            <a:srgbClr val="FFFFFF"/>
          </a:solidFill>
          <a:ln w="12065">
            <a:solidFill>
              <a:srgbClr val="123A8C"/>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43" name="TextBox 45"/>
          <p:cNvSpPr txBox="1"/>
          <p:nvPr/>
        </p:nvSpPr>
        <p:spPr>
          <a:xfrm>
            <a:off x="8403335" y="2816351"/>
            <a:ext cx="683173" cy="1661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100" b="1">
                <a:solidFill>
                  <a:srgbClr val="123A8C"/>
                </a:solidFill>
                <a:latin typeface="Arial"/>
                <a:ea typeface="Arial"/>
                <a:cs typeface="Arial"/>
                <a:sym typeface="Arial"/>
              </a:defRPr>
            </a:lvl1pPr>
          </a:lstStyle>
          <a:p>
            <a:r>
              <a:t>Geometry</a:t>
            </a:r>
          </a:p>
        </p:txBody>
      </p:sp>
      <p:sp>
        <p:nvSpPr>
          <p:cNvPr id="244" name="TextBox 46"/>
          <p:cNvSpPr txBox="1"/>
          <p:nvPr/>
        </p:nvSpPr>
        <p:spPr>
          <a:xfrm>
            <a:off x="8403335" y="3090672"/>
            <a:ext cx="2360274" cy="4467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p>
            <a:pPr>
              <a:lnSpc>
                <a:spcPct val="104999"/>
              </a:lnSpc>
              <a:defRPr sz="1000">
                <a:solidFill>
                  <a:srgbClr val="111111"/>
                </a:solidFill>
                <a:latin typeface="Arial"/>
                <a:ea typeface="Arial"/>
                <a:cs typeface="Arial"/>
                <a:sym typeface="Arial"/>
              </a:defRPr>
            </a:pPr>
            <a:r>
              <a:t>Top view: connected pathways. </a:t>
            </a:r>
          </a:p>
          <a:p>
            <a:pPr>
              <a:lnSpc>
                <a:spcPct val="104999"/>
              </a:lnSpc>
              <a:defRPr sz="1000">
                <a:solidFill>
                  <a:srgbClr val="111111"/>
                </a:solidFill>
                <a:latin typeface="Arial"/>
                <a:ea typeface="Arial"/>
                <a:cs typeface="Arial"/>
                <a:sym typeface="Arial"/>
              </a:defRPr>
            </a:pPr>
            <a:r>
              <a:t>Vertical section: a thin, unstable and </a:t>
            </a:r>
          </a:p>
          <a:p>
            <a:pPr>
              <a:lnSpc>
                <a:spcPct val="104999"/>
              </a:lnSpc>
              <a:defRPr sz="1000">
                <a:solidFill>
                  <a:srgbClr val="111111"/>
                </a:solidFill>
                <a:latin typeface="Arial"/>
                <a:ea typeface="Arial"/>
                <a:cs typeface="Arial"/>
                <a:sym typeface="Arial"/>
              </a:defRPr>
            </a:pPr>
            <a:r>
              <a:t>                          localized saturation front.</a:t>
            </a:r>
          </a:p>
        </p:txBody>
      </p:sp>
      <p:sp>
        <p:nvSpPr>
          <p:cNvPr id="245" name="Rounded Rectangle 47"/>
          <p:cNvSpPr/>
          <p:nvPr/>
        </p:nvSpPr>
        <p:spPr>
          <a:xfrm>
            <a:off x="8247888" y="4041647"/>
            <a:ext cx="2999232" cy="1078993"/>
          </a:xfrm>
          <a:prstGeom prst="roundRect">
            <a:avLst>
              <a:gd name="adj" fmla="val 16667"/>
            </a:avLst>
          </a:prstGeom>
          <a:solidFill>
            <a:srgbClr val="FFFFFF"/>
          </a:solidFill>
          <a:ln w="12065">
            <a:solidFill>
              <a:srgbClr val="B0002A"/>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46" name="TextBox 48"/>
          <p:cNvSpPr txBox="1"/>
          <p:nvPr/>
        </p:nvSpPr>
        <p:spPr>
          <a:xfrm>
            <a:off x="8403335" y="4151376"/>
            <a:ext cx="1800432" cy="1661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100" b="1">
                <a:solidFill>
                  <a:srgbClr val="B0002A"/>
                </a:solidFill>
                <a:latin typeface="Arial"/>
                <a:ea typeface="Arial"/>
                <a:cs typeface="Arial"/>
                <a:sym typeface="Arial"/>
              </a:defRPr>
            </a:lvl1pPr>
          </a:lstStyle>
          <a:p>
            <a:r>
              <a:t>CFD Simulation (ICFERST)</a:t>
            </a:r>
          </a:p>
        </p:txBody>
      </p:sp>
      <p:sp>
        <p:nvSpPr>
          <p:cNvPr id="247" name="TextBox 49"/>
          <p:cNvSpPr txBox="1"/>
          <p:nvPr/>
        </p:nvSpPr>
        <p:spPr>
          <a:xfrm>
            <a:off x="8403335" y="4425696"/>
            <a:ext cx="2007427" cy="3003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p>
            <a:pPr>
              <a:lnSpc>
                <a:spcPct val="104999"/>
              </a:lnSpc>
              <a:defRPr sz="1000">
                <a:solidFill>
                  <a:srgbClr val="111111"/>
                </a:solidFill>
                <a:latin typeface="Arial"/>
                <a:ea typeface="Arial"/>
                <a:cs typeface="Arial"/>
                <a:sym typeface="Arial"/>
              </a:defRPr>
            </a:pPr>
            <a:r>
              <a:t>High-resolution mesh requirements</a:t>
            </a:r>
          </a:p>
          <a:p>
            <a:pPr>
              <a:lnSpc>
                <a:spcPct val="104999"/>
              </a:lnSpc>
              <a:defRPr sz="1000">
                <a:solidFill>
                  <a:srgbClr val="111111"/>
                </a:solidFill>
                <a:latin typeface="Arial"/>
                <a:ea typeface="Arial"/>
                <a:cs typeface="Arial"/>
                <a:sym typeface="Arial"/>
              </a:defRPr>
            </a:pPr>
            <a:r>
              <a:t>Intensive computational overhead </a:t>
            </a:r>
          </a:p>
        </p:txBody>
      </p:sp>
      <p:sp>
        <p:nvSpPr>
          <p:cNvPr id="250" name="TextBox 52"/>
          <p:cNvSpPr txBox="1"/>
          <p:nvPr/>
        </p:nvSpPr>
        <p:spPr>
          <a:xfrm>
            <a:off x="2290788" y="6492240"/>
            <a:ext cx="5993602" cy="1538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000">
                <a:solidFill>
                  <a:srgbClr val="0000FF"/>
                </a:solidFill>
                <a:latin typeface="Arial"/>
                <a:ea typeface="Arial"/>
                <a:cs typeface="Arial"/>
                <a:sym typeface="Arial"/>
              </a:defRPr>
            </a:lvl1pPr>
          </a:lstStyle>
          <a:p>
            <a:r>
              <a:rPr sz="900">
                <a:latin typeface="Arial"/>
              </a:rPr>
              <a:t>Vanilla PINNs are mismatched to saturation fields that are localized, multiscale and gradient-concentrated.</a:t>
            </a:r>
          </a:p>
        </p:txBody>
      </p:sp>
      <p:sp>
        <p:nvSpPr>
          <p:cNvPr id="251" name="TextBox 53"/>
          <p:cNvSpPr txBox="1"/>
          <p:nvPr/>
        </p:nvSpPr>
        <p:spPr>
          <a:xfrm>
            <a:off x="11734057" y="6528816"/>
            <a:ext cx="143999"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gn="r">
              <a:lnSpc>
                <a:spcPct val="104999"/>
              </a:lnSpc>
              <a:defRPr sz="800">
                <a:solidFill>
                  <a:srgbClr val="666666"/>
                </a:solidFill>
                <a:latin typeface="Arial"/>
                <a:ea typeface="Arial"/>
                <a:cs typeface="Arial"/>
                <a:sym typeface="Arial"/>
              </a:defRPr>
            </a:lvl1pPr>
          </a:lstStyle>
          <a:p>
            <a:r>
              <a:t>03</a:t>
            </a:r>
          </a:p>
        </p:txBody>
      </p:sp>
      <p:pic>
        <p:nvPicPr>
          <p:cNvPr id="252" name="pasted-movie.png" descr="pasted-movie.png"/>
          <p:cNvPicPr>
            <a:picLocks noChangeAspect="1"/>
          </p:cNvPicPr>
          <p:nvPr/>
        </p:nvPicPr>
        <p:blipFill>
          <a:blip r:embed="rId3"/>
          <a:stretch>
            <a:fillRect/>
          </a:stretch>
        </p:blipFill>
        <p:spPr>
          <a:xfrm>
            <a:off x="370075" y="1091264"/>
            <a:ext cx="7448299" cy="4965534"/>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Rectangle 1"/>
          <p:cNvSpPr/>
          <p:nvPr/>
        </p:nvSpPr>
        <p:spPr>
          <a:xfrm>
            <a:off x="-1" y="-1"/>
            <a:ext cx="12191697" cy="576074"/>
          </a:xfrm>
          <a:prstGeom prst="rect">
            <a:avLst/>
          </a:prstGeom>
          <a:solidFill>
            <a:srgbClr val="5C0014"/>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55" name="Rectangle 2"/>
          <p:cNvSpPr/>
          <p:nvPr/>
        </p:nvSpPr>
        <p:spPr>
          <a:xfrm>
            <a:off x="-1" y="576072"/>
            <a:ext cx="12191697" cy="22861"/>
          </a:xfrm>
          <a:prstGeom prst="rect">
            <a:avLst/>
          </a:prstGeom>
          <a:solidFill>
            <a:srgbClr val="B0002A"/>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56" name="TextBox 3"/>
          <p:cNvSpPr txBox="1"/>
          <p:nvPr/>
        </p:nvSpPr>
        <p:spPr>
          <a:xfrm>
            <a:off x="265176" y="73152"/>
            <a:ext cx="494042"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FFFFFF"/>
                </a:solidFill>
                <a:latin typeface="Arial"/>
                <a:ea typeface="Arial"/>
                <a:cs typeface="Arial"/>
                <a:sym typeface="Arial"/>
              </a:defRPr>
            </a:lvl1pPr>
          </a:lstStyle>
          <a:p>
            <a:r>
              <a:t>Motivation</a:t>
            </a:r>
          </a:p>
        </p:txBody>
      </p:sp>
      <p:sp>
        <p:nvSpPr>
          <p:cNvPr id="257" name="Oval 4"/>
          <p:cNvSpPr/>
          <p:nvPr/>
        </p:nvSpPr>
        <p:spPr>
          <a:xfrm>
            <a:off x="28346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58" name="Oval 5"/>
          <p:cNvSpPr/>
          <p:nvPr/>
        </p:nvSpPr>
        <p:spPr>
          <a:xfrm>
            <a:off x="40233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59" name="Oval 6"/>
          <p:cNvSpPr/>
          <p:nvPr/>
        </p:nvSpPr>
        <p:spPr>
          <a:xfrm>
            <a:off x="521208"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60" name="Oval 7"/>
          <p:cNvSpPr/>
          <p:nvPr/>
        </p:nvSpPr>
        <p:spPr>
          <a:xfrm>
            <a:off x="640080"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61" name="TextBox 8"/>
          <p:cNvSpPr txBox="1"/>
          <p:nvPr/>
        </p:nvSpPr>
        <p:spPr>
          <a:xfrm>
            <a:off x="2798064" y="73152"/>
            <a:ext cx="1115152"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D6A3AF"/>
                </a:solidFill>
                <a:latin typeface="Arial"/>
                <a:ea typeface="Arial"/>
                <a:cs typeface="Arial"/>
                <a:sym typeface="Arial"/>
              </a:defRPr>
            </a:lvl1pPr>
          </a:lstStyle>
          <a:p>
            <a:r>
              <a:t>Front-aware M8 method</a:t>
            </a:r>
          </a:p>
        </p:txBody>
      </p:sp>
      <p:sp>
        <p:nvSpPr>
          <p:cNvPr id="262" name="Oval 9"/>
          <p:cNvSpPr/>
          <p:nvPr/>
        </p:nvSpPr>
        <p:spPr>
          <a:xfrm>
            <a:off x="2816350"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63" name="Oval 10"/>
          <p:cNvSpPr/>
          <p:nvPr/>
        </p:nvSpPr>
        <p:spPr>
          <a:xfrm>
            <a:off x="2912362"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64" name="Oval 11"/>
          <p:cNvSpPr/>
          <p:nvPr/>
        </p:nvSpPr>
        <p:spPr>
          <a:xfrm>
            <a:off x="3008375"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65" name="Oval 12"/>
          <p:cNvSpPr/>
          <p:nvPr/>
        </p:nvSpPr>
        <p:spPr>
          <a:xfrm>
            <a:off x="3104387"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66" name="Oval 13"/>
          <p:cNvSpPr/>
          <p:nvPr/>
        </p:nvSpPr>
        <p:spPr>
          <a:xfrm>
            <a:off x="3200399"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67" name="Oval 14"/>
          <p:cNvSpPr/>
          <p:nvPr/>
        </p:nvSpPr>
        <p:spPr>
          <a:xfrm>
            <a:off x="3296410"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68" name="Oval 15"/>
          <p:cNvSpPr/>
          <p:nvPr/>
        </p:nvSpPr>
        <p:spPr>
          <a:xfrm>
            <a:off x="3392423"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69" name="Oval 16"/>
          <p:cNvSpPr/>
          <p:nvPr/>
        </p:nvSpPr>
        <p:spPr>
          <a:xfrm>
            <a:off x="3488435"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70" name="Oval 17"/>
          <p:cNvSpPr/>
          <p:nvPr/>
        </p:nvSpPr>
        <p:spPr>
          <a:xfrm>
            <a:off x="3584447"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71" name="Oval 18"/>
          <p:cNvSpPr/>
          <p:nvPr/>
        </p:nvSpPr>
        <p:spPr>
          <a:xfrm>
            <a:off x="3680459"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72" name="Oval 19"/>
          <p:cNvSpPr/>
          <p:nvPr/>
        </p:nvSpPr>
        <p:spPr>
          <a:xfrm>
            <a:off x="3776471"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73" name="Oval 20"/>
          <p:cNvSpPr/>
          <p:nvPr/>
        </p:nvSpPr>
        <p:spPr>
          <a:xfrm>
            <a:off x="3872483"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74" name="Oval 21"/>
          <p:cNvSpPr/>
          <p:nvPr/>
        </p:nvSpPr>
        <p:spPr>
          <a:xfrm>
            <a:off x="3968496"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75" name="Oval 22"/>
          <p:cNvSpPr/>
          <p:nvPr/>
        </p:nvSpPr>
        <p:spPr>
          <a:xfrm>
            <a:off x="4064506"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76" name="Oval 23"/>
          <p:cNvSpPr/>
          <p:nvPr/>
        </p:nvSpPr>
        <p:spPr>
          <a:xfrm>
            <a:off x="4160520"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77" name="Oval 24"/>
          <p:cNvSpPr/>
          <p:nvPr/>
        </p:nvSpPr>
        <p:spPr>
          <a:xfrm>
            <a:off x="4256530"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78" name="Oval 25"/>
          <p:cNvSpPr/>
          <p:nvPr/>
        </p:nvSpPr>
        <p:spPr>
          <a:xfrm>
            <a:off x="4352544"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79" name="Oval 26"/>
          <p:cNvSpPr/>
          <p:nvPr/>
        </p:nvSpPr>
        <p:spPr>
          <a:xfrm>
            <a:off x="4448554"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80" name="Oval 27"/>
          <p:cNvSpPr/>
          <p:nvPr/>
        </p:nvSpPr>
        <p:spPr>
          <a:xfrm>
            <a:off x="4544567"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81" name="Oval 28"/>
          <p:cNvSpPr/>
          <p:nvPr/>
        </p:nvSpPr>
        <p:spPr>
          <a:xfrm>
            <a:off x="4640579"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82" name="Oval 29"/>
          <p:cNvSpPr/>
          <p:nvPr/>
        </p:nvSpPr>
        <p:spPr>
          <a:xfrm>
            <a:off x="4736591"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83" name="Oval 30"/>
          <p:cNvSpPr/>
          <p:nvPr/>
        </p:nvSpPr>
        <p:spPr>
          <a:xfrm>
            <a:off x="4832603"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84" name="Oval 31"/>
          <p:cNvSpPr/>
          <p:nvPr/>
        </p:nvSpPr>
        <p:spPr>
          <a:xfrm>
            <a:off x="4928615"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85" name="Oval 32"/>
          <p:cNvSpPr/>
          <p:nvPr/>
        </p:nvSpPr>
        <p:spPr>
          <a:xfrm>
            <a:off x="5024627"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86" name="TextBox 33"/>
          <p:cNvSpPr txBox="1"/>
          <p:nvPr/>
        </p:nvSpPr>
        <p:spPr>
          <a:xfrm>
            <a:off x="9381743" y="73152"/>
            <a:ext cx="1250933"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D6A3AF"/>
                </a:solidFill>
                <a:latin typeface="Arial"/>
                <a:ea typeface="Arial"/>
                <a:cs typeface="Arial"/>
                <a:sym typeface="Arial"/>
              </a:defRPr>
            </a:lvl1pPr>
          </a:lstStyle>
          <a:p>
            <a:r>
              <a:t>Evaluation and next results</a:t>
            </a:r>
          </a:p>
        </p:txBody>
      </p:sp>
      <p:sp>
        <p:nvSpPr>
          <p:cNvPr id="287" name="Oval 34"/>
          <p:cNvSpPr/>
          <p:nvPr/>
        </p:nvSpPr>
        <p:spPr>
          <a:xfrm>
            <a:off x="9400031"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88" name="Oval 35"/>
          <p:cNvSpPr/>
          <p:nvPr/>
        </p:nvSpPr>
        <p:spPr>
          <a:xfrm>
            <a:off x="9518904"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89" name="Oval 36"/>
          <p:cNvSpPr/>
          <p:nvPr/>
        </p:nvSpPr>
        <p:spPr>
          <a:xfrm>
            <a:off x="9637776"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90" name="Oval 37"/>
          <p:cNvSpPr/>
          <p:nvPr/>
        </p:nvSpPr>
        <p:spPr>
          <a:xfrm>
            <a:off x="9756647"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91" name="TextBox 38"/>
          <p:cNvSpPr txBox="1"/>
          <p:nvPr/>
        </p:nvSpPr>
        <p:spPr>
          <a:xfrm>
            <a:off x="448055" y="768096"/>
            <a:ext cx="6375129" cy="289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900">
                <a:solidFill>
                  <a:srgbClr val="B0002A"/>
                </a:solidFill>
                <a:latin typeface="Arial"/>
                <a:ea typeface="Arial"/>
                <a:cs typeface="Arial"/>
                <a:sym typeface="Arial"/>
              </a:defRPr>
            </a:lvl1pPr>
          </a:lstStyle>
          <a:p>
            <a:r>
              <a:rPr sz="1700" b="1">
                <a:solidFill>
                  <a:srgbClr val="7E0023"/>
                </a:solidFill>
                <a:latin typeface="Arial"/>
              </a:rPr>
              <a:t>Physical model: domain constraints and two-phase residual</a:t>
            </a:r>
          </a:p>
        </p:txBody>
      </p:sp>
      <p:sp>
        <p:nvSpPr>
          <p:cNvPr id="292" name="Rounded Rectangle 39"/>
          <p:cNvSpPr/>
          <p:nvPr/>
        </p:nvSpPr>
        <p:spPr>
          <a:xfrm>
            <a:off x="516635" y="1207325"/>
            <a:ext cx="4800601" cy="4645153"/>
          </a:xfrm>
          <a:prstGeom prst="roundRect">
            <a:avLst>
              <a:gd name="adj" fmla="val 16667"/>
            </a:avLst>
          </a:prstGeom>
          <a:solidFill>
            <a:srgbClr val="FFFFFF"/>
          </a:solidFill>
          <a:ln w="11430">
            <a:solidFill>
              <a:srgbClr val="C9C9C9"/>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293" name="TextBox 40"/>
          <p:cNvSpPr txBox="1"/>
          <p:nvPr/>
        </p:nvSpPr>
        <p:spPr>
          <a:xfrm>
            <a:off x="1236417" y="1363979"/>
            <a:ext cx="3105003" cy="1661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100" b="1">
                <a:solidFill>
                  <a:srgbClr val="B0002A"/>
                </a:solidFill>
                <a:latin typeface="Arial"/>
                <a:ea typeface="Arial"/>
                <a:cs typeface="Arial"/>
                <a:sym typeface="Arial"/>
              </a:defRPr>
            </a:lvl1pPr>
          </a:lstStyle>
          <a:p>
            <a:r>
              <a:t>Physical domain, IC and boundary constraints</a:t>
            </a:r>
          </a:p>
        </p:txBody>
      </p:sp>
      <p:sp>
        <p:nvSpPr>
          <p:cNvPr id="294" name="TextBox 41"/>
          <p:cNvSpPr txBox="1"/>
          <p:nvPr/>
        </p:nvSpPr>
        <p:spPr>
          <a:xfrm>
            <a:off x="1418195" y="1697144"/>
            <a:ext cx="2741447"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666666"/>
                </a:solidFill>
                <a:latin typeface="Arial"/>
                <a:ea typeface="Arial"/>
                <a:cs typeface="Arial"/>
                <a:sym typeface="Arial"/>
              </a:defRPr>
            </a:lvl1pPr>
          </a:lstStyle>
          <a:p>
            <a:r>
              <a:t>Square Darcy-scale domain with two quarter-well exclusions</a:t>
            </a:r>
          </a:p>
        </p:txBody>
      </p:sp>
      <p:sp>
        <p:nvSpPr>
          <p:cNvPr id="295" name="Rectangle 42"/>
          <p:cNvSpPr/>
          <p:nvPr/>
        </p:nvSpPr>
        <p:spPr>
          <a:xfrm>
            <a:off x="1188719" y="2011679"/>
            <a:ext cx="3456433" cy="3456433"/>
          </a:xfrm>
          <a:prstGeom prst="rect">
            <a:avLst/>
          </a:prstGeom>
          <a:solidFill>
            <a:srgbClr val="EAF1EE"/>
          </a:solidFill>
          <a:ln w="17780">
            <a:solidFill>
              <a:srgbClr val="111111"/>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grpSp>
        <p:nvGrpSpPr>
          <p:cNvPr id="298" name="Arc 44"/>
          <p:cNvGrpSpPr/>
          <p:nvPr/>
        </p:nvGrpSpPr>
        <p:grpSpPr>
          <a:xfrm>
            <a:off x="1188719" y="5129784"/>
            <a:ext cx="338329" cy="338329"/>
            <a:chOff x="0" y="0"/>
            <a:chExt cx="338328" cy="338328"/>
          </a:xfrm>
        </p:grpSpPr>
        <p:sp>
          <p:nvSpPr>
            <p:cNvPr id="296" name="Shape"/>
            <p:cNvSpPr/>
            <p:nvPr/>
          </p:nvSpPr>
          <p:spPr>
            <a:xfrm>
              <a:off x="0" y="0"/>
              <a:ext cx="338329" cy="33832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lnTo>
                    <a:pt x="0" y="21600"/>
                  </a:lnTo>
                  <a:close/>
                </a:path>
              </a:pathLst>
            </a:custGeom>
            <a:gradFill flip="none" rotWithShape="1">
              <a:gsLst>
                <a:gs pos="0">
                  <a:srgbClr val="3F80CE"/>
                </a:gs>
                <a:gs pos="100000">
                  <a:schemeClr val="accent1">
                    <a:hueOff val="357503"/>
                    <a:satOff val="54545"/>
                    <a:lumOff val="29273"/>
                  </a:schemeClr>
                </a:gs>
              </a:gsLst>
              <a:lin ang="16200000" scaled="0"/>
            </a:gradFill>
            <a:ln w="12700" cap="flat">
              <a:noFill/>
              <a:miter lim="400000"/>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a:solidFill>
                    <a:srgbClr val="FFFFFF"/>
                  </a:solidFill>
                </a:defRPr>
              </a:pPr>
              <a:endParaRPr/>
            </a:p>
          </p:txBody>
        </p:sp>
        <p:sp>
          <p:nvSpPr>
            <p:cNvPr id="297" name="Line"/>
            <p:cNvSpPr/>
            <p:nvPr/>
          </p:nvSpPr>
          <p:spPr>
            <a:xfrm>
              <a:off x="0" y="0"/>
              <a:ext cx="338329" cy="33832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noFill/>
            <a:ln w="19050" cap="flat">
              <a:solidFill>
                <a:srgbClr val="111111"/>
              </a:solidFill>
              <a:prstDash val="solid"/>
              <a:round/>
            </a:ln>
            <a:effectLst/>
          </p:spPr>
          <p:txBody>
            <a:bodyPr wrap="square" lIns="45719" tIns="45719" rIns="45719" bIns="45719" numCol="1" anchor="ctr">
              <a:noAutofit/>
            </a:bodyPr>
            <a:lstStyle/>
            <a:p>
              <a:pPr algn="ctr">
                <a:defRPr>
                  <a:solidFill>
                    <a:srgbClr val="FFFFFF"/>
                  </a:solidFill>
                </a:defRPr>
              </a:pPr>
              <a:endParaRPr/>
            </a:p>
          </p:txBody>
        </p:sp>
      </p:grpSp>
      <p:grpSp>
        <p:nvGrpSpPr>
          <p:cNvPr id="301" name="Arc 46"/>
          <p:cNvGrpSpPr/>
          <p:nvPr/>
        </p:nvGrpSpPr>
        <p:grpSpPr>
          <a:xfrm>
            <a:off x="4306823" y="2011679"/>
            <a:ext cx="338329" cy="338329"/>
            <a:chOff x="0" y="0"/>
            <a:chExt cx="338328" cy="338328"/>
          </a:xfrm>
        </p:grpSpPr>
        <p:sp>
          <p:nvSpPr>
            <p:cNvPr id="299" name="Shape"/>
            <p:cNvSpPr/>
            <p:nvPr/>
          </p:nvSpPr>
          <p:spPr>
            <a:xfrm rot="10800000">
              <a:off x="-1" y="-1"/>
              <a:ext cx="338330" cy="3383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lnTo>
                    <a:pt x="0" y="21600"/>
                  </a:lnTo>
                  <a:close/>
                </a:path>
              </a:pathLst>
            </a:custGeom>
            <a:gradFill flip="none" rotWithShape="1">
              <a:gsLst>
                <a:gs pos="0">
                  <a:srgbClr val="3F80CE"/>
                </a:gs>
                <a:gs pos="100000">
                  <a:schemeClr val="accent1">
                    <a:hueOff val="357503"/>
                    <a:satOff val="54545"/>
                    <a:lumOff val="29273"/>
                  </a:schemeClr>
                </a:gs>
              </a:gsLst>
              <a:lin ang="16200000" scaled="0"/>
            </a:gradFill>
            <a:ln w="12700" cap="flat">
              <a:noFill/>
              <a:miter lim="400000"/>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a:solidFill>
                    <a:srgbClr val="FFFFFF"/>
                  </a:solidFill>
                </a:defRPr>
              </a:pPr>
              <a:endParaRPr/>
            </a:p>
          </p:txBody>
        </p:sp>
        <p:sp>
          <p:nvSpPr>
            <p:cNvPr id="300" name="Line"/>
            <p:cNvSpPr/>
            <p:nvPr/>
          </p:nvSpPr>
          <p:spPr>
            <a:xfrm rot="10800000">
              <a:off x="-1" y="-1"/>
              <a:ext cx="338330" cy="3383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noFill/>
            <a:ln w="19050" cap="flat">
              <a:solidFill>
                <a:srgbClr val="111111"/>
              </a:solidFill>
              <a:prstDash val="solid"/>
              <a:round/>
            </a:ln>
            <a:effectLst/>
          </p:spPr>
          <p:txBody>
            <a:bodyPr wrap="square" lIns="45719" tIns="45719" rIns="45719" bIns="45719" numCol="1" anchor="ctr">
              <a:noAutofit/>
            </a:bodyPr>
            <a:lstStyle/>
            <a:p>
              <a:pPr algn="ctr">
                <a:defRPr>
                  <a:solidFill>
                    <a:srgbClr val="FFFFFF"/>
                  </a:solidFill>
                </a:defRPr>
              </a:pPr>
              <a:endParaRPr/>
            </a:p>
          </p:txBody>
        </p:sp>
      </p:grpSp>
      <p:sp>
        <p:nvSpPr>
          <p:cNvPr id="302" name="Oval 47"/>
          <p:cNvSpPr/>
          <p:nvPr/>
        </p:nvSpPr>
        <p:spPr>
          <a:xfrm>
            <a:off x="1335022" y="5138928"/>
            <a:ext cx="256033" cy="256033"/>
          </a:xfrm>
          <a:prstGeom prst="ellipse">
            <a:avLst/>
          </a:prstGeom>
          <a:solidFill>
            <a:srgbClr val="D9782D"/>
          </a:solidFill>
          <a:ln w="12700">
            <a:solidFill>
              <a:srgbClr val="FFFFF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03" name="Oval 48"/>
          <p:cNvSpPr/>
          <p:nvPr/>
        </p:nvSpPr>
        <p:spPr>
          <a:xfrm>
            <a:off x="4261103" y="2157983"/>
            <a:ext cx="256033" cy="256033"/>
          </a:xfrm>
          <a:prstGeom prst="ellipse">
            <a:avLst/>
          </a:prstGeom>
          <a:solidFill>
            <a:srgbClr val="335F8C"/>
          </a:solidFill>
          <a:ln w="12700">
            <a:solidFill>
              <a:srgbClr val="FFFFF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04" name="Connector 49"/>
          <p:cNvSpPr/>
          <p:nvPr/>
        </p:nvSpPr>
        <p:spPr>
          <a:xfrm flipV="1">
            <a:off x="1541856" y="2395728"/>
            <a:ext cx="2719249" cy="2719248"/>
          </a:xfrm>
          <a:prstGeom prst="line">
            <a:avLst/>
          </a:prstGeom>
          <a:ln w="26669">
            <a:solidFill>
              <a:srgbClr val="0F756B"/>
            </a:solidFill>
          </a:ln>
          <a:effectLst>
            <a:outerShdw blurRad="38100" dist="20000" dir="5400000" rotWithShape="0">
              <a:srgbClr val="000000">
                <a:alpha val="38000"/>
              </a:srgbClr>
            </a:outerShdw>
          </a:effectLst>
        </p:spPr>
        <p:txBody>
          <a:bodyPr lIns="45719" rIns="45719"/>
          <a:lstStyle/>
          <a:p>
            <a:pPr algn="ctr">
              <a:defRPr>
                <a:solidFill>
                  <a:srgbClr val="FFFFFF"/>
                </a:solidFill>
              </a:defRPr>
            </a:pPr>
            <a:endParaRPr/>
          </a:p>
        </p:txBody>
      </p:sp>
      <p:sp>
        <p:nvSpPr>
          <p:cNvPr id="305" name="TextBox 50"/>
          <p:cNvSpPr txBox="1"/>
          <p:nvPr/>
        </p:nvSpPr>
        <p:spPr>
          <a:xfrm>
            <a:off x="1520400" y="2726170"/>
            <a:ext cx="1686715" cy="4467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4" tIns="9144" rIns="9144" bIns="9144">
            <a:spAutoFit/>
          </a:bodyPr>
          <a:lstStyle/>
          <a:p>
            <a:pPr algn="ctr">
              <a:lnSpc>
                <a:spcPct val="104999"/>
              </a:lnSpc>
              <a:defRPr sz="1000">
                <a:solidFill>
                  <a:srgbClr val="111111"/>
                </a:solidFill>
                <a:latin typeface="Arial"/>
                <a:ea typeface="Arial"/>
                <a:cs typeface="Arial"/>
                <a:sym typeface="Arial"/>
              </a:defRPr>
            </a:pPr>
            <a:r>
              <a:t>Darcy-scale square domain</a:t>
            </a:r>
          </a:p>
          <a:p>
            <a:pPr algn="ctr">
              <a:lnSpc>
                <a:spcPct val="104999"/>
              </a:lnSpc>
              <a:defRPr sz="1000">
                <a:solidFill>
                  <a:srgbClr val="111111"/>
                </a:solidFill>
                <a:latin typeface="Arial"/>
                <a:ea typeface="Arial"/>
                <a:cs typeface="Arial"/>
                <a:sym typeface="Arial"/>
              </a:defRPr>
            </a:pPr>
            <a:r>
              <a:t>Ω = (0,L)² minus well arcs</a:t>
            </a:r>
          </a:p>
          <a:p>
            <a:pPr algn="ctr">
              <a:lnSpc>
                <a:spcPct val="104999"/>
              </a:lnSpc>
              <a:defRPr sz="1000">
                <a:solidFill>
                  <a:srgbClr val="111111"/>
                </a:solidFill>
                <a:latin typeface="Arial"/>
                <a:ea typeface="Arial"/>
                <a:cs typeface="Arial"/>
                <a:sym typeface="Arial"/>
              </a:defRPr>
            </a:pPr>
            <a:r>
              <a:t>L = 5 m, R = 0.5 m</a:t>
            </a:r>
          </a:p>
        </p:txBody>
      </p:sp>
      <p:sp>
        <p:nvSpPr>
          <p:cNvPr id="306" name="TextBox 51"/>
          <p:cNvSpPr txBox="1"/>
          <p:nvPr/>
        </p:nvSpPr>
        <p:spPr>
          <a:xfrm>
            <a:off x="525809" y="5107940"/>
            <a:ext cx="653766" cy="3180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4" tIns="9144" rIns="9144" bIns="9144">
            <a:spAutoFit/>
          </a:bodyPr>
          <a:lstStyle>
            <a:lvl1pPr>
              <a:lnSpc>
                <a:spcPct val="104999"/>
              </a:lnSpc>
              <a:defRPr sz="1000" b="1">
                <a:solidFill>
                  <a:srgbClr val="D9782D"/>
                </a:solidFill>
                <a:latin typeface="Arial"/>
                <a:ea typeface="Arial"/>
                <a:cs typeface="Arial"/>
                <a:sym typeface="Arial"/>
              </a:defRPr>
            </a:lvl1pPr>
          </a:lstStyle>
          <a:p>
            <a:r>
              <a:t>CO₂ injection</a:t>
            </a:r>
          </a:p>
        </p:txBody>
      </p:sp>
      <p:sp>
        <p:nvSpPr>
          <p:cNvPr id="308" name="TextBox 53"/>
          <p:cNvSpPr txBox="1"/>
          <p:nvPr/>
        </p:nvSpPr>
        <p:spPr>
          <a:xfrm>
            <a:off x="4343907" y="1799293"/>
            <a:ext cx="652781" cy="3003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25400" rIns="50800" bIns="25400">
            <a:spAutoFit/>
          </a:bodyPr>
          <a:lstStyle>
            <a:lvl1pPr algn="r">
              <a:lnSpc>
                <a:spcPct val="104999"/>
              </a:lnSpc>
              <a:defRPr sz="1000" b="1">
                <a:solidFill>
                  <a:srgbClr val="335F8C"/>
                </a:solidFill>
                <a:latin typeface="Arial"/>
                <a:ea typeface="Arial"/>
                <a:cs typeface="Arial"/>
                <a:sym typeface="Arial"/>
              </a:defRPr>
            </a:lvl1pPr>
          </a:lstStyle>
          <a:p>
            <a:r>
              <a:rPr sz="1000" b="1" i="0">
                <a:solidFill>
                  <a:srgbClr val="003282"/>
                </a:solidFill>
                <a:latin typeface="Arial"/>
              </a:rPr>
              <a:t>outlet</a:t>
            </a:r>
          </a:p>
        </p:txBody>
      </p:sp>
      <p:sp>
        <p:nvSpPr>
          <p:cNvPr id="311" name="TextBox 56"/>
          <p:cNvSpPr txBox="1"/>
          <p:nvPr/>
        </p:nvSpPr>
        <p:spPr>
          <a:xfrm>
            <a:off x="1256115" y="2153411"/>
            <a:ext cx="203536"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700">
                <a:solidFill>
                  <a:srgbClr val="666666"/>
                </a:solidFill>
                <a:latin typeface="Arial"/>
                <a:ea typeface="Arial"/>
                <a:cs typeface="Arial"/>
                <a:sym typeface="Arial"/>
              </a:defRPr>
            </a:lvl1pPr>
          </a:lstStyle>
          <a:p>
            <a:r>
              <a:t>Γ_nf</a:t>
            </a:r>
          </a:p>
        </p:txBody>
      </p:sp>
      <p:sp>
        <p:nvSpPr>
          <p:cNvPr id="312" name="TextBox 57"/>
          <p:cNvSpPr txBox="1"/>
          <p:nvPr/>
        </p:nvSpPr>
        <p:spPr>
          <a:xfrm>
            <a:off x="4374220" y="5252928"/>
            <a:ext cx="203536"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700">
                <a:solidFill>
                  <a:srgbClr val="666666"/>
                </a:solidFill>
                <a:latin typeface="Arial"/>
                <a:ea typeface="Arial"/>
                <a:cs typeface="Arial"/>
                <a:sym typeface="Arial"/>
              </a:defRPr>
            </a:lvl1pPr>
          </a:lstStyle>
          <a:p>
            <a:r>
              <a:t>Γ_nf</a:t>
            </a:r>
          </a:p>
        </p:txBody>
      </p:sp>
      <p:sp>
        <p:nvSpPr>
          <p:cNvPr id="315" name="Rounded Rectangle 66"/>
          <p:cNvSpPr/>
          <p:nvPr/>
        </p:nvSpPr>
        <p:spPr>
          <a:xfrm>
            <a:off x="6085539" y="4582651"/>
            <a:ext cx="5532121" cy="996697"/>
          </a:xfrm>
          <a:prstGeom prst="roundRect">
            <a:avLst>
              <a:gd name="adj" fmla="val 16667"/>
            </a:avLst>
          </a:prstGeom>
          <a:solidFill>
            <a:srgbClr val="FFFFFF"/>
          </a:solidFill>
          <a:ln w="10795">
            <a:solidFill>
              <a:srgbClr val="D9782D"/>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b="1"/>
          </a:p>
        </p:txBody>
      </p:sp>
      <p:sp>
        <p:nvSpPr>
          <p:cNvPr id="316" name="TextBox 67"/>
          <p:cNvSpPr txBox="1"/>
          <p:nvPr/>
        </p:nvSpPr>
        <p:spPr>
          <a:xfrm>
            <a:off x="6360727" y="4658775"/>
            <a:ext cx="1401859" cy="1688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000" b="1">
                <a:solidFill>
                  <a:srgbClr val="D9782D"/>
                </a:solidFill>
                <a:latin typeface="Arial"/>
                <a:ea typeface="Arial"/>
                <a:cs typeface="Arial"/>
                <a:sym typeface="Arial"/>
              </a:defRPr>
            </a:lvl1pPr>
          </a:lstStyle>
          <a:p>
            <a:r>
              <a:t>Corey mobility closure</a:t>
            </a:r>
          </a:p>
        </p:txBody>
      </p:sp>
      <p:sp>
        <p:nvSpPr>
          <p:cNvPr id="321" name="TextBox 76"/>
          <p:cNvSpPr txBox="1"/>
          <p:nvPr/>
        </p:nvSpPr>
        <p:spPr>
          <a:xfrm>
            <a:off x="11734057" y="6528816"/>
            <a:ext cx="143999"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gn="r">
              <a:lnSpc>
                <a:spcPct val="104999"/>
              </a:lnSpc>
              <a:defRPr sz="800">
                <a:solidFill>
                  <a:srgbClr val="666666"/>
                </a:solidFill>
                <a:latin typeface="Arial"/>
                <a:ea typeface="Arial"/>
                <a:cs typeface="Arial"/>
                <a:sym typeface="Arial"/>
              </a:defRPr>
            </a:lvl1pPr>
          </a:lstStyle>
          <a:p>
            <a:r>
              <a:t>04</a:t>
            </a:r>
          </a:p>
        </p:txBody>
      </p:sp>
      <p:sp>
        <p:nvSpPr>
          <p:cNvPr id="322" name="Rounded Rectangle 297"/>
          <p:cNvSpPr/>
          <p:nvPr/>
        </p:nvSpPr>
        <p:spPr>
          <a:xfrm>
            <a:off x="6136699" y="1207325"/>
            <a:ext cx="5669281" cy="1115569"/>
          </a:xfrm>
          <a:prstGeom prst="roundRect">
            <a:avLst>
              <a:gd name="adj" fmla="val 16667"/>
            </a:avLst>
          </a:prstGeom>
          <a:solidFill>
            <a:srgbClr val="E7F0FA"/>
          </a:solidFill>
          <a:ln w="11430">
            <a:solidFill>
              <a:srgbClr val="315F9A"/>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b="1"/>
          </a:p>
        </p:txBody>
      </p:sp>
      <p:sp>
        <p:nvSpPr>
          <p:cNvPr id="323" name="TextBox 298"/>
          <p:cNvSpPr txBox="1"/>
          <p:nvPr/>
        </p:nvSpPr>
        <p:spPr>
          <a:xfrm>
            <a:off x="6273859" y="1344485"/>
            <a:ext cx="2027030" cy="1699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000">
                <a:solidFill>
                  <a:srgbClr val="17212B"/>
                </a:solidFill>
                <a:latin typeface="Arial"/>
                <a:ea typeface="Arial"/>
                <a:cs typeface="Arial"/>
                <a:sym typeface="Arial"/>
              </a:defRPr>
            </a:lvl1pPr>
          </a:lstStyle>
          <a:p>
            <a:r>
              <a:rPr b="1" dirty="0"/>
              <a:t>Dimensionless phase</a:t>
            </a:r>
            <a:r>
              <a:rPr lang="zh-CN" altLang="en-US" b="1" dirty="0"/>
              <a:t> </a:t>
            </a:r>
            <a:r>
              <a:rPr lang="en-US" altLang="zh-CN" b="1" dirty="0"/>
              <a:t>equation</a:t>
            </a:r>
            <a:r>
              <a:rPr lang="zh-CN" altLang="en-US" b="1" dirty="0"/>
              <a:t>：</a:t>
            </a:r>
            <a:endParaRPr b="1" dirty="0"/>
          </a:p>
        </p:txBody>
      </p:sp>
      <p:grpSp>
        <p:nvGrpSpPr>
          <p:cNvPr id="327" name="Rounded Rectangle 300"/>
          <p:cNvGrpSpPr/>
          <p:nvPr/>
        </p:nvGrpSpPr>
        <p:grpSpPr>
          <a:xfrm>
            <a:off x="6136699" y="2505773"/>
            <a:ext cx="5669282" cy="786386"/>
            <a:chOff x="0" y="0"/>
            <a:chExt cx="5669280" cy="786384"/>
          </a:xfrm>
        </p:grpSpPr>
        <p:sp>
          <p:nvSpPr>
            <p:cNvPr id="325" name="Rounded Rectangle"/>
            <p:cNvSpPr/>
            <p:nvPr/>
          </p:nvSpPr>
          <p:spPr>
            <a:xfrm>
              <a:off x="0" y="0"/>
              <a:ext cx="5669280" cy="786384"/>
            </a:xfrm>
            <a:prstGeom prst="roundRect">
              <a:avLst>
                <a:gd name="adj" fmla="val 16667"/>
              </a:avLst>
            </a:prstGeom>
            <a:solidFill>
              <a:srgbClr val="EDEFF0"/>
            </a:solidFill>
            <a:ln w="11430" cap="flat">
              <a:solidFill>
                <a:srgbClr val="C9D1D6"/>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nSpc>
                  <a:spcPct val="104999"/>
                </a:lnSpc>
                <a:defRPr>
                  <a:solidFill>
                    <a:srgbClr val="FFFFFF"/>
                  </a:solidFill>
                  <a:latin typeface="+mn-lt"/>
                  <a:ea typeface="+mn-ea"/>
                  <a:cs typeface="+mn-cs"/>
                  <a:sym typeface="Arial"/>
                </a:defRPr>
              </a:pPr>
              <a:endParaRPr b="1"/>
            </a:p>
          </p:txBody>
        </p:sp>
        <p:sp>
          <p:nvSpPr>
            <p:cNvPr id="326" name="Interior collocation: qw = qc = 0…"/>
            <p:cNvSpPr txBox="1"/>
            <p:nvPr/>
          </p:nvSpPr>
          <p:spPr>
            <a:xfrm>
              <a:off x="62391" y="281078"/>
              <a:ext cx="5544499" cy="2242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p>
              <a:pPr>
                <a:lnSpc>
                  <a:spcPct val="104999"/>
                </a:lnSpc>
                <a:defRPr sz="1000">
                  <a:solidFill>
                    <a:srgbClr val="17212B"/>
                  </a:solidFill>
                  <a:latin typeface="Arial"/>
                  <a:ea typeface="Arial"/>
                  <a:cs typeface="Arial"/>
                  <a:sym typeface="Arial"/>
                </a:defRPr>
              </a:pPr>
              <a:r>
                <a:rPr b="1" dirty="0"/>
                <a:t>Injection, outlet and no-flow effects are imposed through </a:t>
              </a:r>
              <a:r>
                <a:rPr b="1" dirty="0" err="1"/>
                <a:t>Γin</a:t>
              </a:r>
              <a:r>
                <a:rPr b="1" dirty="0"/>
                <a:t>, </a:t>
              </a:r>
              <a:r>
                <a:rPr b="1" dirty="0" err="1"/>
                <a:t>Γout</a:t>
              </a:r>
              <a:r>
                <a:rPr b="1" dirty="0"/>
                <a:t> and </a:t>
              </a:r>
              <a:r>
                <a:rPr b="1" dirty="0" err="1"/>
                <a:t>Γnf</a:t>
              </a:r>
              <a:r>
                <a:rPr b="1" dirty="0"/>
                <a:t> losses.</a:t>
              </a:r>
            </a:p>
          </p:txBody>
        </p:sp>
      </p:grpSp>
      <p:sp>
        <p:nvSpPr>
          <p:cNvPr id="328" name="Rounded Rectangle 301"/>
          <p:cNvSpPr/>
          <p:nvPr/>
        </p:nvSpPr>
        <p:spPr>
          <a:xfrm>
            <a:off x="6136699" y="3475037"/>
            <a:ext cx="5669281" cy="841249"/>
          </a:xfrm>
          <a:prstGeom prst="roundRect">
            <a:avLst>
              <a:gd name="adj" fmla="val 16667"/>
            </a:avLst>
          </a:prstGeom>
          <a:solidFill>
            <a:srgbClr val="E5F4F1"/>
          </a:solidFill>
          <a:ln w="1143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b="1"/>
          </a:p>
        </p:txBody>
      </p:sp>
      <p:sp>
        <p:nvSpPr>
          <p:cNvPr id="329" name="TextBox 302"/>
          <p:cNvSpPr txBox="1"/>
          <p:nvPr/>
        </p:nvSpPr>
        <p:spPr>
          <a:xfrm>
            <a:off x="6273859" y="3603053"/>
            <a:ext cx="781496" cy="1688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000">
                <a:solidFill>
                  <a:srgbClr val="17212B"/>
                </a:solidFill>
                <a:latin typeface="Arial"/>
                <a:ea typeface="Arial"/>
                <a:cs typeface="Arial"/>
                <a:sym typeface="Arial"/>
              </a:defRPr>
            </a:lvl1pPr>
          </a:lstStyle>
          <a:p>
            <a:r>
              <a:rPr b="1"/>
              <a:t>Darcy fluxes</a:t>
            </a:r>
          </a:p>
        </p:txBody>
      </p:sp>
      <p:grpSp>
        <p:nvGrpSpPr>
          <p:cNvPr id="333" name="Rounded Rectangle 305"/>
          <p:cNvGrpSpPr/>
          <p:nvPr/>
        </p:nvGrpSpPr>
        <p:grpSpPr>
          <a:xfrm>
            <a:off x="6136698" y="5893216"/>
            <a:ext cx="5669282" cy="566930"/>
            <a:chOff x="0" y="0"/>
            <a:chExt cx="5669280" cy="566928"/>
          </a:xfrm>
        </p:grpSpPr>
        <p:sp>
          <p:nvSpPr>
            <p:cNvPr id="331" name="Rounded Rectangle"/>
            <p:cNvSpPr/>
            <p:nvPr/>
          </p:nvSpPr>
          <p:spPr>
            <a:xfrm>
              <a:off x="0" y="0"/>
              <a:ext cx="5669280" cy="566928"/>
            </a:xfrm>
            <a:prstGeom prst="roundRect">
              <a:avLst>
                <a:gd name="adj" fmla="val 16667"/>
              </a:avLst>
            </a:prstGeom>
            <a:solidFill>
              <a:srgbClr val="FAE9E6"/>
            </a:solidFill>
            <a:ln w="11430" cap="flat">
              <a:solidFill>
                <a:srgbClr val="B5524C"/>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nSpc>
                  <a:spcPct val="104999"/>
                </a:lnSpc>
                <a:defRPr>
                  <a:solidFill>
                    <a:srgbClr val="FFFFFF"/>
                  </a:solidFill>
                  <a:latin typeface="+mn-lt"/>
                  <a:ea typeface="+mn-ea"/>
                  <a:cs typeface="+mn-cs"/>
                  <a:sym typeface="Arial"/>
                </a:defRPr>
              </a:pPr>
              <a:endParaRPr b="1"/>
            </a:p>
          </p:txBody>
        </p:sp>
        <p:sp>
          <p:nvSpPr>
            <p:cNvPr id="332" name="Scope of the reduced residual: capillarity, gravity, dissolution and geomechanics are not inserted into the training residual."/>
            <p:cNvSpPr txBox="1"/>
            <p:nvPr/>
          </p:nvSpPr>
          <p:spPr>
            <a:xfrm>
              <a:off x="51677" y="98094"/>
              <a:ext cx="5565926" cy="37074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lvl1pPr>
                <a:lnSpc>
                  <a:spcPct val="104999"/>
                </a:lnSpc>
                <a:defRPr sz="900">
                  <a:solidFill>
                    <a:srgbClr val="17212B"/>
                  </a:solidFill>
                  <a:latin typeface="Arial"/>
                  <a:ea typeface="Arial"/>
                  <a:cs typeface="Arial"/>
                  <a:sym typeface="Arial"/>
                </a:defRPr>
              </a:lvl1pPr>
            </a:lstStyle>
            <a:p>
              <a:r>
                <a:rPr b="1" dirty="0"/>
                <a:t>Scope of </a:t>
              </a:r>
              <a:r>
                <a:rPr sz="1000" b="1" dirty="0"/>
                <a:t>the</a:t>
              </a:r>
              <a:r>
                <a:rPr b="1" dirty="0"/>
                <a:t> reduced residual: capillarity, gravity, dissolution and geomechanics are not inserted into the training residual.</a:t>
              </a:r>
            </a:p>
          </p:txBody>
        </p:sp>
      </p:grpSp>
      <p:pic>
        <p:nvPicPr>
          <p:cNvPr id="334" name="Picture 333" descr="eq14_15.png"/>
          <p:cNvPicPr>
            <a:picLocks noChangeAspect="1"/>
          </p:cNvPicPr>
          <p:nvPr/>
        </p:nvPicPr>
        <p:blipFill>
          <a:blip r:embed="rId3"/>
          <a:stretch>
            <a:fillRect/>
          </a:stretch>
        </p:blipFill>
        <p:spPr>
          <a:xfrm>
            <a:off x="6694272" y="1591373"/>
            <a:ext cx="1861037" cy="581902"/>
          </a:xfrm>
          <a:prstGeom prst="rect">
            <a:avLst/>
          </a:prstGeom>
        </p:spPr>
      </p:pic>
      <p:pic>
        <p:nvPicPr>
          <p:cNvPr id="335" name="Picture 334" descr="eq07_08.png"/>
          <p:cNvPicPr>
            <a:picLocks noChangeAspect="1"/>
          </p:cNvPicPr>
          <p:nvPr/>
        </p:nvPicPr>
        <p:blipFill>
          <a:blip r:embed="rId4"/>
          <a:stretch>
            <a:fillRect/>
          </a:stretch>
        </p:blipFill>
        <p:spPr>
          <a:xfrm>
            <a:off x="6379015" y="4896563"/>
            <a:ext cx="3377632" cy="520566"/>
          </a:xfrm>
          <a:prstGeom prst="rect">
            <a:avLst/>
          </a:prstGeom>
        </p:spPr>
      </p:pic>
      <p:pic>
        <p:nvPicPr>
          <p:cNvPr id="337" name="Picture 336" descr="eq18_inj.png"/>
          <p:cNvPicPr>
            <a:picLocks noChangeAspect="1"/>
          </p:cNvPicPr>
          <p:nvPr/>
        </p:nvPicPr>
        <p:blipFill>
          <a:blip r:embed="rId5"/>
          <a:stretch>
            <a:fillRect/>
          </a:stretch>
        </p:blipFill>
        <p:spPr>
          <a:xfrm>
            <a:off x="1643058" y="5095246"/>
            <a:ext cx="1628994" cy="338330"/>
          </a:xfrm>
          <a:prstGeom prst="rect">
            <a:avLst/>
          </a:prstGeom>
        </p:spPr>
      </p:pic>
      <p:pic>
        <p:nvPicPr>
          <p:cNvPr id="338" name="Picture 337" descr="eq19_out.png"/>
          <p:cNvPicPr>
            <a:picLocks noChangeAspect="1"/>
          </p:cNvPicPr>
          <p:nvPr/>
        </p:nvPicPr>
        <p:blipFill>
          <a:blip r:embed="rId6"/>
          <a:stretch>
            <a:fillRect/>
          </a:stretch>
        </p:blipFill>
        <p:spPr>
          <a:xfrm>
            <a:off x="2504322" y="2123882"/>
            <a:ext cx="1720481" cy="290134"/>
          </a:xfrm>
          <a:prstGeom prst="rect">
            <a:avLst/>
          </a:prstGeom>
        </p:spPr>
      </p:pic>
      <p:pic>
        <p:nvPicPr>
          <p:cNvPr id="339" name="Picture 338" descr="eq20_nf.png"/>
          <p:cNvPicPr>
            <a:picLocks noChangeAspect="1"/>
          </p:cNvPicPr>
          <p:nvPr/>
        </p:nvPicPr>
        <p:blipFill>
          <a:blip r:embed="rId7"/>
          <a:stretch>
            <a:fillRect/>
          </a:stretch>
        </p:blipFill>
        <p:spPr>
          <a:xfrm>
            <a:off x="2581761" y="5547263"/>
            <a:ext cx="690291" cy="206824"/>
          </a:xfrm>
          <a:prstGeom prst="rect">
            <a:avLst/>
          </a:prstGeom>
        </p:spPr>
      </p:pic>
      <p:pic>
        <p:nvPicPr>
          <p:cNvPr id="340" name="Picture 339" descr="eq13_darcy.png"/>
          <p:cNvPicPr>
            <a:picLocks noChangeAspect="1"/>
          </p:cNvPicPr>
          <p:nvPr/>
        </p:nvPicPr>
        <p:blipFill>
          <a:blip r:embed="rId8"/>
          <a:stretch>
            <a:fillRect/>
          </a:stretch>
        </p:blipFill>
        <p:spPr>
          <a:xfrm>
            <a:off x="6283003" y="3886517"/>
            <a:ext cx="3223979" cy="401110"/>
          </a:xfrm>
          <a:prstGeom prst="rect">
            <a:avLst/>
          </a:prstGeom>
        </p:spPr>
      </p:pic>
      <p:pic>
        <p:nvPicPr>
          <p:cNvPr id="341" name="Picture 340" descr="eq17_ic_v2.png"/>
          <p:cNvPicPr>
            <a:picLocks noChangeAspect="1"/>
          </p:cNvPicPr>
          <p:nvPr/>
        </p:nvPicPr>
        <p:blipFill>
          <a:blip r:embed="rId9"/>
          <a:stretch>
            <a:fillRect/>
          </a:stretch>
        </p:blipFill>
        <p:spPr>
          <a:xfrm>
            <a:off x="2576422" y="4307929"/>
            <a:ext cx="1810728" cy="256033"/>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Rectangle 1"/>
          <p:cNvSpPr/>
          <p:nvPr/>
        </p:nvSpPr>
        <p:spPr>
          <a:xfrm>
            <a:off x="-1" y="-1"/>
            <a:ext cx="12191697" cy="576074"/>
          </a:xfrm>
          <a:prstGeom prst="rect">
            <a:avLst/>
          </a:prstGeom>
          <a:solidFill>
            <a:srgbClr val="5C0014"/>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36" name="Rectangle 2"/>
          <p:cNvSpPr/>
          <p:nvPr/>
        </p:nvSpPr>
        <p:spPr>
          <a:xfrm>
            <a:off x="-1" y="576072"/>
            <a:ext cx="12191697" cy="22861"/>
          </a:xfrm>
          <a:prstGeom prst="rect">
            <a:avLst/>
          </a:prstGeom>
          <a:solidFill>
            <a:srgbClr val="B0002A"/>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37" name="TextBox 3"/>
          <p:cNvSpPr txBox="1"/>
          <p:nvPr/>
        </p:nvSpPr>
        <p:spPr>
          <a:xfrm>
            <a:off x="265176" y="73152"/>
            <a:ext cx="494042"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FFFFFF"/>
                </a:solidFill>
                <a:latin typeface="Arial"/>
                <a:ea typeface="Arial"/>
                <a:cs typeface="Arial"/>
                <a:sym typeface="Arial"/>
              </a:defRPr>
            </a:lvl1pPr>
          </a:lstStyle>
          <a:p>
            <a:r>
              <a:t>Motivation</a:t>
            </a:r>
          </a:p>
        </p:txBody>
      </p:sp>
      <p:sp>
        <p:nvSpPr>
          <p:cNvPr id="338" name="Oval 4"/>
          <p:cNvSpPr/>
          <p:nvPr/>
        </p:nvSpPr>
        <p:spPr>
          <a:xfrm>
            <a:off x="28346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39" name="Oval 5"/>
          <p:cNvSpPr/>
          <p:nvPr/>
        </p:nvSpPr>
        <p:spPr>
          <a:xfrm>
            <a:off x="40233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40" name="Oval 6"/>
          <p:cNvSpPr/>
          <p:nvPr/>
        </p:nvSpPr>
        <p:spPr>
          <a:xfrm>
            <a:off x="521208"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41" name="Oval 7"/>
          <p:cNvSpPr/>
          <p:nvPr/>
        </p:nvSpPr>
        <p:spPr>
          <a:xfrm>
            <a:off x="640080"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42" name="TextBox 8"/>
          <p:cNvSpPr txBox="1"/>
          <p:nvPr/>
        </p:nvSpPr>
        <p:spPr>
          <a:xfrm>
            <a:off x="2798064" y="73152"/>
            <a:ext cx="1115152"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D6A3AF"/>
                </a:solidFill>
                <a:latin typeface="Arial"/>
                <a:ea typeface="Arial"/>
                <a:cs typeface="Arial"/>
                <a:sym typeface="Arial"/>
              </a:defRPr>
            </a:lvl1pPr>
          </a:lstStyle>
          <a:p>
            <a:r>
              <a:t>Front-aware M8 method</a:t>
            </a:r>
          </a:p>
        </p:txBody>
      </p:sp>
      <p:sp>
        <p:nvSpPr>
          <p:cNvPr id="343" name="Oval 9"/>
          <p:cNvSpPr/>
          <p:nvPr/>
        </p:nvSpPr>
        <p:spPr>
          <a:xfrm>
            <a:off x="2816350"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44" name="Oval 10"/>
          <p:cNvSpPr/>
          <p:nvPr/>
        </p:nvSpPr>
        <p:spPr>
          <a:xfrm>
            <a:off x="2912362"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45" name="Oval 11"/>
          <p:cNvSpPr/>
          <p:nvPr/>
        </p:nvSpPr>
        <p:spPr>
          <a:xfrm>
            <a:off x="3008375"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46" name="Oval 12"/>
          <p:cNvSpPr/>
          <p:nvPr/>
        </p:nvSpPr>
        <p:spPr>
          <a:xfrm>
            <a:off x="3104387"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47" name="Oval 13"/>
          <p:cNvSpPr/>
          <p:nvPr/>
        </p:nvSpPr>
        <p:spPr>
          <a:xfrm>
            <a:off x="3200399"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48" name="Oval 14"/>
          <p:cNvSpPr/>
          <p:nvPr/>
        </p:nvSpPr>
        <p:spPr>
          <a:xfrm>
            <a:off x="3296410"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49" name="Oval 15"/>
          <p:cNvSpPr/>
          <p:nvPr/>
        </p:nvSpPr>
        <p:spPr>
          <a:xfrm>
            <a:off x="3392423"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50" name="Oval 16"/>
          <p:cNvSpPr/>
          <p:nvPr/>
        </p:nvSpPr>
        <p:spPr>
          <a:xfrm>
            <a:off x="3488435"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51" name="Oval 17"/>
          <p:cNvSpPr/>
          <p:nvPr/>
        </p:nvSpPr>
        <p:spPr>
          <a:xfrm>
            <a:off x="3584447"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52" name="Oval 18"/>
          <p:cNvSpPr/>
          <p:nvPr/>
        </p:nvSpPr>
        <p:spPr>
          <a:xfrm>
            <a:off x="3680459"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53" name="Oval 19"/>
          <p:cNvSpPr/>
          <p:nvPr/>
        </p:nvSpPr>
        <p:spPr>
          <a:xfrm>
            <a:off x="3776471"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54" name="Oval 20"/>
          <p:cNvSpPr/>
          <p:nvPr/>
        </p:nvSpPr>
        <p:spPr>
          <a:xfrm>
            <a:off x="3872483"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55" name="Oval 21"/>
          <p:cNvSpPr/>
          <p:nvPr/>
        </p:nvSpPr>
        <p:spPr>
          <a:xfrm>
            <a:off x="3968496"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56" name="Oval 22"/>
          <p:cNvSpPr/>
          <p:nvPr/>
        </p:nvSpPr>
        <p:spPr>
          <a:xfrm>
            <a:off x="4064506"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57" name="Oval 23"/>
          <p:cNvSpPr/>
          <p:nvPr/>
        </p:nvSpPr>
        <p:spPr>
          <a:xfrm>
            <a:off x="4160520"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58" name="Oval 24"/>
          <p:cNvSpPr/>
          <p:nvPr/>
        </p:nvSpPr>
        <p:spPr>
          <a:xfrm>
            <a:off x="4256530"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59" name="Oval 25"/>
          <p:cNvSpPr/>
          <p:nvPr/>
        </p:nvSpPr>
        <p:spPr>
          <a:xfrm>
            <a:off x="4352544"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60" name="Oval 26"/>
          <p:cNvSpPr/>
          <p:nvPr/>
        </p:nvSpPr>
        <p:spPr>
          <a:xfrm>
            <a:off x="4448554"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61" name="Oval 27"/>
          <p:cNvSpPr/>
          <p:nvPr/>
        </p:nvSpPr>
        <p:spPr>
          <a:xfrm>
            <a:off x="4544567"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62" name="Oval 28"/>
          <p:cNvSpPr/>
          <p:nvPr/>
        </p:nvSpPr>
        <p:spPr>
          <a:xfrm>
            <a:off x="4640579"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63" name="Oval 29"/>
          <p:cNvSpPr/>
          <p:nvPr/>
        </p:nvSpPr>
        <p:spPr>
          <a:xfrm>
            <a:off x="4736591"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64" name="Oval 30"/>
          <p:cNvSpPr/>
          <p:nvPr/>
        </p:nvSpPr>
        <p:spPr>
          <a:xfrm>
            <a:off x="4832603"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65" name="Oval 31"/>
          <p:cNvSpPr/>
          <p:nvPr/>
        </p:nvSpPr>
        <p:spPr>
          <a:xfrm>
            <a:off x="4928615"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66" name="Oval 32"/>
          <p:cNvSpPr/>
          <p:nvPr/>
        </p:nvSpPr>
        <p:spPr>
          <a:xfrm>
            <a:off x="5024627"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67" name="TextBox 33"/>
          <p:cNvSpPr txBox="1"/>
          <p:nvPr/>
        </p:nvSpPr>
        <p:spPr>
          <a:xfrm>
            <a:off x="9381743" y="73152"/>
            <a:ext cx="1250933"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D6A3AF"/>
                </a:solidFill>
                <a:latin typeface="Arial"/>
                <a:ea typeface="Arial"/>
                <a:cs typeface="Arial"/>
                <a:sym typeface="Arial"/>
              </a:defRPr>
            </a:lvl1pPr>
          </a:lstStyle>
          <a:p>
            <a:r>
              <a:t>Evaluation and next results</a:t>
            </a:r>
          </a:p>
        </p:txBody>
      </p:sp>
      <p:sp>
        <p:nvSpPr>
          <p:cNvPr id="368" name="Oval 34"/>
          <p:cNvSpPr/>
          <p:nvPr/>
        </p:nvSpPr>
        <p:spPr>
          <a:xfrm>
            <a:off x="9400031"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69" name="Oval 35"/>
          <p:cNvSpPr/>
          <p:nvPr/>
        </p:nvSpPr>
        <p:spPr>
          <a:xfrm>
            <a:off x="9518904"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70" name="Oval 36"/>
          <p:cNvSpPr/>
          <p:nvPr/>
        </p:nvSpPr>
        <p:spPr>
          <a:xfrm>
            <a:off x="9637776"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71" name="Oval 37"/>
          <p:cNvSpPr/>
          <p:nvPr/>
        </p:nvSpPr>
        <p:spPr>
          <a:xfrm>
            <a:off x="9756647"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72" name="TextBox 38"/>
          <p:cNvSpPr txBox="1"/>
          <p:nvPr/>
        </p:nvSpPr>
        <p:spPr>
          <a:xfrm>
            <a:off x="493995" y="768096"/>
            <a:ext cx="6240340" cy="2897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25400" rIns="50800" bIns="25400">
            <a:spAutoFit/>
          </a:bodyPr>
          <a:lstStyle>
            <a:lvl1pPr>
              <a:lnSpc>
                <a:spcPct val="104999"/>
              </a:lnSpc>
              <a:defRPr sz="1900">
                <a:solidFill>
                  <a:srgbClr val="B0002A"/>
                </a:solidFill>
                <a:latin typeface="Arial"/>
                <a:ea typeface="Arial"/>
                <a:cs typeface="Arial"/>
                <a:sym typeface="Arial"/>
              </a:defRPr>
            </a:lvl1pPr>
          </a:lstStyle>
          <a:p>
            <a:r>
              <a:rPr sz="1700" b="1" i="0">
                <a:solidFill>
                  <a:srgbClr val="7E0023"/>
                </a:solidFill>
                <a:latin typeface="Arial"/>
              </a:rPr>
              <a:t>From CO₂–brine fingering to the vanilla PINN failure mode</a:t>
            </a:r>
          </a:p>
        </p:txBody>
      </p:sp>
      <p:sp>
        <p:nvSpPr>
          <p:cNvPr id="373" name="TextBox 39"/>
          <p:cNvSpPr txBox="1"/>
          <p:nvPr/>
        </p:nvSpPr>
        <p:spPr>
          <a:xfrm>
            <a:off x="658875" y="1172129"/>
            <a:ext cx="165189" cy="2897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900" b="1">
                <a:solidFill>
                  <a:srgbClr val="111111"/>
                </a:solidFill>
                <a:latin typeface="Arial"/>
                <a:ea typeface="Arial"/>
                <a:cs typeface="Arial"/>
                <a:sym typeface="Arial"/>
              </a:defRPr>
            </a:lvl1pPr>
          </a:lstStyle>
          <a:p>
            <a:r>
              <a:t>a</a:t>
            </a:r>
          </a:p>
        </p:txBody>
      </p:sp>
      <p:sp>
        <p:nvSpPr>
          <p:cNvPr id="374" name="Rounded Rectangle 41"/>
          <p:cNvSpPr/>
          <p:nvPr/>
        </p:nvSpPr>
        <p:spPr>
          <a:xfrm>
            <a:off x="568460" y="1399104"/>
            <a:ext cx="5379599" cy="4269549"/>
          </a:xfrm>
          <a:prstGeom prst="roundRect">
            <a:avLst>
              <a:gd name="adj" fmla="val 14701"/>
            </a:avLst>
          </a:prstGeom>
          <a:solidFill>
            <a:srgbClr val="F8FBFC"/>
          </a:solidFill>
          <a:ln w="15240">
            <a:solidFill>
              <a:srgbClr val="DDE6EA"/>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75" name="Rounded Rectangle 42"/>
          <p:cNvSpPr/>
          <p:nvPr/>
        </p:nvSpPr>
        <p:spPr>
          <a:xfrm>
            <a:off x="6565391" y="1470660"/>
            <a:ext cx="5287152" cy="4197991"/>
          </a:xfrm>
          <a:prstGeom prst="roundRect">
            <a:avLst>
              <a:gd name="adj" fmla="val 15081"/>
            </a:avLst>
          </a:prstGeom>
          <a:solidFill>
            <a:srgbClr val="F8FBFC"/>
          </a:solidFill>
          <a:ln w="15240">
            <a:solidFill>
              <a:srgbClr val="DDE6EA"/>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76" name="TextBox 43"/>
          <p:cNvSpPr txBox="1"/>
          <p:nvPr/>
        </p:nvSpPr>
        <p:spPr>
          <a:xfrm>
            <a:off x="2506215" y="1108390"/>
            <a:ext cx="7620001" cy="271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700" tIns="12700" rIns="12700" bIns="12700">
            <a:spAutoFit/>
          </a:bodyPr>
          <a:lstStyle>
            <a:lvl1pPr algn="ctr">
              <a:spcBef>
                <a:spcPts val="500"/>
              </a:spcBef>
              <a:defRPr sz="2000" b="1"/>
            </a:lvl1pPr>
          </a:lstStyle>
          <a:p>
            <a:r>
              <a:rPr sz="1600" dirty="0"/>
              <a:t>CO₂–</a:t>
            </a:r>
            <a:r>
              <a:rPr sz="1400" dirty="0"/>
              <a:t>brine</a:t>
            </a:r>
            <a:r>
              <a:rPr sz="1600" dirty="0"/>
              <a:t> displacement creates a front problem</a:t>
            </a:r>
          </a:p>
        </p:txBody>
      </p:sp>
      <p:sp>
        <p:nvSpPr>
          <p:cNvPr id="377" name="Rounded Rectangle 44"/>
          <p:cNvSpPr/>
          <p:nvPr/>
        </p:nvSpPr>
        <p:spPr>
          <a:xfrm>
            <a:off x="1023581" y="1994649"/>
            <a:ext cx="4622123" cy="1774114"/>
          </a:xfrm>
          <a:prstGeom prst="roundRect">
            <a:avLst>
              <a:gd name="adj" fmla="val 10644"/>
            </a:avLst>
          </a:prstGeom>
          <a:solidFill>
            <a:srgbClr val="FFFFFF"/>
          </a:solidFill>
          <a:ln w="15875">
            <a:solidFill>
              <a:srgbClr val="BFDDF7"/>
            </a:solidFill>
          </a:ln>
          <a:effectLst>
            <a:outerShdw blurRad="38100" dist="23000" dir="5400000" rotWithShape="0">
              <a:srgbClr val="000000">
                <a:alpha val="35000"/>
              </a:srgbClr>
            </a:outerShdw>
          </a:effectLst>
        </p:spPr>
        <p:txBody>
          <a:bodyPr lIns="45719" rIns="45719" anchor="ctr"/>
          <a:lstStyle/>
          <a:p>
            <a:pPr>
              <a:defRPr sz="1200">
                <a:latin typeface="+mn-lt"/>
                <a:ea typeface="+mn-ea"/>
                <a:cs typeface="+mn-cs"/>
                <a:sym typeface="Arial"/>
              </a:defRPr>
            </a:pPr>
            <a:endParaRPr/>
          </a:p>
        </p:txBody>
      </p:sp>
      <p:sp>
        <p:nvSpPr>
          <p:cNvPr id="378" name="Rounded Rectangle 57"/>
          <p:cNvSpPr/>
          <p:nvPr/>
        </p:nvSpPr>
        <p:spPr>
          <a:xfrm>
            <a:off x="1252031" y="4025263"/>
            <a:ext cx="1719768" cy="333515"/>
          </a:xfrm>
          <a:prstGeom prst="roundRect">
            <a:avLst>
              <a:gd name="adj" fmla="val 16667"/>
            </a:avLst>
          </a:prstGeom>
          <a:solidFill>
            <a:srgbClr val="FCEAE7"/>
          </a:solidFill>
          <a:ln w="15240">
            <a:solidFill>
              <a:srgbClr val="B0002A"/>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79" name="TextBox 58"/>
          <p:cNvSpPr txBox="1"/>
          <p:nvPr/>
        </p:nvSpPr>
        <p:spPr>
          <a:xfrm>
            <a:off x="1691910" y="4067023"/>
            <a:ext cx="710096" cy="1688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4" tIns="9144" rIns="9144" bIns="9144">
            <a:spAutoFit/>
          </a:bodyPr>
          <a:lstStyle>
            <a:lvl1pPr algn="ctr">
              <a:lnSpc>
                <a:spcPct val="104999"/>
              </a:lnSpc>
              <a:defRPr sz="1000" b="1">
                <a:solidFill>
                  <a:srgbClr val="111111"/>
                </a:solidFill>
                <a:latin typeface="Arial"/>
                <a:ea typeface="Arial"/>
                <a:cs typeface="Arial"/>
                <a:sym typeface="Arial"/>
              </a:defRPr>
            </a:lvl1pPr>
          </a:lstStyle>
          <a:p>
            <a:r>
              <a:rPr dirty="0"/>
              <a:t>Localized</a:t>
            </a:r>
          </a:p>
        </p:txBody>
      </p:sp>
      <p:sp>
        <p:nvSpPr>
          <p:cNvPr id="380" name="TextBox 59"/>
          <p:cNvSpPr txBox="1"/>
          <p:nvPr/>
        </p:nvSpPr>
        <p:spPr>
          <a:xfrm>
            <a:off x="3261144" y="4108291"/>
            <a:ext cx="2437162" cy="268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4" tIns="9144" rIns="9144" bIns="9144">
            <a:spAutoFit/>
          </a:bodyPr>
          <a:lstStyle>
            <a:lvl1pPr>
              <a:lnSpc>
                <a:spcPct val="104999"/>
              </a:lnSpc>
              <a:defRPr sz="800">
                <a:solidFill>
                  <a:srgbClr val="666666"/>
                </a:solidFill>
                <a:latin typeface="Arial"/>
                <a:ea typeface="Arial"/>
                <a:cs typeface="Arial"/>
                <a:sym typeface="Arial"/>
              </a:defRPr>
            </a:lvl1pPr>
          </a:lstStyle>
          <a:p>
            <a:r>
              <a:rPr dirty="0"/>
              <a:t>decisive errors occupy a small moving space-time band</a:t>
            </a:r>
          </a:p>
        </p:txBody>
      </p:sp>
      <p:sp>
        <p:nvSpPr>
          <p:cNvPr id="381" name="Rounded Rectangle 60"/>
          <p:cNvSpPr/>
          <p:nvPr/>
        </p:nvSpPr>
        <p:spPr>
          <a:xfrm>
            <a:off x="1246696" y="4660818"/>
            <a:ext cx="1719767" cy="333515"/>
          </a:xfrm>
          <a:prstGeom prst="roundRect">
            <a:avLst>
              <a:gd name="adj" fmla="val 16667"/>
            </a:avLst>
          </a:prstGeom>
          <a:solidFill>
            <a:srgbClr val="EAF2FC"/>
          </a:solidFill>
          <a:ln w="15240">
            <a:solidFill>
              <a:srgbClr val="0000F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82" name="TextBox 61"/>
          <p:cNvSpPr txBox="1"/>
          <p:nvPr/>
        </p:nvSpPr>
        <p:spPr>
          <a:xfrm>
            <a:off x="1675490" y="4719964"/>
            <a:ext cx="830725" cy="1688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4" tIns="9144" rIns="9144" bIns="9144">
            <a:spAutoFit/>
          </a:bodyPr>
          <a:lstStyle>
            <a:lvl1pPr algn="ctr">
              <a:lnSpc>
                <a:spcPct val="104999"/>
              </a:lnSpc>
              <a:defRPr sz="1000" b="1">
                <a:solidFill>
                  <a:srgbClr val="111111"/>
                </a:solidFill>
                <a:latin typeface="Arial"/>
                <a:ea typeface="Arial"/>
                <a:cs typeface="Arial"/>
                <a:sym typeface="Arial"/>
              </a:defRPr>
            </a:lvl1pPr>
          </a:lstStyle>
          <a:p>
            <a:r>
              <a:rPr dirty="0"/>
              <a:t>Multiscale</a:t>
            </a:r>
          </a:p>
        </p:txBody>
      </p:sp>
      <p:sp>
        <p:nvSpPr>
          <p:cNvPr id="383" name="TextBox 62"/>
          <p:cNvSpPr txBox="1"/>
          <p:nvPr/>
        </p:nvSpPr>
        <p:spPr>
          <a:xfrm>
            <a:off x="3259710" y="4660584"/>
            <a:ext cx="2377688" cy="268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4" tIns="9144" rIns="9144" bIns="9144">
            <a:spAutoFit/>
          </a:bodyPr>
          <a:lstStyle>
            <a:lvl1pPr>
              <a:lnSpc>
                <a:spcPct val="104999"/>
              </a:lnSpc>
              <a:defRPr sz="800">
                <a:solidFill>
                  <a:srgbClr val="666666"/>
                </a:solidFill>
                <a:latin typeface="Arial"/>
                <a:ea typeface="Arial"/>
                <a:cs typeface="Arial"/>
                <a:sym typeface="Arial"/>
              </a:defRPr>
            </a:lvl1pPr>
          </a:lstStyle>
          <a:p>
            <a:r>
              <a:rPr dirty="0"/>
              <a:t>a plume envelope coexists with fingers and fine edges</a:t>
            </a:r>
          </a:p>
        </p:txBody>
      </p:sp>
      <p:sp>
        <p:nvSpPr>
          <p:cNvPr id="384" name="Rounded Rectangle 63"/>
          <p:cNvSpPr/>
          <p:nvPr/>
        </p:nvSpPr>
        <p:spPr>
          <a:xfrm>
            <a:off x="1239847" y="5189022"/>
            <a:ext cx="1719768" cy="333515"/>
          </a:xfrm>
          <a:prstGeom prst="roundRect">
            <a:avLst>
              <a:gd name="adj" fmla="val 16667"/>
            </a:avLst>
          </a:prstGeom>
          <a:solidFill>
            <a:srgbClr val="FFF4E7"/>
          </a:solidFill>
          <a:ln w="15240">
            <a:solidFill>
              <a:srgbClr val="D9782D"/>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85" name="TextBox 64"/>
          <p:cNvSpPr txBox="1"/>
          <p:nvPr/>
        </p:nvSpPr>
        <p:spPr>
          <a:xfrm>
            <a:off x="1421059" y="5269594"/>
            <a:ext cx="1442544" cy="1688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4" tIns="9144" rIns="9144" bIns="9144">
            <a:spAutoFit/>
          </a:bodyPr>
          <a:lstStyle>
            <a:lvl1pPr algn="ctr">
              <a:lnSpc>
                <a:spcPct val="104999"/>
              </a:lnSpc>
              <a:defRPr sz="1000" b="1">
                <a:solidFill>
                  <a:srgbClr val="111111"/>
                </a:solidFill>
                <a:latin typeface="Arial"/>
                <a:ea typeface="Arial"/>
                <a:cs typeface="Arial"/>
                <a:sym typeface="Arial"/>
              </a:defRPr>
            </a:lvl1pPr>
          </a:lstStyle>
          <a:p>
            <a:r>
              <a:rPr dirty="0"/>
              <a:t>Gradient-concentrated</a:t>
            </a:r>
          </a:p>
        </p:txBody>
      </p:sp>
      <p:sp>
        <p:nvSpPr>
          <p:cNvPr id="386" name="TextBox 65"/>
          <p:cNvSpPr txBox="1"/>
          <p:nvPr/>
        </p:nvSpPr>
        <p:spPr>
          <a:xfrm>
            <a:off x="3271785" y="5257521"/>
            <a:ext cx="2028925" cy="268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4" tIns="9144" rIns="9144" bIns="9144">
            <a:spAutoFit/>
          </a:bodyPr>
          <a:lstStyle>
            <a:lvl1pPr>
              <a:lnSpc>
                <a:spcPct val="104999"/>
              </a:lnSpc>
              <a:defRPr sz="800">
                <a:solidFill>
                  <a:srgbClr val="666666"/>
                </a:solidFill>
                <a:latin typeface="Arial"/>
                <a:ea typeface="Arial"/>
                <a:cs typeface="Arial"/>
                <a:sym typeface="Arial"/>
              </a:defRPr>
            </a:lvl1pPr>
          </a:lstStyle>
          <a:p>
            <a:r>
              <a:rPr dirty="0"/>
              <a:t>the steep saturation transition dominates error</a:t>
            </a:r>
          </a:p>
        </p:txBody>
      </p:sp>
      <p:sp>
        <p:nvSpPr>
          <p:cNvPr id="387" name="Connector 66"/>
          <p:cNvSpPr/>
          <p:nvPr/>
        </p:nvSpPr>
        <p:spPr>
          <a:xfrm>
            <a:off x="5963964" y="3821194"/>
            <a:ext cx="510189" cy="1"/>
          </a:xfrm>
          <a:prstGeom prst="line">
            <a:avLst/>
          </a:prstGeom>
          <a:ln w="13970">
            <a:solidFill>
              <a:srgbClr val="B0002A"/>
            </a:solidFill>
          </a:ln>
          <a:effectLst>
            <a:outerShdw blurRad="38100" dist="20000" dir="5400000" rotWithShape="0">
              <a:srgbClr val="000000">
                <a:alpha val="38000"/>
              </a:srgbClr>
            </a:outerShdw>
          </a:effectLst>
        </p:spPr>
        <p:txBody>
          <a:bodyPr lIns="45719" rIns="45719"/>
          <a:lstStyle/>
          <a:p>
            <a:pPr algn="ctr">
              <a:defRPr>
                <a:solidFill>
                  <a:srgbClr val="FFFFFF"/>
                </a:solidFill>
              </a:defRPr>
            </a:pPr>
            <a:endParaRPr/>
          </a:p>
        </p:txBody>
      </p:sp>
      <p:sp>
        <p:nvSpPr>
          <p:cNvPr id="388" name="Rounded Rectangle 70"/>
          <p:cNvSpPr/>
          <p:nvPr/>
        </p:nvSpPr>
        <p:spPr>
          <a:xfrm>
            <a:off x="7631592" y="3857027"/>
            <a:ext cx="2855797" cy="359916"/>
          </a:xfrm>
          <a:prstGeom prst="roundRect">
            <a:avLst>
              <a:gd name="adj" fmla="val 16667"/>
            </a:avLst>
          </a:prstGeom>
          <a:solidFill>
            <a:srgbClr val="FCEAE7"/>
          </a:solidFill>
          <a:ln w="15240">
            <a:solidFill>
              <a:srgbClr val="B0002A"/>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89" name="Rounded Rectangle 72"/>
          <p:cNvSpPr/>
          <p:nvPr/>
        </p:nvSpPr>
        <p:spPr>
          <a:xfrm>
            <a:off x="7631593" y="4547605"/>
            <a:ext cx="2872217" cy="299262"/>
          </a:xfrm>
          <a:prstGeom prst="roundRect">
            <a:avLst>
              <a:gd name="adj" fmla="val 16667"/>
            </a:avLst>
          </a:prstGeom>
          <a:solidFill>
            <a:srgbClr val="FCEAE7"/>
          </a:solidFill>
          <a:ln w="15240">
            <a:solidFill>
              <a:srgbClr val="B0002A"/>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90" name="Rounded Rectangle 74"/>
          <p:cNvSpPr/>
          <p:nvPr/>
        </p:nvSpPr>
        <p:spPr>
          <a:xfrm>
            <a:off x="7631593" y="5067998"/>
            <a:ext cx="2872218" cy="370425"/>
          </a:xfrm>
          <a:prstGeom prst="roundRect">
            <a:avLst>
              <a:gd name="adj" fmla="val 16667"/>
            </a:avLst>
          </a:prstGeom>
          <a:solidFill>
            <a:srgbClr val="FFF7D9"/>
          </a:solidFill>
          <a:ln w="15240">
            <a:solidFill>
              <a:srgbClr val="D9782D"/>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92" name="TextBox 77"/>
          <p:cNvSpPr txBox="1"/>
          <p:nvPr/>
        </p:nvSpPr>
        <p:spPr>
          <a:xfrm>
            <a:off x="11734057" y="6528816"/>
            <a:ext cx="143999"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gn="r">
              <a:lnSpc>
                <a:spcPct val="104999"/>
              </a:lnSpc>
              <a:defRPr sz="800">
                <a:solidFill>
                  <a:srgbClr val="666666"/>
                </a:solidFill>
                <a:latin typeface="Arial"/>
                <a:ea typeface="Arial"/>
                <a:cs typeface="Arial"/>
                <a:sym typeface="Arial"/>
              </a:defRPr>
            </a:lvl1pPr>
          </a:lstStyle>
          <a:p>
            <a:r>
              <a:t>05</a:t>
            </a:r>
          </a:p>
        </p:txBody>
      </p:sp>
      <p:pic>
        <p:nvPicPr>
          <p:cNvPr id="393" name="S_true.pdf" descr="S_true.pdf"/>
          <p:cNvPicPr>
            <a:picLocks noChangeAspect="1"/>
          </p:cNvPicPr>
          <p:nvPr/>
        </p:nvPicPr>
        <p:blipFill>
          <a:blip r:embed="rId3"/>
          <a:srcRect t="4314"/>
          <a:stretch>
            <a:fillRect/>
          </a:stretch>
        </p:blipFill>
        <p:spPr>
          <a:xfrm>
            <a:off x="3471921" y="2011680"/>
            <a:ext cx="2145292" cy="1787743"/>
          </a:xfrm>
          <a:prstGeom prst="rect">
            <a:avLst/>
          </a:prstGeom>
          <a:ln w="12700">
            <a:miter lim="400000"/>
          </a:ln>
        </p:spPr>
      </p:pic>
      <p:pic>
        <p:nvPicPr>
          <p:cNvPr id="394" name="p_true.pdf" descr="p_true.pdf"/>
          <p:cNvPicPr>
            <a:picLocks noChangeAspect="1"/>
          </p:cNvPicPr>
          <p:nvPr/>
        </p:nvPicPr>
        <p:blipFill>
          <a:blip r:embed="rId4"/>
          <a:srcRect t="4325"/>
          <a:stretch>
            <a:fillRect/>
          </a:stretch>
        </p:blipFill>
        <p:spPr>
          <a:xfrm>
            <a:off x="1147328" y="2041310"/>
            <a:ext cx="2052098" cy="1710082"/>
          </a:xfrm>
          <a:prstGeom prst="rect">
            <a:avLst/>
          </a:prstGeom>
          <a:ln w="12700">
            <a:miter lim="400000"/>
          </a:ln>
        </p:spPr>
      </p:pic>
      <p:sp>
        <p:nvSpPr>
          <p:cNvPr id="395" name="vanilla-PINN"/>
          <p:cNvSpPr txBox="1"/>
          <p:nvPr/>
        </p:nvSpPr>
        <p:spPr>
          <a:xfrm>
            <a:off x="8255353" y="1468317"/>
            <a:ext cx="1512117" cy="3629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nSpc>
                <a:spcPct val="104999"/>
              </a:lnSpc>
              <a:defRPr sz="1900">
                <a:solidFill>
                  <a:srgbClr val="B0002A"/>
                </a:solidFill>
                <a:latin typeface="Arial"/>
                <a:ea typeface="Arial"/>
                <a:cs typeface="Arial"/>
                <a:sym typeface="Arial"/>
              </a:defRPr>
            </a:lvl1pPr>
          </a:lstStyle>
          <a:p>
            <a:r>
              <a:t>vanilla PINN </a:t>
            </a:r>
          </a:p>
        </p:txBody>
      </p:sp>
      <p:sp>
        <p:nvSpPr>
          <p:cNvPr id="396" name="Rounded Rectangle 44"/>
          <p:cNvSpPr/>
          <p:nvPr/>
        </p:nvSpPr>
        <p:spPr>
          <a:xfrm>
            <a:off x="6773502" y="1940795"/>
            <a:ext cx="4689354" cy="1880399"/>
          </a:xfrm>
          <a:prstGeom prst="roundRect">
            <a:avLst>
              <a:gd name="adj" fmla="val 10644"/>
            </a:avLst>
          </a:prstGeom>
          <a:solidFill>
            <a:srgbClr val="FFFFFF"/>
          </a:solidFill>
          <a:ln w="15875">
            <a:solidFill>
              <a:srgbClr val="BFDDF7"/>
            </a:solidFill>
          </a:ln>
          <a:effectLst>
            <a:outerShdw blurRad="38100" dist="23000" dir="5400000" rotWithShape="0">
              <a:srgbClr val="000000">
                <a:alpha val="35000"/>
              </a:srgbClr>
            </a:outerShdw>
          </a:effectLst>
        </p:spPr>
        <p:txBody>
          <a:bodyPr lIns="45719" rIns="45719" anchor="ctr"/>
          <a:lstStyle/>
          <a:p>
            <a:pPr>
              <a:defRPr sz="1200">
                <a:latin typeface="+mn-lt"/>
                <a:ea typeface="+mn-ea"/>
                <a:cs typeface="+mn-cs"/>
                <a:sym typeface="Arial"/>
              </a:defRPr>
            </a:pPr>
            <a:endParaRPr/>
          </a:p>
        </p:txBody>
      </p:sp>
      <p:pic>
        <p:nvPicPr>
          <p:cNvPr id="397" name="p_pred.png" descr="p_pred.png"/>
          <p:cNvPicPr>
            <a:picLocks noChangeAspect="1"/>
          </p:cNvPicPr>
          <p:nvPr/>
        </p:nvPicPr>
        <p:blipFill>
          <a:blip r:embed="rId5"/>
          <a:srcRect t="4258"/>
          <a:stretch>
            <a:fillRect/>
          </a:stretch>
        </p:blipFill>
        <p:spPr>
          <a:xfrm>
            <a:off x="6856335" y="2022244"/>
            <a:ext cx="2119937" cy="1766614"/>
          </a:xfrm>
          <a:prstGeom prst="rect">
            <a:avLst/>
          </a:prstGeom>
          <a:ln w="12700">
            <a:miter lim="400000"/>
          </a:ln>
        </p:spPr>
      </p:pic>
      <p:pic>
        <p:nvPicPr>
          <p:cNvPr id="398" name="S_pred.png" descr="S_pred.png"/>
          <p:cNvPicPr>
            <a:picLocks noChangeAspect="1"/>
          </p:cNvPicPr>
          <p:nvPr/>
        </p:nvPicPr>
        <p:blipFill>
          <a:blip r:embed="rId6"/>
          <a:srcRect t="4086"/>
          <a:stretch>
            <a:fillRect/>
          </a:stretch>
        </p:blipFill>
        <p:spPr>
          <a:xfrm>
            <a:off x="9364309" y="1998852"/>
            <a:ext cx="2098547" cy="1748789"/>
          </a:xfrm>
          <a:prstGeom prst="rect">
            <a:avLst/>
          </a:prstGeom>
          <a:ln w="12700">
            <a:miter lim="400000"/>
          </a:ln>
        </p:spPr>
      </p:pic>
      <p:sp>
        <p:nvSpPr>
          <p:cNvPr id="399" name="ICFERST"/>
          <p:cNvSpPr txBox="1"/>
          <p:nvPr/>
        </p:nvSpPr>
        <p:spPr>
          <a:xfrm flipH="1">
            <a:off x="2465272" y="1489126"/>
            <a:ext cx="1684441" cy="3780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nSpc>
                <a:spcPct val="104999"/>
              </a:lnSpc>
              <a:defRPr sz="1900">
                <a:solidFill>
                  <a:srgbClr val="B0002A"/>
                </a:solidFill>
                <a:latin typeface="Arial"/>
                <a:ea typeface="Arial"/>
                <a:cs typeface="Arial"/>
                <a:sym typeface="Arial"/>
              </a:defRPr>
            </a:lvl1pPr>
          </a:lstStyle>
          <a:p>
            <a:r>
              <a:rPr dirty="0"/>
              <a:t>IC</a:t>
            </a:r>
            <a:r>
              <a:rPr lang="en-US" dirty="0"/>
              <a:t>-</a:t>
            </a:r>
            <a:r>
              <a:rPr dirty="0"/>
              <a:t>FERST</a:t>
            </a:r>
          </a:p>
        </p:txBody>
      </p:sp>
      <p:sp>
        <p:nvSpPr>
          <p:cNvPr id="400" name="TextBox 69"/>
          <p:cNvSpPr txBox="1"/>
          <p:nvPr/>
        </p:nvSpPr>
        <p:spPr>
          <a:xfrm>
            <a:off x="7935153" y="3899279"/>
            <a:ext cx="2152515" cy="141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gn="ctr">
              <a:lnSpc>
                <a:spcPct val="104999"/>
              </a:lnSpc>
              <a:defRPr sz="900" b="1">
                <a:solidFill>
                  <a:srgbClr val="111111"/>
                </a:solidFill>
                <a:latin typeface="Arial"/>
                <a:ea typeface="Arial"/>
                <a:cs typeface="Arial"/>
                <a:sym typeface="Arial"/>
              </a:defRPr>
            </a:lvl1pPr>
          </a:lstStyle>
          <a:p>
            <a:r>
              <a:t>Pressure is smooth and well predicted.</a:t>
            </a:r>
          </a:p>
        </p:txBody>
      </p:sp>
      <p:sp>
        <p:nvSpPr>
          <p:cNvPr id="401" name="TextBox 73"/>
          <p:cNvSpPr txBox="1"/>
          <p:nvPr/>
        </p:nvSpPr>
        <p:spPr>
          <a:xfrm>
            <a:off x="7631593" y="4589810"/>
            <a:ext cx="2753540" cy="1415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gn="ctr">
              <a:lnSpc>
                <a:spcPct val="104999"/>
              </a:lnSpc>
              <a:defRPr sz="900" b="1">
                <a:solidFill>
                  <a:srgbClr val="111111"/>
                </a:solidFill>
                <a:latin typeface="Arial"/>
                <a:ea typeface="Arial"/>
                <a:cs typeface="Arial"/>
                <a:sym typeface="Arial"/>
              </a:defRPr>
            </a:lvl1pPr>
          </a:lstStyle>
          <a:p>
            <a:r>
              <a:t>Viscous fingering instability can not be simulated.</a:t>
            </a:r>
          </a:p>
        </p:txBody>
      </p:sp>
      <p:sp>
        <p:nvSpPr>
          <p:cNvPr id="402" name="TextBox 75"/>
          <p:cNvSpPr txBox="1"/>
          <p:nvPr/>
        </p:nvSpPr>
        <p:spPr>
          <a:xfrm>
            <a:off x="7770657" y="5090228"/>
            <a:ext cx="2469854" cy="2747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p>
            <a:pPr algn="ctr">
              <a:lnSpc>
                <a:spcPct val="104999"/>
              </a:lnSpc>
              <a:defRPr sz="900" b="1">
                <a:solidFill>
                  <a:srgbClr val="111111"/>
                </a:solidFill>
                <a:latin typeface="Arial"/>
                <a:ea typeface="Arial"/>
                <a:cs typeface="Arial"/>
                <a:sym typeface="Arial"/>
              </a:defRPr>
            </a:pPr>
            <a:r>
              <a:rPr dirty="0"/>
              <a:t>Shared pressure-saturation surrogate:</a:t>
            </a:r>
          </a:p>
          <a:p>
            <a:pPr algn="ctr">
              <a:lnSpc>
                <a:spcPct val="104999"/>
              </a:lnSpc>
              <a:defRPr sz="900" b="1">
                <a:solidFill>
                  <a:srgbClr val="111111"/>
                </a:solidFill>
                <a:latin typeface="Arial"/>
                <a:ea typeface="Arial"/>
                <a:cs typeface="Arial"/>
                <a:sym typeface="Arial"/>
              </a:defRPr>
            </a:pPr>
            <a:r>
              <a:rPr dirty="0"/>
              <a:t>smooth pressure competes with front details</a:t>
            </a:r>
          </a:p>
        </p:txBody>
      </p:sp>
      <p:sp>
        <p:nvSpPr>
          <p:cNvPr id="403" name="TextBox 39"/>
          <p:cNvSpPr txBox="1"/>
          <p:nvPr/>
        </p:nvSpPr>
        <p:spPr>
          <a:xfrm>
            <a:off x="11241292" y="1020340"/>
            <a:ext cx="178385" cy="2897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900" b="1">
                <a:solidFill>
                  <a:srgbClr val="111111"/>
                </a:solidFill>
                <a:latin typeface="Arial"/>
                <a:ea typeface="Arial"/>
                <a:cs typeface="Arial"/>
                <a:sym typeface="Arial"/>
              </a:defRPr>
            </a:lvl1pPr>
          </a:lstStyle>
          <a:p>
            <a:r>
              <a:t>b</a:t>
            </a:r>
          </a:p>
        </p:txBody>
      </p:sp>
      <p:sp>
        <p:nvSpPr>
          <p:cNvPr id="2" name="Rounded Rectangle 49">
            <a:extLst>
              <a:ext uri="{FF2B5EF4-FFF2-40B4-BE49-F238E27FC236}">
                <a16:creationId xmlns:a16="http://schemas.microsoft.com/office/drawing/2014/main" id="{C4310E18-1EB8-1A3B-B5CF-59483459F02D}"/>
              </a:ext>
            </a:extLst>
          </p:cNvPr>
          <p:cNvSpPr/>
          <p:nvPr/>
        </p:nvSpPr>
        <p:spPr>
          <a:xfrm>
            <a:off x="1197568" y="5999315"/>
            <a:ext cx="10222108" cy="727376"/>
          </a:xfrm>
          <a:prstGeom prst="roundRect">
            <a:avLst>
              <a:gd name="adj" fmla="val 13374"/>
            </a:avLst>
          </a:prstGeom>
          <a:solidFill>
            <a:srgbClr val="D9D9D9"/>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 name="TextBox 51">
            <a:extLst>
              <a:ext uri="{FF2B5EF4-FFF2-40B4-BE49-F238E27FC236}">
                <a16:creationId xmlns:a16="http://schemas.microsoft.com/office/drawing/2014/main" id="{5B72373F-01BD-03C1-E081-38C8221278D6}"/>
              </a:ext>
            </a:extLst>
          </p:cNvPr>
          <p:cNvSpPr txBox="1"/>
          <p:nvPr/>
        </p:nvSpPr>
        <p:spPr>
          <a:xfrm>
            <a:off x="1267343" y="6045036"/>
            <a:ext cx="10222108" cy="6359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000" tIns="36000" rIns="72000" bIns="36000">
            <a:spAutoFit/>
          </a:bodyPr>
          <a:lstStyle/>
          <a:p>
            <a:pPr>
              <a:lnSpc>
                <a:spcPct val="104999"/>
              </a:lnSpc>
              <a:defRPr sz="1400">
                <a:solidFill>
                  <a:srgbClr val="0000FF"/>
                </a:solidFill>
                <a:latin typeface="Arial"/>
                <a:ea typeface="Arial"/>
                <a:cs typeface="Arial"/>
                <a:sym typeface="Arial"/>
              </a:defRPr>
            </a:pPr>
            <a:r>
              <a:rPr sz="1200" b="1" i="0" dirty="0">
                <a:solidFill>
                  <a:srgbClr val="7E0023"/>
                </a:solidFill>
                <a:latin typeface="Arial"/>
              </a:rPr>
              <a:t>Pressure</a:t>
            </a:r>
            <a:r>
              <a:rPr sz="1200" b="0" i="0" dirty="0">
                <a:solidFill>
                  <a:srgbClr val="191E2A"/>
                </a:solidFill>
                <a:latin typeface="Arial"/>
              </a:rPr>
              <a:t> obeys an </a:t>
            </a:r>
            <a:r>
              <a:rPr sz="1200" b="0" i="1" dirty="0">
                <a:solidFill>
                  <a:srgbClr val="191E2A"/>
                </a:solidFill>
                <a:latin typeface="Arial"/>
              </a:rPr>
              <a:t>elliptic</a:t>
            </a:r>
            <a:r>
              <a:rPr sz="1200" b="0" i="0" dirty="0">
                <a:solidFill>
                  <a:srgbClr val="191E2A"/>
                </a:solidFill>
                <a:latin typeface="Arial"/>
              </a:rPr>
              <a:t> balance — long-range coupling, comparatively smooth fields. A generic coordinate network handles it well.</a:t>
            </a:r>
          </a:p>
          <a:p>
            <a:r>
              <a:rPr sz="1200" b="1" i="0" dirty="0">
                <a:solidFill>
                  <a:srgbClr val="7E0023"/>
                </a:solidFill>
                <a:latin typeface="Arial"/>
              </a:rPr>
              <a:t>CO₂ saturation</a:t>
            </a:r>
            <a:r>
              <a:rPr sz="1200" b="0" i="0" dirty="0">
                <a:solidFill>
                  <a:srgbClr val="191E2A"/>
                </a:solidFill>
                <a:latin typeface="Arial"/>
              </a:rPr>
              <a:t> obeys </a:t>
            </a:r>
            <a:r>
              <a:rPr sz="1200" b="0" i="1" dirty="0">
                <a:solidFill>
                  <a:srgbClr val="191E2A"/>
                </a:solidFill>
                <a:latin typeface="Arial"/>
              </a:rPr>
              <a:t>hyperbolic</a:t>
            </a:r>
            <a:r>
              <a:rPr sz="1200" b="0" i="0" dirty="0">
                <a:solidFill>
                  <a:srgbClr val="191E2A"/>
                </a:solidFill>
                <a:latin typeface="Arial"/>
              </a:rPr>
              <a:t> transport — thin moving fronts, viscous fingering. The same network smooths exactly where the geometry matters.</a:t>
            </a:r>
          </a:p>
          <a:p>
            <a:r>
              <a:rPr sz="1200" b="1" i="1" dirty="0">
                <a:solidFill>
                  <a:srgbClr val="7E0023"/>
                </a:solidFill>
                <a:latin typeface="Arial"/>
              </a:rPr>
              <a:t>Implication:</a:t>
            </a:r>
            <a:r>
              <a:rPr sz="1200" b="0" i="1" dirty="0">
                <a:solidFill>
                  <a:srgbClr val="191E2A"/>
                </a:solidFill>
                <a:latin typeface="Arial"/>
              </a:rPr>
              <a:t> the two fields require different representational machinery; one shared network is structurally limited.</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Rectangle 1"/>
          <p:cNvSpPr/>
          <p:nvPr/>
        </p:nvSpPr>
        <p:spPr>
          <a:xfrm>
            <a:off x="-1" y="-1"/>
            <a:ext cx="12191697" cy="576074"/>
          </a:xfrm>
          <a:prstGeom prst="rect">
            <a:avLst/>
          </a:prstGeom>
          <a:solidFill>
            <a:srgbClr val="5C0014"/>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06" name="Rectangle 2"/>
          <p:cNvSpPr/>
          <p:nvPr/>
        </p:nvSpPr>
        <p:spPr>
          <a:xfrm>
            <a:off x="-1" y="576072"/>
            <a:ext cx="12191697" cy="22861"/>
          </a:xfrm>
          <a:prstGeom prst="rect">
            <a:avLst/>
          </a:prstGeom>
          <a:solidFill>
            <a:srgbClr val="B0002A"/>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07" name="TextBox 3"/>
          <p:cNvSpPr txBox="1"/>
          <p:nvPr/>
        </p:nvSpPr>
        <p:spPr>
          <a:xfrm>
            <a:off x="265176" y="73152"/>
            <a:ext cx="494042"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FFFFFF"/>
                </a:solidFill>
                <a:latin typeface="Arial"/>
                <a:ea typeface="Arial"/>
                <a:cs typeface="Arial"/>
                <a:sym typeface="Arial"/>
              </a:defRPr>
            </a:lvl1pPr>
          </a:lstStyle>
          <a:p>
            <a:r>
              <a:t>Motivation</a:t>
            </a:r>
          </a:p>
        </p:txBody>
      </p:sp>
      <p:sp>
        <p:nvSpPr>
          <p:cNvPr id="408" name="Oval 4"/>
          <p:cNvSpPr/>
          <p:nvPr/>
        </p:nvSpPr>
        <p:spPr>
          <a:xfrm>
            <a:off x="28346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09" name="Oval 5"/>
          <p:cNvSpPr/>
          <p:nvPr/>
        </p:nvSpPr>
        <p:spPr>
          <a:xfrm>
            <a:off x="40233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10" name="Oval 6"/>
          <p:cNvSpPr/>
          <p:nvPr/>
        </p:nvSpPr>
        <p:spPr>
          <a:xfrm>
            <a:off x="521208"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11" name="Oval 7"/>
          <p:cNvSpPr/>
          <p:nvPr/>
        </p:nvSpPr>
        <p:spPr>
          <a:xfrm>
            <a:off x="640080"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12" name="TextBox 8"/>
          <p:cNvSpPr txBox="1"/>
          <p:nvPr/>
        </p:nvSpPr>
        <p:spPr>
          <a:xfrm>
            <a:off x="2798064" y="73152"/>
            <a:ext cx="1115152"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D6A3AF"/>
                </a:solidFill>
                <a:latin typeface="Arial"/>
                <a:ea typeface="Arial"/>
                <a:cs typeface="Arial"/>
                <a:sym typeface="Arial"/>
              </a:defRPr>
            </a:lvl1pPr>
          </a:lstStyle>
          <a:p>
            <a:r>
              <a:t>Front-aware M8 method</a:t>
            </a:r>
          </a:p>
        </p:txBody>
      </p:sp>
      <p:sp>
        <p:nvSpPr>
          <p:cNvPr id="413" name="Oval 9"/>
          <p:cNvSpPr/>
          <p:nvPr/>
        </p:nvSpPr>
        <p:spPr>
          <a:xfrm>
            <a:off x="2816350"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14" name="Oval 10"/>
          <p:cNvSpPr/>
          <p:nvPr/>
        </p:nvSpPr>
        <p:spPr>
          <a:xfrm>
            <a:off x="2912362"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15" name="Oval 11"/>
          <p:cNvSpPr/>
          <p:nvPr/>
        </p:nvSpPr>
        <p:spPr>
          <a:xfrm>
            <a:off x="3008375"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16" name="Oval 12"/>
          <p:cNvSpPr/>
          <p:nvPr/>
        </p:nvSpPr>
        <p:spPr>
          <a:xfrm>
            <a:off x="3104387"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17" name="Oval 13"/>
          <p:cNvSpPr/>
          <p:nvPr/>
        </p:nvSpPr>
        <p:spPr>
          <a:xfrm>
            <a:off x="3200399"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18" name="Oval 14"/>
          <p:cNvSpPr/>
          <p:nvPr/>
        </p:nvSpPr>
        <p:spPr>
          <a:xfrm>
            <a:off x="3296410"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19" name="Oval 15"/>
          <p:cNvSpPr/>
          <p:nvPr/>
        </p:nvSpPr>
        <p:spPr>
          <a:xfrm>
            <a:off x="3392423"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20" name="Oval 16"/>
          <p:cNvSpPr/>
          <p:nvPr/>
        </p:nvSpPr>
        <p:spPr>
          <a:xfrm>
            <a:off x="3488435"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21" name="Oval 17"/>
          <p:cNvSpPr/>
          <p:nvPr/>
        </p:nvSpPr>
        <p:spPr>
          <a:xfrm>
            <a:off x="3584447"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22" name="Oval 18"/>
          <p:cNvSpPr/>
          <p:nvPr/>
        </p:nvSpPr>
        <p:spPr>
          <a:xfrm>
            <a:off x="3680459"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23" name="Oval 19"/>
          <p:cNvSpPr/>
          <p:nvPr/>
        </p:nvSpPr>
        <p:spPr>
          <a:xfrm>
            <a:off x="3776471"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24" name="Oval 20"/>
          <p:cNvSpPr/>
          <p:nvPr/>
        </p:nvSpPr>
        <p:spPr>
          <a:xfrm>
            <a:off x="3872483"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25" name="Oval 21"/>
          <p:cNvSpPr/>
          <p:nvPr/>
        </p:nvSpPr>
        <p:spPr>
          <a:xfrm>
            <a:off x="3968496"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26" name="Oval 22"/>
          <p:cNvSpPr/>
          <p:nvPr/>
        </p:nvSpPr>
        <p:spPr>
          <a:xfrm>
            <a:off x="4064506"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27" name="Oval 23"/>
          <p:cNvSpPr/>
          <p:nvPr/>
        </p:nvSpPr>
        <p:spPr>
          <a:xfrm>
            <a:off x="4160520"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28" name="Oval 24"/>
          <p:cNvSpPr/>
          <p:nvPr/>
        </p:nvSpPr>
        <p:spPr>
          <a:xfrm>
            <a:off x="4256530"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29" name="Oval 25"/>
          <p:cNvSpPr/>
          <p:nvPr/>
        </p:nvSpPr>
        <p:spPr>
          <a:xfrm>
            <a:off x="4352544"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30" name="Oval 26"/>
          <p:cNvSpPr/>
          <p:nvPr/>
        </p:nvSpPr>
        <p:spPr>
          <a:xfrm>
            <a:off x="4448554"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31" name="Oval 27"/>
          <p:cNvSpPr/>
          <p:nvPr/>
        </p:nvSpPr>
        <p:spPr>
          <a:xfrm>
            <a:off x="4544567"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32" name="Oval 28"/>
          <p:cNvSpPr/>
          <p:nvPr/>
        </p:nvSpPr>
        <p:spPr>
          <a:xfrm>
            <a:off x="4640579"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33" name="Oval 29"/>
          <p:cNvSpPr/>
          <p:nvPr/>
        </p:nvSpPr>
        <p:spPr>
          <a:xfrm>
            <a:off x="4736591"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34" name="Oval 30"/>
          <p:cNvSpPr/>
          <p:nvPr/>
        </p:nvSpPr>
        <p:spPr>
          <a:xfrm>
            <a:off x="4832603"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35" name="Oval 31"/>
          <p:cNvSpPr/>
          <p:nvPr/>
        </p:nvSpPr>
        <p:spPr>
          <a:xfrm>
            <a:off x="4928615"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36" name="Oval 32"/>
          <p:cNvSpPr/>
          <p:nvPr/>
        </p:nvSpPr>
        <p:spPr>
          <a:xfrm>
            <a:off x="5024627"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37" name="TextBox 33"/>
          <p:cNvSpPr txBox="1"/>
          <p:nvPr/>
        </p:nvSpPr>
        <p:spPr>
          <a:xfrm>
            <a:off x="9381743" y="73152"/>
            <a:ext cx="1250933"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D6A3AF"/>
                </a:solidFill>
                <a:latin typeface="Arial"/>
                <a:ea typeface="Arial"/>
                <a:cs typeface="Arial"/>
                <a:sym typeface="Arial"/>
              </a:defRPr>
            </a:lvl1pPr>
          </a:lstStyle>
          <a:p>
            <a:r>
              <a:t>Evaluation and next results</a:t>
            </a:r>
          </a:p>
        </p:txBody>
      </p:sp>
      <p:sp>
        <p:nvSpPr>
          <p:cNvPr id="438" name="Oval 34"/>
          <p:cNvSpPr/>
          <p:nvPr/>
        </p:nvSpPr>
        <p:spPr>
          <a:xfrm>
            <a:off x="9400031"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39" name="Oval 35"/>
          <p:cNvSpPr/>
          <p:nvPr/>
        </p:nvSpPr>
        <p:spPr>
          <a:xfrm>
            <a:off x="9518904"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40" name="Oval 36"/>
          <p:cNvSpPr/>
          <p:nvPr/>
        </p:nvSpPr>
        <p:spPr>
          <a:xfrm>
            <a:off x="9637776"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41" name="Oval 37"/>
          <p:cNvSpPr/>
          <p:nvPr/>
        </p:nvSpPr>
        <p:spPr>
          <a:xfrm>
            <a:off x="9756647"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42" name="TextBox 38"/>
          <p:cNvSpPr txBox="1"/>
          <p:nvPr/>
        </p:nvSpPr>
        <p:spPr>
          <a:xfrm>
            <a:off x="448055" y="768096"/>
            <a:ext cx="6240341" cy="289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25400" rIns="50800" bIns="25400">
            <a:spAutoFit/>
          </a:bodyPr>
          <a:lstStyle>
            <a:lvl1pPr>
              <a:lnSpc>
                <a:spcPct val="104999"/>
              </a:lnSpc>
              <a:defRPr sz="1900">
                <a:solidFill>
                  <a:srgbClr val="B0002A"/>
                </a:solidFill>
                <a:latin typeface="Arial"/>
                <a:ea typeface="Arial"/>
                <a:cs typeface="Arial"/>
                <a:sym typeface="Arial"/>
              </a:defRPr>
            </a:lvl1pPr>
          </a:lstStyle>
          <a:p>
            <a:r>
              <a:rPr sz="1700" b="1" i="0">
                <a:solidFill>
                  <a:srgbClr val="7E0023"/>
                </a:solidFill>
                <a:latin typeface="Arial"/>
              </a:rPr>
              <a:t>From CO₂–brine fingering to the vanilla PINN failure mode</a:t>
            </a:r>
          </a:p>
        </p:txBody>
      </p:sp>
      <p:sp>
        <p:nvSpPr>
          <p:cNvPr id="443" name="TextBox 40"/>
          <p:cNvSpPr txBox="1"/>
          <p:nvPr/>
        </p:nvSpPr>
        <p:spPr>
          <a:xfrm>
            <a:off x="878631" y="1300205"/>
            <a:ext cx="178385" cy="2897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900" b="1">
                <a:solidFill>
                  <a:srgbClr val="111111"/>
                </a:solidFill>
                <a:latin typeface="Arial"/>
                <a:ea typeface="Arial"/>
                <a:cs typeface="Arial"/>
                <a:sym typeface="Arial"/>
              </a:defRPr>
            </a:lvl1pPr>
          </a:lstStyle>
          <a:p>
            <a:r>
              <a:t>b</a:t>
            </a:r>
          </a:p>
        </p:txBody>
      </p:sp>
      <p:sp>
        <p:nvSpPr>
          <p:cNvPr id="444" name="Rounded Rectangle 42"/>
          <p:cNvSpPr/>
          <p:nvPr/>
        </p:nvSpPr>
        <p:spPr>
          <a:xfrm>
            <a:off x="976121" y="1469242"/>
            <a:ext cx="4892041" cy="4668913"/>
          </a:xfrm>
          <a:prstGeom prst="roundRect">
            <a:avLst>
              <a:gd name="adj" fmla="val 15081"/>
            </a:avLst>
          </a:prstGeom>
          <a:solidFill>
            <a:srgbClr val="F8FBFC"/>
          </a:solidFill>
          <a:ln w="15240">
            <a:solidFill>
              <a:srgbClr val="DDE6EA"/>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45" name="TextBox 67"/>
          <p:cNvSpPr txBox="1"/>
          <p:nvPr/>
        </p:nvSpPr>
        <p:spPr>
          <a:xfrm>
            <a:off x="2008285" y="1618548"/>
            <a:ext cx="2741446" cy="4799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p>
            <a:pPr algn="ctr">
              <a:lnSpc>
                <a:spcPct val="104999"/>
              </a:lnSpc>
              <a:defRPr sz="1600" b="1">
                <a:solidFill>
                  <a:srgbClr val="111111"/>
                </a:solidFill>
                <a:latin typeface="Arial"/>
                <a:ea typeface="Arial"/>
                <a:cs typeface="Arial"/>
                <a:sym typeface="Arial"/>
              </a:defRPr>
            </a:pPr>
            <a:r>
              <a:t>Why vanilla PINNs</a:t>
            </a:r>
          </a:p>
          <a:p>
            <a:pPr algn="ctr">
              <a:lnSpc>
                <a:spcPct val="104999"/>
              </a:lnSpc>
              <a:defRPr sz="1600" b="1">
                <a:solidFill>
                  <a:srgbClr val="111111"/>
                </a:solidFill>
                <a:latin typeface="Arial"/>
                <a:ea typeface="Arial"/>
                <a:cs typeface="Arial"/>
                <a:sym typeface="Arial"/>
              </a:defRPr>
            </a:pPr>
            <a:r>
              <a:t>are structurally mismatched</a:t>
            </a:r>
          </a:p>
        </p:txBody>
      </p:sp>
      <p:sp>
        <p:nvSpPr>
          <p:cNvPr id="446" name="Rounded Rectangle 68"/>
          <p:cNvSpPr/>
          <p:nvPr/>
        </p:nvSpPr>
        <p:spPr>
          <a:xfrm>
            <a:off x="1481626" y="2368356"/>
            <a:ext cx="3794761" cy="493777"/>
          </a:xfrm>
          <a:prstGeom prst="roundRect">
            <a:avLst>
              <a:gd name="adj" fmla="val 16667"/>
            </a:avLst>
          </a:prstGeom>
          <a:solidFill>
            <a:srgbClr val="FCEAE7"/>
          </a:solidFill>
          <a:ln w="15240">
            <a:solidFill>
              <a:srgbClr val="B0002A"/>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47" name="TextBox 69"/>
          <p:cNvSpPr txBox="1"/>
          <p:nvPr/>
        </p:nvSpPr>
        <p:spPr>
          <a:xfrm>
            <a:off x="2453406" y="2496372"/>
            <a:ext cx="1860347" cy="2747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p>
            <a:pPr algn="ctr">
              <a:lnSpc>
                <a:spcPct val="104999"/>
              </a:lnSpc>
              <a:defRPr sz="900" b="1">
                <a:solidFill>
                  <a:srgbClr val="111111"/>
                </a:solidFill>
                <a:latin typeface="Arial"/>
                <a:ea typeface="Arial"/>
                <a:cs typeface="Arial"/>
                <a:sym typeface="Arial"/>
              </a:defRPr>
            </a:pPr>
            <a:r>
              <a:rPr dirty="0"/>
              <a:t>Smooth global networks:</a:t>
            </a:r>
          </a:p>
          <a:p>
            <a:pPr algn="ctr">
              <a:lnSpc>
                <a:spcPct val="104999"/>
              </a:lnSpc>
              <a:defRPr sz="900" b="1">
                <a:solidFill>
                  <a:srgbClr val="111111"/>
                </a:solidFill>
                <a:latin typeface="Arial"/>
                <a:ea typeface="Arial"/>
                <a:cs typeface="Arial"/>
                <a:sym typeface="Arial"/>
              </a:defRPr>
            </a:pPr>
            <a:r>
              <a:rPr dirty="0"/>
              <a:t>spectral bias against sharp fronts</a:t>
            </a:r>
          </a:p>
        </p:txBody>
      </p:sp>
      <p:sp>
        <p:nvSpPr>
          <p:cNvPr id="448" name="Rounded Rectangle 70"/>
          <p:cNvSpPr/>
          <p:nvPr/>
        </p:nvSpPr>
        <p:spPr>
          <a:xfrm>
            <a:off x="1481626" y="3081588"/>
            <a:ext cx="3794761" cy="493777"/>
          </a:xfrm>
          <a:prstGeom prst="roundRect">
            <a:avLst>
              <a:gd name="adj" fmla="val 16667"/>
            </a:avLst>
          </a:prstGeom>
          <a:solidFill>
            <a:srgbClr val="FCEAE7"/>
          </a:solidFill>
          <a:ln w="15240">
            <a:solidFill>
              <a:srgbClr val="B0002A"/>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49" name="TextBox 71"/>
          <p:cNvSpPr txBox="1"/>
          <p:nvPr/>
        </p:nvSpPr>
        <p:spPr>
          <a:xfrm>
            <a:off x="2437695" y="3209604"/>
            <a:ext cx="1891768" cy="2747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p>
            <a:pPr algn="ctr">
              <a:lnSpc>
                <a:spcPct val="104999"/>
              </a:lnSpc>
              <a:defRPr sz="900" b="1">
                <a:solidFill>
                  <a:srgbClr val="111111"/>
                </a:solidFill>
                <a:latin typeface="Arial"/>
                <a:ea typeface="Arial"/>
                <a:cs typeface="Arial"/>
                <a:sym typeface="Arial"/>
              </a:defRPr>
            </a:pPr>
            <a:r>
              <a:rPr dirty="0"/>
              <a:t>Uniform collocation:</a:t>
            </a:r>
          </a:p>
          <a:p>
            <a:pPr algn="ctr">
              <a:lnSpc>
                <a:spcPct val="104999"/>
              </a:lnSpc>
              <a:defRPr sz="900" b="1">
                <a:solidFill>
                  <a:srgbClr val="111111"/>
                </a:solidFill>
                <a:latin typeface="Arial"/>
                <a:ea typeface="Arial"/>
                <a:cs typeface="Arial"/>
                <a:sym typeface="Arial"/>
              </a:defRPr>
            </a:pPr>
            <a:r>
              <a:rPr dirty="0"/>
              <a:t>front bands receive too few points</a:t>
            </a:r>
          </a:p>
        </p:txBody>
      </p:sp>
      <p:sp>
        <p:nvSpPr>
          <p:cNvPr id="450" name="Rounded Rectangle 72"/>
          <p:cNvSpPr/>
          <p:nvPr/>
        </p:nvSpPr>
        <p:spPr>
          <a:xfrm>
            <a:off x="1481626" y="3794820"/>
            <a:ext cx="3794761" cy="493777"/>
          </a:xfrm>
          <a:prstGeom prst="roundRect">
            <a:avLst>
              <a:gd name="adj" fmla="val 16667"/>
            </a:avLst>
          </a:prstGeom>
          <a:solidFill>
            <a:srgbClr val="FCEAE7"/>
          </a:solidFill>
          <a:ln w="15240">
            <a:solidFill>
              <a:srgbClr val="B0002A"/>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51" name="TextBox 73"/>
          <p:cNvSpPr txBox="1"/>
          <p:nvPr/>
        </p:nvSpPr>
        <p:spPr>
          <a:xfrm>
            <a:off x="2348621" y="3922835"/>
            <a:ext cx="2069916" cy="2747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p>
            <a:pPr algn="ctr">
              <a:lnSpc>
                <a:spcPct val="104999"/>
              </a:lnSpc>
              <a:defRPr sz="900" b="1">
                <a:solidFill>
                  <a:srgbClr val="111111"/>
                </a:solidFill>
                <a:latin typeface="Arial"/>
                <a:ea typeface="Arial"/>
                <a:cs typeface="Arial"/>
                <a:sym typeface="Arial"/>
              </a:defRPr>
            </a:pPr>
            <a:r>
              <a:t>Averaged hybrid losses:</a:t>
            </a:r>
          </a:p>
          <a:p>
            <a:pPr algn="ctr">
              <a:lnSpc>
                <a:spcPct val="104999"/>
              </a:lnSpc>
              <a:defRPr sz="900" b="1">
                <a:solidFill>
                  <a:srgbClr val="111111"/>
                </a:solidFill>
                <a:latin typeface="Arial"/>
                <a:ea typeface="Arial"/>
                <a:cs typeface="Arial"/>
                <a:sym typeface="Arial"/>
              </a:defRPr>
            </a:pPr>
            <a:r>
              <a:t>localized saturation errors are diluted</a:t>
            </a:r>
          </a:p>
        </p:txBody>
      </p:sp>
      <p:sp>
        <p:nvSpPr>
          <p:cNvPr id="452" name="Rounded Rectangle 74"/>
          <p:cNvSpPr/>
          <p:nvPr/>
        </p:nvSpPr>
        <p:spPr>
          <a:xfrm>
            <a:off x="1481626" y="4508052"/>
            <a:ext cx="3794761" cy="493777"/>
          </a:xfrm>
          <a:prstGeom prst="roundRect">
            <a:avLst>
              <a:gd name="adj" fmla="val 16667"/>
            </a:avLst>
          </a:prstGeom>
          <a:solidFill>
            <a:srgbClr val="FFF7D9"/>
          </a:solidFill>
          <a:ln w="15240">
            <a:solidFill>
              <a:srgbClr val="D9782D"/>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53" name="TextBox 75"/>
          <p:cNvSpPr txBox="1"/>
          <p:nvPr/>
        </p:nvSpPr>
        <p:spPr>
          <a:xfrm>
            <a:off x="2148652" y="4636068"/>
            <a:ext cx="2469854" cy="2747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p>
            <a:pPr algn="ctr">
              <a:lnSpc>
                <a:spcPct val="104999"/>
              </a:lnSpc>
              <a:defRPr sz="900" b="1">
                <a:solidFill>
                  <a:srgbClr val="111111"/>
                </a:solidFill>
                <a:latin typeface="Arial"/>
                <a:ea typeface="Arial"/>
                <a:cs typeface="Arial"/>
                <a:sym typeface="Arial"/>
              </a:defRPr>
            </a:pPr>
            <a:r>
              <a:t>Shared pressure-saturation surrogate:</a:t>
            </a:r>
          </a:p>
          <a:p>
            <a:pPr algn="ctr">
              <a:lnSpc>
                <a:spcPct val="104999"/>
              </a:lnSpc>
              <a:defRPr sz="900" b="1">
                <a:solidFill>
                  <a:srgbClr val="111111"/>
                </a:solidFill>
                <a:latin typeface="Arial"/>
                <a:ea typeface="Arial"/>
                <a:cs typeface="Arial"/>
                <a:sym typeface="Arial"/>
              </a:defRPr>
            </a:pPr>
            <a:r>
              <a:t>smooth pressure competes with front details</a:t>
            </a:r>
          </a:p>
        </p:txBody>
      </p:sp>
      <p:sp>
        <p:nvSpPr>
          <p:cNvPr id="454" name="TextBox 77"/>
          <p:cNvSpPr txBox="1"/>
          <p:nvPr/>
        </p:nvSpPr>
        <p:spPr>
          <a:xfrm>
            <a:off x="11734057" y="6528816"/>
            <a:ext cx="143999"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gn="r">
              <a:lnSpc>
                <a:spcPct val="104999"/>
              </a:lnSpc>
              <a:defRPr sz="800">
                <a:solidFill>
                  <a:srgbClr val="666666"/>
                </a:solidFill>
                <a:latin typeface="Arial"/>
                <a:ea typeface="Arial"/>
                <a:cs typeface="Arial"/>
                <a:sym typeface="Arial"/>
              </a:defRPr>
            </a:lvl1pPr>
          </a:lstStyle>
          <a:p>
            <a:r>
              <a:t>06</a:t>
            </a:r>
          </a:p>
        </p:txBody>
      </p:sp>
      <p:sp>
        <p:nvSpPr>
          <p:cNvPr id="455" name="TextBox 49"/>
          <p:cNvSpPr txBox="1"/>
          <p:nvPr/>
        </p:nvSpPr>
        <p:spPr>
          <a:xfrm>
            <a:off x="1884700" y="6492240"/>
            <a:ext cx="8409900" cy="2156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25400" rIns="50800" bIns="25400">
            <a:spAutoFit/>
          </a:bodyPr>
          <a:lstStyle>
            <a:lvl1pPr algn="ctr">
              <a:lnSpc>
                <a:spcPct val="104999"/>
              </a:lnSpc>
              <a:defRPr sz="1400" b="1">
                <a:solidFill>
                  <a:srgbClr val="B0002A"/>
                </a:solidFill>
                <a:latin typeface="Arial"/>
                <a:ea typeface="Arial"/>
                <a:cs typeface="Arial"/>
                <a:sym typeface="Arial"/>
              </a:defRPr>
            </a:lvl1pPr>
          </a:lstStyle>
          <a:p>
            <a:pPr algn="ctr"/>
            <a:r>
              <a:rPr sz="900" b="1" i="0">
                <a:solidFill>
                  <a:srgbClr val="7E0023"/>
                </a:solidFill>
                <a:latin typeface="Arial"/>
              </a:rPr>
              <a:t>Therefore, representation, sampling, loss weighting and conservation checks must all become front-aware. Operator learning is complementary; here the target is fixed-case archive reconstruction.</a:t>
            </a:r>
          </a:p>
        </p:txBody>
      </p:sp>
      <p:sp>
        <p:nvSpPr>
          <p:cNvPr id="456" name="Connector 437"/>
          <p:cNvSpPr/>
          <p:nvPr/>
        </p:nvSpPr>
        <p:spPr>
          <a:xfrm>
            <a:off x="5872647" y="3601694"/>
            <a:ext cx="655915" cy="1"/>
          </a:xfrm>
          <a:prstGeom prst="line">
            <a:avLst/>
          </a:prstGeom>
          <a:ln w="20320">
            <a:solidFill>
              <a:srgbClr val="B0002A"/>
            </a:solidFill>
          </a:ln>
          <a:effectLst>
            <a:outerShdw blurRad="38100" dist="23000" dir="5400000" rotWithShape="0">
              <a:srgbClr val="000000">
                <a:alpha val="35000"/>
              </a:srgbClr>
            </a:outerShdw>
          </a:effectLst>
        </p:spPr>
        <p:txBody>
          <a:bodyPr lIns="45718" tIns="45718" rIns="45718" bIns="45718"/>
          <a:lstStyle/>
          <a:p>
            <a:pPr>
              <a:defRPr>
                <a:latin typeface="+mn-lt"/>
                <a:ea typeface="+mn-ea"/>
                <a:cs typeface="+mn-cs"/>
                <a:sym typeface="Arial"/>
              </a:defRPr>
            </a:pPr>
            <a:endParaRPr/>
          </a:p>
        </p:txBody>
      </p:sp>
      <p:sp>
        <p:nvSpPr>
          <p:cNvPr id="457" name="Rounded Rectangle 438"/>
          <p:cNvSpPr/>
          <p:nvPr/>
        </p:nvSpPr>
        <p:spPr>
          <a:xfrm>
            <a:off x="6484755" y="1467337"/>
            <a:ext cx="4762365" cy="4672723"/>
          </a:xfrm>
          <a:prstGeom prst="roundRect">
            <a:avLst>
              <a:gd name="adj" fmla="val 15982"/>
            </a:avLst>
          </a:prstGeom>
          <a:solidFill>
            <a:srgbClr val="FFFFFF"/>
          </a:solidFill>
          <a:ln w="11430">
            <a:solidFill>
              <a:srgbClr val="C9D1D6"/>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458" name="TextBox 439"/>
          <p:cNvSpPr txBox="1"/>
          <p:nvPr/>
        </p:nvSpPr>
        <p:spPr>
          <a:xfrm>
            <a:off x="7868768" y="1810306"/>
            <a:ext cx="2031053" cy="203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gn="ctr">
              <a:lnSpc>
                <a:spcPct val="104999"/>
              </a:lnSpc>
              <a:defRPr sz="1300" b="1">
                <a:solidFill>
                  <a:srgbClr val="0F766E"/>
                </a:solidFill>
                <a:latin typeface="Arial"/>
                <a:ea typeface="Arial"/>
                <a:cs typeface="Arial"/>
                <a:sym typeface="Arial"/>
              </a:defRPr>
            </a:lvl1pPr>
          </a:lstStyle>
          <a:p>
            <a:r>
              <a:t>Front-aware M8 response</a:t>
            </a:r>
          </a:p>
        </p:txBody>
      </p:sp>
      <p:grpSp>
        <p:nvGrpSpPr>
          <p:cNvPr id="461" name="Rounded Rectangle 440"/>
          <p:cNvGrpSpPr/>
          <p:nvPr/>
        </p:nvGrpSpPr>
        <p:grpSpPr>
          <a:xfrm>
            <a:off x="6717165" y="2294938"/>
            <a:ext cx="4343401" cy="475489"/>
            <a:chOff x="0" y="0"/>
            <a:chExt cx="4343400" cy="475487"/>
          </a:xfrm>
        </p:grpSpPr>
        <p:sp>
          <p:nvSpPr>
            <p:cNvPr id="459" name="Rounded Rectangle"/>
            <p:cNvSpPr/>
            <p:nvPr/>
          </p:nvSpPr>
          <p:spPr>
            <a:xfrm>
              <a:off x="0" y="0"/>
              <a:ext cx="4343400" cy="475488"/>
            </a:xfrm>
            <a:prstGeom prst="roundRect">
              <a:avLst>
                <a:gd name="adj" fmla="val 16667"/>
              </a:avLst>
            </a:prstGeom>
            <a:solidFill>
              <a:srgbClr val="E5F4F1"/>
            </a:solidFill>
            <a:ln w="11430" cap="flat">
              <a:solidFill>
                <a:srgbClr val="0F766E"/>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lnSpc>
                  <a:spcPct val="104999"/>
                </a:lnSpc>
                <a:defRPr>
                  <a:solidFill>
                    <a:srgbClr val="FFFFFF"/>
                  </a:solidFill>
                  <a:latin typeface="+mn-lt"/>
                  <a:ea typeface="+mn-ea"/>
                  <a:cs typeface="+mn-cs"/>
                  <a:sym typeface="Arial"/>
                </a:defRPr>
              </a:pPr>
              <a:endParaRPr/>
            </a:p>
          </p:txBody>
        </p:sp>
        <p:sp>
          <p:nvSpPr>
            <p:cNvPr id="460" name="Variable decoupling…"/>
            <p:cNvSpPr txBox="1"/>
            <p:nvPr/>
          </p:nvSpPr>
          <p:spPr>
            <a:xfrm>
              <a:off x="47213" y="72955"/>
              <a:ext cx="4248974" cy="32957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p>
              <a:pPr algn="ctr">
                <a:lnSpc>
                  <a:spcPct val="104999"/>
                </a:lnSpc>
                <a:defRPr sz="900" b="1">
                  <a:solidFill>
                    <a:srgbClr val="17212B"/>
                  </a:solidFill>
                  <a:latin typeface="Arial"/>
                  <a:ea typeface="Arial"/>
                  <a:cs typeface="Arial"/>
                  <a:sym typeface="Arial"/>
                </a:defRPr>
              </a:pPr>
              <a:r>
                <a:rPr dirty="0"/>
                <a:t>Variable decoupling</a:t>
              </a:r>
            </a:p>
            <a:p>
              <a:pPr algn="ctr">
                <a:lnSpc>
                  <a:spcPct val="104999"/>
                </a:lnSpc>
                <a:defRPr sz="900" b="1">
                  <a:solidFill>
                    <a:srgbClr val="17212B"/>
                  </a:solidFill>
                  <a:latin typeface="Arial"/>
                  <a:ea typeface="Arial"/>
                  <a:cs typeface="Arial"/>
                  <a:sym typeface="Arial"/>
                </a:defRPr>
              </a:pPr>
              <a:r>
                <a:rPr dirty="0"/>
                <a:t>separate pressure and saturation branches</a:t>
              </a:r>
            </a:p>
          </p:txBody>
        </p:sp>
      </p:grpSp>
      <p:grpSp>
        <p:nvGrpSpPr>
          <p:cNvPr id="464" name="Rounded Rectangle 441"/>
          <p:cNvGrpSpPr/>
          <p:nvPr/>
        </p:nvGrpSpPr>
        <p:grpSpPr>
          <a:xfrm>
            <a:off x="6717165" y="3026458"/>
            <a:ext cx="4343401" cy="475489"/>
            <a:chOff x="0" y="0"/>
            <a:chExt cx="4343400" cy="475487"/>
          </a:xfrm>
        </p:grpSpPr>
        <p:sp>
          <p:nvSpPr>
            <p:cNvPr id="462" name="Rounded Rectangle"/>
            <p:cNvSpPr/>
            <p:nvPr/>
          </p:nvSpPr>
          <p:spPr>
            <a:xfrm>
              <a:off x="0" y="0"/>
              <a:ext cx="4343400" cy="475488"/>
            </a:xfrm>
            <a:prstGeom prst="roundRect">
              <a:avLst>
                <a:gd name="adj" fmla="val 16667"/>
              </a:avLst>
            </a:prstGeom>
            <a:solidFill>
              <a:srgbClr val="E5F4F1"/>
            </a:solidFill>
            <a:ln w="11430" cap="flat">
              <a:solidFill>
                <a:srgbClr val="0F766E"/>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lnSpc>
                  <a:spcPct val="104999"/>
                </a:lnSpc>
                <a:defRPr>
                  <a:solidFill>
                    <a:srgbClr val="FFFFFF"/>
                  </a:solidFill>
                  <a:latin typeface="+mn-lt"/>
                  <a:ea typeface="+mn-ea"/>
                  <a:cs typeface="+mn-cs"/>
                  <a:sym typeface="Arial"/>
                </a:defRPr>
              </a:pPr>
              <a:endParaRPr/>
            </a:p>
          </p:txBody>
        </p:sp>
        <p:sp>
          <p:nvSpPr>
            <p:cNvPr id="463" name="MSFF + coarse/detail…"/>
            <p:cNvSpPr txBox="1"/>
            <p:nvPr/>
          </p:nvSpPr>
          <p:spPr>
            <a:xfrm>
              <a:off x="47213" y="72955"/>
              <a:ext cx="4248974" cy="32957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p>
              <a:pPr algn="ctr">
                <a:lnSpc>
                  <a:spcPct val="104999"/>
                </a:lnSpc>
                <a:defRPr sz="900" b="1">
                  <a:solidFill>
                    <a:srgbClr val="17212B"/>
                  </a:solidFill>
                  <a:latin typeface="Arial"/>
                  <a:ea typeface="Arial"/>
                  <a:cs typeface="Arial"/>
                  <a:sym typeface="Arial"/>
                </a:defRPr>
              </a:pPr>
              <a:r>
                <a:rPr dirty="0"/>
                <a:t>MSFF + coarse/detail</a:t>
              </a:r>
            </a:p>
            <a:p>
              <a:pPr algn="ctr">
                <a:lnSpc>
                  <a:spcPct val="104999"/>
                </a:lnSpc>
                <a:defRPr sz="900" b="1">
                  <a:solidFill>
                    <a:srgbClr val="17212B"/>
                  </a:solidFill>
                  <a:latin typeface="Arial"/>
                  <a:ea typeface="Arial"/>
                  <a:cs typeface="Arial"/>
                  <a:sym typeface="Arial"/>
                </a:defRPr>
              </a:pPr>
              <a:r>
                <a:rPr dirty="0"/>
                <a:t>frequency capacity only where needed</a:t>
              </a:r>
            </a:p>
          </p:txBody>
        </p:sp>
      </p:grpSp>
      <p:grpSp>
        <p:nvGrpSpPr>
          <p:cNvPr id="467" name="Rounded Rectangle 442"/>
          <p:cNvGrpSpPr/>
          <p:nvPr/>
        </p:nvGrpSpPr>
        <p:grpSpPr>
          <a:xfrm>
            <a:off x="6717165" y="3757978"/>
            <a:ext cx="4343401" cy="475489"/>
            <a:chOff x="0" y="0"/>
            <a:chExt cx="4343400" cy="475487"/>
          </a:xfrm>
        </p:grpSpPr>
        <p:sp>
          <p:nvSpPr>
            <p:cNvPr id="465" name="Rounded Rectangle"/>
            <p:cNvSpPr/>
            <p:nvPr/>
          </p:nvSpPr>
          <p:spPr>
            <a:xfrm>
              <a:off x="0" y="0"/>
              <a:ext cx="4343400" cy="475488"/>
            </a:xfrm>
            <a:prstGeom prst="roundRect">
              <a:avLst>
                <a:gd name="adj" fmla="val 16667"/>
              </a:avLst>
            </a:prstGeom>
            <a:solidFill>
              <a:srgbClr val="E5F4F1"/>
            </a:solidFill>
            <a:ln w="11430" cap="flat">
              <a:solidFill>
                <a:srgbClr val="0F766E"/>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lnSpc>
                  <a:spcPct val="104999"/>
                </a:lnSpc>
                <a:defRPr>
                  <a:solidFill>
                    <a:srgbClr val="FFFFFF"/>
                  </a:solidFill>
                  <a:latin typeface="+mn-lt"/>
                  <a:ea typeface="+mn-ea"/>
                  <a:cs typeface="+mn-cs"/>
                  <a:sym typeface="Arial"/>
                </a:defRPr>
              </a:pPr>
              <a:endParaRPr/>
            </a:p>
          </p:txBody>
        </p:sp>
        <p:sp>
          <p:nvSpPr>
            <p:cNvPr id="466" name="Front/plume + pair-gradient…"/>
            <p:cNvSpPr txBox="1"/>
            <p:nvPr/>
          </p:nvSpPr>
          <p:spPr>
            <a:xfrm>
              <a:off x="47213" y="72955"/>
              <a:ext cx="4248974" cy="32957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p>
              <a:pPr algn="ctr">
                <a:lnSpc>
                  <a:spcPct val="104999"/>
                </a:lnSpc>
                <a:defRPr sz="900" b="1">
                  <a:solidFill>
                    <a:srgbClr val="17212B"/>
                  </a:solidFill>
                  <a:latin typeface="Arial"/>
                  <a:ea typeface="Arial"/>
                  <a:cs typeface="Arial"/>
                  <a:sym typeface="Arial"/>
                </a:defRPr>
              </a:pPr>
              <a:r>
                <a:rPr dirty="0"/>
                <a:t>Front/plume + pair-gradient</a:t>
              </a:r>
            </a:p>
            <a:p>
              <a:pPr algn="ctr">
                <a:lnSpc>
                  <a:spcPct val="104999"/>
                </a:lnSpc>
                <a:defRPr sz="900" b="1">
                  <a:solidFill>
                    <a:srgbClr val="17212B"/>
                  </a:solidFill>
                  <a:latin typeface="Arial"/>
                  <a:ea typeface="Arial"/>
                  <a:cs typeface="Arial"/>
                  <a:sym typeface="Arial"/>
                </a:defRPr>
              </a:pPr>
              <a:r>
                <a:rPr dirty="0"/>
                <a:t>supervise front band and local contrast</a:t>
              </a:r>
            </a:p>
          </p:txBody>
        </p:sp>
      </p:grpSp>
      <p:grpSp>
        <p:nvGrpSpPr>
          <p:cNvPr id="470" name="Rounded Rectangle 443"/>
          <p:cNvGrpSpPr/>
          <p:nvPr/>
        </p:nvGrpSpPr>
        <p:grpSpPr>
          <a:xfrm>
            <a:off x="6717165" y="4489498"/>
            <a:ext cx="4343401" cy="475489"/>
            <a:chOff x="0" y="0"/>
            <a:chExt cx="4343400" cy="475487"/>
          </a:xfrm>
        </p:grpSpPr>
        <p:sp>
          <p:nvSpPr>
            <p:cNvPr id="468" name="Rounded Rectangle"/>
            <p:cNvSpPr/>
            <p:nvPr/>
          </p:nvSpPr>
          <p:spPr>
            <a:xfrm>
              <a:off x="0" y="0"/>
              <a:ext cx="4343400" cy="475488"/>
            </a:xfrm>
            <a:prstGeom prst="roundRect">
              <a:avLst>
                <a:gd name="adj" fmla="val 16667"/>
              </a:avLst>
            </a:prstGeom>
            <a:solidFill>
              <a:srgbClr val="EAF6EA"/>
            </a:solidFill>
            <a:ln w="11430" cap="flat">
              <a:solidFill>
                <a:srgbClr val="2E7D55"/>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lnSpc>
                  <a:spcPct val="104999"/>
                </a:lnSpc>
                <a:defRPr>
                  <a:solidFill>
                    <a:srgbClr val="FFFFFF"/>
                  </a:solidFill>
                  <a:latin typeface="+mn-lt"/>
                  <a:ea typeface="+mn-ea"/>
                  <a:cs typeface="+mn-cs"/>
                  <a:sym typeface="Arial"/>
                </a:defRPr>
              </a:pPr>
              <a:endParaRPr/>
            </a:p>
          </p:txBody>
        </p:sp>
        <p:sp>
          <p:nvSpPr>
            <p:cNvPr id="469" name="Residual RAR + local FV…"/>
            <p:cNvSpPr txBox="1"/>
            <p:nvPr/>
          </p:nvSpPr>
          <p:spPr>
            <a:xfrm>
              <a:off x="47213" y="72955"/>
              <a:ext cx="4248974" cy="32957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p>
              <a:pPr algn="ctr">
                <a:lnSpc>
                  <a:spcPct val="104999"/>
                </a:lnSpc>
                <a:defRPr sz="900" b="1">
                  <a:solidFill>
                    <a:srgbClr val="17212B"/>
                  </a:solidFill>
                  <a:latin typeface="Arial"/>
                  <a:ea typeface="Arial"/>
                  <a:cs typeface="Arial"/>
                  <a:sym typeface="Arial"/>
                </a:defRPr>
              </a:pPr>
              <a:r>
                <a:t>Residual RAR + local FV</a:t>
              </a:r>
            </a:p>
            <a:p>
              <a:pPr algn="ctr">
                <a:lnSpc>
                  <a:spcPct val="104999"/>
                </a:lnSpc>
                <a:defRPr sz="900" b="1">
                  <a:solidFill>
                    <a:srgbClr val="17212B"/>
                  </a:solidFill>
                  <a:latin typeface="Arial"/>
                  <a:ea typeface="Arial"/>
                  <a:cs typeface="Arial"/>
                  <a:sym typeface="Arial"/>
                </a:defRPr>
              </a:pPr>
              <a:r>
                <a:t>spend physics effort on residual and mass balance</a:t>
              </a:r>
            </a:p>
          </p:txBody>
        </p:sp>
      </p:grpSp>
      <p:sp>
        <p:nvSpPr>
          <p:cNvPr id="471" name="TextBox 40"/>
          <p:cNvSpPr txBox="1"/>
          <p:nvPr/>
        </p:nvSpPr>
        <p:spPr>
          <a:xfrm>
            <a:off x="6261371" y="1326084"/>
            <a:ext cx="165188" cy="2897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900" b="1">
                <a:solidFill>
                  <a:srgbClr val="111111"/>
                </a:solidFill>
                <a:latin typeface="Arial"/>
                <a:ea typeface="Arial"/>
                <a:cs typeface="Arial"/>
                <a:sym typeface="Arial"/>
              </a:defRPr>
            </a:lvl1pPr>
          </a:lstStyle>
          <a:p>
            <a:r>
              <a:t>c</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Rectangle 1"/>
          <p:cNvSpPr/>
          <p:nvPr/>
        </p:nvSpPr>
        <p:spPr>
          <a:xfrm>
            <a:off x="-1" y="-1"/>
            <a:ext cx="12191697" cy="576074"/>
          </a:xfrm>
          <a:prstGeom prst="rect">
            <a:avLst/>
          </a:prstGeom>
          <a:solidFill>
            <a:srgbClr val="5C0014"/>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74" name="Rectangle 2"/>
          <p:cNvSpPr/>
          <p:nvPr/>
        </p:nvSpPr>
        <p:spPr>
          <a:xfrm>
            <a:off x="-1" y="576072"/>
            <a:ext cx="12191697" cy="22861"/>
          </a:xfrm>
          <a:prstGeom prst="rect">
            <a:avLst/>
          </a:prstGeom>
          <a:solidFill>
            <a:srgbClr val="B0002A"/>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75" name="TextBox 3"/>
          <p:cNvSpPr txBox="1"/>
          <p:nvPr/>
        </p:nvSpPr>
        <p:spPr>
          <a:xfrm>
            <a:off x="265176" y="73152"/>
            <a:ext cx="494042"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D6A3AF"/>
                </a:solidFill>
                <a:latin typeface="Arial"/>
                <a:ea typeface="Arial"/>
                <a:cs typeface="Arial"/>
                <a:sym typeface="Arial"/>
              </a:defRPr>
            </a:lvl1pPr>
          </a:lstStyle>
          <a:p>
            <a:r>
              <a:t>Motivation</a:t>
            </a:r>
          </a:p>
        </p:txBody>
      </p:sp>
      <p:sp>
        <p:nvSpPr>
          <p:cNvPr id="476" name="Oval 4"/>
          <p:cNvSpPr/>
          <p:nvPr/>
        </p:nvSpPr>
        <p:spPr>
          <a:xfrm>
            <a:off x="28346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77" name="Oval 5"/>
          <p:cNvSpPr/>
          <p:nvPr/>
        </p:nvSpPr>
        <p:spPr>
          <a:xfrm>
            <a:off x="40233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78" name="Oval 6"/>
          <p:cNvSpPr/>
          <p:nvPr/>
        </p:nvSpPr>
        <p:spPr>
          <a:xfrm>
            <a:off x="521208"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79" name="Oval 7"/>
          <p:cNvSpPr/>
          <p:nvPr/>
        </p:nvSpPr>
        <p:spPr>
          <a:xfrm>
            <a:off x="64008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80" name="TextBox 8"/>
          <p:cNvSpPr txBox="1"/>
          <p:nvPr/>
        </p:nvSpPr>
        <p:spPr>
          <a:xfrm>
            <a:off x="2798064" y="73152"/>
            <a:ext cx="1115152"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FFFFFF"/>
                </a:solidFill>
                <a:latin typeface="Arial"/>
                <a:ea typeface="Arial"/>
                <a:cs typeface="Arial"/>
                <a:sym typeface="Arial"/>
              </a:defRPr>
            </a:lvl1pPr>
          </a:lstStyle>
          <a:p>
            <a:r>
              <a:t>Front-aware M8 method</a:t>
            </a:r>
          </a:p>
        </p:txBody>
      </p:sp>
      <p:sp>
        <p:nvSpPr>
          <p:cNvPr id="481" name="Oval 9"/>
          <p:cNvSpPr/>
          <p:nvPr/>
        </p:nvSpPr>
        <p:spPr>
          <a:xfrm>
            <a:off x="281635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82" name="Oval 10"/>
          <p:cNvSpPr/>
          <p:nvPr/>
        </p:nvSpPr>
        <p:spPr>
          <a:xfrm>
            <a:off x="2912362"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83" name="Oval 11"/>
          <p:cNvSpPr/>
          <p:nvPr/>
        </p:nvSpPr>
        <p:spPr>
          <a:xfrm>
            <a:off x="3008375"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84" name="Oval 12"/>
          <p:cNvSpPr/>
          <p:nvPr/>
        </p:nvSpPr>
        <p:spPr>
          <a:xfrm>
            <a:off x="3104387"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85" name="Oval 13"/>
          <p:cNvSpPr/>
          <p:nvPr/>
        </p:nvSpPr>
        <p:spPr>
          <a:xfrm>
            <a:off x="3200399"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86" name="Oval 14"/>
          <p:cNvSpPr/>
          <p:nvPr/>
        </p:nvSpPr>
        <p:spPr>
          <a:xfrm>
            <a:off x="3296410"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87" name="Oval 15"/>
          <p:cNvSpPr/>
          <p:nvPr/>
        </p:nvSpPr>
        <p:spPr>
          <a:xfrm>
            <a:off x="3392423"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88" name="Oval 16"/>
          <p:cNvSpPr/>
          <p:nvPr/>
        </p:nvSpPr>
        <p:spPr>
          <a:xfrm>
            <a:off x="3488435"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89" name="Oval 17"/>
          <p:cNvSpPr/>
          <p:nvPr/>
        </p:nvSpPr>
        <p:spPr>
          <a:xfrm>
            <a:off x="3584447"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90" name="Oval 18"/>
          <p:cNvSpPr/>
          <p:nvPr/>
        </p:nvSpPr>
        <p:spPr>
          <a:xfrm>
            <a:off x="3680459"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91" name="Oval 19"/>
          <p:cNvSpPr/>
          <p:nvPr/>
        </p:nvSpPr>
        <p:spPr>
          <a:xfrm>
            <a:off x="3776471"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92" name="Oval 20"/>
          <p:cNvSpPr/>
          <p:nvPr/>
        </p:nvSpPr>
        <p:spPr>
          <a:xfrm>
            <a:off x="3872483"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93" name="Oval 21"/>
          <p:cNvSpPr/>
          <p:nvPr/>
        </p:nvSpPr>
        <p:spPr>
          <a:xfrm>
            <a:off x="3968496"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94" name="Oval 22"/>
          <p:cNvSpPr/>
          <p:nvPr/>
        </p:nvSpPr>
        <p:spPr>
          <a:xfrm>
            <a:off x="4064506"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95" name="Oval 23"/>
          <p:cNvSpPr/>
          <p:nvPr/>
        </p:nvSpPr>
        <p:spPr>
          <a:xfrm>
            <a:off x="4160520"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96" name="Oval 24"/>
          <p:cNvSpPr/>
          <p:nvPr/>
        </p:nvSpPr>
        <p:spPr>
          <a:xfrm>
            <a:off x="4256530"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97" name="Oval 25"/>
          <p:cNvSpPr/>
          <p:nvPr/>
        </p:nvSpPr>
        <p:spPr>
          <a:xfrm>
            <a:off x="4352544"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98" name="Oval 26"/>
          <p:cNvSpPr/>
          <p:nvPr/>
        </p:nvSpPr>
        <p:spPr>
          <a:xfrm>
            <a:off x="4448554"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99" name="Oval 27"/>
          <p:cNvSpPr/>
          <p:nvPr/>
        </p:nvSpPr>
        <p:spPr>
          <a:xfrm>
            <a:off x="4544567"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500" name="Oval 28"/>
          <p:cNvSpPr/>
          <p:nvPr/>
        </p:nvSpPr>
        <p:spPr>
          <a:xfrm>
            <a:off x="4640579"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501" name="Oval 29"/>
          <p:cNvSpPr/>
          <p:nvPr/>
        </p:nvSpPr>
        <p:spPr>
          <a:xfrm>
            <a:off x="4736591"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502" name="Oval 30"/>
          <p:cNvSpPr/>
          <p:nvPr/>
        </p:nvSpPr>
        <p:spPr>
          <a:xfrm>
            <a:off x="4832603"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503" name="Oval 31"/>
          <p:cNvSpPr/>
          <p:nvPr/>
        </p:nvSpPr>
        <p:spPr>
          <a:xfrm>
            <a:off x="4928615"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504" name="Oval 32"/>
          <p:cNvSpPr/>
          <p:nvPr/>
        </p:nvSpPr>
        <p:spPr>
          <a:xfrm>
            <a:off x="5024627"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505" name="TextBox 33"/>
          <p:cNvSpPr txBox="1"/>
          <p:nvPr/>
        </p:nvSpPr>
        <p:spPr>
          <a:xfrm>
            <a:off x="9381743" y="73152"/>
            <a:ext cx="1250933"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D6A3AF"/>
                </a:solidFill>
                <a:latin typeface="Arial"/>
                <a:ea typeface="Arial"/>
                <a:cs typeface="Arial"/>
                <a:sym typeface="Arial"/>
              </a:defRPr>
            </a:lvl1pPr>
          </a:lstStyle>
          <a:p>
            <a:r>
              <a:t>Evaluation and next results</a:t>
            </a:r>
          </a:p>
        </p:txBody>
      </p:sp>
      <p:sp>
        <p:nvSpPr>
          <p:cNvPr id="506" name="Oval 34"/>
          <p:cNvSpPr/>
          <p:nvPr/>
        </p:nvSpPr>
        <p:spPr>
          <a:xfrm>
            <a:off x="9400031"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507" name="Oval 35"/>
          <p:cNvSpPr/>
          <p:nvPr/>
        </p:nvSpPr>
        <p:spPr>
          <a:xfrm>
            <a:off x="9518904"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508" name="Oval 36"/>
          <p:cNvSpPr/>
          <p:nvPr/>
        </p:nvSpPr>
        <p:spPr>
          <a:xfrm>
            <a:off x="9637776"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509" name="Oval 37"/>
          <p:cNvSpPr/>
          <p:nvPr/>
        </p:nvSpPr>
        <p:spPr>
          <a:xfrm>
            <a:off x="9756647"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510" name="TextBox 38"/>
          <p:cNvSpPr txBox="1"/>
          <p:nvPr/>
        </p:nvSpPr>
        <p:spPr>
          <a:xfrm>
            <a:off x="448055" y="768096"/>
            <a:ext cx="8091093" cy="3840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900">
                <a:solidFill>
                  <a:srgbClr val="B0002A"/>
                </a:solidFill>
                <a:latin typeface="Arial"/>
                <a:ea typeface="Arial"/>
                <a:cs typeface="Arial"/>
                <a:sym typeface="Arial"/>
              </a:defRPr>
            </a:lvl1pPr>
          </a:lstStyle>
          <a:p>
            <a:r>
              <a:rPr sz="1700" b="1" dirty="0">
                <a:solidFill>
                  <a:srgbClr val="7E0023"/>
                </a:solidFill>
                <a:latin typeface="Arial"/>
              </a:rPr>
              <a:t>Final M8 architecture separates smooth pressure from multiscale saturation</a:t>
            </a:r>
          </a:p>
        </p:txBody>
      </p:sp>
      <p:sp>
        <p:nvSpPr>
          <p:cNvPr id="511" name="TextBox 40"/>
          <p:cNvSpPr txBox="1"/>
          <p:nvPr/>
        </p:nvSpPr>
        <p:spPr>
          <a:xfrm>
            <a:off x="265176" y="6492240"/>
            <a:ext cx="11703833" cy="203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gn="ctr">
              <a:lnSpc>
                <a:spcPct val="104999"/>
              </a:lnSpc>
              <a:defRPr sz="1300">
                <a:solidFill>
                  <a:srgbClr val="0000FF"/>
                </a:solidFill>
                <a:latin typeface="Arial"/>
                <a:ea typeface="Arial"/>
                <a:cs typeface="Arial"/>
                <a:sym typeface="Arial"/>
              </a:defRPr>
            </a:lvl1pPr>
          </a:lstStyle>
          <a:p>
            <a:r>
              <a:rPr sz="900">
                <a:latin typeface="Arial"/>
              </a:rPr>
              <a:t>M0-M3 test representation; M4-M6 add hard IC and front supervision; M7 adds residual-adaptive refinement; M8 adds delayed finite-volume mass conservation.</a:t>
            </a:r>
          </a:p>
        </p:txBody>
      </p:sp>
      <p:sp>
        <p:nvSpPr>
          <p:cNvPr id="512" name="TextBox 41"/>
          <p:cNvSpPr txBox="1"/>
          <p:nvPr/>
        </p:nvSpPr>
        <p:spPr>
          <a:xfrm>
            <a:off x="11734057" y="6528816"/>
            <a:ext cx="143999"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gn="r">
              <a:lnSpc>
                <a:spcPct val="104999"/>
              </a:lnSpc>
              <a:defRPr sz="800">
                <a:solidFill>
                  <a:srgbClr val="666666"/>
                </a:solidFill>
                <a:latin typeface="Arial"/>
                <a:ea typeface="Arial"/>
                <a:cs typeface="Arial"/>
                <a:sym typeface="Arial"/>
              </a:defRPr>
            </a:lvl1pPr>
          </a:lstStyle>
          <a:p>
            <a:r>
              <a:t>07</a:t>
            </a:r>
          </a:p>
        </p:txBody>
      </p:sp>
      <p:grpSp>
        <p:nvGrpSpPr>
          <p:cNvPr id="515" name="Text 2"/>
          <p:cNvGrpSpPr/>
          <p:nvPr/>
        </p:nvGrpSpPr>
        <p:grpSpPr>
          <a:xfrm>
            <a:off x="8382786" y="698151"/>
            <a:ext cx="3367255" cy="384050"/>
            <a:chOff x="0" y="0"/>
            <a:chExt cx="3367254" cy="384048"/>
          </a:xfrm>
        </p:grpSpPr>
        <p:sp>
          <p:nvSpPr>
            <p:cNvPr id="513" name="Rounded Rectangle"/>
            <p:cNvSpPr/>
            <p:nvPr/>
          </p:nvSpPr>
          <p:spPr>
            <a:xfrm>
              <a:off x="0" y="0"/>
              <a:ext cx="3310129" cy="384048"/>
            </a:xfrm>
            <a:prstGeom prst="roundRect">
              <a:avLst>
                <a:gd name="adj" fmla="val 16667"/>
              </a:avLst>
            </a:prstGeom>
            <a:solidFill>
              <a:srgbClr val="FDEDEC"/>
            </a:solidFill>
            <a:ln w="10160" cap="flat">
              <a:solidFill>
                <a:srgbClr val="E6A3A3"/>
              </a:solidFill>
              <a:prstDash val="solid"/>
              <a:round/>
            </a:ln>
            <a:effectLst/>
          </p:spPr>
          <p:txBody>
            <a:bodyPr wrap="square" lIns="45719" tIns="45719" rIns="45719" bIns="45719" numCol="1" anchor="ctr">
              <a:noAutofit/>
            </a:bodyPr>
            <a:lstStyle/>
            <a:p>
              <a:pPr algn="ctr" defTabSz="914400">
                <a:defRPr sz="700">
                  <a:latin typeface="Arial"/>
                  <a:ea typeface="Arial"/>
                  <a:cs typeface="Arial"/>
                  <a:sym typeface="Arial"/>
                </a:defRPr>
              </a:pPr>
              <a:endParaRPr/>
            </a:p>
          </p:txBody>
        </p:sp>
        <p:sp>
          <p:nvSpPr>
            <p:cNvPr id="514" name="Target field: localized, multiscale, gradient-concentrated CO₂ saturation fronts"/>
            <p:cNvSpPr txBox="1"/>
            <p:nvPr/>
          </p:nvSpPr>
          <p:spPr>
            <a:xfrm>
              <a:off x="23827" y="23827"/>
              <a:ext cx="3343427" cy="3363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7" tIns="507" rIns="507" bIns="507" numCol="1" anchor="ctr">
              <a:normAutofit/>
            </a:bodyPr>
            <a:lstStyle>
              <a:lvl1pPr algn="ctr" defTabSz="914400">
                <a:defRPr sz="700" b="1">
                  <a:solidFill>
                    <a:srgbClr val="B52222"/>
                  </a:solidFill>
                  <a:latin typeface="Arial"/>
                  <a:ea typeface="Arial"/>
                  <a:cs typeface="Arial"/>
                  <a:sym typeface="Arial"/>
                </a:defRPr>
              </a:lvl1pPr>
            </a:lstStyle>
            <a:p>
              <a:r>
                <a:rPr dirty="0"/>
                <a:t>Target field: localized, multiscale, gradient-concentrated CO₂ saturation fronts</a:t>
              </a:r>
            </a:p>
          </p:txBody>
        </p:sp>
      </p:grpSp>
      <p:sp>
        <p:nvSpPr>
          <p:cNvPr id="516" name="Shape 3"/>
          <p:cNvSpPr/>
          <p:nvPr/>
        </p:nvSpPr>
        <p:spPr>
          <a:xfrm>
            <a:off x="274320" y="1323237"/>
            <a:ext cx="2286001" cy="3276196"/>
          </a:xfrm>
          <a:prstGeom prst="roundRect">
            <a:avLst>
              <a:gd name="adj" fmla="val 3200"/>
            </a:avLst>
          </a:prstGeom>
          <a:solidFill>
            <a:srgbClr val="FFFFFF">
              <a:alpha val="0"/>
            </a:srgbClr>
          </a:solidFill>
          <a:ln w="10160">
            <a:solidFill>
              <a:srgbClr val="CBD5E1"/>
            </a:solidFill>
          </a:ln>
        </p:spPr>
        <p:txBody>
          <a:bodyPr lIns="45719" rIns="45719"/>
          <a:lstStyle/>
          <a:p>
            <a:pPr defTabSz="914400">
              <a:defRPr>
                <a:latin typeface="Arial"/>
                <a:ea typeface="Arial"/>
                <a:cs typeface="Arial"/>
                <a:sym typeface="Arial"/>
              </a:defRPr>
            </a:pPr>
            <a:endParaRPr sz="800" b="1"/>
          </a:p>
        </p:txBody>
      </p:sp>
      <p:sp>
        <p:nvSpPr>
          <p:cNvPr id="517" name="Text 4"/>
          <p:cNvSpPr txBox="1"/>
          <p:nvPr/>
        </p:nvSpPr>
        <p:spPr>
          <a:xfrm>
            <a:off x="384048" y="1426273"/>
            <a:ext cx="182881" cy="1231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defTabSz="914400">
              <a:defRPr sz="700" b="1">
                <a:solidFill>
                  <a:srgbClr val="4B5563"/>
                </a:solidFill>
                <a:latin typeface="Arial"/>
                <a:ea typeface="Arial"/>
                <a:cs typeface="Arial"/>
                <a:sym typeface="Arial"/>
              </a:defRPr>
            </a:lvl1pPr>
          </a:lstStyle>
          <a:p>
            <a:r>
              <a:rPr sz="800"/>
              <a:t>a</a:t>
            </a:r>
          </a:p>
        </p:txBody>
      </p:sp>
      <p:sp>
        <p:nvSpPr>
          <p:cNvPr id="518" name="Text 5"/>
          <p:cNvSpPr txBox="1"/>
          <p:nvPr/>
        </p:nvSpPr>
        <p:spPr>
          <a:xfrm>
            <a:off x="594360" y="1426273"/>
            <a:ext cx="1828801" cy="1231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defTabSz="914400">
              <a:defRPr sz="800" b="1">
                <a:solidFill>
                  <a:srgbClr val="111827"/>
                </a:solidFill>
                <a:latin typeface="Arial"/>
                <a:ea typeface="Arial"/>
                <a:cs typeface="Arial"/>
                <a:sym typeface="Arial"/>
              </a:defRPr>
            </a:lvl1pPr>
          </a:lstStyle>
          <a:p>
            <a:r>
              <a:t>Data and sampler pools</a:t>
            </a:r>
          </a:p>
        </p:txBody>
      </p:sp>
      <p:sp>
        <p:nvSpPr>
          <p:cNvPr id="519" name="Shape 6"/>
          <p:cNvSpPr/>
          <p:nvPr/>
        </p:nvSpPr>
        <p:spPr>
          <a:xfrm>
            <a:off x="2816351" y="1323237"/>
            <a:ext cx="5230369" cy="3321916"/>
          </a:xfrm>
          <a:prstGeom prst="roundRect">
            <a:avLst>
              <a:gd name="adj" fmla="val 1951"/>
            </a:avLst>
          </a:prstGeom>
          <a:solidFill>
            <a:srgbClr val="FFFFFF">
              <a:alpha val="0"/>
            </a:srgbClr>
          </a:solidFill>
          <a:ln w="10160">
            <a:solidFill>
              <a:srgbClr val="CBD5E1"/>
            </a:solidFill>
          </a:ln>
        </p:spPr>
        <p:txBody>
          <a:bodyPr lIns="45719" rIns="45719"/>
          <a:lstStyle/>
          <a:p>
            <a:pPr defTabSz="914400">
              <a:defRPr>
                <a:latin typeface="Arial"/>
                <a:ea typeface="Arial"/>
                <a:cs typeface="Arial"/>
                <a:sym typeface="Arial"/>
              </a:defRPr>
            </a:pPr>
            <a:endParaRPr sz="800" b="1"/>
          </a:p>
        </p:txBody>
      </p:sp>
      <p:sp>
        <p:nvSpPr>
          <p:cNvPr id="520" name="Text 7"/>
          <p:cNvSpPr txBox="1"/>
          <p:nvPr/>
        </p:nvSpPr>
        <p:spPr>
          <a:xfrm>
            <a:off x="2926079" y="1426273"/>
            <a:ext cx="182881" cy="1231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defTabSz="914400">
              <a:defRPr sz="700" b="1">
                <a:solidFill>
                  <a:srgbClr val="4B5563"/>
                </a:solidFill>
                <a:latin typeface="Arial"/>
                <a:ea typeface="Arial"/>
                <a:cs typeface="Arial"/>
                <a:sym typeface="Arial"/>
              </a:defRPr>
            </a:lvl1pPr>
          </a:lstStyle>
          <a:p>
            <a:r>
              <a:rPr sz="800"/>
              <a:t>b</a:t>
            </a:r>
          </a:p>
        </p:txBody>
      </p:sp>
      <p:sp>
        <p:nvSpPr>
          <p:cNvPr id="521" name="Text 8"/>
          <p:cNvSpPr txBox="1"/>
          <p:nvPr/>
        </p:nvSpPr>
        <p:spPr>
          <a:xfrm>
            <a:off x="3136391" y="1426273"/>
            <a:ext cx="4773169" cy="1231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defTabSz="914400">
              <a:defRPr sz="800" b="1">
                <a:solidFill>
                  <a:srgbClr val="111827"/>
                </a:solidFill>
                <a:latin typeface="Arial"/>
                <a:ea typeface="Arial"/>
                <a:cs typeface="Arial"/>
                <a:sym typeface="Arial"/>
              </a:defRPr>
            </a:lvl1pPr>
          </a:lstStyle>
          <a:p>
            <a:r>
              <a:t>Variable-decoupled surrogate</a:t>
            </a:r>
          </a:p>
        </p:txBody>
      </p:sp>
      <p:sp>
        <p:nvSpPr>
          <p:cNvPr id="522" name="Shape 9"/>
          <p:cNvSpPr/>
          <p:nvPr/>
        </p:nvSpPr>
        <p:spPr>
          <a:xfrm>
            <a:off x="8302752" y="1323237"/>
            <a:ext cx="3566160" cy="3321916"/>
          </a:xfrm>
          <a:prstGeom prst="roundRect">
            <a:avLst>
              <a:gd name="adj" fmla="val 2051"/>
            </a:avLst>
          </a:prstGeom>
          <a:solidFill>
            <a:srgbClr val="FFFFFF">
              <a:alpha val="0"/>
            </a:srgbClr>
          </a:solidFill>
          <a:ln w="10160">
            <a:solidFill>
              <a:srgbClr val="CBD5E1"/>
            </a:solidFill>
          </a:ln>
        </p:spPr>
        <p:txBody>
          <a:bodyPr lIns="45719" rIns="45719"/>
          <a:lstStyle/>
          <a:p>
            <a:pPr defTabSz="914400">
              <a:defRPr>
                <a:latin typeface="Arial"/>
                <a:ea typeface="Arial"/>
                <a:cs typeface="Arial"/>
                <a:sym typeface="Arial"/>
              </a:defRPr>
            </a:pPr>
            <a:endParaRPr sz="800" b="1"/>
          </a:p>
        </p:txBody>
      </p:sp>
      <p:sp>
        <p:nvSpPr>
          <p:cNvPr id="523" name="Text 10"/>
          <p:cNvSpPr txBox="1"/>
          <p:nvPr/>
        </p:nvSpPr>
        <p:spPr>
          <a:xfrm>
            <a:off x="8412480" y="1426273"/>
            <a:ext cx="182881" cy="1231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defTabSz="914400">
              <a:defRPr sz="700" b="1">
                <a:solidFill>
                  <a:srgbClr val="4B5563"/>
                </a:solidFill>
                <a:latin typeface="Arial"/>
                <a:ea typeface="Arial"/>
                <a:cs typeface="Arial"/>
                <a:sym typeface="Arial"/>
              </a:defRPr>
            </a:lvl1pPr>
          </a:lstStyle>
          <a:p>
            <a:r>
              <a:rPr sz="800"/>
              <a:t>c</a:t>
            </a:r>
          </a:p>
        </p:txBody>
      </p:sp>
      <p:sp>
        <p:nvSpPr>
          <p:cNvPr id="524" name="Text 11"/>
          <p:cNvSpPr txBox="1"/>
          <p:nvPr/>
        </p:nvSpPr>
        <p:spPr>
          <a:xfrm>
            <a:off x="8622792" y="1426273"/>
            <a:ext cx="3108961" cy="1231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defTabSz="914400">
              <a:defRPr sz="800" b="1">
                <a:solidFill>
                  <a:srgbClr val="111827"/>
                </a:solidFill>
                <a:latin typeface="Arial"/>
                <a:ea typeface="Arial"/>
                <a:cs typeface="Arial"/>
                <a:sym typeface="Arial"/>
              </a:defRPr>
            </a:lvl1pPr>
          </a:lstStyle>
          <a:p>
            <a:r>
              <a:t>Hybrid objective</a:t>
            </a:r>
          </a:p>
        </p:txBody>
      </p:sp>
      <p:sp>
        <p:nvSpPr>
          <p:cNvPr id="525" name="Shape 12"/>
          <p:cNvSpPr/>
          <p:nvPr/>
        </p:nvSpPr>
        <p:spPr>
          <a:xfrm>
            <a:off x="292608" y="5193793"/>
            <a:ext cx="11594593" cy="1188720"/>
          </a:xfrm>
          <a:prstGeom prst="roundRect">
            <a:avLst>
              <a:gd name="adj" fmla="val 6154"/>
            </a:avLst>
          </a:prstGeom>
          <a:solidFill>
            <a:srgbClr val="FFFFFF">
              <a:alpha val="0"/>
            </a:srgbClr>
          </a:solidFill>
          <a:ln w="10160">
            <a:solidFill>
              <a:srgbClr val="CBD5E1"/>
            </a:solidFill>
          </a:ln>
        </p:spPr>
        <p:txBody>
          <a:bodyPr lIns="45719" rIns="45719"/>
          <a:lstStyle/>
          <a:p>
            <a:pPr defTabSz="914400">
              <a:defRPr>
                <a:latin typeface="Arial"/>
                <a:ea typeface="Arial"/>
                <a:cs typeface="Arial"/>
                <a:sym typeface="Arial"/>
              </a:defRPr>
            </a:pPr>
            <a:endParaRPr dirty="0"/>
          </a:p>
        </p:txBody>
      </p:sp>
      <p:sp>
        <p:nvSpPr>
          <p:cNvPr id="526" name="Text 13"/>
          <p:cNvSpPr txBox="1"/>
          <p:nvPr/>
        </p:nvSpPr>
        <p:spPr>
          <a:xfrm>
            <a:off x="402336" y="5294885"/>
            <a:ext cx="182881"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defTabSz="914400">
              <a:defRPr sz="700" b="1">
                <a:solidFill>
                  <a:srgbClr val="4B5563"/>
                </a:solidFill>
                <a:latin typeface="Arial"/>
                <a:ea typeface="Arial"/>
                <a:cs typeface="Arial"/>
                <a:sym typeface="Arial"/>
              </a:defRPr>
            </a:lvl1pPr>
          </a:lstStyle>
          <a:p>
            <a:r>
              <a:t>d</a:t>
            </a:r>
          </a:p>
        </p:txBody>
      </p:sp>
      <p:sp>
        <p:nvSpPr>
          <p:cNvPr id="527" name="Text 14"/>
          <p:cNvSpPr txBox="1"/>
          <p:nvPr/>
        </p:nvSpPr>
        <p:spPr>
          <a:xfrm>
            <a:off x="612647" y="5294885"/>
            <a:ext cx="11137394"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defTabSz="914400">
              <a:defRPr sz="800" b="1">
                <a:solidFill>
                  <a:srgbClr val="111827"/>
                </a:solidFill>
                <a:latin typeface="Arial"/>
                <a:ea typeface="Arial"/>
                <a:cs typeface="Arial"/>
                <a:sym typeface="Arial"/>
              </a:defRPr>
            </a:lvl1pPr>
          </a:lstStyle>
          <a:p>
            <a:r>
              <a:t>Method logic</a:t>
            </a:r>
          </a:p>
        </p:txBody>
      </p:sp>
      <p:sp>
        <p:nvSpPr>
          <p:cNvPr id="528" name="Shape 15"/>
          <p:cNvSpPr/>
          <p:nvPr/>
        </p:nvSpPr>
        <p:spPr>
          <a:xfrm flipV="1">
            <a:off x="2560319" y="2767989"/>
            <a:ext cx="256031" cy="0"/>
          </a:xfrm>
          <a:prstGeom prst="line">
            <a:avLst/>
          </a:prstGeom>
          <a:solidFill>
            <a:srgbClr val="FFFFFF">
              <a:alpha val="0"/>
            </a:srgbClr>
          </a:solidFill>
          <a:ln w="10160">
            <a:solidFill>
              <a:srgbClr val="111827"/>
            </a:solidFill>
            <a:tailEnd type="triangle"/>
          </a:ln>
        </p:spPr>
        <p:txBody>
          <a:bodyPr lIns="45719" rIns="45719"/>
          <a:lstStyle/>
          <a:p>
            <a:pPr defTabSz="914400">
              <a:defRPr>
                <a:latin typeface="Arial"/>
                <a:ea typeface="Arial"/>
                <a:cs typeface="Arial"/>
                <a:sym typeface="Arial"/>
              </a:defRPr>
            </a:pPr>
            <a:endParaRPr sz="800" b="1"/>
          </a:p>
        </p:txBody>
      </p:sp>
      <p:sp>
        <p:nvSpPr>
          <p:cNvPr id="529" name="Shape 16"/>
          <p:cNvSpPr/>
          <p:nvPr/>
        </p:nvSpPr>
        <p:spPr>
          <a:xfrm>
            <a:off x="3835908" y="2420515"/>
            <a:ext cx="946405" cy="1"/>
          </a:xfrm>
          <a:prstGeom prst="line">
            <a:avLst/>
          </a:prstGeom>
          <a:solidFill>
            <a:srgbClr val="FFFFFF">
              <a:alpha val="0"/>
            </a:srgbClr>
          </a:solidFill>
          <a:ln w="10160">
            <a:solidFill>
              <a:srgbClr val="111827"/>
            </a:solidFill>
            <a:tailEnd type="triangle"/>
          </a:ln>
        </p:spPr>
        <p:txBody>
          <a:bodyPr lIns="45719" rIns="45719"/>
          <a:lstStyle/>
          <a:p>
            <a:pPr defTabSz="914400">
              <a:defRPr>
                <a:latin typeface="Arial"/>
                <a:ea typeface="Arial"/>
                <a:cs typeface="Arial"/>
                <a:sym typeface="Arial"/>
              </a:defRPr>
            </a:pPr>
            <a:endParaRPr sz="800" b="1"/>
          </a:p>
        </p:txBody>
      </p:sp>
      <p:sp>
        <p:nvSpPr>
          <p:cNvPr id="530" name="Shape 17"/>
          <p:cNvSpPr/>
          <p:nvPr/>
        </p:nvSpPr>
        <p:spPr>
          <a:xfrm flipV="1">
            <a:off x="3776471" y="3334915"/>
            <a:ext cx="960120" cy="0"/>
          </a:xfrm>
          <a:prstGeom prst="line">
            <a:avLst/>
          </a:prstGeom>
          <a:solidFill>
            <a:srgbClr val="FFFFFF">
              <a:alpha val="0"/>
            </a:srgbClr>
          </a:solidFill>
          <a:ln w="10160">
            <a:solidFill>
              <a:srgbClr val="111827"/>
            </a:solidFill>
            <a:tailEnd type="triangle"/>
          </a:ln>
        </p:spPr>
        <p:txBody>
          <a:bodyPr lIns="45719" rIns="45719"/>
          <a:lstStyle/>
          <a:p>
            <a:pPr defTabSz="914400">
              <a:defRPr>
                <a:latin typeface="Arial"/>
                <a:ea typeface="Arial"/>
                <a:cs typeface="Arial"/>
                <a:sym typeface="Arial"/>
              </a:defRPr>
            </a:pPr>
            <a:endParaRPr sz="800" b="1"/>
          </a:p>
        </p:txBody>
      </p:sp>
      <p:sp>
        <p:nvSpPr>
          <p:cNvPr id="531" name="Shape 18"/>
          <p:cNvSpPr/>
          <p:nvPr/>
        </p:nvSpPr>
        <p:spPr>
          <a:xfrm>
            <a:off x="6743699" y="2331928"/>
            <a:ext cx="685801" cy="1"/>
          </a:xfrm>
          <a:prstGeom prst="line">
            <a:avLst/>
          </a:prstGeom>
          <a:solidFill>
            <a:srgbClr val="FFFFFF">
              <a:alpha val="0"/>
            </a:srgbClr>
          </a:solidFill>
          <a:ln w="11430">
            <a:solidFill>
              <a:srgbClr val="1F3F8A"/>
            </a:solidFill>
            <a:tailEnd type="triangle"/>
          </a:ln>
        </p:spPr>
        <p:txBody>
          <a:bodyPr lIns="45719" rIns="45719"/>
          <a:lstStyle/>
          <a:p>
            <a:pPr defTabSz="914400">
              <a:defRPr>
                <a:latin typeface="Arial"/>
                <a:ea typeface="Arial"/>
                <a:cs typeface="Arial"/>
                <a:sym typeface="Arial"/>
              </a:defRPr>
            </a:pPr>
            <a:endParaRPr sz="800" b="1"/>
          </a:p>
        </p:txBody>
      </p:sp>
      <p:sp>
        <p:nvSpPr>
          <p:cNvPr id="532" name="Shape 19"/>
          <p:cNvSpPr/>
          <p:nvPr/>
        </p:nvSpPr>
        <p:spPr>
          <a:xfrm>
            <a:off x="6702552" y="3334915"/>
            <a:ext cx="685801" cy="1"/>
          </a:xfrm>
          <a:prstGeom prst="line">
            <a:avLst/>
          </a:prstGeom>
          <a:solidFill>
            <a:srgbClr val="FFFFFF">
              <a:alpha val="0"/>
            </a:srgbClr>
          </a:solidFill>
          <a:ln w="11430">
            <a:solidFill>
              <a:srgbClr val="0F766E"/>
            </a:solidFill>
            <a:tailEnd type="triangle"/>
          </a:ln>
        </p:spPr>
        <p:txBody>
          <a:bodyPr lIns="45719" rIns="45719"/>
          <a:lstStyle/>
          <a:p>
            <a:pPr defTabSz="914400">
              <a:defRPr>
                <a:latin typeface="Arial"/>
                <a:ea typeface="Arial"/>
                <a:cs typeface="Arial"/>
                <a:sym typeface="Arial"/>
              </a:defRPr>
            </a:pPr>
            <a:endParaRPr sz="800" b="1"/>
          </a:p>
        </p:txBody>
      </p:sp>
      <p:sp>
        <p:nvSpPr>
          <p:cNvPr id="533" name="Shape 20"/>
          <p:cNvSpPr/>
          <p:nvPr/>
        </p:nvSpPr>
        <p:spPr>
          <a:xfrm flipV="1">
            <a:off x="8065009" y="2374795"/>
            <a:ext cx="237744" cy="9669"/>
          </a:xfrm>
          <a:prstGeom prst="line">
            <a:avLst/>
          </a:prstGeom>
          <a:solidFill>
            <a:srgbClr val="FFFFFF">
              <a:alpha val="0"/>
            </a:srgbClr>
          </a:solidFill>
          <a:ln w="10160">
            <a:solidFill>
              <a:srgbClr val="111827"/>
            </a:solidFill>
            <a:tailEnd type="triangle"/>
          </a:ln>
        </p:spPr>
        <p:txBody>
          <a:bodyPr lIns="45719" rIns="45719"/>
          <a:lstStyle/>
          <a:p>
            <a:pPr defTabSz="914400">
              <a:defRPr>
                <a:latin typeface="Arial"/>
                <a:ea typeface="Arial"/>
                <a:cs typeface="Arial"/>
                <a:sym typeface="Arial"/>
              </a:defRPr>
            </a:pPr>
            <a:endParaRPr sz="800" b="1"/>
          </a:p>
        </p:txBody>
      </p:sp>
      <p:sp>
        <p:nvSpPr>
          <p:cNvPr id="534" name="Shape 21"/>
          <p:cNvSpPr/>
          <p:nvPr/>
        </p:nvSpPr>
        <p:spPr>
          <a:xfrm>
            <a:off x="8064988" y="3356392"/>
            <a:ext cx="237744" cy="1"/>
          </a:xfrm>
          <a:prstGeom prst="line">
            <a:avLst/>
          </a:prstGeom>
          <a:solidFill>
            <a:srgbClr val="FFFFFF">
              <a:alpha val="0"/>
            </a:srgbClr>
          </a:solidFill>
          <a:ln w="10160">
            <a:solidFill>
              <a:srgbClr val="111827"/>
            </a:solidFill>
            <a:tailEnd type="triangle"/>
          </a:ln>
        </p:spPr>
        <p:txBody>
          <a:bodyPr lIns="45719" rIns="45719"/>
          <a:lstStyle/>
          <a:p>
            <a:pPr defTabSz="914400">
              <a:defRPr>
                <a:latin typeface="Arial"/>
                <a:ea typeface="Arial"/>
                <a:cs typeface="Arial"/>
                <a:sym typeface="Arial"/>
              </a:defRPr>
            </a:pPr>
            <a:endParaRPr sz="800" b="1"/>
          </a:p>
        </p:txBody>
      </p:sp>
      <p:sp>
        <p:nvSpPr>
          <p:cNvPr id="535" name="Shape 22"/>
          <p:cNvSpPr/>
          <p:nvPr/>
        </p:nvSpPr>
        <p:spPr>
          <a:xfrm flipV="1">
            <a:off x="7045452" y="3334915"/>
            <a:ext cx="0" cy="686448"/>
          </a:xfrm>
          <a:prstGeom prst="line">
            <a:avLst/>
          </a:prstGeom>
          <a:solidFill>
            <a:srgbClr val="FFFFFF">
              <a:alpha val="0"/>
            </a:srgbClr>
          </a:solidFill>
          <a:ln w="10160">
            <a:solidFill>
              <a:srgbClr val="B52222"/>
            </a:solidFill>
            <a:tailEnd type="triangle"/>
          </a:ln>
        </p:spPr>
        <p:txBody>
          <a:bodyPr lIns="45719" rIns="45719"/>
          <a:lstStyle/>
          <a:p>
            <a:pPr defTabSz="914400">
              <a:defRPr>
                <a:latin typeface="Arial"/>
                <a:ea typeface="Arial"/>
                <a:cs typeface="Arial"/>
                <a:sym typeface="Arial"/>
              </a:defRPr>
            </a:pPr>
            <a:endParaRPr sz="800" b="1"/>
          </a:p>
        </p:txBody>
      </p:sp>
      <p:sp>
        <p:nvSpPr>
          <p:cNvPr id="536" name="Shape 23"/>
          <p:cNvSpPr/>
          <p:nvPr/>
        </p:nvSpPr>
        <p:spPr>
          <a:xfrm>
            <a:off x="1883664" y="5833872"/>
            <a:ext cx="1115569" cy="1"/>
          </a:xfrm>
          <a:prstGeom prst="line">
            <a:avLst/>
          </a:prstGeom>
          <a:solidFill>
            <a:srgbClr val="FFFFFF">
              <a:alpha val="0"/>
            </a:srgbClr>
          </a:solidFill>
          <a:ln w="10160">
            <a:solidFill>
              <a:srgbClr val="111827"/>
            </a:solidFill>
            <a:tailEnd type="triangle"/>
          </a:ln>
        </p:spPr>
        <p:txBody>
          <a:bodyPr lIns="45719" rIns="45719"/>
          <a:lstStyle/>
          <a:p>
            <a:pPr defTabSz="914400">
              <a:defRPr>
                <a:latin typeface="Arial"/>
                <a:ea typeface="Arial"/>
                <a:cs typeface="Arial"/>
                <a:sym typeface="Arial"/>
              </a:defRPr>
            </a:pPr>
            <a:endParaRPr/>
          </a:p>
        </p:txBody>
      </p:sp>
      <p:sp>
        <p:nvSpPr>
          <p:cNvPr id="537" name="Shape 24"/>
          <p:cNvSpPr/>
          <p:nvPr/>
        </p:nvSpPr>
        <p:spPr>
          <a:xfrm>
            <a:off x="4315967" y="5833872"/>
            <a:ext cx="1188721" cy="1"/>
          </a:xfrm>
          <a:prstGeom prst="line">
            <a:avLst/>
          </a:prstGeom>
          <a:solidFill>
            <a:srgbClr val="FFFFFF">
              <a:alpha val="0"/>
            </a:srgbClr>
          </a:solidFill>
          <a:ln w="10160">
            <a:solidFill>
              <a:srgbClr val="111827"/>
            </a:solidFill>
            <a:tailEnd type="triangle"/>
          </a:ln>
        </p:spPr>
        <p:txBody>
          <a:bodyPr lIns="45719" rIns="45719"/>
          <a:lstStyle/>
          <a:p>
            <a:pPr defTabSz="914400">
              <a:defRPr>
                <a:latin typeface="Arial"/>
                <a:ea typeface="Arial"/>
                <a:cs typeface="Arial"/>
                <a:sym typeface="Arial"/>
              </a:defRPr>
            </a:pPr>
            <a:endParaRPr/>
          </a:p>
        </p:txBody>
      </p:sp>
      <p:sp>
        <p:nvSpPr>
          <p:cNvPr id="538" name="Shape 25"/>
          <p:cNvSpPr/>
          <p:nvPr/>
        </p:nvSpPr>
        <p:spPr>
          <a:xfrm>
            <a:off x="6793992" y="5833872"/>
            <a:ext cx="1271017" cy="1"/>
          </a:xfrm>
          <a:prstGeom prst="line">
            <a:avLst/>
          </a:prstGeom>
          <a:solidFill>
            <a:srgbClr val="FFFFFF">
              <a:alpha val="0"/>
            </a:srgbClr>
          </a:solidFill>
          <a:ln w="10160">
            <a:solidFill>
              <a:srgbClr val="111827"/>
            </a:solidFill>
            <a:tailEnd type="triangle"/>
          </a:ln>
        </p:spPr>
        <p:txBody>
          <a:bodyPr lIns="45719" rIns="45719"/>
          <a:lstStyle/>
          <a:p>
            <a:pPr defTabSz="914400">
              <a:defRPr>
                <a:latin typeface="Arial"/>
                <a:ea typeface="Arial"/>
                <a:cs typeface="Arial"/>
                <a:sym typeface="Arial"/>
              </a:defRPr>
            </a:pPr>
            <a:endParaRPr/>
          </a:p>
        </p:txBody>
      </p:sp>
      <p:grpSp>
        <p:nvGrpSpPr>
          <p:cNvPr id="541" name="Text 26"/>
          <p:cNvGrpSpPr/>
          <p:nvPr/>
        </p:nvGrpSpPr>
        <p:grpSpPr>
          <a:xfrm>
            <a:off x="576071" y="1762148"/>
            <a:ext cx="1572769" cy="402337"/>
            <a:chOff x="0" y="0"/>
            <a:chExt cx="1572767" cy="402336"/>
          </a:xfrm>
        </p:grpSpPr>
        <p:sp>
          <p:nvSpPr>
            <p:cNvPr id="539" name="Rounded Rectangle"/>
            <p:cNvSpPr/>
            <p:nvPr/>
          </p:nvSpPr>
          <p:spPr>
            <a:xfrm>
              <a:off x="0" y="0"/>
              <a:ext cx="1572768" cy="402337"/>
            </a:xfrm>
            <a:prstGeom prst="roundRect">
              <a:avLst>
                <a:gd name="adj" fmla="val 16667"/>
              </a:avLst>
            </a:prstGeom>
            <a:solidFill>
              <a:srgbClr val="FFFFFF"/>
            </a:solidFill>
            <a:ln w="10160" cap="flat">
              <a:solidFill>
                <a:srgbClr val="CBD5E1"/>
              </a:solidFill>
              <a:prstDash val="solid"/>
              <a:round/>
            </a:ln>
            <a:effectLst/>
          </p:spPr>
          <p:txBody>
            <a:bodyPr wrap="square" lIns="45719" tIns="45719" rIns="45719" bIns="45719" numCol="1" anchor="ctr">
              <a:noAutofit/>
            </a:bodyPr>
            <a:lstStyle/>
            <a:p>
              <a:pPr algn="ctr" defTabSz="914400">
                <a:defRPr sz="800">
                  <a:latin typeface="Arial"/>
                  <a:ea typeface="Arial"/>
                  <a:cs typeface="Arial"/>
                  <a:sym typeface="Arial"/>
                </a:defRPr>
              </a:pPr>
              <a:endParaRPr sz="800" b="1" dirty="0"/>
            </a:p>
          </p:txBody>
        </p:sp>
        <p:sp>
          <p:nvSpPr>
            <p:cNvPr id="540" name="Simulator archive…"/>
            <p:cNvSpPr txBox="1"/>
            <p:nvPr/>
          </p:nvSpPr>
          <p:spPr>
            <a:xfrm>
              <a:off x="24720" y="24719"/>
              <a:ext cx="1523328" cy="3528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35" tIns="635" rIns="635" bIns="635" numCol="1" anchor="ctr">
              <a:noAutofit/>
            </a:bodyPr>
            <a:lstStyle/>
            <a:p>
              <a:pPr algn="ctr" defTabSz="914400">
                <a:defRPr sz="800">
                  <a:solidFill>
                    <a:srgbClr val="111827"/>
                  </a:solidFill>
                  <a:latin typeface="Arial"/>
                  <a:ea typeface="Arial"/>
                  <a:cs typeface="Arial"/>
                  <a:sym typeface="Arial"/>
                </a:defRPr>
              </a:pPr>
              <a:r>
                <a:rPr sz="800" b="1" dirty="0"/>
                <a:t>Simulator archive</a:t>
              </a:r>
            </a:p>
            <a:p>
              <a:pPr algn="ctr" defTabSz="914400">
                <a:defRPr sz="800">
                  <a:solidFill>
                    <a:srgbClr val="111827"/>
                  </a:solidFill>
                  <a:latin typeface="Arial"/>
                  <a:ea typeface="Arial"/>
                  <a:cs typeface="Arial"/>
                  <a:sym typeface="Arial"/>
                </a:defRPr>
              </a:pPr>
              <a:r>
                <a:rPr sz="800" b="1" dirty="0"/>
                <a:t>x, y, t, p, S, </a:t>
              </a:r>
              <a:r>
                <a:rPr sz="800" b="1" dirty="0" err="1"/>
                <a:t>rho_c</a:t>
              </a:r>
              <a:r>
                <a:rPr sz="800" b="1" dirty="0"/>
                <a:t>, </a:t>
              </a:r>
              <a:r>
                <a:rPr sz="800" b="1" dirty="0" err="1"/>
                <a:t>rho_w</a:t>
              </a:r>
              <a:r>
                <a:rPr sz="800" b="1" dirty="0"/>
                <a:t>, </a:t>
              </a:r>
              <a:r>
                <a:rPr sz="800" b="1" dirty="0" err="1"/>
                <a:t>mu_w</a:t>
              </a:r>
              <a:r>
                <a:rPr sz="800" b="1" dirty="0"/>
                <a:t>, </a:t>
              </a:r>
              <a:r>
                <a:rPr sz="800" b="1" dirty="0" err="1"/>
                <a:t>mu_c</a:t>
              </a:r>
              <a:endParaRPr sz="800" b="1" dirty="0"/>
            </a:p>
          </p:txBody>
        </p:sp>
      </p:grpSp>
      <p:grpSp>
        <p:nvGrpSpPr>
          <p:cNvPr id="544" name="Text 27"/>
          <p:cNvGrpSpPr/>
          <p:nvPr/>
        </p:nvGrpSpPr>
        <p:grpSpPr>
          <a:xfrm>
            <a:off x="576071" y="2402227"/>
            <a:ext cx="1572769" cy="420625"/>
            <a:chOff x="0" y="0"/>
            <a:chExt cx="1572767" cy="420623"/>
          </a:xfrm>
        </p:grpSpPr>
        <p:sp>
          <p:nvSpPr>
            <p:cNvPr id="542" name="Rounded Rectangle"/>
            <p:cNvSpPr/>
            <p:nvPr/>
          </p:nvSpPr>
          <p:spPr>
            <a:xfrm>
              <a:off x="0" y="0"/>
              <a:ext cx="1572768" cy="420624"/>
            </a:xfrm>
            <a:prstGeom prst="roundRect">
              <a:avLst>
                <a:gd name="adj" fmla="val 16667"/>
              </a:avLst>
            </a:prstGeom>
            <a:solidFill>
              <a:srgbClr val="FFFFFF"/>
            </a:solidFill>
            <a:ln w="10160" cap="flat">
              <a:solidFill>
                <a:srgbClr val="CBD5E1"/>
              </a:solidFill>
              <a:prstDash val="solid"/>
              <a:round/>
            </a:ln>
            <a:effectLst/>
          </p:spPr>
          <p:txBody>
            <a:bodyPr wrap="square" lIns="45719" tIns="45719" rIns="45719" bIns="45719" numCol="1" anchor="ctr">
              <a:noAutofit/>
            </a:bodyPr>
            <a:lstStyle/>
            <a:p>
              <a:pPr algn="ctr" defTabSz="914400">
                <a:defRPr sz="800">
                  <a:latin typeface="Arial"/>
                  <a:ea typeface="Arial"/>
                  <a:cs typeface="Arial"/>
                  <a:sym typeface="Arial"/>
                </a:defRPr>
              </a:pPr>
              <a:endParaRPr sz="800" b="1"/>
            </a:p>
          </p:txBody>
        </p:sp>
        <p:sp>
          <p:nvSpPr>
            <p:cNvPr id="543" name="Nondimensionalization…"/>
            <p:cNvSpPr txBox="1"/>
            <p:nvPr/>
          </p:nvSpPr>
          <p:spPr>
            <a:xfrm>
              <a:off x="25612" y="25613"/>
              <a:ext cx="1521543" cy="3693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35" tIns="635" rIns="635" bIns="635" numCol="1" anchor="ctr">
              <a:noAutofit/>
            </a:bodyPr>
            <a:lstStyle/>
            <a:p>
              <a:pPr algn="ctr" defTabSz="914400">
                <a:defRPr sz="800">
                  <a:solidFill>
                    <a:srgbClr val="111827"/>
                  </a:solidFill>
                  <a:latin typeface="Arial"/>
                  <a:ea typeface="Arial"/>
                  <a:cs typeface="Arial"/>
                  <a:sym typeface="Arial"/>
                </a:defRPr>
              </a:pPr>
              <a:r>
                <a:rPr sz="800" b="1"/>
                <a:t>Nondimensionalization</a:t>
              </a:r>
            </a:p>
            <a:p>
              <a:pPr algn="ctr" defTabSz="914400">
                <a:defRPr sz="800">
                  <a:solidFill>
                    <a:srgbClr val="111827"/>
                  </a:solidFill>
                  <a:latin typeface="Arial"/>
                  <a:ea typeface="Arial"/>
                  <a:cs typeface="Arial"/>
                  <a:sym typeface="Arial"/>
                </a:defRPr>
              </a:pPr>
              <a:r>
                <a:rPr sz="800" b="1"/>
                <a:t>x_nd, y_nd, t_nd;  p_nd=(p−p0)/P_ref</a:t>
              </a:r>
            </a:p>
          </p:txBody>
        </p:sp>
      </p:grpSp>
      <p:grpSp>
        <p:nvGrpSpPr>
          <p:cNvPr id="547" name="Text 28"/>
          <p:cNvGrpSpPr/>
          <p:nvPr/>
        </p:nvGrpSpPr>
        <p:grpSpPr>
          <a:xfrm>
            <a:off x="576071" y="3078883"/>
            <a:ext cx="1572769" cy="457201"/>
            <a:chOff x="0" y="0"/>
            <a:chExt cx="1572767" cy="457200"/>
          </a:xfrm>
        </p:grpSpPr>
        <p:sp>
          <p:nvSpPr>
            <p:cNvPr id="545" name="Rounded Rectangle"/>
            <p:cNvSpPr/>
            <p:nvPr/>
          </p:nvSpPr>
          <p:spPr>
            <a:xfrm>
              <a:off x="0" y="0"/>
              <a:ext cx="1572768" cy="457200"/>
            </a:xfrm>
            <a:prstGeom prst="roundRect">
              <a:avLst>
                <a:gd name="adj" fmla="val 16667"/>
              </a:avLst>
            </a:prstGeom>
            <a:solidFill>
              <a:srgbClr val="FFFFFF"/>
            </a:solidFill>
            <a:ln w="10160" cap="flat">
              <a:solidFill>
                <a:srgbClr val="CBD5E1"/>
              </a:solidFill>
              <a:prstDash val="solid"/>
              <a:round/>
            </a:ln>
            <a:effectLst/>
          </p:spPr>
          <p:txBody>
            <a:bodyPr wrap="square" lIns="45719" tIns="45719" rIns="45719" bIns="45719" numCol="1" anchor="ctr">
              <a:noAutofit/>
            </a:bodyPr>
            <a:lstStyle/>
            <a:p>
              <a:pPr algn="ctr" defTabSz="914400">
                <a:defRPr sz="800">
                  <a:latin typeface="Arial"/>
                  <a:ea typeface="Arial"/>
                  <a:cs typeface="Arial"/>
                  <a:sym typeface="Arial"/>
                </a:defRPr>
              </a:pPr>
              <a:endParaRPr sz="800" b="1"/>
            </a:p>
          </p:txBody>
        </p:sp>
        <p:sp>
          <p:nvSpPr>
            <p:cNvPr id="546" name="Sampling pools…"/>
            <p:cNvSpPr txBox="1"/>
            <p:nvPr/>
          </p:nvSpPr>
          <p:spPr>
            <a:xfrm>
              <a:off x="27399" y="27398"/>
              <a:ext cx="1517970" cy="40240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35" tIns="635" rIns="635" bIns="635" numCol="1" anchor="ctr">
              <a:noAutofit/>
            </a:bodyPr>
            <a:lstStyle/>
            <a:p>
              <a:pPr algn="ctr" defTabSz="914400">
                <a:defRPr sz="800">
                  <a:solidFill>
                    <a:srgbClr val="111827"/>
                  </a:solidFill>
                  <a:latin typeface="Arial"/>
                  <a:ea typeface="Arial"/>
                  <a:cs typeface="Arial"/>
                  <a:sym typeface="Arial"/>
                </a:defRPr>
              </a:pPr>
              <a:r>
                <a:rPr sz="800" b="1"/>
                <a:t>Sampling pools</a:t>
              </a:r>
            </a:p>
            <a:p>
              <a:pPr algn="ctr" defTabSz="914400">
                <a:defRPr sz="800">
                  <a:solidFill>
                    <a:srgbClr val="111827"/>
                  </a:solidFill>
                  <a:latin typeface="Arial"/>
                  <a:ea typeface="Arial"/>
                  <a:cs typeface="Arial"/>
                  <a:sym typeface="Arial"/>
                </a:defRPr>
              </a:pPr>
              <a:r>
                <a:rPr sz="800" b="1"/>
                <a:t>data batches; PDE/RAR;</a:t>
              </a:r>
            </a:p>
            <a:p>
              <a:pPr algn="ctr" defTabSz="914400">
                <a:defRPr sz="800">
                  <a:solidFill>
                    <a:srgbClr val="111827"/>
                  </a:solidFill>
                  <a:latin typeface="Arial"/>
                  <a:ea typeface="Arial"/>
                  <a:cs typeface="Arial"/>
                  <a:sym typeface="Arial"/>
                </a:defRPr>
              </a:pPr>
              <a:r>
                <a:rPr sz="800" b="1"/>
                <a:t>BC/IC; FV cells</a:t>
              </a:r>
            </a:p>
          </p:txBody>
        </p:sp>
      </p:grpSp>
      <p:grpSp>
        <p:nvGrpSpPr>
          <p:cNvPr id="550" name="Text 29"/>
          <p:cNvGrpSpPr/>
          <p:nvPr/>
        </p:nvGrpSpPr>
        <p:grpSpPr>
          <a:xfrm>
            <a:off x="576071" y="3792116"/>
            <a:ext cx="1572769" cy="420625"/>
            <a:chOff x="0" y="0"/>
            <a:chExt cx="1572767" cy="420623"/>
          </a:xfrm>
        </p:grpSpPr>
        <p:sp>
          <p:nvSpPr>
            <p:cNvPr id="548" name="Rounded Rectangle"/>
            <p:cNvSpPr/>
            <p:nvPr/>
          </p:nvSpPr>
          <p:spPr>
            <a:xfrm>
              <a:off x="0" y="0"/>
              <a:ext cx="1572768" cy="420624"/>
            </a:xfrm>
            <a:prstGeom prst="roundRect">
              <a:avLst>
                <a:gd name="adj" fmla="val 16667"/>
              </a:avLst>
            </a:prstGeom>
            <a:solidFill>
              <a:srgbClr val="FFFFFF"/>
            </a:solidFill>
            <a:ln w="10160" cap="flat">
              <a:solidFill>
                <a:srgbClr val="CBD5E1"/>
              </a:solidFill>
              <a:prstDash val="solid"/>
              <a:round/>
            </a:ln>
            <a:effectLst/>
          </p:spPr>
          <p:txBody>
            <a:bodyPr wrap="square" lIns="45719" tIns="45719" rIns="45719" bIns="45719" numCol="1" anchor="ctr">
              <a:noAutofit/>
            </a:bodyPr>
            <a:lstStyle/>
            <a:p>
              <a:pPr algn="ctr" defTabSz="914400">
                <a:defRPr sz="800">
                  <a:latin typeface="Arial"/>
                  <a:ea typeface="Arial"/>
                  <a:cs typeface="Arial"/>
                  <a:sym typeface="Arial"/>
                </a:defRPr>
              </a:pPr>
              <a:endParaRPr sz="800" b="1"/>
            </a:p>
          </p:txBody>
        </p:sp>
        <p:sp>
          <p:nvSpPr>
            <p:cNvPr id="549" name="EOS surrogate…"/>
            <p:cNvSpPr txBox="1"/>
            <p:nvPr/>
          </p:nvSpPr>
          <p:spPr>
            <a:xfrm>
              <a:off x="25612" y="25613"/>
              <a:ext cx="1521543" cy="3693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35" tIns="635" rIns="635" bIns="635" numCol="1" anchor="ctr">
              <a:normAutofit/>
            </a:bodyPr>
            <a:lstStyle/>
            <a:p>
              <a:pPr algn="ctr" defTabSz="914400">
                <a:defRPr sz="800">
                  <a:solidFill>
                    <a:srgbClr val="111827"/>
                  </a:solidFill>
                  <a:latin typeface="Arial"/>
                  <a:ea typeface="Arial"/>
                  <a:cs typeface="Arial"/>
                  <a:sym typeface="Arial"/>
                </a:defRPr>
              </a:pPr>
              <a:r>
                <a:rPr sz="800" b="1" dirty="0"/>
                <a:t>EOS surrogate</a:t>
              </a:r>
            </a:p>
            <a:p>
              <a:pPr algn="ctr" defTabSz="914400">
                <a:defRPr sz="800">
                  <a:solidFill>
                    <a:srgbClr val="111827"/>
                  </a:solidFill>
                  <a:latin typeface="Arial"/>
                  <a:ea typeface="Arial"/>
                  <a:cs typeface="Arial"/>
                  <a:sym typeface="Arial"/>
                </a:defRPr>
              </a:pPr>
              <a:r>
                <a:rPr sz="800" b="1" dirty="0" err="1"/>
                <a:t>rho_c</a:t>
              </a:r>
              <a:r>
                <a:rPr sz="800" b="1" dirty="0"/>
                <a:t> = </a:t>
              </a:r>
              <a:r>
                <a:rPr sz="800" b="1" dirty="0" err="1"/>
                <a:t>f_Cheb</a:t>
              </a:r>
              <a:r>
                <a:rPr sz="800" b="1" dirty="0"/>
                <a:t>(p)</a:t>
              </a:r>
            </a:p>
          </p:txBody>
        </p:sp>
      </p:grpSp>
      <p:sp>
        <p:nvSpPr>
          <p:cNvPr id="551" name="Shape 30"/>
          <p:cNvSpPr/>
          <p:nvPr/>
        </p:nvSpPr>
        <p:spPr>
          <a:xfrm>
            <a:off x="1362455" y="2164483"/>
            <a:ext cx="1" cy="237744"/>
          </a:xfrm>
          <a:prstGeom prst="line">
            <a:avLst/>
          </a:prstGeom>
          <a:solidFill>
            <a:srgbClr val="FFFFFF">
              <a:alpha val="0"/>
            </a:srgbClr>
          </a:solidFill>
          <a:ln w="8890">
            <a:solidFill>
              <a:srgbClr val="AAB4C0"/>
            </a:solidFill>
            <a:tailEnd type="triangle"/>
          </a:ln>
        </p:spPr>
        <p:txBody>
          <a:bodyPr lIns="45719" rIns="45719"/>
          <a:lstStyle/>
          <a:p>
            <a:pPr defTabSz="914400">
              <a:defRPr>
                <a:latin typeface="Arial"/>
                <a:ea typeface="Arial"/>
                <a:cs typeface="Arial"/>
                <a:sym typeface="Arial"/>
              </a:defRPr>
            </a:pPr>
            <a:endParaRPr sz="800" b="1"/>
          </a:p>
        </p:txBody>
      </p:sp>
      <p:sp>
        <p:nvSpPr>
          <p:cNvPr id="552" name="Shape 31"/>
          <p:cNvSpPr/>
          <p:nvPr/>
        </p:nvSpPr>
        <p:spPr>
          <a:xfrm>
            <a:off x="1362455" y="2822852"/>
            <a:ext cx="1" cy="256033"/>
          </a:xfrm>
          <a:prstGeom prst="line">
            <a:avLst/>
          </a:prstGeom>
          <a:solidFill>
            <a:srgbClr val="FFFFFF">
              <a:alpha val="0"/>
            </a:srgbClr>
          </a:solidFill>
          <a:ln w="8890">
            <a:solidFill>
              <a:srgbClr val="AAB4C0"/>
            </a:solidFill>
            <a:tailEnd type="triangle"/>
          </a:ln>
        </p:spPr>
        <p:txBody>
          <a:bodyPr lIns="45719" rIns="45719"/>
          <a:lstStyle/>
          <a:p>
            <a:pPr defTabSz="914400">
              <a:defRPr>
                <a:latin typeface="Arial"/>
                <a:ea typeface="Arial"/>
                <a:cs typeface="Arial"/>
                <a:sym typeface="Arial"/>
              </a:defRPr>
            </a:pPr>
            <a:endParaRPr sz="800" b="1"/>
          </a:p>
        </p:txBody>
      </p:sp>
      <p:sp>
        <p:nvSpPr>
          <p:cNvPr id="553" name="Shape 32"/>
          <p:cNvSpPr/>
          <p:nvPr/>
        </p:nvSpPr>
        <p:spPr>
          <a:xfrm>
            <a:off x="1362455" y="3536083"/>
            <a:ext cx="1" cy="256033"/>
          </a:xfrm>
          <a:prstGeom prst="line">
            <a:avLst/>
          </a:prstGeom>
          <a:solidFill>
            <a:srgbClr val="FFFFFF">
              <a:alpha val="0"/>
            </a:srgbClr>
          </a:solidFill>
          <a:ln w="8890">
            <a:solidFill>
              <a:srgbClr val="AAB4C0"/>
            </a:solidFill>
            <a:tailEnd type="triangle"/>
          </a:ln>
        </p:spPr>
        <p:txBody>
          <a:bodyPr lIns="45719" rIns="45719"/>
          <a:lstStyle/>
          <a:p>
            <a:pPr defTabSz="914400">
              <a:defRPr>
                <a:latin typeface="Arial"/>
                <a:ea typeface="Arial"/>
                <a:cs typeface="Arial"/>
                <a:sym typeface="Arial"/>
              </a:defRPr>
            </a:pPr>
            <a:endParaRPr sz="800" b="1"/>
          </a:p>
        </p:txBody>
      </p:sp>
      <p:grpSp>
        <p:nvGrpSpPr>
          <p:cNvPr id="556" name="Text 33"/>
          <p:cNvGrpSpPr/>
          <p:nvPr/>
        </p:nvGrpSpPr>
        <p:grpSpPr>
          <a:xfrm>
            <a:off x="3108960" y="1945028"/>
            <a:ext cx="694946" cy="2397700"/>
            <a:chOff x="0" y="0"/>
            <a:chExt cx="694945" cy="2397699"/>
          </a:xfrm>
        </p:grpSpPr>
        <p:sp>
          <p:nvSpPr>
            <p:cNvPr id="554" name="Rounded Rectangle"/>
            <p:cNvSpPr/>
            <p:nvPr/>
          </p:nvSpPr>
          <p:spPr>
            <a:xfrm>
              <a:off x="0" y="0"/>
              <a:ext cx="694945" cy="2286000"/>
            </a:xfrm>
            <a:prstGeom prst="roundRect">
              <a:avLst>
                <a:gd name="adj" fmla="val 16667"/>
              </a:avLst>
            </a:prstGeom>
            <a:solidFill>
              <a:srgbClr val="FFFFFF"/>
            </a:solidFill>
            <a:ln w="10160" cap="flat">
              <a:solidFill>
                <a:srgbClr val="CBD5E1"/>
              </a:solidFill>
              <a:prstDash val="solid"/>
              <a:round/>
            </a:ln>
            <a:effectLst/>
          </p:spPr>
          <p:txBody>
            <a:bodyPr wrap="square" lIns="45719" tIns="45719" rIns="45719" bIns="45719" numCol="1" anchor="ctr">
              <a:noAutofit/>
            </a:bodyPr>
            <a:lstStyle/>
            <a:p>
              <a:pPr algn="ctr" defTabSz="914400">
                <a:defRPr sz="800">
                  <a:latin typeface="Arial"/>
                  <a:ea typeface="Arial"/>
                  <a:cs typeface="Arial"/>
                  <a:sym typeface="Arial"/>
                </a:defRPr>
              </a:pPr>
              <a:endParaRPr sz="800" b="1"/>
            </a:p>
          </p:txBody>
        </p:sp>
        <p:sp>
          <p:nvSpPr>
            <p:cNvPr id="555" name="Inputs"/>
            <p:cNvSpPr txBox="1"/>
            <p:nvPr/>
          </p:nvSpPr>
          <p:spPr>
            <a:xfrm>
              <a:off x="41224" y="189706"/>
              <a:ext cx="616938" cy="22079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35" tIns="635" rIns="635" bIns="635" numCol="1" anchor="ctr">
              <a:normAutofit/>
            </a:bodyPr>
            <a:lstStyle>
              <a:lvl1pPr algn="ctr" defTabSz="914400">
                <a:defRPr sz="800" b="1">
                  <a:solidFill>
                    <a:srgbClr val="111827"/>
                  </a:solidFill>
                  <a:latin typeface="Arial"/>
                  <a:ea typeface="Arial"/>
                  <a:cs typeface="Arial"/>
                  <a:sym typeface="Arial"/>
                </a:defRPr>
              </a:lvl1pPr>
            </a:lstStyle>
            <a:p>
              <a:r>
                <a:rPr dirty="0"/>
                <a:t>Inputs</a:t>
              </a:r>
            </a:p>
          </p:txBody>
        </p:sp>
      </p:grpSp>
      <p:grpSp>
        <p:nvGrpSpPr>
          <p:cNvPr id="559" name="Text 34"/>
          <p:cNvGrpSpPr/>
          <p:nvPr/>
        </p:nvGrpSpPr>
        <p:grpSpPr>
          <a:xfrm>
            <a:off x="3291840" y="2329076"/>
            <a:ext cx="310897" cy="310896"/>
            <a:chOff x="0" y="0"/>
            <a:chExt cx="310895" cy="310895"/>
          </a:xfrm>
        </p:grpSpPr>
        <p:sp>
          <p:nvSpPr>
            <p:cNvPr id="557" name="Circle"/>
            <p:cNvSpPr/>
            <p:nvPr/>
          </p:nvSpPr>
          <p:spPr>
            <a:xfrm>
              <a:off x="0" y="0"/>
              <a:ext cx="310896" cy="310896"/>
            </a:xfrm>
            <a:prstGeom prst="ellipse">
              <a:avLst/>
            </a:prstGeom>
            <a:solidFill>
              <a:srgbClr val="FFFFFF"/>
            </a:solidFill>
            <a:ln w="10160" cap="flat">
              <a:solidFill>
                <a:srgbClr val="CBD5E1"/>
              </a:solidFill>
              <a:prstDash val="solid"/>
              <a:round/>
            </a:ln>
            <a:effectLst/>
          </p:spPr>
          <p:txBody>
            <a:bodyPr wrap="square" lIns="45719" tIns="45719" rIns="45719" bIns="45719" numCol="1" anchor="ctr">
              <a:noAutofit/>
            </a:bodyPr>
            <a:lstStyle/>
            <a:p>
              <a:pPr algn="ctr" defTabSz="914400">
                <a:defRPr sz="700">
                  <a:latin typeface="Arial"/>
                  <a:ea typeface="Arial"/>
                  <a:cs typeface="Arial"/>
                  <a:sym typeface="Arial"/>
                </a:defRPr>
              </a:pPr>
              <a:endParaRPr sz="800" b="1"/>
            </a:p>
          </p:txBody>
        </p:sp>
        <p:sp>
          <p:nvSpPr>
            <p:cNvPr id="558" name="x_nd"/>
            <p:cNvSpPr txBox="1"/>
            <p:nvPr/>
          </p:nvSpPr>
          <p:spPr>
            <a:xfrm>
              <a:off x="50610" y="50610"/>
              <a:ext cx="209677" cy="20967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35" tIns="635" rIns="635" bIns="635" numCol="1" anchor="ctr">
              <a:noAutofit/>
            </a:bodyPr>
            <a:lstStyle>
              <a:lvl1pPr algn="ctr" defTabSz="914400">
                <a:defRPr sz="700">
                  <a:solidFill>
                    <a:srgbClr val="111827"/>
                  </a:solidFill>
                  <a:latin typeface="Arial"/>
                  <a:ea typeface="Arial"/>
                  <a:cs typeface="Arial"/>
                  <a:sym typeface="Arial"/>
                </a:defRPr>
              </a:lvl1pPr>
            </a:lstStyle>
            <a:p>
              <a:r>
                <a:rPr sz="800" b="1" dirty="0" err="1"/>
                <a:t>x_nd</a:t>
              </a:r>
              <a:endParaRPr sz="800" b="1" dirty="0"/>
            </a:p>
          </p:txBody>
        </p:sp>
      </p:grpSp>
      <p:grpSp>
        <p:nvGrpSpPr>
          <p:cNvPr id="562" name="Text 35"/>
          <p:cNvGrpSpPr/>
          <p:nvPr/>
        </p:nvGrpSpPr>
        <p:grpSpPr>
          <a:xfrm>
            <a:off x="3291840" y="2831996"/>
            <a:ext cx="310897" cy="310897"/>
            <a:chOff x="0" y="0"/>
            <a:chExt cx="310895" cy="310895"/>
          </a:xfrm>
        </p:grpSpPr>
        <p:sp>
          <p:nvSpPr>
            <p:cNvPr id="560" name="Circle"/>
            <p:cNvSpPr/>
            <p:nvPr/>
          </p:nvSpPr>
          <p:spPr>
            <a:xfrm>
              <a:off x="0" y="0"/>
              <a:ext cx="310896" cy="310896"/>
            </a:xfrm>
            <a:prstGeom prst="ellipse">
              <a:avLst/>
            </a:prstGeom>
            <a:solidFill>
              <a:srgbClr val="FFFFFF"/>
            </a:solidFill>
            <a:ln w="10160" cap="flat">
              <a:solidFill>
                <a:srgbClr val="CBD5E1"/>
              </a:solidFill>
              <a:prstDash val="solid"/>
              <a:round/>
            </a:ln>
            <a:effectLst/>
          </p:spPr>
          <p:txBody>
            <a:bodyPr wrap="square" lIns="45719" tIns="45719" rIns="45719" bIns="45719" numCol="1" anchor="ctr">
              <a:noAutofit/>
            </a:bodyPr>
            <a:lstStyle/>
            <a:p>
              <a:pPr algn="ctr" defTabSz="914400">
                <a:defRPr sz="700">
                  <a:latin typeface="Arial"/>
                  <a:ea typeface="Arial"/>
                  <a:cs typeface="Arial"/>
                  <a:sym typeface="Arial"/>
                </a:defRPr>
              </a:pPr>
              <a:endParaRPr sz="800" b="1"/>
            </a:p>
          </p:txBody>
        </p:sp>
        <p:sp>
          <p:nvSpPr>
            <p:cNvPr id="561" name="y_nd"/>
            <p:cNvSpPr txBox="1"/>
            <p:nvPr/>
          </p:nvSpPr>
          <p:spPr>
            <a:xfrm>
              <a:off x="50610" y="50610"/>
              <a:ext cx="209677" cy="20967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35" tIns="635" rIns="635" bIns="635" numCol="1" anchor="ctr">
              <a:noAutofit/>
            </a:bodyPr>
            <a:lstStyle>
              <a:lvl1pPr algn="ctr" defTabSz="914400">
                <a:defRPr sz="700">
                  <a:solidFill>
                    <a:srgbClr val="111827"/>
                  </a:solidFill>
                  <a:latin typeface="Arial"/>
                  <a:ea typeface="Arial"/>
                  <a:cs typeface="Arial"/>
                  <a:sym typeface="Arial"/>
                </a:defRPr>
              </a:lvl1pPr>
            </a:lstStyle>
            <a:p>
              <a:r>
                <a:rPr sz="800" b="1" dirty="0" err="1"/>
                <a:t>y_nd</a:t>
              </a:r>
              <a:endParaRPr sz="800" b="1" dirty="0"/>
            </a:p>
          </p:txBody>
        </p:sp>
      </p:grpSp>
      <p:grpSp>
        <p:nvGrpSpPr>
          <p:cNvPr id="565" name="Text 36"/>
          <p:cNvGrpSpPr/>
          <p:nvPr/>
        </p:nvGrpSpPr>
        <p:grpSpPr>
          <a:xfrm>
            <a:off x="3291840" y="3334915"/>
            <a:ext cx="310897" cy="310897"/>
            <a:chOff x="0" y="0"/>
            <a:chExt cx="310895" cy="310895"/>
          </a:xfrm>
        </p:grpSpPr>
        <p:sp>
          <p:nvSpPr>
            <p:cNvPr id="563" name="Circle"/>
            <p:cNvSpPr/>
            <p:nvPr/>
          </p:nvSpPr>
          <p:spPr>
            <a:xfrm>
              <a:off x="0" y="0"/>
              <a:ext cx="310896" cy="310896"/>
            </a:xfrm>
            <a:prstGeom prst="ellipse">
              <a:avLst/>
            </a:prstGeom>
            <a:solidFill>
              <a:srgbClr val="FFFFFF"/>
            </a:solidFill>
            <a:ln w="10160" cap="flat">
              <a:solidFill>
                <a:srgbClr val="CBD5E1"/>
              </a:solidFill>
              <a:prstDash val="solid"/>
              <a:round/>
            </a:ln>
            <a:effectLst/>
          </p:spPr>
          <p:txBody>
            <a:bodyPr wrap="square" lIns="45719" tIns="45719" rIns="45719" bIns="45719" numCol="1" anchor="ctr">
              <a:noAutofit/>
            </a:bodyPr>
            <a:lstStyle/>
            <a:p>
              <a:pPr algn="ctr" defTabSz="914400">
                <a:defRPr sz="700">
                  <a:latin typeface="Arial"/>
                  <a:ea typeface="Arial"/>
                  <a:cs typeface="Arial"/>
                  <a:sym typeface="Arial"/>
                </a:defRPr>
              </a:pPr>
              <a:endParaRPr sz="800" b="1"/>
            </a:p>
          </p:txBody>
        </p:sp>
        <p:sp>
          <p:nvSpPr>
            <p:cNvPr id="564" name="t_nd"/>
            <p:cNvSpPr txBox="1"/>
            <p:nvPr/>
          </p:nvSpPr>
          <p:spPr>
            <a:xfrm>
              <a:off x="50610" y="50610"/>
              <a:ext cx="209677" cy="20967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35" tIns="635" rIns="635" bIns="635" numCol="1" anchor="ctr">
              <a:noAutofit/>
            </a:bodyPr>
            <a:lstStyle>
              <a:lvl1pPr algn="ctr" defTabSz="914400">
                <a:defRPr sz="700">
                  <a:solidFill>
                    <a:srgbClr val="111827"/>
                  </a:solidFill>
                  <a:latin typeface="Arial"/>
                  <a:ea typeface="Arial"/>
                  <a:cs typeface="Arial"/>
                  <a:sym typeface="Arial"/>
                </a:defRPr>
              </a:lvl1pPr>
            </a:lstStyle>
            <a:p>
              <a:r>
                <a:rPr sz="800" b="1"/>
                <a:t>t_nd</a:t>
              </a:r>
            </a:p>
          </p:txBody>
        </p:sp>
      </p:grpSp>
      <p:grpSp>
        <p:nvGrpSpPr>
          <p:cNvPr id="568" name="Text 37"/>
          <p:cNvGrpSpPr/>
          <p:nvPr/>
        </p:nvGrpSpPr>
        <p:grpSpPr>
          <a:xfrm>
            <a:off x="4772928" y="1961370"/>
            <a:ext cx="2094718" cy="644802"/>
            <a:chOff x="0" y="-4720"/>
            <a:chExt cx="2094716" cy="644801"/>
          </a:xfrm>
        </p:grpSpPr>
        <p:sp>
          <p:nvSpPr>
            <p:cNvPr id="566" name="Rounded Rectangle"/>
            <p:cNvSpPr/>
            <p:nvPr/>
          </p:nvSpPr>
          <p:spPr>
            <a:xfrm>
              <a:off x="0" y="0"/>
              <a:ext cx="2029968" cy="640081"/>
            </a:xfrm>
            <a:prstGeom prst="roundRect">
              <a:avLst>
                <a:gd name="adj" fmla="val 16667"/>
              </a:avLst>
            </a:prstGeom>
            <a:solidFill>
              <a:srgbClr val="EAF2FF"/>
            </a:solidFill>
            <a:ln w="10160" cap="flat">
              <a:solidFill>
                <a:srgbClr val="5580C8"/>
              </a:solidFill>
              <a:prstDash val="solid"/>
              <a:round/>
            </a:ln>
            <a:effectLst/>
          </p:spPr>
          <p:txBody>
            <a:bodyPr wrap="square" lIns="45719" tIns="45719" rIns="45719" bIns="45719" numCol="1" anchor="ctr">
              <a:noAutofit/>
            </a:bodyPr>
            <a:lstStyle/>
            <a:p>
              <a:pPr algn="ctr" defTabSz="914400">
                <a:defRPr sz="800">
                  <a:latin typeface="Arial"/>
                  <a:ea typeface="Arial"/>
                  <a:cs typeface="Arial"/>
                  <a:sym typeface="Arial"/>
                </a:defRPr>
              </a:pPr>
              <a:endParaRPr sz="800" b="1"/>
            </a:p>
          </p:txBody>
        </p:sp>
        <p:sp>
          <p:nvSpPr>
            <p:cNvPr id="567" name="Pressure branch…"/>
            <p:cNvSpPr txBox="1"/>
            <p:nvPr/>
          </p:nvSpPr>
          <p:spPr>
            <a:xfrm>
              <a:off x="137399" y="-4720"/>
              <a:ext cx="1957317" cy="5674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35" tIns="635" rIns="635" bIns="635" numCol="1" anchor="ctr">
              <a:normAutofit/>
            </a:bodyPr>
            <a:lstStyle/>
            <a:p>
              <a:pPr algn="ctr" defTabSz="914400">
                <a:defRPr sz="800">
                  <a:solidFill>
                    <a:srgbClr val="111827"/>
                  </a:solidFill>
                  <a:latin typeface="Arial"/>
                  <a:ea typeface="Arial"/>
                  <a:cs typeface="Arial"/>
                  <a:sym typeface="Arial"/>
                </a:defRPr>
              </a:pPr>
              <a:r>
                <a:rPr sz="800" b="1" dirty="0"/>
                <a:t>Pressure branch</a:t>
              </a:r>
            </a:p>
            <a:p>
              <a:pPr algn="ctr" defTabSz="914400">
                <a:defRPr sz="800">
                  <a:solidFill>
                    <a:srgbClr val="111827"/>
                  </a:solidFill>
                  <a:latin typeface="Arial"/>
                  <a:ea typeface="Arial"/>
                  <a:cs typeface="Arial"/>
                  <a:sym typeface="Arial"/>
                </a:defRPr>
              </a:pPr>
              <a:r>
                <a:rPr sz="800" b="1" dirty="0"/>
                <a:t>raw normalized coordinates</a:t>
              </a:r>
            </a:p>
            <a:p>
              <a:pPr algn="ctr" defTabSz="914400">
                <a:defRPr sz="800">
                  <a:solidFill>
                    <a:srgbClr val="111827"/>
                  </a:solidFill>
                  <a:latin typeface="Arial"/>
                  <a:ea typeface="Arial"/>
                  <a:cs typeface="Arial"/>
                  <a:sym typeface="Arial"/>
                </a:defRPr>
              </a:pPr>
              <a:r>
                <a:rPr sz="800" b="1" dirty="0"/>
                <a:t>MLP; depth 6</a:t>
              </a:r>
            </a:p>
          </p:txBody>
        </p:sp>
      </p:grpSp>
      <p:grpSp>
        <p:nvGrpSpPr>
          <p:cNvPr id="571" name="Text 38"/>
          <p:cNvGrpSpPr/>
          <p:nvPr/>
        </p:nvGrpSpPr>
        <p:grpSpPr>
          <a:xfrm>
            <a:off x="7434414" y="2163346"/>
            <a:ext cx="566929" cy="365761"/>
            <a:chOff x="0" y="0"/>
            <a:chExt cx="566927" cy="365759"/>
          </a:xfrm>
        </p:grpSpPr>
        <p:sp>
          <p:nvSpPr>
            <p:cNvPr id="569" name="Rounded Rectangle"/>
            <p:cNvSpPr/>
            <p:nvPr/>
          </p:nvSpPr>
          <p:spPr>
            <a:xfrm>
              <a:off x="0" y="0"/>
              <a:ext cx="566928" cy="365760"/>
            </a:xfrm>
            <a:prstGeom prst="roundRect">
              <a:avLst>
                <a:gd name="adj" fmla="val 16667"/>
              </a:avLst>
            </a:prstGeom>
            <a:solidFill>
              <a:srgbClr val="EAF2FF"/>
            </a:solidFill>
            <a:ln w="10160" cap="flat">
              <a:solidFill>
                <a:srgbClr val="5580C8"/>
              </a:solidFill>
              <a:prstDash val="solid"/>
              <a:round/>
            </a:ln>
            <a:effectLst/>
          </p:spPr>
          <p:txBody>
            <a:bodyPr wrap="square" lIns="45719" tIns="45719" rIns="45719" bIns="45719" numCol="1" anchor="ctr">
              <a:noAutofit/>
            </a:bodyPr>
            <a:lstStyle/>
            <a:p>
              <a:pPr algn="ctr" defTabSz="914400">
                <a:defRPr sz="800">
                  <a:latin typeface="Arial"/>
                  <a:ea typeface="Arial"/>
                  <a:cs typeface="Arial"/>
                  <a:sym typeface="Arial"/>
                </a:defRPr>
              </a:pPr>
              <a:endParaRPr sz="800" b="1"/>
            </a:p>
          </p:txBody>
        </p:sp>
        <p:sp>
          <p:nvSpPr>
            <p:cNvPr id="570" name="p_nd"/>
            <p:cNvSpPr txBox="1"/>
            <p:nvPr/>
          </p:nvSpPr>
          <p:spPr>
            <a:xfrm>
              <a:off x="22934" y="22934"/>
              <a:ext cx="521060" cy="31989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35" tIns="635" rIns="635" bIns="635" numCol="1" anchor="ctr">
              <a:normAutofit/>
            </a:bodyPr>
            <a:lstStyle>
              <a:lvl1pPr algn="ctr" defTabSz="914400">
                <a:defRPr sz="800" b="1">
                  <a:solidFill>
                    <a:srgbClr val="1F3F8A"/>
                  </a:solidFill>
                  <a:latin typeface="Arial"/>
                  <a:ea typeface="Arial"/>
                  <a:cs typeface="Arial"/>
                  <a:sym typeface="Arial"/>
                </a:defRPr>
              </a:lvl1pPr>
            </a:lstStyle>
            <a:p>
              <a:r>
                <a:t>p_nd</a:t>
              </a:r>
            </a:p>
          </p:txBody>
        </p:sp>
      </p:grpSp>
      <p:grpSp>
        <p:nvGrpSpPr>
          <p:cNvPr id="574" name="Text 39"/>
          <p:cNvGrpSpPr/>
          <p:nvPr/>
        </p:nvGrpSpPr>
        <p:grpSpPr>
          <a:xfrm>
            <a:off x="4786885" y="2860144"/>
            <a:ext cx="2029969" cy="749809"/>
            <a:chOff x="0" y="0"/>
            <a:chExt cx="2029967" cy="749808"/>
          </a:xfrm>
        </p:grpSpPr>
        <p:sp>
          <p:nvSpPr>
            <p:cNvPr id="572" name="Rounded Rectangle"/>
            <p:cNvSpPr/>
            <p:nvPr/>
          </p:nvSpPr>
          <p:spPr>
            <a:xfrm>
              <a:off x="0" y="0"/>
              <a:ext cx="2029968" cy="749809"/>
            </a:xfrm>
            <a:prstGeom prst="roundRect">
              <a:avLst>
                <a:gd name="adj" fmla="val 16667"/>
              </a:avLst>
            </a:prstGeom>
            <a:solidFill>
              <a:srgbClr val="EAF7F4"/>
            </a:solidFill>
            <a:ln w="10160" cap="flat">
              <a:solidFill>
                <a:srgbClr val="5BB0A6"/>
              </a:solidFill>
              <a:prstDash val="solid"/>
              <a:round/>
            </a:ln>
            <a:effectLst/>
          </p:spPr>
          <p:txBody>
            <a:bodyPr wrap="square" lIns="45719" tIns="45719" rIns="45719" bIns="45719" numCol="1" anchor="ctr">
              <a:noAutofit/>
            </a:bodyPr>
            <a:lstStyle/>
            <a:p>
              <a:pPr algn="ctr" defTabSz="914400">
                <a:defRPr sz="800">
                  <a:latin typeface="Arial"/>
                  <a:ea typeface="Arial"/>
                  <a:cs typeface="Arial"/>
                  <a:sym typeface="Arial"/>
                </a:defRPr>
              </a:pPr>
              <a:endParaRPr sz="800" b="1"/>
            </a:p>
          </p:txBody>
        </p:sp>
        <p:sp>
          <p:nvSpPr>
            <p:cNvPr id="573" name="Saturation branch…"/>
            <p:cNvSpPr txBox="1"/>
            <p:nvPr/>
          </p:nvSpPr>
          <p:spPr>
            <a:xfrm>
              <a:off x="41683" y="41682"/>
              <a:ext cx="1946602" cy="6664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35" tIns="635" rIns="635" bIns="635" numCol="1" anchor="ctr">
              <a:normAutofit/>
            </a:bodyPr>
            <a:lstStyle/>
            <a:p>
              <a:pPr algn="ctr" defTabSz="914400">
                <a:defRPr sz="800">
                  <a:solidFill>
                    <a:srgbClr val="111827"/>
                  </a:solidFill>
                  <a:latin typeface="Arial"/>
                  <a:ea typeface="Arial"/>
                  <a:cs typeface="Arial"/>
                  <a:sym typeface="Arial"/>
                </a:defRPr>
              </a:pPr>
              <a:r>
                <a:rPr sz="800" b="1" dirty="0"/>
                <a:t>Saturation branch</a:t>
              </a:r>
            </a:p>
            <a:p>
              <a:pPr algn="ctr" defTabSz="914400">
                <a:defRPr sz="800">
                  <a:solidFill>
                    <a:srgbClr val="111827"/>
                  </a:solidFill>
                  <a:latin typeface="Arial"/>
                  <a:ea typeface="Arial"/>
                  <a:cs typeface="Arial"/>
                  <a:sym typeface="Arial"/>
                </a:defRPr>
              </a:pPr>
              <a:r>
                <a:rPr sz="800" b="1" dirty="0"/>
                <a:t>MS Fourier features</a:t>
              </a:r>
            </a:p>
            <a:p>
              <a:pPr algn="ctr" defTabSz="914400">
                <a:defRPr sz="800">
                  <a:solidFill>
                    <a:srgbClr val="111827"/>
                  </a:solidFill>
                  <a:latin typeface="Arial"/>
                  <a:ea typeface="Arial"/>
                  <a:cs typeface="Arial"/>
                  <a:sym typeface="Arial"/>
                </a:defRPr>
              </a:pPr>
              <a:r>
                <a:rPr sz="800" b="1" dirty="0"/>
                <a:t>coarse/detail logits</a:t>
              </a:r>
            </a:p>
          </p:txBody>
        </p:sp>
      </p:grpSp>
      <p:grpSp>
        <p:nvGrpSpPr>
          <p:cNvPr id="577" name="Text 40"/>
          <p:cNvGrpSpPr/>
          <p:nvPr/>
        </p:nvGrpSpPr>
        <p:grpSpPr>
          <a:xfrm>
            <a:off x="7370064" y="3133748"/>
            <a:ext cx="566929" cy="393192"/>
            <a:chOff x="0" y="0"/>
            <a:chExt cx="566927" cy="393191"/>
          </a:xfrm>
        </p:grpSpPr>
        <p:sp>
          <p:nvSpPr>
            <p:cNvPr id="575" name="Rounded Rectangle"/>
            <p:cNvSpPr/>
            <p:nvPr/>
          </p:nvSpPr>
          <p:spPr>
            <a:xfrm>
              <a:off x="0" y="0"/>
              <a:ext cx="566928" cy="393192"/>
            </a:xfrm>
            <a:prstGeom prst="roundRect">
              <a:avLst>
                <a:gd name="adj" fmla="val 16667"/>
              </a:avLst>
            </a:prstGeom>
            <a:solidFill>
              <a:srgbClr val="EAF7F4"/>
            </a:solidFill>
            <a:ln w="10160" cap="flat">
              <a:solidFill>
                <a:srgbClr val="5BB0A6"/>
              </a:solidFill>
              <a:prstDash val="solid"/>
              <a:round/>
            </a:ln>
            <a:effectLst/>
          </p:spPr>
          <p:txBody>
            <a:bodyPr wrap="square" lIns="45719" tIns="45719" rIns="45719" bIns="45719" numCol="1" anchor="ctr">
              <a:noAutofit/>
            </a:bodyPr>
            <a:lstStyle/>
            <a:p>
              <a:pPr algn="ctr" defTabSz="914400">
                <a:defRPr sz="800">
                  <a:latin typeface="Arial"/>
                  <a:ea typeface="Arial"/>
                  <a:cs typeface="Arial"/>
                  <a:sym typeface="Arial"/>
                </a:defRPr>
              </a:pPr>
              <a:endParaRPr sz="800" b="1"/>
            </a:p>
          </p:txBody>
        </p:sp>
        <p:sp>
          <p:nvSpPr>
            <p:cNvPr id="576" name="S_CO2"/>
            <p:cNvSpPr txBox="1"/>
            <p:nvPr/>
          </p:nvSpPr>
          <p:spPr>
            <a:xfrm>
              <a:off x="24273" y="24274"/>
              <a:ext cx="518382" cy="3446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35" tIns="635" rIns="635" bIns="635" numCol="1" anchor="ctr">
              <a:normAutofit/>
            </a:bodyPr>
            <a:lstStyle>
              <a:lvl1pPr algn="ctr" defTabSz="914400">
                <a:defRPr sz="800" b="1">
                  <a:solidFill>
                    <a:srgbClr val="0F766E"/>
                  </a:solidFill>
                  <a:latin typeface="Arial"/>
                  <a:ea typeface="Arial"/>
                  <a:cs typeface="Arial"/>
                  <a:sym typeface="Arial"/>
                </a:defRPr>
              </a:lvl1pPr>
            </a:lstStyle>
            <a:p>
              <a:r>
                <a:t>S_CO2</a:t>
              </a:r>
            </a:p>
          </p:txBody>
        </p:sp>
      </p:grpSp>
      <p:grpSp>
        <p:nvGrpSpPr>
          <p:cNvPr id="580" name="Text 41"/>
          <p:cNvGrpSpPr/>
          <p:nvPr/>
        </p:nvGrpSpPr>
        <p:grpSpPr>
          <a:xfrm>
            <a:off x="4736591" y="4036670"/>
            <a:ext cx="2651762" cy="421300"/>
            <a:chOff x="0" y="-6784"/>
            <a:chExt cx="2651761" cy="421298"/>
          </a:xfrm>
        </p:grpSpPr>
        <p:sp>
          <p:nvSpPr>
            <p:cNvPr id="578" name="Rounded Rectangle"/>
            <p:cNvSpPr/>
            <p:nvPr/>
          </p:nvSpPr>
          <p:spPr>
            <a:xfrm>
              <a:off x="0" y="73158"/>
              <a:ext cx="2651761" cy="316737"/>
            </a:xfrm>
            <a:prstGeom prst="roundRect">
              <a:avLst>
                <a:gd name="adj" fmla="val 16667"/>
              </a:avLst>
            </a:prstGeom>
            <a:solidFill>
              <a:srgbClr val="FFF5F5"/>
            </a:solidFill>
            <a:ln w="10160" cap="flat">
              <a:solidFill>
                <a:srgbClr val="D39191"/>
              </a:solidFill>
              <a:prstDash val="solid"/>
              <a:round/>
            </a:ln>
            <a:effectLst/>
          </p:spPr>
          <p:txBody>
            <a:bodyPr wrap="square" lIns="45719" tIns="45719" rIns="45719" bIns="45719" numCol="1" anchor="ctr">
              <a:noAutofit/>
            </a:bodyPr>
            <a:lstStyle/>
            <a:p>
              <a:pPr algn="ctr" defTabSz="914400">
                <a:defRPr sz="800">
                  <a:latin typeface="Arial"/>
                  <a:ea typeface="Arial"/>
                  <a:cs typeface="Arial"/>
                  <a:sym typeface="Arial"/>
                </a:defRPr>
              </a:pPr>
              <a:endParaRPr sz="800" b="1"/>
            </a:p>
          </p:txBody>
        </p:sp>
        <p:sp>
          <p:nvSpPr>
            <p:cNvPr id="579" name="M4 hard initial-saturation gate…"/>
            <p:cNvSpPr txBox="1"/>
            <p:nvPr/>
          </p:nvSpPr>
          <p:spPr>
            <a:xfrm>
              <a:off x="98953" y="-6784"/>
              <a:ext cx="2508211" cy="4212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35" tIns="635" rIns="635" bIns="635" numCol="1" anchor="ctr">
              <a:normAutofit/>
            </a:bodyPr>
            <a:lstStyle/>
            <a:p>
              <a:pPr algn="ctr" defTabSz="914400">
                <a:defRPr sz="800">
                  <a:solidFill>
                    <a:srgbClr val="B52222"/>
                  </a:solidFill>
                  <a:latin typeface="Arial"/>
                  <a:ea typeface="Arial"/>
                  <a:cs typeface="Arial"/>
                  <a:sym typeface="Arial"/>
                </a:defRPr>
              </a:pPr>
              <a:r>
                <a:rPr sz="800" b="1" dirty="0"/>
                <a:t>M4 hard initial-saturation gate</a:t>
              </a:r>
            </a:p>
            <a:p>
              <a:pPr algn="ctr" defTabSz="914400">
                <a:defRPr sz="800">
                  <a:solidFill>
                    <a:srgbClr val="B52222"/>
                  </a:solidFill>
                  <a:latin typeface="Arial"/>
                  <a:ea typeface="Arial"/>
                  <a:cs typeface="Arial"/>
                  <a:sym typeface="Arial"/>
                </a:defRPr>
              </a:pPr>
              <a:r>
                <a:rPr sz="800" b="1" dirty="0" err="1"/>
                <a:t>Sθ</a:t>
              </a:r>
              <a:r>
                <a:rPr sz="800" b="1" dirty="0"/>
                <a:t> = Sᵢ꜀ + g(</a:t>
              </a:r>
              <a:r>
                <a:rPr sz="800" b="1" dirty="0" err="1"/>
                <a:t>t_nd</a:t>
              </a:r>
              <a:r>
                <a:rPr sz="800" b="1" dirty="0"/>
                <a:t>)(</a:t>
              </a:r>
              <a:r>
                <a:rPr sz="800" b="1" dirty="0" err="1"/>
                <a:t>Sraw</a:t>
              </a:r>
              <a:r>
                <a:rPr sz="800" b="1" dirty="0"/>
                <a:t> − Sᵢ꜀),   Sᵢ꜀=0.0</a:t>
              </a:r>
            </a:p>
          </p:txBody>
        </p:sp>
      </p:grpSp>
      <p:grpSp>
        <p:nvGrpSpPr>
          <p:cNvPr id="583" name="Text 42"/>
          <p:cNvGrpSpPr/>
          <p:nvPr/>
        </p:nvGrpSpPr>
        <p:grpSpPr>
          <a:xfrm>
            <a:off x="5084064" y="2670101"/>
            <a:ext cx="1582048" cy="97888"/>
            <a:chOff x="292608" y="240440"/>
            <a:chExt cx="1582046" cy="97887"/>
          </a:xfrm>
        </p:grpSpPr>
        <p:sp>
          <p:nvSpPr>
            <p:cNvPr id="581" name="Rounded Rectangle"/>
            <p:cNvSpPr/>
            <p:nvPr/>
          </p:nvSpPr>
          <p:spPr>
            <a:xfrm>
              <a:off x="292608" y="240440"/>
              <a:ext cx="1582046" cy="97887"/>
            </a:xfrm>
            <a:prstGeom prst="roundRect">
              <a:avLst>
                <a:gd name="adj" fmla="val 16667"/>
              </a:avLst>
            </a:prstGeom>
            <a:solidFill>
              <a:srgbClr val="FFFFFF"/>
            </a:solidFill>
            <a:ln w="7620" cap="flat">
              <a:solidFill>
                <a:srgbClr val="1F3F8A"/>
              </a:solidFill>
              <a:prstDash val="solid"/>
              <a:round/>
            </a:ln>
            <a:effectLst/>
          </p:spPr>
          <p:txBody>
            <a:bodyPr wrap="square" lIns="45719" tIns="45719" rIns="45719" bIns="45719" numCol="1" anchor="ctr">
              <a:noAutofit/>
            </a:bodyPr>
            <a:lstStyle/>
            <a:p>
              <a:pPr algn="ctr" defTabSz="914400">
                <a:defRPr sz="800">
                  <a:latin typeface="Arial"/>
                  <a:ea typeface="Arial"/>
                  <a:cs typeface="Arial"/>
                  <a:sym typeface="Arial"/>
                </a:defRPr>
              </a:pPr>
              <a:endParaRPr sz="800" b="1"/>
            </a:p>
          </p:txBody>
        </p:sp>
        <p:sp>
          <p:nvSpPr>
            <p:cNvPr id="582" name="smooth-field approximation"/>
            <p:cNvSpPr txBox="1"/>
            <p:nvPr/>
          </p:nvSpPr>
          <p:spPr>
            <a:xfrm>
              <a:off x="292608" y="244662"/>
              <a:ext cx="1555662" cy="851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3" tIns="253" rIns="253" bIns="253" numCol="1" anchor="ctr">
              <a:noAutofit/>
            </a:bodyPr>
            <a:lstStyle>
              <a:lvl1pPr algn="ctr" defTabSz="914400">
                <a:defRPr sz="800" b="1">
                  <a:solidFill>
                    <a:srgbClr val="1F3F8A"/>
                  </a:solidFill>
                  <a:latin typeface="Arial"/>
                  <a:ea typeface="Arial"/>
                  <a:cs typeface="Arial"/>
                  <a:sym typeface="Arial"/>
                </a:defRPr>
              </a:lvl1pPr>
            </a:lstStyle>
            <a:p>
              <a:r>
                <a:rPr dirty="0"/>
                <a:t>smooth-field approximation</a:t>
              </a:r>
            </a:p>
          </p:txBody>
        </p:sp>
      </p:grpSp>
      <p:grpSp>
        <p:nvGrpSpPr>
          <p:cNvPr id="586" name="Text 43"/>
          <p:cNvGrpSpPr/>
          <p:nvPr/>
        </p:nvGrpSpPr>
        <p:grpSpPr>
          <a:xfrm>
            <a:off x="5161785" y="3723728"/>
            <a:ext cx="1183171" cy="182882"/>
            <a:chOff x="315465" y="-50100"/>
            <a:chExt cx="1183170" cy="182880"/>
          </a:xfrm>
        </p:grpSpPr>
        <p:sp>
          <p:nvSpPr>
            <p:cNvPr id="584" name="Rounded Rectangle"/>
            <p:cNvSpPr/>
            <p:nvPr/>
          </p:nvSpPr>
          <p:spPr>
            <a:xfrm>
              <a:off x="315465" y="-50100"/>
              <a:ext cx="1170433" cy="182880"/>
            </a:xfrm>
            <a:prstGeom prst="roundRect">
              <a:avLst>
                <a:gd name="adj" fmla="val 16667"/>
              </a:avLst>
            </a:prstGeom>
            <a:solidFill>
              <a:srgbClr val="FFFFFF"/>
            </a:solidFill>
            <a:ln w="7620" cap="flat">
              <a:solidFill>
                <a:srgbClr val="0F766E"/>
              </a:solidFill>
              <a:prstDash val="solid"/>
              <a:round/>
            </a:ln>
            <a:effectLst/>
          </p:spPr>
          <p:txBody>
            <a:bodyPr wrap="square" lIns="45719" tIns="45719" rIns="45719" bIns="45719" numCol="1" anchor="ctr">
              <a:noAutofit/>
            </a:bodyPr>
            <a:lstStyle/>
            <a:p>
              <a:pPr algn="ctr" defTabSz="914400">
                <a:defRPr sz="800">
                  <a:latin typeface="Arial"/>
                  <a:ea typeface="Arial"/>
                  <a:cs typeface="Arial"/>
                  <a:sym typeface="Arial"/>
                </a:defRPr>
              </a:pPr>
              <a:endParaRPr sz="800" b="1"/>
            </a:p>
          </p:txBody>
        </p:sp>
        <p:sp>
          <p:nvSpPr>
            <p:cNvPr id="585" name="front-resolution branch"/>
            <p:cNvSpPr txBox="1"/>
            <p:nvPr/>
          </p:nvSpPr>
          <p:spPr>
            <a:xfrm>
              <a:off x="353675" y="-29047"/>
              <a:ext cx="1144960" cy="1574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3" tIns="253" rIns="253" bIns="253" numCol="1" anchor="ctr">
              <a:noAutofit/>
            </a:bodyPr>
            <a:lstStyle>
              <a:lvl1pPr algn="ctr" defTabSz="914400">
                <a:defRPr sz="800" b="1">
                  <a:solidFill>
                    <a:srgbClr val="0F766E"/>
                  </a:solidFill>
                  <a:latin typeface="Arial"/>
                  <a:ea typeface="Arial"/>
                  <a:cs typeface="Arial"/>
                  <a:sym typeface="Arial"/>
                </a:defRPr>
              </a:lvl1pPr>
            </a:lstStyle>
            <a:p>
              <a:r>
                <a:rPr dirty="0"/>
                <a:t>front-resolution branch</a:t>
              </a:r>
            </a:p>
          </p:txBody>
        </p:sp>
      </p:grpSp>
      <p:grpSp>
        <p:nvGrpSpPr>
          <p:cNvPr id="589" name="Text 44"/>
          <p:cNvGrpSpPr/>
          <p:nvPr/>
        </p:nvGrpSpPr>
        <p:grpSpPr>
          <a:xfrm>
            <a:off x="8714231" y="1634131"/>
            <a:ext cx="2468881" cy="384049"/>
            <a:chOff x="0" y="0"/>
            <a:chExt cx="2468879" cy="384047"/>
          </a:xfrm>
        </p:grpSpPr>
        <p:sp>
          <p:nvSpPr>
            <p:cNvPr id="587" name="Rounded Rectangle"/>
            <p:cNvSpPr/>
            <p:nvPr/>
          </p:nvSpPr>
          <p:spPr>
            <a:xfrm>
              <a:off x="0" y="0"/>
              <a:ext cx="2468880" cy="384048"/>
            </a:xfrm>
            <a:prstGeom prst="roundRect">
              <a:avLst>
                <a:gd name="adj" fmla="val 16667"/>
              </a:avLst>
            </a:prstGeom>
            <a:solidFill>
              <a:srgbClr val="FFFFFF"/>
            </a:solidFill>
            <a:ln w="10160" cap="flat">
              <a:solidFill>
                <a:srgbClr val="CBD5E1"/>
              </a:solidFill>
              <a:prstDash val="solid"/>
              <a:round/>
            </a:ln>
            <a:effectLst/>
          </p:spPr>
          <p:txBody>
            <a:bodyPr wrap="square" lIns="45719" tIns="45719" rIns="45719" bIns="45719" numCol="1" anchor="ctr">
              <a:noAutofit/>
            </a:bodyPr>
            <a:lstStyle/>
            <a:p>
              <a:pPr algn="ctr" defTabSz="914400">
                <a:defRPr sz="800">
                  <a:latin typeface="Arial"/>
                  <a:ea typeface="Arial"/>
                  <a:cs typeface="Arial"/>
                  <a:sym typeface="Arial"/>
                </a:defRPr>
              </a:pPr>
              <a:endParaRPr sz="800" b="1"/>
            </a:p>
          </p:txBody>
        </p:sp>
        <p:sp>
          <p:nvSpPr>
            <p:cNvPr id="588" name="Data losses:  p, S, front/plume"/>
            <p:cNvSpPr txBox="1"/>
            <p:nvPr/>
          </p:nvSpPr>
          <p:spPr>
            <a:xfrm>
              <a:off x="23828" y="23827"/>
              <a:ext cx="2421224" cy="3363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35" tIns="635" rIns="635" bIns="635" numCol="1" anchor="ctr">
              <a:normAutofit/>
            </a:bodyPr>
            <a:lstStyle>
              <a:lvl1pPr algn="ctr" defTabSz="914400">
                <a:defRPr sz="800">
                  <a:solidFill>
                    <a:srgbClr val="111827"/>
                  </a:solidFill>
                  <a:latin typeface="Arial"/>
                  <a:ea typeface="Arial"/>
                  <a:cs typeface="Arial"/>
                  <a:sym typeface="Arial"/>
                </a:defRPr>
              </a:lvl1pPr>
            </a:lstStyle>
            <a:p>
              <a:r>
                <a:rPr b="1"/>
                <a:t>Data losses:  p, S, front/plume</a:t>
              </a:r>
            </a:p>
          </p:txBody>
        </p:sp>
      </p:grpSp>
      <p:grpSp>
        <p:nvGrpSpPr>
          <p:cNvPr id="592" name="Text 45"/>
          <p:cNvGrpSpPr/>
          <p:nvPr/>
        </p:nvGrpSpPr>
        <p:grpSpPr>
          <a:xfrm>
            <a:off x="8714231" y="2255924"/>
            <a:ext cx="2468881" cy="384049"/>
            <a:chOff x="0" y="0"/>
            <a:chExt cx="2468879" cy="384047"/>
          </a:xfrm>
        </p:grpSpPr>
        <p:sp>
          <p:nvSpPr>
            <p:cNvPr id="590" name="Rounded Rectangle"/>
            <p:cNvSpPr/>
            <p:nvPr/>
          </p:nvSpPr>
          <p:spPr>
            <a:xfrm>
              <a:off x="0" y="0"/>
              <a:ext cx="2468880" cy="384048"/>
            </a:xfrm>
            <a:prstGeom prst="roundRect">
              <a:avLst>
                <a:gd name="adj" fmla="val 16667"/>
              </a:avLst>
            </a:prstGeom>
            <a:solidFill>
              <a:srgbClr val="FFF6E6"/>
            </a:solidFill>
            <a:ln w="10160" cap="flat">
              <a:solidFill>
                <a:srgbClr val="D48A35"/>
              </a:solidFill>
              <a:prstDash val="solid"/>
              <a:round/>
            </a:ln>
            <a:effectLst/>
          </p:spPr>
          <p:txBody>
            <a:bodyPr wrap="square" lIns="45719" tIns="45719" rIns="45719" bIns="45719" numCol="1" anchor="ctr">
              <a:noAutofit/>
            </a:bodyPr>
            <a:lstStyle/>
            <a:p>
              <a:pPr algn="ctr" defTabSz="914400">
                <a:defRPr sz="800">
                  <a:latin typeface="Arial"/>
                  <a:ea typeface="Arial"/>
                  <a:cs typeface="Arial"/>
                  <a:sym typeface="Arial"/>
                </a:defRPr>
              </a:pPr>
              <a:endParaRPr sz="800" b="1"/>
            </a:p>
          </p:txBody>
        </p:sp>
        <p:sp>
          <p:nvSpPr>
            <p:cNvPr id="591" name="PDE residuals:  rw, rc"/>
            <p:cNvSpPr txBox="1"/>
            <p:nvPr/>
          </p:nvSpPr>
          <p:spPr>
            <a:xfrm>
              <a:off x="23828" y="23827"/>
              <a:ext cx="2421224" cy="3363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35" tIns="635" rIns="635" bIns="635" numCol="1" anchor="ctr">
              <a:normAutofit/>
            </a:bodyPr>
            <a:lstStyle>
              <a:lvl1pPr algn="ctr" defTabSz="914400">
                <a:defRPr sz="800" b="1">
                  <a:solidFill>
                    <a:srgbClr val="B45309"/>
                  </a:solidFill>
                  <a:latin typeface="Arial"/>
                  <a:ea typeface="Arial"/>
                  <a:cs typeface="Arial"/>
                  <a:sym typeface="Arial"/>
                </a:defRPr>
              </a:lvl1pPr>
            </a:lstStyle>
            <a:p>
              <a:r>
                <a:t>PDE residuals:  rw, rc</a:t>
              </a:r>
            </a:p>
          </p:txBody>
        </p:sp>
      </p:grpSp>
      <p:grpSp>
        <p:nvGrpSpPr>
          <p:cNvPr id="595" name="Text 46"/>
          <p:cNvGrpSpPr/>
          <p:nvPr/>
        </p:nvGrpSpPr>
        <p:grpSpPr>
          <a:xfrm>
            <a:off x="8714231" y="2877715"/>
            <a:ext cx="2468881" cy="384049"/>
            <a:chOff x="0" y="0"/>
            <a:chExt cx="2468879" cy="384047"/>
          </a:xfrm>
        </p:grpSpPr>
        <p:sp>
          <p:nvSpPr>
            <p:cNvPr id="593" name="Rounded Rectangle"/>
            <p:cNvSpPr/>
            <p:nvPr/>
          </p:nvSpPr>
          <p:spPr>
            <a:xfrm>
              <a:off x="0" y="0"/>
              <a:ext cx="2468880" cy="384048"/>
            </a:xfrm>
            <a:prstGeom prst="roundRect">
              <a:avLst>
                <a:gd name="adj" fmla="val 16667"/>
              </a:avLst>
            </a:prstGeom>
            <a:solidFill>
              <a:srgbClr val="FFF5F5"/>
            </a:solidFill>
            <a:ln w="10160" cap="flat">
              <a:solidFill>
                <a:srgbClr val="D39191"/>
              </a:solidFill>
              <a:prstDash val="solid"/>
              <a:round/>
            </a:ln>
            <a:effectLst/>
          </p:spPr>
          <p:txBody>
            <a:bodyPr wrap="square" lIns="45719" tIns="45719" rIns="45719" bIns="45719" numCol="1" anchor="ctr">
              <a:noAutofit/>
            </a:bodyPr>
            <a:lstStyle/>
            <a:p>
              <a:pPr algn="ctr" defTabSz="914400">
                <a:defRPr sz="800">
                  <a:latin typeface="Arial"/>
                  <a:ea typeface="Arial"/>
                  <a:cs typeface="Arial"/>
                  <a:sym typeface="Arial"/>
                </a:defRPr>
              </a:pPr>
              <a:endParaRPr sz="800" b="1"/>
            </a:p>
          </p:txBody>
        </p:sp>
        <p:sp>
          <p:nvSpPr>
            <p:cNvPr id="594" name="BC/IC: injection, outlet, no-flow"/>
            <p:cNvSpPr txBox="1"/>
            <p:nvPr/>
          </p:nvSpPr>
          <p:spPr>
            <a:xfrm>
              <a:off x="23828" y="23827"/>
              <a:ext cx="2421224" cy="3363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35" tIns="635" rIns="635" bIns="635" numCol="1" anchor="ctr">
              <a:normAutofit/>
            </a:bodyPr>
            <a:lstStyle>
              <a:lvl1pPr algn="ctr" defTabSz="914400">
                <a:defRPr sz="800">
                  <a:solidFill>
                    <a:srgbClr val="B52222"/>
                  </a:solidFill>
                  <a:latin typeface="Arial"/>
                  <a:ea typeface="Arial"/>
                  <a:cs typeface="Arial"/>
                  <a:sym typeface="Arial"/>
                </a:defRPr>
              </a:lvl1pPr>
            </a:lstStyle>
            <a:p>
              <a:r>
                <a:rPr b="1"/>
                <a:t>BC/IC: injection, outlet, no-flow</a:t>
              </a:r>
            </a:p>
          </p:txBody>
        </p:sp>
      </p:grpSp>
      <p:grpSp>
        <p:nvGrpSpPr>
          <p:cNvPr id="598" name="Text 47"/>
          <p:cNvGrpSpPr/>
          <p:nvPr/>
        </p:nvGrpSpPr>
        <p:grpSpPr>
          <a:xfrm>
            <a:off x="8714231" y="3499508"/>
            <a:ext cx="2468881" cy="384049"/>
            <a:chOff x="0" y="0"/>
            <a:chExt cx="2468879" cy="384047"/>
          </a:xfrm>
        </p:grpSpPr>
        <p:sp>
          <p:nvSpPr>
            <p:cNvPr id="596" name="Rounded Rectangle"/>
            <p:cNvSpPr/>
            <p:nvPr/>
          </p:nvSpPr>
          <p:spPr>
            <a:xfrm>
              <a:off x="0" y="0"/>
              <a:ext cx="2468880" cy="384048"/>
            </a:xfrm>
            <a:prstGeom prst="roundRect">
              <a:avLst>
                <a:gd name="adj" fmla="val 16667"/>
              </a:avLst>
            </a:prstGeom>
            <a:solidFill>
              <a:srgbClr val="EAF7F4"/>
            </a:solidFill>
            <a:ln w="10160" cap="flat">
              <a:solidFill>
                <a:srgbClr val="5BB0A6"/>
              </a:solidFill>
              <a:prstDash val="solid"/>
              <a:round/>
            </a:ln>
            <a:effectLst/>
          </p:spPr>
          <p:txBody>
            <a:bodyPr wrap="square" lIns="45719" tIns="45719" rIns="45719" bIns="45719" numCol="1" anchor="ctr">
              <a:noAutofit/>
            </a:bodyPr>
            <a:lstStyle/>
            <a:p>
              <a:pPr algn="ctr" defTabSz="914400">
                <a:defRPr sz="800">
                  <a:latin typeface="Arial"/>
                  <a:ea typeface="Arial"/>
                  <a:cs typeface="Arial"/>
                  <a:sym typeface="Arial"/>
                </a:defRPr>
              </a:pPr>
              <a:endParaRPr sz="800" b="1"/>
            </a:p>
          </p:txBody>
        </p:sp>
        <p:sp>
          <p:nvSpPr>
            <p:cNvPr id="597" name="M6 pairwise front-gradient loss"/>
            <p:cNvSpPr txBox="1"/>
            <p:nvPr/>
          </p:nvSpPr>
          <p:spPr>
            <a:xfrm>
              <a:off x="23828" y="23827"/>
              <a:ext cx="2421224" cy="3363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35" tIns="635" rIns="635" bIns="635" numCol="1" anchor="ctr">
              <a:normAutofit/>
            </a:bodyPr>
            <a:lstStyle>
              <a:lvl1pPr algn="ctr" defTabSz="914400">
                <a:defRPr sz="800" b="1">
                  <a:solidFill>
                    <a:srgbClr val="0F766E"/>
                  </a:solidFill>
                  <a:latin typeface="Arial"/>
                  <a:ea typeface="Arial"/>
                  <a:cs typeface="Arial"/>
                  <a:sym typeface="Arial"/>
                </a:defRPr>
              </a:lvl1pPr>
            </a:lstStyle>
            <a:p>
              <a:r>
                <a:t>M6 pairwise front-gradient loss</a:t>
              </a:r>
            </a:p>
          </p:txBody>
        </p:sp>
      </p:grpSp>
      <p:grpSp>
        <p:nvGrpSpPr>
          <p:cNvPr id="601" name="Text 48"/>
          <p:cNvGrpSpPr/>
          <p:nvPr/>
        </p:nvGrpSpPr>
        <p:grpSpPr>
          <a:xfrm>
            <a:off x="8714231" y="4121299"/>
            <a:ext cx="2468881" cy="384049"/>
            <a:chOff x="0" y="0"/>
            <a:chExt cx="2468879" cy="384047"/>
          </a:xfrm>
        </p:grpSpPr>
        <p:sp>
          <p:nvSpPr>
            <p:cNvPr id="599" name="Rounded Rectangle"/>
            <p:cNvSpPr/>
            <p:nvPr/>
          </p:nvSpPr>
          <p:spPr>
            <a:xfrm>
              <a:off x="0" y="0"/>
              <a:ext cx="2468880" cy="384048"/>
            </a:xfrm>
            <a:prstGeom prst="roundRect">
              <a:avLst>
                <a:gd name="adj" fmla="val 16667"/>
              </a:avLst>
            </a:prstGeom>
            <a:solidFill>
              <a:srgbClr val="ECF8ED"/>
            </a:solidFill>
            <a:ln w="10160" cap="flat">
              <a:solidFill>
                <a:srgbClr val="73A76E"/>
              </a:solidFill>
              <a:prstDash val="solid"/>
              <a:round/>
            </a:ln>
            <a:effectLst/>
          </p:spPr>
          <p:txBody>
            <a:bodyPr wrap="square" lIns="45719" tIns="45719" rIns="45719" bIns="45719" numCol="1" anchor="ctr">
              <a:noAutofit/>
            </a:bodyPr>
            <a:lstStyle/>
            <a:p>
              <a:pPr algn="ctr" defTabSz="914400">
                <a:defRPr sz="800">
                  <a:latin typeface="Arial"/>
                  <a:ea typeface="Arial"/>
                  <a:cs typeface="Arial"/>
                  <a:sym typeface="Arial"/>
                </a:defRPr>
              </a:pPr>
              <a:endParaRPr sz="800" b="1"/>
            </a:p>
          </p:txBody>
        </p:sp>
        <p:sp>
          <p:nvSpPr>
            <p:cNvPr id="600" name="M8 delayed local FV mass loss"/>
            <p:cNvSpPr txBox="1"/>
            <p:nvPr/>
          </p:nvSpPr>
          <p:spPr>
            <a:xfrm>
              <a:off x="23828" y="23827"/>
              <a:ext cx="2421224" cy="3363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35" tIns="635" rIns="635" bIns="635" numCol="1" anchor="ctr">
              <a:normAutofit/>
            </a:bodyPr>
            <a:lstStyle>
              <a:lvl1pPr algn="ctr" defTabSz="914400">
                <a:defRPr sz="800" b="1">
                  <a:solidFill>
                    <a:srgbClr val="2E7D32"/>
                  </a:solidFill>
                  <a:latin typeface="Arial"/>
                  <a:ea typeface="Arial"/>
                  <a:cs typeface="Arial"/>
                  <a:sym typeface="Arial"/>
                </a:defRPr>
              </a:lvl1pPr>
            </a:lstStyle>
            <a:p>
              <a:r>
                <a:t>M8 delayed local FV mass loss</a:t>
              </a:r>
            </a:p>
          </p:txBody>
        </p:sp>
      </p:grpSp>
      <p:grpSp>
        <p:nvGrpSpPr>
          <p:cNvPr id="607" name="Text 50"/>
          <p:cNvGrpSpPr/>
          <p:nvPr/>
        </p:nvGrpSpPr>
        <p:grpSpPr>
          <a:xfrm>
            <a:off x="1051560" y="5577840"/>
            <a:ext cx="1078993" cy="512065"/>
            <a:chOff x="0" y="0"/>
            <a:chExt cx="1078991" cy="512063"/>
          </a:xfrm>
        </p:grpSpPr>
        <p:sp>
          <p:nvSpPr>
            <p:cNvPr id="605" name="Rounded Rectangle"/>
            <p:cNvSpPr/>
            <p:nvPr/>
          </p:nvSpPr>
          <p:spPr>
            <a:xfrm>
              <a:off x="0" y="0"/>
              <a:ext cx="1078992" cy="512064"/>
            </a:xfrm>
            <a:prstGeom prst="roundRect">
              <a:avLst>
                <a:gd name="adj" fmla="val 16667"/>
              </a:avLst>
            </a:prstGeom>
            <a:solidFill>
              <a:srgbClr val="EAF2FF"/>
            </a:solidFill>
            <a:ln w="10160" cap="flat">
              <a:solidFill>
                <a:srgbClr val="5580C8"/>
              </a:solidFill>
              <a:prstDash val="solid"/>
              <a:round/>
            </a:ln>
            <a:effectLst/>
          </p:spPr>
          <p:txBody>
            <a:bodyPr wrap="square" lIns="45719" tIns="45719" rIns="45719" bIns="45719" numCol="1" anchor="ctr">
              <a:noAutofit/>
            </a:bodyPr>
            <a:lstStyle/>
            <a:p>
              <a:pPr algn="ctr" defTabSz="914400">
                <a:defRPr sz="800">
                  <a:latin typeface="Arial"/>
                  <a:ea typeface="Arial"/>
                  <a:cs typeface="Arial"/>
                  <a:sym typeface="Arial"/>
                </a:defRPr>
              </a:pPr>
              <a:endParaRPr/>
            </a:p>
          </p:txBody>
        </p:sp>
        <p:sp>
          <p:nvSpPr>
            <p:cNvPr id="606" name="Pressure…"/>
            <p:cNvSpPr txBox="1"/>
            <p:nvPr/>
          </p:nvSpPr>
          <p:spPr>
            <a:xfrm>
              <a:off x="30076" y="30076"/>
              <a:ext cx="1018839" cy="45191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35" tIns="635" rIns="635" bIns="635" numCol="1" anchor="ctr">
              <a:normAutofit/>
            </a:bodyPr>
            <a:lstStyle/>
            <a:p>
              <a:pPr algn="ctr" defTabSz="914400">
                <a:defRPr sz="800" b="1">
                  <a:solidFill>
                    <a:srgbClr val="1F3F8A"/>
                  </a:solidFill>
                  <a:latin typeface="Arial"/>
                  <a:ea typeface="Arial"/>
                  <a:cs typeface="Arial"/>
                  <a:sym typeface="Arial"/>
                </a:defRPr>
              </a:pPr>
              <a:r>
                <a:rPr dirty="0"/>
                <a:t>Pressure</a:t>
              </a:r>
            </a:p>
            <a:p>
              <a:pPr algn="ctr" defTabSz="914400">
                <a:defRPr sz="800" b="1">
                  <a:solidFill>
                    <a:srgbClr val="1F3F8A"/>
                  </a:solidFill>
                  <a:latin typeface="Arial"/>
                  <a:ea typeface="Arial"/>
                  <a:cs typeface="Arial"/>
                  <a:sym typeface="Arial"/>
                </a:defRPr>
              </a:pPr>
              <a:r>
                <a:rPr dirty="0"/>
                <a:t>smooth field</a:t>
              </a:r>
            </a:p>
          </p:txBody>
        </p:sp>
      </p:grpSp>
      <p:grpSp>
        <p:nvGrpSpPr>
          <p:cNvPr id="610" name="Text 51"/>
          <p:cNvGrpSpPr/>
          <p:nvPr/>
        </p:nvGrpSpPr>
        <p:grpSpPr>
          <a:xfrm>
            <a:off x="3072383" y="5577840"/>
            <a:ext cx="1600201" cy="512065"/>
            <a:chOff x="0" y="0"/>
            <a:chExt cx="1600200" cy="512063"/>
          </a:xfrm>
        </p:grpSpPr>
        <p:sp>
          <p:nvSpPr>
            <p:cNvPr id="608" name="Rounded Rectangle"/>
            <p:cNvSpPr/>
            <p:nvPr/>
          </p:nvSpPr>
          <p:spPr>
            <a:xfrm>
              <a:off x="0" y="0"/>
              <a:ext cx="1600200" cy="512064"/>
            </a:xfrm>
            <a:prstGeom prst="roundRect">
              <a:avLst>
                <a:gd name="adj" fmla="val 16667"/>
              </a:avLst>
            </a:prstGeom>
            <a:solidFill>
              <a:srgbClr val="EAF7F4"/>
            </a:solidFill>
            <a:ln w="10160" cap="flat">
              <a:solidFill>
                <a:srgbClr val="5BB0A6"/>
              </a:solidFill>
              <a:prstDash val="solid"/>
              <a:round/>
            </a:ln>
            <a:effectLst/>
          </p:spPr>
          <p:txBody>
            <a:bodyPr wrap="square" lIns="45719" tIns="45719" rIns="45719" bIns="45719" numCol="1" anchor="ctr">
              <a:noAutofit/>
            </a:bodyPr>
            <a:lstStyle/>
            <a:p>
              <a:pPr algn="ctr" defTabSz="914400">
                <a:defRPr sz="800">
                  <a:latin typeface="Arial"/>
                  <a:ea typeface="Arial"/>
                  <a:cs typeface="Arial"/>
                  <a:sym typeface="Arial"/>
                </a:defRPr>
              </a:pPr>
              <a:endParaRPr/>
            </a:p>
          </p:txBody>
        </p:sp>
        <p:sp>
          <p:nvSpPr>
            <p:cNvPr id="609" name="Saturation…"/>
            <p:cNvSpPr txBox="1"/>
            <p:nvPr/>
          </p:nvSpPr>
          <p:spPr>
            <a:xfrm>
              <a:off x="30076" y="30076"/>
              <a:ext cx="1540047" cy="45191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35" tIns="635" rIns="635" bIns="635" numCol="1" anchor="ctr">
              <a:normAutofit/>
            </a:bodyPr>
            <a:lstStyle/>
            <a:p>
              <a:pPr algn="ctr" defTabSz="914400">
                <a:defRPr sz="800" b="1">
                  <a:solidFill>
                    <a:srgbClr val="0F766E"/>
                  </a:solidFill>
                  <a:latin typeface="Arial"/>
                  <a:ea typeface="Arial"/>
                  <a:cs typeface="Arial"/>
                  <a:sym typeface="Arial"/>
                </a:defRPr>
              </a:pPr>
              <a:r>
                <a:t>Saturation</a:t>
              </a:r>
            </a:p>
            <a:p>
              <a:pPr algn="ctr" defTabSz="914400">
                <a:defRPr sz="800" b="1">
                  <a:solidFill>
                    <a:srgbClr val="0F766E"/>
                  </a:solidFill>
                  <a:latin typeface="Arial"/>
                  <a:ea typeface="Arial"/>
                  <a:cs typeface="Arial"/>
                  <a:sym typeface="Arial"/>
                </a:defRPr>
              </a:pPr>
              <a:r>
                <a:t>localized + multiscale</a:t>
              </a:r>
            </a:p>
          </p:txBody>
        </p:sp>
      </p:grpSp>
      <p:grpSp>
        <p:nvGrpSpPr>
          <p:cNvPr id="613" name="Text 52"/>
          <p:cNvGrpSpPr/>
          <p:nvPr/>
        </p:nvGrpSpPr>
        <p:grpSpPr>
          <a:xfrm>
            <a:off x="5568696" y="5577840"/>
            <a:ext cx="1508761" cy="512065"/>
            <a:chOff x="0" y="0"/>
            <a:chExt cx="1508760" cy="512063"/>
          </a:xfrm>
        </p:grpSpPr>
        <p:sp>
          <p:nvSpPr>
            <p:cNvPr id="611" name="Rounded Rectangle"/>
            <p:cNvSpPr/>
            <p:nvPr/>
          </p:nvSpPr>
          <p:spPr>
            <a:xfrm>
              <a:off x="0" y="0"/>
              <a:ext cx="1508761" cy="512064"/>
            </a:xfrm>
            <a:prstGeom prst="roundRect">
              <a:avLst>
                <a:gd name="adj" fmla="val 16667"/>
              </a:avLst>
            </a:prstGeom>
            <a:solidFill>
              <a:srgbClr val="FFF6E6"/>
            </a:solidFill>
            <a:ln w="10160" cap="flat">
              <a:solidFill>
                <a:srgbClr val="D48A35"/>
              </a:solidFill>
              <a:prstDash val="solid"/>
              <a:round/>
            </a:ln>
            <a:effectLst/>
          </p:spPr>
          <p:txBody>
            <a:bodyPr wrap="square" lIns="45719" tIns="45719" rIns="45719" bIns="45719" numCol="1" anchor="ctr">
              <a:noAutofit/>
            </a:bodyPr>
            <a:lstStyle/>
            <a:p>
              <a:pPr algn="ctr" defTabSz="914400">
                <a:defRPr sz="800">
                  <a:latin typeface="Arial"/>
                  <a:ea typeface="Arial"/>
                  <a:cs typeface="Arial"/>
                  <a:sym typeface="Arial"/>
                </a:defRPr>
              </a:pPr>
              <a:endParaRPr/>
            </a:p>
          </p:txBody>
        </p:sp>
        <p:sp>
          <p:nvSpPr>
            <p:cNvPr id="612" name="Training…"/>
            <p:cNvSpPr txBox="1"/>
            <p:nvPr/>
          </p:nvSpPr>
          <p:spPr>
            <a:xfrm>
              <a:off x="30077" y="30076"/>
              <a:ext cx="1448606" cy="45191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35" tIns="635" rIns="635" bIns="635" numCol="1" anchor="ctr">
              <a:normAutofit/>
            </a:bodyPr>
            <a:lstStyle/>
            <a:p>
              <a:pPr algn="ctr" defTabSz="914400">
                <a:defRPr sz="800" b="1">
                  <a:solidFill>
                    <a:srgbClr val="B45309"/>
                  </a:solidFill>
                  <a:latin typeface="Arial"/>
                  <a:ea typeface="Arial"/>
                  <a:cs typeface="Arial"/>
                  <a:sym typeface="Arial"/>
                </a:defRPr>
              </a:pPr>
              <a:r>
                <a:rPr dirty="0"/>
                <a:t>Training</a:t>
              </a:r>
            </a:p>
            <a:p>
              <a:pPr algn="ctr" defTabSz="914400">
                <a:defRPr sz="800" b="1">
                  <a:solidFill>
                    <a:srgbClr val="B45309"/>
                  </a:solidFill>
                  <a:latin typeface="Arial"/>
                  <a:ea typeface="Arial"/>
                  <a:cs typeface="Arial"/>
                  <a:sym typeface="Arial"/>
                </a:defRPr>
              </a:pPr>
              <a:r>
                <a:rPr dirty="0"/>
                <a:t>front/plume</a:t>
              </a:r>
              <a:r>
                <a:rPr lang="en-US" dirty="0"/>
                <a:t> M5</a:t>
              </a:r>
              <a:r>
                <a:rPr dirty="0"/>
                <a:t> + pair-gradient</a:t>
              </a:r>
              <a:r>
                <a:rPr lang="en-US" dirty="0"/>
                <a:t> M7</a:t>
              </a:r>
              <a:endParaRPr dirty="0"/>
            </a:p>
          </p:txBody>
        </p:sp>
      </p:grpSp>
      <p:grpSp>
        <p:nvGrpSpPr>
          <p:cNvPr id="616" name="Text 53"/>
          <p:cNvGrpSpPr/>
          <p:nvPr/>
        </p:nvGrpSpPr>
        <p:grpSpPr>
          <a:xfrm>
            <a:off x="8165592" y="5577840"/>
            <a:ext cx="1490473" cy="512065"/>
            <a:chOff x="0" y="0"/>
            <a:chExt cx="1490472" cy="512063"/>
          </a:xfrm>
        </p:grpSpPr>
        <p:sp>
          <p:nvSpPr>
            <p:cNvPr id="614" name="Rounded Rectangle"/>
            <p:cNvSpPr/>
            <p:nvPr/>
          </p:nvSpPr>
          <p:spPr>
            <a:xfrm>
              <a:off x="0" y="0"/>
              <a:ext cx="1490473" cy="512064"/>
            </a:xfrm>
            <a:prstGeom prst="roundRect">
              <a:avLst>
                <a:gd name="adj" fmla="val 16667"/>
              </a:avLst>
            </a:prstGeom>
            <a:solidFill>
              <a:srgbClr val="ECF8ED"/>
            </a:solidFill>
            <a:ln w="10160" cap="flat">
              <a:solidFill>
                <a:srgbClr val="73A76E"/>
              </a:solidFill>
              <a:prstDash val="solid"/>
              <a:round/>
            </a:ln>
            <a:effectLst/>
          </p:spPr>
          <p:txBody>
            <a:bodyPr wrap="square" lIns="45719" tIns="45719" rIns="45719" bIns="45719" numCol="1" anchor="ctr">
              <a:noAutofit/>
            </a:bodyPr>
            <a:lstStyle/>
            <a:p>
              <a:pPr algn="ctr" defTabSz="914400">
                <a:defRPr sz="800">
                  <a:latin typeface="Arial"/>
                  <a:ea typeface="Arial"/>
                  <a:cs typeface="Arial"/>
                  <a:sym typeface="Arial"/>
                </a:defRPr>
              </a:pPr>
              <a:endParaRPr/>
            </a:p>
          </p:txBody>
        </p:sp>
        <p:sp>
          <p:nvSpPr>
            <p:cNvPr id="615" name="Conservation…"/>
            <p:cNvSpPr txBox="1"/>
            <p:nvPr/>
          </p:nvSpPr>
          <p:spPr>
            <a:xfrm>
              <a:off x="30076" y="30076"/>
              <a:ext cx="1430319" cy="45191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35" tIns="635" rIns="635" bIns="635" numCol="1" anchor="ctr">
              <a:normAutofit/>
            </a:bodyPr>
            <a:lstStyle/>
            <a:p>
              <a:pPr algn="ctr" defTabSz="914400">
                <a:defRPr sz="800" b="1">
                  <a:solidFill>
                    <a:srgbClr val="2E7D32"/>
                  </a:solidFill>
                  <a:latin typeface="Arial"/>
                  <a:ea typeface="Arial"/>
                  <a:cs typeface="Arial"/>
                  <a:sym typeface="Arial"/>
                </a:defRPr>
              </a:pPr>
              <a:r>
                <a:rPr lang="en-US" dirty="0"/>
                <a:t>RAR M7, </a:t>
              </a:r>
              <a:r>
                <a:rPr dirty="0"/>
                <a:t>Conservation</a:t>
              </a:r>
            </a:p>
            <a:p>
              <a:pPr algn="ctr" defTabSz="914400">
                <a:defRPr sz="800" b="1">
                  <a:solidFill>
                    <a:srgbClr val="2E7D32"/>
                  </a:solidFill>
                  <a:latin typeface="Arial"/>
                  <a:ea typeface="Arial"/>
                  <a:cs typeface="Arial"/>
                  <a:sym typeface="Arial"/>
                </a:defRPr>
              </a:pPr>
              <a:r>
                <a:rPr dirty="0"/>
                <a:t>delayed local FV</a:t>
              </a:r>
              <a:r>
                <a:rPr lang="en-US" dirty="0"/>
                <a:t> </a:t>
              </a:r>
              <a:r>
                <a:rPr lang="en-GB" dirty="0"/>
                <a:t>M8</a:t>
              </a:r>
              <a:endParaRPr dirty="0"/>
            </a:p>
          </p:txBody>
        </p:sp>
      </p:grpSp>
      <p:grpSp>
        <p:nvGrpSpPr>
          <p:cNvPr id="619" name="Text 54"/>
          <p:cNvGrpSpPr/>
          <p:nvPr/>
        </p:nvGrpSpPr>
        <p:grpSpPr>
          <a:xfrm>
            <a:off x="10012680" y="5550408"/>
            <a:ext cx="1481329" cy="576073"/>
            <a:chOff x="0" y="0"/>
            <a:chExt cx="1481327" cy="576072"/>
          </a:xfrm>
        </p:grpSpPr>
        <p:sp>
          <p:nvSpPr>
            <p:cNvPr id="617" name="Rounded Rectangle"/>
            <p:cNvSpPr/>
            <p:nvPr/>
          </p:nvSpPr>
          <p:spPr>
            <a:xfrm>
              <a:off x="0" y="0"/>
              <a:ext cx="1481328" cy="576073"/>
            </a:xfrm>
            <a:prstGeom prst="roundRect">
              <a:avLst>
                <a:gd name="adj" fmla="val 16667"/>
              </a:avLst>
            </a:prstGeom>
            <a:solidFill>
              <a:srgbClr val="FFFFFF"/>
            </a:solidFill>
            <a:ln w="10160" cap="flat">
              <a:solidFill>
                <a:srgbClr val="CBD5E1"/>
              </a:solidFill>
              <a:prstDash val="solid"/>
              <a:round/>
            </a:ln>
            <a:effectLst/>
          </p:spPr>
          <p:txBody>
            <a:bodyPr wrap="square" lIns="45719" tIns="45719" rIns="45719" bIns="45719" numCol="1" anchor="ctr">
              <a:noAutofit/>
            </a:bodyPr>
            <a:lstStyle/>
            <a:p>
              <a:pPr algn="ctr" defTabSz="914400">
                <a:defRPr sz="800">
                  <a:latin typeface="Arial"/>
                  <a:ea typeface="Arial"/>
                  <a:cs typeface="Arial"/>
                  <a:sym typeface="Arial"/>
                </a:defRPr>
              </a:pPr>
              <a:endParaRPr/>
            </a:p>
          </p:txBody>
        </p:sp>
        <p:sp>
          <p:nvSpPr>
            <p:cNvPr id="618" name="Final method…"/>
            <p:cNvSpPr txBox="1"/>
            <p:nvPr/>
          </p:nvSpPr>
          <p:spPr>
            <a:xfrm>
              <a:off x="33201" y="33201"/>
              <a:ext cx="1414925" cy="50967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35" tIns="635" rIns="635" bIns="635" numCol="1" anchor="ctr">
              <a:normAutofit/>
            </a:bodyPr>
            <a:lstStyle/>
            <a:p>
              <a:pPr algn="ctr" defTabSz="914400">
                <a:defRPr sz="800" b="1">
                  <a:solidFill>
                    <a:srgbClr val="111827"/>
                  </a:solidFill>
                  <a:latin typeface="Arial"/>
                  <a:ea typeface="Arial"/>
                  <a:cs typeface="Arial"/>
                  <a:sym typeface="Arial"/>
                </a:defRPr>
              </a:pPr>
              <a:r>
                <a:rPr dirty="0"/>
                <a:t>Final method</a:t>
              </a:r>
              <a:r>
                <a:rPr lang="en-US" dirty="0"/>
                <a:t> </a:t>
              </a:r>
              <a:r>
                <a:rPr dirty="0"/>
                <a:t>M8</a:t>
              </a:r>
            </a:p>
          </p:txBody>
        </p:sp>
      </p:grpSp>
      <p:sp>
        <p:nvSpPr>
          <p:cNvPr id="622" name="Shape 57"/>
          <p:cNvSpPr/>
          <p:nvPr/>
        </p:nvSpPr>
        <p:spPr>
          <a:xfrm>
            <a:off x="292607" y="6477762"/>
            <a:ext cx="11539730" cy="1"/>
          </a:xfrm>
          <a:prstGeom prst="line">
            <a:avLst/>
          </a:prstGeom>
          <a:ln w="7620">
            <a:solidFill>
              <a:srgbClr val="E5E7EB"/>
            </a:solidFill>
          </a:ln>
        </p:spPr>
        <p:txBody>
          <a:bodyPr lIns="45719" rIns="45719"/>
          <a:lstStyle/>
          <a:p>
            <a:pPr defTabSz="914400">
              <a:defRPr>
                <a:latin typeface="Arial"/>
                <a:ea typeface="Arial"/>
                <a:cs typeface="Arial"/>
                <a:sym typeface="Arial"/>
              </a:defRPr>
            </a:pPr>
            <a:endParaRPr/>
          </a:p>
        </p:txBody>
      </p:sp>
      <p:sp>
        <p:nvSpPr>
          <p:cNvPr id="623" name="Text 58"/>
          <p:cNvSpPr txBox="1"/>
          <p:nvPr/>
        </p:nvSpPr>
        <p:spPr>
          <a:xfrm>
            <a:off x="313181" y="6731225"/>
            <a:ext cx="11521442" cy="1554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ctr" defTabSz="914400">
              <a:defRPr sz="800">
                <a:solidFill>
                  <a:srgbClr val="4B5563"/>
                </a:solidFill>
                <a:latin typeface="Arial"/>
                <a:ea typeface="Arial"/>
                <a:cs typeface="Arial"/>
                <a:sym typeface="Arial"/>
              </a:defRPr>
            </a:lvl1pPr>
          </a:lstStyle>
          <a:p>
            <a:r>
              <a:rPr sz="900">
                <a:latin typeface="Arial"/>
              </a:rPr>
              <a:t>Design maps smooth pressure, localized saturation, front-aware training and local conservation to distinct model components.</a:t>
            </a:r>
          </a:p>
        </p:txBody>
      </p:sp>
      <p:pic>
        <p:nvPicPr>
          <p:cNvPr id="5" name="Picture 4">
            <a:extLst>
              <a:ext uri="{FF2B5EF4-FFF2-40B4-BE49-F238E27FC236}">
                <a16:creationId xmlns:a16="http://schemas.microsoft.com/office/drawing/2014/main" id="{2C9C263E-28F6-17DD-4B2B-8BB2EA6B26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5104" y="4683627"/>
            <a:ext cx="4765059" cy="447490"/>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 name="Rectangle 1">
            <a:extLst>
              <a:ext uri="{FF2B5EF4-FFF2-40B4-BE49-F238E27FC236}">
                <a16:creationId xmlns:a16="http://schemas.microsoft.com/office/drawing/2014/main" id="{AAA920ED-807E-1B3A-1219-48742E499948}"/>
              </a:ext>
            </a:extLst>
          </p:cNvPr>
          <p:cNvSpPr/>
          <p:nvPr/>
        </p:nvSpPr>
        <p:spPr>
          <a:xfrm>
            <a:off x="-1" y="-1"/>
            <a:ext cx="12191697" cy="576074"/>
          </a:xfrm>
          <a:prstGeom prst="rect">
            <a:avLst/>
          </a:prstGeom>
          <a:solidFill>
            <a:srgbClr val="5C0014"/>
          </a:solidFill>
          <a:ln w="12700">
            <a:miter lim="400000"/>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55" name="Rectangle 2">
            <a:extLst>
              <a:ext uri="{FF2B5EF4-FFF2-40B4-BE49-F238E27FC236}">
                <a16:creationId xmlns:a16="http://schemas.microsoft.com/office/drawing/2014/main" id="{6561DD9C-EA7B-504D-A6B1-C87E2544D61C}"/>
              </a:ext>
            </a:extLst>
          </p:cNvPr>
          <p:cNvSpPr/>
          <p:nvPr/>
        </p:nvSpPr>
        <p:spPr>
          <a:xfrm>
            <a:off x="-1" y="576072"/>
            <a:ext cx="12191697" cy="22862"/>
          </a:xfrm>
          <a:prstGeom prst="rect">
            <a:avLst/>
          </a:prstGeom>
          <a:solidFill>
            <a:srgbClr val="B0002A"/>
          </a:solidFill>
          <a:ln w="12700">
            <a:miter lim="400000"/>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56" name="TextBox 3">
            <a:extLst>
              <a:ext uri="{FF2B5EF4-FFF2-40B4-BE49-F238E27FC236}">
                <a16:creationId xmlns:a16="http://schemas.microsoft.com/office/drawing/2014/main" id="{5E2F787C-1CA8-EC76-AD99-6B3E490517B4}"/>
              </a:ext>
            </a:extLst>
          </p:cNvPr>
          <p:cNvSpPr txBox="1"/>
          <p:nvPr/>
        </p:nvSpPr>
        <p:spPr>
          <a:xfrm>
            <a:off x="265175" y="73152"/>
            <a:ext cx="494043"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D6A3AF"/>
                </a:solidFill>
                <a:latin typeface="Arial"/>
                <a:ea typeface="Arial"/>
                <a:cs typeface="Arial"/>
                <a:sym typeface="Arial"/>
              </a:defRPr>
            </a:lvl1pPr>
          </a:lstStyle>
          <a:p>
            <a:r>
              <a:t>Motivation</a:t>
            </a:r>
          </a:p>
        </p:txBody>
      </p:sp>
      <p:sp>
        <p:nvSpPr>
          <p:cNvPr id="1057" name="Oval 4">
            <a:extLst>
              <a:ext uri="{FF2B5EF4-FFF2-40B4-BE49-F238E27FC236}">
                <a16:creationId xmlns:a16="http://schemas.microsoft.com/office/drawing/2014/main" id="{7EEA7590-DD52-304B-E38B-A9E280EDBF9E}"/>
              </a:ext>
            </a:extLst>
          </p:cNvPr>
          <p:cNvSpPr/>
          <p:nvPr/>
        </p:nvSpPr>
        <p:spPr>
          <a:xfrm>
            <a:off x="28346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58" name="Oval 5">
            <a:extLst>
              <a:ext uri="{FF2B5EF4-FFF2-40B4-BE49-F238E27FC236}">
                <a16:creationId xmlns:a16="http://schemas.microsoft.com/office/drawing/2014/main" id="{73CCD806-C842-5E34-98CD-9FD6635B1720}"/>
              </a:ext>
            </a:extLst>
          </p:cNvPr>
          <p:cNvSpPr/>
          <p:nvPr/>
        </p:nvSpPr>
        <p:spPr>
          <a:xfrm>
            <a:off x="40233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59" name="Oval 6">
            <a:extLst>
              <a:ext uri="{FF2B5EF4-FFF2-40B4-BE49-F238E27FC236}">
                <a16:creationId xmlns:a16="http://schemas.microsoft.com/office/drawing/2014/main" id="{4BFE9F7D-49CE-2E8F-34A2-A9E511DE709F}"/>
              </a:ext>
            </a:extLst>
          </p:cNvPr>
          <p:cNvSpPr/>
          <p:nvPr/>
        </p:nvSpPr>
        <p:spPr>
          <a:xfrm>
            <a:off x="521208"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60" name="Oval 7">
            <a:extLst>
              <a:ext uri="{FF2B5EF4-FFF2-40B4-BE49-F238E27FC236}">
                <a16:creationId xmlns:a16="http://schemas.microsoft.com/office/drawing/2014/main" id="{794DC043-28A8-C768-0852-4AAF2FB69608}"/>
              </a:ext>
            </a:extLst>
          </p:cNvPr>
          <p:cNvSpPr/>
          <p:nvPr/>
        </p:nvSpPr>
        <p:spPr>
          <a:xfrm>
            <a:off x="64008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61" name="TextBox 8">
            <a:extLst>
              <a:ext uri="{FF2B5EF4-FFF2-40B4-BE49-F238E27FC236}">
                <a16:creationId xmlns:a16="http://schemas.microsoft.com/office/drawing/2014/main" id="{E1D457B6-BFFC-0D62-9BC8-554A9D227626}"/>
              </a:ext>
            </a:extLst>
          </p:cNvPr>
          <p:cNvSpPr txBox="1"/>
          <p:nvPr/>
        </p:nvSpPr>
        <p:spPr>
          <a:xfrm>
            <a:off x="2798064" y="73152"/>
            <a:ext cx="1115152"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FFFFFF"/>
                </a:solidFill>
                <a:latin typeface="Arial"/>
                <a:ea typeface="Arial"/>
                <a:cs typeface="Arial"/>
                <a:sym typeface="Arial"/>
              </a:defRPr>
            </a:lvl1pPr>
          </a:lstStyle>
          <a:p>
            <a:r>
              <a:t>Front-aware M8 method</a:t>
            </a:r>
          </a:p>
        </p:txBody>
      </p:sp>
      <p:sp>
        <p:nvSpPr>
          <p:cNvPr id="1062" name="Oval 9">
            <a:extLst>
              <a:ext uri="{FF2B5EF4-FFF2-40B4-BE49-F238E27FC236}">
                <a16:creationId xmlns:a16="http://schemas.microsoft.com/office/drawing/2014/main" id="{865E94C2-313C-FC3B-8137-F9B6082D2EE6}"/>
              </a:ext>
            </a:extLst>
          </p:cNvPr>
          <p:cNvSpPr/>
          <p:nvPr/>
        </p:nvSpPr>
        <p:spPr>
          <a:xfrm>
            <a:off x="2816349"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63" name="Oval 10">
            <a:extLst>
              <a:ext uri="{FF2B5EF4-FFF2-40B4-BE49-F238E27FC236}">
                <a16:creationId xmlns:a16="http://schemas.microsoft.com/office/drawing/2014/main" id="{5BF9417A-C957-A800-2873-1BC2B63D01ED}"/>
              </a:ext>
            </a:extLst>
          </p:cNvPr>
          <p:cNvSpPr/>
          <p:nvPr/>
        </p:nvSpPr>
        <p:spPr>
          <a:xfrm>
            <a:off x="2912361"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64" name="Oval 11">
            <a:extLst>
              <a:ext uri="{FF2B5EF4-FFF2-40B4-BE49-F238E27FC236}">
                <a16:creationId xmlns:a16="http://schemas.microsoft.com/office/drawing/2014/main" id="{84C7BD8B-A07B-E962-10F1-51640D24D3C4}"/>
              </a:ext>
            </a:extLst>
          </p:cNvPr>
          <p:cNvSpPr/>
          <p:nvPr/>
        </p:nvSpPr>
        <p:spPr>
          <a:xfrm>
            <a:off x="3008375"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65" name="Oval 12">
            <a:extLst>
              <a:ext uri="{FF2B5EF4-FFF2-40B4-BE49-F238E27FC236}">
                <a16:creationId xmlns:a16="http://schemas.microsoft.com/office/drawing/2014/main" id="{5F07E37E-E236-2D4D-3ABB-9FA01851FA8F}"/>
              </a:ext>
            </a:extLst>
          </p:cNvPr>
          <p:cNvSpPr/>
          <p:nvPr/>
        </p:nvSpPr>
        <p:spPr>
          <a:xfrm>
            <a:off x="310438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66" name="Oval 13">
            <a:extLst>
              <a:ext uri="{FF2B5EF4-FFF2-40B4-BE49-F238E27FC236}">
                <a16:creationId xmlns:a16="http://schemas.microsoft.com/office/drawing/2014/main" id="{AC362D2B-4D76-DF65-1E23-720EA8AED2DB}"/>
              </a:ext>
            </a:extLst>
          </p:cNvPr>
          <p:cNvSpPr/>
          <p:nvPr/>
        </p:nvSpPr>
        <p:spPr>
          <a:xfrm>
            <a:off x="3200399"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67" name="Oval 14">
            <a:extLst>
              <a:ext uri="{FF2B5EF4-FFF2-40B4-BE49-F238E27FC236}">
                <a16:creationId xmlns:a16="http://schemas.microsoft.com/office/drawing/2014/main" id="{1851B606-FE8C-0033-FB7D-AA5EEEA09DB0}"/>
              </a:ext>
            </a:extLst>
          </p:cNvPr>
          <p:cNvSpPr/>
          <p:nvPr/>
        </p:nvSpPr>
        <p:spPr>
          <a:xfrm>
            <a:off x="3296410"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68" name="Oval 15">
            <a:extLst>
              <a:ext uri="{FF2B5EF4-FFF2-40B4-BE49-F238E27FC236}">
                <a16:creationId xmlns:a16="http://schemas.microsoft.com/office/drawing/2014/main" id="{3DF069D7-D105-5DA8-0E26-2EA98A1EB7E3}"/>
              </a:ext>
            </a:extLst>
          </p:cNvPr>
          <p:cNvSpPr/>
          <p:nvPr/>
        </p:nvSpPr>
        <p:spPr>
          <a:xfrm>
            <a:off x="3392423"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69" name="Oval 16">
            <a:extLst>
              <a:ext uri="{FF2B5EF4-FFF2-40B4-BE49-F238E27FC236}">
                <a16:creationId xmlns:a16="http://schemas.microsoft.com/office/drawing/2014/main" id="{4E13C0A3-D975-83EC-867E-280FCE097599}"/>
              </a:ext>
            </a:extLst>
          </p:cNvPr>
          <p:cNvSpPr/>
          <p:nvPr/>
        </p:nvSpPr>
        <p:spPr>
          <a:xfrm>
            <a:off x="3488435"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70" name="Oval 17">
            <a:extLst>
              <a:ext uri="{FF2B5EF4-FFF2-40B4-BE49-F238E27FC236}">
                <a16:creationId xmlns:a16="http://schemas.microsoft.com/office/drawing/2014/main" id="{D7AEFC55-9BE3-FD8C-8734-EDD675413DE8}"/>
              </a:ext>
            </a:extLst>
          </p:cNvPr>
          <p:cNvSpPr/>
          <p:nvPr/>
        </p:nvSpPr>
        <p:spPr>
          <a:xfrm>
            <a:off x="3584447"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71" name="Oval 18">
            <a:extLst>
              <a:ext uri="{FF2B5EF4-FFF2-40B4-BE49-F238E27FC236}">
                <a16:creationId xmlns:a16="http://schemas.microsoft.com/office/drawing/2014/main" id="{CF53D0E7-08FE-FC97-B964-D3C3070F02E9}"/>
              </a:ext>
            </a:extLst>
          </p:cNvPr>
          <p:cNvSpPr/>
          <p:nvPr/>
        </p:nvSpPr>
        <p:spPr>
          <a:xfrm>
            <a:off x="3680459"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72" name="Oval 19">
            <a:extLst>
              <a:ext uri="{FF2B5EF4-FFF2-40B4-BE49-F238E27FC236}">
                <a16:creationId xmlns:a16="http://schemas.microsoft.com/office/drawing/2014/main" id="{FF3C72E6-587B-7AC5-E3F1-12CF063CBFFF}"/>
              </a:ext>
            </a:extLst>
          </p:cNvPr>
          <p:cNvSpPr/>
          <p:nvPr/>
        </p:nvSpPr>
        <p:spPr>
          <a:xfrm>
            <a:off x="3776471"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73" name="Oval 20">
            <a:extLst>
              <a:ext uri="{FF2B5EF4-FFF2-40B4-BE49-F238E27FC236}">
                <a16:creationId xmlns:a16="http://schemas.microsoft.com/office/drawing/2014/main" id="{85CBAA4C-4501-335D-FD5A-6032F485B97D}"/>
              </a:ext>
            </a:extLst>
          </p:cNvPr>
          <p:cNvSpPr/>
          <p:nvPr/>
        </p:nvSpPr>
        <p:spPr>
          <a:xfrm>
            <a:off x="3872483"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74" name="Oval 21">
            <a:extLst>
              <a:ext uri="{FF2B5EF4-FFF2-40B4-BE49-F238E27FC236}">
                <a16:creationId xmlns:a16="http://schemas.microsoft.com/office/drawing/2014/main" id="{D9822075-74A2-BB0C-47E4-433FC205FF53}"/>
              </a:ext>
            </a:extLst>
          </p:cNvPr>
          <p:cNvSpPr/>
          <p:nvPr/>
        </p:nvSpPr>
        <p:spPr>
          <a:xfrm>
            <a:off x="3968496"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75" name="Oval 22">
            <a:extLst>
              <a:ext uri="{FF2B5EF4-FFF2-40B4-BE49-F238E27FC236}">
                <a16:creationId xmlns:a16="http://schemas.microsoft.com/office/drawing/2014/main" id="{CA3C277F-34D3-2568-D2D6-0CBCC20F66F8}"/>
              </a:ext>
            </a:extLst>
          </p:cNvPr>
          <p:cNvSpPr/>
          <p:nvPr/>
        </p:nvSpPr>
        <p:spPr>
          <a:xfrm>
            <a:off x="4064506"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76" name="Oval 23">
            <a:extLst>
              <a:ext uri="{FF2B5EF4-FFF2-40B4-BE49-F238E27FC236}">
                <a16:creationId xmlns:a16="http://schemas.microsoft.com/office/drawing/2014/main" id="{04E9CDEB-330A-17FD-B9CB-504127AE80AF}"/>
              </a:ext>
            </a:extLst>
          </p:cNvPr>
          <p:cNvSpPr/>
          <p:nvPr/>
        </p:nvSpPr>
        <p:spPr>
          <a:xfrm>
            <a:off x="4160520"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77" name="Oval 24">
            <a:extLst>
              <a:ext uri="{FF2B5EF4-FFF2-40B4-BE49-F238E27FC236}">
                <a16:creationId xmlns:a16="http://schemas.microsoft.com/office/drawing/2014/main" id="{331465B6-EEF4-03BC-3AA5-83CF6D4ADE7F}"/>
              </a:ext>
            </a:extLst>
          </p:cNvPr>
          <p:cNvSpPr/>
          <p:nvPr/>
        </p:nvSpPr>
        <p:spPr>
          <a:xfrm>
            <a:off x="4256530"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78" name="Oval 25">
            <a:extLst>
              <a:ext uri="{FF2B5EF4-FFF2-40B4-BE49-F238E27FC236}">
                <a16:creationId xmlns:a16="http://schemas.microsoft.com/office/drawing/2014/main" id="{C16F5DDC-CEA8-0AA3-FFE2-A2ACDF7F06D3}"/>
              </a:ext>
            </a:extLst>
          </p:cNvPr>
          <p:cNvSpPr/>
          <p:nvPr/>
        </p:nvSpPr>
        <p:spPr>
          <a:xfrm>
            <a:off x="4352544"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79" name="Oval 26">
            <a:extLst>
              <a:ext uri="{FF2B5EF4-FFF2-40B4-BE49-F238E27FC236}">
                <a16:creationId xmlns:a16="http://schemas.microsoft.com/office/drawing/2014/main" id="{28E2CD2D-E040-E655-AF33-96574609DE74}"/>
              </a:ext>
            </a:extLst>
          </p:cNvPr>
          <p:cNvSpPr/>
          <p:nvPr/>
        </p:nvSpPr>
        <p:spPr>
          <a:xfrm>
            <a:off x="4448554"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80" name="Oval 27">
            <a:extLst>
              <a:ext uri="{FF2B5EF4-FFF2-40B4-BE49-F238E27FC236}">
                <a16:creationId xmlns:a16="http://schemas.microsoft.com/office/drawing/2014/main" id="{FC7656B6-8BFE-AEC1-CBD5-69879CA30B94}"/>
              </a:ext>
            </a:extLst>
          </p:cNvPr>
          <p:cNvSpPr/>
          <p:nvPr/>
        </p:nvSpPr>
        <p:spPr>
          <a:xfrm>
            <a:off x="4544567"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81" name="Oval 28">
            <a:extLst>
              <a:ext uri="{FF2B5EF4-FFF2-40B4-BE49-F238E27FC236}">
                <a16:creationId xmlns:a16="http://schemas.microsoft.com/office/drawing/2014/main" id="{3B37A605-2911-891E-EC52-BACF581EE83C}"/>
              </a:ext>
            </a:extLst>
          </p:cNvPr>
          <p:cNvSpPr/>
          <p:nvPr/>
        </p:nvSpPr>
        <p:spPr>
          <a:xfrm>
            <a:off x="4640579"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82" name="Oval 29">
            <a:extLst>
              <a:ext uri="{FF2B5EF4-FFF2-40B4-BE49-F238E27FC236}">
                <a16:creationId xmlns:a16="http://schemas.microsoft.com/office/drawing/2014/main" id="{70AEBF6C-B00F-2414-0F75-3FAF51211B04}"/>
              </a:ext>
            </a:extLst>
          </p:cNvPr>
          <p:cNvSpPr/>
          <p:nvPr/>
        </p:nvSpPr>
        <p:spPr>
          <a:xfrm>
            <a:off x="4736591"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83" name="Oval 30">
            <a:extLst>
              <a:ext uri="{FF2B5EF4-FFF2-40B4-BE49-F238E27FC236}">
                <a16:creationId xmlns:a16="http://schemas.microsoft.com/office/drawing/2014/main" id="{802B8090-43AC-0737-5A68-D16662376024}"/>
              </a:ext>
            </a:extLst>
          </p:cNvPr>
          <p:cNvSpPr/>
          <p:nvPr/>
        </p:nvSpPr>
        <p:spPr>
          <a:xfrm>
            <a:off x="4832603"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84" name="Oval 31">
            <a:extLst>
              <a:ext uri="{FF2B5EF4-FFF2-40B4-BE49-F238E27FC236}">
                <a16:creationId xmlns:a16="http://schemas.microsoft.com/office/drawing/2014/main" id="{5FEB4F41-647F-2A18-5FD0-E494C4F5E93C}"/>
              </a:ext>
            </a:extLst>
          </p:cNvPr>
          <p:cNvSpPr/>
          <p:nvPr/>
        </p:nvSpPr>
        <p:spPr>
          <a:xfrm>
            <a:off x="4928615"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85" name="Oval 32">
            <a:extLst>
              <a:ext uri="{FF2B5EF4-FFF2-40B4-BE49-F238E27FC236}">
                <a16:creationId xmlns:a16="http://schemas.microsoft.com/office/drawing/2014/main" id="{23F804A4-9031-24D5-0E66-1C9649421978}"/>
              </a:ext>
            </a:extLst>
          </p:cNvPr>
          <p:cNvSpPr/>
          <p:nvPr/>
        </p:nvSpPr>
        <p:spPr>
          <a:xfrm>
            <a:off x="5024627"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86" name="TextBox 33">
            <a:extLst>
              <a:ext uri="{FF2B5EF4-FFF2-40B4-BE49-F238E27FC236}">
                <a16:creationId xmlns:a16="http://schemas.microsoft.com/office/drawing/2014/main" id="{15B13FDD-9BFE-D532-050A-EDDE925F0670}"/>
              </a:ext>
            </a:extLst>
          </p:cNvPr>
          <p:cNvSpPr txBox="1"/>
          <p:nvPr/>
        </p:nvSpPr>
        <p:spPr>
          <a:xfrm>
            <a:off x="9381742" y="73152"/>
            <a:ext cx="1250933"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D6A3AF"/>
                </a:solidFill>
                <a:latin typeface="Arial"/>
                <a:ea typeface="Arial"/>
                <a:cs typeface="Arial"/>
                <a:sym typeface="Arial"/>
              </a:defRPr>
            </a:lvl1pPr>
          </a:lstStyle>
          <a:p>
            <a:r>
              <a:t>Evaluation and next results</a:t>
            </a:r>
          </a:p>
        </p:txBody>
      </p:sp>
      <p:sp>
        <p:nvSpPr>
          <p:cNvPr id="1087" name="Oval 34">
            <a:extLst>
              <a:ext uri="{FF2B5EF4-FFF2-40B4-BE49-F238E27FC236}">
                <a16:creationId xmlns:a16="http://schemas.microsoft.com/office/drawing/2014/main" id="{EFBE57D0-AEC2-0CD0-1042-5A262AB26667}"/>
              </a:ext>
            </a:extLst>
          </p:cNvPr>
          <p:cNvSpPr/>
          <p:nvPr/>
        </p:nvSpPr>
        <p:spPr>
          <a:xfrm>
            <a:off x="9400030"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88" name="Oval 35">
            <a:extLst>
              <a:ext uri="{FF2B5EF4-FFF2-40B4-BE49-F238E27FC236}">
                <a16:creationId xmlns:a16="http://schemas.microsoft.com/office/drawing/2014/main" id="{139576B8-3F0F-2948-C063-C2DD26FA33C7}"/>
              </a:ext>
            </a:extLst>
          </p:cNvPr>
          <p:cNvSpPr/>
          <p:nvPr/>
        </p:nvSpPr>
        <p:spPr>
          <a:xfrm>
            <a:off x="9518904"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89" name="Oval 36">
            <a:extLst>
              <a:ext uri="{FF2B5EF4-FFF2-40B4-BE49-F238E27FC236}">
                <a16:creationId xmlns:a16="http://schemas.microsoft.com/office/drawing/2014/main" id="{2A28FFB3-EE6D-9A97-FA72-B036C77335FF}"/>
              </a:ext>
            </a:extLst>
          </p:cNvPr>
          <p:cNvSpPr/>
          <p:nvPr/>
        </p:nvSpPr>
        <p:spPr>
          <a:xfrm>
            <a:off x="9637776"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90" name="Oval 37">
            <a:extLst>
              <a:ext uri="{FF2B5EF4-FFF2-40B4-BE49-F238E27FC236}">
                <a16:creationId xmlns:a16="http://schemas.microsoft.com/office/drawing/2014/main" id="{F03C3C40-9055-24AD-BFD5-2A7F1C200491}"/>
              </a:ext>
            </a:extLst>
          </p:cNvPr>
          <p:cNvSpPr/>
          <p:nvPr/>
        </p:nvSpPr>
        <p:spPr>
          <a:xfrm>
            <a:off x="9756647"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91" name="TextBox 1090"/>
          <p:cNvSpPr txBox="1"/>
          <p:nvPr/>
        </p:nvSpPr>
        <p:spPr>
          <a:xfrm>
            <a:off x="365760" y="713232"/>
            <a:ext cx="11430000" cy="365760"/>
          </a:xfrm>
          <a:prstGeom prst="rect">
            <a:avLst/>
          </a:prstGeom>
          <a:noFill/>
        </p:spPr>
        <p:txBody>
          <a:bodyPr wrap="none" lIns="0" tIns="0" rIns="0" bIns="0">
            <a:spAutoFit/>
          </a:bodyPr>
          <a:lstStyle/>
          <a:p>
            <a:r>
              <a:rPr sz="2200" b="1">
                <a:solidFill>
                  <a:srgbClr val="800020"/>
                </a:solidFill>
                <a:latin typeface="Arial"/>
              </a:rPr>
              <a:t>Six loss components of the M8 hybrid objective</a:t>
            </a:r>
          </a:p>
        </p:txBody>
      </p:sp>
      <p:pic>
        <p:nvPicPr>
          <p:cNvPr id="1092" name="Picture 1091" descr="image.png"/>
          <p:cNvPicPr>
            <a:picLocks noChangeAspect="1"/>
          </p:cNvPicPr>
          <p:nvPr/>
        </p:nvPicPr>
        <p:blipFill>
          <a:blip r:embed="rId2"/>
          <a:stretch>
            <a:fillRect/>
          </a:stretch>
        </p:blipFill>
        <p:spPr>
          <a:xfrm>
            <a:off x="3122676" y="1115568"/>
            <a:ext cx="5943600" cy="329184"/>
          </a:xfrm>
          <a:prstGeom prst="rect">
            <a:avLst/>
          </a:prstGeom>
        </p:spPr>
      </p:pic>
      <p:sp>
        <p:nvSpPr>
          <p:cNvPr id="1093" name="Rounded Rectangle 1092"/>
          <p:cNvSpPr/>
          <p:nvPr/>
        </p:nvSpPr>
        <p:spPr>
          <a:xfrm>
            <a:off x="274320" y="1600200"/>
            <a:ext cx="5760720" cy="1463040"/>
          </a:xfrm>
          <a:prstGeom prst="roundRect">
            <a:avLst/>
          </a:prstGeom>
          <a:solidFill>
            <a:srgbClr val="F7F7FB"/>
          </a:solidFill>
          <a:ln w="6350">
            <a:solidFill>
              <a:srgbClr val="C0C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94" name="TextBox 1093"/>
          <p:cNvSpPr txBox="1"/>
          <p:nvPr/>
        </p:nvSpPr>
        <p:spPr>
          <a:xfrm>
            <a:off x="438912" y="1673352"/>
            <a:ext cx="5431536" cy="274320"/>
          </a:xfrm>
          <a:prstGeom prst="rect">
            <a:avLst/>
          </a:prstGeom>
          <a:noFill/>
        </p:spPr>
        <p:txBody>
          <a:bodyPr wrap="none" lIns="0" tIns="0" rIns="0" bIns="0">
            <a:spAutoFit/>
          </a:bodyPr>
          <a:lstStyle/>
          <a:p>
            <a:r>
              <a:rPr sz="1500" b="1">
                <a:solidFill>
                  <a:srgbClr val="800020"/>
                </a:solidFill>
                <a:latin typeface="Cambria Math"/>
              </a:rPr>
              <a:t>L_p </a:t>
            </a:r>
            <a:r>
              <a:rPr sz="1100" b="0">
                <a:solidFill>
                  <a:srgbClr val="555566"/>
                </a:solidFill>
                <a:latin typeface="Arial"/>
              </a:rPr>
              <a:t>— Pressure data MSE</a:t>
            </a:r>
          </a:p>
        </p:txBody>
      </p:sp>
      <p:pic>
        <p:nvPicPr>
          <p:cNvPr id="1095" name="Picture 1094" descr="Lp.png"/>
          <p:cNvPicPr>
            <a:picLocks noChangeAspect="1"/>
          </p:cNvPicPr>
          <p:nvPr/>
        </p:nvPicPr>
        <p:blipFill>
          <a:blip r:embed="rId3"/>
          <a:stretch>
            <a:fillRect/>
          </a:stretch>
        </p:blipFill>
        <p:spPr>
          <a:xfrm>
            <a:off x="1533620" y="2011680"/>
            <a:ext cx="3242119" cy="566928"/>
          </a:xfrm>
          <a:prstGeom prst="rect">
            <a:avLst/>
          </a:prstGeom>
        </p:spPr>
      </p:pic>
      <p:sp>
        <p:nvSpPr>
          <p:cNvPr id="1096" name="TextBox 1095"/>
          <p:cNvSpPr txBox="1"/>
          <p:nvPr/>
        </p:nvSpPr>
        <p:spPr>
          <a:xfrm>
            <a:off x="438912" y="2679192"/>
            <a:ext cx="5431536" cy="329184"/>
          </a:xfrm>
          <a:prstGeom prst="rect">
            <a:avLst/>
          </a:prstGeom>
          <a:noFill/>
        </p:spPr>
        <p:txBody>
          <a:bodyPr wrap="square" lIns="0" tIns="0" rIns="0" bIns="0">
            <a:spAutoFit/>
          </a:bodyPr>
          <a:lstStyle/>
          <a:p>
            <a:r>
              <a:rPr sz="1000">
                <a:solidFill>
                  <a:srgbClr val="333344"/>
                </a:solidFill>
                <a:latin typeface="Arial"/>
              </a:rPr>
              <a:t>Mean-square error of pressure against the reference field over the data set D.</a:t>
            </a:r>
          </a:p>
        </p:txBody>
      </p:sp>
      <p:sp>
        <p:nvSpPr>
          <p:cNvPr id="1097" name="Rounded Rectangle 1096"/>
          <p:cNvSpPr/>
          <p:nvPr/>
        </p:nvSpPr>
        <p:spPr>
          <a:xfrm>
            <a:off x="6153912" y="1600200"/>
            <a:ext cx="5760720" cy="1463040"/>
          </a:xfrm>
          <a:prstGeom prst="roundRect">
            <a:avLst/>
          </a:prstGeom>
          <a:solidFill>
            <a:srgbClr val="F7F7FB"/>
          </a:solidFill>
          <a:ln w="6350">
            <a:solidFill>
              <a:srgbClr val="C0C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98" name="TextBox 1097"/>
          <p:cNvSpPr txBox="1"/>
          <p:nvPr/>
        </p:nvSpPr>
        <p:spPr>
          <a:xfrm>
            <a:off x="6318504" y="1673352"/>
            <a:ext cx="5431536" cy="274320"/>
          </a:xfrm>
          <a:prstGeom prst="rect">
            <a:avLst/>
          </a:prstGeom>
          <a:noFill/>
        </p:spPr>
        <p:txBody>
          <a:bodyPr wrap="none" lIns="0" tIns="0" rIns="0" bIns="0">
            <a:spAutoFit/>
          </a:bodyPr>
          <a:lstStyle/>
          <a:p>
            <a:r>
              <a:rPr sz="1500" b="1">
                <a:solidFill>
                  <a:srgbClr val="800020"/>
                </a:solidFill>
                <a:latin typeface="Cambria Math"/>
              </a:rPr>
              <a:t>L_S </a:t>
            </a:r>
            <a:r>
              <a:rPr sz="1100" b="0">
                <a:solidFill>
                  <a:srgbClr val="555566"/>
                </a:solidFill>
                <a:latin typeface="Arial"/>
              </a:rPr>
              <a:t>— Saturation data MSE + front/plume</a:t>
            </a:r>
          </a:p>
        </p:txBody>
      </p:sp>
      <p:pic>
        <p:nvPicPr>
          <p:cNvPr id="1099" name="Picture 1098" descr="LS.png"/>
          <p:cNvPicPr>
            <a:picLocks noChangeAspect="1"/>
          </p:cNvPicPr>
          <p:nvPr/>
        </p:nvPicPr>
        <p:blipFill>
          <a:blip r:embed="rId4"/>
          <a:stretch>
            <a:fillRect/>
          </a:stretch>
        </p:blipFill>
        <p:spPr>
          <a:xfrm>
            <a:off x="6318504" y="2011680"/>
            <a:ext cx="5431536" cy="466880"/>
          </a:xfrm>
          <a:prstGeom prst="rect">
            <a:avLst/>
          </a:prstGeom>
        </p:spPr>
      </p:pic>
      <p:sp>
        <p:nvSpPr>
          <p:cNvPr id="1100" name="TextBox 1099"/>
          <p:cNvSpPr txBox="1"/>
          <p:nvPr/>
        </p:nvSpPr>
        <p:spPr>
          <a:xfrm>
            <a:off x="6318504" y="2679192"/>
            <a:ext cx="5431536" cy="329184"/>
          </a:xfrm>
          <a:prstGeom prst="rect">
            <a:avLst/>
          </a:prstGeom>
          <a:noFill/>
        </p:spPr>
        <p:txBody>
          <a:bodyPr wrap="square" lIns="0" tIns="0" rIns="0" bIns="0">
            <a:spAutoFit/>
          </a:bodyPr>
          <a:lstStyle/>
          <a:p>
            <a:r>
              <a:rPr sz="1000">
                <a:solidFill>
                  <a:srgbClr val="333344"/>
                </a:solidFill>
                <a:latin typeface="Arial"/>
              </a:rPr>
              <a:t>Global MSE plus front- and plume-anchored extra terms (M5).</a:t>
            </a:r>
          </a:p>
        </p:txBody>
      </p:sp>
      <p:sp>
        <p:nvSpPr>
          <p:cNvPr id="1101" name="Rounded Rectangle 1100"/>
          <p:cNvSpPr/>
          <p:nvPr/>
        </p:nvSpPr>
        <p:spPr>
          <a:xfrm>
            <a:off x="274320" y="3191256"/>
            <a:ext cx="5760720" cy="1463040"/>
          </a:xfrm>
          <a:prstGeom prst="roundRect">
            <a:avLst/>
          </a:prstGeom>
          <a:solidFill>
            <a:srgbClr val="F7F7FB"/>
          </a:solidFill>
          <a:ln w="6350">
            <a:solidFill>
              <a:srgbClr val="C0C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102" name="TextBox 1101"/>
          <p:cNvSpPr txBox="1"/>
          <p:nvPr/>
        </p:nvSpPr>
        <p:spPr>
          <a:xfrm>
            <a:off x="438912" y="3264408"/>
            <a:ext cx="5431536" cy="274320"/>
          </a:xfrm>
          <a:prstGeom prst="rect">
            <a:avLst/>
          </a:prstGeom>
          <a:noFill/>
        </p:spPr>
        <p:txBody>
          <a:bodyPr wrap="none" lIns="0" tIns="0" rIns="0" bIns="0">
            <a:spAutoFit/>
          </a:bodyPr>
          <a:lstStyle/>
          <a:p>
            <a:r>
              <a:rPr sz="1500" b="1">
                <a:solidFill>
                  <a:srgbClr val="800020"/>
                </a:solidFill>
                <a:latin typeface="Cambria Math"/>
              </a:rPr>
              <a:t>L_PDE </a:t>
            </a:r>
            <a:r>
              <a:rPr sz="1100" b="0">
                <a:solidFill>
                  <a:srgbClr val="555566"/>
                </a:solidFill>
                <a:latin typeface="Arial"/>
              </a:rPr>
              <a:t>— Strong-form residual</a:t>
            </a:r>
          </a:p>
        </p:txBody>
      </p:sp>
      <p:pic>
        <p:nvPicPr>
          <p:cNvPr id="1103" name="Picture 1102" descr="LPDE.png"/>
          <p:cNvPicPr>
            <a:picLocks noChangeAspect="1"/>
          </p:cNvPicPr>
          <p:nvPr/>
        </p:nvPicPr>
        <p:blipFill>
          <a:blip r:embed="rId5"/>
          <a:stretch>
            <a:fillRect/>
          </a:stretch>
        </p:blipFill>
        <p:spPr>
          <a:xfrm>
            <a:off x="1545431" y="3602736"/>
            <a:ext cx="3218497" cy="566928"/>
          </a:xfrm>
          <a:prstGeom prst="rect">
            <a:avLst/>
          </a:prstGeom>
        </p:spPr>
      </p:pic>
      <p:sp>
        <p:nvSpPr>
          <p:cNvPr id="1104" name="TextBox 1103"/>
          <p:cNvSpPr txBox="1"/>
          <p:nvPr/>
        </p:nvSpPr>
        <p:spPr>
          <a:xfrm>
            <a:off x="438912" y="4270248"/>
            <a:ext cx="5431536" cy="329184"/>
          </a:xfrm>
          <a:prstGeom prst="rect">
            <a:avLst/>
          </a:prstGeom>
          <a:noFill/>
        </p:spPr>
        <p:txBody>
          <a:bodyPr wrap="square" lIns="0" tIns="0" rIns="0" bIns="0">
            <a:spAutoFit/>
          </a:bodyPr>
          <a:lstStyle/>
          <a:p>
            <a:r>
              <a:rPr sz="1000">
                <a:solidFill>
                  <a:srgbClr val="333344"/>
                </a:solidFill>
                <a:latin typeface="Arial"/>
              </a:rPr>
              <a:t>Mean square of water (r_w) and CO2 (r_c) residuals over the collocation set C.</a:t>
            </a:r>
          </a:p>
        </p:txBody>
      </p:sp>
      <p:sp>
        <p:nvSpPr>
          <p:cNvPr id="1105" name="Rounded Rectangle 1104"/>
          <p:cNvSpPr/>
          <p:nvPr/>
        </p:nvSpPr>
        <p:spPr>
          <a:xfrm>
            <a:off x="6153912" y="3191256"/>
            <a:ext cx="5760720" cy="1463040"/>
          </a:xfrm>
          <a:prstGeom prst="roundRect">
            <a:avLst/>
          </a:prstGeom>
          <a:solidFill>
            <a:srgbClr val="F7F7FB"/>
          </a:solidFill>
          <a:ln w="6350">
            <a:solidFill>
              <a:srgbClr val="C0C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106" name="TextBox 1105"/>
          <p:cNvSpPr txBox="1"/>
          <p:nvPr/>
        </p:nvSpPr>
        <p:spPr>
          <a:xfrm>
            <a:off x="6318504" y="3264408"/>
            <a:ext cx="5431536" cy="274320"/>
          </a:xfrm>
          <a:prstGeom prst="rect">
            <a:avLst/>
          </a:prstGeom>
          <a:noFill/>
        </p:spPr>
        <p:txBody>
          <a:bodyPr wrap="none" lIns="0" tIns="0" rIns="0" bIns="0">
            <a:spAutoFit/>
          </a:bodyPr>
          <a:lstStyle/>
          <a:p>
            <a:r>
              <a:rPr sz="1500" b="1">
                <a:solidFill>
                  <a:srgbClr val="800020"/>
                </a:solidFill>
                <a:latin typeface="Cambria Math"/>
              </a:rPr>
              <a:t>L_BC/IC </a:t>
            </a:r>
            <a:r>
              <a:rPr sz="1100" b="0">
                <a:solidFill>
                  <a:srgbClr val="555566"/>
                </a:solidFill>
                <a:latin typeface="Arial"/>
              </a:rPr>
              <a:t>— Boundary + initial penalties</a:t>
            </a:r>
          </a:p>
        </p:txBody>
      </p:sp>
      <p:pic>
        <p:nvPicPr>
          <p:cNvPr id="1107" name="Picture 1106" descr="LBCIC.png"/>
          <p:cNvPicPr>
            <a:picLocks noChangeAspect="1"/>
          </p:cNvPicPr>
          <p:nvPr/>
        </p:nvPicPr>
        <p:blipFill>
          <a:blip r:embed="rId6"/>
          <a:stretch>
            <a:fillRect/>
          </a:stretch>
        </p:blipFill>
        <p:spPr>
          <a:xfrm>
            <a:off x="6318504" y="3602736"/>
            <a:ext cx="5431536" cy="347389"/>
          </a:xfrm>
          <a:prstGeom prst="rect">
            <a:avLst/>
          </a:prstGeom>
        </p:spPr>
      </p:pic>
      <p:sp>
        <p:nvSpPr>
          <p:cNvPr id="1108" name="TextBox 1107"/>
          <p:cNvSpPr txBox="1"/>
          <p:nvPr/>
        </p:nvSpPr>
        <p:spPr>
          <a:xfrm>
            <a:off x="6318504" y="4270248"/>
            <a:ext cx="5431536" cy="329184"/>
          </a:xfrm>
          <a:prstGeom prst="rect">
            <a:avLst/>
          </a:prstGeom>
          <a:noFill/>
        </p:spPr>
        <p:txBody>
          <a:bodyPr wrap="square" lIns="0" tIns="0" rIns="0" bIns="0">
            <a:spAutoFit/>
          </a:bodyPr>
          <a:lstStyle/>
          <a:p>
            <a:r>
              <a:rPr sz="1000">
                <a:solidFill>
                  <a:srgbClr val="333344"/>
                </a:solidFill>
                <a:latin typeface="Arial"/>
              </a:rPr>
              <a:t>Sum of inlet flux/saturation, outlet pressure/backflow, no-flow, initial pressure penalties.</a:t>
            </a:r>
          </a:p>
        </p:txBody>
      </p:sp>
      <p:sp>
        <p:nvSpPr>
          <p:cNvPr id="1109" name="Rounded Rectangle 1108"/>
          <p:cNvSpPr/>
          <p:nvPr/>
        </p:nvSpPr>
        <p:spPr>
          <a:xfrm>
            <a:off x="274320" y="4782312"/>
            <a:ext cx="5760720" cy="1463040"/>
          </a:xfrm>
          <a:prstGeom prst="roundRect">
            <a:avLst/>
          </a:prstGeom>
          <a:solidFill>
            <a:srgbClr val="F7F7FB"/>
          </a:solidFill>
          <a:ln w="6350">
            <a:solidFill>
              <a:srgbClr val="C0C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110" name="TextBox 1109"/>
          <p:cNvSpPr txBox="1"/>
          <p:nvPr/>
        </p:nvSpPr>
        <p:spPr>
          <a:xfrm>
            <a:off x="438912" y="4855464"/>
            <a:ext cx="5431536" cy="274320"/>
          </a:xfrm>
          <a:prstGeom prst="rect">
            <a:avLst/>
          </a:prstGeom>
          <a:noFill/>
        </p:spPr>
        <p:txBody>
          <a:bodyPr wrap="none" lIns="0" tIns="0" rIns="0" bIns="0">
            <a:spAutoFit/>
          </a:bodyPr>
          <a:lstStyle/>
          <a:p>
            <a:r>
              <a:rPr sz="1500" b="1">
                <a:solidFill>
                  <a:srgbClr val="800020"/>
                </a:solidFill>
                <a:latin typeface="Cambria Math"/>
              </a:rPr>
              <a:t>L_pair </a:t>
            </a:r>
            <a:r>
              <a:rPr sz="1100" b="0">
                <a:solidFill>
                  <a:srgbClr val="555566"/>
                </a:solidFill>
                <a:latin typeface="Arial"/>
              </a:rPr>
              <a:t>— Supervised pairwise front-gradient</a:t>
            </a:r>
          </a:p>
        </p:txBody>
      </p:sp>
      <p:pic>
        <p:nvPicPr>
          <p:cNvPr id="1111" name="Picture 1110" descr="Lpair.png"/>
          <p:cNvPicPr>
            <a:picLocks noChangeAspect="1"/>
          </p:cNvPicPr>
          <p:nvPr/>
        </p:nvPicPr>
        <p:blipFill>
          <a:blip r:embed="rId7"/>
          <a:stretch>
            <a:fillRect/>
          </a:stretch>
        </p:blipFill>
        <p:spPr>
          <a:xfrm>
            <a:off x="1426695" y="5193792"/>
            <a:ext cx="3455970" cy="566928"/>
          </a:xfrm>
          <a:prstGeom prst="rect">
            <a:avLst/>
          </a:prstGeom>
        </p:spPr>
      </p:pic>
      <p:sp>
        <p:nvSpPr>
          <p:cNvPr id="1112" name="TextBox 1111"/>
          <p:cNvSpPr txBox="1"/>
          <p:nvPr/>
        </p:nvSpPr>
        <p:spPr>
          <a:xfrm>
            <a:off x="438912" y="5861304"/>
            <a:ext cx="5431536" cy="329184"/>
          </a:xfrm>
          <a:prstGeom prst="rect">
            <a:avLst/>
          </a:prstGeom>
          <a:noFill/>
        </p:spPr>
        <p:txBody>
          <a:bodyPr wrap="square" lIns="0" tIns="0" rIns="0" bIns="0">
            <a:spAutoFit/>
          </a:bodyPr>
          <a:lstStyle/>
          <a:p>
            <a:r>
              <a:rPr sz="1000">
                <a:solidFill>
                  <a:srgbClr val="333344"/>
                </a:solidFill>
                <a:latin typeface="Arial"/>
              </a:rPr>
              <a:t>Finite-difference slope error between local point pairs near the front (M6).</a:t>
            </a:r>
          </a:p>
        </p:txBody>
      </p:sp>
      <p:sp>
        <p:nvSpPr>
          <p:cNvPr id="1113" name="Rounded Rectangle 1112"/>
          <p:cNvSpPr/>
          <p:nvPr/>
        </p:nvSpPr>
        <p:spPr>
          <a:xfrm>
            <a:off x="6153912" y="4782312"/>
            <a:ext cx="5760720" cy="1463040"/>
          </a:xfrm>
          <a:prstGeom prst="roundRect">
            <a:avLst/>
          </a:prstGeom>
          <a:solidFill>
            <a:srgbClr val="F7F7FB"/>
          </a:solidFill>
          <a:ln w="6350">
            <a:solidFill>
              <a:srgbClr val="C0C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114" name="TextBox 1113"/>
          <p:cNvSpPr txBox="1"/>
          <p:nvPr/>
        </p:nvSpPr>
        <p:spPr>
          <a:xfrm>
            <a:off x="6318504" y="4855464"/>
            <a:ext cx="5431536" cy="274320"/>
          </a:xfrm>
          <a:prstGeom prst="rect">
            <a:avLst/>
          </a:prstGeom>
          <a:noFill/>
        </p:spPr>
        <p:txBody>
          <a:bodyPr wrap="none" lIns="0" tIns="0" rIns="0" bIns="0">
            <a:spAutoFit/>
          </a:bodyPr>
          <a:lstStyle/>
          <a:p>
            <a:r>
              <a:rPr sz="1500" b="1">
                <a:solidFill>
                  <a:srgbClr val="800020"/>
                </a:solidFill>
                <a:latin typeface="Cambria Math"/>
              </a:rPr>
              <a:t>L_FV </a:t>
            </a:r>
            <a:r>
              <a:rPr sz="1100" b="0">
                <a:solidFill>
                  <a:srgbClr val="555566"/>
                </a:solidFill>
                <a:latin typeface="Arial"/>
              </a:rPr>
              <a:t>— Local CO2 finite-volume conservation</a:t>
            </a:r>
          </a:p>
        </p:txBody>
      </p:sp>
      <p:pic>
        <p:nvPicPr>
          <p:cNvPr id="1115" name="Picture 1114" descr="LFV.png"/>
          <p:cNvPicPr>
            <a:picLocks noChangeAspect="1"/>
          </p:cNvPicPr>
          <p:nvPr/>
        </p:nvPicPr>
        <p:blipFill>
          <a:blip r:embed="rId8"/>
          <a:stretch>
            <a:fillRect/>
          </a:stretch>
        </p:blipFill>
        <p:spPr>
          <a:xfrm>
            <a:off x="7337849" y="5193792"/>
            <a:ext cx="3392846" cy="566928"/>
          </a:xfrm>
          <a:prstGeom prst="rect">
            <a:avLst/>
          </a:prstGeom>
        </p:spPr>
      </p:pic>
      <p:sp>
        <p:nvSpPr>
          <p:cNvPr id="1116" name="TextBox 1115"/>
          <p:cNvSpPr txBox="1"/>
          <p:nvPr/>
        </p:nvSpPr>
        <p:spPr>
          <a:xfrm>
            <a:off x="6318504" y="5861304"/>
            <a:ext cx="5431536" cy="329184"/>
          </a:xfrm>
          <a:prstGeom prst="rect">
            <a:avLst/>
          </a:prstGeom>
          <a:noFill/>
        </p:spPr>
        <p:txBody>
          <a:bodyPr wrap="square" lIns="0" tIns="0" rIns="0" bIns="0">
            <a:spAutoFit/>
          </a:bodyPr>
          <a:lstStyle/>
          <a:p>
            <a:r>
              <a:rPr sz="1000">
                <a:solidFill>
                  <a:srgbClr val="333344"/>
                </a:solidFill>
                <a:latin typeface="Arial"/>
              </a:rPr>
              <a:t>Mean-square front-weighted control-volume residual; delayed and ramped (M8).</a:t>
            </a:r>
          </a:p>
        </p:txBody>
      </p:sp>
      <p:sp>
        <p:nvSpPr>
          <p:cNvPr id="1117" name="TextBox 1116"/>
          <p:cNvSpPr txBox="1"/>
          <p:nvPr/>
        </p:nvSpPr>
        <p:spPr>
          <a:xfrm>
            <a:off x="11722608" y="6528816"/>
            <a:ext cx="274320" cy="164592"/>
          </a:xfrm>
          <a:prstGeom prst="rect">
            <a:avLst/>
          </a:prstGeom>
          <a:noFill/>
        </p:spPr>
        <p:txBody>
          <a:bodyPr wrap="none" lIns="0" tIns="0" rIns="0" bIns="0">
            <a:spAutoFit/>
          </a:bodyPr>
          <a:lstStyle/>
          <a:p>
            <a:r>
              <a:rPr sz="1000">
                <a:solidFill>
                  <a:srgbClr val="888899"/>
                </a:solidFill>
                <a:latin typeface="Arial"/>
              </a:rPr>
              <a:t>09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3AB8F-CE93-B5FE-9CA5-F42D06DD6742}"/>
            </a:ext>
          </a:extLst>
        </p:cNvPr>
        <p:cNvGrpSpPr/>
        <p:nvPr/>
      </p:nvGrpSpPr>
      <p:grpSpPr>
        <a:xfrm>
          <a:off x="0" y="0"/>
          <a:ext cx="0" cy="0"/>
          <a:chOff x="0" y="0"/>
          <a:chExt cx="0" cy="0"/>
        </a:xfrm>
      </p:grpSpPr>
      <p:sp>
        <p:nvSpPr>
          <p:cNvPr id="1054" name="Rectangle 1">
            <a:extLst>
              <a:ext uri="{FF2B5EF4-FFF2-40B4-BE49-F238E27FC236}">
                <a16:creationId xmlns:a16="http://schemas.microsoft.com/office/drawing/2014/main" id="{AAA920ED-807E-1B3A-1219-48742E499948}"/>
              </a:ext>
            </a:extLst>
          </p:cNvPr>
          <p:cNvSpPr/>
          <p:nvPr/>
        </p:nvSpPr>
        <p:spPr>
          <a:xfrm>
            <a:off x="-1" y="-1"/>
            <a:ext cx="12191697" cy="576074"/>
          </a:xfrm>
          <a:prstGeom prst="rect">
            <a:avLst/>
          </a:prstGeom>
          <a:solidFill>
            <a:srgbClr val="5C0014"/>
          </a:solidFill>
          <a:ln w="12700">
            <a:miter lim="400000"/>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55" name="Rectangle 2">
            <a:extLst>
              <a:ext uri="{FF2B5EF4-FFF2-40B4-BE49-F238E27FC236}">
                <a16:creationId xmlns:a16="http://schemas.microsoft.com/office/drawing/2014/main" id="{6561DD9C-EA7B-504D-A6B1-C87E2544D61C}"/>
              </a:ext>
            </a:extLst>
          </p:cNvPr>
          <p:cNvSpPr/>
          <p:nvPr/>
        </p:nvSpPr>
        <p:spPr>
          <a:xfrm>
            <a:off x="-1" y="576072"/>
            <a:ext cx="12191697" cy="22862"/>
          </a:xfrm>
          <a:prstGeom prst="rect">
            <a:avLst/>
          </a:prstGeom>
          <a:solidFill>
            <a:srgbClr val="B0002A"/>
          </a:solidFill>
          <a:ln w="12700">
            <a:miter lim="400000"/>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56" name="TextBox 3">
            <a:extLst>
              <a:ext uri="{FF2B5EF4-FFF2-40B4-BE49-F238E27FC236}">
                <a16:creationId xmlns:a16="http://schemas.microsoft.com/office/drawing/2014/main" id="{5E2F787C-1CA8-EC76-AD99-6B3E490517B4}"/>
              </a:ext>
            </a:extLst>
          </p:cNvPr>
          <p:cNvSpPr txBox="1"/>
          <p:nvPr/>
        </p:nvSpPr>
        <p:spPr>
          <a:xfrm>
            <a:off x="265175" y="73152"/>
            <a:ext cx="494043"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D6A3AF"/>
                </a:solidFill>
                <a:latin typeface="Arial"/>
                <a:ea typeface="Arial"/>
                <a:cs typeface="Arial"/>
                <a:sym typeface="Arial"/>
              </a:defRPr>
            </a:lvl1pPr>
          </a:lstStyle>
          <a:p>
            <a:r>
              <a:t>Motivation</a:t>
            </a:r>
          </a:p>
        </p:txBody>
      </p:sp>
      <p:sp>
        <p:nvSpPr>
          <p:cNvPr id="1057" name="Oval 4">
            <a:extLst>
              <a:ext uri="{FF2B5EF4-FFF2-40B4-BE49-F238E27FC236}">
                <a16:creationId xmlns:a16="http://schemas.microsoft.com/office/drawing/2014/main" id="{7EEA7590-DD52-304B-E38B-A9E280EDBF9E}"/>
              </a:ext>
            </a:extLst>
          </p:cNvPr>
          <p:cNvSpPr/>
          <p:nvPr/>
        </p:nvSpPr>
        <p:spPr>
          <a:xfrm>
            <a:off x="283463"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58" name="Oval 5">
            <a:extLst>
              <a:ext uri="{FF2B5EF4-FFF2-40B4-BE49-F238E27FC236}">
                <a16:creationId xmlns:a16="http://schemas.microsoft.com/office/drawing/2014/main" id="{73CCD806-C842-5E34-98CD-9FD6635B1720}"/>
              </a:ext>
            </a:extLst>
          </p:cNvPr>
          <p:cNvSpPr/>
          <p:nvPr/>
        </p:nvSpPr>
        <p:spPr>
          <a:xfrm>
            <a:off x="402336"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59" name="Oval 6">
            <a:extLst>
              <a:ext uri="{FF2B5EF4-FFF2-40B4-BE49-F238E27FC236}">
                <a16:creationId xmlns:a16="http://schemas.microsoft.com/office/drawing/2014/main" id="{4BFE9F7D-49CE-2E8F-34A2-A9E511DE709F}"/>
              </a:ext>
            </a:extLst>
          </p:cNvPr>
          <p:cNvSpPr/>
          <p:nvPr/>
        </p:nvSpPr>
        <p:spPr>
          <a:xfrm>
            <a:off x="521208"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60" name="Oval 7">
            <a:extLst>
              <a:ext uri="{FF2B5EF4-FFF2-40B4-BE49-F238E27FC236}">
                <a16:creationId xmlns:a16="http://schemas.microsoft.com/office/drawing/2014/main" id="{794DC043-28A8-C768-0852-4AAF2FB69608}"/>
              </a:ext>
            </a:extLst>
          </p:cNvPr>
          <p:cNvSpPr/>
          <p:nvPr/>
        </p:nvSpPr>
        <p:spPr>
          <a:xfrm>
            <a:off x="640080"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61" name="TextBox 8">
            <a:extLst>
              <a:ext uri="{FF2B5EF4-FFF2-40B4-BE49-F238E27FC236}">
                <a16:creationId xmlns:a16="http://schemas.microsoft.com/office/drawing/2014/main" id="{E1D457B6-BFFC-0D62-9BC8-554A9D227626}"/>
              </a:ext>
            </a:extLst>
          </p:cNvPr>
          <p:cNvSpPr txBox="1"/>
          <p:nvPr/>
        </p:nvSpPr>
        <p:spPr>
          <a:xfrm>
            <a:off x="2798064" y="73152"/>
            <a:ext cx="1115152"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FFFFFF"/>
                </a:solidFill>
                <a:latin typeface="Arial"/>
                <a:ea typeface="Arial"/>
                <a:cs typeface="Arial"/>
                <a:sym typeface="Arial"/>
              </a:defRPr>
            </a:lvl1pPr>
          </a:lstStyle>
          <a:p>
            <a:r>
              <a:t>Front-aware M8 method</a:t>
            </a:r>
          </a:p>
        </p:txBody>
      </p:sp>
      <p:sp>
        <p:nvSpPr>
          <p:cNvPr id="1062" name="Oval 9">
            <a:extLst>
              <a:ext uri="{FF2B5EF4-FFF2-40B4-BE49-F238E27FC236}">
                <a16:creationId xmlns:a16="http://schemas.microsoft.com/office/drawing/2014/main" id="{865E94C2-313C-FC3B-8137-F9B6082D2EE6}"/>
              </a:ext>
            </a:extLst>
          </p:cNvPr>
          <p:cNvSpPr/>
          <p:nvPr/>
        </p:nvSpPr>
        <p:spPr>
          <a:xfrm>
            <a:off x="2816349"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63" name="Oval 10">
            <a:extLst>
              <a:ext uri="{FF2B5EF4-FFF2-40B4-BE49-F238E27FC236}">
                <a16:creationId xmlns:a16="http://schemas.microsoft.com/office/drawing/2014/main" id="{5BF9417A-C957-A800-2873-1BC2B63D01ED}"/>
              </a:ext>
            </a:extLst>
          </p:cNvPr>
          <p:cNvSpPr/>
          <p:nvPr/>
        </p:nvSpPr>
        <p:spPr>
          <a:xfrm>
            <a:off x="2912361"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64" name="Oval 11">
            <a:extLst>
              <a:ext uri="{FF2B5EF4-FFF2-40B4-BE49-F238E27FC236}">
                <a16:creationId xmlns:a16="http://schemas.microsoft.com/office/drawing/2014/main" id="{84C7BD8B-A07B-E962-10F1-51640D24D3C4}"/>
              </a:ext>
            </a:extLst>
          </p:cNvPr>
          <p:cNvSpPr/>
          <p:nvPr/>
        </p:nvSpPr>
        <p:spPr>
          <a:xfrm>
            <a:off x="3008375"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65" name="Oval 12">
            <a:extLst>
              <a:ext uri="{FF2B5EF4-FFF2-40B4-BE49-F238E27FC236}">
                <a16:creationId xmlns:a16="http://schemas.microsoft.com/office/drawing/2014/main" id="{5F07E37E-E236-2D4D-3ABB-9FA01851FA8F}"/>
              </a:ext>
            </a:extLst>
          </p:cNvPr>
          <p:cNvSpPr/>
          <p:nvPr/>
        </p:nvSpPr>
        <p:spPr>
          <a:xfrm>
            <a:off x="3104387" y="374904"/>
            <a:ext cx="59437" cy="59437"/>
          </a:xfrm>
          <a:prstGeom prst="ellipse">
            <a:avLst/>
          </a:prstGeom>
          <a:solidFill>
            <a:srgbClr val="FFFFFF"/>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66" name="Oval 13">
            <a:extLst>
              <a:ext uri="{FF2B5EF4-FFF2-40B4-BE49-F238E27FC236}">
                <a16:creationId xmlns:a16="http://schemas.microsoft.com/office/drawing/2014/main" id="{AC362D2B-4D76-DF65-1E23-720EA8AED2DB}"/>
              </a:ext>
            </a:extLst>
          </p:cNvPr>
          <p:cNvSpPr/>
          <p:nvPr/>
        </p:nvSpPr>
        <p:spPr>
          <a:xfrm>
            <a:off x="3200399"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67" name="Oval 14">
            <a:extLst>
              <a:ext uri="{FF2B5EF4-FFF2-40B4-BE49-F238E27FC236}">
                <a16:creationId xmlns:a16="http://schemas.microsoft.com/office/drawing/2014/main" id="{1851B606-FE8C-0033-FB7D-AA5EEEA09DB0}"/>
              </a:ext>
            </a:extLst>
          </p:cNvPr>
          <p:cNvSpPr/>
          <p:nvPr/>
        </p:nvSpPr>
        <p:spPr>
          <a:xfrm>
            <a:off x="3296410"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68" name="Oval 15">
            <a:extLst>
              <a:ext uri="{FF2B5EF4-FFF2-40B4-BE49-F238E27FC236}">
                <a16:creationId xmlns:a16="http://schemas.microsoft.com/office/drawing/2014/main" id="{3DF069D7-D105-5DA8-0E26-2EA98A1EB7E3}"/>
              </a:ext>
            </a:extLst>
          </p:cNvPr>
          <p:cNvSpPr/>
          <p:nvPr/>
        </p:nvSpPr>
        <p:spPr>
          <a:xfrm>
            <a:off x="3392423"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69" name="Oval 16">
            <a:extLst>
              <a:ext uri="{FF2B5EF4-FFF2-40B4-BE49-F238E27FC236}">
                <a16:creationId xmlns:a16="http://schemas.microsoft.com/office/drawing/2014/main" id="{4E13C0A3-D975-83EC-867E-280FCE097599}"/>
              </a:ext>
            </a:extLst>
          </p:cNvPr>
          <p:cNvSpPr/>
          <p:nvPr/>
        </p:nvSpPr>
        <p:spPr>
          <a:xfrm>
            <a:off x="3488435"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70" name="Oval 17">
            <a:extLst>
              <a:ext uri="{FF2B5EF4-FFF2-40B4-BE49-F238E27FC236}">
                <a16:creationId xmlns:a16="http://schemas.microsoft.com/office/drawing/2014/main" id="{D7AEFC55-9BE3-FD8C-8734-EDD675413DE8}"/>
              </a:ext>
            </a:extLst>
          </p:cNvPr>
          <p:cNvSpPr/>
          <p:nvPr/>
        </p:nvSpPr>
        <p:spPr>
          <a:xfrm>
            <a:off x="3584447"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71" name="Oval 18">
            <a:extLst>
              <a:ext uri="{FF2B5EF4-FFF2-40B4-BE49-F238E27FC236}">
                <a16:creationId xmlns:a16="http://schemas.microsoft.com/office/drawing/2014/main" id="{CF53D0E7-08FE-FC97-B964-D3C3070F02E9}"/>
              </a:ext>
            </a:extLst>
          </p:cNvPr>
          <p:cNvSpPr/>
          <p:nvPr/>
        </p:nvSpPr>
        <p:spPr>
          <a:xfrm>
            <a:off x="3680459"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72" name="Oval 19">
            <a:extLst>
              <a:ext uri="{FF2B5EF4-FFF2-40B4-BE49-F238E27FC236}">
                <a16:creationId xmlns:a16="http://schemas.microsoft.com/office/drawing/2014/main" id="{FF3C72E6-587B-7AC5-E3F1-12CF063CBFFF}"/>
              </a:ext>
            </a:extLst>
          </p:cNvPr>
          <p:cNvSpPr/>
          <p:nvPr/>
        </p:nvSpPr>
        <p:spPr>
          <a:xfrm>
            <a:off x="3776471"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73" name="Oval 20">
            <a:extLst>
              <a:ext uri="{FF2B5EF4-FFF2-40B4-BE49-F238E27FC236}">
                <a16:creationId xmlns:a16="http://schemas.microsoft.com/office/drawing/2014/main" id="{85CBAA4C-4501-335D-FD5A-6032F485B97D}"/>
              </a:ext>
            </a:extLst>
          </p:cNvPr>
          <p:cNvSpPr/>
          <p:nvPr/>
        </p:nvSpPr>
        <p:spPr>
          <a:xfrm>
            <a:off x="3872483"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74" name="Oval 21">
            <a:extLst>
              <a:ext uri="{FF2B5EF4-FFF2-40B4-BE49-F238E27FC236}">
                <a16:creationId xmlns:a16="http://schemas.microsoft.com/office/drawing/2014/main" id="{D9822075-74A2-BB0C-47E4-433FC205FF53}"/>
              </a:ext>
            </a:extLst>
          </p:cNvPr>
          <p:cNvSpPr/>
          <p:nvPr/>
        </p:nvSpPr>
        <p:spPr>
          <a:xfrm>
            <a:off x="3968496"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75" name="Oval 22">
            <a:extLst>
              <a:ext uri="{FF2B5EF4-FFF2-40B4-BE49-F238E27FC236}">
                <a16:creationId xmlns:a16="http://schemas.microsoft.com/office/drawing/2014/main" id="{CA3C277F-34D3-2568-D2D6-0CBCC20F66F8}"/>
              </a:ext>
            </a:extLst>
          </p:cNvPr>
          <p:cNvSpPr/>
          <p:nvPr/>
        </p:nvSpPr>
        <p:spPr>
          <a:xfrm>
            <a:off x="4064506"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76" name="Oval 23">
            <a:extLst>
              <a:ext uri="{FF2B5EF4-FFF2-40B4-BE49-F238E27FC236}">
                <a16:creationId xmlns:a16="http://schemas.microsoft.com/office/drawing/2014/main" id="{04E9CDEB-330A-17FD-B9CB-504127AE80AF}"/>
              </a:ext>
            </a:extLst>
          </p:cNvPr>
          <p:cNvSpPr/>
          <p:nvPr/>
        </p:nvSpPr>
        <p:spPr>
          <a:xfrm>
            <a:off x="4160520"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77" name="Oval 24">
            <a:extLst>
              <a:ext uri="{FF2B5EF4-FFF2-40B4-BE49-F238E27FC236}">
                <a16:creationId xmlns:a16="http://schemas.microsoft.com/office/drawing/2014/main" id="{331465B6-EEF4-03BC-3AA5-83CF6D4ADE7F}"/>
              </a:ext>
            </a:extLst>
          </p:cNvPr>
          <p:cNvSpPr/>
          <p:nvPr/>
        </p:nvSpPr>
        <p:spPr>
          <a:xfrm>
            <a:off x="4256530"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78" name="Oval 25">
            <a:extLst>
              <a:ext uri="{FF2B5EF4-FFF2-40B4-BE49-F238E27FC236}">
                <a16:creationId xmlns:a16="http://schemas.microsoft.com/office/drawing/2014/main" id="{C16F5DDC-CEA8-0AA3-FFE2-A2ACDF7F06D3}"/>
              </a:ext>
            </a:extLst>
          </p:cNvPr>
          <p:cNvSpPr/>
          <p:nvPr/>
        </p:nvSpPr>
        <p:spPr>
          <a:xfrm>
            <a:off x="4352544"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79" name="Oval 26">
            <a:extLst>
              <a:ext uri="{FF2B5EF4-FFF2-40B4-BE49-F238E27FC236}">
                <a16:creationId xmlns:a16="http://schemas.microsoft.com/office/drawing/2014/main" id="{28E2CD2D-E040-E655-AF33-96574609DE74}"/>
              </a:ext>
            </a:extLst>
          </p:cNvPr>
          <p:cNvSpPr/>
          <p:nvPr/>
        </p:nvSpPr>
        <p:spPr>
          <a:xfrm>
            <a:off x="4448554"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80" name="Oval 27">
            <a:extLst>
              <a:ext uri="{FF2B5EF4-FFF2-40B4-BE49-F238E27FC236}">
                <a16:creationId xmlns:a16="http://schemas.microsoft.com/office/drawing/2014/main" id="{FC7656B6-8BFE-AEC1-CBD5-69879CA30B94}"/>
              </a:ext>
            </a:extLst>
          </p:cNvPr>
          <p:cNvSpPr/>
          <p:nvPr/>
        </p:nvSpPr>
        <p:spPr>
          <a:xfrm>
            <a:off x="4544567"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81" name="Oval 28">
            <a:extLst>
              <a:ext uri="{FF2B5EF4-FFF2-40B4-BE49-F238E27FC236}">
                <a16:creationId xmlns:a16="http://schemas.microsoft.com/office/drawing/2014/main" id="{3B37A605-2911-891E-EC52-BACF581EE83C}"/>
              </a:ext>
            </a:extLst>
          </p:cNvPr>
          <p:cNvSpPr/>
          <p:nvPr/>
        </p:nvSpPr>
        <p:spPr>
          <a:xfrm>
            <a:off x="4640579"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82" name="Oval 29">
            <a:extLst>
              <a:ext uri="{FF2B5EF4-FFF2-40B4-BE49-F238E27FC236}">
                <a16:creationId xmlns:a16="http://schemas.microsoft.com/office/drawing/2014/main" id="{70AEBF6C-B00F-2414-0F75-3FAF51211B04}"/>
              </a:ext>
            </a:extLst>
          </p:cNvPr>
          <p:cNvSpPr/>
          <p:nvPr/>
        </p:nvSpPr>
        <p:spPr>
          <a:xfrm>
            <a:off x="4736591"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83" name="Oval 30">
            <a:extLst>
              <a:ext uri="{FF2B5EF4-FFF2-40B4-BE49-F238E27FC236}">
                <a16:creationId xmlns:a16="http://schemas.microsoft.com/office/drawing/2014/main" id="{802B8090-43AC-0737-5A68-D16662376024}"/>
              </a:ext>
            </a:extLst>
          </p:cNvPr>
          <p:cNvSpPr/>
          <p:nvPr/>
        </p:nvSpPr>
        <p:spPr>
          <a:xfrm>
            <a:off x="4832603"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84" name="Oval 31">
            <a:extLst>
              <a:ext uri="{FF2B5EF4-FFF2-40B4-BE49-F238E27FC236}">
                <a16:creationId xmlns:a16="http://schemas.microsoft.com/office/drawing/2014/main" id="{5FEB4F41-647F-2A18-5FD0-E494C4F5E93C}"/>
              </a:ext>
            </a:extLst>
          </p:cNvPr>
          <p:cNvSpPr/>
          <p:nvPr/>
        </p:nvSpPr>
        <p:spPr>
          <a:xfrm>
            <a:off x="4928615"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85" name="Oval 32">
            <a:extLst>
              <a:ext uri="{FF2B5EF4-FFF2-40B4-BE49-F238E27FC236}">
                <a16:creationId xmlns:a16="http://schemas.microsoft.com/office/drawing/2014/main" id="{23F804A4-9031-24D5-0E66-1C9649421978}"/>
              </a:ext>
            </a:extLst>
          </p:cNvPr>
          <p:cNvSpPr/>
          <p:nvPr/>
        </p:nvSpPr>
        <p:spPr>
          <a:xfrm>
            <a:off x="5024627"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86" name="TextBox 33">
            <a:extLst>
              <a:ext uri="{FF2B5EF4-FFF2-40B4-BE49-F238E27FC236}">
                <a16:creationId xmlns:a16="http://schemas.microsoft.com/office/drawing/2014/main" id="{15B13FDD-9BFE-D532-050A-EDDE925F0670}"/>
              </a:ext>
            </a:extLst>
          </p:cNvPr>
          <p:cNvSpPr txBox="1"/>
          <p:nvPr/>
        </p:nvSpPr>
        <p:spPr>
          <a:xfrm>
            <a:off x="9381742" y="73152"/>
            <a:ext cx="1250933"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800">
                <a:solidFill>
                  <a:srgbClr val="D6A3AF"/>
                </a:solidFill>
                <a:latin typeface="Arial"/>
                <a:ea typeface="Arial"/>
                <a:cs typeface="Arial"/>
                <a:sym typeface="Arial"/>
              </a:defRPr>
            </a:lvl1pPr>
          </a:lstStyle>
          <a:p>
            <a:r>
              <a:t>Evaluation and next results</a:t>
            </a:r>
          </a:p>
        </p:txBody>
      </p:sp>
      <p:sp>
        <p:nvSpPr>
          <p:cNvPr id="1087" name="Oval 34">
            <a:extLst>
              <a:ext uri="{FF2B5EF4-FFF2-40B4-BE49-F238E27FC236}">
                <a16:creationId xmlns:a16="http://schemas.microsoft.com/office/drawing/2014/main" id="{EFBE57D0-AEC2-0CD0-1042-5A262AB26667}"/>
              </a:ext>
            </a:extLst>
          </p:cNvPr>
          <p:cNvSpPr/>
          <p:nvPr/>
        </p:nvSpPr>
        <p:spPr>
          <a:xfrm>
            <a:off x="9400030"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88" name="Oval 35">
            <a:extLst>
              <a:ext uri="{FF2B5EF4-FFF2-40B4-BE49-F238E27FC236}">
                <a16:creationId xmlns:a16="http://schemas.microsoft.com/office/drawing/2014/main" id="{139576B8-3F0F-2948-C063-C2DD26FA33C7}"/>
              </a:ext>
            </a:extLst>
          </p:cNvPr>
          <p:cNvSpPr/>
          <p:nvPr/>
        </p:nvSpPr>
        <p:spPr>
          <a:xfrm>
            <a:off x="9518904"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89" name="Oval 36">
            <a:extLst>
              <a:ext uri="{FF2B5EF4-FFF2-40B4-BE49-F238E27FC236}">
                <a16:creationId xmlns:a16="http://schemas.microsoft.com/office/drawing/2014/main" id="{2A28FFB3-EE6D-9A97-FA72-B036C77335FF}"/>
              </a:ext>
            </a:extLst>
          </p:cNvPr>
          <p:cNvSpPr/>
          <p:nvPr/>
        </p:nvSpPr>
        <p:spPr>
          <a:xfrm>
            <a:off x="9637776"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90" name="Oval 37">
            <a:extLst>
              <a:ext uri="{FF2B5EF4-FFF2-40B4-BE49-F238E27FC236}">
                <a16:creationId xmlns:a16="http://schemas.microsoft.com/office/drawing/2014/main" id="{F03C3C40-9055-24AD-BFD5-2A7F1C200491}"/>
              </a:ext>
            </a:extLst>
          </p:cNvPr>
          <p:cNvSpPr/>
          <p:nvPr/>
        </p:nvSpPr>
        <p:spPr>
          <a:xfrm>
            <a:off x="9756647" y="374904"/>
            <a:ext cx="59437" cy="59437"/>
          </a:xfrm>
          <a:prstGeom prst="ellipse">
            <a:avLst/>
          </a:prstGeom>
          <a:solidFill>
            <a:srgbClr val="5C0014"/>
          </a:solidFill>
          <a:ln w="6350">
            <a:solidFill>
              <a:srgbClr val="D6A3AF"/>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
        <p:nvSpPr>
          <p:cNvPr id="1091" name="TextBox 525">
            <a:extLst>
              <a:ext uri="{FF2B5EF4-FFF2-40B4-BE49-F238E27FC236}">
                <a16:creationId xmlns:a16="http://schemas.microsoft.com/office/drawing/2014/main" id="{FB2A8EAA-F546-2C6B-4B63-96B420AA4219}"/>
              </a:ext>
            </a:extLst>
          </p:cNvPr>
          <p:cNvSpPr txBox="1"/>
          <p:nvPr/>
        </p:nvSpPr>
        <p:spPr>
          <a:xfrm>
            <a:off x="429768" y="768095"/>
            <a:ext cx="10515600" cy="2775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25400" rIns="50800" bIns="25400">
            <a:spAutoFit/>
          </a:bodyPr>
          <a:lstStyle>
            <a:lvl1pPr>
              <a:lnSpc>
                <a:spcPct val="104999"/>
              </a:lnSpc>
              <a:defRPr>
                <a:solidFill>
                  <a:srgbClr val="B0002A"/>
                </a:solidFill>
                <a:latin typeface="Arial"/>
                <a:ea typeface="Arial"/>
                <a:cs typeface="Arial"/>
                <a:sym typeface="Arial"/>
              </a:defRPr>
            </a:lvl1pPr>
          </a:lstStyle>
          <a:p>
            <a:r>
              <a:rPr sz="1700" b="1" i="0">
                <a:solidFill>
                  <a:srgbClr val="7E0023"/>
                </a:solidFill>
                <a:latin typeface="Arial"/>
              </a:rPr>
              <a:t>M0–M8 is an experimental argument, not a list of tricks</a:t>
            </a:r>
          </a:p>
        </p:txBody>
      </p:sp>
      <p:sp>
        <p:nvSpPr>
          <p:cNvPr id="1092" name="Rounded Rectangle 526">
            <a:extLst>
              <a:ext uri="{FF2B5EF4-FFF2-40B4-BE49-F238E27FC236}">
                <a16:creationId xmlns:a16="http://schemas.microsoft.com/office/drawing/2014/main" id="{C307134F-7A0B-5430-F1FB-70BA62B84465}"/>
              </a:ext>
            </a:extLst>
          </p:cNvPr>
          <p:cNvSpPr/>
          <p:nvPr/>
        </p:nvSpPr>
        <p:spPr>
          <a:xfrm>
            <a:off x="566927" y="1234439"/>
            <a:ext cx="6720842" cy="4251961"/>
          </a:xfrm>
          <a:prstGeom prst="roundRect">
            <a:avLst>
              <a:gd name="adj" fmla="val 16667"/>
            </a:avLst>
          </a:prstGeom>
          <a:solidFill>
            <a:srgbClr val="FFFFFF"/>
          </a:solidFill>
          <a:ln w="11430">
            <a:solidFill>
              <a:srgbClr val="C9D1D6"/>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093" name="TextBox 527">
            <a:extLst>
              <a:ext uri="{FF2B5EF4-FFF2-40B4-BE49-F238E27FC236}">
                <a16:creationId xmlns:a16="http://schemas.microsoft.com/office/drawing/2014/main" id="{873E13F6-7A6C-A3BF-9EFA-2829898B8D92}"/>
              </a:ext>
            </a:extLst>
          </p:cNvPr>
          <p:cNvSpPr txBox="1"/>
          <p:nvPr/>
        </p:nvSpPr>
        <p:spPr>
          <a:xfrm>
            <a:off x="841247" y="1417319"/>
            <a:ext cx="1877054" cy="1911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200" b="1">
                <a:solidFill>
                  <a:srgbClr val="B0002A"/>
                </a:solidFill>
                <a:latin typeface="Arial"/>
                <a:ea typeface="Arial"/>
                <a:cs typeface="Arial"/>
                <a:sym typeface="Arial"/>
              </a:defRPr>
            </a:lvl1pPr>
          </a:lstStyle>
          <a:p>
            <a:r>
              <a:t>Structural ablation ladder</a:t>
            </a:r>
          </a:p>
        </p:txBody>
      </p:sp>
      <p:sp>
        <p:nvSpPr>
          <p:cNvPr id="1094" name="TextBox 528">
            <a:extLst>
              <a:ext uri="{FF2B5EF4-FFF2-40B4-BE49-F238E27FC236}">
                <a16:creationId xmlns:a16="http://schemas.microsoft.com/office/drawing/2014/main" id="{1AC80C22-BBA3-0892-4332-ACEF02365EB5}"/>
              </a:ext>
            </a:extLst>
          </p:cNvPr>
          <p:cNvSpPr txBox="1"/>
          <p:nvPr/>
        </p:nvSpPr>
        <p:spPr>
          <a:xfrm>
            <a:off x="1424568" y="1691639"/>
            <a:ext cx="278112" cy="197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p>
            <a:pPr algn="ctr">
              <a:lnSpc>
                <a:spcPct val="104999"/>
              </a:lnSpc>
              <a:defRPr sz="700">
                <a:solidFill>
                  <a:srgbClr val="66737E"/>
                </a:solidFill>
                <a:latin typeface="Arial"/>
                <a:ea typeface="Arial"/>
                <a:cs typeface="Arial"/>
                <a:sym typeface="Arial"/>
              </a:defRPr>
            </a:pPr>
            <a:r>
              <a:t>Single</a:t>
            </a:r>
          </a:p>
          <a:p>
            <a:pPr algn="ctr">
              <a:lnSpc>
                <a:spcPct val="104999"/>
              </a:lnSpc>
              <a:defRPr sz="700">
                <a:solidFill>
                  <a:srgbClr val="66737E"/>
                </a:solidFill>
                <a:latin typeface="Arial"/>
                <a:ea typeface="Arial"/>
                <a:cs typeface="Arial"/>
                <a:sym typeface="Arial"/>
              </a:defRPr>
            </a:pPr>
            <a:r>
              <a:t>Net</a:t>
            </a:r>
          </a:p>
        </p:txBody>
      </p:sp>
      <p:sp>
        <p:nvSpPr>
          <p:cNvPr id="1095" name="TextBox 529">
            <a:extLst>
              <a:ext uri="{FF2B5EF4-FFF2-40B4-BE49-F238E27FC236}">
                <a16:creationId xmlns:a16="http://schemas.microsoft.com/office/drawing/2014/main" id="{7B40C8CC-5608-D260-A549-4534F2884BBB}"/>
              </a:ext>
            </a:extLst>
          </p:cNvPr>
          <p:cNvSpPr txBox="1"/>
          <p:nvPr/>
        </p:nvSpPr>
        <p:spPr>
          <a:xfrm>
            <a:off x="2070113" y="1691639"/>
            <a:ext cx="194030" cy="197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p>
            <a:pPr algn="ctr">
              <a:lnSpc>
                <a:spcPct val="104999"/>
              </a:lnSpc>
              <a:defRPr sz="700">
                <a:solidFill>
                  <a:srgbClr val="66737E"/>
                </a:solidFill>
                <a:latin typeface="Arial"/>
                <a:ea typeface="Arial"/>
                <a:cs typeface="Arial"/>
                <a:sym typeface="Arial"/>
              </a:defRPr>
            </a:pPr>
            <a:r>
              <a:t>Two</a:t>
            </a:r>
          </a:p>
          <a:p>
            <a:pPr algn="ctr">
              <a:lnSpc>
                <a:spcPct val="104999"/>
              </a:lnSpc>
              <a:defRPr sz="700">
                <a:solidFill>
                  <a:srgbClr val="66737E"/>
                </a:solidFill>
                <a:latin typeface="Arial"/>
                <a:ea typeface="Arial"/>
                <a:cs typeface="Arial"/>
                <a:sym typeface="Arial"/>
              </a:defRPr>
            </a:pPr>
            <a:r>
              <a:t>Net</a:t>
            </a:r>
          </a:p>
        </p:txBody>
      </p:sp>
      <p:sp>
        <p:nvSpPr>
          <p:cNvPr id="1096" name="TextBox 530">
            <a:extLst>
              <a:ext uri="{FF2B5EF4-FFF2-40B4-BE49-F238E27FC236}">
                <a16:creationId xmlns:a16="http://schemas.microsoft.com/office/drawing/2014/main" id="{D0F4F7E0-4D1E-2503-2959-3AA2E9B691D8}"/>
              </a:ext>
            </a:extLst>
          </p:cNvPr>
          <p:cNvSpPr txBox="1"/>
          <p:nvPr/>
        </p:nvSpPr>
        <p:spPr>
          <a:xfrm>
            <a:off x="2634159" y="1691639"/>
            <a:ext cx="272946"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gn="ctr">
              <a:lnSpc>
                <a:spcPct val="104999"/>
              </a:lnSpc>
              <a:defRPr sz="700">
                <a:solidFill>
                  <a:srgbClr val="66737E"/>
                </a:solidFill>
                <a:latin typeface="Arial"/>
                <a:ea typeface="Arial"/>
                <a:cs typeface="Arial"/>
                <a:sym typeface="Arial"/>
              </a:defRPr>
            </a:lvl1pPr>
          </a:lstStyle>
          <a:p>
            <a:r>
              <a:t>MSFF</a:t>
            </a:r>
          </a:p>
        </p:txBody>
      </p:sp>
      <p:sp>
        <p:nvSpPr>
          <p:cNvPr id="1097" name="TextBox 531">
            <a:extLst>
              <a:ext uri="{FF2B5EF4-FFF2-40B4-BE49-F238E27FC236}">
                <a16:creationId xmlns:a16="http://schemas.microsoft.com/office/drawing/2014/main" id="{6CC4034B-7BE0-520E-7FA9-EECA01651723}"/>
              </a:ext>
            </a:extLst>
          </p:cNvPr>
          <p:cNvSpPr txBox="1"/>
          <p:nvPr/>
        </p:nvSpPr>
        <p:spPr>
          <a:xfrm>
            <a:off x="3203001" y="1691639"/>
            <a:ext cx="342270" cy="197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p>
            <a:pPr algn="ctr">
              <a:lnSpc>
                <a:spcPct val="104999"/>
              </a:lnSpc>
              <a:defRPr sz="700">
                <a:solidFill>
                  <a:srgbClr val="66737E"/>
                </a:solidFill>
                <a:latin typeface="Arial"/>
                <a:ea typeface="Arial"/>
                <a:cs typeface="Arial"/>
                <a:sym typeface="Arial"/>
              </a:defRPr>
            </a:pPr>
            <a:r>
              <a:t>Coarse/</a:t>
            </a:r>
          </a:p>
          <a:p>
            <a:pPr algn="ctr">
              <a:lnSpc>
                <a:spcPct val="104999"/>
              </a:lnSpc>
              <a:defRPr sz="700">
                <a:solidFill>
                  <a:srgbClr val="66737E"/>
                </a:solidFill>
                <a:latin typeface="Arial"/>
                <a:ea typeface="Arial"/>
                <a:cs typeface="Arial"/>
                <a:sym typeface="Arial"/>
              </a:defRPr>
            </a:pPr>
            <a:r>
              <a:t>detail</a:t>
            </a:r>
          </a:p>
        </p:txBody>
      </p:sp>
      <p:sp>
        <p:nvSpPr>
          <p:cNvPr id="1098" name="TextBox 532">
            <a:extLst>
              <a:ext uri="{FF2B5EF4-FFF2-40B4-BE49-F238E27FC236}">
                <a16:creationId xmlns:a16="http://schemas.microsoft.com/office/drawing/2014/main" id="{0A603B40-E32D-7C08-E3A1-ACE4728A45AE}"/>
              </a:ext>
            </a:extLst>
          </p:cNvPr>
          <p:cNvSpPr txBox="1"/>
          <p:nvPr/>
        </p:nvSpPr>
        <p:spPr>
          <a:xfrm>
            <a:off x="3865801" y="1691639"/>
            <a:ext cx="223678" cy="197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p>
            <a:pPr algn="ctr">
              <a:lnSpc>
                <a:spcPct val="104999"/>
              </a:lnSpc>
              <a:defRPr sz="700">
                <a:solidFill>
                  <a:srgbClr val="66737E"/>
                </a:solidFill>
                <a:latin typeface="Arial"/>
                <a:ea typeface="Arial"/>
                <a:cs typeface="Arial"/>
                <a:sym typeface="Arial"/>
              </a:defRPr>
            </a:pPr>
            <a:r>
              <a:t>Hard</a:t>
            </a:r>
          </a:p>
          <a:p>
            <a:pPr algn="ctr">
              <a:lnSpc>
                <a:spcPct val="104999"/>
              </a:lnSpc>
              <a:defRPr sz="700">
                <a:solidFill>
                  <a:srgbClr val="66737E"/>
                </a:solidFill>
                <a:latin typeface="Arial"/>
                <a:ea typeface="Arial"/>
                <a:cs typeface="Arial"/>
                <a:sym typeface="Arial"/>
              </a:defRPr>
            </a:pPr>
            <a:r>
              <a:t>IC</a:t>
            </a:r>
          </a:p>
        </p:txBody>
      </p:sp>
      <p:sp>
        <p:nvSpPr>
          <p:cNvPr id="1099" name="TextBox 533">
            <a:extLst>
              <a:ext uri="{FF2B5EF4-FFF2-40B4-BE49-F238E27FC236}">
                <a16:creationId xmlns:a16="http://schemas.microsoft.com/office/drawing/2014/main" id="{07F80226-86FF-962A-2D0F-9FEB41E1C276}"/>
              </a:ext>
            </a:extLst>
          </p:cNvPr>
          <p:cNvSpPr txBox="1"/>
          <p:nvPr/>
        </p:nvSpPr>
        <p:spPr>
          <a:xfrm>
            <a:off x="4444584" y="1691639"/>
            <a:ext cx="273120" cy="197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p>
            <a:pPr algn="ctr">
              <a:lnSpc>
                <a:spcPct val="104999"/>
              </a:lnSpc>
              <a:defRPr sz="700">
                <a:solidFill>
                  <a:srgbClr val="66737E"/>
                </a:solidFill>
                <a:latin typeface="Arial"/>
                <a:ea typeface="Arial"/>
                <a:cs typeface="Arial"/>
                <a:sym typeface="Arial"/>
              </a:defRPr>
            </a:pPr>
            <a:r>
              <a:t>Front/</a:t>
            </a:r>
          </a:p>
          <a:p>
            <a:pPr algn="ctr">
              <a:lnSpc>
                <a:spcPct val="104999"/>
              </a:lnSpc>
              <a:defRPr sz="700">
                <a:solidFill>
                  <a:srgbClr val="66737E"/>
                </a:solidFill>
                <a:latin typeface="Arial"/>
                <a:ea typeface="Arial"/>
                <a:cs typeface="Arial"/>
                <a:sym typeface="Arial"/>
              </a:defRPr>
            </a:pPr>
            <a:r>
              <a:t>plume</a:t>
            </a:r>
          </a:p>
        </p:txBody>
      </p:sp>
      <p:sp>
        <p:nvSpPr>
          <p:cNvPr id="1100" name="TextBox 534">
            <a:extLst>
              <a:ext uri="{FF2B5EF4-FFF2-40B4-BE49-F238E27FC236}">
                <a16:creationId xmlns:a16="http://schemas.microsoft.com/office/drawing/2014/main" id="{7CB20935-D5B0-A434-5F78-9A32E1460915}"/>
              </a:ext>
            </a:extLst>
          </p:cNvPr>
          <p:cNvSpPr txBox="1"/>
          <p:nvPr/>
        </p:nvSpPr>
        <p:spPr>
          <a:xfrm>
            <a:off x="5080189" y="1691639"/>
            <a:ext cx="208919" cy="197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p>
            <a:pPr algn="ctr">
              <a:lnSpc>
                <a:spcPct val="104999"/>
              </a:lnSpc>
              <a:defRPr sz="700">
                <a:solidFill>
                  <a:srgbClr val="66737E"/>
                </a:solidFill>
                <a:latin typeface="Arial"/>
                <a:ea typeface="Arial"/>
                <a:cs typeface="Arial"/>
                <a:sym typeface="Arial"/>
              </a:defRPr>
            </a:pPr>
            <a:r>
              <a:t>Pair</a:t>
            </a:r>
          </a:p>
          <a:p>
            <a:pPr algn="ctr">
              <a:lnSpc>
                <a:spcPct val="104999"/>
              </a:lnSpc>
              <a:defRPr sz="700">
                <a:solidFill>
                  <a:srgbClr val="66737E"/>
                </a:solidFill>
                <a:latin typeface="Arial"/>
                <a:ea typeface="Arial"/>
                <a:cs typeface="Arial"/>
                <a:sym typeface="Arial"/>
              </a:defRPr>
            </a:pPr>
            <a:r>
              <a:t>grad</a:t>
            </a:r>
          </a:p>
        </p:txBody>
      </p:sp>
      <p:sp>
        <p:nvSpPr>
          <p:cNvPr id="1101" name="TextBox 535">
            <a:extLst>
              <a:ext uri="{FF2B5EF4-FFF2-40B4-BE49-F238E27FC236}">
                <a16:creationId xmlns:a16="http://schemas.microsoft.com/office/drawing/2014/main" id="{4F14486D-00E1-AA98-1A6D-265F86E07E6C}"/>
              </a:ext>
            </a:extLst>
          </p:cNvPr>
          <p:cNvSpPr txBox="1"/>
          <p:nvPr/>
        </p:nvSpPr>
        <p:spPr>
          <a:xfrm>
            <a:off x="5678809" y="1691639"/>
            <a:ext cx="218686"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gn="ctr">
              <a:lnSpc>
                <a:spcPct val="104999"/>
              </a:lnSpc>
              <a:defRPr sz="700">
                <a:solidFill>
                  <a:srgbClr val="66737E"/>
                </a:solidFill>
                <a:latin typeface="Arial"/>
                <a:ea typeface="Arial"/>
                <a:cs typeface="Arial"/>
                <a:sym typeface="Arial"/>
              </a:defRPr>
            </a:lvl1pPr>
          </a:lstStyle>
          <a:p>
            <a:r>
              <a:t>RAR</a:t>
            </a:r>
          </a:p>
        </p:txBody>
      </p:sp>
      <p:sp>
        <p:nvSpPr>
          <p:cNvPr id="1102" name="TextBox 536">
            <a:extLst>
              <a:ext uri="{FF2B5EF4-FFF2-40B4-BE49-F238E27FC236}">
                <a16:creationId xmlns:a16="http://schemas.microsoft.com/office/drawing/2014/main" id="{3E232842-587B-D23E-61F4-60EB05F90BB3}"/>
              </a:ext>
            </a:extLst>
          </p:cNvPr>
          <p:cNvSpPr txBox="1"/>
          <p:nvPr/>
        </p:nvSpPr>
        <p:spPr>
          <a:xfrm>
            <a:off x="6269963" y="1691639"/>
            <a:ext cx="243386" cy="197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p>
            <a:pPr algn="ctr">
              <a:lnSpc>
                <a:spcPct val="104999"/>
              </a:lnSpc>
              <a:defRPr sz="700">
                <a:solidFill>
                  <a:srgbClr val="66737E"/>
                </a:solidFill>
                <a:latin typeface="Arial"/>
                <a:ea typeface="Arial"/>
                <a:cs typeface="Arial"/>
                <a:sym typeface="Arial"/>
              </a:defRPr>
            </a:pPr>
            <a:r>
              <a:t>FV</a:t>
            </a:r>
          </a:p>
          <a:p>
            <a:pPr algn="ctr">
              <a:lnSpc>
                <a:spcPct val="104999"/>
              </a:lnSpc>
              <a:defRPr sz="700">
                <a:solidFill>
                  <a:srgbClr val="66737E"/>
                </a:solidFill>
                <a:latin typeface="Arial"/>
                <a:ea typeface="Arial"/>
                <a:cs typeface="Arial"/>
                <a:sym typeface="Arial"/>
              </a:defRPr>
            </a:pPr>
            <a:r>
              <a:t>mass</a:t>
            </a:r>
          </a:p>
        </p:txBody>
      </p:sp>
      <p:sp>
        <p:nvSpPr>
          <p:cNvPr id="1103" name="TextBox 537">
            <a:extLst>
              <a:ext uri="{FF2B5EF4-FFF2-40B4-BE49-F238E27FC236}">
                <a16:creationId xmlns:a16="http://schemas.microsoft.com/office/drawing/2014/main" id="{F6CFD851-94A2-D07A-5F91-DD11C0648BF5}"/>
              </a:ext>
            </a:extLst>
          </p:cNvPr>
          <p:cNvSpPr txBox="1"/>
          <p:nvPr/>
        </p:nvSpPr>
        <p:spPr>
          <a:xfrm>
            <a:off x="841248" y="2130551"/>
            <a:ext cx="189770" cy="141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900" b="1">
                <a:solidFill>
                  <a:srgbClr val="17212B"/>
                </a:solidFill>
                <a:latin typeface="Arial"/>
                <a:ea typeface="Arial"/>
                <a:cs typeface="Arial"/>
                <a:sym typeface="Arial"/>
              </a:defRPr>
            </a:lvl1pPr>
          </a:lstStyle>
          <a:p>
            <a:r>
              <a:t>M0</a:t>
            </a:r>
          </a:p>
        </p:txBody>
      </p:sp>
      <p:sp>
        <p:nvSpPr>
          <p:cNvPr id="1104" name="Oval 538">
            <a:extLst>
              <a:ext uri="{FF2B5EF4-FFF2-40B4-BE49-F238E27FC236}">
                <a16:creationId xmlns:a16="http://schemas.microsoft.com/office/drawing/2014/main" id="{12274ACA-B818-5107-4344-69C7DDFAA891}"/>
              </a:ext>
            </a:extLst>
          </p:cNvPr>
          <p:cNvSpPr/>
          <p:nvPr/>
        </p:nvSpPr>
        <p:spPr>
          <a:xfrm>
            <a:off x="1472183" y="2148839"/>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05" name="Oval 539">
            <a:extLst>
              <a:ext uri="{FF2B5EF4-FFF2-40B4-BE49-F238E27FC236}">
                <a16:creationId xmlns:a16="http://schemas.microsoft.com/office/drawing/2014/main" id="{B40F5B42-0B0A-00DC-1313-1F40099C7112}"/>
              </a:ext>
            </a:extLst>
          </p:cNvPr>
          <p:cNvSpPr/>
          <p:nvPr/>
        </p:nvSpPr>
        <p:spPr>
          <a:xfrm>
            <a:off x="2075688" y="2148839"/>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06" name="Oval 540">
            <a:extLst>
              <a:ext uri="{FF2B5EF4-FFF2-40B4-BE49-F238E27FC236}">
                <a16:creationId xmlns:a16="http://schemas.microsoft.com/office/drawing/2014/main" id="{091DCE07-3143-13C6-EC4B-8E52391B684D}"/>
              </a:ext>
            </a:extLst>
          </p:cNvPr>
          <p:cNvSpPr/>
          <p:nvPr/>
        </p:nvSpPr>
        <p:spPr>
          <a:xfrm>
            <a:off x="2679190" y="2148839"/>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07" name="Oval 541">
            <a:extLst>
              <a:ext uri="{FF2B5EF4-FFF2-40B4-BE49-F238E27FC236}">
                <a16:creationId xmlns:a16="http://schemas.microsoft.com/office/drawing/2014/main" id="{0632354F-7742-F8DD-FC68-D8C088AA1B57}"/>
              </a:ext>
            </a:extLst>
          </p:cNvPr>
          <p:cNvSpPr/>
          <p:nvPr/>
        </p:nvSpPr>
        <p:spPr>
          <a:xfrm>
            <a:off x="3282696" y="2148839"/>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08" name="Oval 542">
            <a:extLst>
              <a:ext uri="{FF2B5EF4-FFF2-40B4-BE49-F238E27FC236}">
                <a16:creationId xmlns:a16="http://schemas.microsoft.com/office/drawing/2014/main" id="{6FFBBA37-E9B2-4376-61DF-8686983ADDE6}"/>
              </a:ext>
            </a:extLst>
          </p:cNvPr>
          <p:cNvSpPr/>
          <p:nvPr/>
        </p:nvSpPr>
        <p:spPr>
          <a:xfrm>
            <a:off x="3886200" y="2148839"/>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09" name="Oval 543">
            <a:extLst>
              <a:ext uri="{FF2B5EF4-FFF2-40B4-BE49-F238E27FC236}">
                <a16:creationId xmlns:a16="http://schemas.microsoft.com/office/drawing/2014/main" id="{168CF938-1372-FB30-FCF4-5E8786B59840}"/>
              </a:ext>
            </a:extLst>
          </p:cNvPr>
          <p:cNvSpPr/>
          <p:nvPr/>
        </p:nvSpPr>
        <p:spPr>
          <a:xfrm>
            <a:off x="4489703" y="2148839"/>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10" name="Oval 544">
            <a:extLst>
              <a:ext uri="{FF2B5EF4-FFF2-40B4-BE49-F238E27FC236}">
                <a16:creationId xmlns:a16="http://schemas.microsoft.com/office/drawing/2014/main" id="{6065952D-8E14-D850-6A14-DBD5D694C325}"/>
              </a:ext>
            </a:extLst>
          </p:cNvPr>
          <p:cNvSpPr/>
          <p:nvPr/>
        </p:nvSpPr>
        <p:spPr>
          <a:xfrm>
            <a:off x="5093206" y="2148839"/>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11" name="Oval 545">
            <a:extLst>
              <a:ext uri="{FF2B5EF4-FFF2-40B4-BE49-F238E27FC236}">
                <a16:creationId xmlns:a16="http://schemas.microsoft.com/office/drawing/2014/main" id="{14774E87-6278-F292-CF21-51DD5BAA4DFB}"/>
              </a:ext>
            </a:extLst>
          </p:cNvPr>
          <p:cNvSpPr/>
          <p:nvPr/>
        </p:nvSpPr>
        <p:spPr>
          <a:xfrm>
            <a:off x="5696711" y="2148839"/>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12" name="Oval 546">
            <a:extLst>
              <a:ext uri="{FF2B5EF4-FFF2-40B4-BE49-F238E27FC236}">
                <a16:creationId xmlns:a16="http://schemas.microsoft.com/office/drawing/2014/main" id="{9CA544D9-31C9-D08D-A979-522359471616}"/>
              </a:ext>
            </a:extLst>
          </p:cNvPr>
          <p:cNvSpPr/>
          <p:nvPr/>
        </p:nvSpPr>
        <p:spPr>
          <a:xfrm>
            <a:off x="6300215" y="2148839"/>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13" name="TextBox 547">
            <a:extLst>
              <a:ext uri="{FF2B5EF4-FFF2-40B4-BE49-F238E27FC236}">
                <a16:creationId xmlns:a16="http://schemas.microsoft.com/office/drawing/2014/main" id="{77667FC5-F28E-085B-A71A-9CDBC4BF905C}"/>
              </a:ext>
            </a:extLst>
          </p:cNvPr>
          <p:cNvSpPr txBox="1"/>
          <p:nvPr/>
        </p:nvSpPr>
        <p:spPr>
          <a:xfrm>
            <a:off x="841248" y="2459735"/>
            <a:ext cx="189770" cy="141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900" b="1">
                <a:solidFill>
                  <a:srgbClr val="17212B"/>
                </a:solidFill>
                <a:latin typeface="Arial"/>
                <a:ea typeface="Arial"/>
                <a:cs typeface="Arial"/>
                <a:sym typeface="Arial"/>
              </a:defRPr>
            </a:lvl1pPr>
          </a:lstStyle>
          <a:p>
            <a:r>
              <a:t>M1</a:t>
            </a:r>
          </a:p>
        </p:txBody>
      </p:sp>
      <p:sp>
        <p:nvSpPr>
          <p:cNvPr id="1114" name="Oval 548">
            <a:extLst>
              <a:ext uri="{FF2B5EF4-FFF2-40B4-BE49-F238E27FC236}">
                <a16:creationId xmlns:a16="http://schemas.microsoft.com/office/drawing/2014/main" id="{D2F7DA8F-18D0-F5AE-0CC6-5132E657E24D}"/>
              </a:ext>
            </a:extLst>
          </p:cNvPr>
          <p:cNvSpPr/>
          <p:nvPr/>
        </p:nvSpPr>
        <p:spPr>
          <a:xfrm>
            <a:off x="1472183" y="2478023"/>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15" name="Oval 549">
            <a:extLst>
              <a:ext uri="{FF2B5EF4-FFF2-40B4-BE49-F238E27FC236}">
                <a16:creationId xmlns:a16="http://schemas.microsoft.com/office/drawing/2014/main" id="{01182055-7CC2-3AED-021D-7D26B8F670AA}"/>
              </a:ext>
            </a:extLst>
          </p:cNvPr>
          <p:cNvSpPr/>
          <p:nvPr/>
        </p:nvSpPr>
        <p:spPr>
          <a:xfrm>
            <a:off x="2075688" y="2478023"/>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16" name="Oval 550">
            <a:extLst>
              <a:ext uri="{FF2B5EF4-FFF2-40B4-BE49-F238E27FC236}">
                <a16:creationId xmlns:a16="http://schemas.microsoft.com/office/drawing/2014/main" id="{ACAA3045-FA4A-880C-0EB8-2BF2EC02C91D}"/>
              </a:ext>
            </a:extLst>
          </p:cNvPr>
          <p:cNvSpPr/>
          <p:nvPr/>
        </p:nvSpPr>
        <p:spPr>
          <a:xfrm>
            <a:off x="2679190" y="2478023"/>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17" name="Oval 551">
            <a:extLst>
              <a:ext uri="{FF2B5EF4-FFF2-40B4-BE49-F238E27FC236}">
                <a16:creationId xmlns:a16="http://schemas.microsoft.com/office/drawing/2014/main" id="{3923C056-486C-FE88-73CD-EB924A9BDD0B}"/>
              </a:ext>
            </a:extLst>
          </p:cNvPr>
          <p:cNvSpPr/>
          <p:nvPr/>
        </p:nvSpPr>
        <p:spPr>
          <a:xfrm>
            <a:off x="3282696" y="2478023"/>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18" name="Oval 552">
            <a:extLst>
              <a:ext uri="{FF2B5EF4-FFF2-40B4-BE49-F238E27FC236}">
                <a16:creationId xmlns:a16="http://schemas.microsoft.com/office/drawing/2014/main" id="{C31BABA5-AB5C-6404-B589-4D1FEDB13B94}"/>
              </a:ext>
            </a:extLst>
          </p:cNvPr>
          <p:cNvSpPr/>
          <p:nvPr/>
        </p:nvSpPr>
        <p:spPr>
          <a:xfrm>
            <a:off x="3886200" y="2478023"/>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19" name="Oval 553">
            <a:extLst>
              <a:ext uri="{FF2B5EF4-FFF2-40B4-BE49-F238E27FC236}">
                <a16:creationId xmlns:a16="http://schemas.microsoft.com/office/drawing/2014/main" id="{52B9685F-4CC1-F6EA-C72F-DEC5FF22788A}"/>
              </a:ext>
            </a:extLst>
          </p:cNvPr>
          <p:cNvSpPr/>
          <p:nvPr/>
        </p:nvSpPr>
        <p:spPr>
          <a:xfrm>
            <a:off x="4489703" y="2478023"/>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20" name="Oval 554">
            <a:extLst>
              <a:ext uri="{FF2B5EF4-FFF2-40B4-BE49-F238E27FC236}">
                <a16:creationId xmlns:a16="http://schemas.microsoft.com/office/drawing/2014/main" id="{920E94A5-3095-B4B2-54EB-AEA2FA57104C}"/>
              </a:ext>
            </a:extLst>
          </p:cNvPr>
          <p:cNvSpPr/>
          <p:nvPr/>
        </p:nvSpPr>
        <p:spPr>
          <a:xfrm>
            <a:off x="5093206" y="2478023"/>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21" name="Oval 555">
            <a:extLst>
              <a:ext uri="{FF2B5EF4-FFF2-40B4-BE49-F238E27FC236}">
                <a16:creationId xmlns:a16="http://schemas.microsoft.com/office/drawing/2014/main" id="{CF5389D2-BA59-87EF-9610-8E914FF8C869}"/>
              </a:ext>
            </a:extLst>
          </p:cNvPr>
          <p:cNvSpPr/>
          <p:nvPr/>
        </p:nvSpPr>
        <p:spPr>
          <a:xfrm>
            <a:off x="5696711" y="2478023"/>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22" name="Oval 556">
            <a:extLst>
              <a:ext uri="{FF2B5EF4-FFF2-40B4-BE49-F238E27FC236}">
                <a16:creationId xmlns:a16="http://schemas.microsoft.com/office/drawing/2014/main" id="{183F7A2F-C55E-4974-9615-4DE74E07311F}"/>
              </a:ext>
            </a:extLst>
          </p:cNvPr>
          <p:cNvSpPr/>
          <p:nvPr/>
        </p:nvSpPr>
        <p:spPr>
          <a:xfrm>
            <a:off x="6300215" y="2478023"/>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23" name="TextBox 557">
            <a:extLst>
              <a:ext uri="{FF2B5EF4-FFF2-40B4-BE49-F238E27FC236}">
                <a16:creationId xmlns:a16="http://schemas.microsoft.com/office/drawing/2014/main" id="{1F84E153-16B7-070F-CDD0-1F26A00FFDBA}"/>
              </a:ext>
            </a:extLst>
          </p:cNvPr>
          <p:cNvSpPr txBox="1"/>
          <p:nvPr/>
        </p:nvSpPr>
        <p:spPr>
          <a:xfrm>
            <a:off x="841248" y="2788920"/>
            <a:ext cx="189770" cy="1415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900" b="1">
                <a:solidFill>
                  <a:srgbClr val="17212B"/>
                </a:solidFill>
                <a:latin typeface="Arial"/>
                <a:ea typeface="Arial"/>
                <a:cs typeface="Arial"/>
                <a:sym typeface="Arial"/>
              </a:defRPr>
            </a:lvl1pPr>
          </a:lstStyle>
          <a:p>
            <a:r>
              <a:t>M2</a:t>
            </a:r>
          </a:p>
        </p:txBody>
      </p:sp>
      <p:sp>
        <p:nvSpPr>
          <p:cNvPr id="1124" name="Oval 558">
            <a:extLst>
              <a:ext uri="{FF2B5EF4-FFF2-40B4-BE49-F238E27FC236}">
                <a16:creationId xmlns:a16="http://schemas.microsoft.com/office/drawing/2014/main" id="{539C396D-B2CA-2119-5192-4B1B9896F85B}"/>
              </a:ext>
            </a:extLst>
          </p:cNvPr>
          <p:cNvSpPr/>
          <p:nvPr/>
        </p:nvSpPr>
        <p:spPr>
          <a:xfrm>
            <a:off x="1472183" y="2807207"/>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25" name="Oval 559">
            <a:extLst>
              <a:ext uri="{FF2B5EF4-FFF2-40B4-BE49-F238E27FC236}">
                <a16:creationId xmlns:a16="http://schemas.microsoft.com/office/drawing/2014/main" id="{B25A0E93-D359-DF84-AB21-0F40ECD0B833}"/>
              </a:ext>
            </a:extLst>
          </p:cNvPr>
          <p:cNvSpPr/>
          <p:nvPr/>
        </p:nvSpPr>
        <p:spPr>
          <a:xfrm>
            <a:off x="2075688" y="2807207"/>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26" name="Oval 560">
            <a:extLst>
              <a:ext uri="{FF2B5EF4-FFF2-40B4-BE49-F238E27FC236}">
                <a16:creationId xmlns:a16="http://schemas.microsoft.com/office/drawing/2014/main" id="{65EABD90-A59E-21BD-8EC9-064C65976F71}"/>
              </a:ext>
            </a:extLst>
          </p:cNvPr>
          <p:cNvSpPr/>
          <p:nvPr/>
        </p:nvSpPr>
        <p:spPr>
          <a:xfrm>
            <a:off x="2679190" y="2807207"/>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27" name="Oval 561">
            <a:extLst>
              <a:ext uri="{FF2B5EF4-FFF2-40B4-BE49-F238E27FC236}">
                <a16:creationId xmlns:a16="http://schemas.microsoft.com/office/drawing/2014/main" id="{957869E1-8431-D18E-47BC-93DD3BF5ADE4}"/>
              </a:ext>
            </a:extLst>
          </p:cNvPr>
          <p:cNvSpPr/>
          <p:nvPr/>
        </p:nvSpPr>
        <p:spPr>
          <a:xfrm>
            <a:off x="3282696" y="2807207"/>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28" name="Oval 562">
            <a:extLst>
              <a:ext uri="{FF2B5EF4-FFF2-40B4-BE49-F238E27FC236}">
                <a16:creationId xmlns:a16="http://schemas.microsoft.com/office/drawing/2014/main" id="{6B632A7D-3557-AD90-DECF-3D439E17BDD8}"/>
              </a:ext>
            </a:extLst>
          </p:cNvPr>
          <p:cNvSpPr/>
          <p:nvPr/>
        </p:nvSpPr>
        <p:spPr>
          <a:xfrm>
            <a:off x="3886200" y="2807207"/>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29" name="Oval 563">
            <a:extLst>
              <a:ext uri="{FF2B5EF4-FFF2-40B4-BE49-F238E27FC236}">
                <a16:creationId xmlns:a16="http://schemas.microsoft.com/office/drawing/2014/main" id="{DD1905EB-71A8-F265-E9BE-9A371E8ABA4F}"/>
              </a:ext>
            </a:extLst>
          </p:cNvPr>
          <p:cNvSpPr/>
          <p:nvPr/>
        </p:nvSpPr>
        <p:spPr>
          <a:xfrm>
            <a:off x="4489703" y="2807207"/>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30" name="Oval 564">
            <a:extLst>
              <a:ext uri="{FF2B5EF4-FFF2-40B4-BE49-F238E27FC236}">
                <a16:creationId xmlns:a16="http://schemas.microsoft.com/office/drawing/2014/main" id="{B820E032-72E7-6A24-694E-185F0B658640}"/>
              </a:ext>
            </a:extLst>
          </p:cNvPr>
          <p:cNvSpPr/>
          <p:nvPr/>
        </p:nvSpPr>
        <p:spPr>
          <a:xfrm>
            <a:off x="5093206" y="2807207"/>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31" name="Oval 565">
            <a:extLst>
              <a:ext uri="{FF2B5EF4-FFF2-40B4-BE49-F238E27FC236}">
                <a16:creationId xmlns:a16="http://schemas.microsoft.com/office/drawing/2014/main" id="{110C648E-5F89-BFFA-FE77-AF42E2E949D6}"/>
              </a:ext>
            </a:extLst>
          </p:cNvPr>
          <p:cNvSpPr/>
          <p:nvPr/>
        </p:nvSpPr>
        <p:spPr>
          <a:xfrm>
            <a:off x="5696711" y="2807207"/>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32" name="Oval 566">
            <a:extLst>
              <a:ext uri="{FF2B5EF4-FFF2-40B4-BE49-F238E27FC236}">
                <a16:creationId xmlns:a16="http://schemas.microsoft.com/office/drawing/2014/main" id="{D1DE46B4-3CAB-4DDA-5CB8-554EC01110CE}"/>
              </a:ext>
            </a:extLst>
          </p:cNvPr>
          <p:cNvSpPr/>
          <p:nvPr/>
        </p:nvSpPr>
        <p:spPr>
          <a:xfrm>
            <a:off x="6300215" y="2807207"/>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33" name="TextBox 567">
            <a:extLst>
              <a:ext uri="{FF2B5EF4-FFF2-40B4-BE49-F238E27FC236}">
                <a16:creationId xmlns:a16="http://schemas.microsoft.com/office/drawing/2014/main" id="{8851A4AB-A64C-B5F6-36C0-BA04C0226BCB}"/>
              </a:ext>
            </a:extLst>
          </p:cNvPr>
          <p:cNvSpPr txBox="1"/>
          <p:nvPr/>
        </p:nvSpPr>
        <p:spPr>
          <a:xfrm>
            <a:off x="841248" y="3118104"/>
            <a:ext cx="189770" cy="1415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900" b="1">
                <a:solidFill>
                  <a:srgbClr val="17212B"/>
                </a:solidFill>
                <a:latin typeface="Arial"/>
                <a:ea typeface="Arial"/>
                <a:cs typeface="Arial"/>
                <a:sym typeface="Arial"/>
              </a:defRPr>
            </a:lvl1pPr>
          </a:lstStyle>
          <a:p>
            <a:r>
              <a:t>M3</a:t>
            </a:r>
          </a:p>
        </p:txBody>
      </p:sp>
      <p:sp>
        <p:nvSpPr>
          <p:cNvPr id="1134" name="Oval 568">
            <a:extLst>
              <a:ext uri="{FF2B5EF4-FFF2-40B4-BE49-F238E27FC236}">
                <a16:creationId xmlns:a16="http://schemas.microsoft.com/office/drawing/2014/main" id="{EFABA6E2-8BDC-67C0-FCC2-14F0BCD8FBFC}"/>
              </a:ext>
            </a:extLst>
          </p:cNvPr>
          <p:cNvSpPr/>
          <p:nvPr/>
        </p:nvSpPr>
        <p:spPr>
          <a:xfrm>
            <a:off x="1472183" y="3136392"/>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35" name="Oval 569">
            <a:extLst>
              <a:ext uri="{FF2B5EF4-FFF2-40B4-BE49-F238E27FC236}">
                <a16:creationId xmlns:a16="http://schemas.microsoft.com/office/drawing/2014/main" id="{A812A607-2FC9-E27E-0A08-2EA8227DCFC6}"/>
              </a:ext>
            </a:extLst>
          </p:cNvPr>
          <p:cNvSpPr/>
          <p:nvPr/>
        </p:nvSpPr>
        <p:spPr>
          <a:xfrm>
            <a:off x="2075688" y="3136392"/>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36" name="Oval 570">
            <a:extLst>
              <a:ext uri="{FF2B5EF4-FFF2-40B4-BE49-F238E27FC236}">
                <a16:creationId xmlns:a16="http://schemas.microsoft.com/office/drawing/2014/main" id="{213F1CE3-F1D9-1130-5D27-4F342F9B6EB1}"/>
              </a:ext>
            </a:extLst>
          </p:cNvPr>
          <p:cNvSpPr/>
          <p:nvPr/>
        </p:nvSpPr>
        <p:spPr>
          <a:xfrm>
            <a:off x="2679190" y="3136392"/>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37" name="Oval 571">
            <a:extLst>
              <a:ext uri="{FF2B5EF4-FFF2-40B4-BE49-F238E27FC236}">
                <a16:creationId xmlns:a16="http://schemas.microsoft.com/office/drawing/2014/main" id="{05516B9F-21DA-0D38-6896-FB27E04852A1}"/>
              </a:ext>
            </a:extLst>
          </p:cNvPr>
          <p:cNvSpPr/>
          <p:nvPr/>
        </p:nvSpPr>
        <p:spPr>
          <a:xfrm>
            <a:off x="3282696" y="3136392"/>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38" name="Oval 572">
            <a:extLst>
              <a:ext uri="{FF2B5EF4-FFF2-40B4-BE49-F238E27FC236}">
                <a16:creationId xmlns:a16="http://schemas.microsoft.com/office/drawing/2014/main" id="{48C02B39-B912-CE9A-7B70-C8320D48CBF1}"/>
              </a:ext>
            </a:extLst>
          </p:cNvPr>
          <p:cNvSpPr/>
          <p:nvPr/>
        </p:nvSpPr>
        <p:spPr>
          <a:xfrm>
            <a:off x="3886200" y="3136392"/>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39" name="Oval 573">
            <a:extLst>
              <a:ext uri="{FF2B5EF4-FFF2-40B4-BE49-F238E27FC236}">
                <a16:creationId xmlns:a16="http://schemas.microsoft.com/office/drawing/2014/main" id="{86911660-A167-E1C5-1D80-4B4820979263}"/>
              </a:ext>
            </a:extLst>
          </p:cNvPr>
          <p:cNvSpPr/>
          <p:nvPr/>
        </p:nvSpPr>
        <p:spPr>
          <a:xfrm>
            <a:off x="4489703" y="3136392"/>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40" name="Oval 574">
            <a:extLst>
              <a:ext uri="{FF2B5EF4-FFF2-40B4-BE49-F238E27FC236}">
                <a16:creationId xmlns:a16="http://schemas.microsoft.com/office/drawing/2014/main" id="{D94A9C38-2081-2986-9D93-5FC091885C32}"/>
              </a:ext>
            </a:extLst>
          </p:cNvPr>
          <p:cNvSpPr/>
          <p:nvPr/>
        </p:nvSpPr>
        <p:spPr>
          <a:xfrm>
            <a:off x="5093206" y="3136392"/>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41" name="Oval 575">
            <a:extLst>
              <a:ext uri="{FF2B5EF4-FFF2-40B4-BE49-F238E27FC236}">
                <a16:creationId xmlns:a16="http://schemas.microsoft.com/office/drawing/2014/main" id="{BFE73415-AEFD-2CDC-4DAA-1A605146FD2B}"/>
              </a:ext>
            </a:extLst>
          </p:cNvPr>
          <p:cNvSpPr/>
          <p:nvPr/>
        </p:nvSpPr>
        <p:spPr>
          <a:xfrm>
            <a:off x="5696711" y="3136392"/>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42" name="Oval 576">
            <a:extLst>
              <a:ext uri="{FF2B5EF4-FFF2-40B4-BE49-F238E27FC236}">
                <a16:creationId xmlns:a16="http://schemas.microsoft.com/office/drawing/2014/main" id="{AB20146B-FA0A-DDE0-4743-6BBCBF75951A}"/>
              </a:ext>
            </a:extLst>
          </p:cNvPr>
          <p:cNvSpPr/>
          <p:nvPr/>
        </p:nvSpPr>
        <p:spPr>
          <a:xfrm>
            <a:off x="6300215" y="3136392"/>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43" name="TextBox 577">
            <a:extLst>
              <a:ext uri="{FF2B5EF4-FFF2-40B4-BE49-F238E27FC236}">
                <a16:creationId xmlns:a16="http://schemas.microsoft.com/office/drawing/2014/main" id="{87A6E391-41E9-40E6-04FD-454F718713F0}"/>
              </a:ext>
            </a:extLst>
          </p:cNvPr>
          <p:cNvSpPr txBox="1"/>
          <p:nvPr/>
        </p:nvSpPr>
        <p:spPr>
          <a:xfrm>
            <a:off x="841248" y="3447288"/>
            <a:ext cx="189770" cy="1415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900" b="1">
                <a:solidFill>
                  <a:srgbClr val="17212B"/>
                </a:solidFill>
                <a:latin typeface="Arial"/>
                <a:ea typeface="Arial"/>
                <a:cs typeface="Arial"/>
                <a:sym typeface="Arial"/>
              </a:defRPr>
            </a:lvl1pPr>
          </a:lstStyle>
          <a:p>
            <a:r>
              <a:t>M4</a:t>
            </a:r>
          </a:p>
        </p:txBody>
      </p:sp>
      <p:sp>
        <p:nvSpPr>
          <p:cNvPr id="1144" name="Oval 578">
            <a:extLst>
              <a:ext uri="{FF2B5EF4-FFF2-40B4-BE49-F238E27FC236}">
                <a16:creationId xmlns:a16="http://schemas.microsoft.com/office/drawing/2014/main" id="{F3246487-AAE1-226B-683E-865C0E0A85EA}"/>
              </a:ext>
            </a:extLst>
          </p:cNvPr>
          <p:cNvSpPr/>
          <p:nvPr/>
        </p:nvSpPr>
        <p:spPr>
          <a:xfrm>
            <a:off x="1472183" y="3465576"/>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45" name="Oval 579">
            <a:extLst>
              <a:ext uri="{FF2B5EF4-FFF2-40B4-BE49-F238E27FC236}">
                <a16:creationId xmlns:a16="http://schemas.microsoft.com/office/drawing/2014/main" id="{54770DD7-A1CD-1344-C10A-828785E05D52}"/>
              </a:ext>
            </a:extLst>
          </p:cNvPr>
          <p:cNvSpPr/>
          <p:nvPr/>
        </p:nvSpPr>
        <p:spPr>
          <a:xfrm>
            <a:off x="2075688" y="3465576"/>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46" name="Oval 580">
            <a:extLst>
              <a:ext uri="{FF2B5EF4-FFF2-40B4-BE49-F238E27FC236}">
                <a16:creationId xmlns:a16="http://schemas.microsoft.com/office/drawing/2014/main" id="{54EBAE27-F44F-4B0A-1C28-3FDF3EFBBD9A}"/>
              </a:ext>
            </a:extLst>
          </p:cNvPr>
          <p:cNvSpPr/>
          <p:nvPr/>
        </p:nvSpPr>
        <p:spPr>
          <a:xfrm>
            <a:off x="2679190" y="3465576"/>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47" name="Oval 581">
            <a:extLst>
              <a:ext uri="{FF2B5EF4-FFF2-40B4-BE49-F238E27FC236}">
                <a16:creationId xmlns:a16="http://schemas.microsoft.com/office/drawing/2014/main" id="{C51448FB-EB63-608E-08D0-590793392A9C}"/>
              </a:ext>
            </a:extLst>
          </p:cNvPr>
          <p:cNvSpPr/>
          <p:nvPr/>
        </p:nvSpPr>
        <p:spPr>
          <a:xfrm>
            <a:off x="3282696" y="3465576"/>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48" name="Oval 582">
            <a:extLst>
              <a:ext uri="{FF2B5EF4-FFF2-40B4-BE49-F238E27FC236}">
                <a16:creationId xmlns:a16="http://schemas.microsoft.com/office/drawing/2014/main" id="{54DC8450-9A70-D82F-F924-6C95406C21C7}"/>
              </a:ext>
            </a:extLst>
          </p:cNvPr>
          <p:cNvSpPr/>
          <p:nvPr/>
        </p:nvSpPr>
        <p:spPr>
          <a:xfrm>
            <a:off x="3886200" y="3465576"/>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49" name="Oval 583">
            <a:extLst>
              <a:ext uri="{FF2B5EF4-FFF2-40B4-BE49-F238E27FC236}">
                <a16:creationId xmlns:a16="http://schemas.microsoft.com/office/drawing/2014/main" id="{E3DA85B9-D11A-92D3-6434-637BC837673B}"/>
              </a:ext>
            </a:extLst>
          </p:cNvPr>
          <p:cNvSpPr/>
          <p:nvPr/>
        </p:nvSpPr>
        <p:spPr>
          <a:xfrm>
            <a:off x="4489703" y="3465576"/>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50" name="Oval 584">
            <a:extLst>
              <a:ext uri="{FF2B5EF4-FFF2-40B4-BE49-F238E27FC236}">
                <a16:creationId xmlns:a16="http://schemas.microsoft.com/office/drawing/2014/main" id="{AA263ADB-0892-390F-3264-C312C452C928}"/>
              </a:ext>
            </a:extLst>
          </p:cNvPr>
          <p:cNvSpPr/>
          <p:nvPr/>
        </p:nvSpPr>
        <p:spPr>
          <a:xfrm>
            <a:off x="5093206" y="3465576"/>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51" name="Oval 585">
            <a:extLst>
              <a:ext uri="{FF2B5EF4-FFF2-40B4-BE49-F238E27FC236}">
                <a16:creationId xmlns:a16="http://schemas.microsoft.com/office/drawing/2014/main" id="{34A76159-2001-845F-754E-09F42E1C362C}"/>
              </a:ext>
            </a:extLst>
          </p:cNvPr>
          <p:cNvSpPr/>
          <p:nvPr/>
        </p:nvSpPr>
        <p:spPr>
          <a:xfrm>
            <a:off x="5696711" y="3465576"/>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52" name="Oval 586">
            <a:extLst>
              <a:ext uri="{FF2B5EF4-FFF2-40B4-BE49-F238E27FC236}">
                <a16:creationId xmlns:a16="http://schemas.microsoft.com/office/drawing/2014/main" id="{75A86B96-966F-C1A4-6111-18BEDCC4217E}"/>
              </a:ext>
            </a:extLst>
          </p:cNvPr>
          <p:cNvSpPr/>
          <p:nvPr/>
        </p:nvSpPr>
        <p:spPr>
          <a:xfrm>
            <a:off x="6300215" y="3465576"/>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53" name="TextBox 587">
            <a:extLst>
              <a:ext uri="{FF2B5EF4-FFF2-40B4-BE49-F238E27FC236}">
                <a16:creationId xmlns:a16="http://schemas.microsoft.com/office/drawing/2014/main" id="{63662C83-0D0E-E26C-ACFF-6212BEE9A799}"/>
              </a:ext>
            </a:extLst>
          </p:cNvPr>
          <p:cNvSpPr txBox="1"/>
          <p:nvPr/>
        </p:nvSpPr>
        <p:spPr>
          <a:xfrm>
            <a:off x="841248" y="3776471"/>
            <a:ext cx="189770" cy="141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900" b="1">
                <a:solidFill>
                  <a:srgbClr val="17212B"/>
                </a:solidFill>
                <a:latin typeface="Arial"/>
                <a:ea typeface="Arial"/>
                <a:cs typeface="Arial"/>
                <a:sym typeface="Arial"/>
              </a:defRPr>
            </a:lvl1pPr>
          </a:lstStyle>
          <a:p>
            <a:r>
              <a:t>M5</a:t>
            </a:r>
          </a:p>
        </p:txBody>
      </p:sp>
      <p:sp>
        <p:nvSpPr>
          <p:cNvPr id="1154" name="Oval 588">
            <a:extLst>
              <a:ext uri="{FF2B5EF4-FFF2-40B4-BE49-F238E27FC236}">
                <a16:creationId xmlns:a16="http://schemas.microsoft.com/office/drawing/2014/main" id="{068BC103-6BCE-B6E8-A4FB-3B3EEF22D588}"/>
              </a:ext>
            </a:extLst>
          </p:cNvPr>
          <p:cNvSpPr/>
          <p:nvPr/>
        </p:nvSpPr>
        <p:spPr>
          <a:xfrm>
            <a:off x="1472183" y="3794759"/>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55" name="Oval 589">
            <a:extLst>
              <a:ext uri="{FF2B5EF4-FFF2-40B4-BE49-F238E27FC236}">
                <a16:creationId xmlns:a16="http://schemas.microsoft.com/office/drawing/2014/main" id="{2EDEC43B-4C5D-9874-BF60-6F9E6DE3D99E}"/>
              </a:ext>
            </a:extLst>
          </p:cNvPr>
          <p:cNvSpPr/>
          <p:nvPr/>
        </p:nvSpPr>
        <p:spPr>
          <a:xfrm>
            <a:off x="2075688" y="3794759"/>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56" name="Oval 590">
            <a:extLst>
              <a:ext uri="{FF2B5EF4-FFF2-40B4-BE49-F238E27FC236}">
                <a16:creationId xmlns:a16="http://schemas.microsoft.com/office/drawing/2014/main" id="{D0FDC744-0333-BC03-1BEE-EECAB5F8D264}"/>
              </a:ext>
            </a:extLst>
          </p:cNvPr>
          <p:cNvSpPr/>
          <p:nvPr/>
        </p:nvSpPr>
        <p:spPr>
          <a:xfrm>
            <a:off x="2679190" y="3794759"/>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57" name="Oval 591">
            <a:extLst>
              <a:ext uri="{FF2B5EF4-FFF2-40B4-BE49-F238E27FC236}">
                <a16:creationId xmlns:a16="http://schemas.microsoft.com/office/drawing/2014/main" id="{384285A8-F2CD-5EB0-7564-89CA69E2DF6A}"/>
              </a:ext>
            </a:extLst>
          </p:cNvPr>
          <p:cNvSpPr/>
          <p:nvPr/>
        </p:nvSpPr>
        <p:spPr>
          <a:xfrm>
            <a:off x="3282696" y="3794759"/>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58" name="Oval 592">
            <a:extLst>
              <a:ext uri="{FF2B5EF4-FFF2-40B4-BE49-F238E27FC236}">
                <a16:creationId xmlns:a16="http://schemas.microsoft.com/office/drawing/2014/main" id="{02CF4B0B-7116-EB80-6A34-9DC6ECF748D5}"/>
              </a:ext>
            </a:extLst>
          </p:cNvPr>
          <p:cNvSpPr/>
          <p:nvPr/>
        </p:nvSpPr>
        <p:spPr>
          <a:xfrm>
            <a:off x="3886200" y="3794759"/>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59" name="Oval 593">
            <a:extLst>
              <a:ext uri="{FF2B5EF4-FFF2-40B4-BE49-F238E27FC236}">
                <a16:creationId xmlns:a16="http://schemas.microsoft.com/office/drawing/2014/main" id="{793559C2-B423-3B7E-D1E9-8FCABFAFC4B7}"/>
              </a:ext>
            </a:extLst>
          </p:cNvPr>
          <p:cNvSpPr/>
          <p:nvPr/>
        </p:nvSpPr>
        <p:spPr>
          <a:xfrm>
            <a:off x="4489703" y="3794759"/>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60" name="Oval 594">
            <a:extLst>
              <a:ext uri="{FF2B5EF4-FFF2-40B4-BE49-F238E27FC236}">
                <a16:creationId xmlns:a16="http://schemas.microsoft.com/office/drawing/2014/main" id="{DC967008-BBB8-6374-613F-2FC05267746C}"/>
              </a:ext>
            </a:extLst>
          </p:cNvPr>
          <p:cNvSpPr/>
          <p:nvPr/>
        </p:nvSpPr>
        <p:spPr>
          <a:xfrm>
            <a:off x="5093206" y="3794759"/>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61" name="Oval 595">
            <a:extLst>
              <a:ext uri="{FF2B5EF4-FFF2-40B4-BE49-F238E27FC236}">
                <a16:creationId xmlns:a16="http://schemas.microsoft.com/office/drawing/2014/main" id="{EC7EC2F8-30BD-27B7-752F-EED89929EB5D}"/>
              </a:ext>
            </a:extLst>
          </p:cNvPr>
          <p:cNvSpPr/>
          <p:nvPr/>
        </p:nvSpPr>
        <p:spPr>
          <a:xfrm>
            <a:off x="5696711" y="3794759"/>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62" name="Oval 596">
            <a:extLst>
              <a:ext uri="{FF2B5EF4-FFF2-40B4-BE49-F238E27FC236}">
                <a16:creationId xmlns:a16="http://schemas.microsoft.com/office/drawing/2014/main" id="{B2A28403-0ED2-8FDE-9B88-289FC9266437}"/>
              </a:ext>
            </a:extLst>
          </p:cNvPr>
          <p:cNvSpPr/>
          <p:nvPr/>
        </p:nvSpPr>
        <p:spPr>
          <a:xfrm>
            <a:off x="6300215" y="3794759"/>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63" name="TextBox 597">
            <a:extLst>
              <a:ext uri="{FF2B5EF4-FFF2-40B4-BE49-F238E27FC236}">
                <a16:creationId xmlns:a16="http://schemas.microsoft.com/office/drawing/2014/main" id="{A5BAFE46-B76C-34F8-E1E8-3325B7CCC46B}"/>
              </a:ext>
            </a:extLst>
          </p:cNvPr>
          <p:cNvSpPr txBox="1"/>
          <p:nvPr/>
        </p:nvSpPr>
        <p:spPr>
          <a:xfrm>
            <a:off x="841248" y="4105655"/>
            <a:ext cx="189770" cy="141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900" b="1">
                <a:solidFill>
                  <a:srgbClr val="17212B"/>
                </a:solidFill>
                <a:latin typeface="Arial"/>
                <a:ea typeface="Arial"/>
                <a:cs typeface="Arial"/>
                <a:sym typeface="Arial"/>
              </a:defRPr>
            </a:lvl1pPr>
          </a:lstStyle>
          <a:p>
            <a:r>
              <a:t>M6</a:t>
            </a:r>
          </a:p>
        </p:txBody>
      </p:sp>
      <p:sp>
        <p:nvSpPr>
          <p:cNvPr id="1164" name="Oval 598">
            <a:extLst>
              <a:ext uri="{FF2B5EF4-FFF2-40B4-BE49-F238E27FC236}">
                <a16:creationId xmlns:a16="http://schemas.microsoft.com/office/drawing/2014/main" id="{E036C50E-4561-8807-34A8-D4AC263C6201}"/>
              </a:ext>
            </a:extLst>
          </p:cNvPr>
          <p:cNvSpPr/>
          <p:nvPr/>
        </p:nvSpPr>
        <p:spPr>
          <a:xfrm>
            <a:off x="1472183" y="4123944"/>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65" name="Oval 599">
            <a:extLst>
              <a:ext uri="{FF2B5EF4-FFF2-40B4-BE49-F238E27FC236}">
                <a16:creationId xmlns:a16="http://schemas.microsoft.com/office/drawing/2014/main" id="{2ADB5E7F-3081-9366-C678-D06FD75446F0}"/>
              </a:ext>
            </a:extLst>
          </p:cNvPr>
          <p:cNvSpPr/>
          <p:nvPr/>
        </p:nvSpPr>
        <p:spPr>
          <a:xfrm>
            <a:off x="2075688" y="4123944"/>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66" name="Oval 600">
            <a:extLst>
              <a:ext uri="{FF2B5EF4-FFF2-40B4-BE49-F238E27FC236}">
                <a16:creationId xmlns:a16="http://schemas.microsoft.com/office/drawing/2014/main" id="{566405B0-B3E1-50C2-8CEB-4B858A0382C4}"/>
              </a:ext>
            </a:extLst>
          </p:cNvPr>
          <p:cNvSpPr/>
          <p:nvPr/>
        </p:nvSpPr>
        <p:spPr>
          <a:xfrm>
            <a:off x="2679190" y="4123944"/>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67" name="Oval 601">
            <a:extLst>
              <a:ext uri="{FF2B5EF4-FFF2-40B4-BE49-F238E27FC236}">
                <a16:creationId xmlns:a16="http://schemas.microsoft.com/office/drawing/2014/main" id="{AEA29282-E907-95A5-E1D6-6593FB85BBBA}"/>
              </a:ext>
            </a:extLst>
          </p:cNvPr>
          <p:cNvSpPr/>
          <p:nvPr/>
        </p:nvSpPr>
        <p:spPr>
          <a:xfrm>
            <a:off x="3282696" y="4123944"/>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68" name="Oval 602">
            <a:extLst>
              <a:ext uri="{FF2B5EF4-FFF2-40B4-BE49-F238E27FC236}">
                <a16:creationId xmlns:a16="http://schemas.microsoft.com/office/drawing/2014/main" id="{0375F46F-2F6B-F6D9-F683-20E684B01A1E}"/>
              </a:ext>
            </a:extLst>
          </p:cNvPr>
          <p:cNvSpPr/>
          <p:nvPr/>
        </p:nvSpPr>
        <p:spPr>
          <a:xfrm>
            <a:off x="3886200" y="4123944"/>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69" name="Oval 603">
            <a:extLst>
              <a:ext uri="{FF2B5EF4-FFF2-40B4-BE49-F238E27FC236}">
                <a16:creationId xmlns:a16="http://schemas.microsoft.com/office/drawing/2014/main" id="{D75C1138-2ECA-E639-AEC2-57F6FD07DFF0}"/>
              </a:ext>
            </a:extLst>
          </p:cNvPr>
          <p:cNvSpPr/>
          <p:nvPr/>
        </p:nvSpPr>
        <p:spPr>
          <a:xfrm>
            <a:off x="4489703" y="4123944"/>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70" name="Oval 604">
            <a:extLst>
              <a:ext uri="{FF2B5EF4-FFF2-40B4-BE49-F238E27FC236}">
                <a16:creationId xmlns:a16="http://schemas.microsoft.com/office/drawing/2014/main" id="{A70B69E7-C1AB-BEF6-1825-69CFAA84EE37}"/>
              </a:ext>
            </a:extLst>
          </p:cNvPr>
          <p:cNvSpPr/>
          <p:nvPr/>
        </p:nvSpPr>
        <p:spPr>
          <a:xfrm>
            <a:off x="5093206" y="4123944"/>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71" name="Oval 605">
            <a:extLst>
              <a:ext uri="{FF2B5EF4-FFF2-40B4-BE49-F238E27FC236}">
                <a16:creationId xmlns:a16="http://schemas.microsoft.com/office/drawing/2014/main" id="{1A4D67B4-4A16-1585-B955-DADF3F132567}"/>
              </a:ext>
            </a:extLst>
          </p:cNvPr>
          <p:cNvSpPr/>
          <p:nvPr/>
        </p:nvSpPr>
        <p:spPr>
          <a:xfrm>
            <a:off x="5696711" y="4123944"/>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72" name="Oval 606">
            <a:extLst>
              <a:ext uri="{FF2B5EF4-FFF2-40B4-BE49-F238E27FC236}">
                <a16:creationId xmlns:a16="http://schemas.microsoft.com/office/drawing/2014/main" id="{7B906B55-0F43-7CBC-8CA8-3050F3BF92C9}"/>
              </a:ext>
            </a:extLst>
          </p:cNvPr>
          <p:cNvSpPr/>
          <p:nvPr/>
        </p:nvSpPr>
        <p:spPr>
          <a:xfrm>
            <a:off x="6300215" y="4123944"/>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73" name="TextBox 607">
            <a:extLst>
              <a:ext uri="{FF2B5EF4-FFF2-40B4-BE49-F238E27FC236}">
                <a16:creationId xmlns:a16="http://schemas.microsoft.com/office/drawing/2014/main" id="{E9C7E1F5-4E9A-6A16-D5DE-90302D1FE00C}"/>
              </a:ext>
            </a:extLst>
          </p:cNvPr>
          <p:cNvSpPr txBox="1"/>
          <p:nvPr/>
        </p:nvSpPr>
        <p:spPr>
          <a:xfrm>
            <a:off x="841248" y="4434840"/>
            <a:ext cx="189770" cy="1415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900" b="1">
                <a:solidFill>
                  <a:srgbClr val="17212B"/>
                </a:solidFill>
                <a:latin typeface="Arial"/>
                <a:ea typeface="Arial"/>
                <a:cs typeface="Arial"/>
                <a:sym typeface="Arial"/>
              </a:defRPr>
            </a:lvl1pPr>
          </a:lstStyle>
          <a:p>
            <a:r>
              <a:t>M7</a:t>
            </a:r>
          </a:p>
        </p:txBody>
      </p:sp>
      <p:sp>
        <p:nvSpPr>
          <p:cNvPr id="1174" name="Oval 608">
            <a:extLst>
              <a:ext uri="{FF2B5EF4-FFF2-40B4-BE49-F238E27FC236}">
                <a16:creationId xmlns:a16="http://schemas.microsoft.com/office/drawing/2014/main" id="{FA1BDAD7-10D4-2A22-17CC-6E4A81F9758E}"/>
              </a:ext>
            </a:extLst>
          </p:cNvPr>
          <p:cNvSpPr/>
          <p:nvPr/>
        </p:nvSpPr>
        <p:spPr>
          <a:xfrm>
            <a:off x="1472183" y="4453128"/>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75" name="Oval 609">
            <a:extLst>
              <a:ext uri="{FF2B5EF4-FFF2-40B4-BE49-F238E27FC236}">
                <a16:creationId xmlns:a16="http://schemas.microsoft.com/office/drawing/2014/main" id="{08C81C25-3005-FEF7-CAE8-69CC47849B73}"/>
              </a:ext>
            </a:extLst>
          </p:cNvPr>
          <p:cNvSpPr/>
          <p:nvPr/>
        </p:nvSpPr>
        <p:spPr>
          <a:xfrm>
            <a:off x="2075688" y="4453128"/>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76" name="Oval 610">
            <a:extLst>
              <a:ext uri="{FF2B5EF4-FFF2-40B4-BE49-F238E27FC236}">
                <a16:creationId xmlns:a16="http://schemas.microsoft.com/office/drawing/2014/main" id="{DB06FD36-62D6-482E-F0F5-4CFD21D82A6C}"/>
              </a:ext>
            </a:extLst>
          </p:cNvPr>
          <p:cNvSpPr/>
          <p:nvPr/>
        </p:nvSpPr>
        <p:spPr>
          <a:xfrm>
            <a:off x="2679190" y="4453128"/>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77" name="Oval 611">
            <a:extLst>
              <a:ext uri="{FF2B5EF4-FFF2-40B4-BE49-F238E27FC236}">
                <a16:creationId xmlns:a16="http://schemas.microsoft.com/office/drawing/2014/main" id="{C976C773-D0E0-BCDF-D1F2-8D499154F60D}"/>
              </a:ext>
            </a:extLst>
          </p:cNvPr>
          <p:cNvSpPr/>
          <p:nvPr/>
        </p:nvSpPr>
        <p:spPr>
          <a:xfrm>
            <a:off x="3282696" y="4453128"/>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78" name="Oval 612">
            <a:extLst>
              <a:ext uri="{FF2B5EF4-FFF2-40B4-BE49-F238E27FC236}">
                <a16:creationId xmlns:a16="http://schemas.microsoft.com/office/drawing/2014/main" id="{90CC4E04-07E8-67E9-AF0A-33A1E83FC39E}"/>
              </a:ext>
            </a:extLst>
          </p:cNvPr>
          <p:cNvSpPr/>
          <p:nvPr/>
        </p:nvSpPr>
        <p:spPr>
          <a:xfrm>
            <a:off x="3886200" y="4453128"/>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79" name="Oval 613">
            <a:extLst>
              <a:ext uri="{FF2B5EF4-FFF2-40B4-BE49-F238E27FC236}">
                <a16:creationId xmlns:a16="http://schemas.microsoft.com/office/drawing/2014/main" id="{46A415A3-7C53-15A4-437A-41A76324F5CA}"/>
              </a:ext>
            </a:extLst>
          </p:cNvPr>
          <p:cNvSpPr/>
          <p:nvPr/>
        </p:nvSpPr>
        <p:spPr>
          <a:xfrm>
            <a:off x="4489703" y="4453128"/>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80" name="Oval 614">
            <a:extLst>
              <a:ext uri="{FF2B5EF4-FFF2-40B4-BE49-F238E27FC236}">
                <a16:creationId xmlns:a16="http://schemas.microsoft.com/office/drawing/2014/main" id="{C0DF37BA-867A-46A3-4433-1A5A2B2DB1FF}"/>
              </a:ext>
            </a:extLst>
          </p:cNvPr>
          <p:cNvSpPr/>
          <p:nvPr/>
        </p:nvSpPr>
        <p:spPr>
          <a:xfrm>
            <a:off x="5093206" y="4453128"/>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81" name="Oval 615">
            <a:extLst>
              <a:ext uri="{FF2B5EF4-FFF2-40B4-BE49-F238E27FC236}">
                <a16:creationId xmlns:a16="http://schemas.microsoft.com/office/drawing/2014/main" id="{321F9B4B-62ED-A8E4-8773-23616F81B7DA}"/>
              </a:ext>
            </a:extLst>
          </p:cNvPr>
          <p:cNvSpPr/>
          <p:nvPr/>
        </p:nvSpPr>
        <p:spPr>
          <a:xfrm>
            <a:off x="5696711" y="4453128"/>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82" name="Oval 616">
            <a:extLst>
              <a:ext uri="{FF2B5EF4-FFF2-40B4-BE49-F238E27FC236}">
                <a16:creationId xmlns:a16="http://schemas.microsoft.com/office/drawing/2014/main" id="{3481D492-AE4E-91EB-C549-843EB323BCE9}"/>
              </a:ext>
            </a:extLst>
          </p:cNvPr>
          <p:cNvSpPr/>
          <p:nvPr/>
        </p:nvSpPr>
        <p:spPr>
          <a:xfrm>
            <a:off x="6300215" y="4453128"/>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83" name="TextBox 617">
            <a:extLst>
              <a:ext uri="{FF2B5EF4-FFF2-40B4-BE49-F238E27FC236}">
                <a16:creationId xmlns:a16="http://schemas.microsoft.com/office/drawing/2014/main" id="{6DD48AFC-8A25-1095-BE07-2E22AA0EDE31}"/>
              </a:ext>
            </a:extLst>
          </p:cNvPr>
          <p:cNvSpPr txBox="1"/>
          <p:nvPr/>
        </p:nvSpPr>
        <p:spPr>
          <a:xfrm>
            <a:off x="841248" y="4764023"/>
            <a:ext cx="189770" cy="141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900" b="1">
                <a:solidFill>
                  <a:srgbClr val="17212B"/>
                </a:solidFill>
                <a:latin typeface="Arial"/>
                <a:ea typeface="Arial"/>
                <a:cs typeface="Arial"/>
                <a:sym typeface="Arial"/>
              </a:defRPr>
            </a:lvl1pPr>
          </a:lstStyle>
          <a:p>
            <a:r>
              <a:t>M8</a:t>
            </a:r>
          </a:p>
        </p:txBody>
      </p:sp>
      <p:sp>
        <p:nvSpPr>
          <p:cNvPr id="1184" name="Oval 618">
            <a:extLst>
              <a:ext uri="{FF2B5EF4-FFF2-40B4-BE49-F238E27FC236}">
                <a16:creationId xmlns:a16="http://schemas.microsoft.com/office/drawing/2014/main" id="{B97028F5-64DE-0A61-FB3E-D28F6D14333F}"/>
              </a:ext>
            </a:extLst>
          </p:cNvPr>
          <p:cNvSpPr/>
          <p:nvPr/>
        </p:nvSpPr>
        <p:spPr>
          <a:xfrm>
            <a:off x="1472183" y="4782311"/>
            <a:ext cx="68581" cy="68581"/>
          </a:xfrm>
          <a:prstGeom prst="ellipse">
            <a:avLst/>
          </a:prstGeom>
          <a:solidFill>
            <a:srgbClr val="EDEFF0"/>
          </a:solidFill>
          <a:ln w="10160">
            <a:solidFill>
              <a:srgbClr val="EDEFF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85" name="Oval 619">
            <a:extLst>
              <a:ext uri="{FF2B5EF4-FFF2-40B4-BE49-F238E27FC236}">
                <a16:creationId xmlns:a16="http://schemas.microsoft.com/office/drawing/2014/main" id="{94E61743-FC9A-B561-C8EA-09837B4D1DB1}"/>
              </a:ext>
            </a:extLst>
          </p:cNvPr>
          <p:cNvSpPr/>
          <p:nvPr/>
        </p:nvSpPr>
        <p:spPr>
          <a:xfrm>
            <a:off x="2075688" y="4782311"/>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86" name="Oval 620">
            <a:extLst>
              <a:ext uri="{FF2B5EF4-FFF2-40B4-BE49-F238E27FC236}">
                <a16:creationId xmlns:a16="http://schemas.microsoft.com/office/drawing/2014/main" id="{3AD2F389-D0DC-0C99-4CE0-849389AB42B5}"/>
              </a:ext>
            </a:extLst>
          </p:cNvPr>
          <p:cNvSpPr/>
          <p:nvPr/>
        </p:nvSpPr>
        <p:spPr>
          <a:xfrm>
            <a:off x="2679190" y="4782311"/>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87" name="Oval 621">
            <a:extLst>
              <a:ext uri="{FF2B5EF4-FFF2-40B4-BE49-F238E27FC236}">
                <a16:creationId xmlns:a16="http://schemas.microsoft.com/office/drawing/2014/main" id="{34D566EB-A03D-22F6-6C85-656073FFF080}"/>
              </a:ext>
            </a:extLst>
          </p:cNvPr>
          <p:cNvSpPr/>
          <p:nvPr/>
        </p:nvSpPr>
        <p:spPr>
          <a:xfrm>
            <a:off x="3282696" y="4782311"/>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88" name="Oval 622">
            <a:extLst>
              <a:ext uri="{FF2B5EF4-FFF2-40B4-BE49-F238E27FC236}">
                <a16:creationId xmlns:a16="http://schemas.microsoft.com/office/drawing/2014/main" id="{4ED893F4-69DB-F381-DE81-BBA104CC20DB}"/>
              </a:ext>
            </a:extLst>
          </p:cNvPr>
          <p:cNvSpPr/>
          <p:nvPr/>
        </p:nvSpPr>
        <p:spPr>
          <a:xfrm>
            <a:off x="3886200" y="4782311"/>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89" name="Oval 623">
            <a:extLst>
              <a:ext uri="{FF2B5EF4-FFF2-40B4-BE49-F238E27FC236}">
                <a16:creationId xmlns:a16="http://schemas.microsoft.com/office/drawing/2014/main" id="{51EDB8CD-C3BF-65BD-1066-5E8F63DF1863}"/>
              </a:ext>
            </a:extLst>
          </p:cNvPr>
          <p:cNvSpPr/>
          <p:nvPr/>
        </p:nvSpPr>
        <p:spPr>
          <a:xfrm>
            <a:off x="4489703" y="4782311"/>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90" name="Oval 624">
            <a:extLst>
              <a:ext uri="{FF2B5EF4-FFF2-40B4-BE49-F238E27FC236}">
                <a16:creationId xmlns:a16="http://schemas.microsoft.com/office/drawing/2014/main" id="{CDD48B19-5F88-69A4-6645-4E6069D15665}"/>
              </a:ext>
            </a:extLst>
          </p:cNvPr>
          <p:cNvSpPr/>
          <p:nvPr/>
        </p:nvSpPr>
        <p:spPr>
          <a:xfrm>
            <a:off x="5093206" y="4782311"/>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91" name="Oval 625">
            <a:extLst>
              <a:ext uri="{FF2B5EF4-FFF2-40B4-BE49-F238E27FC236}">
                <a16:creationId xmlns:a16="http://schemas.microsoft.com/office/drawing/2014/main" id="{8FC41893-4528-C234-E10A-A74C99CF0EF1}"/>
              </a:ext>
            </a:extLst>
          </p:cNvPr>
          <p:cNvSpPr/>
          <p:nvPr/>
        </p:nvSpPr>
        <p:spPr>
          <a:xfrm>
            <a:off x="5696711" y="4782311"/>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92" name="Oval 626">
            <a:extLst>
              <a:ext uri="{FF2B5EF4-FFF2-40B4-BE49-F238E27FC236}">
                <a16:creationId xmlns:a16="http://schemas.microsoft.com/office/drawing/2014/main" id="{C291F558-6346-B16A-E5D4-9BBECF403AE4}"/>
              </a:ext>
            </a:extLst>
          </p:cNvPr>
          <p:cNvSpPr/>
          <p:nvPr/>
        </p:nvSpPr>
        <p:spPr>
          <a:xfrm>
            <a:off x="6300215" y="4782311"/>
            <a:ext cx="100585" cy="100585"/>
          </a:xfrm>
          <a:prstGeom prst="ellipse">
            <a:avLst/>
          </a:prstGeom>
          <a:solidFill>
            <a:srgbClr val="0F766E"/>
          </a:solidFill>
          <a:ln w="10160">
            <a:solidFill>
              <a:srgbClr val="0F766E"/>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93" name="Rounded Rectangle 627">
            <a:extLst>
              <a:ext uri="{FF2B5EF4-FFF2-40B4-BE49-F238E27FC236}">
                <a16:creationId xmlns:a16="http://schemas.microsoft.com/office/drawing/2014/main" id="{E5920FD1-4282-750D-AC2D-0C8D2AA2B20E}"/>
              </a:ext>
            </a:extLst>
          </p:cNvPr>
          <p:cNvSpPr/>
          <p:nvPr/>
        </p:nvSpPr>
        <p:spPr>
          <a:xfrm>
            <a:off x="7498078" y="1234439"/>
            <a:ext cx="4069081" cy="2084833"/>
          </a:xfrm>
          <a:prstGeom prst="roundRect">
            <a:avLst>
              <a:gd name="adj" fmla="val 16667"/>
            </a:avLst>
          </a:prstGeom>
          <a:solidFill>
            <a:srgbClr val="FFFFFF"/>
          </a:solidFill>
          <a:ln w="11430">
            <a:solidFill>
              <a:srgbClr val="C9D1D6"/>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194" name="TextBox 628">
            <a:extLst>
              <a:ext uri="{FF2B5EF4-FFF2-40B4-BE49-F238E27FC236}">
                <a16:creationId xmlns:a16="http://schemas.microsoft.com/office/drawing/2014/main" id="{DF88C774-B02E-05F9-DBCC-EA5D92B54458}"/>
              </a:ext>
            </a:extLst>
          </p:cNvPr>
          <p:cNvSpPr txBox="1"/>
          <p:nvPr/>
        </p:nvSpPr>
        <p:spPr>
          <a:xfrm>
            <a:off x="7607807" y="1444752"/>
            <a:ext cx="1326687" cy="1911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200" b="1">
                <a:solidFill>
                  <a:srgbClr val="B0002A"/>
                </a:solidFill>
                <a:latin typeface="Arial"/>
                <a:ea typeface="Arial"/>
                <a:cs typeface="Arial"/>
                <a:sym typeface="Arial"/>
              </a:defRPr>
            </a:lvl1pPr>
          </a:lstStyle>
          <a:p>
            <a:r>
              <a:t>Training schedule</a:t>
            </a:r>
          </a:p>
        </p:txBody>
      </p:sp>
      <p:grpSp>
        <p:nvGrpSpPr>
          <p:cNvPr id="1197" name="Rounded Rectangle 629">
            <a:extLst>
              <a:ext uri="{FF2B5EF4-FFF2-40B4-BE49-F238E27FC236}">
                <a16:creationId xmlns:a16="http://schemas.microsoft.com/office/drawing/2014/main" id="{1E0C8192-A252-6694-89CF-6CD0B07DE428}"/>
              </a:ext>
            </a:extLst>
          </p:cNvPr>
          <p:cNvGrpSpPr/>
          <p:nvPr/>
        </p:nvGrpSpPr>
        <p:grpSpPr>
          <a:xfrm>
            <a:off x="7635240" y="1783079"/>
            <a:ext cx="3520441" cy="164593"/>
            <a:chOff x="0" y="0"/>
            <a:chExt cx="3520440" cy="164592"/>
          </a:xfrm>
        </p:grpSpPr>
        <p:sp>
          <p:nvSpPr>
            <p:cNvPr id="1195" name="Rounded Rectangle">
              <a:extLst>
                <a:ext uri="{FF2B5EF4-FFF2-40B4-BE49-F238E27FC236}">
                  <a16:creationId xmlns:a16="http://schemas.microsoft.com/office/drawing/2014/main" id="{7005A560-DB02-B69B-BBC7-195AFAEF0ACE}"/>
                </a:ext>
              </a:extLst>
            </p:cNvPr>
            <p:cNvSpPr/>
            <p:nvPr/>
          </p:nvSpPr>
          <p:spPr>
            <a:xfrm>
              <a:off x="0" y="0"/>
              <a:ext cx="3520441" cy="164593"/>
            </a:xfrm>
            <a:prstGeom prst="roundRect">
              <a:avLst>
                <a:gd name="adj" fmla="val 16667"/>
              </a:avLst>
            </a:prstGeom>
            <a:solidFill>
              <a:srgbClr val="EDEFF0"/>
            </a:solidFill>
            <a:ln w="11430" cap="flat">
              <a:solidFill>
                <a:srgbClr val="C9D1D6"/>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nSpc>
                  <a:spcPct val="104999"/>
                </a:lnSpc>
                <a:defRPr>
                  <a:solidFill>
                    <a:srgbClr val="FFFFFF"/>
                  </a:solidFill>
                  <a:latin typeface="+mn-lt"/>
                  <a:ea typeface="+mn-ea"/>
                  <a:cs typeface="+mn-cs"/>
                  <a:sym typeface="Arial"/>
                </a:defRPr>
              </a:pPr>
              <a:endParaRPr/>
            </a:p>
          </p:txBody>
        </p:sp>
        <p:sp>
          <p:nvSpPr>
            <p:cNvPr id="1196" name="data + BC/IC">
              <a:extLst>
                <a:ext uri="{FF2B5EF4-FFF2-40B4-BE49-F238E27FC236}">
                  <a16:creationId xmlns:a16="http://schemas.microsoft.com/office/drawing/2014/main" id="{4533B852-B54E-98A1-1560-B575F6B336A0}"/>
                </a:ext>
              </a:extLst>
            </p:cNvPr>
            <p:cNvSpPr txBox="1"/>
            <p:nvPr/>
          </p:nvSpPr>
          <p:spPr>
            <a:xfrm>
              <a:off x="32037" y="2724"/>
              <a:ext cx="3456366" cy="1591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lvl1pPr>
                <a:lnSpc>
                  <a:spcPct val="104999"/>
                </a:lnSpc>
                <a:defRPr sz="700">
                  <a:solidFill>
                    <a:srgbClr val="17212B"/>
                  </a:solidFill>
                  <a:latin typeface="Arial"/>
                  <a:ea typeface="Arial"/>
                  <a:cs typeface="Arial"/>
                  <a:sym typeface="Arial"/>
                </a:defRPr>
              </a:lvl1pPr>
            </a:lstStyle>
            <a:p>
              <a:r>
                <a:t>data + BC/IC</a:t>
              </a:r>
            </a:p>
          </p:txBody>
        </p:sp>
      </p:grpSp>
      <p:grpSp>
        <p:nvGrpSpPr>
          <p:cNvPr id="1200" name="Rounded Rectangle 630">
            <a:extLst>
              <a:ext uri="{FF2B5EF4-FFF2-40B4-BE49-F238E27FC236}">
                <a16:creationId xmlns:a16="http://schemas.microsoft.com/office/drawing/2014/main" id="{0E37DA9B-FA5C-6D45-A4AE-A5703DC74C9D}"/>
              </a:ext>
            </a:extLst>
          </p:cNvPr>
          <p:cNvGrpSpPr/>
          <p:nvPr/>
        </p:nvGrpSpPr>
        <p:grpSpPr>
          <a:xfrm>
            <a:off x="7635240" y="2020823"/>
            <a:ext cx="3520441" cy="164593"/>
            <a:chOff x="0" y="0"/>
            <a:chExt cx="3520440" cy="164592"/>
          </a:xfrm>
        </p:grpSpPr>
        <p:sp>
          <p:nvSpPr>
            <p:cNvPr id="1198" name="Rounded Rectangle">
              <a:extLst>
                <a:ext uri="{FF2B5EF4-FFF2-40B4-BE49-F238E27FC236}">
                  <a16:creationId xmlns:a16="http://schemas.microsoft.com/office/drawing/2014/main" id="{6E66FD0F-B78A-8839-CA94-85FFFA47DAED}"/>
                </a:ext>
              </a:extLst>
            </p:cNvPr>
            <p:cNvSpPr/>
            <p:nvPr/>
          </p:nvSpPr>
          <p:spPr>
            <a:xfrm>
              <a:off x="0" y="0"/>
              <a:ext cx="3520441" cy="164593"/>
            </a:xfrm>
            <a:prstGeom prst="roundRect">
              <a:avLst>
                <a:gd name="adj" fmla="val 16667"/>
              </a:avLst>
            </a:prstGeom>
            <a:solidFill>
              <a:srgbClr val="EDEFF0"/>
            </a:solidFill>
            <a:ln w="11430" cap="flat">
              <a:solidFill>
                <a:srgbClr val="C9D1D6"/>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nSpc>
                  <a:spcPct val="104999"/>
                </a:lnSpc>
                <a:defRPr>
                  <a:solidFill>
                    <a:srgbClr val="FFFFFF"/>
                  </a:solidFill>
                  <a:latin typeface="+mn-lt"/>
                  <a:ea typeface="+mn-ea"/>
                  <a:cs typeface="+mn-cs"/>
                  <a:sym typeface="Arial"/>
                </a:defRPr>
              </a:pPr>
              <a:endParaRPr/>
            </a:p>
          </p:txBody>
        </p:sp>
        <p:sp>
          <p:nvSpPr>
            <p:cNvPr id="1199" name="PDE warm-up 0-2k">
              <a:extLst>
                <a:ext uri="{FF2B5EF4-FFF2-40B4-BE49-F238E27FC236}">
                  <a16:creationId xmlns:a16="http://schemas.microsoft.com/office/drawing/2014/main" id="{36B7E1D9-F298-812E-7DB9-D36F79BE858F}"/>
                </a:ext>
              </a:extLst>
            </p:cNvPr>
            <p:cNvSpPr txBox="1"/>
            <p:nvPr/>
          </p:nvSpPr>
          <p:spPr>
            <a:xfrm>
              <a:off x="32037" y="2724"/>
              <a:ext cx="3456366" cy="1591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lvl1pPr>
                <a:lnSpc>
                  <a:spcPct val="104999"/>
                </a:lnSpc>
                <a:defRPr sz="700">
                  <a:solidFill>
                    <a:srgbClr val="17212B"/>
                  </a:solidFill>
                  <a:latin typeface="Arial"/>
                  <a:ea typeface="Arial"/>
                  <a:cs typeface="Arial"/>
                  <a:sym typeface="Arial"/>
                </a:defRPr>
              </a:lvl1pPr>
            </a:lstStyle>
            <a:p>
              <a:r>
                <a:t>PDE warm-up 0-2k</a:t>
              </a:r>
            </a:p>
          </p:txBody>
        </p:sp>
      </p:grpSp>
      <p:grpSp>
        <p:nvGrpSpPr>
          <p:cNvPr id="1203" name="Rounded Rectangle 631">
            <a:extLst>
              <a:ext uri="{FF2B5EF4-FFF2-40B4-BE49-F238E27FC236}">
                <a16:creationId xmlns:a16="http://schemas.microsoft.com/office/drawing/2014/main" id="{DA547D28-2659-3287-5054-52877BBA2CA1}"/>
              </a:ext>
            </a:extLst>
          </p:cNvPr>
          <p:cNvGrpSpPr/>
          <p:nvPr/>
        </p:nvGrpSpPr>
        <p:grpSpPr>
          <a:xfrm>
            <a:off x="7635240" y="2258567"/>
            <a:ext cx="3520441" cy="164593"/>
            <a:chOff x="0" y="0"/>
            <a:chExt cx="3520440" cy="164592"/>
          </a:xfrm>
        </p:grpSpPr>
        <p:sp>
          <p:nvSpPr>
            <p:cNvPr id="1201" name="Rounded Rectangle">
              <a:extLst>
                <a:ext uri="{FF2B5EF4-FFF2-40B4-BE49-F238E27FC236}">
                  <a16:creationId xmlns:a16="http://schemas.microsoft.com/office/drawing/2014/main" id="{B63C6C84-CCDE-E468-CB6B-0F795AA04E50}"/>
                </a:ext>
              </a:extLst>
            </p:cNvPr>
            <p:cNvSpPr/>
            <p:nvPr/>
          </p:nvSpPr>
          <p:spPr>
            <a:xfrm>
              <a:off x="0" y="0"/>
              <a:ext cx="3520441" cy="164593"/>
            </a:xfrm>
            <a:prstGeom prst="roundRect">
              <a:avLst>
                <a:gd name="adj" fmla="val 16667"/>
              </a:avLst>
            </a:prstGeom>
            <a:solidFill>
              <a:srgbClr val="FFF2D8"/>
            </a:solidFill>
            <a:ln w="11430" cap="flat">
              <a:solidFill>
                <a:srgbClr val="C9D1D6"/>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nSpc>
                  <a:spcPct val="104999"/>
                </a:lnSpc>
                <a:defRPr>
                  <a:solidFill>
                    <a:srgbClr val="FFFFFF"/>
                  </a:solidFill>
                  <a:latin typeface="+mn-lt"/>
                  <a:ea typeface="+mn-ea"/>
                  <a:cs typeface="+mn-cs"/>
                  <a:sym typeface="Arial"/>
                </a:defRPr>
              </a:pPr>
              <a:endParaRPr/>
            </a:p>
          </p:txBody>
        </p:sp>
        <p:sp>
          <p:nvSpPr>
            <p:cNvPr id="1202" name="PDE ramp 2k-6k">
              <a:extLst>
                <a:ext uri="{FF2B5EF4-FFF2-40B4-BE49-F238E27FC236}">
                  <a16:creationId xmlns:a16="http://schemas.microsoft.com/office/drawing/2014/main" id="{EEFC042D-27DD-A49A-6A06-36CAD5C9EA47}"/>
                </a:ext>
              </a:extLst>
            </p:cNvPr>
            <p:cNvSpPr txBox="1"/>
            <p:nvPr/>
          </p:nvSpPr>
          <p:spPr>
            <a:xfrm>
              <a:off x="32037" y="2724"/>
              <a:ext cx="3456366" cy="1591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lvl1pPr>
                <a:lnSpc>
                  <a:spcPct val="104999"/>
                </a:lnSpc>
                <a:defRPr sz="700">
                  <a:solidFill>
                    <a:srgbClr val="17212B"/>
                  </a:solidFill>
                  <a:latin typeface="Arial"/>
                  <a:ea typeface="Arial"/>
                  <a:cs typeface="Arial"/>
                  <a:sym typeface="Arial"/>
                </a:defRPr>
              </a:lvl1pPr>
            </a:lstStyle>
            <a:p>
              <a:r>
                <a:t>PDE ramp 2k-6k</a:t>
              </a:r>
            </a:p>
          </p:txBody>
        </p:sp>
      </p:grpSp>
      <p:grpSp>
        <p:nvGrpSpPr>
          <p:cNvPr id="1206" name="Rounded Rectangle 632">
            <a:extLst>
              <a:ext uri="{FF2B5EF4-FFF2-40B4-BE49-F238E27FC236}">
                <a16:creationId xmlns:a16="http://schemas.microsoft.com/office/drawing/2014/main" id="{13A3300E-E330-6E4D-4764-4DC3AC15CB95}"/>
              </a:ext>
            </a:extLst>
          </p:cNvPr>
          <p:cNvGrpSpPr/>
          <p:nvPr/>
        </p:nvGrpSpPr>
        <p:grpSpPr>
          <a:xfrm>
            <a:off x="7635240" y="2496311"/>
            <a:ext cx="3520441" cy="164593"/>
            <a:chOff x="0" y="0"/>
            <a:chExt cx="3520440" cy="164592"/>
          </a:xfrm>
        </p:grpSpPr>
        <p:sp>
          <p:nvSpPr>
            <p:cNvPr id="1204" name="Rounded Rectangle">
              <a:extLst>
                <a:ext uri="{FF2B5EF4-FFF2-40B4-BE49-F238E27FC236}">
                  <a16:creationId xmlns:a16="http://schemas.microsoft.com/office/drawing/2014/main" id="{C79C6CF9-937D-92C6-9069-79B5D2B3D51C}"/>
                </a:ext>
              </a:extLst>
            </p:cNvPr>
            <p:cNvSpPr/>
            <p:nvPr/>
          </p:nvSpPr>
          <p:spPr>
            <a:xfrm>
              <a:off x="0" y="0"/>
              <a:ext cx="3520441" cy="164593"/>
            </a:xfrm>
            <a:prstGeom prst="roundRect">
              <a:avLst>
                <a:gd name="adj" fmla="val 16667"/>
              </a:avLst>
            </a:prstGeom>
            <a:solidFill>
              <a:srgbClr val="EFEDFB"/>
            </a:solidFill>
            <a:ln w="11430" cap="flat">
              <a:solidFill>
                <a:srgbClr val="C9D1D6"/>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nSpc>
                  <a:spcPct val="104999"/>
                </a:lnSpc>
                <a:defRPr>
                  <a:solidFill>
                    <a:srgbClr val="FFFFFF"/>
                  </a:solidFill>
                  <a:latin typeface="+mn-lt"/>
                  <a:ea typeface="+mn-ea"/>
                  <a:cs typeface="+mn-cs"/>
                  <a:sym typeface="Arial"/>
                </a:defRPr>
              </a:pPr>
              <a:endParaRPr/>
            </a:p>
          </p:txBody>
        </p:sp>
        <p:sp>
          <p:nvSpPr>
            <p:cNvPr id="1205" name="RAR from 3.5k, every 100">
              <a:extLst>
                <a:ext uri="{FF2B5EF4-FFF2-40B4-BE49-F238E27FC236}">
                  <a16:creationId xmlns:a16="http://schemas.microsoft.com/office/drawing/2014/main" id="{83B42788-9A58-5015-F4DD-1B7ADB3DA654}"/>
                </a:ext>
              </a:extLst>
            </p:cNvPr>
            <p:cNvSpPr txBox="1"/>
            <p:nvPr/>
          </p:nvSpPr>
          <p:spPr>
            <a:xfrm>
              <a:off x="32037" y="2724"/>
              <a:ext cx="3456366" cy="1591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lvl1pPr>
                <a:lnSpc>
                  <a:spcPct val="104999"/>
                </a:lnSpc>
                <a:defRPr sz="700">
                  <a:solidFill>
                    <a:srgbClr val="17212B"/>
                  </a:solidFill>
                  <a:latin typeface="Arial"/>
                  <a:ea typeface="Arial"/>
                  <a:cs typeface="Arial"/>
                  <a:sym typeface="Arial"/>
                </a:defRPr>
              </a:lvl1pPr>
            </a:lstStyle>
            <a:p>
              <a:r>
                <a:t>RAR from 3.5k, every 100</a:t>
              </a:r>
            </a:p>
          </p:txBody>
        </p:sp>
      </p:grpSp>
      <p:grpSp>
        <p:nvGrpSpPr>
          <p:cNvPr id="1209" name="Rounded Rectangle 633">
            <a:extLst>
              <a:ext uri="{FF2B5EF4-FFF2-40B4-BE49-F238E27FC236}">
                <a16:creationId xmlns:a16="http://schemas.microsoft.com/office/drawing/2014/main" id="{6854A028-55AE-312F-4513-947DCA1D994B}"/>
              </a:ext>
            </a:extLst>
          </p:cNvPr>
          <p:cNvGrpSpPr/>
          <p:nvPr/>
        </p:nvGrpSpPr>
        <p:grpSpPr>
          <a:xfrm>
            <a:off x="7635240" y="2734055"/>
            <a:ext cx="3520441" cy="164593"/>
            <a:chOff x="0" y="0"/>
            <a:chExt cx="3520440" cy="164592"/>
          </a:xfrm>
        </p:grpSpPr>
        <p:sp>
          <p:nvSpPr>
            <p:cNvPr id="1207" name="Rounded Rectangle">
              <a:extLst>
                <a:ext uri="{FF2B5EF4-FFF2-40B4-BE49-F238E27FC236}">
                  <a16:creationId xmlns:a16="http://schemas.microsoft.com/office/drawing/2014/main" id="{B262641E-8F8A-0EF6-A9E9-BFDA82B0BE1B}"/>
                </a:ext>
              </a:extLst>
            </p:cNvPr>
            <p:cNvSpPr/>
            <p:nvPr/>
          </p:nvSpPr>
          <p:spPr>
            <a:xfrm>
              <a:off x="0" y="0"/>
              <a:ext cx="3520441" cy="164593"/>
            </a:xfrm>
            <a:prstGeom prst="roundRect">
              <a:avLst>
                <a:gd name="adj" fmla="val 16667"/>
              </a:avLst>
            </a:prstGeom>
            <a:solidFill>
              <a:srgbClr val="E5F4F1"/>
            </a:solidFill>
            <a:ln w="11430" cap="flat">
              <a:solidFill>
                <a:srgbClr val="C9D1D6"/>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nSpc>
                  <a:spcPct val="104999"/>
                </a:lnSpc>
                <a:defRPr>
                  <a:solidFill>
                    <a:srgbClr val="FFFFFF"/>
                  </a:solidFill>
                  <a:latin typeface="+mn-lt"/>
                  <a:ea typeface="+mn-ea"/>
                  <a:cs typeface="+mn-cs"/>
                  <a:sym typeface="Arial"/>
                </a:defRPr>
              </a:pPr>
              <a:endParaRPr/>
            </a:p>
          </p:txBody>
        </p:sp>
        <p:sp>
          <p:nvSpPr>
            <p:cNvPr id="1208" name="pairgrad ramp 4k-8k">
              <a:extLst>
                <a:ext uri="{FF2B5EF4-FFF2-40B4-BE49-F238E27FC236}">
                  <a16:creationId xmlns:a16="http://schemas.microsoft.com/office/drawing/2014/main" id="{03939238-5621-20F6-7518-1010D9589B65}"/>
                </a:ext>
              </a:extLst>
            </p:cNvPr>
            <p:cNvSpPr txBox="1"/>
            <p:nvPr/>
          </p:nvSpPr>
          <p:spPr>
            <a:xfrm>
              <a:off x="32037" y="2724"/>
              <a:ext cx="3456366" cy="1591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lvl1pPr>
                <a:lnSpc>
                  <a:spcPct val="104999"/>
                </a:lnSpc>
                <a:defRPr sz="700">
                  <a:solidFill>
                    <a:srgbClr val="17212B"/>
                  </a:solidFill>
                  <a:latin typeface="Arial"/>
                  <a:ea typeface="Arial"/>
                  <a:cs typeface="Arial"/>
                  <a:sym typeface="Arial"/>
                </a:defRPr>
              </a:lvl1pPr>
            </a:lstStyle>
            <a:p>
              <a:r>
                <a:t>pairgrad ramp 4k-8k</a:t>
              </a:r>
            </a:p>
          </p:txBody>
        </p:sp>
      </p:grpSp>
      <p:grpSp>
        <p:nvGrpSpPr>
          <p:cNvPr id="1212" name="Rounded Rectangle 634">
            <a:extLst>
              <a:ext uri="{FF2B5EF4-FFF2-40B4-BE49-F238E27FC236}">
                <a16:creationId xmlns:a16="http://schemas.microsoft.com/office/drawing/2014/main" id="{CFEF4CA6-A986-259C-F17E-46BC743C79A7}"/>
              </a:ext>
            </a:extLst>
          </p:cNvPr>
          <p:cNvGrpSpPr/>
          <p:nvPr/>
        </p:nvGrpSpPr>
        <p:grpSpPr>
          <a:xfrm>
            <a:off x="7635240" y="2971800"/>
            <a:ext cx="3520441" cy="164593"/>
            <a:chOff x="0" y="0"/>
            <a:chExt cx="3520440" cy="164592"/>
          </a:xfrm>
        </p:grpSpPr>
        <p:sp>
          <p:nvSpPr>
            <p:cNvPr id="1210" name="Rounded Rectangle">
              <a:extLst>
                <a:ext uri="{FF2B5EF4-FFF2-40B4-BE49-F238E27FC236}">
                  <a16:creationId xmlns:a16="http://schemas.microsoft.com/office/drawing/2014/main" id="{29F7569E-4526-B567-BC1D-BCFF448A5A1B}"/>
                </a:ext>
              </a:extLst>
            </p:cNvPr>
            <p:cNvSpPr/>
            <p:nvPr/>
          </p:nvSpPr>
          <p:spPr>
            <a:xfrm>
              <a:off x="0" y="0"/>
              <a:ext cx="3520441" cy="164593"/>
            </a:xfrm>
            <a:prstGeom prst="roundRect">
              <a:avLst>
                <a:gd name="adj" fmla="val 16667"/>
              </a:avLst>
            </a:prstGeom>
            <a:solidFill>
              <a:srgbClr val="EAF6EA"/>
            </a:solidFill>
            <a:ln w="11430" cap="flat">
              <a:solidFill>
                <a:srgbClr val="C9D1D6"/>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nSpc>
                  <a:spcPct val="104999"/>
                </a:lnSpc>
                <a:defRPr>
                  <a:solidFill>
                    <a:srgbClr val="FFFFFF"/>
                  </a:solidFill>
                  <a:latin typeface="+mn-lt"/>
                  <a:ea typeface="+mn-ea"/>
                  <a:cs typeface="+mn-cs"/>
                  <a:sym typeface="Arial"/>
                </a:defRPr>
              </a:pPr>
              <a:endParaRPr/>
            </a:p>
          </p:txBody>
        </p:sp>
        <p:sp>
          <p:nvSpPr>
            <p:cNvPr id="1211" name="FV ramp 10k-16k">
              <a:extLst>
                <a:ext uri="{FF2B5EF4-FFF2-40B4-BE49-F238E27FC236}">
                  <a16:creationId xmlns:a16="http://schemas.microsoft.com/office/drawing/2014/main" id="{1E9C0D3E-1A5A-2FAE-9809-6F138AB2C776}"/>
                </a:ext>
              </a:extLst>
            </p:cNvPr>
            <p:cNvSpPr txBox="1"/>
            <p:nvPr/>
          </p:nvSpPr>
          <p:spPr>
            <a:xfrm>
              <a:off x="32037" y="2724"/>
              <a:ext cx="3456366" cy="1591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lvl1pPr>
                <a:lnSpc>
                  <a:spcPct val="104999"/>
                </a:lnSpc>
                <a:defRPr sz="700">
                  <a:solidFill>
                    <a:srgbClr val="17212B"/>
                  </a:solidFill>
                  <a:latin typeface="Arial"/>
                  <a:ea typeface="Arial"/>
                  <a:cs typeface="Arial"/>
                  <a:sym typeface="Arial"/>
                </a:defRPr>
              </a:lvl1pPr>
            </a:lstStyle>
            <a:p>
              <a:r>
                <a:t>FV ramp 10k-16k</a:t>
              </a:r>
            </a:p>
          </p:txBody>
        </p:sp>
      </p:grpSp>
      <p:sp>
        <p:nvSpPr>
          <p:cNvPr id="1213" name="Rounded Rectangle 635">
            <a:extLst>
              <a:ext uri="{FF2B5EF4-FFF2-40B4-BE49-F238E27FC236}">
                <a16:creationId xmlns:a16="http://schemas.microsoft.com/office/drawing/2014/main" id="{EC3C59D4-0CEC-35FC-E62C-2FF50E912FCE}"/>
              </a:ext>
            </a:extLst>
          </p:cNvPr>
          <p:cNvSpPr/>
          <p:nvPr/>
        </p:nvSpPr>
        <p:spPr>
          <a:xfrm>
            <a:off x="7498078" y="3611879"/>
            <a:ext cx="4069081" cy="1783081"/>
          </a:xfrm>
          <a:prstGeom prst="roundRect">
            <a:avLst>
              <a:gd name="adj" fmla="val 16667"/>
            </a:avLst>
          </a:prstGeom>
          <a:solidFill>
            <a:srgbClr val="FFFFFF"/>
          </a:solidFill>
          <a:ln w="11430">
            <a:solidFill>
              <a:srgbClr val="C9D1D6"/>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Arial"/>
              </a:defRPr>
            </a:pPr>
            <a:endParaRPr/>
          </a:p>
        </p:txBody>
      </p:sp>
      <p:sp>
        <p:nvSpPr>
          <p:cNvPr id="1214" name="TextBox 636">
            <a:extLst>
              <a:ext uri="{FF2B5EF4-FFF2-40B4-BE49-F238E27FC236}">
                <a16:creationId xmlns:a16="http://schemas.microsoft.com/office/drawing/2014/main" id="{7D6AC954-FB34-82B1-5E43-B8930AB51CBC}"/>
              </a:ext>
            </a:extLst>
          </p:cNvPr>
          <p:cNvSpPr txBox="1"/>
          <p:nvPr/>
        </p:nvSpPr>
        <p:spPr>
          <a:xfrm>
            <a:off x="7607807" y="3822191"/>
            <a:ext cx="1868198" cy="1911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nSpc>
                <a:spcPct val="104999"/>
              </a:lnSpc>
              <a:defRPr sz="1200" b="1">
                <a:solidFill>
                  <a:srgbClr val="B0002A"/>
                </a:solidFill>
                <a:latin typeface="Arial"/>
                <a:ea typeface="Arial"/>
                <a:cs typeface="Arial"/>
                <a:sym typeface="Arial"/>
              </a:defRPr>
            </a:lvl1pPr>
          </a:lstStyle>
          <a:p>
            <a:r>
              <a:t>Leave-one-out attribution</a:t>
            </a:r>
          </a:p>
        </p:txBody>
      </p:sp>
      <p:grpSp>
        <p:nvGrpSpPr>
          <p:cNvPr id="1217" name="Rounded Rectangle 637">
            <a:extLst>
              <a:ext uri="{FF2B5EF4-FFF2-40B4-BE49-F238E27FC236}">
                <a16:creationId xmlns:a16="http://schemas.microsoft.com/office/drawing/2014/main" id="{3C61D162-7C5A-183E-D819-1338844A8514}"/>
              </a:ext>
            </a:extLst>
          </p:cNvPr>
          <p:cNvGrpSpPr/>
          <p:nvPr/>
        </p:nvGrpSpPr>
        <p:grpSpPr>
          <a:xfrm>
            <a:off x="7635240" y="4160520"/>
            <a:ext cx="1481329" cy="219457"/>
            <a:chOff x="0" y="0"/>
            <a:chExt cx="1481327" cy="219456"/>
          </a:xfrm>
        </p:grpSpPr>
        <p:sp>
          <p:nvSpPr>
            <p:cNvPr id="1215" name="Rounded Rectangle">
              <a:extLst>
                <a:ext uri="{FF2B5EF4-FFF2-40B4-BE49-F238E27FC236}">
                  <a16:creationId xmlns:a16="http://schemas.microsoft.com/office/drawing/2014/main" id="{4683739A-CB18-B862-33CD-EA2F1F82F513}"/>
                </a:ext>
              </a:extLst>
            </p:cNvPr>
            <p:cNvSpPr/>
            <p:nvPr/>
          </p:nvSpPr>
          <p:spPr>
            <a:xfrm>
              <a:off x="0" y="0"/>
              <a:ext cx="1481328" cy="219457"/>
            </a:xfrm>
            <a:prstGeom prst="roundRect">
              <a:avLst>
                <a:gd name="adj" fmla="val 16667"/>
              </a:avLst>
            </a:prstGeom>
            <a:solidFill>
              <a:srgbClr val="FAE9E6"/>
            </a:solidFill>
            <a:ln w="11430" cap="flat">
              <a:solidFill>
                <a:srgbClr val="B5524C"/>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lnSpc>
                  <a:spcPct val="104999"/>
                </a:lnSpc>
                <a:defRPr>
                  <a:solidFill>
                    <a:srgbClr val="FFFFFF"/>
                  </a:solidFill>
                  <a:latin typeface="+mn-lt"/>
                  <a:ea typeface="+mn-ea"/>
                  <a:cs typeface="+mn-cs"/>
                  <a:sym typeface="Arial"/>
                </a:defRPr>
              </a:pPr>
              <a:endParaRPr/>
            </a:p>
          </p:txBody>
        </p:sp>
        <p:sp>
          <p:nvSpPr>
            <p:cNvPr id="1216" name="HARD_IC">
              <a:extLst>
                <a:ext uri="{FF2B5EF4-FFF2-40B4-BE49-F238E27FC236}">
                  <a16:creationId xmlns:a16="http://schemas.microsoft.com/office/drawing/2014/main" id="{3F28F071-71ED-AEE1-E8C4-C40790BCB3C7}"/>
                </a:ext>
              </a:extLst>
            </p:cNvPr>
            <p:cNvSpPr txBox="1"/>
            <p:nvPr/>
          </p:nvSpPr>
          <p:spPr>
            <a:xfrm>
              <a:off x="34716" y="30156"/>
              <a:ext cx="1411897" cy="1591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lvl1pPr algn="ctr">
                <a:lnSpc>
                  <a:spcPct val="104999"/>
                </a:lnSpc>
                <a:defRPr sz="700" b="1">
                  <a:solidFill>
                    <a:srgbClr val="17212B"/>
                  </a:solidFill>
                  <a:latin typeface="Arial"/>
                  <a:ea typeface="Arial"/>
                  <a:cs typeface="Arial"/>
                  <a:sym typeface="Arial"/>
                </a:defRPr>
              </a:lvl1pPr>
            </a:lstStyle>
            <a:p>
              <a:r>
                <a:t>HARD_IC</a:t>
              </a:r>
            </a:p>
          </p:txBody>
        </p:sp>
      </p:grpSp>
      <p:grpSp>
        <p:nvGrpSpPr>
          <p:cNvPr id="1220" name="Rounded Rectangle 638">
            <a:extLst>
              <a:ext uri="{FF2B5EF4-FFF2-40B4-BE49-F238E27FC236}">
                <a16:creationId xmlns:a16="http://schemas.microsoft.com/office/drawing/2014/main" id="{4C4A680B-D86C-C44B-3DEA-B52269E0C493}"/>
              </a:ext>
            </a:extLst>
          </p:cNvPr>
          <p:cNvGrpSpPr/>
          <p:nvPr/>
        </p:nvGrpSpPr>
        <p:grpSpPr>
          <a:xfrm>
            <a:off x="9418318" y="4160520"/>
            <a:ext cx="1481329" cy="219457"/>
            <a:chOff x="0" y="0"/>
            <a:chExt cx="1481327" cy="219456"/>
          </a:xfrm>
        </p:grpSpPr>
        <p:sp>
          <p:nvSpPr>
            <p:cNvPr id="1218" name="Rounded Rectangle">
              <a:extLst>
                <a:ext uri="{FF2B5EF4-FFF2-40B4-BE49-F238E27FC236}">
                  <a16:creationId xmlns:a16="http://schemas.microsoft.com/office/drawing/2014/main" id="{89BD2CB7-2796-5891-F555-BB8FFAF7E7A5}"/>
                </a:ext>
              </a:extLst>
            </p:cNvPr>
            <p:cNvSpPr/>
            <p:nvPr/>
          </p:nvSpPr>
          <p:spPr>
            <a:xfrm>
              <a:off x="0" y="0"/>
              <a:ext cx="1481328" cy="219457"/>
            </a:xfrm>
            <a:prstGeom prst="roundRect">
              <a:avLst>
                <a:gd name="adj" fmla="val 16667"/>
              </a:avLst>
            </a:prstGeom>
            <a:solidFill>
              <a:srgbClr val="FAE9E6"/>
            </a:solidFill>
            <a:ln w="11430" cap="flat">
              <a:solidFill>
                <a:srgbClr val="B5524C"/>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lnSpc>
                  <a:spcPct val="104999"/>
                </a:lnSpc>
                <a:defRPr>
                  <a:solidFill>
                    <a:srgbClr val="FFFFFF"/>
                  </a:solidFill>
                  <a:latin typeface="+mn-lt"/>
                  <a:ea typeface="+mn-ea"/>
                  <a:cs typeface="+mn-cs"/>
                  <a:sym typeface="Arial"/>
                </a:defRPr>
              </a:pPr>
              <a:endParaRPr/>
            </a:p>
          </p:txBody>
        </p:sp>
        <p:sp>
          <p:nvSpPr>
            <p:cNvPr id="1219" name="FRONT_PLUME">
              <a:extLst>
                <a:ext uri="{FF2B5EF4-FFF2-40B4-BE49-F238E27FC236}">
                  <a16:creationId xmlns:a16="http://schemas.microsoft.com/office/drawing/2014/main" id="{E74C8AF3-720C-9CE5-B9BF-AF2476A93018}"/>
                </a:ext>
              </a:extLst>
            </p:cNvPr>
            <p:cNvSpPr txBox="1"/>
            <p:nvPr/>
          </p:nvSpPr>
          <p:spPr>
            <a:xfrm>
              <a:off x="34716" y="30156"/>
              <a:ext cx="1411897" cy="1591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lvl1pPr algn="ctr">
                <a:lnSpc>
                  <a:spcPct val="104999"/>
                </a:lnSpc>
                <a:defRPr sz="700" b="1">
                  <a:solidFill>
                    <a:srgbClr val="17212B"/>
                  </a:solidFill>
                  <a:latin typeface="Arial"/>
                  <a:ea typeface="Arial"/>
                  <a:cs typeface="Arial"/>
                  <a:sym typeface="Arial"/>
                </a:defRPr>
              </a:lvl1pPr>
            </a:lstStyle>
            <a:p>
              <a:r>
                <a:t>FRONT_PLUME</a:t>
              </a:r>
            </a:p>
          </p:txBody>
        </p:sp>
      </p:grpSp>
      <p:grpSp>
        <p:nvGrpSpPr>
          <p:cNvPr id="1223" name="Rounded Rectangle 639">
            <a:extLst>
              <a:ext uri="{FF2B5EF4-FFF2-40B4-BE49-F238E27FC236}">
                <a16:creationId xmlns:a16="http://schemas.microsoft.com/office/drawing/2014/main" id="{017176A1-66C9-77C8-38F3-FF2FE81690F4}"/>
              </a:ext>
            </a:extLst>
          </p:cNvPr>
          <p:cNvGrpSpPr/>
          <p:nvPr/>
        </p:nvGrpSpPr>
        <p:grpSpPr>
          <a:xfrm>
            <a:off x="7635240" y="4489703"/>
            <a:ext cx="1481329" cy="219457"/>
            <a:chOff x="0" y="0"/>
            <a:chExt cx="1481327" cy="219456"/>
          </a:xfrm>
        </p:grpSpPr>
        <p:sp>
          <p:nvSpPr>
            <p:cNvPr id="1221" name="Rounded Rectangle">
              <a:extLst>
                <a:ext uri="{FF2B5EF4-FFF2-40B4-BE49-F238E27FC236}">
                  <a16:creationId xmlns:a16="http://schemas.microsoft.com/office/drawing/2014/main" id="{8CBF4785-639D-FA1D-A09E-E3678CEA8596}"/>
                </a:ext>
              </a:extLst>
            </p:cNvPr>
            <p:cNvSpPr/>
            <p:nvPr/>
          </p:nvSpPr>
          <p:spPr>
            <a:xfrm>
              <a:off x="0" y="0"/>
              <a:ext cx="1481328" cy="219457"/>
            </a:xfrm>
            <a:prstGeom prst="roundRect">
              <a:avLst>
                <a:gd name="adj" fmla="val 16667"/>
              </a:avLst>
            </a:prstGeom>
            <a:solidFill>
              <a:srgbClr val="FAE9E6"/>
            </a:solidFill>
            <a:ln w="11430" cap="flat">
              <a:solidFill>
                <a:srgbClr val="B5524C"/>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lnSpc>
                  <a:spcPct val="104999"/>
                </a:lnSpc>
                <a:defRPr>
                  <a:solidFill>
                    <a:srgbClr val="FFFFFF"/>
                  </a:solidFill>
                  <a:latin typeface="+mn-lt"/>
                  <a:ea typeface="+mn-ea"/>
                  <a:cs typeface="+mn-cs"/>
                  <a:sym typeface="Arial"/>
                </a:defRPr>
              </a:pPr>
              <a:endParaRPr/>
            </a:p>
          </p:txBody>
        </p:sp>
        <p:sp>
          <p:nvSpPr>
            <p:cNvPr id="1222" name="PAIRGRAD">
              <a:extLst>
                <a:ext uri="{FF2B5EF4-FFF2-40B4-BE49-F238E27FC236}">
                  <a16:creationId xmlns:a16="http://schemas.microsoft.com/office/drawing/2014/main" id="{2A639A20-FB3D-57BB-B65A-74E2C4D33D74}"/>
                </a:ext>
              </a:extLst>
            </p:cNvPr>
            <p:cNvSpPr txBox="1"/>
            <p:nvPr/>
          </p:nvSpPr>
          <p:spPr>
            <a:xfrm>
              <a:off x="34716" y="30156"/>
              <a:ext cx="1411897" cy="1591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lvl1pPr algn="ctr">
                <a:lnSpc>
                  <a:spcPct val="104999"/>
                </a:lnSpc>
                <a:defRPr sz="700" b="1">
                  <a:solidFill>
                    <a:srgbClr val="17212B"/>
                  </a:solidFill>
                  <a:latin typeface="Arial"/>
                  <a:ea typeface="Arial"/>
                  <a:cs typeface="Arial"/>
                  <a:sym typeface="Arial"/>
                </a:defRPr>
              </a:lvl1pPr>
            </a:lstStyle>
            <a:p>
              <a:r>
                <a:t>PAIRGRAD</a:t>
              </a:r>
            </a:p>
          </p:txBody>
        </p:sp>
      </p:grpSp>
      <p:grpSp>
        <p:nvGrpSpPr>
          <p:cNvPr id="1226" name="Rounded Rectangle 640">
            <a:extLst>
              <a:ext uri="{FF2B5EF4-FFF2-40B4-BE49-F238E27FC236}">
                <a16:creationId xmlns:a16="http://schemas.microsoft.com/office/drawing/2014/main" id="{F02F4FEF-A89D-C718-96E3-F6899B4612A4}"/>
              </a:ext>
            </a:extLst>
          </p:cNvPr>
          <p:cNvGrpSpPr/>
          <p:nvPr/>
        </p:nvGrpSpPr>
        <p:grpSpPr>
          <a:xfrm>
            <a:off x="9418318" y="4489703"/>
            <a:ext cx="1481329" cy="219457"/>
            <a:chOff x="0" y="0"/>
            <a:chExt cx="1481327" cy="219456"/>
          </a:xfrm>
        </p:grpSpPr>
        <p:sp>
          <p:nvSpPr>
            <p:cNvPr id="1224" name="Rounded Rectangle">
              <a:extLst>
                <a:ext uri="{FF2B5EF4-FFF2-40B4-BE49-F238E27FC236}">
                  <a16:creationId xmlns:a16="http://schemas.microsoft.com/office/drawing/2014/main" id="{594F777D-6B3C-866D-19D5-8C3DE314A227}"/>
                </a:ext>
              </a:extLst>
            </p:cNvPr>
            <p:cNvSpPr/>
            <p:nvPr/>
          </p:nvSpPr>
          <p:spPr>
            <a:xfrm>
              <a:off x="0" y="0"/>
              <a:ext cx="1481328" cy="219457"/>
            </a:xfrm>
            <a:prstGeom prst="roundRect">
              <a:avLst>
                <a:gd name="adj" fmla="val 16667"/>
              </a:avLst>
            </a:prstGeom>
            <a:solidFill>
              <a:srgbClr val="EAF6EA"/>
            </a:solidFill>
            <a:ln w="11430" cap="flat">
              <a:solidFill>
                <a:srgbClr val="2E7D55"/>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lnSpc>
                  <a:spcPct val="104999"/>
                </a:lnSpc>
                <a:defRPr>
                  <a:solidFill>
                    <a:srgbClr val="FFFFFF"/>
                  </a:solidFill>
                  <a:latin typeface="+mn-lt"/>
                  <a:ea typeface="+mn-ea"/>
                  <a:cs typeface="+mn-cs"/>
                  <a:sym typeface="Arial"/>
                </a:defRPr>
              </a:pPr>
              <a:endParaRPr/>
            </a:p>
          </p:txBody>
        </p:sp>
        <p:sp>
          <p:nvSpPr>
            <p:cNvPr id="1225" name="RAR">
              <a:extLst>
                <a:ext uri="{FF2B5EF4-FFF2-40B4-BE49-F238E27FC236}">
                  <a16:creationId xmlns:a16="http://schemas.microsoft.com/office/drawing/2014/main" id="{30A850CC-972B-2A94-1274-61344956157A}"/>
                </a:ext>
              </a:extLst>
            </p:cNvPr>
            <p:cNvSpPr txBox="1"/>
            <p:nvPr/>
          </p:nvSpPr>
          <p:spPr>
            <a:xfrm>
              <a:off x="34716" y="30156"/>
              <a:ext cx="1411897" cy="1591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lvl1pPr algn="ctr">
                <a:lnSpc>
                  <a:spcPct val="104999"/>
                </a:lnSpc>
                <a:defRPr sz="700" b="1">
                  <a:solidFill>
                    <a:srgbClr val="17212B"/>
                  </a:solidFill>
                  <a:latin typeface="Arial"/>
                  <a:ea typeface="Arial"/>
                  <a:cs typeface="Arial"/>
                  <a:sym typeface="Arial"/>
                </a:defRPr>
              </a:lvl1pPr>
            </a:lstStyle>
            <a:p>
              <a:r>
                <a:t>RAR</a:t>
              </a:r>
            </a:p>
          </p:txBody>
        </p:sp>
      </p:grpSp>
      <p:grpSp>
        <p:nvGrpSpPr>
          <p:cNvPr id="1229" name="Rounded Rectangle 641">
            <a:extLst>
              <a:ext uri="{FF2B5EF4-FFF2-40B4-BE49-F238E27FC236}">
                <a16:creationId xmlns:a16="http://schemas.microsoft.com/office/drawing/2014/main" id="{AFED6BCF-7568-A196-2886-EDB7DBD1AB30}"/>
              </a:ext>
            </a:extLst>
          </p:cNvPr>
          <p:cNvGrpSpPr/>
          <p:nvPr/>
        </p:nvGrpSpPr>
        <p:grpSpPr>
          <a:xfrm>
            <a:off x="7635240" y="4818888"/>
            <a:ext cx="1481329" cy="219457"/>
            <a:chOff x="0" y="0"/>
            <a:chExt cx="1481327" cy="219456"/>
          </a:xfrm>
        </p:grpSpPr>
        <p:sp>
          <p:nvSpPr>
            <p:cNvPr id="1227" name="Rounded Rectangle">
              <a:extLst>
                <a:ext uri="{FF2B5EF4-FFF2-40B4-BE49-F238E27FC236}">
                  <a16:creationId xmlns:a16="http://schemas.microsoft.com/office/drawing/2014/main" id="{434F5361-4504-64C5-F3F6-79F81E34B1C3}"/>
                </a:ext>
              </a:extLst>
            </p:cNvPr>
            <p:cNvSpPr/>
            <p:nvPr/>
          </p:nvSpPr>
          <p:spPr>
            <a:xfrm>
              <a:off x="0" y="0"/>
              <a:ext cx="1481328" cy="219457"/>
            </a:xfrm>
            <a:prstGeom prst="roundRect">
              <a:avLst>
                <a:gd name="adj" fmla="val 16667"/>
              </a:avLst>
            </a:prstGeom>
            <a:solidFill>
              <a:srgbClr val="EAF6EA"/>
            </a:solidFill>
            <a:ln w="11430" cap="flat">
              <a:solidFill>
                <a:srgbClr val="2E7D55"/>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lnSpc>
                  <a:spcPct val="104999"/>
                </a:lnSpc>
                <a:defRPr>
                  <a:solidFill>
                    <a:srgbClr val="FFFFFF"/>
                  </a:solidFill>
                  <a:latin typeface="+mn-lt"/>
                  <a:ea typeface="+mn-ea"/>
                  <a:cs typeface="+mn-cs"/>
                  <a:sym typeface="Arial"/>
                </a:defRPr>
              </a:pPr>
              <a:endParaRPr/>
            </a:p>
          </p:txBody>
        </p:sp>
        <p:sp>
          <p:nvSpPr>
            <p:cNvPr id="1228" name="FV">
              <a:extLst>
                <a:ext uri="{FF2B5EF4-FFF2-40B4-BE49-F238E27FC236}">
                  <a16:creationId xmlns:a16="http://schemas.microsoft.com/office/drawing/2014/main" id="{3CF07FCB-4E09-E768-00A8-FC52DB8542E0}"/>
                </a:ext>
              </a:extLst>
            </p:cNvPr>
            <p:cNvSpPr txBox="1"/>
            <p:nvPr/>
          </p:nvSpPr>
          <p:spPr>
            <a:xfrm>
              <a:off x="34716" y="30156"/>
              <a:ext cx="1411897" cy="1591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lvl1pPr algn="ctr">
                <a:lnSpc>
                  <a:spcPct val="104999"/>
                </a:lnSpc>
                <a:defRPr sz="700" b="1">
                  <a:solidFill>
                    <a:srgbClr val="17212B"/>
                  </a:solidFill>
                  <a:latin typeface="Arial"/>
                  <a:ea typeface="Arial"/>
                  <a:cs typeface="Arial"/>
                  <a:sym typeface="Arial"/>
                </a:defRPr>
              </a:lvl1pPr>
            </a:lstStyle>
            <a:p>
              <a:r>
                <a:t>FV</a:t>
              </a:r>
            </a:p>
          </p:txBody>
        </p:sp>
      </p:grpSp>
      <p:grpSp>
        <p:nvGrpSpPr>
          <p:cNvPr id="1232" name="Rounded Rectangle 642">
            <a:extLst>
              <a:ext uri="{FF2B5EF4-FFF2-40B4-BE49-F238E27FC236}">
                <a16:creationId xmlns:a16="http://schemas.microsoft.com/office/drawing/2014/main" id="{11678030-3735-6D58-7C06-16D56E3A1BE8}"/>
              </a:ext>
            </a:extLst>
          </p:cNvPr>
          <p:cNvGrpSpPr/>
          <p:nvPr/>
        </p:nvGrpSpPr>
        <p:grpSpPr>
          <a:xfrm>
            <a:off x="9418318" y="4818888"/>
            <a:ext cx="1481329" cy="219457"/>
            <a:chOff x="0" y="0"/>
            <a:chExt cx="1481327" cy="219456"/>
          </a:xfrm>
        </p:grpSpPr>
        <p:sp>
          <p:nvSpPr>
            <p:cNvPr id="1230" name="Rounded Rectangle">
              <a:extLst>
                <a:ext uri="{FF2B5EF4-FFF2-40B4-BE49-F238E27FC236}">
                  <a16:creationId xmlns:a16="http://schemas.microsoft.com/office/drawing/2014/main" id="{2F51B57B-AED6-4BF0-2199-91A652DAB861}"/>
                </a:ext>
              </a:extLst>
            </p:cNvPr>
            <p:cNvSpPr/>
            <p:nvPr/>
          </p:nvSpPr>
          <p:spPr>
            <a:xfrm>
              <a:off x="0" y="0"/>
              <a:ext cx="1481328" cy="219457"/>
            </a:xfrm>
            <a:prstGeom prst="roundRect">
              <a:avLst>
                <a:gd name="adj" fmla="val 16667"/>
              </a:avLst>
            </a:prstGeom>
            <a:solidFill>
              <a:srgbClr val="EAF6EA"/>
            </a:solidFill>
            <a:ln w="11430" cap="flat">
              <a:solidFill>
                <a:srgbClr val="2E7D55"/>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lnSpc>
                  <a:spcPct val="104999"/>
                </a:lnSpc>
                <a:defRPr>
                  <a:solidFill>
                    <a:srgbClr val="FFFFFF"/>
                  </a:solidFill>
                  <a:latin typeface="+mn-lt"/>
                  <a:ea typeface="+mn-ea"/>
                  <a:cs typeface="+mn-cs"/>
                  <a:sym typeface="Arial"/>
                </a:defRPr>
              </a:pPr>
              <a:endParaRPr/>
            </a:p>
          </p:txBody>
        </p:sp>
        <p:sp>
          <p:nvSpPr>
            <p:cNvPr id="1231" name="COARSE_DETAIL">
              <a:extLst>
                <a:ext uri="{FF2B5EF4-FFF2-40B4-BE49-F238E27FC236}">
                  <a16:creationId xmlns:a16="http://schemas.microsoft.com/office/drawing/2014/main" id="{E126BBF5-B87D-0261-815D-11E6A652645D}"/>
                </a:ext>
              </a:extLst>
            </p:cNvPr>
            <p:cNvSpPr txBox="1"/>
            <p:nvPr/>
          </p:nvSpPr>
          <p:spPr>
            <a:xfrm>
              <a:off x="34716" y="30156"/>
              <a:ext cx="1411897" cy="1591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lvl1pPr algn="ctr">
                <a:lnSpc>
                  <a:spcPct val="104999"/>
                </a:lnSpc>
                <a:defRPr sz="700" b="1">
                  <a:solidFill>
                    <a:srgbClr val="17212B"/>
                  </a:solidFill>
                  <a:latin typeface="Arial"/>
                  <a:ea typeface="Arial"/>
                  <a:cs typeface="Arial"/>
                  <a:sym typeface="Arial"/>
                </a:defRPr>
              </a:lvl1pPr>
            </a:lstStyle>
            <a:p>
              <a:r>
                <a:t>COARSE_DETAIL</a:t>
              </a:r>
            </a:p>
          </p:txBody>
        </p:sp>
      </p:grpSp>
      <p:grpSp>
        <p:nvGrpSpPr>
          <p:cNvPr id="1235" name="Rounded Rectangle 643">
            <a:extLst>
              <a:ext uri="{FF2B5EF4-FFF2-40B4-BE49-F238E27FC236}">
                <a16:creationId xmlns:a16="http://schemas.microsoft.com/office/drawing/2014/main" id="{D34BAE29-8F90-0F0C-7B4D-E90AC5CAB74F}"/>
              </a:ext>
            </a:extLst>
          </p:cNvPr>
          <p:cNvGrpSpPr/>
          <p:nvPr/>
        </p:nvGrpSpPr>
        <p:grpSpPr>
          <a:xfrm>
            <a:off x="804672" y="5815584"/>
            <a:ext cx="10469881" cy="347473"/>
            <a:chOff x="0" y="0"/>
            <a:chExt cx="10469880" cy="347472"/>
          </a:xfrm>
        </p:grpSpPr>
        <p:sp>
          <p:nvSpPr>
            <p:cNvPr id="1233" name="Rounded Rectangle">
              <a:extLst>
                <a:ext uri="{FF2B5EF4-FFF2-40B4-BE49-F238E27FC236}">
                  <a16:creationId xmlns:a16="http://schemas.microsoft.com/office/drawing/2014/main" id="{69BCB1AB-16BB-FDDC-2B5E-E82FA66BA4C1}"/>
                </a:ext>
              </a:extLst>
            </p:cNvPr>
            <p:cNvSpPr/>
            <p:nvPr/>
          </p:nvSpPr>
          <p:spPr>
            <a:xfrm>
              <a:off x="0" y="0"/>
              <a:ext cx="10469881" cy="347473"/>
            </a:xfrm>
            <a:prstGeom prst="roundRect">
              <a:avLst>
                <a:gd name="adj" fmla="val 16667"/>
              </a:avLst>
            </a:prstGeom>
            <a:solidFill>
              <a:srgbClr val="EDEFF0"/>
            </a:solidFill>
            <a:ln w="11430" cap="flat">
              <a:solidFill>
                <a:srgbClr val="C9D1D6"/>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lnSpc>
                  <a:spcPct val="104999"/>
                </a:lnSpc>
                <a:defRPr>
                  <a:solidFill>
                    <a:srgbClr val="FFFFFF"/>
                  </a:solidFill>
                  <a:latin typeface="+mn-lt"/>
                  <a:ea typeface="+mn-ea"/>
                  <a:cs typeface="+mn-cs"/>
                  <a:sym typeface="Arial"/>
                </a:defRPr>
              </a:pPr>
              <a:endParaRPr/>
            </a:p>
          </p:txBody>
        </p:sp>
        <p:sp>
          <p:nvSpPr>
            <p:cNvPr id="1234" name="M0-M3 test representation; M4-M6 add hard IC and front supervision; M7 adds residual-adaptive refinement; M8 adds delayed finite-volume mass conservation.">
              <a:extLst>
                <a:ext uri="{FF2B5EF4-FFF2-40B4-BE49-F238E27FC236}">
                  <a16:creationId xmlns:a16="http://schemas.microsoft.com/office/drawing/2014/main" id="{E371F8F9-C3C3-247E-A1AA-8BFAFF834FFA}"/>
                </a:ext>
              </a:extLst>
            </p:cNvPr>
            <p:cNvSpPr txBox="1"/>
            <p:nvPr/>
          </p:nvSpPr>
          <p:spPr>
            <a:xfrm>
              <a:off x="40964" y="69387"/>
              <a:ext cx="10387951" cy="2086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576" tIns="36576" rIns="36576" bIns="36576" numCol="1" anchor="ctr">
              <a:spAutoFit/>
            </a:bodyPr>
            <a:lstStyle>
              <a:lvl1pPr algn="ctr">
                <a:lnSpc>
                  <a:spcPct val="104999"/>
                </a:lnSpc>
                <a:defRPr sz="1000">
                  <a:solidFill>
                    <a:srgbClr val="315F9A"/>
                  </a:solidFill>
                  <a:latin typeface="Arial"/>
                  <a:ea typeface="Arial"/>
                  <a:cs typeface="Arial"/>
                  <a:sym typeface="Arial"/>
                </a:defRPr>
              </a:lvl1pPr>
            </a:lstStyle>
            <a:p>
              <a:r>
                <a:t>M0-M3 test representation; M4-M6 add hard IC and front supervision; M7 adds residual-adaptive refinement; M8 adds delayed finite-volume mass conservation.</a:t>
              </a:r>
            </a:p>
          </p:txBody>
        </p:sp>
      </p:grpSp>
      <p:sp>
        <p:nvSpPr>
          <p:cNvPr id="1236" name="TextBox 644">
            <a:extLst>
              <a:ext uri="{FF2B5EF4-FFF2-40B4-BE49-F238E27FC236}">
                <a16:creationId xmlns:a16="http://schemas.microsoft.com/office/drawing/2014/main" id="{44926F48-991D-5AE2-EA1B-44108C78FEFB}"/>
              </a:ext>
            </a:extLst>
          </p:cNvPr>
          <p:cNvSpPr txBox="1"/>
          <p:nvPr/>
        </p:nvSpPr>
        <p:spPr>
          <a:xfrm>
            <a:off x="11724913" y="6528816"/>
            <a:ext cx="143999" cy="129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4" tIns="9144" rIns="9144" bIns="9144">
            <a:spAutoFit/>
          </a:bodyPr>
          <a:lstStyle>
            <a:lvl1pPr algn="r">
              <a:lnSpc>
                <a:spcPct val="104999"/>
              </a:lnSpc>
              <a:defRPr sz="800">
                <a:solidFill>
                  <a:srgbClr val="66737E"/>
                </a:solidFill>
                <a:latin typeface="Arial"/>
                <a:ea typeface="Arial"/>
                <a:cs typeface="Arial"/>
                <a:sym typeface="Arial"/>
              </a:defRPr>
            </a:lvl1pPr>
          </a:lstStyle>
          <a:p>
            <a:r>
              <a:t>08</a:t>
            </a:r>
          </a:p>
        </p:txBody>
      </p:sp>
    </p:spTree>
    <p:extLst>
      <p:ext uri="{BB962C8B-B14F-4D97-AF65-F5344CB8AC3E}">
        <p14:creationId xmlns:p14="http://schemas.microsoft.com/office/powerpoint/2010/main" val="2234128431"/>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Arial"/>
        <a:ea typeface="Calibri"/>
        <a:cs typeface="Calibri"/>
      </a:majorFont>
      <a:minorFont>
        <a:latin typeface="Arial"/>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987</TotalTime>
  <Words>5746</Words>
  <Application>Microsoft Macintosh PowerPoint</Application>
  <PresentationFormat>Custom</PresentationFormat>
  <Paragraphs>565</Paragraphs>
  <Slides>27</Slides>
  <Notes>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ZHAI, HENGLAI (PGR)</cp:lastModifiedBy>
  <cp:revision>7</cp:revision>
  <dcterms:modified xsi:type="dcterms:W3CDTF">2026-05-22T09:24:35Z</dcterms:modified>
</cp:coreProperties>
</file>