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82" r:id="rId3"/>
    <p:sldId id="292" r:id="rId4"/>
    <p:sldId id="337" r:id="rId5"/>
    <p:sldId id="312" r:id="rId6"/>
    <p:sldId id="318" r:id="rId7"/>
    <p:sldId id="363" r:id="rId8"/>
    <p:sldId id="326" r:id="rId9"/>
    <p:sldId id="343" r:id="rId10"/>
    <p:sldId id="3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153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65CCF-0C95-038C-ABB5-9A9DFE763BAA}" v="427" dt="2026-05-14T21:35:52.147"/>
    <p1510:client id="{598668E6-A90F-4915-85AD-C0ECB67940EC}" v="25" dt="2026-05-14T18:16:54.141"/>
    <p1510:client id="{898030E7-53C2-564B-0587-139FFA558234}" v="27" dt="2026-05-14T18:50:58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–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5BC1D-3997-594A-89BF-F9C400D6D289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0C0E0-E7C5-5844-BDB3-D5251ADE6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2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026E-C464-EEDA-7ED4-12A0D19B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1E94D9-7DC8-F21C-3556-2C672D800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09FA0-2F6C-8576-C070-537863EA3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Screening for Pore‐scale Imaging and Modeling (SPIM) method</a:t>
            </a:r>
            <a:r>
              <a:rPr lang="en-US" sz="1200" b="1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7BADB-E4BB-7795-AD2A-EC0F0A60E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0C0E0-E7C5-5844-BDB3-D5251ADE62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0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2DE9-F468-C730-C8F3-E1FF6D2A9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A57E1-B461-7F35-ABB2-02093EED3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A1DC-5B3E-338B-B5F8-97DB7931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795FE-EAD7-44F6-D754-2F025991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533A-AC3A-4021-8E95-5F48E6B6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78BB-214E-1AE3-61B8-8B415C03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4B5A4-EA4F-7607-0540-9828474EA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0B3B-0A8A-AC0F-89D7-D09AE0F0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65961-3CB0-084B-B138-09B48A233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A5BA9-9AF7-969D-A1EB-BCC4C779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0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AD6FE-2412-68E2-1689-F7C21481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E3E791-E4F6-A277-1499-8C452229B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8DB4C-EEB6-EB68-766F-6EC29F7A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8EC57-0CC8-0F12-AD27-19D9B45D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096EB-978F-98F8-A258-5EAA6091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3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1D50-2030-4B07-4DED-29E2ED43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57CB-F459-24C0-C4E0-5DAAF79D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DB625-08CE-59E5-029A-98BB68D1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B0FFE-33E8-0142-F848-0539F233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C4269-2E3E-F40E-117E-DE27B82A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9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3C46-7521-64ED-C001-D8F14270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C4981-07F8-C76E-65BD-C1876D21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7DEDC-9AA0-8B5C-CF39-13F4B25A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5D127-8078-0F43-749D-43A818EB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2FC7B-3FE6-8385-27E9-41C873B45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9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C7F6-C21A-EF20-F1F1-6AE5F2F4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65EF-D58D-3DA0-F711-E4A7229B8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11990-E828-1506-BF58-B5376D2DC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62D5-FB97-7863-7435-77EA5298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B3ACC-C4F1-011A-614D-9B243347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CCDB-F130-3D39-908E-522094BD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1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DC1D-60E6-95E6-45AD-78C49C8C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BDBA-01C1-A235-90CC-CF3F59D59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79EC4-CE5E-2F9E-3F24-F967D0516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579CC-E060-5B18-5148-D7647FEEA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D22BF9-8DB1-A252-C501-3F14B4833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E988A-77EF-9790-17E3-6CF3D27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B7951-FACB-AE53-C224-CCF6C58A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EFF4A-E9AB-D28D-0233-5767C672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AEF3-06BF-FABA-CDD5-13C1A0D5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0F16A-EBDE-A0B0-9383-A24DAC8A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AFF23-5538-3758-D6A8-8CB27EAF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28560-AD04-66E2-1A15-AEFC6BAE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7B1EF-E51D-07C8-4A5B-04EBBCFB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2D6A7-2EF7-C067-4A45-8FCBA5AD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5453-F24B-C3CF-1D57-94564EC3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6D9C-9333-7E14-DC93-3F21C0D2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6AC2-9E00-5C46-C711-CC94A9019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70CDF-383C-BDA2-CC40-82C877ACE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90DF9-84DE-A62F-4B6A-1C308ACC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1609F-AB03-7C78-68C6-41E5C625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CA861-4AA6-8EC1-7A9A-77073B5C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818B-091F-6B07-54C5-C595E29C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8767C-FF3B-D00D-17C1-45765E769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2BB5A-3456-4803-130C-77C0E36E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9577D-FB13-7912-9F8A-3CC46E75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898E3-D616-BC1A-9C02-7BCAE068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6E8D7-E2CC-EC6E-7DFA-D622EA72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2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4ED8A-3C9B-50F6-1322-4336C01D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7EECA-A594-D3B8-21E1-BB0D1B5A8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13345-4C06-7EB4-E9F9-FB3C4269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49DC-40EE-894E-A968-77184B9CBCA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5FAA9-45A4-E739-4527-0B3511E6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D1C82-68D8-B859-FC8E-6E3B419A0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06615-4632-C242-9A33-0DB120B75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AD8D08A5-3357-D25F-EC38-22A3E7A895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310902"/>
            <a:ext cx="12192000" cy="742759"/>
          </a:xfrm>
          <a:prstGeom prst="rect">
            <a:avLst/>
          </a:prstGeom>
          <a:solidFill>
            <a:srgbClr val="1538CD"/>
          </a:solidFill>
          <a:ln>
            <a:noFill/>
          </a:ln>
        </p:spPr>
        <p:txBody>
          <a:bodyPr wrap="square" tIns="82800" bIns="82800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InterPore 2026</a:t>
            </a:r>
          </a:p>
        </p:txBody>
      </p:sp>
      <p:pic>
        <p:nvPicPr>
          <p:cNvPr id="6" name="Picture 5" descr="A logo of a petroleum technology&#10;&#10;Description automatically generated">
            <a:extLst>
              <a:ext uri="{FF2B5EF4-FFF2-40B4-BE49-F238E27FC236}">
                <a16:creationId xmlns:a16="http://schemas.microsoft.com/office/drawing/2014/main" id="{3E3752E0-7C62-538E-B9A4-9E62009F25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4" y="4497984"/>
            <a:ext cx="2245132" cy="2245132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4C0635C-498D-5177-42DE-103E351A2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910" y="5416794"/>
            <a:ext cx="3704656" cy="40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6358A6-6997-DD91-F052-B90382704B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433" y="6000937"/>
            <a:ext cx="224513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22 May 2026</a:t>
            </a:r>
            <a:endParaRPr kumimoji="0" lang="en-GB" alt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C67F2B-0340-DE9D-38F1-83B3E35DB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17" y="1281233"/>
            <a:ext cx="11866766" cy="2387600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Impact of Mineral Spatial Distribution on CO</a:t>
            </a:r>
            <a:r>
              <a:rPr lang="en-GB" sz="4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 Dissolution Rates </a:t>
            </a:r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in Multimineral Carbonate Rocks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1C7F502-A97F-463C-B2B0-89EA75729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6405"/>
            <a:ext cx="9144000" cy="872978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Olatunbosun A. Adedipe, Yousef Al-Khulaifi, Sajjad Foroughi,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Qingyang Lin, Martin J. Blunt, Branko Bijeljic</a:t>
            </a:r>
          </a:p>
        </p:txBody>
      </p:sp>
    </p:spTree>
    <p:extLst>
      <p:ext uri="{BB962C8B-B14F-4D97-AF65-F5344CB8AC3E}">
        <p14:creationId xmlns:p14="http://schemas.microsoft.com/office/powerpoint/2010/main" val="222271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AA83-E6A1-E929-3BB8-7C5FF8D4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9C487F-B5A0-50E9-6C70-140EF28141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</a:rPr>
              <a:t>References</a:t>
            </a:r>
            <a:endParaRPr lang="en-NG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9CEC1-F34B-A9C3-82E6-62B88CC82C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704CF-D40C-D22C-4E4D-DB0E327C2E1D}"/>
              </a:ext>
            </a:extLst>
          </p:cNvPr>
          <p:cNvSpPr txBox="1"/>
          <p:nvPr/>
        </p:nvSpPr>
        <p:spPr>
          <a:xfrm>
            <a:off x="300037" y="1581567"/>
            <a:ext cx="115919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Bildstein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O, Worden RH, Brosse E. Assessment of anhydrite dissolution as the rate-limiting step during thermochemical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sulfate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reduction. Chem Geol. 2001 Jul 1;176(1):173–89.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Peng C, U.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Anabaraonye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B, P. Crawshaw J, C. Maitland G, Martin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Trusler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JP. Kinetics of carbonate mineral dissolution in CO 2 -acidified brines at storage reservoir conditions. Faraday Discuss. 2016;192(0):545–60.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Peng C, Crawshaw JP, Maitland GC,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Trusler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JPM. Kinetics of calcite dissolution in CO2-saturated water at temperatures between (323 and 373)K and pressures up to 13.8MPa. Chem Geol. 2015 May 18;403:74–85.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6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2A6B9F4-7819-03B0-6A84-A33645230F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2223" y="2182056"/>
            <a:ext cx="690425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CO</a:t>
            </a:r>
            <a:r>
              <a:rPr lang="en-GB" sz="2800" baseline="-25000" dirty="0"/>
              <a:t>2</a:t>
            </a:r>
            <a:r>
              <a:rPr lang="en-GB" sz="2800" dirty="0"/>
              <a:t> dissolves in water to form carbonic acid (pH ≈3.1-3.5).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Carbonic acid reacts with carbonate minerals altering CO</a:t>
            </a:r>
            <a:r>
              <a:rPr lang="en-GB" sz="2800" baseline="-25000" dirty="0"/>
              <a:t>2 </a:t>
            </a:r>
            <a:r>
              <a:rPr lang="en-GB" sz="2800" dirty="0"/>
              <a:t>transport and storage properties of the storage site.</a:t>
            </a:r>
            <a:endParaRPr lang="en-GB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ea typeface="Calibri"/>
                <a:cs typeface="Calibri"/>
              </a:rPr>
              <a:t>In this work we study a multimineral system.</a:t>
            </a:r>
            <a:endParaRPr lang="en-GB" sz="2800" dirty="0">
              <a:ea typeface="Calibri"/>
              <a:cs typeface="Calibri"/>
            </a:endParaRPr>
          </a:p>
          <a:p>
            <a:endParaRPr lang="en-GB" sz="2800" dirty="0">
              <a:ea typeface="Calibri"/>
              <a:cs typeface="Calibri"/>
            </a:endParaRPr>
          </a:p>
          <a:p>
            <a:endParaRPr lang="en-GB" sz="2800" dirty="0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04ACE-AB8C-2AEB-0794-551BD8995A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55537" y="5998486"/>
            <a:ext cx="4615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Mineral dissolution by carbonic acid from Adedipe et al. 2026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906A55C-C884-3B7C-A9A7-483C254125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Importance of CO</a:t>
            </a:r>
            <a:r>
              <a:rPr lang="en-GB" sz="32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-Water Interaction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Aquifers During CO</a:t>
            </a:r>
            <a:r>
              <a:rPr lang="en-GB" sz="32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Storage </a:t>
            </a:r>
            <a:endParaRPr lang="en-NG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500277-8162-3816-384C-8FEF7903C9A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281391" y="1543793"/>
            <a:ext cx="4320000" cy="4320000"/>
            <a:chOff x="7875147" y="2901913"/>
            <a:chExt cx="2880000" cy="2880000"/>
          </a:xfrm>
        </p:grpSpPr>
        <p:pic>
          <p:nvPicPr>
            <p:cNvPr id="24" name="Picture 23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A4221E5B-FAB0-7C22-742A-6EEAC7C33E4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5147" y="2901913"/>
              <a:ext cx="2880000" cy="28800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34ED17-F56A-EC1C-8BE0-AE7D7A3FC3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3863" y="5548367"/>
              <a:ext cx="703659" cy="16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7" name="Text Box 4">
              <a:extLst>
                <a:ext uri="{FF2B5EF4-FFF2-40B4-BE49-F238E27FC236}">
                  <a16:creationId xmlns:a16="http://schemas.microsoft.com/office/drawing/2014/main" id="{92CB72F0-1401-33E6-0D8C-5AFD227698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32030" y="5316490"/>
              <a:ext cx="547323" cy="34270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b="1" kern="100" dirty="0">
                  <a:ln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mm</a:t>
              </a:r>
              <a:endParaRPr lang="en-GB" sz="11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6C3FD8CD-29BD-35A3-9B65-26978E59B8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518" y="6463254"/>
            <a:ext cx="3472544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BBABF3-2A64-06E7-D5C5-3CE9C0DD7C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 dirty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2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7DD5-74B2-6FF6-B0E9-B060D95F84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0" y="232732"/>
            <a:ext cx="12192000" cy="1161896"/>
          </a:xfrm>
          <a:solidFill>
            <a:srgbClr val="1538CD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Mineral Spatial Distribution on CO</a:t>
            </a:r>
            <a:r>
              <a:rPr lang="en-GB" sz="28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Dissolution Rates </a:t>
            </a:r>
            <a:b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Multimineral Carbonate Rocks</a:t>
            </a:r>
            <a:endParaRPr lang="en-NG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D21F20-55C0-62D4-1E18-2E46962EF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4119" y="1093418"/>
            <a:ext cx="11429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Olatunbosun A. Adedipe, Yousef Al-Khulaifi, Sajjad Foroughi, Qingyang Lin, Martin J. Blunt, Branko Bijeljic</a:t>
            </a:r>
            <a:endParaRPr lang="en-NG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7451C4E-AE81-0DF0-CA17-76714D9C75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518" y="6463254"/>
            <a:ext cx="3472544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1DE79F-F813-DCA2-36D5-4B791EC406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 dirty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BA353A-E497-9A01-810E-83C6F4F358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5066" y="1626294"/>
            <a:ext cx="2525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Aims and Objectives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B8FC68-305B-DE8F-50A6-89999C615E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299" y="2004915"/>
            <a:ext cx="5075584" cy="41857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Investigate reactive dissolution of carbonate rocks under CO₂-acidified brine injection.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Analyse two samples with differing </a:t>
            </a:r>
            <a:r>
              <a:rPr lang="en-GB" sz="1400" b="1" dirty="0">
                <a:solidFill>
                  <a:srgbClr val="FF0000"/>
                </a:solidFill>
                <a:highlight>
                  <a:srgbClr val="C0C0C0"/>
                </a:highlight>
                <a:latin typeface="Arial"/>
                <a:cs typeface="Arial"/>
              </a:rPr>
              <a:t>calcite</a:t>
            </a:r>
            <a:r>
              <a:rPr lang="en-GB" sz="1400" dirty="0">
                <a:latin typeface="Arial"/>
                <a:cs typeface="Arial"/>
              </a:rPr>
              <a:t>-to-</a:t>
            </a:r>
            <a:r>
              <a:rPr lang="en-GB" sz="1400" b="1" dirty="0">
                <a:solidFill>
                  <a:srgbClr val="FFFF00"/>
                </a:solidFill>
                <a:highlight>
                  <a:srgbClr val="C0C0C0"/>
                </a:highlight>
                <a:latin typeface="Arial"/>
                <a:cs typeface="Arial"/>
              </a:rPr>
              <a:t>dolomite</a:t>
            </a:r>
            <a:r>
              <a:rPr lang="en-GB" sz="1400" dirty="0">
                <a:solidFill>
                  <a:srgbClr val="000000"/>
                </a:solidFill>
                <a:highlight>
                  <a:srgbClr val="C0C0C0"/>
                </a:highlight>
                <a:latin typeface="Arial"/>
                <a:cs typeface="Arial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ratios (1:3 and 1:2) with some </a:t>
            </a:r>
            <a:r>
              <a:rPr lang="en-GB" sz="1400" b="1" dirty="0">
                <a:solidFill>
                  <a:srgbClr val="FF40FF"/>
                </a:solidFill>
                <a:highlight>
                  <a:srgbClr val="C0C0C0"/>
                </a:highlight>
                <a:latin typeface="Arial"/>
                <a:cs typeface="Arial"/>
              </a:rPr>
              <a:t>anhydrite</a:t>
            </a:r>
            <a:r>
              <a:rPr lang="en-GB" sz="1400" dirty="0">
                <a:latin typeface="Arial"/>
                <a:cs typeface="Arial"/>
              </a:rPr>
              <a:t>, and different partial mineral distributions.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Use high-resolution micro-CT + pore-scale simulations to track porosity, permeability, flow fields, and mineral reaction rates.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Quantify how flow heterogeneity impacts dissolution patterns.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Link mineral-specific reactions to fast/slow flow regions.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Provide insights to optimize CO₂ storage in heterogeneous carbonate reservoirs.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E1772-394D-930D-6793-376C90AFE8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1260" y="1756069"/>
            <a:ext cx="1390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Read </a:t>
            </a:r>
          </a:p>
          <a:p>
            <a:pPr algn="ctr"/>
            <a:r>
              <a:rPr lang="en-GB" dirty="0">
                <a:latin typeface="Arial Black" panose="020B0A04020102020204" pitchFamily="34" charset="0"/>
              </a:rPr>
              <a:t>Accepted</a:t>
            </a:r>
          </a:p>
          <a:p>
            <a:pPr algn="ctr"/>
            <a:r>
              <a:rPr lang="en-GB" dirty="0">
                <a:latin typeface="Arial Black" panose="020B0A04020102020204" pitchFamily="34" charset="0"/>
              </a:rPr>
              <a:t>Paper </a:t>
            </a:r>
          </a:p>
          <a:p>
            <a:pPr algn="ctr"/>
            <a:r>
              <a:rPr lang="en-GB" dirty="0">
                <a:latin typeface="Arial Black" panose="020B0A04020102020204" pitchFamily="34" charset="0"/>
              </a:rPr>
              <a:t>Pre-Print: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4DA87B-62E4-2C23-ADC9-8C4788FCE6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846322" y="3380699"/>
            <a:ext cx="5879739" cy="3204821"/>
            <a:chOff x="5846322" y="3380699"/>
            <a:chExt cx="5879739" cy="32048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E77D76-27C5-E550-2778-E13568CE0F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846322" y="3380699"/>
              <a:ext cx="5879739" cy="3204821"/>
              <a:chOff x="5055337" y="1554238"/>
              <a:chExt cx="5879739" cy="320482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7C4EC9-CE6D-B691-30EF-429B39C6B31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159601" y="4482060"/>
                <a:ext cx="379094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Carbonic acid dissolving carbonates in this work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7EB1928-5889-31EB-7C28-89E929B27F1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055337" y="1554238"/>
                <a:ext cx="5879739" cy="2880000"/>
                <a:chOff x="4983120" y="2600413"/>
                <a:chExt cx="5879739" cy="2880000"/>
              </a:xfrm>
            </p:grpSpPr>
            <p:pic>
              <p:nvPicPr>
                <p:cNvPr id="27" name="Picture 26" descr="A close-up of a microscope&#10;&#10;Description automatically generated">
                  <a:extLst>
                    <a:ext uri="{FF2B5EF4-FFF2-40B4-BE49-F238E27FC236}">
                      <a16:creationId xmlns:a16="http://schemas.microsoft.com/office/drawing/2014/main" id="{6183614C-9553-D882-730F-056AFC8D268D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83120" y="2600413"/>
                  <a:ext cx="2880000" cy="288000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close up of a microscope&#10;&#10;Description automatically generated">
                  <a:extLst>
                    <a:ext uri="{FF2B5EF4-FFF2-40B4-BE49-F238E27FC236}">
                      <a16:creationId xmlns:a16="http://schemas.microsoft.com/office/drawing/2014/main" id="{2F26C738-2C2E-281F-C6D2-62D5E1802695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82859" y="2600413"/>
                  <a:ext cx="2880000" cy="288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4E0FCB-FAA0-2DE2-EB2E-B0D9D914E1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83980" y="5975233"/>
              <a:ext cx="703659" cy="16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3C4C694C-92EC-D2E5-BE3C-33AA2B880C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8838" y="5632531"/>
              <a:ext cx="785336" cy="34270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b="1" kern="100">
                  <a:ln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mm</a:t>
              </a:r>
              <a:endParaRPr lang="en-GB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970A6F-5DFF-2C87-01C1-1D5F339CB7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884028" y="5975233"/>
              <a:ext cx="703659" cy="16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CF9AE25C-AA1D-FF53-1C31-D8CE2007A89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848886" y="5632531"/>
              <a:ext cx="785336" cy="34270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b="1" kern="100">
                  <a:ln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mm</a:t>
              </a:r>
              <a:endParaRPr lang="en-GB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A6B4EB-EA90-0D39-EAA6-FFD64D047B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b="20177"/>
          <a:stretch>
            <a:fillRect/>
          </a:stretch>
        </p:blipFill>
        <p:spPr>
          <a:xfrm>
            <a:off x="8061792" y="1439468"/>
            <a:ext cx="1863258" cy="18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5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1C7EA-8994-1816-724C-55098B19E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35A5692-4433-40B9-F13C-57BBDE0320C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34640" y="3429000"/>
            <a:ext cx="3757360" cy="3132000"/>
            <a:chOff x="8434640" y="3429000"/>
            <a:chExt cx="3757360" cy="3132000"/>
          </a:xfrm>
        </p:grpSpPr>
        <p:pic>
          <p:nvPicPr>
            <p:cNvPr id="25" name="Picture 24" descr="A graph of a graph of a sample&#10;&#10;Description automatically generated with medium confidence">
              <a:extLst>
                <a:ext uri="{FF2B5EF4-FFF2-40B4-BE49-F238E27FC236}">
                  <a16:creationId xmlns:a16="http://schemas.microsoft.com/office/drawing/2014/main" id="{3853D189-BAD4-6EA2-0F01-6E934FC5BB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4640" y="3429000"/>
              <a:ext cx="3757360" cy="3132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1D8456-F2A8-88AA-B914-39429F6639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90115" y="4030604"/>
              <a:ext cx="1628775" cy="1109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B99886-5E2A-52C4-D2CC-3F75BB5BF5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0" y="232732"/>
            <a:ext cx="12192000" cy="1161896"/>
          </a:xfrm>
          <a:solidFill>
            <a:srgbClr val="1538CD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32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Flooding Apparatus | Segmentation | </a:t>
            </a:r>
            <a:b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Simulation - Velocity Distributions as Metrics for Heterogeneity </a:t>
            </a:r>
            <a:endParaRPr lang="en-NG" sz="32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Diagram of a diagram of a process&#10;&#10;Description automatically generated">
            <a:extLst>
              <a:ext uri="{FF2B5EF4-FFF2-40B4-BE49-F238E27FC236}">
                <a16:creationId xmlns:a16="http://schemas.microsoft.com/office/drawing/2014/main" id="{9817249F-40D5-D1B6-6ACF-46B5569FB9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48" y="1463774"/>
            <a:ext cx="4471381" cy="3266917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D0427024-BD6F-CF68-F741-6EDE283645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5182" y="4786654"/>
            <a:ext cx="339826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/>
              <a:t>Sample dimensions: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600"/>
              <a:t>Diameter = 5mm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600"/>
              <a:t>Height = 5mm</a:t>
            </a:r>
          </a:p>
          <a:p>
            <a:pPr>
              <a:spcBef>
                <a:spcPct val="0"/>
              </a:spcBef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/>
              <a:t>Experimental conditions: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600"/>
              <a:t>P = 10MPa 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1600"/>
              <a:t>T = 50 ºC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6A177-376C-7B31-F2B2-6BE6DBF8E8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38640" y="4336111"/>
            <a:ext cx="2085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Tx/>
              <a:buChar char="-"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Injection flowrate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0.1 ml/min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FAB9E-8806-0FF3-45E4-7AC441DA6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518734" y="1460037"/>
            <a:ext cx="3826811" cy="3942537"/>
            <a:chOff x="4629682" y="1158159"/>
            <a:chExt cx="3826811" cy="3942537"/>
          </a:xfrm>
        </p:grpSpPr>
        <p:pic>
          <p:nvPicPr>
            <p:cNvPr id="12" name="Picture 11" descr="A pink and yellow rectangle with black letters&#10;&#10;Description automatically generated">
              <a:extLst>
                <a:ext uri="{FF2B5EF4-FFF2-40B4-BE49-F238E27FC236}">
                  <a16:creationId xmlns:a16="http://schemas.microsoft.com/office/drawing/2014/main" id="{D579532D-18DF-9336-6CEE-F7AD48C6922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1311" y="4831392"/>
              <a:ext cx="2583552" cy="269304"/>
            </a:xfrm>
            <a:prstGeom prst="rect">
              <a:avLst/>
            </a:prstGeom>
          </p:spPr>
        </p:pic>
        <p:pic>
          <p:nvPicPr>
            <p:cNvPr id="13" name="Picture 12" descr="A collage of images of different colors&#10;&#10;Description automatically generated">
              <a:extLst>
                <a:ext uri="{FF2B5EF4-FFF2-40B4-BE49-F238E27FC236}">
                  <a16:creationId xmlns:a16="http://schemas.microsoft.com/office/drawing/2014/main" id="{A9643EAC-2F6D-6160-1F19-268CF83AAF3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9682" y="1158159"/>
              <a:ext cx="3826811" cy="3708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6BA9E8-5F39-4BF1-91A8-AC2A320D74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26500" y="5544501"/>
            <a:ext cx="34055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Tx/>
              <a:buChar char="-"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Brine Composition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1% </a:t>
            </a:r>
            <a:r>
              <a:rPr lang="en-US" altLang="en-US" sz="160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, 5% NaCl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saturated at: 10MPa, 50 ºC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53E885-332C-38C9-ED26-F723C374CB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80261" y="5305483"/>
            <a:ext cx="243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Voxel size  = 5.2 µm</a:t>
            </a: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121A3A-0F2D-A055-904F-9104D5FB24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6991" y="6462171"/>
            <a:ext cx="3483450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DFCB5-A7A7-CEE6-C9AF-0FEDBD6D8A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70DE7-1A05-B25C-96CC-06A2AF7444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24767" y="5576170"/>
            <a:ext cx="2362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Avizo 2023 was used to segment mineral phases based on grayscale values.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B9C287-FB8F-BC12-2AE3-F47BB2749AE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81443" y="1378902"/>
            <a:ext cx="3483398" cy="2165404"/>
            <a:chOff x="8481443" y="1378902"/>
            <a:chExt cx="3483398" cy="216540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44E2654-30D0-F55A-B513-D24C64F4703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481443" y="1378902"/>
              <a:ext cx="3483398" cy="1859598"/>
              <a:chOff x="8481443" y="1378902"/>
              <a:chExt cx="3483398" cy="185959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B7B1CD9-ED48-4C42-70A5-0E1C1E0BA98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50122" y="1378902"/>
                <a:ext cx="2876135" cy="369332"/>
                <a:chOff x="8869866" y="1473116"/>
                <a:chExt cx="2876135" cy="369332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52B9921-82D9-94DD-730C-24374E88E87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69866" y="1473116"/>
                  <a:ext cx="12473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>
                      <a:latin typeface="Arial" panose="020B0604020202020204" pitchFamily="34" charset="0"/>
                      <a:cs typeface="Arial" panose="020B0604020202020204" pitchFamily="34" charset="0"/>
                    </a:rPr>
                    <a:t>Sample A</a:t>
                  </a:r>
                  <a:endParaRPr lang="en-GB" b="1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2DE6BDE-ADE4-5C28-8440-D7674988427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498671" y="1473116"/>
                  <a:ext cx="12473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>
                      <a:latin typeface="Arial" panose="020B0604020202020204" pitchFamily="34" charset="0"/>
                      <a:cs typeface="Arial" panose="020B0604020202020204" pitchFamily="34" charset="0"/>
                    </a:rPr>
                    <a:t>Sample B</a:t>
                  </a:r>
                  <a:endParaRPr lang="en-GB" b="1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2348DE9-FCCB-CE37-B095-0747D44F9EB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481443" y="1700434"/>
                <a:ext cx="3483398" cy="1538066"/>
                <a:chOff x="8481443" y="1700434"/>
                <a:chExt cx="3483398" cy="1538066"/>
              </a:xfrm>
            </p:grpSpPr>
            <p:pic>
              <p:nvPicPr>
                <p:cNvPr id="6" name="Picture 5" descr="A blue and red paint&#10;&#10;AI-generated content may be incorrect.">
                  <a:extLst>
                    <a:ext uri="{FF2B5EF4-FFF2-40B4-BE49-F238E27FC236}">
                      <a16:creationId xmlns:a16="http://schemas.microsoft.com/office/drawing/2014/main" id="{E5CEF401-B763-B871-F10D-2E4FBD89B4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81443" y="1707373"/>
                  <a:ext cx="1705119" cy="1531127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red and blue paint on a white background&#10;&#10;AI-generated content may be incorrect.">
                  <a:extLst>
                    <a:ext uri="{FF2B5EF4-FFF2-40B4-BE49-F238E27FC236}">
                      <a16:creationId xmlns:a16="http://schemas.microsoft.com/office/drawing/2014/main" id="{DBFA6A4D-F7E8-86E2-33E0-59056E36DA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240342" y="1700434"/>
                  <a:ext cx="1724499" cy="153806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6F099A-65BD-6532-C92F-211BA702B9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1745" y="3247378"/>
              <a:ext cx="2343150" cy="296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686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50BF-6290-4E38-A2F2-7A2428DEC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4DF9A2-1A39-D8CF-D9BC-DE2F170435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G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Transport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822BF-51BB-89CD-D38B-A105143AA6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6DBB0-727A-4C75-2117-D259390922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2831" y="1540992"/>
            <a:ext cx="597316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min: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Sample B is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&gt;10x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more permeable than Sample 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33–99 min: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Channel widening</a:t>
            </a:r>
            <a:r>
              <a:rPr lang="en-US" altLang="en-US" sz="1600">
                <a:latin typeface="Arial"/>
                <a:cs typeface="Arial"/>
              </a:rPr>
              <a:t> is present in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both; </a:t>
            </a:r>
            <a:endParaRPr lang="en-US" altLang="en-US" sz="1600">
              <a:latin typeface="Arial"/>
              <a:cs typeface="Arial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latin typeface="Arial"/>
              <a:cs typeface="Arial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/>
                <a:cs typeface="Arial"/>
              </a:rPr>
              <a:t>However, Sample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A gains a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new channel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, boosting permeability by over three orders of magnitude.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FF0000"/>
                </a:solidFill>
                <a:latin typeface="Arial"/>
                <a:cs typeface="Arial"/>
              </a:rPr>
              <a:t>Question: how can we relate development of the new fast flow channel to mineralogical spatial distribution and effecti</a:t>
            </a:r>
            <a:r>
              <a:rPr lang="en-US" altLang="en-US" sz="1600">
                <a:solidFill>
                  <a:srgbClr val="FF0000"/>
                </a:solidFill>
                <a:latin typeface="Arial"/>
                <a:cs typeface="Arial"/>
              </a:rPr>
              <a:t>ve reaction rates of minerals?</a:t>
            </a:r>
            <a:endParaRPr lang="en-US" altLang="en-US" sz="16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/>
                <a:cs typeface="Arial"/>
              </a:rPr>
              <a:t>In later stages of the experiment permeability of both samples follows a similar trajectory 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43D7C53-8E4E-6608-B22A-3ABA78BA99CC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104437493"/>
                  </p:ext>
                </p:extLst>
              </p:nvPr>
            </p:nvGraphicFramePr>
            <p:xfrm>
              <a:off x="1099105" y="5035051"/>
              <a:ext cx="3850086" cy="1435309"/>
            </p:xfrm>
            <a:graphic>
              <a:graphicData uri="http://schemas.openxmlformats.org/drawingml/2006/table">
                <a:tbl>
                  <a:tblPr/>
                  <a:tblGrid>
                    <a:gridCol w="1466850">
                      <a:extLst>
                        <a:ext uri="{9D8B030D-6E8A-4147-A177-3AD203B41FA5}">
                          <a16:colId xmlns:a16="http://schemas.microsoft.com/office/drawing/2014/main" val="3853496915"/>
                        </a:ext>
                      </a:extLst>
                    </a:gridCol>
                    <a:gridCol w="1002348">
                      <a:extLst>
                        <a:ext uri="{9D8B030D-6E8A-4147-A177-3AD203B41FA5}">
                          <a16:colId xmlns:a16="http://schemas.microsoft.com/office/drawing/2014/main" val="2336362292"/>
                        </a:ext>
                      </a:extLst>
                    </a:gridCol>
                    <a:gridCol w="1380888">
                      <a:extLst>
                        <a:ext uri="{9D8B030D-6E8A-4147-A177-3AD203B41FA5}">
                          <a16:colId xmlns:a16="http://schemas.microsoft.com/office/drawing/2014/main" val="2119908599"/>
                        </a:ext>
                      </a:extLst>
                    </a:gridCol>
                  </a:tblGrid>
                  <a:tr h="204254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Sample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3194942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Initial porosity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85128638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Final porosity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23%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18%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94577529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Initial permeability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2.0</m:t>
                                </m:r>
                                <m:r>
                                  <a:rPr lang="en-GB" sz="1400" b="0" i="1" u="none" strike="noStrike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7.69</m:t>
                                </m:r>
                                <m:r>
                                  <a:rPr lang="en-GB" sz="1400" b="0" i="1" u="none" strike="noStrike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006838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Final permeability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4.3</m:t>
                                </m:r>
                                <m:r>
                                  <a:rPr lang="en-GB" sz="1400" b="0" i="1" u="none" strike="noStrike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4.68</m:t>
                                </m:r>
                                <m:r>
                                  <a:rPr lang="en-GB" sz="1400" b="0" i="1" u="none" strike="noStrike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47846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43D7C53-8E4E-6608-B22A-3ABA78BA99CC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104437493"/>
                  </p:ext>
                </p:extLst>
              </p:nvPr>
            </p:nvGraphicFramePr>
            <p:xfrm>
              <a:off x="1099105" y="5035051"/>
              <a:ext cx="3850086" cy="1435309"/>
            </p:xfrm>
            <a:graphic>
              <a:graphicData uri="http://schemas.openxmlformats.org/drawingml/2006/table">
                <a:tbl>
                  <a:tblPr/>
                  <a:tblGrid>
                    <a:gridCol w="1466850">
                      <a:extLst>
                        <a:ext uri="{9D8B030D-6E8A-4147-A177-3AD203B41FA5}">
                          <a16:colId xmlns:a16="http://schemas.microsoft.com/office/drawing/2014/main" val="3853496915"/>
                        </a:ext>
                      </a:extLst>
                    </a:gridCol>
                    <a:gridCol w="1002348">
                      <a:extLst>
                        <a:ext uri="{9D8B030D-6E8A-4147-A177-3AD203B41FA5}">
                          <a16:colId xmlns:a16="http://schemas.microsoft.com/office/drawing/2014/main" val="2336362292"/>
                        </a:ext>
                      </a:extLst>
                    </a:gridCol>
                    <a:gridCol w="1380888">
                      <a:extLst>
                        <a:ext uri="{9D8B030D-6E8A-4147-A177-3AD203B41FA5}">
                          <a16:colId xmlns:a16="http://schemas.microsoft.com/office/drawing/2014/main" val="2119908599"/>
                        </a:ext>
                      </a:extLst>
                    </a:gridCol>
                  </a:tblGrid>
                  <a:tr h="22288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Sample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3194942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Initial porosity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85128638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Final porosity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23%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t"/>
                          <a:r>
                            <a:rPr lang="en-NG" sz="14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18%</a:t>
                          </a:r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94577529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Initial permeability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G"/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46835" t="-291667" r="-137975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G"/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899" t="-291667" b="-1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006838"/>
                      </a:ext>
                    </a:extLst>
                  </a:tr>
                  <a:tr h="303106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400" b="1" i="0" u="none" strike="noStrike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Final permeability</a:t>
                          </a:r>
                        </a:p>
                      </a:txBody>
                      <a:tcPr marL="9525" marR="9525" marT="9525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G"/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46835" t="-391667" r="-137975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G"/>
                        </a:p>
                      </a:txBody>
                      <a:tcPr marL="9525" marR="9525" marT="9525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l="-178899" t="-391667" b="-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47846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6D88B00-7D1F-235E-B131-4E98A6AA67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108" y="6463254"/>
            <a:ext cx="347078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EB59D-BC6A-762F-3B53-A362ECED88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371" y="1394628"/>
            <a:ext cx="6296629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58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12089-473B-1A54-562C-C9D1EC14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042312-5A96-2C16-CA5D-40BDBD14DE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18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Mineral Spatial Heterogeneity:</a:t>
            </a:r>
          </a:p>
          <a:p>
            <a:pPr algn="ctr"/>
            <a:r>
              <a:rPr lang="en-NG"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 Fast Channels</a:t>
            </a:r>
            <a:r>
              <a:rPr lang="en-GB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Mineral Proximity to Fast Channels</a:t>
            </a:r>
            <a:endParaRPr lang="en-NG" sz="3200" b="1">
              <a:solidFill>
                <a:schemeClr val="bg2"/>
              </a:solidFill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565FA16-B9E6-C81E-28FE-A60F16AB81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" y="1274939"/>
            <a:ext cx="4213058" cy="22789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03D08-4FFD-3215-AB53-A0C6736430E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03291" y="1307169"/>
            <a:ext cx="4392000" cy="2058895"/>
            <a:chOff x="4303291" y="1516719"/>
            <a:chExt cx="4392000" cy="2058895"/>
          </a:xfrm>
        </p:grpSpPr>
        <p:pic>
          <p:nvPicPr>
            <p:cNvPr id="11" name="Picture 10" descr="A circular image of a colorful circle&#10;&#10;Description automatically generated">
              <a:extLst>
                <a:ext uri="{FF2B5EF4-FFF2-40B4-BE49-F238E27FC236}">
                  <a16:creationId xmlns:a16="http://schemas.microsoft.com/office/drawing/2014/main" id="{0866E17A-D473-9C07-E22F-9D2DA1B733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7727" y="1516719"/>
              <a:ext cx="1800000" cy="1800000"/>
            </a:xfrm>
            <a:prstGeom prst="rect">
              <a:avLst/>
            </a:prstGeom>
          </p:spPr>
        </p:pic>
        <p:pic>
          <p:nvPicPr>
            <p:cNvPr id="12" name="Picture 11" descr="A colorful circle with black text&#10;&#10;Description automatically generated">
              <a:extLst>
                <a:ext uri="{FF2B5EF4-FFF2-40B4-BE49-F238E27FC236}">
                  <a16:creationId xmlns:a16="http://schemas.microsoft.com/office/drawing/2014/main" id="{EE3DD944-EA7D-A465-7F91-E9FB361BF14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3003" y="1516719"/>
              <a:ext cx="1800000" cy="1800000"/>
            </a:xfrm>
            <a:prstGeom prst="rect">
              <a:avLst/>
            </a:prstGeom>
          </p:spPr>
        </p:pic>
        <p:pic>
          <p:nvPicPr>
            <p:cNvPr id="8" name="Picture 7" descr="A yellow square on a black background&#10;&#10;Description automatically generated">
              <a:extLst>
                <a:ext uri="{FF2B5EF4-FFF2-40B4-BE49-F238E27FC236}">
                  <a16:creationId xmlns:a16="http://schemas.microsoft.com/office/drawing/2014/main" id="{D7E1A17B-6B3E-D402-7153-0AE797DC7B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3291" y="3359064"/>
              <a:ext cx="4392000" cy="21655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1118696C-2B94-9B7E-73A7-F1C3B8D29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8108" y="6463254"/>
            <a:ext cx="3470788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3EAB5-9BFE-4C87-A353-F05BFB011E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9E83EE-4DF6-BE95-EDE6-0936296C869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861542" y="1214476"/>
            <a:ext cx="3330458" cy="2398763"/>
            <a:chOff x="8861542" y="1424026"/>
            <a:chExt cx="3330458" cy="2398763"/>
          </a:xfrm>
        </p:grpSpPr>
        <p:pic>
          <p:nvPicPr>
            <p:cNvPr id="9" name="Picture 8" descr="A mathematical equation with black text&#10;&#10;Description automatically generated">
              <a:extLst>
                <a:ext uri="{FF2B5EF4-FFF2-40B4-BE49-F238E27FC236}">
                  <a16:creationId xmlns:a16="http://schemas.microsoft.com/office/drawing/2014/main" id="{86870A7F-A814-B124-5A76-B180452371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2446" y="1424026"/>
              <a:ext cx="2160000" cy="739566"/>
            </a:xfrm>
            <a:prstGeom prst="rect">
              <a:avLst/>
            </a:prstGeom>
          </p:spPr>
        </p:pic>
        <p:pic>
          <p:nvPicPr>
            <p:cNvPr id="19" name="Picture 18" descr="A close up of a text&#10;&#10;Description automatically generated">
              <a:extLst>
                <a:ext uri="{FF2B5EF4-FFF2-40B4-BE49-F238E27FC236}">
                  <a16:creationId xmlns:a16="http://schemas.microsoft.com/office/drawing/2014/main" id="{B66AE75B-1E01-7975-1D1A-2EFAAE79E7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440" y="3316719"/>
              <a:ext cx="529722" cy="222820"/>
            </a:xfrm>
            <a:prstGeom prst="rect">
              <a:avLst/>
            </a:prstGeom>
          </p:spPr>
        </p:pic>
        <p:pic>
          <p:nvPicPr>
            <p:cNvPr id="21" name="Picture 20" descr="A close-up of a letter&#10;&#10;Description automatically generated">
              <a:extLst>
                <a:ext uri="{FF2B5EF4-FFF2-40B4-BE49-F238E27FC236}">
                  <a16:creationId xmlns:a16="http://schemas.microsoft.com/office/drawing/2014/main" id="{F4397D6F-C5CB-29F6-843A-B11D2598AD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95382" y="2213018"/>
              <a:ext cx="649698" cy="221078"/>
            </a:xfrm>
            <a:prstGeom prst="rect">
              <a:avLst/>
            </a:prstGeom>
          </p:spPr>
        </p:pic>
        <p:pic>
          <p:nvPicPr>
            <p:cNvPr id="23" name="Picture 22" descr="A black letter with a white background&#10;&#10;Description automatically generated">
              <a:extLst>
                <a:ext uri="{FF2B5EF4-FFF2-40B4-BE49-F238E27FC236}">
                  <a16:creationId xmlns:a16="http://schemas.microsoft.com/office/drawing/2014/main" id="{A41C3655-6C72-E68E-F357-5A6852740F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61542" y="2765739"/>
              <a:ext cx="717377" cy="22107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D35F9-5BA6-99AA-0CD4-BDAEC21F24E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11906" y="2066797"/>
              <a:ext cx="258009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Helvetica" pitchFamily="2" charset="0"/>
                </a:rPr>
                <a:t>M</a:t>
              </a:r>
              <a:r>
                <a:rPr lang="en-GB" sz="1100" dirty="0">
                  <a:effectLst/>
                  <a:latin typeface="Helvetica" pitchFamily="2" charset="0"/>
                </a:rPr>
                <a:t>ineral proximity fraction at a given distance (d) from a fast channel at a particular time (t).</a:t>
              </a:r>
              <a:endParaRPr lang="en-NG" sz="11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1C0408-5E10-0FB2-27AA-08DE801C9D5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87162" y="2617536"/>
              <a:ext cx="258009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Helvetica" pitchFamily="2" charset="0"/>
                </a:rPr>
                <a:t>N</a:t>
              </a:r>
              <a:r>
                <a:rPr lang="en-GB" sz="1100" dirty="0">
                  <a:effectLst/>
                  <a:latin typeface="Helvetica" pitchFamily="2" charset="0"/>
                </a:rPr>
                <a:t>umber of voxels a specific mineral (m) at a given distance (d) from a fast channel at a particular time (t).</a:t>
              </a:r>
              <a:endParaRPr lang="en-NG" sz="11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2AB1A0-7F5D-9D47-C9DE-D9FCF54C890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11408" y="3222625"/>
              <a:ext cx="258009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G" sz="1100" dirty="0"/>
                <a:t> </a:t>
              </a:r>
              <a:r>
                <a:rPr lang="en-GB" sz="1100" dirty="0">
                  <a:latin typeface="Helvetica" pitchFamily="2" charset="0"/>
                </a:rPr>
                <a:t>T</a:t>
              </a:r>
              <a:r>
                <a:rPr lang="en-GB" sz="1100" dirty="0">
                  <a:effectLst/>
                  <a:latin typeface="Helvetica" pitchFamily="2" charset="0"/>
                </a:rPr>
                <a:t>otal number of solid voxels (voxels of any mineral (m) anywhere in the image.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79439B-B564-05C8-75F0-4F1D7A69D5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93806" y="4314549"/>
            <a:ext cx="490254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</a:rPr>
              <a:t>Can we use all the information we have on flow visualisation, velocity distributions and proximity functions to synthesise these results?</a:t>
            </a:r>
            <a:endParaRPr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51E499-48CE-DC28-7289-AB0B08095E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0193" y="3500806"/>
            <a:ext cx="6336000" cy="3156287"/>
            <a:chOff x="460193" y="3500806"/>
            <a:chExt cx="6336000" cy="315628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59EEF6-6C3D-31E4-DFBE-FEC0C99B77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60193" y="3500806"/>
              <a:ext cx="6336000" cy="2933373"/>
              <a:chOff x="460193" y="3500806"/>
              <a:chExt cx="6336000" cy="29333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ED0F54-1BDB-C5EB-F871-5B253C7AA4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rcRect b="61806"/>
              <a:stretch>
                <a:fillRect/>
              </a:stretch>
            </p:blipFill>
            <p:spPr>
              <a:xfrm>
                <a:off x="2026193" y="6302936"/>
                <a:ext cx="3420000" cy="131243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1678EE1-4C32-6549-5229-911EC116CD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60193" y="3500806"/>
                <a:ext cx="6336000" cy="2811716"/>
                <a:chOff x="460193" y="3558556"/>
                <a:chExt cx="6336000" cy="2811716"/>
              </a:xfrm>
            </p:grpSpPr>
            <p:pic>
              <p:nvPicPr>
                <p:cNvPr id="5" name="Picture 4" descr="A diagram of different types of growth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25EED3A-6322-2740-08AF-664FD998B3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6193" y="3558556"/>
                  <a:ext cx="6120000" cy="2811716"/>
                </a:xfrm>
                <a:prstGeom prst="rect">
                  <a:avLst/>
                </a:prstGeom>
              </p:spPr>
            </p:pic>
            <p:pic>
              <p:nvPicPr>
                <p:cNvPr id="7" name="Picture 6" descr="A black text on a white background&#10;&#10;Description automatically generated">
                  <a:extLst>
                    <a:ext uri="{FF2B5EF4-FFF2-40B4-BE49-F238E27FC236}">
                      <a16:creationId xmlns:a16="http://schemas.microsoft.com/office/drawing/2014/main" id="{CBD62665-7962-C467-A8C0-2CA1F5FDC0E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0193" y="4694704"/>
                  <a:ext cx="216000" cy="163947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BE63F3-A080-49F9-E5E6-9F09ABFDC5C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rcRect t="43455"/>
            <a:stretch>
              <a:fillRect/>
            </a:stretch>
          </p:blipFill>
          <p:spPr>
            <a:xfrm>
              <a:off x="1774193" y="6434179"/>
              <a:ext cx="3924000" cy="22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92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7494B-D879-565C-E054-44137811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F77E19-C8B5-C3EC-BA97-F87E8F95D9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 dirty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 dirty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DE2BA-CCC4-3506-8966-23F87D3A9D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046" y="6463254"/>
            <a:ext cx="3352801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6E9570-6A82-CDCB-066D-E69694D7DC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533"/>
            <a:ext cx="6030269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2B9863-66A3-6511-86BA-B1D8E7B6F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" y="50533"/>
            <a:ext cx="5719351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9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E5904-3083-9E48-A5F7-BC26C3F2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8B9991-41C7-A1AA-702F-9589DA9DE1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32732"/>
            <a:ext cx="12192000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DDC0D-6223-FB9E-DC48-450E6B6CE7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516894"/>
            <a:ext cx="5617543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coupling of transport with reaction is quantified by evolving velocity distributions and mineral proximity to fast flow channels from the micro-CT images.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Minerals near fast channels dissolve faster altering reaction rate hierarchy, either forming dominant channels or widening existing channels.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Mineral reaction rates are orders of magnitude lower than the batch rates and the single-mineral system rates due to additional mass transfer limitations.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FC078-84BF-98B5-1CC1-D5C2F86786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7775" y="6585520"/>
            <a:ext cx="8136834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25EF9-37D5-16DE-E052-50BE7B4CBE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046" y="6463254"/>
            <a:ext cx="3352801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648A3ED-617A-94B4-CDEC-F33470C34284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515440344"/>
                  </p:ext>
                </p:extLst>
              </p:nvPr>
            </p:nvGraphicFramePr>
            <p:xfrm>
              <a:off x="5875030" y="4876534"/>
              <a:ext cx="6195407" cy="1772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5489">
                      <a:extLst>
                        <a:ext uri="{9D8B030D-6E8A-4147-A177-3AD203B41FA5}">
                          <a16:colId xmlns:a16="http://schemas.microsoft.com/office/drawing/2014/main" val="106350696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73358581"/>
                        </a:ext>
                      </a:extLst>
                    </a:gridCol>
                    <a:gridCol w="1434148">
                      <a:extLst>
                        <a:ext uri="{9D8B030D-6E8A-4147-A177-3AD203B41FA5}">
                          <a16:colId xmlns:a16="http://schemas.microsoft.com/office/drawing/2014/main" val="313271992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920923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Mineral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Calcite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Anhydrite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Dolomite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8626332"/>
                      </a:ext>
                    </a:extLst>
                  </a:tr>
                  <a:tr h="1774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Batch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reaction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rates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0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8.1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 baseline="300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[2],[3]</a:t>
                          </a:r>
                          <a:endParaRPr lang="en-GB" sz="16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2.5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 baseline="300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[1]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5.1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 baseline="3000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[2],[3]</a:t>
                          </a:r>
                          <a:endParaRPr lang="en-GB" sz="1600" b="0" i="0" u="none" strike="noStrike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8152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This work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A:</a:t>
                          </a:r>
                          <a:r>
                            <a:rPr lang="en-US" sz="1600" b="0" u="none" strike="noStrike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4.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b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</a:br>
                          <a:r>
                            <a:rPr lang="en-GB" sz="16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B:</a:t>
                          </a:r>
                          <a: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5.8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A:</a:t>
                          </a:r>
                          <a:r>
                            <a:rPr lang="en-US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0" i="0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4.1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endParaRPr lang="en-GB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GB" sz="16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B:</a:t>
                          </a:r>
                          <a: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6.5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u="none" strike="noStrike">
                              <a:solidFill>
                                <a:schemeClr val="tx1"/>
                              </a:solidFill>
                              <a:effectLst/>
                              <a:ea typeface="+mn-ea"/>
                            </a:rPr>
                            <a:t>A:</a:t>
                          </a:r>
                          <a:r>
                            <a:rPr lang="en-US" sz="1600" b="0" u="none" strike="noStrike">
                              <a:solidFill>
                                <a:schemeClr val="tx1"/>
                              </a:solidFill>
                              <a:effectLst/>
                              <a:ea typeface="+mn-ea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</a:rPr>
                                <m:t>4.8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,</a:t>
                          </a:r>
                          <a:b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</a:br>
                          <a:r>
                            <a:rPr lang="en-GB" sz="16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B:</a:t>
                          </a:r>
                          <a:r>
                            <a:rPr lang="en-GB" sz="16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9.0</m:t>
                              </m:r>
                              <m:r>
                                <a:rPr lang="en-GB" sz="1600" b="0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8631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648A3ED-617A-94B4-CDEC-F33470C34284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515440344"/>
                  </p:ext>
                </p:extLst>
              </p:nvPr>
            </p:nvGraphicFramePr>
            <p:xfrm>
              <a:off x="5875030" y="4876534"/>
              <a:ext cx="6195407" cy="1772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5489">
                      <a:extLst>
                        <a:ext uri="{9D8B030D-6E8A-4147-A177-3AD203B41FA5}">
                          <a16:colId xmlns:a16="http://schemas.microsoft.com/office/drawing/2014/main" val="106350696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73358581"/>
                        </a:ext>
                      </a:extLst>
                    </a:gridCol>
                    <a:gridCol w="1434148">
                      <a:extLst>
                        <a:ext uri="{9D8B030D-6E8A-4147-A177-3AD203B41FA5}">
                          <a16:colId xmlns:a16="http://schemas.microsoft.com/office/drawing/2014/main" val="313271992"/>
                        </a:ext>
                      </a:extLst>
                    </a:gridCol>
                    <a:gridCol w="1492885">
                      <a:extLst>
                        <a:ext uri="{9D8B030D-6E8A-4147-A177-3AD203B41FA5}">
                          <a16:colId xmlns:a16="http://schemas.microsoft.com/office/drawing/2014/main" val="6920923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Mineral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Calcite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Anhydrite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Dolomite</a:t>
                          </a:r>
                        </a:p>
                      </a:txBody>
                      <a:tcPr>
                        <a:solidFill>
                          <a:srgbClr val="1538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862633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Batch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reaction </a:t>
                          </a:r>
                        </a:p>
                        <a:p>
                          <a:pPr algn="ctr"/>
                          <a:r>
                            <a:rPr lang="en-GB" sz="1600" b="1"/>
                            <a:t>rates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9592" t="-46324" r="-197959" b="-7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966" t="-46324" r="-105508" b="-7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15918" t="-46324" r="-1633" b="-7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81526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/>
                            <a:t>This work (mol/m</a:t>
                          </a:r>
                          <a:r>
                            <a:rPr lang="en-GB" sz="1600" b="1" baseline="30000"/>
                            <a:t>2</a:t>
                          </a:r>
                          <a:r>
                            <a:rPr lang="en-GB" sz="1600" b="1"/>
                            <a:t>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9592" t="-209474" r="-197959" b="-1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966" t="-209474" r="-105508" b="-1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15918" t="-209474" r="-1633" b="-1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63181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6C1E58E-6EFC-F592-7919-58AF3C71F29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500562" y="1415426"/>
            <a:ext cx="6571260" cy="3461108"/>
            <a:chOff x="5542926" y="2866575"/>
            <a:chExt cx="6571260" cy="34611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DDE618-785D-403C-D4BF-E5637F0D4B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800806" y="2866575"/>
              <a:ext cx="6246907" cy="3095235"/>
              <a:chOff x="5800806" y="2866575"/>
              <a:chExt cx="6246907" cy="3095235"/>
            </a:xfrm>
          </p:grpSpPr>
          <p:pic>
            <p:nvPicPr>
              <p:cNvPr id="14" name="Picture 13" descr="A circular image of a colorful circle&#10;&#10;Description automatically generated">
                <a:extLst>
                  <a:ext uri="{FF2B5EF4-FFF2-40B4-BE49-F238E27FC236}">
                    <a16:creationId xmlns:a16="http://schemas.microsoft.com/office/drawing/2014/main" id="{B0D05560-6804-D6D4-2015-5A922CB9FF4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7713" y="2866575"/>
                <a:ext cx="3060000" cy="3060000"/>
              </a:xfrm>
              <a:prstGeom prst="rect">
                <a:avLst/>
              </a:prstGeom>
            </p:spPr>
          </p:pic>
          <p:pic>
            <p:nvPicPr>
              <p:cNvPr id="15" name="Picture 14" descr="A colorful circle with black text&#10;&#10;Description automatically generated">
                <a:extLst>
                  <a:ext uri="{FF2B5EF4-FFF2-40B4-BE49-F238E27FC236}">
                    <a16:creationId xmlns:a16="http://schemas.microsoft.com/office/drawing/2014/main" id="{1A5D7B75-18EA-30CF-A05F-4982B4C7A51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0806" y="2901810"/>
                <a:ext cx="3060000" cy="3060000"/>
              </a:xfrm>
              <a:prstGeom prst="rect">
                <a:avLst/>
              </a:prstGeom>
            </p:spPr>
          </p:pic>
        </p:grpSp>
        <p:pic>
          <p:nvPicPr>
            <p:cNvPr id="13" name="Picture 12" descr="A yellow square on a black background&#10;&#10;Description automatically generated">
              <a:extLst>
                <a:ext uri="{FF2B5EF4-FFF2-40B4-BE49-F238E27FC236}">
                  <a16:creationId xmlns:a16="http://schemas.microsoft.com/office/drawing/2014/main" id="{C427456E-C757-402E-E296-F82C7837533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2926" y="6003683"/>
              <a:ext cx="6571260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37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1F84E-612D-8B88-7341-4A54BD66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3F5B99-479E-55DD-83BA-305853101D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2732"/>
            <a:ext cx="6710252" cy="1161896"/>
          </a:xfrm>
          <a:prstGeom prst="rect">
            <a:avLst/>
          </a:prstGeom>
          <a:solidFill>
            <a:srgbClr val="1538C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NG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FDE6C-156A-48FC-2905-019DBB79B3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10252" y="6027389"/>
            <a:ext cx="5226325" cy="303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>
                <a:ln>
                  <a:noFill/>
                </a:ln>
                <a:solidFill>
                  <a:srgbClr val="1538CD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Imperial College Pore-Scale </a:t>
            </a:r>
            <a:r>
              <a:rPr lang="en-GB" altLang="en-US" sz="1600" b="1" kern="0">
                <a:solidFill>
                  <a:srgbClr val="1538CD"/>
                </a:solidFill>
              </a:rPr>
              <a:t>Imaging and Modelling Group </a:t>
            </a:r>
            <a:endParaRPr kumimoji="0" lang="en-GB" altLang="en-US" sz="1600" b="1" i="0" u="none" strike="noStrike" kern="0" cap="none" spc="0" normalizeH="0" baseline="0" noProof="0">
              <a:ln>
                <a:noFill/>
              </a:ln>
              <a:solidFill>
                <a:srgbClr val="1538CD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A6D8F-8B26-EB0B-7B7D-13C57226F7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4081" y="1369507"/>
            <a:ext cx="6416171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376" indent="-323376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 gratefully acknowledge funding from the Qatar Carbonates and Carbon Storage Research Centre (QCCSRC), provided jointly by Qatar Petroleum, Shell, and Qatar Science and Technology Park.</a:t>
            </a:r>
          </a:p>
          <a:p>
            <a:pPr marL="323376" indent="-323376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sz="15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 gratefully acknowledge funding from Petroleum Technology Development Fund (PTDF).</a:t>
            </a:r>
            <a:endParaRPr lang="en-US" sz="15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4E7DD5-815B-9488-E657-51C03337A89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80373" y="758379"/>
            <a:ext cx="5251874" cy="5281546"/>
            <a:chOff x="7087476" y="1394628"/>
            <a:chExt cx="5040000" cy="5071853"/>
          </a:xfrm>
        </p:grpSpPr>
        <p:pic>
          <p:nvPicPr>
            <p:cNvPr id="6" name="Picture 5" descr="A colorful circular object with text&#10;&#10;Description automatically generated">
              <a:extLst>
                <a:ext uri="{FF2B5EF4-FFF2-40B4-BE49-F238E27FC236}">
                  <a16:creationId xmlns:a16="http://schemas.microsoft.com/office/drawing/2014/main" id="{13BEC834-A3DF-60AA-EAE4-E72C7FD3776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7476" y="3946481"/>
              <a:ext cx="2520000" cy="2520000"/>
            </a:xfrm>
            <a:prstGeom prst="rect">
              <a:avLst/>
            </a:prstGeom>
          </p:spPr>
        </p:pic>
        <p:pic>
          <p:nvPicPr>
            <p:cNvPr id="9" name="Picture 8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96B74F5F-33D4-8DDC-C078-34F328CA255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7476" y="1394628"/>
              <a:ext cx="2520000" cy="2520000"/>
            </a:xfrm>
            <a:prstGeom prst="rect">
              <a:avLst/>
            </a:prstGeom>
          </p:spPr>
        </p:pic>
        <p:pic>
          <p:nvPicPr>
            <p:cNvPr id="10" name="Picture 9" descr="A circular image of a colorful circle&#10;&#10;Description automatically generated with medium confidence">
              <a:extLst>
                <a:ext uri="{FF2B5EF4-FFF2-40B4-BE49-F238E27FC236}">
                  <a16:creationId xmlns:a16="http://schemas.microsoft.com/office/drawing/2014/main" id="{C616150F-AC8E-6832-F96F-988F8AD83C8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7476" y="3946481"/>
              <a:ext cx="2520000" cy="2520000"/>
            </a:xfrm>
            <a:prstGeom prst="rect">
              <a:avLst/>
            </a:prstGeom>
          </p:spPr>
        </p:pic>
        <p:pic>
          <p:nvPicPr>
            <p:cNvPr id="11" name="Picture 10" descr="A close up of a microscope&#10;&#10;Description automatically generated">
              <a:extLst>
                <a:ext uri="{FF2B5EF4-FFF2-40B4-BE49-F238E27FC236}">
                  <a16:creationId xmlns:a16="http://schemas.microsoft.com/office/drawing/2014/main" id="{CC84A120-3EE5-F35C-4B14-22843609B30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07476" y="1394628"/>
              <a:ext cx="2520000" cy="2520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2DEAD19-601E-C44B-288B-6BC719DD1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5583" y="6539199"/>
            <a:ext cx="7465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https://www.imperial.ac.uk/earth-science/research/research-groups/pore-scale-modelling/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A5F9F2-3E57-A5E0-9901-BAC15FD380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7046" y="6463254"/>
            <a:ext cx="3352801" cy="54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rgbClr val="1538CD"/>
                </a:solidFill>
                <a:latin typeface="+mn-lt"/>
              </a:rPr>
              <a:t>CO</a:t>
            </a:r>
            <a:r>
              <a:rPr lang="en-US" sz="1600" b="1" baseline="-25000">
                <a:solidFill>
                  <a:srgbClr val="1538CD"/>
                </a:solidFill>
                <a:latin typeface="+mn-lt"/>
              </a:rPr>
              <a:t>2</a:t>
            </a:r>
            <a:r>
              <a:rPr lang="en-US" sz="1600" b="1">
                <a:solidFill>
                  <a:srgbClr val="1538CD"/>
                </a:solidFill>
                <a:latin typeface="+mn-lt"/>
              </a:rPr>
              <a:t> Reactive transport  in Carbonates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BF0242-E2E4-5122-D627-A499DCFBCD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0177"/>
          <a:stretch>
            <a:fillRect/>
          </a:stretch>
        </p:blipFill>
        <p:spPr>
          <a:xfrm>
            <a:off x="3064142" y="2833714"/>
            <a:ext cx="3352800" cy="3345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25AB9A-E554-0E5C-F16D-1FF419C22378}"/>
              </a:ext>
            </a:extLst>
          </p:cNvPr>
          <p:cNvSpPr txBox="1"/>
          <p:nvPr/>
        </p:nvSpPr>
        <p:spPr>
          <a:xfrm>
            <a:off x="444000" y="3475353"/>
            <a:ext cx="26201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Arial Black" panose="020B0A04020102020204" pitchFamily="34" charset="0"/>
              </a:rPr>
              <a:t>Read</a:t>
            </a:r>
          </a:p>
          <a:p>
            <a:pPr algn="ctr"/>
            <a:r>
              <a:rPr lang="en-GB" sz="3200" dirty="0">
                <a:latin typeface="Arial Black" panose="020B0A04020102020204" pitchFamily="34" charset="0"/>
              </a:rPr>
              <a:t>Accepted Paper </a:t>
            </a:r>
          </a:p>
          <a:p>
            <a:pPr algn="ctr"/>
            <a:r>
              <a:rPr lang="en-GB" sz="3200" dirty="0">
                <a:latin typeface="Arial Black" panose="020B0A04020102020204" pitchFamily="34" charset="0"/>
              </a:rPr>
              <a:t>Pre-Print:</a:t>
            </a:r>
          </a:p>
        </p:txBody>
      </p:sp>
    </p:spTree>
    <p:extLst>
      <p:ext uri="{BB962C8B-B14F-4D97-AF65-F5344CB8AC3E}">
        <p14:creationId xmlns:p14="http://schemas.microsoft.com/office/powerpoint/2010/main" val="1241113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1002</Words>
  <Application>Microsoft Office PowerPoint</Application>
  <PresentationFormat>Widescreen</PresentationFormat>
  <Paragraphs>150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Impact of Mineral Spatial Distribution on CO2 Dissolution Rates  in Multimineral Carbonate Rocks</vt:lpstr>
      <vt:lpstr>PowerPoint Presentation</vt:lpstr>
      <vt:lpstr>Impact of Mineral Spatial Distribution on CO2 Dissolution Rates  in Multimineral Carbonate Rocks</vt:lpstr>
      <vt:lpstr>CO2 Flooding Apparatus | Segmentation |  Flow Simulation - Velocity Distributions as Metrics for Heterogeneity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Reactive Transport: Multimineral Carbonate Systems, Well Cement-CO2 Interactions</dc:title>
  <dc:creator>Adedipe, Olatunbosun A</dc:creator>
  <cp:lastModifiedBy>Adedipe, Olatunbosun Abidemi</cp:lastModifiedBy>
  <cp:revision>16</cp:revision>
  <dcterms:created xsi:type="dcterms:W3CDTF">2023-11-30T11:50:21Z</dcterms:created>
  <dcterms:modified xsi:type="dcterms:W3CDTF">2026-05-14T22:38:11Z</dcterms:modified>
</cp:coreProperties>
</file>