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762" r:id="rId2"/>
    <p:sldId id="765" r:id="rId3"/>
    <p:sldId id="768" r:id="rId4"/>
    <p:sldId id="769" r:id="rId5"/>
    <p:sldId id="770" r:id="rId6"/>
    <p:sldId id="771" r:id="rId7"/>
    <p:sldId id="773" r:id="rId8"/>
    <p:sldId id="774" r:id="rId9"/>
    <p:sldId id="776" r:id="rId10"/>
    <p:sldId id="775" r:id="rId11"/>
    <p:sldId id="778" r:id="rId12"/>
    <p:sldId id="785" r:id="rId13"/>
    <p:sldId id="783" r:id="rId14"/>
    <p:sldId id="788" r:id="rId15"/>
    <p:sldId id="786" r:id="rId16"/>
    <p:sldId id="789" r:id="rId17"/>
    <p:sldId id="787" r:id="rId18"/>
    <p:sldId id="772" r:id="rId19"/>
    <p:sldId id="777" r:id="rId20"/>
    <p:sldId id="781" r:id="rId21"/>
    <p:sldId id="790" r:id="rId22"/>
  </p:sldIdLst>
  <p:sldSz cx="12192000" cy="6858000"/>
  <p:notesSz cx="6858000" cy="9144000"/>
  <p:defaultText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0066A2"/>
    <a:srgbClr val="85CFEA"/>
    <a:srgbClr val="377620"/>
    <a:srgbClr val="AC9888"/>
    <a:srgbClr val="5D5D59"/>
    <a:srgbClr val="292927"/>
    <a:srgbClr val="E97132"/>
    <a:srgbClr val="F2CFEE"/>
    <a:srgbClr val="215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7"/>
    <p:restoredTop sz="78729"/>
  </p:normalViewPr>
  <p:slideViewPr>
    <p:cSldViewPr snapToGrid="0">
      <p:cViewPr>
        <p:scale>
          <a:sx n="100" d="100"/>
          <a:sy n="100" d="100"/>
        </p:scale>
        <p:origin x="-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0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9F1DD-5DF3-CC4F-99B8-AF0E1BE12A3C}" type="datetimeFigureOut">
              <a:rPr lang="en-001" smtClean="0"/>
              <a:t>07/05/2026</a:t>
            </a:fld>
            <a:endParaRPr lang="en-001"/>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001"/>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001"/>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D62BB3-D772-C549-9867-59CE95503BDD}" type="slidenum">
              <a:rPr lang="en-001" smtClean="0"/>
              <a:t>‹#›</a:t>
            </a:fld>
            <a:endParaRPr lang="en-001"/>
          </a:p>
        </p:txBody>
      </p:sp>
    </p:spTree>
    <p:extLst>
      <p:ext uri="{BB962C8B-B14F-4D97-AF65-F5344CB8AC3E}">
        <p14:creationId xmlns:p14="http://schemas.microsoft.com/office/powerpoint/2010/main" val="422382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noProof="0" dirty="0"/>
              <a:t>Thank you…</a:t>
            </a:r>
          </a:p>
          <a:p>
            <a:pPr marL="171450" indent="-171450">
              <a:buFont typeface="Arial" panose="020B0604020202020204" pitchFamily="34" charset="0"/>
              <a:buChar char="•"/>
            </a:pPr>
            <a:r>
              <a:rPr lang="en-US" noProof="0" dirty="0"/>
              <a:t>The title of my talk is…</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Great, thank you. Good afternoon, everyone. The title of my talk is “Monte-Carlo based approach for simulating fracture flow using fully-unstructured </a:t>
            </a:r>
            <a:r>
              <a:rPr lang="en-US" noProof="0" dirty="0" err="1"/>
              <a:t>pEDFM</a:t>
            </a:r>
            <a:r>
              <a:rPr lang="en-US" noProof="0" dirty="0"/>
              <a:t>”; however, with recent developments that I’ll share with you all today, you’ll see that this is a misleading title. It should read something like “Monte-Carlo based and other approaches…”, but you’ll see what I mean in a minute. </a:t>
            </a:r>
          </a:p>
        </p:txBody>
      </p:sp>
      <p:sp>
        <p:nvSpPr>
          <p:cNvPr id="4" name="Slide Number Placeholder 3"/>
          <p:cNvSpPr>
            <a:spLocks noGrp="1"/>
          </p:cNvSpPr>
          <p:nvPr>
            <p:ph type="sldNum" sz="quarter" idx="5"/>
          </p:nvPr>
        </p:nvSpPr>
        <p:spPr/>
        <p:txBody>
          <a:bodyPr/>
          <a:lstStyle/>
          <a:p>
            <a:fld id="{FD0D4EC7-36F9-7648-9F36-714EC7923213}" type="slidenum">
              <a:rPr lang="en-GB" smtClean="0"/>
              <a:t>1</a:t>
            </a:fld>
            <a:endParaRPr lang="en-GB"/>
          </a:p>
        </p:txBody>
      </p:sp>
    </p:spTree>
    <p:extLst>
      <p:ext uri="{BB962C8B-B14F-4D97-AF65-F5344CB8AC3E}">
        <p14:creationId xmlns:p14="http://schemas.microsoft.com/office/powerpoint/2010/main" val="208841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1B78-5D0B-EC3C-11ED-693BDDE50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B34F4-9830-D572-B818-38F8AE683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FBD77-4279-D090-E720-2C434C0C19CD}"/>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We transform to local 2D coordinate system…</a:t>
            </a:r>
          </a:p>
          <a:p>
            <a:pPr marL="171450" indent="-171450">
              <a:buFont typeface="Arial" panose="020B0604020202020204" pitchFamily="34" charset="0"/>
              <a:buChar char="•"/>
            </a:pPr>
            <a:r>
              <a:rPr lang="en-US" noProof="0" dirty="0"/>
              <a:t>Computationally inexpensive</a:t>
            </a:r>
          </a:p>
          <a:p>
            <a:pPr marL="171450" indent="-171450">
              <a:buFont typeface="Arial" panose="020B0604020202020204" pitchFamily="34" charset="0"/>
              <a:buChar char="•"/>
            </a:pPr>
            <a:r>
              <a:rPr lang="en-US" noProof="0" dirty="0"/>
              <a:t>Agnostic to polyhedron order…</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…meaning we can transform our coordinate system to the local, 2D coordinate system of the fracture cell and from here the calculation of the intersection area is quite straight forward and computationally inexpensive. The benefit of this approach, of course, is that it is exact and not just an approximation of the actual intersection area. What’s more is that we compared the performance of the two methods, and to our surprise it appears that the geometric method is also more computationally efficient – so it’s clear that for the time being, the geometric method is more appealing for our purposes.</a:t>
            </a:r>
          </a:p>
        </p:txBody>
      </p:sp>
      <p:sp>
        <p:nvSpPr>
          <p:cNvPr id="4" name="Slide Number Placeholder 3">
            <a:extLst>
              <a:ext uri="{FF2B5EF4-FFF2-40B4-BE49-F238E27FC236}">
                <a16:creationId xmlns:a16="http://schemas.microsoft.com/office/drawing/2014/main" id="{205D0C6A-7E23-076B-41DA-C78492B8069D}"/>
              </a:ext>
            </a:extLst>
          </p:cNvPr>
          <p:cNvSpPr>
            <a:spLocks noGrp="1"/>
          </p:cNvSpPr>
          <p:nvPr>
            <p:ph type="sldNum" sz="quarter" idx="5"/>
          </p:nvPr>
        </p:nvSpPr>
        <p:spPr/>
        <p:txBody>
          <a:bodyPr/>
          <a:lstStyle/>
          <a:p>
            <a:fld id="{FD0D4EC7-36F9-7648-9F36-714EC7923213}" type="slidenum">
              <a:rPr lang="en-GB" smtClean="0"/>
              <a:t>10</a:t>
            </a:fld>
            <a:endParaRPr lang="en-GB"/>
          </a:p>
        </p:txBody>
      </p:sp>
    </p:spTree>
    <p:extLst>
      <p:ext uri="{BB962C8B-B14F-4D97-AF65-F5344CB8AC3E}">
        <p14:creationId xmlns:p14="http://schemas.microsoft.com/office/powerpoint/2010/main" val="4128919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EDB12-8EDA-3A36-2BFA-D9A2A3657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0D12E-2FC4-71F4-FD5E-ED6BE56AB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9BC7C-C22B-2584-F17A-1ED8DAFF5628}"/>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Looking back at our domain, if we zoom in…</a:t>
            </a:r>
          </a:p>
          <a:p>
            <a:pPr marL="171450" indent="-171450">
              <a:buFont typeface="Arial" panose="020B0604020202020204" pitchFamily="34" charset="0"/>
              <a:buChar char="•"/>
            </a:pPr>
            <a:r>
              <a:rPr lang="en-US" noProof="0" dirty="0"/>
              <a:t>Matrix-to-matrix</a:t>
            </a:r>
          </a:p>
          <a:p>
            <a:pPr marL="171450" indent="-171450">
              <a:buFont typeface="Arial" panose="020B0604020202020204" pitchFamily="34" charset="0"/>
              <a:buChar char="•"/>
            </a:pPr>
            <a:r>
              <a:rPr lang="en-US" noProof="0" dirty="0"/>
              <a:t>EDFM: Fracture-to-matrix</a:t>
            </a:r>
          </a:p>
          <a:p>
            <a:pPr marL="171450" indent="-171450">
              <a:buFont typeface="Arial" panose="020B0604020202020204" pitchFamily="34" charset="0"/>
              <a:buChar char="•"/>
            </a:pPr>
            <a:r>
              <a:rPr lang="en-US" noProof="0" dirty="0" err="1"/>
              <a:t>pEDFM</a:t>
            </a:r>
            <a:r>
              <a:rPr lang="en-US" noProof="0" dirty="0"/>
              <a:t> and face selection</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Looking back at our domain, if we zoom in on just two matrix cells, we have first the matrix-to-matrix flux shown in blue. If we also have a fracture intersecting one of the two cells, then we also have the EDFM connection, which describes the matrix to fracture flux. This here is enough for highly conductive fractures, but we also need to consider the possibility of low permeability – or sealing – fractures. In that case, the EDFM connection would be very weak due to the low permeability of the fracture, but the matrix-to-matrix connection would be unchanged, meaning that fluid can flow through the rock matrix as if the sealing fracture wasn’t there at all. To fix this issue, we apply projection-EDFM, also called </a:t>
            </a:r>
            <a:r>
              <a:rPr lang="en-US" noProof="0" dirty="0" err="1"/>
              <a:t>pEDFM</a:t>
            </a:r>
            <a:r>
              <a:rPr lang="en-US" noProof="0" dirty="0"/>
              <a:t>, where we select certain interfaces in the matrix mesh to project the fracture path onto, shown here as the pink line, and we remove the associated matrix-to-matrix connection altogether, replacing it with an additional connection between the fracture cell and the neighboring matrix cell. Now, we force fluid to flow from the matrix to the fracture back to the matrix, such that a low permeability fracture can act as a flow barrier. </a:t>
            </a:r>
          </a:p>
        </p:txBody>
      </p:sp>
      <p:sp>
        <p:nvSpPr>
          <p:cNvPr id="4" name="Slide Number Placeholder 3">
            <a:extLst>
              <a:ext uri="{FF2B5EF4-FFF2-40B4-BE49-F238E27FC236}">
                <a16:creationId xmlns:a16="http://schemas.microsoft.com/office/drawing/2014/main" id="{DA0141E2-5798-9451-9CC0-565ECA1CD2BA}"/>
              </a:ext>
            </a:extLst>
          </p:cNvPr>
          <p:cNvSpPr>
            <a:spLocks noGrp="1"/>
          </p:cNvSpPr>
          <p:nvPr>
            <p:ph type="sldNum" sz="quarter" idx="5"/>
          </p:nvPr>
        </p:nvSpPr>
        <p:spPr/>
        <p:txBody>
          <a:bodyPr/>
          <a:lstStyle/>
          <a:p>
            <a:fld id="{FD0D4EC7-36F9-7648-9F36-714EC7923213}" type="slidenum">
              <a:rPr lang="en-GB" smtClean="0"/>
              <a:t>11</a:t>
            </a:fld>
            <a:endParaRPr lang="en-GB"/>
          </a:p>
        </p:txBody>
      </p:sp>
    </p:spTree>
    <p:extLst>
      <p:ext uri="{BB962C8B-B14F-4D97-AF65-F5344CB8AC3E}">
        <p14:creationId xmlns:p14="http://schemas.microsoft.com/office/powerpoint/2010/main" val="20912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DA2A1-49BC-9E36-649B-1C90DEF95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63F0A-D1BD-0E7D-833A-24E19975D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36022-07A7-050E-2CC3-23C54E14691B}"/>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Which interfaces in the mesh do we select?</a:t>
            </a:r>
          </a:p>
          <a:p>
            <a:pPr marL="171450" indent="-171450">
              <a:buFont typeface="Arial" panose="020B0604020202020204" pitchFamily="34" charset="0"/>
              <a:buChar char="•"/>
            </a:pPr>
            <a:r>
              <a:rPr lang="en-US" noProof="0" dirty="0"/>
              <a:t>We start with a mesh, arbitrary polygons to show generality…</a:t>
            </a:r>
          </a:p>
          <a:p>
            <a:pPr marL="171450" indent="-171450">
              <a:buFont typeface="Arial" panose="020B0604020202020204" pitchFamily="34" charset="0"/>
              <a:buChar char="•"/>
            </a:pPr>
            <a:r>
              <a:rPr lang="en-US" noProof="0" dirty="0"/>
              <a:t>Shown in 2D, readily applies to 3D…</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Which interfaces in the matrix mesh do we select to project the fracture path onto? We start with a matrix mesh – here with arbitrary polygons to highlight the generality of our method. The centroids are shown here with the markers. After overlaying our fracture onto the mesh, we draw all possible lines connecting each matrix cell centroid with the centroid of all neighboring cells. Then, for every centroid connection line intersected by the fracture, we select the associated matrix interface to be part of the projection path. And if we take away all the clutter, we see that end up with a continuous, non-branching projection path for the fracture. I’ve shown this process in 2D here, but the same idea transfers directly to 3D as well where the resulting projection is a continuous, non-branching surface composed of matrix cell interfaces. </a:t>
            </a:r>
          </a:p>
        </p:txBody>
      </p:sp>
      <p:sp>
        <p:nvSpPr>
          <p:cNvPr id="4" name="Slide Number Placeholder 3">
            <a:extLst>
              <a:ext uri="{FF2B5EF4-FFF2-40B4-BE49-F238E27FC236}">
                <a16:creationId xmlns:a16="http://schemas.microsoft.com/office/drawing/2014/main" id="{51D1366E-88B7-6686-4FCE-83FAFA764124}"/>
              </a:ext>
            </a:extLst>
          </p:cNvPr>
          <p:cNvSpPr>
            <a:spLocks noGrp="1"/>
          </p:cNvSpPr>
          <p:nvPr>
            <p:ph type="sldNum" sz="quarter" idx="5"/>
          </p:nvPr>
        </p:nvSpPr>
        <p:spPr/>
        <p:txBody>
          <a:bodyPr/>
          <a:lstStyle/>
          <a:p>
            <a:fld id="{FD0D4EC7-36F9-7648-9F36-714EC7923213}" type="slidenum">
              <a:rPr lang="en-GB" smtClean="0"/>
              <a:t>12</a:t>
            </a:fld>
            <a:endParaRPr lang="en-GB"/>
          </a:p>
        </p:txBody>
      </p:sp>
    </p:spTree>
    <p:extLst>
      <p:ext uri="{BB962C8B-B14F-4D97-AF65-F5344CB8AC3E}">
        <p14:creationId xmlns:p14="http://schemas.microsoft.com/office/powerpoint/2010/main" val="408253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C2C18-72EF-0DD7-BF7B-A193E1395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98D05-82A0-9CAD-1864-42ECE5F37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57D96-4462-40C4-F888-5818E0084817}"/>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We have developed this new capability in </a:t>
            </a:r>
            <a:r>
              <a:rPr lang="en-US" noProof="0" dirty="0" err="1"/>
              <a:t>DARSim</a:t>
            </a:r>
            <a:r>
              <a:rPr lang="en-US" noProof="0" dirty="0"/>
              <a:t>, one of our in-house reservoir simulators at TU Delft. It is an open-source software, so you are welcome to download and give this a try for yourself. We are planning a new release of </a:t>
            </a:r>
            <a:r>
              <a:rPr lang="en-US" noProof="0" dirty="0" err="1"/>
              <a:t>DARSim</a:t>
            </a:r>
            <a:r>
              <a:rPr lang="en-US" noProof="0" dirty="0"/>
              <a:t> in June, with several new features, so keep an eye out for that as well. </a:t>
            </a:r>
          </a:p>
        </p:txBody>
      </p:sp>
      <p:sp>
        <p:nvSpPr>
          <p:cNvPr id="4" name="Slide Number Placeholder 3">
            <a:extLst>
              <a:ext uri="{FF2B5EF4-FFF2-40B4-BE49-F238E27FC236}">
                <a16:creationId xmlns:a16="http://schemas.microsoft.com/office/drawing/2014/main" id="{C4F708E1-7319-4590-ECA1-98E858C4A8D7}"/>
              </a:ext>
            </a:extLst>
          </p:cNvPr>
          <p:cNvSpPr>
            <a:spLocks noGrp="1"/>
          </p:cNvSpPr>
          <p:nvPr>
            <p:ph type="sldNum" sz="quarter" idx="5"/>
          </p:nvPr>
        </p:nvSpPr>
        <p:spPr/>
        <p:txBody>
          <a:bodyPr/>
          <a:lstStyle/>
          <a:p>
            <a:fld id="{FD0D4EC7-36F9-7648-9F36-714EC7923213}" type="slidenum">
              <a:rPr lang="en-GB" smtClean="0"/>
              <a:t>13</a:t>
            </a:fld>
            <a:endParaRPr lang="en-GB"/>
          </a:p>
        </p:txBody>
      </p:sp>
    </p:spTree>
    <p:extLst>
      <p:ext uri="{BB962C8B-B14F-4D97-AF65-F5344CB8AC3E}">
        <p14:creationId xmlns:p14="http://schemas.microsoft.com/office/powerpoint/2010/main" val="1040525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2807-42EA-B2BC-7D6E-77342FE36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32355-9173-9519-BE0B-DAEAA5DE1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6C08E-BE56-DFE2-F874-312FF93C139D}"/>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Finish with a demonstration…</a:t>
            </a:r>
          </a:p>
          <a:p>
            <a:pPr marL="171450" indent="-171450">
              <a:buFont typeface="Arial" panose="020B0604020202020204" pitchFamily="34" charset="0"/>
              <a:buChar char="•"/>
            </a:pPr>
            <a:r>
              <a:rPr lang="en-US" noProof="0" dirty="0"/>
              <a:t>CO2 injection</a:t>
            </a:r>
          </a:p>
          <a:p>
            <a:pPr marL="171450" indent="-171450">
              <a:buFont typeface="Arial" panose="020B0604020202020204" pitchFamily="34" charset="0"/>
              <a:buChar char="•"/>
            </a:pPr>
            <a:r>
              <a:rPr lang="en-US" noProof="0" dirty="0"/>
              <a:t>Anticline reservoir</a:t>
            </a:r>
          </a:p>
          <a:p>
            <a:pPr marL="171450" indent="-171450">
              <a:buFont typeface="Arial" panose="020B0604020202020204" pitchFamily="34" charset="0"/>
              <a:buChar char="•"/>
            </a:pPr>
            <a:r>
              <a:rPr lang="en-US" noProof="0" dirty="0"/>
              <a:t>Sealing fault on upslope side as flow barrier</a:t>
            </a:r>
          </a:p>
          <a:p>
            <a:pPr marL="171450" indent="-171450">
              <a:buFont typeface="Arial" panose="020B0604020202020204" pitchFamily="34" charset="0"/>
              <a:buChar char="•"/>
            </a:pPr>
            <a:r>
              <a:rPr lang="en-US" noProof="0" dirty="0"/>
              <a:t>Unstructured mesh captures reservoir shape and refines easily near injection well</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Finally, I would like to show you an application of this method. Here we are injecting CO2 into an anticline shaped reservoir initially saturated with brine, and one one edge of the reservoir we have a sealing fault that acts as the flow barrier for the CO2 on the upslope side of the reservoir. The beauty of the EDFM method is that we can run numerous simulations with the fault in different orientations without the need to regenerate the matrix mesh. I also want to point out how the unstructured mesh is able to accurately represent the undulations in the reservoir shape and we were able to apply a local mesh refinement near the injection location, two of the main benefits of using unstructured meshes. </a:t>
            </a:r>
          </a:p>
        </p:txBody>
      </p:sp>
      <p:sp>
        <p:nvSpPr>
          <p:cNvPr id="4" name="Slide Number Placeholder 3">
            <a:extLst>
              <a:ext uri="{FF2B5EF4-FFF2-40B4-BE49-F238E27FC236}">
                <a16:creationId xmlns:a16="http://schemas.microsoft.com/office/drawing/2014/main" id="{926036F6-B1A7-D193-CB8A-3B775984A57F}"/>
              </a:ext>
            </a:extLst>
          </p:cNvPr>
          <p:cNvSpPr>
            <a:spLocks noGrp="1"/>
          </p:cNvSpPr>
          <p:nvPr>
            <p:ph type="sldNum" sz="quarter" idx="5"/>
          </p:nvPr>
        </p:nvSpPr>
        <p:spPr/>
        <p:txBody>
          <a:bodyPr/>
          <a:lstStyle/>
          <a:p>
            <a:fld id="{FD0D4EC7-36F9-7648-9F36-714EC7923213}" type="slidenum">
              <a:rPr lang="en-GB" smtClean="0"/>
              <a:t>14</a:t>
            </a:fld>
            <a:endParaRPr lang="en-GB"/>
          </a:p>
        </p:txBody>
      </p:sp>
    </p:spTree>
    <p:extLst>
      <p:ext uri="{BB962C8B-B14F-4D97-AF65-F5344CB8AC3E}">
        <p14:creationId xmlns:p14="http://schemas.microsoft.com/office/powerpoint/2010/main" val="146807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232-5E56-1FEB-00C8-9638A6FC9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EB615-9CDD-0BC9-1098-C7E3FFE8A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B9081-608F-0FE1-15F6-B072BCB47ABB}"/>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So, here is the fault location for the base case simulation and the injection well is shown in green. Here is the continuous projection path of the fracture within the matrix mesh…</a:t>
            </a:r>
          </a:p>
        </p:txBody>
      </p:sp>
      <p:sp>
        <p:nvSpPr>
          <p:cNvPr id="4" name="Slide Number Placeholder 3">
            <a:extLst>
              <a:ext uri="{FF2B5EF4-FFF2-40B4-BE49-F238E27FC236}">
                <a16:creationId xmlns:a16="http://schemas.microsoft.com/office/drawing/2014/main" id="{70DAFA1E-7B94-7C34-2554-B75BE0C19A6B}"/>
              </a:ext>
            </a:extLst>
          </p:cNvPr>
          <p:cNvSpPr>
            <a:spLocks noGrp="1"/>
          </p:cNvSpPr>
          <p:nvPr>
            <p:ph type="sldNum" sz="quarter" idx="5"/>
          </p:nvPr>
        </p:nvSpPr>
        <p:spPr/>
        <p:txBody>
          <a:bodyPr/>
          <a:lstStyle/>
          <a:p>
            <a:fld id="{FD0D4EC7-36F9-7648-9F36-714EC7923213}" type="slidenum">
              <a:rPr lang="en-GB" smtClean="0"/>
              <a:t>15</a:t>
            </a:fld>
            <a:endParaRPr lang="en-GB"/>
          </a:p>
        </p:txBody>
      </p:sp>
    </p:spTree>
    <p:extLst>
      <p:ext uri="{BB962C8B-B14F-4D97-AF65-F5344CB8AC3E}">
        <p14:creationId xmlns:p14="http://schemas.microsoft.com/office/powerpoint/2010/main" val="2306836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3CF18-A3A2-BBD1-C23A-CAD575EE0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2D27A-A4D3-B62B-88E7-18701B5DF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B5BFD-FC0E-3B55-83A1-A129BEE72B24}"/>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We we watch the CO2 injection</a:t>
            </a:r>
          </a:p>
          <a:p>
            <a:pPr marL="171450" indent="-171450">
              <a:buFont typeface="Arial" panose="020B0604020202020204" pitchFamily="34" charset="0"/>
              <a:buChar char="•"/>
            </a:pPr>
            <a:r>
              <a:rPr lang="en-US" noProof="0" dirty="0"/>
              <a:t>Plotting only over 10% saturation</a:t>
            </a:r>
          </a:p>
          <a:p>
            <a:pPr marL="171450" indent="-171450">
              <a:buFont typeface="Arial" panose="020B0604020202020204" pitchFamily="34" charset="0"/>
              <a:buChar char="•"/>
            </a:pPr>
            <a:r>
              <a:rPr lang="en-US" noProof="0" dirty="0"/>
              <a:t>Fault acts as flow barrier as expected</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And here we can watch the CO2 injection. I am plotting the CO2 saturation, but only showing matrix cells with over 10% saturation for better visualization. We see the CO2 reach the upper boundary of the reservoir and initially it flows upward toward the fault, but the fault behaves as a flow barrier, causing the CO2 plume to start migrating down slope.</a:t>
            </a:r>
          </a:p>
        </p:txBody>
      </p:sp>
      <p:sp>
        <p:nvSpPr>
          <p:cNvPr id="4" name="Slide Number Placeholder 3">
            <a:extLst>
              <a:ext uri="{FF2B5EF4-FFF2-40B4-BE49-F238E27FC236}">
                <a16:creationId xmlns:a16="http://schemas.microsoft.com/office/drawing/2014/main" id="{4D31548B-7F37-EB76-9AF5-B1652803C70A}"/>
              </a:ext>
            </a:extLst>
          </p:cNvPr>
          <p:cNvSpPr>
            <a:spLocks noGrp="1"/>
          </p:cNvSpPr>
          <p:nvPr>
            <p:ph type="sldNum" sz="quarter" idx="5"/>
          </p:nvPr>
        </p:nvSpPr>
        <p:spPr/>
        <p:txBody>
          <a:bodyPr/>
          <a:lstStyle/>
          <a:p>
            <a:fld id="{FD0D4EC7-36F9-7648-9F36-714EC7923213}" type="slidenum">
              <a:rPr lang="en-GB" smtClean="0"/>
              <a:t>16</a:t>
            </a:fld>
            <a:endParaRPr lang="en-GB"/>
          </a:p>
        </p:txBody>
      </p:sp>
    </p:spTree>
    <p:extLst>
      <p:ext uri="{BB962C8B-B14F-4D97-AF65-F5344CB8AC3E}">
        <p14:creationId xmlns:p14="http://schemas.microsoft.com/office/powerpoint/2010/main" val="1573754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0840-C9D5-991D-DA43-9D55D3A5E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5E5EC-538F-8419-5511-AD7EFD726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27D11-5731-47F6-11AF-6DFA0206C087}"/>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Which we can really see in these figures here. In the bottom right, we see how the fault is acting as a flow barrier for the CO2 plume, and in the bottom left and top right, we see how the plume has begun to flow down slope in the reservoir in response to the flow barrier. </a:t>
            </a:r>
          </a:p>
        </p:txBody>
      </p:sp>
      <p:sp>
        <p:nvSpPr>
          <p:cNvPr id="4" name="Slide Number Placeholder 3">
            <a:extLst>
              <a:ext uri="{FF2B5EF4-FFF2-40B4-BE49-F238E27FC236}">
                <a16:creationId xmlns:a16="http://schemas.microsoft.com/office/drawing/2014/main" id="{3BC55F59-E317-FC62-E87B-5FB4A44CB084}"/>
              </a:ext>
            </a:extLst>
          </p:cNvPr>
          <p:cNvSpPr>
            <a:spLocks noGrp="1"/>
          </p:cNvSpPr>
          <p:nvPr>
            <p:ph type="sldNum" sz="quarter" idx="5"/>
          </p:nvPr>
        </p:nvSpPr>
        <p:spPr/>
        <p:txBody>
          <a:bodyPr/>
          <a:lstStyle/>
          <a:p>
            <a:fld id="{FD0D4EC7-36F9-7648-9F36-714EC7923213}" type="slidenum">
              <a:rPr lang="en-GB" smtClean="0"/>
              <a:t>17</a:t>
            </a:fld>
            <a:endParaRPr lang="en-GB"/>
          </a:p>
        </p:txBody>
      </p:sp>
    </p:spTree>
    <p:extLst>
      <p:ext uri="{BB962C8B-B14F-4D97-AF65-F5344CB8AC3E}">
        <p14:creationId xmlns:p14="http://schemas.microsoft.com/office/powerpoint/2010/main" val="2329486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41056-8B35-60EB-F3B1-E05A88965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12DF4-7716-3184-86EE-936BF0692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043E7-DB05-6583-65BF-B0E78EEDFDDA}"/>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To quickly conclude: We have developed an approach for EDFM and </a:t>
            </a:r>
            <a:r>
              <a:rPr lang="en-US" noProof="0" dirty="0" err="1"/>
              <a:t>pEDFM</a:t>
            </a:r>
            <a:r>
              <a:rPr lang="en-US" noProof="0" dirty="0"/>
              <a:t> in fully unstructured grids of arbitrary construction based on both geometric and Monte Carlo methods. I briefly demonstrated the types of scenarios this methodology can simulate. The main takeaway is that combining the flexibility of EDFM methods with the flexibility of unstructured meshes can lead to new and interesting opportunities for simulation. Thank you for your kind attention. </a:t>
            </a:r>
          </a:p>
        </p:txBody>
      </p:sp>
      <p:sp>
        <p:nvSpPr>
          <p:cNvPr id="4" name="Slide Number Placeholder 3">
            <a:extLst>
              <a:ext uri="{FF2B5EF4-FFF2-40B4-BE49-F238E27FC236}">
                <a16:creationId xmlns:a16="http://schemas.microsoft.com/office/drawing/2014/main" id="{D6C71414-C69D-24B3-2B07-32C3D9AE9DF7}"/>
              </a:ext>
            </a:extLst>
          </p:cNvPr>
          <p:cNvSpPr>
            <a:spLocks noGrp="1"/>
          </p:cNvSpPr>
          <p:nvPr>
            <p:ph type="sldNum" sz="quarter" idx="5"/>
          </p:nvPr>
        </p:nvSpPr>
        <p:spPr/>
        <p:txBody>
          <a:bodyPr/>
          <a:lstStyle/>
          <a:p>
            <a:fld id="{FD0D4EC7-36F9-7648-9F36-714EC7923213}" type="slidenum">
              <a:rPr lang="en-GB" smtClean="0"/>
              <a:t>18</a:t>
            </a:fld>
            <a:endParaRPr lang="en-GB"/>
          </a:p>
        </p:txBody>
      </p:sp>
    </p:spTree>
    <p:extLst>
      <p:ext uri="{BB962C8B-B14F-4D97-AF65-F5344CB8AC3E}">
        <p14:creationId xmlns:p14="http://schemas.microsoft.com/office/powerpoint/2010/main" val="109704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C45D7-539D-44C8-47DC-9BB2D3AAC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DD511-F2ED-5808-9C79-53AF660DBC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96C07-3591-F86F-2A47-157877B9268C}"/>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So, we decided to compare the two methods to find out which was more computationally feasible. We tested the two methods one thousand different fracture-cell and matrix-cell configurations. On the left, we see the relative error of the Monte Carlo based approach, which indicates that to be consistently at or below 1% error, we need approximately ten thousand test points in our sampling per fracture cell. On the right, we are looking at a comparison of the computation time in seconds, where the purple is the Monte-Carlo method and the green is the geometric method, and for ten thousand sample points, we see that the Monte-Carlo based method was consistently slower than the geometric method, despite having a vectorizing the code wherever possible. So, it appears at this point that the geometric method is more appealing for our purposes.</a:t>
            </a:r>
          </a:p>
        </p:txBody>
      </p:sp>
      <p:sp>
        <p:nvSpPr>
          <p:cNvPr id="4" name="Slide Number Placeholder 3">
            <a:extLst>
              <a:ext uri="{FF2B5EF4-FFF2-40B4-BE49-F238E27FC236}">
                <a16:creationId xmlns:a16="http://schemas.microsoft.com/office/drawing/2014/main" id="{B846C6D6-4622-D6DC-93F2-1316301D97C3}"/>
              </a:ext>
            </a:extLst>
          </p:cNvPr>
          <p:cNvSpPr>
            <a:spLocks noGrp="1"/>
          </p:cNvSpPr>
          <p:nvPr>
            <p:ph type="sldNum" sz="quarter" idx="5"/>
          </p:nvPr>
        </p:nvSpPr>
        <p:spPr/>
        <p:txBody>
          <a:bodyPr/>
          <a:lstStyle/>
          <a:p>
            <a:fld id="{FD0D4EC7-36F9-7648-9F36-714EC7923213}" type="slidenum">
              <a:rPr lang="en-GB" smtClean="0"/>
              <a:t>19</a:t>
            </a:fld>
            <a:endParaRPr lang="en-GB"/>
          </a:p>
        </p:txBody>
      </p:sp>
    </p:spTree>
    <p:extLst>
      <p:ext uri="{BB962C8B-B14F-4D97-AF65-F5344CB8AC3E}">
        <p14:creationId xmlns:p14="http://schemas.microsoft.com/office/powerpoint/2010/main" val="364680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ADBB-EBBB-E801-B55E-FEB322124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A871A-2A7C-DFA1-3942-F5F89A530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59866-7E73-4265-CD41-4187C452452F}"/>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We all known the problem…</a:t>
            </a:r>
          </a:p>
          <a:p>
            <a:pPr marL="171450" indent="-171450">
              <a:buFont typeface="Arial" panose="020B0604020202020204" pitchFamily="34" charset="0"/>
              <a:buChar char="•"/>
            </a:pPr>
            <a:r>
              <a:rPr lang="en-US" noProof="0" dirty="0"/>
              <a:t>There are different methods…</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So, we are all familiar with this problem: Real-world geological porous media includes fractures and faults on various scales and with various hydraulic properties, often contributing or even controlling the behavior of our flow system. How do we perform high-fidelity simulations in such conditions What approach should we take? There are numerous options, including so-called DFM models, which use fully conforming matrix mesh surrounding your explicitly discretized fracture network. There are upscaled techniques, where the hydraulic properties of the continuum are altered to account for the presence of the fractures implicitly. A third option is so-called embedded fractures or “EDFM”… </a:t>
            </a:r>
          </a:p>
        </p:txBody>
      </p:sp>
      <p:sp>
        <p:nvSpPr>
          <p:cNvPr id="4" name="Slide Number Placeholder 3">
            <a:extLst>
              <a:ext uri="{FF2B5EF4-FFF2-40B4-BE49-F238E27FC236}">
                <a16:creationId xmlns:a16="http://schemas.microsoft.com/office/drawing/2014/main" id="{17BC5916-9B7D-0756-8CDE-3389D0D05A71}"/>
              </a:ext>
            </a:extLst>
          </p:cNvPr>
          <p:cNvSpPr>
            <a:spLocks noGrp="1"/>
          </p:cNvSpPr>
          <p:nvPr>
            <p:ph type="sldNum" sz="quarter" idx="5"/>
          </p:nvPr>
        </p:nvSpPr>
        <p:spPr/>
        <p:txBody>
          <a:bodyPr/>
          <a:lstStyle/>
          <a:p>
            <a:fld id="{FD0D4EC7-36F9-7648-9F36-714EC7923213}" type="slidenum">
              <a:rPr lang="en-GB" smtClean="0"/>
              <a:t>2</a:t>
            </a:fld>
            <a:endParaRPr lang="en-GB"/>
          </a:p>
        </p:txBody>
      </p:sp>
    </p:spTree>
    <p:extLst>
      <p:ext uri="{BB962C8B-B14F-4D97-AF65-F5344CB8AC3E}">
        <p14:creationId xmlns:p14="http://schemas.microsoft.com/office/powerpoint/2010/main" val="417141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9530-7F38-3A68-D611-9A5A0C3A2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443CA-AC80-AEFA-9F28-903D13EDB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E1FD4-91E0-B73E-CF03-0905DB117901}"/>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The formulas for creating these </a:t>
            </a:r>
            <a:r>
              <a:rPr lang="en-US" noProof="0" dirty="0" err="1"/>
              <a:t>pEDFM</a:t>
            </a:r>
            <a:r>
              <a:rPr lang="en-US" noProof="0" dirty="0"/>
              <a:t> connections are very similar to the EDFM connections, still using the connectivity index CI, except here we are looking at a neighboring matrix cell rather than the intersected matrix cell. </a:t>
            </a:r>
          </a:p>
        </p:txBody>
      </p:sp>
      <p:sp>
        <p:nvSpPr>
          <p:cNvPr id="4" name="Slide Number Placeholder 3">
            <a:extLst>
              <a:ext uri="{FF2B5EF4-FFF2-40B4-BE49-F238E27FC236}">
                <a16:creationId xmlns:a16="http://schemas.microsoft.com/office/drawing/2014/main" id="{25BDA8A2-D633-5E8E-D721-F0392290DA20}"/>
              </a:ext>
            </a:extLst>
          </p:cNvPr>
          <p:cNvSpPr>
            <a:spLocks noGrp="1"/>
          </p:cNvSpPr>
          <p:nvPr>
            <p:ph type="sldNum" sz="quarter" idx="5"/>
          </p:nvPr>
        </p:nvSpPr>
        <p:spPr/>
        <p:txBody>
          <a:bodyPr/>
          <a:lstStyle/>
          <a:p>
            <a:fld id="{FD0D4EC7-36F9-7648-9F36-714EC7923213}" type="slidenum">
              <a:rPr lang="en-GB" smtClean="0"/>
              <a:t>20</a:t>
            </a:fld>
            <a:endParaRPr lang="en-GB"/>
          </a:p>
        </p:txBody>
      </p:sp>
    </p:spTree>
    <p:extLst>
      <p:ext uri="{BB962C8B-B14F-4D97-AF65-F5344CB8AC3E}">
        <p14:creationId xmlns:p14="http://schemas.microsoft.com/office/powerpoint/2010/main" val="3946266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9892A-B3D1-7078-AE39-09AEB7536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7DF1E-7113-3944-DB54-F575A6103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360F2-9727-F99A-4334-E770282A902A}"/>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And here is the same scenario, expect we have rotated the fault by 35 degrees. In this case, we see that the plume circumvented the the edge of the fault and we are beginning to lose containment of the plume. </a:t>
            </a:r>
          </a:p>
        </p:txBody>
      </p:sp>
      <p:sp>
        <p:nvSpPr>
          <p:cNvPr id="4" name="Slide Number Placeholder 3">
            <a:extLst>
              <a:ext uri="{FF2B5EF4-FFF2-40B4-BE49-F238E27FC236}">
                <a16:creationId xmlns:a16="http://schemas.microsoft.com/office/drawing/2014/main" id="{C2EE0F16-CFF7-C173-DDEA-4E34F9E8ED8E}"/>
              </a:ext>
            </a:extLst>
          </p:cNvPr>
          <p:cNvSpPr>
            <a:spLocks noGrp="1"/>
          </p:cNvSpPr>
          <p:nvPr>
            <p:ph type="sldNum" sz="quarter" idx="5"/>
          </p:nvPr>
        </p:nvSpPr>
        <p:spPr/>
        <p:txBody>
          <a:bodyPr/>
          <a:lstStyle/>
          <a:p>
            <a:fld id="{FD0D4EC7-36F9-7648-9F36-714EC7923213}" type="slidenum">
              <a:rPr lang="en-GB" smtClean="0"/>
              <a:t>21</a:t>
            </a:fld>
            <a:endParaRPr lang="en-GB"/>
          </a:p>
        </p:txBody>
      </p:sp>
    </p:spTree>
    <p:extLst>
      <p:ext uri="{BB962C8B-B14F-4D97-AF65-F5344CB8AC3E}">
        <p14:creationId xmlns:p14="http://schemas.microsoft.com/office/powerpoint/2010/main" val="151389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522DE-A476-C75E-1D32-3A59F8D53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E8C5C-6316-F15C-FACD-A7BCE2B17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1D8CF-E710-B00D-40A4-42A12020BB1F}"/>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EDFM will be the focus on my talk…</a:t>
            </a:r>
          </a:p>
          <a:p>
            <a:pPr marL="171450" indent="-171450">
              <a:buFont typeface="Arial" panose="020B0604020202020204" pitchFamily="34" charset="0"/>
              <a:buChar char="•"/>
            </a:pPr>
            <a:r>
              <a:rPr lang="en-US" noProof="0" dirty="0"/>
              <a:t>Two domains are discretized separately…</a:t>
            </a:r>
          </a:p>
          <a:p>
            <a:pPr marL="171450" indent="-171450">
              <a:buFont typeface="Arial" panose="020B0604020202020204" pitchFamily="34" charset="0"/>
              <a:buChar char="•"/>
            </a:pPr>
            <a:r>
              <a:rPr lang="en-US" noProof="0" dirty="0"/>
              <a:t>Cross connections created to describe fluid flow between two domains…</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 which will be the focus of my talk today. In EDFM, we mesh the rock mesh and fracture networks separately and create connections between the two domains to describe how fluid flows from one domain to the other. Much like how one matrix cell is connected to each of its neighbors with something like the two-point flux approximation, EDFM creates a set of connections between the fracture network – which has its own discrete mesh – and the rock matrix where the intersections occur. This method is well-understood for cartesian grids like the one you see here…</a:t>
            </a:r>
          </a:p>
        </p:txBody>
      </p:sp>
      <p:sp>
        <p:nvSpPr>
          <p:cNvPr id="4" name="Slide Number Placeholder 3">
            <a:extLst>
              <a:ext uri="{FF2B5EF4-FFF2-40B4-BE49-F238E27FC236}">
                <a16:creationId xmlns:a16="http://schemas.microsoft.com/office/drawing/2014/main" id="{F0E51604-7A78-8906-34D5-C40B24E3946C}"/>
              </a:ext>
            </a:extLst>
          </p:cNvPr>
          <p:cNvSpPr>
            <a:spLocks noGrp="1"/>
          </p:cNvSpPr>
          <p:nvPr>
            <p:ph type="sldNum" sz="quarter" idx="5"/>
          </p:nvPr>
        </p:nvSpPr>
        <p:spPr/>
        <p:txBody>
          <a:bodyPr/>
          <a:lstStyle/>
          <a:p>
            <a:fld id="{FD0D4EC7-36F9-7648-9F36-714EC7923213}" type="slidenum">
              <a:rPr lang="en-GB" smtClean="0"/>
              <a:t>3</a:t>
            </a:fld>
            <a:endParaRPr lang="en-GB"/>
          </a:p>
        </p:txBody>
      </p:sp>
    </p:spTree>
    <p:extLst>
      <p:ext uri="{BB962C8B-B14F-4D97-AF65-F5344CB8AC3E}">
        <p14:creationId xmlns:p14="http://schemas.microsoft.com/office/powerpoint/2010/main" val="2072726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F5AB1-C186-B9C7-50B8-7637E9704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13725-89CF-C81E-E071-793354C1B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1C502-7770-11E6-DB22-DE73201566E9}"/>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But what if we care about highly irregular domains, which can be difficult to resolve with cartesian meshes…</a:t>
            </a:r>
          </a:p>
        </p:txBody>
      </p:sp>
      <p:sp>
        <p:nvSpPr>
          <p:cNvPr id="4" name="Slide Number Placeholder 3">
            <a:extLst>
              <a:ext uri="{FF2B5EF4-FFF2-40B4-BE49-F238E27FC236}">
                <a16:creationId xmlns:a16="http://schemas.microsoft.com/office/drawing/2014/main" id="{DBD4EC86-24D9-6806-CE88-DF8F6430DDF5}"/>
              </a:ext>
            </a:extLst>
          </p:cNvPr>
          <p:cNvSpPr>
            <a:spLocks noGrp="1"/>
          </p:cNvSpPr>
          <p:nvPr>
            <p:ph type="sldNum" sz="quarter" idx="5"/>
          </p:nvPr>
        </p:nvSpPr>
        <p:spPr/>
        <p:txBody>
          <a:bodyPr/>
          <a:lstStyle/>
          <a:p>
            <a:fld id="{FD0D4EC7-36F9-7648-9F36-714EC7923213}" type="slidenum">
              <a:rPr lang="en-GB" smtClean="0"/>
              <a:t>4</a:t>
            </a:fld>
            <a:endParaRPr lang="en-GB"/>
          </a:p>
        </p:txBody>
      </p:sp>
    </p:spTree>
    <p:extLst>
      <p:ext uri="{BB962C8B-B14F-4D97-AF65-F5344CB8AC3E}">
        <p14:creationId xmlns:p14="http://schemas.microsoft.com/office/powerpoint/2010/main" val="389534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E0A3C-2182-F9B8-BEB7-B4E6F710E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C9688-D8B6-8449-037F-832F8A757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F5AD9-9353-9C2B-94E0-9CA2CAF7F4EB}"/>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Or what if we have fluid sink or source – like a well – where we’d like to refine the mesh resolution nearby so that we can accurately capture the relatively steep pressure and saturation gradients caused by the sink or source…</a:t>
            </a:r>
          </a:p>
        </p:txBody>
      </p:sp>
      <p:sp>
        <p:nvSpPr>
          <p:cNvPr id="4" name="Slide Number Placeholder 3">
            <a:extLst>
              <a:ext uri="{FF2B5EF4-FFF2-40B4-BE49-F238E27FC236}">
                <a16:creationId xmlns:a16="http://schemas.microsoft.com/office/drawing/2014/main" id="{59B637B3-A658-AD00-243E-944C3D41B905}"/>
              </a:ext>
            </a:extLst>
          </p:cNvPr>
          <p:cNvSpPr>
            <a:spLocks noGrp="1"/>
          </p:cNvSpPr>
          <p:nvPr>
            <p:ph type="sldNum" sz="quarter" idx="5"/>
          </p:nvPr>
        </p:nvSpPr>
        <p:spPr/>
        <p:txBody>
          <a:bodyPr/>
          <a:lstStyle/>
          <a:p>
            <a:fld id="{FD0D4EC7-36F9-7648-9F36-714EC7923213}" type="slidenum">
              <a:rPr lang="en-GB" smtClean="0"/>
              <a:t>5</a:t>
            </a:fld>
            <a:endParaRPr lang="en-GB"/>
          </a:p>
        </p:txBody>
      </p:sp>
    </p:spTree>
    <p:extLst>
      <p:ext uri="{BB962C8B-B14F-4D97-AF65-F5344CB8AC3E}">
        <p14:creationId xmlns:p14="http://schemas.microsoft.com/office/powerpoint/2010/main" val="84541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A5210-FB5D-E3C0-ECAF-017BF3692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E53E6-3EFD-946D-0D03-DD4243C8C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E54A2-4B4D-716C-5C2A-AD5E802E8641}"/>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In these cases, it would often be preferable…</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In these cases, it would often be preferable to use an unstructured mesh, which can adhere to the irregular boundary domain and smoothly transition from coarse to fine mesh resolution across the domain. The challenge is: Can we develop an EDFM approach for unstructured grids that is accurate, computationally efficient, and compatible with mesh elements of arbitrary order, shape, or size. </a:t>
            </a:r>
          </a:p>
        </p:txBody>
      </p:sp>
      <p:sp>
        <p:nvSpPr>
          <p:cNvPr id="4" name="Slide Number Placeholder 3">
            <a:extLst>
              <a:ext uri="{FF2B5EF4-FFF2-40B4-BE49-F238E27FC236}">
                <a16:creationId xmlns:a16="http://schemas.microsoft.com/office/drawing/2014/main" id="{30C50B63-B047-E6ED-BA61-EB3FEAE1D3BF}"/>
              </a:ext>
            </a:extLst>
          </p:cNvPr>
          <p:cNvSpPr>
            <a:spLocks noGrp="1"/>
          </p:cNvSpPr>
          <p:nvPr>
            <p:ph type="sldNum" sz="quarter" idx="5"/>
          </p:nvPr>
        </p:nvSpPr>
        <p:spPr/>
        <p:txBody>
          <a:bodyPr/>
          <a:lstStyle/>
          <a:p>
            <a:fld id="{FD0D4EC7-36F9-7648-9F36-714EC7923213}" type="slidenum">
              <a:rPr lang="en-GB" smtClean="0"/>
              <a:t>6</a:t>
            </a:fld>
            <a:endParaRPr lang="en-GB"/>
          </a:p>
        </p:txBody>
      </p:sp>
    </p:spTree>
    <p:extLst>
      <p:ext uri="{BB962C8B-B14F-4D97-AF65-F5344CB8AC3E}">
        <p14:creationId xmlns:p14="http://schemas.microsoft.com/office/powerpoint/2010/main" val="413622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05715-7D45-E491-C4D5-3C0B8CC55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C3888-ED3A-429C-D72E-E15E90172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C74A6-2511-78A5-9B34-D8335B834A6E}"/>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The crux of EDFM is creating connections between…</a:t>
            </a:r>
          </a:p>
          <a:p>
            <a:pPr marL="171450" indent="-171450">
              <a:buFont typeface="Arial" panose="020B0604020202020204" pitchFamily="34" charset="0"/>
              <a:buChar char="•"/>
            </a:pPr>
            <a:r>
              <a:rPr lang="en-US" noProof="0" dirty="0"/>
              <a:t>Connectivity Index (CI) is a geometric parameter…</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So, this is what we set out to do. I won’t give too many details of the mathematics, but the crux of EDFM – as I mentioned – is the creation of connections between the rock mesh and fracture mesh, which describes fluid flow between the two separately discretized domains. The transmissibility associated with this connections depends on the so-called “connectivity index” or CI, which is a geometric parameter defined as the ratio of the area of intersection between a given fracture cell and rock cell with the average distance between the three-dimensional rock cell and the two-dimensional fracture cell. Calculating this CI parameter is the primary challenge with EDFM for unstructured grids, because we need a computationally efficient approach that is also generalized to account for polyhedron of any order, shape or size in the rock mesh. We won’t want to be limited to just tetrahedral, for example, but we’d like to handle hexahedrons, pyramids, and so on. </a:t>
            </a:r>
          </a:p>
        </p:txBody>
      </p:sp>
      <p:sp>
        <p:nvSpPr>
          <p:cNvPr id="4" name="Slide Number Placeholder 3">
            <a:extLst>
              <a:ext uri="{FF2B5EF4-FFF2-40B4-BE49-F238E27FC236}">
                <a16:creationId xmlns:a16="http://schemas.microsoft.com/office/drawing/2014/main" id="{3197C71C-4540-5055-A9E9-145E73FC7850}"/>
              </a:ext>
            </a:extLst>
          </p:cNvPr>
          <p:cNvSpPr>
            <a:spLocks noGrp="1"/>
          </p:cNvSpPr>
          <p:nvPr>
            <p:ph type="sldNum" sz="quarter" idx="5"/>
          </p:nvPr>
        </p:nvSpPr>
        <p:spPr/>
        <p:txBody>
          <a:bodyPr/>
          <a:lstStyle/>
          <a:p>
            <a:fld id="{FD0D4EC7-36F9-7648-9F36-714EC7923213}" type="slidenum">
              <a:rPr lang="en-GB" smtClean="0"/>
              <a:t>7</a:t>
            </a:fld>
            <a:endParaRPr lang="en-GB"/>
          </a:p>
        </p:txBody>
      </p:sp>
    </p:spTree>
    <p:extLst>
      <p:ext uri="{BB962C8B-B14F-4D97-AF65-F5344CB8AC3E}">
        <p14:creationId xmlns:p14="http://schemas.microsoft.com/office/powerpoint/2010/main" val="387178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F37F-DB6F-92E3-5E9B-94C7AA0DD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BFFD2-9A4B-958A-6881-4C1EDE01F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CB808-3218-F182-710F-25641768667F}"/>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Focus on intersection area estimation…</a:t>
            </a:r>
          </a:p>
          <a:p>
            <a:pPr marL="171450" indent="-171450">
              <a:buFont typeface="Arial" panose="020B0604020202020204" pitchFamily="34" charset="0"/>
              <a:buChar char="•"/>
            </a:pPr>
            <a:r>
              <a:rPr lang="en-US" noProof="0" dirty="0"/>
              <a:t>The first method is Monte Carlo…</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So, for the sake of time, I will only focus on the estimation of the intersection area. So, if we imagine some polyhedron of the rock mesh that is intersected by a two-dimensional fracture cell, we need to find the are of the shaded blue region. The first method we attempted was a Monte Carlo based approach, in which we randomly seeded the fracture cell with a large number of test points and we find which test points lie inside the polyhedron. We can then estimate the area of the intersection polygon as the product of the total area of the fracture cell multiplied by the ratio of the number of points inside the polyhedron by the total number of test points in the fracture cell. This method seemed advantageous early on, because it was clear that the algorithm could be easily vectorized to improve computational efficiency. </a:t>
            </a:r>
          </a:p>
        </p:txBody>
      </p:sp>
      <p:sp>
        <p:nvSpPr>
          <p:cNvPr id="4" name="Slide Number Placeholder 3">
            <a:extLst>
              <a:ext uri="{FF2B5EF4-FFF2-40B4-BE49-F238E27FC236}">
                <a16:creationId xmlns:a16="http://schemas.microsoft.com/office/drawing/2014/main" id="{EA957AEC-FDE6-33B2-4E1A-D09A3F6D216B}"/>
              </a:ext>
            </a:extLst>
          </p:cNvPr>
          <p:cNvSpPr>
            <a:spLocks noGrp="1"/>
          </p:cNvSpPr>
          <p:nvPr>
            <p:ph type="sldNum" sz="quarter" idx="5"/>
          </p:nvPr>
        </p:nvSpPr>
        <p:spPr/>
        <p:txBody>
          <a:bodyPr/>
          <a:lstStyle/>
          <a:p>
            <a:fld id="{FD0D4EC7-36F9-7648-9F36-714EC7923213}" type="slidenum">
              <a:rPr lang="en-GB" smtClean="0"/>
              <a:t>8</a:t>
            </a:fld>
            <a:endParaRPr lang="en-GB"/>
          </a:p>
        </p:txBody>
      </p:sp>
    </p:spTree>
    <p:extLst>
      <p:ext uri="{BB962C8B-B14F-4D97-AF65-F5344CB8AC3E}">
        <p14:creationId xmlns:p14="http://schemas.microsoft.com/office/powerpoint/2010/main" val="210942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A07D-49EE-87B6-CB55-2DD0B40EF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6BD7B-67CF-6386-AEA7-BF3A4445F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5AD7C-80F4-6619-A291-0C52348491D4}"/>
              </a:ext>
            </a:extLst>
          </p:cNvPr>
          <p:cNvSpPr>
            <a:spLocks noGrp="1"/>
          </p:cNvSpPr>
          <p:nvPr>
            <p:ph type="body" idx="1"/>
          </p:nvPr>
        </p:nvSpPr>
        <p:spPr/>
        <p:txBody>
          <a:bodyPr/>
          <a:lstStyle/>
          <a:p>
            <a:pPr marL="171450" indent="-171450">
              <a:buFont typeface="Arial" panose="020B0604020202020204" pitchFamily="34" charset="0"/>
              <a:buChar char="•"/>
            </a:pPr>
            <a:r>
              <a:rPr lang="en-US" noProof="0" dirty="0"/>
              <a:t>After further development, we realized…</a:t>
            </a:r>
          </a:p>
          <a:p>
            <a:pPr marL="171450" indent="-171450">
              <a:buFont typeface="Arial" panose="020B0604020202020204" pitchFamily="34" charset="0"/>
              <a:buChar char="•"/>
            </a:pPr>
            <a:r>
              <a:rPr lang="en-US" noProof="0" dirty="0"/>
              <a:t>Still agnostic to polyhedron order….</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However, after further development, we realized that there was an exact geometric method we could apply as well, while remaining agnostic to the order of the polyhedron. For this method, we first take the infinite plane that the fracture cell lies on and find the intersection points between that plane and any of the polyhedron edges. These intersection points, shown as black dots, creates a convex polygon that is coplanar with the fracture cell…</a:t>
            </a:r>
          </a:p>
        </p:txBody>
      </p:sp>
      <p:sp>
        <p:nvSpPr>
          <p:cNvPr id="4" name="Slide Number Placeholder 3">
            <a:extLst>
              <a:ext uri="{FF2B5EF4-FFF2-40B4-BE49-F238E27FC236}">
                <a16:creationId xmlns:a16="http://schemas.microsoft.com/office/drawing/2014/main" id="{D6998848-EF4A-1B5F-CB24-6ADC9A165FD3}"/>
              </a:ext>
            </a:extLst>
          </p:cNvPr>
          <p:cNvSpPr>
            <a:spLocks noGrp="1"/>
          </p:cNvSpPr>
          <p:nvPr>
            <p:ph type="sldNum" sz="quarter" idx="5"/>
          </p:nvPr>
        </p:nvSpPr>
        <p:spPr/>
        <p:txBody>
          <a:bodyPr/>
          <a:lstStyle/>
          <a:p>
            <a:fld id="{FD0D4EC7-36F9-7648-9F36-714EC7923213}" type="slidenum">
              <a:rPr lang="en-GB" smtClean="0"/>
              <a:t>9</a:t>
            </a:fld>
            <a:endParaRPr lang="en-GB"/>
          </a:p>
        </p:txBody>
      </p:sp>
    </p:spTree>
    <p:extLst>
      <p:ext uri="{BB962C8B-B14F-4D97-AF65-F5344CB8AC3E}">
        <p14:creationId xmlns:p14="http://schemas.microsoft.com/office/powerpoint/2010/main" val="317133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AE7E-16A8-E22D-19A9-D88202D400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001"/>
          </a:p>
        </p:txBody>
      </p:sp>
      <p:sp>
        <p:nvSpPr>
          <p:cNvPr id="3" name="Subtitle 2">
            <a:extLst>
              <a:ext uri="{FF2B5EF4-FFF2-40B4-BE49-F238E27FC236}">
                <a16:creationId xmlns:a16="http://schemas.microsoft.com/office/drawing/2014/main" id="{3003622A-A13D-D79D-80E3-C060D3A2C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001"/>
          </a:p>
        </p:txBody>
      </p:sp>
      <p:sp>
        <p:nvSpPr>
          <p:cNvPr id="4" name="Date Placeholder 3">
            <a:extLst>
              <a:ext uri="{FF2B5EF4-FFF2-40B4-BE49-F238E27FC236}">
                <a16:creationId xmlns:a16="http://schemas.microsoft.com/office/drawing/2014/main" id="{6D8701DF-60EB-28A5-FD38-BC14A6EBB5C5}"/>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5" name="Footer Placeholder 4">
            <a:extLst>
              <a:ext uri="{FF2B5EF4-FFF2-40B4-BE49-F238E27FC236}">
                <a16:creationId xmlns:a16="http://schemas.microsoft.com/office/drawing/2014/main" id="{0A3600CA-B108-FDF9-920B-057B7104826F}"/>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E8CBD9DB-8AAF-D6BD-93F2-A3D59B52F6BF}"/>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308691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AB12-9338-B6AC-C877-BB2532A91983}"/>
              </a:ext>
            </a:extLst>
          </p:cNvPr>
          <p:cNvSpPr>
            <a:spLocks noGrp="1"/>
          </p:cNvSpPr>
          <p:nvPr>
            <p:ph type="title"/>
          </p:nvPr>
        </p:nvSpPr>
        <p:spPr/>
        <p:txBody>
          <a:bodyPr/>
          <a:lstStyle/>
          <a:p>
            <a:r>
              <a:rPr lang="en-US"/>
              <a:t>Click to edit Master title style</a:t>
            </a:r>
            <a:endParaRPr lang="en-001"/>
          </a:p>
        </p:txBody>
      </p:sp>
      <p:sp>
        <p:nvSpPr>
          <p:cNvPr id="3" name="Vertical Text Placeholder 2">
            <a:extLst>
              <a:ext uri="{FF2B5EF4-FFF2-40B4-BE49-F238E27FC236}">
                <a16:creationId xmlns:a16="http://schemas.microsoft.com/office/drawing/2014/main" id="{F83CD42E-EB1A-BC66-C0C8-0A6F46A26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687ADB9D-5FF4-F7E0-9FAF-4F1DCB4E8F04}"/>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5" name="Footer Placeholder 4">
            <a:extLst>
              <a:ext uri="{FF2B5EF4-FFF2-40B4-BE49-F238E27FC236}">
                <a16:creationId xmlns:a16="http://schemas.microsoft.com/office/drawing/2014/main" id="{85A5157B-99E9-372C-F0E4-B8B5F00E4788}"/>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68828ABA-CA5E-3F7F-0148-7D5D8C843FC7}"/>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228387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548B80-0C86-2CBA-670F-63BBED8384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001"/>
          </a:p>
        </p:txBody>
      </p:sp>
      <p:sp>
        <p:nvSpPr>
          <p:cNvPr id="3" name="Vertical Text Placeholder 2">
            <a:extLst>
              <a:ext uri="{FF2B5EF4-FFF2-40B4-BE49-F238E27FC236}">
                <a16:creationId xmlns:a16="http://schemas.microsoft.com/office/drawing/2014/main" id="{319AB523-97D3-9E2B-4358-EF9AF0590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EFE620C9-A3E2-0D76-6FEC-04DC12DCD3CA}"/>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5" name="Footer Placeholder 4">
            <a:extLst>
              <a:ext uri="{FF2B5EF4-FFF2-40B4-BE49-F238E27FC236}">
                <a16:creationId xmlns:a16="http://schemas.microsoft.com/office/drawing/2014/main" id="{A815D4CE-0249-5801-85B7-9C3D62F824CE}"/>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1C29A362-5043-3F96-23FA-0C65B5676B1B}"/>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136981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B2A1188-7655-3942-B402-ABAD519EE9F7}"/>
              </a:ext>
            </a:extLst>
          </p:cNvPr>
          <p:cNvSpPr/>
          <p:nvPr userDrawn="1"/>
        </p:nvSpPr>
        <p:spPr>
          <a:xfrm>
            <a:off x="-10750" y="0"/>
            <a:ext cx="12202750" cy="6858000"/>
          </a:xfrm>
          <a:prstGeom prst="rect">
            <a:avLst/>
          </a:prstGeom>
          <a:solidFill>
            <a:srgbClr val="00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ijdelijke aanduiding voor tekst 24">
            <a:extLst>
              <a:ext uri="{FF2B5EF4-FFF2-40B4-BE49-F238E27FC236}">
                <a16:creationId xmlns:a16="http://schemas.microsoft.com/office/drawing/2014/main" id="{96A52489-BD48-5A40-AF40-C7FE89A51653}"/>
              </a:ext>
            </a:extLst>
          </p:cNvPr>
          <p:cNvSpPr>
            <a:spLocks noGrp="1"/>
          </p:cNvSpPr>
          <p:nvPr>
            <p:ph type="body" sz="quarter" idx="14" hasCustomPrompt="1"/>
          </p:nvPr>
        </p:nvSpPr>
        <p:spPr>
          <a:xfrm>
            <a:off x="-10748" y="0"/>
            <a:ext cx="12202750" cy="6858000"/>
          </a:xfrm>
          <a:custGeom>
            <a:avLst/>
            <a:gdLst>
              <a:gd name="connsiteX0" fmla="*/ 12202750 w 12202750"/>
              <a:gd name="connsiteY0" fmla="*/ 4626493 h 6858000"/>
              <a:gd name="connsiteX1" fmla="*/ 12202750 w 12202750"/>
              <a:gd name="connsiteY1" fmla="*/ 6858000 h 6858000"/>
              <a:gd name="connsiteX2" fmla="*/ 11270933 w 12202750"/>
              <a:gd name="connsiteY2" fmla="*/ 6858000 h 6858000"/>
              <a:gd name="connsiteX3" fmla="*/ 11292806 w 12202750"/>
              <a:gd name="connsiteY3" fmla="*/ 6823366 h 6858000"/>
              <a:gd name="connsiteX4" fmla="*/ 12132976 w 12202750"/>
              <a:gd name="connsiteY4" fmla="*/ 4864546 h 6858000"/>
              <a:gd name="connsiteX5" fmla="*/ 7211067 w 12202750"/>
              <a:gd name="connsiteY5" fmla="*/ 0 h 6858000"/>
              <a:gd name="connsiteX6" fmla="*/ 12202750 w 12202750"/>
              <a:gd name="connsiteY6" fmla="*/ 0 h 6858000"/>
              <a:gd name="connsiteX7" fmla="*/ 12202750 w 12202750"/>
              <a:gd name="connsiteY7" fmla="*/ 1701685 h 6858000"/>
              <a:gd name="connsiteX8" fmla="*/ 12201531 w 12202750"/>
              <a:gd name="connsiteY8" fmla="*/ 1703737 h 6858000"/>
              <a:gd name="connsiteX9" fmla="*/ 12013073 w 12202750"/>
              <a:gd name="connsiteY9" fmla="*/ 2040528 h 6858000"/>
              <a:gd name="connsiteX10" fmla="*/ 6393116 w 12202750"/>
              <a:gd name="connsiteY10" fmla="*/ 3130572 h 6858000"/>
              <a:gd name="connsiteX11" fmla="*/ 7006806 w 12202750"/>
              <a:gd name="connsiteY11" fmla="*/ 307865 h 6858000"/>
              <a:gd name="connsiteX12" fmla="*/ 0 w 12202750"/>
              <a:gd name="connsiteY12" fmla="*/ 0 h 6858000"/>
              <a:gd name="connsiteX13" fmla="*/ 4305911 w 12202750"/>
              <a:gd name="connsiteY13" fmla="*/ 0 h 6858000"/>
              <a:gd name="connsiteX14" fmla="*/ 4155867 w 12202750"/>
              <a:gd name="connsiteY14" fmla="*/ 111493 h 6858000"/>
              <a:gd name="connsiteX15" fmla="*/ 71946 w 12202750"/>
              <a:gd name="connsiteY15" fmla="*/ 4799708 h 6858000"/>
              <a:gd name="connsiteX16" fmla="*/ 0 w 12202750"/>
              <a:gd name="connsiteY16" fmla="*/ 5036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8000">
                <a:moveTo>
                  <a:pt x="12202750" y="4626493"/>
                </a:moveTo>
                <a:lnTo>
                  <a:pt x="12202750" y="6858000"/>
                </a:lnTo>
                <a:lnTo>
                  <a:pt x="11270933" y="6858000"/>
                </a:lnTo>
                <a:lnTo>
                  <a:pt x="11292806" y="6823366"/>
                </a:lnTo>
                <a:cubicBezTo>
                  <a:pt x="11642946" y="6229435"/>
                  <a:pt x="11912279" y="5587138"/>
                  <a:pt x="12132976" y="4864546"/>
                </a:cubicBezTo>
                <a:close/>
                <a:moveTo>
                  <a:pt x="7211067" y="0"/>
                </a:moveTo>
                <a:lnTo>
                  <a:pt x="12202750" y="0"/>
                </a:lnTo>
                <a:lnTo>
                  <a:pt x="12202750" y="1701685"/>
                </a:lnTo>
                <a:lnTo>
                  <a:pt x="12201531" y="1703737"/>
                </a:lnTo>
                <a:cubicBezTo>
                  <a:pt x="12144874" y="1802592"/>
                  <a:pt x="12082910" y="1915911"/>
                  <a:pt x="12013073" y="2040528"/>
                </a:cubicBezTo>
                <a:cubicBezTo>
                  <a:pt x="10966860" y="3848144"/>
                  <a:pt x="7570785" y="5940600"/>
                  <a:pt x="6393116" y="3130572"/>
                </a:cubicBezTo>
                <a:cubicBezTo>
                  <a:pt x="5995310" y="2183970"/>
                  <a:pt x="6384878" y="1279305"/>
                  <a:pt x="7006806" y="307865"/>
                </a:cubicBezTo>
                <a:close/>
                <a:moveTo>
                  <a:pt x="0" y="0"/>
                </a:moveTo>
                <a:lnTo>
                  <a:pt x="4305911" y="0"/>
                </a:lnTo>
                <a:lnTo>
                  <a:pt x="4155867" y="111493"/>
                </a:lnTo>
                <a:cubicBezTo>
                  <a:pt x="2427429" y="1408339"/>
                  <a:pt x="762773" y="2806566"/>
                  <a:pt x="71946" y="4799708"/>
                </a:cubicBezTo>
                <a:lnTo>
                  <a:pt x="0" y="5036128"/>
                </a:lnTo>
                <a:close/>
              </a:path>
            </a:pathLst>
          </a:custGeom>
          <a:solidFill>
            <a:schemeClr val="tx2"/>
          </a:solidFill>
        </p:spPr>
        <p:txBody>
          <a:bodyPr wrap="square">
            <a:noAutofit/>
          </a:bodyPr>
          <a:lstStyle>
            <a:lvl1pPr marL="0" indent="0">
              <a:buNone/>
              <a:defRPr/>
            </a:lvl1pPr>
          </a:lstStyle>
          <a:p>
            <a:pPr lvl="0"/>
            <a:r>
              <a:rPr lang="nl-NL" dirty="0"/>
              <a:t>  </a:t>
            </a:r>
            <a:endParaRPr lang="en-GB" dirty="0"/>
          </a:p>
        </p:txBody>
      </p:sp>
      <p:sp>
        <p:nvSpPr>
          <p:cNvPr id="8" name="Ondertitel 2">
            <a:extLst>
              <a:ext uri="{FF2B5EF4-FFF2-40B4-BE49-F238E27FC236}">
                <a16:creationId xmlns:a16="http://schemas.microsoft.com/office/drawing/2014/main" id="{FFCFFB82-1AE5-3D4E-9AD9-487B27ADF680}"/>
              </a:ext>
            </a:extLst>
          </p:cNvPr>
          <p:cNvSpPr>
            <a:spLocks noGrp="1"/>
          </p:cNvSpPr>
          <p:nvPr>
            <p:ph type="subTitle" idx="1" hasCustomPrompt="1"/>
          </p:nvPr>
        </p:nvSpPr>
        <p:spPr>
          <a:xfrm>
            <a:off x="7782466" y="5664394"/>
            <a:ext cx="3729203" cy="248472"/>
          </a:xfrm>
        </p:spPr>
        <p:txBody>
          <a:bodyPr anchor="ctr"/>
          <a:lstStyle>
            <a:lvl1pPr marL="0" indent="0" algn="r">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Naam van de spreker of datum</a:t>
            </a:r>
          </a:p>
        </p:txBody>
      </p:sp>
      <p:pic>
        <p:nvPicPr>
          <p:cNvPr id="13" name="Afbeelding 12">
            <a:extLst>
              <a:ext uri="{FF2B5EF4-FFF2-40B4-BE49-F238E27FC236}">
                <a16:creationId xmlns:a16="http://schemas.microsoft.com/office/drawing/2014/main" id="{A0DB1573-C8D3-054A-85D1-9ABE07978E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8347"/>
          <a:stretch/>
        </p:blipFill>
        <p:spPr>
          <a:xfrm>
            <a:off x="208924" y="6033575"/>
            <a:ext cx="1261824" cy="824425"/>
          </a:xfrm>
          <a:prstGeom prst="rect">
            <a:avLst/>
          </a:prstGeom>
        </p:spPr>
      </p:pic>
      <p:sp>
        <p:nvSpPr>
          <p:cNvPr id="7" name="Titel 5">
            <a:extLst>
              <a:ext uri="{FF2B5EF4-FFF2-40B4-BE49-F238E27FC236}">
                <a16:creationId xmlns:a16="http://schemas.microsoft.com/office/drawing/2014/main" id="{7AE71AD1-5D76-2045-8B27-CC0C09C99831}"/>
              </a:ext>
            </a:extLst>
          </p:cNvPr>
          <p:cNvSpPr>
            <a:spLocks noGrp="1"/>
          </p:cNvSpPr>
          <p:nvPr>
            <p:ph type="title" hasCustomPrompt="1"/>
          </p:nvPr>
        </p:nvSpPr>
        <p:spPr>
          <a:xfrm>
            <a:off x="2153413" y="3879852"/>
            <a:ext cx="9358256" cy="1621063"/>
          </a:xfrm>
        </p:spPr>
        <p:txBody>
          <a:bodyPr anchor="b"/>
          <a:lstStyle>
            <a:lvl1pPr algn="r">
              <a:defRPr sz="3800">
                <a:solidFill>
                  <a:schemeClr val="bg1"/>
                </a:solidFill>
              </a:defRPr>
            </a:lvl1pPr>
          </a:lstStyle>
          <a:p>
            <a:r>
              <a:rPr lang="nl-NL" dirty="0"/>
              <a:t>Plaats hier de titel van </a:t>
            </a:r>
            <a:br>
              <a:rPr lang="nl-NL" dirty="0"/>
            </a:br>
            <a:r>
              <a:rPr lang="nl-NL" dirty="0"/>
              <a:t>de presentatie, max. 2 regels</a:t>
            </a:r>
          </a:p>
        </p:txBody>
      </p:sp>
    </p:spTree>
    <p:extLst>
      <p:ext uri="{BB962C8B-B14F-4D97-AF65-F5344CB8AC3E}">
        <p14:creationId xmlns:p14="http://schemas.microsoft.com/office/powerpoint/2010/main" val="11700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3D44-0C49-5BDA-C2B8-D83B110F874A}"/>
              </a:ext>
            </a:extLst>
          </p:cNvPr>
          <p:cNvSpPr>
            <a:spLocks noGrp="1"/>
          </p:cNvSpPr>
          <p:nvPr>
            <p:ph type="title"/>
          </p:nvPr>
        </p:nvSpPr>
        <p:spPr/>
        <p:txBody>
          <a:bodyPr/>
          <a:lstStyle/>
          <a:p>
            <a:r>
              <a:rPr lang="en-US"/>
              <a:t>Click to edit Master title style</a:t>
            </a:r>
            <a:endParaRPr lang="en-001"/>
          </a:p>
        </p:txBody>
      </p:sp>
      <p:sp>
        <p:nvSpPr>
          <p:cNvPr id="3" name="Content Placeholder 2">
            <a:extLst>
              <a:ext uri="{FF2B5EF4-FFF2-40B4-BE49-F238E27FC236}">
                <a16:creationId xmlns:a16="http://schemas.microsoft.com/office/drawing/2014/main" id="{F23CFED5-35B4-624A-C891-CDE77E359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0D2D882C-BA45-CFF7-3877-F915F1F94231}"/>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5" name="Footer Placeholder 4">
            <a:extLst>
              <a:ext uri="{FF2B5EF4-FFF2-40B4-BE49-F238E27FC236}">
                <a16:creationId xmlns:a16="http://schemas.microsoft.com/office/drawing/2014/main" id="{E2AC3148-2543-9C04-A7CA-74294C94DC7A}"/>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2B4C42AB-2813-BCEC-4311-2D7FE8620AC6}"/>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371552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31C4-DEEE-97A1-9CBD-6DA31F4C08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001"/>
          </a:p>
        </p:txBody>
      </p:sp>
      <p:sp>
        <p:nvSpPr>
          <p:cNvPr id="3" name="Text Placeholder 2">
            <a:extLst>
              <a:ext uri="{FF2B5EF4-FFF2-40B4-BE49-F238E27FC236}">
                <a16:creationId xmlns:a16="http://schemas.microsoft.com/office/drawing/2014/main" id="{D89DD491-412C-FE77-ECCE-38955C71BF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E710F1-E702-6C93-70BF-EE567FBD9E30}"/>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5" name="Footer Placeholder 4">
            <a:extLst>
              <a:ext uri="{FF2B5EF4-FFF2-40B4-BE49-F238E27FC236}">
                <a16:creationId xmlns:a16="http://schemas.microsoft.com/office/drawing/2014/main" id="{0CA09DA1-AD6D-1E9A-D61A-95D38C30B1B1}"/>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25876754-594E-C4EB-A3EA-11477D44A488}"/>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171333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D212C-5801-19B3-2AF7-F450A040C5F1}"/>
              </a:ext>
            </a:extLst>
          </p:cNvPr>
          <p:cNvSpPr>
            <a:spLocks noGrp="1"/>
          </p:cNvSpPr>
          <p:nvPr>
            <p:ph type="title"/>
          </p:nvPr>
        </p:nvSpPr>
        <p:spPr/>
        <p:txBody>
          <a:bodyPr/>
          <a:lstStyle/>
          <a:p>
            <a:r>
              <a:rPr lang="en-US"/>
              <a:t>Click to edit Master title style</a:t>
            </a:r>
            <a:endParaRPr lang="en-001"/>
          </a:p>
        </p:txBody>
      </p:sp>
      <p:sp>
        <p:nvSpPr>
          <p:cNvPr id="3" name="Content Placeholder 2">
            <a:extLst>
              <a:ext uri="{FF2B5EF4-FFF2-40B4-BE49-F238E27FC236}">
                <a16:creationId xmlns:a16="http://schemas.microsoft.com/office/drawing/2014/main" id="{459D9ED2-6FE9-3487-B376-1B30B7FC1E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Content Placeholder 3">
            <a:extLst>
              <a:ext uri="{FF2B5EF4-FFF2-40B4-BE49-F238E27FC236}">
                <a16:creationId xmlns:a16="http://schemas.microsoft.com/office/drawing/2014/main" id="{67B5E5E7-0902-6E67-C5C9-7D7B7022E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5" name="Date Placeholder 4">
            <a:extLst>
              <a:ext uri="{FF2B5EF4-FFF2-40B4-BE49-F238E27FC236}">
                <a16:creationId xmlns:a16="http://schemas.microsoft.com/office/drawing/2014/main" id="{2E8DA222-981E-921B-4014-279B0EDD6AA9}"/>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6" name="Footer Placeholder 5">
            <a:extLst>
              <a:ext uri="{FF2B5EF4-FFF2-40B4-BE49-F238E27FC236}">
                <a16:creationId xmlns:a16="http://schemas.microsoft.com/office/drawing/2014/main" id="{73C93DEB-6F41-DD5E-768E-6D6380C3505E}"/>
              </a:ext>
            </a:extLst>
          </p:cNvPr>
          <p:cNvSpPr>
            <a:spLocks noGrp="1"/>
          </p:cNvSpPr>
          <p:nvPr>
            <p:ph type="ftr" sz="quarter" idx="11"/>
          </p:nvPr>
        </p:nvSpPr>
        <p:spPr/>
        <p:txBody>
          <a:bodyPr/>
          <a:lstStyle/>
          <a:p>
            <a:endParaRPr lang="en-001"/>
          </a:p>
        </p:txBody>
      </p:sp>
      <p:sp>
        <p:nvSpPr>
          <p:cNvPr id="7" name="Slide Number Placeholder 6">
            <a:extLst>
              <a:ext uri="{FF2B5EF4-FFF2-40B4-BE49-F238E27FC236}">
                <a16:creationId xmlns:a16="http://schemas.microsoft.com/office/drawing/2014/main" id="{3F1C5A0B-52C8-C4EF-6635-2C66C6442399}"/>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1482746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1C3B-A348-6BE4-75B8-9508DB498BD7}"/>
              </a:ext>
            </a:extLst>
          </p:cNvPr>
          <p:cNvSpPr>
            <a:spLocks noGrp="1"/>
          </p:cNvSpPr>
          <p:nvPr>
            <p:ph type="title"/>
          </p:nvPr>
        </p:nvSpPr>
        <p:spPr>
          <a:xfrm>
            <a:off x="839788" y="365125"/>
            <a:ext cx="10515600" cy="1325563"/>
          </a:xfrm>
        </p:spPr>
        <p:txBody>
          <a:bodyPr/>
          <a:lstStyle/>
          <a:p>
            <a:r>
              <a:rPr lang="en-US"/>
              <a:t>Click to edit Master title style</a:t>
            </a:r>
            <a:endParaRPr lang="en-001"/>
          </a:p>
        </p:txBody>
      </p:sp>
      <p:sp>
        <p:nvSpPr>
          <p:cNvPr id="3" name="Text Placeholder 2">
            <a:extLst>
              <a:ext uri="{FF2B5EF4-FFF2-40B4-BE49-F238E27FC236}">
                <a16:creationId xmlns:a16="http://schemas.microsoft.com/office/drawing/2014/main" id="{11DB0424-CC46-0519-4FC9-791F39CD4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C6A86E-438F-0BD4-CA35-54128E231D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5" name="Text Placeholder 4">
            <a:extLst>
              <a:ext uri="{FF2B5EF4-FFF2-40B4-BE49-F238E27FC236}">
                <a16:creationId xmlns:a16="http://schemas.microsoft.com/office/drawing/2014/main" id="{914BB89B-B4B6-A467-FDFE-47B69DBC6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FDCC6-D74D-B1C4-BFA8-E0FEED563C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7" name="Date Placeholder 6">
            <a:extLst>
              <a:ext uri="{FF2B5EF4-FFF2-40B4-BE49-F238E27FC236}">
                <a16:creationId xmlns:a16="http://schemas.microsoft.com/office/drawing/2014/main" id="{F9DC2FCF-2FED-6267-F5EA-E35CC1B944AA}"/>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8" name="Footer Placeholder 7">
            <a:extLst>
              <a:ext uri="{FF2B5EF4-FFF2-40B4-BE49-F238E27FC236}">
                <a16:creationId xmlns:a16="http://schemas.microsoft.com/office/drawing/2014/main" id="{75B0CA50-4193-C737-61D4-BF6C73763EF1}"/>
              </a:ext>
            </a:extLst>
          </p:cNvPr>
          <p:cNvSpPr>
            <a:spLocks noGrp="1"/>
          </p:cNvSpPr>
          <p:nvPr>
            <p:ph type="ftr" sz="quarter" idx="11"/>
          </p:nvPr>
        </p:nvSpPr>
        <p:spPr/>
        <p:txBody>
          <a:bodyPr/>
          <a:lstStyle/>
          <a:p>
            <a:endParaRPr lang="en-001"/>
          </a:p>
        </p:txBody>
      </p:sp>
      <p:sp>
        <p:nvSpPr>
          <p:cNvPr id="9" name="Slide Number Placeholder 8">
            <a:extLst>
              <a:ext uri="{FF2B5EF4-FFF2-40B4-BE49-F238E27FC236}">
                <a16:creationId xmlns:a16="http://schemas.microsoft.com/office/drawing/2014/main" id="{491E9A59-D80D-CD8C-F2E9-87ED7A749F62}"/>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365349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779A-00EE-C2C2-52DF-B687D0215678}"/>
              </a:ext>
            </a:extLst>
          </p:cNvPr>
          <p:cNvSpPr>
            <a:spLocks noGrp="1"/>
          </p:cNvSpPr>
          <p:nvPr>
            <p:ph type="title"/>
          </p:nvPr>
        </p:nvSpPr>
        <p:spPr/>
        <p:txBody>
          <a:bodyPr/>
          <a:lstStyle/>
          <a:p>
            <a:r>
              <a:rPr lang="en-US"/>
              <a:t>Click to edit Master title style</a:t>
            </a:r>
            <a:endParaRPr lang="en-001"/>
          </a:p>
        </p:txBody>
      </p:sp>
      <p:sp>
        <p:nvSpPr>
          <p:cNvPr id="3" name="Date Placeholder 2">
            <a:extLst>
              <a:ext uri="{FF2B5EF4-FFF2-40B4-BE49-F238E27FC236}">
                <a16:creationId xmlns:a16="http://schemas.microsoft.com/office/drawing/2014/main" id="{F1B44A70-786C-E105-8A14-C1629D5BB259}"/>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4" name="Footer Placeholder 3">
            <a:extLst>
              <a:ext uri="{FF2B5EF4-FFF2-40B4-BE49-F238E27FC236}">
                <a16:creationId xmlns:a16="http://schemas.microsoft.com/office/drawing/2014/main" id="{18B3AE8E-BED4-6719-753D-835C836DEAE8}"/>
              </a:ext>
            </a:extLst>
          </p:cNvPr>
          <p:cNvSpPr>
            <a:spLocks noGrp="1"/>
          </p:cNvSpPr>
          <p:nvPr>
            <p:ph type="ftr" sz="quarter" idx="11"/>
          </p:nvPr>
        </p:nvSpPr>
        <p:spPr/>
        <p:txBody>
          <a:bodyPr/>
          <a:lstStyle/>
          <a:p>
            <a:endParaRPr lang="en-001"/>
          </a:p>
        </p:txBody>
      </p:sp>
      <p:sp>
        <p:nvSpPr>
          <p:cNvPr id="5" name="Slide Number Placeholder 4">
            <a:extLst>
              <a:ext uri="{FF2B5EF4-FFF2-40B4-BE49-F238E27FC236}">
                <a16:creationId xmlns:a16="http://schemas.microsoft.com/office/drawing/2014/main" id="{45DA0DF8-FB7B-227C-8EDD-95EFF89FE37A}"/>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3291495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16272-E40A-506A-8E4D-8892065A4F89}"/>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3" name="Footer Placeholder 2">
            <a:extLst>
              <a:ext uri="{FF2B5EF4-FFF2-40B4-BE49-F238E27FC236}">
                <a16:creationId xmlns:a16="http://schemas.microsoft.com/office/drawing/2014/main" id="{86259A73-6546-A8FC-B90C-D4D89C699669}"/>
              </a:ext>
            </a:extLst>
          </p:cNvPr>
          <p:cNvSpPr>
            <a:spLocks noGrp="1"/>
          </p:cNvSpPr>
          <p:nvPr>
            <p:ph type="ftr" sz="quarter" idx="11"/>
          </p:nvPr>
        </p:nvSpPr>
        <p:spPr/>
        <p:txBody>
          <a:bodyPr/>
          <a:lstStyle/>
          <a:p>
            <a:endParaRPr lang="en-001"/>
          </a:p>
        </p:txBody>
      </p:sp>
      <p:sp>
        <p:nvSpPr>
          <p:cNvPr id="4" name="Slide Number Placeholder 3">
            <a:extLst>
              <a:ext uri="{FF2B5EF4-FFF2-40B4-BE49-F238E27FC236}">
                <a16:creationId xmlns:a16="http://schemas.microsoft.com/office/drawing/2014/main" id="{12176BEB-3A68-4E8F-2461-61EFBCA76ADE}"/>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60283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CD20-5621-C5B0-7543-93D20C2806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001"/>
          </a:p>
        </p:txBody>
      </p:sp>
      <p:sp>
        <p:nvSpPr>
          <p:cNvPr id="3" name="Content Placeholder 2">
            <a:extLst>
              <a:ext uri="{FF2B5EF4-FFF2-40B4-BE49-F238E27FC236}">
                <a16:creationId xmlns:a16="http://schemas.microsoft.com/office/drawing/2014/main" id="{5E7A6043-2B8B-291E-54E2-9276AA91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Text Placeholder 3">
            <a:extLst>
              <a:ext uri="{FF2B5EF4-FFF2-40B4-BE49-F238E27FC236}">
                <a16:creationId xmlns:a16="http://schemas.microsoft.com/office/drawing/2014/main" id="{F23F55B2-3A4A-4237-0A42-060BE2F33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52456-2C80-FB98-79F7-4C09CF208223}"/>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6" name="Footer Placeholder 5">
            <a:extLst>
              <a:ext uri="{FF2B5EF4-FFF2-40B4-BE49-F238E27FC236}">
                <a16:creationId xmlns:a16="http://schemas.microsoft.com/office/drawing/2014/main" id="{14A162C9-CCB4-4676-1D48-EB3C0C20B1D8}"/>
              </a:ext>
            </a:extLst>
          </p:cNvPr>
          <p:cNvSpPr>
            <a:spLocks noGrp="1"/>
          </p:cNvSpPr>
          <p:nvPr>
            <p:ph type="ftr" sz="quarter" idx="11"/>
          </p:nvPr>
        </p:nvSpPr>
        <p:spPr/>
        <p:txBody>
          <a:bodyPr/>
          <a:lstStyle/>
          <a:p>
            <a:endParaRPr lang="en-001"/>
          </a:p>
        </p:txBody>
      </p:sp>
      <p:sp>
        <p:nvSpPr>
          <p:cNvPr id="7" name="Slide Number Placeholder 6">
            <a:extLst>
              <a:ext uri="{FF2B5EF4-FFF2-40B4-BE49-F238E27FC236}">
                <a16:creationId xmlns:a16="http://schemas.microsoft.com/office/drawing/2014/main" id="{2D299B00-3C81-FCAE-D973-88A32606330F}"/>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167721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46CE-69E0-DA43-1E9C-B178D29AA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001"/>
          </a:p>
        </p:txBody>
      </p:sp>
      <p:sp>
        <p:nvSpPr>
          <p:cNvPr id="3" name="Picture Placeholder 2">
            <a:extLst>
              <a:ext uri="{FF2B5EF4-FFF2-40B4-BE49-F238E27FC236}">
                <a16:creationId xmlns:a16="http://schemas.microsoft.com/office/drawing/2014/main" id="{81433107-A6DC-5018-F4E2-39EB56808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001"/>
          </a:p>
        </p:txBody>
      </p:sp>
      <p:sp>
        <p:nvSpPr>
          <p:cNvPr id="4" name="Text Placeholder 3">
            <a:extLst>
              <a:ext uri="{FF2B5EF4-FFF2-40B4-BE49-F238E27FC236}">
                <a16:creationId xmlns:a16="http://schemas.microsoft.com/office/drawing/2014/main" id="{807FE757-EA52-8E6C-DF81-D5263D047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C6F30-CC6C-6B03-AF80-01BF4CD5E683}"/>
              </a:ext>
            </a:extLst>
          </p:cNvPr>
          <p:cNvSpPr>
            <a:spLocks noGrp="1"/>
          </p:cNvSpPr>
          <p:nvPr>
            <p:ph type="dt" sz="half" idx="10"/>
          </p:nvPr>
        </p:nvSpPr>
        <p:spPr/>
        <p:txBody>
          <a:bodyPr/>
          <a:lstStyle/>
          <a:p>
            <a:fld id="{052CFC43-887D-8D49-BB04-FAB536C3DD85}" type="datetimeFigureOut">
              <a:rPr lang="en-001" smtClean="0"/>
              <a:t>07/05/2026</a:t>
            </a:fld>
            <a:endParaRPr lang="en-001"/>
          </a:p>
        </p:txBody>
      </p:sp>
      <p:sp>
        <p:nvSpPr>
          <p:cNvPr id="6" name="Footer Placeholder 5">
            <a:extLst>
              <a:ext uri="{FF2B5EF4-FFF2-40B4-BE49-F238E27FC236}">
                <a16:creationId xmlns:a16="http://schemas.microsoft.com/office/drawing/2014/main" id="{CF292621-D591-B5CA-7730-5C44CFD24EC0}"/>
              </a:ext>
            </a:extLst>
          </p:cNvPr>
          <p:cNvSpPr>
            <a:spLocks noGrp="1"/>
          </p:cNvSpPr>
          <p:nvPr>
            <p:ph type="ftr" sz="quarter" idx="11"/>
          </p:nvPr>
        </p:nvSpPr>
        <p:spPr/>
        <p:txBody>
          <a:bodyPr/>
          <a:lstStyle/>
          <a:p>
            <a:endParaRPr lang="en-001"/>
          </a:p>
        </p:txBody>
      </p:sp>
      <p:sp>
        <p:nvSpPr>
          <p:cNvPr id="7" name="Slide Number Placeholder 6">
            <a:extLst>
              <a:ext uri="{FF2B5EF4-FFF2-40B4-BE49-F238E27FC236}">
                <a16:creationId xmlns:a16="http://schemas.microsoft.com/office/drawing/2014/main" id="{06621E0D-FDEB-6CD7-A352-14C29CC6CAC1}"/>
              </a:ext>
            </a:extLst>
          </p:cNvPr>
          <p:cNvSpPr>
            <a:spLocks noGrp="1"/>
          </p:cNvSpPr>
          <p:nvPr>
            <p:ph type="sldNum" sz="quarter" idx="12"/>
          </p:nvPr>
        </p:nvSpPr>
        <p:spPr/>
        <p:txBody>
          <a:bodyPr/>
          <a:lstStyle/>
          <a:p>
            <a:fld id="{4C0328DC-593D-3E4A-858D-704D92556EED}" type="slidenum">
              <a:rPr lang="en-001" smtClean="0"/>
              <a:t>‹#›</a:t>
            </a:fld>
            <a:endParaRPr lang="en-001"/>
          </a:p>
        </p:txBody>
      </p:sp>
    </p:spTree>
    <p:extLst>
      <p:ext uri="{BB962C8B-B14F-4D97-AF65-F5344CB8AC3E}">
        <p14:creationId xmlns:p14="http://schemas.microsoft.com/office/powerpoint/2010/main" val="26594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786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FF384-3255-4837-FC63-12602E8C5F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001"/>
          </a:p>
        </p:txBody>
      </p:sp>
      <p:sp>
        <p:nvSpPr>
          <p:cNvPr id="3" name="Text Placeholder 2">
            <a:extLst>
              <a:ext uri="{FF2B5EF4-FFF2-40B4-BE49-F238E27FC236}">
                <a16:creationId xmlns:a16="http://schemas.microsoft.com/office/drawing/2014/main" id="{1AEF9F22-B1CE-B2FB-CD9A-5FCAD95021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D94F8122-241A-A00B-F108-9912209449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2CFC43-887D-8D49-BB04-FAB536C3DD85}" type="datetimeFigureOut">
              <a:rPr lang="en-001" smtClean="0"/>
              <a:t>07/05/2026</a:t>
            </a:fld>
            <a:endParaRPr lang="en-001"/>
          </a:p>
        </p:txBody>
      </p:sp>
      <p:sp>
        <p:nvSpPr>
          <p:cNvPr id="5" name="Footer Placeholder 4">
            <a:extLst>
              <a:ext uri="{FF2B5EF4-FFF2-40B4-BE49-F238E27FC236}">
                <a16:creationId xmlns:a16="http://schemas.microsoft.com/office/drawing/2014/main" id="{23E25292-ED7F-44FA-6082-A16891E70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001"/>
          </a:p>
        </p:txBody>
      </p:sp>
      <p:sp>
        <p:nvSpPr>
          <p:cNvPr id="6" name="Slide Number Placeholder 5">
            <a:extLst>
              <a:ext uri="{FF2B5EF4-FFF2-40B4-BE49-F238E27FC236}">
                <a16:creationId xmlns:a16="http://schemas.microsoft.com/office/drawing/2014/main" id="{D551E5E1-7924-26FB-5473-85E01FAD6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0328DC-593D-3E4A-858D-704D92556EED}" type="slidenum">
              <a:rPr lang="en-001" smtClean="0"/>
              <a:t>‹#›</a:t>
            </a:fld>
            <a:endParaRPr lang="en-001"/>
          </a:p>
        </p:txBody>
      </p:sp>
    </p:spTree>
    <p:extLst>
      <p:ext uri="{BB962C8B-B14F-4D97-AF65-F5344CB8AC3E}">
        <p14:creationId xmlns:p14="http://schemas.microsoft.com/office/powerpoint/2010/main" val="3226765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8B357CE-AD62-7969-073C-F2FCB649D194}"/>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12" name="Subtitle 11">
            <a:extLst>
              <a:ext uri="{FF2B5EF4-FFF2-40B4-BE49-F238E27FC236}">
                <a16:creationId xmlns:a16="http://schemas.microsoft.com/office/drawing/2014/main" id="{9295EAE8-BC18-941F-FB9B-BD55D5DC1E58}"/>
              </a:ext>
            </a:extLst>
          </p:cNvPr>
          <p:cNvSpPr>
            <a:spLocks noGrp="1"/>
          </p:cNvSpPr>
          <p:nvPr>
            <p:ph type="subTitle" idx="1"/>
          </p:nvPr>
        </p:nvSpPr>
        <p:spPr>
          <a:xfrm>
            <a:off x="308334" y="5482642"/>
            <a:ext cx="6471047" cy="485684"/>
          </a:xfrm>
        </p:spPr>
        <p:txBody>
          <a:bodyPr>
            <a:normAutofit fontScale="85000" lnSpcReduction="10000"/>
          </a:bodyPr>
          <a:lstStyle/>
          <a:p>
            <a:pPr algn="l">
              <a:lnSpc>
                <a:spcPct val="100000"/>
              </a:lnSpc>
              <a:spcAft>
                <a:spcPts val="600"/>
              </a:spcAft>
            </a:pPr>
            <a:r>
              <a:rPr lang="en-US" sz="1800" b="0" dirty="0"/>
              <a:t>Ryan Haagenson, Mengjie Zhao, Artur Castiel, Cornelis </a:t>
            </a:r>
            <a:r>
              <a:rPr lang="en-US" sz="1800" b="0" dirty="0" err="1"/>
              <a:t>Vuik</a:t>
            </a:r>
            <a:r>
              <a:rPr lang="en-US" sz="1800" b="0" dirty="0"/>
              <a:t>, Hadi Hajibeygi</a:t>
            </a:r>
          </a:p>
        </p:txBody>
      </p:sp>
      <p:sp>
        <p:nvSpPr>
          <p:cNvPr id="11" name="Title 10">
            <a:extLst>
              <a:ext uri="{FF2B5EF4-FFF2-40B4-BE49-F238E27FC236}">
                <a16:creationId xmlns:a16="http://schemas.microsoft.com/office/drawing/2014/main" id="{72778635-3E39-5F49-4BD4-94E534F469D6}"/>
              </a:ext>
            </a:extLst>
          </p:cNvPr>
          <p:cNvSpPr>
            <a:spLocks noGrp="1"/>
          </p:cNvSpPr>
          <p:nvPr>
            <p:ph type="title"/>
          </p:nvPr>
        </p:nvSpPr>
        <p:spPr>
          <a:xfrm>
            <a:off x="308334" y="4309832"/>
            <a:ext cx="11443399" cy="1091119"/>
          </a:xfrm>
        </p:spPr>
        <p:txBody>
          <a:bodyPr>
            <a:noAutofit/>
          </a:bodyPr>
          <a:lstStyle/>
          <a:p>
            <a:pPr algn="l">
              <a:lnSpc>
                <a:spcPct val="100000"/>
              </a:lnSpc>
            </a:pPr>
            <a:r>
              <a:rPr lang="en-US" dirty="0"/>
              <a:t>Monte Carlo based approach for simulating fracture flow </a:t>
            </a:r>
            <a:r>
              <a:rPr lang="en-US" sz="2400" dirty="0"/>
              <a:t>using fully-unstructured </a:t>
            </a:r>
            <a:r>
              <a:rPr lang="en-US" sz="2400" dirty="0" err="1"/>
              <a:t>pEDFM</a:t>
            </a:r>
            <a:endParaRPr lang="en-US" sz="1400" dirty="0"/>
          </a:p>
        </p:txBody>
      </p:sp>
      <p:sp>
        <p:nvSpPr>
          <p:cNvPr id="6" name="Subtitle 11">
            <a:extLst>
              <a:ext uri="{FF2B5EF4-FFF2-40B4-BE49-F238E27FC236}">
                <a16:creationId xmlns:a16="http://schemas.microsoft.com/office/drawing/2014/main" id="{5753ACBD-B6BF-8DCE-A2E4-8C0D94B3968B}"/>
              </a:ext>
            </a:extLst>
          </p:cNvPr>
          <p:cNvSpPr txBox="1">
            <a:spLocks/>
          </p:cNvSpPr>
          <p:nvPr/>
        </p:nvSpPr>
        <p:spPr>
          <a:xfrm>
            <a:off x="1617163" y="6267174"/>
            <a:ext cx="2404504" cy="352844"/>
          </a:xfrm>
          <a:prstGeom prst="rect">
            <a:avLst/>
          </a:prstGeom>
        </p:spPr>
        <p:txBody>
          <a:bodyPr vert="horz" lIns="0" tIns="0" rIns="0" bIns="0" rtlCol="0" anchor="ctr">
            <a:noAutofit/>
          </a:bodyPr>
          <a:lstStyle>
            <a:lvl1pPr marL="0" indent="0" algn="r"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defRPr sz="1600" b="1" kern="1200">
                <a:solidFill>
                  <a:schemeClr val="bg1"/>
                </a:solidFill>
                <a:latin typeface="+mn-lt"/>
                <a:ea typeface="+mn-ea"/>
                <a:cs typeface="+mn-cs"/>
              </a:defRPr>
            </a:lvl1pPr>
            <a:lvl2pPr marL="457200" indent="0" algn="ctr" defTabSz="719138" rtl="0" eaLnBrk="1" latinLnBrk="0" hangingPunct="1">
              <a:lnSpc>
                <a:spcPct val="90000"/>
              </a:lnSpc>
              <a:spcBef>
                <a:spcPts val="0"/>
              </a:spcBef>
              <a:spcAft>
                <a:spcPts val="1200"/>
              </a:spcAft>
              <a:buClr>
                <a:schemeClr val="accent1"/>
              </a:buClr>
              <a:buSzPct val="100000"/>
              <a:buFont typeface="Wingdings" panose="05000000000000000000" pitchFamily="2" charset="2"/>
              <a:buNone/>
              <a:defRPr sz="2000" i="0" kern="1200">
                <a:solidFill>
                  <a:schemeClr val="tx1"/>
                </a:solidFill>
                <a:latin typeface="+mn-lt"/>
                <a:ea typeface="+mn-ea"/>
                <a:cs typeface="+mn-cs"/>
              </a:defRPr>
            </a:lvl2pPr>
            <a:lvl3pPr marL="914400" indent="0" algn="ctr"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800" i="0" kern="1200">
                <a:solidFill>
                  <a:schemeClr val="tx1"/>
                </a:solidFill>
                <a:latin typeface="+mn-lt"/>
                <a:ea typeface="+mn-ea"/>
                <a:cs typeface="+mn-cs"/>
              </a:defRPr>
            </a:lvl3pPr>
            <a:lvl4pPr marL="1371600" indent="0" algn="ctr" defTabSz="719138" rtl="0" eaLnBrk="1" latinLnBrk="0" hangingPunct="1">
              <a:lnSpc>
                <a:spcPct val="90000"/>
              </a:lnSpc>
              <a:spcBef>
                <a:spcPts val="0"/>
              </a:spcBef>
              <a:spcAft>
                <a:spcPts val="1200"/>
              </a:spcAft>
              <a:buFont typeface="Arial" panose="020B0604020202020204" pitchFamily="34" charset="0"/>
              <a:buNone/>
              <a:defRPr sz="1600" b="0" kern="1200" cap="none" spc="30" baseline="0">
                <a:solidFill>
                  <a:schemeClr val="accent1"/>
                </a:solidFill>
                <a:latin typeface="+mj-lt"/>
                <a:ea typeface="+mn-ea"/>
                <a:cs typeface="Calibri" panose="020F0502020204030204" pitchFamily="34" charset="0"/>
              </a:defRPr>
            </a:lvl4pPr>
            <a:lvl5pPr marL="1828800" indent="0" algn="ctr" defTabSz="719138" rtl="0" eaLnBrk="1" latinLnBrk="0" hangingPunct="1">
              <a:lnSpc>
                <a:spcPct val="90000"/>
              </a:lnSpc>
              <a:spcBef>
                <a:spcPts val="0"/>
              </a:spcBef>
              <a:spcAft>
                <a:spcPts val="1200"/>
              </a:spcAft>
              <a:buClr>
                <a:schemeClr val="tx2"/>
              </a:buClr>
              <a:buFont typeface="+mj-lt"/>
              <a:buNone/>
              <a:defRPr sz="1600" i="0" kern="1200">
                <a:solidFill>
                  <a:schemeClr val="tx1"/>
                </a:solidFill>
                <a:latin typeface="+mn-lt"/>
                <a:ea typeface="+mn-ea"/>
                <a:cs typeface="+mn-cs"/>
              </a:defRPr>
            </a:lvl5pPr>
            <a:lvl6pPr marL="2286000" indent="0" algn="ctr" defTabSz="914400" rtl="0" eaLnBrk="1" latinLnBrk="0" hangingPunct="1">
              <a:lnSpc>
                <a:spcPct val="90000"/>
              </a:lnSpc>
              <a:spcBef>
                <a:spcPts val="0"/>
              </a:spcBef>
              <a:spcAft>
                <a:spcPts val="1200"/>
              </a:spcAft>
              <a:buClr>
                <a:schemeClr val="tx2"/>
              </a:buClr>
              <a:buFont typeface="+mj-lt"/>
              <a:buNone/>
              <a:defRPr sz="1600" b="0" i="0" kern="1200">
                <a:solidFill>
                  <a:schemeClr val="tx1"/>
                </a:solidFill>
                <a:latin typeface="+mn-lt"/>
                <a:ea typeface="+mn-ea"/>
                <a:cs typeface="+mn-cs"/>
              </a:defRPr>
            </a:lvl6pPr>
            <a:lvl7pPr marL="2743200" indent="0" algn="ctr" defTabSz="914400" rtl="0" eaLnBrk="1" latinLnBrk="0" hangingPunct="1">
              <a:lnSpc>
                <a:spcPct val="90000"/>
              </a:lnSpc>
              <a:spcBef>
                <a:spcPts val="0"/>
              </a:spcBef>
              <a:spcAft>
                <a:spcPts val="1200"/>
              </a:spcAft>
              <a:buClr>
                <a:schemeClr val="tx2"/>
              </a:buClr>
              <a:buFont typeface="Wingdings" panose="05000000000000000000" pitchFamily="2" charset="2"/>
              <a:buNone/>
              <a:tabLst>
                <a:tab pos="266700" algn="l"/>
              </a:tabLst>
              <a:defRPr sz="1600" b="0" i="0" kern="1200">
                <a:solidFill>
                  <a:schemeClr val="tx1"/>
                </a:solidFill>
                <a:latin typeface="+mn-lt"/>
                <a:ea typeface="+mn-ea"/>
                <a:cs typeface="+mn-cs"/>
              </a:defRPr>
            </a:lvl7pPr>
            <a:lvl8pPr marL="3200400" indent="0" algn="ctr"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tx1"/>
                </a:solidFill>
                <a:latin typeface="+mn-lt"/>
                <a:ea typeface="+mn-ea"/>
                <a:cs typeface="+mn-cs"/>
              </a:defRPr>
            </a:lvl8pPr>
            <a:lvl9pPr marL="3657600" indent="0" algn="ctr" defTabSz="914400" rtl="0" eaLnBrk="1" latinLnBrk="0" hangingPunct="1">
              <a:lnSpc>
                <a:spcPct val="90000"/>
              </a:lnSpc>
              <a:spcBef>
                <a:spcPts val="0"/>
              </a:spcBef>
              <a:spcAft>
                <a:spcPts val="1200"/>
              </a:spcAft>
              <a:buFont typeface="Arial" panose="020B0604020202020204" pitchFamily="34" charset="0"/>
              <a:buNone/>
              <a:defRPr sz="1600" b="0" kern="1200">
                <a:solidFill>
                  <a:schemeClr val="tx1"/>
                </a:solidFill>
                <a:latin typeface="+mj-lt"/>
                <a:ea typeface="+mn-ea"/>
                <a:cs typeface="+mn-cs"/>
              </a:defRPr>
            </a:lvl9pPr>
          </a:lstStyle>
          <a:p>
            <a:pPr algn="l">
              <a:lnSpc>
                <a:spcPct val="100000"/>
              </a:lnSpc>
              <a:spcAft>
                <a:spcPts val="600"/>
              </a:spcAft>
            </a:pPr>
            <a:r>
              <a:rPr lang="en-US" sz="1800" b="0" dirty="0" err="1"/>
              <a:t>InterPore</a:t>
            </a:r>
            <a:r>
              <a:rPr lang="en-US" sz="1800" b="0" dirty="0"/>
              <a:t>, 22 May 2026</a:t>
            </a:r>
          </a:p>
        </p:txBody>
      </p:sp>
    </p:spTree>
    <p:extLst>
      <p:ext uri="{BB962C8B-B14F-4D97-AF65-F5344CB8AC3E}">
        <p14:creationId xmlns:p14="http://schemas.microsoft.com/office/powerpoint/2010/main" val="25738436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A4875-514D-CA26-CC37-6F7051603B9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7659A3-F175-9005-2D38-337F6A235C84}"/>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2D5D544E-6A92-AC5D-D1A5-EA8DD12902AB}"/>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5" name="Parallelogram 24">
            <a:extLst>
              <a:ext uri="{FF2B5EF4-FFF2-40B4-BE49-F238E27FC236}">
                <a16:creationId xmlns:a16="http://schemas.microsoft.com/office/drawing/2014/main" id="{346F3DD6-8AF5-09DE-ED42-AD6B822D09FD}"/>
              </a:ext>
            </a:extLst>
          </p:cNvPr>
          <p:cNvSpPr/>
          <p:nvPr/>
        </p:nvSpPr>
        <p:spPr>
          <a:xfrm rot="824743">
            <a:off x="4245622" y="3142374"/>
            <a:ext cx="3312486" cy="2693142"/>
          </a:xfrm>
          <a:custGeom>
            <a:avLst/>
            <a:gdLst>
              <a:gd name="csX0" fmla="*/ 0 w 3598747"/>
              <a:gd name="csY0" fmla="*/ 1774823 h 1774823"/>
              <a:gd name="csX1" fmla="*/ 1037526 w 3598747"/>
              <a:gd name="csY1" fmla="*/ 0 h 1774823"/>
              <a:gd name="csX2" fmla="*/ 3598747 w 3598747"/>
              <a:gd name="csY2" fmla="*/ 0 h 1774823"/>
              <a:gd name="csX3" fmla="*/ 2561221 w 3598747"/>
              <a:gd name="csY3" fmla="*/ 1774823 h 1774823"/>
              <a:gd name="csX4" fmla="*/ 0 w 3598747"/>
              <a:gd name="csY4" fmla="*/ 1774823 h 1774823"/>
              <a:gd name="csX0" fmla="*/ 0 w 3598747"/>
              <a:gd name="csY0" fmla="*/ 1774823 h 1774823"/>
              <a:gd name="csX1" fmla="*/ 1042578 w 3598747"/>
              <a:gd name="csY1" fmla="*/ 20656 h 1774823"/>
              <a:gd name="csX2" fmla="*/ 3598747 w 3598747"/>
              <a:gd name="csY2" fmla="*/ 0 h 1774823"/>
              <a:gd name="csX3" fmla="*/ 2561221 w 3598747"/>
              <a:gd name="csY3" fmla="*/ 1774823 h 1774823"/>
              <a:gd name="csX4" fmla="*/ 0 w 3598747"/>
              <a:gd name="csY4" fmla="*/ 1774823 h 1774823"/>
              <a:gd name="csX0" fmla="*/ 0 w 3811695"/>
              <a:gd name="csY0" fmla="*/ 2067727 h 2067727"/>
              <a:gd name="csX1" fmla="*/ 1255526 w 3811695"/>
              <a:gd name="csY1" fmla="*/ 20656 h 2067727"/>
              <a:gd name="csX2" fmla="*/ 3811695 w 3811695"/>
              <a:gd name="csY2" fmla="*/ 0 h 2067727"/>
              <a:gd name="csX3" fmla="*/ 2774169 w 3811695"/>
              <a:gd name="csY3" fmla="*/ 1774823 h 2067727"/>
              <a:gd name="csX4" fmla="*/ 0 w 3811695"/>
              <a:gd name="csY4" fmla="*/ 2067727 h 2067727"/>
              <a:gd name="csX0" fmla="*/ 0 w 3658190"/>
              <a:gd name="csY0" fmla="*/ 1800309 h 1800309"/>
              <a:gd name="csX1" fmla="*/ 1102021 w 3658190"/>
              <a:gd name="csY1" fmla="*/ 20656 h 1800309"/>
              <a:gd name="csX2" fmla="*/ 3658190 w 3658190"/>
              <a:gd name="csY2" fmla="*/ 0 h 1800309"/>
              <a:gd name="csX3" fmla="*/ 2620664 w 3658190"/>
              <a:gd name="csY3" fmla="*/ 1774823 h 1800309"/>
              <a:gd name="csX4" fmla="*/ 0 w 3658190"/>
              <a:gd name="csY4" fmla="*/ 1800309 h 1800309"/>
              <a:gd name="csX0" fmla="*/ 0 w 3624679"/>
              <a:gd name="csY0" fmla="*/ 1803058 h 1803058"/>
              <a:gd name="csX1" fmla="*/ 1068510 w 3624679"/>
              <a:gd name="csY1" fmla="*/ 20656 h 1803058"/>
              <a:gd name="csX2" fmla="*/ 3624679 w 3624679"/>
              <a:gd name="csY2" fmla="*/ 0 h 1803058"/>
              <a:gd name="csX3" fmla="*/ 2587153 w 3624679"/>
              <a:gd name="csY3" fmla="*/ 1774823 h 1803058"/>
              <a:gd name="csX4" fmla="*/ 0 w 3624679"/>
              <a:gd name="csY4" fmla="*/ 1803058 h 1803058"/>
              <a:gd name="csX0" fmla="*/ 0 w 3641226"/>
              <a:gd name="csY0" fmla="*/ 1819480 h 1819480"/>
              <a:gd name="csX1" fmla="*/ 1068510 w 3641226"/>
              <a:gd name="csY1" fmla="*/ 37078 h 1819480"/>
              <a:gd name="csX2" fmla="*/ 3641226 w 3641226"/>
              <a:gd name="csY2" fmla="*/ -1 h 1819480"/>
              <a:gd name="csX3" fmla="*/ 2587153 w 3641226"/>
              <a:gd name="csY3" fmla="*/ 1791245 h 1819480"/>
              <a:gd name="csX4" fmla="*/ 0 w 3641226"/>
              <a:gd name="csY4" fmla="*/ 1819480 h 1819480"/>
              <a:gd name="csX0" fmla="*/ 0 w 3641226"/>
              <a:gd name="csY0" fmla="*/ 1819481 h 1819481"/>
              <a:gd name="csX1" fmla="*/ 1423998 w 3641226"/>
              <a:gd name="csY1" fmla="*/ 17160 h 1819481"/>
              <a:gd name="csX2" fmla="*/ 3641226 w 3641226"/>
              <a:gd name="csY2" fmla="*/ 0 h 1819481"/>
              <a:gd name="csX3" fmla="*/ 2587153 w 3641226"/>
              <a:gd name="csY3" fmla="*/ 1791246 h 1819481"/>
              <a:gd name="csX4" fmla="*/ 0 w 3641226"/>
              <a:gd name="csY4" fmla="*/ 1819481 h 1819481"/>
              <a:gd name="csX0" fmla="*/ 0 w 2515087"/>
              <a:gd name="csY0" fmla="*/ 1567325 h 1791246"/>
              <a:gd name="csX1" fmla="*/ 297859 w 2515087"/>
              <a:gd name="csY1" fmla="*/ 17160 h 1791246"/>
              <a:gd name="csX2" fmla="*/ 2515087 w 2515087"/>
              <a:gd name="csY2" fmla="*/ 0 h 1791246"/>
              <a:gd name="csX3" fmla="*/ 1461014 w 2515087"/>
              <a:gd name="csY3" fmla="*/ 1791246 h 1791246"/>
              <a:gd name="csX4" fmla="*/ 0 w 2515087"/>
              <a:gd name="csY4" fmla="*/ 1567325 h 1791246"/>
              <a:gd name="csX0" fmla="*/ 0 w 3078562"/>
              <a:gd name="csY0" fmla="*/ 1787023 h 1791246"/>
              <a:gd name="csX1" fmla="*/ 861334 w 3078562"/>
              <a:gd name="csY1" fmla="*/ 17160 h 1791246"/>
              <a:gd name="csX2" fmla="*/ 3078562 w 3078562"/>
              <a:gd name="csY2" fmla="*/ 0 h 1791246"/>
              <a:gd name="csX3" fmla="*/ 2024489 w 3078562"/>
              <a:gd name="csY3" fmla="*/ 1791246 h 1791246"/>
              <a:gd name="csX4" fmla="*/ 0 w 3078562"/>
              <a:gd name="csY4" fmla="*/ 1787023 h 1791246"/>
              <a:gd name="csX0" fmla="*/ 0 w 3078562"/>
              <a:gd name="csY0" fmla="*/ 1787023 h 1787023"/>
              <a:gd name="csX1" fmla="*/ 861334 w 3078562"/>
              <a:gd name="csY1" fmla="*/ 17160 h 1787023"/>
              <a:gd name="csX2" fmla="*/ 3078562 w 3078562"/>
              <a:gd name="csY2" fmla="*/ 0 h 1787023"/>
              <a:gd name="csX3" fmla="*/ 1925743 w 3078562"/>
              <a:gd name="csY3" fmla="*/ 1223422 h 1787023"/>
              <a:gd name="csX4" fmla="*/ 0 w 3078562"/>
              <a:gd name="csY4" fmla="*/ 1787023 h 1787023"/>
              <a:gd name="csX0" fmla="*/ 0 w 3078562"/>
              <a:gd name="csY0" fmla="*/ 1787023 h 1787023"/>
              <a:gd name="csX1" fmla="*/ 861334 w 3078562"/>
              <a:gd name="csY1" fmla="*/ 17160 h 1787023"/>
              <a:gd name="csX2" fmla="*/ 3078562 w 3078562"/>
              <a:gd name="csY2" fmla="*/ 0 h 1787023"/>
              <a:gd name="csX3" fmla="*/ 2217628 w 3078562"/>
              <a:gd name="csY3" fmla="*/ 1759350 h 1787023"/>
              <a:gd name="csX4" fmla="*/ 0 w 3078562"/>
              <a:gd name="csY4" fmla="*/ 1787023 h 1787023"/>
              <a:gd name="csX0" fmla="*/ 0 w 3078562"/>
              <a:gd name="csY0" fmla="*/ 1787023 h 1787023"/>
              <a:gd name="csX1" fmla="*/ 1369413 w 3078562"/>
              <a:gd name="csY1" fmla="*/ 631469 h 1787023"/>
              <a:gd name="csX2" fmla="*/ 3078562 w 3078562"/>
              <a:gd name="csY2" fmla="*/ 0 h 1787023"/>
              <a:gd name="csX3" fmla="*/ 2217628 w 3078562"/>
              <a:gd name="csY3" fmla="*/ 1759350 h 1787023"/>
              <a:gd name="csX4" fmla="*/ 0 w 3078562"/>
              <a:gd name="csY4" fmla="*/ 1787023 h 1787023"/>
              <a:gd name="csX0" fmla="*/ 0 w 3078562"/>
              <a:gd name="csY0" fmla="*/ 1787023 h 1787023"/>
              <a:gd name="csX1" fmla="*/ 917891 w 3078562"/>
              <a:gd name="csY1" fmla="*/ 972 h 1787023"/>
              <a:gd name="csX2" fmla="*/ 3078562 w 3078562"/>
              <a:gd name="csY2" fmla="*/ 0 h 1787023"/>
              <a:gd name="csX3" fmla="*/ 2217628 w 3078562"/>
              <a:gd name="csY3" fmla="*/ 1759350 h 1787023"/>
              <a:gd name="csX4" fmla="*/ 0 w 3078562"/>
              <a:gd name="csY4" fmla="*/ 1787023 h 1787023"/>
              <a:gd name="csX0" fmla="*/ 0 w 5165738"/>
              <a:gd name="csY0" fmla="*/ 1787023 h 1787023"/>
              <a:gd name="csX1" fmla="*/ 917891 w 5165738"/>
              <a:gd name="csY1" fmla="*/ 972 h 1787023"/>
              <a:gd name="csX2" fmla="*/ 3078562 w 5165738"/>
              <a:gd name="csY2" fmla="*/ 0 h 1787023"/>
              <a:gd name="csX3" fmla="*/ 5165738 w 5165738"/>
              <a:gd name="csY3" fmla="*/ 1016852 h 1787023"/>
              <a:gd name="csX4" fmla="*/ 0 w 5165738"/>
              <a:gd name="csY4" fmla="*/ 1787023 h 1787023"/>
              <a:gd name="csX0" fmla="*/ 0 w 5165738"/>
              <a:gd name="csY0" fmla="*/ 3073589 h 3073589"/>
              <a:gd name="csX1" fmla="*/ 917891 w 5165738"/>
              <a:gd name="csY1" fmla="*/ 1287538 h 3073589"/>
              <a:gd name="csX2" fmla="*/ 4745097 w 5165738"/>
              <a:gd name="csY2" fmla="*/ 0 h 3073589"/>
              <a:gd name="csX3" fmla="*/ 5165738 w 5165738"/>
              <a:gd name="csY3" fmla="*/ 2303418 h 3073589"/>
              <a:gd name="csX4" fmla="*/ 0 w 5165738"/>
              <a:gd name="csY4" fmla="*/ 3073589 h 3073589"/>
              <a:gd name="csX0" fmla="*/ 0 w 5221743"/>
              <a:gd name="csY0" fmla="*/ 3073589 h 3073589"/>
              <a:gd name="csX1" fmla="*/ 917891 w 5221743"/>
              <a:gd name="csY1" fmla="*/ 1287538 h 3073589"/>
              <a:gd name="csX2" fmla="*/ 4745097 w 5221743"/>
              <a:gd name="csY2" fmla="*/ 0 h 3073589"/>
              <a:gd name="csX3" fmla="*/ 5221743 w 5221743"/>
              <a:gd name="csY3" fmla="*/ 2312691 h 3073589"/>
              <a:gd name="csX4" fmla="*/ 0 w 5221743"/>
              <a:gd name="csY4" fmla="*/ 3073589 h 3073589"/>
              <a:gd name="csX0" fmla="*/ 1548060 w 4303852"/>
              <a:gd name="csY0" fmla="*/ 3076297 h 3076297"/>
              <a:gd name="csX1" fmla="*/ 0 w 4303852"/>
              <a:gd name="csY1" fmla="*/ 1287538 h 3076297"/>
              <a:gd name="csX2" fmla="*/ 3827206 w 4303852"/>
              <a:gd name="csY2" fmla="*/ 0 h 3076297"/>
              <a:gd name="csX3" fmla="*/ 4303852 w 4303852"/>
              <a:gd name="csY3" fmla="*/ 2312691 h 3076297"/>
              <a:gd name="csX4" fmla="*/ 1548060 w 4303852"/>
              <a:gd name="csY4" fmla="*/ 3076297 h 3076297"/>
              <a:gd name="csX0" fmla="*/ 478407 w 3234199"/>
              <a:gd name="csY0" fmla="*/ 3076297 h 3076297"/>
              <a:gd name="csX1" fmla="*/ 0 w 3234199"/>
              <a:gd name="csY1" fmla="*/ 766362 h 3076297"/>
              <a:gd name="csX2" fmla="*/ 2757553 w 3234199"/>
              <a:gd name="csY2" fmla="*/ 0 h 3076297"/>
              <a:gd name="csX3" fmla="*/ 3234199 w 3234199"/>
              <a:gd name="csY3" fmla="*/ 2312691 h 3076297"/>
              <a:gd name="csX4" fmla="*/ 478407 w 3234199"/>
              <a:gd name="csY4" fmla="*/ 3076297 h 3076297"/>
            </a:gdLst>
            <a:ahLst/>
            <a:cxnLst>
              <a:cxn ang="0">
                <a:pos x="csX0" y="csY0"/>
              </a:cxn>
              <a:cxn ang="0">
                <a:pos x="csX1" y="csY1"/>
              </a:cxn>
              <a:cxn ang="0">
                <a:pos x="csX2" y="csY2"/>
              </a:cxn>
              <a:cxn ang="0">
                <a:pos x="csX3" y="csY3"/>
              </a:cxn>
              <a:cxn ang="0">
                <a:pos x="csX4" y="csY4"/>
              </a:cxn>
            </a:cxnLst>
            <a:rect l="l" t="t" r="r" b="b"/>
            <a:pathLst>
              <a:path w="3234199" h="3076297">
                <a:moveTo>
                  <a:pt x="478407" y="3076297"/>
                </a:moveTo>
                <a:lnTo>
                  <a:pt x="0" y="766362"/>
                </a:lnTo>
                <a:lnTo>
                  <a:pt x="2757553" y="0"/>
                </a:lnTo>
                <a:lnTo>
                  <a:pt x="3234199" y="2312691"/>
                </a:lnTo>
                <a:lnTo>
                  <a:pt x="478407" y="3076297"/>
                </a:lnTo>
                <a:close/>
              </a:path>
            </a:pathLst>
          </a:custGeom>
          <a:solidFill>
            <a:srgbClr val="C2F1C8"/>
          </a:solidFill>
          <a:ln w="31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3" name="Freeform 2">
            <a:extLst>
              <a:ext uri="{FF2B5EF4-FFF2-40B4-BE49-F238E27FC236}">
                <a16:creationId xmlns:a16="http://schemas.microsoft.com/office/drawing/2014/main" id="{5101E862-D246-62AE-B904-2FE24547AB29}"/>
              </a:ext>
            </a:extLst>
          </p:cNvPr>
          <p:cNvSpPr/>
          <p:nvPr/>
        </p:nvSpPr>
        <p:spPr>
          <a:xfrm>
            <a:off x="6362480" y="4051836"/>
            <a:ext cx="992082" cy="692518"/>
          </a:xfrm>
          <a:custGeom>
            <a:avLst/>
            <a:gdLst>
              <a:gd name="csX0" fmla="*/ 0 w 712520"/>
              <a:gd name="csY0" fmla="*/ 77190 h 237507"/>
              <a:gd name="csX1" fmla="*/ 712520 w 712520"/>
              <a:gd name="csY1" fmla="*/ 0 h 237507"/>
              <a:gd name="csX2" fmla="*/ 486889 w 712520"/>
              <a:gd name="csY2" fmla="*/ 237507 h 237507"/>
              <a:gd name="csX3" fmla="*/ 0 w 712520"/>
              <a:gd name="csY3" fmla="*/ 77190 h 237507"/>
              <a:gd name="csX0" fmla="*/ 0 w 718870"/>
              <a:gd name="csY0" fmla="*/ 86715 h 237507"/>
              <a:gd name="csX1" fmla="*/ 718870 w 718870"/>
              <a:gd name="csY1" fmla="*/ 0 h 237507"/>
              <a:gd name="csX2" fmla="*/ 493239 w 718870"/>
              <a:gd name="csY2" fmla="*/ 237507 h 237507"/>
              <a:gd name="csX3" fmla="*/ 0 w 718870"/>
              <a:gd name="csY3" fmla="*/ 86715 h 237507"/>
              <a:gd name="csX0" fmla="*/ 0 w 718870"/>
              <a:gd name="csY0" fmla="*/ 86715 h 240682"/>
              <a:gd name="csX1" fmla="*/ 718870 w 718870"/>
              <a:gd name="csY1" fmla="*/ 0 h 240682"/>
              <a:gd name="csX2" fmla="*/ 505939 w 718870"/>
              <a:gd name="csY2" fmla="*/ 240682 h 240682"/>
              <a:gd name="csX3" fmla="*/ 0 w 718870"/>
              <a:gd name="csY3" fmla="*/ 86715 h 240682"/>
              <a:gd name="csX0" fmla="*/ 0 w 728395"/>
              <a:gd name="csY0" fmla="*/ 83540 h 237507"/>
              <a:gd name="csX1" fmla="*/ 728395 w 728395"/>
              <a:gd name="csY1" fmla="*/ 0 h 237507"/>
              <a:gd name="csX2" fmla="*/ 505939 w 728395"/>
              <a:gd name="csY2" fmla="*/ 237507 h 237507"/>
              <a:gd name="csX3" fmla="*/ 0 w 728395"/>
              <a:gd name="csY3" fmla="*/ 83540 h 237507"/>
              <a:gd name="csX0" fmla="*/ 0 w 722045"/>
              <a:gd name="csY0" fmla="*/ 89890 h 237507"/>
              <a:gd name="csX1" fmla="*/ 722045 w 722045"/>
              <a:gd name="csY1" fmla="*/ 0 h 237507"/>
              <a:gd name="csX2" fmla="*/ 499589 w 722045"/>
              <a:gd name="csY2" fmla="*/ 237507 h 237507"/>
              <a:gd name="csX3" fmla="*/ 0 w 722045"/>
              <a:gd name="csY3" fmla="*/ 89890 h 237507"/>
              <a:gd name="csX0" fmla="*/ 0 w 722045"/>
              <a:gd name="csY0" fmla="*/ 89890 h 237507"/>
              <a:gd name="csX1" fmla="*/ 722045 w 722045"/>
              <a:gd name="csY1" fmla="*/ 0 h 237507"/>
              <a:gd name="csX2" fmla="*/ 499589 w 722045"/>
              <a:gd name="csY2" fmla="*/ 237507 h 237507"/>
              <a:gd name="csX3" fmla="*/ 0 w 722045"/>
              <a:gd name="csY3" fmla="*/ 89890 h 237507"/>
              <a:gd name="csX0" fmla="*/ 0 w 728395"/>
              <a:gd name="csY0" fmla="*/ 89890 h 237507"/>
              <a:gd name="csX1" fmla="*/ 728395 w 728395"/>
              <a:gd name="csY1" fmla="*/ 0 h 237507"/>
              <a:gd name="csX2" fmla="*/ 499589 w 728395"/>
              <a:gd name="csY2" fmla="*/ 237507 h 237507"/>
              <a:gd name="csX3" fmla="*/ 0 w 728395"/>
              <a:gd name="csY3" fmla="*/ 89890 h 237507"/>
              <a:gd name="csX0" fmla="*/ 0 w 735735"/>
              <a:gd name="csY0" fmla="*/ 64245 h 237507"/>
              <a:gd name="csX1" fmla="*/ 735735 w 735735"/>
              <a:gd name="csY1" fmla="*/ 0 h 237507"/>
              <a:gd name="csX2" fmla="*/ 506929 w 735735"/>
              <a:gd name="csY2" fmla="*/ 237507 h 237507"/>
              <a:gd name="csX3" fmla="*/ 0 w 735735"/>
              <a:gd name="csY3" fmla="*/ 64245 h 237507"/>
              <a:gd name="csX0" fmla="*/ 0 w 735735"/>
              <a:gd name="csY0" fmla="*/ 64245 h 228958"/>
              <a:gd name="csX1" fmla="*/ 735735 w 735735"/>
              <a:gd name="csY1" fmla="*/ 0 h 228958"/>
              <a:gd name="csX2" fmla="*/ 536285 w 735735"/>
              <a:gd name="csY2" fmla="*/ 228958 h 228958"/>
              <a:gd name="csX3" fmla="*/ 0 w 735735"/>
              <a:gd name="csY3" fmla="*/ 64245 h 228958"/>
              <a:gd name="csX0" fmla="*/ 0 w 743074"/>
              <a:gd name="csY0" fmla="*/ 81342 h 246055"/>
              <a:gd name="csX1" fmla="*/ 743074 w 743074"/>
              <a:gd name="csY1" fmla="*/ 0 h 246055"/>
              <a:gd name="csX2" fmla="*/ 536285 w 743074"/>
              <a:gd name="csY2" fmla="*/ 246055 h 246055"/>
              <a:gd name="csX3" fmla="*/ 0 w 743074"/>
              <a:gd name="csY3" fmla="*/ 81342 h 246055"/>
              <a:gd name="csX0" fmla="*/ 0 w 743074"/>
              <a:gd name="csY0" fmla="*/ 81342 h 254603"/>
              <a:gd name="csX1" fmla="*/ 743074 w 743074"/>
              <a:gd name="csY1" fmla="*/ 0 h 254603"/>
              <a:gd name="csX2" fmla="*/ 550963 w 743074"/>
              <a:gd name="csY2" fmla="*/ 254603 h 254603"/>
              <a:gd name="csX3" fmla="*/ 0 w 743074"/>
              <a:gd name="csY3" fmla="*/ 81342 h 254603"/>
              <a:gd name="csX0" fmla="*/ 0 w 743074"/>
              <a:gd name="csY0" fmla="*/ 81342 h 264726"/>
              <a:gd name="csX1" fmla="*/ 743074 w 743074"/>
              <a:gd name="csY1" fmla="*/ 0 h 264726"/>
              <a:gd name="csX2" fmla="*/ 558778 w 743074"/>
              <a:gd name="csY2" fmla="*/ 264726 h 264726"/>
              <a:gd name="csX3" fmla="*/ 0 w 743074"/>
              <a:gd name="csY3" fmla="*/ 81342 h 264726"/>
              <a:gd name="csX0" fmla="*/ 0 w 753494"/>
              <a:gd name="csY0" fmla="*/ 84716 h 268100"/>
              <a:gd name="csX1" fmla="*/ 753494 w 753494"/>
              <a:gd name="csY1" fmla="*/ 0 h 268100"/>
              <a:gd name="csX2" fmla="*/ 558778 w 753494"/>
              <a:gd name="csY2" fmla="*/ 268100 h 268100"/>
              <a:gd name="csX3" fmla="*/ 0 w 753494"/>
              <a:gd name="csY3" fmla="*/ 84716 h 268100"/>
              <a:gd name="csX0" fmla="*/ 0 w 729129"/>
              <a:gd name="csY0" fmla="*/ 347720 h 531104"/>
              <a:gd name="csX1" fmla="*/ 729129 w 729129"/>
              <a:gd name="csY1" fmla="*/ 0 h 531104"/>
              <a:gd name="csX2" fmla="*/ 558778 w 729129"/>
              <a:gd name="csY2" fmla="*/ 531104 h 531104"/>
              <a:gd name="csX3" fmla="*/ 0 w 729129"/>
              <a:gd name="csY3" fmla="*/ 347720 h 531104"/>
              <a:gd name="csX0" fmla="*/ 0 w 729333"/>
              <a:gd name="csY0" fmla="*/ 347720 h 762547"/>
              <a:gd name="csX1" fmla="*/ 729129 w 729333"/>
              <a:gd name="csY1" fmla="*/ 0 h 762547"/>
              <a:gd name="csX2" fmla="*/ 729333 w 729333"/>
              <a:gd name="csY2" fmla="*/ 762547 h 762547"/>
              <a:gd name="csX3" fmla="*/ 0 w 729333"/>
              <a:gd name="csY3" fmla="*/ 347720 h 762547"/>
              <a:gd name="csX0" fmla="*/ 0 w 745373"/>
              <a:gd name="csY0" fmla="*/ 368761 h 783588"/>
              <a:gd name="csX1" fmla="*/ 745373 w 745373"/>
              <a:gd name="csY1" fmla="*/ 0 h 783588"/>
              <a:gd name="csX2" fmla="*/ 729333 w 745373"/>
              <a:gd name="csY2" fmla="*/ 783588 h 783588"/>
              <a:gd name="csX3" fmla="*/ 0 w 745373"/>
              <a:gd name="csY3" fmla="*/ 368761 h 783588"/>
              <a:gd name="csX0" fmla="*/ 0 w 745577"/>
              <a:gd name="csY0" fmla="*/ 368761 h 667866"/>
              <a:gd name="csX1" fmla="*/ 745373 w 745577"/>
              <a:gd name="csY1" fmla="*/ 0 h 667866"/>
              <a:gd name="csX2" fmla="*/ 745577 w 745577"/>
              <a:gd name="csY2" fmla="*/ 667866 h 667866"/>
              <a:gd name="csX3" fmla="*/ 0 w 745577"/>
              <a:gd name="csY3" fmla="*/ 368761 h 667866"/>
              <a:gd name="csX0" fmla="*/ 0 w 899888"/>
              <a:gd name="csY0" fmla="*/ 484483 h 667866"/>
              <a:gd name="csX1" fmla="*/ 899684 w 899888"/>
              <a:gd name="csY1" fmla="*/ 0 h 667866"/>
              <a:gd name="csX2" fmla="*/ 899888 w 899888"/>
              <a:gd name="csY2" fmla="*/ 667866 h 667866"/>
              <a:gd name="csX3" fmla="*/ 0 w 899888"/>
              <a:gd name="csY3" fmla="*/ 484483 h 667866"/>
              <a:gd name="csX0" fmla="*/ 0 w 745577"/>
              <a:gd name="csY0" fmla="*/ 516043 h 667866"/>
              <a:gd name="csX1" fmla="*/ 745373 w 745577"/>
              <a:gd name="csY1" fmla="*/ 0 h 667866"/>
              <a:gd name="csX2" fmla="*/ 745577 w 745577"/>
              <a:gd name="csY2" fmla="*/ 667866 h 667866"/>
              <a:gd name="csX3" fmla="*/ 0 w 745577"/>
              <a:gd name="csY3" fmla="*/ 516043 h 667866"/>
              <a:gd name="csX0" fmla="*/ 0 w 748987"/>
              <a:gd name="csY0" fmla="*/ 525407 h 677230"/>
              <a:gd name="csX1" fmla="*/ 748987 w 748987"/>
              <a:gd name="csY1" fmla="*/ 0 h 677230"/>
              <a:gd name="csX2" fmla="*/ 745577 w 748987"/>
              <a:gd name="csY2" fmla="*/ 677230 h 677230"/>
              <a:gd name="csX3" fmla="*/ 0 w 748987"/>
              <a:gd name="csY3" fmla="*/ 525407 h 677230"/>
            </a:gdLst>
            <a:ahLst/>
            <a:cxnLst>
              <a:cxn ang="0">
                <a:pos x="csX0" y="csY0"/>
              </a:cxn>
              <a:cxn ang="0">
                <a:pos x="csX1" y="csY1"/>
              </a:cxn>
              <a:cxn ang="0">
                <a:pos x="csX2" y="csY2"/>
              </a:cxn>
              <a:cxn ang="0">
                <a:pos x="csX3" y="csY3"/>
              </a:cxn>
            </a:cxnLst>
            <a:rect l="l" t="t" r="r" b="b"/>
            <a:pathLst>
              <a:path w="748987" h="677230">
                <a:moveTo>
                  <a:pt x="0" y="525407"/>
                </a:moveTo>
                <a:lnTo>
                  <a:pt x="748987" y="0"/>
                </a:lnTo>
                <a:cubicBezTo>
                  <a:pt x="747850" y="225743"/>
                  <a:pt x="746714" y="451487"/>
                  <a:pt x="745577" y="677230"/>
                </a:cubicBezTo>
                <a:lnTo>
                  <a:pt x="0" y="525407"/>
                </a:lnTo>
                <a:close/>
              </a:path>
            </a:pathLst>
          </a:cu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8" name="TextBox 7">
            <a:extLst>
              <a:ext uri="{FF2B5EF4-FFF2-40B4-BE49-F238E27FC236}">
                <a16:creationId xmlns:a16="http://schemas.microsoft.com/office/drawing/2014/main" id="{DB05C1E2-6113-4510-E48C-88CF554E1A07}"/>
              </a:ext>
            </a:extLst>
          </p:cNvPr>
          <p:cNvSpPr txBox="1"/>
          <p:nvPr/>
        </p:nvSpPr>
        <p:spPr>
          <a:xfrm>
            <a:off x="8102060" y="4051835"/>
            <a:ext cx="2892485" cy="954107"/>
          </a:xfrm>
          <a:prstGeom prst="rect">
            <a:avLst/>
          </a:prstGeom>
          <a:noFill/>
        </p:spPr>
        <p:txBody>
          <a:bodyPr wrap="square" rtlCol="0">
            <a:spAutoFit/>
          </a:bodyPr>
          <a:lstStyle/>
          <a:p>
            <a:pPr algn="ctr"/>
            <a:r>
              <a:rPr lang="en-001" sz="2800" dirty="0">
                <a:latin typeface="DIN Condensed" pitchFamily="2" charset="0"/>
              </a:rPr>
              <a:t>Simple Polygon Area Calculation</a:t>
            </a:r>
          </a:p>
        </p:txBody>
      </p:sp>
      <p:cxnSp>
        <p:nvCxnSpPr>
          <p:cNvPr id="34" name="x">
            <a:extLst>
              <a:ext uri="{FF2B5EF4-FFF2-40B4-BE49-F238E27FC236}">
                <a16:creationId xmlns:a16="http://schemas.microsoft.com/office/drawing/2014/main" id="{531FF0FF-017F-1EED-04B2-3AB5E9A9B4AD}"/>
              </a:ext>
            </a:extLst>
          </p:cNvPr>
          <p:cNvCxnSpPr>
            <a:cxnSpLocks/>
          </p:cNvCxnSpPr>
          <p:nvPr/>
        </p:nvCxnSpPr>
        <p:spPr>
          <a:xfrm>
            <a:off x="3453203" y="4581774"/>
            <a:ext cx="660666" cy="0"/>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cxnSp>
        <p:nvCxnSpPr>
          <p:cNvPr id="35" name="y">
            <a:extLst>
              <a:ext uri="{FF2B5EF4-FFF2-40B4-BE49-F238E27FC236}">
                <a16:creationId xmlns:a16="http://schemas.microsoft.com/office/drawing/2014/main" id="{2E71CA0B-748B-49F2-D6FE-E203E09784C2}"/>
              </a:ext>
            </a:extLst>
          </p:cNvPr>
          <p:cNvCxnSpPr>
            <a:cxnSpLocks/>
          </p:cNvCxnSpPr>
          <p:nvPr/>
        </p:nvCxnSpPr>
        <p:spPr>
          <a:xfrm flipV="1">
            <a:off x="3453203" y="4074337"/>
            <a:ext cx="0" cy="507437"/>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345C6B41-2967-3893-7D1D-AA506A3113D0}"/>
              </a:ext>
            </a:extLst>
          </p:cNvPr>
          <p:cNvSpPr txBox="1"/>
          <p:nvPr/>
        </p:nvSpPr>
        <p:spPr>
          <a:xfrm>
            <a:off x="4065202" y="4436577"/>
            <a:ext cx="359058" cy="307777"/>
          </a:xfrm>
          <a:prstGeom prst="rect">
            <a:avLst/>
          </a:prstGeom>
          <a:noFill/>
        </p:spPr>
        <p:txBody>
          <a:bodyPr wrap="square" rtlCol="0">
            <a:spAutoFit/>
          </a:bodyPr>
          <a:lstStyle/>
          <a:p>
            <a:r>
              <a:rPr lang="en-001" sz="1400" i="1" dirty="0">
                <a:latin typeface="Times New Roman" panose="02020603050405020304" pitchFamily="18" charset="0"/>
                <a:cs typeface="Times New Roman" panose="02020603050405020304" pitchFamily="18" charset="0"/>
              </a:rPr>
              <a:t>u</a:t>
            </a:r>
            <a:r>
              <a:rPr lang="en-001" sz="1400" i="1" baseline="-25000" dirty="0">
                <a:latin typeface="Times New Roman" panose="02020603050405020304" pitchFamily="18" charset="0"/>
                <a:cs typeface="Times New Roman" panose="02020603050405020304" pitchFamily="18" charset="0"/>
              </a:rPr>
              <a:t>f</a:t>
            </a:r>
            <a:endParaRPr lang="en-001" i="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20013C79-C18E-A6E9-50D5-768E9D324C8C}"/>
              </a:ext>
            </a:extLst>
          </p:cNvPr>
          <p:cNvSpPr txBox="1"/>
          <p:nvPr/>
        </p:nvSpPr>
        <p:spPr>
          <a:xfrm>
            <a:off x="3368514" y="3766559"/>
            <a:ext cx="359058" cy="307777"/>
          </a:xfrm>
          <a:prstGeom prst="rect">
            <a:avLst/>
          </a:prstGeom>
          <a:noFill/>
        </p:spPr>
        <p:txBody>
          <a:bodyPr wrap="square" rtlCol="0">
            <a:spAutoFit/>
          </a:bodyPr>
          <a:lstStyle/>
          <a:p>
            <a:r>
              <a:rPr lang="en-US" sz="1400" i="1" dirty="0" err="1">
                <a:latin typeface="Times New Roman" panose="02020603050405020304" pitchFamily="18" charset="0"/>
                <a:cs typeface="Times New Roman" panose="02020603050405020304" pitchFamily="18" charset="0"/>
              </a:rPr>
              <a:t>v</a:t>
            </a:r>
            <a:r>
              <a:rPr lang="en-US" sz="1400" i="1" baseline="-25000" dirty="0" err="1">
                <a:latin typeface="Times New Roman" panose="02020603050405020304" pitchFamily="18" charset="0"/>
                <a:cs typeface="Times New Roman" panose="02020603050405020304" pitchFamily="18" charset="0"/>
              </a:rPr>
              <a:t>f</a:t>
            </a:r>
            <a:endParaRPr lang="en-001" i="1"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B71CDE99-771F-1730-1F91-1615D3899F18}"/>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Intersection Area: </a:t>
            </a:r>
            <a:r>
              <a:rPr lang="en-001" sz="2800" u="sng" dirty="0">
                <a:latin typeface="DIN Condensed" pitchFamily="2" charset="0"/>
              </a:rPr>
              <a:t>Geometric Method</a:t>
            </a:r>
          </a:p>
        </p:txBody>
      </p:sp>
      <p:sp>
        <p:nvSpPr>
          <p:cNvPr id="58" name="Oval 57">
            <a:extLst>
              <a:ext uri="{FF2B5EF4-FFF2-40B4-BE49-F238E27FC236}">
                <a16:creationId xmlns:a16="http://schemas.microsoft.com/office/drawing/2014/main" id="{2458D64D-0584-A730-2BD7-7FCC2D40611D}"/>
              </a:ext>
            </a:extLst>
          </p:cNvPr>
          <p:cNvSpPr>
            <a:spLocks noChangeAspect="1"/>
          </p:cNvSpPr>
          <p:nvPr/>
        </p:nvSpPr>
        <p:spPr>
          <a:xfrm>
            <a:off x="6326480" y="4529137"/>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9" name="Oval 58">
            <a:extLst>
              <a:ext uri="{FF2B5EF4-FFF2-40B4-BE49-F238E27FC236}">
                <a16:creationId xmlns:a16="http://schemas.microsoft.com/office/drawing/2014/main" id="{62EF687F-D059-7BC6-24FA-60494050AE08}"/>
              </a:ext>
            </a:extLst>
          </p:cNvPr>
          <p:cNvSpPr>
            <a:spLocks noChangeAspect="1"/>
          </p:cNvSpPr>
          <p:nvPr/>
        </p:nvSpPr>
        <p:spPr>
          <a:xfrm>
            <a:off x="7664183" y="4745560"/>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0" name="Oval 59">
            <a:extLst>
              <a:ext uri="{FF2B5EF4-FFF2-40B4-BE49-F238E27FC236}">
                <a16:creationId xmlns:a16="http://schemas.microsoft.com/office/drawing/2014/main" id="{D87DCC64-2BC6-40A9-ACED-BA7A2D6A3E05}"/>
              </a:ext>
            </a:extLst>
          </p:cNvPr>
          <p:cNvSpPr>
            <a:spLocks noChangeAspect="1"/>
          </p:cNvSpPr>
          <p:nvPr/>
        </p:nvSpPr>
        <p:spPr>
          <a:xfrm>
            <a:off x="8136022" y="3594394"/>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cxnSp>
        <p:nvCxnSpPr>
          <p:cNvPr id="61" name="Straight Connector 60">
            <a:extLst>
              <a:ext uri="{FF2B5EF4-FFF2-40B4-BE49-F238E27FC236}">
                <a16:creationId xmlns:a16="http://schemas.microsoft.com/office/drawing/2014/main" id="{90E716F9-7554-42E6-6ABD-1FD567B387D6}"/>
              </a:ext>
            </a:extLst>
          </p:cNvPr>
          <p:cNvCxnSpPr>
            <a:cxnSpLocks/>
            <a:stCxn id="60" idx="2"/>
            <a:endCxn id="58" idx="6"/>
          </p:cNvCxnSpPr>
          <p:nvPr/>
        </p:nvCxnSpPr>
        <p:spPr>
          <a:xfrm flipH="1">
            <a:off x="6398480" y="3630394"/>
            <a:ext cx="1737542" cy="934743"/>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7CB4A7BC-C0A0-A0AF-BCAC-D4F44A7478E7}"/>
              </a:ext>
            </a:extLst>
          </p:cNvPr>
          <p:cNvCxnSpPr>
            <a:cxnSpLocks/>
            <a:stCxn id="59" idx="2"/>
            <a:endCxn id="58" idx="5"/>
          </p:cNvCxnSpPr>
          <p:nvPr/>
        </p:nvCxnSpPr>
        <p:spPr>
          <a:xfrm flipH="1" flipV="1">
            <a:off x="6387936" y="4590593"/>
            <a:ext cx="1276247" cy="190967"/>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F9AF742-57DC-D7B5-A1D6-5CB3CD44D584}"/>
              </a:ext>
            </a:extLst>
          </p:cNvPr>
          <p:cNvCxnSpPr>
            <a:cxnSpLocks/>
            <a:stCxn id="60" idx="3"/>
            <a:endCxn id="59" idx="6"/>
          </p:cNvCxnSpPr>
          <p:nvPr/>
        </p:nvCxnSpPr>
        <p:spPr>
          <a:xfrm flipH="1">
            <a:off x="7736183" y="3655850"/>
            <a:ext cx="410383" cy="1125710"/>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AE9124FB-5806-6933-BF58-38F5964AAAF8}"/>
              </a:ext>
            </a:extLst>
          </p:cNvPr>
          <p:cNvSpPr/>
          <p:nvPr/>
        </p:nvSpPr>
        <p:spPr>
          <a:xfrm>
            <a:off x="1613980" y="1907702"/>
            <a:ext cx="2349500" cy="993029"/>
          </a:xfrm>
          <a:prstGeom prst="rect">
            <a:avLst/>
          </a:prstGeom>
          <a:solidFill>
            <a:srgbClr val="47D45A">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mc:AlternateContent xmlns:mc="http://schemas.openxmlformats.org/markup-compatibility/2006">
        <mc:Choice xmlns:a14="http://schemas.microsoft.com/office/drawing/2010/main" Requires="a14">
          <p:sp>
            <p:nvSpPr>
              <p:cNvPr id="73" name="CI eq">
                <a:extLst>
                  <a:ext uri="{FF2B5EF4-FFF2-40B4-BE49-F238E27FC236}">
                    <a16:creationId xmlns:a16="http://schemas.microsoft.com/office/drawing/2014/main" id="{79FB3F6A-0314-C220-550B-5D497E9F86D1}"/>
                  </a:ext>
                </a:extLst>
              </p:cNvPr>
              <p:cNvSpPr txBox="1"/>
              <p:nvPr/>
            </p:nvSpPr>
            <p:spPr>
              <a:xfrm>
                <a:off x="1332440" y="1907702"/>
                <a:ext cx="2878812" cy="9009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𝐶</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𝐼</m:t>
                          </m:r>
                        </m:e>
                        <m:sup>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p>
                      </m:sSup>
                      <m:r>
                        <a:rPr lang="nl-NL" sz="2000" b="0" i="1" smtClean="0">
                          <a:latin typeface="Cambria Math" panose="02040503050406030204" pitchFamily="18" charset="0"/>
                          <a:ea typeface="Cambria Math" panose="02040503050406030204" pitchFamily="18" charset="0"/>
                        </a:rPr>
                        <m:t>=</m:t>
                      </m:r>
                      <m:f>
                        <m:fPr>
                          <m:ctrlPr>
                            <a:rPr lang="nl-NL" sz="2000" b="0" i="1" smtClean="0">
                              <a:latin typeface="Cambria Math" panose="02040503050406030204" pitchFamily="18" charset="0"/>
                              <a:ea typeface="Cambria Math" panose="02040503050406030204" pitchFamily="18" charset="0"/>
                            </a:rPr>
                          </m:ctrlPr>
                        </m:fPr>
                        <m:num>
                          <m:r>
                            <a:rPr lang="nl-NL" sz="2000" b="0" i="1" smtClean="0">
                              <a:latin typeface="Cambria Math" panose="02040503050406030204" pitchFamily="18" charset="0"/>
                              <a:ea typeface="Cambria Math" panose="02040503050406030204" pitchFamily="18" charset="0"/>
                            </a:rPr>
                            <m:t>2</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e>
                          </m:d>
                        </m:num>
                        <m:den>
                          <m:r>
                            <a:rPr lang="nl-NL" sz="2000" b="0" i="1" smtClean="0">
                              <a:latin typeface="Cambria Math" panose="02040503050406030204" pitchFamily="18" charset="0"/>
                              <a:ea typeface="Cambria Math" panose="02040503050406030204" pitchFamily="18" charset="0"/>
                            </a:rPr>
                            <m:t>𝑑</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e>
                          </m:d>
                        </m:den>
                      </m:f>
                    </m:oMath>
                  </m:oMathPara>
                </a14:m>
                <a:endParaRPr lang="en-001" sz="2000" dirty="0"/>
              </a:p>
            </p:txBody>
          </p:sp>
        </mc:Choice>
        <mc:Fallback>
          <p:sp>
            <p:nvSpPr>
              <p:cNvPr id="73" name="CI eq">
                <a:extLst>
                  <a:ext uri="{FF2B5EF4-FFF2-40B4-BE49-F238E27FC236}">
                    <a16:creationId xmlns:a16="http://schemas.microsoft.com/office/drawing/2014/main" id="{79FB3F6A-0314-C220-550B-5D497E9F86D1}"/>
                  </a:ext>
                </a:extLst>
              </p:cNvPr>
              <p:cNvSpPr txBox="1">
                <a:spLocks noRot="1" noChangeAspect="1" noMove="1" noResize="1" noEditPoints="1" noAdjustHandles="1" noChangeArrowheads="1" noChangeShapeType="1" noTextEdit="1"/>
              </p:cNvSpPr>
              <p:nvPr/>
            </p:nvSpPr>
            <p:spPr>
              <a:xfrm>
                <a:off x="1332440" y="1907702"/>
                <a:ext cx="2878812" cy="900952"/>
              </a:xfrm>
              <a:prstGeom prst="rect">
                <a:avLst/>
              </a:prstGeom>
              <a:blipFill>
                <a:blip r:embed="rId3"/>
                <a:stretch>
                  <a:fillRect/>
                </a:stretch>
              </a:blipFill>
            </p:spPr>
            <p:txBody>
              <a:bodyPr/>
              <a:lstStyle/>
              <a:p>
                <a:r>
                  <a:rPr lang="en-001">
                    <a:noFill/>
                  </a:rPr>
                  <a:t> </a:t>
                </a:r>
              </a:p>
            </p:txBody>
          </p:sp>
        </mc:Fallback>
      </mc:AlternateContent>
      <p:cxnSp>
        <p:nvCxnSpPr>
          <p:cNvPr id="74" name="Straight Arrow Connector 73">
            <a:extLst>
              <a:ext uri="{FF2B5EF4-FFF2-40B4-BE49-F238E27FC236}">
                <a16:creationId xmlns:a16="http://schemas.microsoft.com/office/drawing/2014/main" id="{1D5D3DA4-B6E4-3272-CBFA-7BBD4947E69A}"/>
              </a:ext>
            </a:extLst>
          </p:cNvPr>
          <p:cNvCxnSpPr/>
          <p:nvPr/>
        </p:nvCxnSpPr>
        <p:spPr>
          <a:xfrm flipH="1">
            <a:off x="3893752" y="2178480"/>
            <a:ext cx="46367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75" name="TextBox 74">
            <a:extLst>
              <a:ext uri="{FF2B5EF4-FFF2-40B4-BE49-F238E27FC236}">
                <a16:creationId xmlns:a16="http://schemas.microsoft.com/office/drawing/2014/main" id="{FE5AEDF3-2C51-0DA3-CF5A-636D22A58D30}"/>
              </a:ext>
            </a:extLst>
          </p:cNvPr>
          <p:cNvSpPr txBox="1"/>
          <p:nvPr/>
        </p:nvSpPr>
        <p:spPr>
          <a:xfrm>
            <a:off x="4357424" y="1918472"/>
            <a:ext cx="723900" cy="523220"/>
          </a:xfrm>
          <a:prstGeom prst="rect">
            <a:avLst/>
          </a:prstGeom>
          <a:noFill/>
        </p:spPr>
        <p:txBody>
          <a:bodyPr wrap="square" rtlCol="0">
            <a:spAutoFit/>
          </a:bodyPr>
          <a:lstStyle/>
          <a:p>
            <a:r>
              <a:rPr lang="en-001" sz="2800" dirty="0">
                <a:latin typeface="DIN Condensed" pitchFamily="2" charset="0"/>
              </a:rPr>
              <a:t>Area</a:t>
            </a:r>
          </a:p>
        </p:txBody>
      </p:sp>
    </p:spTree>
    <p:extLst>
      <p:ext uri="{BB962C8B-B14F-4D97-AF65-F5344CB8AC3E}">
        <p14:creationId xmlns:p14="http://schemas.microsoft.com/office/powerpoint/2010/main" val="39732361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A97F9-24A2-4488-1463-BF727540F9C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CB129395-D806-E320-D49C-E20712DC57D6}"/>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395EE97B-3EF1-9800-8218-0BE104B8A5A8}"/>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solidFill>
                <a:schemeClr val="tx1"/>
              </a:solidFill>
            </a:endParaRPr>
          </a:p>
        </p:txBody>
      </p:sp>
      <p:sp>
        <p:nvSpPr>
          <p:cNvPr id="43" name="TextBox 42">
            <a:extLst>
              <a:ext uri="{FF2B5EF4-FFF2-40B4-BE49-F238E27FC236}">
                <a16:creationId xmlns:a16="http://schemas.microsoft.com/office/drawing/2014/main" id="{7F0BA3AA-386B-9D0B-28E7-2ECBB69E11C4}"/>
              </a:ext>
            </a:extLst>
          </p:cNvPr>
          <p:cNvSpPr txBox="1"/>
          <p:nvPr/>
        </p:nvSpPr>
        <p:spPr>
          <a:xfrm>
            <a:off x="711199" y="723900"/>
            <a:ext cx="6542355" cy="523220"/>
          </a:xfrm>
          <a:prstGeom prst="rect">
            <a:avLst/>
          </a:prstGeom>
          <a:noFill/>
        </p:spPr>
        <p:txBody>
          <a:bodyPr wrap="square" rtlCol="0">
            <a:spAutoFit/>
          </a:bodyPr>
          <a:lstStyle/>
          <a:p>
            <a:r>
              <a:rPr lang="en-001" sz="2800" dirty="0">
                <a:latin typeface="DIN Condensed" pitchFamily="2" charset="0"/>
              </a:rPr>
              <a:t>Projection Embedded Discrete Fracture Model (pEDFM)</a:t>
            </a:r>
          </a:p>
        </p:txBody>
      </p:sp>
      <p:pic>
        <p:nvPicPr>
          <p:cNvPr id="8" name="Uns">
            <a:extLst>
              <a:ext uri="{FF2B5EF4-FFF2-40B4-BE49-F238E27FC236}">
                <a16:creationId xmlns:a16="http://schemas.microsoft.com/office/drawing/2014/main" id="{F42043A7-1FD0-6B01-FF22-34CA2E5FC1E7}"/>
              </a:ext>
            </a:extLst>
          </p:cNvPr>
          <p:cNvPicPr>
            <a:picLocks noChangeAspect="1"/>
          </p:cNvPicPr>
          <p:nvPr/>
        </p:nvPicPr>
        <p:blipFill>
          <a:blip r:embed="rId3">
            <a:alphaModFix/>
          </a:blip>
          <a:srcRect l="7182" t="6258" r="3036" b="2524"/>
          <a:stretch>
            <a:fillRect/>
          </a:stretch>
        </p:blipFill>
        <p:spPr>
          <a:xfrm>
            <a:off x="1101497" y="1620210"/>
            <a:ext cx="4998837" cy="3617579"/>
          </a:xfrm>
          <a:prstGeom prst="rect">
            <a:avLst/>
          </a:prstGeom>
        </p:spPr>
      </p:pic>
      <p:sp>
        <p:nvSpPr>
          <p:cNvPr id="14" name="Rectangle 13">
            <a:extLst>
              <a:ext uri="{FF2B5EF4-FFF2-40B4-BE49-F238E27FC236}">
                <a16:creationId xmlns:a16="http://schemas.microsoft.com/office/drawing/2014/main" id="{15EDC5B1-8506-9E6A-358B-89AAA432BE87}"/>
              </a:ext>
            </a:extLst>
          </p:cNvPr>
          <p:cNvSpPr/>
          <p:nvPr/>
        </p:nvSpPr>
        <p:spPr>
          <a:xfrm>
            <a:off x="2612943" y="2343593"/>
            <a:ext cx="451804" cy="359414"/>
          </a:xfrm>
          <a:prstGeom prst="rect">
            <a:avLst/>
          </a:prstGeom>
          <a:noFill/>
          <a:ln w="38100">
            <a:solidFill>
              <a:srgbClr val="006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5" name="Rectangle 14">
            <a:extLst>
              <a:ext uri="{FF2B5EF4-FFF2-40B4-BE49-F238E27FC236}">
                <a16:creationId xmlns:a16="http://schemas.microsoft.com/office/drawing/2014/main" id="{F4691C23-3A47-BC7C-0B4D-A00B013FED8A}"/>
              </a:ext>
            </a:extLst>
          </p:cNvPr>
          <p:cNvSpPr/>
          <p:nvPr/>
        </p:nvSpPr>
        <p:spPr>
          <a:xfrm>
            <a:off x="6541430" y="1765912"/>
            <a:ext cx="3762297" cy="2549610"/>
          </a:xfrm>
          <a:prstGeom prst="rect">
            <a:avLst/>
          </a:prstGeom>
          <a:noFill/>
          <a:ln w="38100">
            <a:solidFill>
              <a:srgbClr val="006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6" name="Freeform 15">
            <a:extLst>
              <a:ext uri="{FF2B5EF4-FFF2-40B4-BE49-F238E27FC236}">
                <a16:creationId xmlns:a16="http://schemas.microsoft.com/office/drawing/2014/main" id="{A7C5275C-91D9-6905-7246-312D09A590A1}"/>
              </a:ext>
            </a:extLst>
          </p:cNvPr>
          <p:cNvSpPr/>
          <p:nvPr/>
        </p:nvSpPr>
        <p:spPr>
          <a:xfrm>
            <a:off x="2612571" y="1768510"/>
            <a:ext cx="3930010" cy="2557060"/>
          </a:xfrm>
          <a:custGeom>
            <a:avLst/>
            <a:gdLst>
              <a:gd name="csX0" fmla="*/ 0 w 3918858"/>
              <a:gd name="csY0" fmla="*/ 562708 h 1899138"/>
              <a:gd name="csX1" fmla="*/ 452176 w 3918858"/>
              <a:gd name="csY1" fmla="*/ 572756 h 1899138"/>
              <a:gd name="csX2" fmla="*/ 452176 w 3918858"/>
              <a:gd name="csY2" fmla="*/ 944545 h 1899138"/>
              <a:gd name="csX3" fmla="*/ 3918858 w 3918858"/>
              <a:gd name="csY3" fmla="*/ 1899138 h 1899138"/>
              <a:gd name="csX4" fmla="*/ 3918858 w 3918858"/>
              <a:gd name="csY4" fmla="*/ 0 h 1899138"/>
              <a:gd name="csX5" fmla="*/ 0 w 3918858"/>
              <a:gd name="csY5" fmla="*/ 562708 h 1899138"/>
              <a:gd name="csX0" fmla="*/ 0 w 3930010"/>
              <a:gd name="csY0" fmla="*/ 562708 h 2557060"/>
              <a:gd name="csX1" fmla="*/ 452176 w 3930010"/>
              <a:gd name="csY1" fmla="*/ 572756 h 2557060"/>
              <a:gd name="csX2" fmla="*/ 452176 w 3930010"/>
              <a:gd name="csY2" fmla="*/ 944545 h 2557060"/>
              <a:gd name="csX3" fmla="*/ 3930010 w 3930010"/>
              <a:gd name="csY3" fmla="*/ 2557060 h 2557060"/>
              <a:gd name="csX4" fmla="*/ 3918858 w 3930010"/>
              <a:gd name="csY4" fmla="*/ 0 h 2557060"/>
              <a:gd name="csX5" fmla="*/ 0 w 3930010"/>
              <a:gd name="csY5" fmla="*/ 562708 h 2557060"/>
            </a:gdLst>
            <a:ahLst/>
            <a:cxnLst>
              <a:cxn ang="0">
                <a:pos x="csX0" y="csY0"/>
              </a:cxn>
              <a:cxn ang="0">
                <a:pos x="csX1" y="csY1"/>
              </a:cxn>
              <a:cxn ang="0">
                <a:pos x="csX2" y="csY2"/>
              </a:cxn>
              <a:cxn ang="0">
                <a:pos x="csX3" y="csY3"/>
              </a:cxn>
              <a:cxn ang="0">
                <a:pos x="csX4" y="csY4"/>
              </a:cxn>
              <a:cxn ang="0">
                <a:pos x="csX5" y="csY5"/>
              </a:cxn>
            </a:cxnLst>
            <a:rect l="l" t="t" r="r" b="b"/>
            <a:pathLst>
              <a:path w="3930010" h="2557060">
                <a:moveTo>
                  <a:pt x="0" y="562708"/>
                </a:moveTo>
                <a:lnTo>
                  <a:pt x="452176" y="572756"/>
                </a:lnTo>
                <a:lnTo>
                  <a:pt x="452176" y="944545"/>
                </a:lnTo>
                <a:lnTo>
                  <a:pt x="3930010" y="2557060"/>
                </a:lnTo>
                <a:cubicBezTo>
                  <a:pt x="3926293" y="1704707"/>
                  <a:pt x="3922575" y="852353"/>
                  <a:pt x="3918858" y="0"/>
                </a:cubicBezTo>
                <a:lnTo>
                  <a:pt x="0" y="562708"/>
                </a:lnTo>
                <a:close/>
              </a:path>
            </a:pathLst>
          </a:custGeom>
          <a:solidFill>
            <a:srgbClr val="0066A2">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7" name="Triangle 16">
            <a:extLst>
              <a:ext uri="{FF2B5EF4-FFF2-40B4-BE49-F238E27FC236}">
                <a16:creationId xmlns:a16="http://schemas.microsoft.com/office/drawing/2014/main" id="{5FC1C135-2F92-A836-95ED-F5E8BAC52D4C}"/>
              </a:ext>
            </a:extLst>
          </p:cNvPr>
          <p:cNvSpPr/>
          <p:nvPr/>
        </p:nvSpPr>
        <p:spPr>
          <a:xfrm>
            <a:off x="7168529" y="2244764"/>
            <a:ext cx="1717272" cy="141372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26" name="Triangle 25">
            <a:extLst>
              <a:ext uri="{FF2B5EF4-FFF2-40B4-BE49-F238E27FC236}">
                <a16:creationId xmlns:a16="http://schemas.microsoft.com/office/drawing/2014/main" id="{F3776ECA-977F-9F24-B995-51A4F3701F44}"/>
              </a:ext>
            </a:extLst>
          </p:cNvPr>
          <p:cNvSpPr/>
          <p:nvPr/>
        </p:nvSpPr>
        <p:spPr>
          <a:xfrm rot="10800000">
            <a:off x="8027165" y="2239944"/>
            <a:ext cx="1717272" cy="141372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32" name="Oval 31">
            <a:extLst>
              <a:ext uri="{FF2B5EF4-FFF2-40B4-BE49-F238E27FC236}">
                <a16:creationId xmlns:a16="http://schemas.microsoft.com/office/drawing/2014/main" id="{3245E2BB-6C5F-184C-CB17-BA6F90899552}"/>
              </a:ext>
            </a:extLst>
          </p:cNvPr>
          <p:cNvSpPr>
            <a:spLocks noChangeAspect="1"/>
          </p:cNvSpPr>
          <p:nvPr/>
        </p:nvSpPr>
        <p:spPr>
          <a:xfrm>
            <a:off x="7992340" y="306907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33" name="Oval 32">
            <a:extLst>
              <a:ext uri="{FF2B5EF4-FFF2-40B4-BE49-F238E27FC236}">
                <a16:creationId xmlns:a16="http://schemas.microsoft.com/office/drawing/2014/main" id="{00318254-D058-80ED-78BF-FDEA2C1DCE48}"/>
              </a:ext>
            </a:extLst>
          </p:cNvPr>
          <p:cNvSpPr>
            <a:spLocks noChangeAspect="1"/>
          </p:cNvSpPr>
          <p:nvPr/>
        </p:nvSpPr>
        <p:spPr>
          <a:xfrm>
            <a:off x="8844905" y="2646079"/>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cxnSp>
        <p:nvCxnSpPr>
          <p:cNvPr id="29" name="Straight Arrow Connector 28">
            <a:extLst>
              <a:ext uri="{FF2B5EF4-FFF2-40B4-BE49-F238E27FC236}">
                <a16:creationId xmlns:a16="http://schemas.microsoft.com/office/drawing/2014/main" id="{5BDBAC70-B4ED-A7E8-E221-40EFE59F3978}"/>
              </a:ext>
            </a:extLst>
          </p:cNvPr>
          <p:cNvCxnSpPr>
            <a:cxnSpLocks/>
            <a:endCxn id="33" idx="3"/>
          </p:cNvCxnSpPr>
          <p:nvPr/>
        </p:nvCxnSpPr>
        <p:spPr>
          <a:xfrm flipV="1">
            <a:off x="8064340" y="2707535"/>
            <a:ext cx="791109" cy="3860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BA394C4-B793-C93F-4DF8-60010EFFD091}"/>
              </a:ext>
            </a:extLst>
          </p:cNvPr>
          <p:cNvCxnSpPr>
            <a:cxnSpLocks/>
          </p:cNvCxnSpPr>
          <p:nvPr/>
        </p:nvCxnSpPr>
        <p:spPr>
          <a:xfrm>
            <a:off x="7653173" y="2299599"/>
            <a:ext cx="1227732" cy="1585756"/>
          </a:xfrm>
          <a:prstGeom prst="line">
            <a:avLst/>
          </a:prstGeom>
          <a:ln w="28575">
            <a:solidFill>
              <a:srgbClr val="AC9888"/>
            </a:solidFill>
          </a:ln>
        </p:spPr>
        <p:style>
          <a:lnRef idx="2">
            <a:schemeClr val="accent1"/>
          </a:lnRef>
          <a:fillRef idx="0">
            <a:schemeClr val="accent1"/>
          </a:fillRef>
          <a:effectRef idx="1">
            <a:schemeClr val="accent1"/>
          </a:effectRef>
          <a:fontRef idx="minor">
            <a:schemeClr val="tx1"/>
          </a:fontRef>
        </p:style>
      </p:cxnSp>
      <p:sp>
        <p:nvSpPr>
          <p:cNvPr id="50" name="Freeform 49">
            <a:extLst>
              <a:ext uri="{FF2B5EF4-FFF2-40B4-BE49-F238E27FC236}">
                <a16:creationId xmlns:a16="http://schemas.microsoft.com/office/drawing/2014/main" id="{E27E149C-B09B-A7D0-8D96-794599B6CE5B}"/>
              </a:ext>
            </a:extLst>
          </p:cNvPr>
          <p:cNvSpPr/>
          <p:nvPr/>
        </p:nvSpPr>
        <p:spPr>
          <a:xfrm>
            <a:off x="8042033" y="3134431"/>
            <a:ext cx="301083" cy="246584"/>
          </a:xfrm>
          <a:custGeom>
            <a:avLst/>
            <a:gdLst>
              <a:gd name="csX0" fmla="*/ 0 w 301083"/>
              <a:gd name="csY0" fmla="*/ 0 h 246584"/>
              <a:gd name="csX1" fmla="*/ 111512 w 301083"/>
              <a:gd name="csY1" fmla="*/ 245327 h 246584"/>
              <a:gd name="csX2" fmla="*/ 301083 w 301083"/>
              <a:gd name="csY2" fmla="*/ 78059 h 246584"/>
            </a:gdLst>
            <a:ahLst/>
            <a:cxnLst>
              <a:cxn ang="0">
                <a:pos x="csX0" y="csY0"/>
              </a:cxn>
              <a:cxn ang="0">
                <a:pos x="csX1" y="csY1"/>
              </a:cxn>
              <a:cxn ang="0">
                <a:pos x="csX2" y="csY2"/>
              </a:cxn>
            </a:cxnLst>
            <a:rect l="l" t="t" r="r" b="b"/>
            <a:pathLst>
              <a:path w="301083" h="246584">
                <a:moveTo>
                  <a:pt x="0" y="0"/>
                </a:moveTo>
                <a:cubicBezTo>
                  <a:pt x="30665" y="116158"/>
                  <a:pt x="61331" y="232317"/>
                  <a:pt x="111512" y="245327"/>
                </a:cubicBezTo>
                <a:cubicBezTo>
                  <a:pt x="161693" y="258337"/>
                  <a:pt x="231388" y="168198"/>
                  <a:pt x="301083" y="78059"/>
                </a:cubicBezTo>
              </a:path>
            </a:pathLst>
          </a:custGeom>
          <a:noFill/>
          <a:ln>
            <a:solidFill>
              <a:schemeClr val="accent6">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3" name="Freeform 52">
            <a:extLst>
              <a:ext uri="{FF2B5EF4-FFF2-40B4-BE49-F238E27FC236}">
                <a16:creationId xmlns:a16="http://schemas.microsoft.com/office/drawing/2014/main" id="{8CFF4DA0-E49A-D497-1BF4-2134676D54F1}"/>
              </a:ext>
            </a:extLst>
          </p:cNvPr>
          <p:cNvSpPr/>
          <p:nvPr/>
        </p:nvSpPr>
        <p:spPr>
          <a:xfrm rot="18411375">
            <a:off x="8331909" y="2877140"/>
            <a:ext cx="685225" cy="247343"/>
          </a:xfrm>
          <a:custGeom>
            <a:avLst/>
            <a:gdLst>
              <a:gd name="csX0" fmla="*/ 0 w 301083"/>
              <a:gd name="csY0" fmla="*/ 0 h 246584"/>
              <a:gd name="csX1" fmla="*/ 111512 w 301083"/>
              <a:gd name="csY1" fmla="*/ 245327 h 246584"/>
              <a:gd name="csX2" fmla="*/ 301083 w 301083"/>
              <a:gd name="csY2" fmla="*/ 78059 h 246584"/>
              <a:gd name="csX0" fmla="*/ 0 w 283726"/>
              <a:gd name="csY0" fmla="*/ 0 h 247343"/>
              <a:gd name="csX1" fmla="*/ 111512 w 283726"/>
              <a:gd name="csY1" fmla="*/ 245327 h 247343"/>
              <a:gd name="csX2" fmla="*/ 283726 w 283726"/>
              <a:gd name="csY2" fmla="*/ 117419 h 247343"/>
            </a:gdLst>
            <a:ahLst/>
            <a:cxnLst>
              <a:cxn ang="0">
                <a:pos x="csX0" y="csY0"/>
              </a:cxn>
              <a:cxn ang="0">
                <a:pos x="csX1" y="csY1"/>
              </a:cxn>
              <a:cxn ang="0">
                <a:pos x="csX2" y="csY2"/>
              </a:cxn>
            </a:cxnLst>
            <a:rect l="l" t="t" r="r" b="b"/>
            <a:pathLst>
              <a:path w="283726" h="247343">
                <a:moveTo>
                  <a:pt x="0" y="0"/>
                </a:moveTo>
                <a:cubicBezTo>
                  <a:pt x="30665" y="116158"/>
                  <a:pt x="61331" y="232317"/>
                  <a:pt x="111512" y="245327"/>
                </a:cubicBezTo>
                <a:cubicBezTo>
                  <a:pt x="161693" y="258337"/>
                  <a:pt x="214031" y="207558"/>
                  <a:pt x="283726" y="117419"/>
                </a:cubicBezTo>
              </a:path>
            </a:pathLst>
          </a:custGeom>
          <a:noFill/>
          <a:ln>
            <a:solidFill>
              <a:schemeClr val="accent5">
                <a:lumMod val="40000"/>
                <a:lumOff val="60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4" name="TextBox 53">
            <a:extLst>
              <a:ext uri="{FF2B5EF4-FFF2-40B4-BE49-F238E27FC236}">
                <a16:creationId xmlns:a16="http://schemas.microsoft.com/office/drawing/2014/main" id="{EC7C2C00-D260-5444-D07A-B6807118E036}"/>
              </a:ext>
            </a:extLst>
          </p:cNvPr>
          <p:cNvSpPr txBox="1"/>
          <p:nvPr/>
        </p:nvSpPr>
        <p:spPr>
          <a:xfrm>
            <a:off x="7920687" y="4423146"/>
            <a:ext cx="1647060" cy="400110"/>
          </a:xfrm>
          <a:prstGeom prst="rect">
            <a:avLst/>
          </a:prstGeom>
          <a:noFill/>
        </p:spPr>
        <p:txBody>
          <a:bodyPr wrap="square" rtlCol="0">
            <a:spAutoFit/>
          </a:bodyPr>
          <a:lstStyle/>
          <a:p>
            <a:r>
              <a:rPr lang="en-001" sz="2000" dirty="0">
                <a:solidFill>
                  <a:srgbClr val="0066A2"/>
                </a:solidFill>
                <a:latin typeface="DIN Condensed" pitchFamily="2" charset="0"/>
              </a:rPr>
              <a:t>Matrix-Matrix Flux</a:t>
            </a:r>
          </a:p>
        </p:txBody>
      </p:sp>
      <p:sp>
        <p:nvSpPr>
          <p:cNvPr id="55" name="TextBox 54">
            <a:extLst>
              <a:ext uri="{FF2B5EF4-FFF2-40B4-BE49-F238E27FC236}">
                <a16:creationId xmlns:a16="http://schemas.microsoft.com/office/drawing/2014/main" id="{28B11447-4A78-E8C8-9601-F6255C4DDD09}"/>
              </a:ext>
            </a:extLst>
          </p:cNvPr>
          <p:cNvSpPr txBox="1"/>
          <p:nvPr/>
        </p:nvSpPr>
        <p:spPr>
          <a:xfrm>
            <a:off x="7918955" y="4748568"/>
            <a:ext cx="2786215" cy="400110"/>
          </a:xfrm>
          <a:prstGeom prst="rect">
            <a:avLst/>
          </a:prstGeom>
          <a:noFill/>
        </p:spPr>
        <p:txBody>
          <a:bodyPr wrap="square" rtlCol="0">
            <a:spAutoFit/>
          </a:bodyPr>
          <a:lstStyle/>
          <a:p>
            <a:r>
              <a:rPr lang="en-001" sz="2000" dirty="0">
                <a:solidFill>
                  <a:srgbClr val="377620"/>
                </a:solidFill>
                <a:latin typeface="DIN Condensed" pitchFamily="2" charset="0"/>
              </a:rPr>
              <a:t>EDFM: Intersected - Fracture</a:t>
            </a:r>
          </a:p>
        </p:txBody>
      </p:sp>
      <p:sp>
        <p:nvSpPr>
          <p:cNvPr id="56" name="TextBox 55">
            <a:extLst>
              <a:ext uri="{FF2B5EF4-FFF2-40B4-BE49-F238E27FC236}">
                <a16:creationId xmlns:a16="http://schemas.microsoft.com/office/drawing/2014/main" id="{4F8CE13E-BA2A-AEFD-9F05-1ABF0932ABD1}"/>
              </a:ext>
            </a:extLst>
          </p:cNvPr>
          <p:cNvSpPr txBox="1"/>
          <p:nvPr/>
        </p:nvSpPr>
        <p:spPr>
          <a:xfrm>
            <a:off x="7920685" y="5097818"/>
            <a:ext cx="2383042" cy="400110"/>
          </a:xfrm>
          <a:prstGeom prst="rect">
            <a:avLst/>
          </a:prstGeom>
          <a:noFill/>
        </p:spPr>
        <p:txBody>
          <a:bodyPr wrap="square" rtlCol="0">
            <a:spAutoFit/>
          </a:bodyPr>
          <a:lstStyle/>
          <a:p>
            <a:r>
              <a:rPr lang="en-001" sz="2000" dirty="0">
                <a:solidFill>
                  <a:schemeClr val="accent5">
                    <a:lumMod val="40000"/>
                    <a:lumOff val="60000"/>
                  </a:schemeClr>
                </a:solidFill>
                <a:latin typeface="DIN Condensed" pitchFamily="2" charset="0"/>
              </a:rPr>
              <a:t>pEDFM: Neighbor - Fracture</a:t>
            </a:r>
          </a:p>
        </p:txBody>
      </p:sp>
      <p:cxnSp>
        <p:nvCxnSpPr>
          <p:cNvPr id="57" name="Straight Connector 56">
            <a:extLst>
              <a:ext uri="{FF2B5EF4-FFF2-40B4-BE49-F238E27FC236}">
                <a16:creationId xmlns:a16="http://schemas.microsoft.com/office/drawing/2014/main" id="{90E039AF-1A50-7216-1F10-E2D6A120BC1F}"/>
              </a:ext>
            </a:extLst>
          </p:cNvPr>
          <p:cNvCxnSpPr/>
          <p:nvPr/>
        </p:nvCxnSpPr>
        <p:spPr>
          <a:xfrm>
            <a:off x="8029613" y="2248751"/>
            <a:ext cx="858636" cy="1413722"/>
          </a:xfrm>
          <a:prstGeom prst="line">
            <a:avLst/>
          </a:prstGeom>
          <a:ln w="28575">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031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6" grpId="0" animBg="1"/>
      <p:bldP spid="32" grpId="0" animBg="1"/>
      <p:bldP spid="33" grpId="0" animBg="1"/>
      <p:bldP spid="50" grpId="0" animBg="1"/>
      <p:bldP spid="53" grpId="0" animBg="1"/>
      <p:bldP spid="54" grpId="0"/>
      <p:bldP spid="55"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3F199-3DB9-EA8F-3D8C-42F1611322E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9560C3-EA7A-64FD-F952-FF0EE4571871}"/>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A46562A7-8EDF-EF07-DF8E-E1C672C0B636}"/>
              </a:ext>
            </a:extLst>
          </p:cNvPr>
          <p:cNvSpPr/>
          <p:nvPr/>
        </p:nvSpPr>
        <p:spPr>
          <a:xfrm>
            <a:off x="660400" y="673100"/>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solidFill>
                <a:schemeClr val="tx1"/>
              </a:solidFill>
            </a:endParaRPr>
          </a:p>
        </p:txBody>
      </p:sp>
      <p:sp>
        <p:nvSpPr>
          <p:cNvPr id="2" name="TextBox 1">
            <a:extLst>
              <a:ext uri="{FF2B5EF4-FFF2-40B4-BE49-F238E27FC236}">
                <a16:creationId xmlns:a16="http://schemas.microsoft.com/office/drawing/2014/main" id="{0BA041C0-741F-859A-7169-06CF39D3DC0A}"/>
              </a:ext>
            </a:extLst>
          </p:cNvPr>
          <p:cNvSpPr txBox="1"/>
          <p:nvPr/>
        </p:nvSpPr>
        <p:spPr>
          <a:xfrm>
            <a:off x="711199" y="723900"/>
            <a:ext cx="6542355" cy="523220"/>
          </a:xfrm>
          <a:prstGeom prst="rect">
            <a:avLst/>
          </a:prstGeom>
          <a:noFill/>
        </p:spPr>
        <p:txBody>
          <a:bodyPr wrap="square" rtlCol="0">
            <a:spAutoFit/>
          </a:bodyPr>
          <a:lstStyle/>
          <a:p>
            <a:r>
              <a:rPr lang="en-001" sz="2800" dirty="0">
                <a:latin typeface="DIN Condensed" pitchFamily="2" charset="0"/>
              </a:rPr>
              <a:t>Projection Embedded Discrete Fracture Model (pEDFM)</a:t>
            </a:r>
          </a:p>
        </p:txBody>
      </p:sp>
      <p:sp>
        <p:nvSpPr>
          <p:cNvPr id="3" name="Rectangle 2">
            <a:extLst>
              <a:ext uri="{FF2B5EF4-FFF2-40B4-BE49-F238E27FC236}">
                <a16:creationId xmlns:a16="http://schemas.microsoft.com/office/drawing/2014/main" id="{A88B68C3-15FD-7F4B-947F-F540D0F4DA1D}"/>
              </a:ext>
            </a:extLst>
          </p:cNvPr>
          <p:cNvSpPr/>
          <p:nvPr/>
        </p:nvSpPr>
        <p:spPr>
          <a:xfrm>
            <a:off x="1895088" y="2154195"/>
            <a:ext cx="3762297" cy="2549610"/>
          </a:xfrm>
          <a:prstGeom prst="rect">
            <a:avLst/>
          </a:prstGeom>
          <a:noFill/>
          <a:ln w="38100">
            <a:solidFill>
              <a:srgbClr val="006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4" name="Triangle 3">
            <a:extLst>
              <a:ext uri="{FF2B5EF4-FFF2-40B4-BE49-F238E27FC236}">
                <a16:creationId xmlns:a16="http://schemas.microsoft.com/office/drawing/2014/main" id="{29894EE1-19CE-9CB5-BA33-CBBB5CCD97AB}"/>
              </a:ext>
            </a:extLst>
          </p:cNvPr>
          <p:cNvSpPr/>
          <p:nvPr/>
        </p:nvSpPr>
        <p:spPr>
          <a:xfrm>
            <a:off x="2522187" y="2633047"/>
            <a:ext cx="1717272" cy="141372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 name="Triangle 4">
            <a:extLst>
              <a:ext uri="{FF2B5EF4-FFF2-40B4-BE49-F238E27FC236}">
                <a16:creationId xmlns:a16="http://schemas.microsoft.com/office/drawing/2014/main" id="{8C0DA559-4F7F-3631-8C25-73A5BD7DA2CE}"/>
              </a:ext>
            </a:extLst>
          </p:cNvPr>
          <p:cNvSpPr/>
          <p:nvPr/>
        </p:nvSpPr>
        <p:spPr>
          <a:xfrm rot="10800000">
            <a:off x="3380823" y="2628227"/>
            <a:ext cx="1717272" cy="141372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 name="Oval 5">
            <a:extLst>
              <a:ext uri="{FF2B5EF4-FFF2-40B4-BE49-F238E27FC236}">
                <a16:creationId xmlns:a16="http://schemas.microsoft.com/office/drawing/2014/main" id="{C7065365-8A6A-D223-D43F-3E9DE580C4BA}"/>
              </a:ext>
            </a:extLst>
          </p:cNvPr>
          <p:cNvSpPr>
            <a:spLocks noChangeAspect="1"/>
          </p:cNvSpPr>
          <p:nvPr/>
        </p:nvSpPr>
        <p:spPr>
          <a:xfrm>
            <a:off x="3345998" y="3457361"/>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7" name="Oval 6">
            <a:extLst>
              <a:ext uri="{FF2B5EF4-FFF2-40B4-BE49-F238E27FC236}">
                <a16:creationId xmlns:a16="http://schemas.microsoft.com/office/drawing/2014/main" id="{E12D062B-2951-10B8-7DB2-AC1F400D07EF}"/>
              </a:ext>
            </a:extLst>
          </p:cNvPr>
          <p:cNvSpPr>
            <a:spLocks noChangeAspect="1"/>
          </p:cNvSpPr>
          <p:nvPr/>
        </p:nvSpPr>
        <p:spPr>
          <a:xfrm>
            <a:off x="4198563" y="3034362"/>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cxnSp>
        <p:nvCxnSpPr>
          <p:cNvPr id="8" name="Straight Connector 7">
            <a:extLst>
              <a:ext uri="{FF2B5EF4-FFF2-40B4-BE49-F238E27FC236}">
                <a16:creationId xmlns:a16="http://schemas.microsoft.com/office/drawing/2014/main" id="{38E4D6CF-6926-16B7-97E6-6C559C3A3B86}"/>
              </a:ext>
            </a:extLst>
          </p:cNvPr>
          <p:cNvCxnSpPr>
            <a:cxnSpLocks/>
          </p:cNvCxnSpPr>
          <p:nvPr/>
        </p:nvCxnSpPr>
        <p:spPr>
          <a:xfrm>
            <a:off x="3006831" y="2687882"/>
            <a:ext cx="1227732" cy="1585756"/>
          </a:xfrm>
          <a:prstGeom prst="line">
            <a:avLst/>
          </a:prstGeom>
          <a:ln w="28575">
            <a:solidFill>
              <a:srgbClr val="AC9888"/>
            </a:solidFill>
          </a:ln>
        </p:spPr>
        <p:style>
          <a:lnRef idx="2">
            <a:schemeClr val="accent1"/>
          </a:lnRef>
          <a:fillRef idx="0">
            <a:schemeClr val="accent1"/>
          </a:fillRef>
          <a:effectRef idx="1">
            <a:schemeClr val="accent1"/>
          </a:effectRef>
          <a:fontRef idx="minor">
            <a:schemeClr val="tx1"/>
          </a:fontRef>
        </p:style>
      </p:cxnSp>
      <p:sp>
        <p:nvSpPr>
          <p:cNvPr id="9" name="Freeform 8">
            <a:extLst>
              <a:ext uri="{FF2B5EF4-FFF2-40B4-BE49-F238E27FC236}">
                <a16:creationId xmlns:a16="http://schemas.microsoft.com/office/drawing/2014/main" id="{9743BBCB-6F22-7BDC-A330-687E363E5C06}"/>
              </a:ext>
            </a:extLst>
          </p:cNvPr>
          <p:cNvSpPr/>
          <p:nvPr/>
        </p:nvSpPr>
        <p:spPr>
          <a:xfrm>
            <a:off x="3395691" y="3522714"/>
            <a:ext cx="301083" cy="246584"/>
          </a:xfrm>
          <a:custGeom>
            <a:avLst/>
            <a:gdLst>
              <a:gd name="csX0" fmla="*/ 0 w 301083"/>
              <a:gd name="csY0" fmla="*/ 0 h 246584"/>
              <a:gd name="csX1" fmla="*/ 111512 w 301083"/>
              <a:gd name="csY1" fmla="*/ 245327 h 246584"/>
              <a:gd name="csX2" fmla="*/ 301083 w 301083"/>
              <a:gd name="csY2" fmla="*/ 78059 h 246584"/>
            </a:gdLst>
            <a:ahLst/>
            <a:cxnLst>
              <a:cxn ang="0">
                <a:pos x="csX0" y="csY0"/>
              </a:cxn>
              <a:cxn ang="0">
                <a:pos x="csX1" y="csY1"/>
              </a:cxn>
              <a:cxn ang="0">
                <a:pos x="csX2" y="csY2"/>
              </a:cxn>
            </a:cxnLst>
            <a:rect l="l" t="t" r="r" b="b"/>
            <a:pathLst>
              <a:path w="301083" h="246584">
                <a:moveTo>
                  <a:pt x="0" y="0"/>
                </a:moveTo>
                <a:cubicBezTo>
                  <a:pt x="30665" y="116158"/>
                  <a:pt x="61331" y="232317"/>
                  <a:pt x="111512" y="245327"/>
                </a:cubicBezTo>
                <a:cubicBezTo>
                  <a:pt x="161693" y="258337"/>
                  <a:pt x="231388" y="168198"/>
                  <a:pt x="301083" y="78059"/>
                </a:cubicBezTo>
              </a:path>
            </a:pathLst>
          </a:custGeom>
          <a:noFill/>
          <a:ln>
            <a:solidFill>
              <a:schemeClr val="accent6">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 name="Freeform 9">
            <a:extLst>
              <a:ext uri="{FF2B5EF4-FFF2-40B4-BE49-F238E27FC236}">
                <a16:creationId xmlns:a16="http://schemas.microsoft.com/office/drawing/2014/main" id="{45B58670-D76B-E58B-2372-0D57530CBA28}"/>
              </a:ext>
            </a:extLst>
          </p:cNvPr>
          <p:cNvSpPr/>
          <p:nvPr/>
        </p:nvSpPr>
        <p:spPr>
          <a:xfrm rot="18411375">
            <a:off x="3685567" y="3265423"/>
            <a:ext cx="685225" cy="247343"/>
          </a:xfrm>
          <a:custGeom>
            <a:avLst/>
            <a:gdLst>
              <a:gd name="csX0" fmla="*/ 0 w 301083"/>
              <a:gd name="csY0" fmla="*/ 0 h 246584"/>
              <a:gd name="csX1" fmla="*/ 111512 w 301083"/>
              <a:gd name="csY1" fmla="*/ 245327 h 246584"/>
              <a:gd name="csX2" fmla="*/ 301083 w 301083"/>
              <a:gd name="csY2" fmla="*/ 78059 h 246584"/>
              <a:gd name="csX0" fmla="*/ 0 w 283726"/>
              <a:gd name="csY0" fmla="*/ 0 h 247343"/>
              <a:gd name="csX1" fmla="*/ 111512 w 283726"/>
              <a:gd name="csY1" fmla="*/ 245327 h 247343"/>
              <a:gd name="csX2" fmla="*/ 283726 w 283726"/>
              <a:gd name="csY2" fmla="*/ 117419 h 247343"/>
            </a:gdLst>
            <a:ahLst/>
            <a:cxnLst>
              <a:cxn ang="0">
                <a:pos x="csX0" y="csY0"/>
              </a:cxn>
              <a:cxn ang="0">
                <a:pos x="csX1" y="csY1"/>
              </a:cxn>
              <a:cxn ang="0">
                <a:pos x="csX2" y="csY2"/>
              </a:cxn>
            </a:cxnLst>
            <a:rect l="l" t="t" r="r" b="b"/>
            <a:pathLst>
              <a:path w="283726" h="247343">
                <a:moveTo>
                  <a:pt x="0" y="0"/>
                </a:moveTo>
                <a:cubicBezTo>
                  <a:pt x="30665" y="116158"/>
                  <a:pt x="61331" y="232317"/>
                  <a:pt x="111512" y="245327"/>
                </a:cubicBezTo>
                <a:cubicBezTo>
                  <a:pt x="161693" y="258337"/>
                  <a:pt x="214031" y="207558"/>
                  <a:pt x="283726" y="117419"/>
                </a:cubicBezTo>
              </a:path>
            </a:pathLst>
          </a:custGeom>
          <a:noFill/>
          <a:ln>
            <a:solidFill>
              <a:schemeClr val="accent5">
                <a:lumMod val="40000"/>
                <a:lumOff val="60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41" name="Picture 40">
            <a:extLst>
              <a:ext uri="{FF2B5EF4-FFF2-40B4-BE49-F238E27FC236}">
                <a16:creationId xmlns:a16="http://schemas.microsoft.com/office/drawing/2014/main" id="{63B62B45-09B8-6123-DD5E-55F052674C4F}"/>
              </a:ext>
            </a:extLst>
          </p:cNvPr>
          <p:cNvPicPr>
            <a:picLocks noChangeAspect="1"/>
          </p:cNvPicPr>
          <p:nvPr/>
        </p:nvPicPr>
        <p:blipFill>
          <a:blip r:embed="rId3">
            <a:alphaModFix/>
          </a:blip>
          <a:stretch>
            <a:fillRect/>
          </a:stretch>
        </p:blipFill>
        <p:spPr>
          <a:xfrm>
            <a:off x="6265970" y="1215060"/>
            <a:ext cx="4628602" cy="4628602"/>
          </a:xfrm>
          <a:prstGeom prst="rect">
            <a:avLst/>
          </a:prstGeom>
          <a:ln>
            <a:noFill/>
          </a:ln>
          <a:effectLst>
            <a:softEdge rad="112500"/>
          </a:effectLst>
        </p:spPr>
      </p:pic>
      <p:pic>
        <p:nvPicPr>
          <p:cNvPr id="44" name="Picture 43">
            <a:extLst>
              <a:ext uri="{FF2B5EF4-FFF2-40B4-BE49-F238E27FC236}">
                <a16:creationId xmlns:a16="http://schemas.microsoft.com/office/drawing/2014/main" id="{B90122AC-CF4D-F194-0F4B-7698EC77E82C}"/>
              </a:ext>
            </a:extLst>
          </p:cNvPr>
          <p:cNvPicPr>
            <a:picLocks noChangeAspect="1"/>
          </p:cNvPicPr>
          <p:nvPr/>
        </p:nvPicPr>
        <p:blipFill>
          <a:blip r:embed="rId4">
            <a:alphaModFix/>
          </a:blip>
          <a:stretch>
            <a:fillRect/>
          </a:stretch>
        </p:blipFill>
        <p:spPr>
          <a:xfrm>
            <a:off x="6265970" y="1215060"/>
            <a:ext cx="4628602" cy="4628602"/>
          </a:xfrm>
          <a:prstGeom prst="rect">
            <a:avLst/>
          </a:prstGeom>
          <a:ln>
            <a:noFill/>
          </a:ln>
          <a:effectLst>
            <a:softEdge rad="112500"/>
          </a:effectLst>
        </p:spPr>
      </p:pic>
      <p:pic>
        <p:nvPicPr>
          <p:cNvPr id="33" name="Picture 32">
            <a:extLst>
              <a:ext uri="{FF2B5EF4-FFF2-40B4-BE49-F238E27FC236}">
                <a16:creationId xmlns:a16="http://schemas.microsoft.com/office/drawing/2014/main" id="{C290FDEF-B646-6EBF-D6DB-715E7F084CDD}"/>
              </a:ext>
            </a:extLst>
          </p:cNvPr>
          <p:cNvPicPr>
            <a:picLocks noChangeAspect="1"/>
          </p:cNvPicPr>
          <p:nvPr/>
        </p:nvPicPr>
        <p:blipFill>
          <a:blip r:embed="rId5">
            <a:alphaModFix/>
          </a:blip>
          <a:stretch>
            <a:fillRect/>
          </a:stretch>
        </p:blipFill>
        <p:spPr>
          <a:xfrm>
            <a:off x="6265970" y="1208413"/>
            <a:ext cx="4628602" cy="4628602"/>
          </a:xfrm>
          <a:prstGeom prst="rect">
            <a:avLst/>
          </a:prstGeom>
          <a:ln>
            <a:noFill/>
          </a:ln>
          <a:effectLst>
            <a:softEdge rad="112500"/>
          </a:effectLst>
        </p:spPr>
      </p:pic>
      <p:pic>
        <p:nvPicPr>
          <p:cNvPr id="39" name="Picture 38">
            <a:extLst>
              <a:ext uri="{FF2B5EF4-FFF2-40B4-BE49-F238E27FC236}">
                <a16:creationId xmlns:a16="http://schemas.microsoft.com/office/drawing/2014/main" id="{2687835A-C611-F1B1-4FC6-992C38908BF7}"/>
              </a:ext>
            </a:extLst>
          </p:cNvPr>
          <p:cNvPicPr>
            <a:picLocks noChangeAspect="1"/>
          </p:cNvPicPr>
          <p:nvPr/>
        </p:nvPicPr>
        <p:blipFill>
          <a:blip r:embed="rId6">
            <a:alphaModFix/>
          </a:blip>
          <a:stretch>
            <a:fillRect/>
          </a:stretch>
        </p:blipFill>
        <p:spPr>
          <a:xfrm>
            <a:off x="6265970" y="1208413"/>
            <a:ext cx="4628602" cy="4628602"/>
          </a:xfrm>
          <a:prstGeom prst="rect">
            <a:avLst/>
          </a:prstGeom>
          <a:ln>
            <a:noFill/>
          </a:ln>
          <a:effectLst>
            <a:softEdge rad="112500"/>
          </a:effectLst>
        </p:spPr>
      </p:pic>
      <p:pic>
        <p:nvPicPr>
          <p:cNvPr id="35" name="Picture 34">
            <a:extLst>
              <a:ext uri="{FF2B5EF4-FFF2-40B4-BE49-F238E27FC236}">
                <a16:creationId xmlns:a16="http://schemas.microsoft.com/office/drawing/2014/main" id="{EC1FEE54-D5F5-C85D-37A9-82F9C238A778}"/>
              </a:ext>
            </a:extLst>
          </p:cNvPr>
          <p:cNvPicPr>
            <a:picLocks noChangeAspect="1"/>
          </p:cNvPicPr>
          <p:nvPr/>
        </p:nvPicPr>
        <p:blipFill>
          <a:blip r:embed="rId7">
            <a:alphaModFix/>
          </a:blip>
          <a:stretch>
            <a:fillRect/>
          </a:stretch>
        </p:blipFill>
        <p:spPr>
          <a:xfrm>
            <a:off x="6265970" y="1208413"/>
            <a:ext cx="4628602" cy="4628602"/>
          </a:xfrm>
          <a:prstGeom prst="rect">
            <a:avLst/>
          </a:prstGeom>
          <a:ln>
            <a:noFill/>
          </a:ln>
          <a:effectLst>
            <a:softEdge rad="112500"/>
          </a:effectLst>
        </p:spPr>
      </p:pic>
      <p:pic>
        <p:nvPicPr>
          <p:cNvPr id="37" name="Picture 36">
            <a:extLst>
              <a:ext uri="{FF2B5EF4-FFF2-40B4-BE49-F238E27FC236}">
                <a16:creationId xmlns:a16="http://schemas.microsoft.com/office/drawing/2014/main" id="{84594014-A373-E972-1F5C-EA35C74A371A}"/>
              </a:ext>
            </a:extLst>
          </p:cNvPr>
          <p:cNvPicPr>
            <a:picLocks noChangeAspect="1"/>
          </p:cNvPicPr>
          <p:nvPr/>
        </p:nvPicPr>
        <p:blipFill>
          <a:blip r:embed="rId8">
            <a:alphaModFix/>
          </a:blip>
          <a:stretch>
            <a:fillRect/>
          </a:stretch>
        </p:blipFill>
        <p:spPr>
          <a:xfrm>
            <a:off x="6265970" y="1208413"/>
            <a:ext cx="4628602" cy="4628602"/>
          </a:xfrm>
          <a:prstGeom prst="rect">
            <a:avLst/>
          </a:prstGeom>
          <a:ln>
            <a:noFill/>
          </a:ln>
          <a:effectLst>
            <a:softEdge rad="112500"/>
          </a:effectLst>
        </p:spPr>
      </p:pic>
      <p:cxnSp>
        <p:nvCxnSpPr>
          <p:cNvPr id="45" name="Straight Connector 44">
            <a:extLst>
              <a:ext uri="{FF2B5EF4-FFF2-40B4-BE49-F238E27FC236}">
                <a16:creationId xmlns:a16="http://schemas.microsoft.com/office/drawing/2014/main" id="{976D58A9-2297-DF1D-3ECC-E8AF70B30A6F}"/>
              </a:ext>
            </a:extLst>
          </p:cNvPr>
          <p:cNvCxnSpPr/>
          <p:nvPr/>
        </p:nvCxnSpPr>
        <p:spPr>
          <a:xfrm>
            <a:off x="3378375" y="2623408"/>
            <a:ext cx="858636" cy="1413722"/>
          </a:xfrm>
          <a:prstGeom prst="line">
            <a:avLst/>
          </a:prstGeom>
          <a:ln w="28575">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2715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145D2-E59E-BE1C-1302-29FD2A5F31A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FF614717-0BA0-B2E3-D124-C86D91568864}"/>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646F46AB-89D2-00B2-12FD-94E835F84711}"/>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solidFill>
                <a:schemeClr val="tx1"/>
              </a:solidFill>
            </a:endParaRPr>
          </a:p>
        </p:txBody>
      </p:sp>
      <p:pic>
        <p:nvPicPr>
          <p:cNvPr id="10244" name="Picture 4" descr="DARSim · GitLab">
            <a:extLst>
              <a:ext uri="{FF2B5EF4-FFF2-40B4-BE49-F238E27FC236}">
                <a16:creationId xmlns:a16="http://schemas.microsoft.com/office/drawing/2014/main" id="{FD34903A-6363-100E-EDEC-D491FBDEB4DE}"/>
              </a:ext>
            </a:extLst>
          </p:cNvPr>
          <p:cNvPicPr>
            <a:picLocks noChangeAspect="1" noChangeArrowheads="1"/>
          </p:cNvPicPr>
          <p:nvPr/>
        </p:nvPicPr>
        <p:blipFill>
          <a:blip r:embed="rId3">
            <a:alphaModFix amt="70000"/>
          </a:blip>
          <a:srcRect/>
          <a:stretch/>
        </p:blipFill>
        <p:spPr bwMode="auto">
          <a:xfrm>
            <a:off x="3843766" y="1272521"/>
            <a:ext cx="4488593" cy="39288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588114-8C9D-D11E-DC59-3D197F29B91C}"/>
              </a:ext>
            </a:extLst>
          </p:cNvPr>
          <p:cNvSpPr txBox="1"/>
          <p:nvPr/>
        </p:nvSpPr>
        <p:spPr>
          <a:xfrm>
            <a:off x="3249612" y="3927029"/>
            <a:ext cx="5438775" cy="147732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001" sz="6600" b="1" dirty="0">
                <a:ln/>
                <a:solidFill>
                  <a:srgbClr val="0066A2"/>
                </a:solidFill>
                <a:effectLst>
                  <a:glow rad="139700">
                    <a:schemeClr val="accent1">
                      <a:satMod val="175000"/>
                      <a:alpha val="40000"/>
                    </a:schemeClr>
                  </a:glow>
                </a:effectLst>
              </a:rPr>
              <a:t>DARSim</a:t>
            </a:r>
            <a:endParaRPr lang="en-001" b="1" dirty="0">
              <a:ln/>
              <a:solidFill>
                <a:srgbClr val="0066A2"/>
              </a:solidFill>
              <a:effectLst>
                <a:glow rad="139700">
                  <a:schemeClr val="accent1">
                    <a:satMod val="175000"/>
                    <a:alpha val="40000"/>
                  </a:schemeClr>
                </a:glow>
              </a:effectLst>
            </a:endParaRPr>
          </a:p>
          <a:p>
            <a:pPr algn="ctr"/>
            <a:r>
              <a:rPr lang="en-001" sz="2400" b="1" dirty="0">
                <a:ln/>
                <a:solidFill>
                  <a:srgbClr val="0066A2"/>
                </a:solidFill>
                <a:effectLst>
                  <a:glow rad="139700">
                    <a:schemeClr val="accent1">
                      <a:satMod val="175000"/>
                      <a:alpha val="40000"/>
                    </a:schemeClr>
                  </a:glow>
                </a:effectLst>
              </a:rPr>
              <a:t>Delft Advanced Reservoir Simulation</a:t>
            </a:r>
          </a:p>
        </p:txBody>
      </p:sp>
    </p:spTree>
    <p:extLst>
      <p:ext uri="{BB962C8B-B14F-4D97-AF65-F5344CB8AC3E}">
        <p14:creationId xmlns:p14="http://schemas.microsoft.com/office/powerpoint/2010/main" val="947326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1B383-72E3-3006-4A28-A78E115CC5D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A584A7E-215C-3EA6-D782-EEE4AAE41598}"/>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85FDDFAB-86C0-8212-30EF-E9B0BFDC62AE}"/>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43" name="TextBox 42">
            <a:extLst>
              <a:ext uri="{FF2B5EF4-FFF2-40B4-BE49-F238E27FC236}">
                <a16:creationId xmlns:a16="http://schemas.microsoft.com/office/drawing/2014/main" id="{FA61911A-E525-A9E6-61BE-37BF1A02AA21}"/>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Case Study: Three-Dimensional CCS</a:t>
            </a:r>
          </a:p>
        </p:txBody>
      </p:sp>
      <p:pic>
        <p:nvPicPr>
          <p:cNvPr id="3" name="Picture 2">
            <a:extLst>
              <a:ext uri="{FF2B5EF4-FFF2-40B4-BE49-F238E27FC236}">
                <a16:creationId xmlns:a16="http://schemas.microsoft.com/office/drawing/2014/main" id="{8DD7EA4C-80E1-CAED-19EF-7F8F2A6B4CE1}"/>
              </a:ext>
            </a:extLst>
          </p:cNvPr>
          <p:cNvPicPr>
            <a:picLocks noChangeAspect="1"/>
          </p:cNvPicPr>
          <p:nvPr/>
        </p:nvPicPr>
        <p:blipFill>
          <a:blip r:embed="rId3"/>
          <a:stretch>
            <a:fillRect/>
          </a:stretch>
        </p:blipFill>
        <p:spPr>
          <a:xfrm>
            <a:off x="3534388" y="1355731"/>
            <a:ext cx="5123223" cy="4146535"/>
          </a:xfrm>
          <a:prstGeom prst="rect">
            <a:avLst/>
          </a:prstGeom>
          <a:ln>
            <a:noFill/>
          </a:ln>
          <a:effectLst>
            <a:softEdge rad="112500"/>
          </a:effectLst>
        </p:spPr>
      </p:pic>
      <p:pic>
        <p:nvPicPr>
          <p:cNvPr id="6" name="Picture 5">
            <a:extLst>
              <a:ext uri="{FF2B5EF4-FFF2-40B4-BE49-F238E27FC236}">
                <a16:creationId xmlns:a16="http://schemas.microsoft.com/office/drawing/2014/main" id="{903FFFD7-4693-FDFC-8C12-248E6097D064}"/>
              </a:ext>
            </a:extLst>
          </p:cNvPr>
          <p:cNvPicPr>
            <a:picLocks noChangeAspect="1"/>
          </p:cNvPicPr>
          <p:nvPr/>
        </p:nvPicPr>
        <p:blipFill>
          <a:blip r:embed="rId4"/>
          <a:stretch>
            <a:fillRect/>
          </a:stretch>
        </p:blipFill>
        <p:spPr>
          <a:xfrm>
            <a:off x="3534388" y="1355731"/>
            <a:ext cx="5123223" cy="4146535"/>
          </a:xfrm>
          <a:prstGeom prst="rect">
            <a:avLst/>
          </a:prstGeom>
          <a:ln>
            <a:noFill/>
          </a:ln>
          <a:effectLst>
            <a:softEdge rad="112500"/>
          </a:effectLst>
        </p:spPr>
      </p:pic>
    </p:spTree>
    <p:extLst>
      <p:ext uri="{BB962C8B-B14F-4D97-AF65-F5344CB8AC3E}">
        <p14:creationId xmlns:p14="http://schemas.microsoft.com/office/powerpoint/2010/main" val="22330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B37D-9521-E75A-851B-890746559BD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0AAF08-A63B-F704-8E7B-A8389AE95030}"/>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4505041C-2676-8BA2-C851-199764D2C543}"/>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43" name="TextBox 42">
            <a:extLst>
              <a:ext uri="{FF2B5EF4-FFF2-40B4-BE49-F238E27FC236}">
                <a16:creationId xmlns:a16="http://schemas.microsoft.com/office/drawing/2014/main" id="{3463324E-5F94-141F-7DB6-D068955BCB59}"/>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Case Study: Three-Dimensional CCS</a:t>
            </a:r>
          </a:p>
        </p:txBody>
      </p:sp>
      <p:pic>
        <p:nvPicPr>
          <p:cNvPr id="23" name="Picture 22">
            <a:extLst>
              <a:ext uri="{FF2B5EF4-FFF2-40B4-BE49-F238E27FC236}">
                <a16:creationId xmlns:a16="http://schemas.microsoft.com/office/drawing/2014/main" id="{71F25416-7673-BD31-6470-B73D48095EBC}"/>
              </a:ext>
            </a:extLst>
          </p:cNvPr>
          <p:cNvPicPr>
            <a:picLocks noChangeAspect="1"/>
          </p:cNvPicPr>
          <p:nvPr/>
        </p:nvPicPr>
        <p:blipFill>
          <a:blip r:embed="rId3"/>
          <a:stretch>
            <a:fillRect/>
          </a:stretch>
        </p:blipFill>
        <p:spPr>
          <a:xfrm>
            <a:off x="2209799" y="1381702"/>
            <a:ext cx="7772400" cy="4371975"/>
          </a:xfrm>
          <a:prstGeom prst="rect">
            <a:avLst/>
          </a:prstGeom>
          <a:ln>
            <a:noFill/>
          </a:ln>
          <a:effectLst>
            <a:softEdge rad="112500"/>
          </a:effectLst>
        </p:spPr>
      </p:pic>
      <p:pic>
        <p:nvPicPr>
          <p:cNvPr id="21" name="Picture 20">
            <a:extLst>
              <a:ext uri="{FF2B5EF4-FFF2-40B4-BE49-F238E27FC236}">
                <a16:creationId xmlns:a16="http://schemas.microsoft.com/office/drawing/2014/main" id="{7744480C-139B-DF3F-71C6-9E2A1C8017D4}"/>
              </a:ext>
            </a:extLst>
          </p:cNvPr>
          <p:cNvPicPr>
            <a:picLocks noChangeAspect="1"/>
          </p:cNvPicPr>
          <p:nvPr/>
        </p:nvPicPr>
        <p:blipFill>
          <a:blip r:embed="rId4"/>
          <a:stretch>
            <a:fillRect/>
          </a:stretch>
        </p:blipFill>
        <p:spPr>
          <a:xfrm>
            <a:off x="2209799" y="1381702"/>
            <a:ext cx="7772400" cy="4371975"/>
          </a:xfrm>
          <a:prstGeom prst="rect">
            <a:avLst/>
          </a:prstGeom>
          <a:ln>
            <a:noFill/>
          </a:ln>
          <a:effectLst>
            <a:softEdge rad="112500"/>
          </a:effectLst>
        </p:spPr>
      </p:pic>
      <p:grpSp>
        <p:nvGrpSpPr>
          <p:cNvPr id="18" name="Group 17">
            <a:extLst>
              <a:ext uri="{FF2B5EF4-FFF2-40B4-BE49-F238E27FC236}">
                <a16:creationId xmlns:a16="http://schemas.microsoft.com/office/drawing/2014/main" id="{AAE90958-1CE8-069E-14D0-32A73CFA306A}"/>
              </a:ext>
            </a:extLst>
          </p:cNvPr>
          <p:cNvGrpSpPr/>
          <p:nvPr/>
        </p:nvGrpSpPr>
        <p:grpSpPr>
          <a:xfrm>
            <a:off x="6095999" y="2386895"/>
            <a:ext cx="152778" cy="1282395"/>
            <a:chOff x="8490332" y="2530207"/>
            <a:chExt cx="0" cy="719768"/>
          </a:xfrm>
        </p:grpSpPr>
        <p:cxnSp>
          <p:nvCxnSpPr>
            <p:cNvPr id="12" name="Straight Connector 11">
              <a:extLst>
                <a:ext uri="{FF2B5EF4-FFF2-40B4-BE49-F238E27FC236}">
                  <a16:creationId xmlns:a16="http://schemas.microsoft.com/office/drawing/2014/main" id="{39AA4281-0A00-058B-9E21-638193E01BC6}"/>
                </a:ext>
              </a:extLst>
            </p:cNvPr>
            <p:cNvCxnSpPr>
              <a:cxnSpLocks/>
            </p:cNvCxnSpPr>
            <p:nvPr/>
          </p:nvCxnSpPr>
          <p:spPr>
            <a:xfrm flipV="1">
              <a:off x="8490332" y="3121446"/>
              <a:ext cx="0" cy="128529"/>
            </a:xfrm>
            <a:prstGeom prst="line">
              <a:avLst/>
            </a:prstGeom>
            <a:ln cap="rnd">
              <a:solidFill>
                <a:srgbClr val="92D050"/>
              </a:solidFill>
            </a:ln>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E1DEF833-EA0E-6067-2063-00D8D36ECC0F}"/>
                </a:ext>
              </a:extLst>
            </p:cNvPr>
            <p:cNvCxnSpPr>
              <a:cxnSpLocks/>
            </p:cNvCxnSpPr>
            <p:nvPr/>
          </p:nvCxnSpPr>
          <p:spPr>
            <a:xfrm flipV="1">
              <a:off x="8490332" y="2530207"/>
              <a:ext cx="0" cy="689472"/>
            </a:xfrm>
            <a:prstGeom prst="line">
              <a:avLst/>
            </a:prstGeom>
            <a:ln w="12700" cap="rnd">
              <a:solidFill>
                <a:srgbClr val="92D050">
                  <a:alpha val="40000"/>
                </a:srgbClr>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551640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276DB-A818-1244-7A59-10B2DE6EA24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8EE8BE5-5F19-4A07-A7C7-89667F22974E}"/>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ABEDA9D1-8561-52B7-EDB4-FC35D1EB3679}"/>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43" name="TextBox 42">
            <a:extLst>
              <a:ext uri="{FF2B5EF4-FFF2-40B4-BE49-F238E27FC236}">
                <a16:creationId xmlns:a16="http://schemas.microsoft.com/office/drawing/2014/main" id="{0F277A8B-8959-93D1-3CAC-8F56C5EBAC66}"/>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Case Study: Three-Dimensional CCS</a:t>
            </a:r>
          </a:p>
        </p:txBody>
      </p:sp>
      <p:pic>
        <p:nvPicPr>
          <p:cNvPr id="3" name="Picture 2">
            <a:extLst>
              <a:ext uri="{FF2B5EF4-FFF2-40B4-BE49-F238E27FC236}">
                <a16:creationId xmlns:a16="http://schemas.microsoft.com/office/drawing/2014/main" id="{E98A08C3-AD41-07F3-5F02-B189D68DF234}"/>
              </a:ext>
            </a:extLst>
          </p:cNvPr>
          <p:cNvPicPr>
            <a:picLocks noChangeAspect="1"/>
          </p:cNvPicPr>
          <p:nvPr/>
        </p:nvPicPr>
        <p:blipFill>
          <a:blip r:embed="rId3">
            <a:alphaModFix/>
          </a:blip>
          <a:stretch>
            <a:fillRect/>
          </a:stretch>
        </p:blipFill>
        <p:spPr>
          <a:xfrm>
            <a:off x="2209799" y="1381701"/>
            <a:ext cx="7772400" cy="4371975"/>
          </a:xfrm>
          <a:prstGeom prst="rect">
            <a:avLst/>
          </a:prstGeom>
          <a:ln>
            <a:noFill/>
          </a:ln>
          <a:effectLst>
            <a:softEdge rad="112500"/>
          </a:effectLst>
        </p:spPr>
      </p:pic>
      <p:pic>
        <p:nvPicPr>
          <p:cNvPr id="5" name="Picture 4">
            <a:extLst>
              <a:ext uri="{FF2B5EF4-FFF2-40B4-BE49-F238E27FC236}">
                <a16:creationId xmlns:a16="http://schemas.microsoft.com/office/drawing/2014/main" id="{20E5D539-CA79-8775-58D4-528FFA580643}"/>
              </a:ext>
            </a:extLst>
          </p:cNvPr>
          <p:cNvPicPr>
            <a:picLocks noChangeAspect="1"/>
          </p:cNvPicPr>
          <p:nvPr/>
        </p:nvPicPr>
        <p:blipFill>
          <a:blip r:embed="rId4">
            <a:alphaModFix/>
          </a:blip>
          <a:stretch>
            <a:fillRect/>
          </a:stretch>
        </p:blipFill>
        <p:spPr>
          <a:xfrm>
            <a:off x="2209799" y="1381701"/>
            <a:ext cx="7772400" cy="4371975"/>
          </a:xfrm>
          <a:prstGeom prst="rect">
            <a:avLst/>
          </a:prstGeom>
          <a:ln>
            <a:noFill/>
          </a:ln>
          <a:effectLst>
            <a:softEdge rad="112500"/>
          </a:effectLst>
        </p:spPr>
      </p:pic>
    </p:spTree>
    <p:extLst>
      <p:ext uri="{BB962C8B-B14F-4D97-AF65-F5344CB8AC3E}">
        <p14:creationId xmlns:p14="http://schemas.microsoft.com/office/powerpoint/2010/main" val="1505841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AACA-A762-5F83-624D-DF770DEA34C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D6E8B7B-65F7-298B-2A87-CF3D2C592C96}"/>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28260617-C0E8-7521-420A-AA3280765BDB}"/>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43" name="TextBox 42">
            <a:extLst>
              <a:ext uri="{FF2B5EF4-FFF2-40B4-BE49-F238E27FC236}">
                <a16:creationId xmlns:a16="http://schemas.microsoft.com/office/drawing/2014/main" id="{3FB469F0-F0B0-1DCC-8214-1BD419CC10B7}"/>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Case Study: Three-Dimensional CCS</a:t>
            </a:r>
          </a:p>
        </p:txBody>
      </p:sp>
      <p:pic>
        <p:nvPicPr>
          <p:cNvPr id="14" name="Picture 13">
            <a:extLst>
              <a:ext uri="{FF2B5EF4-FFF2-40B4-BE49-F238E27FC236}">
                <a16:creationId xmlns:a16="http://schemas.microsoft.com/office/drawing/2014/main" id="{8BC76EDD-5C24-0900-7C09-FF5FDA00455D}"/>
              </a:ext>
            </a:extLst>
          </p:cNvPr>
          <p:cNvPicPr>
            <a:picLocks noChangeAspect="1"/>
          </p:cNvPicPr>
          <p:nvPr/>
        </p:nvPicPr>
        <p:blipFill>
          <a:blip r:embed="rId3">
            <a:alphaModFix/>
          </a:blip>
          <a:srcRect l="12162" t="-1189" r="12442"/>
          <a:stretch>
            <a:fillRect/>
          </a:stretch>
        </p:blipFill>
        <p:spPr>
          <a:xfrm>
            <a:off x="1813498" y="1272521"/>
            <a:ext cx="3289300" cy="2483212"/>
          </a:xfrm>
          <a:prstGeom prst="rect">
            <a:avLst/>
          </a:prstGeom>
          <a:ln>
            <a:noFill/>
          </a:ln>
          <a:effectLst>
            <a:softEdge rad="112500"/>
          </a:effectLst>
        </p:spPr>
      </p:pic>
      <p:pic>
        <p:nvPicPr>
          <p:cNvPr id="17" name="Picture 16">
            <a:extLst>
              <a:ext uri="{FF2B5EF4-FFF2-40B4-BE49-F238E27FC236}">
                <a16:creationId xmlns:a16="http://schemas.microsoft.com/office/drawing/2014/main" id="{4A3D0F8C-A1E2-BD8A-F919-78A04C38FC86}"/>
              </a:ext>
            </a:extLst>
          </p:cNvPr>
          <p:cNvPicPr>
            <a:picLocks noChangeAspect="1"/>
          </p:cNvPicPr>
          <p:nvPr/>
        </p:nvPicPr>
        <p:blipFill>
          <a:blip r:embed="rId4"/>
          <a:srcRect l="24017" t="26434" r="24512" b="26949"/>
          <a:stretch>
            <a:fillRect/>
          </a:stretch>
        </p:blipFill>
        <p:spPr>
          <a:xfrm>
            <a:off x="1813498" y="3899513"/>
            <a:ext cx="4069204" cy="2073066"/>
          </a:xfrm>
          <a:prstGeom prst="rect">
            <a:avLst/>
          </a:prstGeom>
          <a:ln>
            <a:noFill/>
          </a:ln>
          <a:effectLst>
            <a:softEdge rad="112500"/>
          </a:effectLst>
        </p:spPr>
      </p:pic>
      <p:pic>
        <p:nvPicPr>
          <p:cNvPr id="20" name="Picture 19">
            <a:extLst>
              <a:ext uri="{FF2B5EF4-FFF2-40B4-BE49-F238E27FC236}">
                <a16:creationId xmlns:a16="http://schemas.microsoft.com/office/drawing/2014/main" id="{396546D1-9E04-8AD9-88E8-B83CE49A31DF}"/>
              </a:ext>
            </a:extLst>
          </p:cNvPr>
          <p:cNvPicPr>
            <a:picLocks noChangeAspect="1"/>
          </p:cNvPicPr>
          <p:nvPr/>
        </p:nvPicPr>
        <p:blipFill>
          <a:blip r:embed="rId5"/>
          <a:srcRect l="17839" t="27651" r="17456" b="25733"/>
          <a:stretch>
            <a:fillRect/>
          </a:stretch>
        </p:blipFill>
        <p:spPr>
          <a:xfrm>
            <a:off x="5882702" y="1388350"/>
            <a:ext cx="4069204" cy="1649029"/>
          </a:xfrm>
          <a:prstGeom prst="rect">
            <a:avLst/>
          </a:prstGeom>
          <a:ln>
            <a:noFill/>
          </a:ln>
          <a:effectLst>
            <a:softEdge rad="112500"/>
          </a:effectLst>
        </p:spPr>
      </p:pic>
      <p:pic>
        <p:nvPicPr>
          <p:cNvPr id="22" name="Picture 21">
            <a:extLst>
              <a:ext uri="{FF2B5EF4-FFF2-40B4-BE49-F238E27FC236}">
                <a16:creationId xmlns:a16="http://schemas.microsoft.com/office/drawing/2014/main" id="{46A9C065-4771-1A3C-D288-E4F22C48A28F}"/>
              </a:ext>
            </a:extLst>
          </p:cNvPr>
          <p:cNvPicPr>
            <a:picLocks noChangeAspect="1"/>
          </p:cNvPicPr>
          <p:nvPr/>
        </p:nvPicPr>
        <p:blipFill>
          <a:blip r:embed="rId6"/>
          <a:srcRect l="19667" t="11438" r="19875" b="9840"/>
          <a:stretch>
            <a:fillRect/>
          </a:stretch>
        </p:blipFill>
        <p:spPr>
          <a:xfrm>
            <a:off x="5882702" y="3037850"/>
            <a:ext cx="4069204" cy="2980418"/>
          </a:xfrm>
          <a:prstGeom prst="rect">
            <a:avLst/>
          </a:prstGeom>
          <a:ln>
            <a:noFill/>
          </a:ln>
          <a:effectLst>
            <a:softEdge rad="112500"/>
          </a:effectLst>
        </p:spPr>
      </p:pic>
    </p:spTree>
    <p:extLst>
      <p:ext uri="{BB962C8B-B14F-4D97-AF65-F5344CB8AC3E}">
        <p14:creationId xmlns:p14="http://schemas.microsoft.com/office/powerpoint/2010/main" val="25249965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821-01C0-0A37-03AF-99E55191359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8CE80FE-B193-7FC4-F3DA-FBE9BE1C5CA9}"/>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3" name="Rectangle 2">
            <a:extLst>
              <a:ext uri="{FF2B5EF4-FFF2-40B4-BE49-F238E27FC236}">
                <a16:creationId xmlns:a16="http://schemas.microsoft.com/office/drawing/2014/main" id="{CBC7B03A-A030-FA2A-1735-44B490354C15}"/>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pic>
        <p:nvPicPr>
          <p:cNvPr id="2" name="Picture 1">
            <a:extLst>
              <a:ext uri="{FF2B5EF4-FFF2-40B4-BE49-F238E27FC236}">
                <a16:creationId xmlns:a16="http://schemas.microsoft.com/office/drawing/2014/main" id="{C4B2FBB7-FE8D-80A8-9ED3-310E8AB61896}"/>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8696" b="90618" l="7870" r="91045">
                        <a14:foregroundMark x1="11805" y1="64073" x2="7870" y2="60641"/>
                        <a14:foregroundMark x1="7870" y1="60641" x2="10312" y2="54005"/>
                        <a14:foregroundMark x1="10312" y1="54005" x2="11940" y2="54233"/>
                        <a14:foregroundMark x1="28494" y1="89245" x2="32700" y2="90618"/>
                        <a14:foregroundMark x1="32700" y1="90618" x2="36499" y2="87414"/>
                        <a14:foregroundMark x1="36499" y1="87414" x2="36499" y2="87185"/>
                        <a14:foregroundMark x1="87653" y1="45767" x2="91180" y2="50343"/>
                        <a14:foregroundMark x1="91180" y1="50343" x2="88195" y2="55606"/>
                        <a14:foregroundMark x1="44776" y1="15789" x2="40570" y2="14416"/>
                        <a14:foregroundMark x1="40570" y1="14416" x2="38942" y2="16705"/>
                        <a14:foregroundMark x1="28901" y1="34096" x2="32022" y2="27231"/>
                        <a14:foregroundMark x1="32022" y1="27231" x2="32700" y2="20137"/>
                        <a14:foregroundMark x1="32700" y1="20137" x2="55902" y2="10526"/>
                        <a14:foregroundMark x1="55902" y1="10526" x2="58752" y2="16018"/>
                        <a14:foregroundMark x1="58752" y1="16018" x2="59023" y2="22883"/>
                        <a14:foregroundMark x1="59430" y1="11670" x2="56445" y2="10984"/>
                        <a14:foregroundMark x1="59159" y1="8696" x2="58480" y2="17391"/>
                      </a14:backgroundRemoval>
                    </a14:imgEffect>
                    <a14:imgEffect>
                      <a14:sharpenSoften amount="50000"/>
                    </a14:imgEffect>
                  </a14:imgLayer>
                </a14:imgProps>
              </a:ext>
            </a:extLst>
          </a:blip>
          <a:stretch>
            <a:fillRect/>
          </a:stretch>
        </p:blipFill>
        <p:spPr>
          <a:xfrm>
            <a:off x="2984501" y="2318425"/>
            <a:ext cx="11396132" cy="6757271"/>
          </a:xfrm>
          <a:prstGeom prst="rect">
            <a:avLst/>
          </a:prstGeom>
        </p:spPr>
      </p:pic>
      <p:sp>
        <p:nvSpPr>
          <p:cNvPr id="4" name="TextBox 3">
            <a:extLst>
              <a:ext uri="{FF2B5EF4-FFF2-40B4-BE49-F238E27FC236}">
                <a16:creationId xmlns:a16="http://schemas.microsoft.com/office/drawing/2014/main" id="{D84144F7-7677-BA25-02F0-31FFA79D2C8E}"/>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Key Points</a:t>
            </a:r>
          </a:p>
        </p:txBody>
      </p:sp>
      <p:sp>
        <p:nvSpPr>
          <p:cNvPr id="5" name="TextBox 4">
            <a:extLst>
              <a:ext uri="{FF2B5EF4-FFF2-40B4-BE49-F238E27FC236}">
                <a16:creationId xmlns:a16="http://schemas.microsoft.com/office/drawing/2014/main" id="{FE27501A-F94D-90DC-7F30-EC274BB1D92B}"/>
              </a:ext>
            </a:extLst>
          </p:cNvPr>
          <p:cNvSpPr txBox="1"/>
          <p:nvPr/>
        </p:nvSpPr>
        <p:spPr>
          <a:xfrm>
            <a:off x="711199" y="1521162"/>
            <a:ext cx="8496299" cy="954107"/>
          </a:xfrm>
          <a:prstGeom prst="rect">
            <a:avLst/>
          </a:prstGeom>
          <a:noFill/>
        </p:spPr>
        <p:txBody>
          <a:bodyPr wrap="square" rtlCol="0">
            <a:spAutoFit/>
          </a:bodyPr>
          <a:lstStyle/>
          <a:p>
            <a:pPr marL="457200" indent="-457200">
              <a:buFont typeface="Arial" panose="020B0604020202020204" pitchFamily="34" charset="0"/>
              <a:buChar char="•"/>
            </a:pPr>
            <a:r>
              <a:rPr lang="en-001" sz="2800" dirty="0">
                <a:latin typeface="DIN Condensed" pitchFamily="2" charset="0"/>
              </a:rPr>
              <a:t>Developed algorithms for EDFM/pEDFM in fully unstructured grids</a:t>
            </a:r>
          </a:p>
          <a:p>
            <a:pPr marL="914400" lvl="1" indent="-457200">
              <a:buFont typeface="Arial" panose="020B0604020202020204" pitchFamily="34" charset="0"/>
              <a:buChar char="•"/>
            </a:pPr>
            <a:r>
              <a:rPr lang="en-001" sz="2800" dirty="0">
                <a:latin typeface="DIN Condensed" pitchFamily="2" charset="0"/>
              </a:rPr>
              <a:t>Geometric and Monte-Carlo based methods</a:t>
            </a:r>
          </a:p>
        </p:txBody>
      </p:sp>
      <p:sp>
        <p:nvSpPr>
          <p:cNvPr id="7" name="TextBox 6">
            <a:extLst>
              <a:ext uri="{FF2B5EF4-FFF2-40B4-BE49-F238E27FC236}">
                <a16:creationId xmlns:a16="http://schemas.microsoft.com/office/drawing/2014/main" id="{613F92A2-8F3E-5DF6-9B0D-58D292E9E043}"/>
              </a:ext>
            </a:extLst>
          </p:cNvPr>
          <p:cNvSpPr txBox="1"/>
          <p:nvPr/>
        </p:nvSpPr>
        <p:spPr>
          <a:xfrm>
            <a:off x="711199" y="2487701"/>
            <a:ext cx="8496299" cy="523220"/>
          </a:xfrm>
          <a:prstGeom prst="rect">
            <a:avLst/>
          </a:prstGeom>
          <a:noFill/>
        </p:spPr>
        <p:txBody>
          <a:bodyPr wrap="square" rtlCol="0">
            <a:spAutoFit/>
          </a:bodyPr>
          <a:lstStyle/>
          <a:p>
            <a:pPr marL="457200" indent="-457200">
              <a:buFont typeface="Arial" panose="020B0604020202020204" pitchFamily="34" charset="0"/>
              <a:buChar char="•"/>
            </a:pPr>
            <a:r>
              <a:rPr lang="en-001" sz="2800" dirty="0">
                <a:latin typeface="DIN Condensed" pitchFamily="2" charset="0"/>
              </a:rPr>
              <a:t>Demonstrated capabilities with field scale CCS simulations</a:t>
            </a:r>
          </a:p>
        </p:txBody>
      </p:sp>
      <p:sp>
        <p:nvSpPr>
          <p:cNvPr id="8" name="TextBox 7">
            <a:extLst>
              <a:ext uri="{FF2B5EF4-FFF2-40B4-BE49-F238E27FC236}">
                <a16:creationId xmlns:a16="http://schemas.microsoft.com/office/drawing/2014/main" id="{EFD4274F-1F44-4C8C-CAC8-B57A9A869BE8}"/>
              </a:ext>
            </a:extLst>
          </p:cNvPr>
          <p:cNvSpPr txBox="1"/>
          <p:nvPr/>
        </p:nvSpPr>
        <p:spPr>
          <a:xfrm>
            <a:off x="711199" y="3098561"/>
            <a:ext cx="9715502" cy="523220"/>
          </a:xfrm>
          <a:prstGeom prst="rect">
            <a:avLst/>
          </a:prstGeom>
          <a:noFill/>
        </p:spPr>
        <p:txBody>
          <a:bodyPr wrap="square" rtlCol="0">
            <a:spAutoFit/>
          </a:bodyPr>
          <a:lstStyle/>
          <a:p>
            <a:pPr marL="457200" indent="-457200">
              <a:buFont typeface="Arial" panose="020B0604020202020204" pitchFamily="34" charset="0"/>
              <a:buChar char="•"/>
            </a:pPr>
            <a:r>
              <a:rPr lang="en-001" sz="2800" dirty="0">
                <a:latin typeface="DIN Condensed" pitchFamily="2" charset="0"/>
              </a:rPr>
              <a:t>Flexibility of EDFM enhanced by flexibility of unstructured grids → </a:t>
            </a:r>
            <a:r>
              <a:rPr lang="en-001" sz="2800" i="1" dirty="0">
                <a:latin typeface="DIN Condensed" pitchFamily="2" charset="0"/>
              </a:rPr>
              <a:t>opportunities!</a:t>
            </a:r>
          </a:p>
        </p:txBody>
      </p:sp>
      <p:sp>
        <p:nvSpPr>
          <p:cNvPr id="9" name="TextBox 8">
            <a:extLst>
              <a:ext uri="{FF2B5EF4-FFF2-40B4-BE49-F238E27FC236}">
                <a16:creationId xmlns:a16="http://schemas.microsoft.com/office/drawing/2014/main" id="{5E452FD4-D132-D312-220E-1341A4760F90}"/>
              </a:ext>
            </a:extLst>
          </p:cNvPr>
          <p:cNvSpPr txBox="1"/>
          <p:nvPr/>
        </p:nvSpPr>
        <p:spPr>
          <a:xfrm>
            <a:off x="3576638" y="4470528"/>
            <a:ext cx="5038724" cy="646331"/>
          </a:xfrm>
          <a:prstGeom prst="rect">
            <a:avLst/>
          </a:prstGeom>
          <a:noFill/>
        </p:spPr>
        <p:txBody>
          <a:bodyPr wrap="square" rtlCol="0">
            <a:spAutoFit/>
          </a:bodyPr>
          <a:lstStyle/>
          <a:p>
            <a:r>
              <a:rPr lang="en-001" sz="3600" dirty="0">
                <a:latin typeface="DIN Condensed" pitchFamily="2" charset="0"/>
              </a:rPr>
              <a:t>Thank you for your kind attention</a:t>
            </a:r>
            <a:endParaRPr lang="en-001" sz="3600" i="1" dirty="0">
              <a:latin typeface="DIN Condensed" pitchFamily="2" charset="0"/>
            </a:endParaRPr>
          </a:p>
        </p:txBody>
      </p:sp>
    </p:spTree>
    <p:extLst>
      <p:ext uri="{BB962C8B-B14F-4D97-AF65-F5344CB8AC3E}">
        <p14:creationId xmlns:p14="http://schemas.microsoft.com/office/powerpoint/2010/main" val="2978482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111E-CF60-1F36-3227-9C47172C5A0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F413976-0964-C332-6859-674720DFA418}"/>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92EB5AD9-0290-2703-44BD-1C63E3B7A211}"/>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43" name="TextBox 42">
            <a:extLst>
              <a:ext uri="{FF2B5EF4-FFF2-40B4-BE49-F238E27FC236}">
                <a16:creationId xmlns:a16="http://schemas.microsoft.com/office/drawing/2014/main" id="{A475D3A5-8CE4-A638-70D2-0C0603575DE5}"/>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Intersection Area: </a:t>
            </a:r>
            <a:r>
              <a:rPr lang="en-001" sz="2800" u="sng" dirty="0">
                <a:latin typeface="DIN Condensed" pitchFamily="2" charset="0"/>
              </a:rPr>
              <a:t>Comparison</a:t>
            </a:r>
          </a:p>
        </p:txBody>
      </p:sp>
      <p:pic>
        <p:nvPicPr>
          <p:cNvPr id="4" name="Picture 3">
            <a:extLst>
              <a:ext uri="{FF2B5EF4-FFF2-40B4-BE49-F238E27FC236}">
                <a16:creationId xmlns:a16="http://schemas.microsoft.com/office/drawing/2014/main" id="{1F7A414C-625E-0BE8-43A5-4E7900979EE1}"/>
              </a:ext>
            </a:extLst>
          </p:cNvPr>
          <p:cNvPicPr>
            <a:picLocks noChangeAspect="1"/>
          </p:cNvPicPr>
          <p:nvPr/>
        </p:nvPicPr>
        <p:blipFill>
          <a:blip r:embed="rId3"/>
          <a:srcRect/>
          <a:stretch/>
        </p:blipFill>
        <p:spPr>
          <a:xfrm>
            <a:off x="1044600" y="1667816"/>
            <a:ext cx="4924400" cy="3692269"/>
          </a:xfrm>
          <a:prstGeom prst="rect">
            <a:avLst/>
          </a:prstGeom>
        </p:spPr>
      </p:pic>
      <p:pic>
        <p:nvPicPr>
          <p:cNvPr id="7" name="Picture 6">
            <a:extLst>
              <a:ext uri="{FF2B5EF4-FFF2-40B4-BE49-F238E27FC236}">
                <a16:creationId xmlns:a16="http://schemas.microsoft.com/office/drawing/2014/main" id="{96965D73-E4F1-A47E-5531-5F23635DAFBB}"/>
              </a:ext>
            </a:extLst>
          </p:cNvPr>
          <p:cNvPicPr>
            <a:picLocks noChangeAspect="1"/>
          </p:cNvPicPr>
          <p:nvPr/>
        </p:nvPicPr>
        <p:blipFill>
          <a:blip r:embed="rId4"/>
          <a:srcRect/>
          <a:stretch/>
        </p:blipFill>
        <p:spPr>
          <a:xfrm>
            <a:off x="6096000" y="1667816"/>
            <a:ext cx="4924400" cy="3692269"/>
          </a:xfrm>
          <a:prstGeom prst="rect">
            <a:avLst/>
          </a:prstGeom>
        </p:spPr>
      </p:pic>
      <p:sp>
        <p:nvSpPr>
          <p:cNvPr id="25" name="Rectangle 24">
            <a:extLst>
              <a:ext uri="{FF2B5EF4-FFF2-40B4-BE49-F238E27FC236}">
                <a16:creationId xmlns:a16="http://schemas.microsoft.com/office/drawing/2014/main" id="{B138A364-7673-E8B5-196E-CCA27FC518EE}"/>
              </a:ext>
            </a:extLst>
          </p:cNvPr>
          <p:cNvSpPr/>
          <p:nvPr/>
        </p:nvSpPr>
        <p:spPr>
          <a:xfrm>
            <a:off x="7698643" y="5155259"/>
            <a:ext cx="1857401" cy="204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9" name="Picture 8">
            <a:extLst>
              <a:ext uri="{FF2B5EF4-FFF2-40B4-BE49-F238E27FC236}">
                <a16:creationId xmlns:a16="http://schemas.microsoft.com/office/drawing/2014/main" id="{FE5BD84B-964A-55B8-CFA8-39F9375C7662}"/>
              </a:ext>
            </a:extLst>
          </p:cNvPr>
          <p:cNvPicPr>
            <a:picLocks noChangeAspect="1"/>
          </p:cNvPicPr>
          <p:nvPr/>
        </p:nvPicPr>
        <p:blipFill>
          <a:blip r:embed="rId3"/>
          <a:srcRect l="10959" t="89595" r="5933" b="-456"/>
          <a:stretch>
            <a:fillRect/>
          </a:stretch>
        </p:blipFill>
        <p:spPr>
          <a:xfrm>
            <a:off x="6629400" y="4959094"/>
            <a:ext cx="4092576" cy="400991"/>
          </a:xfrm>
          <a:prstGeom prst="rect">
            <a:avLst/>
          </a:prstGeom>
        </p:spPr>
      </p:pic>
      <p:sp>
        <p:nvSpPr>
          <p:cNvPr id="10" name="Rectangle 9">
            <a:extLst>
              <a:ext uri="{FF2B5EF4-FFF2-40B4-BE49-F238E27FC236}">
                <a16:creationId xmlns:a16="http://schemas.microsoft.com/office/drawing/2014/main" id="{6D84C9AA-5E3C-BB4A-91B0-8178F558167F}"/>
              </a:ext>
            </a:extLst>
          </p:cNvPr>
          <p:cNvSpPr/>
          <p:nvPr/>
        </p:nvSpPr>
        <p:spPr>
          <a:xfrm>
            <a:off x="2511778" y="1667816"/>
            <a:ext cx="2161822" cy="319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400" b="1" dirty="0">
                <a:solidFill>
                  <a:schemeClr val="tx1"/>
                </a:solidFill>
              </a:rPr>
              <a:t>Relative Error </a:t>
            </a:r>
          </a:p>
          <a:p>
            <a:pPr algn="ctr"/>
            <a:r>
              <a:rPr lang="en-001" sz="1050" dirty="0">
                <a:solidFill>
                  <a:schemeClr val="tx1"/>
                </a:solidFill>
              </a:rPr>
              <a:t>of Monte Carlo Approach</a:t>
            </a:r>
          </a:p>
        </p:txBody>
      </p:sp>
      <p:sp>
        <p:nvSpPr>
          <p:cNvPr id="18" name="Rectangle 17">
            <a:extLst>
              <a:ext uri="{FF2B5EF4-FFF2-40B4-BE49-F238E27FC236}">
                <a16:creationId xmlns:a16="http://schemas.microsoft.com/office/drawing/2014/main" id="{8A59C952-15CF-39D2-3981-52F0CB38055D}"/>
              </a:ext>
            </a:extLst>
          </p:cNvPr>
          <p:cNvSpPr/>
          <p:nvPr/>
        </p:nvSpPr>
        <p:spPr>
          <a:xfrm>
            <a:off x="7477289" y="1667816"/>
            <a:ext cx="2161822" cy="319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400" b="1" dirty="0">
                <a:solidFill>
                  <a:schemeClr val="tx1"/>
                </a:solidFill>
              </a:rPr>
              <a:t>Computation Time</a:t>
            </a:r>
          </a:p>
          <a:p>
            <a:pPr algn="ctr"/>
            <a:r>
              <a:rPr lang="en-001" sz="1050" dirty="0">
                <a:solidFill>
                  <a:schemeClr val="tx1"/>
                </a:solidFill>
              </a:rPr>
              <a:t>of Monte Carlo Approach</a:t>
            </a:r>
          </a:p>
        </p:txBody>
      </p:sp>
      <p:sp>
        <p:nvSpPr>
          <p:cNvPr id="21" name="Rectangle 20">
            <a:extLst>
              <a:ext uri="{FF2B5EF4-FFF2-40B4-BE49-F238E27FC236}">
                <a16:creationId xmlns:a16="http://schemas.microsoft.com/office/drawing/2014/main" id="{29DC4B81-A80C-8AD1-4E3F-7333E6E8EC21}"/>
              </a:ext>
            </a:extLst>
          </p:cNvPr>
          <p:cNvSpPr/>
          <p:nvPr/>
        </p:nvSpPr>
        <p:spPr>
          <a:xfrm>
            <a:off x="6372578" y="1832974"/>
            <a:ext cx="389467" cy="3131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9" name="Rectangle 18">
            <a:extLst>
              <a:ext uri="{FF2B5EF4-FFF2-40B4-BE49-F238E27FC236}">
                <a16:creationId xmlns:a16="http://schemas.microsoft.com/office/drawing/2014/main" id="{E4C623E7-864A-B2A6-6443-797A3111EDB8}"/>
              </a:ext>
            </a:extLst>
          </p:cNvPr>
          <p:cNvSpPr/>
          <p:nvPr/>
        </p:nvSpPr>
        <p:spPr>
          <a:xfrm>
            <a:off x="6353201" y="1861382"/>
            <a:ext cx="389467" cy="24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000" dirty="0">
                <a:solidFill>
                  <a:schemeClr val="tx1"/>
                </a:solidFill>
              </a:rPr>
              <a:t>10</a:t>
            </a:r>
            <a:r>
              <a:rPr lang="en-001" sz="1000" baseline="30000" dirty="0">
                <a:solidFill>
                  <a:schemeClr val="tx1"/>
                </a:solidFill>
              </a:rPr>
              <a:t>0</a:t>
            </a:r>
            <a:endParaRPr lang="en-001" sz="1600" dirty="0">
              <a:solidFill>
                <a:schemeClr val="tx1"/>
              </a:solidFill>
            </a:endParaRPr>
          </a:p>
        </p:txBody>
      </p:sp>
      <p:sp>
        <p:nvSpPr>
          <p:cNvPr id="20" name="Rectangle 19">
            <a:extLst>
              <a:ext uri="{FF2B5EF4-FFF2-40B4-BE49-F238E27FC236}">
                <a16:creationId xmlns:a16="http://schemas.microsoft.com/office/drawing/2014/main" id="{C4DF67C9-12E0-D8CF-3F48-CCA942CBB608}"/>
              </a:ext>
            </a:extLst>
          </p:cNvPr>
          <p:cNvSpPr/>
          <p:nvPr/>
        </p:nvSpPr>
        <p:spPr>
          <a:xfrm>
            <a:off x="6353200" y="2559881"/>
            <a:ext cx="428978" cy="24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000" dirty="0">
                <a:solidFill>
                  <a:schemeClr val="tx1"/>
                </a:solidFill>
              </a:rPr>
              <a:t>10</a:t>
            </a:r>
            <a:r>
              <a:rPr lang="en-001" sz="1000" baseline="30000" dirty="0">
                <a:solidFill>
                  <a:schemeClr val="tx1"/>
                </a:solidFill>
              </a:rPr>
              <a:t>-1</a:t>
            </a:r>
            <a:endParaRPr lang="en-001" sz="1600" dirty="0">
              <a:solidFill>
                <a:schemeClr val="tx1"/>
              </a:solidFill>
            </a:endParaRPr>
          </a:p>
        </p:txBody>
      </p:sp>
      <p:sp>
        <p:nvSpPr>
          <p:cNvPr id="22" name="Rectangle 21">
            <a:extLst>
              <a:ext uri="{FF2B5EF4-FFF2-40B4-BE49-F238E27FC236}">
                <a16:creationId xmlns:a16="http://schemas.microsoft.com/office/drawing/2014/main" id="{0F13D73F-5DC2-AF16-8C47-2E33E1DB3E6E}"/>
              </a:ext>
            </a:extLst>
          </p:cNvPr>
          <p:cNvSpPr/>
          <p:nvPr/>
        </p:nvSpPr>
        <p:spPr>
          <a:xfrm>
            <a:off x="6347556" y="3304821"/>
            <a:ext cx="428978" cy="24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000" dirty="0">
                <a:solidFill>
                  <a:schemeClr val="tx1"/>
                </a:solidFill>
              </a:rPr>
              <a:t>10</a:t>
            </a:r>
            <a:r>
              <a:rPr lang="en-001" sz="1000" baseline="30000" dirty="0">
                <a:solidFill>
                  <a:schemeClr val="tx1"/>
                </a:solidFill>
              </a:rPr>
              <a:t>-2</a:t>
            </a:r>
            <a:endParaRPr lang="en-001" sz="1600" dirty="0">
              <a:solidFill>
                <a:schemeClr val="tx1"/>
              </a:solidFill>
            </a:endParaRPr>
          </a:p>
        </p:txBody>
      </p:sp>
      <p:sp>
        <p:nvSpPr>
          <p:cNvPr id="23" name="Rectangle 22">
            <a:extLst>
              <a:ext uri="{FF2B5EF4-FFF2-40B4-BE49-F238E27FC236}">
                <a16:creationId xmlns:a16="http://schemas.microsoft.com/office/drawing/2014/main" id="{06C39882-53F6-0755-34A0-1CB1E4880576}"/>
              </a:ext>
            </a:extLst>
          </p:cNvPr>
          <p:cNvSpPr/>
          <p:nvPr/>
        </p:nvSpPr>
        <p:spPr>
          <a:xfrm>
            <a:off x="6347556" y="4049761"/>
            <a:ext cx="428978" cy="24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000" dirty="0">
                <a:solidFill>
                  <a:schemeClr val="tx1"/>
                </a:solidFill>
              </a:rPr>
              <a:t>10</a:t>
            </a:r>
            <a:r>
              <a:rPr lang="en-001" sz="1000" baseline="30000" dirty="0">
                <a:solidFill>
                  <a:schemeClr val="tx1"/>
                </a:solidFill>
              </a:rPr>
              <a:t>-3</a:t>
            </a:r>
            <a:endParaRPr lang="en-001" sz="1600" dirty="0">
              <a:solidFill>
                <a:schemeClr val="tx1"/>
              </a:solidFill>
            </a:endParaRPr>
          </a:p>
        </p:txBody>
      </p:sp>
      <p:sp>
        <p:nvSpPr>
          <p:cNvPr id="24" name="Rectangle 23">
            <a:extLst>
              <a:ext uri="{FF2B5EF4-FFF2-40B4-BE49-F238E27FC236}">
                <a16:creationId xmlns:a16="http://schemas.microsoft.com/office/drawing/2014/main" id="{40E031B4-4F13-F72B-2467-3C50EDB5D74C}"/>
              </a:ext>
            </a:extLst>
          </p:cNvPr>
          <p:cNvSpPr/>
          <p:nvPr/>
        </p:nvSpPr>
        <p:spPr>
          <a:xfrm>
            <a:off x="6347556" y="4794701"/>
            <a:ext cx="428978" cy="24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000" dirty="0">
                <a:solidFill>
                  <a:schemeClr val="tx1"/>
                </a:solidFill>
              </a:rPr>
              <a:t>10</a:t>
            </a:r>
            <a:r>
              <a:rPr lang="en-001" sz="1000" baseline="30000" dirty="0">
                <a:solidFill>
                  <a:schemeClr val="tx1"/>
                </a:solidFill>
              </a:rPr>
              <a:t>-4</a:t>
            </a:r>
            <a:endParaRPr lang="en-001" sz="1600" dirty="0">
              <a:solidFill>
                <a:schemeClr val="tx1"/>
              </a:solidFill>
            </a:endParaRPr>
          </a:p>
        </p:txBody>
      </p:sp>
      <p:sp>
        <p:nvSpPr>
          <p:cNvPr id="27" name="Rectangle 26">
            <a:extLst>
              <a:ext uri="{FF2B5EF4-FFF2-40B4-BE49-F238E27FC236}">
                <a16:creationId xmlns:a16="http://schemas.microsoft.com/office/drawing/2014/main" id="{E7B06736-5257-F0C4-4D92-B6480B8C6BC2}"/>
              </a:ext>
            </a:extLst>
          </p:cNvPr>
          <p:cNvSpPr/>
          <p:nvPr/>
        </p:nvSpPr>
        <p:spPr>
          <a:xfrm rot="16200000">
            <a:off x="5174603" y="3263821"/>
            <a:ext cx="2161822" cy="319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sz="1200" b="1" dirty="0">
                <a:solidFill>
                  <a:schemeClr val="tx1"/>
                </a:solidFill>
              </a:rPr>
              <a:t>Computation Time [s]</a:t>
            </a:r>
          </a:p>
        </p:txBody>
      </p:sp>
      <p:sp>
        <p:nvSpPr>
          <p:cNvPr id="28" name="TextBox 27">
            <a:extLst>
              <a:ext uri="{FF2B5EF4-FFF2-40B4-BE49-F238E27FC236}">
                <a16:creationId xmlns:a16="http://schemas.microsoft.com/office/drawing/2014/main" id="{223B1C8A-78FD-2C50-6A13-024DE8A8AC10}"/>
              </a:ext>
            </a:extLst>
          </p:cNvPr>
          <p:cNvSpPr txBox="1"/>
          <p:nvPr/>
        </p:nvSpPr>
        <p:spPr>
          <a:xfrm>
            <a:off x="3165361" y="5524478"/>
            <a:ext cx="5607277" cy="523220"/>
          </a:xfrm>
          <a:prstGeom prst="rect">
            <a:avLst/>
          </a:prstGeom>
          <a:noFill/>
        </p:spPr>
        <p:txBody>
          <a:bodyPr wrap="square" rtlCol="0">
            <a:spAutoFit/>
          </a:bodyPr>
          <a:lstStyle/>
          <a:p>
            <a:pPr algn="ctr"/>
            <a:r>
              <a:rPr lang="en-001" sz="2800" i="1" dirty="0">
                <a:latin typeface="DIN Condensed" pitchFamily="2" charset="0"/>
              </a:rPr>
              <a:t>Geometric method appears more appealing…</a:t>
            </a:r>
          </a:p>
        </p:txBody>
      </p:sp>
    </p:spTree>
    <p:extLst>
      <p:ext uri="{BB962C8B-B14F-4D97-AF65-F5344CB8AC3E}">
        <p14:creationId xmlns:p14="http://schemas.microsoft.com/office/powerpoint/2010/main" val="1074573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8C468-14D8-C41E-1ED4-24B0C3CAF3A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2B91D7D-0C1D-F718-E65B-3905F82C213B}"/>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pic>
        <p:nvPicPr>
          <p:cNvPr id="7" name="Picture 6">
            <a:extLst>
              <a:ext uri="{FF2B5EF4-FFF2-40B4-BE49-F238E27FC236}">
                <a16:creationId xmlns:a16="http://schemas.microsoft.com/office/drawing/2014/main" id="{A30E14CA-1824-8BE7-A77A-337068734D35}"/>
              </a:ext>
            </a:extLst>
          </p:cNvPr>
          <p:cNvPicPr>
            <a:picLocks noChangeAspect="1"/>
          </p:cNvPicPr>
          <p:nvPr/>
        </p:nvPicPr>
        <p:blipFill>
          <a:blip r:embed="rId3"/>
          <a:stretch>
            <a:fillRect/>
          </a:stretch>
        </p:blipFill>
        <p:spPr>
          <a:xfrm>
            <a:off x="1792250" y="995704"/>
            <a:ext cx="8607499" cy="4866591"/>
          </a:xfrm>
          <a:prstGeom prst="rect">
            <a:avLst/>
          </a:prstGeom>
        </p:spPr>
      </p:pic>
      <p:pic>
        <p:nvPicPr>
          <p:cNvPr id="4" name="Picture 3">
            <a:extLst>
              <a:ext uri="{FF2B5EF4-FFF2-40B4-BE49-F238E27FC236}">
                <a16:creationId xmlns:a16="http://schemas.microsoft.com/office/drawing/2014/main" id="{B49F1473-B80D-183A-4DE0-86B2F8D62099}"/>
              </a:ext>
            </a:extLst>
          </p:cNvPr>
          <p:cNvPicPr>
            <a:picLocks noChangeAspect="1"/>
          </p:cNvPicPr>
          <p:nvPr/>
        </p:nvPicPr>
        <p:blipFill>
          <a:blip r:embed="rId4"/>
          <a:stretch>
            <a:fillRect/>
          </a:stretch>
        </p:blipFill>
        <p:spPr>
          <a:xfrm>
            <a:off x="605030" y="643347"/>
            <a:ext cx="3147205" cy="2387718"/>
          </a:xfrm>
          <a:prstGeom prst="rect">
            <a:avLst/>
          </a:prstGeom>
        </p:spPr>
      </p:pic>
      <p:sp>
        <p:nvSpPr>
          <p:cNvPr id="10" name="Freeform 9">
            <a:extLst>
              <a:ext uri="{FF2B5EF4-FFF2-40B4-BE49-F238E27FC236}">
                <a16:creationId xmlns:a16="http://schemas.microsoft.com/office/drawing/2014/main" id="{39E433D2-B3BA-7C41-9E8A-0DB368F497D6}"/>
              </a:ext>
            </a:extLst>
          </p:cNvPr>
          <p:cNvSpPr/>
          <p:nvPr/>
        </p:nvSpPr>
        <p:spPr>
          <a:xfrm>
            <a:off x="601133" y="651932"/>
            <a:ext cx="4622800" cy="3022601"/>
          </a:xfrm>
          <a:custGeom>
            <a:avLst/>
            <a:gdLst>
              <a:gd name="csX0" fmla="*/ 3708400 w 4622800"/>
              <a:gd name="csY0" fmla="*/ 3022600 h 3022600"/>
              <a:gd name="csX1" fmla="*/ 0 w 4622800"/>
              <a:gd name="csY1" fmla="*/ 2387600 h 3022600"/>
              <a:gd name="csX2" fmla="*/ 3141134 w 4622800"/>
              <a:gd name="csY2" fmla="*/ 2387600 h 3022600"/>
              <a:gd name="csX3" fmla="*/ 3158067 w 4622800"/>
              <a:gd name="csY3" fmla="*/ 0 h 3022600"/>
              <a:gd name="csX4" fmla="*/ 4622800 w 4622800"/>
              <a:gd name="csY4" fmla="*/ 2455334 h 3022600"/>
              <a:gd name="csX0" fmla="*/ 3708400 w 4622800"/>
              <a:gd name="csY0" fmla="*/ 3022600 h 3022600"/>
              <a:gd name="csX1" fmla="*/ 3708400 w 4622800"/>
              <a:gd name="csY1" fmla="*/ 3014134 h 3022600"/>
              <a:gd name="csX2" fmla="*/ 0 w 4622800"/>
              <a:gd name="csY2" fmla="*/ 2387600 h 3022600"/>
              <a:gd name="csX3" fmla="*/ 3141134 w 4622800"/>
              <a:gd name="csY3" fmla="*/ 2387600 h 3022600"/>
              <a:gd name="csX4" fmla="*/ 3158067 w 4622800"/>
              <a:gd name="csY4" fmla="*/ 0 h 3022600"/>
              <a:gd name="csX5" fmla="*/ 4622800 w 4622800"/>
              <a:gd name="csY5" fmla="*/ 2455334 h 3022600"/>
              <a:gd name="csX0" fmla="*/ 3708400 w 4622800"/>
              <a:gd name="csY0" fmla="*/ 3022600 h 3141134"/>
              <a:gd name="csX1" fmla="*/ 3657600 w 4622800"/>
              <a:gd name="csY1" fmla="*/ 3141134 h 3141134"/>
              <a:gd name="csX2" fmla="*/ 0 w 4622800"/>
              <a:gd name="csY2" fmla="*/ 2387600 h 3141134"/>
              <a:gd name="csX3" fmla="*/ 3141134 w 4622800"/>
              <a:gd name="csY3" fmla="*/ 2387600 h 3141134"/>
              <a:gd name="csX4" fmla="*/ 3158067 w 4622800"/>
              <a:gd name="csY4" fmla="*/ 0 h 3141134"/>
              <a:gd name="csX5" fmla="*/ 4622800 w 4622800"/>
              <a:gd name="csY5" fmla="*/ 2455334 h 3141134"/>
              <a:gd name="csX0" fmla="*/ 3708400 w 4622800"/>
              <a:gd name="csY0" fmla="*/ 2472267 h 3141134"/>
              <a:gd name="csX1" fmla="*/ 3657600 w 4622800"/>
              <a:gd name="csY1" fmla="*/ 3141134 h 3141134"/>
              <a:gd name="csX2" fmla="*/ 0 w 4622800"/>
              <a:gd name="csY2" fmla="*/ 2387600 h 3141134"/>
              <a:gd name="csX3" fmla="*/ 3141134 w 4622800"/>
              <a:gd name="csY3" fmla="*/ 2387600 h 3141134"/>
              <a:gd name="csX4" fmla="*/ 3158067 w 4622800"/>
              <a:gd name="csY4" fmla="*/ 0 h 3141134"/>
              <a:gd name="csX5" fmla="*/ 4622800 w 4622800"/>
              <a:gd name="csY5" fmla="*/ 2455334 h 3141134"/>
              <a:gd name="csX0" fmla="*/ 3708400 w 4622800"/>
              <a:gd name="csY0" fmla="*/ 2472267 h 3022601"/>
              <a:gd name="csX1" fmla="*/ 3708400 w 4622800"/>
              <a:gd name="csY1" fmla="*/ 3022601 h 3022601"/>
              <a:gd name="csX2" fmla="*/ 0 w 4622800"/>
              <a:gd name="csY2" fmla="*/ 2387600 h 3022601"/>
              <a:gd name="csX3" fmla="*/ 3141134 w 4622800"/>
              <a:gd name="csY3" fmla="*/ 2387600 h 3022601"/>
              <a:gd name="csX4" fmla="*/ 3158067 w 4622800"/>
              <a:gd name="csY4" fmla="*/ 0 h 3022601"/>
              <a:gd name="csX5" fmla="*/ 4622800 w 4622800"/>
              <a:gd name="csY5" fmla="*/ 2455334 h 3022601"/>
            </a:gdLst>
            <a:ahLst/>
            <a:cxnLst>
              <a:cxn ang="0">
                <a:pos x="csX0" y="csY0"/>
              </a:cxn>
              <a:cxn ang="0">
                <a:pos x="csX1" y="csY1"/>
              </a:cxn>
              <a:cxn ang="0">
                <a:pos x="csX2" y="csY2"/>
              </a:cxn>
              <a:cxn ang="0">
                <a:pos x="csX3" y="csY3"/>
              </a:cxn>
              <a:cxn ang="0">
                <a:pos x="csX4" y="csY4"/>
              </a:cxn>
              <a:cxn ang="0">
                <a:pos x="csX5" y="csY5"/>
              </a:cxn>
            </a:cxnLst>
            <a:rect l="l" t="t" r="r" b="b"/>
            <a:pathLst>
              <a:path w="4622800" h="3022601">
                <a:moveTo>
                  <a:pt x="3708400" y="2472267"/>
                </a:moveTo>
                <a:lnTo>
                  <a:pt x="3708400" y="3022601"/>
                </a:lnTo>
                <a:lnTo>
                  <a:pt x="0" y="2387600"/>
                </a:lnTo>
                <a:lnTo>
                  <a:pt x="3141134" y="2387600"/>
                </a:lnTo>
                <a:lnTo>
                  <a:pt x="3158067" y="0"/>
                </a:lnTo>
                <a:lnTo>
                  <a:pt x="4622800" y="2455334"/>
                </a:lnTo>
              </a:path>
            </a:pathLst>
          </a:custGeom>
          <a:solidFill>
            <a:srgbClr val="0066A2">
              <a:alpha val="3960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7" name="TextBox 16">
            <a:extLst>
              <a:ext uri="{FF2B5EF4-FFF2-40B4-BE49-F238E27FC236}">
                <a16:creationId xmlns:a16="http://schemas.microsoft.com/office/drawing/2014/main" id="{087DFE56-0690-9719-08EE-305A1C382098}"/>
              </a:ext>
            </a:extLst>
          </p:cNvPr>
          <p:cNvSpPr txBox="1"/>
          <p:nvPr/>
        </p:nvSpPr>
        <p:spPr>
          <a:xfrm>
            <a:off x="1791861" y="651932"/>
            <a:ext cx="1913648" cy="461665"/>
          </a:xfrm>
          <a:prstGeom prst="rect">
            <a:avLst/>
          </a:prstGeom>
          <a:noFill/>
        </p:spPr>
        <p:txBody>
          <a:bodyPr wrap="square" rtlCol="0">
            <a:spAutoFit/>
          </a:bodyPr>
          <a:lstStyle/>
          <a:p>
            <a:r>
              <a:rPr lang="en-001" sz="2400" dirty="0">
                <a:latin typeface="DIN Condensed" pitchFamily="2" charset="0"/>
              </a:rPr>
              <a:t>Conforming (DFM)</a:t>
            </a:r>
          </a:p>
        </p:txBody>
      </p:sp>
      <p:pic>
        <p:nvPicPr>
          <p:cNvPr id="9" name="Picture 8">
            <a:extLst>
              <a:ext uri="{FF2B5EF4-FFF2-40B4-BE49-F238E27FC236}">
                <a16:creationId xmlns:a16="http://schemas.microsoft.com/office/drawing/2014/main" id="{F2DE59F4-294B-7C5C-8585-BB0F2F0846FC}"/>
              </a:ext>
            </a:extLst>
          </p:cNvPr>
          <p:cNvPicPr>
            <a:picLocks noChangeAspect="1"/>
          </p:cNvPicPr>
          <p:nvPr/>
        </p:nvPicPr>
        <p:blipFill>
          <a:blip r:embed="rId5"/>
          <a:stretch>
            <a:fillRect/>
          </a:stretch>
        </p:blipFill>
        <p:spPr>
          <a:xfrm>
            <a:off x="6301985" y="542378"/>
            <a:ext cx="3147205" cy="2281334"/>
          </a:xfrm>
          <a:prstGeom prst="rect">
            <a:avLst/>
          </a:prstGeom>
        </p:spPr>
      </p:pic>
      <p:sp>
        <p:nvSpPr>
          <p:cNvPr id="12" name="Freeform 11">
            <a:extLst>
              <a:ext uri="{FF2B5EF4-FFF2-40B4-BE49-F238E27FC236}">
                <a16:creationId xmlns:a16="http://schemas.microsoft.com/office/drawing/2014/main" id="{F39E3D5B-B3CC-773C-B1AE-0AA49E6E8458}"/>
              </a:ext>
            </a:extLst>
          </p:cNvPr>
          <p:cNvSpPr/>
          <p:nvPr/>
        </p:nvSpPr>
        <p:spPr>
          <a:xfrm>
            <a:off x="4301067" y="550333"/>
            <a:ext cx="5147733" cy="3132667"/>
          </a:xfrm>
          <a:custGeom>
            <a:avLst/>
            <a:gdLst>
              <a:gd name="csX0" fmla="*/ 0 w 5147733"/>
              <a:gd name="csY0" fmla="*/ 2556934 h 3132667"/>
              <a:gd name="csX1" fmla="*/ 1989666 w 5147733"/>
              <a:gd name="csY1" fmla="*/ 0 h 3132667"/>
              <a:gd name="csX2" fmla="*/ 1998133 w 5147733"/>
              <a:gd name="csY2" fmla="*/ 2277534 h 3132667"/>
              <a:gd name="csX3" fmla="*/ 5147733 w 5147733"/>
              <a:gd name="csY3" fmla="*/ 2277534 h 3132667"/>
              <a:gd name="csX4" fmla="*/ 922866 w 5147733"/>
              <a:gd name="csY4" fmla="*/ 3132667 h 3132667"/>
              <a:gd name="csX5" fmla="*/ 922866 w 5147733"/>
              <a:gd name="csY5" fmla="*/ 2556934 h 3132667"/>
              <a:gd name="csX6" fmla="*/ 0 w 5147733"/>
              <a:gd name="csY6" fmla="*/ 2556934 h 313266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147733" h="3132667">
                <a:moveTo>
                  <a:pt x="0" y="2556934"/>
                </a:moveTo>
                <a:lnTo>
                  <a:pt x="1989666" y="0"/>
                </a:lnTo>
                <a:cubicBezTo>
                  <a:pt x="1992488" y="759178"/>
                  <a:pt x="1995311" y="1518356"/>
                  <a:pt x="1998133" y="2277534"/>
                </a:cubicBezTo>
                <a:lnTo>
                  <a:pt x="5147733" y="2277534"/>
                </a:lnTo>
                <a:lnTo>
                  <a:pt x="922866" y="3132667"/>
                </a:lnTo>
                <a:lnTo>
                  <a:pt x="922866" y="2556934"/>
                </a:lnTo>
                <a:lnTo>
                  <a:pt x="0" y="2556934"/>
                </a:lnTo>
                <a:close/>
              </a:path>
            </a:pathLst>
          </a:custGeom>
          <a:solidFill>
            <a:srgbClr val="0066A2">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8" name="TextBox 17">
            <a:extLst>
              <a:ext uri="{FF2B5EF4-FFF2-40B4-BE49-F238E27FC236}">
                <a16:creationId xmlns:a16="http://schemas.microsoft.com/office/drawing/2014/main" id="{B5219899-E3FF-19FF-989C-7673A4F47312}"/>
              </a:ext>
            </a:extLst>
          </p:cNvPr>
          <p:cNvSpPr txBox="1"/>
          <p:nvPr/>
        </p:nvSpPr>
        <p:spPr>
          <a:xfrm>
            <a:off x="7643673" y="534039"/>
            <a:ext cx="1881327" cy="461665"/>
          </a:xfrm>
          <a:prstGeom prst="rect">
            <a:avLst/>
          </a:prstGeom>
          <a:noFill/>
        </p:spPr>
        <p:txBody>
          <a:bodyPr wrap="square" rtlCol="0">
            <a:spAutoFit/>
          </a:bodyPr>
          <a:lstStyle/>
          <a:p>
            <a:r>
              <a:rPr lang="en-001" sz="2400" dirty="0">
                <a:latin typeface="DIN Condensed" pitchFamily="2" charset="0"/>
              </a:rPr>
              <a:t>Upscaling (UDFM)</a:t>
            </a:r>
          </a:p>
        </p:txBody>
      </p:sp>
      <p:pic>
        <p:nvPicPr>
          <p:cNvPr id="15" name="Picture 14">
            <a:extLst>
              <a:ext uri="{FF2B5EF4-FFF2-40B4-BE49-F238E27FC236}">
                <a16:creationId xmlns:a16="http://schemas.microsoft.com/office/drawing/2014/main" id="{F127A065-3F5D-2785-6051-CB32CEF021B8}"/>
              </a:ext>
            </a:extLst>
          </p:cNvPr>
          <p:cNvPicPr>
            <a:picLocks noChangeAspect="1"/>
          </p:cNvPicPr>
          <p:nvPr/>
        </p:nvPicPr>
        <p:blipFill>
          <a:blip r:embed="rId6"/>
          <a:stretch>
            <a:fillRect/>
          </a:stretch>
        </p:blipFill>
        <p:spPr>
          <a:xfrm>
            <a:off x="6301985" y="3528331"/>
            <a:ext cx="4394201" cy="3185253"/>
          </a:xfrm>
          <a:prstGeom prst="rect">
            <a:avLst/>
          </a:prstGeom>
        </p:spPr>
      </p:pic>
      <p:sp>
        <p:nvSpPr>
          <p:cNvPr id="16" name="Freeform 15">
            <a:extLst>
              <a:ext uri="{FF2B5EF4-FFF2-40B4-BE49-F238E27FC236}">
                <a16:creationId xmlns:a16="http://schemas.microsoft.com/office/drawing/2014/main" id="{D3914CB9-ECFC-088F-0BDC-5F85E761C991}"/>
              </a:ext>
            </a:extLst>
          </p:cNvPr>
          <p:cNvSpPr/>
          <p:nvPr/>
        </p:nvSpPr>
        <p:spPr>
          <a:xfrm>
            <a:off x="4301067" y="3115733"/>
            <a:ext cx="6400800" cy="3606800"/>
          </a:xfrm>
          <a:custGeom>
            <a:avLst/>
            <a:gdLst>
              <a:gd name="csX0" fmla="*/ 0 w 6400800"/>
              <a:gd name="csY0" fmla="*/ 567267 h 3606800"/>
              <a:gd name="csX1" fmla="*/ 922866 w 6400800"/>
              <a:gd name="csY1" fmla="*/ 575734 h 3606800"/>
              <a:gd name="csX2" fmla="*/ 922866 w 6400800"/>
              <a:gd name="csY2" fmla="*/ 0 h 3606800"/>
              <a:gd name="csX3" fmla="*/ 6400800 w 6400800"/>
              <a:gd name="csY3" fmla="*/ 414867 h 3606800"/>
              <a:gd name="csX4" fmla="*/ 1989666 w 6400800"/>
              <a:gd name="csY4" fmla="*/ 414867 h 3606800"/>
              <a:gd name="csX5" fmla="*/ 1998133 w 6400800"/>
              <a:gd name="csY5" fmla="*/ 3606800 h 3606800"/>
              <a:gd name="csX6" fmla="*/ 0 w 6400800"/>
              <a:gd name="csY6" fmla="*/ 567267 h 36068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400800" h="3606800">
                <a:moveTo>
                  <a:pt x="0" y="567267"/>
                </a:moveTo>
                <a:lnTo>
                  <a:pt x="922866" y="575734"/>
                </a:lnTo>
                <a:lnTo>
                  <a:pt x="922866" y="0"/>
                </a:lnTo>
                <a:lnTo>
                  <a:pt x="6400800" y="414867"/>
                </a:lnTo>
                <a:lnTo>
                  <a:pt x="1989666" y="414867"/>
                </a:lnTo>
                <a:cubicBezTo>
                  <a:pt x="1992488" y="1478845"/>
                  <a:pt x="1995311" y="2542822"/>
                  <a:pt x="1998133" y="3606800"/>
                </a:cubicBezTo>
                <a:lnTo>
                  <a:pt x="0" y="567267"/>
                </a:lnTo>
                <a:close/>
              </a:path>
            </a:pathLst>
          </a:custGeom>
          <a:solidFill>
            <a:srgbClr val="0066A2">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9" name="TextBox 18">
            <a:extLst>
              <a:ext uri="{FF2B5EF4-FFF2-40B4-BE49-F238E27FC236}">
                <a16:creationId xmlns:a16="http://schemas.microsoft.com/office/drawing/2014/main" id="{F2B71E99-E0C8-C0DD-C47E-09E272D2062C}"/>
              </a:ext>
            </a:extLst>
          </p:cNvPr>
          <p:cNvSpPr txBox="1"/>
          <p:nvPr/>
        </p:nvSpPr>
        <p:spPr>
          <a:xfrm>
            <a:off x="8755023" y="3588583"/>
            <a:ext cx="1944003" cy="461665"/>
          </a:xfrm>
          <a:prstGeom prst="rect">
            <a:avLst/>
          </a:prstGeom>
          <a:noFill/>
        </p:spPr>
        <p:txBody>
          <a:bodyPr wrap="square" rtlCol="0">
            <a:spAutoFit/>
          </a:bodyPr>
          <a:lstStyle/>
          <a:p>
            <a:r>
              <a:rPr lang="en-001" sz="2400" dirty="0">
                <a:latin typeface="DIN Condensed" pitchFamily="2" charset="0"/>
              </a:rPr>
              <a:t>Embedded (EDFM)</a:t>
            </a:r>
          </a:p>
        </p:txBody>
      </p:sp>
      <p:sp>
        <p:nvSpPr>
          <p:cNvPr id="2" name="Rectangle 1">
            <a:extLst>
              <a:ext uri="{FF2B5EF4-FFF2-40B4-BE49-F238E27FC236}">
                <a16:creationId xmlns:a16="http://schemas.microsoft.com/office/drawing/2014/main" id="{10A17E22-B237-F38A-E9A1-F9ED89AA9F5C}"/>
              </a:ext>
            </a:extLst>
          </p:cNvPr>
          <p:cNvSpPr/>
          <p:nvPr/>
        </p:nvSpPr>
        <p:spPr>
          <a:xfrm>
            <a:off x="4301067" y="3107267"/>
            <a:ext cx="922866" cy="575733"/>
          </a:xfrm>
          <a:prstGeom prst="rect">
            <a:avLst/>
          </a:prstGeom>
          <a:noFill/>
          <a:ln w="38100">
            <a:solidFill>
              <a:srgbClr val="006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Tree>
    <p:extLst>
      <p:ext uri="{BB962C8B-B14F-4D97-AF65-F5344CB8AC3E}">
        <p14:creationId xmlns:p14="http://schemas.microsoft.com/office/powerpoint/2010/main" val="3161886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2" grpId="0" animBg="1"/>
      <p:bldP spid="18" grpId="0"/>
      <p:bldP spid="16" grpId="0" animBg="1"/>
      <p:bldP spid="19"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8FC3-1A88-E7AF-8E0B-06C860C5C49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45305BFE-4DC4-C8E9-55E1-6207AB8D5354}"/>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4B1B6363-75C6-1274-E55F-5281B9F6F504}"/>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solidFill>
                <a:schemeClr val="tx1"/>
              </a:solidFill>
            </a:endParaRPr>
          </a:p>
        </p:txBody>
      </p:sp>
      <p:sp>
        <p:nvSpPr>
          <p:cNvPr id="2" name="TextBox 1">
            <a:extLst>
              <a:ext uri="{FF2B5EF4-FFF2-40B4-BE49-F238E27FC236}">
                <a16:creationId xmlns:a16="http://schemas.microsoft.com/office/drawing/2014/main" id="{47B53C8E-EF0E-9B90-92C0-7254F8F8DC73}"/>
              </a:ext>
            </a:extLst>
          </p:cNvPr>
          <p:cNvSpPr txBox="1"/>
          <p:nvPr/>
        </p:nvSpPr>
        <p:spPr>
          <a:xfrm>
            <a:off x="711199" y="723900"/>
            <a:ext cx="6542355" cy="523220"/>
          </a:xfrm>
          <a:prstGeom prst="rect">
            <a:avLst/>
          </a:prstGeom>
          <a:noFill/>
        </p:spPr>
        <p:txBody>
          <a:bodyPr wrap="square" rtlCol="0">
            <a:spAutoFit/>
          </a:bodyPr>
          <a:lstStyle/>
          <a:p>
            <a:r>
              <a:rPr lang="en-001" sz="2800" dirty="0">
                <a:latin typeface="DIN Condensed" pitchFamily="2" charset="0"/>
              </a:rPr>
              <a:t>Projection Embedded Discrete Fracture Model (pEDFM)</a:t>
            </a:r>
          </a:p>
        </p:txBody>
      </p:sp>
      <p:sp>
        <p:nvSpPr>
          <p:cNvPr id="3" name="Rectangle 2">
            <a:extLst>
              <a:ext uri="{FF2B5EF4-FFF2-40B4-BE49-F238E27FC236}">
                <a16:creationId xmlns:a16="http://schemas.microsoft.com/office/drawing/2014/main" id="{D4B26539-A429-4D23-363B-0D4399370E1C}"/>
              </a:ext>
            </a:extLst>
          </p:cNvPr>
          <p:cNvSpPr/>
          <p:nvPr/>
        </p:nvSpPr>
        <p:spPr>
          <a:xfrm>
            <a:off x="1895088" y="2154195"/>
            <a:ext cx="3762297" cy="2549610"/>
          </a:xfrm>
          <a:prstGeom prst="rect">
            <a:avLst/>
          </a:prstGeom>
          <a:noFill/>
          <a:ln w="38100">
            <a:solidFill>
              <a:srgbClr val="006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4" name="Triangle 3">
            <a:extLst>
              <a:ext uri="{FF2B5EF4-FFF2-40B4-BE49-F238E27FC236}">
                <a16:creationId xmlns:a16="http://schemas.microsoft.com/office/drawing/2014/main" id="{FBB45C47-4912-DE32-587C-2CD2B5946F37}"/>
              </a:ext>
            </a:extLst>
          </p:cNvPr>
          <p:cNvSpPr/>
          <p:nvPr/>
        </p:nvSpPr>
        <p:spPr>
          <a:xfrm>
            <a:off x="2522187" y="2633047"/>
            <a:ext cx="1717272" cy="141372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 name="Triangle 4">
            <a:extLst>
              <a:ext uri="{FF2B5EF4-FFF2-40B4-BE49-F238E27FC236}">
                <a16:creationId xmlns:a16="http://schemas.microsoft.com/office/drawing/2014/main" id="{1C7E5AEF-F5EC-1952-0CC3-201E624FD9AA}"/>
              </a:ext>
            </a:extLst>
          </p:cNvPr>
          <p:cNvSpPr/>
          <p:nvPr/>
        </p:nvSpPr>
        <p:spPr>
          <a:xfrm rot="10800000">
            <a:off x="3380823" y="2628227"/>
            <a:ext cx="1717272" cy="141372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 name="Oval 5">
            <a:extLst>
              <a:ext uri="{FF2B5EF4-FFF2-40B4-BE49-F238E27FC236}">
                <a16:creationId xmlns:a16="http://schemas.microsoft.com/office/drawing/2014/main" id="{1E3B5D73-FE05-D7A5-83DE-D4EBC8DCCDF9}"/>
              </a:ext>
            </a:extLst>
          </p:cNvPr>
          <p:cNvSpPr>
            <a:spLocks noChangeAspect="1"/>
          </p:cNvSpPr>
          <p:nvPr/>
        </p:nvSpPr>
        <p:spPr>
          <a:xfrm>
            <a:off x="3345998" y="3457361"/>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7" name="Oval 6">
            <a:extLst>
              <a:ext uri="{FF2B5EF4-FFF2-40B4-BE49-F238E27FC236}">
                <a16:creationId xmlns:a16="http://schemas.microsoft.com/office/drawing/2014/main" id="{3CC4E0E6-3DC9-75E4-6762-E78F2B3754C8}"/>
              </a:ext>
            </a:extLst>
          </p:cNvPr>
          <p:cNvSpPr>
            <a:spLocks noChangeAspect="1"/>
          </p:cNvSpPr>
          <p:nvPr/>
        </p:nvSpPr>
        <p:spPr>
          <a:xfrm>
            <a:off x="4198563" y="3034362"/>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cxnSp>
        <p:nvCxnSpPr>
          <p:cNvPr id="8" name="Straight Connector 7">
            <a:extLst>
              <a:ext uri="{FF2B5EF4-FFF2-40B4-BE49-F238E27FC236}">
                <a16:creationId xmlns:a16="http://schemas.microsoft.com/office/drawing/2014/main" id="{E758A9EB-2DB6-8E32-5C85-C73270EE3C7E}"/>
              </a:ext>
            </a:extLst>
          </p:cNvPr>
          <p:cNvCxnSpPr>
            <a:cxnSpLocks/>
          </p:cNvCxnSpPr>
          <p:nvPr/>
        </p:nvCxnSpPr>
        <p:spPr>
          <a:xfrm>
            <a:off x="3006831" y="2687882"/>
            <a:ext cx="1227732" cy="1585756"/>
          </a:xfrm>
          <a:prstGeom prst="line">
            <a:avLst/>
          </a:prstGeom>
          <a:ln w="28575">
            <a:solidFill>
              <a:srgbClr val="AC9888"/>
            </a:solidFill>
          </a:ln>
        </p:spPr>
        <p:style>
          <a:lnRef idx="2">
            <a:schemeClr val="accent1"/>
          </a:lnRef>
          <a:fillRef idx="0">
            <a:schemeClr val="accent1"/>
          </a:fillRef>
          <a:effectRef idx="1">
            <a:schemeClr val="accent1"/>
          </a:effectRef>
          <a:fontRef idx="minor">
            <a:schemeClr val="tx1"/>
          </a:fontRef>
        </p:style>
      </p:cxnSp>
      <p:sp>
        <p:nvSpPr>
          <p:cNvPr id="9" name="Freeform 8">
            <a:extLst>
              <a:ext uri="{FF2B5EF4-FFF2-40B4-BE49-F238E27FC236}">
                <a16:creationId xmlns:a16="http://schemas.microsoft.com/office/drawing/2014/main" id="{B5717F8C-12E7-9EE9-22C8-74DE5CCCE5B4}"/>
              </a:ext>
            </a:extLst>
          </p:cNvPr>
          <p:cNvSpPr/>
          <p:nvPr/>
        </p:nvSpPr>
        <p:spPr>
          <a:xfrm>
            <a:off x="3395691" y="3522714"/>
            <a:ext cx="301083" cy="246584"/>
          </a:xfrm>
          <a:custGeom>
            <a:avLst/>
            <a:gdLst>
              <a:gd name="csX0" fmla="*/ 0 w 301083"/>
              <a:gd name="csY0" fmla="*/ 0 h 246584"/>
              <a:gd name="csX1" fmla="*/ 111512 w 301083"/>
              <a:gd name="csY1" fmla="*/ 245327 h 246584"/>
              <a:gd name="csX2" fmla="*/ 301083 w 301083"/>
              <a:gd name="csY2" fmla="*/ 78059 h 246584"/>
            </a:gdLst>
            <a:ahLst/>
            <a:cxnLst>
              <a:cxn ang="0">
                <a:pos x="csX0" y="csY0"/>
              </a:cxn>
              <a:cxn ang="0">
                <a:pos x="csX1" y="csY1"/>
              </a:cxn>
              <a:cxn ang="0">
                <a:pos x="csX2" y="csY2"/>
              </a:cxn>
            </a:cxnLst>
            <a:rect l="l" t="t" r="r" b="b"/>
            <a:pathLst>
              <a:path w="301083" h="246584">
                <a:moveTo>
                  <a:pt x="0" y="0"/>
                </a:moveTo>
                <a:cubicBezTo>
                  <a:pt x="30665" y="116158"/>
                  <a:pt x="61331" y="232317"/>
                  <a:pt x="111512" y="245327"/>
                </a:cubicBezTo>
                <a:cubicBezTo>
                  <a:pt x="161693" y="258337"/>
                  <a:pt x="231388" y="168198"/>
                  <a:pt x="301083" y="78059"/>
                </a:cubicBezTo>
              </a:path>
            </a:pathLst>
          </a:custGeom>
          <a:noFill/>
          <a:ln>
            <a:solidFill>
              <a:schemeClr val="accent6">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 name="Freeform 9">
            <a:extLst>
              <a:ext uri="{FF2B5EF4-FFF2-40B4-BE49-F238E27FC236}">
                <a16:creationId xmlns:a16="http://schemas.microsoft.com/office/drawing/2014/main" id="{22C8D407-4A75-8E9D-B609-8AF062DFBDAC}"/>
              </a:ext>
            </a:extLst>
          </p:cNvPr>
          <p:cNvSpPr/>
          <p:nvPr/>
        </p:nvSpPr>
        <p:spPr>
          <a:xfrm rot="18411375">
            <a:off x="3685567" y="3265423"/>
            <a:ext cx="685225" cy="247343"/>
          </a:xfrm>
          <a:custGeom>
            <a:avLst/>
            <a:gdLst>
              <a:gd name="csX0" fmla="*/ 0 w 301083"/>
              <a:gd name="csY0" fmla="*/ 0 h 246584"/>
              <a:gd name="csX1" fmla="*/ 111512 w 301083"/>
              <a:gd name="csY1" fmla="*/ 245327 h 246584"/>
              <a:gd name="csX2" fmla="*/ 301083 w 301083"/>
              <a:gd name="csY2" fmla="*/ 78059 h 246584"/>
              <a:gd name="csX0" fmla="*/ 0 w 283726"/>
              <a:gd name="csY0" fmla="*/ 0 h 247343"/>
              <a:gd name="csX1" fmla="*/ 111512 w 283726"/>
              <a:gd name="csY1" fmla="*/ 245327 h 247343"/>
              <a:gd name="csX2" fmla="*/ 283726 w 283726"/>
              <a:gd name="csY2" fmla="*/ 117419 h 247343"/>
            </a:gdLst>
            <a:ahLst/>
            <a:cxnLst>
              <a:cxn ang="0">
                <a:pos x="csX0" y="csY0"/>
              </a:cxn>
              <a:cxn ang="0">
                <a:pos x="csX1" y="csY1"/>
              </a:cxn>
              <a:cxn ang="0">
                <a:pos x="csX2" y="csY2"/>
              </a:cxn>
            </a:cxnLst>
            <a:rect l="l" t="t" r="r" b="b"/>
            <a:pathLst>
              <a:path w="283726" h="247343">
                <a:moveTo>
                  <a:pt x="0" y="0"/>
                </a:moveTo>
                <a:cubicBezTo>
                  <a:pt x="30665" y="116158"/>
                  <a:pt x="61331" y="232317"/>
                  <a:pt x="111512" y="245327"/>
                </a:cubicBezTo>
                <a:cubicBezTo>
                  <a:pt x="161693" y="258337"/>
                  <a:pt x="214031" y="207558"/>
                  <a:pt x="283726" y="117419"/>
                </a:cubicBezTo>
              </a:path>
            </a:pathLst>
          </a:custGeom>
          <a:noFill/>
          <a:ln>
            <a:solidFill>
              <a:schemeClr val="accent5">
                <a:lumMod val="40000"/>
                <a:lumOff val="60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A66E18F-A9BA-A6FC-88D1-89C409E77908}"/>
                  </a:ext>
                </a:extLst>
              </p:cNvPr>
              <p:cNvSpPr txBox="1"/>
              <p:nvPr/>
            </p:nvSpPr>
            <p:spPr>
              <a:xfrm>
                <a:off x="7376560" y="1454226"/>
                <a:ext cx="2878812" cy="4544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Sup>
                        <m:sSubSupPr>
                          <m:ctrlPr>
                            <a:rPr lang="nl-NL" sz="2000" b="0" i="1" smtClean="0">
                              <a:latin typeface="Cambria Math" panose="02040503050406030204" pitchFamily="18" charset="0"/>
                              <a:ea typeface="Cambria Math" panose="02040503050406030204" pitchFamily="18" charset="0"/>
                            </a:rPr>
                          </m:ctrlPr>
                        </m:sSubSupPr>
                        <m:e>
                          <m:r>
                            <m:rPr>
                              <m:sty m:val="p"/>
                            </m:rPr>
                            <a:rPr lang="el-GR" sz="2000" i="1"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𝑙</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el-GR" sz="2000" b="0" i="1"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r>
                        <a:rPr lang="nl-NL" sz="2000" i="1">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el-GR" sz="2000" i="1"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oMath>
                  </m:oMathPara>
                </a14:m>
                <a:endParaRPr lang="en-001" sz="2000" dirty="0"/>
              </a:p>
            </p:txBody>
          </p:sp>
        </mc:Choice>
        <mc:Fallback>
          <p:sp>
            <p:nvSpPr>
              <p:cNvPr id="11" name="TextBox 10">
                <a:extLst>
                  <a:ext uri="{FF2B5EF4-FFF2-40B4-BE49-F238E27FC236}">
                    <a16:creationId xmlns:a16="http://schemas.microsoft.com/office/drawing/2014/main" id="{BA66E18F-A9BA-A6FC-88D1-89C409E77908}"/>
                  </a:ext>
                </a:extLst>
              </p:cNvPr>
              <p:cNvSpPr txBox="1">
                <a:spLocks noRot="1" noChangeAspect="1" noMove="1" noResize="1" noEditPoints="1" noAdjustHandles="1" noChangeArrowheads="1" noChangeShapeType="1" noTextEdit="1"/>
              </p:cNvSpPr>
              <p:nvPr/>
            </p:nvSpPr>
            <p:spPr>
              <a:xfrm>
                <a:off x="7376560" y="1454226"/>
                <a:ext cx="2878812" cy="454420"/>
              </a:xfrm>
              <a:prstGeom prst="rect">
                <a:avLst/>
              </a:prstGeom>
              <a:blipFill>
                <a:blip r:embed="rId3"/>
                <a:stretch>
                  <a:fillRect b="-2703"/>
                </a:stretch>
              </a:blipFill>
            </p:spPr>
            <p:txBody>
              <a:bodyPr/>
              <a:lstStyle/>
              <a:p>
                <a:r>
                  <a:rPr lang="en-001">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0C996B9-ACB2-AA68-C675-25F38E5E1123}"/>
                  </a:ext>
                </a:extLst>
              </p:cNvPr>
              <p:cNvSpPr txBox="1"/>
              <p:nvPr/>
            </p:nvSpPr>
            <p:spPr>
              <a:xfrm>
                <a:off x="7203066" y="2152727"/>
                <a:ext cx="3225800" cy="55310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nl-NL" sz="2000" b="0" i="1" smtClean="0">
                              <a:latin typeface="Cambria Math" panose="02040503050406030204" pitchFamily="18" charset="0"/>
                              <a:ea typeface="Cambria Math" panose="02040503050406030204" pitchFamily="18" charset="0"/>
                            </a:rPr>
                          </m:ctrlPr>
                        </m:accPr>
                        <m:e>
                          <m:r>
                            <a:rPr lang="nl-NL" sz="2000" b="0" i="1" smtClean="0">
                              <a:latin typeface="Cambria Math" panose="02040503050406030204" pitchFamily="18" charset="0"/>
                              <a:ea typeface="Cambria Math" panose="02040503050406030204" pitchFamily="18" charset="0"/>
                            </a:rPr>
                            <m:t>𝛾</m:t>
                          </m:r>
                        </m:e>
                      </m:acc>
                      <m:r>
                        <a:rPr lang="nl-NL" sz="2000" b="0" i="1" smtClean="0">
                          <a:latin typeface="Cambria Math" panose="02040503050406030204" pitchFamily="18" charset="0"/>
                          <a:ea typeface="Cambria Math" panose="02040503050406030204" pitchFamily="18" charset="0"/>
                        </a:rPr>
                        <m:t>∙</m:t>
                      </m:r>
                      <m:acc>
                        <m:accPr>
                          <m:chr m:val="⃑"/>
                          <m:ctrlPr>
                            <a:rPr lang="nl-NL" sz="2000" b="0" i="1" smtClean="0">
                              <a:latin typeface="Cambria Math" panose="02040503050406030204" pitchFamily="18" charset="0"/>
                              <a:ea typeface="Cambria Math" panose="02040503050406030204" pitchFamily="18" charset="0"/>
                            </a:rPr>
                          </m:ctrlPr>
                        </m:accPr>
                        <m:e>
                          <m:r>
                            <a:rPr lang="nl-NL" sz="2000" b="0" i="1" smtClean="0">
                              <a:latin typeface="Cambria Math" panose="02040503050406030204" pitchFamily="18" charset="0"/>
                              <a:ea typeface="Cambria Math" panose="02040503050406030204" pitchFamily="18" charset="0"/>
                            </a:rPr>
                            <m:t>𝑁</m:t>
                          </m:r>
                        </m:e>
                      </m:acc>
                      <m:r>
                        <a:rPr lang="nl-NL" sz="2000" b="0" i="1" smtClean="0">
                          <a:latin typeface="Cambria Math" panose="02040503050406030204" pitchFamily="18" charset="0"/>
                          <a:ea typeface="Cambria Math" panose="02040503050406030204" pitchFamily="18" charset="0"/>
                        </a:rPr>
                        <m:t>=−</m:t>
                      </m:r>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𝑇</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𝑝</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𝑝</m:t>
                          </m:r>
                        </m:e>
                        <m:sub>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m:rPr>
                                  <m:sty m:val="p"/>
                                </m:rPr>
                                <a:rPr lang="nl-NL" sz="2000" b="0" i="0" smtClean="0">
                                  <a:latin typeface="Cambria Math" panose="02040503050406030204" pitchFamily="18" charset="0"/>
                                  <a:ea typeface="Cambria Math" panose="02040503050406030204" pitchFamily="18" charset="0"/>
                                </a:rPr>
                                <m:t>k</m:t>
                              </m:r>
                            </m:sub>
                            <m:sup>
                              <m:r>
                                <a:rPr lang="nl-NL" sz="2000" b="0" i="1" smtClean="0">
                                  <a:latin typeface="Cambria Math" panose="02040503050406030204" pitchFamily="18" charset="0"/>
                                  <a:ea typeface="Cambria Math" panose="02040503050406030204" pitchFamily="18" charset="0"/>
                                </a:rPr>
                                <m:t>𝑚</m:t>
                              </m:r>
                            </m:sup>
                          </m:sSubSup>
                        </m:sub>
                      </m:sSub>
                      <m:r>
                        <a:rPr lang="nl-NL" sz="2000" b="0" i="1" smtClean="0">
                          <a:latin typeface="Cambria Math" panose="02040503050406030204" pitchFamily="18" charset="0"/>
                          <a:ea typeface="Cambria Math" panose="02040503050406030204" pitchFamily="18" charset="0"/>
                        </a:rPr>
                        <m:t>)</m:t>
                      </m:r>
                    </m:oMath>
                  </m:oMathPara>
                </a14:m>
                <a:endParaRPr lang="en-001" sz="2000" dirty="0"/>
              </a:p>
            </p:txBody>
          </p:sp>
        </mc:Choice>
        <mc:Fallback>
          <p:sp>
            <p:nvSpPr>
              <p:cNvPr id="12" name="TextBox 11">
                <a:extLst>
                  <a:ext uri="{FF2B5EF4-FFF2-40B4-BE49-F238E27FC236}">
                    <a16:creationId xmlns:a16="http://schemas.microsoft.com/office/drawing/2014/main" id="{50C996B9-ACB2-AA68-C675-25F38E5E1123}"/>
                  </a:ext>
                </a:extLst>
              </p:cNvPr>
              <p:cNvSpPr txBox="1">
                <a:spLocks noRot="1" noChangeAspect="1" noMove="1" noResize="1" noEditPoints="1" noAdjustHandles="1" noChangeArrowheads="1" noChangeShapeType="1" noTextEdit="1"/>
              </p:cNvSpPr>
              <p:nvPr/>
            </p:nvSpPr>
            <p:spPr>
              <a:xfrm>
                <a:off x="7203066" y="2152727"/>
                <a:ext cx="3225800" cy="553100"/>
              </a:xfrm>
              <a:prstGeom prst="rect">
                <a:avLst/>
              </a:prstGeom>
              <a:blipFill>
                <a:blip r:embed="rId4"/>
                <a:stretch>
                  <a:fillRect/>
                </a:stretch>
              </a:blipFill>
            </p:spPr>
            <p:txBody>
              <a:bodyPr/>
              <a:lstStyle/>
              <a:p>
                <a:r>
                  <a:rPr lang="en-001">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E74FA3B-31E2-841F-ED40-C0922D1D1E32}"/>
                  </a:ext>
                </a:extLst>
              </p:cNvPr>
              <p:cNvSpPr txBox="1"/>
              <p:nvPr/>
            </p:nvSpPr>
            <p:spPr>
              <a:xfrm>
                <a:off x="7376560" y="2850126"/>
                <a:ext cx="2878812" cy="62773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𝑇</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𝜆</m:t>
                          </m:r>
                        </m:e>
                        <m:sup>
                          <m:r>
                            <a:rPr lang="nl-NL" sz="2000" b="0" i="1" smtClean="0">
                              <a:latin typeface="Cambria Math" panose="02040503050406030204" pitchFamily="18" charset="0"/>
                              <a:ea typeface="Cambria Math" panose="02040503050406030204" pitchFamily="18" charset="0"/>
                            </a:rPr>
                            <m:t>𝑢𝑝</m:t>
                          </m:r>
                        </m:sup>
                      </m:sSup>
                      <m:r>
                        <a:rPr lang="nl-NL" sz="2000" b="0" i="1" smtClean="0">
                          <a:latin typeface="Cambria Math" panose="02040503050406030204" pitchFamily="18" charset="0"/>
                          <a:ea typeface="Cambria Math" panose="02040503050406030204" pitchFamily="18" charset="0"/>
                        </a:rPr>
                        <m:t>𝐶</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𝐼</m:t>
                          </m:r>
                        </m:e>
                        <m:sup>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p>
                      </m:sSup>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𝐾</m:t>
                          </m:r>
                        </m:e>
                        <m:sub>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up>
                          <m:r>
                            <a:rPr lang="nl-NL" sz="2000" b="0" i="1" smtClean="0">
                              <a:latin typeface="Cambria Math" panose="02040503050406030204" pitchFamily="18" charset="0"/>
                              <a:ea typeface="Cambria Math" panose="02040503050406030204" pitchFamily="18" charset="0"/>
                            </a:rPr>
                            <m:t>𝐻</m:t>
                          </m:r>
                        </m:sup>
                      </m:sSubSup>
                    </m:oMath>
                  </m:oMathPara>
                </a14:m>
                <a:endParaRPr lang="en-001" sz="2000" dirty="0"/>
              </a:p>
            </p:txBody>
          </p:sp>
        </mc:Choice>
        <mc:Fallback>
          <p:sp>
            <p:nvSpPr>
              <p:cNvPr id="14" name="TextBox 13">
                <a:extLst>
                  <a:ext uri="{FF2B5EF4-FFF2-40B4-BE49-F238E27FC236}">
                    <a16:creationId xmlns:a16="http://schemas.microsoft.com/office/drawing/2014/main" id="{9E74FA3B-31E2-841F-ED40-C0922D1D1E32}"/>
                  </a:ext>
                </a:extLst>
              </p:cNvPr>
              <p:cNvSpPr txBox="1">
                <a:spLocks noRot="1" noChangeAspect="1" noMove="1" noResize="1" noEditPoints="1" noAdjustHandles="1" noChangeArrowheads="1" noChangeShapeType="1" noTextEdit="1"/>
              </p:cNvSpPr>
              <p:nvPr/>
            </p:nvSpPr>
            <p:spPr>
              <a:xfrm>
                <a:off x="7376560" y="2850126"/>
                <a:ext cx="2878812" cy="627736"/>
              </a:xfrm>
              <a:prstGeom prst="rect">
                <a:avLst/>
              </a:prstGeom>
              <a:blipFill>
                <a:blip r:embed="rId5"/>
                <a:stretch>
                  <a:fillRect/>
                </a:stretch>
              </a:blipFill>
            </p:spPr>
            <p:txBody>
              <a:bodyPr/>
              <a:lstStyle/>
              <a:p>
                <a:r>
                  <a:rPr lang="en-001">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F722760-C0E5-EB10-6862-80A878A2D07C}"/>
                  </a:ext>
                </a:extLst>
              </p:cNvPr>
              <p:cNvSpPr txBox="1"/>
              <p:nvPr/>
            </p:nvSpPr>
            <p:spPr>
              <a:xfrm>
                <a:off x="6316548" y="4697995"/>
                <a:ext cx="4998837" cy="993029"/>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f>
                        <m:fPr>
                          <m:ctrlPr>
                            <a:rPr lang="nl-NL" sz="2000" b="0" i="1" smtClean="0">
                              <a:latin typeface="Cambria Math" panose="02040503050406030204" pitchFamily="18" charset="0"/>
                              <a:ea typeface="Cambria Math" panose="02040503050406030204" pitchFamily="18" charset="0"/>
                            </a:rPr>
                          </m:ctrlPr>
                        </m:fPr>
                        <m:num>
                          <m:d>
                            <m:dPr>
                              <m:ctrlPr>
                                <a:rPr lang="nl-NL" sz="2000" b="0" i="1" smtClean="0">
                                  <a:latin typeface="Cambria Math" panose="02040503050406030204" pitchFamily="18" charset="0"/>
                                  <a:ea typeface="Cambria Math" panose="02040503050406030204" pitchFamily="18" charset="0"/>
                                </a:rPr>
                              </m:ctrlPr>
                            </m:dPr>
                            <m:e>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𝑙</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𝜔</m:t>
                                  </m:r>
                                </m:e>
                                <m:sup>
                                  <m:r>
                                    <a:rPr lang="nl-NL" sz="2000" b="0" i="1" smtClean="0">
                                      <a:latin typeface="Cambria Math" panose="02040503050406030204" pitchFamily="18" charset="0"/>
                                      <a:ea typeface="Cambria Math" panose="02040503050406030204" pitchFamily="18" charset="0"/>
                                    </a:rPr>
                                    <m:t>𝑓</m:t>
                                  </m:r>
                                </m:sup>
                              </m:sSup>
                            </m:e>
                          </m:d>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sub>
                          </m:sSub>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sub>
                          </m:sSub>
                        </m:num>
                        <m:den>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𝑙</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𝜔</m:t>
                              </m:r>
                            </m:e>
                            <m:sup>
                              <m:r>
                                <a:rPr lang="nl-NL" sz="2000" b="0" i="1" smtClean="0">
                                  <a:latin typeface="Cambria Math" panose="02040503050406030204" pitchFamily="18" charset="0"/>
                                  <a:ea typeface="Cambria Math" panose="02040503050406030204" pitchFamily="18" charset="0"/>
                                </a:rPr>
                                <m:t>𝑓</m:t>
                              </m:r>
                            </m:sup>
                          </m:sSup>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sub>
                          </m:sSub>
                        </m:den>
                      </m:f>
                      <m:r>
                        <a:rPr lang="nl-NL" sz="2000" b="0" i="1" smtClean="0">
                          <a:latin typeface="Cambria Math" panose="02040503050406030204" pitchFamily="18" charset="0"/>
                          <a:ea typeface="Cambria Math" panose="02040503050406030204" pitchFamily="18" charset="0"/>
                        </a:rPr>
                        <m:t>;   </m:t>
                      </m:r>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𝑙</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 </m:t>
                      </m:r>
                      <m:rad>
                        <m:radPr>
                          <m:ctrlPr>
                            <a:rPr lang="nl-NL" sz="2000" b="0" i="1" smtClean="0">
                              <a:latin typeface="Cambria Math" panose="02040503050406030204" pitchFamily="18" charset="0"/>
                              <a:ea typeface="Cambria Math" panose="02040503050406030204" pitchFamily="18" charset="0"/>
                            </a:rPr>
                          </m:ctrlPr>
                        </m:radPr>
                        <m:deg>
                          <m:r>
                            <m:rPr>
                              <m:brk m:alnAt="7"/>
                            </m:rPr>
                            <a:rPr lang="nl-NL" sz="2000" b="0" i="1" smtClean="0">
                              <a:latin typeface="Cambria Math" panose="02040503050406030204" pitchFamily="18" charset="0"/>
                              <a:ea typeface="Cambria Math" panose="02040503050406030204" pitchFamily="18" charset="0"/>
                            </a:rPr>
                            <m:t>3</m:t>
                          </m:r>
                        </m:deg>
                        <m:e>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e>
                          </m:d>
                        </m:e>
                      </m:rad>
                    </m:oMath>
                  </m:oMathPara>
                </a14:m>
                <a:endParaRPr lang="en-001" sz="2000" dirty="0"/>
              </a:p>
            </p:txBody>
          </p:sp>
        </mc:Choice>
        <mc:Fallback>
          <p:sp>
            <p:nvSpPr>
              <p:cNvPr id="15" name="TextBox 14">
                <a:extLst>
                  <a:ext uri="{FF2B5EF4-FFF2-40B4-BE49-F238E27FC236}">
                    <a16:creationId xmlns:a16="http://schemas.microsoft.com/office/drawing/2014/main" id="{9F722760-C0E5-EB10-6862-80A878A2D07C}"/>
                  </a:ext>
                </a:extLst>
              </p:cNvPr>
              <p:cNvSpPr txBox="1">
                <a:spLocks noRot="1" noChangeAspect="1" noMove="1" noResize="1" noEditPoints="1" noAdjustHandles="1" noChangeArrowheads="1" noChangeShapeType="1" noTextEdit="1"/>
              </p:cNvSpPr>
              <p:nvPr/>
            </p:nvSpPr>
            <p:spPr>
              <a:xfrm>
                <a:off x="6316548" y="4697995"/>
                <a:ext cx="4998837" cy="993029"/>
              </a:xfrm>
              <a:prstGeom prst="rect">
                <a:avLst/>
              </a:prstGeom>
              <a:blipFill>
                <a:blip r:embed="rId6"/>
                <a:stretch>
                  <a:fillRect/>
                </a:stretch>
              </a:blipFill>
            </p:spPr>
            <p:txBody>
              <a:bodyPr/>
              <a:lstStyle/>
              <a:p>
                <a:r>
                  <a:rPr lang="en-001">
                    <a:noFill/>
                  </a:rPr>
                  <a:t> </a:t>
                </a:r>
              </a:p>
            </p:txBody>
          </p:sp>
        </mc:Fallback>
      </mc:AlternateContent>
      <p:sp>
        <p:nvSpPr>
          <p:cNvPr id="17" name="Rectangle 16">
            <a:extLst>
              <a:ext uri="{FF2B5EF4-FFF2-40B4-BE49-F238E27FC236}">
                <a16:creationId xmlns:a16="http://schemas.microsoft.com/office/drawing/2014/main" id="{1F4EF493-3AF2-AF3D-FA4D-2B0F67AB5727}"/>
              </a:ext>
            </a:extLst>
          </p:cNvPr>
          <p:cNvSpPr/>
          <p:nvPr/>
        </p:nvSpPr>
        <p:spPr>
          <a:xfrm>
            <a:off x="7658100" y="3628122"/>
            <a:ext cx="2349500" cy="993029"/>
          </a:xfrm>
          <a:prstGeom prst="rect">
            <a:avLst/>
          </a:prstGeom>
          <a:solidFill>
            <a:srgbClr val="47D45A">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D439A84-5419-AF71-2B9D-701EE8379176}"/>
                  </a:ext>
                </a:extLst>
              </p:cNvPr>
              <p:cNvSpPr txBox="1"/>
              <p:nvPr/>
            </p:nvSpPr>
            <p:spPr>
              <a:xfrm>
                <a:off x="7376560" y="3628122"/>
                <a:ext cx="2878812" cy="9009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𝐶</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𝐼</m:t>
                          </m:r>
                        </m:e>
                        <m:sup>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p>
                      </m:sSup>
                      <m:r>
                        <a:rPr lang="nl-NL" sz="2000" b="0" i="1" smtClean="0">
                          <a:latin typeface="Cambria Math" panose="02040503050406030204" pitchFamily="18" charset="0"/>
                          <a:ea typeface="Cambria Math" panose="02040503050406030204" pitchFamily="18" charset="0"/>
                        </a:rPr>
                        <m:t>=</m:t>
                      </m:r>
                      <m:f>
                        <m:fPr>
                          <m:ctrlPr>
                            <a:rPr lang="nl-NL" sz="2000" b="0" i="1" smtClean="0">
                              <a:latin typeface="Cambria Math" panose="02040503050406030204" pitchFamily="18" charset="0"/>
                              <a:ea typeface="Cambria Math" panose="02040503050406030204" pitchFamily="18" charset="0"/>
                            </a:rPr>
                          </m:ctrlPr>
                        </m:fPr>
                        <m:num>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𝑛</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e>
                          </m:d>
                        </m:num>
                        <m:den>
                          <m:r>
                            <a:rPr lang="nl-NL" sz="2000" b="0" i="1" smtClean="0">
                              <a:latin typeface="Cambria Math" panose="02040503050406030204" pitchFamily="18" charset="0"/>
                              <a:ea typeface="Cambria Math" panose="02040503050406030204" pitchFamily="18" charset="0"/>
                            </a:rPr>
                            <m:t>𝑑</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e>
                          </m:d>
                        </m:den>
                      </m:f>
                    </m:oMath>
                  </m:oMathPara>
                </a14:m>
                <a:endParaRPr lang="en-001" sz="2000" dirty="0"/>
              </a:p>
            </p:txBody>
          </p:sp>
        </mc:Choice>
        <mc:Fallback>
          <p:sp>
            <p:nvSpPr>
              <p:cNvPr id="16" name="TextBox 15">
                <a:extLst>
                  <a:ext uri="{FF2B5EF4-FFF2-40B4-BE49-F238E27FC236}">
                    <a16:creationId xmlns:a16="http://schemas.microsoft.com/office/drawing/2014/main" id="{0D439A84-5419-AF71-2B9D-701EE8379176}"/>
                  </a:ext>
                </a:extLst>
              </p:cNvPr>
              <p:cNvSpPr txBox="1">
                <a:spLocks noRot="1" noChangeAspect="1" noMove="1" noResize="1" noEditPoints="1" noAdjustHandles="1" noChangeArrowheads="1" noChangeShapeType="1" noTextEdit="1"/>
              </p:cNvSpPr>
              <p:nvPr/>
            </p:nvSpPr>
            <p:spPr>
              <a:xfrm>
                <a:off x="7376560" y="3628122"/>
                <a:ext cx="2878812" cy="900952"/>
              </a:xfrm>
              <a:prstGeom prst="rect">
                <a:avLst/>
              </a:prstGeom>
              <a:blipFill>
                <a:blip r:embed="rId7"/>
                <a:stretch>
                  <a:fillRect/>
                </a:stretch>
              </a:blipFill>
            </p:spPr>
            <p:txBody>
              <a:bodyPr/>
              <a:lstStyle/>
              <a:p>
                <a:r>
                  <a:rPr lang="en-001">
                    <a:noFill/>
                  </a:rPr>
                  <a:t> </a:t>
                </a:r>
              </a:p>
            </p:txBody>
          </p:sp>
        </mc:Fallback>
      </mc:AlternateContent>
    </p:spTree>
    <p:extLst>
      <p:ext uri="{BB962C8B-B14F-4D97-AF65-F5344CB8AC3E}">
        <p14:creationId xmlns:p14="http://schemas.microsoft.com/office/powerpoint/2010/main" val="21292980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C6D45-EEC7-261E-4839-95F0AA9A1C5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62CA208-05A7-734A-B4F0-2F8F981CA4E6}"/>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42" name="Rectangle 41">
            <a:extLst>
              <a:ext uri="{FF2B5EF4-FFF2-40B4-BE49-F238E27FC236}">
                <a16:creationId xmlns:a16="http://schemas.microsoft.com/office/drawing/2014/main" id="{FAE062B1-49E8-B396-5F3D-E9A2E9DE9363}"/>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43" name="TextBox 42">
            <a:extLst>
              <a:ext uri="{FF2B5EF4-FFF2-40B4-BE49-F238E27FC236}">
                <a16:creationId xmlns:a16="http://schemas.microsoft.com/office/drawing/2014/main" id="{254CAF8F-A564-6CFD-3788-77C926C14D01}"/>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Case Study: Three-Dimensional CCS</a:t>
            </a:r>
          </a:p>
        </p:txBody>
      </p:sp>
      <p:pic>
        <p:nvPicPr>
          <p:cNvPr id="3" name="Picture 2">
            <a:extLst>
              <a:ext uri="{FF2B5EF4-FFF2-40B4-BE49-F238E27FC236}">
                <a16:creationId xmlns:a16="http://schemas.microsoft.com/office/drawing/2014/main" id="{7839CA39-80CF-BE21-81F0-FE00379D0A12}"/>
              </a:ext>
            </a:extLst>
          </p:cNvPr>
          <p:cNvPicPr>
            <a:picLocks noChangeAspect="1"/>
          </p:cNvPicPr>
          <p:nvPr/>
        </p:nvPicPr>
        <p:blipFill>
          <a:blip r:embed="rId3">
            <a:alphaModFix/>
          </a:blip>
          <a:srcRect l="11983" r="12210"/>
          <a:stretch>
            <a:fillRect/>
          </a:stretch>
        </p:blipFill>
        <p:spPr>
          <a:xfrm>
            <a:off x="1813498" y="1301711"/>
            <a:ext cx="3289300" cy="2440675"/>
          </a:xfrm>
          <a:prstGeom prst="rect">
            <a:avLst/>
          </a:prstGeom>
          <a:ln>
            <a:noFill/>
          </a:ln>
          <a:effectLst>
            <a:softEdge rad="112500"/>
          </a:effectLst>
        </p:spPr>
      </p:pic>
      <p:pic>
        <p:nvPicPr>
          <p:cNvPr id="6" name="Picture 5">
            <a:extLst>
              <a:ext uri="{FF2B5EF4-FFF2-40B4-BE49-F238E27FC236}">
                <a16:creationId xmlns:a16="http://schemas.microsoft.com/office/drawing/2014/main" id="{F2EA16E7-9D78-B3FD-BBFF-EDA7E4A187FD}"/>
              </a:ext>
            </a:extLst>
          </p:cNvPr>
          <p:cNvPicPr>
            <a:picLocks noChangeAspect="1"/>
          </p:cNvPicPr>
          <p:nvPr/>
        </p:nvPicPr>
        <p:blipFill>
          <a:blip r:embed="rId4">
            <a:alphaModFix/>
          </a:blip>
          <a:srcRect l="18824" t="28283" r="18572" b="26602"/>
          <a:stretch>
            <a:fillRect/>
          </a:stretch>
        </p:blipFill>
        <p:spPr>
          <a:xfrm>
            <a:off x="5882703" y="1387879"/>
            <a:ext cx="4069204" cy="1649500"/>
          </a:xfrm>
          <a:prstGeom prst="rect">
            <a:avLst/>
          </a:prstGeom>
          <a:ln>
            <a:noFill/>
          </a:ln>
          <a:effectLst>
            <a:softEdge rad="112500"/>
          </a:effectLst>
        </p:spPr>
      </p:pic>
      <p:pic>
        <p:nvPicPr>
          <p:cNvPr id="8" name="Picture 7">
            <a:extLst>
              <a:ext uri="{FF2B5EF4-FFF2-40B4-BE49-F238E27FC236}">
                <a16:creationId xmlns:a16="http://schemas.microsoft.com/office/drawing/2014/main" id="{DB3687F8-C186-C0C2-E990-7EE3566191EF}"/>
              </a:ext>
            </a:extLst>
          </p:cNvPr>
          <p:cNvPicPr>
            <a:picLocks noChangeAspect="1"/>
          </p:cNvPicPr>
          <p:nvPr/>
        </p:nvPicPr>
        <p:blipFill>
          <a:blip r:embed="rId5">
            <a:alphaModFix/>
          </a:blip>
          <a:srcRect l="26310" t="26946" r="23821" b="27888"/>
          <a:stretch>
            <a:fillRect/>
          </a:stretch>
        </p:blipFill>
        <p:spPr>
          <a:xfrm>
            <a:off x="1813498" y="3899513"/>
            <a:ext cx="4069203" cy="2073066"/>
          </a:xfrm>
          <a:prstGeom prst="rect">
            <a:avLst/>
          </a:prstGeom>
          <a:ln>
            <a:noFill/>
          </a:ln>
          <a:effectLst>
            <a:softEdge rad="112500"/>
          </a:effectLst>
        </p:spPr>
      </p:pic>
      <p:pic>
        <p:nvPicPr>
          <p:cNvPr id="10" name="Picture 9">
            <a:extLst>
              <a:ext uri="{FF2B5EF4-FFF2-40B4-BE49-F238E27FC236}">
                <a16:creationId xmlns:a16="http://schemas.microsoft.com/office/drawing/2014/main" id="{6E6758F1-522C-6175-599A-688A382FB2E6}"/>
              </a:ext>
            </a:extLst>
          </p:cNvPr>
          <p:cNvPicPr>
            <a:picLocks noChangeAspect="1"/>
          </p:cNvPicPr>
          <p:nvPr/>
        </p:nvPicPr>
        <p:blipFill>
          <a:blip r:embed="rId6">
            <a:alphaModFix/>
          </a:blip>
          <a:srcRect l="20300" t="9915" r="20301" b="12741"/>
          <a:stretch>
            <a:fillRect/>
          </a:stretch>
        </p:blipFill>
        <p:spPr>
          <a:xfrm>
            <a:off x="5882701" y="3037379"/>
            <a:ext cx="4069204" cy="2980418"/>
          </a:xfrm>
          <a:prstGeom prst="rect">
            <a:avLst/>
          </a:prstGeom>
          <a:ln>
            <a:noFill/>
          </a:ln>
          <a:effectLst>
            <a:softEdge rad="112500"/>
          </a:effectLst>
        </p:spPr>
      </p:pic>
    </p:spTree>
    <p:extLst>
      <p:ext uri="{BB962C8B-B14F-4D97-AF65-F5344CB8AC3E}">
        <p14:creationId xmlns:p14="http://schemas.microsoft.com/office/powerpoint/2010/main" val="336059698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62219-1501-2B55-A14A-A03C9CF5C2E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A6351EA-8703-6476-7455-CFD0D62B31CB}"/>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pic>
        <p:nvPicPr>
          <p:cNvPr id="15" name="Picture 14">
            <a:extLst>
              <a:ext uri="{FF2B5EF4-FFF2-40B4-BE49-F238E27FC236}">
                <a16:creationId xmlns:a16="http://schemas.microsoft.com/office/drawing/2014/main" id="{D289B28C-6AB5-FA96-3E30-CD5FF22DF283}"/>
              </a:ext>
            </a:extLst>
          </p:cNvPr>
          <p:cNvPicPr>
            <a:picLocks noChangeAspect="1"/>
          </p:cNvPicPr>
          <p:nvPr/>
        </p:nvPicPr>
        <p:blipFill>
          <a:blip r:embed="rId3"/>
          <a:stretch>
            <a:fillRect/>
          </a:stretch>
        </p:blipFill>
        <p:spPr>
          <a:xfrm>
            <a:off x="2603968" y="897708"/>
            <a:ext cx="6984064" cy="5062584"/>
          </a:xfrm>
          <a:prstGeom prst="rect">
            <a:avLst/>
          </a:prstGeom>
        </p:spPr>
      </p:pic>
      <p:sp>
        <p:nvSpPr>
          <p:cNvPr id="19" name="TextBox 18">
            <a:extLst>
              <a:ext uri="{FF2B5EF4-FFF2-40B4-BE49-F238E27FC236}">
                <a16:creationId xmlns:a16="http://schemas.microsoft.com/office/drawing/2014/main" id="{5582F445-FB51-A030-81C4-7B76D9B46B60}"/>
              </a:ext>
            </a:extLst>
          </p:cNvPr>
          <p:cNvSpPr txBox="1"/>
          <p:nvPr/>
        </p:nvSpPr>
        <p:spPr>
          <a:xfrm>
            <a:off x="7555208" y="988394"/>
            <a:ext cx="3089763" cy="461665"/>
          </a:xfrm>
          <a:prstGeom prst="rect">
            <a:avLst/>
          </a:prstGeom>
          <a:noFill/>
        </p:spPr>
        <p:txBody>
          <a:bodyPr wrap="square" rtlCol="0">
            <a:spAutoFit/>
          </a:bodyPr>
          <a:lstStyle/>
          <a:p>
            <a:r>
              <a:rPr lang="en-001" sz="2400" dirty="0">
                <a:latin typeface="DIN Condensed" pitchFamily="2" charset="0"/>
              </a:rPr>
              <a:t>Embedded (EDFM)</a:t>
            </a:r>
          </a:p>
        </p:txBody>
      </p:sp>
    </p:spTree>
    <p:extLst>
      <p:ext uri="{BB962C8B-B14F-4D97-AF65-F5344CB8AC3E}">
        <p14:creationId xmlns:p14="http://schemas.microsoft.com/office/powerpoint/2010/main" val="115975761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E90C-6E13-A97F-59F7-363E0EABBE9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31A9B10-5A48-2900-BF86-C49E3DDFA259}"/>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pic>
        <p:nvPicPr>
          <p:cNvPr id="15" name="Picture 14">
            <a:extLst>
              <a:ext uri="{FF2B5EF4-FFF2-40B4-BE49-F238E27FC236}">
                <a16:creationId xmlns:a16="http://schemas.microsoft.com/office/drawing/2014/main" id="{8850B927-DC3A-5512-1E50-F657F089B2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5000"/>
                    </a14:imgEffect>
                    <a14:imgEffect>
                      <a14:colorTemperature colorTemp="4700"/>
                    </a14:imgEffect>
                    <a14:imgEffect>
                      <a14:saturation sat="0"/>
                    </a14:imgEffect>
                  </a14:imgLayer>
                </a14:imgProps>
              </a:ext>
            </a:extLst>
          </a:blip>
          <a:srcRect/>
          <a:stretch/>
        </p:blipFill>
        <p:spPr>
          <a:xfrm>
            <a:off x="2606844" y="897708"/>
            <a:ext cx="6978311" cy="5062584"/>
          </a:xfrm>
          <a:prstGeom prst="rect">
            <a:avLst/>
          </a:prstGeom>
        </p:spPr>
      </p:pic>
      <p:sp>
        <p:nvSpPr>
          <p:cNvPr id="19" name="TextBox 18">
            <a:extLst>
              <a:ext uri="{FF2B5EF4-FFF2-40B4-BE49-F238E27FC236}">
                <a16:creationId xmlns:a16="http://schemas.microsoft.com/office/drawing/2014/main" id="{73B16365-2FA8-4694-022D-9D2FAA9B0AC2}"/>
              </a:ext>
            </a:extLst>
          </p:cNvPr>
          <p:cNvSpPr txBox="1"/>
          <p:nvPr/>
        </p:nvSpPr>
        <p:spPr>
          <a:xfrm>
            <a:off x="7555208" y="988394"/>
            <a:ext cx="3089763" cy="461665"/>
          </a:xfrm>
          <a:prstGeom prst="rect">
            <a:avLst/>
          </a:prstGeom>
          <a:noFill/>
        </p:spPr>
        <p:txBody>
          <a:bodyPr wrap="square" rtlCol="0">
            <a:spAutoFit/>
          </a:bodyPr>
          <a:lstStyle/>
          <a:p>
            <a:r>
              <a:rPr lang="en-001" sz="2400" dirty="0">
                <a:latin typeface="DIN Condensed" pitchFamily="2" charset="0"/>
              </a:rPr>
              <a:t>Embedded (EDFM)</a:t>
            </a:r>
          </a:p>
        </p:txBody>
      </p:sp>
    </p:spTree>
    <p:extLst>
      <p:ext uri="{BB962C8B-B14F-4D97-AF65-F5344CB8AC3E}">
        <p14:creationId xmlns:p14="http://schemas.microsoft.com/office/powerpoint/2010/main" val="397675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A5D3-71CE-F22D-23A4-6C4DC1772FA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E0FB9322-5148-64F2-B8F7-CCC00351E01D}"/>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pic>
        <p:nvPicPr>
          <p:cNvPr id="15" name="Picture 14">
            <a:extLst>
              <a:ext uri="{FF2B5EF4-FFF2-40B4-BE49-F238E27FC236}">
                <a16:creationId xmlns:a16="http://schemas.microsoft.com/office/drawing/2014/main" id="{7EB5A181-3833-DCFC-B218-EF0996059B8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a:stretch/>
        </p:blipFill>
        <p:spPr>
          <a:xfrm>
            <a:off x="2606844" y="903953"/>
            <a:ext cx="6978311" cy="5050093"/>
          </a:xfrm>
          <a:prstGeom prst="rect">
            <a:avLst/>
          </a:prstGeom>
        </p:spPr>
      </p:pic>
      <p:sp>
        <p:nvSpPr>
          <p:cNvPr id="19" name="TextBox 18">
            <a:extLst>
              <a:ext uri="{FF2B5EF4-FFF2-40B4-BE49-F238E27FC236}">
                <a16:creationId xmlns:a16="http://schemas.microsoft.com/office/drawing/2014/main" id="{00E3FD01-624F-7F18-7AEA-53E859B9CDEE}"/>
              </a:ext>
            </a:extLst>
          </p:cNvPr>
          <p:cNvSpPr txBox="1"/>
          <p:nvPr/>
        </p:nvSpPr>
        <p:spPr>
          <a:xfrm>
            <a:off x="7555208" y="988394"/>
            <a:ext cx="3089763" cy="461665"/>
          </a:xfrm>
          <a:prstGeom prst="rect">
            <a:avLst/>
          </a:prstGeom>
          <a:noFill/>
        </p:spPr>
        <p:txBody>
          <a:bodyPr wrap="square" rtlCol="0">
            <a:spAutoFit/>
          </a:bodyPr>
          <a:lstStyle/>
          <a:p>
            <a:r>
              <a:rPr lang="en-001" sz="2400" dirty="0">
                <a:latin typeface="DIN Condensed" pitchFamily="2" charset="0"/>
              </a:rPr>
              <a:t>Embedded (EDFM)</a:t>
            </a:r>
          </a:p>
        </p:txBody>
      </p:sp>
    </p:spTree>
    <p:extLst>
      <p:ext uri="{BB962C8B-B14F-4D97-AF65-F5344CB8AC3E}">
        <p14:creationId xmlns:p14="http://schemas.microsoft.com/office/powerpoint/2010/main" val="2639104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3D30-A93B-88AF-DE17-439EFF6375D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883904-C964-F1FE-1180-587645FB4E33}"/>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8" name="Rectangle 7">
            <a:extLst>
              <a:ext uri="{FF2B5EF4-FFF2-40B4-BE49-F238E27FC236}">
                <a16:creationId xmlns:a16="http://schemas.microsoft.com/office/drawing/2014/main" id="{6591DD8A-0A8D-EAF9-AE0D-91A2DB286EB2}"/>
              </a:ext>
            </a:extLst>
          </p:cNvPr>
          <p:cNvSpPr/>
          <p:nvPr/>
        </p:nvSpPr>
        <p:spPr>
          <a:xfrm>
            <a:off x="2590800" y="889000"/>
            <a:ext cx="6997700" cy="508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6" name="Uns">
            <a:extLst>
              <a:ext uri="{FF2B5EF4-FFF2-40B4-BE49-F238E27FC236}">
                <a16:creationId xmlns:a16="http://schemas.microsoft.com/office/drawing/2014/main" id="{5F7EB179-C3A1-5083-9AC3-F357444AED8B}"/>
              </a:ext>
            </a:extLst>
          </p:cNvPr>
          <p:cNvPicPr>
            <a:picLocks noChangeAspect="1"/>
          </p:cNvPicPr>
          <p:nvPr/>
        </p:nvPicPr>
        <p:blipFill>
          <a:blip r:embed="rId3">
            <a:alphaModFix/>
          </a:blip>
          <a:srcRect l="7182" t="6258" r="3036" b="2524"/>
          <a:stretch>
            <a:fillRect/>
          </a:stretch>
        </p:blipFill>
        <p:spPr>
          <a:xfrm>
            <a:off x="2606844" y="903952"/>
            <a:ext cx="6978311" cy="5050093"/>
          </a:xfrm>
          <a:prstGeom prst="rect">
            <a:avLst/>
          </a:prstGeom>
        </p:spPr>
      </p:pic>
      <p:sp>
        <p:nvSpPr>
          <p:cNvPr id="19" name="TextBox 18">
            <a:extLst>
              <a:ext uri="{FF2B5EF4-FFF2-40B4-BE49-F238E27FC236}">
                <a16:creationId xmlns:a16="http://schemas.microsoft.com/office/drawing/2014/main" id="{304B3C31-5735-3B30-FF86-8C3AAAC51A19}"/>
              </a:ext>
            </a:extLst>
          </p:cNvPr>
          <p:cNvSpPr txBox="1"/>
          <p:nvPr/>
        </p:nvSpPr>
        <p:spPr>
          <a:xfrm>
            <a:off x="7555208" y="988394"/>
            <a:ext cx="3089763" cy="461665"/>
          </a:xfrm>
          <a:prstGeom prst="rect">
            <a:avLst/>
          </a:prstGeom>
          <a:noFill/>
        </p:spPr>
        <p:txBody>
          <a:bodyPr wrap="square" rtlCol="0">
            <a:spAutoFit/>
          </a:bodyPr>
          <a:lstStyle/>
          <a:p>
            <a:r>
              <a:rPr lang="en-001" sz="2400" dirty="0">
                <a:latin typeface="DIN Condensed" pitchFamily="2" charset="0"/>
              </a:rPr>
              <a:t>Embedded (EDFM)</a:t>
            </a:r>
          </a:p>
        </p:txBody>
      </p:sp>
    </p:spTree>
    <p:extLst>
      <p:ext uri="{BB962C8B-B14F-4D97-AF65-F5344CB8AC3E}">
        <p14:creationId xmlns:p14="http://schemas.microsoft.com/office/powerpoint/2010/main" val="3751897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88F74-F2BA-77F6-05B2-7ED81A264FB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DD696C3-EABF-990D-498C-A39457238D32}"/>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2" name="Rectangle 1">
            <a:extLst>
              <a:ext uri="{FF2B5EF4-FFF2-40B4-BE49-F238E27FC236}">
                <a16:creationId xmlns:a16="http://schemas.microsoft.com/office/drawing/2014/main" id="{B805E461-00A6-5E90-DFA2-303DA25B9A8A}"/>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19" name="TextBox 18">
            <a:extLst>
              <a:ext uri="{FF2B5EF4-FFF2-40B4-BE49-F238E27FC236}">
                <a16:creationId xmlns:a16="http://schemas.microsoft.com/office/drawing/2014/main" id="{DEDC1F65-E908-BFDB-B521-3966D67A6DE5}"/>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Embedded Discrete Fracture Model (EDFM)</a:t>
            </a:r>
          </a:p>
        </p:txBody>
      </p:sp>
      <p:pic>
        <p:nvPicPr>
          <p:cNvPr id="18" name="Uns">
            <a:extLst>
              <a:ext uri="{FF2B5EF4-FFF2-40B4-BE49-F238E27FC236}">
                <a16:creationId xmlns:a16="http://schemas.microsoft.com/office/drawing/2014/main" id="{295C709A-EBCB-D5F2-E3C2-F57A8B0B3B20}"/>
              </a:ext>
            </a:extLst>
          </p:cNvPr>
          <p:cNvPicPr>
            <a:picLocks noChangeAspect="1"/>
          </p:cNvPicPr>
          <p:nvPr/>
        </p:nvPicPr>
        <p:blipFill>
          <a:blip r:embed="rId3">
            <a:alphaModFix/>
          </a:blip>
          <a:srcRect l="7182" t="6258" r="3036" b="2524"/>
          <a:stretch>
            <a:fillRect/>
          </a:stretch>
        </p:blipFill>
        <p:spPr>
          <a:xfrm>
            <a:off x="1101497" y="1620210"/>
            <a:ext cx="4998837" cy="3617579"/>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7409E8E8-FFAA-64AB-63CB-ADFA0D2747C1}"/>
                  </a:ext>
                </a:extLst>
              </p:cNvPr>
              <p:cNvSpPr txBox="1"/>
              <p:nvPr/>
            </p:nvSpPr>
            <p:spPr>
              <a:xfrm>
                <a:off x="7376560" y="1454226"/>
                <a:ext cx="2878812" cy="47891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Sup>
                        <m:sSubSupPr>
                          <m:ctrlPr>
                            <a:rPr lang="nl-NL" sz="2000" b="0" i="1" smtClean="0">
                              <a:latin typeface="Cambria Math" panose="02040503050406030204" pitchFamily="18" charset="0"/>
                              <a:ea typeface="Cambria Math" panose="02040503050406030204" pitchFamily="18" charset="0"/>
                            </a:rPr>
                          </m:ctrlPr>
                        </m:sSubSupPr>
                        <m:e>
                          <m:r>
                            <m:rPr>
                              <m:sty m:val="p"/>
                            </m:rPr>
                            <a:rPr lang="el-GR" sz="2000" i="1"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el-GR" sz="2000" b="0" i="1"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r>
                        <a:rPr lang="nl-NL" sz="2000" i="1">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el-GR" sz="2000" i="1"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oMath>
                  </m:oMathPara>
                </a14:m>
                <a:endParaRPr lang="en-001" sz="2000" dirty="0"/>
              </a:p>
            </p:txBody>
          </p:sp>
        </mc:Choice>
        <mc:Fallback>
          <p:sp>
            <p:nvSpPr>
              <p:cNvPr id="20" name="TextBox 19">
                <a:extLst>
                  <a:ext uri="{FF2B5EF4-FFF2-40B4-BE49-F238E27FC236}">
                    <a16:creationId xmlns:a16="http://schemas.microsoft.com/office/drawing/2014/main" id="{7409E8E8-FFAA-64AB-63CB-ADFA0D2747C1}"/>
                  </a:ext>
                </a:extLst>
              </p:cNvPr>
              <p:cNvSpPr txBox="1">
                <a:spLocks noRot="1" noChangeAspect="1" noMove="1" noResize="1" noEditPoints="1" noAdjustHandles="1" noChangeArrowheads="1" noChangeShapeType="1" noTextEdit="1"/>
              </p:cNvSpPr>
              <p:nvPr/>
            </p:nvSpPr>
            <p:spPr>
              <a:xfrm>
                <a:off x="7376560" y="1454226"/>
                <a:ext cx="2878812" cy="478914"/>
              </a:xfrm>
              <a:prstGeom prst="rect">
                <a:avLst/>
              </a:prstGeom>
              <a:blipFill>
                <a:blip r:embed="rId4"/>
                <a:stretch>
                  <a:fillRect/>
                </a:stretch>
              </a:blipFill>
            </p:spPr>
            <p:txBody>
              <a:bodyPr/>
              <a:lstStyle/>
              <a:p>
                <a:r>
                  <a:rPr lang="en-001">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BB17BBC6-6756-EBFA-4571-4988A9964671}"/>
                  </a:ext>
                </a:extLst>
              </p:cNvPr>
              <p:cNvSpPr txBox="1"/>
              <p:nvPr/>
            </p:nvSpPr>
            <p:spPr>
              <a:xfrm>
                <a:off x="7203066" y="2152727"/>
                <a:ext cx="3225800" cy="56932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nl-NL" sz="2000" b="0" i="1" smtClean="0">
                              <a:latin typeface="Cambria Math" panose="02040503050406030204" pitchFamily="18" charset="0"/>
                              <a:ea typeface="Cambria Math" panose="02040503050406030204" pitchFamily="18" charset="0"/>
                            </a:rPr>
                          </m:ctrlPr>
                        </m:accPr>
                        <m:e>
                          <m:r>
                            <a:rPr lang="nl-NL" sz="2000" b="0" i="1" smtClean="0">
                              <a:latin typeface="Cambria Math" panose="02040503050406030204" pitchFamily="18" charset="0"/>
                              <a:ea typeface="Cambria Math" panose="02040503050406030204" pitchFamily="18" charset="0"/>
                            </a:rPr>
                            <m:t>𝛾</m:t>
                          </m:r>
                        </m:e>
                      </m:acc>
                      <m:r>
                        <a:rPr lang="nl-NL" sz="2000" b="0" i="1" smtClean="0">
                          <a:latin typeface="Cambria Math" panose="02040503050406030204" pitchFamily="18" charset="0"/>
                          <a:ea typeface="Cambria Math" panose="02040503050406030204" pitchFamily="18" charset="0"/>
                        </a:rPr>
                        <m:t>∙</m:t>
                      </m:r>
                      <m:acc>
                        <m:accPr>
                          <m:chr m:val="⃑"/>
                          <m:ctrlPr>
                            <a:rPr lang="nl-NL" sz="2000" b="0" i="1" smtClean="0">
                              <a:latin typeface="Cambria Math" panose="02040503050406030204" pitchFamily="18" charset="0"/>
                              <a:ea typeface="Cambria Math" panose="02040503050406030204" pitchFamily="18" charset="0"/>
                            </a:rPr>
                          </m:ctrlPr>
                        </m:accPr>
                        <m:e>
                          <m:r>
                            <a:rPr lang="nl-NL" sz="2000" b="0" i="1" smtClean="0">
                              <a:latin typeface="Cambria Math" panose="02040503050406030204" pitchFamily="18" charset="0"/>
                              <a:ea typeface="Cambria Math" panose="02040503050406030204" pitchFamily="18" charset="0"/>
                            </a:rPr>
                            <m:t>𝑁</m:t>
                          </m:r>
                        </m:e>
                      </m:acc>
                      <m:r>
                        <a:rPr lang="nl-NL" sz="2000" b="0" i="1" smtClean="0">
                          <a:latin typeface="Cambria Math" panose="02040503050406030204" pitchFamily="18" charset="0"/>
                          <a:ea typeface="Cambria Math" panose="02040503050406030204" pitchFamily="18" charset="0"/>
                        </a:rPr>
                        <m:t>=−</m:t>
                      </m:r>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𝑇</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𝑝</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𝑝</m:t>
                          </m:r>
                        </m:e>
                        <m:sub>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m:rPr>
                                  <m:sty m:val="p"/>
                                </m:rPr>
                                <a:rPr lang="nl-NL" sz="2000" b="0" i="0" smtClean="0">
                                  <a:latin typeface="Cambria Math" panose="02040503050406030204" pitchFamily="18" charset="0"/>
                                  <a:ea typeface="Cambria Math" panose="02040503050406030204" pitchFamily="18" charset="0"/>
                                </a:rPr>
                                <m:t>k</m:t>
                              </m:r>
                            </m:sub>
                            <m:sup>
                              <m:r>
                                <a:rPr lang="nl-NL" sz="2000" b="0" i="1" smtClean="0">
                                  <a:latin typeface="Cambria Math" panose="02040503050406030204" pitchFamily="18" charset="0"/>
                                  <a:ea typeface="Cambria Math" panose="02040503050406030204" pitchFamily="18" charset="0"/>
                                </a:rPr>
                                <m:t>𝑚</m:t>
                              </m:r>
                            </m:sup>
                          </m:sSubSup>
                        </m:sub>
                      </m:sSub>
                      <m:r>
                        <a:rPr lang="nl-NL" sz="2000" b="0" i="1" smtClean="0">
                          <a:latin typeface="Cambria Math" panose="02040503050406030204" pitchFamily="18" charset="0"/>
                          <a:ea typeface="Cambria Math" panose="02040503050406030204" pitchFamily="18" charset="0"/>
                        </a:rPr>
                        <m:t>)</m:t>
                      </m:r>
                    </m:oMath>
                  </m:oMathPara>
                </a14:m>
                <a:endParaRPr lang="en-001" sz="2000" dirty="0"/>
              </a:p>
            </p:txBody>
          </p:sp>
        </mc:Choice>
        <mc:Fallback>
          <p:sp>
            <p:nvSpPr>
              <p:cNvPr id="21" name="TextBox 20">
                <a:extLst>
                  <a:ext uri="{FF2B5EF4-FFF2-40B4-BE49-F238E27FC236}">
                    <a16:creationId xmlns:a16="http://schemas.microsoft.com/office/drawing/2014/main" id="{BB17BBC6-6756-EBFA-4571-4988A9964671}"/>
                  </a:ext>
                </a:extLst>
              </p:cNvPr>
              <p:cNvSpPr txBox="1">
                <a:spLocks noRot="1" noChangeAspect="1" noMove="1" noResize="1" noEditPoints="1" noAdjustHandles="1" noChangeArrowheads="1" noChangeShapeType="1" noTextEdit="1"/>
              </p:cNvSpPr>
              <p:nvPr/>
            </p:nvSpPr>
            <p:spPr>
              <a:xfrm>
                <a:off x="7203066" y="2152727"/>
                <a:ext cx="3225800" cy="569323"/>
              </a:xfrm>
              <a:prstGeom prst="rect">
                <a:avLst/>
              </a:prstGeom>
              <a:blipFill>
                <a:blip r:embed="rId5"/>
                <a:stretch>
                  <a:fillRect b="-2174"/>
                </a:stretch>
              </a:blipFill>
            </p:spPr>
            <p:txBody>
              <a:bodyPr/>
              <a:lstStyle/>
              <a:p>
                <a:r>
                  <a:rPr lang="en-001">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1065A890-07DA-0A84-099B-61627E358150}"/>
                  </a:ext>
                </a:extLst>
              </p:cNvPr>
              <p:cNvSpPr txBox="1"/>
              <p:nvPr/>
            </p:nvSpPr>
            <p:spPr>
              <a:xfrm>
                <a:off x="7376560" y="2850126"/>
                <a:ext cx="2878812" cy="65210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𝑇</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𝜆</m:t>
                          </m:r>
                        </m:e>
                        <m:sup>
                          <m:r>
                            <a:rPr lang="nl-NL" sz="2000" b="0" i="1" smtClean="0">
                              <a:latin typeface="Cambria Math" panose="02040503050406030204" pitchFamily="18" charset="0"/>
                              <a:ea typeface="Cambria Math" panose="02040503050406030204" pitchFamily="18" charset="0"/>
                            </a:rPr>
                            <m:t>𝑢𝑝</m:t>
                          </m:r>
                        </m:sup>
                      </m:sSup>
                      <m:r>
                        <a:rPr lang="nl-NL" sz="2000" b="0" i="1" smtClean="0">
                          <a:latin typeface="Cambria Math" panose="02040503050406030204" pitchFamily="18" charset="0"/>
                          <a:ea typeface="Cambria Math" panose="02040503050406030204" pitchFamily="18" charset="0"/>
                        </a:rPr>
                        <m:t>𝐶</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𝐼</m:t>
                          </m:r>
                        </m:e>
                        <m:sup>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p>
                      </m:sSup>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𝐾</m:t>
                          </m:r>
                        </m:e>
                        <m:sub>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up>
                          <m:r>
                            <a:rPr lang="nl-NL" sz="2000" b="0" i="1" smtClean="0">
                              <a:latin typeface="Cambria Math" panose="02040503050406030204" pitchFamily="18" charset="0"/>
                              <a:ea typeface="Cambria Math" panose="02040503050406030204" pitchFamily="18" charset="0"/>
                            </a:rPr>
                            <m:t>𝐻</m:t>
                          </m:r>
                        </m:sup>
                      </m:sSubSup>
                    </m:oMath>
                  </m:oMathPara>
                </a14:m>
                <a:endParaRPr lang="en-001" sz="2000" dirty="0"/>
              </a:p>
            </p:txBody>
          </p:sp>
        </mc:Choice>
        <mc:Fallback>
          <p:sp>
            <p:nvSpPr>
              <p:cNvPr id="23" name="TextBox 22">
                <a:extLst>
                  <a:ext uri="{FF2B5EF4-FFF2-40B4-BE49-F238E27FC236}">
                    <a16:creationId xmlns:a16="http://schemas.microsoft.com/office/drawing/2014/main" id="{1065A890-07DA-0A84-099B-61627E358150}"/>
                  </a:ext>
                </a:extLst>
              </p:cNvPr>
              <p:cNvSpPr txBox="1">
                <a:spLocks noRot="1" noChangeAspect="1" noMove="1" noResize="1" noEditPoints="1" noAdjustHandles="1" noChangeArrowheads="1" noChangeShapeType="1" noTextEdit="1"/>
              </p:cNvSpPr>
              <p:nvPr/>
            </p:nvSpPr>
            <p:spPr>
              <a:xfrm>
                <a:off x="7376560" y="2850126"/>
                <a:ext cx="2878812" cy="652102"/>
              </a:xfrm>
              <a:prstGeom prst="rect">
                <a:avLst/>
              </a:prstGeom>
              <a:blipFill>
                <a:blip r:embed="rId6"/>
                <a:stretch>
                  <a:fillRect/>
                </a:stretch>
              </a:blipFill>
            </p:spPr>
            <p:txBody>
              <a:bodyPr/>
              <a:lstStyle/>
              <a:p>
                <a:r>
                  <a:rPr lang="en-001">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21A8BEF8-2910-8206-E9E0-5B950778D66B}"/>
                  </a:ext>
                </a:extLst>
              </p:cNvPr>
              <p:cNvSpPr txBox="1"/>
              <p:nvPr/>
            </p:nvSpPr>
            <p:spPr>
              <a:xfrm>
                <a:off x="6316548" y="4697995"/>
                <a:ext cx="4998837" cy="993029"/>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f>
                        <m:fPr>
                          <m:ctrlPr>
                            <a:rPr lang="nl-NL" sz="2000" b="0" i="1" smtClean="0">
                              <a:latin typeface="Cambria Math" panose="02040503050406030204" pitchFamily="18" charset="0"/>
                              <a:ea typeface="Cambria Math" panose="02040503050406030204" pitchFamily="18" charset="0"/>
                            </a:rPr>
                          </m:ctrlPr>
                        </m:fPr>
                        <m:num>
                          <m:d>
                            <m:dPr>
                              <m:ctrlPr>
                                <a:rPr lang="nl-NL" sz="2000" b="0" i="1" smtClean="0">
                                  <a:latin typeface="Cambria Math" panose="02040503050406030204" pitchFamily="18" charset="0"/>
                                  <a:ea typeface="Cambria Math" panose="02040503050406030204" pitchFamily="18" charset="0"/>
                                </a:rPr>
                              </m:ctrlPr>
                            </m:dPr>
                            <m:e>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𝑙</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𝜔</m:t>
                                  </m:r>
                                </m:e>
                                <m:sup>
                                  <m:r>
                                    <a:rPr lang="nl-NL" sz="2000" b="0" i="1" smtClean="0">
                                      <a:latin typeface="Cambria Math" panose="02040503050406030204" pitchFamily="18" charset="0"/>
                                      <a:ea typeface="Cambria Math" panose="02040503050406030204" pitchFamily="18" charset="0"/>
                                    </a:rPr>
                                    <m:t>𝑓</m:t>
                                  </m:r>
                                </m:sup>
                              </m:sSup>
                            </m:e>
                          </m:d>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sub>
                          </m:sSub>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sub>
                          </m:sSub>
                        </m:num>
                        <m:den>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𝑙</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sub>
                          </m:sSub>
                          <m:r>
                            <a:rPr lang="nl-NL" sz="2000" b="0" i="1" smtClean="0">
                              <a:latin typeface="Cambria Math" panose="02040503050406030204" pitchFamily="18" charset="0"/>
                              <a:ea typeface="Cambria Math" panose="02040503050406030204" pitchFamily="18" charset="0"/>
                            </a:rPr>
                            <m:t>+</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𝜔</m:t>
                              </m:r>
                            </m:e>
                            <m:sup>
                              <m:r>
                                <a:rPr lang="nl-NL" sz="2000" b="0" i="1" smtClean="0">
                                  <a:latin typeface="Cambria Math" panose="02040503050406030204" pitchFamily="18" charset="0"/>
                                  <a:ea typeface="Cambria Math" panose="02040503050406030204" pitchFamily="18" charset="0"/>
                                </a:rPr>
                                <m:t>𝑓</m:t>
                              </m:r>
                            </m:sup>
                          </m:sSup>
                          <m:sSub>
                            <m:sSubPr>
                              <m:ctrlPr>
                                <a:rPr lang="nl-NL" sz="2000" b="0" i="1" smtClean="0">
                                  <a:latin typeface="Cambria Math" panose="02040503050406030204" pitchFamily="18" charset="0"/>
                                  <a:ea typeface="Cambria Math" panose="02040503050406030204" pitchFamily="18" charset="0"/>
                                </a:rPr>
                              </m:ctrlPr>
                            </m:sSubPr>
                            <m:e>
                              <m:r>
                                <a:rPr lang="nl-NL" sz="2000" b="0" i="1" smtClean="0">
                                  <a:latin typeface="Cambria Math" panose="02040503050406030204" pitchFamily="18" charset="0"/>
                                  <a:ea typeface="Cambria Math" panose="02040503050406030204" pitchFamily="18" charset="0"/>
                                </a:rPr>
                                <m:t>𝐾</m:t>
                              </m:r>
                            </m:e>
                            <m:sub>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sub>
                          </m:sSub>
                        </m:den>
                      </m:f>
                      <m:r>
                        <a:rPr lang="nl-NL" sz="2000" b="0" i="1" smtClean="0">
                          <a:latin typeface="Cambria Math" panose="02040503050406030204" pitchFamily="18" charset="0"/>
                          <a:ea typeface="Cambria Math" panose="02040503050406030204" pitchFamily="18" charset="0"/>
                        </a:rPr>
                        <m:t>;   </m:t>
                      </m:r>
                      <m:sSubSup>
                        <m:sSubSupPr>
                          <m:ctrlPr>
                            <a:rPr lang="nl-NL" sz="2000" b="0" i="1" smtClean="0">
                              <a:latin typeface="Cambria Math" panose="02040503050406030204" pitchFamily="18" charset="0"/>
                              <a:ea typeface="Cambria Math" panose="02040503050406030204" pitchFamily="18" charset="0"/>
                            </a:rPr>
                          </m:ctrlPr>
                        </m:sSubSupPr>
                        <m:e>
                          <m:r>
                            <a:rPr lang="nl-NL" sz="2000" b="0" i="1" smtClean="0">
                              <a:latin typeface="Cambria Math" panose="02040503050406030204" pitchFamily="18" charset="0"/>
                              <a:ea typeface="Cambria Math" panose="02040503050406030204" pitchFamily="18" charset="0"/>
                            </a:rPr>
                            <m:t>𝑙</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 </m:t>
                      </m:r>
                      <m:rad>
                        <m:radPr>
                          <m:ctrlPr>
                            <a:rPr lang="nl-NL" sz="2000" b="0" i="1" smtClean="0">
                              <a:latin typeface="Cambria Math" panose="02040503050406030204" pitchFamily="18" charset="0"/>
                              <a:ea typeface="Cambria Math" panose="02040503050406030204" pitchFamily="18" charset="0"/>
                            </a:rPr>
                          </m:ctrlPr>
                        </m:radPr>
                        <m:deg>
                          <m:r>
                            <m:rPr>
                              <m:brk m:alnAt="7"/>
                            </m:rPr>
                            <a:rPr lang="nl-NL" sz="2000" b="0" i="1" smtClean="0">
                              <a:latin typeface="Cambria Math" panose="02040503050406030204" pitchFamily="18" charset="0"/>
                              <a:ea typeface="Cambria Math" panose="02040503050406030204" pitchFamily="18" charset="0"/>
                            </a:rPr>
                            <m:t>3</m:t>
                          </m:r>
                        </m:deg>
                        <m:e>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e>
                          </m:d>
                        </m:e>
                      </m:rad>
                    </m:oMath>
                  </m:oMathPara>
                </a14:m>
                <a:endParaRPr lang="en-001" sz="2000" dirty="0"/>
              </a:p>
            </p:txBody>
          </p:sp>
        </mc:Choice>
        <mc:Fallback>
          <p:sp>
            <p:nvSpPr>
              <p:cNvPr id="24" name="TextBox 23">
                <a:extLst>
                  <a:ext uri="{FF2B5EF4-FFF2-40B4-BE49-F238E27FC236}">
                    <a16:creationId xmlns:a16="http://schemas.microsoft.com/office/drawing/2014/main" id="{21A8BEF8-2910-8206-E9E0-5B950778D66B}"/>
                  </a:ext>
                </a:extLst>
              </p:cNvPr>
              <p:cNvSpPr txBox="1">
                <a:spLocks noRot="1" noChangeAspect="1" noMove="1" noResize="1" noEditPoints="1" noAdjustHandles="1" noChangeArrowheads="1" noChangeShapeType="1" noTextEdit="1"/>
              </p:cNvSpPr>
              <p:nvPr/>
            </p:nvSpPr>
            <p:spPr>
              <a:xfrm>
                <a:off x="6316548" y="4697995"/>
                <a:ext cx="4998837" cy="993029"/>
              </a:xfrm>
              <a:prstGeom prst="rect">
                <a:avLst/>
              </a:prstGeom>
              <a:blipFill>
                <a:blip r:embed="rId7"/>
                <a:stretch>
                  <a:fillRect/>
                </a:stretch>
              </a:blipFill>
            </p:spPr>
            <p:txBody>
              <a:bodyPr/>
              <a:lstStyle/>
              <a:p>
                <a:r>
                  <a:rPr lang="en-001">
                    <a:noFill/>
                  </a:rPr>
                  <a:t> </a:t>
                </a:r>
              </a:p>
            </p:txBody>
          </p:sp>
        </mc:Fallback>
      </mc:AlternateContent>
      <p:sp>
        <p:nvSpPr>
          <p:cNvPr id="32" name="Rectangle 31">
            <a:extLst>
              <a:ext uri="{FF2B5EF4-FFF2-40B4-BE49-F238E27FC236}">
                <a16:creationId xmlns:a16="http://schemas.microsoft.com/office/drawing/2014/main" id="{C6127BDD-1305-3F75-A6A9-8078738E0BAD}"/>
              </a:ext>
            </a:extLst>
          </p:cNvPr>
          <p:cNvSpPr/>
          <p:nvPr/>
        </p:nvSpPr>
        <p:spPr>
          <a:xfrm>
            <a:off x="7658100" y="3628122"/>
            <a:ext cx="2349500" cy="993029"/>
          </a:xfrm>
          <a:prstGeom prst="rect">
            <a:avLst/>
          </a:prstGeom>
          <a:solidFill>
            <a:srgbClr val="47D45A">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mc:AlternateContent xmlns:mc="http://schemas.openxmlformats.org/markup-compatibility/2006">
        <mc:Choice xmlns:a14="http://schemas.microsoft.com/office/drawing/2010/main" Requires="a14">
          <p:sp>
            <p:nvSpPr>
              <p:cNvPr id="33" name="CI eq">
                <a:extLst>
                  <a:ext uri="{FF2B5EF4-FFF2-40B4-BE49-F238E27FC236}">
                    <a16:creationId xmlns:a16="http://schemas.microsoft.com/office/drawing/2014/main" id="{200FCC04-D8B5-13CF-6F96-0FB18C6649AF}"/>
                  </a:ext>
                </a:extLst>
              </p:cNvPr>
              <p:cNvSpPr txBox="1"/>
              <p:nvPr/>
            </p:nvSpPr>
            <p:spPr>
              <a:xfrm>
                <a:off x="7376560" y="3628122"/>
                <a:ext cx="2878812" cy="9009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𝐶</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𝐼</m:t>
                          </m:r>
                        </m:e>
                        <m:sup>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p>
                      </m:sSup>
                      <m:r>
                        <a:rPr lang="nl-NL" sz="2000" b="0" i="1" smtClean="0">
                          <a:latin typeface="Cambria Math" panose="02040503050406030204" pitchFamily="18" charset="0"/>
                          <a:ea typeface="Cambria Math" panose="02040503050406030204" pitchFamily="18" charset="0"/>
                        </a:rPr>
                        <m:t>=</m:t>
                      </m:r>
                      <m:f>
                        <m:fPr>
                          <m:ctrlPr>
                            <a:rPr lang="nl-NL" sz="2000" b="0" i="1" smtClean="0">
                              <a:latin typeface="Cambria Math" panose="02040503050406030204" pitchFamily="18" charset="0"/>
                              <a:ea typeface="Cambria Math" panose="02040503050406030204" pitchFamily="18" charset="0"/>
                            </a:rPr>
                          </m:ctrlPr>
                        </m:fPr>
                        <m:num>
                          <m:r>
                            <a:rPr lang="nl-NL" sz="2000" b="0" i="1" smtClean="0">
                              <a:latin typeface="Cambria Math" panose="02040503050406030204" pitchFamily="18" charset="0"/>
                              <a:ea typeface="Cambria Math" panose="02040503050406030204" pitchFamily="18" charset="0"/>
                            </a:rPr>
                            <m:t>2</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e>
                          </m:d>
                        </m:num>
                        <m:den>
                          <m:r>
                            <a:rPr lang="nl-NL" sz="2000" b="0" i="1" smtClean="0">
                              <a:latin typeface="Cambria Math" panose="02040503050406030204" pitchFamily="18" charset="0"/>
                              <a:ea typeface="Cambria Math" panose="02040503050406030204" pitchFamily="18" charset="0"/>
                            </a:rPr>
                            <m:t>𝑑</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e>
                          </m:d>
                        </m:den>
                      </m:f>
                    </m:oMath>
                  </m:oMathPara>
                </a14:m>
                <a:endParaRPr lang="en-001" sz="2000" dirty="0"/>
              </a:p>
            </p:txBody>
          </p:sp>
        </mc:Choice>
        <mc:Fallback>
          <p:sp>
            <p:nvSpPr>
              <p:cNvPr id="33" name="CI eq">
                <a:extLst>
                  <a:ext uri="{FF2B5EF4-FFF2-40B4-BE49-F238E27FC236}">
                    <a16:creationId xmlns:a16="http://schemas.microsoft.com/office/drawing/2014/main" id="{200FCC04-D8B5-13CF-6F96-0FB18C6649AF}"/>
                  </a:ext>
                </a:extLst>
              </p:cNvPr>
              <p:cNvSpPr txBox="1">
                <a:spLocks noRot="1" noChangeAspect="1" noMove="1" noResize="1" noEditPoints="1" noAdjustHandles="1" noChangeArrowheads="1" noChangeShapeType="1" noTextEdit="1"/>
              </p:cNvSpPr>
              <p:nvPr/>
            </p:nvSpPr>
            <p:spPr>
              <a:xfrm>
                <a:off x="7376560" y="3628122"/>
                <a:ext cx="2878812" cy="900952"/>
              </a:xfrm>
              <a:prstGeom prst="rect">
                <a:avLst/>
              </a:prstGeom>
              <a:blipFill>
                <a:blip r:embed="rId8"/>
                <a:stretch>
                  <a:fillRect/>
                </a:stretch>
              </a:blipFill>
            </p:spPr>
            <p:txBody>
              <a:bodyPr/>
              <a:lstStyle/>
              <a:p>
                <a:r>
                  <a:rPr lang="en-001">
                    <a:noFill/>
                  </a:rPr>
                  <a:t> </a:t>
                </a:r>
              </a:p>
            </p:txBody>
          </p:sp>
        </mc:Fallback>
      </mc:AlternateContent>
      <p:cxnSp>
        <p:nvCxnSpPr>
          <p:cNvPr id="34" name="Straight Arrow Connector 33">
            <a:extLst>
              <a:ext uri="{FF2B5EF4-FFF2-40B4-BE49-F238E27FC236}">
                <a16:creationId xmlns:a16="http://schemas.microsoft.com/office/drawing/2014/main" id="{A51CCB2D-69F9-DB21-C878-97FC79BF4CA0}"/>
              </a:ext>
            </a:extLst>
          </p:cNvPr>
          <p:cNvCxnSpPr/>
          <p:nvPr/>
        </p:nvCxnSpPr>
        <p:spPr>
          <a:xfrm flipH="1">
            <a:off x="9937872" y="3898900"/>
            <a:ext cx="46367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9B1A1B31-E9F4-F005-BE8B-DCE5AB28B02D}"/>
              </a:ext>
            </a:extLst>
          </p:cNvPr>
          <p:cNvCxnSpPr/>
          <p:nvPr/>
        </p:nvCxnSpPr>
        <p:spPr>
          <a:xfrm flipH="1">
            <a:off x="9937872" y="4381500"/>
            <a:ext cx="46367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FECBA6CA-5430-B461-30F1-9B5403DCC21A}"/>
              </a:ext>
            </a:extLst>
          </p:cNvPr>
          <p:cNvSpPr txBox="1"/>
          <p:nvPr/>
        </p:nvSpPr>
        <p:spPr>
          <a:xfrm>
            <a:off x="10401544" y="3638892"/>
            <a:ext cx="723900" cy="523220"/>
          </a:xfrm>
          <a:prstGeom prst="rect">
            <a:avLst/>
          </a:prstGeom>
          <a:noFill/>
        </p:spPr>
        <p:txBody>
          <a:bodyPr wrap="square" rtlCol="0">
            <a:spAutoFit/>
          </a:bodyPr>
          <a:lstStyle/>
          <a:p>
            <a:r>
              <a:rPr lang="en-001" sz="2800" dirty="0">
                <a:latin typeface="DIN Condensed" pitchFamily="2" charset="0"/>
              </a:rPr>
              <a:t>Area</a:t>
            </a:r>
          </a:p>
        </p:txBody>
      </p:sp>
      <p:sp>
        <p:nvSpPr>
          <p:cNvPr id="37" name="TextBox 36">
            <a:extLst>
              <a:ext uri="{FF2B5EF4-FFF2-40B4-BE49-F238E27FC236}">
                <a16:creationId xmlns:a16="http://schemas.microsoft.com/office/drawing/2014/main" id="{66E09853-9471-E28E-820C-0BE65F95EE7C}"/>
              </a:ext>
            </a:extLst>
          </p:cNvPr>
          <p:cNvSpPr txBox="1"/>
          <p:nvPr/>
        </p:nvSpPr>
        <p:spPr>
          <a:xfrm>
            <a:off x="10387104" y="4123970"/>
            <a:ext cx="1158936" cy="523220"/>
          </a:xfrm>
          <a:prstGeom prst="rect">
            <a:avLst/>
          </a:prstGeom>
          <a:noFill/>
        </p:spPr>
        <p:txBody>
          <a:bodyPr wrap="square" rtlCol="0">
            <a:spAutoFit/>
          </a:bodyPr>
          <a:lstStyle/>
          <a:p>
            <a:r>
              <a:rPr lang="en-001" sz="2800" dirty="0">
                <a:latin typeface="DIN Condensed" pitchFamily="2" charset="0"/>
              </a:rPr>
              <a:t>Distance</a:t>
            </a:r>
          </a:p>
        </p:txBody>
      </p:sp>
    </p:spTree>
    <p:extLst>
      <p:ext uri="{BB962C8B-B14F-4D97-AF65-F5344CB8AC3E}">
        <p14:creationId xmlns:p14="http://schemas.microsoft.com/office/powerpoint/2010/main" val="12185932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F3A1E-E8E9-9AF3-EC2B-00CA007D10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7E149D1-22A8-0DF6-484E-EC3CDBCFB84D}"/>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2" name="Rectangle 1">
            <a:extLst>
              <a:ext uri="{FF2B5EF4-FFF2-40B4-BE49-F238E27FC236}">
                <a16:creationId xmlns:a16="http://schemas.microsoft.com/office/drawing/2014/main" id="{BB455BDE-D9BC-3A15-127A-9F0A0BF99424}"/>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19" name="TextBox 18">
            <a:extLst>
              <a:ext uri="{FF2B5EF4-FFF2-40B4-BE49-F238E27FC236}">
                <a16:creationId xmlns:a16="http://schemas.microsoft.com/office/drawing/2014/main" id="{DCD133D7-2383-8B77-C7DB-87ED62E9504D}"/>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Intersection Area: </a:t>
            </a:r>
            <a:r>
              <a:rPr lang="en-001" sz="2800" u="sng" dirty="0">
                <a:latin typeface="DIN Condensed" pitchFamily="2" charset="0"/>
              </a:rPr>
              <a:t>Monte Carlo Method</a:t>
            </a:r>
          </a:p>
        </p:txBody>
      </p:sp>
      <p:pic>
        <p:nvPicPr>
          <p:cNvPr id="31" name="Picture 30">
            <a:extLst>
              <a:ext uri="{FF2B5EF4-FFF2-40B4-BE49-F238E27FC236}">
                <a16:creationId xmlns:a16="http://schemas.microsoft.com/office/drawing/2014/main" id="{0B415DB7-E822-FECD-E79C-E4218D985725}"/>
              </a:ext>
            </a:extLst>
          </p:cNvPr>
          <p:cNvPicPr>
            <a:picLocks noChangeAspect="1"/>
          </p:cNvPicPr>
          <p:nvPr/>
        </p:nvPicPr>
        <p:blipFill>
          <a:blip r:embed="rId3">
            <a:alphaModFix/>
          </a:blip>
          <a:stretch/>
        </p:blipFill>
        <p:spPr>
          <a:xfrm>
            <a:off x="5814511" y="2129206"/>
            <a:ext cx="3694554" cy="3704875"/>
          </a:xfrm>
          <a:prstGeom prst="rect">
            <a:avLst/>
          </a:prstGeom>
        </p:spPr>
      </p:pic>
      <p:cxnSp>
        <p:nvCxnSpPr>
          <p:cNvPr id="37" name="z">
            <a:extLst>
              <a:ext uri="{FF2B5EF4-FFF2-40B4-BE49-F238E27FC236}">
                <a16:creationId xmlns:a16="http://schemas.microsoft.com/office/drawing/2014/main" id="{2E661FB3-0680-3BB4-6257-EBD80365D6F8}"/>
              </a:ext>
            </a:extLst>
          </p:cNvPr>
          <p:cNvCxnSpPr/>
          <p:nvPr/>
        </p:nvCxnSpPr>
        <p:spPr>
          <a:xfrm flipV="1">
            <a:off x="3628875" y="4773072"/>
            <a:ext cx="0" cy="651091"/>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cxnSp>
        <p:nvCxnSpPr>
          <p:cNvPr id="38" name="x">
            <a:extLst>
              <a:ext uri="{FF2B5EF4-FFF2-40B4-BE49-F238E27FC236}">
                <a16:creationId xmlns:a16="http://schemas.microsoft.com/office/drawing/2014/main" id="{FA8F7444-F20E-7005-220B-2D3BBF92C93C}"/>
              </a:ext>
            </a:extLst>
          </p:cNvPr>
          <p:cNvCxnSpPr>
            <a:cxnSpLocks/>
          </p:cNvCxnSpPr>
          <p:nvPr/>
        </p:nvCxnSpPr>
        <p:spPr>
          <a:xfrm>
            <a:off x="3628875" y="5424163"/>
            <a:ext cx="660666" cy="191498"/>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cxnSp>
        <p:nvCxnSpPr>
          <p:cNvPr id="41" name="y">
            <a:extLst>
              <a:ext uri="{FF2B5EF4-FFF2-40B4-BE49-F238E27FC236}">
                <a16:creationId xmlns:a16="http://schemas.microsoft.com/office/drawing/2014/main" id="{6F385FE2-482A-A7A1-818F-6AC9178EE592}"/>
              </a:ext>
            </a:extLst>
          </p:cNvPr>
          <p:cNvCxnSpPr>
            <a:cxnSpLocks/>
          </p:cNvCxnSpPr>
          <p:nvPr/>
        </p:nvCxnSpPr>
        <p:spPr>
          <a:xfrm flipH="1">
            <a:off x="3255455" y="5424163"/>
            <a:ext cx="373420" cy="330333"/>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sp>
        <p:nvSpPr>
          <p:cNvPr id="44" name="TextBox 43">
            <a:extLst>
              <a:ext uri="{FF2B5EF4-FFF2-40B4-BE49-F238E27FC236}">
                <a16:creationId xmlns:a16="http://schemas.microsoft.com/office/drawing/2014/main" id="{1C2A1377-3362-85FC-AE30-114A3AB7D2A1}"/>
              </a:ext>
            </a:extLst>
          </p:cNvPr>
          <p:cNvSpPr txBox="1"/>
          <p:nvPr/>
        </p:nvSpPr>
        <p:spPr>
          <a:xfrm>
            <a:off x="4240874" y="5470464"/>
            <a:ext cx="359058" cy="307777"/>
          </a:xfrm>
          <a:prstGeom prst="rect">
            <a:avLst/>
          </a:prstGeom>
          <a:noFill/>
        </p:spPr>
        <p:txBody>
          <a:bodyPr wrap="square" rtlCol="0">
            <a:spAutoFit/>
          </a:bodyPr>
          <a:lstStyle/>
          <a:p>
            <a:r>
              <a:rPr lang="en-001" sz="1400" i="1" dirty="0">
                <a:latin typeface="Times New Roman" panose="02020603050405020304" pitchFamily="18" charset="0"/>
                <a:cs typeface="Times New Roman" panose="02020603050405020304" pitchFamily="18" charset="0"/>
              </a:rPr>
              <a:t>x</a:t>
            </a:r>
            <a:endParaRPr lang="en-001" i="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88EC741E-A6ED-B09D-67F4-217761BA833A}"/>
              </a:ext>
            </a:extLst>
          </p:cNvPr>
          <p:cNvSpPr txBox="1"/>
          <p:nvPr/>
        </p:nvSpPr>
        <p:spPr>
          <a:xfrm>
            <a:off x="3036170" y="5642081"/>
            <a:ext cx="359058" cy="307777"/>
          </a:xfrm>
          <a:prstGeom prst="rect">
            <a:avLst/>
          </a:prstGeom>
          <a:noFill/>
        </p:spPr>
        <p:txBody>
          <a:bodyPr wrap="square" rtlCol="0">
            <a:spAutoFit/>
          </a:bodyPr>
          <a:lstStyle/>
          <a:p>
            <a:r>
              <a:rPr lang="en-001" sz="1400" i="1" dirty="0">
                <a:latin typeface="Times New Roman" panose="02020603050405020304" pitchFamily="18" charset="0"/>
                <a:cs typeface="Times New Roman" panose="02020603050405020304" pitchFamily="18" charset="0"/>
              </a:rPr>
              <a:t>y</a:t>
            </a:r>
            <a:endParaRPr lang="en-001" i="1"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C28E7191-9675-7C96-05B9-7D52CC6F4F96}"/>
              </a:ext>
            </a:extLst>
          </p:cNvPr>
          <p:cNvSpPr txBox="1"/>
          <p:nvPr/>
        </p:nvSpPr>
        <p:spPr>
          <a:xfrm>
            <a:off x="3488754" y="4475942"/>
            <a:ext cx="359058" cy="307777"/>
          </a:xfrm>
          <a:prstGeom prst="rect">
            <a:avLst/>
          </a:prstGeom>
          <a:noFill/>
        </p:spPr>
        <p:txBody>
          <a:bodyPr wrap="square" rtlCol="0">
            <a:spAutoFit/>
          </a:bodyPr>
          <a:lstStyle/>
          <a:p>
            <a:r>
              <a:rPr lang="en-001" sz="1400" i="1" dirty="0">
                <a:latin typeface="Times New Roman" panose="02020603050405020304" pitchFamily="18" charset="0"/>
                <a:cs typeface="Times New Roman" panose="02020603050405020304" pitchFamily="18" charset="0"/>
              </a:rPr>
              <a:t>z</a:t>
            </a:r>
            <a:endParaRPr lang="en-001" i="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54E5BAA8-FB42-A240-B3C9-741A1C2E74FC}"/>
              </a:ext>
            </a:extLst>
          </p:cNvPr>
          <p:cNvPicPr>
            <a:picLocks noChangeAspect="1"/>
          </p:cNvPicPr>
          <p:nvPr/>
        </p:nvPicPr>
        <p:blipFill>
          <a:blip r:embed="rId4"/>
          <a:srcRect l="2655" t="3784" r="2604" b="4090"/>
          <a:stretch>
            <a:fillRect/>
          </a:stretch>
        </p:blipFill>
        <p:spPr>
          <a:xfrm>
            <a:off x="4634630" y="2354125"/>
            <a:ext cx="4521200" cy="3299482"/>
          </a:xfrm>
          <a:prstGeom prst="rect">
            <a:avLst/>
          </a:prstGeom>
        </p:spPr>
      </p:pic>
      <p:grpSp>
        <p:nvGrpSpPr>
          <p:cNvPr id="1094" name="Group 1093">
            <a:extLst>
              <a:ext uri="{FF2B5EF4-FFF2-40B4-BE49-F238E27FC236}">
                <a16:creationId xmlns:a16="http://schemas.microsoft.com/office/drawing/2014/main" id="{06063AA5-DBDA-15BB-56B1-6AE53643593F}"/>
              </a:ext>
            </a:extLst>
          </p:cNvPr>
          <p:cNvGrpSpPr/>
          <p:nvPr/>
        </p:nvGrpSpPr>
        <p:grpSpPr>
          <a:xfrm>
            <a:off x="4962010" y="3200666"/>
            <a:ext cx="2961243" cy="1606400"/>
            <a:chOff x="4965185" y="3196222"/>
            <a:chExt cx="2961243" cy="1606400"/>
          </a:xfrm>
        </p:grpSpPr>
        <p:sp>
          <p:nvSpPr>
            <p:cNvPr id="48" name="Oval 47">
              <a:extLst>
                <a:ext uri="{FF2B5EF4-FFF2-40B4-BE49-F238E27FC236}">
                  <a16:creationId xmlns:a16="http://schemas.microsoft.com/office/drawing/2014/main" id="{404ADE07-8D0D-403D-3F24-FAE6F01A8994}"/>
                </a:ext>
              </a:extLst>
            </p:cNvPr>
            <p:cNvSpPr/>
            <p:nvPr/>
          </p:nvSpPr>
          <p:spPr>
            <a:xfrm rot="561632">
              <a:off x="6024331" y="3203676"/>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49" name="Oval 48">
              <a:extLst>
                <a:ext uri="{FF2B5EF4-FFF2-40B4-BE49-F238E27FC236}">
                  <a16:creationId xmlns:a16="http://schemas.microsoft.com/office/drawing/2014/main" id="{BD23B0B3-1A57-F73E-5166-69ED5D01BCE5}"/>
                </a:ext>
              </a:extLst>
            </p:cNvPr>
            <p:cNvSpPr/>
            <p:nvPr/>
          </p:nvSpPr>
          <p:spPr>
            <a:xfrm rot="561632">
              <a:off x="6276789" y="3300841"/>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0" name="Oval 49">
              <a:extLst>
                <a:ext uri="{FF2B5EF4-FFF2-40B4-BE49-F238E27FC236}">
                  <a16:creationId xmlns:a16="http://schemas.microsoft.com/office/drawing/2014/main" id="{0D16F8BB-FA1F-24B1-2906-78B22CED05EB}"/>
                </a:ext>
              </a:extLst>
            </p:cNvPr>
            <p:cNvSpPr/>
            <p:nvPr/>
          </p:nvSpPr>
          <p:spPr>
            <a:xfrm rot="561632">
              <a:off x="6304630" y="3489631"/>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1" name="Oval 50">
              <a:extLst>
                <a:ext uri="{FF2B5EF4-FFF2-40B4-BE49-F238E27FC236}">
                  <a16:creationId xmlns:a16="http://schemas.microsoft.com/office/drawing/2014/main" id="{3F979282-A764-FE75-6768-4F61DD35184C}"/>
                </a:ext>
              </a:extLst>
            </p:cNvPr>
            <p:cNvSpPr/>
            <p:nvPr/>
          </p:nvSpPr>
          <p:spPr>
            <a:xfrm rot="561632">
              <a:off x="6502635" y="359589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2" name="Oval 51">
              <a:extLst>
                <a:ext uri="{FF2B5EF4-FFF2-40B4-BE49-F238E27FC236}">
                  <a16:creationId xmlns:a16="http://schemas.microsoft.com/office/drawing/2014/main" id="{8DD6472E-784F-3751-EF35-A199D4235C4C}"/>
                </a:ext>
              </a:extLst>
            </p:cNvPr>
            <p:cNvSpPr/>
            <p:nvPr/>
          </p:nvSpPr>
          <p:spPr>
            <a:xfrm rot="561632">
              <a:off x="6655035" y="374829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3" name="Oval 52">
              <a:extLst>
                <a:ext uri="{FF2B5EF4-FFF2-40B4-BE49-F238E27FC236}">
                  <a16:creationId xmlns:a16="http://schemas.microsoft.com/office/drawing/2014/main" id="{6AA9A15D-D362-DA7D-A2FC-587D06DC55AC}"/>
                </a:ext>
              </a:extLst>
            </p:cNvPr>
            <p:cNvSpPr/>
            <p:nvPr/>
          </p:nvSpPr>
          <p:spPr>
            <a:xfrm rot="561632">
              <a:off x="6756419" y="3840649"/>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5" name="Oval 54">
              <a:extLst>
                <a:ext uri="{FF2B5EF4-FFF2-40B4-BE49-F238E27FC236}">
                  <a16:creationId xmlns:a16="http://schemas.microsoft.com/office/drawing/2014/main" id="{15A14E22-CE63-D346-2B0C-B29082936A98}"/>
                </a:ext>
              </a:extLst>
            </p:cNvPr>
            <p:cNvSpPr/>
            <p:nvPr/>
          </p:nvSpPr>
          <p:spPr>
            <a:xfrm rot="561632">
              <a:off x="7112235" y="420549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6" name="Oval 55">
              <a:extLst>
                <a:ext uri="{FF2B5EF4-FFF2-40B4-BE49-F238E27FC236}">
                  <a16:creationId xmlns:a16="http://schemas.microsoft.com/office/drawing/2014/main" id="{9EB4A5A8-F15E-55F1-A70D-0FFD5084F6A9}"/>
                </a:ext>
              </a:extLst>
            </p:cNvPr>
            <p:cNvSpPr/>
            <p:nvPr/>
          </p:nvSpPr>
          <p:spPr>
            <a:xfrm rot="561632">
              <a:off x="7264635" y="435789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7" name="Oval 56">
              <a:extLst>
                <a:ext uri="{FF2B5EF4-FFF2-40B4-BE49-F238E27FC236}">
                  <a16:creationId xmlns:a16="http://schemas.microsoft.com/office/drawing/2014/main" id="{2925604E-5F51-790A-72BD-A5F6D1A21ED2}"/>
                </a:ext>
              </a:extLst>
            </p:cNvPr>
            <p:cNvSpPr/>
            <p:nvPr/>
          </p:nvSpPr>
          <p:spPr>
            <a:xfrm rot="561632">
              <a:off x="5904406" y="3383235"/>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8" name="Oval 57">
              <a:extLst>
                <a:ext uri="{FF2B5EF4-FFF2-40B4-BE49-F238E27FC236}">
                  <a16:creationId xmlns:a16="http://schemas.microsoft.com/office/drawing/2014/main" id="{96CABF09-9CCD-8EA0-4E35-AAF66673FBCB}"/>
                </a:ext>
              </a:extLst>
            </p:cNvPr>
            <p:cNvSpPr/>
            <p:nvPr/>
          </p:nvSpPr>
          <p:spPr>
            <a:xfrm rot="561632">
              <a:off x="5781073" y="3454927"/>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9" name="Oval 58">
              <a:extLst>
                <a:ext uri="{FF2B5EF4-FFF2-40B4-BE49-F238E27FC236}">
                  <a16:creationId xmlns:a16="http://schemas.microsoft.com/office/drawing/2014/main" id="{F13E93DC-5CC3-4738-D748-040910AFA26E}"/>
                </a:ext>
              </a:extLst>
            </p:cNvPr>
            <p:cNvSpPr/>
            <p:nvPr/>
          </p:nvSpPr>
          <p:spPr>
            <a:xfrm rot="561632">
              <a:off x="6056807" y="343270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0" name="Oval 59">
              <a:extLst>
                <a:ext uri="{FF2B5EF4-FFF2-40B4-BE49-F238E27FC236}">
                  <a16:creationId xmlns:a16="http://schemas.microsoft.com/office/drawing/2014/main" id="{352E4014-D296-5436-42FC-8DF2AC7AADDD}"/>
                </a:ext>
              </a:extLst>
            </p:cNvPr>
            <p:cNvSpPr/>
            <p:nvPr/>
          </p:nvSpPr>
          <p:spPr>
            <a:xfrm rot="561632">
              <a:off x="6123091" y="3590586"/>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1" name="Oval 60">
              <a:extLst>
                <a:ext uri="{FF2B5EF4-FFF2-40B4-BE49-F238E27FC236}">
                  <a16:creationId xmlns:a16="http://schemas.microsoft.com/office/drawing/2014/main" id="{DE23820E-CC40-B62B-01B0-6E73B1E9BF29}"/>
                </a:ext>
              </a:extLst>
            </p:cNvPr>
            <p:cNvSpPr/>
            <p:nvPr/>
          </p:nvSpPr>
          <p:spPr>
            <a:xfrm rot="561632">
              <a:off x="6417801" y="3721438"/>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2" name="Oval 61">
              <a:extLst>
                <a:ext uri="{FF2B5EF4-FFF2-40B4-BE49-F238E27FC236}">
                  <a16:creationId xmlns:a16="http://schemas.microsoft.com/office/drawing/2014/main" id="{EC3CA06F-B1BF-E7AC-A14C-56C11C024330}"/>
                </a:ext>
              </a:extLst>
            </p:cNvPr>
            <p:cNvSpPr/>
            <p:nvPr/>
          </p:nvSpPr>
          <p:spPr>
            <a:xfrm rot="561632">
              <a:off x="6543050" y="392482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3" name="Oval 62">
              <a:extLst>
                <a:ext uri="{FF2B5EF4-FFF2-40B4-BE49-F238E27FC236}">
                  <a16:creationId xmlns:a16="http://schemas.microsoft.com/office/drawing/2014/main" id="{35124C71-CF80-1C2E-082B-326FFBD32894}"/>
                </a:ext>
              </a:extLst>
            </p:cNvPr>
            <p:cNvSpPr/>
            <p:nvPr/>
          </p:nvSpPr>
          <p:spPr>
            <a:xfrm rot="561632">
              <a:off x="6635559" y="409641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24" name="Oval 1023">
              <a:extLst>
                <a:ext uri="{FF2B5EF4-FFF2-40B4-BE49-F238E27FC236}">
                  <a16:creationId xmlns:a16="http://schemas.microsoft.com/office/drawing/2014/main" id="{AB577173-178B-EB7C-F1AB-892E380CEEE8}"/>
                </a:ext>
              </a:extLst>
            </p:cNvPr>
            <p:cNvSpPr/>
            <p:nvPr/>
          </p:nvSpPr>
          <p:spPr>
            <a:xfrm rot="561632">
              <a:off x="6743643" y="4175217"/>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25" name="Oval 1024">
              <a:extLst>
                <a:ext uri="{FF2B5EF4-FFF2-40B4-BE49-F238E27FC236}">
                  <a16:creationId xmlns:a16="http://schemas.microsoft.com/office/drawing/2014/main" id="{40CE677A-714B-6DAA-0200-8E766E74CCA8}"/>
                </a:ext>
              </a:extLst>
            </p:cNvPr>
            <p:cNvSpPr/>
            <p:nvPr/>
          </p:nvSpPr>
          <p:spPr>
            <a:xfrm rot="561632">
              <a:off x="6971207" y="434710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27" name="Oval 1026">
              <a:extLst>
                <a:ext uri="{FF2B5EF4-FFF2-40B4-BE49-F238E27FC236}">
                  <a16:creationId xmlns:a16="http://schemas.microsoft.com/office/drawing/2014/main" id="{0525F282-A176-AD0E-9767-16FD42978C47}"/>
                </a:ext>
              </a:extLst>
            </p:cNvPr>
            <p:cNvSpPr/>
            <p:nvPr/>
          </p:nvSpPr>
          <p:spPr>
            <a:xfrm rot="561632">
              <a:off x="7123607" y="449950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28" name="Oval 1027">
              <a:extLst>
                <a:ext uri="{FF2B5EF4-FFF2-40B4-BE49-F238E27FC236}">
                  <a16:creationId xmlns:a16="http://schemas.microsoft.com/office/drawing/2014/main" id="{571D3046-558E-1626-F8F7-5BD76F5237CB}"/>
                </a:ext>
              </a:extLst>
            </p:cNvPr>
            <p:cNvSpPr/>
            <p:nvPr/>
          </p:nvSpPr>
          <p:spPr>
            <a:xfrm rot="561632">
              <a:off x="5927673" y="356249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29" name="Oval 1028">
              <a:extLst>
                <a:ext uri="{FF2B5EF4-FFF2-40B4-BE49-F238E27FC236}">
                  <a16:creationId xmlns:a16="http://schemas.microsoft.com/office/drawing/2014/main" id="{8CCAD232-2661-DFC7-972D-0FE5E0640FD7}"/>
                </a:ext>
              </a:extLst>
            </p:cNvPr>
            <p:cNvSpPr/>
            <p:nvPr/>
          </p:nvSpPr>
          <p:spPr>
            <a:xfrm rot="561632">
              <a:off x="6174573" y="3705087"/>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0" name="Oval 1029">
              <a:extLst>
                <a:ext uri="{FF2B5EF4-FFF2-40B4-BE49-F238E27FC236}">
                  <a16:creationId xmlns:a16="http://schemas.microsoft.com/office/drawing/2014/main" id="{3AD85856-C4CB-38C2-04E5-7B8348F46629}"/>
                </a:ext>
              </a:extLst>
            </p:cNvPr>
            <p:cNvSpPr/>
            <p:nvPr/>
          </p:nvSpPr>
          <p:spPr>
            <a:xfrm rot="561632">
              <a:off x="6232473" y="386729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1" name="Oval 1030">
              <a:extLst>
                <a:ext uri="{FF2B5EF4-FFF2-40B4-BE49-F238E27FC236}">
                  <a16:creationId xmlns:a16="http://schemas.microsoft.com/office/drawing/2014/main" id="{454AC142-1392-3BB9-AAF2-0005149DD7D2}"/>
                </a:ext>
              </a:extLst>
            </p:cNvPr>
            <p:cNvSpPr/>
            <p:nvPr/>
          </p:nvSpPr>
          <p:spPr>
            <a:xfrm rot="561632">
              <a:off x="6371285" y="3958329"/>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2" name="Oval 1031">
              <a:extLst>
                <a:ext uri="{FF2B5EF4-FFF2-40B4-BE49-F238E27FC236}">
                  <a16:creationId xmlns:a16="http://schemas.microsoft.com/office/drawing/2014/main" id="{1C63B8C9-94BC-2088-70E9-D85076083236}"/>
                </a:ext>
              </a:extLst>
            </p:cNvPr>
            <p:cNvSpPr/>
            <p:nvPr/>
          </p:nvSpPr>
          <p:spPr>
            <a:xfrm rot="561632">
              <a:off x="6537273" y="417209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3" name="Oval 1032">
              <a:extLst>
                <a:ext uri="{FF2B5EF4-FFF2-40B4-BE49-F238E27FC236}">
                  <a16:creationId xmlns:a16="http://schemas.microsoft.com/office/drawing/2014/main" id="{50A01351-7D68-CDDA-FC85-5942CDD0058A}"/>
                </a:ext>
              </a:extLst>
            </p:cNvPr>
            <p:cNvSpPr/>
            <p:nvPr/>
          </p:nvSpPr>
          <p:spPr>
            <a:xfrm rot="561632">
              <a:off x="6689673" y="432449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4" name="Oval 1033">
              <a:extLst>
                <a:ext uri="{FF2B5EF4-FFF2-40B4-BE49-F238E27FC236}">
                  <a16:creationId xmlns:a16="http://schemas.microsoft.com/office/drawing/2014/main" id="{8A191254-6FD8-CF01-BFE2-86CBB804CB57}"/>
                </a:ext>
              </a:extLst>
            </p:cNvPr>
            <p:cNvSpPr/>
            <p:nvPr/>
          </p:nvSpPr>
          <p:spPr>
            <a:xfrm rot="561632">
              <a:off x="6851751" y="440947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5" name="Oval 1034">
              <a:extLst>
                <a:ext uri="{FF2B5EF4-FFF2-40B4-BE49-F238E27FC236}">
                  <a16:creationId xmlns:a16="http://schemas.microsoft.com/office/drawing/2014/main" id="{A2BC9C1E-BA9C-6F5E-3A0C-37F570C28C63}"/>
                </a:ext>
              </a:extLst>
            </p:cNvPr>
            <p:cNvSpPr/>
            <p:nvPr/>
          </p:nvSpPr>
          <p:spPr>
            <a:xfrm rot="561632">
              <a:off x="6994473" y="462929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6" name="Oval 1035">
              <a:extLst>
                <a:ext uri="{FF2B5EF4-FFF2-40B4-BE49-F238E27FC236}">
                  <a16:creationId xmlns:a16="http://schemas.microsoft.com/office/drawing/2014/main" id="{D0CE55B6-8EF8-4E3B-0071-C772B9EC78F2}"/>
                </a:ext>
              </a:extLst>
            </p:cNvPr>
            <p:cNvSpPr/>
            <p:nvPr/>
          </p:nvSpPr>
          <p:spPr>
            <a:xfrm rot="561632">
              <a:off x="5667190" y="353373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7" name="Oval 1036">
              <a:extLst>
                <a:ext uri="{FF2B5EF4-FFF2-40B4-BE49-F238E27FC236}">
                  <a16:creationId xmlns:a16="http://schemas.microsoft.com/office/drawing/2014/main" id="{7AEB5C6A-B909-0B1D-A2AC-4FE28574ABFE}"/>
                </a:ext>
              </a:extLst>
            </p:cNvPr>
            <p:cNvSpPr/>
            <p:nvPr/>
          </p:nvSpPr>
          <p:spPr>
            <a:xfrm rot="561632">
              <a:off x="5827122" y="372831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8" name="Oval 1037">
              <a:extLst>
                <a:ext uri="{FF2B5EF4-FFF2-40B4-BE49-F238E27FC236}">
                  <a16:creationId xmlns:a16="http://schemas.microsoft.com/office/drawing/2014/main" id="{C57DD0B5-A92A-358C-B9A6-E1B9571B9575}"/>
                </a:ext>
              </a:extLst>
            </p:cNvPr>
            <p:cNvSpPr/>
            <p:nvPr/>
          </p:nvSpPr>
          <p:spPr>
            <a:xfrm rot="561632">
              <a:off x="5971990" y="383853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39" name="Oval 1038">
              <a:extLst>
                <a:ext uri="{FF2B5EF4-FFF2-40B4-BE49-F238E27FC236}">
                  <a16:creationId xmlns:a16="http://schemas.microsoft.com/office/drawing/2014/main" id="{26B8DCC2-F14A-8B1B-3213-6B0EC71DCED1}"/>
                </a:ext>
              </a:extLst>
            </p:cNvPr>
            <p:cNvSpPr/>
            <p:nvPr/>
          </p:nvSpPr>
          <p:spPr>
            <a:xfrm rot="561632">
              <a:off x="6121375" y="395785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0" name="Oval 1039">
              <a:extLst>
                <a:ext uri="{FF2B5EF4-FFF2-40B4-BE49-F238E27FC236}">
                  <a16:creationId xmlns:a16="http://schemas.microsoft.com/office/drawing/2014/main" id="{43ED0C41-705F-75CD-7292-95F1C272976F}"/>
                </a:ext>
              </a:extLst>
            </p:cNvPr>
            <p:cNvSpPr/>
            <p:nvPr/>
          </p:nvSpPr>
          <p:spPr>
            <a:xfrm rot="561632">
              <a:off x="6194552" y="414351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1" name="Oval 1040">
              <a:extLst>
                <a:ext uri="{FF2B5EF4-FFF2-40B4-BE49-F238E27FC236}">
                  <a16:creationId xmlns:a16="http://schemas.microsoft.com/office/drawing/2014/main" id="{CF2FABC9-A8EF-1473-F133-C7E20FB4188C}"/>
                </a:ext>
              </a:extLst>
            </p:cNvPr>
            <p:cNvSpPr/>
            <p:nvPr/>
          </p:nvSpPr>
          <p:spPr>
            <a:xfrm rot="561632">
              <a:off x="6432495" y="437145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2" name="Oval 1041">
              <a:extLst>
                <a:ext uri="{FF2B5EF4-FFF2-40B4-BE49-F238E27FC236}">
                  <a16:creationId xmlns:a16="http://schemas.microsoft.com/office/drawing/2014/main" id="{C979404A-8968-FF67-2BFC-B05C3EE753CB}"/>
                </a:ext>
              </a:extLst>
            </p:cNvPr>
            <p:cNvSpPr/>
            <p:nvPr/>
          </p:nvSpPr>
          <p:spPr>
            <a:xfrm rot="561632">
              <a:off x="6615608" y="4548508"/>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3" name="Oval 1042">
              <a:extLst>
                <a:ext uri="{FF2B5EF4-FFF2-40B4-BE49-F238E27FC236}">
                  <a16:creationId xmlns:a16="http://schemas.microsoft.com/office/drawing/2014/main" id="{72192CA9-4771-E834-BD4E-AAE7403539B9}"/>
                </a:ext>
              </a:extLst>
            </p:cNvPr>
            <p:cNvSpPr/>
            <p:nvPr/>
          </p:nvSpPr>
          <p:spPr>
            <a:xfrm rot="561632">
              <a:off x="6733990" y="460053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4" name="Oval 1043">
              <a:extLst>
                <a:ext uri="{FF2B5EF4-FFF2-40B4-BE49-F238E27FC236}">
                  <a16:creationId xmlns:a16="http://schemas.microsoft.com/office/drawing/2014/main" id="{FA9FB143-2B37-272F-9965-EC2AA44358AD}"/>
                </a:ext>
              </a:extLst>
            </p:cNvPr>
            <p:cNvSpPr/>
            <p:nvPr/>
          </p:nvSpPr>
          <p:spPr>
            <a:xfrm rot="561632">
              <a:off x="6851751" y="475159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5" name="Oval 1044">
              <a:extLst>
                <a:ext uri="{FF2B5EF4-FFF2-40B4-BE49-F238E27FC236}">
                  <a16:creationId xmlns:a16="http://schemas.microsoft.com/office/drawing/2014/main" id="{708A5493-7FA1-59AF-6737-939E48B23CF6}"/>
                </a:ext>
              </a:extLst>
            </p:cNvPr>
            <p:cNvSpPr/>
            <p:nvPr/>
          </p:nvSpPr>
          <p:spPr>
            <a:xfrm rot="561632">
              <a:off x="5546978" y="370317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6" name="Oval 1045">
              <a:extLst>
                <a:ext uri="{FF2B5EF4-FFF2-40B4-BE49-F238E27FC236}">
                  <a16:creationId xmlns:a16="http://schemas.microsoft.com/office/drawing/2014/main" id="{3D503597-480D-21B8-5071-C6BA1CCF0A04}"/>
                </a:ext>
              </a:extLst>
            </p:cNvPr>
            <p:cNvSpPr/>
            <p:nvPr/>
          </p:nvSpPr>
          <p:spPr>
            <a:xfrm rot="561632">
              <a:off x="5740149" y="380112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7" name="Oval 1046">
              <a:extLst>
                <a:ext uri="{FF2B5EF4-FFF2-40B4-BE49-F238E27FC236}">
                  <a16:creationId xmlns:a16="http://schemas.microsoft.com/office/drawing/2014/main" id="{8F60D82E-5553-72CD-0BD3-4D8617CDFA16}"/>
                </a:ext>
              </a:extLst>
            </p:cNvPr>
            <p:cNvSpPr/>
            <p:nvPr/>
          </p:nvSpPr>
          <p:spPr>
            <a:xfrm rot="561632">
              <a:off x="5850365" y="3893709"/>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8" name="Oval 1047">
              <a:extLst>
                <a:ext uri="{FF2B5EF4-FFF2-40B4-BE49-F238E27FC236}">
                  <a16:creationId xmlns:a16="http://schemas.microsoft.com/office/drawing/2014/main" id="{F690DD0A-D463-DABF-8550-8EBFD247ADEB}"/>
                </a:ext>
              </a:extLst>
            </p:cNvPr>
            <p:cNvSpPr/>
            <p:nvPr/>
          </p:nvSpPr>
          <p:spPr>
            <a:xfrm rot="561632">
              <a:off x="5999453" y="412790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49" name="Oval 1048">
              <a:extLst>
                <a:ext uri="{FF2B5EF4-FFF2-40B4-BE49-F238E27FC236}">
                  <a16:creationId xmlns:a16="http://schemas.microsoft.com/office/drawing/2014/main" id="{4CD62675-27F7-CAB6-27EA-175977565647}"/>
                </a:ext>
              </a:extLst>
            </p:cNvPr>
            <p:cNvSpPr/>
            <p:nvPr/>
          </p:nvSpPr>
          <p:spPr>
            <a:xfrm rot="561632">
              <a:off x="6180796" y="422277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0" name="Oval 1049">
              <a:extLst>
                <a:ext uri="{FF2B5EF4-FFF2-40B4-BE49-F238E27FC236}">
                  <a16:creationId xmlns:a16="http://schemas.microsoft.com/office/drawing/2014/main" id="{4A4DAA64-451F-3A42-61F3-AEEFC08286A5}"/>
                </a:ext>
              </a:extLst>
            </p:cNvPr>
            <p:cNvSpPr/>
            <p:nvPr/>
          </p:nvSpPr>
          <p:spPr>
            <a:xfrm rot="561632">
              <a:off x="6304253" y="443270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1" name="Oval 1050">
              <a:extLst>
                <a:ext uri="{FF2B5EF4-FFF2-40B4-BE49-F238E27FC236}">
                  <a16:creationId xmlns:a16="http://schemas.microsoft.com/office/drawing/2014/main" id="{7E6C0064-E38D-3005-4186-0298D84DE9F3}"/>
                </a:ext>
              </a:extLst>
            </p:cNvPr>
            <p:cNvSpPr/>
            <p:nvPr/>
          </p:nvSpPr>
          <p:spPr>
            <a:xfrm rot="561632">
              <a:off x="6456653" y="458510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2" name="Oval 1051">
              <a:extLst>
                <a:ext uri="{FF2B5EF4-FFF2-40B4-BE49-F238E27FC236}">
                  <a16:creationId xmlns:a16="http://schemas.microsoft.com/office/drawing/2014/main" id="{1E99C04D-1F72-17FE-7CA0-7C5D827408E0}"/>
                </a:ext>
              </a:extLst>
            </p:cNvPr>
            <p:cNvSpPr/>
            <p:nvPr/>
          </p:nvSpPr>
          <p:spPr>
            <a:xfrm rot="561632">
              <a:off x="5468454" y="383655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3" name="Oval 1052">
              <a:extLst>
                <a:ext uri="{FF2B5EF4-FFF2-40B4-BE49-F238E27FC236}">
                  <a16:creationId xmlns:a16="http://schemas.microsoft.com/office/drawing/2014/main" id="{002B20E8-4915-0744-C57E-F692996350BE}"/>
                </a:ext>
              </a:extLst>
            </p:cNvPr>
            <p:cNvSpPr/>
            <p:nvPr/>
          </p:nvSpPr>
          <p:spPr>
            <a:xfrm rot="561632">
              <a:off x="5561834" y="400621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4" name="Oval 1053">
              <a:extLst>
                <a:ext uri="{FF2B5EF4-FFF2-40B4-BE49-F238E27FC236}">
                  <a16:creationId xmlns:a16="http://schemas.microsoft.com/office/drawing/2014/main" id="{04415BA0-0BD8-4129-F10B-777702223ACC}"/>
                </a:ext>
              </a:extLst>
            </p:cNvPr>
            <p:cNvSpPr/>
            <p:nvPr/>
          </p:nvSpPr>
          <p:spPr>
            <a:xfrm rot="561632">
              <a:off x="5712023" y="411989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5" name="Oval 1054">
              <a:extLst>
                <a:ext uri="{FF2B5EF4-FFF2-40B4-BE49-F238E27FC236}">
                  <a16:creationId xmlns:a16="http://schemas.microsoft.com/office/drawing/2014/main" id="{BF12B32D-7776-8DDC-8561-EC1132173477}"/>
                </a:ext>
              </a:extLst>
            </p:cNvPr>
            <p:cNvSpPr/>
            <p:nvPr/>
          </p:nvSpPr>
          <p:spPr>
            <a:xfrm rot="561632">
              <a:off x="5854582" y="4341716"/>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6" name="Oval 1055">
              <a:extLst>
                <a:ext uri="{FF2B5EF4-FFF2-40B4-BE49-F238E27FC236}">
                  <a16:creationId xmlns:a16="http://schemas.microsoft.com/office/drawing/2014/main" id="{03879591-619B-308E-BDAB-89E703B94DD9}"/>
                </a:ext>
              </a:extLst>
            </p:cNvPr>
            <p:cNvSpPr/>
            <p:nvPr/>
          </p:nvSpPr>
          <p:spPr>
            <a:xfrm rot="561632">
              <a:off x="6068745" y="438050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7" name="Oval 1056">
              <a:extLst>
                <a:ext uri="{FF2B5EF4-FFF2-40B4-BE49-F238E27FC236}">
                  <a16:creationId xmlns:a16="http://schemas.microsoft.com/office/drawing/2014/main" id="{85B51361-B721-F4D9-45B9-E2F88E690CE2}"/>
                </a:ext>
              </a:extLst>
            </p:cNvPr>
            <p:cNvSpPr/>
            <p:nvPr/>
          </p:nvSpPr>
          <p:spPr>
            <a:xfrm rot="561632">
              <a:off x="6116881" y="453862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8" name="Oval 1057">
              <a:extLst>
                <a:ext uri="{FF2B5EF4-FFF2-40B4-BE49-F238E27FC236}">
                  <a16:creationId xmlns:a16="http://schemas.microsoft.com/office/drawing/2014/main" id="{743CEFB9-5313-4E65-E58A-936B6B97E521}"/>
                </a:ext>
              </a:extLst>
            </p:cNvPr>
            <p:cNvSpPr/>
            <p:nvPr/>
          </p:nvSpPr>
          <p:spPr>
            <a:xfrm rot="561632">
              <a:off x="5364634" y="396318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59" name="Oval 1058">
              <a:extLst>
                <a:ext uri="{FF2B5EF4-FFF2-40B4-BE49-F238E27FC236}">
                  <a16:creationId xmlns:a16="http://schemas.microsoft.com/office/drawing/2014/main" id="{FF4520BB-6467-46DD-2299-B258B65ADE0D}"/>
                </a:ext>
              </a:extLst>
            </p:cNvPr>
            <p:cNvSpPr/>
            <p:nvPr/>
          </p:nvSpPr>
          <p:spPr>
            <a:xfrm rot="561632">
              <a:off x="5443920" y="4103715"/>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0" name="Oval 1059">
              <a:extLst>
                <a:ext uri="{FF2B5EF4-FFF2-40B4-BE49-F238E27FC236}">
                  <a16:creationId xmlns:a16="http://schemas.microsoft.com/office/drawing/2014/main" id="{E1AD56EC-106A-196D-9FFF-2F94B3C0780C}"/>
                </a:ext>
              </a:extLst>
            </p:cNvPr>
            <p:cNvSpPr/>
            <p:nvPr/>
          </p:nvSpPr>
          <p:spPr>
            <a:xfrm rot="561632">
              <a:off x="5555727" y="4157927"/>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1" name="Oval 1060">
              <a:extLst>
                <a:ext uri="{FF2B5EF4-FFF2-40B4-BE49-F238E27FC236}">
                  <a16:creationId xmlns:a16="http://schemas.microsoft.com/office/drawing/2014/main" id="{7A7ECF59-8D31-51B7-7ABD-4356FE2198BA}"/>
                </a:ext>
              </a:extLst>
            </p:cNvPr>
            <p:cNvSpPr/>
            <p:nvPr/>
          </p:nvSpPr>
          <p:spPr>
            <a:xfrm rot="561632">
              <a:off x="5748720" y="4408515"/>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2" name="Oval 1061">
              <a:extLst>
                <a:ext uri="{FF2B5EF4-FFF2-40B4-BE49-F238E27FC236}">
                  <a16:creationId xmlns:a16="http://schemas.microsoft.com/office/drawing/2014/main" id="{5A5F9FAF-2B79-C99C-5D4A-5FB9EDF85557}"/>
                </a:ext>
              </a:extLst>
            </p:cNvPr>
            <p:cNvSpPr/>
            <p:nvPr/>
          </p:nvSpPr>
          <p:spPr>
            <a:xfrm rot="561632">
              <a:off x="5211991" y="4034045"/>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3" name="Oval 1062">
              <a:extLst>
                <a:ext uri="{FF2B5EF4-FFF2-40B4-BE49-F238E27FC236}">
                  <a16:creationId xmlns:a16="http://schemas.microsoft.com/office/drawing/2014/main" id="{A184DE73-8FCB-8874-6331-8FD67EC0E7B9}"/>
                </a:ext>
              </a:extLst>
            </p:cNvPr>
            <p:cNvSpPr/>
            <p:nvPr/>
          </p:nvSpPr>
          <p:spPr>
            <a:xfrm rot="561632">
              <a:off x="5314276" y="421476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4" name="Oval 1063">
              <a:extLst>
                <a:ext uri="{FF2B5EF4-FFF2-40B4-BE49-F238E27FC236}">
                  <a16:creationId xmlns:a16="http://schemas.microsoft.com/office/drawing/2014/main" id="{7903B6BD-B155-F231-DCA4-CAA1F3E6635D}"/>
                </a:ext>
              </a:extLst>
            </p:cNvPr>
            <p:cNvSpPr/>
            <p:nvPr/>
          </p:nvSpPr>
          <p:spPr>
            <a:xfrm rot="561632">
              <a:off x="5466676" y="436716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5" name="Oval 1064">
              <a:extLst>
                <a:ext uri="{FF2B5EF4-FFF2-40B4-BE49-F238E27FC236}">
                  <a16:creationId xmlns:a16="http://schemas.microsoft.com/office/drawing/2014/main" id="{5A617399-D6D5-A095-9173-2105E0F52545}"/>
                </a:ext>
              </a:extLst>
            </p:cNvPr>
            <p:cNvSpPr/>
            <p:nvPr/>
          </p:nvSpPr>
          <p:spPr>
            <a:xfrm rot="561632">
              <a:off x="5071079" y="4228101"/>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6" name="Oval 1065">
              <a:extLst>
                <a:ext uri="{FF2B5EF4-FFF2-40B4-BE49-F238E27FC236}">
                  <a16:creationId xmlns:a16="http://schemas.microsoft.com/office/drawing/2014/main" id="{FBBB8ABF-1436-1970-20C2-3826600EFB98}"/>
                </a:ext>
              </a:extLst>
            </p:cNvPr>
            <p:cNvSpPr/>
            <p:nvPr/>
          </p:nvSpPr>
          <p:spPr>
            <a:xfrm rot="561632">
              <a:off x="5198573" y="432291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7" name="Oval 1066">
              <a:extLst>
                <a:ext uri="{FF2B5EF4-FFF2-40B4-BE49-F238E27FC236}">
                  <a16:creationId xmlns:a16="http://schemas.microsoft.com/office/drawing/2014/main" id="{34484CD0-579A-8C50-4418-2B8C53634BEA}"/>
                </a:ext>
              </a:extLst>
            </p:cNvPr>
            <p:cNvSpPr/>
            <p:nvPr/>
          </p:nvSpPr>
          <p:spPr>
            <a:xfrm rot="561632">
              <a:off x="4965185" y="4279295"/>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8" name="Oval 1067">
              <a:extLst>
                <a:ext uri="{FF2B5EF4-FFF2-40B4-BE49-F238E27FC236}">
                  <a16:creationId xmlns:a16="http://schemas.microsoft.com/office/drawing/2014/main" id="{CCA4F7A5-58AE-1073-2282-4018FFE2110F}"/>
                </a:ext>
              </a:extLst>
            </p:cNvPr>
            <p:cNvSpPr/>
            <p:nvPr/>
          </p:nvSpPr>
          <p:spPr>
            <a:xfrm rot="561632">
              <a:off x="6330831" y="319622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69" name="Oval 1068">
              <a:extLst>
                <a:ext uri="{FF2B5EF4-FFF2-40B4-BE49-F238E27FC236}">
                  <a16:creationId xmlns:a16="http://schemas.microsoft.com/office/drawing/2014/main" id="{5DB0EFFC-F7A0-7AE4-B556-602BBC83FA20}"/>
                </a:ext>
              </a:extLst>
            </p:cNvPr>
            <p:cNvSpPr/>
            <p:nvPr/>
          </p:nvSpPr>
          <p:spPr>
            <a:xfrm rot="561632">
              <a:off x="6483231" y="334862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0" name="Oval 1069">
              <a:extLst>
                <a:ext uri="{FF2B5EF4-FFF2-40B4-BE49-F238E27FC236}">
                  <a16:creationId xmlns:a16="http://schemas.microsoft.com/office/drawing/2014/main" id="{05E25B8E-E9A4-D980-CCF5-F3BE823AF376}"/>
                </a:ext>
              </a:extLst>
            </p:cNvPr>
            <p:cNvSpPr/>
            <p:nvPr/>
          </p:nvSpPr>
          <p:spPr>
            <a:xfrm rot="561632">
              <a:off x="6635631" y="3501022"/>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1" name="Oval 1070">
              <a:extLst>
                <a:ext uri="{FF2B5EF4-FFF2-40B4-BE49-F238E27FC236}">
                  <a16:creationId xmlns:a16="http://schemas.microsoft.com/office/drawing/2014/main" id="{F25734B0-ACD2-07A8-9636-326B17B9B3AD}"/>
                </a:ext>
              </a:extLst>
            </p:cNvPr>
            <p:cNvSpPr/>
            <p:nvPr/>
          </p:nvSpPr>
          <p:spPr>
            <a:xfrm rot="561632">
              <a:off x="6750314" y="3606396"/>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2" name="Oval 1071">
              <a:extLst>
                <a:ext uri="{FF2B5EF4-FFF2-40B4-BE49-F238E27FC236}">
                  <a16:creationId xmlns:a16="http://schemas.microsoft.com/office/drawing/2014/main" id="{AAE8435F-A455-C954-59D9-87CD340F27D5}"/>
                </a:ext>
              </a:extLst>
            </p:cNvPr>
            <p:cNvSpPr/>
            <p:nvPr/>
          </p:nvSpPr>
          <p:spPr>
            <a:xfrm rot="561632">
              <a:off x="6861187" y="374437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3" name="Oval 1072">
              <a:extLst>
                <a:ext uri="{FF2B5EF4-FFF2-40B4-BE49-F238E27FC236}">
                  <a16:creationId xmlns:a16="http://schemas.microsoft.com/office/drawing/2014/main" id="{6B72DEF1-E8CA-F0B3-29C2-B18FD46F3671}"/>
                </a:ext>
              </a:extLst>
            </p:cNvPr>
            <p:cNvSpPr/>
            <p:nvPr/>
          </p:nvSpPr>
          <p:spPr>
            <a:xfrm rot="561632">
              <a:off x="7078601" y="3922731"/>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5" name="Oval 1074">
              <a:extLst>
                <a:ext uri="{FF2B5EF4-FFF2-40B4-BE49-F238E27FC236}">
                  <a16:creationId xmlns:a16="http://schemas.microsoft.com/office/drawing/2014/main" id="{B9033690-D636-5F1C-B0D1-D60B29F09C9C}"/>
                </a:ext>
              </a:extLst>
            </p:cNvPr>
            <p:cNvSpPr/>
            <p:nvPr/>
          </p:nvSpPr>
          <p:spPr>
            <a:xfrm rot="561632">
              <a:off x="7274846" y="4279294"/>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6" name="Oval 1075">
              <a:extLst>
                <a:ext uri="{FF2B5EF4-FFF2-40B4-BE49-F238E27FC236}">
                  <a16:creationId xmlns:a16="http://schemas.microsoft.com/office/drawing/2014/main" id="{965F47A5-DED6-43E4-634E-992B681844CE}"/>
                </a:ext>
              </a:extLst>
            </p:cNvPr>
            <p:cNvSpPr/>
            <p:nvPr/>
          </p:nvSpPr>
          <p:spPr>
            <a:xfrm rot="561632">
              <a:off x="6774217" y="3287409"/>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7" name="Oval 1076">
              <a:extLst>
                <a:ext uri="{FF2B5EF4-FFF2-40B4-BE49-F238E27FC236}">
                  <a16:creationId xmlns:a16="http://schemas.microsoft.com/office/drawing/2014/main" id="{8AEFB692-334A-3424-C514-D1BB498D87DB}"/>
                </a:ext>
              </a:extLst>
            </p:cNvPr>
            <p:cNvSpPr/>
            <p:nvPr/>
          </p:nvSpPr>
          <p:spPr>
            <a:xfrm rot="561632">
              <a:off x="6723693" y="345003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9" name="Oval 1078">
              <a:extLst>
                <a:ext uri="{FF2B5EF4-FFF2-40B4-BE49-F238E27FC236}">
                  <a16:creationId xmlns:a16="http://schemas.microsoft.com/office/drawing/2014/main" id="{1DAEA7CC-77C8-555D-50FE-0A37EB0EB9D6}"/>
                </a:ext>
              </a:extLst>
            </p:cNvPr>
            <p:cNvSpPr/>
            <p:nvPr/>
          </p:nvSpPr>
          <p:spPr>
            <a:xfrm rot="561632">
              <a:off x="7044652" y="3769972"/>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0" name="Oval 1079">
              <a:extLst>
                <a:ext uri="{FF2B5EF4-FFF2-40B4-BE49-F238E27FC236}">
                  <a16:creationId xmlns:a16="http://schemas.microsoft.com/office/drawing/2014/main" id="{EF8DC181-ED5A-3910-1BE0-C0CFA195910A}"/>
                </a:ext>
              </a:extLst>
            </p:cNvPr>
            <p:cNvSpPr/>
            <p:nvPr/>
          </p:nvSpPr>
          <p:spPr>
            <a:xfrm rot="561632">
              <a:off x="7253846" y="3869886"/>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2" name="Oval 1081">
              <a:extLst>
                <a:ext uri="{FF2B5EF4-FFF2-40B4-BE49-F238E27FC236}">
                  <a16:creationId xmlns:a16="http://schemas.microsoft.com/office/drawing/2014/main" id="{2460E6B8-898E-5FB2-8824-22248540F939}"/>
                </a:ext>
              </a:extLst>
            </p:cNvPr>
            <p:cNvSpPr/>
            <p:nvPr/>
          </p:nvSpPr>
          <p:spPr>
            <a:xfrm rot="561632">
              <a:off x="6926891" y="3313700"/>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3" name="Oval 1082">
              <a:extLst>
                <a:ext uri="{FF2B5EF4-FFF2-40B4-BE49-F238E27FC236}">
                  <a16:creationId xmlns:a16="http://schemas.microsoft.com/office/drawing/2014/main" id="{6285746E-F680-A8B8-DCF2-D5CBD1426B43}"/>
                </a:ext>
              </a:extLst>
            </p:cNvPr>
            <p:cNvSpPr/>
            <p:nvPr/>
          </p:nvSpPr>
          <p:spPr>
            <a:xfrm rot="561632">
              <a:off x="7019072" y="3480403"/>
              <a:ext cx="101130" cy="510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4" name="Oval 1083">
              <a:extLst>
                <a:ext uri="{FF2B5EF4-FFF2-40B4-BE49-F238E27FC236}">
                  <a16:creationId xmlns:a16="http://schemas.microsoft.com/office/drawing/2014/main" id="{2D913579-7224-7FD7-AC1F-E223FDBA5BB3}"/>
                </a:ext>
              </a:extLst>
            </p:cNvPr>
            <p:cNvSpPr/>
            <p:nvPr/>
          </p:nvSpPr>
          <p:spPr>
            <a:xfrm rot="561632">
              <a:off x="7264635" y="3610567"/>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5" name="Oval 1084">
              <a:extLst>
                <a:ext uri="{FF2B5EF4-FFF2-40B4-BE49-F238E27FC236}">
                  <a16:creationId xmlns:a16="http://schemas.microsoft.com/office/drawing/2014/main" id="{2CFD12C7-A91B-7ECD-8546-D14F7911924B}"/>
                </a:ext>
              </a:extLst>
            </p:cNvPr>
            <p:cNvSpPr/>
            <p:nvPr/>
          </p:nvSpPr>
          <p:spPr>
            <a:xfrm rot="561632">
              <a:off x="7389153" y="3694910"/>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6" name="Oval 1085">
              <a:extLst>
                <a:ext uri="{FF2B5EF4-FFF2-40B4-BE49-F238E27FC236}">
                  <a16:creationId xmlns:a16="http://schemas.microsoft.com/office/drawing/2014/main" id="{83B844D3-D416-8758-83DA-FD60E0906D6E}"/>
                </a:ext>
              </a:extLst>
            </p:cNvPr>
            <p:cNvSpPr/>
            <p:nvPr/>
          </p:nvSpPr>
          <p:spPr>
            <a:xfrm rot="561632">
              <a:off x="7536491" y="3923300"/>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7" name="Oval 1086">
              <a:extLst>
                <a:ext uri="{FF2B5EF4-FFF2-40B4-BE49-F238E27FC236}">
                  <a16:creationId xmlns:a16="http://schemas.microsoft.com/office/drawing/2014/main" id="{DDBFAF46-7A40-9BCC-DECB-CCE47C388541}"/>
                </a:ext>
              </a:extLst>
            </p:cNvPr>
            <p:cNvSpPr/>
            <p:nvPr/>
          </p:nvSpPr>
          <p:spPr>
            <a:xfrm rot="561632">
              <a:off x="7310383" y="3500331"/>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8" name="Oval 1087">
              <a:extLst>
                <a:ext uri="{FF2B5EF4-FFF2-40B4-BE49-F238E27FC236}">
                  <a16:creationId xmlns:a16="http://schemas.microsoft.com/office/drawing/2014/main" id="{24869F33-5F44-C35F-47A0-22CEF1A53E36}"/>
                </a:ext>
              </a:extLst>
            </p:cNvPr>
            <p:cNvSpPr/>
            <p:nvPr/>
          </p:nvSpPr>
          <p:spPr>
            <a:xfrm rot="561632">
              <a:off x="7497172" y="3595891"/>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9" name="Oval 1088">
              <a:extLst>
                <a:ext uri="{FF2B5EF4-FFF2-40B4-BE49-F238E27FC236}">
                  <a16:creationId xmlns:a16="http://schemas.microsoft.com/office/drawing/2014/main" id="{BFFC586A-3185-D3CF-E57E-5CD5E11BF3EB}"/>
                </a:ext>
              </a:extLst>
            </p:cNvPr>
            <p:cNvSpPr/>
            <p:nvPr/>
          </p:nvSpPr>
          <p:spPr>
            <a:xfrm rot="561632">
              <a:off x="7608443" y="3748555"/>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90" name="Oval 1089">
              <a:extLst>
                <a:ext uri="{FF2B5EF4-FFF2-40B4-BE49-F238E27FC236}">
                  <a16:creationId xmlns:a16="http://schemas.microsoft.com/office/drawing/2014/main" id="{1ED9C82C-3CD7-3DDA-4F03-4399310F7D40}"/>
                </a:ext>
              </a:extLst>
            </p:cNvPr>
            <p:cNvSpPr/>
            <p:nvPr/>
          </p:nvSpPr>
          <p:spPr>
            <a:xfrm rot="561632">
              <a:off x="7731970" y="3512682"/>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91" name="Oval 1090">
              <a:extLst>
                <a:ext uri="{FF2B5EF4-FFF2-40B4-BE49-F238E27FC236}">
                  <a16:creationId xmlns:a16="http://schemas.microsoft.com/office/drawing/2014/main" id="{ACEBD3F1-BCCB-CABC-FD3A-1D42A8AB75A6}"/>
                </a:ext>
              </a:extLst>
            </p:cNvPr>
            <p:cNvSpPr/>
            <p:nvPr/>
          </p:nvSpPr>
          <p:spPr>
            <a:xfrm rot="561632">
              <a:off x="7825298" y="3660159"/>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grpSp>
      <p:grpSp>
        <p:nvGrpSpPr>
          <p:cNvPr id="1100" name="Group 1099">
            <a:extLst>
              <a:ext uri="{FF2B5EF4-FFF2-40B4-BE49-F238E27FC236}">
                <a16:creationId xmlns:a16="http://schemas.microsoft.com/office/drawing/2014/main" id="{0691AAB6-3B26-C4A3-E3DD-CC54D7A35078}"/>
              </a:ext>
            </a:extLst>
          </p:cNvPr>
          <p:cNvGrpSpPr/>
          <p:nvPr/>
        </p:nvGrpSpPr>
        <p:grpSpPr>
          <a:xfrm>
            <a:off x="7098407" y="4051841"/>
            <a:ext cx="510587" cy="127092"/>
            <a:chOff x="7098407" y="4051841"/>
            <a:chExt cx="510587" cy="127092"/>
          </a:xfrm>
        </p:grpSpPr>
        <p:sp>
          <p:nvSpPr>
            <p:cNvPr id="1092" name="Oval 1091">
              <a:extLst>
                <a:ext uri="{FF2B5EF4-FFF2-40B4-BE49-F238E27FC236}">
                  <a16:creationId xmlns:a16="http://schemas.microsoft.com/office/drawing/2014/main" id="{6F97BAF7-EBD5-CEBB-7B10-988E4BFE36B6}"/>
                </a:ext>
              </a:extLst>
            </p:cNvPr>
            <p:cNvSpPr/>
            <p:nvPr/>
          </p:nvSpPr>
          <p:spPr>
            <a:xfrm rot="561632">
              <a:off x="7507864" y="4103715"/>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81" name="Oval 1080">
              <a:extLst>
                <a:ext uri="{FF2B5EF4-FFF2-40B4-BE49-F238E27FC236}">
                  <a16:creationId xmlns:a16="http://schemas.microsoft.com/office/drawing/2014/main" id="{9CDADCA5-B648-B13E-0F23-610E11763572}"/>
                </a:ext>
              </a:extLst>
            </p:cNvPr>
            <p:cNvSpPr/>
            <p:nvPr/>
          </p:nvSpPr>
          <p:spPr>
            <a:xfrm rot="561632">
              <a:off x="7382468" y="4051841"/>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4" name="Oval 53">
              <a:extLst>
                <a:ext uri="{FF2B5EF4-FFF2-40B4-BE49-F238E27FC236}">
                  <a16:creationId xmlns:a16="http://schemas.microsoft.com/office/drawing/2014/main" id="{77B1F26C-72FB-4203-E8F4-6CFEB6C40A6C}"/>
                </a:ext>
              </a:extLst>
            </p:cNvPr>
            <p:cNvSpPr/>
            <p:nvPr/>
          </p:nvSpPr>
          <p:spPr>
            <a:xfrm rot="561632">
              <a:off x="7098407" y="4085226"/>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74" name="Oval 1073">
              <a:extLst>
                <a:ext uri="{FF2B5EF4-FFF2-40B4-BE49-F238E27FC236}">
                  <a16:creationId xmlns:a16="http://schemas.microsoft.com/office/drawing/2014/main" id="{D99C6FAE-9D16-19BF-9449-463F8F97D011}"/>
                </a:ext>
              </a:extLst>
            </p:cNvPr>
            <p:cNvSpPr/>
            <p:nvPr/>
          </p:nvSpPr>
          <p:spPr>
            <a:xfrm rot="561632">
              <a:off x="7284182" y="4127904"/>
              <a:ext cx="101130" cy="51029"/>
            </a:xfrm>
            <a:prstGeom prst="ellipse">
              <a:avLst/>
            </a:prstGeom>
            <a:solidFill>
              <a:srgbClr val="E9713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grpSp>
      <p:grpSp>
        <p:nvGrpSpPr>
          <p:cNvPr id="1099" name="Group 1098">
            <a:extLst>
              <a:ext uri="{FF2B5EF4-FFF2-40B4-BE49-F238E27FC236}">
                <a16:creationId xmlns:a16="http://schemas.microsoft.com/office/drawing/2014/main" id="{B7725D97-CC58-F86C-31F6-CE85677879E4}"/>
              </a:ext>
            </a:extLst>
          </p:cNvPr>
          <p:cNvGrpSpPr/>
          <p:nvPr/>
        </p:nvGrpSpPr>
        <p:grpSpPr>
          <a:xfrm>
            <a:off x="7098408" y="4051856"/>
            <a:ext cx="510587" cy="127092"/>
            <a:chOff x="7098408" y="4051856"/>
            <a:chExt cx="510587" cy="127092"/>
          </a:xfrm>
        </p:grpSpPr>
        <p:sp>
          <p:nvSpPr>
            <p:cNvPr id="1095" name="Oval 1094">
              <a:extLst>
                <a:ext uri="{FF2B5EF4-FFF2-40B4-BE49-F238E27FC236}">
                  <a16:creationId xmlns:a16="http://schemas.microsoft.com/office/drawing/2014/main" id="{A7BBEC53-9258-D6E6-9E36-1829F4966F83}"/>
                </a:ext>
              </a:extLst>
            </p:cNvPr>
            <p:cNvSpPr/>
            <p:nvPr/>
          </p:nvSpPr>
          <p:spPr>
            <a:xfrm rot="561632">
              <a:off x="7507865" y="4103730"/>
              <a:ext cx="101130" cy="51029"/>
            </a:xfrm>
            <a:prstGeom prst="ellipse">
              <a:avLst/>
            </a:prstGeom>
            <a:solidFill>
              <a:schemeClr val="tx2">
                <a:lumMod val="90000"/>
                <a:lumOff val="1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96" name="Oval 1095">
              <a:extLst>
                <a:ext uri="{FF2B5EF4-FFF2-40B4-BE49-F238E27FC236}">
                  <a16:creationId xmlns:a16="http://schemas.microsoft.com/office/drawing/2014/main" id="{04476B06-E0EB-ED3A-845A-56C17D3181A0}"/>
                </a:ext>
              </a:extLst>
            </p:cNvPr>
            <p:cNvSpPr/>
            <p:nvPr/>
          </p:nvSpPr>
          <p:spPr>
            <a:xfrm rot="561632">
              <a:off x="7382469" y="4051856"/>
              <a:ext cx="101130" cy="51029"/>
            </a:xfrm>
            <a:prstGeom prst="ellipse">
              <a:avLst/>
            </a:prstGeom>
            <a:solidFill>
              <a:schemeClr val="tx2">
                <a:lumMod val="90000"/>
                <a:lumOff val="1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97" name="Oval 1096">
              <a:extLst>
                <a:ext uri="{FF2B5EF4-FFF2-40B4-BE49-F238E27FC236}">
                  <a16:creationId xmlns:a16="http://schemas.microsoft.com/office/drawing/2014/main" id="{BC7156FE-F691-B56D-B683-B2F7764E8304}"/>
                </a:ext>
              </a:extLst>
            </p:cNvPr>
            <p:cNvSpPr/>
            <p:nvPr/>
          </p:nvSpPr>
          <p:spPr>
            <a:xfrm rot="561632">
              <a:off x="7098408" y="4085241"/>
              <a:ext cx="101130" cy="51029"/>
            </a:xfrm>
            <a:prstGeom prst="ellipse">
              <a:avLst/>
            </a:prstGeom>
            <a:solidFill>
              <a:schemeClr val="tx2">
                <a:lumMod val="90000"/>
                <a:lumOff val="1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98" name="Oval 1097">
              <a:extLst>
                <a:ext uri="{FF2B5EF4-FFF2-40B4-BE49-F238E27FC236}">
                  <a16:creationId xmlns:a16="http://schemas.microsoft.com/office/drawing/2014/main" id="{8B27551A-7BFC-388D-5FD1-228B8DB71280}"/>
                </a:ext>
              </a:extLst>
            </p:cNvPr>
            <p:cNvSpPr/>
            <p:nvPr/>
          </p:nvSpPr>
          <p:spPr>
            <a:xfrm rot="561632">
              <a:off x="7284183" y="4127919"/>
              <a:ext cx="101130" cy="51029"/>
            </a:xfrm>
            <a:prstGeom prst="ellipse">
              <a:avLst/>
            </a:prstGeom>
            <a:solidFill>
              <a:schemeClr val="tx2">
                <a:lumMod val="90000"/>
                <a:lumOff val="1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grpSp>
      <mc:AlternateContent xmlns:mc="http://schemas.openxmlformats.org/markup-compatibility/2006">
        <mc:Choice xmlns:a14="http://schemas.microsoft.com/office/drawing/2010/main" Requires="a14">
          <p:sp>
            <p:nvSpPr>
              <p:cNvPr id="1101" name="TextBox 1100">
                <a:extLst>
                  <a:ext uri="{FF2B5EF4-FFF2-40B4-BE49-F238E27FC236}">
                    <a16:creationId xmlns:a16="http://schemas.microsoft.com/office/drawing/2014/main" id="{9F163FB3-8205-9501-DEDF-2F6D7D268145}"/>
                  </a:ext>
                </a:extLst>
              </p:cNvPr>
              <p:cNvSpPr txBox="1"/>
              <p:nvPr/>
            </p:nvSpPr>
            <p:spPr>
              <a:xfrm>
                <a:off x="8045541" y="1854195"/>
                <a:ext cx="2362891" cy="55002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001" sz="2400" i="1" smtClean="0">
                              <a:latin typeface="Cambria Math" panose="02040503050406030204" pitchFamily="18" charset="0"/>
                            </a:rPr>
                          </m:ctrlPr>
                        </m:dPr>
                        <m:e>
                          <m:sSubSup>
                            <m:sSubSupPr>
                              <m:ctrlPr>
                                <a:rPr lang="nl-NL" sz="2400" b="0" i="1" smtClean="0">
                                  <a:latin typeface="Cambria Math" panose="02040503050406030204" pitchFamily="18" charset="0"/>
                                </a:rPr>
                              </m:ctrlPr>
                            </m:sSubSupPr>
                            <m:e>
                              <m:r>
                                <m:rPr>
                                  <m:sty m:val="p"/>
                                </m:rPr>
                                <a:rPr lang="nl-NL" sz="2400" b="0" i="0" smtClean="0">
                                  <a:latin typeface="Cambria Math" panose="02040503050406030204" pitchFamily="18" charset="0"/>
                                </a:rPr>
                                <m:t>Γ</m:t>
                              </m:r>
                            </m:e>
                            <m:sub>
                              <m:r>
                                <a:rPr lang="nl-NL" sz="2400" b="0" i="1" smtClean="0">
                                  <a:latin typeface="Cambria Math" panose="02040503050406030204" pitchFamily="18" charset="0"/>
                                </a:rPr>
                                <m:t>𝑗</m:t>
                              </m:r>
                            </m:sub>
                            <m:sup>
                              <m:r>
                                <a:rPr lang="nl-NL" sz="2400" b="0" i="1" smtClean="0">
                                  <a:latin typeface="Cambria Math" panose="02040503050406030204" pitchFamily="18" charset="0"/>
                                </a:rPr>
                                <m:t>𝑚</m:t>
                              </m:r>
                              <m:r>
                                <a:rPr lang="nl-NL" sz="2400" b="0" i="1" smtClean="0">
                                  <a:latin typeface="Cambria Math" panose="02040503050406030204" pitchFamily="18" charset="0"/>
                                </a:rPr>
                                <m:t>,</m:t>
                              </m:r>
                              <m:r>
                                <a:rPr lang="nl-NL" sz="2400" b="0" i="1" smtClean="0">
                                  <a:latin typeface="Cambria Math" panose="02040503050406030204" pitchFamily="18" charset="0"/>
                                </a:rPr>
                                <m:t>𝑓</m:t>
                              </m:r>
                            </m:sup>
                          </m:sSubSup>
                        </m:e>
                      </m:d>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𝑅</m:t>
                          </m:r>
                        </m:e>
                        <m:sub>
                          <m:r>
                            <a:rPr lang="nl-NL" sz="2400" b="0" i="1" smtClean="0">
                              <a:latin typeface="Cambria Math" panose="02040503050406030204" pitchFamily="18" charset="0"/>
                            </a:rPr>
                            <m:t>𝑀𝐶</m:t>
                          </m:r>
                        </m:sub>
                      </m:sSub>
                      <m:d>
                        <m:dPr>
                          <m:begChr m:val="|"/>
                          <m:endChr m:val="|"/>
                          <m:ctrlPr>
                            <a:rPr lang="nl-NL" sz="2400" b="0" i="1" smtClean="0">
                              <a:latin typeface="Cambria Math" panose="02040503050406030204" pitchFamily="18" charset="0"/>
                            </a:rPr>
                          </m:ctrlPr>
                        </m:dPr>
                        <m:e>
                          <m:sSubSup>
                            <m:sSubSupPr>
                              <m:ctrlPr>
                                <a:rPr lang="nl-NL" sz="2400" b="0" i="1" smtClean="0">
                                  <a:latin typeface="Cambria Math" panose="02040503050406030204" pitchFamily="18" charset="0"/>
                                </a:rPr>
                              </m:ctrlPr>
                            </m:sSubSupPr>
                            <m:e>
                              <m:r>
                                <m:rPr>
                                  <m:sty m:val="p"/>
                                </m:rPr>
                                <a:rPr lang="nl-NL" sz="2400" b="0" i="0" smtClean="0">
                                  <a:latin typeface="Cambria Math" panose="02040503050406030204" pitchFamily="18" charset="0"/>
                                </a:rPr>
                                <m:t>Ω</m:t>
                              </m:r>
                            </m:e>
                            <m:sub>
                              <m:r>
                                <a:rPr lang="nl-NL" sz="2400" b="0" i="1" smtClean="0">
                                  <a:latin typeface="Cambria Math" panose="02040503050406030204" pitchFamily="18" charset="0"/>
                                </a:rPr>
                                <m:t>𝑟</m:t>
                              </m:r>
                            </m:sub>
                            <m:sup>
                              <m:r>
                                <a:rPr lang="nl-NL" sz="2400" b="0" i="1" smtClean="0">
                                  <a:latin typeface="Cambria Math" panose="02040503050406030204" pitchFamily="18" charset="0"/>
                                </a:rPr>
                                <m:t>𝑓</m:t>
                              </m:r>
                            </m:sup>
                          </m:sSubSup>
                        </m:e>
                      </m:d>
                    </m:oMath>
                  </m:oMathPara>
                </a14:m>
                <a:endParaRPr lang="en-001" sz="2400" dirty="0"/>
              </a:p>
            </p:txBody>
          </p:sp>
        </mc:Choice>
        <mc:Fallback>
          <p:sp>
            <p:nvSpPr>
              <p:cNvPr id="1101" name="TextBox 1100">
                <a:extLst>
                  <a:ext uri="{FF2B5EF4-FFF2-40B4-BE49-F238E27FC236}">
                    <a16:creationId xmlns:a16="http://schemas.microsoft.com/office/drawing/2014/main" id="{9F163FB3-8205-9501-DEDF-2F6D7D268145}"/>
                  </a:ext>
                </a:extLst>
              </p:cNvPr>
              <p:cNvSpPr txBox="1">
                <a:spLocks noRot="1" noChangeAspect="1" noMove="1" noResize="1" noEditPoints="1" noAdjustHandles="1" noChangeArrowheads="1" noChangeShapeType="1" noTextEdit="1"/>
              </p:cNvSpPr>
              <p:nvPr/>
            </p:nvSpPr>
            <p:spPr>
              <a:xfrm>
                <a:off x="8045541" y="1854195"/>
                <a:ext cx="2362891" cy="550022"/>
              </a:xfrm>
              <a:prstGeom prst="rect">
                <a:avLst/>
              </a:prstGeom>
              <a:blipFill>
                <a:blip r:embed="rId5"/>
                <a:stretch>
                  <a:fillRect b="-13333"/>
                </a:stretch>
              </a:blipFill>
            </p:spPr>
            <p:txBody>
              <a:bodyPr/>
              <a:lstStyle/>
              <a:p>
                <a:r>
                  <a:rPr lang="en-001">
                    <a:noFill/>
                  </a:rPr>
                  <a:t> </a:t>
                </a:r>
              </a:p>
            </p:txBody>
          </p:sp>
        </mc:Fallback>
      </mc:AlternateContent>
      <p:sp>
        <p:nvSpPr>
          <p:cNvPr id="1102" name="TextBox 1101">
            <a:extLst>
              <a:ext uri="{FF2B5EF4-FFF2-40B4-BE49-F238E27FC236}">
                <a16:creationId xmlns:a16="http://schemas.microsoft.com/office/drawing/2014/main" id="{5F0A6877-7641-FABE-3601-FFB4ED719CD5}"/>
              </a:ext>
            </a:extLst>
          </p:cNvPr>
          <p:cNvSpPr txBox="1"/>
          <p:nvPr/>
        </p:nvSpPr>
        <p:spPr>
          <a:xfrm>
            <a:off x="8980139" y="2792351"/>
            <a:ext cx="2208562" cy="1384995"/>
          </a:xfrm>
          <a:prstGeom prst="rect">
            <a:avLst/>
          </a:prstGeom>
          <a:noFill/>
        </p:spPr>
        <p:txBody>
          <a:bodyPr wrap="square" rtlCol="0">
            <a:spAutoFit/>
          </a:bodyPr>
          <a:lstStyle/>
          <a:p>
            <a:pPr algn="ctr"/>
            <a:r>
              <a:rPr lang="en-001" sz="2800" dirty="0">
                <a:latin typeface="DIN Condensed" pitchFamily="2" charset="0"/>
              </a:rPr>
              <a:t>Ratio of </a:t>
            </a:r>
          </a:p>
          <a:p>
            <a:pPr algn="ctr"/>
            <a:r>
              <a:rPr lang="en-001" sz="2800" dirty="0">
                <a:latin typeface="DIN Condensed" pitchFamily="2" charset="0"/>
              </a:rPr>
              <a:t># points inside to # total points</a:t>
            </a:r>
          </a:p>
        </p:txBody>
      </p:sp>
      <p:sp>
        <p:nvSpPr>
          <p:cNvPr id="1104" name="Freeform 1103">
            <a:extLst>
              <a:ext uri="{FF2B5EF4-FFF2-40B4-BE49-F238E27FC236}">
                <a16:creationId xmlns:a16="http://schemas.microsoft.com/office/drawing/2014/main" id="{F037FF5D-FCAA-88A5-D8B7-450EC8750B78}"/>
              </a:ext>
            </a:extLst>
          </p:cNvPr>
          <p:cNvSpPr/>
          <p:nvPr/>
        </p:nvSpPr>
        <p:spPr>
          <a:xfrm>
            <a:off x="9072484" y="2366117"/>
            <a:ext cx="499186" cy="685800"/>
          </a:xfrm>
          <a:custGeom>
            <a:avLst/>
            <a:gdLst>
              <a:gd name="csX0" fmla="*/ 308686 w 499186"/>
              <a:gd name="csY0" fmla="*/ 0 h 685800"/>
              <a:gd name="csX1" fmla="*/ 3886 w 499186"/>
              <a:gd name="csY1" fmla="*/ 444500 h 685800"/>
              <a:gd name="csX2" fmla="*/ 499186 w 499186"/>
              <a:gd name="csY2" fmla="*/ 685800 h 685800"/>
            </a:gdLst>
            <a:ahLst/>
            <a:cxnLst>
              <a:cxn ang="0">
                <a:pos x="csX0" y="csY0"/>
              </a:cxn>
              <a:cxn ang="0">
                <a:pos x="csX1" y="csY1"/>
              </a:cxn>
              <a:cxn ang="0">
                <a:pos x="csX2" y="csY2"/>
              </a:cxn>
            </a:cxnLst>
            <a:rect l="l" t="t" r="r" b="b"/>
            <a:pathLst>
              <a:path w="499186" h="685800">
                <a:moveTo>
                  <a:pt x="308686" y="0"/>
                </a:moveTo>
                <a:cubicBezTo>
                  <a:pt x="140411" y="165100"/>
                  <a:pt x="-27864" y="330200"/>
                  <a:pt x="3886" y="444500"/>
                </a:cubicBezTo>
                <a:cubicBezTo>
                  <a:pt x="35636" y="558800"/>
                  <a:pt x="267411" y="622300"/>
                  <a:pt x="499186" y="685800"/>
                </a:cubicBezTo>
              </a:path>
            </a:pathLst>
          </a:custGeom>
          <a:noFill/>
          <a:ln>
            <a:solidFill>
              <a:schemeClr val="tx1"/>
            </a:solidFill>
            <a:headEnd type="none" w="med" len="med"/>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105" name="TextBox 1104">
            <a:extLst>
              <a:ext uri="{FF2B5EF4-FFF2-40B4-BE49-F238E27FC236}">
                <a16:creationId xmlns:a16="http://schemas.microsoft.com/office/drawing/2014/main" id="{C2EA5E95-17B2-CBD6-7CC5-30C975E34B05}"/>
              </a:ext>
            </a:extLst>
          </p:cNvPr>
          <p:cNvSpPr txBox="1"/>
          <p:nvPr/>
        </p:nvSpPr>
        <p:spPr>
          <a:xfrm>
            <a:off x="5135187" y="5547772"/>
            <a:ext cx="5607277" cy="523220"/>
          </a:xfrm>
          <a:prstGeom prst="rect">
            <a:avLst/>
          </a:prstGeom>
          <a:noFill/>
        </p:spPr>
        <p:txBody>
          <a:bodyPr wrap="square" rtlCol="0">
            <a:spAutoFit/>
          </a:bodyPr>
          <a:lstStyle/>
          <a:p>
            <a:pPr algn="ctr"/>
            <a:r>
              <a:rPr lang="en-001" sz="2800" i="1" dirty="0">
                <a:latin typeface="DIN Condensed" pitchFamily="2" charset="0"/>
              </a:rPr>
              <a:t>Algorithm easily vectorized…</a:t>
            </a:r>
          </a:p>
        </p:txBody>
      </p:sp>
      <p:sp>
        <p:nvSpPr>
          <p:cNvPr id="1106" name="Rectangle 1105">
            <a:extLst>
              <a:ext uri="{FF2B5EF4-FFF2-40B4-BE49-F238E27FC236}">
                <a16:creationId xmlns:a16="http://schemas.microsoft.com/office/drawing/2014/main" id="{80B7A0FB-211B-2E93-920F-8411D7DE63D2}"/>
              </a:ext>
            </a:extLst>
          </p:cNvPr>
          <p:cNvSpPr/>
          <p:nvPr/>
        </p:nvSpPr>
        <p:spPr>
          <a:xfrm>
            <a:off x="1613980" y="1907702"/>
            <a:ext cx="2349500" cy="993029"/>
          </a:xfrm>
          <a:prstGeom prst="rect">
            <a:avLst/>
          </a:prstGeom>
          <a:solidFill>
            <a:srgbClr val="47D45A">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mc:AlternateContent xmlns:mc="http://schemas.openxmlformats.org/markup-compatibility/2006">
        <mc:Choice xmlns:a14="http://schemas.microsoft.com/office/drawing/2010/main" Requires="a14">
          <p:sp>
            <p:nvSpPr>
              <p:cNvPr id="1107" name="CI eq">
                <a:extLst>
                  <a:ext uri="{FF2B5EF4-FFF2-40B4-BE49-F238E27FC236}">
                    <a16:creationId xmlns:a16="http://schemas.microsoft.com/office/drawing/2014/main" id="{E9C44F41-BCFA-F7C4-34C3-413B55070239}"/>
                  </a:ext>
                </a:extLst>
              </p:cNvPr>
              <p:cNvSpPr txBox="1"/>
              <p:nvPr/>
            </p:nvSpPr>
            <p:spPr>
              <a:xfrm>
                <a:off x="1332440" y="1907702"/>
                <a:ext cx="2878812" cy="9009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𝐶</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𝐼</m:t>
                          </m:r>
                        </m:e>
                        <m:sup>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p>
                      </m:sSup>
                      <m:r>
                        <a:rPr lang="nl-NL" sz="2000" b="0" i="1" smtClean="0">
                          <a:latin typeface="Cambria Math" panose="02040503050406030204" pitchFamily="18" charset="0"/>
                          <a:ea typeface="Cambria Math" panose="02040503050406030204" pitchFamily="18" charset="0"/>
                        </a:rPr>
                        <m:t>=</m:t>
                      </m:r>
                      <m:f>
                        <m:fPr>
                          <m:ctrlPr>
                            <a:rPr lang="nl-NL" sz="2000" b="0" i="1" smtClean="0">
                              <a:latin typeface="Cambria Math" panose="02040503050406030204" pitchFamily="18" charset="0"/>
                              <a:ea typeface="Cambria Math" panose="02040503050406030204" pitchFamily="18" charset="0"/>
                            </a:rPr>
                          </m:ctrlPr>
                        </m:fPr>
                        <m:num>
                          <m:r>
                            <a:rPr lang="nl-NL" sz="2000" b="0" i="1" smtClean="0">
                              <a:latin typeface="Cambria Math" panose="02040503050406030204" pitchFamily="18" charset="0"/>
                              <a:ea typeface="Cambria Math" panose="02040503050406030204" pitchFamily="18" charset="0"/>
                            </a:rPr>
                            <m:t>2</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e>
                          </m:d>
                        </m:num>
                        <m:den>
                          <m:r>
                            <a:rPr lang="nl-NL" sz="2000" b="0" i="1" smtClean="0">
                              <a:latin typeface="Cambria Math" panose="02040503050406030204" pitchFamily="18" charset="0"/>
                              <a:ea typeface="Cambria Math" panose="02040503050406030204" pitchFamily="18" charset="0"/>
                            </a:rPr>
                            <m:t>𝑑</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e>
                          </m:d>
                        </m:den>
                      </m:f>
                    </m:oMath>
                  </m:oMathPara>
                </a14:m>
                <a:endParaRPr lang="en-001" sz="2000" dirty="0"/>
              </a:p>
            </p:txBody>
          </p:sp>
        </mc:Choice>
        <mc:Fallback>
          <p:sp>
            <p:nvSpPr>
              <p:cNvPr id="1107" name="CI eq">
                <a:extLst>
                  <a:ext uri="{FF2B5EF4-FFF2-40B4-BE49-F238E27FC236}">
                    <a16:creationId xmlns:a16="http://schemas.microsoft.com/office/drawing/2014/main" id="{E9C44F41-BCFA-F7C4-34C3-413B55070239}"/>
                  </a:ext>
                </a:extLst>
              </p:cNvPr>
              <p:cNvSpPr txBox="1">
                <a:spLocks noRot="1" noChangeAspect="1" noMove="1" noResize="1" noEditPoints="1" noAdjustHandles="1" noChangeArrowheads="1" noChangeShapeType="1" noTextEdit="1"/>
              </p:cNvSpPr>
              <p:nvPr/>
            </p:nvSpPr>
            <p:spPr>
              <a:xfrm>
                <a:off x="1332440" y="1907702"/>
                <a:ext cx="2878812" cy="900952"/>
              </a:xfrm>
              <a:prstGeom prst="rect">
                <a:avLst/>
              </a:prstGeom>
              <a:blipFill>
                <a:blip r:embed="rId6"/>
                <a:stretch>
                  <a:fillRect/>
                </a:stretch>
              </a:blipFill>
            </p:spPr>
            <p:txBody>
              <a:bodyPr/>
              <a:lstStyle/>
              <a:p>
                <a:r>
                  <a:rPr lang="en-001">
                    <a:noFill/>
                  </a:rPr>
                  <a:t> </a:t>
                </a:r>
              </a:p>
            </p:txBody>
          </p:sp>
        </mc:Fallback>
      </mc:AlternateContent>
      <p:cxnSp>
        <p:nvCxnSpPr>
          <p:cNvPr id="1108" name="Straight Arrow Connector 1107">
            <a:extLst>
              <a:ext uri="{FF2B5EF4-FFF2-40B4-BE49-F238E27FC236}">
                <a16:creationId xmlns:a16="http://schemas.microsoft.com/office/drawing/2014/main" id="{B07ED610-8CFF-470A-C294-9BECB813CC9D}"/>
              </a:ext>
            </a:extLst>
          </p:cNvPr>
          <p:cNvCxnSpPr/>
          <p:nvPr/>
        </p:nvCxnSpPr>
        <p:spPr>
          <a:xfrm flipH="1">
            <a:off x="3893752" y="2178480"/>
            <a:ext cx="46367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109" name="TextBox 1108">
            <a:extLst>
              <a:ext uri="{FF2B5EF4-FFF2-40B4-BE49-F238E27FC236}">
                <a16:creationId xmlns:a16="http://schemas.microsoft.com/office/drawing/2014/main" id="{45835456-D6F8-E2B6-9123-8B418C2D62CD}"/>
              </a:ext>
            </a:extLst>
          </p:cNvPr>
          <p:cNvSpPr txBox="1"/>
          <p:nvPr/>
        </p:nvSpPr>
        <p:spPr>
          <a:xfrm>
            <a:off x="4357424" y="1918472"/>
            <a:ext cx="723900" cy="523220"/>
          </a:xfrm>
          <a:prstGeom prst="rect">
            <a:avLst/>
          </a:prstGeom>
          <a:noFill/>
        </p:spPr>
        <p:txBody>
          <a:bodyPr wrap="square" rtlCol="0">
            <a:spAutoFit/>
          </a:bodyPr>
          <a:lstStyle/>
          <a:p>
            <a:r>
              <a:rPr lang="en-001" sz="2800" dirty="0">
                <a:latin typeface="DIN Condensed" pitchFamily="2" charset="0"/>
              </a:rPr>
              <a:t>Area</a:t>
            </a:r>
          </a:p>
        </p:txBody>
      </p:sp>
    </p:spTree>
    <p:extLst>
      <p:ext uri="{BB962C8B-B14F-4D97-AF65-F5344CB8AC3E}">
        <p14:creationId xmlns:p14="http://schemas.microsoft.com/office/powerpoint/2010/main" val="18833370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9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9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0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0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0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 grpId="0"/>
      <p:bldP spid="1102" grpId="0"/>
      <p:bldP spid="1104" grpId="0" animBg="1"/>
      <p:bldP spid="11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CEBFB-6344-70FB-F87C-7AB34F22465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41D34A6-3039-7653-23DB-9928D007ECF8}"/>
              </a:ext>
            </a:extLst>
          </p:cNvPr>
          <p:cNvSpPr>
            <a:spLocks noGrp="1"/>
          </p:cNvSpPr>
          <p:nvPr>
            <p:ph type="body" sz="quarter" idx="14"/>
          </p:nvPr>
        </p:nvSpPr>
        <p:spPr>
          <a:xfrm>
            <a:off x="0" y="0"/>
            <a:ext cx="12202750" cy="6858000"/>
          </a:xfrm>
        </p:spPr>
        <p:txBody>
          <a:bodyPr/>
          <a:lstStyle/>
          <a:p>
            <a:pPr marL="0" indent="0" algn="l" defTabSz="719138" rtl="0" eaLnBrk="1" latinLnBrk="0" hangingPunct="1">
              <a:lnSpc>
                <a:spcPct val="90000"/>
              </a:lnSpc>
              <a:spcBef>
                <a:spcPts val="0"/>
              </a:spcBef>
              <a:spcAft>
                <a:spcPts val="1200"/>
              </a:spcAft>
              <a:buClr>
                <a:schemeClr val="tx2"/>
              </a:buClr>
              <a:buSzPct val="100000"/>
              <a:buFont typeface="Wingdings" panose="05000000000000000000" pitchFamily="2" charset="2"/>
              <a:buNone/>
            </a:pPr>
            <a:endParaRPr lang="en-GB" dirty="0">
              <a:solidFill>
                <a:schemeClr val="bg1"/>
              </a:solidFill>
            </a:endParaRPr>
          </a:p>
        </p:txBody>
      </p:sp>
      <p:sp>
        <p:nvSpPr>
          <p:cNvPr id="2" name="Rectangle 1">
            <a:extLst>
              <a:ext uri="{FF2B5EF4-FFF2-40B4-BE49-F238E27FC236}">
                <a16:creationId xmlns:a16="http://schemas.microsoft.com/office/drawing/2014/main" id="{45679923-B9FE-4458-90AB-1D64E7517058}"/>
              </a:ext>
            </a:extLst>
          </p:cNvPr>
          <p:cNvSpPr/>
          <p:nvPr/>
        </p:nvSpPr>
        <p:spPr>
          <a:xfrm>
            <a:off x="660400" y="698499"/>
            <a:ext cx="10871200" cy="5461000"/>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19" name="TextBox 18">
            <a:extLst>
              <a:ext uri="{FF2B5EF4-FFF2-40B4-BE49-F238E27FC236}">
                <a16:creationId xmlns:a16="http://schemas.microsoft.com/office/drawing/2014/main" id="{084D3978-066F-5CD9-E6A9-C76AEBC6F5B9}"/>
              </a:ext>
            </a:extLst>
          </p:cNvPr>
          <p:cNvSpPr txBox="1"/>
          <p:nvPr/>
        </p:nvSpPr>
        <p:spPr>
          <a:xfrm>
            <a:off x="711200" y="723900"/>
            <a:ext cx="5257800" cy="523220"/>
          </a:xfrm>
          <a:prstGeom prst="rect">
            <a:avLst/>
          </a:prstGeom>
          <a:noFill/>
        </p:spPr>
        <p:txBody>
          <a:bodyPr wrap="square" rtlCol="0">
            <a:spAutoFit/>
          </a:bodyPr>
          <a:lstStyle/>
          <a:p>
            <a:r>
              <a:rPr lang="en-001" sz="2800" dirty="0">
                <a:latin typeface="DIN Condensed" pitchFamily="2" charset="0"/>
              </a:rPr>
              <a:t>Intersection Area: </a:t>
            </a:r>
            <a:r>
              <a:rPr lang="en-001" sz="2800" u="sng" dirty="0">
                <a:latin typeface="DIN Condensed" pitchFamily="2" charset="0"/>
              </a:rPr>
              <a:t>Geometric Method</a:t>
            </a:r>
          </a:p>
        </p:txBody>
      </p:sp>
      <p:pic>
        <p:nvPicPr>
          <p:cNvPr id="26" name="Picture 25">
            <a:extLst>
              <a:ext uri="{FF2B5EF4-FFF2-40B4-BE49-F238E27FC236}">
                <a16:creationId xmlns:a16="http://schemas.microsoft.com/office/drawing/2014/main" id="{C00A7C1F-22FA-A306-8CE6-9A6DDEAD7B3A}"/>
              </a:ext>
            </a:extLst>
          </p:cNvPr>
          <p:cNvPicPr>
            <a:picLocks noChangeAspect="1"/>
          </p:cNvPicPr>
          <p:nvPr/>
        </p:nvPicPr>
        <p:blipFill>
          <a:blip r:embed="rId3"/>
          <a:srcRect l="2655" t="3784" r="2604" b="4090"/>
          <a:stretch>
            <a:fillRect/>
          </a:stretch>
        </p:blipFill>
        <p:spPr>
          <a:xfrm>
            <a:off x="4645832" y="2360241"/>
            <a:ext cx="4521200" cy="3299482"/>
          </a:xfrm>
          <a:prstGeom prst="rect">
            <a:avLst/>
          </a:prstGeom>
        </p:spPr>
      </p:pic>
      <p:pic>
        <p:nvPicPr>
          <p:cNvPr id="32" name="Picture 31">
            <a:extLst>
              <a:ext uri="{FF2B5EF4-FFF2-40B4-BE49-F238E27FC236}">
                <a16:creationId xmlns:a16="http://schemas.microsoft.com/office/drawing/2014/main" id="{177C4176-F801-4905-DF89-6DA1915FD5B9}"/>
              </a:ext>
            </a:extLst>
          </p:cNvPr>
          <p:cNvPicPr>
            <a:picLocks noChangeAspect="1"/>
          </p:cNvPicPr>
          <p:nvPr/>
        </p:nvPicPr>
        <p:blipFill>
          <a:blip r:embed="rId4">
            <a:alphaModFix/>
          </a:blip>
          <a:stretch/>
        </p:blipFill>
        <p:spPr>
          <a:xfrm>
            <a:off x="3517901" y="1845988"/>
            <a:ext cx="7472088" cy="4252304"/>
          </a:xfrm>
          <a:prstGeom prst="rect">
            <a:avLst/>
          </a:prstGeom>
        </p:spPr>
      </p:pic>
      <p:sp>
        <p:nvSpPr>
          <p:cNvPr id="34" name="Freeform 33">
            <a:extLst>
              <a:ext uri="{FF2B5EF4-FFF2-40B4-BE49-F238E27FC236}">
                <a16:creationId xmlns:a16="http://schemas.microsoft.com/office/drawing/2014/main" id="{BFE509E9-54CE-1955-B28E-C92860843158}"/>
              </a:ext>
            </a:extLst>
          </p:cNvPr>
          <p:cNvSpPr/>
          <p:nvPr/>
        </p:nvSpPr>
        <p:spPr>
          <a:xfrm>
            <a:off x="6810375" y="4016375"/>
            <a:ext cx="984250" cy="260350"/>
          </a:xfrm>
          <a:custGeom>
            <a:avLst/>
            <a:gdLst>
              <a:gd name="csX0" fmla="*/ 0 w 712520"/>
              <a:gd name="csY0" fmla="*/ 77190 h 237507"/>
              <a:gd name="csX1" fmla="*/ 712520 w 712520"/>
              <a:gd name="csY1" fmla="*/ 0 h 237507"/>
              <a:gd name="csX2" fmla="*/ 486889 w 712520"/>
              <a:gd name="csY2" fmla="*/ 237507 h 237507"/>
              <a:gd name="csX3" fmla="*/ 0 w 712520"/>
              <a:gd name="csY3" fmla="*/ 77190 h 237507"/>
              <a:gd name="csX0" fmla="*/ 0 w 718870"/>
              <a:gd name="csY0" fmla="*/ 86715 h 237507"/>
              <a:gd name="csX1" fmla="*/ 718870 w 718870"/>
              <a:gd name="csY1" fmla="*/ 0 h 237507"/>
              <a:gd name="csX2" fmla="*/ 493239 w 718870"/>
              <a:gd name="csY2" fmla="*/ 237507 h 237507"/>
              <a:gd name="csX3" fmla="*/ 0 w 718870"/>
              <a:gd name="csY3" fmla="*/ 86715 h 237507"/>
              <a:gd name="csX0" fmla="*/ 0 w 718870"/>
              <a:gd name="csY0" fmla="*/ 86715 h 240682"/>
              <a:gd name="csX1" fmla="*/ 718870 w 718870"/>
              <a:gd name="csY1" fmla="*/ 0 h 240682"/>
              <a:gd name="csX2" fmla="*/ 505939 w 718870"/>
              <a:gd name="csY2" fmla="*/ 240682 h 240682"/>
              <a:gd name="csX3" fmla="*/ 0 w 718870"/>
              <a:gd name="csY3" fmla="*/ 86715 h 240682"/>
              <a:gd name="csX0" fmla="*/ 0 w 728395"/>
              <a:gd name="csY0" fmla="*/ 83540 h 237507"/>
              <a:gd name="csX1" fmla="*/ 728395 w 728395"/>
              <a:gd name="csY1" fmla="*/ 0 h 237507"/>
              <a:gd name="csX2" fmla="*/ 505939 w 728395"/>
              <a:gd name="csY2" fmla="*/ 237507 h 237507"/>
              <a:gd name="csX3" fmla="*/ 0 w 728395"/>
              <a:gd name="csY3" fmla="*/ 83540 h 237507"/>
              <a:gd name="csX0" fmla="*/ 0 w 722045"/>
              <a:gd name="csY0" fmla="*/ 89890 h 237507"/>
              <a:gd name="csX1" fmla="*/ 722045 w 722045"/>
              <a:gd name="csY1" fmla="*/ 0 h 237507"/>
              <a:gd name="csX2" fmla="*/ 499589 w 722045"/>
              <a:gd name="csY2" fmla="*/ 237507 h 237507"/>
              <a:gd name="csX3" fmla="*/ 0 w 722045"/>
              <a:gd name="csY3" fmla="*/ 89890 h 237507"/>
              <a:gd name="csX0" fmla="*/ 0 w 722045"/>
              <a:gd name="csY0" fmla="*/ 89890 h 237507"/>
              <a:gd name="csX1" fmla="*/ 722045 w 722045"/>
              <a:gd name="csY1" fmla="*/ 0 h 237507"/>
              <a:gd name="csX2" fmla="*/ 499589 w 722045"/>
              <a:gd name="csY2" fmla="*/ 237507 h 237507"/>
              <a:gd name="csX3" fmla="*/ 0 w 722045"/>
              <a:gd name="csY3" fmla="*/ 89890 h 237507"/>
              <a:gd name="csX0" fmla="*/ 0 w 728395"/>
              <a:gd name="csY0" fmla="*/ 89890 h 237507"/>
              <a:gd name="csX1" fmla="*/ 728395 w 728395"/>
              <a:gd name="csY1" fmla="*/ 0 h 237507"/>
              <a:gd name="csX2" fmla="*/ 499589 w 728395"/>
              <a:gd name="csY2" fmla="*/ 237507 h 237507"/>
              <a:gd name="csX3" fmla="*/ 0 w 728395"/>
              <a:gd name="csY3" fmla="*/ 89890 h 237507"/>
              <a:gd name="csX0" fmla="*/ 0 w 735735"/>
              <a:gd name="csY0" fmla="*/ 64245 h 237507"/>
              <a:gd name="csX1" fmla="*/ 735735 w 735735"/>
              <a:gd name="csY1" fmla="*/ 0 h 237507"/>
              <a:gd name="csX2" fmla="*/ 506929 w 735735"/>
              <a:gd name="csY2" fmla="*/ 237507 h 237507"/>
              <a:gd name="csX3" fmla="*/ 0 w 735735"/>
              <a:gd name="csY3" fmla="*/ 64245 h 237507"/>
              <a:gd name="csX0" fmla="*/ 0 w 735735"/>
              <a:gd name="csY0" fmla="*/ 64245 h 228958"/>
              <a:gd name="csX1" fmla="*/ 735735 w 735735"/>
              <a:gd name="csY1" fmla="*/ 0 h 228958"/>
              <a:gd name="csX2" fmla="*/ 536285 w 735735"/>
              <a:gd name="csY2" fmla="*/ 228958 h 228958"/>
              <a:gd name="csX3" fmla="*/ 0 w 735735"/>
              <a:gd name="csY3" fmla="*/ 64245 h 228958"/>
              <a:gd name="csX0" fmla="*/ 0 w 743074"/>
              <a:gd name="csY0" fmla="*/ 81342 h 246055"/>
              <a:gd name="csX1" fmla="*/ 743074 w 743074"/>
              <a:gd name="csY1" fmla="*/ 0 h 246055"/>
              <a:gd name="csX2" fmla="*/ 536285 w 743074"/>
              <a:gd name="csY2" fmla="*/ 246055 h 246055"/>
              <a:gd name="csX3" fmla="*/ 0 w 743074"/>
              <a:gd name="csY3" fmla="*/ 81342 h 246055"/>
              <a:gd name="csX0" fmla="*/ 0 w 743074"/>
              <a:gd name="csY0" fmla="*/ 81342 h 254603"/>
              <a:gd name="csX1" fmla="*/ 743074 w 743074"/>
              <a:gd name="csY1" fmla="*/ 0 h 254603"/>
              <a:gd name="csX2" fmla="*/ 550963 w 743074"/>
              <a:gd name="csY2" fmla="*/ 254603 h 254603"/>
              <a:gd name="csX3" fmla="*/ 0 w 743074"/>
              <a:gd name="csY3" fmla="*/ 81342 h 254603"/>
            </a:gdLst>
            <a:ahLst/>
            <a:cxnLst>
              <a:cxn ang="0">
                <a:pos x="csX0" y="csY0"/>
              </a:cxn>
              <a:cxn ang="0">
                <a:pos x="csX1" y="csY1"/>
              </a:cxn>
              <a:cxn ang="0">
                <a:pos x="csX2" y="csY2"/>
              </a:cxn>
              <a:cxn ang="0">
                <a:pos x="csX3" y="csY3"/>
              </a:cxn>
            </a:cxnLst>
            <a:rect l="l" t="t" r="r" b="b"/>
            <a:pathLst>
              <a:path w="743074" h="254603">
                <a:moveTo>
                  <a:pt x="0" y="81342"/>
                </a:moveTo>
                <a:lnTo>
                  <a:pt x="743074" y="0"/>
                </a:lnTo>
                <a:lnTo>
                  <a:pt x="550963" y="254603"/>
                </a:lnTo>
                <a:lnTo>
                  <a:pt x="0" y="81342"/>
                </a:lnTo>
                <a:close/>
              </a:path>
            </a:pathLst>
          </a:custGeom>
          <a:solidFill>
            <a:srgbClr val="215F9A">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3" name="Freeform 2">
            <a:extLst>
              <a:ext uri="{FF2B5EF4-FFF2-40B4-BE49-F238E27FC236}">
                <a16:creationId xmlns:a16="http://schemas.microsoft.com/office/drawing/2014/main" id="{59ECE7B6-DDE6-00B3-3BF0-A50D166ADB3F}"/>
              </a:ext>
            </a:extLst>
          </p:cNvPr>
          <p:cNvSpPr/>
          <p:nvPr/>
        </p:nvSpPr>
        <p:spPr>
          <a:xfrm>
            <a:off x="6870827" y="2697464"/>
            <a:ext cx="905298" cy="1661567"/>
          </a:xfrm>
          <a:custGeom>
            <a:avLst/>
            <a:gdLst>
              <a:gd name="csX0" fmla="*/ 0 w 1077132"/>
              <a:gd name="csY0" fmla="*/ 1658318 h 1999281"/>
              <a:gd name="csX1" fmla="*/ 922149 w 1077132"/>
              <a:gd name="csY1" fmla="*/ 0 h 1999281"/>
              <a:gd name="csX2" fmla="*/ 1077132 w 1077132"/>
              <a:gd name="csY2" fmla="*/ 1999281 h 1999281"/>
              <a:gd name="csX3" fmla="*/ 0 w 1077132"/>
              <a:gd name="csY3" fmla="*/ 1658318 h 1999281"/>
              <a:gd name="csX0" fmla="*/ 0 w 1077132"/>
              <a:gd name="csY0" fmla="*/ 1456564 h 1797527"/>
              <a:gd name="csX1" fmla="*/ 990485 w 1077132"/>
              <a:gd name="csY1" fmla="*/ 0 h 1797527"/>
              <a:gd name="csX2" fmla="*/ 1077132 w 1077132"/>
              <a:gd name="csY2" fmla="*/ 1797527 h 1797527"/>
              <a:gd name="csX3" fmla="*/ 0 w 1077132"/>
              <a:gd name="csY3" fmla="*/ 1456564 h 1797527"/>
              <a:gd name="csX0" fmla="*/ 0 w 894903"/>
              <a:gd name="csY0" fmla="*/ 1424023 h 1797527"/>
              <a:gd name="csX1" fmla="*/ 808256 w 894903"/>
              <a:gd name="csY1" fmla="*/ 0 h 1797527"/>
              <a:gd name="csX2" fmla="*/ 894903 w 894903"/>
              <a:gd name="csY2" fmla="*/ 1797527 h 1797527"/>
              <a:gd name="csX3" fmla="*/ 0 w 894903"/>
              <a:gd name="csY3" fmla="*/ 1424023 h 1797527"/>
              <a:gd name="csX0" fmla="*/ 0 w 930698"/>
              <a:gd name="csY0" fmla="*/ 1424023 h 1690142"/>
              <a:gd name="csX1" fmla="*/ 808256 w 930698"/>
              <a:gd name="csY1" fmla="*/ 0 h 1690142"/>
              <a:gd name="csX2" fmla="*/ 930698 w 930698"/>
              <a:gd name="csY2" fmla="*/ 1690142 h 1690142"/>
              <a:gd name="csX3" fmla="*/ 0 w 930698"/>
              <a:gd name="csY3" fmla="*/ 1424023 h 1690142"/>
              <a:gd name="csX0" fmla="*/ 0 w 930698"/>
              <a:gd name="csY0" fmla="*/ 1404973 h 1671092"/>
              <a:gd name="csX1" fmla="*/ 801906 w 930698"/>
              <a:gd name="csY1" fmla="*/ 0 h 1671092"/>
              <a:gd name="csX2" fmla="*/ 930698 w 930698"/>
              <a:gd name="csY2" fmla="*/ 1671092 h 1671092"/>
              <a:gd name="csX3" fmla="*/ 0 w 930698"/>
              <a:gd name="csY3" fmla="*/ 1404973 h 1671092"/>
              <a:gd name="csX0" fmla="*/ 0 w 921173"/>
              <a:gd name="csY0" fmla="*/ 1404973 h 1661567"/>
              <a:gd name="csX1" fmla="*/ 801906 w 921173"/>
              <a:gd name="csY1" fmla="*/ 0 h 1661567"/>
              <a:gd name="csX2" fmla="*/ 921173 w 921173"/>
              <a:gd name="csY2" fmla="*/ 1661567 h 1661567"/>
              <a:gd name="csX3" fmla="*/ 0 w 921173"/>
              <a:gd name="csY3" fmla="*/ 1404973 h 1661567"/>
              <a:gd name="csX0" fmla="*/ 0 w 905298"/>
              <a:gd name="csY0" fmla="*/ 1395448 h 1661567"/>
              <a:gd name="csX1" fmla="*/ 786031 w 905298"/>
              <a:gd name="csY1" fmla="*/ 0 h 1661567"/>
              <a:gd name="csX2" fmla="*/ 905298 w 905298"/>
              <a:gd name="csY2" fmla="*/ 1661567 h 1661567"/>
              <a:gd name="csX3" fmla="*/ 0 w 905298"/>
              <a:gd name="csY3" fmla="*/ 1395448 h 1661567"/>
            </a:gdLst>
            <a:ahLst/>
            <a:cxnLst>
              <a:cxn ang="0">
                <a:pos x="csX0" y="csY0"/>
              </a:cxn>
              <a:cxn ang="0">
                <a:pos x="csX1" y="csY1"/>
              </a:cxn>
              <a:cxn ang="0">
                <a:pos x="csX2" y="csY2"/>
              </a:cxn>
              <a:cxn ang="0">
                <a:pos x="csX3" y="csY3"/>
              </a:cxn>
            </a:cxnLst>
            <a:rect l="l" t="t" r="r" b="b"/>
            <a:pathLst>
              <a:path w="905298" h="1661567">
                <a:moveTo>
                  <a:pt x="0" y="1395448"/>
                </a:moveTo>
                <a:lnTo>
                  <a:pt x="786031" y="0"/>
                </a:lnTo>
                <a:lnTo>
                  <a:pt x="905298" y="1661567"/>
                </a:lnTo>
                <a:lnTo>
                  <a:pt x="0" y="1395448"/>
                </a:lnTo>
                <a:close/>
              </a:path>
            </a:pathLst>
          </a:custGeom>
          <a:solidFill>
            <a:srgbClr val="F2CFEE">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4" name="Freeform 3">
            <a:extLst>
              <a:ext uri="{FF2B5EF4-FFF2-40B4-BE49-F238E27FC236}">
                <a16:creationId xmlns:a16="http://schemas.microsoft.com/office/drawing/2014/main" id="{7C401492-D62D-4559-6667-15D30B127539}"/>
              </a:ext>
            </a:extLst>
          </p:cNvPr>
          <p:cNvSpPr/>
          <p:nvPr/>
        </p:nvSpPr>
        <p:spPr>
          <a:xfrm>
            <a:off x="7682730" y="2696932"/>
            <a:ext cx="888812" cy="1657361"/>
          </a:xfrm>
          <a:custGeom>
            <a:avLst/>
            <a:gdLst>
              <a:gd name="csX0" fmla="*/ 0 w 1053885"/>
              <a:gd name="csY0" fmla="*/ 0 h 2014780"/>
              <a:gd name="csX1" fmla="*/ 1053885 w 1053885"/>
              <a:gd name="csY1" fmla="*/ 1441343 h 2014780"/>
              <a:gd name="csX2" fmla="*/ 147234 w 1053885"/>
              <a:gd name="csY2" fmla="*/ 2014780 h 2014780"/>
              <a:gd name="csX3" fmla="*/ 0 w 1053885"/>
              <a:gd name="csY3" fmla="*/ 0 h 2014780"/>
              <a:gd name="csX0" fmla="*/ 0 w 1084556"/>
              <a:gd name="csY0" fmla="*/ 0 h 2014780"/>
              <a:gd name="csX1" fmla="*/ 1084556 w 1084556"/>
              <a:gd name="csY1" fmla="*/ 1510818 h 2014780"/>
              <a:gd name="csX2" fmla="*/ 147234 w 1084556"/>
              <a:gd name="csY2" fmla="*/ 2014780 h 2014780"/>
              <a:gd name="csX3" fmla="*/ 0 w 1084556"/>
              <a:gd name="csY3" fmla="*/ 0 h 2014780"/>
              <a:gd name="csX0" fmla="*/ 0 w 1084556"/>
              <a:gd name="csY0" fmla="*/ 0 h 1999716"/>
              <a:gd name="csX1" fmla="*/ 1084556 w 1084556"/>
              <a:gd name="csY1" fmla="*/ 1510818 h 1999716"/>
              <a:gd name="csX2" fmla="*/ 162196 w 1084556"/>
              <a:gd name="csY2" fmla="*/ 1999716 h 1999716"/>
              <a:gd name="csX3" fmla="*/ 0 w 1084556"/>
              <a:gd name="csY3" fmla="*/ 0 h 1999716"/>
              <a:gd name="csX0" fmla="*/ 0 w 1069594"/>
              <a:gd name="csY0" fmla="*/ 0 h 1999716"/>
              <a:gd name="csX1" fmla="*/ 1069594 w 1069594"/>
              <a:gd name="csY1" fmla="*/ 1507052 h 1999716"/>
              <a:gd name="csX2" fmla="*/ 162196 w 1069594"/>
              <a:gd name="csY2" fmla="*/ 1999716 h 1999716"/>
              <a:gd name="csX3" fmla="*/ 0 w 1069594"/>
              <a:gd name="csY3" fmla="*/ 0 h 1999716"/>
              <a:gd name="csX0" fmla="*/ 0 w 1047150"/>
              <a:gd name="csY0" fmla="*/ 0 h 1965823"/>
              <a:gd name="csX1" fmla="*/ 1047150 w 1047150"/>
              <a:gd name="csY1" fmla="*/ 1473159 h 1965823"/>
              <a:gd name="csX2" fmla="*/ 139752 w 1047150"/>
              <a:gd name="csY2" fmla="*/ 1965823 h 1965823"/>
              <a:gd name="csX3" fmla="*/ 0 w 1047150"/>
              <a:gd name="csY3" fmla="*/ 0 h 1965823"/>
            </a:gdLst>
            <a:ahLst/>
            <a:cxnLst>
              <a:cxn ang="0">
                <a:pos x="csX0" y="csY0"/>
              </a:cxn>
              <a:cxn ang="0">
                <a:pos x="csX1" y="csY1"/>
              </a:cxn>
              <a:cxn ang="0">
                <a:pos x="csX2" y="csY2"/>
              </a:cxn>
              <a:cxn ang="0">
                <a:pos x="csX3" y="csY3"/>
              </a:cxn>
            </a:cxnLst>
            <a:rect l="l" t="t" r="r" b="b"/>
            <a:pathLst>
              <a:path w="1047150" h="1965823">
                <a:moveTo>
                  <a:pt x="0" y="0"/>
                </a:moveTo>
                <a:lnTo>
                  <a:pt x="1047150" y="1473159"/>
                </a:lnTo>
                <a:lnTo>
                  <a:pt x="139752" y="1965823"/>
                </a:lnTo>
                <a:lnTo>
                  <a:pt x="0" y="0"/>
                </a:lnTo>
                <a:close/>
              </a:path>
            </a:pathLst>
          </a:custGeom>
          <a:solidFill>
            <a:srgbClr val="F2CFEE">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dirty="0"/>
          </a:p>
        </p:txBody>
      </p:sp>
      <p:sp>
        <p:nvSpPr>
          <p:cNvPr id="35" name="fracture">
            <a:extLst>
              <a:ext uri="{FF2B5EF4-FFF2-40B4-BE49-F238E27FC236}">
                <a16:creationId xmlns:a16="http://schemas.microsoft.com/office/drawing/2014/main" id="{D508C968-0D11-D908-56D4-525429DE29F4}"/>
              </a:ext>
            </a:extLst>
          </p:cNvPr>
          <p:cNvSpPr/>
          <p:nvPr/>
        </p:nvSpPr>
        <p:spPr>
          <a:xfrm rot="824743">
            <a:off x="4919323" y="3191015"/>
            <a:ext cx="3153081" cy="1564448"/>
          </a:xfrm>
          <a:custGeom>
            <a:avLst/>
            <a:gdLst>
              <a:gd name="csX0" fmla="*/ 0 w 3598747"/>
              <a:gd name="csY0" fmla="*/ 1774823 h 1774823"/>
              <a:gd name="csX1" fmla="*/ 1037526 w 3598747"/>
              <a:gd name="csY1" fmla="*/ 0 h 1774823"/>
              <a:gd name="csX2" fmla="*/ 3598747 w 3598747"/>
              <a:gd name="csY2" fmla="*/ 0 h 1774823"/>
              <a:gd name="csX3" fmla="*/ 2561221 w 3598747"/>
              <a:gd name="csY3" fmla="*/ 1774823 h 1774823"/>
              <a:gd name="csX4" fmla="*/ 0 w 3598747"/>
              <a:gd name="csY4" fmla="*/ 1774823 h 1774823"/>
              <a:gd name="csX0" fmla="*/ 0 w 3598747"/>
              <a:gd name="csY0" fmla="*/ 1774823 h 1774823"/>
              <a:gd name="csX1" fmla="*/ 1042578 w 3598747"/>
              <a:gd name="csY1" fmla="*/ 20656 h 1774823"/>
              <a:gd name="csX2" fmla="*/ 3598747 w 3598747"/>
              <a:gd name="csY2" fmla="*/ 0 h 1774823"/>
              <a:gd name="csX3" fmla="*/ 2561221 w 3598747"/>
              <a:gd name="csY3" fmla="*/ 1774823 h 1774823"/>
              <a:gd name="csX4" fmla="*/ 0 w 3598747"/>
              <a:gd name="csY4" fmla="*/ 1774823 h 1774823"/>
              <a:gd name="csX0" fmla="*/ 0 w 3811695"/>
              <a:gd name="csY0" fmla="*/ 2067727 h 2067727"/>
              <a:gd name="csX1" fmla="*/ 1255526 w 3811695"/>
              <a:gd name="csY1" fmla="*/ 20656 h 2067727"/>
              <a:gd name="csX2" fmla="*/ 3811695 w 3811695"/>
              <a:gd name="csY2" fmla="*/ 0 h 2067727"/>
              <a:gd name="csX3" fmla="*/ 2774169 w 3811695"/>
              <a:gd name="csY3" fmla="*/ 1774823 h 2067727"/>
              <a:gd name="csX4" fmla="*/ 0 w 3811695"/>
              <a:gd name="csY4" fmla="*/ 2067727 h 2067727"/>
              <a:gd name="csX0" fmla="*/ 0 w 3658190"/>
              <a:gd name="csY0" fmla="*/ 1800309 h 1800309"/>
              <a:gd name="csX1" fmla="*/ 1102021 w 3658190"/>
              <a:gd name="csY1" fmla="*/ 20656 h 1800309"/>
              <a:gd name="csX2" fmla="*/ 3658190 w 3658190"/>
              <a:gd name="csY2" fmla="*/ 0 h 1800309"/>
              <a:gd name="csX3" fmla="*/ 2620664 w 3658190"/>
              <a:gd name="csY3" fmla="*/ 1774823 h 1800309"/>
              <a:gd name="csX4" fmla="*/ 0 w 3658190"/>
              <a:gd name="csY4" fmla="*/ 1800309 h 1800309"/>
              <a:gd name="csX0" fmla="*/ 0 w 3624679"/>
              <a:gd name="csY0" fmla="*/ 1803058 h 1803058"/>
              <a:gd name="csX1" fmla="*/ 1068510 w 3624679"/>
              <a:gd name="csY1" fmla="*/ 20656 h 1803058"/>
              <a:gd name="csX2" fmla="*/ 3624679 w 3624679"/>
              <a:gd name="csY2" fmla="*/ 0 h 1803058"/>
              <a:gd name="csX3" fmla="*/ 2587153 w 3624679"/>
              <a:gd name="csY3" fmla="*/ 1774823 h 1803058"/>
              <a:gd name="csX4" fmla="*/ 0 w 3624679"/>
              <a:gd name="csY4" fmla="*/ 1803058 h 1803058"/>
              <a:gd name="csX0" fmla="*/ 0 w 3641226"/>
              <a:gd name="csY0" fmla="*/ 1819480 h 1819480"/>
              <a:gd name="csX1" fmla="*/ 1068510 w 3641226"/>
              <a:gd name="csY1" fmla="*/ 37078 h 1819480"/>
              <a:gd name="csX2" fmla="*/ 3641226 w 3641226"/>
              <a:gd name="csY2" fmla="*/ -1 h 1819480"/>
              <a:gd name="csX3" fmla="*/ 2587153 w 3641226"/>
              <a:gd name="csY3" fmla="*/ 1791245 h 1819480"/>
              <a:gd name="csX4" fmla="*/ 0 w 3641226"/>
              <a:gd name="csY4" fmla="*/ 1819480 h 1819480"/>
              <a:gd name="csX0" fmla="*/ 0 w 3641226"/>
              <a:gd name="csY0" fmla="*/ 1819481 h 1819481"/>
              <a:gd name="csX1" fmla="*/ 1423998 w 3641226"/>
              <a:gd name="csY1" fmla="*/ 17160 h 1819481"/>
              <a:gd name="csX2" fmla="*/ 3641226 w 3641226"/>
              <a:gd name="csY2" fmla="*/ 0 h 1819481"/>
              <a:gd name="csX3" fmla="*/ 2587153 w 3641226"/>
              <a:gd name="csY3" fmla="*/ 1791246 h 1819481"/>
              <a:gd name="csX4" fmla="*/ 0 w 3641226"/>
              <a:gd name="csY4" fmla="*/ 1819481 h 1819481"/>
              <a:gd name="csX0" fmla="*/ 0 w 2515087"/>
              <a:gd name="csY0" fmla="*/ 1567325 h 1791246"/>
              <a:gd name="csX1" fmla="*/ 297859 w 2515087"/>
              <a:gd name="csY1" fmla="*/ 17160 h 1791246"/>
              <a:gd name="csX2" fmla="*/ 2515087 w 2515087"/>
              <a:gd name="csY2" fmla="*/ 0 h 1791246"/>
              <a:gd name="csX3" fmla="*/ 1461014 w 2515087"/>
              <a:gd name="csY3" fmla="*/ 1791246 h 1791246"/>
              <a:gd name="csX4" fmla="*/ 0 w 2515087"/>
              <a:gd name="csY4" fmla="*/ 1567325 h 1791246"/>
              <a:gd name="csX0" fmla="*/ 0 w 3078562"/>
              <a:gd name="csY0" fmla="*/ 1787023 h 1791246"/>
              <a:gd name="csX1" fmla="*/ 861334 w 3078562"/>
              <a:gd name="csY1" fmla="*/ 17160 h 1791246"/>
              <a:gd name="csX2" fmla="*/ 3078562 w 3078562"/>
              <a:gd name="csY2" fmla="*/ 0 h 1791246"/>
              <a:gd name="csX3" fmla="*/ 2024489 w 3078562"/>
              <a:gd name="csY3" fmla="*/ 1791246 h 1791246"/>
              <a:gd name="csX4" fmla="*/ 0 w 3078562"/>
              <a:gd name="csY4" fmla="*/ 1787023 h 1791246"/>
              <a:gd name="csX0" fmla="*/ 0 w 3078562"/>
              <a:gd name="csY0" fmla="*/ 1787023 h 1787023"/>
              <a:gd name="csX1" fmla="*/ 861334 w 3078562"/>
              <a:gd name="csY1" fmla="*/ 17160 h 1787023"/>
              <a:gd name="csX2" fmla="*/ 3078562 w 3078562"/>
              <a:gd name="csY2" fmla="*/ 0 h 1787023"/>
              <a:gd name="csX3" fmla="*/ 1925743 w 3078562"/>
              <a:gd name="csY3" fmla="*/ 1223422 h 1787023"/>
              <a:gd name="csX4" fmla="*/ 0 w 3078562"/>
              <a:gd name="csY4" fmla="*/ 1787023 h 1787023"/>
              <a:gd name="csX0" fmla="*/ 0 w 3078562"/>
              <a:gd name="csY0" fmla="*/ 1787023 h 1787023"/>
              <a:gd name="csX1" fmla="*/ 861334 w 3078562"/>
              <a:gd name="csY1" fmla="*/ 17160 h 1787023"/>
              <a:gd name="csX2" fmla="*/ 3078562 w 3078562"/>
              <a:gd name="csY2" fmla="*/ 0 h 1787023"/>
              <a:gd name="csX3" fmla="*/ 2217628 w 3078562"/>
              <a:gd name="csY3" fmla="*/ 1759350 h 1787023"/>
              <a:gd name="csX4" fmla="*/ 0 w 3078562"/>
              <a:gd name="csY4" fmla="*/ 1787023 h 1787023"/>
              <a:gd name="csX0" fmla="*/ 0 w 3078562"/>
              <a:gd name="csY0" fmla="*/ 1787023 h 1787023"/>
              <a:gd name="csX1" fmla="*/ 1369413 w 3078562"/>
              <a:gd name="csY1" fmla="*/ 631469 h 1787023"/>
              <a:gd name="csX2" fmla="*/ 3078562 w 3078562"/>
              <a:gd name="csY2" fmla="*/ 0 h 1787023"/>
              <a:gd name="csX3" fmla="*/ 2217628 w 3078562"/>
              <a:gd name="csY3" fmla="*/ 1759350 h 1787023"/>
              <a:gd name="csX4" fmla="*/ 0 w 3078562"/>
              <a:gd name="csY4" fmla="*/ 1787023 h 1787023"/>
              <a:gd name="csX0" fmla="*/ 0 w 3078562"/>
              <a:gd name="csY0" fmla="*/ 1787023 h 1787023"/>
              <a:gd name="csX1" fmla="*/ 917891 w 3078562"/>
              <a:gd name="csY1" fmla="*/ 972 h 1787023"/>
              <a:gd name="csX2" fmla="*/ 3078562 w 3078562"/>
              <a:gd name="csY2" fmla="*/ 0 h 1787023"/>
              <a:gd name="csX3" fmla="*/ 2217628 w 3078562"/>
              <a:gd name="csY3" fmla="*/ 1759350 h 1787023"/>
              <a:gd name="csX4" fmla="*/ 0 w 3078562"/>
              <a:gd name="csY4" fmla="*/ 1787023 h 1787023"/>
            </a:gdLst>
            <a:ahLst/>
            <a:cxnLst>
              <a:cxn ang="0">
                <a:pos x="csX0" y="csY0"/>
              </a:cxn>
              <a:cxn ang="0">
                <a:pos x="csX1" y="csY1"/>
              </a:cxn>
              <a:cxn ang="0">
                <a:pos x="csX2" y="csY2"/>
              </a:cxn>
              <a:cxn ang="0">
                <a:pos x="csX3" y="csY3"/>
              </a:cxn>
              <a:cxn ang="0">
                <a:pos x="csX4" y="csY4"/>
              </a:cxn>
            </a:cxnLst>
            <a:rect l="l" t="t" r="r" b="b"/>
            <a:pathLst>
              <a:path w="3078562" h="1787023">
                <a:moveTo>
                  <a:pt x="0" y="1787023"/>
                </a:moveTo>
                <a:lnTo>
                  <a:pt x="917891" y="972"/>
                </a:lnTo>
                <a:lnTo>
                  <a:pt x="3078562" y="0"/>
                </a:lnTo>
                <a:lnTo>
                  <a:pt x="2217628" y="1759350"/>
                </a:lnTo>
                <a:lnTo>
                  <a:pt x="0" y="1787023"/>
                </a:lnTo>
                <a:close/>
              </a:path>
            </a:pathLst>
          </a:custGeom>
          <a:solidFill>
            <a:srgbClr val="C2F1C8">
              <a:alpha val="0"/>
            </a:srgbClr>
          </a:solidFill>
          <a:ln w="3175">
            <a:solidFill>
              <a:srgbClr val="0000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cxnSp>
        <p:nvCxnSpPr>
          <p:cNvPr id="37" name="z">
            <a:extLst>
              <a:ext uri="{FF2B5EF4-FFF2-40B4-BE49-F238E27FC236}">
                <a16:creationId xmlns:a16="http://schemas.microsoft.com/office/drawing/2014/main" id="{A25996CD-4BCD-99B1-6874-54C47F87FBC9}"/>
              </a:ext>
            </a:extLst>
          </p:cNvPr>
          <p:cNvCxnSpPr/>
          <p:nvPr/>
        </p:nvCxnSpPr>
        <p:spPr>
          <a:xfrm flipV="1">
            <a:off x="3628875" y="4773072"/>
            <a:ext cx="0" cy="651091"/>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cxnSp>
        <p:nvCxnSpPr>
          <p:cNvPr id="38" name="x">
            <a:extLst>
              <a:ext uri="{FF2B5EF4-FFF2-40B4-BE49-F238E27FC236}">
                <a16:creationId xmlns:a16="http://schemas.microsoft.com/office/drawing/2014/main" id="{6F8A97F5-F16A-554F-1B65-D072E0153428}"/>
              </a:ext>
            </a:extLst>
          </p:cNvPr>
          <p:cNvCxnSpPr>
            <a:cxnSpLocks/>
          </p:cNvCxnSpPr>
          <p:nvPr/>
        </p:nvCxnSpPr>
        <p:spPr>
          <a:xfrm>
            <a:off x="3628875" y="5424163"/>
            <a:ext cx="660666" cy="191498"/>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cxnSp>
        <p:nvCxnSpPr>
          <p:cNvPr id="41" name="y">
            <a:extLst>
              <a:ext uri="{FF2B5EF4-FFF2-40B4-BE49-F238E27FC236}">
                <a16:creationId xmlns:a16="http://schemas.microsoft.com/office/drawing/2014/main" id="{05ACC2A0-DFB4-F8CC-601C-8F1A8A3BC568}"/>
              </a:ext>
            </a:extLst>
          </p:cNvPr>
          <p:cNvCxnSpPr>
            <a:cxnSpLocks/>
          </p:cNvCxnSpPr>
          <p:nvPr/>
        </p:nvCxnSpPr>
        <p:spPr>
          <a:xfrm flipH="1">
            <a:off x="3255455" y="5424163"/>
            <a:ext cx="373420" cy="330333"/>
          </a:xfrm>
          <a:prstGeom prst="straightConnector1">
            <a:avLst/>
          </a:prstGeom>
          <a:ln>
            <a:headEnd type="none" w="med" len="med"/>
            <a:tailEnd type="arrow" w="lg" len="sm"/>
          </a:ln>
        </p:spPr>
        <p:style>
          <a:lnRef idx="2">
            <a:schemeClr val="dk1"/>
          </a:lnRef>
          <a:fillRef idx="0">
            <a:schemeClr val="dk1"/>
          </a:fillRef>
          <a:effectRef idx="1">
            <a:schemeClr val="dk1"/>
          </a:effectRef>
          <a:fontRef idx="minor">
            <a:schemeClr val="tx1"/>
          </a:fontRef>
        </p:style>
      </p:cxnSp>
      <p:sp>
        <p:nvSpPr>
          <p:cNvPr id="44" name="TextBox 43">
            <a:extLst>
              <a:ext uri="{FF2B5EF4-FFF2-40B4-BE49-F238E27FC236}">
                <a16:creationId xmlns:a16="http://schemas.microsoft.com/office/drawing/2014/main" id="{AF6D8484-EBF5-82AC-79BE-A17E449C0DA7}"/>
              </a:ext>
            </a:extLst>
          </p:cNvPr>
          <p:cNvSpPr txBox="1"/>
          <p:nvPr/>
        </p:nvSpPr>
        <p:spPr>
          <a:xfrm>
            <a:off x="4240874" y="5470464"/>
            <a:ext cx="359058" cy="307777"/>
          </a:xfrm>
          <a:prstGeom prst="rect">
            <a:avLst/>
          </a:prstGeom>
          <a:noFill/>
        </p:spPr>
        <p:txBody>
          <a:bodyPr wrap="square" rtlCol="0">
            <a:spAutoFit/>
          </a:bodyPr>
          <a:lstStyle/>
          <a:p>
            <a:r>
              <a:rPr lang="en-001" sz="1400" i="1" dirty="0">
                <a:latin typeface="Times New Roman" panose="02020603050405020304" pitchFamily="18" charset="0"/>
                <a:cs typeface="Times New Roman" panose="02020603050405020304" pitchFamily="18" charset="0"/>
              </a:rPr>
              <a:t>x</a:t>
            </a:r>
            <a:endParaRPr lang="en-001" i="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71A9E349-B248-9DF0-89E6-6D7B91FD1EB9}"/>
              </a:ext>
            </a:extLst>
          </p:cNvPr>
          <p:cNvSpPr txBox="1"/>
          <p:nvPr/>
        </p:nvSpPr>
        <p:spPr>
          <a:xfrm>
            <a:off x="3036170" y="5642081"/>
            <a:ext cx="359058" cy="307777"/>
          </a:xfrm>
          <a:prstGeom prst="rect">
            <a:avLst/>
          </a:prstGeom>
          <a:noFill/>
        </p:spPr>
        <p:txBody>
          <a:bodyPr wrap="square" rtlCol="0">
            <a:spAutoFit/>
          </a:bodyPr>
          <a:lstStyle/>
          <a:p>
            <a:r>
              <a:rPr lang="en-001" sz="1400" i="1" dirty="0">
                <a:latin typeface="Times New Roman" panose="02020603050405020304" pitchFamily="18" charset="0"/>
                <a:cs typeface="Times New Roman" panose="02020603050405020304" pitchFamily="18" charset="0"/>
              </a:rPr>
              <a:t>y</a:t>
            </a:r>
            <a:endParaRPr lang="en-001" i="1"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C1B2FCDF-740F-B455-B8DC-4F4EC5DE3489}"/>
              </a:ext>
            </a:extLst>
          </p:cNvPr>
          <p:cNvSpPr txBox="1"/>
          <p:nvPr/>
        </p:nvSpPr>
        <p:spPr>
          <a:xfrm>
            <a:off x="3488754" y="4475942"/>
            <a:ext cx="359058" cy="307777"/>
          </a:xfrm>
          <a:prstGeom prst="rect">
            <a:avLst/>
          </a:prstGeom>
          <a:noFill/>
        </p:spPr>
        <p:txBody>
          <a:bodyPr wrap="square" rtlCol="0">
            <a:spAutoFit/>
          </a:bodyPr>
          <a:lstStyle/>
          <a:p>
            <a:r>
              <a:rPr lang="en-001" sz="1400" i="1" dirty="0">
                <a:latin typeface="Times New Roman" panose="02020603050405020304" pitchFamily="18" charset="0"/>
                <a:cs typeface="Times New Roman" panose="02020603050405020304" pitchFamily="18" charset="0"/>
              </a:rPr>
              <a:t>z</a:t>
            </a:r>
            <a:endParaRPr lang="en-001" i="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44B1C09-3895-23B9-732C-48392A20CC80}"/>
              </a:ext>
            </a:extLst>
          </p:cNvPr>
          <p:cNvSpPr>
            <a:spLocks noChangeAspect="1"/>
          </p:cNvSpPr>
          <p:nvPr/>
        </p:nvSpPr>
        <p:spPr>
          <a:xfrm>
            <a:off x="6821732" y="4046631"/>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 name="Oval 5">
            <a:extLst>
              <a:ext uri="{FF2B5EF4-FFF2-40B4-BE49-F238E27FC236}">
                <a16:creationId xmlns:a16="http://schemas.microsoft.com/office/drawing/2014/main" id="{7782056A-CEF7-0AA6-EA7E-E59F9D74698A}"/>
              </a:ext>
            </a:extLst>
          </p:cNvPr>
          <p:cNvSpPr>
            <a:spLocks noChangeAspect="1"/>
          </p:cNvSpPr>
          <p:nvPr/>
        </p:nvSpPr>
        <p:spPr>
          <a:xfrm>
            <a:off x="7749375" y="4328184"/>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7" name="Oval 6">
            <a:extLst>
              <a:ext uri="{FF2B5EF4-FFF2-40B4-BE49-F238E27FC236}">
                <a16:creationId xmlns:a16="http://schemas.microsoft.com/office/drawing/2014/main" id="{D261F338-D950-C498-E7B0-54A509043D68}"/>
              </a:ext>
            </a:extLst>
          </p:cNvPr>
          <p:cNvSpPr>
            <a:spLocks noChangeAspect="1"/>
          </p:cNvSpPr>
          <p:nvPr/>
        </p:nvSpPr>
        <p:spPr>
          <a:xfrm>
            <a:off x="8545442" y="3900140"/>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cxnSp>
        <p:nvCxnSpPr>
          <p:cNvPr id="9" name="Straight Connector 8">
            <a:extLst>
              <a:ext uri="{FF2B5EF4-FFF2-40B4-BE49-F238E27FC236}">
                <a16:creationId xmlns:a16="http://schemas.microsoft.com/office/drawing/2014/main" id="{DE38FB5C-8BF7-5A81-5360-6BF0C4005EF0}"/>
              </a:ext>
            </a:extLst>
          </p:cNvPr>
          <p:cNvCxnSpPr>
            <a:cxnSpLocks/>
            <a:stCxn id="7" idx="2"/>
            <a:endCxn id="5" idx="6"/>
          </p:cNvCxnSpPr>
          <p:nvPr/>
        </p:nvCxnSpPr>
        <p:spPr>
          <a:xfrm flipH="1">
            <a:off x="6893732" y="3936140"/>
            <a:ext cx="1651710" cy="146491"/>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00EFB4A-5470-23A8-8D5B-0B8D826CC3BF}"/>
              </a:ext>
            </a:extLst>
          </p:cNvPr>
          <p:cNvCxnSpPr>
            <a:cxnSpLocks/>
            <a:stCxn id="6" idx="2"/>
            <a:endCxn id="5" idx="5"/>
          </p:cNvCxnSpPr>
          <p:nvPr/>
        </p:nvCxnSpPr>
        <p:spPr>
          <a:xfrm flipH="1" flipV="1">
            <a:off x="6883188" y="4108087"/>
            <a:ext cx="866187" cy="256097"/>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8E598A-B75B-7735-0912-00FDB5BBE538}"/>
              </a:ext>
            </a:extLst>
          </p:cNvPr>
          <p:cNvCxnSpPr>
            <a:cxnSpLocks/>
            <a:stCxn id="7" idx="3"/>
            <a:endCxn id="6" idx="6"/>
          </p:cNvCxnSpPr>
          <p:nvPr/>
        </p:nvCxnSpPr>
        <p:spPr>
          <a:xfrm flipH="1">
            <a:off x="7821375" y="3961596"/>
            <a:ext cx="734611" cy="402588"/>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51F3EC0D-BCBC-CA50-808E-7E77CEA70A27}"/>
              </a:ext>
            </a:extLst>
          </p:cNvPr>
          <p:cNvSpPr/>
          <p:nvPr/>
        </p:nvSpPr>
        <p:spPr>
          <a:xfrm>
            <a:off x="1613980" y="1907702"/>
            <a:ext cx="2349500" cy="993029"/>
          </a:xfrm>
          <a:prstGeom prst="rect">
            <a:avLst/>
          </a:prstGeom>
          <a:solidFill>
            <a:srgbClr val="47D45A">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mc:AlternateContent xmlns:mc="http://schemas.openxmlformats.org/markup-compatibility/2006">
        <mc:Choice xmlns:a14="http://schemas.microsoft.com/office/drawing/2010/main" Requires="a14">
          <p:sp>
            <p:nvSpPr>
              <p:cNvPr id="42" name="CI eq">
                <a:extLst>
                  <a:ext uri="{FF2B5EF4-FFF2-40B4-BE49-F238E27FC236}">
                    <a16:creationId xmlns:a16="http://schemas.microsoft.com/office/drawing/2014/main" id="{1E791EE7-BE2D-C80A-398B-4E80DD28BD20}"/>
                  </a:ext>
                </a:extLst>
              </p:cNvPr>
              <p:cNvSpPr txBox="1"/>
              <p:nvPr/>
            </p:nvSpPr>
            <p:spPr>
              <a:xfrm>
                <a:off x="1332440" y="1907702"/>
                <a:ext cx="2878812" cy="90095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𝐶</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𝐼</m:t>
                          </m:r>
                        </m:e>
                        <m:sup>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sup>
                      </m:sSup>
                      <m:r>
                        <a:rPr lang="nl-NL" sz="2000" b="0" i="1" smtClean="0">
                          <a:latin typeface="Cambria Math" panose="02040503050406030204" pitchFamily="18" charset="0"/>
                          <a:ea typeface="Cambria Math" panose="02040503050406030204" pitchFamily="18" charset="0"/>
                        </a:rPr>
                        <m:t>=</m:t>
                      </m:r>
                      <m:f>
                        <m:fPr>
                          <m:ctrlPr>
                            <a:rPr lang="nl-NL" sz="2000" b="0" i="1" smtClean="0">
                              <a:latin typeface="Cambria Math" panose="02040503050406030204" pitchFamily="18" charset="0"/>
                              <a:ea typeface="Cambria Math" panose="02040503050406030204" pitchFamily="18" charset="0"/>
                            </a:rPr>
                          </m:ctrlPr>
                        </m:fPr>
                        <m:num>
                          <m:r>
                            <a:rPr lang="nl-NL" sz="2000" b="0" i="1" smtClean="0">
                              <a:latin typeface="Cambria Math" panose="02040503050406030204" pitchFamily="18" charset="0"/>
                              <a:ea typeface="Cambria Math" panose="02040503050406030204" pitchFamily="18" charset="0"/>
                            </a:rPr>
                            <m:t>2</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Γ</m:t>
                                  </m:r>
                                </m:e>
                                <m:sub>
                                  <m:r>
                                    <a:rPr lang="nl-NL" sz="2000" b="0" i="1" smtClean="0">
                                      <a:latin typeface="Cambria Math" panose="02040503050406030204" pitchFamily="18" charset="0"/>
                                      <a:ea typeface="Cambria Math" panose="02040503050406030204" pitchFamily="18" charset="0"/>
                                    </a:rPr>
                                    <m:t>𝑖</m:t>
                                  </m:r>
                                </m:sub>
                                <m:sup>
                                  <m:r>
                                    <a:rPr lang="nl-NL" sz="2000" b="0" i="1" smtClean="0">
                                      <a:latin typeface="Cambria Math" panose="02040503050406030204" pitchFamily="18" charset="0"/>
                                      <a:ea typeface="Cambria Math" panose="02040503050406030204" pitchFamily="18" charset="0"/>
                                    </a:rPr>
                                    <m:t>𝑚</m:t>
                                  </m:r>
                                  <m:r>
                                    <a:rPr lang="nl-NL" sz="2000" b="0" i="1"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𝑓</m:t>
                                  </m:r>
                                </m:sup>
                              </m:sSubSup>
                            </m:e>
                          </m:d>
                        </m:num>
                        <m:den>
                          <m:r>
                            <a:rPr lang="nl-NL" sz="2000" b="0" i="1" smtClean="0">
                              <a:latin typeface="Cambria Math" panose="02040503050406030204" pitchFamily="18" charset="0"/>
                              <a:ea typeface="Cambria Math" panose="02040503050406030204" pitchFamily="18" charset="0"/>
                            </a:rPr>
                            <m:t>𝑑</m:t>
                          </m:r>
                          <m:d>
                            <m:dPr>
                              <m:begChr m:val="⟨"/>
                              <m:endChr m:val="⟩"/>
                              <m:ctrlPr>
                                <a:rPr lang="nl-NL" sz="2000" b="0" i="1" smtClean="0">
                                  <a:latin typeface="Cambria Math" panose="02040503050406030204" pitchFamily="18" charset="0"/>
                                  <a:ea typeface="Cambria Math" panose="02040503050406030204" pitchFamily="18" charset="0"/>
                                </a:rPr>
                              </m:ctrlPr>
                            </m:dPr>
                            <m:e>
                              <m:sSubSup>
                                <m:sSubSupPr>
                                  <m:ctrlPr>
                                    <a:rPr lang="nl-NL" sz="2000" b="0" i="0"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𝑘</m:t>
                                  </m:r>
                                </m:sub>
                                <m:sup>
                                  <m:r>
                                    <a:rPr lang="nl-NL" sz="2000" b="0" i="1" smtClean="0">
                                      <a:latin typeface="Cambria Math" panose="02040503050406030204" pitchFamily="18" charset="0"/>
                                      <a:ea typeface="Cambria Math" panose="02040503050406030204" pitchFamily="18" charset="0"/>
                                    </a:rPr>
                                    <m:t>𝑚</m:t>
                                  </m:r>
                                </m:sup>
                              </m:sSubSup>
                              <m:r>
                                <a:rPr lang="nl-NL" sz="2000" b="0" i="1" smtClean="0">
                                  <a:latin typeface="Cambria Math" panose="02040503050406030204" pitchFamily="18" charset="0"/>
                                  <a:ea typeface="Cambria Math" panose="02040503050406030204" pitchFamily="18" charset="0"/>
                                </a:rPr>
                                <m:t>,</m:t>
                              </m:r>
                              <m:sSubSup>
                                <m:sSubSupPr>
                                  <m:ctrlPr>
                                    <a:rPr lang="nl-NL" sz="2000" b="0" i="1" smtClean="0">
                                      <a:latin typeface="Cambria Math" panose="02040503050406030204" pitchFamily="18" charset="0"/>
                                      <a:ea typeface="Cambria Math" panose="02040503050406030204" pitchFamily="18" charset="0"/>
                                    </a:rPr>
                                  </m:ctrlPr>
                                </m:sSubSupPr>
                                <m:e>
                                  <m:r>
                                    <m:rPr>
                                      <m:sty m:val="p"/>
                                    </m:rPr>
                                    <a:rPr lang="nl-NL" sz="2000" b="0" i="0" smtClean="0">
                                      <a:latin typeface="Cambria Math" panose="02040503050406030204" pitchFamily="18" charset="0"/>
                                      <a:ea typeface="Cambria Math" panose="02040503050406030204" pitchFamily="18" charset="0"/>
                                    </a:rPr>
                                    <m:t>Ω</m:t>
                                  </m:r>
                                </m:e>
                                <m:sub>
                                  <m:r>
                                    <a:rPr lang="nl-NL" sz="2000" b="0" i="1" smtClean="0">
                                      <a:latin typeface="Cambria Math" panose="02040503050406030204" pitchFamily="18" charset="0"/>
                                      <a:ea typeface="Cambria Math" panose="02040503050406030204" pitchFamily="18" charset="0"/>
                                    </a:rPr>
                                    <m:t>𝑟</m:t>
                                  </m:r>
                                </m:sub>
                                <m:sup>
                                  <m:r>
                                    <a:rPr lang="nl-NL" sz="2000" b="0" i="1" smtClean="0">
                                      <a:latin typeface="Cambria Math" panose="02040503050406030204" pitchFamily="18" charset="0"/>
                                      <a:ea typeface="Cambria Math" panose="02040503050406030204" pitchFamily="18" charset="0"/>
                                    </a:rPr>
                                    <m:t>𝑓</m:t>
                                  </m:r>
                                </m:sup>
                              </m:sSubSup>
                            </m:e>
                          </m:d>
                        </m:den>
                      </m:f>
                    </m:oMath>
                  </m:oMathPara>
                </a14:m>
                <a:endParaRPr lang="en-001" sz="2000" dirty="0"/>
              </a:p>
            </p:txBody>
          </p:sp>
        </mc:Choice>
        <mc:Fallback>
          <p:sp>
            <p:nvSpPr>
              <p:cNvPr id="42" name="CI eq">
                <a:extLst>
                  <a:ext uri="{FF2B5EF4-FFF2-40B4-BE49-F238E27FC236}">
                    <a16:creationId xmlns:a16="http://schemas.microsoft.com/office/drawing/2014/main" id="{1E791EE7-BE2D-C80A-398B-4E80DD28BD20}"/>
                  </a:ext>
                </a:extLst>
              </p:cNvPr>
              <p:cNvSpPr txBox="1">
                <a:spLocks noRot="1" noChangeAspect="1" noMove="1" noResize="1" noEditPoints="1" noAdjustHandles="1" noChangeArrowheads="1" noChangeShapeType="1" noTextEdit="1"/>
              </p:cNvSpPr>
              <p:nvPr/>
            </p:nvSpPr>
            <p:spPr>
              <a:xfrm>
                <a:off x="1332440" y="1907702"/>
                <a:ext cx="2878812" cy="900952"/>
              </a:xfrm>
              <a:prstGeom prst="rect">
                <a:avLst/>
              </a:prstGeom>
              <a:blipFill>
                <a:blip r:embed="rId5"/>
                <a:stretch>
                  <a:fillRect/>
                </a:stretch>
              </a:blipFill>
            </p:spPr>
            <p:txBody>
              <a:bodyPr/>
              <a:lstStyle/>
              <a:p>
                <a:r>
                  <a:rPr lang="en-001">
                    <a:noFill/>
                  </a:rPr>
                  <a:t> </a:t>
                </a:r>
              </a:p>
            </p:txBody>
          </p:sp>
        </mc:Fallback>
      </mc:AlternateContent>
      <p:cxnSp>
        <p:nvCxnSpPr>
          <p:cNvPr id="43" name="Straight Arrow Connector 42">
            <a:extLst>
              <a:ext uri="{FF2B5EF4-FFF2-40B4-BE49-F238E27FC236}">
                <a16:creationId xmlns:a16="http://schemas.microsoft.com/office/drawing/2014/main" id="{E535705A-2EF4-A9E2-743E-61FDFDCE5818}"/>
              </a:ext>
            </a:extLst>
          </p:cNvPr>
          <p:cNvCxnSpPr/>
          <p:nvPr/>
        </p:nvCxnSpPr>
        <p:spPr>
          <a:xfrm flipH="1">
            <a:off x="3893752" y="2178480"/>
            <a:ext cx="46367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FAF408B8-D844-90F8-C61B-E9C5097AD0FF}"/>
              </a:ext>
            </a:extLst>
          </p:cNvPr>
          <p:cNvSpPr txBox="1"/>
          <p:nvPr/>
        </p:nvSpPr>
        <p:spPr>
          <a:xfrm>
            <a:off x="4357424" y="1918472"/>
            <a:ext cx="723900" cy="523220"/>
          </a:xfrm>
          <a:prstGeom prst="rect">
            <a:avLst/>
          </a:prstGeom>
          <a:noFill/>
        </p:spPr>
        <p:txBody>
          <a:bodyPr wrap="square" rtlCol="0">
            <a:spAutoFit/>
          </a:bodyPr>
          <a:lstStyle/>
          <a:p>
            <a:r>
              <a:rPr lang="en-001" sz="2800" dirty="0">
                <a:latin typeface="DIN Condensed" pitchFamily="2" charset="0"/>
              </a:rPr>
              <a:t>Area</a:t>
            </a:r>
          </a:p>
        </p:txBody>
      </p:sp>
    </p:spTree>
    <p:extLst>
      <p:ext uri="{BB962C8B-B14F-4D97-AF65-F5344CB8AC3E}">
        <p14:creationId xmlns:p14="http://schemas.microsoft.com/office/powerpoint/2010/main" val="3780474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18753</TotalTime>
  <Words>2564</Words>
  <Application>Microsoft Macintosh PowerPoint</Application>
  <PresentationFormat>Widescreen</PresentationFormat>
  <Paragraphs>162</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Cambria Math</vt:lpstr>
      <vt:lpstr>DIN Condensed</vt:lpstr>
      <vt:lpstr>Times New Roman</vt:lpstr>
      <vt:lpstr>Wingdings</vt:lpstr>
      <vt:lpstr>Office Theme</vt:lpstr>
      <vt:lpstr>Monte Carlo based approach for simulating fracture flow using fully-unstructured pEDFM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Haagenson</dc:creator>
  <cp:lastModifiedBy>Ryan Haagenson</cp:lastModifiedBy>
  <cp:revision>95</cp:revision>
  <dcterms:created xsi:type="dcterms:W3CDTF">2026-05-07T08:40:02Z</dcterms:created>
  <dcterms:modified xsi:type="dcterms:W3CDTF">2026-05-20T09:13:05Z</dcterms:modified>
</cp:coreProperties>
</file>