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592" r:id="rId5"/>
    <p:sldId id="637" r:id="rId6"/>
    <p:sldId id="1056" r:id="rId7"/>
    <p:sldId id="1048" r:id="rId8"/>
    <p:sldId id="1044" r:id="rId9"/>
    <p:sldId id="1045" r:id="rId10"/>
    <p:sldId id="1046" r:id="rId11"/>
    <p:sldId id="1047" r:id="rId12"/>
    <p:sldId id="370" r:id="rId13"/>
    <p:sldId id="1030" r:id="rId14"/>
    <p:sldId id="389" r:id="rId15"/>
    <p:sldId id="1057" r:id="rId16"/>
    <p:sldId id="355" r:id="rId17"/>
    <p:sldId id="1055" r:id="rId18"/>
    <p:sldId id="1058" r:id="rId19"/>
  </p:sldIdLst>
  <p:sldSz cx="12192000" cy="6858000"/>
  <p:notesSz cx="7099300" cy="10234613"/>
  <p:defaultTextStyle>
    <a:defPPr>
      <a:defRPr lang="en-US"/>
    </a:defPPr>
    <a:lvl1pPr algn="l" defTabSz="457200" rtl="0" fontAlgn="base">
      <a:spcBef>
        <a:spcPct val="0"/>
      </a:spcBef>
      <a:spcAft>
        <a:spcPct val="0"/>
      </a:spcAft>
      <a:defRPr kern="1200">
        <a:solidFill>
          <a:schemeClr val="tx1"/>
        </a:solidFill>
        <a:latin typeface="Arial" pitchFamily="34" charset="0"/>
        <a:ea typeface="Geneva" pitchFamily="122" charset="-128"/>
        <a:cs typeface="+mn-cs"/>
      </a:defRPr>
    </a:lvl1pPr>
    <a:lvl2pPr marL="457200" algn="l" defTabSz="457200" rtl="0" fontAlgn="base">
      <a:spcBef>
        <a:spcPct val="0"/>
      </a:spcBef>
      <a:spcAft>
        <a:spcPct val="0"/>
      </a:spcAft>
      <a:defRPr kern="1200">
        <a:solidFill>
          <a:schemeClr val="tx1"/>
        </a:solidFill>
        <a:latin typeface="Arial" pitchFamily="34" charset="0"/>
        <a:ea typeface="Geneva" pitchFamily="122" charset="-128"/>
        <a:cs typeface="+mn-cs"/>
      </a:defRPr>
    </a:lvl2pPr>
    <a:lvl3pPr marL="914400" algn="l" defTabSz="457200" rtl="0" fontAlgn="base">
      <a:spcBef>
        <a:spcPct val="0"/>
      </a:spcBef>
      <a:spcAft>
        <a:spcPct val="0"/>
      </a:spcAft>
      <a:defRPr kern="1200">
        <a:solidFill>
          <a:schemeClr val="tx1"/>
        </a:solidFill>
        <a:latin typeface="Arial" pitchFamily="34" charset="0"/>
        <a:ea typeface="Geneva" pitchFamily="122" charset="-128"/>
        <a:cs typeface="+mn-cs"/>
      </a:defRPr>
    </a:lvl3pPr>
    <a:lvl4pPr marL="1371600" algn="l" defTabSz="457200" rtl="0" fontAlgn="base">
      <a:spcBef>
        <a:spcPct val="0"/>
      </a:spcBef>
      <a:spcAft>
        <a:spcPct val="0"/>
      </a:spcAft>
      <a:defRPr kern="1200">
        <a:solidFill>
          <a:schemeClr val="tx1"/>
        </a:solidFill>
        <a:latin typeface="Arial" pitchFamily="34" charset="0"/>
        <a:ea typeface="Geneva" pitchFamily="122" charset="-128"/>
        <a:cs typeface="+mn-cs"/>
      </a:defRPr>
    </a:lvl4pPr>
    <a:lvl5pPr marL="1828800" algn="l" defTabSz="457200" rtl="0" fontAlgn="base">
      <a:spcBef>
        <a:spcPct val="0"/>
      </a:spcBef>
      <a:spcAft>
        <a:spcPct val="0"/>
      </a:spcAft>
      <a:defRPr kern="1200">
        <a:solidFill>
          <a:schemeClr val="tx1"/>
        </a:solidFill>
        <a:latin typeface="Arial" pitchFamily="34" charset="0"/>
        <a:ea typeface="Geneva" pitchFamily="122" charset="-128"/>
        <a:cs typeface="+mn-cs"/>
      </a:defRPr>
    </a:lvl5pPr>
    <a:lvl6pPr marL="2286000" algn="l" defTabSz="914400" rtl="0" eaLnBrk="1" latinLnBrk="0" hangingPunct="1">
      <a:defRPr kern="1200">
        <a:solidFill>
          <a:schemeClr val="tx1"/>
        </a:solidFill>
        <a:latin typeface="Arial" pitchFamily="34" charset="0"/>
        <a:ea typeface="Geneva" pitchFamily="122" charset="-128"/>
        <a:cs typeface="+mn-cs"/>
      </a:defRPr>
    </a:lvl6pPr>
    <a:lvl7pPr marL="2743200" algn="l" defTabSz="914400" rtl="0" eaLnBrk="1" latinLnBrk="0" hangingPunct="1">
      <a:defRPr kern="1200">
        <a:solidFill>
          <a:schemeClr val="tx1"/>
        </a:solidFill>
        <a:latin typeface="Arial" pitchFamily="34" charset="0"/>
        <a:ea typeface="Geneva" pitchFamily="122" charset="-128"/>
        <a:cs typeface="+mn-cs"/>
      </a:defRPr>
    </a:lvl7pPr>
    <a:lvl8pPr marL="3200400" algn="l" defTabSz="914400" rtl="0" eaLnBrk="1" latinLnBrk="0" hangingPunct="1">
      <a:defRPr kern="1200">
        <a:solidFill>
          <a:schemeClr val="tx1"/>
        </a:solidFill>
        <a:latin typeface="Arial" pitchFamily="34" charset="0"/>
        <a:ea typeface="Geneva" pitchFamily="122" charset="-128"/>
        <a:cs typeface="+mn-cs"/>
      </a:defRPr>
    </a:lvl8pPr>
    <a:lvl9pPr marL="3657600" algn="l" defTabSz="914400" rtl="0" eaLnBrk="1" latinLnBrk="0" hangingPunct="1">
      <a:defRPr kern="1200">
        <a:solidFill>
          <a:schemeClr val="tx1"/>
        </a:solidFill>
        <a:latin typeface="Arial" pitchFamily="34" charset="0"/>
        <a:ea typeface="Geneva" pitchFamily="122"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0000FF"/>
    <a:srgbClr val="00FF00"/>
    <a:srgbClr val="0000CC"/>
    <a:srgbClr val="C00000"/>
    <a:srgbClr val="FFC9C9"/>
    <a:srgbClr val="4D1A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42"/>
    <p:restoredTop sz="96498"/>
  </p:normalViewPr>
  <p:slideViewPr>
    <p:cSldViewPr snapToGrid="0">
      <p:cViewPr>
        <p:scale>
          <a:sx n="83" d="100"/>
          <a:sy n="83" d="100"/>
        </p:scale>
        <p:origin x="704" y="121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ABEE8123-63A8-4A94-ADA0-1F306DDB4D00}" type="datetimeFigureOut">
              <a:rPr lang="en-GB" smtClean="0"/>
              <a:t>21/05/2026</a:t>
            </a:fld>
            <a:endParaRPr lang="en-GB"/>
          </a:p>
        </p:txBody>
      </p:sp>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r>
              <a:rPr lang="en-GB"/>
              <a:t>Confidentional - All Rights Reserved</a:t>
            </a:r>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4F30656C-F874-4C9D-8AFE-DF884B3B19C0}" type="slidenum">
              <a:rPr lang="en-GB" smtClean="0"/>
              <a:t>‹#›</a:t>
            </a:fld>
            <a:endParaRPr lang="en-GB"/>
          </a:p>
        </p:txBody>
      </p:sp>
    </p:spTree>
    <p:extLst>
      <p:ext uri="{BB962C8B-B14F-4D97-AF65-F5344CB8AC3E}">
        <p14:creationId xmlns:p14="http://schemas.microsoft.com/office/powerpoint/2010/main" val="2223760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6363" cy="511730"/>
          </a:xfrm>
          <a:prstGeom prst="rect">
            <a:avLst/>
          </a:prstGeom>
        </p:spPr>
        <p:txBody>
          <a:bodyPr vert="horz" wrap="square" lIns="94759" tIns="47380" rIns="94759" bIns="47380" numCol="1" anchor="t" anchorCtr="0" compatLnSpc="1">
            <a:prstTxWarp prst="textNoShape">
              <a:avLst/>
            </a:prstTxWarp>
          </a:bodyPr>
          <a:lstStyle>
            <a:lvl1pPr>
              <a:defRPr sz="1200">
                <a:latin typeface="Calibri" pitchFamily="34" charset="0"/>
                <a:ea typeface="+mn-ea"/>
                <a:cs typeface="Arial" pitchFamily="34" charset="0"/>
              </a:defRPr>
            </a:lvl1pPr>
          </a:lstStyle>
          <a:p>
            <a:pPr>
              <a:defRPr/>
            </a:pPr>
            <a:endParaRPr lang="en-GB"/>
          </a:p>
        </p:txBody>
      </p:sp>
      <p:sp>
        <p:nvSpPr>
          <p:cNvPr id="3" name="Date Placeholder 2"/>
          <p:cNvSpPr>
            <a:spLocks noGrp="1"/>
          </p:cNvSpPr>
          <p:nvPr>
            <p:ph type="dt" idx="1"/>
          </p:nvPr>
        </p:nvSpPr>
        <p:spPr>
          <a:xfrm>
            <a:off x="4021295" y="1"/>
            <a:ext cx="3076363" cy="511730"/>
          </a:xfrm>
          <a:prstGeom prst="rect">
            <a:avLst/>
          </a:prstGeom>
        </p:spPr>
        <p:txBody>
          <a:bodyPr vert="horz" wrap="square" lIns="94759" tIns="47380" rIns="94759" bIns="47380" numCol="1" anchor="t" anchorCtr="0" compatLnSpc="1">
            <a:prstTxWarp prst="textNoShape">
              <a:avLst/>
            </a:prstTxWarp>
          </a:bodyPr>
          <a:lstStyle>
            <a:lvl1pPr algn="r">
              <a:defRPr sz="1200" smtClean="0">
                <a:latin typeface="Calibri" pitchFamily="34" charset="0"/>
                <a:cs typeface="Arial" pitchFamily="34" charset="0"/>
              </a:defRPr>
            </a:lvl1pPr>
          </a:lstStyle>
          <a:p>
            <a:pPr>
              <a:defRPr/>
            </a:pPr>
            <a:fld id="{199E7E90-9781-4D05-BCAA-5581229817BD}" type="datetimeFigureOut">
              <a:rPr lang="en-GB" altLang="en-US"/>
              <a:pPr>
                <a:defRPr/>
              </a:pPr>
              <a:t>21/05/2026</a:t>
            </a:fld>
            <a:endParaRPr lang="en-GB" altLang="en-US"/>
          </a:p>
        </p:txBody>
      </p:sp>
      <p:sp>
        <p:nvSpPr>
          <p:cNvPr id="4" name="Slide Image Placeholder 3"/>
          <p:cNvSpPr>
            <a:spLocks noGrp="1" noRot="1" noChangeAspect="1"/>
          </p:cNvSpPr>
          <p:nvPr>
            <p:ph type="sldImg" idx="2"/>
          </p:nvPr>
        </p:nvSpPr>
        <p:spPr>
          <a:xfrm>
            <a:off x="138113" y="766763"/>
            <a:ext cx="6823075" cy="3838575"/>
          </a:xfrm>
          <a:prstGeom prst="rect">
            <a:avLst/>
          </a:prstGeom>
          <a:noFill/>
          <a:ln w="12700">
            <a:solidFill>
              <a:prstClr val="black"/>
            </a:solidFill>
          </a:ln>
        </p:spPr>
        <p:txBody>
          <a:bodyPr vert="horz" lIns="94759" tIns="47380" rIns="94759" bIns="47380" rtlCol="0" anchor="ctr"/>
          <a:lstStyle/>
          <a:p>
            <a:pPr lvl="0"/>
            <a:endParaRPr lang="en-GB" noProof="0"/>
          </a:p>
        </p:txBody>
      </p:sp>
      <p:sp>
        <p:nvSpPr>
          <p:cNvPr id="5" name="Notes Placeholder 4"/>
          <p:cNvSpPr>
            <a:spLocks noGrp="1"/>
          </p:cNvSpPr>
          <p:nvPr>
            <p:ph type="body" sz="quarter" idx="3"/>
          </p:nvPr>
        </p:nvSpPr>
        <p:spPr>
          <a:xfrm>
            <a:off x="709931" y="4861442"/>
            <a:ext cx="5679440" cy="4605576"/>
          </a:xfrm>
          <a:prstGeom prst="rect">
            <a:avLst/>
          </a:prstGeom>
        </p:spPr>
        <p:txBody>
          <a:bodyPr vert="horz" wrap="square" lIns="94759" tIns="47380" rIns="94759" bIns="4738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1" y="9721107"/>
            <a:ext cx="3076363" cy="511730"/>
          </a:xfrm>
          <a:prstGeom prst="rect">
            <a:avLst/>
          </a:prstGeom>
        </p:spPr>
        <p:txBody>
          <a:bodyPr vert="horz" wrap="square" lIns="94759" tIns="47380" rIns="94759" bIns="47380" numCol="1" anchor="b" anchorCtr="0" compatLnSpc="1">
            <a:prstTxWarp prst="textNoShape">
              <a:avLst/>
            </a:prstTxWarp>
          </a:bodyPr>
          <a:lstStyle>
            <a:lvl1pPr>
              <a:defRPr sz="1200">
                <a:latin typeface="Calibri" pitchFamily="34" charset="0"/>
                <a:ea typeface="+mn-ea"/>
                <a:cs typeface="Arial" pitchFamily="34" charset="0"/>
              </a:defRPr>
            </a:lvl1pPr>
          </a:lstStyle>
          <a:p>
            <a:pPr>
              <a:defRPr/>
            </a:pPr>
            <a:r>
              <a:rPr lang="en-GB"/>
              <a:t>Confidentional - All Rights Reserved</a:t>
            </a:r>
          </a:p>
        </p:txBody>
      </p:sp>
      <p:sp>
        <p:nvSpPr>
          <p:cNvPr id="7" name="Slide Number Placeholder 6"/>
          <p:cNvSpPr>
            <a:spLocks noGrp="1"/>
          </p:cNvSpPr>
          <p:nvPr>
            <p:ph type="sldNum" sz="quarter" idx="5"/>
          </p:nvPr>
        </p:nvSpPr>
        <p:spPr>
          <a:xfrm>
            <a:off x="4021295" y="9721107"/>
            <a:ext cx="3076363" cy="511730"/>
          </a:xfrm>
          <a:prstGeom prst="rect">
            <a:avLst/>
          </a:prstGeom>
        </p:spPr>
        <p:txBody>
          <a:bodyPr vert="horz" wrap="square" lIns="94759" tIns="47380" rIns="94759" bIns="47380" numCol="1" anchor="b" anchorCtr="0" compatLnSpc="1">
            <a:prstTxWarp prst="textNoShape">
              <a:avLst/>
            </a:prstTxWarp>
          </a:bodyPr>
          <a:lstStyle>
            <a:lvl1pPr algn="r">
              <a:defRPr sz="1200" smtClean="0">
                <a:latin typeface="Calibri" pitchFamily="34" charset="0"/>
                <a:cs typeface="Arial" pitchFamily="34" charset="0"/>
              </a:defRPr>
            </a:lvl1pPr>
          </a:lstStyle>
          <a:p>
            <a:pPr>
              <a:defRPr/>
            </a:pPr>
            <a:fld id="{EDD1D753-CD2C-4E48-AF53-26D72058C660}" type="slidenum">
              <a:rPr lang="en-GB" altLang="en-US"/>
              <a:pPr>
                <a:defRPr/>
              </a:pPr>
              <a:t>‹#›</a:t>
            </a:fld>
            <a:endParaRPr lang="en-GB" altLang="en-US"/>
          </a:p>
        </p:txBody>
      </p:sp>
    </p:spTree>
    <p:extLst>
      <p:ext uri="{BB962C8B-B14F-4D97-AF65-F5344CB8AC3E}">
        <p14:creationId xmlns:p14="http://schemas.microsoft.com/office/powerpoint/2010/main" val="1108466851"/>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mn-lt"/>
        <a:ea typeface="Geneva" charset="0"/>
        <a:cs typeface="+mn-cs"/>
      </a:defRPr>
    </a:lvl2pPr>
    <a:lvl3pPr marL="914400" algn="l" rtl="0" eaLnBrk="0" fontAlgn="base" hangingPunct="0">
      <a:spcBef>
        <a:spcPct val="30000"/>
      </a:spcBef>
      <a:spcAft>
        <a:spcPct val="0"/>
      </a:spcAft>
      <a:defRPr sz="1200" kern="1200">
        <a:solidFill>
          <a:schemeClr val="tx1"/>
        </a:solidFill>
        <a:latin typeface="+mn-lt"/>
        <a:ea typeface="Geneva" charset="0"/>
        <a:cs typeface="+mn-cs"/>
      </a:defRPr>
    </a:lvl3pPr>
    <a:lvl4pPr marL="1371600" algn="l" rtl="0" eaLnBrk="0" fontAlgn="base" hangingPunct="0">
      <a:spcBef>
        <a:spcPct val="30000"/>
      </a:spcBef>
      <a:spcAft>
        <a:spcPct val="0"/>
      </a:spcAft>
      <a:defRPr sz="1200" kern="1200">
        <a:solidFill>
          <a:schemeClr val="tx1"/>
        </a:solidFill>
        <a:latin typeface="+mn-lt"/>
        <a:ea typeface="Geneva" charset="0"/>
        <a:cs typeface="+mn-cs"/>
      </a:defRPr>
    </a:lvl4pPr>
    <a:lvl5pPr marL="1828800" algn="l"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Very long term reduction of </a:t>
            </a:r>
            <a:r>
              <a:rPr lang="en-GB" dirty="0" err="1"/>
              <a:t>permeabilty</a:t>
            </a:r>
            <a:endParaRPr lang="en-GB" dirty="0"/>
          </a:p>
        </p:txBody>
      </p:sp>
      <p:sp>
        <p:nvSpPr>
          <p:cNvPr id="4" name="Footer Placeholder 3"/>
          <p:cNvSpPr>
            <a:spLocks noGrp="1"/>
          </p:cNvSpPr>
          <p:nvPr>
            <p:ph type="ftr" sz="quarter" idx="4"/>
          </p:nvPr>
        </p:nvSpPr>
        <p:spPr/>
        <p:txBody>
          <a:bodyPr/>
          <a:lstStyle/>
          <a:p>
            <a:pPr>
              <a:defRPr/>
            </a:pPr>
            <a:r>
              <a:rPr lang="en-GB"/>
              <a:t>Confidentional - All Rights Reserved</a:t>
            </a:r>
          </a:p>
        </p:txBody>
      </p:sp>
      <p:sp>
        <p:nvSpPr>
          <p:cNvPr id="5" name="Slide Number Placeholder 4"/>
          <p:cNvSpPr>
            <a:spLocks noGrp="1"/>
          </p:cNvSpPr>
          <p:nvPr>
            <p:ph type="sldNum" sz="quarter" idx="5"/>
          </p:nvPr>
        </p:nvSpPr>
        <p:spPr/>
        <p:txBody>
          <a:bodyPr/>
          <a:lstStyle/>
          <a:p>
            <a:pPr>
              <a:defRPr/>
            </a:pPr>
            <a:fld id="{EDD1D753-CD2C-4E48-AF53-26D72058C660}" type="slidenum">
              <a:rPr lang="en-GB" altLang="en-US" smtClean="0"/>
              <a:pPr>
                <a:defRPr/>
              </a:pPr>
              <a:t>2</a:t>
            </a:fld>
            <a:endParaRPr lang="en-GB" altLang="en-US"/>
          </a:p>
        </p:txBody>
      </p:sp>
    </p:spTree>
    <p:extLst>
      <p:ext uri="{BB962C8B-B14F-4D97-AF65-F5344CB8AC3E}">
        <p14:creationId xmlns:p14="http://schemas.microsoft.com/office/powerpoint/2010/main" val="174742610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pic>
        <p:nvPicPr>
          <p:cNvPr id="295938" name="Picture 2" descr="http://www.european-coatings.com/var/ezflow_site/storage/images/european-coatings/home/raw-materials-technologies/technologies/functional-coatings/mechanism-behind-wettability-conversion-of-tio2-nanoparticle-coating-studied/2084940-1-eng-GB/Mechanism-behind-wettability-conversion-of-TiO2-nanoparticle-coating-studied.jpg"/>
          <p:cNvPicPr>
            <a:picLocks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a:stretch/>
        </p:blipFill>
        <p:spPr bwMode="auto">
          <a:xfrm>
            <a:off x="2381028" y="5768975"/>
            <a:ext cx="8945257" cy="2122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3CA6169-7885-F3DF-6DCD-A9906264A0B9}"/>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4048" t="24923" r="10383" b="36763"/>
          <a:stretch/>
        </p:blipFill>
        <p:spPr bwMode="auto">
          <a:xfrm>
            <a:off x="1644504" y="6364796"/>
            <a:ext cx="1408744" cy="4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79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pic>
        <p:nvPicPr>
          <p:cNvPr id="8" name="Picture 2" descr="http://www.european-coatings.com/var/ezflow_site/storage/images/european-coatings/home/raw-materials-technologies/technologies/functional-coatings/mechanism-behind-wettability-conversion-of-tio2-nanoparticle-coating-studied/2084940-1-eng-GB/Mechanism-behind-wettability-conversion-of-TiO2-nanoparticle-coating-studied.jpg"/>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74000"/>
                    </a14:imgEffect>
                  </a14:imgLayer>
                </a14:imgProps>
              </a:ext>
              <a:ext uri="{28A0092B-C50C-407E-A947-70E740481C1C}">
                <a14:useLocalDpi xmlns:a14="http://schemas.microsoft.com/office/drawing/2010/main"/>
              </a:ext>
            </a:extLst>
          </a:blip>
          <a:srcRect/>
          <a:stretch/>
        </p:blipFill>
        <p:spPr bwMode="auto">
          <a:xfrm rot="10800000">
            <a:off x="-16816" y="-86064"/>
            <a:ext cx="12208815" cy="321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78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2" descr="http://www.european-coatings.com/var/ezflow_site/storage/images/european-coatings/home/raw-materials-technologies/technologies/functional-coatings/mechanism-behind-wettability-conversion-of-tio2-nanoparticle-coating-studied/2084940-1-eng-GB/Mechanism-behind-wettability-conversion-of-TiO2-nanoparticle-coating-studied.jpg"/>
          <p:cNvPicPr>
            <a:picLocks noChangeArrowheads="1"/>
          </p:cNvPicPr>
          <p:nvPr userDrawn="1"/>
        </p:nvPicPr>
        <p:blipFill rotWithShape="1">
          <a:blip r:embed="rId2" cstate="print">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a:stretch/>
        </p:blipFill>
        <p:spPr bwMode="auto">
          <a:xfrm>
            <a:off x="0" y="0"/>
            <a:ext cx="12192000" cy="104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13385"/>
            <a:ext cx="10972800" cy="900000"/>
          </a:xfrm>
        </p:spPr>
        <p:txBody>
          <a:bodyPr/>
          <a:lstStyle>
            <a:lvl1pPr>
              <a:defRPr sz="3500" b="1">
                <a:solidFill>
                  <a:schemeClr val="bg1"/>
                </a:solidFill>
              </a:defRPr>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A9C2127C-C59C-E69B-689A-70FAA9E2DA5B}"/>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4048" t="24923" r="10383" b="36763"/>
          <a:stretch/>
        </p:blipFill>
        <p:spPr bwMode="auto">
          <a:xfrm>
            <a:off x="1644504" y="6364796"/>
            <a:ext cx="1408744" cy="40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85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3" y="2367094"/>
            <a:ext cx="10363827"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3823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9198000" cy="432000"/>
          </a:xfrm>
        </p:spPr>
        <p:txBody>
          <a:bodyPr rtlCol="0"/>
          <a:lstStyle>
            <a:lvl1pPr>
              <a:defRPr>
                <a:solidFill>
                  <a:schemeClr val="tx1"/>
                </a:solidFill>
              </a:defRPr>
            </a:lvl1pPr>
          </a:lstStyle>
          <a:p>
            <a:pPr rtl="0"/>
            <a:r>
              <a:rPr lang="en-GB" noProof="0"/>
              <a:t>Click to edit page title</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n-GB" noProof="0"/>
              <a:t>Add a footer</a:t>
            </a:r>
          </a:p>
        </p:txBody>
      </p:sp>
      <p:sp>
        <p:nvSpPr>
          <p:cNvPr id="6" name="Slide Number Placeholder 5">
            <a:extLst>
              <a:ext uri="{FF2B5EF4-FFF2-40B4-BE49-F238E27FC236}">
                <a16:creationId xmlns:a16="http://schemas.microsoft.com/office/drawing/2014/main" id="{275D237A-BD90-4D90-B328-7F1A502A266D}"/>
              </a:ext>
            </a:extLst>
          </p:cNvPr>
          <p:cNvSpPr>
            <a:spLocks noGrp="1"/>
          </p:cNvSpPr>
          <p:nvPr>
            <p:ph type="sldNum" sz="quarter" idx="33"/>
          </p:nvPr>
        </p:nvSpPr>
        <p:spPr/>
        <p:txBody>
          <a:bodyPr rtlCol="0"/>
          <a:lstStyle/>
          <a:p>
            <a:pPr rtl="0"/>
            <a:fld id="{19B51A1E-902D-48AF-9020-955120F399B6}" type="slidenum">
              <a:rPr lang="en-GB" noProof="0" smtClean="0"/>
              <a:pPr rtl="0"/>
              <a:t>‹#›</a:t>
            </a:fld>
            <a:endParaRPr lang="en-GB" noProof="0"/>
          </a:p>
        </p:txBody>
      </p:sp>
      <p:sp>
        <p:nvSpPr>
          <p:cNvPr id="7" name="Text Placeholder 2">
            <a:extLst>
              <a:ext uri="{FF2B5EF4-FFF2-40B4-BE49-F238E27FC236}">
                <a16:creationId xmlns:a16="http://schemas.microsoft.com/office/drawing/2014/main" id="{CB97B01E-88B2-448F-BD96-A1AAFA39AC1E}"/>
              </a:ext>
            </a:extLst>
          </p:cNvPr>
          <p:cNvSpPr>
            <a:spLocks noGrp="1"/>
          </p:cNvSpPr>
          <p:nvPr>
            <p:ph type="body" idx="1" hasCustomPrompt="1"/>
          </p:nvPr>
        </p:nvSpPr>
        <p:spPr>
          <a:xfrm>
            <a:off x="43200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8" name="Text Placeholder 4">
            <a:extLst>
              <a:ext uri="{FF2B5EF4-FFF2-40B4-BE49-F238E27FC236}">
                <a16:creationId xmlns:a16="http://schemas.microsoft.com/office/drawing/2014/main" id="{40BADDE2-4EE6-41B4-804C-EBF680128B40}"/>
              </a:ext>
            </a:extLst>
          </p:cNvPr>
          <p:cNvSpPr>
            <a:spLocks noGrp="1"/>
          </p:cNvSpPr>
          <p:nvPr>
            <p:ph type="body" sz="quarter" idx="3" hasCustomPrompt="1"/>
          </p:nvPr>
        </p:nvSpPr>
        <p:spPr>
          <a:xfrm>
            <a:off x="5195160" y="1068420"/>
            <a:ext cx="4434840" cy="823912"/>
          </a:xfrm>
          <a:solidFill>
            <a:schemeClr val="tx1"/>
          </a:solidFill>
        </p:spPr>
        <p:txBody>
          <a:bodyPr rtlCol="0" anchor="ct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Master text styles</a:t>
            </a:r>
          </a:p>
        </p:txBody>
      </p:sp>
      <p:sp>
        <p:nvSpPr>
          <p:cNvPr id="9" name="Content Placeholder 3">
            <a:extLst>
              <a:ext uri="{FF2B5EF4-FFF2-40B4-BE49-F238E27FC236}">
                <a16:creationId xmlns:a16="http://schemas.microsoft.com/office/drawing/2014/main" id="{BB0A14E0-899D-4594-BC9E-AE89BF0D3AB7}"/>
              </a:ext>
            </a:extLst>
          </p:cNvPr>
          <p:cNvSpPr>
            <a:spLocks noGrp="1"/>
          </p:cNvSpPr>
          <p:nvPr>
            <p:ph sz="half" idx="2" hasCustomPrompt="1"/>
          </p:nvPr>
        </p:nvSpPr>
        <p:spPr>
          <a:xfrm>
            <a:off x="432001" y="2096752"/>
            <a:ext cx="4434840" cy="4092911"/>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0" name="Content Placeholder 5">
            <a:extLst>
              <a:ext uri="{FF2B5EF4-FFF2-40B4-BE49-F238E27FC236}">
                <a16:creationId xmlns:a16="http://schemas.microsoft.com/office/drawing/2014/main" id="{2C699014-D902-4E9A-80CD-8D2BCFE67097}"/>
              </a:ext>
            </a:extLst>
          </p:cNvPr>
          <p:cNvSpPr>
            <a:spLocks noGrp="1"/>
          </p:cNvSpPr>
          <p:nvPr>
            <p:ph sz="quarter" idx="4" hasCustomPrompt="1"/>
          </p:nvPr>
        </p:nvSpPr>
        <p:spPr>
          <a:xfrm>
            <a:off x="5195160" y="2096752"/>
            <a:ext cx="4434840" cy="4092911"/>
          </a:xfrm>
        </p:spPr>
        <p:txBody>
          <a:bodyPr rtlCol="0"/>
          <a:lstStyle/>
          <a:p>
            <a:pPr lvl="0" rtl="0"/>
            <a:r>
              <a:rPr lang="en-GB" noProof="0"/>
              <a:t>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2440597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86E2295-7B83-0CD2-B899-EB3BB14DB8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7950"/>
            <a:ext cx="12192000" cy="6107612"/>
          </a:xfrm>
          <a:prstGeom prst="rect">
            <a:avLst/>
          </a:prstGeom>
        </p:spPr>
      </p:pic>
      <p:sp>
        <p:nvSpPr>
          <p:cNvPr id="2" name="Title 1">
            <a:extLst>
              <a:ext uri="{FF2B5EF4-FFF2-40B4-BE49-F238E27FC236}">
                <a16:creationId xmlns:a16="http://schemas.microsoft.com/office/drawing/2014/main" id="{4C64A79A-1951-81A9-4405-03E0D2E7B52C}"/>
              </a:ext>
            </a:extLst>
          </p:cNvPr>
          <p:cNvSpPr>
            <a:spLocks noGrp="1"/>
          </p:cNvSpPr>
          <p:nvPr>
            <p:ph type="ctrTitle"/>
          </p:nvPr>
        </p:nvSpPr>
        <p:spPr>
          <a:xfrm>
            <a:off x="1524000" y="1427163"/>
            <a:ext cx="9144000" cy="2387600"/>
          </a:xfrm>
        </p:spPr>
        <p:txBody>
          <a:bodyPr anchor="b">
            <a:normAutofit/>
          </a:bodyPr>
          <a:lstStyle>
            <a:lvl1pPr algn="ctr">
              <a:defRPr sz="4600"/>
            </a:lvl1pPr>
          </a:lstStyle>
          <a:p>
            <a:r>
              <a:rPr lang="en-US"/>
              <a:t>Click to edit Master title style</a:t>
            </a:r>
          </a:p>
        </p:txBody>
      </p:sp>
      <p:sp>
        <p:nvSpPr>
          <p:cNvPr id="3" name="Subtitle 2">
            <a:extLst>
              <a:ext uri="{FF2B5EF4-FFF2-40B4-BE49-F238E27FC236}">
                <a16:creationId xmlns:a16="http://schemas.microsoft.com/office/drawing/2014/main" id="{2D4A57BC-1DAA-BDDC-C224-5EE2D94AB52F}"/>
              </a:ext>
            </a:extLst>
          </p:cNvPr>
          <p:cNvSpPr>
            <a:spLocks noGrp="1"/>
          </p:cNvSpPr>
          <p:nvPr>
            <p:ph type="subTitle" idx="1"/>
          </p:nvPr>
        </p:nvSpPr>
        <p:spPr>
          <a:xfrm>
            <a:off x="1524000" y="4045323"/>
            <a:ext cx="9144000" cy="487362"/>
          </a:xfrm>
        </p:spPr>
        <p:txBody>
          <a:bodyPr>
            <a:normAutofit/>
          </a:bodyPr>
          <a:lstStyle>
            <a:lvl1pPr marL="0" indent="0" algn="ctr">
              <a:buNone/>
              <a:defRPr sz="1800">
                <a:solidFill>
                  <a:schemeClr val="accent2">
                    <a:lumMod val="40000"/>
                    <a:lumOff val="60000"/>
                  </a:schemeClr>
                </a:solidFill>
                <a:latin typeface="HelveticaNowDisplay Light" panose="020B0404030202020204" pitchFamily="34" charset="0"/>
                <a:cs typeface="HelveticaNowDisplay Light" panose="020B040403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6501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3386"/>
            <a:ext cx="1097280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2797968" y="6402924"/>
            <a:ext cx="6223592"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Gill Sans MT Pro Medium" pitchFamily="34" charset="0"/>
                <a:cs typeface="Arial" pitchFamily="34" charset="0"/>
              </a:defRPr>
            </a:lvl1pPr>
          </a:lstStyle>
          <a:p>
            <a:pPr>
              <a:defRPr/>
            </a:pPr>
            <a:endParaRPr lang="en-US" altLang="en-US"/>
          </a:p>
        </p:txBody>
      </p:sp>
      <p:pic>
        <p:nvPicPr>
          <p:cNvPr id="1031" name="Picture 2" descr="TAB_col_white_background.eps"/>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bwMode="auto">
          <a:xfrm>
            <a:off x="164496" y="6402923"/>
            <a:ext cx="1243200" cy="39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4" r:id="rId1"/>
    <p:sldLayoutId id="2147483865" r:id="rId2"/>
    <p:sldLayoutId id="2147483863" r:id="rId3"/>
    <p:sldLayoutId id="2147483866" r:id="rId4"/>
    <p:sldLayoutId id="2147483871" r:id="rId5"/>
    <p:sldLayoutId id="2147483872" r:id="rId6"/>
  </p:sldLayoutIdLst>
  <p:hf hdr="0" dt="0"/>
  <p:txStyles>
    <p:titleStyle>
      <a:lvl1pPr algn="ctr" defTabSz="457200" rtl="0" eaLnBrk="0" fontAlgn="base" hangingPunct="0">
        <a:spcBef>
          <a:spcPct val="0"/>
        </a:spcBef>
        <a:spcAft>
          <a:spcPct val="0"/>
        </a:spcAft>
        <a:defRPr sz="3500" b="1" kern="1200">
          <a:solidFill>
            <a:schemeClr val="tx1"/>
          </a:solidFill>
          <a:latin typeface="Avenir Book" panose="02000503020000020003" pitchFamily="2" charset="0"/>
          <a:ea typeface="Geneva" charset="0"/>
          <a:cs typeface="Avenir Book" panose="02000503020000020003" pitchFamily="2" charset="0"/>
        </a:defRPr>
      </a:lvl1pPr>
      <a:lvl2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2pPr>
      <a:lvl3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3pPr>
      <a:lvl4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4pPr>
      <a:lvl5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venir Book" panose="02000503020000020003" pitchFamily="2" charset="0"/>
          <a:ea typeface="Geneva" charset="0"/>
          <a:cs typeface="Avenir Book" panose="02000503020000020003" pitchFamily="2"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Avenir Book" panose="02000503020000020003" pitchFamily="2" charset="0"/>
          <a:ea typeface="Geneva"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Avenir Book" panose="02000503020000020003" pitchFamily="2" charset="0"/>
          <a:ea typeface="Geneva"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venir Book" panose="02000503020000020003" pitchFamily="2" charset="0"/>
          <a:ea typeface="Geneva"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venir Book" panose="02000503020000020003" pitchFamily="2" charset="0"/>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ongke.zhou@manchester.ac.uk" TargetMode="External"/><Relationship Id="rId7" Type="http://schemas.openxmlformats.org/officeDocument/2006/relationships/image" Target="../media/image10.png"/><Relationship Id="rId2" Type="http://schemas.openxmlformats.org/officeDocument/2006/relationships/hyperlink" Target="https://www.impres.co.uk/"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www.pinch-project.co.uk/" TargetMode="Externa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8.jpg"/><Relationship Id="rId3" Type="http://schemas.microsoft.com/office/2007/relationships/media" Target="../media/media2.mp4"/><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g"/><Relationship Id="rId7" Type="http://schemas.openxmlformats.org/officeDocument/2006/relationships/image" Target="../media/image33.png"/><Relationship Id="rId2" Type="http://schemas.openxmlformats.org/officeDocument/2006/relationships/image" Target="../media/image29.jp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microsoft.com/office/2007/relationships/media" Target="../media/media4.mp4"/><Relationship Id="rId7" Type="http://schemas.openxmlformats.org/officeDocument/2006/relationships/image" Target="../media/image36.jp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5.png"/><Relationship Id="rId5" Type="http://schemas.openxmlformats.org/officeDocument/2006/relationships/slideLayout" Target="../slideLayouts/slideLayout3.xml"/><Relationship Id="rId10" Type="http://schemas.openxmlformats.org/officeDocument/2006/relationships/image" Target="../media/image39.png"/><Relationship Id="rId4" Type="http://schemas.openxmlformats.org/officeDocument/2006/relationships/video" Target="../media/media4.mp4"/><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slideLayout" Target="../slideLayouts/slideLayout3.xml"/><Relationship Id="rId7" Type="http://schemas.openxmlformats.org/officeDocument/2006/relationships/image" Target="../media/image43.jpe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doi.org/10.1016/j.ijggc.2022.103718"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hyperlink" Target="http://www.pinch-project.co.uk/"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879" y="3080374"/>
            <a:ext cx="4464413" cy="1754326"/>
          </a:xfrm>
          <a:prstGeom prst="rect">
            <a:avLst/>
          </a:prstGeom>
          <a:noFill/>
        </p:spPr>
        <p:txBody>
          <a:bodyPr wrap="square" rtlCol="0">
            <a:spAutoFit/>
          </a:bodyPr>
          <a:lstStyle/>
          <a:p>
            <a:pPr algn="ctr"/>
            <a:endParaRPr lang="en-GB" sz="1400" noProof="0" dirty="0">
              <a:cs typeface="Arial" panose="020B0604020202020204" pitchFamily="34" charset="0"/>
            </a:endParaRPr>
          </a:p>
          <a:p>
            <a:pPr algn="ctr"/>
            <a:r>
              <a:rPr lang="en-GB" sz="2400" b="1" noProof="0" dirty="0">
                <a:cs typeface="Arial" panose="020B0604020202020204" pitchFamily="34" charset="0"/>
              </a:rPr>
              <a:t>Vahid Niasar</a:t>
            </a:r>
          </a:p>
          <a:p>
            <a:pPr algn="ctr"/>
            <a:endParaRPr lang="en-GB" sz="1400" noProof="0" dirty="0">
              <a:cs typeface="Arial" panose="020B0604020202020204" pitchFamily="34" charset="0"/>
            </a:endParaRPr>
          </a:p>
          <a:p>
            <a:pPr algn="ctr"/>
            <a:r>
              <a:rPr lang="en-GB" sz="1400" noProof="0" dirty="0">
                <a:cs typeface="Arial" panose="020B0604020202020204" pitchFamily="34" charset="0"/>
              </a:rPr>
              <a:t>Integrated Multiscale Porous </a:t>
            </a:r>
            <a:r>
              <a:rPr lang="en-GB" sz="1400" dirty="0">
                <a:cs typeface="Arial" panose="020B0604020202020204" pitchFamily="34" charset="0"/>
              </a:rPr>
              <a:t>Media Research (IMPRES) Group</a:t>
            </a:r>
            <a:endParaRPr lang="en-GB" sz="1400" noProof="0" dirty="0">
              <a:cs typeface="Arial" panose="020B0604020202020204" pitchFamily="34" charset="0"/>
            </a:endParaRPr>
          </a:p>
          <a:p>
            <a:pPr algn="ctr"/>
            <a:r>
              <a:rPr lang="en-GB" sz="1400" noProof="0" dirty="0">
                <a:cs typeface="Arial" panose="020B0604020202020204" pitchFamily="34" charset="0"/>
              </a:rPr>
              <a:t>Department of Chemical Engineering</a:t>
            </a:r>
          </a:p>
          <a:p>
            <a:pPr algn="ctr"/>
            <a:r>
              <a:rPr lang="en-GB" sz="1400" noProof="0" dirty="0">
                <a:cs typeface="Arial" panose="020B0604020202020204" pitchFamily="34" charset="0"/>
              </a:rPr>
              <a:t>The University of Manchester</a:t>
            </a:r>
          </a:p>
        </p:txBody>
      </p:sp>
      <p:sp>
        <p:nvSpPr>
          <p:cNvPr id="3" name="Title 8">
            <a:extLst>
              <a:ext uri="{FF2B5EF4-FFF2-40B4-BE49-F238E27FC236}">
                <a16:creationId xmlns:a16="http://schemas.microsoft.com/office/drawing/2014/main" id="{8498F280-F126-2C69-3D3F-6BB6CD38CBBF}"/>
              </a:ext>
            </a:extLst>
          </p:cNvPr>
          <p:cNvSpPr txBox="1">
            <a:spLocks/>
          </p:cNvSpPr>
          <p:nvPr/>
        </p:nvSpPr>
        <p:spPr bwMode="auto">
          <a:xfrm>
            <a:off x="264290" y="688144"/>
            <a:ext cx="11650808" cy="115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0" fontAlgn="base" hangingPunct="0">
              <a:spcBef>
                <a:spcPct val="0"/>
              </a:spcBef>
              <a:spcAft>
                <a:spcPct val="0"/>
              </a:spcAft>
              <a:defRPr sz="4000" b="1" kern="1200" cap="all">
                <a:solidFill>
                  <a:schemeClr val="tx1"/>
                </a:solidFill>
                <a:latin typeface="Avenir Book" panose="02000503020000020003" pitchFamily="2" charset="0"/>
                <a:ea typeface="Geneva" charset="0"/>
                <a:cs typeface="Avenir Book" panose="02000503020000020003" pitchFamily="2" charset="0"/>
              </a:defRPr>
            </a:lvl1pPr>
            <a:lvl2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2pPr>
            <a:lvl3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3pPr>
            <a:lvl4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4pPr>
            <a:lvl5pPr algn="ctr" defTabSz="457200" rtl="0" eaLnBrk="0" fontAlgn="base" hangingPunct="0">
              <a:spcBef>
                <a:spcPct val="0"/>
              </a:spcBef>
              <a:spcAft>
                <a:spcPct val="0"/>
              </a:spcAft>
              <a:defRPr sz="4400">
                <a:solidFill>
                  <a:schemeClr val="tx1"/>
                </a:solidFill>
                <a:latin typeface="Calibri" pitchFamily="34"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GB" b="0" dirty="0">
                <a:solidFill>
                  <a:schemeClr val="bg1"/>
                </a:solidFill>
              </a:rPr>
              <a:t>Investigating the effect of operational and petrophysical parameters on salt precipitation and injectivity loss</a:t>
            </a:r>
          </a:p>
          <a:p>
            <a:pPr algn="ctr"/>
            <a:endParaRPr lang="en-GB" sz="3200" b="0" i="1" noProof="0"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59351D69-317F-CA52-6EC8-BF5F6E53B717}"/>
              </a:ext>
            </a:extLst>
          </p:cNvPr>
          <p:cNvSpPr/>
          <p:nvPr/>
        </p:nvSpPr>
        <p:spPr>
          <a:xfrm>
            <a:off x="8031502" y="6007717"/>
            <a:ext cx="3806003" cy="584775"/>
          </a:xfrm>
          <a:prstGeom prst="rect">
            <a:avLst/>
          </a:prstGeom>
          <a:solidFill>
            <a:schemeClr val="bg1"/>
          </a:solidFill>
        </p:spPr>
        <p:txBody>
          <a:bodyPr wrap="square">
            <a:spAutoFit/>
          </a:bodyPr>
          <a:lstStyle/>
          <a:p>
            <a:r>
              <a:rPr lang="en-GB" sz="1600" noProof="0" dirty="0">
                <a:cs typeface="Arial" panose="020B0604020202020204" pitchFamily="34" charset="0"/>
              </a:rPr>
              <a:t>Webpage: </a:t>
            </a:r>
            <a:r>
              <a:rPr lang="en-GB" sz="1600" noProof="0" dirty="0">
                <a:cs typeface="Arial" panose="020B0604020202020204" pitchFamily="34" charset="0"/>
                <a:hlinkClick r:id="rId2"/>
              </a:rPr>
              <a:t>https://www.impres.co.uk/</a:t>
            </a:r>
            <a:r>
              <a:rPr lang="en-GB" sz="1600" noProof="0" dirty="0">
                <a:cs typeface="Arial" panose="020B0604020202020204" pitchFamily="34" charset="0"/>
              </a:rPr>
              <a:t> </a:t>
            </a:r>
          </a:p>
          <a:p>
            <a:r>
              <a:rPr lang="en-GB" sz="1600" noProof="0" dirty="0">
                <a:cs typeface="Arial" panose="020B0604020202020204" pitchFamily="34" charset="0"/>
              </a:rPr>
              <a:t>Email: </a:t>
            </a:r>
            <a:r>
              <a:rPr lang="en-GB" sz="1600" noProof="0" dirty="0">
                <a:cs typeface="Arial" panose="020B0604020202020204" pitchFamily="34" charset="0"/>
                <a:hlinkClick r:id="rId3"/>
              </a:rPr>
              <a:t>Vahid.Niasar@manchester.ac.uk</a:t>
            </a:r>
            <a:r>
              <a:rPr lang="en-GB" sz="1600" noProof="0" dirty="0">
                <a:cs typeface="Arial" panose="020B0604020202020204" pitchFamily="34" charset="0"/>
              </a:rPr>
              <a:t> </a:t>
            </a:r>
          </a:p>
        </p:txBody>
      </p:sp>
      <p:pic>
        <p:nvPicPr>
          <p:cNvPr id="1028" name="Picture 4">
            <a:extLst>
              <a:ext uri="{FF2B5EF4-FFF2-40B4-BE49-F238E27FC236}">
                <a16:creationId xmlns:a16="http://schemas.microsoft.com/office/drawing/2014/main" id="{8AAA253E-ECD9-D46F-47CF-2DD62D1AE80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48" t="24923" r="10383" b="36763"/>
          <a:stretch/>
        </p:blipFill>
        <p:spPr bwMode="auto">
          <a:xfrm>
            <a:off x="1448212" y="6357823"/>
            <a:ext cx="1203085" cy="3431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D19BD1C-DA88-B19E-B994-5AC35702DD47}"/>
              </a:ext>
            </a:extLst>
          </p:cNvPr>
          <p:cNvSpPr txBox="1"/>
          <p:nvPr/>
        </p:nvSpPr>
        <p:spPr>
          <a:xfrm>
            <a:off x="9574341" y="5674622"/>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spcAft>
                <a:spcPts val="0"/>
              </a:spcAft>
            </a:pPr>
            <a:r>
              <a:rPr lang="en-GB" sz="1200" dirty="0">
                <a:latin typeface="Arial"/>
                <a:ea typeface="Geneva"/>
                <a:cs typeface="Arial"/>
                <a:hlinkClick r:id="rId5"/>
              </a:rPr>
              <a:t>www.pinch-project.co.uk</a:t>
            </a:r>
            <a:r>
              <a:rPr lang="en-GB" sz="1200" dirty="0">
                <a:latin typeface="Arial"/>
                <a:ea typeface="Geneva"/>
                <a:cs typeface="Arial"/>
              </a:rPr>
              <a:t> </a:t>
            </a:r>
            <a:endParaRPr lang="en-GB" dirty="0"/>
          </a:p>
        </p:txBody>
      </p:sp>
      <p:pic>
        <p:nvPicPr>
          <p:cNvPr id="10" name="Picture 9" descr="A close-up of a logo&#10;&#10;AI-generated content may be incorrect.">
            <a:extLst>
              <a:ext uri="{FF2B5EF4-FFF2-40B4-BE49-F238E27FC236}">
                <a16:creationId xmlns:a16="http://schemas.microsoft.com/office/drawing/2014/main" id="{2C1FAA36-A407-94A4-E31F-42B4F2D17469}"/>
              </a:ext>
            </a:extLst>
          </p:cNvPr>
          <p:cNvPicPr>
            <a:picLocks noChangeAspect="1"/>
          </p:cNvPicPr>
          <p:nvPr/>
        </p:nvPicPr>
        <p:blipFill>
          <a:blip r:embed="rId6"/>
          <a:stretch>
            <a:fillRect/>
          </a:stretch>
        </p:blipFill>
        <p:spPr>
          <a:xfrm>
            <a:off x="8461429" y="3359346"/>
            <a:ext cx="3376076" cy="1015662"/>
          </a:xfrm>
          <a:prstGeom prst="rect">
            <a:avLst/>
          </a:prstGeom>
        </p:spPr>
      </p:pic>
      <p:sp>
        <p:nvSpPr>
          <p:cNvPr id="4" name="TextBox 3">
            <a:extLst>
              <a:ext uri="{FF2B5EF4-FFF2-40B4-BE49-F238E27FC236}">
                <a16:creationId xmlns:a16="http://schemas.microsoft.com/office/drawing/2014/main" id="{E5DEE077-42EF-A09B-7250-75D3DAB19D1E}"/>
              </a:ext>
            </a:extLst>
          </p:cNvPr>
          <p:cNvSpPr txBox="1"/>
          <p:nvPr/>
        </p:nvSpPr>
        <p:spPr>
          <a:xfrm>
            <a:off x="4045637" y="3223821"/>
            <a:ext cx="4266705" cy="1200329"/>
          </a:xfrm>
          <a:prstGeom prst="rect">
            <a:avLst/>
          </a:prstGeom>
          <a:noFill/>
        </p:spPr>
        <p:txBody>
          <a:bodyPr wrap="square" rtlCol="0">
            <a:spAutoFit/>
          </a:bodyPr>
          <a:lstStyle/>
          <a:p>
            <a:r>
              <a:rPr lang="en-GB" sz="2400" b="1" dirty="0">
                <a:cs typeface="Arial" panose="020B0604020202020204" pitchFamily="34" charset="0"/>
              </a:rPr>
              <a:t>Javad Shokri </a:t>
            </a:r>
          </a:p>
          <a:p>
            <a:r>
              <a:rPr lang="en-GB" sz="2400" b="1" noProof="0" dirty="0">
                <a:cs typeface="Arial" panose="020B0604020202020204" pitchFamily="34" charset="0"/>
              </a:rPr>
              <a:t>Masoud Babaei</a:t>
            </a:r>
          </a:p>
          <a:p>
            <a:r>
              <a:rPr lang="en-GB" sz="2400" b="1" dirty="0">
                <a:cs typeface="Arial" panose="020B0604020202020204" pitchFamily="34" charset="0"/>
              </a:rPr>
              <a:t>Rouhi </a:t>
            </a:r>
            <a:r>
              <a:rPr lang="en-GB" sz="2400" b="1" dirty="0" err="1">
                <a:cs typeface="Arial" panose="020B0604020202020204" pitchFamily="34" charset="0"/>
              </a:rPr>
              <a:t>Farajzadeh</a:t>
            </a:r>
            <a:endParaRPr lang="en-GB" sz="2400" b="1" noProof="0" dirty="0">
              <a:cs typeface="Arial" panose="020B0604020202020204" pitchFamily="34" charset="0"/>
            </a:endParaRPr>
          </a:p>
        </p:txBody>
      </p:sp>
      <p:pic>
        <p:nvPicPr>
          <p:cNvPr id="5" name="Picture 4">
            <a:extLst>
              <a:ext uri="{FF2B5EF4-FFF2-40B4-BE49-F238E27FC236}">
                <a16:creationId xmlns:a16="http://schemas.microsoft.com/office/drawing/2014/main" id="{91B56601-35D7-C38B-DAD0-55184672889A}"/>
              </a:ext>
            </a:extLst>
          </p:cNvPr>
          <p:cNvPicPr>
            <a:picLocks noChangeAspect="1"/>
          </p:cNvPicPr>
          <p:nvPr/>
        </p:nvPicPr>
        <p:blipFill>
          <a:blip r:embed="rId7"/>
          <a:stretch>
            <a:fillRect/>
          </a:stretch>
        </p:blipFill>
        <p:spPr>
          <a:xfrm>
            <a:off x="2782918" y="5297557"/>
            <a:ext cx="5221500" cy="1493003"/>
          </a:xfrm>
          <a:prstGeom prst="rect">
            <a:avLst/>
          </a:prstGeom>
        </p:spPr>
      </p:pic>
    </p:spTree>
    <p:extLst>
      <p:ext uri="{BB962C8B-B14F-4D97-AF65-F5344CB8AC3E}">
        <p14:creationId xmlns:p14="http://schemas.microsoft.com/office/powerpoint/2010/main" val="1415088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LOW_LIQUID">
            <a:hlinkClick r:id="" action="ppaction://media"/>
            <a:hlinkHover r:id="" action="ppaction://ole?verb=0"/>
            <a:extLst>
              <a:ext uri="{FF2B5EF4-FFF2-40B4-BE49-F238E27FC236}">
                <a16:creationId xmlns:a16="http://schemas.microsoft.com/office/drawing/2014/main" id="{CE625729-C18D-C0DD-636A-0C2617F914B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3306" y="1160829"/>
            <a:ext cx="4289349" cy="3217012"/>
          </a:xfrm>
          <a:prstGeom prst="rect">
            <a:avLst/>
          </a:prstGeom>
        </p:spPr>
      </p:pic>
      <p:sp>
        <p:nvSpPr>
          <p:cNvPr id="37" name="TextBox 36">
            <a:extLst>
              <a:ext uri="{FF2B5EF4-FFF2-40B4-BE49-F238E27FC236}">
                <a16:creationId xmlns:a16="http://schemas.microsoft.com/office/drawing/2014/main" id="{C426C191-60F4-EEDF-F60D-EC8BA488C4DE}"/>
              </a:ext>
            </a:extLst>
          </p:cNvPr>
          <p:cNvSpPr txBox="1"/>
          <p:nvPr/>
        </p:nvSpPr>
        <p:spPr>
          <a:xfrm>
            <a:off x="838200" y="4775741"/>
            <a:ext cx="10515600" cy="1015663"/>
          </a:xfrm>
          <a:prstGeom prst="rect">
            <a:avLst/>
          </a:prstGeom>
          <a:noFill/>
        </p:spPr>
        <p:txBody>
          <a:bodyPr wrap="square">
            <a:spAutoFit/>
          </a:bodyPr>
          <a:lstStyle/>
          <a:p>
            <a:pPr algn="just"/>
            <a:r>
              <a:rPr lang="en-GB" sz="2000" dirty="0">
                <a:latin typeface="Avenir Book" panose="02000503020000020003" pitchFamily="2" charset="0"/>
              </a:rPr>
              <a:t>The combined effect of PC and relative permeability draws water from the lower permeability layer toward the injection point, after which it moves upward to the upper layer, where most of the evaporation occurs.</a:t>
            </a:r>
          </a:p>
        </p:txBody>
      </p:sp>
      <p:pic>
        <p:nvPicPr>
          <p:cNvPr id="44" name="sat_s2">
            <a:hlinkClick r:id="" action="ppaction://media"/>
            <a:extLst>
              <a:ext uri="{FF2B5EF4-FFF2-40B4-BE49-F238E27FC236}">
                <a16:creationId xmlns:a16="http://schemas.microsoft.com/office/drawing/2014/main" id="{611F283A-A379-5059-B22D-42E158B7502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7441" t="13056" r="16895" b="15005"/>
          <a:stretch/>
        </p:blipFill>
        <p:spPr>
          <a:xfrm>
            <a:off x="7960672" y="1421094"/>
            <a:ext cx="3629872" cy="2668929"/>
          </a:xfrm>
          <a:prstGeom prst="rect">
            <a:avLst/>
          </a:prstGeom>
        </p:spPr>
      </p:pic>
      <p:sp>
        <p:nvSpPr>
          <p:cNvPr id="49" name="Slide Number Placeholder 3">
            <a:extLst>
              <a:ext uri="{FF2B5EF4-FFF2-40B4-BE49-F238E27FC236}">
                <a16:creationId xmlns:a16="http://schemas.microsoft.com/office/drawing/2014/main" id="{33434A69-A88E-49A8-7A1F-02ACE6794756}"/>
              </a:ext>
            </a:extLst>
          </p:cNvPr>
          <p:cNvSpPr>
            <a:spLocks noGrp="1"/>
          </p:cNvSpPr>
          <p:nvPr>
            <p:ph type="sldNum" sz="quarter" idx="12"/>
          </p:nvPr>
        </p:nvSpPr>
        <p:spPr>
          <a:xfrm>
            <a:off x="838200" y="6386911"/>
            <a:ext cx="38520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0D45EAF-F435-4255-AE1C-4AEA4679BED3}" type="slidenum">
              <a:rPr lang="en-US" smtClean="0">
                <a:latin typeface="Avenir Book" panose="02000503020000020003" pitchFamily="2" charset="0"/>
              </a:rPr>
              <a:pPr algn="ctr"/>
              <a:t>10</a:t>
            </a:fld>
            <a:endParaRPr lang="en-US" dirty="0">
              <a:solidFill>
                <a:schemeClr val="accent2">
                  <a:lumMod val="50000"/>
                </a:schemeClr>
              </a:solidFill>
              <a:latin typeface="Avenir Book" panose="02000503020000020003" pitchFamily="2" charset="0"/>
            </a:endParaRPr>
          </a:p>
        </p:txBody>
      </p:sp>
      <p:sp>
        <p:nvSpPr>
          <p:cNvPr id="51" name="Arrow: U-Turn 50">
            <a:extLst>
              <a:ext uri="{FF2B5EF4-FFF2-40B4-BE49-F238E27FC236}">
                <a16:creationId xmlns:a16="http://schemas.microsoft.com/office/drawing/2014/main" id="{C363F4F1-33D9-F620-6A8A-F4219C24F3CD}"/>
              </a:ext>
            </a:extLst>
          </p:cNvPr>
          <p:cNvSpPr/>
          <p:nvPr/>
        </p:nvSpPr>
        <p:spPr>
          <a:xfrm rot="10800000">
            <a:off x="9493319" y="3177000"/>
            <a:ext cx="1435359" cy="504000"/>
          </a:xfrm>
          <a:prstGeom prst="uturnArrow">
            <a:avLst>
              <a:gd name="adj1" fmla="val 25000"/>
              <a:gd name="adj2" fmla="val 25000"/>
              <a:gd name="adj3" fmla="val 23943"/>
              <a:gd name="adj4" fmla="val 51057"/>
              <a:gd name="adj5" fmla="val 75000"/>
            </a:avLst>
          </a:prstGeom>
          <a:ln w="38100">
            <a:solidFill>
              <a:srgbClr val="0070C0"/>
            </a:solidFill>
            <a:tailEnd type="triangle"/>
          </a:ln>
          <a:effectLst>
            <a:glow rad="127000">
              <a:srgbClr val="00B0F0"/>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chemeClr val="tx1"/>
              </a:solidFill>
              <a:latin typeface="Avenir Book" panose="02000503020000020003" pitchFamily="2" charset="0"/>
            </a:endParaRPr>
          </a:p>
        </p:txBody>
      </p:sp>
      <p:sp>
        <p:nvSpPr>
          <p:cNvPr id="22" name="Slide Number Placeholder 3">
            <a:extLst>
              <a:ext uri="{FF2B5EF4-FFF2-40B4-BE49-F238E27FC236}">
                <a16:creationId xmlns:a16="http://schemas.microsoft.com/office/drawing/2014/main" id="{A81319F4-1D9A-D6F4-4C3A-BA23E560F9DE}"/>
              </a:ext>
            </a:extLst>
          </p:cNvPr>
          <p:cNvSpPr txBox="1">
            <a:spLocks/>
          </p:cNvSpPr>
          <p:nvPr/>
        </p:nvSpPr>
        <p:spPr>
          <a:xfrm>
            <a:off x="11353800" y="6353604"/>
            <a:ext cx="838200" cy="5043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accent2">
                    <a:lumMod val="50000"/>
                  </a:schemeClr>
                </a:solidFill>
                <a:latin typeface="Avenir Book" panose="02000503020000020003" pitchFamily="2" charset="0"/>
              </a:rPr>
              <a:t>11</a:t>
            </a:r>
          </a:p>
        </p:txBody>
      </p:sp>
      <p:sp>
        <p:nvSpPr>
          <p:cNvPr id="41" name="Title 1">
            <a:extLst>
              <a:ext uri="{FF2B5EF4-FFF2-40B4-BE49-F238E27FC236}">
                <a16:creationId xmlns:a16="http://schemas.microsoft.com/office/drawing/2014/main" id="{162244D2-0389-0046-B6D6-1137DB7B3DE8}"/>
              </a:ext>
            </a:extLst>
          </p:cNvPr>
          <p:cNvSpPr>
            <a:spLocks noGrp="1"/>
          </p:cNvSpPr>
          <p:nvPr>
            <p:ph type="title"/>
          </p:nvPr>
        </p:nvSpPr>
        <p:spPr>
          <a:xfrm>
            <a:off x="609600" y="13385"/>
            <a:ext cx="10972800" cy="900000"/>
          </a:xfrm>
        </p:spPr>
        <p:txBody>
          <a:bodyPr/>
          <a:lstStyle/>
          <a:p>
            <a:r>
              <a:rPr lang="en-GB" dirty="0"/>
              <a:t>Exchange between layers</a:t>
            </a:r>
          </a:p>
        </p:txBody>
      </p:sp>
      <p:pic>
        <p:nvPicPr>
          <p:cNvPr id="20" name="Picture 19" descr="A diagram of a liquid mass exchange&#10;&#10;Description automatically generated">
            <a:extLst>
              <a:ext uri="{FF2B5EF4-FFF2-40B4-BE49-F238E27FC236}">
                <a16:creationId xmlns:a16="http://schemas.microsoft.com/office/drawing/2014/main" id="{F7059E49-9098-AB46-977F-27A297971A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8374" y="1216225"/>
            <a:ext cx="3919031" cy="3217012"/>
          </a:xfrm>
          <a:prstGeom prst="rect">
            <a:avLst/>
          </a:prstGeom>
        </p:spPr>
      </p:pic>
    </p:spTree>
    <p:extLst>
      <p:ext uri="{BB962C8B-B14F-4D97-AF65-F5344CB8AC3E}">
        <p14:creationId xmlns:p14="http://schemas.microsoft.com/office/powerpoint/2010/main" val="76577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 presetClass="mediacall" presetSubtype="0" fill="hold" nodeType="withEffect">
                                  <p:stCondLst>
                                    <p:cond delay="0"/>
                                  </p:stCondLst>
                                  <p:childTnLst>
                                    <p:cmd type="call" cmd="playFrom(0.0)">
                                      <p:cBhvr>
                                        <p:cTn id="12" dur="11620" fill="hold"/>
                                        <p:tgtEl>
                                          <p:spTgt spid="3"/>
                                        </p:tgtEl>
                                      </p:cBhvr>
                                    </p:cmd>
                                  </p:childTnLst>
                                </p:cTn>
                              </p:par>
                              <p:par>
                                <p:cTn id="13" presetID="1" presetClass="mediacall" presetSubtype="0" fill="hold" nodeType="withEffect">
                                  <p:stCondLst>
                                    <p:cond delay="0"/>
                                  </p:stCondLst>
                                  <p:childTnLst>
                                    <p:cmd type="call" cmd="playFrom(0.0)">
                                      <p:cBhvr>
                                        <p:cTn id="14" dur="10000" fill="hold"/>
                                        <p:tgtEl>
                                          <p:spTgt spid="44"/>
                                        </p:tgtEl>
                                      </p:cBhvr>
                                    </p:cmd>
                                  </p:childTnLst>
                                </p:cTn>
                              </p:par>
                              <p:par>
                                <p:cTn id="15" presetID="10"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3"/>
                </p:tgtEl>
              </p:cMediaNode>
            </p:video>
            <p:video>
              <p:cMediaNode vol="80000">
                <p:cTn id="25" fill="hold" display="0">
                  <p:stCondLst>
                    <p:cond delay="indefinite"/>
                  </p:stCondLst>
                </p:cTn>
                <p:tgtEl>
                  <p:spTgt spid="44"/>
                </p:tgtEl>
              </p:cMediaNode>
            </p:video>
          </p:childTnLst>
        </p:cTn>
      </p:par>
    </p:tnLst>
    <p:bldLst>
      <p:bldP spid="37" grpId="0"/>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9D7DD-81D9-287B-6026-ECEFF4384F80}"/>
              </a:ext>
            </a:extLst>
          </p:cNvPr>
          <p:cNvSpPr>
            <a:spLocks noGrp="1"/>
          </p:cNvSpPr>
          <p:nvPr>
            <p:ph type="title"/>
          </p:nvPr>
        </p:nvSpPr>
        <p:spPr>
          <a:xfrm>
            <a:off x="650098" y="-80867"/>
            <a:ext cx="10703702" cy="1325563"/>
          </a:xfrm>
        </p:spPr>
        <p:txBody>
          <a:bodyPr>
            <a:normAutofit/>
          </a:bodyPr>
          <a:lstStyle/>
          <a:p>
            <a:r>
              <a:rPr lang="en-US" sz="2800" dirty="0"/>
              <a:t>The effect of capillary pressure on mass exchange between layers</a:t>
            </a:r>
          </a:p>
        </p:txBody>
      </p:sp>
      <p:sp>
        <p:nvSpPr>
          <p:cNvPr id="3" name="Slide Number Placeholder 3">
            <a:extLst>
              <a:ext uri="{FF2B5EF4-FFF2-40B4-BE49-F238E27FC236}">
                <a16:creationId xmlns:a16="http://schemas.microsoft.com/office/drawing/2014/main" id="{77475BD5-5B38-F57E-43DF-29BFE76AFA17}"/>
              </a:ext>
            </a:extLst>
          </p:cNvPr>
          <p:cNvSpPr txBox="1">
            <a:spLocks/>
          </p:cNvSpPr>
          <p:nvPr/>
        </p:nvSpPr>
        <p:spPr>
          <a:xfrm>
            <a:off x="11353800" y="6353604"/>
            <a:ext cx="838200" cy="50439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accent2">
                    <a:lumMod val="50000"/>
                  </a:schemeClr>
                </a:solidFill>
              </a:rPr>
              <a:t>12</a:t>
            </a:r>
          </a:p>
        </p:txBody>
      </p:sp>
      <p:pic>
        <p:nvPicPr>
          <p:cNvPr id="6" name="Picture 5" descr="A graph of a liquid mass exchange&#10;&#10;Description automatically generated">
            <a:extLst>
              <a:ext uri="{FF2B5EF4-FFF2-40B4-BE49-F238E27FC236}">
                <a16:creationId xmlns:a16="http://schemas.microsoft.com/office/drawing/2014/main" id="{F3B4895C-73E1-AEB3-6C77-4BC57FC55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080" y="1790299"/>
            <a:ext cx="3725272" cy="3274355"/>
          </a:xfrm>
          <a:prstGeom prst="rect">
            <a:avLst/>
          </a:prstGeom>
        </p:spPr>
      </p:pic>
      <p:pic>
        <p:nvPicPr>
          <p:cNvPr id="8" name="Picture 7" descr="A graph of a liquid mass exchange&#10;&#10;Description automatically generated with medium confidence">
            <a:extLst>
              <a:ext uri="{FF2B5EF4-FFF2-40B4-BE49-F238E27FC236}">
                <a16:creationId xmlns:a16="http://schemas.microsoft.com/office/drawing/2014/main" id="{396F02DB-EA28-9688-1412-BB080EC6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082" y="1635154"/>
            <a:ext cx="3700303" cy="3175533"/>
          </a:xfrm>
          <a:prstGeom prst="rect">
            <a:avLst/>
          </a:prstGeom>
        </p:spPr>
      </p:pic>
      <p:pic>
        <p:nvPicPr>
          <p:cNvPr id="10" name="Picture 9" descr="A graph of a liquid mass exchange&#10;&#10;Description automatically generated">
            <a:extLst>
              <a:ext uri="{FF2B5EF4-FFF2-40B4-BE49-F238E27FC236}">
                <a16:creationId xmlns:a16="http://schemas.microsoft.com/office/drawing/2014/main" id="{24C22183-6E12-5B37-8CC6-8942BA50F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94" y="1617977"/>
            <a:ext cx="4163742" cy="3447871"/>
          </a:xfrm>
          <a:prstGeom prst="rect">
            <a:avLst/>
          </a:prstGeom>
        </p:spPr>
      </p:pic>
      <p:pic>
        <p:nvPicPr>
          <p:cNvPr id="4" name="Picture 3">
            <a:extLst>
              <a:ext uri="{FF2B5EF4-FFF2-40B4-BE49-F238E27FC236}">
                <a16:creationId xmlns:a16="http://schemas.microsoft.com/office/drawing/2014/main" id="{911A1258-FA72-0C6E-D0C5-E00C2886069E}"/>
              </a:ext>
            </a:extLst>
          </p:cNvPr>
          <p:cNvPicPr>
            <a:picLocks noChangeAspect="1"/>
          </p:cNvPicPr>
          <p:nvPr/>
        </p:nvPicPr>
        <p:blipFill>
          <a:blip r:embed="rId5"/>
          <a:stretch>
            <a:fillRect/>
          </a:stretch>
        </p:blipFill>
        <p:spPr>
          <a:xfrm>
            <a:off x="103700" y="5268422"/>
            <a:ext cx="1707028" cy="108518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3853F6-9DC9-7390-FD9D-C823330341AF}"/>
                  </a:ext>
                </a:extLst>
              </p:cNvPr>
              <p:cNvSpPr txBox="1"/>
              <p:nvPr/>
            </p:nvSpPr>
            <p:spPr>
              <a:xfrm>
                <a:off x="161893" y="1110810"/>
                <a:ext cx="2388802" cy="4531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2400" dirty="0" smtClean="0">
                          <a:solidFill>
                            <a:schemeClr val="tx1">
                              <a:lumMod val="75000"/>
                              <a:lumOff val="25000"/>
                            </a:schemeClr>
                          </a:solidFill>
                          <a:latin typeface="Cambria Math" panose="02040503050406030204" pitchFamily="18" charset="0"/>
                        </a:rPr>
                        <m:t>Ca</m:t>
                      </m:r>
                      <m:r>
                        <m:rPr>
                          <m:nor/>
                        </m:rPr>
                        <a:rPr lang="en-GB" sz="2400" dirty="0" smtClean="0">
                          <a:solidFill>
                            <a:schemeClr val="tx1">
                              <a:lumMod val="75000"/>
                              <a:lumOff val="25000"/>
                            </a:schemeClr>
                          </a:solidFill>
                          <a:latin typeface="Cambria Math" panose="02040503050406030204" pitchFamily="18" charset="0"/>
                        </a:rPr>
                        <m:t> = 4</m:t>
                      </m:r>
                      <m:r>
                        <a:rPr lang="en-GB" sz="2400" b="0" i="1" dirty="0" smtClean="0">
                          <a:solidFill>
                            <a:schemeClr val="tx1">
                              <a:lumMod val="75000"/>
                              <a:lumOff val="25000"/>
                            </a:schemeClr>
                          </a:solidFill>
                          <a:latin typeface="Cambria Math" panose="02040503050406030204" pitchFamily="18" charset="0"/>
                        </a:rPr>
                        <m:t>×10</m:t>
                      </m:r>
                      <m:r>
                        <m:rPr>
                          <m:nor/>
                        </m:rPr>
                        <a:rPr lang="en-GB" sz="2400" baseline="30000" dirty="0">
                          <a:solidFill>
                            <a:schemeClr val="tx1">
                              <a:lumMod val="75000"/>
                              <a:lumOff val="25000"/>
                            </a:schemeClr>
                          </a:solidFill>
                          <a:latin typeface="Cambria Math" panose="02040503050406030204" pitchFamily="18" charset="0"/>
                        </a:rPr>
                        <m:t>−7</m:t>
                      </m:r>
                    </m:oMath>
                  </m:oMathPara>
                </a14:m>
                <a:endParaRPr lang="en-GB" sz="2000" baseline="30000" dirty="0">
                  <a:solidFill>
                    <a:schemeClr val="tx1">
                      <a:lumMod val="75000"/>
                      <a:lumOff val="25000"/>
                    </a:schemeClr>
                  </a:solidFill>
                  <a:latin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AF3853F6-9DC9-7390-FD9D-C823330341AF}"/>
                  </a:ext>
                </a:extLst>
              </p:cNvPr>
              <p:cNvSpPr txBox="1">
                <a:spLocks noRot="1" noChangeAspect="1" noMove="1" noResize="1" noEditPoints="1" noAdjustHandles="1" noChangeArrowheads="1" noChangeShapeType="1" noTextEdit="1"/>
              </p:cNvSpPr>
              <p:nvPr/>
            </p:nvSpPr>
            <p:spPr>
              <a:xfrm>
                <a:off x="161893" y="1110810"/>
                <a:ext cx="2388802" cy="453137"/>
              </a:xfrm>
              <a:prstGeom prst="rect">
                <a:avLst/>
              </a:prstGeom>
              <a:blipFill>
                <a:blip r:embed="rId6"/>
                <a:stretch>
                  <a:fillRect b="-21622"/>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CA64836E-2118-F1E7-0548-9CCB9555579C}"/>
              </a:ext>
            </a:extLst>
          </p:cNvPr>
          <p:cNvPicPr>
            <a:picLocks noChangeAspect="1"/>
          </p:cNvPicPr>
          <p:nvPr/>
        </p:nvPicPr>
        <p:blipFill>
          <a:blip r:embed="rId7"/>
          <a:stretch>
            <a:fillRect/>
          </a:stretch>
        </p:blipFill>
        <p:spPr>
          <a:xfrm>
            <a:off x="2037194" y="5106129"/>
            <a:ext cx="1620064" cy="1264982"/>
          </a:xfrm>
          <a:prstGeom prst="rect">
            <a:avLst/>
          </a:prstGeom>
        </p:spPr>
      </p:pic>
      <p:pic>
        <p:nvPicPr>
          <p:cNvPr id="12" name="Picture 11">
            <a:extLst>
              <a:ext uri="{FF2B5EF4-FFF2-40B4-BE49-F238E27FC236}">
                <a16:creationId xmlns:a16="http://schemas.microsoft.com/office/drawing/2014/main" id="{296EDAB3-2FC4-78FE-46DC-F060146B04B2}"/>
              </a:ext>
            </a:extLst>
          </p:cNvPr>
          <p:cNvPicPr>
            <a:picLocks noChangeAspect="1"/>
          </p:cNvPicPr>
          <p:nvPr/>
        </p:nvPicPr>
        <p:blipFill>
          <a:blip r:embed="rId8"/>
          <a:stretch>
            <a:fillRect/>
          </a:stretch>
        </p:blipFill>
        <p:spPr>
          <a:xfrm>
            <a:off x="4993719" y="4796176"/>
            <a:ext cx="2345245" cy="1789481"/>
          </a:xfrm>
          <a:prstGeom prst="rect">
            <a:avLst/>
          </a:prstGeom>
        </p:spPr>
      </p:pic>
      <p:sp>
        <p:nvSpPr>
          <p:cNvPr id="13" name="TextBox 12">
            <a:extLst>
              <a:ext uri="{FF2B5EF4-FFF2-40B4-BE49-F238E27FC236}">
                <a16:creationId xmlns:a16="http://schemas.microsoft.com/office/drawing/2014/main" id="{33BA1FDD-67A6-160E-24E6-54F4AFCB43E5}"/>
              </a:ext>
            </a:extLst>
          </p:cNvPr>
          <p:cNvSpPr txBox="1"/>
          <p:nvPr/>
        </p:nvSpPr>
        <p:spPr>
          <a:xfrm>
            <a:off x="7543801" y="5360223"/>
            <a:ext cx="4237521" cy="1200329"/>
          </a:xfrm>
          <a:prstGeom prst="rect">
            <a:avLst/>
          </a:prstGeom>
          <a:noFill/>
        </p:spPr>
        <p:txBody>
          <a:bodyPr wrap="square">
            <a:spAutoFit/>
          </a:bodyPr>
          <a:lstStyle/>
          <a:p>
            <a:r>
              <a:rPr lang="en-GB" i="1" dirty="0"/>
              <a:t>Capillary pressure is responsible for mixed mass exchange across the interfaces</a:t>
            </a:r>
          </a:p>
          <a:p>
            <a:endParaRPr lang="en-GB" i="1" dirty="0"/>
          </a:p>
        </p:txBody>
      </p:sp>
    </p:spTree>
    <p:extLst>
      <p:ext uri="{BB962C8B-B14F-4D97-AF65-F5344CB8AC3E}">
        <p14:creationId xmlns:p14="http://schemas.microsoft.com/office/powerpoint/2010/main" val="228027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55F31-55CD-B67A-8A4C-997E7BAEB795}"/>
              </a:ext>
            </a:extLst>
          </p:cNvPr>
          <p:cNvSpPr>
            <a:spLocks noGrp="1"/>
          </p:cNvSpPr>
          <p:nvPr>
            <p:ph type="title"/>
          </p:nvPr>
        </p:nvSpPr>
        <p:spPr>
          <a:xfrm>
            <a:off x="185196" y="105985"/>
            <a:ext cx="11431929" cy="900000"/>
          </a:xfrm>
        </p:spPr>
        <p:txBody>
          <a:bodyPr/>
          <a:lstStyle/>
          <a:p>
            <a:r>
              <a:rPr lang="en-GB" dirty="0"/>
              <a:t>Zonation of salt precipitation due to heterogeneity contrast</a:t>
            </a:r>
          </a:p>
        </p:txBody>
      </p:sp>
      <p:sp>
        <p:nvSpPr>
          <p:cNvPr id="3" name="Content Placeholder 2">
            <a:extLst>
              <a:ext uri="{FF2B5EF4-FFF2-40B4-BE49-F238E27FC236}">
                <a16:creationId xmlns:a16="http://schemas.microsoft.com/office/drawing/2014/main" id="{213FC96F-0F54-1F77-0567-44467E05327A}"/>
              </a:ext>
            </a:extLst>
          </p:cNvPr>
          <p:cNvSpPr>
            <a:spLocks noGrp="1"/>
          </p:cNvSpPr>
          <p:nvPr>
            <p:ph idx="1"/>
          </p:nvPr>
        </p:nvSpPr>
        <p:spPr/>
        <p:txBody>
          <a:bodyPr/>
          <a:lstStyle/>
          <a:p>
            <a:endParaRPr lang="en-GB" dirty="0"/>
          </a:p>
        </p:txBody>
      </p:sp>
      <p:pic>
        <p:nvPicPr>
          <p:cNvPr id="4" name="Sat_s">
            <a:hlinkClick r:id="" action="ppaction://media"/>
            <a:hlinkHover r:id="" action="ppaction://ole?verb=0"/>
            <a:extLst>
              <a:ext uri="{FF2B5EF4-FFF2-40B4-BE49-F238E27FC236}">
                <a16:creationId xmlns:a16="http://schemas.microsoft.com/office/drawing/2014/main" id="{F50F78C9-CB73-7E85-0259-A80CC854390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7265" t="27677" r="19227" b="27677"/>
          <a:stretch/>
        </p:blipFill>
        <p:spPr>
          <a:xfrm>
            <a:off x="277456" y="1363449"/>
            <a:ext cx="5586324" cy="2425313"/>
          </a:xfrm>
          <a:prstGeom prst="rect">
            <a:avLst/>
          </a:prstGeom>
        </p:spPr>
      </p:pic>
      <p:pic>
        <p:nvPicPr>
          <p:cNvPr id="5" name="Picture 4" descr="A graph of salt profile&#10;&#10;Description automatically generated with medium confidence">
            <a:extLst>
              <a:ext uri="{FF2B5EF4-FFF2-40B4-BE49-F238E27FC236}">
                <a16:creationId xmlns:a16="http://schemas.microsoft.com/office/drawing/2014/main" id="{E1BD972C-6AE0-CB3B-EA57-804C4AD3A22B}"/>
              </a:ext>
            </a:extLst>
          </p:cNvPr>
          <p:cNvPicPr>
            <a:picLocks noChangeAspect="1"/>
          </p:cNvPicPr>
          <p:nvPr/>
        </p:nvPicPr>
        <p:blipFill>
          <a:blip r:embed="rId7"/>
          <a:stretch>
            <a:fillRect/>
          </a:stretch>
        </p:blipFill>
        <p:spPr>
          <a:xfrm>
            <a:off x="775722" y="3778866"/>
            <a:ext cx="3449037" cy="2586778"/>
          </a:xfrm>
          <a:prstGeom prst="rect">
            <a:avLst/>
          </a:prstGeom>
        </p:spPr>
      </p:pic>
      <p:pic>
        <p:nvPicPr>
          <p:cNvPr id="6" name="SAt_s">
            <a:hlinkClick r:id="" action="ppaction://media"/>
            <a:hlinkHover r:id="" action="ppaction://ole?verb=0"/>
            <a:extLst>
              <a:ext uri="{FF2B5EF4-FFF2-40B4-BE49-F238E27FC236}">
                <a16:creationId xmlns:a16="http://schemas.microsoft.com/office/drawing/2014/main" id="{951DEE0A-ADB1-6192-F263-082B4330639B}"/>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6"/>
          <a:srcRect l="27325" t="27399" r="18833" b="26985"/>
          <a:stretch/>
        </p:blipFill>
        <p:spPr>
          <a:xfrm>
            <a:off x="6195924" y="1340301"/>
            <a:ext cx="5415316" cy="2387177"/>
          </a:xfrm>
          <a:prstGeom prst="rect">
            <a:avLst/>
          </a:prstGeom>
        </p:spPr>
      </p:pic>
      <p:pic>
        <p:nvPicPr>
          <p:cNvPr id="7" name="Picture 6" descr="A graph of a line graph&#10;&#10;Description automatically generated with medium confidence">
            <a:extLst>
              <a:ext uri="{FF2B5EF4-FFF2-40B4-BE49-F238E27FC236}">
                <a16:creationId xmlns:a16="http://schemas.microsoft.com/office/drawing/2014/main" id="{5413CEC5-16F8-C7FE-1AE8-7707B381D05A}"/>
              </a:ext>
            </a:extLst>
          </p:cNvPr>
          <p:cNvPicPr>
            <a:picLocks noChangeAspect="1"/>
          </p:cNvPicPr>
          <p:nvPr/>
        </p:nvPicPr>
        <p:blipFill>
          <a:blip r:embed="rId8"/>
          <a:stretch>
            <a:fillRect/>
          </a:stretch>
        </p:blipFill>
        <p:spPr>
          <a:xfrm>
            <a:off x="7762475" y="3874358"/>
            <a:ext cx="3240000" cy="2430000"/>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898DBB6-DFB4-36D3-B075-DDD6CF44FAC9}"/>
                  </a:ext>
                </a:extLst>
              </p:cNvPr>
              <p:cNvSpPr txBox="1"/>
              <p:nvPr/>
            </p:nvSpPr>
            <p:spPr>
              <a:xfrm>
                <a:off x="995271" y="968331"/>
                <a:ext cx="2388802" cy="4531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2400" dirty="0" smtClean="0">
                          <a:solidFill>
                            <a:schemeClr val="tx1">
                              <a:lumMod val="75000"/>
                              <a:lumOff val="25000"/>
                            </a:schemeClr>
                          </a:solidFill>
                          <a:latin typeface="Cambria Math" panose="02040503050406030204" pitchFamily="18" charset="0"/>
                        </a:rPr>
                        <m:t>Ca</m:t>
                      </m:r>
                      <m:r>
                        <m:rPr>
                          <m:nor/>
                        </m:rPr>
                        <a:rPr lang="en-GB" sz="2400" dirty="0" smtClean="0">
                          <a:solidFill>
                            <a:schemeClr val="tx1">
                              <a:lumMod val="75000"/>
                              <a:lumOff val="25000"/>
                            </a:schemeClr>
                          </a:solidFill>
                          <a:latin typeface="Cambria Math" panose="02040503050406030204" pitchFamily="18" charset="0"/>
                        </a:rPr>
                        <m:t> = 4</m:t>
                      </m:r>
                      <m:r>
                        <a:rPr lang="en-GB" sz="2400" b="0" i="1" dirty="0" smtClean="0">
                          <a:solidFill>
                            <a:schemeClr val="tx1">
                              <a:lumMod val="75000"/>
                              <a:lumOff val="25000"/>
                            </a:schemeClr>
                          </a:solidFill>
                          <a:latin typeface="Cambria Math" panose="02040503050406030204" pitchFamily="18" charset="0"/>
                        </a:rPr>
                        <m:t>×10</m:t>
                      </m:r>
                      <m:r>
                        <m:rPr>
                          <m:nor/>
                        </m:rPr>
                        <a:rPr lang="en-GB" sz="2400" baseline="30000" dirty="0">
                          <a:solidFill>
                            <a:schemeClr val="tx1">
                              <a:lumMod val="75000"/>
                              <a:lumOff val="25000"/>
                            </a:schemeClr>
                          </a:solidFill>
                          <a:latin typeface="Cambria Math" panose="02040503050406030204" pitchFamily="18" charset="0"/>
                        </a:rPr>
                        <m:t>−7</m:t>
                      </m:r>
                    </m:oMath>
                  </m:oMathPara>
                </a14:m>
                <a:endParaRPr lang="en-GB" sz="2000" baseline="30000" dirty="0">
                  <a:solidFill>
                    <a:schemeClr val="tx1">
                      <a:lumMod val="75000"/>
                      <a:lumOff val="25000"/>
                    </a:schemeClr>
                  </a:solidFill>
                  <a:latin typeface="Cambria Math" panose="02040503050406030204" pitchFamily="18" charset="0"/>
                </a:endParaRPr>
              </a:p>
            </p:txBody>
          </p:sp>
        </mc:Choice>
        <mc:Fallback xmlns="">
          <p:sp>
            <p:nvSpPr>
              <p:cNvPr id="8" name="TextBox 7">
                <a:extLst>
                  <a:ext uri="{FF2B5EF4-FFF2-40B4-BE49-F238E27FC236}">
                    <a16:creationId xmlns:a16="http://schemas.microsoft.com/office/drawing/2014/main" id="{C898DBB6-DFB4-36D3-B075-DDD6CF44FAC9}"/>
                  </a:ext>
                </a:extLst>
              </p:cNvPr>
              <p:cNvSpPr txBox="1">
                <a:spLocks noRot="1" noChangeAspect="1" noMove="1" noResize="1" noEditPoints="1" noAdjustHandles="1" noChangeArrowheads="1" noChangeShapeType="1" noTextEdit="1"/>
              </p:cNvSpPr>
              <p:nvPr/>
            </p:nvSpPr>
            <p:spPr>
              <a:xfrm>
                <a:off x="995271" y="968331"/>
                <a:ext cx="2388802" cy="453137"/>
              </a:xfrm>
              <a:prstGeom prst="rect">
                <a:avLst/>
              </a:prstGeom>
              <a:blipFill>
                <a:blip r:embed="rId9"/>
                <a:stretch>
                  <a:fillRect b="-25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C3F4B6F-5DBD-6F3B-A21C-E12EF330DC8F}"/>
                  </a:ext>
                </a:extLst>
              </p:cNvPr>
              <p:cNvSpPr txBox="1"/>
              <p:nvPr/>
            </p:nvSpPr>
            <p:spPr>
              <a:xfrm>
                <a:off x="7398000" y="945203"/>
                <a:ext cx="2388802" cy="45313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2400" dirty="0" smtClean="0">
                          <a:solidFill>
                            <a:schemeClr val="tx1">
                              <a:lumMod val="75000"/>
                              <a:lumOff val="25000"/>
                            </a:schemeClr>
                          </a:solidFill>
                          <a:latin typeface="Cambria Math" panose="02040503050406030204" pitchFamily="18" charset="0"/>
                        </a:rPr>
                        <m:t>Ca</m:t>
                      </m:r>
                      <m:r>
                        <m:rPr>
                          <m:nor/>
                        </m:rPr>
                        <a:rPr lang="en-GB" sz="2400" dirty="0" smtClean="0">
                          <a:solidFill>
                            <a:schemeClr val="tx1">
                              <a:lumMod val="75000"/>
                              <a:lumOff val="25000"/>
                            </a:schemeClr>
                          </a:solidFill>
                          <a:latin typeface="Cambria Math" panose="02040503050406030204" pitchFamily="18" charset="0"/>
                        </a:rPr>
                        <m:t> = 4</m:t>
                      </m:r>
                      <m:r>
                        <a:rPr lang="en-GB" sz="2400" b="0" i="1" dirty="0" smtClean="0">
                          <a:solidFill>
                            <a:schemeClr val="tx1">
                              <a:lumMod val="75000"/>
                              <a:lumOff val="25000"/>
                            </a:schemeClr>
                          </a:solidFill>
                          <a:latin typeface="Cambria Math" panose="02040503050406030204" pitchFamily="18" charset="0"/>
                        </a:rPr>
                        <m:t>×10</m:t>
                      </m:r>
                      <m:r>
                        <m:rPr>
                          <m:nor/>
                        </m:rPr>
                        <a:rPr lang="en-GB" sz="2400" baseline="30000" dirty="0">
                          <a:solidFill>
                            <a:schemeClr val="tx1">
                              <a:lumMod val="75000"/>
                              <a:lumOff val="25000"/>
                            </a:schemeClr>
                          </a:solidFill>
                          <a:latin typeface="Cambria Math" panose="02040503050406030204" pitchFamily="18" charset="0"/>
                        </a:rPr>
                        <m:t>−</m:t>
                      </m:r>
                      <m:r>
                        <m:rPr>
                          <m:nor/>
                        </m:rPr>
                        <a:rPr lang="en-GB" sz="2400" b="0" i="0" baseline="30000" dirty="0" smtClean="0">
                          <a:solidFill>
                            <a:schemeClr val="tx1">
                              <a:lumMod val="75000"/>
                              <a:lumOff val="25000"/>
                            </a:schemeClr>
                          </a:solidFill>
                          <a:latin typeface="Cambria Math" panose="02040503050406030204" pitchFamily="18" charset="0"/>
                        </a:rPr>
                        <m:t>9</m:t>
                      </m:r>
                    </m:oMath>
                  </m:oMathPara>
                </a14:m>
                <a:endParaRPr lang="en-GB" sz="2000" baseline="30000" dirty="0">
                  <a:solidFill>
                    <a:schemeClr val="tx1">
                      <a:lumMod val="75000"/>
                      <a:lumOff val="25000"/>
                    </a:schemeClr>
                  </a:solidFill>
                  <a:latin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EC3F4B6F-5DBD-6F3B-A21C-E12EF330DC8F}"/>
                  </a:ext>
                </a:extLst>
              </p:cNvPr>
              <p:cNvSpPr txBox="1">
                <a:spLocks noRot="1" noChangeAspect="1" noMove="1" noResize="1" noEditPoints="1" noAdjustHandles="1" noChangeArrowheads="1" noChangeShapeType="1" noTextEdit="1"/>
              </p:cNvSpPr>
              <p:nvPr/>
            </p:nvSpPr>
            <p:spPr>
              <a:xfrm>
                <a:off x="7398000" y="945203"/>
                <a:ext cx="2388802" cy="453137"/>
              </a:xfrm>
              <a:prstGeom prst="rect">
                <a:avLst/>
              </a:prstGeom>
              <a:blipFill>
                <a:blip r:embed="rId10"/>
                <a:stretch>
                  <a:fillRect b="-25000"/>
                </a:stretch>
              </a:blipFill>
            </p:spPr>
            <p:txBody>
              <a:bodyPr/>
              <a:lstStyle/>
              <a:p>
                <a:r>
                  <a:rPr lang="en-GB">
                    <a:noFill/>
                  </a:rPr>
                  <a:t> </a:t>
                </a:r>
              </a:p>
            </p:txBody>
          </p:sp>
        </mc:Fallback>
      </mc:AlternateContent>
    </p:spTree>
    <p:extLst>
      <p:ext uri="{BB962C8B-B14F-4D97-AF65-F5344CB8AC3E}">
        <p14:creationId xmlns:p14="http://schemas.microsoft.com/office/powerpoint/2010/main" val="250370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par>
                                <p:cTn id="7" presetID="1" presetClass="mediacall" presetSubtype="0" fill="hold" nodeType="withEffect">
                                  <p:stCondLst>
                                    <p:cond delay="0"/>
                                  </p:stCondLst>
                                  <p:childTnLst>
                                    <p:cmd type="call" cmd="playFrom(0.0)">
                                      <p:cBhvr>
                                        <p:cTn id="8"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F40EE-62B8-ACDC-7CA2-905822974D09}"/>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3926203-D065-2CAD-32BB-E45FE2054F04}"/>
              </a:ext>
            </a:extLst>
          </p:cNvPr>
          <p:cNvSpPr txBox="1">
            <a:spLocks/>
          </p:cNvSpPr>
          <p:nvPr/>
        </p:nvSpPr>
        <p:spPr>
          <a:xfrm>
            <a:off x="11697548" y="6343579"/>
            <a:ext cx="49607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0D45EAF-F435-4255-AE1C-4AEA4679BED3}" type="slidenum">
              <a:rPr lang="en-US" smtClean="0">
                <a:latin typeface="Arial" panose="020B0604020202020204" pitchFamily="34" charset="0"/>
                <a:cs typeface="Arial" panose="020B0604020202020204" pitchFamily="34" charset="0"/>
              </a:rPr>
              <a:pPr algn="ctr"/>
              <a:t>13</a:t>
            </a:fld>
            <a:endParaRPr lang="en-US">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Title 10">
                <a:extLst>
                  <a:ext uri="{FF2B5EF4-FFF2-40B4-BE49-F238E27FC236}">
                    <a16:creationId xmlns:a16="http://schemas.microsoft.com/office/drawing/2014/main" id="{972981BE-25F7-A158-9384-179657828C37}"/>
                  </a:ext>
                </a:extLst>
              </p:cNvPr>
              <p:cNvSpPr>
                <a:spLocks noGrp="1"/>
              </p:cNvSpPr>
              <p:nvPr>
                <p:ph type="title"/>
              </p:nvPr>
            </p:nvSpPr>
            <p:spPr/>
            <p:txBody>
              <a:bodyPr/>
              <a:lstStyle/>
              <a:p>
                <a:pPr/>
                <a:r>
                  <a:rPr lang="en-US" dirty="0"/>
                  <a:t>Salt precipitation in a micromodel</a:t>
                </a:r>
                <a:br>
                  <a:rPr lang="en-US" dirty="0">
                    <a:latin typeface="HelveticaNowDisplay Light"/>
                  </a:rPr>
                </a:b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rPr>
                        <m:t>𝑃</m:t>
                      </m:r>
                      <m:r>
                        <a:rPr lang="en-US" sz="2400" i="1" dirty="0">
                          <a:latin typeface="Cambria Math" panose="02040503050406030204" pitchFamily="18" charset="0"/>
                        </a:rPr>
                        <m:t>=50 </m:t>
                      </m:r>
                      <m:r>
                        <m:rPr>
                          <m:sty m:val="p"/>
                        </m:rPr>
                        <a:rPr lang="en-US" sz="2400" dirty="0">
                          <a:latin typeface="Cambria Math" panose="02040503050406030204" pitchFamily="18" charset="0"/>
                        </a:rPr>
                        <m:t>bar</m:t>
                      </m:r>
                      <m:r>
                        <a:rPr lang="en-GB" sz="2400" b="0" i="1" dirty="0">
                          <a:latin typeface="Cambria Math" panose="02040503050406030204" pitchFamily="18" charset="0"/>
                        </a:rPr>
                        <m:t>  </m:t>
                      </m:r>
                      <m:r>
                        <a:rPr lang="en-US" sz="2400" i="1" dirty="0" err="1">
                          <a:latin typeface="Cambria Math" panose="02040503050406030204" pitchFamily="18" charset="0"/>
                        </a:rPr>
                        <m:t>𝐶</m:t>
                      </m:r>
                      <m:r>
                        <a:rPr lang="en-US" sz="2400" i="1" baseline="-25000" dirty="0" err="1">
                          <a:latin typeface="Cambria Math" panose="02040503050406030204" pitchFamily="18" charset="0"/>
                        </a:rPr>
                        <m:t>𝑁𝑎𝐶𝑙</m:t>
                      </m:r>
                      <m:r>
                        <a:rPr lang="en-US" sz="2400" i="1" dirty="0">
                          <a:latin typeface="Cambria Math" panose="02040503050406030204" pitchFamily="18" charset="0"/>
                        </a:rPr>
                        <m:t>=200 </m:t>
                      </m:r>
                      <m:r>
                        <m:rPr>
                          <m:sty m:val="p"/>
                        </m:rPr>
                        <a:rPr lang="en-US" sz="2400" dirty="0" err="1">
                          <a:latin typeface="Cambria Math" panose="02040503050406030204" pitchFamily="18" charset="0"/>
                        </a:rPr>
                        <m:t>kppm</m:t>
                      </m:r>
                      <m:r>
                        <a:rPr lang="en-US" sz="2400" i="1" dirty="0">
                          <a:latin typeface="Cambria Math" panose="02040503050406030204" pitchFamily="18" charset="0"/>
                        </a:rPr>
                        <m:t>, </m:t>
                      </m:r>
                      <m:r>
                        <a:rPr lang="en-US" sz="2400" i="1" dirty="0">
                          <a:latin typeface="Cambria Math" panose="02040503050406030204" pitchFamily="18" charset="0"/>
                        </a:rPr>
                        <m:t>𝑇</m:t>
                      </m:r>
                      <m:r>
                        <a:rPr lang="en-US" sz="2400" i="1" dirty="0">
                          <a:latin typeface="Cambria Math" panose="02040503050406030204" pitchFamily="18" charset="0"/>
                        </a:rPr>
                        <m:t>=35 °</m:t>
                      </m:r>
                      <m:r>
                        <m:rPr>
                          <m:sty m:val="p"/>
                        </m:rPr>
                        <a:rPr lang="en-US" altLang="zh-CN" sz="2400" dirty="0">
                          <a:latin typeface="Cambria Math" panose="02040503050406030204" pitchFamily="18" charset="0"/>
                          <a:cs typeface="Arial" panose="020B0604020202020204" pitchFamily="34" charset="0"/>
                        </a:rPr>
                        <m:t>C</m:t>
                      </m:r>
                      <m:r>
                        <a:rPr lang="en-US" altLang="zh-CN" sz="2400" i="1" dirty="0">
                          <a:latin typeface="Cambria Math" panose="02040503050406030204" pitchFamily="18" charset="0"/>
                          <a:cs typeface="Arial" panose="020B0604020202020204" pitchFamily="34" charset="0"/>
                        </a:rPr>
                        <m:t>, </m:t>
                      </m:r>
                      <m:r>
                        <a:rPr lang="en-US" altLang="zh-CN" sz="2400" b="0" i="1" dirty="0">
                          <a:latin typeface="Cambria Math" panose="02040503050406030204" pitchFamily="18" charset="0"/>
                          <a:cs typeface="Arial" panose="020B0604020202020204" pitchFamily="34" charset="0"/>
                        </a:rPr>
                        <m:t>𝐶𝑎</m:t>
                      </m:r>
                      <m:r>
                        <a:rPr lang="en-US" altLang="zh-CN" sz="2400" i="1" dirty="0">
                          <a:latin typeface="Cambria Math" panose="02040503050406030204" pitchFamily="18" charset="0"/>
                          <a:cs typeface="Arial" panose="020B0604020202020204" pitchFamily="34" charset="0"/>
                        </a:rPr>
                        <m:t>=2</m:t>
                      </m:r>
                      <m:r>
                        <a:rPr lang="en-US" altLang="zh-CN" sz="2400" b="0" i="1" dirty="0">
                          <a:latin typeface="Cambria Math" panose="02040503050406030204" pitchFamily="18" charset="0"/>
                          <a:cs typeface="Arial" panose="020B0604020202020204" pitchFamily="34" charset="0"/>
                        </a:rPr>
                        <m:t>.51</m:t>
                      </m:r>
                      <m:r>
                        <a:rPr lang="en-GB" altLang="zh-CN" sz="2400" b="0" i="1" dirty="0">
                          <a:latin typeface="Cambria Math" panose="02040503050406030204" pitchFamily="18" charset="0"/>
                          <a:cs typeface="Arial" panose="020B0604020202020204" pitchFamily="34" charset="0"/>
                        </a:rPr>
                        <m:t>×</m:t>
                      </m:r>
                      <m:sSup>
                        <m:sSupPr>
                          <m:ctrlPr>
                            <a:rPr lang="en-GB" altLang="zh-CN" sz="2400" b="0" i="1" dirty="0">
                              <a:latin typeface="Cambria Math" panose="02040503050406030204" pitchFamily="18" charset="0"/>
                              <a:cs typeface="Arial" panose="020B0604020202020204" pitchFamily="34" charset="0"/>
                            </a:rPr>
                          </m:ctrlPr>
                        </m:sSupPr>
                        <m:e>
                          <m:r>
                            <a:rPr lang="en-GB" altLang="zh-CN" sz="2400" b="0" i="1" dirty="0">
                              <a:latin typeface="Cambria Math" panose="02040503050406030204" pitchFamily="18" charset="0"/>
                              <a:cs typeface="Arial" panose="020B0604020202020204" pitchFamily="34" charset="0"/>
                            </a:rPr>
                            <m:t>10</m:t>
                          </m:r>
                        </m:e>
                        <m:sup>
                          <m:r>
                            <a:rPr lang="en-GB" altLang="zh-CN" sz="2400" b="0" i="1" dirty="0">
                              <a:latin typeface="Cambria Math" panose="02040503050406030204" pitchFamily="18" charset="0"/>
                              <a:cs typeface="Arial" panose="020B0604020202020204" pitchFamily="34" charset="0"/>
                            </a:rPr>
                            <m:t>−6</m:t>
                          </m:r>
                        </m:sup>
                      </m:sSup>
                    </m:oMath>
                  </m:oMathPara>
                </a14:m>
                <a:endParaRPr lang="en-GB" dirty="0"/>
              </a:p>
            </p:txBody>
          </p:sp>
        </mc:Choice>
        <mc:Fallback>
          <p:sp>
            <p:nvSpPr>
              <p:cNvPr id="11" name="Title 10">
                <a:extLst>
                  <a:ext uri="{FF2B5EF4-FFF2-40B4-BE49-F238E27FC236}">
                    <a16:creationId xmlns:a16="http://schemas.microsoft.com/office/drawing/2014/main" id="{972981BE-25F7-A158-9384-179657828C37}"/>
                  </a:ext>
                </a:extLst>
              </p:cNvPr>
              <p:cNvSpPr>
                <a:spLocks noGrp="1" noRot="1" noChangeAspect="1" noMove="1" noResize="1" noEditPoints="1" noAdjustHandles="1" noChangeArrowheads="1" noChangeShapeType="1" noTextEdit="1"/>
              </p:cNvSpPr>
              <p:nvPr>
                <p:ph type="title"/>
              </p:nvPr>
            </p:nvSpPr>
            <p:spPr>
              <a:blipFill>
                <a:blip r:embed="rId4"/>
                <a:stretch>
                  <a:fillRect t="-13889" b="-15278"/>
                </a:stretch>
              </a:blipFill>
            </p:spPr>
            <p:txBody>
              <a:bodyPr/>
              <a:lstStyle/>
              <a:p>
                <a:r>
                  <a:rPr lang="en-GB">
                    <a:noFill/>
                  </a:rPr>
                  <a:t> </a:t>
                </a:r>
              </a:p>
            </p:txBody>
          </p:sp>
        </mc:Fallback>
      </mc:AlternateContent>
      <p:pic>
        <p:nvPicPr>
          <p:cNvPr id="4" name="2 Com">
            <a:hlinkClick r:id="" action="ppaction://media"/>
            <a:extLst>
              <a:ext uri="{FF2B5EF4-FFF2-40B4-BE49-F238E27FC236}">
                <a16:creationId xmlns:a16="http://schemas.microsoft.com/office/drawing/2014/main" id="{76DE036F-F841-5F0B-2CEF-751D8F7C05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7038" y="976078"/>
            <a:ext cx="8230848" cy="2452922"/>
          </a:xfrm>
          <a:prstGeom prst="rect">
            <a:avLst/>
          </a:prstGeom>
        </p:spPr>
      </p:pic>
      <p:sp>
        <p:nvSpPr>
          <p:cNvPr id="8" name="TextBox 7">
            <a:extLst>
              <a:ext uri="{FF2B5EF4-FFF2-40B4-BE49-F238E27FC236}">
                <a16:creationId xmlns:a16="http://schemas.microsoft.com/office/drawing/2014/main" id="{923160A4-84B2-F434-5819-4FB1734A8D4A}"/>
              </a:ext>
            </a:extLst>
          </p:cNvPr>
          <p:cNvSpPr txBox="1"/>
          <p:nvPr/>
        </p:nvSpPr>
        <p:spPr>
          <a:xfrm>
            <a:off x="146028" y="3584455"/>
            <a:ext cx="3640160"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Flow direction (dry CO2 injection)</a:t>
            </a:r>
            <a:endParaRPr lang="en-GB" dirty="0">
              <a:latin typeface="Arial" panose="020B0604020202020204" pitchFamily="34" charset="0"/>
              <a:cs typeface="Arial" panose="020B0604020202020204" pitchFamily="34" charset="0"/>
            </a:endParaRPr>
          </a:p>
        </p:txBody>
      </p:sp>
      <p:sp>
        <p:nvSpPr>
          <p:cNvPr id="12" name="Right Brace 11">
            <a:extLst>
              <a:ext uri="{FF2B5EF4-FFF2-40B4-BE49-F238E27FC236}">
                <a16:creationId xmlns:a16="http://schemas.microsoft.com/office/drawing/2014/main" id="{EE3FF41F-6778-A990-67B0-FEED5F55EDE0}"/>
              </a:ext>
            </a:extLst>
          </p:cNvPr>
          <p:cNvSpPr/>
          <p:nvPr/>
        </p:nvSpPr>
        <p:spPr>
          <a:xfrm>
            <a:off x="8924081" y="959578"/>
            <a:ext cx="185008" cy="1174022"/>
          </a:xfrm>
          <a:prstGeom prst="rightBrace">
            <a:avLst>
              <a:gd name="adj1" fmla="val 87333"/>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Right Brace 12">
            <a:extLst>
              <a:ext uri="{FF2B5EF4-FFF2-40B4-BE49-F238E27FC236}">
                <a16:creationId xmlns:a16="http://schemas.microsoft.com/office/drawing/2014/main" id="{B4A06D87-3882-237E-EB73-B9C4B6BD4A76}"/>
              </a:ext>
            </a:extLst>
          </p:cNvPr>
          <p:cNvSpPr/>
          <p:nvPr/>
        </p:nvSpPr>
        <p:spPr>
          <a:xfrm>
            <a:off x="8924080" y="2238478"/>
            <a:ext cx="185008" cy="1174022"/>
          </a:xfrm>
          <a:prstGeom prst="rightBrace">
            <a:avLst>
              <a:gd name="adj1" fmla="val 87333"/>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5618BED0-DD3A-1D52-AD60-D34BDCD5C46A}"/>
              </a:ext>
            </a:extLst>
          </p:cNvPr>
          <p:cNvSpPr txBox="1"/>
          <p:nvPr/>
        </p:nvSpPr>
        <p:spPr>
          <a:xfrm>
            <a:off x="9272721" y="1358125"/>
            <a:ext cx="2246737" cy="376928"/>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Coarse region</a:t>
            </a:r>
            <a:endParaRPr lang="en-GB"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2162591-9B58-C875-15B8-6FCA2F39B94C}"/>
              </a:ext>
            </a:extLst>
          </p:cNvPr>
          <p:cNvSpPr txBox="1"/>
          <p:nvPr/>
        </p:nvSpPr>
        <p:spPr>
          <a:xfrm>
            <a:off x="9321477" y="2637025"/>
            <a:ext cx="2197981" cy="376928"/>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Fine region</a:t>
            </a:r>
            <a:endParaRPr lang="en-GB"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BDE45AA6-AA9E-DA94-3B1F-30D8FB8A2CE0}"/>
              </a:ext>
            </a:extLst>
          </p:cNvPr>
          <p:cNvSpPr/>
          <p:nvPr/>
        </p:nvSpPr>
        <p:spPr>
          <a:xfrm>
            <a:off x="7822096" y="1123606"/>
            <a:ext cx="805070" cy="950843"/>
          </a:xfrm>
          <a:prstGeom prst="roundRect">
            <a:avLst>
              <a:gd name="adj" fmla="val 21605"/>
            </a:avLst>
          </a:prstGeom>
          <a:noFill/>
          <a:ln w="28575">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32B33066-2CCF-D52D-48EE-864710C3F0CA}"/>
              </a:ext>
            </a:extLst>
          </p:cNvPr>
          <p:cNvSpPr/>
          <p:nvPr/>
        </p:nvSpPr>
        <p:spPr>
          <a:xfrm>
            <a:off x="4835813" y="1585333"/>
            <a:ext cx="805070" cy="950843"/>
          </a:xfrm>
          <a:prstGeom prst="roundRect">
            <a:avLst>
              <a:gd name="adj" fmla="val 21605"/>
            </a:avLst>
          </a:prstGeom>
          <a:noFill/>
          <a:ln w="28575">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549CC8C3-38A6-48FE-48F9-78327DE27D7B}"/>
              </a:ext>
            </a:extLst>
          </p:cNvPr>
          <p:cNvSpPr/>
          <p:nvPr/>
        </p:nvSpPr>
        <p:spPr>
          <a:xfrm>
            <a:off x="4030743" y="2375718"/>
            <a:ext cx="730100" cy="638236"/>
          </a:xfrm>
          <a:prstGeom prst="roundRect">
            <a:avLst>
              <a:gd name="adj" fmla="val 21605"/>
            </a:avLst>
          </a:prstGeom>
          <a:noFill/>
          <a:ln w="28575">
            <a:solidFill>
              <a:srgbClr val="00B0F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a:extLst>
              <a:ext uri="{FF2B5EF4-FFF2-40B4-BE49-F238E27FC236}">
                <a16:creationId xmlns:a16="http://schemas.microsoft.com/office/drawing/2014/main" id="{95BC9283-B527-5DEA-898D-E628DC33E305}"/>
              </a:ext>
            </a:extLst>
          </p:cNvPr>
          <p:cNvCxnSpPr>
            <a:cxnSpLocks/>
            <a:endCxn id="28" idx="0"/>
          </p:cNvCxnSpPr>
          <p:nvPr/>
        </p:nvCxnSpPr>
        <p:spPr>
          <a:xfrm>
            <a:off x="5346983" y="2561663"/>
            <a:ext cx="1495939" cy="1332469"/>
          </a:xfrm>
          <a:prstGeom prst="straightConnector1">
            <a:avLst/>
          </a:prstGeom>
          <a:noFill/>
          <a:ln w="28575">
            <a:solidFill>
              <a:srgbClr val="C0000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cxnSp>
        <p:nvCxnSpPr>
          <p:cNvPr id="26" name="Straight Arrow Connector 25">
            <a:extLst>
              <a:ext uri="{FF2B5EF4-FFF2-40B4-BE49-F238E27FC236}">
                <a16:creationId xmlns:a16="http://schemas.microsoft.com/office/drawing/2014/main" id="{1D6C6DF1-F173-B3DA-9935-B3287748FBD0}"/>
              </a:ext>
            </a:extLst>
          </p:cNvPr>
          <p:cNvCxnSpPr>
            <a:cxnSpLocks/>
            <a:endCxn id="30" idx="0"/>
          </p:cNvCxnSpPr>
          <p:nvPr/>
        </p:nvCxnSpPr>
        <p:spPr>
          <a:xfrm>
            <a:off x="8272811" y="2126629"/>
            <a:ext cx="409297" cy="1767501"/>
          </a:xfrm>
          <a:prstGeom prst="straightConnector1">
            <a:avLst/>
          </a:prstGeom>
          <a:noFill/>
          <a:ln w="28575">
            <a:solidFill>
              <a:srgbClr val="FFC00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pic>
        <p:nvPicPr>
          <p:cNvPr id="28" name="Picture 27" descr="A close-up of a grey surface&#10;&#10;AI-generated content may be incorrect.">
            <a:extLst>
              <a:ext uri="{FF2B5EF4-FFF2-40B4-BE49-F238E27FC236}">
                <a16:creationId xmlns:a16="http://schemas.microsoft.com/office/drawing/2014/main" id="{AF3B0CF1-580E-5C72-E3D6-E43643C4B6EF}"/>
              </a:ext>
            </a:extLst>
          </p:cNvPr>
          <p:cNvPicPr>
            <a:picLocks noChangeAspect="1"/>
          </p:cNvPicPr>
          <p:nvPr/>
        </p:nvPicPr>
        <p:blipFill>
          <a:blip r:embed="rId6">
            <a:extLst>
              <a:ext uri="{28A0092B-C50C-407E-A947-70E740481C1C}">
                <a14:useLocalDpi xmlns:a14="http://schemas.microsoft.com/office/drawing/2010/main" val="0"/>
              </a:ext>
            </a:extLst>
          </a:blip>
          <a:srcRect l="41332" t="30811" r="29098" b="28220"/>
          <a:stretch>
            <a:fillRect/>
          </a:stretch>
        </p:blipFill>
        <p:spPr>
          <a:xfrm>
            <a:off x="5987425" y="3894132"/>
            <a:ext cx="1710994" cy="1736182"/>
          </a:xfrm>
          <a:prstGeom prst="rect">
            <a:avLst/>
          </a:prstGeom>
        </p:spPr>
      </p:pic>
      <p:pic>
        <p:nvPicPr>
          <p:cNvPr id="29" name="Picture 28" descr="A close-up of a grey surface&#10;&#10;AI-generated content may be incorrect.">
            <a:extLst>
              <a:ext uri="{FF2B5EF4-FFF2-40B4-BE49-F238E27FC236}">
                <a16:creationId xmlns:a16="http://schemas.microsoft.com/office/drawing/2014/main" id="{1580C6F8-57CD-F0DC-EFB9-543CD8082558}"/>
              </a:ext>
            </a:extLst>
          </p:cNvPr>
          <p:cNvPicPr>
            <a:picLocks noChangeAspect="1"/>
          </p:cNvPicPr>
          <p:nvPr/>
        </p:nvPicPr>
        <p:blipFill>
          <a:blip r:embed="rId6">
            <a:extLst>
              <a:ext uri="{28A0092B-C50C-407E-A947-70E740481C1C}">
                <a14:useLocalDpi xmlns:a14="http://schemas.microsoft.com/office/drawing/2010/main" val="0"/>
              </a:ext>
            </a:extLst>
          </a:blip>
          <a:srcRect l="24045" t="54134" r="56694" b="16403"/>
          <a:stretch>
            <a:fillRect/>
          </a:stretch>
        </p:blipFill>
        <p:spPr>
          <a:xfrm>
            <a:off x="4244459" y="3894132"/>
            <a:ext cx="1549604" cy="1736182"/>
          </a:xfrm>
          <a:prstGeom prst="rect">
            <a:avLst/>
          </a:prstGeom>
        </p:spPr>
      </p:pic>
      <p:pic>
        <p:nvPicPr>
          <p:cNvPr id="30" name="Picture 29" descr="A close-up of a metal plate&#10;&#10;AI-generated content may be incorrect.">
            <a:extLst>
              <a:ext uri="{FF2B5EF4-FFF2-40B4-BE49-F238E27FC236}">
                <a16:creationId xmlns:a16="http://schemas.microsoft.com/office/drawing/2014/main" id="{5C98F934-CB57-ED3D-C83C-797E99913EFE}"/>
              </a:ext>
            </a:extLst>
          </p:cNvPr>
          <p:cNvPicPr>
            <a:picLocks noChangeAspect="1"/>
          </p:cNvPicPr>
          <p:nvPr/>
        </p:nvPicPr>
        <p:blipFill>
          <a:blip r:embed="rId7">
            <a:extLst>
              <a:ext uri="{28A0092B-C50C-407E-A947-70E740481C1C}">
                <a14:useLocalDpi xmlns:a14="http://schemas.microsoft.com/office/drawing/2010/main" val="0"/>
              </a:ext>
            </a:extLst>
          </a:blip>
          <a:srcRect l="26548" t="10406" r="47157" b="52410"/>
          <a:stretch>
            <a:fillRect/>
          </a:stretch>
        </p:blipFill>
        <p:spPr>
          <a:xfrm flipH="1">
            <a:off x="7843963" y="3894130"/>
            <a:ext cx="1676290" cy="1736181"/>
          </a:xfrm>
          <a:prstGeom prst="rect">
            <a:avLst/>
          </a:prstGeom>
        </p:spPr>
      </p:pic>
      <p:cxnSp>
        <p:nvCxnSpPr>
          <p:cNvPr id="22" name="Straight Arrow Connector 21">
            <a:extLst>
              <a:ext uri="{FF2B5EF4-FFF2-40B4-BE49-F238E27FC236}">
                <a16:creationId xmlns:a16="http://schemas.microsoft.com/office/drawing/2014/main" id="{30B76D1D-7155-C03E-8FB2-CAB10AAC5182}"/>
              </a:ext>
            </a:extLst>
          </p:cNvPr>
          <p:cNvCxnSpPr>
            <a:cxnSpLocks/>
            <a:endCxn id="29" idx="0"/>
          </p:cNvCxnSpPr>
          <p:nvPr/>
        </p:nvCxnSpPr>
        <p:spPr>
          <a:xfrm>
            <a:off x="4437821" y="3034031"/>
            <a:ext cx="581440" cy="860101"/>
          </a:xfrm>
          <a:prstGeom prst="straightConnector1">
            <a:avLst/>
          </a:prstGeom>
          <a:noFill/>
          <a:ln w="28575">
            <a:solidFill>
              <a:srgbClr val="00B0F0"/>
            </a:solidFill>
            <a:prstDash val="dash"/>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cxnSp>
      <p:sp>
        <p:nvSpPr>
          <p:cNvPr id="34" name="TextBox 33">
            <a:extLst>
              <a:ext uri="{FF2B5EF4-FFF2-40B4-BE49-F238E27FC236}">
                <a16:creationId xmlns:a16="http://schemas.microsoft.com/office/drawing/2014/main" id="{7F3664D8-6DA7-6259-C09D-019F83959160}"/>
              </a:ext>
            </a:extLst>
          </p:cNvPr>
          <p:cNvSpPr txBox="1"/>
          <p:nvPr/>
        </p:nvSpPr>
        <p:spPr>
          <a:xfrm>
            <a:off x="4196422" y="5743422"/>
            <a:ext cx="1676002"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Single-crystalline salt</a:t>
            </a:r>
            <a:endParaRPr lang="en-GB" sz="12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800E702E-9478-C117-188F-2D3B76D4CA7B}"/>
              </a:ext>
            </a:extLst>
          </p:cNvPr>
          <p:cNvSpPr txBox="1"/>
          <p:nvPr/>
        </p:nvSpPr>
        <p:spPr>
          <a:xfrm>
            <a:off x="7844251" y="5743421"/>
            <a:ext cx="1676002"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Poly-crystalline salt</a:t>
            </a:r>
            <a:endParaRPr lang="en-GB" sz="12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2E71AD12-52D3-F548-8A77-65107B6C8C8F}"/>
              </a:ext>
            </a:extLst>
          </p:cNvPr>
          <p:cNvSpPr txBox="1"/>
          <p:nvPr/>
        </p:nvSpPr>
        <p:spPr>
          <a:xfrm>
            <a:off x="5794063" y="5743700"/>
            <a:ext cx="2219563"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Single+Poly-crystalline salt</a:t>
            </a:r>
            <a:endParaRPr lang="en-GB" sz="1200" dirty="0">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71A0E264-D8AD-A5C2-5F38-F98952931465}"/>
              </a:ext>
            </a:extLst>
          </p:cNvPr>
          <p:cNvCxnSpPr/>
          <p:nvPr/>
        </p:nvCxnSpPr>
        <p:spPr>
          <a:xfrm>
            <a:off x="728663" y="3584455"/>
            <a:ext cx="166410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CCFA8860-5568-DDD0-E6A4-F79DFB118F08}"/>
              </a:ext>
            </a:extLst>
          </p:cNvPr>
          <p:cNvSpPr txBox="1"/>
          <p:nvPr/>
        </p:nvSpPr>
        <p:spPr>
          <a:xfrm>
            <a:off x="4437821" y="6054606"/>
            <a:ext cx="1250638" cy="369332"/>
          </a:xfrm>
          <a:prstGeom prst="rect">
            <a:avLst/>
          </a:prstGeom>
          <a:noFill/>
        </p:spPr>
        <p:txBody>
          <a:bodyPr wrap="square" rtlCol="0">
            <a:spAutoFit/>
          </a:bodyPr>
          <a:lstStyle/>
          <a:p>
            <a:r>
              <a:rPr lang="en-GB" dirty="0"/>
              <a:t>SLOW</a:t>
            </a:r>
          </a:p>
        </p:txBody>
      </p:sp>
      <p:sp>
        <p:nvSpPr>
          <p:cNvPr id="25" name="TextBox 24">
            <a:extLst>
              <a:ext uri="{FF2B5EF4-FFF2-40B4-BE49-F238E27FC236}">
                <a16:creationId xmlns:a16="http://schemas.microsoft.com/office/drawing/2014/main" id="{27713F32-4203-338F-A8C4-E6C3FD2F0165}"/>
              </a:ext>
            </a:extLst>
          </p:cNvPr>
          <p:cNvSpPr txBox="1"/>
          <p:nvPr/>
        </p:nvSpPr>
        <p:spPr>
          <a:xfrm>
            <a:off x="8022083" y="5974907"/>
            <a:ext cx="1250638" cy="369332"/>
          </a:xfrm>
          <a:prstGeom prst="rect">
            <a:avLst/>
          </a:prstGeom>
          <a:noFill/>
        </p:spPr>
        <p:txBody>
          <a:bodyPr wrap="square" rtlCol="0">
            <a:spAutoFit/>
          </a:bodyPr>
          <a:lstStyle/>
          <a:p>
            <a:r>
              <a:rPr lang="en-GB" dirty="0"/>
              <a:t>FAST</a:t>
            </a:r>
          </a:p>
        </p:txBody>
      </p:sp>
      <p:pic>
        <p:nvPicPr>
          <p:cNvPr id="3" name="Picture 2" descr="A machine with black cover&#10;&#10;AI-generated content may be incorrect.">
            <a:extLst>
              <a:ext uri="{FF2B5EF4-FFF2-40B4-BE49-F238E27FC236}">
                <a16:creationId xmlns:a16="http://schemas.microsoft.com/office/drawing/2014/main" id="{25E2A34B-674C-D19B-35BA-770069E1C2A8}"/>
              </a:ext>
            </a:extLst>
          </p:cNvPr>
          <p:cNvPicPr>
            <a:picLocks noChangeAspect="1"/>
          </p:cNvPicPr>
          <p:nvPr/>
        </p:nvPicPr>
        <p:blipFill>
          <a:blip r:embed="rId8">
            <a:extLst>
              <a:ext uri="{28A0092B-C50C-407E-A947-70E740481C1C}">
                <a14:useLocalDpi xmlns:a14="http://schemas.microsoft.com/office/drawing/2010/main" val="0"/>
              </a:ext>
            </a:extLst>
          </a:blip>
          <a:srcRect l="4946" t="10870" r="1" b="11160"/>
          <a:stretch>
            <a:fillRect/>
          </a:stretch>
        </p:blipFill>
        <p:spPr>
          <a:xfrm>
            <a:off x="1932425" y="4759172"/>
            <a:ext cx="2310493" cy="1421999"/>
          </a:xfrm>
          <a:prstGeom prst="rect">
            <a:avLst/>
          </a:prstGeom>
        </p:spPr>
      </p:pic>
      <p:pic>
        <p:nvPicPr>
          <p:cNvPr id="9" name="Picture 8" descr="A metal piece with a cable&#10;&#10;AI-generated content may be incorrect.">
            <a:extLst>
              <a:ext uri="{FF2B5EF4-FFF2-40B4-BE49-F238E27FC236}">
                <a16:creationId xmlns:a16="http://schemas.microsoft.com/office/drawing/2014/main" id="{2880DA6C-CBB2-28FD-3DE6-072BE387D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405" y="4759172"/>
            <a:ext cx="1694853" cy="1525367"/>
          </a:xfrm>
          <a:prstGeom prst="rect">
            <a:avLst/>
          </a:prstGeom>
        </p:spPr>
      </p:pic>
    </p:spTree>
    <p:extLst>
      <p:ext uri="{BB962C8B-B14F-4D97-AF65-F5344CB8AC3E}">
        <p14:creationId xmlns:p14="http://schemas.microsoft.com/office/powerpoint/2010/main" val="386716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83AE-4381-3B26-44CA-9A4387FD498A}"/>
              </a:ext>
            </a:extLst>
          </p:cNvPr>
          <p:cNvSpPr>
            <a:spLocks noGrp="1"/>
          </p:cNvSpPr>
          <p:nvPr>
            <p:ph type="title"/>
          </p:nvPr>
        </p:nvSpPr>
        <p:spPr/>
        <p:txBody>
          <a:bodyPr/>
          <a:lstStyle/>
          <a:p>
            <a:r>
              <a:rPr lang="en-GB" dirty="0"/>
              <a:t>To summarise</a:t>
            </a:r>
          </a:p>
        </p:txBody>
      </p:sp>
      <p:sp>
        <p:nvSpPr>
          <p:cNvPr id="3" name="Content Placeholder 2">
            <a:extLst>
              <a:ext uri="{FF2B5EF4-FFF2-40B4-BE49-F238E27FC236}">
                <a16:creationId xmlns:a16="http://schemas.microsoft.com/office/drawing/2014/main" id="{4CB31077-3853-10AB-C60E-A086AE8E8252}"/>
              </a:ext>
            </a:extLst>
          </p:cNvPr>
          <p:cNvSpPr>
            <a:spLocks noGrp="1"/>
          </p:cNvSpPr>
          <p:nvPr>
            <p:ph idx="1"/>
          </p:nvPr>
        </p:nvSpPr>
        <p:spPr/>
        <p:txBody>
          <a:bodyPr/>
          <a:lstStyle/>
          <a:p>
            <a:r>
              <a:rPr lang="en-GB" dirty="0"/>
              <a:t>Spatial heterogeneity and saturation discontinuities significantly enhance salt precipitation.</a:t>
            </a:r>
          </a:p>
          <a:p>
            <a:r>
              <a:rPr lang="en-GB" dirty="0"/>
              <a:t>Equilibrium-based salt precipitation models are inadequate for field-scale simulations.</a:t>
            </a:r>
          </a:p>
          <a:p>
            <a:r>
              <a:rPr lang="en-GB" dirty="0"/>
              <a:t>Limited understanding exists regarding the impact of salt precipitation on relative permeability and capillary pressure behaviour.</a:t>
            </a:r>
          </a:p>
          <a:p>
            <a:endParaRPr lang="en-GB" dirty="0"/>
          </a:p>
        </p:txBody>
      </p:sp>
    </p:spTree>
    <p:extLst>
      <p:ext uri="{BB962C8B-B14F-4D97-AF65-F5344CB8AC3E}">
        <p14:creationId xmlns:p14="http://schemas.microsoft.com/office/powerpoint/2010/main" val="1497698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1F7EA2-19D4-46FE-1D51-9ECCACD67342}"/>
              </a:ext>
            </a:extLst>
          </p:cNvPr>
          <p:cNvPicPr>
            <a:picLocks noChangeAspect="1"/>
          </p:cNvPicPr>
          <p:nvPr/>
        </p:nvPicPr>
        <p:blipFill>
          <a:blip r:embed="rId2"/>
          <a:stretch>
            <a:fillRect/>
          </a:stretch>
        </p:blipFill>
        <p:spPr>
          <a:xfrm>
            <a:off x="647425" y="136822"/>
            <a:ext cx="10897150" cy="6265862"/>
          </a:xfrm>
          <a:prstGeom prst="rect">
            <a:avLst/>
          </a:prstGeom>
          <a:noFill/>
        </p:spPr>
      </p:pic>
      <p:pic>
        <p:nvPicPr>
          <p:cNvPr id="5" name="Picture 4">
            <a:extLst>
              <a:ext uri="{FF2B5EF4-FFF2-40B4-BE49-F238E27FC236}">
                <a16:creationId xmlns:a16="http://schemas.microsoft.com/office/drawing/2014/main" id="{37DA0CE2-8EFA-91F5-7060-3D15F7D51F55}"/>
              </a:ext>
            </a:extLst>
          </p:cNvPr>
          <p:cNvPicPr>
            <a:picLocks noChangeAspect="1"/>
          </p:cNvPicPr>
          <p:nvPr/>
        </p:nvPicPr>
        <p:blipFill>
          <a:blip r:embed="rId3"/>
          <a:stretch>
            <a:fillRect/>
          </a:stretch>
        </p:blipFill>
        <p:spPr>
          <a:xfrm>
            <a:off x="3444766" y="136822"/>
            <a:ext cx="1968938" cy="1977728"/>
          </a:xfrm>
          <a:prstGeom prst="rect">
            <a:avLst/>
          </a:prstGeom>
        </p:spPr>
      </p:pic>
      <p:sp>
        <p:nvSpPr>
          <p:cNvPr id="8" name="Rectangle 7">
            <a:extLst>
              <a:ext uri="{FF2B5EF4-FFF2-40B4-BE49-F238E27FC236}">
                <a16:creationId xmlns:a16="http://schemas.microsoft.com/office/drawing/2014/main" id="{4CC87D13-F674-8F87-D8F1-4EC3DBF4B0FB}"/>
              </a:ext>
            </a:extLst>
          </p:cNvPr>
          <p:cNvSpPr/>
          <p:nvPr/>
        </p:nvSpPr>
        <p:spPr>
          <a:xfrm>
            <a:off x="5413704" y="192739"/>
            <a:ext cx="4528318" cy="6230727"/>
          </a:xfrm>
          <a:prstGeom prst="rect">
            <a:avLst/>
          </a:prstGeom>
          <a:solidFill>
            <a:schemeClr val="bg1"/>
          </a:solidFill>
        </p:spPr>
        <p:txBody>
          <a:bodyPr wrap="square" rtlCol="0" anchor="ctr">
            <a:spAutoFit/>
          </a:bodyPr>
          <a:lstStyle/>
          <a:p>
            <a:pPr algn="ctr"/>
            <a:endParaRPr lang="en-GB" sz="1500" b="1" dirty="0">
              <a:latin typeface="Gill Sans MT Pro Medium" pitchFamily="34" charset="0"/>
            </a:endParaRPr>
          </a:p>
        </p:txBody>
      </p:sp>
      <p:sp>
        <p:nvSpPr>
          <p:cNvPr id="7" name="TextBox 6">
            <a:extLst>
              <a:ext uri="{FF2B5EF4-FFF2-40B4-BE49-F238E27FC236}">
                <a16:creationId xmlns:a16="http://schemas.microsoft.com/office/drawing/2014/main" id="{4C9D70AC-7686-4DF2-ED00-A17040E745AF}"/>
              </a:ext>
            </a:extLst>
          </p:cNvPr>
          <p:cNvSpPr txBox="1"/>
          <p:nvPr/>
        </p:nvSpPr>
        <p:spPr>
          <a:xfrm>
            <a:off x="5828359" y="1589412"/>
            <a:ext cx="3699008" cy="3046988"/>
          </a:xfrm>
          <a:prstGeom prst="rect">
            <a:avLst/>
          </a:prstGeom>
          <a:noFill/>
        </p:spPr>
        <p:txBody>
          <a:bodyPr wrap="square">
            <a:spAutoFit/>
          </a:bodyPr>
          <a:lstStyle/>
          <a:p>
            <a:r>
              <a:rPr lang="en-GB" sz="9600" dirty="0"/>
              <a:t>Thank You!</a:t>
            </a:r>
          </a:p>
        </p:txBody>
      </p:sp>
    </p:spTree>
    <p:extLst>
      <p:ext uri="{BB962C8B-B14F-4D97-AF65-F5344CB8AC3E}">
        <p14:creationId xmlns:p14="http://schemas.microsoft.com/office/powerpoint/2010/main" val="5200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59C2C-9710-3942-6EBF-A2C378097DDA}"/>
              </a:ext>
            </a:extLst>
          </p:cNvPr>
          <p:cNvSpPr>
            <a:spLocks noGrp="1"/>
          </p:cNvSpPr>
          <p:nvPr>
            <p:ph type="title"/>
          </p:nvPr>
        </p:nvSpPr>
        <p:spPr>
          <a:xfrm>
            <a:off x="46398" y="13385"/>
            <a:ext cx="12145602" cy="900000"/>
          </a:xfrm>
        </p:spPr>
        <p:txBody>
          <a:bodyPr/>
          <a:lstStyle/>
          <a:p>
            <a:r>
              <a:rPr lang="en-GB" dirty="0"/>
              <a:t>Why does salt precipitation matter in the context of CCS?</a:t>
            </a:r>
          </a:p>
        </p:txBody>
      </p:sp>
      <p:sp>
        <p:nvSpPr>
          <p:cNvPr id="3" name="Content Placeholder 2">
            <a:extLst>
              <a:ext uri="{FF2B5EF4-FFF2-40B4-BE49-F238E27FC236}">
                <a16:creationId xmlns:a16="http://schemas.microsoft.com/office/drawing/2014/main" id="{E28605F8-B4F2-B509-1D2B-64E602FF8C35}"/>
              </a:ext>
            </a:extLst>
          </p:cNvPr>
          <p:cNvSpPr>
            <a:spLocks noGrp="1"/>
          </p:cNvSpPr>
          <p:nvPr>
            <p:ph idx="1"/>
          </p:nvPr>
        </p:nvSpPr>
        <p:spPr>
          <a:xfrm>
            <a:off x="581145" y="1166018"/>
            <a:ext cx="6099858" cy="4525963"/>
          </a:xfrm>
        </p:spPr>
        <p:txBody>
          <a:bodyPr/>
          <a:lstStyle/>
          <a:p>
            <a:pPr marL="357750" indent="-285750"/>
            <a:r>
              <a:rPr lang="en-GB" sz="1600" dirty="0"/>
              <a:t>Quest CCS facility</a:t>
            </a:r>
          </a:p>
          <a:p>
            <a:pPr marL="357750" indent="-285750"/>
            <a:r>
              <a:rPr lang="en-GB" sz="1600" dirty="0"/>
              <a:t>Hypersaline aquifer (200-300kppm)</a:t>
            </a:r>
          </a:p>
          <a:p>
            <a:pPr marL="357750" indent="-285750"/>
            <a:r>
              <a:rPr lang="en-GB" sz="1600" dirty="0"/>
              <a:t>1.1Mt CO2/year injection</a:t>
            </a:r>
          </a:p>
          <a:p>
            <a:pPr marL="357750" indent="-285750"/>
            <a:r>
              <a:rPr lang="en-GB" sz="1600" dirty="0"/>
              <a:t>The formation has an average thickness of approximately 45 m with an average permeability close to 1000 md and porosity of about 17%. The initial reservoir pressure for the BCS is approximately 20 MPa. </a:t>
            </a:r>
          </a:p>
          <a:p>
            <a:pPr marL="0" indent="0">
              <a:buNone/>
            </a:pPr>
            <a:endParaRPr lang="en-GB" sz="1600" dirty="0"/>
          </a:p>
        </p:txBody>
      </p:sp>
      <p:pic>
        <p:nvPicPr>
          <p:cNvPr id="4" name="Picture 3">
            <a:extLst>
              <a:ext uri="{FF2B5EF4-FFF2-40B4-BE49-F238E27FC236}">
                <a16:creationId xmlns:a16="http://schemas.microsoft.com/office/drawing/2014/main" id="{1AF50C54-F978-DA96-5543-E9296028D022}"/>
              </a:ext>
            </a:extLst>
          </p:cNvPr>
          <p:cNvPicPr>
            <a:picLocks noChangeAspect="1"/>
          </p:cNvPicPr>
          <p:nvPr/>
        </p:nvPicPr>
        <p:blipFill>
          <a:blip r:embed="rId3"/>
          <a:stretch>
            <a:fillRect/>
          </a:stretch>
        </p:blipFill>
        <p:spPr>
          <a:xfrm>
            <a:off x="9624734" y="925909"/>
            <a:ext cx="2520868" cy="2041994"/>
          </a:xfrm>
          <a:prstGeom prst="rect">
            <a:avLst/>
          </a:prstGeom>
        </p:spPr>
      </p:pic>
      <p:pic>
        <p:nvPicPr>
          <p:cNvPr id="5" name="Picture 4">
            <a:extLst>
              <a:ext uri="{FF2B5EF4-FFF2-40B4-BE49-F238E27FC236}">
                <a16:creationId xmlns:a16="http://schemas.microsoft.com/office/drawing/2014/main" id="{6E136ECB-F870-2C00-CC0E-4AACB9CBCCBB}"/>
              </a:ext>
            </a:extLst>
          </p:cNvPr>
          <p:cNvPicPr>
            <a:picLocks noChangeAspect="1"/>
          </p:cNvPicPr>
          <p:nvPr/>
        </p:nvPicPr>
        <p:blipFill>
          <a:blip r:embed="rId4"/>
          <a:stretch>
            <a:fillRect/>
          </a:stretch>
        </p:blipFill>
        <p:spPr>
          <a:xfrm>
            <a:off x="6437836" y="2481665"/>
            <a:ext cx="5707766" cy="4362950"/>
          </a:xfrm>
          <a:prstGeom prst="rect">
            <a:avLst/>
          </a:prstGeom>
        </p:spPr>
      </p:pic>
      <p:pic>
        <p:nvPicPr>
          <p:cNvPr id="6" name="Picture 5">
            <a:extLst>
              <a:ext uri="{FF2B5EF4-FFF2-40B4-BE49-F238E27FC236}">
                <a16:creationId xmlns:a16="http://schemas.microsoft.com/office/drawing/2014/main" id="{2773940D-74C3-6A20-4A11-55106C2C2883}"/>
              </a:ext>
            </a:extLst>
          </p:cNvPr>
          <p:cNvPicPr>
            <a:picLocks noChangeAspect="1"/>
          </p:cNvPicPr>
          <p:nvPr/>
        </p:nvPicPr>
        <p:blipFill>
          <a:blip r:embed="rId5"/>
          <a:stretch>
            <a:fillRect/>
          </a:stretch>
        </p:blipFill>
        <p:spPr>
          <a:xfrm>
            <a:off x="581145" y="3288375"/>
            <a:ext cx="5173020" cy="2524267"/>
          </a:xfrm>
          <a:prstGeom prst="rect">
            <a:avLst/>
          </a:prstGeom>
        </p:spPr>
      </p:pic>
      <p:sp>
        <p:nvSpPr>
          <p:cNvPr id="10" name="TextBox 9">
            <a:extLst>
              <a:ext uri="{FF2B5EF4-FFF2-40B4-BE49-F238E27FC236}">
                <a16:creationId xmlns:a16="http://schemas.microsoft.com/office/drawing/2014/main" id="{E3A2EA25-18A5-2166-DBB2-5BCD4178736B}"/>
              </a:ext>
            </a:extLst>
          </p:cNvPr>
          <p:cNvSpPr txBox="1"/>
          <p:nvPr/>
        </p:nvSpPr>
        <p:spPr>
          <a:xfrm>
            <a:off x="884016" y="5691981"/>
            <a:ext cx="6099858" cy="246221"/>
          </a:xfrm>
          <a:prstGeom prst="rect">
            <a:avLst/>
          </a:prstGeom>
          <a:noFill/>
        </p:spPr>
        <p:txBody>
          <a:bodyPr wrap="square">
            <a:spAutoFit/>
          </a:bodyPr>
          <a:lstStyle/>
          <a:p>
            <a:pPr marL="357750" indent="-285750"/>
            <a:r>
              <a:rPr lang="en-GB" sz="1000" dirty="0">
                <a:solidFill>
                  <a:srgbClr val="39393A"/>
                </a:solidFill>
              </a:rPr>
              <a:t>International Journal of Greenhouse Gas Control119:103718 </a:t>
            </a:r>
            <a:r>
              <a:rPr lang="en-GB" sz="1000" dirty="0">
                <a:solidFill>
                  <a:srgbClr val="131314"/>
                </a:solidFill>
              </a:rPr>
              <a:t>DOI: </a:t>
            </a:r>
            <a:r>
              <a:rPr lang="en-GB" sz="1000" u="sng" dirty="0">
                <a:solidFill>
                  <a:srgbClr val="131314"/>
                </a:solidFill>
                <a:hlinkClick r:id="rId6"/>
              </a:rPr>
              <a:t>10.1016/j.ijggc.2022.103718</a:t>
            </a:r>
            <a:endParaRPr lang="en-GB" sz="1000" dirty="0">
              <a:solidFill>
                <a:srgbClr val="131314"/>
              </a:solidFill>
            </a:endParaRPr>
          </a:p>
        </p:txBody>
      </p:sp>
    </p:spTree>
    <p:extLst>
      <p:ext uri="{BB962C8B-B14F-4D97-AF65-F5344CB8AC3E}">
        <p14:creationId xmlns:p14="http://schemas.microsoft.com/office/powerpoint/2010/main" val="129404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1742C-C009-4B1D-A3F0-83BAF0F364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DF35A49-96C1-ADEE-0D1D-172083ADAEE5}"/>
              </a:ext>
            </a:extLst>
          </p:cNvPr>
          <p:cNvSpPr>
            <a:spLocks noGrp="1"/>
          </p:cNvSpPr>
          <p:nvPr>
            <p:ph type="ctrTitle"/>
          </p:nvPr>
        </p:nvSpPr>
        <p:spPr>
          <a:xfrm>
            <a:off x="1524000" y="824948"/>
            <a:ext cx="10121900" cy="4572552"/>
          </a:xfrm>
        </p:spPr>
        <p:txBody>
          <a:bodyPr>
            <a:normAutofit/>
          </a:bodyPr>
          <a:lstStyle/>
          <a:p>
            <a:pPr marL="488950" indent="-488950" algn="l"/>
            <a:r>
              <a:rPr lang="en-US" dirty="0">
                <a:solidFill>
                  <a:srgbClr val="E6E6E6"/>
                </a:solidFill>
                <a:cs typeface="Arial" panose="020B0604020202020204" pitchFamily="34" charset="0"/>
              </a:rPr>
              <a:t>PINCH project in 5 areas:</a:t>
            </a:r>
            <a:br>
              <a:rPr lang="en-US" dirty="0">
                <a:solidFill>
                  <a:srgbClr val="E6E6E6"/>
                </a:solidFill>
                <a:cs typeface="Arial" panose="020B0604020202020204" pitchFamily="34" charset="0"/>
              </a:rPr>
            </a:br>
            <a:r>
              <a:rPr lang="en-US" dirty="0">
                <a:solidFill>
                  <a:srgbClr val="E6E6E6"/>
                </a:solidFill>
                <a:cs typeface="Arial" panose="020B0604020202020204" pitchFamily="34" charset="0"/>
              </a:rPr>
              <a:t>	Pore-scale Modelling</a:t>
            </a:r>
            <a:br>
              <a:rPr lang="en-US" dirty="0">
                <a:solidFill>
                  <a:srgbClr val="E6E6E6"/>
                </a:solidFill>
                <a:cs typeface="Arial" panose="020B0604020202020204" pitchFamily="34" charset="0"/>
              </a:rPr>
            </a:br>
            <a:r>
              <a:rPr lang="en-US" dirty="0">
                <a:solidFill>
                  <a:srgbClr val="E6E6E6"/>
                </a:solidFill>
                <a:cs typeface="Arial" panose="020B0604020202020204" pitchFamily="34" charset="0"/>
              </a:rPr>
              <a:t>	Pore-scale Experiments</a:t>
            </a:r>
            <a:br>
              <a:rPr lang="en-US" dirty="0">
                <a:solidFill>
                  <a:srgbClr val="E6E6E6"/>
                </a:solidFill>
                <a:cs typeface="Arial" panose="020B0604020202020204" pitchFamily="34" charset="0"/>
              </a:rPr>
            </a:br>
            <a:r>
              <a:rPr lang="en-US" dirty="0">
                <a:solidFill>
                  <a:srgbClr val="E6E6E6"/>
                </a:solidFill>
                <a:cs typeface="Arial" panose="020B0604020202020204" pitchFamily="34" charset="0"/>
              </a:rPr>
              <a:t>	</a:t>
            </a:r>
            <a:r>
              <a:rPr lang="en-US" dirty="0">
                <a:solidFill>
                  <a:srgbClr val="FF0000"/>
                </a:solidFill>
                <a:cs typeface="Arial" panose="020B0604020202020204" pitchFamily="34" charset="0"/>
              </a:rPr>
              <a:t>Darcy-scale Modelling</a:t>
            </a:r>
            <a:br>
              <a:rPr lang="en-US" dirty="0">
                <a:solidFill>
                  <a:schemeClr val="bg1"/>
                </a:solidFill>
                <a:cs typeface="Arial" panose="020B0604020202020204" pitchFamily="34" charset="0"/>
              </a:rPr>
            </a:br>
            <a:r>
              <a:rPr lang="en-US" dirty="0">
                <a:solidFill>
                  <a:schemeClr val="bg1"/>
                </a:solidFill>
                <a:cs typeface="Arial" panose="020B0604020202020204" pitchFamily="34" charset="0"/>
              </a:rPr>
              <a:t>	Darcy-scale Experiments</a:t>
            </a:r>
            <a:br>
              <a:rPr lang="en-US" dirty="0">
                <a:solidFill>
                  <a:schemeClr val="bg1"/>
                </a:solidFill>
                <a:cs typeface="Arial" panose="020B0604020202020204" pitchFamily="34" charset="0"/>
              </a:rPr>
            </a:br>
            <a:r>
              <a:rPr lang="en-US" dirty="0">
                <a:solidFill>
                  <a:schemeClr val="bg1"/>
                </a:solidFill>
                <a:cs typeface="Arial" panose="020B0604020202020204" pitchFamily="34" charset="0"/>
              </a:rPr>
              <a:t>	Reservoir-scale Modelling</a:t>
            </a:r>
          </a:p>
        </p:txBody>
      </p:sp>
      <p:sp>
        <p:nvSpPr>
          <p:cNvPr id="6" name="TextBox 5">
            <a:extLst>
              <a:ext uri="{FF2B5EF4-FFF2-40B4-BE49-F238E27FC236}">
                <a16:creationId xmlns:a16="http://schemas.microsoft.com/office/drawing/2014/main" id="{947B27FB-EC6E-A746-BE8C-EA42D78C129D}"/>
              </a:ext>
            </a:extLst>
          </p:cNvPr>
          <p:cNvSpPr txBox="1"/>
          <p:nvPr/>
        </p:nvSpPr>
        <p:spPr>
          <a:xfrm>
            <a:off x="9338841" y="407217"/>
            <a:ext cx="2853159" cy="369332"/>
          </a:xfrm>
          <a:prstGeom prst="rect">
            <a:avLst/>
          </a:prstGeom>
          <a:noFill/>
        </p:spPr>
        <p:txBody>
          <a:bodyPr wrap="square">
            <a:spAutoFit/>
          </a:bodyPr>
          <a:lstStyle/>
          <a:p>
            <a:pPr>
              <a:spcBef>
                <a:spcPts val="0"/>
              </a:spcBef>
              <a:spcAft>
                <a:spcPts val="0"/>
              </a:spcAft>
            </a:pPr>
            <a:r>
              <a:rPr lang="en-GB" sz="1800" dirty="0">
                <a:solidFill>
                  <a:schemeClr val="bg1"/>
                </a:solidFill>
                <a:latin typeface="Arial"/>
                <a:ea typeface="Geneva"/>
                <a:cs typeface="Arial"/>
                <a:hlinkClick r:id="rId2">
                  <a:extLst>
                    <a:ext uri="{A12FA001-AC4F-418D-AE19-62706E023703}">
                      <ahyp:hlinkClr xmlns:ahyp="http://schemas.microsoft.com/office/drawing/2018/hyperlinkcolor" val="tx"/>
                    </a:ext>
                  </a:extLst>
                </a:hlinkClick>
              </a:rPr>
              <a:t>www.pinch-project.co.uk</a:t>
            </a:r>
            <a:r>
              <a:rPr lang="en-GB" sz="1800" dirty="0">
                <a:solidFill>
                  <a:schemeClr val="bg1"/>
                </a:solidFill>
                <a:latin typeface="Arial"/>
                <a:ea typeface="Geneva"/>
                <a:cs typeface="Arial"/>
              </a:rPr>
              <a:t> </a:t>
            </a:r>
            <a:endParaRPr lang="en-GB" dirty="0">
              <a:solidFill>
                <a:schemeClr val="bg1"/>
              </a:solidFill>
            </a:endParaRPr>
          </a:p>
        </p:txBody>
      </p:sp>
      <p:sp>
        <p:nvSpPr>
          <p:cNvPr id="7" name="Rectangle 6">
            <a:extLst>
              <a:ext uri="{FF2B5EF4-FFF2-40B4-BE49-F238E27FC236}">
                <a16:creationId xmlns:a16="http://schemas.microsoft.com/office/drawing/2014/main" id="{6EA2AB9C-F9DF-49F8-552D-16B86E0803AA}"/>
              </a:ext>
            </a:extLst>
          </p:cNvPr>
          <p:cNvSpPr/>
          <p:nvPr/>
        </p:nvSpPr>
        <p:spPr>
          <a:xfrm>
            <a:off x="2280213" y="3194613"/>
            <a:ext cx="6261903" cy="821802"/>
          </a:xfrm>
          <a:prstGeom prst="rect">
            <a:avLst/>
          </a:prstGeom>
          <a:noFill/>
          <a:ln w="25400">
            <a:solidFill>
              <a:srgbClr val="FF0000"/>
            </a:solidFill>
            <a:prstDash val="dash"/>
            <a:extLst>
              <a:ext uri="{C807C97D-BFC1-408E-A445-0C87EB9F89A2}">
                <ask:lineSketchStyleProps xmlns:ask="http://schemas.microsoft.com/office/drawing/2018/sketchyshapes" sd="1219033472">
                  <a:custGeom>
                    <a:avLst/>
                    <a:gdLst>
                      <a:gd name="csX0" fmla="*/ 0 w 6261903"/>
                      <a:gd name="csY0" fmla="*/ 0 h 821802"/>
                      <a:gd name="csX1" fmla="*/ 6261903 w 6261903"/>
                      <a:gd name="csY1" fmla="*/ 0 h 821802"/>
                      <a:gd name="csX2" fmla="*/ 6261903 w 6261903"/>
                      <a:gd name="csY2" fmla="*/ 821802 h 821802"/>
                      <a:gd name="csX3" fmla="*/ 0 w 6261903"/>
                      <a:gd name="csY3" fmla="*/ 821802 h 821802"/>
                      <a:gd name="csX4" fmla="*/ 0 w 6261903"/>
                      <a:gd name="csY4" fmla="*/ 0 h 821802"/>
                    </a:gdLst>
                    <a:ahLst/>
                    <a:cxnLst>
                      <a:cxn ang="0">
                        <a:pos x="csX0" y="csY0"/>
                      </a:cxn>
                      <a:cxn ang="0">
                        <a:pos x="csX1" y="csY1"/>
                      </a:cxn>
                      <a:cxn ang="0">
                        <a:pos x="csX2" y="csY2"/>
                      </a:cxn>
                      <a:cxn ang="0">
                        <a:pos x="csX3" y="csY3"/>
                      </a:cxn>
                      <a:cxn ang="0">
                        <a:pos x="csX4" y="csY4"/>
                      </a:cxn>
                    </a:cxnLst>
                    <a:rect l="l" t="t" r="r" b="b"/>
                    <a:pathLst>
                      <a:path w="6261903" h="821802" extrusionOk="0">
                        <a:moveTo>
                          <a:pt x="0" y="0"/>
                        </a:moveTo>
                        <a:cubicBezTo>
                          <a:pt x="3061598" y="118645"/>
                          <a:pt x="4190440" y="116012"/>
                          <a:pt x="6261903" y="0"/>
                        </a:cubicBezTo>
                        <a:cubicBezTo>
                          <a:pt x="6240611" y="364446"/>
                          <a:pt x="6244868" y="510277"/>
                          <a:pt x="6261903" y="821802"/>
                        </a:cubicBezTo>
                        <a:cubicBezTo>
                          <a:pt x="5527023" y="956402"/>
                          <a:pt x="2123312" y="664606"/>
                          <a:pt x="0" y="821802"/>
                        </a:cubicBezTo>
                        <a:cubicBezTo>
                          <a:pt x="-34703" y="584721"/>
                          <a:pt x="33776" y="355026"/>
                          <a:pt x="0" y="0"/>
                        </a:cubicBezTo>
                        <a:close/>
                      </a:path>
                    </a:pathLst>
                  </a:custGeom>
                  <ask:type>
                    <ask:lineSketchNone/>
                  </ask:type>
                </ask:lineSketchStyleProps>
              </a:ext>
            </a:extLst>
          </a:ln>
        </p:spPr>
        <p:txBody>
          <a:bodyPr wrap="square" rtlCol="0" anchor="ctr">
            <a:spAutoFit/>
          </a:bodyPr>
          <a:lstStyle/>
          <a:p>
            <a:pPr algn="ctr"/>
            <a:endParaRPr lang="en-GB" sz="1500" b="1" dirty="0">
              <a:latin typeface="Gill Sans MT Pro Medium" pitchFamily="34" charset="0"/>
            </a:endParaRPr>
          </a:p>
        </p:txBody>
      </p:sp>
    </p:spTree>
    <p:extLst>
      <p:ext uri="{BB962C8B-B14F-4D97-AF65-F5344CB8AC3E}">
        <p14:creationId xmlns:p14="http://schemas.microsoft.com/office/powerpoint/2010/main" val="914342664"/>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AE3AA8-DDAD-6067-F598-00451BC7EEEB}"/>
              </a:ext>
            </a:extLst>
          </p:cNvPr>
          <p:cNvSpPr>
            <a:spLocks noGrp="1"/>
          </p:cNvSpPr>
          <p:nvPr>
            <p:ph type="title"/>
          </p:nvPr>
        </p:nvSpPr>
        <p:spPr/>
        <p:txBody>
          <a:bodyPr/>
          <a:lstStyle/>
          <a:p>
            <a:r>
              <a:rPr lang="en-GB" dirty="0"/>
              <a:t>Capillary-driven backflow</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8D27D12-A798-70C4-C375-AE37907070C7}"/>
                  </a:ext>
                </a:extLst>
              </p:cNvPr>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GB" sz="4000" b="0" i="1" smtClean="0">
                              <a:latin typeface="Cambria Math" panose="02040503050406030204" pitchFamily="18" charset="0"/>
                            </a:rPr>
                          </m:ctrlPr>
                        </m:sSubPr>
                        <m:e>
                          <m:r>
                            <a:rPr lang="en-GB" sz="4000" b="0" i="1" smtClean="0">
                              <a:latin typeface="Cambria Math" panose="02040503050406030204" pitchFamily="18" charset="0"/>
                            </a:rPr>
                            <m:t>𝑢</m:t>
                          </m:r>
                        </m:e>
                        <m:sub>
                          <m:r>
                            <a:rPr lang="en-GB" sz="4000" b="0" i="1" smtClean="0">
                              <a:latin typeface="Cambria Math" panose="02040503050406030204" pitchFamily="18" charset="0"/>
                            </a:rPr>
                            <m:t>𝑤</m:t>
                          </m:r>
                        </m:sub>
                      </m:sSub>
                      <m:r>
                        <a:rPr lang="en-GB" sz="4000" b="0" i="1" smtClean="0">
                          <a:latin typeface="Cambria Math" panose="02040503050406030204" pitchFamily="18" charset="0"/>
                        </a:rPr>
                        <m:t>=−</m:t>
                      </m:r>
                      <m:f>
                        <m:fPr>
                          <m:ctrlPr>
                            <a:rPr lang="en-GB" sz="4000" i="1">
                              <a:latin typeface="Cambria Math" panose="02040503050406030204" pitchFamily="18" charset="0"/>
                            </a:rPr>
                          </m:ctrlPr>
                        </m:fPr>
                        <m:num>
                          <m:sSub>
                            <m:sSubPr>
                              <m:ctrlPr>
                                <a:rPr lang="en-GB" sz="4000" i="1">
                                  <a:latin typeface="Cambria Math" panose="02040503050406030204" pitchFamily="18" charset="0"/>
                                </a:rPr>
                              </m:ctrlPr>
                            </m:sSubPr>
                            <m:e>
                              <m:r>
                                <a:rPr lang="en-GB" sz="4000" i="1">
                                  <a:latin typeface="Cambria Math" panose="02040503050406030204" pitchFamily="18" charset="0"/>
                                </a:rPr>
                                <m:t>𝑘</m:t>
                              </m:r>
                            </m:e>
                            <m:sub>
                              <m:r>
                                <a:rPr lang="en-GB" sz="4000" i="1">
                                  <a:latin typeface="Cambria Math" panose="02040503050406030204" pitchFamily="18" charset="0"/>
                                </a:rPr>
                                <m:t>𝑟𝑤</m:t>
                              </m:r>
                            </m:sub>
                          </m:sSub>
                          <m:r>
                            <a:rPr lang="en-GB" sz="4000" i="1">
                              <a:latin typeface="Cambria Math" panose="02040503050406030204" pitchFamily="18" charset="0"/>
                            </a:rPr>
                            <m:t>𝐾</m:t>
                          </m:r>
                        </m:num>
                        <m:den>
                          <m:sSub>
                            <m:sSubPr>
                              <m:ctrlPr>
                                <a:rPr lang="en-GB" sz="4000" i="1">
                                  <a:latin typeface="Cambria Math" panose="02040503050406030204" pitchFamily="18" charset="0"/>
                                </a:rPr>
                              </m:ctrlPr>
                            </m:sSubPr>
                            <m:e>
                              <m:r>
                                <a:rPr lang="en-GB" sz="4000" i="1">
                                  <a:latin typeface="Cambria Math" panose="02040503050406030204" pitchFamily="18" charset="0"/>
                                </a:rPr>
                                <m:t>𝜇</m:t>
                              </m:r>
                            </m:e>
                            <m:sub>
                              <m:r>
                                <a:rPr lang="en-GB" sz="4000" i="1">
                                  <a:latin typeface="Cambria Math" panose="02040503050406030204" pitchFamily="18" charset="0"/>
                                </a:rPr>
                                <m:t>𝑤</m:t>
                              </m:r>
                            </m:sub>
                          </m:sSub>
                        </m:den>
                      </m:f>
                      <m:f>
                        <m:fPr>
                          <m:ctrlPr>
                            <a:rPr lang="en-GB" sz="4000" b="0" i="1" smtClean="0">
                              <a:latin typeface="Cambria Math" panose="02040503050406030204" pitchFamily="18" charset="0"/>
                            </a:rPr>
                          </m:ctrlPr>
                        </m:fPr>
                        <m:num>
                          <m:r>
                            <a:rPr lang="en-GB" sz="4000" b="0" i="1" smtClean="0">
                              <a:latin typeface="Cambria Math" panose="02040503050406030204" pitchFamily="18" charset="0"/>
                            </a:rPr>
                            <m:t>𝜕</m:t>
                          </m:r>
                          <m:sSub>
                            <m:sSubPr>
                              <m:ctrlPr>
                                <a:rPr lang="en-GB" sz="4000" b="0" i="1" smtClean="0">
                                  <a:latin typeface="Cambria Math" panose="02040503050406030204" pitchFamily="18" charset="0"/>
                                </a:rPr>
                              </m:ctrlPr>
                            </m:sSubPr>
                            <m:e>
                              <m:r>
                                <a:rPr lang="en-GB" sz="4000" b="0" i="1" smtClean="0">
                                  <a:latin typeface="Cambria Math" panose="02040503050406030204" pitchFamily="18" charset="0"/>
                                </a:rPr>
                                <m:t>𝑃</m:t>
                              </m:r>
                            </m:e>
                            <m:sub>
                              <m:r>
                                <a:rPr lang="en-GB" sz="4000" b="0" i="1" smtClean="0">
                                  <a:latin typeface="Cambria Math" panose="02040503050406030204" pitchFamily="18" charset="0"/>
                                </a:rPr>
                                <m:t>𝑤</m:t>
                              </m:r>
                            </m:sub>
                          </m:sSub>
                        </m:num>
                        <m:den>
                          <m:r>
                            <a:rPr lang="en-GB" sz="4000" b="0" i="1" smtClean="0">
                              <a:latin typeface="Cambria Math" panose="02040503050406030204" pitchFamily="18" charset="0"/>
                            </a:rPr>
                            <m:t>𝜕</m:t>
                          </m:r>
                          <m:r>
                            <a:rPr lang="en-GB" sz="4000" b="0" i="1" smtClean="0">
                              <a:latin typeface="Cambria Math" panose="02040503050406030204" pitchFamily="18" charset="0"/>
                            </a:rPr>
                            <m:t>𝑥</m:t>
                          </m:r>
                        </m:den>
                      </m:f>
                      <m:groupChr>
                        <m:groupChrPr>
                          <m:chr m:val="→"/>
                          <m:vertJc m:val="bot"/>
                          <m:ctrlPr>
                            <a:rPr lang="en-GB" sz="4000" b="0" i="1" smtClean="0">
                              <a:latin typeface="Cambria Math" panose="02040503050406030204" pitchFamily="18" charset="0"/>
                            </a:rPr>
                          </m:ctrlPr>
                        </m:groupChrPr>
                        <m:e>
                          <m:eqArr>
                            <m:eqArrPr>
                              <m:ctrlPr>
                                <a:rPr lang="en-GB" sz="4000" b="0" i="1" smtClean="0">
                                  <a:latin typeface="Cambria Math" panose="02040503050406030204" pitchFamily="18" charset="0"/>
                                </a:rPr>
                              </m:ctrlPr>
                            </m:eqArrPr>
                            <m:e>
                              <m:sSub>
                                <m:sSubPr>
                                  <m:ctrlPr>
                                    <a:rPr lang="en-GB" sz="4000" b="0" i="1" smtClean="0">
                                      <a:latin typeface="Cambria Math" panose="02040503050406030204" pitchFamily="18" charset="0"/>
                                    </a:rPr>
                                  </m:ctrlPr>
                                </m:sSubPr>
                                <m:e>
                                  <m:r>
                                    <m:rPr>
                                      <m:brk m:alnAt="2"/>
                                    </m:rPr>
                                    <a:rPr lang="en-GB" sz="4000" b="0" i="1" smtClean="0">
                                      <a:latin typeface="Cambria Math" panose="02040503050406030204" pitchFamily="18" charset="0"/>
                                    </a:rPr>
                                    <m:t>𝑃</m:t>
                                  </m:r>
                                </m:e>
                                <m:sub>
                                  <m:r>
                                    <m:rPr>
                                      <m:brk m:alnAt="2"/>
                                    </m:rPr>
                                    <a:rPr lang="en-GB" sz="4000" b="0" i="1" smtClean="0">
                                      <a:latin typeface="Cambria Math" panose="02040503050406030204" pitchFamily="18" charset="0"/>
                                    </a:rPr>
                                    <m:t>𝑐</m:t>
                                  </m:r>
                                </m:sub>
                              </m:sSub>
                              <m:r>
                                <m:rPr>
                                  <m:brk m:alnAt="2"/>
                                </m:rPr>
                                <a:rPr lang="en-GB" sz="4000" b="0" i="1" smtClean="0">
                                  <a:latin typeface="Cambria Math" panose="02040503050406030204" pitchFamily="18" charset="0"/>
                                </a:rPr>
                                <m:t>=</m:t>
                              </m:r>
                              <m:sSub>
                                <m:sSubPr>
                                  <m:ctrlPr>
                                    <a:rPr lang="en-GB" sz="4000" b="0" i="1" smtClean="0">
                                      <a:latin typeface="Cambria Math" panose="02040503050406030204" pitchFamily="18" charset="0"/>
                                    </a:rPr>
                                  </m:ctrlPr>
                                </m:sSubPr>
                                <m:e>
                                  <m:r>
                                    <m:rPr>
                                      <m:brk m:alnAt="2"/>
                                    </m:rPr>
                                    <a:rPr lang="en-GB" sz="4000" b="0" i="1" smtClean="0">
                                      <a:latin typeface="Cambria Math" panose="02040503050406030204" pitchFamily="18" charset="0"/>
                                    </a:rPr>
                                    <m:t>𝑃</m:t>
                                  </m:r>
                                </m:e>
                                <m:sub>
                                  <m:r>
                                    <m:rPr>
                                      <m:brk m:alnAt="2"/>
                                    </m:rPr>
                                    <a:rPr lang="en-GB" sz="4000" b="0" i="1" smtClean="0">
                                      <a:latin typeface="Cambria Math" panose="02040503050406030204" pitchFamily="18" charset="0"/>
                                    </a:rPr>
                                    <m:t>𝑛</m:t>
                                  </m:r>
                                </m:sub>
                              </m:sSub>
                              <m:r>
                                <m:rPr>
                                  <m:brk m:alnAt="2"/>
                                </m:rPr>
                                <a:rPr lang="en-GB" sz="4000" b="0" i="1" smtClean="0">
                                  <a:latin typeface="Cambria Math" panose="02040503050406030204" pitchFamily="18" charset="0"/>
                                </a:rPr>
                                <m:t>−</m:t>
                              </m:r>
                              <m:sSub>
                                <m:sSubPr>
                                  <m:ctrlPr>
                                    <a:rPr lang="en-GB" sz="4000" b="0" i="1" smtClean="0">
                                      <a:latin typeface="Cambria Math" panose="02040503050406030204" pitchFamily="18" charset="0"/>
                                    </a:rPr>
                                  </m:ctrlPr>
                                </m:sSubPr>
                                <m:e>
                                  <m:r>
                                    <m:rPr>
                                      <m:brk m:alnAt="2"/>
                                    </m:rPr>
                                    <a:rPr lang="en-GB" sz="4000" b="0" i="1" smtClean="0">
                                      <a:latin typeface="Cambria Math" panose="02040503050406030204" pitchFamily="18" charset="0"/>
                                    </a:rPr>
                                    <m:t>𝑃</m:t>
                                  </m:r>
                                </m:e>
                                <m:sub>
                                  <m:r>
                                    <m:rPr>
                                      <m:brk m:alnAt="2"/>
                                    </m:rPr>
                                    <a:rPr lang="en-GB" sz="4000" b="0" i="1" smtClean="0">
                                      <a:latin typeface="Cambria Math" panose="02040503050406030204" pitchFamily="18" charset="0"/>
                                    </a:rPr>
                                    <m:t>𝑤</m:t>
                                  </m:r>
                                </m:sub>
                              </m:sSub>
                            </m:e>
                            <m:e>
                              <m:f>
                                <m:fPr>
                                  <m:ctrlPr>
                                    <a:rPr lang="en-GB" sz="4000" i="1">
                                      <a:latin typeface="Cambria Math" panose="02040503050406030204" pitchFamily="18" charset="0"/>
                                    </a:rPr>
                                  </m:ctrlPr>
                                </m:fPr>
                                <m:num>
                                  <m:r>
                                    <a:rPr lang="en-GB" sz="4000" i="1">
                                      <a:latin typeface="Cambria Math" panose="02040503050406030204" pitchFamily="18" charset="0"/>
                                    </a:rPr>
                                    <m:t>𝜕</m:t>
                                  </m:r>
                                  <m:sSub>
                                    <m:sSubPr>
                                      <m:ctrlPr>
                                        <a:rPr lang="en-GB" sz="4000" i="1">
                                          <a:latin typeface="Cambria Math" panose="02040503050406030204" pitchFamily="18" charset="0"/>
                                        </a:rPr>
                                      </m:ctrlPr>
                                    </m:sSubPr>
                                    <m:e>
                                      <m:r>
                                        <a:rPr lang="en-GB" sz="4000" i="1">
                                          <a:latin typeface="Cambria Math" panose="02040503050406030204" pitchFamily="18" charset="0"/>
                                        </a:rPr>
                                        <m:t>𝑃</m:t>
                                      </m:r>
                                    </m:e>
                                    <m:sub>
                                      <m:r>
                                        <a:rPr lang="en-GB" sz="4000" i="1">
                                          <a:latin typeface="Cambria Math" panose="02040503050406030204" pitchFamily="18" charset="0"/>
                                        </a:rPr>
                                        <m:t>𝑤</m:t>
                                      </m:r>
                                    </m:sub>
                                  </m:sSub>
                                </m:num>
                                <m:den>
                                  <m:r>
                                    <a:rPr lang="en-GB" sz="4000" i="1">
                                      <a:latin typeface="Cambria Math" panose="02040503050406030204" pitchFamily="18" charset="0"/>
                                    </a:rPr>
                                    <m:t>𝜕</m:t>
                                  </m:r>
                                  <m:r>
                                    <a:rPr lang="en-GB" sz="4000" i="1">
                                      <a:latin typeface="Cambria Math" panose="02040503050406030204" pitchFamily="18" charset="0"/>
                                    </a:rPr>
                                    <m:t>𝑥</m:t>
                                  </m:r>
                                </m:den>
                              </m:f>
                              <m:r>
                                <a:rPr lang="en-GB" sz="4000" b="0" i="1" smtClean="0">
                                  <a:latin typeface="Cambria Math" panose="02040503050406030204" pitchFamily="18" charset="0"/>
                                </a:rPr>
                                <m:t>≫</m:t>
                              </m:r>
                              <m:f>
                                <m:fPr>
                                  <m:ctrlPr>
                                    <a:rPr lang="en-GB" sz="4000" i="1">
                                      <a:latin typeface="Cambria Math" panose="02040503050406030204" pitchFamily="18" charset="0"/>
                                    </a:rPr>
                                  </m:ctrlPr>
                                </m:fPr>
                                <m:num>
                                  <m:r>
                                    <a:rPr lang="en-GB" sz="4000" i="1">
                                      <a:latin typeface="Cambria Math" panose="02040503050406030204" pitchFamily="18" charset="0"/>
                                    </a:rPr>
                                    <m:t>𝜕</m:t>
                                  </m:r>
                                  <m:sSub>
                                    <m:sSubPr>
                                      <m:ctrlPr>
                                        <a:rPr lang="en-GB" sz="4000" i="1">
                                          <a:latin typeface="Cambria Math" panose="02040503050406030204" pitchFamily="18" charset="0"/>
                                        </a:rPr>
                                      </m:ctrlPr>
                                    </m:sSubPr>
                                    <m:e>
                                      <m:r>
                                        <a:rPr lang="en-GB" sz="4000" i="1">
                                          <a:latin typeface="Cambria Math" panose="02040503050406030204" pitchFamily="18" charset="0"/>
                                        </a:rPr>
                                        <m:t>𝑃</m:t>
                                      </m:r>
                                    </m:e>
                                    <m:sub>
                                      <m:r>
                                        <a:rPr lang="en-GB" sz="4000" b="0" i="1" smtClean="0">
                                          <a:latin typeface="Cambria Math" panose="02040503050406030204" pitchFamily="18" charset="0"/>
                                        </a:rPr>
                                        <m:t>𝑛</m:t>
                                      </m:r>
                                    </m:sub>
                                  </m:sSub>
                                </m:num>
                                <m:den>
                                  <m:r>
                                    <a:rPr lang="en-GB" sz="4000" i="1">
                                      <a:latin typeface="Cambria Math" panose="02040503050406030204" pitchFamily="18" charset="0"/>
                                    </a:rPr>
                                    <m:t>𝜕</m:t>
                                  </m:r>
                                  <m:r>
                                    <a:rPr lang="en-GB" sz="4000" i="1">
                                      <a:latin typeface="Cambria Math" panose="02040503050406030204" pitchFamily="18" charset="0"/>
                                    </a:rPr>
                                    <m:t>𝑥</m:t>
                                  </m:r>
                                </m:den>
                              </m:f>
                            </m:e>
                          </m:eqArr>
                        </m:e>
                      </m:groupChr>
                      <m:sSub>
                        <m:sSubPr>
                          <m:ctrlPr>
                            <a:rPr lang="en-GB" sz="4000" i="1">
                              <a:latin typeface="Cambria Math" panose="02040503050406030204" pitchFamily="18" charset="0"/>
                            </a:rPr>
                          </m:ctrlPr>
                        </m:sSubPr>
                        <m:e>
                          <m:r>
                            <a:rPr lang="en-GB" sz="4000" i="1">
                              <a:latin typeface="Cambria Math" panose="02040503050406030204" pitchFamily="18" charset="0"/>
                            </a:rPr>
                            <m:t>𝑢</m:t>
                          </m:r>
                        </m:e>
                        <m:sub>
                          <m:r>
                            <a:rPr lang="en-GB" sz="4000" i="1">
                              <a:latin typeface="Cambria Math" panose="02040503050406030204" pitchFamily="18" charset="0"/>
                            </a:rPr>
                            <m:t>𝑤</m:t>
                          </m:r>
                        </m:sub>
                      </m:sSub>
                      <m:r>
                        <a:rPr lang="en-GB" sz="4000" i="1">
                          <a:latin typeface="Cambria Math" panose="02040503050406030204" pitchFamily="18" charset="0"/>
                        </a:rPr>
                        <m:t>=</m:t>
                      </m:r>
                      <m:f>
                        <m:fPr>
                          <m:ctrlPr>
                            <a:rPr lang="en-GB" sz="4000" i="1">
                              <a:latin typeface="Cambria Math" panose="02040503050406030204" pitchFamily="18" charset="0"/>
                            </a:rPr>
                          </m:ctrlPr>
                        </m:fPr>
                        <m:num>
                          <m:sSub>
                            <m:sSubPr>
                              <m:ctrlPr>
                                <a:rPr lang="en-GB" sz="4000" i="1">
                                  <a:latin typeface="Cambria Math" panose="02040503050406030204" pitchFamily="18" charset="0"/>
                                </a:rPr>
                              </m:ctrlPr>
                            </m:sSubPr>
                            <m:e>
                              <m:r>
                                <a:rPr lang="en-GB" sz="4000" i="1">
                                  <a:latin typeface="Cambria Math" panose="02040503050406030204" pitchFamily="18" charset="0"/>
                                </a:rPr>
                                <m:t>𝑘</m:t>
                              </m:r>
                            </m:e>
                            <m:sub>
                              <m:r>
                                <a:rPr lang="en-GB" sz="4000" i="1">
                                  <a:latin typeface="Cambria Math" panose="02040503050406030204" pitchFamily="18" charset="0"/>
                                </a:rPr>
                                <m:t>𝑟𝑤</m:t>
                              </m:r>
                            </m:sub>
                          </m:sSub>
                          <m:r>
                            <a:rPr lang="en-GB" sz="4000" i="1">
                              <a:latin typeface="Cambria Math" panose="02040503050406030204" pitchFamily="18" charset="0"/>
                            </a:rPr>
                            <m:t>𝐾</m:t>
                          </m:r>
                        </m:num>
                        <m:den>
                          <m:sSub>
                            <m:sSubPr>
                              <m:ctrlPr>
                                <a:rPr lang="en-GB" sz="4000" i="1">
                                  <a:latin typeface="Cambria Math" panose="02040503050406030204" pitchFamily="18" charset="0"/>
                                </a:rPr>
                              </m:ctrlPr>
                            </m:sSubPr>
                            <m:e>
                              <m:r>
                                <a:rPr lang="en-GB" sz="4000" i="1">
                                  <a:latin typeface="Cambria Math" panose="02040503050406030204" pitchFamily="18" charset="0"/>
                                </a:rPr>
                                <m:t>𝜇</m:t>
                              </m:r>
                            </m:e>
                            <m:sub>
                              <m:r>
                                <a:rPr lang="en-GB" sz="4000" i="1">
                                  <a:latin typeface="Cambria Math" panose="02040503050406030204" pitchFamily="18" charset="0"/>
                                </a:rPr>
                                <m:t>𝑤</m:t>
                              </m:r>
                            </m:sub>
                          </m:sSub>
                        </m:den>
                      </m:f>
                      <m:f>
                        <m:fPr>
                          <m:ctrlPr>
                            <a:rPr lang="en-GB" sz="4000" i="1">
                              <a:latin typeface="Cambria Math" panose="02040503050406030204" pitchFamily="18" charset="0"/>
                            </a:rPr>
                          </m:ctrlPr>
                        </m:fPr>
                        <m:num>
                          <m:r>
                            <a:rPr lang="en-GB" sz="4000" i="1">
                              <a:latin typeface="Cambria Math" panose="02040503050406030204" pitchFamily="18" charset="0"/>
                            </a:rPr>
                            <m:t>𝜕</m:t>
                          </m:r>
                          <m:sSub>
                            <m:sSubPr>
                              <m:ctrlPr>
                                <a:rPr lang="en-GB" sz="4000" b="0" i="1" smtClean="0">
                                  <a:latin typeface="Cambria Math" panose="02040503050406030204" pitchFamily="18" charset="0"/>
                                </a:rPr>
                              </m:ctrlPr>
                            </m:sSubPr>
                            <m:e>
                              <m:r>
                                <a:rPr lang="en-GB" sz="4000" b="0" i="1" smtClean="0">
                                  <a:latin typeface="Cambria Math" panose="02040503050406030204" pitchFamily="18" charset="0"/>
                                </a:rPr>
                                <m:t>𝑃</m:t>
                              </m:r>
                            </m:e>
                            <m:sub>
                              <m:r>
                                <a:rPr lang="en-GB" sz="4000" b="0" i="1" smtClean="0">
                                  <a:latin typeface="Cambria Math" panose="02040503050406030204" pitchFamily="18" charset="0"/>
                                </a:rPr>
                                <m:t>𝑐</m:t>
                              </m:r>
                            </m:sub>
                          </m:sSub>
                        </m:num>
                        <m:den>
                          <m:r>
                            <a:rPr lang="en-GB" sz="4000" i="1">
                              <a:latin typeface="Cambria Math" panose="02040503050406030204" pitchFamily="18" charset="0"/>
                            </a:rPr>
                            <m:t>𝜕</m:t>
                          </m:r>
                          <m:r>
                            <a:rPr lang="en-GB" sz="4000" i="1">
                              <a:latin typeface="Cambria Math" panose="02040503050406030204" pitchFamily="18" charset="0"/>
                            </a:rPr>
                            <m:t>𝑥</m:t>
                          </m:r>
                        </m:den>
                      </m:f>
                    </m:oMath>
                  </m:oMathPara>
                </a14:m>
                <a:endParaRPr lang="en-GB" sz="4000" b="0" dirty="0"/>
              </a:p>
              <a:p>
                <a:pPr marL="0" indent="0">
                  <a:buNone/>
                </a:pPr>
                <a14:m>
                  <m:oMathPara xmlns:m="http://schemas.openxmlformats.org/officeDocument/2006/math">
                    <m:oMathParaPr>
                      <m:jc m:val="centerGroup"/>
                    </m:oMathParaPr>
                    <m:oMath xmlns:m="http://schemas.openxmlformats.org/officeDocument/2006/math">
                      <m:sSub>
                        <m:sSubPr>
                          <m:ctrlPr>
                            <a:rPr lang="en-GB" sz="4000" i="1">
                              <a:latin typeface="Cambria Math" panose="02040503050406030204" pitchFamily="18" charset="0"/>
                            </a:rPr>
                          </m:ctrlPr>
                        </m:sSubPr>
                        <m:e>
                          <m:r>
                            <a:rPr lang="en-GB" sz="4000" i="1">
                              <a:latin typeface="Cambria Math" panose="02040503050406030204" pitchFamily="18" charset="0"/>
                            </a:rPr>
                            <m:t>𝑢</m:t>
                          </m:r>
                        </m:e>
                        <m:sub>
                          <m:r>
                            <a:rPr lang="en-GB" sz="4000" i="1">
                              <a:latin typeface="Cambria Math" panose="02040503050406030204" pitchFamily="18" charset="0"/>
                            </a:rPr>
                            <m:t>𝑤</m:t>
                          </m:r>
                        </m:sub>
                      </m:sSub>
                      <m:r>
                        <a:rPr lang="en-GB" sz="4000" b="0" i="1" smtClean="0">
                          <a:latin typeface="Cambria Math" panose="02040503050406030204" pitchFamily="18" charset="0"/>
                        </a:rPr>
                        <m:t>(</m:t>
                      </m:r>
                      <m:sSub>
                        <m:sSubPr>
                          <m:ctrlPr>
                            <a:rPr lang="en-GB" sz="4000" i="1">
                              <a:latin typeface="Cambria Math" panose="02040503050406030204" pitchFamily="18" charset="0"/>
                            </a:rPr>
                          </m:ctrlPr>
                        </m:sSubPr>
                        <m:e>
                          <m:r>
                            <a:rPr lang="en-GB" sz="4000" i="1">
                              <a:latin typeface="Cambria Math" panose="02040503050406030204" pitchFamily="18" charset="0"/>
                            </a:rPr>
                            <m:t>𝑆</m:t>
                          </m:r>
                        </m:e>
                        <m:sub>
                          <m:r>
                            <a:rPr lang="en-GB" sz="4000" i="1">
                              <a:latin typeface="Cambria Math" panose="02040503050406030204" pitchFamily="18" charset="0"/>
                            </a:rPr>
                            <m:t>𝑤</m:t>
                          </m:r>
                        </m:sub>
                      </m:sSub>
                      <m:r>
                        <a:rPr lang="en-GB" sz="4000" b="0" i="1" smtClean="0">
                          <a:latin typeface="Cambria Math" panose="02040503050406030204" pitchFamily="18" charset="0"/>
                        </a:rPr>
                        <m:t>)</m:t>
                      </m:r>
                      <m:r>
                        <a:rPr lang="en-GB" sz="4000" i="1">
                          <a:latin typeface="Cambria Math" panose="02040503050406030204" pitchFamily="18" charset="0"/>
                        </a:rPr>
                        <m:t>=</m:t>
                      </m:r>
                      <m:sSub>
                        <m:sSubPr>
                          <m:ctrlPr>
                            <a:rPr lang="en-GB" sz="4000" i="1">
                              <a:latin typeface="Cambria Math" panose="02040503050406030204" pitchFamily="18" charset="0"/>
                            </a:rPr>
                          </m:ctrlPr>
                        </m:sSubPr>
                        <m:e>
                          <m:r>
                            <a:rPr lang="en-GB" sz="4000" i="1">
                              <a:latin typeface="Cambria Math" panose="02040503050406030204" pitchFamily="18" charset="0"/>
                            </a:rPr>
                            <m:t>𝑘</m:t>
                          </m:r>
                        </m:e>
                        <m:sub>
                          <m:r>
                            <a:rPr lang="en-GB" sz="4000" i="1">
                              <a:latin typeface="Cambria Math" panose="02040503050406030204" pitchFamily="18" charset="0"/>
                            </a:rPr>
                            <m:t>𝑟𝑤</m:t>
                          </m:r>
                        </m:sub>
                      </m:sSub>
                      <m:f>
                        <m:fPr>
                          <m:ctrlPr>
                            <a:rPr lang="en-GB" sz="4000" i="1">
                              <a:latin typeface="Cambria Math" panose="02040503050406030204" pitchFamily="18" charset="0"/>
                            </a:rPr>
                          </m:ctrlPr>
                        </m:fPr>
                        <m:num>
                          <m:r>
                            <a:rPr lang="en-GB" sz="4000" i="1">
                              <a:latin typeface="Cambria Math" panose="02040503050406030204" pitchFamily="18" charset="0"/>
                            </a:rPr>
                            <m:t>𝐾</m:t>
                          </m:r>
                        </m:num>
                        <m:den>
                          <m:sSub>
                            <m:sSubPr>
                              <m:ctrlPr>
                                <a:rPr lang="en-GB" sz="4000" i="1">
                                  <a:latin typeface="Cambria Math" panose="02040503050406030204" pitchFamily="18" charset="0"/>
                                </a:rPr>
                              </m:ctrlPr>
                            </m:sSubPr>
                            <m:e>
                              <m:r>
                                <a:rPr lang="en-GB" sz="4000" i="1">
                                  <a:latin typeface="Cambria Math" panose="02040503050406030204" pitchFamily="18" charset="0"/>
                                </a:rPr>
                                <m:t>𝜇</m:t>
                              </m:r>
                            </m:e>
                            <m:sub>
                              <m:r>
                                <a:rPr lang="en-GB" sz="4000" i="1">
                                  <a:latin typeface="Cambria Math" panose="02040503050406030204" pitchFamily="18" charset="0"/>
                                </a:rPr>
                                <m:t>𝑤</m:t>
                              </m:r>
                            </m:sub>
                          </m:sSub>
                        </m:den>
                      </m:f>
                      <m:f>
                        <m:fPr>
                          <m:ctrlPr>
                            <a:rPr lang="en-GB" sz="4000" i="1">
                              <a:latin typeface="Cambria Math" panose="02040503050406030204" pitchFamily="18" charset="0"/>
                            </a:rPr>
                          </m:ctrlPr>
                        </m:fPr>
                        <m:num>
                          <m:r>
                            <a:rPr lang="en-GB" sz="4000" i="1">
                              <a:latin typeface="Cambria Math" panose="02040503050406030204" pitchFamily="18" charset="0"/>
                            </a:rPr>
                            <m:t>𝜕</m:t>
                          </m:r>
                          <m:sSub>
                            <m:sSubPr>
                              <m:ctrlPr>
                                <a:rPr lang="en-GB" sz="4000" i="1">
                                  <a:latin typeface="Cambria Math" panose="02040503050406030204" pitchFamily="18" charset="0"/>
                                </a:rPr>
                              </m:ctrlPr>
                            </m:sSubPr>
                            <m:e>
                              <m:r>
                                <a:rPr lang="en-GB" sz="4000" i="1">
                                  <a:latin typeface="Cambria Math" panose="02040503050406030204" pitchFamily="18" charset="0"/>
                                </a:rPr>
                                <m:t>𝑃</m:t>
                              </m:r>
                            </m:e>
                            <m:sub>
                              <m:r>
                                <a:rPr lang="en-GB" sz="4000" i="1">
                                  <a:latin typeface="Cambria Math" panose="02040503050406030204" pitchFamily="18" charset="0"/>
                                </a:rPr>
                                <m:t>𝑐</m:t>
                              </m:r>
                            </m:sub>
                          </m:sSub>
                        </m:num>
                        <m:den>
                          <m:r>
                            <a:rPr lang="en-GB" sz="4000" i="1">
                              <a:latin typeface="Cambria Math" panose="02040503050406030204" pitchFamily="18" charset="0"/>
                            </a:rPr>
                            <m:t>𝜕</m:t>
                          </m:r>
                          <m:sSub>
                            <m:sSubPr>
                              <m:ctrlPr>
                                <a:rPr lang="en-GB" sz="4000" i="1">
                                  <a:latin typeface="Cambria Math" panose="02040503050406030204" pitchFamily="18" charset="0"/>
                                </a:rPr>
                              </m:ctrlPr>
                            </m:sSubPr>
                            <m:e>
                              <m:r>
                                <a:rPr lang="en-GB" sz="4000" i="1">
                                  <a:latin typeface="Cambria Math" panose="02040503050406030204" pitchFamily="18" charset="0"/>
                                </a:rPr>
                                <m:t>𝑆</m:t>
                              </m:r>
                            </m:e>
                            <m:sub>
                              <m:r>
                                <a:rPr lang="en-GB" sz="4000" i="1">
                                  <a:latin typeface="Cambria Math" panose="02040503050406030204" pitchFamily="18" charset="0"/>
                                </a:rPr>
                                <m:t>𝑤</m:t>
                              </m:r>
                            </m:sub>
                          </m:sSub>
                        </m:den>
                      </m:f>
                      <m:f>
                        <m:fPr>
                          <m:ctrlPr>
                            <a:rPr lang="en-GB" sz="4000" i="1">
                              <a:latin typeface="Cambria Math" panose="02040503050406030204" pitchFamily="18" charset="0"/>
                            </a:rPr>
                          </m:ctrlPr>
                        </m:fPr>
                        <m:num>
                          <m:r>
                            <a:rPr lang="en-GB" sz="4000" i="1">
                              <a:latin typeface="Cambria Math" panose="02040503050406030204" pitchFamily="18" charset="0"/>
                            </a:rPr>
                            <m:t>𝜕</m:t>
                          </m:r>
                          <m:sSub>
                            <m:sSubPr>
                              <m:ctrlPr>
                                <a:rPr lang="en-GB" sz="4000" b="0" i="1" smtClean="0">
                                  <a:latin typeface="Cambria Math" panose="02040503050406030204" pitchFamily="18" charset="0"/>
                                </a:rPr>
                              </m:ctrlPr>
                            </m:sSubPr>
                            <m:e>
                              <m:r>
                                <a:rPr lang="en-GB" sz="4000" b="0" i="1" smtClean="0">
                                  <a:latin typeface="Cambria Math" panose="02040503050406030204" pitchFamily="18" charset="0"/>
                                </a:rPr>
                                <m:t>𝑆</m:t>
                              </m:r>
                            </m:e>
                            <m:sub>
                              <m:r>
                                <a:rPr lang="en-GB" sz="4000" b="0" i="1" smtClean="0">
                                  <a:latin typeface="Cambria Math" panose="02040503050406030204" pitchFamily="18" charset="0"/>
                                </a:rPr>
                                <m:t>𝑤</m:t>
                              </m:r>
                            </m:sub>
                          </m:sSub>
                        </m:num>
                        <m:den>
                          <m:r>
                            <a:rPr lang="en-GB" sz="4000" i="1">
                              <a:latin typeface="Cambria Math" panose="02040503050406030204" pitchFamily="18" charset="0"/>
                            </a:rPr>
                            <m:t>𝜕</m:t>
                          </m:r>
                          <m:r>
                            <a:rPr lang="en-GB" sz="4000" b="0" i="1" smtClean="0">
                              <a:latin typeface="Cambria Math" panose="02040503050406030204" pitchFamily="18" charset="0"/>
                            </a:rPr>
                            <m:t>𝑥</m:t>
                          </m:r>
                        </m:den>
                      </m:f>
                    </m:oMath>
                  </m:oMathPara>
                </a14:m>
                <a:endParaRPr lang="en-GB" sz="4000" b="0" dirty="0"/>
              </a:p>
              <a:p>
                <a:endParaRPr lang="en-GB" sz="4000" dirty="0"/>
              </a:p>
              <a:p>
                <a:endParaRPr lang="en-GB" sz="4000" dirty="0"/>
              </a:p>
            </p:txBody>
          </p:sp>
        </mc:Choice>
        <mc:Fallback xmlns="">
          <p:sp>
            <p:nvSpPr>
              <p:cNvPr id="7" name="Content Placeholder 6">
                <a:extLst>
                  <a:ext uri="{FF2B5EF4-FFF2-40B4-BE49-F238E27FC236}">
                    <a16:creationId xmlns:a16="http://schemas.microsoft.com/office/drawing/2014/main" id="{28D27D12-A798-70C4-C375-AE37907070C7}"/>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7A830DBD-3991-7C20-84DE-30D22D255615}"/>
              </a:ext>
            </a:extLst>
          </p:cNvPr>
          <p:cNvSpPr>
            <a:spLocks noGrp="1"/>
          </p:cNvSpPr>
          <p:nvPr>
            <p:ph type="sldNum" sz="quarter" idx="4294967295"/>
          </p:nvPr>
        </p:nvSpPr>
        <p:spPr>
          <a:xfrm>
            <a:off x="0" y="0"/>
            <a:ext cx="0" cy="0"/>
          </a:xfrm>
        </p:spPr>
        <p:txBody>
          <a:bodyPr/>
          <a:lstStyle/>
          <a:p>
            <a:fld id="{6D22F896-40B5-4ADD-8801-0D06FADFA095}" type="slidenum">
              <a:rPr lang="en-US" smtClean="0"/>
              <a:t>4</a:t>
            </a:fld>
            <a:endParaRPr lang="en-US"/>
          </a:p>
        </p:txBody>
      </p:sp>
      <p:sp>
        <p:nvSpPr>
          <p:cNvPr id="10" name="TextBox 9">
            <a:extLst>
              <a:ext uri="{FF2B5EF4-FFF2-40B4-BE49-F238E27FC236}">
                <a16:creationId xmlns:a16="http://schemas.microsoft.com/office/drawing/2014/main" id="{53248B24-6A9C-878B-9072-749033E5EA93}"/>
              </a:ext>
            </a:extLst>
          </p:cNvPr>
          <p:cNvSpPr txBox="1"/>
          <p:nvPr/>
        </p:nvSpPr>
        <p:spPr>
          <a:xfrm>
            <a:off x="8633360" y="6126164"/>
            <a:ext cx="3453739" cy="507831"/>
          </a:xfrm>
          <a:prstGeom prst="rect">
            <a:avLst/>
          </a:prstGeom>
          <a:noFill/>
        </p:spPr>
        <p:txBody>
          <a:bodyPr wrap="square">
            <a:spAutoFit/>
          </a:bodyPr>
          <a:lstStyle/>
          <a:p>
            <a:pPr>
              <a:buNone/>
            </a:pPr>
            <a:r>
              <a:rPr lang="en-GB" sz="900" i="1" dirty="0">
                <a:effectLst/>
                <a:latin typeface="Helvetica" pitchFamily="2" charset="0"/>
              </a:rPr>
              <a:t>Ott, H., de Kloe, K., Marcelis, F., </a:t>
            </a:r>
            <a:r>
              <a:rPr lang="en-GB" sz="900" i="1" dirty="0" err="1">
                <a:effectLst/>
                <a:latin typeface="Helvetica" pitchFamily="2" charset="0"/>
              </a:rPr>
              <a:t>Makurat</a:t>
            </a:r>
            <a:r>
              <a:rPr lang="en-GB" sz="900" i="1" dirty="0">
                <a:effectLst/>
                <a:latin typeface="Helvetica" pitchFamily="2" charset="0"/>
              </a:rPr>
              <a:t>, A., 2011. Injection</a:t>
            </a:r>
            <a:r>
              <a:rPr lang="en-GB" sz="900" dirty="0">
                <a:latin typeface="Helvetica" pitchFamily="2" charset="0"/>
              </a:rPr>
              <a:t> </a:t>
            </a:r>
            <a:r>
              <a:rPr lang="en-GB" sz="900" i="1" dirty="0">
                <a:effectLst/>
                <a:latin typeface="Helvetica" pitchFamily="2" charset="0"/>
              </a:rPr>
              <a:t>of supercritical co2 in brine saturated sandstone: Pattern</a:t>
            </a:r>
            <a:r>
              <a:rPr lang="en-GB" sz="900" dirty="0">
                <a:latin typeface="Helvetica" pitchFamily="2" charset="0"/>
              </a:rPr>
              <a:t> </a:t>
            </a:r>
            <a:r>
              <a:rPr lang="en-GB" sz="900" i="1" dirty="0">
                <a:effectLst/>
                <a:latin typeface="Helvetica" pitchFamily="2" charset="0"/>
              </a:rPr>
              <a:t>formation during salt precipitation. Energy Procedia 4, 4425–4432.</a:t>
            </a:r>
            <a:endParaRPr lang="en-GB" sz="900" dirty="0">
              <a:effectLst/>
              <a:latin typeface="Helvetica" pitchFamily="2"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98586DE-068F-C6BB-A369-C7C3B5F763BD}"/>
                  </a:ext>
                </a:extLst>
              </p:cNvPr>
              <p:cNvSpPr txBox="1"/>
              <p:nvPr/>
            </p:nvSpPr>
            <p:spPr>
              <a:xfrm>
                <a:off x="3692236" y="4548250"/>
                <a:ext cx="876794"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500" i="1" smtClean="0">
                          <a:solidFill>
                            <a:srgbClr val="FF0000"/>
                          </a:solidFill>
                          <a:latin typeface="Cambria Math" panose="02040503050406030204" pitchFamily="18" charset="0"/>
                        </a:rPr>
                        <m:t>→</m:t>
                      </m:r>
                      <m:sSub>
                        <m:sSubPr>
                          <m:ctrlPr>
                            <a:rPr lang="en-GB" sz="2500" i="1">
                              <a:solidFill>
                                <a:srgbClr val="FF0000"/>
                              </a:solidFill>
                              <a:latin typeface="Cambria Math" panose="02040503050406030204" pitchFamily="18" charset="0"/>
                            </a:rPr>
                          </m:ctrlPr>
                        </m:sSubPr>
                        <m:e>
                          <m:r>
                            <a:rPr lang="en-GB" sz="2500" i="1">
                              <a:solidFill>
                                <a:srgbClr val="FF0000"/>
                              </a:solidFill>
                              <a:latin typeface="Cambria Math" panose="02040503050406030204" pitchFamily="18" charset="0"/>
                            </a:rPr>
                            <m:t>𝑆</m:t>
                          </m:r>
                        </m:e>
                        <m:sub>
                          <m:r>
                            <a:rPr lang="en-GB" sz="2500" i="1">
                              <a:solidFill>
                                <a:srgbClr val="FF0000"/>
                              </a:solidFill>
                              <a:latin typeface="Cambria Math" panose="02040503050406030204" pitchFamily="18" charset="0"/>
                            </a:rPr>
                            <m:t>𝑤𝑟</m:t>
                          </m:r>
                        </m:sub>
                      </m:sSub>
                    </m:oMath>
                  </m:oMathPara>
                </a14:m>
                <a:endParaRPr lang="en-GB" sz="2500" dirty="0">
                  <a:solidFill>
                    <a:srgbClr val="FF0000"/>
                  </a:solidFill>
                </a:endParaRPr>
              </a:p>
            </p:txBody>
          </p:sp>
        </mc:Choice>
        <mc:Fallback xmlns="">
          <p:sp>
            <p:nvSpPr>
              <p:cNvPr id="12" name="TextBox 11">
                <a:extLst>
                  <a:ext uri="{FF2B5EF4-FFF2-40B4-BE49-F238E27FC236}">
                    <a16:creationId xmlns:a16="http://schemas.microsoft.com/office/drawing/2014/main" id="{B98586DE-068F-C6BB-A369-C7C3B5F763BD}"/>
                  </a:ext>
                </a:extLst>
              </p:cNvPr>
              <p:cNvSpPr txBox="1">
                <a:spLocks noRot="1" noChangeAspect="1" noMove="1" noResize="1" noEditPoints="1" noAdjustHandles="1" noChangeArrowheads="1" noChangeShapeType="1" noTextEdit="1"/>
              </p:cNvSpPr>
              <p:nvPr/>
            </p:nvSpPr>
            <p:spPr>
              <a:xfrm>
                <a:off x="3692236" y="4548250"/>
                <a:ext cx="876794" cy="477054"/>
              </a:xfrm>
              <a:prstGeom prst="rect">
                <a:avLst/>
              </a:prstGeom>
              <a:blipFill>
                <a:blip r:embed="rId3"/>
                <a:stretch>
                  <a:fillRect r="-1142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7323710-B8A5-626D-BC8D-795700997508}"/>
                  </a:ext>
                </a:extLst>
              </p:cNvPr>
              <p:cNvSpPr txBox="1"/>
              <p:nvPr/>
            </p:nvSpPr>
            <p:spPr>
              <a:xfrm>
                <a:off x="7098969" y="4875243"/>
                <a:ext cx="976745"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500" i="1" smtClean="0">
                          <a:solidFill>
                            <a:srgbClr val="FF0000"/>
                          </a:solidFill>
                          <a:latin typeface="Cambria Math" panose="02040503050406030204" pitchFamily="18" charset="0"/>
                        </a:rPr>
                        <m:t>→−</m:t>
                      </m:r>
                      <m:r>
                        <a:rPr lang="en-GB" sz="2500" i="1">
                          <a:solidFill>
                            <a:srgbClr val="FF0000"/>
                          </a:solidFill>
                          <a:latin typeface="Cambria Math" panose="02040503050406030204" pitchFamily="18" charset="0"/>
                          <a:ea typeface="Cambria Math" panose="02040503050406030204" pitchFamily="18" charset="0"/>
                        </a:rPr>
                        <m:t>∞</m:t>
                      </m:r>
                    </m:oMath>
                  </m:oMathPara>
                </a14:m>
                <a:endParaRPr lang="en-GB" sz="2500" dirty="0">
                  <a:solidFill>
                    <a:srgbClr val="FF0000"/>
                  </a:solidFill>
                </a:endParaRPr>
              </a:p>
            </p:txBody>
          </p:sp>
        </mc:Choice>
        <mc:Fallback xmlns="">
          <p:sp>
            <p:nvSpPr>
              <p:cNvPr id="14" name="TextBox 13">
                <a:extLst>
                  <a:ext uri="{FF2B5EF4-FFF2-40B4-BE49-F238E27FC236}">
                    <a16:creationId xmlns:a16="http://schemas.microsoft.com/office/drawing/2014/main" id="{47323710-B8A5-626D-BC8D-795700997508}"/>
                  </a:ext>
                </a:extLst>
              </p:cNvPr>
              <p:cNvSpPr txBox="1">
                <a:spLocks noRot="1" noChangeAspect="1" noMove="1" noResize="1" noEditPoints="1" noAdjustHandles="1" noChangeArrowheads="1" noChangeShapeType="1" noTextEdit="1"/>
              </p:cNvSpPr>
              <p:nvPr/>
            </p:nvSpPr>
            <p:spPr>
              <a:xfrm>
                <a:off x="7098969" y="4875243"/>
                <a:ext cx="976745" cy="477054"/>
              </a:xfrm>
              <a:prstGeom prst="rect">
                <a:avLst/>
              </a:prstGeom>
              <a:blipFill>
                <a:blip r:embed="rId4"/>
                <a:stretch>
                  <a:fillRect r="-649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22CAD7E-AB6D-39E8-7C91-BEDF895BDF21}"/>
                  </a:ext>
                </a:extLst>
              </p:cNvPr>
              <p:cNvSpPr txBox="1"/>
              <p:nvPr/>
            </p:nvSpPr>
            <p:spPr>
              <a:xfrm>
                <a:off x="5345627" y="4636716"/>
                <a:ext cx="976745"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500" i="1" smtClean="0">
                          <a:solidFill>
                            <a:srgbClr val="FF0000"/>
                          </a:solidFill>
                          <a:latin typeface="Cambria Math" panose="02040503050406030204" pitchFamily="18" charset="0"/>
                        </a:rPr>
                        <m:t>→</m:t>
                      </m:r>
                      <m:r>
                        <a:rPr lang="en-GB" sz="2500" b="0" i="1" smtClean="0">
                          <a:solidFill>
                            <a:srgbClr val="FF0000"/>
                          </a:solidFill>
                          <a:latin typeface="Cambria Math" panose="02040503050406030204" pitchFamily="18" charset="0"/>
                        </a:rPr>
                        <m:t>0</m:t>
                      </m:r>
                    </m:oMath>
                  </m:oMathPara>
                </a14:m>
                <a:endParaRPr lang="en-GB" sz="2500" dirty="0">
                  <a:solidFill>
                    <a:srgbClr val="FF0000"/>
                  </a:solidFill>
                </a:endParaRPr>
              </a:p>
            </p:txBody>
          </p:sp>
        </mc:Choice>
        <mc:Fallback xmlns="">
          <p:sp>
            <p:nvSpPr>
              <p:cNvPr id="15" name="TextBox 14">
                <a:extLst>
                  <a:ext uri="{FF2B5EF4-FFF2-40B4-BE49-F238E27FC236}">
                    <a16:creationId xmlns:a16="http://schemas.microsoft.com/office/drawing/2014/main" id="{E22CAD7E-AB6D-39E8-7C91-BEDF895BDF21}"/>
                  </a:ext>
                </a:extLst>
              </p:cNvPr>
              <p:cNvSpPr txBox="1">
                <a:spLocks noRot="1" noChangeAspect="1" noMove="1" noResize="1" noEditPoints="1" noAdjustHandles="1" noChangeArrowheads="1" noChangeShapeType="1" noTextEdit="1"/>
              </p:cNvSpPr>
              <p:nvPr/>
            </p:nvSpPr>
            <p:spPr>
              <a:xfrm>
                <a:off x="5345627" y="4636716"/>
                <a:ext cx="976745" cy="477054"/>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76560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F09D31-0342-C7EC-0376-BA19A1668484}"/>
              </a:ext>
            </a:extLst>
          </p:cNvPr>
          <p:cNvSpPr>
            <a:spLocks noGrp="1"/>
          </p:cNvSpPr>
          <p:nvPr>
            <p:ph type="title"/>
          </p:nvPr>
        </p:nvSpPr>
        <p:spPr/>
        <p:txBody>
          <a:bodyPr/>
          <a:lstStyle/>
          <a:p>
            <a:r>
              <a:rPr lang="en-GB" dirty="0"/>
              <a:t>A simple (but not simpler) model</a:t>
            </a:r>
          </a:p>
        </p:txBody>
      </p:sp>
      <p:sp>
        <p:nvSpPr>
          <p:cNvPr id="7" name="Content Placeholder 6">
            <a:extLst>
              <a:ext uri="{FF2B5EF4-FFF2-40B4-BE49-F238E27FC236}">
                <a16:creationId xmlns:a16="http://schemas.microsoft.com/office/drawing/2014/main" id="{95BBA5D8-EE2A-FDCB-1702-1062837BC8AE}"/>
              </a:ext>
            </a:extLst>
          </p:cNvPr>
          <p:cNvSpPr>
            <a:spLocks noGrp="1"/>
          </p:cNvSpPr>
          <p:nvPr>
            <p:ph idx="1"/>
          </p:nvPr>
        </p:nvSpPr>
        <p:spPr>
          <a:xfrm>
            <a:off x="467096" y="1166018"/>
            <a:ext cx="10972800" cy="4525963"/>
          </a:xfrm>
        </p:spPr>
        <p:txBody>
          <a:bodyPr/>
          <a:lstStyle/>
          <a:p>
            <a:r>
              <a:rPr lang="en-GB" sz="2000" dirty="0"/>
              <a:t>Radial two-phase flow simulations; Shell’s </a:t>
            </a:r>
            <a:r>
              <a:rPr lang="en-GB" sz="2000" dirty="0" err="1"/>
              <a:t>MoReS</a:t>
            </a:r>
            <a:r>
              <a:rPr lang="en-GB" sz="2000" dirty="0"/>
              <a:t> reservoir simulator</a:t>
            </a:r>
          </a:p>
          <a:p>
            <a:r>
              <a:rPr lang="en-GB" sz="2000" dirty="0"/>
              <a:t>Coupled Darcy’s law (incl. capillary pressure) and evaporation/phase partitioning effects included.</a:t>
            </a:r>
          </a:p>
          <a:p>
            <a:r>
              <a:rPr lang="en-GB" sz="2000" dirty="0"/>
              <a:t>Homogeneous formation, with Corey-type relative permeability, </a:t>
            </a:r>
          </a:p>
          <a:p>
            <a:r>
              <a:rPr lang="en-GB" sz="2000" dirty="0"/>
              <a:t>Reservoir conditions of 108°C and 340 bar, solving </a:t>
            </a:r>
            <a:r>
              <a:rPr lang="en-GB" sz="2000" dirty="0" err="1"/>
              <a:t>EoS</a:t>
            </a:r>
            <a:r>
              <a:rPr lang="en-GB" sz="2000" dirty="0"/>
              <a:t> and thermodynamic equilibrium to assess evaporation and critical salinity to assess precipitation.</a:t>
            </a:r>
          </a:p>
          <a:p>
            <a:r>
              <a:rPr lang="en-GB" sz="2000" dirty="0"/>
              <a:t>Radial system , 1600 m × 75 m was used, with injection at the wellbore and constant pressure at the outer boundary.</a:t>
            </a:r>
          </a:p>
          <a:p>
            <a:pPr marL="0" indent="0">
              <a:buNone/>
            </a:pPr>
            <a:endParaRPr lang="en-GB" sz="2000" dirty="0"/>
          </a:p>
        </p:txBody>
      </p:sp>
      <p:sp>
        <p:nvSpPr>
          <p:cNvPr id="5" name="Slide Number Placeholder 4">
            <a:extLst>
              <a:ext uri="{FF2B5EF4-FFF2-40B4-BE49-F238E27FC236}">
                <a16:creationId xmlns:a16="http://schemas.microsoft.com/office/drawing/2014/main" id="{6AF297D5-8FA4-15D0-8B96-05376F28ACB8}"/>
              </a:ext>
            </a:extLst>
          </p:cNvPr>
          <p:cNvSpPr>
            <a:spLocks noGrp="1"/>
          </p:cNvSpPr>
          <p:nvPr>
            <p:ph type="sldNum" sz="quarter" idx="4294967295"/>
          </p:nvPr>
        </p:nvSpPr>
        <p:spPr>
          <a:xfrm>
            <a:off x="0" y="0"/>
            <a:ext cx="0" cy="0"/>
          </a:xfrm>
        </p:spPr>
        <p:txBody>
          <a:bodyPr/>
          <a:lstStyle/>
          <a:p>
            <a:fld id="{6D22F896-40B5-4ADD-8801-0D06FADFA095}" type="slidenum">
              <a:rPr lang="en-US" smtClean="0"/>
              <a:t>5</a:t>
            </a:fld>
            <a:endParaRPr lang="en-US"/>
          </a:p>
        </p:txBody>
      </p:sp>
      <p:grpSp>
        <p:nvGrpSpPr>
          <p:cNvPr id="2" name="Group 1">
            <a:extLst>
              <a:ext uri="{FF2B5EF4-FFF2-40B4-BE49-F238E27FC236}">
                <a16:creationId xmlns:a16="http://schemas.microsoft.com/office/drawing/2014/main" id="{E2DFF848-9113-3546-4CD9-C426F4B45AFB}"/>
              </a:ext>
            </a:extLst>
          </p:cNvPr>
          <p:cNvGrpSpPr/>
          <p:nvPr/>
        </p:nvGrpSpPr>
        <p:grpSpPr>
          <a:xfrm>
            <a:off x="5544123" y="3809711"/>
            <a:ext cx="4191990" cy="1517951"/>
            <a:chOff x="6852062" y="5013478"/>
            <a:chExt cx="4191990" cy="1517951"/>
          </a:xfrm>
        </p:grpSpPr>
        <p:sp>
          <p:nvSpPr>
            <p:cNvPr id="9" name="Magnetic Disk 8">
              <a:extLst>
                <a:ext uri="{FF2B5EF4-FFF2-40B4-BE49-F238E27FC236}">
                  <a16:creationId xmlns:a16="http://schemas.microsoft.com/office/drawing/2014/main" id="{766FC9A4-E3AF-86E9-1C56-A85841597BE0}"/>
                </a:ext>
              </a:extLst>
            </p:cNvPr>
            <p:cNvSpPr/>
            <p:nvPr/>
          </p:nvSpPr>
          <p:spPr>
            <a:xfrm>
              <a:off x="6852062" y="5545777"/>
              <a:ext cx="4191990" cy="985652"/>
            </a:xfrm>
            <a:prstGeom prst="flowChartMagneticDisk">
              <a:avLst/>
            </a:prstGeom>
            <a:solidFill>
              <a:schemeClr val="bg2">
                <a:lumMod val="90000"/>
              </a:schemeClr>
            </a:solidFill>
            <a:ln w="19050">
              <a:solidFill>
                <a:schemeClr val="tx1"/>
              </a:solidFill>
            </a:ln>
          </p:spPr>
          <p:txBody>
            <a:bodyPr wrap="square" rtlCol="0" anchor="ctr">
              <a:spAutoFit/>
            </a:bodyPr>
            <a:lstStyle/>
            <a:p>
              <a:pPr algn="ctr"/>
              <a:endParaRPr lang="en-GB" sz="1500" b="1" dirty="0">
                <a:latin typeface="Gill Sans MT Pro Medium" pitchFamily="34" charset="0"/>
              </a:endParaRPr>
            </a:p>
          </p:txBody>
        </p:sp>
        <p:sp>
          <p:nvSpPr>
            <p:cNvPr id="10" name="Oval 9">
              <a:extLst>
                <a:ext uri="{FF2B5EF4-FFF2-40B4-BE49-F238E27FC236}">
                  <a16:creationId xmlns:a16="http://schemas.microsoft.com/office/drawing/2014/main" id="{05A0E4CD-27E6-9710-E65C-89E2D36E3F5A}"/>
                </a:ext>
              </a:extLst>
            </p:cNvPr>
            <p:cNvSpPr/>
            <p:nvPr/>
          </p:nvSpPr>
          <p:spPr>
            <a:xfrm>
              <a:off x="8585860" y="5668231"/>
              <a:ext cx="558140" cy="91302"/>
            </a:xfrm>
            <a:prstGeom prst="ellipse">
              <a:avLst/>
            </a:prstGeom>
            <a:solidFill>
              <a:schemeClr val="tx1"/>
            </a:solidFill>
          </p:spPr>
          <p:txBody>
            <a:bodyPr wrap="square" rtlCol="0" anchor="ctr">
              <a:spAutoFit/>
            </a:bodyPr>
            <a:lstStyle/>
            <a:p>
              <a:pPr algn="ctr"/>
              <a:endParaRPr lang="en-GB" sz="1500" b="1" dirty="0">
                <a:latin typeface="Gill Sans MT Pro Medium" pitchFamily="34" charset="0"/>
              </a:endParaRPr>
            </a:p>
          </p:txBody>
        </p:sp>
        <p:sp>
          <p:nvSpPr>
            <p:cNvPr id="12" name="TextBox 11">
              <a:extLst>
                <a:ext uri="{FF2B5EF4-FFF2-40B4-BE49-F238E27FC236}">
                  <a16:creationId xmlns:a16="http://schemas.microsoft.com/office/drawing/2014/main" id="{756CB870-35EC-6944-E3F2-493ACAA12F2C}"/>
                </a:ext>
              </a:extLst>
            </p:cNvPr>
            <p:cNvSpPr txBox="1"/>
            <p:nvPr/>
          </p:nvSpPr>
          <p:spPr>
            <a:xfrm>
              <a:off x="8573985" y="5013478"/>
              <a:ext cx="615874" cy="369332"/>
            </a:xfrm>
            <a:prstGeom prst="rect">
              <a:avLst/>
            </a:prstGeom>
            <a:noFill/>
          </p:spPr>
          <p:txBody>
            <a:bodyPr wrap="none" rtlCol="0">
              <a:spAutoFit/>
            </a:bodyPr>
            <a:lstStyle/>
            <a:p>
              <a:r>
                <a:rPr lang="en-GB" dirty="0"/>
                <a:t>CO</a:t>
              </a:r>
              <a:r>
                <a:rPr lang="en-GB" baseline="-25000" dirty="0"/>
                <a:t>2</a:t>
              </a:r>
            </a:p>
          </p:txBody>
        </p:sp>
        <p:cxnSp>
          <p:nvCxnSpPr>
            <p:cNvPr id="14" name="Straight Arrow Connector 13">
              <a:extLst>
                <a:ext uri="{FF2B5EF4-FFF2-40B4-BE49-F238E27FC236}">
                  <a16:creationId xmlns:a16="http://schemas.microsoft.com/office/drawing/2014/main" id="{277A9434-0F84-2874-7B64-9561195068DC}"/>
                </a:ext>
              </a:extLst>
            </p:cNvPr>
            <p:cNvCxnSpPr>
              <a:cxnSpLocks/>
            </p:cNvCxnSpPr>
            <p:nvPr/>
          </p:nvCxnSpPr>
          <p:spPr>
            <a:xfrm>
              <a:off x="8864930" y="5287807"/>
              <a:ext cx="0" cy="38860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6822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7CC5-6560-7C63-3191-023795D0F748}"/>
              </a:ext>
            </a:extLst>
          </p:cNvPr>
          <p:cNvSpPr>
            <a:spLocks noGrp="1"/>
          </p:cNvSpPr>
          <p:nvPr>
            <p:ph type="title"/>
          </p:nvPr>
        </p:nvSpPr>
        <p:spPr/>
        <p:txBody>
          <a:bodyPr/>
          <a:lstStyle/>
          <a:p>
            <a:r>
              <a:rPr lang="en-GB" dirty="0"/>
              <a:t>Hypothetical Pc-S curves</a:t>
            </a:r>
          </a:p>
        </p:txBody>
      </p:sp>
      <p:pic>
        <p:nvPicPr>
          <p:cNvPr id="4" name="Content Placeholder 3">
            <a:extLst>
              <a:ext uri="{FF2B5EF4-FFF2-40B4-BE49-F238E27FC236}">
                <a16:creationId xmlns:a16="http://schemas.microsoft.com/office/drawing/2014/main" id="{75FA0342-1FD5-2B60-F8AD-FC1A5291D1E0}"/>
              </a:ext>
            </a:extLst>
          </p:cNvPr>
          <p:cNvPicPr>
            <a:picLocks noGrp="1" noChangeAspect="1"/>
          </p:cNvPicPr>
          <p:nvPr>
            <p:ph idx="1"/>
          </p:nvPr>
        </p:nvPicPr>
        <p:blipFill>
          <a:blip r:embed="rId2"/>
          <a:stretch>
            <a:fillRect/>
          </a:stretch>
        </p:blipFill>
        <p:spPr>
          <a:xfrm>
            <a:off x="0" y="1166018"/>
            <a:ext cx="6222670" cy="4227215"/>
          </a:xfrm>
          <a:prstGeom prst="rect">
            <a:avLst/>
          </a:prstGeom>
        </p:spPr>
      </p:pic>
      <p:pic>
        <p:nvPicPr>
          <p:cNvPr id="5" name="Picture 4">
            <a:extLst>
              <a:ext uri="{FF2B5EF4-FFF2-40B4-BE49-F238E27FC236}">
                <a16:creationId xmlns:a16="http://schemas.microsoft.com/office/drawing/2014/main" id="{226A6F45-171C-B8F5-65A7-B4169256DACB}"/>
              </a:ext>
            </a:extLst>
          </p:cNvPr>
          <p:cNvPicPr>
            <a:picLocks noChangeAspect="1"/>
          </p:cNvPicPr>
          <p:nvPr/>
        </p:nvPicPr>
        <p:blipFill>
          <a:blip r:embed="rId3"/>
          <a:stretch>
            <a:fillRect/>
          </a:stretch>
        </p:blipFill>
        <p:spPr>
          <a:xfrm>
            <a:off x="6201706" y="1353787"/>
            <a:ext cx="6082693" cy="3752603"/>
          </a:xfrm>
          <a:prstGeom prst="rect">
            <a:avLst/>
          </a:prstGeom>
        </p:spPr>
      </p:pic>
    </p:spTree>
    <p:extLst>
      <p:ext uri="{BB962C8B-B14F-4D97-AF65-F5344CB8AC3E}">
        <p14:creationId xmlns:p14="http://schemas.microsoft.com/office/powerpoint/2010/main" val="298988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DDE91-6BEE-8204-4D5C-16B4F1B5A2C8}"/>
              </a:ext>
            </a:extLst>
          </p:cNvPr>
          <p:cNvSpPr>
            <a:spLocks noGrp="1"/>
          </p:cNvSpPr>
          <p:nvPr>
            <p:ph type="title"/>
          </p:nvPr>
        </p:nvSpPr>
        <p:spPr>
          <a:xfrm>
            <a:off x="609600" y="13385"/>
            <a:ext cx="10972800" cy="900000"/>
          </a:xfrm>
        </p:spPr>
        <p:txBody>
          <a:bodyPr wrap="square" anchor="ctr">
            <a:normAutofit/>
          </a:bodyPr>
          <a:lstStyle/>
          <a:p>
            <a:r>
              <a:rPr lang="en-GB" dirty="0"/>
              <a:t>Water saturation front</a:t>
            </a:r>
          </a:p>
        </p:txBody>
      </p:sp>
      <p:pic>
        <p:nvPicPr>
          <p:cNvPr id="4" name="Picture 3">
            <a:extLst>
              <a:ext uri="{FF2B5EF4-FFF2-40B4-BE49-F238E27FC236}">
                <a16:creationId xmlns:a16="http://schemas.microsoft.com/office/drawing/2014/main" id="{F3903D5F-BCE9-313E-E6F9-58979CCE814B}"/>
              </a:ext>
            </a:extLst>
          </p:cNvPr>
          <p:cNvPicPr>
            <a:picLocks noChangeAspect="1"/>
          </p:cNvPicPr>
          <p:nvPr/>
        </p:nvPicPr>
        <p:blipFill>
          <a:blip r:embed="rId2"/>
          <a:stretch>
            <a:fillRect/>
          </a:stretch>
        </p:blipFill>
        <p:spPr>
          <a:xfrm>
            <a:off x="393983" y="2307350"/>
            <a:ext cx="5391150" cy="3760326"/>
          </a:xfrm>
          <a:prstGeom prst="rect">
            <a:avLst/>
          </a:prstGeom>
          <a:noFill/>
        </p:spPr>
      </p:pic>
      <p:pic>
        <p:nvPicPr>
          <p:cNvPr id="5" name="Picture 4">
            <a:extLst>
              <a:ext uri="{FF2B5EF4-FFF2-40B4-BE49-F238E27FC236}">
                <a16:creationId xmlns:a16="http://schemas.microsoft.com/office/drawing/2014/main" id="{4A8994A4-2F7E-907D-9D75-DD797BD263B4}"/>
              </a:ext>
            </a:extLst>
          </p:cNvPr>
          <p:cNvPicPr>
            <a:picLocks noChangeAspect="1"/>
          </p:cNvPicPr>
          <p:nvPr/>
        </p:nvPicPr>
        <p:blipFill>
          <a:blip r:embed="rId3"/>
          <a:stretch>
            <a:fillRect/>
          </a:stretch>
        </p:blipFill>
        <p:spPr>
          <a:xfrm>
            <a:off x="5785133" y="2374517"/>
            <a:ext cx="5391150" cy="3800759"/>
          </a:xfrm>
          <a:prstGeom prst="rect">
            <a:avLst/>
          </a:prstGeom>
          <a:noFill/>
          <a:ln>
            <a:noFill/>
          </a:ln>
        </p:spPr>
      </p:pic>
      <p:pic>
        <p:nvPicPr>
          <p:cNvPr id="3" name="Content Placeholder 3">
            <a:extLst>
              <a:ext uri="{FF2B5EF4-FFF2-40B4-BE49-F238E27FC236}">
                <a16:creationId xmlns:a16="http://schemas.microsoft.com/office/drawing/2014/main" id="{BEA3F94F-01DA-B5D3-FB76-0557AF534266}"/>
              </a:ext>
            </a:extLst>
          </p:cNvPr>
          <p:cNvPicPr>
            <a:picLocks noGrp="1" noChangeAspect="1"/>
          </p:cNvPicPr>
          <p:nvPr>
            <p:ph idx="1"/>
          </p:nvPr>
        </p:nvPicPr>
        <p:blipFill>
          <a:blip r:embed="rId4"/>
          <a:stretch>
            <a:fillRect/>
          </a:stretch>
        </p:blipFill>
        <p:spPr>
          <a:xfrm>
            <a:off x="6675731" y="1108760"/>
            <a:ext cx="2125075" cy="1443617"/>
          </a:xfrm>
          <a:prstGeom prst="rect">
            <a:avLst/>
          </a:prstGeom>
        </p:spPr>
      </p:pic>
      <p:pic>
        <p:nvPicPr>
          <p:cNvPr id="6" name="Picture 5">
            <a:extLst>
              <a:ext uri="{FF2B5EF4-FFF2-40B4-BE49-F238E27FC236}">
                <a16:creationId xmlns:a16="http://schemas.microsoft.com/office/drawing/2014/main" id="{1310248C-9F59-7FF0-AD61-971AD32223B9}"/>
              </a:ext>
            </a:extLst>
          </p:cNvPr>
          <p:cNvPicPr>
            <a:picLocks noChangeAspect="1"/>
          </p:cNvPicPr>
          <p:nvPr/>
        </p:nvPicPr>
        <p:blipFill>
          <a:blip r:embed="rId5"/>
          <a:stretch>
            <a:fillRect/>
          </a:stretch>
        </p:blipFill>
        <p:spPr>
          <a:xfrm>
            <a:off x="8923946" y="1108760"/>
            <a:ext cx="2339996" cy="1443617"/>
          </a:xfrm>
          <a:prstGeom prst="rect">
            <a:avLst/>
          </a:prstGeom>
        </p:spPr>
      </p:pic>
    </p:spTree>
    <p:extLst>
      <p:ext uri="{BB962C8B-B14F-4D97-AF65-F5344CB8AC3E}">
        <p14:creationId xmlns:p14="http://schemas.microsoft.com/office/powerpoint/2010/main" val="2243266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CD8F4-A47F-762B-4651-1B32AE2D99B3}"/>
              </a:ext>
            </a:extLst>
          </p:cNvPr>
          <p:cNvSpPr>
            <a:spLocks noGrp="1"/>
          </p:cNvSpPr>
          <p:nvPr>
            <p:ph type="title"/>
          </p:nvPr>
        </p:nvSpPr>
        <p:spPr/>
        <p:txBody>
          <a:bodyPr/>
          <a:lstStyle/>
          <a:p>
            <a:r>
              <a:rPr lang="en-GB" dirty="0"/>
              <a:t>Water velocity (</a:t>
            </a:r>
            <a:r>
              <a:rPr lang="en-GB" dirty="0" err="1"/>
              <a:t>u</a:t>
            </a:r>
            <a:r>
              <a:rPr lang="en-GB" baseline="-25000" dirty="0" err="1"/>
              <a:t>w</a:t>
            </a:r>
            <a:r>
              <a:rPr lang="en-GB" dirty="0"/>
              <a:t>&lt;0</a:t>
            </a:r>
            <a:r>
              <a:rPr lang="en-GB" dirty="0">
                <a:sym typeface="Wingdings" pitchFamily="2" charset="2"/>
              </a:rPr>
              <a:t> capillary backflow</a:t>
            </a:r>
            <a:r>
              <a:rPr lang="en-GB" dirty="0"/>
              <a:t>)</a:t>
            </a:r>
          </a:p>
        </p:txBody>
      </p:sp>
      <p:sp>
        <p:nvSpPr>
          <p:cNvPr id="3" name="Content Placeholder 2">
            <a:extLst>
              <a:ext uri="{FF2B5EF4-FFF2-40B4-BE49-F238E27FC236}">
                <a16:creationId xmlns:a16="http://schemas.microsoft.com/office/drawing/2014/main" id="{0FCBE773-9FDA-8686-26B2-EC1D4C64B4E4}"/>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452DD2B0-296D-7BCC-88AF-8CB459D3D224}"/>
              </a:ext>
            </a:extLst>
          </p:cNvPr>
          <p:cNvPicPr>
            <a:picLocks noChangeAspect="1"/>
          </p:cNvPicPr>
          <p:nvPr/>
        </p:nvPicPr>
        <p:blipFill>
          <a:blip r:embed="rId2"/>
          <a:stretch>
            <a:fillRect/>
          </a:stretch>
        </p:blipFill>
        <p:spPr>
          <a:xfrm>
            <a:off x="359097" y="1265380"/>
            <a:ext cx="5835371" cy="4045857"/>
          </a:xfrm>
          <a:prstGeom prst="rect">
            <a:avLst/>
          </a:prstGeom>
        </p:spPr>
      </p:pic>
      <p:pic>
        <p:nvPicPr>
          <p:cNvPr id="5" name="Picture 4">
            <a:extLst>
              <a:ext uri="{FF2B5EF4-FFF2-40B4-BE49-F238E27FC236}">
                <a16:creationId xmlns:a16="http://schemas.microsoft.com/office/drawing/2014/main" id="{4FBDB886-14A6-6C80-1ACF-D4B132F44040}"/>
              </a:ext>
            </a:extLst>
          </p:cNvPr>
          <p:cNvPicPr>
            <a:picLocks noChangeAspect="1"/>
          </p:cNvPicPr>
          <p:nvPr/>
        </p:nvPicPr>
        <p:blipFill>
          <a:blip r:embed="rId3"/>
          <a:stretch>
            <a:fillRect/>
          </a:stretch>
        </p:blipFill>
        <p:spPr>
          <a:xfrm>
            <a:off x="5943964" y="1318820"/>
            <a:ext cx="6248036" cy="3938979"/>
          </a:xfrm>
          <a:prstGeom prst="rect">
            <a:avLst/>
          </a:prstGeom>
        </p:spPr>
      </p:pic>
      <p:sp>
        <p:nvSpPr>
          <p:cNvPr id="7" name="TextBox 6">
            <a:extLst>
              <a:ext uri="{FF2B5EF4-FFF2-40B4-BE49-F238E27FC236}">
                <a16:creationId xmlns:a16="http://schemas.microsoft.com/office/drawing/2014/main" id="{39CADDF3-0CEA-12D2-850F-B9ACB6178E8C}"/>
              </a:ext>
            </a:extLst>
          </p:cNvPr>
          <p:cNvSpPr txBox="1"/>
          <p:nvPr/>
        </p:nvSpPr>
        <p:spPr>
          <a:xfrm>
            <a:off x="7325954" y="5968124"/>
            <a:ext cx="4866046" cy="830997"/>
          </a:xfrm>
          <a:prstGeom prst="rect">
            <a:avLst/>
          </a:prstGeom>
          <a:noFill/>
        </p:spPr>
        <p:txBody>
          <a:bodyPr wrap="square">
            <a:spAutoFit/>
          </a:bodyPr>
          <a:lstStyle/>
          <a:p>
            <a:r>
              <a:rPr lang="en-GB" sz="1200" b="1" i="1" dirty="0"/>
              <a:t>Reference: </a:t>
            </a:r>
          </a:p>
          <a:p>
            <a:r>
              <a:rPr lang="en-GB" sz="1200" i="1" dirty="0"/>
              <a:t>Rouhi </a:t>
            </a:r>
            <a:r>
              <a:rPr lang="en-GB" sz="1200" i="1" dirty="0" err="1"/>
              <a:t>Farajzadeh</a:t>
            </a:r>
            <a:r>
              <a:rPr lang="en-GB" sz="1200" i="1" dirty="0"/>
              <a:t>, Vahid Niasar, Chemical Engineering Journal, Volume 534, 2026, 175212, ISSN 1385-8947, https://</a:t>
            </a:r>
            <a:r>
              <a:rPr lang="en-GB" sz="1200" i="1" dirty="0" err="1"/>
              <a:t>doi.org</a:t>
            </a:r>
            <a:r>
              <a:rPr lang="en-GB" sz="1200" i="1" dirty="0"/>
              <a:t>/10.1016/j.cej.2026.175212.</a:t>
            </a:r>
          </a:p>
        </p:txBody>
      </p:sp>
    </p:spTree>
    <p:extLst>
      <p:ext uri="{BB962C8B-B14F-4D97-AF65-F5344CB8AC3E}">
        <p14:creationId xmlns:p14="http://schemas.microsoft.com/office/powerpoint/2010/main" val="668104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8039AC2-CEB8-A93A-9EBE-892932F79D16}"/>
              </a:ext>
            </a:extLst>
          </p:cNvPr>
          <p:cNvSpPr txBox="1">
            <a:spLocks/>
          </p:cNvSpPr>
          <p:nvPr/>
        </p:nvSpPr>
        <p:spPr bwMode="auto">
          <a:xfrm>
            <a:off x="-36236" y="3843437"/>
            <a:ext cx="2324911" cy="253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Gill Sans MT" panose="020B0502020104020203" pitchFamily="34" charset="0"/>
                <a:ea typeface="Geneva" charset="0"/>
                <a:cs typeface="Gill Sans MT" panose="020B0502020104020203" pitchFamily="34"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Gill Sans MT" panose="020B0502020104020203" pitchFamily="34" charset="0"/>
                <a:ea typeface="Geneva"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Gill Sans MT" panose="020B0502020104020203" pitchFamily="34" charset="0"/>
                <a:ea typeface="Geneva"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Gill Sans MT" panose="020B0502020104020203" pitchFamily="34" charset="0"/>
                <a:ea typeface="Geneva"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Gill Sans MT" panose="020B0502020104020203" pitchFamily="34" charset="0"/>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spcAft>
                <a:spcPts val="600"/>
              </a:spcAft>
              <a:buNone/>
              <a:defRPr/>
            </a:pPr>
            <a:r>
              <a:rPr lang="en-GB" sz="2000" dirty="0">
                <a:solidFill>
                  <a:schemeClr val="accent2">
                    <a:lumMod val="50000"/>
                  </a:schemeClr>
                </a:solidFill>
                <a:latin typeface="HelveticaNowDisplay Light" panose="020B0404030202020204" pitchFamily="34" charset="0"/>
                <a:ea typeface="+mn-ea"/>
                <a:cs typeface="HelveticaNowDisplay Light" panose="020B0404030202020204" pitchFamily="34" charset="0"/>
              </a:rPr>
              <a:t>Initial Conditions:</a:t>
            </a:r>
          </a:p>
          <a:p>
            <a:pPr marL="114300" indent="0">
              <a:spcAft>
                <a:spcPts val="600"/>
              </a:spcAft>
              <a:buNone/>
              <a:defRPr/>
            </a:pPr>
            <a:r>
              <a:rPr lang="en-GB" sz="2000" dirty="0">
                <a:solidFill>
                  <a:schemeClr val="accent2">
                    <a:lumMod val="50000"/>
                  </a:schemeClr>
                </a:solidFill>
                <a:latin typeface="HelveticaNowDisplay Light" panose="020B0404030202020204" pitchFamily="34" charset="0"/>
                <a:ea typeface="+mn-ea"/>
                <a:cs typeface="HelveticaNowDisplay Light" panose="020B0404030202020204" pitchFamily="34" charset="0"/>
              </a:rPr>
              <a:t>P: 120 bar</a:t>
            </a:r>
          </a:p>
          <a:p>
            <a:pPr marL="114300" indent="0">
              <a:spcAft>
                <a:spcPts val="600"/>
              </a:spcAft>
              <a:buNone/>
              <a:defRPr/>
            </a:pPr>
            <a:r>
              <a:rPr lang="en-GB" sz="2000" dirty="0">
                <a:solidFill>
                  <a:schemeClr val="accent2">
                    <a:lumMod val="50000"/>
                  </a:schemeClr>
                </a:solidFill>
                <a:latin typeface="HelveticaNowDisplay Light" panose="020B0404030202020204" pitchFamily="34" charset="0"/>
                <a:ea typeface="+mn-ea"/>
                <a:cs typeface="HelveticaNowDisplay Light" panose="020B0404030202020204" pitchFamily="34" charset="0"/>
              </a:rPr>
              <a:t>T: 50 °C – isothermal</a:t>
            </a:r>
          </a:p>
          <a:p>
            <a:pPr marL="114300" indent="0">
              <a:spcAft>
                <a:spcPts val="600"/>
              </a:spcAft>
              <a:buNone/>
              <a:defRPr/>
            </a:pPr>
            <a:r>
              <a:rPr lang="en-GB" sz="2000" dirty="0">
                <a:solidFill>
                  <a:schemeClr val="accent2">
                    <a:lumMod val="50000"/>
                  </a:schemeClr>
                </a:solidFill>
                <a:latin typeface="HelveticaNowDisplay Light" panose="020B0404030202020204" pitchFamily="34" charset="0"/>
                <a:ea typeface="+mn-ea"/>
                <a:cs typeface="HelveticaNowDisplay Light" panose="020B0404030202020204" pitchFamily="34" charset="0"/>
              </a:rPr>
              <a:t>Salt x: 0.15 w/w </a:t>
            </a:r>
          </a:p>
          <a:p>
            <a:pPr marL="114300" indent="0">
              <a:spcAft>
                <a:spcPts val="600"/>
              </a:spcAft>
              <a:buNone/>
              <a:defRPr/>
            </a:pPr>
            <a:endParaRPr lang="en-GB" sz="2000" dirty="0">
              <a:solidFill>
                <a:schemeClr val="accent2">
                  <a:lumMod val="50000"/>
                </a:schemeClr>
              </a:solidFill>
              <a:latin typeface="HelveticaNowDisplay Light" panose="020B0404030202020204" pitchFamily="34" charset="0"/>
              <a:ea typeface="+mn-ea"/>
              <a:cs typeface="HelveticaNowDisplay Light" panose="020B0404030202020204" pitchFamily="34" charset="0"/>
            </a:endParaRPr>
          </a:p>
          <a:p>
            <a:pPr marL="114300" indent="0">
              <a:spcAft>
                <a:spcPts val="600"/>
              </a:spcAft>
              <a:buFont typeface="Arial" pitchFamily="34" charset="0"/>
              <a:buNone/>
              <a:defRPr/>
            </a:pPr>
            <a:endParaRPr lang="en-US" sz="1600" dirty="0">
              <a:latin typeface="Gill Sans MT"/>
              <a:ea typeface="Geneva"/>
            </a:endParaRPr>
          </a:p>
          <a:p>
            <a:pPr marL="1428750" lvl="2" indent="-457200">
              <a:spcAft>
                <a:spcPts val="600"/>
              </a:spcAft>
              <a:defRPr/>
            </a:pPr>
            <a:endParaRPr lang="en-US" sz="1600" dirty="0">
              <a:solidFill>
                <a:prstClr val="black"/>
              </a:solidFill>
              <a:latin typeface="Gill Sans MT"/>
              <a:ea typeface="Geneva"/>
            </a:endParaRPr>
          </a:p>
        </p:txBody>
      </p:sp>
      <p:sp>
        <p:nvSpPr>
          <p:cNvPr id="4" name="Title 1">
            <a:extLst>
              <a:ext uri="{FF2B5EF4-FFF2-40B4-BE49-F238E27FC236}">
                <a16:creationId xmlns:a16="http://schemas.microsoft.com/office/drawing/2014/main" id="{3405AA0C-2622-1B62-BEF9-15095590BD22}"/>
              </a:ext>
            </a:extLst>
          </p:cNvPr>
          <p:cNvSpPr txBox="1">
            <a:spLocks/>
          </p:cNvSpPr>
          <p:nvPr/>
        </p:nvSpPr>
        <p:spPr>
          <a:xfrm>
            <a:off x="0" y="0"/>
            <a:ext cx="12192000" cy="900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2"/>
                </a:solidFill>
                <a:latin typeface="HelveticaNowDisplay Medium" panose="020B0604030202020204" pitchFamily="34" charset="0"/>
                <a:ea typeface="+mj-ea"/>
                <a:cs typeface="HelveticaNowDisplay Medium" panose="020B0604030202020204" pitchFamily="34" charset="0"/>
              </a:defRPr>
            </a:lvl1pPr>
          </a:lstStyle>
          <a:p>
            <a:endParaRPr lang="en-GB" sz="2400" b="1" dirty="0">
              <a:solidFill>
                <a:schemeClr val="bg1"/>
              </a:solidFill>
              <a:latin typeface="HelveticaNowDisplay Light" panose="020B0404030202020204" pitchFamily="34" charset="0"/>
              <a:ea typeface="+mn-ea"/>
            </a:endParaRPr>
          </a:p>
        </p:txBody>
      </p:sp>
      <p:sp>
        <p:nvSpPr>
          <p:cNvPr id="5" name="Content Placeholder 2">
            <a:extLst>
              <a:ext uri="{FF2B5EF4-FFF2-40B4-BE49-F238E27FC236}">
                <a16:creationId xmlns:a16="http://schemas.microsoft.com/office/drawing/2014/main" id="{356B8A42-FE10-616E-EE5E-666C5F419D95}"/>
              </a:ext>
            </a:extLst>
          </p:cNvPr>
          <p:cNvSpPr txBox="1">
            <a:spLocks/>
          </p:cNvSpPr>
          <p:nvPr/>
        </p:nvSpPr>
        <p:spPr>
          <a:xfrm>
            <a:off x="4465674" y="1077003"/>
            <a:ext cx="7423114" cy="25368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HelveticaNowDisplay Regular" panose="020B0504030202020204" pitchFamily="34" charset="0"/>
                <a:ea typeface="+mn-ea"/>
                <a:cs typeface="HelveticaNowDisplay Regular" panose="020B050403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HelveticaNowDisplay Regular" panose="020B0504030202020204" pitchFamily="34" charset="0"/>
                <a:ea typeface="+mn-ea"/>
                <a:cs typeface="HelveticaNowDisplay Regular" panose="020B050403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HelveticaNowDisplay Regular" panose="020B0504030202020204" pitchFamily="34" charset="0"/>
                <a:ea typeface="+mn-ea"/>
                <a:cs typeface="HelveticaNowDisplay Regular" panose="020B050403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HelveticaNowDisplay Regular" panose="020B0504030202020204" pitchFamily="34" charset="0"/>
                <a:ea typeface="+mn-ea"/>
                <a:cs typeface="HelveticaNowDisplay Regular" panose="020B050403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HelveticaNowDisplay Regular" panose="020B0504030202020204" pitchFamily="34" charset="0"/>
                <a:ea typeface="+mn-ea"/>
                <a:cs typeface="HelveticaNowDisplay Regular" panose="020B050403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spcAft>
                <a:spcPts val="600"/>
              </a:spcAft>
              <a:buFont typeface="Arial" panose="020B0604020202020204" pitchFamily="34" charset="0"/>
              <a:buNone/>
              <a:defRPr/>
            </a:pPr>
            <a:endParaRPr lang="en-US" dirty="0">
              <a:solidFill>
                <a:schemeClr val="accent2">
                  <a:lumMod val="50000"/>
                </a:schemeClr>
              </a:solidFill>
              <a:latin typeface="HelveticaNowDisplay Light" panose="020B0404030202020204" pitchFamily="34" charset="0"/>
              <a:cs typeface="HelveticaNowDisplay Light" panose="020B0404030202020204" pitchFamily="34" charset="0"/>
            </a:endParaRPr>
          </a:p>
        </p:txBody>
      </p:sp>
      <p:pic>
        <p:nvPicPr>
          <p:cNvPr id="31" name="Picture 30">
            <a:extLst>
              <a:ext uri="{FF2B5EF4-FFF2-40B4-BE49-F238E27FC236}">
                <a16:creationId xmlns:a16="http://schemas.microsoft.com/office/drawing/2014/main" id="{30BD0586-719B-2C83-9DC4-D7364F217052}"/>
              </a:ext>
            </a:extLst>
          </p:cNvPr>
          <p:cNvPicPr>
            <a:picLocks noChangeAspect="1"/>
          </p:cNvPicPr>
          <p:nvPr/>
        </p:nvPicPr>
        <p:blipFill>
          <a:blip r:embed="rId2"/>
          <a:srcRect b="17403"/>
          <a:stretch>
            <a:fillRect/>
          </a:stretch>
        </p:blipFill>
        <p:spPr>
          <a:xfrm>
            <a:off x="6445060" y="1185395"/>
            <a:ext cx="4852189" cy="2320039"/>
          </a:xfrm>
          <a:prstGeom prst="rect">
            <a:avLst/>
          </a:prstGeom>
        </p:spPr>
      </p:pic>
      <p:sp>
        <p:nvSpPr>
          <p:cNvPr id="33" name="TextBox 32">
            <a:extLst>
              <a:ext uri="{FF2B5EF4-FFF2-40B4-BE49-F238E27FC236}">
                <a16:creationId xmlns:a16="http://schemas.microsoft.com/office/drawing/2014/main" id="{A555806C-11E2-9F1E-20DC-7751C42408F7}"/>
              </a:ext>
            </a:extLst>
          </p:cNvPr>
          <p:cNvSpPr txBox="1"/>
          <p:nvPr/>
        </p:nvSpPr>
        <p:spPr>
          <a:xfrm>
            <a:off x="2215474" y="3762303"/>
            <a:ext cx="4852188" cy="2246769"/>
          </a:xfrm>
          <a:prstGeom prst="rect">
            <a:avLst/>
          </a:prstGeom>
          <a:noFill/>
        </p:spPr>
        <p:txBody>
          <a:bodyPr wrap="square">
            <a:spAutoFit/>
          </a:bodyPr>
          <a:lstStyle/>
          <a:p>
            <a:pPr marL="114300" indent="0">
              <a:spcAft>
                <a:spcPts val="600"/>
              </a:spcAft>
              <a:buNone/>
              <a:defRPr/>
            </a:pPr>
            <a:r>
              <a:rPr lang="en-GB" sz="2000" dirty="0">
                <a:solidFill>
                  <a:schemeClr val="accent2">
                    <a:lumMod val="50000"/>
                  </a:schemeClr>
                </a:solidFill>
                <a:latin typeface="HelveticaNowDisplay Light" panose="020B0404030202020204" pitchFamily="34" charset="0"/>
              </a:rPr>
              <a:t>Boundary Conditions: </a:t>
            </a:r>
          </a:p>
          <a:p>
            <a:pPr marL="114300" indent="0">
              <a:spcAft>
                <a:spcPts val="600"/>
              </a:spcAft>
              <a:buNone/>
              <a:defRPr/>
            </a:pPr>
            <a:r>
              <a:rPr lang="en-GB" sz="2000" dirty="0">
                <a:solidFill>
                  <a:schemeClr val="accent2">
                    <a:lumMod val="50000"/>
                  </a:schemeClr>
                </a:solidFill>
                <a:latin typeface="HelveticaNowDisplay Light" panose="020B0404030202020204" pitchFamily="34" charset="0"/>
              </a:rPr>
              <a:t>Constant mass injection rate at the inlet</a:t>
            </a:r>
          </a:p>
          <a:p>
            <a:pPr marL="114300" indent="0">
              <a:spcAft>
                <a:spcPts val="600"/>
              </a:spcAft>
              <a:buNone/>
              <a:defRPr/>
            </a:pPr>
            <a:r>
              <a:rPr lang="en-GB" sz="2000" dirty="0">
                <a:solidFill>
                  <a:schemeClr val="accent2">
                    <a:lumMod val="50000"/>
                  </a:schemeClr>
                </a:solidFill>
                <a:latin typeface="HelveticaNowDisplay Light" panose="020B0404030202020204" pitchFamily="34" charset="0"/>
              </a:rPr>
              <a:t>2D simulations in X-Z direction</a:t>
            </a:r>
          </a:p>
          <a:p>
            <a:pPr marL="114300" indent="0">
              <a:spcAft>
                <a:spcPts val="600"/>
              </a:spcAft>
              <a:buNone/>
              <a:defRPr/>
            </a:pPr>
            <a:r>
              <a:rPr lang="en-GB" sz="2000" dirty="0">
                <a:solidFill>
                  <a:schemeClr val="accent2">
                    <a:lumMod val="50000"/>
                  </a:schemeClr>
                </a:solidFill>
                <a:latin typeface="HelveticaNowDisplay Light" panose="020B0404030202020204" pitchFamily="34" charset="0"/>
              </a:rPr>
              <a:t>Gravity is on, downward direction</a:t>
            </a:r>
          </a:p>
          <a:p>
            <a:pPr marL="114300" indent="0">
              <a:spcAft>
                <a:spcPts val="600"/>
              </a:spcAft>
              <a:buNone/>
              <a:defRPr/>
            </a:pPr>
            <a:r>
              <a:rPr lang="en-GB" sz="2000" dirty="0">
                <a:solidFill>
                  <a:schemeClr val="accent2">
                    <a:lumMod val="50000"/>
                  </a:schemeClr>
                </a:solidFill>
                <a:latin typeface="HelveticaNowDisplay Light" panose="020B0404030202020204" pitchFamily="34" charset="0"/>
              </a:rPr>
              <a:t>Permeability changes due to the precipitation of salt</a:t>
            </a:r>
          </a:p>
        </p:txBody>
      </p:sp>
      <p:sp>
        <p:nvSpPr>
          <p:cNvPr id="36" name="Slide Number Placeholder 2">
            <a:extLst>
              <a:ext uri="{FF2B5EF4-FFF2-40B4-BE49-F238E27FC236}">
                <a16:creationId xmlns:a16="http://schemas.microsoft.com/office/drawing/2014/main" id="{2BAFF467-B5B4-31C9-C01B-EFB217332F6D}"/>
              </a:ext>
            </a:extLst>
          </p:cNvPr>
          <p:cNvSpPr txBox="1">
            <a:spLocks/>
          </p:cNvSpPr>
          <p:nvPr/>
        </p:nvSpPr>
        <p:spPr>
          <a:xfrm>
            <a:off x="11584941" y="6329104"/>
            <a:ext cx="607060" cy="526652"/>
          </a:xfrm>
          <a:prstGeom prst="rect">
            <a:avLst/>
          </a:prstGeom>
        </p:spPr>
        <p:txBody>
          <a:bodyPr lIns="91440" tIns="45720" rIns="91440" bIns="45720" anchor="ctr"/>
          <a:lstStyle>
            <a:defPPr>
              <a:defRPr lang="en-US"/>
            </a:defPPr>
            <a:lvl1pPr marL="0" algn="ctr" defTabSz="914400" rtl="0" eaLnBrk="1" latinLnBrk="0" hangingPunct="1">
              <a:defRPr sz="1800" kern="1200">
                <a:solidFill>
                  <a:schemeClr val="accent2">
                    <a:lumMod val="50000"/>
                  </a:schemeClr>
                </a:solidFill>
                <a:latin typeface="HelveticaNowDisplay Regular" panose="020B0504030202020204" pitchFamily="34" charset="0"/>
                <a:ea typeface="+mn-ea"/>
                <a:cs typeface="HelveticaNowDisplay Regular" panose="020B050403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6</a:t>
            </a:r>
          </a:p>
        </p:txBody>
      </p:sp>
      <p:grpSp>
        <p:nvGrpSpPr>
          <p:cNvPr id="2" name="Group 1">
            <a:extLst>
              <a:ext uri="{FF2B5EF4-FFF2-40B4-BE49-F238E27FC236}">
                <a16:creationId xmlns:a16="http://schemas.microsoft.com/office/drawing/2014/main" id="{D2BCD944-E145-71EF-B6E1-042FBBA967A1}"/>
              </a:ext>
            </a:extLst>
          </p:cNvPr>
          <p:cNvGrpSpPr/>
          <p:nvPr/>
        </p:nvGrpSpPr>
        <p:grpSpPr>
          <a:xfrm>
            <a:off x="-36235" y="1402617"/>
            <a:ext cx="5522636" cy="2026384"/>
            <a:chOff x="2383303" y="3187252"/>
            <a:chExt cx="6667637" cy="2359687"/>
          </a:xfrm>
        </p:grpSpPr>
        <p:pic>
          <p:nvPicPr>
            <p:cNvPr id="3" name="Picture 2">
              <a:extLst>
                <a:ext uri="{FF2B5EF4-FFF2-40B4-BE49-F238E27FC236}">
                  <a16:creationId xmlns:a16="http://schemas.microsoft.com/office/drawing/2014/main" id="{86345420-17ED-F5AF-B469-3E704E42C3DA}"/>
                </a:ext>
              </a:extLst>
            </p:cNvPr>
            <p:cNvPicPr>
              <a:picLocks noChangeAspect="1"/>
            </p:cNvPicPr>
            <p:nvPr/>
          </p:nvPicPr>
          <p:blipFill>
            <a:blip r:embed="rId3">
              <a:alphaModFix amt="90000"/>
            </a:blip>
            <a:stretch>
              <a:fillRect/>
            </a:stretch>
          </p:blipFill>
          <p:spPr>
            <a:xfrm>
              <a:off x="3884291" y="3187252"/>
              <a:ext cx="3711868" cy="2359687"/>
            </a:xfrm>
            <a:prstGeom prst="rect">
              <a:avLst/>
            </a:prstGeom>
          </p:spPr>
        </p:pic>
        <p:cxnSp>
          <p:nvCxnSpPr>
            <p:cNvPr id="6" name="Straight Arrow Connector 5">
              <a:extLst>
                <a:ext uri="{FF2B5EF4-FFF2-40B4-BE49-F238E27FC236}">
                  <a16:creationId xmlns:a16="http://schemas.microsoft.com/office/drawing/2014/main" id="{1B000DA3-FC23-96FF-E1A0-9C51233E3030}"/>
                </a:ext>
              </a:extLst>
            </p:cNvPr>
            <p:cNvCxnSpPr>
              <a:cxnSpLocks/>
            </p:cNvCxnSpPr>
            <p:nvPr/>
          </p:nvCxnSpPr>
          <p:spPr>
            <a:xfrm>
              <a:off x="2508473" y="4329740"/>
              <a:ext cx="838112" cy="4775"/>
            </a:xfrm>
            <a:prstGeom prst="straightConnector1">
              <a:avLst/>
            </a:prstGeom>
            <a:ln w="3810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0520F60-FF9F-D4C5-DAF1-570A86A97A77}"/>
                </a:ext>
              </a:extLst>
            </p:cNvPr>
            <p:cNvSpPr txBox="1"/>
            <p:nvPr/>
          </p:nvSpPr>
          <p:spPr>
            <a:xfrm>
              <a:off x="2383303" y="4334515"/>
              <a:ext cx="1557503" cy="261610"/>
            </a:xfrm>
            <a:prstGeom prst="rect">
              <a:avLst/>
            </a:prstGeom>
            <a:noFill/>
          </p:spPr>
          <p:txBody>
            <a:bodyPr wrap="square">
              <a:spAutoFit/>
            </a:bodyPr>
            <a:lstStyle/>
            <a:p>
              <a:r>
                <a:rPr lang="en-GB" sz="1100" b="1" dirty="0">
                  <a:solidFill>
                    <a:schemeClr val="tx1">
                      <a:lumMod val="75000"/>
                      <a:lumOff val="25000"/>
                    </a:schemeClr>
                  </a:solidFill>
                  <a:latin typeface="HelveticaNowDisplay Regular" panose="020B0504030202020204" pitchFamily="34" charset="0"/>
                </a:rPr>
                <a:t>Gas injection</a:t>
              </a:r>
              <a:endParaRPr lang="en-GB" sz="1100" b="1" dirty="0"/>
            </a:p>
          </p:txBody>
        </p:sp>
        <p:sp>
          <p:nvSpPr>
            <p:cNvPr id="9" name="TextBox 8">
              <a:extLst>
                <a:ext uri="{FF2B5EF4-FFF2-40B4-BE49-F238E27FC236}">
                  <a16:creationId xmlns:a16="http://schemas.microsoft.com/office/drawing/2014/main" id="{56FCF52A-96E2-D474-CA2B-379D69FAD08D}"/>
                </a:ext>
              </a:extLst>
            </p:cNvPr>
            <p:cNvSpPr txBox="1"/>
            <p:nvPr/>
          </p:nvSpPr>
          <p:spPr>
            <a:xfrm>
              <a:off x="7854503" y="4176590"/>
              <a:ext cx="1196437" cy="358401"/>
            </a:xfrm>
            <a:prstGeom prst="rect">
              <a:avLst/>
            </a:prstGeom>
            <a:noFill/>
          </p:spPr>
          <p:txBody>
            <a:bodyPr wrap="square">
              <a:spAutoFit/>
            </a:bodyPr>
            <a:lstStyle/>
            <a:p>
              <a:r>
                <a:rPr lang="en-GB" sz="1400" dirty="0">
                  <a:cs typeface="+mn-cs"/>
                </a:rPr>
                <a:t>interface</a:t>
              </a:r>
              <a:endParaRPr lang="en-GB" sz="1400" dirty="0"/>
            </a:p>
          </p:txBody>
        </p:sp>
        <p:cxnSp>
          <p:nvCxnSpPr>
            <p:cNvPr id="10" name="Straight Connector 9">
              <a:extLst>
                <a:ext uri="{FF2B5EF4-FFF2-40B4-BE49-F238E27FC236}">
                  <a16:creationId xmlns:a16="http://schemas.microsoft.com/office/drawing/2014/main" id="{3BE017FA-30B6-A1D3-ADA3-A69C4803EF1B}"/>
                </a:ext>
              </a:extLst>
            </p:cNvPr>
            <p:cNvCxnSpPr>
              <a:cxnSpLocks/>
            </p:cNvCxnSpPr>
            <p:nvPr/>
          </p:nvCxnSpPr>
          <p:spPr>
            <a:xfrm>
              <a:off x="5187820" y="4361256"/>
              <a:ext cx="258451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7AB64829-7F8F-9FFD-0FC5-38C990BC0E34}"/>
                </a:ext>
              </a:extLst>
            </p:cNvPr>
            <p:cNvCxnSpPr>
              <a:cxnSpLocks/>
            </p:cNvCxnSpPr>
            <p:nvPr/>
          </p:nvCxnSpPr>
          <p:spPr>
            <a:xfrm rot="5400000">
              <a:off x="5316123" y="4361256"/>
              <a:ext cx="720000" cy="1"/>
            </a:xfrm>
            <a:prstGeom prst="curvedConnector3">
              <a:avLst>
                <a:gd name="adj1" fmla="val 50000"/>
              </a:avLst>
            </a:prstGeom>
            <a:ln w="38100">
              <a:solidFill>
                <a:srgbClr val="0070C0"/>
              </a:solidFill>
              <a:tailEnd type="triangle"/>
            </a:ln>
            <a:effectLst>
              <a:glow rad="127000">
                <a:srgbClr val="00B0F0"/>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18AD1D6-C8C6-BABD-7411-20701BD8D66E}"/>
                </a:ext>
              </a:extLst>
            </p:cNvPr>
            <p:cNvCxnSpPr>
              <a:cxnSpLocks/>
            </p:cNvCxnSpPr>
            <p:nvPr/>
          </p:nvCxnSpPr>
          <p:spPr>
            <a:xfrm rot="16200000">
              <a:off x="6615291" y="4314424"/>
              <a:ext cx="720000" cy="4775"/>
            </a:xfrm>
            <a:prstGeom prst="straightConnector1">
              <a:avLst/>
            </a:prstGeom>
            <a:ln w="38100">
              <a:solidFill>
                <a:schemeClr val="accent1">
                  <a:lumMod val="50000"/>
                  <a:lumOff val="50000"/>
                </a:schemeClr>
              </a:solidFill>
              <a:tailEnd type="triangle"/>
            </a:ln>
            <a:effectLst>
              <a:glow rad="127000">
                <a:srgbClr val="FFC000"/>
              </a:glow>
            </a:effectLst>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F0B6FA9E-822A-791B-64BD-733637BC881A}"/>
              </a:ext>
            </a:extLst>
          </p:cNvPr>
          <p:cNvSpPr>
            <a:spLocks noGrp="1"/>
          </p:cNvSpPr>
          <p:nvPr>
            <p:ph type="title"/>
          </p:nvPr>
        </p:nvSpPr>
        <p:spPr>
          <a:xfrm>
            <a:off x="609600" y="13385"/>
            <a:ext cx="10972800" cy="900000"/>
          </a:xfrm>
        </p:spPr>
        <p:txBody>
          <a:bodyPr/>
          <a:lstStyle/>
          <a:p>
            <a:r>
              <a:rPr lang="en-GB" dirty="0"/>
              <a:t>3D modelling with layered geometry</a:t>
            </a:r>
          </a:p>
        </p:txBody>
      </p:sp>
    </p:spTree>
    <p:extLst>
      <p:ext uri="{BB962C8B-B14F-4D97-AF65-F5344CB8AC3E}">
        <p14:creationId xmlns:p14="http://schemas.microsoft.com/office/powerpoint/2010/main" val="321058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40000"/>
            <a:lumOff val="60000"/>
          </a:schemeClr>
        </a:solidFill>
      </a:spPr>
      <a:bodyPr wrap="square">
        <a:spAutoFit/>
      </a:bodyPr>
      <a:lstStyle>
        <a:defPPr>
          <a:defRPr sz="1500" b="1" dirty="0">
            <a:latin typeface="Gill Sans MT Pro Medium" pitchFamily="34" charset="0"/>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E157A9EE3C4F44B011801F8B6ECF4C" ma:contentTypeVersion="13" ma:contentTypeDescription="Create a new document." ma:contentTypeScope="" ma:versionID="15065516ab5d71fe64fbbca736e72f3a">
  <xsd:schema xmlns:xsd="http://www.w3.org/2001/XMLSchema" xmlns:xs="http://www.w3.org/2001/XMLSchema" xmlns:p="http://schemas.microsoft.com/office/2006/metadata/properties" xmlns:ns3="d4b5413f-0dc8-4463-866e-15e7b4bc564e" xmlns:ns4="3658cf0c-79b2-4c51-a4c2-194b12a26b56" targetNamespace="http://schemas.microsoft.com/office/2006/metadata/properties" ma:root="true" ma:fieldsID="fbf604994cc5f61855af51750fe0a3c0" ns3:_="" ns4:_="">
    <xsd:import namespace="d4b5413f-0dc8-4463-866e-15e7b4bc564e"/>
    <xsd:import namespace="3658cf0c-79b2-4c51-a4c2-194b12a26b5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5413f-0dc8-4463-866e-15e7b4bc56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58cf0c-79b2-4c51-a4c2-194b12a26b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2A8F77-AB5A-4352-90ED-D3F64C7EFD92}">
  <ds:schemaRefs>
    <ds:schemaRef ds:uri="3658cf0c-79b2-4c51-a4c2-194b12a26b56"/>
    <ds:schemaRef ds:uri="d4b5413f-0dc8-4463-866e-15e7b4bc56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CA490CE-00C5-409C-A14C-33E048FFC7C3}">
  <ds:schemaRefs>
    <ds:schemaRef ds:uri="3658cf0c-79b2-4c51-a4c2-194b12a26b56"/>
    <ds:schemaRef ds:uri="d4b5413f-0dc8-4463-866e-15e7b4bc56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7A2F01-9C9B-44F2-8275-75308D4435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4964</TotalTime>
  <Words>636</Words>
  <Application>Microsoft Macintosh PowerPoint</Application>
  <PresentationFormat>Widescreen</PresentationFormat>
  <Paragraphs>85</Paragraphs>
  <Slides>15</Slides>
  <Notes>1</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Avenir Book</vt:lpstr>
      <vt:lpstr>Calibri</vt:lpstr>
      <vt:lpstr>Cambria Math</vt:lpstr>
      <vt:lpstr>Gill Sans MT</vt:lpstr>
      <vt:lpstr>Gill Sans MT Pro Medium</vt:lpstr>
      <vt:lpstr>Helvetica</vt:lpstr>
      <vt:lpstr>HelveticaNowDisplay Light</vt:lpstr>
      <vt:lpstr>HelveticaNowDisplay Regular</vt:lpstr>
      <vt:lpstr>Wingdings</vt:lpstr>
      <vt:lpstr>Office Theme</vt:lpstr>
      <vt:lpstr>PowerPoint Presentation</vt:lpstr>
      <vt:lpstr>Why does salt precipitation matter in the context of CCS?</vt:lpstr>
      <vt:lpstr>PINCH project in 5 areas:  Pore-scale Modelling  Pore-scale Experiments  Darcy-scale Modelling  Darcy-scale Experiments  Reservoir-scale Modelling</vt:lpstr>
      <vt:lpstr>Capillary-driven backflow</vt:lpstr>
      <vt:lpstr>A simple (but not simpler) model</vt:lpstr>
      <vt:lpstr>Hypothetical Pc-S curves</vt:lpstr>
      <vt:lpstr>Water saturation front</vt:lpstr>
      <vt:lpstr>Water velocity (uw&lt;0 capillary backflow)</vt:lpstr>
      <vt:lpstr>3D modelling with layered geometry</vt:lpstr>
      <vt:lpstr>Exchange between layers</vt:lpstr>
      <vt:lpstr>The effect of capillary pressure on mass exchange between layers</vt:lpstr>
      <vt:lpstr>Zonation of salt precipitation due to heterogeneity contrast</vt:lpstr>
      <vt:lpstr>Salt precipitation in a micromodel P=50 bar  CNaCl=200 kppm, T=35 °C, Ca=2.51×10^(-6)</vt:lpstr>
      <vt:lpstr>To summarise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Russell Hart</dc:creator>
  <cp:lastModifiedBy>Vahid J Niasar</cp:lastModifiedBy>
  <cp:revision>238</cp:revision>
  <cp:lastPrinted>2026-05-19T16:06:12Z</cp:lastPrinted>
  <dcterms:created xsi:type="dcterms:W3CDTF">2012-01-17T15:51:07Z</dcterms:created>
  <dcterms:modified xsi:type="dcterms:W3CDTF">2026-05-21T23:07:08Z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0x01010062E157A9EE3C4F44B011801F8B6ECF4C</vt:lpwstr>
  </property>
</Properties>
</file>