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4"/>
  </p:sldMasterIdLst>
  <p:notesMasterIdLst>
    <p:notesMasterId r:id="rId20"/>
  </p:notesMasterIdLst>
  <p:sldIdLst>
    <p:sldId id="264" r:id="rId5"/>
    <p:sldId id="1277" r:id="rId6"/>
    <p:sldId id="367" r:id="rId7"/>
    <p:sldId id="1346" r:id="rId8"/>
    <p:sldId id="1347" r:id="rId9"/>
    <p:sldId id="1339" r:id="rId10"/>
    <p:sldId id="1351" r:id="rId11"/>
    <p:sldId id="1349" r:id="rId12"/>
    <p:sldId id="1350" r:id="rId13"/>
    <p:sldId id="1344" r:id="rId14"/>
    <p:sldId id="1340" r:id="rId15"/>
    <p:sldId id="1356" r:id="rId16"/>
    <p:sldId id="1357" r:id="rId17"/>
    <p:sldId id="1310" r:id="rId18"/>
    <p:sldId id="1303" r:id="rId19"/>
  </p:sldIdLst>
  <p:sldSz cx="12192000" cy="6858000"/>
  <p:notesSz cx="6858000" cy="9144000"/>
  <p:embeddedFontLst>
    <p:embeddedFont>
      <p:font typeface="Cambria Math" panose="02040503050406030204" pitchFamily="18" charset="0"/>
      <p:regular r:id="rId21"/>
    </p:embeddedFont>
  </p:embeddedFontLst>
  <p:defaultTextStyle>
    <a:defPPr>
      <a:defRPr lang="en-S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8C24"/>
    <a:srgbClr val="04A6AA"/>
    <a:srgbClr val="F46022"/>
    <a:srgbClr val="FFFFFF"/>
    <a:srgbClr val="1C2C37"/>
    <a:srgbClr val="F1B702"/>
    <a:srgbClr val="CFCD00"/>
    <a:srgbClr val="DAE3F3"/>
    <a:srgbClr val="C00000"/>
    <a:srgbClr val="F772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97"/>
    <p:restoredTop sz="91832"/>
  </p:normalViewPr>
  <p:slideViewPr>
    <p:cSldViewPr snapToGrid="0" snapToObjects="1">
      <p:cViewPr>
        <p:scale>
          <a:sx n="212" d="100"/>
          <a:sy n="212" d="100"/>
        </p:scale>
        <p:origin x="152" y="-26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" d="100"/>
        <a:sy n="20" d="100"/>
      </p:scale>
      <p:origin x="0" y="0"/>
    </p:cViewPr>
  </p:notesTextViewPr>
  <p:notesViewPr>
    <p:cSldViewPr snapToGrid="0" snapToObjects="1">
      <p:cViewPr varScale="1">
        <p:scale>
          <a:sx n="120" d="100"/>
          <a:sy n="120" d="100"/>
        </p:scale>
        <p:origin x="4336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font" Target="fonts/font1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" y="0"/>
          <a:ext cx="3039070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866027" y="0"/>
          <a:ext cx="3039070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7297283" y="0"/>
          <a:ext cx="3039070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" y="0"/>
          <a:ext cx="3039070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866027" y="0"/>
          <a:ext cx="3039070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7297283" y="0"/>
          <a:ext cx="3039070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36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784" y="0"/>
          <a:ext cx="2533054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2278082" y="0"/>
          <a:ext cx="3039070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866027" y="0"/>
          <a:ext cx="3039070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7297283" y="0"/>
          <a:ext cx="3039070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784" y="0"/>
          <a:ext cx="2533054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866027" y="0"/>
          <a:ext cx="3039070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7297283" y="0"/>
          <a:ext cx="3039070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784" y="0"/>
          <a:ext cx="2533054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866027" y="0"/>
          <a:ext cx="3039070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7297283" y="0"/>
          <a:ext cx="3039070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784" y="0"/>
          <a:ext cx="2533054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866027" y="0"/>
          <a:ext cx="3039070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7297283" y="0"/>
          <a:ext cx="3039070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784" y="0"/>
          <a:ext cx="2533054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057600" y="0"/>
          <a:ext cx="2533054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6084043" y="0"/>
          <a:ext cx="2533054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784" y="0"/>
          <a:ext cx="2533054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057600" y="0"/>
          <a:ext cx="2533054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6084043" y="0"/>
          <a:ext cx="2533054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784" y="0"/>
          <a:ext cx="2533054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057600" y="0"/>
          <a:ext cx="2533054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6084043" y="0"/>
          <a:ext cx="2533054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784" y="0"/>
          <a:ext cx="2533054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057600" y="0"/>
          <a:ext cx="2533054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6084043" y="0"/>
          <a:ext cx="2533054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784" y="0"/>
          <a:ext cx="2533054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057600" y="0"/>
          <a:ext cx="2533054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6084043" y="0"/>
          <a:ext cx="2533054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A3F2FB"/>
        </a:solidFill>
      </dgm:spPr>
      <dgm:t>
        <a:bodyPr/>
        <a:lstStyle/>
        <a:p>
          <a:pPr marL="504000" algn="l" rtl="0"/>
          <a:r>
            <a:rPr lang="en-US" sz="1600" dirty="0">
              <a:solidFill>
                <a:schemeClr val="tx1"/>
              </a:solidFill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784" y="0"/>
          <a:ext cx="2533054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057600" y="0"/>
          <a:ext cx="2533054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6084043" y="0"/>
          <a:ext cx="2533054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/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6780764-C4CD-7F4F-BFD4-EB2CA53DABE4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B64563D7-E5A4-B44B-B163-DCE4646C0EA1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gm:t>
    </dgm:pt>
    <dgm:pt modelId="{9867AD9D-94D9-464A-A700-E52F1AE9655A}" type="par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FA50F32-E9AF-F242-801F-A7DB30A1328F}" type="sibTrans" cxnId="{40C3623E-700D-A549-AD2E-4D5995988F64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E2062352-58FB-634B-89F3-039943EEAABA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gm:t>
    </dgm:pt>
    <dgm:pt modelId="{D273A203-7F9B-1D47-9532-ECC34C7A2B55}" type="par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3A81FB53-E385-7149-8378-0E70E8B5526A}" type="sibTrans" cxnId="{CF1A1169-5E74-9B44-953A-5E4FE67D9DCB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ABC42688-CCFB-1246-9385-7460EF2874BC}">
      <dgm:prSet phldrT="[Text]"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gm:t>
    </dgm:pt>
    <dgm:pt modelId="{4B60931A-0772-454C-95F8-EC7DF0FE4525}" type="par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06CC345-71E3-E148-A4AB-61E48B0D5763}" type="sibTrans" cxnId="{CC3FC63E-F22A-7E4B-A9E3-7E53F140008C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51A49E03-C62E-7249-B8DC-00BE3D6BE7A4}">
      <dgm:prSet custT="1"/>
      <dgm:spPr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64008" tIns="42672" rIns="21336" bIns="42672" numCol="1" spcCol="1270" anchor="ctr" anchorCtr="0"/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gm:t>
    </dgm:pt>
    <dgm:pt modelId="{5E24113B-9048-9443-BB07-707809C1E9DF}" type="par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86DDA3D7-F83E-554C-8FBB-EBCCDEA2864C}" type="sibTrans" cxnId="{D7BC931A-097B-634F-B985-F5DF729DAC30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2BE615F-07CA-2B4F-A2BF-1F5EE41C8933}">
      <dgm:prSet custT="1"/>
      <dgm:spPr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85344" tIns="42672" rIns="21336" bIns="42672" numCol="1" spcCol="1270" anchor="ctr" anchorCtr="0"/>
        <a:lstStyle/>
        <a:p>
          <a:pPr marL="46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Conclusion</a:t>
          </a:r>
        </a:p>
      </dgm:t>
    </dgm:pt>
    <dgm:pt modelId="{4300CB72-086F-DF44-80A3-8882383204EF}" type="par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9FB2D8CA-10B4-7045-9530-B12BDE3AFF78}" type="sibTrans" cxnId="{AF2182A2-74C4-8E44-92C3-DF0CDD048BD9}">
      <dgm:prSet/>
      <dgm:spPr/>
      <dgm:t>
        <a:bodyPr/>
        <a:lstStyle/>
        <a:p>
          <a:pPr algn="l" rtl="0"/>
          <a:endParaRPr lang="en-US" sz="1600">
            <a:solidFill>
              <a:schemeClr val="tx1"/>
            </a:solidFill>
          </a:endParaRPr>
        </a:p>
      </dgm:t>
    </dgm:pt>
    <dgm:pt modelId="{DBA02EA9-E43E-5945-BB64-F585377EA433}" type="pres">
      <dgm:prSet presAssocID="{76780764-C4CD-7F4F-BFD4-EB2CA53DABE4}" presName="Name0" presStyleCnt="0">
        <dgm:presLayoutVars>
          <dgm:dir/>
          <dgm:resizeHandles val="exact"/>
        </dgm:presLayoutVars>
      </dgm:prSet>
      <dgm:spPr/>
    </dgm:pt>
    <dgm:pt modelId="{CB30CC0F-B85A-FB48-95DE-5D1EFC700540}" type="pres">
      <dgm:prSet presAssocID="{B64563D7-E5A4-B44B-B163-DCE4646C0EA1}" presName="parTxOnly" presStyleLbl="node1" presStyleIdx="0" presStyleCnt="5" custLinFactNeighborX="-578" custLinFactNeighborY="60025">
        <dgm:presLayoutVars>
          <dgm:bulletEnabled val="1"/>
        </dgm:presLayoutVars>
      </dgm:prSet>
      <dgm:spPr>
        <a:xfrm>
          <a:off x="1784" y="0"/>
          <a:ext cx="2533054" cy="336499"/>
        </a:xfrm>
        <a:prstGeom prst="homePlate">
          <a:avLst/>
        </a:prstGeom>
      </dgm:spPr>
    </dgm:pt>
    <dgm:pt modelId="{0A7F7076-4717-3C40-8B15-FF6F8FC0C4DA}" type="pres">
      <dgm:prSet presAssocID="{5FA50F32-E9AF-F242-801F-A7DB30A1328F}" presName="parSpace" presStyleCnt="0"/>
      <dgm:spPr/>
    </dgm:pt>
    <dgm:pt modelId="{0C1A65B0-A72A-7441-B696-B27075832466}" type="pres">
      <dgm:prSet presAssocID="{E2062352-58FB-634B-89F3-039943EEAABA}" presName="parTxOnly" presStyleLbl="node1" presStyleIdx="1" presStyleCnt="5" custLinFactNeighborX="-25779" custLinFactNeighborY="-720">
        <dgm:presLayoutVars>
          <dgm:bulletEnabled val="1"/>
        </dgm:presLayoutVars>
      </dgm:prSet>
      <dgm:spPr>
        <a:xfrm>
          <a:off x="1900557" y="0"/>
          <a:ext cx="2533054" cy="336499"/>
        </a:xfrm>
        <a:prstGeom prst="chevron">
          <a:avLst/>
        </a:prstGeom>
      </dgm:spPr>
    </dgm:pt>
    <dgm:pt modelId="{3BC520B7-2793-EF49-9C5A-EB2CE3200B71}" type="pres">
      <dgm:prSet presAssocID="{3A81FB53-E385-7149-8378-0E70E8B5526A}" presName="parSpace" presStyleCnt="0"/>
      <dgm:spPr/>
    </dgm:pt>
    <dgm:pt modelId="{D63038C4-130A-7A49-8679-A0933D6420CD}" type="pres">
      <dgm:prSet presAssocID="{ABC42688-CCFB-1246-9385-7460EF2874BC}" presName="parTxOnly" presStyleLbl="node1" presStyleIdx="2" presStyleCnt="5">
        <dgm:presLayoutVars>
          <dgm:bulletEnabled val="1"/>
        </dgm:presLayoutVars>
      </dgm:prSet>
      <dgm:spPr>
        <a:xfrm>
          <a:off x="4057600" y="0"/>
          <a:ext cx="2533054" cy="336499"/>
        </a:xfrm>
        <a:prstGeom prst="chevron">
          <a:avLst/>
        </a:prstGeom>
      </dgm:spPr>
    </dgm:pt>
    <dgm:pt modelId="{B4DF4305-B21B-1F47-95E7-32B9BB6BAA90}" type="pres">
      <dgm:prSet presAssocID="{506CC345-71E3-E148-A4AB-61E48B0D5763}" presName="parSpace" presStyleCnt="0"/>
      <dgm:spPr/>
    </dgm:pt>
    <dgm:pt modelId="{EAEB41FE-86D7-5A44-A671-132237D04651}" type="pres">
      <dgm:prSet presAssocID="{51A49E03-C62E-7249-B8DC-00BE3D6BE7A4}" presName="parTxOnly" presStyleLbl="node1" presStyleIdx="3" presStyleCnt="5">
        <dgm:presLayoutVars>
          <dgm:bulletEnabled val="1"/>
        </dgm:presLayoutVars>
      </dgm:prSet>
      <dgm:spPr>
        <a:xfrm>
          <a:off x="7297283" y="0"/>
          <a:ext cx="3039070" cy="336499"/>
        </a:xfrm>
        <a:prstGeom prst="chevron">
          <a:avLst/>
        </a:prstGeom>
      </dgm:spPr>
    </dgm:pt>
    <dgm:pt modelId="{6EDAA137-163E-EC48-B8DB-9E4E010D3786}" type="pres">
      <dgm:prSet presAssocID="{86DDA3D7-F83E-554C-8FBB-EBCCDEA2864C}" presName="parSpace" presStyleCnt="0"/>
      <dgm:spPr/>
    </dgm:pt>
    <dgm:pt modelId="{3AC66754-FEE2-AB4A-85E2-A1C9D1961A9D}" type="pres">
      <dgm:prSet presAssocID="{92BE615F-07CA-2B4F-A2BF-1F5EE41C8933}" presName="parTxOnly" presStyleLbl="node1" presStyleIdx="4" presStyleCnt="5" custScaleX="80944">
        <dgm:presLayoutVars>
          <dgm:bulletEnabled val="1"/>
        </dgm:presLayoutVars>
      </dgm:prSet>
      <dgm:spPr>
        <a:xfrm>
          <a:off x="9728539" y="0"/>
          <a:ext cx="2459945" cy="336499"/>
        </a:xfrm>
        <a:prstGeom prst="chevron">
          <a:avLst/>
        </a:prstGeom>
      </dgm:spPr>
    </dgm:pt>
  </dgm:ptLst>
  <dgm:cxnLst>
    <dgm:cxn modelId="{D7BC931A-097B-634F-B985-F5DF729DAC30}" srcId="{76780764-C4CD-7F4F-BFD4-EB2CA53DABE4}" destId="{51A49E03-C62E-7249-B8DC-00BE3D6BE7A4}" srcOrd="3" destOrd="0" parTransId="{5E24113B-9048-9443-BB07-707809C1E9DF}" sibTransId="{86DDA3D7-F83E-554C-8FBB-EBCCDEA2864C}"/>
    <dgm:cxn modelId="{40C3623E-700D-A549-AD2E-4D5995988F64}" srcId="{76780764-C4CD-7F4F-BFD4-EB2CA53DABE4}" destId="{B64563D7-E5A4-B44B-B163-DCE4646C0EA1}" srcOrd="0" destOrd="0" parTransId="{9867AD9D-94D9-464A-A700-E52F1AE9655A}" sibTransId="{5FA50F32-E9AF-F242-801F-A7DB30A1328F}"/>
    <dgm:cxn modelId="{CC3FC63E-F22A-7E4B-A9E3-7E53F140008C}" srcId="{76780764-C4CD-7F4F-BFD4-EB2CA53DABE4}" destId="{ABC42688-CCFB-1246-9385-7460EF2874BC}" srcOrd="2" destOrd="0" parTransId="{4B60931A-0772-454C-95F8-EC7DF0FE4525}" sibTransId="{506CC345-71E3-E148-A4AB-61E48B0D5763}"/>
    <dgm:cxn modelId="{EF585C54-1C20-9940-BF30-5F870504C7CA}" type="presOf" srcId="{76780764-C4CD-7F4F-BFD4-EB2CA53DABE4}" destId="{DBA02EA9-E43E-5945-BB64-F585377EA433}" srcOrd="0" destOrd="0" presId="urn:microsoft.com/office/officeart/2005/8/layout/hChevron3"/>
    <dgm:cxn modelId="{CF1A1169-5E74-9B44-953A-5E4FE67D9DCB}" srcId="{76780764-C4CD-7F4F-BFD4-EB2CA53DABE4}" destId="{E2062352-58FB-634B-89F3-039943EEAABA}" srcOrd="1" destOrd="0" parTransId="{D273A203-7F9B-1D47-9532-ECC34C7A2B55}" sibTransId="{3A81FB53-E385-7149-8378-0E70E8B5526A}"/>
    <dgm:cxn modelId="{1ACAF86B-1D7F-B54C-B9C0-C0C268BB9131}" type="presOf" srcId="{92BE615F-07CA-2B4F-A2BF-1F5EE41C8933}" destId="{3AC66754-FEE2-AB4A-85E2-A1C9D1961A9D}" srcOrd="0" destOrd="0" presId="urn:microsoft.com/office/officeart/2005/8/layout/hChevron3"/>
    <dgm:cxn modelId="{97B1F376-7A8E-5A4B-BB35-452999CFCB7A}" type="presOf" srcId="{B64563D7-E5A4-B44B-B163-DCE4646C0EA1}" destId="{CB30CC0F-B85A-FB48-95DE-5D1EFC700540}" srcOrd="0" destOrd="0" presId="urn:microsoft.com/office/officeart/2005/8/layout/hChevron3"/>
    <dgm:cxn modelId="{FB4BDD84-AA04-A444-BEB1-7A14494BC082}" type="presOf" srcId="{51A49E03-C62E-7249-B8DC-00BE3D6BE7A4}" destId="{EAEB41FE-86D7-5A44-A671-132237D04651}" srcOrd="0" destOrd="0" presId="urn:microsoft.com/office/officeart/2005/8/layout/hChevron3"/>
    <dgm:cxn modelId="{CB70269A-09A4-554C-BAFE-C216BCA7CE86}" type="presOf" srcId="{ABC42688-CCFB-1246-9385-7460EF2874BC}" destId="{D63038C4-130A-7A49-8679-A0933D6420CD}" srcOrd="0" destOrd="0" presId="urn:microsoft.com/office/officeart/2005/8/layout/hChevron3"/>
    <dgm:cxn modelId="{AF2182A2-74C4-8E44-92C3-DF0CDD048BD9}" srcId="{76780764-C4CD-7F4F-BFD4-EB2CA53DABE4}" destId="{92BE615F-07CA-2B4F-A2BF-1F5EE41C8933}" srcOrd="4" destOrd="0" parTransId="{4300CB72-086F-DF44-80A3-8882383204EF}" sibTransId="{9FB2D8CA-10B4-7045-9530-B12BDE3AFF78}"/>
    <dgm:cxn modelId="{10A6ABFB-8A3B-A74E-B8D4-162796425D7C}" type="presOf" srcId="{E2062352-58FB-634B-89F3-039943EEAABA}" destId="{0C1A65B0-A72A-7441-B696-B27075832466}" srcOrd="0" destOrd="0" presId="urn:microsoft.com/office/officeart/2005/8/layout/hChevron3"/>
    <dgm:cxn modelId="{FB46399B-1A75-9048-A512-C2D6018D7756}" type="presParOf" srcId="{DBA02EA9-E43E-5945-BB64-F585377EA433}" destId="{CB30CC0F-B85A-FB48-95DE-5D1EFC700540}" srcOrd="0" destOrd="0" presId="urn:microsoft.com/office/officeart/2005/8/layout/hChevron3"/>
    <dgm:cxn modelId="{1D086726-01C1-4641-A379-008664F058C1}" type="presParOf" srcId="{DBA02EA9-E43E-5945-BB64-F585377EA433}" destId="{0A7F7076-4717-3C40-8B15-FF6F8FC0C4DA}" srcOrd="1" destOrd="0" presId="urn:microsoft.com/office/officeart/2005/8/layout/hChevron3"/>
    <dgm:cxn modelId="{7AE7E3D2-1C43-294F-B0C4-4F5DFEF6BE6B}" type="presParOf" srcId="{DBA02EA9-E43E-5945-BB64-F585377EA433}" destId="{0C1A65B0-A72A-7441-B696-B27075832466}" srcOrd="2" destOrd="0" presId="urn:microsoft.com/office/officeart/2005/8/layout/hChevron3"/>
    <dgm:cxn modelId="{918B338E-794E-3B4F-8DBA-4760D5B77294}" type="presParOf" srcId="{DBA02EA9-E43E-5945-BB64-F585377EA433}" destId="{3BC520B7-2793-EF49-9C5A-EB2CE3200B71}" srcOrd="3" destOrd="0" presId="urn:microsoft.com/office/officeart/2005/8/layout/hChevron3"/>
    <dgm:cxn modelId="{579D7F7B-0677-A149-A8B8-4C8FD3551C95}" type="presParOf" srcId="{DBA02EA9-E43E-5945-BB64-F585377EA433}" destId="{D63038C4-130A-7A49-8679-A0933D6420CD}" srcOrd="4" destOrd="0" presId="urn:microsoft.com/office/officeart/2005/8/layout/hChevron3"/>
    <dgm:cxn modelId="{3701811D-20F0-6149-BD29-1996ADA94D68}" type="presParOf" srcId="{DBA02EA9-E43E-5945-BB64-F585377EA433}" destId="{B4DF4305-B21B-1F47-95E7-32B9BB6BAA90}" srcOrd="5" destOrd="0" presId="urn:microsoft.com/office/officeart/2005/8/layout/hChevron3"/>
    <dgm:cxn modelId="{28E8CE32-3EB2-FC44-B2D5-E9D1C7B8A356}" type="presParOf" srcId="{DBA02EA9-E43E-5945-BB64-F585377EA433}" destId="{EAEB41FE-86D7-5A44-A671-132237D04651}" srcOrd="6" destOrd="0" presId="urn:microsoft.com/office/officeart/2005/8/layout/hChevron3"/>
    <dgm:cxn modelId="{CD99A2C3-D743-0B4B-B092-49A17F9A19FA}" type="presParOf" srcId="{DBA02EA9-E43E-5945-BB64-F585377EA433}" destId="{6EDAA137-163E-EC48-B8DB-9E4E010D3786}" srcOrd="7" destOrd="0" presId="urn:microsoft.com/office/officeart/2005/8/layout/hChevron3"/>
    <dgm:cxn modelId="{B591834A-CA26-9947-88B1-9ED39E92BB61}" type="presParOf" srcId="{DBA02EA9-E43E-5945-BB64-F585377EA433}" destId="{3AC66754-FEE2-AB4A-85E2-A1C9D1961A9D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36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CO2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10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504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0CC0F-B85A-FB48-95DE-5D1EFC700540}">
      <dsp:nvSpPr>
        <dsp:cNvPr id="0" name=""/>
        <dsp:cNvSpPr/>
      </dsp:nvSpPr>
      <dsp:spPr>
        <a:xfrm>
          <a:off x="1" y="0"/>
          <a:ext cx="3039070" cy="336499"/>
        </a:xfrm>
        <a:prstGeom prst="homePlate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  Introduction</a:t>
          </a:r>
        </a:p>
      </dsp:txBody>
      <dsp:txXfrm>
        <a:off x="1" y="0"/>
        <a:ext cx="2954945" cy="336499"/>
      </dsp:txXfrm>
    </dsp:sp>
    <dsp:sp modelId="{0C1A65B0-A72A-7441-B696-B27075832466}">
      <dsp:nvSpPr>
        <dsp:cNvPr id="0" name=""/>
        <dsp:cNvSpPr/>
      </dsp:nvSpPr>
      <dsp:spPr>
        <a:xfrm>
          <a:off x="2278082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1. Sample Characterization</a:t>
          </a:r>
        </a:p>
      </dsp:txBody>
      <dsp:txXfrm>
        <a:off x="2446332" y="0"/>
        <a:ext cx="2702571" cy="336499"/>
      </dsp:txXfrm>
    </dsp:sp>
    <dsp:sp modelId="{D63038C4-130A-7A49-8679-A0933D6420CD}">
      <dsp:nvSpPr>
        <dsp:cNvPr id="0" name=""/>
        <dsp:cNvSpPr/>
      </dsp:nvSpPr>
      <dsp:spPr>
        <a:xfrm>
          <a:off x="4866027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43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2. CO</a:t>
          </a:r>
          <a:r>
            <a:rPr lang="en-US" sz="1600" kern="1200" baseline="-250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 Uptake</a:t>
          </a:r>
        </a:p>
      </dsp:txBody>
      <dsp:txXfrm>
        <a:off x="5034277" y="0"/>
        <a:ext cx="2702571" cy="336499"/>
      </dsp:txXfrm>
    </dsp:sp>
    <dsp:sp modelId="{EAEB41FE-86D7-5A44-A671-132237D04651}">
      <dsp:nvSpPr>
        <dsp:cNvPr id="0" name=""/>
        <dsp:cNvSpPr/>
      </dsp:nvSpPr>
      <dsp:spPr>
        <a:xfrm>
          <a:off x="7297283" y="0"/>
          <a:ext cx="3039070" cy="336499"/>
        </a:xfrm>
        <a:prstGeom prst="chevron">
          <a:avLst/>
        </a:prstGeom>
        <a:solidFill>
          <a:srgbClr val="A3F2FB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marL="72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3. Rheological Analysis</a:t>
          </a:r>
        </a:p>
      </dsp:txBody>
      <dsp:txXfrm>
        <a:off x="7465533" y="0"/>
        <a:ext cx="2702571" cy="336499"/>
      </dsp:txXfrm>
    </dsp:sp>
    <dsp:sp modelId="{3AC66754-FEE2-AB4A-85E2-A1C9D1961A9D}">
      <dsp:nvSpPr>
        <dsp:cNvPr id="0" name=""/>
        <dsp:cNvSpPr/>
      </dsp:nvSpPr>
      <dsp:spPr>
        <a:xfrm>
          <a:off x="9728539" y="0"/>
          <a:ext cx="2459945" cy="336499"/>
        </a:xfrm>
        <a:prstGeom prst="chevron">
          <a:avLst/>
        </a:prstGeom>
        <a:solidFill>
          <a:srgbClr val="00CCD1"/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marL="46800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Conclusion</a:t>
          </a:r>
        </a:p>
      </dsp:txBody>
      <dsp:txXfrm>
        <a:off x="9896789" y="0"/>
        <a:ext cx="2123446" cy="3364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009257-816F-6040-BFD3-F10B0BE99813}" type="datetimeFigureOut">
              <a:rPr lang="en-US" smtClean="0"/>
              <a:t>5/15/26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6907D9-379A-5A49-BE59-333D2D7A25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235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342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8102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372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52D35D-25D3-00A8-52F3-3DFA2AC940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2A5ED3-CAE3-DCFB-101A-A23CCB3EF8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1389F9-E4B2-6F24-A5E9-298744CA7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7A352-78BE-81EF-C301-08B6C294FE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6885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CD229B-BDAA-8E04-32EC-B2B7FB92C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752DAC-4F7E-DCDF-5D09-F529FA0D01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0AE6A6-D677-36B6-301C-5143901CD0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B2AE79-E818-187D-F716-64B8EF713A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9706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1BC11A-882E-5173-BACC-E4C21559A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308FB5-C807-C953-D3D2-EE12572DDB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B52C72-BC3B-D9FB-9F3F-468F2FA152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F84645-06BC-846A-814A-D4B1C31714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2449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58FB00-F02D-EE19-30CE-108FC1360C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17BFDE-902D-140C-7841-E33ACBC0BC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932188-9205-E7DD-7355-75F84261E1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86E0D6-0B54-4172-2244-151FB27235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5997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87678-D8F8-9045-F7D0-46F2540EB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6B1AB2-E773-2A7C-403A-69161625FC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E1297A-8A00-A804-3DCE-C7C361AD55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571923-E2F2-E0D0-F72E-B4F508D760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1536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19D191-5241-29DB-E432-A7B021F852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1F3CF1-9C55-AD0C-88C0-924F067092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20643C-B4AC-2879-7FD6-84EF7DD5EB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950001-2D12-1F4A-2685-93E5BCE169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6363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3E0184-7225-869B-897A-3581A023F8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44D051-6140-2DE4-8A01-FFA642F00F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F02134-D399-41DD-B155-793C0AEB88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A7901A-4DE5-B5FC-B162-8FE382FC92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9673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758FCA-CDF9-F3C0-8B47-A2662D29C6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B798B0-06C3-0405-38B3-4DAC4B6285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7E2BE0-302D-202B-8FDB-E81A623DBF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FCE3C5-4B61-96FE-28BB-9790FE0551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9496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2FFD5C-8E71-3F46-D1E2-F8C1C45104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008EB0-BD37-FB00-08A6-58CFA17BAD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A605B4-6EA0-3B9E-4193-E93125AA8C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7C7293-018D-8005-ACC0-C616B42C3B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374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7D0FD-CAE3-55FC-C8E3-900B1CADB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B4A053-9AC2-40EE-BD93-1485B4FC90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AA0292-7303-2236-44F0-046BAD404B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CC4F7-9FFA-9F18-8C25-EAC4BA2656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8472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L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907D9-379A-5A49-BE59-333D2D7A253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850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microsoft.com/office/2007/relationships/hdphoto" Target="../media/hdphoto2.wdp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microsoft.com/office/2007/relationships/hdphoto" Target="../media/hdphoto2.wdp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svg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7FA1FC8-B078-AD45-8F01-32D34E1D50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65094"/>
            <a:ext cx="487234" cy="487234"/>
          </a:xfrm>
          <a:prstGeom prst="rect">
            <a:avLst/>
          </a:prstGeom>
        </p:spPr>
      </p:pic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222FF83C-113C-F546-BD6B-A440F21C3B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 algn="r">
              <a:defRPr sz="1200" b="0" i="0">
                <a:solidFill>
                  <a:srgbClr val="4D5858"/>
                </a:solidFill>
                <a:latin typeface="Arial" panose="020B0604020202020204" pitchFamily="34" charset="0"/>
              </a:defRPr>
            </a:lvl1pPr>
          </a:lstStyle>
          <a:p>
            <a:fld id="{32E3C4B9-F909-714C-96BA-5C3950C2E7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736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AB15E-87E8-4A4E-9E7A-D7D22A9FD0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3887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3D59E5-41FA-5B45-BBA6-81DE46D75D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75142"/>
            <a:ext cx="487234" cy="48723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6EA07-C6EA-D44B-B749-E208EA484614}"/>
              </a:ext>
            </a:extLst>
          </p:cNvPr>
          <p:cNvCxnSpPr>
            <a:cxnSpLocks/>
          </p:cNvCxnSpPr>
          <p:nvPr userDrawn="1"/>
        </p:nvCxnSpPr>
        <p:spPr>
          <a:xfrm>
            <a:off x="546018" y="942569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DB7C0FF5-5504-C844-BB76-72337193E8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E054D28F-1E1B-AA47-90EF-79F8130FF2A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52438" y="1847179"/>
            <a:ext cx="5418972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8AAF6CE1-0A66-7B4F-9B3D-27A30D1E226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2438" y="2181498"/>
            <a:ext cx="5418972" cy="3971566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712BCCCB-2EA7-1645-82FB-A5D141931F8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01339" y="1847179"/>
            <a:ext cx="5418972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9" name="Text Placeholder 25">
            <a:extLst>
              <a:ext uri="{FF2B5EF4-FFF2-40B4-BE49-F238E27FC236}">
                <a16:creationId xmlns:a16="http://schemas.microsoft.com/office/drawing/2014/main" id="{2D34220C-3387-094C-9F74-8B92578132F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339" y="2181498"/>
            <a:ext cx="5418972" cy="397156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 b="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Slide Number Placeholder 3">
            <a:extLst>
              <a:ext uri="{FF2B5EF4-FFF2-40B4-BE49-F238E27FC236}">
                <a16:creationId xmlns:a16="http://schemas.microsoft.com/office/drawing/2014/main" id="{78B2E1D2-54FD-AC4A-8A07-4FE6F462AE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 algn="r">
              <a:defRPr sz="1600" b="0" i="0">
                <a:solidFill>
                  <a:srgbClr val="4D5858"/>
                </a:solidFill>
                <a:latin typeface="Arial" panose="020B0604020202020204" pitchFamily="34" charset="0"/>
              </a:defRPr>
            </a:lvl1pPr>
          </a:lstStyle>
          <a:p>
            <a:fld id="{32E3C4B9-F909-714C-96BA-5C3950C2E7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51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Long Descri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AB15E-87E8-4A4E-9E7A-D7D22A9FD0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101798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</a:t>
            </a:r>
            <a:br>
              <a:rPr lang="en-US" dirty="0"/>
            </a:br>
            <a:r>
              <a:rPr lang="en-US" dirty="0"/>
              <a:t>long description 30pt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3D59E5-41FA-5B45-BBA6-81DE46D75D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65094"/>
            <a:ext cx="487234" cy="48723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6EA07-C6EA-D44B-B749-E208EA484614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DB7C0FF5-5504-C844-BB76-72337193E8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651742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C301332B-6F69-134E-AB73-180B687147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3990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rgbClr val="4D5858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691E730-3536-5B4B-A915-480F7979066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52438" y="2289941"/>
            <a:ext cx="5419718" cy="3446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4" name="Text Placeholder 25">
            <a:extLst>
              <a:ext uri="{FF2B5EF4-FFF2-40B4-BE49-F238E27FC236}">
                <a16:creationId xmlns:a16="http://schemas.microsoft.com/office/drawing/2014/main" id="{F981B34F-186A-A640-A7B3-104CFAE185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2438" y="2634637"/>
            <a:ext cx="5418972" cy="3518428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 b="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5" name="Text Placeholder 15">
            <a:extLst>
              <a:ext uri="{FF2B5EF4-FFF2-40B4-BE49-F238E27FC236}">
                <a16:creationId xmlns:a16="http://schemas.microsoft.com/office/drawing/2014/main" id="{38251BBC-229B-0D49-ADB7-F6A89061E1F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01339" y="2300318"/>
            <a:ext cx="5419718" cy="334319"/>
          </a:xfrm>
          <a:prstGeom prst="rect">
            <a:avLst/>
          </a:prstGeom>
        </p:spPr>
        <p:txBody>
          <a:bodyPr/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6C8557F3-13AB-884A-803B-A749E9D904C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339" y="2634637"/>
            <a:ext cx="5418972" cy="3518428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 b="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77792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Paragraph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AB15E-87E8-4A4E-9E7A-D7D22A9FD0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3D59E5-41FA-5B45-BBA6-81DE46D75D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65094"/>
            <a:ext cx="487234" cy="48723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6EA07-C6EA-D44B-B749-E208EA484614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DB7C0FF5-5504-C844-BB76-72337193E8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E054D28F-1E1B-AA47-90EF-79F8130FF2A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52437" y="1847179"/>
            <a:ext cx="11267874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8AAF6CE1-0A66-7B4F-9B3D-27A30D1E226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2438" y="2181498"/>
            <a:ext cx="3436274" cy="3971566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9" name="Text Placeholder 25">
            <a:extLst>
              <a:ext uri="{FF2B5EF4-FFF2-40B4-BE49-F238E27FC236}">
                <a16:creationId xmlns:a16="http://schemas.microsoft.com/office/drawing/2014/main" id="{2D34220C-3387-094C-9F74-8B92578132F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284035" y="2181498"/>
            <a:ext cx="3436275" cy="397156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 b="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Slide Number Placeholder 3">
            <a:extLst>
              <a:ext uri="{FF2B5EF4-FFF2-40B4-BE49-F238E27FC236}">
                <a16:creationId xmlns:a16="http://schemas.microsoft.com/office/drawing/2014/main" id="{78B2E1D2-54FD-AC4A-8A07-4FE6F462AE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rgbClr val="4D5858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sp>
        <p:nvSpPr>
          <p:cNvPr id="12" name="Text Placeholder 25">
            <a:extLst>
              <a:ext uri="{FF2B5EF4-FFF2-40B4-BE49-F238E27FC236}">
                <a16:creationId xmlns:a16="http://schemas.microsoft.com/office/drawing/2014/main" id="{473D3D61-C301-374D-8839-42A74033112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361247" y="2181498"/>
            <a:ext cx="3436274" cy="3971566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2512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Block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50A9910-A8E2-BC47-9DB7-D7EDB4FD4AFB}"/>
              </a:ext>
            </a:extLst>
          </p:cNvPr>
          <p:cNvSpPr/>
          <p:nvPr userDrawn="1"/>
        </p:nvSpPr>
        <p:spPr>
          <a:xfrm rot="10800000">
            <a:off x="0" y="4200808"/>
            <a:ext cx="12192000" cy="2657192"/>
          </a:xfrm>
          <a:prstGeom prst="rect">
            <a:avLst/>
          </a:prstGeom>
          <a:gradFill>
            <a:gsLst>
              <a:gs pos="4000">
                <a:srgbClr val="00A6AA"/>
              </a:gs>
              <a:gs pos="32000">
                <a:srgbClr val="3E92CC">
                  <a:alpha val="72000"/>
                </a:srgbClr>
              </a:gs>
              <a:gs pos="72000">
                <a:srgbClr val="003B75">
                  <a:alpha val="80000"/>
                </a:srgb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88BF45E-2EEA-2C48-A9FC-68962744E9EE}"/>
              </a:ext>
            </a:extLst>
          </p:cNvPr>
          <p:cNvSpPr/>
          <p:nvPr userDrawn="1"/>
        </p:nvSpPr>
        <p:spPr>
          <a:xfrm>
            <a:off x="8292909" y="1813598"/>
            <a:ext cx="3436274" cy="43394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06400" dist="76200" dir="5400000" sx="103000" sy="103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8FF1DAB3-276D-284E-A84A-CB0D6DACA10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487508" y="1989899"/>
            <a:ext cx="3064153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5" name="Text Placeholder 25">
            <a:extLst>
              <a:ext uri="{FF2B5EF4-FFF2-40B4-BE49-F238E27FC236}">
                <a16:creationId xmlns:a16="http://schemas.microsoft.com/office/drawing/2014/main" id="{5D259ED9-CF81-8B4D-9337-4BA2AA98BCC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487507" y="2324218"/>
            <a:ext cx="3048000" cy="3619382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ABE4C79-4436-CC47-8294-C7A614128E5F}"/>
              </a:ext>
            </a:extLst>
          </p:cNvPr>
          <p:cNvSpPr/>
          <p:nvPr userDrawn="1"/>
        </p:nvSpPr>
        <p:spPr>
          <a:xfrm>
            <a:off x="4365679" y="1813598"/>
            <a:ext cx="3436274" cy="43394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06400" dist="76200" dir="5400000" sx="103000" sy="103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9D006DA7-F5E9-994A-9756-86383EC6F9C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560278" y="1989899"/>
            <a:ext cx="3064153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0" name="Text Placeholder 25">
            <a:extLst>
              <a:ext uri="{FF2B5EF4-FFF2-40B4-BE49-F238E27FC236}">
                <a16:creationId xmlns:a16="http://schemas.microsoft.com/office/drawing/2014/main" id="{919E4100-51BE-134A-B681-3DE881364A5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560277" y="2324218"/>
            <a:ext cx="3048000" cy="3619382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965C0D1-B157-754B-875D-875F213AF058}"/>
              </a:ext>
            </a:extLst>
          </p:cNvPr>
          <p:cNvSpPr/>
          <p:nvPr userDrawn="1"/>
        </p:nvSpPr>
        <p:spPr>
          <a:xfrm>
            <a:off x="438448" y="1813598"/>
            <a:ext cx="3436274" cy="43394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06400" dist="76200" dir="5400000" sx="103000" sy="103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AB15E-87E8-4A4E-9E7A-D7D22A9FD0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3D59E5-41FA-5B45-BBA6-81DE46D75D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65094"/>
            <a:ext cx="487234" cy="48723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6EA07-C6EA-D44B-B749-E208EA484614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DB7C0FF5-5504-C844-BB76-72337193E8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E054D28F-1E1B-AA47-90EF-79F8130FF2A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3047" y="1989899"/>
            <a:ext cx="3064153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8AAF6CE1-0A66-7B4F-9B3D-27A30D1E226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3046" y="2324218"/>
            <a:ext cx="3048000" cy="3619382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Slide Number Placeholder 3">
            <a:extLst>
              <a:ext uri="{FF2B5EF4-FFF2-40B4-BE49-F238E27FC236}">
                <a16:creationId xmlns:a16="http://schemas.microsoft.com/office/drawing/2014/main" id="{78B2E1D2-54FD-AC4A-8A07-4FE6F462AE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</p:spTree>
    <p:extLst>
      <p:ext uri="{BB962C8B-B14F-4D97-AF65-F5344CB8AC3E}">
        <p14:creationId xmlns:p14="http://schemas.microsoft.com/office/powerpoint/2010/main" val="4071550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s with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AB15E-87E8-4A4E-9E7A-D7D22A9FD0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3D59E5-41FA-5B45-BBA6-81DE46D75D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65094"/>
            <a:ext cx="487234" cy="48723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6EA07-C6EA-D44B-B749-E208EA484614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DB7C0FF5-5504-C844-BB76-72337193E8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E054D28F-1E1B-AA47-90EF-79F8130FF2A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52437" y="3698386"/>
            <a:ext cx="3436274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8AAF6CE1-0A66-7B4F-9B3D-27A30D1E226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2438" y="4032705"/>
            <a:ext cx="3436274" cy="2120359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Slide Number Placeholder 3">
            <a:extLst>
              <a:ext uri="{FF2B5EF4-FFF2-40B4-BE49-F238E27FC236}">
                <a16:creationId xmlns:a16="http://schemas.microsoft.com/office/drawing/2014/main" id="{78B2E1D2-54FD-AC4A-8A07-4FE6F462AE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rgbClr val="4D5858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BFA4C4F0-106B-B74A-98B8-C1C70576F0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2437" y="1847179"/>
            <a:ext cx="3436275" cy="167834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0DC08E96-6AEB-6A4D-86A0-6ABA852DB7B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64037" y="3698386"/>
            <a:ext cx="3436274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18" name="Text Placeholder 25">
            <a:extLst>
              <a:ext uri="{FF2B5EF4-FFF2-40B4-BE49-F238E27FC236}">
                <a16:creationId xmlns:a16="http://schemas.microsoft.com/office/drawing/2014/main" id="{F1316D93-E97B-8148-96CC-1C24E397ACC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364038" y="4032705"/>
            <a:ext cx="3436274" cy="2120359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F9C1E6B3-9ECC-6D43-9086-2C3C404140CE}"/>
              </a:ext>
            </a:extLst>
          </p:cNvPr>
          <p:cNvSpPr>
            <a:spLocks noGrp="1"/>
          </p:cNvSpPr>
          <p:nvPr>
            <p:ph type="pic" idx="21"/>
          </p:nvPr>
        </p:nvSpPr>
        <p:spPr>
          <a:xfrm>
            <a:off x="4364037" y="1847179"/>
            <a:ext cx="3436275" cy="167834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D777B9A6-8786-FB48-83E5-6C6CF97A0F5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285796" y="3698386"/>
            <a:ext cx="3453765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1" name="Text Placeholder 25">
            <a:extLst>
              <a:ext uri="{FF2B5EF4-FFF2-40B4-BE49-F238E27FC236}">
                <a16:creationId xmlns:a16="http://schemas.microsoft.com/office/drawing/2014/main" id="{D3039B2E-229F-B941-97AF-A94C61207825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285798" y="4032705"/>
            <a:ext cx="3436274" cy="2120359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4" name="Picture Placeholder 2">
            <a:extLst>
              <a:ext uri="{FF2B5EF4-FFF2-40B4-BE49-F238E27FC236}">
                <a16:creationId xmlns:a16="http://schemas.microsoft.com/office/drawing/2014/main" id="{80F850D9-2A4C-FB47-96CA-8A9A2853EA44}"/>
              </a:ext>
            </a:extLst>
          </p:cNvPr>
          <p:cNvSpPr>
            <a:spLocks noGrp="1"/>
          </p:cNvSpPr>
          <p:nvPr>
            <p:ph type="pic" idx="24"/>
          </p:nvPr>
        </p:nvSpPr>
        <p:spPr>
          <a:xfrm>
            <a:off x="8285797" y="1847179"/>
            <a:ext cx="3436275" cy="167834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760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dge-to-edge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7761EE-1357-094F-8B3E-4266C0554C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320592" y="1"/>
            <a:ext cx="5871408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09F1B65A-FA28-4B4B-8ABD-92848ACCA0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rgbClr val="4D5858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B3209E4-FED1-8E4D-9611-6C3F36A28075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itle 1">
            <a:extLst>
              <a:ext uri="{FF2B5EF4-FFF2-40B4-BE49-F238E27FC236}">
                <a16:creationId xmlns:a16="http://schemas.microsoft.com/office/drawing/2014/main" id="{736D2DA8-CA39-E641-B1EC-EE77A9156C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5432961" cy="101798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</a:t>
            </a:r>
            <a:br>
              <a:rPr lang="en-US" dirty="0"/>
            </a:br>
            <a:r>
              <a:rPr lang="en-US" dirty="0"/>
              <a:t>long description 30pt</a:t>
            </a:r>
          </a:p>
        </p:txBody>
      </p:sp>
      <p:sp>
        <p:nvSpPr>
          <p:cNvPr id="19" name="Text Placeholder 20">
            <a:extLst>
              <a:ext uri="{FF2B5EF4-FFF2-40B4-BE49-F238E27FC236}">
                <a16:creationId xmlns:a16="http://schemas.microsoft.com/office/drawing/2014/main" id="{E6202A55-85AD-C94C-BA5D-A9F469C425C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651742"/>
            <a:ext cx="5432961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1457EFFC-BB9A-974D-BA2D-E861293D50F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52438" y="2289941"/>
            <a:ext cx="5419718" cy="3446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1" name="Text Placeholder 25">
            <a:extLst>
              <a:ext uri="{FF2B5EF4-FFF2-40B4-BE49-F238E27FC236}">
                <a16:creationId xmlns:a16="http://schemas.microsoft.com/office/drawing/2014/main" id="{73537F37-DF3D-6B42-B55D-29EFA8F2732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2438" y="2634637"/>
            <a:ext cx="5418972" cy="3518428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7C42C63-8E11-6E4C-B520-743BCD19CC6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32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s with CT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2">
            <a:extLst>
              <a:ext uri="{FF2B5EF4-FFF2-40B4-BE49-F238E27FC236}">
                <a16:creationId xmlns:a16="http://schemas.microsoft.com/office/drawing/2014/main" id="{689E7445-40E7-B440-A64D-3302CB53E144}"/>
              </a:ext>
            </a:extLst>
          </p:cNvPr>
          <p:cNvSpPr>
            <a:spLocks noGrp="1"/>
          </p:cNvSpPr>
          <p:nvPr>
            <p:ph type="pic" idx="21"/>
          </p:nvPr>
        </p:nvSpPr>
        <p:spPr>
          <a:xfrm>
            <a:off x="9195868" y="4576305"/>
            <a:ext cx="2524443" cy="157675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32" name="Picture Placeholder 2">
            <a:extLst>
              <a:ext uri="{FF2B5EF4-FFF2-40B4-BE49-F238E27FC236}">
                <a16:creationId xmlns:a16="http://schemas.microsoft.com/office/drawing/2014/main" id="{7FDCF14F-6802-A44C-8326-523D6BC60063}"/>
              </a:ext>
            </a:extLst>
          </p:cNvPr>
          <p:cNvSpPr>
            <a:spLocks noGrp="1"/>
          </p:cNvSpPr>
          <p:nvPr>
            <p:ph type="pic" idx="20"/>
          </p:nvPr>
        </p:nvSpPr>
        <p:spPr>
          <a:xfrm>
            <a:off x="6525952" y="4576305"/>
            <a:ext cx="2524443" cy="157675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AB15E-87E8-4A4E-9E7A-D7D22A9FD0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3D59E5-41FA-5B45-BBA6-81DE46D75D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6EA07-C6EA-D44B-B749-E208EA484614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DB7C0FF5-5504-C844-BB76-72337193E8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712BCCCB-2EA7-1645-82FB-A5D141931F8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74376" y="1847179"/>
            <a:ext cx="7845935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29" name="Text Placeholder 25">
            <a:extLst>
              <a:ext uri="{FF2B5EF4-FFF2-40B4-BE49-F238E27FC236}">
                <a16:creationId xmlns:a16="http://schemas.microsoft.com/office/drawing/2014/main" id="{2D34220C-3387-094C-9F74-8B92578132F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874376" y="2181498"/>
            <a:ext cx="7845935" cy="1318802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 b="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Slide Number Placeholder 3">
            <a:extLst>
              <a:ext uri="{FF2B5EF4-FFF2-40B4-BE49-F238E27FC236}">
                <a16:creationId xmlns:a16="http://schemas.microsoft.com/office/drawing/2014/main" id="{78B2E1D2-54FD-AC4A-8A07-4FE6F462AE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rgbClr val="4D5858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sp>
        <p:nvSpPr>
          <p:cNvPr id="21" name="SmartArt Placeholder 3">
            <a:extLst>
              <a:ext uri="{FF2B5EF4-FFF2-40B4-BE49-F238E27FC236}">
                <a16:creationId xmlns:a16="http://schemas.microsoft.com/office/drawing/2014/main" id="{06AE6439-8740-7341-A0D0-4B705D46EE20}"/>
              </a:ext>
            </a:extLst>
          </p:cNvPr>
          <p:cNvSpPr>
            <a:spLocks noGrp="1"/>
          </p:cNvSpPr>
          <p:nvPr>
            <p:ph type="dgm" sz="quarter" idx="18" hasCustomPrompt="1"/>
          </p:nvPr>
        </p:nvSpPr>
        <p:spPr>
          <a:xfrm>
            <a:off x="3874375" y="3712071"/>
            <a:ext cx="2291669" cy="652463"/>
          </a:xfrm>
          <a:prstGeom prst="roundRect">
            <a:avLst>
              <a:gd name="adj" fmla="val 50000"/>
            </a:avLst>
          </a:prstGeom>
          <a:solidFill>
            <a:srgbClr val="EBA900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CTA Button 16pt</a:t>
            </a:r>
          </a:p>
        </p:txBody>
      </p:sp>
      <p:sp>
        <p:nvSpPr>
          <p:cNvPr id="25" name="Picture Placeholder 2">
            <a:extLst>
              <a:ext uri="{FF2B5EF4-FFF2-40B4-BE49-F238E27FC236}">
                <a16:creationId xmlns:a16="http://schemas.microsoft.com/office/drawing/2014/main" id="{A27A4187-3480-E74B-B013-3D870D53B1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2437" y="1847179"/>
            <a:ext cx="3171237" cy="430588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31" name="Picture Placeholder 2">
            <a:extLst>
              <a:ext uri="{FF2B5EF4-FFF2-40B4-BE49-F238E27FC236}">
                <a16:creationId xmlns:a16="http://schemas.microsoft.com/office/drawing/2014/main" id="{DAB13DE2-0BC6-FA41-B5C5-D96D92C8DEAC}"/>
              </a:ext>
            </a:extLst>
          </p:cNvPr>
          <p:cNvSpPr>
            <a:spLocks noGrp="1"/>
          </p:cNvSpPr>
          <p:nvPr>
            <p:ph type="pic" idx="19"/>
          </p:nvPr>
        </p:nvSpPr>
        <p:spPr>
          <a:xfrm>
            <a:off x="3856037" y="4576305"/>
            <a:ext cx="2524443" cy="157675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259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s Coll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AB15E-87E8-4A4E-9E7A-D7D22A9FD0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3D59E5-41FA-5B45-BBA6-81DE46D75D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6EA07-C6EA-D44B-B749-E208EA484614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DB7C0FF5-5504-C844-BB76-72337193E8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30" name="Slide Number Placeholder 3">
            <a:extLst>
              <a:ext uri="{FF2B5EF4-FFF2-40B4-BE49-F238E27FC236}">
                <a16:creationId xmlns:a16="http://schemas.microsoft.com/office/drawing/2014/main" id="{78B2E1D2-54FD-AC4A-8A07-4FE6F462AE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rgbClr val="4D5858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sp>
        <p:nvSpPr>
          <p:cNvPr id="31" name="Picture Placeholder 2">
            <a:extLst>
              <a:ext uri="{FF2B5EF4-FFF2-40B4-BE49-F238E27FC236}">
                <a16:creationId xmlns:a16="http://schemas.microsoft.com/office/drawing/2014/main" id="{DAB13DE2-0BC6-FA41-B5C5-D96D92C8DEAC}"/>
              </a:ext>
            </a:extLst>
          </p:cNvPr>
          <p:cNvSpPr>
            <a:spLocks noGrp="1"/>
          </p:cNvSpPr>
          <p:nvPr>
            <p:ph type="pic" idx="19"/>
          </p:nvPr>
        </p:nvSpPr>
        <p:spPr>
          <a:xfrm>
            <a:off x="5006716" y="4817024"/>
            <a:ext cx="2145327" cy="133604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084DF611-4CEB-F74A-B079-DC0C8407E978}"/>
              </a:ext>
            </a:extLst>
          </p:cNvPr>
          <p:cNvSpPr>
            <a:spLocks noGrp="1"/>
          </p:cNvSpPr>
          <p:nvPr>
            <p:ph type="pic" idx="24"/>
          </p:nvPr>
        </p:nvSpPr>
        <p:spPr>
          <a:xfrm>
            <a:off x="5006716" y="3332102"/>
            <a:ext cx="2145327" cy="133604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244517F0-6E43-E743-84C1-5F0F46E7E816}"/>
              </a:ext>
            </a:extLst>
          </p:cNvPr>
          <p:cNvSpPr>
            <a:spLocks noGrp="1"/>
          </p:cNvSpPr>
          <p:nvPr>
            <p:ph type="pic" idx="25"/>
          </p:nvPr>
        </p:nvSpPr>
        <p:spPr>
          <a:xfrm>
            <a:off x="2722582" y="4817024"/>
            <a:ext cx="2145327" cy="133604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8" name="Picture Placeholder 2">
            <a:extLst>
              <a:ext uri="{FF2B5EF4-FFF2-40B4-BE49-F238E27FC236}">
                <a16:creationId xmlns:a16="http://schemas.microsoft.com/office/drawing/2014/main" id="{EDF91056-24B1-8249-8EF4-9C084DF7CD96}"/>
              </a:ext>
            </a:extLst>
          </p:cNvPr>
          <p:cNvSpPr>
            <a:spLocks noGrp="1"/>
          </p:cNvSpPr>
          <p:nvPr>
            <p:ph type="pic" idx="26"/>
          </p:nvPr>
        </p:nvSpPr>
        <p:spPr>
          <a:xfrm>
            <a:off x="438448" y="4817024"/>
            <a:ext cx="2145327" cy="133604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267238E-7E06-C84D-94FF-E5F0ED404CD3}"/>
              </a:ext>
            </a:extLst>
          </p:cNvPr>
          <p:cNvSpPr>
            <a:spLocks noGrp="1"/>
          </p:cNvSpPr>
          <p:nvPr>
            <p:ph type="pic" idx="28"/>
          </p:nvPr>
        </p:nvSpPr>
        <p:spPr>
          <a:xfrm>
            <a:off x="438448" y="1847180"/>
            <a:ext cx="4429461" cy="282096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36" name="Picture Placeholder 2">
            <a:extLst>
              <a:ext uri="{FF2B5EF4-FFF2-40B4-BE49-F238E27FC236}">
                <a16:creationId xmlns:a16="http://schemas.microsoft.com/office/drawing/2014/main" id="{A9942F7A-3546-9641-94BF-3208453C96F5}"/>
              </a:ext>
            </a:extLst>
          </p:cNvPr>
          <p:cNvSpPr>
            <a:spLocks noGrp="1"/>
          </p:cNvSpPr>
          <p:nvPr>
            <p:ph type="pic" idx="29"/>
          </p:nvPr>
        </p:nvSpPr>
        <p:spPr>
          <a:xfrm>
            <a:off x="5006716" y="1847180"/>
            <a:ext cx="2145327" cy="133604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EB1C16A-8B4D-A54F-8427-FCD81BD1447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324093" y="1847179"/>
            <a:ext cx="4396218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38" name="Text Placeholder 25">
            <a:extLst>
              <a:ext uri="{FF2B5EF4-FFF2-40B4-BE49-F238E27FC236}">
                <a16:creationId xmlns:a16="http://schemas.microsoft.com/office/drawing/2014/main" id="{613FD907-CF76-8D49-A522-8F7BEE563B6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324093" y="2181498"/>
            <a:ext cx="4396217" cy="397156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 b="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68302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s with CT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7761EE-1357-094F-8B3E-4266C0554C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626879" y="1847179"/>
            <a:ext cx="4126674" cy="430588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7C42C63-8E11-6E4C-B520-743BCD19CC6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09F1B65A-FA28-4B4B-8ABD-92848ACCA0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rgbClr val="4D5858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B3209E4-FED1-8E4D-9611-6C3F36A28075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E6678763-6B94-D848-B97B-A055999BFA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sp>
        <p:nvSpPr>
          <p:cNvPr id="11" name="Text Placeholder 20">
            <a:extLst>
              <a:ext uri="{FF2B5EF4-FFF2-40B4-BE49-F238E27FC236}">
                <a16:creationId xmlns:a16="http://schemas.microsoft.com/office/drawing/2014/main" id="{EA46E482-531F-8C43-8939-2A736820667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F416BEC2-208E-B04C-B660-EC648C5E86C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448" y="1847179"/>
            <a:ext cx="6739248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15" name="Text Placeholder 25">
            <a:extLst>
              <a:ext uri="{FF2B5EF4-FFF2-40B4-BE49-F238E27FC236}">
                <a16:creationId xmlns:a16="http://schemas.microsoft.com/office/drawing/2014/main" id="{46B83117-415B-A64B-82BA-AD4A2DF5E6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38448" y="2181498"/>
            <a:ext cx="6739248" cy="1247502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martArt Placeholder 3">
            <a:extLst>
              <a:ext uri="{FF2B5EF4-FFF2-40B4-BE49-F238E27FC236}">
                <a16:creationId xmlns:a16="http://schemas.microsoft.com/office/drawing/2014/main" id="{384D2B8B-CE94-D549-BB31-69E4B7CDA574}"/>
              </a:ext>
            </a:extLst>
          </p:cNvPr>
          <p:cNvSpPr>
            <a:spLocks noGrp="1"/>
          </p:cNvSpPr>
          <p:nvPr>
            <p:ph type="dgm" sz="quarter" idx="16" hasCustomPrompt="1"/>
          </p:nvPr>
        </p:nvSpPr>
        <p:spPr>
          <a:xfrm>
            <a:off x="438447" y="3673889"/>
            <a:ext cx="2291669" cy="652463"/>
          </a:xfrm>
          <a:prstGeom prst="roundRect">
            <a:avLst>
              <a:gd name="adj" fmla="val 50000"/>
            </a:avLst>
          </a:prstGeom>
          <a:solidFill>
            <a:srgbClr val="EBA900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CTA Button 16pt</a:t>
            </a:r>
          </a:p>
        </p:txBody>
      </p:sp>
    </p:spTree>
    <p:extLst>
      <p:ext uri="{BB962C8B-B14F-4D97-AF65-F5344CB8AC3E}">
        <p14:creationId xmlns:p14="http://schemas.microsoft.com/office/powerpoint/2010/main" val="944277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with Bottom Gradient Blo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50A9910-A8E2-BC47-9DB7-D7EDB4FD4AFB}"/>
              </a:ext>
            </a:extLst>
          </p:cNvPr>
          <p:cNvSpPr/>
          <p:nvPr userDrawn="1"/>
        </p:nvSpPr>
        <p:spPr>
          <a:xfrm rot="10800000">
            <a:off x="0" y="4200808"/>
            <a:ext cx="12192000" cy="2657192"/>
          </a:xfrm>
          <a:prstGeom prst="rect">
            <a:avLst/>
          </a:prstGeom>
          <a:gradFill>
            <a:gsLst>
              <a:gs pos="4000">
                <a:srgbClr val="00A6AA"/>
              </a:gs>
              <a:gs pos="32000">
                <a:srgbClr val="3E92CC">
                  <a:alpha val="72000"/>
                </a:srgbClr>
              </a:gs>
              <a:gs pos="72000">
                <a:srgbClr val="003B75">
                  <a:alpha val="80000"/>
                </a:srgb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AB15E-87E8-4A4E-9E7A-D7D22A9FD0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3D59E5-41FA-5B45-BBA6-81DE46D75D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6EA07-C6EA-D44B-B749-E208EA484614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DB7C0FF5-5504-C844-BB76-72337193E8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30" name="Slide Number Placeholder 3">
            <a:extLst>
              <a:ext uri="{FF2B5EF4-FFF2-40B4-BE49-F238E27FC236}">
                <a16:creationId xmlns:a16="http://schemas.microsoft.com/office/drawing/2014/main" id="{78B2E1D2-54FD-AC4A-8A07-4FE6F462AE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</p:spTree>
    <p:extLst>
      <p:ext uri="{BB962C8B-B14F-4D97-AF65-F5344CB8AC3E}">
        <p14:creationId xmlns:p14="http://schemas.microsoft.com/office/powerpoint/2010/main" val="10316100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with Right Side Gradient Blo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AB15E-87E8-4A4E-9E7A-D7D22A9FD0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6EA07-C6EA-D44B-B749-E208EA484614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DB7C0FF5-5504-C844-BB76-72337193E8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1E20B9D-72FA-DD4E-8349-4FE7C1C53D03}"/>
              </a:ext>
            </a:extLst>
          </p:cNvPr>
          <p:cNvSpPr/>
          <p:nvPr userDrawn="1"/>
        </p:nvSpPr>
        <p:spPr>
          <a:xfrm rot="10800000">
            <a:off x="9841116" y="0"/>
            <a:ext cx="2350882" cy="6858000"/>
          </a:xfrm>
          <a:prstGeom prst="rect">
            <a:avLst/>
          </a:prstGeom>
          <a:gradFill>
            <a:gsLst>
              <a:gs pos="4000">
                <a:srgbClr val="00A6AA"/>
              </a:gs>
              <a:gs pos="32000">
                <a:srgbClr val="3E92CC">
                  <a:alpha val="72000"/>
                </a:srgbClr>
              </a:gs>
              <a:gs pos="72000">
                <a:srgbClr val="003B75">
                  <a:alpha val="80000"/>
                </a:srgb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0B1087-FEDF-3048-B161-38DB9CB5F1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22E08EA4-B40D-8141-B306-068AD8505F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</p:spTree>
    <p:extLst>
      <p:ext uri="{BB962C8B-B14F-4D97-AF65-F5344CB8AC3E}">
        <p14:creationId xmlns:p14="http://schemas.microsoft.com/office/powerpoint/2010/main" val="8710008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sktop and Mobi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C9997F1-5490-DD47-A96B-F0A5E04E677E}"/>
              </a:ext>
            </a:extLst>
          </p:cNvPr>
          <p:cNvSpPr/>
          <p:nvPr userDrawn="1"/>
        </p:nvSpPr>
        <p:spPr>
          <a:xfrm rot="10800000">
            <a:off x="9841116" y="0"/>
            <a:ext cx="2350882" cy="6858000"/>
          </a:xfrm>
          <a:prstGeom prst="rect">
            <a:avLst/>
          </a:prstGeom>
          <a:gradFill>
            <a:gsLst>
              <a:gs pos="4000">
                <a:srgbClr val="00A6AA"/>
              </a:gs>
              <a:gs pos="32000">
                <a:srgbClr val="3E92CC">
                  <a:alpha val="72000"/>
                </a:srgbClr>
              </a:gs>
              <a:gs pos="72000">
                <a:srgbClr val="003B75">
                  <a:alpha val="80000"/>
                </a:srgb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D6994B2-7340-6C46-9A51-F0EF43A6A8F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09F1B65A-FA28-4B4B-8ABD-92848ACCA0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B3209E4-FED1-8E4D-9611-6C3F36A28075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E6678763-6B94-D848-B97B-A055999BFA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sp>
        <p:nvSpPr>
          <p:cNvPr id="11" name="Text Placeholder 20">
            <a:extLst>
              <a:ext uri="{FF2B5EF4-FFF2-40B4-BE49-F238E27FC236}">
                <a16:creationId xmlns:a16="http://schemas.microsoft.com/office/drawing/2014/main" id="{EA46E482-531F-8C43-8939-2A736820667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F416BEC2-208E-B04C-B660-EC648C5E86C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448" y="1847179"/>
            <a:ext cx="4907275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15" name="Text Placeholder 25">
            <a:extLst>
              <a:ext uri="{FF2B5EF4-FFF2-40B4-BE49-F238E27FC236}">
                <a16:creationId xmlns:a16="http://schemas.microsoft.com/office/drawing/2014/main" id="{46B83117-415B-A64B-82BA-AD4A2DF5E6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38448" y="2181498"/>
            <a:ext cx="4907275" cy="1247502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martArt Placeholder 3">
            <a:extLst>
              <a:ext uri="{FF2B5EF4-FFF2-40B4-BE49-F238E27FC236}">
                <a16:creationId xmlns:a16="http://schemas.microsoft.com/office/drawing/2014/main" id="{384D2B8B-CE94-D549-BB31-69E4B7CDA574}"/>
              </a:ext>
            </a:extLst>
          </p:cNvPr>
          <p:cNvSpPr>
            <a:spLocks noGrp="1"/>
          </p:cNvSpPr>
          <p:nvPr>
            <p:ph type="dgm" sz="quarter" idx="16" hasCustomPrompt="1"/>
          </p:nvPr>
        </p:nvSpPr>
        <p:spPr>
          <a:xfrm>
            <a:off x="438447" y="3673889"/>
            <a:ext cx="2291669" cy="652463"/>
          </a:xfrm>
          <a:prstGeom prst="roundRect">
            <a:avLst>
              <a:gd name="adj" fmla="val 50000"/>
            </a:avLst>
          </a:prstGeom>
          <a:solidFill>
            <a:srgbClr val="EBA900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CTA Button 16pt</a:t>
            </a:r>
          </a:p>
        </p:txBody>
      </p:sp>
    </p:spTree>
    <p:extLst>
      <p:ext uri="{BB962C8B-B14F-4D97-AF65-F5344CB8AC3E}">
        <p14:creationId xmlns:p14="http://schemas.microsoft.com/office/powerpoint/2010/main" val="20159186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sktop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C9997F1-5490-DD47-A96B-F0A5E04E677E}"/>
              </a:ext>
            </a:extLst>
          </p:cNvPr>
          <p:cNvSpPr/>
          <p:nvPr userDrawn="1"/>
        </p:nvSpPr>
        <p:spPr>
          <a:xfrm rot="10800000">
            <a:off x="9841116" y="0"/>
            <a:ext cx="2350882" cy="6858000"/>
          </a:xfrm>
          <a:prstGeom prst="rect">
            <a:avLst/>
          </a:prstGeom>
          <a:gradFill>
            <a:gsLst>
              <a:gs pos="4000">
                <a:srgbClr val="00A6AA"/>
              </a:gs>
              <a:gs pos="32000">
                <a:srgbClr val="3E92CC">
                  <a:alpha val="72000"/>
                </a:srgbClr>
              </a:gs>
              <a:gs pos="72000">
                <a:srgbClr val="003B75">
                  <a:alpha val="80000"/>
                </a:srgb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025A3DA-14A7-934B-8561-C60FBC9DB35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6397" y="1801060"/>
            <a:ext cx="5617330" cy="456127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D6994B2-7340-6C46-9A51-F0EF43A6A8F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7761EE-1357-094F-8B3E-4266C0554C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10940" y="2045853"/>
            <a:ext cx="5146343" cy="284297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09F1B65A-FA28-4B4B-8ABD-92848ACCA0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B3209E4-FED1-8E4D-9611-6C3F36A28075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E6678763-6B94-D848-B97B-A055999BFA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sp>
        <p:nvSpPr>
          <p:cNvPr id="11" name="Text Placeholder 20">
            <a:extLst>
              <a:ext uri="{FF2B5EF4-FFF2-40B4-BE49-F238E27FC236}">
                <a16:creationId xmlns:a16="http://schemas.microsoft.com/office/drawing/2014/main" id="{EA46E482-531F-8C43-8939-2A736820667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F416BEC2-208E-B04C-B660-EC648C5E86C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448" y="1847179"/>
            <a:ext cx="4907275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15" name="Text Placeholder 25">
            <a:extLst>
              <a:ext uri="{FF2B5EF4-FFF2-40B4-BE49-F238E27FC236}">
                <a16:creationId xmlns:a16="http://schemas.microsoft.com/office/drawing/2014/main" id="{46B83117-415B-A64B-82BA-AD4A2DF5E6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38448" y="2181498"/>
            <a:ext cx="4907275" cy="1247502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martArt Placeholder 3">
            <a:extLst>
              <a:ext uri="{FF2B5EF4-FFF2-40B4-BE49-F238E27FC236}">
                <a16:creationId xmlns:a16="http://schemas.microsoft.com/office/drawing/2014/main" id="{384D2B8B-CE94-D549-BB31-69E4B7CDA574}"/>
              </a:ext>
            </a:extLst>
          </p:cNvPr>
          <p:cNvSpPr>
            <a:spLocks noGrp="1"/>
          </p:cNvSpPr>
          <p:nvPr>
            <p:ph type="dgm" sz="quarter" idx="16" hasCustomPrompt="1"/>
          </p:nvPr>
        </p:nvSpPr>
        <p:spPr>
          <a:xfrm>
            <a:off x="438447" y="3673889"/>
            <a:ext cx="2291669" cy="652463"/>
          </a:xfrm>
          <a:prstGeom prst="roundRect">
            <a:avLst>
              <a:gd name="adj" fmla="val 50000"/>
            </a:avLst>
          </a:prstGeom>
          <a:solidFill>
            <a:srgbClr val="EBA900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CTA Button 16pt</a:t>
            </a:r>
          </a:p>
        </p:txBody>
      </p:sp>
    </p:spTree>
    <p:extLst>
      <p:ext uri="{BB962C8B-B14F-4D97-AF65-F5344CB8AC3E}">
        <p14:creationId xmlns:p14="http://schemas.microsoft.com/office/powerpoint/2010/main" val="14710118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ptop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C9997F1-5490-DD47-A96B-F0A5E04E677E}"/>
              </a:ext>
            </a:extLst>
          </p:cNvPr>
          <p:cNvSpPr/>
          <p:nvPr userDrawn="1"/>
        </p:nvSpPr>
        <p:spPr>
          <a:xfrm rot="10800000">
            <a:off x="9841116" y="0"/>
            <a:ext cx="2350882" cy="6858000"/>
          </a:xfrm>
          <a:prstGeom prst="rect">
            <a:avLst/>
          </a:prstGeom>
          <a:gradFill>
            <a:gsLst>
              <a:gs pos="4000">
                <a:srgbClr val="00A6AA"/>
              </a:gs>
              <a:gs pos="32000">
                <a:srgbClr val="3E92CC">
                  <a:alpha val="72000"/>
                </a:srgbClr>
              </a:gs>
              <a:gs pos="72000">
                <a:srgbClr val="003B75">
                  <a:alpha val="80000"/>
                </a:srgb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8CFC9BE-1F4A-764E-BA89-04F22D29BE0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904" y="1809914"/>
            <a:ext cx="7408925" cy="44572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D6994B2-7340-6C46-9A51-F0EF43A6A8F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7761EE-1357-094F-8B3E-4266C0554C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74299" y="2034163"/>
            <a:ext cx="5670834" cy="359243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09F1B65A-FA28-4B4B-8ABD-92848ACCA0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B3209E4-FED1-8E4D-9611-6C3F36A28075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E6678763-6B94-D848-B97B-A055999BFA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sp>
        <p:nvSpPr>
          <p:cNvPr id="11" name="Text Placeholder 20">
            <a:extLst>
              <a:ext uri="{FF2B5EF4-FFF2-40B4-BE49-F238E27FC236}">
                <a16:creationId xmlns:a16="http://schemas.microsoft.com/office/drawing/2014/main" id="{EA46E482-531F-8C43-8939-2A736820667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F416BEC2-208E-B04C-B660-EC648C5E86C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449" y="1847179"/>
            <a:ext cx="4438352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15" name="Text Placeholder 25">
            <a:extLst>
              <a:ext uri="{FF2B5EF4-FFF2-40B4-BE49-F238E27FC236}">
                <a16:creationId xmlns:a16="http://schemas.microsoft.com/office/drawing/2014/main" id="{46B83117-415B-A64B-82BA-AD4A2DF5E6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38449" y="2181498"/>
            <a:ext cx="4438352" cy="1247502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martArt Placeholder 3">
            <a:extLst>
              <a:ext uri="{FF2B5EF4-FFF2-40B4-BE49-F238E27FC236}">
                <a16:creationId xmlns:a16="http://schemas.microsoft.com/office/drawing/2014/main" id="{384D2B8B-CE94-D549-BB31-69E4B7CDA574}"/>
              </a:ext>
            </a:extLst>
          </p:cNvPr>
          <p:cNvSpPr>
            <a:spLocks noGrp="1"/>
          </p:cNvSpPr>
          <p:nvPr>
            <p:ph type="dgm" sz="quarter" idx="16" hasCustomPrompt="1"/>
          </p:nvPr>
        </p:nvSpPr>
        <p:spPr>
          <a:xfrm>
            <a:off x="438447" y="3673889"/>
            <a:ext cx="2291669" cy="652463"/>
          </a:xfrm>
          <a:prstGeom prst="roundRect">
            <a:avLst>
              <a:gd name="adj" fmla="val 50000"/>
            </a:avLst>
          </a:prstGeom>
          <a:solidFill>
            <a:srgbClr val="EBA900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CTA Button 16pt</a:t>
            </a:r>
          </a:p>
        </p:txBody>
      </p:sp>
    </p:spTree>
    <p:extLst>
      <p:ext uri="{BB962C8B-B14F-4D97-AF65-F5344CB8AC3E}">
        <p14:creationId xmlns:p14="http://schemas.microsoft.com/office/powerpoint/2010/main" val="9938633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edia Placeholder 4">
            <a:extLst>
              <a:ext uri="{FF2B5EF4-FFF2-40B4-BE49-F238E27FC236}">
                <a16:creationId xmlns:a16="http://schemas.microsoft.com/office/drawing/2014/main" id="{1E895D41-AD6B-F04E-9D23-A788C3440958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2419618" y="1847850"/>
            <a:ext cx="7352763" cy="4153640"/>
          </a:xfrm>
        </p:spPr>
        <p:txBody>
          <a:bodyPr/>
          <a:lstStyle/>
          <a:p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D6994B2-7340-6C46-9A51-F0EF43A6A8F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09F1B65A-FA28-4B4B-8ABD-92848ACCA0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rgbClr val="4D5858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B3209E4-FED1-8E4D-9611-6C3F36A28075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E6678763-6B94-D848-B97B-A055999BFA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10831215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sp>
        <p:nvSpPr>
          <p:cNvPr id="11" name="Text Placeholder 20">
            <a:extLst>
              <a:ext uri="{FF2B5EF4-FFF2-40B4-BE49-F238E27FC236}">
                <a16:creationId xmlns:a16="http://schemas.microsoft.com/office/drawing/2014/main" id="{EA46E482-531F-8C43-8939-2A736820667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10831215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</p:spTree>
    <p:extLst>
      <p:ext uri="{BB962C8B-B14F-4D97-AF65-F5344CB8AC3E}">
        <p14:creationId xmlns:p14="http://schemas.microsoft.com/office/powerpoint/2010/main" val="39711166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edia Placeholder 4">
            <a:extLst>
              <a:ext uri="{FF2B5EF4-FFF2-40B4-BE49-F238E27FC236}">
                <a16:creationId xmlns:a16="http://schemas.microsoft.com/office/drawing/2014/main" id="{1E895D41-AD6B-F04E-9D23-A788C3440958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4400788" y="1847850"/>
            <a:ext cx="7352763" cy="4153640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C9997F1-5490-DD47-A96B-F0A5E04E677E}"/>
              </a:ext>
            </a:extLst>
          </p:cNvPr>
          <p:cNvSpPr/>
          <p:nvPr userDrawn="1"/>
        </p:nvSpPr>
        <p:spPr>
          <a:xfrm rot="10800000">
            <a:off x="9841116" y="0"/>
            <a:ext cx="2350882" cy="6858000"/>
          </a:xfrm>
          <a:prstGeom prst="rect">
            <a:avLst/>
          </a:prstGeom>
          <a:gradFill>
            <a:gsLst>
              <a:gs pos="4000">
                <a:srgbClr val="00A6AA"/>
              </a:gs>
              <a:gs pos="32000">
                <a:srgbClr val="3E92CC">
                  <a:alpha val="72000"/>
                </a:srgbClr>
              </a:gs>
              <a:gs pos="72000">
                <a:srgbClr val="003B75">
                  <a:alpha val="80000"/>
                </a:srgb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D6994B2-7340-6C46-9A51-F0EF43A6A8F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09F1B65A-FA28-4B4B-8ABD-92848ACCA0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B3209E4-FED1-8E4D-9611-6C3F36A28075}"/>
              </a:ext>
            </a:extLst>
          </p:cNvPr>
          <p:cNvCxnSpPr>
            <a:cxnSpLocks/>
          </p:cNvCxnSpPr>
          <p:nvPr userDrawn="1"/>
        </p:nvCxnSpPr>
        <p:spPr>
          <a:xfrm>
            <a:off x="546018" y="532366"/>
            <a:ext cx="414564" cy="0"/>
          </a:xfrm>
          <a:prstGeom prst="line">
            <a:avLst/>
          </a:prstGeom>
          <a:ln w="5715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E6678763-6B94-D848-B97B-A055999BFA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448" y="704935"/>
            <a:ext cx="9115499" cy="56559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3000">
                <a:solidFill>
                  <a:srgbClr val="003B75"/>
                </a:solidFill>
              </a:defRPr>
            </a:lvl1pPr>
          </a:lstStyle>
          <a:p>
            <a:r>
              <a:rPr lang="en-US" dirty="0"/>
              <a:t>Click to edit Master title style 30pt</a:t>
            </a:r>
          </a:p>
        </p:txBody>
      </p:sp>
      <p:sp>
        <p:nvSpPr>
          <p:cNvPr id="11" name="Text Placeholder 20">
            <a:extLst>
              <a:ext uri="{FF2B5EF4-FFF2-40B4-BE49-F238E27FC236}">
                <a16:creationId xmlns:a16="http://schemas.microsoft.com/office/drawing/2014/main" id="{EA46E482-531F-8C43-8939-2A736820667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448" y="1202826"/>
            <a:ext cx="9115499" cy="4714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400">
                <a:solidFill>
                  <a:srgbClr val="00A6AA"/>
                </a:solidFill>
              </a:defRPr>
            </a:lvl1pPr>
          </a:lstStyle>
          <a:p>
            <a:pPr lvl="0"/>
            <a:r>
              <a:rPr lang="en-US" dirty="0"/>
              <a:t>Click to edit subtitle 14pt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F416BEC2-208E-B04C-B660-EC648C5E86C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449" y="1847179"/>
            <a:ext cx="3523892" cy="3343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  <a:lvl2pPr marL="457200" indent="0">
              <a:buNone/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/>
              <a:t>Click to edit Paragraph Title 16pt</a:t>
            </a:r>
          </a:p>
        </p:txBody>
      </p:sp>
      <p:sp>
        <p:nvSpPr>
          <p:cNvPr id="15" name="Text Placeholder 25">
            <a:extLst>
              <a:ext uri="{FF2B5EF4-FFF2-40B4-BE49-F238E27FC236}">
                <a16:creationId xmlns:a16="http://schemas.microsoft.com/office/drawing/2014/main" id="{46B83117-415B-A64B-82BA-AD4A2DF5E6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38449" y="2181498"/>
            <a:ext cx="3523892" cy="1247502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400" b="0"/>
            </a:lvl1pPr>
            <a:lvl2pPr>
              <a:lnSpc>
                <a:spcPct val="100000"/>
              </a:lnSpc>
              <a:spcBef>
                <a:spcPts val="0"/>
              </a:spcBef>
              <a:defRPr sz="14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400"/>
            </a:lvl4pPr>
            <a:lvl5pPr>
              <a:lnSpc>
                <a:spcPct val="10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martArt Placeholder 3">
            <a:extLst>
              <a:ext uri="{FF2B5EF4-FFF2-40B4-BE49-F238E27FC236}">
                <a16:creationId xmlns:a16="http://schemas.microsoft.com/office/drawing/2014/main" id="{384D2B8B-CE94-D549-BB31-69E4B7CDA574}"/>
              </a:ext>
            </a:extLst>
          </p:cNvPr>
          <p:cNvSpPr>
            <a:spLocks noGrp="1"/>
          </p:cNvSpPr>
          <p:nvPr>
            <p:ph type="dgm" sz="quarter" idx="16" hasCustomPrompt="1"/>
          </p:nvPr>
        </p:nvSpPr>
        <p:spPr>
          <a:xfrm>
            <a:off x="438447" y="3673889"/>
            <a:ext cx="2291669" cy="652463"/>
          </a:xfrm>
          <a:prstGeom prst="roundRect">
            <a:avLst>
              <a:gd name="adj" fmla="val 50000"/>
            </a:avLst>
          </a:prstGeom>
          <a:solidFill>
            <a:srgbClr val="EBA900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CTA Button 16pt</a:t>
            </a:r>
          </a:p>
        </p:txBody>
      </p:sp>
    </p:spTree>
    <p:extLst>
      <p:ext uri="{BB962C8B-B14F-4D97-AF65-F5344CB8AC3E}">
        <p14:creationId xmlns:p14="http://schemas.microsoft.com/office/powerpoint/2010/main" val="40036248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e Break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B49BC77-EFC4-C243-9DF7-955486904B2C}"/>
              </a:ext>
            </a:extLst>
          </p:cNvPr>
          <p:cNvSpPr/>
          <p:nvPr userDrawn="1"/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000">
                <a:srgbClr val="00A6AA"/>
              </a:gs>
              <a:gs pos="72000">
                <a:srgbClr val="003B75">
                  <a:alpha val="80000"/>
                </a:srgb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A7F651-F977-D947-940C-30241544DD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5386BAE-497C-FD40-94AB-55C4DA27D4A8}"/>
              </a:ext>
            </a:extLst>
          </p:cNvPr>
          <p:cNvCxnSpPr/>
          <p:nvPr userDrawn="1"/>
        </p:nvCxnSpPr>
        <p:spPr>
          <a:xfrm>
            <a:off x="651986" y="2704035"/>
            <a:ext cx="586564" cy="0"/>
          </a:xfrm>
          <a:prstGeom prst="line">
            <a:avLst/>
          </a:prstGeom>
          <a:ln w="10160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itle 1">
            <a:extLst>
              <a:ext uri="{FF2B5EF4-FFF2-40B4-BE49-F238E27FC236}">
                <a16:creationId xmlns:a16="http://schemas.microsoft.com/office/drawing/2014/main" id="{9C80FFE3-4F5F-444E-9614-3DD25F8EEF4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4539" y="3076459"/>
            <a:ext cx="10515600" cy="69330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4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40pt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BE1815B9-2577-6B4B-9C04-22545FCE776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4540" y="3786802"/>
            <a:ext cx="10515600" cy="37242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Subtitle</a:t>
            </a:r>
          </a:p>
        </p:txBody>
      </p:sp>
      <p:sp>
        <p:nvSpPr>
          <p:cNvPr id="21" name="Slide Number Placeholder 3">
            <a:extLst>
              <a:ext uri="{FF2B5EF4-FFF2-40B4-BE49-F238E27FC236}">
                <a16:creationId xmlns:a16="http://schemas.microsoft.com/office/drawing/2014/main" id="{B31A2D52-DEB2-984B-98D0-439F7D8043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</p:spTree>
    <p:extLst>
      <p:ext uri="{BB962C8B-B14F-4D97-AF65-F5344CB8AC3E}">
        <p14:creationId xmlns:p14="http://schemas.microsoft.com/office/powerpoint/2010/main" val="36943875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e Breaker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B49BC77-EFC4-C243-9DF7-955486904B2C}"/>
              </a:ext>
            </a:extLst>
          </p:cNvPr>
          <p:cNvSpPr/>
          <p:nvPr userDrawn="1"/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000">
                <a:srgbClr val="00A6AA"/>
              </a:gs>
              <a:gs pos="72000">
                <a:srgbClr val="003B75">
                  <a:alpha val="80000"/>
                </a:srgb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E3E41F-9760-964B-9E37-67CF91AFAFE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2925" y="582613"/>
            <a:ext cx="4400550" cy="5486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A7F651-F977-D947-940C-30241544DD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97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17595" y="314854"/>
            <a:ext cx="487234" cy="487234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5386BAE-497C-FD40-94AB-55C4DA27D4A8}"/>
              </a:ext>
            </a:extLst>
          </p:cNvPr>
          <p:cNvCxnSpPr/>
          <p:nvPr userDrawn="1"/>
        </p:nvCxnSpPr>
        <p:spPr>
          <a:xfrm>
            <a:off x="5383847" y="2704035"/>
            <a:ext cx="586564" cy="0"/>
          </a:xfrm>
          <a:prstGeom prst="line">
            <a:avLst/>
          </a:prstGeom>
          <a:ln w="10160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Elemento grafico 5">
            <a:extLst>
              <a:ext uri="{FF2B5EF4-FFF2-40B4-BE49-F238E27FC236}">
                <a16:creationId xmlns:a16="http://schemas.microsoft.com/office/drawing/2014/main" id="{9F25C716-4455-D642-9C79-A868973FF5E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528" y="5493134"/>
            <a:ext cx="912812" cy="354385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9C80FFE3-4F5F-444E-9614-3DD25F8EEF4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6400" y="3076458"/>
            <a:ext cx="5783739" cy="127615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4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40pt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BE1815B9-2577-6B4B-9C04-22545FCE776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486401" y="4352620"/>
            <a:ext cx="5783738" cy="37242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Subtitle</a:t>
            </a:r>
          </a:p>
        </p:txBody>
      </p:sp>
      <p:sp>
        <p:nvSpPr>
          <p:cNvPr id="21" name="Slide Number Placeholder 3">
            <a:extLst>
              <a:ext uri="{FF2B5EF4-FFF2-40B4-BE49-F238E27FC236}">
                <a16:creationId xmlns:a16="http://schemas.microsoft.com/office/drawing/2014/main" id="{B31A2D52-DEB2-984B-98D0-439F7D8043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70139" y="6437583"/>
            <a:ext cx="634690" cy="365125"/>
          </a:xfrm>
          <a:prstGeom prst="rect">
            <a:avLst/>
          </a:prstGeom>
        </p:spPr>
        <p:txBody>
          <a:bodyPr/>
          <a:lstStyle>
            <a:lvl1pPr>
              <a:defRPr lang="en-US" sz="1600" b="0" i="0" smtClean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algn="r"/>
            <a:fld id="{32E3C4B9-F909-714C-96BA-5C3950C2E75A}" type="slidenum">
              <a:rPr lang="en-LB" smtClean="0"/>
              <a:pPr algn="r"/>
              <a:t>‹#›</a:t>
            </a:fld>
            <a:endParaRPr lang="en-LB" dirty="0"/>
          </a:p>
        </p:txBody>
      </p:sp>
    </p:spTree>
    <p:extLst>
      <p:ext uri="{BB962C8B-B14F-4D97-AF65-F5344CB8AC3E}">
        <p14:creationId xmlns:p14="http://schemas.microsoft.com/office/powerpoint/2010/main" val="6042484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B49BC77-EFC4-C243-9DF7-955486904B2C}"/>
              </a:ext>
            </a:extLst>
          </p:cNvPr>
          <p:cNvSpPr/>
          <p:nvPr userDrawn="1"/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000">
                <a:srgbClr val="00A6AA"/>
              </a:gs>
              <a:gs pos="72000">
                <a:srgbClr val="003B75">
                  <a:alpha val="80000"/>
                </a:srgb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5386BAE-497C-FD40-94AB-55C4DA27D4A8}"/>
              </a:ext>
            </a:extLst>
          </p:cNvPr>
          <p:cNvCxnSpPr/>
          <p:nvPr userDrawn="1"/>
        </p:nvCxnSpPr>
        <p:spPr>
          <a:xfrm>
            <a:off x="651986" y="2704035"/>
            <a:ext cx="586564" cy="0"/>
          </a:xfrm>
          <a:prstGeom prst="line">
            <a:avLst/>
          </a:prstGeom>
          <a:ln w="101600" cap="rnd">
            <a:solidFill>
              <a:srgbClr val="00A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itle 1">
            <a:extLst>
              <a:ext uri="{FF2B5EF4-FFF2-40B4-BE49-F238E27FC236}">
                <a16:creationId xmlns:a16="http://schemas.microsoft.com/office/drawing/2014/main" id="{9C80FFE3-4F5F-444E-9614-3DD25F8EEF4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4539" y="3076459"/>
            <a:ext cx="10515600" cy="69330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4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40pt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BE1815B9-2577-6B4B-9C04-22545FCE776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4540" y="3786802"/>
            <a:ext cx="10515600" cy="37242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Subtitle</a:t>
            </a:r>
          </a:p>
        </p:txBody>
      </p:sp>
    </p:spTree>
    <p:extLst>
      <p:ext uri="{BB962C8B-B14F-4D97-AF65-F5344CB8AC3E}">
        <p14:creationId xmlns:p14="http://schemas.microsoft.com/office/powerpoint/2010/main" val="1242345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Placeholder 1">
            <a:extLst>
              <a:ext uri="{FF2B5EF4-FFF2-40B4-BE49-F238E27FC236}">
                <a16:creationId xmlns:a16="http://schemas.microsoft.com/office/drawing/2014/main" id="{564959EF-2C8C-0F41-8C12-269C52044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48" y="704935"/>
            <a:ext cx="11387792" cy="4375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833F0788-9E7E-0640-A051-1EC692F3DF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2438" y="1847179"/>
            <a:ext cx="11287124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59800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4" r:id="rId2"/>
    <p:sldLayoutId id="2147483659" r:id="rId3"/>
    <p:sldLayoutId id="2147483661" r:id="rId4"/>
    <p:sldLayoutId id="2147483671" r:id="rId5"/>
    <p:sldLayoutId id="2147483667" r:id="rId6"/>
    <p:sldLayoutId id="2147483657" r:id="rId7"/>
    <p:sldLayoutId id="2147483669" r:id="rId8"/>
    <p:sldLayoutId id="2147483670" r:id="rId9"/>
    <p:sldLayoutId id="2147483662" r:id="rId10"/>
    <p:sldLayoutId id="2147483672" r:id="rId11"/>
    <p:sldLayoutId id="2147483673" r:id="rId12"/>
    <p:sldLayoutId id="2147483665" r:id="rId13"/>
    <p:sldLayoutId id="2147483663" r:id="rId14"/>
    <p:sldLayoutId id="2147483664" r:id="rId15"/>
    <p:sldLayoutId id="2147483668" r:id="rId16"/>
    <p:sldLayoutId id="2147483666" r:id="rId17"/>
    <p:sldLayoutId id="2147483655" r:id="rId18"/>
    <p:sldLayoutId id="2147483660" r:id="rId19"/>
    <p:sldLayoutId id="2147483674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b="0" i="0" kern="1200">
          <a:solidFill>
            <a:srgbClr val="003B75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defRPr sz="1400" b="0" i="0" kern="1200">
          <a:solidFill>
            <a:srgbClr val="4D5858"/>
          </a:solidFill>
          <a:latin typeface="Arial" panose="020B0604020202020204" pitchFamily="34" charset="0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defRPr sz="1400" b="0" i="0" kern="1200">
          <a:solidFill>
            <a:srgbClr val="4D5858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1400" b="0" i="0" kern="1200">
          <a:solidFill>
            <a:srgbClr val="4D5858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1400" b="0" i="0" kern="1200">
          <a:solidFill>
            <a:srgbClr val="4D5858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1400" b="0" i="0" kern="1200">
          <a:solidFill>
            <a:srgbClr val="4D5858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S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7.jp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8.jp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14.jpg"/><Relationship Id="rId3" Type="http://schemas.openxmlformats.org/officeDocument/2006/relationships/image" Target="../media/image9.JPG"/><Relationship Id="rId7" Type="http://schemas.openxmlformats.org/officeDocument/2006/relationships/diagramData" Target="../diagrams/data2.xml"/><Relationship Id="rId12" Type="http://schemas.openxmlformats.org/officeDocument/2006/relationships/image" Target="../media/image1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11" Type="http://schemas.microsoft.com/office/2007/relationships/diagramDrawing" Target="../diagrams/drawing2.xml"/><Relationship Id="rId5" Type="http://schemas.openxmlformats.org/officeDocument/2006/relationships/image" Target="../media/image11.JPG"/><Relationship Id="rId10" Type="http://schemas.openxmlformats.org/officeDocument/2006/relationships/diagramColors" Target="../diagrams/colors2.xml"/><Relationship Id="rId4" Type="http://schemas.openxmlformats.org/officeDocument/2006/relationships/image" Target="../media/image10.JPG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tif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17.tif"/><Relationship Id="rId4" Type="http://schemas.openxmlformats.org/officeDocument/2006/relationships/diagramLayout" Target="../diagrams/layout3.xml"/><Relationship Id="rId9" Type="http://schemas.openxmlformats.org/officeDocument/2006/relationships/image" Target="../media/image16.t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diagramQuickStyle" Target="../diagrams/quickStyle4.xml"/><Relationship Id="rId3" Type="http://schemas.openxmlformats.org/officeDocument/2006/relationships/image" Target="../media/image18.JPG"/><Relationship Id="rId7" Type="http://schemas.openxmlformats.org/officeDocument/2006/relationships/image" Target="../media/image22.png"/><Relationship Id="rId12" Type="http://schemas.openxmlformats.org/officeDocument/2006/relationships/diagramLayout" Target="../diagrams/layou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g"/><Relationship Id="rId11" Type="http://schemas.openxmlformats.org/officeDocument/2006/relationships/diagramData" Target="../diagrams/data4.xml"/><Relationship Id="rId5" Type="http://schemas.openxmlformats.org/officeDocument/2006/relationships/image" Target="../media/image20.jpg"/><Relationship Id="rId15" Type="http://schemas.microsoft.com/office/2007/relationships/diagramDrawing" Target="../diagrams/drawing4.xml"/><Relationship Id="rId10" Type="http://schemas.openxmlformats.org/officeDocument/2006/relationships/image" Target="../media/image25.png"/><Relationship Id="rId4" Type="http://schemas.openxmlformats.org/officeDocument/2006/relationships/image" Target="../media/image19.jpg"/><Relationship Id="rId9" Type="http://schemas.openxmlformats.org/officeDocument/2006/relationships/image" Target="../media/image24.png"/><Relationship Id="rId14" Type="http://schemas.openxmlformats.org/officeDocument/2006/relationships/diagramColors" Target="../diagrams/colors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28.pn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9.png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image" Target="../media/image30.png"/><Relationship Id="rId7" Type="http://schemas.openxmlformats.org/officeDocument/2006/relationships/diagramLayout" Target="../diagrams/layout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7.xml"/><Relationship Id="rId5" Type="http://schemas.openxmlformats.org/officeDocument/2006/relationships/image" Target="../media/image31.jpg"/><Relationship Id="rId10" Type="http://schemas.microsoft.com/office/2007/relationships/diagramDrawing" Target="../diagrams/drawing7.xml"/><Relationship Id="rId4" Type="http://schemas.microsoft.com/office/2007/relationships/hdphoto" Target="../media/hdphoto4.wdp"/><Relationship Id="rId9" Type="http://schemas.openxmlformats.org/officeDocument/2006/relationships/diagramColors" Target="../diagrams/colors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image" Target="../media/image32.png"/><Relationship Id="rId7" Type="http://schemas.openxmlformats.org/officeDocument/2006/relationships/diagramQuickStyle" Target="../diagrams/quickStyle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4" Type="http://schemas.openxmlformats.org/officeDocument/2006/relationships/image" Target="../media/image33.png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4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35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image" Target="../media/image36.png"/><Relationship Id="rId7" Type="http://schemas.openxmlformats.org/officeDocument/2006/relationships/diagramQuickStyle" Target="../diagrams/quickStyle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4" Type="http://schemas.openxmlformats.org/officeDocument/2006/relationships/image" Target="../media/image37.png"/><Relationship Id="rId9" Type="http://schemas.microsoft.com/office/2007/relationships/diagramDrawing" Target="../diagrams/drawing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10" Type="http://schemas.openxmlformats.org/officeDocument/2006/relationships/image" Target="../media/image17.tif"/><Relationship Id="rId4" Type="http://schemas.openxmlformats.org/officeDocument/2006/relationships/diagramLayout" Target="../diagrams/layout12.xml"/><Relationship Id="rId9" Type="http://schemas.openxmlformats.org/officeDocument/2006/relationships/image" Target="../media/image15.t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DB0C7B-D029-DF4C-A775-EA9C88F5FB9F}"/>
              </a:ext>
            </a:extLst>
          </p:cNvPr>
          <p:cNvSpPr/>
          <p:nvPr/>
        </p:nvSpPr>
        <p:spPr>
          <a:xfrm>
            <a:off x="0" y="0"/>
            <a:ext cx="12192000" cy="6859059"/>
          </a:xfrm>
          <a:prstGeom prst="rect">
            <a:avLst/>
          </a:prstGeom>
          <a:solidFill>
            <a:srgbClr val="0D0D0D">
              <a:alpha val="5048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37CD09-1AD5-B648-B3EC-68D046E1891C}"/>
              </a:ext>
            </a:extLst>
          </p:cNvPr>
          <p:cNvSpPr txBox="1"/>
          <p:nvPr/>
        </p:nvSpPr>
        <p:spPr>
          <a:xfrm>
            <a:off x="496856" y="2011967"/>
            <a:ext cx="11408632" cy="1754326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</a:rPr>
              <a:t>Physicochemical Characterization of CO</a:t>
            </a:r>
            <a:r>
              <a:rPr lang="en-US" sz="3600" b="1" baseline="-25000" dirty="0">
                <a:solidFill>
                  <a:schemeClr val="bg1"/>
                </a:solidFill>
                <a:latin typeface="Arial" panose="020B0604020202020204" pitchFamily="34" charset="0"/>
              </a:rPr>
              <a:t>2</a:t>
            </a: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</a:rPr>
              <a:t>-Activated Colloidal Silica Gels for Adaptive Subsurface Sealing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674D27-A0E4-FD4C-942B-46224B01A1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7661"/>
          <a:stretch/>
        </p:blipFill>
        <p:spPr>
          <a:xfrm>
            <a:off x="403828" y="341385"/>
            <a:ext cx="2150836" cy="1016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AD8C21A-A3CC-A1DF-910B-5329376F5B25}"/>
              </a:ext>
            </a:extLst>
          </p:cNvPr>
          <p:cNvSpPr txBox="1"/>
          <p:nvPr/>
        </p:nvSpPr>
        <p:spPr>
          <a:xfrm>
            <a:off x="496856" y="4173902"/>
            <a:ext cx="11198288" cy="1138773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Simon Zougheib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Energy Resources and Petroleum Engineering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KAUST</a:t>
            </a:r>
          </a:p>
        </p:txBody>
      </p:sp>
      <p:pic>
        <p:nvPicPr>
          <p:cNvPr id="8" name="Picture 7" descr="A black and white logo&#10;&#10;AI-generated content may be incorrect.">
            <a:extLst>
              <a:ext uri="{FF2B5EF4-FFF2-40B4-BE49-F238E27FC236}">
                <a16:creationId xmlns:a16="http://schemas.microsoft.com/office/drawing/2014/main" id="{B624A00E-F274-7E8E-AB4E-601BFA6595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1600" y="476520"/>
            <a:ext cx="3810000" cy="745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133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C547D-74F1-4A4E-8E1F-116B96C30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dirty="0"/>
              <a:t>Problem Statement</a:t>
            </a:r>
            <a:br>
              <a:rPr lang="en-US" dirty="0"/>
            </a:b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F55FDC4-3919-4A48-B43A-27EA331D53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4A961E-67E3-F494-D353-1FDBD47D2782}"/>
              </a:ext>
            </a:extLst>
          </p:cNvPr>
          <p:cNvSpPr txBox="1"/>
          <p:nvPr/>
        </p:nvSpPr>
        <p:spPr>
          <a:xfrm>
            <a:off x="380259" y="1102267"/>
            <a:ext cx="1152973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  <a:defRPr/>
            </a:pP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Carbon capture, utilization, and storage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(CCUS) reduces CO</a:t>
            </a:r>
            <a:r>
              <a:rPr lang="en-US" baseline="-25000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2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 emissions by </a:t>
            </a:r>
            <a:r>
              <a:rPr lang="en-US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capturing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 CO</a:t>
            </a:r>
            <a:r>
              <a:rPr lang="en-US" baseline="-25000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2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 and </a:t>
            </a:r>
            <a:r>
              <a:rPr lang="en-US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storing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 it in deep geological formations.</a:t>
            </a:r>
          </a:p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However, stored CO</a:t>
            </a:r>
            <a:r>
              <a:rPr lang="en-US" baseline="-25000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2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 may </a:t>
            </a: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leak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 through </a:t>
            </a:r>
            <a:r>
              <a:rPr lang="en-US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faults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 and </a:t>
            </a:r>
            <a:r>
              <a:rPr lang="en-US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fractures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 in the wellbore cement</a:t>
            </a:r>
          </a:p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  <a:defRPr/>
            </a:pPr>
            <a:endParaRPr lang="en-LB" dirty="0">
              <a:solidFill>
                <a:srgbClr val="000000"/>
              </a:solidFill>
              <a:latin typeface="Arial" panose="020B0604020202020204" pitchFamily="34" charset="0"/>
              <a:cs typeface="Arial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6FE9C29-DEBF-CF5F-EFB8-764380F7DF3C}"/>
              </a:ext>
            </a:extLst>
          </p:cNvPr>
          <p:cNvSpPr txBox="1"/>
          <p:nvPr/>
        </p:nvSpPr>
        <p:spPr>
          <a:xfrm>
            <a:off x="7325627" y="2555814"/>
            <a:ext cx="4728755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200"/>
              </a:spcAft>
              <a:buClr>
                <a:srgbClr val="F46022"/>
              </a:buClr>
              <a:buFont typeface="Wingdings" pitchFamily="2" charset="2"/>
              <a:buChar char="§"/>
            </a:pPr>
            <a:r>
              <a:rPr lang="en-US" b="1" dirty="0">
                <a:latin typeface="Arial" panose="020B0604020202020204" pitchFamily="34" charset="0"/>
              </a:rPr>
              <a:t>Colloidal Silica </a:t>
            </a:r>
            <a:r>
              <a:rPr lang="en-US" dirty="0">
                <a:latin typeface="Arial" panose="020B0604020202020204" pitchFamily="34" charset="0"/>
              </a:rPr>
              <a:t>is investigated as an adaptive sealant as it is initially an </a:t>
            </a:r>
            <a:r>
              <a:rPr lang="en-US" dirty="0">
                <a:solidFill>
                  <a:srgbClr val="F46022"/>
                </a:solidFill>
                <a:latin typeface="Arial" panose="020B0604020202020204" pitchFamily="34" charset="0"/>
              </a:rPr>
              <a:t>injectable liquid</a:t>
            </a:r>
            <a:r>
              <a:rPr lang="en-US" dirty="0">
                <a:latin typeface="Arial" panose="020B0604020202020204" pitchFamily="34" charset="0"/>
              </a:rPr>
              <a:t> and </a:t>
            </a:r>
            <a:r>
              <a:rPr lang="en-US" dirty="0">
                <a:solidFill>
                  <a:srgbClr val="F46022"/>
                </a:solidFill>
                <a:latin typeface="Arial" panose="020B0604020202020204" pitchFamily="34" charset="0"/>
              </a:rPr>
              <a:t>gels</a:t>
            </a:r>
            <a:r>
              <a:rPr lang="en-US" dirty="0">
                <a:latin typeface="Arial" panose="020B0604020202020204" pitchFamily="34" charset="0"/>
              </a:rPr>
              <a:t> after exposure to CO</a:t>
            </a:r>
            <a:r>
              <a:rPr lang="en-US" baseline="-25000" dirty="0">
                <a:latin typeface="Arial" panose="020B0604020202020204" pitchFamily="34" charset="0"/>
              </a:rPr>
              <a:t>2</a:t>
            </a:r>
          </a:p>
          <a:p>
            <a:pPr marL="285750" indent="-285750">
              <a:spcAft>
                <a:spcPts val="1200"/>
              </a:spcAft>
              <a:buClr>
                <a:srgbClr val="F46022"/>
              </a:buClr>
              <a:buFont typeface="Wingdings" pitchFamily="2" charset="2"/>
              <a:buChar char="§"/>
            </a:pPr>
            <a:r>
              <a:rPr lang="en-US" dirty="0">
                <a:latin typeface="Arial" panose="020B0604020202020204" pitchFamily="34" charset="0"/>
              </a:rPr>
              <a:t>Treatment design requires understanding how CO</a:t>
            </a:r>
            <a:r>
              <a:rPr lang="en-US" baseline="-25000" dirty="0">
                <a:latin typeface="Arial" panose="020B0604020202020204" pitchFamily="34" charset="0"/>
              </a:rPr>
              <a:t>2</a:t>
            </a:r>
            <a:r>
              <a:rPr lang="en-US" dirty="0">
                <a:latin typeface="Arial" panose="020B0604020202020204" pitchFamily="34" charset="0"/>
              </a:rPr>
              <a:t> interacts with colloidal silica dispersions</a:t>
            </a:r>
          </a:p>
          <a:p>
            <a:pPr>
              <a:spcBef>
                <a:spcPts val="1200"/>
              </a:spcBef>
              <a:spcAft>
                <a:spcPts val="1200"/>
              </a:spcAft>
              <a:buClr>
                <a:srgbClr val="F46022"/>
              </a:buClr>
            </a:pPr>
            <a:r>
              <a:rPr lang="en-US" dirty="0">
                <a:solidFill>
                  <a:srgbClr val="F46022"/>
                </a:solidFill>
                <a:latin typeface="Arial" panose="020B0604020202020204" pitchFamily="34" charset="0"/>
              </a:rPr>
              <a:t>In this work, we analyze </a:t>
            </a:r>
            <a:r>
              <a:rPr lang="en-US" b="1" dirty="0">
                <a:solidFill>
                  <a:srgbClr val="F46022"/>
                </a:solidFill>
                <a:latin typeface="Arial" panose="020B0604020202020204" pitchFamily="34" charset="0"/>
              </a:rPr>
              <a:t>CO</a:t>
            </a:r>
            <a:r>
              <a:rPr lang="en-US" b="1" baseline="-25000" dirty="0">
                <a:solidFill>
                  <a:srgbClr val="F46022"/>
                </a:solidFill>
                <a:latin typeface="Arial" panose="020B0604020202020204" pitchFamily="34" charset="0"/>
              </a:rPr>
              <a:t>2</a:t>
            </a:r>
            <a:r>
              <a:rPr lang="en-US" b="1" dirty="0">
                <a:solidFill>
                  <a:srgbClr val="F46022"/>
                </a:solidFill>
                <a:latin typeface="Arial" panose="020B0604020202020204" pitchFamily="34" charset="0"/>
              </a:rPr>
              <a:t> uptake</a:t>
            </a:r>
            <a:r>
              <a:rPr lang="en-US" dirty="0">
                <a:solidFill>
                  <a:srgbClr val="F46022"/>
                </a:solidFill>
                <a:latin typeface="Arial" panose="020B0604020202020204" pitchFamily="34" charset="0"/>
              </a:rPr>
              <a:t>, and the effect of </a:t>
            </a:r>
            <a:r>
              <a:rPr lang="en-US" b="1" dirty="0">
                <a:solidFill>
                  <a:srgbClr val="F46022"/>
                </a:solidFill>
                <a:latin typeface="Arial" panose="020B0604020202020204" pitchFamily="34" charset="0"/>
              </a:rPr>
              <a:t>particle size </a:t>
            </a:r>
            <a:r>
              <a:rPr lang="en-US" dirty="0">
                <a:solidFill>
                  <a:srgbClr val="F46022"/>
                </a:solidFill>
                <a:latin typeface="Arial" panose="020B0604020202020204" pitchFamily="34" charset="0"/>
              </a:rPr>
              <a:t>and dissolved </a:t>
            </a:r>
            <a:r>
              <a:rPr lang="en-US" b="1" dirty="0">
                <a:solidFill>
                  <a:srgbClr val="F46022"/>
                </a:solidFill>
                <a:latin typeface="Arial" panose="020B0604020202020204" pitchFamily="34" charset="0"/>
              </a:rPr>
              <a:t>CO</a:t>
            </a:r>
            <a:r>
              <a:rPr lang="en-US" b="1" baseline="-25000" dirty="0">
                <a:solidFill>
                  <a:srgbClr val="F46022"/>
                </a:solidFill>
                <a:latin typeface="Arial" panose="020B0604020202020204" pitchFamily="34" charset="0"/>
              </a:rPr>
              <a:t>2</a:t>
            </a:r>
            <a:r>
              <a:rPr lang="en-US" b="1" dirty="0">
                <a:solidFill>
                  <a:srgbClr val="F46022"/>
                </a:solidFill>
                <a:latin typeface="Arial" panose="020B0604020202020204" pitchFamily="34" charset="0"/>
              </a:rPr>
              <a:t> concentration </a:t>
            </a:r>
            <a:r>
              <a:rPr lang="en-US" dirty="0">
                <a:solidFill>
                  <a:srgbClr val="F46022"/>
                </a:solidFill>
                <a:latin typeface="Arial" panose="020B0604020202020204" pitchFamily="34" charset="0"/>
              </a:rPr>
              <a:t>on the gelation response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DD6AB14-BD26-1FA3-FE80-1C00CD741F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856"/>
          <a:stretch/>
        </p:blipFill>
        <p:spPr>
          <a:xfrm>
            <a:off x="1" y="2315445"/>
            <a:ext cx="7227654" cy="384708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BD7102-A9DE-6E9A-92F4-C5EAB41B9F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4856"/>
          <a:stretch/>
        </p:blipFill>
        <p:spPr>
          <a:xfrm>
            <a:off x="0" y="2315445"/>
            <a:ext cx="7227653" cy="3847089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B05B35B-9A4E-9AA3-35AA-E6B93ED54D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1535845"/>
              </p:ext>
            </p:extLst>
          </p:nvPr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3" name="Rectangle 12">
            <a:extLst>
              <a:ext uri="{FF2B5EF4-FFF2-40B4-BE49-F238E27FC236}">
                <a16:creationId xmlns:a16="http://schemas.microsoft.com/office/drawing/2014/main" id="{AB93CD62-DD06-82B5-1AF9-802BD0B5E7C2}"/>
              </a:ext>
            </a:extLst>
          </p:cNvPr>
          <p:cNvSpPr/>
          <p:nvPr/>
        </p:nvSpPr>
        <p:spPr>
          <a:xfrm>
            <a:off x="7314741" y="2525358"/>
            <a:ext cx="4728755" cy="3323987"/>
          </a:xfrm>
          <a:prstGeom prst="rect">
            <a:avLst/>
          </a:prstGeom>
          <a:noFill/>
          <a:ln w="19050">
            <a:solidFill>
              <a:srgbClr val="F4602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B"/>
          </a:p>
        </p:txBody>
      </p:sp>
    </p:spTree>
    <p:extLst>
      <p:ext uri="{BB962C8B-B14F-4D97-AF65-F5344CB8AC3E}">
        <p14:creationId xmlns:p14="http://schemas.microsoft.com/office/powerpoint/2010/main" val="6379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C547D-74F1-4A4E-8E1F-116B96C30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dirty="0"/>
              <a:t>How CO</a:t>
            </a:r>
            <a:r>
              <a:rPr lang="en-US" baseline="-25000" dirty="0"/>
              <a:t>2 </a:t>
            </a:r>
            <a:r>
              <a:rPr lang="en-US" dirty="0"/>
              <a:t>Activates Colloidal Silica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56018C92-A6A1-EA50-6FD3-02957C97C91F}"/>
              </a:ext>
            </a:extLst>
          </p:cNvPr>
          <p:cNvSpPr txBox="1">
            <a:spLocks/>
          </p:cNvSpPr>
          <p:nvPr/>
        </p:nvSpPr>
        <p:spPr>
          <a:xfrm>
            <a:off x="140285" y="1307292"/>
            <a:ext cx="3195830" cy="1368259"/>
          </a:xfrm>
          <a:prstGeom prst="rect">
            <a:avLst/>
          </a:prstGeom>
          <a:noFill/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i="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800"/>
              </a:spcAft>
              <a:buClr>
                <a:srgbClr val="04A6AA"/>
              </a:buClr>
            </a:pPr>
            <a:r>
              <a:rPr lang="en-US" sz="2400" b="1" u="sng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Stage 1:</a:t>
            </a:r>
            <a:br>
              <a:rPr lang="en-US" sz="24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</a:b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/>
              </a:rPr>
              <a:t>Stable colloidal silica dispersion</a:t>
            </a:r>
          </a:p>
        </p:txBody>
      </p:sp>
      <p:pic>
        <p:nvPicPr>
          <p:cNvPr id="23" name="Picture 22" descr="Diagram of a diagram of a double layer&#10;&#10;AI-generated content may be incorrect.">
            <a:extLst>
              <a:ext uri="{FF2B5EF4-FFF2-40B4-BE49-F238E27FC236}">
                <a16:creationId xmlns:a16="http://schemas.microsoft.com/office/drawing/2014/main" id="{1AA62D53-ED2A-4A93-FAB0-F8A4BC61E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6115" y="1308846"/>
            <a:ext cx="8715600" cy="5412106"/>
          </a:xfrm>
          <a:prstGeom prst="rect">
            <a:avLst/>
          </a:prstGeom>
        </p:spPr>
      </p:pic>
      <p:pic>
        <p:nvPicPr>
          <p:cNvPr id="21" name="Picture 20" descr="Diagram of a diagram of a molecule&#10;&#10;AI-generated content may be incorrect.">
            <a:extLst>
              <a:ext uri="{FF2B5EF4-FFF2-40B4-BE49-F238E27FC236}">
                <a16:creationId xmlns:a16="http://schemas.microsoft.com/office/drawing/2014/main" id="{C279F6FA-6362-D031-A8D0-3B0F3FF10A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6115" y="1308846"/>
            <a:ext cx="8715600" cy="5412106"/>
          </a:xfrm>
          <a:prstGeom prst="rect">
            <a:avLst/>
          </a:prstGeom>
        </p:spPr>
      </p:pic>
      <p:pic>
        <p:nvPicPr>
          <p:cNvPr id="25" name="Picture 24" descr="Diagram of a diagram of different types of water&#10;&#10;AI-generated content may be incorrect.">
            <a:extLst>
              <a:ext uri="{FF2B5EF4-FFF2-40B4-BE49-F238E27FC236}">
                <a16:creationId xmlns:a16="http://schemas.microsoft.com/office/drawing/2014/main" id="{F94166AA-6AE1-A156-EB71-B8260119C1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6115" y="1308846"/>
            <a:ext cx="8715600" cy="5412106"/>
          </a:xfrm>
          <a:prstGeom prst="rect">
            <a:avLst/>
          </a:prstGeom>
        </p:spPr>
      </p:pic>
      <p:pic>
        <p:nvPicPr>
          <p:cNvPr id="18" name="Picture 17" descr="Diagram of a diagram of a chemical reaction&#10;&#10;AI-generated content may be incorrect.">
            <a:extLst>
              <a:ext uri="{FF2B5EF4-FFF2-40B4-BE49-F238E27FC236}">
                <a16:creationId xmlns:a16="http://schemas.microsoft.com/office/drawing/2014/main" id="{BE6BBE68-E194-E2E3-2847-B949F9D55B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6115" y="1310400"/>
            <a:ext cx="8715600" cy="5412106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F55FDC4-3919-4A48-B43A-27EA331D53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-177060" y="6445672"/>
            <a:ext cx="634690" cy="365125"/>
          </a:xfrm>
        </p:spPr>
        <p:txBody>
          <a:bodyPr/>
          <a:lstStyle/>
          <a:p>
            <a:fld id="{32E3C4B9-F909-714C-96BA-5C3950C2E75A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28ED1B7-7762-7F92-0374-8697513397B2}"/>
              </a:ext>
            </a:extLst>
          </p:cNvPr>
          <p:cNvSpPr txBox="1">
            <a:spLocks/>
          </p:cNvSpPr>
          <p:nvPr/>
        </p:nvSpPr>
        <p:spPr>
          <a:xfrm>
            <a:off x="140285" y="1307292"/>
            <a:ext cx="3195830" cy="145742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i="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800"/>
              </a:spcAft>
              <a:buClr>
                <a:srgbClr val="04A6AA"/>
              </a:buClr>
            </a:pPr>
            <a:r>
              <a:rPr lang="en-US" sz="2400" b="1" u="sng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Stage 2:</a:t>
            </a:r>
            <a:br>
              <a:rPr lang="en-US" sz="24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</a:b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/>
              </a:rPr>
              <a:t>CO</a:t>
            </a:r>
            <a:r>
              <a:rPr lang="en-US" sz="2400" baseline="-25000" dirty="0">
                <a:solidFill>
                  <a:schemeClr val="tx1"/>
                </a:solidFill>
                <a:latin typeface="Arial" panose="020B0604020202020204" pitchFamily="34" charset="0"/>
                <a:cs typeface="Arial"/>
              </a:rPr>
              <a:t>2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/>
              </a:rPr>
              <a:t> dissolution</a:t>
            </a:r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D3109F60-CEE0-CC61-9BB3-49A07BFE39F1}"/>
              </a:ext>
            </a:extLst>
          </p:cNvPr>
          <p:cNvSpPr txBox="1">
            <a:spLocks/>
          </p:cNvSpPr>
          <p:nvPr/>
        </p:nvSpPr>
        <p:spPr>
          <a:xfrm>
            <a:off x="140285" y="1307292"/>
            <a:ext cx="3195830" cy="187697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i="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800"/>
              </a:spcAft>
              <a:buClr>
                <a:srgbClr val="04A6AA"/>
              </a:buClr>
            </a:pPr>
            <a:r>
              <a:rPr lang="en-US" sz="2400" b="1" u="sng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Stage 3:</a:t>
            </a:r>
            <a:br>
              <a:rPr lang="en-US" sz="24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</a:b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/>
              </a:rPr>
              <a:t>Surface-charge reduction and double-layer compression</a:t>
            </a:r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5E2FE512-9E41-8BA0-ADD3-8FC7F453A6BC}"/>
              </a:ext>
            </a:extLst>
          </p:cNvPr>
          <p:cNvSpPr txBox="1">
            <a:spLocks/>
          </p:cNvSpPr>
          <p:nvPr/>
        </p:nvSpPr>
        <p:spPr>
          <a:xfrm>
            <a:off x="140285" y="1307292"/>
            <a:ext cx="3195830" cy="187697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i="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800"/>
              </a:spcAft>
              <a:buClr>
                <a:srgbClr val="04A6AA"/>
              </a:buClr>
            </a:pPr>
            <a:r>
              <a:rPr lang="en-US" sz="2400" b="1" u="sng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Stage 4:</a:t>
            </a:r>
            <a:br>
              <a:rPr lang="en-US" sz="24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</a:b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/>
              </a:rPr>
              <a:t>Aggregation and gelation initiation</a:t>
            </a:r>
          </a:p>
        </p:txBody>
      </p:sp>
      <p:graphicFrame>
        <p:nvGraphicFramePr>
          <p:cNvPr id="30" name="Diagram 29">
            <a:extLst>
              <a:ext uri="{FF2B5EF4-FFF2-40B4-BE49-F238E27FC236}">
                <a16:creationId xmlns:a16="http://schemas.microsoft.com/office/drawing/2014/main" id="{3980ABC5-1E09-A7BD-5F03-E2ED5155C3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121724"/>
              </p:ext>
            </p:extLst>
          </p:nvPr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847625FE-3E41-08D9-6229-6E08F66956CA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34897" t="25816" r="40079" b="10262"/>
          <a:stretch>
            <a:fillRect/>
          </a:stretch>
        </p:blipFill>
        <p:spPr>
          <a:xfrm>
            <a:off x="977857" y="3807468"/>
            <a:ext cx="1520687" cy="2913484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C568200-49D2-DFB7-D68F-04D44E0B94D2}"/>
              </a:ext>
            </a:extLst>
          </p:cNvPr>
          <p:cNvGrpSpPr/>
          <p:nvPr/>
        </p:nvGrpSpPr>
        <p:grpSpPr>
          <a:xfrm>
            <a:off x="1122218" y="4567585"/>
            <a:ext cx="1318161" cy="1090080"/>
            <a:chOff x="1122218" y="4567585"/>
            <a:chExt cx="1318161" cy="1090080"/>
          </a:xfrm>
        </p:grpSpPr>
        <p:sp>
          <p:nvSpPr>
            <p:cNvPr id="7" name="Rounded Rectangle 6">
              <a:extLst>
                <a:ext uri="{FF2B5EF4-FFF2-40B4-BE49-F238E27FC236}">
                  <a16:creationId xmlns:a16="http://schemas.microsoft.com/office/drawing/2014/main" id="{EC57677F-5415-CF04-83DD-B76B2E5C7BC9}"/>
                </a:ext>
              </a:extLst>
            </p:cNvPr>
            <p:cNvSpPr/>
            <p:nvPr/>
          </p:nvSpPr>
          <p:spPr>
            <a:xfrm>
              <a:off x="1122218" y="4567585"/>
              <a:ext cx="1318161" cy="1090080"/>
            </a:xfrm>
            <a:prstGeom prst="roundRect">
              <a:avLst/>
            </a:prstGeom>
            <a:solidFill>
              <a:srgbClr val="A88C24">
                <a:alpha val="36942"/>
              </a:srgbClr>
            </a:solidFill>
            <a:ln w="28575">
              <a:solidFill>
                <a:schemeClr val="accent4">
                  <a:lumMod val="50000"/>
                </a:schemeClr>
              </a:solidFill>
              <a:prstDash val="sys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LB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7B828FB-03AB-C2AF-8AA0-396D58F6C10E}"/>
                </a:ext>
              </a:extLst>
            </p:cNvPr>
            <p:cNvSpPr txBox="1"/>
            <p:nvPr/>
          </p:nvSpPr>
          <p:spPr>
            <a:xfrm>
              <a:off x="1493682" y="4925351"/>
              <a:ext cx="719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LB" b="1" dirty="0">
                  <a:latin typeface="Arial" panose="020B0604020202020204" pitchFamily="34" charset="0"/>
                  <a:cs typeface="Arial" panose="020B0604020202020204" pitchFamily="34" charset="0"/>
                </a:rPr>
                <a:t>CO</a:t>
              </a:r>
              <a:r>
                <a:rPr lang="en-LB" b="1" baseline="-25000" dirty="0"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B8DE6E4F-3DF4-D69F-6FEC-8A6251A06399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/>
          </a:blip>
          <a:srcRect l="33791" t="25386" r="41186" b="10692"/>
          <a:stretch>
            <a:fillRect/>
          </a:stretch>
        </p:blipFill>
        <p:spPr>
          <a:xfrm>
            <a:off x="977857" y="3807468"/>
            <a:ext cx="1520687" cy="2913484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5208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build="allAtOnce" animBg="1"/>
      <p:bldP spid="27" grpId="0" build="allAtOnce" animBg="1"/>
      <p:bldP spid="28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9F7E79-C2BD-00EB-59B6-99E25F6A28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1982D-5081-FBB7-290D-191F051B1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b="1" dirty="0"/>
              <a:t>Part 1:</a:t>
            </a:r>
            <a:r>
              <a:rPr lang="en-US" dirty="0"/>
              <a:t> Particle size and zeta potential characterization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0D0441B-DB97-5603-46EC-F8F900D834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4</a:t>
            </a:fld>
            <a:endParaRPr lang="en-US" dirty="0"/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DD637D37-4597-BFBE-66BB-DF4125C0A7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9409298"/>
              </p:ext>
            </p:extLst>
          </p:nvPr>
        </p:nvGraphicFramePr>
        <p:xfrm>
          <a:off x="310587" y="2195733"/>
          <a:ext cx="5228878" cy="2499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87584">
                  <a:extLst>
                    <a:ext uri="{9D8B030D-6E8A-4147-A177-3AD203B41FA5}">
                      <a16:colId xmlns:a16="http://schemas.microsoft.com/office/drawing/2014/main" val="632215456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1596638040"/>
                    </a:ext>
                  </a:extLst>
                </a:gridCol>
                <a:gridCol w="1591008">
                  <a:extLst>
                    <a:ext uri="{9D8B030D-6E8A-4147-A177-3AD203B41FA5}">
                      <a16:colId xmlns:a16="http://schemas.microsoft.com/office/drawing/2014/main" val="3907647711"/>
                    </a:ext>
                  </a:extLst>
                </a:gridCol>
                <a:gridCol w="1488286">
                  <a:extLst>
                    <a:ext uri="{9D8B030D-6E8A-4147-A177-3AD203B41FA5}">
                      <a16:colId xmlns:a16="http://schemas.microsoft.com/office/drawing/2014/main" val="138541119"/>
                    </a:ext>
                  </a:extLst>
                </a:gridCol>
              </a:tblGrid>
              <a:tr h="271228">
                <a:tc>
                  <a:txBody>
                    <a:bodyPr/>
                    <a:lstStyle/>
                    <a:p>
                      <a:pPr algn="ctr"/>
                      <a:r>
                        <a:rPr lang="en-LB" sz="1600" b="1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Commercial 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4A6AA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1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Silica wt%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4A6AA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1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Average Particle Diameter [nm]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4A6AA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1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Zeta Potential [mV]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4A6AA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7640022"/>
                  </a:ext>
                </a:extLst>
              </a:tr>
              <a:tr h="268384"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CS30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6.4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LB" sz="1600" b="0" i="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-46.6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42393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SM30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7.7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-50.2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73074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CS40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40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9.7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LB" sz="1600" b="0" i="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-54.0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375489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TM40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40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15.1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-40.4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183916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CS50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50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LB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rPr>
                        <a:t>75.2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LB" sz="1600" b="0" i="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-39.4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5573431"/>
                  </a:ext>
                </a:extLst>
              </a:tr>
            </a:tbl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C0C2F19F-0117-F82A-F094-9BBEA52AF92A}"/>
              </a:ext>
            </a:extLst>
          </p:cNvPr>
          <p:cNvSpPr txBox="1"/>
          <p:nvPr/>
        </p:nvSpPr>
        <p:spPr>
          <a:xfrm>
            <a:off x="310589" y="4862837"/>
            <a:ext cx="522887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Clr>
                <a:srgbClr val="04A6AA"/>
              </a:buClr>
              <a:buFont typeface="+mj-lt"/>
              <a:buAutoNum type="arabicParenR"/>
            </a:pPr>
            <a:r>
              <a:rPr lang="en-US" sz="2000" dirty="0">
                <a:latin typeface="Arial" panose="020B0604020202020204" pitchFamily="34" charset="0"/>
                <a:cs typeface="Arial"/>
              </a:rPr>
              <a:t>Particle-size range from 6.4 to 75.2 nm</a:t>
            </a:r>
          </a:p>
          <a:p>
            <a:pPr marL="457200" indent="-457200">
              <a:spcAft>
                <a:spcPts val="1200"/>
              </a:spcAft>
              <a:buClr>
                <a:srgbClr val="04A6AA"/>
              </a:buClr>
              <a:buFont typeface="+mj-lt"/>
              <a:buAutoNum type="arabicParenR"/>
            </a:pPr>
            <a:r>
              <a:rPr lang="en-US" sz="2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Negative zeta potentials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 confirm electrostatic stabilization before CO</a:t>
            </a:r>
            <a:r>
              <a:rPr lang="en-US" sz="2000" baseline="-25000" dirty="0">
                <a:latin typeface="Arial" panose="020B0604020202020204" pitchFamily="34" charset="0"/>
                <a:cs typeface="Arial"/>
              </a:rPr>
              <a:t>2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 exposure</a:t>
            </a:r>
            <a:endParaRPr lang="en-LB" sz="2000" dirty="0">
              <a:latin typeface="Arial" panose="020B0604020202020204" pitchFamily="34" charset="0"/>
              <a:cs typeface="Arial"/>
            </a:endParaRPr>
          </a:p>
        </p:txBody>
      </p:sp>
      <p:graphicFrame>
        <p:nvGraphicFramePr>
          <p:cNvPr id="33" name="Diagram 32">
            <a:extLst>
              <a:ext uri="{FF2B5EF4-FFF2-40B4-BE49-F238E27FC236}">
                <a16:creationId xmlns:a16="http://schemas.microsoft.com/office/drawing/2014/main" id="{C5937FE0-1E39-95AB-385B-3BBD315854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8786370"/>
              </p:ext>
            </p:extLst>
          </p:nvPr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DFDC3E6-BB3D-C7E3-4FF4-32F63B887A94}"/>
              </a:ext>
            </a:extLst>
          </p:cNvPr>
          <p:cNvSpPr txBox="1"/>
          <p:nvPr/>
        </p:nvSpPr>
        <p:spPr>
          <a:xfrm>
            <a:off x="8981651" y="5079339"/>
            <a:ext cx="321034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buClr>
                <a:srgbClr val="04A6AA"/>
              </a:buClr>
            </a:pPr>
            <a:r>
              <a:rPr lang="en-US" sz="2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SEM images for visualization of different particle sizes (after gelation, dried)</a:t>
            </a:r>
            <a:endParaRPr lang="en-LB" sz="2000" dirty="0">
              <a:latin typeface="Arial" panose="020B0604020202020204" pitchFamily="34" charset="0"/>
              <a:cs typeface="Arial"/>
            </a:endParaRPr>
          </a:p>
        </p:txBody>
      </p:sp>
      <p:pic>
        <p:nvPicPr>
          <p:cNvPr id="5" name="Picture 4" descr="A close-up of a black and white photo&#10;&#10;AI-generated content may be incorrect.">
            <a:extLst>
              <a:ext uri="{FF2B5EF4-FFF2-40B4-BE49-F238E27FC236}">
                <a16:creationId xmlns:a16="http://schemas.microsoft.com/office/drawing/2014/main" id="{9EB71DDC-2375-FAE3-AFFD-2B7A0B1A386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81651" y="2874903"/>
            <a:ext cx="3134060" cy="2083932"/>
          </a:xfrm>
          <a:prstGeom prst="rect">
            <a:avLst/>
          </a:prstGeom>
        </p:spPr>
      </p:pic>
      <p:pic>
        <p:nvPicPr>
          <p:cNvPr id="6" name="Picture 5" descr="A close-up of a cell&#10;&#10;AI-generated content may be incorrect.">
            <a:extLst>
              <a:ext uri="{FF2B5EF4-FFF2-40B4-BE49-F238E27FC236}">
                <a16:creationId xmlns:a16="http://schemas.microsoft.com/office/drawing/2014/main" id="{B7FBCE40-5EAA-5EC0-36B3-0D5338095D8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56647" y="1955268"/>
            <a:ext cx="3134061" cy="2089374"/>
          </a:xfrm>
          <a:prstGeom prst="rect">
            <a:avLst/>
          </a:prstGeom>
        </p:spPr>
      </p:pic>
      <p:pic>
        <p:nvPicPr>
          <p:cNvPr id="7" name="Picture 6" descr="A close-up of a grey surface&#10;&#10;AI-generated content may be incorrect.">
            <a:extLst>
              <a:ext uri="{FF2B5EF4-FFF2-40B4-BE49-F238E27FC236}">
                <a16:creationId xmlns:a16="http://schemas.microsoft.com/office/drawing/2014/main" id="{AF51B526-B737-826A-D7EB-BE03B1584CF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56647" y="4264750"/>
            <a:ext cx="3134000" cy="20838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D8ABBCA-3DCF-64F2-989A-32D62E97DFF7}"/>
              </a:ext>
            </a:extLst>
          </p:cNvPr>
          <p:cNvSpPr txBox="1"/>
          <p:nvPr/>
        </p:nvSpPr>
        <p:spPr>
          <a:xfrm>
            <a:off x="10392102" y="4597186"/>
            <a:ext cx="1723549" cy="369332"/>
          </a:xfrm>
          <a:prstGeom prst="rect">
            <a:avLst/>
          </a:prstGeom>
          <a:solidFill>
            <a:srgbClr val="FFFFFF">
              <a:alpha val="50588"/>
            </a:srgbClr>
          </a:solidFill>
        </p:spPr>
        <p:txBody>
          <a:bodyPr wrap="none" rtlCol="0">
            <a:spAutoFit/>
          </a:bodyPr>
          <a:lstStyle/>
          <a:p>
            <a:r>
              <a:rPr lang="en-LB" dirty="0">
                <a:latin typeface="Arial" panose="020B0604020202020204" pitchFamily="34" charset="0"/>
              </a:rPr>
              <a:t>CS40 – 9.7 nm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041880-2C22-B4F2-5442-1417FFE12CF5}"/>
              </a:ext>
            </a:extLst>
          </p:cNvPr>
          <p:cNvSpPr txBox="1"/>
          <p:nvPr/>
        </p:nvSpPr>
        <p:spPr>
          <a:xfrm>
            <a:off x="7038919" y="3678826"/>
            <a:ext cx="1851789" cy="369332"/>
          </a:xfrm>
          <a:prstGeom prst="rect">
            <a:avLst/>
          </a:prstGeom>
          <a:solidFill>
            <a:srgbClr val="FFFFFF">
              <a:alpha val="50588"/>
            </a:srgbClr>
          </a:solidFill>
        </p:spPr>
        <p:txBody>
          <a:bodyPr wrap="none" rtlCol="0">
            <a:spAutoFit/>
          </a:bodyPr>
          <a:lstStyle/>
          <a:p>
            <a:r>
              <a:rPr lang="en-LB" dirty="0">
                <a:latin typeface="Arial" panose="020B0604020202020204" pitchFamily="34" charset="0"/>
              </a:rPr>
              <a:t>CS50 – 75.2 nm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9EF8046-E7C4-F0E8-CAFA-6556F775CD40}"/>
              </a:ext>
            </a:extLst>
          </p:cNvPr>
          <p:cNvSpPr/>
          <p:nvPr/>
        </p:nvSpPr>
        <p:spPr>
          <a:xfrm>
            <a:off x="5756647" y="3765859"/>
            <a:ext cx="806216" cy="276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05F4FC-1A01-A5F9-DF48-E676536A7704}"/>
              </a:ext>
            </a:extLst>
          </p:cNvPr>
          <p:cNvSpPr txBox="1"/>
          <p:nvPr/>
        </p:nvSpPr>
        <p:spPr>
          <a:xfrm>
            <a:off x="7026034" y="5979310"/>
            <a:ext cx="1864613" cy="369332"/>
          </a:xfrm>
          <a:prstGeom prst="rect">
            <a:avLst/>
          </a:prstGeom>
          <a:solidFill>
            <a:srgbClr val="FFFFFF">
              <a:alpha val="50588"/>
            </a:srgbClr>
          </a:solidFill>
        </p:spPr>
        <p:txBody>
          <a:bodyPr wrap="none" rtlCol="0">
            <a:spAutoFit/>
          </a:bodyPr>
          <a:lstStyle/>
          <a:p>
            <a:r>
              <a:rPr lang="en-LB" dirty="0">
                <a:latin typeface="Arial" panose="020B0604020202020204" pitchFamily="34" charset="0"/>
              </a:rPr>
              <a:t>TM40 – 15.1 nm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033077D-9BD3-A908-F113-B10D3C4699B8}"/>
              </a:ext>
            </a:extLst>
          </p:cNvPr>
          <p:cNvGrpSpPr/>
          <p:nvPr/>
        </p:nvGrpSpPr>
        <p:grpSpPr>
          <a:xfrm>
            <a:off x="5778523" y="3948425"/>
            <a:ext cx="749301" cy="68371"/>
            <a:chOff x="7797800" y="3974438"/>
            <a:chExt cx="749301" cy="6837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2C7E4E3-CCD3-D725-98AB-21DCFE55E81A}"/>
                </a:ext>
              </a:extLst>
            </p:cNvPr>
            <p:cNvCxnSpPr/>
            <p:nvPr/>
          </p:nvCxnSpPr>
          <p:spPr>
            <a:xfrm>
              <a:off x="7797800" y="4013200"/>
              <a:ext cx="746125" cy="0"/>
            </a:xfrm>
            <a:prstGeom prst="line">
              <a:avLst/>
            </a:prstGeom>
            <a:ln w="28575">
              <a:solidFill>
                <a:schemeClr val="bg1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864C730-B553-537E-E1F0-628AF5D4CC3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797800" y="3974438"/>
              <a:ext cx="1" cy="6837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863F47C4-805C-FAD7-93EC-10135E48023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547100" y="3974438"/>
              <a:ext cx="1" cy="6837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82ADCFE7-B08B-DB60-DA91-E57D04183493}"/>
              </a:ext>
            </a:extLst>
          </p:cNvPr>
          <p:cNvSpPr txBox="1"/>
          <p:nvPr/>
        </p:nvSpPr>
        <p:spPr>
          <a:xfrm>
            <a:off x="5908133" y="3724993"/>
            <a:ext cx="5068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LB" sz="1200" dirty="0">
                <a:solidFill>
                  <a:schemeClr val="bg1"/>
                </a:solidFill>
              </a:rPr>
              <a:t>1 μm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B66FF3D-9CCC-E1C6-7A0F-26B5DC122A4F}"/>
              </a:ext>
            </a:extLst>
          </p:cNvPr>
          <p:cNvSpPr/>
          <p:nvPr/>
        </p:nvSpPr>
        <p:spPr>
          <a:xfrm>
            <a:off x="5756647" y="6071643"/>
            <a:ext cx="1023122" cy="276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B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D94468C-6A4D-10B6-4F0D-2620E739CB26}"/>
              </a:ext>
            </a:extLst>
          </p:cNvPr>
          <p:cNvGrpSpPr/>
          <p:nvPr/>
        </p:nvGrpSpPr>
        <p:grpSpPr>
          <a:xfrm>
            <a:off x="5778523" y="6254209"/>
            <a:ext cx="976533" cy="68371"/>
            <a:chOff x="7797800" y="3974438"/>
            <a:chExt cx="976533" cy="68371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4C4A14E-608F-9B93-D78C-7801D3E45BF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797800" y="4008102"/>
              <a:ext cx="976533" cy="521"/>
            </a:xfrm>
            <a:prstGeom prst="line">
              <a:avLst/>
            </a:prstGeom>
            <a:ln w="28575">
              <a:solidFill>
                <a:schemeClr val="bg1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784ADA4-8B05-F753-C832-DB181DAF38A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797800" y="3974438"/>
              <a:ext cx="1" cy="6837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BA82D0-E3A4-5140-4F8E-A0F244A2C0E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773054" y="3974438"/>
              <a:ext cx="1" cy="6837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FBF52FF7-A31B-F4F6-2BDB-D775B71AA8C9}"/>
              </a:ext>
            </a:extLst>
          </p:cNvPr>
          <p:cNvSpPr txBox="1"/>
          <p:nvPr/>
        </p:nvSpPr>
        <p:spPr>
          <a:xfrm>
            <a:off x="6012715" y="6032326"/>
            <a:ext cx="5068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LB" sz="1200" dirty="0">
                <a:solidFill>
                  <a:schemeClr val="bg1"/>
                </a:solidFill>
              </a:rPr>
              <a:t>1 μm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D91DDDE-700B-1C4A-B6DB-3C6E0381FDD6}"/>
              </a:ext>
            </a:extLst>
          </p:cNvPr>
          <p:cNvSpPr/>
          <p:nvPr/>
        </p:nvSpPr>
        <p:spPr>
          <a:xfrm>
            <a:off x="8981589" y="4680108"/>
            <a:ext cx="1250441" cy="276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B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D276D94-895C-2612-5AEB-5A78888E8830}"/>
              </a:ext>
            </a:extLst>
          </p:cNvPr>
          <p:cNvGrpSpPr/>
          <p:nvPr/>
        </p:nvGrpSpPr>
        <p:grpSpPr>
          <a:xfrm>
            <a:off x="9003466" y="4862674"/>
            <a:ext cx="1206000" cy="68371"/>
            <a:chOff x="7797800" y="3974438"/>
            <a:chExt cx="1206000" cy="68371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75075748-A887-9B51-A4E5-5D2B090E2A4C}"/>
                </a:ext>
              </a:extLst>
            </p:cNvPr>
            <p:cNvCxnSpPr>
              <a:cxnSpLocks/>
            </p:cNvCxnSpPr>
            <p:nvPr/>
          </p:nvCxnSpPr>
          <p:spPr>
            <a:xfrm>
              <a:off x="7797800" y="4010630"/>
              <a:ext cx="1206000" cy="0"/>
            </a:xfrm>
            <a:prstGeom prst="line">
              <a:avLst/>
            </a:prstGeom>
            <a:ln w="28575">
              <a:solidFill>
                <a:schemeClr val="bg1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3119FDA-6F46-3461-338E-6F0251CA37C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797800" y="3974438"/>
              <a:ext cx="1" cy="6837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14FF23F-D02F-41E2-09AD-F1D5F283B53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997950" y="3974438"/>
              <a:ext cx="1" cy="6837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AAA37EA8-79A2-4ADF-E4FB-159BCC807597}"/>
              </a:ext>
            </a:extLst>
          </p:cNvPr>
          <p:cNvSpPr txBox="1"/>
          <p:nvPr/>
        </p:nvSpPr>
        <p:spPr>
          <a:xfrm>
            <a:off x="9350106" y="4643353"/>
            <a:ext cx="5068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LB" sz="1200" dirty="0">
                <a:solidFill>
                  <a:schemeClr val="bg1"/>
                </a:solidFill>
              </a:rPr>
              <a:t>1 μm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AF750AD6-CFE8-6CCE-3755-7C10247BF05B}"/>
              </a:ext>
            </a:extLst>
          </p:cNvPr>
          <p:cNvSpPr txBox="1">
            <a:spLocks/>
          </p:cNvSpPr>
          <p:nvPr/>
        </p:nvSpPr>
        <p:spPr>
          <a:xfrm>
            <a:off x="380259" y="1108219"/>
            <a:ext cx="11297935" cy="73687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i="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spcAft>
                <a:spcPts val="3000"/>
              </a:spcAft>
              <a:buClr>
                <a:srgbClr val="04A6AA"/>
              </a:buClr>
              <a:buFont typeface="Arial" panose="020B0604020202020204" pitchFamily="34" charset="0"/>
              <a:buChar char="•"/>
              <a:defRPr/>
            </a:pPr>
            <a:r>
              <a:rPr kumimoji="0" lang="en-US" sz="2400" u="none" strike="noStrike" kern="1200" cap="none" spc="0" normalizeH="0" baseline="0" noProof="0" dirty="0">
                <a:ln>
                  <a:noFill/>
                </a:ln>
                <a:solidFill>
                  <a:srgbClr val="04A6AA"/>
                </a:solidFill>
                <a:effectLst/>
                <a:uLnTx/>
                <a:uFillTx/>
                <a:latin typeface="Arial" panose="020B0604020202020204" pitchFamily="34" charset="0"/>
                <a:cs typeface="Arial"/>
              </a:rPr>
              <a:t>Particle </a:t>
            </a:r>
            <a:r>
              <a:rPr lang="en-US" sz="24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size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 (by Dynamic Light Scattering) </a:t>
            </a:r>
            <a:r>
              <a:rPr kumimoji="0" lang="en-US" sz="240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/>
              </a:rPr>
              <a:t>and </a:t>
            </a:r>
            <a:r>
              <a:rPr kumimoji="0" lang="en-US" sz="2400" u="none" strike="noStrike" kern="1200" cap="none" spc="0" normalizeH="0" baseline="0" noProof="0" dirty="0">
                <a:ln>
                  <a:noFill/>
                </a:ln>
                <a:solidFill>
                  <a:srgbClr val="04A6AA"/>
                </a:solidFill>
                <a:effectLst/>
                <a:uLnTx/>
                <a:uFillTx/>
                <a:latin typeface="Arial" panose="020B0604020202020204" pitchFamily="34" charset="0"/>
                <a:cs typeface="Arial"/>
              </a:rPr>
              <a:t>zeta potential </a:t>
            </a:r>
            <a:r>
              <a:rPr kumimoji="0" lang="en-US" sz="240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/>
              </a:rPr>
              <a:t>were measured for different commercial samples:</a:t>
            </a:r>
            <a:endParaRPr kumimoji="0" lang="en-US" sz="2400" u="none" strike="noStrike" kern="1200" cap="none" spc="0" normalizeH="0" baseline="0" noProof="0" dirty="0">
              <a:ln>
                <a:noFill/>
              </a:ln>
              <a:solidFill>
                <a:srgbClr val="F46022"/>
              </a:solidFill>
              <a:effectLst/>
              <a:uLnTx/>
              <a:uFillTx/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22795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715EE9-C07A-1C16-8398-28B51D0CBF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86E7D-D91B-25C8-CEB2-007388E9D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b="1" dirty="0"/>
              <a:t>Part 2:</a:t>
            </a:r>
            <a:r>
              <a:rPr lang="en-US" dirty="0"/>
              <a:t> CO</a:t>
            </a:r>
            <a:r>
              <a:rPr lang="en-US" baseline="-25000" dirty="0"/>
              <a:t>2</a:t>
            </a:r>
            <a:r>
              <a:rPr lang="en-US" dirty="0"/>
              <a:t> Uptake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0DCEE423-9A40-55EE-8F7F-5BF4D99BFB8A}"/>
              </a:ext>
            </a:extLst>
          </p:cNvPr>
          <p:cNvSpPr txBox="1">
            <a:spLocks/>
          </p:cNvSpPr>
          <p:nvPr/>
        </p:nvSpPr>
        <p:spPr>
          <a:xfrm>
            <a:off x="380259" y="1218389"/>
            <a:ext cx="5180129" cy="52191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i="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0"/>
              </a:spcAft>
              <a:buClr>
                <a:srgbClr val="04A6AA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/>
              </a:rPr>
              <a:t>Use fixed-volume reactor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to investigate CO</a:t>
            </a:r>
            <a:r>
              <a:rPr lang="en-US" sz="2000" baseline="-25000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2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 uptake by </a:t>
            </a:r>
            <a:r>
              <a:rPr lang="en-US" sz="2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pressure decay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with time</a:t>
            </a:r>
            <a:endParaRPr kumimoji="0" lang="en-US" sz="2000" u="none" strike="noStrike" kern="1200" cap="none" spc="0" normalizeH="0" baseline="0" noProof="0" dirty="0">
              <a:ln>
                <a:noFill/>
              </a:ln>
              <a:solidFill>
                <a:srgbClr val="F46022"/>
              </a:solidFill>
              <a:effectLst/>
              <a:uLnTx/>
              <a:uFillTx/>
              <a:latin typeface="Arial" panose="020B0604020202020204" pitchFamily="34" charset="0"/>
              <a:cs typeface="Arial"/>
            </a:endParaRPr>
          </a:p>
        </p:txBody>
      </p:sp>
      <p:pic>
        <p:nvPicPr>
          <p:cNvPr id="4" name="Picture 3" descr="A machine with a computer and a computer&#10;&#10;AI-generated content may be incorrect.">
            <a:extLst>
              <a:ext uri="{FF2B5EF4-FFF2-40B4-BE49-F238E27FC236}">
                <a16:creationId xmlns:a16="http://schemas.microsoft.com/office/drawing/2014/main" id="{EB260192-2A11-9EEF-1015-305B54AFA5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9764"/>
          <a:stretch>
            <a:fillRect/>
          </a:stretch>
        </p:blipFill>
        <p:spPr>
          <a:xfrm>
            <a:off x="6305008" y="538814"/>
            <a:ext cx="5599821" cy="336737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 descr="Diagram of a liquid in a container&#10;&#10;AI-generated content may be incorrect.">
            <a:extLst>
              <a:ext uri="{FF2B5EF4-FFF2-40B4-BE49-F238E27FC236}">
                <a16:creationId xmlns:a16="http://schemas.microsoft.com/office/drawing/2014/main" id="{C5CD7BF8-1D9A-E624-D174-237EA2BB04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008" y="3972093"/>
            <a:ext cx="5599821" cy="2687914"/>
          </a:xfrm>
          <a:prstGeom prst="rect">
            <a:avLst/>
          </a:prstGeom>
        </p:spPr>
      </p:pic>
      <p:pic>
        <p:nvPicPr>
          <p:cNvPr id="7" name="Picture 6" descr="A diagram of a liquid filled with colored balls&#10;&#10;AI-generated content may be incorrect.">
            <a:extLst>
              <a:ext uri="{FF2B5EF4-FFF2-40B4-BE49-F238E27FC236}">
                <a16:creationId xmlns:a16="http://schemas.microsoft.com/office/drawing/2014/main" id="{92247812-9ED2-1E40-9200-273158826B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4226" y="2342604"/>
            <a:ext cx="1217833" cy="1563189"/>
          </a:xfrm>
          <a:prstGeom prst="rect">
            <a:avLst/>
          </a:prstGeom>
        </p:spPr>
      </p:pic>
      <p:pic>
        <p:nvPicPr>
          <p:cNvPr id="9" name="Picture 8" descr="A diagram of a liquid in a container&#10;&#10;AI-generated content may be incorrect.">
            <a:extLst>
              <a:ext uri="{FF2B5EF4-FFF2-40B4-BE49-F238E27FC236}">
                <a16:creationId xmlns:a16="http://schemas.microsoft.com/office/drawing/2014/main" id="{ABEFD4A7-D478-B016-ED56-BCB911053A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6508" y="2342604"/>
            <a:ext cx="1217833" cy="156318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0271C0B-D179-6FF7-A1B1-4C5D8D15D8E8}"/>
                  </a:ext>
                </a:extLst>
              </p:cNvPr>
              <p:cNvSpPr txBox="1"/>
              <p:nvPr/>
            </p:nvSpPr>
            <p:spPr>
              <a:xfrm>
                <a:off x="932858" y="3905793"/>
                <a:ext cx="1185132" cy="57483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𝑂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𝑅𝑇</m:t>
                          </m:r>
                        </m:den>
                      </m:f>
                    </m:oMath>
                  </m:oMathPara>
                </a14:m>
                <a:endParaRPr lang="en-LB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0271C0B-D179-6FF7-A1B1-4C5D8D15D8E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2858" y="3905793"/>
                <a:ext cx="1185132" cy="574837"/>
              </a:xfrm>
              <a:prstGeom prst="rect">
                <a:avLst/>
              </a:prstGeom>
              <a:blipFill>
                <a:blip r:embed="rId7"/>
                <a:stretch>
                  <a:fillRect l="-2128" t="-2174" b="-10870"/>
                </a:stretch>
              </a:blipFill>
            </p:spPr>
            <p:txBody>
              <a:bodyPr/>
              <a:lstStyle/>
              <a:p>
                <a:r>
                  <a:rPr lang="en-L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F1DD6C4-7620-BA99-4BF3-6F293817E409}"/>
                  </a:ext>
                </a:extLst>
              </p:cNvPr>
              <p:cNvSpPr txBox="1"/>
              <p:nvPr/>
            </p:nvSpPr>
            <p:spPr>
              <a:xfrm>
                <a:off x="3684226" y="3905857"/>
                <a:ext cx="1211421" cy="57477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𝑂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𝑅𝑇</m:t>
                          </m:r>
                        </m:den>
                      </m:f>
                    </m:oMath>
                  </m:oMathPara>
                </a14:m>
                <a:endParaRPr lang="en-LB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F1DD6C4-7620-BA99-4BF3-6F293817E4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4226" y="3905857"/>
                <a:ext cx="1211421" cy="574773"/>
              </a:xfrm>
              <a:prstGeom prst="rect">
                <a:avLst/>
              </a:prstGeom>
              <a:blipFill>
                <a:blip r:embed="rId8"/>
                <a:stretch>
                  <a:fillRect l="-1031" t="-2174" b="-8696"/>
                </a:stretch>
              </a:blipFill>
            </p:spPr>
            <p:txBody>
              <a:bodyPr/>
              <a:lstStyle/>
              <a:p>
                <a:r>
                  <a:rPr lang="en-L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B6ECC7A-3175-C664-02B9-8DACB6E8B9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749B9C1B-97AB-66B1-32A6-4FD65AEDEED7}"/>
                  </a:ext>
                </a:extLst>
              </p:cNvPr>
              <p:cNvSpPr txBox="1"/>
              <p:nvPr/>
            </p:nvSpPr>
            <p:spPr>
              <a:xfrm>
                <a:off x="807286" y="4779918"/>
                <a:ext cx="4354654" cy="57483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𝑂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𝑑𝑖𝑠𝑠𝑜𝑙𝑣𝑒𝑑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𝑂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𝑅𝑇</m:t>
                          </m:r>
                        </m:den>
                      </m:f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𝑍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</m:den>
                          </m:f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𝑍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LB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749B9C1B-97AB-66B1-32A6-4FD65AEDEED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7286" y="4779918"/>
                <a:ext cx="4354654" cy="574837"/>
              </a:xfrm>
              <a:prstGeom prst="rect">
                <a:avLst/>
              </a:prstGeom>
              <a:blipFill>
                <a:blip r:embed="rId9"/>
                <a:stretch>
                  <a:fillRect t="-2174" b="-8696"/>
                </a:stretch>
              </a:blipFill>
            </p:spPr>
            <p:txBody>
              <a:bodyPr/>
              <a:lstStyle/>
              <a:p>
                <a:r>
                  <a:rPr lang="en-L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002DD16-5907-1501-2D53-CEF809C9B7F4}"/>
                  </a:ext>
                </a:extLst>
              </p:cNvPr>
              <p:cNvSpPr txBox="1"/>
              <p:nvPr/>
            </p:nvSpPr>
            <p:spPr>
              <a:xfrm>
                <a:off x="544650" y="5690061"/>
                <a:ext cx="4939173" cy="57483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𝑂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]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𝑑𝑖𝑠𝑠𝑜𝑙𝑣𝑒𝑑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𝑂</m:t>
                                  </m:r>
                                </m:e>
                                <m:sub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𝑑𝑖𝑠𝑠𝑜𝑙𝑣𝑒𝑑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𝑂</m:t>
                                  </m:r>
                                </m:e>
                                <m:sub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𝑅𝑇</m:t>
                          </m:r>
                        </m:den>
                      </m:f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𝑍</m:t>
                                  </m:r>
                                </m:e>
                                <m:sub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</m:den>
                          </m:f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𝑍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LB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002DD16-5907-1501-2D53-CEF809C9B7F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650" y="5690061"/>
                <a:ext cx="4939173" cy="574837"/>
              </a:xfrm>
              <a:prstGeom prst="rect">
                <a:avLst/>
              </a:prstGeom>
              <a:blipFill>
                <a:blip r:embed="rId10"/>
                <a:stretch>
                  <a:fillRect l="-1279" b="-8511"/>
                </a:stretch>
              </a:blipFill>
            </p:spPr>
            <p:txBody>
              <a:bodyPr/>
              <a:lstStyle/>
              <a:p>
                <a:r>
                  <a:rPr lang="en-L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Rectangle 13">
            <a:extLst>
              <a:ext uri="{FF2B5EF4-FFF2-40B4-BE49-F238E27FC236}">
                <a16:creationId xmlns:a16="http://schemas.microsoft.com/office/drawing/2014/main" id="{F1020FA9-FBC1-0666-0A36-436BE2B7DE3D}"/>
              </a:ext>
            </a:extLst>
          </p:cNvPr>
          <p:cNvSpPr/>
          <p:nvPr/>
        </p:nvSpPr>
        <p:spPr>
          <a:xfrm>
            <a:off x="477037" y="5556065"/>
            <a:ext cx="5061621" cy="842830"/>
          </a:xfrm>
          <a:prstGeom prst="rect">
            <a:avLst/>
          </a:prstGeom>
          <a:noFill/>
          <a:ln w="19050">
            <a:solidFill>
              <a:srgbClr val="ED222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B"/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14FEAE31-22D1-858C-5837-EFDEEAC6CA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5494074"/>
              </p:ext>
            </p:extLst>
          </p:nvPr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2301693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E051D6-3C19-2BB2-0B1E-DE8F4E427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E5BDC-3C10-5C81-F15E-76BAD10DD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dirty="0"/>
              <a:t>Effect of </a:t>
            </a:r>
            <a:r>
              <a:rPr lang="en-US" b="1" dirty="0"/>
              <a:t>Silica Loading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A84CEE7-2FE1-4B3A-A032-999705F590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1407DA-83EE-74E3-5480-5DCD94B9BFC5}"/>
              </a:ext>
            </a:extLst>
          </p:cNvPr>
          <p:cNvSpPr txBox="1"/>
          <p:nvPr/>
        </p:nvSpPr>
        <p:spPr>
          <a:xfrm>
            <a:off x="496004" y="5659725"/>
            <a:ext cx="1152973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LB" sz="2000" dirty="0">
                <a:latin typeface="Arial" panose="020B0604020202020204" pitchFamily="34" charset="0"/>
                <a:cs typeface="Arial"/>
              </a:rPr>
              <a:t>For all samples: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fast initial uptake, then slower approach to equilibrium</a:t>
            </a:r>
            <a:endParaRPr lang="en-LB" sz="2000" dirty="0">
              <a:latin typeface="Arial" panose="020B0604020202020204" pitchFamily="34" charset="0"/>
              <a:cs typeface="Arial"/>
            </a:endParaRPr>
          </a:p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Lower silica loading </a:t>
            </a:r>
            <a:r>
              <a:rPr lang="en-LB" sz="20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/>
              </a:rPr>
              <a:t>(higher water content) </a:t>
            </a:r>
            <a:r>
              <a:rPr lang="en-LB" sz="2000" dirty="0">
                <a:latin typeface="Arial" panose="020B0604020202020204" pitchFamily="34" charset="0"/>
                <a:cs typeface="Arial"/>
              </a:rPr>
              <a:t>leads to </a:t>
            </a:r>
            <a:r>
              <a:rPr lang="en-LB" sz="2000" b="1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higher cumulative CO</a:t>
            </a:r>
            <a:r>
              <a:rPr lang="en-LB" sz="2000" b="1" baseline="-25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2</a:t>
            </a:r>
            <a:r>
              <a:rPr lang="en-LB" sz="2000" b="1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 uptake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7459D5DE-3787-0BBD-3E91-9CC76C4464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5494074"/>
              </p:ext>
            </p:extLst>
          </p:nvPr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diagram of a solution&#10;&#10;AI-generated content may be incorrect.">
            <a:extLst>
              <a:ext uri="{FF2B5EF4-FFF2-40B4-BE49-F238E27FC236}">
                <a16:creationId xmlns:a16="http://schemas.microsoft.com/office/drawing/2014/main" id="{D5A8DB9E-3524-2EBE-7284-67A1D8F3819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58874" y="1324770"/>
            <a:ext cx="5037120" cy="4197600"/>
          </a:xfrm>
          <a:prstGeom prst="rect">
            <a:avLst/>
          </a:prstGeom>
        </p:spPr>
      </p:pic>
      <p:pic>
        <p:nvPicPr>
          <p:cNvPr id="9" name="Picture 8" descr="A graph of different colored lines&#10;&#10;AI-generated content may be incorrect.">
            <a:extLst>
              <a:ext uri="{FF2B5EF4-FFF2-40B4-BE49-F238E27FC236}">
                <a16:creationId xmlns:a16="http://schemas.microsoft.com/office/drawing/2014/main" id="{2ED99944-1D06-9C06-92DD-B7ECCDFCCA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004" y="1324770"/>
            <a:ext cx="5037120" cy="4197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6900F26-2DD7-574E-8017-4BA4425265F2}"/>
              </a:ext>
            </a:extLst>
          </p:cNvPr>
          <p:cNvSpPr txBox="1"/>
          <p:nvPr/>
        </p:nvSpPr>
        <p:spPr>
          <a:xfrm>
            <a:off x="8611087" y="1140124"/>
            <a:ext cx="1888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LB" sz="2400" b="1" u="sng" dirty="0">
                <a:solidFill>
                  <a:srgbClr val="04A6AA"/>
                </a:solidFill>
                <a:latin typeface="Arial" panose="020B0604020202020204" pitchFamily="34" charset="0"/>
              </a:rPr>
              <a:t>CO</a:t>
            </a:r>
            <a:r>
              <a:rPr lang="en-LB" sz="2400" b="1" baseline="-25000" dirty="0">
                <a:solidFill>
                  <a:srgbClr val="04A6AA"/>
                </a:solidFill>
                <a:latin typeface="Arial" panose="020B0604020202020204" pitchFamily="34" charset="0"/>
              </a:rPr>
              <a:t>2</a:t>
            </a:r>
            <a:r>
              <a:rPr lang="en-LB" sz="2400" b="1" u="sng" dirty="0">
                <a:solidFill>
                  <a:srgbClr val="04A6AA"/>
                </a:solidFill>
                <a:latin typeface="Arial" panose="020B0604020202020204" pitchFamily="34" charset="0"/>
              </a:rPr>
              <a:t> Uptake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F55C55F-A426-B931-D0D6-7286623F569D}"/>
              </a:ext>
            </a:extLst>
          </p:cNvPr>
          <p:cNvSpPr txBox="1"/>
          <p:nvPr/>
        </p:nvSpPr>
        <p:spPr>
          <a:xfrm>
            <a:off x="1732407" y="1140124"/>
            <a:ext cx="25671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LB" sz="2400" b="1" u="sng" dirty="0">
                <a:solidFill>
                  <a:srgbClr val="04A6AA"/>
                </a:solidFill>
                <a:latin typeface="Arial" panose="020B0604020202020204" pitchFamily="34" charset="0"/>
              </a:rPr>
              <a:t>Pressure Decay</a:t>
            </a:r>
          </a:p>
        </p:txBody>
      </p:sp>
    </p:spTree>
    <p:extLst>
      <p:ext uri="{BB962C8B-B14F-4D97-AF65-F5344CB8AC3E}">
        <p14:creationId xmlns:p14="http://schemas.microsoft.com/office/powerpoint/2010/main" val="1895473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007F1D-30C7-037E-F753-A02509A50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B8383-0326-345B-BCC1-040B047A7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dirty="0"/>
              <a:t>Effect of </a:t>
            </a:r>
            <a:r>
              <a:rPr lang="en-US" b="1" dirty="0"/>
              <a:t>Particle Size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B9B3A6E-3C44-9AF7-3857-3CAB5A1AE7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94C5C6-8A3A-F13D-F77D-A8A0F5814510}"/>
              </a:ext>
            </a:extLst>
          </p:cNvPr>
          <p:cNvSpPr txBox="1"/>
          <p:nvPr/>
        </p:nvSpPr>
        <p:spPr>
          <a:xfrm>
            <a:off x="380259" y="5563724"/>
            <a:ext cx="1203665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/>
              </a:rPr>
              <a:t>At fixed silica loading, the </a:t>
            </a:r>
            <a:r>
              <a:rPr lang="en-US" sz="2000" b="1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smaller particle</a:t>
            </a:r>
            <a:r>
              <a:rPr lang="en-US" sz="2000" b="1" dirty="0">
                <a:latin typeface="Arial" panose="020B0604020202020204" pitchFamily="34" charset="0"/>
                <a:cs typeface="Arial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samples show </a:t>
            </a:r>
            <a:r>
              <a:rPr lang="en-US" sz="2000" b="1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higher apparent CO</a:t>
            </a:r>
            <a:r>
              <a:rPr lang="en-US" sz="2000" b="1" baseline="-25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2</a:t>
            </a:r>
            <a:r>
              <a:rPr lang="en-US" sz="2000" b="1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 uptake</a:t>
            </a:r>
          </a:p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/>
              </a:rPr>
              <a:t>Likely linked to </a:t>
            </a:r>
            <a:r>
              <a:rPr lang="en-US" sz="2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higher surface area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and </a:t>
            </a:r>
            <a:r>
              <a:rPr lang="en-US" sz="2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more accessible silanol sites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per unit silica mass</a:t>
            </a:r>
            <a:endParaRPr lang="en-LB" sz="2000" dirty="0">
              <a:latin typeface="Arial" panose="020B0604020202020204" pitchFamily="34" charset="0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BE859A-EE2E-10F3-8319-DC1B8EF43E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96006" y="1287042"/>
            <a:ext cx="5040000" cy="4200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68D3358-F1F1-3E5E-C4A9-5BDF37A3923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655994" y="1294276"/>
            <a:ext cx="5040000" cy="4200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6A0090C-6693-FB21-13E0-97E4D32ED102}"/>
              </a:ext>
            </a:extLst>
          </p:cNvPr>
          <p:cNvSpPr txBox="1"/>
          <p:nvPr/>
        </p:nvSpPr>
        <p:spPr>
          <a:xfrm>
            <a:off x="8490625" y="1132073"/>
            <a:ext cx="21425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LB" sz="2400" b="1" u="sng" dirty="0">
                <a:solidFill>
                  <a:srgbClr val="04A6AA"/>
                </a:solidFill>
                <a:latin typeface="Arial" panose="020B0604020202020204" pitchFamily="34" charset="0"/>
              </a:rPr>
              <a:t>40 wt% Silica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DCD6B53-D1EF-F982-C0FC-A0AA60424734}"/>
              </a:ext>
            </a:extLst>
          </p:cNvPr>
          <p:cNvSpPr txBox="1"/>
          <p:nvPr/>
        </p:nvSpPr>
        <p:spPr>
          <a:xfrm>
            <a:off x="2345943" y="1132074"/>
            <a:ext cx="21311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LB" sz="2400" b="1" u="sng" dirty="0">
                <a:solidFill>
                  <a:srgbClr val="04A6AA"/>
                </a:solidFill>
                <a:latin typeface="Arial" panose="020B0604020202020204" pitchFamily="34" charset="0"/>
              </a:rPr>
              <a:t>30 wt% Silica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C1BA323-6CF9-9C77-9B86-9C6F3CF21A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773313"/>
              </p:ext>
            </p:extLst>
          </p:nvPr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F01751CF-0D07-EED0-7EBE-31D1D69B2AA7}"/>
              </a:ext>
            </a:extLst>
          </p:cNvPr>
          <p:cNvSpPr/>
          <p:nvPr/>
        </p:nvSpPr>
        <p:spPr>
          <a:xfrm>
            <a:off x="6433457" y="1132074"/>
            <a:ext cx="5471372" cy="4354967"/>
          </a:xfrm>
          <a:prstGeom prst="rect">
            <a:avLst/>
          </a:prstGeom>
          <a:noFill/>
          <a:ln w="19050">
            <a:solidFill>
              <a:srgbClr val="F4602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F6F2F1-E8C2-9413-B214-9BD812808D97}"/>
              </a:ext>
            </a:extLst>
          </p:cNvPr>
          <p:cNvSpPr txBox="1"/>
          <p:nvPr/>
        </p:nvSpPr>
        <p:spPr>
          <a:xfrm>
            <a:off x="6398585" y="447401"/>
            <a:ext cx="47780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46022"/>
                </a:solidFill>
                <a:latin typeface="Arial" panose="020B0604020202020204" pitchFamily="34" charset="0"/>
              </a:rPr>
              <a:t>The 40 </a:t>
            </a:r>
            <a:r>
              <a:rPr lang="en-US" dirty="0" err="1">
                <a:solidFill>
                  <a:srgbClr val="F46022"/>
                </a:solidFill>
                <a:latin typeface="Arial" panose="020B0604020202020204" pitchFamily="34" charset="0"/>
              </a:rPr>
              <a:t>wt</a:t>
            </a:r>
            <a:r>
              <a:rPr lang="en-US" dirty="0">
                <a:solidFill>
                  <a:srgbClr val="F46022"/>
                </a:solidFill>
                <a:latin typeface="Arial" panose="020B0604020202020204" pitchFamily="34" charset="0"/>
              </a:rPr>
              <a:t>% samples allow particle-size comparison at fixed silica loading</a:t>
            </a:r>
            <a:endParaRPr lang="en-LB" dirty="0">
              <a:solidFill>
                <a:srgbClr val="F460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87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9843E6-11D3-36C9-7CB2-21C2C9FEF9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F3944-5E1E-B3FD-C82C-FFC84A7EC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b="1" dirty="0"/>
              <a:t>Part 3: </a:t>
            </a:r>
            <a:r>
              <a:rPr lang="en-US" dirty="0"/>
              <a:t>Rheological Analysis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8B25FEE-00BB-A823-B1B3-9E4D4A38C2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9575C8EA-07F1-25B3-7BD6-6F116A16468A}"/>
              </a:ext>
            </a:extLst>
          </p:cNvPr>
          <p:cNvSpPr txBox="1">
            <a:spLocks/>
          </p:cNvSpPr>
          <p:nvPr/>
        </p:nvSpPr>
        <p:spPr>
          <a:xfrm>
            <a:off x="380259" y="1372426"/>
            <a:ext cx="11141180" cy="14392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i="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D5858"/>
                </a:solidFill>
                <a:latin typeface="Helvetica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>
              <a:spcAft>
                <a:spcPts val="1200"/>
              </a:spcAft>
              <a:buClr>
                <a:srgbClr val="04A6AA"/>
              </a:buClr>
              <a:buFont typeface="+mj-lt"/>
              <a:buAutoNum type="arabicParenR"/>
              <a:defRPr/>
            </a:pPr>
            <a:r>
              <a:rPr kumimoji="0" lang="en-US" sz="200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/>
              </a:rPr>
              <a:t>Pre-saturate solution to the target </a:t>
            </a:r>
            <a:r>
              <a:rPr lang="en-US" sz="2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dissolved CO</a:t>
            </a:r>
            <a:r>
              <a:rPr lang="en-US" sz="2000" baseline="-25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2</a:t>
            </a:r>
            <a:r>
              <a:rPr lang="en-US" sz="2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 concentration</a:t>
            </a:r>
            <a:r>
              <a:rPr kumimoji="0" lang="en-US" sz="200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/>
              </a:rPr>
              <a:t> </a:t>
            </a:r>
            <a:r>
              <a:rPr kumimoji="0" lang="en-US" sz="2000" u="none" strike="noStrike" kern="1200" cap="none" spc="0" normalizeH="0" baseline="0" noProof="0" dirty="0">
                <a:ln>
                  <a:noFill/>
                </a:ln>
                <a:solidFill>
                  <a:srgbClr val="F46022"/>
                </a:solidFill>
                <a:effectLst/>
                <a:uLnTx/>
                <a:uFillTx/>
                <a:latin typeface="Arial" panose="020B0604020202020204" pitchFamily="34" charset="0"/>
                <a:cs typeface="Arial"/>
              </a:rPr>
              <a:t>(at </a:t>
            </a:r>
            <a:r>
              <a:rPr lang="en-US" sz="2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room temperature</a:t>
            </a:r>
            <a:r>
              <a:rPr kumimoji="0" lang="en-US" sz="2000" u="none" strike="noStrike" kern="1200" cap="none" spc="0" normalizeH="0" baseline="0" noProof="0" dirty="0">
                <a:ln>
                  <a:noFill/>
                </a:ln>
                <a:solidFill>
                  <a:srgbClr val="F46022"/>
                </a:solidFill>
                <a:effectLst/>
                <a:uLnTx/>
                <a:uFillTx/>
                <a:latin typeface="Arial" panose="020B0604020202020204" pitchFamily="34" charset="0"/>
                <a:cs typeface="Arial"/>
              </a:rPr>
              <a:t>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4A6AA"/>
              </a:buClr>
              <a:buSzTx/>
              <a:buFont typeface="+mj-lt"/>
              <a:buAutoNum type="arabicParenR"/>
              <a:tabLst/>
              <a:defRPr/>
            </a:pPr>
            <a:r>
              <a:rPr kumimoji="0" lang="en-US" sz="200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/>
              </a:rPr>
              <a:t>Measure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solution pH</a:t>
            </a:r>
          </a:p>
          <a:p>
            <a:pPr marL="457200" lvl="0" indent="-457200">
              <a:spcAft>
                <a:spcPts val="1200"/>
              </a:spcAft>
              <a:buClr>
                <a:srgbClr val="04A6AA"/>
              </a:buClr>
              <a:buFont typeface="+mj-lt"/>
              <a:buAutoNum type="arabicParenR"/>
              <a:defRPr/>
            </a:pPr>
            <a:r>
              <a:rPr kumimoji="0" lang="en-US" sz="200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/>
              </a:rPr>
              <a:t>Transfer to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/>
              </a:rPr>
              <a:t>rheometer for analysis at </a:t>
            </a:r>
            <a:r>
              <a:rPr lang="en-LB" sz="2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80°C</a:t>
            </a:r>
            <a:endParaRPr kumimoji="0" lang="en-US" sz="2000" u="none" strike="noStrike" kern="1200" cap="none" spc="0" normalizeH="0" baseline="0" noProof="0" dirty="0">
              <a:ln>
                <a:noFill/>
              </a:ln>
              <a:solidFill>
                <a:srgbClr val="F46022"/>
              </a:solidFill>
              <a:effectLst/>
              <a:uLnTx/>
              <a:uFillTx/>
              <a:latin typeface="Arial" panose="020B0604020202020204" pitchFamily="34" charset="0"/>
              <a:cs typeface="Arial"/>
            </a:endParaRPr>
          </a:p>
        </p:txBody>
      </p:sp>
      <p:pic>
        <p:nvPicPr>
          <p:cNvPr id="6" name="Picture 5" descr="A computer and a machine on a table&#10;&#10;AI-generated content may be incorrect.">
            <a:extLst>
              <a:ext uri="{FF2B5EF4-FFF2-40B4-BE49-F238E27FC236}">
                <a16:creationId xmlns:a16="http://schemas.microsoft.com/office/drawing/2014/main" id="{2BBF2E83-979E-F246-DACC-1A2CFED26F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960"/>
                    </a14:imgEffect>
                    <a14:imgEffect>
                      <a14:brightnessContrast bright="3000"/>
                    </a14:imgEffect>
                  </a14:imgLayer>
                </a14:imgProps>
              </a:ext>
            </a:extLst>
          </a:blip>
          <a:srcRect t="21194"/>
          <a:stretch>
            <a:fillRect/>
          </a:stretch>
        </p:blipFill>
        <p:spPr>
          <a:xfrm>
            <a:off x="287171" y="3379561"/>
            <a:ext cx="5108211" cy="26815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9A6199-E9D8-012D-F1CA-1E12654214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0578" y="3379561"/>
            <a:ext cx="6294251" cy="268150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D2741C-83A4-D79B-FA6E-A9AB05B86B82}"/>
              </a:ext>
            </a:extLst>
          </p:cNvPr>
          <p:cNvCxnSpPr/>
          <p:nvPr/>
        </p:nvCxnSpPr>
        <p:spPr>
          <a:xfrm flipH="1">
            <a:off x="2194560" y="4306866"/>
            <a:ext cx="644434" cy="0"/>
          </a:xfrm>
          <a:prstGeom prst="line">
            <a:avLst/>
          </a:prstGeom>
          <a:ln w="28575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Arc 9">
            <a:extLst>
              <a:ext uri="{FF2B5EF4-FFF2-40B4-BE49-F238E27FC236}">
                <a16:creationId xmlns:a16="http://schemas.microsoft.com/office/drawing/2014/main" id="{CFB1B1DE-87D5-4E05-4048-EAB69F9B6435}"/>
              </a:ext>
            </a:extLst>
          </p:cNvPr>
          <p:cNvSpPr/>
          <p:nvPr/>
        </p:nvSpPr>
        <p:spPr>
          <a:xfrm rot="13520407">
            <a:off x="2424702" y="4140858"/>
            <a:ext cx="184150" cy="180975"/>
          </a:xfrm>
          <a:prstGeom prst="arc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L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35EDFCF-CB9C-D3A3-6B6C-0A9583B8369E}"/>
              </a:ext>
            </a:extLst>
          </p:cNvPr>
          <p:cNvSpPr txBox="1"/>
          <p:nvPr/>
        </p:nvSpPr>
        <p:spPr>
          <a:xfrm>
            <a:off x="2377008" y="4277913"/>
            <a:ext cx="4619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LB" sz="1600" dirty="0">
                <a:solidFill>
                  <a:srgbClr val="FF0000"/>
                </a:solidFill>
              </a:rPr>
              <a:t>15°</a:t>
            </a:r>
          </a:p>
        </p:txBody>
      </p:sp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CB2E34AD-98E4-8F0D-8FEF-2177016E76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0910280"/>
              </p:ext>
            </p:extLst>
          </p:nvPr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674426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27F34B-8D21-33C7-9E81-E64E68FCE7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46BD9-A5E4-BAAC-C738-B7B918DE2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dirty="0"/>
              <a:t>pH vs. Dissolved CO</a:t>
            </a:r>
            <a:r>
              <a:rPr lang="en-US" baseline="-25000" dirty="0"/>
              <a:t>2</a:t>
            </a:r>
            <a:r>
              <a:rPr lang="en-US" dirty="0"/>
              <a:t> Concentration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AE5E0F3-E801-85BD-82B9-F14207D9FB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4C3183-5190-EFAB-8E90-CD5BA6DE22E6}"/>
              </a:ext>
            </a:extLst>
          </p:cNvPr>
          <p:cNvSpPr txBox="1"/>
          <p:nvPr/>
        </p:nvSpPr>
        <p:spPr>
          <a:xfrm>
            <a:off x="496006" y="5570958"/>
            <a:ext cx="1152973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/>
              </a:rPr>
              <a:t>Increasing dissolved CO</a:t>
            </a:r>
            <a:r>
              <a:rPr lang="en-US" sz="2000" baseline="-25000" dirty="0">
                <a:latin typeface="Arial" panose="020B0604020202020204" pitchFamily="34" charset="0"/>
                <a:cs typeface="Arial"/>
              </a:rPr>
              <a:t>2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 </a:t>
            </a:r>
            <a:r>
              <a:rPr lang="en-US" sz="2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lowers the pH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and promotes gelation</a:t>
            </a:r>
          </a:p>
          <a:p>
            <a:pPr marL="342900" indent="-342900">
              <a:spcAft>
                <a:spcPts val="6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/>
              </a:rPr>
              <a:t>Gelation occurs once the pH falls below an apparent threshold</a:t>
            </a:r>
            <a:endParaRPr lang="en-LB" sz="2000" dirty="0">
              <a:latin typeface="Arial" panose="020B0604020202020204" pitchFamily="34" charset="0"/>
              <a:cs typeface="Arial"/>
            </a:endParaRPr>
          </a:p>
          <a:p>
            <a:pPr marL="342900" indent="-342900">
              <a:spcAft>
                <a:spcPts val="6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LB" sz="2000" dirty="0">
                <a:latin typeface="Arial" panose="020B0604020202020204" pitchFamily="34" charset="0"/>
                <a:cs typeface="Arial"/>
              </a:rPr>
              <a:t>Smaller particle size samples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gel at </a:t>
            </a:r>
            <a:r>
              <a:rPr lang="en-US" sz="2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lower dissolved CO</a:t>
            </a:r>
            <a:r>
              <a:rPr lang="en-US" sz="2000" baseline="-25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2</a:t>
            </a:r>
            <a:r>
              <a:rPr lang="en-US" sz="2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 concentration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and </a:t>
            </a:r>
            <a:r>
              <a:rPr lang="en-US" sz="2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smaller pH drop</a:t>
            </a:r>
            <a:endParaRPr lang="en-LB" sz="2000" dirty="0">
              <a:solidFill>
                <a:srgbClr val="04A6AA"/>
              </a:solidFill>
              <a:latin typeface="Arial" panose="020B0604020202020204" pitchFamily="34" charset="0"/>
              <a:cs typeface="Arial"/>
            </a:endParaRPr>
          </a:p>
        </p:txBody>
      </p:sp>
      <p:pic>
        <p:nvPicPr>
          <p:cNvPr id="5" name="Picture 4" descr="A graph of a line&#10;&#10;AI-generated content may be incorrect.">
            <a:extLst>
              <a:ext uri="{FF2B5EF4-FFF2-40B4-BE49-F238E27FC236}">
                <a16:creationId xmlns:a16="http://schemas.microsoft.com/office/drawing/2014/main" id="{CC6E60E3-1103-9424-796B-85E6DA071B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06" y="1287042"/>
            <a:ext cx="5040000" cy="4200000"/>
          </a:xfrm>
          <a:prstGeom prst="rect">
            <a:avLst/>
          </a:prstGeom>
        </p:spPr>
      </p:pic>
      <p:pic>
        <p:nvPicPr>
          <p:cNvPr id="12" name="Picture 11" descr="A graph of a line graph&#10;&#10;AI-generated content may be incorrect.">
            <a:extLst>
              <a:ext uri="{FF2B5EF4-FFF2-40B4-BE49-F238E27FC236}">
                <a16:creationId xmlns:a16="http://schemas.microsoft.com/office/drawing/2014/main" id="{77F0394B-045D-2FB9-91DF-B6BB2D8D22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5994" y="1294276"/>
            <a:ext cx="5040000" cy="4200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8AE7515-F200-8B78-C66E-DD1CB4AB40D0}"/>
              </a:ext>
            </a:extLst>
          </p:cNvPr>
          <p:cNvSpPr txBox="1"/>
          <p:nvPr/>
        </p:nvSpPr>
        <p:spPr>
          <a:xfrm>
            <a:off x="8697152" y="1140125"/>
            <a:ext cx="1349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LB" sz="2400" b="1" u="sng" dirty="0">
                <a:solidFill>
                  <a:srgbClr val="04A6AA"/>
                </a:solidFill>
                <a:latin typeface="Arial" panose="020B0604020202020204" pitchFamily="34" charset="0"/>
              </a:rPr>
              <a:t>15.1 nm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E9B739-FD0F-DF32-5FF6-7CAC5C1AC46F}"/>
              </a:ext>
            </a:extLst>
          </p:cNvPr>
          <p:cNvSpPr txBox="1"/>
          <p:nvPr/>
        </p:nvSpPr>
        <p:spPr>
          <a:xfrm>
            <a:off x="2439259" y="1140125"/>
            <a:ext cx="11534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LB" sz="2400" b="1" u="sng" dirty="0">
                <a:solidFill>
                  <a:srgbClr val="04A6AA"/>
                </a:solidFill>
                <a:latin typeface="Arial" panose="020B0604020202020204" pitchFamily="34" charset="0"/>
              </a:rPr>
              <a:t>9.7 nm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0528B96-1028-C035-1110-4891F74499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0910280"/>
              </p:ext>
            </p:extLst>
          </p:nvPr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494086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FEF34F-3D4A-3C17-C4E9-FDF560E2E0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B0ADC-2803-5F01-4FB9-98E6030D4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dirty="0"/>
              <a:t>Test 1: Dynamic Mechanical Analysis </a:t>
            </a:r>
            <a:r>
              <a:rPr lang="en-US" b="1" dirty="0"/>
              <a:t>– Sol/Gel Transition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CCA7EC6-9CA7-E46E-52D3-A367C6E5AC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82891D-D0D7-1BEE-B928-DB8304080C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06638" y="1412566"/>
            <a:ext cx="6667500" cy="4762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FC0448-7BBC-0001-669B-C3A4ED00A861}"/>
              </a:ext>
            </a:extLst>
          </p:cNvPr>
          <p:cNvSpPr txBox="1"/>
          <p:nvPr/>
        </p:nvSpPr>
        <p:spPr>
          <a:xfrm>
            <a:off x="6980345" y="1623991"/>
            <a:ext cx="5112801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LB" sz="24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Sol/Gel Transition</a:t>
            </a:r>
            <a:r>
              <a:rPr lang="en-LB" sz="2400" dirty="0">
                <a:latin typeface="Arial" panose="020B0604020202020204" pitchFamily="34" charset="0"/>
                <a:cs typeface="Arial"/>
              </a:rPr>
              <a:t> is the time when the sample becomes a gel</a:t>
            </a:r>
          </a:p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LB" sz="2400" dirty="0">
                <a:latin typeface="Arial" panose="020B0604020202020204" pitchFamily="34" charset="0"/>
                <a:cs typeface="Arial"/>
              </a:rPr>
              <a:t>Measure the </a:t>
            </a:r>
            <a:r>
              <a:rPr lang="en-LB" sz="2400" b="1" dirty="0">
                <a:latin typeface="Arial" panose="020B0604020202020204" pitchFamily="34" charset="0"/>
                <a:cs typeface="Arial"/>
              </a:rPr>
              <a:t>Storage (G’)</a:t>
            </a:r>
            <a:r>
              <a:rPr lang="en-LB" sz="2400" dirty="0">
                <a:latin typeface="Arial" panose="020B0604020202020204" pitchFamily="34" charset="0"/>
                <a:cs typeface="Arial"/>
              </a:rPr>
              <a:t> and </a:t>
            </a:r>
            <a:r>
              <a:rPr lang="en-LB" sz="2400" b="1" dirty="0">
                <a:latin typeface="Arial" panose="020B0604020202020204" pitchFamily="34" charset="0"/>
                <a:cs typeface="Arial"/>
              </a:rPr>
              <a:t>Loss (G”)</a:t>
            </a:r>
            <a:r>
              <a:rPr lang="en-LB" sz="2400" dirty="0">
                <a:latin typeface="Arial" panose="020B0604020202020204" pitchFamily="34" charset="0"/>
                <a:cs typeface="Arial"/>
              </a:rPr>
              <a:t> moduli over time </a:t>
            </a:r>
            <a:r>
              <a:rPr lang="en-LB" sz="24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at 1% strain and 10 rad/s frequency</a:t>
            </a:r>
          </a:p>
          <a:p>
            <a:pPr marL="914400" lvl="1" indent="-457200">
              <a:spcBef>
                <a:spcPts val="1200"/>
              </a:spcBef>
              <a:spcAft>
                <a:spcPts val="1200"/>
              </a:spcAft>
              <a:buClr>
                <a:srgbClr val="F46022"/>
              </a:buClr>
              <a:buFont typeface="Wingdings" pitchFamily="2" charset="2"/>
              <a:buChar char="§"/>
            </a:pPr>
            <a:r>
              <a:rPr lang="en-LB" sz="2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G’&lt;G” </a:t>
            </a:r>
            <a:r>
              <a:rPr lang="en-LB" sz="2000" dirty="0">
                <a:latin typeface="Arial" panose="020B0604020202020204" pitchFamily="34" charset="0"/>
                <a:cs typeface="Arial"/>
              </a:rPr>
              <a:t>→ liquid-like behavior</a:t>
            </a:r>
          </a:p>
          <a:p>
            <a:pPr marL="914400" lvl="1" indent="-457200">
              <a:spcAft>
                <a:spcPts val="1200"/>
              </a:spcAft>
              <a:buClr>
                <a:srgbClr val="F46022"/>
              </a:buClr>
              <a:buFont typeface="Wingdings" pitchFamily="2" charset="2"/>
              <a:buChar char="§"/>
            </a:pPr>
            <a:r>
              <a:rPr lang="en-LB" sz="2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G’&gt;G” </a:t>
            </a:r>
            <a:r>
              <a:rPr lang="en-LB" sz="2000" dirty="0">
                <a:latin typeface="Arial" panose="020B0604020202020204" pitchFamily="34" charset="0"/>
                <a:cs typeface="Arial"/>
              </a:rPr>
              <a:t>→ gel-like behavior</a:t>
            </a:r>
          </a:p>
          <a:p>
            <a:pPr marL="914400" lvl="1" indent="-457200">
              <a:spcAft>
                <a:spcPts val="1200"/>
              </a:spcAft>
              <a:buClr>
                <a:srgbClr val="F46022"/>
              </a:buClr>
              <a:buFont typeface="Wingdings" pitchFamily="2" charset="2"/>
              <a:buChar char="§"/>
            </a:pPr>
            <a:r>
              <a:rPr lang="en-LB" sz="2000" dirty="0">
                <a:latin typeface="Arial" panose="020B0604020202020204" pitchFamily="34" charset="0"/>
                <a:cs typeface="Arial"/>
              </a:rPr>
              <a:t>We extract the </a:t>
            </a:r>
            <a:r>
              <a:rPr lang="en-LB" sz="2000" b="1" dirty="0">
                <a:latin typeface="Arial" panose="020B0604020202020204" pitchFamily="34" charset="0"/>
                <a:cs typeface="Arial"/>
              </a:rPr>
              <a:t>sol-gel transition time t</a:t>
            </a:r>
            <a:r>
              <a:rPr lang="en-LB" sz="2000" b="1" baseline="-25000" dirty="0">
                <a:latin typeface="Arial" panose="020B0604020202020204" pitchFamily="34" charset="0"/>
                <a:cs typeface="Arial"/>
              </a:rPr>
              <a:t>SG</a:t>
            </a:r>
            <a:r>
              <a:rPr lang="en-LB" sz="2000" dirty="0">
                <a:latin typeface="Arial" panose="020B0604020202020204" pitchFamily="34" charset="0"/>
                <a:cs typeface="Arial"/>
              </a:rPr>
              <a:t> when </a:t>
            </a:r>
            <a:r>
              <a:rPr lang="en-LB" sz="2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G’=G”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12ABEEA-4B50-225F-062A-834D5DE583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0910280"/>
              </p:ext>
            </p:extLst>
          </p:nvPr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16B07BD-9C5D-BF07-8E83-B7DD3D48F910}"/>
              </a:ext>
            </a:extLst>
          </p:cNvPr>
          <p:cNvSpPr txBox="1"/>
          <p:nvPr/>
        </p:nvSpPr>
        <p:spPr>
          <a:xfrm>
            <a:off x="1777726" y="1412566"/>
            <a:ext cx="35253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LB" sz="16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Example: 9.7 nm, 0.075 mol/kg H</a:t>
            </a:r>
            <a:r>
              <a:rPr lang="en-LB" sz="1600" baseline="-250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2</a:t>
            </a:r>
            <a:r>
              <a:rPr lang="en-LB" sz="16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20749196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1374C9-9DF6-6075-7660-DAD6BD510B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0D9C9-1F50-A8CA-75BF-96D03DCC7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dirty="0"/>
              <a:t>Test 2: Viscosity Measurements </a:t>
            </a:r>
            <a:r>
              <a:rPr lang="en-US" b="1" dirty="0"/>
              <a:t>– HVTT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15EFE4B-332C-32AF-BD7D-09E2A1E97A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6" name="Picture 5" descr="A graph of a normal viscosity&#10;&#10;AI-generated content may be incorrect.">
            <a:extLst>
              <a:ext uri="{FF2B5EF4-FFF2-40B4-BE49-F238E27FC236}">
                <a16:creationId xmlns:a16="http://schemas.microsoft.com/office/drawing/2014/main" id="{25A5E50D-7FD9-65B0-2FC4-89AF525F50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638" y="1412566"/>
            <a:ext cx="6667500" cy="4762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F6BCA1-96A5-B8A4-BEE8-D071F8018D20}"/>
              </a:ext>
            </a:extLst>
          </p:cNvPr>
          <p:cNvSpPr txBox="1"/>
          <p:nvPr/>
        </p:nvSpPr>
        <p:spPr>
          <a:xfrm>
            <a:off x="6399575" y="1670157"/>
            <a:ext cx="5699827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LB" sz="2400" dirty="0">
                <a:latin typeface="Arial" panose="020B0604020202020204" pitchFamily="34" charset="0"/>
                <a:cs typeface="Arial"/>
              </a:rPr>
              <a:t>Measure viscosity over time at </a:t>
            </a:r>
            <a:r>
              <a:rPr lang="en-LB" sz="24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constant shear rate </a:t>
            </a:r>
            <a:r>
              <a:rPr lang="en-LB" sz="24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(5s</a:t>
            </a:r>
            <a:r>
              <a:rPr lang="en-LB" sz="2400" baseline="30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-1</a:t>
            </a:r>
            <a:r>
              <a:rPr lang="en-LB" sz="24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)</a:t>
            </a:r>
          </a:p>
          <a:p>
            <a:pPr marL="914400" lvl="1" indent="-457200">
              <a:spcAft>
                <a:spcPts val="1200"/>
              </a:spcAft>
              <a:buClr>
                <a:srgbClr val="F46022"/>
              </a:buClr>
              <a:buFont typeface="Wingdings" pitchFamily="2" charset="2"/>
              <a:buChar char="§"/>
            </a:pPr>
            <a:r>
              <a:rPr lang="en-LB" sz="2000" dirty="0">
                <a:latin typeface="Arial" panose="020B0604020202020204" pitchFamily="34" charset="0"/>
                <a:cs typeface="Arial"/>
              </a:rPr>
              <a:t>We extract the </a:t>
            </a:r>
            <a:r>
              <a:rPr lang="en-LB" sz="2000" b="1" dirty="0">
                <a:latin typeface="Arial" panose="020B0604020202020204" pitchFamily="34" charset="0"/>
                <a:cs typeface="Arial"/>
              </a:rPr>
              <a:t>High Viscosity Threshold Time</a:t>
            </a:r>
            <a:r>
              <a:rPr lang="en-LB" sz="2000" dirty="0">
                <a:latin typeface="Arial" panose="020B0604020202020204" pitchFamily="34" charset="0"/>
                <a:cs typeface="Arial"/>
              </a:rPr>
              <a:t> (HVTT)</a:t>
            </a:r>
            <a:r>
              <a:rPr lang="en-LB" sz="2000" baseline="30000" dirty="0">
                <a:latin typeface="Arial" panose="020B0604020202020204" pitchFamily="34" charset="0"/>
                <a:cs typeface="Arial"/>
              </a:rPr>
              <a:t>1</a:t>
            </a:r>
            <a:r>
              <a:rPr lang="en-LB" sz="2000" dirty="0">
                <a:latin typeface="Arial" panose="020B0604020202020204" pitchFamily="34" charset="0"/>
                <a:cs typeface="Arial"/>
              </a:rPr>
              <a:t> </a:t>
            </a:r>
            <a:r>
              <a:rPr lang="en-LB" sz="2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- time at onset of rapid viscosity increase, at 100 mPa.s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EF5E530D-6431-0D8D-35FD-1CEC285FB9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0910280"/>
              </p:ext>
            </p:extLst>
          </p:nvPr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AE159E6-5EC4-ABED-25AC-C07B1D0B3206}"/>
              </a:ext>
            </a:extLst>
          </p:cNvPr>
          <p:cNvSpPr txBox="1"/>
          <p:nvPr/>
        </p:nvSpPr>
        <p:spPr>
          <a:xfrm>
            <a:off x="21517" y="6358535"/>
            <a:ext cx="112486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(1) Basilio, E.; Zougheib, S.; Sahu, Q.; </a:t>
            </a:r>
            <a:r>
              <a:rPr lang="en-US" sz="1400" dirty="0" err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Almohsin</a:t>
            </a:r>
            <a:r>
              <a:rPr lang="en-US" sz="14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, A.; </a:t>
            </a:r>
            <a:r>
              <a:rPr lang="en-US" sz="1400" dirty="0" err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Alabdrabalnabi</a:t>
            </a:r>
            <a:r>
              <a:rPr lang="en-US" sz="14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, M.; </a:t>
            </a:r>
            <a:r>
              <a:rPr lang="en-US" sz="1400" dirty="0" err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Hoteit</a:t>
            </a:r>
            <a:r>
              <a:rPr lang="en-US" sz="14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, H. Predicting Gelation Kinetics of Colloidal Silica for Water Shut-off Treatments: A Novel Arrhenius-Based Model. Phys. Fluids 2025, 37 (4), 043110. https://</a:t>
            </a:r>
            <a:r>
              <a:rPr lang="en-US" sz="1400" dirty="0" err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doi.org</a:t>
            </a:r>
            <a:r>
              <a:rPr lang="en-US" sz="14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/10.1063/5.0262437.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7CFB91-215F-6389-A17A-E5B6BED1EE86}"/>
              </a:ext>
            </a:extLst>
          </p:cNvPr>
          <p:cNvSpPr txBox="1"/>
          <p:nvPr/>
        </p:nvSpPr>
        <p:spPr>
          <a:xfrm>
            <a:off x="1777726" y="1412566"/>
            <a:ext cx="35253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LB" sz="16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Example: 9.7 nm, 0.075 mol/kg H</a:t>
            </a:r>
            <a:r>
              <a:rPr lang="en-LB" sz="1600" baseline="-250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2</a:t>
            </a:r>
            <a:r>
              <a:rPr lang="en-LB" sz="16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31F84FC-C5E1-C07D-3075-8D4541E94312}"/>
              </a:ext>
            </a:extLst>
          </p:cNvPr>
          <p:cNvSpPr/>
          <p:nvPr/>
        </p:nvSpPr>
        <p:spPr>
          <a:xfrm>
            <a:off x="5508539" y="5149945"/>
            <a:ext cx="52251" cy="52252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B"/>
          </a:p>
        </p:txBody>
      </p:sp>
    </p:spTree>
    <p:extLst>
      <p:ext uri="{BB962C8B-B14F-4D97-AF65-F5344CB8AC3E}">
        <p14:creationId xmlns:p14="http://schemas.microsoft.com/office/powerpoint/2010/main" val="2035799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78E5E8-CADF-06D8-B1DA-7358D93114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30C86-0749-5F54-0CB2-C64DAA859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dirty="0"/>
              <a:t>Results – Gelation Time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441534F-2C84-A5FF-7FCB-51A5F7163B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29258A-421B-A2B4-435A-AF379B62D4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96006" y="1287042"/>
            <a:ext cx="5040000" cy="4200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7DA9B23-3026-C396-4BDF-584156CFBBB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655994" y="1294276"/>
            <a:ext cx="5040000" cy="4200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3A4B17F-E601-ECB9-D038-9CDEDFCE1810}"/>
              </a:ext>
            </a:extLst>
          </p:cNvPr>
          <p:cNvSpPr txBox="1"/>
          <p:nvPr/>
        </p:nvSpPr>
        <p:spPr>
          <a:xfrm>
            <a:off x="8697152" y="1140125"/>
            <a:ext cx="10555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LB" sz="2400" b="1" u="sng" dirty="0">
                <a:solidFill>
                  <a:srgbClr val="04A6AA"/>
                </a:solidFill>
                <a:latin typeface="Arial" panose="020B0604020202020204" pitchFamily="34" charset="0"/>
              </a:rPr>
              <a:t>HVTT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5E63535-D58A-41B4-D5DD-D4C237E56CE8}"/>
              </a:ext>
            </a:extLst>
          </p:cNvPr>
          <p:cNvSpPr txBox="1"/>
          <p:nvPr/>
        </p:nvSpPr>
        <p:spPr>
          <a:xfrm>
            <a:off x="1756213" y="1140124"/>
            <a:ext cx="27386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u="sng" dirty="0">
                <a:solidFill>
                  <a:srgbClr val="04A6AA"/>
                </a:solidFill>
                <a:latin typeface="Arial" panose="020B0604020202020204" pitchFamily="34" charset="0"/>
              </a:rPr>
              <a:t>S</a:t>
            </a:r>
            <a:r>
              <a:rPr lang="en-LB" sz="2400" b="1" u="sng" dirty="0">
                <a:solidFill>
                  <a:srgbClr val="04A6AA"/>
                </a:solidFill>
                <a:latin typeface="Arial" panose="020B0604020202020204" pitchFamily="34" charset="0"/>
              </a:rPr>
              <a:t>ol/gel Transition</a:t>
            </a:r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9B53018A-4078-CFD6-549B-55BE25603D5D}"/>
              </a:ext>
            </a:extLst>
          </p:cNvPr>
          <p:cNvGraphicFramePr/>
          <p:nvPr/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75CFE05-928A-CA5B-49E8-C3D471C4A857}"/>
              </a:ext>
            </a:extLst>
          </p:cNvPr>
          <p:cNvSpPr txBox="1"/>
          <p:nvPr/>
        </p:nvSpPr>
        <p:spPr>
          <a:xfrm>
            <a:off x="341672" y="5718954"/>
            <a:ext cx="1150865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LB" sz="2000" b="1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More dissolved CO</a:t>
            </a:r>
            <a:r>
              <a:rPr lang="en-LB" sz="2000" b="1" baseline="-25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2</a:t>
            </a:r>
            <a:r>
              <a:rPr lang="en-LB" sz="2000" b="1" dirty="0">
                <a:latin typeface="Arial" panose="020B0604020202020204" pitchFamily="34" charset="0"/>
                <a:cs typeface="Arial"/>
              </a:rPr>
              <a:t> </a:t>
            </a:r>
            <a:r>
              <a:rPr lang="en-LB" sz="2000" dirty="0">
                <a:latin typeface="Arial" panose="020B0604020202020204" pitchFamily="34" charset="0"/>
                <a:cs typeface="Arial"/>
              </a:rPr>
              <a:t>makes </a:t>
            </a:r>
            <a:r>
              <a:rPr lang="en-LB" sz="2000" b="1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gelation faster</a:t>
            </a:r>
          </a:p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LB" sz="2000" dirty="0">
                <a:latin typeface="Arial" panose="020B0604020202020204" pitchFamily="34" charset="0"/>
                <a:cs typeface="Arial"/>
              </a:rPr>
              <a:t>For the same initial dissolved CO</a:t>
            </a:r>
            <a:r>
              <a:rPr lang="en-LB" sz="2000" baseline="-25000" dirty="0">
                <a:latin typeface="Arial" panose="020B0604020202020204" pitchFamily="34" charset="0"/>
                <a:cs typeface="Arial"/>
              </a:rPr>
              <a:t>2</a:t>
            </a:r>
            <a:r>
              <a:rPr lang="en-LB" sz="2000" dirty="0">
                <a:latin typeface="Arial" panose="020B0604020202020204" pitchFamily="34" charset="0"/>
                <a:cs typeface="Arial"/>
              </a:rPr>
              <a:t>,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the </a:t>
            </a:r>
            <a:r>
              <a:rPr lang="en-US" sz="2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9.7 nm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sample </a:t>
            </a:r>
            <a:r>
              <a:rPr lang="en-US" sz="2000" b="1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gels faster</a:t>
            </a:r>
            <a:r>
              <a:rPr lang="en-US" sz="2000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than the </a:t>
            </a:r>
            <a:r>
              <a:rPr lang="en-US" sz="2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15.1 nm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sample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BB96AE1-24A0-6A20-36AD-B442CD7D2C50}"/>
              </a:ext>
            </a:extLst>
          </p:cNvPr>
          <p:cNvCxnSpPr/>
          <p:nvPr/>
        </p:nvCxnSpPr>
        <p:spPr>
          <a:xfrm>
            <a:off x="2764715" y="1601789"/>
            <a:ext cx="0" cy="3282183"/>
          </a:xfrm>
          <a:prstGeom prst="line">
            <a:avLst/>
          </a:prstGeom>
          <a:ln w="28575">
            <a:solidFill>
              <a:srgbClr val="04A6AA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7CB06E-538F-0355-8C1A-2B6B9AB0AB67}"/>
              </a:ext>
            </a:extLst>
          </p:cNvPr>
          <p:cNvCxnSpPr/>
          <p:nvPr/>
        </p:nvCxnSpPr>
        <p:spPr>
          <a:xfrm>
            <a:off x="3444240" y="1601789"/>
            <a:ext cx="0" cy="3282183"/>
          </a:xfrm>
          <a:prstGeom prst="line">
            <a:avLst/>
          </a:prstGeom>
          <a:ln w="28575">
            <a:solidFill>
              <a:srgbClr val="04A6AA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D6E5BB6-D63D-8CF8-955A-6846D0C5D480}"/>
              </a:ext>
            </a:extLst>
          </p:cNvPr>
          <p:cNvCxnSpPr/>
          <p:nvPr/>
        </p:nvCxnSpPr>
        <p:spPr>
          <a:xfrm>
            <a:off x="8919882" y="1601789"/>
            <a:ext cx="0" cy="3282183"/>
          </a:xfrm>
          <a:prstGeom prst="line">
            <a:avLst/>
          </a:prstGeom>
          <a:ln w="28575">
            <a:solidFill>
              <a:srgbClr val="04A6AA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E897AAE-ED94-8F5C-B8E7-411B74B866A8}"/>
              </a:ext>
            </a:extLst>
          </p:cNvPr>
          <p:cNvCxnSpPr/>
          <p:nvPr/>
        </p:nvCxnSpPr>
        <p:spPr>
          <a:xfrm>
            <a:off x="9599407" y="1601789"/>
            <a:ext cx="0" cy="3282183"/>
          </a:xfrm>
          <a:prstGeom prst="line">
            <a:avLst/>
          </a:prstGeom>
          <a:ln w="28575">
            <a:solidFill>
              <a:srgbClr val="04A6AA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6571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50CFAB-A3C7-814A-2F4D-BECBFC448F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5C773-A9D9-5B7E-57AC-FEE36851B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dirty="0"/>
              <a:t>Results – Gel Network Characterization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F53DBD1-BB0E-E520-3E19-A7116D0C58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0485E9B-D6ED-68CB-EA80-85A2597CF185}"/>
              </a:ext>
            </a:extLst>
          </p:cNvPr>
          <p:cNvSpPr txBox="1"/>
          <p:nvPr/>
        </p:nvSpPr>
        <p:spPr>
          <a:xfrm>
            <a:off x="1594032" y="1658911"/>
            <a:ext cx="31347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u="sng" dirty="0">
                <a:solidFill>
                  <a:srgbClr val="04A6AA"/>
                </a:solidFill>
                <a:latin typeface="Arial" panose="020B0604020202020204" pitchFamily="34" charset="0"/>
              </a:rPr>
              <a:t>Maximum Viscosity</a:t>
            </a:r>
            <a:endParaRPr lang="en-LB" sz="2400" b="1" u="sng" dirty="0">
              <a:solidFill>
                <a:srgbClr val="04A6AA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91F25DB6-9618-E010-9D3C-72AE1A30C12D}"/>
              </a:ext>
            </a:extLst>
          </p:cNvPr>
          <p:cNvGraphicFramePr/>
          <p:nvPr/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graph of a graph with red lines and a white background&#10;&#10;AI-generated content may be incorrect.">
            <a:extLst>
              <a:ext uri="{FF2B5EF4-FFF2-40B4-BE49-F238E27FC236}">
                <a16:creationId xmlns:a16="http://schemas.microsoft.com/office/drawing/2014/main" id="{9693B00A-7EB6-0F21-975A-3C846A3013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6294" y="2113317"/>
            <a:ext cx="4649972" cy="394335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134CF1-3A5F-E514-3575-436F6662A8AE}"/>
              </a:ext>
            </a:extLst>
          </p:cNvPr>
          <p:cNvSpPr txBox="1"/>
          <p:nvPr/>
        </p:nvSpPr>
        <p:spPr>
          <a:xfrm>
            <a:off x="8683806" y="2733920"/>
            <a:ext cx="350819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/>
              </a:rPr>
              <a:t>The smaller particle size </a:t>
            </a:r>
            <a:r>
              <a:rPr lang="en-US" sz="2000" dirty="0">
                <a:solidFill>
                  <a:srgbClr val="F46022"/>
                </a:solidFill>
                <a:latin typeface="Arial" panose="020B0604020202020204" pitchFamily="34" charset="0"/>
                <a:cs typeface="Arial"/>
              </a:rPr>
              <a:t>9.7 nm 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sample reaches much higher maximum viscosity</a:t>
            </a:r>
          </a:p>
          <a:p>
            <a:pPr marL="342900" indent="-342900">
              <a:spcAft>
                <a:spcPts val="1200"/>
              </a:spcAft>
              <a:buClr>
                <a:srgbClr val="04A6AA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/>
              </a:rPr>
              <a:t>This indicates a </a:t>
            </a:r>
            <a:r>
              <a:rPr lang="en-US" sz="2000" b="1" dirty="0">
                <a:solidFill>
                  <a:srgbClr val="04A6AA"/>
                </a:solidFill>
                <a:latin typeface="Arial" panose="020B0604020202020204" pitchFamily="34" charset="0"/>
                <a:cs typeface="Arial"/>
              </a:rPr>
              <a:t>stronger final gel network</a:t>
            </a:r>
            <a:r>
              <a:rPr lang="en-US" sz="2000" dirty="0">
                <a:latin typeface="Arial" panose="020B0604020202020204" pitchFamily="34" charset="0"/>
                <a:cs typeface="Arial"/>
              </a:rPr>
              <a:t> under the tested conditions</a:t>
            </a:r>
          </a:p>
        </p:txBody>
      </p:sp>
      <p:pic>
        <p:nvPicPr>
          <p:cNvPr id="3" name="Picture 2" descr="A close-up of a black and white photo&#10;&#10;AI-generated content may be incorrect.">
            <a:extLst>
              <a:ext uri="{FF2B5EF4-FFF2-40B4-BE49-F238E27FC236}">
                <a16:creationId xmlns:a16="http://schemas.microsoft.com/office/drawing/2014/main" id="{C1A89F73-91EA-0F90-D9A8-385566BFD21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38706" y="1842634"/>
            <a:ext cx="3134060" cy="2083932"/>
          </a:xfrm>
          <a:prstGeom prst="rect">
            <a:avLst/>
          </a:prstGeom>
        </p:spPr>
      </p:pic>
      <p:pic>
        <p:nvPicPr>
          <p:cNvPr id="4" name="Picture 3" descr="A close-up of a grey surface&#10;&#10;AI-generated content may be incorrect.">
            <a:extLst>
              <a:ext uri="{FF2B5EF4-FFF2-40B4-BE49-F238E27FC236}">
                <a16:creationId xmlns:a16="http://schemas.microsoft.com/office/drawing/2014/main" id="{6E596136-69B4-FC59-4984-6A11570F656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38644" y="3972784"/>
            <a:ext cx="3134000" cy="20838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BFA026-2E36-3A92-30AF-87CE2D926B30}"/>
              </a:ext>
            </a:extLst>
          </p:cNvPr>
          <p:cNvSpPr txBox="1"/>
          <p:nvPr/>
        </p:nvSpPr>
        <p:spPr>
          <a:xfrm>
            <a:off x="6849157" y="3564917"/>
            <a:ext cx="1723549" cy="369332"/>
          </a:xfrm>
          <a:prstGeom prst="rect">
            <a:avLst/>
          </a:prstGeom>
          <a:solidFill>
            <a:srgbClr val="FFFFFF">
              <a:alpha val="50588"/>
            </a:srgbClr>
          </a:solidFill>
        </p:spPr>
        <p:txBody>
          <a:bodyPr wrap="none" rtlCol="0">
            <a:spAutoFit/>
          </a:bodyPr>
          <a:lstStyle/>
          <a:p>
            <a:r>
              <a:rPr lang="en-LB" dirty="0">
                <a:latin typeface="Arial" panose="020B0604020202020204" pitchFamily="34" charset="0"/>
              </a:rPr>
              <a:t>CS40 – 9.7 nm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C1BE75-5D76-29D0-E9A8-7EA465ABD132}"/>
              </a:ext>
            </a:extLst>
          </p:cNvPr>
          <p:cNvSpPr txBox="1"/>
          <p:nvPr/>
        </p:nvSpPr>
        <p:spPr>
          <a:xfrm>
            <a:off x="6708031" y="5687344"/>
            <a:ext cx="1864613" cy="369332"/>
          </a:xfrm>
          <a:prstGeom prst="rect">
            <a:avLst/>
          </a:prstGeom>
          <a:solidFill>
            <a:srgbClr val="FFFFFF">
              <a:alpha val="50588"/>
            </a:srgbClr>
          </a:solidFill>
        </p:spPr>
        <p:txBody>
          <a:bodyPr wrap="none" rtlCol="0">
            <a:spAutoFit/>
          </a:bodyPr>
          <a:lstStyle/>
          <a:p>
            <a:r>
              <a:rPr lang="en-LB" dirty="0">
                <a:latin typeface="Arial" panose="020B0604020202020204" pitchFamily="34" charset="0"/>
              </a:rPr>
              <a:t>TM40 – 15.1 nm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8C78A3-0B19-EEEF-8E74-D54A57B1EA49}"/>
              </a:ext>
            </a:extLst>
          </p:cNvPr>
          <p:cNvSpPr/>
          <p:nvPr/>
        </p:nvSpPr>
        <p:spPr>
          <a:xfrm>
            <a:off x="5438644" y="5779677"/>
            <a:ext cx="1023122" cy="276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4126D7-0458-A6BD-5FE6-64210C36679D}"/>
              </a:ext>
            </a:extLst>
          </p:cNvPr>
          <p:cNvSpPr/>
          <p:nvPr/>
        </p:nvSpPr>
        <p:spPr>
          <a:xfrm>
            <a:off x="5438644" y="3647839"/>
            <a:ext cx="1250441" cy="276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L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35BADC0-AE59-2229-79B0-0182AC241E7B}"/>
              </a:ext>
            </a:extLst>
          </p:cNvPr>
          <p:cNvGrpSpPr/>
          <p:nvPr/>
        </p:nvGrpSpPr>
        <p:grpSpPr>
          <a:xfrm>
            <a:off x="5460100" y="5942774"/>
            <a:ext cx="976533" cy="68371"/>
            <a:chOff x="7797800" y="3974438"/>
            <a:chExt cx="976533" cy="68371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F656B11-EDD6-7C2D-6DEA-911C63C655E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797800" y="4008102"/>
              <a:ext cx="976533" cy="521"/>
            </a:xfrm>
            <a:prstGeom prst="line">
              <a:avLst/>
            </a:prstGeom>
            <a:ln w="28575">
              <a:solidFill>
                <a:schemeClr val="bg1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CDD312B-F987-792E-CA4E-FF700B7C175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797800" y="3974438"/>
              <a:ext cx="1" cy="6837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E089371-5988-E634-36AF-7BE6436AAE8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773054" y="3974438"/>
              <a:ext cx="1" cy="6837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C2ACEA05-F6CE-E5E5-2D40-84648F158D53}"/>
              </a:ext>
            </a:extLst>
          </p:cNvPr>
          <p:cNvSpPr txBox="1"/>
          <p:nvPr/>
        </p:nvSpPr>
        <p:spPr>
          <a:xfrm>
            <a:off x="5694292" y="5720891"/>
            <a:ext cx="5068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LB" sz="1200" dirty="0">
                <a:solidFill>
                  <a:schemeClr val="bg1"/>
                </a:solidFill>
              </a:rPr>
              <a:t>1 μm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43428C3-F39F-F34C-D9D1-04A0DC155425}"/>
              </a:ext>
            </a:extLst>
          </p:cNvPr>
          <p:cNvGrpSpPr/>
          <p:nvPr/>
        </p:nvGrpSpPr>
        <p:grpSpPr>
          <a:xfrm>
            <a:off x="5460100" y="3808843"/>
            <a:ext cx="1206000" cy="68371"/>
            <a:chOff x="7797800" y="3974438"/>
            <a:chExt cx="1206000" cy="68371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A79CE70-C25D-2BFE-9CF5-E44DF380C5AE}"/>
                </a:ext>
              </a:extLst>
            </p:cNvPr>
            <p:cNvCxnSpPr>
              <a:cxnSpLocks/>
            </p:cNvCxnSpPr>
            <p:nvPr/>
          </p:nvCxnSpPr>
          <p:spPr>
            <a:xfrm>
              <a:off x="7797800" y="4010630"/>
              <a:ext cx="1206000" cy="0"/>
            </a:xfrm>
            <a:prstGeom prst="line">
              <a:avLst/>
            </a:prstGeom>
            <a:ln w="28575">
              <a:solidFill>
                <a:schemeClr val="bg1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7EB2C24-86F5-C48D-0462-D8C09EAA2D4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797800" y="3974438"/>
              <a:ext cx="1" cy="6837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15BDC10E-3BF0-AC8C-F4CA-2DA54D68B8D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997950" y="3974438"/>
              <a:ext cx="1" cy="6837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3B6A3DDE-A123-98A0-027E-A7EA072ACB79}"/>
              </a:ext>
            </a:extLst>
          </p:cNvPr>
          <p:cNvSpPr txBox="1"/>
          <p:nvPr/>
        </p:nvSpPr>
        <p:spPr>
          <a:xfrm>
            <a:off x="5806740" y="3589522"/>
            <a:ext cx="5068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LB" sz="1200" dirty="0">
                <a:solidFill>
                  <a:schemeClr val="bg1"/>
                </a:solidFill>
              </a:rPr>
              <a:t>1 μm</a:t>
            </a:r>
          </a:p>
        </p:txBody>
      </p:sp>
    </p:spTree>
    <p:extLst>
      <p:ext uri="{BB962C8B-B14F-4D97-AF65-F5344CB8AC3E}">
        <p14:creationId xmlns:p14="http://schemas.microsoft.com/office/powerpoint/2010/main" val="3946655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C547D-74F1-4A4E-8E1F-116B96C30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59" y="412328"/>
            <a:ext cx="10831215" cy="565596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F55FDC4-3919-4A48-B43A-27EA331D53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2E3C4B9-F909-714C-96BA-5C3950C2E75A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37A6F5-DF2A-42BE-F7A0-2E327501293F}"/>
              </a:ext>
            </a:extLst>
          </p:cNvPr>
          <p:cNvSpPr txBox="1"/>
          <p:nvPr/>
        </p:nvSpPr>
        <p:spPr>
          <a:xfrm>
            <a:off x="380259" y="1420825"/>
            <a:ext cx="1118520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2400"/>
              </a:spcAft>
              <a:buClr>
                <a:srgbClr val="04A6AA"/>
              </a:buClr>
              <a:buFont typeface="Arial" panose="020B0604020202020204" pitchFamily="34" charset="0"/>
              <a:buChar char="•"/>
              <a:defRPr/>
            </a:pPr>
            <a:r>
              <a:rPr lang="en-US" sz="2400" u="none" strike="noStrike" dirty="0">
                <a:effectLst/>
                <a:latin typeface="Arial" panose="020B0604020202020204" pitchFamily="34" charset="0"/>
              </a:rPr>
              <a:t>CO</a:t>
            </a:r>
            <a:r>
              <a:rPr lang="en-US" sz="2400" u="none" strike="noStrike" baseline="-25000" dirty="0">
                <a:effectLst/>
                <a:latin typeface="Arial" panose="020B0604020202020204" pitchFamily="34" charset="0"/>
              </a:rPr>
              <a:t>2</a:t>
            </a:r>
            <a:r>
              <a:rPr lang="en-US" sz="2400" u="none" strike="noStrike" dirty="0">
                <a:effectLst/>
                <a:latin typeface="Arial" panose="020B0604020202020204" pitchFamily="34" charset="0"/>
              </a:rPr>
              <a:t> destabilizes silica dispersions and triggers gelation</a:t>
            </a:r>
          </a:p>
          <a:p>
            <a:pPr marL="342900" indent="-342900">
              <a:spcAft>
                <a:spcPts val="2400"/>
              </a:spcAft>
              <a:buClr>
                <a:srgbClr val="04A6AA"/>
              </a:buClr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latin typeface="Arial" panose="020B0604020202020204" pitchFamily="34" charset="0"/>
              </a:rPr>
              <a:t>Lower silica loading </a:t>
            </a:r>
            <a:r>
              <a:rPr lang="en-US" sz="2400" dirty="0">
                <a:solidFill>
                  <a:srgbClr val="F46022"/>
                </a:solidFill>
                <a:latin typeface="Arial" panose="020B0604020202020204" pitchFamily="34" charset="0"/>
              </a:rPr>
              <a:t>(higher w</a:t>
            </a:r>
            <a:r>
              <a:rPr lang="en-US" sz="2400" u="none" strike="noStrike" dirty="0">
                <a:solidFill>
                  <a:srgbClr val="F46022"/>
                </a:solidFill>
                <a:effectLst/>
                <a:latin typeface="Arial" panose="020B0604020202020204" pitchFamily="34" charset="0"/>
              </a:rPr>
              <a:t>ater content) </a:t>
            </a:r>
            <a:r>
              <a:rPr lang="en-US" sz="2400" u="none" strike="noStrike" dirty="0">
                <a:effectLst/>
                <a:latin typeface="Arial" panose="020B0604020202020204" pitchFamily="34" charset="0"/>
              </a:rPr>
              <a:t>increases CO</a:t>
            </a:r>
            <a:r>
              <a:rPr lang="en-US" sz="2400" u="none" strike="noStrike" baseline="-25000" dirty="0">
                <a:effectLst/>
                <a:latin typeface="Arial" panose="020B0604020202020204" pitchFamily="34" charset="0"/>
              </a:rPr>
              <a:t>2</a:t>
            </a:r>
            <a:r>
              <a:rPr lang="en-US" sz="2400" u="none" strike="noStrike" dirty="0">
                <a:effectLst/>
                <a:latin typeface="Arial" panose="020B0604020202020204" pitchFamily="34" charset="0"/>
              </a:rPr>
              <a:t> uptake</a:t>
            </a:r>
          </a:p>
          <a:p>
            <a:pPr marL="342900" indent="-342900">
              <a:spcAft>
                <a:spcPts val="2400"/>
              </a:spcAft>
              <a:buClr>
                <a:srgbClr val="04A6AA"/>
              </a:buClr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latin typeface="Arial" panose="020B0604020202020204" pitchFamily="34" charset="0"/>
              </a:rPr>
              <a:t>At f</a:t>
            </a:r>
            <a:r>
              <a:rPr lang="en-US" sz="2400" u="none" strike="noStrike" dirty="0">
                <a:effectLst/>
                <a:latin typeface="Arial" panose="020B0604020202020204" pitchFamily="34" charset="0"/>
              </a:rPr>
              <a:t>ixed loading, samples with smaller particles take up more CO</a:t>
            </a:r>
            <a:r>
              <a:rPr lang="en-US" sz="2400" u="none" strike="noStrike" baseline="-25000" dirty="0">
                <a:effectLst/>
                <a:latin typeface="Arial" panose="020B0604020202020204" pitchFamily="34" charset="0"/>
              </a:rPr>
              <a:t>2</a:t>
            </a:r>
          </a:p>
          <a:p>
            <a:pPr marL="342900" indent="-342900">
              <a:spcAft>
                <a:spcPts val="2400"/>
              </a:spcAft>
              <a:buClr>
                <a:srgbClr val="04A6AA"/>
              </a:buClr>
              <a:buFont typeface="Arial" panose="020B0604020202020204" pitchFamily="34" charset="0"/>
              <a:buChar char="•"/>
              <a:defRPr/>
            </a:pPr>
            <a:r>
              <a:rPr lang="en-US" sz="2400" u="none" strike="noStrike" dirty="0">
                <a:effectLst/>
                <a:latin typeface="Arial" panose="020B0604020202020204" pitchFamily="34" charset="0"/>
              </a:rPr>
              <a:t>The </a:t>
            </a:r>
            <a:r>
              <a:rPr lang="en-US" sz="2400" dirty="0">
                <a:latin typeface="Arial" panose="020B0604020202020204" pitchFamily="34" charset="0"/>
              </a:rPr>
              <a:t>samples with smaller particles </a:t>
            </a:r>
            <a:r>
              <a:rPr lang="en-US" sz="2400" dirty="0">
                <a:solidFill>
                  <a:srgbClr val="F46022"/>
                </a:solidFill>
                <a:latin typeface="Arial" panose="020B0604020202020204" pitchFamily="34" charset="0"/>
              </a:rPr>
              <a:t>(9.7 nm) </a:t>
            </a:r>
            <a:r>
              <a:rPr lang="en-US" sz="2400" b="1" u="none" strike="noStrike" dirty="0">
                <a:solidFill>
                  <a:srgbClr val="04A6AA"/>
                </a:solidFill>
                <a:effectLst/>
                <a:latin typeface="Arial" panose="020B0604020202020204" pitchFamily="34" charset="0"/>
              </a:rPr>
              <a:t>gel faster </a:t>
            </a:r>
            <a:r>
              <a:rPr lang="en-US" sz="2400" u="none" strike="noStrike" dirty="0">
                <a:effectLst/>
                <a:latin typeface="Arial" panose="020B0604020202020204" pitchFamily="34" charset="0"/>
              </a:rPr>
              <a:t>and </a:t>
            </a:r>
            <a:r>
              <a:rPr lang="en-US" sz="2400" b="1" u="none" strike="noStrike" dirty="0">
                <a:solidFill>
                  <a:srgbClr val="04A6AA"/>
                </a:solidFill>
                <a:effectLst/>
                <a:latin typeface="Arial" panose="020B0604020202020204" pitchFamily="34" charset="0"/>
              </a:rPr>
              <a:t>form stronger networks</a:t>
            </a:r>
            <a:r>
              <a:rPr lang="en-US" sz="2400" u="none" strike="noStrike" dirty="0">
                <a:solidFill>
                  <a:srgbClr val="04A6AA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sz="2400" u="none" strike="noStrike" dirty="0">
                <a:effectLst/>
                <a:latin typeface="Arial" panose="020B0604020202020204" pitchFamily="34" charset="0"/>
              </a:rPr>
              <a:t>than the ones with larger particles </a:t>
            </a:r>
            <a:r>
              <a:rPr lang="en-US" sz="2400" u="none" strike="noStrike" dirty="0">
                <a:solidFill>
                  <a:srgbClr val="F46022"/>
                </a:solidFill>
                <a:effectLst/>
                <a:latin typeface="Arial" panose="020B0604020202020204" pitchFamily="34" charset="0"/>
              </a:rPr>
              <a:t>(15.1 nm)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AC9B29F7-5A4C-2DAF-2303-8BB0144911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729326"/>
              </p:ext>
            </p:extLst>
          </p:nvPr>
        </p:nvGraphicFramePr>
        <p:xfrm>
          <a:off x="0" y="1"/>
          <a:ext cx="12192000" cy="33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9024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reen Shot DJI_0026.png">
            <a:extLst>
              <a:ext uri="{FF2B5EF4-FFF2-40B4-BE49-F238E27FC236}">
                <a16:creationId xmlns:a16="http://schemas.microsoft.com/office/drawing/2014/main" id="{1AFCD643-AECD-1F46-B584-D8B8016086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4" t="3501" r="-1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15BB321-F6DC-CF45-ADB2-1C5F587D77B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D0D0D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F91AA9E-EF7F-B647-989D-F6E3AC9EC68B}"/>
              </a:ext>
            </a:extLst>
          </p:cNvPr>
          <p:cNvSpPr txBox="1"/>
          <p:nvPr/>
        </p:nvSpPr>
        <p:spPr>
          <a:xfrm>
            <a:off x="7031540" y="4074930"/>
            <a:ext cx="4672780" cy="707886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/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</a:rPr>
              <a:t>Thank you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71CC6F0-2CFD-204C-BF02-C107075264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7475"/>
          <a:stretch/>
        </p:blipFill>
        <p:spPr>
          <a:xfrm>
            <a:off x="403828" y="341385"/>
            <a:ext cx="2160263" cy="10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458522"/>
      </p:ext>
    </p:extLst>
  </p:cSld>
  <p:clrMapOvr>
    <a:masterClrMapping/>
  </p:clrMapOvr>
</p:sld>
</file>

<file path=ppt/theme/theme1.xml><?xml version="1.0" encoding="utf-8"?>
<a:theme xmlns:a="http://schemas.openxmlformats.org/drawingml/2006/main" name="ASR Theme">
  <a:themeElements>
    <a:clrScheme name="Custom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6F9BD5BA5408A4FBFCD19853D49DF96" ma:contentTypeVersion="13" ma:contentTypeDescription="Create a new document." ma:contentTypeScope="" ma:versionID="060fb5996a6610b5e7110df08f56f2de">
  <xsd:schema xmlns:xsd="http://www.w3.org/2001/XMLSchema" xmlns:xs="http://www.w3.org/2001/XMLSchema" xmlns:p="http://schemas.microsoft.com/office/2006/metadata/properties" xmlns:ns2="8f7bbae1-6eb3-4547-962f-76b7c5c1cf9b" xmlns:ns3="67558093-e4cd-4515-9fa9-12b13b9c1dda" targetNamespace="http://schemas.microsoft.com/office/2006/metadata/properties" ma:root="true" ma:fieldsID="4ec327a376ebdaf59b66bd24c20f6ae9" ns2:_="" ns3:_="">
    <xsd:import namespace="8f7bbae1-6eb3-4547-962f-76b7c5c1cf9b"/>
    <xsd:import namespace="67558093-e4cd-4515-9fa9-12b13b9c1dd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7bbae1-6eb3-4547-962f-76b7c5c1cf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558093-e4cd-4515-9fa9-12b13b9c1dd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2DC2776-A075-45CD-92EA-78BA25370C2E}">
  <ds:schemaRefs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purl.org/dc/terms/"/>
    <ds:schemaRef ds:uri="http://purl.org/dc/dcmitype/"/>
    <ds:schemaRef ds:uri="http://schemas.microsoft.com/office/2006/metadata/properties"/>
    <ds:schemaRef ds:uri="8f7bbae1-6eb3-4547-962f-76b7c5c1cf9b"/>
    <ds:schemaRef ds:uri="67558093-e4cd-4515-9fa9-12b13b9c1dda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8820ADFE-6245-4A2D-A45A-ACF786621E7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f7bbae1-6eb3-4547-962f-76b7c5c1cf9b"/>
    <ds:schemaRef ds:uri="67558093-e4cd-4515-9fa9-12b13b9c1d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23F148B-E243-4687-8DD0-4CDC0EA0723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46937</TotalTime>
  <Words>1025</Words>
  <Application>Microsoft Macintosh PowerPoint</Application>
  <PresentationFormat>Widescreen</PresentationFormat>
  <Paragraphs>202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Wingdings</vt:lpstr>
      <vt:lpstr>Cambria Math</vt:lpstr>
      <vt:lpstr>ASR Theme</vt:lpstr>
      <vt:lpstr>PowerPoint Presentation</vt:lpstr>
      <vt:lpstr>Problem Statement </vt:lpstr>
      <vt:lpstr>How CO2 Activates Colloidal Silica</vt:lpstr>
      <vt:lpstr>Part 1: Particle size and zeta potential characterization</vt:lpstr>
      <vt:lpstr>Part 2: CO2 Uptake</vt:lpstr>
      <vt:lpstr>Effect of Silica Loading</vt:lpstr>
      <vt:lpstr>Effect of Particle Size</vt:lpstr>
      <vt:lpstr>Part 3: Rheological Analysis</vt:lpstr>
      <vt:lpstr>pH vs. Dissolved CO2 Concentration</vt:lpstr>
      <vt:lpstr>Test 1: Dynamic Mechanical Analysis – Sol/Gel Transition</vt:lpstr>
      <vt:lpstr>Test 2: Viscosity Measurements – HVTT</vt:lpstr>
      <vt:lpstr>Results – Gelation Time</vt:lpstr>
      <vt:lpstr>Results – Gel Network Characterization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Monique Engelbrecht</dc:creator>
  <cp:lastModifiedBy>Simon Zougheib</cp:lastModifiedBy>
  <cp:revision>126</cp:revision>
  <dcterms:created xsi:type="dcterms:W3CDTF">2021-12-20T07:26:29Z</dcterms:created>
  <dcterms:modified xsi:type="dcterms:W3CDTF">2026-05-14T22:08:07Z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0x010100E6F9BD5BA5408A4FBFCD19853D49DF96</vt:lpwstr>
  </property>
</Properties>
</file>