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28" r:id="rId3"/>
    <p:sldId id="256" r:id="rId5"/>
    <p:sldId id="329" r:id="rId6"/>
    <p:sldId id="330" r:id="rId7"/>
    <p:sldId id="261" r:id="rId8"/>
    <p:sldId id="260" r:id="rId9"/>
    <p:sldId id="262" r:id="rId10"/>
    <p:sldId id="263" r:id="rId11"/>
    <p:sldId id="264" r:id="rId12"/>
    <p:sldId id="265" r:id="rId13"/>
    <p:sldId id="332" r:id="rId14"/>
    <p:sldId id="331" r:id="rId15"/>
    <p:sldId id="333" r:id="rId16"/>
    <p:sldId id="266" r:id="rId17"/>
    <p:sldId id="334" r:id="rId18"/>
    <p:sldId id="335" r:id="rId19"/>
    <p:sldId id="337" r:id="rId20"/>
    <p:sldId id="338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3A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 showGuides="1">
      <p:cViewPr varScale="1">
        <p:scale>
          <a:sx n="90" d="100"/>
          <a:sy n="90" d="100"/>
        </p:scale>
        <p:origin x="800" y="72"/>
      </p:cViewPr>
      <p:guideLst>
        <p:guide orient="horz" pos="218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E9A0F-4A7C-4FDA-8B19-ED2EDB2C1D7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552AF-3E59-46D0-B832-BF699EBCEF3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Good morning, everyone.</a:t>
            </a:r>
            <a:endParaRPr lang="en-US" altLang="zh-CN"/>
          </a:p>
          <a:p>
            <a:r>
              <a:rPr lang="en-US" altLang="zh-CN"/>
              <a:t>My name is Zhuoran Wei, from Harbin Institute of Technology, China.</a:t>
            </a:r>
            <a:endParaRPr lang="en-US" altLang="zh-CN"/>
          </a:p>
          <a:p>
            <a:r>
              <a:rPr lang="en-US" altLang="zh-CN"/>
              <a:t>Today I will present our work on methane pyrolysis for hydrogen production,</a:t>
            </a:r>
            <a:endParaRPr lang="en-US" altLang="zh-CN"/>
          </a:p>
          <a:p>
            <a:r>
              <a:rPr lang="en-US" altLang="zh-CN"/>
              <a:t>using induction-heated porous metal foams.</a:t>
            </a:r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This slide validates the electromagnetic part of our EPM model.</a:t>
            </a:r>
            <a:endParaRPr lang="en-US" altLang="zh-CN"/>
          </a:p>
          <a:p>
            <a:r>
              <a:rPr lang="en-US" altLang="zh-CN"/>
              <a:t>We compare the radial power density between the discrete porous model and the EPM model — for two pore sizes.</a:t>
            </a:r>
            <a:endParaRPr lang="en-US" altLang="zh-CN"/>
          </a:p>
          <a:p>
            <a:r>
              <a:rPr lang="en-US" altLang="zh-CN"/>
              <a:t>You can see the curves match well — low in the center, rising near the outer edge.</a:t>
            </a:r>
            <a:endParaRPr lang="en-US" altLang="zh-CN"/>
          </a:p>
          <a:p>
            <a:r>
              <a:rPr lang="en-US" altLang="zh-CN"/>
              <a:t>More importantly: compared to solid metal, the porous foam shows much deeper electromagnetic penetration. This is because the pores reduce the effective conductivity and permeability, which increases the skin depth.</a:t>
            </a:r>
            <a:endParaRPr lang="en-US" altLang="zh-CN"/>
          </a:p>
          <a:p>
            <a:r>
              <a:rPr lang="en-US" altLang="zh-CN"/>
              <a:t>This is the fundamental reason why porous foam is better for induction heating — the heat is generated deeper and more uniformly inside the material.</a:t>
            </a:r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This slide shows our main CFD validation results.</a:t>
            </a:r>
            <a:endParaRPr lang="en-US" altLang="zh-CN" dirty="0"/>
          </a:p>
          <a:p>
            <a:r>
              <a:rPr lang="en-US" altLang="zh-CN" dirty="0"/>
              <a:t>The bottom-left figure confirms grid independence at more than 100,000 cells.</a:t>
            </a:r>
            <a:endParaRPr lang="en-US" altLang="zh-CN" dirty="0"/>
          </a:p>
          <a:p>
            <a:r>
              <a:rPr lang="en-US" altLang="zh-CN" dirty="0"/>
              <a:t>The middle figure is critical — it compares the axial temperature profile from our simulation</a:t>
            </a:r>
            <a:endParaRPr lang="en-US" altLang="zh-CN" dirty="0"/>
          </a:p>
          <a:p>
            <a:r>
              <a:rPr lang="en-US" altLang="zh-CN" dirty="0"/>
              <a:t>against experimental measurements.</a:t>
            </a:r>
            <a:endParaRPr lang="en-US" altLang="zh-CN" dirty="0"/>
          </a:p>
          <a:p>
            <a:r>
              <a:rPr lang="en-US" altLang="zh-CN" dirty="0"/>
              <a:t>The numerical results for both gas and solid temperature match the experiments very well.</a:t>
            </a:r>
            <a:endParaRPr lang="en-US" altLang="zh-CN" dirty="0"/>
          </a:p>
          <a:p>
            <a:r>
              <a:rPr lang="en-US" altLang="zh-CN" dirty="0"/>
              <a:t>On the right is the 2D temperature distribution inside the reactor.</a:t>
            </a:r>
            <a:endParaRPr lang="en-US" altLang="zh-CN" dirty="0"/>
          </a:p>
          <a:p>
            <a:r>
              <a:rPr lang="en-US" altLang="zh-CN" dirty="0"/>
              <a:t>You can see a uniform red zone in the center — this is the reaction zone, stable at around 700 to 900°C.</a:t>
            </a:r>
            <a:endParaRPr lang="en-US" altLang="zh-CN" dirty="0"/>
          </a:p>
          <a:p>
            <a:r>
              <a:rPr lang="en-US" altLang="zh-CN" dirty="0"/>
              <a:t>No severe hotspots are observed.</a:t>
            </a:r>
            <a:endParaRPr lang="en-US" altLang="zh-CN" dirty="0"/>
          </a:p>
          <a:p>
            <a:r>
              <a:rPr lang="en-US" altLang="zh-CN" dirty="0"/>
              <a:t>This confirms that induction heating achieves truly volumetric and uniform heating.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This slide summarizes our parametric simulation results.</a:t>
            </a:r>
            <a:endParaRPr lang="en-US" altLang="zh-CN" dirty="0"/>
          </a:p>
          <a:p>
            <a:r>
              <a:rPr lang="en-US" altLang="zh-CN" dirty="0"/>
              <a:t>Top-left: PPI effect. Higher PPI means smaller pores and larger surface area.</a:t>
            </a:r>
            <a:endParaRPr lang="en-US" altLang="zh-CN" dirty="0"/>
          </a:p>
          <a:p>
            <a:r>
              <a:rPr lang="en-US" altLang="zh-CN" dirty="0"/>
              <a:t>As PPI increases from 10 to 30, methane conversion increases significantly.</a:t>
            </a:r>
            <a:endParaRPr lang="en-US" altLang="zh-CN" dirty="0"/>
          </a:p>
          <a:p>
            <a:r>
              <a:rPr lang="en-US" altLang="zh-CN" dirty="0"/>
              <a:t>More surface area means better catalytic contact.</a:t>
            </a:r>
            <a:endParaRPr lang="en-US" altLang="zh-CN" dirty="0"/>
          </a:p>
          <a:p>
            <a:r>
              <a:rPr lang="en-US" altLang="zh-CN" dirty="0"/>
              <a:t>Bottom-left: Flow rate effect.</a:t>
            </a:r>
            <a:endParaRPr lang="en-US" altLang="zh-CN" dirty="0"/>
          </a:p>
          <a:p>
            <a:r>
              <a:rPr lang="en-US" altLang="zh-CN" dirty="0"/>
              <a:t>Higher flow rate reduces conversion — less residence time for reaction.</a:t>
            </a:r>
            <a:endParaRPr lang="en-US" altLang="zh-CN" dirty="0"/>
          </a:p>
          <a:p>
            <a:r>
              <a:rPr lang="en-US" altLang="zh-CN" dirty="0"/>
              <a:t>But total hydrogen output first increases then decreases, showing an optimal flow rate exists.</a:t>
            </a:r>
            <a:endParaRPr lang="en-US" altLang="zh-CN" dirty="0"/>
          </a:p>
          <a:p>
            <a:r>
              <a:rPr lang="en-US" altLang="zh-CN" dirty="0"/>
              <a:t>Bottom-middle: Porosity and energy efficiency.</a:t>
            </a:r>
            <a:endParaRPr lang="en-US" altLang="zh-CN" dirty="0"/>
          </a:p>
          <a:p>
            <a:r>
              <a:rPr lang="en-US" altLang="zh-CN" dirty="0"/>
              <a:t>There is a clear trade-off — higher porosity improves conversion but reduces energy efficiency.</a:t>
            </a:r>
            <a:endParaRPr lang="en-US" altLang="zh-CN" dirty="0"/>
          </a:p>
          <a:p>
            <a:r>
              <a:rPr lang="en-US" altLang="zh-CN" dirty="0"/>
              <a:t>On the right: Carbon deposition evolution over time — at 5000, 7500, and 10000 seconds.</a:t>
            </a:r>
            <a:endParaRPr lang="en-US" altLang="zh-CN" dirty="0"/>
          </a:p>
          <a:p>
            <a:r>
              <a:rPr lang="en-US" altLang="zh-CN" dirty="0"/>
              <a:t>The carbon layer grows gradually, and deposition is concentrated in the heating zone.</a:t>
            </a:r>
            <a:endParaRPr lang="en-US" altLang="zh-CN" dirty="0"/>
          </a:p>
          <a:p>
            <a:r>
              <a:rPr lang="en-US" altLang="zh-CN" dirty="0"/>
              <a:t>This is important for predicting catalyst lifetime.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Now for the optimization.</a:t>
            </a:r>
            <a:endParaRPr lang="en-US" altLang="zh-CN"/>
          </a:p>
          <a:p>
            <a:r>
              <a:rPr lang="en-US" altLang="zh-CN"/>
              <a:t>We have two competing objectives:</a:t>
            </a:r>
            <a:endParaRPr lang="en-US" altLang="zh-CN"/>
          </a:p>
          <a:p>
            <a:r>
              <a:rPr lang="en-US" altLang="zh-CN"/>
              <a:t>maximize methane conversion, and minimize specific energy consumption.</a:t>
            </a:r>
            <a:endParaRPr lang="en-US" altLang="zh-CN"/>
          </a:p>
          <a:p>
            <a:r>
              <a:rPr lang="en-US" altLang="zh-CN"/>
              <a:t>We used a Central Composite Design with 27 points — shown on the left.</a:t>
            </a:r>
            <a:endParaRPr lang="en-US" altLang="zh-CN"/>
          </a:p>
          <a:p>
            <a:r>
              <a:rPr lang="en-US" altLang="zh-CN"/>
              <a:t>The variables are: temperature, flow rate, porosity, and pore size.</a:t>
            </a:r>
            <a:endParaRPr lang="en-US" altLang="zh-CN"/>
          </a:p>
          <a:p>
            <a:r>
              <a:rPr lang="en-US" altLang="zh-CN"/>
              <a:t>The response surface model on the middle clearly shows:</a:t>
            </a:r>
            <a:endParaRPr lang="en-US" altLang="zh-CN"/>
          </a:p>
          <a:p>
            <a:r>
              <a:rPr lang="en-US" altLang="zh-CN"/>
              <a:t>Temperature has a strong positive effect on conversion (curve rises steeply),</a:t>
            </a:r>
            <a:endParaRPr lang="en-US" altLang="zh-CN"/>
          </a:p>
          <a:p>
            <a:r>
              <a:rPr lang="en-US" altLang="zh-CN"/>
              <a:t>but a strong negative effect on energy consumption (curve falls steeply).</a:t>
            </a:r>
            <a:endParaRPr lang="en-US" altLang="zh-CN"/>
          </a:p>
          <a:p>
            <a:r>
              <a:rPr lang="en-US" altLang="zh-CN"/>
              <a:t>We then applied the NSGA-II algorithm (Non-dominated Sorting Genetic Algorithm II)— shown on the right — to find the Pareto-optimal solutions.</a:t>
            </a:r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These eight 3-D response surfaces show how conversion and specific energy change</a:t>
            </a:r>
            <a:endParaRPr lang="en-US" altLang="zh-CN"/>
          </a:p>
          <a:p>
            <a:r>
              <a:rPr lang="en-US" altLang="zh-CN"/>
              <a:t>with each pair of variables.</a:t>
            </a:r>
            <a:endParaRPr lang="en-US" altLang="zh-CN"/>
          </a:p>
          <a:p>
            <a:r>
              <a:rPr lang="en-US" altLang="zh-CN"/>
              <a:t>In all the conversion surfaces on the left, the temperature axis always shows the steepest rise —</a:t>
            </a:r>
            <a:endParaRPr lang="en-US" altLang="zh-CN"/>
          </a:p>
          <a:p>
            <a:r>
              <a:rPr lang="en-US" altLang="zh-CN"/>
              <a:t>confirming temperature as the dominant factor.</a:t>
            </a:r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The RSM model is validated against COMSOL simulation.</a:t>
            </a:r>
            <a:endParaRPr lang="en-US" altLang="zh-CN"/>
          </a:p>
          <a:p>
            <a:r>
              <a:rPr lang="en-US" altLang="zh-CN"/>
              <a:t>The R² value for conversion is 0.97 — very good accuracy.</a:t>
            </a:r>
            <a:endParaRPr lang="en-US" altLang="zh-CN"/>
          </a:p>
          <a:p>
            <a:r>
              <a:rPr lang="en-US" altLang="zh-CN"/>
              <a:t>The right side shows decision variable distribution along the Pareto front.</a:t>
            </a:r>
            <a:endParaRPr lang="en-US" altLang="zh-CN"/>
          </a:p>
          <a:p>
            <a:r>
              <a:rPr lang="en-US" altLang="zh-CN"/>
              <a:t>Three representative points are marked: A (energy-saving), B (knee point), and C (high-yield).</a:t>
            </a:r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This is our final result.</a:t>
            </a:r>
            <a:endParaRPr lang="en-US" altLang="zh-CN"/>
          </a:p>
          <a:p>
            <a:r>
              <a:rPr lang="en-US" altLang="zh-CN"/>
              <a:t>The left figure shows NSGA-II converging stably after about 50 generations.</a:t>
            </a:r>
            <a:endParaRPr lang="en-US" altLang="zh-CN"/>
          </a:p>
          <a:p>
            <a:r>
              <a:rPr lang="en-US" altLang="zh-CN"/>
              <a:t>The middle figure is the Pareto optimal front — the most important result.</a:t>
            </a:r>
            <a:endParaRPr lang="en-US" altLang="zh-CN"/>
          </a:p>
          <a:p>
            <a:r>
              <a:rPr lang="en-US" altLang="zh-CN"/>
              <a:t>The x-axis is methane conversion, the y-axis is specific energy consumption.</a:t>
            </a:r>
            <a:endParaRPr lang="en-US" altLang="zh-CN"/>
          </a:p>
          <a:p>
            <a:r>
              <a:rPr lang="en-US" altLang="zh-CN"/>
              <a:t>Color indicates temperature.</a:t>
            </a:r>
            <a:endParaRPr lang="en-US" altLang="zh-CN"/>
          </a:p>
          <a:p>
            <a:r>
              <a:rPr lang="en-US" altLang="zh-CN"/>
              <a:t>Three key operating points are identified: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Point A (Energy-saving): Conversion = 93.3%, Energy = 3.365 kWh/Nm³</a:t>
            </a:r>
            <a:endParaRPr lang="en-US" altLang="zh-CN"/>
          </a:p>
          <a:p>
            <a:r>
              <a:rPr lang="en-US" altLang="zh-CN"/>
              <a:t>Point B (Knee point): Conversion = 97.6%, Energy = 3.425 kWh/Nm³ — best trade-off</a:t>
            </a:r>
            <a:endParaRPr lang="en-US" altLang="zh-CN"/>
          </a:p>
          <a:p>
            <a:r>
              <a:rPr lang="en-US" altLang="zh-CN"/>
              <a:t>Point C (High-yield): Conversion = 100%, Energy = 3.550 kWh/Nm³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The right figure compares multi-objective versus single-objective optimization.</a:t>
            </a:r>
            <a:endParaRPr lang="en-US" altLang="zh-CN"/>
          </a:p>
          <a:p>
            <a:r>
              <a:rPr lang="en-US" altLang="zh-CN"/>
              <a:t>The shaded region in the middle — the intermediate trade-off zone —</a:t>
            </a:r>
            <a:endParaRPr lang="en-US" altLang="zh-CN"/>
          </a:p>
          <a:p>
            <a:r>
              <a:rPr lang="en-US" altLang="zh-CN"/>
              <a:t>is only accessible through multi-objective optimization.</a:t>
            </a:r>
            <a:endParaRPr lang="en-US" altLang="zh-CN"/>
          </a:p>
          <a:p>
            <a:r>
              <a:rPr lang="en-US" altLang="zh-CN"/>
              <a:t>Single-objective methods miss this region entirely.</a:t>
            </a:r>
            <a:endParaRPr lang="en-US" altLang="zh-CN"/>
          </a:p>
          <a:p>
            <a:r>
              <a:rPr lang="en-US" altLang="zh-CN"/>
              <a:t>This Pareto front gives engineers a clear map to choose operating conditions</a:t>
            </a:r>
            <a:endParaRPr lang="en-US" altLang="zh-CN"/>
          </a:p>
          <a:p>
            <a:r>
              <a:rPr lang="en-US" altLang="zh-CN"/>
              <a:t>based on their specific priorities.</a:t>
            </a:r>
            <a:endParaRPr lang="en-US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To summarize our work:</a:t>
            </a:r>
            <a:endParaRPr lang="en-US" altLang="zh-CN"/>
          </a:p>
          <a:p>
            <a:r>
              <a:rPr lang="en-US" altLang="zh-CN"/>
              <a:t>We built a complete research chain —</a:t>
            </a:r>
            <a:endParaRPr lang="en-US" altLang="zh-CN"/>
          </a:p>
          <a:p>
            <a:r>
              <a:rPr lang="en-US" altLang="zh-CN"/>
              <a:t>from induction-heating experiments,</a:t>
            </a:r>
            <a:endParaRPr lang="en-US" altLang="zh-CN"/>
          </a:p>
          <a:p>
            <a:r>
              <a:rPr lang="en-US" altLang="zh-CN"/>
              <a:t>to kinetic inversion,</a:t>
            </a:r>
            <a:endParaRPr lang="en-US" altLang="zh-CN"/>
          </a:p>
          <a:p>
            <a:r>
              <a:rPr lang="en-US" altLang="zh-CN"/>
              <a:t>to validated 3-D multiphysics simulation,</a:t>
            </a:r>
            <a:endParaRPr lang="en-US" altLang="zh-CN"/>
          </a:p>
          <a:p>
            <a:r>
              <a:rPr lang="en-US" altLang="zh-CN"/>
              <a:t>to multi-objective optimization.</a:t>
            </a:r>
            <a:endParaRPr lang="en-US" altLang="zh-CN"/>
          </a:p>
          <a:p>
            <a:r>
              <a:rPr lang="en-US" altLang="zh-CN"/>
              <a:t>The results show that induction-heated porous metal foam</a:t>
            </a:r>
            <a:endParaRPr lang="en-US" altLang="zh-CN"/>
          </a:p>
          <a:p>
            <a:r>
              <a:rPr lang="en-US" altLang="zh-CN"/>
              <a:t>is a highly promising platform for clean hydrogen production.</a:t>
            </a:r>
            <a:endParaRPr lang="en-US" altLang="zh-CN"/>
          </a:p>
          <a:p>
            <a:r>
              <a:rPr lang="en-US" altLang="zh-CN"/>
              <a:t>Thank you very much. I am happy to answer your questions.</a:t>
            </a:r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Let me start with the motivation.</a:t>
            </a:r>
            <a:endParaRPr lang="en-US" altLang="zh-CN"/>
          </a:p>
          <a:p>
            <a:r>
              <a:rPr lang="en-US" altLang="zh-CN"/>
              <a:t>Today, 96% of hydrogen comes from fossil fuels.</a:t>
            </a:r>
            <a:endParaRPr lang="en-US" altLang="zh-CN"/>
          </a:p>
          <a:p>
            <a:r>
              <a:rPr lang="en-US" altLang="zh-CN"/>
              <a:t>Steam methane reforming — SMR — is the most common method.</a:t>
            </a:r>
            <a:endParaRPr lang="en-US" altLang="zh-CN"/>
          </a:p>
          <a:p>
            <a:r>
              <a:rPr lang="en-US" altLang="zh-CN"/>
              <a:t>But it produces 9 to 12 kg of CO₂ per kg of hydrogen. That is not sustainable.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Our solution: induction heating combined with porous metal foam.</a:t>
            </a:r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We use a porous metal foam made of iron or nickel.</a:t>
            </a:r>
            <a:endParaRPr lang="en-US" altLang="zh-CN"/>
          </a:p>
          <a:p>
            <a:r>
              <a:rPr lang="en-US" altLang="zh-CN"/>
              <a:t>A high-frequency magnetic field creates eddy currents inside the foam — this generates heat inside the material.</a:t>
            </a:r>
            <a:endParaRPr lang="en-US" altLang="zh-CN"/>
          </a:p>
          <a:p>
            <a:r>
              <a:rPr lang="en-US" altLang="zh-CN"/>
              <a:t>The open pores let methane flow through. The high surface area provides catalytic sites.</a:t>
            </a:r>
            <a:endParaRPr lang="en-US" altLang="zh-CN"/>
          </a:p>
          <a:p>
            <a:r>
              <a:rPr lang="en-US" altLang="zh-CN"/>
              <a:t>Heat is generated exactly where the reaction happens. That is the key advantage.</a:t>
            </a:r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SLIDE 4 · Overview (30 sec)</a:t>
            </a:r>
            <a:endParaRPr lang="en-US" altLang="zh-CN"/>
          </a:p>
          <a:p>
            <a:endParaRPr lang="en-US" altLang="zh-CN"/>
          </a:p>
          <a:p>
            <a:r>
              <a:rPr lang="en-US" altLang="zh-CN"/>
              <a:t>Our research has four steps:</a:t>
            </a:r>
            <a:endParaRPr lang="en-US" altLang="zh-CN"/>
          </a:p>
          <a:p>
            <a:r>
              <a:rPr lang="en-US" altLang="zh-CN"/>
              <a:t>Experiment → Kinetic Inversion → 3-D Simulation → Optimization.</a:t>
            </a:r>
            <a:endParaRPr lang="en-US" altLang="zh-CN"/>
          </a:p>
          <a:p>
            <a:r>
              <a:rPr lang="en-US" altLang="zh-CN"/>
              <a:t>Let me go through each one quickly.</a:t>
            </a:r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We built an induction-heating methane cracking platform.</a:t>
            </a:r>
            <a:endParaRPr lang="en-US" altLang="zh-CN"/>
          </a:p>
          <a:p>
            <a:r>
              <a:rPr lang="en-US" altLang="zh-CN"/>
              <a:t>We tested temperatures from 700 to 1100°C,</a:t>
            </a:r>
            <a:endParaRPr lang="en-US" altLang="zh-CN"/>
          </a:p>
          <a:p>
            <a:r>
              <a:rPr lang="en-US" altLang="zh-CN"/>
              <a:t>and studied the effect of temperature, flow rate, porosity, and pore size.</a:t>
            </a:r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Temperature is the most important variable.</a:t>
            </a:r>
            <a:endParaRPr lang="en-US" altLang="zh-CN"/>
          </a:p>
          <a:p>
            <a:r>
              <a:rPr lang="en-US" altLang="zh-CN"/>
              <a:t>From 900 to 1000°C, conversion jumps from 11.6% to 70.6%.</a:t>
            </a:r>
            <a:endParaRPr lang="en-US" altLang="zh-CN"/>
          </a:p>
          <a:p>
            <a:r>
              <a:rPr lang="en-US" altLang="zh-CN"/>
              <a:t>This large change in a small temperature range shows that precise temperature control is critical.</a:t>
            </a:r>
            <a:endParaRPr lang="en-US" altLang="zh-CN"/>
          </a:p>
          <a:p>
            <a:r>
              <a:rPr lang="en-US" altLang="zh-CN"/>
              <a:t>Induction heating gives us exactly that.</a:t>
            </a:r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To simulate the reaction, we need kinetic parameters.</a:t>
            </a:r>
            <a:endParaRPr lang="en-US" altLang="zh-CN"/>
          </a:p>
          <a:p>
            <a:r>
              <a:rPr lang="en-US" altLang="zh-CN"/>
              <a:t>We used an inverse problem approach.</a:t>
            </a:r>
            <a:endParaRPr lang="en-US" altLang="zh-CN"/>
          </a:p>
          <a:p>
            <a:r>
              <a:rPr lang="en-US" altLang="zh-CN"/>
              <a:t>The rate law is: r = A × exp(−Ea / RT) × C_CH₄</a:t>
            </a:r>
            <a:r>
              <a:rPr lang="en-US" altLang="en-US"/>
              <a:t>ⁿ</a:t>
            </a:r>
            <a:endParaRPr lang="en-US" altLang="en-US"/>
          </a:p>
          <a:p>
            <a:r>
              <a:rPr lang="en-US" altLang="zh-CN"/>
              <a:t>We set up a 1-D plug flow reactor model, as shown on the left.</a:t>
            </a:r>
            <a:endParaRPr lang="en-US" altLang="zh-CN"/>
          </a:p>
          <a:p>
            <a:r>
              <a:rPr lang="en-US" altLang="zh-CN"/>
              <a:t>Then we applied the Differential Evolution algorithm — shown on the right —</a:t>
            </a:r>
            <a:endParaRPr lang="en-US" altLang="zh-CN"/>
          </a:p>
          <a:p>
            <a:r>
              <a:rPr lang="en-US" altLang="zh-CN"/>
              <a:t>to find the best parameters that match our experimental data.</a:t>
            </a:r>
            <a:endParaRPr lang="en-US" altLang="zh-CN"/>
          </a:p>
          <a:p>
            <a:r>
              <a:rPr lang="en-US" altLang="zh-CN"/>
              <a:t>The algorithm runs for 80 generations with a population of 20.</a:t>
            </a:r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Let's look at the results.</a:t>
            </a:r>
            <a:endParaRPr lang="en-US" altLang="zh-CN"/>
          </a:p>
          <a:p>
            <a:r>
              <a:rPr lang="en-US" altLang="zh-CN"/>
              <a:t>Figure (a) shows the objective function converging to a minimum value of 15.81.</a:t>
            </a:r>
            <a:endParaRPr lang="en-US" altLang="zh-CN"/>
          </a:p>
          <a:p>
            <a:r>
              <a:rPr lang="en-US" altLang="zh-CN"/>
              <a:t>The convergence is clear and stable.</a:t>
            </a:r>
            <a:endParaRPr lang="en-US" altLang="zh-CN"/>
          </a:p>
          <a:p>
            <a:r>
              <a:rPr lang="en-US" altLang="zh-CN"/>
              <a:t>Figure (b) shows the three parameters — lgA, E, and n — all converging smoothly.</a:t>
            </a:r>
            <a:endParaRPr lang="en-US" altLang="zh-CN"/>
          </a:p>
          <a:p>
            <a:r>
              <a:rPr lang="en-US" altLang="zh-CN"/>
              <a:t>The key results are in the table below:</a:t>
            </a:r>
            <a:endParaRPr lang="en-US" altLang="zh-CN"/>
          </a:p>
          <a:p>
            <a:r>
              <a:rPr lang="en-US" altLang="zh-CN"/>
              <a:t>Activation energy E = 449.7 kJ/mol, reaction order n = 2.07.</a:t>
            </a:r>
            <a:endParaRPr lang="en-US" altLang="zh-CN"/>
          </a:p>
          <a:p>
            <a:r>
              <a:rPr lang="en-US" altLang="zh-CN"/>
              <a:t>Figure (c) on the right is the most important —</a:t>
            </a:r>
            <a:endParaRPr lang="en-US" altLang="zh-CN"/>
          </a:p>
          <a:p>
            <a:r>
              <a:rPr lang="en-US" altLang="zh-CN"/>
              <a:t>the blue line is our kinetic model, and the red circles are the CFD simulation data.</a:t>
            </a:r>
            <a:endParaRPr lang="en-US" altLang="zh-CN"/>
          </a:p>
          <a:p>
            <a:r>
              <a:rPr lang="en-US" altLang="zh-CN"/>
              <a:t>The maximum error is less than 2% across all five temperature points.</a:t>
            </a:r>
            <a:endParaRPr lang="en-US" altLang="zh-CN"/>
          </a:p>
          <a:p>
            <a:r>
              <a:rPr lang="en-US" altLang="zh-CN"/>
              <a:t>The model is validated and reliable.</a:t>
            </a:r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r>
              <a:rPr lang="en-US" altLang="zh-CN"/>
              <a:t>Our 3-D model couples four physics in COMSOL.</a:t>
            </a:r>
            <a:endParaRPr lang="en-US" altLang="zh-CN"/>
          </a:p>
          <a:p>
            <a:r>
              <a:rPr lang="en-US" altLang="zh-CN"/>
              <a:t>We treat the porous foam as an Equivalent Porous Media — one uniform medium with effective properties. This saves computation time while keeping the key physics.</a:t>
            </a:r>
            <a:endParaRPr lang="en-US" altLang="zh-CN"/>
          </a:p>
          <a:p>
            <a:r>
              <a:rPr lang="en-US" altLang="zh-CN"/>
              <a:t>The four modules are: Electromagnetics — computes the induction heating source. LTNE heat transfer — solid and gas have separate temperatures, because inside a porous medium they are not equal. Darcy-Forchheimer flow — for methane flowing through the pores. Chemical reaction — species transport and carbon deposition.</a:t>
            </a:r>
            <a:endParaRPr lang="en-US" altLang="zh-CN"/>
          </a:p>
          <a:p>
            <a:r>
              <a:rPr lang="en-US" altLang="zh-CN"/>
              <a:t>All four are fully coupled. Model error is less than 3%.</a:t>
            </a:r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tags" Target="../tags/tag2.xml"/><Relationship Id="rId2" Type="http://schemas.openxmlformats.org/officeDocument/2006/relationships/image" Target="../media/image7.jpe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58613" y="1882339"/>
            <a:ext cx="11628541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spc="3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Methane Pyrolysis for Hydrogen Production</a:t>
            </a:r>
            <a:r>
              <a:rPr lang="zh-CN" altLang="en-US" sz="3600" b="1" spc="3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：</a:t>
            </a:r>
            <a:endParaRPr lang="en-US" altLang="zh-CN" sz="3200" b="1" spc="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endParaRPr lang="en-US" altLang="zh-CN" sz="3200" b="1" spc="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pic>
        <p:nvPicPr>
          <p:cNvPr id="4" name="图片 3" descr="微信图片_202309260934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50548" y="195399"/>
            <a:ext cx="1812343" cy="474986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358912" y="4732379"/>
            <a:ext cx="10398946" cy="4267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en-US" b="1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Multiphysics Simulation · Kinetic Inversion · Multi-Objective Optimization</a:t>
            </a:r>
            <a:endParaRPr lang="en-US" b="1" dirty="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358911" y="5229243"/>
            <a:ext cx="11421649" cy="4267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en-US" b="1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Speaker : </a:t>
            </a:r>
            <a:r>
              <a:rPr lang="en-US" b="1" dirty="0" err="1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Zhuoran</a:t>
            </a:r>
            <a:r>
              <a:rPr lang="en-US" b="1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Wei  |  School of Energy Science &amp; Engineering, Harbin Institute of Technology</a:t>
            </a:r>
            <a:endParaRPr lang="en-US" b="1" dirty="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358911" y="5772738"/>
            <a:ext cx="10483389" cy="34137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en-US" b="1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Supervisor: Prof. Ruming Pan</a:t>
            </a:r>
            <a:endParaRPr lang="en-US" b="1" dirty="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9733" y="3019708"/>
            <a:ext cx="11280196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pc="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Using Induction-Heated Porous Metal Foams</a:t>
            </a:r>
            <a:endParaRPr lang="en-US" altLang="zh-CN" sz="2800" b="1" spc="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  <a:p>
            <a:endParaRPr lang="en-US" altLang="zh-CN" sz="2800" b="1" spc="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3" name="Text 1"/>
          <p:cNvSpPr/>
          <p:nvPr/>
        </p:nvSpPr>
        <p:spPr>
          <a:xfrm>
            <a:off x="229109" y="241544"/>
            <a:ext cx="4314538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en-US" sz="1335" b="1" i="1" dirty="0">
                <a:solidFill>
                  <a:srgbClr val="94A3B8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InterPore 2026  ·  Oral Presentation  </a:t>
            </a:r>
            <a:endParaRPr lang="en-US" sz="1335" b="1" dirty="0"/>
          </a:p>
        </p:txBody>
      </p:sp>
      <p:sp>
        <p:nvSpPr>
          <p:cNvPr id="15" name="Text 18"/>
          <p:cNvSpPr/>
          <p:nvPr/>
        </p:nvSpPr>
        <p:spPr>
          <a:xfrm>
            <a:off x="229109" y="6492987"/>
            <a:ext cx="11338560" cy="3048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en-US" sz="1200" b="1" dirty="0">
                <a:solidFill>
                  <a:srgbClr val="94A3B8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M</a:t>
            </a:r>
            <a:r>
              <a:rPr lang="en-US" altLang="zh-CN" sz="1200" b="1" dirty="0">
                <a:solidFill>
                  <a:srgbClr val="94A3B8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ay</a:t>
            </a:r>
            <a:r>
              <a:rPr lang="en-US" sz="1200" b="1" dirty="0">
                <a:solidFill>
                  <a:srgbClr val="94A3B8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 2026</a:t>
            </a:r>
            <a:endParaRPr lang="en-US" sz="1200" b="1" dirty="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/>
    </mc:Choice>
    <mc:Fallback>
      <p:transition spd="med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"/>
          <p:cNvSpPr/>
          <p:nvPr/>
        </p:nvSpPr>
        <p:spPr>
          <a:xfrm flipV="1">
            <a:off x="0" y="522400"/>
            <a:ext cx="12192000" cy="45719"/>
          </a:xfrm>
          <a:prstGeom prst="rect">
            <a:avLst/>
          </a:prstGeom>
          <a:solidFill>
            <a:srgbClr val="1B3A5C"/>
          </a:solidFill>
          <a:ln w="12700">
            <a:solidFill>
              <a:srgbClr val="1B3A5C"/>
            </a:solidFill>
            <a:prstDash val="solid"/>
          </a:ln>
        </p:spPr>
      </p:sp>
      <p:pic>
        <p:nvPicPr>
          <p:cNvPr id="6" name="图片 5" descr="微信图片_202309260934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2267" y="23400"/>
            <a:ext cx="1812343" cy="474986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92819" y="23400"/>
            <a:ext cx="8321040" cy="50292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2400" b="1" kern="0" spc="15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  <a:sym typeface="+mn-ea"/>
              </a:rPr>
              <a:t>3-D SIMULATION</a:t>
            </a:r>
            <a:endParaRPr lang="en-US" sz="2400" b="1" kern="0" spc="15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-122"/>
              <a:cs typeface="Calibri" panose="020F0502020204030204" pitchFamily="34" charset="-120"/>
              <a:sym typeface="+mn-ea"/>
            </a:endParaRPr>
          </a:p>
        </p:txBody>
      </p:sp>
      <p:sp>
        <p:nvSpPr>
          <p:cNvPr id="4" name="Text 2"/>
          <p:cNvSpPr/>
          <p:nvPr/>
        </p:nvSpPr>
        <p:spPr>
          <a:xfrm>
            <a:off x="309880" y="651637"/>
            <a:ext cx="832104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D1B2A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COMSOL Multiphysics — Equivalent Porous Media (EPM) Model</a:t>
            </a:r>
            <a:endParaRPr lang="en-US" sz="2000" dirty="0"/>
          </a:p>
        </p:txBody>
      </p:sp>
      <p:sp>
        <p:nvSpPr>
          <p:cNvPr id="8" name="Shape 3"/>
          <p:cNvSpPr/>
          <p:nvPr/>
        </p:nvSpPr>
        <p:spPr>
          <a:xfrm>
            <a:off x="426720" y="1280160"/>
            <a:ext cx="5547360" cy="2255520"/>
          </a:xfrm>
          <a:prstGeom prst="rect">
            <a:avLst/>
          </a:prstGeom>
          <a:solidFill>
            <a:srgbClr val="F0F4F8"/>
          </a:solidFill>
          <a:ln w="12700">
            <a:solidFill>
              <a:srgbClr val="F0F4F8"/>
            </a:solidFill>
            <a:prstDash val="solid"/>
          </a:ln>
        </p:spPr>
      </p:sp>
      <p:sp>
        <p:nvSpPr>
          <p:cNvPr id="9" name="Shape 4"/>
          <p:cNvSpPr/>
          <p:nvPr/>
        </p:nvSpPr>
        <p:spPr>
          <a:xfrm>
            <a:off x="426720" y="1280160"/>
            <a:ext cx="5547360" cy="512064"/>
          </a:xfrm>
          <a:prstGeom prst="rect">
            <a:avLst/>
          </a:prstGeom>
          <a:solidFill>
            <a:srgbClr val="0E7C86"/>
          </a:solidFill>
          <a:ln w="12700">
            <a:solidFill>
              <a:srgbClr val="0E7C86"/>
            </a:solidFill>
            <a:prstDash val="solid"/>
          </a:ln>
        </p:spPr>
      </p:sp>
      <p:sp>
        <p:nvSpPr>
          <p:cNvPr id="10" name="Text 5"/>
          <p:cNvSpPr/>
          <p:nvPr/>
        </p:nvSpPr>
        <p:spPr>
          <a:xfrm>
            <a:off x="573024" y="1304544"/>
            <a:ext cx="5242560" cy="26822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65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Electromagnetic</a:t>
            </a:r>
            <a:endParaRPr lang="en-US" sz="1465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11" name="Text 6"/>
          <p:cNvSpPr/>
          <p:nvPr/>
        </p:nvSpPr>
        <p:spPr>
          <a:xfrm>
            <a:off x="573024" y="1548384"/>
            <a:ext cx="5242560" cy="21945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35" b="1" i="1" dirty="0">
                <a:solidFill>
                  <a:srgbClr val="F0F4F8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AC/DC — Magnetic Fields</a:t>
            </a:r>
            <a:endParaRPr lang="en-US" sz="1135" b="1" i="1" dirty="0">
              <a:solidFill>
                <a:srgbClr val="F0F4F8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12" name="Text 7"/>
          <p:cNvSpPr/>
          <p:nvPr/>
        </p:nvSpPr>
        <p:spPr>
          <a:xfrm>
            <a:off x="573024" y="1889760"/>
            <a:ext cx="5242560" cy="46329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65" b="1" dirty="0">
                <a:solidFill>
                  <a:srgbClr val="0D1B2A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›  Eddy current induction</a:t>
            </a:r>
            <a:endParaRPr lang="en-US" sz="1265" b="1" dirty="0">
              <a:solidFill>
                <a:srgbClr val="0D1B2A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573024" y="2377440"/>
            <a:ext cx="5242560" cy="46329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65" b="1" dirty="0">
                <a:solidFill>
                  <a:srgbClr val="0D1B2A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›  Joule heat source Q_IH</a:t>
            </a:r>
            <a:endParaRPr lang="en-US" sz="1265" b="1" dirty="0">
              <a:solidFill>
                <a:srgbClr val="0D1B2A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573024" y="2865120"/>
            <a:ext cx="5242560" cy="46329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65" b="1" dirty="0">
                <a:solidFill>
                  <a:srgbClr val="0D1B2A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›  Symmetry: 1/4 cylinder domain</a:t>
            </a:r>
            <a:endParaRPr lang="en-US" sz="1265" b="1" dirty="0">
              <a:solidFill>
                <a:srgbClr val="0D1B2A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15" name="Shape 10"/>
          <p:cNvSpPr/>
          <p:nvPr/>
        </p:nvSpPr>
        <p:spPr>
          <a:xfrm>
            <a:off x="6217920" y="1280160"/>
            <a:ext cx="5547360" cy="2255520"/>
          </a:xfrm>
          <a:prstGeom prst="rect">
            <a:avLst/>
          </a:prstGeom>
          <a:solidFill>
            <a:srgbClr val="F0F4F8"/>
          </a:solidFill>
          <a:ln w="12700">
            <a:solidFill>
              <a:srgbClr val="F0F4F8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6217920" y="1280160"/>
            <a:ext cx="5547360" cy="512064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</p:sp>
      <p:sp>
        <p:nvSpPr>
          <p:cNvPr id="17" name="Text 12"/>
          <p:cNvSpPr/>
          <p:nvPr/>
        </p:nvSpPr>
        <p:spPr>
          <a:xfrm>
            <a:off x="6364224" y="1304544"/>
            <a:ext cx="5242560" cy="26822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65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LTNE Heat Transfer</a:t>
            </a:r>
            <a:endParaRPr lang="en-US" sz="1465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18" name="Text 13"/>
          <p:cNvSpPr/>
          <p:nvPr/>
        </p:nvSpPr>
        <p:spPr>
          <a:xfrm>
            <a:off x="6364224" y="1548384"/>
            <a:ext cx="5242560" cy="21945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35" b="1" i="1" dirty="0">
                <a:solidFill>
                  <a:srgbClr val="F0F4F8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Local Thermal Non-Equilibrium</a:t>
            </a:r>
            <a:endParaRPr lang="en-US" sz="1135" b="1" i="1" dirty="0">
              <a:solidFill>
                <a:srgbClr val="F0F4F8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19" name="Text 14"/>
          <p:cNvSpPr/>
          <p:nvPr/>
        </p:nvSpPr>
        <p:spPr>
          <a:xfrm>
            <a:off x="6364224" y="1889760"/>
            <a:ext cx="5242560" cy="46329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65" b="1" dirty="0">
                <a:solidFill>
                  <a:srgbClr val="0D1B2A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›  Separate T_solid / T_fluid</a:t>
            </a:r>
            <a:endParaRPr lang="en-US" sz="1265" b="1" dirty="0">
              <a:solidFill>
                <a:srgbClr val="0D1B2A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20" name="Text 15"/>
          <p:cNvSpPr/>
          <p:nvPr/>
        </p:nvSpPr>
        <p:spPr>
          <a:xfrm>
            <a:off x="6364224" y="2377440"/>
            <a:ext cx="5242560" cy="46329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65" b="1" dirty="0">
                <a:solidFill>
                  <a:srgbClr val="0D1B2A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›  Inter-phase heat exchange coeff.</a:t>
            </a:r>
            <a:endParaRPr lang="en-US" sz="1265" b="1" dirty="0">
              <a:solidFill>
                <a:srgbClr val="0D1B2A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21" name="Text 16"/>
          <p:cNvSpPr/>
          <p:nvPr/>
        </p:nvSpPr>
        <p:spPr>
          <a:xfrm>
            <a:off x="6364224" y="2912745"/>
            <a:ext cx="5242560" cy="46329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65" b="1" dirty="0">
                <a:solidFill>
                  <a:srgbClr val="0D1B2A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›  Radiation (Rosseland approx.)</a:t>
            </a:r>
            <a:endParaRPr lang="en-US" sz="1265" b="1" dirty="0">
              <a:solidFill>
                <a:srgbClr val="0D1B2A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22" name="Shape 17"/>
          <p:cNvSpPr/>
          <p:nvPr/>
        </p:nvSpPr>
        <p:spPr>
          <a:xfrm>
            <a:off x="426720" y="3779520"/>
            <a:ext cx="5547360" cy="2255520"/>
          </a:xfrm>
          <a:prstGeom prst="rect">
            <a:avLst/>
          </a:prstGeom>
          <a:solidFill>
            <a:srgbClr val="F0F4F8"/>
          </a:solidFill>
          <a:ln w="12700">
            <a:solidFill>
              <a:srgbClr val="F0F4F8"/>
            </a:solidFill>
            <a:prstDash val="solid"/>
          </a:ln>
        </p:spPr>
      </p:sp>
      <p:sp>
        <p:nvSpPr>
          <p:cNvPr id="23" name="Shape 18"/>
          <p:cNvSpPr/>
          <p:nvPr/>
        </p:nvSpPr>
        <p:spPr>
          <a:xfrm>
            <a:off x="426720" y="3779520"/>
            <a:ext cx="5547360" cy="512064"/>
          </a:xfrm>
          <a:prstGeom prst="rect">
            <a:avLst/>
          </a:prstGeom>
          <a:solidFill>
            <a:srgbClr val="0E7C86"/>
          </a:solidFill>
          <a:ln w="12700">
            <a:solidFill>
              <a:srgbClr val="0E7C86"/>
            </a:solidFill>
            <a:prstDash val="solid"/>
          </a:ln>
        </p:spPr>
      </p:sp>
      <p:sp>
        <p:nvSpPr>
          <p:cNvPr id="24" name="Text 19"/>
          <p:cNvSpPr/>
          <p:nvPr/>
        </p:nvSpPr>
        <p:spPr>
          <a:xfrm>
            <a:off x="573024" y="3803904"/>
            <a:ext cx="5242560" cy="26822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65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Porous Flow</a:t>
            </a:r>
            <a:endParaRPr lang="en-US" sz="1465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25" name="Text 20"/>
          <p:cNvSpPr/>
          <p:nvPr/>
        </p:nvSpPr>
        <p:spPr>
          <a:xfrm>
            <a:off x="573024" y="4047744"/>
            <a:ext cx="5242560" cy="21945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35" b="1" i="1" dirty="0">
                <a:solidFill>
                  <a:srgbClr val="F0F4F8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Darcy–Forchheimer</a:t>
            </a:r>
            <a:endParaRPr lang="en-US" sz="1135" b="1" i="1" dirty="0">
              <a:solidFill>
                <a:srgbClr val="F0F4F8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26" name="Text 21"/>
          <p:cNvSpPr/>
          <p:nvPr/>
        </p:nvSpPr>
        <p:spPr>
          <a:xfrm>
            <a:off x="573024" y="4389120"/>
            <a:ext cx="5242560" cy="46329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65" b="1" dirty="0">
                <a:solidFill>
                  <a:srgbClr val="0D1B2A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›  Pressure-driven CH₄ flow</a:t>
            </a:r>
            <a:endParaRPr lang="en-US" sz="1265" b="1" dirty="0">
              <a:solidFill>
                <a:srgbClr val="0D1B2A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27" name="Text 22"/>
          <p:cNvSpPr/>
          <p:nvPr/>
        </p:nvSpPr>
        <p:spPr>
          <a:xfrm>
            <a:off x="573024" y="4876800"/>
            <a:ext cx="5242560" cy="46329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65" b="1" dirty="0">
                <a:solidFill>
                  <a:srgbClr val="0D1B2A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›  Porosity ε, permeability K</a:t>
            </a:r>
            <a:endParaRPr lang="en-US" sz="1265" b="1" dirty="0">
              <a:solidFill>
                <a:srgbClr val="0D1B2A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28" name="Text 23"/>
          <p:cNvSpPr/>
          <p:nvPr/>
        </p:nvSpPr>
        <p:spPr>
          <a:xfrm>
            <a:off x="573024" y="5364480"/>
            <a:ext cx="5242560" cy="46329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65" b="1" dirty="0">
                <a:solidFill>
                  <a:srgbClr val="0D1B2A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›  Forchheimer inertia correction</a:t>
            </a:r>
            <a:endParaRPr lang="en-US" sz="1265" b="1" dirty="0">
              <a:solidFill>
                <a:srgbClr val="0D1B2A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29" name="Shape 24"/>
          <p:cNvSpPr/>
          <p:nvPr/>
        </p:nvSpPr>
        <p:spPr>
          <a:xfrm>
            <a:off x="6217920" y="3779520"/>
            <a:ext cx="5547360" cy="2255520"/>
          </a:xfrm>
          <a:prstGeom prst="rect">
            <a:avLst/>
          </a:prstGeom>
          <a:solidFill>
            <a:srgbClr val="F0F4F8"/>
          </a:solidFill>
          <a:ln w="12700">
            <a:solidFill>
              <a:srgbClr val="F0F4F8"/>
            </a:solidFill>
            <a:prstDash val="solid"/>
          </a:ln>
        </p:spPr>
      </p:sp>
      <p:sp>
        <p:nvSpPr>
          <p:cNvPr id="30" name="Shape 25"/>
          <p:cNvSpPr/>
          <p:nvPr/>
        </p:nvSpPr>
        <p:spPr>
          <a:xfrm>
            <a:off x="6217920" y="3779520"/>
            <a:ext cx="5547360" cy="512064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</p:sp>
      <p:sp>
        <p:nvSpPr>
          <p:cNvPr id="31" name="Text 26"/>
          <p:cNvSpPr/>
          <p:nvPr/>
        </p:nvSpPr>
        <p:spPr>
          <a:xfrm>
            <a:off x="6364224" y="3803904"/>
            <a:ext cx="5242560" cy="268224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65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Chemical Reaction</a:t>
            </a:r>
            <a:endParaRPr lang="en-US" sz="1465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32" name="Text 27"/>
          <p:cNvSpPr/>
          <p:nvPr/>
        </p:nvSpPr>
        <p:spPr>
          <a:xfrm>
            <a:off x="6364224" y="4047744"/>
            <a:ext cx="5242560" cy="21945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35" b="1" i="1" dirty="0">
                <a:solidFill>
                  <a:srgbClr val="F0F4F8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Species Transport + Source</a:t>
            </a:r>
            <a:endParaRPr lang="en-US" sz="1135" b="1" i="1" dirty="0">
              <a:solidFill>
                <a:srgbClr val="F0F4F8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33" name="Text 28"/>
          <p:cNvSpPr/>
          <p:nvPr/>
        </p:nvSpPr>
        <p:spPr>
          <a:xfrm>
            <a:off x="6364224" y="4389120"/>
            <a:ext cx="5242560" cy="46329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65" b="1" dirty="0">
                <a:solidFill>
                  <a:srgbClr val="0D1B2A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›  CH₄ → C + 2H₂</a:t>
            </a:r>
            <a:endParaRPr lang="en-US" sz="1265" b="1" dirty="0">
              <a:solidFill>
                <a:srgbClr val="0D1B2A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34" name="Text 29"/>
          <p:cNvSpPr/>
          <p:nvPr/>
        </p:nvSpPr>
        <p:spPr>
          <a:xfrm>
            <a:off x="6364224" y="4876800"/>
            <a:ext cx="5242560" cy="46329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65" b="1" dirty="0">
                <a:solidFill>
                  <a:srgbClr val="0D1B2A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›  Arrhenius rate (inverted params)</a:t>
            </a:r>
            <a:endParaRPr lang="en-US" sz="1265" b="1" dirty="0">
              <a:solidFill>
                <a:srgbClr val="0D1B2A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35" name="Text 30"/>
          <p:cNvSpPr/>
          <p:nvPr/>
        </p:nvSpPr>
        <p:spPr>
          <a:xfrm>
            <a:off x="6364224" y="5364480"/>
            <a:ext cx="5242560" cy="46329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65" b="1" dirty="0">
                <a:solidFill>
                  <a:srgbClr val="0D1B2A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›  Carbon deposition tracking</a:t>
            </a:r>
            <a:endParaRPr lang="en-US" sz="1265" b="1" dirty="0">
              <a:solidFill>
                <a:srgbClr val="0D1B2A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36" name="Text 31"/>
          <p:cNvSpPr/>
          <p:nvPr/>
        </p:nvSpPr>
        <p:spPr>
          <a:xfrm>
            <a:off x="426720" y="6278880"/>
            <a:ext cx="11338560" cy="46329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b="1" i="1" dirty="0">
                <a:solidFill>
                  <a:srgbClr val="0E7C86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Model validated against experimental conversion (all T-points, ΔX &lt; 3%) and temperature field</a:t>
            </a:r>
            <a:endParaRPr lang="en-US" b="1" i="1" dirty="0">
              <a:solidFill>
                <a:srgbClr val="0E7C86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4"/>
          <p:cNvSpPr/>
          <p:nvPr/>
        </p:nvSpPr>
        <p:spPr>
          <a:xfrm flipV="1">
            <a:off x="0" y="522400"/>
            <a:ext cx="12192000" cy="45719"/>
          </a:xfrm>
          <a:prstGeom prst="rect">
            <a:avLst/>
          </a:prstGeom>
          <a:solidFill>
            <a:srgbClr val="1B3A5C"/>
          </a:solidFill>
          <a:ln w="12700">
            <a:solidFill>
              <a:srgbClr val="1B3A5C"/>
            </a:solidFill>
            <a:prstDash val="solid"/>
          </a:ln>
        </p:spPr>
      </p:sp>
      <p:pic>
        <p:nvPicPr>
          <p:cNvPr id="6" name="图片 5" descr="微信图片_202309260934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2267" y="23400"/>
            <a:ext cx="1812343" cy="474986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92819" y="23400"/>
            <a:ext cx="8321040" cy="50292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2400" b="1" kern="0" spc="150" dirty="0"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  <a:sym typeface="+mn-ea"/>
              </a:rPr>
              <a:t>3-D SIMULATION</a:t>
            </a:r>
            <a:endParaRPr lang="en-US" sz="2400" b="1" kern="0" spc="15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-122"/>
              <a:cs typeface="Calibri" panose="020F0502020204030204" pitchFamily="34" charset="-120"/>
              <a:sym typeface="+mn-ea"/>
            </a:endParaRPr>
          </a:p>
        </p:txBody>
      </p:sp>
      <p:sp>
        <p:nvSpPr>
          <p:cNvPr id="4" name="Text 2"/>
          <p:cNvSpPr/>
          <p:nvPr/>
        </p:nvSpPr>
        <p:spPr>
          <a:xfrm>
            <a:off x="309880" y="651637"/>
            <a:ext cx="832104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D1B2A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COMSOL Multiphysics — Equivalent Porous Media (EPM) Model</a:t>
            </a:r>
            <a:endParaRPr lang="en-US" sz="2000" dirty="0"/>
          </a:p>
        </p:txBody>
      </p:sp>
      <p:sp>
        <p:nvSpPr>
          <p:cNvPr id="36" name="Text 31"/>
          <p:cNvSpPr/>
          <p:nvPr/>
        </p:nvSpPr>
        <p:spPr>
          <a:xfrm>
            <a:off x="426720" y="6278880"/>
            <a:ext cx="11338560" cy="46329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altLang="zh-CN" b="1" dirty="0">
                <a:solidFill>
                  <a:srgbClr val="0E7C86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This figure verifies the accuracy of the Equivalent Porous Media (EPM) model by comparing the radial power density distribution with discrete porous and non-porous cases.</a:t>
            </a:r>
            <a:endParaRPr lang="en-US" altLang="zh-CN" b="1" dirty="0">
              <a:solidFill>
                <a:srgbClr val="0E7C86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5530215" y="1154430"/>
            <a:ext cx="6545580" cy="5006340"/>
            <a:chOff x="936" y="1949"/>
            <a:chExt cx="10308" cy="7884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18" y="5951"/>
              <a:ext cx="4791" cy="3840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9" name="组合 8"/>
            <p:cNvGrpSpPr/>
            <p:nvPr/>
          </p:nvGrpSpPr>
          <p:grpSpPr>
            <a:xfrm>
              <a:off x="936" y="1949"/>
              <a:ext cx="10309" cy="7885"/>
              <a:chOff x="1163" y="1748"/>
              <a:chExt cx="10309" cy="7885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63" y="1748"/>
                <a:ext cx="5155" cy="4131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18" y="1748"/>
                <a:ext cx="4994" cy="400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88" y="5879"/>
                <a:ext cx="4684" cy="3754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7302" y="3616444"/>
            <a:ext cx="2025843" cy="4890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1288415"/>
            <a:ext cx="4062730" cy="21405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32"/>
          <p:cNvSpPr/>
          <p:nvPr/>
        </p:nvSpPr>
        <p:spPr>
          <a:xfrm>
            <a:off x="10799412" y="6534081"/>
            <a:ext cx="1349922" cy="3048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200" b="1" dirty="0">
                <a:solidFill>
                  <a:srgbClr val="94A3B8"/>
                </a:solidFill>
                <a:latin typeface="+mn-ea"/>
                <a:cs typeface="Calibri" panose="020F0502020204030204" pitchFamily="34" charset="-120"/>
              </a:rPr>
              <a:t>7 / 13</a:t>
            </a:r>
            <a:endParaRPr lang="en-US" sz="1200" b="1" dirty="0">
              <a:latin typeface="+mn-ea"/>
            </a:endParaRPr>
          </a:p>
        </p:txBody>
      </p:sp>
      <p:sp>
        <p:nvSpPr>
          <p:cNvPr id="35" name="Shape 4"/>
          <p:cNvSpPr/>
          <p:nvPr/>
        </p:nvSpPr>
        <p:spPr>
          <a:xfrm flipV="1">
            <a:off x="0" y="522400"/>
            <a:ext cx="12192000" cy="45719"/>
          </a:xfrm>
          <a:prstGeom prst="rect">
            <a:avLst/>
          </a:prstGeom>
          <a:solidFill>
            <a:srgbClr val="1B3A5C"/>
          </a:solidFill>
          <a:ln w="12700">
            <a:solidFill>
              <a:srgbClr val="1B3A5C"/>
            </a:solidFill>
            <a:prstDash val="solid"/>
          </a:ln>
        </p:spPr>
      </p:sp>
      <p:pic>
        <p:nvPicPr>
          <p:cNvPr id="36" name="图片 35" descr="微信图片_202309260934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2267" y="23400"/>
            <a:ext cx="1812343" cy="474986"/>
          </a:xfrm>
          <a:prstGeom prst="rect">
            <a:avLst/>
          </a:prstGeom>
        </p:spPr>
      </p:pic>
      <p:sp>
        <p:nvSpPr>
          <p:cNvPr id="37" name="Text 2"/>
          <p:cNvSpPr/>
          <p:nvPr/>
        </p:nvSpPr>
        <p:spPr>
          <a:xfrm>
            <a:off x="192819" y="23400"/>
            <a:ext cx="8321040" cy="50292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2400" b="1" kern="0" spc="15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  <a:sym typeface="+mn-ea"/>
              </a:rPr>
              <a:t>CFD RESULTS</a:t>
            </a:r>
            <a:endParaRPr lang="en-US" sz="2400" b="1" kern="0" spc="15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-122"/>
              <a:cs typeface="Calibri" panose="020F0502020204030204" pitchFamily="34" charset="-120"/>
              <a:sym typeface="+mn-ea"/>
            </a:endParaRPr>
          </a:p>
        </p:txBody>
      </p:sp>
      <p:sp>
        <p:nvSpPr>
          <p:cNvPr id="39" name="Text 2"/>
          <p:cNvSpPr/>
          <p:nvPr/>
        </p:nvSpPr>
        <p:spPr>
          <a:xfrm>
            <a:off x="295910" y="734187"/>
            <a:ext cx="832104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0D1B2A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Key Simulation Findings</a:t>
            </a:r>
            <a:endParaRPr lang="en-US" sz="2200" dirty="0"/>
          </a:p>
        </p:txBody>
      </p:sp>
      <p:pic>
        <p:nvPicPr>
          <p:cNvPr id="40" name="图片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696" y="1402877"/>
            <a:ext cx="3597348" cy="1659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图片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086" y="3062506"/>
            <a:ext cx="3707293" cy="2477791"/>
          </a:xfrm>
          <a:prstGeom prst="rect">
            <a:avLst/>
          </a:prstGeom>
        </p:spPr>
      </p:pic>
      <p:pic>
        <p:nvPicPr>
          <p:cNvPr id="41" name="图片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8"/>
          <a:stretch>
            <a:fillRect/>
          </a:stretch>
        </p:blipFill>
        <p:spPr>
          <a:xfrm>
            <a:off x="8616844" y="1209792"/>
            <a:ext cx="3214139" cy="1852724"/>
          </a:xfrm>
          <a:prstGeom prst="rect">
            <a:avLst/>
          </a:prstGeom>
        </p:spPr>
      </p:pic>
      <p:pic>
        <p:nvPicPr>
          <p:cNvPr id="42" name="图片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676"/>
          <a:stretch>
            <a:fillRect/>
          </a:stretch>
        </p:blipFill>
        <p:spPr>
          <a:xfrm>
            <a:off x="9406255" y="3127375"/>
            <a:ext cx="1765300" cy="21424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33216" y="5608297"/>
            <a:ext cx="548994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zh-CN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Model validated against literature data ✔</a:t>
            </a:r>
            <a:r>
              <a:rPr kumimoji="0" lang="zh-CN" altLang="zh-CN" sz="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rPr>
              <a:t> </a:t>
            </a:r>
            <a:endParaRPr kumimoji="0" lang="zh-CN" altLang="zh-CN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zh-CN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Grid independence confirmed at &gt;100k cells</a:t>
            </a:r>
            <a:r>
              <a:rPr kumimoji="0" lang="zh-CN" altLang="zh-CN" sz="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rPr>
              <a:t> </a:t>
            </a:r>
            <a:endParaRPr kumimoji="0" lang="zh-CN" altLang="zh-CN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zh-CN" altLang="zh-CN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Local mesh refinement in heating zone</a:t>
            </a:r>
            <a:r>
              <a:rPr kumimoji="0" lang="zh-CN" altLang="zh-CN" sz="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ea"/>
              </a:rPr>
              <a:t> </a:t>
            </a:r>
            <a:endParaRPr kumimoji="0" lang="zh-CN" altLang="zh-CN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ea"/>
            </a:endParaRPr>
          </a:p>
          <a:p>
            <a:endParaRPr lang="zh-CN" altLang="en-US" b="1" dirty="0">
              <a:latin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530117" y="6346961"/>
            <a:ext cx="204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b="1" dirty="0">
              <a:latin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601754" y="5589565"/>
            <a:ext cx="5489944" cy="1156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n-US" altLang="zh-CN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Volumetric &amp; uniform heating achieved</a:t>
            </a:r>
            <a:endParaRPr kumimoji="0" lang="en-US" altLang="zh-CN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n-US" altLang="zh-CN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Stable 700–900°C in reaction zone</a:t>
            </a:r>
            <a:endParaRPr kumimoji="0" lang="en-US" altLang="zh-CN" sz="1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n-ea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kumimoji="0" lang="en-US" altLang="zh-CN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ea"/>
              </a:rPr>
              <a:t>No severe hotspots observed</a:t>
            </a:r>
            <a:endParaRPr lang="zh-CN" altLang="en-US" sz="1600" b="1" dirty="0">
              <a:latin typeface="+mn-ea"/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3705" y="1682115"/>
            <a:ext cx="2849245" cy="346265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32"/>
          <p:cNvSpPr/>
          <p:nvPr/>
        </p:nvSpPr>
        <p:spPr>
          <a:xfrm>
            <a:off x="10728960" y="6522720"/>
            <a:ext cx="1219200" cy="3048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200" b="1" dirty="0">
                <a:solidFill>
                  <a:srgbClr val="94A3B8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7 / 13</a:t>
            </a:r>
            <a:endParaRPr lang="en-US" sz="1200" b="1" dirty="0"/>
          </a:p>
        </p:txBody>
      </p:sp>
      <p:sp>
        <p:nvSpPr>
          <p:cNvPr id="35" name="Shape 4"/>
          <p:cNvSpPr/>
          <p:nvPr/>
        </p:nvSpPr>
        <p:spPr>
          <a:xfrm flipV="1">
            <a:off x="0" y="522400"/>
            <a:ext cx="12192000" cy="45719"/>
          </a:xfrm>
          <a:prstGeom prst="rect">
            <a:avLst/>
          </a:prstGeom>
          <a:solidFill>
            <a:srgbClr val="1B3A5C"/>
          </a:solidFill>
          <a:ln w="12700">
            <a:solidFill>
              <a:srgbClr val="1B3A5C"/>
            </a:solidFill>
            <a:prstDash val="solid"/>
          </a:ln>
        </p:spPr>
      </p:sp>
      <p:pic>
        <p:nvPicPr>
          <p:cNvPr id="36" name="图片 35" descr="微信图片_202309260934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2267" y="23400"/>
            <a:ext cx="1812343" cy="474986"/>
          </a:xfrm>
          <a:prstGeom prst="rect">
            <a:avLst/>
          </a:prstGeom>
        </p:spPr>
      </p:pic>
      <p:sp>
        <p:nvSpPr>
          <p:cNvPr id="37" name="Text 2"/>
          <p:cNvSpPr/>
          <p:nvPr/>
        </p:nvSpPr>
        <p:spPr>
          <a:xfrm>
            <a:off x="192819" y="23400"/>
            <a:ext cx="8321040" cy="50292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2400" b="1" kern="0" spc="15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  <a:sym typeface="+mn-ea"/>
              </a:rPr>
              <a:t>CFD RESULTS</a:t>
            </a:r>
            <a:endParaRPr lang="en-US" sz="2400" b="1" kern="0" spc="15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-122"/>
              <a:cs typeface="Calibri" panose="020F0502020204030204" pitchFamily="34" charset="-120"/>
              <a:sym typeface="+mn-ea"/>
            </a:endParaRPr>
          </a:p>
        </p:txBody>
      </p:sp>
      <p:sp>
        <p:nvSpPr>
          <p:cNvPr id="39" name="Text 2"/>
          <p:cNvSpPr/>
          <p:nvPr/>
        </p:nvSpPr>
        <p:spPr>
          <a:xfrm>
            <a:off x="295910" y="734187"/>
            <a:ext cx="832104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0D1B2A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Key Simulation Findings</a:t>
            </a:r>
            <a:endParaRPr lang="en-US" sz="2200" dirty="0"/>
          </a:p>
        </p:txBody>
      </p:sp>
      <p:pic>
        <p:nvPicPr>
          <p:cNvPr id="50" name="图片 5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1560" y="1703372"/>
            <a:ext cx="2667635" cy="1896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图片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1560" y="4268470"/>
            <a:ext cx="2771775" cy="2049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图片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14215" y="4302125"/>
            <a:ext cx="2730500" cy="2011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图片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57700" y="1733550"/>
            <a:ext cx="2787015" cy="20383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hape 4"/>
          <p:cNvSpPr/>
          <p:nvPr/>
        </p:nvSpPr>
        <p:spPr>
          <a:xfrm flipV="1">
            <a:off x="0" y="523035"/>
            <a:ext cx="12192000" cy="45719"/>
          </a:xfrm>
          <a:prstGeom prst="rect">
            <a:avLst/>
          </a:prstGeom>
          <a:solidFill>
            <a:srgbClr val="1B3A5C"/>
          </a:solidFill>
          <a:ln w="12700">
            <a:solidFill>
              <a:srgbClr val="1B3A5C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92819" y="24035"/>
            <a:ext cx="8321040" cy="50292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2400" b="1" kern="0" spc="15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  <a:sym typeface="+mn-ea"/>
              </a:rPr>
              <a:t>CFD RESULTS</a:t>
            </a:r>
            <a:endParaRPr lang="en-US" sz="2400" b="1" kern="0" spc="15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-122"/>
              <a:cs typeface="Calibri" panose="020F0502020204030204" pitchFamily="34" charset="-120"/>
              <a:sym typeface="+mn-ea"/>
            </a:endParaRPr>
          </a:p>
        </p:txBody>
      </p:sp>
      <p:pic>
        <p:nvPicPr>
          <p:cNvPr id="27" name="图片 27" descr="图表, 箱线图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343" y="1643773"/>
            <a:ext cx="3298324" cy="190999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33433" y="1324090"/>
            <a:ext cx="2208028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Temperature Effect</a:t>
            </a:r>
            <a:endParaRPr lang="zh-CN" altLang="en-US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4778995" y="1324090"/>
            <a:ext cx="22009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Pore Size (PPI) Effect</a:t>
            </a:r>
            <a:endParaRPr lang="zh-CN" altLang="en-US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1564744" y="3938470"/>
            <a:ext cx="17345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Flow Rate Effect</a:t>
            </a:r>
            <a:endParaRPr lang="zh-CN" altLang="en-US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4456430" y="3932793"/>
            <a:ext cx="32044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Porosity &amp; Energy Efficiency</a:t>
            </a:r>
            <a:endParaRPr lang="zh-CN" altLang="en-US" b="1" dirty="0"/>
          </a:p>
        </p:txBody>
      </p:sp>
      <p:sp>
        <p:nvSpPr>
          <p:cNvPr id="13" name="文本框 12"/>
          <p:cNvSpPr txBox="1"/>
          <p:nvPr/>
        </p:nvSpPr>
        <p:spPr>
          <a:xfrm>
            <a:off x="8490020" y="1274440"/>
            <a:ext cx="29239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Carbon Deposition Evolution</a:t>
            </a:r>
            <a:endParaRPr lang="zh-CN" altLang="en-US" b="1" dirty="0"/>
          </a:p>
        </p:txBody>
      </p:sp>
      <p:sp>
        <p:nvSpPr>
          <p:cNvPr id="17" name="文本框 16"/>
          <p:cNvSpPr txBox="1"/>
          <p:nvPr/>
        </p:nvSpPr>
        <p:spPr>
          <a:xfrm>
            <a:off x="7935595" y="5983540"/>
            <a:ext cx="41828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Carbon layer grows with time</a:t>
            </a:r>
            <a:endParaRPr lang="en-US" altLang="zh-CN" b="1" dirty="0"/>
          </a:p>
          <a:p>
            <a:r>
              <a:rPr lang="en-US" altLang="zh-CN" b="1" dirty="0"/>
              <a:t>Deposition concentrated in heating zone</a:t>
            </a:r>
            <a:endParaRPr lang="zh-CN" altLang="en-US" b="1" dirty="0"/>
          </a:p>
        </p:txBody>
      </p:sp>
      <p:pic>
        <p:nvPicPr>
          <p:cNvPr id="18" name="图片 17" descr="图表, 条形图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" r="25564" b="1402"/>
          <a:stretch>
            <a:fillRect/>
          </a:stretch>
        </p:blipFill>
        <p:spPr>
          <a:xfrm>
            <a:off x="8532465" y="4012148"/>
            <a:ext cx="2607975" cy="181103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微信图片_202309260934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2267" y="23400"/>
            <a:ext cx="1812343" cy="474986"/>
          </a:xfrm>
          <a:prstGeom prst="rect">
            <a:avLst/>
          </a:prstGeom>
        </p:spPr>
      </p:pic>
      <p:sp>
        <p:nvSpPr>
          <p:cNvPr id="4" name="Shape 4"/>
          <p:cNvSpPr/>
          <p:nvPr/>
        </p:nvSpPr>
        <p:spPr>
          <a:xfrm flipV="1">
            <a:off x="0" y="523035"/>
            <a:ext cx="12192000" cy="45719"/>
          </a:xfrm>
          <a:prstGeom prst="rect">
            <a:avLst/>
          </a:prstGeom>
          <a:solidFill>
            <a:srgbClr val="1B3A5C"/>
          </a:solidFill>
          <a:ln w="12700">
            <a:solidFill>
              <a:srgbClr val="1B3A5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92819" y="24035"/>
            <a:ext cx="8321040" cy="50292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2400" b="1" kern="0" spc="15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  <a:sym typeface="+mn-ea"/>
              </a:rPr>
              <a:t>OPTIMIZATION</a:t>
            </a:r>
            <a:r>
              <a:rPr lang="en-US" sz="2400" b="1" kern="0" spc="15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  <a:sym typeface="+mn-ea"/>
              </a:rPr>
              <a:t>N</a:t>
            </a:r>
            <a:endParaRPr lang="en-US" sz="2400" b="1" kern="0" spc="15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-122"/>
              <a:cs typeface="Calibri" panose="020F0502020204030204" pitchFamily="34" charset="-120"/>
              <a:sym typeface="+mn-ea"/>
            </a:endParaRPr>
          </a:p>
        </p:txBody>
      </p:sp>
      <p:pic>
        <p:nvPicPr>
          <p:cNvPr id="33" name="图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0"/>
          <a:stretch>
            <a:fillRect/>
          </a:stretch>
        </p:blipFill>
        <p:spPr>
          <a:xfrm>
            <a:off x="129540" y="2009140"/>
            <a:ext cx="4232910" cy="28390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580684" y="1245307"/>
            <a:ext cx="29146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Design of Experiments: CCD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431695" y="1245307"/>
            <a:ext cx="38737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NSGA-II Multi-Objective Optimization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752" y="1886086"/>
            <a:ext cx="2092888" cy="463480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80075" y="5693657"/>
            <a:ext cx="8379983" cy="1021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lphaLcParenBoth"/>
            </a:pP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Effect on CH₄ </a:t>
            </a:r>
            <a:r>
              <a:rPr lang="en-US" altLang="zh-CN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conversionDominant</a:t>
            </a: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 factor: Temperature (strong positive correlation)</a:t>
            </a:r>
            <a:endParaRPr lang="en-US" altLang="zh-CN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lphaLcParenBoth"/>
            </a:pP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 Effect on specific energy consumption</a:t>
            </a:r>
            <a:endParaRPr lang="en-US" altLang="zh-CN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AutoNum type="alphaLcParenBoth"/>
            </a:pPr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Dominant factor: Temperature (strong negative correlation)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4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图片 17" descr="图表, 折线图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906" y="3428922"/>
            <a:ext cx="4334349" cy="17528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3030" y="1747206"/>
            <a:ext cx="1931032" cy="1528954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4584977" y="1245308"/>
            <a:ext cx="33281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Response Surface Model, RSM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1"/>
          <a:stretch>
            <a:fillRect/>
          </a:stretch>
        </p:blipFill>
        <p:spPr>
          <a:xfrm>
            <a:off x="625076" y="1402540"/>
            <a:ext cx="5400040" cy="4334510"/>
          </a:xfrm>
          <a:prstGeom prst="rect">
            <a:avLst/>
          </a:prstGeom>
          <a:ln>
            <a:noFill/>
          </a:ln>
        </p:spPr>
      </p:pic>
      <p:pic>
        <p:nvPicPr>
          <p:cNvPr id="61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5"/>
          <a:stretch>
            <a:fillRect/>
          </a:stretch>
        </p:blipFill>
        <p:spPr>
          <a:xfrm>
            <a:off x="6455300" y="1448260"/>
            <a:ext cx="5381625" cy="4288790"/>
          </a:xfrm>
          <a:prstGeom prst="rect">
            <a:avLst/>
          </a:prstGeom>
          <a:ln>
            <a:noFill/>
          </a:ln>
        </p:spPr>
      </p:pic>
      <p:pic>
        <p:nvPicPr>
          <p:cNvPr id="36" name="图片 35" descr="微信图片_202309260934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2267" y="23400"/>
            <a:ext cx="1812343" cy="474986"/>
          </a:xfrm>
          <a:prstGeom prst="rect">
            <a:avLst/>
          </a:prstGeom>
        </p:spPr>
      </p:pic>
      <p:sp>
        <p:nvSpPr>
          <p:cNvPr id="39" name="Text 2"/>
          <p:cNvSpPr/>
          <p:nvPr/>
        </p:nvSpPr>
        <p:spPr>
          <a:xfrm>
            <a:off x="295910" y="734187"/>
            <a:ext cx="832104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0D1B2A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  <a:sym typeface="+mn-ea"/>
              </a:rPr>
              <a:t>NSGA-II Multi-Objective Optimization</a:t>
            </a:r>
            <a:endParaRPr lang="en-US" sz="2200" dirty="0"/>
          </a:p>
        </p:txBody>
      </p:sp>
      <p:sp>
        <p:nvSpPr>
          <p:cNvPr id="4" name="Shape 4"/>
          <p:cNvSpPr/>
          <p:nvPr/>
        </p:nvSpPr>
        <p:spPr>
          <a:xfrm flipV="1">
            <a:off x="0" y="523035"/>
            <a:ext cx="12192000" cy="45719"/>
          </a:xfrm>
          <a:prstGeom prst="rect">
            <a:avLst/>
          </a:prstGeom>
          <a:solidFill>
            <a:srgbClr val="1B3A5C"/>
          </a:solidFill>
          <a:ln w="12700">
            <a:solidFill>
              <a:srgbClr val="1B3A5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92819" y="24035"/>
            <a:ext cx="8321040" cy="50292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2400" b="1" kern="0" spc="15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  <a:sym typeface="+mn-ea"/>
              </a:rPr>
              <a:t>OPTIMIZATION</a:t>
            </a:r>
            <a:r>
              <a:rPr lang="en-US" sz="2400" b="1" kern="0" spc="15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  <a:sym typeface="+mn-ea"/>
              </a:rPr>
              <a:t>N</a:t>
            </a:r>
            <a:endParaRPr lang="en-US" sz="2400" b="1" kern="0" spc="15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-122"/>
              <a:cs typeface="Calibri" panose="020F0502020204030204" pitchFamily="34" charset="-120"/>
              <a:sym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微信图片_202309260934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2267" y="23400"/>
            <a:ext cx="1812343" cy="474986"/>
          </a:xfrm>
          <a:prstGeom prst="rect">
            <a:avLst/>
          </a:prstGeom>
        </p:spPr>
      </p:pic>
      <p:sp>
        <p:nvSpPr>
          <p:cNvPr id="39" name="Text 2"/>
          <p:cNvSpPr/>
          <p:nvPr/>
        </p:nvSpPr>
        <p:spPr>
          <a:xfrm>
            <a:off x="295910" y="734187"/>
            <a:ext cx="832104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0D1B2A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  <a:sym typeface="+mn-ea"/>
              </a:rPr>
              <a:t>NSGA-II Multi-Objective Optimization</a:t>
            </a:r>
            <a:endParaRPr lang="en-US" sz="2200" dirty="0"/>
          </a:p>
        </p:txBody>
      </p:sp>
      <p:sp>
        <p:nvSpPr>
          <p:cNvPr id="4" name="Shape 4"/>
          <p:cNvSpPr/>
          <p:nvPr/>
        </p:nvSpPr>
        <p:spPr>
          <a:xfrm flipV="1">
            <a:off x="0" y="523035"/>
            <a:ext cx="12192000" cy="45719"/>
          </a:xfrm>
          <a:prstGeom prst="rect">
            <a:avLst/>
          </a:prstGeom>
          <a:solidFill>
            <a:srgbClr val="1B3A5C"/>
          </a:solidFill>
          <a:ln w="12700">
            <a:solidFill>
              <a:srgbClr val="1B3A5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92819" y="24035"/>
            <a:ext cx="8321040" cy="50292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2400" b="1" kern="0" spc="15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  <a:sym typeface="+mn-ea"/>
              </a:rPr>
              <a:t>OPTIMIZATION</a:t>
            </a:r>
            <a:r>
              <a:rPr lang="en-US" sz="2400" b="1" kern="0" spc="15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  <a:sym typeface="+mn-ea"/>
              </a:rPr>
              <a:t>N</a:t>
            </a:r>
            <a:endParaRPr lang="en-US" sz="2400" b="1" kern="0" spc="15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-122"/>
              <a:cs typeface="Calibri" panose="020F0502020204030204" pitchFamily="34" charset="-120"/>
              <a:sym typeface="+mn-ea"/>
            </a:endParaRPr>
          </a:p>
        </p:txBody>
      </p:sp>
      <p:pic>
        <p:nvPicPr>
          <p:cNvPr id="3" name="图片 2" descr="图表, 散点图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29" y="1393680"/>
            <a:ext cx="5271513" cy="2534680"/>
          </a:xfrm>
          <a:prstGeom prst="rect">
            <a:avLst/>
          </a:prstGeom>
        </p:spPr>
      </p:pic>
      <p:pic>
        <p:nvPicPr>
          <p:cNvPr id="7" name="图片 6" descr="图表, 折线图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326" y="1608104"/>
            <a:ext cx="5271514" cy="4046678"/>
          </a:xfrm>
          <a:prstGeom prst="rect">
            <a:avLst/>
          </a:prstGeom>
        </p:spPr>
      </p:pic>
      <p:pic>
        <p:nvPicPr>
          <p:cNvPr id="10" name="图片 9" descr="图表, 条形图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99" y="4084933"/>
            <a:ext cx="5218843" cy="238734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微信图片_202309260934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2267" y="23400"/>
            <a:ext cx="1812343" cy="474986"/>
          </a:xfrm>
          <a:prstGeom prst="rect">
            <a:avLst/>
          </a:prstGeom>
        </p:spPr>
      </p:pic>
      <p:sp>
        <p:nvSpPr>
          <p:cNvPr id="39" name="Text 2"/>
          <p:cNvSpPr/>
          <p:nvPr/>
        </p:nvSpPr>
        <p:spPr>
          <a:xfrm>
            <a:off x="295910" y="734187"/>
            <a:ext cx="832104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0D1B2A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  <a:sym typeface="+mn-ea"/>
              </a:rPr>
              <a:t>NSGA-II Multi-Objective Optimization</a:t>
            </a:r>
            <a:endParaRPr lang="en-US" sz="2200" dirty="0"/>
          </a:p>
        </p:txBody>
      </p:sp>
      <p:sp>
        <p:nvSpPr>
          <p:cNvPr id="4" name="Shape 4"/>
          <p:cNvSpPr/>
          <p:nvPr/>
        </p:nvSpPr>
        <p:spPr>
          <a:xfrm flipV="1">
            <a:off x="0" y="523035"/>
            <a:ext cx="12192000" cy="45719"/>
          </a:xfrm>
          <a:prstGeom prst="rect">
            <a:avLst/>
          </a:prstGeom>
          <a:solidFill>
            <a:srgbClr val="1B3A5C"/>
          </a:solidFill>
          <a:ln w="12700">
            <a:solidFill>
              <a:srgbClr val="1B3A5C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92819" y="24035"/>
            <a:ext cx="8321040" cy="50292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2400" b="1" kern="0" spc="15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  <a:sym typeface="+mn-ea"/>
              </a:rPr>
              <a:t>OPTIMIZATION</a:t>
            </a:r>
            <a:r>
              <a:rPr lang="en-US" sz="2400" b="1" kern="0" spc="15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  <a:sym typeface="+mn-ea"/>
              </a:rPr>
              <a:t>N</a:t>
            </a:r>
            <a:endParaRPr lang="en-US" sz="2400" b="1" kern="0" spc="15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-122"/>
              <a:cs typeface="Calibri" panose="020F0502020204030204" pitchFamily="34" charset="-120"/>
              <a:sym typeface="+mn-ea"/>
            </a:endParaRPr>
          </a:p>
        </p:txBody>
      </p:sp>
      <p:sp>
        <p:nvSpPr>
          <p:cNvPr id="2" name="AutoShape 2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6" name="图片 5" descr="图表, 折线图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43"/>
          <a:stretch>
            <a:fillRect/>
          </a:stretch>
        </p:blipFill>
        <p:spPr>
          <a:xfrm>
            <a:off x="545938" y="1402540"/>
            <a:ext cx="2949901" cy="2418187"/>
          </a:xfrm>
          <a:prstGeom prst="rect">
            <a:avLst/>
          </a:prstGeom>
        </p:spPr>
      </p:pic>
      <p:pic>
        <p:nvPicPr>
          <p:cNvPr id="8" name="图片 7" descr="图示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747" y="1782423"/>
            <a:ext cx="3997705" cy="4076607"/>
          </a:xfrm>
          <a:prstGeom prst="rect">
            <a:avLst/>
          </a:prstGeom>
        </p:spPr>
      </p:pic>
      <p:pic>
        <p:nvPicPr>
          <p:cNvPr id="11" name="图片 10" descr="图表, 折线图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3"/>
          <a:stretch>
            <a:fillRect/>
          </a:stretch>
        </p:blipFill>
        <p:spPr>
          <a:xfrm>
            <a:off x="545938" y="3986160"/>
            <a:ext cx="2902690" cy="2418187"/>
          </a:xfrm>
          <a:prstGeom prst="rect">
            <a:avLst/>
          </a:prstGeom>
        </p:spPr>
      </p:pic>
      <p:pic>
        <p:nvPicPr>
          <p:cNvPr id="14" name="图片 13" descr="图表&#10;&#10;中度可信度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905" y="1924138"/>
            <a:ext cx="3933705" cy="384198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文本框 10"/>
          <p:cNvSpPr txBox="1"/>
          <p:nvPr/>
        </p:nvSpPr>
        <p:spPr>
          <a:xfrm>
            <a:off x="358613" y="1882339"/>
            <a:ext cx="11628541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spc="3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lt"/>
              </a:rPr>
              <a:t>Thank you for your attention</a:t>
            </a:r>
            <a:endParaRPr lang="en-US" altLang="zh-CN" sz="3200" b="1" spc="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  <a:p>
            <a:endParaRPr lang="en-US" altLang="zh-CN" sz="3200" b="1" spc="3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lt"/>
            </a:endParaRPr>
          </a:p>
        </p:txBody>
      </p:sp>
      <p:pic>
        <p:nvPicPr>
          <p:cNvPr id="4" name="图片 3" descr="微信图片_202309260934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50548" y="195399"/>
            <a:ext cx="1812343" cy="474986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358912" y="4732379"/>
            <a:ext cx="10398946" cy="4267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en-US" b="1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Multiphysics Simulation · Kinetic Inversion · Multi-Objective Optimization</a:t>
            </a:r>
            <a:endParaRPr lang="en-US" b="1" dirty="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358911" y="5229243"/>
            <a:ext cx="11421649" cy="4267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en-US" b="1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Speaker : </a:t>
            </a:r>
            <a:r>
              <a:rPr lang="en-US" b="1" dirty="0" err="1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Zhuoran</a:t>
            </a:r>
            <a:r>
              <a:rPr lang="en-US" b="1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Wei  |  School of Energy Science &amp; Engineering, Harbin Institute of Technology</a:t>
            </a:r>
            <a:endParaRPr lang="en-US" b="1" dirty="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358911" y="5772738"/>
            <a:ext cx="10483389" cy="34137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en-US" b="1" dirty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Supervisor: Prof. Ruming Pan</a:t>
            </a:r>
            <a:endParaRPr lang="en-US" b="1" dirty="0"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13" name="Text 1"/>
          <p:cNvSpPr/>
          <p:nvPr/>
        </p:nvSpPr>
        <p:spPr>
          <a:xfrm>
            <a:off x="229109" y="241544"/>
            <a:ext cx="4314538" cy="3657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en-US" sz="1335" b="1" i="1" dirty="0">
                <a:solidFill>
                  <a:srgbClr val="94A3B8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InterPore 2026  ·  Oral Presentation  </a:t>
            </a:r>
            <a:endParaRPr lang="en-US" sz="1335" b="1" dirty="0"/>
          </a:p>
        </p:txBody>
      </p:sp>
      <p:sp>
        <p:nvSpPr>
          <p:cNvPr id="15" name="Text 18"/>
          <p:cNvSpPr/>
          <p:nvPr/>
        </p:nvSpPr>
        <p:spPr>
          <a:xfrm>
            <a:off x="229109" y="6492987"/>
            <a:ext cx="11338560" cy="3048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r>
              <a:rPr lang="en-US" sz="1200" b="1" dirty="0">
                <a:solidFill>
                  <a:srgbClr val="94A3B8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M</a:t>
            </a:r>
            <a:r>
              <a:rPr lang="en-US" altLang="zh-CN" sz="1200" b="1" dirty="0">
                <a:solidFill>
                  <a:srgbClr val="94A3B8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ay</a:t>
            </a:r>
            <a:r>
              <a:rPr lang="en-US" sz="1200" b="1" dirty="0">
                <a:solidFill>
                  <a:srgbClr val="94A3B8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 2026</a:t>
            </a:r>
            <a:endParaRPr lang="en-US" sz="12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7820446" y="4445366"/>
            <a:ext cx="1347300" cy="1574185"/>
            <a:chOff x="9988041" y="1442584"/>
            <a:chExt cx="2005002" cy="237637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/>
            <a:srcRect l="24199" t="6219" r="26799" b="4429"/>
            <a:stretch>
              <a:fillRect/>
            </a:stretch>
          </p:blipFill>
          <p:spPr>
            <a:xfrm>
              <a:off x="9988041" y="1442584"/>
              <a:ext cx="1888958" cy="2360364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/>
            <a:srcRect l="92178" t="7121" r="-2998" b="3527"/>
            <a:stretch>
              <a:fillRect/>
            </a:stretch>
          </p:blipFill>
          <p:spPr>
            <a:xfrm>
              <a:off x="11575949" y="1458595"/>
              <a:ext cx="417094" cy="2360364"/>
            </a:xfrm>
            <a:prstGeom prst="rect">
              <a:avLst/>
            </a:prstGeom>
          </p:spPr>
        </p:pic>
      </p:grpSp>
      <p:sp>
        <p:nvSpPr>
          <p:cNvPr id="4" name="Shape 4"/>
          <p:cNvSpPr/>
          <p:nvPr/>
        </p:nvSpPr>
        <p:spPr>
          <a:xfrm flipV="1">
            <a:off x="0" y="522400"/>
            <a:ext cx="12192000" cy="45719"/>
          </a:xfrm>
          <a:prstGeom prst="rect">
            <a:avLst/>
          </a:prstGeom>
          <a:solidFill>
            <a:srgbClr val="1B3A5C"/>
          </a:solidFill>
          <a:ln w="12700">
            <a:solidFill>
              <a:srgbClr val="1B3A5C"/>
            </a:solidFill>
            <a:prstDash val="solid"/>
          </a:ln>
        </p:spPr>
      </p:sp>
      <p:pic>
        <p:nvPicPr>
          <p:cNvPr id="5" name="图片 4" descr="微信图片_202309260934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2267" y="23400"/>
            <a:ext cx="1812343" cy="47498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92819" y="23400"/>
            <a:ext cx="8321040" cy="50292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0D1B2A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BACKGROUND</a:t>
            </a:r>
            <a:endParaRPr lang="en-US" sz="2400" b="1" dirty="0">
              <a:solidFill>
                <a:srgbClr val="0D1B2A"/>
              </a:solidFill>
              <a:latin typeface="Calibri" panose="020F0502020204030204" pitchFamily="34" charset="0"/>
              <a:ea typeface="Calibri" panose="020F0502020204030204" pitchFamily="34" charset="-122"/>
              <a:cs typeface="Calibri" panose="020F0502020204030204" pitchFamily="34" charset="-120"/>
            </a:endParaRPr>
          </a:p>
        </p:txBody>
      </p:sp>
      <p:sp>
        <p:nvSpPr>
          <p:cNvPr id="7" name="Text 2"/>
          <p:cNvSpPr/>
          <p:nvPr/>
        </p:nvSpPr>
        <p:spPr>
          <a:xfrm>
            <a:off x="192819" y="686583"/>
            <a:ext cx="8321040" cy="50292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0D1B2A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Why Methane Pyrolysis?</a:t>
            </a:r>
            <a:r>
              <a:rPr lang="en-US" altLang="zh-CN" sz="2400" b="1" dirty="0">
                <a:solidFill>
                  <a:srgbClr val="0D1B2A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 Why Induction Heating ?</a:t>
            </a:r>
            <a:endParaRPr lang="en-US" sz="2400" dirty="0"/>
          </a:p>
        </p:txBody>
      </p:sp>
      <p:pic>
        <p:nvPicPr>
          <p:cNvPr id="8" name="图片 7" descr="Fig.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668" y="1822586"/>
            <a:ext cx="4323522" cy="2578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 descr="图形用户界面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27"/>
          <a:stretch>
            <a:fillRect/>
          </a:stretch>
        </p:blipFill>
        <p:spPr bwMode="auto">
          <a:xfrm>
            <a:off x="5034632" y="4519038"/>
            <a:ext cx="2917510" cy="1437446"/>
          </a:xfrm>
          <a:prstGeom prst="rect">
            <a:avLst/>
          </a:prstGeom>
          <a:ln>
            <a:noFill/>
          </a:ln>
        </p:spPr>
      </p:pic>
      <p:sp>
        <p:nvSpPr>
          <p:cNvPr id="12" name="矩形 11"/>
          <p:cNvSpPr/>
          <p:nvPr/>
        </p:nvSpPr>
        <p:spPr>
          <a:xfrm>
            <a:off x="261731" y="1307967"/>
            <a:ext cx="4528930" cy="4741650"/>
          </a:xfrm>
          <a:prstGeom prst="rect">
            <a:avLst/>
          </a:prstGeom>
          <a:noFill/>
          <a:ln w="28575">
            <a:solidFill>
              <a:srgbClr val="4B88C7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 6"/>
          <p:cNvSpPr/>
          <p:nvPr/>
        </p:nvSpPr>
        <p:spPr>
          <a:xfrm>
            <a:off x="406405" y="4663445"/>
            <a:ext cx="3695237" cy="50292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-122"/>
                <a:cs typeface="Arial" panose="020B0604020202020204" pitchFamily="34" charset="0"/>
              </a:rPr>
              <a:t>›  96% of H₂ from fossil fuels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7"/>
          <p:cNvSpPr/>
          <p:nvPr/>
        </p:nvSpPr>
        <p:spPr>
          <a:xfrm>
            <a:off x="406516" y="5168509"/>
            <a:ext cx="4486275" cy="50292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-122"/>
                <a:cs typeface="Arial" panose="020B0604020202020204" pitchFamily="34" charset="0"/>
              </a:rPr>
              <a:t>›  SMR (Steam methane reforming),emits 9–12 kg      CO₂/kg H₂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909568" y="3896139"/>
            <a:ext cx="7165042" cy="2173237"/>
          </a:xfrm>
          <a:prstGeom prst="rect">
            <a:avLst/>
          </a:prstGeom>
          <a:noFill/>
          <a:ln w="28575">
            <a:solidFill>
              <a:srgbClr val="4B88C7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 6"/>
          <p:cNvSpPr/>
          <p:nvPr/>
        </p:nvSpPr>
        <p:spPr>
          <a:xfrm>
            <a:off x="6265178" y="3953052"/>
            <a:ext cx="4497362" cy="50292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1B3A5C"/>
                </a:solidFill>
                <a:latin typeface="Arial" panose="020B0604020202020204" pitchFamily="34" charset="0"/>
                <a:ea typeface="Calibri" panose="020F0502020204030204" pitchFamily="34" charset="-122"/>
                <a:cs typeface="Arial" panose="020B0604020202020204" pitchFamily="34" charset="0"/>
              </a:rPr>
              <a:t>Traditional Joule heating</a:t>
            </a:r>
            <a:endParaRPr lang="en-US" b="1" dirty="0">
              <a:solidFill>
                <a:srgbClr val="1B3A5C"/>
              </a:solidFill>
              <a:latin typeface="Arial" panose="020B0604020202020204" pitchFamily="34" charset="0"/>
              <a:ea typeface="Calibri" panose="020F0502020204030204" pitchFamily="34" charset="-122"/>
              <a:cs typeface="Arial" panose="020B0604020202020204" pitchFamily="34" charset="0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9015402" y="4496837"/>
            <a:ext cx="3138073" cy="1426110"/>
            <a:chOff x="9015402" y="4496837"/>
            <a:chExt cx="3138073" cy="1426110"/>
          </a:xfrm>
        </p:grpSpPr>
        <p:sp>
          <p:nvSpPr>
            <p:cNvPr id="18" name="Text 6"/>
            <p:cNvSpPr/>
            <p:nvPr/>
          </p:nvSpPr>
          <p:spPr>
            <a:xfrm>
              <a:off x="9015402" y="4496837"/>
              <a:ext cx="3123590" cy="502920"/>
            </a:xfrm>
            <a:prstGeom prst="rect">
              <a:avLst/>
            </a:prstGeom>
            <a:noFill/>
          </p:spPr>
          <p:txBody>
            <a:bodyPr wrap="square" rtlCol="0"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 dirty="0">
                  <a:latin typeface="Arial" panose="020B0604020202020204" pitchFamily="34" charset="0"/>
                  <a:ea typeface="Calibri" panose="020F0502020204030204" pitchFamily="34" charset="-122"/>
                  <a:cs typeface="Arial" panose="020B0604020202020204" pitchFamily="34" charset="0"/>
                </a:rPr>
                <a:t>›   Strongly endothermic (&gt;700 °C)</a:t>
              </a:r>
              <a:endParaRPr lang="en-US" sz="1400" b="1" dirty="0">
                <a:latin typeface="Arial" panose="020B0604020202020204" pitchFamily="34" charset="0"/>
                <a:ea typeface="Calibri" panose="020F050202020403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" name="Text 6"/>
            <p:cNvSpPr/>
            <p:nvPr/>
          </p:nvSpPr>
          <p:spPr>
            <a:xfrm>
              <a:off x="9029885" y="4917107"/>
              <a:ext cx="3123590" cy="502920"/>
            </a:xfrm>
            <a:prstGeom prst="rect">
              <a:avLst/>
            </a:prstGeom>
            <a:noFill/>
          </p:spPr>
          <p:txBody>
            <a:bodyPr wrap="square" rtlCol="0"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 dirty="0">
                  <a:latin typeface="Arial" panose="020B0604020202020204" pitchFamily="34" charset="0"/>
                  <a:ea typeface="Calibri" panose="020F0502020204030204" pitchFamily="34" charset="-122"/>
                  <a:cs typeface="Arial" panose="020B0604020202020204" pitchFamily="34" charset="0"/>
                </a:rPr>
                <a:t>›   slow, inefficient</a:t>
              </a:r>
              <a:endParaRPr lang="en-US" sz="1400" b="1" dirty="0">
                <a:latin typeface="Arial" panose="020B0604020202020204" pitchFamily="34" charset="0"/>
                <a:ea typeface="Calibri" panose="020F050202020403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1" name="Text 6"/>
            <p:cNvSpPr/>
            <p:nvPr/>
          </p:nvSpPr>
          <p:spPr>
            <a:xfrm>
              <a:off x="9015402" y="5420027"/>
              <a:ext cx="3123590" cy="502920"/>
            </a:xfrm>
            <a:prstGeom prst="rect">
              <a:avLst/>
            </a:prstGeom>
            <a:noFill/>
          </p:spPr>
          <p:txBody>
            <a:bodyPr wrap="square" rtlCol="0"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 dirty="0">
                  <a:latin typeface="Arial" panose="020B0604020202020204" pitchFamily="34" charset="0"/>
                  <a:ea typeface="Calibri" panose="020F0502020204030204" pitchFamily="34" charset="-122"/>
                  <a:cs typeface="Arial" panose="020B0604020202020204" pitchFamily="34" charset="0"/>
                </a:rPr>
                <a:t>›   Carbon deposition deactivates                catalyst</a:t>
              </a:r>
              <a:endParaRPr lang="en-US" sz="1400" b="1" dirty="0">
                <a:latin typeface="Arial" panose="020B0604020202020204" pitchFamily="34" charset="0"/>
                <a:ea typeface="Calibri" panose="020F050202020403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4892791" y="1313460"/>
            <a:ext cx="7165042" cy="2421508"/>
          </a:xfrm>
          <a:prstGeom prst="rect">
            <a:avLst/>
          </a:prstGeom>
          <a:noFill/>
          <a:ln w="28575">
            <a:solidFill>
              <a:srgbClr val="4B88C7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 6"/>
          <p:cNvSpPr/>
          <p:nvPr/>
        </p:nvSpPr>
        <p:spPr>
          <a:xfrm>
            <a:off x="192819" y="1307967"/>
            <a:ext cx="4497362" cy="50292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1B3A5C"/>
                </a:solidFill>
                <a:latin typeface="Arial" panose="020B0604020202020204" pitchFamily="34" charset="0"/>
                <a:ea typeface="Calibri" panose="020F0502020204030204" pitchFamily="34" charset="-122"/>
                <a:cs typeface="Arial" panose="020B0604020202020204" pitchFamily="34" charset="0"/>
              </a:rPr>
              <a:t>Hydrogen production technology</a:t>
            </a:r>
            <a:endParaRPr lang="en-US" b="1" dirty="0">
              <a:solidFill>
                <a:srgbClr val="1B3A5C"/>
              </a:solidFill>
              <a:latin typeface="Arial" panose="020B0604020202020204" pitchFamily="34" charset="0"/>
              <a:ea typeface="Calibri" panose="020F0502020204030204" pitchFamily="34" charset="-122"/>
              <a:cs typeface="Arial" panose="020B0604020202020204" pitchFamily="34" charset="0"/>
            </a:endParaRPr>
          </a:p>
        </p:txBody>
      </p:sp>
      <p:sp>
        <p:nvSpPr>
          <p:cNvPr id="24" name="Text 6"/>
          <p:cNvSpPr/>
          <p:nvPr/>
        </p:nvSpPr>
        <p:spPr>
          <a:xfrm>
            <a:off x="5282940" y="1287281"/>
            <a:ext cx="6628206" cy="50292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1B3A5C"/>
                </a:solidFill>
                <a:latin typeface="Arial" panose="020B0604020202020204" pitchFamily="34" charset="0"/>
                <a:ea typeface="Calibri" panose="020F0502020204030204" pitchFamily="34" charset="-122"/>
                <a:cs typeface="Arial" panose="020B0604020202020204" pitchFamily="34" charset="0"/>
              </a:rPr>
              <a:t>Steam methane reforming VS Methane catalytic cracking</a:t>
            </a:r>
            <a:endParaRPr lang="en-US" b="1" dirty="0">
              <a:solidFill>
                <a:srgbClr val="1B3A5C"/>
              </a:solidFill>
              <a:latin typeface="Arial" panose="020B0604020202020204" pitchFamily="34" charset="0"/>
              <a:ea typeface="Calibri" panose="020F0502020204030204" pitchFamily="34" charset="-122"/>
              <a:cs typeface="Arial" panose="020B0604020202020204" pitchFamily="34" charset="0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8759641" y="2217019"/>
            <a:ext cx="3440033" cy="1086053"/>
            <a:chOff x="8922383" y="4887776"/>
            <a:chExt cx="3440033" cy="1086053"/>
          </a:xfrm>
        </p:grpSpPr>
        <p:sp>
          <p:nvSpPr>
            <p:cNvPr id="2048" name="Text 6"/>
            <p:cNvSpPr/>
            <p:nvPr/>
          </p:nvSpPr>
          <p:spPr>
            <a:xfrm>
              <a:off x="8922383" y="4887776"/>
              <a:ext cx="3191216" cy="502920"/>
            </a:xfrm>
            <a:prstGeom prst="rect">
              <a:avLst/>
            </a:prstGeom>
            <a:noFill/>
          </p:spPr>
          <p:txBody>
            <a:bodyPr wrap="square" rtlCol="0"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 dirty="0">
                  <a:latin typeface="Arial" panose="020B0604020202020204" pitchFamily="34" charset="0"/>
                  <a:ea typeface="Calibri" panose="020F0502020204030204" pitchFamily="34" charset="-122"/>
                  <a:cs typeface="Arial" panose="020B0604020202020204" pitchFamily="34" charset="0"/>
                </a:rPr>
                <a:t>›   Zero CO/CO₂ emission</a:t>
              </a:r>
              <a:endParaRPr lang="en-US" sz="1400" b="1" dirty="0">
                <a:latin typeface="Arial" panose="020B0604020202020204" pitchFamily="34" charset="0"/>
                <a:ea typeface="Calibri" panose="020F050202020403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049" name="Text 6"/>
            <p:cNvSpPr/>
            <p:nvPr/>
          </p:nvSpPr>
          <p:spPr>
            <a:xfrm>
              <a:off x="8922383" y="5470909"/>
              <a:ext cx="3440033" cy="502920"/>
            </a:xfrm>
            <a:prstGeom prst="rect">
              <a:avLst/>
            </a:prstGeom>
            <a:noFill/>
          </p:spPr>
          <p:txBody>
            <a:bodyPr wrap="square" rtlCol="0"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 dirty="0">
                  <a:latin typeface="Arial" panose="020B0604020202020204" pitchFamily="34" charset="0"/>
                  <a:ea typeface="Calibri" panose="020F0502020204030204" pitchFamily="34" charset="-122"/>
                  <a:cs typeface="Arial" panose="020B0604020202020204" pitchFamily="34" charset="0"/>
                </a:rPr>
                <a:t>›   Co-produce CNTs (teal hydrogen)</a:t>
              </a:r>
              <a:endParaRPr lang="en-US" sz="1400" b="1" dirty="0">
                <a:latin typeface="Arial" panose="020B0604020202020204" pitchFamily="34" charset="0"/>
                <a:ea typeface="Calibri" panose="020F0502020204030204" pitchFamily="34" charset="-122"/>
                <a:cs typeface="Arial" panose="020B0604020202020204" pitchFamily="34" charset="0"/>
              </a:endParaRPr>
            </a:p>
            <a:p>
              <a:pPr marL="0" indent="0">
                <a:buNone/>
              </a:pPr>
              <a:endParaRPr lang="en-US" sz="1400" b="1" dirty="0">
                <a:latin typeface="Arial" panose="020B0604020202020204" pitchFamily="34" charset="0"/>
                <a:ea typeface="Calibri" panose="020F050202020403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067" name="文本框 2066"/>
          <p:cNvSpPr txBox="1"/>
          <p:nvPr/>
        </p:nvSpPr>
        <p:spPr>
          <a:xfrm>
            <a:off x="2251683" y="6248204"/>
            <a:ext cx="75017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zh-CN" sz="2400" b="1" dirty="0">
                <a:solidFill>
                  <a:srgbClr val="0E7C86"/>
                </a:solidFill>
                <a:latin typeface="Arial" panose="020B0604020202020204" pitchFamily="34" charset="0"/>
                <a:ea typeface="Calibri" panose="020F0502020204030204" pitchFamily="34" charset="-122"/>
                <a:cs typeface="Arial" panose="020B0604020202020204" pitchFamily="34" charset="0"/>
              </a:rPr>
              <a:t>Solution: Induction Heating + Porous Metal Foam</a:t>
            </a:r>
            <a:endParaRPr lang="en-US" altLang="zh-C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68" name="图片 20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4632" y="1735892"/>
            <a:ext cx="3718213" cy="968571"/>
          </a:xfrm>
          <a:prstGeom prst="rect">
            <a:avLst/>
          </a:prstGeom>
        </p:spPr>
      </p:pic>
      <p:pic>
        <p:nvPicPr>
          <p:cNvPr id="2069" name="图片 206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4967" y="2721737"/>
            <a:ext cx="2502873" cy="8406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/>
          <p:nvPr/>
        </p:nvSpPr>
        <p:spPr>
          <a:xfrm flipV="1">
            <a:off x="0" y="522400"/>
            <a:ext cx="12192000" cy="45719"/>
          </a:xfrm>
          <a:prstGeom prst="rect">
            <a:avLst/>
          </a:prstGeom>
          <a:solidFill>
            <a:srgbClr val="1B3A5C"/>
          </a:solidFill>
          <a:ln w="12700">
            <a:solidFill>
              <a:srgbClr val="1B3A5C"/>
            </a:solidFill>
            <a:prstDash val="solid"/>
          </a:ln>
        </p:spPr>
      </p:sp>
      <p:pic>
        <p:nvPicPr>
          <p:cNvPr id="5" name="图片 4" descr="微信图片_202309260934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2267" y="23400"/>
            <a:ext cx="1812343" cy="47498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92819" y="23400"/>
            <a:ext cx="8321040" cy="50292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b="1" kern="0" spc="150" dirty="0"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CONCEPT</a:t>
            </a:r>
            <a:endParaRPr lang="en-US" altLang="zh-CN" sz="2400" dirty="0"/>
          </a:p>
        </p:txBody>
      </p:sp>
      <p:sp>
        <p:nvSpPr>
          <p:cNvPr id="2" name="Text 2"/>
          <p:cNvSpPr/>
          <p:nvPr/>
        </p:nvSpPr>
        <p:spPr>
          <a:xfrm>
            <a:off x="192819" y="661167"/>
            <a:ext cx="8321040" cy="50292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0D1B2A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Induction Heating + Porous Metal Foam</a:t>
            </a:r>
            <a:endParaRPr lang="en-US" sz="2400" dirty="0"/>
          </a:p>
        </p:txBody>
      </p:sp>
      <p:sp>
        <p:nvSpPr>
          <p:cNvPr id="15" name="Text 6"/>
          <p:cNvSpPr/>
          <p:nvPr/>
        </p:nvSpPr>
        <p:spPr>
          <a:xfrm>
            <a:off x="7827168" y="2945262"/>
            <a:ext cx="3063875" cy="50292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rPr>
              <a:t>Porous Metal Foam (Fe/Ni)</a:t>
            </a:r>
            <a:endParaRPr lang="en-US" sz="1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88078" y="1457269"/>
            <a:ext cx="5443646" cy="2072243"/>
            <a:chOff x="377" y="2293"/>
            <a:chExt cx="8982" cy="4068"/>
          </a:xfrm>
        </p:grpSpPr>
        <p:sp>
          <p:nvSpPr>
            <p:cNvPr id="11" name="Text 6"/>
            <p:cNvSpPr/>
            <p:nvPr/>
          </p:nvSpPr>
          <p:spPr>
            <a:xfrm>
              <a:off x="3097" y="5553"/>
              <a:ext cx="3601" cy="792"/>
            </a:xfrm>
            <a:prstGeom prst="rect">
              <a:avLst/>
            </a:prstGeom>
            <a:noFill/>
          </p:spPr>
          <p:txBody>
            <a:bodyPr wrap="square" rtlCol="0"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 dirty="0">
                  <a:latin typeface="Arial" panose="020B0604020202020204" pitchFamily="34" charset="0"/>
                  <a:ea typeface="Calibri" panose="020F0502020204030204" pitchFamily="34" charset="-122"/>
                  <a:cs typeface="Arial" panose="020B0604020202020204" pitchFamily="34" charset="0"/>
                </a:rPr>
                <a:t> microwave heating</a:t>
              </a:r>
              <a:endParaRPr lang="en-US" sz="1400" b="1" dirty="0">
                <a:latin typeface="Arial" panose="020B0604020202020204" pitchFamily="34" charset="0"/>
                <a:ea typeface="Calibri" panose="020F050202020403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2" name="Text 6"/>
            <p:cNvSpPr/>
            <p:nvPr/>
          </p:nvSpPr>
          <p:spPr>
            <a:xfrm>
              <a:off x="6338" y="5569"/>
              <a:ext cx="3020" cy="792"/>
            </a:xfrm>
            <a:prstGeom prst="rect">
              <a:avLst/>
            </a:prstGeom>
            <a:noFill/>
          </p:spPr>
          <p:txBody>
            <a:bodyPr wrap="square" rtlCol="0"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 dirty="0">
                  <a:latin typeface="Arial" panose="020B0604020202020204" pitchFamily="34" charset="0"/>
                  <a:ea typeface="Calibri" panose="020F0502020204030204" pitchFamily="34" charset="-122"/>
                  <a:cs typeface="Arial" panose="020B0604020202020204" pitchFamily="34" charset="0"/>
                </a:rPr>
                <a:t> Induction Heating</a:t>
              </a:r>
              <a:endParaRPr lang="en-US" sz="1400" b="1" dirty="0">
                <a:latin typeface="Arial" panose="020B0604020202020204" pitchFamily="34" charset="0"/>
                <a:ea typeface="Calibri" panose="020F0502020204030204" pitchFamily="34" charset="-122"/>
                <a:cs typeface="Arial" panose="020B0604020202020204" pitchFamily="34" charset="0"/>
              </a:endParaRPr>
            </a:p>
          </p:txBody>
        </p:sp>
        <p:pic>
          <p:nvPicPr>
            <p:cNvPr id="3" name="Picture 2" descr="图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" y="2293"/>
              <a:ext cx="7769" cy="3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6"/>
            <p:cNvSpPr/>
            <p:nvPr/>
          </p:nvSpPr>
          <p:spPr>
            <a:xfrm>
              <a:off x="377" y="5553"/>
              <a:ext cx="2721" cy="792"/>
            </a:xfrm>
            <a:prstGeom prst="rect">
              <a:avLst/>
            </a:prstGeom>
            <a:noFill/>
          </p:spPr>
          <p:txBody>
            <a:bodyPr wrap="square" rtlCol="0"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400" b="1" dirty="0">
                  <a:latin typeface="Arial" panose="020B0604020202020204" pitchFamily="34" charset="0"/>
                  <a:ea typeface="Calibri" panose="020F0502020204030204" pitchFamily="34" charset="-122"/>
                  <a:cs typeface="Arial" panose="020B0604020202020204" pitchFamily="34" charset="0"/>
                </a:rPr>
                <a:t>plasma heating</a:t>
              </a:r>
              <a:endParaRPr lang="en-US" sz="1400" b="1" dirty="0">
                <a:latin typeface="Arial" panose="020B0604020202020204" pitchFamily="34" charset="0"/>
                <a:ea typeface="Calibri" panose="020F050202020403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586607" y="3300095"/>
            <a:ext cx="3092450" cy="502920"/>
            <a:chOff x="11051" y="5934"/>
            <a:chExt cx="6235" cy="792"/>
          </a:xfrm>
        </p:grpSpPr>
        <p:sp>
          <p:nvSpPr>
            <p:cNvPr id="9" name="Shape 11"/>
            <p:cNvSpPr/>
            <p:nvPr/>
          </p:nvSpPr>
          <p:spPr>
            <a:xfrm>
              <a:off x="11051" y="5934"/>
              <a:ext cx="86" cy="792"/>
            </a:xfrm>
            <a:prstGeom prst="rect">
              <a:avLst/>
            </a:prstGeom>
            <a:solidFill>
              <a:srgbClr val="0E7C86"/>
            </a:solidFill>
            <a:ln w="12700">
              <a:solidFill>
                <a:srgbClr val="0E7C86"/>
              </a:solidFill>
              <a:prstDash val="solid"/>
            </a:ln>
          </p:spPr>
        </p:sp>
        <p:sp>
          <p:nvSpPr>
            <p:cNvPr id="16" name="Text 12"/>
            <p:cNvSpPr/>
            <p:nvPr/>
          </p:nvSpPr>
          <p:spPr>
            <a:xfrm>
              <a:off x="11238" y="5934"/>
              <a:ext cx="6048" cy="403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6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-120"/>
                </a:rPr>
                <a:t>Conductive skeleton</a:t>
              </a:r>
              <a:endParaRPr 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endParaRPr>
            </a:p>
          </p:txBody>
        </p:sp>
        <p:sp>
          <p:nvSpPr>
            <p:cNvPr id="17" name="Text 13"/>
            <p:cNvSpPr/>
            <p:nvPr/>
          </p:nvSpPr>
          <p:spPr>
            <a:xfrm>
              <a:off x="11238" y="6337"/>
              <a:ext cx="6048" cy="360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-120"/>
                </a:rPr>
                <a:t>doubles as IH susceptor</a:t>
              </a:r>
              <a:endParaRPr 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7586607" y="4013200"/>
            <a:ext cx="3680460" cy="502920"/>
            <a:chOff x="11051" y="7057"/>
            <a:chExt cx="6235" cy="792"/>
          </a:xfrm>
        </p:grpSpPr>
        <p:sp>
          <p:nvSpPr>
            <p:cNvPr id="18" name="Shape 14"/>
            <p:cNvSpPr/>
            <p:nvPr/>
          </p:nvSpPr>
          <p:spPr>
            <a:xfrm>
              <a:off x="11051" y="7057"/>
              <a:ext cx="86" cy="792"/>
            </a:xfrm>
            <a:prstGeom prst="rect">
              <a:avLst/>
            </a:prstGeom>
            <a:solidFill>
              <a:srgbClr val="0E7C86"/>
            </a:solidFill>
            <a:ln w="12700">
              <a:solidFill>
                <a:srgbClr val="0E7C86"/>
              </a:solidFill>
              <a:prstDash val="solid"/>
            </a:ln>
          </p:spPr>
        </p:sp>
        <p:sp>
          <p:nvSpPr>
            <p:cNvPr id="19" name="Text 15"/>
            <p:cNvSpPr/>
            <p:nvPr/>
          </p:nvSpPr>
          <p:spPr>
            <a:xfrm>
              <a:off x="11238" y="7057"/>
              <a:ext cx="6048" cy="403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6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-120"/>
                </a:rPr>
                <a:t>3-D open pores</a:t>
              </a:r>
              <a:endParaRPr 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endParaRPr>
            </a:p>
          </p:txBody>
        </p:sp>
        <p:sp>
          <p:nvSpPr>
            <p:cNvPr id="20" name="Text 16"/>
            <p:cNvSpPr/>
            <p:nvPr/>
          </p:nvSpPr>
          <p:spPr>
            <a:xfrm>
              <a:off x="11238" y="7461"/>
              <a:ext cx="6048" cy="360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-120"/>
                </a:rPr>
                <a:t>enhance mass transfer &amp; CH₄contact</a:t>
              </a:r>
              <a:endParaRPr 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586607" y="4726940"/>
            <a:ext cx="3092450" cy="502920"/>
            <a:chOff x="11051" y="8181"/>
            <a:chExt cx="6235" cy="792"/>
          </a:xfrm>
        </p:grpSpPr>
        <p:sp>
          <p:nvSpPr>
            <p:cNvPr id="21" name="Shape 17"/>
            <p:cNvSpPr/>
            <p:nvPr/>
          </p:nvSpPr>
          <p:spPr>
            <a:xfrm>
              <a:off x="11051" y="8181"/>
              <a:ext cx="86" cy="792"/>
            </a:xfrm>
            <a:prstGeom prst="rect">
              <a:avLst/>
            </a:prstGeom>
            <a:solidFill>
              <a:srgbClr val="0E7C86"/>
            </a:solidFill>
            <a:ln w="12700">
              <a:solidFill>
                <a:srgbClr val="0E7C86"/>
              </a:solidFill>
              <a:prstDash val="solid"/>
            </a:ln>
          </p:spPr>
        </p:sp>
        <p:sp>
          <p:nvSpPr>
            <p:cNvPr id="22" name="Text 18"/>
            <p:cNvSpPr/>
            <p:nvPr/>
          </p:nvSpPr>
          <p:spPr>
            <a:xfrm>
              <a:off x="11238" y="8181"/>
              <a:ext cx="6048" cy="403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6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-120"/>
                </a:rPr>
                <a:t>High surface area</a:t>
              </a:r>
              <a:endParaRPr 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endParaRPr>
            </a:p>
          </p:txBody>
        </p:sp>
        <p:sp>
          <p:nvSpPr>
            <p:cNvPr id="23" name="Text 19"/>
            <p:cNvSpPr/>
            <p:nvPr/>
          </p:nvSpPr>
          <p:spPr>
            <a:xfrm>
              <a:off x="11238" y="8584"/>
              <a:ext cx="6048" cy="360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-120"/>
                </a:rPr>
                <a:t>catalytic sites for CH₄cracking</a:t>
              </a:r>
              <a:endParaRPr 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585972" y="5440045"/>
            <a:ext cx="3917950" cy="502920"/>
            <a:chOff x="11051" y="9304"/>
            <a:chExt cx="6235" cy="792"/>
          </a:xfrm>
        </p:grpSpPr>
        <p:sp>
          <p:nvSpPr>
            <p:cNvPr id="24" name="Shape 20"/>
            <p:cNvSpPr/>
            <p:nvPr/>
          </p:nvSpPr>
          <p:spPr>
            <a:xfrm>
              <a:off x="11051" y="9304"/>
              <a:ext cx="86" cy="792"/>
            </a:xfrm>
            <a:prstGeom prst="rect">
              <a:avLst/>
            </a:prstGeom>
            <a:solidFill>
              <a:srgbClr val="0E7C86"/>
            </a:solidFill>
            <a:ln w="12700">
              <a:solidFill>
                <a:srgbClr val="0E7C86"/>
              </a:solidFill>
              <a:prstDash val="solid"/>
            </a:ln>
          </p:spPr>
          <p:txBody>
            <a:bodyPr/>
            <a:lstStyle/>
            <a:p>
              <a:endParaRPr lang="zh-CN" altLang="en-US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" name="Text 21"/>
            <p:cNvSpPr/>
            <p:nvPr/>
          </p:nvSpPr>
          <p:spPr>
            <a:xfrm>
              <a:off x="11238" y="9304"/>
              <a:ext cx="6048" cy="403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6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-120"/>
                </a:rPr>
                <a:t>Structural rigidity</a:t>
              </a:r>
              <a:endParaRPr 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endParaRPr>
            </a:p>
          </p:txBody>
        </p:sp>
        <p:sp>
          <p:nvSpPr>
            <p:cNvPr id="26" name="Text 22"/>
            <p:cNvSpPr/>
            <p:nvPr/>
          </p:nvSpPr>
          <p:spPr>
            <a:xfrm>
              <a:off x="11238" y="9707"/>
              <a:ext cx="6048" cy="360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-120"/>
                </a:rPr>
                <a:t>maintains shape under carbon growth</a:t>
              </a:r>
              <a:endParaRPr 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44195" y="3466465"/>
            <a:ext cx="6396990" cy="2224405"/>
            <a:chOff x="698" y="6031"/>
            <a:chExt cx="10074" cy="3503"/>
          </a:xfrm>
        </p:grpSpPr>
        <p:sp>
          <p:nvSpPr>
            <p:cNvPr id="32" name="Text 5"/>
            <p:cNvSpPr/>
            <p:nvPr/>
          </p:nvSpPr>
          <p:spPr>
            <a:xfrm>
              <a:off x="698" y="6031"/>
              <a:ext cx="10075" cy="979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400" b="1" dirty="0">
                  <a:solidFill>
                    <a:srgbClr val="0D1B2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✓  High-frequency AC field → eddy currents in conductive foam</a:t>
              </a:r>
              <a:endParaRPr lang="en-US" sz="1400" b="1" dirty="0">
                <a:solidFill>
                  <a:srgbClr val="0D1B2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3" name="Text 6"/>
            <p:cNvSpPr/>
            <p:nvPr/>
          </p:nvSpPr>
          <p:spPr>
            <a:xfrm>
              <a:off x="698" y="6842"/>
              <a:ext cx="10075" cy="979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400" b="1" dirty="0">
                  <a:solidFill>
                    <a:srgbClr val="0D1B2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✓  Joule heat generated inside the catalyst (volumetric heating)</a:t>
              </a:r>
              <a:endParaRPr lang="en-US" sz="1400" b="1" dirty="0">
                <a:solidFill>
                  <a:srgbClr val="0D1B2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4" name="Text 7"/>
            <p:cNvSpPr/>
            <p:nvPr/>
          </p:nvSpPr>
          <p:spPr>
            <a:xfrm>
              <a:off x="698" y="7722"/>
              <a:ext cx="10075" cy="979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400" b="1" dirty="0">
                  <a:solidFill>
                    <a:srgbClr val="0D1B2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✓  Fast startup  ·  Precise temperature control</a:t>
              </a:r>
              <a:endParaRPr lang="en-US" sz="1400" b="1" dirty="0">
                <a:solidFill>
                  <a:srgbClr val="0D1B2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5" name="Text 8"/>
            <p:cNvSpPr/>
            <p:nvPr/>
          </p:nvSpPr>
          <p:spPr>
            <a:xfrm>
              <a:off x="698" y="8556"/>
              <a:ext cx="10075" cy="979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400" b="1" dirty="0">
                  <a:solidFill>
                    <a:srgbClr val="0D1B2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✓  Powered by renewable electricity → near-zero carbon footprint</a:t>
              </a:r>
              <a:endParaRPr lang="en-US" sz="1400" b="1" dirty="0">
                <a:solidFill>
                  <a:srgbClr val="0D1B2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36" name="矩形 35"/>
          <p:cNvSpPr/>
          <p:nvPr>
            <p:custDataLst>
              <p:tags r:id="rId3"/>
            </p:custDataLst>
          </p:nvPr>
        </p:nvSpPr>
        <p:spPr>
          <a:xfrm>
            <a:off x="132080" y="6087110"/>
            <a:ext cx="11942445" cy="581660"/>
          </a:xfrm>
          <a:prstGeom prst="rect">
            <a:avLst/>
          </a:prstGeom>
          <a:gradFill>
            <a:gsLst>
              <a:gs pos="0">
                <a:srgbClr val="5B9BD5">
                  <a:alpha val="14000"/>
                </a:srgbClr>
              </a:gs>
              <a:gs pos="70000">
                <a:srgbClr val="08388C">
                  <a:alpha val="27000"/>
                </a:srgbClr>
              </a:gs>
            </a:gsLst>
            <a:lin ang="18720000" scaled="0"/>
          </a:gradFill>
          <a:ln w="28575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buClrTx/>
              <a:buSzTx/>
              <a:buFontTx/>
            </a:pPr>
            <a:r>
              <a:rPr lang="en-US" sz="2400" b="1" dirty="0">
                <a:solidFill>
                  <a:srgbClr val="0D1B2A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  <a:sym typeface="+mn-ea"/>
              </a:rPr>
              <a:t>Heat generated at the exact solid surface where catalysis occurs — a fundamental advantage</a:t>
            </a:r>
            <a:endParaRPr lang="en-US" sz="2400" b="1" dirty="0">
              <a:solidFill>
                <a:srgbClr val="0D1B2A"/>
              </a:solidFill>
              <a:latin typeface="Calibri" panose="020F0502020204030204" pitchFamily="34" charset="0"/>
              <a:ea typeface="Calibri" panose="020F0502020204030204" pitchFamily="34" charset="-122"/>
              <a:cs typeface="Calibri" panose="020F0502020204030204" pitchFamily="34" charset="-120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894" y="666912"/>
            <a:ext cx="4451941" cy="223722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/>
          <p:nvPr/>
        </p:nvSpPr>
        <p:spPr>
          <a:xfrm flipV="1">
            <a:off x="0" y="522400"/>
            <a:ext cx="12192000" cy="45719"/>
          </a:xfrm>
          <a:prstGeom prst="rect">
            <a:avLst/>
          </a:prstGeom>
          <a:solidFill>
            <a:srgbClr val="1B3A5C"/>
          </a:solidFill>
          <a:ln w="12700">
            <a:solidFill>
              <a:srgbClr val="1B3A5C"/>
            </a:solidFill>
            <a:prstDash val="solid"/>
          </a:ln>
        </p:spPr>
      </p:sp>
      <p:pic>
        <p:nvPicPr>
          <p:cNvPr id="5" name="图片 4" descr="微信图片_202309260934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2267" y="23400"/>
            <a:ext cx="1812343" cy="47498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92819" y="23400"/>
            <a:ext cx="8321040" cy="50292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0D1B2A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RESEARCH OVERVIEW</a:t>
            </a:r>
            <a:endParaRPr lang="en-US" sz="2400" b="1" dirty="0">
              <a:solidFill>
                <a:srgbClr val="0D1B2A"/>
              </a:solidFill>
              <a:latin typeface="Calibri" panose="020F0502020204030204" pitchFamily="34" charset="0"/>
              <a:ea typeface="Calibri" panose="020F0502020204030204" pitchFamily="34" charset="-122"/>
              <a:cs typeface="Calibri" panose="020F0502020204030204" pitchFamily="34" charset="-120"/>
            </a:endParaRPr>
          </a:p>
        </p:txBody>
      </p:sp>
      <p:sp>
        <p:nvSpPr>
          <p:cNvPr id="7" name="Text 2"/>
          <p:cNvSpPr/>
          <p:nvPr/>
        </p:nvSpPr>
        <p:spPr>
          <a:xfrm>
            <a:off x="192819" y="665318"/>
            <a:ext cx="8321040" cy="50292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0D1B2A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Integrated Research Methodology</a:t>
            </a:r>
            <a:endParaRPr lang="en-US" sz="2400" b="1" dirty="0">
              <a:solidFill>
                <a:srgbClr val="0D1B2A"/>
              </a:solidFill>
              <a:latin typeface="Calibri" panose="020F0502020204030204" pitchFamily="34" charset="0"/>
              <a:ea typeface="Calibri" panose="020F0502020204030204" pitchFamily="34" charset="-122"/>
              <a:cs typeface="Calibri" panose="020F0502020204030204" pitchFamily="34" charset="-120"/>
            </a:endParaRPr>
          </a:p>
        </p:txBody>
      </p:sp>
      <p:sp>
        <p:nvSpPr>
          <p:cNvPr id="10" name="Shape 3"/>
          <p:cNvSpPr/>
          <p:nvPr/>
        </p:nvSpPr>
        <p:spPr>
          <a:xfrm>
            <a:off x="848995" y="1571625"/>
            <a:ext cx="2890520" cy="3868420"/>
          </a:xfrm>
          <a:prstGeom prst="rect">
            <a:avLst/>
          </a:prstGeom>
          <a:solidFill>
            <a:srgbClr val="F0F4F8"/>
          </a:solidFill>
          <a:ln w="12700">
            <a:solidFill>
              <a:srgbClr val="F0F4F8"/>
            </a:solidFill>
            <a:prstDash val="solid"/>
          </a:ln>
        </p:spPr>
      </p:sp>
      <p:sp>
        <p:nvSpPr>
          <p:cNvPr id="11" name="Shape 4"/>
          <p:cNvSpPr/>
          <p:nvPr/>
        </p:nvSpPr>
        <p:spPr>
          <a:xfrm>
            <a:off x="848995" y="1571625"/>
            <a:ext cx="2890520" cy="559435"/>
          </a:xfrm>
          <a:prstGeom prst="rect">
            <a:avLst/>
          </a:prstGeom>
          <a:solidFill>
            <a:srgbClr val="0E7C86"/>
          </a:solidFill>
          <a:ln w="12700">
            <a:solidFill>
              <a:srgbClr val="0E7C86"/>
            </a:solidFill>
            <a:prstDash val="solid"/>
          </a:ln>
        </p:spPr>
      </p:sp>
      <p:sp>
        <p:nvSpPr>
          <p:cNvPr id="13" name="Text 6"/>
          <p:cNvSpPr/>
          <p:nvPr/>
        </p:nvSpPr>
        <p:spPr>
          <a:xfrm>
            <a:off x="1397635" y="1617345"/>
            <a:ext cx="2016125" cy="45783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Experiment</a:t>
            </a:r>
            <a:endParaRPr lang="en-US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14" name="Text 7"/>
          <p:cNvSpPr/>
          <p:nvPr/>
        </p:nvSpPr>
        <p:spPr>
          <a:xfrm>
            <a:off x="861695" y="2414905"/>
            <a:ext cx="2599055" cy="48831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en-US" sz="1600" b="1" dirty="0">
                <a:solidFill>
                  <a:srgbClr val="0D1B2A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IH-CH₄ platform</a:t>
            </a:r>
            <a:endParaRPr lang="en-US" sz="1600" b="1" dirty="0">
              <a:solidFill>
                <a:srgbClr val="0D1B2A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861695" y="2890520"/>
            <a:ext cx="2599055" cy="48831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en-US" sz="1600" b="1" dirty="0">
                <a:solidFill>
                  <a:srgbClr val="0D1B2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700–1100 °C</a:t>
            </a:r>
            <a:endParaRPr lang="en-US" sz="1600" b="1" dirty="0">
              <a:solidFill>
                <a:srgbClr val="0D1B2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Text 9"/>
          <p:cNvSpPr/>
          <p:nvPr/>
        </p:nvSpPr>
        <p:spPr>
          <a:xfrm>
            <a:off x="861695" y="3366135"/>
            <a:ext cx="2599055" cy="48831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en-US" sz="1600" b="1" dirty="0">
                <a:solidFill>
                  <a:srgbClr val="0D1B2A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T, v, ε, PPI effects</a:t>
            </a:r>
            <a:endParaRPr lang="en-US" sz="1600" b="1" dirty="0">
              <a:solidFill>
                <a:srgbClr val="0D1B2A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19" name="Shape 12"/>
          <p:cNvSpPr/>
          <p:nvPr/>
        </p:nvSpPr>
        <p:spPr>
          <a:xfrm>
            <a:off x="3959225" y="1572260"/>
            <a:ext cx="2404745" cy="3808095"/>
          </a:xfrm>
          <a:prstGeom prst="rect">
            <a:avLst/>
          </a:prstGeom>
          <a:solidFill>
            <a:srgbClr val="F0F4F8"/>
          </a:solidFill>
          <a:ln w="12700">
            <a:solidFill>
              <a:srgbClr val="F0F4F8"/>
            </a:solidFill>
            <a:prstDash val="solid"/>
          </a:ln>
        </p:spPr>
      </p:sp>
      <p:sp>
        <p:nvSpPr>
          <p:cNvPr id="20" name="Shape 13"/>
          <p:cNvSpPr/>
          <p:nvPr/>
        </p:nvSpPr>
        <p:spPr>
          <a:xfrm>
            <a:off x="3963670" y="1576070"/>
            <a:ext cx="2404745" cy="551180"/>
          </a:xfrm>
          <a:prstGeom prst="rect">
            <a:avLst/>
          </a:prstGeom>
          <a:solidFill>
            <a:srgbClr val="1A6B8A"/>
          </a:solidFill>
          <a:ln w="12700">
            <a:solidFill>
              <a:srgbClr val="1A6B8A"/>
            </a:solidFill>
            <a:prstDash val="solid"/>
          </a:ln>
        </p:spPr>
      </p:sp>
      <p:sp>
        <p:nvSpPr>
          <p:cNvPr id="22" name="Text 15"/>
          <p:cNvSpPr/>
          <p:nvPr/>
        </p:nvSpPr>
        <p:spPr>
          <a:xfrm>
            <a:off x="4136390" y="1657985"/>
            <a:ext cx="2736850" cy="45085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Kinetic Inversion</a:t>
            </a:r>
            <a:endParaRPr lang="en-US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23" name="Text 16"/>
          <p:cNvSpPr/>
          <p:nvPr/>
        </p:nvSpPr>
        <p:spPr>
          <a:xfrm>
            <a:off x="4006215" y="2406015"/>
            <a:ext cx="2161540" cy="48069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en-US" sz="1600" b="1" dirty="0">
                <a:solidFill>
                  <a:srgbClr val="0D1B2A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1-D PFR model</a:t>
            </a:r>
            <a:endParaRPr lang="en-US" sz="1600" b="1" dirty="0">
              <a:solidFill>
                <a:srgbClr val="0D1B2A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24" name="Text 17"/>
          <p:cNvSpPr/>
          <p:nvPr/>
        </p:nvSpPr>
        <p:spPr>
          <a:xfrm>
            <a:off x="4006215" y="2881630"/>
            <a:ext cx="2161540" cy="48069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en-US" sz="1600" b="1" dirty="0">
                <a:solidFill>
                  <a:srgbClr val="0D1B2A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DE algorithm</a:t>
            </a:r>
            <a:endParaRPr lang="en-US" sz="1600" b="1" dirty="0">
              <a:solidFill>
                <a:srgbClr val="0D1B2A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25" name="Text 18"/>
          <p:cNvSpPr/>
          <p:nvPr/>
        </p:nvSpPr>
        <p:spPr>
          <a:xfrm>
            <a:off x="3999865" y="3496945"/>
            <a:ext cx="2161540" cy="48069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en-US" sz="1600" b="1" dirty="0">
                <a:solidFill>
                  <a:srgbClr val="0D1B2A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Arrhenius parameters</a:t>
            </a:r>
            <a:endParaRPr lang="en-US" sz="1600" b="1" dirty="0">
              <a:solidFill>
                <a:srgbClr val="0D1B2A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28" name="Shape 21"/>
          <p:cNvSpPr/>
          <p:nvPr/>
        </p:nvSpPr>
        <p:spPr>
          <a:xfrm>
            <a:off x="6519545" y="1559560"/>
            <a:ext cx="2456815" cy="3820795"/>
          </a:xfrm>
          <a:prstGeom prst="rect">
            <a:avLst/>
          </a:prstGeom>
          <a:solidFill>
            <a:srgbClr val="F0F4F8"/>
          </a:solidFill>
          <a:ln w="12700">
            <a:solidFill>
              <a:srgbClr val="F0F4F8"/>
            </a:solidFill>
            <a:prstDash val="solid"/>
          </a:ln>
        </p:spPr>
      </p:sp>
      <p:sp>
        <p:nvSpPr>
          <p:cNvPr id="29" name="Shape 22"/>
          <p:cNvSpPr/>
          <p:nvPr/>
        </p:nvSpPr>
        <p:spPr>
          <a:xfrm>
            <a:off x="6519545" y="1588135"/>
            <a:ext cx="2463165" cy="502920"/>
          </a:xfrm>
          <a:prstGeom prst="rect">
            <a:avLst/>
          </a:prstGeom>
          <a:solidFill>
            <a:srgbClr val="1B3A5C"/>
          </a:solidFill>
          <a:ln w="12700">
            <a:solidFill>
              <a:srgbClr val="1B3A5C"/>
            </a:solidFill>
            <a:prstDash val="solid"/>
          </a:ln>
        </p:spPr>
      </p:sp>
      <p:sp>
        <p:nvSpPr>
          <p:cNvPr id="31" name="Text 24"/>
          <p:cNvSpPr/>
          <p:nvPr/>
        </p:nvSpPr>
        <p:spPr>
          <a:xfrm>
            <a:off x="7159625" y="1651635"/>
            <a:ext cx="1389888" cy="4114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3-D CFD</a:t>
            </a:r>
            <a:endParaRPr lang="en-US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32" name="Text 25"/>
          <p:cNvSpPr/>
          <p:nvPr/>
        </p:nvSpPr>
        <p:spPr>
          <a:xfrm>
            <a:off x="6532245" y="2545715"/>
            <a:ext cx="2556510" cy="43878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en-US" sz="1600" b="1" dirty="0">
                <a:solidFill>
                  <a:srgbClr val="0D1B2A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COMSOL EPM model</a:t>
            </a:r>
            <a:endParaRPr lang="en-US" sz="1600" b="1" dirty="0">
              <a:solidFill>
                <a:srgbClr val="0D1B2A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33" name="Text 26"/>
          <p:cNvSpPr/>
          <p:nvPr/>
        </p:nvSpPr>
        <p:spPr>
          <a:xfrm>
            <a:off x="6551930" y="3241040"/>
            <a:ext cx="2498090" cy="43878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en-US" sz="1600" b="1" dirty="0">
                <a:solidFill>
                  <a:srgbClr val="0D1B2A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EM + LTNE + Flow + Rxn</a:t>
            </a:r>
            <a:endParaRPr lang="en-US" sz="1600" b="1" dirty="0">
              <a:solidFill>
                <a:srgbClr val="0D1B2A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34" name="Text 27"/>
          <p:cNvSpPr/>
          <p:nvPr/>
        </p:nvSpPr>
        <p:spPr>
          <a:xfrm>
            <a:off x="6552565" y="3935730"/>
            <a:ext cx="2311400" cy="43878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en-US" sz="1600" b="1" dirty="0">
                <a:solidFill>
                  <a:srgbClr val="0D1B2A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Carbon deposition</a:t>
            </a:r>
            <a:endParaRPr lang="en-US" sz="1600" b="1" dirty="0">
              <a:solidFill>
                <a:srgbClr val="0D1B2A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37" name="Shape 30"/>
          <p:cNvSpPr/>
          <p:nvPr/>
        </p:nvSpPr>
        <p:spPr>
          <a:xfrm>
            <a:off x="9150985" y="1576070"/>
            <a:ext cx="2352675" cy="3820795"/>
          </a:xfrm>
          <a:prstGeom prst="rect">
            <a:avLst/>
          </a:prstGeom>
          <a:solidFill>
            <a:srgbClr val="F0F4F8"/>
          </a:solidFill>
          <a:ln w="12700">
            <a:solidFill>
              <a:srgbClr val="F0F4F8"/>
            </a:solidFill>
            <a:prstDash val="solid"/>
          </a:ln>
        </p:spPr>
      </p:sp>
      <p:sp>
        <p:nvSpPr>
          <p:cNvPr id="38" name="Shape 31"/>
          <p:cNvSpPr/>
          <p:nvPr/>
        </p:nvSpPr>
        <p:spPr>
          <a:xfrm>
            <a:off x="9157335" y="1572260"/>
            <a:ext cx="2339340" cy="502920"/>
          </a:xfrm>
          <a:prstGeom prst="rect">
            <a:avLst/>
          </a:prstGeom>
          <a:solidFill>
            <a:srgbClr val="0D1B2A"/>
          </a:solidFill>
          <a:ln w="12700">
            <a:solidFill>
              <a:srgbClr val="0D1B2A"/>
            </a:solidFill>
            <a:prstDash val="solid"/>
          </a:ln>
        </p:spPr>
      </p:sp>
      <p:sp>
        <p:nvSpPr>
          <p:cNvPr id="40" name="Text 33"/>
          <p:cNvSpPr/>
          <p:nvPr/>
        </p:nvSpPr>
        <p:spPr>
          <a:xfrm>
            <a:off x="9504045" y="1617345"/>
            <a:ext cx="1755775" cy="41148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Optimization</a:t>
            </a:r>
            <a:endParaRPr lang="en-US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41" name="Text 34"/>
          <p:cNvSpPr/>
          <p:nvPr/>
        </p:nvSpPr>
        <p:spPr>
          <a:xfrm>
            <a:off x="9157335" y="2434590"/>
            <a:ext cx="2437765" cy="43878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en-US" sz="1600" b="1" dirty="0">
                <a:solidFill>
                  <a:srgbClr val="0D1B2A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CCD design (27 pts)</a:t>
            </a:r>
            <a:endParaRPr lang="en-US" sz="1600" b="1" dirty="0">
              <a:solidFill>
                <a:srgbClr val="0D1B2A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42" name="Text 35"/>
          <p:cNvSpPr/>
          <p:nvPr/>
        </p:nvSpPr>
        <p:spPr>
          <a:xfrm>
            <a:off x="9158478" y="3232658"/>
            <a:ext cx="1792224" cy="43891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en-US" sz="1600" b="1" dirty="0">
                <a:solidFill>
                  <a:srgbClr val="0D1B2A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RSM surrogate</a:t>
            </a:r>
            <a:endParaRPr lang="en-US" sz="1600" b="1" dirty="0">
              <a:solidFill>
                <a:srgbClr val="0D1B2A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43" name="Text 36"/>
          <p:cNvSpPr/>
          <p:nvPr/>
        </p:nvSpPr>
        <p:spPr>
          <a:xfrm>
            <a:off x="9165590" y="3993515"/>
            <a:ext cx="2094230" cy="43878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en-US" sz="1600" b="1" dirty="0">
                <a:solidFill>
                  <a:srgbClr val="0D1B2A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NSGA-II Pareto front</a:t>
            </a:r>
            <a:endParaRPr lang="en-US" sz="1600" b="1" dirty="0">
              <a:solidFill>
                <a:srgbClr val="0D1B2A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  <p:sp>
        <p:nvSpPr>
          <p:cNvPr id="44" name="Text 37"/>
          <p:cNvSpPr/>
          <p:nvPr/>
        </p:nvSpPr>
        <p:spPr>
          <a:xfrm>
            <a:off x="336550" y="5883910"/>
            <a:ext cx="11519535" cy="38417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i="1" dirty="0">
                <a:solidFill>
                  <a:srgbClr val="0E7C86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Complete chain: Experiment → Inversion → 3-D Multiphysics Simulation → </a:t>
            </a:r>
            <a:endParaRPr lang="en-US" sz="2000" b="1" i="1" dirty="0">
              <a:solidFill>
                <a:srgbClr val="0E7C86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  <a:p>
            <a:pPr marL="0" indent="0" algn="ctr">
              <a:buNone/>
            </a:pPr>
            <a:r>
              <a:rPr lang="en-US" sz="2000" b="1" i="1" dirty="0">
                <a:solidFill>
                  <a:srgbClr val="0E7C86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rPr>
              <a:t>Multi-objective Optimization</a:t>
            </a:r>
            <a:endParaRPr lang="en-US" sz="2000" b="1" i="1" dirty="0">
              <a:solidFill>
                <a:srgbClr val="0E7C86"/>
              </a:solidFill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4"/>
          <p:cNvSpPr/>
          <p:nvPr/>
        </p:nvSpPr>
        <p:spPr>
          <a:xfrm flipV="1">
            <a:off x="0" y="522400"/>
            <a:ext cx="12192000" cy="45719"/>
          </a:xfrm>
          <a:prstGeom prst="rect">
            <a:avLst/>
          </a:prstGeom>
          <a:solidFill>
            <a:srgbClr val="1B3A5C"/>
          </a:solidFill>
          <a:ln w="12700">
            <a:solidFill>
              <a:srgbClr val="1B3A5C"/>
            </a:solidFill>
            <a:prstDash val="solid"/>
          </a:ln>
        </p:spPr>
      </p:sp>
      <p:pic>
        <p:nvPicPr>
          <p:cNvPr id="17" name="图片 16" descr="微信图片_202309260934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2267" y="23400"/>
            <a:ext cx="1812343" cy="474986"/>
          </a:xfrm>
          <a:prstGeom prst="rect">
            <a:avLst/>
          </a:prstGeom>
        </p:spPr>
      </p:pic>
      <p:sp>
        <p:nvSpPr>
          <p:cNvPr id="23" name="Text 2"/>
          <p:cNvSpPr/>
          <p:nvPr/>
        </p:nvSpPr>
        <p:spPr>
          <a:xfrm>
            <a:off x="192819" y="23400"/>
            <a:ext cx="8321040" cy="50292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2400" b="1" kern="0" spc="15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  <a:sym typeface="+mn-ea"/>
              </a:rPr>
              <a:t>EXPERIMENT</a:t>
            </a:r>
            <a:endParaRPr lang="en-US" sz="2400" b="1" kern="0" spc="15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-122"/>
              <a:cs typeface="Calibri" panose="020F0502020204030204" pitchFamily="34" charset="-120"/>
              <a:sym typeface="+mn-ea"/>
            </a:endParaRPr>
          </a:p>
        </p:txBody>
      </p:sp>
      <p:pic>
        <p:nvPicPr>
          <p:cNvPr id="35" name="图片 34" descr="1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" y="1052195"/>
            <a:ext cx="11758930" cy="52146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/>
          <p:nvPr/>
        </p:nvSpPr>
        <p:spPr>
          <a:xfrm flipV="1">
            <a:off x="0" y="522400"/>
            <a:ext cx="12192000" cy="45719"/>
          </a:xfrm>
          <a:prstGeom prst="rect">
            <a:avLst/>
          </a:prstGeom>
          <a:solidFill>
            <a:srgbClr val="1B3A5C"/>
          </a:solidFill>
          <a:ln w="12700">
            <a:solidFill>
              <a:srgbClr val="1B3A5C"/>
            </a:solidFill>
            <a:prstDash val="solid"/>
          </a:ln>
        </p:spPr>
      </p:sp>
      <p:pic>
        <p:nvPicPr>
          <p:cNvPr id="5" name="图片 4" descr="微信图片_202309260934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2267" y="23400"/>
            <a:ext cx="1812343" cy="474986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92819" y="23400"/>
            <a:ext cx="8321040" cy="50292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2400" b="1" kern="0" spc="15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  <a:sym typeface="+mn-ea"/>
              </a:rPr>
              <a:t>EXPERIMENT</a:t>
            </a:r>
            <a:endParaRPr lang="en-US" sz="2400" b="1" kern="0" spc="15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-122"/>
              <a:cs typeface="Calibri" panose="020F0502020204030204" pitchFamily="34" charset="-120"/>
              <a:sym typeface="+mn-ea"/>
            </a:endParaRPr>
          </a:p>
        </p:txBody>
      </p:sp>
      <p:sp>
        <p:nvSpPr>
          <p:cNvPr id="7" name="Text 2"/>
          <p:cNvSpPr/>
          <p:nvPr/>
        </p:nvSpPr>
        <p:spPr>
          <a:xfrm>
            <a:off x="192819" y="598643"/>
            <a:ext cx="8321040" cy="50292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0D1B2A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  <a:sym typeface="+mn-ea"/>
              </a:rPr>
              <a:t>Parametric Study: Effect of Operating Conditions</a:t>
            </a:r>
            <a:endParaRPr lang="en-US" sz="2400" b="1" dirty="0">
              <a:solidFill>
                <a:srgbClr val="0D1B2A"/>
              </a:solidFill>
              <a:latin typeface="Calibri" panose="020F0502020204030204" pitchFamily="34" charset="0"/>
              <a:ea typeface="Calibri" panose="020F0502020204030204" pitchFamily="34" charset="-122"/>
              <a:cs typeface="Calibri" panose="020F0502020204030204" pitchFamily="34" charset="-120"/>
            </a:endParaRPr>
          </a:p>
        </p:txBody>
      </p:sp>
      <p:sp>
        <p:nvSpPr>
          <p:cNvPr id="14" name="右大括号 13"/>
          <p:cNvSpPr/>
          <p:nvPr/>
        </p:nvSpPr>
        <p:spPr>
          <a:xfrm rot="10800000">
            <a:off x="3138026" y="1294891"/>
            <a:ext cx="452120" cy="4626610"/>
          </a:xfrm>
          <a:prstGeom prst="rightBrace">
            <a:avLst>
              <a:gd name="adj1" fmla="val 55539"/>
              <a:gd name="adj2" fmla="val 50000"/>
            </a:avLst>
          </a:prstGeom>
          <a:ln w="0">
            <a:solidFill>
              <a:schemeClr val="accent1">
                <a:lumMod val="75000"/>
              </a:schemeClr>
            </a:solidFill>
          </a:ln>
          <a:effectLst>
            <a:outerShdw blurRad="38100" dist="38100" dir="2700000" algn="tl" rotWithShape="0">
              <a:schemeClr val="accent1">
                <a:lumMod val="75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5820856" y="1942465"/>
            <a:ext cx="3503930" cy="3369310"/>
            <a:chOff x="4005" y="2245"/>
            <a:chExt cx="5518" cy="5306"/>
          </a:xfrm>
        </p:grpSpPr>
        <p:sp>
          <p:nvSpPr>
            <p:cNvPr id="17" name="任意多边形: 形状 16"/>
            <p:cNvSpPr/>
            <p:nvPr/>
          </p:nvSpPr>
          <p:spPr>
            <a:xfrm rot="5400000">
              <a:off x="4220" y="2130"/>
              <a:ext cx="847" cy="1077"/>
            </a:xfrm>
            <a:custGeom>
              <a:avLst/>
              <a:gdLst>
                <a:gd name="connsiteX0" fmla="*/ 429958 w 859917"/>
                <a:gd name="connsiteY0" fmla="*/ 0 h 1113095"/>
                <a:gd name="connsiteX1" fmla="*/ 667702 w 859917"/>
                <a:gd name="connsiteY1" fmla="*/ 373796 h 1113095"/>
                <a:gd name="connsiteX2" fmla="*/ 521276 w 859917"/>
                <a:gd name="connsiteY2" fmla="*/ 373796 h 1113095"/>
                <a:gd name="connsiteX3" fmla="*/ 526746 w 859917"/>
                <a:gd name="connsiteY3" fmla="*/ 476160 h 1113095"/>
                <a:gd name="connsiteX4" fmla="*/ 859917 w 859917"/>
                <a:gd name="connsiteY4" fmla="*/ 1111229 h 1113095"/>
                <a:gd name="connsiteX5" fmla="*/ 848068 w 859917"/>
                <a:gd name="connsiteY5" fmla="*/ 1110573 h 1113095"/>
                <a:gd name="connsiteX6" fmla="*/ 853005 w 859917"/>
                <a:gd name="connsiteY6" fmla="*/ 1113095 h 1113095"/>
                <a:gd name="connsiteX7" fmla="*/ 6911 w 859917"/>
                <a:gd name="connsiteY7" fmla="*/ 1113095 h 1113095"/>
                <a:gd name="connsiteX8" fmla="*/ 11850 w 859917"/>
                <a:gd name="connsiteY8" fmla="*/ 1110572 h 1113095"/>
                <a:gd name="connsiteX9" fmla="*/ 0 w 859917"/>
                <a:gd name="connsiteY9" fmla="*/ 1111228 h 1113095"/>
                <a:gd name="connsiteX10" fmla="*/ 333171 w 859917"/>
                <a:gd name="connsiteY10" fmla="*/ 476159 h 1113095"/>
                <a:gd name="connsiteX11" fmla="*/ 338641 w 859917"/>
                <a:gd name="connsiteY11" fmla="*/ 373796 h 1113095"/>
                <a:gd name="connsiteX12" fmla="*/ 192214 w 859917"/>
                <a:gd name="connsiteY12" fmla="*/ 373796 h 1113095"/>
                <a:gd name="connsiteX0-1" fmla="*/ 429958 w 859917"/>
                <a:gd name="connsiteY0-2" fmla="*/ 0 h 1113095"/>
                <a:gd name="connsiteX1-3" fmla="*/ 667702 w 859917"/>
                <a:gd name="connsiteY1-4" fmla="*/ 373796 h 1113095"/>
                <a:gd name="connsiteX2-5" fmla="*/ 521276 w 859917"/>
                <a:gd name="connsiteY2-6" fmla="*/ 373796 h 1113095"/>
                <a:gd name="connsiteX3-7" fmla="*/ 526746 w 859917"/>
                <a:gd name="connsiteY3-8" fmla="*/ 476160 h 1113095"/>
                <a:gd name="connsiteX4-9" fmla="*/ 859917 w 859917"/>
                <a:gd name="connsiteY4-10" fmla="*/ 1111229 h 1113095"/>
                <a:gd name="connsiteX5-11" fmla="*/ 848068 w 859917"/>
                <a:gd name="connsiteY5-12" fmla="*/ 1110573 h 1113095"/>
                <a:gd name="connsiteX6-13" fmla="*/ 853005 w 859917"/>
                <a:gd name="connsiteY6-14" fmla="*/ 1113095 h 1113095"/>
                <a:gd name="connsiteX7-15" fmla="*/ 6911 w 859917"/>
                <a:gd name="connsiteY7-16" fmla="*/ 1113095 h 1113095"/>
                <a:gd name="connsiteX8-17" fmla="*/ 11850 w 859917"/>
                <a:gd name="connsiteY8-18" fmla="*/ 1110572 h 1113095"/>
                <a:gd name="connsiteX9-19" fmla="*/ 0 w 859917"/>
                <a:gd name="connsiteY9-20" fmla="*/ 1111228 h 1113095"/>
                <a:gd name="connsiteX10-21" fmla="*/ 333171 w 859917"/>
                <a:gd name="connsiteY10-22" fmla="*/ 476159 h 1113095"/>
                <a:gd name="connsiteX11-23" fmla="*/ 361358 w 859917"/>
                <a:gd name="connsiteY11-24" fmla="*/ 292401 h 1113095"/>
                <a:gd name="connsiteX12-25" fmla="*/ 192214 w 859917"/>
                <a:gd name="connsiteY12-26" fmla="*/ 373796 h 1113095"/>
                <a:gd name="connsiteX13" fmla="*/ 429958 w 859917"/>
                <a:gd name="connsiteY13" fmla="*/ 0 h 1113095"/>
                <a:gd name="connsiteX0-27" fmla="*/ 429958 w 859917"/>
                <a:gd name="connsiteY0-28" fmla="*/ 0 h 1113095"/>
                <a:gd name="connsiteX1-29" fmla="*/ 667702 w 859917"/>
                <a:gd name="connsiteY1-30" fmla="*/ 373796 h 1113095"/>
                <a:gd name="connsiteX2-31" fmla="*/ 521276 w 859917"/>
                <a:gd name="connsiteY2-32" fmla="*/ 373796 h 1113095"/>
                <a:gd name="connsiteX3-33" fmla="*/ 526746 w 859917"/>
                <a:gd name="connsiteY3-34" fmla="*/ 476160 h 1113095"/>
                <a:gd name="connsiteX4-35" fmla="*/ 859917 w 859917"/>
                <a:gd name="connsiteY4-36" fmla="*/ 1111229 h 1113095"/>
                <a:gd name="connsiteX5-37" fmla="*/ 848068 w 859917"/>
                <a:gd name="connsiteY5-38" fmla="*/ 1110573 h 1113095"/>
                <a:gd name="connsiteX6-39" fmla="*/ 853005 w 859917"/>
                <a:gd name="connsiteY6-40" fmla="*/ 1113095 h 1113095"/>
                <a:gd name="connsiteX7-41" fmla="*/ 6911 w 859917"/>
                <a:gd name="connsiteY7-42" fmla="*/ 1113095 h 1113095"/>
                <a:gd name="connsiteX8-43" fmla="*/ 11850 w 859917"/>
                <a:gd name="connsiteY8-44" fmla="*/ 1110572 h 1113095"/>
                <a:gd name="connsiteX9-45" fmla="*/ 0 w 859917"/>
                <a:gd name="connsiteY9-46" fmla="*/ 1111228 h 1113095"/>
                <a:gd name="connsiteX10-47" fmla="*/ 333171 w 859917"/>
                <a:gd name="connsiteY10-48" fmla="*/ 476159 h 1113095"/>
                <a:gd name="connsiteX11-49" fmla="*/ 361358 w 859917"/>
                <a:gd name="connsiteY11-50" fmla="*/ 292401 h 1113095"/>
                <a:gd name="connsiteX12-51" fmla="*/ 261558 w 859917"/>
                <a:gd name="connsiteY12-52" fmla="*/ 287232 h 1113095"/>
                <a:gd name="connsiteX13-53" fmla="*/ 429958 w 859917"/>
                <a:gd name="connsiteY13-54" fmla="*/ 0 h 1113095"/>
                <a:gd name="connsiteX0-55" fmla="*/ 429958 w 859917"/>
                <a:gd name="connsiteY0-56" fmla="*/ 0 h 1113095"/>
                <a:gd name="connsiteX1-57" fmla="*/ 667702 w 859917"/>
                <a:gd name="connsiteY1-58" fmla="*/ 373796 h 1113095"/>
                <a:gd name="connsiteX2-59" fmla="*/ 517691 w 859917"/>
                <a:gd name="connsiteY2-60" fmla="*/ 293692 h 1113095"/>
                <a:gd name="connsiteX3-61" fmla="*/ 526746 w 859917"/>
                <a:gd name="connsiteY3-62" fmla="*/ 476160 h 1113095"/>
                <a:gd name="connsiteX4-63" fmla="*/ 859917 w 859917"/>
                <a:gd name="connsiteY4-64" fmla="*/ 1111229 h 1113095"/>
                <a:gd name="connsiteX5-65" fmla="*/ 848068 w 859917"/>
                <a:gd name="connsiteY5-66" fmla="*/ 1110573 h 1113095"/>
                <a:gd name="connsiteX6-67" fmla="*/ 853005 w 859917"/>
                <a:gd name="connsiteY6-68" fmla="*/ 1113095 h 1113095"/>
                <a:gd name="connsiteX7-69" fmla="*/ 6911 w 859917"/>
                <a:gd name="connsiteY7-70" fmla="*/ 1113095 h 1113095"/>
                <a:gd name="connsiteX8-71" fmla="*/ 11850 w 859917"/>
                <a:gd name="connsiteY8-72" fmla="*/ 1110572 h 1113095"/>
                <a:gd name="connsiteX9-73" fmla="*/ 0 w 859917"/>
                <a:gd name="connsiteY9-74" fmla="*/ 1111228 h 1113095"/>
                <a:gd name="connsiteX10-75" fmla="*/ 333171 w 859917"/>
                <a:gd name="connsiteY10-76" fmla="*/ 476159 h 1113095"/>
                <a:gd name="connsiteX11-77" fmla="*/ 361358 w 859917"/>
                <a:gd name="connsiteY11-78" fmla="*/ 292401 h 1113095"/>
                <a:gd name="connsiteX12-79" fmla="*/ 261558 w 859917"/>
                <a:gd name="connsiteY12-80" fmla="*/ 287232 h 1113095"/>
                <a:gd name="connsiteX13-81" fmla="*/ 429958 w 859917"/>
                <a:gd name="connsiteY13-82" fmla="*/ 0 h 1113095"/>
                <a:gd name="connsiteX0-83" fmla="*/ 429958 w 859917"/>
                <a:gd name="connsiteY0-84" fmla="*/ 0 h 1113095"/>
                <a:gd name="connsiteX1-85" fmla="*/ 617490 w 859917"/>
                <a:gd name="connsiteY1-86" fmla="*/ 301444 h 1113095"/>
                <a:gd name="connsiteX2-87" fmla="*/ 517691 w 859917"/>
                <a:gd name="connsiteY2-88" fmla="*/ 293692 h 1113095"/>
                <a:gd name="connsiteX3-89" fmla="*/ 526746 w 859917"/>
                <a:gd name="connsiteY3-90" fmla="*/ 476160 h 1113095"/>
                <a:gd name="connsiteX4-91" fmla="*/ 859917 w 859917"/>
                <a:gd name="connsiteY4-92" fmla="*/ 1111229 h 1113095"/>
                <a:gd name="connsiteX5-93" fmla="*/ 848068 w 859917"/>
                <a:gd name="connsiteY5-94" fmla="*/ 1110573 h 1113095"/>
                <a:gd name="connsiteX6-95" fmla="*/ 853005 w 859917"/>
                <a:gd name="connsiteY6-96" fmla="*/ 1113095 h 1113095"/>
                <a:gd name="connsiteX7-97" fmla="*/ 6911 w 859917"/>
                <a:gd name="connsiteY7-98" fmla="*/ 1113095 h 1113095"/>
                <a:gd name="connsiteX8-99" fmla="*/ 11850 w 859917"/>
                <a:gd name="connsiteY8-100" fmla="*/ 1110572 h 1113095"/>
                <a:gd name="connsiteX9-101" fmla="*/ 0 w 859917"/>
                <a:gd name="connsiteY9-102" fmla="*/ 1111228 h 1113095"/>
                <a:gd name="connsiteX10-103" fmla="*/ 333171 w 859917"/>
                <a:gd name="connsiteY10-104" fmla="*/ 476159 h 1113095"/>
                <a:gd name="connsiteX11-105" fmla="*/ 361358 w 859917"/>
                <a:gd name="connsiteY11-106" fmla="*/ 292401 h 1113095"/>
                <a:gd name="connsiteX12-107" fmla="*/ 261558 w 859917"/>
                <a:gd name="connsiteY12-108" fmla="*/ 287232 h 1113095"/>
                <a:gd name="connsiteX13-109" fmla="*/ 429958 w 859917"/>
                <a:gd name="connsiteY13-110" fmla="*/ 0 h 1113095"/>
                <a:gd name="connsiteX0-111" fmla="*/ 429958 w 859917"/>
                <a:gd name="connsiteY0-112" fmla="*/ 0 h 1113095"/>
                <a:gd name="connsiteX1-113" fmla="*/ 617490 w 859917"/>
                <a:gd name="connsiteY1-114" fmla="*/ 301444 h 1113095"/>
                <a:gd name="connsiteX2-115" fmla="*/ 517691 w 859917"/>
                <a:gd name="connsiteY2-116" fmla="*/ 293692 h 1113095"/>
                <a:gd name="connsiteX3-117" fmla="*/ 526746 w 859917"/>
                <a:gd name="connsiteY3-118" fmla="*/ 476160 h 1113095"/>
                <a:gd name="connsiteX4-119" fmla="*/ 859917 w 859917"/>
                <a:gd name="connsiteY4-120" fmla="*/ 1111229 h 1113095"/>
                <a:gd name="connsiteX5-121" fmla="*/ 848068 w 859917"/>
                <a:gd name="connsiteY5-122" fmla="*/ 1110573 h 1113095"/>
                <a:gd name="connsiteX6-123" fmla="*/ 853005 w 859917"/>
                <a:gd name="connsiteY6-124" fmla="*/ 1113095 h 1113095"/>
                <a:gd name="connsiteX7-125" fmla="*/ 6911 w 859917"/>
                <a:gd name="connsiteY7-126" fmla="*/ 1113095 h 1113095"/>
                <a:gd name="connsiteX8-127" fmla="*/ 11850 w 859917"/>
                <a:gd name="connsiteY8-128" fmla="*/ 1110572 h 1113095"/>
                <a:gd name="connsiteX9-129" fmla="*/ 0 w 859917"/>
                <a:gd name="connsiteY9-130" fmla="*/ 1111228 h 1113095"/>
                <a:gd name="connsiteX10-131" fmla="*/ 340346 w 859917"/>
                <a:gd name="connsiteY10-132" fmla="*/ 474870 h 1113095"/>
                <a:gd name="connsiteX11-133" fmla="*/ 361358 w 859917"/>
                <a:gd name="connsiteY11-134" fmla="*/ 292401 h 1113095"/>
                <a:gd name="connsiteX12-135" fmla="*/ 261558 w 859917"/>
                <a:gd name="connsiteY12-136" fmla="*/ 287232 h 1113095"/>
                <a:gd name="connsiteX13-137" fmla="*/ 429958 w 859917"/>
                <a:gd name="connsiteY13-138" fmla="*/ 0 h 1113095"/>
                <a:gd name="connsiteX0-139" fmla="*/ 429958 w 859917"/>
                <a:gd name="connsiteY0-140" fmla="*/ 0 h 1113095"/>
                <a:gd name="connsiteX1-141" fmla="*/ 617490 w 859917"/>
                <a:gd name="connsiteY1-142" fmla="*/ 301444 h 1113095"/>
                <a:gd name="connsiteX2-143" fmla="*/ 517691 w 859917"/>
                <a:gd name="connsiteY2-144" fmla="*/ 293692 h 1113095"/>
                <a:gd name="connsiteX3-145" fmla="*/ 526746 w 859917"/>
                <a:gd name="connsiteY3-146" fmla="*/ 476160 h 1113095"/>
                <a:gd name="connsiteX4-147" fmla="*/ 859917 w 859917"/>
                <a:gd name="connsiteY4-148" fmla="*/ 1111229 h 1113095"/>
                <a:gd name="connsiteX5-149" fmla="*/ 848068 w 859917"/>
                <a:gd name="connsiteY5-150" fmla="*/ 1110573 h 1113095"/>
                <a:gd name="connsiteX6-151" fmla="*/ 853005 w 859917"/>
                <a:gd name="connsiteY6-152" fmla="*/ 1113095 h 1113095"/>
                <a:gd name="connsiteX7-153" fmla="*/ 6911 w 859917"/>
                <a:gd name="connsiteY7-154" fmla="*/ 1113095 h 1113095"/>
                <a:gd name="connsiteX8-155" fmla="*/ 11850 w 859917"/>
                <a:gd name="connsiteY8-156" fmla="*/ 1110572 h 1113095"/>
                <a:gd name="connsiteX9-157" fmla="*/ 0 w 859917"/>
                <a:gd name="connsiteY9-158" fmla="*/ 1111228 h 1113095"/>
                <a:gd name="connsiteX10-159" fmla="*/ 340346 w 859917"/>
                <a:gd name="connsiteY10-160" fmla="*/ 474870 h 1113095"/>
                <a:gd name="connsiteX11-161" fmla="*/ 361358 w 859917"/>
                <a:gd name="connsiteY11-162" fmla="*/ 292401 h 1113095"/>
                <a:gd name="connsiteX12-163" fmla="*/ 286666 w 859917"/>
                <a:gd name="connsiteY12-164" fmla="*/ 245889 h 1113095"/>
                <a:gd name="connsiteX13-165" fmla="*/ 429958 w 859917"/>
                <a:gd name="connsiteY13-166" fmla="*/ 0 h 1113095"/>
                <a:gd name="connsiteX0-167" fmla="*/ 429958 w 859917"/>
                <a:gd name="connsiteY0-168" fmla="*/ 0 h 1113095"/>
                <a:gd name="connsiteX1-169" fmla="*/ 617490 w 859917"/>
                <a:gd name="connsiteY1-170" fmla="*/ 301444 h 1113095"/>
                <a:gd name="connsiteX2-171" fmla="*/ 517691 w 859917"/>
                <a:gd name="connsiteY2-172" fmla="*/ 293692 h 1113095"/>
                <a:gd name="connsiteX3-173" fmla="*/ 526746 w 859917"/>
                <a:gd name="connsiteY3-174" fmla="*/ 476160 h 1113095"/>
                <a:gd name="connsiteX4-175" fmla="*/ 859917 w 859917"/>
                <a:gd name="connsiteY4-176" fmla="*/ 1111229 h 1113095"/>
                <a:gd name="connsiteX5-177" fmla="*/ 848068 w 859917"/>
                <a:gd name="connsiteY5-178" fmla="*/ 1110573 h 1113095"/>
                <a:gd name="connsiteX6-179" fmla="*/ 853005 w 859917"/>
                <a:gd name="connsiteY6-180" fmla="*/ 1113095 h 1113095"/>
                <a:gd name="connsiteX7-181" fmla="*/ 6911 w 859917"/>
                <a:gd name="connsiteY7-182" fmla="*/ 1113095 h 1113095"/>
                <a:gd name="connsiteX8-183" fmla="*/ 11850 w 859917"/>
                <a:gd name="connsiteY8-184" fmla="*/ 1110572 h 1113095"/>
                <a:gd name="connsiteX9-185" fmla="*/ 0 w 859917"/>
                <a:gd name="connsiteY9-186" fmla="*/ 1111228 h 1113095"/>
                <a:gd name="connsiteX10-187" fmla="*/ 340346 w 859917"/>
                <a:gd name="connsiteY10-188" fmla="*/ 474870 h 1113095"/>
                <a:gd name="connsiteX11-189" fmla="*/ 374511 w 859917"/>
                <a:gd name="connsiteY11-190" fmla="*/ 253642 h 1113095"/>
                <a:gd name="connsiteX12-191" fmla="*/ 286666 w 859917"/>
                <a:gd name="connsiteY12-192" fmla="*/ 245889 h 1113095"/>
                <a:gd name="connsiteX13-193" fmla="*/ 429958 w 859917"/>
                <a:gd name="connsiteY13-194" fmla="*/ 0 h 1113095"/>
                <a:gd name="connsiteX0-195" fmla="*/ 429958 w 859917"/>
                <a:gd name="connsiteY0-196" fmla="*/ 0 h 1113095"/>
                <a:gd name="connsiteX1-197" fmla="*/ 617490 w 859917"/>
                <a:gd name="connsiteY1-198" fmla="*/ 301444 h 1113095"/>
                <a:gd name="connsiteX2-199" fmla="*/ 510519 w 859917"/>
                <a:gd name="connsiteY2-200" fmla="*/ 256225 h 1113095"/>
                <a:gd name="connsiteX3-201" fmla="*/ 526746 w 859917"/>
                <a:gd name="connsiteY3-202" fmla="*/ 476160 h 1113095"/>
                <a:gd name="connsiteX4-203" fmla="*/ 859917 w 859917"/>
                <a:gd name="connsiteY4-204" fmla="*/ 1111229 h 1113095"/>
                <a:gd name="connsiteX5-205" fmla="*/ 848068 w 859917"/>
                <a:gd name="connsiteY5-206" fmla="*/ 1110573 h 1113095"/>
                <a:gd name="connsiteX6-207" fmla="*/ 853005 w 859917"/>
                <a:gd name="connsiteY6-208" fmla="*/ 1113095 h 1113095"/>
                <a:gd name="connsiteX7-209" fmla="*/ 6911 w 859917"/>
                <a:gd name="connsiteY7-210" fmla="*/ 1113095 h 1113095"/>
                <a:gd name="connsiteX8-211" fmla="*/ 11850 w 859917"/>
                <a:gd name="connsiteY8-212" fmla="*/ 1110572 h 1113095"/>
                <a:gd name="connsiteX9-213" fmla="*/ 0 w 859917"/>
                <a:gd name="connsiteY9-214" fmla="*/ 1111228 h 1113095"/>
                <a:gd name="connsiteX10-215" fmla="*/ 340346 w 859917"/>
                <a:gd name="connsiteY10-216" fmla="*/ 474870 h 1113095"/>
                <a:gd name="connsiteX11-217" fmla="*/ 374511 w 859917"/>
                <a:gd name="connsiteY11-218" fmla="*/ 253642 h 1113095"/>
                <a:gd name="connsiteX12-219" fmla="*/ 286666 w 859917"/>
                <a:gd name="connsiteY12-220" fmla="*/ 245889 h 1113095"/>
                <a:gd name="connsiteX13-221" fmla="*/ 429958 w 859917"/>
                <a:gd name="connsiteY13-222" fmla="*/ 0 h 1113095"/>
                <a:gd name="connsiteX0-223" fmla="*/ 429958 w 859917"/>
                <a:gd name="connsiteY0-224" fmla="*/ 0 h 1113095"/>
                <a:gd name="connsiteX1-225" fmla="*/ 604340 w 859917"/>
                <a:gd name="connsiteY1-226" fmla="*/ 273021 h 1113095"/>
                <a:gd name="connsiteX2-227" fmla="*/ 510519 w 859917"/>
                <a:gd name="connsiteY2-228" fmla="*/ 256225 h 1113095"/>
                <a:gd name="connsiteX3-229" fmla="*/ 526746 w 859917"/>
                <a:gd name="connsiteY3-230" fmla="*/ 476160 h 1113095"/>
                <a:gd name="connsiteX4-231" fmla="*/ 859917 w 859917"/>
                <a:gd name="connsiteY4-232" fmla="*/ 1111229 h 1113095"/>
                <a:gd name="connsiteX5-233" fmla="*/ 848068 w 859917"/>
                <a:gd name="connsiteY5-234" fmla="*/ 1110573 h 1113095"/>
                <a:gd name="connsiteX6-235" fmla="*/ 853005 w 859917"/>
                <a:gd name="connsiteY6-236" fmla="*/ 1113095 h 1113095"/>
                <a:gd name="connsiteX7-237" fmla="*/ 6911 w 859917"/>
                <a:gd name="connsiteY7-238" fmla="*/ 1113095 h 1113095"/>
                <a:gd name="connsiteX8-239" fmla="*/ 11850 w 859917"/>
                <a:gd name="connsiteY8-240" fmla="*/ 1110572 h 1113095"/>
                <a:gd name="connsiteX9-241" fmla="*/ 0 w 859917"/>
                <a:gd name="connsiteY9-242" fmla="*/ 1111228 h 1113095"/>
                <a:gd name="connsiteX10-243" fmla="*/ 340346 w 859917"/>
                <a:gd name="connsiteY10-244" fmla="*/ 474870 h 1113095"/>
                <a:gd name="connsiteX11-245" fmla="*/ 374511 w 859917"/>
                <a:gd name="connsiteY11-246" fmla="*/ 253642 h 1113095"/>
                <a:gd name="connsiteX12-247" fmla="*/ 286666 w 859917"/>
                <a:gd name="connsiteY12-248" fmla="*/ 245889 h 1113095"/>
                <a:gd name="connsiteX13-249" fmla="*/ 429958 w 859917"/>
                <a:gd name="connsiteY13-250" fmla="*/ 0 h 1113095"/>
                <a:gd name="connsiteX0-251" fmla="*/ 441916 w 859917"/>
                <a:gd name="connsiteY0-252" fmla="*/ 0 h 1029111"/>
                <a:gd name="connsiteX1-253" fmla="*/ 604340 w 859917"/>
                <a:gd name="connsiteY1-254" fmla="*/ 189037 h 1029111"/>
                <a:gd name="connsiteX2-255" fmla="*/ 510519 w 859917"/>
                <a:gd name="connsiteY2-256" fmla="*/ 172241 h 1029111"/>
                <a:gd name="connsiteX3-257" fmla="*/ 526746 w 859917"/>
                <a:gd name="connsiteY3-258" fmla="*/ 392176 h 1029111"/>
                <a:gd name="connsiteX4-259" fmla="*/ 859917 w 859917"/>
                <a:gd name="connsiteY4-260" fmla="*/ 1027245 h 1029111"/>
                <a:gd name="connsiteX5-261" fmla="*/ 848068 w 859917"/>
                <a:gd name="connsiteY5-262" fmla="*/ 1026589 h 1029111"/>
                <a:gd name="connsiteX6-263" fmla="*/ 853005 w 859917"/>
                <a:gd name="connsiteY6-264" fmla="*/ 1029111 h 1029111"/>
                <a:gd name="connsiteX7-265" fmla="*/ 6911 w 859917"/>
                <a:gd name="connsiteY7-266" fmla="*/ 1029111 h 1029111"/>
                <a:gd name="connsiteX8-267" fmla="*/ 11850 w 859917"/>
                <a:gd name="connsiteY8-268" fmla="*/ 1026588 h 1029111"/>
                <a:gd name="connsiteX9-269" fmla="*/ 0 w 859917"/>
                <a:gd name="connsiteY9-270" fmla="*/ 1027244 h 1029111"/>
                <a:gd name="connsiteX10-271" fmla="*/ 340346 w 859917"/>
                <a:gd name="connsiteY10-272" fmla="*/ 390886 h 1029111"/>
                <a:gd name="connsiteX11-273" fmla="*/ 374511 w 859917"/>
                <a:gd name="connsiteY11-274" fmla="*/ 169658 h 1029111"/>
                <a:gd name="connsiteX12-275" fmla="*/ 286666 w 859917"/>
                <a:gd name="connsiteY12-276" fmla="*/ 161905 h 1029111"/>
                <a:gd name="connsiteX13-277" fmla="*/ 441916 w 859917"/>
                <a:gd name="connsiteY13-278" fmla="*/ 0 h 1029111"/>
                <a:gd name="connsiteX0-279" fmla="*/ 441916 w 859917"/>
                <a:gd name="connsiteY0-280" fmla="*/ 0 h 1029111"/>
                <a:gd name="connsiteX1-281" fmla="*/ 604340 w 859917"/>
                <a:gd name="connsiteY1-282" fmla="*/ 189037 h 1029111"/>
                <a:gd name="connsiteX2-283" fmla="*/ 510519 w 859917"/>
                <a:gd name="connsiteY2-284" fmla="*/ 172241 h 1029111"/>
                <a:gd name="connsiteX3-285" fmla="*/ 526746 w 859917"/>
                <a:gd name="connsiteY3-286" fmla="*/ 392176 h 1029111"/>
                <a:gd name="connsiteX4-287" fmla="*/ 859917 w 859917"/>
                <a:gd name="connsiteY4-288" fmla="*/ 1027245 h 1029111"/>
                <a:gd name="connsiteX5-289" fmla="*/ 848068 w 859917"/>
                <a:gd name="connsiteY5-290" fmla="*/ 1026589 h 1029111"/>
                <a:gd name="connsiteX6-291" fmla="*/ 853005 w 859917"/>
                <a:gd name="connsiteY6-292" fmla="*/ 1029111 h 1029111"/>
                <a:gd name="connsiteX7-293" fmla="*/ 6911 w 859917"/>
                <a:gd name="connsiteY7-294" fmla="*/ 1029111 h 1029111"/>
                <a:gd name="connsiteX8-295" fmla="*/ 11850 w 859917"/>
                <a:gd name="connsiteY8-296" fmla="*/ 1026588 h 1029111"/>
                <a:gd name="connsiteX9-297" fmla="*/ 0 w 859917"/>
                <a:gd name="connsiteY9-298" fmla="*/ 1027244 h 1029111"/>
                <a:gd name="connsiteX10-299" fmla="*/ 346326 w 859917"/>
                <a:gd name="connsiteY10-300" fmla="*/ 381844 h 1029111"/>
                <a:gd name="connsiteX11-301" fmla="*/ 374511 w 859917"/>
                <a:gd name="connsiteY11-302" fmla="*/ 169658 h 1029111"/>
                <a:gd name="connsiteX12-303" fmla="*/ 286666 w 859917"/>
                <a:gd name="connsiteY12-304" fmla="*/ 161905 h 1029111"/>
                <a:gd name="connsiteX13-305" fmla="*/ 441916 w 859917"/>
                <a:gd name="connsiteY13-306" fmla="*/ 0 h 1029111"/>
                <a:gd name="connsiteX0-307" fmla="*/ 441916 w 859917"/>
                <a:gd name="connsiteY0-308" fmla="*/ 0 h 1029111"/>
                <a:gd name="connsiteX1-309" fmla="*/ 604340 w 859917"/>
                <a:gd name="connsiteY1-310" fmla="*/ 189037 h 1029111"/>
                <a:gd name="connsiteX2-311" fmla="*/ 510519 w 859917"/>
                <a:gd name="connsiteY2-312" fmla="*/ 172241 h 1029111"/>
                <a:gd name="connsiteX3-313" fmla="*/ 526746 w 859917"/>
                <a:gd name="connsiteY3-314" fmla="*/ 392176 h 1029111"/>
                <a:gd name="connsiteX4-315" fmla="*/ 859917 w 859917"/>
                <a:gd name="connsiteY4-316" fmla="*/ 1027245 h 1029111"/>
                <a:gd name="connsiteX5-317" fmla="*/ 848068 w 859917"/>
                <a:gd name="connsiteY5-318" fmla="*/ 1026589 h 1029111"/>
                <a:gd name="connsiteX6-319" fmla="*/ 853005 w 859917"/>
                <a:gd name="connsiteY6-320" fmla="*/ 1029111 h 1029111"/>
                <a:gd name="connsiteX7-321" fmla="*/ 6911 w 859917"/>
                <a:gd name="connsiteY7-322" fmla="*/ 1029111 h 1029111"/>
                <a:gd name="connsiteX8-323" fmla="*/ 11850 w 859917"/>
                <a:gd name="connsiteY8-324" fmla="*/ 1026588 h 1029111"/>
                <a:gd name="connsiteX9-325" fmla="*/ 0 w 859917"/>
                <a:gd name="connsiteY9-326" fmla="*/ 1027244 h 1029111"/>
                <a:gd name="connsiteX10-327" fmla="*/ 352305 w 859917"/>
                <a:gd name="connsiteY10-328" fmla="*/ 367634 h 1029111"/>
                <a:gd name="connsiteX11-329" fmla="*/ 374511 w 859917"/>
                <a:gd name="connsiteY11-330" fmla="*/ 169658 h 1029111"/>
                <a:gd name="connsiteX12-331" fmla="*/ 286666 w 859917"/>
                <a:gd name="connsiteY12-332" fmla="*/ 161905 h 1029111"/>
                <a:gd name="connsiteX13-333" fmla="*/ 441916 w 859917"/>
                <a:gd name="connsiteY13-334" fmla="*/ 0 h 1029111"/>
                <a:gd name="connsiteX0-335" fmla="*/ 441916 w 859917"/>
                <a:gd name="connsiteY0-336" fmla="*/ 0 h 1029111"/>
                <a:gd name="connsiteX1-337" fmla="*/ 604340 w 859917"/>
                <a:gd name="connsiteY1-338" fmla="*/ 189037 h 1029111"/>
                <a:gd name="connsiteX2-339" fmla="*/ 510519 w 859917"/>
                <a:gd name="connsiteY2-340" fmla="*/ 172241 h 1029111"/>
                <a:gd name="connsiteX3-341" fmla="*/ 526746 w 859917"/>
                <a:gd name="connsiteY3-342" fmla="*/ 392176 h 1029111"/>
                <a:gd name="connsiteX4-343" fmla="*/ 859917 w 859917"/>
                <a:gd name="connsiteY4-344" fmla="*/ 1027245 h 1029111"/>
                <a:gd name="connsiteX5-345" fmla="*/ 848068 w 859917"/>
                <a:gd name="connsiteY5-346" fmla="*/ 1026589 h 1029111"/>
                <a:gd name="connsiteX6-347" fmla="*/ 853005 w 859917"/>
                <a:gd name="connsiteY6-348" fmla="*/ 1029111 h 1029111"/>
                <a:gd name="connsiteX7-349" fmla="*/ 6911 w 859917"/>
                <a:gd name="connsiteY7-350" fmla="*/ 1029111 h 1029111"/>
                <a:gd name="connsiteX8-351" fmla="*/ 11850 w 859917"/>
                <a:gd name="connsiteY8-352" fmla="*/ 1026588 h 1029111"/>
                <a:gd name="connsiteX9-353" fmla="*/ 0 w 859917"/>
                <a:gd name="connsiteY9-354" fmla="*/ 1027244 h 1029111"/>
                <a:gd name="connsiteX10-355" fmla="*/ 352305 w 859917"/>
                <a:gd name="connsiteY10-356" fmla="*/ 367634 h 1029111"/>
                <a:gd name="connsiteX11-357" fmla="*/ 374511 w 859917"/>
                <a:gd name="connsiteY11-358" fmla="*/ 169658 h 1029111"/>
                <a:gd name="connsiteX12-359" fmla="*/ 318948 w 859917"/>
                <a:gd name="connsiteY12-360" fmla="*/ 158031 h 1029111"/>
                <a:gd name="connsiteX13-361" fmla="*/ 441916 w 859917"/>
                <a:gd name="connsiteY13-362" fmla="*/ 0 h 1029111"/>
                <a:gd name="connsiteX0-363" fmla="*/ 441916 w 859917"/>
                <a:gd name="connsiteY0-364" fmla="*/ 0 h 1029111"/>
                <a:gd name="connsiteX1-365" fmla="*/ 567279 w 859917"/>
                <a:gd name="connsiteY1-366" fmla="*/ 172243 h 1029111"/>
                <a:gd name="connsiteX2-367" fmla="*/ 510519 w 859917"/>
                <a:gd name="connsiteY2-368" fmla="*/ 172241 h 1029111"/>
                <a:gd name="connsiteX3-369" fmla="*/ 526746 w 859917"/>
                <a:gd name="connsiteY3-370" fmla="*/ 392176 h 1029111"/>
                <a:gd name="connsiteX4-371" fmla="*/ 859917 w 859917"/>
                <a:gd name="connsiteY4-372" fmla="*/ 1027245 h 1029111"/>
                <a:gd name="connsiteX5-373" fmla="*/ 848068 w 859917"/>
                <a:gd name="connsiteY5-374" fmla="*/ 1026589 h 1029111"/>
                <a:gd name="connsiteX6-375" fmla="*/ 853005 w 859917"/>
                <a:gd name="connsiteY6-376" fmla="*/ 1029111 h 1029111"/>
                <a:gd name="connsiteX7-377" fmla="*/ 6911 w 859917"/>
                <a:gd name="connsiteY7-378" fmla="*/ 1029111 h 1029111"/>
                <a:gd name="connsiteX8-379" fmla="*/ 11850 w 859917"/>
                <a:gd name="connsiteY8-380" fmla="*/ 1026588 h 1029111"/>
                <a:gd name="connsiteX9-381" fmla="*/ 0 w 859917"/>
                <a:gd name="connsiteY9-382" fmla="*/ 1027244 h 1029111"/>
                <a:gd name="connsiteX10-383" fmla="*/ 352305 w 859917"/>
                <a:gd name="connsiteY10-384" fmla="*/ 367634 h 1029111"/>
                <a:gd name="connsiteX11-385" fmla="*/ 374511 w 859917"/>
                <a:gd name="connsiteY11-386" fmla="*/ 169658 h 1029111"/>
                <a:gd name="connsiteX12-387" fmla="*/ 318948 w 859917"/>
                <a:gd name="connsiteY12-388" fmla="*/ 158031 h 1029111"/>
                <a:gd name="connsiteX13-389" fmla="*/ 441916 w 859917"/>
                <a:gd name="connsiteY13-390" fmla="*/ 0 h 1029111"/>
                <a:gd name="connsiteX0-391" fmla="*/ 441916 w 859917"/>
                <a:gd name="connsiteY0-392" fmla="*/ 0 h 1029111"/>
                <a:gd name="connsiteX1-393" fmla="*/ 567279 w 859917"/>
                <a:gd name="connsiteY1-394" fmla="*/ 172243 h 1029111"/>
                <a:gd name="connsiteX2-395" fmla="*/ 493783 w 859917"/>
                <a:gd name="connsiteY2-396" fmla="*/ 163198 h 1029111"/>
                <a:gd name="connsiteX3-397" fmla="*/ 526746 w 859917"/>
                <a:gd name="connsiteY3-398" fmla="*/ 392176 h 1029111"/>
                <a:gd name="connsiteX4-399" fmla="*/ 859917 w 859917"/>
                <a:gd name="connsiteY4-400" fmla="*/ 1027245 h 1029111"/>
                <a:gd name="connsiteX5-401" fmla="*/ 848068 w 859917"/>
                <a:gd name="connsiteY5-402" fmla="*/ 1026589 h 1029111"/>
                <a:gd name="connsiteX6-403" fmla="*/ 853005 w 859917"/>
                <a:gd name="connsiteY6-404" fmla="*/ 1029111 h 1029111"/>
                <a:gd name="connsiteX7-405" fmla="*/ 6911 w 859917"/>
                <a:gd name="connsiteY7-406" fmla="*/ 1029111 h 1029111"/>
                <a:gd name="connsiteX8-407" fmla="*/ 11850 w 859917"/>
                <a:gd name="connsiteY8-408" fmla="*/ 1026588 h 1029111"/>
                <a:gd name="connsiteX9-409" fmla="*/ 0 w 859917"/>
                <a:gd name="connsiteY9-410" fmla="*/ 1027244 h 1029111"/>
                <a:gd name="connsiteX10-411" fmla="*/ 352305 w 859917"/>
                <a:gd name="connsiteY10-412" fmla="*/ 367634 h 1029111"/>
                <a:gd name="connsiteX11-413" fmla="*/ 374511 w 859917"/>
                <a:gd name="connsiteY11-414" fmla="*/ 169658 h 1029111"/>
                <a:gd name="connsiteX12-415" fmla="*/ 318948 w 859917"/>
                <a:gd name="connsiteY12-416" fmla="*/ 158031 h 1029111"/>
                <a:gd name="connsiteX13-417" fmla="*/ 441916 w 859917"/>
                <a:gd name="connsiteY13-418" fmla="*/ 0 h 1029111"/>
                <a:gd name="connsiteX0-419" fmla="*/ 441916 w 859917"/>
                <a:gd name="connsiteY0-420" fmla="*/ 0 h 1029111"/>
                <a:gd name="connsiteX1-421" fmla="*/ 567279 w 859917"/>
                <a:gd name="connsiteY1-422" fmla="*/ 172243 h 1029111"/>
                <a:gd name="connsiteX2-423" fmla="*/ 493783 w 859917"/>
                <a:gd name="connsiteY2-424" fmla="*/ 163198 h 1029111"/>
                <a:gd name="connsiteX3-425" fmla="*/ 526746 w 859917"/>
                <a:gd name="connsiteY3-426" fmla="*/ 392176 h 1029111"/>
                <a:gd name="connsiteX4-427" fmla="*/ 859917 w 859917"/>
                <a:gd name="connsiteY4-428" fmla="*/ 1027245 h 1029111"/>
                <a:gd name="connsiteX5-429" fmla="*/ 848068 w 859917"/>
                <a:gd name="connsiteY5-430" fmla="*/ 1026589 h 1029111"/>
                <a:gd name="connsiteX6-431" fmla="*/ 853005 w 859917"/>
                <a:gd name="connsiteY6-432" fmla="*/ 1029111 h 1029111"/>
                <a:gd name="connsiteX7-433" fmla="*/ 6911 w 859917"/>
                <a:gd name="connsiteY7-434" fmla="*/ 1029111 h 1029111"/>
                <a:gd name="connsiteX8-435" fmla="*/ 11850 w 859917"/>
                <a:gd name="connsiteY8-436" fmla="*/ 1026588 h 1029111"/>
                <a:gd name="connsiteX9-437" fmla="*/ 0 w 859917"/>
                <a:gd name="connsiteY9-438" fmla="*/ 1027244 h 1029111"/>
                <a:gd name="connsiteX10-439" fmla="*/ 352305 w 859917"/>
                <a:gd name="connsiteY10-440" fmla="*/ 367634 h 1029111"/>
                <a:gd name="connsiteX11-441" fmla="*/ 392446 w 859917"/>
                <a:gd name="connsiteY11-442" fmla="*/ 154155 h 1029111"/>
                <a:gd name="connsiteX12-443" fmla="*/ 318948 w 859917"/>
                <a:gd name="connsiteY12-444" fmla="*/ 158031 h 1029111"/>
                <a:gd name="connsiteX13-445" fmla="*/ 441916 w 859917"/>
                <a:gd name="connsiteY13-446" fmla="*/ 0 h 1029111"/>
                <a:gd name="connsiteX0-447" fmla="*/ 441916 w 859917"/>
                <a:gd name="connsiteY0-448" fmla="*/ 0 h 1029111"/>
                <a:gd name="connsiteX1-449" fmla="*/ 567279 w 859917"/>
                <a:gd name="connsiteY1-450" fmla="*/ 172243 h 1029111"/>
                <a:gd name="connsiteX2-451" fmla="*/ 493783 w 859917"/>
                <a:gd name="connsiteY2-452" fmla="*/ 163198 h 1029111"/>
                <a:gd name="connsiteX3-453" fmla="*/ 526746 w 859917"/>
                <a:gd name="connsiteY3-454" fmla="*/ 392176 h 1029111"/>
                <a:gd name="connsiteX4-455" fmla="*/ 859917 w 859917"/>
                <a:gd name="connsiteY4-456" fmla="*/ 1027245 h 1029111"/>
                <a:gd name="connsiteX5-457" fmla="*/ 848068 w 859917"/>
                <a:gd name="connsiteY5-458" fmla="*/ 1026589 h 1029111"/>
                <a:gd name="connsiteX6-459" fmla="*/ 853005 w 859917"/>
                <a:gd name="connsiteY6-460" fmla="*/ 1029111 h 1029111"/>
                <a:gd name="connsiteX7-461" fmla="*/ 6911 w 859917"/>
                <a:gd name="connsiteY7-462" fmla="*/ 1029111 h 1029111"/>
                <a:gd name="connsiteX8-463" fmla="*/ 11850 w 859917"/>
                <a:gd name="connsiteY8-464" fmla="*/ 1026588 h 1029111"/>
                <a:gd name="connsiteX9-465" fmla="*/ 0 w 859917"/>
                <a:gd name="connsiteY9-466" fmla="*/ 1027244 h 1029111"/>
                <a:gd name="connsiteX10-467" fmla="*/ 390565 w 859917"/>
                <a:gd name="connsiteY10-468" fmla="*/ 146699 h 1029111"/>
                <a:gd name="connsiteX11-469" fmla="*/ 392446 w 859917"/>
                <a:gd name="connsiteY11-470" fmla="*/ 154155 h 1029111"/>
                <a:gd name="connsiteX12-471" fmla="*/ 318948 w 859917"/>
                <a:gd name="connsiteY12-472" fmla="*/ 158031 h 1029111"/>
                <a:gd name="connsiteX13-473" fmla="*/ 441916 w 859917"/>
                <a:gd name="connsiteY13-474" fmla="*/ 0 h 1029111"/>
                <a:gd name="connsiteX0-475" fmla="*/ 441916 w 859917"/>
                <a:gd name="connsiteY0-476" fmla="*/ 0 h 1029111"/>
                <a:gd name="connsiteX1-477" fmla="*/ 545761 w 859917"/>
                <a:gd name="connsiteY1-478" fmla="*/ 160617 h 1029111"/>
                <a:gd name="connsiteX2-479" fmla="*/ 493783 w 859917"/>
                <a:gd name="connsiteY2-480" fmla="*/ 163198 h 1029111"/>
                <a:gd name="connsiteX3-481" fmla="*/ 526746 w 859917"/>
                <a:gd name="connsiteY3-482" fmla="*/ 392176 h 1029111"/>
                <a:gd name="connsiteX4-483" fmla="*/ 859917 w 859917"/>
                <a:gd name="connsiteY4-484" fmla="*/ 1027245 h 1029111"/>
                <a:gd name="connsiteX5-485" fmla="*/ 848068 w 859917"/>
                <a:gd name="connsiteY5-486" fmla="*/ 1026589 h 1029111"/>
                <a:gd name="connsiteX6-487" fmla="*/ 853005 w 859917"/>
                <a:gd name="connsiteY6-488" fmla="*/ 1029111 h 1029111"/>
                <a:gd name="connsiteX7-489" fmla="*/ 6911 w 859917"/>
                <a:gd name="connsiteY7-490" fmla="*/ 1029111 h 1029111"/>
                <a:gd name="connsiteX8-491" fmla="*/ 11850 w 859917"/>
                <a:gd name="connsiteY8-492" fmla="*/ 1026588 h 1029111"/>
                <a:gd name="connsiteX9-493" fmla="*/ 0 w 859917"/>
                <a:gd name="connsiteY9-494" fmla="*/ 1027244 h 1029111"/>
                <a:gd name="connsiteX10-495" fmla="*/ 390565 w 859917"/>
                <a:gd name="connsiteY10-496" fmla="*/ 146699 h 1029111"/>
                <a:gd name="connsiteX11-497" fmla="*/ 392446 w 859917"/>
                <a:gd name="connsiteY11-498" fmla="*/ 154155 h 1029111"/>
                <a:gd name="connsiteX12-499" fmla="*/ 318948 w 859917"/>
                <a:gd name="connsiteY12-500" fmla="*/ 158031 h 1029111"/>
                <a:gd name="connsiteX13-501" fmla="*/ 441916 w 859917"/>
                <a:gd name="connsiteY13-502" fmla="*/ 0 h 1029111"/>
                <a:gd name="connsiteX0-503" fmla="*/ 441916 w 859917"/>
                <a:gd name="connsiteY0-504" fmla="*/ 0 h 1029111"/>
                <a:gd name="connsiteX1-505" fmla="*/ 545761 w 859917"/>
                <a:gd name="connsiteY1-506" fmla="*/ 160617 h 1029111"/>
                <a:gd name="connsiteX2-507" fmla="*/ 493783 w 859917"/>
                <a:gd name="connsiteY2-508" fmla="*/ 163198 h 1029111"/>
                <a:gd name="connsiteX3-509" fmla="*/ 526746 w 859917"/>
                <a:gd name="connsiteY3-510" fmla="*/ 392176 h 1029111"/>
                <a:gd name="connsiteX4-511" fmla="*/ 859917 w 859917"/>
                <a:gd name="connsiteY4-512" fmla="*/ 1027245 h 1029111"/>
                <a:gd name="connsiteX5-513" fmla="*/ 848068 w 859917"/>
                <a:gd name="connsiteY5-514" fmla="*/ 1026589 h 1029111"/>
                <a:gd name="connsiteX6-515" fmla="*/ 853005 w 859917"/>
                <a:gd name="connsiteY6-516" fmla="*/ 1029111 h 1029111"/>
                <a:gd name="connsiteX7-517" fmla="*/ 6911 w 859917"/>
                <a:gd name="connsiteY7-518" fmla="*/ 1029111 h 1029111"/>
                <a:gd name="connsiteX8-519" fmla="*/ 11850 w 859917"/>
                <a:gd name="connsiteY8-520" fmla="*/ 1026588 h 1029111"/>
                <a:gd name="connsiteX9-521" fmla="*/ 0 w 859917"/>
                <a:gd name="connsiteY9-522" fmla="*/ 1027244 h 1029111"/>
                <a:gd name="connsiteX10-523" fmla="*/ 390565 w 859917"/>
                <a:gd name="connsiteY10-524" fmla="*/ 146699 h 1029111"/>
                <a:gd name="connsiteX11-525" fmla="*/ 392446 w 859917"/>
                <a:gd name="connsiteY11-526" fmla="*/ 154155 h 1029111"/>
                <a:gd name="connsiteX12-527" fmla="*/ 327319 w 859917"/>
                <a:gd name="connsiteY12-528" fmla="*/ 154157 h 1029111"/>
                <a:gd name="connsiteX13-529" fmla="*/ 441916 w 859917"/>
                <a:gd name="connsiteY13-530" fmla="*/ 0 h 1029111"/>
                <a:gd name="connsiteX0-531" fmla="*/ 441916 w 859917"/>
                <a:gd name="connsiteY0-532" fmla="*/ 0 h 1029111"/>
                <a:gd name="connsiteX1-533" fmla="*/ 545761 w 859917"/>
                <a:gd name="connsiteY1-534" fmla="*/ 160617 h 1029111"/>
                <a:gd name="connsiteX2-535" fmla="*/ 493785 w 859917"/>
                <a:gd name="connsiteY2-536" fmla="*/ 152864 h 1029111"/>
                <a:gd name="connsiteX3-537" fmla="*/ 526746 w 859917"/>
                <a:gd name="connsiteY3-538" fmla="*/ 392176 h 1029111"/>
                <a:gd name="connsiteX4-539" fmla="*/ 859917 w 859917"/>
                <a:gd name="connsiteY4-540" fmla="*/ 1027245 h 1029111"/>
                <a:gd name="connsiteX5-541" fmla="*/ 848068 w 859917"/>
                <a:gd name="connsiteY5-542" fmla="*/ 1026589 h 1029111"/>
                <a:gd name="connsiteX6-543" fmla="*/ 853005 w 859917"/>
                <a:gd name="connsiteY6-544" fmla="*/ 1029111 h 1029111"/>
                <a:gd name="connsiteX7-545" fmla="*/ 6911 w 859917"/>
                <a:gd name="connsiteY7-546" fmla="*/ 1029111 h 1029111"/>
                <a:gd name="connsiteX8-547" fmla="*/ 11850 w 859917"/>
                <a:gd name="connsiteY8-548" fmla="*/ 1026588 h 1029111"/>
                <a:gd name="connsiteX9-549" fmla="*/ 0 w 859917"/>
                <a:gd name="connsiteY9-550" fmla="*/ 1027244 h 1029111"/>
                <a:gd name="connsiteX10-551" fmla="*/ 390565 w 859917"/>
                <a:gd name="connsiteY10-552" fmla="*/ 146699 h 1029111"/>
                <a:gd name="connsiteX11-553" fmla="*/ 392446 w 859917"/>
                <a:gd name="connsiteY11-554" fmla="*/ 154155 h 1029111"/>
                <a:gd name="connsiteX12-555" fmla="*/ 327319 w 859917"/>
                <a:gd name="connsiteY12-556" fmla="*/ 154157 h 1029111"/>
                <a:gd name="connsiteX13-557" fmla="*/ 441916 w 859917"/>
                <a:gd name="connsiteY13-558" fmla="*/ 0 h 102911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53" y="connsiteY13-54"/>
                </a:cxn>
              </a:cxnLst>
              <a:rect l="l" t="t" r="r" b="b"/>
              <a:pathLst>
                <a:path w="859917" h="1029111">
                  <a:moveTo>
                    <a:pt x="441916" y="0"/>
                  </a:moveTo>
                  <a:lnTo>
                    <a:pt x="545761" y="160617"/>
                  </a:lnTo>
                  <a:lnTo>
                    <a:pt x="493785" y="152864"/>
                  </a:lnTo>
                  <a:lnTo>
                    <a:pt x="526746" y="392176"/>
                  </a:lnTo>
                  <a:cubicBezTo>
                    <a:pt x="553702" y="643390"/>
                    <a:pt x="673197" y="873594"/>
                    <a:pt x="859917" y="1027245"/>
                  </a:cubicBezTo>
                  <a:lnTo>
                    <a:pt x="848068" y="1026589"/>
                  </a:lnTo>
                  <a:lnTo>
                    <a:pt x="853005" y="1029111"/>
                  </a:lnTo>
                  <a:lnTo>
                    <a:pt x="6911" y="1029111"/>
                  </a:lnTo>
                  <a:lnTo>
                    <a:pt x="11850" y="1026588"/>
                  </a:lnTo>
                  <a:lnTo>
                    <a:pt x="0" y="1027244"/>
                  </a:lnTo>
                  <a:cubicBezTo>
                    <a:pt x="186721" y="873593"/>
                    <a:pt x="363609" y="397913"/>
                    <a:pt x="390565" y="146699"/>
                  </a:cubicBezTo>
                  <a:lnTo>
                    <a:pt x="392446" y="154155"/>
                  </a:lnTo>
                  <a:lnTo>
                    <a:pt x="327319" y="154157"/>
                  </a:lnTo>
                  <a:lnTo>
                    <a:pt x="44191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40000"/>
                  </a:schemeClr>
                </a:gs>
                <a:gs pos="86000">
                  <a:srgbClr val="49679C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6" name="任意多边形: 形状 16"/>
            <p:cNvSpPr/>
            <p:nvPr/>
          </p:nvSpPr>
          <p:spPr>
            <a:xfrm rot="5400000">
              <a:off x="8561" y="2160"/>
              <a:ext cx="847" cy="1077"/>
            </a:xfrm>
            <a:custGeom>
              <a:avLst/>
              <a:gdLst>
                <a:gd name="connsiteX0" fmla="*/ 429958 w 859917"/>
                <a:gd name="connsiteY0" fmla="*/ 0 h 1113095"/>
                <a:gd name="connsiteX1" fmla="*/ 667702 w 859917"/>
                <a:gd name="connsiteY1" fmla="*/ 373796 h 1113095"/>
                <a:gd name="connsiteX2" fmla="*/ 521276 w 859917"/>
                <a:gd name="connsiteY2" fmla="*/ 373796 h 1113095"/>
                <a:gd name="connsiteX3" fmla="*/ 526746 w 859917"/>
                <a:gd name="connsiteY3" fmla="*/ 476160 h 1113095"/>
                <a:gd name="connsiteX4" fmla="*/ 859917 w 859917"/>
                <a:gd name="connsiteY4" fmla="*/ 1111229 h 1113095"/>
                <a:gd name="connsiteX5" fmla="*/ 848068 w 859917"/>
                <a:gd name="connsiteY5" fmla="*/ 1110573 h 1113095"/>
                <a:gd name="connsiteX6" fmla="*/ 853005 w 859917"/>
                <a:gd name="connsiteY6" fmla="*/ 1113095 h 1113095"/>
                <a:gd name="connsiteX7" fmla="*/ 6911 w 859917"/>
                <a:gd name="connsiteY7" fmla="*/ 1113095 h 1113095"/>
                <a:gd name="connsiteX8" fmla="*/ 11850 w 859917"/>
                <a:gd name="connsiteY8" fmla="*/ 1110572 h 1113095"/>
                <a:gd name="connsiteX9" fmla="*/ 0 w 859917"/>
                <a:gd name="connsiteY9" fmla="*/ 1111228 h 1113095"/>
                <a:gd name="connsiteX10" fmla="*/ 333171 w 859917"/>
                <a:gd name="connsiteY10" fmla="*/ 476159 h 1113095"/>
                <a:gd name="connsiteX11" fmla="*/ 338641 w 859917"/>
                <a:gd name="connsiteY11" fmla="*/ 373796 h 1113095"/>
                <a:gd name="connsiteX12" fmla="*/ 192214 w 859917"/>
                <a:gd name="connsiteY12" fmla="*/ 373796 h 1113095"/>
                <a:gd name="connsiteX0-1" fmla="*/ 429958 w 859917"/>
                <a:gd name="connsiteY0-2" fmla="*/ 0 h 1113095"/>
                <a:gd name="connsiteX1-3" fmla="*/ 667702 w 859917"/>
                <a:gd name="connsiteY1-4" fmla="*/ 373796 h 1113095"/>
                <a:gd name="connsiteX2-5" fmla="*/ 521276 w 859917"/>
                <a:gd name="connsiteY2-6" fmla="*/ 373796 h 1113095"/>
                <a:gd name="connsiteX3-7" fmla="*/ 526746 w 859917"/>
                <a:gd name="connsiteY3-8" fmla="*/ 476160 h 1113095"/>
                <a:gd name="connsiteX4-9" fmla="*/ 859917 w 859917"/>
                <a:gd name="connsiteY4-10" fmla="*/ 1111229 h 1113095"/>
                <a:gd name="connsiteX5-11" fmla="*/ 848068 w 859917"/>
                <a:gd name="connsiteY5-12" fmla="*/ 1110573 h 1113095"/>
                <a:gd name="connsiteX6-13" fmla="*/ 853005 w 859917"/>
                <a:gd name="connsiteY6-14" fmla="*/ 1113095 h 1113095"/>
                <a:gd name="connsiteX7-15" fmla="*/ 6911 w 859917"/>
                <a:gd name="connsiteY7-16" fmla="*/ 1113095 h 1113095"/>
                <a:gd name="connsiteX8-17" fmla="*/ 11850 w 859917"/>
                <a:gd name="connsiteY8-18" fmla="*/ 1110572 h 1113095"/>
                <a:gd name="connsiteX9-19" fmla="*/ 0 w 859917"/>
                <a:gd name="connsiteY9-20" fmla="*/ 1111228 h 1113095"/>
                <a:gd name="connsiteX10-21" fmla="*/ 333171 w 859917"/>
                <a:gd name="connsiteY10-22" fmla="*/ 476159 h 1113095"/>
                <a:gd name="connsiteX11-23" fmla="*/ 361358 w 859917"/>
                <a:gd name="connsiteY11-24" fmla="*/ 292401 h 1113095"/>
                <a:gd name="connsiteX12-25" fmla="*/ 192214 w 859917"/>
                <a:gd name="connsiteY12-26" fmla="*/ 373796 h 1113095"/>
                <a:gd name="connsiteX13" fmla="*/ 429958 w 859917"/>
                <a:gd name="connsiteY13" fmla="*/ 0 h 1113095"/>
                <a:gd name="connsiteX0-27" fmla="*/ 429958 w 859917"/>
                <a:gd name="connsiteY0-28" fmla="*/ 0 h 1113095"/>
                <a:gd name="connsiteX1-29" fmla="*/ 667702 w 859917"/>
                <a:gd name="connsiteY1-30" fmla="*/ 373796 h 1113095"/>
                <a:gd name="connsiteX2-31" fmla="*/ 521276 w 859917"/>
                <a:gd name="connsiteY2-32" fmla="*/ 373796 h 1113095"/>
                <a:gd name="connsiteX3-33" fmla="*/ 526746 w 859917"/>
                <a:gd name="connsiteY3-34" fmla="*/ 476160 h 1113095"/>
                <a:gd name="connsiteX4-35" fmla="*/ 859917 w 859917"/>
                <a:gd name="connsiteY4-36" fmla="*/ 1111229 h 1113095"/>
                <a:gd name="connsiteX5-37" fmla="*/ 848068 w 859917"/>
                <a:gd name="connsiteY5-38" fmla="*/ 1110573 h 1113095"/>
                <a:gd name="connsiteX6-39" fmla="*/ 853005 w 859917"/>
                <a:gd name="connsiteY6-40" fmla="*/ 1113095 h 1113095"/>
                <a:gd name="connsiteX7-41" fmla="*/ 6911 w 859917"/>
                <a:gd name="connsiteY7-42" fmla="*/ 1113095 h 1113095"/>
                <a:gd name="connsiteX8-43" fmla="*/ 11850 w 859917"/>
                <a:gd name="connsiteY8-44" fmla="*/ 1110572 h 1113095"/>
                <a:gd name="connsiteX9-45" fmla="*/ 0 w 859917"/>
                <a:gd name="connsiteY9-46" fmla="*/ 1111228 h 1113095"/>
                <a:gd name="connsiteX10-47" fmla="*/ 333171 w 859917"/>
                <a:gd name="connsiteY10-48" fmla="*/ 476159 h 1113095"/>
                <a:gd name="connsiteX11-49" fmla="*/ 361358 w 859917"/>
                <a:gd name="connsiteY11-50" fmla="*/ 292401 h 1113095"/>
                <a:gd name="connsiteX12-51" fmla="*/ 261558 w 859917"/>
                <a:gd name="connsiteY12-52" fmla="*/ 287232 h 1113095"/>
                <a:gd name="connsiteX13-53" fmla="*/ 429958 w 859917"/>
                <a:gd name="connsiteY13-54" fmla="*/ 0 h 1113095"/>
                <a:gd name="connsiteX0-55" fmla="*/ 429958 w 859917"/>
                <a:gd name="connsiteY0-56" fmla="*/ 0 h 1113095"/>
                <a:gd name="connsiteX1-57" fmla="*/ 667702 w 859917"/>
                <a:gd name="connsiteY1-58" fmla="*/ 373796 h 1113095"/>
                <a:gd name="connsiteX2-59" fmla="*/ 517691 w 859917"/>
                <a:gd name="connsiteY2-60" fmla="*/ 293692 h 1113095"/>
                <a:gd name="connsiteX3-61" fmla="*/ 526746 w 859917"/>
                <a:gd name="connsiteY3-62" fmla="*/ 476160 h 1113095"/>
                <a:gd name="connsiteX4-63" fmla="*/ 859917 w 859917"/>
                <a:gd name="connsiteY4-64" fmla="*/ 1111229 h 1113095"/>
                <a:gd name="connsiteX5-65" fmla="*/ 848068 w 859917"/>
                <a:gd name="connsiteY5-66" fmla="*/ 1110573 h 1113095"/>
                <a:gd name="connsiteX6-67" fmla="*/ 853005 w 859917"/>
                <a:gd name="connsiteY6-68" fmla="*/ 1113095 h 1113095"/>
                <a:gd name="connsiteX7-69" fmla="*/ 6911 w 859917"/>
                <a:gd name="connsiteY7-70" fmla="*/ 1113095 h 1113095"/>
                <a:gd name="connsiteX8-71" fmla="*/ 11850 w 859917"/>
                <a:gd name="connsiteY8-72" fmla="*/ 1110572 h 1113095"/>
                <a:gd name="connsiteX9-73" fmla="*/ 0 w 859917"/>
                <a:gd name="connsiteY9-74" fmla="*/ 1111228 h 1113095"/>
                <a:gd name="connsiteX10-75" fmla="*/ 333171 w 859917"/>
                <a:gd name="connsiteY10-76" fmla="*/ 476159 h 1113095"/>
                <a:gd name="connsiteX11-77" fmla="*/ 361358 w 859917"/>
                <a:gd name="connsiteY11-78" fmla="*/ 292401 h 1113095"/>
                <a:gd name="connsiteX12-79" fmla="*/ 261558 w 859917"/>
                <a:gd name="connsiteY12-80" fmla="*/ 287232 h 1113095"/>
                <a:gd name="connsiteX13-81" fmla="*/ 429958 w 859917"/>
                <a:gd name="connsiteY13-82" fmla="*/ 0 h 1113095"/>
                <a:gd name="connsiteX0-83" fmla="*/ 429958 w 859917"/>
                <a:gd name="connsiteY0-84" fmla="*/ 0 h 1113095"/>
                <a:gd name="connsiteX1-85" fmla="*/ 617490 w 859917"/>
                <a:gd name="connsiteY1-86" fmla="*/ 301444 h 1113095"/>
                <a:gd name="connsiteX2-87" fmla="*/ 517691 w 859917"/>
                <a:gd name="connsiteY2-88" fmla="*/ 293692 h 1113095"/>
                <a:gd name="connsiteX3-89" fmla="*/ 526746 w 859917"/>
                <a:gd name="connsiteY3-90" fmla="*/ 476160 h 1113095"/>
                <a:gd name="connsiteX4-91" fmla="*/ 859917 w 859917"/>
                <a:gd name="connsiteY4-92" fmla="*/ 1111229 h 1113095"/>
                <a:gd name="connsiteX5-93" fmla="*/ 848068 w 859917"/>
                <a:gd name="connsiteY5-94" fmla="*/ 1110573 h 1113095"/>
                <a:gd name="connsiteX6-95" fmla="*/ 853005 w 859917"/>
                <a:gd name="connsiteY6-96" fmla="*/ 1113095 h 1113095"/>
                <a:gd name="connsiteX7-97" fmla="*/ 6911 w 859917"/>
                <a:gd name="connsiteY7-98" fmla="*/ 1113095 h 1113095"/>
                <a:gd name="connsiteX8-99" fmla="*/ 11850 w 859917"/>
                <a:gd name="connsiteY8-100" fmla="*/ 1110572 h 1113095"/>
                <a:gd name="connsiteX9-101" fmla="*/ 0 w 859917"/>
                <a:gd name="connsiteY9-102" fmla="*/ 1111228 h 1113095"/>
                <a:gd name="connsiteX10-103" fmla="*/ 333171 w 859917"/>
                <a:gd name="connsiteY10-104" fmla="*/ 476159 h 1113095"/>
                <a:gd name="connsiteX11-105" fmla="*/ 361358 w 859917"/>
                <a:gd name="connsiteY11-106" fmla="*/ 292401 h 1113095"/>
                <a:gd name="connsiteX12-107" fmla="*/ 261558 w 859917"/>
                <a:gd name="connsiteY12-108" fmla="*/ 287232 h 1113095"/>
                <a:gd name="connsiteX13-109" fmla="*/ 429958 w 859917"/>
                <a:gd name="connsiteY13-110" fmla="*/ 0 h 1113095"/>
                <a:gd name="connsiteX0-111" fmla="*/ 429958 w 859917"/>
                <a:gd name="connsiteY0-112" fmla="*/ 0 h 1113095"/>
                <a:gd name="connsiteX1-113" fmla="*/ 617490 w 859917"/>
                <a:gd name="connsiteY1-114" fmla="*/ 301444 h 1113095"/>
                <a:gd name="connsiteX2-115" fmla="*/ 517691 w 859917"/>
                <a:gd name="connsiteY2-116" fmla="*/ 293692 h 1113095"/>
                <a:gd name="connsiteX3-117" fmla="*/ 526746 w 859917"/>
                <a:gd name="connsiteY3-118" fmla="*/ 476160 h 1113095"/>
                <a:gd name="connsiteX4-119" fmla="*/ 859917 w 859917"/>
                <a:gd name="connsiteY4-120" fmla="*/ 1111229 h 1113095"/>
                <a:gd name="connsiteX5-121" fmla="*/ 848068 w 859917"/>
                <a:gd name="connsiteY5-122" fmla="*/ 1110573 h 1113095"/>
                <a:gd name="connsiteX6-123" fmla="*/ 853005 w 859917"/>
                <a:gd name="connsiteY6-124" fmla="*/ 1113095 h 1113095"/>
                <a:gd name="connsiteX7-125" fmla="*/ 6911 w 859917"/>
                <a:gd name="connsiteY7-126" fmla="*/ 1113095 h 1113095"/>
                <a:gd name="connsiteX8-127" fmla="*/ 11850 w 859917"/>
                <a:gd name="connsiteY8-128" fmla="*/ 1110572 h 1113095"/>
                <a:gd name="connsiteX9-129" fmla="*/ 0 w 859917"/>
                <a:gd name="connsiteY9-130" fmla="*/ 1111228 h 1113095"/>
                <a:gd name="connsiteX10-131" fmla="*/ 340346 w 859917"/>
                <a:gd name="connsiteY10-132" fmla="*/ 474870 h 1113095"/>
                <a:gd name="connsiteX11-133" fmla="*/ 361358 w 859917"/>
                <a:gd name="connsiteY11-134" fmla="*/ 292401 h 1113095"/>
                <a:gd name="connsiteX12-135" fmla="*/ 261558 w 859917"/>
                <a:gd name="connsiteY12-136" fmla="*/ 287232 h 1113095"/>
                <a:gd name="connsiteX13-137" fmla="*/ 429958 w 859917"/>
                <a:gd name="connsiteY13-138" fmla="*/ 0 h 1113095"/>
                <a:gd name="connsiteX0-139" fmla="*/ 429958 w 859917"/>
                <a:gd name="connsiteY0-140" fmla="*/ 0 h 1113095"/>
                <a:gd name="connsiteX1-141" fmla="*/ 617490 w 859917"/>
                <a:gd name="connsiteY1-142" fmla="*/ 301444 h 1113095"/>
                <a:gd name="connsiteX2-143" fmla="*/ 517691 w 859917"/>
                <a:gd name="connsiteY2-144" fmla="*/ 293692 h 1113095"/>
                <a:gd name="connsiteX3-145" fmla="*/ 526746 w 859917"/>
                <a:gd name="connsiteY3-146" fmla="*/ 476160 h 1113095"/>
                <a:gd name="connsiteX4-147" fmla="*/ 859917 w 859917"/>
                <a:gd name="connsiteY4-148" fmla="*/ 1111229 h 1113095"/>
                <a:gd name="connsiteX5-149" fmla="*/ 848068 w 859917"/>
                <a:gd name="connsiteY5-150" fmla="*/ 1110573 h 1113095"/>
                <a:gd name="connsiteX6-151" fmla="*/ 853005 w 859917"/>
                <a:gd name="connsiteY6-152" fmla="*/ 1113095 h 1113095"/>
                <a:gd name="connsiteX7-153" fmla="*/ 6911 w 859917"/>
                <a:gd name="connsiteY7-154" fmla="*/ 1113095 h 1113095"/>
                <a:gd name="connsiteX8-155" fmla="*/ 11850 w 859917"/>
                <a:gd name="connsiteY8-156" fmla="*/ 1110572 h 1113095"/>
                <a:gd name="connsiteX9-157" fmla="*/ 0 w 859917"/>
                <a:gd name="connsiteY9-158" fmla="*/ 1111228 h 1113095"/>
                <a:gd name="connsiteX10-159" fmla="*/ 340346 w 859917"/>
                <a:gd name="connsiteY10-160" fmla="*/ 474870 h 1113095"/>
                <a:gd name="connsiteX11-161" fmla="*/ 361358 w 859917"/>
                <a:gd name="connsiteY11-162" fmla="*/ 292401 h 1113095"/>
                <a:gd name="connsiteX12-163" fmla="*/ 286666 w 859917"/>
                <a:gd name="connsiteY12-164" fmla="*/ 245889 h 1113095"/>
                <a:gd name="connsiteX13-165" fmla="*/ 429958 w 859917"/>
                <a:gd name="connsiteY13-166" fmla="*/ 0 h 1113095"/>
                <a:gd name="connsiteX0-167" fmla="*/ 429958 w 859917"/>
                <a:gd name="connsiteY0-168" fmla="*/ 0 h 1113095"/>
                <a:gd name="connsiteX1-169" fmla="*/ 617490 w 859917"/>
                <a:gd name="connsiteY1-170" fmla="*/ 301444 h 1113095"/>
                <a:gd name="connsiteX2-171" fmla="*/ 517691 w 859917"/>
                <a:gd name="connsiteY2-172" fmla="*/ 293692 h 1113095"/>
                <a:gd name="connsiteX3-173" fmla="*/ 526746 w 859917"/>
                <a:gd name="connsiteY3-174" fmla="*/ 476160 h 1113095"/>
                <a:gd name="connsiteX4-175" fmla="*/ 859917 w 859917"/>
                <a:gd name="connsiteY4-176" fmla="*/ 1111229 h 1113095"/>
                <a:gd name="connsiteX5-177" fmla="*/ 848068 w 859917"/>
                <a:gd name="connsiteY5-178" fmla="*/ 1110573 h 1113095"/>
                <a:gd name="connsiteX6-179" fmla="*/ 853005 w 859917"/>
                <a:gd name="connsiteY6-180" fmla="*/ 1113095 h 1113095"/>
                <a:gd name="connsiteX7-181" fmla="*/ 6911 w 859917"/>
                <a:gd name="connsiteY7-182" fmla="*/ 1113095 h 1113095"/>
                <a:gd name="connsiteX8-183" fmla="*/ 11850 w 859917"/>
                <a:gd name="connsiteY8-184" fmla="*/ 1110572 h 1113095"/>
                <a:gd name="connsiteX9-185" fmla="*/ 0 w 859917"/>
                <a:gd name="connsiteY9-186" fmla="*/ 1111228 h 1113095"/>
                <a:gd name="connsiteX10-187" fmla="*/ 340346 w 859917"/>
                <a:gd name="connsiteY10-188" fmla="*/ 474870 h 1113095"/>
                <a:gd name="connsiteX11-189" fmla="*/ 374511 w 859917"/>
                <a:gd name="connsiteY11-190" fmla="*/ 253642 h 1113095"/>
                <a:gd name="connsiteX12-191" fmla="*/ 286666 w 859917"/>
                <a:gd name="connsiteY12-192" fmla="*/ 245889 h 1113095"/>
                <a:gd name="connsiteX13-193" fmla="*/ 429958 w 859917"/>
                <a:gd name="connsiteY13-194" fmla="*/ 0 h 1113095"/>
                <a:gd name="connsiteX0-195" fmla="*/ 429958 w 859917"/>
                <a:gd name="connsiteY0-196" fmla="*/ 0 h 1113095"/>
                <a:gd name="connsiteX1-197" fmla="*/ 617490 w 859917"/>
                <a:gd name="connsiteY1-198" fmla="*/ 301444 h 1113095"/>
                <a:gd name="connsiteX2-199" fmla="*/ 510519 w 859917"/>
                <a:gd name="connsiteY2-200" fmla="*/ 256225 h 1113095"/>
                <a:gd name="connsiteX3-201" fmla="*/ 526746 w 859917"/>
                <a:gd name="connsiteY3-202" fmla="*/ 476160 h 1113095"/>
                <a:gd name="connsiteX4-203" fmla="*/ 859917 w 859917"/>
                <a:gd name="connsiteY4-204" fmla="*/ 1111229 h 1113095"/>
                <a:gd name="connsiteX5-205" fmla="*/ 848068 w 859917"/>
                <a:gd name="connsiteY5-206" fmla="*/ 1110573 h 1113095"/>
                <a:gd name="connsiteX6-207" fmla="*/ 853005 w 859917"/>
                <a:gd name="connsiteY6-208" fmla="*/ 1113095 h 1113095"/>
                <a:gd name="connsiteX7-209" fmla="*/ 6911 w 859917"/>
                <a:gd name="connsiteY7-210" fmla="*/ 1113095 h 1113095"/>
                <a:gd name="connsiteX8-211" fmla="*/ 11850 w 859917"/>
                <a:gd name="connsiteY8-212" fmla="*/ 1110572 h 1113095"/>
                <a:gd name="connsiteX9-213" fmla="*/ 0 w 859917"/>
                <a:gd name="connsiteY9-214" fmla="*/ 1111228 h 1113095"/>
                <a:gd name="connsiteX10-215" fmla="*/ 340346 w 859917"/>
                <a:gd name="connsiteY10-216" fmla="*/ 474870 h 1113095"/>
                <a:gd name="connsiteX11-217" fmla="*/ 374511 w 859917"/>
                <a:gd name="connsiteY11-218" fmla="*/ 253642 h 1113095"/>
                <a:gd name="connsiteX12-219" fmla="*/ 286666 w 859917"/>
                <a:gd name="connsiteY12-220" fmla="*/ 245889 h 1113095"/>
                <a:gd name="connsiteX13-221" fmla="*/ 429958 w 859917"/>
                <a:gd name="connsiteY13-222" fmla="*/ 0 h 1113095"/>
                <a:gd name="connsiteX0-223" fmla="*/ 429958 w 859917"/>
                <a:gd name="connsiteY0-224" fmla="*/ 0 h 1113095"/>
                <a:gd name="connsiteX1-225" fmla="*/ 604340 w 859917"/>
                <a:gd name="connsiteY1-226" fmla="*/ 273021 h 1113095"/>
                <a:gd name="connsiteX2-227" fmla="*/ 510519 w 859917"/>
                <a:gd name="connsiteY2-228" fmla="*/ 256225 h 1113095"/>
                <a:gd name="connsiteX3-229" fmla="*/ 526746 w 859917"/>
                <a:gd name="connsiteY3-230" fmla="*/ 476160 h 1113095"/>
                <a:gd name="connsiteX4-231" fmla="*/ 859917 w 859917"/>
                <a:gd name="connsiteY4-232" fmla="*/ 1111229 h 1113095"/>
                <a:gd name="connsiteX5-233" fmla="*/ 848068 w 859917"/>
                <a:gd name="connsiteY5-234" fmla="*/ 1110573 h 1113095"/>
                <a:gd name="connsiteX6-235" fmla="*/ 853005 w 859917"/>
                <a:gd name="connsiteY6-236" fmla="*/ 1113095 h 1113095"/>
                <a:gd name="connsiteX7-237" fmla="*/ 6911 w 859917"/>
                <a:gd name="connsiteY7-238" fmla="*/ 1113095 h 1113095"/>
                <a:gd name="connsiteX8-239" fmla="*/ 11850 w 859917"/>
                <a:gd name="connsiteY8-240" fmla="*/ 1110572 h 1113095"/>
                <a:gd name="connsiteX9-241" fmla="*/ 0 w 859917"/>
                <a:gd name="connsiteY9-242" fmla="*/ 1111228 h 1113095"/>
                <a:gd name="connsiteX10-243" fmla="*/ 340346 w 859917"/>
                <a:gd name="connsiteY10-244" fmla="*/ 474870 h 1113095"/>
                <a:gd name="connsiteX11-245" fmla="*/ 374511 w 859917"/>
                <a:gd name="connsiteY11-246" fmla="*/ 253642 h 1113095"/>
                <a:gd name="connsiteX12-247" fmla="*/ 286666 w 859917"/>
                <a:gd name="connsiteY12-248" fmla="*/ 245889 h 1113095"/>
                <a:gd name="connsiteX13-249" fmla="*/ 429958 w 859917"/>
                <a:gd name="connsiteY13-250" fmla="*/ 0 h 1113095"/>
                <a:gd name="connsiteX0-251" fmla="*/ 441916 w 859917"/>
                <a:gd name="connsiteY0-252" fmla="*/ 0 h 1029111"/>
                <a:gd name="connsiteX1-253" fmla="*/ 604340 w 859917"/>
                <a:gd name="connsiteY1-254" fmla="*/ 189037 h 1029111"/>
                <a:gd name="connsiteX2-255" fmla="*/ 510519 w 859917"/>
                <a:gd name="connsiteY2-256" fmla="*/ 172241 h 1029111"/>
                <a:gd name="connsiteX3-257" fmla="*/ 526746 w 859917"/>
                <a:gd name="connsiteY3-258" fmla="*/ 392176 h 1029111"/>
                <a:gd name="connsiteX4-259" fmla="*/ 859917 w 859917"/>
                <a:gd name="connsiteY4-260" fmla="*/ 1027245 h 1029111"/>
                <a:gd name="connsiteX5-261" fmla="*/ 848068 w 859917"/>
                <a:gd name="connsiteY5-262" fmla="*/ 1026589 h 1029111"/>
                <a:gd name="connsiteX6-263" fmla="*/ 853005 w 859917"/>
                <a:gd name="connsiteY6-264" fmla="*/ 1029111 h 1029111"/>
                <a:gd name="connsiteX7-265" fmla="*/ 6911 w 859917"/>
                <a:gd name="connsiteY7-266" fmla="*/ 1029111 h 1029111"/>
                <a:gd name="connsiteX8-267" fmla="*/ 11850 w 859917"/>
                <a:gd name="connsiteY8-268" fmla="*/ 1026588 h 1029111"/>
                <a:gd name="connsiteX9-269" fmla="*/ 0 w 859917"/>
                <a:gd name="connsiteY9-270" fmla="*/ 1027244 h 1029111"/>
                <a:gd name="connsiteX10-271" fmla="*/ 340346 w 859917"/>
                <a:gd name="connsiteY10-272" fmla="*/ 390886 h 1029111"/>
                <a:gd name="connsiteX11-273" fmla="*/ 374511 w 859917"/>
                <a:gd name="connsiteY11-274" fmla="*/ 169658 h 1029111"/>
                <a:gd name="connsiteX12-275" fmla="*/ 286666 w 859917"/>
                <a:gd name="connsiteY12-276" fmla="*/ 161905 h 1029111"/>
                <a:gd name="connsiteX13-277" fmla="*/ 441916 w 859917"/>
                <a:gd name="connsiteY13-278" fmla="*/ 0 h 1029111"/>
                <a:gd name="connsiteX0-279" fmla="*/ 441916 w 859917"/>
                <a:gd name="connsiteY0-280" fmla="*/ 0 h 1029111"/>
                <a:gd name="connsiteX1-281" fmla="*/ 604340 w 859917"/>
                <a:gd name="connsiteY1-282" fmla="*/ 189037 h 1029111"/>
                <a:gd name="connsiteX2-283" fmla="*/ 510519 w 859917"/>
                <a:gd name="connsiteY2-284" fmla="*/ 172241 h 1029111"/>
                <a:gd name="connsiteX3-285" fmla="*/ 526746 w 859917"/>
                <a:gd name="connsiteY3-286" fmla="*/ 392176 h 1029111"/>
                <a:gd name="connsiteX4-287" fmla="*/ 859917 w 859917"/>
                <a:gd name="connsiteY4-288" fmla="*/ 1027245 h 1029111"/>
                <a:gd name="connsiteX5-289" fmla="*/ 848068 w 859917"/>
                <a:gd name="connsiteY5-290" fmla="*/ 1026589 h 1029111"/>
                <a:gd name="connsiteX6-291" fmla="*/ 853005 w 859917"/>
                <a:gd name="connsiteY6-292" fmla="*/ 1029111 h 1029111"/>
                <a:gd name="connsiteX7-293" fmla="*/ 6911 w 859917"/>
                <a:gd name="connsiteY7-294" fmla="*/ 1029111 h 1029111"/>
                <a:gd name="connsiteX8-295" fmla="*/ 11850 w 859917"/>
                <a:gd name="connsiteY8-296" fmla="*/ 1026588 h 1029111"/>
                <a:gd name="connsiteX9-297" fmla="*/ 0 w 859917"/>
                <a:gd name="connsiteY9-298" fmla="*/ 1027244 h 1029111"/>
                <a:gd name="connsiteX10-299" fmla="*/ 346326 w 859917"/>
                <a:gd name="connsiteY10-300" fmla="*/ 381844 h 1029111"/>
                <a:gd name="connsiteX11-301" fmla="*/ 374511 w 859917"/>
                <a:gd name="connsiteY11-302" fmla="*/ 169658 h 1029111"/>
                <a:gd name="connsiteX12-303" fmla="*/ 286666 w 859917"/>
                <a:gd name="connsiteY12-304" fmla="*/ 161905 h 1029111"/>
                <a:gd name="connsiteX13-305" fmla="*/ 441916 w 859917"/>
                <a:gd name="connsiteY13-306" fmla="*/ 0 h 1029111"/>
                <a:gd name="connsiteX0-307" fmla="*/ 441916 w 859917"/>
                <a:gd name="connsiteY0-308" fmla="*/ 0 h 1029111"/>
                <a:gd name="connsiteX1-309" fmla="*/ 604340 w 859917"/>
                <a:gd name="connsiteY1-310" fmla="*/ 189037 h 1029111"/>
                <a:gd name="connsiteX2-311" fmla="*/ 510519 w 859917"/>
                <a:gd name="connsiteY2-312" fmla="*/ 172241 h 1029111"/>
                <a:gd name="connsiteX3-313" fmla="*/ 526746 w 859917"/>
                <a:gd name="connsiteY3-314" fmla="*/ 392176 h 1029111"/>
                <a:gd name="connsiteX4-315" fmla="*/ 859917 w 859917"/>
                <a:gd name="connsiteY4-316" fmla="*/ 1027245 h 1029111"/>
                <a:gd name="connsiteX5-317" fmla="*/ 848068 w 859917"/>
                <a:gd name="connsiteY5-318" fmla="*/ 1026589 h 1029111"/>
                <a:gd name="connsiteX6-319" fmla="*/ 853005 w 859917"/>
                <a:gd name="connsiteY6-320" fmla="*/ 1029111 h 1029111"/>
                <a:gd name="connsiteX7-321" fmla="*/ 6911 w 859917"/>
                <a:gd name="connsiteY7-322" fmla="*/ 1029111 h 1029111"/>
                <a:gd name="connsiteX8-323" fmla="*/ 11850 w 859917"/>
                <a:gd name="connsiteY8-324" fmla="*/ 1026588 h 1029111"/>
                <a:gd name="connsiteX9-325" fmla="*/ 0 w 859917"/>
                <a:gd name="connsiteY9-326" fmla="*/ 1027244 h 1029111"/>
                <a:gd name="connsiteX10-327" fmla="*/ 352305 w 859917"/>
                <a:gd name="connsiteY10-328" fmla="*/ 367634 h 1029111"/>
                <a:gd name="connsiteX11-329" fmla="*/ 374511 w 859917"/>
                <a:gd name="connsiteY11-330" fmla="*/ 169658 h 1029111"/>
                <a:gd name="connsiteX12-331" fmla="*/ 286666 w 859917"/>
                <a:gd name="connsiteY12-332" fmla="*/ 161905 h 1029111"/>
                <a:gd name="connsiteX13-333" fmla="*/ 441916 w 859917"/>
                <a:gd name="connsiteY13-334" fmla="*/ 0 h 1029111"/>
                <a:gd name="connsiteX0-335" fmla="*/ 441916 w 859917"/>
                <a:gd name="connsiteY0-336" fmla="*/ 0 h 1029111"/>
                <a:gd name="connsiteX1-337" fmla="*/ 604340 w 859917"/>
                <a:gd name="connsiteY1-338" fmla="*/ 189037 h 1029111"/>
                <a:gd name="connsiteX2-339" fmla="*/ 510519 w 859917"/>
                <a:gd name="connsiteY2-340" fmla="*/ 172241 h 1029111"/>
                <a:gd name="connsiteX3-341" fmla="*/ 526746 w 859917"/>
                <a:gd name="connsiteY3-342" fmla="*/ 392176 h 1029111"/>
                <a:gd name="connsiteX4-343" fmla="*/ 859917 w 859917"/>
                <a:gd name="connsiteY4-344" fmla="*/ 1027245 h 1029111"/>
                <a:gd name="connsiteX5-345" fmla="*/ 848068 w 859917"/>
                <a:gd name="connsiteY5-346" fmla="*/ 1026589 h 1029111"/>
                <a:gd name="connsiteX6-347" fmla="*/ 853005 w 859917"/>
                <a:gd name="connsiteY6-348" fmla="*/ 1029111 h 1029111"/>
                <a:gd name="connsiteX7-349" fmla="*/ 6911 w 859917"/>
                <a:gd name="connsiteY7-350" fmla="*/ 1029111 h 1029111"/>
                <a:gd name="connsiteX8-351" fmla="*/ 11850 w 859917"/>
                <a:gd name="connsiteY8-352" fmla="*/ 1026588 h 1029111"/>
                <a:gd name="connsiteX9-353" fmla="*/ 0 w 859917"/>
                <a:gd name="connsiteY9-354" fmla="*/ 1027244 h 1029111"/>
                <a:gd name="connsiteX10-355" fmla="*/ 352305 w 859917"/>
                <a:gd name="connsiteY10-356" fmla="*/ 367634 h 1029111"/>
                <a:gd name="connsiteX11-357" fmla="*/ 374511 w 859917"/>
                <a:gd name="connsiteY11-358" fmla="*/ 169658 h 1029111"/>
                <a:gd name="connsiteX12-359" fmla="*/ 318948 w 859917"/>
                <a:gd name="connsiteY12-360" fmla="*/ 158031 h 1029111"/>
                <a:gd name="connsiteX13-361" fmla="*/ 441916 w 859917"/>
                <a:gd name="connsiteY13-362" fmla="*/ 0 h 1029111"/>
                <a:gd name="connsiteX0-363" fmla="*/ 441916 w 859917"/>
                <a:gd name="connsiteY0-364" fmla="*/ 0 h 1029111"/>
                <a:gd name="connsiteX1-365" fmla="*/ 567279 w 859917"/>
                <a:gd name="connsiteY1-366" fmla="*/ 172243 h 1029111"/>
                <a:gd name="connsiteX2-367" fmla="*/ 510519 w 859917"/>
                <a:gd name="connsiteY2-368" fmla="*/ 172241 h 1029111"/>
                <a:gd name="connsiteX3-369" fmla="*/ 526746 w 859917"/>
                <a:gd name="connsiteY3-370" fmla="*/ 392176 h 1029111"/>
                <a:gd name="connsiteX4-371" fmla="*/ 859917 w 859917"/>
                <a:gd name="connsiteY4-372" fmla="*/ 1027245 h 1029111"/>
                <a:gd name="connsiteX5-373" fmla="*/ 848068 w 859917"/>
                <a:gd name="connsiteY5-374" fmla="*/ 1026589 h 1029111"/>
                <a:gd name="connsiteX6-375" fmla="*/ 853005 w 859917"/>
                <a:gd name="connsiteY6-376" fmla="*/ 1029111 h 1029111"/>
                <a:gd name="connsiteX7-377" fmla="*/ 6911 w 859917"/>
                <a:gd name="connsiteY7-378" fmla="*/ 1029111 h 1029111"/>
                <a:gd name="connsiteX8-379" fmla="*/ 11850 w 859917"/>
                <a:gd name="connsiteY8-380" fmla="*/ 1026588 h 1029111"/>
                <a:gd name="connsiteX9-381" fmla="*/ 0 w 859917"/>
                <a:gd name="connsiteY9-382" fmla="*/ 1027244 h 1029111"/>
                <a:gd name="connsiteX10-383" fmla="*/ 352305 w 859917"/>
                <a:gd name="connsiteY10-384" fmla="*/ 367634 h 1029111"/>
                <a:gd name="connsiteX11-385" fmla="*/ 374511 w 859917"/>
                <a:gd name="connsiteY11-386" fmla="*/ 169658 h 1029111"/>
                <a:gd name="connsiteX12-387" fmla="*/ 318948 w 859917"/>
                <a:gd name="connsiteY12-388" fmla="*/ 158031 h 1029111"/>
                <a:gd name="connsiteX13-389" fmla="*/ 441916 w 859917"/>
                <a:gd name="connsiteY13-390" fmla="*/ 0 h 1029111"/>
                <a:gd name="connsiteX0-391" fmla="*/ 441916 w 859917"/>
                <a:gd name="connsiteY0-392" fmla="*/ 0 h 1029111"/>
                <a:gd name="connsiteX1-393" fmla="*/ 567279 w 859917"/>
                <a:gd name="connsiteY1-394" fmla="*/ 172243 h 1029111"/>
                <a:gd name="connsiteX2-395" fmla="*/ 493783 w 859917"/>
                <a:gd name="connsiteY2-396" fmla="*/ 163198 h 1029111"/>
                <a:gd name="connsiteX3-397" fmla="*/ 526746 w 859917"/>
                <a:gd name="connsiteY3-398" fmla="*/ 392176 h 1029111"/>
                <a:gd name="connsiteX4-399" fmla="*/ 859917 w 859917"/>
                <a:gd name="connsiteY4-400" fmla="*/ 1027245 h 1029111"/>
                <a:gd name="connsiteX5-401" fmla="*/ 848068 w 859917"/>
                <a:gd name="connsiteY5-402" fmla="*/ 1026589 h 1029111"/>
                <a:gd name="connsiteX6-403" fmla="*/ 853005 w 859917"/>
                <a:gd name="connsiteY6-404" fmla="*/ 1029111 h 1029111"/>
                <a:gd name="connsiteX7-405" fmla="*/ 6911 w 859917"/>
                <a:gd name="connsiteY7-406" fmla="*/ 1029111 h 1029111"/>
                <a:gd name="connsiteX8-407" fmla="*/ 11850 w 859917"/>
                <a:gd name="connsiteY8-408" fmla="*/ 1026588 h 1029111"/>
                <a:gd name="connsiteX9-409" fmla="*/ 0 w 859917"/>
                <a:gd name="connsiteY9-410" fmla="*/ 1027244 h 1029111"/>
                <a:gd name="connsiteX10-411" fmla="*/ 352305 w 859917"/>
                <a:gd name="connsiteY10-412" fmla="*/ 367634 h 1029111"/>
                <a:gd name="connsiteX11-413" fmla="*/ 374511 w 859917"/>
                <a:gd name="connsiteY11-414" fmla="*/ 169658 h 1029111"/>
                <a:gd name="connsiteX12-415" fmla="*/ 318948 w 859917"/>
                <a:gd name="connsiteY12-416" fmla="*/ 158031 h 1029111"/>
                <a:gd name="connsiteX13-417" fmla="*/ 441916 w 859917"/>
                <a:gd name="connsiteY13-418" fmla="*/ 0 h 1029111"/>
                <a:gd name="connsiteX0-419" fmla="*/ 441916 w 859917"/>
                <a:gd name="connsiteY0-420" fmla="*/ 0 h 1029111"/>
                <a:gd name="connsiteX1-421" fmla="*/ 567279 w 859917"/>
                <a:gd name="connsiteY1-422" fmla="*/ 172243 h 1029111"/>
                <a:gd name="connsiteX2-423" fmla="*/ 493783 w 859917"/>
                <a:gd name="connsiteY2-424" fmla="*/ 163198 h 1029111"/>
                <a:gd name="connsiteX3-425" fmla="*/ 526746 w 859917"/>
                <a:gd name="connsiteY3-426" fmla="*/ 392176 h 1029111"/>
                <a:gd name="connsiteX4-427" fmla="*/ 859917 w 859917"/>
                <a:gd name="connsiteY4-428" fmla="*/ 1027245 h 1029111"/>
                <a:gd name="connsiteX5-429" fmla="*/ 848068 w 859917"/>
                <a:gd name="connsiteY5-430" fmla="*/ 1026589 h 1029111"/>
                <a:gd name="connsiteX6-431" fmla="*/ 853005 w 859917"/>
                <a:gd name="connsiteY6-432" fmla="*/ 1029111 h 1029111"/>
                <a:gd name="connsiteX7-433" fmla="*/ 6911 w 859917"/>
                <a:gd name="connsiteY7-434" fmla="*/ 1029111 h 1029111"/>
                <a:gd name="connsiteX8-435" fmla="*/ 11850 w 859917"/>
                <a:gd name="connsiteY8-436" fmla="*/ 1026588 h 1029111"/>
                <a:gd name="connsiteX9-437" fmla="*/ 0 w 859917"/>
                <a:gd name="connsiteY9-438" fmla="*/ 1027244 h 1029111"/>
                <a:gd name="connsiteX10-439" fmla="*/ 352305 w 859917"/>
                <a:gd name="connsiteY10-440" fmla="*/ 367634 h 1029111"/>
                <a:gd name="connsiteX11-441" fmla="*/ 392446 w 859917"/>
                <a:gd name="connsiteY11-442" fmla="*/ 154155 h 1029111"/>
                <a:gd name="connsiteX12-443" fmla="*/ 318948 w 859917"/>
                <a:gd name="connsiteY12-444" fmla="*/ 158031 h 1029111"/>
                <a:gd name="connsiteX13-445" fmla="*/ 441916 w 859917"/>
                <a:gd name="connsiteY13-446" fmla="*/ 0 h 1029111"/>
                <a:gd name="connsiteX0-447" fmla="*/ 441916 w 859917"/>
                <a:gd name="connsiteY0-448" fmla="*/ 0 h 1029111"/>
                <a:gd name="connsiteX1-449" fmla="*/ 567279 w 859917"/>
                <a:gd name="connsiteY1-450" fmla="*/ 172243 h 1029111"/>
                <a:gd name="connsiteX2-451" fmla="*/ 493783 w 859917"/>
                <a:gd name="connsiteY2-452" fmla="*/ 163198 h 1029111"/>
                <a:gd name="connsiteX3-453" fmla="*/ 526746 w 859917"/>
                <a:gd name="connsiteY3-454" fmla="*/ 392176 h 1029111"/>
                <a:gd name="connsiteX4-455" fmla="*/ 859917 w 859917"/>
                <a:gd name="connsiteY4-456" fmla="*/ 1027245 h 1029111"/>
                <a:gd name="connsiteX5-457" fmla="*/ 848068 w 859917"/>
                <a:gd name="connsiteY5-458" fmla="*/ 1026589 h 1029111"/>
                <a:gd name="connsiteX6-459" fmla="*/ 853005 w 859917"/>
                <a:gd name="connsiteY6-460" fmla="*/ 1029111 h 1029111"/>
                <a:gd name="connsiteX7-461" fmla="*/ 6911 w 859917"/>
                <a:gd name="connsiteY7-462" fmla="*/ 1029111 h 1029111"/>
                <a:gd name="connsiteX8-463" fmla="*/ 11850 w 859917"/>
                <a:gd name="connsiteY8-464" fmla="*/ 1026588 h 1029111"/>
                <a:gd name="connsiteX9-465" fmla="*/ 0 w 859917"/>
                <a:gd name="connsiteY9-466" fmla="*/ 1027244 h 1029111"/>
                <a:gd name="connsiteX10-467" fmla="*/ 390565 w 859917"/>
                <a:gd name="connsiteY10-468" fmla="*/ 146699 h 1029111"/>
                <a:gd name="connsiteX11-469" fmla="*/ 392446 w 859917"/>
                <a:gd name="connsiteY11-470" fmla="*/ 154155 h 1029111"/>
                <a:gd name="connsiteX12-471" fmla="*/ 318948 w 859917"/>
                <a:gd name="connsiteY12-472" fmla="*/ 158031 h 1029111"/>
                <a:gd name="connsiteX13-473" fmla="*/ 441916 w 859917"/>
                <a:gd name="connsiteY13-474" fmla="*/ 0 h 1029111"/>
                <a:gd name="connsiteX0-475" fmla="*/ 441916 w 859917"/>
                <a:gd name="connsiteY0-476" fmla="*/ 0 h 1029111"/>
                <a:gd name="connsiteX1-477" fmla="*/ 545761 w 859917"/>
                <a:gd name="connsiteY1-478" fmla="*/ 160617 h 1029111"/>
                <a:gd name="connsiteX2-479" fmla="*/ 493783 w 859917"/>
                <a:gd name="connsiteY2-480" fmla="*/ 163198 h 1029111"/>
                <a:gd name="connsiteX3-481" fmla="*/ 526746 w 859917"/>
                <a:gd name="connsiteY3-482" fmla="*/ 392176 h 1029111"/>
                <a:gd name="connsiteX4-483" fmla="*/ 859917 w 859917"/>
                <a:gd name="connsiteY4-484" fmla="*/ 1027245 h 1029111"/>
                <a:gd name="connsiteX5-485" fmla="*/ 848068 w 859917"/>
                <a:gd name="connsiteY5-486" fmla="*/ 1026589 h 1029111"/>
                <a:gd name="connsiteX6-487" fmla="*/ 853005 w 859917"/>
                <a:gd name="connsiteY6-488" fmla="*/ 1029111 h 1029111"/>
                <a:gd name="connsiteX7-489" fmla="*/ 6911 w 859917"/>
                <a:gd name="connsiteY7-490" fmla="*/ 1029111 h 1029111"/>
                <a:gd name="connsiteX8-491" fmla="*/ 11850 w 859917"/>
                <a:gd name="connsiteY8-492" fmla="*/ 1026588 h 1029111"/>
                <a:gd name="connsiteX9-493" fmla="*/ 0 w 859917"/>
                <a:gd name="connsiteY9-494" fmla="*/ 1027244 h 1029111"/>
                <a:gd name="connsiteX10-495" fmla="*/ 390565 w 859917"/>
                <a:gd name="connsiteY10-496" fmla="*/ 146699 h 1029111"/>
                <a:gd name="connsiteX11-497" fmla="*/ 392446 w 859917"/>
                <a:gd name="connsiteY11-498" fmla="*/ 154155 h 1029111"/>
                <a:gd name="connsiteX12-499" fmla="*/ 318948 w 859917"/>
                <a:gd name="connsiteY12-500" fmla="*/ 158031 h 1029111"/>
                <a:gd name="connsiteX13-501" fmla="*/ 441916 w 859917"/>
                <a:gd name="connsiteY13-502" fmla="*/ 0 h 1029111"/>
                <a:gd name="connsiteX0-503" fmla="*/ 441916 w 859917"/>
                <a:gd name="connsiteY0-504" fmla="*/ 0 h 1029111"/>
                <a:gd name="connsiteX1-505" fmla="*/ 545761 w 859917"/>
                <a:gd name="connsiteY1-506" fmla="*/ 160617 h 1029111"/>
                <a:gd name="connsiteX2-507" fmla="*/ 493783 w 859917"/>
                <a:gd name="connsiteY2-508" fmla="*/ 163198 h 1029111"/>
                <a:gd name="connsiteX3-509" fmla="*/ 526746 w 859917"/>
                <a:gd name="connsiteY3-510" fmla="*/ 392176 h 1029111"/>
                <a:gd name="connsiteX4-511" fmla="*/ 859917 w 859917"/>
                <a:gd name="connsiteY4-512" fmla="*/ 1027245 h 1029111"/>
                <a:gd name="connsiteX5-513" fmla="*/ 848068 w 859917"/>
                <a:gd name="connsiteY5-514" fmla="*/ 1026589 h 1029111"/>
                <a:gd name="connsiteX6-515" fmla="*/ 853005 w 859917"/>
                <a:gd name="connsiteY6-516" fmla="*/ 1029111 h 1029111"/>
                <a:gd name="connsiteX7-517" fmla="*/ 6911 w 859917"/>
                <a:gd name="connsiteY7-518" fmla="*/ 1029111 h 1029111"/>
                <a:gd name="connsiteX8-519" fmla="*/ 11850 w 859917"/>
                <a:gd name="connsiteY8-520" fmla="*/ 1026588 h 1029111"/>
                <a:gd name="connsiteX9-521" fmla="*/ 0 w 859917"/>
                <a:gd name="connsiteY9-522" fmla="*/ 1027244 h 1029111"/>
                <a:gd name="connsiteX10-523" fmla="*/ 390565 w 859917"/>
                <a:gd name="connsiteY10-524" fmla="*/ 146699 h 1029111"/>
                <a:gd name="connsiteX11-525" fmla="*/ 392446 w 859917"/>
                <a:gd name="connsiteY11-526" fmla="*/ 154155 h 1029111"/>
                <a:gd name="connsiteX12-527" fmla="*/ 327319 w 859917"/>
                <a:gd name="connsiteY12-528" fmla="*/ 154157 h 1029111"/>
                <a:gd name="connsiteX13-529" fmla="*/ 441916 w 859917"/>
                <a:gd name="connsiteY13-530" fmla="*/ 0 h 1029111"/>
                <a:gd name="connsiteX0-531" fmla="*/ 441916 w 859917"/>
                <a:gd name="connsiteY0-532" fmla="*/ 0 h 1029111"/>
                <a:gd name="connsiteX1-533" fmla="*/ 545761 w 859917"/>
                <a:gd name="connsiteY1-534" fmla="*/ 160617 h 1029111"/>
                <a:gd name="connsiteX2-535" fmla="*/ 493785 w 859917"/>
                <a:gd name="connsiteY2-536" fmla="*/ 152864 h 1029111"/>
                <a:gd name="connsiteX3-537" fmla="*/ 526746 w 859917"/>
                <a:gd name="connsiteY3-538" fmla="*/ 392176 h 1029111"/>
                <a:gd name="connsiteX4-539" fmla="*/ 859917 w 859917"/>
                <a:gd name="connsiteY4-540" fmla="*/ 1027245 h 1029111"/>
                <a:gd name="connsiteX5-541" fmla="*/ 848068 w 859917"/>
                <a:gd name="connsiteY5-542" fmla="*/ 1026589 h 1029111"/>
                <a:gd name="connsiteX6-543" fmla="*/ 853005 w 859917"/>
                <a:gd name="connsiteY6-544" fmla="*/ 1029111 h 1029111"/>
                <a:gd name="connsiteX7-545" fmla="*/ 6911 w 859917"/>
                <a:gd name="connsiteY7-546" fmla="*/ 1029111 h 1029111"/>
                <a:gd name="connsiteX8-547" fmla="*/ 11850 w 859917"/>
                <a:gd name="connsiteY8-548" fmla="*/ 1026588 h 1029111"/>
                <a:gd name="connsiteX9-549" fmla="*/ 0 w 859917"/>
                <a:gd name="connsiteY9-550" fmla="*/ 1027244 h 1029111"/>
                <a:gd name="connsiteX10-551" fmla="*/ 390565 w 859917"/>
                <a:gd name="connsiteY10-552" fmla="*/ 146699 h 1029111"/>
                <a:gd name="connsiteX11-553" fmla="*/ 392446 w 859917"/>
                <a:gd name="connsiteY11-554" fmla="*/ 154155 h 1029111"/>
                <a:gd name="connsiteX12-555" fmla="*/ 327319 w 859917"/>
                <a:gd name="connsiteY12-556" fmla="*/ 154157 h 1029111"/>
                <a:gd name="connsiteX13-557" fmla="*/ 441916 w 859917"/>
                <a:gd name="connsiteY13-558" fmla="*/ 0 h 102911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53" y="connsiteY13-54"/>
                </a:cxn>
              </a:cxnLst>
              <a:rect l="l" t="t" r="r" b="b"/>
              <a:pathLst>
                <a:path w="859917" h="1029111">
                  <a:moveTo>
                    <a:pt x="441916" y="0"/>
                  </a:moveTo>
                  <a:lnTo>
                    <a:pt x="545761" y="160617"/>
                  </a:lnTo>
                  <a:lnTo>
                    <a:pt x="493785" y="152864"/>
                  </a:lnTo>
                  <a:lnTo>
                    <a:pt x="526746" y="392176"/>
                  </a:lnTo>
                  <a:cubicBezTo>
                    <a:pt x="553702" y="643390"/>
                    <a:pt x="673197" y="873594"/>
                    <a:pt x="859917" y="1027245"/>
                  </a:cubicBezTo>
                  <a:lnTo>
                    <a:pt x="848068" y="1026589"/>
                  </a:lnTo>
                  <a:lnTo>
                    <a:pt x="853005" y="1029111"/>
                  </a:lnTo>
                  <a:lnTo>
                    <a:pt x="6911" y="1029111"/>
                  </a:lnTo>
                  <a:lnTo>
                    <a:pt x="11850" y="1026588"/>
                  </a:lnTo>
                  <a:lnTo>
                    <a:pt x="0" y="1027244"/>
                  </a:lnTo>
                  <a:cubicBezTo>
                    <a:pt x="186721" y="873593"/>
                    <a:pt x="363609" y="397913"/>
                    <a:pt x="390565" y="146699"/>
                  </a:cubicBezTo>
                  <a:lnTo>
                    <a:pt x="392446" y="154155"/>
                  </a:lnTo>
                  <a:lnTo>
                    <a:pt x="327319" y="154157"/>
                  </a:lnTo>
                  <a:lnTo>
                    <a:pt x="44191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40000"/>
                  </a:schemeClr>
                </a:gs>
                <a:gs pos="86000">
                  <a:srgbClr val="49679C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8" name="任意多边形: 形状 16"/>
            <p:cNvSpPr/>
            <p:nvPr/>
          </p:nvSpPr>
          <p:spPr>
            <a:xfrm rot="16200000">
              <a:off x="8376" y="6589"/>
              <a:ext cx="847" cy="1077"/>
            </a:xfrm>
            <a:custGeom>
              <a:avLst/>
              <a:gdLst>
                <a:gd name="connsiteX0" fmla="*/ 429958 w 859917"/>
                <a:gd name="connsiteY0" fmla="*/ 0 h 1113095"/>
                <a:gd name="connsiteX1" fmla="*/ 667702 w 859917"/>
                <a:gd name="connsiteY1" fmla="*/ 373796 h 1113095"/>
                <a:gd name="connsiteX2" fmla="*/ 521276 w 859917"/>
                <a:gd name="connsiteY2" fmla="*/ 373796 h 1113095"/>
                <a:gd name="connsiteX3" fmla="*/ 526746 w 859917"/>
                <a:gd name="connsiteY3" fmla="*/ 476160 h 1113095"/>
                <a:gd name="connsiteX4" fmla="*/ 859917 w 859917"/>
                <a:gd name="connsiteY4" fmla="*/ 1111229 h 1113095"/>
                <a:gd name="connsiteX5" fmla="*/ 848068 w 859917"/>
                <a:gd name="connsiteY5" fmla="*/ 1110573 h 1113095"/>
                <a:gd name="connsiteX6" fmla="*/ 853005 w 859917"/>
                <a:gd name="connsiteY6" fmla="*/ 1113095 h 1113095"/>
                <a:gd name="connsiteX7" fmla="*/ 6911 w 859917"/>
                <a:gd name="connsiteY7" fmla="*/ 1113095 h 1113095"/>
                <a:gd name="connsiteX8" fmla="*/ 11850 w 859917"/>
                <a:gd name="connsiteY8" fmla="*/ 1110572 h 1113095"/>
                <a:gd name="connsiteX9" fmla="*/ 0 w 859917"/>
                <a:gd name="connsiteY9" fmla="*/ 1111228 h 1113095"/>
                <a:gd name="connsiteX10" fmla="*/ 333171 w 859917"/>
                <a:gd name="connsiteY10" fmla="*/ 476159 h 1113095"/>
                <a:gd name="connsiteX11" fmla="*/ 338641 w 859917"/>
                <a:gd name="connsiteY11" fmla="*/ 373796 h 1113095"/>
                <a:gd name="connsiteX12" fmla="*/ 192214 w 859917"/>
                <a:gd name="connsiteY12" fmla="*/ 373796 h 1113095"/>
                <a:gd name="connsiteX0-1" fmla="*/ 429958 w 859917"/>
                <a:gd name="connsiteY0-2" fmla="*/ 0 h 1113095"/>
                <a:gd name="connsiteX1-3" fmla="*/ 667702 w 859917"/>
                <a:gd name="connsiteY1-4" fmla="*/ 373796 h 1113095"/>
                <a:gd name="connsiteX2-5" fmla="*/ 521276 w 859917"/>
                <a:gd name="connsiteY2-6" fmla="*/ 373796 h 1113095"/>
                <a:gd name="connsiteX3-7" fmla="*/ 526746 w 859917"/>
                <a:gd name="connsiteY3-8" fmla="*/ 476160 h 1113095"/>
                <a:gd name="connsiteX4-9" fmla="*/ 859917 w 859917"/>
                <a:gd name="connsiteY4-10" fmla="*/ 1111229 h 1113095"/>
                <a:gd name="connsiteX5-11" fmla="*/ 848068 w 859917"/>
                <a:gd name="connsiteY5-12" fmla="*/ 1110573 h 1113095"/>
                <a:gd name="connsiteX6-13" fmla="*/ 853005 w 859917"/>
                <a:gd name="connsiteY6-14" fmla="*/ 1113095 h 1113095"/>
                <a:gd name="connsiteX7-15" fmla="*/ 6911 w 859917"/>
                <a:gd name="connsiteY7-16" fmla="*/ 1113095 h 1113095"/>
                <a:gd name="connsiteX8-17" fmla="*/ 11850 w 859917"/>
                <a:gd name="connsiteY8-18" fmla="*/ 1110572 h 1113095"/>
                <a:gd name="connsiteX9-19" fmla="*/ 0 w 859917"/>
                <a:gd name="connsiteY9-20" fmla="*/ 1111228 h 1113095"/>
                <a:gd name="connsiteX10-21" fmla="*/ 333171 w 859917"/>
                <a:gd name="connsiteY10-22" fmla="*/ 476159 h 1113095"/>
                <a:gd name="connsiteX11-23" fmla="*/ 361358 w 859917"/>
                <a:gd name="connsiteY11-24" fmla="*/ 292401 h 1113095"/>
                <a:gd name="connsiteX12-25" fmla="*/ 192214 w 859917"/>
                <a:gd name="connsiteY12-26" fmla="*/ 373796 h 1113095"/>
                <a:gd name="connsiteX13" fmla="*/ 429958 w 859917"/>
                <a:gd name="connsiteY13" fmla="*/ 0 h 1113095"/>
                <a:gd name="connsiteX0-27" fmla="*/ 429958 w 859917"/>
                <a:gd name="connsiteY0-28" fmla="*/ 0 h 1113095"/>
                <a:gd name="connsiteX1-29" fmla="*/ 667702 w 859917"/>
                <a:gd name="connsiteY1-30" fmla="*/ 373796 h 1113095"/>
                <a:gd name="connsiteX2-31" fmla="*/ 521276 w 859917"/>
                <a:gd name="connsiteY2-32" fmla="*/ 373796 h 1113095"/>
                <a:gd name="connsiteX3-33" fmla="*/ 526746 w 859917"/>
                <a:gd name="connsiteY3-34" fmla="*/ 476160 h 1113095"/>
                <a:gd name="connsiteX4-35" fmla="*/ 859917 w 859917"/>
                <a:gd name="connsiteY4-36" fmla="*/ 1111229 h 1113095"/>
                <a:gd name="connsiteX5-37" fmla="*/ 848068 w 859917"/>
                <a:gd name="connsiteY5-38" fmla="*/ 1110573 h 1113095"/>
                <a:gd name="connsiteX6-39" fmla="*/ 853005 w 859917"/>
                <a:gd name="connsiteY6-40" fmla="*/ 1113095 h 1113095"/>
                <a:gd name="connsiteX7-41" fmla="*/ 6911 w 859917"/>
                <a:gd name="connsiteY7-42" fmla="*/ 1113095 h 1113095"/>
                <a:gd name="connsiteX8-43" fmla="*/ 11850 w 859917"/>
                <a:gd name="connsiteY8-44" fmla="*/ 1110572 h 1113095"/>
                <a:gd name="connsiteX9-45" fmla="*/ 0 w 859917"/>
                <a:gd name="connsiteY9-46" fmla="*/ 1111228 h 1113095"/>
                <a:gd name="connsiteX10-47" fmla="*/ 333171 w 859917"/>
                <a:gd name="connsiteY10-48" fmla="*/ 476159 h 1113095"/>
                <a:gd name="connsiteX11-49" fmla="*/ 361358 w 859917"/>
                <a:gd name="connsiteY11-50" fmla="*/ 292401 h 1113095"/>
                <a:gd name="connsiteX12-51" fmla="*/ 261558 w 859917"/>
                <a:gd name="connsiteY12-52" fmla="*/ 287232 h 1113095"/>
                <a:gd name="connsiteX13-53" fmla="*/ 429958 w 859917"/>
                <a:gd name="connsiteY13-54" fmla="*/ 0 h 1113095"/>
                <a:gd name="connsiteX0-55" fmla="*/ 429958 w 859917"/>
                <a:gd name="connsiteY0-56" fmla="*/ 0 h 1113095"/>
                <a:gd name="connsiteX1-57" fmla="*/ 667702 w 859917"/>
                <a:gd name="connsiteY1-58" fmla="*/ 373796 h 1113095"/>
                <a:gd name="connsiteX2-59" fmla="*/ 517691 w 859917"/>
                <a:gd name="connsiteY2-60" fmla="*/ 293692 h 1113095"/>
                <a:gd name="connsiteX3-61" fmla="*/ 526746 w 859917"/>
                <a:gd name="connsiteY3-62" fmla="*/ 476160 h 1113095"/>
                <a:gd name="connsiteX4-63" fmla="*/ 859917 w 859917"/>
                <a:gd name="connsiteY4-64" fmla="*/ 1111229 h 1113095"/>
                <a:gd name="connsiteX5-65" fmla="*/ 848068 w 859917"/>
                <a:gd name="connsiteY5-66" fmla="*/ 1110573 h 1113095"/>
                <a:gd name="connsiteX6-67" fmla="*/ 853005 w 859917"/>
                <a:gd name="connsiteY6-68" fmla="*/ 1113095 h 1113095"/>
                <a:gd name="connsiteX7-69" fmla="*/ 6911 w 859917"/>
                <a:gd name="connsiteY7-70" fmla="*/ 1113095 h 1113095"/>
                <a:gd name="connsiteX8-71" fmla="*/ 11850 w 859917"/>
                <a:gd name="connsiteY8-72" fmla="*/ 1110572 h 1113095"/>
                <a:gd name="connsiteX9-73" fmla="*/ 0 w 859917"/>
                <a:gd name="connsiteY9-74" fmla="*/ 1111228 h 1113095"/>
                <a:gd name="connsiteX10-75" fmla="*/ 333171 w 859917"/>
                <a:gd name="connsiteY10-76" fmla="*/ 476159 h 1113095"/>
                <a:gd name="connsiteX11-77" fmla="*/ 361358 w 859917"/>
                <a:gd name="connsiteY11-78" fmla="*/ 292401 h 1113095"/>
                <a:gd name="connsiteX12-79" fmla="*/ 261558 w 859917"/>
                <a:gd name="connsiteY12-80" fmla="*/ 287232 h 1113095"/>
                <a:gd name="connsiteX13-81" fmla="*/ 429958 w 859917"/>
                <a:gd name="connsiteY13-82" fmla="*/ 0 h 1113095"/>
                <a:gd name="connsiteX0-83" fmla="*/ 429958 w 859917"/>
                <a:gd name="connsiteY0-84" fmla="*/ 0 h 1113095"/>
                <a:gd name="connsiteX1-85" fmla="*/ 617490 w 859917"/>
                <a:gd name="connsiteY1-86" fmla="*/ 301444 h 1113095"/>
                <a:gd name="connsiteX2-87" fmla="*/ 517691 w 859917"/>
                <a:gd name="connsiteY2-88" fmla="*/ 293692 h 1113095"/>
                <a:gd name="connsiteX3-89" fmla="*/ 526746 w 859917"/>
                <a:gd name="connsiteY3-90" fmla="*/ 476160 h 1113095"/>
                <a:gd name="connsiteX4-91" fmla="*/ 859917 w 859917"/>
                <a:gd name="connsiteY4-92" fmla="*/ 1111229 h 1113095"/>
                <a:gd name="connsiteX5-93" fmla="*/ 848068 w 859917"/>
                <a:gd name="connsiteY5-94" fmla="*/ 1110573 h 1113095"/>
                <a:gd name="connsiteX6-95" fmla="*/ 853005 w 859917"/>
                <a:gd name="connsiteY6-96" fmla="*/ 1113095 h 1113095"/>
                <a:gd name="connsiteX7-97" fmla="*/ 6911 w 859917"/>
                <a:gd name="connsiteY7-98" fmla="*/ 1113095 h 1113095"/>
                <a:gd name="connsiteX8-99" fmla="*/ 11850 w 859917"/>
                <a:gd name="connsiteY8-100" fmla="*/ 1110572 h 1113095"/>
                <a:gd name="connsiteX9-101" fmla="*/ 0 w 859917"/>
                <a:gd name="connsiteY9-102" fmla="*/ 1111228 h 1113095"/>
                <a:gd name="connsiteX10-103" fmla="*/ 333171 w 859917"/>
                <a:gd name="connsiteY10-104" fmla="*/ 476159 h 1113095"/>
                <a:gd name="connsiteX11-105" fmla="*/ 361358 w 859917"/>
                <a:gd name="connsiteY11-106" fmla="*/ 292401 h 1113095"/>
                <a:gd name="connsiteX12-107" fmla="*/ 261558 w 859917"/>
                <a:gd name="connsiteY12-108" fmla="*/ 287232 h 1113095"/>
                <a:gd name="connsiteX13-109" fmla="*/ 429958 w 859917"/>
                <a:gd name="connsiteY13-110" fmla="*/ 0 h 1113095"/>
                <a:gd name="connsiteX0-111" fmla="*/ 429958 w 859917"/>
                <a:gd name="connsiteY0-112" fmla="*/ 0 h 1113095"/>
                <a:gd name="connsiteX1-113" fmla="*/ 617490 w 859917"/>
                <a:gd name="connsiteY1-114" fmla="*/ 301444 h 1113095"/>
                <a:gd name="connsiteX2-115" fmla="*/ 517691 w 859917"/>
                <a:gd name="connsiteY2-116" fmla="*/ 293692 h 1113095"/>
                <a:gd name="connsiteX3-117" fmla="*/ 526746 w 859917"/>
                <a:gd name="connsiteY3-118" fmla="*/ 476160 h 1113095"/>
                <a:gd name="connsiteX4-119" fmla="*/ 859917 w 859917"/>
                <a:gd name="connsiteY4-120" fmla="*/ 1111229 h 1113095"/>
                <a:gd name="connsiteX5-121" fmla="*/ 848068 w 859917"/>
                <a:gd name="connsiteY5-122" fmla="*/ 1110573 h 1113095"/>
                <a:gd name="connsiteX6-123" fmla="*/ 853005 w 859917"/>
                <a:gd name="connsiteY6-124" fmla="*/ 1113095 h 1113095"/>
                <a:gd name="connsiteX7-125" fmla="*/ 6911 w 859917"/>
                <a:gd name="connsiteY7-126" fmla="*/ 1113095 h 1113095"/>
                <a:gd name="connsiteX8-127" fmla="*/ 11850 w 859917"/>
                <a:gd name="connsiteY8-128" fmla="*/ 1110572 h 1113095"/>
                <a:gd name="connsiteX9-129" fmla="*/ 0 w 859917"/>
                <a:gd name="connsiteY9-130" fmla="*/ 1111228 h 1113095"/>
                <a:gd name="connsiteX10-131" fmla="*/ 340346 w 859917"/>
                <a:gd name="connsiteY10-132" fmla="*/ 474870 h 1113095"/>
                <a:gd name="connsiteX11-133" fmla="*/ 361358 w 859917"/>
                <a:gd name="connsiteY11-134" fmla="*/ 292401 h 1113095"/>
                <a:gd name="connsiteX12-135" fmla="*/ 261558 w 859917"/>
                <a:gd name="connsiteY12-136" fmla="*/ 287232 h 1113095"/>
                <a:gd name="connsiteX13-137" fmla="*/ 429958 w 859917"/>
                <a:gd name="connsiteY13-138" fmla="*/ 0 h 1113095"/>
                <a:gd name="connsiteX0-139" fmla="*/ 429958 w 859917"/>
                <a:gd name="connsiteY0-140" fmla="*/ 0 h 1113095"/>
                <a:gd name="connsiteX1-141" fmla="*/ 617490 w 859917"/>
                <a:gd name="connsiteY1-142" fmla="*/ 301444 h 1113095"/>
                <a:gd name="connsiteX2-143" fmla="*/ 517691 w 859917"/>
                <a:gd name="connsiteY2-144" fmla="*/ 293692 h 1113095"/>
                <a:gd name="connsiteX3-145" fmla="*/ 526746 w 859917"/>
                <a:gd name="connsiteY3-146" fmla="*/ 476160 h 1113095"/>
                <a:gd name="connsiteX4-147" fmla="*/ 859917 w 859917"/>
                <a:gd name="connsiteY4-148" fmla="*/ 1111229 h 1113095"/>
                <a:gd name="connsiteX5-149" fmla="*/ 848068 w 859917"/>
                <a:gd name="connsiteY5-150" fmla="*/ 1110573 h 1113095"/>
                <a:gd name="connsiteX6-151" fmla="*/ 853005 w 859917"/>
                <a:gd name="connsiteY6-152" fmla="*/ 1113095 h 1113095"/>
                <a:gd name="connsiteX7-153" fmla="*/ 6911 w 859917"/>
                <a:gd name="connsiteY7-154" fmla="*/ 1113095 h 1113095"/>
                <a:gd name="connsiteX8-155" fmla="*/ 11850 w 859917"/>
                <a:gd name="connsiteY8-156" fmla="*/ 1110572 h 1113095"/>
                <a:gd name="connsiteX9-157" fmla="*/ 0 w 859917"/>
                <a:gd name="connsiteY9-158" fmla="*/ 1111228 h 1113095"/>
                <a:gd name="connsiteX10-159" fmla="*/ 340346 w 859917"/>
                <a:gd name="connsiteY10-160" fmla="*/ 474870 h 1113095"/>
                <a:gd name="connsiteX11-161" fmla="*/ 361358 w 859917"/>
                <a:gd name="connsiteY11-162" fmla="*/ 292401 h 1113095"/>
                <a:gd name="connsiteX12-163" fmla="*/ 286666 w 859917"/>
                <a:gd name="connsiteY12-164" fmla="*/ 245889 h 1113095"/>
                <a:gd name="connsiteX13-165" fmla="*/ 429958 w 859917"/>
                <a:gd name="connsiteY13-166" fmla="*/ 0 h 1113095"/>
                <a:gd name="connsiteX0-167" fmla="*/ 429958 w 859917"/>
                <a:gd name="connsiteY0-168" fmla="*/ 0 h 1113095"/>
                <a:gd name="connsiteX1-169" fmla="*/ 617490 w 859917"/>
                <a:gd name="connsiteY1-170" fmla="*/ 301444 h 1113095"/>
                <a:gd name="connsiteX2-171" fmla="*/ 517691 w 859917"/>
                <a:gd name="connsiteY2-172" fmla="*/ 293692 h 1113095"/>
                <a:gd name="connsiteX3-173" fmla="*/ 526746 w 859917"/>
                <a:gd name="connsiteY3-174" fmla="*/ 476160 h 1113095"/>
                <a:gd name="connsiteX4-175" fmla="*/ 859917 w 859917"/>
                <a:gd name="connsiteY4-176" fmla="*/ 1111229 h 1113095"/>
                <a:gd name="connsiteX5-177" fmla="*/ 848068 w 859917"/>
                <a:gd name="connsiteY5-178" fmla="*/ 1110573 h 1113095"/>
                <a:gd name="connsiteX6-179" fmla="*/ 853005 w 859917"/>
                <a:gd name="connsiteY6-180" fmla="*/ 1113095 h 1113095"/>
                <a:gd name="connsiteX7-181" fmla="*/ 6911 w 859917"/>
                <a:gd name="connsiteY7-182" fmla="*/ 1113095 h 1113095"/>
                <a:gd name="connsiteX8-183" fmla="*/ 11850 w 859917"/>
                <a:gd name="connsiteY8-184" fmla="*/ 1110572 h 1113095"/>
                <a:gd name="connsiteX9-185" fmla="*/ 0 w 859917"/>
                <a:gd name="connsiteY9-186" fmla="*/ 1111228 h 1113095"/>
                <a:gd name="connsiteX10-187" fmla="*/ 340346 w 859917"/>
                <a:gd name="connsiteY10-188" fmla="*/ 474870 h 1113095"/>
                <a:gd name="connsiteX11-189" fmla="*/ 374511 w 859917"/>
                <a:gd name="connsiteY11-190" fmla="*/ 253642 h 1113095"/>
                <a:gd name="connsiteX12-191" fmla="*/ 286666 w 859917"/>
                <a:gd name="connsiteY12-192" fmla="*/ 245889 h 1113095"/>
                <a:gd name="connsiteX13-193" fmla="*/ 429958 w 859917"/>
                <a:gd name="connsiteY13-194" fmla="*/ 0 h 1113095"/>
                <a:gd name="connsiteX0-195" fmla="*/ 429958 w 859917"/>
                <a:gd name="connsiteY0-196" fmla="*/ 0 h 1113095"/>
                <a:gd name="connsiteX1-197" fmla="*/ 617490 w 859917"/>
                <a:gd name="connsiteY1-198" fmla="*/ 301444 h 1113095"/>
                <a:gd name="connsiteX2-199" fmla="*/ 510519 w 859917"/>
                <a:gd name="connsiteY2-200" fmla="*/ 256225 h 1113095"/>
                <a:gd name="connsiteX3-201" fmla="*/ 526746 w 859917"/>
                <a:gd name="connsiteY3-202" fmla="*/ 476160 h 1113095"/>
                <a:gd name="connsiteX4-203" fmla="*/ 859917 w 859917"/>
                <a:gd name="connsiteY4-204" fmla="*/ 1111229 h 1113095"/>
                <a:gd name="connsiteX5-205" fmla="*/ 848068 w 859917"/>
                <a:gd name="connsiteY5-206" fmla="*/ 1110573 h 1113095"/>
                <a:gd name="connsiteX6-207" fmla="*/ 853005 w 859917"/>
                <a:gd name="connsiteY6-208" fmla="*/ 1113095 h 1113095"/>
                <a:gd name="connsiteX7-209" fmla="*/ 6911 w 859917"/>
                <a:gd name="connsiteY7-210" fmla="*/ 1113095 h 1113095"/>
                <a:gd name="connsiteX8-211" fmla="*/ 11850 w 859917"/>
                <a:gd name="connsiteY8-212" fmla="*/ 1110572 h 1113095"/>
                <a:gd name="connsiteX9-213" fmla="*/ 0 w 859917"/>
                <a:gd name="connsiteY9-214" fmla="*/ 1111228 h 1113095"/>
                <a:gd name="connsiteX10-215" fmla="*/ 340346 w 859917"/>
                <a:gd name="connsiteY10-216" fmla="*/ 474870 h 1113095"/>
                <a:gd name="connsiteX11-217" fmla="*/ 374511 w 859917"/>
                <a:gd name="connsiteY11-218" fmla="*/ 253642 h 1113095"/>
                <a:gd name="connsiteX12-219" fmla="*/ 286666 w 859917"/>
                <a:gd name="connsiteY12-220" fmla="*/ 245889 h 1113095"/>
                <a:gd name="connsiteX13-221" fmla="*/ 429958 w 859917"/>
                <a:gd name="connsiteY13-222" fmla="*/ 0 h 1113095"/>
                <a:gd name="connsiteX0-223" fmla="*/ 429958 w 859917"/>
                <a:gd name="connsiteY0-224" fmla="*/ 0 h 1113095"/>
                <a:gd name="connsiteX1-225" fmla="*/ 604340 w 859917"/>
                <a:gd name="connsiteY1-226" fmla="*/ 273021 h 1113095"/>
                <a:gd name="connsiteX2-227" fmla="*/ 510519 w 859917"/>
                <a:gd name="connsiteY2-228" fmla="*/ 256225 h 1113095"/>
                <a:gd name="connsiteX3-229" fmla="*/ 526746 w 859917"/>
                <a:gd name="connsiteY3-230" fmla="*/ 476160 h 1113095"/>
                <a:gd name="connsiteX4-231" fmla="*/ 859917 w 859917"/>
                <a:gd name="connsiteY4-232" fmla="*/ 1111229 h 1113095"/>
                <a:gd name="connsiteX5-233" fmla="*/ 848068 w 859917"/>
                <a:gd name="connsiteY5-234" fmla="*/ 1110573 h 1113095"/>
                <a:gd name="connsiteX6-235" fmla="*/ 853005 w 859917"/>
                <a:gd name="connsiteY6-236" fmla="*/ 1113095 h 1113095"/>
                <a:gd name="connsiteX7-237" fmla="*/ 6911 w 859917"/>
                <a:gd name="connsiteY7-238" fmla="*/ 1113095 h 1113095"/>
                <a:gd name="connsiteX8-239" fmla="*/ 11850 w 859917"/>
                <a:gd name="connsiteY8-240" fmla="*/ 1110572 h 1113095"/>
                <a:gd name="connsiteX9-241" fmla="*/ 0 w 859917"/>
                <a:gd name="connsiteY9-242" fmla="*/ 1111228 h 1113095"/>
                <a:gd name="connsiteX10-243" fmla="*/ 340346 w 859917"/>
                <a:gd name="connsiteY10-244" fmla="*/ 474870 h 1113095"/>
                <a:gd name="connsiteX11-245" fmla="*/ 374511 w 859917"/>
                <a:gd name="connsiteY11-246" fmla="*/ 253642 h 1113095"/>
                <a:gd name="connsiteX12-247" fmla="*/ 286666 w 859917"/>
                <a:gd name="connsiteY12-248" fmla="*/ 245889 h 1113095"/>
                <a:gd name="connsiteX13-249" fmla="*/ 429958 w 859917"/>
                <a:gd name="connsiteY13-250" fmla="*/ 0 h 1113095"/>
                <a:gd name="connsiteX0-251" fmla="*/ 441916 w 859917"/>
                <a:gd name="connsiteY0-252" fmla="*/ 0 h 1029111"/>
                <a:gd name="connsiteX1-253" fmla="*/ 604340 w 859917"/>
                <a:gd name="connsiteY1-254" fmla="*/ 189037 h 1029111"/>
                <a:gd name="connsiteX2-255" fmla="*/ 510519 w 859917"/>
                <a:gd name="connsiteY2-256" fmla="*/ 172241 h 1029111"/>
                <a:gd name="connsiteX3-257" fmla="*/ 526746 w 859917"/>
                <a:gd name="connsiteY3-258" fmla="*/ 392176 h 1029111"/>
                <a:gd name="connsiteX4-259" fmla="*/ 859917 w 859917"/>
                <a:gd name="connsiteY4-260" fmla="*/ 1027245 h 1029111"/>
                <a:gd name="connsiteX5-261" fmla="*/ 848068 w 859917"/>
                <a:gd name="connsiteY5-262" fmla="*/ 1026589 h 1029111"/>
                <a:gd name="connsiteX6-263" fmla="*/ 853005 w 859917"/>
                <a:gd name="connsiteY6-264" fmla="*/ 1029111 h 1029111"/>
                <a:gd name="connsiteX7-265" fmla="*/ 6911 w 859917"/>
                <a:gd name="connsiteY7-266" fmla="*/ 1029111 h 1029111"/>
                <a:gd name="connsiteX8-267" fmla="*/ 11850 w 859917"/>
                <a:gd name="connsiteY8-268" fmla="*/ 1026588 h 1029111"/>
                <a:gd name="connsiteX9-269" fmla="*/ 0 w 859917"/>
                <a:gd name="connsiteY9-270" fmla="*/ 1027244 h 1029111"/>
                <a:gd name="connsiteX10-271" fmla="*/ 340346 w 859917"/>
                <a:gd name="connsiteY10-272" fmla="*/ 390886 h 1029111"/>
                <a:gd name="connsiteX11-273" fmla="*/ 374511 w 859917"/>
                <a:gd name="connsiteY11-274" fmla="*/ 169658 h 1029111"/>
                <a:gd name="connsiteX12-275" fmla="*/ 286666 w 859917"/>
                <a:gd name="connsiteY12-276" fmla="*/ 161905 h 1029111"/>
                <a:gd name="connsiteX13-277" fmla="*/ 441916 w 859917"/>
                <a:gd name="connsiteY13-278" fmla="*/ 0 h 1029111"/>
                <a:gd name="connsiteX0-279" fmla="*/ 441916 w 859917"/>
                <a:gd name="connsiteY0-280" fmla="*/ 0 h 1029111"/>
                <a:gd name="connsiteX1-281" fmla="*/ 604340 w 859917"/>
                <a:gd name="connsiteY1-282" fmla="*/ 189037 h 1029111"/>
                <a:gd name="connsiteX2-283" fmla="*/ 510519 w 859917"/>
                <a:gd name="connsiteY2-284" fmla="*/ 172241 h 1029111"/>
                <a:gd name="connsiteX3-285" fmla="*/ 526746 w 859917"/>
                <a:gd name="connsiteY3-286" fmla="*/ 392176 h 1029111"/>
                <a:gd name="connsiteX4-287" fmla="*/ 859917 w 859917"/>
                <a:gd name="connsiteY4-288" fmla="*/ 1027245 h 1029111"/>
                <a:gd name="connsiteX5-289" fmla="*/ 848068 w 859917"/>
                <a:gd name="connsiteY5-290" fmla="*/ 1026589 h 1029111"/>
                <a:gd name="connsiteX6-291" fmla="*/ 853005 w 859917"/>
                <a:gd name="connsiteY6-292" fmla="*/ 1029111 h 1029111"/>
                <a:gd name="connsiteX7-293" fmla="*/ 6911 w 859917"/>
                <a:gd name="connsiteY7-294" fmla="*/ 1029111 h 1029111"/>
                <a:gd name="connsiteX8-295" fmla="*/ 11850 w 859917"/>
                <a:gd name="connsiteY8-296" fmla="*/ 1026588 h 1029111"/>
                <a:gd name="connsiteX9-297" fmla="*/ 0 w 859917"/>
                <a:gd name="connsiteY9-298" fmla="*/ 1027244 h 1029111"/>
                <a:gd name="connsiteX10-299" fmla="*/ 346326 w 859917"/>
                <a:gd name="connsiteY10-300" fmla="*/ 381844 h 1029111"/>
                <a:gd name="connsiteX11-301" fmla="*/ 374511 w 859917"/>
                <a:gd name="connsiteY11-302" fmla="*/ 169658 h 1029111"/>
                <a:gd name="connsiteX12-303" fmla="*/ 286666 w 859917"/>
                <a:gd name="connsiteY12-304" fmla="*/ 161905 h 1029111"/>
                <a:gd name="connsiteX13-305" fmla="*/ 441916 w 859917"/>
                <a:gd name="connsiteY13-306" fmla="*/ 0 h 1029111"/>
                <a:gd name="connsiteX0-307" fmla="*/ 441916 w 859917"/>
                <a:gd name="connsiteY0-308" fmla="*/ 0 h 1029111"/>
                <a:gd name="connsiteX1-309" fmla="*/ 604340 w 859917"/>
                <a:gd name="connsiteY1-310" fmla="*/ 189037 h 1029111"/>
                <a:gd name="connsiteX2-311" fmla="*/ 510519 w 859917"/>
                <a:gd name="connsiteY2-312" fmla="*/ 172241 h 1029111"/>
                <a:gd name="connsiteX3-313" fmla="*/ 526746 w 859917"/>
                <a:gd name="connsiteY3-314" fmla="*/ 392176 h 1029111"/>
                <a:gd name="connsiteX4-315" fmla="*/ 859917 w 859917"/>
                <a:gd name="connsiteY4-316" fmla="*/ 1027245 h 1029111"/>
                <a:gd name="connsiteX5-317" fmla="*/ 848068 w 859917"/>
                <a:gd name="connsiteY5-318" fmla="*/ 1026589 h 1029111"/>
                <a:gd name="connsiteX6-319" fmla="*/ 853005 w 859917"/>
                <a:gd name="connsiteY6-320" fmla="*/ 1029111 h 1029111"/>
                <a:gd name="connsiteX7-321" fmla="*/ 6911 w 859917"/>
                <a:gd name="connsiteY7-322" fmla="*/ 1029111 h 1029111"/>
                <a:gd name="connsiteX8-323" fmla="*/ 11850 w 859917"/>
                <a:gd name="connsiteY8-324" fmla="*/ 1026588 h 1029111"/>
                <a:gd name="connsiteX9-325" fmla="*/ 0 w 859917"/>
                <a:gd name="connsiteY9-326" fmla="*/ 1027244 h 1029111"/>
                <a:gd name="connsiteX10-327" fmla="*/ 352305 w 859917"/>
                <a:gd name="connsiteY10-328" fmla="*/ 367634 h 1029111"/>
                <a:gd name="connsiteX11-329" fmla="*/ 374511 w 859917"/>
                <a:gd name="connsiteY11-330" fmla="*/ 169658 h 1029111"/>
                <a:gd name="connsiteX12-331" fmla="*/ 286666 w 859917"/>
                <a:gd name="connsiteY12-332" fmla="*/ 161905 h 1029111"/>
                <a:gd name="connsiteX13-333" fmla="*/ 441916 w 859917"/>
                <a:gd name="connsiteY13-334" fmla="*/ 0 h 1029111"/>
                <a:gd name="connsiteX0-335" fmla="*/ 441916 w 859917"/>
                <a:gd name="connsiteY0-336" fmla="*/ 0 h 1029111"/>
                <a:gd name="connsiteX1-337" fmla="*/ 604340 w 859917"/>
                <a:gd name="connsiteY1-338" fmla="*/ 189037 h 1029111"/>
                <a:gd name="connsiteX2-339" fmla="*/ 510519 w 859917"/>
                <a:gd name="connsiteY2-340" fmla="*/ 172241 h 1029111"/>
                <a:gd name="connsiteX3-341" fmla="*/ 526746 w 859917"/>
                <a:gd name="connsiteY3-342" fmla="*/ 392176 h 1029111"/>
                <a:gd name="connsiteX4-343" fmla="*/ 859917 w 859917"/>
                <a:gd name="connsiteY4-344" fmla="*/ 1027245 h 1029111"/>
                <a:gd name="connsiteX5-345" fmla="*/ 848068 w 859917"/>
                <a:gd name="connsiteY5-346" fmla="*/ 1026589 h 1029111"/>
                <a:gd name="connsiteX6-347" fmla="*/ 853005 w 859917"/>
                <a:gd name="connsiteY6-348" fmla="*/ 1029111 h 1029111"/>
                <a:gd name="connsiteX7-349" fmla="*/ 6911 w 859917"/>
                <a:gd name="connsiteY7-350" fmla="*/ 1029111 h 1029111"/>
                <a:gd name="connsiteX8-351" fmla="*/ 11850 w 859917"/>
                <a:gd name="connsiteY8-352" fmla="*/ 1026588 h 1029111"/>
                <a:gd name="connsiteX9-353" fmla="*/ 0 w 859917"/>
                <a:gd name="connsiteY9-354" fmla="*/ 1027244 h 1029111"/>
                <a:gd name="connsiteX10-355" fmla="*/ 352305 w 859917"/>
                <a:gd name="connsiteY10-356" fmla="*/ 367634 h 1029111"/>
                <a:gd name="connsiteX11-357" fmla="*/ 374511 w 859917"/>
                <a:gd name="connsiteY11-358" fmla="*/ 169658 h 1029111"/>
                <a:gd name="connsiteX12-359" fmla="*/ 318948 w 859917"/>
                <a:gd name="connsiteY12-360" fmla="*/ 158031 h 1029111"/>
                <a:gd name="connsiteX13-361" fmla="*/ 441916 w 859917"/>
                <a:gd name="connsiteY13-362" fmla="*/ 0 h 1029111"/>
                <a:gd name="connsiteX0-363" fmla="*/ 441916 w 859917"/>
                <a:gd name="connsiteY0-364" fmla="*/ 0 h 1029111"/>
                <a:gd name="connsiteX1-365" fmla="*/ 567279 w 859917"/>
                <a:gd name="connsiteY1-366" fmla="*/ 172243 h 1029111"/>
                <a:gd name="connsiteX2-367" fmla="*/ 510519 w 859917"/>
                <a:gd name="connsiteY2-368" fmla="*/ 172241 h 1029111"/>
                <a:gd name="connsiteX3-369" fmla="*/ 526746 w 859917"/>
                <a:gd name="connsiteY3-370" fmla="*/ 392176 h 1029111"/>
                <a:gd name="connsiteX4-371" fmla="*/ 859917 w 859917"/>
                <a:gd name="connsiteY4-372" fmla="*/ 1027245 h 1029111"/>
                <a:gd name="connsiteX5-373" fmla="*/ 848068 w 859917"/>
                <a:gd name="connsiteY5-374" fmla="*/ 1026589 h 1029111"/>
                <a:gd name="connsiteX6-375" fmla="*/ 853005 w 859917"/>
                <a:gd name="connsiteY6-376" fmla="*/ 1029111 h 1029111"/>
                <a:gd name="connsiteX7-377" fmla="*/ 6911 w 859917"/>
                <a:gd name="connsiteY7-378" fmla="*/ 1029111 h 1029111"/>
                <a:gd name="connsiteX8-379" fmla="*/ 11850 w 859917"/>
                <a:gd name="connsiteY8-380" fmla="*/ 1026588 h 1029111"/>
                <a:gd name="connsiteX9-381" fmla="*/ 0 w 859917"/>
                <a:gd name="connsiteY9-382" fmla="*/ 1027244 h 1029111"/>
                <a:gd name="connsiteX10-383" fmla="*/ 352305 w 859917"/>
                <a:gd name="connsiteY10-384" fmla="*/ 367634 h 1029111"/>
                <a:gd name="connsiteX11-385" fmla="*/ 374511 w 859917"/>
                <a:gd name="connsiteY11-386" fmla="*/ 169658 h 1029111"/>
                <a:gd name="connsiteX12-387" fmla="*/ 318948 w 859917"/>
                <a:gd name="connsiteY12-388" fmla="*/ 158031 h 1029111"/>
                <a:gd name="connsiteX13-389" fmla="*/ 441916 w 859917"/>
                <a:gd name="connsiteY13-390" fmla="*/ 0 h 1029111"/>
                <a:gd name="connsiteX0-391" fmla="*/ 441916 w 859917"/>
                <a:gd name="connsiteY0-392" fmla="*/ 0 h 1029111"/>
                <a:gd name="connsiteX1-393" fmla="*/ 567279 w 859917"/>
                <a:gd name="connsiteY1-394" fmla="*/ 172243 h 1029111"/>
                <a:gd name="connsiteX2-395" fmla="*/ 493783 w 859917"/>
                <a:gd name="connsiteY2-396" fmla="*/ 163198 h 1029111"/>
                <a:gd name="connsiteX3-397" fmla="*/ 526746 w 859917"/>
                <a:gd name="connsiteY3-398" fmla="*/ 392176 h 1029111"/>
                <a:gd name="connsiteX4-399" fmla="*/ 859917 w 859917"/>
                <a:gd name="connsiteY4-400" fmla="*/ 1027245 h 1029111"/>
                <a:gd name="connsiteX5-401" fmla="*/ 848068 w 859917"/>
                <a:gd name="connsiteY5-402" fmla="*/ 1026589 h 1029111"/>
                <a:gd name="connsiteX6-403" fmla="*/ 853005 w 859917"/>
                <a:gd name="connsiteY6-404" fmla="*/ 1029111 h 1029111"/>
                <a:gd name="connsiteX7-405" fmla="*/ 6911 w 859917"/>
                <a:gd name="connsiteY7-406" fmla="*/ 1029111 h 1029111"/>
                <a:gd name="connsiteX8-407" fmla="*/ 11850 w 859917"/>
                <a:gd name="connsiteY8-408" fmla="*/ 1026588 h 1029111"/>
                <a:gd name="connsiteX9-409" fmla="*/ 0 w 859917"/>
                <a:gd name="connsiteY9-410" fmla="*/ 1027244 h 1029111"/>
                <a:gd name="connsiteX10-411" fmla="*/ 352305 w 859917"/>
                <a:gd name="connsiteY10-412" fmla="*/ 367634 h 1029111"/>
                <a:gd name="connsiteX11-413" fmla="*/ 374511 w 859917"/>
                <a:gd name="connsiteY11-414" fmla="*/ 169658 h 1029111"/>
                <a:gd name="connsiteX12-415" fmla="*/ 318948 w 859917"/>
                <a:gd name="connsiteY12-416" fmla="*/ 158031 h 1029111"/>
                <a:gd name="connsiteX13-417" fmla="*/ 441916 w 859917"/>
                <a:gd name="connsiteY13-418" fmla="*/ 0 h 1029111"/>
                <a:gd name="connsiteX0-419" fmla="*/ 441916 w 859917"/>
                <a:gd name="connsiteY0-420" fmla="*/ 0 h 1029111"/>
                <a:gd name="connsiteX1-421" fmla="*/ 567279 w 859917"/>
                <a:gd name="connsiteY1-422" fmla="*/ 172243 h 1029111"/>
                <a:gd name="connsiteX2-423" fmla="*/ 493783 w 859917"/>
                <a:gd name="connsiteY2-424" fmla="*/ 163198 h 1029111"/>
                <a:gd name="connsiteX3-425" fmla="*/ 526746 w 859917"/>
                <a:gd name="connsiteY3-426" fmla="*/ 392176 h 1029111"/>
                <a:gd name="connsiteX4-427" fmla="*/ 859917 w 859917"/>
                <a:gd name="connsiteY4-428" fmla="*/ 1027245 h 1029111"/>
                <a:gd name="connsiteX5-429" fmla="*/ 848068 w 859917"/>
                <a:gd name="connsiteY5-430" fmla="*/ 1026589 h 1029111"/>
                <a:gd name="connsiteX6-431" fmla="*/ 853005 w 859917"/>
                <a:gd name="connsiteY6-432" fmla="*/ 1029111 h 1029111"/>
                <a:gd name="connsiteX7-433" fmla="*/ 6911 w 859917"/>
                <a:gd name="connsiteY7-434" fmla="*/ 1029111 h 1029111"/>
                <a:gd name="connsiteX8-435" fmla="*/ 11850 w 859917"/>
                <a:gd name="connsiteY8-436" fmla="*/ 1026588 h 1029111"/>
                <a:gd name="connsiteX9-437" fmla="*/ 0 w 859917"/>
                <a:gd name="connsiteY9-438" fmla="*/ 1027244 h 1029111"/>
                <a:gd name="connsiteX10-439" fmla="*/ 352305 w 859917"/>
                <a:gd name="connsiteY10-440" fmla="*/ 367634 h 1029111"/>
                <a:gd name="connsiteX11-441" fmla="*/ 392446 w 859917"/>
                <a:gd name="connsiteY11-442" fmla="*/ 154155 h 1029111"/>
                <a:gd name="connsiteX12-443" fmla="*/ 318948 w 859917"/>
                <a:gd name="connsiteY12-444" fmla="*/ 158031 h 1029111"/>
                <a:gd name="connsiteX13-445" fmla="*/ 441916 w 859917"/>
                <a:gd name="connsiteY13-446" fmla="*/ 0 h 1029111"/>
                <a:gd name="connsiteX0-447" fmla="*/ 441916 w 859917"/>
                <a:gd name="connsiteY0-448" fmla="*/ 0 h 1029111"/>
                <a:gd name="connsiteX1-449" fmla="*/ 567279 w 859917"/>
                <a:gd name="connsiteY1-450" fmla="*/ 172243 h 1029111"/>
                <a:gd name="connsiteX2-451" fmla="*/ 493783 w 859917"/>
                <a:gd name="connsiteY2-452" fmla="*/ 163198 h 1029111"/>
                <a:gd name="connsiteX3-453" fmla="*/ 526746 w 859917"/>
                <a:gd name="connsiteY3-454" fmla="*/ 392176 h 1029111"/>
                <a:gd name="connsiteX4-455" fmla="*/ 859917 w 859917"/>
                <a:gd name="connsiteY4-456" fmla="*/ 1027245 h 1029111"/>
                <a:gd name="connsiteX5-457" fmla="*/ 848068 w 859917"/>
                <a:gd name="connsiteY5-458" fmla="*/ 1026589 h 1029111"/>
                <a:gd name="connsiteX6-459" fmla="*/ 853005 w 859917"/>
                <a:gd name="connsiteY6-460" fmla="*/ 1029111 h 1029111"/>
                <a:gd name="connsiteX7-461" fmla="*/ 6911 w 859917"/>
                <a:gd name="connsiteY7-462" fmla="*/ 1029111 h 1029111"/>
                <a:gd name="connsiteX8-463" fmla="*/ 11850 w 859917"/>
                <a:gd name="connsiteY8-464" fmla="*/ 1026588 h 1029111"/>
                <a:gd name="connsiteX9-465" fmla="*/ 0 w 859917"/>
                <a:gd name="connsiteY9-466" fmla="*/ 1027244 h 1029111"/>
                <a:gd name="connsiteX10-467" fmla="*/ 390565 w 859917"/>
                <a:gd name="connsiteY10-468" fmla="*/ 146699 h 1029111"/>
                <a:gd name="connsiteX11-469" fmla="*/ 392446 w 859917"/>
                <a:gd name="connsiteY11-470" fmla="*/ 154155 h 1029111"/>
                <a:gd name="connsiteX12-471" fmla="*/ 318948 w 859917"/>
                <a:gd name="connsiteY12-472" fmla="*/ 158031 h 1029111"/>
                <a:gd name="connsiteX13-473" fmla="*/ 441916 w 859917"/>
                <a:gd name="connsiteY13-474" fmla="*/ 0 h 1029111"/>
                <a:gd name="connsiteX0-475" fmla="*/ 441916 w 859917"/>
                <a:gd name="connsiteY0-476" fmla="*/ 0 h 1029111"/>
                <a:gd name="connsiteX1-477" fmla="*/ 545761 w 859917"/>
                <a:gd name="connsiteY1-478" fmla="*/ 160617 h 1029111"/>
                <a:gd name="connsiteX2-479" fmla="*/ 493783 w 859917"/>
                <a:gd name="connsiteY2-480" fmla="*/ 163198 h 1029111"/>
                <a:gd name="connsiteX3-481" fmla="*/ 526746 w 859917"/>
                <a:gd name="connsiteY3-482" fmla="*/ 392176 h 1029111"/>
                <a:gd name="connsiteX4-483" fmla="*/ 859917 w 859917"/>
                <a:gd name="connsiteY4-484" fmla="*/ 1027245 h 1029111"/>
                <a:gd name="connsiteX5-485" fmla="*/ 848068 w 859917"/>
                <a:gd name="connsiteY5-486" fmla="*/ 1026589 h 1029111"/>
                <a:gd name="connsiteX6-487" fmla="*/ 853005 w 859917"/>
                <a:gd name="connsiteY6-488" fmla="*/ 1029111 h 1029111"/>
                <a:gd name="connsiteX7-489" fmla="*/ 6911 w 859917"/>
                <a:gd name="connsiteY7-490" fmla="*/ 1029111 h 1029111"/>
                <a:gd name="connsiteX8-491" fmla="*/ 11850 w 859917"/>
                <a:gd name="connsiteY8-492" fmla="*/ 1026588 h 1029111"/>
                <a:gd name="connsiteX9-493" fmla="*/ 0 w 859917"/>
                <a:gd name="connsiteY9-494" fmla="*/ 1027244 h 1029111"/>
                <a:gd name="connsiteX10-495" fmla="*/ 390565 w 859917"/>
                <a:gd name="connsiteY10-496" fmla="*/ 146699 h 1029111"/>
                <a:gd name="connsiteX11-497" fmla="*/ 392446 w 859917"/>
                <a:gd name="connsiteY11-498" fmla="*/ 154155 h 1029111"/>
                <a:gd name="connsiteX12-499" fmla="*/ 318948 w 859917"/>
                <a:gd name="connsiteY12-500" fmla="*/ 158031 h 1029111"/>
                <a:gd name="connsiteX13-501" fmla="*/ 441916 w 859917"/>
                <a:gd name="connsiteY13-502" fmla="*/ 0 h 1029111"/>
                <a:gd name="connsiteX0-503" fmla="*/ 441916 w 859917"/>
                <a:gd name="connsiteY0-504" fmla="*/ 0 h 1029111"/>
                <a:gd name="connsiteX1-505" fmla="*/ 545761 w 859917"/>
                <a:gd name="connsiteY1-506" fmla="*/ 160617 h 1029111"/>
                <a:gd name="connsiteX2-507" fmla="*/ 493783 w 859917"/>
                <a:gd name="connsiteY2-508" fmla="*/ 163198 h 1029111"/>
                <a:gd name="connsiteX3-509" fmla="*/ 526746 w 859917"/>
                <a:gd name="connsiteY3-510" fmla="*/ 392176 h 1029111"/>
                <a:gd name="connsiteX4-511" fmla="*/ 859917 w 859917"/>
                <a:gd name="connsiteY4-512" fmla="*/ 1027245 h 1029111"/>
                <a:gd name="connsiteX5-513" fmla="*/ 848068 w 859917"/>
                <a:gd name="connsiteY5-514" fmla="*/ 1026589 h 1029111"/>
                <a:gd name="connsiteX6-515" fmla="*/ 853005 w 859917"/>
                <a:gd name="connsiteY6-516" fmla="*/ 1029111 h 1029111"/>
                <a:gd name="connsiteX7-517" fmla="*/ 6911 w 859917"/>
                <a:gd name="connsiteY7-518" fmla="*/ 1029111 h 1029111"/>
                <a:gd name="connsiteX8-519" fmla="*/ 11850 w 859917"/>
                <a:gd name="connsiteY8-520" fmla="*/ 1026588 h 1029111"/>
                <a:gd name="connsiteX9-521" fmla="*/ 0 w 859917"/>
                <a:gd name="connsiteY9-522" fmla="*/ 1027244 h 1029111"/>
                <a:gd name="connsiteX10-523" fmla="*/ 390565 w 859917"/>
                <a:gd name="connsiteY10-524" fmla="*/ 146699 h 1029111"/>
                <a:gd name="connsiteX11-525" fmla="*/ 392446 w 859917"/>
                <a:gd name="connsiteY11-526" fmla="*/ 154155 h 1029111"/>
                <a:gd name="connsiteX12-527" fmla="*/ 327319 w 859917"/>
                <a:gd name="connsiteY12-528" fmla="*/ 154157 h 1029111"/>
                <a:gd name="connsiteX13-529" fmla="*/ 441916 w 859917"/>
                <a:gd name="connsiteY13-530" fmla="*/ 0 h 1029111"/>
                <a:gd name="connsiteX0-531" fmla="*/ 441916 w 859917"/>
                <a:gd name="connsiteY0-532" fmla="*/ 0 h 1029111"/>
                <a:gd name="connsiteX1-533" fmla="*/ 545761 w 859917"/>
                <a:gd name="connsiteY1-534" fmla="*/ 160617 h 1029111"/>
                <a:gd name="connsiteX2-535" fmla="*/ 493785 w 859917"/>
                <a:gd name="connsiteY2-536" fmla="*/ 152864 h 1029111"/>
                <a:gd name="connsiteX3-537" fmla="*/ 526746 w 859917"/>
                <a:gd name="connsiteY3-538" fmla="*/ 392176 h 1029111"/>
                <a:gd name="connsiteX4-539" fmla="*/ 859917 w 859917"/>
                <a:gd name="connsiteY4-540" fmla="*/ 1027245 h 1029111"/>
                <a:gd name="connsiteX5-541" fmla="*/ 848068 w 859917"/>
                <a:gd name="connsiteY5-542" fmla="*/ 1026589 h 1029111"/>
                <a:gd name="connsiteX6-543" fmla="*/ 853005 w 859917"/>
                <a:gd name="connsiteY6-544" fmla="*/ 1029111 h 1029111"/>
                <a:gd name="connsiteX7-545" fmla="*/ 6911 w 859917"/>
                <a:gd name="connsiteY7-546" fmla="*/ 1029111 h 1029111"/>
                <a:gd name="connsiteX8-547" fmla="*/ 11850 w 859917"/>
                <a:gd name="connsiteY8-548" fmla="*/ 1026588 h 1029111"/>
                <a:gd name="connsiteX9-549" fmla="*/ 0 w 859917"/>
                <a:gd name="connsiteY9-550" fmla="*/ 1027244 h 1029111"/>
                <a:gd name="connsiteX10-551" fmla="*/ 390565 w 859917"/>
                <a:gd name="connsiteY10-552" fmla="*/ 146699 h 1029111"/>
                <a:gd name="connsiteX11-553" fmla="*/ 392446 w 859917"/>
                <a:gd name="connsiteY11-554" fmla="*/ 154155 h 1029111"/>
                <a:gd name="connsiteX12-555" fmla="*/ 327319 w 859917"/>
                <a:gd name="connsiteY12-556" fmla="*/ 154157 h 1029111"/>
                <a:gd name="connsiteX13-557" fmla="*/ 441916 w 859917"/>
                <a:gd name="connsiteY13-558" fmla="*/ 0 h 102911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53" y="connsiteY13-54"/>
                </a:cxn>
              </a:cxnLst>
              <a:rect l="l" t="t" r="r" b="b"/>
              <a:pathLst>
                <a:path w="859917" h="1029111">
                  <a:moveTo>
                    <a:pt x="441916" y="0"/>
                  </a:moveTo>
                  <a:lnTo>
                    <a:pt x="545761" y="160617"/>
                  </a:lnTo>
                  <a:lnTo>
                    <a:pt x="493785" y="152864"/>
                  </a:lnTo>
                  <a:lnTo>
                    <a:pt x="526746" y="392176"/>
                  </a:lnTo>
                  <a:cubicBezTo>
                    <a:pt x="553702" y="643390"/>
                    <a:pt x="673197" y="873594"/>
                    <a:pt x="859917" y="1027245"/>
                  </a:cubicBezTo>
                  <a:lnTo>
                    <a:pt x="848068" y="1026589"/>
                  </a:lnTo>
                  <a:lnTo>
                    <a:pt x="853005" y="1029111"/>
                  </a:lnTo>
                  <a:lnTo>
                    <a:pt x="6911" y="1029111"/>
                  </a:lnTo>
                  <a:lnTo>
                    <a:pt x="11850" y="1026588"/>
                  </a:lnTo>
                  <a:lnTo>
                    <a:pt x="0" y="1027244"/>
                  </a:lnTo>
                  <a:cubicBezTo>
                    <a:pt x="186721" y="873593"/>
                    <a:pt x="363609" y="397913"/>
                    <a:pt x="390565" y="146699"/>
                  </a:cubicBezTo>
                  <a:lnTo>
                    <a:pt x="392446" y="154155"/>
                  </a:lnTo>
                  <a:lnTo>
                    <a:pt x="327319" y="154157"/>
                  </a:lnTo>
                  <a:lnTo>
                    <a:pt x="44191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40000"/>
                  </a:schemeClr>
                </a:gs>
                <a:gs pos="86000">
                  <a:srgbClr val="49679C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19" name="任意多边形: 形状 16"/>
            <p:cNvSpPr/>
            <p:nvPr/>
          </p:nvSpPr>
          <p:spPr>
            <a:xfrm rot="16200000">
              <a:off x="4120" y="6589"/>
              <a:ext cx="847" cy="1077"/>
            </a:xfrm>
            <a:custGeom>
              <a:avLst/>
              <a:gdLst>
                <a:gd name="connsiteX0" fmla="*/ 429958 w 859917"/>
                <a:gd name="connsiteY0" fmla="*/ 0 h 1113095"/>
                <a:gd name="connsiteX1" fmla="*/ 667702 w 859917"/>
                <a:gd name="connsiteY1" fmla="*/ 373796 h 1113095"/>
                <a:gd name="connsiteX2" fmla="*/ 521276 w 859917"/>
                <a:gd name="connsiteY2" fmla="*/ 373796 h 1113095"/>
                <a:gd name="connsiteX3" fmla="*/ 526746 w 859917"/>
                <a:gd name="connsiteY3" fmla="*/ 476160 h 1113095"/>
                <a:gd name="connsiteX4" fmla="*/ 859917 w 859917"/>
                <a:gd name="connsiteY4" fmla="*/ 1111229 h 1113095"/>
                <a:gd name="connsiteX5" fmla="*/ 848068 w 859917"/>
                <a:gd name="connsiteY5" fmla="*/ 1110573 h 1113095"/>
                <a:gd name="connsiteX6" fmla="*/ 853005 w 859917"/>
                <a:gd name="connsiteY6" fmla="*/ 1113095 h 1113095"/>
                <a:gd name="connsiteX7" fmla="*/ 6911 w 859917"/>
                <a:gd name="connsiteY7" fmla="*/ 1113095 h 1113095"/>
                <a:gd name="connsiteX8" fmla="*/ 11850 w 859917"/>
                <a:gd name="connsiteY8" fmla="*/ 1110572 h 1113095"/>
                <a:gd name="connsiteX9" fmla="*/ 0 w 859917"/>
                <a:gd name="connsiteY9" fmla="*/ 1111228 h 1113095"/>
                <a:gd name="connsiteX10" fmla="*/ 333171 w 859917"/>
                <a:gd name="connsiteY10" fmla="*/ 476159 h 1113095"/>
                <a:gd name="connsiteX11" fmla="*/ 338641 w 859917"/>
                <a:gd name="connsiteY11" fmla="*/ 373796 h 1113095"/>
                <a:gd name="connsiteX12" fmla="*/ 192214 w 859917"/>
                <a:gd name="connsiteY12" fmla="*/ 373796 h 1113095"/>
                <a:gd name="connsiteX0-1" fmla="*/ 429958 w 859917"/>
                <a:gd name="connsiteY0-2" fmla="*/ 0 h 1113095"/>
                <a:gd name="connsiteX1-3" fmla="*/ 667702 w 859917"/>
                <a:gd name="connsiteY1-4" fmla="*/ 373796 h 1113095"/>
                <a:gd name="connsiteX2-5" fmla="*/ 521276 w 859917"/>
                <a:gd name="connsiteY2-6" fmla="*/ 373796 h 1113095"/>
                <a:gd name="connsiteX3-7" fmla="*/ 526746 w 859917"/>
                <a:gd name="connsiteY3-8" fmla="*/ 476160 h 1113095"/>
                <a:gd name="connsiteX4-9" fmla="*/ 859917 w 859917"/>
                <a:gd name="connsiteY4-10" fmla="*/ 1111229 h 1113095"/>
                <a:gd name="connsiteX5-11" fmla="*/ 848068 w 859917"/>
                <a:gd name="connsiteY5-12" fmla="*/ 1110573 h 1113095"/>
                <a:gd name="connsiteX6-13" fmla="*/ 853005 w 859917"/>
                <a:gd name="connsiteY6-14" fmla="*/ 1113095 h 1113095"/>
                <a:gd name="connsiteX7-15" fmla="*/ 6911 w 859917"/>
                <a:gd name="connsiteY7-16" fmla="*/ 1113095 h 1113095"/>
                <a:gd name="connsiteX8-17" fmla="*/ 11850 w 859917"/>
                <a:gd name="connsiteY8-18" fmla="*/ 1110572 h 1113095"/>
                <a:gd name="connsiteX9-19" fmla="*/ 0 w 859917"/>
                <a:gd name="connsiteY9-20" fmla="*/ 1111228 h 1113095"/>
                <a:gd name="connsiteX10-21" fmla="*/ 333171 w 859917"/>
                <a:gd name="connsiteY10-22" fmla="*/ 476159 h 1113095"/>
                <a:gd name="connsiteX11-23" fmla="*/ 361358 w 859917"/>
                <a:gd name="connsiteY11-24" fmla="*/ 292401 h 1113095"/>
                <a:gd name="connsiteX12-25" fmla="*/ 192214 w 859917"/>
                <a:gd name="connsiteY12-26" fmla="*/ 373796 h 1113095"/>
                <a:gd name="connsiteX13" fmla="*/ 429958 w 859917"/>
                <a:gd name="connsiteY13" fmla="*/ 0 h 1113095"/>
                <a:gd name="connsiteX0-27" fmla="*/ 429958 w 859917"/>
                <a:gd name="connsiteY0-28" fmla="*/ 0 h 1113095"/>
                <a:gd name="connsiteX1-29" fmla="*/ 667702 w 859917"/>
                <a:gd name="connsiteY1-30" fmla="*/ 373796 h 1113095"/>
                <a:gd name="connsiteX2-31" fmla="*/ 521276 w 859917"/>
                <a:gd name="connsiteY2-32" fmla="*/ 373796 h 1113095"/>
                <a:gd name="connsiteX3-33" fmla="*/ 526746 w 859917"/>
                <a:gd name="connsiteY3-34" fmla="*/ 476160 h 1113095"/>
                <a:gd name="connsiteX4-35" fmla="*/ 859917 w 859917"/>
                <a:gd name="connsiteY4-36" fmla="*/ 1111229 h 1113095"/>
                <a:gd name="connsiteX5-37" fmla="*/ 848068 w 859917"/>
                <a:gd name="connsiteY5-38" fmla="*/ 1110573 h 1113095"/>
                <a:gd name="connsiteX6-39" fmla="*/ 853005 w 859917"/>
                <a:gd name="connsiteY6-40" fmla="*/ 1113095 h 1113095"/>
                <a:gd name="connsiteX7-41" fmla="*/ 6911 w 859917"/>
                <a:gd name="connsiteY7-42" fmla="*/ 1113095 h 1113095"/>
                <a:gd name="connsiteX8-43" fmla="*/ 11850 w 859917"/>
                <a:gd name="connsiteY8-44" fmla="*/ 1110572 h 1113095"/>
                <a:gd name="connsiteX9-45" fmla="*/ 0 w 859917"/>
                <a:gd name="connsiteY9-46" fmla="*/ 1111228 h 1113095"/>
                <a:gd name="connsiteX10-47" fmla="*/ 333171 w 859917"/>
                <a:gd name="connsiteY10-48" fmla="*/ 476159 h 1113095"/>
                <a:gd name="connsiteX11-49" fmla="*/ 361358 w 859917"/>
                <a:gd name="connsiteY11-50" fmla="*/ 292401 h 1113095"/>
                <a:gd name="connsiteX12-51" fmla="*/ 261558 w 859917"/>
                <a:gd name="connsiteY12-52" fmla="*/ 287232 h 1113095"/>
                <a:gd name="connsiteX13-53" fmla="*/ 429958 w 859917"/>
                <a:gd name="connsiteY13-54" fmla="*/ 0 h 1113095"/>
                <a:gd name="connsiteX0-55" fmla="*/ 429958 w 859917"/>
                <a:gd name="connsiteY0-56" fmla="*/ 0 h 1113095"/>
                <a:gd name="connsiteX1-57" fmla="*/ 667702 w 859917"/>
                <a:gd name="connsiteY1-58" fmla="*/ 373796 h 1113095"/>
                <a:gd name="connsiteX2-59" fmla="*/ 517691 w 859917"/>
                <a:gd name="connsiteY2-60" fmla="*/ 293692 h 1113095"/>
                <a:gd name="connsiteX3-61" fmla="*/ 526746 w 859917"/>
                <a:gd name="connsiteY3-62" fmla="*/ 476160 h 1113095"/>
                <a:gd name="connsiteX4-63" fmla="*/ 859917 w 859917"/>
                <a:gd name="connsiteY4-64" fmla="*/ 1111229 h 1113095"/>
                <a:gd name="connsiteX5-65" fmla="*/ 848068 w 859917"/>
                <a:gd name="connsiteY5-66" fmla="*/ 1110573 h 1113095"/>
                <a:gd name="connsiteX6-67" fmla="*/ 853005 w 859917"/>
                <a:gd name="connsiteY6-68" fmla="*/ 1113095 h 1113095"/>
                <a:gd name="connsiteX7-69" fmla="*/ 6911 w 859917"/>
                <a:gd name="connsiteY7-70" fmla="*/ 1113095 h 1113095"/>
                <a:gd name="connsiteX8-71" fmla="*/ 11850 w 859917"/>
                <a:gd name="connsiteY8-72" fmla="*/ 1110572 h 1113095"/>
                <a:gd name="connsiteX9-73" fmla="*/ 0 w 859917"/>
                <a:gd name="connsiteY9-74" fmla="*/ 1111228 h 1113095"/>
                <a:gd name="connsiteX10-75" fmla="*/ 333171 w 859917"/>
                <a:gd name="connsiteY10-76" fmla="*/ 476159 h 1113095"/>
                <a:gd name="connsiteX11-77" fmla="*/ 361358 w 859917"/>
                <a:gd name="connsiteY11-78" fmla="*/ 292401 h 1113095"/>
                <a:gd name="connsiteX12-79" fmla="*/ 261558 w 859917"/>
                <a:gd name="connsiteY12-80" fmla="*/ 287232 h 1113095"/>
                <a:gd name="connsiteX13-81" fmla="*/ 429958 w 859917"/>
                <a:gd name="connsiteY13-82" fmla="*/ 0 h 1113095"/>
                <a:gd name="connsiteX0-83" fmla="*/ 429958 w 859917"/>
                <a:gd name="connsiteY0-84" fmla="*/ 0 h 1113095"/>
                <a:gd name="connsiteX1-85" fmla="*/ 617490 w 859917"/>
                <a:gd name="connsiteY1-86" fmla="*/ 301444 h 1113095"/>
                <a:gd name="connsiteX2-87" fmla="*/ 517691 w 859917"/>
                <a:gd name="connsiteY2-88" fmla="*/ 293692 h 1113095"/>
                <a:gd name="connsiteX3-89" fmla="*/ 526746 w 859917"/>
                <a:gd name="connsiteY3-90" fmla="*/ 476160 h 1113095"/>
                <a:gd name="connsiteX4-91" fmla="*/ 859917 w 859917"/>
                <a:gd name="connsiteY4-92" fmla="*/ 1111229 h 1113095"/>
                <a:gd name="connsiteX5-93" fmla="*/ 848068 w 859917"/>
                <a:gd name="connsiteY5-94" fmla="*/ 1110573 h 1113095"/>
                <a:gd name="connsiteX6-95" fmla="*/ 853005 w 859917"/>
                <a:gd name="connsiteY6-96" fmla="*/ 1113095 h 1113095"/>
                <a:gd name="connsiteX7-97" fmla="*/ 6911 w 859917"/>
                <a:gd name="connsiteY7-98" fmla="*/ 1113095 h 1113095"/>
                <a:gd name="connsiteX8-99" fmla="*/ 11850 w 859917"/>
                <a:gd name="connsiteY8-100" fmla="*/ 1110572 h 1113095"/>
                <a:gd name="connsiteX9-101" fmla="*/ 0 w 859917"/>
                <a:gd name="connsiteY9-102" fmla="*/ 1111228 h 1113095"/>
                <a:gd name="connsiteX10-103" fmla="*/ 333171 w 859917"/>
                <a:gd name="connsiteY10-104" fmla="*/ 476159 h 1113095"/>
                <a:gd name="connsiteX11-105" fmla="*/ 361358 w 859917"/>
                <a:gd name="connsiteY11-106" fmla="*/ 292401 h 1113095"/>
                <a:gd name="connsiteX12-107" fmla="*/ 261558 w 859917"/>
                <a:gd name="connsiteY12-108" fmla="*/ 287232 h 1113095"/>
                <a:gd name="connsiteX13-109" fmla="*/ 429958 w 859917"/>
                <a:gd name="connsiteY13-110" fmla="*/ 0 h 1113095"/>
                <a:gd name="connsiteX0-111" fmla="*/ 429958 w 859917"/>
                <a:gd name="connsiteY0-112" fmla="*/ 0 h 1113095"/>
                <a:gd name="connsiteX1-113" fmla="*/ 617490 w 859917"/>
                <a:gd name="connsiteY1-114" fmla="*/ 301444 h 1113095"/>
                <a:gd name="connsiteX2-115" fmla="*/ 517691 w 859917"/>
                <a:gd name="connsiteY2-116" fmla="*/ 293692 h 1113095"/>
                <a:gd name="connsiteX3-117" fmla="*/ 526746 w 859917"/>
                <a:gd name="connsiteY3-118" fmla="*/ 476160 h 1113095"/>
                <a:gd name="connsiteX4-119" fmla="*/ 859917 w 859917"/>
                <a:gd name="connsiteY4-120" fmla="*/ 1111229 h 1113095"/>
                <a:gd name="connsiteX5-121" fmla="*/ 848068 w 859917"/>
                <a:gd name="connsiteY5-122" fmla="*/ 1110573 h 1113095"/>
                <a:gd name="connsiteX6-123" fmla="*/ 853005 w 859917"/>
                <a:gd name="connsiteY6-124" fmla="*/ 1113095 h 1113095"/>
                <a:gd name="connsiteX7-125" fmla="*/ 6911 w 859917"/>
                <a:gd name="connsiteY7-126" fmla="*/ 1113095 h 1113095"/>
                <a:gd name="connsiteX8-127" fmla="*/ 11850 w 859917"/>
                <a:gd name="connsiteY8-128" fmla="*/ 1110572 h 1113095"/>
                <a:gd name="connsiteX9-129" fmla="*/ 0 w 859917"/>
                <a:gd name="connsiteY9-130" fmla="*/ 1111228 h 1113095"/>
                <a:gd name="connsiteX10-131" fmla="*/ 340346 w 859917"/>
                <a:gd name="connsiteY10-132" fmla="*/ 474870 h 1113095"/>
                <a:gd name="connsiteX11-133" fmla="*/ 361358 w 859917"/>
                <a:gd name="connsiteY11-134" fmla="*/ 292401 h 1113095"/>
                <a:gd name="connsiteX12-135" fmla="*/ 261558 w 859917"/>
                <a:gd name="connsiteY12-136" fmla="*/ 287232 h 1113095"/>
                <a:gd name="connsiteX13-137" fmla="*/ 429958 w 859917"/>
                <a:gd name="connsiteY13-138" fmla="*/ 0 h 1113095"/>
                <a:gd name="connsiteX0-139" fmla="*/ 429958 w 859917"/>
                <a:gd name="connsiteY0-140" fmla="*/ 0 h 1113095"/>
                <a:gd name="connsiteX1-141" fmla="*/ 617490 w 859917"/>
                <a:gd name="connsiteY1-142" fmla="*/ 301444 h 1113095"/>
                <a:gd name="connsiteX2-143" fmla="*/ 517691 w 859917"/>
                <a:gd name="connsiteY2-144" fmla="*/ 293692 h 1113095"/>
                <a:gd name="connsiteX3-145" fmla="*/ 526746 w 859917"/>
                <a:gd name="connsiteY3-146" fmla="*/ 476160 h 1113095"/>
                <a:gd name="connsiteX4-147" fmla="*/ 859917 w 859917"/>
                <a:gd name="connsiteY4-148" fmla="*/ 1111229 h 1113095"/>
                <a:gd name="connsiteX5-149" fmla="*/ 848068 w 859917"/>
                <a:gd name="connsiteY5-150" fmla="*/ 1110573 h 1113095"/>
                <a:gd name="connsiteX6-151" fmla="*/ 853005 w 859917"/>
                <a:gd name="connsiteY6-152" fmla="*/ 1113095 h 1113095"/>
                <a:gd name="connsiteX7-153" fmla="*/ 6911 w 859917"/>
                <a:gd name="connsiteY7-154" fmla="*/ 1113095 h 1113095"/>
                <a:gd name="connsiteX8-155" fmla="*/ 11850 w 859917"/>
                <a:gd name="connsiteY8-156" fmla="*/ 1110572 h 1113095"/>
                <a:gd name="connsiteX9-157" fmla="*/ 0 w 859917"/>
                <a:gd name="connsiteY9-158" fmla="*/ 1111228 h 1113095"/>
                <a:gd name="connsiteX10-159" fmla="*/ 340346 w 859917"/>
                <a:gd name="connsiteY10-160" fmla="*/ 474870 h 1113095"/>
                <a:gd name="connsiteX11-161" fmla="*/ 361358 w 859917"/>
                <a:gd name="connsiteY11-162" fmla="*/ 292401 h 1113095"/>
                <a:gd name="connsiteX12-163" fmla="*/ 286666 w 859917"/>
                <a:gd name="connsiteY12-164" fmla="*/ 245889 h 1113095"/>
                <a:gd name="connsiteX13-165" fmla="*/ 429958 w 859917"/>
                <a:gd name="connsiteY13-166" fmla="*/ 0 h 1113095"/>
                <a:gd name="connsiteX0-167" fmla="*/ 429958 w 859917"/>
                <a:gd name="connsiteY0-168" fmla="*/ 0 h 1113095"/>
                <a:gd name="connsiteX1-169" fmla="*/ 617490 w 859917"/>
                <a:gd name="connsiteY1-170" fmla="*/ 301444 h 1113095"/>
                <a:gd name="connsiteX2-171" fmla="*/ 517691 w 859917"/>
                <a:gd name="connsiteY2-172" fmla="*/ 293692 h 1113095"/>
                <a:gd name="connsiteX3-173" fmla="*/ 526746 w 859917"/>
                <a:gd name="connsiteY3-174" fmla="*/ 476160 h 1113095"/>
                <a:gd name="connsiteX4-175" fmla="*/ 859917 w 859917"/>
                <a:gd name="connsiteY4-176" fmla="*/ 1111229 h 1113095"/>
                <a:gd name="connsiteX5-177" fmla="*/ 848068 w 859917"/>
                <a:gd name="connsiteY5-178" fmla="*/ 1110573 h 1113095"/>
                <a:gd name="connsiteX6-179" fmla="*/ 853005 w 859917"/>
                <a:gd name="connsiteY6-180" fmla="*/ 1113095 h 1113095"/>
                <a:gd name="connsiteX7-181" fmla="*/ 6911 w 859917"/>
                <a:gd name="connsiteY7-182" fmla="*/ 1113095 h 1113095"/>
                <a:gd name="connsiteX8-183" fmla="*/ 11850 w 859917"/>
                <a:gd name="connsiteY8-184" fmla="*/ 1110572 h 1113095"/>
                <a:gd name="connsiteX9-185" fmla="*/ 0 w 859917"/>
                <a:gd name="connsiteY9-186" fmla="*/ 1111228 h 1113095"/>
                <a:gd name="connsiteX10-187" fmla="*/ 340346 w 859917"/>
                <a:gd name="connsiteY10-188" fmla="*/ 474870 h 1113095"/>
                <a:gd name="connsiteX11-189" fmla="*/ 374511 w 859917"/>
                <a:gd name="connsiteY11-190" fmla="*/ 253642 h 1113095"/>
                <a:gd name="connsiteX12-191" fmla="*/ 286666 w 859917"/>
                <a:gd name="connsiteY12-192" fmla="*/ 245889 h 1113095"/>
                <a:gd name="connsiteX13-193" fmla="*/ 429958 w 859917"/>
                <a:gd name="connsiteY13-194" fmla="*/ 0 h 1113095"/>
                <a:gd name="connsiteX0-195" fmla="*/ 429958 w 859917"/>
                <a:gd name="connsiteY0-196" fmla="*/ 0 h 1113095"/>
                <a:gd name="connsiteX1-197" fmla="*/ 617490 w 859917"/>
                <a:gd name="connsiteY1-198" fmla="*/ 301444 h 1113095"/>
                <a:gd name="connsiteX2-199" fmla="*/ 510519 w 859917"/>
                <a:gd name="connsiteY2-200" fmla="*/ 256225 h 1113095"/>
                <a:gd name="connsiteX3-201" fmla="*/ 526746 w 859917"/>
                <a:gd name="connsiteY3-202" fmla="*/ 476160 h 1113095"/>
                <a:gd name="connsiteX4-203" fmla="*/ 859917 w 859917"/>
                <a:gd name="connsiteY4-204" fmla="*/ 1111229 h 1113095"/>
                <a:gd name="connsiteX5-205" fmla="*/ 848068 w 859917"/>
                <a:gd name="connsiteY5-206" fmla="*/ 1110573 h 1113095"/>
                <a:gd name="connsiteX6-207" fmla="*/ 853005 w 859917"/>
                <a:gd name="connsiteY6-208" fmla="*/ 1113095 h 1113095"/>
                <a:gd name="connsiteX7-209" fmla="*/ 6911 w 859917"/>
                <a:gd name="connsiteY7-210" fmla="*/ 1113095 h 1113095"/>
                <a:gd name="connsiteX8-211" fmla="*/ 11850 w 859917"/>
                <a:gd name="connsiteY8-212" fmla="*/ 1110572 h 1113095"/>
                <a:gd name="connsiteX9-213" fmla="*/ 0 w 859917"/>
                <a:gd name="connsiteY9-214" fmla="*/ 1111228 h 1113095"/>
                <a:gd name="connsiteX10-215" fmla="*/ 340346 w 859917"/>
                <a:gd name="connsiteY10-216" fmla="*/ 474870 h 1113095"/>
                <a:gd name="connsiteX11-217" fmla="*/ 374511 w 859917"/>
                <a:gd name="connsiteY11-218" fmla="*/ 253642 h 1113095"/>
                <a:gd name="connsiteX12-219" fmla="*/ 286666 w 859917"/>
                <a:gd name="connsiteY12-220" fmla="*/ 245889 h 1113095"/>
                <a:gd name="connsiteX13-221" fmla="*/ 429958 w 859917"/>
                <a:gd name="connsiteY13-222" fmla="*/ 0 h 1113095"/>
                <a:gd name="connsiteX0-223" fmla="*/ 429958 w 859917"/>
                <a:gd name="connsiteY0-224" fmla="*/ 0 h 1113095"/>
                <a:gd name="connsiteX1-225" fmla="*/ 604340 w 859917"/>
                <a:gd name="connsiteY1-226" fmla="*/ 273021 h 1113095"/>
                <a:gd name="connsiteX2-227" fmla="*/ 510519 w 859917"/>
                <a:gd name="connsiteY2-228" fmla="*/ 256225 h 1113095"/>
                <a:gd name="connsiteX3-229" fmla="*/ 526746 w 859917"/>
                <a:gd name="connsiteY3-230" fmla="*/ 476160 h 1113095"/>
                <a:gd name="connsiteX4-231" fmla="*/ 859917 w 859917"/>
                <a:gd name="connsiteY4-232" fmla="*/ 1111229 h 1113095"/>
                <a:gd name="connsiteX5-233" fmla="*/ 848068 w 859917"/>
                <a:gd name="connsiteY5-234" fmla="*/ 1110573 h 1113095"/>
                <a:gd name="connsiteX6-235" fmla="*/ 853005 w 859917"/>
                <a:gd name="connsiteY6-236" fmla="*/ 1113095 h 1113095"/>
                <a:gd name="connsiteX7-237" fmla="*/ 6911 w 859917"/>
                <a:gd name="connsiteY7-238" fmla="*/ 1113095 h 1113095"/>
                <a:gd name="connsiteX8-239" fmla="*/ 11850 w 859917"/>
                <a:gd name="connsiteY8-240" fmla="*/ 1110572 h 1113095"/>
                <a:gd name="connsiteX9-241" fmla="*/ 0 w 859917"/>
                <a:gd name="connsiteY9-242" fmla="*/ 1111228 h 1113095"/>
                <a:gd name="connsiteX10-243" fmla="*/ 340346 w 859917"/>
                <a:gd name="connsiteY10-244" fmla="*/ 474870 h 1113095"/>
                <a:gd name="connsiteX11-245" fmla="*/ 374511 w 859917"/>
                <a:gd name="connsiteY11-246" fmla="*/ 253642 h 1113095"/>
                <a:gd name="connsiteX12-247" fmla="*/ 286666 w 859917"/>
                <a:gd name="connsiteY12-248" fmla="*/ 245889 h 1113095"/>
                <a:gd name="connsiteX13-249" fmla="*/ 429958 w 859917"/>
                <a:gd name="connsiteY13-250" fmla="*/ 0 h 1113095"/>
                <a:gd name="connsiteX0-251" fmla="*/ 441916 w 859917"/>
                <a:gd name="connsiteY0-252" fmla="*/ 0 h 1029111"/>
                <a:gd name="connsiteX1-253" fmla="*/ 604340 w 859917"/>
                <a:gd name="connsiteY1-254" fmla="*/ 189037 h 1029111"/>
                <a:gd name="connsiteX2-255" fmla="*/ 510519 w 859917"/>
                <a:gd name="connsiteY2-256" fmla="*/ 172241 h 1029111"/>
                <a:gd name="connsiteX3-257" fmla="*/ 526746 w 859917"/>
                <a:gd name="connsiteY3-258" fmla="*/ 392176 h 1029111"/>
                <a:gd name="connsiteX4-259" fmla="*/ 859917 w 859917"/>
                <a:gd name="connsiteY4-260" fmla="*/ 1027245 h 1029111"/>
                <a:gd name="connsiteX5-261" fmla="*/ 848068 w 859917"/>
                <a:gd name="connsiteY5-262" fmla="*/ 1026589 h 1029111"/>
                <a:gd name="connsiteX6-263" fmla="*/ 853005 w 859917"/>
                <a:gd name="connsiteY6-264" fmla="*/ 1029111 h 1029111"/>
                <a:gd name="connsiteX7-265" fmla="*/ 6911 w 859917"/>
                <a:gd name="connsiteY7-266" fmla="*/ 1029111 h 1029111"/>
                <a:gd name="connsiteX8-267" fmla="*/ 11850 w 859917"/>
                <a:gd name="connsiteY8-268" fmla="*/ 1026588 h 1029111"/>
                <a:gd name="connsiteX9-269" fmla="*/ 0 w 859917"/>
                <a:gd name="connsiteY9-270" fmla="*/ 1027244 h 1029111"/>
                <a:gd name="connsiteX10-271" fmla="*/ 340346 w 859917"/>
                <a:gd name="connsiteY10-272" fmla="*/ 390886 h 1029111"/>
                <a:gd name="connsiteX11-273" fmla="*/ 374511 w 859917"/>
                <a:gd name="connsiteY11-274" fmla="*/ 169658 h 1029111"/>
                <a:gd name="connsiteX12-275" fmla="*/ 286666 w 859917"/>
                <a:gd name="connsiteY12-276" fmla="*/ 161905 h 1029111"/>
                <a:gd name="connsiteX13-277" fmla="*/ 441916 w 859917"/>
                <a:gd name="connsiteY13-278" fmla="*/ 0 h 1029111"/>
                <a:gd name="connsiteX0-279" fmla="*/ 441916 w 859917"/>
                <a:gd name="connsiteY0-280" fmla="*/ 0 h 1029111"/>
                <a:gd name="connsiteX1-281" fmla="*/ 604340 w 859917"/>
                <a:gd name="connsiteY1-282" fmla="*/ 189037 h 1029111"/>
                <a:gd name="connsiteX2-283" fmla="*/ 510519 w 859917"/>
                <a:gd name="connsiteY2-284" fmla="*/ 172241 h 1029111"/>
                <a:gd name="connsiteX3-285" fmla="*/ 526746 w 859917"/>
                <a:gd name="connsiteY3-286" fmla="*/ 392176 h 1029111"/>
                <a:gd name="connsiteX4-287" fmla="*/ 859917 w 859917"/>
                <a:gd name="connsiteY4-288" fmla="*/ 1027245 h 1029111"/>
                <a:gd name="connsiteX5-289" fmla="*/ 848068 w 859917"/>
                <a:gd name="connsiteY5-290" fmla="*/ 1026589 h 1029111"/>
                <a:gd name="connsiteX6-291" fmla="*/ 853005 w 859917"/>
                <a:gd name="connsiteY6-292" fmla="*/ 1029111 h 1029111"/>
                <a:gd name="connsiteX7-293" fmla="*/ 6911 w 859917"/>
                <a:gd name="connsiteY7-294" fmla="*/ 1029111 h 1029111"/>
                <a:gd name="connsiteX8-295" fmla="*/ 11850 w 859917"/>
                <a:gd name="connsiteY8-296" fmla="*/ 1026588 h 1029111"/>
                <a:gd name="connsiteX9-297" fmla="*/ 0 w 859917"/>
                <a:gd name="connsiteY9-298" fmla="*/ 1027244 h 1029111"/>
                <a:gd name="connsiteX10-299" fmla="*/ 346326 w 859917"/>
                <a:gd name="connsiteY10-300" fmla="*/ 381844 h 1029111"/>
                <a:gd name="connsiteX11-301" fmla="*/ 374511 w 859917"/>
                <a:gd name="connsiteY11-302" fmla="*/ 169658 h 1029111"/>
                <a:gd name="connsiteX12-303" fmla="*/ 286666 w 859917"/>
                <a:gd name="connsiteY12-304" fmla="*/ 161905 h 1029111"/>
                <a:gd name="connsiteX13-305" fmla="*/ 441916 w 859917"/>
                <a:gd name="connsiteY13-306" fmla="*/ 0 h 1029111"/>
                <a:gd name="connsiteX0-307" fmla="*/ 441916 w 859917"/>
                <a:gd name="connsiteY0-308" fmla="*/ 0 h 1029111"/>
                <a:gd name="connsiteX1-309" fmla="*/ 604340 w 859917"/>
                <a:gd name="connsiteY1-310" fmla="*/ 189037 h 1029111"/>
                <a:gd name="connsiteX2-311" fmla="*/ 510519 w 859917"/>
                <a:gd name="connsiteY2-312" fmla="*/ 172241 h 1029111"/>
                <a:gd name="connsiteX3-313" fmla="*/ 526746 w 859917"/>
                <a:gd name="connsiteY3-314" fmla="*/ 392176 h 1029111"/>
                <a:gd name="connsiteX4-315" fmla="*/ 859917 w 859917"/>
                <a:gd name="connsiteY4-316" fmla="*/ 1027245 h 1029111"/>
                <a:gd name="connsiteX5-317" fmla="*/ 848068 w 859917"/>
                <a:gd name="connsiteY5-318" fmla="*/ 1026589 h 1029111"/>
                <a:gd name="connsiteX6-319" fmla="*/ 853005 w 859917"/>
                <a:gd name="connsiteY6-320" fmla="*/ 1029111 h 1029111"/>
                <a:gd name="connsiteX7-321" fmla="*/ 6911 w 859917"/>
                <a:gd name="connsiteY7-322" fmla="*/ 1029111 h 1029111"/>
                <a:gd name="connsiteX8-323" fmla="*/ 11850 w 859917"/>
                <a:gd name="connsiteY8-324" fmla="*/ 1026588 h 1029111"/>
                <a:gd name="connsiteX9-325" fmla="*/ 0 w 859917"/>
                <a:gd name="connsiteY9-326" fmla="*/ 1027244 h 1029111"/>
                <a:gd name="connsiteX10-327" fmla="*/ 352305 w 859917"/>
                <a:gd name="connsiteY10-328" fmla="*/ 367634 h 1029111"/>
                <a:gd name="connsiteX11-329" fmla="*/ 374511 w 859917"/>
                <a:gd name="connsiteY11-330" fmla="*/ 169658 h 1029111"/>
                <a:gd name="connsiteX12-331" fmla="*/ 286666 w 859917"/>
                <a:gd name="connsiteY12-332" fmla="*/ 161905 h 1029111"/>
                <a:gd name="connsiteX13-333" fmla="*/ 441916 w 859917"/>
                <a:gd name="connsiteY13-334" fmla="*/ 0 h 1029111"/>
                <a:gd name="connsiteX0-335" fmla="*/ 441916 w 859917"/>
                <a:gd name="connsiteY0-336" fmla="*/ 0 h 1029111"/>
                <a:gd name="connsiteX1-337" fmla="*/ 604340 w 859917"/>
                <a:gd name="connsiteY1-338" fmla="*/ 189037 h 1029111"/>
                <a:gd name="connsiteX2-339" fmla="*/ 510519 w 859917"/>
                <a:gd name="connsiteY2-340" fmla="*/ 172241 h 1029111"/>
                <a:gd name="connsiteX3-341" fmla="*/ 526746 w 859917"/>
                <a:gd name="connsiteY3-342" fmla="*/ 392176 h 1029111"/>
                <a:gd name="connsiteX4-343" fmla="*/ 859917 w 859917"/>
                <a:gd name="connsiteY4-344" fmla="*/ 1027245 h 1029111"/>
                <a:gd name="connsiteX5-345" fmla="*/ 848068 w 859917"/>
                <a:gd name="connsiteY5-346" fmla="*/ 1026589 h 1029111"/>
                <a:gd name="connsiteX6-347" fmla="*/ 853005 w 859917"/>
                <a:gd name="connsiteY6-348" fmla="*/ 1029111 h 1029111"/>
                <a:gd name="connsiteX7-349" fmla="*/ 6911 w 859917"/>
                <a:gd name="connsiteY7-350" fmla="*/ 1029111 h 1029111"/>
                <a:gd name="connsiteX8-351" fmla="*/ 11850 w 859917"/>
                <a:gd name="connsiteY8-352" fmla="*/ 1026588 h 1029111"/>
                <a:gd name="connsiteX9-353" fmla="*/ 0 w 859917"/>
                <a:gd name="connsiteY9-354" fmla="*/ 1027244 h 1029111"/>
                <a:gd name="connsiteX10-355" fmla="*/ 352305 w 859917"/>
                <a:gd name="connsiteY10-356" fmla="*/ 367634 h 1029111"/>
                <a:gd name="connsiteX11-357" fmla="*/ 374511 w 859917"/>
                <a:gd name="connsiteY11-358" fmla="*/ 169658 h 1029111"/>
                <a:gd name="connsiteX12-359" fmla="*/ 318948 w 859917"/>
                <a:gd name="connsiteY12-360" fmla="*/ 158031 h 1029111"/>
                <a:gd name="connsiteX13-361" fmla="*/ 441916 w 859917"/>
                <a:gd name="connsiteY13-362" fmla="*/ 0 h 1029111"/>
                <a:gd name="connsiteX0-363" fmla="*/ 441916 w 859917"/>
                <a:gd name="connsiteY0-364" fmla="*/ 0 h 1029111"/>
                <a:gd name="connsiteX1-365" fmla="*/ 567279 w 859917"/>
                <a:gd name="connsiteY1-366" fmla="*/ 172243 h 1029111"/>
                <a:gd name="connsiteX2-367" fmla="*/ 510519 w 859917"/>
                <a:gd name="connsiteY2-368" fmla="*/ 172241 h 1029111"/>
                <a:gd name="connsiteX3-369" fmla="*/ 526746 w 859917"/>
                <a:gd name="connsiteY3-370" fmla="*/ 392176 h 1029111"/>
                <a:gd name="connsiteX4-371" fmla="*/ 859917 w 859917"/>
                <a:gd name="connsiteY4-372" fmla="*/ 1027245 h 1029111"/>
                <a:gd name="connsiteX5-373" fmla="*/ 848068 w 859917"/>
                <a:gd name="connsiteY5-374" fmla="*/ 1026589 h 1029111"/>
                <a:gd name="connsiteX6-375" fmla="*/ 853005 w 859917"/>
                <a:gd name="connsiteY6-376" fmla="*/ 1029111 h 1029111"/>
                <a:gd name="connsiteX7-377" fmla="*/ 6911 w 859917"/>
                <a:gd name="connsiteY7-378" fmla="*/ 1029111 h 1029111"/>
                <a:gd name="connsiteX8-379" fmla="*/ 11850 w 859917"/>
                <a:gd name="connsiteY8-380" fmla="*/ 1026588 h 1029111"/>
                <a:gd name="connsiteX9-381" fmla="*/ 0 w 859917"/>
                <a:gd name="connsiteY9-382" fmla="*/ 1027244 h 1029111"/>
                <a:gd name="connsiteX10-383" fmla="*/ 352305 w 859917"/>
                <a:gd name="connsiteY10-384" fmla="*/ 367634 h 1029111"/>
                <a:gd name="connsiteX11-385" fmla="*/ 374511 w 859917"/>
                <a:gd name="connsiteY11-386" fmla="*/ 169658 h 1029111"/>
                <a:gd name="connsiteX12-387" fmla="*/ 318948 w 859917"/>
                <a:gd name="connsiteY12-388" fmla="*/ 158031 h 1029111"/>
                <a:gd name="connsiteX13-389" fmla="*/ 441916 w 859917"/>
                <a:gd name="connsiteY13-390" fmla="*/ 0 h 1029111"/>
                <a:gd name="connsiteX0-391" fmla="*/ 441916 w 859917"/>
                <a:gd name="connsiteY0-392" fmla="*/ 0 h 1029111"/>
                <a:gd name="connsiteX1-393" fmla="*/ 567279 w 859917"/>
                <a:gd name="connsiteY1-394" fmla="*/ 172243 h 1029111"/>
                <a:gd name="connsiteX2-395" fmla="*/ 493783 w 859917"/>
                <a:gd name="connsiteY2-396" fmla="*/ 163198 h 1029111"/>
                <a:gd name="connsiteX3-397" fmla="*/ 526746 w 859917"/>
                <a:gd name="connsiteY3-398" fmla="*/ 392176 h 1029111"/>
                <a:gd name="connsiteX4-399" fmla="*/ 859917 w 859917"/>
                <a:gd name="connsiteY4-400" fmla="*/ 1027245 h 1029111"/>
                <a:gd name="connsiteX5-401" fmla="*/ 848068 w 859917"/>
                <a:gd name="connsiteY5-402" fmla="*/ 1026589 h 1029111"/>
                <a:gd name="connsiteX6-403" fmla="*/ 853005 w 859917"/>
                <a:gd name="connsiteY6-404" fmla="*/ 1029111 h 1029111"/>
                <a:gd name="connsiteX7-405" fmla="*/ 6911 w 859917"/>
                <a:gd name="connsiteY7-406" fmla="*/ 1029111 h 1029111"/>
                <a:gd name="connsiteX8-407" fmla="*/ 11850 w 859917"/>
                <a:gd name="connsiteY8-408" fmla="*/ 1026588 h 1029111"/>
                <a:gd name="connsiteX9-409" fmla="*/ 0 w 859917"/>
                <a:gd name="connsiteY9-410" fmla="*/ 1027244 h 1029111"/>
                <a:gd name="connsiteX10-411" fmla="*/ 352305 w 859917"/>
                <a:gd name="connsiteY10-412" fmla="*/ 367634 h 1029111"/>
                <a:gd name="connsiteX11-413" fmla="*/ 374511 w 859917"/>
                <a:gd name="connsiteY11-414" fmla="*/ 169658 h 1029111"/>
                <a:gd name="connsiteX12-415" fmla="*/ 318948 w 859917"/>
                <a:gd name="connsiteY12-416" fmla="*/ 158031 h 1029111"/>
                <a:gd name="connsiteX13-417" fmla="*/ 441916 w 859917"/>
                <a:gd name="connsiteY13-418" fmla="*/ 0 h 1029111"/>
                <a:gd name="connsiteX0-419" fmla="*/ 441916 w 859917"/>
                <a:gd name="connsiteY0-420" fmla="*/ 0 h 1029111"/>
                <a:gd name="connsiteX1-421" fmla="*/ 567279 w 859917"/>
                <a:gd name="connsiteY1-422" fmla="*/ 172243 h 1029111"/>
                <a:gd name="connsiteX2-423" fmla="*/ 493783 w 859917"/>
                <a:gd name="connsiteY2-424" fmla="*/ 163198 h 1029111"/>
                <a:gd name="connsiteX3-425" fmla="*/ 526746 w 859917"/>
                <a:gd name="connsiteY3-426" fmla="*/ 392176 h 1029111"/>
                <a:gd name="connsiteX4-427" fmla="*/ 859917 w 859917"/>
                <a:gd name="connsiteY4-428" fmla="*/ 1027245 h 1029111"/>
                <a:gd name="connsiteX5-429" fmla="*/ 848068 w 859917"/>
                <a:gd name="connsiteY5-430" fmla="*/ 1026589 h 1029111"/>
                <a:gd name="connsiteX6-431" fmla="*/ 853005 w 859917"/>
                <a:gd name="connsiteY6-432" fmla="*/ 1029111 h 1029111"/>
                <a:gd name="connsiteX7-433" fmla="*/ 6911 w 859917"/>
                <a:gd name="connsiteY7-434" fmla="*/ 1029111 h 1029111"/>
                <a:gd name="connsiteX8-435" fmla="*/ 11850 w 859917"/>
                <a:gd name="connsiteY8-436" fmla="*/ 1026588 h 1029111"/>
                <a:gd name="connsiteX9-437" fmla="*/ 0 w 859917"/>
                <a:gd name="connsiteY9-438" fmla="*/ 1027244 h 1029111"/>
                <a:gd name="connsiteX10-439" fmla="*/ 352305 w 859917"/>
                <a:gd name="connsiteY10-440" fmla="*/ 367634 h 1029111"/>
                <a:gd name="connsiteX11-441" fmla="*/ 392446 w 859917"/>
                <a:gd name="connsiteY11-442" fmla="*/ 154155 h 1029111"/>
                <a:gd name="connsiteX12-443" fmla="*/ 318948 w 859917"/>
                <a:gd name="connsiteY12-444" fmla="*/ 158031 h 1029111"/>
                <a:gd name="connsiteX13-445" fmla="*/ 441916 w 859917"/>
                <a:gd name="connsiteY13-446" fmla="*/ 0 h 1029111"/>
                <a:gd name="connsiteX0-447" fmla="*/ 441916 w 859917"/>
                <a:gd name="connsiteY0-448" fmla="*/ 0 h 1029111"/>
                <a:gd name="connsiteX1-449" fmla="*/ 567279 w 859917"/>
                <a:gd name="connsiteY1-450" fmla="*/ 172243 h 1029111"/>
                <a:gd name="connsiteX2-451" fmla="*/ 493783 w 859917"/>
                <a:gd name="connsiteY2-452" fmla="*/ 163198 h 1029111"/>
                <a:gd name="connsiteX3-453" fmla="*/ 526746 w 859917"/>
                <a:gd name="connsiteY3-454" fmla="*/ 392176 h 1029111"/>
                <a:gd name="connsiteX4-455" fmla="*/ 859917 w 859917"/>
                <a:gd name="connsiteY4-456" fmla="*/ 1027245 h 1029111"/>
                <a:gd name="connsiteX5-457" fmla="*/ 848068 w 859917"/>
                <a:gd name="connsiteY5-458" fmla="*/ 1026589 h 1029111"/>
                <a:gd name="connsiteX6-459" fmla="*/ 853005 w 859917"/>
                <a:gd name="connsiteY6-460" fmla="*/ 1029111 h 1029111"/>
                <a:gd name="connsiteX7-461" fmla="*/ 6911 w 859917"/>
                <a:gd name="connsiteY7-462" fmla="*/ 1029111 h 1029111"/>
                <a:gd name="connsiteX8-463" fmla="*/ 11850 w 859917"/>
                <a:gd name="connsiteY8-464" fmla="*/ 1026588 h 1029111"/>
                <a:gd name="connsiteX9-465" fmla="*/ 0 w 859917"/>
                <a:gd name="connsiteY9-466" fmla="*/ 1027244 h 1029111"/>
                <a:gd name="connsiteX10-467" fmla="*/ 390565 w 859917"/>
                <a:gd name="connsiteY10-468" fmla="*/ 146699 h 1029111"/>
                <a:gd name="connsiteX11-469" fmla="*/ 392446 w 859917"/>
                <a:gd name="connsiteY11-470" fmla="*/ 154155 h 1029111"/>
                <a:gd name="connsiteX12-471" fmla="*/ 318948 w 859917"/>
                <a:gd name="connsiteY12-472" fmla="*/ 158031 h 1029111"/>
                <a:gd name="connsiteX13-473" fmla="*/ 441916 w 859917"/>
                <a:gd name="connsiteY13-474" fmla="*/ 0 h 1029111"/>
                <a:gd name="connsiteX0-475" fmla="*/ 441916 w 859917"/>
                <a:gd name="connsiteY0-476" fmla="*/ 0 h 1029111"/>
                <a:gd name="connsiteX1-477" fmla="*/ 545761 w 859917"/>
                <a:gd name="connsiteY1-478" fmla="*/ 160617 h 1029111"/>
                <a:gd name="connsiteX2-479" fmla="*/ 493783 w 859917"/>
                <a:gd name="connsiteY2-480" fmla="*/ 163198 h 1029111"/>
                <a:gd name="connsiteX3-481" fmla="*/ 526746 w 859917"/>
                <a:gd name="connsiteY3-482" fmla="*/ 392176 h 1029111"/>
                <a:gd name="connsiteX4-483" fmla="*/ 859917 w 859917"/>
                <a:gd name="connsiteY4-484" fmla="*/ 1027245 h 1029111"/>
                <a:gd name="connsiteX5-485" fmla="*/ 848068 w 859917"/>
                <a:gd name="connsiteY5-486" fmla="*/ 1026589 h 1029111"/>
                <a:gd name="connsiteX6-487" fmla="*/ 853005 w 859917"/>
                <a:gd name="connsiteY6-488" fmla="*/ 1029111 h 1029111"/>
                <a:gd name="connsiteX7-489" fmla="*/ 6911 w 859917"/>
                <a:gd name="connsiteY7-490" fmla="*/ 1029111 h 1029111"/>
                <a:gd name="connsiteX8-491" fmla="*/ 11850 w 859917"/>
                <a:gd name="connsiteY8-492" fmla="*/ 1026588 h 1029111"/>
                <a:gd name="connsiteX9-493" fmla="*/ 0 w 859917"/>
                <a:gd name="connsiteY9-494" fmla="*/ 1027244 h 1029111"/>
                <a:gd name="connsiteX10-495" fmla="*/ 390565 w 859917"/>
                <a:gd name="connsiteY10-496" fmla="*/ 146699 h 1029111"/>
                <a:gd name="connsiteX11-497" fmla="*/ 392446 w 859917"/>
                <a:gd name="connsiteY11-498" fmla="*/ 154155 h 1029111"/>
                <a:gd name="connsiteX12-499" fmla="*/ 318948 w 859917"/>
                <a:gd name="connsiteY12-500" fmla="*/ 158031 h 1029111"/>
                <a:gd name="connsiteX13-501" fmla="*/ 441916 w 859917"/>
                <a:gd name="connsiteY13-502" fmla="*/ 0 h 1029111"/>
                <a:gd name="connsiteX0-503" fmla="*/ 441916 w 859917"/>
                <a:gd name="connsiteY0-504" fmla="*/ 0 h 1029111"/>
                <a:gd name="connsiteX1-505" fmla="*/ 545761 w 859917"/>
                <a:gd name="connsiteY1-506" fmla="*/ 160617 h 1029111"/>
                <a:gd name="connsiteX2-507" fmla="*/ 493783 w 859917"/>
                <a:gd name="connsiteY2-508" fmla="*/ 163198 h 1029111"/>
                <a:gd name="connsiteX3-509" fmla="*/ 526746 w 859917"/>
                <a:gd name="connsiteY3-510" fmla="*/ 392176 h 1029111"/>
                <a:gd name="connsiteX4-511" fmla="*/ 859917 w 859917"/>
                <a:gd name="connsiteY4-512" fmla="*/ 1027245 h 1029111"/>
                <a:gd name="connsiteX5-513" fmla="*/ 848068 w 859917"/>
                <a:gd name="connsiteY5-514" fmla="*/ 1026589 h 1029111"/>
                <a:gd name="connsiteX6-515" fmla="*/ 853005 w 859917"/>
                <a:gd name="connsiteY6-516" fmla="*/ 1029111 h 1029111"/>
                <a:gd name="connsiteX7-517" fmla="*/ 6911 w 859917"/>
                <a:gd name="connsiteY7-518" fmla="*/ 1029111 h 1029111"/>
                <a:gd name="connsiteX8-519" fmla="*/ 11850 w 859917"/>
                <a:gd name="connsiteY8-520" fmla="*/ 1026588 h 1029111"/>
                <a:gd name="connsiteX9-521" fmla="*/ 0 w 859917"/>
                <a:gd name="connsiteY9-522" fmla="*/ 1027244 h 1029111"/>
                <a:gd name="connsiteX10-523" fmla="*/ 390565 w 859917"/>
                <a:gd name="connsiteY10-524" fmla="*/ 146699 h 1029111"/>
                <a:gd name="connsiteX11-525" fmla="*/ 392446 w 859917"/>
                <a:gd name="connsiteY11-526" fmla="*/ 154155 h 1029111"/>
                <a:gd name="connsiteX12-527" fmla="*/ 327319 w 859917"/>
                <a:gd name="connsiteY12-528" fmla="*/ 154157 h 1029111"/>
                <a:gd name="connsiteX13-529" fmla="*/ 441916 w 859917"/>
                <a:gd name="connsiteY13-530" fmla="*/ 0 h 1029111"/>
                <a:gd name="connsiteX0-531" fmla="*/ 441916 w 859917"/>
                <a:gd name="connsiteY0-532" fmla="*/ 0 h 1029111"/>
                <a:gd name="connsiteX1-533" fmla="*/ 545761 w 859917"/>
                <a:gd name="connsiteY1-534" fmla="*/ 160617 h 1029111"/>
                <a:gd name="connsiteX2-535" fmla="*/ 493785 w 859917"/>
                <a:gd name="connsiteY2-536" fmla="*/ 152864 h 1029111"/>
                <a:gd name="connsiteX3-537" fmla="*/ 526746 w 859917"/>
                <a:gd name="connsiteY3-538" fmla="*/ 392176 h 1029111"/>
                <a:gd name="connsiteX4-539" fmla="*/ 859917 w 859917"/>
                <a:gd name="connsiteY4-540" fmla="*/ 1027245 h 1029111"/>
                <a:gd name="connsiteX5-541" fmla="*/ 848068 w 859917"/>
                <a:gd name="connsiteY5-542" fmla="*/ 1026589 h 1029111"/>
                <a:gd name="connsiteX6-543" fmla="*/ 853005 w 859917"/>
                <a:gd name="connsiteY6-544" fmla="*/ 1029111 h 1029111"/>
                <a:gd name="connsiteX7-545" fmla="*/ 6911 w 859917"/>
                <a:gd name="connsiteY7-546" fmla="*/ 1029111 h 1029111"/>
                <a:gd name="connsiteX8-547" fmla="*/ 11850 w 859917"/>
                <a:gd name="connsiteY8-548" fmla="*/ 1026588 h 1029111"/>
                <a:gd name="connsiteX9-549" fmla="*/ 0 w 859917"/>
                <a:gd name="connsiteY9-550" fmla="*/ 1027244 h 1029111"/>
                <a:gd name="connsiteX10-551" fmla="*/ 390565 w 859917"/>
                <a:gd name="connsiteY10-552" fmla="*/ 146699 h 1029111"/>
                <a:gd name="connsiteX11-553" fmla="*/ 392446 w 859917"/>
                <a:gd name="connsiteY11-554" fmla="*/ 154155 h 1029111"/>
                <a:gd name="connsiteX12-555" fmla="*/ 327319 w 859917"/>
                <a:gd name="connsiteY12-556" fmla="*/ 154157 h 1029111"/>
                <a:gd name="connsiteX13-557" fmla="*/ 441916 w 859917"/>
                <a:gd name="connsiteY13-558" fmla="*/ 0 h 102911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53" y="connsiteY13-54"/>
                </a:cxn>
              </a:cxnLst>
              <a:rect l="l" t="t" r="r" b="b"/>
              <a:pathLst>
                <a:path w="859917" h="1029111">
                  <a:moveTo>
                    <a:pt x="441916" y="0"/>
                  </a:moveTo>
                  <a:lnTo>
                    <a:pt x="545761" y="160617"/>
                  </a:lnTo>
                  <a:lnTo>
                    <a:pt x="493785" y="152864"/>
                  </a:lnTo>
                  <a:lnTo>
                    <a:pt x="526746" y="392176"/>
                  </a:lnTo>
                  <a:cubicBezTo>
                    <a:pt x="553702" y="643390"/>
                    <a:pt x="673197" y="873594"/>
                    <a:pt x="859917" y="1027245"/>
                  </a:cubicBezTo>
                  <a:lnTo>
                    <a:pt x="848068" y="1026589"/>
                  </a:lnTo>
                  <a:lnTo>
                    <a:pt x="853005" y="1029111"/>
                  </a:lnTo>
                  <a:lnTo>
                    <a:pt x="6911" y="1029111"/>
                  </a:lnTo>
                  <a:lnTo>
                    <a:pt x="11850" y="1026588"/>
                  </a:lnTo>
                  <a:lnTo>
                    <a:pt x="0" y="1027244"/>
                  </a:lnTo>
                  <a:cubicBezTo>
                    <a:pt x="186721" y="873593"/>
                    <a:pt x="363609" y="397913"/>
                    <a:pt x="390565" y="146699"/>
                  </a:cubicBezTo>
                  <a:lnTo>
                    <a:pt x="392446" y="154155"/>
                  </a:lnTo>
                  <a:lnTo>
                    <a:pt x="327319" y="154157"/>
                  </a:lnTo>
                  <a:lnTo>
                    <a:pt x="44191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  <a:alpha val="40000"/>
                  </a:schemeClr>
                </a:gs>
                <a:gs pos="86000">
                  <a:srgbClr val="49679C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4285615" y="3423920"/>
            <a:ext cx="18084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chemeClr val="accent1">
                    <a:lumMod val="75000"/>
                  </a:schemeClr>
                </a:solidFill>
              </a:rPr>
              <a:t>Catalyst Loading</a:t>
            </a:r>
            <a:endParaRPr lang="en-US" altLang="zh-CN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339840" y="3442970"/>
            <a:ext cx="28054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b="1">
                <a:solidFill>
                  <a:schemeClr val="accent1">
                    <a:lumMod val="75000"/>
                  </a:schemeClr>
                </a:solidFill>
              </a:rPr>
              <a:t>Flow Control &amp; Exhaust</a:t>
            </a:r>
            <a:endParaRPr lang="en-US" altLang="zh-CN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344660" y="3450590"/>
            <a:ext cx="24657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chemeClr val="accent1">
                    <a:lumMod val="75000"/>
                  </a:schemeClr>
                </a:solidFill>
              </a:rPr>
              <a:t>Hydrogen Reduction</a:t>
            </a:r>
            <a:endParaRPr lang="en-US" altLang="zh-CN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207500" y="6297930"/>
            <a:ext cx="2950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chemeClr val="accent1">
                    <a:lumMod val="75000"/>
                  </a:schemeClr>
                </a:solidFill>
              </a:rPr>
              <a:t>Gas Collection and Analysis</a:t>
            </a:r>
            <a:endParaRPr lang="en-US" altLang="zh-CN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163310" y="6293485"/>
            <a:ext cx="3044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b="1">
                <a:solidFill>
                  <a:srgbClr val="C00000"/>
                </a:solidFill>
              </a:rPr>
              <a:t>Catalytic Decomposition</a:t>
            </a:r>
            <a:endParaRPr lang="en-US" altLang="zh-CN" b="1">
              <a:solidFill>
                <a:srgbClr val="C0000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863850" y="6290310"/>
            <a:ext cx="34753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chemeClr val="accent1">
                    <a:lumMod val="75000"/>
                  </a:schemeClr>
                </a:solidFill>
              </a:rPr>
              <a:t>Methane Quantitative Feeding</a:t>
            </a:r>
            <a:endParaRPr lang="en-US" altLang="zh-CN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任意多边形: 形状 16"/>
          <p:cNvSpPr/>
          <p:nvPr/>
        </p:nvSpPr>
        <p:spPr>
          <a:xfrm rot="10800000">
            <a:off x="10001696" y="3461385"/>
            <a:ext cx="537845" cy="429260"/>
          </a:xfrm>
          <a:custGeom>
            <a:avLst/>
            <a:gdLst>
              <a:gd name="connsiteX0" fmla="*/ 429958 w 859917"/>
              <a:gd name="connsiteY0" fmla="*/ 0 h 1113095"/>
              <a:gd name="connsiteX1" fmla="*/ 667702 w 859917"/>
              <a:gd name="connsiteY1" fmla="*/ 373796 h 1113095"/>
              <a:gd name="connsiteX2" fmla="*/ 521276 w 859917"/>
              <a:gd name="connsiteY2" fmla="*/ 373796 h 1113095"/>
              <a:gd name="connsiteX3" fmla="*/ 526746 w 859917"/>
              <a:gd name="connsiteY3" fmla="*/ 476160 h 1113095"/>
              <a:gd name="connsiteX4" fmla="*/ 859917 w 859917"/>
              <a:gd name="connsiteY4" fmla="*/ 1111229 h 1113095"/>
              <a:gd name="connsiteX5" fmla="*/ 848068 w 859917"/>
              <a:gd name="connsiteY5" fmla="*/ 1110573 h 1113095"/>
              <a:gd name="connsiteX6" fmla="*/ 853005 w 859917"/>
              <a:gd name="connsiteY6" fmla="*/ 1113095 h 1113095"/>
              <a:gd name="connsiteX7" fmla="*/ 6911 w 859917"/>
              <a:gd name="connsiteY7" fmla="*/ 1113095 h 1113095"/>
              <a:gd name="connsiteX8" fmla="*/ 11850 w 859917"/>
              <a:gd name="connsiteY8" fmla="*/ 1110572 h 1113095"/>
              <a:gd name="connsiteX9" fmla="*/ 0 w 859917"/>
              <a:gd name="connsiteY9" fmla="*/ 1111228 h 1113095"/>
              <a:gd name="connsiteX10" fmla="*/ 333171 w 859917"/>
              <a:gd name="connsiteY10" fmla="*/ 476159 h 1113095"/>
              <a:gd name="connsiteX11" fmla="*/ 338641 w 859917"/>
              <a:gd name="connsiteY11" fmla="*/ 373796 h 1113095"/>
              <a:gd name="connsiteX12" fmla="*/ 192214 w 859917"/>
              <a:gd name="connsiteY12" fmla="*/ 373796 h 1113095"/>
              <a:gd name="connsiteX0-1" fmla="*/ 429958 w 859917"/>
              <a:gd name="connsiteY0-2" fmla="*/ 0 h 1113095"/>
              <a:gd name="connsiteX1-3" fmla="*/ 667702 w 859917"/>
              <a:gd name="connsiteY1-4" fmla="*/ 373796 h 1113095"/>
              <a:gd name="connsiteX2-5" fmla="*/ 521276 w 859917"/>
              <a:gd name="connsiteY2-6" fmla="*/ 373796 h 1113095"/>
              <a:gd name="connsiteX3-7" fmla="*/ 526746 w 859917"/>
              <a:gd name="connsiteY3-8" fmla="*/ 476160 h 1113095"/>
              <a:gd name="connsiteX4-9" fmla="*/ 859917 w 859917"/>
              <a:gd name="connsiteY4-10" fmla="*/ 1111229 h 1113095"/>
              <a:gd name="connsiteX5-11" fmla="*/ 848068 w 859917"/>
              <a:gd name="connsiteY5-12" fmla="*/ 1110573 h 1113095"/>
              <a:gd name="connsiteX6-13" fmla="*/ 853005 w 859917"/>
              <a:gd name="connsiteY6-14" fmla="*/ 1113095 h 1113095"/>
              <a:gd name="connsiteX7-15" fmla="*/ 6911 w 859917"/>
              <a:gd name="connsiteY7-16" fmla="*/ 1113095 h 1113095"/>
              <a:gd name="connsiteX8-17" fmla="*/ 11850 w 859917"/>
              <a:gd name="connsiteY8-18" fmla="*/ 1110572 h 1113095"/>
              <a:gd name="connsiteX9-19" fmla="*/ 0 w 859917"/>
              <a:gd name="connsiteY9-20" fmla="*/ 1111228 h 1113095"/>
              <a:gd name="connsiteX10-21" fmla="*/ 333171 w 859917"/>
              <a:gd name="connsiteY10-22" fmla="*/ 476159 h 1113095"/>
              <a:gd name="connsiteX11-23" fmla="*/ 361358 w 859917"/>
              <a:gd name="connsiteY11-24" fmla="*/ 292401 h 1113095"/>
              <a:gd name="connsiteX12-25" fmla="*/ 192214 w 859917"/>
              <a:gd name="connsiteY12-26" fmla="*/ 373796 h 1113095"/>
              <a:gd name="connsiteX13" fmla="*/ 429958 w 859917"/>
              <a:gd name="connsiteY13" fmla="*/ 0 h 1113095"/>
              <a:gd name="connsiteX0-27" fmla="*/ 429958 w 859917"/>
              <a:gd name="connsiteY0-28" fmla="*/ 0 h 1113095"/>
              <a:gd name="connsiteX1-29" fmla="*/ 667702 w 859917"/>
              <a:gd name="connsiteY1-30" fmla="*/ 373796 h 1113095"/>
              <a:gd name="connsiteX2-31" fmla="*/ 521276 w 859917"/>
              <a:gd name="connsiteY2-32" fmla="*/ 373796 h 1113095"/>
              <a:gd name="connsiteX3-33" fmla="*/ 526746 w 859917"/>
              <a:gd name="connsiteY3-34" fmla="*/ 476160 h 1113095"/>
              <a:gd name="connsiteX4-35" fmla="*/ 859917 w 859917"/>
              <a:gd name="connsiteY4-36" fmla="*/ 1111229 h 1113095"/>
              <a:gd name="connsiteX5-37" fmla="*/ 848068 w 859917"/>
              <a:gd name="connsiteY5-38" fmla="*/ 1110573 h 1113095"/>
              <a:gd name="connsiteX6-39" fmla="*/ 853005 w 859917"/>
              <a:gd name="connsiteY6-40" fmla="*/ 1113095 h 1113095"/>
              <a:gd name="connsiteX7-41" fmla="*/ 6911 w 859917"/>
              <a:gd name="connsiteY7-42" fmla="*/ 1113095 h 1113095"/>
              <a:gd name="connsiteX8-43" fmla="*/ 11850 w 859917"/>
              <a:gd name="connsiteY8-44" fmla="*/ 1110572 h 1113095"/>
              <a:gd name="connsiteX9-45" fmla="*/ 0 w 859917"/>
              <a:gd name="connsiteY9-46" fmla="*/ 1111228 h 1113095"/>
              <a:gd name="connsiteX10-47" fmla="*/ 333171 w 859917"/>
              <a:gd name="connsiteY10-48" fmla="*/ 476159 h 1113095"/>
              <a:gd name="connsiteX11-49" fmla="*/ 361358 w 859917"/>
              <a:gd name="connsiteY11-50" fmla="*/ 292401 h 1113095"/>
              <a:gd name="connsiteX12-51" fmla="*/ 261558 w 859917"/>
              <a:gd name="connsiteY12-52" fmla="*/ 287232 h 1113095"/>
              <a:gd name="connsiteX13-53" fmla="*/ 429958 w 859917"/>
              <a:gd name="connsiteY13-54" fmla="*/ 0 h 1113095"/>
              <a:gd name="connsiteX0-55" fmla="*/ 429958 w 859917"/>
              <a:gd name="connsiteY0-56" fmla="*/ 0 h 1113095"/>
              <a:gd name="connsiteX1-57" fmla="*/ 667702 w 859917"/>
              <a:gd name="connsiteY1-58" fmla="*/ 373796 h 1113095"/>
              <a:gd name="connsiteX2-59" fmla="*/ 517691 w 859917"/>
              <a:gd name="connsiteY2-60" fmla="*/ 293692 h 1113095"/>
              <a:gd name="connsiteX3-61" fmla="*/ 526746 w 859917"/>
              <a:gd name="connsiteY3-62" fmla="*/ 476160 h 1113095"/>
              <a:gd name="connsiteX4-63" fmla="*/ 859917 w 859917"/>
              <a:gd name="connsiteY4-64" fmla="*/ 1111229 h 1113095"/>
              <a:gd name="connsiteX5-65" fmla="*/ 848068 w 859917"/>
              <a:gd name="connsiteY5-66" fmla="*/ 1110573 h 1113095"/>
              <a:gd name="connsiteX6-67" fmla="*/ 853005 w 859917"/>
              <a:gd name="connsiteY6-68" fmla="*/ 1113095 h 1113095"/>
              <a:gd name="connsiteX7-69" fmla="*/ 6911 w 859917"/>
              <a:gd name="connsiteY7-70" fmla="*/ 1113095 h 1113095"/>
              <a:gd name="connsiteX8-71" fmla="*/ 11850 w 859917"/>
              <a:gd name="connsiteY8-72" fmla="*/ 1110572 h 1113095"/>
              <a:gd name="connsiteX9-73" fmla="*/ 0 w 859917"/>
              <a:gd name="connsiteY9-74" fmla="*/ 1111228 h 1113095"/>
              <a:gd name="connsiteX10-75" fmla="*/ 333171 w 859917"/>
              <a:gd name="connsiteY10-76" fmla="*/ 476159 h 1113095"/>
              <a:gd name="connsiteX11-77" fmla="*/ 361358 w 859917"/>
              <a:gd name="connsiteY11-78" fmla="*/ 292401 h 1113095"/>
              <a:gd name="connsiteX12-79" fmla="*/ 261558 w 859917"/>
              <a:gd name="connsiteY12-80" fmla="*/ 287232 h 1113095"/>
              <a:gd name="connsiteX13-81" fmla="*/ 429958 w 859917"/>
              <a:gd name="connsiteY13-82" fmla="*/ 0 h 1113095"/>
              <a:gd name="connsiteX0-83" fmla="*/ 429958 w 859917"/>
              <a:gd name="connsiteY0-84" fmla="*/ 0 h 1113095"/>
              <a:gd name="connsiteX1-85" fmla="*/ 617490 w 859917"/>
              <a:gd name="connsiteY1-86" fmla="*/ 301444 h 1113095"/>
              <a:gd name="connsiteX2-87" fmla="*/ 517691 w 859917"/>
              <a:gd name="connsiteY2-88" fmla="*/ 293692 h 1113095"/>
              <a:gd name="connsiteX3-89" fmla="*/ 526746 w 859917"/>
              <a:gd name="connsiteY3-90" fmla="*/ 476160 h 1113095"/>
              <a:gd name="connsiteX4-91" fmla="*/ 859917 w 859917"/>
              <a:gd name="connsiteY4-92" fmla="*/ 1111229 h 1113095"/>
              <a:gd name="connsiteX5-93" fmla="*/ 848068 w 859917"/>
              <a:gd name="connsiteY5-94" fmla="*/ 1110573 h 1113095"/>
              <a:gd name="connsiteX6-95" fmla="*/ 853005 w 859917"/>
              <a:gd name="connsiteY6-96" fmla="*/ 1113095 h 1113095"/>
              <a:gd name="connsiteX7-97" fmla="*/ 6911 w 859917"/>
              <a:gd name="connsiteY7-98" fmla="*/ 1113095 h 1113095"/>
              <a:gd name="connsiteX8-99" fmla="*/ 11850 w 859917"/>
              <a:gd name="connsiteY8-100" fmla="*/ 1110572 h 1113095"/>
              <a:gd name="connsiteX9-101" fmla="*/ 0 w 859917"/>
              <a:gd name="connsiteY9-102" fmla="*/ 1111228 h 1113095"/>
              <a:gd name="connsiteX10-103" fmla="*/ 333171 w 859917"/>
              <a:gd name="connsiteY10-104" fmla="*/ 476159 h 1113095"/>
              <a:gd name="connsiteX11-105" fmla="*/ 361358 w 859917"/>
              <a:gd name="connsiteY11-106" fmla="*/ 292401 h 1113095"/>
              <a:gd name="connsiteX12-107" fmla="*/ 261558 w 859917"/>
              <a:gd name="connsiteY12-108" fmla="*/ 287232 h 1113095"/>
              <a:gd name="connsiteX13-109" fmla="*/ 429958 w 859917"/>
              <a:gd name="connsiteY13-110" fmla="*/ 0 h 1113095"/>
              <a:gd name="connsiteX0-111" fmla="*/ 429958 w 859917"/>
              <a:gd name="connsiteY0-112" fmla="*/ 0 h 1113095"/>
              <a:gd name="connsiteX1-113" fmla="*/ 617490 w 859917"/>
              <a:gd name="connsiteY1-114" fmla="*/ 301444 h 1113095"/>
              <a:gd name="connsiteX2-115" fmla="*/ 517691 w 859917"/>
              <a:gd name="connsiteY2-116" fmla="*/ 293692 h 1113095"/>
              <a:gd name="connsiteX3-117" fmla="*/ 526746 w 859917"/>
              <a:gd name="connsiteY3-118" fmla="*/ 476160 h 1113095"/>
              <a:gd name="connsiteX4-119" fmla="*/ 859917 w 859917"/>
              <a:gd name="connsiteY4-120" fmla="*/ 1111229 h 1113095"/>
              <a:gd name="connsiteX5-121" fmla="*/ 848068 w 859917"/>
              <a:gd name="connsiteY5-122" fmla="*/ 1110573 h 1113095"/>
              <a:gd name="connsiteX6-123" fmla="*/ 853005 w 859917"/>
              <a:gd name="connsiteY6-124" fmla="*/ 1113095 h 1113095"/>
              <a:gd name="connsiteX7-125" fmla="*/ 6911 w 859917"/>
              <a:gd name="connsiteY7-126" fmla="*/ 1113095 h 1113095"/>
              <a:gd name="connsiteX8-127" fmla="*/ 11850 w 859917"/>
              <a:gd name="connsiteY8-128" fmla="*/ 1110572 h 1113095"/>
              <a:gd name="connsiteX9-129" fmla="*/ 0 w 859917"/>
              <a:gd name="connsiteY9-130" fmla="*/ 1111228 h 1113095"/>
              <a:gd name="connsiteX10-131" fmla="*/ 340346 w 859917"/>
              <a:gd name="connsiteY10-132" fmla="*/ 474870 h 1113095"/>
              <a:gd name="connsiteX11-133" fmla="*/ 361358 w 859917"/>
              <a:gd name="connsiteY11-134" fmla="*/ 292401 h 1113095"/>
              <a:gd name="connsiteX12-135" fmla="*/ 261558 w 859917"/>
              <a:gd name="connsiteY12-136" fmla="*/ 287232 h 1113095"/>
              <a:gd name="connsiteX13-137" fmla="*/ 429958 w 859917"/>
              <a:gd name="connsiteY13-138" fmla="*/ 0 h 1113095"/>
              <a:gd name="connsiteX0-139" fmla="*/ 429958 w 859917"/>
              <a:gd name="connsiteY0-140" fmla="*/ 0 h 1113095"/>
              <a:gd name="connsiteX1-141" fmla="*/ 617490 w 859917"/>
              <a:gd name="connsiteY1-142" fmla="*/ 301444 h 1113095"/>
              <a:gd name="connsiteX2-143" fmla="*/ 517691 w 859917"/>
              <a:gd name="connsiteY2-144" fmla="*/ 293692 h 1113095"/>
              <a:gd name="connsiteX3-145" fmla="*/ 526746 w 859917"/>
              <a:gd name="connsiteY3-146" fmla="*/ 476160 h 1113095"/>
              <a:gd name="connsiteX4-147" fmla="*/ 859917 w 859917"/>
              <a:gd name="connsiteY4-148" fmla="*/ 1111229 h 1113095"/>
              <a:gd name="connsiteX5-149" fmla="*/ 848068 w 859917"/>
              <a:gd name="connsiteY5-150" fmla="*/ 1110573 h 1113095"/>
              <a:gd name="connsiteX6-151" fmla="*/ 853005 w 859917"/>
              <a:gd name="connsiteY6-152" fmla="*/ 1113095 h 1113095"/>
              <a:gd name="connsiteX7-153" fmla="*/ 6911 w 859917"/>
              <a:gd name="connsiteY7-154" fmla="*/ 1113095 h 1113095"/>
              <a:gd name="connsiteX8-155" fmla="*/ 11850 w 859917"/>
              <a:gd name="connsiteY8-156" fmla="*/ 1110572 h 1113095"/>
              <a:gd name="connsiteX9-157" fmla="*/ 0 w 859917"/>
              <a:gd name="connsiteY9-158" fmla="*/ 1111228 h 1113095"/>
              <a:gd name="connsiteX10-159" fmla="*/ 340346 w 859917"/>
              <a:gd name="connsiteY10-160" fmla="*/ 474870 h 1113095"/>
              <a:gd name="connsiteX11-161" fmla="*/ 361358 w 859917"/>
              <a:gd name="connsiteY11-162" fmla="*/ 292401 h 1113095"/>
              <a:gd name="connsiteX12-163" fmla="*/ 286666 w 859917"/>
              <a:gd name="connsiteY12-164" fmla="*/ 245889 h 1113095"/>
              <a:gd name="connsiteX13-165" fmla="*/ 429958 w 859917"/>
              <a:gd name="connsiteY13-166" fmla="*/ 0 h 1113095"/>
              <a:gd name="connsiteX0-167" fmla="*/ 429958 w 859917"/>
              <a:gd name="connsiteY0-168" fmla="*/ 0 h 1113095"/>
              <a:gd name="connsiteX1-169" fmla="*/ 617490 w 859917"/>
              <a:gd name="connsiteY1-170" fmla="*/ 301444 h 1113095"/>
              <a:gd name="connsiteX2-171" fmla="*/ 517691 w 859917"/>
              <a:gd name="connsiteY2-172" fmla="*/ 293692 h 1113095"/>
              <a:gd name="connsiteX3-173" fmla="*/ 526746 w 859917"/>
              <a:gd name="connsiteY3-174" fmla="*/ 476160 h 1113095"/>
              <a:gd name="connsiteX4-175" fmla="*/ 859917 w 859917"/>
              <a:gd name="connsiteY4-176" fmla="*/ 1111229 h 1113095"/>
              <a:gd name="connsiteX5-177" fmla="*/ 848068 w 859917"/>
              <a:gd name="connsiteY5-178" fmla="*/ 1110573 h 1113095"/>
              <a:gd name="connsiteX6-179" fmla="*/ 853005 w 859917"/>
              <a:gd name="connsiteY6-180" fmla="*/ 1113095 h 1113095"/>
              <a:gd name="connsiteX7-181" fmla="*/ 6911 w 859917"/>
              <a:gd name="connsiteY7-182" fmla="*/ 1113095 h 1113095"/>
              <a:gd name="connsiteX8-183" fmla="*/ 11850 w 859917"/>
              <a:gd name="connsiteY8-184" fmla="*/ 1110572 h 1113095"/>
              <a:gd name="connsiteX9-185" fmla="*/ 0 w 859917"/>
              <a:gd name="connsiteY9-186" fmla="*/ 1111228 h 1113095"/>
              <a:gd name="connsiteX10-187" fmla="*/ 340346 w 859917"/>
              <a:gd name="connsiteY10-188" fmla="*/ 474870 h 1113095"/>
              <a:gd name="connsiteX11-189" fmla="*/ 374511 w 859917"/>
              <a:gd name="connsiteY11-190" fmla="*/ 253642 h 1113095"/>
              <a:gd name="connsiteX12-191" fmla="*/ 286666 w 859917"/>
              <a:gd name="connsiteY12-192" fmla="*/ 245889 h 1113095"/>
              <a:gd name="connsiteX13-193" fmla="*/ 429958 w 859917"/>
              <a:gd name="connsiteY13-194" fmla="*/ 0 h 1113095"/>
              <a:gd name="connsiteX0-195" fmla="*/ 429958 w 859917"/>
              <a:gd name="connsiteY0-196" fmla="*/ 0 h 1113095"/>
              <a:gd name="connsiteX1-197" fmla="*/ 617490 w 859917"/>
              <a:gd name="connsiteY1-198" fmla="*/ 301444 h 1113095"/>
              <a:gd name="connsiteX2-199" fmla="*/ 510519 w 859917"/>
              <a:gd name="connsiteY2-200" fmla="*/ 256225 h 1113095"/>
              <a:gd name="connsiteX3-201" fmla="*/ 526746 w 859917"/>
              <a:gd name="connsiteY3-202" fmla="*/ 476160 h 1113095"/>
              <a:gd name="connsiteX4-203" fmla="*/ 859917 w 859917"/>
              <a:gd name="connsiteY4-204" fmla="*/ 1111229 h 1113095"/>
              <a:gd name="connsiteX5-205" fmla="*/ 848068 w 859917"/>
              <a:gd name="connsiteY5-206" fmla="*/ 1110573 h 1113095"/>
              <a:gd name="connsiteX6-207" fmla="*/ 853005 w 859917"/>
              <a:gd name="connsiteY6-208" fmla="*/ 1113095 h 1113095"/>
              <a:gd name="connsiteX7-209" fmla="*/ 6911 w 859917"/>
              <a:gd name="connsiteY7-210" fmla="*/ 1113095 h 1113095"/>
              <a:gd name="connsiteX8-211" fmla="*/ 11850 w 859917"/>
              <a:gd name="connsiteY8-212" fmla="*/ 1110572 h 1113095"/>
              <a:gd name="connsiteX9-213" fmla="*/ 0 w 859917"/>
              <a:gd name="connsiteY9-214" fmla="*/ 1111228 h 1113095"/>
              <a:gd name="connsiteX10-215" fmla="*/ 340346 w 859917"/>
              <a:gd name="connsiteY10-216" fmla="*/ 474870 h 1113095"/>
              <a:gd name="connsiteX11-217" fmla="*/ 374511 w 859917"/>
              <a:gd name="connsiteY11-218" fmla="*/ 253642 h 1113095"/>
              <a:gd name="connsiteX12-219" fmla="*/ 286666 w 859917"/>
              <a:gd name="connsiteY12-220" fmla="*/ 245889 h 1113095"/>
              <a:gd name="connsiteX13-221" fmla="*/ 429958 w 859917"/>
              <a:gd name="connsiteY13-222" fmla="*/ 0 h 1113095"/>
              <a:gd name="connsiteX0-223" fmla="*/ 429958 w 859917"/>
              <a:gd name="connsiteY0-224" fmla="*/ 0 h 1113095"/>
              <a:gd name="connsiteX1-225" fmla="*/ 604340 w 859917"/>
              <a:gd name="connsiteY1-226" fmla="*/ 273021 h 1113095"/>
              <a:gd name="connsiteX2-227" fmla="*/ 510519 w 859917"/>
              <a:gd name="connsiteY2-228" fmla="*/ 256225 h 1113095"/>
              <a:gd name="connsiteX3-229" fmla="*/ 526746 w 859917"/>
              <a:gd name="connsiteY3-230" fmla="*/ 476160 h 1113095"/>
              <a:gd name="connsiteX4-231" fmla="*/ 859917 w 859917"/>
              <a:gd name="connsiteY4-232" fmla="*/ 1111229 h 1113095"/>
              <a:gd name="connsiteX5-233" fmla="*/ 848068 w 859917"/>
              <a:gd name="connsiteY5-234" fmla="*/ 1110573 h 1113095"/>
              <a:gd name="connsiteX6-235" fmla="*/ 853005 w 859917"/>
              <a:gd name="connsiteY6-236" fmla="*/ 1113095 h 1113095"/>
              <a:gd name="connsiteX7-237" fmla="*/ 6911 w 859917"/>
              <a:gd name="connsiteY7-238" fmla="*/ 1113095 h 1113095"/>
              <a:gd name="connsiteX8-239" fmla="*/ 11850 w 859917"/>
              <a:gd name="connsiteY8-240" fmla="*/ 1110572 h 1113095"/>
              <a:gd name="connsiteX9-241" fmla="*/ 0 w 859917"/>
              <a:gd name="connsiteY9-242" fmla="*/ 1111228 h 1113095"/>
              <a:gd name="connsiteX10-243" fmla="*/ 340346 w 859917"/>
              <a:gd name="connsiteY10-244" fmla="*/ 474870 h 1113095"/>
              <a:gd name="connsiteX11-245" fmla="*/ 374511 w 859917"/>
              <a:gd name="connsiteY11-246" fmla="*/ 253642 h 1113095"/>
              <a:gd name="connsiteX12-247" fmla="*/ 286666 w 859917"/>
              <a:gd name="connsiteY12-248" fmla="*/ 245889 h 1113095"/>
              <a:gd name="connsiteX13-249" fmla="*/ 429958 w 859917"/>
              <a:gd name="connsiteY13-250" fmla="*/ 0 h 1113095"/>
              <a:gd name="connsiteX0-251" fmla="*/ 441916 w 859917"/>
              <a:gd name="connsiteY0-252" fmla="*/ 0 h 1029111"/>
              <a:gd name="connsiteX1-253" fmla="*/ 604340 w 859917"/>
              <a:gd name="connsiteY1-254" fmla="*/ 189037 h 1029111"/>
              <a:gd name="connsiteX2-255" fmla="*/ 510519 w 859917"/>
              <a:gd name="connsiteY2-256" fmla="*/ 172241 h 1029111"/>
              <a:gd name="connsiteX3-257" fmla="*/ 526746 w 859917"/>
              <a:gd name="connsiteY3-258" fmla="*/ 392176 h 1029111"/>
              <a:gd name="connsiteX4-259" fmla="*/ 859917 w 859917"/>
              <a:gd name="connsiteY4-260" fmla="*/ 1027245 h 1029111"/>
              <a:gd name="connsiteX5-261" fmla="*/ 848068 w 859917"/>
              <a:gd name="connsiteY5-262" fmla="*/ 1026589 h 1029111"/>
              <a:gd name="connsiteX6-263" fmla="*/ 853005 w 859917"/>
              <a:gd name="connsiteY6-264" fmla="*/ 1029111 h 1029111"/>
              <a:gd name="connsiteX7-265" fmla="*/ 6911 w 859917"/>
              <a:gd name="connsiteY7-266" fmla="*/ 1029111 h 1029111"/>
              <a:gd name="connsiteX8-267" fmla="*/ 11850 w 859917"/>
              <a:gd name="connsiteY8-268" fmla="*/ 1026588 h 1029111"/>
              <a:gd name="connsiteX9-269" fmla="*/ 0 w 859917"/>
              <a:gd name="connsiteY9-270" fmla="*/ 1027244 h 1029111"/>
              <a:gd name="connsiteX10-271" fmla="*/ 340346 w 859917"/>
              <a:gd name="connsiteY10-272" fmla="*/ 390886 h 1029111"/>
              <a:gd name="connsiteX11-273" fmla="*/ 374511 w 859917"/>
              <a:gd name="connsiteY11-274" fmla="*/ 169658 h 1029111"/>
              <a:gd name="connsiteX12-275" fmla="*/ 286666 w 859917"/>
              <a:gd name="connsiteY12-276" fmla="*/ 161905 h 1029111"/>
              <a:gd name="connsiteX13-277" fmla="*/ 441916 w 859917"/>
              <a:gd name="connsiteY13-278" fmla="*/ 0 h 1029111"/>
              <a:gd name="connsiteX0-279" fmla="*/ 441916 w 859917"/>
              <a:gd name="connsiteY0-280" fmla="*/ 0 h 1029111"/>
              <a:gd name="connsiteX1-281" fmla="*/ 604340 w 859917"/>
              <a:gd name="connsiteY1-282" fmla="*/ 189037 h 1029111"/>
              <a:gd name="connsiteX2-283" fmla="*/ 510519 w 859917"/>
              <a:gd name="connsiteY2-284" fmla="*/ 172241 h 1029111"/>
              <a:gd name="connsiteX3-285" fmla="*/ 526746 w 859917"/>
              <a:gd name="connsiteY3-286" fmla="*/ 392176 h 1029111"/>
              <a:gd name="connsiteX4-287" fmla="*/ 859917 w 859917"/>
              <a:gd name="connsiteY4-288" fmla="*/ 1027245 h 1029111"/>
              <a:gd name="connsiteX5-289" fmla="*/ 848068 w 859917"/>
              <a:gd name="connsiteY5-290" fmla="*/ 1026589 h 1029111"/>
              <a:gd name="connsiteX6-291" fmla="*/ 853005 w 859917"/>
              <a:gd name="connsiteY6-292" fmla="*/ 1029111 h 1029111"/>
              <a:gd name="connsiteX7-293" fmla="*/ 6911 w 859917"/>
              <a:gd name="connsiteY7-294" fmla="*/ 1029111 h 1029111"/>
              <a:gd name="connsiteX8-295" fmla="*/ 11850 w 859917"/>
              <a:gd name="connsiteY8-296" fmla="*/ 1026588 h 1029111"/>
              <a:gd name="connsiteX9-297" fmla="*/ 0 w 859917"/>
              <a:gd name="connsiteY9-298" fmla="*/ 1027244 h 1029111"/>
              <a:gd name="connsiteX10-299" fmla="*/ 346326 w 859917"/>
              <a:gd name="connsiteY10-300" fmla="*/ 381844 h 1029111"/>
              <a:gd name="connsiteX11-301" fmla="*/ 374511 w 859917"/>
              <a:gd name="connsiteY11-302" fmla="*/ 169658 h 1029111"/>
              <a:gd name="connsiteX12-303" fmla="*/ 286666 w 859917"/>
              <a:gd name="connsiteY12-304" fmla="*/ 161905 h 1029111"/>
              <a:gd name="connsiteX13-305" fmla="*/ 441916 w 859917"/>
              <a:gd name="connsiteY13-306" fmla="*/ 0 h 1029111"/>
              <a:gd name="connsiteX0-307" fmla="*/ 441916 w 859917"/>
              <a:gd name="connsiteY0-308" fmla="*/ 0 h 1029111"/>
              <a:gd name="connsiteX1-309" fmla="*/ 604340 w 859917"/>
              <a:gd name="connsiteY1-310" fmla="*/ 189037 h 1029111"/>
              <a:gd name="connsiteX2-311" fmla="*/ 510519 w 859917"/>
              <a:gd name="connsiteY2-312" fmla="*/ 172241 h 1029111"/>
              <a:gd name="connsiteX3-313" fmla="*/ 526746 w 859917"/>
              <a:gd name="connsiteY3-314" fmla="*/ 392176 h 1029111"/>
              <a:gd name="connsiteX4-315" fmla="*/ 859917 w 859917"/>
              <a:gd name="connsiteY4-316" fmla="*/ 1027245 h 1029111"/>
              <a:gd name="connsiteX5-317" fmla="*/ 848068 w 859917"/>
              <a:gd name="connsiteY5-318" fmla="*/ 1026589 h 1029111"/>
              <a:gd name="connsiteX6-319" fmla="*/ 853005 w 859917"/>
              <a:gd name="connsiteY6-320" fmla="*/ 1029111 h 1029111"/>
              <a:gd name="connsiteX7-321" fmla="*/ 6911 w 859917"/>
              <a:gd name="connsiteY7-322" fmla="*/ 1029111 h 1029111"/>
              <a:gd name="connsiteX8-323" fmla="*/ 11850 w 859917"/>
              <a:gd name="connsiteY8-324" fmla="*/ 1026588 h 1029111"/>
              <a:gd name="connsiteX9-325" fmla="*/ 0 w 859917"/>
              <a:gd name="connsiteY9-326" fmla="*/ 1027244 h 1029111"/>
              <a:gd name="connsiteX10-327" fmla="*/ 352305 w 859917"/>
              <a:gd name="connsiteY10-328" fmla="*/ 367634 h 1029111"/>
              <a:gd name="connsiteX11-329" fmla="*/ 374511 w 859917"/>
              <a:gd name="connsiteY11-330" fmla="*/ 169658 h 1029111"/>
              <a:gd name="connsiteX12-331" fmla="*/ 286666 w 859917"/>
              <a:gd name="connsiteY12-332" fmla="*/ 161905 h 1029111"/>
              <a:gd name="connsiteX13-333" fmla="*/ 441916 w 859917"/>
              <a:gd name="connsiteY13-334" fmla="*/ 0 h 1029111"/>
              <a:gd name="connsiteX0-335" fmla="*/ 441916 w 859917"/>
              <a:gd name="connsiteY0-336" fmla="*/ 0 h 1029111"/>
              <a:gd name="connsiteX1-337" fmla="*/ 604340 w 859917"/>
              <a:gd name="connsiteY1-338" fmla="*/ 189037 h 1029111"/>
              <a:gd name="connsiteX2-339" fmla="*/ 510519 w 859917"/>
              <a:gd name="connsiteY2-340" fmla="*/ 172241 h 1029111"/>
              <a:gd name="connsiteX3-341" fmla="*/ 526746 w 859917"/>
              <a:gd name="connsiteY3-342" fmla="*/ 392176 h 1029111"/>
              <a:gd name="connsiteX4-343" fmla="*/ 859917 w 859917"/>
              <a:gd name="connsiteY4-344" fmla="*/ 1027245 h 1029111"/>
              <a:gd name="connsiteX5-345" fmla="*/ 848068 w 859917"/>
              <a:gd name="connsiteY5-346" fmla="*/ 1026589 h 1029111"/>
              <a:gd name="connsiteX6-347" fmla="*/ 853005 w 859917"/>
              <a:gd name="connsiteY6-348" fmla="*/ 1029111 h 1029111"/>
              <a:gd name="connsiteX7-349" fmla="*/ 6911 w 859917"/>
              <a:gd name="connsiteY7-350" fmla="*/ 1029111 h 1029111"/>
              <a:gd name="connsiteX8-351" fmla="*/ 11850 w 859917"/>
              <a:gd name="connsiteY8-352" fmla="*/ 1026588 h 1029111"/>
              <a:gd name="connsiteX9-353" fmla="*/ 0 w 859917"/>
              <a:gd name="connsiteY9-354" fmla="*/ 1027244 h 1029111"/>
              <a:gd name="connsiteX10-355" fmla="*/ 352305 w 859917"/>
              <a:gd name="connsiteY10-356" fmla="*/ 367634 h 1029111"/>
              <a:gd name="connsiteX11-357" fmla="*/ 374511 w 859917"/>
              <a:gd name="connsiteY11-358" fmla="*/ 169658 h 1029111"/>
              <a:gd name="connsiteX12-359" fmla="*/ 318948 w 859917"/>
              <a:gd name="connsiteY12-360" fmla="*/ 158031 h 1029111"/>
              <a:gd name="connsiteX13-361" fmla="*/ 441916 w 859917"/>
              <a:gd name="connsiteY13-362" fmla="*/ 0 h 1029111"/>
              <a:gd name="connsiteX0-363" fmla="*/ 441916 w 859917"/>
              <a:gd name="connsiteY0-364" fmla="*/ 0 h 1029111"/>
              <a:gd name="connsiteX1-365" fmla="*/ 567279 w 859917"/>
              <a:gd name="connsiteY1-366" fmla="*/ 172243 h 1029111"/>
              <a:gd name="connsiteX2-367" fmla="*/ 510519 w 859917"/>
              <a:gd name="connsiteY2-368" fmla="*/ 172241 h 1029111"/>
              <a:gd name="connsiteX3-369" fmla="*/ 526746 w 859917"/>
              <a:gd name="connsiteY3-370" fmla="*/ 392176 h 1029111"/>
              <a:gd name="connsiteX4-371" fmla="*/ 859917 w 859917"/>
              <a:gd name="connsiteY4-372" fmla="*/ 1027245 h 1029111"/>
              <a:gd name="connsiteX5-373" fmla="*/ 848068 w 859917"/>
              <a:gd name="connsiteY5-374" fmla="*/ 1026589 h 1029111"/>
              <a:gd name="connsiteX6-375" fmla="*/ 853005 w 859917"/>
              <a:gd name="connsiteY6-376" fmla="*/ 1029111 h 1029111"/>
              <a:gd name="connsiteX7-377" fmla="*/ 6911 w 859917"/>
              <a:gd name="connsiteY7-378" fmla="*/ 1029111 h 1029111"/>
              <a:gd name="connsiteX8-379" fmla="*/ 11850 w 859917"/>
              <a:gd name="connsiteY8-380" fmla="*/ 1026588 h 1029111"/>
              <a:gd name="connsiteX9-381" fmla="*/ 0 w 859917"/>
              <a:gd name="connsiteY9-382" fmla="*/ 1027244 h 1029111"/>
              <a:gd name="connsiteX10-383" fmla="*/ 352305 w 859917"/>
              <a:gd name="connsiteY10-384" fmla="*/ 367634 h 1029111"/>
              <a:gd name="connsiteX11-385" fmla="*/ 374511 w 859917"/>
              <a:gd name="connsiteY11-386" fmla="*/ 169658 h 1029111"/>
              <a:gd name="connsiteX12-387" fmla="*/ 318948 w 859917"/>
              <a:gd name="connsiteY12-388" fmla="*/ 158031 h 1029111"/>
              <a:gd name="connsiteX13-389" fmla="*/ 441916 w 859917"/>
              <a:gd name="connsiteY13-390" fmla="*/ 0 h 1029111"/>
              <a:gd name="connsiteX0-391" fmla="*/ 441916 w 859917"/>
              <a:gd name="connsiteY0-392" fmla="*/ 0 h 1029111"/>
              <a:gd name="connsiteX1-393" fmla="*/ 567279 w 859917"/>
              <a:gd name="connsiteY1-394" fmla="*/ 172243 h 1029111"/>
              <a:gd name="connsiteX2-395" fmla="*/ 493783 w 859917"/>
              <a:gd name="connsiteY2-396" fmla="*/ 163198 h 1029111"/>
              <a:gd name="connsiteX3-397" fmla="*/ 526746 w 859917"/>
              <a:gd name="connsiteY3-398" fmla="*/ 392176 h 1029111"/>
              <a:gd name="connsiteX4-399" fmla="*/ 859917 w 859917"/>
              <a:gd name="connsiteY4-400" fmla="*/ 1027245 h 1029111"/>
              <a:gd name="connsiteX5-401" fmla="*/ 848068 w 859917"/>
              <a:gd name="connsiteY5-402" fmla="*/ 1026589 h 1029111"/>
              <a:gd name="connsiteX6-403" fmla="*/ 853005 w 859917"/>
              <a:gd name="connsiteY6-404" fmla="*/ 1029111 h 1029111"/>
              <a:gd name="connsiteX7-405" fmla="*/ 6911 w 859917"/>
              <a:gd name="connsiteY7-406" fmla="*/ 1029111 h 1029111"/>
              <a:gd name="connsiteX8-407" fmla="*/ 11850 w 859917"/>
              <a:gd name="connsiteY8-408" fmla="*/ 1026588 h 1029111"/>
              <a:gd name="connsiteX9-409" fmla="*/ 0 w 859917"/>
              <a:gd name="connsiteY9-410" fmla="*/ 1027244 h 1029111"/>
              <a:gd name="connsiteX10-411" fmla="*/ 352305 w 859917"/>
              <a:gd name="connsiteY10-412" fmla="*/ 367634 h 1029111"/>
              <a:gd name="connsiteX11-413" fmla="*/ 374511 w 859917"/>
              <a:gd name="connsiteY11-414" fmla="*/ 169658 h 1029111"/>
              <a:gd name="connsiteX12-415" fmla="*/ 318948 w 859917"/>
              <a:gd name="connsiteY12-416" fmla="*/ 158031 h 1029111"/>
              <a:gd name="connsiteX13-417" fmla="*/ 441916 w 859917"/>
              <a:gd name="connsiteY13-418" fmla="*/ 0 h 1029111"/>
              <a:gd name="connsiteX0-419" fmla="*/ 441916 w 859917"/>
              <a:gd name="connsiteY0-420" fmla="*/ 0 h 1029111"/>
              <a:gd name="connsiteX1-421" fmla="*/ 567279 w 859917"/>
              <a:gd name="connsiteY1-422" fmla="*/ 172243 h 1029111"/>
              <a:gd name="connsiteX2-423" fmla="*/ 493783 w 859917"/>
              <a:gd name="connsiteY2-424" fmla="*/ 163198 h 1029111"/>
              <a:gd name="connsiteX3-425" fmla="*/ 526746 w 859917"/>
              <a:gd name="connsiteY3-426" fmla="*/ 392176 h 1029111"/>
              <a:gd name="connsiteX4-427" fmla="*/ 859917 w 859917"/>
              <a:gd name="connsiteY4-428" fmla="*/ 1027245 h 1029111"/>
              <a:gd name="connsiteX5-429" fmla="*/ 848068 w 859917"/>
              <a:gd name="connsiteY5-430" fmla="*/ 1026589 h 1029111"/>
              <a:gd name="connsiteX6-431" fmla="*/ 853005 w 859917"/>
              <a:gd name="connsiteY6-432" fmla="*/ 1029111 h 1029111"/>
              <a:gd name="connsiteX7-433" fmla="*/ 6911 w 859917"/>
              <a:gd name="connsiteY7-434" fmla="*/ 1029111 h 1029111"/>
              <a:gd name="connsiteX8-435" fmla="*/ 11850 w 859917"/>
              <a:gd name="connsiteY8-436" fmla="*/ 1026588 h 1029111"/>
              <a:gd name="connsiteX9-437" fmla="*/ 0 w 859917"/>
              <a:gd name="connsiteY9-438" fmla="*/ 1027244 h 1029111"/>
              <a:gd name="connsiteX10-439" fmla="*/ 352305 w 859917"/>
              <a:gd name="connsiteY10-440" fmla="*/ 367634 h 1029111"/>
              <a:gd name="connsiteX11-441" fmla="*/ 392446 w 859917"/>
              <a:gd name="connsiteY11-442" fmla="*/ 154155 h 1029111"/>
              <a:gd name="connsiteX12-443" fmla="*/ 318948 w 859917"/>
              <a:gd name="connsiteY12-444" fmla="*/ 158031 h 1029111"/>
              <a:gd name="connsiteX13-445" fmla="*/ 441916 w 859917"/>
              <a:gd name="connsiteY13-446" fmla="*/ 0 h 1029111"/>
              <a:gd name="connsiteX0-447" fmla="*/ 441916 w 859917"/>
              <a:gd name="connsiteY0-448" fmla="*/ 0 h 1029111"/>
              <a:gd name="connsiteX1-449" fmla="*/ 567279 w 859917"/>
              <a:gd name="connsiteY1-450" fmla="*/ 172243 h 1029111"/>
              <a:gd name="connsiteX2-451" fmla="*/ 493783 w 859917"/>
              <a:gd name="connsiteY2-452" fmla="*/ 163198 h 1029111"/>
              <a:gd name="connsiteX3-453" fmla="*/ 526746 w 859917"/>
              <a:gd name="connsiteY3-454" fmla="*/ 392176 h 1029111"/>
              <a:gd name="connsiteX4-455" fmla="*/ 859917 w 859917"/>
              <a:gd name="connsiteY4-456" fmla="*/ 1027245 h 1029111"/>
              <a:gd name="connsiteX5-457" fmla="*/ 848068 w 859917"/>
              <a:gd name="connsiteY5-458" fmla="*/ 1026589 h 1029111"/>
              <a:gd name="connsiteX6-459" fmla="*/ 853005 w 859917"/>
              <a:gd name="connsiteY6-460" fmla="*/ 1029111 h 1029111"/>
              <a:gd name="connsiteX7-461" fmla="*/ 6911 w 859917"/>
              <a:gd name="connsiteY7-462" fmla="*/ 1029111 h 1029111"/>
              <a:gd name="connsiteX8-463" fmla="*/ 11850 w 859917"/>
              <a:gd name="connsiteY8-464" fmla="*/ 1026588 h 1029111"/>
              <a:gd name="connsiteX9-465" fmla="*/ 0 w 859917"/>
              <a:gd name="connsiteY9-466" fmla="*/ 1027244 h 1029111"/>
              <a:gd name="connsiteX10-467" fmla="*/ 390565 w 859917"/>
              <a:gd name="connsiteY10-468" fmla="*/ 146699 h 1029111"/>
              <a:gd name="connsiteX11-469" fmla="*/ 392446 w 859917"/>
              <a:gd name="connsiteY11-470" fmla="*/ 154155 h 1029111"/>
              <a:gd name="connsiteX12-471" fmla="*/ 318948 w 859917"/>
              <a:gd name="connsiteY12-472" fmla="*/ 158031 h 1029111"/>
              <a:gd name="connsiteX13-473" fmla="*/ 441916 w 859917"/>
              <a:gd name="connsiteY13-474" fmla="*/ 0 h 1029111"/>
              <a:gd name="connsiteX0-475" fmla="*/ 441916 w 859917"/>
              <a:gd name="connsiteY0-476" fmla="*/ 0 h 1029111"/>
              <a:gd name="connsiteX1-477" fmla="*/ 545761 w 859917"/>
              <a:gd name="connsiteY1-478" fmla="*/ 160617 h 1029111"/>
              <a:gd name="connsiteX2-479" fmla="*/ 493783 w 859917"/>
              <a:gd name="connsiteY2-480" fmla="*/ 163198 h 1029111"/>
              <a:gd name="connsiteX3-481" fmla="*/ 526746 w 859917"/>
              <a:gd name="connsiteY3-482" fmla="*/ 392176 h 1029111"/>
              <a:gd name="connsiteX4-483" fmla="*/ 859917 w 859917"/>
              <a:gd name="connsiteY4-484" fmla="*/ 1027245 h 1029111"/>
              <a:gd name="connsiteX5-485" fmla="*/ 848068 w 859917"/>
              <a:gd name="connsiteY5-486" fmla="*/ 1026589 h 1029111"/>
              <a:gd name="connsiteX6-487" fmla="*/ 853005 w 859917"/>
              <a:gd name="connsiteY6-488" fmla="*/ 1029111 h 1029111"/>
              <a:gd name="connsiteX7-489" fmla="*/ 6911 w 859917"/>
              <a:gd name="connsiteY7-490" fmla="*/ 1029111 h 1029111"/>
              <a:gd name="connsiteX8-491" fmla="*/ 11850 w 859917"/>
              <a:gd name="connsiteY8-492" fmla="*/ 1026588 h 1029111"/>
              <a:gd name="connsiteX9-493" fmla="*/ 0 w 859917"/>
              <a:gd name="connsiteY9-494" fmla="*/ 1027244 h 1029111"/>
              <a:gd name="connsiteX10-495" fmla="*/ 390565 w 859917"/>
              <a:gd name="connsiteY10-496" fmla="*/ 146699 h 1029111"/>
              <a:gd name="connsiteX11-497" fmla="*/ 392446 w 859917"/>
              <a:gd name="connsiteY11-498" fmla="*/ 154155 h 1029111"/>
              <a:gd name="connsiteX12-499" fmla="*/ 318948 w 859917"/>
              <a:gd name="connsiteY12-500" fmla="*/ 158031 h 1029111"/>
              <a:gd name="connsiteX13-501" fmla="*/ 441916 w 859917"/>
              <a:gd name="connsiteY13-502" fmla="*/ 0 h 1029111"/>
              <a:gd name="connsiteX0-503" fmla="*/ 441916 w 859917"/>
              <a:gd name="connsiteY0-504" fmla="*/ 0 h 1029111"/>
              <a:gd name="connsiteX1-505" fmla="*/ 545761 w 859917"/>
              <a:gd name="connsiteY1-506" fmla="*/ 160617 h 1029111"/>
              <a:gd name="connsiteX2-507" fmla="*/ 493783 w 859917"/>
              <a:gd name="connsiteY2-508" fmla="*/ 163198 h 1029111"/>
              <a:gd name="connsiteX3-509" fmla="*/ 526746 w 859917"/>
              <a:gd name="connsiteY3-510" fmla="*/ 392176 h 1029111"/>
              <a:gd name="connsiteX4-511" fmla="*/ 859917 w 859917"/>
              <a:gd name="connsiteY4-512" fmla="*/ 1027245 h 1029111"/>
              <a:gd name="connsiteX5-513" fmla="*/ 848068 w 859917"/>
              <a:gd name="connsiteY5-514" fmla="*/ 1026589 h 1029111"/>
              <a:gd name="connsiteX6-515" fmla="*/ 853005 w 859917"/>
              <a:gd name="connsiteY6-516" fmla="*/ 1029111 h 1029111"/>
              <a:gd name="connsiteX7-517" fmla="*/ 6911 w 859917"/>
              <a:gd name="connsiteY7-518" fmla="*/ 1029111 h 1029111"/>
              <a:gd name="connsiteX8-519" fmla="*/ 11850 w 859917"/>
              <a:gd name="connsiteY8-520" fmla="*/ 1026588 h 1029111"/>
              <a:gd name="connsiteX9-521" fmla="*/ 0 w 859917"/>
              <a:gd name="connsiteY9-522" fmla="*/ 1027244 h 1029111"/>
              <a:gd name="connsiteX10-523" fmla="*/ 390565 w 859917"/>
              <a:gd name="connsiteY10-524" fmla="*/ 146699 h 1029111"/>
              <a:gd name="connsiteX11-525" fmla="*/ 392446 w 859917"/>
              <a:gd name="connsiteY11-526" fmla="*/ 154155 h 1029111"/>
              <a:gd name="connsiteX12-527" fmla="*/ 327319 w 859917"/>
              <a:gd name="connsiteY12-528" fmla="*/ 154157 h 1029111"/>
              <a:gd name="connsiteX13-529" fmla="*/ 441916 w 859917"/>
              <a:gd name="connsiteY13-530" fmla="*/ 0 h 1029111"/>
              <a:gd name="connsiteX0-531" fmla="*/ 441916 w 859917"/>
              <a:gd name="connsiteY0-532" fmla="*/ 0 h 1029111"/>
              <a:gd name="connsiteX1-533" fmla="*/ 545761 w 859917"/>
              <a:gd name="connsiteY1-534" fmla="*/ 160617 h 1029111"/>
              <a:gd name="connsiteX2-535" fmla="*/ 493785 w 859917"/>
              <a:gd name="connsiteY2-536" fmla="*/ 152864 h 1029111"/>
              <a:gd name="connsiteX3-537" fmla="*/ 526746 w 859917"/>
              <a:gd name="connsiteY3-538" fmla="*/ 392176 h 1029111"/>
              <a:gd name="connsiteX4-539" fmla="*/ 859917 w 859917"/>
              <a:gd name="connsiteY4-540" fmla="*/ 1027245 h 1029111"/>
              <a:gd name="connsiteX5-541" fmla="*/ 848068 w 859917"/>
              <a:gd name="connsiteY5-542" fmla="*/ 1026589 h 1029111"/>
              <a:gd name="connsiteX6-543" fmla="*/ 853005 w 859917"/>
              <a:gd name="connsiteY6-544" fmla="*/ 1029111 h 1029111"/>
              <a:gd name="connsiteX7-545" fmla="*/ 6911 w 859917"/>
              <a:gd name="connsiteY7-546" fmla="*/ 1029111 h 1029111"/>
              <a:gd name="connsiteX8-547" fmla="*/ 11850 w 859917"/>
              <a:gd name="connsiteY8-548" fmla="*/ 1026588 h 1029111"/>
              <a:gd name="connsiteX9-549" fmla="*/ 0 w 859917"/>
              <a:gd name="connsiteY9-550" fmla="*/ 1027244 h 1029111"/>
              <a:gd name="connsiteX10-551" fmla="*/ 390565 w 859917"/>
              <a:gd name="connsiteY10-552" fmla="*/ 146699 h 1029111"/>
              <a:gd name="connsiteX11-553" fmla="*/ 392446 w 859917"/>
              <a:gd name="connsiteY11-554" fmla="*/ 154155 h 1029111"/>
              <a:gd name="connsiteX12-555" fmla="*/ 327319 w 859917"/>
              <a:gd name="connsiteY12-556" fmla="*/ 154157 h 1029111"/>
              <a:gd name="connsiteX13-557" fmla="*/ 441916 w 859917"/>
              <a:gd name="connsiteY13-558" fmla="*/ 0 h 102911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53" y="connsiteY13-54"/>
              </a:cxn>
            </a:cxnLst>
            <a:rect l="l" t="t" r="r" b="b"/>
            <a:pathLst>
              <a:path w="859917" h="1029111">
                <a:moveTo>
                  <a:pt x="441916" y="0"/>
                </a:moveTo>
                <a:lnTo>
                  <a:pt x="545761" y="160617"/>
                </a:lnTo>
                <a:lnTo>
                  <a:pt x="493785" y="152864"/>
                </a:lnTo>
                <a:lnTo>
                  <a:pt x="526746" y="392176"/>
                </a:lnTo>
                <a:cubicBezTo>
                  <a:pt x="553702" y="643390"/>
                  <a:pt x="673197" y="873594"/>
                  <a:pt x="859917" y="1027245"/>
                </a:cubicBezTo>
                <a:lnTo>
                  <a:pt x="848068" y="1026589"/>
                </a:lnTo>
                <a:lnTo>
                  <a:pt x="853005" y="1029111"/>
                </a:lnTo>
                <a:lnTo>
                  <a:pt x="6911" y="1029111"/>
                </a:lnTo>
                <a:lnTo>
                  <a:pt x="11850" y="1026588"/>
                </a:lnTo>
                <a:lnTo>
                  <a:pt x="0" y="1027244"/>
                </a:lnTo>
                <a:cubicBezTo>
                  <a:pt x="186721" y="873593"/>
                  <a:pt x="363609" y="397913"/>
                  <a:pt x="390565" y="146699"/>
                </a:cubicBezTo>
                <a:lnTo>
                  <a:pt x="392446" y="154155"/>
                </a:lnTo>
                <a:lnTo>
                  <a:pt x="327319" y="154157"/>
                </a:lnTo>
                <a:lnTo>
                  <a:pt x="441916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40000"/>
                </a:schemeClr>
              </a:gs>
              <a:gs pos="86000">
                <a:srgbClr val="49679C"/>
              </a:gs>
            </a:gsLst>
            <a:lin ang="1734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3211" y="1058545"/>
            <a:ext cx="1725295" cy="23234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956" y="1078230"/>
            <a:ext cx="1672590" cy="22301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rcRect l="12486" r="12826" b="944"/>
          <a:stretch>
            <a:fillRect/>
          </a:stretch>
        </p:blipFill>
        <p:spPr>
          <a:xfrm>
            <a:off x="3931731" y="4161790"/>
            <a:ext cx="1767840" cy="175895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1606" y="1132205"/>
            <a:ext cx="1644015" cy="208788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rcRect l="21403" t="-1139" r="9722"/>
          <a:stretch>
            <a:fillRect/>
          </a:stretch>
        </p:blipFill>
        <p:spPr>
          <a:xfrm>
            <a:off x="9387651" y="4030980"/>
            <a:ext cx="1833880" cy="202057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3" name="图片 32"/>
          <p:cNvPicPr/>
          <p:nvPr/>
        </p:nvPicPr>
        <p:blipFill>
          <a:blip r:embed="rId7"/>
          <a:stretch>
            <a:fillRect/>
          </a:stretch>
        </p:blipFill>
        <p:spPr>
          <a:xfrm>
            <a:off x="6810986" y="4068873"/>
            <a:ext cx="1505254" cy="1944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34" name="图片 33"/>
          <p:cNvPicPr/>
          <p:nvPr/>
        </p:nvPicPr>
        <p:blipFill>
          <a:blip r:embed="rId7"/>
          <a:stretch>
            <a:fillRect/>
          </a:stretch>
        </p:blipFill>
        <p:spPr>
          <a:xfrm>
            <a:off x="840929" y="1896476"/>
            <a:ext cx="2145413" cy="30548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3175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274320" y="794512"/>
            <a:ext cx="832104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0D1B2A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</a:rPr>
              <a:t>Parametric Study: Effect of Operating Conditions</a:t>
            </a:r>
            <a:endParaRPr lang="en-US" sz="2200" dirty="0"/>
          </a:p>
        </p:txBody>
      </p:sp>
      <p:sp>
        <p:nvSpPr>
          <p:cNvPr id="5" name="Shape 4"/>
          <p:cNvSpPr/>
          <p:nvPr/>
        </p:nvSpPr>
        <p:spPr>
          <a:xfrm flipV="1">
            <a:off x="0" y="522400"/>
            <a:ext cx="12192000" cy="45719"/>
          </a:xfrm>
          <a:prstGeom prst="rect">
            <a:avLst/>
          </a:prstGeom>
          <a:solidFill>
            <a:srgbClr val="1B3A5C"/>
          </a:solidFill>
          <a:ln w="12700">
            <a:solidFill>
              <a:srgbClr val="1B3A5C"/>
            </a:solidFill>
            <a:prstDash val="solid"/>
          </a:ln>
        </p:spPr>
      </p:sp>
      <p:pic>
        <p:nvPicPr>
          <p:cNvPr id="6" name="图片 5" descr="微信图片_202309260934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2267" y="23400"/>
            <a:ext cx="1812343" cy="474986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92819" y="23400"/>
            <a:ext cx="8321040" cy="50292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2400" b="1" kern="0" spc="15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  <a:sym typeface="+mn-ea"/>
              </a:rPr>
              <a:t>EXPERIMENT</a:t>
            </a:r>
            <a:endParaRPr lang="en-US" sz="2400" b="1" kern="0" spc="15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-122"/>
              <a:cs typeface="Calibri" panose="020F0502020204030204" pitchFamily="34" charset="-120"/>
              <a:sym typeface="+mn-ea"/>
            </a:endParaRPr>
          </a:p>
        </p:txBody>
      </p:sp>
      <p:sp>
        <p:nvSpPr>
          <p:cNvPr id="10" name="Text 3"/>
          <p:cNvSpPr/>
          <p:nvPr/>
        </p:nvSpPr>
        <p:spPr>
          <a:xfrm>
            <a:off x="504928" y="4682490"/>
            <a:ext cx="11504930" cy="34734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285750" indent="-285750">
              <a:buFont typeface="Wingdings" panose="05000000000000000000" charset="0"/>
              <a:buChar char="p"/>
            </a:pPr>
            <a:r>
              <a:rPr lang="en-US" sz="1600" b="1" dirty="0">
                <a:solidFill>
                  <a:srgbClr val="0D1B2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Temperature is the dominant variable: conversion surges from 11.6% → 70.6% at 900→1000 °C</a:t>
            </a:r>
            <a:endParaRPr lang="en-US" sz="1600" b="1" dirty="0">
              <a:solidFill>
                <a:srgbClr val="0D1B2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2" name="图片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080" y="1440180"/>
            <a:ext cx="2699385" cy="2308225"/>
          </a:xfrm>
          <a:prstGeom prst="rect">
            <a:avLst/>
          </a:prstGeom>
        </p:spPr>
      </p:pic>
      <p:pic>
        <p:nvPicPr>
          <p:cNvPr id="13" name="图片 12" descr="7e54fd13-bea7-4d46-aa87-b8d51bb82504"/>
          <p:cNvPicPr>
            <a:picLocks noChangeAspect="1"/>
          </p:cNvPicPr>
          <p:nvPr/>
        </p:nvPicPr>
        <p:blipFill>
          <a:blip r:embed="rId3"/>
          <a:srcRect t="9624" b="5084"/>
          <a:stretch>
            <a:fillRect/>
          </a:stretch>
        </p:blipFill>
        <p:spPr>
          <a:xfrm>
            <a:off x="729615" y="1440180"/>
            <a:ext cx="7212330" cy="28657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274320" y="794512"/>
            <a:ext cx="832104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0D1B2A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  <a:sym typeface="+mn-ea"/>
              </a:rPr>
              <a:t>1-D PFR Model + Differential Evolution Algorithm</a:t>
            </a:r>
            <a:endParaRPr lang="en-US" sz="2200" dirty="0"/>
          </a:p>
        </p:txBody>
      </p:sp>
      <p:sp>
        <p:nvSpPr>
          <p:cNvPr id="5" name="Shape 4"/>
          <p:cNvSpPr/>
          <p:nvPr/>
        </p:nvSpPr>
        <p:spPr>
          <a:xfrm flipV="1">
            <a:off x="0" y="522400"/>
            <a:ext cx="12192000" cy="45719"/>
          </a:xfrm>
          <a:prstGeom prst="rect">
            <a:avLst/>
          </a:prstGeom>
          <a:solidFill>
            <a:srgbClr val="1B3A5C"/>
          </a:solidFill>
          <a:ln w="12700">
            <a:solidFill>
              <a:srgbClr val="1B3A5C"/>
            </a:solidFill>
            <a:prstDash val="solid"/>
          </a:ln>
        </p:spPr>
      </p:sp>
      <p:pic>
        <p:nvPicPr>
          <p:cNvPr id="6" name="图片 5" descr="微信图片_202309260934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2267" y="23400"/>
            <a:ext cx="1812343" cy="474986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92819" y="23400"/>
            <a:ext cx="8321040" cy="50292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2400" b="1" kern="0" spc="15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  <a:sym typeface="+mn-ea"/>
              </a:rPr>
              <a:t>KINETIC INVERSION</a:t>
            </a:r>
            <a:endParaRPr lang="en-US" sz="2400" b="1" kern="0" spc="15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-122"/>
              <a:cs typeface="Calibri" panose="020F0502020204030204" pitchFamily="34" charset="-120"/>
              <a:sym typeface="+mn-ea"/>
            </a:endParaRPr>
          </a:p>
        </p:txBody>
      </p:sp>
      <p:pic>
        <p:nvPicPr>
          <p:cNvPr id="35" name="图片 10" descr="图片包含 图示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0" b="23836"/>
          <a:stretch>
            <a:fillRect/>
          </a:stretch>
        </p:blipFill>
        <p:spPr>
          <a:xfrm>
            <a:off x="1283970" y="1483360"/>
            <a:ext cx="4139565" cy="1533525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965835" y="3088640"/>
            <a:ext cx="5980770" cy="3263900"/>
            <a:chOff x="576" y="2101"/>
            <a:chExt cx="8480" cy="5140"/>
          </a:xfrm>
        </p:grpSpPr>
        <p:sp>
          <p:nvSpPr>
            <p:cNvPr id="9" name="Text 3"/>
            <p:cNvSpPr/>
            <p:nvPr/>
          </p:nvSpPr>
          <p:spPr>
            <a:xfrm>
              <a:off x="576" y="2101"/>
              <a:ext cx="8095" cy="461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6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-120"/>
                </a:rPr>
                <a:t>Rate Law</a:t>
              </a:r>
              <a:endParaRPr 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endParaRPr>
            </a:p>
          </p:txBody>
        </p:sp>
        <p:sp>
          <p:nvSpPr>
            <p:cNvPr id="10" name="Text 4"/>
            <p:cNvSpPr/>
            <p:nvPr/>
          </p:nvSpPr>
          <p:spPr>
            <a:xfrm>
              <a:off x="576" y="2576"/>
              <a:ext cx="8095" cy="576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600" b="1" i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-120"/>
                </a:rPr>
                <a:t>r = A · exp(−Ea / RT) · C_CH₄ⁿ</a:t>
              </a:r>
              <a:endParaRPr lang="en-US" sz="1600" b="1" i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endParaRPr>
            </a:p>
          </p:txBody>
        </p:sp>
        <p:sp>
          <p:nvSpPr>
            <p:cNvPr id="11" name="Text 5"/>
            <p:cNvSpPr/>
            <p:nvPr/>
          </p:nvSpPr>
          <p:spPr>
            <a:xfrm>
              <a:off x="576" y="3325"/>
              <a:ext cx="8480" cy="749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-120"/>
                </a:rPr>
                <a:t>›  1-D isothermal PFR with volume expansion correction</a:t>
              </a:r>
              <a:endParaRPr lang="en-US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endParaRPr>
            </a:p>
          </p:txBody>
        </p:sp>
        <p:sp>
          <p:nvSpPr>
            <p:cNvPr id="12" name="Text 6"/>
            <p:cNvSpPr/>
            <p:nvPr/>
          </p:nvSpPr>
          <p:spPr>
            <a:xfrm>
              <a:off x="576" y="4117"/>
              <a:ext cx="8480" cy="749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-120"/>
                </a:rPr>
                <a:t>›  Radau ODE solver for forward problem</a:t>
              </a:r>
              <a:endParaRPr lang="en-US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endParaRPr>
            </a:p>
          </p:txBody>
        </p:sp>
        <p:sp>
          <p:nvSpPr>
            <p:cNvPr id="13" name="Text 7"/>
            <p:cNvSpPr/>
            <p:nvPr/>
          </p:nvSpPr>
          <p:spPr>
            <a:xfrm>
              <a:off x="576" y="4909"/>
              <a:ext cx="8480" cy="749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-120"/>
                </a:rPr>
                <a:t>›  </a:t>
              </a:r>
              <a:r>
                <a:rPr lang="en-US" sz="1400" b="1" dirty="0"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-120"/>
                  <a:sym typeface="+mn-ea"/>
                </a:rPr>
                <a:t>Differential Evolution</a:t>
              </a:r>
              <a:r>
                <a:rPr 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-120"/>
                </a:rPr>
                <a:t> (DE/rand/1/bin) for inverse problem</a:t>
              </a:r>
              <a:endParaRPr lang="en-US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</a:endParaRPr>
            </a:p>
          </p:txBody>
        </p:sp>
        <p:sp>
          <p:nvSpPr>
            <p:cNvPr id="14" name="Text 8"/>
            <p:cNvSpPr/>
            <p:nvPr/>
          </p:nvSpPr>
          <p:spPr>
            <a:xfrm>
              <a:off x="576" y="5701"/>
              <a:ext cx="8480" cy="749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›  Weighted RMSE objective, 80 generations × pop. 20</a:t>
              </a:r>
              <a:endParaRPr lang="en-US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5" name="Text 9"/>
            <p:cNvSpPr/>
            <p:nvPr/>
          </p:nvSpPr>
          <p:spPr>
            <a:xfrm>
              <a:off x="576" y="6493"/>
              <a:ext cx="8480" cy="749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›  Validated against 5 temperature data points (900–1100 °C)</a:t>
              </a:r>
              <a:endParaRPr lang="en-US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pic>
        <p:nvPicPr>
          <p:cNvPr id="18" name="图片 17" descr="ced98e99-e519-4a72-b136-17e27ce0b7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929" y="1699635"/>
            <a:ext cx="3361055" cy="449199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7784465" y="1337945"/>
            <a:ext cx="259969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200" b="1" dirty="0"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-120"/>
                <a:sym typeface="+mn-ea"/>
              </a:rPr>
              <a:t>  Differential Evolution</a:t>
            </a:r>
            <a:endParaRPr lang="en-US" altLang="en-US" sz="1200" b="1" dirty="0">
              <a:latin typeface="微软雅黑" panose="020B0503020204020204" charset="-122"/>
              <a:ea typeface="微软雅黑" panose="020B0503020204020204" charset="-122"/>
              <a:cs typeface="Calibri" panose="020F0502020204030204" pitchFamily="34" charset="-120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2"/>
          <p:cNvSpPr/>
          <p:nvPr/>
        </p:nvSpPr>
        <p:spPr>
          <a:xfrm>
            <a:off x="308610" y="699897"/>
            <a:ext cx="8321040" cy="50292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400" b="1" dirty="0">
                <a:solidFill>
                  <a:srgbClr val="0D1B2A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  <a:sym typeface="+mn-ea"/>
              </a:rPr>
              <a:t>Result</a:t>
            </a:r>
            <a:endParaRPr lang="en-US" sz="2400" b="1" dirty="0">
              <a:solidFill>
                <a:srgbClr val="0D1B2A"/>
              </a:solidFill>
              <a:latin typeface="Calibri" panose="020F0502020204030204" pitchFamily="34" charset="0"/>
              <a:ea typeface="Calibri" panose="020F0502020204030204" pitchFamily="34" charset="-122"/>
              <a:cs typeface="Calibri" panose="020F0502020204030204" pitchFamily="34" charset="-120"/>
              <a:sym typeface="+mn-ea"/>
            </a:endParaRPr>
          </a:p>
        </p:txBody>
      </p:sp>
      <p:sp>
        <p:nvSpPr>
          <p:cNvPr id="5" name="Shape 4"/>
          <p:cNvSpPr/>
          <p:nvPr/>
        </p:nvSpPr>
        <p:spPr>
          <a:xfrm flipV="1">
            <a:off x="0" y="522400"/>
            <a:ext cx="12192000" cy="45719"/>
          </a:xfrm>
          <a:prstGeom prst="rect">
            <a:avLst/>
          </a:prstGeom>
          <a:solidFill>
            <a:srgbClr val="1B3A5C"/>
          </a:solidFill>
          <a:ln w="12700">
            <a:solidFill>
              <a:srgbClr val="1B3A5C"/>
            </a:solidFill>
            <a:prstDash val="solid"/>
          </a:ln>
        </p:spPr>
      </p:sp>
      <p:pic>
        <p:nvPicPr>
          <p:cNvPr id="6" name="图片 5" descr="微信图片_202309260934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62267" y="23400"/>
            <a:ext cx="1812343" cy="474986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192819" y="23400"/>
            <a:ext cx="8321040" cy="502920"/>
          </a:xfrm>
          <a:prstGeom prst="rect">
            <a:avLst/>
          </a:prstGeom>
          <a:noFill/>
        </p:spPr>
        <p:txBody>
          <a:bodyPr wrap="square" rtlCol="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en-US" sz="2400" b="1" kern="0" spc="15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-122"/>
                <a:cs typeface="Calibri" panose="020F0502020204030204" pitchFamily="34" charset="-120"/>
                <a:sym typeface="+mn-ea"/>
              </a:rPr>
              <a:t>KINETIC INVERSION</a:t>
            </a:r>
            <a:endParaRPr lang="en-US" sz="2400" b="1" kern="0" spc="15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-122"/>
              <a:cs typeface="Calibri" panose="020F0502020204030204" pitchFamily="34" charset="-120"/>
              <a:sym typeface="+mn-ea"/>
            </a:endParaRPr>
          </a:p>
        </p:txBody>
      </p:sp>
      <p:pic>
        <p:nvPicPr>
          <p:cNvPr id="37" name="图片 10" descr="图表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78" y="1202690"/>
            <a:ext cx="7182485" cy="2688590"/>
          </a:xfrm>
          <a:prstGeom prst="rect">
            <a:avLst/>
          </a:prstGeom>
        </p:spPr>
      </p:pic>
      <p:pic>
        <p:nvPicPr>
          <p:cNvPr id="36" name="图片 6" descr="图表, 散点图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89"/>
          <a:stretch>
            <a:fillRect/>
          </a:stretch>
        </p:blipFill>
        <p:spPr>
          <a:xfrm>
            <a:off x="8064412" y="1219149"/>
            <a:ext cx="3261995" cy="26676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182495" y="4121150"/>
            <a:ext cx="819658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defTabSz="266700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600" dirty="0">
                <a:latin typeface="Times New Roman" panose="02020603050405020304"/>
                <a:ea typeface="宋体" panose="02010600030101010101" pitchFamily="2" charset="-122"/>
              </a:rPr>
              <a:t>I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</a:rPr>
              <a:t>nversion results of methane cracking reaction kinetic parameters</a:t>
            </a:r>
            <a:endParaRPr lang="en-US" altLang="zh-CN" sz="16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9" name="表格 8"/>
          <p:cNvGraphicFramePr/>
          <p:nvPr/>
        </p:nvGraphicFramePr>
        <p:xfrm>
          <a:off x="990600" y="4567555"/>
          <a:ext cx="10485120" cy="1752222"/>
        </p:xfrm>
        <a:graphic>
          <a:graphicData uri="http://schemas.openxmlformats.org/drawingml/2006/table">
            <a:tbl>
              <a:tblPr/>
              <a:tblGrid>
                <a:gridCol w="3664585"/>
                <a:gridCol w="2160905"/>
                <a:gridCol w="2424430"/>
                <a:gridCol w="2235200"/>
              </a:tblGrid>
              <a:tr h="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b="1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Parameters </a:t>
                      </a:r>
                      <a:endParaRPr lang="en-US" altLang="zh-CN" sz="1100" b="1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b="1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Symbols</a:t>
                      </a:r>
                      <a:endParaRPr lang="en-US" altLang="zh-CN" sz="1100" b="1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b="1" dirty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 Units </a:t>
                      </a:r>
                      <a:endParaRPr lang="en-US" altLang="zh-CN" sz="1100" b="1" dirty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266700" algn="ctr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b="1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Optimal Values</a:t>
                      </a:r>
                      <a:endParaRPr lang="en-US" altLang="zh-CN" sz="1100" b="1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b="1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Pre-exponential factor logarithm</a:t>
                      </a:r>
                      <a:endParaRPr lang="en-US" altLang="zh-CN" sz="1100" b="1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100" b="1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lg A</a:t>
                      </a:r>
                      <a:endParaRPr lang="en-US" sz="1100" b="1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100" b="1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—</a:t>
                      </a:r>
                      <a:endParaRPr lang="en-US" sz="1100" b="1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100" b="1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17.1392</a:t>
                      </a:r>
                      <a:endParaRPr lang="en-US" sz="1100" b="1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b="1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Pre-exponential factor A </a:t>
                      </a:r>
                      <a:endParaRPr lang="en-US" altLang="zh-CN" sz="1100" b="1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100" b="1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A</a:t>
                      </a:r>
                      <a:endParaRPr lang="en-US" sz="1100" b="1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100" b="1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min</a:t>
                      </a:r>
                      <a:r>
                        <a:rPr lang="en-US" altLang="zh-CN" sz="1100" b="1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⁻¹</a:t>
                      </a:r>
                      <a:endParaRPr lang="en-US" sz="1100" b="1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100" b="1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8.27 </a:t>
                      </a:r>
                      <a:r>
                        <a:rPr lang="en-US" altLang="zh-CN" sz="1100" b="1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×</a:t>
                      </a:r>
                      <a:r>
                        <a:rPr lang="en-US" sz="1100" b="1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 10</a:t>
                      </a:r>
                      <a:r>
                        <a:rPr lang="en-US" altLang="zh-CN" sz="1100" b="1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¹⁸</a:t>
                      </a:r>
                      <a:endParaRPr lang="en-US" sz="1100" b="1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b="1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Activation energy E </a:t>
                      </a:r>
                      <a:endParaRPr lang="en-US" altLang="zh-CN" sz="1100" b="1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100" b="1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E</a:t>
                      </a:r>
                      <a:endParaRPr lang="en-US" sz="1100" b="1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100" b="1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kJ </a:t>
                      </a:r>
                      <a:r>
                        <a:rPr lang="en-US" altLang="zh-CN" sz="1100" b="1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·</a:t>
                      </a:r>
                      <a:r>
                        <a:rPr lang="en-US" sz="1100" b="1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 mol</a:t>
                      </a:r>
                      <a:r>
                        <a:rPr lang="en-US" altLang="zh-CN" sz="1100" b="1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⁻</a:t>
                      </a:r>
                      <a:r>
                        <a:rPr lang="en-US" sz="1100" b="1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¹</a:t>
                      </a:r>
                      <a:endParaRPr lang="en-US" sz="1100" b="1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100" b="1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449.7</a:t>
                      </a:r>
                      <a:endParaRPr lang="en-US" sz="1100" b="1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b="1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Reaction order n</a:t>
                      </a:r>
                      <a:endParaRPr lang="en-US" altLang="zh-CN" sz="1100" b="1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100" b="1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n</a:t>
                      </a:r>
                      <a:endParaRPr lang="en-US" sz="1100" b="1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100" b="1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—</a:t>
                      </a:r>
                      <a:endParaRPr lang="en-US" sz="1100" b="1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100" b="1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2.0701</a:t>
                      </a:r>
                      <a:endParaRPr lang="en-US" sz="1100" b="1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 b="1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Minimum objective function value F_obj</a:t>
                      </a:r>
                      <a:endParaRPr lang="en-US" altLang="zh-CN" sz="1100" b="1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100" b="1" dirty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F_ obj</a:t>
                      </a:r>
                      <a:endParaRPr lang="en-US" sz="1100" b="1" dirty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100" b="1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—</a:t>
                      </a:r>
                      <a:endParaRPr lang="en-US" sz="1100" b="1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100" b="1" dirty="0">
                          <a:solidFill>
                            <a:srgbClr val="0F1115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15.81</a:t>
                      </a:r>
                      <a:endParaRPr lang="en-US" sz="1100" b="1" dirty="0">
                        <a:solidFill>
                          <a:srgbClr val="0F1115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50800" marR="50800" marT="50800" marB="508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ags/tag1.xml><?xml version="1.0" encoding="utf-8"?>
<p:tagLst xmlns:p="http://schemas.openxmlformats.org/presentationml/2006/main">
  <p:tag name="ISLIDE.ICON" val="#168399;#152018;"/>
</p:tagLst>
</file>

<file path=ppt/tags/tag2.xml><?xml version="1.0" encoding="utf-8"?>
<p:tagLst xmlns:p="http://schemas.openxmlformats.org/presentationml/2006/main">
  <p:tag name="KSO_WM_BEAUTIFY_FLAG" val=""/>
  <p:tag name="KSO_WM_DIAGRAM_VIRTUALLY_FRAME" val="{&quot;height&quot;:446.6,&quot;left&quot;:5.65,&quot;top&quot;:66.45,&quot;width&quot;:624.9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4991</Words>
  <Application>WPS 演示</Application>
  <PresentationFormat>宽屏</PresentationFormat>
  <Paragraphs>344</Paragraphs>
  <Slides>18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0" baseType="lpstr">
      <vt:lpstr>Arial</vt:lpstr>
      <vt:lpstr>宋体</vt:lpstr>
      <vt:lpstr>Wingdings</vt:lpstr>
      <vt:lpstr>微软雅黑</vt:lpstr>
      <vt:lpstr>Calibri</vt:lpstr>
      <vt:lpstr>Calibri</vt:lpstr>
      <vt:lpstr>Calibri</vt:lpstr>
      <vt:lpstr>Wingdings</vt:lpstr>
      <vt:lpstr>Times New Roman</vt:lpstr>
      <vt:lpstr>Arial Unicode MS</vt:lpstr>
      <vt:lpstr>等线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C305</dc:creator>
  <cp:lastModifiedBy>bvhv20620</cp:lastModifiedBy>
  <cp:revision>18</cp:revision>
  <dcterms:created xsi:type="dcterms:W3CDTF">2023-08-09T12:44:00Z</dcterms:created>
  <dcterms:modified xsi:type="dcterms:W3CDTF">2026-05-22T09:56:47Z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ICV">
    <vt:lpwstr>07E15DD428A14EE08602C0091FDF4BE7_13</vt:lpwstr>
  </property>
</Properties>
</file>