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D_E43291A8.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316" r:id="rId3"/>
    <p:sldId id="279" r:id="rId4"/>
    <p:sldId id="257" r:id="rId5"/>
    <p:sldId id="268" r:id="rId6"/>
    <p:sldId id="281" r:id="rId7"/>
    <p:sldId id="280" r:id="rId8"/>
    <p:sldId id="272" r:id="rId9"/>
    <p:sldId id="270" r:id="rId10"/>
    <p:sldId id="317" r:id="rId11"/>
    <p:sldId id="269" r:id="rId12"/>
    <p:sldId id="273" r:id="rId13"/>
    <p:sldId id="275" r:id="rId14"/>
    <p:sldId id="276" r:id="rId15"/>
    <p:sldId id="277" r:id="rId16"/>
    <p:sldId id="267" r:id="rId17"/>
    <p:sldId id="318" r:id="rId18"/>
    <p:sldId id="278" r:id="rId19"/>
    <p:sldId id="264" r:id="rId20"/>
    <p:sldId id="260" r:id="rId21"/>
    <p:sldId id="261" r:id="rId22"/>
    <p:sldId id="262" r:id="rId23"/>
    <p:sldId id="263" r:id="rId24"/>
    <p:sldId id="258" r:id="rId25"/>
    <p:sldId id="274" r:id="rId26"/>
    <p:sldId id="265" r:id="rId27"/>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BC0D4F-3352-1894-19EE-C12CA0F97677}" name="Niederau, Jan" initials="JN" userId="S::jan.niederau@ieg.fraunhofer.de::6fa3d760-c82e-4089-b431-a95e5fe3866e" providerId="AD"/>
  <p188:author id="{7091A1EA-1F71-C7E0-04C5-EDFEBB9453EA}" name="Diya Sunil Kumbhat" initials="DSK" userId="S::kumbhatd@hsu-hh.de::43768378-4561-440e-8e82-723e656fb7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66380-D4E3-BD43-88BB-B731F897F8B8}" v="647" dt="2026-05-11T22:21:12.361"/>
    <p1510:client id="{2554E19B-2C28-D13F-FAD3-8BCD10B30B52}" v="19" dt="2026-05-11T17:47:57.530"/>
    <p1510:client id="{54A593C3-2DD6-C479-D869-C35D42AD5C41}" v="1397" dt="2026-05-11T13:05:11.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51"/>
    <p:restoredTop sz="69451"/>
  </p:normalViewPr>
  <p:slideViewPr>
    <p:cSldViewPr snapToGrid="0">
      <p:cViewPr varScale="1">
        <p:scale>
          <a:sx n="93" d="100"/>
          <a:sy n="93" d="100"/>
        </p:scale>
        <p:origin x="23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omments/modernComment_10D_E43291A8.xml><?xml version="1.0" encoding="utf-8"?>
<p188:cmLst xmlns:a="http://schemas.openxmlformats.org/drawingml/2006/main" xmlns:r="http://schemas.openxmlformats.org/officeDocument/2006/relationships" xmlns:p188="http://schemas.microsoft.com/office/powerpoint/2018/8/main">
  <p188:cm id="{646D7D85-6A00-4EC1-9F02-47169CD578E7}" authorId="{1FBC0D4F-3352-1894-19EE-C12CA0F97677}" created="2026-05-12T13:54:55.287">
    <ac:deMkLst xmlns:ac="http://schemas.microsoft.com/office/drawing/2013/main/command">
      <pc:docMk xmlns:pc="http://schemas.microsoft.com/office/powerpoint/2013/main/command"/>
      <pc:sldMk xmlns:pc="http://schemas.microsoft.com/office/powerpoint/2013/main/command" cId="3828519336" sldId="269"/>
      <ac:graphicFrameMk id="8" creationId="{E981C086-AC38-65BB-BCED-75A532238D11}"/>
    </ac:deMkLst>
    <p188:txBody>
      <a:bodyPr/>
      <a:lstStyle/>
      <a:p>
        <a:r>
          <a:rPr lang="de-DE"/>
          <a:t>You probably explain it in the talk, but what is this sketch? The layout of production &amp; Injection?</a:t>
        </a:r>
      </a:p>
    </p188:txBody>
    <p188:extLst>
      <p:ext xmlns:p="http://schemas.openxmlformats.org/presentationml/2006/main" uri="{57CB4572-C831-44C2-8A1C-0ADB6CCDFE69}">
        <p223:reactions xmlns:p223="http://schemas.microsoft.com/office/powerpoint/2022/03/main">
          <p223:rxn type="👍">
            <p223:instance time="2026-05-15T07:48:47.535" authorId="{7091A1EA-1F71-C7E0-04C5-EDFEBB9453EA}"/>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ADAFC-6AF5-2A4D-A342-78167E38CC1D}" type="datetimeFigureOut">
              <a:rPr lang="en-DE" smtClean="0"/>
              <a:t>15.05.26</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0F124-DCE3-2141-BF17-6866B26683DE}" type="slidenum">
              <a:rPr lang="en-DE" smtClean="0"/>
              <a:t>‹#›</a:t>
            </a:fld>
            <a:endParaRPr lang="en-DE"/>
          </a:p>
        </p:txBody>
      </p:sp>
    </p:spTree>
    <p:extLst>
      <p:ext uri="{BB962C8B-B14F-4D97-AF65-F5344CB8AC3E}">
        <p14:creationId xmlns:p14="http://schemas.microsoft.com/office/powerpoint/2010/main" val="252885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9B60FD-65B7-4DD8-8D88-E44925D9A93F}"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9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E0F124-DCE3-2141-BF17-6866B26683DE}" type="slidenum">
              <a:rPr lang="en-DE" smtClean="0"/>
              <a:t>12</a:t>
            </a:fld>
            <a:endParaRPr lang="en-DE"/>
          </a:p>
        </p:txBody>
      </p:sp>
    </p:spTree>
    <p:extLst>
      <p:ext uri="{BB962C8B-B14F-4D97-AF65-F5344CB8AC3E}">
        <p14:creationId xmlns:p14="http://schemas.microsoft.com/office/powerpoint/2010/main" val="162083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E0F124-DCE3-2141-BF17-6866B26683DE}" type="slidenum">
              <a:rPr lang="en-DE" smtClean="0"/>
              <a:t>18</a:t>
            </a:fld>
            <a:endParaRPr lang="en-DE"/>
          </a:p>
        </p:txBody>
      </p:sp>
    </p:spTree>
    <p:extLst>
      <p:ext uri="{BB962C8B-B14F-4D97-AF65-F5344CB8AC3E}">
        <p14:creationId xmlns:p14="http://schemas.microsoft.com/office/powerpoint/2010/main" val="2548393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FLUMY software is a </a:t>
            </a:r>
            <a:r>
              <a:rPr lang="en-GB" dirty="0" err="1">
                <a:effectLst/>
                <a:latin typeface="Avenir Book" panose="02000503020000020003" pitchFamily="2" charset="0"/>
              </a:rPr>
              <a:t>modeling</a:t>
            </a:r>
            <a:r>
              <a:rPr lang="en-GB" dirty="0">
                <a:effectLst/>
                <a:latin typeface="Avenir Book" panose="02000503020000020003" pitchFamily="2" charset="0"/>
              </a:rPr>
              <a:t> tool, both process-based and stochastic, for a meandering channel system and its associated deposits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at the scale of the reservoir.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The model is based on the evolution in time of the channel by migration, cut-off and avulsion, and on the deposition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of point-bar sand, mud plug, crevasse splays, overbank alluvium and organic matter. </a:t>
            </a:r>
          </a:p>
          <a:p>
            <a:endParaRPr lang="en-DE" dirty="0"/>
          </a:p>
          <a:p>
            <a:r>
              <a:rPr lang="en-DE" dirty="0"/>
              <a:t>Explain FLUMY output in terms of 9 facies </a:t>
            </a:r>
          </a:p>
          <a:p>
            <a:r>
              <a:rPr lang="en-GB" dirty="0"/>
              <a:t>S</a:t>
            </a:r>
            <a:r>
              <a:rPr lang="en-DE" dirty="0"/>
              <a:t>how upscaled facies. </a:t>
            </a:r>
          </a:p>
          <a:p>
            <a:r>
              <a:rPr lang="en-DE" dirty="0"/>
              <a:t>Summary of perm and por contrast</a:t>
            </a:r>
          </a:p>
        </p:txBody>
      </p:sp>
      <p:sp>
        <p:nvSpPr>
          <p:cNvPr id="4" name="Slide Number Placeholder 3"/>
          <p:cNvSpPr>
            <a:spLocks noGrp="1"/>
          </p:cNvSpPr>
          <p:nvPr>
            <p:ph type="sldNum" sz="quarter" idx="5"/>
          </p:nvPr>
        </p:nvSpPr>
        <p:spPr/>
        <p:txBody>
          <a:bodyPr/>
          <a:lstStyle/>
          <a:p>
            <a:fld id="{21E0F124-DCE3-2141-BF17-6866B26683DE}" type="slidenum">
              <a:rPr lang="en-DE" smtClean="0"/>
              <a:t>23</a:t>
            </a:fld>
            <a:endParaRPr lang="en-DE"/>
          </a:p>
        </p:txBody>
      </p:sp>
    </p:spTree>
    <p:extLst>
      <p:ext uri="{BB962C8B-B14F-4D97-AF65-F5344CB8AC3E}">
        <p14:creationId xmlns:p14="http://schemas.microsoft.com/office/powerpoint/2010/main" val="377399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1E0F124-DCE3-2141-BF17-6866B26683DE}" type="slidenum">
              <a:rPr lang="en-DE" smtClean="0"/>
              <a:t>25</a:t>
            </a:fld>
            <a:endParaRPr lang="en-DE"/>
          </a:p>
        </p:txBody>
      </p:sp>
    </p:spTree>
    <p:extLst>
      <p:ext uri="{BB962C8B-B14F-4D97-AF65-F5344CB8AC3E}">
        <p14:creationId xmlns:p14="http://schemas.microsoft.com/office/powerpoint/2010/main" val="411428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a:t>
            </a:r>
            <a:r>
              <a:rPr lang="en-GB" sz="1200" kern="1200" dirty="0">
                <a:solidFill>
                  <a:schemeClr val="tx1"/>
                </a:solidFill>
                <a:effectLst/>
                <a:latin typeface="+mn-lt"/>
                <a:ea typeface="+mn-ea"/>
                <a:cs typeface="+mn-cs"/>
              </a:rPr>
              <a:t>Stored hydrogen is used to help balance both seasonal fluctuations in electricity demand and</a:t>
            </a:r>
          </a:p>
          <a:p>
            <a:r>
              <a:rPr lang="en-GB" sz="1200" kern="1200" dirty="0">
                <a:solidFill>
                  <a:schemeClr val="tx1"/>
                </a:solidFill>
                <a:effectLst/>
                <a:latin typeface="+mn-lt"/>
                <a:ea typeface="+mn-ea"/>
                <a:cs typeface="+mn-cs"/>
              </a:rPr>
              <a:t>imbalances that may arise between the demand for hydrogen and its supply by off‐grid</a:t>
            </a:r>
          </a:p>
          <a:p>
            <a:r>
              <a:rPr lang="en-GB" sz="1200" kern="1200" dirty="0">
                <a:solidFill>
                  <a:schemeClr val="tx1"/>
                </a:solidFill>
                <a:effectLst/>
                <a:latin typeface="+mn-lt"/>
                <a:ea typeface="+mn-ea"/>
                <a:cs typeface="+mn-cs"/>
              </a:rPr>
              <a:t>renewable systems.” </a:t>
            </a:r>
          </a:p>
          <a:p>
            <a:endParaRPr lang="en-DE" dirty="0"/>
          </a:p>
          <a:p>
            <a:r>
              <a:rPr lang="en-DE" dirty="0"/>
              <a:t>IEA: </a:t>
            </a:r>
            <a:r>
              <a:rPr lang="en-GB" sz="1200" b="0" i="0" u="none" strike="noStrike" kern="1200" dirty="0">
                <a:solidFill>
                  <a:schemeClr val="tx1"/>
                </a:solidFill>
                <a:effectLst/>
                <a:latin typeface="+mn-lt"/>
                <a:ea typeface="+mn-ea"/>
                <a:cs typeface="+mn-cs"/>
              </a:rPr>
              <a:t>Bouckaert, S., Pales, A. F., McGlade, C., Remme, U., </a:t>
            </a:r>
            <a:r>
              <a:rPr lang="en-GB" sz="1200" b="0" i="0" u="none" strike="noStrike" kern="1200" dirty="0" err="1">
                <a:solidFill>
                  <a:schemeClr val="tx1"/>
                </a:solidFill>
                <a:effectLst/>
                <a:latin typeface="+mn-lt"/>
                <a:ea typeface="+mn-ea"/>
                <a:cs typeface="+mn-cs"/>
              </a:rPr>
              <a:t>Wanner</a:t>
            </a:r>
            <a:r>
              <a:rPr lang="en-GB" sz="1200" b="0" i="0" u="none" strike="noStrike" kern="1200" dirty="0">
                <a:solidFill>
                  <a:schemeClr val="tx1"/>
                </a:solidFill>
                <a:effectLst/>
                <a:latin typeface="+mn-lt"/>
                <a:ea typeface="+mn-ea"/>
                <a:cs typeface="+mn-cs"/>
              </a:rPr>
              <a:t>, B., Varro, L., ... &amp; Spencer, T. (2021). Net zero by 2050: A roadmap for the global energy sector. </a:t>
            </a:r>
          </a:p>
          <a:p>
            <a:r>
              <a:rPr lang="en-GB" dirty="0"/>
              <a:t>https://</a:t>
            </a:r>
            <a:r>
              <a:rPr lang="en-GB" dirty="0" err="1"/>
              <a:t>trid.trb.org</a:t>
            </a:r>
            <a:r>
              <a:rPr lang="en-GB" dirty="0"/>
              <a:t>/View/1856381</a:t>
            </a:r>
            <a:endParaRPr lang="en-DE" dirty="0"/>
          </a:p>
        </p:txBody>
      </p:sp>
      <p:sp>
        <p:nvSpPr>
          <p:cNvPr id="4" name="Slide Number Placeholder 3"/>
          <p:cNvSpPr>
            <a:spLocks noGrp="1"/>
          </p:cNvSpPr>
          <p:nvPr>
            <p:ph type="sldNum" sz="quarter" idx="5"/>
          </p:nvPr>
        </p:nvSpPr>
        <p:spPr/>
        <p:txBody>
          <a:bodyPr/>
          <a:lstStyle/>
          <a:p>
            <a:fld id="{21E0F124-DCE3-2141-BF17-6866B26683DE}" type="slidenum">
              <a:rPr lang="en-DE" smtClean="0"/>
              <a:t>2</a:t>
            </a:fld>
            <a:endParaRPr lang="en-DE"/>
          </a:p>
        </p:txBody>
      </p:sp>
    </p:spTree>
    <p:extLst>
      <p:ext uri="{BB962C8B-B14F-4D97-AF65-F5344CB8AC3E}">
        <p14:creationId xmlns:p14="http://schemas.microsoft.com/office/powerpoint/2010/main" val="368580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Underground hydrogen storage (UHS) is the storage of large-scale quantities of hydrogen in the porous subsurface. UHS can provide a reliable means of energy storage to buffer the </a:t>
            </a:r>
            <a:r>
              <a:rPr lang="en-GB" dirty="0" err="1">
                <a:latin typeface="Arial"/>
                <a:cs typeface="Arial"/>
              </a:rPr>
              <a:t>spatio</a:t>
            </a:r>
            <a:r>
              <a:rPr lang="en-GB" dirty="0">
                <a:latin typeface="Arial"/>
                <a:cs typeface="Arial"/>
              </a:rPr>
              <a:t>-temporal variability of renewable energy supply. Geological heterogeneities in the subsurface occur at multiple scales and can have varied effects on fluid flow. The cyclical nature of UHS necessitates the investigation of the effects of different types of geological heterogeneities. To this end this work explore the effects of large-scale geological heterogeneities on UHS operations and plume behaviour.</a:t>
            </a:r>
          </a:p>
          <a:p>
            <a:endParaRPr lang="en-DE" dirty="0"/>
          </a:p>
          <a:p>
            <a:endParaRPr lang="en-DE" dirty="0"/>
          </a:p>
        </p:txBody>
      </p:sp>
      <p:sp>
        <p:nvSpPr>
          <p:cNvPr id="4" name="Slide Number Placeholder 3"/>
          <p:cNvSpPr>
            <a:spLocks noGrp="1"/>
          </p:cNvSpPr>
          <p:nvPr>
            <p:ph type="sldNum" sz="quarter" idx="5"/>
          </p:nvPr>
        </p:nvSpPr>
        <p:spPr/>
        <p:txBody>
          <a:bodyPr/>
          <a:lstStyle/>
          <a:p>
            <a:fld id="{21E0F124-DCE3-2141-BF17-6866B26683DE}" type="slidenum">
              <a:rPr lang="en-DE" smtClean="0"/>
              <a:t>3</a:t>
            </a:fld>
            <a:endParaRPr lang="en-DE"/>
          </a:p>
        </p:txBody>
      </p:sp>
    </p:spTree>
    <p:extLst>
      <p:ext uri="{BB962C8B-B14F-4D97-AF65-F5344CB8AC3E}">
        <p14:creationId xmlns:p14="http://schemas.microsoft.com/office/powerpoint/2010/main" val="1312738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Information about fluvial reservoirs, occurences , why they are import</a:t>
            </a:r>
            <a:r>
              <a:rPr lang="en-GB" dirty="0"/>
              <a:t>an</a:t>
            </a:r>
            <a:r>
              <a:rPr lang="en-DE" dirty="0"/>
              <a:t>t?</a:t>
            </a:r>
          </a:p>
          <a:p>
            <a:endParaRPr lang="en-DE" dirty="0"/>
          </a:p>
          <a:p>
            <a:r>
              <a:rPr lang="en-GB" dirty="0"/>
              <a:t>https://</a:t>
            </a:r>
            <a:r>
              <a:rPr lang="en-GB" dirty="0" err="1"/>
              <a:t>opengeology.org</a:t>
            </a:r>
            <a:r>
              <a:rPr lang="en-GB" dirty="0"/>
              <a:t>/textbook/11-water/</a:t>
            </a:r>
          </a:p>
          <a:p>
            <a:endParaRPr lang="en-GB" dirty="0"/>
          </a:p>
          <a:p>
            <a:r>
              <a:rPr lang="en-GB" dirty="0"/>
              <a:t>FLUMY is a process-based (or "genetic") sequential simulation software developed to model meandering fluvial systems in 3DUnlike geostatistical approaches, FLUMY simulates the physical processes of channel migration, avulsion, and floodplain aggradation, producing geologically realistic facies </a:t>
            </a:r>
            <a:r>
              <a:rPr lang="en-GB" dirty="0" err="1"/>
              <a:t>architecturesIt</a:t>
            </a:r>
            <a:r>
              <a:rPr lang="en-GB" dirty="0"/>
              <a:t> generates stochastic realisations of fluvial stratigraphy that honour both process rules and conditioning data (e.g. well logs, seismic)</a:t>
            </a:r>
            <a:endParaRPr lang="en-DE" dirty="0"/>
          </a:p>
        </p:txBody>
      </p:sp>
      <p:sp>
        <p:nvSpPr>
          <p:cNvPr id="4" name="Slide Number Placeholder 3"/>
          <p:cNvSpPr>
            <a:spLocks noGrp="1"/>
          </p:cNvSpPr>
          <p:nvPr>
            <p:ph type="sldNum" sz="quarter" idx="5"/>
          </p:nvPr>
        </p:nvSpPr>
        <p:spPr/>
        <p:txBody>
          <a:bodyPr/>
          <a:lstStyle/>
          <a:p>
            <a:fld id="{21E0F124-DCE3-2141-BF17-6866B26683DE}" type="slidenum">
              <a:rPr lang="en-DE" smtClean="0"/>
              <a:t>4</a:t>
            </a:fld>
            <a:endParaRPr lang="en-DE"/>
          </a:p>
        </p:txBody>
      </p:sp>
    </p:spTree>
    <p:extLst>
      <p:ext uri="{BB962C8B-B14F-4D97-AF65-F5344CB8AC3E}">
        <p14:creationId xmlns:p14="http://schemas.microsoft.com/office/powerpoint/2010/main" val="250633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555555"/>
                </a:solidFill>
                <a:highlight>
                  <a:srgbClr val="FFFF00"/>
                </a:highlight>
              </a:rPr>
              <a:t>FLUMY is a process-based model for meandering channels in both fluvial and turbidites environments. FLUMY combines first-order hydraulic equations to track the evolution of meandering channels and realistically build associated sediment accumulations.</a:t>
            </a:r>
          </a:p>
          <a:p>
            <a:endParaRPr lang="en-US" dirty="0">
              <a:solidFill>
                <a:srgbClr val="555555"/>
              </a:solidFill>
              <a:highlight>
                <a:srgbClr val="FFFF00"/>
              </a:highlight>
            </a:endParaRPr>
          </a:p>
          <a:p>
            <a:r>
              <a:rPr lang="en-US" dirty="0">
                <a:solidFill>
                  <a:srgbClr val="555555"/>
                </a:solidFill>
                <a:highlight>
                  <a:srgbClr val="FFFF00"/>
                </a:highlight>
              </a:rPr>
              <a:t>FLUMY™</a:t>
            </a:r>
            <a:endParaRPr lang="en-US" dirty="0"/>
          </a:p>
          <a:p>
            <a:r>
              <a:rPr lang="en-US" dirty="0">
                <a:solidFill>
                  <a:srgbClr val="555555"/>
                </a:solidFill>
                <a:highlight>
                  <a:srgbClr val="FFFF00"/>
                </a:highlight>
              </a:rPr>
              <a:t>Process-based channelized reservoir models</a:t>
            </a:r>
            <a:endParaRPr lang="en-US" dirty="0"/>
          </a:p>
          <a:p>
            <a:r>
              <a:rPr lang="en-US" dirty="0">
                <a:solidFill>
                  <a:srgbClr val="555555"/>
                </a:solidFill>
                <a:highlight>
                  <a:srgbClr val="FFFF00"/>
                </a:highlight>
              </a:rPr>
              <a:t>Copyright © MINES PARIS - PSL / ARMINES</a:t>
            </a:r>
            <a:endParaRPr lang="en-US" dirty="0"/>
          </a:p>
          <a:p>
            <a:r>
              <a:rPr lang="en-US" dirty="0">
                <a:solidFill>
                  <a:srgbClr val="555555"/>
                </a:solidFill>
                <a:highlight>
                  <a:srgbClr val="FFFF00"/>
                </a:highlight>
              </a:rPr>
              <a:t>Free download from https://</a:t>
            </a:r>
            <a:r>
              <a:rPr lang="en-US" dirty="0" err="1">
                <a:solidFill>
                  <a:srgbClr val="555555"/>
                </a:solidFill>
                <a:highlight>
                  <a:srgbClr val="FFFF00"/>
                </a:highlight>
              </a:rPr>
              <a:t>flumy.minesparis.psl.eu</a:t>
            </a:r>
            <a:endParaRPr lang="en-US" dirty="0"/>
          </a:p>
        </p:txBody>
      </p:sp>
      <p:sp>
        <p:nvSpPr>
          <p:cNvPr id="4" name="Slide Number Placeholder 3"/>
          <p:cNvSpPr>
            <a:spLocks noGrp="1"/>
          </p:cNvSpPr>
          <p:nvPr>
            <p:ph type="sldNum" sz="quarter" idx="5"/>
          </p:nvPr>
        </p:nvSpPr>
        <p:spPr/>
        <p:txBody>
          <a:bodyPr/>
          <a:lstStyle/>
          <a:p>
            <a:fld id="{21E0F124-DCE3-2141-BF17-6866B26683DE}" type="slidenum">
              <a:rPr lang="en-DE" smtClean="0"/>
              <a:t>5</a:t>
            </a:fld>
            <a:endParaRPr lang="en-DE"/>
          </a:p>
        </p:txBody>
      </p:sp>
    </p:spTree>
    <p:extLst>
      <p:ext uri="{BB962C8B-B14F-4D97-AF65-F5344CB8AC3E}">
        <p14:creationId xmlns:p14="http://schemas.microsoft.com/office/powerpoint/2010/main" val="76451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79BC2-CA68-043E-B428-A2E928B0F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76095-2D9A-BC7B-ED88-64C556EDBE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4C49D-1BF7-22CB-3596-D1B1A033A9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FLUMY software is a </a:t>
            </a:r>
            <a:r>
              <a:rPr lang="en-GB" dirty="0" err="1">
                <a:effectLst/>
                <a:latin typeface="Avenir Book" panose="02000503020000020003" pitchFamily="2" charset="0"/>
              </a:rPr>
              <a:t>modeling</a:t>
            </a:r>
            <a:r>
              <a:rPr lang="en-GB" dirty="0">
                <a:effectLst/>
                <a:latin typeface="Avenir Book" panose="02000503020000020003" pitchFamily="2" charset="0"/>
              </a:rPr>
              <a:t> tool, both process-based and stochastic, for a meandering channel system and its associated deposits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at the scale of the reservoir.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The model is based on the evolution in time of the channel by migration, cut-off and avulsion, and on the deposition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venir Book" panose="02000503020000020003" pitchFamily="2" charset="0"/>
              </a:rPr>
              <a:t>of point-bar sand, mud plug, crevasse splays, overbank alluvium and organic matter. </a:t>
            </a:r>
          </a:p>
          <a:p>
            <a:endParaRPr lang="en-DE" dirty="0"/>
          </a:p>
          <a:p>
            <a:r>
              <a:rPr lang="en-DE" dirty="0"/>
              <a:t>Explain FLUMY output in terms of 9 facies </a:t>
            </a:r>
          </a:p>
          <a:p>
            <a:r>
              <a:rPr lang="en-GB" dirty="0"/>
              <a:t>S</a:t>
            </a:r>
            <a:r>
              <a:rPr lang="en-DE" dirty="0"/>
              <a:t>how upscaled facies. </a:t>
            </a:r>
          </a:p>
          <a:p>
            <a:r>
              <a:rPr lang="en-DE" dirty="0"/>
              <a:t>Summary of perm and por contrast</a:t>
            </a:r>
          </a:p>
        </p:txBody>
      </p:sp>
      <p:sp>
        <p:nvSpPr>
          <p:cNvPr id="4" name="Slide Number Placeholder 3">
            <a:extLst>
              <a:ext uri="{FF2B5EF4-FFF2-40B4-BE49-F238E27FC236}">
                <a16:creationId xmlns:a16="http://schemas.microsoft.com/office/drawing/2014/main" id="{CA6C645D-23D1-BEC3-140A-C62C9C45DE2E}"/>
              </a:ext>
            </a:extLst>
          </p:cNvPr>
          <p:cNvSpPr>
            <a:spLocks noGrp="1"/>
          </p:cNvSpPr>
          <p:nvPr>
            <p:ph type="sldNum" sz="quarter" idx="5"/>
          </p:nvPr>
        </p:nvSpPr>
        <p:spPr/>
        <p:txBody>
          <a:bodyPr/>
          <a:lstStyle/>
          <a:p>
            <a:fld id="{21E0F124-DCE3-2141-BF17-6866B26683DE}" type="slidenum">
              <a:rPr lang="en-DE" smtClean="0"/>
              <a:t>6</a:t>
            </a:fld>
            <a:endParaRPr lang="en-DE"/>
          </a:p>
        </p:txBody>
      </p:sp>
    </p:spTree>
    <p:extLst>
      <p:ext uri="{BB962C8B-B14F-4D97-AF65-F5344CB8AC3E}">
        <p14:creationId xmlns:p14="http://schemas.microsoft.com/office/powerpoint/2010/main" val="428429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Prelim results: Only these 9 scenarios examined. Ensemble in next step.</a:t>
            </a:r>
            <a:endParaRPr lang="en-DE" dirty="0"/>
          </a:p>
        </p:txBody>
      </p:sp>
      <p:sp>
        <p:nvSpPr>
          <p:cNvPr id="4" name="Slide Number Placeholder 3"/>
          <p:cNvSpPr>
            <a:spLocks noGrp="1"/>
          </p:cNvSpPr>
          <p:nvPr>
            <p:ph type="sldNum" sz="quarter" idx="5"/>
          </p:nvPr>
        </p:nvSpPr>
        <p:spPr/>
        <p:txBody>
          <a:bodyPr/>
          <a:lstStyle/>
          <a:p>
            <a:fld id="{21E0F124-DCE3-2141-BF17-6866B26683DE}" type="slidenum">
              <a:rPr lang="en-DE" smtClean="0"/>
              <a:t>7</a:t>
            </a:fld>
            <a:endParaRPr lang="en-DE"/>
          </a:p>
        </p:txBody>
      </p:sp>
    </p:spTree>
    <p:extLst>
      <p:ext uri="{BB962C8B-B14F-4D97-AF65-F5344CB8AC3E}">
        <p14:creationId xmlns:p14="http://schemas.microsoft.com/office/powerpoint/2010/main" val="151737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21E0F124-DCE3-2141-BF17-6866B26683DE}" type="slidenum">
              <a:rPr lang="en-DE" smtClean="0"/>
              <a:t>10</a:t>
            </a:fld>
            <a:endParaRPr lang="en-DE"/>
          </a:p>
        </p:txBody>
      </p:sp>
    </p:spTree>
    <p:extLst>
      <p:ext uri="{BB962C8B-B14F-4D97-AF65-F5344CB8AC3E}">
        <p14:creationId xmlns:p14="http://schemas.microsoft.com/office/powerpoint/2010/main" val="1792397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Cycle on cycle improvement in gas production rate </a:t>
            </a:r>
          </a:p>
          <a:p>
            <a:r>
              <a:rPr lang="en-DE" dirty="0"/>
              <a:t>Larger differences in mass of H</a:t>
            </a:r>
            <a:r>
              <a:rPr lang="en-DE" baseline="-25000" dirty="0"/>
              <a:t>2</a:t>
            </a:r>
            <a:r>
              <a:rPr lang="en-DE" dirty="0"/>
              <a:t> in reservoir for the last few cycles.</a:t>
            </a:r>
          </a:p>
        </p:txBody>
      </p:sp>
      <p:sp>
        <p:nvSpPr>
          <p:cNvPr id="4" name="Slide Number Placeholder 3"/>
          <p:cNvSpPr>
            <a:spLocks noGrp="1"/>
          </p:cNvSpPr>
          <p:nvPr>
            <p:ph type="sldNum" sz="quarter" idx="5"/>
          </p:nvPr>
        </p:nvSpPr>
        <p:spPr/>
        <p:txBody>
          <a:bodyPr/>
          <a:lstStyle/>
          <a:p>
            <a:fld id="{21E0F124-DCE3-2141-BF17-6866B26683DE}" type="slidenum">
              <a:rPr lang="en-DE" smtClean="0"/>
              <a:t>11</a:t>
            </a:fld>
            <a:endParaRPr lang="en-DE"/>
          </a:p>
        </p:txBody>
      </p:sp>
    </p:spTree>
    <p:extLst>
      <p:ext uri="{BB962C8B-B14F-4D97-AF65-F5344CB8AC3E}">
        <p14:creationId xmlns:p14="http://schemas.microsoft.com/office/powerpoint/2010/main" val="97151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D890-07AF-0A8E-72BB-02FB9AD26E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37FB1D12-1BFD-288C-4FB7-D50C66B21B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BBC79521-BB23-4549-872D-FF05848FABDA}"/>
              </a:ext>
            </a:extLst>
          </p:cNvPr>
          <p:cNvSpPr>
            <a:spLocks noGrp="1"/>
          </p:cNvSpPr>
          <p:nvPr>
            <p:ph type="dt" sz="half" idx="10"/>
          </p:nvPr>
        </p:nvSpPr>
        <p:spPr/>
        <p:txBody>
          <a:bodyPr/>
          <a:lstStyle/>
          <a:p>
            <a:fld id="{8F95C5E8-1BA9-8841-82A5-93D70C03EA79}" type="datetime1">
              <a:rPr lang="de-DE" smtClean="0"/>
              <a:t>15.05.26</a:t>
            </a:fld>
            <a:endParaRPr lang="en-DE"/>
          </a:p>
        </p:txBody>
      </p:sp>
      <p:sp>
        <p:nvSpPr>
          <p:cNvPr id="5" name="Footer Placeholder 4">
            <a:extLst>
              <a:ext uri="{FF2B5EF4-FFF2-40B4-BE49-F238E27FC236}">
                <a16:creationId xmlns:a16="http://schemas.microsoft.com/office/drawing/2014/main" id="{BFEA6925-22EB-FCE6-89C2-2AB7C417602A}"/>
              </a:ext>
            </a:extLst>
          </p:cNvPr>
          <p:cNvSpPr>
            <a:spLocks noGrp="1"/>
          </p:cNvSpPr>
          <p:nvPr>
            <p:ph type="ftr" sz="quarter" idx="11"/>
          </p:nvPr>
        </p:nvSpPr>
        <p:spPr/>
        <p:txBody>
          <a:bodyPr/>
          <a:lstStyle/>
          <a:p>
            <a:r>
              <a:rPr lang="en-GB"/>
              <a:t>Professur für Hydromechanik </a:t>
            </a:r>
            <a:endParaRPr lang="en-DE"/>
          </a:p>
        </p:txBody>
      </p:sp>
      <p:sp>
        <p:nvSpPr>
          <p:cNvPr id="6" name="Slide Number Placeholder 5">
            <a:extLst>
              <a:ext uri="{FF2B5EF4-FFF2-40B4-BE49-F238E27FC236}">
                <a16:creationId xmlns:a16="http://schemas.microsoft.com/office/drawing/2014/main" id="{925D0710-983D-42EF-A945-27D96EAB907D}"/>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64611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3EEF-F2E6-3E73-3643-3DDAE355D931}"/>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E4BE7DBC-A266-CF48-15E8-53140A93B0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CA6E0F4-C597-B199-37D1-117E3B92F9B7}"/>
              </a:ext>
            </a:extLst>
          </p:cNvPr>
          <p:cNvSpPr>
            <a:spLocks noGrp="1"/>
          </p:cNvSpPr>
          <p:nvPr>
            <p:ph type="dt" sz="half" idx="10"/>
          </p:nvPr>
        </p:nvSpPr>
        <p:spPr/>
        <p:txBody>
          <a:bodyPr/>
          <a:lstStyle/>
          <a:p>
            <a:fld id="{E2E0F2D8-300D-3D4A-8663-ACA9ADAD76C3}" type="datetime1">
              <a:rPr lang="de-DE" smtClean="0"/>
              <a:t>15.05.26</a:t>
            </a:fld>
            <a:endParaRPr lang="en-DE"/>
          </a:p>
        </p:txBody>
      </p:sp>
      <p:sp>
        <p:nvSpPr>
          <p:cNvPr id="5" name="Footer Placeholder 4">
            <a:extLst>
              <a:ext uri="{FF2B5EF4-FFF2-40B4-BE49-F238E27FC236}">
                <a16:creationId xmlns:a16="http://schemas.microsoft.com/office/drawing/2014/main" id="{6D1018EE-056A-76E4-0EF9-382017B32C9A}"/>
              </a:ext>
            </a:extLst>
          </p:cNvPr>
          <p:cNvSpPr>
            <a:spLocks noGrp="1"/>
          </p:cNvSpPr>
          <p:nvPr>
            <p:ph type="ftr" sz="quarter" idx="11"/>
          </p:nvPr>
        </p:nvSpPr>
        <p:spPr/>
        <p:txBody>
          <a:bodyPr/>
          <a:lstStyle/>
          <a:p>
            <a:r>
              <a:rPr lang="en-GB"/>
              <a:t>Professur für Hydromechanik </a:t>
            </a:r>
            <a:endParaRPr lang="en-DE"/>
          </a:p>
        </p:txBody>
      </p:sp>
      <p:sp>
        <p:nvSpPr>
          <p:cNvPr id="6" name="Slide Number Placeholder 5">
            <a:extLst>
              <a:ext uri="{FF2B5EF4-FFF2-40B4-BE49-F238E27FC236}">
                <a16:creationId xmlns:a16="http://schemas.microsoft.com/office/drawing/2014/main" id="{88F1E62C-5714-7F65-8056-442F5C2C333D}"/>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269329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B70952-6920-58FB-61CB-DD50D348DD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C370254D-AE30-5EBC-DEB9-6AAFA241AC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1512A51C-8305-74A4-8DAB-8A7E8CE2D888}"/>
              </a:ext>
            </a:extLst>
          </p:cNvPr>
          <p:cNvSpPr>
            <a:spLocks noGrp="1"/>
          </p:cNvSpPr>
          <p:nvPr>
            <p:ph type="dt" sz="half" idx="10"/>
          </p:nvPr>
        </p:nvSpPr>
        <p:spPr/>
        <p:txBody>
          <a:bodyPr/>
          <a:lstStyle/>
          <a:p>
            <a:fld id="{B4068AD0-808B-F647-80B4-23CBB14E586A}" type="datetime1">
              <a:rPr lang="de-DE" smtClean="0"/>
              <a:t>15.05.26</a:t>
            </a:fld>
            <a:endParaRPr lang="en-DE"/>
          </a:p>
        </p:txBody>
      </p:sp>
      <p:sp>
        <p:nvSpPr>
          <p:cNvPr id="5" name="Footer Placeholder 4">
            <a:extLst>
              <a:ext uri="{FF2B5EF4-FFF2-40B4-BE49-F238E27FC236}">
                <a16:creationId xmlns:a16="http://schemas.microsoft.com/office/drawing/2014/main" id="{2BD6CD8C-7381-4331-49A0-E6E22051A2E9}"/>
              </a:ext>
            </a:extLst>
          </p:cNvPr>
          <p:cNvSpPr>
            <a:spLocks noGrp="1"/>
          </p:cNvSpPr>
          <p:nvPr>
            <p:ph type="ftr" sz="quarter" idx="11"/>
          </p:nvPr>
        </p:nvSpPr>
        <p:spPr/>
        <p:txBody>
          <a:bodyPr/>
          <a:lstStyle/>
          <a:p>
            <a:r>
              <a:rPr lang="en-GB"/>
              <a:t>Professur für Hydromechanik </a:t>
            </a:r>
            <a:endParaRPr lang="en-DE"/>
          </a:p>
        </p:txBody>
      </p:sp>
      <p:sp>
        <p:nvSpPr>
          <p:cNvPr id="6" name="Slide Number Placeholder 5">
            <a:extLst>
              <a:ext uri="{FF2B5EF4-FFF2-40B4-BE49-F238E27FC236}">
                <a16:creationId xmlns:a16="http://schemas.microsoft.com/office/drawing/2014/main" id="{284B7BA0-7863-D7EF-DCB0-F919B2334769}"/>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187512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0" y="6138864"/>
            <a:ext cx="12192000" cy="719137"/>
          </a:xfrm>
          <a:prstGeom prst="rect">
            <a:avLst/>
          </a:prstGeom>
          <a:solidFill>
            <a:srgbClr val="A500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2400"/>
          </a:p>
        </p:txBody>
      </p:sp>
      <p:pic>
        <p:nvPicPr>
          <p:cNvPr id="5" name="Picture 1032" descr="C:\Dokumente und Einstellungen\strey\Eigene Dateien\CD\HSU_Logo\HSU_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134" y="571500"/>
            <a:ext cx="2495551"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027"/>
          <p:cNvSpPr>
            <a:spLocks noGrp="1" noChangeArrowheads="1"/>
          </p:cNvSpPr>
          <p:nvPr>
            <p:ph type="ctrTitle"/>
          </p:nvPr>
        </p:nvSpPr>
        <p:spPr>
          <a:xfrm>
            <a:off x="914400" y="2133600"/>
            <a:ext cx="10363200" cy="914400"/>
          </a:xfrm>
        </p:spPr>
        <p:txBody>
          <a:bodyPr/>
          <a:lstStyle>
            <a:lvl1pPr>
              <a:defRPr>
                <a:solidFill>
                  <a:srgbClr val="A50034"/>
                </a:solidFill>
              </a:defRPr>
            </a:lvl1pPr>
          </a:lstStyle>
          <a:p>
            <a:pPr lvl="0"/>
            <a:r>
              <a:rPr lang="de-DE" noProof="0"/>
              <a:t>Titelmasterformat durch Klicken bearbeiten</a:t>
            </a:r>
            <a:endParaRPr lang="de-DE" noProof="0" dirty="0"/>
          </a:p>
        </p:txBody>
      </p:sp>
      <p:sp>
        <p:nvSpPr>
          <p:cNvPr id="5124" name="Rectangle 1028"/>
          <p:cNvSpPr>
            <a:spLocks noGrp="1" noChangeArrowheads="1"/>
          </p:cNvSpPr>
          <p:nvPr>
            <p:ph type="subTitle" idx="1"/>
          </p:nvPr>
        </p:nvSpPr>
        <p:spPr>
          <a:xfrm>
            <a:off x="914400" y="3200400"/>
            <a:ext cx="10363200" cy="2667000"/>
          </a:xfrm>
        </p:spPr>
        <p:txBody>
          <a:bodyPr/>
          <a:lstStyle>
            <a:lvl1pPr marL="0" indent="0">
              <a:buFont typeface="Wingdings" pitchFamily="2" charset="2"/>
              <a:buNone/>
              <a:defRPr/>
            </a:lvl1pPr>
          </a:lstStyle>
          <a:p>
            <a:pPr lvl="0"/>
            <a:r>
              <a:rPr lang="de-DE" noProof="0"/>
              <a:t>Formatvorlage des Untertitelmasters durch Klicken bearbeiten</a:t>
            </a:r>
          </a:p>
        </p:txBody>
      </p:sp>
      <p:sp>
        <p:nvSpPr>
          <p:cNvPr id="6" name="Rectangle 1033"/>
          <p:cNvSpPr>
            <a:spLocks noGrp="1" noChangeArrowheads="1"/>
          </p:cNvSpPr>
          <p:nvPr>
            <p:ph type="dt" sz="half" idx="10"/>
          </p:nvPr>
        </p:nvSpPr>
        <p:spPr/>
        <p:txBody>
          <a:bodyPr/>
          <a:lstStyle>
            <a:lvl1pPr>
              <a:defRPr smtClean="0"/>
            </a:lvl1pPr>
          </a:lstStyle>
          <a:p>
            <a:fld id="{037A0902-8BC4-584E-BE1C-C9BC8B31D029}" type="datetime1">
              <a:rPr lang="de-DE" smtClean="0"/>
              <a:t>15.05.26</a:t>
            </a:fld>
            <a:endParaRPr lang="en-GB"/>
          </a:p>
        </p:txBody>
      </p:sp>
      <p:sp>
        <p:nvSpPr>
          <p:cNvPr id="7" name="Rectangle 1034"/>
          <p:cNvSpPr>
            <a:spLocks noGrp="1" noChangeArrowheads="1"/>
          </p:cNvSpPr>
          <p:nvPr>
            <p:ph type="ftr" sz="quarter" idx="11"/>
          </p:nvPr>
        </p:nvSpPr>
        <p:spPr/>
        <p:txBody>
          <a:bodyPr/>
          <a:lstStyle>
            <a:lvl1pPr>
              <a:defRPr smtClean="0"/>
            </a:lvl1pPr>
          </a:lstStyle>
          <a:p>
            <a:r>
              <a:rPr lang="de-DE"/>
              <a:t>Professur</a:t>
            </a:r>
            <a:r>
              <a:rPr lang="en-GB"/>
              <a:t> </a:t>
            </a:r>
            <a:r>
              <a:rPr lang="en-GB" dirty="0" err="1"/>
              <a:t>für</a:t>
            </a:r>
            <a:r>
              <a:rPr lang="en-GB" dirty="0"/>
              <a:t> </a:t>
            </a:r>
            <a:r>
              <a:rPr lang="en-GB" dirty="0" err="1"/>
              <a:t>Hydromechanik</a:t>
            </a:r>
            <a:r>
              <a:rPr lang="en-GB" dirty="0"/>
              <a:t> </a:t>
            </a:r>
          </a:p>
        </p:txBody>
      </p:sp>
      <p:sp>
        <p:nvSpPr>
          <p:cNvPr id="8" name="Rectangle 1035"/>
          <p:cNvSpPr>
            <a:spLocks noGrp="1" noChangeArrowheads="1"/>
          </p:cNvSpPr>
          <p:nvPr>
            <p:ph type="sldNum" sz="quarter" idx="12"/>
          </p:nvPr>
        </p:nvSpPr>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3440456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fld id="{9011619F-6D32-A444-BDEC-998259E44369}" type="datetime1">
              <a:rPr lang="de-DE" smtClean="0"/>
              <a:t>15.05.26</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6"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4023064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Rectangle 4"/>
          <p:cNvSpPr>
            <a:spLocks noGrp="1" noChangeArrowheads="1"/>
          </p:cNvSpPr>
          <p:nvPr>
            <p:ph type="dt" sz="half" idx="10"/>
          </p:nvPr>
        </p:nvSpPr>
        <p:spPr>
          <a:ln/>
        </p:spPr>
        <p:txBody>
          <a:bodyPr/>
          <a:lstStyle>
            <a:lvl1pPr>
              <a:defRPr/>
            </a:lvl1pPr>
          </a:lstStyle>
          <a:p>
            <a:fld id="{F4210B51-03D8-A34E-ABA9-AFE7D482C6D1}" type="datetime1">
              <a:rPr lang="de-DE" smtClean="0"/>
              <a:t>15.05.26</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6"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1356130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19812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fld id="{C53F1ABE-2A42-9B45-80C6-BF8EE0AC8F0D}" type="datetime1">
              <a:rPr lang="de-DE" smtClean="0"/>
              <a:t>15.05.26</a:t>
            </a:fld>
            <a:endParaRPr lang="en-GB"/>
          </a:p>
        </p:txBody>
      </p:sp>
      <p:sp>
        <p:nvSpPr>
          <p:cNvPr id="6"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7"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587680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fld id="{7DA9F07F-AAF8-084D-BDDF-FA7E4A701107}" type="datetime1">
              <a:rPr lang="de-DE" smtClean="0"/>
              <a:t>15.05.26</a:t>
            </a:fld>
            <a:endParaRPr lang="en-GB"/>
          </a:p>
        </p:txBody>
      </p:sp>
      <p:sp>
        <p:nvSpPr>
          <p:cNvPr id="8"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9"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2119019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fld id="{4FD04D91-746D-8944-81A6-E69A1B40D1CC}" type="datetime1">
              <a:rPr lang="de-DE" smtClean="0"/>
              <a:t>15.05.26</a:t>
            </a:fld>
            <a:endParaRPr lang="en-GB"/>
          </a:p>
        </p:txBody>
      </p:sp>
      <p:sp>
        <p:nvSpPr>
          <p:cNvPr id="4"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5"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4092152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53F0194-DB7F-7C4F-8E74-FCECA03BAFAE}" type="datetime1">
              <a:rPr lang="de-DE" smtClean="0"/>
              <a:t>15.05.26</a:t>
            </a:fld>
            <a:endParaRPr lang="en-GB"/>
          </a:p>
        </p:txBody>
      </p:sp>
      <p:sp>
        <p:nvSpPr>
          <p:cNvPr id="3"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4"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2940587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fld id="{96289955-E3D8-654C-8955-5686924417CB}" type="datetime1">
              <a:rPr lang="de-DE" smtClean="0"/>
              <a:t>15.05.26</a:t>
            </a:fld>
            <a:endParaRPr lang="en-GB"/>
          </a:p>
        </p:txBody>
      </p:sp>
      <p:sp>
        <p:nvSpPr>
          <p:cNvPr id="6"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7"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339941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1FEE-CCD7-9EEA-BBDA-827E243B63C2}"/>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FB9FDBD7-EDD4-1FEA-40B3-D2C73837CAD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77D902C6-8106-939C-A541-B9FAE94E7974}"/>
              </a:ext>
            </a:extLst>
          </p:cNvPr>
          <p:cNvSpPr>
            <a:spLocks noGrp="1"/>
          </p:cNvSpPr>
          <p:nvPr>
            <p:ph type="dt" sz="half" idx="10"/>
          </p:nvPr>
        </p:nvSpPr>
        <p:spPr/>
        <p:txBody>
          <a:bodyPr/>
          <a:lstStyle/>
          <a:p>
            <a:fld id="{1AD635D1-1B4E-AD46-85FA-DB966E50CFDF}" type="datetime1">
              <a:rPr lang="de-DE" smtClean="0"/>
              <a:t>15.05.26</a:t>
            </a:fld>
            <a:endParaRPr lang="en-DE"/>
          </a:p>
        </p:txBody>
      </p:sp>
      <p:sp>
        <p:nvSpPr>
          <p:cNvPr id="5" name="Footer Placeholder 4">
            <a:extLst>
              <a:ext uri="{FF2B5EF4-FFF2-40B4-BE49-F238E27FC236}">
                <a16:creationId xmlns:a16="http://schemas.microsoft.com/office/drawing/2014/main" id="{3B10006F-2920-38FA-7223-2ECAE6DA701B}"/>
              </a:ext>
            </a:extLst>
          </p:cNvPr>
          <p:cNvSpPr>
            <a:spLocks noGrp="1"/>
          </p:cNvSpPr>
          <p:nvPr>
            <p:ph type="ftr" sz="quarter" idx="11"/>
          </p:nvPr>
        </p:nvSpPr>
        <p:spPr/>
        <p:txBody>
          <a:bodyPr/>
          <a:lstStyle/>
          <a:p>
            <a:r>
              <a:rPr lang="en-GB"/>
              <a:t>Professur für Hydromechanik </a:t>
            </a:r>
            <a:endParaRPr lang="en-DE"/>
          </a:p>
        </p:txBody>
      </p:sp>
      <p:sp>
        <p:nvSpPr>
          <p:cNvPr id="6" name="Slide Number Placeholder 5">
            <a:extLst>
              <a:ext uri="{FF2B5EF4-FFF2-40B4-BE49-F238E27FC236}">
                <a16:creationId xmlns:a16="http://schemas.microsoft.com/office/drawing/2014/main" id="{7F277F64-3C3A-CDAC-0FD0-34FCA46FB017}"/>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4059034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Rectangle 4"/>
          <p:cNvSpPr>
            <a:spLocks noGrp="1" noChangeArrowheads="1"/>
          </p:cNvSpPr>
          <p:nvPr>
            <p:ph type="dt" sz="half" idx="10"/>
          </p:nvPr>
        </p:nvSpPr>
        <p:spPr>
          <a:ln/>
        </p:spPr>
        <p:txBody>
          <a:bodyPr/>
          <a:lstStyle>
            <a:lvl1pPr>
              <a:defRPr/>
            </a:lvl1pPr>
          </a:lstStyle>
          <a:p>
            <a:fld id="{DF11C25F-873A-824F-9499-947F9B401A2A}" type="datetime1">
              <a:rPr lang="de-DE" smtClean="0"/>
              <a:t>15.05.26</a:t>
            </a:fld>
            <a:endParaRPr lang="en-GB"/>
          </a:p>
        </p:txBody>
      </p:sp>
      <p:sp>
        <p:nvSpPr>
          <p:cNvPr id="6"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7"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3262776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fld id="{E6760CDF-D9CC-A048-8EAE-8C363563044F}" type="datetime1">
              <a:rPr lang="de-DE" smtClean="0"/>
              <a:t>15.05.26</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6"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2035386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09600"/>
            <a:ext cx="2590800" cy="5334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609600"/>
            <a:ext cx="7569200" cy="533400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fld id="{60616FF2-54E1-DF4E-BE71-66630B221CC1}" type="datetime1">
              <a:rPr lang="de-DE" smtClean="0"/>
              <a:t>15.05.26</a:t>
            </a:fld>
            <a:endParaRPr lang="en-GB"/>
          </a:p>
        </p:txBody>
      </p:sp>
      <p:sp>
        <p:nvSpPr>
          <p:cNvPr id="5" name="Rectangle 5"/>
          <p:cNvSpPr>
            <a:spLocks noGrp="1" noChangeArrowheads="1"/>
          </p:cNvSpPr>
          <p:nvPr>
            <p:ph type="ftr" sz="quarter" idx="11"/>
          </p:nvPr>
        </p:nvSpPr>
        <p:spPr>
          <a:ln/>
        </p:spPr>
        <p:txBody>
          <a:bodyPr/>
          <a:lstStyle>
            <a:lvl1pPr>
              <a:defRPr/>
            </a:lvl1pPr>
          </a:lstStyle>
          <a:p>
            <a:r>
              <a:rPr lang="en-GB"/>
              <a:t>Professur </a:t>
            </a:r>
            <a:r>
              <a:rPr lang="en-GB" dirty="0" err="1"/>
              <a:t>für</a:t>
            </a:r>
            <a:r>
              <a:rPr lang="en-GB" dirty="0"/>
              <a:t> </a:t>
            </a:r>
            <a:r>
              <a:rPr lang="en-GB" dirty="0" err="1"/>
              <a:t>Hydromechanik</a:t>
            </a:r>
            <a:r>
              <a:rPr lang="en-GB" dirty="0"/>
              <a:t> </a:t>
            </a:r>
          </a:p>
        </p:txBody>
      </p:sp>
      <p:sp>
        <p:nvSpPr>
          <p:cNvPr id="6" name="Rectangle 6"/>
          <p:cNvSpPr>
            <a:spLocks noGrp="1" noChangeArrowheads="1"/>
          </p:cNvSpPr>
          <p:nvPr>
            <p:ph type="sldNum" sz="quarter" idx="12"/>
          </p:nvPr>
        </p:nvSpPr>
        <p:spPr>
          <a:ln/>
        </p:spPr>
        <p:txBody>
          <a:bodyPr/>
          <a:lstStyle>
            <a:lvl1pPr>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3315872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431800" y="4823306"/>
            <a:ext cx="11328400" cy="1013969"/>
          </a:xfrm>
          <a:solidFill>
            <a:schemeClr val="accent1"/>
          </a:solidFill>
        </p:spPr>
        <p:txBody>
          <a:bodyPr wrap="square" lIns="144000" tIns="108000" anchor="t" anchorCtr="0"/>
          <a:lstStyle>
            <a:lvl1pPr>
              <a:lnSpc>
                <a:spcPct val="100000"/>
              </a:lnSpc>
              <a:spcBef>
                <a:spcPts val="0"/>
              </a:spcBef>
              <a:defRPr sz="2800" baseline="0">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431800" y="5809754"/>
            <a:ext cx="11328400" cy="427535"/>
          </a:xfrm>
          <a:solidFill>
            <a:schemeClr val="accent1"/>
          </a:solidFill>
        </p:spPr>
        <p:txBody>
          <a:bodyPr lIns="144000" bIns="108000" anchor="b" anchorCtr="0">
            <a:noAutofit/>
          </a:bodyPr>
          <a:lstStyle>
            <a:lvl1pPr marL="0" indent="0" algn="l">
              <a:lnSpc>
                <a:spcPct val="100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sp>
        <p:nvSpPr>
          <p:cNvPr id="6" name="Foliennummernplatzhalter 5"/>
          <p:cNvSpPr>
            <a:spLocks noGrp="1"/>
          </p:cNvSpPr>
          <p:nvPr>
            <p:ph type="sldNum" sz="quarter" idx="12"/>
          </p:nvPr>
        </p:nvSpPr>
        <p:spPr/>
        <p:txBody>
          <a:bodyPr/>
          <a:lstStyle/>
          <a:p>
            <a:fld id="{6C6AE60A-B69C-4790-82F7-3882EDF23186}" type="slidenum">
              <a:rPr lang="de-CH" smtClean="0"/>
              <a:pPr/>
              <a:t>‹#›</a:t>
            </a:fld>
            <a:endParaRPr lang="de-CH" dirty="0"/>
          </a:p>
        </p:txBody>
      </p:sp>
      <p:sp>
        <p:nvSpPr>
          <p:cNvPr id="10" name="Bildplatzhalter 9"/>
          <p:cNvSpPr>
            <a:spLocks noGrp="1"/>
          </p:cNvSpPr>
          <p:nvPr>
            <p:ph type="pic" sz="quarter" idx="13"/>
          </p:nvPr>
        </p:nvSpPr>
        <p:spPr>
          <a:xfrm>
            <a:off x="431800" y="620713"/>
            <a:ext cx="11328400" cy="4204512"/>
          </a:xfrm>
          <a:noFill/>
        </p:spPr>
        <p:txBody>
          <a:bodyPr/>
          <a:lstStyle>
            <a:lvl1pPr marL="0" indent="0">
              <a:buNone/>
              <a:defRPr/>
            </a:lvl1pPr>
          </a:lstStyle>
          <a:p>
            <a:r>
              <a:rPr lang="de-DE"/>
              <a:t>Bild durch Klicken auf Symbol hinzufügen</a:t>
            </a:r>
            <a:endParaRPr lang="de-CH" dirty="0"/>
          </a:p>
        </p:txBody>
      </p:sp>
    </p:spTree>
    <p:extLst>
      <p:ext uri="{BB962C8B-B14F-4D97-AF65-F5344CB8AC3E}">
        <p14:creationId xmlns:p14="http://schemas.microsoft.com/office/powerpoint/2010/main" val="23985596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83A1-BB1D-1379-F3CA-A87FF628AE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C49E59E9-0892-0004-5310-D708E3CAC1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69BF6D-486D-B84E-436F-C6B033DA54F8}"/>
              </a:ext>
            </a:extLst>
          </p:cNvPr>
          <p:cNvSpPr>
            <a:spLocks noGrp="1"/>
          </p:cNvSpPr>
          <p:nvPr>
            <p:ph type="dt" sz="half" idx="10"/>
          </p:nvPr>
        </p:nvSpPr>
        <p:spPr/>
        <p:txBody>
          <a:bodyPr/>
          <a:lstStyle/>
          <a:p>
            <a:fld id="{2A94987E-C7BC-9945-9B4C-1B884FB2660A}" type="datetime1">
              <a:rPr lang="de-DE" smtClean="0"/>
              <a:t>15.05.26</a:t>
            </a:fld>
            <a:endParaRPr lang="en-DE"/>
          </a:p>
        </p:txBody>
      </p:sp>
      <p:sp>
        <p:nvSpPr>
          <p:cNvPr id="5" name="Footer Placeholder 4">
            <a:extLst>
              <a:ext uri="{FF2B5EF4-FFF2-40B4-BE49-F238E27FC236}">
                <a16:creationId xmlns:a16="http://schemas.microsoft.com/office/drawing/2014/main" id="{A1378BF9-A9F3-18F1-83B5-B422FA4F0749}"/>
              </a:ext>
            </a:extLst>
          </p:cNvPr>
          <p:cNvSpPr>
            <a:spLocks noGrp="1"/>
          </p:cNvSpPr>
          <p:nvPr>
            <p:ph type="ftr" sz="quarter" idx="11"/>
          </p:nvPr>
        </p:nvSpPr>
        <p:spPr/>
        <p:txBody>
          <a:bodyPr/>
          <a:lstStyle/>
          <a:p>
            <a:r>
              <a:rPr lang="en-GB"/>
              <a:t>Professur für Hydromechanik </a:t>
            </a:r>
            <a:endParaRPr lang="en-DE"/>
          </a:p>
        </p:txBody>
      </p:sp>
      <p:sp>
        <p:nvSpPr>
          <p:cNvPr id="6" name="Slide Number Placeholder 5">
            <a:extLst>
              <a:ext uri="{FF2B5EF4-FFF2-40B4-BE49-F238E27FC236}">
                <a16:creationId xmlns:a16="http://schemas.microsoft.com/office/drawing/2014/main" id="{8B2CB290-27C6-4740-BE68-8D9D8EAC26F4}"/>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133762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6C2F4-9235-3AAB-A61F-3F1AAE1A63BE}"/>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A9561C5A-2F5A-C734-9BAC-01977910CE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9CC51727-5229-F8C7-39E4-FCC13A133AF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9527D22F-88E7-93D6-A7D3-A931EC544A61}"/>
              </a:ext>
            </a:extLst>
          </p:cNvPr>
          <p:cNvSpPr>
            <a:spLocks noGrp="1"/>
          </p:cNvSpPr>
          <p:nvPr>
            <p:ph type="dt" sz="half" idx="10"/>
          </p:nvPr>
        </p:nvSpPr>
        <p:spPr/>
        <p:txBody>
          <a:bodyPr/>
          <a:lstStyle/>
          <a:p>
            <a:fld id="{6DC9D336-25CF-A449-92F8-FBC49FE4B93C}" type="datetime1">
              <a:rPr lang="de-DE" smtClean="0"/>
              <a:t>15.05.26</a:t>
            </a:fld>
            <a:endParaRPr lang="en-DE"/>
          </a:p>
        </p:txBody>
      </p:sp>
      <p:sp>
        <p:nvSpPr>
          <p:cNvPr id="6" name="Footer Placeholder 5">
            <a:extLst>
              <a:ext uri="{FF2B5EF4-FFF2-40B4-BE49-F238E27FC236}">
                <a16:creationId xmlns:a16="http://schemas.microsoft.com/office/drawing/2014/main" id="{BD70A34B-D42A-6807-5C36-DCCE9953BB8B}"/>
              </a:ext>
            </a:extLst>
          </p:cNvPr>
          <p:cNvSpPr>
            <a:spLocks noGrp="1"/>
          </p:cNvSpPr>
          <p:nvPr>
            <p:ph type="ftr" sz="quarter" idx="11"/>
          </p:nvPr>
        </p:nvSpPr>
        <p:spPr/>
        <p:txBody>
          <a:bodyPr/>
          <a:lstStyle/>
          <a:p>
            <a:r>
              <a:rPr lang="en-GB"/>
              <a:t>Professur für Hydromechanik </a:t>
            </a:r>
            <a:endParaRPr lang="en-DE"/>
          </a:p>
        </p:txBody>
      </p:sp>
      <p:sp>
        <p:nvSpPr>
          <p:cNvPr id="7" name="Slide Number Placeholder 6">
            <a:extLst>
              <a:ext uri="{FF2B5EF4-FFF2-40B4-BE49-F238E27FC236}">
                <a16:creationId xmlns:a16="http://schemas.microsoft.com/office/drawing/2014/main" id="{8C9CCEBB-AFEA-DC32-38FE-256D3CEA0BD9}"/>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2644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91C0-0FF1-7024-1393-FD31D54BA8E0}"/>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B5F104AD-2037-FAB8-D2E6-D07C84FBF2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607824F-047B-004A-1772-CD7374D6079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D329FD4C-128F-D291-8F69-FB809728D7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0DFD25-E450-AB58-3739-702EABBD08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27DFFB57-E784-E402-14DA-8320D38EB1DF}"/>
              </a:ext>
            </a:extLst>
          </p:cNvPr>
          <p:cNvSpPr>
            <a:spLocks noGrp="1"/>
          </p:cNvSpPr>
          <p:nvPr>
            <p:ph type="dt" sz="half" idx="10"/>
          </p:nvPr>
        </p:nvSpPr>
        <p:spPr/>
        <p:txBody>
          <a:bodyPr/>
          <a:lstStyle/>
          <a:p>
            <a:fld id="{5D768711-18F3-3242-98D1-9A82CA6FD318}" type="datetime1">
              <a:rPr lang="de-DE" smtClean="0"/>
              <a:t>15.05.26</a:t>
            </a:fld>
            <a:endParaRPr lang="en-DE"/>
          </a:p>
        </p:txBody>
      </p:sp>
      <p:sp>
        <p:nvSpPr>
          <p:cNvPr id="8" name="Footer Placeholder 7">
            <a:extLst>
              <a:ext uri="{FF2B5EF4-FFF2-40B4-BE49-F238E27FC236}">
                <a16:creationId xmlns:a16="http://schemas.microsoft.com/office/drawing/2014/main" id="{80048D5B-56A1-C127-B717-AA5D1E00B20D}"/>
              </a:ext>
            </a:extLst>
          </p:cNvPr>
          <p:cNvSpPr>
            <a:spLocks noGrp="1"/>
          </p:cNvSpPr>
          <p:nvPr>
            <p:ph type="ftr" sz="quarter" idx="11"/>
          </p:nvPr>
        </p:nvSpPr>
        <p:spPr/>
        <p:txBody>
          <a:bodyPr/>
          <a:lstStyle/>
          <a:p>
            <a:r>
              <a:rPr lang="en-GB"/>
              <a:t>Professur für Hydromechanik </a:t>
            </a:r>
            <a:endParaRPr lang="en-DE"/>
          </a:p>
        </p:txBody>
      </p:sp>
      <p:sp>
        <p:nvSpPr>
          <p:cNvPr id="9" name="Slide Number Placeholder 8">
            <a:extLst>
              <a:ext uri="{FF2B5EF4-FFF2-40B4-BE49-F238E27FC236}">
                <a16:creationId xmlns:a16="http://schemas.microsoft.com/office/drawing/2014/main" id="{66DD08E3-CA0D-7985-D676-F417AE6AB0B5}"/>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407787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EDD7-D744-7AC7-C75E-A345E10079FB}"/>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6D5A3800-8E19-D93B-0446-3453A1A485FB}"/>
              </a:ext>
            </a:extLst>
          </p:cNvPr>
          <p:cNvSpPr>
            <a:spLocks noGrp="1"/>
          </p:cNvSpPr>
          <p:nvPr>
            <p:ph type="dt" sz="half" idx="10"/>
          </p:nvPr>
        </p:nvSpPr>
        <p:spPr/>
        <p:txBody>
          <a:bodyPr/>
          <a:lstStyle/>
          <a:p>
            <a:fld id="{BF82FA6C-4ADE-A144-92FB-1C551A3D3019}" type="datetime1">
              <a:rPr lang="de-DE" smtClean="0"/>
              <a:t>15.05.26</a:t>
            </a:fld>
            <a:endParaRPr lang="en-DE"/>
          </a:p>
        </p:txBody>
      </p:sp>
      <p:sp>
        <p:nvSpPr>
          <p:cNvPr id="4" name="Footer Placeholder 3">
            <a:extLst>
              <a:ext uri="{FF2B5EF4-FFF2-40B4-BE49-F238E27FC236}">
                <a16:creationId xmlns:a16="http://schemas.microsoft.com/office/drawing/2014/main" id="{69C9220B-5ED2-7835-6D1D-308F24023967}"/>
              </a:ext>
            </a:extLst>
          </p:cNvPr>
          <p:cNvSpPr>
            <a:spLocks noGrp="1"/>
          </p:cNvSpPr>
          <p:nvPr>
            <p:ph type="ftr" sz="quarter" idx="11"/>
          </p:nvPr>
        </p:nvSpPr>
        <p:spPr/>
        <p:txBody>
          <a:bodyPr/>
          <a:lstStyle/>
          <a:p>
            <a:r>
              <a:rPr lang="en-GB"/>
              <a:t>Professur für Hydromechanik </a:t>
            </a:r>
            <a:endParaRPr lang="en-DE"/>
          </a:p>
        </p:txBody>
      </p:sp>
      <p:sp>
        <p:nvSpPr>
          <p:cNvPr id="5" name="Slide Number Placeholder 4">
            <a:extLst>
              <a:ext uri="{FF2B5EF4-FFF2-40B4-BE49-F238E27FC236}">
                <a16:creationId xmlns:a16="http://schemas.microsoft.com/office/drawing/2014/main" id="{554BA0CD-5E86-68FC-5A5B-E5704100E5D0}"/>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165259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2CB0B-8DBF-85F0-D59F-A5D3D0859F08}"/>
              </a:ext>
            </a:extLst>
          </p:cNvPr>
          <p:cNvSpPr>
            <a:spLocks noGrp="1"/>
          </p:cNvSpPr>
          <p:nvPr>
            <p:ph type="dt" sz="half" idx="10"/>
          </p:nvPr>
        </p:nvSpPr>
        <p:spPr/>
        <p:txBody>
          <a:bodyPr/>
          <a:lstStyle/>
          <a:p>
            <a:fld id="{69D88EEA-7042-0040-9EE1-A2525478046E}" type="datetime1">
              <a:rPr lang="de-DE" smtClean="0"/>
              <a:t>15.05.26</a:t>
            </a:fld>
            <a:endParaRPr lang="en-DE"/>
          </a:p>
        </p:txBody>
      </p:sp>
      <p:sp>
        <p:nvSpPr>
          <p:cNvPr id="3" name="Footer Placeholder 2">
            <a:extLst>
              <a:ext uri="{FF2B5EF4-FFF2-40B4-BE49-F238E27FC236}">
                <a16:creationId xmlns:a16="http://schemas.microsoft.com/office/drawing/2014/main" id="{48B63F50-620A-D60C-3CE4-F07EDD094702}"/>
              </a:ext>
            </a:extLst>
          </p:cNvPr>
          <p:cNvSpPr>
            <a:spLocks noGrp="1"/>
          </p:cNvSpPr>
          <p:nvPr>
            <p:ph type="ftr" sz="quarter" idx="11"/>
          </p:nvPr>
        </p:nvSpPr>
        <p:spPr/>
        <p:txBody>
          <a:bodyPr/>
          <a:lstStyle/>
          <a:p>
            <a:r>
              <a:rPr lang="en-GB"/>
              <a:t>Professur für Hydromechanik </a:t>
            </a:r>
            <a:endParaRPr lang="en-DE"/>
          </a:p>
        </p:txBody>
      </p:sp>
      <p:sp>
        <p:nvSpPr>
          <p:cNvPr id="4" name="Slide Number Placeholder 3">
            <a:extLst>
              <a:ext uri="{FF2B5EF4-FFF2-40B4-BE49-F238E27FC236}">
                <a16:creationId xmlns:a16="http://schemas.microsoft.com/office/drawing/2014/main" id="{099E56B9-C090-9985-9E25-377CD6583245}"/>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178600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3F56-8730-ADB8-22D8-CACDFA8753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8AC22C47-E45A-432A-9C4D-9464C4550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5EC1AFE3-C0F5-52B4-4C31-A29CBA4F7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27CC0D-1F05-4743-0F53-0D9646E6FB28}"/>
              </a:ext>
            </a:extLst>
          </p:cNvPr>
          <p:cNvSpPr>
            <a:spLocks noGrp="1"/>
          </p:cNvSpPr>
          <p:nvPr>
            <p:ph type="dt" sz="half" idx="10"/>
          </p:nvPr>
        </p:nvSpPr>
        <p:spPr/>
        <p:txBody>
          <a:bodyPr/>
          <a:lstStyle/>
          <a:p>
            <a:fld id="{3732807E-A8C3-6A41-ABD4-FC505B00504F}" type="datetime1">
              <a:rPr lang="de-DE" smtClean="0"/>
              <a:t>15.05.26</a:t>
            </a:fld>
            <a:endParaRPr lang="en-DE"/>
          </a:p>
        </p:txBody>
      </p:sp>
      <p:sp>
        <p:nvSpPr>
          <p:cNvPr id="6" name="Footer Placeholder 5">
            <a:extLst>
              <a:ext uri="{FF2B5EF4-FFF2-40B4-BE49-F238E27FC236}">
                <a16:creationId xmlns:a16="http://schemas.microsoft.com/office/drawing/2014/main" id="{D70BA8DB-289B-3FC8-189B-8EB7CEB58DE8}"/>
              </a:ext>
            </a:extLst>
          </p:cNvPr>
          <p:cNvSpPr>
            <a:spLocks noGrp="1"/>
          </p:cNvSpPr>
          <p:nvPr>
            <p:ph type="ftr" sz="quarter" idx="11"/>
          </p:nvPr>
        </p:nvSpPr>
        <p:spPr/>
        <p:txBody>
          <a:bodyPr/>
          <a:lstStyle/>
          <a:p>
            <a:r>
              <a:rPr lang="en-GB"/>
              <a:t>Professur für Hydromechanik </a:t>
            </a:r>
            <a:endParaRPr lang="en-DE"/>
          </a:p>
        </p:txBody>
      </p:sp>
      <p:sp>
        <p:nvSpPr>
          <p:cNvPr id="7" name="Slide Number Placeholder 6">
            <a:extLst>
              <a:ext uri="{FF2B5EF4-FFF2-40B4-BE49-F238E27FC236}">
                <a16:creationId xmlns:a16="http://schemas.microsoft.com/office/drawing/2014/main" id="{518F5DCC-7A97-BCE8-A1C0-D5AEBA1E3EC2}"/>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203208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12CC-7420-9E1E-BD2D-365EF0EA02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511A8679-3236-1334-57C7-A3AE69F38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1EE86EB4-DA36-891F-D183-FC945EDB2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CCE283-2F41-D4E8-3CE5-7E7E1A0CA30D}"/>
              </a:ext>
            </a:extLst>
          </p:cNvPr>
          <p:cNvSpPr>
            <a:spLocks noGrp="1"/>
          </p:cNvSpPr>
          <p:nvPr>
            <p:ph type="dt" sz="half" idx="10"/>
          </p:nvPr>
        </p:nvSpPr>
        <p:spPr/>
        <p:txBody>
          <a:bodyPr/>
          <a:lstStyle/>
          <a:p>
            <a:fld id="{81977CA3-A6C1-6E40-B12A-FFF7C4ACF9BC}" type="datetime1">
              <a:rPr lang="de-DE" smtClean="0"/>
              <a:t>15.05.26</a:t>
            </a:fld>
            <a:endParaRPr lang="en-DE"/>
          </a:p>
        </p:txBody>
      </p:sp>
      <p:sp>
        <p:nvSpPr>
          <p:cNvPr id="6" name="Footer Placeholder 5">
            <a:extLst>
              <a:ext uri="{FF2B5EF4-FFF2-40B4-BE49-F238E27FC236}">
                <a16:creationId xmlns:a16="http://schemas.microsoft.com/office/drawing/2014/main" id="{EFA63719-AC45-3318-3B80-BFE483895BC0}"/>
              </a:ext>
            </a:extLst>
          </p:cNvPr>
          <p:cNvSpPr>
            <a:spLocks noGrp="1"/>
          </p:cNvSpPr>
          <p:nvPr>
            <p:ph type="ftr" sz="quarter" idx="11"/>
          </p:nvPr>
        </p:nvSpPr>
        <p:spPr/>
        <p:txBody>
          <a:bodyPr/>
          <a:lstStyle/>
          <a:p>
            <a:r>
              <a:rPr lang="en-GB"/>
              <a:t>Professur für Hydromechanik </a:t>
            </a:r>
            <a:endParaRPr lang="en-DE"/>
          </a:p>
        </p:txBody>
      </p:sp>
      <p:sp>
        <p:nvSpPr>
          <p:cNvPr id="7" name="Slide Number Placeholder 6">
            <a:extLst>
              <a:ext uri="{FF2B5EF4-FFF2-40B4-BE49-F238E27FC236}">
                <a16:creationId xmlns:a16="http://schemas.microsoft.com/office/drawing/2014/main" id="{7C04B06E-6002-5DD6-45BC-838B5586E87E}"/>
              </a:ext>
            </a:extLst>
          </p:cNvPr>
          <p:cNvSpPr>
            <a:spLocks noGrp="1"/>
          </p:cNvSpPr>
          <p:nvPr>
            <p:ph type="sldNum" sz="quarter" idx="12"/>
          </p:nvPr>
        </p:nvSpPr>
        <p:spPr/>
        <p:txBody>
          <a:bodyPr/>
          <a:lstStyle/>
          <a:p>
            <a:fld id="{86BF244D-980C-1947-A7CD-4B532B71AD63}" type="slidenum">
              <a:rPr lang="en-DE" smtClean="0"/>
              <a:t>‹#›</a:t>
            </a:fld>
            <a:endParaRPr lang="en-DE"/>
          </a:p>
        </p:txBody>
      </p:sp>
    </p:spTree>
    <p:extLst>
      <p:ext uri="{BB962C8B-B14F-4D97-AF65-F5344CB8AC3E}">
        <p14:creationId xmlns:p14="http://schemas.microsoft.com/office/powerpoint/2010/main" val="30774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57AF24-3DB3-8592-2EA5-7406DAEC66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78674F34-FC00-0FBA-E58C-D8D29E5B2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8ADC273A-FBE0-FF9D-E8B8-F00BBD919C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777AFD-7477-DF48-9331-DAE6F375D21A}" type="datetime1">
              <a:rPr lang="de-DE" smtClean="0"/>
              <a:t>15.05.26</a:t>
            </a:fld>
            <a:endParaRPr lang="en-DE"/>
          </a:p>
        </p:txBody>
      </p:sp>
      <p:sp>
        <p:nvSpPr>
          <p:cNvPr id="5" name="Footer Placeholder 4">
            <a:extLst>
              <a:ext uri="{FF2B5EF4-FFF2-40B4-BE49-F238E27FC236}">
                <a16:creationId xmlns:a16="http://schemas.microsoft.com/office/drawing/2014/main" id="{7E83D9D1-9B9B-0305-B97C-EE832CA9B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Professur für Hydromechanik </a:t>
            </a:r>
            <a:endParaRPr lang="en-DE"/>
          </a:p>
        </p:txBody>
      </p:sp>
      <p:sp>
        <p:nvSpPr>
          <p:cNvPr id="6" name="Slide Number Placeholder 5">
            <a:extLst>
              <a:ext uri="{FF2B5EF4-FFF2-40B4-BE49-F238E27FC236}">
                <a16:creationId xmlns:a16="http://schemas.microsoft.com/office/drawing/2014/main" id="{E4FD12F9-CACA-BA35-726B-49CA81643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BF244D-980C-1947-A7CD-4B532B71AD63}" type="slidenum">
              <a:rPr lang="en-DE" smtClean="0"/>
              <a:t>‹#›</a:t>
            </a:fld>
            <a:endParaRPr lang="en-DE"/>
          </a:p>
        </p:txBody>
      </p:sp>
    </p:spTree>
    <p:extLst>
      <p:ext uri="{BB962C8B-B14F-4D97-AF65-F5344CB8AC3E}">
        <p14:creationId xmlns:p14="http://schemas.microsoft.com/office/powerpoint/2010/main" val="130118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6138864"/>
            <a:ext cx="12192000" cy="719137"/>
          </a:xfrm>
          <a:prstGeom prst="rect">
            <a:avLst/>
          </a:prstGeom>
          <a:solidFill>
            <a:srgbClr val="A500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2400"/>
          </a:p>
        </p:txBody>
      </p:sp>
      <p:sp>
        <p:nvSpPr>
          <p:cNvPr id="1027"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Klicken Sie, um das Titelformat zu bearbeiten</a:t>
            </a:r>
          </a:p>
        </p:txBody>
      </p:sp>
      <p:sp>
        <p:nvSpPr>
          <p:cNvPr id="1028" name="Rectangle 3"/>
          <p:cNvSpPr>
            <a:spLocks noGrp="1" noChangeArrowheads="1"/>
          </p:cNvSpPr>
          <p:nvPr>
            <p:ph type="body" idx="1"/>
          </p:nvPr>
        </p:nvSpPr>
        <p:spPr bwMode="auto">
          <a:xfrm>
            <a:off x="914400" y="1981200"/>
            <a:ext cx="10363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Klicken Sie, um die Formate des Vorlagentextes zu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2" name="Rectangle 4"/>
          <p:cNvSpPr>
            <a:spLocks noGrp="1" noChangeArrowheads="1"/>
          </p:cNvSpPr>
          <p:nvPr>
            <p:ph type="dt" sz="half" idx="2"/>
          </p:nvPr>
        </p:nvSpPr>
        <p:spPr bwMode="auto">
          <a:xfrm>
            <a:off x="914400" y="6324600"/>
            <a:ext cx="26077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smtClean="0">
                <a:solidFill>
                  <a:schemeClr val="bg1"/>
                </a:solidFill>
                <a:latin typeface="+mn-lt"/>
              </a:defRPr>
            </a:lvl1pPr>
          </a:lstStyle>
          <a:p>
            <a:fld id="{717BF9E4-01E4-1D46-B616-453A81F6ED55}" type="datetime1">
              <a:rPr lang="de-DE" smtClean="0"/>
              <a:t>15.05.26</a:t>
            </a:fld>
            <a:endParaRPr lang="en-GB" dirty="0"/>
          </a:p>
        </p:txBody>
      </p:sp>
      <p:sp>
        <p:nvSpPr>
          <p:cNvPr id="1029" name="Rectangle 5"/>
          <p:cNvSpPr>
            <a:spLocks noGrp="1" noChangeArrowheads="1"/>
          </p:cNvSpPr>
          <p:nvPr>
            <p:ph type="ftr" sz="quarter" idx="3"/>
          </p:nvPr>
        </p:nvSpPr>
        <p:spPr bwMode="auto">
          <a:xfrm>
            <a:off x="3725333" y="6324600"/>
            <a:ext cx="447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smtClean="0">
                <a:solidFill>
                  <a:schemeClr val="bg1"/>
                </a:solidFill>
                <a:latin typeface="+mn-lt"/>
              </a:defRPr>
            </a:lvl1pPr>
          </a:lstStyle>
          <a:p>
            <a:r>
              <a:rPr lang="de-DE"/>
              <a:t>Professur </a:t>
            </a:r>
            <a:r>
              <a:rPr lang="de-DE" dirty="0"/>
              <a:t>für Hydromechanik</a:t>
            </a:r>
          </a:p>
          <a:p>
            <a:endParaRPr lang="en-GB" dirty="0"/>
          </a:p>
        </p:txBody>
      </p:sp>
      <p:sp>
        <p:nvSpPr>
          <p:cNvPr id="1030" name="Rectangle 6"/>
          <p:cNvSpPr>
            <a:spLocks noGrp="1" noChangeArrowheads="1"/>
          </p:cNvSpPr>
          <p:nvPr>
            <p:ph type="sldNum" sz="quarter" idx="4"/>
          </p:nvPr>
        </p:nvSpPr>
        <p:spPr bwMode="auto">
          <a:xfrm>
            <a:off x="8403167" y="6324600"/>
            <a:ext cx="294216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latin typeface="Arial" panose="020B0604020202020204" pitchFamily="34" charset="0"/>
              </a:defRPr>
            </a:lvl1pPr>
          </a:lstStyle>
          <a:p>
            <a:fld id="{F4D420D7-AF31-4CAC-B52A-E72AA18625B4}" type="slidenum">
              <a:rPr lang="en-GB" smtClean="0"/>
              <a:t>‹#›</a:t>
            </a:fld>
            <a:endParaRPr lang="en-GB"/>
          </a:p>
        </p:txBody>
      </p:sp>
    </p:spTree>
    <p:extLst>
      <p:ext uri="{BB962C8B-B14F-4D97-AF65-F5344CB8AC3E}">
        <p14:creationId xmlns:p14="http://schemas.microsoft.com/office/powerpoint/2010/main" val="167586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1" fontAlgn="base" hangingPunct="1">
        <a:spcBef>
          <a:spcPct val="0"/>
        </a:spcBef>
        <a:spcAft>
          <a:spcPct val="0"/>
        </a:spcAft>
        <a:defRPr sz="2400" b="1">
          <a:solidFill>
            <a:srgbClr val="A50034"/>
          </a:solidFill>
          <a:latin typeface="+mj-lt"/>
          <a:ea typeface="+mj-ea"/>
          <a:cs typeface="+mj-cs"/>
        </a:defRPr>
      </a:lvl1pPr>
      <a:lvl2pPr algn="l" rtl="0" eaLnBrk="1" fontAlgn="base" hangingPunct="1">
        <a:spcBef>
          <a:spcPct val="0"/>
        </a:spcBef>
        <a:spcAft>
          <a:spcPct val="0"/>
        </a:spcAft>
        <a:defRPr sz="2400" b="1">
          <a:solidFill>
            <a:srgbClr val="A50034"/>
          </a:solidFill>
          <a:latin typeface="Arial" charset="0"/>
        </a:defRPr>
      </a:lvl2pPr>
      <a:lvl3pPr algn="l" rtl="0" eaLnBrk="1" fontAlgn="base" hangingPunct="1">
        <a:spcBef>
          <a:spcPct val="0"/>
        </a:spcBef>
        <a:spcAft>
          <a:spcPct val="0"/>
        </a:spcAft>
        <a:defRPr sz="2400" b="1">
          <a:solidFill>
            <a:srgbClr val="A50034"/>
          </a:solidFill>
          <a:latin typeface="Arial" charset="0"/>
        </a:defRPr>
      </a:lvl3pPr>
      <a:lvl4pPr algn="l" rtl="0" eaLnBrk="1" fontAlgn="base" hangingPunct="1">
        <a:spcBef>
          <a:spcPct val="0"/>
        </a:spcBef>
        <a:spcAft>
          <a:spcPct val="0"/>
        </a:spcAft>
        <a:defRPr sz="2400" b="1">
          <a:solidFill>
            <a:srgbClr val="A50034"/>
          </a:solidFill>
          <a:latin typeface="Arial" charset="0"/>
        </a:defRPr>
      </a:lvl4pPr>
      <a:lvl5pPr algn="l" rtl="0" eaLnBrk="1" fontAlgn="base" hangingPunct="1">
        <a:spcBef>
          <a:spcPct val="0"/>
        </a:spcBef>
        <a:spcAft>
          <a:spcPct val="0"/>
        </a:spcAft>
        <a:defRPr sz="2400" b="1">
          <a:solidFill>
            <a:srgbClr val="A50034"/>
          </a:solidFill>
          <a:latin typeface="Arial" charset="0"/>
        </a:defRPr>
      </a:lvl5pPr>
      <a:lvl6pPr marL="457200" algn="l" rtl="0" eaLnBrk="1" fontAlgn="base" hangingPunct="1">
        <a:spcBef>
          <a:spcPct val="0"/>
        </a:spcBef>
        <a:spcAft>
          <a:spcPct val="0"/>
        </a:spcAft>
        <a:defRPr sz="2400" b="1">
          <a:solidFill>
            <a:srgbClr val="C50042"/>
          </a:solidFill>
          <a:latin typeface="Arial" charset="0"/>
        </a:defRPr>
      </a:lvl6pPr>
      <a:lvl7pPr marL="914400" algn="l" rtl="0" eaLnBrk="1" fontAlgn="base" hangingPunct="1">
        <a:spcBef>
          <a:spcPct val="0"/>
        </a:spcBef>
        <a:spcAft>
          <a:spcPct val="0"/>
        </a:spcAft>
        <a:defRPr sz="2400" b="1">
          <a:solidFill>
            <a:srgbClr val="C50042"/>
          </a:solidFill>
          <a:latin typeface="Arial" charset="0"/>
        </a:defRPr>
      </a:lvl7pPr>
      <a:lvl8pPr marL="1371600" algn="l" rtl="0" eaLnBrk="1" fontAlgn="base" hangingPunct="1">
        <a:spcBef>
          <a:spcPct val="0"/>
        </a:spcBef>
        <a:spcAft>
          <a:spcPct val="0"/>
        </a:spcAft>
        <a:defRPr sz="2400" b="1">
          <a:solidFill>
            <a:srgbClr val="C50042"/>
          </a:solidFill>
          <a:latin typeface="Arial" charset="0"/>
        </a:defRPr>
      </a:lvl8pPr>
      <a:lvl9pPr marL="1828800" algn="l" rtl="0" eaLnBrk="1" fontAlgn="base" hangingPunct="1">
        <a:spcBef>
          <a:spcPct val="0"/>
        </a:spcBef>
        <a:spcAft>
          <a:spcPct val="0"/>
        </a:spcAft>
        <a:defRPr sz="2400" b="1">
          <a:solidFill>
            <a:srgbClr val="C50042"/>
          </a:solidFill>
          <a:latin typeface="Arial" charset="0"/>
        </a:defRPr>
      </a:lvl9pPr>
    </p:titleStyle>
    <p:bodyStyle>
      <a:lvl1pPr marL="287338" indent="-287338" algn="l" rtl="0" eaLnBrk="1" fontAlgn="base" hangingPunct="1">
        <a:spcBef>
          <a:spcPct val="20000"/>
        </a:spcBef>
        <a:spcAft>
          <a:spcPct val="0"/>
        </a:spcAft>
        <a:buClr>
          <a:srgbClr val="C50042"/>
        </a:buClr>
        <a:buFont typeface="Wingdings" panose="05000000000000000000" pitchFamily="2" charset="2"/>
        <a:buChar char="§"/>
        <a:defRPr sz="2400" b="1">
          <a:solidFill>
            <a:schemeClr val="tx1"/>
          </a:solidFill>
          <a:latin typeface="+mn-lt"/>
          <a:ea typeface="+mn-ea"/>
          <a:cs typeface="+mn-cs"/>
        </a:defRPr>
      </a:lvl1pPr>
      <a:lvl2pPr marL="763588" indent="-285750" algn="l" rtl="0" eaLnBrk="1" fontAlgn="base" hangingPunct="1">
        <a:spcBef>
          <a:spcPct val="20000"/>
        </a:spcBef>
        <a:spcAft>
          <a:spcPct val="0"/>
        </a:spcAft>
        <a:buClr>
          <a:schemeClr val="tx1"/>
        </a:buClr>
        <a:buChar char="-"/>
        <a:defRPr sz="2400" b="1">
          <a:solidFill>
            <a:schemeClr val="tx1"/>
          </a:solidFill>
          <a:latin typeface="+mn-lt"/>
        </a:defRPr>
      </a:lvl2pPr>
      <a:lvl3pPr marL="1182688" indent="-228600" algn="l" rtl="0" eaLnBrk="1" fontAlgn="base" hangingPunct="1">
        <a:spcBef>
          <a:spcPct val="20000"/>
        </a:spcBef>
        <a:spcAft>
          <a:spcPct val="0"/>
        </a:spcAft>
        <a:buChar char="•"/>
        <a:defRPr sz="2000" b="1">
          <a:solidFill>
            <a:schemeClr val="tx1"/>
          </a:solidFill>
          <a:latin typeface="+mn-lt"/>
        </a:defRPr>
      </a:lvl3pPr>
      <a:lvl4pPr marL="1601788"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30.png"/><Relationship Id="rId3" Type="http://schemas.microsoft.com/office/2007/relationships/media" Target="../media/media2.mp4"/><Relationship Id="rId7" Type="http://schemas.openxmlformats.org/officeDocument/2006/relationships/slideLayout" Target="../slideLayouts/slideLayout2.xml"/><Relationship Id="rId12"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28.png"/><Relationship Id="rId5" Type="http://schemas.microsoft.com/office/2007/relationships/media" Target="../media/media3.mp4"/><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video" Target="../media/media2.mp4"/><Relationship Id="rId9" Type="http://schemas.microsoft.com/office/2018/10/relationships/comments" Target="../comments/modernComment_10D_E43291A8.xml"/><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lumy.minesparis.psl.eu/" TargetMode="External"/><Relationship Id="rId2" Type="http://schemas.openxmlformats.org/officeDocument/2006/relationships/hyperlink" Target="https://trid.trb.org/View/1856381" TargetMode="External"/><Relationship Id="rId1" Type="http://schemas.openxmlformats.org/officeDocument/2006/relationships/slideLayout" Target="../slideLayouts/slideLayout2.xml"/><Relationship Id="rId6" Type="http://schemas.openxmlformats.org/officeDocument/2006/relationships/hyperlink" Target="https://doi.org/10.1038/s41598-022-18759-8" TargetMode="External"/><Relationship Id="rId5" Type="http://schemas.openxmlformats.org/officeDocument/2006/relationships/hyperlink" Target="https://drive.google.com/open?id=1UpXlAD7k312X2mthpsCp7OJgOwFvXC8g" TargetMode="External"/><Relationship Id="rId4" Type="http://schemas.openxmlformats.org/officeDocument/2006/relationships/hyperlink" Target="https://doi.org/10.1007/s10596-022-10163-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864A0-2FFD-4506-9A9B-6A9A9F1E74BF}"/>
              </a:ext>
            </a:extLst>
          </p:cNvPr>
          <p:cNvSpPr>
            <a:spLocks noGrp="1"/>
          </p:cNvSpPr>
          <p:nvPr>
            <p:ph type="ctrTitle"/>
          </p:nvPr>
        </p:nvSpPr>
        <p:spPr/>
        <p:txBody>
          <a:bodyPr/>
          <a:lstStyle/>
          <a:p>
            <a:r>
              <a:rPr lang="en-US" dirty="0">
                <a:ea typeface="+mj-lt"/>
                <a:cs typeface="+mj-lt"/>
              </a:rPr>
              <a:t>Impact of fluvial reservoir heterogeneities on underground hydrogen storage operations</a:t>
            </a:r>
            <a:endParaRPr lang="en-US" dirty="0"/>
          </a:p>
        </p:txBody>
      </p:sp>
      <p:sp>
        <p:nvSpPr>
          <p:cNvPr id="3" name="Untertitel 2">
            <a:extLst>
              <a:ext uri="{FF2B5EF4-FFF2-40B4-BE49-F238E27FC236}">
                <a16:creationId xmlns:a16="http://schemas.microsoft.com/office/drawing/2014/main" id="{7D2DDC3A-8ADE-40A2-9964-918EF4B1761E}"/>
              </a:ext>
            </a:extLst>
          </p:cNvPr>
          <p:cNvSpPr>
            <a:spLocks noGrp="1"/>
          </p:cNvSpPr>
          <p:nvPr>
            <p:ph type="subTitle" idx="1"/>
          </p:nvPr>
        </p:nvSpPr>
        <p:spPr/>
        <p:txBody>
          <a:bodyPr/>
          <a:lstStyle/>
          <a:p>
            <a:r>
              <a:rPr lang="de-DE" u="sng" dirty="0"/>
              <a:t>Diya Sunil Kumbhat</a:t>
            </a:r>
            <a:r>
              <a:rPr lang="de-DE" baseline="30000" dirty="0"/>
              <a:t>1</a:t>
            </a:r>
            <a:r>
              <a:rPr lang="de-DE" dirty="0"/>
              <a:t> and Anozie Ebigbo</a:t>
            </a:r>
            <a:r>
              <a:rPr lang="de-DE" baseline="30000" dirty="0"/>
              <a:t>1</a:t>
            </a:r>
            <a:r>
              <a:rPr lang="de-DE" dirty="0"/>
              <a:t>, </a:t>
            </a:r>
            <a:r>
              <a:rPr lang="en-GB" dirty="0"/>
              <a:t>Jan Niederau</a:t>
            </a:r>
            <a:r>
              <a:rPr lang="en-GB" baseline="30000" dirty="0"/>
              <a:t>2</a:t>
            </a:r>
          </a:p>
          <a:p>
            <a:endParaRPr lang="en-GB" sz="2000" baseline="30000" dirty="0"/>
          </a:p>
          <a:p>
            <a:r>
              <a:rPr lang="en-GB" sz="2000" baseline="30000" dirty="0"/>
              <a:t>1</a:t>
            </a:r>
            <a:r>
              <a:rPr lang="en-GB" sz="2000" dirty="0"/>
              <a:t>Chair of Hydromechanics, Helmut Schmidt University, Hamburg, Germany</a:t>
            </a:r>
            <a:endParaRPr lang="en-DE" sz="2000" dirty="0"/>
          </a:p>
          <a:p>
            <a:r>
              <a:rPr lang="en-GB" sz="2000" baseline="30000" dirty="0"/>
              <a:t>2</a:t>
            </a:r>
            <a:r>
              <a:rPr lang="en-GB" sz="2000" dirty="0"/>
              <a:t>Fraunhofer IEG, Fraunhofer Institution for Energy Infrastructures and Geotechnologies, IEG, </a:t>
            </a:r>
            <a:r>
              <a:rPr lang="en-GB" sz="2000" dirty="0" err="1"/>
              <a:t>Aureliusstr</a:t>
            </a:r>
            <a:r>
              <a:rPr lang="en-GB" sz="2000" dirty="0"/>
              <a:t>. 2, 52062 Aachen, Germany</a:t>
            </a:r>
            <a:endParaRPr lang="en-DE" sz="2000" dirty="0"/>
          </a:p>
          <a:p>
            <a:endParaRPr lang="de-DE" dirty="0"/>
          </a:p>
          <a:p>
            <a:endParaRPr lang="de-DE" dirty="0"/>
          </a:p>
        </p:txBody>
      </p:sp>
      <p:sp>
        <p:nvSpPr>
          <p:cNvPr id="4" name="Datumsplatzhalter 3">
            <a:extLst>
              <a:ext uri="{FF2B5EF4-FFF2-40B4-BE49-F238E27FC236}">
                <a16:creationId xmlns:a16="http://schemas.microsoft.com/office/drawing/2014/main" id="{4518C2DB-6712-45F9-BE8C-3040A4638C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2EC05B-199D-0F40-B795-F9ECC523CCE6}" type="datetime1">
              <a:rPr kumimoji="0" lang="de-DE" sz="1400" b="1" i="0" u="none" strike="noStrike" kern="1200" cap="none" spc="0" normalizeH="0" baseline="0" noProof="0" smtClean="0">
                <a:ln>
                  <a:noFill/>
                </a:ln>
                <a:solidFill>
                  <a:srgbClr val="FFFFFF"/>
                </a:solidFill>
                <a:effectLst/>
                <a:uLnTx/>
                <a:uFillTx/>
                <a:latin typeface="Arial"/>
                <a:ea typeface="+mn-ea"/>
                <a:cs typeface="+mn-cs"/>
              </a:rPr>
              <a:t>15.05.26</a:t>
            </a:fld>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888D0D3E-F1B1-4E08-A51D-B4A7E88178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Professur</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für</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Hydromechanik</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p>
        </p:txBody>
      </p:sp>
      <p:sp>
        <p:nvSpPr>
          <p:cNvPr id="6" name="Foliennummernplatzhalter 5">
            <a:extLst>
              <a:ext uri="{FF2B5EF4-FFF2-40B4-BE49-F238E27FC236}">
                <a16:creationId xmlns:a16="http://schemas.microsoft.com/office/drawing/2014/main" id="{09E5C36B-5A9F-46A0-9CCA-6F5462F525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420D7-AF31-4CAC-B52A-E72AA18625B4}" type="slidenum">
              <a:rPr kumimoji="0" lang="en-GB" sz="14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191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7 1">
            <a:extLst>
              <a:ext uri="{FF2B5EF4-FFF2-40B4-BE49-F238E27FC236}">
                <a16:creationId xmlns:a16="http://schemas.microsoft.com/office/drawing/2014/main" id="{2CADF670-D92F-A76D-7A5C-687AAFF2540C}"/>
              </a:ext>
            </a:extLst>
          </p:cNvPr>
          <p:cNvSpPr>
            <a:spLocks noChangeArrowheads="1"/>
          </p:cNvSpPr>
          <p:nvPr/>
        </p:nvSpPr>
        <p:spPr bwMode="auto">
          <a:xfrm>
            <a:off x="5138" y="6217304"/>
            <a:ext cx="12185880" cy="64386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pic>
        <p:nvPicPr>
          <p:cNvPr id="5" name="vid3">
            <a:hlinkClick r:id="" action="ppaction://media"/>
            <a:extLst>
              <a:ext uri="{FF2B5EF4-FFF2-40B4-BE49-F238E27FC236}">
                <a16:creationId xmlns:a16="http://schemas.microsoft.com/office/drawing/2014/main" id="{0044A7A1-0337-334A-5111-3AA1444B4E3F}"/>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302685" y="253505"/>
            <a:ext cx="3168334" cy="2879961"/>
          </a:xfrm>
          <a:prstGeom prst="rect">
            <a:avLst/>
          </a:prstGeom>
        </p:spPr>
      </p:pic>
      <p:pic>
        <p:nvPicPr>
          <p:cNvPr id="7" name="vid4">
            <a:hlinkClick r:id="" action="ppaction://media"/>
            <a:extLst>
              <a:ext uri="{FF2B5EF4-FFF2-40B4-BE49-F238E27FC236}">
                <a16:creationId xmlns:a16="http://schemas.microsoft.com/office/drawing/2014/main" id="{C9A0C53D-D116-9F4C-0C9B-BA7668484E74}"/>
              </a:ext>
            </a:extLst>
          </p:cNvPr>
          <p:cNvPicPr>
            <a:picLocks noChangeAspect="1"/>
          </p:cNvPicPr>
          <p:nvPr>
            <a:videoFile r:link="rId4"/>
            <p:extLst>
              <p:ext uri="{DAA4B4D4-6D71-4841-9C94-3DE7FCFB9230}">
                <p14:media xmlns:p14="http://schemas.microsoft.com/office/powerpoint/2010/main" r:embed="rId3"/>
              </p:ext>
            </p:extLst>
          </p:nvPr>
        </p:nvPicPr>
        <p:blipFill>
          <a:blip r:embed="rId11"/>
          <a:stretch>
            <a:fillRect/>
          </a:stretch>
        </p:blipFill>
        <p:spPr>
          <a:xfrm>
            <a:off x="6507520" y="246214"/>
            <a:ext cx="3174362" cy="2887252"/>
          </a:xfrm>
          <a:prstGeom prst="rect">
            <a:avLst/>
          </a:prstGeom>
        </p:spPr>
      </p:pic>
      <p:pic>
        <p:nvPicPr>
          <p:cNvPr id="3" name="vid_w35_250">
            <a:hlinkClick r:id="" action="ppaction://media"/>
            <a:extLst>
              <a:ext uri="{FF2B5EF4-FFF2-40B4-BE49-F238E27FC236}">
                <a16:creationId xmlns:a16="http://schemas.microsoft.com/office/drawing/2014/main" id="{9378E40F-47EC-1D6E-411B-BA63E3D524E9}"/>
              </a:ext>
            </a:extLst>
          </p:cNvPr>
          <p:cNvPicPr>
            <a:picLocks noChangeAspect="1"/>
          </p:cNvPicPr>
          <p:nvPr>
            <a:videoFile r:link="rId6"/>
            <p:extLst>
              <p:ext uri="{DAA4B4D4-6D71-4841-9C94-3DE7FCFB9230}">
                <p14:media xmlns:p14="http://schemas.microsoft.com/office/powerpoint/2010/main" r:embed="rId5"/>
              </p:ext>
            </p:extLst>
          </p:nvPr>
        </p:nvPicPr>
        <p:blipFill>
          <a:blip r:embed="rId12"/>
          <a:stretch>
            <a:fillRect/>
          </a:stretch>
        </p:blipFill>
        <p:spPr>
          <a:xfrm>
            <a:off x="3471019" y="253505"/>
            <a:ext cx="3170005" cy="2879961"/>
          </a:xfrm>
          <a:prstGeom prst="rect">
            <a:avLst/>
          </a:prstGeom>
        </p:spPr>
      </p:pic>
      <p:graphicFrame>
        <p:nvGraphicFramePr>
          <p:cNvPr id="8" name="Table 7">
            <a:extLst>
              <a:ext uri="{FF2B5EF4-FFF2-40B4-BE49-F238E27FC236}">
                <a16:creationId xmlns:a16="http://schemas.microsoft.com/office/drawing/2014/main" id="{E981C086-AC38-65BB-BCED-75A532238D11}"/>
              </a:ext>
            </a:extLst>
          </p:cNvPr>
          <p:cNvGraphicFramePr>
            <a:graphicFrameLocks noGrp="1"/>
          </p:cNvGraphicFramePr>
          <p:nvPr>
            <p:extLst>
              <p:ext uri="{D42A27DB-BD31-4B8C-83A1-F6EECF244321}">
                <p14:modId xmlns:p14="http://schemas.microsoft.com/office/powerpoint/2010/main" val="1301657354"/>
              </p:ext>
            </p:extLst>
          </p:nvPr>
        </p:nvGraphicFramePr>
        <p:xfrm>
          <a:off x="10636624" y="248920"/>
          <a:ext cx="1148292" cy="1189914"/>
        </p:xfrm>
        <a:graphic>
          <a:graphicData uri="http://schemas.openxmlformats.org/drawingml/2006/table">
            <a:tbl>
              <a:tblPr firstRow="1" bandRow="1">
                <a:tableStyleId>{5C22544A-7EE6-4342-B048-85BDC9FD1C3A}</a:tableStyleId>
              </a:tblPr>
              <a:tblGrid>
                <a:gridCol w="382764">
                  <a:extLst>
                    <a:ext uri="{9D8B030D-6E8A-4147-A177-3AD203B41FA5}">
                      <a16:colId xmlns:a16="http://schemas.microsoft.com/office/drawing/2014/main" val="603169187"/>
                    </a:ext>
                  </a:extLst>
                </a:gridCol>
                <a:gridCol w="382764">
                  <a:extLst>
                    <a:ext uri="{9D8B030D-6E8A-4147-A177-3AD203B41FA5}">
                      <a16:colId xmlns:a16="http://schemas.microsoft.com/office/drawing/2014/main" val="2306995616"/>
                    </a:ext>
                  </a:extLst>
                </a:gridCol>
                <a:gridCol w="382764">
                  <a:extLst>
                    <a:ext uri="{9D8B030D-6E8A-4147-A177-3AD203B41FA5}">
                      <a16:colId xmlns:a16="http://schemas.microsoft.com/office/drawing/2014/main" val="1978047694"/>
                    </a:ext>
                  </a:extLst>
                </a:gridCol>
              </a:tblGrid>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DE"/>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299502"/>
                  </a:ext>
                </a:extLst>
              </a:tr>
              <a:tr h="396638">
                <a:tc>
                  <a:txBody>
                    <a:bodyPr/>
                    <a:lstStyle/>
                    <a:p>
                      <a:endParaRPr lang="en-DE"/>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110450"/>
                  </a:ext>
                </a:extLst>
              </a:tr>
              <a:tr h="396638">
                <a:tc>
                  <a:txBody>
                    <a:bodyPr/>
                    <a:lstStyle/>
                    <a:p>
                      <a:endParaRPr lang="en-DE"/>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155703508"/>
                  </a:ext>
                </a:extLst>
              </a:tr>
            </a:tbl>
          </a:graphicData>
        </a:graphic>
      </p:graphicFrame>
      <p:sp>
        <p:nvSpPr>
          <p:cNvPr id="9" name="Date Placeholder 8">
            <a:extLst>
              <a:ext uri="{FF2B5EF4-FFF2-40B4-BE49-F238E27FC236}">
                <a16:creationId xmlns:a16="http://schemas.microsoft.com/office/drawing/2014/main" id="{AD99FD39-AC35-C018-1A2D-B43AAA8D259F}"/>
              </a:ext>
            </a:extLst>
          </p:cNvPr>
          <p:cNvSpPr>
            <a:spLocks noGrp="1"/>
          </p:cNvSpPr>
          <p:nvPr>
            <p:ph type="dt" sz="half" idx="10"/>
          </p:nvPr>
        </p:nvSpPr>
        <p:spPr/>
        <p:txBody>
          <a:bodyPr/>
          <a:lstStyle/>
          <a:p>
            <a:fld id="{2B7FDA96-0E01-AE4B-80E7-7610A3764B16}" type="datetime1">
              <a:rPr lang="de-DE" b="1" smtClean="0">
                <a:solidFill>
                  <a:schemeClr val="bg1"/>
                </a:solidFill>
              </a:rPr>
              <a:t>15.05.26</a:t>
            </a:fld>
            <a:endParaRPr lang="en-DE" b="1">
              <a:solidFill>
                <a:schemeClr val="bg1"/>
              </a:solidFill>
            </a:endParaRPr>
          </a:p>
        </p:txBody>
      </p:sp>
      <p:sp>
        <p:nvSpPr>
          <p:cNvPr id="10" name="Footer Placeholder 9">
            <a:extLst>
              <a:ext uri="{FF2B5EF4-FFF2-40B4-BE49-F238E27FC236}">
                <a16:creationId xmlns:a16="http://schemas.microsoft.com/office/drawing/2014/main" id="{796E499E-7C2B-FA22-E212-411D65CE6F3D}"/>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11" name="Slide Number Placeholder 10">
            <a:extLst>
              <a:ext uri="{FF2B5EF4-FFF2-40B4-BE49-F238E27FC236}">
                <a16:creationId xmlns:a16="http://schemas.microsoft.com/office/drawing/2014/main" id="{44B8C732-83E1-B141-60E6-0926B57A0570}"/>
              </a:ext>
            </a:extLst>
          </p:cNvPr>
          <p:cNvSpPr>
            <a:spLocks noGrp="1"/>
          </p:cNvSpPr>
          <p:nvPr>
            <p:ph type="sldNum" sz="quarter" idx="12"/>
          </p:nvPr>
        </p:nvSpPr>
        <p:spPr/>
        <p:txBody>
          <a:bodyPr/>
          <a:lstStyle/>
          <a:p>
            <a:fld id="{86BF244D-980C-1947-A7CD-4B532B71AD63}" type="slidenum">
              <a:rPr lang="en-DE" b="1" smtClean="0">
                <a:solidFill>
                  <a:srgbClr val="FFFFFF"/>
                </a:solidFill>
              </a:rPr>
              <a:t>10</a:t>
            </a:fld>
            <a:endParaRPr lang="en-DE" b="1">
              <a:solidFill>
                <a:srgbClr val="FFFFFF"/>
              </a:solidFill>
            </a:endParaRPr>
          </a:p>
        </p:txBody>
      </p:sp>
      <p:sp>
        <p:nvSpPr>
          <p:cNvPr id="13" name="TextBox 12">
            <a:extLst>
              <a:ext uri="{FF2B5EF4-FFF2-40B4-BE49-F238E27FC236}">
                <a16:creationId xmlns:a16="http://schemas.microsoft.com/office/drawing/2014/main" id="{2BCF96D2-689F-3695-9993-B1204E1B03CC}"/>
              </a:ext>
            </a:extLst>
          </p:cNvPr>
          <p:cNvSpPr txBox="1"/>
          <p:nvPr/>
        </p:nvSpPr>
        <p:spPr>
          <a:xfrm>
            <a:off x="575829" y="5794696"/>
            <a:ext cx="22730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a:t>W = 25m,  </a:t>
            </a:r>
            <a:r>
              <a:rPr lang="el-GR" b="1"/>
              <a:t>λ</a:t>
            </a:r>
            <a:r>
              <a:rPr lang="de-DE" b="1"/>
              <a:t> = 150m </a:t>
            </a:r>
            <a:r>
              <a:rPr lang="en-GB"/>
              <a:t> </a:t>
            </a:r>
          </a:p>
        </p:txBody>
      </p:sp>
      <p:sp>
        <p:nvSpPr>
          <p:cNvPr id="14" name="TextBox 13">
            <a:extLst>
              <a:ext uri="{FF2B5EF4-FFF2-40B4-BE49-F238E27FC236}">
                <a16:creationId xmlns:a16="http://schemas.microsoft.com/office/drawing/2014/main" id="{F0625581-F2C5-0F81-4110-AF8EAD83907D}"/>
              </a:ext>
            </a:extLst>
          </p:cNvPr>
          <p:cNvSpPr txBox="1"/>
          <p:nvPr/>
        </p:nvSpPr>
        <p:spPr>
          <a:xfrm>
            <a:off x="4034124" y="5859744"/>
            <a:ext cx="22730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a:t>W = 35m,  </a:t>
            </a:r>
            <a:r>
              <a:rPr lang="el-GR" b="1"/>
              <a:t>λ</a:t>
            </a:r>
            <a:r>
              <a:rPr lang="de-DE" b="1"/>
              <a:t> = 250m </a:t>
            </a:r>
            <a:r>
              <a:rPr lang="en-GB"/>
              <a:t> </a:t>
            </a:r>
          </a:p>
        </p:txBody>
      </p:sp>
      <p:sp>
        <p:nvSpPr>
          <p:cNvPr id="15" name="TextBox 14">
            <a:extLst>
              <a:ext uri="{FF2B5EF4-FFF2-40B4-BE49-F238E27FC236}">
                <a16:creationId xmlns:a16="http://schemas.microsoft.com/office/drawing/2014/main" id="{F8F10FE1-0C33-268E-C500-64A791F9F37B}"/>
              </a:ext>
            </a:extLst>
          </p:cNvPr>
          <p:cNvSpPr txBox="1"/>
          <p:nvPr/>
        </p:nvSpPr>
        <p:spPr>
          <a:xfrm>
            <a:off x="7234113" y="5794694"/>
            <a:ext cx="22730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a:t>W = 45m,  </a:t>
            </a:r>
            <a:r>
              <a:rPr lang="el-GR" b="1"/>
              <a:t>λ</a:t>
            </a:r>
            <a:r>
              <a:rPr lang="de-DE" b="1"/>
              <a:t> = 350m </a:t>
            </a:r>
            <a:r>
              <a:rPr lang="en-GB"/>
              <a:t> </a:t>
            </a:r>
          </a:p>
        </p:txBody>
      </p:sp>
      <p:pic>
        <p:nvPicPr>
          <p:cNvPr id="16" name="Picture 15" descr="A black and white square object&#10;&#10;AI-generated content may be incorrect.">
            <a:extLst>
              <a:ext uri="{FF2B5EF4-FFF2-40B4-BE49-F238E27FC236}">
                <a16:creationId xmlns:a16="http://schemas.microsoft.com/office/drawing/2014/main" id="{9E105291-3D27-50AD-58FC-FD7C26A51788}"/>
              </a:ext>
            </a:extLst>
          </p:cNvPr>
          <p:cNvPicPr>
            <a:picLocks noChangeAspect="1"/>
          </p:cNvPicPr>
          <p:nvPr/>
        </p:nvPicPr>
        <p:blipFill>
          <a:blip r:embed="rId13"/>
          <a:stretch>
            <a:fillRect/>
          </a:stretch>
        </p:blipFill>
        <p:spPr>
          <a:xfrm>
            <a:off x="6851484" y="3345365"/>
            <a:ext cx="2577814" cy="2137318"/>
          </a:xfrm>
          <a:prstGeom prst="rect">
            <a:avLst/>
          </a:prstGeom>
        </p:spPr>
      </p:pic>
      <p:pic>
        <p:nvPicPr>
          <p:cNvPr id="17" name="Picture 16" descr="A black and white object with a screw&#10;&#10;AI-generated content may be incorrect.">
            <a:extLst>
              <a:ext uri="{FF2B5EF4-FFF2-40B4-BE49-F238E27FC236}">
                <a16:creationId xmlns:a16="http://schemas.microsoft.com/office/drawing/2014/main" id="{6C49E396-B65C-FB1D-A65F-457B3C880384}"/>
              </a:ext>
            </a:extLst>
          </p:cNvPr>
          <p:cNvPicPr>
            <a:picLocks noChangeAspect="1"/>
          </p:cNvPicPr>
          <p:nvPr/>
        </p:nvPicPr>
        <p:blipFill>
          <a:blip r:embed="rId14"/>
          <a:stretch>
            <a:fillRect/>
          </a:stretch>
        </p:blipFill>
        <p:spPr>
          <a:xfrm>
            <a:off x="3768675" y="3531219"/>
            <a:ext cx="2582382" cy="1923586"/>
          </a:xfrm>
          <a:prstGeom prst="rect">
            <a:avLst/>
          </a:prstGeom>
        </p:spPr>
      </p:pic>
      <p:pic>
        <p:nvPicPr>
          <p:cNvPr id="18" name="Picture 17" descr="A black and white pixelated object&#10;&#10;AI-generated content may be incorrect.">
            <a:extLst>
              <a:ext uri="{FF2B5EF4-FFF2-40B4-BE49-F238E27FC236}">
                <a16:creationId xmlns:a16="http://schemas.microsoft.com/office/drawing/2014/main" id="{4F6B2BCE-C71D-241F-7E93-3EA031531D20}"/>
              </a:ext>
            </a:extLst>
          </p:cNvPr>
          <p:cNvPicPr>
            <a:picLocks noChangeAspect="1"/>
          </p:cNvPicPr>
          <p:nvPr/>
        </p:nvPicPr>
        <p:blipFill>
          <a:blip r:embed="rId15"/>
          <a:stretch>
            <a:fillRect/>
          </a:stretch>
        </p:blipFill>
        <p:spPr>
          <a:xfrm>
            <a:off x="477053" y="3605560"/>
            <a:ext cx="2465603" cy="1849244"/>
          </a:xfrm>
          <a:prstGeom prst="rect">
            <a:avLst/>
          </a:prstGeom>
        </p:spPr>
      </p:pic>
    </p:spTree>
    <p:extLst>
      <p:ext uri="{BB962C8B-B14F-4D97-AF65-F5344CB8AC3E}">
        <p14:creationId xmlns:p14="http://schemas.microsoft.com/office/powerpoint/2010/main" val="38285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7000" fill="hold"/>
                                        <p:tgtEl>
                                          <p:spTgt spid="5"/>
                                        </p:tgtEl>
                                      </p:cBhvr>
                                    </p:cmd>
                                  </p:childTnLst>
                                </p:cTn>
                              </p:par>
                              <p:par>
                                <p:cTn id="9" presetID="1" presetClass="mediacall" presetSubtype="0" fill="hold" nodeType="withEffect">
                                  <p:stCondLst>
                                    <p:cond delay="0"/>
                                  </p:stCondLst>
                                  <p:childTnLst>
                                    <p:cmd type="call" cmd="playFrom(0.0)">
                                      <p:cBhvr>
                                        <p:cTn id="10" dur="32500" fill="hold"/>
                                        <p:tgtEl>
                                          <p:spTgt spid="7"/>
                                        </p:tgtEl>
                                      </p:cBhvr>
                                    </p:cmd>
                                  </p:childTnLst>
                                </p:cTn>
                              </p:par>
                              <p:par>
                                <p:cTn id="11" presetID="1" presetClass="mediacall" presetSubtype="0" fill="hold" nodeType="withEffect">
                                  <p:stCondLst>
                                    <p:cond delay="0"/>
                                  </p:stCondLst>
                                  <p:childTnLst>
                                    <p:cmd type="call" cmd="playFrom(0.0)">
                                      <p:cBhvr>
                                        <p:cTn id="12" dur="34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video>
              <p:cMediaNode>
                <p:cTn id="19"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video>
              <p:cMediaNode>
                <p:cTn id="25" fill="hold" display="0">
                  <p:stCondLst>
                    <p:cond delay="indefinite"/>
                  </p:stCondLst>
                </p:cTn>
                <p:tgtEl>
                  <p:spTgt spid="3"/>
                </p:tgtEl>
              </p:cMediaNode>
            </p:video>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3"/>
                                        </p:tgtEl>
                                      </p:cBhvr>
                                    </p:cmd>
                                  </p:childTnLst>
                                </p:cTn>
                              </p:par>
                            </p:childTnLst>
                          </p:cTn>
                        </p:par>
                      </p:childTnLst>
                    </p:cTn>
                  </p:par>
                </p:childTnLst>
              </p:cTn>
              <p:nextCondLst>
                <p:cond evt="onClick" delay="0">
                  <p:tgtEl>
                    <p:spTgt spid="3"/>
                  </p:tgtEl>
                </p:cond>
              </p:nextCondLst>
            </p:seq>
          </p:childTnLst>
        </p:cTn>
      </p:par>
    </p:tnLst>
  </p:timing>
  <p:extLst>
    <p:ext uri="{6950BFC3-D8DA-4A85-94F7-54DA5524770B}">
      <p188:commentRel xmlns:p188="http://schemas.microsoft.com/office/powerpoint/2018/8/main" r:id="rId9"/>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47 1">
            <a:extLst>
              <a:ext uri="{FF2B5EF4-FFF2-40B4-BE49-F238E27FC236}">
                <a16:creationId xmlns:a16="http://schemas.microsoft.com/office/drawing/2014/main" id="{3E4E5593-8A7A-0C57-E973-5B9DC27B9DDD}"/>
              </a:ext>
            </a:extLst>
          </p:cNvPr>
          <p:cNvSpPr>
            <a:spLocks noChangeArrowheads="1"/>
          </p:cNvSpPr>
          <p:nvPr/>
        </p:nvSpPr>
        <p:spPr bwMode="auto">
          <a:xfrm>
            <a:off x="-12280" y="6226013"/>
            <a:ext cx="12195172" cy="64386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B7B4B73D-3EEC-F998-5C40-98A19A3596B3}"/>
              </a:ext>
            </a:extLst>
          </p:cNvPr>
          <p:cNvSpPr>
            <a:spLocks noGrp="1"/>
          </p:cNvSpPr>
          <p:nvPr>
            <p:ph type="title"/>
          </p:nvPr>
        </p:nvSpPr>
        <p:spPr>
          <a:xfrm>
            <a:off x="258417" y="18255"/>
            <a:ext cx="10515600" cy="1325563"/>
          </a:xfrm>
        </p:spPr>
        <p:txBody>
          <a:bodyPr/>
          <a:lstStyle/>
          <a:p>
            <a:r>
              <a:rPr lang="en-DE" dirty="0">
                <a:latin typeface="Arial" panose="020B0604020202020204" pitchFamily="34" charset="0"/>
                <a:cs typeface="Arial" panose="020B0604020202020204" pitchFamily="34" charset="0"/>
              </a:rPr>
              <a:t>Preliminary findings</a:t>
            </a:r>
          </a:p>
        </p:txBody>
      </p:sp>
      <p:sp>
        <p:nvSpPr>
          <p:cNvPr id="3" name="Content Placeholder 2">
            <a:extLst>
              <a:ext uri="{FF2B5EF4-FFF2-40B4-BE49-F238E27FC236}">
                <a16:creationId xmlns:a16="http://schemas.microsoft.com/office/drawing/2014/main" id="{46382540-1C38-B6CE-60D8-39F429737112}"/>
              </a:ext>
            </a:extLst>
          </p:cNvPr>
          <p:cNvSpPr>
            <a:spLocks noGrp="1"/>
          </p:cNvSpPr>
          <p:nvPr>
            <p:ph idx="1"/>
          </p:nvPr>
        </p:nvSpPr>
        <p:spPr>
          <a:xfrm>
            <a:off x="6026662" y="4597507"/>
            <a:ext cx="4814874" cy="915019"/>
          </a:xfrm>
        </p:spPr>
        <p:txBody>
          <a:bodyPr>
            <a:noAutofit/>
          </a:bodyPr>
          <a:lstStyle/>
          <a:p>
            <a:pPr marL="0" indent="0">
              <a:buNone/>
            </a:pPr>
            <a:r>
              <a:rPr lang="en-DE" sz="2000" dirty="0">
                <a:latin typeface="Arial" panose="020B0604020202020204" pitchFamily="34" charset="0"/>
                <a:cs typeface="Arial" panose="020B0604020202020204" pitchFamily="34" charset="0"/>
              </a:rPr>
              <a:t>Cases with larger channel wavelength show lower mass of remnant hydrogen in reservoir</a:t>
            </a:r>
          </a:p>
        </p:txBody>
      </p:sp>
      <p:sp>
        <p:nvSpPr>
          <p:cNvPr id="7" name="Date Placeholder 6">
            <a:extLst>
              <a:ext uri="{FF2B5EF4-FFF2-40B4-BE49-F238E27FC236}">
                <a16:creationId xmlns:a16="http://schemas.microsoft.com/office/drawing/2014/main" id="{2EA8C84E-7E3C-1A11-0C73-4C0871BB8481}"/>
              </a:ext>
            </a:extLst>
          </p:cNvPr>
          <p:cNvSpPr>
            <a:spLocks noGrp="1"/>
          </p:cNvSpPr>
          <p:nvPr>
            <p:ph type="dt" sz="half" idx="10"/>
          </p:nvPr>
        </p:nvSpPr>
        <p:spPr/>
        <p:txBody>
          <a:bodyPr/>
          <a:lstStyle/>
          <a:p>
            <a:fld id="{5A3DE618-958B-7C41-BB14-84E65C48BC03}" type="datetime1">
              <a:rPr lang="de-DE" b="1" smtClean="0">
                <a:solidFill>
                  <a:schemeClr val="bg1"/>
                </a:solidFill>
              </a:rPr>
              <a:t>15.05.26</a:t>
            </a:fld>
            <a:endParaRPr lang="en-DE" b="1" dirty="0">
              <a:solidFill>
                <a:schemeClr val="bg1"/>
              </a:solidFill>
            </a:endParaRPr>
          </a:p>
        </p:txBody>
      </p:sp>
      <p:sp>
        <p:nvSpPr>
          <p:cNvPr id="8" name="Footer Placeholder 7">
            <a:extLst>
              <a:ext uri="{FF2B5EF4-FFF2-40B4-BE49-F238E27FC236}">
                <a16:creationId xmlns:a16="http://schemas.microsoft.com/office/drawing/2014/main" id="{6325E5F8-0939-198F-9657-516E1B640348}"/>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9" name="Slide Number Placeholder 8">
            <a:extLst>
              <a:ext uri="{FF2B5EF4-FFF2-40B4-BE49-F238E27FC236}">
                <a16:creationId xmlns:a16="http://schemas.microsoft.com/office/drawing/2014/main" id="{9A5A3657-7593-458B-9CA4-D13983936C5A}"/>
              </a:ext>
            </a:extLst>
          </p:cNvPr>
          <p:cNvSpPr>
            <a:spLocks noGrp="1"/>
          </p:cNvSpPr>
          <p:nvPr>
            <p:ph type="sldNum" sz="quarter" idx="12"/>
          </p:nvPr>
        </p:nvSpPr>
        <p:spPr/>
        <p:txBody>
          <a:bodyPr/>
          <a:lstStyle/>
          <a:p>
            <a:fld id="{86BF244D-980C-1947-A7CD-4B532B71AD63}" type="slidenum">
              <a:rPr lang="en-DE" b="1" smtClean="0">
                <a:solidFill>
                  <a:srgbClr val="FFFFFF"/>
                </a:solidFill>
              </a:rPr>
              <a:t>11</a:t>
            </a:fld>
            <a:endParaRPr lang="en-DE" b="1">
              <a:solidFill>
                <a:srgbClr val="FFFFFF"/>
              </a:solidFill>
            </a:endParaRPr>
          </a:p>
        </p:txBody>
      </p:sp>
      <p:pic>
        <p:nvPicPr>
          <p:cNvPr id="11" name="Picture 10">
            <a:extLst>
              <a:ext uri="{FF2B5EF4-FFF2-40B4-BE49-F238E27FC236}">
                <a16:creationId xmlns:a16="http://schemas.microsoft.com/office/drawing/2014/main" id="{69CCF935-070F-F3CD-FC9C-B67471E5C14E}"/>
              </a:ext>
            </a:extLst>
          </p:cNvPr>
          <p:cNvPicPr>
            <a:picLocks noChangeAspect="1"/>
          </p:cNvPicPr>
          <p:nvPr/>
        </p:nvPicPr>
        <p:blipFill>
          <a:blip r:embed="rId3"/>
          <a:stretch>
            <a:fillRect/>
          </a:stretch>
        </p:blipFill>
        <p:spPr>
          <a:xfrm>
            <a:off x="5745963" y="999939"/>
            <a:ext cx="4814874" cy="3516206"/>
          </a:xfrm>
          <a:prstGeom prst="rect">
            <a:avLst/>
          </a:prstGeom>
        </p:spPr>
      </p:pic>
      <p:pic>
        <p:nvPicPr>
          <p:cNvPr id="15" name="Picture 14">
            <a:extLst>
              <a:ext uri="{FF2B5EF4-FFF2-40B4-BE49-F238E27FC236}">
                <a16:creationId xmlns:a16="http://schemas.microsoft.com/office/drawing/2014/main" id="{1F3CDA0F-8B0B-8E5C-71D2-166DAB920F0F}"/>
              </a:ext>
            </a:extLst>
          </p:cNvPr>
          <p:cNvPicPr>
            <a:picLocks noChangeAspect="1"/>
          </p:cNvPicPr>
          <p:nvPr/>
        </p:nvPicPr>
        <p:blipFill>
          <a:blip r:embed="rId4"/>
          <a:stretch>
            <a:fillRect/>
          </a:stretch>
        </p:blipFill>
        <p:spPr>
          <a:xfrm>
            <a:off x="237750" y="1276988"/>
            <a:ext cx="4814875" cy="3387349"/>
          </a:xfrm>
          <a:prstGeom prst="rect">
            <a:avLst/>
          </a:prstGeom>
        </p:spPr>
      </p:pic>
      <p:sp>
        <p:nvSpPr>
          <p:cNvPr id="16" name="Content Placeholder 2">
            <a:extLst>
              <a:ext uri="{FF2B5EF4-FFF2-40B4-BE49-F238E27FC236}">
                <a16:creationId xmlns:a16="http://schemas.microsoft.com/office/drawing/2014/main" id="{048FF5A8-9F14-4D35-7522-1BD26B5CB84B}"/>
              </a:ext>
            </a:extLst>
          </p:cNvPr>
          <p:cNvSpPr txBox="1">
            <a:spLocks/>
          </p:cNvSpPr>
          <p:nvPr/>
        </p:nvSpPr>
        <p:spPr>
          <a:xfrm>
            <a:off x="221850" y="4664550"/>
            <a:ext cx="5804812" cy="616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DE" sz="2000" dirty="0">
                <a:latin typeface="Arial" panose="020B0604020202020204" pitchFamily="34" charset="0"/>
                <a:cs typeface="Arial" panose="020B0604020202020204" pitchFamily="34" charset="0"/>
              </a:rPr>
              <a:t>Gas production rate improves in later cycles.</a:t>
            </a:r>
          </a:p>
        </p:txBody>
      </p:sp>
    </p:spTree>
    <p:extLst>
      <p:ext uri="{BB962C8B-B14F-4D97-AF65-F5344CB8AC3E}">
        <p14:creationId xmlns:p14="http://schemas.microsoft.com/office/powerpoint/2010/main" val="63122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6BC7FD48-274A-7DBE-1C0B-BFFA85270F0E}"/>
              </a:ext>
            </a:extLst>
          </p:cNvPr>
          <p:cNvGraphicFramePr>
            <a:graphicFrameLocks noGrp="1"/>
          </p:cNvGraphicFramePr>
          <p:nvPr>
            <p:extLst>
              <p:ext uri="{D42A27DB-BD31-4B8C-83A1-F6EECF244321}">
                <p14:modId xmlns:p14="http://schemas.microsoft.com/office/powerpoint/2010/main" val="648418837"/>
              </p:ext>
            </p:extLst>
          </p:nvPr>
        </p:nvGraphicFramePr>
        <p:xfrm>
          <a:off x="10779654" y="157886"/>
          <a:ext cx="1148292" cy="1189914"/>
        </p:xfrm>
        <a:graphic>
          <a:graphicData uri="http://schemas.openxmlformats.org/drawingml/2006/table">
            <a:tbl>
              <a:tblPr firstRow="1" bandRow="1">
                <a:tableStyleId>{5C22544A-7EE6-4342-B048-85BDC9FD1C3A}</a:tableStyleId>
              </a:tblPr>
              <a:tblGrid>
                <a:gridCol w="382764">
                  <a:extLst>
                    <a:ext uri="{9D8B030D-6E8A-4147-A177-3AD203B41FA5}">
                      <a16:colId xmlns:a16="http://schemas.microsoft.com/office/drawing/2014/main" val="603169187"/>
                    </a:ext>
                  </a:extLst>
                </a:gridCol>
                <a:gridCol w="382764">
                  <a:extLst>
                    <a:ext uri="{9D8B030D-6E8A-4147-A177-3AD203B41FA5}">
                      <a16:colId xmlns:a16="http://schemas.microsoft.com/office/drawing/2014/main" val="2306995616"/>
                    </a:ext>
                  </a:extLst>
                </a:gridCol>
                <a:gridCol w="382764">
                  <a:extLst>
                    <a:ext uri="{9D8B030D-6E8A-4147-A177-3AD203B41FA5}">
                      <a16:colId xmlns:a16="http://schemas.microsoft.com/office/drawing/2014/main" val="1978047694"/>
                    </a:ext>
                  </a:extLst>
                </a:gridCol>
              </a:tblGrid>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299502"/>
                  </a:ext>
                </a:extLst>
              </a:tr>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110450"/>
                  </a:ext>
                </a:extLst>
              </a:tr>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5703508"/>
                  </a:ext>
                </a:extLst>
              </a:tr>
            </a:tbl>
          </a:graphicData>
        </a:graphic>
      </p:graphicFrame>
      <p:graphicFrame>
        <p:nvGraphicFramePr>
          <p:cNvPr id="30" name="Table 29">
            <a:extLst>
              <a:ext uri="{FF2B5EF4-FFF2-40B4-BE49-F238E27FC236}">
                <a16:creationId xmlns:a16="http://schemas.microsoft.com/office/drawing/2014/main" id="{19E4E56D-ABB9-660F-574A-F02A42D90A7D}"/>
              </a:ext>
            </a:extLst>
          </p:cNvPr>
          <p:cNvGraphicFramePr>
            <a:graphicFrameLocks noGrp="1"/>
          </p:cNvGraphicFramePr>
          <p:nvPr>
            <p:extLst>
              <p:ext uri="{D42A27DB-BD31-4B8C-83A1-F6EECF244321}">
                <p14:modId xmlns:p14="http://schemas.microsoft.com/office/powerpoint/2010/main" val="1700206548"/>
              </p:ext>
            </p:extLst>
          </p:nvPr>
        </p:nvGraphicFramePr>
        <p:xfrm>
          <a:off x="10779654" y="159940"/>
          <a:ext cx="1148292" cy="1189914"/>
        </p:xfrm>
        <a:graphic>
          <a:graphicData uri="http://schemas.openxmlformats.org/drawingml/2006/table">
            <a:tbl>
              <a:tblPr firstRow="1" bandRow="1">
                <a:tableStyleId>{5C22544A-7EE6-4342-B048-85BDC9FD1C3A}</a:tableStyleId>
              </a:tblPr>
              <a:tblGrid>
                <a:gridCol w="382764">
                  <a:extLst>
                    <a:ext uri="{9D8B030D-6E8A-4147-A177-3AD203B41FA5}">
                      <a16:colId xmlns:a16="http://schemas.microsoft.com/office/drawing/2014/main" val="603169187"/>
                    </a:ext>
                  </a:extLst>
                </a:gridCol>
                <a:gridCol w="382764">
                  <a:extLst>
                    <a:ext uri="{9D8B030D-6E8A-4147-A177-3AD203B41FA5}">
                      <a16:colId xmlns:a16="http://schemas.microsoft.com/office/drawing/2014/main" val="2306995616"/>
                    </a:ext>
                  </a:extLst>
                </a:gridCol>
                <a:gridCol w="382764">
                  <a:extLst>
                    <a:ext uri="{9D8B030D-6E8A-4147-A177-3AD203B41FA5}">
                      <a16:colId xmlns:a16="http://schemas.microsoft.com/office/drawing/2014/main" val="1978047694"/>
                    </a:ext>
                  </a:extLst>
                </a:gridCol>
              </a:tblGrid>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299502"/>
                  </a:ext>
                </a:extLst>
              </a:tr>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110450"/>
                  </a:ext>
                </a:extLst>
              </a:tr>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5703508"/>
                  </a:ext>
                </a:extLst>
              </a:tr>
            </a:tbl>
          </a:graphicData>
        </a:graphic>
      </p:graphicFrame>
      <p:sp>
        <p:nvSpPr>
          <p:cNvPr id="26" name="Rechteck 47 1">
            <a:extLst>
              <a:ext uri="{FF2B5EF4-FFF2-40B4-BE49-F238E27FC236}">
                <a16:creationId xmlns:a16="http://schemas.microsoft.com/office/drawing/2014/main" id="{B931384F-87F4-2DE3-178D-6DEED5FE8368}"/>
              </a:ext>
            </a:extLst>
          </p:cNvPr>
          <p:cNvSpPr>
            <a:spLocks noChangeArrowheads="1"/>
          </p:cNvSpPr>
          <p:nvPr/>
        </p:nvSpPr>
        <p:spPr bwMode="auto">
          <a:xfrm>
            <a:off x="-18064" y="6234723"/>
            <a:ext cx="12218374" cy="640696"/>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cxnSp>
        <p:nvCxnSpPr>
          <p:cNvPr id="14" name="Straight Arrow Connector 13">
            <a:extLst>
              <a:ext uri="{FF2B5EF4-FFF2-40B4-BE49-F238E27FC236}">
                <a16:creationId xmlns:a16="http://schemas.microsoft.com/office/drawing/2014/main" id="{84DAAE5B-4809-B15E-BA6A-ACCF729223D3}"/>
              </a:ext>
            </a:extLst>
          </p:cNvPr>
          <p:cNvCxnSpPr/>
          <p:nvPr/>
        </p:nvCxnSpPr>
        <p:spPr>
          <a:xfrm>
            <a:off x="3327688" y="1289352"/>
            <a:ext cx="5325979"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3A2E8104-DB29-2A45-C671-33C1C1541132}"/>
              </a:ext>
            </a:extLst>
          </p:cNvPr>
          <p:cNvSpPr txBox="1"/>
          <p:nvPr/>
        </p:nvSpPr>
        <p:spPr>
          <a:xfrm>
            <a:off x="4395008" y="834631"/>
            <a:ext cx="3191338"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Increasing channel width</a:t>
            </a:r>
            <a:endParaRPr lang="en-GB"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C2D1A4E-6466-9CCE-CAF8-C680193B0816}"/>
              </a:ext>
            </a:extLst>
          </p:cNvPr>
          <p:cNvSpPr txBox="1"/>
          <p:nvPr/>
        </p:nvSpPr>
        <p:spPr>
          <a:xfrm>
            <a:off x="2674426" y="5050880"/>
            <a:ext cx="7070465" cy="369332"/>
          </a:xfrm>
          <a:prstGeom prst="rect">
            <a:avLst/>
          </a:prstGeom>
          <a:noFill/>
        </p:spPr>
        <p:txBody>
          <a:bodyPr wrap="square" rtlCol="0">
            <a:spAutoFit/>
          </a:bodyPr>
          <a:lstStyle/>
          <a:p>
            <a:r>
              <a:rPr lang="en-DE" dirty="0">
                <a:latin typeface="Arial" panose="020B0604020202020204" pitchFamily="34" charset="0"/>
                <a:cs typeface="Arial" panose="020B0604020202020204" pitchFamily="34" charset="0"/>
              </a:rPr>
              <a:t>Better performance with increasing channel width and wavelength</a:t>
            </a:r>
            <a:r>
              <a:rPr lang="de-DE" dirty="0">
                <a:latin typeface="Arial" panose="020B0604020202020204" pitchFamily="34" charset="0"/>
                <a:cs typeface="Arial" panose="020B0604020202020204" pitchFamily="34" charset="0"/>
              </a:rPr>
              <a:t>.</a:t>
            </a:r>
            <a:endParaRPr lang="en-DE" dirty="0">
              <a:latin typeface="Arial" panose="020B0604020202020204" pitchFamily="34" charset="0"/>
              <a:cs typeface="Arial" panose="020B0604020202020204" pitchFamily="34" charset="0"/>
            </a:endParaRPr>
          </a:p>
        </p:txBody>
      </p:sp>
      <p:sp>
        <p:nvSpPr>
          <p:cNvPr id="23" name="Date Placeholder 22">
            <a:extLst>
              <a:ext uri="{FF2B5EF4-FFF2-40B4-BE49-F238E27FC236}">
                <a16:creationId xmlns:a16="http://schemas.microsoft.com/office/drawing/2014/main" id="{CE491CE7-9A57-526C-35BD-C5D5F8A3CC35}"/>
              </a:ext>
            </a:extLst>
          </p:cNvPr>
          <p:cNvSpPr>
            <a:spLocks noGrp="1"/>
          </p:cNvSpPr>
          <p:nvPr>
            <p:ph type="dt" sz="half" idx="10"/>
          </p:nvPr>
        </p:nvSpPr>
        <p:spPr/>
        <p:txBody>
          <a:bodyPr/>
          <a:lstStyle/>
          <a:p>
            <a:fld id="{ED2395EC-D4A7-B241-998C-E379C74BB636}" type="datetime1">
              <a:rPr lang="de-DE" b="1" smtClean="0">
                <a:solidFill>
                  <a:schemeClr val="bg1"/>
                </a:solidFill>
              </a:rPr>
              <a:t>15.05.26</a:t>
            </a:fld>
            <a:endParaRPr lang="en-DE" b="1" dirty="0">
              <a:solidFill>
                <a:schemeClr val="bg1"/>
              </a:solidFill>
            </a:endParaRPr>
          </a:p>
        </p:txBody>
      </p:sp>
      <p:sp>
        <p:nvSpPr>
          <p:cNvPr id="24" name="Footer Placeholder 23">
            <a:extLst>
              <a:ext uri="{FF2B5EF4-FFF2-40B4-BE49-F238E27FC236}">
                <a16:creationId xmlns:a16="http://schemas.microsoft.com/office/drawing/2014/main" id="{23CBDD70-0792-9CEE-6983-4777B01F5C4C}"/>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25" name="Slide Number Placeholder 24">
            <a:extLst>
              <a:ext uri="{FF2B5EF4-FFF2-40B4-BE49-F238E27FC236}">
                <a16:creationId xmlns:a16="http://schemas.microsoft.com/office/drawing/2014/main" id="{BD1079AC-69C1-139F-FCD6-B17A9D81CFD7}"/>
              </a:ext>
            </a:extLst>
          </p:cNvPr>
          <p:cNvSpPr>
            <a:spLocks noGrp="1"/>
          </p:cNvSpPr>
          <p:nvPr>
            <p:ph type="sldNum" sz="quarter" idx="12"/>
          </p:nvPr>
        </p:nvSpPr>
        <p:spPr/>
        <p:txBody>
          <a:bodyPr/>
          <a:lstStyle/>
          <a:p>
            <a:fld id="{86BF244D-980C-1947-A7CD-4B532B71AD63}" type="slidenum">
              <a:rPr lang="en-DE" b="1" smtClean="0">
                <a:solidFill>
                  <a:srgbClr val="FFFFFF"/>
                </a:solidFill>
              </a:rPr>
              <a:t>12</a:t>
            </a:fld>
            <a:endParaRPr lang="en-DE" b="1">
              <a:solidFill>
                <a:srgbClr val="FFFFFF"/>
              </a:solidFill>
            </a:endParaRPr>
          </a:p>
        </p:txBody>
      </p:sp>
      <p:graphicFrame>
        <p:nvGraphicFramePr>
          <p:cNvPr id="31" name="Table 30">
            <a:extLst>
              <a:ext uri="{FF2B5EF4-FFF2-40B4-BE49-F238E27FC236}">
                <a16:creationId xmlns:a16="http://schemas.microsoft.com/office/drawing/2014/main" id="{18D9401E-D41D-E2DF-FE0B-65DDE3BC85B4}"/>
              </a:ext>
            </a:extLst>
          </p:cNvPr>
          <p:cNvGraphicFramePr>
            <a:graphicFrameLocks noGrp="1"/>
          </p:cNvGraphicFramePr>
          <p:nvPr>
            <p:extLst>
              <p:ext uri="{D42A27DB-BD31-4B8C-83A1-F6EECF244321}">
                <p14:modId xmlns:p14="http://schemas.microsoft.com/office/powerpoint/2010/main" val="1908987056"/>
              </p:ext>
            </p:extLst>
          </p:nvPr>
        </p:nvGraphicFramePr>
        <p:xfrm>
          <a:off x="10779654" y="157886"/>
          <a:ext cx="1148292" cy="1189914"/>
        </p:xfrm>
        <a:graphic>
          <a:graphicData uri="http://schemas.openxmlformats.org/drawingml/2006/table">
            <a:tbl>
              <a:tblPr firstRow="1" bandRow="1">
                <a:tableStyleId>{5C22544A-7EE6-4342-B048-85BDC9FD1C3A}</a:tableStyleId>
              </a:tblPr>
              <a:tblGrid>
                <a:gridCol w="382764">
                  <a:extLst>
                    <a:ext uri="{9D8B030D-6E8A-4147-A177-3AD203B41FA5}">
                      <a16:colId xmlns:a16="http://schemas.microsoft.com/office/drawing/2014/main" val="603169187"/>
                    </a:ext>
                  </a:extLst>
                </a:gridCol>
                <a:gridCol w="382764">
                  <a:extLst>
                    <a:ext uri="{9D8B030D-6E8A-4147-A177-3AD203B41FA5}">
                      <a16:colId xmlns:a16="http://schemas.microsoft.com/office/drawing/2014/main" val="2306995616"/>
                    </a:ext>
                  </a:extLst>
                </a:gridCol>
                <a:gridCol w="382764">
                  <a:extLst>
                    <a:ext uri="{9D8B030D-6E8A-4147-A177-3AD203B41FA5}">
                      <a16:colId xmlns:a16="http://schemas.microsoft.com/office/drawing/2014/main" val="1978047694"/>
                    </a:ext>
                  </a:extLst>
                </a:gridCol>
              </a:tblGrid>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2155299502"/>
                  </a:ext>
                </a:extLst>
              </a:tr>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27110450"/>
                  </a:ext>
                </a:extLst>
              </a:tr>
              <a:tr h="396638">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155703508"/>
                  </a:ext>
                </a:extLst>
              </a:tr>
            </a:tbl>
          </a:graphicData>
        </a:graphic>
      </p:graphicFrame>
      <p:pic>
        <p:nvPicPr>
          <p:cNvPr id="27" name="Picture 26">
            <a:extLst>
              <a:ext uri="{FF2B5EF4-FFF2-40B4-BE49-F238E27FC236}">
                <a16:creationId xmlns:a16="http://schemas.microsoft.com/office/drawing/2014/main" id="{87533134-3167-63EC-56D5-77B8411A6EA3}"/>
              </a:ext>
            </a:extLst>
          </p:cNvPr>
          <p:cNvPicPr>
            <a:picLocks noChangeAspect="1"/>
          </p:cNvPicPr>
          <p:nvPr/>
        </p:nvPicPr>
        <p:blipFill>
          <a:blip r:embed="rId3"/>
          <a:stretch>
            <a:fillRect/>
          </a:stretch>
        </p:blipFill>
        <p:spPr>
          <a:xfrm>
            <a:off x="3847126" y="1821468"/>
            <a:ext cx="3913380" cy="2942465"/>
          </a:xfrm>
          <a:prstGeom prst="rect">
            <a:avLst/>
          </a:prstGeom>
        </p:spPr>
      </p:pic>
      <p:pic>
        <p:nvPicPr>
          <p:cNvPr id="28" name="Picture 27">
            <a:extLst>
              <a:ext uri="{FF2B5EF4-FFF2-40B4-BE49-F238E27FC236}">
                <a16:creationId xmlns:a16="http://schemas.microsoft.com/office/drawing/2014/main" id="{540D3884-2BC2-73BD-9A84-981CDBFAAC33}"/>
              </a:ext>
            </a:extLst>
          </p:cNvPr>
          <p:cNvPicPr>
            <a:picLocks noChangeAspect="1"/>
          </p:cNvPicPr>
          <p:nvPr/>
        </p:nvPicPr>
        <p:blipFill>
          <a:blip r:embed="rId4"/>
          <a:stretch>
            <a:fillRect/>
          </a:stretch>
        </p:blipFill>
        <p:spPr>
          <a:xfrm>
            <a:off x="90425" y="1880371"/>
            <a:ext cx="3756701" cy="2824658"/>
          </a:xfrm>
          <a:prstGeom prst="rect">
            <a:avLst/>
          </a:prstGeom>
        </p:spPr>
      </p:pic>
      <p:pic>
        <p:nvPicPr>
          <p:cNvPr id="29" name="Picture 28">
            <a:extLst>
              <a:ext uri="{FF2B5EF4-FFF2-40B4-BE49-F238E27FC236}">
                <a16:creationId xmlns:a16="http://schemas.microsoft.com/office/drawing/2014/main" id="{F6054A0B-9C85-87B6-9E0A-EB738AD54A16}"/>
              </a:ext>
            </a:extLst>
          </p:cNvPr>
          <p:cNvPicPr>
            <a:picLocks noChangeAspect="1"/>
          </p:cNvPicPr>
          <p:nvPr/>
        </p:nvPicPr>
        <p:blipFill>
          <a:blip r:embed="rId5"/>
          <a:stretch>
            <a:fillRect/>
          </a:stretch>
        </p:blipFill>
        <p:spPr>
          <a:xfrm>
            <a:off x="8028238" y="1880371"/>
            <a:ext cx="3835029" cy="2883553"/>
          </a:xfrm>
          <a:prstGeom prst="rect">
            <a:avLst/>
          </a:prstGeom>
        </p:spPr>
      </p:pic>
    </p:spTree>
    <p:extLst>
      <p:ext uri="{BB962C8B-B14F-4D97-AF65-F5344CB8AC3E}">
        <p14:creationId xmlns:p14="http://schemas.microsoft.com/office/powerpoint/2010/main" val="2320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47 1">
            <a:extLst>
              <a:ext uri="{FF2B5EF4-FFF2-40B4-BE49-F238E27FC236}">
                <a16:creationId xmlns:a16="http://schemas.microsoft.com/office/drawing/2014/main" id="{2F8428B5-E790-EB8E-E638-3553D8F605E0}"/>
              </a:ext>
            </a:extLst>
          </p:cNvPr>
          <p:cNvSpPr>
            <a:spLocks noChangeArrowheads="1"/>
          </p:cNvSpPr>
          <p:nvPr/>
        </p:nvSpPr>
        <p:spPr bwMode="auto">
          <a:xfrm>
            <a:off x="5138" y="6217304"/>
            <a:ext cx="12195172" cy="64386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34AB0BA5-7113-B14C-D372-D0BC953A1381}"/>
              </a:ext>
            </a:extLst>
          </p:cNvPr>
          <p:cNvSpPr>
            <a:spLocks noGrp="1"/>
          </p:cNvSpPr>
          <p:nvPr>
            <p:ph type="title"/>
          </p:nvPr>
        </p:nvSpPr>
        <p:spPr>
          <a:xfrm>
            <a:off x="0" y="-312756"/>
            <a:ext cx="10515600" cy="1325563"/>
          </a:xfrm>
        </p:spPr>
        <p:txBody>
          <a:bodyPr/>
          <a:lstStyle/>
          <a:p>
            <a:r>
              <a:rPr lang="en-DE" dirty="0">
                <a:latin typeface="Arial" panose="020B0604020202020204" pitchFamily="34" charset="0"/>
                <a:cs typeface="Arial" panose="020B0604020202020204" pitchFamily="34" charset="0"/>
              </a:rPr>
              <a:t>Effect on plume dynamics</a:t>
            </a:r>
          </a:p>
        </p:txBody>
      </p:sp>
      <p:sp>
        <p:nvSpPr>
          <p:cNvPr id="6" name="TextBox 5">
            <a:extLst>
              <a:ext uri="{FF2B5EF4-FFF2-40B4-BE49-F238E27FC236}">
                <a16:creationId xmlns:a16="http://schemas.microsoft.com/office/drawing/2014/main" id="{DA595A9E-E556-B2E7-14F2-ED892E51D679}"/>
              </a:ext>
            </a:extLst>
          </p:cNvPr>
          <p:cNvSpPr txBox="1"/>
          <p:nvPr/>
        </p:nvSpPr>
        <p:spPr>
          <a:xfrm>
            <a:off x="4632596" y="5062017"/>
            <a:ext cx="5107945" cy="646331"/>
          </a:xfrm>
          <a:prstGeom prst="rect">
            <a:avLst/>
          </a:prstGeom>
          <a:noFill/>
        </p:spPr>
        <p:txBody>
          <a:bodyPr wrap="square" rtlCol="0">
            <a:spAutoFit/>
          </a:bodyPr>
          <a:lstStyle/>
          <a:p>
            <a:r>
              <a:rPr lang="en-DE" dirty="0">
                <a:latin typeface="Arial" panose="020B0604020202020204" pitchFamily="34" charset="0"/>
                <a:cs typeface="Arial" panose="020B0604020202020204" pitchFamily="34" charset="0"/>
              </a:rPr>
              <a:t>Local heterogeneities control plume </a:t>
            </a:r>
          </a:p>
          <a:p>
            <a:r>
              <a:rPr lang="en-DE" dirty="0">
                <a:latin typeface="Arial" panose="020B0604020202020204" pitchFamily="34" charset="0"/>
                <a:cs typeface="Arial" panose="020B0604020202020204" pitchFamily="34" charset="0"/>
              </a:rPr>
              <a:t>center of mass and plume extent evolution</a:t>
            </a:r>
          </a:p>
        </p:txBody>
      </p:sp>
      <p:sp>
        <p:nvSpPr>
          <p:cNvPr id="7" name="Date Placeholder 6">
            <a:extLst>
              <a:ext uri="{FF2B5EF4-FFF2-40B4-BE49-F238E27FC236}">
                <a16:creationId xmlns:a16="http://schemas.microsoft.com/office/drawing/2014/main" id="{53960E60-F53F-2321-5466-89B1C213AEE2}"/>
              </a:ext>
            </a:extLst>
          </p:cNvPr>
          <p:cNvSpPr>
            <a:spLocks noGrp="1"/>
          </p:cNvSpPr>
          <p:nvPr>
            <p:ph type="dt" sz="half" idx="10"/>
          </p:nvPr>
        </p:nvSpPr>
        <p:spPr/>
        <p:txBody>
          <a:bodyPr/>
          <a:lstStyle/>
          <a:p>
            <a:fld id="{D7892CB4-ABBD-A843-94B1-5B2EA13181C7}" type="datetime1">
              <a:rPr lang="de-DE" b="1" smtClean="0">
                <a:solidFill>
                  <a:schemeClr val="bg1"/>
                </a:solidFill>
              </a:rPr>
              <a:t>15.05.26</a:t>
            </a:fld>
            <a:endParaRPr lang="en-DE" b="1" dirty="0">
              <a:solidFill>
                <a:schemeClr val="bg1"/>
              </a:solidFill>
            </a:endParaRPr>
          </a:p>
        </p:txBody>
      </p:sp>
      <p:sp>
        <p:nvSpPr>
          <p:cNvPr id="8" name="Footer Placeholder 7">
            <a:extLst>
              <a:ext uri="{FF2B5EF4-FFF2-40B4-BE49-F238E27FC236}">
                <a16:creationId xmlns:a16="http://schemas.microsoft.com/office/drawing/2014/main" id="{4B5BA832-CE9C-7CFA-E03E-0726D70C64C0}"/>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9" name="Slide Number Placeholder 8">
            <a:extLst>
              <a:ext uri="{FF2B5EF4-FFF2-40B4-BE49-F238E27FC236}">
                <a16:creationId xmlns:a16="http://schemas.microsoft.com/office/drawing/2014/main" id="{2EB4051E-2EB1-2E07-2C9C-4E8469A63ACA}"/>
              </a:ext>
            </a:extLst>
          </p:cNvPr>
          <p:cNvSpPr>
            <a:spLocks noGrp="1"/>
          </p:cNvSpPr>
          <p:nvPr>
            <p:ph type="sldNum" sz="quarter" idx="12"/>
          </p:nvPr>
        </p:nvSpPr>
        <p:spPr/>
        <p:txBody>
          <a:bodyPr/>
          <a:lstStyle/>
          <a:p>
            <a:fld id="{86BF244D-980C-1947-A7CD-4B532B71AD63}" type="slidenum">
              <a:rPr lang="en-DE" b="1" smtClean="0">
                <a:solidFill>
                  <a:srgbClr val="FFFFFF"/>
                </a:solidFill>
              </a:rPr>
              <a:t>13</a:t>
            </a:fld>
            <a:endParaRPr lang="en-DE" b="1">
              <a:solidFill>
                <a:srgbClr val="FFFFFF"/>
              </a:solidFill>
            </a:endParaRPr>
          </a:p>
        </p:txBody>
      </p:sp>
      <p:pic>
        <p:nvPicPr>
          <p:cNvPr id="11" name="Picture 10" descr="A black text on a white background&#10;&#10;Description automatically generated">
            <a:extLst>
              <a:ext uri="{FF2B5EF4-FFF2-40B4-BE49-F238E27FC236}">
                <a16:creationId xmlns:a16="http://schemas.microsoft.com/office/drawing/2014/main" id="{3EBD746F-9BA0-E705-91BC-AB2C509BF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4" y="5127464"/>
            <a:ext cx="3462020" cy="950144"/>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2562E3AA-0E10-06EE-0FFA-9BBAF694A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38" y="4494358"/>
            <a:ext cx="2616200" cy="762000"/>
          </a:xfrm>
          <a:prstGeom prst="rect">
            <a:avLst/>
          </a:prstGeom>
        </p:spPr>
      </p:pic>
      <p:pic>
        <p:nvPicPr>
          <p:cNvPr id="15" name="Picture 14">
            <a:extLst>
              <a:ext uri="{FF2B5EF4-FFF2-40B4-BE49-F238E27FC236}">
                <a16:creationId xmlns:a16="http://schemas.microsoft.com/office/drawing/2014/main" id="{5CA99CA3-0524-E22F-10D4-8E708E83515F}"/>
              </a:ext>
            </a:extLst>
          </p:cNvPr>
          <p:cNvPicPr>
            <a:picLocks noChangeAspect="1"/>
          </p:cNvPicPr>
          <p:nvPr/>
        </p:nvPicPr>
        <p:blipFill>
          <a:blip r:embed="rId4"/>
          <a:stretch>
            <a:fillRect/>
          </a:stretch>
        </p:blipFill>
        <p:spPr>
          <a:xfrm>
            <a:off x="838200" y="792163"/>
            <a:ext cx="5027546" cy="3922839"/>
          </a:xfrm>
          <a:prstGeom prst="rect">
            <a:avLst/>
          </a:prstGeom>
        </p:spPr>
      </p:pic>
      <p:pic>
        <p:nvPicPr>
          <p:cNvPr id="16" name="Picture 15">
            <a:extLst>
              <a:ext uri="{FF2B5EF4-FFF2-40B4-BE49-F238E27FC236}">
                <a16:creationId xmlns:a16="http://schemas.microsoft.com/office/drawing/2014/main" id="{2DB56A75-4F54-874A-E603-4A84857AA105}"/>
              </a:ext>
            </a:extLst>
          </p:cNvPr>
          <p:cNvPicPr>
            <a:picLocks noChangeAspect="1"/>
          </p:cNvPicPr>
          <p:nvPr/>
        </p:nvPicPr>
        <p:blipFill>
          <a:blip r:embed="rId5"/>
          <a:stretch>
            <a:fillRect/>
          </a:stretch>
        </p:blipFill>
        <p:spPr>
          <a:xfrm>
            <a:off x="6144549" y="692647"/>
            <a:ext cx="5107946" cy="3941385"/>
          </a:xfrm>
          <a:prstGeom prst="rect">
            <a:avLst/>
          </a:prstGeom>
        </p:spPr>
      </p:pic>
    </p:spTree>
    <p:extLst>
      <p:ext uri="{BB962C8B-B14F-4D97-AF65-F5344CB8AC3E}">
        <p14:creationId xmlns:p14="http://schemas.microsoft.com/office/powerpoint/2010/main" val="17058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47 1">
            <a:extLst>
              <a:ext uri="{FF2B5EF4-FFF2-40B4-BE49-F238E27FC236}">
                <a16:creationId xmlns:a16="http://schemas.microsoft.com/office/drawing/2014/main" id="{5409BCBD-7DF3-A47D-F94E-0CD17078B324}"/>
              </a:ext>
            </a:extLst>
          </p:cNvPr>
          <p:cNvSpPr>
            <a:spLocks noChangeArrowheads="1"/>
          </p:cNvSpPr>
          <p:nvPr/>
        </p:nvSpPr>
        <p:spPr bwMode="auto">
          <a:xfrm>
            <a:off x="-4155" y="6217304"/>
            <a:ext cx="12204465" cy="64386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1A0D2D9C-18C4-27C4-C3F1-9179EB75FD45}"/>
              </a:ext>
            </a:extLst>
          </p:cNvPr>
          <p:cNvSpPr txBox="1"/>
          <p:nvPr/>
        </p:nvSpPr>
        <p:spPr>
          <a:xfrm>
            <a:off x="4345474" y="5033768"/>
            <a:ext cx="7019365" cy="369332"/>
          </a:xfrm>
          <a:prstGeom prst="rect">
            <a:avLst/>
          </a:prstGeom>
          <a:noFill/>
        </p:spPr>
        <p:txBody>
          <a:bodyPr wrap="square" rtlCol="0">
            <a:spAutoFit/>
          </a:bodyPr>
          <a:lstStyle/>
          <a:p>
            <a:r>
              <a:rPr lang="en-DE" dirty="0">
                <a:latin typeface="Arial" panose="020B0604020202020204" pitchFamily="34" charset="0"/>
                <a:cs typeface="Arial" panose="020B0604020202020204" pitchFamily="34" charset="0"/>
              </a:rPr>
              <a:t>Variance in plume extent affected by wavelength and channel width </a:t>
            </a:r>
          </a:p>
        </p:txBody>
      </p:sp>
      <p:sp>
        <p:nvSpPr>
          <p:cNvPr id="11" name="Title 1">
            <a:extLst>
              <a:ext uri="{FF2B5EF4-FFF2-40B4-BE49-F238E27FC236}">
                <a16:creationId xmlns:a16="http://schemas.microsoft.com/office/drawing/2014/main" id="{EC2C214E-FC50-505D-1325-3F005D53BBF4}"/>
              </a:ext>
            </a:extLst>
          </p:cNvPr>
          <p:cNvSpPr>
            <a:spLocks noGrp="1"/>
          </p:cNvSpPr>
          <p:nvPr>
            <p:ph type="title"/>
          </p:nvPr>
        </p:nvSpPr>
        <p:spPr>
          <a:xfrm>
            <a:off x="-4155" y="-140064"/>
            <a:ext cx="10515600" cy="1325563"/>
          </a:xfrm>
        </p:spPr>
        <p:txBody>
          <a:bodyPr/>
          <a:lstStyle/>
          <a:p>
            <a:r>
              <a:rPr lang="en-DE" dirty="0">
                <a:latin typeface="Arial" panose="020B0604020202020204" pitchFamily="34" charset="0"/>
                <a:cs typeface="Arial" panose="020B0604020202020204" pitchFamily="34" charset="0"/>
              </a:rPr>
              <a:t>Effect on plume dynamics</a:t>
            </a:r>
          </a:p>
        </p:txBody>
      </p:sp>
      <p:sp>
        <p:nvSpPr>
          <p:cNvPr id="12" name="Date Placeholder 11">
            <a:extLst>
              <a:ext uri="{FF2B5EF4-FFF2-40B4-BE49-F238E27FC236}">
                <a16:creationId xmlns:a16="http://schemas.microsoft.com/office/drawing/2014/main" id="{8B39D4EE-0826-16B1-3853-CB400003A3B1}"/>
              </a:ext>
            </a:extLst>
          </p:cNvPr>
          <p:cNvSpPr>
            <a:spLocks noGrp="1"/>
          </p:cNvSpPr>
          <p:nvPr>
            <p:ph type="dt" sz="half" idx="10"/>
          </p:nvPr>
        </p:nvSpPr>
        <p:spPr/>
        <p:txBody>
          <a:bodyPr/>
          <a:lstStyle/>
          <a:p>
            <a:fld id="{5CAD7E77-A52A-AF4C-8BA2-6F7BAD115F66}" type="datetime1">
              <a:rPr lang="de-DE" b="1" smtClean="0">
                <a:solidFill>
                  <a:schemeClr val="bg1"/>
                </a:solidFill>
              </a:rPr>
              <a:t>15.05.26</a:t>
            </a:fld>
            <a:endParaRPr lang="en-DE" b="1" dirty="0">
              <a:solidFill>
                <a:schemeClr val="bg1"/>
              </a:solidFill>
            </a:endParaRPr>
          </a:p>
        </p:txBody>
      </p:sp>
      <p:sp>
        <p:nvSpPr>
          <p:cNvPr id="13" name="Footer Placeholder 12">
            <a:extLst>
              <a:ext uri="{FF2B5EF4-FFF2-40B4-BE49-F238E27FC236}">
                <a16:creationId xmlns:a16="http://schemas.microsoft.com/office/drawing/2014/main" id="{D08A4A85-A99A-80B0-37DC-EF62A5AFCEC1}"/>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14" name="Slide Number Placeholder 13">
            <a:extLst>
              <a:ext uri="{FF2B5EF4-FFF2-40B4-BE49-F238E27FC236}">
                <a16:creationId xmlns:a16="http://schemas.microsoft.com/office/drawing/2014/main" id="{47F2282E-8052-4C4E-B906-D6745A39AADF}"/>
              </a:ext>
            </a:extLst>
          </p:cNvPr>
          <p:cNvSpPr>
            <a:spLocks noGrp="1"/>
          </p:cNvSpPr>
          <p:nvPr>
            <p:ph type="sldNum" sz="quarter" idx="12"/>
          </p:nvPr>
        </p:nvSpPr>
        <p:spPr/>
        <p:txBody>
          <a:bodyPr/>
          <a:lstStyle/>
          <a:p>
            <a:fld id="{86BF244D-980C-1947-A7CD-4B532B71AD63}" type="slidenum">
              <a:rPr lang="en-DE" b="1" smtClean="0">
                <a:solidFill>
                  <a:srgbClr val="FFFFFF"/>
                </a:solidFill>
              </a:rPr>
              <a:t>14</a:t>
            </a:fld>
            <a:endParaRPr lang="en-DE" b="1">
              <a:solidFill>
                <a:srgbClr val="FFFFFF"/>
              </a:solidFill>
            </a:endParaRPr>
          </a:p>
        </p:txBody>
      </p:sp>
      <p:pic>
        <p:nvPicPr>
          <p:cNvPr id="16" name="Content Placeholder 3" descr="A black text on a white background&#10;&#10;Description automatically generated">
            <a:extLst>
              <a:ext uri="{FF2B5EF4-FFF2-40B4-BE49-F238E27FC236}">
                <a16:creationId xmlns:a16="http://schemas.microsoft.com/office/drawing/2014/main" id="{EBB4FB9B-06B2-227E-B279-C9D3C1CBC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45" y="4709643"/>
            <a:ext cx="3733800" cy="1024734"/>
          </a:xfrm>
          <a:prstGeom prst="rect">
            <a:avLst/>
          </a:prstGeom>
        </p:spPr>
      </p:pic>
      <p:graphicFrame>
        <p:nvGraphicFramePr>
          <p:cNvPr id="17" name="Table 16">
            <a:extLst>
              <a:ext uri="{FF2B5EF4-FFF2-40B4-BE49-F238E27FC236}">
                <a16:creationId xmlns:a16="http://schemas.microsoft.com/office/drawing/2014/main" id="{436080A7-960D-D295-BFFF-97679BC8D0F4}"/>
              </a:ext>
            </a:extLst>
          </p:cNvPr>
          <p:cNvGraphicFramePr>
            <a:graphicFrameLocks noGrp="1"/>
          </p:cNvGraphicFramePr>
          <p:nvPr>
            <p:extLst>
              <p:ext uri="{D42A27DB-BD31-4B8C-83A1-F6EECF244321}">
                <p14:modId xmlns:p14="http://schemas.microsoft.com/office/powerpoint/2010/main" val="1673117475"/>
              </p:ext>
            </p:extLst>
          </p:nvPr>
        </p:nvGraphicFramePr>
        <p:xfrm>
          <a:off x="10421143" y="167734"/>
          <a:ext cx="1550238" cy="1520053"/>
        </p:xfrm>
        <a:graphic>
          <a:graphicData uri="http://schemas.openxmlformats.org/drawingml/2006/table">
            <a:tbl>
              <a:tblPr firstRow="1" bandRow="1">
                <a:tableStyleId>{5C22544A-7EE6-4342-B048-85BDC9FD1C3A}</a:tableStyleId>
              </a:tblPr>
              <a:tblGrid>
                <a:gridCol w="516746">
                  <a:extLst>
                    <a:ext uri="{9D8B030D-6E8A-4147-A177-3AD203B41FA5}">
                      <a16:colId xmlns:a16="http://schemas.microsoft.com/office/drawing/2014/main" val="603169187"/>
                    </a:ext>
                  </a:extLst>
                </a:gridCol>
                <a:gridCol w="516746">
                  <a:extLst>
                    <a:ext uri="{9D8B030D-6E8A-4147-A177-3AD203B41FA5}">
                      <a16:colId xmlns:a16="http://schemas.microsoft.com/office/drawing/2014/main" val="2306995616"/>
                    </a:ext>
                  </a:extLst>
                </a:gridCol>
                <a:gridCol w="516746">
                  <a:extLst>
                    <a:ext uri="{9D8B030D-6E8A-4147-A177-3AD203B41FA5}">
                      <a16:colId xmlns:a16="http://schemas.microsoft.com/office/drawing/2014/main" val="1978047694"/>
                    </a:ext>
                  </a:extLst>
                </a:gridCol>
              </a:tblGrid>
              <a:tr h="479687">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155299502"/>
                  </a:ext>
                </a:extLst>
              </a:tr>
              <a:tr h="520183">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110450"/>
                  </a:ext>
                </a:extLst>
              </a:tr>
              <a:tr h="520183">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5703508"/>
                  </a:ext>
                </a:extLst>
              </a:tr>
            </a:tbl>
          </a:graphicData>
        </a:graphic>
      </p:graphicFrame>
      <p:pic>
        <p:nvPicPr>
          <p:cNvPr id="20" name="Picture 19">
            <a:extLst>
              <a:ext uri="{FF2B5EF4-FFF2-40B4-BE49-F238E27FC236}">
                <a16:creationId xmlns:a16="http://schemas.microsoft.com/office/drawing/2014/main" id="{EEA872F8-C12C-80FC-BB8F-FB48BF35E503}"/>
              </a:ext>
            </a:extLst>
          </p:cNvPr>
          <p:cNvPicPr>
            <a:picLocks noChangeAspect="1"/>
          </p:cNvPicPr>
          <p:nvPr/>
        </p:nvPicPr>
        <p:blipFill>
          <a:blip r:embed="rId3"/>
          <a:stretch>
            <a:fillRect/>
          </a:stretch>
        </p:blipFill>
        <p:spPr>
          <a:xfrm>
            <a:off x="321736" y="903104"/>
            <a:ext cx="4699459" cy="3666843"/>
          </a:xfrm>
          <a:prstGeom prst="rect">
            <a:avLst/>
          </a:prstGeom>
        </p:spPr>
      </p:pic>
      <p:pic>
        <p:nvPicPr>
          <p:cNvPr id="22" name="Picture 21">
            <a:extLst>
              <a:ext uri="{FF2B5EF4-FFF2-40B4-BE49-F238E27FC236}">
                <a16:creationId xmlns:a16="http://schemas.microsoft.com/office/drawing/2014/main" id="{1E181AB6-1877-F2AF-A596-5C4A9C268BF9}"/>
              </a:ext>
            </a:extLst>
          </p:cNvPr>
          <p:cNvPicPr>
            <a:picLocks noChangeAspect="1"/>
          </p:cNvPicPr>
          <p:nvPr/>
        </p:nvPicPr>
        <p:blipFill>
          <a:blip r:embed="rId4"/>
          <a:stretch>
            <a:fillRect/>
          </a:stretch>
        </p:blipFill>
        <p:spPr>
          <a:xfrm>
            <a:off x="6286500" y="903104"/>
            <a:ext cx="3733800" cy="3289300"/>
          </a:xfrm>
          <a:prstGeom prst="rect">
            <a:avLst/>
          </a:prstGeom>
        </p:spPr>
      </p:pic>
      <p:graphicFrame>
        <p:nvGraphicFramePr>
          <p:cNvPr id="23" name="Table 22">
            <a:extLst>
              <a:ext uri="{FF2B5EF4-FFF2-40B4-BE49-F238E27FC236}">
                <a16:creationId xmlns:a16="http://schemas.microsoft.com/office/drawing/2014/main" id="{9C7066C4-882D-2E45-3C6B-F2A56AB1E821}"/>
              </a:ext>
            </a:extLst>
          </p:cNvPr>
          <p:cNvGraphicFramePr>
            <a:graphicFrameLocks noGrp="1"/>
          </p:cNvGraphicFramePr>
          <p:nvPr>
            <p:extLst>
              <p:ext uri="{D42A27DB-BD31-4B8C-83A1-F6EECF244321}">
                <p14:modId xmlns:p14="http://schemas.microsoft.com/office/powerpoint/2010/main" val="2876790521"/>
              </p:ext>
            </p:extLst>
          </p:nvPr>
        </p:nvGraphicFramePr>
        <p:xfrm>
          <a:off x="10421143" y="167733"/>
          <a:ext cx="1550238" cy="1520053"/>
        </p:xfrm>
        <a:graphic>
          <a:graphicData uri="http://schemas.openxmlformats.org/drawingml/2006/table">
            <a:tbl>
              <a:tblPr firstRow="1" bandRow="1">
                <a:tableStyleId>{5C22544A-7EE6-4342-B048-85BDC9FD1C3A}</a:tableStyleId>
              </a:tblPr>
              <a:tblGrid>
                <a:gridCol w="516746">
                  <a:extLst>
                    <a:ext uri="{9D8B030D-6E8A-4147-A177-3AD203B41FA5}">
                      <a16:colId xmlns:a16="http://schemas.microsoft.com/office/drawing/2014/main" val="603169187"/>
                    </a:ext>
                  </a:extLst>
                </a:gridCol>
                <a:gridCol w="516746">
                  <a:extLst>
                    <a:ext uri="{9D8B030D-6E8A-4147-A177-3AD203B41FA5}">
                      <a16:colId xmlns:a16="http://schemas.microsoft.com/office/drawing/2014/main" val="2306995616"/>
                    </a:ext>
                  </a:extLst>
                </a:gridCol>
                <a:gridCol w="516746">
                  <a:extLst>
                    <a:ext uri="{9D8B030D-6E8A-4147-A177-3AD203B41FA5}">
                      <a16:colId xmlns:a16="http://schemas.microsoft.com/office/drawing/2014/main" val="1978047694"/>
                    </a:ext>
                  </a:extLst>
                </a:gridCol>
              </a:tblGrid>
              <a:tr h="479687">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5299502"/>
                  </a:ext>
                </a:extLst>
              </a:tr>
              <a:tr h="520183">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110450"/>
                  </a:ext>
                </a:extLst>
              </a:tr>
              <a:tr h="520183">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DE"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155703508"/>
                  </a:ext>
                </a:extLst>
              </a:tr>
            </a:tbl>
          </a:graphicData>
        </a:graphic>
      </p:graphicFrame>
      <p:pic>
        <p:nvPicPr>
          <p:cNvPr id="21" name="Picture 20">
            <a:extLst>
              <a:ext uri="{FF2B5EF4-FFF2-40B4-BE49-F238E27FC236}">
                <a16:creationId xmlns:a16="http://schemas.microsoft.com/office/drawing/2014/main" id="{228F5508-8E8F-048E-DCE6-606A207B104C}"/>
              </a:ext>
            </a:extLst>
          </p:cNvPr>
          <p:cNvPicPr>
            <a:picLocks noChangeAspect="1"/>
          </p:cNvPicPr>
          <p:nvPr/>
        </p:nvPicPr>
        <p:blipFill>
          <a:blip r:embed="rId5"/>
          <a:stretch>
            <a:fillRect/>
          </a:stretch>
        </p:blipFill>
        <p:spPr>
          <a:xfrm>
            <a:off x="6286500" y="927760"/>
            <a:ext cx="3733800" cy="3289300"/>
          </a:xfrm>
          <a:prstGeom prst="rect">
            <a:avLst/>
          </a:prstGeom>
        </p:spPr>
      </p:pic>
    </p:spTree>
    <p:extLst>
      <p:ext uri="{BB962C8B-B14F-4D97-AF65-F5344CB8AC3E}">
        <p14:creationId xmlns:p14="http://schemas.microsoft.com/office/powerpoint/2010/main" val="39755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7 1">
            <a:extLst>
              <a:ext uri="{FF2B5EF4-FFF2-40B4-BE49-F238E27FC236}">
                <a16:creationId xmlns:a16="http://schemas.microsoft.com/office/drawing/2014/main" id="{6CA6661A-DDD7-D3D7-A586-3B99560E1561}"/>
              </a:ext>
            </a:extLst>
          </p:cNvPr>
          <p:cNvSpPr>
            <a:spLocks noChangeArrowheads="1"/>
          </p:cNvSpPr>
          <p:nvPr/>
        </p:nvSpPr>
        <p:spPr bwMode="auto">
          <a:xfrm>
            <a:off x="-4155" y="6217304"/>
            <a:ext cx="12195172" cy="64386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0CBC5A1C-9696-83F7-14C6-05B29AF5DA23}"/>
              </a:ext>
            </a:extLst>
          </p:cNvPr>
          <p:cNvSpPr>
            <a:spLocks noGrp="1"/>
          </p:cNvSpPr>
          <p:nvPr>
            <p:ph type="title"/>
          </p:nvPr>
        </p:nvSpPr>
        <p:spPr>
          <a:xfrm>
            <a:off x="152400" y="150438"/>
            <a:ext cx="10515600" cy="1325563"/>
          </a:xfrm>
        </p:spPr>
        <p:txBody>
          <a:bodyPr/>
          <a:lstStyle/>
          <a:p>
            <a:r>
              <a:rPr lang="en-DE" dirty="0">
                <a:latin typeface="Arial" panose="020B0604020202020204" pitchFamily="34" charset="0"/>
                <a:cs typeface="Arial" panose="020B0604020202020204" pitchFamily="34" charset="0"/>
              </a:rPr>
              <a:t>Summary and next steps</a:t>
            </a:r>
          </a:p>
        </p:txBody>
      </p:sp>
      <p:sp>
        <p:nvSpPr>
          <p:cNvPr id="3" name="Content Placeholder 2">
            <a:extLst>
              <a:ext uri="{FF2B5EF4-FFF2-40B4-BE49-F238E27FC236}">
                <a16:creationId xmlns:a16="http://schemas.microsoft.com/office/drawing/2014/main" id="{8C3C3678-E705-4035-0944-1C191482D86C}"/>
              </a:ext>
            </a:extLst>
          </p:cNvPr>
          <p:cNvSpPr>
            <a:spLocks noGrp="1"/>
          </p:cNvSpPr>
          <p:nvPr>
            <p:ph idx="1"/>
          </p:nvPr>
        </p:nvSpPr>
        <p:spPr>
          <a:xfrm>
            <a:off x="502024" y="1476001"/>
            <a:ext cx="10515600" cy="4351338"/>
          </a:xfrm>
        </p:spPr>
        <p:txBody>
          <a:bodyPr>
            <a:normAutofit/>
          </a:bodyPr>
          <a:lstStyle/>
          <a:p>
            <a:r>
              <a:rPr lang="en-DE" dirty="0">
                <a:latin typeface="Arial" panose="020B0604020202020204" pitchFamily="34" charset="0"/>
                <a:cs typeface="Arial" panose="020B0604020202020204" pitchFamily="34" charset="0"/>
              </a:rPr>
              <a:t>Channel horizontal connectivity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en-DE" dirty="0">
                <a:latin typeface="Arial" panose="020B0604020202020204" pitchFamily="34" charset="0"/>
                <a:cs typeface="Arial" panose="020B0604020202020204" pitchFamily="34" charset="0"/>
              </a:rPr>
              <a:t>improved by larger channel widths and wavelengths. </a:t>
            </a:r>
          </a:p>
          <a:p>
            <a:r>
              <a:rPr lang="en-DE" dirty="0">
                <a:latin typeface="Arial" panose="020B0604020202020204" pitchFamily="34" charset="0"/>
                <a:cs typeface="Arial" panose="020B0604020202020204" pitchFamily="34" charset="0"/>
              </a:rPr>
              <a:t>These physical fluvial properties indicate potential for better UHS efficiency </a:t>
            </a:r>
          </a:p>
          <a:p>
            <a:pPr marL="0" indent="0">
              <a:buNone/>
            </a:pPr>
            <a:r>
              <a:rPr lang="de-DE" i="1" dirty="0">
                <a:latin typeface="Arial" panose="020B0604020202020204" pitchFamily="34" charset="0"/>
                <a:cs typeface="Arial" panose="020B0604020202020204" pitchFamily="34" charset="0"/>
              </a:rPr>
              <a:t>Next:</a:t>
            </a:r>
            <a:endParaRPr lang="en-DE" i="1" dirty="0">
              <a:latin typeface="Arial" panose="020B0604020202020204" pitchFamily="34" charset="0"/>
              <a:cs typeface="Arial" panose="020B0604020202020204" pitchFamily="34" charset="0"/>
            </a:endParaRPr>
          </a:p>
          <a:p>
            <a:r>
              <a:rPr lang="en-DE" dirty="0">
                <a:latin typeface="Arial" panose="020B0604020202020204" pitchFamily="34" charset="0"/>
                <a:cs typeface="Arial" panose="020B0604020202020204" pitchFamily="34" charset="0"/>
              </a:rPr>
              <a:t>Validating findings with a larger ensemble of scenarios</a:t>
            </a:r>
          </a:p>
          <a:p>
            <a:r>
              <a:rPr lang="en-DE" dirty="0">
                <a:latin typeface="Arial" panose="020B0604020202020204" pitchFamily="34" charset="0"/>
                <a:cs typeface="Arial" panose="020B0604020202020204" pitchFamily="34" charset="0"/>
              </a:rPr>
              <a:t>Exploring effects of vertical channel connectivity on UHS operations </a:t>
            </a:r>
          </a:p>
        </p:txBody>
      </p:sp>
      <p:sp>
        <p:nvSpPr>
          <p:cNvPr id="4" name="Date Placeholder 3">
            <a:extLst>
              <a:ext uri="{FF2B5EF4-FFF2-40B4-BE49-F238E27FC236}">
                <a16:creationId xmlns:a16="http://schemas.microsoft.com/office/drawing/2014/main" id="{58EE5745-9AE0-88F8-F164-1B4761134AD8}"/>
              </a:ext>
            </a:extLst>
          </p:cNvPr>
          <p:cNvSpPr>
            <a:spLocks noGrp="1"/>
          </p:cNvSpPr>
          <p:nvPr>
            <p:ph type="dt" sz="half" idx="10"/>
          </p:nvPr>
        </p:nvSpPr>
        <p:spPr/>
        <p:txBody>
          <a:bodyPr/>
          <a:lstStyle/>
          <a:p>
            <a:fld id="{AB73CFB7-CEAD-B145-9EF7-2A4606637FD5}" type="datetime1">
              <a:rPr lang="de-DE" b="1" smtClean="0">
                <a:solidFill>
                  <a:schemeClr val="bg1"/>
                </a:solidFill>
              </a:rPr>
              <a:t>15.05.26</a:t>
            </a:fld>
            <a:endParaRPr lang="en-DE" b="1" dirty="0">
              <a:solidFill>
                <a:schemeClr val="bg1"/>
              </a:solidFill>
            </a:endParaRPr>
          </a:p>
        </p:txBody>
      </p:sp>
      <p:sp>
        <p:nvSpPr>
          <p:cNvPr id="5" name="Footer Placeholder 4">
            <a:extLst>
              <a:ext uri="{FF2B5EF4-FFF2-40B4-BE49-F238E27FC236}">
                <a16:creationId xmlns:a16="http://schemas.microsoft.com/office/drawing/2014/main" id="{C053A127-C720-A9D6-D348-41B94790DD18}"/>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6" name="Slide Number Placeholder 5">
            <a:extLst>
              <a:ext uri="{FF2B5EF4-FFF2-40B4-BE49-F238E27FC236}">
                <a16:creationId xmlns:a16="http://schemas.microsoft.com/office/drawing/2014/main" id="{37AC461B-BA09-85EB-9172-D5CF1DB0C40A}"/>
              </a:ext>
            </a:extLst>
          </p:cNvPr>
          <p:cNvSpPr>
            <a:spLocks noGrp="1"/>
          </p:cNvSpPr>
          <p:nvPr>
            <p:ph type="sldNum" sz="quarter" idx="12"/>
          </p:nvPr>
        </p:nvSpPr>
        <p:spPr>
          <a:xfrm>
            <a:off x="8601307" y="6356350"/>
            <a:ext cx="2743200" cy="365125"/>
          </a:xfrm>
        </p:spPr>
        <p:txBody>
          <a:bodyPr/>
          <a:lstStyle/>
          <a:p>
            <a:fld id="{86BF244D-980C-1947-A7CD-4B532B71AD63}" type="slidenum">
              <a:rPr lang="en-DE" b="1" smtClean="0">
                <a:solidFill>
                  <a:srgbClr val="FFFFFF"/>
                </a:solidFill>
              </a:rPr>
              <a:t>15</a:t>
            </a:fld>
            <a:endParaRPr lang="en-DE" b="1">
              <a:solidFill>
                <a:srgbClr val="FFFFFF"/>
              </a:solidFill>
            </a:endParaRPr>
          </a:p>
        </p:txBody>
      </p:sp>
    </p:spTree>
    <p:extLst>
      <p:ext uri="{BB962C8B-B14F-4D97-AF65-F5344CB8AC3E}">
        <p14:creationId xmlns:p14="http://schemas.microsoft.com/office/powerpoint/2010/main" val="272932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7 1">
            <a:extLst>
              <a:ext uri="{FF2B5EF4-FFF2-40B4-BE49-F238E27FC236}">
                <a16:creationId xmlns:a16="http://schemas.microsoft.com/office/drawing/2014/main" id="{7B7F10D4-A998-33C9-9E46-C17CE5B9F487}"/>
              </a:ext>
            </a:extLst>
          </p:cNvPr>
          <p:cNvSpPr>
            <a:spLocks noChangeArrowheads="1"/>
          </p:cNvSpPr>
          <p:nvPr/>
        </p:nvSpPr>
        <p:spPr bwMode="auto">
          <a:xfrm>
            <a:off x="5138" y="6189426"/>
            <a:ext cx="12195172" cy="67174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50DEE6F2-213C-02AB-82B7-2F5284143D11}"/>
              </a:ext>
            </a:extLst>
          </p:cNvPr>
          <p:cNvSpPr>
            <a:spLocks noGrp="1"/>
          </p:cNvSpPr>
          <p:nvPr>
            <p:ph idx="1"/>
          </p:nvPr>
        </p:nvSpPr>
        <p:spPr>
          <a:xfrm>
            <a:off x="3919817" y="2740024"/>
            <a:ext cx="4352365" cy="446929"/>
          </a:xfrm>
        </p:spPr>
        <p:txBody>
          <a:bodyPr>
            <a:normAutofit lnSpcReduction="10000"/>
          </a:bodyPr>
          <a:lstStyle/>
          <a:p>
            <a:pPr marL="0" indent="0">
              <a:buNone/>
            </a:pPr>
            <a:r>
              <a:rPr lang="en-DE" dirty="0">
                <a:latin typeface="Arial" panose="020B0604020202020204" pitchFamily="34" charset="0"/>
                <a:cs typeface="Arial" panose="020B0604020202020204" pitchFamily="34" charset="0"/>
              </a:rPr>
              <a:t>Thank you! Questions? </a:t>
            </a:r>
          </a:p>
        </p:txBody>
      </p:sp>
      <p:sp>
        <p:nvSpPr>
          <p:cNvPr id="4" name="Date Placeholder 3">
            <a:extLst>
              <a:ext uri="{FF2B5EF4-FFF2-40B4-BE49-F238E27FC236}">
                <a16:creationId xmlns:a16="http://schemas.microsoft.com/office/drawing/2014/main" id="{F9A0E1EC-3EF6-B76C-DC5C-98F2C040A253}"/>
              </a:ext>
            </a:extLst>
          </p:cNvPr>
          <p:cNvSpPr>
            <a:spLocks noGrp="1"/>
          </p:cNvSpPr>
          <p:nvPr>
            <p:ph type="dt" sz="half" idx="10"/>
          </p:nvPr>
        </p:nvSpPr>
        <p:spPr/>
        <p:txBody>
          <a:bodyPr/>
          <a:lstStyle/>
          <a:p>
            <a:fld id="{1AD635D1-1B4E-AD46-85FA-DB966E50CFDF}" type="datetime1">
              <a:rPr lang="de-DE" b="1" smtClean="0">
                <a:solidFill>
                  <a:schemeClr val="bg1"/>
                </a:solidFill>
                <a:latin typeface="Arial" panose="020B0604020202020204" pitchFamily="34" charset="0"/>
                <a:cs typeface="Arial" panose="020B0604020202020204" pitchFamily="34" charset="0"/>
              </a:rPr>
              <a:t>15.05.26</a:t>
            </a:fld>
            <a:endParaRPr lang="en-DE" b="1"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7FAF76CC-F0B6-F788-8789-7FEA816037AA}"/>
              </a:ext>
            </a:extLst>
          </p:cNvPr>
          <p:cNvSpPr>
            <a:spLocks noGrp="1"/>
          </p:cNvSpPr>
          <p:nvPr>
            <p:ph type="ftr" sz="quarter" idx="11"/>
          </p:nvPr>
        </p:nvSpPr>
        <p:spPr/>
        <p:txBody>
          <a:bodyPr/>
          <a:lstStyle/>
          <a:p>
            <a:r>
              <a:rPr lang="en-GB" b="1" dirty="0" err="1">
                <a:solidFill>
                  <a:schemeClr val="bg1"/>
                </a:solidFill>
                <a:latin typeface="Arial" panose="020B0604020202020204" pitchFamily="34" charset="0"/>
                <a:cs typeface="Arial" panose="020B0604020202020204" pitchFamily="34" charset="0"/>
              </a:rPr>
              <a:t>Professur</a:t>
            </a:r>
            <a:r>
              <a:rPr lang="en-GB" b="1" dirty="0">
                <a:solidFill>
                  <a:schemeClr val="bg1"/>
                </a:solidFill>
                <a:latin typeface="Arial" panose="020B0604020202020204" pitchFamily="34" charset="0"/>
                <a:cs typeface="Arial" panose="020B0604020202020204" pitchFamily="34" charset="0"/>
              </a:rPr>
              <a:t> für </a:t>
            </a:r>
            <a:r>
              <a:rPr lang="en-GB" b="1" dirty="0" err="1">
                <a:solidFill>
                  <a:schemeClr val="bg1"/>
                </a:solidFill>
                <a:latin typeface="Arial" panose="020B0604020202020204" pitchFamily="34" charset="0"/>
                <a:cs typeface="Arial" panose="020B0604020202020204" pitchFamily="34" charset="0"/>
              </a:rPr>
              <a:t>Hydromechanik</a:t>
            </a:r>
            <a:r>
              <a:rPr lang="en-GB" b="1" dirty="0">
                <a:solidFill>
                  <a:schemeClr val="bg1"/>
                </a:solidFill>
                <a:latin typeface="Arial" panose="020B0604020202020204" pitchFamily="34" charset="0"/>
                <a:cs typeface="Arial" panose="020B0604020202020204" pitchFamily="34" charset="0"/>
              </a:rPr>
              <a:t> </a:t>
            </a:r>
            <a:endParaRPr lang="en-DE" b="1"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77241BEE-F076-A1F1-4DB5-0AA843D45359}"/>
              </a:ext>
            </a:extLst>
          </p:cNvPr>
          <p:cNvSpPr>
            <a:spLocks noGrp="1"/>
          </p:cNvSpPr>
          <p:nvPr>
            <p:ph type="sldNum" sz="quarter" idx="12"/>
          </p:nvPr>
        </p:nvSpPr>
        <p:spPr/>
        <p:txBody>
          <a:bodyPr/>
          <a:lstStyle/>
          <a:p>
            <a:fld id="{86BF244D-980C-1947-A7CD-4B532B71AD63}" type="slidenum">
              <a:rPr lang="en-DE" b="1" smtClean="0">
                <a:solidFill>
                  <a:schemeClr val="bg1"/>
                </a:solidFill>
                <a:latin typeface="Arial" panose="020B0604020202020204" pitchFamily="34" charset="0"/>
                <a:cs typeface="Arial" panose="020B0604020202020204" pitchFamily="34" charset="0"/>
              </a:rPr>
              <a:t>16</a:t>
            </a:fld>
            <a:endParaRPr lang="en-D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31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7 1">
            <a:extLst>
              <a:ext uri="{FF2B5EF4-FFF2-40B4-BE49-F238E27FC236}">
                <a16:creationId xmlns:a16="http://schemas.microsoft.com/office/drawing/2014/main" id="{3B3CDC2A-8298-C167-B341-F2826A110DF6}"/>
              </a:ext>
            </a:extLst>
          </p:cNvPr>
          <p:cNvSpPr>
            <a:spLocks noChangeArrowheads="1"/>
          </p:cNvSpPr>
          <p:nvPr/>
        </p:nvSpPr>
        <p:spPr bwMode="auto">
          <a:xfrm>
            <a:off x="5138" y="6189426"/>
            <a:ext cx="12195172" cy="67174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1636EE9D-B900-4138-EDBE-323A87396527}"/>
              </a:ext>
            </a:extLst>
          </p:cNvPr>
          <p:cNvSpPr>
            <a:spLocks noGrp="1"/>
          </p:cNvSpPr>
          <p:nvPr>
            <p:ph type="title"/>
          </p:nvPr>
        </p:nvSpPr>
        <p:spPr>
          <a:xfrm>
            <a:off x="259977" y="136525"/>
            <a:ext cx="10515600" cy="1325563"/>
          </a:xfrm>
        </p:spPr>
        <p:txBody>
          <a:bodyPr/>
          <a:lstStyle/>
          <a:p>
            <a:r>
              <a:rPr lang="en-DE"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6C6DA961-67C1-781E-6600-AC1703CE3440}"/>
              </a:ext>
            </a:extLst>
          </p:cNvPr>
          <p:cNvSpPr>
            <a:spLocks noGrp="1"/>
          </p:cNvSpPr>
          <p:nvPr>
            <p:ph idx="1"/>
          </p:nvPr>
        </p:nvSpPr>
        <p:spPr>
          <a:xfrm>
            <a:off x="259977" y="1462088"/>
            <a:ext cx="10515600" cy="4351338"/>
          </a:xfrm>
        </p:spPr>
        <p:txBody>
          <a:bodyPr>
            <a:normAutofit fontScale="62500" lnSpcReduction="20000"/>
          </a:bodyPr>
          <a:lstStyle/>
          <a:p>
            <a:pPr marL="514350" indent="-514350">
              <a:buAutoNum type="arabicPeriod"/>
            </a:pPr>
            <a:r>
              <a:rPr lang="en-DE" dirty="0"/>
              <a:t>IEA: </a:t>
            </a:r>
            <a:r>
              <a:rPr lang="en-GB" dirty="0"/>
              <a:t>Bouckaert, S., Pales, A. F., McGlade, C., Remme, U., </a:t>
            </a:r>
            <a:r>
              <a:rPr lang="en-GB" dirty="0" err="1"/>
              <a:t>Wanner</a:t>
            </a:r>
            <a:r>
              <a:rPr lang="en-GB" dirty="0"/>
              <a:t>, B., Varro, L., ... &amp; Spencer, T. (2021). Net zero by 2050: A roadmap for the global energy sector. </a:t>
            </a:r>
            <a:r>
              <a:rPr lang="en-GB" dirty="0">
                <a:hlinkClick r:id="rId2"/>
              </a:rPr>
              <a:t>https://trid.trb.org/View/1856381</a:t>
            </a:r>
            <a:endParaRPr lang="en-GB" dirty="0"/>
          </a:p>
          <a:p>
            <a:pPr marL="514350" indent="-514350">
              <a:buAutoNum type="arabicPeriod"/>
            </a:pPr>
            <a:r>
              <a:rPr lang="en-GB" dirty="0"/>
              <a:t>FLUMY™ Process-based channelized reservoir models. Copyright © MINES PARIS - PSL / ARMINES. Free download from </a:t>
            </a:r>
            <a:r>
              <a:rPr lang="en-GB" dirty="0">
                <a:hlinkClick r:id="rId3"/>
              </a:rPr>
              <a:t>https://flumy.minesparis.psl.eu</a:t>
            </a:r>
            <a:endParaRPr lang="en-GB" dirty="0"/>
          </a:p>
          <a:p>
            <a:pPr marL="514350" indent="-514350">
              <a:buFont typeface="Arial" panose="020B0604020202020204" pitchFamily="34" charset="0"/>
              <a:buAutoNum type="arabicPeriod"/>
            </a:pPr>
            <a:r>
              <a:rPr lang="en-GB" dirty="0" err="1">
                <a:latin typeface="Arial"/>
                <a:cs typeface="Arial"/>
              </a:rPr>
              <a:t>Hogeweg</a:t>
            </a:r>
            <a:r>
              <a:rPr lang="en-GB" dirty="0">
                <a:latin typeface="Arial"/>
                <a:cs typeface="Arial"/>
              </a:rPr>
              <a:t>, S., Strobel, G. &amp; Hagemann, B. Benchmark study for the simulation of Underground Hydrogen Storage operations. </a:t>
            </a:r>
            <a:r>
              <a:rPr lang="en-GB" dirty="0" err="1">
                <a:latin typeface="Arial"/>
                <a:cs typeface="Arial"/>
              </a:rPr>
              <a:t>Comput</a:t>
            </a:r>
            <a:r>
              <a:rPr lang="en-GB" dirty="0">
                <a:latin typeface="Arial"/>
                <a:cs typeface="Arial"/>
              </a:rPr>
              <a:t> </a:t>
            </a:r>
            <a:r>
              <a:rPr lang="en-GB" dirty="0" err="1">
                <a:latin typeface="Arial"/>
                <a:cs typeface="Arial"/>
              </a:rPr>
              <a:t>Geosci</a:t>
            </a:r>
            <a:r>
              <a:rPr lang="en-GB" dirty="0">
                <a:latin typeface="Arial"/>
                <a:cs typeface="Arial"/>
              </a:rPr>
              <a:t> (2022). </a:t>
            </a:r>
            <a:r>
              <a:rPr lang="en-GB" dirty="0">
                <a:latin typeface="Arial"/>
                <a:cs typeface="Arial"/>
                <a:hlinkClick r:id="rId4">
                  <a:extLst>
                    <a:ext uri="{A12FA001-AC4F-418D-AE19-62706E023703}">
                      <ahyp:hlinkClr xmlns:ahyp="http://schemas.microsoft.com/office/drawing/2018/hyperlinkcolor" val="tx"/>
                    </a:ext>
                  </a:extLst>
                </a:hlinkClick>
              </a:rPr>
              <a:t>https://doi.org/10.1007/s10596-022-10163-5</a:t>
            </a:r>
            <a:r>
              <a:rPr lang="en-GB" dirty="0">
                <a:latin typeface="Arial"/>
                <a:cs typeface="Arial"/>
              </a:rPr>
              <a:t> </a:t>
            </a:r>
          </a:p>
          <a:p>
            <a:pPr marL="514350" indent="-514350">
              <a:buFont typeface="Arial" panose="020B0604020202020204" pitchFamily="34" charset="0"/>
              <a:buAutoNum type="arabicPeriod"/>
            </a:pPr>
            <a:r>
              <a:rPr lang="en-GB" dirty="0">
                <a:latin typeface="Arial"/>
                <a:cs typeface="Arial"/>
              </a:rPr>
              <a:t>Jung, Y., G. Pau, S. </a:t>
            </a:r>
            <a:r>
              <a:rPr lang="en-GB" dirty="0" err="1">
                <a:latin typeface="Arial"/>
                <a:cs typeface="Arial"/>
              </a:rPr>
              <a:t>Finsterle</a:t>
            </a:r>
            <a:r>
              <a:rPr lang="en-GB" dirty="0">
                <a:latin typeface="Arial"/>
                <a:cs typeface="Arial"/>
              </a:rPr>
              <a:t>, C. Doughty,</a:t>
            </a:r>
            <a:r>
              <a:rPr lang="de-DE" dirty="0">
                <a:latin typeface="Arial"/>
                <a:cs typeface="Arial"/>
              </a:rPr>
              <a:t> </a:t>
            </a:r>
            <a:r>
              <a:rPr lang="en-GB" dirty="0">
                <a:latin typeface="Arial"/>
                <a:cs typeface="Arial"/>
                <a:hlinkClick r:id="rId5">
                  <a:extLst>
                    <a:ext uri="{A12FA001-AC4F-418D-AE19-62706E023703}">
                      <ahyp:hlinkClr xmlns:ahyp="http://schemas.microsoft.com/office/drawing/2018/hyperlinkcolor" val="tx"/>
                    </a:ext>
                  </a:extLst>
                </a:hlinkClick>
              </a:rPr>
              <a:t>TOUGH3 User’s Guide, Version 1.0</a:t>
            </a:r>
            <a:r>
              <a:rPr lang="en-GB" dirty="0">
                <a:latin typeface="Arial"/>
                <a:cs typeface="Arial"/>
              </a:rPr>
              <a:t>, Report LBNL-2001093, Lawrence Berkeley National Laboratory, Berkeley, Calif., January 2018.</a:t>
            </a:r>
          </a:p>
          <a:p>
            <a:pPr marL="514350" indent="-514350">
              <a:buFont typeface="Arial" panose="020B0604020202020204" pitchFamily="34" charset="0"/>
              <a:buAutoNum type="arabicPeriod"/>
            </a:pPr>
            <a:r>
              <a:rPr lang="en-GB" dirty="0">
                <a:latin typeface="Arial"/>
                <a:ea typeface="Calibri"/>
                <a:cs typeface="Arial"/>
              </a:rPr>
              <a:t>Battistelli, Alfredo, Claudio Calore, and Karsten Pruess. "The simulator TOUGH2/EWASG for modelling geothermal reservoirs with brines and non-</a:t>
            </a:r>
            <a:r>
              <a:rPr lang="en-GB" dirty="0" err="1">
                <a:latin typeface="Arial"/>
                <a:ea typeface="Calibri"/>
                <a:cs typeface="Arial"/>
              </a:rPr>
              <a:t>condensible</a:t>
            </a:r>
            <a:r>
              <a:rPr lang="en-GB" dirty="0">
                <a:latin typeface="Arial"/>
                <a:ea typeface="Calibri"/>
                <a:cs typeface="Arial"/>
              </a:rPr>
              <a:t> gas."</a:t>
            </a:r>
            <a:r>
              <a:rPr lang="de-DE" dirty="0">
                <a:latin typeface="Arial"/>
                <a:ea typeface="Calibri"/>
                <a:cs typeface="Arial"/>
              </a:rPr>
              <a:t> </a:t>
            </a:r>
            <a:r>
              <a:rPr lang="en-GB" i="1" dirty="0" err="1">
                <a:latin typeface="Arial"/>
                <a:cs typeface="Arial"/>
              </a:rPr>
              <a:t>Geothermics</a:t>
            </a:r>
            <a:r>
              <a:rPr lang="de-DE" dirty="0">
                <a:latin typeface="Arial"/>
                <a:ea typeface="Calibri"/>
                <a:cs typeface="Arial"/>
              </a:rPr>
              <a:t> 26.4 (1997): 437-464.</a:t>
            </a:r>
          </a:p>
          <a:p>
            <a:pPr marL="514350" indent="-514350">
              <a:buFont typeface="Arial" panose="020B0604020202020204" pitchFamily="34" charset="0"/>
              <a:buAutoNum type="arabicPeriod"/>
            </a:pPr>
            <a:r>
              <a:rPr lang="en-GB" dirty="0">
                <a:latin typeface="Arial"/>
                <a:ea typeface="Calibri"/>
                <a:cs typeface="Arial"/>
              </a:rPr>
              <a:t>Doughty, C. A.</a:t>
            </a:r>
            <a:r>
              <a:rPr lang="de-DE" dirty="0">
                <a:latin typeface="Arial"/>
                <a:ea typeface="Calibri"/>
                <a:cs typeface="Arial"/>
              </a:rPr>
              <a:t> </a:t>
            </a:r>
            <a:r>
              <a:rPr lang="en-GB" i="1" dirty="0">
                <a:latin typeface="Arial"/>
                <a:cs typeface="Arial"/>
              </a:rPr>
              <a:t>User's guide for hysteretic capillary pressure and relative permeability functions in TOUGH2</a:t>
            </a:r>
            <a:r>
              <a:rPr lang="de-DE" dirty="0">
                <a:latin typeface="Arial"/>
                <a:ea typeface="Calibri"/>
                <a:cs typeface="Arial"/>
              </a:rPr>
              <a:t>. </a:t>
            </a:r>
            <a:r>
              <a:rPr lang="de-DE" dirty="0" err="1">
                <a:latin typeface="Arial"/>
                <a:ea typeface="Calibri"/>
                <a:cs typeface="Arial"/>
              </a:rPr>
              <a:t>No</a:t>
            </a:r>
            <a:r>
              <a:rPr lang="de-DE" dirty="0">
                <a:latin typeface="Arial"/>
                <a:ea typeface="Calibri"/>
                <a:cs typeface="Arial"/>
              </a:rPr>
              <a:t>. LBNL-6533E. Lawrence Berkeley National Lab.(LBNL), Berkeley, CA (United States), 2013. </a:t>
            </a:r>
            <a:endParaRPr lang="en-GB" dirty="0">
              <a:latin typeface="Arial"/>
              <a:ea typeface="Calibri"/>
              <a:cs typeface="Arial"/>
            </a:endParaRPr>
          </a:p>
          <a:p>
            <a:pPr marL="514350" indent="-514350">
              <a:buFont typeface="Arial" panose="020B0604020202020204" pitchFamily="34" charset="0"/>
              <a:buAutoNum type="arabicPeriod"/>
            </a:pPr>
            <a:r>
              <a:rPr lang="en-GB" dirty="0">
                <a:latin typeface="Arial"/>
                <a:cs typeface="Arial"/>
              </a:rPr>
              <a:t>Boon, M., </a:t>
            </a:r>
            <a:r>
              <a:rPr lang="en-GB" dirty="0" err="1">
                <a:latin typeface="Arial"/>
                <a:cs typeface="Arial"/>
              </a:rPr>
              <a:t>Hajibeygi</a:t>
            </a:r>
            <a:r>
              <a:rPr lang="en-GB" dirty="0">
                <a:latin typeface="Arial"/>
                <a:cs typeface="Arial"/>
              </a:rPr>
              <a:t>, H. Experimental characterization of /water multiphase flow in heterogeneous sandstone rock at the core scale relevant for underground hydrogen storage (UHS). Sci Rep 12, 14604 (2022). </a:t>
            </a:r>
            <a:r>
              <a:rPr lang="en-GB" dirty="0">
                <a:latin typeface="Arial"/>
                <a:cs typeface="Arial"/>
                <a:hlinkClick r:id="rId6"/>
              </a:rPr>
              <a:t>https://doi.org/10.1038/s41598-022-18759-8</a:t>
            </a:r>
            <a:endParaRPr lang="en-DE" dirty="0">
              <a:latin typeface="Arial"/>
              <a:cs typeface="Arial"/>
            </a:endParaRPr>
          </a:p>
          <a:p>
            <a:pPr marL="514350" indent="-514350">
              <a:buFont typeface="Arial" panose="020B0604020202020204" pitchFamily="34" charset="0"/>
              <a:buAutoNum type="arabicPeriod"/>
            </a:pPr>
            <a:endParaRPr lang="en-GB" dirty="0">
              <a:latin typeface="Arial"/>
              <a:cs typeface="Arial"/>
            </a:endParaRPr>
          </a:p>
          <a:p>
            <a:pPr marL="514350" indent="-514350">
              <a:buFont typeface="Arial" panose="020B0604020202020204" pitchFamily="34" charset="0"/>
              <a:buAutoNum type="arabicPeriod"/>
            </a:pPr>
            <a:endParaRPr lang="en-GB" dirty="0">
              <a:latin typeface="Arial"/>
              <a:cs typeface="Arial"/>
            </a:endParaRPr>
          </a:p>
          <a:p>
            <a:pPr marL="514350" indent="-514350">
              <a:buFont typeface="Arial" panose="020B0604020202020204" pitchFamily="34" charset="0"/>
              <a:buAutoNum type="arabicPeriod"/>
            </a:pPr>
            <a:endParaRPr lang="en-DE" dirty="0">
              <a:latin typeface="Arial"/>
              <a:cs typeface="Arial"/>
            </a:endParaRP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buAutoNum type="arabicPeriod"/>
            </a:pPr>
            <a:endParaRPr lang="en-DE" dirty="0"/>
          </a:p>
          <a:p>
            <a:endParaRPr lang="en-DE" dirty="0"/>
          </a:p>
        </p:txBody>
      </p:sp>
      <p:sp>
        <p:nvSpPr>
          <p:cNvPr id="4" name="Date Placeholder 3">
            <a:extLst>
              <a:ext uri="{FF2B5EF4-FFF2-40B4-BE49-F238E27FC236}">
                <a16:creationId xmlns:a16="http://schemas.microsoft.com/office/drawing/2014/main" id="{9B9CE05F-008D-FAF6-D529-C82F843A4954}"/>
              </a:ext>
            </a:extLst>
          </p:cNvPr>
          <p:cNvSpPr>
            <a:spLocks noGrp="1"/>
          </p:cNvSpPr>
          <p:nvPr>
            <p:ph type="dt" sz="half" idx="10"/>
          </p:nvPr>
        </p:nvSpPr>
        <p:spPr/>
        <p:txBody>
          <a:bodyPr/>
          <a:lstStyle/>
          <a:p>
            <a:fld id="{0559677F-4BFA-3148-948D-CBD74AB3DA54}" type="datetime1">
              <a:rPr lang="de-DE" b="1" smtClean="0">
                <a:solidFill>
                  <a:schemeClr val="bg1"/>
                </a:solidFill>
                <a:latin typeface="Arial" panose="020B0604020202020204" pitchFamily="34" charset="0"/>
                <a:cs typeface="Arial" panose="020B0604020202020204" pitchFamily="34" charset="0"/>
              </a:rPr>
              <a:t>15.05.26</a:t>
            </a:fld>
            <a:endParaRPr lang="en-DE" b="1"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09CED28-55BB-DB46-F855-4FC7969818A7}"/>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6" name="Slide Number Placeholder 5">
            <a:extLst>
              <a:ext uri="{FF2B5EF4-FFF2-40B4-BE49-F238E27FC236}">
                <a16:creationId xmlns:a16="http://schemas.microsoft.com/office/drawing/2014/main" id="{813CC3AE-107E-EEFD-CB2F-EF9D0FDC9079}"/>
              </a:ext>
            </a:extLst>
          </p:cNvPr>
          <p:cNvSpPr>
            <a:spLocks noGrp="1"/>
          </p:cNvSpPr>
          <p:nvPr>
            <p:ph type="sldNum" sz="quarter" idx="12"/>
          </p:nvPr>
        </p:nvSpPr>
        <p:spPr/>
        <p:txBody>
          <a:bodyPr/>
          <a:lstStyle/>
          <a:p>
            <a:fld id="{86BF244D-980C-1947-A7CD-4B532B71AD63}" type="slidenum">
              <a:rPr lang="en-DE" b="1" smtClean="0">
                <a:solidFill>
                  <a:srgbClr val="FFFFFF"/>
                </a:solidFill>
              </a:rPr>
              <a:t>17</a:t>
            </a:fld>
            <a:endParaRPr lang="en-DE" b="1">
              <a:solidFill>
                <a:srgbClr val="FFFFFF"/>
              </a:solidFill>
            </a:endParaRPr>
          </a:p>
        </p:txBody>
      </p:sp>
    </p:spTree>
    <p:extLst>
      <p:ext uri="{BB962C8B-B14F-4D97-AF65-F5344CB8AC3E}">
        <p14:creationId xmlns:p14="http://schemas.microsoft.com/office/powerpoint/2010/main" val="345705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hteck 47 1">
            <a:extLst>
              <a:ext uri="{FF2B5EF4-FFF2-40B4-BE49-F238E27FC236}">
                <a16:creationId xmlns:a16="http://schemas.microsoft.com/office/drawing/2014/main" id="{A911C1B3-AFA6-33C9-3ED2-6DDB2C6C9482}"/>
              </a:ext>
            </a:extLst>
          </p:cNvPr>
          <p:cNvSpPr>
            <a:spLocks noChangeArrowheads="1"/>
          </p:cNvSpPr>
          <p:nvPr/>
        </p:nvSpPr>
        <p:spPr bwMode="auto">
          <a:xfrm>
            <a:off x="-4154" y="6217304"/>
            <a:ext cx="12195172" cy="64386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5254920B-C0EA-D7F6-DE7F-4CF5942B51C1}"/>
              </a:ext>
            </a:extLst>
          </p:cNvPr>
          <p:cNvSpPr>
            <a:spLocks noGrp="1"/>
          </p:cNvSpPr>
          <p:nvPr>
            <p:ph type="title"/>
          </p:nvPr>
        </p:nvSpPr>
        <p:spPr>
          <a:xfrm>
            <a:off x="4372" y="-2755"/>
            <a:ext cx="10515600" cy="1325563"/>
          </a:xfrm>
        </p:spPr>
        <p:txBody>
          <a:bodyPr/>
          <a:lstStyle/>
          <a:p>
            <a:r>
              <a:rPr lang="en-DE" dirty="0">
                <a:latin typeface="Arial" panose="020B0604020202020204" pitchFamily="34" charset="0"/>
                <a:cs typeface="Arial" panose="020B0604020202020204" pitchFamily="34" charset="0"/>
              </a:rPr>
              <a:t>Preliminary findings</a:t>
            </a:r>
          </a:p>
        </p:txBody>
      </p:sp>
      <p:pic>
        <p:nvPicPr>
          <p:cNvPr id="3" name="Picture 2">
            <a:extLst>
              <a:ext uri="{FF2B5EF4-FFF2-40B4-BE49-F238E27FC236}">
                <a16:creationId xmlns:a16="http://schemas.microsoft.com/office/drawing/2014/main" id="{B2743297-D05E-2CCD-9683-4D9FF46515CD}"/>
              </a:ext>
            </a:extLst>
          </p:cNvPr>
          <p:cNvPicPr>
            <a:picLocks noChangeAspect="1"/>
          </p:cNvPicPr>
          <p:nvPr/>
        </p:nvPicPr>
        <p:blipFill>
          <a:blip r:embed="rId3"/>
          <a:stretch>
            <a:fillRect/>
          </a:stretch>
        </p:blipFill>
        <p:spPr>
          <a:xfrm>
            <a:off x="2342982" y="1133753"/>
            <a:ext cx="6618966" cy="3778438"/>
          </a:xfrm>
          <a:prstGeom prst="rect">
            <a:avLst/>
          </a:prstGeom>
        </p:spPr>
      </p:pic>
      <p:sp>
        <p:nvSpPr>
          <p:cNvPr id="5" name="TextBox 4">
            <a:extLst>
              <a:ext uri="{FF2B5EF4-FFF2-40B4-BE49-F238E27FC236}">
                <a16:creationId xmlns:a16="http://schemas.microsoft.com/office/drawing/2014/main" id="{283A7AEF-B17A-F5C5-79EC-BCDDBAC4B871}"/>
              </a:ext>
            </a:extLst>
          </p:cNvPr>
          <p:cNvSpPr txBox="1"/>
          <p:nvPr/>
        </p:nvSpPr>
        <p:spPr>
          <a:xfrm>
            <a:off x="1190064" y="5135607"/>
            <a:ext cx="9811871" cy="369332"/>
          </a:xfrm>
          <a:prstGeom prst="rect">
            <a:avLst/>
          </a:prstGeom>
          <a:noFill/>
        </p:spPr>
        <p:txBody>
          <a:bodyPr wrap="square" rtlCol="0">
            <a:spAutoFit/>
          </a:bodyPr>
          <a:lstStyle/>
          <a:p>
            <a:r>
              <a:rPr lang="en-DE" dirty="0">
                <a:latin typeface="Arial" panose="020B0604020202020204" pitchFamily="34" charset="0"/>
                <a:cs typeface="Arial" panose="020B0604020202020204" pitchFamily="34" charset="0"/>
              </a:rPr>
              <a:t>Reservoirs with larger channel wavelength and width seem to perform better in the long run </a:t>
            </a:r>
          </a:p>
        </p:txBody>
      </p:sp>
      <p:sp>
        <p:nvSpPr>
          <p:cNvPr id="8" name="Date Placeholder 7">
            <a:extLst>
              <a:ext uri="{FF2B5EF4-FFF2-40B4-BE49-F238E27FC236}">
                <a16:creationId xmlns:a16="http://schemas.microsoft.com/office/drawing/2014/main" id="{675A3A27-4825-3531-9ECA-4AACEFE3BB23}"/>
              </a:ext>
            </a:extLst>
          </p:cNvPr>
          <p:cNvSpPr>
            <a:spLocks noGrp="1"/>
          </p:cNvSpPr>
          <p:nvPr>
            <p:ph type="dt" sz="half" idx="10"/>
          </p:nvPr>
        </p:nvSpPr>
        <p:spPr/>
        <p:txBody>
          <a:bodyPr/>
          <a:lstStyle/>
          <a:p>
            <a:fld id="{F121A5DA-6387-7B4C-808F-7B2D0CF12B46}" type="datetime1">
              <a:rPr lang="de-DE" b="1" smtClean="0">
                <a:solidFill>
                  <a:schemeClr val="bg1"/>
                </a:solidFill>
              </a:rPr>
              <a:t>15.05.26</a:t>
            </a:fld>
            <a:endParaRPr lang="en-DE" b="1" dirty="0">
              <a:solidFill>
                <a:schemeClr val="bg1"/>
              </a:solidFill>
            </a:endParaRPr>
          </a:p>
        </p:txBody>
      </p:sp>
      <p:sp>
        <p:nvSpPr>
          <p:cNvPr id="9" name="Footer Placeholder 8">
            <a:extLst>
              <a:ext uri="{FF2B5EF4-FFF2-40B4-BE49-F238E27FC236}">
                <a16:creationId xmlns:a16="http://schemas.microsoft.com/office/drawing/2014/main" id="{3DE8ED59-BD2A-2BB8-2BAF-4F495B69F290}"/>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10" name="Slide Number Placeholder 9">
            <a:extLst>
              <a:ext uri="{FF2B5EF4-FFF2-40B4-BE49-F238E27FC236}">
                <a16:creationId xmlns:a16="http://schemas.microsoft.com/office/drawing/2014/main" id="{FF9E0414-6EA2-9392-5B32-66AFB2C395AC}"/>
              </a:ext>
            </a:extLst>
          </p:cNvPr>
          <p:cNvSpPr>
            <a:spLocks noGrp="1"/>
          </p:cNvSpPr>
          <p:nvPr>
            <p:ph type="sldNum" sz="quarter" idx="12"/>
          </p:nvPr>
        </p:nvSpPr>
        <p:spPr/>
        <p:txBody>
          <a:bodyPr/>
          <a:lstStyle/>
          <a:p>
            <a:fld id="{86BF244D-980C-1947-A7CD-4B532B71AD63}" type="slidenum">
              <a:rPr lang="en-DE" b="1" smtClean="0">
                <a:solidFill>
                  <a:srgbClr val="FFFFFF"/>
                </a:solidFill>
              </a:rPr>
              <a:t>18</a:t>
            </a:fld>
            <a:endParaRPr lang="en-DE" b="1">
              <a:solidFill>
                <a:srgbClr val="FFFFFF"/>
              </a:solidFill>
            </a:endParaRPr>
          </a:p>
        </p:txBody>
      </p:sp>
    </p:spTree>
    <p:extLst>
      <p:ext uri="{BB962C8B-B14F-4D97-AF65-F5344CB8AC3E}">
        <p14:creationId xmlns:p14="http://schemas.microsoft.com/office/powerpoint/2010/main" val="147443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8846-3620-2018-F667-8EB4249C017E}"/>
              </a:ext>
            </a:extLst>
          </p:cNvPr>
          <p:cNvSpPr>
            <a:spLocks noGrp="1"/>
          </p:cNvSpPr>
          <p:nvPr>
            <p:ph type="title"/>
          </p:nvPr>
        </p:nvSpPr>
        <p:spPr/>
        <p:txBody>
          <a:bodyPr/>
          <a:lstStyle/>
          <a:p>
            <a:endParaRPr lang="en-DE"/>
          </a:p>
        </p:txBody>
      </p:sp>
      <p:pic>
        <p:nvPicPr>
          <p:cNvPr id="4" name="Content Placeholder 3">
            <a:extLst>
              <a:ext uri="{FF2B5EF4-FFF2-40B4-BE49-F238E27FC236}">
                <a16:creationId xmlns:a16="http://schemas.microsoft.com/office/drawing/2014/main" id="{C3FD1F3B-876F-3639-68B8-4375091F1364}"/>
              </a:ext>
            </a:extLst>
          </p:cNvPr>
          <p:cNvPicPr>
            <a:picLocks noGrp="1" noChangeAspect="1"/>
          </p:cNvPicPr>
          <p:nvPr>
            <p:ph idx="1"/>
          </p:nvPr>
        </p:nvPicPr>
        <p:blipFill>
          <a:blip r:embed="rId2"/>
          <a:stretch>
            <a:fillRect/>
          </a:stretch>
        </p:blipFill>
        <p:spPr>
          <a:xfrm>
            <a:off x="236794" y="510331"/>
            <a:ext cx="5613400" cy="3784600"/>
          </a:xfrm>
          <a:prstGeom prst="rect">
            <a:avLst/>
          </a:prstGeom>
        </p:spPr>
      </p:pic>
      <p:pic>
        <p:nvPicPr>
          <p:cNvPr id="6" name="Picture 5">
            <a:extLst>
              <a:ext uri="{FF2B5EF4-FFF2-40B4-BE49-F238E27FC236}">
                <a16:creationId xmlns:a16="http://schemas.microsoft.com/office/drawing/2014/main" id="{A4CD9199-AA33-F250-4F36-B5FEF4668833}"/>
              </a:ext>
            </a:extLst>
          </p:cNvPr>
          <p:cNvPicPr>
            <a:picLocks noChangeAspect="1"/>
          </p:cNvPicPr>
          <p:nvPr/>
        </p:nvPicPr>
        <p:blipFill>
          <a:blip r:embed="rId3"/>
          <a:stretch>
            <a:fillRect/>
          </a:stretch>
        </p:blipFill>
        <p:spPr>
          <a:xfrm>
            <a:off x="6020005" y="582318"/>
            <a:ext cx="5163984" cy="3481600"/>
          </a:xfrm>
          <a:prstGeom prst="rect">
            <a:avLst/>
          </a:prstGeom>
        </p:spPr>
      </p:pic>
      <p:sp>
        <p:nvSpPr>
          <p:cNvPr id="3" name="Date Placeholder 2">
            <a:extLst>
              <a:ext uri="{FF2B5EF4-FFF2-40B4-BE49-F238E27FC236}">
                <a16:creationId xmlns:a16="http://schemas.microsoft.com/office/drawing/2014/main" id="{B9911008-108D-99E2-3549-9A13DE3F29A4}"/>
              </a:ext>
            </a:extLst>
          </p:cNvPr>
          <p:cNvSpPr>
            <a:spLocks noGrp="1"/>
          </p:cNvSpPr>
          <p:nvPr>
            <p:ph type="dt" sz="half" idx="10"/>
          </p:nvPr>
        </p:nvSpPr>
        <p:spPr/>
        <p:txBody>
          <a:bodyPr/>
          <a:lstStyle/>
          <a:p>
            <a:fld id="{E2D0AE15-6988-D74A-8ABB-39E002D6BF1D}" type="datetime1">
              <a:rPr lang="de-DE" smtClean="0"/>
              <a:t>15.05.26</a:t>
            </a:fld>
            <a:endParaRPr lang="en-DE"/>
          </a:p>
        </p:txBody>
      </p:sp>
      <p:sp>
        <p:nvSpPr>
          <p:cNvPr id="5" name="Footer Placeholder 4">
            <a:extLst>
              <a:ext uri="{FF2B5EF4-FFF2-40B4-BE49-F238E27FC236}">
                <a16:creationId xmlns:a16="http://schemas.microsoft.com/office/drawing/2014/main" id="{F241C033-CC8B-F9C9-5C90-1AD18539A419}"/>
              </a:ext>
            </a:extLst>
          </p:cNvPr>
          <p:cNvSpPr>
            <a:spLocks noGrp="1"/>
          </p:cNvSpPr>
          <p:nvPr>
            <p:ph type="ftr" sz="quarter" idx="11"/>
          </p:nvPr>
        </p:nvSpPr>
        <p:spPr/>
        <p:txBody>
          <a:bodyPr/>
          <a:lstStyle/>
          <a:p>
            <a:r>
              <a:rPr lang="en-GB"/>
              <a:t>Professur für Hydromechanik </a:t>
            </a:r>
            <a:endParaRPr lang="en-DE"/>
          </a:p>
        </p:txBody>
      </p:sp>
      <p:sp>
        <p:nvSpPr>
          <p:cNvPr id="7" name="Slide Number Placeholder 6">
            <a:extLst>
              <a:ext uri="{FF2B5EF4-FFF2-40B4-BE49-F238E27FC236}">
                <a16:creationId xmlns:a16="http://schemas.microsoft.com/office/drawing/2014/main" id="{505A214A-9D9F-97F5-9803-3647C1A9C6A9}"/>
              </a:ext>
            </a:extLst>
          </p:cNvPr>
          <p:cNvSpPr>
            <a:spLocks noGrp="1"/>
          </p:cNvSpPr>
          <p:nvPr>
            <p:ph type="sldNum" sz="quarter" idx="12"/>
          </p:nvPr>
        </p:nvSpPr>
        <p:spPr/>
        <p:txBody>
          <a:bodyPr/>
          <a:lstStyle/>
          <a:p>
            <a:fld id="{86BF244D-980C-1947-A7CD-4B532B71AD63}" type="slidenum">
              <a:rPr lang="en-DE" smtClean="0"/>
              <a:t>19</a:t>
            </a:fld>
            <a:endParaRPr lang="en-DE"/>
          </a:p>
        </p:txBody>
      </p:sp>
    </p:spTree>
    <p:extLst>
      <p:ext uri="{BB962C8B-B14F-4D97-AF65-F5344CB8AC3E}">
        <p14:creationId xmlns:p14="http://schemas.microsoft.com/office/powerpoint/2010/main" val="373438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7 1">
            <a:extLst>
              <a:ext uri="{FF2B5EF4-FFF2-40B4-BE49-F238E27FC236}">
                <a16:creationId xmlns:a16="http://schemas.microsoft.com/office/drawing/2014/main" id="{4F4461C4-E5C0-7776-B61B-857B6851BC84}"/>
              </a:ext>
            </a:extLst>
          </p:cNvPr>
          <p:cNvSpPr>
            <a:spLocks noChangeArrowheads="1"/>
          </p:cNvSpPr>
          <p:nvPr/>
        </p:nvSpPr>
        <p:spPr bwMode="auto">
          <a:xfrm>
            <a:off x="-13447" y="6217304"/>
            <a:ext cx="12232342" cy="6810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E419C40D-9961-2FB6-00D4-022788DC0B98}"/>
              </a:ext>
            </a:extLst>
          </p:cNvPr>
          <p:cNvSpPr>
            <a:spLocks noGrp="1"/>
          </p:cNvSpPr>
          <p:nvPr>
            <p:ph type="title"/>
          </p:nvPr>
        </p:nvSpPr>
        <p:spPr>
          <a:xfrm>
            <a:off x="82005" y="68943"/>
            <a:ext cx="10515600" cy="1020763"/>
          </a:xfrm>
        </p:spPr>
        <p:txBody>
          <a:bodyPr/>
          <a:lstStyle/>
          <a:p>
            <a:r>
              <a:rPr lang="en-DE" dirty="0">
                <a:latin typeface="Arial"/>
                <a:cs typeface="Arial"/>
              </a:rPr>
              <a:t>Introduction</a:t>
            </a:r>
          </a:p>
        </p:txBody>
      </p:sp>
      <p:sp>
        <p:nvSpPr>
          <p:cNvPr id="3" name="Content Placeholder 2">
            <a:extLst>
              <a:ext uri="{FF2B5EF4-FFF2-40B4-BE49-F238E27FC236}">
                <a16:creationId xmlns:a16="http://schemas.microsoft.com/office/drawing/2014/main" id="{1DA1F32B-73AA-4940-A1A4-551837E19784}"/>
              </a:ext>
            </a:extLst>
          </p:cNvPr>
          <p:cNvSpPr>
            <a:spLocks noGrp="1"/>
          </p:cNvSpPr>
          <p:nvPr>
            <p:ph idx="1"/>
          </p:nvPr>
        </p:nvSpPr>
        <p:spPr>
          <a:xfrm>
            <a:off x="489065" y="1644115"/>
            <a:ext cx="10515600" cy="3689885"/>
          </a:xfrm>
        </p:spPr>
        <p:txBody>
          <a:bodyPr vert="horz" lIns="91440" tIns="45720" rIns="91440" bIns="45720" rtlCol="0" anchor="t">
            <a:normAutofit/>
          </a:bodyPr>
          <a:lstStyle/>
          <a:p>
            <a:r>
              <a:rPr lang="en-DE" dirty="0">
                <a:latin typeface="Arial"/>
                <a:cs typeface="Arial"/>
              </a:rPr>
              <a:t>Hydrogen to play a key role in all energy transition pathways to mitigate effects of climate change </a:t>
            </a:r>
            <a:endParaRPr lang="en-US" dirty="0">
              <a:latin typeface="Arial"/>
              <a:cs typeface="Arial"/>
            </a:endParaRPr>
          </a:p>
          <a:p>
            <a:pPr marL="0" indent="0">
              <a:buNone/>
            </a:pPr>
            <a:endParaRPr lang="en-DE" dirty="0">
              <a:latin typeface="Arial"/>
              <a:cs typeface="Arial"/>
            </a:endParaRPr>
          </a:p>
          <a:p>
            <a:r>
              <a:rPr lang="en-DE" dirty="0">
                <a:latin typeface="Arial"/>
                <a:cs typeface="Arial"/>
              </a:rPr>
              <a:t>The International Energy Agency predicts hydrogen production to reach 530 Mt by year 2050</a:t>
            </a:r>
            <a:r>
              <a:rPr lang="en-DE" baseline="30000" dirty="0">
                <a:latin typeface="Arial"/>
                <a:cs typeface="Arial"/>
              </a:rPr>
              <a:t>1</a:t>
            </a:r>
            <a:r>
              <a:rPr lang="en-DE" dirty="0">
                <a:latin typeface="Arial"/>
                <a:cs typeface="Arial"/>
              </a:rPr>
              <a:t>  </a:t>
            </a:r>
          </a:p>
          <a:p>
            <a:endParaRPr lang="en-DE" dirty="0">
              <a:latin typeface="Arial"/>
              <a:cs typeface="Arial"/>
            </a:endParaRPr>
          </a:p>
          <a:p>
            <a:r>
              <a:rPr lang="en-DE" dirty="0">
                <a:latin typeface="Arial"/>
                <a:cs typeface="Arial"/>
              </a:rPr>
              <a:t>Storage requirements for hydrogen set to increase.</a:t>
            </a:r>
          </a:p>
          <a:p>
            <a:pPr marL="0" indent="0">
              <a:buNone/>
            </a:pPr>
            <a:endParaRPr lang="en-DE" dirty="0">
              <a:latin typeface="Arial"/>
              <a:cs typeface="Arial"/>
            </a:endParaRPr>
          </a:p>
          <a:p>
            <a:endParaRPr lang="en-DE" dirty="0">
              <a:latin typeface="Arial"/>
              <a:cs typeface="Arial"/>
            </a:endParaRPr>
          </a:p>
        </p:txBody>
      </p:sp>
      <p:sp>
        <p:nvSpPr>
          <p:cNvPr id="4" name="Datumsplatzhalter 3">
            <a:extLst>
              <a:ext uri="{FF2B5EF4-FFF2-40B4-BE49-F238E27FC236}">
                <a16:creationId xmlns:a16="http://schemas.microsoft.com/office/drawing/2014/main" id="{4132B5B6-41D0-B055-33AC-BB3E39D75261}"/>
              </a:ext>
            </a:extLst>
          </p:cNvPr>
          <p:cNvSpPr>
            <a:spLocks noGrp="1"/>
          </p:cNvSpPr>
          <p:nvPr>
            <p:ph type="dt" sz="half" idx="10"/>
          </p:nvPr>
        </p:nvSpPr>
        <p:spPr>
          <a:xfrm>
            <a:off x="914400" y="6324600"/>
            <a:ext cx="2607733"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500255-E013-1E40-958D-CC68775E156A}" type="datetime1">
              <a:rPr kumimoji="0" lang="de-DE" sz="1400" b="1" i="0" u="none" strike="noStrike" kern="1200" cap="none" spc="0" normalizeH="0" baseline="0" noProof="0" smtClean="0">
                <a:ln>
                  <a:noFill/>
                </a:ln>
                <a:solidFill>
                  <a:srgbClr val="FFFFFF"/>
                </a:solidFill>
                <a:effectLst/>
                <a:uLnTx/>
                <a:uFillTx/>
                <a:latin typeface="Arial"/>
                <a:ea typeface="+mn-ea"/>
                <a:cs typeface="+mn-cs"/>
              </a:rPr>
              <a:t>15.05.26</a:t>
            </a:fld>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5" name="Fußzeilenplatzhalter 4">
            <a:extLst>
              <a:ext uri="{FF2B5EF4-FFF2-40B4-BE49-F238E27FC236}">
                <a16:creationId xmlns:a16="http://schemas.microsoft.com/office/drawing/2014/main" id="{93F271DA-28CE-230E-6EF7-D5BD7BE1970A}"/>
              </a:ext>
            </a:extLst>
          </p:cNvPr>
          <p:cNvSpPr>
            <a:spLocks noGrp="1"/>
          </p:cNvSpPr>
          <p:nvPr>
            <p:ph type="ftr" sz="quarter" idx="11"/>
          </p:nvPr>
        </p:nvSpPr>
        <p:spPr>
          <a:xfrm>
            <a:off x="3725333" y="6324600"/>
            <a:ext cx="44704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a:ea typeface="+mn-ea"/>
                <a:cs typeface="+mn-cs"/>
              </a:rPr>
              <a:t>Professur</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für</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r>
              <a:rPr kumimoji="0" lang="en-GB" sz="1400" b="1" i="0" u="none" strike="noStrike" kern="1200" cap="none" spc="0" normalizeH="0" baseline="0" noProof="0" dirty="0" err="1">
                <a:ln>
                  <a:noFill/>
                </a:ln>
                <a:solidFill>
                  <a:srgbClr val="FFFFFF"/>
                </a:solidFill>
                <a:effectLst/>
                <a:uLnTx/>
                <a:uFillTx/>
                <a:latin typeface="Arial"/>
                <a:ea typeface="+mn-ea"/>
                <a:cs typeface="+mn-cs"/>
              </a:rPr>
              <a:t>Hydromechanik</a:t>
            </a:r>
            <a:r>
              <a:rPr kumimoji="0" lang="en-GB" sz="1400" b="1" i="0" u="none" strike="noStrike" kern="1200" cap="none" spc="0" normalizeH="0" baseline="0" noProof="0" dirty="0">
                <a:ln>
                  <a:noFill/>
                </a:ln>
                <a:solidFill>
                  <a:srgbClr val="FFFFFF"/>
                </a:solidFill>
                <a:effectLst/>
                <a:uLnTx/>
                <a:uFillTx/>
                <a:latin typeface="Arial"/>
                <a:ea typeface="+mn-ea"/>
                <a:cs typeface="+mn-cs"/>
              </a:rPr>
              <a:t> </a:t>
            </a:r>
          </a:p>
        </p:txBody>
      </p:sp>
      <p:sp>
        <p:nvSpPr>
          <p:cNvPr id="6" name="Foliennummernplatzhalter 5">
            <a:extLst>
              <a:ext uri="{FF2B5EF4-FFF2-40B4-BE49-F238E27FC236}">
                <a16:creationId xmlns:a16="http://schemas.microsoft.com/office/drawing/2014/main" id="{CA0421E5-94D4-8370-E65F-48687174B901}"/>
              </a:ext>
            </a:extLst>
          </p:cNvPr>
          <p:cNvSpPr>
            <a:spLocks noGrp="1"/>
          </p:cNvSpPr>
          <p:nvPr>
            <p:ph type="sldNum" sz="quarter" idx="12"/>
          </p:nvPr>
        </p:nvSpPr>
        <p:spPr>
          <a:xfrm>
            <a:off x="8403167" y="6324600"/>
            <a:ext cx="2942167"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420D7-AF31-4CAC-B52A-E72AA18625B4}" type="slidenum">
              <a:rPr kumimoji="0" lang="en-GB" sz="14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2863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B0B4-41D9-3D37-7C6F-21BCC9E7820C}"/>
              </a:ext>
            </a:extLst>
          </p:cNvPr>
          <p:cNvSpPr>
            <a:spLocks noGrp="1"/>
          </p:cNvSpPr>
          <p:nvPr>
            <p:ph type="title"/>
          </p:nvPr>
        </p:nvSpPr>
        <p:spPr/>
        <p:txBody>
          <a:bodyPr/>
          <a:lstStyle/>
          <a:p>
            <a:endParaRPr lang="en-DE"/>
          </a:p>
        </p:txBody>
      </p:sp>
      <p:pic>
        <p:nvPicPr>
          <p:cNvPr id="4" name="Content Placeholder 3">
            <a:extLst>
              <a:ext uri="{FF2B5EF4-FFF2-40B4-BE49-F238E27FC236}">
                <a16:creationId xmlns:a16="http://schemas.microsoft.com/office/drawing/2014/main" id="{A31D8930-621C-9E74-3717-51F5187FE316}"/>
              </a:ext>
            </a:extLst>
          </p:cNvPr>
          <p:cNvPicPr>
            <a:picLocks noGrp="1" noChangeAspect="1"/>
          </p:cNvPicPr>
          <p:nvPr>
            <p:ph idx="1"/>
          </p:nvPr>
        </p:nvPicPr>
        <p:blipFill>
          <a:blip r:embed="rId2"/>
          <a:stretch>
            <a:fillRect/>
          </a:stretch>
        </p:blipFill>
        <p:spPr>
          <a:xfrm>
            <a:off x="243348" y="1915319"/>
            <a:ext cx="5638800" cy="3657600"/>
          </a:xfrm>
          <a:prstGeom prst="rect">
            <a:avLst/>
          </a:prstGeom>
        </p:spPr>
      </p:pic>
      <p:sp>
        <p:nvSpPr>
          <p:cNvPr id="3" name="Date Placeholder 2">
            <a:extLst>
              <a:ext uri="{FF2B5EF4-FFF2-40B4-BE49-F238E27FC236}">
                <a16:creationId xmlns:a16="http://schemas.microsoft.com/office/drawing/2014/main" id="{E5596468-0F94-F0D9-CAA6-5C3CBFC95E2B}"/>
              </a:ext>
            </a:extLst>
          </p:cNvPr>
          <p:cNvSpPr>
            <a:spLocks noGrp="1"/>
          </p:cNvSpPr>
          <p:nvPr>
            <p:ph type="dt" sz="half" idx="10"/>
          </p:nvPr>
        </p:nvSpPr>
        <p:spPr/>
        <p:txBody>
          <a:bodyPr/>
          <a:lstStyle/>
          <a:p>
            <a:fld id="{FF0B7D24-F726-824E-B4AA-4C066BFFF56D}" type="datetime1">
              <a:rPr lang="de-DE" smtClean="0"/>
              <a:t>15.05.26</a:t>
            </a:fld>
            <a:endParaRPr lang="en-DE"/>
          </a:p>
        </p:txBody>
      </p:sp>
      <p:sp>
        <p:nvSpPr>
          <p:cNvPr id="5" name="Footer Placeholder 4">
            <a:extLst>
              <a:ext uri="{FF2B5EF4-FFF2-40B4-BE49-F238E27FC236}">
                <a16:creationId xmlns:a16="http://schemas.microsoft.com/office/drawing/2014/main" id="{D4418CCC-4CBA-47E4-D9C0-E727EEB0B232}"/>
              </a:ext>
            </a:extLst>
          </p:cNvPr>
          <p:cNvSpPr>
            <a:spLocks noGrp="1"/>
          </p:cNvSpPr>
          <p:nvPr>
            <p:ph type="ftr" sz="quarter" idx="11"/>
          </p:nvPr>
        </p:nvSpPr>
        <p:spPr/>
        <p:txBody>
          <a:bodyPr/>
          <a:lstStyle/>
          <a:p>
            <a:r>
              <a:rPr lang="en-GB"/>
              <a:t>Professur für Hydromechanik </a:t>
            </a:r>
            <a:endParaRPr lang="en-DE"/>
          </a:p>
        </p:txBody>
      </p:sp>
      <p:sp>
        <p:nvSpPr>
          <p:cNvPr id="6" name="Slide Number Placeholder 5">
            <a:extLst>
              <a:ext uri="{FF2B5EF4-FFF2-40B4-BE49-F238E27FC236}">
                <a16:creationId xmlns:a16="http://schemas.microsoft.com/office/drawing/2014/main" id="{DD447B1C-542C-5689-B671-F712F88CC625}"/>
              </a:ext>
            </a:extLst>
          </p:cNvPr>
          <p:cNvSpPr>
            <a:spLocks noGrp="1"/>
          </p:cNvSpPr>
          <p:nvPr>
            <p:ph type="sldNum" sz="quarter" idx="12"/>
          </p:nvPr>
        </p:nvSpPr>
        <p:spPr/>
        <p:txBody>
          <a:bodyPr/>
          <a:lstStyle/>
          <a:p>
            <a:fld id="{86BF244D-980C-1947-A7CD-4B532B71AD63}" type="slidenum">
              <a:rPr lang="en-DE" smtClean="0"/>
              <a:t>20</a:t>
            </a:fld>
            <a:endParaRPr lang="en-DE"/>
          </a:p>
        </p:txBody>
      </p:sp>
    </p:spTree>
    <p:extLst>
      <p:ext uri="{BB962C8B-B14F-4D97-AF65-F5344CB8AC3E}">
        <p14:creationId xmlns:p14="http://schemas.microsoft.com/office/powerpoint/2010/main" val="373255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BEEC-4885-C5AF-B0F0-BB5F4CF2A922}"/>
              </a:ext>
            </a:extLst>
          </p:cNvPr>
          <p:cNvSpPr>
            <a:spLocks noGrp="1"/>
          </p:cNvSpPr>
          <p:nvPr>
            <p:ph type="title"/>
          </p:nvPr>
        </p:nvSpPr>
        <p:spPr/>
        <p:txBody>
          <a:bodyPr/>
          <a:lstStyle/>
          <a:p>
            <a:endParaRPr lang="en-DE"/>
          </a:p>
        </p:txBody>
      </p:sp>
      <p:pic>
        <p:nvPicPr>
          <p:cNvPr id="4" name="Content Placeholder 3">
            <a:extLst>
              <a:ext uri="{FF2B5EF4-FFF2-40B4-BE49-F238E27FC236}">
                <a16:creationId xmlns:a16="http://schemas.microsoft.com/office/drawing/2014/main" id="{14F56D48-1A4A-C930-E52D-2DC7C569BE2E}"/>
              </a:ext>
            </a:extLst>
          </p:cNvPr>
          <p:cNvPicPr>
            <a:picLocks noGrp="1" noChangeAspect="1"/>
          </p:cNvPicPr>
          <p:nvPr>
            <p:ph idx="1"/>
          </p:nvPr>
        </p:nvPicPr>
        <p:blipFill>
          <a:blip r:embed="rId2"/>
          <a:stretch>
            <a:fillRect/>
          </a:stretch>
        </p:blipFill>
        <p:spPr>
          <a:xfrm>
            <a:off x="393700" y="2048669"/>
            <a:ext cx="5702300" cy="3657600"/>
          </a:xfrm>
          <a:prstGeom prst="rect">
            <a:avLst/>
          </a:prstGeom>
        </p:spPr>
      </p:pic>
      <p:sp>
        <p:nvSpPr>
          <p:cNvPr id="3" name="Date Placeholder 2">
            <a:extLst>
              <a:ext uri="{FF2B5EF4-FFF2-40B4-BE49-F238E27FC236}">
                <a16:creationId xmlns:a16="http://schemas.microsoft.com/office/drawing/2014/main" id="{93AAEEE1-A2EE-CC97-B5D0-64A13270657A}"/>
              </a:ext>
            </a:extLst>
          </p:cNvPr>
          <p:cNvSpPr>
            <a:spLocks noGrp="1"/>
          </p:cNvSpPr>
          <p:nvPr>
            <p:ph type="dt" sz="half" idx="10"/>
          </p:nvPr>
        </p:nvSpPr>
        <p:spPr/>
        <p:txBody>
          <a:bodyPr/>
          <a:lstStyle/>
          <a:p>
            <a:fld id="{8C61E167-DAAF-8C4F-BD0B-362C1E3C2F8B}" type="datetime1">
              <a:rPr lang="de-DE" smtClean="0"/>
              <a:t>15.05.26</a:t>
            </a:fld>
            <a:endParaRPr lang="en-DE"/>
          </a:p>
        </p:txBody>
      </p:sp>
      <p:sp>
        <p:nvSpPr>
          <p:cNvPr id="5" name="Footer Placeholder 4">
            <a:extLst>
              <a:ext uri="{FF2B5EF4-FFF2-40B4-BE49-F238E27FC236}">
                <a16:creationId xmlns:a16="http://schemas.microsoft.com/office/drawing/2014/main" id="{93A2166E-B6DF-53BE-C003-D056B366E4E9}"/>
              </a:ext>
            </a:extLst>
          </p:cNvPr>
          <p:cNvSpPr>
            <a:spLocks noGrp="1"/>
          </p:cNvSpPr>
          <p:nvPr>
            <p:ph type="ftr" sz="quarter" idx="11"/>
          </p:nvPr>
        </p:nvSpPr>
        <p:spPr/>
        <p:txBody>
          <a:bodyPr/>
          <a:lstStyle/>
          <a:p>
            <a:r>
              <a:rPr lang="en-GB"/>
              <a:t>Professur für Hydromechanik </a:t>
            </a:r>
            <a:endParaRPr lang="en-DE"/>
          </a:p>
        </p:txBody>
      </p:sp>
      <p:sp>
        <p:nvSpPr>
          <p:cNvPr id="6" name="Slide Number Placeholder 5">
            <a:extLst>
              <a:ext uri="{FF2B5EF4-FFF2-40B4-BE49-F238E27FC236}">
                <a16:creationId xmlns:a16="http://schemas.microsoft.com/office/drawing/2014/main" id="{96703040-35AE-3C25-73FD-4D5D87AEDED0}"/>
              </a:ext>
            </a:extLst>
          </p:cNvPr>
          <p:cNvSpPr>
            <a:spLocks noGrp="1"/>
          </p:cNvSpPr>
          <p:nvPr>
            <p:ph type="sldNum" sz="quarter" idx="12"/>
          </p:nvPr>
        </p:nvSpPr>
        <p:spPr/>
        <p:txBody>
          <a:bodyPr/>
          <a:lstStyle/>
          <a:p>
            <a:fld id="{86BF244D-980C-1947-A7CD-4B532B71AD63}" type="slidenum">
              <a:rPr lang="en-DE" smtClean="0"/>
              <a:t>21</a:t>
            </a:fld>
            <a:endParaRPr lang="en-DE"/>
          </a:p>
        </p:txBody>
      </p:sp>
    </p:spTree>
    <p:extLst>
      <p:ext uri="{BB962C8B-B14F-4D97-AF65-F5344CB8AC3E}">
        <p14:creationId xmlns:p14="http://schemas.microsoft.com/office/powerpoint/2010/main" val="266585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054F-08E8-64AE-E2E2-2D72FECB2360}"/>
              </a:ext>
            </a:extLst>
          </p:cNvPr>
          <p:cNvSpPr>
            <a:spLocks noGrp="1"/>
          </p:cNvSpPr>
          <p:nvPr>
            <p:ph type="title"/>
          </p:nvPr>
        </p:nvSpPr>
        <p:spPr/>
        <p:txBody>
          <a:bodyPr/>
          <a:lstStyle/>
          <a:p>
            <a:endParaRPr lang="en-DE"/>
          </a:p>
        </p:txBody>
      </p:sp>
      <p:pic>
        <p:nvPicPr>
          <p:cNvPr id="4" name="Content Placeholder 3">
            <a:extLst>
              <a:ext uri="{FF2B5EF4-FFF2-40B4-BE49-F238E27FC236}">
                <a16:creationId xmlns:a16="http://schemas.microsoft.com/office/drawing/2014/main" id="{C50E68B1-39C6-53AB-A062-E4D4B10D05C8}"/>
              </a:ext>
            </a:extLst>
          </p:cNvPr>
          <p:cNvPicPr>
            <a:picLocks noGrp="1" noChangeAspect="1"/>
          </p:cNvPicPr>
          <p:nvPr>
            <p:ph idx="1"/>
          </p:nvPr>
        </p:nvPicPr>
        <p:blipFill>
          <a:blip r:embed="rId2"/>
          <a:stretch>
            <a:fillRect/>
          </a:stretch>
        </p:blipFill>
        <p:spPr>
          <a:xfrm>
            <a:off x="145948" y="783679"/>
            <a:ext cx="5638800" cy="3657600"/>
          </a:xfrm>
          <a:prstGeom prst="rect">
            <a:avLst/>
          </a:prstGeom>
        </p:spPr>
      </p:pic>
      <p:sp>
        <p:nvSpPr>
          <p:cNvPr id="5" name="TextBox 4">
            <a:extLst>
              <a:ext uri="{FF2B5EF4-FFF2-40B4-BE49-F238E27FC236}">
                <a16:creationId xmlns:a16="http://schemas.microsoft.com/office/drawing/2014/main" id="{1C1528B3-E166-D776-1A51-F73A215AE872}"/>
              </a:ext>
            </a:extLst>
          </p:cNvPr>
          <p:cNvSpPr txBox="1"/>
          <p:nvPr/>
        </p:nvSpPr>
        <p:spPr>
          <a:xfrm>
            <a:off x="1779104" y="5088835"/>
            <a:ext cx="2683566" cy="923330"/>
          </a:xfrm>
          <a:prstGeom prst="rect">
            <a:avLst/>
          </a:prstGeom>
          <a:noFill/>
        </p:spPr>
        <p:txBody>
          <a:bodyPr wrap="square" rtlCol="0">
            <a:spAutoFit/>
          </a:bodyPr>
          <a:lstStyle/>
          <a:p>
            <a:r>
              <a:rPr lang="en-DE" dirty="0"/>
              <a:t>Larger discrepancies in plume extent variance at larger wavelengths </a:t>
            </a:r>
          </a:p>
        </p:txBody>
      </p:sp>
      <p:sp>
        <p:nvSpPr>
          <p:cNvPr id="3" name="Date Placeholder 2">
            <a:extLst>
              <a:ext uri="{FF2B5EF4-FFF2-40B4-BE49-F238E27FC236}">
                <a16:creationId xmlns:a16="http://schemas.microsoft.com/office/drawing/2014/main" id="{4FBCB5C3-16CD-0ABE-9880-7E10F70C1BA6}"/>
              </a:ext>
            </a:extLst>
          </p:cNvPr>
          <p:cNvSpPr>
            <a:spLocks noGrp="1"/>
          </p:cNvSpPr>
          <p:nvPr>
            <p:ph type="dt" sz="half" idx="10"/>
          </p:nvPr>
        </p:nvSpPr>
        <p:spPr/>
        <p:txBody>
          <a:bodyPr/>
          <a:lstStyle/>
          <a:p>
            <a:fld id="{6A013187-E504-974D-AA34-584F12119FCF}" type="datetime1">
              <a:rPr lang="de-DE" smtClean="0"/>
              <a:t>15.05.26</a:t>
            </a:fld>
            <a:endParaRPr lang="en-DE"/>
          </a:p>
        </p:txBody>
      </p:sp>
      <p:sp>
        <p:nvSpPr>
          <p:cNvPr id="6" name="Footer Placeholder 5">
            <a:extLst>
              <a:ext uri="{FF2B5EF4-FFF2-40B4-BE49-F238E27FC236}">
                <a16:creationId xmlns:a16="http://schemas.microsoft.com/office/drawing/2014/main" id="{BDDD7248-58F2-7459-394A-78D06AFD9652}"/>
              </a:ext>
            </a:extLst>
          </p:cNvPr>
          <p:cNvSpPr>
            <a:spLocks noGrp="1"/>
          </p:cNvSpPr>
          <p:nvPr>
            <p:ph type="ftr" sz="quarter" idx="11"/>
          </p:nvPr>
        </p:nvSpPr>
        <p:spPr/>
        <p:txBody>
          <a:bodyPr/>
          <a:lstStyle/>
          <a:p>
            <a:r>
              <a:rPr lang="en-GB"/>
              <a:t>Professur für Hydromechanik </a:t>
            </a:r>
            <a:endParaRPr lang="en-DE"/>
          </a:p>
        </p:txBody>
      </p:sp>
      <p:sp>
        <p:nvSpPr>
          <p:cNvPr id="7" name="Slide Number Placeholder 6">
            <a:extLst>
              <a:ext uri="{FF2B5EF4-FFF2-40B4-BE49-F238E27FC236}">
                <a16:creationId xmlns:a16="http://schemas.microsoft.com/office/drawing/2014/main" id="{745FD8DE-DEBD-6D33-36F5-671A41C51643}"/>
              </a:ext>
            </a:extLst>
          </p:cNvPr>
          <p:cNvSpPr>
            <a:spLocks noGrp="1"/>
          </p:cNvSpPr>
          <p:nvPr>
            <p:ph type="sldNum" sz="quarter" idx="12"/>
          </p:nvPr>
        </p:nvSpPr>
        <p:spPr/>
        <p:txBody>
          <a:bodyPr/>
          <a:lstStyle/>
          <a:p>
            <a:fld id="{86BF244D-980C-1947-A7CD-4B532B71AD63}" type="slidenum">
              <a:rPr lang="en-DE" smtClean="0"/>
              <a:t>22</a:t>
            </a:fld>
            <a:endParaRPr lang="en-DE"/>
          </a:p>
        </p:txBody>
      </p:sp>
    </p:spTree>
    <p:extLst>
      <p:ext uri="{BB962C8B-B14F-4D97-AF65-F5344CB8AC3E}">
        <p14:creationId xmlns:p14="http://schemas.microsoft.com/office/powerpoint/2010/main" val="2183392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hteck 47 1">
            <a:extLst>
              <a:ext uri="{FF2B5EF4-FFF2-40B4-BE49-F238E27FC236}">
                <a16:creationId xmlns:a16="http://schemas.microsoft.com/office/drawing/2014/main" id="{130A52B9-2BB3-2A1A-4A4B-555FCC473B27}"/>
              </a:ext>
            </a:extLst>
          </p:cNvPr>
          <p:cNvSpPr>
            <a:spLocks noChangeArrowheads="1"/>
          </p:cNvSpPr>
          <p:nvPr/>
        </p:nvSpPr>
        <p:spPr bwMode="auto">
          <a:xfrm>
            <a:off x="5138" y="6245182"/>
            <a:ext cx="12195172" cy="615989"/>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6321C1C4-9CEA-1149-3E03-4570F298291F}"/>
              </a:ext>
            </a:extLst>
          </p:cNvPr>
          <p:cNvSpPr>
            <a:spLocks noGrp="1"/>
          </p:cNvSpPr>
          <p:nvPr>
            <p:ph type="title"/>
          </p:nvPr>
        </p:nvSpPr>
        <p:spPr>
          <a:xfrm>
            <a:off x="0" y="-170339"/>
            <a:ext cx="10515600" cy="1325563"/>
          </a:xfrm>
        </p:spPr>
        <p:txBody>
          <a:bodyPr/>
          <a:lstStyle/>
          <a:p>
            <a:r>
              <a:rPr lang="en-DE" dirty="0"/>
              <a:t>Methodology :FLUMY</a:t>
            </a:r>
          </a:p>
        </p:txBody>
      </p:sp>
      <p:sp>
        <p:nvSpPr>
          <p:cNvPr id="9" name="Right Brace 8">
            <a:extLst>
              <a:ext uri="{FF2B5EF4-FFF2-40B4-BE49-F238E27FC236}">
                <a16:creationId xmlns:a16="http://schemas.microsoft.com/office/drawing/2014/main" id="{BDDA0515-5DD7-6AFE-5312-05C3C44DC46F}"/>
              </a:ext>
            </a:extLst>
          </p:cNvPr>
          <p:cNvSpPr/>
          <p:nvPr/>
        </p:nvSpPr>
        <p:spPr>
          <a:xfrm rot="5400000">
            <a:off x="3310745" y="584756"/>
            <a:ext cx="406631" cy="4608355"/>
          </a:xfrm>
          <a:prstGeom prst="rightBrace">
            <a:avLst>
              <a:gd name="adj1" fmla="val 4247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DE"/>
          </a:p>
        </p:txBody>
      </p:sp>
      <p:sp>
        <p:nvSpPr>
          <p:cNvPr id="10" name="Right Brace 9">
            <a:extLst>
              <a:ext uri="{FF2B5EF4-FFF2-40B4-BE49-F238E27FC236}">
                <a16:creationId xmlns:a16="http://schemas.microsoft.com/office/drawing/2014/main" id="{F877C6C0-325B-BFEB-97D9-890EAD0EF079}"/>
              </a:ext>
            </a:extLst>
          </p:cNvPr>
          <p:cNvSpPr/>
          <p:nvPr/>
        </p:nvSpPr>
        <p:spPr>
          <a:xfrm rot="5400000">
            <a:off x="8724644" y="1079542"/>
            <a:ext cx="406631" cy="3606085"/>
          </a:xfrm>
          <a:prstGeom prst="rightBrace">
            <a:avLst>
              <a:gd name="adj1" fmla="val 4247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DE"/>
          </a:p>
        </p:txBody>
      </p:sp>
      <p:sp>
        <p:nvSpPr>
          <p:cNvPr id="11" name="TextBox 10">
            <a:extLst>
              <a:ext uri="{FF2B5EF4-FFF2-40B4-BE49-F238E27FC236}">
                <a16:creationId xmlns:a16="http://schemas.microsoft.com/office/drawing/2014/main" id="{A717C55D-1AD8-4CB6-6593-39D589240CF0}"/>
              </a:ext>
            </a:extLst>
          </p:cNvPr>
          <p:cNvSpPr txBox="1"/>
          <p:nvPr/>
        </p:nvSpPr>
        <p:spPr>
          <a:xfrm>
            <a:off x="2707236" y="3094609"/>
            <a:ext cx="1613647" cy="369332"/>
          </a:xfrm>
          <a:prstGeom prst="rect">
            <a:avLst/>
          </a:prstGeom>
          <a:noFill/>
        </p:spPr>
        <p:txBody>
          <a:bodyPr wrap="square" rtlCol="0">
            <a:spAutoFit/>
          </a:bodyPr>
          <a:lstStyle/>
          <a:p>
            <a:r>
              <a:rPr lang="en-DE" dirty="0"/>
              <a:t>Non - channel</a:t>
            </a:r>
          </a:p>
        </p:txBody>
      </p:sp>
      <p:sp>
        <p:nvSpPr>
          <p:cNvPr id="12" name="TextBox 11">
            <a:extLst>
              <a:ext uri="{FF2B5EF4-FFF2-40B4-BE49-F238E27FC236}">
                <a16:creationId xmlns:a16="http://schemas.microsoft.com/office/drawing/2014/main" id="{57466332-F00B-85FE-4FA6-529BCD70718D}"/>
              </a:ext>
            </a:extLst>
          </p:cNvPr>
          <p:cNvSpPr txBox="1"/>
          <p:nvPr/>
        </p:nvSpPr>
        <p:spPr>
          <a:xfrm>
            <a:off x="8477745" y="3085900"/>
            <a:ext cx="1613647" cy="369332"/>
          </a:xfrm>
          <a:prstGeom prst="rect">
            <a:avLst/>
          </a:prstGeom>
          <a:noFill/>
        </p:spPr>
        <p:txBody>
          <a:bodyPr wrap="square" rtlCol="0">
            <a:spAutoFit/>
          </a:bodyPr>
          <a:lstStyle/>
          <a:p>
            <a:r>
              <a:rPr lang="en-DE" dirty="0"/>
              <a:t>Channel</a:t>
            </a:r>
          </a:p>
        </p:txBody>
      </p:sp>
      <p:pic>
        <p:nvPicPr>
          <p:cNvPr id="22" name="Picture 21">
            <a:extLst>
              <a:ext uri="{FF2B5EF4-FFF2-40B4-BE49-F238E27FC236}">
                <a16:creationId xmlns:a16="http://schemas.microsoft.com/office/drawing/2014/main" id="{42AB4618-FEE0-4EFC-3204-F4C01EDC1039}"/>
              </a:ext>
            </a:extLst>
          </p:cNvPr>
          <p:cNvPicPr>
            <a:picLocks noChangeAspect="1"/>
          </p:cNvPicPr>
          <p:nvPr/>
        </p:nvPicPr>
        <p:blipFill>
          <a:blip r:embed="rId3"/>
          <a:stretch>
            <a:fillRect/>
          </a:stretch>
        </p:blipFill>
        <p:spPr>
          <a:xfrm>
            <a:off x="335935" y="3585852"/>
            <a:ext cx="3148264" cy="2361198"/>
          </a:xfrm>
          <a:prstGeom prst="rect">
            <a:avLst/>
          </a:prstGeom>
        </p:spPr>
      </p:pic>
      <p:pic>
        <p:nvPicPr>
          <p:cNvPr id="23" name="Picture 22">
            <a:extLst>
              <a:ext uri="{FF2B5EF4-FFF2-40B4-BE49-F238E27FC236}">
                <a16:creationId xmlns:a16="http://schemas.microsoft.com/office/drawing/2014/main" id="{693379BE-3700-AA9D-54A0-E442A8D55798}"/>
              </a:ext>
            </a:extLst>
          </p:cNvPr>
          <p:cNvPicPr>
            <a:picLocks noChangeAspect="1"/>
          </p:cNvPicPr>
          <p:nvPr/>
        </p:nvPicPr>
        <p:blipFill>
          <a:blip r:embed="rId4"/>
          <a:srcRect l="14872" r="13077"/>
          <a:stretch>
            <a:fillRect/>
          </a:stretch>
        </p:blipFill>
        <p:spPr>
          <a:xfrm>
            <a:off x="3757627" y="3585852"/>
            <a:ext cx="2268357" cy="2361198"/>
          </a:xfrm>
          <a:prstGeom prst="rect">
            <a:avLst/>
          </a:prstGeom>
        </p:spPr>
      </p:pic>
      <p:graphicFrame>
        <p:nvGraphicFramePr>
          <p:cNvPr id="24" name="Table 23">
            <a:extLst>
              <a:ext uri="{FF2B5EF4-FFF2-40B4-BE49-F238E27FC236}">
                <a16:creationId xmlns:a16="http://schemas.microsoft.com/office/drawing/2014/main" id="{4E60A5B3-94F9-39A5-C22D-7DB9BD5293B2}"/>
              </a:ext>
            </a:extLst>
          </p:cNvPr>
          <p:cNvGraphicFramePr>
            <a:graphicFrameLocks noGrp="1"/>
          </p:cNvGraphicFramePr>
          <p:nvPr>
            <p:extLst>
              <p:ext uri="{D42A27DB-BD31-4B8C-83A1-F6EECF244321}">
                <p14:modId xmlns:p14="http://schemas.microsoft.com/office/powerpoint/2010/main" val="1491626235"/>
              </p:ext>
            </p:extLst>
          </p:nvPr>
        </p:nvGraphicFramePr>
        <p:xfrm>
          <a:off x="335935" y="1342561"/>
          <a:ext cx="11197710" cy="1259840"/>
        </p:xfrm>
        <a:graphic>
          <a:graphicData uri="http://schemas.openxmlformats.org/drawingml/2006/table">
            <a:tbl>
              <a:tblPr firstRow="1" bandRow="1">
                <a:tableStyleId>{5C22544A-7EE6-4342-B048-85BDC9FD1C3A}</a:tableStyleId>
              </a:tblPr>
              <a:tblGrid>
                <a:gridCol w="1244190">
                  <a:extLst>
                    <a:ext uri="{9D8B030D-6E8A-4147-A177-3AD203B41FA5}">
                      <a16:colId xmlns:a16="http://schemas.microsoft.com/office/drawing/2014/main" val="1314127284"/>
                    </a:ext>
                  </a:extLst>
                </a:gridCol>
                <a:gridCol w="1244190">
                  <a:extLst>
                    <a:ext uri="{9D8B030D-6E8A-4147-A177-3AD203B41FA5}">
                      <a16:colId xmlns:a16="http://schemas.microsoft.com/office/drawing/2014/main" val="1010635890"/>
                    </a:ext>
                  </a:extLst>
                </a:gridCol>
                <a:gridCol w="1244190">
                  <a:extLst>
                    <a:ext uri="{9D8B030D-6E8A-4147-A177-3AD203B41FA5}">
                      <a16:colId xmlns:a16="http://schemas.microsoft.com/office/drawing/2014/main" val="2506595142"/>
                    </a:ext>
                  </a:extLst>
                </a:gridCol>
                <a:gridCol w="1244190">
                  <a:extLst>
                    <a:ext uri="{9D8B030D-6E8A-4147-A177-3AD203B41FA5}">
                      <a16:colId xmlns:a16="http://schemas.microsoft.com/office/drawing/2014/main" val="2507147293"/>
                    </a:ext>
                  </a:extLst>
                </a:gridCol>
                <a:gridCol w="1244190">
                  <a:extLst>
                    <a:ext uri="{9D8B030D-6E8A-4147-A177-3AD203B41FA5}">
                      <a16:colId xmlns:a16="http://schemas.microsoft.com/office/drawing/2014/main" val="1533732414"/>
                    </a:ext>
                  </a:extLst>
                </a:gridCol>
                <a:gridCol w="1244190">
                  <a:extLst>
                    <a:ext uri="{9D8B030D-6E8A-4147-A177-3AD203B41FA5}">
                      <a16:colId xmlns:a16="http://schemas.microsoft.com/office/drawing/2014/main" val="4090497594"/>
                    </a:ext>
                  </a:extLst>
                </a:gridCol>
                <a:gridCol w="1244190">
                  <a:extLst>
                    <a:ext uri="{9D8B030D-6E8A-4147-A177-3AD203B41FA5}">
                      <a16:colId xmlns:a16="http://schemas.microsoft.com/office/drawing/2014/main" val="3651891400"/>
                    </a:ext>
                  </a:extLst>
                </a:gridCol>
                <a:gridCol w="1244190">
                  <a:extLst>
                    <a:ext uri="{9D8B030D-6E8A-4147-A177-3AD203B41FA5}">
                      <a16:colId xmlns:a16="http://schemas.microsoft.com/office/drawing/2014/main" val="2551830088"/>
                    </a:ext>
                  </a:extLst>
                </a:gridCol>
                <a:gridCol w="1244190">
                  <a:extLst>
                    <a:ext uri="{9D8B030D-6E8A-4147-A177-3AD203B41FA5}">
                      <a16:colId xmlns:a16="http://schemas.microsoft.com/office/drawing/2014/main" val="3340514587"/>
                    </a:ext>
                  </a:extLst>
                </a:gridCol>
              </a:tblGrid>
              <a:tr h="370840">
                <a:tc>
                  <a:txBody>
                    <a:bodyPr/>
                    <a:lstStyle/>
                    <a:p>
                      <a:r>
                        <a:rPr lang="en-DE" dirty="0"/>
                        <a:t>9</a:t>
                      </a:r>
                    </a:p>
                  </a:txBody>
                  <a:tcPr/>
                </a:tc>
                <a:tc>
                  <a:txBody>
                    <a:bodyPr/>
                    <a:lstStyle/>
                    <a:p>
                      <a:r>
                        <a:rPr lang="en-DE" dirty="0"/>
                        <a:t>8</a:t>
                      </a:r>
                    </a:p>
                  </a:txBody>
                  <a:tcPr/>
                </a:tc>
                <a:tc>
                  <a:txBody>
                    <a:bodyPr/>
                    <a:lstStyle/>
                    <a:p>
                      <a:r>
                        <a:rPr lang="en-DE" dirty="0"/>
                        <a:t>7</a:t>
                      </a:r>
                    </a:p>
                  </a:txBody>
                  <a:tcPr/>
                </a:tc>
                <a:tc>
                  <a:txBody>
                    <a:bodyPr/>
                    <a:lstStyle/>
                    <a:p>
                      <a:r>
                        <a:rPr lang="en-DE" dirty="0"/>
                        <a:t>6</a:t>
                      </a:r>
                    </a:p>
                  </a:txBody>
                  <a:tcPr/>
                </a:tc>
                <a:tc>
                  <a:txBody>
                    <a:bodyPr/>
                    <a:lstStyle/>
                    <a:p>
                      <a:r>
                        <a:rPr lang="en-DE" dirty="0"/>
                        <a:t>5</a:t>
                      </a:r>
                    </a:p>
                  </a:txBody>
                  <a:tcPr/>
                </a:tc>
                <a:tc>
                  <a:txBody>
                    <a:bodyPr/>
                    <a:lstStyle/>
                    <a:p>
                      <a:r>
                        <a:rPr lang="en-DE" dirty="0"/>
                        <a:t>4</a:t>
                      </a:r>
                    </a:p>
                  </a:txBody>
                  <a:tcPr/>
                </a:tc>
                <a:tc>
                  <a:txBody>
                    <a:bodyPr/>
                    <a:lstStyle/>
                    <a:p>
                      <a:r>
                        <a:rPr lang="en-DE" dirty="0"/>
                        <a:t>3</a:t>
                      </a:r>
                    </a:p>
                  </a:txBody>
                  <a:tcPr/>
                </a:tc>
                <a:tc>
                  <a:txBody>
                    <a:bodyPr/>
                    <a:lstStyle/>
                    <a:p>
                      <a:r>
                        <a:rPr lang="en-DE" dirty="0"/>
                        <a:t>2</a:t>
                      </a:r>
                    </a:p>
                  </a:txBody>
                  <a:tcPr/>
                </a:tc>
                <a:tc>
                  <a:txBody>
                    <a:bodyPr/>
                    <a:lstStyle/>
                    <a:p>
                      <a:r>
                        <a:rPr lang="en-DE" dirty="0"/>
                        <a:t>1</a:t>
                      </a:r>
                    </a:p>
                  </a:txBody>
                  <a:tcPr/>
                </a:tc>
                <a:extLst>
                  <a:ext uri="{0D108BD9-81ED-4DB2-BD59-A6C34878D82A}">
                    <a16:rowId xmlns:a16="http://schemas.microsoft.com/office/drawing/2014/main" val="2151396613"/>
                  </a:ext>
                </a:extLst>
              </a:tr>
              <a:tr h="0">
                <a:tc>
                  <a:txBody>
                    <a:bodyPr/>
                    <a:lstStyle/>
                    <a:p>
                      <a:r>
                        <a:rPr lang="en-DE" sz="1400" dirty="0"/>
                        <a:t>Mud plug</a:t>
                      </a:r>
                    </a:p>
                  </a:txBody>
                  <a:tcPr/>
                </a:tc>
                <a:tc>
                  <a:txBody>
                    <a:bodyPr/>
                    <a:lstStyle/>
                    <a:p>
                      <a:r>
                        <a:rPr lang="en-DE" sz="1400" dirty="0"/>
                        <a:t>Overbank</a:t>
                      </a:r>
                    </a:p>
                  </a:txBody>
                  <a:tcPr/>
                </a:tc>
                <a:tc>
                  <a:txBody>
                    <a:bodyPr/>
                    <a:lstStyle/>
                    <a:p>
                      <a:r>
                        <a:rPr lang="en-DE" sz="1400" dirty="0"/>
                        <a:t>Levee</a:t>
                      </a:r>
                    </a:p>
                  </a:txBody>
                  <a:tcPr/>
                </a:tc>
                <a:tc>
                  <a:txBody>
                    <a:bodyPr/>
                    <a:lstStyle/>
                    <a:p>
                      <a:r>
                        <a:rPr lang="en-DE" sz="1400" dirty="0"/>
                        <a:t>Crevass Splay 2</a:t>
                      </a:r>
                    </a:p>
                  </a:txBody>
                  <a:tcPr/>
                </a:tc>
                <a:tc>
                  <a:txBody>
                    <a:bodyPr/>
                    <a:lstStyle/>
                    <a:p>
                      <a:r>
                        <a:rPr lang="en-DE" sz="1400" dirty="0"/>
                        <a:t>Crevasse Spl Channel </a:t>
                      </a:r>
                    </a:p>
                  </a:txBody>
                  <a:tcPr/>
                </a:tc>
                <a:tc>
                  <a:txBody>
                    <a:bodyPr/>
                    <a:lstStyle/>
                    <a:p>
                      <a:r>
                        <a:rPr lang="en-DE" sz="1400" dirty="0"/>
                        <a:t>Crevasse Splay 1</a:t>
                      </a:r>
                    </a:p>
                  </a:txBody>
                  <a:tcPr/>
                </a:tc>
                <a:tc>
                  <a:txBody>
                    <a:bodyPr/>
                    <a:lstStyle/>
                    <a:p>
                      <a:r>
                        <a:rPr lang="en-DE" sz="1400" dirty="0"/>
                        <a:t>Sand plug</a:t>
                      </a:r>
                    </a:p>
                  </a:txBody>
                  <a:tcPr/>
                </a:tc>
                <a:tc>
                  <a:txBody>
                    <a:bodyPr/>
                    <a:lstStyle/>
                    <a:p>
                      <a:r>
                        <a:rPr lang="en-DE" sz="1400" dirty="0"/>
                        <a:t>Point bar</a:t>
                      </a:r>
                    </a:p>
                  </a:txBody>
                  <a:tcPr/>
                </a:tc>
                <a:tc>
                  <a:txBody>
                    <a:bodyPr/>
                    <a:lstStyle/>
                    <a:p>
                      <a:r>
                        <a:rPr lang="en-DE" sz="1400" dirty="0"/>
                        <a:t>Channel lag</a:t>
                      </a:r>
                    </a:p>
                  </a:txBody>
                  <a:tcPr/>
                </a:tc>
                <a:extLst>
                  <a:ext uri="{0D108BD9-81ED-4DB2-BD59-A6C34878D82A}">
                    <a16:rowId xmlns:a16="http://schemas.microsoft.com/office/drawing/2014/main" val="986397715"/>
                  </a:ext>
                </a:extLst>
              </a:tr>
              <a:tr h="370840">
                <a:tc>
                  <a:txBody>
                    <a:bodyPr/>
                    <a:lstStyle/>
                    <a:p>
                      <a:r>
                        <a:rPr lang="en-DE" dirty="0"/>
                        <a:t>MP</a:t>
                      </a:r>
                    </a:p>
                  </a:txBody>
                  <a:tcPr/>
                </a:tc>
                <a:tc>
                  <a:txBody>
                    <a:bodyPr/>
                    <a:lstStyle/>
                    <a:p>
                      <a:r>
                        <a:rPr lang="en-DE" dirty="0"/>
                        <a:t>OB</a:t>
                      </a:r>
                    </a:p>
                  </a:txBody>
                  <a:tcPr/>
                </a:tc>
                <a:tc>
                  <a:txBody>
                    <a:bodyPr/>
                    <a:lstStyle/>
                    <a:p>
                      <a:r>
                        <a:rPr lang="en-DE" dirty="0"/>
                        <a:t>LV</a:t>
                      </a:r>
                    </a:p>
                  </a:txBody>
                  <a:tcPr/>
                </a:tc>
                <a:tc>
                  <a:txBody>
                    <a:bodyPr/>
                    <a:lstStyle/>
                    <a:p>
                      <a:r>
                        <a:rPr lang="en-DE" dirty="0"/>
                        <a:t>CS2</a:t>
                      </a:r>
                    </a:p>
                  </a:txBody>
                  <a:tcPr/>
                </a:tc>
                <a:tc>
                  <a:txBody>
                    <a:bodyPr/>
                    <a:lstStyle/>
                    <a:p>
                      <a:r>
                        <a:rPr lang="en-DE" dirty="0"/>
                        <a:t>CCH</a:t>
                      </a:r>
                    </a:p>
                  </a:txBody>
                  <a:tcPr/>
                </a:tc>
                <a:tc>
                  <a:txBody>
                    <a:bodyPr/>
                    <a:lstStyle/>
                    <a:p>
                      <a:r>
                        <a:rPr lang="en-DE" dirty="0"/>
                        <a:t>CS1</a:t>
                      </a:r>
                    </a:p>
                  </a:txBody>
                  <a:tcPr/>
                </a:tc>
                <a:tc>
                  <a:txBody>
                    <a:bodyPr/>
                    <a:lstStyle/>
                    <a:p>
                      <a:r>
                        <a:rPr lang="en-DE" dirty="0"/>
                        <a:t>SP</a:t>
                      </a:r>
                    </a:p>
                  </a:txBody>
                  <a:tcPr/>
                </a:tc>
                <a:tc>
                  <a:txBody>
                    <a:bodyPr/>
                    <a:lstStyle/>
                    <a:p>
                      <a:r>
                        <a:rPr lang="en-DE" dirty="0"/>
                        <a:t>PB </a:t>
                      </a:r>
                    </a:p>
                  </a:txBody>
                  <a:tcPr/>
                </a:tc>
                <a:tc>
                  <a:txBody>
                    <a:bodyPr/>
                    <a:lstStyle/>
                    <a:p>
                      <a:r>
                        <a:rPr lang="en-DE" dirty="0"/>
                        <a:t>CL</a:t>
                      </a:r>
                    </a:p>
                  </a:txBody>
                  <a:tcPr/>
                </a:tc>
                <a:extLst>
                  <a:ext uri="{0D108BD9-81ED-4DB2-BD59-A6C34878D82A}">
                    <a16:rowId xmlns:a16="http://schemas.microsoft.com/office/drawing/2014/main" val="2973727523"/>
                  </a:ext>
                </a:extLst>
              </a:tr>
            </a:tbl>
          </a:graphicData>
        </a:graphic>
      </p:graphicFrame>
      <p:sp>
        <p:nvSpPr>
          <p:cNvPr id="27" name="TextBox 26">
            <a:extLst>
              <a:ext uri="{FF2B5EF4-FFF2-40B4-BE49-F238E27FC236}">
                <a16:creationId xmlns:a16="http://schemas.microsoft.com/office/drawing/2014/main" id="{4806F653-B8DB-7893-2062-56378780AF9B}"/>
              </a:ext>
            </a:extLst>
          </p:cNvPr>
          <p:cNvSpPr txBox="1"/>
          <p:nvPr/>
        </p:nvSpPr>
        <p:spPr>
          <a:xfrm>
            <a:off x="922136" y="6077177"/>
            <a:ext cx="1975862" cy="369332"/>
          </a:xfrm>
          <a:prstGeom prst="rect">
            <a:avLst/>
          </a:prstGeom>
          <a:noFill/>
        </p:spPr>
        <p:txBody>
          <a:bodyPr wrap="none" rtlCol="0">
            <a:spAutoFit/>
          </a:bodyPr>
          <a:lstStyle/>
          <a:p>
            <a:r>
              <a:rPr lang="en-DE" dirty="0"/>
              <a:t>FLUMY realisation</a:t>
            </a:r>
          </a:p>
        </p:txBody>
      </p:sp>
      <p:sp>
        <p:nvSpPr>
          <p:cNvPr id="28" name="TextBox 27">
            <a:extLst>
              <a:ext uri="{FF2B5EF4-FFF2-40B4-BE49-F238E27FC236}">
                <a16:creationId xmlns:a16="http://schemas.microsoft.com/office/drawing/2014/main" id="{8C9D4D39-63FA-42F5-372A-50BF4E5381E6}"/>
              </a:ext>
            </a:extLst>
          </p:cNvPr>
          <p:cNvSpPr txBox="1"/>
          <p:nvPr/>
        </p:nvSpPr>
        <p:spPr>
          <a:xfrm>
            <a:off x="3484199" y="6077177"/>
            <a:ext cx="2736583" cy="369332"/>
          </a:xfrm>
          <a:prstGeom prst="rect">
            <a:avLst/>
          </a:prstGeom>
          <a:noFill/>
        </p:spPr>
        <p:txBody>
          <a:bodyPr wrap="none" rtlCol="0">
            <a:spAutoFit/>
          </a:bodyPr>
          <a:lstStyle/>
          <a:p>
            <a:r>
              <a:rPr lang="en-DE" dirty="0"/>
              <a:t>Upscaled reservoir model</a:t>
            </a:r>
          </a:p>
        </p:txBody>
      </p:sp>
      <p:pic>
        <p:nvPicPr>
          <p:cNvPr id="30" name="Picture 29">
            <a:extLst>
              <a:ext uri="{FF2B5EF4-FFF2-40B4-BE49-F238E27FC236}">
                <a16:creationId xmlns:a16="http://schemas.microsoft.com/office/drawing/2014/main" id="{915E4D30-CD6F-416D-D679-189988AA8C3C}"/>
              </a:ext>
            </a:extLst>
          </p:cNvPr>
          <p:cNvPicPr>
            <a:picLocks noChangeAspect="1"/>
          </p:cNvPicPr>
          <p:nvPr/>
        </p:nvPicPr>
        <p:blipFill>
          <a:blip r:embed="rId5"/>
          <a:srcRect l="18121" t="9742" r="16153"/>
          <a:stretch>
            <a:fillRect/>
          </a:stretch>
        </p:blipFill>
        <p:spPr>
          <a:xfrm>
            <a:off x="6415229" y="3585852"/>
            <a:ext cx="2292574" cy="2361198"/>
          </a:xfrm>
          <a:prstGeom prst="rect">
            <a:avLst/>
          </a:prstGeom>
        </p:spPr>
      </p:pic>
      <p:sp>
        <p:nvSpPr>
          <p:cNvPr id="31" name="TextBox 30">
            <a:extLst>
              <a:ext uri="{FF2B5EF4-FFF2-40B4-BE49-F238E27FC236}">
                <a16:creationId xmlns:a16="http://schemas.microsoft.com/office/drawing/2014/main" id="{3DDEABA7-3FB0-DCB8-67EE-E1B75A52AD23}"/>
              </a:ext>
            </a:extLst>
          </p:cNvPr>
          <p:cNvSpPr txBox="1"/>
          <p:nvPr/>
        </p:nvSpPr>
        <p:spPr>
          <a:xfrm>
            <a:off x="7070323" y="6061276"/>
            <a:ext cx="982385" cy="369332"/>
          </a:xfrm>
          <a:prstGeom prst="rect">
            <a:avLst/>
          </a:prstGeom>
          <a:noFill/>
        </p:spPr>
        <p:txBody>
          <a:bodyPr wrap="none" rtlCol="0">
            <a:spAutoFit/>
          </a:bodyPr>
          <a:lstStyle/>
          <a:p>
            <a:r>
              <a:rPr lang="en-DE" dirty="0"/>
              <a:t>Porosity</a:t>
            </a:r>
          </a:p>
        </p:txBody>
      </p:sp>
      <p:pic>
        <p:nvPicPr>
          <p:cNvPr id="32" name="Picture 31">
            <a:extLst>
              <a:ext uri="{FF2B5EF4-FFF2-40B4-BE49-F238E27FC236}">
                <a16:creationId xmlns:a16="http://schemas.microsoft.com/office/drawing/2014/main" id="{80027C35-9CC3-518C-A498-9A2E694C3370}"/>
              </a:ext>
            </a:extLst>
          </p:cNvPr>
          <p:cNvPicPr>
            <a:picLocks noChangeAspect="1"/>
          </p:cNvPicPr>
          <p:nvPr/>
        </p:nvPicPr>
        <p:blipFill>
          <a:blip r:embed="rId6"/>
          <a:srcRect l="19325" t="9743" r="17601"/>
          <a:stretch>
            <a:fillRect/>
          </a:stretch>
        </p:blipFill>
        <p:spPr>
          <a:xfrm>
            <a:off x="9182979" y="3492531"/>
            <a:ext cx="2292574" cy="2460445"/>
          </a:xfrm>
          <a:prstGeom prst="rect">
            <a:avLst/>
          </a:prstGeom>
        </p:spPr>
      </p:pic>
      <p:sp>
        <p:nvSpPr>
          <p:cNvPr id="33" name="TextBox 32">
            <a:extLst>
              <a:ext uri="{FF2B5EF4-FFF2-40B4-BE49-F238E27FC236}">
                <a16:creationId xmlns:a16="http://schemas.microsoft.com/office/drawing/2014/main" id="{A141CE86-53D5-A4FD-6EB8-8C76091C21DD}"/>
              </a:ext>
            </a:extLst>
          </p:cNvPr>
          <p:cNvSpPr txBox="1"/>
          <p:nvPr/>
        </p:nvSpPr>
        <p:spPr>
          <a:xfrm>
            <a:off x="9615288" y="6077177"/>
            <a:ext cx="1427955" cy="369332"/>
          </a:xfrm>
          <a:prstGeom prst="rect">
            <a:avLst/>
          </a:prstGeom>
          <a:noFill/>
        </p:spPr>
        <p:txBody>
          <a:bodyPr wrap="none" rtlCol="0">
            <a:spAutoFit/>
          </a:bodyPr>
          <a:lstStyle/>
          <a:p>
            <a:r>
              <a:rPr lang="en-DE" dirty="0"/>
              <a:t>Permeability</a:t>
            </a:r>
          </a:p>
        </p:txBody>
      </p:sp>
      <p:sp>
        <p:nvSpPr>
          <p:cNvPr id="34" name="TextBox 33">
            <a:extLst>
              <a:ext uri="{FF2B5EF4-FFF2-40B4-BE49-F238E27FC236}">
                <a16:creationId xmlns:a16="http://schemas.microsoft.com/office/drawing/2014/main" id="{5245FE68-D65E-A299-2193-0E9C5DA4544D}"/>
              </a:ext>
            </a:extLst>
          </p:cNvPr>
          <p:cNvSpPr txBox="1"/>
          <p:nvPr/>
        </p:nvSpPr>
        <p:spPr>
          <a:xfrm>
            <a:off x="6616468" y="6360168"/>
            <a:ext cx="1760803" cy="307777"/>
          </a:xfrm>
          <a:prstGeom prst="rect">
            <a:avLst/>
          </a:prstGeom>
          <a:noFill/>
        </p:spPr>
        <p:txBody>
          <a:bodyPr wrap="none" rtlCol="0">
            <a:spAutoFit/>
          </a:bodyPr>
          <a:lstStyle/>
          <a:p>
            <a:r>
              <a:rPr lang="en-GB" sz="1400" i="1" dirty="0"/>
              <a:t>A</a:t>
            </a:r>
            <a:r>
              <a:rPr lang="en-DE" sz="1400" i="1" dirty="0"/>
              <a:t>rtihmetic averaging</a:t>
            </a:r>
          </a:p>
        </p:txBody>
      </p:sp>
      <p:sp>
        <p:nvSpPr>
          <p:cNvPr id="35" name="TextBox 34">
            <a:extLst>
              <a:ext uri="{FF2B5EF4-FFF2-40B4-BE49-F238E27FC236}">
                <a16:creationId xmlns:a16="http://schemas.microsoft.com/office/drawing/2014/main" id="{06F68858-3F63-8E5C-C733-81F88F1B8478}"/>
              </a:ext>
            </a:extLst>
          </p:cNvPr>
          <p:cNvSpPr txBox="1"/>
          <p:nvPr/>
        </p:nvSpPr>
        <p:spPr>
          <a:xfrm>
            <a:off x="9440047" y="6386771"/>
            <a:ext cx="1778436" cy="307777"/>
          </a:xfrm>
          <a:prstGeom prst="rect">
            <a:avLst/>
          </a:prstGeom>
          <a:noFill/>
        </p:spPr>
        <p:txBody>
          <a:bodyPr wrap="none" rtlCol="0">
            <a:spAutoFit/>
          </a:bodyPr>
          <a:lstStyle/>
          <a:p>
            <a:r>
              <a:rPr lang="de-DE" sz="1400" i="1" dirty="0"/>
              <a:t>Geometric</a:t>
            </a:r>
            <a:r>
              <a:rPr lang="en-DE" sz="1400" i="1" dirty="0"/>
              <a:t> averaging</a:t>
            </a:r>
          </a:p>
        </p:txBody>
      </p:sp>
      <p:sp>
        <p:nvSpPr>
          <p:cNvPr id="36" name="Date Placeholder 35">
            <a:extLst>
              <a:ext uri="{FF2B5EF4-FFF2-40B4-BE49-F238E27FC236}">
                <a16:creationId xmlns:a16="http://schemas.microsoft.com/office/drawing/2014/main" id="{F14B9775-83EF-EC4E-3788-29889450759E}"/>
              </a:ext>
            </a:extLst>
          </p:cNvPr>
          <p:cNvSpPr>
            <a:spLocks noGrp="1"/>
          </p:cNvSpPr>
          <p:nvPr>
            <p:ph type="dt" sz="half" idx="10"/>
          </p:nvPr>
        </p:nvSpPr>
        <p:spPr/>
        <p:txBody>
          <a:bodyPr/>
          <a:lstStyle/>
          <a:p>
            <a:fld id="{CF106D98-0E55-2844-9A33-53A63065118A}" type="datetime1">
              <a:rPr lang="de-DE" smtClean="0"/>
              <a:t>15.05.26</a:t>
            </a:fld>
            <a:endParaRPr lang="en-DE"/>
          </a:p>
        </p:txBody>
      </p:sp>
      <p:sp>
        <p:nvSpPr>
          <p:cNvPr id="37" name="Footer Placeholder 36">
            <a:extLst>
              <a:ext uri="{FF2B5EF4-FFF2-40B4-BE49-F238E27FC236}">
                <a16:creationId xmlns:a16="http://schemas.microsoft.com/office/drawing/2014/main" id="{00220D32-EB22-D404-3F28-5B35831580D1}"/>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38" name="Slide Number Placeholder 37">
            <a:extLst>
              <a:ext uri="{FF2B5EF4-FFF2-40B4-BE49-F238E27FC236}">
                <a16:creationId xmlns:a16="http://schemas.microsoft.com/office/drawing/2014/main" id="{4CDA2E94-9C71-31E4-0FB3-84A59E129CAD}"/>
              </a:ext>
            </a:extLst>
          </p:cNvPr>
          <p:cNvSpPr>
            <a:spLocks noGrp="1"/>
          </p:cNvSpPr>
          <p:nvPr>
            <p:ph type="sldNum" sz="quarter" idx="12"/>
          </p:nvPr>
        </p:nvSpPr>
        <p:spPr/>
        <p:txBody>
          <a:bodyPr/>
          <a:lstStyle/>
          <a:p>
            <a:fld id="{86BF244D-980C-1947-A7CD-4B532B71AD63}" type="slidenum">
              <a:rPr lang="en-DE" b="1" smtClean="0">
                <a:solidFill>
                  <a:srgbClr val="FFFFFF"/>
                </a:solidFill>
              </a:rPr>
              <a:t>23</a:t>
            </a:fld>
            <a:endParaRPr lang="en-DE" b="1">
              <a:solidFill>
                <a:srgbClr val="FFFFFF"/>
              </a:solidFill>
            </a:endParaRPr>
          </a:p>
        </p:txBody>
      </p:sp>
    </p:spTree>
    <p:extLst>
      <p:ext uri="{BB962C8B-B14F-4D97-AF65-F5344CB8AC3E}">
        <p14:creationId xmlns:p14="http://schemas.microsoft.com/office/powerpoint/2010/main" val="68090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59F7A-3811-40C0-E64B-02706783D7C0}"/>
              </a:ext>
            </a:extLst>
          </p:cNvPr>
          <p:cNvSpPr>
            <a:spLocks noGrp="1"/>
          </p:cNvSpPr>
          <p:nvPr>
            <p:ph type="title"/>
          </p:nvPr>
        </p:nvSpPr>
        <p:spPr/>
        <p:txBody>
          <a:bodyPr/>
          <a:lstStyle/>
          <a:p>
            <a:endParaRPr lang="en-DE"/>
          </a:p>
        </p:txBody>
      </p:sp>
      <p:pic>
        <p:nvPicPr>
          <p:cNvPr id="4" name="Content Placeholder 3">
            <a:extLst>
              <a:ext uri="{FF2B5EF4-FFF2-40B4-BE49-F238E27FC236}">
                <a16:creationId xmlns:a16="http://schemas.microsoft.com/office/drawing/2014/main" id="{AFAE082F-7EF9-B830-E080-7573B89F2EA4}"/>
              </a:ext>
            </a:extLst>
          </p:cNvPr>
          <p:cNvPicPr>
            <a:picLocks noGrp="1" noChangeAspect="1"/>
          </p:cNvPicPr>
          <p:nvPr>
            <p:ph idx="1"/>
          </p:nvPr>
        </p:nvPicPr>
        <p:blipFill>
          <a:blip r:embed="rId2"/>
          <a:stretch>
            <a:fillRect/>
          </a:stretch>
        </p:blipFill>
        <p:spPr>
          <a:xfrm>
            <a:off x="2959100" y="2210594"/>
            <a:ext cx="6273800" cy="3581400"/>
          </a:xfrm>
          <a:prstGeom prst="rect">
            <a:avLst/>
          </a:prstGeom>
        </p:spPr>
      </p:pic>
      <p:sp>
        <p:nvSpPr>
          <p:cNvPr id="5" name="Date Placeholder 4">
            <a:extLst>
              <a:ext uri="{FF2B5EF4-FFF2-40B4-BE49-F238E27FC236}">
                <a16:creationId xmlns:a16="http://schemas.microsoft.com/office/drawing/2014/main" id="{2936349A-0041-183D-2E0E-87FA1A9CCC83}"/>
              </a:ext>
            </a:extLst>
          </p:cNvPr>
          <p:cNvSpPr>
            <a:spLocks noGrp="1"/>
          </p:cNvSpPr>
          <p:nvPr>
            <p:ph type="dt" sz="half" idx="10"/>
          </p:nvPr>
        </p:nvSpPr>
        <p:spPr/>
        <p:txBody>
          <a:bodyPr/>
          <a:lstStyle/>
          <a:p>
            <a:fld id="{EE483FE2-61DA-4F4C-9F3E-4E76D08FE0BB}" type="datetime1">
              <a:rPr lang="de-DE" smtClean="0"/>
              <a:t>15.05.26</a:t>
            </a:fld>
            <a:endParaRPr lang="en-DE"/>
          </a:p>
        </p:txBody>
      </p:sp>
      <p:sp>
        <p:nvSpPr>
          <p:cNvPr id="6" name="Footer Placeholder 5">
            <a:extLst>
              <a:ext uri="{FF2B5EF4-FFF2-40B4-BE49-F238E27FC236}">
                <a16:creationId xmlns:a16="http://schemas.microsoft.com/office/drawing/2014/main" id="{2CC82048-9F40-B9D3-7B87-536B4F890DB9}"/>
              </a:ext>
            </a:extLst>
          </p:cNvPr>
          <p:cNvSpPr>
            <a:spLocks noGrp="1"/>
          </p:cNvSpPr>
          <p:nvPr>
            <p:ph type="ftr" sz="quarter" idx="11"/>
          </p:nvPr>
        </p:nvSpPr>
        <p:spPr/>
        <p:txBody>
          <a:bodyPr/>
          <a:lstStyle/>
          <a:p>
            <a:r>
              <a:rPr lang="en-GB"/>
              <a:t>Professur für Hydromechanik </a:t>
            </a:r>
            <a:endParaRPr lang="en-DE"/>
          </a:p>
        </p:txBody>
      </p:sp>
      <p:sp>
        <p:nvSpPr>
          <p:cNvPr id="7" name="Slide Number Placeholder 6">
            <a:extLst>
              <a:ext uri="{FF2B5EF4-FFF2-40B4-BE49-F238E27FC236}">
                <a16:creationId xmlns:a16="http://schemas.microsoft.com/office/drawing/2014/main" id="{19797DC4-5DB7-BDCE-FD1F-8109AD38AD99}"/>
              </a:ext>
            </a:extLst>
          </p:cNvPr>
          <p:cNvSpPr>
            <a:spLocks noGrp="1"/>
          </p:cNvSpPr>
          <p:nvPr>
            <p:ph type="sldNum" sz="quarter" idx="12"/>
          </p:nvPr>
        </p:nvSpPr>
        <p:spPr/>
        <p:txBody>
          <a:bodyPr/>
          <a:lstStyle/>
          <a:p>
            <a:fld id="{86BF244D-980C-1947-A7CD-4B532B71AD63}" type="slidenum">
              <a:rPr lang="en-DE" smtClean="0"/>
              <a:t>24</a:t>
            </a:fld>
            <a:endParaRPr lang="en-DE"/>
          </a:p>
        </p:txBody>
      </p:sp>
    </p:spTree>
    <p:extLst>
      <p:ext uri="{BB962C8B-B14F-4D97-AF65-F5344CB8AC3E}">
        <p14:creationId xmlns:p14="http://schemas.microsoft.com/office/powerpoint/2010/main" val="921207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E788-AC99-9A51-4EBE-2D2813355BC9}"/>
              </a:ext>
            </a:extLst>
          </p:cNvPr>
          <p:cNvSpPr>
            <a:spLocks noGrp="1"/>
          </p:cNvSpPr>
          <p:nvPr>
            <p:ph type="title"/>
          </p:nvPr>
        </p:nvSpPr>
        <p:spPr/>
        <p:txBody>
          <a:bodyPr/>
          <a:lstStyle/>
          <a:p>
            <a:endParaRPr lang="en-DE"/>
          </a:p>
        </p:txBody>
      </p:sp>
      <p:sp>
        <p:nvSpPr>
          <p:cNvPr id="5" name="Content Placeholder 4">
            <a:extLst>
              <a:ext uri="{FF2B5EF4-FFF2-40B4-BE49-F238E27FC236}">
                <a16:creationId xmlns:a16="http://schemas.microsoft.com/office/drawing/2014/main" id="{3EAA4EE4-66EE-79CB-6C29-07EAC1382071}"/>
              </a:ext>
            </a:extLst>
          </p:cNvPr>
          <p:cNvSpPr>
            <a:spLocks noGrp="1"/>
          </p:cNvSpPr>
          <p:nvPr>
            <p:ph idx="1"/>
          </p:nvPr>
        </p:nvSpPr>
        <p:spPr/>
        <p:txBody>
          <a:bodyPr/>
          <a:lstStyle/>
          <a:p>
            <a:endParaRPr lang="en-DE"/>
          </a:p>
        </p:txBody>
      </p:sp>
      <p:pic>
        <p:nvPicPr>
          <p:cNvPr id="6" name="Picture 5">
            <a:extLst>
              <a:ext uri="{FF2B5EF4-FFF2-40B4-BE49-F238E27FC236}">
                <a16:creationId xmlns:a16="http://schemas.microsoft.com/office/drawing/2014/main" id="{7E8B2E81-0412-6353-2303-F215DA35B76F}"/>
              </a:ext>
            </a:extLst>
          </p:cNvPr>
          <p:cNvPicPr>
            <a:picLocks noChangeAspect="1"/>
          </p:cNvPicPr>
          <p:nvPr/>
        </p:nvPicPr>
        <p:blipFill>
          <a:blip r:embed="rId3"/>
          <a:stretch>
            <a:fillRect/>
          </a:stretch>
        </p:blipFill>
        <p:spPr>
          <a:xfrm>
            <a:off x="986299" y="1825625"/>
            <a:ext cx="5676900" cy="3657600"/>
          </a:xfrm>
          <a:prstGeom prst="rect">
            <a:avLst/>
          </a:prstGeom>
        </p:spPr>
      </p:pic>
      <p:sp>
        <p:nvSpPr>
          <p:cNvPr id="3" name="Date Placeholder 2">
            <a:extLst>
              <a:ext uri="{FF2B5EF4-FFF2-40B4-BE49-F238E27FC236}">
                <a16:creationId xmlns:a16="http://schemas.microsoft.com/office/drawing/2014/main" id="{C29B793B-1924-EE99-BCC7-E96C8222B4E5}"/>
              </a:ext>
            </a:extLst>
          </p:cNvPr>
          <p:cNvSpPr>
            <a:spLocks noGrp="1"/>
          </p:cNvSpPr>
          <p:nvPr>
            <p:ph type="dt" sz="half" idx="10"/>
          </p:nvPr>
        </p:nvSpPr>
        <p:spPr/>
        <p:txBody>
          <a:bodyPr/>
          <a:lstStyle/>
          <a:p>
            <a:fld id="{387827A3-54AD-B246-87FF-4471FB47FFF9}" type="datetime1">
              <a:rPr lang="de-DE" smtClean="0"/>
              <a:t>15.05.26</a:t>
            </a:fld>
            <a:endParaRPr lang="en-DE"/>
          </a:p>
        </p:txBody>
      </p:sp>
      <p:sp>
        <p:nvSpPr>
          <p:cNvPr id="4" name="Footer Placeholder 3">
            <a:extLst>
              <a:ext uri="{FF2B5EF4-FFF2-40B4-BE49-F238E27FC236}">
                <a16:creationId xmlns:a16="http://schemas.microsoft.com/office/drawing/2014/main" id="{FCCF10A7-01BF-A327-61D0-E1E199B2D888}"/>
              </a:ext>
            </a:extLst>
          </p:cNvPr>
          <p:cNvSpPr>
            <a:spLocks noGrp="1"/>
          </p:cNvSpPr>
          <p:nvPr>
            <p:ph type="ftr" sz="quarter" idx="11"/>
          </p:nvPr>
        </p:nvSpPr>
        <p:spPr/>
        <p:txBody>
          <a:bodyPr/>
          <a:lstStyle/>
          <a:p>
            <a:r>
              <a:rPr lang="en-GB"/>
              <a:t>Professur für Hydromechanik </a:t>
            </a:r>
            <a:endParaRPr lang="en-DE"/>
          </a:p>
        </p:txBody>
      </p:sp>
      <p:sp>
        <p:nvSpPr>
          <p:cNvPr id="7" name="Slide Number Placeholder 6">
            <a:extLst>
              <a:ext uri="{FF2B5EF4-FFF2-40B4-BE49-F238E27FC236}">
                <a16:creationId xmlns:a16="http://schemas.microsoft.com/office/drawing/2014/main" id="{666012C0-B3C1-30D9-C0AB-3BCB1EF30958}"/>
              </a:ext>
            </a:extLst>
          </p:cNvPr>
          <p:cNvSpPr>
            <a:spLocks noGrp="1"/>
          </p:cNvSpPr>
          <p:nvPr>
            <p:ph type="sldNum" sz="quarter" idx="12"/>
          </p:nvPr>
        </p:nvSpPr>
        <p:spPr/>
        <p:txBody>
          <a:bodyPr/>
          <a:lstStyle/>
          <a:p>
            <a:fld id="{86BF244D-980C-1947-A7CD-4B532B71AD63}" type="slidenum">
              <a:rPr lang="en-DE" smtClean="0"/>
              <a:t>25</a:t>
            </a:fld>
            <a:endParaRPr lang="en-DE"/>
          </a:p>
        </p:txBody>
      </p:sp>
    </p:spTree>
    <p:extLst>
      <p:ext uri="{BB962C8B-B14F-4D97-AF65-F5344CB8AC3E}">
        <p14:creationId xmlns:p14="http://schemas.microsoft.com/office/powerpoint/2010/main" val="50025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47 1">
            <a:extLst>
              <a:ext uri="{FF2B5EF4-FFF2-40B4-BE49-F238E27FC236}">
                <a16:creationId xmlns:a16="http://schemas.microsoft.com/office/drawing/2014/main" id="{85B845D6-ECAD-C586-E8B2-2AAE79E502A9}"/>
              </a:ext>
            </a:extLst>
          </p:cNvPr>
          <p:cNvSpPr>
            <a:spLocks noChangeArrowheads="1"/>
          </p:cNvSpPr>
          <p:nvPr/>
        </p:nvSpPr>
        <p:spPr bwMode="auto">
          <a:xfrm>
            <a:off x="-13447" y="6217304"/>
            <a:ext cx="12232342" cy="6810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chemeClr val="bg1"/>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54AA3F19-50C5-6CFA-FED3-D37561C1C5BA}"/>
              </a:ext>
            </a:extLst>
          </p:cNvPr>
          <p:cNvSpPr>
            <a:spLocks noGrp="1"/>
          </p:cNvSpPr>
          <p:nvPr>
            <p:ph type="title"/>
          </p:nvPr>
        </p:nvSpPr>
        <p:spPr>
          <a:xfrm>
            <a:off x="1485" y="0"/>
            <a:ext cx="10525760" cy="1051243"/>
          </a:xfrm>
        </p:spPr>
        <p:txBody>
          <a:bodyPr/>
          <a:lstStyle/>
          <a:p>
            <a:r>
              <a:rPr lang="en-DE" dirty="0">
                <a:latin typeface="Arial"/>
                <a:cs typeface="Arial"/>
              </a:rPr>
              <a:t>Introduction</a:t>
            </a:r>
          </a:p>
        </p:txBody>
      </p:sp>
      <p:sp>
        <p:nvSpPr>
          <p:cNvPr id="4" name="TextBox 3">
            <a:extLst>
              <a:ext uri="{FF2B5EF4-FFF2-40B4-BE49-F238E27FC236}">
                <a16:creationId xmlns:a16="http://schemas.microsoft.com/office/drawing/2014/main" id="{0A52DE79-936E-CF73-233A-D61EDEDBFEC8}"/>
              </a:ext>
            </a:extLst>
          </p:cNvPr>
          <p:cNvSpPr txBox="1"/>
          <p:nvPr/>
        </p:nvSpPr>
        <p:spPr>
          <a:xfrm>
            <a:off x="6321973" y="3841167"/>
            <a:ext cx="56709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Classification of heterogeneities in reservoirs according to scale. Kraus, et al. (1987).</a:t>
            </a:r>
          </a:p>
        </p:txBody>
      </p:sp>
      <p:pic>
        <p:nvPicPr>
          <p:cNvPr id="5" name="Content Placeholder 7" descr="A diagram of a reservoir&#10;&#10;AI-generated content may be incorrect.">
            <a:extLst>
              <a:ext uri="{FF2B5EF4-FFF2-40B4-BE49-F238E27FC236}">
                <a16:creationId xmlns:a16="http://schemas.microsoft.com/office/drawing/2014/main" id="{773E5385-5C05-9BC7-9143-BC6DE23972A6}"/>
              </a:ext>
            </a:extLst>
          </p:cNvPr>
          <p:cNvPicPr>
            <a:picLocks noChangeAspect="1"/>
          </p:cNvPicPr>
          <p:nvPr/>
        </p:nvPicPr>
        <p:blipFill>
          <a:blip r:embed="rId3"/>
          <a:stretch>
            <a:fillRect/>
          </a:stretch>
        </p:blipFill>
        <p:spPr>
          <a:xfrm>
            <a:off x="5791200" y="1050027"/>
            <a:ext cx="5857319" cy="2791140"/>
          </a:xfrm>
          <a:prstGeom prst="rect">
            <a:avLst/>
          </a:prstGeom>
        </p:spPr>
      </p:pic>
      <p:sp>
        <p:nvSpPr>
          <p:cNvPr id="6" name="TextBox 5">
            <a:extLst>
              <a:ext uri="{FF2B5EF4-FFF2-40B4-BE49-F238E27FC236}">
                <a16:creationId xmlns:a16="http://schemas.microsoft.com/office/drawing/2014/main" id="{4EAFA727-32C0-6E96-BECB-335E42BEEAE5}"/>
              </a:ext>
            </a:extLst>
          </p:cNvPr>
          <p:cNvSpPr txBox="1"/>
          <p:nvPr/>
        </p:nvSpPr>
        <p:spPr>
          <a:xfrm>
            <a:off x="109298" y="772935"/>
            <a:ext cx="5986702"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DE" sz="2000" dirty="0">
                <a:latin typeface="Arial"/>
                <a:cs typeface="Arial"/>
              </a:rPr>
              <a:t>Large scale underground hydrogen storage (UHS) in porous media cost effective and necessary</a:t>
            </a:r>
          </a:p>
          <a:p>
            <a:pPr marL="285750" indent="-285750">
              <a:buFont typeface="Arial"/>
              <a:buChar char="•"/>
            </a:pPr>
            <a:endParaRPr lang="en-GB" sz="2000" dirty="0">
              <a:latin typeface="Arial"/>
              <a:cs typeface="Arial"/>
            </a:endParaRPr>
          </a:p>
          <a:p>
            <a:pPr marL="285750" indent="-285750">
              <a:buFont typeface="Arial"/>
              <a:buChar char="•"/>
            </a:pPr>
            <a:r>
              <a:rPr lang="en-GB" sz="2000" dirty="0">
                <a:latin typeface="Arial"/>
                <a:cs typeface="Arial"/>
              </a:rPr>
              <a:t>Geological reservoirs are inherently heterogenous. </a:t>
            </a:r>
          </a:p>
          <a:p>
            <a:pPr marL="285750" indent="-285750">
              <a:buFont typeface="Arial"/>
              <a:buChar char="•"/>
            </a:pPr>
            <a:endParaRPr lang="en-GB" sz="2000" dirty="0">
              <a:latin typeface="Arial"/>
              <a:cs typeface="Arial"/>
            </a:endParaRPr>
          </a:p>
          <a:p>
            <a:pPr marL="285750" indent="-285750">
              <a:buFont typeface="Arial"/>
              <a:buChar char="•"/>
            </a:pPr>
            <a:r>
              <a:rPr lang="en-GB" sz="2000" dirty="0">
                <a:latin typeface="Arial"/>
                <a:cs typeface="Arial"/>
              </a:rPr>
              <a:t>Heterogeneity is determined by sedimentary processes and consequent diagenesis. </a:t>
            </a:r>
          </a:p>
          <a:p>
            <a:pPr marL="285750" indent="-285750">
              <a:buFont typeface="Arial"/>
              <a:buChar char="•"/>
            </a:pPr>
            <a:endParaRPr lang="en-GB" sz="2000" dirty="0">
              <a:latin typeface="Arial"/>
              <a:cs typeface="Arial"/>
            </a:endParaRPr>
          </a:p>
          <a:p>
            <a:pPr marL="285750" indent="-285750">
              <a:buFont typeface="Arial"/>
              <a:buChar char="•"/>
            </a:pPr>
            <a:r>
              <a:rPr lang="en-GB" sz="2000" dirty="0">
                <a:latin typeface="Arial"/>
                <a:cs typeface="Arial"/>
              </a:rPr>
              <a:t>Different techniques are used to assess heterogeneities at various scales (e.g. forward modelling, </a:t>
            </a:r>
            <a:r>
              <a:rPr lang="en-GB" sz="2000" dirty="0" err="1">
                <a:latin typeface="Arial"/>
                <a:cs typeface="Arial"/>
              </a:rPr>
              <a:t>geostatistics</a:t>
            </a:r>
            <a:r>
              <a:rPr lang="en-GB" sz="2000" dirty="0">
                <a:latin typeface="Arial"/>
                <a:cs typeface="Arial"/>
              </a:rPr>
              <a:t>).</a:t>
            </a:r>
          </a:p>
          <a:p>
            <a:pPr marL="285750" indent="-285750">
              <a:buFont typeface="Arial"/>
              <a:buChar char="•"/>
            </a:pPr>
            <a:endParaRPr lang="en-GB" sz="2000" dirty="0">
              <a:latin typeface="Arial"/>
              <a:cs typeface="Arial"/>
            </a:endParaRPr>
          </a:p>
          <a:p>
            <a:pPr marL="285750" indent="-285750">
              <a:buFont typeface="Arial"/>
              <a:buChar char="•"/>
            </a:pPr>
            <a:r>
              <a:rPr lang="en-GB" sz="2000" dirty="0">
                <a:latin typeface="Arial"/>
                <a:cs typeface="Arial"/>
              </a:rPr>
              <a:t>Accurate understanding of fluid flow behaviour in response to heterogeneities is important for maximising hydrogen recovery</a:t>
            </a:r>
          </a:p>
          <a:p>
            <a:pPr marL="285750" indent="-285750">
              <a:buFont typeface="Arial"/>
              <a:buChar char="•"/>
            </a:pPr>
            <a:endParaRPr lang="en-GB" sz="2000" dirty="0">
              <a:latin typeface="Arial"/>
              <a:cs typeface="Arial"/>
            </a:endParaRPr>
          </a:p>
          <a:p>
            <a:pPr marL="285750" indent="-285750">
              <a:buFont typeface="Arial"/>
              <a:buChar char="•"/>
            </a:pPr>
            <a:endParaRPr lang="en-GB" sz="2000" dirty="0">
              <a:latin typeface="Arial"/>
              <a:cs typeface="Arial"/>
            </a:endParaRPr>
          </a:p>
        </p:txBody>
      </p:sp>
      <p:sp>
        <p:nvSpPr>
          <p:cNvPr id="8" name="Date Placeholder 7">
            <a:extLst>
              <a:ext uri="{FF2B5EF4-FFF2-40B4-BE49-F238E27FC236}">
                <a16:creationId xmlns:a16="http://schemas.microsoft.com/office/drawing/2014/main" id="{43F235E7-914D-5EF3-760D-89ADBAC55CCB}"/>
              </a:ext>
            </a:extLst>
          </p:cNvPr>
          <p:cNvSpPr>
            <a:spLocks noGrp="1"/>
          </p:cNvSpPr>
          <p:nvPr>
            <p:ph type="dt" sz="half" idx="10"/>
          </p:nvPr>
        </p:nvSpPr>
        <p:spPr/>
        <p:txBody>
          <a:bodyPr/>
          <a:lstStyle/>
          <a:p>
            <a:fld id="{19E0DE17-1890-6D4B-8A63-058A2D8B9F5E}" type="datetime1">
              <a:rPr lang="de-DE" b="1" smtClean="0">
                <a:solidFill>
                  <a:schemeClr val="bg1"/>
                </a:solidFill>
              </a:rPr>
              <a:t>15.05.26</a:t>
            </a:fld>
            <a:endParaRPr lang="en-DE" b="1">
              <a:solidFill>
                <a:schemeClr val="bg1"/>
              </a:solidFill>
            </a:endParaRPr>
          </a:p>
        </p:txBody>
      </p:sp>
      <p:sp>
        <p:nvSpPr>
          <p:cNvPr id="9" name="Footer Placeholder 8">
            <a:extLst>
              <a:ext uri="{FF2B5EF4-FFF2-40B4-BE49-F238E27FC236}">
                <a16:creationId xmlns:a16="http://schemas.microsoft.com/office/drawing/2014/main" id="{ADBE87C0-35A3-4A68-97C4-577E545566D5}"/>
              </a:ext>
            </a:extLst>
          </p:cNvPr>
          <p:cNvSpPr>
            <a:spLocks noGrp="1"/>
          </p:cNvSpPr>
          <p:nvPr>
            <p:ph type="ftr" sz="quarter" idx="11"/>
          </p:nvPr>
        </p:nvSpPr>
        <p:spPr/>
        <p:txBody>
          <a:bodyPr/>
          <a:lstStyle/>
          <a:p>
            <a:r>
              <a:rPr lang="en-GB" b="1" err="1">
                <a:solidFill>
                  <a:schemeClr val="bg1"/>
                </a:solidFill>
              </a:rPr>
              <a:t>Professur</a:t>
            </a:r>
            <a:r>
              <a:rPr lang="en-GB" b="1">
                <a:solidFill>
                  <a:schemeClr val="bg1"/>
                </a:solidFill>
              </a:rPr>
              <a:t> für </a:t>
            </a:r>
            <a:r>
              <a:rPr lang="en-GB" b="1" err="1">
                <a:solidFill>
                  <a:schemeClr val="bg1"/>
                </a:solidFill>
              </a:rPr>
              <a:t>Hydromechanik</a:t>
            </a:r>
            <a:r>
              <a:rPr lang="en-GB" b="1">
                <a:solidFill>
                  <a:schemeClr val="bg1"/>
                </a:solidFill>
              </a:rPr>
              <a:t> </a:t>
            </a:r>
            <a:endParaRPr lang="en-DE" b="1">
              <a:solidFill>
                <a:schemeClr val="bg1"/>
              </a:solidFill>
            </a:endParaRPr>
          </a:p>
        </p:txBody>
      </p:sp>
      <p:sp>
        <p:nvSpPr>
          <p:cNvPr id="10" name="Slide Number Placeholder 9">
            <a:extLst>
              <a:ext uri="{FF2B5EF4-FFF2-40B4-BE49-F238E27FC236}">
                <a16:creationId xmlns:a16="http://schemas.microsoft.com/office/drawing/2014/main" id="{3C4FC1D0-CEB7-1D76-9662-CB0AEF1F964D}"/>
              </a:ext>
            </a:extLst>
          </p:cNvPr>
          <p:cNvSpPr>
            <a:spLocks noGrp="1"/>
          </p:cNvSpPr>
          <p:nvPr>
            <p:ph type="sldNum" sz="quarter" idx="12"/>
          </p:nvPr>
        </p:nvSpPr>
        <p:spPr/>
        <p:txBody>
          <a:bodyPr/>
          <a:lstStyle/>
          <a:p>
            <a:fld id="{86BF244D-980C-1947-A7CD-4B532B71AD63}" type="slidenum">
              <a:rPr lang="en-DE" b="1" smtClean="0">
                <a:solidFill>
                  <a:schemeClr val="bg1"/>
                </a:solidFill>
              </a:rPr>
              <a:t>3</a:t>
            </a:fld>
            <a:endParaRPr lang="en-DE" b="1">
              <a:solidFill>
                <a:schemeClr val="bg1"/>
              </a:solidFill>
            </a:endParaRPr>
          </a:p>
        </p:txBody>
      </p:sp>
    </p:spTree>
    <p:extLst>
      <p:ext uri="{BB962C8B-B14F-4D97-AF65-F5344CB8AC3E}">
        <p14:creationId xmlns:p14="http://schemas.microsoft.com/office/powerpoint/2010/main" val="16360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47 1">
            <a:extLst>
              <a:ext uri="{FF2B5EF4-FFF2-40B4-BE49-F238E27FC236}">
                <a16:creationId xmlns:a16="http://schemas.microsoft.com/office/drawing/2014/main" id="{C3BCFCB3-B330-DEA6-AC17-361A0C55D002}"/>
              </a:ext>
            </a:extLst>
          </p:cNvPr>
          <p:cNvSpPr>
            <a:spLocks noChangeArrowheads="1"/>
          </p:cNvSpPr>
          <p:nvPr/>
        </p:nvSpPr>
        <p:spPr bwMode="auto">
          <a:xfrm>
            <a:off x="-13447" y="6217304"/>
            <a:ext cx="12232342" cy="6810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pic>
        <p:nvPicPr>
          <p:cNvPr id="9" name="Content Placeholder 8">
            <a:extLst>
              <a:ext uri="{FF2B5EF4-FFF2-40B4-BE49-F238E27FC236}">
                <a16:creationId xmlns:a16="http://schemas.microsoft.com/office/drawing/2014/main" id="{B336DC14-9A16-326C-1A7A-3A13A9139D04}"/>
              </a:ext>
            </a:extLst>
          </p:cNvPr>
          <p:cNvPicPr>
            <a:picLocks noGrp="1" noChangeAspect="1"/>
          </p:cNvPicPr>
          <p:nvPr>
            <p:ph idx="1"/>
          </p:nvPr>
        </p:nvPicPr>
        <p:blipFill>
          <a:blip r:embed="rId3"/>
          <a:stretch>
            <a:fillRect/>
          </a:stretch>
        </p:blipFill>
        <p:spPr>
          <a:xfrm>
            <a:off x="7234518" y="3088997"/>
            <a:ext cx="3564838" cy="2673628"/>
          </a:xfrm>
          <a:prstGeom prst="rect">
            <a:avLst/>
          </a:prstGeom>
        </p:spPr>
      </p:pic>
      <p:pic>
        <p:nvPicPr>
          <p:cNvPr id="11" name="Picture 10">
            <a:extLst>
              <a:ext uri="{FF2B5EF4-FFF2-40B4-BE49-F238E27FC236}">
                <a16:creationId xmlns:a16="http://schemas.microsoft.com/office/drawing/2014/main" id="{AA6DEF8C-9F12-4C3C-0882-60EF137DC3FD}"/>
              </a:ext>
            </a:extLst>
          </p:cNvPr>
          <p:cNvPicPr>
            <a:picLocks noChangeAspect="1"/>
          </p:cNvPicPr>
          <p:nvPr/>
        </p:nvPicPr>
        <p:blipFill>
          <a:blip r:embed="rId4"/>
          <a:stretch>
            <a:fillRect/>
          </a:stretch>
        </p:blipFill>
        <p:spPr>
          <a:xfrm>
            <a:off x="7234518" y="179912"/>
            <a:ext cx="3564838" cy="2673628"/>
          </a:xfrm>
          <a:prstGeom prst="rect">
            <a:avLst/>
          </a:prstGeom>
        </p:spPr>
      </p:pic>
      <p:sp>
        <p:nvSpPr>
          <p:cNvPr id="12" name="TextBox 11">
            <a:extLst>
              <a:ext uri="{FF2B5EF4-FFF2-40B4-BE49-F238E27FC236}">
                <a16:creationId xmlns:a16="http://schemas.microsoft.com/office/drawing/2014/main" id="{E5D7132E-2889-A934-125E-CD9F3DDB8C3F}"/>
              </a:ext>
            </a:extLst>
          </p:cNvPr>
          <p:cNvSpPr txBox="1"/>
          <p:nvPr/>
        </p:nvSpPr>
        <p:spPr>
          <a:xfrm>
            <a:off x="402955" y="228643"/>
            <a:ext cx="4231037" cy="584775"/>
          </a:xfrm>
          <a:prstGeom prst="rect">
            <a:avLst/>
          </a:prstGeom>
          <a:noFill/>
        </p:spPr>
        <p:txBody>
          <a:bodyPr wrap="square" rtlCol="0">
            <a:spAutoFit/>
          </a:bodyPr>
          <a:lstStyle/>
          <a:p>
            <a:r>
              <a:rPr lang="en-DE" sz="3200">
                <a:latin typeface="Arial"/>
                <a:cs typeface="Arial"/>
              </a:rPr>
              <a:t>Fluvial reservoirs</a:t>
            </a:r>
          </a:p>
        </p:txBody>
      </p:sp>
      <p:sp>
        <p:nvSpPr>
          <p:cNvPr id="13" name="TextBox 12">
            <a:extLst>
              <a:ext uri="{FF2B5EF4-FFF2-40B4-BE49-F238E27FC236}">
                <a16:creationId xmlns:a16="http://schemas.microsoft.com/office/drawing/2014/main" id="{4AE2057E-BE72-AD96-6FBE-53677B867F1D}"/>
              </a:ext>
            </a:extLst>
          </p:cNvPr>
          <p:cNvSpPr txBox="1"/>
          <p:nvPr/>
        </p:nvSpPr>
        <p:spPr>
          <a:xfrm>
            <a:off x="402955" y="746303"/>
            <a:ext cx="4777334"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dirty="0">
              <a:latin typeface="Arial"/>
              <a:cs typeface="Arial"/>
            </a:endParaRPr>
          </a:p>
          <a:p>
            <a:pPr marL="285750" indent="-285750">
              <a:buFont typeface="Arial" panose="020B0604020202020204" pitchFamily="34" charset="0"/>
              <a:buChar char="•"/>
            </a:pPr>
            <a:r>
              <a:rPr lang="en-DE" dirty="0">
                <a:latin typeface="Arial"/>
                <a:cs typeface="Arial"/>
              </a:rPr>
              <a:t>Meandering and/or braided channels can act as porous storage mediums  </a:t>
            </a:r>
          </a:p>
          <a:p>
            <a:pPr marL="285750" indent="-285750">
              <a:buFont typeface="Arial" panose="020B0604020202020204" pitchFamily="34" charset="0"/>
              <a:buChar char="•"/>
            </a:pPr>
            <a:endParaRPr lang="en-DE" dirty="0">
              <a:latin typeface="Arial"/>
              <a:cs typeface="Arial"/>
            </a:endParaRPr>
          </a:p>
          <a:p>
            <a:pPr marL="285750" indent="-285750">
              <a:buFont typeface="Arial" panose="020B0604020202020204" pitchFamily="34" charset="0"/>
              <a:buChar char="•"/>
            </a:pPr>
            <a:r>
              <a:rPr lang="en-DE" dirty="0">
                <a:latin typeface="Arial"/>
                <a:cs typeface="Arial"/>
              </a:rPr>
              <a:t>Fluvial systems are </a:t>
            </a:r>
            <a:r>
              <a:rPr lang="en-GB" dirty="0">
                <a:latin typeface="Arial"/>
                <a:cs typeface="Arial"/>
              </a:rPr>
              <a:t>characterised</a:t>
            </a:r>
            <a:r>
              <a:rPr lang="en-DE" dirty="0">
                <a:latin typeface="Arial"/>
                <a:cs typeface="Arial"/>
              </a:rPr>
              <a:t> by a number of properties such as channel geometry, </a:t>
            </a:r>
            <a:r>
              <a:rPr lang="en-GB" dirty="0">
                <a:latin typeface="Arial"/>
                <a:cs typeface="Arial"/>
              </a:rPr>
              <a:t>sinuosity, lateral migration, and avulsion history all control the connectivity and continuity of sand bodies. </a:t>
            </a: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r>
              <a:rPr lang="en-GB" dirty="0">
                <a:latin typeface="Arial"/>
                <a:cs typeface="Arial"/>
              </a:rPr>
              <a:t>The heterogeneities in the subsurface and their characterization will subsequently affect UHS, especially due to its cyclical nature of operations. </a:t>
            </a:r>
          </a:p>
          <a:p>
            <a:endParaRPr lang="en-DE" dirty="0">
              <a:latin typeface="Arial"/>
              <a:cs typeface="Arial"/>
            </a:endParaRPr>
          </a:p>
        </p:txBody>
      </p:sp>
      <p:sp>
        <p:nvSpPr>
          <p:cNvPr id="14" name="TextBox 13">
            <a:extLst>
              <a:ext uri="{FF2B5EF4-FFF2-40B4-BE49-F238E27FC236}">
                <a16:creationId xmlns:a16="http://schemas.microsoft.com/office/drawing/2014/main" id="{3C7E1826-38C0-9FA4-9704-ADD88416459C}"/>
              </a:ext>
            </a:extLst>
          </p:cNvPr>
          <p:cNvSpPr txBox="1"/>
          <p:nvPr/>
        </p:nvSpPr>
        <p:spPr>
          <a:xfrm>
            <a:off x="402955" y="4758888"/>
            <a:ext cx="5135880" cy="646331"/>
          </a:xfrm>
          <a:prstGeom prst="rect">
            <a:avLst/>
          </a:prstGeom>
          <a:noFill/>
          <a:ln w="28575">
            <a:solidFill>
              <a:schemeClr val="accent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Goal is to examine the effect of fluvial </a:t>
            </a:r>
          </a:p>
          <a:p>
            <a:r>
              <a:rPr lang="en-US" dirty="0">
                <a:latin typeface="Arial"/>
                <a:cs typeface="Arial"/>
              </a:rPr>
              <a:t>reservoir heterogeneities on UHS operations</a:t>
            </a:r>
          </a:p>
        </p:txBody>
      </p:sp>
      <p:sp>
        <p:nvSpPr>
          <p:cNvPr id="15" name="Date Placeholder 14">
            <a:extLst>
              <a:ext uri="{FF2B5EF4-FFF2-40B4-BE49-F238E27FC236}">
                <a16:creationId xmlns:a16="http://schemas.microsoft.com/office/drawing/2014/main" id="{A5FF8EC8-8F45-9823-5D45-6DA5111E47A9}"/>
              </a:ext>
            </a:extLst>
          </p:cNvPr>
          <p:cNvSpPr>
            <a:spLocks noGrp="1"/>
          </p:cNvSpPr>
          <p:nvPr>
            <p:ph type="dt" sz="half" idx="10"/>
          </p:nvPr>
        </p:nvSpPr>
        <p:spPr/>
        <p:txBody>
          <a:bodyPr/>
          <a:lstStyle/>
          <a:p>
            <a:fld id="{651FB140-5453-6E44-A6BD-9037D3D27974}" type="datetime1">
              <a:rPr lang="de-DE" b="1" smtClean="0">
                <a:solidFill>
                  <a:schemeClr val="bg1"/>
                </a:solidFill>
              </a:rPr>
              <a:t>15.05.26</a:t>
            </a:fld>
            <a:endParaRPr lang="en-DE" b="1">
              <a:solidFill>
                <a:schemeClr val="bg1"/>
              </a:solidFill>
            </a:endParaRPr>
          </a:p>
        </p:txBody>
      </p:sp>
      <p:sp>
        <p:nvSpPr>
          <p:cNvPr id="16" name="Footer Placeholder 15">
            <a:extLst>
              <a:ext uri="{FF2B5EF4-FFF2-40B4-BE49-F238E27FC236}">
                <a16:creationId xmlns:a16="http://schemas.microsoft.com/office/drawing/2014/main" id="{C45D52D9-935C-AF71-940E-F5A772BD8756}"/>
              </a:ext>
            </a:extLst>
          </p:cNvPr>
          <p:cNvSpPr>
            <a:spLocks noGrp="1"/>
          </p:cNvSpPr>
          <p:nvPr>
            <p:ph type="ftr" sz="quarter" idx="11"/>
          </p:nvPr>
        </p:nvSpPr>
        <p:spPr/>
        <p:txBody>
          <a:bodyPr/>
          <a:lstStyle/>
          <a:p>
            <a:r>
              <a:rPr lang="en-GB" b="1">
                <a:solidFill>
                  <a:schemeClr val="bg1"/>
                </a:solidFill>
              </a:rPr>
              <a:t>Professur für Hydromechanik </a:t>
            </a:r>
            <a:endParaRPr lang="en-DE" b="1">
              <a:solidFill>
                <a:schemeClr val="bg1"/>
              </a:solidFill>
            </a:endParaRPr>
          </a:p>
        </p:txBody>
      </p:sp>
      <p:sp>
        <p:nvSpPr>
          <p:cNvPr id="17" name="Slide Number Placeholder 16">
            <a:extLst>
              <a:ext uri="{FF2B5EF4-FFF2-40B4-BE49-F238E27FC236}">
                <a16:creationId xmlns:a16="http://schemas.microsoft.com/office/drawing/2014/main" id="{3BDA03BE-8059-568E-EE9D-BF2C6AEE04C6}"/>
              </a:ext>
            </a:extLst>
          </p:cNvPr>
          <p:cNvSpPr>
            <a:spLocks noGrp="1"/>
          </p:cNvSpPr>
          <p:nvPr>
            <p:ph type="sldNum" sz="quarter" idx="12"/>
          </p:nvPr>
        </p:nvSpPr>
        <p:spPr/>
        <p:txBody>
          <a:bodyPr/>
          <a:lstStyle/>
          <a:p>
            <a:fld id="{86BF244D-980C-1947-A7CD-4B532B71AD63}" type="slidenum">
              <a:rPr lang="en-DE" b="1" smtClean="0">
                <a:solidFill>
                  <a:schemeClr val="bg1"/>
                </a:solidFill>
              </a:rPr>
              <a:t>4</a:t>
            </a:fld>
            <a:endParaRPr lang="en-DE" b="1">
              <a:solidFill>
                <a:schemeClr val="bg1"/>
              </a:solidFill>
            </a:endParaRPr>
          </a:p>
        </p:txBody>
      </p:sp>
    </p:spTree>
    <p:extLst>
      <p:ext uri="{BB962C8B-B14F-4D97-AF65-F5344CB8AC3E}">
        <p14:creationId xmlns:p14="http://schemas.microsoft.com/office/powerpoint/2010/main" val="310759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7 1">
            <a:extLst>
              <a:ext uri="{FF2B5EF4-FFF2-40B4-BE49-F238E27FC236}">
                <a16:creationId xmlns:a16="http://schemas.microsoft.com/office/drawing/2014/main" id="{9262AF0E-76AB-5A5E-29CF-691D9FFDBEF1}"/>
              </a:ext>
            </a:extLst>
          </p:cNvPr>
          <p:cNvSpPr>
            <a:spLocks noChangeArrowheads="1"/>
          </p:cNvSpPr>
          <p:nvPr/>
        </p:nvSpPr>
        <p:spPr bwMode="auto">
          <a:xfrm>
            <a:off x="-13447" y="6217304"/>
            <a:ext cx="12232342" cy="6810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8066AECF-EDE0-04FD-1D6D-AADD8F04CE66}"/>
              </a:ext>
            </a:extLst>
          </p:cNvPr>
          <p:cNvSpPr>
            <a:spLocks noGrp="1"/>
          </p:cNvSpPr>
          <p:nvPr>
            <p:ph type="title"/>
          </p:nvPr>
        </p:nvSpPr>
        <p:spPr>
          <a:xfrm>
            <a:off x="37652" y="-121920"/>
            <a:ext cx="10515600" cy="1325563"/>
          </a:xfrm>
        </p:spPr>
        <p:txBody>
          <a:bodyPr/>
          <a:lstStyle/>
          <a:p>
            <a:r>
              <a:rPr lang="en-DE">
                <a:latin typeface="Arial"/>
                <a:cs typeface="Arial"/>
              </a:rPr>
              <a:t>Methodology</a:t>
            </a:r>
          </a:p>
        </p:txBody>
      </p:sp>
      <p:sp>
        <p:nvSpPr>
          <p:cNvPr id="3" name="Content Placeholder 2">
            <a:extLst>
              <a:ext uri="{FF2B5EF4-FFF2-40B4-BE49-F238E27FC236}">
                <a16:creationId xmlns:a16="http://schemas.microsoft.com/office/drawing/2014/main" id="{86E99490-A651-480B-C651-0DF29AE17155}"/>
              </a:ext>
            </a:extLst>
          </p:cNvPr>
          <p:cNvSpPr>
            <a:spLocks noGrp="1"/>
          </p:cNvSpPr>
          <p:nvPr>
            <p:ph idx="1"/>
          </p:nvPr>
        </p:nvSpPr>
        <p:spPr>
          <a:xfrm>
            <a:off x="106007" y="1234560"/>
            <a:ext cx="6063916" cy="4616190"/>
          </a:xfrm>
        </p:spPr>
        <p:txBody>
          <a:bodyPr vert="horz" lIns="91440" tIns="45720" rIns="91440" bIns="45720" rtlCol="0" anchor="t">
            <a:normAutofit fontScale="92500" lnSpcReduction="10000"/>
          </a:bodyPr>
          <a:lstStyle/>
          <a:p>
            <a:r>
              <a:rPr lang="en-GB" dirty="0">
                <a:latin typeface="Arial"/>
                <a:cs typeface="Arial"/>
              </a:rPr>
              <a:t>FLUMY is a process based and stochastic simulation software for meandering channel systems and associated deposits</a:t>
            </a:r>
            <a:r>
              <a:rPr lang="en-GB" baseline="30000" dirty="0">
                <a:latin typeface="Arial"/>
                <a:cs typeface="Arial"/>
              </a:rPr>
              <a:t>2</a:t>
            </a:r>
            <a:r>
              <a:rPr lang="en-GB" dirty="0">
                <a:latin typeface="Arial"/>
                <a:cs typeface="Arial"/>
              </a:rPr>
              <a:t>.</a:t>
            </a:r>
            <a:endParaRPr lang="en-US" dirty="0"/>
          </a:p>
          <a:p>
            <a:endParaRPr lang="en-GB" dirty="0">
              <a:latin typeface="Arial"/>
              <a:cs typeface="Arial"/>
            </a:endParaRPr>
          </a:p>
          <a:p>
            <a:r>
              <a:rPr lang="en-GB" dirty="0">
                <a:latin typeface="Arial"/>
                <a:cs typeface="Arial"/>
              </a:rPr>
              <a:t>To examine effects of horizontal channel connectivity, 9 scenarios with varying wavelengths and channel width are created.</a:t>
            </a:r>
          </a:p>
          <a:p>
            <a:endParaRPr lang="en-GB" dirty="0">
              <a:latin typeface="Arial"/>
              <a:cs typeface="Arial"/>
            </a:endParaRPr>
          </a:p>
          <a:p>
            <a:r>
              <a:rPr lang="en-GB" dirty="0">
                <a:latin typeface="Arial"/>
                <a:cs typeface="Arial"/>
              </a:rPr>
              <a:t>These facies are upscaled to an anticlinal benchmark model</a:t>
            </a:r>
            <a:r>
              <a:rPr lang="en-GB" baseline="30000" dirty="0">
                <a:latin typeface="Arial"/>
                <a:cs typeface="Arial"/>
              </a:rPr>
              <a:t>3</a:t>
            </a:r>
            <a:r>
              <a:rPr lang="en-GB" dirty="0">
                <a:latin typeface="Arial"/>
                <a:cs typeface="Arial"/>
              </a:rPr>
              <a:t>.</a:t>
            </a:r>
          </a:p>
          <a:p>
            <a:pPr lvl="1"/>
            <a:endParaRPr lang="en-GB" dirty="0">
              <a:latin typeface="Arial"/>
              <a:cs typeface="Arial"/>
            </a:endParaRPr>
          </a:p>
          <a:p>
            <a:pPr marL="457200" lvl="1" indent="0">
              <a:buNone/>
            </a:pPr>
            <a:endParaRPr lang="en-GB" dirty="0">
              <a:latin typeface="Arial"/>
              <a:cs typeface="Arial"/>
            </a:endParaRPr>
          </a:p>
          <a:p>
            <a:pPr lvl="1"/>
            <a:endParaRPr lang="en-DE" dirty="0">
              <a:latin typeface="Arial"/>
              <a:cs typeface="Arial"/>
            </a:endParaRPr>
          </a:p>
        </p:txBody>
      </p:sp>
      <p:sp>
        <p:nvSpPr>
          <p:cNvPr id="4" name="Date Placeholder 3">
            <a:extLst>
              <a:ext uri="{FF2B5EF4-FFF2-40B4-BE49-F238E27FC236}">
                <a16:creationId xmlns:a16="http://schemas.microsoft.com/office/drawing/2014/main" id="{635C3F19-50A3-32E8-89E5-163EE40C7830}"/>
              </a:ext>
            </a:extLst>
          </p:cNvPr>
          <p:cNvSpPr>
            <a:spLocks noGrp="1"/>
          </p:cNvSpPr>
          <p:nvPr>
            <p:ph type="dt" sz="half" idx="10"/>
          </p:nvPr>
        </p:nvSpPr>
        <p:spPr/>
        <p:txBody>
          <a:bodyPr/>
          <a:lstStyle/>
          <a:p>
            <a:fld id="{5DC9604F-C017-CA4B-9EC6-5AE0A884BBE4}" type="datetime1">
              <a:rPr lang="de-DE" b="1" smtClean="0">
                <a:solidFill>
                  <a:schemeClr val="bg1"/>
                </a:solidFill>
              </a:rPr>
              <a:t>15.05.26</a:t>
            </a:fld>
            <a:endParaRPr lang="en-DE" b="1" dirty="0">
              <a:solidFill>
                <a:schemeClr val="bg1"/>
              </a:solidFill>
            </a:endParaRPr>
          </a:p>
        </p:txBody>
      </p:sp>
      <p:sp>
        <p:nvSpPr>
          <p:cNvPr id="5" name="Footer Placeholder 4">
            <a:extLst>
              <a:ext uri="{FF2B5EF4-FFF2-40B4-BE49-F238E27FC236}">
                <a16:creationId xmlns:a16="http://schemas.microsoft.com/office/drawing/2014/main" id="{7BB0793A-DD45-BCB1-FFAA-F8AAEC1FB3E1}"/>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6" name="Slide Number Placeholder 5">
            <a:extLst>
              <a:ext uri="{FF2B5EF4-FFF2-40B4-BE49-F238E27FC236}">
                <a16:creationId xmlns:a16="http://schemas.microsoft.com/office/drawing/2014/main" id="{103CC8D3-078F-9C1D-B559-F86CAC7B6ADE}"/>
              </a:ext>
            </a:extLst>
          </p:cNvPr>
          <p:cNvSpPr>
            <a:spLocks noGrp="1"/>
          </p:cNvSpPr>
          <p:nvPr>
            <p:ph type="sldNum" sz="quarter" idx="12"/>
          </p:nvPr>
        </p:nvSpPr>
        <p:spPr/>
        <p:txBody>
          <a:bodyPr/>
          <a:lstStyle/>
          <a:p>
            <a:fld id="{86BF244D-980C-1947-A7CD-4B532B71AD63}" type="slidenum">
              <a:rPr lang="en-DE" b="1" smtClean="0">
                <a:solidFill>
                  <a:srgbClr val="FFFFFF"/>
                </a:solidFill>
              </a:rPr>
              <a:t>5</a:t>
            </a:fld>
            <a:endParaRPr lang="en-DE" b="1">
              <a:solidFill>
                <a:srgbClr val="FFFFFF"/>
              </a:solidFill>
            </a:endParaRPr>
          </a:p>
        </p:txBody>
      </p:sp>
      <p:pic>
        <p:nvPicPr>
          <p:cNvPr id="11" name="Picture 10" descr="A map with a blue line&#10;&#10;AI-generated content may be incorrect.">
            <a:extLst>
              <a:ext uri="{FF2B5EF4-FFF2-40B4-BE49-F238E27FC236}">
                <a16:creationId xmlns:a16="http://schemas.microsoft.com/office/drawing/2014/main" id="{705A9604-B946-C518-75E4-448DCB8FA78D}"/>
              </a:ext>
            </a:extLst>
          </p:cNvPr>
          <p:cNvPicPr>
            <a:picLocks noChangeAspect="1"/>
          </p:cNvPicPr>
          <p:nvPr/>
        </p:nvPicPr>
        <p:blipFill>
          <a:blip r:embed="rId3"/>
          <a:stretch>
            <a:fillRect/>
          </a:stretch>
        </p:blipFill>
        <p:spPr>
          <a:xfrm>
            <a:off x="6832838" y="685595"/>
            <a:ext cx="3881422" cy="1703663"/>
          </a:xfrm>
          <a:prstGeom prst="rect">
            <a:avLst/>
          </a:prstGeom>
        </p:spPr>
      </p:pic>
      <p:grpSp>
        <p:nvGrpSpPr>
          <p:cNvPr id="16" name="Group 15">
            <a:extLst>
              <a:ext uri="{FF2B5EF4-FFF2-40B4-BE49-F238E27FC236}">
                <a16:creationId xmlns:a16="http://schemas.microsoft.com/office/drawing/2014/main" id="{2C9A4D7A-4736-9E72-F7C7-5FF5F16C7CAE}"/>
              </a:ext>
            </a:extLst>
          </p:cNvPr>
          <p:cNvGrpSpPr/>
          <p:nvPr/>
        </p:nvGrpSpPr>
        <p:grpSpPr>
          <a:xfrm>
            <a:off x="6837680" y="2616389"/>
            <a:ext cx="4513289" cy="3410414"/>
            <a:chOff x="6502400" y="2281109"/>
            <a:chExt cx="4513289" cy="3410414"/>
          </a:xfrm>
        </p:grpSpPr>
        <p:pic>
          <p:nvPicPr>
            <p:cNvPr id="8" name="Picture 7" descr="A wireframe of a car&#10;&#10;AI-generated content may be incorrect.">
              <a:extLst>
                <a:ext uri="{FF2B5EF4-FFF2-40B4-BE49-F238E27FC236}">
                  <a16:creationId xmlns:a16="http://schemas.microsoft.com/office/drawing/2014/main" id="{70291D73-6084-F2A4-346E-4C7E0432F3CE}"/>
                </a:ext>
              </a:extLst>
            </p:cNvPr>
            <p:cNvPicPr>
              <a:picLocks noChangeAspect="1"/>
            </p:cNvPicPr>
            <p:nvPr/>
          </p:nvPicPr>
          <p:blipFill>
            <a:blip r:embed="rId4"/>
            <a:stretch>
              <a:fillRect/>
            </a:stretch>
          </p:blipFill>
          <p:spPr>
            <a:xfrm>
              <a:off x="6978799" y="2281109"/>
              <a:ext cx="3897557" cy="3410414"/>
            </a:xfrm>
            <a:prstGeom prst="rect">
              <a:avLst/>
            </a:prstGeom>
          </p:spPr>
        </p:pic>
        <p:cxnSp>
          <p:nvCxnSpPr>
            <p:cNvPr id="9" name="Straight Arrow Connector 8">
              <a:extLst>
                <a:ext uri="{FF2B5EF4-FFF2-40B4-BE49-F238E27FC236}">
                  <a16:creationId xmlns:a16="http://schemas.microsoft.com/office/drawing/2014/main" id="{E1D8F661-61C7-DD8F-E151-C45AA50C0E62}"/>
                </a:ext>
              </a:extLst>
            </p:cNvPr>
            <p:cNvCxnSpPr/>
            <p:nvPr/>
          </p:nvCxnSpPr>
          <p:spPr>
            <a:xfrm flipH="1">
              <a:off x="10085926" y="4252672"/>
              <a:ext cx="929763" cy="117509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A6DEF756-DCB2-02C8-14E0-6535F94C3C13}"/>
                </a:ext>
              </a:extLst>
            </p:cNvPr>
            <p:cNvCxnSpPr>
              <a:cxnSpLocks/>
            </p:cNvCxnSpPr>
            <p:nvPr/>
          </p:nvCxnSpPr>
          <p:spPr>
            <a:xfrm>
              <a:off x="6998153" y="4609868"/>
              <a:ext cx="2313382" cy="905602"/>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36FD2A3-3163-B4AA-350F-E83851D362D6}"/>
                </a:ext>
              </a:extLst>
            </p:cNvPr>
            <p:cNvSpPr txBox="1"/>
            <p:nvPr/>
          </p:nvSpPr>
          <p:spPr>
            <a:xfrm rot="18480000">
              <a:off x="10312400" y="4699445"/>
              <a:ext cx="9144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latin typeface="Arial"/>
                  <a:cs typeface="Arial"/>
                </a:rPr>
                <a:t>3050m</a:t>
              </a:r>
            </a:p>
          </p:txBody>
        </p:sp>
        <p:sp>
          <p:nvSpPr>
            <p:cNvPr id="13" name="TextBox 12">
              <a:extLst>
                <a:ext uri="{FF2B5EF4-FFF2-40B4-BE49-F238E27FC236}">
                  <a16:creationId xmlns:a16="http://schemas.microsoft.com/office/drawing/2014/main" id="{74BFA5A0-4C63-3496-EF26-4ED2678813B5}"/>
                </a:ext>
              </a:extLst>
            </p:cNvPr>
            <p:cNvSpPr txBox="1"/>
            <p:nvPr/>
          </p:nvSpPr>
          <p:spPr>
            <a:xfrm rot="1260000">
              <a:off x="7772399" y="4841684"/>
              <a:ext cx="9144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latin typeface="Arial"/>
                  <a:cs typeface="Arial"/>
                </a:rPr>
                <a:t>3050m</a:t>
              </a:r>
            </a:p>
          </p:txBody>
        </p:sp>
        <p:cxnSp>
          <p:nvCxnSpPr>
            <p:cNvPr id="14" name="Straight Arrow Connector 13">
              <a:extLst>
                <a:ext uri="{FF2B5EF4-FFF2-40B4-BE49-F238E27FC236}">
                  <a16:creationId xmlns:a16="http://schemas.microsoft.com/office/drawing/2014/main" id="{D3E95A3E-668D-9E63-E02D-E30768D8213A}"/>
                </a:ext>
              </a:extLst>
            </p:cNvPr>
            <p:cNvCxnSpPr/>
            <p:nvPr/>
          </p:nvCxnSpPr>
          <p:spPr>
            <a:xfrm>
              <a:off x="6969760" y="4226559"/>
              <a:ext cx="10160" cy="29464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A13D7A4-1CF3-DBF4-333B-94B74F4368A5}"/>
                </a:ext>
              </a:extLst>
            </p:cNvPr>
            <p:cNvSpPr txBox="1"/>
            <p:nvPr/>
          </p:nvSpPr>
          <p:spPr>
            <a:xfrm>
              <a:off x="6502400" y="4216399"/>
              <a:ext cx="9448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25 m</a:t>
              </a:r>
            </a:p>
          </p:txBody>
        </p:sp>
      </p:grpSp>
    </p:spTree>
    <p:extLst>
      <p:ext uri="{BB962C8B-B14F-4D97-AF65-F5344CB8AC3E}">
        <p14:creationId xmlns:p14="http://schemas.microsoft.com/office/powerpoint/2010/main" val="81833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DE7D-305D-AF64-EB34-A3B578CE5045}"/>
            </a:ext>
          </a:extLst>
        </p:cNvPr>
        <p:cNvGrpSpPr/>
        <p:nvPr/>
      </p:nvGrpSpPr>
      <p:grpSpPr>
        <a:xfrm>
          <a:off x="0" y="0"/>
          <a:ext cx="0" cy="0"/>
          <a:chOff x="0" y="0"/>
          <a:chExt cx="0" cy="0"/>
        </a:xfrm>
      </p:grpSpPr>
      <p:sp>
        <p:nvSpPr>
          <p:cNvPr id="6" name="Rechteck 47 1">
            <a:extLst>
              <a:ext uri="{FF2B5EF4-FFF2-40B4-BE49-F238E27FC236}">
                <a16:creationId xmlns:a16="http://schemas.microsoft.com/office/drawing/2014/main" id="{CC30AFBE-7664-4904-FF74-8AC76BEC86FE}"/>
              </a:ext>
            </a:extLst>
          </p:cNvPr>
          <p:cNvSpPr>
            <a:spLocks noChangeArrowheads="1"/>
          </p:cNvSpPr>
          <p:nvPr/>
        </p:nvSpPr>
        <p:spPr bwMode="auto">
          <a:xfrm>
            <a:off x="5138" y="6180133"/>
            <a:ext cx="12185880" cy="68103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9E5912EB-20BD-BBD7-D25D-47AE68B6BB6A}"/>
              </a:ext>
            </a:extLst>
          </p:cNvPr>
          <p:cNvSpPr>
            <a:spLocks noGrp="1"/>
          </p:cNvSpPr>
          <p:nvPr>
            <p:ph type="title"/>
          </p:nvPr>
        </p:nvSpPr>
        <p:spPr>
          <a:xfrm>
            <a:off x="0" y="-170339"/>
            <a:ext cx="10515600" cy="1325563"/>
          </a:xfrm>
        </p:spPr>
        <p:txBody>
          <a:bodyPr/>
          <a:lstStyle/>
          <a:p>
            <a:r>
              <a:rPr lang="en-DE">
                <a:latin typeface="Arial"/>
                <a:cs typeface="Arial"/>
              </a:rPr>
              <a:t>Methodology </a:t>
            </a:r>
          </a:p>
        </p:txBody>
      </p:sp>
      <p:pic>
        <p:nvPicPr>
          <p:cNvPr id="22" name="Picture 21">
            <a:extLst>
              <a:ext uri="{FF2B5EF4-FFF2-40B4-BE49-F238E27FC236}">
                <a16:creationId xmlns:a16="http://schemas.microsoft.com/office/drawing/2014/main" id="{E0297C52-FB90-7BF1-9CCC-1F055D10EB05}"/>
              </a:ext>
            </a:extLst>
          </p:cNvPr>
          <p:cNvPicPr>
            <a:picLocks noChangeAspect="1"/>
          </p:cNvPicPr>
          <p:nvPr/>
        </p:nvPicPr>
        <p:blipFill>
          <a:blip r:embed="rId3"/>
          <a:stretch>
            <a:fillRect/>
          </a:stretch>
        </p:blipFill>
        <p:spPr>
          <a:xfrm>
            <a:off x="335935" y="1147450"/>
            <a:ext cx="3148264" cy="2361198"/>
          </a:xfrm>
          <a:prstGeom prst="rect">
            <a:avLst/>
          </a:prstGeom>
        </p:spPr>
      </p:pic>
      <p:pic>
        <p:nvPicPr>
          <p:cNvPr id="23" name="Picture 22">
            <a:extLst>
              <a:ext uri="{FF2B5EF4-FFF2-40B4-BE49-F238E27FC236}">
                <a16:creationId xmlns:a16="http://schemas.microsoft.com/office/drawing/2014/main" id="{ED7542AA-025B-4B68-3307-9169746F3386}"/>
              </a:ext>
            </a:extLst>
          </p:cNvPr>
          <p:cNvPicPr>
            <a:picLocks noChangeAspect="1"/>
          </p:cNvPicPr>
          <p:nvPr/>
        </p:nvPicPr>
        <p:blipFill>
          <a:blip r:embed="rId4"/>
          <a:srcRect l="14872" r="13077"/>
          <a:stretch>
            <a:fillRect/>
          </a:stretch>
        </p:blipFill>
        <p:spPr>
          <a:xfrm>
            <a:off x="3825181" y="1154979"/>
            <a:ext cx="2268357" cy="2361198"/>
          </a:xfrm>
          <a:prstGeom prst="rect">
            <a:avLst/>
          </a:prstGeom>
        </p:spPr>
      </p:pic>
      <p:sp>
        <p:nvSpPr>
          <p:cNvPr id="27" name="TextBox 26">
            <a:extLst>
              <a:ext uri="{FF2B5EF4-FFF2-40B4-BE49-F238E27FC236}">
                <a16:creationId xmlns:a16="http://schemas.microsoft.com/office/drawing/2014/main" id="{E508C8FE-1EB0-ECAC-FE0D-E4E9C16F9FF7}"/>
              </a:ext>
            </a:extLst>
          </p:cNvPr>
          <p:cNvSpPr txBox="1"/>
          <p:nvPr/>
        </p:nvSpPr>
        <p:spPr>
          <a:xfrm>
            <a:off x="790274" y="3670261"/>
            <a:ext cx="2078454" cy="369332"/>
          </a:xfrm>
          <a:prstGeom prst="rect">
            <a:avLst/>
          </a:prstGeom>
          <a:noFill/>
        </p:spPr>
        <p:txBody>
          <a:bodyPr wrap="none" lIns="91440" tIns="45720" rIns="91440" bIns="45720" rtlCol="0" anchor="t">
            <a:spAutoFit/>
          </a:bodyPr>
          <a:lstStyle/>
          <a:p>
            <a:r>
              <a:rPr lang="en-DE">
                <a:latin typeface="Arial"/>
                <a:cs typeface="Arial"/>
              </a:rPr>
              <a:t>FLUMY realization</a:t>
            </a:r>
            <a:endParaRPr lang="en-US">
              <a:latin typeface="Arial"/>
              <a:cs typeface="Arial"/>
            </a:endParaRPr>
          </a:p>
        </p:txBody>
      </p:sp>
      <p:sp>
        <p:nvSpPr>
          <p:cNvPr id="28" name="TextBox 27">
            <a:extLst>
              <a:ext uri="{FF2B5EF4-FFF2-40B4-BE49-F238E27FC236}">
                <a16:creationId xmlns:a16="http://schemas.microsoft.com/office/drawing/2014/main" id="{F0A2BA2F-9715-E741-CD5B-5B8571BB98EB}"/>
              </a:ext>
            </a:extLst>
          </p:cNvPr>
          <p:cNvSpPr txBox="1"/>
          <p:nvPr/>
        </p:nvSpPr>
        <p:spPr>
          <a:xfrm>
            <a:off x="3556721" y="3587095"/>
            <a:ext cx="2800767" cy="369332"/>
          </a:xfrm>
          <a:prstGeom prst="rect">
            <a:avLst/>
          </a:prstGeom>
          <a:noFill/>
        </p:spPr>
        <p:txBody>
          <a:bodyPr wrap="none" rtlCol="0">
            <a:spAutoFit/>
          </a:bodyPr>
          <a:lstStyle/>
          <a:p>
            <a:r>
              <a:rPr lang="en-DE" dirty="0">
                <a:latin typeface="Arial"/>
                <a:cs typeface="Arial"/>
              </a:rPr>
              <a:t>Upscaled reservoir model</a:t>
            </a:r>
          </a:p>
        </p:txBody>
      </p:sp>
      <p:pic>
        <p:nvPicPr>
          <p:cNvPr id="30" name="Picture 29">
            <a:extLst>
              <a:ext uri="{FF2B5EF4-FFF2-40B4-BE49-F238E27FC236}">
                <a16:creationId xmlns:a16="http://schemas.microsoft.com/office/drawing/2014/main" id="{368957FB-7BBB-EA2A-B848-AD94F98F598B}"/>
              </a:ext>
            </a:extLst>
          </p:cNvPr>
          <p:cNvPicPr>
            <a:picLocks noChangeAspect="1"/>
          </p:cNvPicPr>
          <p:nvPr/>
        </p:nvPicPr>
        <p:blipFill>
          <a:blip r:embed="rId5"/>
          <a:srcRect l="18121" t="9742" r="16153"/>
          <a:stretch>
            <a:fillRect/>
          </a:stretch>
        </p:blipFill>
        <p:spPr>
          <a:xfrm>
            <a:off x="6461145" y="1156977"/>
            <a:ext cx="2292574" cy="2361198"/>
          </a:xfrm>
          <a:prstGeom prst="rect">
            <a:avLst/>
          </a:prstGeom>
        </p:spPr>
      </p:pic>
      <p:sp>
        <p:nvSpPr>
          <p:cNvPr id="31" name="TextBox 30">
            <a:extLst>
              <a:ext uri="{FF2B5EF4-FFF2-40B4-BE49-F238E27FC236}">
                <a16:creationId xmlns:a16="http://schemas.microsoft.com/office/drawing/2014/main" id="{B6F7F030-9561-33B8-DDEA-9821E988727C}"/>
              </a:ext>
            </a:extLst>
          </p:cNvPr>
          <p:cNvSpPr txBox="1"/>
          <p:nvPr/>
        </p:nvSpPr>
        <p:spPr>
          <a:xfrm>
            <a:off x="7297882" y="3587094"/>
            <a:ext cx="1018227" cy="369332"/>
          </a:xfrm>
          <a:prstGeom prst="rect">
            <a:avLst/>
          </a:prstGeom>
          <a:noFill/>
        </p:spPr>
        <p:txBody>
          <a:bodyPr wrap="none" rtlCol="0">
            <a:spAutoFit/>
          </a:bodyPr>
          <a:lstStyle/>
          <a:p>
            <a:r>
              <a:rPr lang="en-DE">
                <a:latin typeface="Arial"/>
                <a:cs typeface="Arial"/>
              </a:rPr>
              <a:t>Porosity</a:t>
            </a:r>
          </a:p>
        </p:txBody>
      </p:sp>
      <p:pic>
        <p:nvPicPr>
          <p:cNvPr id="32" name="Picture 31">
            <a:extLst>
              <a:ext uri="{FF2B5EF4-FFF2-40B4-BE49-F238E27FC236}">
                <a16:creationId xmlns:a16="http://schemas.microsoft.com/office/drawing/2014/main" id="{5B1CD24A-3B23-4C56-36E9-CC57072347C4}"/>
              </a:ext>
            </a:extLst>
          </p:cNvPr>
          <p:cNvPicPr>
            <a:picLocks noChangeAspect="1"/>
          </p:cNvPicPr>
          <p:nvPr/>
        </p:nvPicPr>
        <p:blipFill>
          <a:blip r:embed="rId6"/>
          <a:srcRect l="19325" t="9743" r="17601"/>
          <a:stretch>
            <a:fillRect/>
          </a:stretch>
        </p:blipFill>
        <p:spPr>
          <a:xfrm>
            <a:off x="9143034" y="1153448"/>
            <a:ext cx="2292574" cy="2358226"/>
          </a:xfrm>
          <a:prstGeom prst="rect">
            <a:avLst/>
          </a:prstGeom>
        </p:spPr>
      </p:pic>
      <p:sp>
        <p:nvSpPr>
          <p:cNvPr id="33" name="TextBox 32">
            <a:extLst>
              <a:ext uri="{FF2B5EF4-FFF2-40B4-BE49-F238E27FC236}">
                <a16:creationId xmlns:a16="http://schemas.microsoft.com/office/drawing/2014/main" id="{9B548FA0-5322-4731-DD68-201EEBD70F9D}"/>
              </a:ext>
            </a:extLst>
          </p:cNvPr>
          <p:cNvSpPr txBox="1"/>
          <p:nvPr/>
        </p:nvSpPr>
        <p:spPr>
          <a:xfrm>
            <a:off x="9590752" y="3590979"/>
            <a:ext cx="1454244" cy="369332"/>
          </a:xfrm>
          <a:prstGeom prst="rect">
            <a:avLst/>
          </a:prstGeom>
          <a:noFill/>
        </p:spPr>
        <p:txBody>
          <a:bodyPr wrap="none" rtlCol="0">
            <a:spAutoFit/>
          </a:bodyPr>
          <a:lstStyle/>
          <a:p>
            <a:r>
              <a:rPr lang="en-DE">
                <a:latin typeface="Arial"/>
                <a:cs typeface="Arial"/>
              </a:rPr>
              <a:t>Permeability</a:t>
            </a:r>
          </a:p>
        </p:txBody>
      </p:sp>
      <p:sp>
        <p:nvSpPr>
          <p:cNvPr id="34" name="TextBox 33">
            <a:extLst>
              <a:ext uri="{FF2B5EF4-FFF2-40B4-BE49-F238E27FC236}">
                <a16:creationId xmlns:a16="http://schemas.microsoft.com/office/drawing/2014/main" id="{2AF299C4-1DE5-CFBC-F078-85738489FC30}"/>
              </a:ext>
            </a:extLst>
          </p:cNvPr>
          <p:cNvSpPr txBox="1"/>
          <p:nvPr/>
        </p:nvSpPr>
        <p:spPr>
          <a:xfrm>
            <a:off x="6901377" y="3962429"/>
            <a:ext cx="1816523" cy="307777"/>
          </a:xfrm>
          <a:prstGeom prst="rect">
            <a:avLst/>
          </a:prstGeom>
          <a:noFill/>
        </p:spPr>
        <p:txBody>
          <a:bodyPr wrap="none" lIns="91440" tIns="45720" rIns="91440" bIns="45720" rtlCol="0" anchor="t">
            <a:spAutoFit/>
          </a:bodyPr>
          <a:lstStyle/>
          <a:p>
            <a:r>
              <a:rPr lang="en-GB" sz="1400" i="1">
                <a:latin typeface="Arial"/>
                <a:cs typeface="Arial"/>
              </a:rPr>
              <a:t>A</a:t>
            </a:r>
            <a:r>
              <a:rPr lang="en-DE" sz="1400" i="1">
                <a:latin typeface="Arial"/>
                <a:cs typeface="Arial"/>
              </a:rPr>
              <a:t>rithmetic averaging</a:t>
            </a:r>
          </a:p>
        </p:txBody>
      </p:sp>
      <p:sp>
        <p:nvSpPr>
          <p:cNvPr id="35" name="TextBox 34">
            <a:extLst>
              <a:ext uri="{FF2B5EF4-FFF2-40B4-BE49-F238E27FC236}">
                <a16:creationId xmlns:a16="http://schemas.microsoft.com/office/drawing/2014/main" id="{FF0C0642-EC56-2E64-D485-02C6CB99F20D}"/>
              </a:ext>
            </a:extLst>
          </p:cNvPr>
          <p:cNvSpPr txBox="1"/>
          <p:nvPr/>
        </p:nvSpPr>
        <p:spPr>
          <a:xfrm>
            <a:off x="9395868" y="3962428"/>
            <a:ext cx="1845377" cy="307777"/>
          </a:xfrm>
          <a:prstGeom prst="rect">
            <a:avLst/>
          </a:prstGeom>
          <a:noFill/>
        </p:spPr>
        <p:txBody>
          <a:bodyPr wrap="none" rtlCol="0">
            <a:spAutoFit/>
          </a:bodyPr>
          <a:lstStyle/>
          <a:p>
            <a:r>
              <a:rPr lang="de-DE" sz="1400" i="1">
                <a:latin typeface="Arial"/>
                <a:cs typeface="Arial"/>
              </a:rPr>
              <a:t>Geometric</a:t>
            </a:r>
            <a:r>
              <a:rPr lang="en-DE" sz="1400" i="1">
                <a:latin typeface="Arial"/>
                <a:cs typeface="Arial"/>
              </a:rPr>
              <a:t> averaging</a:t>
            </a:r>
          </a:p>
        </p:txBody>
      </p:sp>
      <p:sp>
        <p:nvSpPr>
          <p:cNvPr id="3" name="Date Placeholder 2">
            <a:extLst>
              <a:ext uri="{FF2B5EF4-FFF2-40B4-BE49-F238E27FC236}">
                <a16:creationId xmlns:a16="http://schemas.microsoft.com/office/drawing/2014/main" id="{A70B6934-3320-3A92-2671-13B145A823D9}"/>
              </a:ext>
            </a:extLst>
          </p:cNvPr>
          <p:cNvSpPr>
            <a:spLocks noGrp="1"/>
          </p:cNvSpPr>
          <p:nvPr>
            <p:ph type="dt" sz="half" idx="10"/>
          </p:nvPr>
        </p:nvSpPr>
        <p:spPr/>
        <p:txBody>
          <a:bodyPr/>
          <a:lstStyle/>
          <a:p>
            <a:fld id="{2CBAA60B-BB8F-7C4C-9A8A-C7BDABBA84AF}" type="datetime1">
              <a:rPr lang="de-DE" b="1" smtClean="0">
                <a:solidFill>
                  <a:schemeClr val="bg1"/>
                </a:solidFill>
              </a:rPr>
              <a:t>15.05.26</a:t>
            </a:fld>
            <a:endParaRPr lang="en-DE" b="1" dirty="0">
              <a:solidFill>
                <a:schemeClr val="bg1"/>
              </a:solidFill>
            </a:endParaRPr>
          </a:p>
        </p:txBody>
      </p:sp>
      <p:sp>
        <p:nvSpPr>
          <p:cNvPr id="4" name="Footer Placeholder 3">
            <a:extLst>
              <a:ext uri="{FF2B5EF4-FFF2-40B4-BE49-F238E27FC236}">
                <a16:creationId xmlns:a16="http://schemas.microsoft.com/office/drawing/2014/main" id="{6BF71E08-0E4C-E2C0-6BCB-95FD1D259EBC}"/>
              </a:ext>
            </a:extLst>
          </p:cNvPr>
          <p:cNvSpPr>
            <a:spLocks noGrp="1"/>
          </p:cNvSpPr>
          <p:nvPr>
            <p:ph type="ftr" sz="quarter" idx="11"/>
          </p:nvPr>
        </p:nvSpPr>
        <p:spPr/>
        <p:txBody>
          <a:bodyPr/>
          <a:lstStyle/>
          <a:p>
            <a:r>
              <a:rPr lang="en-GB" b="1">
                <a:solidFill>
                  <a:srgbClr val="FFFFFF"/>
                </a:solidFill>
                <a:latin typeface="Arial"/>
                <a:cs typeface="Arial"/>
              </a:rPr>
              <a:t>Professur für Hydromechanik </a:t>
            </a:r>
            <a:endParaRPr lang="en-DE" b="1">
              <a:solidFill>
                <a:srgbClr val="FFFFFF"/>
              </a:solidFill>
              <a:latin typeface="Arial"/>
              <a:cs typeface="Arial"/>
            </a:endParaRPr>
          </a:p>
        </p:txBody>
      </p:sp>
      <p:sp>
        <p:nvSpPr>
          <p:cNvPr id="5" name="Slide Number Placeholder 4">
            <a:extLst>
              <a:ext uri="{FF2B5EF4-FFF2-40B4-BE49-F238E27FC236}">
                <a16:creationId xmlns:a16="http://schemas.microsoft.com/office/drawing/2014/main" id="{0825E111-F931-AD48-04DA-1F711C6531F0}"/>
              </a:ext>
            </a:extLst>
          </p:cNvPr>
          <p:cNvSpPr>
            <a:spLocks noGrp="1"/>
          </p:cNvSpPr>
          <p:nvPr>
            <p:ph type="sldNum" sz="quarter" idx="12"/>
          </p:nvPr>
        </p:nvSpPr>
        <p:spPr/>
        <p:txBody>
          <a:bodyPr/>
          <a:lstStyle/>
          <a:p>
            <a:fld id="{86BF244D-980C-1947-A7CD-4B532B71AD63}" type="slidenum">
              <a:rPr lang="en-DE" b="1" smtClean="0">
                <a:solidFill>
                  <a:srgbClr val="FFFFFF"/>
                </a:solidFill>
                <a:latin typeface="Arial"/>
                <a:cs typeface="Arial"/>
              </a:rPr>
              <a:t>6</a:t>
            </a:fld>
            <a:endParaRPr lang="en-DE" b="1">
              <a:solidFill>
                <a:srgbClr val="FFFFFF"/>
              </a:solidFill>
              <a:latin typeface="Arial"/>
              <a:cs typeface="Arial"/>
            </a:endParaRPr>
          </a:p>
        </p:txBody>
      </p:sp>
    </p:spTree>
    <p:extLst>
      <p:ext uri="{BB962C8B-B14F-4D97-AF65-F5344CB8AC3E}">
        <p14:creationId xmlns:p14="http://schemas.microsoft.com/office/powerpoint/2010/main" val="2314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47 1">
            <a:extLst>
              <a:ext uri="{FF2B5EF4-FFF2-40B4-BE49-F238E27FC236}">
                <a16:creationId xmlns:a16="http://schemas.microsoft.com/office/drawing/2014/main" id="{676E6705-4D73-0093-48C5-2B94543CF880}"/>
              </a:ext>
            </a:extLst>
          </p:cNvPr>
          <p:cNvSpPr>
            <a:spLocks noChangeArrowheads="1"/>
          </p:cNvSpPr>
          <p:nvPr/>
        </p:nvSpPr>
        <p:spPr bwMode="auto">
          <a:xfrm>
            <a:off x="5138" y="6217304"/>
            <a:ext cx="12195172" cy="643867"/>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076D1FC8-16E4-CED4-78F8-E704CB63190E}"/>
              </a:ext>
            </a:extLst>
          </p:cNvPr>
          <p:cNvGraphicFramePr>
            <a:graphicFrameLocks noGrp="1"/>
          </p:cNvGraphicFramePr>
          <p:nvPr>
            <p:extLst>
              <p:ext uri="{D42A27DB-BD31-4B8C-83A1-F6EECF244321}">
                <p14:modId xmlns:p14="http://schemas.microsoft.com/office/powerpoint/2010/main" val="1777506199"/>
              </p:ext>
            </p:extLst>
          </p:nvPr>
        </p:nvGraphicFramePr>
        <p:xfrm>
          <a:off x="1146811" y="667694"/>
          <a:ext cx="10114443" cy="5302269"/>
        </p:xfrm>
        <a:graphic>
          <a:graphicData uri="http://schemas.openxmlformats.org/drawingml/2006/table">
            <a:tbl>
              <a:tblPr firstRow="1" bandRow="1">
                <a:solidFill>
                  <a:schemeClr val="tx2">
                    <a:lumMod val="25000"/>
                    <a:lumOff val="75000"/>
                  </a:schemeClr>
                </a:solidFill>
                <a:tableStyleId>{5C22544A-7EE6-4342-B048-85BDC9FD1C3A}</a:tableStyleId>
              </a:tblPr>
              <a:tblGrid>
                <a:gridCol w="3371481">
                  <a:extLst>
                    <a:ext uri="{9D8B030D-6E8A-4147-A177-3AD203B41FA5}">
                      <a16:colId xmlns:a16="http://schemas.microsoft.com/office/drawing/2014/main" val="1060909770"/>
                    </a:ext>
                  </a:extLst>
                </a:gridCol>
                <a:gridCol w="3371481">
                  <a:extLst>
                    <a:ext uri="{9D8B030D-6E8A-4147-A177-3AD203B41FA5}">
                      <a16:colId xmlns:a16="http://schemas.microsoft.com/office/drawing/2014/main" val="3831270126"/>
                    </a:ext>
                  </a:extLst>
                </a:gridCol>
                <a:gridCol w="3371481">
                  <a:extLst>
                    <a:ext uri="{9D8B030D-6E8A-4147-A177-3AD203B41FA5}">
                      <a16:colId xmlns:a16="http://schemas.microsoft.com/office/drawing/2014/main" val="1000274775"/>
                    </a:ext>
                  </a:extLst>
                </a:gridCol>
              </a:tblGrid>
              <a:tr h="1767423">
                <a:tc>
                  <a:txBody>
                    <a:bodyPr/>
                    <a:lstStyle/>
                    <a:p>
                      <a:pPr marL="0" marR="0" lvl="0" indent="0" algn="l" rtl="0" eaLnBrk="1" fontAlgn="auto" latinLnBrk="0" hangingPunct="1">
                        <a:lnSpc>
                          <a:spcPct val="100000"/>
                        </a:lnSpc>
                        <a:spcBef>
                          <a:spcPts val="0"/>
                        </a:spcBef>
                        <a:spcAft>
                          <a:spcPts val="0"/>
                        </a:spcAft>
                        <a:buClrTx/>
                        <a:buSzTx/>
                        <a:buFontTx/>
                        <a:buNone/>
                      </a:pPr>
                      <a:r>
                        <a:rPr lang="de-DE" b="1">
                          <a:solidFill>
                            <a:schemeClr val="bg1"/>
                          </a:solidFill>
                        </a:rPr>
                        <a:t>W = 25m,  </a:t>
                      </a:r>
                      <a:r>
                        <a:rPr lang="el-GR" b="1">
                          <a:solidFill>
                            <a:schemeClr val="bg1"/>
                          </a:solidFill>
                        </a:rPr>
                        <a:t>λ</a:t>
                      </a:r>
                      <a:r>
                        <a:rPr lang="de-DE" b="1">
                          <a:solidFill>
                            <a:schemeClr val="bg1"/>
                          </a:solidFill>
                        </a:rPr>
                        <a:t> = 150m </a:t>
                      </a: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b="1">
                          <a:solidFill>
                            <a:schemeClr val="bg1"/>
                          </a:solidFill>
                        </a:rPr>
                        <a:t>W = 35m,  </a:t>
                      </a:r>
                      <a:r>
                        <a:rPr lang="el-GR" b="1">
                          <a:solidFill>
                            <a:schemeClr val="bg1"/>
                          </a:solidFill>
                        </a:rPr>
                        <a:t>λ</a:t>
                      </a:r>
                      <a:r>
                        <a:rPr lang="de-DE" b="1">
                          <a:solidFill>
                            <a:schemeClr val="bg1"/>
                          </a:solidFill>
                        </a:rPr>
                        <a:t> = 150m </a:t>
                      </a:r>
                      <a:endParaRPr lang="en-GB" b="1">
                        <a:solidFill>
                          <a:schemeClr val="bg1"/>
                        </a:solidFill>
                      </a:endParaRP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b="1">
                          <a:solidFill>
                            <a:schemeClr val="bg1"/>
                          </a:solidFill>
                        </a:rPr>
                        <a:t>W = 45m,  </a:t>
                      </a:r>
                      <a:r>
                        <a:rPr lang="el-GR" b="1">
                          <a:solidFill>
                            <a:schemeClr val="bg1"/>
                          </a:solidFill>
                        </a:rPr>
                        <a:t>λ</a:t>
                      </a:r>
                      <a:r>
                        <a:rPr lang="de-DE" b="1">
                          <a:solidFill>
                            <a:schemeClr val="bg1"/>
                          </a:solidFill>
                        </a:rPr>
                        <a:t> = 150m </a:t>
                      </a:r>
                      <a:endParaRPr lang="en-GB" b="1">
                        <a:solidFill>
                          <a:schemeClr val="bg1"/>
                        </a:solidFill>
                      </a:endParaRP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extLst>
                  <a:ext uri="{0D108BD9-81ED-4DB2-BD59-A6C34878D82A}">
                    <a16:rowId xmlns:a16="http://schemas.microsoft.com/office/drawing/2014/main" val="1352245868"/>
                  </a:ext>
                </a:extLst>
              </a:tr>
              <a:tr h="1767423">
                <a:tc>
                  <a:txBody>
                    <a:bodyPr/>
                    <a:lstStyle/>
                    <a:p>
                      <a:r>
                        <a:rPr lang="de-DE" b="1">
                          <a:solidFill>
                            <a:schemeClr val="bg1"/>
                          </a:solidFill>
                        </a:rPr>
                        <a:t>W = 25m,  </a:t>
                      </a:r>
                      <a:r>
                        <a:rPr lang="el-GR" b="1">
                          <a:solidFill>
                            <a:schemeClr val="bg1"/>
                          </a:solidFill>
                        </a:rPr>
                        <a:t>λ</a:t>
                      </a:r>
                      <a:r>
                        <a:rPr lang="de-DE" b="1">
                          <a:solidFill>
                            <a:schemeClr val="bg1"/>
                          </a:solidFill>
                        </a:rPr>
                        <a:t> = 250m</a:t>
                      </a: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solidFill>
                            <a:schemeClr val="bg1"/>
                          </a:solidFill>
                        </a:rPr>
                        <a:t>W = 35m, </a:t>
                      </a:r>
                      <a:r>
                        <a:rPr lang="el-GR" b="1">
                          <a:solidFill>
                            <a:schemeClr val="bg1"/>
                          </a:solidFill>
                        </a:rPr>
                        <a:t>λ</a:t>
                      </a:r>
                      <a:r>
                        <a:rPr lang="de-DE" b="1">
                          <a:solidFill>
                            <a:schemeClr val="bg1"/>
                          </a:solidFill>
                        </a:rPr>
                        <a:t> = 250m </a:t>
                      </a:r>
                      <a:endParaRPr lang="en-GB" b="1">
                        <a:solidFill>
                          <a:schemeClr val="bg1"/>
                        </a:solidFill>
                      </a:endParaRP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b="1">
                          <a:solidFill>
                            <a:schemeClr val="bg1"/>
                          </a:solidFill>
                        </a:rPr>
                        <a:t>W = 45m,  </a:t>
                      </a:r>
                      <a:r>
                        <a:rPr lang="el-GR" b="1">
                          <a:solidFill>
                            <a:schemeClr val="bg1"/>
                          </a:solidFill>
                        </a:rPr>
                        <a:t>λ</a:t>
                      </a:r>
                      <a:r>
                        <a:rPr lang="de-DE" b="1">
                          <a:solidFill>
                            <a:schemeClr val="bg1"/>
                          </a:solidFill>
                        </a:rPr>
                        <a:t> = 250m </a:t>
                      </a:r>
                      <a:endParaRPr lang="en-GB" b="1">
                        <a:solidFill>
                          <a:schemeClr val="bg1"/>
                        </a:solidFill>
                      </a:endParaRP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extLst>
                  <a:ext uri="{0D108BD9-81ED-4DB2-BD59-A6C34878D82A}">
                    <a16:rowId xmlns:a16="http://schemas.microsoft.com/office/drawing/2014/main" val="1038579213"/>
                  </a:ext>
                </a:extLst>
              </a:tr>
              <a:tr h="17674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solidFill>
                            <a:schemeClr val="bg1"/>
                          </a:solidFill>
                        </a:rPr>
                        <a:t>W = 25m, </a:t>
                      </a:r>
                      <a:r>
                        <a:rPr lang="el-GR" b="1">
                          <a:solidFill>
                            <a:schemeClr val="bg1"/>
                          </a:solidFill>
                        </a:rPr>
                        <a:t>λ</a:t>
                      </a:r>
                      <a:r>
                        <a:rPr lang="de-DE" b="1">
                          <a:solidFill>
                            <a:schemeClr val="bg1"/>
                          </a:solidFill>
                        </a:rPr>
                        <a:t> = 350m </a:t>
                      </a:r>
                      <a:endParaRPr lang="en-GB" b="1">
                        <a:solidFill>
                          <a:schemeClr val="bg1"/>
                        </a:solidFill>
                      </a:endParaRP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solidFill>
                            <a:schemeClr val="bg1"/>
                          </a:solidFill>
                        </a:rPr>
                        <a:t>W = 35m, </a:t>
                      </a:r>
                      <a:r>
                        <a:rPr lang="el-GR" b="1">
                          <a:solidFill>
                            <a:schemeClr val="bg1"/>
                          </a:solidFill>
                        </a:rPr>
                        <a:t>λ</a:t>
                      </a:r>
                      <a:r>
                        <a:rPr lang="de-DE" b="1">
                          <a:solidFill>
                            <a:schemeClr val="bg1"/>
                          </a:solidFill>
                        </a:rPr>
                        <a:t> = 350m </a:t>
                      </a:r>
                      <a:endParaRPr lang="en-GB" b="1">
                        <a:solidFill>
                          <a:schemeClr val="bg1"/>
                        </a:solidFill>
                      </a:endParaRP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e-DE" b="1">
                          <a:solidFill>
                            <a:schemeClr val="bg1"/>
                          </a:solidFill>
                        </a:rPr>
                        <a:t>W = 45m,  </a:t>
                      </a:r>
                      <a:r>
                        <a:rPr lang="el-GR" b="1">
                          <a:solidFill>
                            <a:schemeClr val="bg1"/>
                          </a:solidFill>
                        </a:rPr>
                        <a:t>λ</a:t>
                      </a:r>
                      <a:r>
                        <a:rPr lang="de-DE" b="1">
                          <a:solidFill>
                            <a:schemeClr val="bg1"/>
                          </a:solidFill>
                        </a:rPr>
                        <a:t> = 350m </a:t>
                      </a:r>
                      <a:endParaRPr lang="en-GB" b="1">
                        <a:solidFill>
                          <a:schemeClr val="bg1"/>
                        </a:solidFill>
                      </a:endParaRPr>
                    </a:p>
                    <a:p>
                      <a:endParaRPr lang="en-DE">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90000"/>
                        <a:lumOff val="10000"/>
                      </a:schemeClr>
                    </a:solidFill>
                  </a:tcPr>
                </a:tc>
                <a:extLst>
                  <a:ext uri="{0D108BD9-81ED-4DB2-BD59-A6C34878D82A}">
                    <a16:rowId xmlns:a16="http://schemas.microsoft.com/office/drawing/2014/main" val="3449536280"/>
                  </a:ext>
                </a:extLst>
              </a:tr>
            </a:tbl>
          </a:graphicData>
        </a:graphic>
      </p:graphicFrame>
      <p:pic>
        <p:nvPicPr>
          <p:cNvPr id="2" name="Picture 1" descr="A black and white image of a black and white image&#10;&#10;AI-generated content may be incorrect.">
            <a:extLst>
              <a:ext uri="{FF2B5EF4-FFF2-40B4-BE49-F238E27FC236}">
                <a16:creationId xmlns:a16="http://schemas.microsoft.com/office/drawing/2014/main" id="{04E45DE5-D35B-14CB-2954-F9FE683E9896}"/>
              </a:ext>
            </a:extLst>
          </p:cNvPr>
          <p:cNvPicPr>
            <a:picLocks noChangeAspect="1"/>
          </p:cNvPicPr>
          <p:nvPr/>
        </p:nvPicPr>
        <p:blipFill>
          <a:blip r:embed="rId3"/>
          <a:stretch>
            <a:fillRect/>
          </a:stretch>
        </p:blipFill>
        <p:spPr>
          <a:xfrm>
            <a:off x="8978746" y="4643603"/>
            <a:ext cx="1309517" cy="1256387"/>
          </a:xfrm>
          <a:prstGeom prst="rect">
            <a:avLst/>
          </a:prstGeom>
        </p:spPr>
      </p:pic>
      <p:pic>
        <p:nvPicPr>
          <p:cNvPr id="3" name="Picture 2" descr="A black and white image of a spotted surface&#10;&#10;AI-generated content may be incorrect.">
            <a:extLst>
              <a:ext uri="{FF2B5EF4-FFF2-40B4-BE49-F238E27FC236}">
                <a16:creationId xmlns:a16="http://schemas.microsoft.com/office/drawing/2014/main" id="{FD6F17FC-A804-2487-4A23-A274BBCE4CB2}"/>
              </a:ext>
            </a:extLst>
          </p:cNvPr>
          <p:cNvPicPr>
            <a:picLocks noChangeAspect="1"/>
          </p:cNvPicPr>
          <p:nvPr/>
        </p:nvPicPr>
        <p:blipFill>
          <a:blip r:embed="rId4"/>
          <a:stretch>
            <a:fillRect/>
          </a:stretch>
        </p:blipFill>
        <p:spPr>
          <a:xfrm>
            <a:off x="5482271" y="2796156"/>
            <a:ext cx="1295533" cy="1256235"/>
          </a:xfrm>
          <a:prstGeom prst="rect">
            <a:avLst/>
          </a:prstGeom>
        </p:spPr>
      </p:pic>
      <p:pic>
        <p:nvPicPr>
          <p:cNvPr id="6" name="Picture 5">
            <a:extLst>
              <a:ext uri="{FF2B5EF4-FFF2-40B4-BE49-F238E27FC236}">
                <a16:creationId xmlns:a16="http://schemas.microsoft.com/office/drawing/2014/main" id="{7853FF90-C493-DD38-E219-5C08FF63F5DB}"/>
              </a:ext>
            </a:extLst>
          </p:cNvPr>
          <p:cNvPicPr>
            <a:picLocks noChangeAspect="1"/>
          </p:cNvPicPr>
          <p:nvPr/>
        </p:nvPicPr>
        <p:blipFill>
          <a:blip r:embed="rId5"/>
          <a:stretch>
            <a:fillRect/>
          </a:stretch>
        </p:blipFill>
        <p:spPr>
          <a:xfrm flipH="1">
            <a:off x="2203775" y="1062340"/>
            <a:ext cx="1218077" cy="1302263"/>
          </a:xfrm>
          <a:prstGeom prst="rect">
            <a:avLst/>
          </a:prstGeom>
        </p:spPr>
      </p:pic>
      <p:pic>
        <p:nvPicPr>
          <p:cNvPr id="7" name="Picture 6" descr="A black and white image of a white background&#10;&#10;AI-generated content may be incorrect.">
            <a:extLst>
              <a:ext uri="{FF2B5EF4-FFF2-40B4-BE49-F238E27FC236}">
                <a16:creationId xmlns:a16="http://schemas.microsoft.com/office/drawing/2014/main" id="{3C1F2358-A5F0-6D86-0AFB-094A51339D2B}"/>
              </a:ext>
            </a:extLst>
          </p:cNvPr>
          <p:cNvPicPr>
            <a:picLocks noChangeAspect="1"/>
          </p:cNvPicPr>
          <p:nvPr/>
        </p:nvPicPr>
        <p:blipFill>
          <a:blip r:embed="rId6"/>
          <a:stretch>
            <a:fillRect/>
          </a:stretch>
        </p:blipFill>
        <p:spPr>
          <a:xfrm>
            <a:off x="5482271" y="1046780"/>
            <a:ext cx="1299358" cy="1323221"/>
          </a:xfrm>
          <a:prstGeom prst="rect">
            <a:avLst/>
          </a:prstGeom>
        </p:spPr>
      </p:pic>
      <p:pic>
        <p:nvPicPr>
          <p:cNvPr id="8" name="Picture 7" descr="A black and white image of a pattern&#10;&#10;AI-generated content may be incorrect.">
            <a:extLst>
              <a:ext uri="{FF2B5EF4-FFF2-40B4-BE49-F238E27FC236}">
                <a16:creationId xmlns:a16="http://schemas.microsoft.com/office/drawing/2014/main" id="{5ACDAD3A-46A8-AF42-C619-4CE76B3D438D}"/>
              </a:ext>
            </a:extLst>
          </p:cNvPr>
          <p:cNvPicPr>
            <a:picLocks noChangeAspect="1"/>
          </p:cNvPicPr>
          <p:nvPr/>
        </p:nvPicPr>
        <p:blipFill>
          <a:blip r:embed="rId7"/>
          <a:stretch>
            <a:fillRect/>
          </a:stretch>
        </p:blipFill>
        <p:spPr>
          <a:xfrm>
            <a:off x="2200805" y="4638642"/>
            <a:ext cx="1218077" cy="1224051"/>
          </a:xfrm>
          <a:prstGeom prst="rect">
            <a:avLst/>
          </a:prstGeom>
        </p:spPr>
      </p:pic>
      <p:pic>
        <p:nvPicPr>
          <p:cNvPr id="9" name="Picture 8" descr="A black and white image of a striped pattern&#10;&#10;AI-generated content may be incorrect.">
            <a:extLst>
              <a:ext uri="{FF2B5EF4-FFF2-40B4-BE49-F238E27FC236}">
                <a16:creationId xmlns:a16="http://schemas.microsoft.com/office/drawing/2014/main" id="{6AE69149-64B0-7A0E-DA25-B6509C7E387B}"/>
              </a:ext>
            </a:extLst>
          </p:cNvPr>
          <p:cNvPicPr>
            <a:picLocks noChangeAspect="1"/>
          </p:cNvPicPr>
          <p:nvPr/>
        </p:nvPicPr>
        <p:blipFill>
          <a:blip r:embed="rId8"/>
          <a:stretch>
            <a:fillRect/>
          </a:stretch>
        </p:blipFill>
        <p:spPr>
          <a:xfrm>
            <a:off x="2197835" y="2796157"/>
            <a:ext cx="1213858" cy="1219602"/>
          </a:xfrm>
          <a:prstGeom prst="rect">
            <a:avLst/>
          </a:prstGeom>
        </p:spPr>
      </p:pic>
      <p:pic>
        <p:nvPicPr>
          <p:cNvPr id="10" name="Picture 9">
            <a:extLst>
              <a:ext uri="{FF2B5EF4-FFF2-40B4-BE49-F238E27FC236}">
                <a16:creationId xmlns:a16="http://schemas.microsoft.com/office/drawing/2014/main" id="{7445DDED-D331-782F-F251-9BEA0FB4E4F2}"/>
              </a:ext>
            </a:extLst>
          </p:cNvPr>
          <p:cNvPicPr>
            <a:picLocks noChangeAspect="1"/>
          </p:cNvPicPr>
          <p:nvPr/>
        </p:nvPicPr>
        <p:blipFill>
          <a:blip r:embed="rId9"/>
          <a:stretch>
            <a:fillRect/>
          </a:stretch>
        </p:blipFill>
        <p:spPr>
          <a:xfrm>
            <a:off x="8942320" y="2799924"/>
            <a:ext cx="1345916" cy="1261356"/>
          </a:xfrm>
          <a:prstGeom prst="rect">
            <a:avLst/>
          </a:prstGeom>
        </p:spPr>
      </p:pic>
      <p:pic>
        <p:nvPicPr>
          <p:cNvPr id="11" name="Picture 10" descr="A black and white image of a cloud&#10;&#10;AI-generated content may be incorrect.">
            <a:extLst>
              <a:ext uri="{FF2B5EF4-FFF2-40B4-BE49-F238E27FC236}">
                <a16:creationId xmlns:a16="http://schemas.microsoft.com/office/drawing/2014/main" id="{416C519A-E46F-AEA6-6FE4-043D8ECE515B}"/>
              </a:ext>
            </a:extLst>
          </p:cNvPr>
          <p:cNvPicPr>
            <a:picLocks noChangeAspect="1"/>
          </p:cNvPicPr>
          <p:nvPr/>
        </p:nvPicPr>
        <p:blipFill>
          <a:blip r:embed="rId10"/>
          <a:stretch>
            <a:fillRect/>
          </a:stretch>
        </p:blipFill>
        <p:spPr>
          <a:xfrm flipH="1">
            <a:off x="9067200" y="1046665"/>
            <a:ext cx="1218076" cy="1308733"/>
          </a:xfrm>
          <a:prstGeom prst="rect">
            <a:avLst/>
          </a:prstGeom>
        </p:spPr>
      </p:pic>
      <p:pic>
        <p:nvPicPr>
          <p:cNvPr id="12" name="Picture 11" descr="A black and white image of a white background&#10;&#10;AI-generated content may be incorrect.">
            <a:extLst>
              <a:ext uri="{FF2B5EF4-FFF2-40B4-BE49-F238E27FC236}">
                <a16:creationId xmlns:a16="http://schemas.microsoft.com/office/drawing/2014/main" id="{5078260F-55B8-5D8D-EE24-0E2ADB160B2A}"/>
              </a:ext>
            </a:extLst>
          </p:cNvPr>
          <p:cNvPicPr>
            <a:picLocks noChangeAspect="1"/>
          </p:cNvPicPr>
          <p:nvPr/>
        </p:nvPicPr>
        <p:blipFill>
          <a:blip r:embed="rId11"/>
          <a:stretch>
            <a:fillRect/>
          </a:stretch>
        </p:blipFill>
        <p:spPr>
          <a:xfrm>
            <a:off x="5482271" y="4565818"/>
            <a:ext cx="1289923" cy="1286715"/>
          </a:xfrm>
          <a:prstGeom prst="rect">
            <a:avLst/>
          </a:prstGeom>
        </p:spPr>
      </p:pic>
      <p:cxnSp>
        <p:nvCxnSpPr>
          <p:cNvPr id="13" name="Straight Arrow Connector 12">
            <a:extLst>
              <a:ext uri="{FF2B5EF4-FFF2-40B4-BE49-F238E27FC236}">
                <a16:creationId xmlns:a16="http://schemas.microsoft.com/office/drawing/2014/main" id="{152C8E0E-21FB-8891-6979-2606B0D8F037}"/>
              </a:ext>
            </a:extLst>
          </p:cNvPr>
          <p:cNvCxnSpPr/>
          <p:nvPr/>
        </p:nvCxnSpPr>
        <p:spPr>
          <a:xfrm>
            <a:off x="3550241" y="405432"/>
            <a:ext cx="5325979" cy="0"/>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44803DDE-2562-5DCB-9882-F5D2411F1E89}"/>
              </a:ext>
            </a:extLst>
          </p:cNvPr>
          <p:cNvCxnSpPr>
            <a:cxnSpLocks/>
          </p:cNvCxnSpPr>
          <p:nvPr/>
        </p:nvCxnSpPr>
        <p:spPr>
          <a:xfrm>
            <a:off x="919066" y="1815965"/>
            <a:ext cx="0" cy="4082716"/>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9C6D24AE-22FF-6A1D-E727-093D77008323}"/>
              </a:ext>
            </a:extLst>
          </p:cNvPr>
          <p:cNvSpPr txBox="1"/>
          <p:nvPr/>
        </p:nvSpPr>
        <p:spPr>
          <a:xfrm>
            <a:off x="4760769" y="42758"/>
            <a:ext cx="3191338" cy="369332"/>
          </a:xfrm>
          <a:prstGeom prst="rect">
            <a:avLst/>
          </a:prstGeom>
          <a:noFill/>
        </p:spPr>
        <p:txBody>
          <a:bodyPr wrap="square" rtlCol="0">
            <a:spAutoFit/>
          </a:bodyPr>
          <a:lstStyle/>
          <a:p>
            <a:r>
              <a:rPr lang="de-DE">
                <a:latin typeface="Arial"/>
                <a:cs typeface="Arial"/>
              </a:rPr>
              <a:t>Increasing channel width</a:t>
            </a:r>
            <a:endParaRPr lang="en-GB">
              <a:latin typeface="Arial"/>
              <a:cs typeface="Arial"/>
            </a:endParaRPr>
          </a:p>
        </p:txBody>
      </p:sp>
      <p:sp>
        <p:nvSpPr>
          <p:cNvPr id="16" name="TextBox 15">
            <a:extLst>
              <a:ext uri="{FF2B5EF4-FFF2-40B4-BE49-F238E27FC236}">
                <a16:creationId xmlns:a16="http://schemas.microsoft.com/office/drawing/2014/main" id="{321F6183-2F2B-1EEE-0A03-50253367D5E0}"/>
              </a:ext>
            </a:extLst>
          </p:cNvPr>
          <p:cNvSpPr txBox="1"/>
          <p:nvPr/>
        </p:nvSpPr>
        <p:spPr>
          <a:xfrm rot="5400000">
            <a:off x="-1088959" y="3672657"/>
            <a:ext cx="3623655" cy="369332"/>
          </a:xfrm>
          <a:prstGeom prst="rect">
            <a:avLst/>
          </a:prstGeom>
          <a:noFill/>
        </p:spPr>
        <p:txBody>
          <a:bodyPr wrap="square" rtlCol="0">
            <a:spAutoFit/>
          </a:bodyPr>
          <a:lstStyle/>
          <a:p>
            <a:r>
              <a:rPr lang="de-DE">
                <a:latin typeface="Arial"/>
                <a:cs typeface="Arial"/>
              </a:rPr>
              <a:t>Increasing channel wavelength</a:t>
            </a:r>
            <a:endParaRPr lang="en-GB">
              <a:latin typeface="Arial"/>
              <a:cs typeface="Arial"/>
            </a:endParaRPr>
          </a:p>
        </p:txBody>
      </p:sp>
      <p:sp>
        <p:nvSpPr>
          <p:cNvPr id="18" name="Date Placeholder 17">
            <a:extLst>
              <a:ext uri="{FF2B5EF4-FFF2-40B4-BE49-F238E27FC236}">
                <a16:creationId xmlns:a16="http://schemas.microsoft.com/office/drawing/2014/main" id="{F6F8780E-C55D-8DF6-498B-F7A539A825FD}"/>
              </a:ext>
            </a:extLst>
          </p:cNvPr>
          <p:cNvSpPr>
            <a:spLocks noGrp="1"/>
          </p:cNvSpPr>
          <p:nvPr>
            <p:ph type="dt" sz="half" idx="10"/>
          </p:nvPr>
        </p:nvSpPr>
        <p:spPr/>
        <p:txBody>
          <a:bodyPr/>
          <a:lstStyle/>
          <a:p>
            <a:fld id="{15DB5E53-3112-694F-8BAB-BCA19B49BCB8}" type="datetime1">
              <a:rPr lang="de-DE" b="1" smtClean="0">
                <a:solidFill>
                  <a:schemeClr val="bg1"/>
                </a:solidFill>
                <a:latin typeface="Arial" panose="020B0604020202020204" pitchFamily="34" charset="0"/>
                <a:cs typeface="Arial" panose="020B0604020202020204" pitchFamily="34" charset="0"/>
              </a:rPr>
              <a:t>15.05.26</a:t>
            </a:fld>
            <a:endParaRPr lang="en-DE" b="1" dirty="0">
              <a:solidFill>
                <a:schemeClr val="bg1"/>
              </a:solidFill>
              <a:latin typeface="Arial" panose="020B0604020202020204" pitchFamily="34" charset="0"/>
              <a:cs typeface="Arial" panose="020B0604020202020204" pitchFamily="34" charset="0"/>
            </a:endParaRPr>
          </a:p>
        </p:txBody>
      </p:sp>
      <p:sp>
        <p:nvSpPr>
          <p:cNvPr id="19" name="Footer Placeholder 18">
            <a:extLst>
              <a:ext uri="{FF2B5EF4-FFF2-40B4-BE49-F238E27FC236}">
                <a16:creationId xmlns:a16="http://schemas.microsoft.com/office/drawing/2014/main" id="{1079744C-A798-C3F8-735C-49EFA6FB3FDB}"/>
              </a:ext>
            </a:extLst>
          </p:cNvPr>
          <p:cNvSpPr>
            <a:spLocks noGrp="1"/>
          </p:cNvSpPr>
          <p:nvPr>
            <p:ph type="ftr" sz="quarter" idx="11"/>
          </p:nvPr>
        </p:nvSpPr>
        <p:spPr/>
        <p:txBody>
          <a:bodyPr/>
          <a:lstStyle/>
          <a:p>
            <a:r>
              <a:rPr lang="en-GB" b="1">
                <a:solidFill>
                  <a:srgbClr val="FFFFFF"/>
                </a:solidFill>
                <a:latin typeface="Arial"/>
                <a:cs typeface="Arial"/>
              </a:rPr>
              <a:t>Professur für Hydromechanik </a:t>
            </a:r>
            <a:endParaRPr lang="en-DE" b="1">
              <a:solidFill>
                <a:srgbClr val="FFFFFF"/>
              </a:solidFill>
              <a:latin typeface="Arial"/>
              <a:cs typeface="Arial"/>
            </a:endParaRPr>
          </a:p>
        </p:txBody>
      </p:sp>
      <p:sp>
        <p:nvSpPr>
          <p:cNvPr id="20" name="Slide Number Placeholder 19">
            <a:extLst>
              <a:ext uri="{FF2B5EF4-FFF2-40B4-BE49-F238E27FC236}">
                <a16:creationId xmlns:a16="http://schemas.microsoft.com/office/drawing/2014/main" id="{743C70B5-779C-4244-E441-B85C8CED6240}"/>
              </a:ext>
            </a:extLst>
          </p:cNvPr>
          <p:cNvSpPr>
            <a:spLocks noGrp="1"/>
          </p:cNvSpPr>
          <p:nvPr>
            <p:ph type="sldNum" sz="quarter" idx="12"/>
          </p:nvPr>
        </p:nvSpPr>
        <p:spPr/>
        <p:txBody>
          <a:bodyPr/>
          <a:lstStyle/>
          <a:p>
            <a:fld id="{86BF244D-980C-1947-A7CD-4B532B71AD63}" type="slidenum">
              <a:rPr lang="en-DE" b="1" smtClean="0">
                <a:solidFill>
                  <a:srgbClr val="FFFFFF"/>
                </a:solidFill>
                <a:latin typeface="Arial"/>
                <a:cs typeface="Arial"/>
              </a:rPr>
              <a:t>7</a:t>
            </a:fld>
            <a:endParaRPr lang="en-DE" b="1">
              <a:solidFill>
                <a:srgbClr val="FFFFFF"/>
              </a:solidFill>
              <a:latin typeface="Arial"/>
              <a:cs typeface="Arial"/>
            </a:endParaRPr>
          </a:p>
        </p:txBody>
      </p:sp>
    </p:spTree>
    <p:extLst>
      <p:ext uri="{BB962C8B-B14F-4D97-AF65-F5344CB8AC3E}">
        <p14:creationId xmlns:p14="http://schemas.microsoft.com/office/powerpoint/2010/main" val="61990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47 1">
            <a:extLst>
              <a:ext uri="{FF2B5EF4-FFF2-40B4-BE49-F238E27FC236}">
                <a16:creationId xmlns:a16="http://schemas.microsoft.com/office/drawing/2014/main" id="{BFBB2CDA-A27E-A3D3-95C0-A468278E2E3B}"/>
              </a:ext>
            </a:extLst>
          </p:cNvPr>
          <p:cNvSpPr>
            <a:spLocks noChangeArrowheads="1"/>
          </p:cNvSpPr>
          <p:nvPr/>
        </p:nvSpPr>
        <p:spPr bwMode="auto">
          <a:xfrm>
            <a:off x="-4154" y="6217304"/>
            <a:ext cx="12195172" cy="70891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772AD6-A1B1-046C-9418-E467651ADE2A}"/>
                  </a:ext>
                </a:extLst>
              </p:cNvPr>
              <p:cNvSpPr txBox="1"/>
              <p:nvPr/>
            </p:nvSpPr>
            <p:spPr>
              <a:xfrm>
                <a:off x="944622" y="962713"/>
                <a:ext cx="3978561" cy="7092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1" i="1" smtClean="0">
                              <a:latin typeface="Cambria Math" panose="02040503050406030204" pitchFamily="18" charset="0"/>
                            </a:rPr>
                            <m:t>𝒖</m:t>
                          </m:r>
                        </m:e>
                        <m:sub>
                          <m:r>
                            <a:rPr lang="de-DE" b="0" i="1" smtClean="0">
                              <a:latin typeface="Cambria Math" panose="02040503050406030204" pitchFamily="18" charset="0"/>
                              <a:ea typeface="Cambria Math" panose="02040503050406030204" pitchFamily="18" charset="0"/>
                            </a:rPr>
                            <m:t>𝛽</m:t>
                          </m:r>
                        </m:sub>
                      </m:sSub>
                      <m:r>
                        <a:rPr lang="de-DE" b="0" i="1" smtClean="0">
                          <a:latin typeface="Cambria Math" panose="02040503050406030204" pitchFamily="18" charset="0"/>
                        </a:rPr>
                        <m:t>=−</m:t>
                      </m:r>
                      <m:r>
                        <a:rPr lang="de-DE" b="1" i="1" smtClean="0">
                          <a:latin typeface="Cambria Math" panose="02040503050406030204" pitchFamily="18" charset="0"/>
                        </a:rPr>
                        <m:t>𝒌</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𝑘</m:t>
                              </m:r>
                            </m:e>
                            <m:sub>
                              <m:r>
                                <a:rPr lang="de-DE" b="0" i="1" smtClean="0">
                                  <a:latin typeface="Cambria Math" panose="02040503050406030204" pitchFamily="18" charset="0"/>
                                </a:rPr>
                                <m:t>𝑟</m:t>
                              </m:r>
                              <m:r>
                                <a:rPr lang="de-DE" b="0" i="1" smtClean="0">
                                  <a:latin typeface="Cambria Math" panose="02040503050406030204" pitchFamily="18" charset="0"/>
                                  <a:ea typeface="Cambria Math" panose="02040503050406030204" pitchFamily="18" charset="0"/>
                                </a:rPr>
                                <m:t>𝛽</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𝜌</m:t>
                              </m:r>
                            </m:e>
                            <m:sub>
                              <m:r>
                                <a:rPr lang="de-DE" b="0" i="1" smtClean="0">
                                  <a:latin typeface="Cambria Math" panose="02040503050406030204" pitchFamily="18" charset="0"/>
                                  <a:ea typeface="Cambria Math" panose="02040503050406030204" pitchFamily="18" charset="0"/>
                                </a:rPr>
                                <m:t>𝛽</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ea typeface="Cambria Math" panose="02040503050406030204" pitchFamily="18" charset="0"/>
                                </a:rPr>
                                <m:t>𝛽</m:t>
                              </m:r>
                            </m:sub>
                          </m:sSub>
                        </m:den>
                      </m:f>
                      <m:d>
                        <m:dPr>
                          <m:ctrlPr>
                            <a:rPr lang="de-DE" b="0" i="1" smtClean="0">
                              <a:latin typeface="Cambria Math" panose="02040503050406030204" pitchFamily="18" charset="0"/>
                            </a:rPr>
                          </m:ctrlPr>
                        </m:dPr>
                        <m:e>
                          <m:r>
                            <m:rPr>
                              <m:sty m:val="p"/>
                            </m:rP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𝑃</m:t>
                              </m:r>
                            </m:e>
                            <m:sub>
                              <m:r>
                                <a:rPr lang="de-DE" b="0" i="1" smtClean="0">
                                  <a:latin typeface="Cambria Math" panose="02040503050406030204" pitchFamily="18" charset="0"/>
                                  <a:ea typeface="Cambria Math" panose="02040503050406030204" pitchFamily="18" charset="0"/>
                                </a:rPr>
                                <m:t>𝛽</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𝜌</m:t>
                              </m:r>
                            </m:e>
                            <m:sub>
                              <m:r>
                                <a:rPr lang="de-DE" b="0" i="1" smtClean="0">
                                  <a:latin typeface="Cambria Math" panose="02040503050406030204" pitchFamily="18" charset="0"/>
                                  <a:ea typeface="Cambria Math" panose="02040503050406030204" pitchFamily="18" charset="0"/>
                                </a:rPr>
                                <m:t>𝛽</m:t>
                              </m:r>
                            </m:sub>
                          </m:sSub>
                          <m:r>
                            <a:rPr lang="de-DE" b="1" i="1" smtClean="0">
                              <a:latin typeface="Cambria Math" panose="02040503050406030204" pitchFamily="18" charset="0"/>
                              <a:ea typeface="Cambria Math" panose="02040503050406030204" pitchFamily="18" charset="0"/>
                            </a:rPr>
                            <m:t>𝒈</m:t>
                          </m:r>
                        </m:e>
                      </m:d>
                    </m:oMath>
                  </m:oMathPara>
                </a14:m>
                <a:endParaRPr lang="en-DE" dirty="0"/>
              </a:p>
            </p:txBody>
          </p:sp>
        </mc:Choice>
        <mc:Fallback xmlns="">
          <p:sp>
            <p:nvSpPr>
              <p:cNvPr id="4" name="TextBox 3">
                <a:extLst>
                  <a:ext uri="{FF2B5EF4-FFF2-40B4-BE49-F238E27FC236}">
                    <a16:creationId xmlns:a16="http://schemas.microsoft.com/office/drawing/2014/main" id="{64772AD6-A1B1-046C-9418-E467651ADE2A}"/>
                  </a:ext>
                </a:extLst>
              </p:cNvPr>
              <p:cNvSpPr txBox="1">
                <a:spLocks noRot="1" noChangeAspect="1" noMove="1" noResize="1" noEditPoints="1" noAdjustHandles="1" noChangeArrowheads="1" noChangeShapeType="1" noTextEdit="1"/>
              </p:cNvSpPr>
              <p:nvPr/>
            </p:nvSpPr>
            <p:spPr>
              <a:xfrm>
                <a:off x="944622" y="962713"/>
                <a:ext cx="3978561" cy="709233"/>
              </a:xfrm>
              <a:prstGeom prst="rect">
                <a:avLst/>
              </a:prstGeom>
              <a:blipFill>
                <a:blip r:embed="rId2"/>
                <a:stretch>
                  <a:fillRect b="-526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30F117-3066-5359-9548-FC5895502EE0}"/>
                  </a:ext>
                </a:extLst>
              </p:cNvPr>
              <p:cNvSpPr txBox="1"/>
              <p:nvPr/>
            </p:nvSpPr>
            <p:spPr>
              <a:xfrm>
                <a:off x="1973487" y="1832644"/>
                <a:ext cx="1334661"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DE"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𝑔</m:t>
                          </m:r>
                          <m:r>
                            <a:rPr lang="de-DE" b="0" i="1" smtClean="0">
                              <a:latin typeface="Cambria Math" panose="02040503050406030204" pitchFamily="18" charset="0"/>
                            </a:rPr>
                            <m:t> </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𝑤</m:t>
                          </m:r>
                        </m:sub>
                      </m:sSub>
                      <m:r>
                        <a:rPr lang="de-DE" b="0" i="1" smtClean="0">
                          <a:latin typeface="Cambria Math" panose="02040503050406030204" pitchFamily="18" charset="0"/>
                        </a:rPr>
                        <m:t>=1</m:t>
                      </m:r>
                    </m:oMath>
                  </m:oMathPara>
                </a14:m>
                <a:endParaRPr lang="en-DE" dirty="0"/>
              </a:p>
            </p:txBody>
          </p:sp>
        </mc:Choice>
        <mc:Fallback xmlns="">
          <p:sp>
            <p:nvSpPr>
              <p:cNvPr id="5" name="TextBox 4">
                <a:extLst>
                  <a:ext uri="{FF2B5EF4-FFF2-40B4-BE49-F238E27FC236}">
                    <a16:creationId xmlns:a16="http://schemas.microsoft.com/office/drawing/2014/main" id="{A730F117-3066-5359-9548-FC5895502EE0}"/>
                  </a:ext>
                </a:extLst>
              </p:cNvPr>
              <p:cNvSpPr txBox="1">
                <a:spLocks noRot="1" noChangeAspect="1" noMove="1" noResize="1" noEditPoints="1" noAdjustHandles="1" noChangeArrowheads="1" noChangeShapeType="1" noTextEdit="1"/>
              </p:cNvSpPr>
              <p:nvPr/>
            </p:nvSpPr>
            <p:spPr>
              <a:xfrm>
                <a:off x="1973487" y="1832644"/>
                <a:ext cx="1334661" cy="299569"/>
              </a:xfrm>
              <a:prstGeom prst="rect">
                <a:avLst/>
              </a:prstGeom>
              <a:blipFill>
                <a:blip r:embed="rId3"/>
                <a:stretch>
                  <a:fillRect l="-3774" t="-8333" r="-2830" b="-29167"/>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6115082-F818-9AB3-3739-7620A540796C}"/>
                  </a:ext>
                </a:extLst>
              </p:cNvPr>
              <p:cNvSpPr txBox="1"/>
              <p:nvPr/>
            </p:nvSpPr>
            <p:spPr>
              <a:xfrm>
                <a:off x="1973487" y="2342239"/>
                <a:ext cx="1375633"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DE"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𝑐</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𝑔</m:t>
                          </m:r>
                          <m:r>
                            <a:rPr lang="de-DE" b="0" i="1" smtClean="0">
                              <a:latin typeface="Cambria Math" panose="02040503050406030204" pitchFamily="18" charset="0"/>
                            </a:rPr>
                            <m:t> </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𝑤</m:t>
                          </m:r>
                        </m:sub>
                      </m:sSub>
                    </m:oMath>
                  </m:oMathPara>
                </a14:m>
                <a:endParaRPr lang="en-DE" dirty="0"/>
              </a:p>
            </p:txBody>
          </p:sp>
        </mc:Choice>
        <mc:Fallback xmlns="">
          <p:sp>
            <p:nvSpPr>
              <p:cNvPr id="6" name="TextBox 5">
                <a:extLst>
                  <a:ext uri="{FF2B5EF4-FFF2-40B4-BE49-F238E27FC236}">
                    <a16:creationId xmlns:a16="http://schemas.microsoft.com/office/drawing/2014/main" id="{66115082-F818-9AB3-3739-7620A540796C}"/>
                  </a:ext>
                </a:extLst>
              </p:cNvPr>
              <p:cNvSpPr txBox="1">
                <a:spLocks noRot="1" noChangeAspect="1" noMove="1" noResize="1" noEditPoints="1" noAdjustHandles="1" noChangeArrowheads="1" noChangeShapeType="1" noTextEdit="1"/>
              </p:cNvSpPr>
              <p:nvPr/>
            </p:nvSpPr>
            <p:spPr>
              <a:xfrm>
                <a:off x="1973487" y="2342239"/>
                <a:ext cx="1375633" cy="299569"/>
              </a:xfrm>
              <a:prstGeom prst="rect">
                <a:avLst/>
              </a:prstGeom>
              <a:blipFill>
                <a:blip r:embed="rId4"/>
                <a:stretch>
                  <a:fillRect l="-3670" t="-8333" b="-29167"/>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9AF338-6844-69DF-FADE-88F2F9183F1D}"/>
                  </a:ext>
                </a:extLst>
              </p:cNvPr>
              <p:cNvSpPr txBox="1"/>
              <p:nvPr/>
            </p:nvSpPr>
            <p:spPr>
              <a:xfrm>
                <a:off x="838200" y="3459480"/>
                <a:ext cx="4161183" cy="1499898"/>
              </a:xfrm>
              <a:prstGeom prst="rect">
                <a:avLst/>
              </a:prstGeom>
              <a:noFill/>
            </p:spPr>
            <p:txBody>
              <a:bodyPr wrap="square" rtlCol="0">
                <a:spAutoFit/>
              </a:bodyPr>
              <a:lstStyle/>
              <a:p>
                <a:pPr marL="285750" indent="-285750">
                  <a:buFont typeface="Arial" panose="020B0604020202020204" pitchFamily="34" charset="0"/>
                  <a:buChar char="•"/>
                </a:pPr>
                <a:r>
                  <a:rPr lang="en-DE" dirty="0">
                    <a:latin typeface="Arial" panose="020B0604020202020204" pitchFamily="34" charset="0"/>
                    <a:cs typeface="Arial" panose="020B0604020202020204" pitchFamily="34" charset="0"/>
                  </a:rPr>
                  <a:t>Here, 2 mass balance equations are solved (gas and water) along with the flow equations </a:t>
                </a:r>
              </a:p>
              <a:p>
                <a:pPr marL="285750" indent="-285750">
                  <a:buFont typeface="Arial" panose="020B0604020202020204" pitchFamily="34" charset="0"/>
                  <a:buChar char="•"/>
                </a:pPr>
                <a:endParaRPr lang="en-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DE" dirty="0">
                    <a:latin typeface="Arial" panose="020B0604020202020204" pitchFamily="34" charset="0"/>
                    <a:cs typeface="Arial" panose="020B0604020202020204" pitchFamily="34" charset="0"/>
                  </a:rPr>
                  <a:t>Primary unknowns : </a:t>
                </a:r>
                <a14:m>
                  <m:oMath xmlns:m="http://schemas.openxmlformats.org/officeDocument/2006/math">
                    <m:sSub>
                      <m:sSubPr>
                        <m:ctrlPr>
                          <a:rPr lang="en-DE"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𝑔</m:t>
                        </m:r>
                      </m:sub>
                    </m:sSub>
                    <m:r>
                      <a:rPr lang="de-DE" b="0" i="1" smtClean="0">
                        <a:latin typeface="Cambria Math" panose="02040503050406030204" pitchFamily="18" charset="0"/>
                      </a:rPr>
                      <m:t>,</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𝑤</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𝑔</m:t>
                        </m:r>
                      </m:sub>
                    </m:sSub>
                    <m:r>
                      <a:rPr lang="de-DE" b="0" i="1" smtClean="0">
                        <a:latin typeface="Cambria Math" panose="02040503050406030204" pitchFamily="18" charset="0"/>
                      </a:rPr>
                      <m:t>,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𝑤</m:t>
                        </m:r>
                      </m:sub>
                    </m:sSub>
                    <m:r>
                      <a:rPr lang="de-DE" b="0" i="1" smtClean="0">
                        <a:latin typeface="Cambria Math" panose="02040503050406030204" pitchFamily="18" charset="0"/>
                      </a:rPr>
                      <m:t> </m:t>
                    </m:r>
                  </m:oMath>
                </a14:m>
                <a:endParaRPr lang="en-DE"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49AF338-6844-69DF-FADE-88F2F9183F1D}"/>
                  </a:ext>
                </a:extLst>
              </p:cNvPr>
              <p:cNvSpPr txBox="1">
                <a:spLocks noRot="1" noChangeAspect="1" noMove="1" noResize="1" noEditPoints="1" noAdjustHandles="1" noChangeArrowheads="1" noChangeShapeType="1" noTextEdit="1"/>
              </p:cNvSpPr>
              <p:nvPr/>
            </p:nvSpPr>
            <p:spPr>
              <a:xfrm>
                <a:off x="838200" y="3459480"/>
                <a:ext cx="4161183" cy="1499898"/>
              </a:xfrm>
              <a:prstGeom prst="rect">
                <a:avLst/>
              </a:prstGeom>
              <a:blipFill>
                <a:blip r:embed="rId5"/>
                <a:stretch>
                  <a:fillRect l="-1220" t="-1681" r="-2134" b="-420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FF00B5-BFC3-A7E2-DFAB-97DE4F186F8E}"/>
                  </a:ext>
                </a:extLst>
              </p:cNvPr>
              <p:cNvSpPr txBox="1"/>
              <p:nvPr/>
            </p:nvSpPr>
            <p:spPr>
              <a:xfrm>
                <a:off x="1777364" y="2892050"/>
                <a:ext cx="2138817" cy="3017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DE" i="1" smtClean="0">
                              <a:latin typeface="Cambria Math" panose="02040503050406030204" pitchFamily="18" charset="0"/>
                            </a:rPr>
                          </m:ctrlPr>
                        </m:sSubPr>
                        <m:e>
                          <m:r>
                            <a:rPr lang="de-DE" b="0" i="1" smtClean="0">
                              <a:latin typeface="Cambria Math" panose="02040503050406030204" pitchFamily="18" charset="0"/>
                            </a:rPr>
                            <m:t>𝑘</m:t>
                          </m:r>
                        </m:e>
                        <m:sub>
                          <m:r>
                            <a:rPr lang="de-DE" b="0" i="1" smtClean="0">
                              <a:latin typeface="Cambria Math" panose="02040503050406030204" pitchFamily="18" charset="0"/>
                            </a:rPr>
                            <m:t>𝑟</m:t>
                          </m:r>
                          <m:r>
                            <a:rPr lang="de-DE" b="0" i="1" smtClean="0">
                              <a:latin typeface="Cambria Math" panose="02040503050406030204" pitchFamily="18" charset="0"/>
                              <a:ea typeface="Cambria Math" panose="02040503050406030204" pitchFamily="18" charset="0"/>
                            </a:rPr>
                            <m:t>𝛽</m:t>
                          </m:r>
                        </m:sub>
                      </m:sSub>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𝑤</m:t>
                              </m:r>
                            </m:sub>
                          </m:sSub>
                        </m:e>
                      </m:d>
                      <m:r>
                        <a:rPr lang="de-DE" b="0" i="1" smtClean="0">
                          <a:latin typeface="Cambria Math" panose="02040503050406030204" pitchFamily="18" charset="0"/>
                        </a:rPr>
                        <m:t> ;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𝑐</m:t>
                          </m:r>
                        </m:sub>
                      </m:sSub>
                      <m:d>
                        <m:dPr>
                          <m:ctrlPr>
                            <a:rPr lang="de-DE" b="0" i="1" smtClean="0">
                              <a:latin typeface="Cambria Math" panose="02040503050406030204" pitchFamily="18" charset="0"/>
                            </a:rPr>
                          </m:ctrlPr>
                        </m:dPr>
                        <m:e>
                          <m:sSub>
                            <m:sSubPr>
                              <m:ctrlPr>
                                <a:rPr lang="de-DE" b="0" i="1" smtClean="0">
                                  <a:latin typeface="Cambria Math" panose="02040503050406030204" pitchFamily="18" charset="0"/>
                                </a:rPr>
                              </m:ctrlPr>
                            </m:sSubPr>
                            <m:e>
                              <m:r>
                                <a:rPr lang="de-DE" b="0" i="1" smtClean="0">
                                  <a:latin typeface="Cambria Math" panose="02040503050406030204" pitchFamily="18" charset="0"/>
                                </a:rPr>
                                <m:t>𝑆</m:t>
                              </m:r>
                            </m:e>
                            <m:sub>
                              <m:r>
                                <a:rPr lang="de-DE" b="0" i="1" smtClean="0">
                                  <a:latin typeface="Cambria Math" panose="02040503050406030204" pitchFamily="18" charset="0"/>
                                </a:rPr>
                                <m:t>𝑤</m:t>
                              </m:r>
                            </m:sub>
                          </m:sSub>
                        </m:e>
                      </m:d>
                      <m:r>
                        <a:rPr lang="de-DE" b="0" i="1" smtClean="0">
                          <a:latin typeface="Cambria Math" panose="02040503050406030204" pitchFamily="18" charset="0"/>
                        </a:rPr>
                        <m:t> </m:t>
                      </m:r>
                    </m:oMath>
                  </m:oMathPara>
                </a14:m>
                <a:endParaRPr lang="en-DE" dirty="0"/>
              </a:p>
            </p:txBody>
          </p:sp>
        </mc:Choice>
        <mc:Fallback xmlns="">
          <p:sp>
            <p:nvSpPr>
              <p:cNvPr id="8" name="TextBox 7">
                <a:extLst>
                  <a:ext uri="{FF2B5EF4-FFF2-40B4-BE49-F238E27FC236}">
                    <a16:creationId xmlns:a16="http://schemas.microsoft.com/office/drawing/2014/main" id="{DEFF00B5-BFC3-A7E2-DFAB-97DE4F186F8E}"/>
                  </a:ext>
                </a:extLst>
              </p:cNvPr>
              <p:cNvSpPr txBox="1">
                <a:spLocks noRot="1" noChangeAspect="1" noMove="1" noResize="1" noEditPoints="1" noAdjustHandles="1" noChangeArrowheads="1" noChangeShapeType="1" noTextEdit="1"/>
              </p:cNvSpPr>
              <p:nvPr/>
            </p:nvSpPr>
            <p:spPr>
              <a:xfrm>
                <a:off x="1777364" y="2892050"/>
                <a:ext cx="2138817" cy="301749"/>
              </a:xfrm>
              <a:prstGeom prst="rect">
                <a:avLst/>
              </a:prstGeom>
              <a:blipFill>
                <a:blip r:embed="rId6"/>
                <a:stretch>
                  <a:fillRect t="-4000" b="-24000"/>
                </a:stretch>
              </a:blipFill>
            </p:spPr>
            <p:txBody>
              <a:bodyPr/>
              <a:lstStyle/>
              <a:p>
                <a:r>
                  <a:rPr lang="en-DE">
                    <a:noFill/>
                  </a:rPr>
                  <a:t> </a:t>
                </a:r>
              </a:p>
            </p:txBody>
          </p:sp>
        </mc:Fallback>
      </mc:AlternateContent>
      <p:sp>
        <p:nvSpPr>
          <p:cNvPr id="13" name="Title 1">
            <a:extLst>
              <a:ext uri="{FF2B5EF4-FFF2-40B4-BE49-F238E27FC236}">
                <a16:creationId xmlns:a16="http://schemas.microsoft.com/office/drawing/2014/main" id="{AE57A1C8-FB40-AEF9-E76E-C77D06D8E732}"/>
              </a:ext>
            </a:extLst>
          </p:cNvPr>
          <p:cNvSpPr>
            <a:spLocks noGrp="1"/>
          </p:cNvSpPr>
          <p:nvPr>
            <p:ph type="title"/>
          </p:nvPr>
        </p:nvSpPr>
        <p:spPr>
          <a:xfrm>
            <a:off x="-4649" y="-282579"/>
            <a:ext cx="10515600" cy="1325563"/>
          </a:xfrm>
        </p:spPr>
        <p:txBody>
          <a:bodyPr/>
          <a:lstStyle/>
          <a:p>
            <a:r>
              <a:rPr lang="en-DE" dirty="0">
                <a:latin typeface="Arial"/>
                <a:cs typeface="Arial"/>
              </a:rPr>
              <a:t>Methodology </a:t>
            </a:r>
          </a:p>
        </p:txBody>
      </p:sp>
      <p:sp>
        <p:nvSpPr>
          <p:cNvPr id="16" name="Date Placeholder 15">
            <a:extLst>
              <a:ext uri="{FF2B5EF4-FFF2-40B4-BE49-F238E27FC236}">
                <a16:creationId xmlns:a16="http://schemas.microsoft.com/office/drawing/2014/main" id="{1A91036F-DF5D-633D-A778-C9D15AB9C30F}"/>
              </a:ext>
            </a:extLst>
          </p:cNvPr>
          <p:cNvSpPr>
            <a:spLocks noGrp="1"/>
          </p:cNvSpPr>
          <p:nvPr>
            <p:ph type="dt" sz="half" idx="10"/>
          </p:nvPr>
        </p:nvSpPr>
        <p:spPr/>
        <p:txBody>
          <a:bodyPr/>
          <a:lstStyle/>
          <a:p>
            <a:fld id="{5ADC1E14-CDB7-B14C-BAA8-41237C0ABE46}" type="datetime1">
              <a:rPr lang="de-DE" b="1" smtClean="0">
                <a:solidFill>
                  <a:schemeClr val="bg1"/>
                </a:solidFill>
              </a:rPr>
              <a:t>15.05.26</a:t>
            </a:fld>
            <a:endParaRPr lang="en-DE" b="1" dirty="0">
              <a:solidFill>
                <a:schemeClr val="bg1"/>
              </a:solidFill>
            </a:endParaRPr>
          </a:p>
        </p:txBody>
      </p:sp>
      <p:sp>
        <p:nvSpPr>
          <p:cNvPr id="17" name="Footer Placeholder 16">
            <a:extLst>
              <a:ext uri="{FF2B5EF4-FFF2-40B4-BE49-F238E27FC236}">
                <a16:creationId xmlns:a16="http://schemas.microsoft.com/office/drawing/2014/main" id="{F9F1C2B5-7060-6224-EB85-7F63397ACB6A}"/>
              </a:ext>
            </a:extLst>
          </p:cNvPr>
          <p:cNvSpPr>
            <a:spLocks noGrp="1"/>
          </p:cNvSpPr>
          <p:nvPr>
            <p:ph type="ftr" sz="quarter" idx="11"/>
          </p:nvPr>
        </p:nvSpPr>
        <p:spPr/>
        <p:txBody>
          <a:bodyPr/>
          <a:lstStyle/>
          <a:p>
            <a:r>
              <a:rPr lang="en-GB" b="1">
                <a:solidFill>
                  <a:srgbClr val="FFFFFF"/>
                </a:solidFill>
              </a:rPr>
              <a:t>Professur für Hydromechanik </a:t>
            </a:r>
            <a:endParaRPr lang="en-DE" b="1">
              <a:solidFill>
                <a:srgbClr val="FFFFFF"/>
              </a:solidFill>
            </a:endParaRPr>
          </a:p>
        </p:txBody>
      </p:sp>
      <p:sp>
        <p:nvSpPr>
          <p:cNvPr id="18" name="Slide Number Placeholder 17">
            <a:extLst>
              <a:ext uri="{FF2B5EF4-FFF2-40B4-BE49-F238E27FC236}">
                <a16:creationId xmlns:a16="http://schemas.microsoft.com/office/drawing/2014/main" id="{FADBE861-7A31-5B51-1266-E206C82CCF9E}"/>
              </a:ext>
            </a:extLst>
          </p:cNvPr>
          <p:cNvSpPr>
            <a:spLocks noGrp="1"/>
          </p:cNvSpPr>
          <p:nvPr>
            <p:ph type="sldNum" sz="quarter" idx="12"/>
          </p:nvPr>
        </p:nvSpPr>
        <p:spPr/>
        <p:txBody>
          <a:bodyPr/>
          <a:lstStyle/>
          <a:p>
            <a:fld id="{86BF244D-980C-1947-A7CD-4B532B71AD63}" type="slidenum">
              <a:rPr lang="en-DE" b="1" smtClean="0">
                <a:solidFill>
                  <a:srgbClr val="FFFFFF"/>
                </a:solidFill>
              </a:rPr>
              <a:t>8</a:t>
            </a:fld>
            <a:endParaRPr lang="en-DE" b="1">
              <a:solidFill>
                <a:srgbClr val="FFFFFF"/>
              </a:solidFill>
            </a:endParaRPr>
          </a:p>
        </p:txBody>
      </p:sp>
      <p:pic>
        <p:nvPicPr>
          <p:cNvPr id="21" name="Picture 20" descr="A graph of different types of hydrogen&#10;&#10;Description automatically generated">
            <a:extLst>
              <a:ext uri="{FF2B5EF4-FFF2-40B4-BE49-F238E27FC236}">
                <a16:creationId xmlns:a16="http://schemas.microsoft.com/office/drawing/2014/main" id="{0D0A2D98-9FEF-63FB-C457-281577AE3B09}"/>
              </a:ext>
            </a:extLst>
          </p:cNvPr>
          <p:cNvPicPr>
            <a:picLocks noChangeAspect="1"/>
          </p:cNvPicPr>
          <p:nvPr/>
        </p:nvPicPr>
        <p:blipFill>
          <a:blip r:embed="rId7"/>
          <a:srcRect l="47845" r="3550" b="19636"/>
          <a:stretch/>
        </p:blipFill>
        <p:spPr>
          <a:xfrm>
            <a:off x="6660055" y="1230195"/>
            <a:ext cx="3754018" cy="2523656"/>
          </a:xfrm>
          <a:prstGeom prst="rect">
            <a:avLst/>
          </a:prstGeom>
          <a:ln>
            <a:noFill/>
          </a:ln>
        </p:spPr>
      </p:pic>
      <p:pic>
        <p:nvPicPr>
          <p:cNvPr id="22" name="Picture 21" descr="A graph of different types of hydrogen&#10;&#10;Description automatically generated">
            <a:extLst>
              <a:ext uri="{FF2B5EF4-FFF2-40B4-BE49-F238E27FC236}">
                <a16:creationId xmlns:a16="http://schemas.microsoft.com/office/drawing/2014/main" id="{5A033F5B-C098-AB80-0924-084D5FD5F42A}"/>
              </a:ext>
            </a:extLst>
          </p:cNvPr>
          <p:cNvPicPr>
            <a:picLocks noChangeAspect="1"/>
          </p:cNvPicPr>
          <p:nvPr/>
        </p:nvPicPr>
        <p:blipFill>
          <a:blip r:embed="rId7"/>
          <a:srcRect t="80752"/>
          <a:stretch/>
        </p:blipFill>
        <p:spPr>
          <a:xfrm>
            <a:off x="5398571" y="3710270"/>
            <a:ext cx="6909163" cy="520840"/>
          </a:xfrm>
          <a:prstGeom prst="rect">
            <a:avLst/>
          </a:prstGeom>
          <a:ln>
            <a:noFill/>
          </a:ln>
        </p:spPr>
      </p:pic>
      <p:sp>
        <p:nvSpPr>
          <p:cNvPr id="23" name="TextBox 12">
            <a:extLst>
              <a:ext uri="{FF2B5EF4-FFF2-40B4-BE49-F238E27FC236}">
                <a16:creationId xmlns:a16="http://schemas.microsoft.com/office/drawing/2014/main" id="{0062EB40-0B23-A2D4-C636-AA1F527713D0}"/>
              </a:ext>
            </a:extLst>
          </p:cNvPr>
          <p:cNvSpPr txBox="1"/>
          <p:nvPr/>
        </p:nvSpPr>
        <p:spPr>
          <a:xfrm>
            <a:off x="6733589" y="859590"/>
            <a:ext cx="3606949" cy="276999"/>
          </a:xfrm>
          <a:prstGeom prst="rect">
            <a:avLst/>
          </a:prstGeom>
          <a:noFill/>
        </p:spPr>
        <p:txBody>
          <a:bodyPr wrap="none">
            <a:spAutoFit/>
          </a:bodyPr>
          <a:ls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fontAlgn="auto">
              <a:spcBef>
                <a:spcPts val="0"/>
              </a:spcBef>
              <a:spcAft>
                <a:spcPts val="0"/>
              </a:spcAft>
            </a:pPr>
            <a:r>
              <a:rPr lang="en-GB" sz="1200" dirty="0">
                <a:solidFill>
                  <a:prstClr val="black"/>
                </a:solidFill>
                <a:latin typeface="+mj-lt"/>
              </a:rPr>
              <a:t>Boon &amp; </a:t>
            </a:r>
            <a:r>
              <a:rPr lang="en-GB" sz="1200" dirty="0" err="1">
                <a:solidFill>
                  <a:prstClr val="black"/>
                </a:solidFill>
                <a:latin typeface="+mj-lt"/>
              </a:rPr>
              <a:t>Hajibeygi</a:t>
            </a:r>
            <a:r>
              <a:rPr lang="en-GB" sz="1200" dirty="0">
                <a:solidFill>
                  <a:prstClr val="black"/>
                </a:solidFill>
                <a:latin typeface="+mj-lt"/>
              </a:rPr>
              <a:t> (2022) 10.1038/s41598-022-18759-8</a:t>
            </a:r>
            <a:endParaRPr lang="en-DE" sz="1200" dirty="0">
              <a:solidFill>
                <a:prstClr val="black"/>
              </a:solidFill>
              <a:latin typeface="+mj-lt"/>
            </a:endParaRPr>
          </a:p>
        </p:txBody>
      </p:sp>
      <p:sp>
        <p:nvSpPr>
          <p:cNvPr id="24" name="TextBox 23">
            <a:extLst>
              <a:ext uri="{FF2B5EF4-FFF2-40B4-BE49-F238E27FC236}">
                <a16:creationId xmlns:a16="http://schemas.microsoft.com/office/drawing/2014/main" id="{D504C5E0-9628-36C4-DBF3-35E6231C8A52}"/>
              </a:ext>
            </a:extLst>
          </p:cNvPr>
          <p:cNvSpPr txBox="1"/>
          <p:nvPr/>
        </p:nvSpPr>
        <p:spPr>
          <a:xfrm>
            <a:off x="6285336" y="4469948"/>
            <a:ext cx="48925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Calibration to experimental relative permeability hysteresis dataset</a:t>
            </a:r>
            <a:r>
              <a:rPr lang="en-US" sz="1200" baseline="30000" dirty="0">
                <a:latin typeface="Arial"/>
                <a:cs typeface="Arial"/>
              </a:rPr>
              <a:t>2</a:t>
            </a:r>
            <a:r>
              <a:rPr lang="en-US" sz="1200" dirty="0">
                <a:latin typeface="Arial"/>
                <a:cs typeface="Arial"/>
              </a:rPr>
              <a:t> </a:t>
            </a:r>
          </a:p>
        </p:txBody>
      </p:sp>
    </p:spTree>
    <p:extLst>
      <p:ext uri="{BB962C8B-B14F-4D97-AF65-F5344CB8AC3E}">
        <p14:creationId xmlns:p14="http://schemas.microsoft.com/office/powerpoint/2010/main" val="34353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47 1">
            <a:extLst>
              <a:ext uri="{FF2B5EF4-FFF2-40B4-BE49-F238E27FC236}">
                <a16:creationId xmlns:a16="http://schemas.microsoft.com/office/drawing/2014/main" id="{E6455EED-712B-8810-A6C1-59F87C867031}"/>
              </a:ext>
            </a:extLst>
          </p:cNvPr>
          <p:cNvSpPr>
            <a:spLocks noChangeArrowheads="1"/>
          </p:cNvSpPr>
          <p:nvPr/>
        </p:nvSpPr>
        <p:spPr bwMode="auto">
          <a:xfrm>
            <a:off x="-4154" y="6217304"/>
            <a:ext cx="12195172" cy="70891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A50034"/>
          </a:solidFill>
          <a:ln>
            <a:noFill/>
          </a:ln>
        </p:spPr>
        <p:txBody>
          <a:bodyPr lIns="90004" tIns="46798" rIns="90004" bIns="46798" numCol="1" anchor="t" anchorCtr="1"/>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endParaRPr lang="en-GB" altLang="de-DE" sz="6600" b="1">
              <a:solidFill>
                <a:srgbClr val="FFFFFF"/>
              </a:solidFill>
              <a:ea typeface="Lucida Sans Unicode" panose="020B0602030504020204" pitchFamily="34" charset="0"/>
              <a:cs typeface="Tahoma" panose="020B0604030504040204" pitchFamily="34" charset="0"/>
            </a:endParaRPr>
          </a:p>
        </p:txBody>
      </p:sp>
      <p:sp>
        <p:nvSpPr>
          <p:cNvPr id="2" name="Title 1">
            <a:extLst>
              <a:ext uri="{FF2B5EF4-FFF2-40B4-BE49-F238E27FC236}">
                <a16:creationId xmlns:a16="http://schemas.microsoft.com/office/drawing/2014/main" id="{95890544-1B6E-EB2F-27B1-099FBF22E775}"/>
              </a:ext>
            </a:extLst>
          </p:cNvPr>
          <p:cNvSpPr>
            <a:spLocks noGrp="1"/>
          </p:cNvSpPr>
          <p:nvPr>
            <p:ph type="title"/>
          </p:nvPr>
        </p:nvSpPr>
        <p:spPr>
          <a:xfrm>
            <a:off x="136946" y="-81891"/>
            <a:ext cx="10515600" cy="1325563"/>
          </a:xfrm>
        </p:spPr>
        <p:txBody>
          <a:bodyPr/>
          <a:lstStyle/>
          <a:p>
            <a:r>
              <a:rPr lang="en-DE" dirty="0">
                <a:latin typeface="Arial"/>
                <a:cs typeface="Arial"/>
              </a:rPr>
              <a:t>Methodology </a:t>
            </a:r>
            <a:endParaRPr lang="en-DE" dirty="0"/>
          </a:p>
        </p:txBody>
      </p:sp>
      <p:sp>
        <p:nvSpPr>
          <p:cNvPr id="4" name="Date Placeholder 3">
            <a:extLst>
              <a:ext uri="{FF2B5EF4-FFF2-40B4-BE49-F238E27FC236}">
                <a16:creationId xmlns:a16="http://schemas.microsoft.com/office/drawing/2014/main" id="{9121F551-D258-E45C-E0CC-07739D290E3C}"/>
              </a:ext>
            </a:extLst>
          </p:cNvPr>
          <p:cNvSpPr>
            <a:spLocks noGrp="1"/>
          </p:cNvSpPr>
          <p:nvPr>
            <p:ph type="dt" sz="half" idx="10"/>
          </p:nvPr>
        </p:nvSpPr>
        <p:spPr/>
        <p:txBody>
          <a:bodyPr/>
          <a:lstStyle/>
          <a:p>
            <a:fld id="{1AD635D1-1B4E-AD46-85FA-DB966E50CFDF}" type="datetime1">
              <a:rPr lang="de-DE" b="1" smtClean="0">
                <a:solidFill>
                  <a:schemeClr val="bg1"/>
                </a:solidFill>
                <a:latin typeface="Arial" panose="020B0604020202020204" pitchFamily="34" charset="0"/>
                <a:cs typeface="Arial" panose="020B0604020202020204" pitchFamily="34" charset="0"/>
              </a:rPr>
              <a:t>15.05.26</a:t>
            </a:fld>
            <a:endParaRPr lang="en-DE" b="1"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D2164C5F-8C53-E1FC-FA18-B64D521244C2}"/>
              </a:ext>
            </a:extLst>
          </p:cNvPr>
          <p:cNvSpPr>
            <a:spLocks noGrp="1"/>
          </p:cNvSpPr>
          <p:nvPr>
            <p:ph type="ftr" sz="quarter" idx="11"/>
          </p:nvPr>
        </p:nvSpPr>
        <p:spPr/>
        <p:txBody>
          <a:bodyPr/>
          <a:lstStyle/>
          <a:p>
            <a:r>
              <a:rPr lang="en-GB" b="1" dirty="0" err="1">
                <a:solidFill>
                  <a:schemeClr val="bg1"/>
                </a:solidFill>
                <a:latin typeface="Arial" panose="020B0604020202020204" pitchFamily="34" charset="0"/>
                <a:cs typeface="Arial" panose="020B0604020202020204" pitchFamily="34" charset="0"/>
              </a:rPr>
              <a:t>Professur</a:t>
            </a:r>
            <a:r>
              <a:rPr lang="en-GB" b="1" dirty="0">
                <a:solidFill>
                  <a:schemeClr val="bg1"/>
                </a:solidFill>
                <a:latin typeface="Arial" panose="020B0604020202020204" pitchFamily="34" charset="0"/>
                <a:cs typeface="Arial" panose="020B0604020202020204" pitchFamily="34" charset="0"/>
              </a:rPr>
              <a:t> für </a:t>
            </a:r>
            <a:r>
              <a:rPr lang="en-GB" b="1" dirty="0" err="1">
                <a:solidFill>
                  <a:schemeClr val="bg1"/>
                </a:solidFill>
                <a:latin typeface="Arial" panose="020B0604020202020204" pitchFamily="34" charset="0"/>
                <a:cs typeface="Arial" panose="020B0604020202020204" pitchFamily="34" charset="0"/>
              </a:rPr>
              <a:t>Hydromechanik</a:t>
            </a:r>
            <a:r>
              <a:rPr lang="en-GB" b="1" dirty="0">
                <a:solidFill>
                  <a:schemeClr val="bg1"/>
                </a:solidFill>
                <a:latin typeface="Arial" panose="020B0604020202020204" pitchFamily="34" charset="0"/>
                <a:cs typeface="Arial" panose="020B0604020202020204" pitchFamily="34" charset="0"/>
              </a:rPr>
              <a:t> </a:t>
            </a:r>
            <a:endParaRPr lang="en-DE" b="1"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85FEA84-773E-B935-EA19-C7F24D7F96EB}"/>
              </a:ext>
            </a:extLst>
          </p:cNvPr>
          <p:cNvSpPr>
            <a:spLocks noGrp="1"/>
          </p:cNvSpPr>
          <p:nvPr>
            <p:ph type="sldNum" sz="quarter" idx="12"/>
          </p:nvPr>
        </p:nvSpPr>
        <p:spPr/>
        <p:txBody>
          <a:bodyPr/>
          <a:lstStyle/>
          <a:p>
            <a:fld id="{86BF244D-980C-1947-A7CD-4B532B71AD63}" type="slidenum">
              <a:rPr lang="en-DE" b="1" smtClean="0">
                <a:solidFill>
                  <a:schemeClr val="bg1"/>
                </a:solidFill>
                <a:latin typeface="Arial" panose="020B0604020202020204" pitchFamily="34" charset="0"/>
                <a:cs typeface="Arial" panose="020B0604020202020204" pitchFamily="34" charset="0"/>
              </a:rPr>
              <a:t>9</a:t>
            </a:fld>
            <a:endParaRPr lang="en-DE"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AE71D1A-8C0B-804E-3BE7-4C461BEB01B0}"/>
              </a:ext>
            </a:extLst>
          </p:cNvPr>
          <p:cNvSpPr txBox="1"/>
          <p:nvPr/>
        </p:nvSpPr>
        <p:spPr>
          <a:xfrm>
            <a:off x="502175" y="1136940"/>
            <a:ext cx="489257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latin typeface="Arial"/>
                <a:ea typeface="Arial"/>
                <a:cs typeface="Arial"/>
              </a:rPr>
              <a:t>TOUGH3</a:t>
            </a:r>
            <a:r>
              <a:rPr lang="en-GB" baseline="30000" dirty="0">
                <a:latin typeface="Arial"/>
                <a:ea typeface="Arial"/>
                <a:cs typeface="Arial"/>
              </a:rPr>
              <a:t>4</a:t>
            </a:r>
            <a:r>
              <a:rPr lang="en-GB" b="0" i="0" u="none" strike="noStrike" baseline="0" dirty="0">
                <a:latin typeface="Arial"/>
                <a:ea typeface="Arial"/>
                <a:cs typeface="Arial"/>
              </a:rPr>
              <a:t> simulator is used for studying </a:t>
            </a:r>
            <a:r>
              <a:rPr lang="en-GB" dirty="0">
                <a:latin typeface="Arial"/>
                <a:ea typeface="Arial"/>
                <a:cs typeface="Arial"/>
              </a:rPr>
              <a:t>injection and extraction</a:t>
            </a:r>
            <a:r>
              <a:rPr lang="en-GB" b="0" i="0" u="none" strike="noStrike" baseline="0" dirty="0">
                <a:latin typeface="Arial"/>
                <a:ea typeface="Arial"/>
                <a:cs typeface="Arial"/>
              </a:rPr>
              <a:t> process.</a:t>
            </a:r>
          </a:p>
          <a:p>
            <a:endParaRPr lang="en-DE" b="0" i="0" u="none" strike="noStrike" baseline="0" dirty="0">
              <a:latin typeface="Arial"/>
              <a:ea typeface="Arial"/>
              <a:cs typeface="Arial"/>
            </a:endParaRPr>
          </a:p>
          <a:p>
            <a:pPr marL="285750" indent="-285750">
              <a:buFont typeface="Arial"/>
              <a:buChar char="•"/>
            </a:pPr>
            <a:r>
              <a:rPr lang="en-DE" dirty="0">
                <a:latin typeface="Arial"/>
                <a:cs typeface="Arial"/>
              </a:rPr>
              <a:t>In order to model the thermodynamic behavior of the fluids the EWASG</a:t>
            </a:r>
            <a:r>
              <a:rPr lang="en-DE" baseline="30000" dirty="0">
                <a:latin typeface="Arial"/>
                <a:cs typeface="Arial"/>
              </a:rPr>
              <a:t>5</a:t>
            </a:r>
            <a:r>
              <a:rPr lang="en-DE" dirty="0">
                <a:latin typeface="Arial"/>
                <a:cs typeface="Arial"/>
              </a:rPr>
              <a:t> </a:t>
            </a:r>
            <a:r>
              <a:rPr lang="en-GB" dirty="0">
                <a:latin typeface="Arial"/>
                <a:cs typeface="Arial"/>
              </a:rPr>
              <a:t>(Equation-of-State for Water, Salt and Gas)</a:t>
            </a:r>
            <a:r>
              <a:rPr lang="en-DE" dirty="0">
                <a:latin typeface="Arial"/>
                <a:cs typeface="Arial"/>
              </a:rPr>
              <a:t> module has been applied.</a:t>
            </a:r>
          </a:p>
          <a:p>
            <a:endParaRPr lang="en-DE" dirty="0">
              <a:latin typeface="Arial"/>
              <a:cs typeface="Arial"/>
            </a:endParaRPr>
          </a:p>
          <a:p>
            <a:pPr marL="285750" indent="-285750">
              <a:buFont typeface="Arial"/>
              <a:buChar char="•"/>
            </a:pPr>
            <a:r>
              <a:rPr lang="en-DE" dirty="0">
                <a:latin typeface="Arial"/>
                <a:cs typeface="Arial"/>
              </a:rPr>
              <a:t>Hydrogen </a:t>
            </a:r>
            <a:r>
              <a:rPr lang="de-DE" dirty="0">
                <a:latin typeface="Arial"/>
                <a:cs typeface="Arial"/>
              </a:rPr>
              <a:t>i</a:t>
            </a:r>
            <a:r>
              <a:rPr lang="en-DE" dirty="0">
                <a:latin typeface="Arial"/>
                <a:cs typeface="Arial"/>
              </a:rPr>
              <a:t>njection and production was modelled assuming isothermal conditions.</a:t>
            </a:r>
          </a:p>
          <a:p>
            <a:endParaRPr lang="en-DE" dirty="0">
              <a:latin typeface="Arial"/>
              <a:cs typeface="Arial"/>
            </a:endParaRPr>
          </a:p>
          <a:p>
            <a:pPr marL="285750" indent="-285750">
              <a:buFont typeface="Arial"/>
              <a:buChar char="•"/>
            </a:pPr>
            <a:r>
              <a:rPr lang="en-GB" dirty="0">
                <a:latin typeface="Arial"/>
                <a:cs typeface="Arial"/>
              </a:rPr>
              <a:t>The Hysteresis model</a:t>
            </a:r>
            <a:r>
              <a:rPr lang="en-GB" baseline="30000" dirty="0">
                <a:latin typeface="Arial"/>
                <a:cs typeface="Arial"/>
              </a:rPr>
              <a:t>6</a:t>
            </a:r>
            <a:r>
              <a:rPr lang="en-GB" dirty="0">
                <a:latin typeface="Arial"/>
                <a:cs typeface="Arial"/>
              </a:rPr>
              <a:t> in TOUGH3 is adapted from the Van </a:t>
            </a:r>
            <a:r>
              <a:rPr lang="en-GB" dirty="0" err="1">
                <a:latin typeface="Arial"/>
                <a:cs typeface="Arial"/>
              </a:rPr>
              <a:t>Genuchten</a:t>
            </a:r>
            <a:r>
              <a:rPr lang="en-GB" dirty="0">
                <a:latin typeface="Arial"/>
                <a:cs typeface="Arial"/>
              </a:rPr>
              <a:t> relative permeability model and calibrated in this study based on a published relative permeability experimental dataset</a:t>
            </a:r>
            <a:r>
              <a:rPr lang="en-GB" baseline="30000" dirty="0">
                <a:latin typeface="Arial"/>
                <a:cs typeface="Arial"/>
              </a:rPr>
              <a:t>7</a:t>
            </a:r>
            <a:r>
              <a:rPr lang="en-GB" dirty="0">
                <a:latin typeface="Arial"/>
                <a:cs typeface="Arial"/>
              </a:rPr>
              <a:t>.</a:t>
            </a:r>
            <a:endParaRPr lang="en-GB" b="0" i="0" u="none" strike="noStrike" baseline="0" dirty="0">
              <a:latin typeface="Arial"/>
              <a:ea typeface="Arial"/>
              <a:cs typeface="Arial"/>
            </a:endParaRPr>
          </a:p>
        </p:txBody>
      </p:sp>
      <p:pic>
        <p:nvPicPr>
          <p:cNvPr id="9" name="Picture 8" descr="A black and red lines with red dots&#10;&#10;Description automatically generated">
            <a:extLst>
              <a:ext uri="{FF2B5EF4-FFF2-40B4-BE49-F238E27FC236}">
                <a16:creationId xmlns:a16="http://schemas.microsoft.com/office/drawing/2014/main" id="{02EBC3A2-DFAF-73B2-A574-24F06A29C62F}"/>
              </a:ext>
            </a:extLst>
          </p:cNvPr>
          <p:cNvPicPr>
            <a:picLocks noChangeAspect="1"/>
          </p:cNvPicPr>
          <p:nvPr/>
        </p:nvPicPr>
        <p:blipFill>
          <a:blip r:embed="rId2"/>
          <a:stretch>
            <a:fillRect/>
          </a:stretch>
        </p:blipFill>
        <p:spPr>
          <a:xfrm>
            <a:off x="5910313" y="1433399"/>
            <a:ext cx="4520804" cy="2990683"/>
          </a:xfrm>
          <a:prstGeom prst="rect">
            <a:avLst/>
          </a:prstGeom>
          <a:ln>
            <a:noFill/>
          </a:ln>
        </p:spPr>
      </p:pic>
    </p:spTree>
    <p:extLst>
      <p:ext uri="{BB962C8B-B14F-4D97-AF65-F5344CB8AC3E}">
        <p14:creationId xmlns:p14="http://schemas.microsoft.com/office/powerpoint/2010/main" val="22314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SU">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SU2" id="{E81B0D37-7EED-4D77-B1BC-082C0EDF218F}" vid="{70A3EEC9-C985-43A8-8CB2-FBDE088DF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1722</Words>
  <Application>Microsoft Macintosh PowerPoint</Application>
  <PresentationFormat>Widescreen</PresentationFormat>
  <Paragraphs>275</Paragraphs>
  <Slides>25</Slides>
  <Notes>13</Notes>
  <HiddenSlides>8</HiddenSlides>
  <MMClips>3</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Aptos</vt:lpstr>
      <vt:lpstr>Aptos Display</vt:lpstr>
      <vt:lpstr>Arial</vt:lpstr>
      <vt:lpstr>Avenir Book</vt:lpstr>
      <vt:lpstr>Calibri</vt:lpstr>
      <vt:lpstr>Cambria Math</vt:lpstr>
      <vt:lpstr>Lucida Sans Unicode</vt:lpstr>
      <vt:lpstr>Times New Roman</vt:lpstr>
      <vt:lpstr>Wingdings</vt:lpstr>
      <vt:lpstr>Office Theme</vt:lpstr>
      <vt:lpstr>HSU</vt:lpstr>
      <vt:lpstr>Impact of fluvial reservoir heterogeneities on underground hydrogen storage operations</vt:lpstr>
      <vt:lpstr>Introduction</vt:lpstr>
      <vt:lpstr>Introduction</vt:lpstr>
      <vt:lpstr>PowerPoint Presentation</vt:lpstr>
      <vt:lpstr>Methodology</vt:lpstr>
      <vt:lpstr>Methodology </vt:lpstr>
      <vt:lpstr>PowerPoint Presentation</vt:lpstr>
      <vt:lpstr>Methodology </vt:lpstr>
      <vt:lpstr>Methodology </vt:lpstr>
      <vt:lpstr>PowerPoint Presentation</vt:lpstr>
      <vt:lpstr>Preliminary findings</vt:lpstr>
      <vt:lpstr>PowerPoint Presentation</vt:lpstr>
      <vt:lpstr>Effect on plume dynamics</vt:lpstr>
      <vt:lpstr>Effect on plume dynamics</vt:lpstr>
      <vt:lpstr>Summary and next steps</vt:lpstr>
      <vt:lpstr>PowerPoint Presentation</vt:lpstr>
      <vt:lpstr>References</vt:lpstr>
      <vt:lpstr>Preliminary findings</vt:lpstr>
      <vt:lpstr>PowerPoint Presentation</vt:lpstr>
      <vt:lpstr>PowerPoint Presentation</vt:lpstr>
      <vt:lpstr>PowerPoint Presentation</vt:lpstr>
      <vt:lpstr>PowerPoint Presentation</vt:lpstr>
      <vt:lpstr>Methodology :FLUMY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Diya Sunil Kumbhat</dc:creator>
  <cp:lastModifiedBy>Diya Sunil Kumbhat</cp:lastModifiedBy>
  <cp:revision>15</cp:revision>
  <dcterms:created xsi:type="dcterms:W3CDTF">2026-05-05T13:59:45Z</dcterms:created>
  <dcterms:modified xsi:type="dcterms:W3CDTF">2026-05-15T08:35:54Z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fd2079b-6d85-4185-8122-5cca51dad164_Enabled">
    <vt:lpwstr>true</vt:lpwstr>
  </property>
  <property fmtid="{D5CDD505-2E9C-101B-9397-08002B2CF9AE}" pid="3" name="MSIP_Label_8fd2079b-6d85-4185-8122-5cca51dad164_SetDate">
    <vt:lpwstr>2026-05-05T14:19:59Z</vt:lpwstr>
  </property>
  <property fmtid="{D5CDD505-2E9C-101B-9397-08002B2CF9AE}" pid="4" name="MSIP_Label_8fd2079b-6d85-4185-8122-5cca51dad164_Method">
    <vt:lpwstr>Privileged</vt:lpwstr>
  </property>
  <property fmtid="{D5CDD505-2E9C-101B-9397-08002B2CF9AE}" pid="5" name="MSIP_Label_8fd2079b-6d85-4185-8122-5cca51dad164_Name">
    <vt:lpwstr>Öffentlich</vt:lpwstr>
  </property>
  <property fmtid="{D5CDD505-2E9C-101B-9397-08002B2CF9AE}" pid="6" name="MSIP_Label_8fd2079b-6d85-4185-8122-5cca51dad164_SiteId">
    <vt:lpwstr>5832f73f-b0fa-45a0-80d9-7e32bd7fa822</vt:lpwstr>
  </property>
  <property fmtid="{D5CDD505-2E9C-101B-9397-08002B2CF9AE}" pid="7" name="MSIP_Label_8fd2079b-6d85-4185-8122-5cca51dad164_ActionId">
    <vt:lpwstr>0123d00e-ba71-4944-b989-90c7af2bd073</vt:lpwstr>
  </property>
  <property fmtid="{D5CDD505-2E9C-101B-9397-08002B2CF9AE}" pid="8" name="MSIP_Label_8fd2079b-6d85-4185-8122-5cca51dad164_ContentBits">
    <vt:lpwstr>0</vt:lpwstr>
  </property>
  <property fmtid="{D5CDD505-2E9C-101B-9397-08002B2CF9AE}" pid="9" name="MSIP_Label_8fd2079b-6d85-4185-8122-5cca51dad164_Tag">
    <vt:lpwstr>50, 0, 1, 1</vt:lpwstr>
  </property>
</Properties>
</file>