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6" r:id="rId3"/>
    <p:sldMasterId id="2147483680" r:id="rId4"/>
  </p:sldMasterIdLst>
  <p:notesMasterIdLst>
    <p:notesMasterId r:id="rId21"/>
  </p:notesMasterIdLst>
  <p:handoutMasterIdLst>
    <p:handoutMasterId r:id="rId22"/>
  </p:handoutMasterIdLst>
  <p:sldIdLst>
    <p:sldId id="331" r:id="rId5"/>
    <p:sldId id="360" r:id="rId6"/>
    <p:sldId id="533" r:id="rId7"/>
    <p:sldId id="532" r:id="rId8"/>
    <p:sldId id="530" r:id="rId9"/>
    <p:sldId id="531" r:id="rId10"/>
    <p:sldId id="535" r:id="rId11"/>
    <p:sldId id="534" r:id="rId12"/>
    <p:sldId id="536" r:id="rId13"/>
    <p:sldId id="537" r:id="rId14"/>
    <p:sldId id="538" r:id="rId15"/>
    <p:sldId id="542" r:id="rId16"/>
    <p:sldId id="546" r:id="rId17"/>
    <p:sldId id="547" r:id="rId18"/>
    <p:sldId id="548" r:id="rId19"/>
    <p:sldId id="317" r:id="rId20"/>
  </p:sldIdLst>
  <p:sldSz cx="12192000" cy="6858000"/>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029A0"/>
    <a:srgbClr val="00A6D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65" autoAdjust="0"/>
    <p:restoredTop sz="96636" autoAdjust="0"/>
  </p:normalViewPr>
  <p:slideViewPr>
    <p:cSldViewPr snapToGrid="0" snapToObjects="1">
      <p:cViewPr>
        <p:scale>
          <a:sx n="72" d="100"/>
          <a:sy n="72" d="100"/>
        </p:scale>
        <p:origin x="128" y="80"/>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40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5558" cy="501094"/>
          </a:xfrm>
          <a:prstGeom prst="rect">
            <a:avLst/>
          </a:prstGeom>
        </p:spPr>
        <p:txBody>
          <a:bodyPr vert="horz" lIns="93776" tIns="46888" rIns="93776" bIns="46888" rtlCol="0"/>
          <a:lstStyle>
            <a:lvl1pPr algn="l">
              <a:defRPr sz="1200"/>
            </a:lvl1pPr>
          </a:lstStyle>
          <a:p>
            <a:endParaRPr lang="en-US" dirty="0"/>
          </a:p>
        </p:txBody>
      </p:sp>
      <p:sp>
        <p:nvSpPr>
          <p:cNvPr id="3" name="Date Placeholder 2"/>
          <p:cNvSpPr>
            <a:spLocks noGrp="1"/>
          </p:cNvSpPr>
          <p:nvPr>
            <p:ph type="dt" sz="quarter" idx="1"/>
          </p:nvPr>
        </p:nvSpPr>
        <p:spPr>
          <a:xfrm>
            <a:off x="3902598" y="0"/>
            <a:ext cx="2985558" cy="501094"/>
          </a:xfrm>
          <a:prstGeom prst="rect">
            <a:avLst/>
          </a:prstGeom>
        </p:spPr>
        <p:txBody>
          <a:bodyPr vert="horz" lIns="93776" tIns="46888" rIns="93776" bIns="46888" rtlCol="0"/>
          <a:lstStyle>
            <a:lvl1pPr algn="r">
              <a:defRPr sz="1200"/>
            </a:lvl1pPr>
          </a:lstStyle>
          <a:p>
            <a:fld id="{DBAE3B3E-782A-9745-8E84-372F7B6771BF}" type="datetimeFigureOut">
              <a:rPr lang="en-US" smtClean="0"/>
              <a:t>5/15/2026</a:t>
            </a:fld>
            <a:endParaRPr lang="en-US" dirty="0"/>
          </a:p>
        </p:txBody>
      </p:sp>
      <p:sp>
        <p:nvSpPr>
          <p:cNvPr id="4" name="Footer Placeholder 3"/>
          <p:cNvSpPr>
            <a:spLocks noGrp="1"/>
          </p:cNvSpPr>
          <p:nvPr>
            <p:ph type="ftr" sz="quarter" idx="2"/>
          </p:nvPr>
        </p:nvSpPr>
        <p:spPr>
          <a:xfrm>
            <a:off x="1" y="9519055"/>
            <a:ext cx="2985558" cy="501094"/>
          </a:xfrm>
          <a:prstGeom prst="rect">
            <a:avLst/>
          </a:prstGeom>
        </p:spPr>
        <p:txBody>
          <a:bodyPr vert="horz" lIns="93776" tIns="46888" rIns="93776" bIns="4688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02598" y="9519055"/>
            <a:ext cx="2985558" cy="501094"/>
          </a:xfrm>
          <a:prstGeom prst="rect">
            <a:avLst/>
          </a:prstGeom>
        </p:spPr>
        <p:txBody>
          <a:bodyPr vert="horz" lIns="93776" tIns="46888" rIns="93776" bIns="46888" rtlCol="0" anchor="b"/>
          <a:lstStyle>
            <a:lvl1pPr algn="r">
              <a:defRPr sz="1200"/>
            </a:lvl1pPr>
          </a:lstStyle>
          <a:p>
            <a:fld id="{3C171C0A-6FC9-E54E-92BE-11816E6C8A1A}" type="slidenum">
              <a:rPr lang="en-US" smtClean="0"/>
              <a:t>‹#›</a:t>
            </a:fld>
            <a:endParaRPr lang="en-US" dirty="0"/>
          </a:p>
        </p:txBody>
      </p:sp>
    </p:spTree>
    <p:extLst>
      <p:ext uri="{BB962C8B-B14F-4D97-AF65-F5344CB8AC3E}">
        <p14:creationId xmlns:p14="http://schemas.microsoft.com/office/powerpoint/2010/main" val="1640606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5970" cy="501603"/>
          </a:xfrm>
          <a:prstGeom prst="rect">
            <a:avLst/>
          </a:prstGeom>
        </p:spPr>
        <p:txBody>
          <a:bodyPr vert="horz" lIns="93776" tIns="46888" rIns="93776" bIns="46888" rtlCol="0"/>
          <a:lstStyle>
            <a:lvl1pPr algn="l">
              <a:defRPr sz="1200"/>
            </a:lvl1pPr>
          </a:lstStyle>
          <a:p>
            <a:endParaRPr lang="en-US"/>
          </a:p>
        </p:txBody>
      </p:sp>
      <p:sp>
        <p:nvSpPr>
          <p:cNvPr id="3" name="Date Placeholder 2"/>
          <p:cNvSpPr>
            <a:spLocks noGrp="1"/>
          </p:cNvSpPr>
          <p:nvPr>
            <p:ph type="dt" idx="1"/>
          </p:nvPr>
        </p:nvSpPr>
        <p:spPr>
          <a:xfrm>
            <a:off x="3902242" y="0"/>
            <a:ext cx="2985970" cy="501603"/>
          </a:xfrm>
          <a:prstGeom prst="rect">
            <a:avLst/>
          </a:prstGeom>
        </p:spPr>
        <p:txBody>
          <a:bodyPr vert="horz" lIns="93776" tIns="46888" rIns="93776" bIns="46888" rtlCol="0"/>
          <a:lstStyle>
            <a:lvl1pPr algn="r">
              <a:defRPr sz="1200"/>
            </a:lvl1pPr>
          </a:lstStyle>
          <a:p>
            <a:fld id="{FFE0DE4C-8CF3-47E3-800F-ABAEC3D152CE}" type="datetimeFigureOut">
              <a:rPr lang="en-US" smtClean="0"/>
              <a:t>5/15/2026</a:t>
            </a:fld>
            <a:endParaRPr lang="en-US"/>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3776" tIns="46888" rIns="93776" bIns="46888" rtlCol="0" anchor="ctr"/>
          <a:lstStyle/>
          <a:p>
            <a:endParaRPr lang="en-US"/>
          </a:p>
        </p:txBody>
      </p:sp>
      <p:sp>
        <p:nvSpPr>
          <p:cNvPr id="5" name="Notes Placeholder 4"/>
          <p:cNvSpPr>
            <a:spLocks noGrp="1"/>
          </p:cNvSpPr>
          <p:nvPr>
            <p:ph type="body" sz="quarter" idx="3"/>
          </p:nvPr>
        </p:nvSpPr>
        <p:spPr>
          <a:xfrm>
            <a:off x="688360" y="4822843"/>
            <a:ext cx="5513032" cy="3946734"/>
          </a:xfrm>
          <a:prstGeom prst="rect">
            <a:avLst/>
          </a:prstGeom>
        </p:spPr>
        <p:txBody>
          <a:bodyPr vert="horz" lIns="93776" tIns="46888" rIns="93776" bIns="4688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520287"/>
            <a:ext cx="2985970" cy="501603"/>
          </a:xfrm>
          <a:prstGeom prst="rect">
            <a:avLst/>
          </a:prstGeom>
        </p:spPr>
        <p:txBody>
          <a:bodyPr vert="horz" lIns="93776" tIns="46888" rIns="93776" bIns="46888" rtlCol="0" anchor="b"/>
          <a:lstStyle>
            <a:lvl1pPr algn="l">
              <a:defRPr sz="1200"/>
            </a:lvl1pPr>
          </a:lstStyle>
          <a:p>
            <a:endParaRPr lang="en-US"/>
          </a:p>
        </p:txBody>
      </p:sp>
      <p:sp>
        <p:nvSpPr>
          <p:cNvPr id="7" name="Slide Number Placeholder 6"/>
          <p:cNvSpPr>
            <a:spLocks noGrp="1"/>
          </p:cNvSpPr>
          <p:nvPr>
            <p:ph type="sldNum" sz="quarter" idx="5"/>
          </p:nvPr>
        </p:nvSpPr>
        <p:spPr>
          <a:xfrm>
            <a:off x="3902242" y="9520287"/>
            <a:ext cx="2985970" cy="501603"/>
          </a:xfrm>
          <a:prstGeom prst="rect">
            <a:avLst/>
          </a:prstGeom>
        </p:spPr>
        <p:txBody>
          <a:bodyPr vert="horz" lIns="93776" tIns="46888" rIns="93776" bIns="46888" rtlCol="0" anchor="b"/>
          <a:lstStyle>
            <a:lvl1pPr algn="r">
              <a:defRPr sz="1200"/>
            </a:lvl1pPr>
          </a:lstStyle>
          <a:p>
            <a:fld id="{24EADE31-0C4F-4D4F-8EAC-D73B896AFADD}" type="slidenum">
              <a:rPr lang="en-US" smtClean="0"/>
              <a:t>‹#›</a:t>
            </a:fld>
            <a:endParaRPr lang="en-US"/>
          </a:p>
        </p:txBody>
      </p:sp>
    </p:spTree>
    <p:extLst>
      <p:ext uri="{BB962C8B-B14F-4D97-AF65-F5344CB8AC3E}">
        <p14:creationId xmlns:p14="http://schemas.microsoft.com/office/powerpoint/2010/main" val="1829739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ADE31-0C4F-4D4F-8EAC-D73B896AFADD}" type="slidenum">
              <a:rPr lang="en-US" smtClean="0"/>
              <a:t>1</a:t>
            </a:fld>
            <a:endParaRPr lang="en-US"/>
          </a:p>
        </p:txBody>
      </p:sp>
    </p:spTree>
    <p:extLst>
      <p:ext uri="{BB962C8B-B14F-4D97-AF65-F5344CB8AC3E}">
        <p14:creationId xmlns:p14="http://schemas.microsoft.com/office/powerpoint/2010/main" val="213026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02924" y="822998"/>
            <a:ext cx="9687379" cy="2972717"/>
          </a:xfrm>
        </p:spPr>
        <p:txBody>
          <a:bodyPr>
            <a:noAutofit/>
          </a:bodyPr>
          <a:lstStyle>
            <a:lvl1pPr algn="l">
              <a:defRPr sz="7800">
                <a:solidFill>
                  <a:srgbClr val="00A6D6"/>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2402924" y="4271063"/>
            <a:ext cx="9423171" cy="1367736"/>
          </a:xfrm>
        </p:spPr>
        <p:txBody>
          <a:bodyPr>
            <a:normAutofit/>
          </a:bodyPr>
          <a:lstStyle>
            <a:lvl1pPr marL="0" indent="0" algn="l">
              <a:buNone/>
              <a:defRPr sz="28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915834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2"/>
            <a:ext cx="12192000" cy="6857999"/>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Tree>
    <p:extLst>
      <p:ext uri="{BB962C8B-B14F-4D97-AF65-F5344CB8AC3E}">
        <p14:creationId xmlns:p14="http://schemas.microsoft.com/office/powerpoint/2010/main" val="1875840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tline/Open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519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874336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134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12192000" cy="6858000"/>
          </a:xfrm>
        </p:spPr>
        <p:txBody>
          <a:bodyPr/>
          <a:lstStyle/>
          <a:p>
            <a:endParaRPr lang="en-US" dirty="0"/>
          </a:p>
        </p:txBody>
      </p:sp>
      <p:pic>
        <p:nvPicPr>
          <p:cNvPr id="12" name="Afbeelding 2" descr="TUDelft_LogoZWART.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65528" y="6218339"/>
            <a:ext cx="1472392" cy="430675"/>
          </a:xfrm>
          <a:prstGeom prst="rect">
            <a:avLst/>
          </a:prstGeom>
        </p:spPr>
      </p:pic>
      <p:sp>
        <p:nvSpPr>
          <p:cNvPr id="13" name="Slide Number Placeholder 5"/>
          <p:cNvSpPr txBox="1">
            <a:spLocks/>
          </p:cNvSpPr>
          <p:nvPr userDrawn="1"/>
        </p:nvSpPr>
        <p:spPr>
          <a:xfrm>
            <a:off x="8868748" y="6420938"/>
            <a:ext cx="3088493"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00A6D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57312C-2AB5-4E4E-8F57-D0081D5FE9E6}" type="slidenum">
              <a:rPr lang="en-US" sz="1000" smtClean="0"/>
              <a:pPr/>
              <a:t>‹#›</a:t>
            </a:fld>
            <a:endParaRPr lang="en-US" sz="1000" dirty="0"/>
          </a:p>
        </p:txBody>
      </p:sp>
      <p:sp>
        <p:nvSpPr>
          <p:cNvPr id="3" name="TextBox 2"/>
          <p:cNvSpPr txBox="1"/>
          <p:nvPr userDrawn="1"/>
        </p:nvSpPr>
        <p:spPr>
          <a:xfrm>
            <a:off x="-5320374" y="5582121"/>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401205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462A2416-1570-3849-86F9-07F78746E1B2}" type="datetimeFigureOut">
              <a:rPr lang="en-US" smtClean="0"/>
              <a:t>5/15/2026</a:t>
            </a:fld>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A832CF66-B496-874C-8E08-71A5E0622B6E}" type="slidenum">
              <a:rPr lang="en-US" smtClean="0"/>
              <a:t>‹#›</a:t>
            </a:fld>
            <a:endParaRPr lang="en-US" dirty="0"/>
          </a:p>
        </p:txBody>
      </p:sp>
    </p:spTree>
    <p:extLst>
      <p:ext uri="{BB962C8B-B14F-4D97-AF65-F5344CB8AC3E}">
        <p14:creationId xmlns:p14="http://schemas.microsoft.com/office/powerpoint/2010/main" val="12125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3"/>
            <a:ext cx="12192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777050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9363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12192000" cy="6858000"/>
          </a:xfrm>
        </p:spPr>
        <p:txBody>
          <a:bodyPr/>
          <a:lstStyle/>
          <a:p>
            <a:endParaRPr lang="en-US" dirty="0"/>
          </a:p>
        </p:txBody>
      </p:sp>
      <p:pic>
        <p:nvPicPr>
          <p:cNvPr id="12" name="Afbeelding 2" descr="TUDelft_LogoZWART.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65528" y="6218337"/>
            <a:ext cx="1472392" cy="430675"/>
          </a:xfrm>
          <a:prstGeom prst="rect">
            <a:avLst/>
          </a:prstGeom>
        </p:spPr>
      </p:pic>
      <p:sp>
        <p:nvSpPr>
          <p:cNvPr id="13" name="Slide Number Placeholder 5"/>
          <p:cNvSpPr txBox="1">
            <a:spLocks/>
          </p:cNvSpPr>
          <p:nvPr userDrawn="1"/>
        </p:nvSpPr>
        <p:spPr>
          <a:xfrm>
            <a:off x="8868747" y="6420936"/>
            <a:ext cx="3088493" cy="365125"/>
          </a:xfrm>
          <a:prstGeom prst="rect">
            <a:avLst/>
          </a:prstGeom>
        </p:spPr>
        <p:txBody>
          <a:bodyPr vert="horz" lIns="121920" tIns="60960" rIns="121920" bIns="60960" rtlCol="0" anchor="ctr"/>
          <a:lstStyle>
            <a:defPPr>
              <a:defRPr lang="en-US"/>
            </a:defPPr>
            <a:lvl1pPr marL="0" algn="r" defTabSz="457200" rtl="0" eaLnBrk="1" latinLnBrk="0" hangingPunct="1">
              <a:defRPr sz="1000" kern="1200">
                <a:solidFill>
                  <a:srgbClr val="00A6D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57312C-2AB5-4E4E-8F57-D0081D5FE9E6}" type="slidenum">
              <a:rPr lang="en-US" sz="1333" smtClean="0"/>
              <a:pPr/>
              <a:t>‹#›</a:t>
            </a:fld>
            <a:endParaRPr lang="en-US" sz="1333" dirty="0"/>
          </a:p>
        </p:txBody>
      </p:sp>
      <p:sp>
        <p:nvSpPr>
          <p:cNvPr id="3" name="TextBox 2"/>
          <p:cNvSpPr txBox="1"/>
          <p:nvPr userDrawn="1"/>
        </p:nvSpPr>
        <p:spPr>
          <a:xfrm>
            <a:off x="-5320374" y="5582122"/>
            <a:ext cx="184731" cy="461665"/>
          </a:xfrm>
          <a:prstGeom prst="rect">
            <a:avLst/>
          </a:prstGeom>
          <a:noFill/>
        </p:spPr>
        <p:txBody>
          <a:bodyPr wrap="none" rtlCol="0">
            <a:spAutoFit/>
          </a:bodyPr>
          <a:lstStyle/>
          <a:p>
            <a:endParaRPr lang="en-US" sz="2400" dirty="0"/>
          </a:p>
        </p:txBody>
      </p:sp>
    </p:spTree>
    <p:extLst>
      <p:ext uri="{BB962C8B-B14F-4D97-AF65-F5344CB8AC3E}">
        <p14:creationId xmlns:p14="http://schemas.microsoft.com/office/powerpoint/2010/main" val="921954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62A2416-1570-3849-86F9-07F78746E1B2}" type="datetimeFigureOut">
              <a:rPr lang="en-US" smtClean="0"/>
              <a:t>5/15/2026</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832CF66-B496-874C-8E08-71A5E0622B6E}" type="slidenum">
              <a:rPr lang="en-US" smtClean="0"/>
              <a:t>‹#›</a:t>
            </a:fld>
            <a:endParaRPr lang="en-US" dirty="0"/>
          </a:p>
        </p:txBody>
      </p:sp>
    </p:spTree>
    <p:extLst>
      <p:ext uri="{BB962C8B-B14F-4D97-AF65-F5344CB8AC3E}">
        <p14:creationId xmlns:p14="http://schemas.microsoft.com/office/powerpoint/2010/main" val="42154410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2.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50808" y="274638"/>
            <a:ext cx="9475285"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350808" y="1600200"/>
            <a:ext cx="9475285" cy="46481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7" name="Rectangle 28"/>
          <p:cNvSpPr>
            <a:spLocks noChangeArrowheads="1"/>
          </p:cNvSpPr>
          <p:nvPr userDrawn="1"/>
        </p:nvSpPr>
        <p:spPr bwMode="auto">
          <a:xfrm>
            <a:off x="-1" y="16"/>
            <a:ext cx="2101845" cy="6857987"/>
          </a:xfrm>
          <a:prstGeom prst="rect">
            <a:avLst/>
          </a:prstGeom>
          <a:solidFill>
            <a:srgbClr val="00A6D6"/>
          </a:solidFill>
          <a:ln w="9525">
            <a:noFill/>
            <a:miter lim="800000"/>
            <a:headEnd/>
            <a:tailEnd/>
          </a:ln>
        </p:spPr>
        <p:txBody>
          <a:bodyPr wrap="none" lIns="91436" tIns="45719" rIns="91436" bIns="45719" anchor="ctr"/>
          <a:lstStyle/>
          <a:p>
            <a:pPr algn="r"/>
            <a:endParaRPr lang="nl-NL" sz="2100" dirty="0">
              <a:latin typeface="Tahoma" pitchFamily="34" charset="0"/>
            </a:endParaRPr>
          </a:p>
        </p:txBody>
      </p:sp>
      <p:pic>
        <p:nvPicPr>
          <p:cNvPr id="8" name="Picture 3" descr="TU_P5#white.eps"/>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3686" y="6108245"/>
            <a:ext cx="1825177" cy="843232"/>
          </a:xfrm>
          <a:prstGeom prst="rect">
            <a:avLst/>
          </a:prstGeom>
        </p:spPr>
      </p:pic>
      <p:sp>
        <p:nvSpPr>
          <p:cNvPr id="10" name="Slide Number Placeholder 5"/>
          <p:cNvSpPr txBox="1">
            <a:spLocks/>
          </p:cNvSpPr>
          <p:nvPr userDrawn="1"/>
        </p:nvSpPr>
        <p:spPr>
          <a:xfrm>
            <a:off x="8868748" y="6420938"/>
            <a:ext cx="3088493"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00A6D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57312C-2AB5-4E4E-8F57-D0081D5FE9E6}" type="slidenum">
              <a:rPr lang="en-US" sz="1000" smtClean="0"/>
              <a:pPr/>
              <a:t>‹#›</a:t>
            </a:fld>
            <a:endParaRPr lang="en-US" sz="1000" dirty="0"/>
          </a:p>
        </p:txBody>
      </p:sp>
    </p:spTree>
    <p:extLst>
      <p:ext uri="{BB962C8B-B14F-4D97-AF65-F5344CB8AC3E}">
        <p14:creationId xmlns:p14="http://schemas.microsoft.com/office/powerpoint/2010/main" val="3480247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457200" rtl="0" eaLnBrk="1" latinLnBrk="0" hangingPunct="1">
        <a:spcBef>
          <a:spcPct val="0"/>
        </a:spcBef>
        <a:buNone/>
        <a:defRPr sz="3600" kern="1200">
          <a:solidFill>
            <a:srgbClr val="00A6D6"/>
          </a:solidFill>
          <a:latin typeface="Arial"/>
          <a:ea typeface="+mj-ea"/>
          <a:cs typeface="Arial"/>
        </a:defRPr>
      </a:lvl1pPr>
    </p:titleStyle>
    <p:bodyStyle>
      <a:lvl1pPr marL="342900" indent="-342900" algn="l" defTabSz="457200" rtl="0" eaLnBrk="1" latinLnBrk="0" hangingPunct="1">
        <a:spcBef>
          <a:spcPct val="20000"/>
        </a:spcBef>
        <a:buClr>
          <a:srgbClr val="00A6D6"/>
        </a:buClr>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Clr>
          <a:srgbClr val="00A6D6"/>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rgbClr val="00A6D6"/>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1144437"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3"/>
            <a:ext cx="11144439"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7" name="Afbeelding 2" descr="TUDelft_LogoZWART.eps"/>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65528" y="6218339"/>
            <a:ext cx="1472392" cy="430675"/>
          </a:xfrm>
          <a:prstGeom prst="rect">
            <a:avLst/>
          </a:prstGeom>
        </p:spPr>
      </p:pic>
      <p:sp>
        <p:nvSpPr>
          <p:cNvPr id="9" name="Slide Number Placeholder 5"/>
          <p:cNvSpPr txBox="1">
            <a:spLocks/>
          </p:cNvSpPr>
          <p:nvPr userDrawn="1"/>
        </p:nvSpPr>
        <p:spPr>
          <a:xfrm>
            <a:off x="8868748" y="6420938"/>
            <a:ext cx="3088493"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00A6D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57312C-2AB5-4E4E-8F57-D0081D5FE9E6}" type="slidenum">
              <a:rPr lang="en-US" sz="1000" smtClean="0"/>
              <a:pPr/>
              <a:t>‹#›</a:t>
            </a:fld>
            <a:endParaRPr lang="en-US" sz="1000" dirty="0"/>
          </a:p>
        </p:txBody>
      </p:sp>
    </p:spTree>
    <p:extLst>
      <p:ext uri="{BB962C8B-B14F-4D97-AF65-F5344CB8AC3E}">
        <p14:creationId xmlns:p14="http://schemas.microsoft.com/office/powerpoint/2010/main" val="1303442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 id="2147483673" r:id="rId4"/>
  </p:sldLayoutIdLst>
  <p:txStyles>
    <p:titleStyle>
      <a:lvl1pPr algn="l" defTabSz="457200" rtl="0" eaLnBrk="1" latinLnBrk="0" hangingPunct="1">
        <a:spcBef>
          <a:spcPct val="0"/>
        </a:spcBef>
        <a:buNone/>
        <a:defRPr sz="3600" kern="1200">
          <a:solidFill>
            <a:srgbClr val="00A6D6"/>
          </a:solidFill>
          <a:latin typeface="Arial"/>
          <a:ea typeface="+mj-ea"/>
          <a:cs typeface="Arial"/>
        </a:defRPr>
      </a:lvl1pPr>
    </p:titleStyle>
    <p:bodyStyle>
      <a:lvl1pPr marL="342900" indent="-342900" algn="l" defTabSz="457200" rtl="0" eaLnBrk="1" latinLnBrk="0" hangingPunct="1">
        <a:spcBef>
          <a:spcPct val="20000"/>
        </a:spcBef>
        <a:buClr>
          <a:srgbClr val="00A6D6"/>
        </a:buClr>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Clr>
          <a:srgbClr val="00A6D6"/>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rgbClr val="00A6D6"/>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63206" y="274639"/>
            <a:ext cx="9454017"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363206" y="1600201"/>
            <a:ext cx="9454017" cy="48207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9" name="Slide Number Placeholder 5"/>
          <p:cNvSpPr txBox="1">
            <a:spLocks/>
          </p:cNvSpPr>
          <p:nvPr userDrawn="1"/>
        </p:nvSpPr>
        <p:spPr>
          <a:xfrm>
            <a:off x="8868747" y="6420936"/>
            <a:ext cx="3088493" cy="365125"/>
          </a:xfrm>
          <a:prstGeom prst="rect">
            <a:avLst/>
          </a:prstGeom>
        </p:spPr>
        <p:txBody>
          <a:bodyPr vert="horz" lIns="121920" tIns="60960" rIns="121920" bIns="60960" rtlCol="0" anchor="ctr"/>
          <a:lstStyle>
            <a:defPPr>
              <a:defRPr lang="en-US"/>
            </a:defPPr>
            <a:lvl1pPr marL="0" algn="r" defTabSz="457200" rtl="0" eaLnBrk="1" latinLnBrk="0" hangingPunct="1">
              <a:defRPr sz="1000" kern="1200">
                <a:solidFill>
                  <a:srgbClr val="00A6D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57312C-2AB5-4E4E-8F57-D0081D5FE9E6}" type="slidenum">
              <a:rPr lang="en-US" sz="1333" smtClean="0"/>
              <a:pPr/>
              <a:t>‹#›</a:t>
            </a:fld>
            <a:endParaRPr lang="en-US" sz="1333" dirty="0"/>
          </a:p>
        </p:txBody>
      </p:sp>
      <p:pic>
        <p:nvPicPr>
          <p:cNvPr id="6" name="Afbeelding 8" descr="TUDelft_LogoZWART.eps"/>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78165" y="6020096"/>
            <a:ext cx="1472392" cy="574233"/>
          </a:xfrm>
          <a:prstGeom prst="rect">
            <a:avLst/>
          </a:prstGeom>
        </p:spPr>
      </p:pic>
    </p:spTree>
    <p:extLst>
      <p:ext uri="{BB962C8B-B14F-4D97-AF65-F5344CB8AC3E}">
        <p14:creationId xmlns:p14="http://schemas.microsoft.com/office/powerpoint/2010/main" val="204387257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xStyles>
    <p:titleStyle>
      <a:lvl1pPr algn="l" defTabSz="609585" rtl="0" eaLnBrk="1" latinLnBrk="0" hangingPunct="1">
        <a:spcBef>
          <a:spcPct val="0"/>
        </a:spcBef>
        <a:buNone/>
        <a:defRPr sz="4800" kern="1200">
          <a:solidFill>
            <a:srgbClr val="00A6D6"/>
          </a:solidFill>
          <a:latin typeface="Arial"/>
          <a:ea typeface="+mj-ea"/>
          <a:cs typeface="Arial"/>
        </a:defRPr>
      </a:lvl1pPr>
    </p:titleStyle>
    <p:bodyStyle>
      <a:lvl1pPr marL="457189" indent="-457189" algn="l" defTabSz="609585" rtl="0" eaLnBrk="1" latinLnBrk="0" hangingPunct="1">
        <a:spcBef>
          <a:spcPct val="20000"/>
        </a:spcBef>
        <a:buClr>
          <a:srgbClr val="00A6D6"/>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00A6D6"/>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00A6D6"/>
        </a:buClr>
        <a:buFont typeface="Arial"/>
        <a:buChar char="•"/>
        <a:defRPr sz="32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3" descr="15eorc_IMG_HD16x9_bg_inside.jp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027373"/>
      </p:ext>
    </p:extLst>
  </p:cSld>
  <p:clrMap bg1="lt1" tx1="dk1" bg2="lt2" tx2="dk2" accent1="accent1" accent2="accent2" accent3="accent3" accent4="accent4" accent5="accent5" accent6="accent6" hlink="hlink" folHlink="folHlink"/>
  <p:sldLayoutIdLst>
    <p:sldLayoutId id="2147483681" r:id="rId1"/>
  </p:sldLayoutIdLst>
  <p:hf hdr="0" ftr="0" dt="0"/>
  <p:txStyles>
    <p:titleStyle>
      <a:lvl1pPr algn="ctr" defTabSz="609585" rtl="0" eaLnBrk="0" fontAlgn="base" hangingPunct="0">
        <a:spcBef>
          <a:spcPct val="0"/>
        </a:spcBef>
        <a:spcAft>
          <a:spcPct val="0"/>
        </a:spcAft>
        <a:defRPr sz="5867" kern="1200">
          <a:solidFill>
            <a:schemeClr val="tx1"/>
          </a:solidFill>
          <a:latin typeface="+mj-lt"/>
          <a:ea typeface="ＭＳ Ｐゴシック" charset="0"/>
          <a:cs typeface="ＭＳ Ｐゴシック" charset="0"/>
        </a:defRPr>
      </a:lvl1pPr>
      <a:lvl2pPr algn="ctr" defTabSz="609585" rtl="0" eaLnBrk="0" fontAlgn="base" hangingPunct="0">
        <a:spcBef>
          <a:spcPct val="0"/>
        </a:spcBef>
        <a:spcAft>
          <a:spcPct val="0"/>
        </a:spcAft>
        <a:defRPr sz="5867">
          <a:solidFill>
            <a:schemeClr val="tx1"/>
          </a:solidFill>
          <a:latin typeface="Calibri" charset="0"/>
          <a:ea typeface="ＭＳ Ｐゴシック" charset="0"/>
          <a:cs typeface="ＭＳ Ｐゴシック" charset="0"/>
        </a:defRPr>
      </a:lvl2pPr>
      <a:lvl3pPr algn="ctr" defTabSz="609585" rtl="0" eaLnBrk="0" fontAlgn="base" hangingPunct="0">
        <a:spcBef>
          <a:spcPct val="0"/>
        </a:spcBef>
        <a:spcAft>
          <a:spcPct val="0"/>
        </a:spcAft>
        <a:defRPr sz="5867">
          <a:solidFill>
            <a:schemeClr val="tx1"/>
          </a:solidFill>
          <a:latin typeface="Calibri" charset="0"/>
          <a:ea typeface="ＭＳ Ｐゴシック" charset="0"/>
          <a:cs typeface="ＭＳ Ｐゴシック" charset="0"/>
        </a:defRPr>
      </a:lvl3pPr>
      <a:lvl4pPr algn="ctr" defTabSz="609585" rtl="0" eaLnBrk="0" fontAlgn="base" hangingPunct="0">
        <a:spcBef>
          <a:spcPct val="0"/>
        </a:spcBef>
        <a:spcAft>
          <a:spcPct val="0"/>
        </a:spcAft>
        <a:defRPr sz="5867">
          <a:solidFill>
            <a:schemeClr val="tx1"/>
          </a:solidFill>
          <a:latin typeface="Calibri" charset="0"/>
          <a:ea typeface="ＭＳ Ｐゴシック" charset="0"/>
          <a:cs typeface="ＭＳ Ｐゴシック" charset="0"/>
        </a:defRPr>
      </a:lvl4pPr>
      <a:lvl5pPr algn="ctr" defTabSz="609585" rtl="0" eaLnBrk="0" fontAlgn="base" hangingPunct="0">
        <a:spcBef>
          <a:spcPct val="0"/>
        </a:spcBef>
        <a:spcAft>
          <a:spcPct val="0"/>
        </a:spcAft>
        <a:defRPr sz="5867">
          <a:solidFill>
            <a:schemeClr val="tx1"/>
          </a:solidFill>
          <a:latin typeface="Calibri" charset="0"/>
          <a:ea typeface="ＭＳ Ｐゴシック" charset="0"/>
          <a:cs typeface="ＭＳ Ｐゴシック"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7189" indent="-457189" algn="l" defTabSz="609585" rtl="0" eaLnBrk="0" fontAlgn="base" hangingPunct="0">
        <a:spcBef>
          <a:spcPct val="20000"/>
        </a:spcBef>
        <a:spcAft>
          <a:spcPct val="0"/>
        </a:spcAft>
        <a:buFont typeface="Arial" charset="0"/>
        <a:buChar char="•"/>
        <a:defRPr sz="3733" kern="1200">
          <a:solidFill>
            <a:schemeClr val="tx1"/>
          </a:solidFill>
          <a:latin typeface="+mn-lt"/>
          <a:ea typeface="ＭＳ Ｐゴシック" charset="0"/>
          <a:cs typeface="ＭＳ Ｐゴシック" charset="0"/>
        </a:defRPr>
      </a:lvl1pPr>
      <a:lvl2pPr marL="990575" indent="-380990" algn="l" defTabSz="60958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2pPr>
      <a:lvl3pPr marL="1523962" indent="-304792" algn="l" defTabSz="609585" rtl="0" eaLnBrk="0" fontAlgn="base" hangingPunct="0">
        <a:spcBef>
          <a:spcPct val="20000"/>
        </a:spcBef>
        <a:spcAft>
          <a:spcPct val="0"/>
        </a:spcAft>
        <a:buFont typeface="Arial" charset="0"/>
        <a:buChar char="•"/>
        <a:defRPr sz="2667" kern="1200">
          <a:solidFill>
            <a:schemeClr val="tx1"/>
          </a:solidFill>
          <a:latin typeface="+mn-lt"/>
          <a:ea typeface="ＭＳ Ｐゴシック" charset="0"/>
          <a:cs typeface="+mn-cs"/>
        </a:defRPr>
      </a:lvl3pPr>
      <a:lvl4pPr marL="2133547" indent="-304792" algn="l" defTabSz="609585" rtl="0" eaLnBrk="0" fontAlgn="base" hangingPunct="0">
        <a:spcBef>
          <a:spcPct val="20000"/>
        </a:spcBef>
        <a:spcAft>
          <a:spcPct val="0"/>
        </a:spcAft>
        <a:buFont typeface="Arial" charset="0"/>
        <a:buChar char="–"/>
        <a:defRPr kern="1200">
          <a:solidFill>
            <a:schemeClr val="tx1"/>
          </a:solidFill>
          <a:latin typeface="+mn-lt"/>
          <a:ea typeface="ＭＳ Ｐゴシック" charset="0"/>
          <a:cs typeface="+mn-cs"/>
        </a:defRPr>
      </a:lvl4pPr>
      <a:lvl5pPr marL="2743131" indent="-304792" algn="l" defTabSz="609585" rtl="0" eaLnBrk="0" fontAlgn="base" hangingPunct="0">
        <a:spcBef>
          <a:spcPct val="20000"/>
        </a:spcBef>
        <a:spcAft>
          <a:spcPct val="0"/>
        </a:spcAft>
        <a:buFont typeface="Arial" charset="0"/>
        <a:buChar char="»"/>
        <a:defRPr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hyperlink" Target="https://doi.org/10.2118/231572-MS"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016/j.ijggc.2020.103016" TargetMode="External"/><Relationship Id="rId2" Type="http://schemas.openxmlformats.org/officeDocument/2006/relationships/hyperlink" Target="https://doi-org.tudelft.idm.oclc.org/10.1201/9780203755709" TargetMode="External"/><Relationship Id="rId1" Type="http://schemas.openxmlformats.org/officeDocument/2006/relationships/slideLayout" Target="../slideLayouts/slideLayout9.xml"/><Relationship Id="rId4" Type="http://schemas.openxmlformats.org/officeDocument/2006/relationships/hyperlink" Target="https://doi.org/10.1016/j.geoen.2024.212929"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2118/75177-MS" TargetMode="External"/><Relationship Id="rId7" Type="http://schemas.openxmlformats.org/officeDocument/2006/relationships/hyperlink" Target="https://doi.org/10.2118/218255-PA" TargetMode="External"/><Relationship Id="rId2" Type="http://schemas.openxmlformats.org/officeDocument/2006/relationships/hyperlink" Target="https://doi.org/10.1002/aic.690360807" TargetMode="External"/><Relationship Id="rId1" Type="http://schemas.openxmlformats.org/officeDocument/2006/relationships/slideLayout" Target="../slideLayouts/slideLayout9.xml"/><Relationship Id="rId6" Type="http://schemas.openxmlformats.org/officeDocument/2006/relationships/hyperlink" Target="https://pubs.acs.org/doi/abs/10.1021/acs.iecr.8b03141" TargetMode="External"/><Relationship Id="rId5" Type="http://schemas.openxmlformats.org/officeDocument/2006/relationships/hyperlink" Target="https://doi.org/10.2118/90938-MS" TargetMode="External"/><Relationship Id="rId4" Type="http://schemas.openxmlformats.org/officeDocument/2006/relationships/hyperlink" Target="https://doi.org/10.2118/77698-M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2118/21780-PA" TargetMode="External"/><Relationship Id="rId2" Type="http://schemas.openxmlformats.org/officeDocument/2006/relationships/hyperlink" Target="https://doi.org/10.2118/17357-PA" TargetMode="External"/><Relationship Id="rId1" Type="http://schemas.openxmlformats.org/officeDocument/2006/relationships/slideLayout" Target="../slideLayouts/slideLayout9.xml"/><Relationship Id="rId5" Type="http://schemas.openxmlformats.org/officeDocument/2006/relationships/hyperlink" Target="https://doi.org/10.2118/201251-PA" TargetMode="External"/><Relationship Id="rId4" Type="http://schemas.openxmlformats.org/officeDocument/2006/relationships/hyperlink" Target="https://doi.org/10.2118/154024-PA"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onepetro.org/journal-paper/SPE-190210-PA" TargetMode="External"/><Relationship Id="rId2" Type="http://schemas.openxmlformats.org/officeDocument/2006/relationships/hyperlink" Target="https://doi.org/10.2118/78824-PA" TargetMode="External"/><Relationship Id="rId1" Type="http://schemas.openxmlformats.org/officeDocument/2006/relationships/slideLayout" Target="../slideLayouts/slideLayout9.xml"/><Relationship Id="rId6" Type="http://schemas.openxmlformats.org/officeDocument/2006/relationships/hyperlink" Target="https://doi.org/10.1016/j.geoen.2024.212929" TargetMode="External"/><Relationship Id="rId5" Type="http://schemas.openxmlformats.org/officeDocument/2006/relationships/hyperlink" Target="https://pubs.acs.org/doi/abs/10.1021/acs.energyfuels.9b01842" TargetMode="External"/><Relationship Id="rId4" Type="http://schemas.openxmlformats.org/officeDocument/2006/relationships/hyperlink" Target="https://doi:10.2118/195517-PA"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bin"/><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91401" y="363175"/>
            <a:ext cx="8055574" cy="2926445"/>
          </a:xfrm>
        </p:spPr>
        <p:txBody>
          <a:bodyPr>
            <a:noAutofit/>
          </a:bodyPr>
          <a:lstStyle/>
          <a:p>
            <a:pPr algn="ctr"/>
            <a:r>
              <a:rPr lang="en-US" sz="4800" dirty="0"/>
              <a:t>Lab Evaluation </a:t>
            </a:r>
            <a:br>
              <a:rPr lang="en-US" sz="4800" dirty="0"/>
            </a:br>
            <a:r>
              <a:rPr lang="en-US" sz="4800" dirty="0"/>
              <a:t>of Long-Distance Propagation of CO</a:t>
            </a:r>
            <a:r>
              <a:rPr lang="en-US" sz="4800" baseline="-25000" dirty="0"/>
              <a:t>2</a:t>
            </a:r>
            <a:r>
              <a:rPr lang="en-US" sz="4800" dirty="0"/>
              <a:t> Foam </a:t>
            </a:r>
            <a:br>
              <a:rPr lang="en-US" sz="4800" dirty="0"/>
            </a:br>
            <a:r>
              <a:rPr lang="en-US" sz="4800" dirty="0"/>
              <a:t>for Deep Mobility Control </a:t>
            </a:r>
          </a:p>
        </p:txBody>
      </p:sp>
      <p:sp>
        <p:nvSpPr>
          <p:cNvPr id="3" name="Subtitle 2"/>
          <p:cNvSpPr>
            <a:spLocks noGrp="1"/>
          </p:cNvSpPr>
          <p:nvPr>
            <p:ph type="subTitle" idx="1"/>
          </p:nvPr>
        </p:nvSpPr>
        <p:spPr>
          <a:xfrm>
            <a:off x="3404241" y="3782468"/>
            <a:ext cx="8055576" cy="2926445"/>
          </a:xfrm>
        </p:spPr>
        <p:txBody>
          <a:bodyPr>
            <a:normAutofit lnSpcReduction="10000"/>
          </a:bodyPr>
          <a:lstStyle/>
          <a:p>
            <a:r>
              <a:rPr lang="en-US" sz="2400" dirty="0"/>
              <a:t>InterPore Annual Conference, MS01, May 22, 2026</a:t>
            </a:r>
          </a:p>
          <a:p>
            <a:pPr algn="l"/>
            <a:endParaRPr lang="en-US" sz="2400" dirty="0"/>
          </a:p>
          <a:p>
            <a:pPr algn="l"/>
            <a:r>
              <a:rPr lang="en-US" sz="2400" dirty="0"/>
              <a:t>W. R. Rossen, Delft University of Technology, Netherlands</a:t>
            </a:r>
          </a:p>
          <a:p>
            <a:r>
              <a:rPr lang="en-US" sz="2400" dirty="0"/>
              <a:t>X. Jing, Nanjing University, China</a:t>
            </a:r>
          </a:p>
          <a:p>
            <a:r>
              <a:rPr lang="en-US" sz="2400" dirty="0"/>
              <a:t>J. Tang, United Arab Emirates University, UAE</a:t>
            </a:r>
          </a:p>
          <a:p>
            <a:pPr algn="l"/>
            <a:r>
              <a:rPr lang="en-US" sz="2400" dirty="0"/>
              <a:t>H. Yu, L. Yu, China University of Geosciences, China</a:t>
            </a:r>
          </a:p>
          <a:p>
            <a:pPr algn="l"/>
            <a:r>
              <a:rPr lang="en-US" sz="2400" dirty="0"/>
              <a:t>X. Zou, China National Petroleum University, China</a:t>
            </a:r>
          </a:p>
        </p:txBody>
      </p:sp>
    </p:spTree>
    <p:extLst>
      <p:ext uri="{BB962C8B-B14F-4D97-AF65-F5344CB8AC3E}">
        <p14:creationId xmlns:p14="http://schemas.microsoft.com/office/powerpoint/2010/main" val="3811745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13E13-CEF5-E914-593A-D40D61D28F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4BFCA5-07D2-17D4-4FD3-F3D9070A80AA}"/>
              </a:ext>
            </a:extLst>
          </p:cNvPr>
          <p:cNvSpPr>
            <a:spLocks noGrp="1"/>
          </p:cNvSpPr>
          <p:nvPr>
            <p:ph type="title"/>
          </p:nvPr>
        </p:nvSpPr>
        <p:spPr>
          <a:xfrm>
            <a:off x="1016000" y="129403"/>
            <a:ext cx="10363200" cy="821096"/>
          </a:xfrm>
        </p:spPr>
        <p:txBody>
          <a:bodyPr>
            <a:normAutofit fontScale="90000"/>
          </a:bodyPr>
          <a:lstStyle/>
          <a:p>
            <a:r>
              <a:rPr lang="en-US" b="1" dirty="0"/>
              <a:t>Conclusions</a:t>
            </a:r>
            <a:endParaRPr lang="en-US" b="1" baseline="-25000" dirty="0">
              <a:solidFill>
                <a:srgbClr val="2029A0"/>
              </a:solidFill>
            </a:endParaRPr>
          </a:p>
        </p:txBody>
      </p:sp>
      <p:sp>
        <p:nvSpPr>
          <p:cNvPr id="3" name="Content Placeholder 2">
            <a:extLst>
              <a:ext uri="{FF2B5EF4-FFF2-40B4-BE49-F238E27FC236}">
                <a16:creationId xmlns:a16="http://schemas.microsoft.com/office/drawing/2014/main" id="{EEAC7D8E-3B0A-97EB-D052-781D87D5F205}"/>
              </a:ext>
            </a:extLst>
          </p:cNvPr>
          <p:cNvSpPr>
            <a:spLocks noGrp="1"/>
          </p:cNvSpPr>
          <p:nvPr>
            <p:ph idx="1"/>
          </p:nvPr>
        </p:nvSpPr>
        <p:spPr>
          <a:xfrm>
            <a:off x="720436" y="1293978"/>
            <a:ext cx="10658764" cy="5062373"/>
          </a:xfrm>
        </p:spPr>
        <p:txBody>
          <a:bodyPr>
            <a:normAutofit/>
          </a:bodyPr>
          <a:lstStyle/>
          <a:p>
            <a:pPr marL="357188" indent="-357188">
              <a:spcBef>
                <a:spcPts val="400"/>
              </a:spcBef>
              <a:buNone/>
            </a:pPr>
            <a:r>
              <a:rPr lang="en-US" sz="2400" dirty="0"/>
              <a:t>Threshold </a:t>
            </a:r>
            <a:r>
              <a:rPr lang="en-US" sz="2400" dirty="0">
                <a:sym typeface="Symbol" panose="05050102010706020507" pitchFamily="18" charset="2"/>
              </a:rPr>
              <a:t>p </a:t>
            </a:r>
            <a:r>
              <a:rPr lang="en-US" sz="2400" dirty="0"/>
              <a:t>for CO</a:t>
            </a:r>
            <a:r>
              <a:rPr lang="en-US" sz="2400" baseline="-25000" dirty="0"/>
              <a:t>2</a:t>
            </a:r>
            <a:r>
              <a:rPr lang="en-US" sz="2400" dirty="0"/>
              <a:t> foam generation, propagation and stability are substantially less than those of N</a:t>
            </a:r>
            <a:r>
              <a:rPr lang="en-US" sz="2400" baseline="-25000" dirty="0"/>
              <a:t>2</a:t>
            </a:r>
            <a:r>
              <a:rPr lang="en-US" sz="2400" dirty="0"/>
              <a:t> foam. CO</a:t>
            </a:r>
            <a:r>
              <a:rPr lang="en-US" sz="2400" baseline="-25000" dirty="0"/>
              <a:t>2</a:t>
            </a:r>
            <a:r>
              <a:rPr lang="en-US" sz="2400" dirty="0"/>
              <a:t> foam propagation far from the injection well, at low </a:t>
            </a:r>
            <a:r>
              <a:rPr lang="en-US" sz="2400" dirty="0">
                <a:sym typeface="Symbol" panose="05050102010706020507" pitchFamily="18" charset="2"/>
              </a:rPr>
              <a:t>p</a:t>
            </a:r>
            <a:r>
              <a:rPr lang="en-US" sz="2400" dirty="0"/>
              <a:t>, still appears to be problematic.</a:t>
            </a:r>
          </a:p>
          <a:p>
            <a:pPr marL="357188" indent="-357188">
              <a:spcBef>
                <a:spcPts val="400"/>
              </a:spcBef>
              <a:buNone/>
            </a:pPr>
            <a:r>
              <a:rPr lang="en-US" sz="2400" dirty="0"/>
              <a:t>Surfactants with lower surface tension may be able to propagate at lower </a:t>
            </a:r>
            <a:r>
              <a:rPr lang="en-US" sz="2400" dirty="0">
                <a:sym typeface="Symbol" panose="05050102010706020507" pitchFamily="18" charset="2"/>
              </a:rPr>
              <a:t>p, if they maintain stable foam.</a:t>
            </a:r>
          </a:p>
          <a:p>
            <a:pPr marL="357188" indent="-357188">
              <a:spcBef>
                <a:spcPts val="400"/>
              </a:spcBef>
              <a:buNone/>
            </a:pPr>
            <a:r>
              <a:rPr lang="en-US" sz="2400" dirty="0">
                <a:sym typeface="Symbol" panose="05050102010706020507" pitchFamily="18" charset="2"/>
              </a:rPr>
              <a:t>Lower surface tension may explain why gas mobility is greater for CO</a:t>
            </a:r>
            <a:r>
              <a:rPr lang="en-US" sz="2400" baseline="-25000" dirty="0"/>
              <a:t>2</a:t>
            </a:r>
            <a:r>
              <a:rPr lang="en-US" sz="2400" dirty="0">
                <a:sym typeface="Symbol" panose="05050102010706020507" pitchFamily="18" charset="2"/>
              </a:rPr>
              <a:t> foam than N</a:t>
            </a:r>
            <a:r>
              <a:rPr lang="en-US" sz="2400" baseline="-25000" dirty="0"/>
              <a:t>2</a:t>
            </a:r>
            <a:r>
              <a:rPr lang="en-US" sz="2400" dirty="0">
                <a:sym typeface="Symbol" panose="05050102010706020507" pitchFamily="18" charset="2"/>
              </a:rPr>
              <a:t> foam, an effect often ascribed to poorer foam stability with CO</a:t>
            </a:r>
            <a:r>
              <a:rPr lang="en-US" sz="2400" baseline="-25000" dirty="0"/>
              <a:t>2</a:t>
            </a:r>
            <a:r>
              <a:rPr lang="en-US" sz="2400" dirty="0">
                <a:sym typeface="Symbol" panose="05050102010706020507" pitchFamily="18" charset="2"/>
              </a:rPr>
              <a:t>.</a:t>
            </a:r>
          </a:p>
          <a:p>
            <a:pPr marL="357188" indent="-357188">
              <a:spcBef>
                <a:spcPts val="400"/>
              </a:spcBef>
              <a:buNone/>
            </a:pPr>
            <a:r>
              <a:rPr lang="en-US" sz="2400" dirty="0">
                <a:sym typeface="Symbol" panose="05050102010706020507" pitchFamily="18" charset="2"/>
              </a:rPr>
              <a:t>The threshold p for foam generation is much lower at higher permeabilities. The thresholds for propagation and stability are not reduced as greatly.</a:t>
            </a:r>
          </a:p>
          <a:p>
            <a:pPr marL="357188" indent="-357188">
              <a:spcBef>
                <a:spcPts val="400"/>
              </a:spcBef>
              <a:buNone/>
            </a:pPr>
            <a:r>
              <a:rPr lang="en-US" sz="2400" dirty="0">
                <a:sym typeface="Symbol" panose="05050102010706020507" pitchFamily="18" charset="2"/>
              </a:rPr>
              <a:t>The threshold p for generation, propagation and stability all increase as gas fraction in foam (foam quality) increases</a:t>
            </a:r>
          </a:p>
        </p:txBody>
      </p:sp>
      <p:sp>
        <p:nvSpPr>
          <p:cNvPr id="4" name="Slide Number Placeholder 3">
            <a:extLst>
              <a:ext uri="{FF2B5EF4-FFF2-40B4-BE49-F238E27FC236}">
                <a16:creationId xmlns:a16="http://schemas.microsoft.com/office/drawing/2014/main" id="{71E74DA2-39A8-05DC-5C44-DCA61634223A}"/>
              </a:ext>
            </a:extLst>
          </p:cNvPr>
          <p:cNvSpPr>
            <a:spLocks noGrp="1"/>
          </p:cNvSpPr>
          <p:nvPr>
            <p:ph type="sldNum" sz="quarter" idx="10"/>
          </p:nvPr>
        </p:nvSpPr>
        <p:spPr/>
        <p:txBody>
          <a:bodyPr/>
          <a:lstStyle/>
          <a:p>
            <a:pPr>
              <a:defRPr/>
            </a:pPr>
            <a:fld id="{3A9C6E4E-341D-4609-B3EC-D5400DEEE1B1}" type="slidenum">
              <a:rPr lang="en-US" smtClean="0">
                <a:solidFill>
                  <a:srgbClr val="000000"/>
                </a:solidFill>
              </a:rPr>
              <a:pPr>
                <a:defRPr/>
              </a:pPr>
              <a:t>10</a:t>
            </a:fld>
            <a:endParaRPr lang="en-US">
              <a:solidFill>
                <a:srgbClr val="000000"/>
              </a:solidFill>
            </a:endParaRPr>
          </a:p>
        </p:txBody>
      </p:sp>
    </p:spTree>
    <p:extLst>
      <p:ext uri="{BB962C8B-B14F-4D97-AF65-F5344CB8AC3E}">
        <p14:creationId xmlns:p14="http://schemas.microsoft.com/office/powerpoint/2010/main" val="803633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09217-F5A6-0A92-F22F-C0BE8276B1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EC1E04-00F6-0452-5502-FC3044AD710B}"/>
              </a:ext>
            </a:extLst>
          </p:cNvPr>
          <p:cNvSpPr>
            <a:spLocks noGrp="1"/>
          </p:cNvSpPr>
          <p:nvPr>
            <p:ph type="title"/>
          </p:nvPr>
        </p:nvSpPr>
        <p:spPr>
          <a:xfrm>
            <a:off x="1016000" y="129403"/>
            <a:ext cx="10363200" cy="821096"/>
          </a:xfrm>
        </p:spPr>
        <p:txBody>
          <a:bodyPr>
            <a:normAutofit fontScale="90000"/>
          </a:bodyPr>
          <a:lstStyle/>
          <a:p>
            <a:r>
              <a:rPr lang="en-US" b="1" dirty="0"/>
              <a:t>Discussion</a:t>
            </a:r>
            <a:endParaRPr lang="en-US" b="1" baseline="-25000" dirty="0">
              <a:solidFill>
                <a:srgbClr val="2029A0"/>
              </a:solidFill>
            </a:endParaRPr>
          </a:p>
        </p:txBody>
      </p:sp>
      <p:sp>
        <p:nvSpPr>
          <p:cNvPr id="3" name="Content Placeholder 2">
            <a:extLst>
              <a:ext uri="{FF2B5EF4-FFF2-40B4-BE49-F238E27FC236}">
                <a16:creationId xmlns:a16="http://schemas.microsoft.com/office/drawing/2014/main" id="{A5CC1EC5-67D2-6451-001A-48142B699AA1}"/>
              </a:ext>
            </a:extLst>
          </p:cNvPr>
          <p:cNvSpPr>
            <a:spLocks noGrp="1"/>
          </p:cNvSpPr>
          <p:nvPr>
            <p:ph idx="1"/>
          </p:nvPr>
        </p:nvSpPr>
        <p:spPr>
          <a:xfrm>
            <a:off x="720436" y="950499"/>
            <a:ext cx="10658764" cy="5405852"/>
          </a:xfrm>
        </p:spPr>
        <p:txBody>
          <a:bodyPr>
            <a:normAutofit lnSpcReduction="10000"/>
          </a:bodyPr>
          <a:lstStyle/>
          <a:p>
            <a:pPr marL="357188" indent="-357188">
              <a:spcBef>
                <a:spcPts val="400"/>
              </a:spcBef>
              <a:buNone/>
            </a:pPr>
            <a:r>
              <a:rPr lang="en-US" sz="2400" dirty="0"/>
              <a:t>These experiments were conducted under conditions ideal for strong foam. In optimizing surfactant choice for given field conditions, the roles of foam stability and surface tension on thresholds for foam generation, stability and foam mobility need further study.</a:t>
            </a:r>
          </a:p>
          <a:p>
            <a:pPr marL="357188" indent="-357188">
              <a:spcBef>
                <a:spcPts val="400"/>
              </a:spcBef>
              <a:buNone/>
            </a:pPr>
            <a:r>
              <a:rPr lang="en-US" sz="2400" dirty="0"/>
              <a:t>Foam generation is easier with alternating injection of gas and surfactant slugs (SAG or </a:t>
            </a:r>
            <a:r>
              <a:rPr lang="en-US" sz="2400" dirty="0" err="1"/>
              <a:t>FAWAG</a:t>
            </a:r>
            <a:r>
              <a:rPr lang="en-US" sz="2400" dirty="0"/>
              <a:t>) than in steady flow, which is studied here. This may help foam placement further from injection wells.</a:t>
            </a:r>
          </a:p>
          <a:p>
            <a:pPr marL="357188" indent="-357188">
              <a:spcBef>
                <a:spcPts val="400"/>
              </a:spcBef>
              <a:buNone/>
            </a:pPr>
            <a:r>
              <a:rPr lang="en-US" sz="2400" dirty="0"/>
              <a:t>Foam can also be created by snap-off at abrupt permeability boundaries far from an injection well without a minimum </a:t>
            </a:r>
            <a:r>
              <a:rPr lang="en-US" sz="2400" dirty="0">
                <a:sym typeface="Symbol" panose="05050102010706020507" pitchFamily="18" charset="2"/>
              </a:rPr>
              <a:t>p</a:t>
            </a:r>
            <a:r>
              <a:rPr lang="en-US" sz="2400" dirty="0"/>
              <a:t> requirement. This might allow foam placement far from injection wells, if gas and surfactant can both be delivered there.</a:t>
            </a:r>
          </a:p>
          <a:p>
            <a:pPr marL="357188" indent="-357188">
              <a:spcBef>
                <a:spcPts val="400"/>
              </a:spcBef>
              <a:buNone/>
            </a:pPr>
            <a:r>
              <a:rPr lang="en-US" sz="2400" dirty="0"/>
              <a:t>Results of this work, and detailed discussion, can be found in J. Tang et al., “Lab Evaluation of Long-Distance Propagation of CO</a:t>
            </a:r>
            <a:r>
              <a:rPr lang="en-US" sz="2400" baseline="-25000" dirty="0"/>
              <a:t>2</a:t>
            </a:r>
            <a:r>
              <a:rPr lang="en-US" sz="2400" dirty="0"/>
              <a:t> Foam for Deep Mobility Control,” paper SPE SPE-231572, presented at the SPE IOR Conference, April 21-23, 2026, </a:t>
            </a:r>
            <a:r>
              <a:rPr lang="en-US" sz="2400" dirty="0">
                <a:hlinkClick r:id="rId2"/>
              </a:rPr>
              <a:t>https://doi.org/10.2118/231572-MS</a:t>
            </a:r>
            <a:r>
              <a:rPr lang="en-US" sz="2400" dirty="0"/>
              <a:t> </a:t>
            </a:r>
            <a:endParaRPr lang="en-GB" sz="2400" dirty="0"/>
          </a:p>
        </p:txBody>
      </p:sp>
      <p:sp>
        <p:nvSpPr>
          <p:cNvPr id="4" name="Slide Number Placeholder 3">
            <a:extLst>
              <a:ext uri="{FF2B5EF4-FFF2-40B4-BE49-F238E27FC236}">
                <a16:creationId xmlns:a16="http://schemas.microsoft.com/office/drawing/2014/main" id="{23BFD115-E28A-6770-1305-85B8A8F85E6F}"/>
              </a:ext>
            </a:extLst>
          </p:cNvPr>
          <p:cNvSpPr>
            <a:spLocks noGrp="1"/>
          </p:cNvSpPr>
          <p:nvPr>
            <p:ph type="sldNum" sz="quarter" idx="10"/>
          </p:nvPr>
        </p:nvSpPr>
        <p:spPr/>
        <p:txBody>
          <a:bodyPr/>
          <a:lstStyle/>
          <a:p>
            <a:pPr>
              <a:defRPr/>
            </a:pPr>
            <a:fld id="{3A9C6E4E-341D-4609-B3EC-D5400DEEE1B1}" type="slidenum">
              <a:rPr lang="en-US" smtClean="0">
                <a:solidFill>
                  <a:srgbClr val="000000"/>
                </a:solidFill>
              </a:rPr>
              <a:pPr>
                <a:defRPr/>
              </a:pPr>
              <a:t>11</a:t>
            </a:fld>
            <a:endParaRPr lang="en-US">
              <a:solidFill>
                <a:srgbClr val="000000"/>
              </a:solidFill>
            </a:endParaRPr>
          </a:p>
        </p:txBody>
      </p:sp>
    </p:spTree>
    <p:extLst>
      <p:ext uri="{BB962C8B-B14F-4D97-AF65-F5344CB8AC3E}">
        <p14:creationId xmlns:p14="http://schemas.microsoft.com/office/powerpoint/2010/main" val="1692802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619B4-18FE-56C5-1A0B-F416F21ADB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D3F6FE-9198-27C0-3561-E1DFF3B5CBA4}"/>
              </a:ext>
            </a:extLst>
          </p:cNvPr>
          <p:cNvSpPr>
            <a:spLocks noGrp="1"/>
          </p:cNvSpPr>
          <p:nvPr>
            <p:ph type="title"/>
          </p:nvPr>
        </p:nvSpPr>
        <p:spPr>
          <a:xfrm>
            <a:off x="1016000" y="129403"/>
            <a:ext cx="10363200" cy="821096"/>
          </a:xfrm>
        </p:spPr>
        <p:txBody>
          <a:bodyPr>
            <a:noAutofit/>
          </a:bodyPr>
          <a:lstStyle/>
          <a:p>
            <a:r>
              <a:rPr lang="en-US" altLang="en-US" b="1" dirty="0">
                <a:solidFill>
                  <a:srgbClr val="0070C0"/>
                </a:solidFill>
              </a:rPr>
              <a:t>References: Foam Applications</a:t>
            </a:r>
            <a:endParaRPr lang="en-US" baseline="-25000" dirty="0">
              <a:solidFill>
                <a:srgbClr val="2029A0"/>
              </a:solidFill>
            </a:endParaRPr>
          </a:p>
        </p:txBody>
      </p:sp>
      <p:sp>
        <p:nvSpPr>
          <p:cNvPr id="3" name="Content Placeholder 2">
            <a:extLst>
              <a:ext uri="{FF2B5EF4-FFF2-40B4-BE49-F238E27FC236}">
                <a16:creationId xmlns:a16="http://schemas.microsoft.com/office/drawing/2014/main" id="{153B18BE-BF20-8B5E-841B-2573278CF4F6}"/>
              </a:ext>
            </a:extLst>
          </p:cNvPr>
          <p:cNvSpPr>
            <a:spLocks noGrp="1"/>
          </p:cNvSpPr>
          <p:nvPr>
            <p:ph idx="1"/>
          </p:nvPr>
        </p:nvSpPr>
        <p:spPr>
          <a:xfrm>
            <a:off x="720436" y="1122238"/>
            <a:ext cx="10658764" cy="5062373"/>
          </a:xfrm>
        </p:spPr>
        <p:txBody>
          <a:bodyPr>
            <a:normAutofit/>
          </a:bodyPr>
          <a:lstStyle/>
          <a:p>
            <a:r>
              <a:rPr lang="en-US" sz="2400" dirty="0"/>
              <a:t>Rossen, "Foams in Enhanced Oil Recovery," in R. K. </a:t>
            </a:r>
            <a:r>
              <a:rPr lang="en-US" sz="2400" dirty="0" err="1"/>
              <a:t>Prud'homme</a:t>
            </a:r>
            <a:r>
              <a:rPr lang="en-US" sz="2400" dirty="0"/>
              <a:t> and S. Khan, ed., </a:t>
            </a:r>
            <a:r>
              <a:rPr lang="en-US" sz="2400" i="1" dirty="0"/>
              <a:t>Foams:  Theory, Measurements and Applications</a:t>
            </a:r>
            <a:r>
              <a:rPr lang="en-US" sz="2400" dirty="0"/>
              <a:t>, Marcel Dekker, New York, 1996, pp. 413-464. </a:t>
            </a:r>
            <a:r>
              <a:rPr lang="en-US" sz="2400" dirty="0">
                <a:hlinkClick r:id="rId2"/>
              </a:rPr>
              <a:t>https://doi-org.tudelft.idm.oclc.org/10.1201/9780203755709</a:t>
            </a:r>
            <a:r>
              <a:rPr lang="en-US" sz="2400" dirty="0"/>
              <a:t> </a:t>
            </a:r>
          </a:p>
          <a:p>
            <a:r>
              <a:rPr lang="en-US" sz="2400" dirty="0"/>
              <a:t>Kovscek and Radke, 1994. “Fundamentals of Foam Transport in Porous Media” in </a:t>
            </a:r>
            <a:r>
              <a:rPr lang="en-US" sz="2400" i="1" dirty="0"/>
              <a:t>Foams: Fundamentals and Applications in the Petroleum Industry</a:t>
            </a:r>
            <a:r>
              <a:rPr lang="en-US" sz="2400" dirty="0"/>
              <a:t>, ACS Advances in Chemistry Series No. 242: Washington, DC, 1994; pp 115−163. DOI: 10.1021/ba-1994-0242</a:t>
            </a:r>
          </a:p>
          <a:p>
            <a:r>
              <a:rPr lang="en-US" sz="2400" dirty="0" err="1"/>
              <a:t>Føyen</a:t>
            </a:r>
            <a:r>
              <a:rPr lang="en-US" sz="2400" dirty="0"/>
              <a:t> et al., </a:t>
            </a:r>
            <a:r>
              <a:rPr lang="en-US" sz="2400" i="1" dirty="0"/>
              <a:t>International J. Greenhouse Gas Control </a:t>
            </a:r>
            <a:r>
              <a:rPr lang="en-US" sz="2400" b="1" dirty="0"/>
              <a:t>96</a:t>
            </a:r>
            <a:r>
              <a:rPr lang="en-US" sz="2400" dirty="0"/>
              <a:t>: 103016 (2020) </a:t>
            </a:r>
            <a:r>
              <a:rPr lang="en-US" sz="2400" dirty="0">
                <a:hlinkClick r:id="rId3"/>
              </a:rPr>
              <a:t>https://doi.org/10.1016/j.ijggc.2020.103016</a:t>
            </a:r>
            <a:r>
              <a:rPr lang="en-US" sz="2400" dirty="0"/>
              <a:t> </a:t>
            </a:r>
          </a:p>
          <a:p>
            <a:r>
              <a:rPr lang="en-US" sz="2400" dirty="0"/>
              <a:t>Rossen et al., </a:t>
            </a:r>
            <a:r>
              <a:rPr lang="en-US" sz="2400" i="1" dirty="0" err="1"/>
              <a:t>Geoenergy</a:t>
            </a:r>
            <a:r>
              <a:rPr lang="en-US" sz="2400" i="1" dirty="0"/>
              <a:t> Sci. Eng</a:t>
            </a:r>
            <a:r>
              <a:rPr lang="en-US" sz="2400" dirty="0"/>
              <a:t>. </a:t>
            </a:r>
            <a:r>
              <a:rPr lang="en-US" sz="2400" b="1" dirty="0"/>
              <a:t>239</a:t>
            </a:r>
            <a:r>
              <a:rPr lang="en-US" sz="2400" dirty="0"/>
              <a:t>: 21292 (2024) </a:t>
            </a:r>
            <a:r>
              <a:rPr lang="en-US" sz="2400" dirty="0">
                <a:hlinkClick r:id="rId4"/>
              </a:rPr>
              <a:t>https://doi.org/10.1016/j.geoen.2024.212929</a:t>
            </a:r>
            <a:r>
              <a:rPr lang="en-US" sz="2400" dirty="0"/>
              <a:t> </a:t>
            </a:r>
          </a:p>
        </p:txBody>
      </p:sp>
      <p:sp>
        <p:nvSpPr>
          <p:cNvPr id="4" name="Slide Number Placeholder 3">
            <a:extLst>
              <a:ext uri="{FF2B5EF4-FFF2-40B4-BE49-F238E27FC236}">
                <a16:creationId xmlns:a16="http://schemas.microsoft.com/office/drawing/2014/main" id="{9512A10B-8451-D710-6725-009691560747}"/>
              </a:ext>
            </a:extLst>
          </p:cNvPr>
          <p:cNvSpPr>
            <a:spLocks noGrp="1"/>
          </p:cNvSpPr>
          <p:nvPr>
            <p:ph type="sldNum" sz="quarter" idx="10"/>
          </p:nvPr>
        </p:nvSpPr>
        <p:spPr/>
        <p:txBody>
          <a:bodyPr/>
          <a:lstStyle/>
          <a:p>
            <a:pPr>
              <a:defRPr/>
            </a:pPr>
            <a:fld id="{3A9C6E4E-341D-4609-B3EC-D5400DEEE1B1}" type="slidenum">
              <a:rPr lang="en-US" smtClean="0">
                <a:solidFill>
                  <a:srgbClr val="000000"/>
                </a:solidFill>
              </a:rPr>
              <a:pPr>
                <a:defRPr/>
              </a:pPr>
              <a:t>12</a:t>
            </a:fld>
            <a:endParaRPr lang="en-US">
              <a:solidFill>
                <a:srgbClr val="000000"/>
              </a:solidFill>
            </a:endParaRPr>
          </a:p>
        </p:txBody>
      </p:sp>
    </p:spTree>
    <p:extLst>
      <p:ext uri="{BB962C8B-B14F-4D97-AF65-F5344CB8AC3E}">
        <p14:creationId xmlns:p14="http://schemas.microsoft.com/office/powerpoint/2010/main" val="3563553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1065376" y="520702"/>
            <a:ext cx="10061248" cy="810489"/>
          </a:xfrm>
        </p:spPr>
        <p:txBody>
          <a:bodyPr>
            <a:noAutofit/>
          </a:bodyPr>
          <a:lstStyle/>
          <a:p>
            <a:pPr algn="ctr"/>
            <a:r>
              <a:rPr lang="en-US" altLang="en-US" b="1" dirty="0">
                <a:solidFill>
                  <a:srgbClr val="0070C0"/>
                </a:solidFill>
              </a:rPr>
              <a:t>References: Foam Generation in Steady Flow</a:t>
            </a:r>
          </a:p>
        </p:txBody>
      </p:sp>
      <p:sp>
        <p:nvSpPr>
          <p:cNvPr id="271363" name="Rectangle 3"/>
          <p:cNvSpPr>
            <a:spLocks noGrp="1" noChangeArrowheads="1"/>
          </p:cNvSpPr>
          <p:nvPr>
            <p:ph type="body" idx="1"/>
          </p:nvPr>
        </p:nvSpPr>
        <p:spPr>
          <a:xfrm>
            <a:off x="1876777" y="1641841"/>
            <a:ext cx="9540523" cy="4987558"/>
          </a:xfrm>
        </p:spPr>
        <p:txBody>
          <a:bodyPr>
            <a:noAutofit/>
          </a:bodyPr>
          <a:lstStyle/>
          <a:p>
            <a:r>
              <a:rPr lang="en-US" sz="2400" dirty="0"/>
              <a:t>Rossen and Gauglitz, </a:t>
            </a:r>
            <a:r>
              <a:rPr lang="en-US" sz="2400" i="1" dirty="0"/>
              <a:t>AIChE J.</a:t>
            </a:r>
            <a:r>
              <a:rPr lang="en-US" sz="2400" dirty="0"/>
              <a:t> </a:t>
            </a:r>
            <a:r>
              <a:rPr lang="en-US" sz="2400" b="1" dirty="0"/>
              <a:t>36</a:t>
            </a:r>
            <a:r>
              <a:rPr lang="en-US" sz="2400" dirty="0"/>
              <a:t>, 1176-1188 (1990). </a:t>
            </a:r>
            <a:r>
              <a:rPr lang="en-US" sz="2400" u="sng" dirty="0">
                <a:hlinkClick r:id="rId2"/>
              </a:rPr>
              <a:t>https://doi.org/10.1002/aic.690360807</a:t>
            </a:r>
            <a:r>
              <a:rPr lang="en-US" sz="2400" dirty="0"/>
              <a:t>. </a:t>
            </a:r>
          </a:p>
          <a:p>
            <a:r>
              <a:rPr lang="nl-NL" sz="2400" dirty="0"/>
              <a:t>Gauglitz et al., </a:t>
            </a:r>
            <a:r>
              <a:rPr lang="nl-NL" sz="2400" i="1" dirty="0" err="1"/>
              <a:t>Chem</a:t>
            </a:r>
            <a:r>
              <a:rPr lang="nl-NL" sz="2400" i="1" dirty="0"/>
              <a:t>. Eng. </a:t>
            </a:r>
            <a:r>
              <a:rPr lang="nl-NL" sz="2400" i="1" dirty="0" err="1"/>
              <a:t>Sci</a:t>
            </a:r>
            <a:r>
              <a:rPr lang="nl-NL" sz="2400" i="1" dirty="0"/>
              <a:t>.</a:t>
            </a:r>
            <a:r>
              <a:rPr lang="nl-NL" sz="2400" dirty="0"/>
              <a:t> </a:t>
            </a:r>
            <a:r>
              <a:rPr lang="nl-NL" sz="2400" b="1" dirty="0"/>
              <a:t>57</a:t>
            </a:r>
            <a:r>
              <a:rPr lang="nl-NL" sz="2400" i="1" dirty="0"/>
              <a:t>, </a:t>
            </a:r>
            <a:r>
              <a:rPr lang="nl-NL" sz="2400" dirty="0"/>
              <a:t>4037-4052 (2002). </a:t>
            </a:r>
            <a:r>
              <a:rPr lang="nl-NL" sz="2400" dirty="0">
                <a:hlinkClick r:id="rId3"/>
              </a:rPr>
              <a:t>https://doi.org/10.2118/75177-MS</a:t>
            </a:r>
            <a:r>
              <a:rPr lang="nl-NL" sz="2400" dirty="0"/>
              <a:t> </a:t>
            </a:r>
            <a:endParaRPr lang="en-US" sz="2400" dirty="0"/>
          </a:p>
          <a:p>
            <a:r>
              <a:rPr lang="nl-NL" sz="2400" dirty="0"/>
              <a:t>Kam et al., </a:t>
            </a:r>
            <a:r>
              <a:rPr lang="nl-NL" sz="2400" i="1" dirty="0"/>
              <a:t>SPE Journal</a:t>
            </a:r>
            <a:r>
              <a:rPr lang="nl-NL" sz="2400" dirty="0"/>
              <a:t>. </a:t>
            </a:r>
            <a:r>
              <a:rPr lang="nl-NL" sz="2400" b="1" dirty="0"/>
              <a:t>8</a:t>
            </a:r>
            <a:r>
              <a:rPr lang="nl-NL" sz="2400" dirty="0"/>
              <a:t>, 417 (2003); </a:t>
            </a:r>
            <a:r>
              <a:rPr lang="nl-NL" sz="2400" b="1" dirty="0"/>
              <a:t>12</a:t>
            </a:r>
            <a:r>
              <a:rPr lang="nl-NL" sz="2400" dirty="0"/>
              <a:t>, 35 (2007). </a:t>
            </a:r>
            <a:r>
              <a:rPr lang="nl-NL" sz="2400" u="sng" dirty="0">
                <a:hlinkClick r:id="rId4"/>
              </a:rPr>
              <a:t>https://doi.org/10.2118/77698-MS</a:t>
            </a:r>
            <a:r>
              <a:rPr lang="nl-NL" sz="2400" dirty="0"/>
              <a:t> </a:t>
            </a:r>
            <a:endParaRPr lang="en-US" sz="2400" dirty="0"/>
          </a:p>
          <a:p>
            <a:r>
              <a:rPr lang="nl-NL" sz="2400" dirty="0"/>
              <a:t>Kam et al, </a:t>
            </a:r>
            <a:r>
              <a:rPr lang="nl-NL" sz="2400" i="1" dirty="0"/>
              <a:t>SPE Journal</a:t>
            </a:r>
            <a:r>
              <a:rPr lang="nl-NL" sz="2400" dirty="0"/>
              <a:t> </a:t>
            </a:r>
            <a:r>
              <a:rPr lang="nl-NL" sz="2400" b="1" dirty="0"/>
              <a:t>12</a:t>
            </a:r>
            <a:r>
              <a:rPr lang="nl-NL" sz="2400" dirty="0"/>
              <a:t> (</a:t>
            </a:r>
            <a:r>
              <a:rPr lang="nl-NL" sz="2400" dirty="0" err="1"/>
              <a:t>March</a:t>
            </a:r>
            <a:r>
              <a:rPr lang="nl-NL" sz="2400" dirty="0"/>
              <a:t> 2007), 35-48. </a:t>
            </a:r>
            <a:r>
              <a:rPr lang="en-US" sz="2400" u="sng" dirty="0">
                <a:hlinkClick r:id="rId5"/>
              </a:rPr>
              <a:t>https://doi.org/10.2118/90938-MS</a:t>
            </a:r>
            <a:endParaRPr lang="en-US" sz="2400" dirty="0"/>
          </a:p>
          <a:p>
            <a:r>
              <a:rPr lang="en-US" sz="2400" dirty="0"/>
              <a:t>Yu et al., </a:t>
            </a:r>
            <a:r>
              <a:rPr lang="en-US" sz="2400" i="1" dirty="0"/>
              <a:t>I&amp;EC Res</a:t>
            </a:r>
            <a:r>
              <a:rPr lang="en-US" sz="2400" dirty="0"/>
              <a:t>. </a:t>
            </a:r>
            <a:r>
              <a:rPr lang="en-US" sz="2400" b="1" dirty="0"/>
              <a:t>58</a:t>
            </a:r>
            <a:r>
              <a:rPr lang="en-US" sz="2400" dirty="0"/>
              <a:t>, 420-427 (2019). </a:t>
            </a:r>
            <a:r>
              <a:rPr lang="en-US" sz="2400" u="sng" dirty="0">
                <a:hlinkClick r:id="rId6"/>
              </a:rPr>
              <a:t>https://pubs.acs.org/doi/abs/10.1021/acs.iecr.8b03141</a:t>
            </a:r>
            <a:r>
              <a:rPr lang="en-US" sz="2400" dirty="0"/>
              <a:t> </a:t>
            </a:r>
          </a:p>
          <a:p>
            <a:r>
              <a:rPr lang="en-US" altLang="en-US" sz="2400" dirty="0">
                <a:sym typeface="Symbol" panose="05050102010706020507" pitchFamily="18" charset="2"/>
              </a:rPr>
              <a:t>Tang et al., </a:t>
            </a:r>
            <a:r>
              <a:rPr lang="en-US" altLang="en-US" sz="2400" i="1" dirty="0">
                <a:sym typeface="Symbol" panose="05050102010706020507" pitchFamily="18" charset="2"/>
              </a:rPr>
              <a:t>SPE Journal</a:t>
            </a:r>
            <a:r>
              <a:rPr lang="en-US" altLang="en-US" sz="2400" dirty="0">
                <a:sym typeface="Symbol" panose="05050102010706020507" pitchFamily="18" charset="2"/>
              </a:rPr>
              <a:t> </a:t>
            </a:r>
            <a:r>
              <a:rPr lang="en-US" altLang="en-US" sz="2400" b="1" dirty="0">
                <a:sym typeface="Symbol" panose="05050102010706020507" pitchFamily="18" charset="2"/>
              </a:rPr>
              <a:t>30</a:t>
            </a:r>
            <a:r>
              <a:rPr lang="en-US" altLang="en-US" sz="2400" dirty="0">
                <a:sym typeface="Symbol" panose="05050102010706020507" pitchFamily="18" charset="2"/>
              </a:rPr>
              <a:t>: 439-454 (2025). </a:t>
            </a:r>
            <a:r>
              <a:rPr lang="en-US" altLang="en-US" sz="2400" dirty="0">
                <a:sym typeface="Symbol" panose="05050102010706020507" pitchFamily="18" charset="2"/>
                <a:hlinkClick r:id="rId7"/>
              </a:rPr>
              <a:t>https://doi.org/10.2118/218255-PA</a:t>
            </a:r>
            <a:r>
              <a:rPr lang="en-US" altLang="en-US" sz="2400" dirty="0">
                <a:sym typeface="Symbol" panose="05050102010706020507" pitchFamily="18" charset="2"/>
              </a:rPr>
              <a:t> </a:t>
            </a:r>
          </a:p>
        </p:txBody>
      </p:sp>
    </p:spTree>
    <p:extLst>
      <p:ext uri="{BB962C8B-B14F-4D97-AF65-F5344CB8AC3E}">
        <p14:creationId xmlns:p14="http://schemas.microsoft.com/office/powerpoint/2010/main" val="257074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1002707" y="228602"/>
            <a:ext cx="10061248" cy="810489"/>
          </a:xfrm>
        </p:spPr>
        <p:txBody>
          <a:bodyPr>
            <a:noAutofit/>
          </a:bodyPr>
          <a:lstStyle/>
          <a:p>
            <a:pPr algn="ctr"/>
            <a:r>
              <a:rPr lang="en-US" altLang="en-US" b="1" dirty="0">
                <a:solidFill>
                  <a:srgbClr val="0070C0"/>
                </a:solidFill>
              </a:rPr>
              <a:t>References: Foam Propagation</a:t>
            </a:r>
          </a:p>
        </p:txBody>
      </p:sp>
      <p:sp>
        <p:nvSpPr>
          <p:cNvPr id="271363" name="Rectangle 3"/>
          <p:cNvSpPr>
            <a:spLocks noGrp="1" noChangeArrowheads="1"/>
          </p:cNvSpPr>
          <p:nvPr>
            <p:ph type="body" idx="1"/>
          </p:nvPr>
        </p:nvSpPr>
        <p:spPr>
          <a:xfrm>
            <a:off x="799476" y="1159240"/>
            <a:ext cx="11096269" cy="5390717"/>
          </a:xfrm>
        </p:spPr>
        <p:txBody>
          <a:bodyPr>
            <a:noAutofit/>
          </a:bodyPr>
          <a:lstStyle/>
          <a:p>
            <a:r>
              <a:rPr lang="en-US" sz="3200" dirty="0"/>
              <a:t>Friedmann and Jensen, paper SPE 15087, 1986.</a:t>
            </a:r>
          </a:p>
          <a:p>
            <a:r>
              <a:rPr lang="en-US" sz="3200" dirty="0"/>
              <a:t>Friedmann et. al., </a:t>
            </a:r>
            <a:r>
              <a:rPr lang="en-US" sz="3200" i="1" dirty="0"/>
              <a:t>SPE Journal</a:t>
            </a:r>
            <a:r>
              <a:rPr lang="en-US" sz="3200" dirty="0"/>
              <a:t>. </a:t>
            </a:r>
            <a:r>
              <a:rPr lang="en-US" sz="3200" b="1" dirty="0"/>
              <a:t>6</a:t>
            </a:r>
            <a:r>
              <a:rPr lang="en-US" sz="3200" dirty="0"/>
              <a:t> 37–45, 1991,  </a:t>
            </a:r>
            <a:r>
              <a:rPr lang="en-US" sz="3200" u="sng" dirty="0">
                <a:hlinkClick r:id="rId2"/>
              </a:rPr>
              <a:t>https://doi.org/10.2118/17357-PA</a:t>
            </a:r>
            <a:r>
              <a:rPr lang="en-US" sz="3200" dirty="0"/>
              <a:t>. </a:t>
            </a:r>
          </a:p>
          <a:p>
            <a:r>
              <a:rPr lang="nl-NL" sz="3200" dirty="0"/>
              <a:t>Friedmann et al., </a:t>
            </a:r>
            <a:r>
              <a:rPr lang="en-US" sz="3200" i="1" dirty="0"/>
              <a:t>SPE Journal</a:t>
            </a:r>
            <a:r>
              <a:rPr lang="en-US" sz="3200" dirty="0"/>
              <a:t> </a:t>
            </a:r>
            <a:r>
              <a:rPr lang="nl-NL" sz="3200" b="1" dirty="0"/>
              <a:t>9</a:t>
            </a:r>
            <a:r>
              <a:rPr lang="nl-NL" sz="3200" dirty="0"/>
              <a:t> 297–304, 1994, </a:t>
            </a:r>
            <a:r>
              <a:rPr lang="nl-NL" sz="3200" u="sng" dirty="0">
                <a:hlinkClick r:id="rId3"/>
              </a:rPr>
              <a:t>https://doi.org/10.2118/21780-PA</a:t>
            </a:r>
            <a:r>
              <a:rPr lang="nl-NL" sz="3200" dirty="0"/>
              <a:t>. </a:t>
            </a:r>
            <a:endParaRPr lang="en-US" sz="3200" dirty="0"/>
          </a:p>
          <a:p>
            <a:r>
              <a:rPr lang="nl-NL" sz="3200" dirty="0"/>
              <a:t>Ashoori et al., </a:t>
            </a:r>
            <a:r>
              <a:rPr lang="nl-NL" sz="3200" i="1" dirty="0"/>
              <a:t>SPE Journal</a:t>
            </a:r>
            <a:r>
              <a:rPr lang="nl-NL" sz="3200" dirty="0"/>
              <a:t> </a:t>
            </a:r>
            <a:r>
              <a:rPr lang="nl-NL" sz="3200" b="1" dirty="0"/>
              <a:t>17</a:t>
            </a:r>
            <a:r>
              <a:rPr lang="nl-NL" sz="3200" dirty="0"/>
              <a:t>, 1231 (2012). </a:t>
            </a:r>
            <a:r>
              <a:rPr lang="nl-NL" sz="3200" u="sng" dirty="0">
                <a:hlinkClick r:id="rId4"/>
              </a:rPr>
              <a:t>https://doi.org/10.2118/154024-PA</a:t>
            </a:r>
            <a:r>
              <a:rPr lang="nl-NL" sz="3200" dirty="0"/>
              <a:t>.   </a:t>
            </a:r>
            <a:endParaRPr lang="en-US" sz="3200" dirty="0"/>
          </a:p>
          <a:p>
            <a:r>
              <a:rPr lang="nl-NL" sz="3200" dirty="0"/>
              <a:t>Yu et al., </a:t>
            </a:r>
            <a:r>
              <a:rPr lang="nl-NL" sz="3200" i="1" dirty="0"/>
              <a:t>SPE Journal</a:t>
            </a:r>
            <a:r>
              <a:rPr lang="nl-NL" sz="3200" dirty="0"/>
              <a:t> </a:t>
            </a:r>
            <a:r>
              <a:rPr lang="nl-NL" sz="3200" b="1" dirty="0"/>
              <a:t>25</a:t>
            </a:r>
            <a:r>
              <a:rPr lang="nl-NL" sz="3200" dirty="0"/>
              <a:t>, 3457–3471 (2020). </a:t>
            </a:r>
            <a:r>
              <a:rPr lang="nl-NL" sz="3200" u="sng" dirty="0">
                <a:hlinkClick r:id="rId5"/>
              </a:rPr>
              <a:t>https://doi.org/10.2118/201251-PA</a:t>
            </a:r>
            <a:r>
              <a:rPr lang="nl-NL" sz="3200" dirty="0"/>
              <a:t>. </a:t>
            </a:r>
            <a:endParaRPr lang="en-US" altLang="en-US" sz="3200" dirty="0">
              <a:sym typeface="Symbol" panose="05050102010706020507" pitchFamily="18" charset="2"/>
            </a:endParaRPr>
          </a:p>
        </p:txBody>
      </p:sp>
    </p:spTree>
    <p:extLst>
      <p:ext uri="{BB962C8B-B14F-4D97-AF65-F5344CB8AC3E}">
        <p14:creationId xmlns:p14="http://schemas.microsoft.com/office/powerpoint/2010/main" val="3769171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653BC-26DF-7DC8-B659-1826A9FC3E63}"/>
            </a:ext>
          </a:extLst>
        </p:cNvPr>
        <p:cNvGrpSpPr/>
        <p:nvPr/>
      </p:nvGrpSpPr>
      <p:grpSpPr>
        <a:xfrm>
          <a:off x="0" y="0"/>
          <a:ext cx="0" cy="0"/>
          <a:chOff x="0" y="0"/>
          <a:chExt cx="0" cy="0"/>
        </a:xfrm>
      </p:grpSpPr>
      <p:sp>
        <p:nvSpPr>
          <p:cNvPr id="271362" name="Rectangle 2">
            <a:extLst>
              <a:ext uri="{FF2B5EF4-FFF2-40B4-BE49-F238E27FC236}">
                <a16:creationId xmlns:a16="http://schemas.microsoft.com/office/drawing/2014/main" id="{F8B0243B-1D82-D3C1-6F51-477C198D5023}"/>
              </a:ext>
            </a:extLst>
          </p:cNvPr>
          <p:cNvSpPr>
            <a:spLocks noGrp="1" noChangeArrowheads="1"/>
          </p:cNvSpPr>
          <p:nvPr>
            <p:ph type="title"/>
          </p:nvPr>
        </p:nvSpPr>
        <p:spPr>
          <a:xfrm>
            <a:off x="1002707" y="308043"/>
            <a:ext cx="10061248" cy="1269998"/>
          </a:xfrm>
        </p:spPr>
        <p:txBody>
          <a:bodyPr>
            <a:noAutofit/>
          </a:bodyPr>
          <a:lstStyle/>
          <a:p>
            <a:pPr algn="ctr"/>
            <a:r>
              <a:rPr lang="en-US" altLang="en-US" b="1" dirty="0">
                <a:solidFill>
                  <a:srgbClr val="0070C0"/>
                </a:solidFill>
              </a:rPr>
              <a:t>References: Foam Placement Without Direct Propagation</a:t>
            </a:r>
          </a:p>
        </p:txBody>
      </p:sp>
      <p:sp>
        <p:nvSpPr>
          <p:cNvPr id="271363" name="Rectangle 3">
            <a:extLst>
              <a:ext uri="{FF2B5EF4-FFF2-40B4-BE49-F238E27FC236}">
                <a16:creationId xmlns:a16="http://schemas.microsoft.com/office/drawing/2014/main" id="{918888A5-9547-EF0E-B376-91BC9C9F9A27}"/>
              </a:ext>
            </a:extLst>
          </p:cNvPr>
          <p:cNvSpPr>
            <a:spLocks noGrp="1" noChangeArrowheads="1"/>
          </p:cNvSpPr>
          <p:nvPr>
            <p:ph type="body" idx="1"/>
          </p:nvPr>
        </p:nvSpPr>
        <p:spPr>
          <a:xfrm>
            <a:off x="799476" y="1828800"/>
            <a:ext cx="11096269" cy="4721157"/>
          </a:xfrm>
        </p:spPr>
        <p:txBody>
          <a:bodyPr>
            <a:noAutofit/>
          </a:bodyPr>
          <a:lstStyle/>
          <a:p>
            <a:r>
              <a:rPr lang="en-US" altLang="en-US" sz="2600" dirty="0">
                <a:sym typeface="Symbol" panose="05050102010706020507" pitchFamily="18" charset="2"/>
              </a:rPr>
              <a:t>Blaker et al., 2002, </a:t>
            </a:r>
            <a:r>
              <a:rPr lang="en-US" altLang="en-US" sz="2600" i="1" dirty="0">
                <a:sym typeface="Symbol" panose="05050102010706020507" pitchFamily="18" charset="2"/>
              </a:rPr>
              <a:t>SPE Res Eval &amp; Eng </a:t>
            </a:r>
            <a:r>
              <a:rPr lang="en-US" altLang="en-US" sz="2600" b="1" dirty="0">
                <a:sym typeface="Symbol" panose="05050102010706020507" pitchFamily="18" charset="2"/>
              </a:rPr>
              <a:t>5</a:t>
            </a:r>
            <a:r>
              <a:rPr lang="en-US" altLang="en-US" sz="2600" dirty="0">
                <a:sym typeface="Symbol" panose="05050102010706020507" pitchFamily="18" charset="2"/>
              </a:rPr>
              <a:t>: 317–323 (2002). </a:t>
            </a:r>
            <a:r>
              <a:rPr lang="en-US" altLang="en-US" sz="2600" dirty="0">
                <a:sym typeface="Symbol" panose="05050102010706020507" pitchFamily="18" charset="2"/>
                <a:hlinkClick r:id="rId2"/>
              </a:rPr>
              <a:t>https://doi.org/10.2118/78824-PA</a:t>
            </a:r>
            <a:r>
              <a:rPr lang="en-US" altLang="en-US" sz="2600" dirty="0">
                <a:sym typeface="Symbol" panose="05050102010706020507" pitchFamily="18" charset="2"/>
              </a:rPr>
              <a:t>.</a:t>
            </a:r>
          </a:p>
          <a:p>
            <a:r>
              <a:rPr lang="nl-NL" sz="2600" dirty="0"/>
              <a:t>Shah et al., </a:t>
            </a:r>
            <a:r>
              <a:rPr lang="nl-NL" sz="2600" i="1" dirty="0"/>
              <a:t>SPE Journal </a:t>
            </a:r>
            <a:r>
              <a:rPr lang="nl-NL" sz="2600" b="1" dirty="0"/>
              <a:t>24</a:t>
            </a:r>
            <a:r>
              <a:rPr lang="nl-NL" sz="2600" dirty="0"/>
              <a:t>: 116-128 (2019). </a:t>
            </a:r>
            <a:r>
              <a:rPr lang="nl-NL" sz="2600" dirty="0">
                <a:hlinkClick r:id="rId3"/>
              </a:rPr>
              <a:t>https://www.onepetro.org/journal-paper/SPE-190210-PA</a:t>
            </a:r>
            <a:r>
              <a:rPr lang="nl-NL" sz="2600" dirty="0"/>
              <a:t> </a:t>
            </a:r>
          </a:p>
          <a:p>
            <a:r>
              <a:rPr lang="nl-NL" sz="2600" dirty="0"/>
              <a:t>Shah et al., </a:t>
            </a:r>
            <a:r>
              <a:rPr lang="nl-NL" sz="2600" i="1" dirty="0"/>
              <a:t>SPE Journal </a:t>
            </a:r>
            <a:r>
              <a:rPr lang="nl-NL" sz="2600" b="1" dirty="0"/>
              <a:t>25:</a:t>
            </a:r>
            <a:r>
              <a:rPr lang="nl-NL" sz="2600" dirty="0"/>
              <a:t> 451-464 (2020). </a:t>
            </a:r>
            <a:r>
              <a:rPr lang="nl-NL" sz="2600" dirty="0">
                <a:hlinkClick r:id="rId4"/>
              </a:rPr>
              <a:t>https://doi:10.2118/195517-PA</a:t>
            </a:r>
            <a:r>
              <a:rPr lang="nl-NL" sz="2600" dirty="0"/>
              <a:t>. </a:t>
            </a:r>
          </a:p>
          <a:p>
            <a:r>
              <a:rPr lang="nl-NL" altLang="en-US" sz="2600" dirty="0">
                <a:sym typeface="Symbol" panose="05050102010706020507" pitchFamily="18" charset="2"/>
              </a:rPr>
              <a:t>Almajid et al., </a:t>
            </a:r>
            <a:r>
              <a:rPr lang="nl-NL" altLang="en-US" sz="2600" i="1" dirty="0">
                <a:sym typeface="Symbol" panose="05050102010706020507" pitchFamily="18" charset="2"/>
              </a:rPr>
              <a:t>Energy &amp; </a:t>
            </a:r>
            <a:r>
              <a:rPr lang="nl-NL" altLang="en-US" sz="2600" i="1" dirty="0" err="1">
                <a:sym typeface="Symbol" panose="05050102010706020507" pitchFamily="18" charset="2"/>
              </a:rPr>
              <a:t>Fuels</a:t>
            </a:r>
            <a:r>
              <a:rPr lang="nl-NL" altLang="en-US" sz="2600" i="1" dirty="0">
                <a:sym typeface="Symbol" panose="05050102010706020507" pitchFamily="18" charset="2"/>
              </a:rPr>
              <a:t> </a:t>
            </a:r>
            <a:r>
              <a:rPr lang="nl-NL" altLang="en-US" sz="2600" b="1" dirty="0">
                <a:sym typeface="Symbol" panose="05050102010706020507" pitchFamily="18" charset="2"/>
              </a:rPr>
              <a:t>33.11</a:t>
            </a:r>
            <a:r>
              <a:rPr lang="nl-NL" altLang="en-US" sz="2600" dirty="0">
                <a:sym typeface="Symbol" panose="05050102010706020507" pitchFamily="18" charset="2"/>
              </a:rPr>
              <a:t>: 11353-11363 (2019). </a:t>
            </a:r>
            <a:r>
              <a:rPr lang="nl-NL" altLang="en-US" sz="2600" dirty="0">
                <a:sym typeface="Symbol" panose="05050102010706020507" pitchFamily="18" charset="2"/>
                <a:hlinkClick r:id="rId5"/>
              </a:rPr>
              <a:t>https://pubs.acs.org/doi/abs/10.1021/acs.energyfuels.9b01842</a:t>
            </a:r>
            <a:endParaRPr lang="nl-NL" altLang="en-US" sz="2600" dirty="0">
              <a:sym typeface="Symbol" panose="05050102010706020507" pitchFamily="18" charset="2"/>
            </a:endParaRPr>
          </a:p>
          <a:p>
            <a:r>
              <a:rPr lang="nl-NL" altLang="en-US" sz="2600" dirty="0">
                <a:sym typeface="Symbol" panose="05050102010706020507" pitchFamily="18" charset="2"/>
              </a:rPr>
              <a:t>Rossen et al., </a:t>
            </a:r>
            <a:r>
              <a:rPr lang="nl-NL" altLang="en-US" sz="2600" i="1" dirty="0" err="1">
                <a:sym typeface="Symbol" panose="05050102010706020507" pitchFamily="18" charset="2"/>
              </a:rPr>
              <a:t>Geoenergy</a:t>
            </a:r>
            <a:r>
              <a:rPr lang="nl-NL" altLang="en-US" sz="2600" i="1" dirty="0">
                <a:sym typeface="Symbol" panose="05050102010706020507" pitchFamily="18" charset="2"/>
              </a:rPr>
              <a:t> </a:t>
            </a:r>
            <a:r>
              <a:rPr lang="nl-NL" altLang="en-US" sz="2600" i="1" dirty="0" err="1">
                <a:sym typeface="Symbol" panose="05050102010706020507" pitchFamily="18" charset="2"/>
              </a:rPr>
              <a:t>Sci</a:t>
            </a:r>
            <a:r>
              <a:rPr lang="nl-NL" altLang="en-US" sz="2600" i="1" dirty="0">
                <a:sym typeface="Symbol" panose="05050102010706020507" pitchFamily="18" charset="2"/>
              </a:rPr>
              <a:t>. Eng</a:t>
            </a:r>
            <a:r>
              <a:rPr lang="nl-NL" altLang="en-US" sz="2600" dirty="0">
                <a:sym typeface="Symbol" panose="05050102010706020507" pitchFamily="18" charset="2"/>
              </a:rPr>
              <a:t>. </a:t>
            </a:r>
            <a:r>
              <a:rPr lang="nl-NL" altLang="en-US" sz="2600" b="1" dirty="0">
                <a:sym typeface="Symbol" panose="05050102010706020507" pitchFamily="18" charset="2"/>
              </a:rPr>
              <a:t>239</a:t>
            </a:r>
            <a:r>
              <a:rPr lang="nl-NL" altLang="en-US" sz="2600" dirty="0">
                <a:sym typeface="Symbol" panose="05050102010706020507" pitchFamily="18" charset="2"/>
              </a:rPr>
              <a:t>: 21292 (2024) </a:t>
            </a:r>
            <a:r>
              <a:rPr lang="nl-NL" altLang="en-US" sz="2600" dirty="0">
                <a:sym typeface="Symbol" panose="05050102010706020507" pitchFamily="18" charset="2"/>
                <a:hlinkClick r:id="rId6"/>
              </a:rPr>
              <a:t>https://doi.org/10.1016/j.geoen.2024.212929</a:t>
            </a:r>
            <a:r>
              <a:rPr lang="nl-NL" altLang="en-US" sz="2600" dirty="0">
                <a:sym typeface="Symbol" panose="05050102010706020507" pitchFamily="18" charset="2"/>
              </a:rPr>
              <a:t>  </a:t>
            </a:r>
          </a:p>
          <a:p>
            <a:pPr marL="0" indent="0">
              <a:buNone/>
            </a:pPr>
            <a:r>
              <a:rPr lang="nl-NL" altLang="en-US" sz="2800" dirty="0">
                <a:sym typeface="Symbol" panose="05050102010706020507" pitchFamily="18" charset="2"/>
              </a:rPr>
              <a:t> </a:t>
            </a:r>
          </a:p>
          <a:p>
            <a:endParaRPr lang="en-US" altLang="en-US" sz="3200" dirty="0">
              <a:sym typeface="Symbol" panose="05050102010706020507" pitchFamily="18" charset="2"/>
            </a:endParaRPr>
          </a:p>
        </p:txBody>
      </p:sp>
    </p:spTree>
    <p:extLst>
      <p:ext uri="{BB962C8B-B14F-4D97-AF65-F5344CB8AC3E}">
        <p14:creationId xmlns:p14="http://schemas.microsoft.com/office/powerpoint/2010/main" val="128187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130" b="7495"/>
          <a:stretch/>
        </p:blipFill>
        <p:spPr bwMode="auto">
          <a:xfrm>
            <a:off x="1" y="-1092200"/>
            <a:ext cx="12191999" cy="810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27" name="Text Box 3"/>
          <p:cNvSpPr txBox="1">
            <a:spLocks noChangeArrowheads="1"/>
          </p:cNvSpPr>
          <p:nvPr/>
        </p:nvSpPr>
        <p:spPr bwMode="auto">
          <a:xfrm>
            <a:off x="2401888" y="431598"/>
            <a:ext cx="765651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Font typeface="Times" panose="02020603050405020304" pitchFamily="18" charset="0"/>
              <a:buChar char="•"/>
              <a:defRPr sz="2400">
                <a:solidFill>
                  <a:schemeClr val="bg1"/>
                </a:solidFill>
                <a:latin typeface="Tahoma" panose="020B0604030504040204" pitchFamily="34" charset="0"/>
              </a:defRPr>
            </a:lvl1pPr>
            <a:lvl2pPr marL="742950" indent="-285750" algn="l">
              <a:spcBef>
                <a:spcPct val="20000"/>
              </a:spcBef>
              <a:buFont typeface="Times" panose="02020603050405020304" pitchFamily="18" charset="0"/>
              <a:buChar char="•"/>
              <a:defRPr sz="2400">
                <a:solidFill>
                  <a:schemeClr val="bg1"/>
                </a:solidFill>
                <a:latin typeface="Tahoma" panose="020B0604030504040204" pitchFamily="34" charset="0"/>
              </a:defRPr>
            </a:lvl2pPr>
            <a:lvl3pPr marL="1143000" indent="-228600" algn="l">
              <a:spcBef>
                <a:spcPct val="20000"/>
              </a:spcBef>
              <a:buFont typeface="Times" panose="02020603050405020304" pitchFamily="18" charset="0"/>
              <a:buChar char="•"/>
              <a:defRPr sz="2400">
                <a:solidFill>
                  <a:schemeClr val="bg1"/>
                </a:solidFill>
                <a:latin typeface="Tahoma" panose="020B0604030504040204" pitchFamily="34" charset="0"/>
              </a:defRPr>
            </a:lvl3pPr>
            <a:lvl4pPr marL="1600200" indent="-228600" algn="l">
              <a:spcBef>
                <a:spcPct val="20000"/>
              </a:spcBef>
              <a:buFont typeface="Times" panose="02020603050405020304" pitchFamily="18" charset="0"/>
              <a:buChar char="•"/>
              <a:defRPr sz="2400">
                <a:solidFill>
                  <a:schemeClr val="bg1"/>
                </a:solidFill>
                <a:latin typeface="Tahoma" panose="020B0604030504040204" pitchFamily="34" charset="0"/>
              </a:defRPr>
            </a:lvl4pPr>
            <a:lvl5pPr marL="2057400" indent="-228600" algn="l">
              <a:spcBef>
                <a:spcPct val="20000"/>
              </a:spcBef>
              <a:buFont typeface="Times" panose="02020603050405020304" pitchFamily="18" charset="0"/>
              <a:buChar char="•"/>
              <a:defRPr sz="2400">
                <a:solidFill>
                  <a:schemeClr val="bg1"/>
                </a:solidFill>
                <a:latin typeface="Tahoma" panose="020B0604030504040204" pitchFamily="34" charset="0"/>
              </a:defRPr>
            </a:lvl5pPr>
            <a:lvl6pPr marL="2514600" indent="-228600" eaLnBrk="0" fontAlgn="base" hangingPunct="0">
              <a:spcBef>
                <a:spcPct val="20000"/>
              </a:spcBef>
              <a:spcAft>
                <a:spcPct val="0"/>
              </a:spcAft>
              <a:buFont typeface="Times" panose="02020603050405020304" pitchFamily="18" charset="0"/>
              <a:buChar char="•"/>
              <a:defRPr sz="2400">
                <a:solidFill>
                  <a:schemeClr val="bg1"/>
                </a:solidFill>
                <a:latin typeface="Tahoma" panose="020B0604030504040204" pitchFamily="34" charset="0"/>
              </a:defRPr>
            </a:lvl6pPr>
            <a:lvl7pPr marL="2971800" indent="-228600" eaLnBrk="0" fontAlgn="base" hangingPunct="0">
              <a:spcBef>
                <a:spcPct val="20000"/>
              </a:spcBef>
              <a:spcAft>
                <a:spcPct val="0"/>
              </a:spcAft>
              <a:buFont typeface="Times" panose="02020603050405020304" pitchFamily="18" charset="0"/>
              <a:buChar char="•"/>
              <a:defRPr sz="2400">
                <a:solidFill>
                  <a:schemeClr val="bg1"/>
                </a:solidFill>
                <a:latin typeface="Tahoma" panose="020B0604030504040204" pitchFamily="34" charset="0"/>
              </a:defRPr>
            </a:lvl7pPr>
            <a:lvl8pPr marL="3429000" indent="-228600" eaLnBrk="0" fontAlgn="base" hangingPunct="0">
              <a:spcBef>
                <a:spcPct val="20000"/>
              </a:spcBef>
              <a:spcAft>
                <a:spcPct val="0"/>
              </a:spcAft>
              <a:buFont typeface="Times" panose="02020603050405020304" pitchFamily="18" charset="0"/>
              <a:buChar char="•"/>
              <a:defRPr sz="2400">
                <a:solidFill>
                  <a:schemeClr val="bg1"/>
                </a:solidFill>
                <a:latin typeface="Tahoma" panose="020B0604030504040204" pitchFamily="34" charset="0"/>
              </a:defRPr>
            </a:lvl8pPr>
            <a:lvl9pPr marL="3886200" indent="-228600" eaLnBrk="0" fontAlgn="base" hangingPunct="0">
              <a:spcBef>
                <a:spcPct val="20000"/>
              </a:spcBef>
              <a:spcAft>
                <a:spcPct val="0"/>
              </a:spcAft>
              <a:buFont typeface="Times" panose="02020603050405020304" pitchFamily="18" charset="0"/>
              <a:buChar char="•"/>
              <a:defRPr sz="2400">
                <a:solidFill>
                  <a:schemeClr val="bg1"/>
                </a:solidFill>
                <a:latin typeface="Tahoma" panose="020B0604030504040204" pitchFamily="34" charset="0"/>
              </a:defRPr>
            </a:lvl9pPr>
          </a:lstStyle>
          <a:p>
            <a:pPr algn="ctr" eaLnBrk="1" hangingPunct="1">
              <a:spcBef>
                <a:spcPct val="50000"/>
              </a:spcBef>
              <a:buFontTx/>
              <a:buNone/>
            </a:pPr>
            <a:r>
              <a:rPr lang="en-US" altLang="en-US" sz="8000">
                <a:solidFill>
                  <a:srgbClr val="000000"/>
                </a:solidFill>
                <a:latin typeface="Arial" panose="020B0604020202020204" pitchFamily="34" charset="0"/>
                <a:ea typeface="ＭＳ Ｐゴシック" panose="020B0600070205080204" pitchFamily="34" charset="-128"/>
              </a:rPr>
              <a:t>Questions?</a:t>
            </a:r>
          </a:p>
        </p:txBody>
      </p:sp>
      <p:sp>
        <p:nvSpPr>
          <p:cNvPr id="103428" name="Slide Number Placeholder 3"/>
          <p:cNvSpPr>
            <a:spLocks noGrp="1"/>
          </p:cNvSpPr>
          <p:nvPr>
            <p:ph type="sldNum" sz="quarter" idx="4294967295"/>
          </p:nvPr>
        </p:nvSpPr>
        <p:spPr bwMode="auto">
          <a:xfrm>
            <a:off x="8001000" y="5837238"/>
            <a:ext cx="19050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Tahoma" panose="020B0604030504040204" pitchFamily="34" charset="0"/>
              </a:defRPr>
            </a:lvl1pPr>
            <a:lvl2pPr marL="742950" indent="-285750">
              <a:defRPr sz="2400">
                <a:solidFill>
                  <a:schemeClr val="bg1"/>
                </a:solidFill>
                <a:latin typeface="Tahoma" panose="020B0604030504040204" pitchFamily="34" charset="0"/>
              </a:defRPr>
            </a:lvl2pPr>
            <a:lvl3pPr marL="1143000" indent="-228600">
              <a:defRPr sz="2400">
                <a:solidFill>
                  <a:schemeClr val="bg1"/>
                </a:solidFill>
                <a:latin typeface="Tahoma" panose="020B0604030504040204" pitchFamily="34" charset="0"/>
              </a:defRPr>
            </a:lvl3pPr>
            <a:lvl4pPr marL="1600200" indent="-228600">
              <a:defRPr sz="2400">
                <a:solidFill>
                  <a:schemeClr val="bg1"/>
                </a:solidFill>
                <a:latin typeface="Tahoma" panose="020B0604030504040204" pitchFamily="34" charset="0"/>
              </a:defRPr>
            </a:lvl4pPr>
            <a:lvl5pPr marL="2057400" indent="-228600">
              <a:defRPr sz="2400">
                <a:solidFill>
                  <a:schemeClr val="bg1"/>
                </a:solidFill>
                <a:latin typeface="Tahoma" panose="020B0604030504040204" pitchFamily="34" charset="0"/>
              </a:defRPr>
            </a:lvl5pPr>
            <a:lvl6pPr marL="2514600" indent="-228600" algn="ctr" eaLnBrk="0" fontAlgn="base" hangingPunct="0">
              <a:spcBef>
                <a:spcPct val="0"/>
              </a:spcBef>
              <a:spcAft>
                <a:spcPct val="0"/>
              </a:spcAft>
              <a:defRPr sz="2400">
                <a:solidFill>
                  <a:schemeClr val="bg1"/>
                </a:solidFill>
                <a:latin typeface="Tahoma" panose="020B0604030504040204" pitchFamily="34" charset="0"/>
              </a:defRPr>
            </a:lvl6pPr>
            <a:lvl7pPr marL="2971800" indent="-228600" algn="ctr" eaLnBrk="0" fontAlgn="base" hangingPunct="0">
              <a:spcBef>
                <a:spcPct val="0"/>
              </a:spcBef>
              <a:spcAft>
                <a:spcPct val="0"/>
              </a:spcAft>
              <a:defRPr sz="2400">
                <a:solidFill>
                  <a:schemeClr val="bg1"/>
                </a:solidFill>
                <a:latin typeface="Tahoma" panose="020B0604030504040204" pitchFamily="34" charset="0"/>
              </a:defRPr>
            </a:lvl7pPr>
            <a:lvl8pPr marL="3429000" indent="-228600" algn="ctr" eaLnBrk="0" fontAlgn="base" hangingPunct="0">
              <a:spcBef>
                <a:spcPct val="0"/>
              </a:spcBef>
              <a:spcAft>
                <a:spcPct val="0"/>
              </a:spcAft>
              <a:defRPr sz="2400">
                <a:solidFill>
                  <a:schemeClr val="bg1"/>
                </a:solidFill>
                <a:latin typeface="Tahoma" panose="020B0604030504040204" pitchFamily="34" charset="0"/>
              </a:defRPr>
            </a:lvl8pPr>
            <a:lvl9pPr marL="3886200" indent="-228600" algn="ctr" eaLnBrk="0" fontAlgn="base" hangingPunct="0">
              <a:spcBef>
                <a:spcPct val="0"/>
              </a:spcBef>
              <a:spcAft>
                <a:spcPct val="0"/>
              </a:spcAft>
              <a:defRPr sz="2400">
                <a:solidFill>
                  <a:schemeClr val="bg1"/>
                </a:solidFill>
                <a:latin typeface="Tahoma" panose="020B0604030504040204" pitchFamily="34" charset="0"/>
              </a:defRPr>
            </a:lvl9pPr>
          </a:lstStyle>
          <a:p>
            <a:fld id="{8BC98B67-399A-4E28-9486-5D31E2E7AD09}" type="slidenum">
              <a:rPr lang="en-US" altLang="en-US">
                <a:solidFill>
                  <a:srgbClr val="000000"/>
                </a:solidFill>
              </a:rPr>
              <a:pPr/>
              <a:t>16</a:t>
            </a:fld>
            <a:endParaRPr lang="en-US" altLang="en-US">
              <a:solidFill>
                <a:srgbClr val="000000"/>
              </a:solidFill>
            </a:endParaRPr>
          </a:p>
        </p:txBody>
      </p:sp>
      <p:sp>
        <p:nvSpPr>
          <p:cNvPr id="103429" name="TextBox 1"/>
          <p:cNvSpPr txBox="1">
            <a:spLocks noChangeArrowheads="1"/>
          </p:cNvSpPr>
          <p:nvPr/>
        </p:nvSpPr>
        <p:spPr bwMode="auto">
          <a:xfrm>
            <a:off x="3674157" y="2132013"/>
            <a:ext cx="7921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bg1"/>
                </a:solidFill>
                <a:latin typeface="Tahoma" panose="020B0604030504040204" pitchFamily="34" charset="0"/>
              </a:defRPr>
            </a:lvl1pPr>
            <a:lvl2pPr marL="742950" indent="-285750">
              <a:defRPr sz="2400">
                <a:solidFill>
                  <a:schemeClr val="bg1"/>
                </a:solidFill>
                <a:latin typeface="Tahoma" panose="020B0604030504040204" pitchFamily="34" charset="0"/>
              </a:defRPr>
            </a:lvl2pPr>
            <a:lvl3pPr marL="1143000" indent="-228600">
              <a:defRPr sz="2400">
                <a:solidFill>
                  <a:schemeClr val="bg1"/>
                </a:solidFill>
                <a:latin typeface="Tahoma" panose="020B0604030504040204" pitchFamily="34" charset="0"/>
              </a:defRPr>
            </a:lvl3pPr>
            <a:lvl4pPr marL="1600200" indent="-228600">
              <a:defRPr sz="2400">
                <a:solidFill>
                  <a:schemeClr val="bg1"/>
                </a:solidFill>
                <a:latin typeface="Tahoma" panose="020B0604030504040204" pitchFamily="34" charset="0"/>
              </a:defRPr>
            </a:lvl4pPr>
            <a:lvl5pPr marL="2057400" indent="-228600">
              <a:defRPr sz="2400">
                <a:solidFill>
                  <a:schemeClr val="bg1"/>
                </a:solidFill>
                <a:latin typeface="Tahoma" panose="020B0604030504040204" pitchFamily="34" charset="0"/>
              </a:defRPr>
            </a:lvl5pPr>
            <a:lvl6pPr marL="2514600" indent="-228600" algn="ctr" eaLnBrk="0" fontAlgn="base" hangingPunct="0">
              <a:spcBef>
                <a:spcPct val="0"/>
              </a:spcBef>
              <a:spcAft>
                <a:spcPct val="0"/>
              </a:spcAft>
              <a:defRPr sz="2400">
                <a:solidFill>
                  <a:schemeClr val="bg1"/>
                </a:solidFill>
                <a:latin typeface="Tahoma" panose="020B0604030504040204" pitchFamily="34" charset="0"/>
              </a:defRPr>
            </a:lvl6pPr>
            <a:lvl7pPr marL="2971800" indent="-228600" algn="ctr" eaLnBrk="0" fontAlgn="base" hangingPunct="0">
              <a:spcBef>
                <a:spcPct val="0"/>
              </a:spcBef>
              <a:spcAft>
                <a:spcPct val="0"/>
              </a:spcAft>
              <a:defRPr sz="2400">
                <a:solidFill>
                  <a:schemeClr val="bg1"/>
                </a:solidFill>
                <a:latin typeface="Tahoma" panose="020B0604030504040204" pitchFamily="34" charset="0"/>
              </a:defRPr>
            </a:lvl7pPr>
            <a:lvl8pPr marL="3429000" indent="-228600" algn="ctr" eaLnBrk="0" fontAlgn="base" hangingPunct="0">
              <a:spcBef>
                <a:spcPct val="0"/>
              </a:spcBef>
              <a:spcAft>
                <a:spcPct val="0"/>
              </a:spcAft>
              <a:defRPr sz="2400">
                <a:solidFill>
                  <a:schemeClr val="bg1"/>
                </a:solidFill>
                <a:latin typeface="Tahoma" panose="020B0604030504040204" pitchFamily="34" charset="0"/>
              </a:defRPr>
            </a:lvl8pPr>
            <a:lvl9pPr marL="3886200" indent="-228600" algn="ctr" eaLnBrk="0" fontAlgn="base" hangingPunct="0">
              <a:spcBef>
                <a:spcPct val="0"/>
              </a:spcBef>
              <a:spcAft>
                <a:spcPct val="0"/>
              </a:spcAft>
              <a:defRPr sz="2400">
                <a:solidFill>
                  <a:schemeClr val="bg1"/>
                </a:solidFill>
                <a:latin typeface="Tahoma" panose="020B0604030504040204" pitchFamily="34" charset="0"/>
              </a:defRPr>
            </a:lvl9pPr>
          </a:lstStyle>
          <a:p>
            <a:r>
              <a:rPr lang="en-US" altLang="en-US" sz="3600" b="1">
                <a:solidFill>
                  <a:srgbClr val="C00000"/>
                </a:solidFill>
              </a:rPr>
              <a:t>w.r.rossen@tudelft.nl</a:t>
            </a:r>
          </a:p>
        </p:txBody>
      </p:sp>
    </p:spTree>
    <p:extLst>
      <p:ext uri="{BB962C8B-B14F-4D97-AF65-F5344CB8AC3E}">
        <p14:creationId xmlns:p14="http://schemas.microsoft.com/office/powerpoint/2010/main" val="3539902582"/>
      </p:ext>
    </p:extLst>
  </p:cSld>
  <p:clrMapOvr>
    <a:masterClrMapping/>
  </p:clrMapOvr>
  <mc:AlternateContent xmlns:mc="http://schemas.openxmlformats.org/markup-compatibility/2006" xmlns:p14="http://schemas.microsoft.com/office/powerpoint/2010/main">
    <mc:Choice Requires="p14">
      <p:transition spd="slow" p14:dur="2000" advTm="5761"/>
    </mc:Choice>
    <mc:Fallback xmlns="">
      <p:transition spd="slow" advTm="576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129403"/>
            <a:ext cx="10363200" cy="821096"/>
          </a:xfrm>
        </p:spPr>
        <p:txBody>
          <a:bodyPr>
            <a:normAutofit/>
          </a:bodyPr>
          <a:lstStyle/>
          <a:p>
            <a:r>
              <a:rPr lang="en-US" b="1" dirty="0"/>
              <a:t>Foam Injection in subsurface applications</a:t>
            </a:r>
            <a:endParaRPr lang="en-US" b="1" baseline="-25000" dirty="0">
              <a:solidFill>
                <a:srgbClr val="2029A0"/>
              </a:solidFill>
            </a:endParaRPr>
          </a:p>
        </p:txBody>
      </p:sp>
      <p:sp>
        <p:nvSpPr>
          <p:cNvPr id="3" name="Content Placeholder 2"/>
          <p:cNvSpPr>
            <a:spLocks noGrp="1"/>
          </p:cNvSpPr>
          <p:nvPr>
            <p:ph idx="1"/>
          </p:nvPr>
        </p:nvSpPr>
        <p:spPr>
          <a:xfrm>
            <a:off x="904567" y="899699"/>
            <a:ext cx="10363200" cy="2861624"/>
          </a:xfrm>
        </p:spPr>
        <p:txBody>
          <a:bodyPr>
            <a:normAutofit/>
          </a:bodyPr>
          <a:lstStyle/>
          <a:p>
            <a:pPr marL="357188" indent="-357188">
              <a:spcBef>
                <a:spcPts val="400"/>
              </a:spcBef>
              <a:buNone/>
            </a:pPr>
            <a:r>
              <a:rPr lang="en-US" sz="2400" dirty="0"/>
              <a:t>Foam can greatly increase the volume of CO</a:t>
            </a:r>
            <a:r>
              <a:rPr lang="en-US" sz="2400" baseline="-25000" dirty="0"/>
              <a:t>2</a:t>
            </a:r>
            <a:r>
              <a:rPr lang="en-US" sz="2400" dirty="0"/>
              <a:t> sequestered CCUS. It increases gas sweep by reducing gravity override and viscous fingering. Foam also increases residual gas trapping in the swept region, further reducing CO</a:t>
            </a:r>
            <a:r>
              <a:rPr lang="en-US" sz="2400" baseline="-25000" dirty="0"/>
              <a:t>2</a:t>
            </a:r>
            <a:r>
              <a:rPr lang="en-US" sz="2400" dirty="0"/>
              <a:t> accumulation below, and stress on, the caprock. </a:t>
            </a:r>
          </a:p>
          <a:p>
            <a:pPr marL="357188" indent="-357188">
              <a:spcBef>
                <a:spcPts val="400"/>
              </a:spcBef>
              <a:buNone/>
            </a:pPr>
            <a:r>
              <a:rPr lang="en-GB" sz="2400" dirty="0"/>
              <a:t>Foam improves gas sweep in CO</a:t>
            </a:r>
            <a:r>
              <a:rPr lang="en-GB" sz="2400" baseline="-25000" dirty="0"/>
              <a:t>2</a:t>
            </a:r>
            <a:r>
              <a:rPr lang="en-GB" sz="2400" dirty="0"/>
              <a:t> injection for enhanced oil recovery, improving economics and reducing carbon footprint of process. It also increases CO</a:t>
            </a:r>
            <a:r>
              <a:rPr lang="en-GB" sz="2400" baseline="-25000" dirty="0"/>
              <a:t>2</a:t>
            </a:r>
            <a:r>
              <a:rPr lang="en-GB" sz="2400" dirty="0"/>
              <a:t> storage in reservoir at end of process</a:t>
            </a:r>
          </a:p>
        </p:txBody>
      </p:sp>
      <p:sp>
        <p:nvSpPr>
          <p:cNvPr id="4" name="Slide Number Placeholder 3"/>
          <p:cNvSpPr>
            <a:spLocks noGrp="1"/>
          </p:cNvSpPr>
          <p:nvPr>
            <p:ph type="sldNum" sz="quarter" idx="10"/>
          </p:nvPr>
        </p:nvSpPr>
        <p:spPr/>
        <p:txBody>
          <a:bodyPr/>
          <a:lstStyle/>
          <a:p>
            <a:pPr>
              <a:defRPr/>
            </a:pPr>
            <a:fld id="{3A9C6E4E-341D-4609-B3EC-D5400DEEE1B1}" type="slidenum">
              <a:rPr lang="en-US" smtClean="0">
                <a:solidFill>
                  <a:srgbClr val="000000"/>
                </a:solidFill>
              </a:rPr>
              <a:pPr>
                <a:defRPr/>
              </a:pPr>
              <a:t>2</a:t>
            </a:fld>
            <a:endParaRPr lang="en-US">
              <a:solidFill>
                <a:srgbClr val="000000"/>
              </a:solidFill>
            </a:endParaRPr>
          </a:p>
        </p:txBody>
      </p:sp>
      <p:pic>
        <p:nvPicPr>
          <p:cNvPr id="5" name="Image 6">
            <a:extLst>
              <a:ext uri="{FF2B5EF4-FFF2-40B4-BE49-F238E27FC236}">
                <a16:creationId xmlns:a16="http://schemas.microsoft.com/office/drawing/2014/main" id="{F624FC29-ED01-0EB1-755C-EBA45E397DF7}"/>
              </a:ext>
            </a:extLst>
          </p:cNvPr>
          <p:cNvPicPr>
            <a:picLocks noChangeAspect="1"/>
          </p:cNvPicPr>
          <p:nvPr/>
        </p:nvPicPr>
        <p:blipFill>
          <a:blip r:embed="rId2"/>
          <a:stretch>
            <a:fillRect/>
          </a:stretch>
        </p:blipFill>
        <p:spPr>
          <a:xfrm>
            <a:off x="1714500" y="3688331"/>
            <a:ext cx="4827293" cy="3040266"/>
          </a:xfrm>
          <a:prstGeom prst="rect">
            <a:avLst/>
          </a:prstGeom>
        </p:spPr>
      </p:pic>
      <p:pic>
        <p:nvPicPr>
          <p:cNvPr id="7" name="Picture 6">
            <a:extLst>
              <a:ext uri="{FF2B5EF4-FFF2-40B4-BE49-F238E27FC236}">
                <a16:creationId xmlns:a16="http://schemas.microsoft.com/office/drawing/2014/main" id="{AD8CD8E6-AAA8-356C-5714-EC7163D21D69}"/>
              </a:ext>
            </a:extLst>
          </p:cNvPr>
          <p:cNvPicPr>
            <a:picLocks noChangeAspect="1"/>
          </p:cNvPicPr>
          <p:nvPr/>
        </p:nvPicPr>
        <p:blipFill>
          <a:blip r:embed="rId3"/>
          <a:stretch>
            <a:fillRect/>
          </a:stretch>
        </p:blipFill>
        <p:spPr>
          <a:xfrm>
            <a:off x="7131255" y="3590698"/>
            <a:ext cx="4827293" cy="3208894"/>
          </a:xfrm>
          <a:prstGeom prst="rect">
            <a:avLst/>
          </a:prstGeom>
        </p:spPr>
      </p:pic>
      <p:cxnSp>
        <p:nvCxnSpPr>
          <p:cNvPr id="11" name="Straight Arrow Connector 10">
            <a:extLst>
              <a:ext uri="{FF2B5EF4-FFF2-40B4-BE49-F238E27FC236}">
                <a16:creationId xmlns:a16="http://schemas.microsoft.com/office/drawing/2014/main" id="{DBD2574E-6F48-E663-AFD7-D8AE4B8633DC}"/>
              </a:ext>
            </a:extLst>
          </p:cNvPr>
          <p:cNvCxnSpPr/>
          <p:nvPr/>
        </p:nvCxnSpPr>
        <p:spPr>
          <a:xfrm>
            <a:off x="2396836" y="5717309"/>
            <a:ext cx="346364" cy="0"/>
          </a:xfrm>
          <a:prstGeom prst="straightConnector1">
            <a:avLst/>
          </a:prstGeom>
          <a:ln w="3175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40164BCF-4C3B-7544-3DB7-077858D0B434}"/>
              </a:ext>
            </a:extLst>
          </p:cNvPr>
          <p:cNvCxnSpPr/>
          <p:nvPr/>
        </p:nvCxnSpPr>
        <p:spPr>
          <a:xfrm>
            <a:off x="2396836" y="5975927"/>
            <a:ext cx="346364" cy="0"/>
          </a:xfrm>
          <a:prstGeom prst="straightConnector1">
            <a:avLst/>
          </a:prstGeom>
          <a:ln w="3175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7C10921C-BAC7-7720-A1F1-5E9C4EC377B6}"/>
              </a:ext>
            </a:extLst>
          </p:cNvPr>
          <p:cNvCxnSpPr/>
          <p:nvPr/>
        </p:nvCxnSpPr>
        <p:spPr>
          <a:xfrm>
            <a:off x="2396836" y="6211454"/>
            <a:ext cx="346364" cy="0"/>
          </a:xfrm>
          <a:prstGeom prst="straightConnector1">
            <a:avLst/>
          </a:prstGeom>
          <a:ln w="3175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EE81A7D2-EEE4-8280-DCA3-A01FA2DAE146}"/>
              </a:ext>
            </a:extLst>
          </p:cNvPr>
          <p:cNvCxnSpPr>
            <a:cxnSpLocks/>
          </p:cNvCxnSpPr>
          <p:nvPr/>
        </p:nvCxnSpPr>
        <p:spPr>
          <a:xfrm flipH="1">
            <a:off x="5583381" y="5638800"/>
            <a:ext cx="346364" cy="0"/>
          </a:xfrm>
          <a:prstGeom prst="straightConnector1">
            <a:avLst/>
          </a:prstGeom>
          <a:ln w="3175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8B491265-E4DE-96EE-276C-D2E40A7DFFE6}"/>
              </a:ext>
            </a:extLst>
          </p:cNvPr>
          <p:cNvCxnSpPr>
            <a:cxnSpLocks/>
          </p:cNvCxnSpPr>
          <p:nvPr/>
        </p:nvCxnSpPr>
        <p:spPr>
          <a:xfrm flipH="1">
            <a:off x="5615709" y="6008255"/>
            <a:ext cx="346364" cy="0"/>
          </a:xfrm>
          <a:prstGeom prst="straightConnector1">
            <a:avLst/>
          </a:prstGeom>
          <a:ln w="3175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A32523CA-2DB3-120A-DB77-C291C54139BF}"/>
              </a:ext>
            </a:extLst>
          </p:cNvPr>
          <p:cNvCxnSpPr>
            <a:cxnSpLocks/>
          </p:cNvCxnSpPr>
          <p:nvPr/>
        </p:nvCxnSpPr>
        <p:spPr>
          <a:xfrm flipH="1">
            <a:off x="5615709" y="6322291"/>
            <a:ext cx="346364" cy="0"/>
          </a:xfrm>
          <a:prstGeom prst="straightConnector1">
            <a:avLst/>
          </a:prstGeom>
          <a:ln w="31750">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A4D7A32-CA95-E61C-2A69-D04FD016DC18}"/>
              </a:ext>
            </a:extLst>
          </p:cNvPr>
          <p:cNvSpPr txBox="1"/>
          <p:nvPr/>
        </p:nvSpPr>
        <p:spPr>
          <a:xfrm>
            <a:off x="2734352" y="4804247"/>
            <a:ext cx="1393794" cy="461665"/>
          </a:xfrm>
          <a:prstGeom prst="rect">
            <a:avLst/>
          </a:prstGeom>
          <a:noFill/>
        </p:spPr>
        <p:txBody>
          <a:bodyPr wrap="square" rtlCol="0">
            <a:spAutoFit/>
          </a:bodyPr>
          <a:lstStyle/>
          <a:p>
            <a:r>
              <a:rPr lang="en-US" sz="2400" b="1" dirty="0"/>
              <a:t>No foam</a:t>
            </a:r>
          </a:p>
        </p:txBody>
      </p:sp>
      <p:sp>
        <p:nvSpPr>
          <p:cNvPr id="18" name="TextBox 17">
            <a:extLst>
              <a:ext uri="{FF2B5EF4-FFF2-40B4-BE49-F238E27FC236}">
                <a16:creationId xmlns:a16="http://schemas.microsoft.com/office/drawing/2014/main" id="{09A0300D-E107-53B6-A218-B8E46F67C8ED}"/>
              </a:ext>
            </a:extLst>
          </p:cNvPr>
          <p:cNvSpPr txBox="1"/>
          <p:nvPr/>
        </p:nvSpPr>
        <p:spPr>
          <a:xfrm>
            <a:off x="4568279" y="4804247"/>
            <a:ext cx="1393794" cy="461665"/>
          </a:xfrm>
          <a:prstGeom prst="rect">
            <a:avLst/>
          </a:prstGeom>
          <a:noFill/>
        </p:spPr>
        <p:txBody>
          <a:bodyPr wrap="square" rtlCol="0">
            <a:spAutoFit/>
          </a:bodyPr>
          <a:lstStyle/>
          <a:p>
            <a:pPr algn="ctr"/>
            <a:r>
              <a:rPr lang="en-US" sz="2400" b="1"/>
              <a:t>Foam</a:t>
            </a:r>
            <a:endParaRPr lang="en-US" sz="2400" b="1" dirty="0"/>
          </a:p>
        </p:txBody>
      </p:sp>
    </p:spTree>
    <p:extLst>
      <p:ext uri="{BB962C8B-B14F-4D97-AF65-F5344CB8AC3E}">
        <p14:creationId xmlns:p14="http://schemas.microsoft.com/office/powerpoint/2010/main" val="3435783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490F0-5E7F-8071-14CE-A8D42B8C0B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06E02C-5CBD-2263-1BE6-A2150FC4331A}"/>
              </a:ext>
            </a:extLst>
          </p:cNvPr>
          <p:cNvSpPr>
            <a:spLocks noGrp="1"/>
          </p:cNvSpPr>
          <p:nvPr>
            <p:ph type="title"/>
          </p:nvPr>
        </p:nvSpPr>
        <p:spPr>
          <a:xfrm>
            <a:off x="1016000" y="129403"/>
            <a:ext cx="10363200" cy="821096"/>
          </a:xfrm>
        </p:spPr>
        <p:txBody>
          <a:bodyPr>
            <a:normAutofit/>
          </a:bodyPr>
          <a:lstStyle/>
          <a:p>
            <a:r>
              <a:rPr lang="en-US" b="1" dirty="0"/>
              <a:t>Foam Generation and Propagation</a:t>
            </a:r>
            <a:endParaRPr lang="en-US" b="1" baseline="-25000" dirty="0">
              <a:solidFill>
                <a:srgbClr val="2029A0"/>
              </a:solidFill>
            </a:endParaRPr>
          </a:p>
        </p:txBody>
      </p:sp>
      <p:sp>
        <p:nvSpPr>
          <p:cNvPr id="3" name="Content Placeholder 2">
            <a:extLst>
              <a:ext uri="{FF2B5EF4-FFF2-40B4-BE49-F238E27FC236}">
                <a16:creationId xmlns:a16="http://schemas.microsoft.com/office/drawing/2014/main" id="{37736B0C-0C70-9761-FBB5-71F6C32A85B9}"/>
              </a:ext>
            </a:extLst>
          </p:cNvPr>
          <p:cNvSpPr>
            <a:spLocks noGrp="1"/>
          </p:cNvSpPr>
          <p:nvPr>
            <p:ph idx="1"/>
          </p:nvPr>
        </p:nvSpPr>
        <p:spPr>
          <a:xfrm>
            <a:off x="609600" y="834888"/>
            <a:ext cx="10769600" cy="2861624"/>
          </a:xfrm>
        </p:spPr>
        <p:txBody>
          <a:bodyPr>
            <a:normAutofit/>
          </a:bodyPr>
          <a:lstStyle/>
          <a:p>
            <a:pPr marL="357188" indent="-357188">
              <a:spcBef>
                <a:spcPts val="400"/>
              </a:spcBef>
              <a:buNone/>
            </a:pPr>
            <a:r>
              <a:rPr lang="en-US" sz="2400" dirty="0"/>
              <a:t>Foam propagation far from the injection well is crucial to maximizing foam benefits</a:t>
            </a:r>
            <a:endParaRPr lang="en-GB" sz="2400" dirty="0"/>
          </a:p>
          <a:p>
            <a:pPr marL="357188" indent="-357188">
              <a:spcBef>
                <a:spcPts val="400"/>
              </a:spcBef>
              <a:buNone/>
            </a:pPr>
            <a:r>
              <a:rPr lang="en-GB" sz="2400" dirty="0"/>
              <a:t>Foam propagation depends on convection of bubbles generated upstream, and generation of new bubbles at the displacement front</a:t>
            </a:r>
          </a:p>
          <a:p>
            <a:pPr marL="357188" indent="-357188">
              <a:spcBef>
                <a:spcPts val="400"/>
              </a:spcBef>
              <a:buNone/>
            </a:pPr>
            <a:r>
              <a:rPr lang="en-GB" sz="2400" dirty="0"/>
              <a:t>Laboratory experiments find separate minimum </a:t>
            </a:r>
            <a:r>
              <a:rPr lang="en-GB" sz="2400" dirty="0">
                <a:sym typeface="Symbol" panose="05050102010706020507" pitchFamily="18" charset="2"/>
              </a:rPr>
              <a:t>p thresholds for foam generation, propagation and stability in place, as had been predicted by Population-Balance foam </a:t>
            </a:r>
            <a:r>
              <a:rPr lang="en-GB" sz="2400" dirty="0" err="1">
                <a:sym typeface="Symbol" panose="05050102010706020507" pitchFamily="18" charset="2"/>
              </a:rPr>
              <a:t>modeling</a:t>
            </a:r>
            <a:endParaRPr lang="en-GB" sz="2400" dirty="0"/>
          </a:p>
        </p:txBody>
      </p:sp>
      <p:sp>
        <p:nvSpPr>
          <p:cNvPr id="4" name="Slide Number Placeholder 3">
            <a:extLst>
              <a:ext uri="{FF2B5EF4-FFF2-40B4-BE49-F238E27FC236}">
                <a16:creationId xmlns:a16="http://schemas.microsoft.com/office/drawing/2014/main" id="{6E54203E-BD0B-AF82-360D-2BA6D8C5BE27}"/>
              </a:ext>
            </a:extLst>
          </p:cNvPr>
          <p:cNvSpPr>
            <a:spLocks noGrp="1"/>
          </p:cNvSpPr>
          <p:nvPr>
            <p:ph type="sldNum" sz="quarter" idx="10"/>
          </p:nvPr>
        </p:nvSpPr>
        <p:spPr/>
        <p:txBody>
          <a:bodyPr/>
          <a:lstStyle/>
          <a:p>
            <a:pPr>
              <a:defRPr/>
            </a:pPr>
            <a:fld id="{3A9C6E4E-341D-4609-B3EC-D5400DEEE1B1}" type="slidenum">
              <a:rPr lang="en-US" smtClean="0">
                <a:solidFill>
                  <a:srgbClr val="000000"/>
                </a:solidFill>
              </a:rPr>
              <a:pPr>
                <a:defRPr/>
              </a:pPr>
              <a:t>3</a:t>
            </a:fld>
            <a:endParaRPr lang="en-US">
              <a:solidFill>
                <a:srgbClr val="000000"/>
              </a:solidFill>
            </a:endParaRPr>
          </a:p>
        </p:txBody>
      </p:sp>
      <p:pic>
        <p:nvPicPr>
          <p:cNvPr id="13" name="Picture 12">
            <a:extLst>
              <a:ext uri="{FF2B5EF4-FFF2-40B4-BE49-F238E27FC236}">
                <a16:creationId xmlns:a16="http://schemas.microsoft.com/office/drawing/2014/main" id="{391CB88A-40F5-FC30-20F1-CF2562ECE6F7}"/>
              </a:ext>
            </a:extLst>
          </p:cNvPr>
          <p:cNvPicPr>
            <a:picLocks noChangeAspect="1"/>
          </p:cNvPicPr>
          <p:nvPr/>
        </p:nvPicPr>
        <p:blipFill>
          <a:blip r:embed="rId2"/>
          <a:stretch>
            <a:fillRect/>
          </a:stretch>
        </p:blipFill>
        <p:spPr>
          <a:xfrm>
            <a:off x="2032000" y="3552886"/>
            <a:ext cx="8980767" cy="3222802"/>
          </a:xfrm>
          <a:prstGeom prst="rect">
            <a:avLst/>
          </a:prstGeom>
        </p:spPr>
      </p:pic>
    </p:spTree>
    <p:extLst>
      <p:ext uri="{BB962C8B-B14F-4D97-AF65-F5344CB8AC3E}">
        <p14:creationId xmlns:p14="http://schemas.microsoft.com/office/powerpoint/2010/main" val="4001649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E65CD-C40A-65B4-2405-5A73F61508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296F99-E3B3-4847-F816-4AB712531500}"/>
              </a:ext>
            </a:extLst>
          </p:cNvPr>
          <p:cNvSpPr>
            <a:spLocks noGrp="1"/>
          </p:cNvSpPr>
          <p:nvPr>
            <p:ph type="title"/>
          </p:nvPr>
        </p:nvSpPr>
        <p:spPr>
          <a:xfrm>
            <a:off x="723689" y="252997"/>
            <a:ext cx="10821175" cy="821096"/>
          </a:xfrm>
        </p:spPr>
        <p:txBody>
          <a:bodyPr>
            <a:normAutofit/>
          </a:bodyPr>
          <a:lstStyle/>
          <a:p>
            <a:pPr algn="ctr"/>
            <a:r>
              <a:rPr lang="en-US" b="1" dirty="0"/>
              <a:t>Foam Generation with N</a:t>
            </a:r>
            <a:r>
              <a:rPr lang="en-US" b="1" baseline="-25000" dirty="0"/>
              <a:t>2</a:t>
            </a:r>
            <a:r>
              <a:rPr lang="en-US" b="1" dirty="0"/>
              <a:t> and CO</a:t>
            </a:r>
            <a:r>
              <a:rPr lang="en-US" b="1" baseline="-25000" dirty="0"/>
              <a:t>2</a:t>
            </a:r>
            <a:r>
              <a:rPr lang="en-US" b="1" dirty="0"/>
              <a:t> foam</a:t>
            </a:r>
            <a:endParaRPr lang="en-US" b="1" baseline="-25000" dirty="0">
              <a:solidFill>
                <a:srgbClr val="2029A0"/>
              </a:solidFill>
            </a:endParaRPr>
          </a:p>
        </p:txBody>
      </p:sp>
      <p:sp>
        <p:nvSpPr>
          <p:cNvPr id="3" name="Content Placeholder 2">
            <a:extLst>
              <a:ext uri="{FF2B5EF4-FFF2-40B4-BE49-F238E27FC236}">
                <a16:creationId xmlns:a16="http://schemas.microsoft.com/office/drawing/2014/main" id="{2B128C24-4D94-A1FD-5F14-64CFC43C3941}"/>
              </a:ext>
            </a:extLst>
          </p:cNvPr>
          <p:cNvSpPr>
            <a:spLocks noGrp="1"/>
          </p:cNvSpPr>
          <p:nvPr>
            <p:ph idx="1"/>
          </p:nvPr>
        </p:nvSpPr>
        <p:spPr>
          <a:xfrm>
            <a:off x="723689" y="1390309"/>
            <a:ext cx="4294625" cy="4235069"/>
          </a:xfrm>
        </p:spPr>
        <p:txBody>
          <a:bodyPr>
            <a:normAutofit/>
          </a:bodyPr>
          <a:lstStyle/>
          <a:p>
            <a:pPr marL="357188" indent="-357188">
              <a:spcBef>
                <a:spcPts val="400"/>
              </a:spcBef>
              <a:buNone/>
            </a:pPr>
            <a:r>
              <a:rPr lang="en-US" sz="2400" dirty="0"/>
              <a:t>Previous studies find that the minimum </a:t>
            </a:r>
            <a:r>
              <a:rPr lang="en-US" sz="2400" dirty="0">
                <a:sym typeface="Symbol" panose="05050102010706020507" pitchFamily="18" charset="2"/>
              </a:rPr>
              <a:t>p for N</a:t>
            </a:r>
            <a:r>
              <a:rPr lang="en-US" sz="2400" baseline="-25000" dirty="0">
                <a:sym typeface="Symbol" panose="05050102010706020507" pitchFamily="18" charset="2"/>
              </a:rPr>
              <a:t>2</a:t>
            </a:r>
            <a:r>
              <a:rPr lang="en-US" sz="2400" dirty="0">
                <a:sym typeface="Symbol" panose="05050102010706020507" pitchFamily="18" charset="2"/>
              </a:rPr>
              <a:t> foam generation in steady gas-liquid flow is large, impractical far from injection well</a:t>
            </a:r>
            <a:endParaRPr lang="en-GB" sz="2400" dirty="0"/>
          </a:p>
          <a:p>
            <a:pPr marL="357188" indent="-357188">
              <a:spcBef>
                <a:spcPts val="400"/>
              </a:spcBef>
              <a:buNone/>
            </a:pPr>
            <a:r>
              <a:rPr lang="en-US" sz="2400" dirty="0"/>
              <a:t>Minimum </a:t>
            </a:r>
            <a:r>
              <a:rPr lang="en-US" sz="2400" dirty="0">
                <a:sym typeface="Symbol" panose="05050102010706020507" pitchFamily="18" charset="2"/>
              </a:rPr>
              <a:t>p for CO</a:t>
            </a:r>
            <a:r>
              <a:rPr lang="en-US" sz="2400" baseline="-25000" dirty="0">
                <a:sym typeface="Symbol" panose="05050102010706020507" pitchFamily="18" charset="2"/>
              </a:rPr>
              <a:t>2</a:t>
            </a:r>
            <a:r>
              <a:rPr lang="en-US" sz="2400" dirty="0">
                <a:sym typeface="Symbol" panose="05050102010706020507" pitchFamily="18" charset="2"/>
              </a:rPr>
              <a:t> foam generation is much smaller, but still could be problematic far from injection well</a:t>
            </a:r>
            <a:endParaRPr lang="en-GB" sz="2400" dirty="0"/>
          </a:p>
        </p:txBody>
      </p:sp>
      <p:sp>
        <p:nvSpPr>
          <p:cNvPr id="4" name="Slide Number Placeholder 3">
            <a:extLst>
              <a:ext uri="{FF2B5EF4-FFF2-40B4-BE49-F238E27FC236}">
                <a16:creationId xmlns:a16="http://schemas.microsoft.com/office/drawing/2014/main" id="{44998CD8-B9B8-FA57-3DBC-A3D4EC55AFB9}"/>
              </a:ext>
            </a:extLst>
          </p:cNvPr>
          <p:cNvSpPr>
            <a:spLocks noGrp="1"/>
          </p:cNvSpPr>
          <p:nvPr>
            <p:ph type="sldNum" sz="quarter" idx="10"/>
          </p:nvPr>
        </p:nvSpPr>
        <p:spPr/>
        <p:txBody>
          <a:bodyPr/>
          <a:lstStyle/>
          <a:p>
            <a:pPr>
              <a:defRPr/>
            </a:pPr>
            <a:fld id="{3A9C6E4E-341D-4609-B3EC-D5400DEEE1B1}" type="slidenum">
              <a:rPr lang="en-US" smtClean="0">
                <a:solidFill>
                  <a:srgbClr val="000000"/>
                </a:solidFill>
              </a:rPr>
              <a:pPr>
                <a:defRPr/>
              </a:pPr>
              <a:t>4</a:t>
            </a:fld>
            <a:endParaRPr lang="en-US" dirty="0">
              <a:solidFill>
                <a:srgbClr val="000000"/>
              </a:solidFill>
            </a:endParaRPr>
          </a:p>
        </p:txBody>
      </p:sp>
      <p:pic>
        <p:nvPicPr>
          <p:cNvPr id="5" name="Picture 4">
            <a:extLst>
              <a:ext uri="{FF2B5EF4-FFF2-40B4-BE49-F238E27FC236}">
                <a16:creationId xmlns:a16="http://schemas.microsoft.com/office/drawing/2014/main" id="{E5BA40FF-D674-2017-119D-B247B6A9B7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18314" y="1189849"/>
            <a:ext cx="6790055" cy="5188277"/>
          </a:xfrm>
          <a:prstGeom prst="rect">
            <a:avLst/>
          </a:prstGeom>
          <a:noFill/>
          <a:ln>
            <a:noFill/>
          </a:ln>
        </p:spPr>
      </p:pic>
      <p:sp>
        <p:nvSpPr>
          <p:cNvPr id="6" name="TextBox 5">
            <a:extLst>
              <a:ext uri="{FF2B5EF4-FFF2-40B4-BE49-F238E27FC236}">
                <a16:creationId xmlns:a16="http://schemas.microsoft.com/office/drawing/2014/main" id="{EE4E06A5-BE1B-BFA7-601C-5DC54EBA31EE}"/>
              </a:ext>
            </a:extLst>
          </p:cNvPr>
          <p:cNvSpPr txBox="1"/>
          <p:nvPr/>
        </p:nvSpPr>
        <p:spPr>
          <a:xfrm>
            <a:off x="8413341" y="2242457"/>
            <a:ext cx="567373" cy="461665"/>
          </a:xfrm>
          <a:prstGeom prst="rect">
            <a:avLst/>
          </a:prstGeom>
          <a:noFill/>
        </p:spPr>
        <p:txBody>
          <a:bodyPr wrap="square" rtlCol="0">
            <a:spAutoFit/>
          </a:bodyPr>
          <a:lstStyle/>
          <a:p>
            <a:r>
              <a:rPr lang="en-US" sz="2400" b="1" dirty="0">
                <a:solidFill>
                  <a:srgbClr val="C00000"/>
                </a:solidFill>
              </a:rPr>
              <a:t>N</a:t>
            </a:r>
            <a:r>
              <a:rPr lang="en-US" sz="2400" b="1" baseline="-25000" dirty="0">
                <a:solidFill>
                  <a:srgbClr val="C00000"/>
                </a:solidFill>
              </a:rPr>
              <a:t>2</a:t>
            </a:r>
          </a:p>
        </p:txBody>
      </p:sp>
      <p:sp>
        <p:nvSpPr>
          <p:cNvPr id="7" name="TextBox 6">
            <a:extLst>
              <a:ext uri="{FF2B5EF4-FFF2-40B4-BE49-F238E27FC236}">
                <a16:creationId xmlns:a16="http://schemas.microsoft.com/office/drawing/2014/main" id="{4095DBF2-7CCE-E60B-5446-E4DFC8B66D40}"/>
              </a:ext>
            </a:extLst>
          </p:cNvPr>
          <p:cNvSpPr txBox="1"/>
          <p:nvPr/>
        </p:nvSpPr>
        <p:spPr>
          <a:xfrm>
            <a:off x="7700890" y="3664021"/>
            <a:ext cx="712451" cy="461665"/>
          </a:xfrm>
          <a:prstGeom prst="rect">
            <a:avLst/>
          </a:prstGeom>
          <a:noFill/>
        </p:spPr>
        <p:txBody>
          <a:bodyPr wrap="square" rtlCol="0">
            <a:spAutoFit/>
          </a:bodyPr>
          <a:lstStyle/>
          <a:p>
            <a:r>
              <a:rPr lang="en-US" sz="2400" b="1" dirty="0">
                <a:solidFill>
                  <a:srgbClr val="C00000"/>
                </a:solidFill>
              </a:rPr>
              <a:t>CO</a:t>
            </a:r>
            <a:r>
              <a:rPr lang="en-US" sz="2400" b="1" baseline="-25000" dirty="0">
                <a:solidFill>
                  <a:srgbClr val="C00000"/>
                </a:solidFill>
              </a:rPr>
              <a:t>2</a:t>
            </a:r>
          </a:p>
        </p:txBody>
      </p:sp>
      <p:sp>
        <p:nvSpPr>
          <p:cNvPr id="8" name="TextBox 7">
            <a:extLst>
              <a:ext uri="{FF2B5EF4-FFF2-40B4-BE49-F238E27FC236}">
                <a16:creationId xmlns:a16="http://schemas.microsoft.com/office/drawing/2014/main" id="{94DDA8EB-EED4-59D7-6542-B86B925606DD}"/>
              </a:ext>
            </a:extLst>
          </p:cNvPr>
          <p:cNvSpPr txBox="1"/>
          <p:nvPr/>
        </p:nvSpPr>
        <p:spPr>
          <a:xfrm>
            <a:off x="9157264" y="6008794"/>
            <a:ext cx="2387600" cy="369332"/>
          </a:xfrm>
          <a:prstGeom prst="rect">
            <a:avLst/>
          </a:prstGeom>
          <a:noFill/>
        </p:spPr>
        <p:txBody>
          <a:bodyPr wrap="square" rtlCol="0">
            <a:spAutoFit/>
          </a:bodyPr>
          <a:lstStyle/>
          <a:p>
            <a:r>
              <a:rPr lang="en-US" b="1" dirty="0"/>
              <a:t>(10</a:t>
            </a:r>
            <a:r>
              <a:rPr lang="en-US" b="1" baseline="30000" dirty="0"/>
              <a:t>-12</a:t>
            </a:r>
            <a:r>
              <a:rPr lang="en-US" b="1" dirty="0"/>
              <a:t> m</a:t>
            </a:r>
            <a:r>
              <a:rPr lang="en-US" b="1" baseline="30000" dirty="0"/>
              <a:t>2</a:t>
            </a:r>
            <a:r>
              <a:rPr lang="en-US" b="1" dirty="0"/>
              <a:t>)</a:t>
            </a:r>
            <a:endParaRPr lang="en-US" b="1" baseline="30000" dirty="0"/>
          </a:p>
        </p:txBody>
      </p:sp>
      <p:sp>
        <p:nvSpPr>
          <p:cNvPr id="9" name="TextBox 8">
            <a:extLst>
              <a:ext uri="{FF2B5EF4-FFF2-40B4-BE49-F238E27FC236}">
                <a16:creationId xmlns:a16="http://schemas.microsoft.com/office/drawing/2014/main" id="{278007F8-50C2-1ACC-F22D-B8F842D9911A}"/>
              </a:ext>
            </a:extLst>
          </p:cNvPr>
          <p:cNvSpPr txBox="1"/>
          <p:nvPr/>
        </p:nvSpPr>
        <p:spPr>
          <a:xfrm>
            <a:off x="2325561" y="5916543"/>
            <a:ext cx="3345109" cy="707886"/>
          </a:xfrm>
          <a:prstGeom prst="rect">
            <a:avLst/>
          </a:prstGeom>
          <a:noFill/>
        </p:spPr>
        <p:txBody>
          <a:bodyPr wrap="square" rtlCol="0">
            <a:spAutoFit/>
          </a:bodyPr>
          <a:lstStyle/>
          <a:p>
            <a:pPr algn="ctr"/>
            <a:r>
              <a:rPr lang="en-US" sz="2000" dirty="0"/>
              <a:t>Data from Gauglitz et al. (2002) and Tang et al. (2025).</a:t>
            </a:r>
          </a:p>
        </p:txBody>
      </p:sp>
    </p:spTree>
    <p:extLst>
      <p:ext uri="{BB962C8B-B14F-4D97-AF65-F5344CB8AC3E}">
        <p14:creationId xmlns:p14="http://schemas.microsoft.com/office/powerpoint/2010/main" val="199901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859437" y="0"/>
            <a:ext cx="10912840" cy="1273175"/>
          </a:xfrm>
        </p:spPr>
        <p:txBody>
          <a:bodyPr>
            <a:normAutofit/>
          </a:bodyPr>
          <a:lstStyle/>
          <a:p>
            <a:pPr algn="ctr"/>
            <a:r>
              <a:rPr lang="en-US" sz="4000" b="1" dirty="0"/>
              <a:t>Laboratory study of foam propagation</a:t>
            </a:r>
            <a:endParaRPr lang="en-US" altLang="en-US" sz="3733" b="1" dirty="0">
              <a:solidFill>
                <a:srgbClr val="0070C0"/>
              </a:solidFill>
            </a:endParaRPr>
          </a:p>
        </p:txBody>
      </p:sp>
      <p:sp>
        <p:nvSpPr>
          <p:cNvPr id="271363" name="Rectangle 3"/>
          <p:cNvSpPr>
            <a:spLocks noGrp="1" noChangeArrowheads="1"/>
          </p:cNvSpPr>
          <p:nvPr>
            <p:ph type="body" idx="1"/>
          </p:nvPr>
        </p:nvSpPr>
        <p:spPr>
          <a:xfrm>
            <a:off x="859437" y="1079472"/>
            <a:ext cx="10912840" cy="5396457"/>
          </a:xfrm>
        </p:spPr>
        <p:txBody>
          <a:bodyPr>
            <a:normAutofit/>
          </a:bodyPr>
          <a:lstStyle/>
          <a:p>
            <a:pPr marL="342891" indent="-342891" defTabSz="457189">
              <a:spcBef>
                <a:spcPts val="0"/>
              </a:spcBef>
              <a:buFont typeface="Arial" panose="020B0604020202020204" pitchFamily="34" charset="0"/>
              <a:buChar char="•"/>
            </a:pPr>
            <a:r>
              <a:rPr lang="en-US" altLang="en-US" sz="2400" dirty="0">
                <a:solidFill>
                  <a:srgbClr val="000000"/>
                </a:solidFill>
                <a:cs typeface="Arial" panose="020B0604020202020204" pitchFamily="34" charset="0"/>
              </a:rPr>
              <a:t>A multi-diameter core allows determination of the minimum velocities and </a:t>
            </a:r>
            <a:r>
              <a:rPr lang="en-US" altLang="en-US" sz="2400" dirty="0">
                <a:solidFill>
                  <a:srgbClr val="000000"/>
                </a:solidFill>
                <a:cs typeface="Arial" panose="020B0604020202020204" pitchFamily="34" charset="0"/>
                <a:sym typeface="Symbol" panose="05050102010706020507" pitchFamily="18" charset="2"/>
              </a:rPr>
              <a:t>p for foam generation, propagation and collapse from a single coreflood.</a:t>
            </a:r>
          </a:p>
          <a:p>
            <a:pPr marL="342891" indent="-342891" defTabSz="457189">
              <a:spcBef>
                <a:spcPts val="0"/>
              </a:spcBef>
              <a:buFont typeface="Arial" panose="020B0604020202020204" pitchFamily="34" charset="0"/>
              <a:buChar char="•"/>
            </a:pPr>
            <a:r>
              <a:rPr lang="en-US" altLang="en-US" sz="2400" dirty="0">
                <a:solidFill>
                  <a:srgbClr val="000000"/>
                </a:solidFill>
                <a:cs typeface="Arial" panose="020B0604020202020204" pitchFamily="34" charset="0"/>
                <a:sym typeface="Symbol" panose="05050102010706020507" pitchFamily="18" charset="2"/>
              </a:rPr>
              <a:t>Procedure: Determine threshold for foam generation in Section 1. Then greatly reduce injection rate.  Increase injection rate in steps until foam propagates through Section 2; then again until it propagates through Section 3. Result: two measurements of </a:t>
            </a:r>
            <a:r>
              <a:rPr lang="en-US" altLang="en-US" sz="2400" dirty="0" err="1">
                <a:solidFill>
                  <a:srgbClr val="000000"/>
                </a:solidFill>
                <a:cs typeface="Arial" panose="020B0604020202020204" pitchFamily="34" charset="0"/>
                <a:sym typeface="Symbol" panose="05050102010706020507" pitchFamily="18" charset="2"/>
              </a:rPr>
              <a:t>p</a:t>
            </a:r>
            <a:r>
              <a:rPr lang="en-US" altLang="en-US" sz="2400" baseline="-25000" dirty="0" err="1">
                <a:solidFill>
                  <a:srgbClr val="000000"/>
                </a:solidFill>
                <a:cs typeface="Arial" panose="020B0604020202020204" pitchFamily="34" charset="0"/>
                <a:sym typeface="Symbol" panose="05050102010706020507" pitchFamily="18" charset="2"/>
              </a:rPr>
              <a:t>min</a:t>
            </a:r>
            <a:r>
              <a:rPr lang="en-US" altLang="en-US" sz="2400" dirty="0">
                <a:solidFill>
                  <a:srgbClr val="000000"/>
                </a:solidFill>
                <a:cs typeface="Arial" panose="020B0604020202020204" pitchFamily="34" charset="0"/>
                <a:sym typeface="Symbol" panose="05050102010706020507" pitchFamily="18" charset="2"/>
              </a:rPr>
              <a:t> for foam propagation.</a:t>
            </a:r>
          </a:p>
          <a:p>
            <a:pPr marL="342891" indent="-342891" defTabSz="457189">
              <a:spcBef>
                <a:spcPts val="0"/>
              </a:spcBef>
              <a:buFont typeface="Arial" panose="020B0604020202020204" pitchFamily="34" charset="0"/>
              <a:buChar char="•"/>
            </a:pPr>
            <a:r>
              <a:rPr lang="en-US" altLang="en-US" sz="2400" dirty="0">
                <a:solidFill>
                  <a:srgbClr val="000000"/>
                </a:solidFill>
                <a:cs typeface="Arial" panose="020B0604020202020204" pitchFamily="34" charset="0"/>
                <a:sym typeface="Symbol" panose="05050102010706020507" pitchFamily="18" charset="2"/>
              </a:rPr>
              <a:t>Reduce injection rate </a:t>
            </a:r>
            <a:br>
              <a:rPr lang="en-US" altLang="en-US" sz="2400" dirty="0">
                <a:solidFill>
                  <a:srgbClr val="000000"/>
                </a:solidFill>
                <a:cs typeface="Arial" panose="020B0604020202020204" pitchFamily="34" charset="0"/>
                <a:sym typeface="Symbol" panose="05050102010706020507" pitchFamily="18" charset="2"/>
              </a:rPr>
            </a:br>
            <a:r>
              <a:rPr lang="en-US" altLang="en-US" sz="2400" dirty="0">
                <a:solidFill>
                  <a:srgbClr val="000000"/>
                </a:solidFill>
                <a:cs typeface="Arial" panose="020B0604020202020204" pitchFamily="34" charset="0"/>
                <a:sym typeface="Symbol" panose="05050102010706020507" pitchFamily="18" charset="2"/>
              </a:rPr>
              <a:t>in steps until  foam </a:t>
            </a:r>
            <a:br>
              <a:rPr lang="en-US" altLang="en-US" sz="2400" dirty="0">
                <a:solidFill>
                  <a:srgbClr val="000000"/>
                </a:solidFill>
                <a:cs typeface="Arial" panose="020B0604020202020204" pitchFamily="34" charset="0"/>
                <a:sym typeface="Symbol" panose="05050102010706020507" pitchFamily="18" charset="2"/>
              </a:rPr>
            </a:br>
            <a:r>
              <a:rPr lang="en-US" altLang="en-US" sz="2400" dirty="0">
                <a:solidFill>
                  <a:srgbClr val="000000"/>
                </a:solidFill>
                <a:cs typeface="Arial" panose="020B0604020202020204" pitchFamily="34" charset="0"/>
                <a:sym typeface="Symbol" panose="05050102010706020507" pitchFamily="18" charset="2"/>
              </a:rPr>
              <a:t>collapses in Sections </a:t>
            </a:r>
            <a:br>
              <a:rPr lang="en-US" altLang="en-US" sz="2400" dirty="0">
                <a:solidFill>
                  <a:srgbClr val="000000"/>
                </a:solidFill>
                <a:cs typeface="Arial" panose="020B0604020202020204" pitchFamily="34" charset="0"/>
                <a:sym typeface="Symbol" panose="05050102010706020507" pitchFamily="18" charset="2"/>
              </a:rPr>
            </a:br>
            <a:r>
              <a:rPr lang="en-US" altLang="en-US" sz="2400" dirty="0">
                <a:solidFill>
                  <a:srgbClr val="000000"/>
                </a:solidFill>
                <a:cs typeface="Arial" panose="020B0604020202020204" pitchFamily="34" charset="0"/>
                <a:sym typeface="Symbol" panose="05050102010706020507" pitchFamily="18" charset="2"/>
              </a:rPr>
              <a:t>3 and then 2: two </a:t>
            </a:r>
            <a:br>
              <a:rPr lang="en-US" altLang="en-US" sz="2400" dirty="0">
                <a:solidFill>
                  <a:srgbClr val="000000"/>
                </a:solidFill>
                <a:cs typeface="Arial" panose="020B0604020202020204" pitchFamily="34" charset="0"/>
                <a:sym typeface="Symbol" panose="05050102010706020507" pitchFamily="18" charset="2"/>
              </a:rPr>
            </a:br>
            <a:r>
              <a:rPr lang="en-US" altLang="en-US" sz="2400" dirty="0">
                <a:solidFill>
                  <a:srgbClr val="000000"/>
                </a:solidFill>
                <a:cs typeface="Arial" panose="020B0604020202020204" pitchFamily="34" charset="0"/>
                <a:sym typeface="Symbol" panose="05050102010706020507" pitchFamily="18" charset="2"/>
              </a:rPr>
              <a:t>measurements of </a:t>
            </a:r>
            <a:br>
              <a:rPr lang="en-US" altLang="en-US" sz="2400" dirty="0">
                <a:solidFill>
                  <a:srgbClr val="000000"/>
                </a:solidFill>
                <a:cs typeface="Arial" panose="020B0604020202020204" pitchFamily="34" charset="0"/>
                <a:sym typeface="Symbol" panose="05050102010706020507" pitchFamily="18" charset="2"/>
              </a:rPr>
            </a:br>
            <a:r>
              <a:rPr lang="en-US" altLang="en-US" sz="2400" dirty="0">
                <a:solidFill>
                  <a:srgbClr val="000000"/>
                </a:solidFill>
                <a:cs typeface="Arial" panose="020B0604020202020204" pitchFamily="34" charset="0"/>
                <a:sym typeface="Symbol" panose="05050102010706020507" pitchFamily="18" charset="2"/>
              </a:rPr>
              <a:t></a:t>
            </a:r>
            <a:r>
              <a:rPr lang="en-US" altLang="en-US" sz="2400" dirty="0" err="1">
                <a:solidFill>
                  <a:srgbClr val="000000"/>
                </a:solidFill>
                <a:cs typeface="Arial" panose="020B0604020202020204" pitchFamily="34" charset="0"/>
                <a:sym typeface="Symbol" panose="05050102010706020507" pitchFamily="18" charset="2"/>
              </a:rPr>
              <a:t>p</a:t>
            </a:r>
            <a:r>
              <a:rPr lang="en-US" altLang="en-US" sz="2400" baseline="-25000" dirty="0" err="1">
                <a:solidFill>
                  <a:srgbClr val="000000"/>
                </a:solidFill>
                <a:cs typeface="Arial" panose="020B0604020202020204" pitchFamily="34" charset="0"/>
                <a:sym typeface="Symbol" panose="05050102010706020507" pitchFamily="18" charset="2"/>
              </a:rPr>
              <a:t>min</a:t>
            </a:r>
            <a:r>
              <a:rPr lang="en-US" altLang="en-US" sz="2400" dirty="0">
                <a:solidFill>
                  <a:srgbClr val="000000"/>
                </a:solidFill>
                <a:cs typeface="Arial" panose="020B0604020202020204" pitchFamily="34" charset="0"/>
                <a:sym typeface="Symbol" panose="05050102010706020507" pitchFamily="18" charset="2"/>
              </a:rPr>
              <a:t> for foam </a:t>
            </a:r>
            <a:br>
              <a:rPr lang="en-US" altLang="en-US" sz="2400" dirty="0">
                <a:solidFill>
                  <a:srgbClr val="000000"/>
                </a:solidFill>
                <a:cs typeface="Arial" panose="020B0604020202020204" pitchFamily="34" charset="0"/>
                <a:sym typeface="Symbol" panose="05050102010706020507" pitchFamily="18" charset="2"/>
              </a:rPr>
            </a:br>
            <a:r>
              <a:rPr lang="en-US" altLang="en-US" sz="2400" dirty="0">
                <a:solidFill>
                  <a:srgbClr val="000000"/>
                </a:solidFill>
                <a:cs typeface="Arial" panose="020B0604020202020204" pitchFamily="34" charset="0"/>
                <a:sym typeface="Symbol" panose="05050102010706020507" pitchFamily="18" charset="2"/>
              </a:rPr>
              <a:t>stability</a:t>
            </a:r>
          </a:p>
          <a:p>
            <a:pPr marL="342891" indent="-342891" defTabSz="457189">
              <a:spcBef>
                <a:spcPts val="0"/>
              </a:spcBef>
              <a:buFont typeface="Arial" panose="020B0604020202020204" pitchFamily="34" charset="0"/>
              <a:buChar char="•"/>
            </a:pPr>
            <a:r>
              <a:rPr lang="en-US" altLang="en-US" sz="2400" dirty="0">
                <a:solidFill>
                  <a:srgbClr val="000000"/>
                </a:solidFill>
                <a:cs typeface="Arial" panose="020B0604020202020204" pitchFamily="34" charset="0"/>
                <a:sym typeface="Symbol" panose="05050102010706020507" pitchFamily="18" charset="2"/>
              </a:rPr>
              <a:t>T = 40C; back-pressure 40 bar; co-inject gas and liquid</a:t>
            </a:r>
          </a:p>
        </p:txBody>
      </p:sp>
      <p:pic>
        <p:nvPicPr>
          <p:cNvPr id="2" name="Picture 1">
            <a:extLst>
              <a:ext uri="{FF2B5EF4-FFF2-40B4-BE49-F238E27FC236}">
                <a16:creationId xmlns:a16="http://schemas.microsoft.com/office/drawing/2014/main" id="{2CB6F315-8970-CD94-8761-B735CA625BEF}"/>
              </a:ext>
            </a:extLst>
          </p:cNvPr>
          <p:cNvPicPr>
            <a:picLocks noChangeAspect="1"/>
          </p:cNvPicPr>
          <p:nvPr/>
        </p:nvPicPr>
        <p:blipFill rotWithShape="1">
          <a:blip r:embed="rId2">
            <a:extLst>
              <a:ext uri="{28A0092B-C50C-407E-A947-70E740481C1C}">
                <a14:useLocalDpi xmlns:a14="http://schemas.microsoft.com/office/drawing/2010/main" val="0"/>
              </a:ext>
            </a:extLst>
          </a:blip>
          <a:srcRect l="1689" r="2441"/>
          <a:stretch>
            <a:fillRect/>
          </a:stretch>
        </p:blipFill>
        <p:spPr bwMode="auto">
          <a:xfrm>
            <a:off x="4230188" y="3429000"/>
            <a:ext cx="7748173" cy="272353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47276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67AFC-F210-BBB4-E8AD-A17ECE7D7F0D}"/>
              </a:ext>
            </a:extLst>
          </p:cNvPr>
          <p:cNvSpPr>
            <a:spLocks noGrp="1"/>
          </p:cNvSpPr>
          <p:nvPr>
            <p:ph type="title"/>
          </p:nvPr>
        </p:nvSpPr>
        <p:spPr>
          <a:xfrm>
            <a:off x="566058" y="-54430"/>
            <a:ext cx="11251166" cy="1143000"/>
          </a:xfrm>
        </p:spPr>
        <p:txBody>
          <a:bodyPr/>
          <a:lstStyle/>
          <a:p>
            <a:pPr algn="ctr"/>
            <a:r>
              <a:rPr lang="en-US" b="1" dirty="0"/>
              <a:t>Cases examined</a:t>
            </a:r>
          </a:p>
        </p:txBody>
      </p:sp>
      <p:pic>
        <p:nvPicPr>
          <p:cNvPr id="8" name="Picture 7">
            <a:extLst>
              <a:ext uri="{FF2B5EF4-FFF2-40B4-BE49-F238E27FC236}">
                <a16:creationId xmlns:a16="http://schemas.microsoft.com/office/drawing/2014/main" id="{BA6231AC-308E-7DCE-1C32-F8655B1C8915}"/>
              </a:ext>
            </a:extLst>
          </p:cNvPr>
          <p:cNvPicPr>
            <a:picLocks noChangeAspect="1"/>
          </p:cNvPicPr>
          <p:nvPr/>
        </p:nvPicPr>
        <p:blipFill>
          <a:blip r:embed="rId2"/>
          <a:srcRect r="28457"/>
          <a:stretch>
            <a:fillRect/>
          </a:stretch>
        </p:blipFill>
        <p:spPr>
          <a:xfrm>
            <a:off x="1145074" y="1088569"/>
            <a:ext cx="9827726" cy="5599732"/>
          </a:xfrm>
          <a:prstGeom prst="rect">
            <a:avLst/>
          </a:prstGeom>
        </p:spPr>
      </p:pic>
      <p:sp>
        <p:nvSpPr>
          <p:cNvPr id="9" name="TextBox 8">
            <a:extLst>
              <a:ext uri="{FF2B5EF4-FFF2-40B4-BE49-F238E27FC236}">
                <a16:creationId xmlns:a16="http://schemas.microsoft.com/office/drawing/2014/main" id="{3CB930B0-E061-1855-3418-80705F4FCEFE}"/>
              </a:ext>
            </a:extLst>
          </p:cNvPr>
          <p:cNvSpPr txBox="1"/>
          <p:nvPr/>
        </p:nvSpPr>
        <p:spPr>
          <a:xfrm>
            <a:off x="8033657" y="2481943"/>
            <a:ext cx="1915886" cy="369332"/>
          </a:xfrm>
          <a:prstGeom prst="rect">
            <a:avLst/>
          </a:prstGeom>
          <a:noFill/>
        </p:spPr>
        <p:txBody>
          <a:bodyPr wrap="square" rtlCol="0">
            <a:spAutoFit/>
          </a:bodyPr>
          <a:lstStyle/>
          <a:p>
            <a:r>
              <a:rPr lang="en-US" dirty="0"/>
              <a:t>(alkyl </a:t>
            </a:r>
            <a:r>
              <a:rPr lang="en-US" dirty="0" err="1"/>
              <a:t>polyglycide</a:t>
            </a:r>
            <a:r>
              <a:rPr lang="en-US" dirty="0"/>
              <a:t>)</a:t>
            </a:r>
          </a:p>
        </p:txBody>
      </p:sp>
      <p:sp>
        <p:nvSpPr>
          <p:cNvPr id="11" name="TextBox 10">
            <a:extLst>
              <a:ext uri="{FF2B5EF4-FFF2-40B4-BE49-F238E27FC236}">
                <a16:creationId xmlns:a16="http://schemas.microsoft.com/office/drawing/2014/main" id="{ACD3B30D-8153-21FE-D8D9-7F73614525BC}"/>
              </a:ext>
            </a:extLst>
          </p:cNvPr>
          <p:cNvSpPr txBox="1"/>
          <p:nvPr/>
        </p:nvSpPr>
        <p:spPr>
          <a:xfrm>
            <a:off x="2024742" y="6166179"/>
            <a:ext cx="8948058" cy="461665"/>
          </a:xfrm>
          <a:prstGeom prst="rect">
            <a:avLst/>
          </a:prstGeom>
          <a:noFill/>
        </p:spPr>
        <p:txBody>
          <a:bodyPr wrap="square" rtlCol="0">
            <a:spAutoFit/>
          </a:bodyPr>
          <a:lstStyle/>
          <a:p>
            <a:pPr algn="ctr"/>
            <a:r>
              <a:rPr lang="en-US" sz="2400" dirty="0"/>
              <a:t>Surface tension w/ CO</a:t>
            </a:r>
            <a:r>
              <a:rPr lang="en-US" sz="2400" baseline="-25000" dirty="0"/>
              <a:t>2</a:t>
            </a:r>
            <a:r>
              <a:rPr lang="en-US" sz="2400" dirty="0"/>
              <a:t>: </a:t>
            </a:r>
            <a:r>
              <a:rPr lang="en-US" sz="2400" dirty="0" err="1"/>
              <a:t>APG</a:t>
            </a:r>
            <a:r>
              <a:rPr lang="en-US" sz="2400" dirty="0"/>
              <a:t>, 4.5 mN/m; TDA-13, 1.1 mN/m)</a:t>
            </a:r>
          </a:p>
        </p:txBody>
      </p:sp>
    </p:spTree>
    <p:extLst>
      <p:ext uri="{BB962C8B-B14F-4D97-AF65-F5344CB8AC3E}">
        <p14:creationId xmlns:p14="http://schemas.microsoft.com/office/powerpoint/2010/main" val="3630117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D6F91-9F53-FD07-4AD7-02B526F601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A3E771-66B1-C642-9352-DD17AD4C75B4}"/>
              </a:ext>
            </a:extLst>
          </p:cNvPr>
          <p:cNvSpPr>
            <a:spLocks noGrp="1"/>
          </p:cNvSpPr>
          <p:nvPr>
            <p:ph type="title"/>
          </p:nvPr>
        </p:nvSpPr>
        <p:spPr>
          <a:xfrm>
            <a:off x="566058" y="274183"/>
            <a:ext cx="11251166" cy="1143000"/>
          </a:xfrm>
        </p:spPr>
        <p:txBody>
          <a:bodyPr>
            <a:normAutofit fontScale="90000"/>
          </a:bodyPr>
          <a:lstStyle/>
          <a:p>
            <a:pPr algn="ctr"/>
            <a:r>
              <a:rPr lang="en-US" b="1" dirty="0"/>
              <a:t>Effect of Injected Gas Fraction </a:t>
            </a:r>
            <a:br>
              <a:rPr lang="en-US" b="1" dirty="0"/>
            </a:br>
            <a:r>
              <a:rPr lang="en-US" sz="3100" b="1" dirty="0"/>
              <a:t>(foam quality)</a:t>
            </a:r>
          </a:p>
        </p:txBody>
      </p:sp>
      <p:pic>
        <p:nvPicPr>
          <p:cNvPr id="3" name="Picture 4">
            <a:extLst>
              <a:ext uri="{FF2B5EF4-FFF2-40B4-BE49-F238E27FC236}">
                <a16:creationId xmlns:a16="http://schemas.microsoft.com/office/drawing/2014/main" id="{3F9852D1-0657-531D-87CE-5F81634831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65" y="1587955"/>
            <a:ext cx="6329363"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a:extLst>
              <a:ext uri="{FF2B5EF4-FFF2-40B4-BE49-F238E27FC236}">
                <a16:creationId xmlns:a16="http://schemas.microsoft.com/office/drawing/2014/main" id="{44EFD634-81E0-E1B1-39A7-81BA75639D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0637" y="1564142"/>
            <a:ext cx="5821363"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0213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EE7A1-BC86-4DC8-B0B8-E6298806DB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CB65FB-BFA6-41CE-1BD9-D105D20BFE19}"/>
              </a:ext>
            </a:extLst>
          </p:cNvPr>
          <p:cNvSpPr>
            <a:spLocks noGrp="1"/>
          </p:cNvSpPr>
          <p:nvPr>
            <p:ph type="title"/>
          </p:nvPr>
        </p:nvSpPr>
        <p:spPr>
          <a:xfrm>
            <a:off x="566058" y="-54430"/>
            <a:ext cx="11251166" cy="1143000"/>
          </a:xfrm>
        </p:spPr>
        <p:txBody>
          <a:bodyPr/>
          <a:lstStyle/>
          <a:p>
            <a:pPr algn="ctr"/>
            <a:r>
              <a:rPr lang="en-US" b="1" dirty="0"/>
              <a:t>Effect of Permeability K</a:t>
            </a:r>
          </a:p>
        </p:txBody>
      </p:sp>
      <p:pic>
        <p:nvPicPr>
          <p:cNvPr id="5" name="Picture 3">
            <a:extLst>
              <a:ext uri="{FF2B5EF4-FFF2-40B4-BE49-F238E27FC236}">
                <a16:creationId xmlns:a16="http://schemas.microsoft.com/office/drawing/2014/main" id="{29491218-9468-26BC-C80A-E0A8AC6174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1579" y="1088570"/>
            <a:ext cx="7398028" cy="5652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289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2B537-2D40-3443-BB24-DACF977595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2FCF85-4997-3E35-495C-48107254CFEC}"/>
              </a:ext>
            </a:extLst>
          </p:cNvPr>
          <p:cNvSpPr>
            <a:spLocks noGrp="1"/>
          </p:cNvSpPr>
          <p:nvPr>
            <p:ph type="title"/>
          </p:nvPr>
        </p:nvSpPr>
        <p:spPr>
          <a:xfrm>
            <a:off x="566058" y="-54430"/>
            <a:ext cx="11251166" cy="1143000"/>
          </a:xfrm>
        </p:spPr>
        <p:txBody>
          <a:bodyPr>
            <a:normAutofit fontScale="90000"/>
          </a:bodyPr>
          <a:lstStyle/>
          <a:p>
            <a:pPr algn="ctr"/>
            <a:r>
              <a:rPr lang="en-US" b="1" dirty="0"/>
              <a:t>Effect of Surfactant and Surface Tension</a:t>
            </a:r>
          </a:p>
        </p:txBody>
      </p:sp>
      <p:graphicFrame>
        <p:nvGraphicFramePr>
          <p:cNvPr id="5" name="Object 1">
            <a:extLst>
              <a:ext uri="{FF2B5EF4-FFF2-40B4-BE49-F238E27FC236}">
                <a16:creationId xmlns:a16="http://schemas.microsoft.com/office/drawing/2014/main" id="{7000FEBD-038B-5FF8-77F1-13685E4DD76F}"/>
              </a:ext>
            </a:extLst>
          </p:cNvPr>
          <p:cNvGraphicFramePr>
            <a:graphicFrameLocks noChangeAspect="1"/>
          </p:cNvGraphicFramePr>
          <p:nvPr>
            <p:extLst>
              <p:ext uri="{D42A27DB-BD31-4B8C-83A1-F6EECF244321}">
                <p14:modId xmlns:p14="http://schemas.microsoft.com/office/powerpoint/2010/main" val="175573077"/>
              </p:ext>
            </p:extLst>
          </p:nvPr>
        </p:nvGraphicFramePr>
        <p:xfrm>
          <a:off x="2322512" y="857180"/>
          <a:ext cx="7550831" cy="5772853"/>
        </p:xfrm>
        <a:graphic>
          <a:graphicData uri="http://schemas.openxmlformats.org/presentationml/2006/ole">
            <mc:AlternateContent xmlns:mc="http://schemas.openxmlformats.org/markup-compatibility/2006">
              <mc:Choice xmlns:v="urn:schemas-microsoft-com:vml" Requires="v">
                <p:oleObj name="Graph" r:id="rId2" imgW="6445780" imgH="4928301" progId="Origin95.Graph">
                  <p:embed/>
                </p:oleObj>
              </mc:Choice>
              <mc:Fallback>
                <p:oleObj name="Graph" r:id="rId2" imgW="6445780" imgH="4928301" progId="Origin95.Graph">
                  <p:embed/>
                  <p:pic>
                    <p:nvPicPr>
                      <p:cNvPr id="17415" name="Object 1">
                        <a:extLst>
                          <a:ext uri="{FF2B5EF4-FFF2-40B4-BE49-F238E27FC236}">
                            <a16:creationId xmlns:a16="http://schemas.microsoft.com/office/drawing/2014/main" id="{C75FA755-4C97-073C-A6AB-FEB50A58F9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512" y="857180"/>
                        <a:ext cx="7550831" cy="5772853"/>
                      </a:xfrm>
                      <a:prstGeom prst="rect">
                        <a:avLst/>
                      </a:prstGeom>
                      <a:noFill/>
                      <a:ln>
                        <a:noFill/>
                      </a:ln>
                    </p:spPr>
                  </p:pic>
                </p:oleObj>
              </mc:Fallback>
            </mc:AlternateContent>
          </a:graphicData>
        </a:graphic>
      </p:graphicFrame>
      <p:sp>
        <p:nvSpPr>
          <p:cNvPr id="6" name="Rectangle 5">
            <a:extLst>
              <a:ext uri="{FF2B5EF4-FFF2-40B4-BE49-F238E27FC236}">
                <a16:creationId xmlns:a16="http://schemas.microsoft.com/office/drawing/2014/main" id="{B232287A-737F-79EC-2DCD-9CAA247BDD5D}"/>
              </a:ext>
            </a:extLst>
          </p:cNvPr>
          <p:cNvSpPr/>
          <p:nvPr/>
        </p:nvSpPr>
        <p:spPr>
          <a:xfrm>
            <a:off x="5780314" y="5029200"/>
            <a:ext cx="3799115" cy="66402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E61CCB2-7B26-3106-DF75-08FE33EA002F}"/>
              </a:ext>
            </a:extLst>
          </p:cNvPr>
          <p:cNvSpPr txBox="1"/>
          <p:nvPr/>
        </p:nvSpPr>
        <p:spPr>
          <a:xfrm>
            <a:off x="4763727" y="1710530"/>
            <a:ext cx="1664783" cy="830997"/>
          </a:xfrm>
          <a:prstGeom prst="rect">
            <a:avLst/>
          </a:prstGeom>
          <a:noFill/>
        </p:spPr>
        <p:txBody>
          <a:bodyPr wrap="square" rtlCol="0">
            <a:spAutoFit/>
          </a:bodyPr>
          <a:lstStyle/>
          <a:p>
            <a:pPr algn="r"/>
            <a:r>
              <a:rPr lang="en-US" sz="2400" b="1" dirty="0" err="1">
                <a:solidFill>
                  <a:srgbClr val="C00000"/>
                </a:solidFill>
              </a:rPr>
              <a:t>APG</a:t>
            </a:r>
            <a:endParaRPr lang="en-US" sz="2400" b="1" dirty="0">
              <a:solidFill>
                <a:srgbClr val="C00000"/>
              </a:solidFill>
            </a:endParaRPr>
          </a:p>
          <a:p>
            <a:pPr algn="r"/>
            <a:r>
              <a:rPr lang="en-US" sz="2400" b="1" dirty="0">
                <a:solidFill>
                  <a:srgbClr val="C00000"/>
                </a:solidFill>
              </a:rPr>
              <a:t>4.5 mN/m</a:t>
            </a:r>
            <a:endParaRPr lang="en-US" sz="2400" b="1" baseline="-25000" dirty="0">
              <a:solidFill>
                <a:srgbClr val="C00000"/>
              </a:solidFill>
            </a:endParaRPr>
          </a:p>
        </p:txBody>
      </p:sp>
      <p:sp>
        <p:nvSpPr>
          <p:cNvPr id="8" name="TextBox 7">
            <a:extLst>
              <a:ext uri="{FF2B5EF4-FFF2-40B4-BE49-F238E27FC236}">
                <a16:creationId xmlns:a16="http://schemas.microsoft.com/office/drawing/2014/main" id="{B888F5C8-3F19-D9C3-8876-5FA6C4E9D078}"/>
              </a:ext>
            </a:extLst>
          </p:cNvPr>
          <p:cNvSpPr txBox="1"/>
          <p:nvPr/>
        </p:nvSpPr>
        <p:spPr>
          <a:xfrm>
            <a:off x="3350564" y="3743606"/>
            <a:ext cx="1664783" cy="830997"/>
          </a:xfrm>
          <a:prstGeom prst="rect">
            <a:avLst/>
          </a:prstGeom>
          <a:noFill/>
        </p:spPr>
        <p:txBody>
          <a:bodyPr wrap="square" rtlCol="0">
            <a:spAutoFit/>
          </a:bodyPr>
          <a:lstStyle/>
          <a:p>
            <a:pPr algn="r"/>
            <a:r>
              <a:rPr lang="en-US" sz="2400" b="1" dirty="0">
                <a:solidFill>
                  <a:srgbClr val="C00000"/>
                </a:solidFill>
              </a:rPr>
              <a:t>TDA-13</a:t>
            </a:r>
          </a:p>
          <a:p>
            <a:pPr algn="r"/>
            <a:r>
              <a:rPr lang="en-US" sz="2400" b="1" dirty="0">
                <a:solidFill>
                  <a:srgbClr val="C00000"/>
                </a:solidFill>
              </a:rPr>
              <a:t>1.1 mN/m</a:t>
            </a:r>
            <a:endParaRPr lang="en-US" sz="2400" b="1" baseline="-25000" dirty="0">
              <a:solidFill>
                <a:srgbClr val="C00000"/>
              </a:solidFill>
            </a:endParaRPr>
          </a:p>
        </p:txBody>
      </p:sp>
    </p:spTree>
    <p:extLst>
      <p:ext uri="{BB962C8B-B14F-4D97-AF65-F5344CB8AC3E}">
        <p14:creationId xmlns:p14="http://schemas.microsoft.com/office/powerpoint/2010/main" val="1864770229"/>
      </p:ext>
    </p:extLst>
  </p:cSld>
  <p:clrMapOvr>
    <a:masterClrMapping/>
  </p:clrMapOvr>
</p:sld>
</file>

<file path=ppt/theme/theme1.xml><?xml version="1.0" encoding="utf-8"?>
<a:theme xmlns:a="http://schemas.openxmlformats.org/drawingml/2006/main" name="Office Theme">
  <a:themeElements>
    <a:clrScheme name="TU Delft">
      <a:dk1>
        <a:sysClr val="windowText" lastClr="000000"/>
      </a:dk1>
      <a:lt1>
        <a:srgbClr val="FFFFFF"/>
      </a:lt1>
      <a:dk2>
        <a:srgbClr val="00A6D6"/>
      </a:dk2>
      <a:lt2>
        <a:srgbClr val="FFFFFF"/>
      </a:lt2>
      <a:accent1>
        <a:srgbClr val="A5CA1A"/>
      </a:accent1>
      <a:accent2>
        <a:srgbClr val="E21A1A"/>
      </a:accent2>
      <a:accent3>
        <a:srgbClr val="6D177F"/>
      </a:accent3>
      <a:accent4>
        <a:srgbClr val="E64616"/>
      </a:accent4>
      <a:accent5>
        <a:srgbClr val="008891"/>
      </a:accent5>
      <a:accent6>
        <a:srgbClr val="6B868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lank_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13353</TotalTime>
  <Words>1363</Words>
  <Application>Microsoft Office PowerPoint</Application>
  <PresentationFormat>Widescreen</PresentationFormat>
  <Paragraphs>85</Paragraphs>
  <Slides>16</Slides>
  <Notes>1</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16</vt:i4>
      </vt:variant>
    </vt:vector>
  </HeadingPairs>
  <TitlesOfParts>
    <vt:vector size="25" baseType="lpstr">
      <vt:lpstr>Arial</vt:lpstr>
      <vt:lpstr>Calibri</vt:lpstr>
      <vt:lpstr>Symbol</vt:lpstr>
      <vt:lpstr>Tahoma</vt:lpstr>
      <vt:lpstr>Office Theme</vt:lpstr>
      <vt:lpstr>Custom Design</vt:lpstr>
      <vt:lpstr>1_Custom Design</vt:lpstr>
      <vt:lpstr>Blank_Body</vt:lpstr>
      <vt:lpstr>Graph</vt:lpstr>
      <vt:lpstr>Lab Evaluation  of Long-Distance Propagation of CO2 Foam  for Deep Mobility Control </vt:lpstr>
      <vt:lpstr>Foam Injection in subsurface applications</vt:lpstr>
      <vt:lpstr>Foam Generation and Propagation</vt:lpstr>
      <vt:lpstr>Foam Generation with N2 and CO2 foam</vt:lpstr>
      <vt:lpstr>Laboratory study of foam propagation</vt:lpstr>
      <vt:lpstr>Cases examined</vt:lpstr>
      <vt:lpstr>Effect of Injected Gas Fraction  (foam quality)</vt:lpstr>
      <vt:lpstr>Effect of Permeability K</vt:lpstr>
      <vt:lpstr>Effect of Surfactant and Surface Tension</vt:lpstr>
      <vt:lpstr>Conclusions</vt:lpstr>
      <vt:lpstr>Discussion</vt:lpstr>
      <vt:lpstr>References: Foam Applications</vt:lpstr>
      <vt:lpstr>References: Foam Generation in Steady Flow</vt:lpstr>
      <vt:lpstr>References: Foam Propagation</vt:lpstr>
      <vt:lpstr>References: Foam Placement Without Direct Propagation</vt:lpstr>
      <vt:lpstr>PowerPoint Presentation</vt:lpstr>
    </vt:vector>
  </TitlesOfParts>
  <Company>TU Delft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Saskia de Been</dc:creator>
  <cp:lastModifiedBy>Bill Rossen</cp:lastModifiedBy>
  <cp:revision>199</cp:revision>
  <cp:lastPrinted>2026-05-14T12:41:27Z</cp:lastPrinted>
  <dcterms:created xsi:type="dcterms:W3CDTF">2015-07-09T11:57:30Z</dcterms:created>
  <dcterms:modified xsi:type="dcterms:W3CDTF">2026-05-15T15:26:01Z</dcterms:modified>
</cp:coreProperties>
</file>