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sldIdLst>
    <p:sldId id="257" r:id="rId2"/>
    <p:sldId id="258" r:id="rId3"/>
    <p:sldId id="1171" r:id="rId4"/>
    <p:sldId id="1102" r:id="rId5"/>
    <p:sldId id="1104" r:id="rId6"/>
    <p:sldId id="1165" r:id="rId7"/>
    <p:sldId id="1100" r:id="rId8"/>
    <p:sldId id="1166" r:id="rId9"/>
    <p:sldId id="1105" r:id="rId10"/>
    <p:sldId id="1138" r:id="rId11"/>
    <p:sldId id="1111" r:id="rId12"/>
    <p:sldId id="1159" r:id="rId13"/>
    <p:sldId id="1161" r:id="rId14"/>
    <p:sldId id="1153" r:id="rId15"/>
    <p:sldId id="1160" r:id="rId16"/>
    <p:sldId id="1157" r:id="rId17"/>
    <p:sldId id="1162" r:id="rId18"/>
    <p:sldId id="1163" r:id="rId19"/>
    <p:sldId id="1075" r:id="rId20"/>
    <p:sldId id="1170" r:id="rId21"/>
    <p:sldId id="1167" r:id="rId22"/>
    <p:sldId id="1168" r:id="rId23"/>
    <p:sldId id="1158" r:id="rId24"/>
    <p:sldId id="1131" r:id="rId25"/>
    <p:sldId id="1130" r:id="rId26"/>
    <p:sldId id="1128" r:id="rId27"/>
    <p:sldId id="1129" r:id="rId28"/>
    <p:sldId id="1146" r:id="rId29"/>
    <p:sldId id="1145" r:id="rId30"/>
    <p:sldId id="1148" r:id="rId31"/>
    <p:sldId id="1133" r:id="rId32"/>
    <p:sldId id="1150" r:id="rId33"/>
    <p:sldId id="1121" r:id="rId34"/>
    <p:sldId id="1172" r:id="rId35"/>
    <p:sldId id="1120" r:id="rId36"/>
    <p:sldId id="1135" r:id="rId37"/>
    <p:sldId id="1136" r:id="rId38"/>
    <p:sldId id="967" r:id="rId39"/>
    <p:sldId id="1140" r:id="rId40"/>
    <p:sldId id="1108" r:id="rId41"/>
    <p:sldId id="1175" r:id="rId42"/>
    <p:sldId id="1176" r:id="rId43"/>
    <p:sldId id="1177" r:id="rId44"/>
    <p:sldId id="1144" r:id="rId45"/>
  </p:sldIdLst>
  <p:sldSz cx="12192000" cy="6858000"/>
  <p:notesSz cx="6858000" cy="9144000"/>
  <p:defaultTextStyle>
    <a:defPPr>
      <a:defRPr lang="en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06" autoAdjust="0"/>
    <p:restoredTop sz="84977" autoAdjust="0"/>
  </p:normalViewPr>
  <p:slideViewPr>
    <p:cSldViewPr snapToGrid="0">
      <p:cViewPr varScale="1">
        <p:scale>
          <a:sx n="75" d="100"/>
          <a:sy n="75" d="100"/>
        </p:scale>
        <p:origin x="69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D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762356-A60B-43B3-9EE4-16CBC3B01AA5}" type="datetimeFigureOut">
              <a:rPr lang="en-DE" smtClean="0"/>
              <a:t>20/05/2026</a:t>
            </a:fld>
            <a:endParaRPr lang="en-D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D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81C38F-59CD-4688-B66D-925798340720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5458632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1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9660083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4273497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6B90E3-E3FE-2AAB-FD6B-826EBF9C9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0D31E7-DCA0-20EA-885B-BF9B1A0FE0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D2FFF2-5F62-FDA6-5DFD-44EB67B2C3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9C61BC-CD2B-7ED0-EFF3-CDF8312CA5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42829162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424DD9-C8B2-FB0B-7CC9-75F475B7D5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3BBD39-C890-F82B-D90B-FACF3752FA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D0243C-3E4D-1A44-6867-414A154F2C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E72857-AC36-A3FD-A8BE-6B968CFA55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4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773515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D287BE-34ED-6E37-EB23-A72F5E64AD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BB9F8D-C4A5-3722-68E1-2F0BD5E2ED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F8A420-4F99-00C8-B809-E6C693E0D3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4F9388-7486-3E23-8475-7D9D06AA3F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5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8693654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B1448B-521F-4937-D28A-74618E986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EF13A4-FF17-25D1-6819-2131DE09D0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22A7A4-4FD0-113C-CE34-3D2319FF40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A7B291-6D38-E141-E5E2-5A4E8EEB16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6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2999236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9CC927-C021-E089-4DD1-04C287603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45B832-2C85-2E1E-E732-54D2F4D59C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FBB92E-DEBB-A71C-01AA-5736D35E68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4DF52A-8444-DC0A-38F1-3281BFE27D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7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41857746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37B879-DE16-F46B-0DDA-08EE7B5FE9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6873FF-91EC-8878-16BA-9A54E3AC79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3913AB-1577-04FA-8A68-88AD91B127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5CD711-94C1-28EA-573B-E57C904696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8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1615809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66E574-5467-D633-BF86-3FCD0D336D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8A44EA-9B61-B50A-A0B6-8C216DF71C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BDE274-BDDA-7E2F-D920-C4F8E0B4D4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6FDB5F-6B98-B447-D212-2A65E183FB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9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9450877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9C4CB0-2848-AF56-E354-31C22D4855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8713A7-EA7D-6676-ECB4-ECEA24AFA3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E10AE6-FA9F-4648-380D-CE6F0D58A6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NL" dirty="0"/>
          </a:p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7C4F7C-EFFC-3DFA-299A-DF948AAB9E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10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799897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39F80C-12CB-345F-782C-E49D6C2E33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668499-7427-AAD4-5700-DA668D47D2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F693B8-CE25-2677-2530-7633F06C2A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800191-398F-C579-04FA-386EC21CDA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11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3104403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E026B1-99C2-687C-5776-7F984CC71D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697B0E-15C8-A01E-4D40-BCAF8E204F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0BDF2D-9A85-5E4F-D264-D8CBFCE836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1D8651-7831-9218-7BC6-408B01D587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12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5732372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67B8D-FCFE-F458-81C2-84FD882DF4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BAE404-9503-4D69-A31B-45D7E0CD94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582988-C56A-22C0-4859-D41E10BC31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B2D19F-5D05-8F09-6DD7-319FC0398D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13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5343070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C85726-46B6-3EE4-0C08-D253769CFC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D745C6-5062-A381-48DD-EAC85739E6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DA790B-3941-7248-36AC-969F002187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41D55E-7778-53AE-D437-0AAB88A5CB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14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431261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05248C-E291-88AE-73FB-4AD45B6821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968D25-4B93-6035-F3AB-7A28C10EBF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E73069-E19D-AF23-49A7-08BE5ABF60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B45EC5-E024-B570-1647-F088BED388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15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42310079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C3A720-26A7-84C1-E51C-3F2A6E9D86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2C345E-94A8-19BD-E751-057B0878B0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86FA06-038C-E8EE-6EAF-0EFD442674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198419-74E8-5781-DC25-D264B12854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16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9186814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592B3-77E9-ED7B-F145-BCDA79590B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003D41-E13C-ADF9-C793-9866E45270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4C622E-4C20-1FBF-5DCD-513D9EAA7B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167AA4-B660-23A7-4986-23FFED4C0A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17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6035899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DAF424-D45C-9A6E-DAD5-778701C99D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F6FB9D-2F61-E05E-2122-4E74270251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E5DE00-D063-CB28-C386-D407C193FF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565D1C-CAD8-44A8-359B-1C96F15B37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18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7133846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19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61299850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55E212-88A1-9E1E-7055-44C4C6A4FC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BD54BF-BA1F-85D5-33EB-55F5E6D139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AC37D7-9624-7058-B0F6-FD3CADD6C0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F77F7F-7337-61E8-CBCD-4F7CA70D77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20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56770699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692CEC-E694-87C7-887B-49935B375A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32BBE8-357A-036B-FFB4-7FD207FD6F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040171-8EB4-20C0-11EB-C034137CB8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1C86CC-5850-6583-59A4-0CF49DD617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21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82043557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3EF085-1509-EE18-E40B-5BCB4CFCAB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1A2B90-21EB-F091-668B-6D26A453B6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A196FB-731F-DB91-7499-E2310635E1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49D590-44C8-61B0-29FD-DABFECEFAD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22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64543852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B2858-F579-F6F8-93FE-D60376437B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14C11A-02F4-DCC0-8AF5-B4DC3BD123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796CA2-1880-E69C-EA78-6E31D4A66A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54B26B-AD19-6499-5144-C1BFF2B0BE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23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08440963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E0656D-F1BF-8820-4206-46C058AFE8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6C9781-984B-259B-81C4-69EDB02C9B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6CB483-E104-8437-D74B-0CBB23AE38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066BFB-6B4D-A97D-65FC-E3EDF179DE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24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66922583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701DC0-6A70-5DF6-952C-F663F19539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F2D45E-E6A1-7770-DAAE-B25D63CAB2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B59262-52DE-5C9F-85DB-44EAA192F7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E6BA67-0FDD-2FCB-3B00-4B01932E36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25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46833743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5817E9-9F5E-352B-6BAC-E53A558B14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822C87-01D0-EB3E-D402-826536F9BA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2E57DE-7B40-83E6-BE73-D69D618FBA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937CB8-1EF8-A16C-A31F-D6CAB9D395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26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45350192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DD82B9-F88C-6DFC-B391-0B67FA2C8A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54E38E-5492-C5CD-D1A0-9717B7DDBC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27AB72-BE40-4D0E-9838-F804CA2897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D70B2A-722B-60C5-34DE-335ED1851F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27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54033677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40484E-03AC-E896-969E-57173E1C70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2160FB-13CE-5D03-07F1-69CB7CC91D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36A24B-E8E1-E959-803E-AA11A0EA9E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1F6A29-4A56-CD24-C275-FAE3BF2996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28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7338738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1258BB-DAC5-2B18-04A3-3F2D52085A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88F6E2-8C5A-68CA-FEFF-02DD238B85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0CB336-EE4D-87CE-EEED-D1CE9FF87D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96B7C8-2DCF-8599-AF59-51B1DC1008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29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76206858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5A68D5-2B01-A96D-7B42-C5183F30E1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53F411-6B11-B2E5-EA2E-DE2DD33322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8B5655-BB29-D95D-4D82-F50CC3D0C8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383558-BD86-163D-90E4-5BED7C02B4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30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62107900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31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40746313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7CDF4B-2E5A-7723-F726-80ED7D9FCC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FA1CC1-AF16-C778-9998-C6826CEEE3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E027AC-6E87-05F1-CDA2-CBC698E453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123C34-6D57-A443-44AD-625D492E8C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32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67188395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33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96289027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8FFF09-10B3-2F89-87AC-35C614A1C9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B81D8D-DA8E-16F5-D06B-09ADAD52F1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1D9389-9A13-37F8-B20F-1D079C838C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2C7478-BA70-2222-8353-A0D6EFF815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34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36443690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35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415811514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36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43103417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37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78452416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38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07263647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D25B0-AC8D-84E3-676C-FFCD8368C6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0D19AE-2854-E02C-C796-1051D88973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BB2FFE-7A03-90A9-E422-AA81C4DD5C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71EEC8-1126-B9A5-0C0C-DD30D1B46C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40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47110265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832338-C50E-4CD1-C129-71CCDFFA72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2D890E-B3AC-E20B-4799-3E5DFE2DC6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2B3580-964D-7074-7328-37DE2F2614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06D440-028D-85BD-4257-29E7F50A27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44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980394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1031D-1D4C-488A-93A3-E475CACB1D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54FD1D-8E8C-E559-08BF-633BAAC5E0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017E7E-946A-C358-10DD-1B7A50E7A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10BE4-C16C-4DB3-BA9F-3CB16850900E}" type="datetimeFigureOut">
              <a:rPr lang="en-DE" smtClean="0"/>
              <a:t>20/05/2026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96B474-D4D7-4683-177F-0062ADAE8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DAAB27-487C-0266-8B8F-9524AF178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D2E90-21EA-4D0E-994A-01EE793CE13E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228366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73ECB-3CB4-2E3B-54D5-DAA672331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57677-9DE5-1067-2112-7B67CDA619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7E2DA-F779-EE15-291E-4729EFE0F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10BE4-C16C-4DB3-BA9F-3CB16850900E}" type="datetimeFigureOut">
              <a:rPr lang="en-DE" smtClean="0"/>
              <a:t>20/05/2026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9409A-55D8-872D-BC3B-C569EBC58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07EDE-16D5-21A9-CBA3-17CF6DBB4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D2E90-21EA-4D0E-994A-01EE793CE13E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2958992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AFAB4-D703-C9D8-0030-02F56DE5D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A5D63D-62AC-0FFD-EC3E-876EB7E2A5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7F83DF-F46A-7126-8DA1-32C796E7D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10BE4-C16C-4DB3-BA9F-3CB16850900E}" type="datetimeFigureOut">
              <a:rPr lang="en-DE" smtClean="0"/>
              <a:t>20/05/2026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10919E-5CCC-A030-B033-472B8DA9A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CC8BA9-0798-035A-C63A-02FFBF2D7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D2E90-21EA-4D0E-994A-01EE793CE13E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1142197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BD5DC-759C-E660-F61B-5EDEAB9B7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4B462-34BC-B2E0-E941-427B76659E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B2E76E-B161-F7C3-5673-8F2CFF87DF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32EB3C-3768-EAFF-ED9B-ECBBEB010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10BE4-C16C-4DB3-BA9F-3CB16850900E}" type="datetimeFigureOut">
              <a:rPr lang="en-DE" smtClean="0"/>
              <a:t>20/05/2026</a:t>
            </a:fld>
            <a:endParaRPr lang="en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66BA3E-028A-81FE-9ED0-62DE18B69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0A95FF-EDE0-F684-3D56-EEAF0FAA1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D2E90-21EA-4D0E-994A-01EE793CE13E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087160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10AF7-7717-DD2A-FA99-12817C8C0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7F3246-3152-2989-2C5B-0A9A6D2D75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F859E5-19FA-6381-8DD2-0F729875E3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8DA192-E85D-17FD-B528-F77EF7A821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D03406-BDFD-822E-8F26-E8B854DA76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984DEB-2D44-9CB8-9A9E-3573C224E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10BE4-C16C-4DB3-BA9F-3CB16850900E}" type="datetimeFigureOut">
              <a:rPr lang="en-DE" smtClean="0"/>
              <a:t>20/05/2026</a:t>
            </a:fld>
            <a:endParaRPr lang="en-D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112509-4ACA-324B-7379-B4CF6FAB5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4D1129-7205-7948-39BE-66C59BAA8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D2E90-21EA-4D0E-994A-01EE793CE13E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2778324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68BEE-A2A9-9DF4-8C8A-D7F1CEAD8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45DEA5-D5E5-97CF-C3AD-0D8C3FBD1F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10BE4-C16C-4DB3-BA9F-3CB16850900E}" type="datetimeFigureOut">
              <a:rPr lang="en-DE" smtClean="0"/>
              <a:t>20/05/2026</a:t>
            </a:fld>
            <a:endParaRPr lang="en-D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1B4236-09FD-6339-4BFA-BB0289762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673DBF-763E-DFBF-C262-55AC52380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D2E90-21EA-4D0E-994A-01EE793CE13E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890149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9C753D-F0ED-E73B-E167-7FCEFF1A8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10BE4-C16C-4DB3-BA9F-3CB16850900E}" type="datetimeFigureOut">
              <a:rPr lang="en-DE" smtClean="0"/>
              <a:t>20/05/2026</a:t>
            </a:fld>
            <a:endParaRPr lang="en-D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D8E302-AD96-F88D-79DA-A593524F7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35A690-EB6A-B5B1-C74F-42DE94B1F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D2E90-21EA-4D0E-994A-01EE793CE13E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134401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48FD0-2CC8-A6EC-1BD9-5B0617D70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BDC9D-47AB-95F4-359B-9F94DBFB0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9268A5-48C0-D631-C7A3-CD4ED46F74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9FFEE4-740C-46F0-B3B3-3D56D8067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10BE4-C16C-4DB3-BA9F-3CB16850900E}" type="datetimeFigureOut">
              <a:rPr lang="en-DE" smtClean="0"/>
              <a:t>20/05/2026</a:t>
            </a:fld>
            <a:endParaRPr lang="en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517EE4-5CD4-CC03-8418-CBAD16454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6E767-B48A-BF30-C90B-40BF4924E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D2E90-21EA-4D0E-994A-01EE793CE13E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2047833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D5D43-3E02-6537-37F5-AFB79FCE0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D624E4-F533-3BD1-48F3-EAB92870FB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D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898217-66A5-C85E-C1A8-2E574C8F45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AB22C9-6F9B-477F-2923-4AB02B4B1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10BE4-C16C-4DB3-BA9F-3CB16850900E}" type="datetimeFigureOut">
              <a:rPr lang="en-DE" smtClean="0"/>
              <a:t>20/05/2026</a:t>
            </a:fld>
            <a:endParaRPr lang="en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FB7C03-B430-F41F-2333-502E81DA76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BE11DD-96BA-46BC-A2AC-F9724DAFB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D2E90-21EA-4D0E-994A-01EE793CE13E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826428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81664-741C-412C-1C1A-CA1CEA1CD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B2C755-C93A-CB1E-6E5E-C48875F5ED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059831-B699-C42E-4E48-B051D1C1D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10BE4-C16C-4DB3-BA9F-3CB16850900E}" type="datetimeFigureOut">
              <a:rPr lang="en-DE" smtClean="0"/>
              <a:t>20/05/2026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73A65-EC44-B420-64C1-EB9253346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561727-531C-C54C-42B6-359C5FEEC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D2E90-21EA-4D0E-994A-01EE793CE13E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470709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59AA94-DA11-2ADA-5333-03D80AD03E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6E5CFE-F7D0-A089-0C9F-79959C0866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C568FA-DA94-0D6C-174D-FD3CA1F54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10BE4-C16C-4DB3-BA9F-3CB16850900E}" type="datetimeFigureOut">
              <a:rPr lang="en-DE" smtClean="0"/>
              <a:t>20/05/2026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8DFA12-E001-23F1-A267-6576309EF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9843-FED0-AE80-56B6-BFB50ACA8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D2E90-21EA-4D0E-994A-01EE793CE13E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1349105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78B832-9D79-1AB3-E804-3710A2E58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885CF3-A268-135D-99CE-A1A72BB805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7A61A-5D04-1056-D3A4-D1350580F2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510BE4-C16C-4DB3-BA9F-3CB16850900E}" type="datetimeFigureOut">
              <a:rPr lang="en-DE" smtClean="0"/>
              <a:t>20/05/2026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61F09-DC5A-8CFF-7F24-00AB24A622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0CE326-68D3-D1AE-D2F4-CFFB586688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6D2E90-21EA-4D0E-994A-01EE793CE13E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101557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1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30.png"/><Relationship Id="rId4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29.png"/><Relationship Id="rId4" Type="http://schemas.openxmlformats.org/officeDocument/2006/relationships/image" Target="../media/image3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33.png"/><Relationship Id="rId4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29.png"/><Relationship Id="rId4" Type="http://schemas.openxmlformats.org/officeDocument/2006/relationships/image" Target="../media/image3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6.png"/><Relationship Id="rId4" Type="http://schemas.openxmlformats.org/officeDocument/2006/relationships/notesSlide" Target="../notesSlides/notesSlide3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29.png"/><Relationship Id="rId4" Type="http://schemas.openxmlformats.org/officeDocument/2006/relationships/image" Target="../media/image3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19.png"/><Relationship Id="rId4" Type="http://schemas.openxmlformats.org/officeDocument/2006/relationships/image" Target="../media/image3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40.png"/><Relationship Id="rId4" Type="http://schemas.openxmlformats.org/officeDocument/2006/relationships/image" Target="../media/image37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3.png"/><Relationship Id="rId7" Type="http://schemas.openxmlformats.org/officeDocument/2006/relationships/hyperlink" Target="https://www.maartjeboon.com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amir-reza.zargar@mib.uni-stuttgart.de" TargetMode="External"/><Relationship Id="rId5" Type="http://schemas.openxmlformats.org/officeDocument/2006/relationships/hyperlink" Target="https://www.mib.uni-stuttgart.de/institute/team/Zargar/" TargetMode="External"/><Relationship Id="rId4" Type="http://schemas.openxmlformats.org/officeDocument/2006/relationships/image" Target="../media/image4.png"/><Relationship Id="rId9" Type="http://schemas.openxmlformats.org/officeDocument/2006/relationships/image" Target="../media/image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microsoft.com/office/2007/relationships/media" Target="../media/media4.mp4"/><Relationship Id="rId7" Type="http://schemas.openxmlformats.org/officeDocument/2006/relationships/image" Target="../media/image12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notesSlide" Target="../notesSlides/notesSlide40.xml"/><Relationship Id="rId5" Type="http://schemas.openxmlformats.org/officeDocument/2006/relationships/slideLayout" Target="../slideLayouts/slideLayout1.xml"/><Relationship Id="rId4" Type="http://schemas.openxmlformats.org/officeDocument/2006/relationships/video" Target="../media/media4.mp4"/><Relationship Id="rId9" Type="http://schemas.openxmlformats.org/officeDocument/2006/relationships/image" Target="../media/image5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9CE89AB7-65D7-1D9D-6BAF-400F3208DAB4}"/>
              </a:ext>
            </a:extLst>
          </p:cNvPr>
          <p:cNvSpPr txBox="1">
            <a:spLocks/>
          </p:cNvSpPr>
          <p:nvPr/>
        </p:nvSpPr>
        <p:spPr>
          <a:xfrm>
            <a:off x="917261" y="4358887"/>
            <a:ext cx="6515870" cy="57297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Amir Reza Zargar &amp; Maartje Boon</a:t>
            </a:r>
          </a:p>
        </p:txBody>
      </p:sp>
      <p:pic>
        <p:nvPicPr>
          <p:cNvPr id="6" name="Picture 5" descr="A diagram of a gas concentration&#10;&#10;AI-generated content may be incorrect.">
            <a:extLst>
              <a:ext uri="{FF2B5EF4-FFF2-40B4-BE49-F238E27FC236}">
                <a16:creationId xmlns:a16="http://schemas.microsoft.com/office/drawing/2014/main" id="{AB0624F7-1754-2B2A-EEDE-43F47BD36E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26" t="54612" r="9891" b="1589"/>
          <a:stretch>
            <a:fillRect/>
          </a:stretch>
        </p:blipFill>
        <p:spPr>
          <a:xfrm>
            <a:off x="7819097" y="-314533"/>
            <a:ext cx="4196971" cy="4234455"/>
          </a:xfrm>
          <a:prstGeom prst="flowChartConnector">
            <a:avLst/>
          </a:prstGeom>
          <a:effectLst>
            <a:softEdge rad="355600"/>
          </a:effectLst>
        </p:spPr>
      </p:pic>
      <p:pic>
        <p:nvPicPr>
          <p:cNvPr id="7" name="Picture 6" descr="A diagram of a gas concentration&#10;&#10;AI-generated content may be incorrect.">
            <a:extLst>
              <a:ext uri="{FF2B5EF4-FFF2-40B4-BE49-F238E27FC236}">
                <a16:creationId xmlns:a16="http://schemas.microsoft.com/office/drawing/2014/main" id="{CE710C44-A047-D4DA-7F72-D5AAB05E92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1" t="53620" r="63076" b="2581"/>
          <a:stretch>
            <a:fillRect/>
          </a:stretch>
        </p:blipFill>
        <p:spPr>
          <a:xfrm>
            <a:off x="7819097" y="2974342"/>
            <a:ext cx="4196971" cy="4234455"/>
          </a:xfrm>
          <a:prstGeom prst="flowChartConnector">
            <a:avLst/>
          </a:prstGeom>
          <a:effectLst>
            <a:softEdge rad="3556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C67A0D3-995B-513B-8D44-83DE54B271EE}"/>
              </a:ext>
            </a:extLst>
          </p:cNvPr>
          <p:cNvSpPr txBox="1"/>
          <p:nvPr/>
        </p:nvSpPr>
        <p:spPr>
          <a:xfrm>
            <a:off x="277381" y="1640840"/>
            <a:ext cx="779563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/>
              <a:t>Pore-scale dynamics of exsolution-driven multiphase flow during gas storage in heterogeneous porous reservoirs</a:t>
            </a:r>
          </a:p>
        </p:txBody>
      </p:sp>
      <p:pic>
        <p:nvPicPr>
          <p:cNvPr id="10" name="Picture 9" descr="A diagram of a gas concentration&#10;&#10;AI-generated content may be incorrect.">
            <a:extLst>
              <a:ext uri="{FF2B5EF4-FFF2-40B4-BE49-F238E27FC236}">
                <a16:creationId xmlns:a16="http://schemas.microsoft.com/office/drawing/2014/main" id="{69D7FFB6-3BBF-EB4F-6A4F-C26C101223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51" t="74417" r="9694" b="21023"/>
          <a:stretch>
            <a:fillRect/>
          </a:stretch>
        </p:blipFill>
        <p:spPr>
          <a:xfrm>
            <a:off x="11490964" y="1584960"/>
            <a:ext cx="579120" cy="440868"/>
          </a:xfrm>
          <a:prstGeom prst="rect">
            <a:avLst/>
          </a:prstGeom>
          <a:effectLst/>
        </p:spPr>
      </p:pic>
      <p:pic>
        <p:nvPicPr>
          <p:cNvPr id="11" name="Picture 10" descr="A diagram of a gas concentration&#10;&#10;AI-generated content may be incorrect.">
            <a:extLst>
              <a:ext uri="{FF2B5EF4-FFF2-40B4-BE49-F238E27FC236}">
                <a16:creationId xmlns:a16="http://schemas.microsoft.com/office/drawing/2014/main" id="{5D78D592-BFF8-FCE4-BA03-FD192DF277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51" t="74417" r="9694" b="21023"/>
          <a:stretch>
            <a:fillRect/>
          </a:stretch>
        </p:blipFill>
        <p:spPr>
          <a:xfrm>
            <a:off x="11490964" y="4903057"/>
            <a:ext cx="579120" cy="440868"/>
          </a:xfrm>
          <a:prstGeom prst="rect">
            <a:avLst/>
          </a:prstGeom>
          <a:effectLst/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0407348-F5BE-CBE7-F5A6-9EDEFAABC15A}"/>
              </a:ext>
            </a:extLst>
          </p:cNvPr>
          <p:cNvCxnSpPr>
            <a:cxnSpLocks/>
          </p:cNvCxnSpPr>
          <p:nvPr/>
        </p:nvCxnSpPr>
        <p:spPr>
          <a:xfrm flipH="1">
            <a:off x="8658202" y="1431290"/>
            <a:ext cx="107426" cy="1803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C241050-71D7-0D36-AC53-990740377D9F}"/>
              </a:ext>
            </a:extLst>
          </p:cNvPr>
          <p:cNvCxnSpPr/>
          <p:nvPr/>
        </p:nvCxnSpPr>
        <p:spPr>
          <a:xfrm>
            <a:off x="8989477" y="1473200"/>
            <a:ext cx="165100" cy="1676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D184A31-DB03-B05B-58E6-1FFC5F18BCEA}"/>
              </a:ext>
            </a:extLst>
          </p:cNvPr>
          <p:cNvCxnSpPr>
            <a:cxnSpLocks/>
          </p:cNvCxnSpPr>
          <p:nvPr/>
        </p:nvCxnSpPr>
        <p:spPr>
          <a:xfrm flipH="1" flipV="1">
            <a:off x="8573604" y="910043"/>
            <a:ext cx="137244" cy="17399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288B05F-ABDA-118C-CDCC-7A31390C4F98}"/>
              </a:ext>
            </a:extLst>
          </p:cNvPr>
          <p:cNvCxnSpPr>
            <a:cxnSpLocks/>
          </p:cNvCxnSpPr>
          <p:nvPr/>
        </p:nvCxnSpPr>
        <p:spPr>
          <a:xfrm flipV="1">
            <a:off x="8934697" y="871943"/>
            <a:ext cx="109560" cy="2540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6490EE2-A631-DF0D-7659-6BF501AF0181}"/>
              </a:ext>
            </a:extLst>
          </p:cNvPr>
          <p:cNvCxnSpPr>
            <a:cxnSpLocks/>
          </p:cNvCxnSpPr>
          <p:nvPr/>
        </p:nvCxnSpPr>
        <p:spPr>
          <a:xfrm flipH="1">
            <a:off x="8578775" y="4841691"/>
            <a:ext cx="107426" cy="1803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4113BE7-3620-A36A-EF66-63008B47EAF3}"/>
              </a:ext>
            </a:extLst>
          </p:cNvPr>
          <p:cNvCxnSpPr/>
          <p:nvPr/>
        </p:nvCxnSpPr>
        <p:spPr>
          <a:xfrm>
            <a:off x="8910050" y="4883601"/>
            <a:ext cx="165100" cy="1676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1613744-FD26-707B-FD49-B40D9ACD06F5}"/>
              </a:ext>
            </a:extLst>
          </p:cNvPr>
          <p:cNvCxnSpPr>
            <a:cxnSpLocks/>
          </p:cNvCxnSpPr>
          <p:nvPr/>
        </p:nvCxnSpPr>
        <p:spPr>
          <a:xfrm flipH="1" flipV="1">
            <a:off x="8494177" y="4320444"/>
            <a:ext cx="137244" cy="17399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03FFD37-26F9-4A65-8231-B21E0B4E7B47}"/>
              </a:ext>
            </a:extLst>
          </p:cNvPr>
          <p:cNvCxnSpPr>
            <a:cxnSpLocks/>
          </p:cNvCxnSpPr>
          <p:nvPr/>
        </p:nvCxnSpPr>
        <p:spPr>
          <a:xfrm flipV="1">
            <a:off x="8855270" y="4282344"/>
            <a:ext cx="109560" cy="2540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70B46216-F1A2-86BB-852B-E44C6A91FD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001" y="164686"/>
            <a:ext cx="2677932" cy="74535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62E9A2BC-E178-AD2C-00C9-5BDA5227C8C2}"/>
              </a:ext>
            </a:extLst>
          </p:cNvPr>
          <p:cNvSpPr txBox="1"/>
          <p:nvPr/>
        </p:nvSpPr>
        <p:spPr>
          <a:xfrm>
            <a:off x="1403690" y="718054"/>
            <a:ext cx="15777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sz="1400" dirty="0">
                <a:solidFill>
                  <a:srgbClr val="000000"/>
                </a:solidFill>
              </a:rPr>
              <a:t>May 202</a:t>
            </a:r>
            <a:r>
              <a:rPr lang="en-US" sz="1400" dirty="0">
                <a:solidFill>
                  <a:srgbClr val="000000"/>
                </a:solidFill>
              </a:rPr>
              <a:t>6</a:t>
            </a:r>
            <a:r>
              <a:rPr lang="en-DE" sz="1400" dirty="0">
                <a:solidFill>
                  <a:srgbClr val="000000"/>
                </a:solidFill>
              </a:rPr>
              <a:t>, </a:t>
            </a:r>
            <a:r>
              <a:rPr lang="en-US" sz="1400" dirty="0">
                <a:solidFill>
                  <a:srgbClr val="000000"/>
                </a:solidFill>
              </a:rPr>
              <a:t>Nantes</a:t>
            </a:r>
            <a:endParaRPr lang="en-DE" sz="1400" dirty="0">
              <a:solidFill>
                <a:srgbClr val="000000"/>
              </a:solidFill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5461C545-73D0-D96A-28A7-CD159C23E8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5999" y="6222497"/>
            <a:ext cx="1453396" cy="56827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89D13B2-2A17-9C09-7EEC-432102BDC55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7756" y="6253985"/>
            <a:ext cx="1367835" cy="45013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9B3E95C-5242-C1F9-AB6A-78F729F0B62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31111" b="35111"/>
          <a:stretch/>
        </p:blipFill>
        <p:spPr>
          <a:xfrm>
            <a:off x="2693735" y="6253985"/>
            <a:ext cx="1403690" cy="458997"/>
          </a:xfrm>
          <a:prstGeom prst="rect">
            <a:avLst/>
          </a:prstGeom>
        </p:spPr>
      </p:pic>
      <p:pic>
        <p:nvPicPr>
          <p:cNvPr id="26" name="Picture 25" descr="Neu bei buildingSMART Deutschland! ... Institut für ...">
            <a:extLst>
              <a:ext uri="{FF2B5EF4-FFF2-40B4-BE49-F238E27FC236}">
                <a16:creationId xmlns:a16="http://schemas.microsoft.com/office/drawing/2014/main" id="{D7990AC9-B912-5EA9-A61C-9C77391675B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7301" t="29729" r="8022" b="30478"/>
          <a:stretch>
            <a:fillRect/>
          </a:stretch>
        </p:blipFill>
        <p:spPr>
          <a:xfrm>
            <a:off x="170544" y="6181221"/>
            <a:ext cx="2466292" cy="650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786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geothermal energy&#10;&#10;AI-generated content may be incorrect.">
            <a:extLst>
              <a:ext uri="{FF2B5EF4-FFF2-40B4-BE49-F238E27FC236}">
                <a16:creationId xmlns:a16="http://schemas.microsoft.com/office/drawing/2014/main" id="{35D6DACD-DBF2-5E93-27FF-6A1D35D232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435" t="-2" r="4839" b="3"/>
          <a:stretch>
            <a:fillRect/>
          </a:stretch>
        </p:blipFill>
        <p:spPr>
          <a:xfrm>
            <a:off x="3119154" y="2011792"/>
            <a:ext cx="5953692" cy="4314442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634D801-3911-33C6-5725-9E474E4EBE64}"/>
              </a:ext>
            </a:extLst>
          </p:cNvPr>
          <p:cNvSpPr/>
          <p:nvPr/>
        </p:nvSpPr>
        <p:spPr>
          <a:xfrm>
            <a:off x="7953817" y="6400801"/>
            <a:ext cx="3948623" cy="26619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1600" dirty="0"/>
              <a:t>Image: adjusted from www.GFZ-potsdam.de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F3D61D4-7412-3A7F-1A7A-5C04317592A1}"/>
              </a:ext>
            </a:extLst>
          </p:cNvPr>
          <p:cNvSpPr txBox="1"/>
          <p:nvPr/>
        </p:nvSpPr>
        <p:spPr>
          <a:xfrm>
            <a:off x="279082" y="191008"/>
            <a:ext cx="1071331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CO</a:t>
            </a:r>
            <a:r>
              <a:rPr lang="en-US" sz="3200" baseline="-25000" dirty="0"/>
              <a:t>2</a:t>
            </a:r>
            <a:r>
              <a:rPr lang="en-US" sz="3200" dirty="0"/>
              <a:t> storage: What will happen with the gas during storage in highly heterogeneous rock?</a:t>
            </a:r>
          </a:p>
        </p:txBody>
      </p:sp>
    </p:spTree>
    <p:extLst>
      <p:ext uri="{BB962C8B-B14F-4D97-AF65-F5344CB8AC3E}">
        <p14:creationId xmlns:p14="http://schemas.microsoft.com/office/powerpoint/2010/main" val="2022342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FC5E54-934A-D111-2322-2D3C2953EB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F1BD51B-9592-FD43-B94B-B8F70341B0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4161" r="72906" b="56989"/>
          <a:stretch>
            <a:fillRect/>
          </a:stretch>
        </p:blipFill>
        <p:spPr>
          <a:xfrm>
            <a:off x="6629259" y="3901440"/>
            <a:ext cx="3078622" cy="17270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C4E9884-32EA-DEA0-36B7-3D0EAB07C54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28535"/>
          <a:stretch>
            <a:fillRect/>
          </a:stretch>
        </p:blipFill>
        <p:spPr>
          <a:xfrm>
            <a:off x="9071523" y="5866024"/>
            <a:ext cx="2545114" cy="7633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7371FD-33AE-6F8B-CD0D-B6BE465FE708}"/>
              </a:ext>
            </a:extLst>
          </p:cNvPr>
          <p:cNvSpPr txBox="1"/>
          <p:nvPr/>
        </p:nvSpPr>
        <p:spPr>
          <a:xfrm>
            <a:off x="7078027" y="6119698"/>
            <a:ext cx="2030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Ostwald ripening:</a:t>
            </a:r>
            <a:endParaRPr lang="en-NL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5E75D5D-8A80-2F40-82CB-3456F16DBB21}"/>
              </a:ext>
            </a:extLst>
          </p:cNvPr>
          <p:cNvSpPr/>
          <p:nvPr/>
        </p:nvSpPr>
        <p:spPr>
          <a:xfrm>
            <a:off x="6598778" y="1843296"/>
            <a:ext cx="509729" cy="7438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2EADD0-4765-5E91-B52E-A5AB3E17EC30}"/>
              </a:ext>
            </a:extLst>
          </p:cNvPr>
          <p:cNvSpPr txBox="1"/>
          <p:nvPr/>
        </p:nvSpPr>
        <p:spPr>
          <a:xfrm>
            <a:off x="279082" y="191008"/>
            <a:ext cx="1071331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CO</a:t>
            </a:r>
            <a:r>
              <a:rPr lang="en-US" sz="3200" baseline="-25000" dirty="0"/>
              <a:t>2</a:t>
            </a:r>
            <a:r>
              <a:rPr lang="en-US" sz="3200" dirty="0"/>
              <a:t> storage: What will happen with the gas during storage in highly heterogeneous rock?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10FB729-0471-15C1-9107-D8C832F10DBF}"/>
              </a:ext>
            </a:extLst>
          </p:cNvPr>
          <p:cNvSpPr txBox="1"/>
          <p:nvPr/>
        </p:nvSpPr>
        <p:spPr>
          <a:xfrm>
            <a:off x="7001821" y="562463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/>
              <a:t>Li et al., 2020, Journal of Fluid Mechanics, </a:t>
            </a:r>
            <a:r>
              <a:rPr lang="en-US" sz="1200" i="1" dirty="0" err="1"/>
              <a:t>doi</a:t>
            </a:r>
            <a:r>
              <a:rPr lang="en-US" sz="1200" i="1" dirty="0"/>
              <a:t>: 10.1017/448jfm.2020.53</a:t>
            </a:r>
            <a:endParaRPr lang="en-NL" sz="1200" i="1" dirty="0"/>
          </a:p>
        </p:txBody>
      </p:sp>
    </p:spTree>
    <p:extLst>
      <p:ext uri="{BB962C8B-B14F-4D97-AF65-F5344CB8AC3E}">
        <p14:creationId xmlns:p14="http://schemas.microsoft.com/office/powerpoint/2010/main" val="2784287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C88598-F137-8771-DF5E-C556434BBF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B58B7E4-598C-F271-F6E3-20DA6D04A1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4161" r="72906" b="56989"/>
          <a:stretch>
            <a:fillRect/>
          </a:stretch>
        </p:blipFill>
        <p:spPr>
          <a:xfrm>
            <a:off x="6629259" y="3901440"/>
            <a:ext cx="3078622" cy="17270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25DB3FE-4CF1-108F-4D25-C748672E88F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28535"/>
          <a:stretch>
            <a:fillRect/>
          </a:stretch>
        </p:blipFill>
        <p:spPr>
          <a:xfrm>
            <a:off x="9071523" y="5866024"/>
            <a:ext cx="2545114" cy="7633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32735B-FB14-FDD3-42A8-711E0A143B9E}"/>
              </a:ext>
            </a:extLst>
          </p:cNvPr>
          <p:cNvSpPr txBox="1"/>
          <p:nvPr/>
        </p:nvSpPr>
        <p:spPr>
          <a:xfrm>
            <a:off x="7078027" y="6119698"/>
            <a:ext cx="2030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Ostwald ripening:</a:t>
            </a:r>
            <a:endParaRPr lang="en-NL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265E076-9352-A6D3-96BA-29017AB84184}"/>
              </a:ext>
            </a:extLst>
          </p:cNvPr>
          <p:cNvSpPr/>
          <p:nvPr/>
        </p:nvSpPr>
        <p:spPr>
          <a:xfrm>
            <a:off x="6598778" y="1843296"/>
            <a:ext cx="509729" cy="7438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9C1F7B-3BDB-DD85-54B6-FB12E7A2DE14}"/>
              </a:ext>
            </a:extLst>
          </p:cNvPr>
          <p:cNvSpPr txBox="1"/>
          <p:nvPr/>
        </p:nvSpPr>
        <p:spPr>
          <a:xfrm>
            <a:off x="279082" y="191008"/>
            <a:ext cx="1071331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CO</a:t>
            </a:r>
            <a:r>
              <a:rPr lang="en-US" sz="3200" baseline="-25000" dirty="0"/>
              <a:t>2</a:t>
            </a:r>
            <a:r>
              <a:rPr lang="en-US" sz="3200" dirty="0"/>
              <a:t> storage: What will happen with the gas during storage in highly heterogeneous rock?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93B441C-DD4D-EA2C-C6C4-96E3E4E05A83}"/>
              </a:ext>
            </a:extLst>
          </p:cNvPr>
          <p:cNvSpPr txBox="1"/>
          <p:nvPr/>
        </p:nvSpPr>
        <p:spPr>
          <a:xfrm>
            <a:off x="7001821" y="562463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/>
              <a:t>Li et al., 2020, Journal of Fluid Mechanics, </a:t>
            </a:r>
            <a:r>
              <a:rPr lang="en-US" sz="1200" i="1" dirty="0" err="1"/>
              <a:t>doi</a:t>
            </a:r>
            <a:r>
              <a:rPr lang="en-US" sz="1200" i="1" dirty="0"/>
              <a:t>: 10.1017/448jfm.2020.53</a:t>
            </a:r>
            <a:endParaRPr lang="en-NL" sz="1200" i="1" dirty="0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DEDAD98F-DD92-D4D0-36E7-F06212CF2D76}"/>
              </a:ext>
            </a:extLst>
          </p:cNvPr>
          <p:cNvSpPr/>
          <p:nvPr/>
        </p:nvSpPr>
        <p:spPr>
          <a:xfrm>
            <a:off x="7772050" y="4340999"/>
            <a:ext cx="426720" cy="935194"/>
          </a:xfrm>
          <a:prstGeom prst="arc">
            <a:avLst>
              <a:gd name="adj1" fmla="val 16520174"/>
              <a:gd name="adj2" fmla="val 632351"/>
            </a:avLst>
          </a:prstGeom>
          <a:ln w="31750">
            <a:solidFill>
              <a:srgbClr val="C00000"/>
            </a:solidFill>
            <a:prstDash val="dash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F58D9AA-137A-5118-EDC1-55694649BA5D}"/>
              </a:ext>
            </a:extLst>
          </p:cNvPr>
          <p:cNvSpPr txBox="1"/>
          <p:nvPr/>
        </p:nvSpPr>
        <p:spPr>
          <a:xfrm rot="20493625">
            <a:off x="7145319" y="4450557"/>
            <a:ext cx="9813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i="1" dirty="0">
                <a:solidFill>
                  <a:srgbClr val="FF7D7D"/>
                </a:solidFill>
              </a:rPr>
              <a:t>CO</a:t>
            </a:r>
            <a:r>
              <a:rPr lang="en-US" sz="1600" i="1" baseline="-25000" dirty="0">
                <a:solidFill>
                  <a:srgbClr val="FF7D7D"/>
                </a:solidFill>
              </a:rPr>
              <a:t>2</a:t>
            </a:r>
          </a:p>
          <a:p>
            <a:pPr algn="ctr"/>
            <a:r>
              <a:rPr lang="en-US" sz="1600" i="1" dirty="0">
                <a:solidFill>
                  <a:srgbClr val="FF7D7D"/>
                </a:solidFill>
              </a:rPr>
              <a:t>Diffusion</a:t>
            </a:r>
            <a:endParaRPr lang="en-NL" sz="1600" i="1" dirty="0">
              <a:solidFill>
                <a:srgbClr val="FF7D7D"/>
              </a:solidFill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12B12651-E40E-E75A-ED70-441AD532A657}"/>
              </a:ext>
            </a:extLst>
          </p:cNvPr>
          <p:cNvSpPr/>
          <p:nvPr/>
        </p:nvSpPr>
        <p:spPr>
          <a:xfrm rot="14822570" flipH="1">
            <a:off x="7915464" y="4331295"/>
            <a:ext cx="139889" cy="1272404"/>
          </a:xfrm>
          <a:prstGeom prst="arc">
            <a:avLst>
              <a:gd name="adj1" fmla="val 16520174"/>
              <a:gd name="adj2" fmla="val 632351"/>
            </a:avLst>
          </a:prstGeom>
          <a:ln w="31750">
            <a:solidFill>
              <a:srgbClr val="C00000"/>
            </a:solidFill>
            <a:prstDash val="dash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27494649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F32A1E-07B8-9AED-6D5D-61A7FB415E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6898138-2AE2-86C0-D046-F700D7DA0B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1" r="55571" b="56989"/>
          <a:stretch>
            <a:fillRect/>
          </a:stretch>
        </p:blipFill>
        <p:spPr>
          <a:xfrm>
            <a:off x="6629258" y="1699708"/>
            <a:ext cx="5048391" cy="39287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3ADBA3E-D817-13C0-03D4-303BB0A60A2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28535"/>
          <a:stretch>
            <a:fillRect/>
          </a:stretch>
        </p:blipFill>
        <p:spPr>
          <a:xfrm>
            <a:off x="9071523" y="5866024"/>
            <a:ext cx="2545114" cy="7633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43ED17-C24E-6712-82F9-DC76414B57B4}"/>
              </a:ext>
            </a:extLst>
          </p:cNvPr>
          <p:cNvSpPr txBox="1"/>
          <p:nvPr/>
        </p:nvSpPr>
        <p:spPr>
          <a:xfrm>
            <a:off x="7078027" y="6119698"/>
            <a:ext cx="2030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Ostwald ripening:</a:t>
            </a:r>
            <a:endParaRPr lang="en-NL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0F090DB-B8A2-E514-9F22-A6D512315488}"/>
              </a:ext>
            </a:extLst>
          </p:cNvPr>
          <p:cNvSpPr/>
          <p:nvPr/>
        </p:nvSpPr>
        <p:spPr>
          <a:xfrm>
            <a:off x="6598778" y="1843296"/>
            <a:ext cx="509729" cy="7438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 sz="1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5A003DB-7F5E-E8DD-C253-91BE184DB585}"/>
              </a:ext>
            </a:extLst>
          </p:cNvPr>
          <p:cNvSpPr txBox="1"/>
          <p:nvPr/>
        </p:nvSpPr>
        <p:spPr>
          <a:xfrm>
            <a:off x="7001821" y="562463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/>
              <a:t>Li et al., 2020, Journal of Fluid Mechanics, </a:t>
            </a:r>
            <a:r>
              <a:rPr lang="en-US" sz="1200" i="1" dirty="0" err="1"/>
              <a:t>doi</a:t>
            </a:r>
            <a:r>
              <a:rPr lang="en-US" sz="1200" i="1" dirty="0"/>
              <a:t>: 10.1017/448jfm.2020.53</a:t>
            </a:r>
            <a:endParaRPr lang="en-NL" sz="1200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F21BA6F-26F0-4D4F-5383-9A316156F60E}"/>
              </a:ext>
            </a:extLst>
          </p:cNvPr>
          <p:cNvSpPr txBox="1"/>
          <p:nvPr/>
        </p:nvSpPr>
        <p:spPr>
          <a:xfrm>
            <a:off x="279082" y="191008"/>
            <a:ext cx="1071331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CO</a:t>
            </a:r>
            <a:r>
              <a:rPr lang="en-US" sz="3200" baseline="-25000" dirty="0"/>
              <a:t>2</a:t>
            </a:r>
            <a:r>
              <a:rPr lang="en-US" sz="3200" dirty="0"/>
              <a:t> storage: What will happen with the gas during storage in highly heterogeneous rock?</a:t>
            </a:r>
          </a:p>
        </p:txBody>
      </p:sp>
      <p:sp>
        <p:nvSpPr>
          <p:cNvPr id="3" name="Arc 2">
            <a:extLst>
              <a:ext uri="{FF2B5EF4-FFF2-40B4-BE49-F238E27FC236}">
                <a16:creationId xmlns:a16="http://schemas.microsoft.com/office/drawing/2014/main" id="{57AEC75A-BA47-FE4A-D47B-1F729CC5AF18}"/>
              </a:ext>
            </a:extLst>
          </p:cNvPr>
          <p:cNvSpPr/>
          <p:nvPr/>
        </p:nvSpPr>
        <p:spPr>
          <a:xfrm>
            <a:off x="7772050" y="4340999"/>
            <a:ext cx="426720" cy="935194"/>
          </a:xfrm>
          <a:prstGeom prst="arc">
            <a:avLst>
              <a:gd name="adj1" fmla="val 16520174"/>
              <a:gd name="adj2" fmla="val 632351"/>
            </a:avLst>
          </a:prstGeom>
          <a:ln w="31750">
            <a:solidFill>
              <a:srgbClr val="C00000"/>
            </a:solidFill>
            <a:prstDash val="dash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8D15FF-7890-B09E-F590-4C0170675562}"/>
              </a:ext>
            </a:extLst>
          </p:cNvPr>
          <p:cNvSpPr txBox="1"/>
          <p:nvPr/>
        </p:nvSpPr>
        <p:spPr>
          <a:xfrm rot="20493625">
            <a:off x="7145319" y="4450557"/>
            <a:ext cx="9813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i="1" dirty="0">
                <a:solidFill>
                  <a:srgbClr val="FF7D7D"/>
                </a:solidFill>
              </a:rPr>
              <a:t>CO</a:t>
            </a:r>
            <a:r>
              <a:rPr lang="en-US" sz="1600" i="1" baseline="-25000" dirty="0">
                <a:solidFill>
                  <a:srgbClr val="FF7D7D"/>
                </a:solidFill>
              </a:rPr>
              <a:t>2</a:t>
            </a:r>
          </a:p>
          <a:p>
            <a:pPr algn="ctr"/>
            <a:r>
              <a:rPr lang="en-US" sz="1600" i="1" dirty="0">
                <a:solidFill>
                  <a:srgbClr val="FF7D7D"/>
                </a:solidFill>
              </a:rPr>
              <a:t>Diffusion</a:t>
            </a:r>
            <a:endParaRPr lang="en-NL" sz="1600" i="1" dirty="0">
              <a:solidFill>
                <a:srgbClr val="FF7D7D"/>
              </a:solidFill>
            </a:endParaRPr>
          </a:p>
        </p:txBody>
      </p:sp>
      <p:sp>
        <p:nvSpPr>
          <p:cNvPr id="7" name="Arc 6">
            <a:extLst>
              <a:ext uri="{FF2B5EF4-FFF2-40B4-BE49-F238E27FC236}">
                <a16:creationId xmlns:a16="http://schemas.microsoft.com/office/drawing/2014/main" id="{6203236E-3A56-3B8A-ECB4-066623BA24C2}"/>
              </a:ext>
            </a:extLst>
          </p:cNvPr>
          <p:cNvSpPr/>
          <p:nvPr/>
        </p:nvSpPr>
        <p:spPr>
          <a:xfrm rot="14822570" flipH="1">
            <a:off x="7915464" y="4331295"/>
            <a:ext cx="139889" cy="1272404"/>
          </a:xfrm>
          <a:prstGeom prst="arc">
            <a:avLst>
              <a:gd name="adj1" fmla="val 16520174"/>
              <a:gd name="adj2" fmla="val 632351"/>
            </a:avLst>
          </a:prstGeom>
          <a:ln w="31750">
            <a:solidFill>
              <a:srgbClr val="C00000"/>
            </a:solidFill>
            <a:prstDash val="dash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639198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F482A3-D706-760E-7B5D-671B4F16B6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F85A963-6E71-EF4B-0C5A-576C30BFF0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1" r="55571" b="56989"/>
          <a:stretch>
            <a:fillRect/>
          </a:stretch>
        </p:blipFill>
        <p:spPr>
          <a:xfrm>
            <a:off x="6629258" y="1699708"/>
            <a:ext cx="5048391" cy="39287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66AF80D-99DD-BD98-086F-97EC054FDE9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28535"/>
          <a:stretch>
            <a:fillRect/>
          </a:stretch>
        </p:blipFill>
        <p:spPr>
          <a:xfrm>
            <a:off x="9071523" y="5866024"/>
            <a:ext cx="2545114" cy="7633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E6E380C-0B65-5F56-D102-3164C120929C}"/>
              </a:ext>
            </a:extLst>
          </p:cNvPr>
          <p:cNvSpPr txBox="1"/>
          <p:nvPr/>
        </p:nvSpPr>
        <p:spPr>
          <a:xfrm>
            <a:off x="7078027" y="6119698"/>
            <a:ext cx="2030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Ostwald ripening:</a:t>
            </a:r>
            <a:endParaRPr lang="en-NL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24D2BC1-F950-7D06-B5E2-AAE59C4FC3D7}"/>
              </a:ext>
            </a:extLst>
          </p:cNvPr>
          <p:cNvSpPr/>
          <p:nvPr/>
        </p:nvSpPr>
        <p:spPr>
          <a:xfrm>
            <a:off x="6598778" y="1843296"/>
            <a:ext cx="509729" cy="7438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 sz="1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19389AE-77A7-F738-44E8-AFE38110F70C}"/>
              </a:ext>
            </a:extLst>
          </p:cNvPr>
          <p:cNvSpPr txBox="1"/>
          <p:nvPr/>
        </p:nvSpPr>
        <p:spPr>
          <a:xfrm>
            <a:off x="7001821" y="562463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/>
              <a:t>Li et al., 2020, Journal of Fluid Mechanics, </a:t>
            </a:r>
            <a:r>
              <a:rPr lang="en-US" sz="1200" i="1" dirty="0" err="1"/>
              <a:t>doi</a:t>
            </a:r>
            <a:r>
              <a:rPr lang="en-US" sz="1200" i="1" dirty="0"/>
              <a:t>: 10.1017/448jfm.2020.53</a:t>
            </a:r>
            <a:endParaRPr lang="en-NL" sz="1200" i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9CC27F-35DB-D4A1-1EDA-E7904FF2DDFC}"/>
              </a:ext>
            </a:extLst>
          </p:cNvPr>
          <p:cNvSpPr txBox="1"/>
          <p:nvPr/>
        </p:nvSpPr>
        <p:spPr>
          <a:xfrm>
            <a:off x="279082" y="191008"/>
            <a:ext cx="1071331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CO</a:t>
            </a:r>
            <a:r>
              <a:rPr lang="en-US" sz="3200" baseline="-25000" dirty="0"/>
              <a:t>2</a:t>
            </a:r>
            <a:r>
              <a:rPr lang="en-US" sz="3200" dirty="0"/>
              <a:t> storage: What will happen with the gas during storage in highly heterogeneous rock?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B0ED1C0-73B8-9119-BE45-B31C55B279DE}"/>
              </a:ext>
            </a:extLst>
          </p:cNvPr>
          <p:cNvSpPr txBox="1"/>
          <p:nvPr/>
        </p:nvSpPr>
        <p:spPr>
          <a:xfrm>
            <a:off x="279083" y="1308437"/>
            <a:ext cx="69400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E33D3D"/>
                </a:solidFill>
              </a:rPr>
              <a:t>When the water is slightly supersaturated with the gas?</a:t>
            </a:r>
          </a:p>
        </p:txBody>
      </p:sp>
      <p:sp>
        <p:nvSpPr>
          <p:cNvPr id="3" name="Arc 2">
            <a:extLst>
              <a:ext uri="{FF2B5EF4-FFF2-40B4-BE49-F238E27FC236}">
                <a16:creationId xmlns:a16="http://schemas.microsoft.com/office/drawing/2014/main" id="{4B9D8FBC-C2AE-D580-579F-6CFED34C889F}"/>
              </a:ext>
            </a:extLst>
          </p:cNvPr>
          <p:cNvSpPr/>
          <p:nvPr/>
        </p:nvSpPr>
        <p:spPr>
          <a:xfrm>
            <a:off x="7772050" y="4340999"/>
            <a:ext cx="426720" cy="935194"/>
          </a:xfrm>
          <a:prstGeom prst="arc">
            <a:avLst>
              <a:gd name="adj1" fmla="val 16520174"/>
              <a:gd name="adj2" fmla="val 632351"/>
            </a:avLst>
          </a:prstGeom>
          <a:ln w="31750">
            <a:solidFill>
              <a:srgbClr val="C00000"/>
            </a:solidFill>
            <a:prstDash val="dash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858A73-B2BB-F006-5168-A85788DB3150}"/>
              </a:ext>
            </a:extLst>
          </p:cNvPr>
          <p:cNvSpPr txBox="1"/>
          <p:nvPr/>
        </p:nvSpPr>
        <p:spPr>
          <a:xfrm rot="20493625">
            <a:off x="7145319" y="4450557"/>
            <a:ext cx="9813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i="1" dirty="0">
                <a:solidFill>
                  <a:srgbClr val="FF7D7D"/>
                </a:solidFill>
              </a:rPr>
              <a:t>CO</a:t>
            </a:r>
            <a:r>
              <a:rPr lang="en-US" sz="1600" i="1" baseline="-25000" dirty="0">
                <a:solidFill>
                  <a:srgbClr val="FF7D7D"/>
                </a:solidFill>
              </a:rPr>
              <a:t>2</a:t>
            </a:r>
          </a:p>
          <a:p>
            <a:pPr algn="ctr"/>
            <a:r>
              <a:rPr lang="en-US" sz="1600" i="1" dirty="0">
                <a:solidFill>
                  <a:srgbClr val="FF7D7D"/>
                </a:solidFill>
              </a:rPr>
              <a:t>Diffusion</a:t>
            </a:r>
            <a:endParaRPr lang="en-NL" sz="1600" i="1" dirty="0">
              <a:solidFill>
                <a:srgbClr val="FF7D7D"/>
              </a:solidFill>
            </a:endParaRPr>
          </a:p>
        </p:txBody>
      </p:sp>
      <p:sp>
        <p:nvSpPr>
          <p:cNvPr id="7" name="Arc 6">
            <a:extLst>
              <a:ext uri="{FF2B5EF4-FFF2-40B4-BE49-F238E27FC236}">
                <a16:creationId xmlns:a16="http://schemas.microsoft.com/office/drawing/2014/main" id="{ECEB3E6E-B4B2-7367-B359-DF5B4F8E5E2D}"/>
              </a:ext>
            </a:extLst>
          </p:cNvPr>
          <p:cNvSpPr/>
          <p:nvPr/>
        </p:nvSpPr>
        <p:spPr>
          <a:xfrm rot="14822570" flipH="1">
            <a:off x="7915464" y="4331295"/>
            <a:ext cx="139889" cy="1272404"/>
          </a:xfrm>
          <a:prstGeom prst="arc">
            <a:avLst>
              <a:gd name="adj1" fmla="val 16520174"/>
              <a:gd name="adj2" fmla="val 632351"/>
            </a:avLst>
          </a:prstGeom>
          <a:ln w="31750">
            <a:solidFill>
              <a:srgbClr val="C00000"/>
            </a:solidFill>
            <a:prstDash val="dash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13319699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E5795E-5732-A8AF-0AC5-C8A62100F8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5452939-9220-8ED2-AB62-3DFBD9DCC6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1" r="55571" b="56989"/>
          <a:stretch>
            <a:fillRect/>
          </a:stretch>
        </p:blipFill>
        <p:spPr>
          <a:xfrm>
            <a:off x="6629258" y="1699708"/>
            <a:ext cx="5048391" cy="39287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76E1BE9-AB50-FE22-1509-26590470AD2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28535"/>
          <a:stretch>
            <a:fillRect/>
          </a:stretch>
        </p:blipFill>
        <p:spPr>
          <a:xfrm>
            <a:off x="9071523" y="5866024"/>
            <a:ext cx="2545114" cy="7633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C3D34DC-B5B7-F745-620F-00FEB961C7ED}"/>
              </a:ext>
            </a:extLst>
          </p:cNvPr>
          <p:cNvSpPr txBox="1"/>
          <p:nvPr/>
        </p:nvSpPr>
        <p:spPr>
          <a:xfrm>
            <a:off x="7078027" y="6119698"/>
            <a:ext cx="2030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Ostwald ripening:</a:t>
            </a:r>
            <a:endParaRPr lang="en-NL" b="1" dirty="0"/>
          </a:p>
        </p:txBody>
      </p:sp>
      <p:pic>
        <p:nvPicPr>
          <p:cNvPr id="6" name="Picture 2" descr="Details are in the caption following the image">
            <a:extLst>
              <a:ext uri="{FF2B5EF4-FFF2-40B4-BE49-F238E27FC236}">
                <a16:creationId xmlns:a16="http://schemas.microsoft.com/office/drawing/2014/main" id="{850A9A5B-455F-7D1F-EC8A-E8F1174110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29" r="1"/>
          <a:stretch>
            <a:fillRect/>
          </a:stretch>
        </p:blipFill>
        <p:spPr bwMode="auto">
          <a:xfrm>
            <a:off x="2891108" y="2173303"/>
            <a:ext cx="3313384" cy="331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Details are in the caption following the image">
            <a:extLst>
              <a:ext uri="{FF2B5EF4-FFF2-40B4-BE49-F238E27FC236}">
                <a16:creationId xmlns:a16="http://schemas.microsoft.com/office/drawing/2014/main" id="{659C0E06-658B-DF54-2F0C-6E6BE046E7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7" r="53201" b="73939"/>
          <a:stretch>
            <a:fillRect/>
          </a:stretch>
        </p:blipFill>
        <p:spPr bwMode="auto">
          <a:xfrm rot="16200000">
            <a:off x="293692" y="3283823"/>
            <a:ext cx="3405630" cy="1275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B0169BF-D47D-3D3A-A97C-BAA1A154A0EA}"/>
              </a:ext>
            </a:extLst>
          </p:cNvPr>
          <p:cNvSpPr txBox="1"/>
          <p:nvPr/>
        </p:nvSpPr>
        <p:spPr>
          <a:xfrm>
            <a:off x="3523770" y="2358911"/>
            <a:ext cx="696809" cy="6858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>
              <a:buClr>
                <a:schemeClr val="accent1"/>
              </a:buClr>
            </a:pPr>
            <a:r>
              <a:rPr lang="en-US" sz="1829" dirty="0"/>
              <a:t>Gas saturation </a:t>
            </a:r>
          </a:p>
          <a:p>
            <a:pPr>
              <a:buClr>
                <a:schemeClr val="accent1"/>
              </a:buClr>
            </a:pPr>
            <a:r>
              <a:rPr lang="en-US" sz="1829" dirty="0"/>
              <a:t>of 60% !</a:t>
            </a:r>
            <a:endParaRPr lang="en-NL" sz="1829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3964C0E-236E-18F8-9F6B-CEACE8A3B6BD}"/>
              </a:ext>
            </a:extLst>
          </p:cNvPr>
          <p:cNvCxnSpPr>
            <a:cxnSpLocks/>
          </p:cNvCxnSpPr>
          <p:nvPr/>
        </p:nvCxnSpPr>
        <p:spPr>
          <a:xfrm>
            <a:off x="4477188" y="2701833"/>
            <a:ext cx="859282" cy="0"/>
          </a:xfrm>
          <a:prstGeom prst="straightConnector1">
            <a:avLst/>
          </a:prstGeom>
          <a:ln w="635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438DEDB8-1BC5-D2D8-D897-95E38972874F}"/>
              </a:ext>
            </a:extLst>
          </p:cNvPr>
          <p:cNvSpPr txBox="1"/>
          <p:nvPr/>
        </p:nvSpPr>
        <p:spPr>
          <a:xfrm>
            <a:off x="380858" y="611969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Rock heterogeneity leads to high variations in saturation!</a:t>
            </a:r>
          </a:p>
        </p:txBody>
      </p:sp>
      <p:pic>
        <p:nvPicPr>
          <p:cNvPr id="19" name="Picture 4" descr="Details are in the caption following the image">
            <a:extLst>
              <a:ext uri="{FF2B5EF4-FFF2-40B4-BE49-F238E27FC236}">
                <a16:creationId xmlns:a16="http://schemas.microsoft.com/office/drawing/2014/main" id="{DD48FD17-0656-46F1-36B8-5070628551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903" t="9149" r="46743" b="73939"/>
          <a:stretch>
            <a:fillRect/>
          </a:stretch>
        </p:blipFill>
        <p:spPr bwMode="auto">
          <a:xfrm>
            <a:off x="717682" y="4059040"/>
            <a:ext cx="640832" cy="1241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282AF03-C725-EE23-B002-14D451679800}"/>
              </a:ext>
            </a:extLst>
          </p:cNvPr>
          <p:cNvSpPr/>
          <p:nvPr/>
        </p:nvSpPr>
        <p:spPr>
          <a:xfrm>
            <a:off x="6598778" y="1843296"/>
            <a:ext cx="509729" cy="7438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 sz="1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0B9B475-92CF-8466-05DC-C7D8C90DB5DE}"/>
              </a:ext>
            </a:extLst>
          </p:cNvPr>
          <p:cNvSpPr txBox="1"/>
          <p:nvPr/>
        </p:nvSpPr>
        <p:spPr>
          <a:xfrm>
            <a:off x="7001821" y="562463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/>
              <a:t>Li et al., 2020, Journal of Fluid Mechanics, </a:t>
            </a:r>
            <a:r>
              <a:rPr lang="en-US" sz="1200" i="1" dirty="0" err="1"/>
              <a:t>doi</a:t>
            </a:r>
            <a:r>
              <a:rPr lang="en-US" sz="1200" i="1" dirty="0"/>
              <a:t>: 10.1017/448jfm.2020.53</a:t>
            </a:r>
            <a:endParaRPr lang="en-NL" sz="1200" i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E714F9C-56C8-1941-F5B6-7A56D1E9BC54}"/>
              </a:ext>
            </a:extLst>
          </p:cNvPr>
          <p:cNvSpPr txBox="1"/>
          <p:nvPr/>
        </p:nvSpPr>
        <p:spPr>
          <a:xfrm>
            <a:off x="380858" y="5143016"/>
            <a:ext cx="32005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 err="1"/>
              <a:t>Krevor</a:t>
            </a:r>
            <a:r>
              <a:rPr lang="en-US" sz="1200" i="1" dirty="0"/>
              <a:t> et al, 2011, Geophysical Research Letters, </a:t>
            </a:r>
            <a:r>
              <a:rPr lang="en-US" sz="1200" i="1" dirty="0" err="1"/>
              <a:t>doi</a:t>
            </a:r>
            <a:r>
              <a:rPr lang="en-US" sz="1200" i="1" dirty="0"/>
              <a:t>: 10.1029/4392011GL048239</a:t>
            </a:r>
            <a:endParaRPr lang="en-NL" sz="1200" i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8FC81C-B616-EB43-123D-C58626859EB3}"/>
              </a:ext>
            </a:extLst>
          </p:cNvPr>
          <p:cNvSpPr txBox="1"/>
          <p:nvPr/>
        </p:nvSpPr>
        <p:spPr>
          <a:xfrm>
            <a:off x="279082" y="191008"/>
            <a:ext cx="1071331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CO</a:t>
            </a:r>
            <a:r>
              <a:rPr lang="en-US" sz="3200" baseline="-25000" dirty="0"/>
              <a:t>2</a:t>
            </a:r>
            <a:r>
              <a:rPr lang="en-US" sz="3200" dirty="0"/>
              <a:t> storage: What will happen with the gas during storage in highly heterogeneous rock?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6729766-6A72-BBA6-A2F6-089D210D7625}"/>
              </a:ext>
            </a:extLst>
          </p:cNvPr>
          <p:cNvSpPr txBox="1"/>
          <p:nvPr/>
        </p:nvSpPr>
        <p:spPr>
          <a:xfrm>
            <a:off x="279083" y="1308437"/>
            <a:ext cx="69400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E33D3D"/>
                </a:solidFill>
              </a:rPr>
              <a:t>When the water is slightly supersaturated with the gas?</a:t>
            </a:r>
          </a:p>
        </p:txBody>
      </p:sp>
      <p:sp>
        <p:nvSpPr>
          <p:cNvPr id="3" name="Arc 2">
            <a:extLst>
              <a:ext uri="{FF2B5EF4-FFF2-40B4-BE49-F238E27FC236}">
                <a16:creationId xmlns:a16="http://schemas.microsoft.com/office/drawing/2014/main" id="{9F7EB83A-EA5A-A75F-E92D-DF7BB27CDB69}"/>
              </a:ext>
            </a:extLst>
          </p:cNvPr>
          <p:cNvSpPr/>
          <p:nvPr/>
        </p:nvSpPr>
        <p:spPr>
          <a:xfrm>
            <a:off x="7772050" y="4340999"/>
            <a:ext cx="426720" cy="935194"/>
          </a:xfrm>
          <a:prstGeom prst="arc">
            <a:avLst>
              <a:gd name="adj1" fmla="val 16520174"/>
              <a:gd name="adj2" fmla="val 632351"/>
            </a:avLst>
          </a:prstGeom>
          <a:ln w="31750">
            <a:solidFill>
              <a:srgbClr val="C00000"/>
            </a:solidFill>
            <a:prstDash val="dash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2A5148-2C64-4B47-C00C-DAE7E7983F1B}"/>
              </a:ext>
            </a:extLst>
          </p:cNvPr>
          <p:cNvSpPr txBox="1"/>
          <p:nvPr/>
        </p:nvSpPr>
        <p:spPr>
          <a:xfrm rot="20493625">
            <a:off x="7145319" y="4450557"/>
            <a:ext cx="9813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i="1" dirty="0">
                <a:solidFill>
                  <a:srgbClr val="FF7D7D"/>
                </a:solidFill>
              </a:rPr>
              <a:t>CO</a:t>
            </a:r>
            <a:r>
              <a:rPr lang="en-US" sz="1600" i="1" baseline="-25000" dirty="0">
                <a:solidFill>
                  <a:srgbClr val="FF7D7D"/>
                </a:solidFill>
              </a:rPr>
              <a:t>2</a:t>
            </a:r>
          </a:p>
          <a:p>
            <a:pPr algn="ctr"/>
            <a:r>
              <a:rPr lang="en-US" sz="1600" i="1" dirty="0">
                <a:solidFill>
                  <a:srgbClr val="FF7D7D"/>
                </a:solidFill>
              </a:rPr>
              <a:t>Diffusion</a:t>
            </a:r>
            <a:endParaRPr lang="en-NL" sz="1600" i="1" dirty="0">
              <a:solidFill>
                <a:srgbClr val="FF7D7D"/>
              </a:solidFill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24BA29DB-D6D8-6DD0-AEBC-91999D050327}"/>
              </a:ext>
            </a:extLst>
          </p:cNvPr>
          <p:cNvSpPr/>
          <p:nvPr/>
        </p:nvSpPr>
        <p:spPr>
          <a:xfrm rot="14822570" flipH="1">
            <a:off x="7915464" y="4331295"/>
            <a:ext cx="139889" cy="1272404"/>
          </a:xfrm>
          <a:prstGeom prst="arc">
            <a:avLst>
              <a:gd name="adj1" fmla="val 16520174"/>
              <a:gd name="adj2" fmla="val 632351"/>
            </a:avLst>
          </a:prstGeom>
          <a:ln w="31750">
            <a:solidFill>
              <a:srgbClr val="C00000"/>
            </a:solidFill>
            <a:prstDash val="dash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3931765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8B8920-55F9-8144-93BC-34FB3D9AB8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ACA6C37-70F6-6D15-41F2-8A4596C1D1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1" r="55571" b="56989"/>
          <a:stretch>
            <a:fillRect/>
          </a:stretch>
        </p:blipFill>
        <p:spPr>
          <a:xfrm>
            <a:off x="6629258" y="1699708"/>
            <a:ext cx="5048391" cy="39287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D5AFBE0-532E-6E9A-AF47-58074C43086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28535"/>
          <a:stretch>
            <a:fillRect/>
          </a:stretch>
        </p:blipFill>
        <p:spPr>
          <a:xfrm>
            <a:off x="9071523" y="5866024"/>
            <a:ext cx="2545114" cy="7633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769D425-C367-830C-A793-47B4DD258F86}"/>
              </a:ext>
            </a:extLst>
          </p:cNvPr>
          <p:cNvSpPr txBox="1"/>
          <p:nvPr/>
        </p:nvSpPr>
        <p:spPr>
          <a:xfrm>
            <a:off x="7078027" y="6119698"/>
            <a:ext cx="2030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Ostwald ripening:</a:t>
            </a:r>
            <a:endParaRPr lang="en-NL" b="1" dirty="0"/>
          </a:p>
        </p:txBody>
      </p:sp>
      <p:pic>
        <p:nvPicPr>
          <p:cNvPr id="6" name="Picture 2" descr="Details are in the caption following the image">
            <a:extLst>
              <a:ext uri="{FF2B5EF4-FFF2-40B4-BE49-F238E27FC236}">
                <a16:creationId xmlns:a16="http://schemas.microsoft.com/office/drawing/2014/main" id="{CF02BCB7-9F4E-9B9B-F754-CBC2A72983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29" r="1"/>
          <a:stretch>
            <a:fillRect/>
          </a:stretch>
        </p:blipFill>
        <p:spPr bwMode="auto">
          <a:xfrm>
            <a:off x="2891108" y="2173303"/>
            <a:ext cx="3313384" cy="331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Details are in the caption following the image">
            <a:extLst>
              <a:ext uri="{FF2B5EF4-FFF2-40B4-BE49-F238E27FC236}">
                <a16:creationId xmlns:a16="http://schemas.microsoft.com/office/drawing/2014/main" id="{60584D5E-FBE8-F1EE-0EFC-1B24609B2B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7" r="53201" b="73939"/>
          <a:stretch>
            <a:fillRect/>
          </a:stretch>
        </p:blipFill>
        <p:spPr bwMode="auto">
          <a:xfrm rot="16200000">
            <a:off x="293692" y="3283823"/>
            <a:ext cx="3405630" cy="1275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DC1A38A-71B7-50BA-1005-7C1C07C49DAA}"/>
              </a:ext>
            </a:extLst>
          </p:cNvPr>
          <p:cNvSpPr txBox="1"/>
          <p:nvPr/>
        </p:nvSpPr>
        <p:spPr>
          <a:xfrm>
            <a:off x="3523770" y="2358911"/>
            <a:ext cx="696809" cy="6858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>
              <a:buClr>
                <a:schemeClr val="accent1"/>
              </a:buClr>
            </a:pPr>
            <a:r>
              <a:rPr lang="en-US" sz="1829" dirty="0"/>
              <a:t>Gas saturation </a:t>
            </a:r>
          </a:p>
          <a:p>
            <a:pPr>
              <a:buClr>
                <a:schemeClr val="accent1"/>
              </a:buClr>
            </a:pPr>
            <a:r>
              <a:rPr lang="en-US" sz="1829" dirty="0"/>
              <a:t>of 60% !</a:t>
            </a:r>
            <a:endParaRPr lang="en-NL" sz="1829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575D073-FF19-8FD0-C556-4D002799E039}"/>
              </a:ext>
            </a:extLst>
          </p:cNvPr>
          <p:cNvCxnSpPr>
            <a:cxnSpLocks/>
          </p:cNvCxnSpPr>
          <p:nvPr/>
        </p:nvCxnSpPr>
        <p:spPr>
          <a:xfrm>
            <a:off x="4477188" y="2701833"/>
            <a:ext cx="859282" cy="0"/>
          </a:xfrm>
          <a:prstGeom prst="straightConnector1">
            <a:avLst/>
          </a:prstGeom>
          <a:ln w="635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840625AA-1DEA-4CEF-A4F9-A3FE84A62071}"/>
              </a:ext>
            </a:extLst>
          </p:cNvPr>
          <p:cNvSpPr txBox="1"/>
          <p:nvPr/>
        </p:nvSpPr>
        <p:spPr>
          <a:xfrm>
            <a:off x="380858" y="611969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Rock heterogeneity leads to high variations in saturation!</a:t>
            </a:r>
          </a:p>
        </p:txBody>
      </p:sp>
      <p:pic>
        <p:nvPicPr>
          <p:cNvPr id="19" name="Picture 4" descr="Details are in the caption following the image">
            <a:extLst>
              <a:ext uri="{FF2B5EF4-FFF2-40B4-BE49-F238E27FC236}">
                <a16:creationId xmlns:a16="http://schemas.microsoft.com/office/drawing/2014/main" id="{5CF30F2F-9095-B89D-6ADB-8F6B876707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903" t="9149" r="46743" b="73939"/>
          <a:stretch>
            <a:fillRect/>
          </a:stretch>
        </p:blipFill>
        <p:spPr bwMode="auto">
          <a:xfrm>
            <a:off x="717682" y="4059040"/>
            <a:ext cx="640832" cy="1241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420F2BB-C19F-3C60-5E9E-FEDF78EE84C6}"/>
              </a:ext>
            </a:extLst>
          </p:cNvPr>
          <p:cNvSpPr/>
          <p:nvPr/>
        </p:nvSpPr>
        <p:spPr>
          <a:xfrm>
            <a:off x="6598778" y="1843296"/>
            <a:ext cx="509729" cy="7438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 sz="1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B205A85-98B1-A7B7-9B98-9A8C13B34A95}"/>
              </a:ext>
            </a:extLst>
          </p:cNvPr>
          <p:cNvSpPr txBox="1"/>
          <p:nvPr/>
        </p:nvSpPr>
        <p:spPr>
          <a:xfrm>
            <a:off x="7001821" y="562463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/>
              <a:t>Li et al., 2020, Journal of Fluid Mechanics, </a:t>
            </a:r>
            <a:r>
              <a:rPr lang="en-US" sz="1200" i="1" dirty="0" err="1"/>
              <a:t>doi</a:t>
            </a:r>
            <a:r>
              <a:rPr lang="en-US" sz="1200" i="1" dirty="0"/>
              <a:t>: 10.1017/448jfm.2020.53</a:t>
            </a:r>
            <a:endParaRPr lang="en-NL" sz="1200" i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252EF1C-A268-51EA-458E-EE05DD17C072}"/>
              </a:ext>
            </a:extLst>
          </p:cNvPr>
          <p:cNvSpPr txBox="1"/>
          <p:nvPr/>
        </p:nvSpPr>
        <p:spPr>
          <a:xfrm>
            <a:off x="380858" y="5143016"/>
            <a:ext cx="32005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 err="1"/>
              <a:t>Krevor</a:t>
            </a:r>
            <a:r>
              <a:rPr lang="en-US" sz="1200" i="1" dirty="0"/>
              <a:t> et al, 2011, Geophysical Research Letters, </a:t>
            </a:r>
            <a:r>
              <a:rPr lang="en-US" sz="1200" i="1" dirty="0" err="1"/>
              <a:t>doi</a:t>
            </a:r>
            <a:r>
              <a:rPr lang="en-US" sz="1200" i="1" dirty="0"/>
              <a:t>: 10.1029/4392011GL048239</a:t>
            </a:r>
            <a:endParaRPr lang="en-NL" sz="1200" i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A2ABC6-0BEB-E124-1253-694A4C2DECB6}"/>
              </a:ext>
            </a:extLst>
          </p:cNvPr>
          <p:cNvSpPr txBox="1"/>
          <p:nvPr/>
        </p:nvSpPr>
        <p:spPr>
          <a:xfrm>
            <a:off x="279082" y="191008"/>
            <a:ext cx="1071331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CO</a:t>
            </a:r>
            <a:r>
              <a:rPr lang="en-US" sz="3200" baseline="-25000" dirty="0"/>
              <a:t>2</a:t>
            </a:r>
            <a:r>
              <a:rPr lang="en-US" sz="3200" dirty="0"/>
              <a:t> storage: What will happen with the gas during storage in highly heterogeneous rock?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DC9BD81-5301-E90D-2A7D-B58086EFA5A1}"/>
              </a:ext>
            </a:extLst>
          </p:cNvPr>
          <p:cNvSpPr txBox="1"/>
          <p:nvPr/>
        </p:nvSpPr>
        <p:spPr>
          <a:xfrm>
            <a:off x="279083" y="1308437"/>
            <a:ext cx="69400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E33D3D"/>
                </a:solidFill>
              </a:rPr>
              <a:t>When the water is slightly supersaturated with the gas?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E33D3D"/>
                </a:solidFill>
              </a:rPr>
              <a:t>When there are high gas saturation regions present?</a:t>
            </a:r>
          </a:p>
        </p:txBody>
      </p:sp>
      <p:sp>
        <p:nvSpPr>
          <p:cNvPr id="3" name="Arc 2">
            <a:extLst>
              <a:ext uri="{FF2B5EF4-FFF2-40B4-BE49-F238E27FC236}">
                <a16:creationId xmlns:a16="http://schemas.microsoft.com/office/drawing/2014/main" id="{51B41618-9E7D-A148-8248-C1CE805F61EC}"/>
              </a:ext>
            </a:extLst>
          </p:cNvPr>
          <p:cNvSpPr/>
          <p:nvPr/>
        </p:nvSpPr>
        <p:spPr>
          <a:xfrm>
            <a:off x="7772050" y="4340999"/>
            <a:ext cx="426720" cy="935194"/>
          </a:xfrm>
          <a:prstGeom prst="arc">
            <a:avLst>
              <a:gd name="adj1" fmla="val 16520174"/>
              <a:gd name="adj2" fmla="val 632351"/>
            </a:avLst>
          </a:prstGeom>
          <a:ln w="31750">
            <a:solidFill>
              <a:srgbClr val="C00000"/>
            </a:solidFill>
            <a:prstDash val="dash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A3551E-5D6D-04B1-67FA-606CEF5A869B}"/>
              </a:ext>
            </a:extLst>
          </p:cNvPr>
          <p:cNvSpPr txBox="1"/>
          <p:nvPr/>
        </p:nvSpPr>
        <p:spPr>
          <a:xfrm rot="20493625">
            <a:off x="7145319" y="4450557"/>
            <a:ext cx="9813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i="1" dirty="0">
                <a:solidFill>
                  <a:srgbClr val="FF7D7D"/>
                </a:solidFill>
              </a:rPr>
              <a:t>CO</a:t>
            </a:r>
            <a:r>
              <a:rPr lang="en-US" sz="1600" i="1" baseline="-25000" dirty="0">
                <a:solidFill>
                  <a:srgbClr val="FF7D7D"/>
                </a:solidFill>
              </a:rPr>
              <a:t>2</a:t>
            </a:r>
          </a:p>
          <a:p>
            <a:pPr algn="ctr"/>
            <a:r>
              <a:rPr lang="en-US" sz="1600" i="1" dirty="0">
                <a:solidFill>
                  <a:srgbClr val="FF7D7D"/>
                </a:solidFill>
              </a:rPr>
              <a:t>Diffusion</a:t>
            </a:r>
            <a:endParaRPr lang="en-NL" sz="1600" i="1" dirty="0">
              <a:solidFill>
                <a:srgbClr val="FF7D7D"/>
              </a:solidFill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457D35B1-CACE-AD27-1A28-9D71A476290E}"/>
              </a:ext>
            </a:extLst>
          </p:cNvPr>
          <p:cNvSpPr/>
          <p:nvPr/>
        </p:nvSpPr>
        <p:spPr>
          <a:xfrm rot="14822570" flipH="1">
            <a:off x="7915464" y="4331295"/>
            <a:ext cx="139889" cy="1272404"/>
          </a:xfrm>
          <a:prstGeom prst="arc">
            <a:avLst>
              <a:gd name="adj1" fmla="val 16520174"/>
              <a:gd name="adj2" fmla="val 632351"/>
            </a:avLst>
          </a:prstGeom>
          <a:ln w="31750">
            <a:solidFill>
              <a:srgbClr val="C00000"/>
            </a:solidFill>
            <a:prstDash val="dash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40532501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B1485A-07D1-1260-3A56-966892B154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diagram of a device&#10;&#10;AI-generated content may be incorrect.">
            <a:extLst>
              <a:ext uri="{FF2B5EF4-FFF2-40B4-BE49-F238E27FC236}">
                <a16:creationId xmlns:a16="http://schemas.microsoft.com/office/drawing/2014/main" id="{A0D19D35-057B-CFBE-BC29-41F5733472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321"/>
          <a:stretch>
            <a:fillRect/>
          </a:stretch>
        </p:blipFill>
        <p:spPr>
          <a:xfrm>
            <a:off x="1031200" y="2022854"/>
            <a:ext cx="8246507" cy="467849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B5CB0F1-92A7-C3D0-8DCF-18A1A5CE93F5}"/>
              </a:ext>
            </a:extLst>
          </p:cNvPr>
          <p:cNvSpPr txBox="1"/>
          <p:nvPr/>
        </p:nvSpPr>
        <p:spPr>
          <a:xfrm>
            <a:off x="279082" y="191008"/>
            <a:ext cx="1071331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CO</a:t>
            </a:r>
            <a:r>
              <a:rPr lang="en-US" sz="3200" baseline="-25000" dirty="0"/>
              <a:t>2</a:t>
            </a:r>
            <a:r>
              <a:rPr lang="en-US" sz="3200" dirty="0"/>
              <a:t> storage: What will happen with the gas during storage in highly heterogeneous rock?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418FDC-23AE-E10D-9B49-7AFC92D838C6}"/>
              </a:ext>
            </a:extLst>
          </p:cNvPr>
          <p:cNvSpPr txBox="1"/>
          <p:nvPr/>
        </p:nvSpPr>
        <p:spPr>
          <a:xfrm>
            <a:off x="279083" y="1308437"/>
            <a:ext cx="69400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E33D3D"/>
                </a:solidFill>
              </a:rPr>
              <a:t>When the water is slightly supersaturated with the gas?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E33D3D"/>
                </a:solidFill>
              </a:rPr>
              <a:t>When there are high gas saturation regions present?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E1B1AB-9A35-0F49-7C79-8072685BC31A}"/>
              </a:ext>
            </a:extLst>
          </p:cNvPr>
          <p:cNvSpPr txBox="1"/>
          <p:nvPr/>
        </p:nvSpPr>
        <p:spPr>
          <a:xfrm>
            <a:off x="9490074" y="995431"/>
            <a:ext cx="2422843" cy="923330"/>
          </a:xfrm>
          <a:prstGeom prst="rect">
            <a:avLst/>
          </a:prstGeom>
          <a:solidFill>
            <a:schemeClr val="accent4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T=20°C</a:t>
            </a:r>
          </a:p>
          <a:p>
            <a:r>
              <a:rPr lang="en-US" dirty="0">
                <a:solidFill>
                  <a:schemeClr val="bg1"/>
                </a:solidFill>
              </a:rPr>
              <a:t>P=below atmospheric </a:t>
            </a:r>
          </a:p>
          <a:p>
            <a:r>
              <a:rPr lang="en-US" dirty="0">
                <a:solidFill>
                  <a:schemeClr val="bg1"/>
                </a:solidFill>
                <a:sym typeface="Wingdings" panose="05000000000000000000" pitchFamily="2" charset="2"/>
              </a:rPr>
              <a:t>       supersaturation!</a:t>
            </a:r>
            <a:endParaRPr lang="en-N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19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203042-D8D3-6AAC-CECE-526525FEA4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diagram of a device&#10;&#10;AI-generated content may be incorrect.">
            <a:extLst>
              <a:ext uri="{FF2B5EF4-FFF2-40B4-BE49-F238E27FC236}">
                <a16:creationId xmlns:a16="http://schemas.microsoft.com/office/drawing/2014/main" id="{ECDF6153-F531-DE2C-4620-2E88A14354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321"/>
          <a:stretch>
            <a:fillRect/>
          </a:stretch>
        </p:blipFill>
        <p:spPr>
          <a:xfrm>
            <a:off x="1031200" y="2016323"/>
            <a:ext cx="8246507" cy="4678495"/>
          </a:xfrm>
          <a:prstGeom prst="rect">
            <a:avLst/>
          </a:prstGeom>
        </p:spPr>
      </p:pic>
      <p:pic>
        <p:nvPicPr>
          <p:cNvPr id="2" name="Picture 1" descr="A diagram of a device&#10;&#10;AI-generated content may be incorrect.">
            <a:extLst>
              <a:ext uri="{FF2B5EF4-FFF2-40B4-BE49-F238E27FC236}">
                <a16:creationId xmlns:a16="http://schemas.microsoft.com/office/drawing/2014/main" id="{8F9B31B2-19F1-7D2D-2359-A90CADA046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715691"/>
            <a:ext cx="8246507" cy="198565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10F7C2-202A-32BD-B231-05826CA759BF}"/>
              </a:ext>
            </a:extLst>
          </p:cNvPr>
          <p:cNvSpPr txBox="1"/>
          <p:nvPr/>
        </p:nvSpPr>
        <p:spPr>
          <a:xfrm>
            <a:off x="2165985" y="5059678"/>
            <a:ext cx="341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– Mildly heterogeneous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B8FABD-7A16-7395-C9C9-437CD7581B89}"/>
              </a:ext>
            </a:extLst>
          </p:cNvPr>
          <p:cNvSpPr txBox="1"/>
          <p:nvPr/>
        </p:nvSpPr>
        <p:spPr>
          <a:xfrm>
            <a:off x="9610308" y="5429010"/>
            <a:ext cx="25816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Mimicking connection to a highly saturated </a:t>
            </a:r>
          </a:p>
          <a:p>
            <a:r>
              <a:rPr lang="en-US" dirty="0"/>
              <a:t>coarse rock or fracture!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B4D9B56C-0C7D-4C2A-5BBF-F9AB6F149C19}"/>
              </a:ext>
            </a:extLst>
          </p:cNvPr>
          <p:cNvSpPr/>
          <p:nvPr/>
        </p:nvSpPr>
        <p:spPr>
          <a:xfrm>
            <a:off x="9128760" y="5723500"/>
            <a:ext cx="510123" cy="2201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62F4C4-951E-8EE9-D90F-EF5E69627E56}"/>
              </a:ext>
            </a:extLst>
          </p:cNvPr>
          <p:cNvSpPr/>
          <p:nvPr/>
        </p:nvSpPr>
        <p:spPr>
          <a:xfrm>
            <a:off x="2165985" y="5059678"/>
            <a:ext cx="5227320" cy="1569344"/>
          </a:xfrm>
          <a:prstGeom prst="rect">
            <a:avLst/>
          </a:prstGeom>
          <a:noFill/>
          <a:ln w="38100">
            <a:solidFill>
              <a:srgbClr val="E33D3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19D61A5-73C6-5571-A09C-AF73A40CF9B2}"/>
              </a:ext>
            </a:extLst>
          </p:cNvPr>
          <p:cNvSpPr txBox="1"/>
          <p:nvPr/>
        </p:nvSpPr>
        <p:spPr>
          <a:xfrm>
            <a:off x="279082" y="191008"/>
            <a:ext cx="1071331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CO</a:t>
            </a:r>
            <a:r>
              <a:rPr lang="en-US" sz="3200" baseline="-25000" dirty="0"/>
              <a:t>2</a:t>
            </a:r>
            <a:r>
              <a:rPr lang="en-US" sz="3200" dirty="0"/>
              <a:t> storage: What will happen with the gas during storage in highly heterogeneous rock?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16A202-8FC8-A4EC-361E-F0C9D9EAD509}"/>
              </a:ext>
            </a:extLst>
          </p:cNvPr>
          <p:cNvSpPr/>
          <p:nvPr/>
        </p:nvSpPr>
        <p:spPr>
          <a:xfrm>
            <a:off x="2120265" y="4532397"/>
            <a:ext cx="7360920" cy="2142346"/>
          </a:xfrm>
          <a:prstGeom prst="rect">
            <a:avLst/>
          </a:prstGeom>
          <a:noFill/>
          <a:ln w="38100">
            <a:solidFill>
              <a:srgbClr val="00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B82DB6E-692F-E7B2-88C9-25FCD542E4D1}"/>
              </a:ext>
            </a:extLst>
          </p:cNvPr>
          <p:cNvSpPr txBox="1"/>
          <p:nvPr/>
        </p:nvSpPr>
        <p:spPr>
          <a:xfrm>
            <a:off x="2120265" y="4477608"/>
            <a:ext cx="3637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– Strongly heterogeneous</a:t>
            </a:r>
            <a:endParaRPr lang="en-NL" dirty="0">
              <a:solidFill>
                <a:srgbClr val="003399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415F4F0-2FCB-CF11-40BB-55F73A44E5BA}"/>
              </a:ext>
            </a:extLst>
          </p:cNvPr>
          <p:cNvSpPr txBox="1"/>
          <p:nvPr/>
        </p:nvSpPr>
        <p:spPr>
          <a:xfrm>
            <a:off x="279083" y="1308437"/>
            <a:ext cx="69400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E33D3D"/>
                </a:solidFill>
              </a:rPr>
              <a:t>When the water is slightly supersaturated with the gas?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E33D3D"/>
                </a:solidFill>
              </a:rPr>
              <a:t>When there are high gas saturation regions present?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2835A5-23D8-042C-2E1C-15FC5BEBE435}"/>
              </a:ext>
            </a:extLst>
          </p:cNvPr>
          <p:cNvSpPr txBox="1"/>
          <p:nvPr/>
        </p:nvSpPr>
        <p:spPr>
          <a:xfrm>
            <a:off x="9490074" y="995431"/>
            <a:ext cx="2422843" cy="923330"/>
          </a:xfrm>
          <a:prstGeom prst="rect">
            <a:avLst/>
          </a:prstGeom>
          <a:solidFill>
            <a:schemeClr val="accent4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T=20°C</a:t>
            </a:r>
          </a:p>
          <a:p>
            <a:r>
              <a:rPr lang="en-US" dirty="0">
                <a:solidFill>
                  <a:schemeClr val="bg1"/>
                </a:solidFill>
              </a:rPr>
              <a:t>P=below atmospheric </a:t>
            </a:r>
          </a:p>
          <a:p>
            <a:r>
              <a:rPr lang="en-US" dirty="0">
                <a:solidFill>
                  <a:schemeClr val="bg1"/>
                </a:solidFill>
                <a:sym typeface="Wingdings" panose="05000000000000000000" pitchFamily="2" charset="2"/>
              </a:rPr>
              <a:t>       supersaturation!</a:t>
            </a:r>
            <a:endParaRPr lang="en-N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275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B25950-0383-C156-9AC7-98B199F520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5E744CD-C76E-F241-1C7A-77483929CFDB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Different behavior when connected to a highly gas-saturated region</a:t>
            </a:r>
          </a:p>
        </p:txBody>
      </p:sp>
      <p:pic>
        <p:nvPicPr>
          <p:cNvPr id="8" name="Picture 7" descr="A diagram of a device&#10;&#10;AI-generated content may be incorrect.">
            <a:extLst>
              <a:ext uri="{FF2B5EF4-FFF2-40B4-BE49-F238E27FC236}">
                <a16:creationId xmlns:a16="http://schemas.microsoft.com/office/drawing/2014/main" id="{FF748B18-61D4-E1B7-CBEE-98B4DEB5DA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717063"/>
            <a:ext cx="8246507" cy="198565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51E28D5-3F81-6C6D-9B36-F6B6E43232C9}"/>
              </a:ext>
            </a:extLst>
          </p:cNvPr>
          <p:cNvSpPr/>
          <p:nvPr/>
        </p:nvSpPr>
        <p:spPr>
          <a:xfrm>
            <a:off x="2165985" y="5059678"/>
            <a:ext cx="5227320" cy="1569344"/>
          </a:xfrm>
          <a:prstGeom prst="rect">
            <a:avLst/>
          </a:prstGeom>
          <a:noFill/>
          <a:ln w="38100">
            <a:solidFill>
              <a:srgbClr val="E33D3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960B70-CE27-03C0-3C9B-939EC05CF1D8}"/>
              </a:ext>
            </a:extLst>
          </p:cNvPr>
          <p:cNvSpPr txBox="1"/>
          <p:nvPr/>
        </p:nvSpPr>
        <p:spPr>
          <a:xfrm>
            <a:off x="2165985" y="5059678"/>
            <a:ext cx="341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– Mildly heterogeneous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D4400AA-E446-88DD-1301-80956ED32A2A}"/>
              </a:ext>
            </a:extLst>
          </p:cNvPr>
          <p:cNvSpPr txBox="1"/>
          <p:nvPr/>
        </p:nvSpPr>
        <p:spPr>
          <a:xfrm>
            <a:off x="9610308" y="5429010"/>
            <a:ext cx="25816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Mimicking connection to highly saturated </a:t>
            </a:r>
          </a:p>
          <a:p>
            <a:r>
              <a:rPr lang="en-US" dirty="0"/>
              <a:t>coarse rock or fracture!</a:t>
            </a:r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8AAFE6DC-2D94-FFA7-36BD-E03410EBEAD2}"/>
              </a:ext>
            </a:extLst>
          </p:cNvPr>
          <p:cNvSpPr/>
          <p:nvPr/>
        </p:nvSpPr>
        <p:spPr>
          <a:xfrm>
            <a:off x="9128760" y="5723500"/>
            <a:ext cx="510123" cy="2201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5E6B6E8B-C465-4DF1-6177-1F0D17F6C0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69" t="4415" r="26794"/>
          <a:stretch>
            <a:fillRect/>
          </a:stretch>
        </p:blipFill>
        <p:spPr>
          <a:xfrm>
            <a:off x="5688206" y="844796"/>
            <a:ext cx="3792979" cy="3605417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76D85EE8-9C54-6524-B08F-7591C1937444}"/>
              </a:ext>
            </a:extLst>
          </p:cNvPr>
          <p:cNvSpPr/>
          <p:nvPr/>
        </p:nvSpPr>
        <p:spPr>
          <a:xfrm>
            <a:off x="5604184" y="844796"/>
            <a:ext cx="3895289" cy="3605417"/>
          </a:xfrm>
          <a:prstGeom prst="rect">
            <a:avLst/>
          </a:prstGeom>
          <a:solidFill>
            <a:srgbClr val="003399">
              <a:alpha val="10000"/>
            </a:srgbClr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BFC152C-1CD6-0CD8-F923-01D88B6EBCE9}"/>
              </a:ext>
            </a:extLst>
          </p:cNvPr>
          <p:cNvSpPr txBox="1"/>
          <p:nvPr/>
        </p:nvSpPr>
        <p:spPr>
          <a:xfrm>
            <a:off x="6371289" y="922143"/>
            <a:ext cx="11622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</a:t>
            </a:r>
            <a:endParaRPr lang="en-DE" dirty="0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172DDB06-C539-D2FC-4A04-B9426B7AAB3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35" t="5096" r="26794"/>
          <a:stretch>
            <a:fillRect/>
          </a:stretch>
        </p:blipFill>
        <p:spPr>
          <a:xfrm>
            <a:off x="1157359" y="853025"/>
            <a:ext cx="3792980" cy="3584435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DB00B7CD-B8A3-BF09-7D73-3A1569954DB5}"/>
              </a:ext>
            </a:extLst>
          </p:cNvPr>
          <p:cNvSpPr txBox="1"/>
          <p:nvPr/>
        </p:nvSpPr>
        <p:spPr>
          <a:xfrm>
            <a:off x="1833847" y="922143"/>
            <a:ext cx="12200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</a:t>
            </a:r>
            <a:endParaRPr lang="en-DE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23277D21-C321-C98E-D536-CAD761EA8968}"/>
              </a:ext>
            </a:extLst>
          </p:cNvPr>
          <p:cNvSpPr/>
          <p:nvPr/>
        </p:nvSpPr>
        <p:spPr>
          <a:xfrm>
            <a:off x="1071076" y="849387"/>
            <a:ext cx="3895289" cy="3605417"/>
          </a:xfrm>
          <a:prstGeom prst="rect">
            <a:avLst/>
          </a:prstGeom>
          <a:solidFill>
            <a:srgbClr val="FF0000">
              <a:alpha val="10000"/>
            </a:srgbClr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D6AECF3-9F76-A6FF-7AD1-A5D519E2DC3B}"/>
              </a:ext>
            </a:extLst>
          </p:cNvPr>
          <p:cNvSpPr/>
          <p:nvPr/>
        </p:nvSpPr>
        <p:spPr>
          <a:xfrm>
            <a:off x="1815559" y="941697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CA364302-2D7C-20EF-DC51-4EB920873DA8}"/>
              </a:ext>
            </a:extLst>
          </p:cNvPr>
          <p:cNvSpPr/>
          <p:nvPr/>
        </p:nvSpPr>
        <p:spPr>
          <a:xfrm>
            <a:off x="6351161" y="948954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EE3B5B0-DCF9-A9A2-9850-AB0071BE5EBF}"/>
              </a:ext>
            </a:extLst>
          </p:cNvPr>
          <p:cNvSpPr/>
          <p:nvPr/>
        </p:nvSpPr>
        <p:spPr>
          <a:xfrm>
            <a:off x="2120265" y="4532397"/>
            <a:ext cx="7360920" cy="2142346"/>
          </a:xfrm>
          <a:prstGeom prst="rect">
            <a:avLst/>
          </a:prstGeom>
          <a:noFill/>
          <a:ln w="38100">
            <a:solidFill>
              <a:srgbClr val="00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3FA5668F-BF56-EDE1-C623-EFC724D519C1}"/>
              </a:ext>
            </a:extLst>
          </p:cNvPr>
          <p:cNvSpPr txBox="1"/>
          <p:nvPr/>
        </p:nvSpPr>
        <p:spPr>
          <a:xfrm>
            <a:off x="2120265" y="4477608"/>
            <a:ext cx="3637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– Strongly heterogeneous</a:t>
            </a:r>
            <a:endParaRPr lang="en-NL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7276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2B9B9B-9002-BEF9-4E3B-14A1E8640C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C2F1EF92-161F-D5FA-CCD4-AD73DA684A8C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Different behavior when connected to a highly gas-saturated region</a:t>
            </a:r>
          </a:p>
        </p:txBody>
      </p:sp>
      <p:pic>
        <p:nvPicPr>
          <p:cNvPr id="8" name="Picture 7" descr="A diagram of a device&#10;&#10;AI-generated content may be incorrect.">
            <a:extLst>
              <a:ext uri="{FF2B5EF4-FFF2-40B4-BE49-F238E27FC236}">
                <a16:creationId xmlns:a16="http://schemas.microsoft.com/office/drawing/2014/main" id="{C71CDCA8-A9AC-46EA-814D-44B49439CB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717063"/>
            <a:ext cx="8246507" cy="198565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7FA6BB2-BA55-013C-CD8F-F341C27BC36A}"/>
              </a:ext>
            </a:extLst>
          </p:cNvPr>
          <p:cNvSpPr/>
          <p:nvPr/>
        </p:nvSpPr>
        <p:spPr>
          <a:xfrm>
            <a:off x="2165985" y="5059678"/>
            <a:ext cx="5227320" cy="1569344"/>
          </a:xfrm>
          <a:prstGeom prst="rect">
            <a:avLst/>
          </a:prstGeom>
          <a:noFill/>
          <a:ln w="38100">
            <a:solidFill>
              <a:srgbClr val="E33D3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A5C820-3A4B-23CE-474A-8EBAFE8AAD29}"/>
              </a:ext>
            </a:extLst>
          </p:cNvPr>
          <p:cNvSpPr txBox="1"/>
          <p:nvPr/>
        </p:nvSpPr>
        <p:spPr>
          <a:xfrm>
            <a:off x="2165985" y="5059678"/>
            <a:ext cx="341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– Mildly heterogeneous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FDB7DF1-10A6-2450-D846-CB82AAD2E4E5}"/>
              </a:ext>
            </a:extLst>
          </p:cNvPr>
          <p:cNvSpPr txBox="1"/>
          <p:nvPr/>
        </p:nvSpPr>
        <p:spPr>
          <a:xfrm>
            <a:off x="9610308" y="5429010"/>
            <a:ext cx="25816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Mimicking connection to highly saturated </a:t>
            </a:r>
          </a:p>
          <a:p>
            <a:r>
              <a:rPr lang="en-US" dirty="0"/>
              <a:t>coarse rock or fracture!</a:t>
            </a:r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952D514E-990F-7CD9-FA1B-05B43354D87F}"/>
              </a:ext>
            </a:extLst>
          </p:cNvPr>
          <p:cNvSpPr/>
          <p:nvPr/>
        </p:nvSpPr>
        <p:spPr>
          <a:xfrm>
            <a:off x="9128760" y="5723500"/>
            <a:ext cx="510123" cy="2201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4C971277-38CD-B79A-A2A3-BD4B060A17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69" t="4415" r="26794"/>
          <a:stretch>
            <a:fillRect/>
          </a:stretch>
        </p:blipFill>
        <p:spPr>
          <a:xfrm>
            <a:off x="5688206" y="844796"/>
            <a:ext cx="3792979" cy="3605417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3FEBF38A-4457-3162-9731-69366EADEB40}"/>
              </a:ext>
            </a:extLst>
          </p:cNvPr>
          <p:cNvSpPr/>
          <p:nvPr/>
        </p:nvSpPr>
        <p:spPr>
          <a:xfrm>
            <a:off x="5604184" y="844796"/>
            <a:ext cx="3895289" cy="3605417"/>
          </a:xfrm>
          <a:prstGeom prst="rect">
            <a:avLst/>
          </a:prstGeom>
          <a:solidFill>
            <a:srgbClr val="003399">
              <a:alpha val="10000"/>
            </a:srgbClr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0698CD9-A5EB-47CE-4881-22F95A12F3D6}"/>
              </a:ext>
            </a:extLst>
          </p:cNvPr>
          <p:cNvSpPr txBox="1"/>
          <p:nvPr/>
        </p:nvSpPr>
        <p:spPr>
          <a:xfrm>
            <a:off x="6371289" y="922143"/>
            <a:ext cx="11622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</a:t>
            </a:r>
            <a:endParaRPr lang="en-DE" dirty="0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35EC4C6A-ECC6-5EED-72E0-2D27B37E4A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35" t="5096" r="26794"/>
          <a:stretch>
            <a:fillRect/>
          </a:stretch>
        </p:blipFill>
        <p:spPr>
          <a:xfrm>
            <a:off x="1157359" y="853025"/>
            <a:ext cx="3792980" cy="3584435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B177C56C-A6CE-9887-18D4-28E097E044C8}"/>
              </a:ext>
            </a:extLst>
          </p:cNvPr>
          <p:cNvSpPr txBox="1"/>
          <p:nvPr/>
        </p:nvSpPr>
        <p:spPr>
          <a:xfrm>
            <a:off x="1833847" y="922143"/>
            <a:ext cx="12200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</a:t>
            </a:r>
            <a:endParaRPr lang="en-DE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14E29EF-A0C5-C46A-ABD3-0CC313924382}"/>
              </a:ext>
            </a:extLst>
          </p:cNvPr>
          <p:cNvSpPr/>
          <p:nvPr/>
        </p:nvSpPr>
        <p:spPr>
          <a:xfrm>
            <a:off x="1071076" y="849387"/>
            <a:ext cx="3895289" cy="3605417"/>
          </a:xfrm>
          <a:prstGeom prst="rect">
            <a:avLst/>
          </a:prstGeom>
          <a:solidFill>
            <a:srgbClr val="FF0000">
              <a:alpha val="10000"/>
            </a:srgbClr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2B7BE8B3-E7D6-256D-C1E7-84981A1253C8}"/>
              </a:ext>
            </a:extLst>
          </p:cNvPr>
          <p:cNvSpPr/>
          <p:nvPr/>
        </p:nvSpPr>
        <p:spPr>
          <a:xfrm>
            <a:off x="1815559" y="941697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926F4D21-BEA1-8754-7353-E5A4ECC57DC3}"/>
              </a:ext>
            </a:extLst>
          </p:cNvPr>
          <p:cNvSpPr/>
          <p:nvPr/>
        </p:nvSpPr>
        <p:spPr>
          <a:xfrm>
            <a:off x="6351161" y="948954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8D61506-A1DC-8A9C-DAFD-11261FAC1610}"/>
              </a:ext>
            </a:extLst>
          </p:cNvPr>
          <p:cNvSpPr/>
          <p:nvPr/>
        </p:nvSpPr>
        <p:spPr>
          <a:xfrm>
            <a:off x="2120265" y="4532397"/>
            <a:ext cx="7360920" cy="2142346"/>
          </a:xfrm>
          <a:prstGeom prst="rect">
            <a:avLst/>
          </a:prstGeom>
          <a:noFill/>
          <a:ln w="38100">
            <a:solidFill>
              <a:srgbClr val="00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39F1197E-C779-5110-4320-E2E1764982C9}"/>
              </a:ext>
            </a:extLst>
          </p:cNvPr>
          <p:cNvSpPr txBox="1"/>
          <p:nvPr/>
        </p:nvSpPr>
        <p:spPr>
          <a:xfrm>
            <a:off x="2120265" y="4477608"/>
            <a:ext cx="3637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– Strongly heterogeneous</a:t>
            </a:r>
            <a:endParaRPr lang="en-NL" dirty="0">
              <a:solidFill>
                <a:srgbClr val="003399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0578AE-9219-BDBC-08FE-37E35C280053}"/>
              </a:ext>
            </a:extLst>
          </p:cNvPr>
          <p:cNvSpPr txBox="1"/>
          <p:nvPr/>
        </p:nvSpPr>
        <p:spPr>
          <a:xfrm>
            <a:off x="2026285" y="1753233"/>
            <a:ext cx="1657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Gas exsolution</a:t>
            </a:r>
            <a:endParaRPr lang="en-NL" dirty="0">
              <a:solidFill>
                <a:srgbClr val="003399"/>
              </a:solidFill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409CB7AD-EAB6-1905-9D97-55FEA957DA5E}"/>
              </a:ext>
            </a:extLst>
          </p:cNvPr>
          <p:cNvCxnSpPr>
            <a:cxnSpLocks/>
          </p:cNvCxnSpPr>
          <p:nvPr/>
        </p:nvCxnSpPr>
        <p:spPr>
          <a:xfrm flipH="1">
            <a:off x="1886585" y="2093012"/>
            <a:ext cx="279400" cy="42721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9C25780E-F270-BF7C-B0FC-049C3B126BDF}"/>
              </a:ext>
            </a:extLst>
          </p:cNvPr>
          <p:cNvSpPr txBox="1"/>
          <p:nvPr/>
        </p:nvSpPr>
        <p:spPr>
          <a:xfrm>
            <a:off x="7335264" y="2898500"/>
            <a:ext cx="1657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Gas exsolution</a:t>
            </a:r>
            <a:endParaRPr lang="en-NL" dirty="0">
              <a:solidFill>
                <a:srgbClr val="003399"/>
              </a:solidFill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1E4758A-EEDC-4CD7-986F-39AA46ACE849}"/>
              </a:ext>
            </a:extLst>
          </p:cNvPr>
          <p:cNvCxnSpPr>
            <a:cxnSpLocks/>
          </p:cNvCxnSpPr>
          <p:nvPr/>
        </p:nvCxnSpPr>
        <p:spPr>
          <a:xfrm flipH="1">
            <a:off x="6453234" y="3152497"/>
            <a:ext cx="882030" cy="250004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06173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7D80F6-C07D-9B8D-BA68-DBA49D613F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diagram of a device&#10;&#10;AI-generated content may be incorrect.">
            <a:extLst>
              <a:ext uri="{FF2B5EF4-FFF2-40B4-BE49-F238E27FC236}">
                <a16:creationId xmlns:a16="http://schemas.microsoft.com/office/drawing/2014/main" id="{238B15BC-6521-E0E0-D097-B32E86E3A3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717863"/>
            <a:ext cx="8246507" cy="198565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2A29DB0-9F45-9C1E-F026-4511C24D1FEC}"/>
              </a:ext>
            </a:extLst>
          </p:cNvPr>
          <p:cNvSpPr/>
          <p:nvPr/>
        </p:nvSpPr>
        <p:spPr>
          <a:xfrm>
            <a:off x="2165985" y="5069203"/>
            <a:ext cx="5227320" cy="1569344"/>
          </a:xfrm>
          <a:prstGeom prst="rect">
            <a:avLst/>
          </a:prstGeom>
          <a:noFill/>
          <a:ln w="38100">
            <a:solidFill>
              <a:srgbClr val="E33D3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91AB8-3A54-08C9-E5D8-590FED6EC14D}"/>
              </a:ext>
            </a:extLst>
          </p:cNvPr>
          <p:cNvSpPr txBox="1"/>
          <p:nvPr/>
        </p:nvSpPr>
        <p:spPr>
          <a:xfrm>
            <a:off x="2165985" y="5069203"/>
            <a:ext cx="341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– Mildly heterogeneous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02A3D0-0716-D8EA-E3A7-50A34E7942EE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Mildly heterogeneous case follows classical Ostwald ripening</a:t>
            </a:r>
          </a:p>
        </p:txBody>
      </p:sp>
    </p:spTree>
    <p:extLst>
      <p:ext uri="{BB962C8B-B14F-4D97-AF65-F5344CB8AC3E}">
        <p14:creationId xmlns:p14="http://schemas.microsoft.com/office/powerpoint/2010/main" val="39222592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590E27-6BDB-33A4-314A-98C8DE0882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diagram of a device&#10;&#10;AI-generated content may be incorrect.">
            <a:extLst>
              <a:ext uri="{FF2B5EF4-FFF2-40B4-BE49-F238E27FC236}">
                <a16:creationId xmlns:a16="http://schemas.microsoft.com/office/drawing/2014/main" id="{3E413481-AF6B-EF7E-0AC9-C4A52F0023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717863"/>
            <a:ext cx="8246507" cy="198565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7719B82-6A2D-EB62-7F89-9916E0E0A3E2}"/>
              </a:ext>
            </a:extLst>
          </p:cNvPr>
          <p:cNvSpPr/>
          <p:nvPr/>
        </p:nvSpPr>
        <p:spPr>
          <a:xfrm>
            <a:off x="2165985" y="5069203"/>
            <a:ext cx="5227320" cy="1569344"/>
          </a:xfrm>
          <a:prstGeom prst="rect">
            <a:avLst/>
          </a:prstGeom>
          <a:noFill/>
          <a:ln w="38100">
            <a:solidFill>
              <a:srgbClr val="E33D3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0CE54-ACBD-AD04-FFB5-3AB084EEE856}"/>
              </a:ext>
            </a:extLst>
          </p:cNvPr>
          <p:cNvSpPr txBox="1"/>
          <p:nvPr/>
        </p:nvSpPr>
        <p:spPr>
          <a:xfrm>
            <a:off x="2165985" y="5069203"/>
            <a:ext cx="341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– Mildly heterogeneous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384ADFA-1E60-BB50-C57C-3D4CC2B19F75}"/>
              </a:ext>
            </a:extLst>
          </p:cNvPr>
          <p:cNvSpPr/>
          <p:nvPr/>
        </p:nvSpPr>
        <p:spPr>
          <a:xfrm>
            <a:off x="2169795" y="5515490"/>
            <a:ext cx="1735455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AF22B75-59AB-31D8-3656-87BF29F8D18A}"/>
              </a:ext>
            </a:extLst>
          </p:cNvPr>
          <p:cNvSpPr/>
          <p:nvPr/>
        </p:nvSpPr>
        <p:spPr>
          <a:xfrm>
            <a:off x="5652135" y="5508524"/>
            <a:ext cx="1741170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869816F-3D53-EBF7-E888-45D7EF7C0AC7}"/>
              </a:ext>
            </a:extLst>
          </p:cNvPr>
          <p:cNvSpPr/>
          <p:nvPr/>
        </p:nvSpPr>
        <p:spPr>
          <a:xfrm>
            <a:off x="3905250" y="5512395"/>
            <a:ext cx="1746885" cy="897256"/>
          </a:xfrm>
          <a:prstGeom prst="rect">
            <a:avLst/>
          </a:prstGeom>
          <a:solidFill>
            <a:srgbClr val="E33D3D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9A932D-6C78-689F-1D22-12D2C39A730E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Mildly heterogeneous case follows classical Ostwald ripening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688D7B-593A-4DEE-4859-5EFAC4A4EA42}"/>
              </a:ext>
            </a:extLst>
          </p:cNvPr>
          <p:cNvSpPr txBox="1"/>
          <p:nvPr/>
        </p:nvSpPr>
        <p:spPr>
          <a:xfrm>
            <a:off x="2219337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69B0CF8-E8B9-99A4-F020-3A7A9003750E}"/>
              </a:ext>
            </a:extLst>
          </p:cNvPr>
          <p:cNvSpPr txBox="1"/>
          <p:nvPr/>
        </p:nvSpPr>
        <p:spPr>
          <a:xfrm>
            <a:off x="5696809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6B74DB-863C-D226-26AB-CA0A504BCA8E}"/>
              </a:ext>
            </a:extLst>
          </p:cNvPr>
          <p:cNvSpPr txBox="1"/>
          <p:nvPr/>
        </p:nvSpPr>
        <p:spPr>
          <a:xfrm>
            <a:off x="3936593" y="6345831"/>
            <a:ext cx="1794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High Pc domain</a:t>
            </a:r>
            <a:endParaRPr lang="en-NL" dirty="0">
              <a:solidFill>
                <a:srgbClr val="E33D3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746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9C907D-1857-9753-D8B9-CB4ACFD499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diagram of a device&#10;&#10;AI-generated content may be incorrect.">
            <a:extLst>
              <a:ext uri="{FF2B5EF4-FFF2-40B4-BE49-F238E27FC236}">
                <a16:creationId xmlns:a16="http://schemas.microsoft.com/office/drawing/2014/main" id="{4E731C8A-68B8-BEF2-D92D-1ADDB06FA6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717863"/>
            <a:ext cx="8246507" cy="198565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1D6D771-DA53-F8B9-19DE-3043A0A05CCE}"/>
              </a:ext>
            </a:extLst>
          </p:cNvPr>
          <p:cNvSpPr/>
          <p:nvPr/>
        </p:nvSpPr>
        <p:spPr>
          <a:xfrm>
            <a:off x="2165985" y="5069203"/>
            <a:ext cx="5227320" cy="1569344"/>
          </a:xfrm>
          <a:prstGeom prst="rect">
            <a:avLst/>
          </a:prstGeom>
          <a:noFill/>
          <a:ln w="38100">
            <a:solidFill>
              <a:srgbClr val="E33D3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CD5758-E85B-CF4E-F540-F566664A3895}"/>
              </a:ext>
            </a:extLst>
          </p:cNvPr>
          <p:cNvSpPr txBox="1"/>
          <p:nvPr/>
        </p:nvSpPr>
        <p:spPr>
          <a:xfrm>
            <a:off x="2165985" y="5069203"/>
            <a:ext cx="341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– Mildly heterogeneous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558F67-F0D5-8B40-31E8-64B9B4E5051A}"/>
              </a:ext>
            </a:extLst>
          </p:cNvPr>
          <p:cNvSpPr/>
          <p:nvPr/>
        </p:nvSpPr>
        <p:spPr>
          <a:xfrm>
            <a:off x="2169795" y="5515490"/>
            <a:ext cx="1735455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A57A933-F66F-DCA4-528A-2AAD6688C0BA}"/>
              </a:ext>
            </a:extLst>
          </p:cNvPr>
          <p:cNvSpPr/>
          <p:nvPr/>
        </p:nvSpPr>
        <p:spPr>
          <a:xfrm>
            <a:off x="5652135" y="5508524"/>
            <a:ext cx="1741170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78D4E9-F6A8-AED8-C273-1355E83F42AD}"/>
              </a:ext>
            </a:extLst>
          </p:cNvPr>
          <p:cNvSpPr/>
          <p:nvPr/>
        </p:nvSpPr>
        <p:spPr>
          <a:xfrm>
            <a:off x="3905250" y="5512395"/>
            <a:ext cx="1746885" cy="897256"/>
          </a:xfrm>
          <a:prstGeom prst="rect">
            <a:avLst/>
          </a:prstGeom>
          <a:solidFill>
            <a:srgbClr val="E33D3D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F695C4-E3CC-E994-1FFA-7059295FB3C7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Mildly heterogeneous case follows classical Ostwald ripening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CEEB307-A44D-7EA1-E156-A5390306B580}"/>
              </a:ext>
            </a:extLst>
          </p:cNvPr>
          <p:cNvSpPr/>
          <p:nvPr/>
        </p:nvSpPr>
        <p:spPr>
          <a:xfrm>
            <a:off x="521717" y="1038776"/>
            <a:ext cx="434138" cy="3397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9BA78B0-0E6B-27FF-9E0E-A27E32A09BE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181"/>
          <a:stretch>
            <a:fillRect/>
          </a:stretch>
        </p:blipFill>
        <p:spPr>
          <a:xfrm>
            <a:off x="1031200" y="852739"/>
            <a:ext cx="3674652" cy="398756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B27B162-6880-890D-3A51-AB1B4D3B5B56}"/>
              </a:ext>
            </a:extLst>
          </p:cNvPr>
          <p:cNvSpPr txBox="1"/>
          <p:nvPr/>
        </p:nvSpPr>
        <p:spPr>
          <a:xfrm>
            <a:off x="1129261" y="3836764"/>
            <a:ext cx="278370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i="1" dirty="0"/>
              <a:t>Li et al., 2020, </a:t>
            </a:r>
            <a:r>
              <a:rPr lang="en-US" sz="1100" i="1" dirty="0" err="1"/>
              <a:t>doi</a:t>
            </a:r>
            <a:r>
              <a:rPr lang="en-US" sz="1100" i="1" dirty="0"/>
              <a:t>: 10.1017/448jfm.2020.53</a:t>
            </a:r>
            <a:endParaRPr lang="en-NL" sz="1100" i="1" dirty="0"/>
          </a:p>
        </p:txBody>
      </p:sp>
      <p:sp>
        <p:nvSpPr>
          <p:cNvPr id="15" name="Arrow: Left 14">
            <a:extLst>
              <a:ext uri="{FF2B5EF4-FFF2-40B4-BE49-F238E27FC236}">
                <a16:creationId xmlns:a16="http://schemas.microsoft.com/office/drawing/2014/main" id="{BD0055B8-9067-072A-8CD3-B95E387873BD}"/>
              </a:ext>
            </a:extLst>
          </p:cNvPr>
          <p:cNvSpPr/>
          <p:nvPr/>
        </p:nvSpPr>
        <p:spPr>
          <a:xfrm rot="10800000">
            <a:off x="5075773" y="5847102"/>
            <a:ext cx="510123" cy="220100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46CEC7BF-4A87-1BE3-4826-7B40C44D18B0}"/>
              </a:ext>
            </a:extLst>
          </p:cNvPr>
          <p:cNvSpPr/>
          <p:nvPr/>
        </p:nvSpPr>
        <p:spPr>
          <a:xfrm>
            <a:off x="3967456" y="5853728"/>
            <a:ext cx="510123" cy="220100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0AE2D8-54B8-86DA-7F78-ED39F0A8DC0D}"/>
              </a:ext>
            </a:extLst>
          </p:cNvPr>
          <p:cNvSpPr txBox="1"/>
          <p:nvPr/>
        </p:nvSpPr>
        <p:spPr>
          <a:xfrm>
            <a:off x="2219337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217A94B-3451-23CD-E206-2005FC236CEA}"/>
              </a:ext>
            </a:extLst>
          </p:cNvPr>
          <p:cNvSpPr txBox="1"/>
          <p:nvPr/>
        </p:nvSpPr>
        <p:spPr>
          <a:xfrm>
            <a:off x="5696809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A7098CE-D020-308F-56B8-CAAE711F119D}"/>
              </a:ext>
            </a:extLst>
          </p:cNvPr>
          <p:cNvSpPr txBox="1"/>
          <p:nvPr/>
        </p:nvSpPr>
        <p:spPr>
          <a:xfrm>
            <a:off x="3936593" y="6345831"/>
            <a:ext cx="1794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High Pc domain</a:t>
            </a:r>
            <a:endParaRPr lang="en-NL" dirty="0">
              <a:solidFill>
                <a:srgbClr val="E33D3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70604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848FA7-F108-F3E6-98EE-7C1C769E2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E52B9A73-2D06-2C8C-09DB-2C91F807A570}"/>
              </a:ext>
            </a:extLst>
          </p:cNvPr>
          <p:cNvSpPr/>
          <p:nvPr/>
        </p:nvSpPr>
        <p:spPr>
          <a:xfrm>
            <a:off x="6059129" y="2023725"/>
            <a:ext cx="434138" cy="3397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098211-6C94-D4B2-4C81-8332AB0ABD95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Mildly heterogeneous case follows classical Ostwald ripening</a:t>
            </a:r>
          </a:p>
        </p:txBody>
      </p:sp>
      <p:pic>
        <p:nvPicPr>
          <p:cNvPr id="28" name="Picture 27" descr="A diagram of a device&#10;&#10;AI-generated content may be incorrect.">
            <a:extLst>
              <a:ext uri="{FF2B5EF4-FFF2-40B4-BE49-F238E27FC236}">
                <a16:creationId xmlns:a16="http://schemas.microsoft.com/office/drawing/2014/main" id="{0FC4F79F-DCEF-5429-B1BF-EC5C4CEE64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717863"/>
            <a:ext cx="8246507" cy="1985658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C014F8A2-2516-E0FA-91FA-24A9364213EC}"/>
              </a:ext>
            </a:extLst>
          </p:cNvPr>
          <p:cNvSpPr/>
          <p:nvPr/>
        </p:nvSpPr>
        <p:spPr>
          <a:xfrm>
            <a:off x="2165985" y="5069203"/>
            <a:ext cx="5227320" cy="1569344"/>
          </a:xfrm>
          <a:prstGeom prst="rect">
            <a:avLst/>
          </a:prstGeom>
          <a:noFill/>
          <a:ln w="38100">
            <a:solidFill>
              <a:srgbClr val="E33D3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2CBB298-ABD1-F8D5-7BD5-39B405FCAADA}"/>
              </a:ext>
            </a:extLst>
          </p:cNvPr>
          <p:cNvSpPr txBox="1"/>
          <p:nvPr/>
        </p:nvSpPr>
        <p:spPr>
          <a:xfrm>
            <a:off x="2165985" y="5069203"/>
            <a:ext cx="341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– Mildly heterogeneous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B197C12-794C-060C-399C-32F69E7B78CA}"/>
              </a:ext>
            </a:extLst>
          </p:cNvPr>
          <p:cNvSpPr/>
          <p:nvPr/>
        </p:nvSpPr>
        <p:spPr>
          <a:xfrm>
            <a:off x="2169795" y="5515490"/>
            <a:ext cx="1735455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CA8AE16-78EC-99CA-8CC0-0A2CDB420AB2}"/>
              </a:ext>
            </a:extLst>
          </p:cNvPr>
          <p:cNvSpPr/>
          <p:nvPr/>
        </p:nvSpPr>
        <p:spPr>
          <a:xfrm>
            <a:off x="5652135" y="5508524"/>
            <a:ext cx="1741170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FE0EFE4-0665-4137-03E0-AE43372F74DE}"/>
              </a:ext>
            </a:extLst>
          </p:cNvPr>
          <p:cNvSpPr/>
          <p:nvPr/>
        </p:nvSpPr>
        <p:spPr>
          <a:xfrm>
            <a:off x="3905250" y="5512395"/>
            <a:ext cx="1746885" cy="897256"/>
          </a:xfrm>
          <a:prstGeom prst="rect">
            <a:avLst/>
          </a:prstGeom>
          <a:solidFill>
            <a:srgbClr val="E33D3D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02B54F6-8C60-BA51-2E82-0FDAD3C429E7}"/>
              </a:ext>
            </a:extLst>
          </p:cNvPr>
          <p:cNvSpPr/>
          <p:nvPr/>
        </p:nvSpPr>
        <p:spPr>
          <a:xfrm>
            <a:off x="521717" y="1038776"/>
            <a:ext cx="434138" cy="3397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F87BCCB-5D35-1C3D-A7F8-17D3EDA02A3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181"/>
          <a:stretch>
            <a:fillRect/>
          </a:stretch>
        </p:blipFill>
        <p:spPr>
          <a:xfrm>
            <a:off x="1031200" y="852739"/>
            <a:ext cx="3674652" cy="398756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325B113-5268-CD3E-5042-71182B43A558}"/>
              </a:ext>
            </a:extLst>
          </p:cNvPr>
          <p:cNvSpPr txBox="1"/>
          <p:nvPr/>
        </p:nvSpPr>
        <p:spPr>
          <a:xfrm>
            <a:off x="1129261" y="3836764"/>
            <a:ext cx="278370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i="1" dirty="0"/>
              <a:t>Li et al., 2020, </a:t>
            </a:r>
            <a:r>
              <a:rPr lang="en-US" sz="1100" i="1" dirty="0" err="1"/>
              <a:t>doi</a:t>
            </a:r>
            <a:r>
              <a:rPr lang="en-US" sz="1100" i="1" dirty="0"/>
              <a:t>: 10.1017/448jfm.2020.53</a:t>
            </a:r>
            <a:endParaRPr lang="en-NL" sz="1100" i="1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D20ADA3-387A-2BA6-6B4F-B5B59CCAC8B7}"/>
              </a:ext>
            </a:extLst>
          </p:cNvPr>
          <p:cNvCxnSpPr>
            <a:cxnSpLocks/>
          </p:cNvCxnSpPr>
          <p:nvPr/>
        </p:nvCxnSpPr>
        <p:spPr>
          <a:xfrm>
            <a:off x="4851918" y="1000733"/>
            <a:ext cx="0" cy="3310010"/>
          </a:xfrm>
          <a:prstGeom prst="line">
            <a:avLst/>
          </a:prstGeom>
          <a:ln w="254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Arrow: Left 6">
            <a:extLst>
              <a:ext uri="{FF2B5EF4-FFF2-40B4-BE49-F238E27FC236}">
                <a16:creationId xmlns:a16="http://schemas.microsoft.com/office/drawing/2014/main" id="{C9E87279-493C-D904-1B49-3CEA8E0FC475}"/>
              </a:ext>
            </a:extLst>
          </p:cNvPr>
          <p:cNvSpPr/>
          <p:nvPr/>
        </p:nvSpPr>
        <p:spPr>
          <a:xfrm rot="10800000">
            <a:off x="5075773" y="5847102"/>
            <a:ext cx="510123" cy="220100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ACBD784A-4B3D-CC8A-EFF2-6E9B9B393BDC}"/>
              </a:ext>
            </a:extLst>
          </p:cNvPr>
          <p:cNvSpPr/>
          <p:nvPr/>
        </p:nvSpPr>
        <p:spPr>
          <a:xfrm>
            <a:off x="3967456" y="5853728"/>
            <a:ext cx="510123" cy="220100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03D3517-711C-1D06-5BC7-D3525F8DF8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9" r="4236"/>
          <a:stretch>
            <a:fillRect/>
          </a:stretch>
        </p:blipFill>
        <p:spPr>
          <a:xfrm>
            <a:off x="5189219" y="952828"/>
            <a:ext cx="6571229" cy="370006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182CC92-123E-CB6A-1042-B4035F3BB3FB}"/>
              </a:ext>
            </a:extLst>
          </p:cNvPr>
          <p:cNvSpPr txBox="1"/>
          <p:nvPr/>
        </p:nvSpPr>
        <p:spPr>
          <a:xfrm rot="16200000">
            <a:off x="4799052" y="2377490"/>
            <a:ext cx="39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baseline="-250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endParaRPr lang="en-DE" baseline="-25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98CFCA-5D97-02A1-03B8-97862D536CC2}"/>
              </a:ext>
            </a:extLst>
          </p:cNvPr>
          <p:cNvSpPr txBox="1"/>
          <p:nvPr/>
        </p:nvSpPr>
        <p:spPr>
          <a:xfrm rot="16200000">
            <a:off x="11603961" y="2393912"/>
            <a:ext cx="423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baseline="-250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endParaRPr lang="en-DE" baseline="-25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AA172D7-D265-0D2D-4E4A-59526E03207C}"/>
              </a:ext>
            </a:extLst>
          </p:cNvPr>
          <p:cNvSpPr txBox="1"/>
          <p:nvPr/>
        </p:nvSpPr>
        <p:spPr>
          <a:xfrm>
            <a:off x="7861011" y="4445645"/>
            <a:ext cx="1227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Time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D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67F69EB-5F9A-0FA8-E120-D252697A0520}"/>
              </a:ext>
            </a:extLst>
          </p:cNvPr>
          <p:cNvSpPr txBox="1"/>
          <p:nvPr/>
        </p:nvSpPr>
        <p:spPr>
          <a:xfrm>
            <a:off x="2219337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8587CD-C733-93E6-AF36-ABF3430A1D2B}"/>
              </a:ext>
            </a:extLst>
          </p:cNvPr>
          <p:cNvSpPr txBox="1"/>
          <p:nvPr/>
        </p:nvSpPr>
        <p:spPr>
          <a:xfrm>
            <a:off x="5696809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260D36-9243-1025-8A4C-6D7BEE64B2E3}"/>
              </a:ext>
            </a:extLst>
          </p:cNvPr>
          <p:cNvSpPr txBox="1"/>
          <p:nvPr/>
        </p:nvSpPr>
        <p:spPr>
          <a:xfrm>
            <a:off x="3936593" y="6345831"/>
            <a:ext cx="1794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High Pc domain</a:t>
            </a:r>
            <a:endParaRPr lang="en-NL" dirty="0">
              <a:solidFill>
                <a:srgbClr val="E33D3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9221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86A6D0-9421-5DF2-E899-384093DEC6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33AD7996-CEE1-A51A-3C52-DB6C0832007D}"/>
              </a:ext>
            </a:extLst>
          </p:cNvPr>
          <p:cNvSpPr/>
          <p:nvPr/>
        </p:nvSpPr>
        <p:spPr>
          <a:xfrm>
            <a:off x="6059129" y="2023725"/>
            <a:ext cx="434138" cy="3397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2C6A58-22D8-4478-C6C4-164BE07AABD4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Mildly heterogeneous case follows classical Ostwald ripening</a:t>
            </a:r>
          </a:p>
        </p:txBody>
      </p:sp>
      <p:pic>
        <p:nvPicPr>
          <p:cNvPr id="28" name="Picture 27" descr="A diagram of a device&#10;&#10;AI-generated content may be incorrect.">
            <a:extLst>
              <a:ext uri="{FF2B5EF4-FFF2-40B4-BE49-F238E27FC236}">
                <a16:creationId xmlns:a16="http://schemas.microsoft.com/office/drawing/2014/main" id="{00963189-BEA8-5D80-C1AB-0C293B8849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717863"/>
            <a:ext cx="8246507" cy="1985658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FA1F1DC8-0457-FAAE-A4F8-FAAF11BB2AC4}"/>
              </a:ext>
            </a:extLst>
          </p:cNvPr>
          <p:cNvSpPr/>
          <p:nvPr/>
        </p:nvSpPr>
        <p:spPr>
          <a:xfrm>
            <a:off x="2165985" y="5069203"/>
            <a:ext cx="5227320" cy="1569344"/>
          </a:xfrm>
          <a:prstGeom prst="rect">
            <a:avLst/>
          </a:prstGeom>
          <a:noFill/>
          <a:ln w="38100">
            <a:solidFill>
              <a:srgbClr val="E33D3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9557D69-244A-EB64-7FEF-C42F79DF2E58}"/>
              </a:ext>
            </a:extLst>
          </p:cNvPr>
          <p:cNvSpPr txBox="1"/>
          <p:nvPr/>
        </p:nvSpPr>
        <p:spPr>
          <a:xfrm>
            <a:off x="2165985" y="5069203"/>
            <a:ext cx="341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– Mildly heterogeneous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701FE4A-928D-B6A7-93EC-2E7CDD85C18F}"/>
              </a:ext>
            </a:extLst>
          </p:cNvPr>
          <p:cNvSpPr/>
          <p:nvPr/>
        </p:nvSpPr>
        <p:spPr>
          <a:xfrm>
            <a:off x="2169795" y="5515490"/>
            <a:ext cx="1735455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15ACF59-9C14-91EF-833B-F7FCADD2E7F4}"/>
              </a:ext>
            </a:extLst>
          </p:cNvPr>
          <p:cNvSpPr/>
          <p:nvPr/>
        </p:nvSpPr>
        <p:spPr>
          <a:xfrm>
            <a:off x="5652135" y="5508524"/>
            <a:ext cx="1741170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0B5945C-7A19-3062-9BE0-302AC4A5E4E1}"/>
              </a:ext>
            </a:extLst>
          </p:cNvPr>
          <p:cNvSpPr/>
          <p:nvPr/>
        </p:nvSpPr>
        <p:spPr>
          <a:xfrm>
            <a:off x="3905250" y="5512395"/>
            <a:ext cx="1746885" cy="897256"/>
          </a:xfrm>
          <a:prstGeom prst="rect">
            <a:avLst/>
          </a:prstGeom>
          <a:solidFill>
            <a:srgbClr val="E33D3D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76FC9A-1CE7-3162-61D0-FEAA78133C63}"/>
              </a:ext>
            </a:extLst>
          </p:cNvPr>
          <p:cNvSpPr/>
          <p:nvPr/>
        </p:nvSpPr>
        <p:spPr>
          <a:xfrm>
            <a:off x="521717" y="1038776"/>
            <a:ext cx="434138" cy="3397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5A3748B-30A5-3AE4-A6FE-3F5B864514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181"/>
          <a:stretch>
            <a:fillRect/>
          </a:stretch>
        </p:blipFill>
        <p:spPr>
          <a:xfrm>
            <a:off x="1031200" y="852739"/>
            <a:ext cx="3674652" cy="398756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FBA4D26-D9F8-91BA-5C94-34BEA34CA62F}"/>
              </a:ext>
            </a:extLst>
          </p:cNvPr>
          <p:cNvSpPr txBox="1"/>
          <p:nvPr/>
        </p:nvSpPr>
        <p:spPr>
          <a:xfrm>
            <a:off x="1129261" y="3836764"/>
            <a:ext cx="278370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i="1" dirty="0"/>
              <a:t>Li et al., 2020, </a:t>
            </a:r>
            <a:r>
              <a:rPr lang="en-US" sz="1100" i="1" dirty="0" err="1"/>
              <a:t>doi</a:t>
            </a:r>
            <a:r>
              <a:rPr lang="en-US" sz="1100" i="1" dirty="0"/>
              <a:t>: 10.1017/448jfm.2020.53</a:t>
            </a:r>
            <a:endParaRPr lang="en-NL" sz="1100" i="1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CFFF120-DEDF-3DFB-14DC-27B866B1F698}"/>
              </a:ext>
            </a:extLst>
          </p:cNvPr>
          <p:cNvCxnSpPr>
            <a:cxnSpLocks/>
          </p:cNvCxnSpPr>
          <p:nvPr/>
        </p:nvCxnSpPr>
        <p:spPr>
          <a:xfrm>
            <a:off x="4851918" y="1000733"/>
            <a:ext cx="0" cy="3310010"/>
          </a:xfrm>
          <a:prstGeom prst="line">
            <a:avLst/>
          </a:prstGeom>
          <a:ln w="254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Arrow: Left 6">
            <a:extLst>
              <a:ext uri="{FF2B5EF4-FFF2-40B4-BE49-F238E27FC236}">
                <a16:creationId xmlns:a16="http://schemas.microsoft.com/office/drawing/2014/main" id="{DA522DD5-6598-06B6-B0A2-81B06D19BE65}"/>
              </a:ext>
            </a:extLst>
          </p:cNvPr>
          <p:cNvSpPr/>
          <p:nvPr/>
        </p:nvSpPr>
        <p:spPr>
          <a:xfrm rot="10800000">
            <a:off x="5075773" y="5847102"/>
            <a:ext cx="510123" cy="220100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57CF699D-68AB-83E5-6421-20078796A06D}"/>
              </a:ext>
            </a:extLst>
          </p:cNvPr>
          <p:cNvSpPr/>
          <p:nvPr/>
        </p:nvSpPr>
        <p:spPr>
          <a:xfrm>
            <a:off x="3967456" y="5853728"/>
            <a:ext cx="510123" cy="220100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E9BF067-673D-B8BC-97B4-DC6D12A95B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9" r="4236"/>
          <a:stretch>
            <a:fillRect/>
          </a:stretch>
        </p:blipFill>
        <p:spPr>
          <a:xfrm>
            <a:off x="5189219" y="952828"/>
            <a:ext cx="6571229" cy="370006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E749EE8-4866-82CE-74E3-C494C689E836}"/>
              </a:ext>
            </a:extLst>
          </p:cNvPr>
          <p:cNvSpPr/>
          <p:nvPr/>
        </p:nvSpPr>
        <p:spPr>
          <a:xfrm>
            <a:off x="5575736" y="1038776"/>
            <a:ext cx="2928184" cy="2954104"/>
          </a:xfrm>
          <a:prstGeom prst="rect">
            <a:avLst/>
          </a:prstGeom>
          <a:solidFill>
            <a:srgbClr val="E33D3D">
              <a:alpha val="2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6EBF57-C618-0374-086B-DBB706CFE1B6}"/>
              </a:ext>
            </a:extLst>
          </p:cNvPr>
          <p:cNvSpPr txBox="1"/>
          <p:nvPr/>
        </p:nvSpPr>
        <p:spPr>
          <a:xfrm>
            <a:off x="5652135" y="3429000"/>
            <a:ext cx="21397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Stage1:</a:t>
            </a:r>
          </a:p>
          <a:p>
            <a:r>
              <a:rPr lang="en-US" sz="1600" dirty="0"/>
              <a:t>Local  Pc equilibration</a:t>
            </a:r>
            <a:endParaRPr lang="en-NL" sz="16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8328D85-37B6-3E61-2E72-8928448831F8}"/>
              </a:ext>
            </a:extLst>
          </p:cNvPr>
          <p:cNvSpPr txBox="1"/>
          <p:nvPr/>
        </p:nvSpPr>
        <p:spPr>
          <a:xfrm rot="16200000">
            <a:off x="4799052" y="2377490"/>
            <a:ext cx="39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baseline="-250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endParaRPr lang="en-DE" baseline="-25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B157CD-581C-24D7-9D01-09B6EA67A076}"/>
              </a:ext>
            </a:extLst>
          </p:cNvPr>
          <p:cNvSpPr txBox="1"/>
          <p:nvPr/>
        </p:nvSpPr>
        <p:spPr>
          <a:xfrm rot="16200000">
            <a:off x="11603961" y="2393912"/>
            <a:ext cx="423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baseline="-250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endParaRPr lang="en-DE" baseline="-25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06A1810-F58E-5FF0-2EFC-9154BB52C40B}"/>
              </a:ext>
            </a:extLst>
          </p:cNvPr>
          <p:cNvSpPr txBox="1"/>
          <p:nvPr/>
        </p:nvSpPr>
        <p:spPr>
          <a:xfrm>
            <a:off x="7861011" y="4445645"/>
            <a:ext cx="1227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Time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D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F6635E-6904-DDB5-57CF-94C89D4A0DAF}"/>
              </a:ext>
            </a:extLst>
          </p:cNvPr>
          <p:cNvSpPr txBox="1"/>
          <p:nvPr/>
        </p:nvSpPr>
        <p:spPr>
          <a:xfrm>
            <a:off x="2219337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005DCF-E143-80A2-06F3-E1FF3B74D209}"/>
              </a:ext>
            </a:extLst>
          </p:cNvPr>
          <p:cNvSpPr txBox="1"/>
          <p:nvPr/>
        </p:nvSpPr>
        <p:spPr>
          <a:xfrm>
            <a:off x="5696809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A2CA09-9AE3-54D2-8B8E-D12267347083}"/>
              </a:ext>
            </a:extLst>
          </p:cNvPr>
          <p:cNvSpPr txBox="1"/>
          <p:nvPr/>
        </p:nvSpPr>
        <p:spPr>
          <a:xfrm>
            <a:off x="3936593" y="6345831"/>
            <a:ext cx="1794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High Pc domain</a:t>
            </a:r>
            <a:endParaRPr lang="en-NL" dirty="0">
              <a:solidFill>
                <a:srgbClr val="E33D3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25678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223CED-B1EF-3CAE-79D1-679661D25F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D499BB5C-5939-09DA-0427-466B227CBC0F}"/>
              </a:ext>
            </a:extLst>
          </p:cNvPr>
          <p:cNvSpPr/>
          <p:nvPr/>
        </p:nvSpPr>
        <p:spPr>
          <a:xfrm>
            <a:off x="6059129" y="2023725"/>
            <a:ext cx="434138" cy="3397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CE95ED-1B29-ADE2-9328-3431696A74F5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Mildly heterogeneous case follows classical Ostwald ripening</a:t>
            </a:r>
          </a:p>
        </p:txBody>
      </p:sp>
      <p:pic>
        <p:nvPicPr>
          <p:cNvPr id="28" name="Picture 27" descr="A diagram of a device&#10;&#10;AI-generated content may be incorrect.">
            <a:extLst>
              <a:ext uri="{FF2B5EF4-FFF2-40B4-BE49-F238E27FC236}">
                <a16:creationId xmlns:a16="http://schemas.microsoft.com/office/drawing/2014/main" id="{9D624CF4-9F0C-5117-A769-AFAD20796F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717863"/>
            <a:ext cx="8246507" cy="1985658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99BACDFD-518C-D4FD-AE88-DEEED121B513}"/>
              </a:ext>
            </a:extLst>
          </p:cNvPr>
          <p:cNvSpPr/>
          <p:nvPr/>
        </p:nvSpPr>
        <p:spPr>
          <a:xfrm>
            <a:off x="2165985" y="5069203"/>
            <a:ext cx="5227320" cy="1569344"/>
          </a:xfrm>
          <a:prstGeom prst="rect">
            <a:avLst/>
          </a:prstGeom>
          <a:noFill/>
          <a:ln w="38100">
            <a:solidFill>
              <a:srgbClr val="E33D3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542F4B4-B726-19E1-CAA6-38D1FDD57389}"/>
              </a:ext>
            </a:extLst>
          </p:cNvPr>
          <p:cNvSpPr txBox="1"/>
          <p:nvPr/>
        </p:nvSpPr>
        <p:spPr>
          <a:xfrm>
            <a:off x="2165985" y="5069203"/>
            <a:ext cx="341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– Mildly heterogeneous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C57D086-7C49-7026-6958-9B90D4E13248}"/>
              </a:ext>
            </a:extLst>
          </p:cNvPr>
          <p:cNvSpPr/>
          <p:nvPr/>
        </p:nvSpPr>
        <p:spPr>
          <a:xfrm>
            <a:off x="2169795" y="5515490"/>
            <a:ext cx="1735455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F5AC0BB-36BB-130B-09B3-F9EA2EBA0ED6}"/>
              </a:ext>
            </a:extLst>
          </p:cNvPr>
          <p:cNvSpPr/>
          <p:nvPr/>
        </p:nvSpPr>
        <p:spPr>
          <a:xfrm>
            <a:off x="5652135" y="5508524"/>
            <a:ext cx="1741170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A003A7C-BFF9-43A4-75DC-F25C09B34B4D}"/>
              </a:ext>
            </a:extLst>
          </p:cNvPr>
          <p:cNvSpPr/>
          <p:nvPr/>
        </p:nvSpPr>
        <p:spPr>
          <a:xfrm>
            <a:off x="3905250" y="5512395"/>
            <a:ext cx="1746885" cy="897256"/>
          </a:xfrm>
          <a:prstGeom prst="rect">
            <a:avLst/>
          </a:prstGeom>
          <a:solidFill>
            <a:srgbClr val="E33D3D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70BF03-DF33-3120-2F12-A2116ECA05BA}"/>
              </a:ext>
            </a:extLst>
          </p:cNvPr>
          <p:cNvSpPr/>
          <p:nvPr/>
        </p:nvSpPr>
        <p:spPr>
          <a:xfrm>
            <a:off x="521717" y="1038776"/>
            <a:ext cx="434138" cy="3397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C938FEB-44FE-A77C-5B9B-BA7DA5A318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181"/>
          <a:stretch>
            <a:fillRect/>
          </a:stretch>
        </p:blipFill>
        <p:spPr>
          <a:xfrm>
            <a:off x="1031200" y="852739"/>
            <a:ext cx="3674652" cy="398756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C5F810B-84A9-A93D-192F-E70636663B81}"/>
              </a:ext>
            </a:extLst>
          </p:cNvPr>
          <p:cNvSpPr txBox="1"/>
          <p:nvPr/>
        </p:nvSpPr>
        <p:spPr>
          <a:xfrm>
            <a:off x="1129261" y="3836764"/>
            <a:ext cx="278370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i="1" dirty="0"/>
              <a:t>Li et al., 2020, </a:t>
            </a:r>
            <a:r>
              <a:rPr lang="en-US" sz="1100" i="1" dirty="0" err="1"/>
              <a:t>doi</a:t>
            </a:r>
            <a:r>
              <a:rPr lang="en-US" sz="1100" i="1" dirty="0"/>
              <a:t>: 10.1017/448jfm.2020.53</a:t>
            </a:r>
            <a:endParaRPr lang="en-NL" sz="1100" i="1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DEADAC2-EC5F-F6D8-4BCA-405DC8EA39D6}"/>
              </a:ext>
            </a:extLst>
          </p:cNvPr>
          <p:cNvCxnSpPr>
            <a:cxnSpLocks/>
          </p:cNvCxnSpPr>
          <p:nvPr/>
        </p:nvCxnSpPr>
        <p:spPr>
          <a:xfrm>
            <a:off x="4851918" y="1000733"/>
            <a:ext cx="0" cy="3310010"/>
          </a:xfrm>
          <a:prstGeom prst="line">
            <a:avLst/>
          </a:prstGeom>
          <a:ln w="254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Arrow: Left 6">
            <a:extLst>
              <a:ext uri="{FF2B5EF4-FFF2-40B4-BE49-F238E27FC236}">
                <a16:creationId xmlns:a16="http://schemas.microsoft.com/office/drawing/2014/main" id="{18EAF09E-589F-10BB-8816-93AFE035B964}"/>
              </a:ext>
            </a:extLst>
          </p:cNvPr>
          <p:cNvSpPr/>
          <p:nvPr/>
        </p:nvSpPr>
        <p:spPr>
          <a:xfrm rot="10800000">
            <a:off x="5075773" y="5847102"/>
            <a:ext cx="510123" cy="220100"/>
          </a:xfrm>
          <a:prstGeom prst="lef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D475466A-BDF0-0B1C-DB00-B6FDC42B9549}"/>
              </a:ext>
            </a:extLst>
          </p:cNvPr>
          <p:cNvSpPr/>
          <p:nvPr/>
        </p:nvSpPr>
        <p:spPr>
          <a:xfrm>
            <a:off x="3967456" y="5853728"/>
            <a:ext cx="510123" cy="220100"/>
          </a:xfrm>
          <a:prstGeom prst="lef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2B67B49-A893-DC24-4849-872061E3F100}"/>
              </a:ext>
            </a:extLst>
          </p:cNvPr>
          <p:cNvSpPr/>
          <p:nvPr/>
        </p:nvSpPr>
        <p:spPr>
          <a:xfrm>
            <a:off x="6059129" y="2023725"/>
            <a:ext cx="434138" cy="3397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1FF6AB0-7FE9-A494-6E4E-13376C9988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9" r="4236"/>
          <a:stretch>
            <a:fillRect/>
          </a:stretch>
        </p:blipFill>
        <p:spPr>
          <a:xfrm>
            <a:off x="5189219" y="952828"/>
            <a:ext cx="6571229" cy="370006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6A314C1-BDB2-6C5E-6F7D-97488D692EDF}"/>
              </a:ext>
            </a:extLst>
          </p:cNvPr>
          <p:cNvSpPr/>
          <p:nvPr/>
        </p:nvSpPr>
        <p:spPr>
          <a:xfrm>
            <a:off x="5575736" y="1038776"/>
            <a:ext cx="2928184" cy="2954104"/>
          </a:xfrm>
          <a:prstGeom prst="rect">
            <a:avLst/>
          </a:prstGeom>
          <a:solidFill>
            <a:srgbClr val="E33D3D">
              <a:alpha val="2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FF80645-64F9-F841-449B-66FE0FB82A43}"/>
              </a:ext>
            </a:extLst>
          </p:cNvPr>
          <p:cNvSpPr txBox="1"/>
          <p:nvPr/>
        </p:nvSpPr>
        <p:spPr>
          <a:xfrm>
            <a:off x="5652135" y="3429000"/>
            <a:ext cx="21397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Stage1:</a:t>
            </a:r>
          </a:p>
          <a:p>
            <a:r>
              <a:rPr lang="en-US" sz="1600" dirty="0"/>
              <a:t>Local  Pc equilibration</a:t>
            </a:r>
            <a:endParaRPr lang="en-NL" sz="1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5AE573D-E00F-C7F2-95AA-92831BFDAB37}"/>
              </a:ext>
            </a:extLst>
          </p:cNvPr>
          <p:cNvSpPr txBox="1"/>
          <p:nvPr/>
        </p:nvSpPr>
        <p:spPr>
          <a:xfrm rot="16200000">
            <a:off x="4799052" y="2377490"/>
            <a:ext cx="39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baseline="-250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endParaRPr lang="en-DE" baseline="-25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58B9B47-D099-5678-F2AF-3F3709BF6B47}"/>
              </a:ext>
            </a:extLst>
          </p:cNvPr>
          <p:cNvSpPr txBox="1"/>
          <p:nvPr/>
        </p:nvSpPr>
        <p:spPr>
          <a:xfrm rot="16200000">
            <a:off x="11603961" y="2393912"/>
            <a:ext cx="423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baseline="-250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endParaRPr lang="en-DE" baseline="-25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9598C54-939D-BA71-085F-E56A96616E6E}"/>
              </a:ext>
            </a:extLst>
          </p:cNvPr>
          <p:cNvSpPr txBox="1"/>
          <p:nvPr/>
        </p:nvSpPr>
        <p:spPr>
          <a:xfrm>
            <a:off x="8488047" y="3428999"/>
            <a:ext cx="23074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Stage 2: </a:t>
            </a:r>
          </a:p>
          <a:p>
            <a:r>
              <a:rPr lang="en-US" sz="1600" dirty="0"/>
              <a:t>System  Pc equilibration</a:t>
            </a:r>
            <a:endParaRPr lang="en-NL" sz="16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3EBD9C2-2A34-A0D5-8245-347E9B8F1322}"/>
              </a:ext>
            </a:extLst>
          </p:cNvPr>
          <p:cNvSpPr txBox="1"/>
          <p:nvPr/>
        </p:nvSpPr>
        <p:spPr>
          <a:xfrm>
            <a:off x="7861011" y="4445645"/>
            <a:ext cx="1227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Time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D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3FDB80-70CE-73A6-C728-586CD027D793}"/>
              </a:ext>
            </a:extLst>
          </p:cNvPr>
          <p:cNvSpPr txBox="1"/>
          <p:nvPr/>
        </p:nvSpPr>
        <p:spPr>
          <a:xfrm>
            <a:off x="2219337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D133DB-665B-3BFB-B868-A21DA0C1216D}"/>
              </a:ext>
            </a:extLst>
          </p:cNvPr>
          <p:cNvSpPr txBox="1"/>
          <p:nvPr/>
        </p:nvSpPr>
        <p:spPr>
          <a:xfrm>
            <a:off x="5696809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46B0B2-8EE1-7794-886E-5F309E1DEA5A}"/>
              </a:ext>
            </a:extLst>
          </p:cNvPr>
          <p:cNvSpPr txBox="1"/>
          <p:nvPr/>
        </p:nvSpPr>
        <p:spPr>
          <a:xfrm>
            <a:off x="3936593" y="6345831"/>
            <a:ext cx="1794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High Pc domain</a:t>
            </a:r>
            <a:endParaRPr lang="en-NL" dirty="0">
              <a:solidFill>
                <a:srgbClr val="E33D3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27465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C49286AF-0A23-1BC1-C411-B3E711B87654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Mildly heterogeneous case follows classical Ostwald ripening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23F2F63-BBEC-B118-EB45-24F2E7005B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1" b="5240"/>
          <a:stretch>
            <a:fillRect/>
          </a:stretch>
        </p:blipFill>
        <p:spPr>
          <a:xfrm>
            <a:off x="1463040" y="932248"/>
            <a:ext cx="8920480" cy="5194232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79F74D9-4663-593B-896B-8F041B7E3F83}"/>
              </a:ext>
            </a:extLst>
          </p:cNvPr>
          <p:cNvCxnSpPr>
            <a:cxnSpLocks/>
          </p:cNvCxnSpPr>
          <p:nvPr/>
        </p:nvCxnSpPr>
        <p:spPr>
          <a:xfrm flipH="1">
            <a:off x="5645969" y="4738244"/>
            <a:ext cx="279400" cy="42721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CF1CD3D4-0B9C-E39F-34AD-2B5E0A0D6B08}"/>
              </a:ext>
            </a:extLst>
          </p:cNvPr>
          <p:cNvSpPr txBox="1"/>
          <p:nvPr/>
        </p:nvSpPr>
        <p:spPr>
          <a:xfrm>
            <a:off x="5398768" y="4262310"/>
            <a:ext cx="24041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High curvature ganglia</a:t>
            </a:r>
            <a:endParaRPr lang="en-NL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C51177A-696A-0F6F-A608-7FB69A2A6583}"/>
              </a:ext>
            </a:extLst>
          </p:cNvPr>
          <p:cNvSpPr/>
          <p:nvPr/>
        </p:nvSpPr>
        <p:spPr>
          <a:xfrm>
            <a:off x="9007473" y="1131509"/>
            <a:ext cx="991871" cy="10969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B4E846A-A384-BD7D-A150-68BF74115FF9}"/>
              </a:ext>
            </a:extLst>
          </p:cNvPr>
          <p:cNvSpPr txBox="1"/>
          <p:nvPr/>
        </p:nvSpPr>
        <p:spPr>
          <a:xfrm rot="16200000">
            <a:off x="759468" y="2969949"/>
            <a:ext cx="883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VPD</a:t>
            </a:r>
            <a:endParaRPr lang="en-NL" sz="28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A4A5AE4-724B-32D9-3F43-F8B21AE811C0}"/>
              </a:ext>
            </a:extLst>
          </p:cNvPr>
          <p:cNvSpPr txBox="1"/>
          <p:nvPr/>
        </p:nvSpPr>
        <p:spPr>
          <a:xfrm>
            <a:off x="6095999" y="6131942"/>
            <a:ext cx="697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P</a:t>
            </a:r>
            <a:r>
              <a:rPr lang="en-US" sz="2800" baseline="-25000" dirty="0"/>
              <a:t>c</a:t>
            </a:r>
            <a:r>
              <a:rPr lang="en-US" sz="2800" baseline="30000" dirty="0"/>
              <a:t>*</a:t>
            </a:r>
            <a:endParaRPr lang="en-NL" sz="2800" baseline="30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1964F6-FEB9-324D-DC76-6D3418BA96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5" t="3109" r="5075" b="2707"/>
          <a:stretch>
            <a:fillRect/>
          </a:stretch>
        </p:blipFill>
        <p:spPr>
          <a:xfrm>
            <a:off x="6600823" y="1085618"/>
            <a:ext cx="3678457" cy="20519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A80005-08A0-3C4B-8141-09A3978E5188}"/>
              </a:ext>
            </a:extLst>
          </p:cNvPr>
          <p:cNvSpPr txBox="1"/>
          <p:nvPr/>
        </p:nvSpPr>
        <p:spPr>
          <a:xfrm>
            <a:off x="9611148" y="1080156"/>
            <a:ext cx="66813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0 </a:t>
            </a:r>
            <a:r>
              <a:rPr lang="en-US" dirty="0" err="1"/>
              <a:t>hrs</a:t>
            </a:r>
            <a:endParaRPr lang="en-DE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DD2D904-D6B5-4A23-05AE-2DC925F28676}"/>
              </a:ext>
            </a:extLst>
          </p:cNvPr>
          <p:cNvSpPr/>
          <p:nvPr/>
        </p:nvSpPr>
        <p:spPr>
          <a:xfrm>
            <a:off x="1641570" y="1015348"/>
            <a:ext cx="8741950" cy="4853302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8E3C1D-8D15-55F4-458A-D0E801129D07}"/>
              </a:ext>
            </a:extLst>
          </p:cNvPr>
          <p:cNvSpPr/>
          <p:nvPr/>
        </p:nvSpPr>
        <p:spPr>
          <a:xfrm>
            <a:off x="6600823" y="1092482"/>
            <a:ext cx="3678457" cy="2050582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DD3751-6BE3-E5E6-58A1-79D6059D6AC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75" t="4321" r="6332" b="7978"/>
          <a:stretch>
            <a:fillRect/>
          </a:stretch>
        </p:blipFill>
        <p:spPr>
          <a:xfrm>
            <a:off x="10429460" y="1080156"/>
            <a:ext cx="212247" cy="20574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AD3019-7BA6-C240-7133-637BBA8E5CC2}"/>
              </a:ext>
            </a:extLst>
          </p:cNvPr>
          <p:cNvSpPr txBox="1"/>
          <p:nvPr/>
        </p:nvSpPr>
        <p:spPr>
          <a:xfrm>
            <a:off x="10576621" y="279347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endParaRPr lang="en-D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EDF6B10-542D-9584-032D-9CA58915BFED}"/>
              </a:ext>
            </a:extLst>
          </p:cNvPr>
          <p:cNvSpPr txBox="1"/>
          <p:nvPr/>
        </p:nvSpPr>
        <p:spPr>
          <a:xfrm>
            <a:off x="10576621" y="98748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endParaRPr lang="en-D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567CEC8-E09F-08D2-9BCF-4A0E702DA056}"/>
              </a:ext>
            </a:extLst>
          </p:cNvPr>
          <p:cNvSpPr txBox="1"/>
          <p:nvPr/>
        </p:nvSpPr>
        <p:spPr>
          <a:xfrm rot="16200000">
            <a:off x="9722757" y="1899574"/>
            <a:ext cx="27510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Ganglia capillary pressure (mbar)</a:t>
            </a:r>
            <a:endParaRPr lang="en-DE" sz="1400" dirty="0"/>
          </a:p>
        </p:txBody>
      </p:sp>
    </p:spTree>
    <p:extLst>
      <p:ext uri="{BB962C8B-B14F-4D97-AF65-F5344CB8AC3E}">
        <p14:creationId xmlns:p14="http://schemas.microsoft.com/office/powerpoint/2010/main" val="19218703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46677B-CA94-D208-3302-635196F5BD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40CE8B60-441D-BB16-5DC6-46123888DAE1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Mildly heterogeneous case follows classical Ostwald ripening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23309FE-C8C0-93DA-B486-0A0910B834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7" b="5185"/>
          <a:stretch>
            <a:fillRect/>
          </a:stretch>
        </p:blipFill>
        <p:spPr>
          <a:xfrm>
            <a:off x="1463039" y="930527"/>
            <a:ext cx="8920481" cy="519969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095A08F-4DB8-38BD-F338-817CDBEFC0E5}"/>
              </a:ext>
            </a:extLst>
          </p:cNvPr>
          <p:cNvSpPr/>
          <p:nvPr/>
        </p:nvSpPr>
        <p:spPr>
          <a:xfrm>
            <a:off x="9007473" y="1131509"/>
            <a:ext cx="991871" cy="10969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19301C-1226-8C03-AFC2-993CEF9EF9FB}"/>
              </a:ext>
            </a:extLst>
          </p:cNvPr>
          <p:cNvSpPr txBox="1"/>
          <p:nvPr/>
        </p:nvSpPr>
        <p:spPr>
          <a:xfrm rot="16200000">
            <a:off x="759468" y="2969949"/>
            <a:ext cx="883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VPD</a:t>
            </a:r>
            <a:endParaRPr lang="en-NL" sz="2800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9C943AC-B311-A5BC-8E1E-F269ECB9A67E}"/>
              </a:ext>
            </a:extLst>
          </p:cNvPr>
          <p:cNvCxnSpPr>
            <a:cxnSpLocks/>
          </p:cNvCxnSpPr>
          <p:nvPr/>
        </p:nvCxnSpPr>
        <p:spPr>
          <a:xfrm flipH="1">
            <a:off x="5645969" y="4738244"/>
            <a:ext cx="279400" cy="42721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4330D9FE-26AA-405E-4BDC-D05955981690}"/>
              </a:ext>
            </a:extLst>
          </p:cNvPr>
          <p:cNvSpPr txBox="1"/>
          <p:nvPr/>
        </p:nvSpPr>
        <p:spPr>
          <a:xfrm>
            <a:off x="5500368" y="4091913"/>
            <a:ext cx="2820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High curvature ganglia are disappearing</a:t>
            </a:r>
            <a:endParaRPr lang="en-NL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02BB233-40D4-9F4D-00A0-A24C2CBF7B6F}"/>
              </a:ext>
            </a:extLst>
          </p:cNvPr>
          <p:cNvSpPr txBox="1"/>
          <p:nvPr/>
        </p:nvSpPr>
        <p:spPr>
          <a:xfrm>
            <a:off x="6095999" y="6131942"/>
            <a:ext cx="697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P</a:t>
            </a:r>
            <a:r>
              <a:rPr lang="en-US" sz="2800" baseline="-25000" dirty="0"/>
              <a:t>c</a:t>
            </a:r>
            <a:r>
              <a:rPr lang="en-US" sz="2800" baseline="30000" dirty="0"/>
              <a:t>*</a:t>
            </a:r>
            <a:endParaRPr lang="en-NL" sz="2800" baseline="30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A45EC38-C63B-4BD4-D338-D5525DE63B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2" t="3197" r="5081" b="2744"/>
          <a:stretch>
            <a:fillRect/>
          </a:stretch>
        </p:blipFill>
        <p:spPr>
          <a:xfrm>
            <a:off x="6600823" y="1085619"/>
            <a:ext cx="3678457" cy="205058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CF5E85B-E2B5-D3F9-107D-DCD00B58B72B}"/>
              </a:ext>
            </a:extLst>
          </p:cNvPr>
          <p:cNvSpPr txBox="1"/>
          <p:nvPr/>
        </p:nvSpPr>
        <p:spPr>
          <a:xfrm>
            <a:off x="9487717" y="1085618"/>
            <a:ext cx="79156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24 </a:t>
            </a:r>
            <a:r>
              <a:rPr lang="en-US" dirty="0" err="1"/>
              <a:t>hrs</a:t>
            </a:r>
            <a:endParaRPr lang="en-DE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8FFB0F0-516A-5F57-5A47-6C66D83C887B}"/>
              </a:ext>
            </a:extLst>
          </p:cNvPr>
          <p:cNvSpPr/>
          <p:nvPr/>
        </p:nvSpPr>
        <p:spPr>
          <a:xfrm>
            <a:off x="6600823" y="1092482"/>
            <a:ext cx="3678457" cy="2050582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5C4F4A8-898C-F542-F27B-57F598FE4BDD}"/>
              </a:ext>
            </a:extLst>
          </p:cNvPr>
          <p:cNvSpPr/>
          <p:nvPr/>
        </p:nvSpPr>
        <p:spPr>
          <a:xfrm>
            <a:off x="1641570" y="1015348"/>
            <a:ext cx="8741950" cy="4853302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8ACC6E-C2F0-D194-D471-541E7F78EF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75" t="4321" r="6332" b="7978"/>
          <a:stretch>
            <a:fillRect/>
          </a:stretch>
        </p:blipFill>
        <p:spPr>
          <a:xfrm>
            <a:off x="10429460" y="1080156"/>
            <a:ext cx="212247" cy="205741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6A5B7AE-C961-EA53-6C68-79F00C81410F}"/>
              </a:ext>
            </a:extLst>
          </p:cNvPr>
          <p:cNvSpPr txBox="1"/>
          <p:nvPr/>
        </p:nvSpPr>
        <p:spPr>
          <a:xfrm>
            <a:off x="10576621" y="279347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endParaRPr lang="en-D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7DCA961-91FF-D44F-EB73-675A88A29630}"/>
              </a:ext>
            </a:extLst>
          </p:cNvPr>
          <p:cNvSpPr txBox="1"/>
          <p:nvPr/>
        </p:nvSpPr>
        <p:spPr>
          <a:xfrm>
            <a:off x="10576621" y="98748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endParaRPr lang="en-D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CA4BEA4-5DD3-258A-1C7A-2503CCA5733E}"/>
              </a:ext>
            </a:extLst>
          </p:cNvPr>
          <p:cNvSpPr txBox="1"/>
          <p:nvPr/>
        </p:nvSpPr>
        <p:spPr>
          <a:xfrm rot="16200000">
            <a:off x="9722757" y="1899574"/>
            <a:ext cx="27510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Ganglia capillary pressure (mbar)</a:t>
            </a:r>
            <a:endParaRPr lang="en-DE" sz="1400" dirty="0"/>
          </a:p>
        </p:txBody>
      </p:sp>
    </p:spTree>
    <p:extLst>
      <p:ext uri="{BB962C8B-B14F-4D97-AF65-F5344CB8AC3E}">
        <p14:creationId xmlns:p14="http://schemas.microsoft.com/office/powerpoint/2010/main" val="26560651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13B1E2-B885-8E0B-1462-13785284EA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94EC2464-491E-1C09-5C73-B584483EF6C3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Mildly heterogeneous case follows classical Ostwald ripening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2CC42A2-0557-92BA-DB4C-662F414733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7" b="5334"/>
          <a:stretch>
            <a:fillRect/>
          </a:stretch>
        </p:blipFill>
        <p:spPr>
          <a:xfrm>
            <a:off x="1463040" y="932248"/>
            <a:ext cx="8920482" cy="519156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BB00C8E-C74C-1FB7-09C8-A594A42A2B3B}"/>
              </a:ext>
            </a:extLst>
          </p:cNvPr>
          <p:cNvSpPr/>
          <p:nvPr/>
        </p:nvSpPr>
        <p:spPr>
          <a:xfrm>
            <a:off x="9007473" y="1131509"/>
            <a:ext cx="991871" cy="10969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55C236-04B1-80BF-19A6-69D3BFED3095}"/>
              </a:ext>
            </a:extLst>
          </p:cNvPr>
          <p:cNvSpPr txBox="1"/>
          <p:nvPr/>
        </p:nvSpPr>
        <p:spPr>
          <a:xfrm rot="16200000">
            <a:off x="759468" y="2969949"/>
            <a:ext cx="883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VPD</a:t>
            </a:r>
            <a:endParaRPr lang="en-NL" sz="2800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8823307-AA28-4045-B111-B031CC9C595F}"/>
              </a:ext>
            </a:extLst>
          </p:cNvPr>
          <p:cNvCxnSpPr>
            <a:cxnSpLocks/>
          </p:cNvCxnSpPr>
          <p:nvPr/>
        </p:nvCxnSpPr>
        <p:spPr>
          <a:xfrm flipH="1">
            <a:off x="5645969" y="4738244"/>
            <a:ext cx="279400" cy="42721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511ED9FA-4E22-197F-1ABB-C6C64C5C7CC2}"/>
              </a:ext>
            </a:extLst>
          </p:cNvPr>
          <p:cNvSpPr txBox="1"/>
          <p:nvPr/>
        </p:nvSpPr>
        <p:spPr>
          <a:xfrm>
            <a:off x="5500368" y="4091913"/>
            <a:ext cx="2820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High curvature ganglia are disappearing</a:t>
            </a:r>
            <a:endParaRPr lang="en-NL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4F433FA-C84D-A05F-F7A6-2BC8F5E13B1F}"/>
              </a:ext>
            </a:extLst>
          </p:cNvPr>
          <p:cNvSpPr txBox="1"/>
          <p:nvPr/>
        </p:nvSpPr>
        <p:spPr>
          <a:xfrm>
            <a:off x="6095999" y="6131942"/>
            <a:ext cx="697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P</a:t>
            </a:r>
            <a:r>
              <a:rPr lang="en-US" sz="2800" baseline="-25000" dirty="0"/>
              <a:t>c</a:t>
            </a:r>
            <a:r>
              <a:rPr lang="en-US" sz="2800" baseline="30000" dirty="0"/>
              <a:t>*</a:t>
            </a:r>
            <a:endParaRPr lang="en-NL" sz="2800" baseline="30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AEC595A-8F06-FFE5-A542-7EBCCD0642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" t="3290" r="5091" b="2756"/>
          <a:stretch>
            <a:fillRect/>
          </a:stretch>
        </p:blipFill>
        <p:spPr>
          <a:xfrm>
            <a:off x="6600823" y="1085619"/>
            <a:ext cx="3678457" cy="20463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CD87DE1-934F-B25D-6F6F-09B37A4C918D}"/>
              </a:ext>
            </a:extLst>
          </p:cNvPr>
          <p:cNvSpPr txBox="1"/>
          <p:nvPr/>
        </p:nvSpPr>
        <p:spPr>
          <a:xfrm>
            <a:off x="9364286" y="1085619"/>
            <a:ext cx="9149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192 </a:t>
            </a:r>
            <a:r>
              <a:rPr lang="en-US" dirty="0" err="1"/>
              <a:t>hrs</a:t>
            </a:r>
            <a:endParaRPr lang="en-DE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2CD4D3B-5AB6-482A-322E-E9AFCF8E87DA}"/>
              </a:ext>
            </a:extLst>
          </p:cNvPr>
          <p:cNvSpPr/>
          <p:nvPr/>
        </p:nvSpPr>
        <p:spPr>
          <a:xfrm>
            <a:off x="6600823" y="1092482"/>
            <a:ext cx="3678457" cy="2050582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0DE4E62-A199-7720-83EA-63FDB772DDA2}"/>
              </a:ext>
            </a:extLst>
          </p:cNvPr>
          <p:cNvSpPr/>
          <p:nvPr/>
        </p:nvSpPr>
        <p:spPr>
          <a:xfrm>
            <a:off x="1641570" y="1015348"/>
            <a:ext cx="8741950" cy="4853302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E2083D-DA9F-0987-2867-3AB7E88A30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75" t="4321" r="6332" b="7978"/>
          <a:stretch>
            <a:fillRect/>
          </a:stretch>
        </p:blipFill>
        <p:spPr>
          <a:xfrm>
            <a:off x="10429460" y="1080156"/>
            <a:ext cx="212247" cy="205741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FE7DB2E-0162-9947-58CF-A5A30F5DF6F5}"/>
              </a:ext>
            </a:extLst>
          </p:cNvPr>
          <p:cNvSpPr txBox="1"/>
          <p:nvPr/>
        </p:nvSpPr>
        <p:spPr>
          <a:xfrm>
            <a:off x="10576621" y="279347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endParaRPr lang="en-D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B516802-91D1-4B4C-22CF-8454C9F54843}"/>
              </a:ext>
            </a:extLst>
          </p:cNvPr>
          <p:cNvSpPr txBox="1"/>
          <p:nvPr/>
        </p:nvSpPr>
        <p:spPr>
          <a:xfrm>
            <a:off x="10576621" y="98748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endParaRPr lang="en-D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7CD3CE8-A591-D449-51F5-5FC74DA7BB34}"/>
              </a:ext>
            </a:extLst>
          </p:cNvPr>
          <p:cNvSpPr txBox="1"/>
          <p:nvPr/>
        </p:nvSpPr>
        <p:spPr>
          <a:xfrm rot="16200000">
            <a:off x="9722757" y="1899574"/>
            <a:ext cx="27510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Ganglia capillary pressure (mbar)</a:t>
            </a:r>
            <a:endParaRPr lang="en-DE" sz="1400" dirty="0"/>
          </a:p>
        </p:txBody>
      </p:sp>
    </p:spTree>
    <p:extLst>
      <p:ext uri="{BB962C8B-B14F-4D97-AF65-F5344CB8AC3E}">
        <p14:creationId xmlns:p14="http://schemas.microsoft.com/office/powerpoint/2010/main" val="29402312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2314A1-5431-D090-DF98-5081CD4D5B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1B9F4E4C-2272-0D18-2EFE-F4712C864E6A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Mildly heterogeneous case follows classical Ostwald ripening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46C3631-9DFC-97AA-E548-C2560AF386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7" b="5185"/>
          <a:stretch>
            <a:fillRect/>
          </a:stretch>
        </p:blipFill>
        <p:spPr>
          <a:xfrm>
            <a:off x="1466847" y="932248"/>
            <a:ext cx="8920482" cy="519969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1346EB7-147F-AF30-B616-22864A269E02}"/>
              </a:ext>
            </a:extLst>
          </p:cNvPr>
          <p:cNvSpPr/>
          <p:nvPr/>
        </p:nvSpPr>
        <p:spPr>
          <a:xfrm>
            <a:off x="9017633" y="1131509"/>
            <a:ext cx="991871" cy="154057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C1A62D-ED16-EF11-8828-863DE557547F}"/>
              </a:ext>
            </a:extLst>
          </p:cNvPr>
          <p:cNvSpPr txBox="1"/>
          <p:nvPr/>
        </p:nvSpPr>
        <p:spPr>
          <a:xfrm>
            <a:off x="6095999" y="6131942"/>
            <a:ext cx="697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P</a:t>
            </a:r>
            <a:r>
              <a:rPr lang="en-US" sz="2800" baseline="-25000" dirty="0"/>
              <a:t>c</a:t>
            </a:r>
            <a:r>
              <a:rPr lang="en-US" sz="2800" baseline="30000" dirty="0"/>
              <a:t>*</a:t>
            </a:r>
            <a:endParaRPr lang="en-NL" sz="2800" baseline="30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0671B7-2261-CF33-24DD-E8F79FBAD4DA}"/>
              </a:ext>
            </a:extLst>
          </p:cNvPr>
          <p:cNvSpPr txBox="1"/>
          <p:nvPr/>
        </p:nvSpPr>
        <p:spPr>
          <a:xfrm rot="16200000">
            <a:off x="759468" y="2969949"/>
            <a:ext cx="883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VPD</a:t>
            </a:r>
            <a:endParaRPr lang="en-NL" sz="2800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13D97F90-C394-1A77-0B08-FAB8D2AF28E4}"/>
              </a:ext>
            </a:extLst>
          </p:cNvPr>
          <p:cNvCxnSpPr>
            <a:cxnSpLocks/>
          </p:cNvCxnSpPr>
          <p:nvPr/>
        </p:nvCxnSpPr>
        <p:spPr>
          <a:xfrm flipH="1">
            <a:off x="5645969" y="4738244"/>
            <a:ext cx="279400" cy="42721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2B6C0CA1-8116-4E34-D025-2DA63BCBE21C}"/>
              </a:ext>
            </a:extLst>
          </p:cNvPr>
          <p:cNvSpPr txBox="1"/>
          <p:nvPr/>
        </p:nvSpPr>
        <p:spPr>
          <a:xfrm>
            <a:off x="5500368" y="4091913"/>
            <a:ext cx="2820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High curvature ganglia are disappearing</a:t>
            </a:r>
            <a:endParaRPr lang="en-NL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0FBED0B-BFC1-2544-FC43-BB3DBFE2E97D}"/>
              </a:ext>
            </a:extLst>
          </p:cNvPr>
          <p:cNvSpPr/>
          <p:nvPr/>
        </p:nvSpPr>
        <p:spPr>
          <a:xfrm>
            <a:off x="9007473" y="1131509"/>
            <a:ext cx="991871" cy="10969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AF94C8-1020-E466-CEF9-9D891A652B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8" t="3050" r="4682" b="2682"/>
          <a:stretch>
            <a:fillRect/>
          </a:stretch>
        </p:blipFill>
        <p:spPr>
          <a:xfrm>
            <a:off x="6600823" y="1085618"/>
            <a:ext cx="3678457" cy="20526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5587F2-348A-D346-ED0C-3BC27203FE48}"/>
              </a:ext>
            </a:extLst>
          </p:cNvPr>
          <p:cNvSpPr txBox="1"/>
          <p:nvPr/>
        </p:nvSpPr>
        <p:spPr>
          <a:xfrm>
            <a:off x="9369366" y="1085618"/>
            <a:ext cx="9149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504 </a:t>
            </a:r>
            <a:r>
              <a:rPr lang="en-US" dirty="0" err="1"/>
              <a:t>hrs</a:t>
            </a:r>
            <a:endParaRPr lang="en-DE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379A80F-015F-595E-A0F0-796E25723351}"/>
              </a:ext>
            </a:extLst>
          </p:cNvPr>
          <p:cNvSpPr/>
          <p:nvPr/>
        </p:nvSpPr>
        <p:spPr>
          <a:xfrm>
            <a:off x="6600823" y="1092482"/>
            <a:ext cx="3678457" cy="2050582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1A12E87-92AC-6438-4C36-FF732D0F24C2}"/>
              </a:ext>
            </a:extLst>
          </p:cNvPr>
          <p:cNvSpPr/>
          <p:nvPr/>
        </p:nvSpPr>
        <p:spPr>
          <a:xfrm>
            <a:off x="1641570" y="1015348"/>
            <a:ext cx="8741950" cy="4853302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D73280-E5C1-C349-2E09-D9F52C8BDC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75" t="4321" r="6332" b="7978"/>
          <a:stretch>
            <a:fillRect/>
          </a:stretch>
        </p:blipFill>
        <p:spPr>
          <a:xfrm>
            <a:off x="10429460" y="1080156"/>
            <a:ext cx="212247" cy="205741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9179244-D4A4-B015-AADE-AD0DDAFC21BD}"/>
              </a:ext>
            </a:extLst>
          </p:cNvPr>
          <p:cNvSpPr txBox="1"/>
          <p:nvPr/>
        </p:nvSpPr>
        <p:spPr>
          <a:xfrm>
            <a:off x="10576621" y="279347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endParaRPr lang="en-D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A0F4DCC-DA68-8634-341A-9CEBA63C94D7}"/>
              </a:ext>
            </a:extLst>
          </p:cNvPr>
          <p:cNvSpPr txBox="1"/>
          <p:nvPr/>
        </p:nvSpPr>
        <p:spPr>
          <a:xfrm>
            <a:off x="10576621" y="98748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endParaRPr lang="en-D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1E04FBE-0FDE-879D-0072-D5F4CEA99944}"/>
              </a:ext>
            </a:extLst>
          </p:cNvPr>
          <p:cNvSpPr txBox="1"/>
          <p:nvPr/>
        </p:nvSpPr>
        <p:spPr>
          <a:xfrm rot="16200000">
            <a:off x="9722757" y="1899574"/>
            <a:ext cx="27510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Ganglia capillary pressure (mbar)</a:t>
            </a:r>
            <a:endParaRPr lang="en-DE" sz="1400" dirty="0"/>
          </a:p>
        </p:txBody>
      </p:sp>
    </p:spTree>
    <p:extLst>
      <p:ext uri="{BB962C8B-B14F-4D97-AF65-F5344CB8AC3E}">
        <p14:creationId xmlns:p14="http://schemas.microsoft.com/office/powerpoint/2010/main" val="12625547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F2FC17-7D17-178F-1A0D-E55109E658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BAF20B4-A72C-B91A-0FBB-BD03A7D55ABD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Different behavior when connected to a highly gas-saturated region</a:t>
            </a:r>
          </a:p>
        </p:txBody>
      </p:sp>
      <p:pic>
        <p:nvPicPr>
          <p:cNvPr id="8" name="Picture 7" descr="A diagram of a device&#10;&#10;AI-generated content may be incorrect.">
            <a:extLst>
              <a:ext uri="{FF2B5EF4-FFF2-40B4-BE49-F238E27FC236}">
                <a16:creationId xmlns:a16="http://schemas.microsoft.com/office/drawing/2014/main" id="{08A282F2-9B6E-D8E5-C53D-7801BC1827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673523"/>
            <a:ext cx="8246507" cy="198565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38938E7-048B-8E8A-C05C-1EFD37BE6E4B}"/>
              </a:ext>
            </a:extLst>
          </p:cNvPr>
          <p:cNvSpPr/>
          <p:nvPr/>
        </p:nvSpPr>
        <p:spPr>
          <a:xfrm>
            <a:off x="2165985" y="5059678"/>
            <a:ext cx="5227320" cy="1569344"/>
          </a:xfrm>
          <a:prstGeom prst="rect">
            <a:avLst/>
          </a:prstGeom>
          <a:noFill/>
          <a:ln w="38100">
            <a:solidFill>
              <a:srgbClr val="E33D3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953AC1-AC93-F9EC-165E-B685D0E1BAA5}"/>
              </a:ext>
            </a:extLst>
          </p:cNvPr>
          <p:cNvSpPr txBox="1"/>
          <p:nvPr/>
        </p:nvSpPr>
        <p:spPr>
          <a:xfrm>
            <a:off x="2165985" y="5059678"/>
            <a:ext cx="341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– Mildly heterogeneous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A66B7E8-94A7-B349-65B1-123CF546EAAB}"/>
              </a:ext>
            </a:extLst>
          </p:cNvPr>
          <p:cNvSpPr txBox="1"/>
          <p:nvPr/>
        </p:nvSpPr>
        <p:spPr>
          <a:xfrm>
            <a:off x="9610308" y="5391690"/>
            <a:ext cx="25816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Mimicking connection to highly saturated </a:t>
            </a:r>
          </a:p>
          <a:p>
            <a:r>
              <a:rPr lang="en-US" dirty="0"/>
              <a:t>coarse rock or fracture!</a:t>
            </a:r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279C8807-5A3F-FDC1-7CA9-025785ACA83A}"/>
              </a:ext>
            </a:extLst>
          </p:cNvPr>
          <p:cNvSpPr/>
          <p:nvPr/>
        </p:nvSpPr>
        <p:spPr>
          <a:xfrm>
            <a:off x="9128760" y="5686180"/>
            <a:ext cx="510123" cy="2201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F973FE4E-F8B9-D986-52F3-63A45C1A2F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69" t="4415" r="26794"/>
          <a:stretch>
            <a:fillRect/>
          </a:stretch>
        </p:blipFill>
        <p:spPr>
          <a:xfrm>
            <a:off x="5688206" y="844796"/>
            <a:ext cx="3792979" cy="3605417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AF6D166D-20CB-1136-333F-96C957EB9828}"/>
              </a:ext>
            </a:extLst>
          </p:cNvPr>
          <p:cNvSpPr/>
          <p:nvPr/>
        </p:nvSpPr>
        <p:spPr>
          <a:xfrm>
            <a:off x="5604184" y="844796"/>
            <a:ext cx="3895289" cy="3605417"/>
          </a:xfrm>
          <a:prstGeom prst="rect">
            <a:avLst/>
          </a:prstGeom>
          <a:solidFill>
            <a:srgbClr val="003399">
              <a:alpha val="10000"/>
            </a:srgbClr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2BF824F3-F75E-1A8B-52AF-BF478F96CAC8}"/>
              </a:ext>
            </a:extLst>
          </p:cNvPr>
          <p:cNvSpPr txBox="1"/>
          <p:nvPr/>
        </p:nvSpPr>
        <p:spPr>
          <a:xfrm>
            <a:off x="6371289" y="922143"/>
            <a:ext cx="11622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</a:t>
            </a:r>
            <a:endParaRPr lang="en-DE" dirty="0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98F79C9D-9563-1102-E543-13C5A14601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35" t="5096" r="26794"/>
          <a:stretch>
            <a:fillRect/>
          </a:stretch>
        </p:blipFill>
        <p:spPr>
          <a:xfrm>
            <a:off x="1157359" y="853025"/>
            <a:ext cx="3792980" cy="3584435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863426F4-2331-7057-28BB-78F37ECC7FEF}"/>
              </a:ext>
            </a:extLst>
          </p:cNvPr>
          <p:cNvSpPr txBox="1"/>
          <p:nvPr/>
        </p:nvSpPr>
        <p:spPr>
          <a:xfrm>
            <a:off x="1833847" y="922143"/>
            <a:ext cx="12200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</a:t>
            </a:r>
            <a:endParaRPr lang="en-DE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4F6CBB5-54BB-0077-632B-0FD383795A3C}"/>
              </a:ext>
            </a:extLst>
          </p:cNvPr>
          <p:cNvSpPr/>
          <p:nvPr/>
        </p:nvSpPr>
        <p:spPr>
          <a:xfrm>
            <a:off x="1071076" y="849387"/>
            <a:ext cx="3895289" cy="3605417"/>
          </a:xfrm>
          <a:prstGeom prst="rect">
            <a:avLst/>
          </a:prstGeom>
          <a:solidFill>
            <a:srgbClr val="FF0000">
              <a:alpha val="10000"/>
            </a:srgbClr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79725CE9-2036-D5B4-4B64-776B5D265E0B}"/>
              </a:ext>
            </a:extLst>
          </p:cNvPr>
          <p:cNvSpPr/>
          <p:nvPr/>
        </p:nvSpPr>
        <p:spPr>
          <a:xfrm>
            <a:off x="1815559" y="941697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C09322B5-331B-85DD-4088-F08260681209}"/>
              </a:ext>
            </a:extLst>
          </p:cNvPr>
          <p:cNvSpPr/>
          <p:nvPr/>
        </p:nvSpPr>
        <p:spPr>
          <a:xfrm>
            <a:off x="6351161" y="948954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3B08C81-56F9-031B-A493-88968B669E4E}"/>
              </a:ext>
            </a:extLst>
          </p:cNvPr>
          <p:cNvSpPr/>
          <p:nvPr/>
        </p:nvSpPr>
        <p:spPr>
          <a:xfrm>
            <a:off x="2120265" y="4532397"/>
            <a:ext cx="7360920" cy="2142346"/>
          </a:xfrm>
          <a:prstGeom prst="rect">
            <a:avLst/>
          </a:prstGeom>
          <a:noFill/>
          <a:ln w="38100">
            <a:solidFill>
              <a:srgbClr val="00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21C0728-46B4-6734-A178-FD213782AF17}"/>
              </a:ext>
            </a:extLst>
          </p:cNvPr>
          <p:cNvSpPr txBox="1"/>
          <p:nvPr/>
        </p:nvSpPr>
        <p:spPr>
          <a:xfrm>
            <a:off x="2120265" y="4477608"/>
            <a:ext cx="3637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– Strongly heterogeneous</a:t>
            </a:r>
            <a:endParaRPr lang="en-NL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7863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06E4A5-0534-E82F-1C11-D69C27036C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diagram of a device&#10;&#10;AI-generated content may be incorrect.">
            <a:extLst>
              <a:ext uri="{FF2B5EF4-FFF2-40B4-BE49-F238E27FC236}">
                <a16:creationId xmlns:a16="http://schemas.microsoft.com/office/drawing/2014/main" id="{DC3B6958-BE85-20C4-E653-01A5CC5FBE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671060"/>
            <a:ext cx="8246507" cy="198565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A25C423-AC18-3F97-1C49-7A8E4FC1075C}"/>
              </a:ext>
            </a:extLst>
          </p:cNvPr>
          <p:cNvSpPr txBox="1"/>
          <p:nvPr/>
        </p:nvSpPr>
        <p:spPr>
          <a:xfrm>
            <a:off x="9610308" y="5390910"/>
            <a:ext cx="25816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Mimicking connection to highly saturated </a:t>
            </a:r>
          </a:p>
          <a:p>
            <a:r>
              <a:rPr lang="en-US" dirty="0"/>
              <a:t>coarse rock or fracture!</a:t>
            </a:r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A500953C-7CC6-5FD3-3FF5-C1161CACB70E}"/>
              </a:ext>
            </a:extLst>
          </p:cNvPr>
          <p:cNvSpPr/>
          <p:nvPr/>
        </p:nvSpPr>
        <p:spPr>
          <a:xfrm>
            <a:off x="9128760" y="5685400"/>
            <a:ext cx="510123" cy="2201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D81E55B-2DBC-ABF3-1208-182B015068A2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The gas reservoir acts as a pressure buffer resulting in flow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2D07505-F2A4-026E-4620-0E1D9526BB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69" t="4415" r="26794"/>
          <a:stretch>
            <a:fillRect/>
          </a:stretch>
        </p:blipFill>
        <p:spPr>
          <a:xfrm>
            <a:off x="5688206" y="844796"/>
            <a:ext cx="3792979" cy="360541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241190-A7A1-99A0-97D9-1A50F1297E47}"/>
              </a:ext>
            </a:extLst>
          </p:cNvPr>
          <p:cNvSpPr/>
          <p:nvPr/>
        </p:nvSpPr>
        <p:spPr>
          <a:xfrm>
            <a:off x="5604184" y="844796"/>
            <a:ext cx="3895289" cy="3605417"/>
          </a:xfrm>
          <a:prstGeom prst="rect">
            <a:avLst/>
          </a:prstGeom>
          <a:solidFill>
            <a:srgbClr val="003399">
              <a:alpha val="10000"/>
            </a:srgbClr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35FE12-1A66-3E1F-F209-7D34D0A67305}"/>
              </a:ext>
            </a:extLst>
          </p:cNvPr>
          <p:cNvSpPr txBox="1"/>
          <p:nvPr/>
        </p:nvSpPr>
        <p:spPr>
          <a:xfrm>
            <a:off x="6371289" y="922143"/>
            <a:ext cx="11622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</a:t>
            </a:r>
            <a:endParaRPr lang="en-DE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169E01-3111-7DDA-2D03-B8BFD9E90CF9}"/>
              </a:ext>
            </a:extLst>
          </p:cNvPr>
          <p:cNvSpPr/>
          <p:nvPr/>
        </p:nvSpPr>
        <p:spPr>
          <a:xfrm>
            <a:off x="6351161" y="948954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2CFA04-221F-A7C7-3352-E67358730B2D}"/>
              </a:ext>
            </a:extLst>
          </p:cNvPr>
          <p:cNvSpPr/>
          <p:nvPr/>
        </p:nvSpPr>
        <p:spPr>
          <a:xfrm>
            <a:off x="2120265" y="4532397"/>
            <a:ext cx="7360920" cy="2142346"/>
          </a:xfrm>
          <a:prstGeom prst="rect">
            <a:avLst/>
          </a:prstGeom>
          <a:noFill/>
          <a:ln w="38100">
            <a:solidFill>
              <a:srgbClr val="00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7DC575B-0CDE-21AB-268D-FAEED1F60412}"/>
              </a:ext>
            </a:extLst>
          </p:cNvPr>
          <p:cNvSpPr txBox="1"/>
          <p:nvPr/>
        </p:nvSpPr>
        <p:spPr>
          <a:xfrm>
            <a:off x="2120265" y="4477608"/>
            <a:ext cx="3637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– Strongly heterogeneous</a:t>
            </a:r>
            <a:endParaRPr lang="en-NL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86419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389787-6456-C75E-0BB5-810A9EE7A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diagram of a device&#10;&#10;AI-generated content may be incorrect.">
            <a:extLst>
              <a:ext uri="{FF2B5EF4-FFF2-40B4-BE49-F238E27FC236}">
                <a16:creationId xmlns:a16="http://schemas.microsoft.com/office/drawing/2014/main" id="{48A80B29-EB5F-F969-253F-29617ED265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671060"/>
            <a:ext cx="8246507" cy="198565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A1FCD64-37B9-10CE-6542-6E70BCC6B5C8}"/>
              </a:ext>
            </a:extLst>
          </p:cNvPr>
          <p:cNvSpPr txBox="1"/>
          <p:nvPr/>
        </p:nvSpPr>
        <p:spPr>
          <a:xfrm>
            <a:off x="9610308" y="5390910"/>
            <a:ext cx="25816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Mimicking connection to highly saturated </a:t>
            </a:r>
          </a:p>
          <a:p>
            <a:r>
              <a:rPr lang="en-US" dirty="0"/>
              <a:t>coarse rock or fracture!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436C46-5E93-B8AD-939E-D61D91ADF7F4}"/>
              </a:ext>
            </a:extLst>
          </p:cNvPr>
          <p:cNvSpPr/>
          <p:nvPr/>
        </p:nvSpPr>
        <p:spPr>
          <a:xfrm>
            <a:off x="2158365" y="5495640"/>
            <a:ext cx="1735455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F56CB1-87FD-CE37-11BE-137FE40BFFFC}"/>
              </a:ext>
            </a:extLst>
          </p:cNvPr>
          <p:cNvSpPr/>
          <p:nvPr/>
        </p:nvSpPr>
        <p:spPr>
          <a:xfrm>
            <a:off x="5640704" y="5495640"/>
            <a:ext cx="2982595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1A0A042-4ECA-0EF1-6517-9C350275A649}"/>
              </a:ext>
            </a:extLst>
          </p:cNvPr>
          <p:cNvSpPr/>
          <p:nvPr/>
        </p:nvSpPr>
        <p:spPr>
          <a:xfrm>
            <a:off x="3930015" y="5495640"/>
            <a:ext cx="1644451" cy="897256"/>
          </a:xfrm>
          <a:prstGeom prst="rect">
            <a:avLst/>
          </a:prstGeom>
          <a:solidFill>
            <a:srgbClr val="E33D3D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681D4FE-72AD-B812-FB27-D0711D0EBF47}"/>
              </a:ext>
            </a:extLst>
          </p:cNvPr>
          <p:cNvSpPr/>
          <p:nvPr/>
        </p:nvSpPr>
        <p:spPr>
          <a:xfrm>
            <a:off x="8580437" y="5495640"/>
            <a:ext cx="826393" cy="897256"/>
          </a:xfrm>
          <a:prstGeom prst="rect">
            <a:avLst/>
          </a:prstGeom>
          <a:solidFill>
            <a:srgbClr val="FFC000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56A858F2-C404-22FF-03DE-777EC3743958}"/>
              </a:ext>
            </a:extLst>
          </p:cNvPr>
          <p:cNvSpPr/>
          <p:nvPr/>
        </p:nvSpPr>
        <p:spPr>
          <a:xfrm>
            <a:off x="9128760" y="5685400"/>
            <a:ext cx="510123" cy="2201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8C4E813-71FA-93B1-9E03-AB9E1638DC79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The gas reservoir acts as a pressure buffer resulting in flow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2B0F82-7F04-36F8-47FA-638AE3EB0E22}"/>
              </a:ext>
            </a:extLst>
          </p:cNvPr>
          <p:cNvSpPr/>
          <p:nvPr/>
        </p:nvSpPr>
        <p:spPr>
          <a:xfrm>
            <a:off x="2120265" y="4532397"/>
            <a:ext cx="7360920" cy="2142346"/>
          </a:xfrm>
          <a:prstGeom prst="rect">
            <a:avLst/>
          </a:prstGeom>
          <a:noFill/>
          <a:ln w="38100">
            <a:solidFill>
              <a:srgbClr val="00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6CDF4B-291E-FB94-4293-43EFD701989B}"/>
              </a:ext>
            </a:extLst>
          </p:cNvPr>
          <p:cNvSpPr txBox="1"/>
          <p:nvPr/>
        </p:nvSpPr>
        <p:spPr>
          <a:xfrm>
            <a:off x="2120265" y="4477608"/>
            <a:ext cx="3637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– Strongly heterogeneous</a:t>
            </a:r>
            <a:endParaRPr lang="en-NL" dirty="0">
              <a:solidFill>
                <a:srgbClr val="003399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DFF364D-8211-8AB2-4B00-7325BDB9D0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69" t="4415" r="26794"/>
          <a:stretch>
            <a:fillRect/>
          </a:stretch>
        </p:blipFill>
        <p:spPr>
          <a:xfrm>
            <a:off x="5688206" y="844796"/>
            <a:ext cx="3792979" cy="3605417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E58F5B56-754B-0F29-3B24-A918C39859B7}"/>
              </a:ext>
            </a:extLst>
          </p:cNvPr>
          <p:cNvSpPr/>
          <p:nvPr/>
        </p:nvSpPr>
        <p:spPr>
          <a:xfrm>
            <a:off x="5604184" y="844796"/>
            <a:ext cx="3895289" cy="3605417"/>
          </a:xfrm>
          <a:prstGeom prst="rect">
            <a:avLst/>
          </a:prstGeom>
          <a:solidFill>
            <a:srgbClr val="003399">
              <a:alpha val="10000"/>
            </a:srgbClr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FEAA41E-D216-E22B-9153-22C55AB8835D}"/>
              </a:ext>
            </a:extLst>
          </p:cNvPr>
          <p:cNvSpPr txBox="1"/>
          <p:nvPr/>
        </p:nvSpPr>
        <p:spPr>
          <a:xfrm>
            <a:off x="6371289" y="922143"/>
            <a:ext cx="11622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</a:t>
            </a:r>
            <a:endParaRPr lang="en-DE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DFD796-6DA5-7D6D-1E45-CC199B87F282}"/>
              </a:ext>
            </a:extLst>
          </p:cNvPr>
          <p:cNvSpPr/>
          <p:nvPr/>
        </p:nvSpPr>
        <p:spPr>
          <a:xfrm>
            <a:off x="6351161" y="948954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B30FF8-E24E-A884-B418-F35CF270C60C}"/>
              </a:ext>
            </a:extLst>
          </p:cNvPr>
          <p:cNvSpPr txBox="1"/>
          <p:nvPr/>
        </p:nvSpPr>
        <p:spPr>
          <a:xfrm>
            <a:off x="2219337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34381A-9D56-C16B-4B74-FB9140DDFFBB}"/>
              </a:ext>
            </a:extLst>
          </p:cNvPr>
          <p:cNvSpPr txBox="1"/>
          <p:nvPr/>
        </p:nvSpPr>
        <p:spPr>
          <a:xfrm>
            <a:off x="5696809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A50B20-9F9F-58CD-BE65-42192E085CD6}"/>
              </a:ext>
            </a:extLst>
          </p:cNvPr>
          <p:cNvSpPr txBox="1"/>
          <p:nvPr/>
        </p:nvSpPr>
        <p:spPr>
          <a:xfrm>
            <a:off x="3936593" y="6345831"/>
            <a:ext cx="1794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High Pc domain</a:t>
            </a:r>
            <a:endParaRPr lang="en-NL" dirty="0">
              <a:solidFill>
                <a:srgbClr val="E33D3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92626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373D74-18CB-22DF-E94E-F6AA487609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diagram of a device&#10;&#10;AI-generated content may be incorrect.">
            <a:extLst>
              <a:ext uri="{FF2B5EF4-FFF2-40B4-BE49-F238E27FC236}">
                <a16:creationId xmlns:a16="http://schemas.microsoft.com/office/drawing/2014/main" id="{AC873B1D-F635-1D53-4B73-3722C43EA3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671060"/>
            <a:ext cx="8246507" cy="198565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F29C6D1-2633-3680-D8BB-53C7753333AD}"/>
              </a:ext>
            </a:extLst>
          </p:cNvPr>
          <p:cNvSpPr txBox="1"/>
          <p:nvPr/>
        </p:nvSpPr>
        <p:spPr>
          <a:xfrm>
            <a:off x="9610308" y="5390910"/>
            <a:ext cx="25816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Mimicking connection to highly saturated </a:t>
            </a:r>
          </a:p>
          <a:p>
            <a:r>
              <a:rPr lang="en-US" dirty="0"/>
              <a:t>coarse rock or fracture!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AE4C66F-69AF-CFCE-88FC-5425A7587D03}"/>
              </a:ext>
            </a:extLst>
          </p:cNvPr>
          <p:cNvSpPr/>
          <p:nvPr/>
        </p:nvSpPr>
        <p:spPr>
          <a:xfrm>
            <a:off x="2158365" y="5495640"/>
            <a:ext cx="1735455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024737-814E-6CBF-06D8-42520B912144}"/>
              </a:ext>
            </a:extLst>
          </p:cNvPr>
          <p:cNvSpPr/>
          <p:nvPr/>
        </p:nvSpPr>
        <p:spPr>
          <a:xfrm>
            <a:off x="5640704" y="5495640"/>
            <a:ext cx="2982595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56EC26B-650D-3920-7B51-6B780B935BB5}"/>
              </a:ext>
            </a:extLst>
          </p:cNvPr>
          <p:cNvSpPr/>
          <p:nvPr/>
        </p:nvSpPr>
        <p:spPr>
          <a:xfrm>
            <a:off x="3930015" y="5495640"/>
            <a:ext cx="1644451" cy="897256"/>
          </a:xfrm>
          <a:prstGeom prst="rect">
            <a:avLst/>
          </a:prstGeom>
          <a:solidFill>
            <a:srgbClr val="E33D3D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52DFC41-4ADE-E948-10FA-4BA884BC606E}"/>
              </a:ext>
            </a:extLst>
          </p:cNvPr>
          <p:cNvSpPr/>
          <p:nvPr/>
        </p:nvSpPr>
        <p:spPr>
          <a:xfrm>
            <a:off x="8580437" y="5495640"/>
            <a:ext cx="826393" cy="897256"/>
          </a:xfrm>
          <a:prstGeom prst="rect">
            <a:avLst/>
          </a:prstGeom>
          <a:solidFill>
            <a:srgbClr val="FFC000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1BFFE394-D8F9-8816-B0C6-4BD2402B5F16}"/>
              </a:ext>
            </a:extLst>
          </p:cNvPr>
          <p:cNvSpPr/>
          <p:nvPr/>
        </p:nvSpPr>
        <p:spPr>
          <a:xfrm>
            <a:off x="9128760" y="5685400"/>
            <a:ext cx="510123" cy="2201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8FF172C-2663-144E-18A5-49C03439F5A1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The gas reservoir acts as a pressure buffer resulting in flow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C62B5C-4159-6ED9-B93C-A3F78DC9B637}"/>
              </a:ext>
            </a:extLst>
          </p:cNvPr>
          <p:cNvSpPr txBox="1"/>
          <p:nvPr/>
        </p:nvSpPr>
        <p:spPr>
          <a:xfrm>
            <a:off x="103529" y="1079936"/>
            <a:ext cx="5142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Supersaturation led to gas exsolution resulting in initial pressure increase at the inlet but </a:t>
            </a:r>
            <a:r>
              <a:rPr lang="en-US" b="1" dirty="0"/>
              <a:t>not </a:t>
            </a:r>
            <a:r>
              <a:rPr lang="en-US" dirty="0"/>
              <a:t>at the outlet because gas reservoir act as a buffer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8B14630-F11F-70F7-C6B9-8E5211D306B4}"/>
              </a:ext>
            </a:extLst>
          </p:cNvPr>
          <p:cNvSpPr/>
          <p:nvPr/>
        </p:nvSpPr>
        <p:spPr>
          <a:xfrm>
            <a:off x="2120265" y="4532397"/>
            <a:ext cx="7360920" cy="2142346"/>
          </a:xfrm>
          <a:prstGeom prst="rect">
            <a:avLst/>
          </a:prstGeom>
          <a:noFill/>
          <a:ln w="38100">
            <a:solidFill>
              <a:srgbClr val="00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3DB5D90B-333A-2F4B-AE40-F9067870F672}"/>
              </a:ext>
            </a:extLst>
          </p:cNvPr>
          <p:cNvSpPr txBox="1"/>
          <p:nvPr/>
        </p:nvSpPr>
        <p:spPr>
          <a:xfrm>
            <a:off x="2120265" y="4477608"/>
            <a:ext cx="3637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– Strongly heterogeneous</a:t>
            </a:r>
            <a:endParaRPr lang="en-NL" dirty="0">
              <a:solidFill>
                <a:srgbClr val="003399"/>
              </a:solidFill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F798F451-9459-62D2-874F-A57A28553A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69" t="4415" r="26794"/>
          <a:stretch>
            <a:fillRect/>
          </a:stretch>
        </p:blipFill>
        <p:spPr>
          <a:xfrm>
            <a:off x="5688206" y="844796"/>
            <a:ext cx="3792979" cy="3605417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BAE465BF-571F-7D7E-2D76-70E1413F467E}"/>
              </a:ext>
            </a:extLst>
          </p:cNvPr>
          <p:cNvSpPr/>
          <p:nvPr/>
        </p:nvSpPr>
        <p:spPr>
          <a:xfrm>
            <a:off x="5604184" y="844796"/>
            <a:ext cx="3895289" cy="3605417"/>
          </a:xfrm>
          <a:prstGeom prst="rect">
            <a:avLst/>
          </a:prstGeom>
          <a:solidFill>
            <a:srgbClr val="003399">
              <a:alpha val="10000"/>
            </a:srgbClr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379FBB7-24EC-924E-8864-2AF038EC40A2}"/>
              </a:ext>
            </a:extLst>
          </p:cNvPr>
          <p:cNvSpPr txBox="1"/>
          <p:nvPr/>
        </p:nvSpPr>
        <p:spPr>
          <a:xfrm>
            <a:off x="6371289" y="922143"/>
            <a:ext cx="11622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</a:t>
            </a:r>
            <a:endParaRPr lang="en-DE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D28D869-50E7-D30A-30A5-3734D056C35A}"/>
              </a:ext>
            </a:extLst>
          </p:cNvPr>
          <p:cNvSpPr/>
          <p:nvPr/>
        </p:nvSpPr>
        <p:spPr>
          <a:xfrm>
            <a:off x="6351161" y="948954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B0F32AE-2436-EA94-5BFC-8F1376361C90}"/>
              </a:ext>
            </a:extLst>
          </p:cNvPr>
          <p:cNvSpPr txBox="1"/>
          <p:nvPr/>
        </p:nvSpPr>
        <p:spPr>
          <a:xfrm>
            <a:off x="7335264" y="2898500"/>
            <a:ext cx="1657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Gas exsolution</a:t>
            </a:r>
            <a:endParaRPr lang="en-NL" dirty="0">
              <a:solidFill>
                <a:srgbClr val="003399"/>
              </a:solidFill>
            </a:endParaRP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D305E533-1DB7-B254-9A38-FDC2F3283B1A}"/>
              </a:ext>
            </a:extLst>
          </p:cNvPr>
          <p:cNvCxnSpPr>
            <a:cxnSpLocks/>
          </p:cNvCxnSpPr>
          <p:nvPr/>
        </p:nvCxnSpPr>
        <p:spPr>
          <a:xfrm flipH="1">
            <a:off x="6453234" y="3152497"/>
            <a:ext cx="882030" cy="250004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66050667-0A66-2723-9047-F4F86998C1A8}"/>
              </a:ext>
            </a:extLst>
          </p:cNvPr>
          <p:cNvSpPr txBox="1"/>
          <p:nvPr/>
        </p:nvSpPr>
        <p:spPr>
          <a:xfrm>
            <a:off x="2219337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61676C-528B-C300-7BF7-465219AFBC95}"/>
              </a:ext>
            </a:extLst>
          </p:cNvPr>
          <p:cNvSpPr txBox="1"/>
          <p:nvPr/>
        </p:nvSpPr>
        <p:spPr>
          <a:xfrm>
            <a:off x="5696809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1C48D0-97A3-4E00-2684-300F777068DF}"/>
              </a:ext>
            </a:extLst>
          </p:cNvPr>
          <p:cNvSpPr txBox="1"/>
          <p:nvPr/>
        </p:nvSpPr>
        <p:spPr>
          <a:xfrm>
            <a:off x="3936593" y="6345831"/>
            <a:ext cx="1794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High Pc domain</a:t>
            </a:r>
            <a:endParaRPr lang="en-NL" dirty="0">
              <a:solidFill>
                <a:srgbClr val="E33D3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82716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0DAD8F-3E30-6C5D-90FE-1C7CE126E3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diagram of a device&#10;&#10;AI-generated content may be incorrect.">
            <a:extLst>
              <a:ext uri="{FF2B5EF4-FFF2-40B4-BE49-F238E27FC236}">
                <a16:creationId xmlns:a16="http://schemas.microsoft.com/office/drawing/2014/main" id="{297DFD73-7F2F-83E2-816E-65A50DC1E8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671060"/>
            <a:ext cx="8246507" cy="198565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83A46F6-0CE9-C6BC-3D2D-0CF443743331}"/>
              </a:ext>
            </a:extLst>
          </p:cNvPr>
          <p:cNvSpPr txBox="1"/>
          <p:nvPr/>
        </p:nvSpPr>
        <p:spPr>
          <a:xfrm>
            <a:off x="9610308" y="5390910"/>
            <a:ext cx="25816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Mimicking connection to highly saturated </a:t>
            </a:r>
          </a:p>
          <a:p>
            <a:r>
              <a:rPr lang="en-US" dirty="0"/>
              <a:t>coarse rock or fracture!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D86EB8-5D33-0F43-E1D6-2773D5ED1A8F}"/>
              </a:ext>
            </a:extLst>
          </p:cNvPr>
          <p:cNvSpPr/>
          <p:nvPr/>
        </p:nvSpPr>
        <p:spPr>
          <a:xfrm>
            <a:off x="2158365" y="5495640"/>
            <a:ext cx="1735455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2259347-557B-EB2C-758F-A73054DB1268}"/>
              </a:ext>
            </a:extLst>
          </p:cNvPr>
          <p:cNvSpPr/>
          <p:nvPr/>
        </p:nvSpPr>
        <p:spPr>
          <a:xfrm>
            <a:off x="5640704" y="5495640"/>
            <a:ext cx="2982595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5869BE0-664A-1DD6-7935-4E820624525F}"/>
              </a:ext>
            </a:extLst>
          </p:cNvPr>
          <p:cNvSpPr/>
          <p:nvPr/>
        </p:nvSpPr>
        <p:spPr>
          <a:xfrm>
            <a:off x="3930015" y="5495640"/>
            <a:ext cx="1644451" cy="897256"/>
          </a:xfrm>
          <a:prstGeom prst="rect">
            <a:avLst/>
          </a:prstGeom>
          <a:solidFill>
            <a:srgbClr val="E33D3D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48CBA89-9691-2C90-6131-A9AB890F7FBF}"/>
              </a:ext>
            </a:extLst>
          </p:cNvPr>
          <p:cNvSpPr/>
          <p:nvPr/>
        </p:nvSpPr>
        <p:spPr>
          <a:xfrm>
            <a:off x="8580437" y="5495640"/>
            <a:ext cx="826393" cy="897256"/>
          </a:xfrm>
          <a:prstGeom prst="rect">
            <a:avLst/>
          </a:prstGeom>
          <a:solidFill>
            <a:srgbClr val="FFC000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AB109AE3-5735-6E31-84CB-D6841B6BB1DE}"/>
              </a:ext>
            </a:extLst>
          </p:cNvPr>
          <p:cNvSpPr/>
          <p:nvPr/>
        </p:nvSpPr>
        <p:spPr>
          <a:xfrm>
            <a:off x="9128760" y="5685400"/>
            <a:ext cx="510123" cy="2201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0AB23E7-4BB6-A228-CAF6-10D4236CE06F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The gas reservoir acts as a pressure buffer resulting in flow</a:t>
            </a:r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AFEE5FE6-8509-C47B-E93C-24F99875F1AE}"/>
              </a:ext>
            </a:extLst>
          </p:cNvPr>
          <p:cNvSpPr/>
          <p:nvPr/>
        </p:nvSpPr>
        <p:spPr>
          <a:xfrm rot="10800000">
            <a:off x="4507994" y="5815168"/>
            <a:ext cx="510123" cy="220100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78FCD7-40A0-E85E-F641-BE32CDA25425}"/>
              </a:ext>
            </a:extLst>
          </p:cNvPr>
          <p:cNvSpPr txBox="1"/>
          <p:nvPr/>
        </p:nvSpPr>
        <p:spPr>
          <a:xfrm>
            <a:off x="103529" y="1079936"/>
            <a:ext cx="51422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Supersaturation led to gas exsolution resulting in initial pressure increase at the inlet but </a:t>
            </a:r>
            <a:r>
              <a:rPr lang="en-US" b="1" dirty="0"/>
              <a:t>not </a:t>
            </a:r>
            <a:r>
              <a:rPr lang="en-US" dirty="0"/>
              <a:t>at the outlet because gas reservoir act as a buffer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 A pressure gradient develops resulting in flow towards the outlet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F128353-BA92-23FA-320F-0FAF68320016}"/>
              </a:ext>
            </a:extLst>
          </p:cNvPr>
          <p:cNvSpPr/>
          <p:nvPr/>
        </p:nvSpPr>
        <p:spPr>
          <a:xfrm>
            <a:off x="2120265" y="4532397"/>
            <a:ext cx="7360920" cy="2142346"/>
          </a:xfrm>
          <a:prstGeom prst="rect">
            <a:avLst/>
          </a:prstGeom>
          <a:noFill/>
          <a:ln w="38100">
            <a:solidFill>
              <a:srgbClr val="00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4C3A94A-33D9-B3A3-81A8-5D0B3A1FCC6D}"/>
              </a:ext>
            </a:extLst>
          </p:cNvPr>
          <p:cNvSpPr txBox="1"/>
          <p:nvPr/>
        </p:nvSpPr>
        <p:spPr>
          <a:xfrm>
            <a:off x="2120265" y="4477608"/>
            <a:ext cx="3637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– Strongly heterogeneous</a:t>
            </a:r>
            <a:endParaRPr lang="en-NL" dirty="0">
              <a:solidFill>
                <a:srgbClr val="003399"/>
              </a:solidFill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FA20C6E7-EB3E-3475-6023-204F3F9227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69" t="4415" r="26794"/>
          <a:stretch>
            <a:fillRect/>
          </a:stretch>
        </p:blipFill>
        <p:spPr>
          <a:xfrm>
            <a:off x="5688206" y="844796"/>
            <a:ext cx="3792979" cy="3605417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35E696D7-9A81-9C80-D7B4-6CB23F3BAC8F}"/>
              </a:ext>
            </a:extLst>
          </p:cNvPr>
          <p:cNvSpPr/>
          <p:nvPr/>
        </p:nvSpPr>
        <p:spPr>
          <a:xfrm>
            <a:off x="5604184" y="844796"/>
            <a:ext cx="3895289" cy="3605417"/>
          </a:xfrm>
          <a:prstGeom prst="rect">
            <a:avLst/>
          </a:prstGeom>
          <a:solidFill>
            <a:srgbClr val="003399">
              <a:alpha val="10000"/>
            </a:srgbClr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2426A84-4701-1D4B-C6C9-652C53B4897B}"/>
              </a:ext>
            </a:extLst>
          </p:cNvPr>
          <p:cNvSpPr txBox="1"/>
          <p:nvPr/>
        </p:nvSpPr>
        <p:spPr>
          <a:xfrm>
            <a:off x="6371289" y="922143"/>
            <a:ext cx="11622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</a:t>
            </a:r>
            <a:endParaRPr lang="en-DE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1E0A5E1-B96F-2C90-A0B6-CD689477EE29}"/>
              </a:ext>
            </a:extLst>
          </p:cNvPr>
          <p:cNvSpPr/>
          <p:nvPr/>
        </p:nvSpPr>
        <p:spPr>
          <a:xfrm>
            <a:off x="6351161" y="948954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F256917-5FC9-234F-A806-EB9C273264BA}"/>
              </a:ext>
            </a:extLst>
          </p:cNvPr>
          <p:cNvSpPr txBox="1"/>
          <p:nvPr/>
        </p:nvSpPr>
        <p:spPr>
          <a:xfrm>
            <a:off x="7335264" y="2898500"/>
            <a:ext cx="1657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Gas exsolution</a:t>
            </a:r>
            <a:endParaRPr lang="en-NL" dirty="0">
              <a:solidFill>
                <a:srgbClr val="003399"/>
              </a:solidFill>
            </a:endParaRP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BEECB3BB-7846-E398-CF0A-D07D9E13F360}"/>
              </a:ext>
            </a:extLst>
          </p:cNvPr>
          <p:cNvCxnSpPr>
            <a:cxnSpLocks/>
          </p:cNvCxnSpPr>
          <p:nvPr/>
        </p:nvCxnSpPr>
        <p:spPr>
          <a:xfrm flipH="1">
            <a:off x="6453234" y="3152497"/>
            <a:ext cx="882030" cy="250004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8E7DACBF-115F-BC61-D8B9-0F7FEE4DD6BB}"/>
              </a:ext>
            </a:extLst>
          </p:cNvPr>
          <p:cNvSpPr txBox="1"/>
          <p:nvPr/>
        </p:nvSpPr>
        <p:spPr>
          <a:xfrm>
            <a:off x="2219337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C6661B-79F8-C40B-E62C-53B863ACEECC}"/>
              </a:ext>
            </a:extLst>
          </p:cNvPr>
          <p:cNvSpPr txBox="1"/>
          <p:nvPr/>
        </p:nvSpPr>
        <p:spPr>
          <a:xfrm>
            <a:off x="5696809" y="6345831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15A06D-0EB7-3CE1-6C9B-DD45B69D3324}"/>
              </a:ext>
            </a:extLst>
          </p:cNvPr>
          <p:cNvSpPr txBox="1"/>
          <p:nvPr/>
        </p:nvSpPr>
        <p:spPr>
          <a:xfrm>
            <a:off x="3936593" y="6345831"/>
            <a:ext cx="1794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High Pc domain</a:t>
            </a:r>
            <a:endParaRPr lang="en-NL" dirty="0">
              <a:solidFill>
                <a:srgbClr val="E33D3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67099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A7DE80-0278-2C5F-97A8-8CBDA1F10D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8184460-5863-400B-D856-790B3F48F8F6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Start of storage: supersaturated and connected to gas reservoir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B3AD22-35D8-495E-AE59-D75DDB60B5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083" y="1115559"/>
            <a:ext cx="11701670" cy="4843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37910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E74956-D059-B134-F2D2-910C3EAAF9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B8D13FB-2AF9-D065-3B2F-0E78EB0413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1" t="3212" r="4879" b="2813"/>
          <a:stretch>
            <a:fillRect/>
          </a:stretch>
        </p:blipFill>
        <p:spPr>
          <a:xfrm>
            <a:off x="418143" y="2183347"/>
            <a:ext cx="5375145" cy="306114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5E0CF7F-0099-BE20-2A91-99A605067B6F}"/>
              </a:ext>
            </a:extLst>
          </p:cNvPr>
          <p:cNvSpPr/>
          <p:nvPr/>
        </p:nvSpPr>
        <p:spPr>
          <a:xfrm>
            <a:off x="416146" y="2183346"/>
            <a:ext cx="5375145" cy="3061143"/>
          </a:xfrm>
          <a:prstGeom prst="rect">
            <a:avLst/>
          </a:prstGeom>
          <a:solidFill>
            <a:schemeClr val="accent1">
              <a:alpha val="0"/>
            </a:schemeClr>
          </a:solidFill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20DCC45-E75C-19C4-169D-131A4E79DB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75" t="4321" r="6332" b="7978"/>
          <a:stretch>
            <a:fillRect/>
          </a:stretch>
        </p:blipFill>
        <p:spPr>
          <a:xfrm rot="5400000">
            <a:off x="2964040" y="2818363"/>
            <a:ext cx="284097" cy="521562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36177A7-68AC-45D1-1F90-864ABFCBF519}"/>
              </a:ext>
            </a:extLst>
          </p:cNvPr>
          <p:cNvSpPr txBox="1"/>
          <p:nvPr/>
        </p:nvSpPr>
        <p:spPr>
          <a:xfrm>
            <a:off x="380715" y="546735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2D5E343-E90C-C8D2-7466-FE70F9BAC398}"/>
              </a:ext>
            </a:extLst>
          </p:cNvPr>
          <p:cNvSpPr txBox="1"/>
          <p:nvPr/>
        </p:nvSpPr>
        <p:spPr>
          <a:xfrm>
            <a:off x="934658" y="546735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7A092B7-BA6F-3143-F288-65D1995705F8}"/>
              </a:ext>
            </a:extLst>
          </p:cNvPr>
          <p:cNvSpPr txBox="1"/>
          <p:nvPr/>
        </p:nvSpPr>
        <p:spPr>
          <a:xfrm>
            <a:off x="1367389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32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733D76-80DF-4C3C-C3CF-E70F959808EE}"/>
              </a:ext>
            </a:extLst>
          </p:cNvPr>
          <p:cNvSpPr txBox="1"/>
          <p:nvPr/>
        </p:nvSpPr>
        <p:spPr>
          <a:xfrm>
            <a:off x="1834743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34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2284554-A854-67C2-BB03-03218046209F}"/>
              </a:ext>
            </a:extLst>
          </p:cNvPr>
          <p:cNvSpPr txBox="1"/>
          <p:nvPr/>
        </p:nvSpPr>
        <p:spPr>
          <a:xfrm>
            <a:off x="2320293" y="5469744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36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CD90040-D351-63A4-F011-373E190B88B4}"/>
              </a:ext>
            </a:extLst>
          </p:cNvPr>
          <p:cNvSpPr txBox="1"/>
          <p:nvPr/>
        </p:nvSpPr>
        <p:spPr>
          <a:xfrm>
            <a:off x="2803197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38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59A235C-9682-C5CB-2142-5E683BF70F42}"/>
              </a:ext>
            </a:extLst>
          </p:cNvPr>
          <p:cNvSpPr txBox="1"/>
          <p:nvPr/>
        </p:nvSpPr>
        <p:spPr>
          <a:xfrm>
            <a:off x="3268635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40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03CE00-DD1F-6943-4874-CFF6915E8746}"/>
              </a:ext>
            </a:extLst>
          </p:cNvPr>
          <p:cNvSpPr txBox="1"/>
          <p:nvPr/>
        </p:nvSpPr>
        <p:spPr>
          <a:xfrm>
            <a:off x="3758642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42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5890D31-1F93-AFBA-27D0-5B38FC442E85}"/>
              </a:ext>
            </a:extLst>
          </p:cNvPr>
          <p:cNvSpPr txBox="1"/>
          <p:nvPr/>
        </p:nvSpPr>
        <p:spPr>
          <a:xfrm>
            <a:off x="4247172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44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131838F-A4B9-23A2-00D9-13E0FA86D063}"/>
              </a:ext>
            </a:extLst>
          </p:cNvPr>
          <p:cNvSpPr txBox="1"/>
          <p:nvPr/>
        </p:nvSpPr>
        <p:spPr>
          <a:xfrm>
            <a:off x="4714526" y="5469744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46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4BD7613-5652-3664-7A0A-548CAF66D893}"/>
              </a:ext>
            </a:extLst>
          </p:cNvPr>
          <p:cNvSpPr txBox="1"/>
          <p:nvPr/>
        </p:nvSpPr>
        <p:spPr>
          <a:xfrm>
            <a:off x="5183203" y="5469744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B129B07-6513-28D5-10A7-EC614C942532}"/>
              </a:ext>
            </a:extLst>
          </p:cNvPr>
          <p:cNvSpPr txBox="1"/>
          <p:nvPr/>
        </p:nvSpPr>
        <p:spPr>
          <a:xfrm>
            <a:off x="5626319" y="1476493"/>
            <a:ext cx="939360" cy="5232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800" dirty="0"/>
              <a:t>0 </a:t>
            </a:r>
            <a:r>
              <a:rPr lang="en-US" sz="2800" dirty="0" err="1"/>
              <a:t>hrs</a:t>
            </a:r>
            <a:endParaRPr lang="en-DE" sz="2800" dirty="0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558E26AE-8D27-D4BB-8A35-B83E09CBA86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0" t="2809" r="3885" b="5239"/>
          <a:stretch>
            <a:fillRect/>
          </a:stretch>
        </p:blipFill>
        <p:spPr>
          <a:xfrm>
            <a:off x="6462917" y="2188077"/>
            <a:ext cx="5375145" cy="306577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68B54184-1448-28C6-EA03-3E44FAD9AF9C}"/>
              </a:ext>
            </a:extLst>
          </p:cNvPr>
          <p:cNvSpPr/>
          <p:nvPr/>
        </p:nvSpPr>
        <p:spPr>
          <a:xfrm>
            <a:off x="6463881" y="2183466"/>
            <a:ext cx="5375145" cy="3061143"/>
          </a:xfrm>
          <a:prstGeom prst="rect">
            <a:avLst/>
          </a:prstGeom>
          <a:solidFill>
            <a:schemeClr val="accent1">
              <a:alpha val="0"/>
            </a:schemeClr>
          </a:solidFill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DE524F15-ADAE-9974-174B-4A085CF2C2E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719" t="3076" r="1307" b="5582"/>
          <a:stretch>
            <a:fillRect/>
          </a:stretch>
        </p:blipFill>
        <p:spPr>
          <a:xfrm rot="5400000">
            <a:off x="9049253" y="2855807"/>
            <a:ext cx="201911" cy="5159942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994821CC-A458-8E63-E4C4-4476E9600B85}"/>
              </a:ext>
            </a:extLst>
          </p:cNvPr>
          <p:cNvSpPr txBox="1"/>
          <p:nvPr/>
        </p:nvSpPr>
        <p:spPr>
          <a:xfrm>
            <a:off x="6447626" y="5467304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80E19D1D-3617-EB83-FCA5-BF24A0CFA120}"/>
              </a:ext>
            </a:extLst>
          </p:cNvPr>
          <p:cNvSpPr txBox="1"/>
          <p:nvPr/>
        </p:nvSpPr>
        <p:spPr>
          <a:xfrm>
            <a:off x="7196730" y="5472084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4ACB6228-138D-9217-6A7B-254B619C08F4}"/>
              </a:ext>
            </a:extLst>
          </p:cNvPr>
          <p:cNvSpPr txBox="1"/>
          <p:nvPr/>
        </p:nvSpPr>
        <p:spPr>
          <a:xfrm>
            <a:off x="8096269" y="5461123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A53818DC-2EAF-AFDB-C501-DF53D03FAFC1}"/>
              </a:ext>
            </a:extLst>
          </p:cNvPr>
          <p:cNvSpPr txBox="1"/>
          <p:nvPr/>
        </p:nvSpPr>
        <p:spPr>
          <a:xfrm>
            <a:off x="9019793" y="5479972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39453932-935D-D564-3003-A1C396D9F36E}"/>
              </a:ext>
            </a:extLst>
          </p:cNvPr>
          <p:cNvSpPr txBox="1"/>
          <p:nvPr/>
        </p:nvSpPr>
        <p:spPr>
          <a:xfrm>
            <a:off x="9917731" y="5479972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CDCA301A-EF19-908F-9E4E-622D77102E22}"/>
              </a:ext>
            </a:extLst>
          </p:cNvPr>
          <p:cNvSpPr txBox="1"/>
          <p:nvPr/>
        </p:nvSpPr>
        <p:spPr>
          <a:xfrm>
            <a:off x="10842856" y="5473346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9D09E2D-A1CA-9A5B-D059-F1F55DB536BE}"/>
              </a:ext>
            </a:extLst>
          </p:cNvPr>
          <p:cNvSpPr txBox="1"/>
          <p:nvPr/>
        </p:nvSpPr>
        <p:spPr>
          <a:xfrm>
            <a:off x="11557678" y="5451049"/>
            <a:ext cx="6351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x10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-3</a:t>
            </a:r>
            <a:endParaRPr lang="en-DE" sz="1600" baseline="30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D0521A-5718-796B-0FD9-C8B45BA2E47B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Start of storage: supersaturated and connected to gas reservoir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F67C93-8229-FC42-F705-3920C77C4C98}"/>
              </a:ext>
            </a:extLst>
          </p:cNvPr>
          <p:cNvSpPr txBox="1"/>
          <p:nvPr/>
        </p:nvSpPr>
        <p:spPr>
          <a:xfrm>
            <a:off x="1334957" y="5706480"/>
            <a:ext cx="3477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Ganglia capillary pressure (mbar)</a:t>
            </a:r>
            <a:endParaRPr lang="en-DE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877C1B-9826-2A43-F160-914FCACBD877}"/>
              </a:ext>
            </a:extLst>
          </p:cNvPr>
          <p:cNvSpPr txBox="1"/>
          <p:nvPr/>
        </p:nvSpPr>
        <p:spPr>
          <a:xfrm>
            <a:off x="7111352" y="5706480"/>
            <a:ext cx="4093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Concentration of dissolved CO</a:t>
            </a:r>
            <a:r>
              <a:rPr lang="en-US" baseline="-25000" dirty="0"/>
              <a:t>2</a:t>
            </a:r>
            <a:r>
              <a:rPr lang="en-US" dirty="0"/>
              <a:t> (mol/l)</a:t>
            </a:r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26696955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0FBD1E-FE53-3CB3-BB4A-B370AE2070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1A0FCC8-76B7-4669-21FB-99AE70DB1F99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Exsolved gas invades the chip once P</a:t>
            </a:r>
            <a:r>
              <a:rPr lang="en-US" sz="3200" baseline="-25000" dirty="0"/>
              <a:t>c</a:t>
            </a:r>
            <a:r>
              <a:rPr lang="en-US" sz="3200" dirty="0"/>
              <a:t> entry pressure is overcome</a:t>
            </a:r>
          </a:p>
        </p:txBody>
      </p:sp>
      <p:pic>
        <p:nvPicPr>
          <p:cNvPr id="4" name="202605142227">
            <a:hlinkClick r:id="" action="ppaction://media"/>
            <a:extLst>
              <a:ext uri="{FF2B5EF4-FFF2-40B4-BE49-F238E27FC236}">
                <a16:creationId xmlns:a16="http://schemas.microsoft.com/office/drawing/2014/main" id="{82FA3065-EC7D-5517-085E-B7D5B3AA311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6394"/>
                </p14:media>
              </p:ext>
            </p:extLst>
          </p:nvPr>
        </p:nvPicPr>
        <p:blipFill>
          <a:blip r:embed="rId5"/>
          <a:srcRect t="15857" b="14208"/>
          <a:stretch>
            <a:fillRect/>
          </a:stretch>
        </p:blipFill>
        <p:spPr>
          <a:xfrm>
            <a:off x="18115" y="1295453"/>
            <a:ext cx="11912918" cy="4686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263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5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A6E78B-6866-5CDF-28B0-8AAAEE95E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Box 45">
            <a:extLst>
              <a:ext uri="{FF2B5EF4-FFF2-40B4-BE49-F238E27FC236}">
                <a16:creationId xmlns:a16="http://schemas.microsoft.com/office/drawing/2014/main" id="{67D4AB40-36C5-B601-7A5A-AF4D8DACDCDB}"/>
              </a:ext>
            </a:extLst>
          </p:cNvPr>
          <p:cNvSpPr txBox="1"/>
          <p:nvPr/>
        </p:nvSpPr>
        <p:spPr>
          <a:xfrm>
            <a:off x="5626319" y="1476493"/>
            <a:ext cx="1131720" cy="5232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800" dirty="0"/>
              <a:t>17 </a:t>
            </a:r>
            <a:r>
              <a:rPr lang="en-US" sz="2800" dirty="0" err="1"/>
              <a:t>hrs</a:t>
            </a:r>
            <a:endParaRPr lang="en-DE" sz="2800" dirty="0"/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E752AF88-CD14-C54E-3AB2-46BBA2500C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9" t="3345" r="4879" b="2680"/>
          <a:stretch>
            <a:fillRect/>
          </a:stretch>
        </p:blipFill>
        <p:spPr>
          <a:xfrm>
            <a:off x="431395" y="2188075"/>
            <a:ext cx="5375145" cy="3061143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1813D97A-622A-710F-6F40-99F9F53FB171}"/>
              </a:ext>
            </a:extLst>
          </p:cNvPr>
          <p:cNvSpPr/>
          <p:nvPr/>
        </p:nvSpPr>
        <p:spPr>
          <a:xfrm>
            <a:off x="429399" y="2188075"/>
            <a:ext cx="5375145" cy="3061143"/>
          </a:xfrm>
          <a:prstGeom prst="rect">
            <a:avLst/>
          </a:prstGeom>
          <a:solidFill>
            <a:schemeClr val="accent1">
              <a:alpha val="0"/>
            </a:schemeClr>
          </a:solidFill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pic>
        <p:nvPicPr>
          <p:cNvPr id="93" name="Picture 92">
            <a:extLst>
              <a:ext uri="{FF2B5EF4-FFF2-40B4-BE49-F238E27FC236}">
                <a16:creationId xmlns:a16="http://schemas.microsoft.com/office/drawing/2014/main" id="{974B5D91-8BC0-6E2C-0BBA-CBD71EC7AF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5" t="2852" r="4030" b="5143"/>
          <a:stretch>
            <a:fillRect/>
          </a:stretch>
        </p:blipFill>
        <p:spPr>
          <a:xfrm>
            <a:off x="6462918" y="2188077"/>
            <a:ext cx="5375145" cy="3061143"/>
          </a:xfrm>
          <a:prstGeom prst="rect">
            <a:avLst/>
          </a:prstGeom>
        </p:spPr>
      </p:pic>
      <p:sp>
        <p:nvSpPr>
          <p:cNvPr id="98" name="Rectangle 97">
            <a:extLst>
              <a:ext uri="{FF2B5EF4-FFF2-40B4-BE49-F238E27FC236}">
                <a16:creationId xmlns:a16="http://schemas.microsoft.com/office/drawing/2014/main" id="{A14B84C4-138B-6A79-7B37-04451102CD29}"/>
              </a:ext>
            </a:extLst>
          </p:cNvPr>
          <p:cNvSpPr/>
          <p:nvPr/>
        </p:nvSpPr>
        <p:spPr>
          <a:xfrm>
            <a:off x="6460086" y="2190288"/>
            <a:ext cx="5375145" cy="3061143"/>
          </a:xfrm>
          <a:prstGeom prst="rect">
            <a:avLst/>
          </a:prstGeom>
          <a:solidFill>
            <a:schemeClr val="accent1">
              <a:alpha val="0"/>
            </a:schemeClr>
          </a:solidFill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99" name="Arrow: Right 98">
            <a:extLst>
              <a:ext uri="{FF2B5EF4-FFF2-40B4-BE49-F238E27FC236}">
                <a16:creationId xmlns:a16="http://schemas.microsoft.com/office/drawing/2014/main" id="{32BC5E58-F6E2-FE81-1BBA-3A87E775EEAD}"/>
              </a:ext>
            </a:extLst>
          </p:cNvPr>
          <p:cNvSpPr/>
          <p:nvPr/>
        </p:nvSpPr>
        <p:spPr>
          <a:xfrm>
            <a:off x="7481221" y="3848657"/>
            <a:ext cx="1270000" cy="558800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A02DC941-5439-320F-A533-3A92E55CED34}"/>
              </a:ext>
            </a:extLst>
          </p:cNvPr>
          <p:cNvSpPr txBox="1"/>
          <p:nvPr/>
        </p:nvSpPr>
        <p:spPr>
          <a:xfrm>
            <a:off x="7481221" y="3936009"/>
            <a:ext cx="1238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Advection</a:t>
            </a:r>
            <a:endParaRPr lang="en-NL" b="1" dirty="0"/>
          </a:p>
        </p:txBody>
      </p:sp>
      <p:sp>
        <p:nvSpPr>
          <p:cNvPr id="101" name="Arrow: Right 100">
            <a:extLst>
              <a:ext uri="{FF2B5EF4-FFF2-40B4-BE49-F238E27FC236}">
                <a16:creationId xmlns:a16="http://schemas.microsoft.com/office/drawing/2014/main" id="{4C48D75B-8D95-FB8B-A3BA-AB64680E5626}"/>
              </a:ext>
            </a:extLst>
          </p:cNvPr>
          <p:cNvSpPr/>
          <p:nvPr/>
        </p:nvSpPr>
        <p:spPr>
          <a:xfrm flipH="1">
            <a:off x="7378011" y="3095674"/>
            <a:ext cx="1270000" cy="604266"/>
          </a:xfrm>
          <a:prstGeom prst="rightArrow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8A052C81-D4DA-EC1B-6F01-BE49A9233622}"/>
              </a:ext>
            </a:extLst>
          </p:cNvPr>
          <p:cNvSpPr txBox="1"/>
          <p:nvPr/>
        </p:nvSpPr>
        <p:spPr>
          <a:xfrm>
            <a:off x="7576760" y="3212617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Diffusion</a:t>
            </a:r>
            <a:endParaRPr lang="en-NL" b="1" dirty="0"/>
          </a:p>
        </p:txBody>
      </p:sp>
      <p:pic>
        <p:nvPicPr>
          <p:cNvPr id="104" name="Picture 103">
            <a:extLst>
              <a:ext uri="{FF2B5EF4-FFF2-40B4-BE49-F238E27FC236}">
                <a16:creationId xmlns:a16="http://schemas.microsoft.com/office/drawing/2014/main" id="{083EADA4-EBF2-0E15-5D95-CE950E44F8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719" t="3076" r="1307" b="5582"/>
          <a:stretch>
            <a:fillRect/>
          </a:stretch>
        </p:blipFill>
        <p:spPr>
          <a:xfrm rot="5400000">
            <a:off x="9049253" y="2855807"/>
            <a:ext cx="201911" cy="5159942"/>
          </a:xfrm>
          <a:prstGeom prst="rect">
            <a:avLst/>
          </a:prstGeom>
        </p:spPr>
      </p:pic>
      <p:sp>
        <p:nvSpPr>
          <p:cNvPr id="105" name="TextBox 104">
            <a:extLst>
              <a:ext uri="{FF2B5EF4-FFF2-40B4-BE49-F238E27FC236}">
                <a16:creationId xmlns:a16="http://schemas.microsoft.com/office/drawing/2014/main" id="{0B82A4AE-9852-B803-E4BF-FA4C514BC520}"/>
              </a:ext>
            </a:extLst>
          </p:cNvPr>
          <p:cNvSpPr txBox="1"/>
          <p:nvPr/>
        </p:nvSpPr>
        <p:spPr>
          <a:xfrm>
            <a:off x="6447626" y="5467304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91B7F5B2-9CD0-5249-7247-95ECB22D4782}"/>
              </a:ext>
            </a:extLst>
          </p:cNvPr>
          <p:cNvSpPr txBox="1"/>
          <p:nvPr/>
        </p:nvSpPr>
        <p:spPr>
          <a:xfrm>
            <a:off x="7196730" y="5472084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ED4CFF8F-710C-B6EC-4F5F-C5067AD31B17}"/>
              </a:ext>
            </a:extLst>
          </p:cNvPr>
          <p:cNvSpPr txBox="1"/>
          <p:nvPr/>
        </p:nvSpPr>
        <p:spPr>
          <a:xfrm>
            <a:off x="8096269" y="5461123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B4C8E33E-B43D-FF2F-1777-4DD69EB315A3}"/>
              </a:ext>
            </a:extLst>
          </p:cNvPr>
          <p:cNvSpPr txBox="1"/>
          <p:nvPr/>
        </p:nvSpPr>
        <p:spPr>
          <a:xfrm>
            <a:off x="9019793" y="5479972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7878CF3D-6132-0DFB-70B3-A23EBC2217FD}"/>
              </a:ext>
            </a:extLst>
          </p:cNvPr>
          <p:cNvSpPr txBox="1"/>
          <p:nvPr/>
        </p:nvSpPr>
        <p:spPr>
          <a:xfrm>
            <a:off x="9917731" y="5479972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E0D3A39D-7398-A8E6-D637-F57660DDEF23}"/>
              </a:ext>
            </a:extLst>
          </p:cNvPr>
          <p:cNvSpPr txBox="1"/>
          <p:nvPr/>
        </p:nvSpPr>
        <p:spPr>
          <a:xfrm>
            <a:off x="10842856" y="5473346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B0751CC3-DD97-CE7F-AAB0-F6CC3CA7C3CF}"/>
              </a:ext>
            </a:extLst>
          </p:cNvPr>
          <p:cNvSpPr txBox="1"/>
          <p:nvPr/>
        </p:nvSpPr>
        <p:spPr>
          <a:xfrm>
            <a:off x="11557678" y="5451049"/>
            <a:ext cx="6351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x10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-3</a:t>
            </a:r>
            <a:endParaRPr lang="en-DE" sz="1600" baseline="30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84551-2BC6-392E-0AA6-FC4867EA6E1F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A dissolved gas concentration gradient develops due to exsolution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465F71-617E-1283-AC09-5893CC4FA801}"/>
              </a:ext>
            </a:extLst>
          </p:cNvPr>
          <p:cNvSpPr txBox="1"/>
          <p:nvPr/>
        </p:nvSpPr>
        <p:spPr>
          <a:xfrm>
            <a:off x="7111352" y="5706480"/>
            <a:ext cx="4093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Concentration of dissolved CO</a:t>
            </a:r>
            <a:r>
              <a:rPr lang="en-US" baseline="-25000" dirty="0"/>
              <a:t>2</a:t>
            </a:r>
            <a:r>
              <a:rPr lang="en-US" dirty="0"/>
              <a:t> (mol/l)</a:t>
            </a:r>
            <a:endParaRPr lang="en-DE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BB4336F-710C-0B61-1FAC-6CA226CA87A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75" t="4321" r="6332" b="7978"/>
          <a:stretch>
            <a:fillRect/>
          </a:stretch>
        </p:blipFill>
        <p:spPr>
          <a:xfrm rot="5400000">
            <a:off x="2964040" y="2818363"/>
            <a:ext cx="284097" cy="521562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8522EEB-C72E-184A-43BA-F478126EB315}"/>
              </a:ext>
            </a:extLst>
          </p:cNvPr>
          <p:cNvSpPr txBox="1"/>
          <p:nvPr/>
        </p:nvSpPr>
        <p:spPr>
          <a:xfrm>
            <a:off x="380715" y="546735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E42ECA9-9738-EA7D-1CA6-F73C3956E60D}"/>
              </a:ext>
            </a:extLst>
          </p:cNvPr>
          <p:cNvSpPr txBox="1"/>
          <p:nvPr/>
        </p:nvSpPr>
        <p:spPr>
          <a:xfrm>
            <a:off x="934658" y="546735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C1A801A-38C4-9727-79CC-9D61EFA827D7}"/>
              </a:ext>
            </a:extLst>
          </p:cNvPr>
          <p:cNvSpPr txBox="1"/>
          <p:nvPr/>
        </p:nvSpPr>
        <p:spPr>
          <a:xfrm>
            <a:off x="1367389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32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24E363C-A07A-8CC1-E59E-E240EDC8299B}"/>
              </a:ext>
            </a:extLst>
          </p:cNvPr>
          <p:cNvSpPr txBox="1"/>
          <p:nvPr/>
        </p:nvSpPr>
        <p:spPr>
          <a:xfrm>
            <a:off x="1834743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34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02D8C05-2094-478D-3CD5-7FC6176EC100}"/>
              </a:ext>
            </a:extLst>
          </p:cNvPr>
          <p:cNvSpPr txBox="1"/>
          <p:nvPr/>
        </p:nvSpPr>
        <p:spPr>
          <a:xfrm>
            <a:off x="2320293" y="5469744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36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7923543-94AF-08F0-8123-3612159A13C7}"/>
              </a:ext>
            </a:extLst>
          </p:cNvPr>
          <p:cNvSpPr txBox="1"/>
          <p:nvPr/>
        </p:nvSpPr>
        <p:spPr>
          <a:xfrm>
            <a:off x="2803197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38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44E7626-E6DF-043A-013A-0598C0C9EA38}"/>
              </a:ext>
            </a:extLst>
          </p:cNvPr>
          <p:cNvSpPr txBox="1"/>
          <p:nvPr/>
        </p:nvSpPr>
        <p:spPr>
          <a:xfrm>
            <a:off x="3268635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40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770EF2C-9B6C-177B-AE77-F06A86C3B128}"/>
              </a:ext>
            </a:extLst>
          </p:cNvPr>
          <p:cNvSpPr txBox="1"/>
          <p:nvPr/>
        </p:nvSpPr>
        <p:spPr>
          <a:xfrm>
            <a:off x="3758642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42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A953051-419C-8C5A-C5A4-26323CF87650}"/>
              </a:ext>
            </a:extLst>
          </p:cNvPr>
          <p:cNvSpPr txBox="1"/>
          <p:nvPr/>
        </p:nvSpPr>
        <p:spPr>
          <a:xfrm>
            <a:off x="4247172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44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48D8948-9656-B38C-E421-B3E460BA2664}"/>
              </a:ext>
            </a:extLst>
          </p:cNvPr>
          <p:cNvSpPr txBox="1"/>
          <p:nvPr/>
        </p:nvSpPr>
        <p:spPr>
          <a:xfrm>
            <a:off x="4714526" y="5469744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46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1AC53B7-9F20-21C2-88FC-ACB9236AD51E}"/>
              </a:ext>
            </a:extLst>
          </p:cNvPr>
          <p:cNvSpPr txBox="1"/>
          <p:nvPr/>
        </p:nvSpPr>
        <p:spPr>
          <a:xfrm>
            <a:off x="5183203" y="5469744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02CDEEE-D848-1286-0CFB-77EB086632F2}"/>
              </a:ext>
            </a:extLst>
          </p:cNvPr>
          <p:cNvSpPr txBox="1"/>
          <p:nvPr/>
        </p:nvSpPr>
        <p:spPr>
          <a:xfrm>
            <a:off x="1334957" y="5706480"/>
            <a:ext cx="3477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Ganglia capillary pressure (mbar)</a:t>
            </a:r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27074398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22CD3A-6409-1962-EAB9-283B0682DD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CEAE6F-806D-1F52-9634-4143CBD7531F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The pressure gradient drops when a connected gas phase forms</a:t>
            </a:r>
          </a:p>
        </p:txBody>
      </p:sp>
      <p:pic>
        <p:nvPicPr>
          <p:cNvPr id="4" name="202605142227">
            <a:hlinkClick r:id="" action="ppaction://media"/>
            <a:extLst>
              <a:ext uri="{FF2B5EF4-FFF2-40B4-BE49-F238E27FC236}">
                <a16:creationId xmlns:a16="http://schemas.microsoft.com/office/drawing/2014/main" id="{44A458F5-F1E5-92B9-B427-1C227A55F3F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0517"/>
                </p14:media>
              </p:ext>
            </p:extLst>
          </p:nvPr>
        </p:nvPicPr>
        <p:blipFill>
          <a:blip r:embed="rId5"/>
          <a:srcRect t="15596" b="13816"/>
          <a:stretch>
            <a:fillRect/>
          </a:stretch>
        </p:blipFill>
        <p:spPr>
          <a:xfrm>
            <a:off x="70905" y="1277470"/>
            <a:ext cx="11842011" cy="4701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872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B62B38-4E4E-EE9F-9CCD-18C53CC019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Box 45">
            <a:extLst>
              <a:ext uri="{FF2B5EF4-FFF2-40B4-BE49-F238E27FC236}">
                <a16:creationId xmlns:a16="http://schemas.microsoft.com/office/drawing/2014/main" id="{04C343BC-31DE-D600-4779-DBD2861E40EB}"/>
              </a:ext>
            </a:extLst>
          </p:cNvPr>
          <p:cNvSpPr txBox="1"/>
          <p:nvPr/>
        </p:nvSpPr>
        <p:spPr>
          <a:xfrm>
            <a:off x="5626319" y="1476493"/>
            <a:ext cx="1131720" cy="5232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800" dirty="0"/>
              <a:t>29 </a:t>
            </a:r>
            <a:r>
              <a:rPr lang="en-US" sz="2800" dirty="0" err="1"/>
              <a:t>hrs</a:t>
            </a:r>
            <a:endParaRPr lang="en-DE" sz="2800" dirty="0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641D121B-CCEC-7391-CAEC-9A8C58DC8D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58" t="5869" r="9639" b="10527"/>
          <a:stretch>
            <a:fillRect/>
          </a:stretch>
        </p:blipFill>
        <p:spPr>
          <a:xfrm>
            <a:off x="431396" y="2188077"/>
            <a:ext cx="5375145" cy="3061143"/>
          </a:xfrm>
          <a:prstGeom prst="rect">
            <a:avLst/>
          </a:prstGeom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935E2BC2-04E5-FC3C-1DEA-5733B62DFA4E}"/>
              </a:ext>
            </a:extLst>
          </p:cNvPr>
          <p:cNvSpPr/>
          <p:nvPr/>
        </p:nvSpPr>
        <p:spPr>
          <a:xfrm>
            <a:off x="429399" y="2188077"/>
            <a:ext cx="5375145" cy="3061143"/>
          </a:xfrm>
          <a:prstGeom prst="rect">
            <a:avLst/>
          </a:prstGeom>
          <a:solidFill>
            <a:schemeClr val="accent1">
              <a:alpha val="0"/>
            </a:schemeClr>
          </a:solidFill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1E91EA4D-4CDC-BE83-7BB3-6718C37B25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1" t="2994" r="3901" b="5306"/>
          <a:stretch>
            <a:fillRect/>
          </a:stretch>
        </p:blipFill>
        <p:spPr>
          <a:xfrm>
            <a:off x="6462917" y="2189663"/>
            <a:ext cx="5375145" cy="3061143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F4FD839B-3D4C-4163-857F-8858AD42ED40}"/>
              </a:ext>
            </a:extLst>
          </p:cNvPr>
          <p:cNvSpPr/>
          <p:nvPr/>
        </p:nvSpPr>
        <p:spPr>
          <a:xfrm>
            <a:off x="6468644" y="2193167"/>
            <a:ext cx="5375145" cy="3061143"/>
          </a:xfrm>
          <a:prstGeom prst="rect">
            <a:avLst/>
          </a:prstGeom>
          <a:solidFill>
            <a:schemeClr val="accent1">
              <a:alpha val="0"/>
            </a:schemeClr>
          </a:solidFill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68" name="Arrow: Right 67">
            <a:extLst>
              <a:ext uri="{FF2B5EF4-FFF2-40B4-BE49-F238E27FC236}">
                <a16:creationId xmlns:a16="http://schemas.microsoft.com/office/drawing/2014/main" id="{8AD2C891-198F-9B97-A82E-72126396A076}"/>
              </a:ext>
            </a:extLst>
          </p:cNvPr>
          <p:cNvSpPr/>
          <p:nvPr/>
        </p:nvSpPr>
        <p:spPr>
          <a:xfrm>
            <a:off x="7481221" y="3848657"/>
            <a:ext cx="1270000" cy="558800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BEAC542A-0EAD-C494-B7E0-DF92E210D552}"/>
              </a:ext>
            </a:extLst>
          </p:cNvPr>
          <p:cNvSpPr txBox="1"/>
          <p:nvPr/>
        </p:nvSpPr>
        <p:spPr>
          <a:xfrm>
            <a:off x="7481221" y="3936009"/>
            <a:ext cx="1238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Advection</a:t>
            </a:r>
            <a:endParaRPr lang="en-NL" b="1" dirty="0"/>
          </a:p>
        </p:txBody>
      </p:sp>
      <p:sp>
        <p:nvSpPr>
          <p:cNvPr id="93" name="Arrow: Right 92">
            <a:extLst>
              <a:ext uri="{FF2B5EF4-FFF2-40B4-BE49-F238E27FC236}">
                <a16:creationId xmlns:a16="http://schemas.microsoft.com/office/drawing/2014/main" id="{DC6ECB00-BAD7-432F-3231-EDE8E3ADF833}"/>
              </a:ext>
            </a:extLst>
          </p:cNvPr>
          <p:cNvSpPr/>
          <p:nvPr/>
        </p:nvSpPr>
        <p:spPr>
          <a:xfrm flipH="1">
            <a:off x="7378011" y="3095674"/>
            <a:ext cx="1270000" cy="604266"/>
          </a:xfrm>
          <a:prstGeom prst="rightArrow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F4B57D8C-B425-E91B-E3B7-F2799E4FF88A}"/>
              </a:ext>
            </a:extLst>
          </p:cNvPr>
          <p:cNvSpPr txBox="1"/>
          <p:nvPr/>
        </p:nvSpPr>
        <p:spPr>
          <a:xfrm>
            <a:off x="7576760" y="3212617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Diffusion</a:t>
            </a:r>
            <a:endParaRPr lang="en-NL" b="1" dirty="0"/>
          </a:p>
        </p:txBody>
      </p:sp>
      <p:pic>
        <p:nvPicPr>
          <p:cNvPr id="96" name="Picture 95">
            <a:extLst>
              <a:ext uri="{FF2B5EF4-FFF2-40B4-BE49-F238E27FC236}">
                <a16:creationId xmlns:a16="http://schemas.microsoft.com/office/drawing/2014/main" id="{DD91B165-4C44-A4B4-A6A0-0A657FC8E9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719" t="3076" r="1307" b="5582"/>
          <a:stretch>
            <a:fillRect/>
          </a:stretch>
        </p:blipFill>
        <p:spPr>
          <a:xfrm rot="5400000">
            <a:off x="9049253" y="2855807"/>
            <a:ext cx="201911" cy="5159942"/>
          </a:xfrm>
          <a:prstGeom prst="rect">
            <a:avLst/>
          </a:prstGeom>
        </p:spPr>
      </p:pic>
      <p:sp>
        <p:nvSpPr>
          <p:cNvPr id="97" name="TextBox 96">
            <a:extLst>
              <a:ext uri="{FF2B5EF4-FFF2-40B4-BE49-F238E27FC236}">
                <a16:creationId xmlns:a16="http://schemas.microsoft.com/office/drawing/2014/main" id="{58FD9DB6-B7F1-A2AE-62C0-1877AFD8889F}"/>
              </a:ext>
            </a:extLst>
          </p:cNvPr>
          <p:cNvSpPr txBox="1"/>
          <p:nvPr/>
        </p:nvSpPr>
        <p:spPr>
          <a:xfrm>
            <a:off x="6447626" y="5467304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8A56AAE2-2B55-7AF6-1250-870361A8A2A0}"/>
              </a:ext>
            </a:extLst>
          </p:cNvPr>
          <p:cNvSpPr txBox="1"/>
          <p:nvPr/>
        </p:nvSpPr>
        <p:spPr>
          <a:xfrm>
            <a:off x="7196730" y="5472084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D98A5685-D440-FA86-18FC-378B1DCB944F}"/>
              </a:ext>
            </a:extLst>
          </p:cNvPr>
          <p:cNvSpPr txBox="1"/>
          <p:nvPr/>
        </p:nvSpPr>
        <p:spPr>
          <a:xfrm>
            <a:off x="8096269" y="5461123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9C3C193A-55D5-D387-DE0E-7CDFE9C73F8F}"/>
              </a:ext>
            </a:extLst>
          </p:cNvPr>
          <p:cNvSpPr txBox="1"/>
          <p:nvPr/>
        </p:nvSpPr>
        <p:spPr>
          <a:xfrm>
            <a:off x="9019793" y="5479972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F4B86240-973C-84B3-7677-C70B25B042DA}"/>
              </a:ext>
            </a:extLst>
          </p:cNvPr>
          <p:cNvSpPr txBox="1"/>
          <p:nvPr/>
        </p:nvSpPr>
        <p:spPr>
          <a:xfrm>
            <a:off x="9917731" y="5479972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5115C6AA-5E55-9A7C-84EA-6AD93283382A}"/>
              </a:ext>
            </a:extLst>
          </p:cNvPr>
          <p:cNvSpPr txBox="1"/>
          <p:nvPr/>
        </p:nvSpPr>
        <p:spPr>
          <a:xfrm>
            <a:off x="10842856" y="5473346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A6FC7D3F-ED8B-A69B-4D4D-FD18F8A2610D}"/>
              </a:ext>
            </a:extLst>
          </p:cNvPr>
          <p:cNvSpPr txBox="1"/>
          <p:nvPr/>
        </p:nvSpPr>
        <p:spPr>
          <a:xfrm>
            <a:off x="11557678" y="5451049"/>
            <a:ext cx="6351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x10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-3</a:t>
            </a:r>
            <a:endParaRPr lang="en-DE" sz="1600" baseline="30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0D42D5-490A-C6F8-36C9-325BD2CC2359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The pressure gradient drops when a connected gas phase forms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F03855-29E6-F96F-F13C-B912A34388DC}"/>
              </a:ext>
            </a:extLst>
          </p:cNvPr>
          <p:cNvSpPr txBox="1"/>
          <p:nvPr/>
        </p:nvSpPr>
        <p:spPr>
          <a:xfrm>
            <a:off x="7111352" y="5706480"/>
            <a:ext cx="4093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Concentration of dissolved CO</a:t>
            </a:r>
            <a:r>
              <a:rPr lang="en-US" baseline="-25000" dirty="0"/>
              <a:t>2</a:t>
            </a:r>
            <a:r>
              <a:rPr lang="en-US" dirty="0"/>
              <a:t> (mol/l)</a:t>
            </a:r>
            <a:endParaRPr lang="en-D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07894F-2BA1-5B17-326E-8A4418C023F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75" t="4321" r="6332" b="7978"/>
          <a:stretch>
            <a:fillRect/>
          </a:stretch>
        </p:blipFill>
        <p:spPr>
          <a:xfrm rot="5400000">
            <a:off x="2964040" y="2818363"/>
            <a:ext cx="284097" cy="52156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96B50E3-ED5F-DC27-1646-FC335A8F1170}"/>
              </a:ext>
            </a:extLst>
          </p:cNvPr>
          <p:cNvSpPr txBox="1"/>
          <p:nvPr/>
        </p:nvSpPr>
        <p:spPr>
          <a:xfrm>
            <a:off x="380715" y="546735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1A62D1-1F9E-ACB7-7B8B-F074222FE40B}"/>
              </a:ext>
            </a:extLst>
          </p:cNvPr>
          <p:cNvSpPr txBox="1"/>
          <p:nvPr/>
        </p:nvSpPr>
        <p:spPr>
          <a:xfrm>
            <a:off x="934658" y="546735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A048FC-F36A-E3D6-7825-431F449AE4B2}"/>
              </a:ext>
            </a:extLst>
          </p:cNvPr>
          <p:cNvSpPr txBox="1"/>
          <p:nvPr/>
        </p:nvSpPr>
        <p:spPr>
          <a:xfrm>
            <a:off x="1367389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32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1A26C7-2F5E-1CD6-102F-04F7FACEC30C}"/>
              </a:ext>
            </a:extLst>
          </p:cNvPr>
          <p:cNvSpPr txBox="1"/>
          <p:nvPr/>
        </p:nvSpPr>
        <p:spPr>
          <a:xfrm>
            <a:off x="1834743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34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4FF5AE-21B4-F719-96C2-E9F22E2557EF}"/>
              </a:ext>
            </a:extLst>
          </p:cNvPr>
          <p:cNvSpPr txBox="1"/>
          <p:nvPr/>
        </p:nvSpPr>
        <p:spPr>
          <a:xfrm>
            <a:off x="2320293" y="5469744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36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323B8C-8E61-270B-D01B-0F1DEBF64A62}"/>
              </a:ext>
            </a:extLst>
          </p:cNvPr>
          <p:cNvSpPr txBox="1"/>
          <p:nvPr/>
        </p:nvSpPr>
        <p:spPr>
          <a:xfrm>
            <a:off x="2803197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38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3CAE448-A013-2EB0-3EB5-33102DDDA231}"/>
              </a:ext>
            </a:extLst>
          </p:cNvPr>
          <p:cNvSpPr txBox="1"/>
          <p:nvPr/>
        </p:nvSpPr>
        <p:spPr>
          <a:xfrm>
            <a:off x="3268635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40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064613-C47F-B4F2-4E3F-3252E4FA8C5A}"/>
              </a:ext>
            </a:extLst>
          </p:cNvPr>
          <p:cNvSpPr txBox="1"/>
          <p:nvPr/>
        </p:nvSpPr>
        <p:spPr>
          <a:xfrm>
            <a:off x="3758642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42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87A6B99-EC48-0CCE-E4FF-3E47F71D738B}"/>
              </a:ext>
            </a:extLst>
          </p:cNvPr>
          <p:cNvSpPr txBox="1"/>
          <p:nvPr/>
        </p:nvSpPr>
        <p:spPr>
          <a:xfrm>
            <a:off x="4247172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44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E0BE51D-B019-715E-DEEE-76366DDE8344}"/>
              </a:ext>
            </a:extLst>
          </p:cNvPr>
          <p:cNvSpPr txBox="1"/>
          <p:nvPr/>
        </p:nvSpPr>
        <p:spPr>
          <a:xfrm>
            <a:off x="4714526" y="5469744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46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622E36D-D8AB-54BB-8B30-2F67528E976D}"/>
              </a:ext>
            </a:extLst>
          </p:cNvPr>
          <p:cNvSpPr txBox="1"/>
          <p:nvPr/>
        </p:nvSpPr>
        <p:spPr>
          <a:xfrm>
            <a:off x="5183203" y="5469744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D4644C3-21DD-BE88-9C4B-B1D3DB977780}"/>
              </a:ext>
            </a:extLst>
          </p:cNvPr>
          <p:cNvSpPr txBox="1"/>
          <p:nvPr/>
        </p:nvSpPr>
        <p:spPr>
          <a:xfrm>
            <a:off x="1334957" y="5706480"/>
            <a:ext cx="3477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Ganglia capillary pressure (mbar)</a:t>
            </a:r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7854047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7FA589-9072-1038-E044-7151792CCF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144BA44-0710-D658-5801-26ADB24AD1F3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Redistribution continues until equilibrium is reached</a:t>
            </a:r>
          </a:p>
        </p:txBody>
      </p:sp>
      <p:pic>
        <p:nvPicPr>
          <p:cNvPr id="7" name="202605142227 (3)">
            <a:hlinkClick r:id="" action="ppaction://media"/>
            <a:extLst>
              <a:ext uri="{FF2B5EF4-FFF2-40B4-BE49-F238E27FC236}">
                <a16:creationId xmlns:a16="http://schemas.microsoft.com/office/drawing/2014/main" id="{E24B129E-91BF-4B61-C01D-BBE5CA72B6B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696" t="15668" r="1" b="14072"/>
          <a:stretch>
            <a:fillRect/>
          </a:stretch>
        </p:blipFill>
        <p:spPr>
          <a:xfrm>
            <a:off x="159713" y="1282809"/>
            <a:ext cx="11746981" cy="4675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590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89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333EF1-0544-B1B7-DBAC-419AFD591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7AF541C9-E762-9BCA-2F73-4EF24B70D281}"/>
              </a:ext>
            </a:extLst>
          </p:cNvPr>
          <p:cNvSpPr/>
          <p:nvPr/>
        </p:nvSpPr>
        <p:spPr>
          <a:xfrm>
            <a:off x="8505255" y="822551"/>
            <a:ext cx="235468" cy="19051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E9C061C-120C-7FBE-A46E-B160D8E625D5}"/>
              </a:ext>
            </a:extLst>
          </p:cNvPr>
          <p:cNvSpPr txBox="1"/>
          <p:nvPr/>
        </p:nvSpPr>
        <p:spPr>
          <a:xfrm>
            <a:off x="5626319" y="1476493"/>
            <a:ext cx="1324080" cy="5232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800" dirty="0"/>
              <a:t>663 </a:t>
            </a:r>
            <a:r>
              <a:rPr lang="en-US" sz="2800" dirty="0" err="1"/>
              <a:t>hrs</a:t>
            </a:r>
            <a:endParaRPr lang="en-DE" sz="2800" dirty="0"/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2917794D-6494-8216-2DFC-E799D6E63E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9" t="3212" r="4879" b="2679"/>
          <a:stretch>
            <a:fillRect/>
          </a:stretch>
        </p:blipFill>
        <p:spPr>
          <a:xfrm>
            <a:off x="431396" y="2188078"/>
            <a:ext cx="5375145" cy="3060683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2C4A1371-7D1D-867F-9BDB-2AC3DACBCC75}"/>
              </a:ext>
            </a:extLst>
          </p:cNvPr>
          <p:cNvSpPr/>
          <p:nvPr/>
        </p:nvSpPr>
        <p:spPr>
          <a:xfrm>
            <a:off x="429399" y="2188077"/>
            <a:ext cx="5375145" cy="3061143"/>
          </a:xfrm>
          <a:prstGeom prst="rect">
            <a:avLst/>
          </a:prstGeom>
          <a:solidFill>
            <a:schemeClr val="accent1">
              <a:alpha val="0"/>
            </a:schemeClr>
          </a:solidFill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EA5EB200-9409-06CD-700F-D0BEA05474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5" t="3174" r="3953" b="5125"/>
          <a:stretch>
            <a:fillRect/>
          </a:stretch>
        </p:blipFill>
        <p:spPr>
          <a:xfrm>
            <a:off x="6462918" y="2188077"/>
            <a:ext cx="5375145" cy="3063153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C86A3B90-DCB7-A63C-452E-029B337CD8EE}"/>
              </a:ext>
            </a:extLst>
          </p:cNvPr>
          <p:cNvSpPr/>
          <p:nvPr/>
        </p:nvSpPr>
        <p:spPr>
          <a:xfrm>
            <a:off x="6458378" y="2187618"/>
            <a:ext cx="5375145" cy="3061143"/>
          </a:xfrm>
          <a:prstGeom prst="rect">
            <a:avLst/>
          </a:prstGeom>
          <a:solidFill>
            <a:schemeClr val="accent1">
              <a:alpha val="0"/>
            </a:schemeClr>
          </a:solidFill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0F4C12B7-5A60-DAE1-9434-A1A08B984E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719" t="3076" r="1307" b="5582"/>
          <a:stretch>
            <a:fillRect/>
          </a:stretch>
        </p:blipFill>
        <p:spPr>
          <a:xfrm rot="5400000">
            <a:off x="9049253" y="2855807"/>
            <a:ext cx="201911" cy="5159942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4F9ECE26-2C7E-5C02-C25F-F35531B6C5B8}"/>
              </a:ext>
            </a:extLst>
          </p:cNvPr>
          <p:cNvSpPr txBox="1"/>
          <p:nvPr/>
        </p:nvSpPr>
        <p:spPr>
          <a:xfrm>
            <a:off x="6447626" y="5467304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00CAAF81-18B4-5531-A481-F8591760D7A0}"/>
              </a:ext>
            </a:extLst>
          </p:cNvPr>
          <p:cNvSpPr txBox="1"/>
          <p:nvPr/>
        </p:nvSpPr>
        <p:spPr>
          <a:xfrm>
            <a:off x="7196730" y="5472084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4E0246CA-9A4E-7F78-84E4-35099869E1A4}"/>
              </a:ext>
            </a:extLst>
          </p:cNvPr>
          <p:cNvSpPr txBox="1"/>
          <p:nvPr/>
        </p:nvSpPr>
        <p:spPr>
          <a:xfrm>
            <a:off x="8096269" y="5461123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977D8204-79C1-DFBE-4569-2A05B7A81661}"/>
              </a:ext>
            </a:extLst>
          </p:cNvPr>
          <p:cNvSpPr txBox="1"/>
          <p:nvPr/>
        </p:nvSpPr>
        <p:spPr>
          <a:xfrm>
            <a:off x="9019793" y="5479972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F36A0330-7041-AE1B-CD0D-61484FD2C633}"/>
              </a:ext>
            </a:extLst>
          </p:cNvPr>
          <p:cNvSpPr txBox="1"/>
          <p:nvPr/>
        </p:nvSpPr>
        <p:spPr>
          <a:xfrm>
            <a:off x="9917731" y="5479972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CCFC600D-B5FC-5F48-4BEE-B45E9F636104}"/>
              </a:ext>
            </a:extLst>
          </p:cNvPr>
          <p:cNvSpPr txBox="1"/>
          <p:nvPr/>
        </p:nvSpPr>
        <p:spPr>
          <a:xfrm>
            <a:off x="10842856" y="5473346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2EB37B84-2978-68E0-F3C9-1403E90F1B1B}"/>
              </a:ext>
            </a:extLst>
          </p:cNvPr>
          <p:cNvSpPr txBox="1"/>
          <p:nvPr/>
        </p:nvSpPr>
        <p:spPr>
          <a:xfrm>
            <a:off x="11557678" y="5451049"/>
            <a:ext cx="6351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x10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-3</a:t>
            </a:r>
            <a:endParaRPr lang="en-DE" sz="1600" baseline="30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887F97-3795-0908-8B7B-B82A9037479D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Redistribution continues until equilibrium is reached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556D80-0C5F-33D2-F4A5-82B321FE6180}"/>
              </a:ext>
            </a:extLst>
          </p:cNvPr>
          <p:cNvSpPr txBox="1"/>
          <p:nvPr/>
        </p:nvSpPr>
        <p:spPr>
          <a:xfrm>
            <a:off x="7111352" y="5706480"/>
            <a:ext cx="4093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Concentration of dissolved CO</a:t>
            </a:r>
            <a:r>
              <a:rPr lang="en-US" baseline="-25000" dirty="0"/>
              <a:t>2</a:t>
            </a:r>
            <a:r>
              <a:rPr lang="en-US" dirty="0"/>
              <a:t> (mol/l)</a:t>
            </a:r>
            <a:endParaRPr lang="en-D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714430-EF64-5131-2C8A-1957C9DC883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75" t="4321" r="6332" b="7978"/>
          <a:stretch>
            <a:fillRect/>
          </a:stretch>
        </p:blipFill>
        <p:spPr>
          <a:xfrm rot="5400000">
            <a:off x="2964040" y="2818363"/>
            <a:ext cx="284097" cy="52156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FC5A276-40E8-1BA4-61CE-B8D549E8AA48}"/>
              </a:ext>
            </a:extLst>
          </p:cNvPr>
          <p:cNvSpPr txBox="1"/>
          <p:nvPr/>
        </p:nvSpPr>
        <p:spPr>
          <a:xfrm>
            <a:off x="380715" y="546735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6A141E-2979-D0B0-D5BA-6B5E95C5F2F4}"/>
              </a:ext>
            </a:extLst>
          </p:cNvPr>
          <p:cNvSpPr txBox="1"/>
          <p:nvPr/>
        </p:nvSpPr>
        <p:spPr>
          <a:xfrm>
            <a:off x="934658" y="546735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DCE841-EB2C-BD67-3707-9D40F8306A7B}"/>
              </a:ext>
            </a:extLst>
          </p:cNvPr>
          <p:cNvSpPr txBox="1"/>
          <p:nvPr/>
        </p:nvSpPr>
        <p:spPr>
          <a:xfrm>
            <a:off x="1367389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32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14CBFA-C012-4618-B6CA-B7E95D9A1364}"/>
              </a:ext>
            </a:extLst>
          </p:cNvPr>
          <p:cNvSpPr txBox="1"/>
          <p:nvPr/>
        </p:nvSpPr>
        <p:spPr>
          <a:xfrm>
            <a:off x="1834743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34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E66EF6-8650-1419-84CC-6C4F2BA0CC95}"/>
              </a:ext>
            </a:extLst>
          </p:cNvPr>
          <p:cNvSpPr txBox="1"/>
          <p:nvPr/>
        </p:nvSpPr>
        <p:spPr>
          <a:xfrm>
            <a:off x="2320293" y="5469744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36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AE0E5D-8246-1384-D855-B49524315E6C}"/>
              </a:ext>
            </a:extLst>
          </p:cNvPr>
          <p:cNvSpPr txBox="1"/>
          <p:nvPr/>
        </p:nvSpPr>
        <p:spPr>
          <a:xfrm>
            <a:off x="2803197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38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B547B3-AB81-E7A5-1C16-592A9C5D64CA}"/>
              </a:ext>
            </a:extLst>
          </p:cNvPr>
          <p:cNvSpPr txBox="1"/>
          <p:nvPr/>
        </p:nvSpPr>
        <p:spPr>
          <a:xfrm>
            <a:off x="3268635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40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0C652D6-C29D-E76E-7180-338CE5FD17EC}"/>
              </a:ext>
            </a:extLst>
          </p:cNvPr>
          <p:cNvSpPr txBox="1"/>
          <p:nvPr/>
        </p:nvSpPr>
        <p:spPr>
          <a:xfrm>
            <a:off x="3758642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42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25CDF04-CC4C-8037-CF0A-6A3A8B185E02}"/>
              </a:ext>
            </a:extLst>
          </p:cNvPr>
          <p:cNvSpPr txBox="1"/>
          <p:nvPr/>
        </p:nvSpPr>
        <p:spPr>
          <a:xfrm>
            <a:off x="4247172" y="5462573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44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22C88CA-62D2-7209-AB87-6F14B0892E2C}"/>
              </a:ext>
            </a:extLst>
          </p:cNvPr>
          <p:cNvSpPr txBox="1"/>
          <p:nvPr/>
        </p:nvSpPr>
        <p:spPr>
          <a:xfrm>
            <a:off x="4714526" y="5469744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46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A4646DF-CBDF-470C-23A1-72E983376723}"/>
              </a:ext>
            </a:extLst>
          </p:cNvPr>
          <p:cNvSpPr txBox="1"/>
          <p:nvPr/>
        </p:nvSpPr>
        <p:spPr>
          <a:xfrm>
            <a:off x="5183203" y="5469744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endParaRPr lang="en-D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F7FB08B-5A15-EB15-E202-99E80324C5B9}"/>
              </a:ext>
            </a:extLst>
          </p:cNvPr>
          <p:cNvSpPr txBox="1"/>
          <p:nvPr/>
        </p:nvSpPr>
        <p:spPr>
          <a:xfrm>
            <a:off x="1334957" y="5706480"/>
            <a:ext cx="3477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Ganglia capillary pressure (mbar)</a:t>
            </a:r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331013594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E2249E5-4C0D-7ADC-7C0F-D11AE2FFBA6D}"/>
              </a:ext>
            </a:extLst>
          </p:cNvPr>
          <p:cNvSpPr txBox="1"/>
          <p:nvPr/>
        </p:nvSpPr>
        <p:spPr>
          <a:xfrm>
            <a:off x="139541" y="149932"/>
            <a:ext cx="1191291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Vicinity of high gas-saturation regions lead faster reconnection and mobilization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70432E-63FA-D2F6-532B-64252A4EE618}"/>
              </a:ext>
            </a:extLst>
          </p:cNvPr>
          <p:cNvSpPr txBox="1"/>
          <p:nvPr/>
        </p:nvSpPr>
        <p:spPr>
          <a:xfrm>
            <a:off x="1751149" y="1539530"/>
            <a:ext cx="2446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Mildly heterogeneous</a:t>
            </a:r>
            <a:endParaRPr lang="en-NL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DE9842-9A9A-C718-B45B-AA94CAFA46F4}"/>
              </a:ext>
            </a:extLst>
          </p:cNvPr>
          <p:cNvSpPr txBox="1"/>
          <p:nvPr/>
        </p:nvSpPr>
        <p:spPr>
          <a:xfrm>
            <a:off x="6605281" y="1262531"/>
            <a:ext cx="42495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/>
              <a:t>Strongly heterogeneous</a:t>
            </a:r>
          </a:p>
          <a:p>
            <a:pPr algn="ctr"/>
            <a:r>
              <a:rPr lang="en-US" b="1" dirty="0"/>
              <a:t> (connected to high gas saturated zone)</a:t>
            </a:r>
            <a:endParaRPr lang="en-NL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F73D4AC-2D74-1A28-D3D7-E32F897B3A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8" t="2976" r="4704" b="2728"/>
          <a:stretch>
            <a:fillRect/>
          </a:stretch>
        </p:blipFill>
        <p:spPr>
          <a:xfrm>
            <a:off x="398207" y="1944244"/>
            <a:ext cx="5375145" cy="306616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09EB29A-3524-832C-B1C3-ABB768B0E4C3}"/>
              </a:ext>
            </a:extLst>
          </p:cNvPr>
          <p:cNvSpPr txBox="1"/>
          <p:nvPr/>
        </p:nvSpPr>
        <p:spPr>
          <a:xfrm>
            <a:off x="4843765" y="1950608"/>
            <a:ext cx="9149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504 </a:t>
            </a:r>
            <a:r>
              <a:rPr lang="en-US" dirty="0" err="1"/>
              <a:t>hrs</a:t>
            </a:r>
            <a:endParaRPr lang="en-DE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9DAC5F4-2E02-E151-DD23-C764DC6B63F8}"/>
              </a:ext>
            </a:extLst>
          </p:cNvPr>
          <p:cNvSpPr/>
          <p:nvPr/>
        </p:nvSpPr>
        <p:spPr>
          <a:xfrm>
            <a:off x="383614" y="1950608"/>
            <a:ext cx="5375145" cy="3061143"/>
          </a:xfrm>
          <a:prstGeom prst="rect">
            <a:avLst/>
          </a:prstGeom>
          <a:solidFill>
            <a:schemeClr val="accent1">
              <a:alpha val="0"/>
            </a:schemeClr>
          </a:solidFill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34E6622-29A4-C223-46BE-2454F9C74C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9" t="3212" r="4879" b="2679"/>
          <a:stretch>
            <a:fillRect/>
          </a:stretch>
        </p:blipFill>
        <p:spPr>
          <a:xfrm>
            <a:off x="6025880" y="1944244"/>
            <a:ext cx="5375145" cy="3060683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0F639F98-A5EE-E138-3A0D-164B1E378E6B}"/>
              </a:ext>
            </a:extLst>
          </p:cNvPr>
          <p:cNvSpPr txBox="1"/>
          <p:nvPr/>
        </p:nvSpPr>
        <p:spPr>
          <a:xfrm>
            <a:off x="10486031" y="1948648"/>
            <a:ext cx="9149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663 </a:t>
            </a:r>
            <a:r>
              <a:rPr lang="en-US" dirty="0" err="1"/>
              <a:t>hrs</a:t>
            </a:r>
            <a:endParaRPr lang="en-DE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B39695A-F308-CA28-C839-F93009136A41}"/>
              </a:ext>
            </a:extLst>
          </p:cNvPr>
          <p:cNvSpPr/>
          <p:nvPr/>
        </p:nvSpPr>
        <p:spPr>
          <a:xfrm>
            <a:off x="6028840" y="1944243"/>
            <a:ext cx="5375145" cy="3061143"/>
          </a:xfrm>
          <a:prstGeom prst="rect">
            <a:avLst/>
          </a:prstGeom>
          <a:solidFill>
            <a:schemeClr val="accent1">
              <a:alpha val="0"/>
            </a:schemeClr>
          </a:solidFill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 dirty="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6EB692AB-375A-8CF9-CED7-E830E9D3D2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75" t="4321" r="6332" b="7978"/>
          <a:stretch>
            <a:fillRect/>
          </a:stretch>
        </p:blipFill>
        <p:spPr>
          <a:xfrm>
            <a:off x="11436051" y="1950608"/>
            <a:ext cx="253413" cy="3060683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F73CE2B8-7EB0-DADD-F609-EBA9B77BACE2}"/>
              </a:ext>
            </a:extLst>
          </p:cNvPr>
          <p:cNvSpPr txBox="1"/>
          <p:nvPr/>
        </p:nvSpPr>
        <p:spPr>
          <a:xfrm>
            <a:off x="11583213" y="4847197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endParaRPr lang="en-D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586E4FFF-FAA7-BCC9-EC03-4829A18EFD68}"/>
              </a:ext>
            </a:extLst>
          </p:cNvPr>
          <p:cNvSpPr txBox="1"/>
          <p:nvPr/>
        </p:nvSpPr>
        <p:spPr>
          <a:xfrm>
            <a:off x="11605216" y="1759577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endParaRPr lang="en-D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4FB3B9DA-CF3D-42C4-408A-A85E9ED4EA85}"/>
              </a:ext>
            </a:extLst>
          </p:cNvPr>
          <p:cNvSpPr txBox="1"/>
          <p:nvPr/>
        </p:nvSpPr>
        <p:spPr>
          <a:xfrm rot="16200000">
            <a:off x="10417083" y="3303270"/>
            <a:ext cx="31159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Ganglia capillary pressure (mbar)</a:t>
            </a:r>
            <a:endParaRPr lang="en-DE" sz="1600" dirty="0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A76A15B9-564F-C459-7A4A-2E7ACB43F02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53374" y="5167282"/>
            <a:ext cx="5912253" cy="156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4067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7826DA-9CF4-BB46-A47A-7A1C8C2A9D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F651696-047D-5095-19D8-A567C87BEE3D}"/>
              </a:ext>
            </a:extLst>
          </p:cNvPr>
          <p:cNvSpPr txBox="1"/>
          <p:nvPr/>
        </p:nvSpPr>
        <p:spPr>
          <a:xfrm>
            <a:off x="54819" y="5230740"/>
            <a:ext cx="58938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Large scale impact: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Reconnection of trapped gas ganglia could reduce the trapping security during CO</a:t>
            </a:r>
            <a:r>
              <a:rPr lang="en-US" baseline="-25000" dirty="0"/>
              <a:t>2 </a:t>
            </a:r>
            <a:r>
              <a:rPr lang="en-US" dirty="0"/>
              <a:t>storage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pH changes due to enhanced exsolution could lead to salt precipitation in case of for example CaCO</a:t>
            </a:r>
            <a:r>
              <a:rPr lang="en-US" baseline="-25000" dirty="0"/>
              <a:t>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4924B0-87A9-AB95-A6B2-292AFD031693}"/>
              </a:ext>
            </a:extLst>
          </p:cNvPr>
          <p:cNvSpPr txBox="1"/>
          <p:nvPr/>
        </p:nvSpPr>
        <p:spPr>
          <a:xfrm>
            <a:off x="139541" y="149932"/>
            <a:ext cx="1191291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Vicinity of high gas-saturation regions lead faster reconnection and mobilization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33150-5A07-C483-D8BB-EE6268D10706}"/>
              </a:ext>
            </a:extLst>
          </p:cNvPr>
          <p:cNvSpPr txBox="1"/>
          <p:nvPr/>
        </p:nvSpPr>
        <p:spPr>
          <a:xfrm>
            <a:off x="1751149" y="1539530"/>
            <a:ext cx="2446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Mildly heterogeneous</a:t>
            </a:r>
            <a:endParaRPr lang="en-NL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1596C-3BE9-A0D2-9E93-CB61BB124F80}"/>
              </a:ext>
            </a:extLst>
          </p:cNvPr>
          <p:cNvSpPr txBox="1"/>
          <p:nvPr/>
        </p:nvSpPr>
        <p:spPr>
          <a:xfrm>
            <a:off x="6605281" y="1262531"/>
            <a:ext cx="42495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/>
              <a:t>Strongly heterogeneous</a:t>
            </a:r>
          </a:p>
          <a:p>
            <a:pPr algn="ctr"/>
            <a:r>
              <a:rPr lang="en-US" b="1" dirty="0"/>
              <a:t> (connected to high gas saturated zone)</a:t>
            </a:r>
            <a:endParaRPr lang="en-NL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AED8EF-B317-1A54-6F76-13021106C5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8" t="2976" r="4704" b="2728"/>
          <a:stretch>
            <a:fillRect/>
          </a:stretch>
        </p:blipFill>
        <p:spPr>
          <a:xfrm>
            <a:off x="398207" y="1944244"/>
            <a:ext cx="5375145" cy="306616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0E50F86-0837-F2D4-81B8-10EB31F50BB9}"/>
              </a:ext>
            </a:extLst>
          </p:cNvPr>
          <p:cNvSpPr txBox="1"/>
          <p:nvPr/>
        </p:nvSpPr>
        <p:spPr>
          <a:xfrm>
            <a:off x="4843765" y="1950608"/>
            <a:ext cx="9149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504 </a:t>
            </a:r>
            <a:r>
              <a:rPr lang="en-US" dirty="0" err="1"/>
              <a:t>hrs</a:t>
            </a:r>
            <a:endParaRPr lang="en-DE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27013E5-B368-5542-06CF-C6C3F772E6E1}"/>
              </a:ext>
            </a:extLst>
          </p:cNvPr>
          <p:cNvSpPr/>
          <p:nvPr/>
        </p:nvSpPr>
        <p:spPr>
          <a:xfrm>
            <a:off x="383614" y="1950608"/>
            <a:ext cx="5375145" cy="3061143"/>
          </a:xfrm>
          <a:prstGeom prst="rect">
            <a:avLst/>
          </a:prstGeom>
          <a:solidFill>
            <a:schemeClr val="accent1">
              <a:alpha val="0"/>
            </a:schemeClr>
          </a:solidFill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B759E98-4522-B908-8CE7-41133D6752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9" t="3212" r="4879" b="2679"/>
          <a:stretch>
            <a:fillRect/>
          </a:stretch>
        </p:blipFill>
        <p:spPr>
          <a:xfrm>
            <a:off x="6025880" y="1944244"/>
            <a:ext cx="5375145" cy="306068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D04A659-58F9-68AC-C5FB-FA0B82534418}"/>
              </a:ext>
            </a:extLst>
          </p:cNvPr>
          <p:cNvSpPr txBox="1"/>
          <p:nvPr/>
        </p:nvSpPr>
        <p:spPr>
          <a:xfrm>
            <a:off x="10486031" y="1948648"/>
            <a:ext cx="9149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663 </a:t>
            </a:r>
            <a:r>
              <a:rPr lang="en-US" dirty="0" err="1"/>
              <a:t>hrs</a:t>
            </a:r>
            <a:endParaRPr lang="en-DE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E9D6ACC-EAC8-3C38-2C67-10E841E2B3E0}"/>
              </a:ext>
            </a:extLst>
          </p:cNvPr>
          <p:cNvSpPr/>
          <p:nvPr/>
        </p:nvSpPr>
        <p:spPr>
          <a:xfrm>
            <a:off x="6028840" y="1944243"/>
            <a:ext cx="5375145" cy="3061143"/>
          </a:xfrm>
          <a:prstGeom prst="rect">
            <a:avLst/>
          </a:prstGeom>
          <a:solidFill>
            <a:schemeClr val="accent1">
              <a:alpha val="0"/>
            </a:schemeClr>
          </a:solidFill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 dirty="0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0A58BCDC-7A75-BAEE-6104-AB4D431F4C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3374" y="5167282"/>
            <a:ext cx="5912253" cy="1566384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6BC4B49C-25D8-8C67-B53A-53ACA448F47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75" t="4321" r="6332" b="7978"/>
          <a:stretch>
            <a:fillRect/>
          </a:stretch>
        </p:blipFill>
        <p:spPr>
          <a:xfrm>
            <a:off x="11436051" y="1950608"/>
            <a:ext cx="253413" cy="3060683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F5621563-1926-932D-DEB9-A025301306A1}"/>
              </a:ext>
            </a:extLst>
          </p:cNvPr>
          <p:cNvSpPr txBox="1"/>
          <p:nvPr/>
        </p:nvSpPr>
        <p:spPr>
          <a:xfrm>
            <a:off x="11583213" y="4847197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endParaRPr lang="en-D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D28AD40-E57E-5E61-FD45-A3D204EF3F6D}"/>
              </a:ext>
            </a:extLst>
          </p:cNvPr>
          <p:cNvSpPr txBox="1"/>
          <p:nvPr/>
        </p:nvSpPr>
        <p:spPr>
          <a:xfrm>
            <a:off x="11605216" y="1759577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endParaRPr lang="en-D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2F03822-877E-7B04-89C3-C13F2426114C}"/>
              </a:ext>
            </a:extLst>
          </p:cNvPr>
          <p:cNvSpPr txBox="1"/>
          <p:nvPr/>
        </p:nvSpPr>
        <p:spPr>
          <a:xfrm rot="16200000">
            <a:off x="10417083" y="3303270"/>
            <a:ext cx="31159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Ganglia capillary pressure (mbar)</a:t>
            </a:r>
            <a:endParaRPr lang="en-DE" sz="1600" dirty="0"/>
          </a:p>
        </p:txBody>
      </p:sp>
    </p:spTree>
    <p:extLst>
      <p:ext uri="{BB962C8B-B14F-4D97-AF65-F5344CB8AC3E}">
        <p14:creationId xmlns:p14="http://schemas.microsoft.com/office/powerpoint/2010/main" val="352368714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493E58-3790-488D-61F0-30391A0583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a gas concentration&#10;&#10;AI-generated content may be incorrect.">
            <a:extLst>
              <a:ext uri="{FF2B5EF4-FFF2-40B4-BE49-F238E27FC236}">
                <a16:creationId xmlns:a16="http://schemas.microsoft.com/office/drawing/2014/main" id="{FF2ED53B-D1FB-29D2-D73C-4892FE7689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8228" y="1191102"/>
            <a:ext cx="5027557" cy="40745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FBFC77-D10D-9E02-BC38-552C82A9EC4F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Summary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40DC5E-E631-E6F8-1E9E-AEA226147131}"/>
              </a:ext>
            </a:extLst>
          </p:cNvPr>
          <p:cNvSpPr txBox="1"/>
          <p:nvPr/>
        </p:nvSpPr>
        <p:spPr>
          <a:xfrm>
            <a:off x="193500" y="1191102"/>
            <a:ext cx="653749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We performed microfluidic experiments to study pore-scale dynamics during storage in the presence of macro-scale heterogeneity, under slightly super-saturated conditions.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In our mildly heterogenous system, redistribution followed the classical Ostwald ripening theory with the system moving towards capillary equilibrium.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In the strongly heterogeneous system, gas exsolution resulted in pressure and concentration gradients. This led to the emergence and growth of large ganglia via both diffusive and advective mass transfer.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This resulted in faster reconnection of trapped ganglia, showing that in heterogeneous systems, redistribution during storage is more complex than Ostwald ripening alone.</a:t>
            </a:r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639287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40"/>
    </mc:Choice>
    <mc:Fallback xmlns="">
      <p:transition spd="slow" advTm="2040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3FDCA5B-0735-49C9-36BB-A54BA805BF1D}"/>
              </a:ext>
            </a:extLst>
          </p:cNvPr>
          <p:cNvSpPr txBox="1"/>
          <p:nvPr/>
        </p:nvSpPr>
        <p:spPr>
          <a:xfrm>
            <a:off x="6159062" y="2640361"/>
            <a:ext cx="46960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b="1" dirty="0"/>
              <a:t>Thank you!</a:t>
            </a:r>
            <a:endParaRPr lang="en-NL" sz="72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13B32F-1CE3-C5B0-8818-984D60BBDF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111" b="35111"/>
          <a:stretch/>
        </p:blipFill>
        <p:spPr>
          <a:xfrm>
            <a:off x="173927" y="6261920"/>
            <a:ext cx="1403690" cy="4589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1158895-6AB9-58A3-FD3F-44F8F6A31D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44" y="6264460"/>
            <a:ext cx="1167409" cy="45645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2E31939-9636-9B20-FC96-450D3B6D58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9680" y="6270787"/>
            <a:ext cx="1367835" cy="4501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908614-A5D1-8563-AAC4-DDAF3ED4D207}"/>
              </a:ext>
            </a:extLst>
          </p:cNvPr>
          <p:cNvSpPr txBox="1"/>
          <p:nvPr/>
        </p:nvSpPr>
        <p:spPr>
          <a:xfrm>
            <a:off x="224001" y="2016321"/>
            <a:ext cx="4864732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Amir Reza Zargar</a:t>
            </a:r>
          </a:p>
          <a:p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  <a:hlinkClick r:id="rId5"/>
              </a:rPr>
              <a:t>https://www.mib.uni-stuttgart.de/institute/team/Zargar/</a:t>
            </a:r>
            <a:endParaRPr lang="en-US" sz="20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endParaRPr lang="en-US" dirty="0"/>
          </a:p>
          <a:p>
            <a:r>
              <a:rPr lang="en-US" sz="2000" dirty="0"/>
              <a:t>Email address:</a:t>
            </a:r>
          </a:p>
          <a:p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  <a:hlinkClick r:id="rId6"/>
              </a:rPr>
              <a:t>amir-reza.zargar@mib.uni-stuttgart.de</a:t>
            </a:r>
            <a:endParaRPr lang="en-US" sz="20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endParaRPr lang="en-US" sz="20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lang="en-US" sz="2000" dirty="0"/>
              <a:t>Boon Research group</a:t>
            </a:r>
          </a:p>
          <a:p>
            <a:r>
              <a:rPr lang="en-NL" sz="2000" dirty="0">
                <a:hlinkClick r:id="rId7"/>
              </a:rPr>
              <a:t>https://www.maartjeboon.com/</a:t>
            </a:r>
            <a:endParaRPr lang="en-US" sz="2000" dirty="0"/>
          </a:p>
          <a:p>
            <a:endParaRPr lang="en-NL" sz="2000" dirty="0"/>
          </a:p>
        </p:txBody>
      </p:sp>
      <p:pic>
        <p:nvPicPr>
          <p:cNvPr id="9" name="Picture 8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2223A60D-D08B-79DA-2BD6-E182064382D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001" y="164686"/>
            <a:ext cx="2677932" cy="74535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2853C24-DD21-1D53-6740-BC8159A2CAC8}"/>
              </a:ext>
            </a:extLst>
          </p:cNvPr>
          <p:cNvSpPr txBox="1"/>
          <p:nvPr/>
        </p:nvSpPr>
        <p:spPr>
          <a:xfrm>
            <a:off x="1403690" y="718054"/>
            <a:ext cx="15777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sz="1400" dirty="0">
                <a:solidFill>
                  <a:srgbClr val="000000"/>
                </a:solidFill>
              </a:rPr>
              <a:t>May 202</a:t>
            </a:r>
            <a:r>
              <a:rPr lang="en-US" sz="1400" dirty="0">
                <a:solidFill>
                  <a:srgbClr val="000000"/>
                </a:solidFill>
              </a:rPr>
              <a:t>6</a:t>
            </a:r>
            <a:r>
              <a:rPr lang="en-DE" sz="1400" dirty="0">
                <a:solidFill>
                  <a:srgbClr val="000000"/>
                </a:solidFill>
              </a:rPr>
              <a:t>, </a:t>
            </a:r>
            <a:r>
              <a:rPr lang="en-US" sz="1400" dirty="0">
                <a:solidFill>
                  <a:srgbClr val="000000"/>
                </a:solidFill>
              </a:rPr>
              <a:t>Nantes</a:t>
            </a:r>
            <a:endParaRPr lang="en-DE" sz="1400" dirty="0">
              <a:solidFill>
                <a:srgbClr val="000000"/>
              </a:solidFill>
            </a:endParaRPr>
          </a:p>
        </p:txBody>
      </p:sp>
      <p:pic>
        <p:nvPicPr>
          <p:cNvPr id="11" name="Picture 10" descr="Neu bei buildingSMART Deutschland! ... Institut für ...">
            <a:extLst>
              <a:ext uri="{FF2B5EF4-FFF2-40B4-BE49-F238E27FC236}">
                <a16:creationId xmlns:a16="http://schemas.microsoft.com/office/drawing/2014/main" id="{9A5FEDCF-5F60-5959-0020-00687A161971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7301" t="29729" r="8022" b="30478"/>
          <a:stretch>
            <a:fillRect/>
          </a:stretch>
        </p:blipFill>
        <p:spPr>
          <a:xfrm>
            <a:off x="8316686" y="43260"/>
            <a:ext cx="3636187" cy="959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1709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6FD27C-B00E-F670-2022-C0CA0CD04B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718C164-C80D-7111-71B7-26EFDC351746}"/>
              </a:ext>
            </a:extLst>
          </p:cNvPr>
          <p:cNvSpPr txBox="1"/>
          <p:nvPr/>
        </p:nvSpPr>
        <p:spPr>
          <a:xfrm>
            <a:off x="279083" y="191008"/>
            <a:ext cx="118568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Experimental procedure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07F535-17B4-7D36-FCC6-5D638B0D994D}"/>
              </a:ext>
            </a:extLst>
          </p:cNvPr>
          <p:cNvSpPr txBox="1"/>
          <p:nvPr/>
        </p:nvSpPr>
        <p:spPr>
          <a:xfrm>
            <a:off x="518338" y="1271983"/>
            <a:ext cx="912054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Pre-equilibrated CO</a:t>
            </a:r>
            <a:r>
              <a:rPr lang="en-US" baseline="-25000" dirty="0"/>
              <a:t>2</a:t>
            </a:r>
            <a:r>
              <a:rPr lang="en-US" dirty="0"/>
              <a:t>/water at atmospheric conditions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pH indicator Bromothymol Blue is added to visualize concentration of dissolved CO</a:t>
            </a:r>
            <a:r>
              <a:rPr lang="en-US" baseline="-25000" dirty="0"/>
              <a:t>2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Experimental steps: </a:t>
            </a:r>
          </a:p>
          <a:p>
            <a:r>
              <a:rPr lang="en-US" dirty="0"/>
              <a:t>	1. Drainage by retracting from the outlet for 30 PV</a:t>
            </a:r>
          </a:p>
          <a:p>
            <a:pPr lvl="1"/>
            <a:r>
              <a:rPr lang="en-US" dirty="0"/>
              <a:t>	2. Imbibition by retracting from the outlet for 30 PV</a:t>
            </a:r>
          </a:p>
          <a:p>
            <a:pPr lvl="1"/>
            <a:r>
              <a:rPr lang="en-US" dirty="0"/>
              <a:t>	3. Storage of about 20 days for Mildly heterogeneous and 30 days for Strongly     heterogeneous system.</a:t>
            </a:r>
            <a:endParaRPr lang="en-NL" dirty="0"/>
          </a:p>
        </p:txBody>
      </p:sp>
      <p:pic>
        <p:nvPicPr>
          <p:cNvPr id="19" name="Picture 18" descr="A diagram of a device&#10;&#10;AI-generated content may be incorrect.">
            <a:extLst>
              <a:ext uri="{FF2B5EF4-FFF2-40B4-BE49-F238E27FC236}">
                <a16:creationId xmlns:a16="http://schemas.microsoft.com/office/drawing/2014/main" id="{A708EC72-0FD0-01D2-4050-B84DA76E14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709160"/>
            <a:ext cx="8246507" cy="1985658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F03322A2-2B46-352B-DBA6-30AE2B6CC37A}"/>
              </a:ext>
            </a:extLst>
          </p:cNvPr>
          <p:cNvSpPr/>
          <p:nvPr/>
        </p:nvSpPr>
        <p:spPr>
          <a:xfrm>
            <a:off x="2165985" y="5059678"/>
            <a:ext cx="5227320" cy="1569344"/>
          </a:xfrm>
          <a:prstGeom prst="rect">
            <a:avLst/>
          </a:prstGeom>
          <a:noFill/>
          <a:ln w="38100">
            <a:solidFill>
              <a:srgbClr val="E33D3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C0005BE-2B08-D5E1-8968-728AA5667D42}"/>
              </a:ext>
            </a:extLst>
          </p:cNvPr>
          <p:cNvSpPr txBox="1"/>
          <p:nvPr/>
        </p:nvSpPr>
        <p:spPr>
          <a:xfrm>
            <a:off x="2165985" y="5059678"/>
            <a:ext cx="341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– Mildly heterogeneous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C9296E9-4068-B625-2E24-A93173E8A8A4}"/>
              </a:ext>
            </a:extLst>
          </p:cNvPr>
          <p:cNvSpPr/>
          <p:nvPr/>
        </p:nvSpPr>
        <p:spPr>
          <a:xfrm>
            <a:off x="2120265" y="4389121"/>
            <a:ext cx="7360920" cy="2285622"/>
          </a:xfrm>
          <a:prstGeom prst="rect">
            <a:avLst/>
          </a:prstGeom>
          <a:noFill/>
          <a:ln w="38100">
            <a:solidFill>
              <a:srgbClr val="00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E0410E4-2EFB-6EEC-9008-B000457462F7}"/>
              </a:ext>
            </a:extLst>
          </p:cNvPr>
          <p:cNvSpPr txBox="1"/>
          <p:nvPr/>
        </p:nvSpPr>
        <p:spPr>
          <a:xfrm>
            <a:off x="2120265" y="4389120"/>
            <a:ext cx="3637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– Strongly heterogeneous</a:t>
            </a:r>
            <a:endParaRPr lang="en-NL" dirty="0">
              <a:solidFill>
                <a:srgbClr val="003399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A0CF23D-0D37-3289-78A6-B63A40FC8047}"/>
              </a:ext>
            </a:extLst>
          </p:cNvPr>
          <p:cNvSpPr txBox="1"/>
          <p:nvPr/>
        </p:nvSpPr>
        <p:spPr>
          <a:xfrm>
            <a:off x="9610308" y="5429010"/>
            <a:ext cx="25816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Mimicking connection to a highly saturated </a:t>
            </a:r>
          </a:p>
          <a:p>
            <a:r>
              <a:rPr lang="en-US" dirty="0"/>
              <a:t>coarse rock or fracture!</a:t>
            </a:r>
          </a:p>
        </p:txBody>
      </p:sp>
      <p:sp>
        <p:nvSpPr>
          <p:cNvPr id="25" name="Arrow: Left 24">
            <a:extLst>
              <a:ext uri="{FF2B5EF4-FFF2-40B4-BE49-F238E27FC236}">
                <a16:creationId xmlns:a16="http://schemas.microsoft.com/office/drawing/2014/main" id="{99A48E3D-9848-0F9D-D0A5-B8375279D6D8}"/>
              </a:ext>
            </a:extLst>
          </p:cNvPr>
          <p:cNvSpPr/>
          <p:nvPr/>
        </p:nvSpPr>
        <p:spPr>
          <a:xfrm>
            <a:off x="9128760" y="5723500"/>
            <a:ext cx="510123" cy="2201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319307-1396-E83D-979C-DB29FD2AA791}"/>
              </a:ext>
            </a:extLst>
          </p:cNvPr>
          <p:cNvSpPr txBox="1"/>
          <p:nvPr/>
        </p:nvSpPr>
        <p:spPr>
          <a:xfrm>
            <a:off x="9490074" y="995431"/>
            <a:ext cx="2422843" cy="923330"/>
          </a:xfrm>
          <a:prstGeom prst="rect">
            <a:avLst/>
          </a:prstGeom>
          <a:solidFill>
            <a:schemeClr val="accent4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T=20°C</a:t>
            </a:r>
          </a:p>
          <a:p>
            <a:r>
              <a:rPr lang="en-US" dirty="0">
                <a:solidFill>
                  <a:schemeClr val="bg1"/>
                </a:solidFill>
              </a:rPr>
              <a:t>P=below atmospheric </a:t>
            </a:r>
          </a:p>
          <a:p>
            <a:r>
              <a:rPr lang="en-US" dirty="0">
                <a:solidFill>
                  <a:schemeClr val="bg1"/>
                </a:solidFill>
                <a:sym typeface="Wingdings" panose="05000000000000000000" pitchFamily="2" charset="2"/>
              </a:rPr>
              <a:t>       supersaturation!</a:t>
            </a:r>
            <a:endParaRPr lang="en-N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9084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6235A3C-E4B6-5A9E-B338-1FB752B113C5}"/>
              </a:ext>
            </a:extLst>
          </p:cNvPr>
          <p:cNvSpPr/>
          <p:nvPr/>
        </p:nvSpPr>
        <p:spPr>
          <a:xfrm>
            <a:off x="1591660" y="3652870"/>
            <a:ext cx="8589461" cy="3056059"/>
          </a:xfrm>
          <a:prstGeom prst="rect">
            <a:avLst/>
          </a:prstGeom>
          <a:solidFill>
            <a:schemeClr val="bg1">
              <a:lumMod val="65000"/>
              <a:alpha val="29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4A2C6F-6B88-6AF5-2448-8F8FCFAB8568}"/>
              </a:ext>
            </a:extLst>
          </p:cNvPr>
          <p:cNvSpPr txBox="1"/>
          <p:nvPr/>
        </p:nvSpPr>
        <p:spPr>
          <a:xfrm>
            <a:off x="1634559" y="3715842"/>
            <a:ext cx="35866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sz="1400" dirty="0">
                <a:solidFill>
                  <a:srgbClr val="000000"/>
                </a:solidFill>
              </a:rPr>
              <a:t>Average contact angle of each interface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0B94B12-DBAA-6707-36DC-3F23D08F32CB}"/>
                  </a:ext>
                </a:extLst>
              </p:cNvPr>
              <p:cNvSpPr txBox="1"/>
              <p:nvPr/>
            </p:nvSpPr>
            <p:spPr>
              <a:xfrm>
                <a:off x="2129814" y="4062083"/>
                <a:ext cx="1803496" cy="46314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DE" sz="160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DE" sz="160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𝑎𝑣𝑔</m:t>
                          </m:r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DE" sz="16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  <m:sub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  <m:sub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DE" sz="1600" dirty="0">
                  <a:solidFill>
                    <a:srgbClr val="000000"/>
                  </a:solidFill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0B94B12-DBAA-6707-36DC-3F23D08F32C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9814" y="4062083"/>
                <a:ext cx="1803496" cy="463140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E7DAD865-F0CF-8417-710B-0C62CFBC8066}"/>
              </a:ext>
            </a:extLst>
          </p:cNvPr>
          <p:cNvSpPr txBox="1"/>
          <p:nvPr/>
        </p:nvSpPr>
        <p:spPr>
          <a:xfrm>
            <a:off x="1634559" y="4609043"/>
            <a:ext cx="48850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sz="1400" dirty="0">
                <a:solidFill>
                  <a:srgbClr val="000000"/>
                </a:solidFill>
              </a:rPr>
              <a:t>Capillary </a:t>
            </a:r>
            <a:r>
              <a:rPr lang="en-DE" sz="1400" dirty="0" err="1">
                <a:solidFill>
                  <a:srgbClr val="000000"/>
                </a:solidFill>
              </a:rPr>
              <a:t>pres</a:t>
            </a:r>
            <a:r>
              <a:rPr lang="en-US" sz="1400" dirty="0">
                <a:solidFill>
                  <a:srgbClr val="000000"/>
                </a:solidFill>
              </a:rPr>
              <a:t>s</a:t>
            </a:r>
            <a:r>
              <a:rPr lang="en-DE" sz="1400" dirty="0" err="1">
                <a:solidFill>
                  <a:srgbClr val="000000"/>
                </a:solidFill>
              </a:rPr>
              <a:t>ure</a:t>
            </a:r>
            <a:r>
              <a:rPr lang="en-DE" sz="1400" dirty="0">
                <a:solidFill>
                  <a:srgbClr val="000000"/>
                </a:solidFill>
              </a:rPr>
              <a:t> of each interface (V. </a:t>
            </a:r>
            <a:r>
              <a:rPr lang="en-DE" sz="1400" dirty="0" err="1">
                <a:solidFill>
                  <a:srgbClr val="000000"/>
                </a:solidFill>
              </a:rPr>
              <a:t>Dastjerdi</a:t>
            </a:r>
            <a:r>
              <a:rPr lang="en-DE" sz="1400" dirty="0">
                <a:solidFill>
                  <a:srgbClr val="000000"/>
                </a:solidFill>
              </a:rPr>
              <a:t> et al. 2022)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C53B9F5-969D-6967-9B3B-C9F24E8B63F6}"/>
                  </a:ext>
                </a:extLst>
              </p:cNvPr>
              <p:cNvSpPr txBox="1"/>
              <p:nvPr/>
            </p:nvSpPr>
            <p:spPr>
              <a:xfrm>
                <a:off x="1977000" y="4977528"/>
                <a:ext cx="3096917" cy="47198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DE" sz="160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𝑐</m:t>
                          </m:r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DE" sz="16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𝜎</m:t>
                          </m:r>
                        </m:e>
                        <m:sup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</m:sSup>
                      <m:r>
                        <a:rPr lang="en-DE" sz="16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(</m:t>
                      </m:r>
                      <m:sSub>
                        <m:sSubPr>
                          <m:ctrlP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DE" sz="16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+2</m:t>
                      </m:r>
                      <m:f>
                        <m:fPr>
                          <m:ctrlP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𝑐𝑜𝑠</m:t>
                          </m:r>
                          <m:sSub>
                            <m:sSubPr>
                              <m:ctrlP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  <m:sub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𝑎𝑣𝑔</m:t>
                              </m:r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num>
                        <m:den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𝑑</m:t>
                          </m:r>
                        </m:den>
                      </m:f>
                      <m:r>
                        <a:rPr lang="en-DE" sz="16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DE" sz="1600" dirty="0">
                  <a:solidFill>
                    <a:srgbClr val="000000"/>
                  </a:solidFill>
                </a:endParaRPr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C53B9F5-969D-6967-9B3B-C9F24E8B63F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7000" y="4977528"/>
                <a:ext cx="3096917" cy="47198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280BBE87-F73B-2327-7BAE-693EFBCB52B4}"/>
              </a:ext>
            </a:extLst>
          </p:cNvPr>
          <p:cNvSpPr txBox="1"/>
          <p:nvPr/>
        </p:nvSpPr>
        <p:spPr>
          <a:xfrm>
            <a:off x="1639259" y="5554360"/>
            <a:ext cx="29231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sz="1400" dirty="0">
                <a:solidFill>
                  <a:srgbClr val="000000"/>
                </a:solidFill>
              </a:rPr>
              <a:t>Area of interface of each interface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250A9FD-FF33-4655-BCD5-71A627FC41DF}"/>
                  </a:ext>
                </a:extLst>
              </p:cNvPr>
              <p:cNvSpPr txBox="1"/>
              <p:nvPr/>
            </p:nvSpPr>
            <p:spPr>
              <a:xfrm>
                <a:off x="2030340" y="5975402"/>
                <a:ext cx="2316362" cy="46756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  <m:sup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</m:sSubSup>
                      <m:r>
                        <a:rPr lang="en-DE" sz="16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b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𝑑</m:t>
                          </m:r>
                        </m:num>
                        <m:den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𝑐𝑜𝑠</m:t>
                          </m:r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den>
                      </m:f>
                      <m:r>
                        <a:rPr lang="en-DE" sz="16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(</m:t>
                      </m:r>
                      <m:f>
                        <m:fPr>
                          <m:ctrlP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DE" sz="16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DE" sz="16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  <m:r>
                        <a:rPr lang="en-DE" sz="16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DE" sz="1600" dirty="0">
                  <a:solidFill>
                    <a:srgbClr val="000000"/>
                  </a:solidFill>
                </a:endParaRPr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250A9FD-FF33-4655-BCD5-71A627FC41D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0340" y="5975402"/>
                <a:ext cx="2316362" cy="467564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5EF1791C-F6A2-FF78-6F99-4F9AD80E82A7}"/>
              </a:ext>
            </a:extLst>
          </p:cNvPr>
          <p:cNvSpPr txBox="1"/>
          <p:nvPr/>
        </p:nvSpPr>
        <p:spPr>
          <a:xfrm>
            <a:off x="6799608" y="3721415"/>
            <a:ext cx="30656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sz="1400" dirty="0">
                <a:solidFill>
                  <a:srgbClr val="000000"/>
                </a:solidFill>
              </a:rPr>
              <a:t>Capillary pressure of each ganglia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B52FFC8-ABC3-59C5-CF38-A2F38ED83F09}"/>
                  </a:ext>
                </a:extLst>
              </p:cNvPr>
              <p:cNvSpPr txBox="1"/>
              <p:nvPr/>
            </p:nvSpPr>
            <p:spPr>
              <a:xfrm>
                <a:off x="7407290" y="4038488"/>
                <a:ext cx="2105478" cy="540148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𝑐</m:t>
                          </m:r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,</m:t>
                          </m:r>
                          <m:sSub>
                            <m:sSubPr>
                              <m:ctrlP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𝑔𝑎𝑛</m:t>
                              </m:r>
                            </m:e>
                            <m:sub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sub>
                      </m:sSub>
                      <m:r>
                        <a:rPr lang="en-DE" sz="16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subHide m:val="on"/>
                              <m:supHide m:val="on"/>
                              <m:ctrlP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𝑃</m:t>
                                  </m:r>
                                </m:e>
                                <m:sub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sSubSup>
                                <m:sSubSupPr>
                                  <m:ctrlP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  <m:sup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𝜔</m:t>
                                  </m:r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sup>
                              </m:sSubSup>
                            </m:e>
                          </m:nary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nary>
                            <m:naryPr>
                              <m:chr m:val="∑"/>
                              <m:subHide m:val="on"/>
                              <m:supHide m:val="on"/>
                              <m:ctrlP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sSubSup>
                                <m:sSubSupPr>
                                  <m:ctrlP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  <m:sup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𝜔</m:t>
                                  </m:r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sup>
                              </m:sSubSup>
                            </m:e>
                          </m:nary>
                        </m:den>
                      </m:f>
                    </m:oMath>
                  </m:oMathPara>
                </a14:m>
                <a:endParaRPr lang="en-DE" sz="1600" dirty="0">
                  <a:solidFill>
                    <a:srgbClr val="000000"/>
                  </a:solidFill>
                </a:endParaRPr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B52FFC8-ABC3-59C5-CF38-A2F38ED83F0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7290" y="4038488"/>
                <a:ext cx="2105478" cy="540148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CBFD1131-3690-DEA0-EB9F-48962A89679B}"/>
              </a:ext>
            </a:extLst>
          </p:cNvPr>
          <p:cNvSpPr txBox="1"/>
          <p:nvPr/>
        </p:nvSpPr>
        <p:spPr>
          <a:xfrm>
            <a:off x="6799608" y="4609043"/>
            <a:ext cx="31293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sz="1400" dirty="0">
                <a:solidFill>
                  <a:srgbClr val="000000"/>
                </a:solidFill>
              </a:rPr>
              <a:t>Total area of interface of each ganglia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BCF13A58-CB23-D4E1-0B0C-E3B805066678}"/>
                  </a:ext>
                </a:extLst>
              </p:cNvPr>
              <p:cNvSpPr txBox="1"/>
              <p:nvPr/>
            </p:nvSpPr>
            <p:spPr>
              <a:xfrm>
                <a:off x="7389105" y="4977482"/>
                <a:ext cx="1714039" cy="59625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sSub>
                            <m:sSubPr>
                              <m:ctrlP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𝑔𝑎𝑛</m:t>
                              </m:r>
                            </m:e>
                            <m:sub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sub>
                        <m:sup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</m:sSubSup>
                      <m:r>
                        <a:rPr lang="en-DE" sz="16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subHide m:val="on"/>
                          <m:supHide m:val="on"/>
                          <m:ctrlP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sSubSup>
                            <m:sSubSupPr>
                              <m:ctrlP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  <m:sup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𝑛</m:t>
                              </m:r>
                            </m:sup>
                          </m:sSubSup>
                        </m:e>
                      </m:nary>
                    </m:oMath>
                  </m:oMathPara>
                </a14:m>
                <a:endParaRPr lang="en-DE" sz="1600" dirty="0">
                  <a:solidFill>
                    <a:srgbClr val="000000"/>
                  </a:solidFill>
                </a:endParaRPr>
              </a:p>
            </p:txBody>
          </p:sp>
        </mc:Choice>
        <mc:Fallback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BCF13A58-CB23-D4E1-0B0C-E3B80506667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9105" y="4977482"/>
                <a:ext cx="1714039" cy="596253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A1F515A1-D37E-4E88-CC92-736B9859821D}"/>
              </a:ext>
            </a:extLst>
          </p:cNvPr>
          <p:cNvSpPr txBox="1"/>
          <p:nvPr/>
        </p:nvSpPr>
        <p:spPr>
          <a:xfrm>
            <a:off x="6799608" y="5552232"/>
            <a:ext cx="33364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sz="1400" dirty="0">
                <a:solidFill>
                  <a:srgbClr val="000000"/>
                </a:solidFill>
              </a:rPr>
              <a:t>Average capillary pressure of the system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06DBF35B-533C-E3B8-DC96-AD86318070CE}"/>
                  </a:ext>
                </a:extLst>
              </p:cNvPr>
              <p:cNvSpPr txBox="1"/>
              <p:nvPr/>
            </p:nvSpPr>
            <p:spPr>
              <a:xfrm>
                <a:off x="7248718" y="5957141"/>
                <a:ext cx="2832761" cy="562462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𝑐</m:t>
                          </m:r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𝑎𝑣𝑔</m:t>
                          </m:r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</m:sub>
                      </m:sSub>
                      <m:r>
                        <a:rPr lang="en-DE" sz="1600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subHide m:val="on"/>
                              <m:supHide m:val="on"/>
                              <m:ctrlP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𝑃</m:t>
                                  </m:r>
                                </m:e>
                                <m:sub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sSub>
                                    <m:sSubPr>
                                      <m:ctrlPr>
                                        <a:rPr lang="en-DE" sz="1600" b="0" i="1" smtClean="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DE" sz="1600" b="0" i="1" smtClean="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𝑔𝑎𝑛</m:t>
                                      </m:r>
                                    </m:e>
                                    <m:sub>
                                      <m:r>
                                        <a:rPr lang="en-DE" sz="1600" b="0" i="1" smtClean="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</m:sub>
                              </m:sSub>
                              <m:sSubSup>
                                <m:sSubSupPr>
                                  <m:ctrlP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DE" sz="1600" b="0" i="1" smtClean="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DE" sz="1600" b="0" i="1" smtClean="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𝑔𝑎𝑛</m:t>
                                      </m:r>
                                    </m:e>
                                    <m:sub>
                                      <m:r>
                                        <a:rPr lang="en-DE" sz="1600" b="0" i="1" smtClean="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</m:sub>
                                <m:sup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𝜔</m:t>
                                  </m:r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sup>
                              </m:sSubSup>
                            </m:e>
                          </m:nary>
                          <m:r>
                            <a:rPr lang="en-DE" sz="16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nary>
                            <m:naryPr>
                              <m:chr m:val="∑"/>
                              <m:subHide m:val="on"/>
                              <m:supHide m:val="on"/>
                              <m:ctrlPr>
                                <a:rPr lang="en-DE" sz="1600" b="0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sSubSup>
                                <m:sSubSupPr>
                                  <m:ctrlP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DE" sz="1600" b="0" i="1" smtClean="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DE" sz="1600" b="0" i="1" smtClean="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𝑔𝑎𝑛</m:t>
                                      </m:r>
                                    </m:e>
                                    <m:sub>
                                      <m:r>
                                        <a:rPr lang="en-DE" sz="1600" b="0" i="1" smtClean="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</m:sub>
                                <m:sup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𝜔</m:t>
                                  </m:r>
                                  <m:r>
                                    <a:rPr lang="en-DE" sz="1600" b="0" i="1" smtClean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sup>
                              </m:sSubSup>
                            </m:e>
                          </m:nary>
                        </m:den>
                      </m:f>
                    </m:oMath>
                  </m:oMathPara>
                </a14:m>
                <a:endParaRPr lang="en-DE" sz="1600" dirty="0">
                  <a:solidFill>
                    <a:srgbClr val="000000"/>
                  </a:solidFill>
                </a:endParaRPr>
              </a:p>
            </p:txBody>
          </p:sp>
        </mc:Choice>
        <mc:Fallback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06DBF35B-533C-E3B8-DC96-AD86318070C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8718" y="5957141"/>
                <a:ext cx="2832761" cy="562462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9DADCC7-CB67-C571-B9CA-27C33383CBFA}"/>
              </a:ext>
            </a:extLst>
          </p:cNvPr>
          <p:cNvCxnSpPr>
            <a:cxnSpLocks/>
          </p:cNvCxnSpPr>
          <p:nvPr/>
        </p:nvCxnSpPr>
        <p:spPr>
          <a:xfrm>
            <a:off x="6441978" y="3775299"/>
            <a:ext cx="0" cy="28312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A85430C0-D447-102D-8B8F-43D05702F38C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Image Processing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3100230F-326B-064F-2299-D8099D13577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9541" y="901173"/>
            <a:ext cx="11965054" cy="2321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99413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57DC4E-1E74-3463-90DC-993D604B3862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Image post-processing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6CC890-AA05-C9AC-A5F5-91E2404FF9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33"/>
          <a:stretch>
            <a:fillRect/>
          </a:stretch>
        </p:blipFill>
        <p:spPr>
          <a:xfrm>
            <a:off x="1015253" y="924771"/>
            <a:ext cx="9740091" cy="555340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ED7E0CF-F315-92B2-4AF5-7CE52FAACEC4}"/>
              </a:ext>
            </a:extLst>
          </p:cNvPr>
          <p:cNvSpPr txBox="1"/>
          <p:nvPr/>
        </p:nvSpPr>
        <p:spPr>
          <a:xfrm>
            <a:off x="6276704" y="1221377"/>
            <a:ext cx="41801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Calibration curves were constructed for each pixel based on the background scans taken at different pH levels. </a:t>
            </a:r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22486371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8880BA-8DF5-755F-9336-25935EE8BC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F9B91AF-B5BE-D702-D937-32979C77D85B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Image post-processing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51509E7-100F-A7AE-E58E-D60F9F6232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26" t="1365" b="-1"/>
          <a:stretch>
            <a:fillRect/>
          </a:stretch>
        </p:blipFill>
        <p:spPr>
          <a:xfrm>
            <a:off x="1456508" y="672354"/>
            <a:ext cx="9298835" cy="580659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0C47BA-179B-2B90-1B3B-9DB5F3B48D72}"/>
              </a:ext>
            </a:extLst>
          </p:cNvPr>
          <p:cNvSpPr txBox="1"/>
          <p:nvPr/>
        </p:nvSpPr>
        <p:spPr>
          <a:xfrm rot="16200000">
            <a:off x="-1461695" y="3158439"/>
            <a:ext cx="5467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Concentration of dissolved CO</a:t>
            </a:r>
            <a:r>
              <a:rPr lang="en-US" baseline="-25000" dirty="0"/>
              <a:t>2</a:t>
            </a:r>
            <a:r>
              <a:rPr lang="en-US" dirty="0"/>
              <a:t> in the solution (mol/l)</a:t>
            </a:r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182870477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732D3A-DB51-86F4-EDAE-C5241238FE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E79EB308-3033-0977-02ED-81218C0C40CD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Different behavior when connected to a highly gas-saturated region</a:t>
            </a:r>
          </a:p>
        </p:txBody>
      </p:sp>
      <p:pic>
        <p:nvPicPr>
          <p:cNvPr id="8" name="Picture 7" descr="A diagram of a device&#10;&#10;AI-generated content may be incorrect.">
            <a:extLst>
              <a:ext uri="{FF2B5EF4-FFF2-40B4-BE49-F238E27FC236}">
                <a16:creationId xmlns:a16="http://schemas.microsoft.com/office/drawing/2014/main" id="{6347EF7E-4B2E-231B-090F-889E8F5E5C3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717063"/>
            <a:ext cx="8246507" cy="198565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4B493DA-7A73-23D2-C8D4-0D5169317023}"/>
              </a:ext>
            </a:extLst>
          </p:cNvPr>
          <p:cNvSpPr/>
          <p:nvPr/>
        </p:nvSpPr>
        <p:spPr>
          <a:xfrm>
            <a:off x="2165985" y="5059678"/>
            <a:ext cx="5227320" cy="1569344"/>
          </a:xfrm>
          <a:prstGeom prst="rect">
            <a:avLst/>
          </a:prstGeom>
          <a:noFill/>
          <a:ln w="38100">
            <a:solidFill>
              <a:srgbClr val="E33D3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116AEB-BD9D-5BFF-01E8-9F0E411E44B3}"/>
              </a:ext>
            </a:extLst>
          </p:cNvPr>
          <p:cNvSpPr txBox="1"/>
          <p:nvPr/>
        </p:nvSpPr>
        <p:spPr>
          <a:xfrm>
            <a:off x="2165985" y="5059678"/>
            <a:ext cx="341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– Mildly heterogeneous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E0369B8-BD63-8424-7389-4AC75DB11246}"/>
              </a:ext>
            </a:extLst>
          </p:cNvPr>
          <p:cNvSpPr txBox="1"/>
          <p:nvPr/>
        </p:nvSpPr>
        <p:spPr>
          <a:xfrm>
            <a:off x="9610308" y="5429010"/>
            <a:ext cx="25816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Mimicking connection to highly saturated </a:t>
            </a:r>
          </a:p>
          <a:p>
            <a:r>
              <a:rPr lang="en-US" dirty="0"/>
              <a:t>coarse rock or fracture!</a:t>
            </a:r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E09D8581-FE0F-4541-36EB-F9469DC0AA77}"/>
              </a:ext>
            </a:extLst>
          </p:cNvPr>
          <p:cNvSpPr/>
          <p:nvPr/>
        </p:nvSpPr>
        <p:spPr>
          <a:xfrm>
            <a:off x="9128760" y="5723500"/>
            <a:ext cx="510123" cy="2201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D6D50CA-3888-D165-B521-C227E5F0620C}"/>
              </a:ext>
            </a:extLst>
          </p:cNvPr>
          <p:cNvSpPr txBox="1"/>
          <p:nvPr/>
        </p:nvSpPr>
        <p:spPr>
          <a:xfrm>
            <a:off x="2443212" y="877983"/>
            <a:ext cx="12200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</a:t>
            </a:r>
            <a:endParaRPr lang="en-DE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DF1BD27-CC46-E019-0A4B-19B6EFF4AC4A}"/>
              </a:ext>
            </a:extLst>
          </p:cNvPr>
          <p:cNvSpPr txBox="1"/>
          <p:nvPr/>
        </p:nvSpPr>
        <p:spPr>
          <a:xfrm>
            <a:off x="8318934" y="877983"/>
            <a:ext cx="11622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</a:t>
            </a:r>
            <a:endParaRPr lang="en-DE" dirty="0"/>
          </a:p>
        </p:txBody>
      </p:sp>
      <p:pic>
        <p:nvPicPr>
          <p:cNvPr id="2" name="202605121755">
            <a:hlinkClick r:id="" action="ppaction://media"/>
            <a:extLst>
              <a:ext uri="{FF2B5EF4-FFF2-40B4-BE49-F238E27FC236}">
                <a16:creationId xmlns:a16="http://schemas.microsoft.com/office/drawing/2014/main" id="{9C8F8F15-F02A-D5C7-6FE9-7C15CB19DB0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5177" t="4019" r="3481" b="3964"/>
          <a:stretch>
            <a:fillRect/>
          </a:stretch>
        </p:blipFill>
        <p:spPr>
          <a:xfrm>
            <a:off x="6411380" y="1182040"/>
            <a:ext cx="5154433" cy="2920866"/>
          </a:xfrm>
          <a:prstGeom prst="rect">
            <a:avLst/>
          </a:prstGeom>
        </p:spPr>
      </p:pic>
      <p:pic>
        <p:nvPicPr>
          <p:cNvPr id="3" name="202605121810">
            <a:hlinkClick r:id="" action="ppaction://media"/>
            <a:extLst>
              <a:ext uri="{FF2B5EF4-FFF2-40B4-BE49-F238E27FC236}">
                <a16:creationId xmlns:a16="http://schemas.microsoft.com/office/drawing/2014/main" id="{007E8FF2-0D14-F5F7-B441-3F31F37AF426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rcRect l="6518" t="4194" r="4967" b="7093"/>
          <a:stretch>
            <a:fillRect/>
          </a:stretch>
        </p:blipFill>
        <p:spPr>
          <a:xfrm>
            <a:off x="431463" y="1182039"/>
            <a:ext cx="5154433" cy="290585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D4FB24B-0733-D31C-07D1-0F7DDCA77E54}"/>
              </a:ext>
            </a:extLst>
          </p:cNvPr>
          <p:cNvSpPr/>
          <p:nvPr/>
        </p:nvSpPr>
        <p:spPr>
          <a:xfrm>
            <a:off x="2120265" y="4532397"/>
            <a:ext cx="7360920" cy="2142346"/>
          </a:xfrm>
          <a:prstGeom prst="rect">
            <a:avLst/>
          </a:prstGeom>
          <a:noFill/>
          <a:ln w="38100">
            <a:solidFill>
              <a:srgbClr val="00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79F543-9630-2408-921C-9AAB889836C7}"/>
              </a:ext>
            </a:extLst>
          </p:cNvPr>
          <p:cNvSpPr txBox="1"/>
          <p:nvPr/>
        </p:nvSpPr>
        <p:spPr>
          <a:xfrm>
            <a:off x="2120265" y="4477608"/>
            <a:ext cx="3637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– Strongly heterogeneous</a:t>
            </a:r>
            <a:endParaRPr lang="en-NL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201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3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47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1839</Words>
  <Application>Microsoft Office PowerPoint</Application>
  <PresentationFormat>Widescreen</PresentationFormat>
  <Paragraphs>410</Paragraphs>
  <Slides>44</Slides>
  <Notes>40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0" baseType="lpstr">
      <vt:lpstr>Aptos</vt:lpstr>
      <vt:lpstr>Aptos Display</vt:lpstr>
      <vt:lpstr>Arial</vt:lpstr>
      <vt:lpstr>Cambria Math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Amir Reza Zargar</dc:creator>
  <cp:lastModifiedBy>Amir Reza Zargar</cp:lastModifiedBy>
  <cp:revision>1</cp:revision>
  <dcterms:created xsi:type="dcterms:W3CDTF">2026-05-20T07:24:37Z</dcterms:created>
  <dcterms:modified xsi:type="dcterms:W3CDTF">2026-05-20T07:33:50Z</dcterms:modified>
</cp:coreProperties>
</file>