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372" r:id="rId2"/>
    <p:sldId id="373" r:id="rId3"/>
    <p:sldId id="379" r:id="rId4"/>
    <p:sldId id="377" r:id="rId5"/>
    <p:sldId id="367" r:id="rId6"/>
    <p:sldId id="380" r:id="rId7"/>
    <p:sldId id="381" r:id="rId8"/>
    <p:sldId id="382" r:id="rId9"/>
    <p:sldId id="365" r:id="rId10"/>
    <p:sldId id="289" r:id="rId11"/>
    <p:sldId id="38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FF"/>
    <a:srgbClr val="64FC9D"/>
    <a:srgbClr val="FFD71A"/>
    <a:srgbClr val="2363A0"/>
    <a:srgbClr val="5EBAA2"/>
    <a:srgbClr val="FFE3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3" autoAdjust="0"/>
    <p:restoredTop sz="85252" autoAdjust="0"/>
  </p:normalViewPr>
  <p:slideViewPr>
    <p:cSldViewPr snapToGrid="0" snapToObjects="1">
      <p:cViewPr varScale="1">
        <p:scale>
          <a:sx n="112" d="100"/>
          <a:sy n="112" d="100"/>
        </p:scale>
        <p:origin x="174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9B0B3-B641-B34C-B249-0333B868DFFC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37B5C-EB2A-A247-9305-C29E94A4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6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37B5C-EB2A-A247-9305-C29E94A4B0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85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37B5C-EB2A-A247-9305-C29E94A4B0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48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It has been suggested that Alberta’s oil and gas reserves could sequester 5.2 and 41.5 gigatons of CO2, further underscoring the potential for UHS.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37B5C-EB2A-A247-9305-C29E94A4B0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53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an annual energy storage capacity of approximately 624 PJ,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37B5C-EB2A-A247-9305-C29E94A4B0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40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an annual energy storage capacity of approximately 624 PJ,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37B5C-EB2A-A247-9305-C29E94A4B0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0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2289032"/>
            <a:ext cx="7957751" cy="2221062"/>
          </a:xfrm>
        </p:spPr>
        <p:txBody>
          <a:bodyPr anchor="b">
            <a:noAutofit/>
          </a:bodyPr>
          <a:lstStyle>
            <a:lvl1pPr algn="l">
              <a:defRPr sz="4800" b="1" i="1">
                <a:solidFill>
                  <a:schemeClr val="tx1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633272"/>
            <a:ext cx="7957750" cy="82841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CA21D2F-1578-BE46-B6FA-BFAC10DD00F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13975" y="6134197"/>
            <a:ext cx="2729575" cy="291484"/>
          </a:xfrm>
        </p:spPr>
        <p:txBody>
          <a:bodyPr>
            <a:noAutofit/>
          </a:bodyPr>
          <a:lstStyle>
            <a:lvl1pPr algn="r">
              <a:defRPr sz="1600" b="0" i="0">
                <a:solidFill>
                  <a:schemeClr val="tx1"/>
                </a:solidFill>
                <a:latin typeface="Fleya" pitchFamily="2" charset="77"/>
              </a:defRPr>
            </a:lvl1pPr>
          </a:lstStyle>
          <a:p>
            <a:pPr lvl="0"/>
            <a:r>
              <a:rPr lang="en-US" dirty="0"/>
              <a:t>Month DD, YYYY</a:t>
            </a:r>
          </a:p>
        </p:txBody>
      </p:sp>
    </p:spTree>
    <p:extLst>
      <p:ext uri="{BB962C8B-B14F-4D97-AF65-F5344CB8AC3E}">
        <p14:creationId xmlns:p14="http://schemas.microsoft.com/office/powerpoint/2010/main" val="2242577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een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6994" y="965062"/>
            <a:ext cx="7558866" cy="2329200"/>
          </a:xfrm>
        </p:spPr>
        <p:txBody>
          <a:bodyPr anchor="t">
            <a:no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a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508331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Red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6994" y="3853597"/>
            <a:ext cx="6248421" cy="2329200"/>
          </a:xfrm>
        </p:spPr>
        <p:txBody>
          <a:bodyPr anchor="t">
            <a:no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a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664554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59242"/>
            <a:ext cx="7886700" cy="4687057"/>
          </a:xfrm>
        </p:spPr>
        <p:txBody>
          <a:bodyPr/>
          <a:lstStyle>
            <a:lvl2pPr>
              <a:buClr>
                <a:srgbClr val="FFE330"/>
              </a:buClr>
              <a:defRPr/>
            </a:lvl2pPr>
            <a:lvl3pPr>
              <a:buClr>
                <a:srgbClr val="FFE330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1F68DA-EB6B-9E47-973D-3AA3B0B21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6913431" cy="9792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18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6913431" cy="9792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53186"/>
            <a:ext cx="3779848" cy="4687057"/>
          </a:xfrm>
        </p:spPr>
        <p:txBody>
          <a:bodyPr/>
          <a:lstStyle>
            <a:lvl3pPr>
              <a:buClr>
                <a:srgbClr val="FFE330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500" y="1653186"/>
            <a:ext cx="3779849" cy="4687057"/>
          </a:xfrm>
        </p:spPr>
        <p:txBody>
          <a:bodyPr/>
          <a:lstStyle>
            <a:lvl3pPr>
              <a:buClr>
                <a:srgbClr val="FFE330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5031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9AFD758-267E-014E-A7FC-266B9075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6913431" cy="9792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7A90EF-D030-D544-82FA-FE5276AD38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650" y="1636295"/>
            <a:ext cx="7886700" cy="481848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6802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ED4DE42-551D-C94E-A8D3-21AF4F8259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15897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295C99-EF54-6F4A-81AB-93189DB3A8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5888" y="4254757"/>
            <a:ext cx="3343275" cy="348135"/>
          </a:xfrm>
        </p:spPr>
        <p:txBody>
          <a:bodyPr>
            <a:noAutofit/>
          </a:bodyPr>
          <a:lstStyle>
            <a:lvl1pPr>
              <a:defRPr sz="2400" b="1" i="1">
                <a:solidFill>
                  <a:srgbClr val="0048FF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US" dirty="0"/>
              <a:t>For more information: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15205A3-EA6A-7F46-9AE6-0E5B826CE7C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95888" y="4762757"/>
            <a:ext cx="3343275" cy="1032562"/>
          </a:xfrm>
        </p:spPr>
        <p:txBody>
          <a:bodyPr>
            <a:noAutofit/>
          </a:bodyPr>
          <a:lstStyle>
            <a:lvl1pPr>
              <a:defRPr sz="1800"/>
            </a:lvl1pPr>
            <a:lvl2pPr marL="4763" indent="0">
              <a:buNone/>
              <a:defRPr/>
            </a:lvl2pPr>
          </a:lstStyle>
          <a:p>
            <a:pPr lvl="1"/>
            <a:r>
              <a:rPr lang="en-US" dirty="0"/>
              <a:t>John Smith</a:t>
            </a:r>
          </a:p>
          <a:p>
            <a:pPr lvl="1"/>
            <a:r>
              <a:rPr lang="en-US" dirty="0" err="1"/>
              <a:t>name@ualberta.ca</a:t>
            </a:r>
            <a:endParaRPr lang="en-US" dirty="0"/>
          </a:p>
          <a:p>
            <a:pPr lvl="1"/>
            <a:r>
              <a:rPr lang="en-US" dirty="0"/>
              <a:t>780-222-2222</a:t>
            </a:r>
          </a:p>
        </p:txBody>
      </p:sp>
    </p:spTree>
    <p:extLst>
      <p:ext uri="{BB962C8B-B14F-4D97-AF65-F5344CB8AC3E}">
        <p14:creationId xmlns:p14="http://schemas.microsoft.com/office/powerpoint/2010/main" val="281683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88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59242"/>
            <a:ext cx="7886700" cy="4629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</p:txBody>
      </p:sp>
    </p:spTree>
    <p:extLst>
      <p:ext uri="{BB962C8B-B14F-4D97-AF65-F5344CB8AC3E}">
        <p14:creationId xmlns:p14="http://schemas.microsoft.com/office/powerpoint/2010/main" val="347847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72" r:id="rId3"/>
    <p:sldLayoutId id="2147483662" r:id="rId4"/>
    <p:sldLayoutId id="2147483664" r:id="rId5"/>
    <p:sldLayoutId id="2147483667" r:id="rId6"/>
    <p:sldLayoutId id="2147483669" r:id="rId7"/>
    <p:sldLayoutId id="214748367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0048FF"/>
          </a:solidFill>
          <a:latin typeface="Franklin Gothic Demi" panose="020B0603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i="0" kern="1200">
          <a:solidFill>
            <a:srgbClr val="0048FF"/>
          </a:solidFill>
          <a:latin typeface="Franklin Gothic Demi" panose="020B0603020102020204" pitchFamily="34" charset="0"/>
          <a:ea typeface="+mn-ea"/>
          <a:cs typeface="+mn-cs"/>
        </a:defRPr>
      </a:lvl1pPr>
      <a:lvl2pPr marL="347663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FFE330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Fleya" pitchFamily="2" charset="77"/>
          <a:ea typeface="+mn-ea"/>
          <a:cs typeface="+mn-cs"/>
        </a:defRPr>
      </a:lvl2pPr>
      <a:lvl3pPr marL="534988" indent="-220663" algn="l" defTabSz="914400" rtl="0" eaLnBrk="1" latinLnBrk="0" hangingPunct="1">
        <a:lnSpc>
          <a:spcPct val="90000"/>
        </a:lnSpc>
        <a:spcBef>
          <a:spcPts val="500"/>
        </a:spcBef>
        <a:buClr>
          <a:srgbClr val="FFE330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Fleya" pitchFamily="2" charset="77"/>
          <a:ea typeface="+mn-ea"/>
          <a:cs typeface="+mn-cs"/>
        </a:defRPr>
      </a:lvl3pPr>
      <a:lvl4pPr marL="893763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E330"/>
        </a:buClr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Fley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Fley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516CE91-94A5-6542-A402-B588302B5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6776" y="1588246"/>
            <a:ext cx="7540497" cy="3489272"/>
          </a:xfrm>
        </p:spPr>
        <p:txBody>
          <a:bodyPr/>
          <a:lstStyle/>
          <a:p>
            <a:pPr algn="ctr"/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“A Two-Step Screening Framework for Identifying Underground Hydrogen Storage Sites in Alberta’s Depleted Gas Reservoirs”</a:t>
            </a:r>
            <a:br>
              <a:rPr lang="en-US" sz="3600" dirty="0"/>
            </a:br>
            <a:br>
              <a:rPr lang="en-US" sz="3600" dirty="0"/>
            </a:br>
            <a:endParaRPr lang="en-US" sz="2800" dirty="0"/>
          </a:p>
        </p:txBody>
      </p:sp>
      <p:sp>
        <p:nvSpPr>
          <p:cNvPr id="4" name="TextBox 26">
            <a:extLst>
              <a:ext uri="{FF2B5EF4-FFF2-40B4-BE49-F238E27FC236}">
                <a16:creationId xmlns:a16="http://schemas.microsoft.com/office/drawing/2014/main" id="{6853A42E-B224-AB75-D414-934F68EEE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351" y="4243185"/>
            <a:ext cx="6331413" cy="226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656" tIns="38328" rIns="76656" bIns="38328" anchor="ctr"/>
          <a:lstStyle/>
          <a:p>
            <a:pPr algn="ctr" defTabSz="219233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u="sng" dirty="0">
                <a:latin typeface="Franklin Gothic Book" panose="020B05030201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Khashayar Rahnama</a:t>
            </a:r>
            <a:r>
              <a:rPr lang="en-US" altLang="en-US" sz="2000" i="1" dirty="0">
                <a:latin typeface="Franklin Gothic Book" panose="020B05030201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U. Alberta</a:t>
            </a:r>
          </a:p>
          <a:p>
            <a:pPr algn="ctr" defTabSz="219233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>
                <a:latin typeface="Franklin Gothic Book" panose="020B05030201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Mohammad </a:t>
            </a:r>
            <a:r>
              <a:rPr lang="en-US" altLang="en-US" sz="2000" i="1" dirty="0" err="1">
                <a:latin typeface="Franklin Gothic Book" panose="020B05030201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Tavallali</a:t>
            </a:r>
            <a:r>
              <a:rPr lang="en-US" altLang="en-US" sz="2000" i="1" dirty="0">
                <a:latin typeface="Franklin Gothic Book" panose="020B05030201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S&amp;P Global</a:t>
            </a:r>
          </a:p>
          <a:p>
            <a:pPr algn="ctr" defTabSz="219233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>
                <a:latin typeface="Franklin Gothic Book" panose="020B05030201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Matthew Clarke, U. Calgary </a:t>
            </a:r>
          </a:p>
          <a:p>
            <a:pPr algn="ctr" defTabSz="219233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>
                <a:latin typeface="Franklin Gothic Book" panose="020B05030201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Hossein Hejazi, U. Calgary </a:t>
            </a:r>
          </a:p>
          <a:p>
            <a:pPr algn="ctr" defTabSz="219233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>
                <a:latin typeface="Franklin Gothic Book" panose="020B05030201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Morris R. Flynn, U. Alberta</a:t>
            </a:r>
          </a:p>
        </p:txBody>
      </p:sp>
    </p:spTree>
    <p:extLst>
      <p:ext uri="{BB962C8B-B14F-4D97-AF65-F5344CB8AC3E}">
        <p14:creationId xmlns:p14="http://schemas.microsoft.com/office/powerpoint/2010/main" val="4058224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C220F-5825-2447-996F-3B2B8EE3D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25" y="110481"/>
            <a:ext cx="7558866" cy="624457"/>
          </a:xfrm>
        </p:spPr>
        <p:txBody>
          <a:bodyPr/>
          <a:lstStyle/>
          <a:p>
            <a:r>
              <a:rPr lang="en-US" sz="3600" dirty="0"/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A6D390-CF09-D497-922E-E3453A21F9EA}"/>
              </a:ext>
            </a:extLst>
          </p:cNvPr>
          <p:cNvSpPr txBox="1"/>
          <p:nvPr/>
        </p:nvSpPr>
        <p:spPr>
          <a:xfrm>
            <a:off x="140841" y="734938"/>
            <a:ext cx="82294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Liu, J.</a:t>
            </a:r>
            <a:r>
              <a:rPr lang="en-US" sz="1600" dirty="0"/>
              <a:t> (2018). </a:t>
            </a:r>
            <a:r>
              <a:rPr lang="en-US" sz="1600" i="1" dirty="0"/>
              <a:t>Evaluation and remediation of potential environmental contaminants in Alberta oil and gas well sites</a:t>
            </a:r>
            <a:r>
              <a:rPr lang="en-US" sz="1600" dirty="0"/>
              <a:t>. University of British Columbia.</a:t>
            </a:r>
          </a:p>
          <a:p>
            <a:r>
              <a:rPr lang="en-US" sz="1600" b="1" dirty="0" err="1"/>
              <a:t>Zivar</a:t>
            </a:r>
            <a:r>
              <a:rPr lang="en-US" sz="1600" b="1" dirty="0"/>
              <a:t> et al. (2021).</a:t>
            </a:r>
            <a:r>
              <a:rPr lang="en-US" sz="1600" dirty="0"/>
              <a:t> Underground hydrogen storage: A comprehensive review. </a:t>
            </a:r>
            <a:r>
              <a:rPr lang="en-US" sz="1600" i="1" dirty="0"/>
              <a:t>International Journal of Hydrogen Energy, 46</a:t>
            </a:r>
            <a:r>
              <a:rPr lang="en-US" sz="1600" dirty="0"/>
              <a:t>, 23436–23462.</a:t>
            </a:r>
          </a:p>
          <a:p>
            <a:r>
              <a:rPr lang="en-US" sz="1600" b="1" dirty="0"/>
              <a:t>Alberta Energy Regulator. (2025).</a:t>
            </a:r>
            <a:r>
              <a:rPr lang="en-US" sz="1600" dirty="0"/>
              <a:t> </a:t>
            </a:r>
            <a:r>
              <a:rPr lang="en-US" sz="1600" i="1" dirty="0"/>
              <a:t>ST98: Alberta Energy Outlook 2025</a:t>
            </a:r>
            <a:r>
              <a:rPr lang="en-US" sz="1600" dirty="0"/>
              <a:t>. AER.</a:t>
            </a:r>
          </a:p>
          <a:p>
            <a:r>
              <a:rPr lang="en-US" sz="1600" b="1" dirty="0"/>
              <a:t>Heinemann et al. (2021).</a:t>
            </a:r>
            <a:r>
              <a:rPr lang="en-US" sz="1600" dirty="0"/>
              <a:t> Enabling large-scale hydrogen storage in porous media — the scientific challenges. </a:t>
            </a:r>
            <a:r>
              <a:rPr lang="en-US" sz="1600" i="1" dirty="0"/>
              <a:t>Energy &amp; Environmental Science, 14</a:t>
            </a:r>
            <a:r>
              <a:rPr lang="en-US" sz="1600" dirty="0"/>
              <a:t>, 853–864.</a:t>
            </a:r>
          </a:p>
          <a:p>
            <a:r>
              <a:rPr lang="en-US" sz="1600" b="1" dirty="0" err="1"/>
              <a:t>Thaysen</a:t>
            </a:r>
            <a:r>
              <a:rPr lang="en-US" sz="1600" b="1" dirty="0"/>
              <a:t> et al. (2021).</a:t>
            </a:r>
            <a:r>
              <a:rPr lang="en-US" sz="1600" dirty="0"/>
              <a:t> Estimating microbial growth and hydrogen consumption in hydrogen storage in porous media. </a:t>
            </a:r>
            <a:r>
              <a:rPr lang="en-US" sz="1600" i="1" dirty="0"/>
              <a:t>Renewable and Sustainable Energy Reviews, 151</a:t>
            </a:r>
            <a:r>
              <a:rPr lang="en-US" sz="1600" dirty="0"/>
              <a:t>, 111481.</a:t>
            </a:r>
          </a:p>
          <a:p>
            <a:r>
              <a:rPr lang="en-US" sz="1600" b="1" dirty="0" err="1"/>
              <a:t>Bachu</a:t>
            </a:r>
            <a:r>
              <a:rPr lang="en-US" sz="1600" b="1" dirty="0"/>
              <a:t> (2006).</a:t>
            </a:r>
            <a:r>
              <a:rPr lang="en-US" sz="1600" dirty="0"/>
              <a:t> </a:t>
            </a:r>
            <a:r>
              <a:rPr lang="en-US" sz="1600" i="1" dirty="0"/>
              <a:t>The capacity for carbon dioxide storage in oil and gas pools in northeastern Alberta</a:t>
            </a:r>
            <a:r>
              <a:rPr lang="en-US" sz="1600" dirty="0"/>
              <a:t>. Alberta Energy Research Institute.</a:t>
            </a:r>
          </a:p>
          <a:p>
            <a:r>
              <a:rPr lang="en-US" sz="1600" b="1" dirty="0" err="1"/>
              <a:t>Bachu</a:t>
            </a:r>
            <a:r>
              <a:rPr lang="en-US" sz="1600" b="1" dirty="0"/>
              <a:t> (2017).</a:t>
            </a:r>
            <a:r>
              <a:rPr lang="en-US" sz="1600" dirty="0"/>
              <a:t> Analysis of gas leakage occurrence along wells in Alberta, Canada, from a GHG perspective. </a:t>
            </a:r>
            <a:r>
              <a:rPr lang="en-US" sz="1600" i="1" dirty="0"/>
              <a:t>International Journal of Greenhouse Gas Control, 61</a:t>
            </a:r>
            <a:r>
              <a:rPr lang="en-US" sz="1600" dirty="0"/>
              <a:t>, 146–154.</a:t>
            </a:r>
          </a:p>
          <a:p>
            <a:r>
              <a:rPr lang="en-US" sz="1600" b="1" dirty="0" err="1"/>
              <a:t>Okoroafor</a:t>
            </a:r>
            <a:r>
              <a:rPr lang="en-US" sz="1600" b="1" dirty="0"/>
              <a:t> et al. (2022).</a:t>
            </a:r>
            <a:r>
              <a:rPr lang="en-US" sz="1600" dirty="0"/>
              <a:t> Toward underground hydrogen storage in porous media: Reservoir engineering insights. </a:t>
            </a:r>
            <a:r>
              <a:rPr lang="en-US" sz="1600" i="1" dirty="0"/>
              <a:t>International Journal of Hydrogen Energy, 47</a:t>
            </a:r>
            <a:r>
              <a:rPr lang="en-US" sz="1600" dirty="0"/>
              <a:t>, 33781–33802.</a:t>
            </a:r>
          </a:p>
          <a:p>
            <a:r>
              <a:rPr lang="en-US" sz="1600" b="1" dirty="0"/>
              <a:t>Canada Energy Regulator. (2024).</a:t>
            </a:r>
            <a:r>
              <a:rPr lang="en-US" sz="1600" dirty="0"/>
              <a:t> </a:t>
            </a:r>
            <a:r>
              <a:rPr lang="en-US" sz="1600" i="1" dirty="0"/>
              <a:t>Provincial and territorial energy profiles — Alberta</a:t>
            </a:r>
            <a:r>
              <a:rPr lang="en-US" sz="1600" dirty="0"/>
              <a:t>. CER.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6764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C220F-5825-2447-996F-3B2B8EE3D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743" y="2584174"/>
            <a:ext cx="6295109" cy="3048000"/>
          </a:xfrm>
        </p:spPr>
        <p:txBody>
          <a:bodyPr/>
          <a:lstStyle/>
          <a:p>
            <a:r>
              <a:rPr lang="en-US" sz="3600" dirty="0"/>
              <a:t>Questions and discussion</a:t>
            </a:r>
          </a:p>
        </p:txBody>
      </p:sp>
      <p:sp>
        <p:nvSpPr>
          <p:cNvPr id="4" name="Subtitle 10">
            <a:extLst>
              <a:ext uri="{FF2B5EF4-FFF2-40B4-BE49-F238E27FC236}">
                <a16:creationId xmlns:a16="http://schemas.microsoft.com/office/drawing/2014/main" id="{374090A0-A87A-0148-900D-B98F0122F297}"/>
              </a:ext>
            </a:extLst>
          </p:cNvPr>
          <p:cNvSpPr txBox="1">
            <a:spLocks/>
          </p:cNvSpPr>
          <p:nvPr/>
        </p:nvSpPr>
        <p:spPr>
          <a:xfrm>
            <a:off x="423743" y="6316298"/>
            <a:ext cx="8611200" cy="8284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048FF"/>
                </a:solidFill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34766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2pPr>
            <a:lvl3pPr marL="534988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3pPr>
            <a:lvl4pPr marL="893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Khashi Rahnama (krahnama@ualberta.ca)</a:t>
            </a:r>
          </a:p>
        </p:txBody>
      </p:sp>
    </p:spTree>
    <p:extLst>
      <p:ext uri="{BB962C8B-B14F-4D97-AF65-F5344CB8AC3E}">
        <p14:creationId xmlns:p14="http://schemas.microsoft.com/office/powerpoint/2010/main" val="395123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89A4C-EDCF-CB71-A164-7B2ED6B2F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A72B5A-6320-C644-EA03-6B0ED0B9E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45" y="370289"/>
            <a:ext cx="7303081" cy="1148118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Franklin Gothic Demi" panose="020B0703020102020204" pitchFamily="34" charset="0"/>
              </a:rPr>
              <a:t>What is the importance of hydrogen storage?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75D4B5-5CC2-3047-271B-0386C9F4D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938" y="6197681"/>
            <a:ext cx="2070376" cy="660319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F0D7C3F-7D8B-47DA-9782-E4A15F2E4574}"/>
              </a:ext>
            </a:extLst>
          </p:cNvPr>
          <p:cNvSpPr txBox="1">
            <a:spLocks/>
          </p:cNvSpPr>
          <p:nvPr/>
        </p:nvSpPr>
        <p:spPr>
          <a:xfrm>
            <a:off x="51664" y="1520292"/>
            <a:ext cx="4300987" cy="4788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048FF"/>
                </a:solidFill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34766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2pPr>
            <a:lvl3pPr marL="534988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3pPr>
            <a:lvl4pPr marL="893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strengthen energy security and reduce reliance on fossil fuels, a rapid transition to a decarbonized energy economy is needed.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Despite its high specific energy, hydrogen’s low volumetric density necessitates large pressures and/or storage volumes.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7363A7-5AB4-48EC-BD0E-0A1C1C221FC7}"/>
              </a:ext>
            </a:extLst>
          </p:cNvPr>
          <p:cNvSpPr txBox="1"/>
          <p:nvPr/>
        </p:nvSpPr>
        <p:spPr>
          <a:xfrm>
            <a:off x="8842314" y="64928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FB819E-511B-F2EF-CEC8-9893B98EF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23" y="3479006"/>
            <a:ext cx="3048834" cy="30488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E40202-A66F-3CE2-997C-1BF437203B43}"/>
              </a:ext>
            </a:extLst>
          </p:cNvPr>
          <p:cNvSpPr txBox="1"/>
          <p:nvPr/>
        </p:nvSpPr>
        <p:spPr>
          <a:xfrm>
            <a:off x="367666" y="6101124"/>
            <a:ext cx="16193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libri Light "/>
              </a:rPr>
              <a:t>Image generated using AI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738C67-A13C-D491-331A-438CC504D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149" y="1520292"/>
            <a:ext cx="3192958" cy="3412945"/>
          </a:xfrm>
          <a:prstGeom prst="rect">
            <a:avLst/>
          </a:prstGeom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BE9E92D-6690-99FF-1208-C6E3D3DB9E7F}"/>
              </a:ext>
            </a:extLst>
          </p:cNvPr>
          <p:cNvSpPr txBox="1">
            <a:spLocks/>
          </p:cNvSpPr>
          <p:nvPr/>
        </p:nvSpPr>
        <p:spPr>
          <a:xfrm>
            <a:off x="4067598" y="4933237"/>
            <a:ext cx="4774716" cy="2226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048FF"/>
                </a:solidFill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34766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2pPr>
            <a:lvl3pPr marL="534988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3pPr>
            <a:lvl4pPr marL="893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Underground hydrogen storage (UHS) can exploit different storage mediums, the most promising being aquifers, salt caverns, and depleted oil and natural gas reservoirs. (</a:t>
            </a:r>
            <a:r>
              <a:rPr lang="en-US" sz="1600" b="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Zivar</a:t>
            </a: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Kumar, &amp; </a:t>
            </a:r>
            <a:r>
              <a:rPr lang="en-US" sz="1600" b="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Foroozesh</a:t>
            </a: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2021)</a:t>
            </a:r>
          </a:p>
          <a:p>
            <a:pPr algn="just"/>
            <a:endParaRPr lang="en-US" sz="16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114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89A4C-EDCF-CB71-A164-7B2ED6B2F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C99287-E55A-4798-8D58-1DFC71EC9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985" y="1151389"/>
            <a:ext cx="4753015" cy="45552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DA72B5A-6320-C644-EA03-6B0ED0B9E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45" y="370289"/>
            <a:ext cx="7303081" cy="1148118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Franklin Gothic Demi" panose="020B0703020102020204" pitchFamily="34" charset="0"/>
              </a:rPr>
              <a:t>Regional context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75D4B5-5CC2-3047-271B-0386C9F4D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5" y="6121479"/>
            <a:ext cx="2070376" cy="660319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F0D7C3F-7D8B-47DA-9782-E4A15F2E4574}"/>
              </a:ext>
            </a:extLst>
          </p:cNvPr>
          <p:cNvSpPr txBox="1">
            <a:spLocks/>
          </p:cNvSpPr>
          <p:nvPr/>
        </p:nvSpPr>
        <p:spPr>
          <a:xfrm>
            <a:off x="0" y="1294206"/>
            <a:ext cx="4390985" cy="4788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048FF"/>
                </a:solidFill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34766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2pPr>
            <a:lvl3pPr marL="534988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3pPr>
            <a:lvl4pPr marL="893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Alberta is Canada’s largest energy-producing province, accounting for more than 60% of the nation’s total energy production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Although no UHS projects have yet been implemented in Alberta, the province has extensive experience with CO2 sequestration and natural gas storage.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date, 9.8 and 6.2 million tons of CO2 have been permanently sequestered using CCS and CCUS, respectively.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7363A7-5AB4-48EC-BD0E-0A1C1C221FC7}"/>
              </a:ext>
            </a:extLst>
          </p:cNvPr>
          <p:cNvSpPr txBox="1"/>
          <p:nvPr/>
        </p:nvSpPr>
        <p:spPr>
          <a:xfrm>
            <a:off x="8842314" y="64928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BF9104-99AA-4674-B531-11035F826FB7}"/>
              </a:ext>
            </a:extLst>
          </p:cNvPr>
          <p:cNvSpPr txBox="1"/>
          <p:nvPr/>
        </p:nvSpPr>
        <p:spPr>
          <a:xfrm>
            <a:off x="7723418" y="5632913"/>
            <a:ext cx="1420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Figure from AER-ST98</a:t>
            </a:r>
          </a:p>
        </p:txBody>
      </p:sp>
    </p:spTree>
    <p:extLst>
      <p:ext uri="{BB962C8B-B14F-4D97-AF65-F5344CB8AC3E}">
        <p14:creationId xmlns:p14="http://schemas.microsoft.com/office/powerpoint/2010/main" val="699437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694BFD-E72E-554B-B41B-080039801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45" y="370289"/>
            <a:ext cx="8581611" cy="755722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First step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53CEE3-A700-B143-9F49-A19224C70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5" y="6121479"/>
            <a:ext cx="2070376" cy="660319"/>
          </a:xfrm>
          <a:prstGeom prst="rect">
            <a:avLst/>
          </a:prstGeom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FF8BB61D-824A-8A43-B012-18886F6C1D40}"/>
              </a:ext>
            </a:extLst>
          </p:cNvPr>
          <p:cNvSpPr txBox="1">
            <a:spLocks/>
          </p:cNvSpPr>
          <p:nvPr/>
        </p:nvSpPr>
        <p:spPr>
          <a:xfrm>
            <a:off x="138321" y="1126011"/>
            <a:ext cx="7663440" cy="2761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048FF"/>
                </a:solidFill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34766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2pPr>
            <a:lvl3pPr marL="534988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3pPr>
            <a:lvl4pPr marL="893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We propose a two-step screening method where the first step acts as a disqualifying threshold and the second step ranks the reservoirs based on a score of </a:t>
            </a:r>
            <a:r>
              <a:rPr lang="en-US" sz="1600" b="0" u="sng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0 to 5</a:t>
            </a: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disqualifying threshold is based on the sensitivity study conducted by </a:t>
            </a:r>
            <a:r>
              <a:rPr lang="en-US" sz="1600" b="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Okoroafor</a:t>
            </a: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et al., focused on the hydrology of UHS in depleted gas reservoirs.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24DFAC-49EA-468E-83A7-CFF07CE96738}"/>
              </a:ext>
            </a:extLst>
          </p:cNvPr>
          <p:cNvSpPr txBox="1"/>
          <p:nvPr/>
        </p:nvSpPr>
        <p:spPr>
          <a:xfrm>
            <a:off x="8842314" y="64928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EB25A1-9887-401B-9F1C-721E8B5965DF}"/>
              </a:ext>
            </a:extLst>
          </p:cNvPr>
          <p:cNvSpPr txBox="1"/>
          <p:nvPr/>
        </p:nvSpPr>
        <p:spPr>
          <a:xfrm>
            <a:off x="5552058" y="6487711"/>
            <a:ext cx="18196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(Heinemann et al., 2021)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4F3DB-4842-6F9A-48DC-EA4A297CF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34" y="2518499"/>
            <a:ext cx="6853727" cy="967366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3C9401E-524D-627C-31EB-0CDB96B32079}"/>
              </a:ext>
            </a:extLst>
          </p:cNvPr>
          <p:cNvSpPr txBox="1">
            <a:spLocks/>
          </p:cNvSpPr>
          <p:nvPr/>
        </p:nvSpPr>
        <p:spPr>
          <a:xfrm>
            <a:off x="138321" y="4051177"/>
            <a:ext cx="2878344" cy="22058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048FF"/>
                </a:solidFill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34766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2pPr>
            <a:lvl3pPr marL="534988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3pPr>
            <a:lvl4pPr marL="893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Q) </a:t>
            </a:r>
            <a:r>
              <a:rPr lang="en-US" sz="1600" b="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What about the other processes, such as biotic and abiotic reactions, that affect the efficiency of UHS?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C8D740F-A7FF-9E82-729B-8A6D2CA8A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577" y="3651684"/>
            <a:ext cx="5503670" cy="275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494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1A68E-FEF6-2282-F96C-3264241CF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7AF772-832C-83D4-1417-1FED31BAA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45" y="370289"/>
            <a:ext cx="8581611" cy="75572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Second step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EAA10B-06C1-D466-C273-58BBE7EBD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5" y="6121479"/>
            <a:ext cx="2070376" cy="66031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3BCD27-9B54-C721-90CE-B19F43630241}"/>
              </a:ext>
            </a:extLst>
          </p:cNvPr>
          <p:cNvSpPr txBox="1">
            <a:spLocks/>
          </p:cNvSpPr>
          <p:nvPr/>
        </p:nvSpPr>
        <p:spPr>
          <a:xfrm>
            <a:off x="138320" y="1126011"/>
            <a:ext cx="7646663" cy="3160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048FF"/>
                </a:solidFill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34766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2pPr>
            <a:lvl3pPr marL="534988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3pPr>
            <a:lvl4pPr marL="893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further identify the “high quality” reservoirs, we propose a secondary criterion: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92AE49-DD49-0A9B-8B18-2B798237AA0F}"/>
              </a:ext>
            </a:extLst>
          </p:cNvPr>
          <p:cNvSpPr txBox="1"/>
          <p:nvPr/>
        </p:nvSpPr>
        <p:spPr>
          <a:xfrm>
            <a:off x="8842314" y="64928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6FC774-2A6A-499F-A0A9-DCE03B163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36" y="1586025"/>
            <a:ext cx="7403127" cy="44468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3512DC-7E06-DA38-F704-BE369CA2A7C8}"/>
              </a:ext>
            </a:extLst>
          </p:cNvPr>
          <p:cNvSpPr txBox="1"/>
          <p:nvPr/>
        </p:nvSpPr>
        <p:spPr>
          <a:xfrm>
            <a:off x="3714051" y="5967858"/>
            <a:ext cx="4675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 "/>
              </a:rPr>
              <a:t>X is the recovery factor, and RGIP is the remaining in-place gas</a:t>
            </a:r>
          </a:p>
        </p:txBody>
      </p:sp>
    </p:spTree>
    <p:extLst>
      <p:ext uri="{BB962C8B-B14F-4D97-AF65-F5344CB8AC3E}">
        <p14:creationId xmlns:p14="http://schemas.microsoft.com/office/powerpoint/2010/main" val="2738806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1A68E-FEF6-2282-F96C-3264241CF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e chart with numbers and symbols&#10;&#10;AI-generated content may be incorrect.">
            <a:extLst>
              <a:ext uri="{FF2B5EF4-FFF2-40B4-BE49-F238E27FC236}">
                <a16:creationId xmlns:a16="http://schemas.microsoft.com/office/drawing/2014/main" id="{5A4561A2-97B0-7810-F9BC-D20890B36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092" y="3429000"/>
            <a:ext cx="4399908" cy="2624565"/>
          </a:xfrm>
          <a:prstGeom prst="rect">
            <a:avLst/>
          </a:prstGeom>
        </p:spPr>
      </p:pic>
      <p:pic>
        <p:nvPicPr>
          <p:cNvPr id="4098" name="Picture 2" descr="well drilling line icon, water borehole ...">
            <a:extLst>
              <a:ext uri="{FF2B5EF4-FFF2-40B4-BE49-F238E27FC236}">
                <a16:creationId xmlns:a16="http://schemas.microsoft.com/office/drawing/2014/main" id="{AEAF6D4D-904F-BA44-B117-2CEA6E611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966" y="2093783"/>
            <a:ext cx="1200287" cy="12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7AF772-832C-83D4-1417-1FED31BAA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45" y="370289"/>
            <a:ext cx="8581611" cy="75572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EAA10B-06C1-D466-C273-58BBE7EBD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5" y="6121479"/>
            <a:ext cx="2070376" cy="66031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3BCD27-9B54-C721-90CE-B19F43630241}"/>
              </a:ext>
            </a:extLst>
          </p:cNvPr>
          <p:cNvSpPr txBox="1">
            <a:spLocks/>
          </p:cNvSpPr>
          <p:nvPr/>
        </p:nvSpPr>
        <p:spPr>
          <a:xfrm>
            <a:off x="244466" y="1126011"/>
            <a:ext cx="7646663" cy="415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048FF"/>
                </a:solidFill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34766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2pPr>
            <a:lvl3pPr marL="534988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3pPr>
            <a:lvl4pPr marL="893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0" u="sng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Initial filtering and the first step: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5FC6F-E9BB-7EFB-6AFB-3C088D9140BD}"/>
              </a:ext>
            </a:extLst>
          </p:cNvPr>
          <p:cNvSpPr txBox="1"/>
          <p:nvPr/>
        </p:nvSpPr>
        <p:spPr>
          <a:xfrm>
            <a:off x="577737" y="1970673"/>
            <a:ext cx="1854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 (Headings)"/>
              </a:rPr>
              <a:t>55,000 individual gas pools in Alberta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C58ED4D-742E-08B5-4753-14F462F4F9CF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2432175" y="2263060"/>
            <a:ext cx="163562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A7DDA4-F957-EDF4-791A-08C12A5D136B}"/>
              </a:ext>
            </a:extLst>
          </p:cNvPr>
          <p:cNvSpPr txBox="1"/>
          <p:nvPr/>
        </p:nvSpPr>
        <p:spPr>
          <a:xfrm>
            <a:off x="2415143" y="1749006"/>
            <a:ext cx="1752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Calibri Light (Headings)"/>
              </a:rPr>
              <a:t>Eliminating sites with comingled production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7C1FB-322C-CB32-8D7F-5D16616D94C3}"/>
              </a:ext>
            </a:extLst>
          </p:cNvPr>
          <p:cNvSpPr txBox="1"/>
          <p:nvPr/>
        </p:nvSpPr>
        <p:spPr>
          <a:xfrm>
            <a:off x="4122642" y="2093783"/>
            <a:ext cx="1499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 (Headings)"/>
              </a:rPr>
              <a:t>34,000 pools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1F1AFB4-B09C-8443-1C98-D362785A45E0}"/>
              </a:ext>
            </a:extLst>
          </p:cNvPr>
          <p:cNvCxnSpPr>
            <a:cxnSpLocks/>
          </p:cNvCxnSpPr>
          <p:nvPr/>
        </p:nvCxnSpPr>
        <p:spPr>
          <a:xfrm flipV="1">
            <a:off x="5386741" y="2253389"/>
            <a:ext cx="1240963" cy="1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9FA1C3E-EA26-C981-1801-F4486CE78319}"/>
              </a:ext>
            </a:extLst>
          </p:cNvPr>
          <p:cNvSpPr txBox="1"/>
          <p:nvPr/>
        </p:nvSpPr>
        <p:spPr>
          <a:xfrm>
            <a:off x="5386741" y="1718228"/>
            <a:ext cx="1162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alibri Light (Headings)"/>
              </a:rPr>
              <a:t>Disqualifying threshold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039C06-698C-E5D3-4D55-8960429D6FCD}"/>
              </a:ext>
            </a:extLst>
          </p:cNvPr>
          <p:cNvSpPr txBox="1"/>
          <p:nvPr/>
        </p:nvSpPr>
        <p:spPr>
          <a:xfrm>
            <a:off x="6707083" y="2084112"/>
            <a:ext cx="1499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Calibri Light (Headings)"/>
              </a:rPr>
              <a:t>2,200 pools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CB5E943B-E58F-6862-D078-4CC75A5762EC}"/>
              </a:ext>
            </a:extLst>
          </p:cNvPr>
          <p:cNvSpPr txBox="1">
            <a:spLocks/>
          </p:cNvSpPr>
          <p:nvPr/>
        </p:nvSpPr>
        <p:spPr>
          <a:xfrm>
            <a:off x="217051" y="2815731"/>
            <a:ext cx="5559146" cy="2934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048FF"/>
                </a:solidFill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34766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2pPr>
            <a:lvl3pPr marL="534988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3pPr>
            <a:lvl4pPr marL="893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0" u="sng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Second step: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b="0" u="sng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scoring distribution following the secondary screening criteria shows that 97% of sites received a score of 3 or lower.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Only 3% of sites - 64 reservoirs in total - achieved a score &gt; 3, with two sites receiving a perfect score of 5.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 volumetric estimate indicates that the top 40 reservoirs that passed the two-step screening collectively roughly provide 16% of the province’s annual energy demand.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100" name="Picture 4" descr="Disqualify PNG Transparent Images Free ...">
            <a:extLst>
              <a:ext uri="{FF2B5EF4-FFF2-40B4-BE49-F238E27FC236}">
                <a16:creationId xmlns:a16="http://schemas.microsoft.com/office/drawing/2014/main" id="{BEC93A4F-3C99-AD52-992C-9E9F0D903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77805" y="2274704"/>
            <a:ext cx="980498" cy="9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2CE9293-A694-1A02-3C22-A30B178276ED}"/>
              </a:ext>
            </a:extLst>
          </p:cNvPr>
          <p:cNvSpPr txBox="1"/>
          <p:nvPr/>
        </p:nvSpPr>
        <p:spPr>
          <a:xfrm>
            <a:off x="8842314" y="64928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08173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1A68E-FEF6-2282-F96C-3264241CF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7AF772-832C-83D4-1417-1FED31BAA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46" y="370289"/>
            <a:ext cx="3753362" cy="75572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Refining the results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3BCD27-9B54-C721-90CE-B19F43630241}"/>
              </a:ext>
            </a:extLst>
          </p:cNvPr>
          <p:cNvSpPr txBox="1">
            <a:spLocks/>
          </p:cNvSpPr>
          <p:nvPr/>
        </p:nvSpPr>
        <p:spPr>
          <a:xfrm>
            <a:off x="138320" y="1848618"/>
            <a:ext cx="3544917" cy="3160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048FF"/>
                </a:solidFill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34766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2pPr>
            <a:lvl3pPr marL="534988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3pPr>
            <a:lvl4pPr marL="893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 the final screening step, we used well and pool data to obtain pool-based salinity, pH, and permeability information.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 this process, we removed pools with a depth of less than 1 km.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further mitigate the risk of biotic reactions, we flagged sites with pH values in the range </a:t>
            </a:r>
            <a:r>
              <a:rPr lang="en-US" sz="1600" b="0" u="sng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6 &lt; pH &lt; 8</a:t>
            </a: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and salinity </a:t>
            </a:r>
            <a:r>
              <a:rPr lang="en-US" sz="1600" b="0" u="sng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&lt; 0.4 M</a:t>
            </a: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as high risk for hydrogen consumption via microbial pathways.</a:t>
            </a:r>
            <a:endParaRPr lang="en-US" sz="18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C5DCF-86E8-2497-D7B1-E15650F9F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773" y="18518"/>
            <a:ext cx="5299227" cy="685800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C2A16AB-9700-88D6-791C-D00D1F48D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092" y="4720479"/>
            <a:ext cx="2493115" cy="2013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EAA10B-06C1-D466-C273-58BBE7EBD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5" y="6121479"/>
            <a:ext cx="2070376" cy="660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5B1F81-7013-113C-017B-A1E635E9A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676" y="5327304"/>
            <a:ext cx="1085850" cy="11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89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1A68E-FEF6-2282-F96C-3264241CF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7AF772-832C-83D4-1417-1FED31BAA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45" y="370289"/>
            <a:ext cx="8581611" cy="75572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Shortlisted sites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7508D-3BF7-0D90-D511-1CC7B39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18" y="1750925"/>
            <a:ext cx="7477805" cy="2367215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21D41CB-9448-FFA4-3A54-15568E72F8F5}"/>
              </a:ext>
            </a:extLst>
          </p:cNvPr>
          <p:cNvSpPr txBox="1">
            <a:spLocks/>
          </p:cNvSpPr>
          <p:nvPr/>
        </p:nvSpPr>
        <p:spPr>
          <a:xfrm>
            <a:off x="138320" y="1126011"/>
            <a:ext cx="7646663" cy="3160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048FF"/>
                </a:solidFill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34766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2pPr>
            <a:lvl3pPr marL="534988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3pPr>
            <a:lvl4pPr marL="893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list 12 sites that passed the two-step screening that further have sufficient depth and low risk of biotic reactions.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E1B0BA-7D2A-BBAE-DD75-7AA849F3B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20" y="4437577"/>
            <a:ext cx="2470082" cy="21663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B3F9B2-FB1E-CF64-CE74-65DFBB09B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4186" y="4437577"/>
            <a:ext cx="2605444" cy="22055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26DB68-B1EB-E800-319A-97894B817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270" y="4439827"/>
            <a:ext cx="2605444" cy="22032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A5881E-8D86-61C7-4BA1-6F5BFDF82885}"/>
              </a:ext>
            </a:extLst>
          </p:cNvPr>
          <p:cNvSpPr txBox="1"/>
          <p:nvPr/>
        </p:nvSpPr>
        <p:spPr>
          <a:xfrm>
            <a:off x="3252822" y="4070495"/>
            <a:ext cx="218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 Light (Headings)"/>
              </a:rPr>
              <a:t>Volumetric reservoirs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75CF7A-6926-634E-8CBB-3507E7BB3DD6}"/>
              </a:ext>
            </a:extLst>
          </p:cNvPr>
          <p:cNvCxnSpPr/>
          <p:nvPr/>
        </p:nvCxnSpPr>
        <p:spPr>
          <a:xfrm>
            <a:off x="246163" y="2273184"/>
            <a:ext cx="60827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7C42218-8242-86FD-7FB1-D9FEE68DBEC7}"/>
              </a:ext>
            </a:extLst>
          </p:cNvPr>
          <p:cNvCxnSpPr/>
          <p:nvPr/>
        </p:nvCxnSpPr>
        <p:spPr>
          <a:xfrm>
            <a:off x="246163" y="2432705"/>
            <a:ext cx="60827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28E1444-B9C0-949E-F117-E96BF97C1CC2}"/>
              </a:ext>
            </a:extLst>
          </p:cNvPr>
          <p:cNvCxnSpPr/>
          <p:nvPr/>
        </p:nvCxnSpPr>
        <p:spPr>
          <a:xfrm>
            <a:off x="246163" y="2100842"/>
            <a:ext cx="60827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7259E95-2F7B-3DAC-A278-68B8841864C1}"/>
              </a:ext>
            </a:extLst>
          </p:cNvPr>
          <p:cNvSpPr txBox="1"/>
          <p:nvPr/>
        </p:nvSpPr>
        <p:spPr>
          <a:xfrm>
            <a:off x="8842314" y="64928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8348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89A4C-EDCF-CB71-A164-7B2ED6B2F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A72B5A-6320-C644-EA03-6B0ED0B9E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45" y="370289"/>
            <a:ext cx="8581611" cy="755722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Conclusion and future outlook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75D4B5-5CC2-3047-271B-0386C9F4D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5" y="6121479"/>
            <a:ext cx="2070376" cy="66031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34F0C3-FDBC-8891-CC17-1032E95AA5C9}"/>
              </a:ext>
            </a:extLst>
          </p:cNvPr>
          <p:cNvSpPr txBox="1">
            <a:spLocks/>
          </p:cNvSpPr>
          <p:nvPr/>
        </p:nvSpPr>
        <p:spPr>
          <a:xfrm>
            <a:off x="138320" y="1126010"/>
            <a:ext cx="6629949" cy="4788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048FF"/>
                </a:solidFill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34766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2pPr>
            <a:lvl3pPr marL="534988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3pPr>
            <a:lvl4pPr marL="893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E330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Fleya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Supporting the transition to a hydrogen economy requires identifying the geological formations within the province that are most suitable for UHS.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This study applies a two-step screening algorithm to reduce Alberta’s large inventory of natural gas reservoirs.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By considering storage capacity, propensity for geochemical reactions, lithology, degree of depletion, and the risk of microbial consumption, a list of the top 12 candidate reservoirs in Alberta was identified and mapped.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 material balance investigation of the shortlisted reservoirs revealed that the reservoir, for the most part, can be regarded as volumetric.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next primary objective in this project is to conduct a detailed numerical simulation of the candidate reservoirs to assess the efficiency of the UHS of the reservoirs.</a:t>
            </a:r>
          </a:p>
          <a:p>
            <a:pPr marL="457200" indent="-457200" algn="just">
              <a:buFont typeface="+mj-lt"/>
              <a:buAutoNum type="arabicPeriod"/>
            </a:pPr>
            <a:endParaRPr lang="en-US" sz="14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A137AB-60FB-46A7-9408-DC7306A895B4}"/>
              </a:ext>
            </a:extLst>
          </p:cNvPr>
          <p:cNvSpPr txBox="1"/>
          <p:nvPr/>
        </p:nvSpPr>
        <p:spPr>
          <a:xfrm>
            <a:off x="8725296" y="65096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085880-6CEF-11FA-AAC0-91345802E0F8}"/>
              </a:ext>
            </a:extLst>
          </p:cNvPr>
          <p:cNvSpPr txBox="1"/>
          <p:nvPr/>
        </p:nvSpPr>
        <p:spPr>
          <a:xfrm>
            <a:off x="6948951" y="2858300"/>
            <a:ext cx="2195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Funding acknowledgment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7F6B6E-7B5F-579E-987E-6338FC496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209" y="3313875"/>
            <a:ext cx="2301791" cy="5003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56080E-58CD-0A8A-C220-5EF2F40A9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922" y="4089886"/>
            <a:ext cx="119492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63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10F21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6CB9E7E-DDD7-6D45-85D7-A63810E67AF6}" vid="{7C0BF88D-5511-D34A-AD38-82500F999A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25359</TotalTime>
  <Words>979</Words>
  <Application>Microsoft Office PowerPoint</Application>
  <PresentationFormat>On-screen Show (4:3)</PresentationFormat>
  <Paragraphs>87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 </vt:lpstr>
      <vt:lpstr>Calibri Light (Headings)</vt:lpstr>
      <vt:lpstr>Fleya</vt:lpstr>
      <vt:lpstr>Franklin Gothic Book</vt:lpstr>
      <vt:lpstr>Franklin Gothic Demi</vt:lpstr>
      <vt:lpstr>Office Theme</vt:lpstr>
      <vt:lpstr>  “A Two-Step Screening Framework for Identifying Underground Hydrogen Storage Sites in Alberta’s Depleted Gas Reservoirs”  </vt:lpstr>
      <vt:lpstr>What is the importance of hydrogen storage? </vt:lpstr>
      <vt:lpstr>Regional context</vt:lpstr>
      <vt:lpstr>First step</vt:lpstr>
      <vt:lpstr>Second step</vt:lpstr>
      <vt:lpstr>Results</vt:lpstr>
      <vt:lpstr>Refining the results</vt:lpstr>
      <vt:lpstr>Shortlisted sites</vt:lpstr>
      <vt:lpstr>Conclusion and future outlook</vt:lpstr>
      <vt:lpstr>References</vt:lpstr>
      <vt:lpstr>Questions and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Title: Goes here on two lines if necessary</dc:title>
  <dc:creator>mrflynn@ualberta.ca</dc:creator>
  <cp:lastModifiedBy>khashayar rahnama</cp:lastModifiedBy>
  <cp:revision>925</cp:revision>
  <dcterms:created xsi:type="dcterms:W3CDTF">2020-06-05T17:51:29Z</dcterms:created>
  <dcterms:modified xsi:type="dcterms:W3CDTF">2026-05-15T16:55:59Z</dcterms:modified>
</cp:coreProperties>
</file>