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533" r:id="rId3"/>
    <p:sldId id="482" r:id="rId4"/>
    <p:sldId id="467" r:id="rId5"/>
    <p:sldId id="489" r:id="rId6"/>
    <p:sldId id="492" r:id="rId7"/>
    <p:sldId id="490" r:id="rId8"/>
    <p:sldId id="534" r:id="rId9"/>
    <p:sldId id="493" r:id="rId10"/>
    <p:sldId id="483" r:id="rId11"/>
    <p:sldId id="535" r:id="rId12"/>
    <p:sldId id="491" r:id="rId13"/>
    <p:sldId id="538" r:id="rId14"/>
    <p:sldId id="539" r:id="rId15"/>
    <p:sldId id="540" r:id="rId16"/>
    <p:sldId id="541" r:id="rId17"/>
    <p:sldId id="486" r:id="rId18"/>
    <p:sldId id="4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811" autoAdjust="0"/>
  </p:normalViewPr>
  <p:slideViewPr>
    <p:cSldViewPr snapToGrid="0">
      <p:cViewPr varScale="1">
        <p:scale>
          <a:sx n="66" d="100"/>
          <a:sy n="66" d="100"/>
        </p:scale>
        <p:origin x="32" y="40"/>
      </p:cViewPr>
      <p:guideLst/>
    </p:cSldViewPr>
  </p:slideViewPr>
  <p:notesTextViewPr>
    <p:cViewPr>
      <p:scale>
        <a:sx n="1" d="1"/>
        <a:sy n="1" d="1"/>
      </p:scale>
      <p:origin x="0" y="0"/>
    </p:cViewPr>
  </p:notesTextViewPr>
  <p:notesViewPr>
    <p:cSldViewPr snapToGrid="0">
      <p:cViewPr>
        <p:scale>
          <a:sx n="70" d="100"/>
          <a:sy n="70" d="100"/>
        </p:scale>
        <p:origin x="2860"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A9D60B9-04BD-495F-83E8-EC1E3E9677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ECC5CB33-4D43-42DF-B9B8-AB7D7A3DCE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21C167-FBEC-4FAB-8F42-2A2F3660058C}" type="datetimeFigureOut">
              <a:rPr lang="en-GB" smtClean="0"/>
              <a:t>21/05/2026</a:t>
            </a:fld>
            <a:endParaRPr lang="en-GB"/>
          </a:p>
        </p:txBody>
      </p:sp>
      <p:sp>
        <p:nvSpPr>
          <p:cNvPr id="4" name="Marcador de pie de página 3">
            <a:extLst>
              <a:ext uri="{FF2B5EF4-FFF2-40B4-BE49-F238E27FC236}">
                <a16:creationId xmlns:a16="http://schemas.microsoft.com/office/drawing/2014/main" id="{765179FB-EB23-4343-83C7-228F943C6E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E43B7086-2CB0-4704-ADE8-69A4779F1B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387D53-64F1-42AD-B612-594F66988317}" type="slidenum">
              <a:rPr lang="en-GB" smtClean="0"/>
              <a:t>‹Nº›</a:t>
            </a:fld>
            <a:endParaRPr lang="en-GB"/>
          </a:p>
        </p:txBody>
      </p:sp>
    </p:spTree>
    <p:extLst>
      <p:ext uri="{BB962C8B-B14F-4D97-AF65-F5344CB8AC3E}">
        <p14:creationId xmlns:p14="http://schemas.microsoft.com/office/powerpoint/2010/main" val="2964349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8D107-4731-47FE-8D17-A980C7E10BB7}" type="datetimeFigureOut">
              <a:rPr lang="en-GB" smtClean="0"/>
              <a:t>21/05/2026</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A3222-0FB9-4F53-BEE3-1A77C8C746A5}" type="slidenum">
              <a:rPr lang="en-GB" smtClean="0"/>
              <a:t>‹Nº›</a:t>
            </a:fld>
            <a:endParaRPr lang="en-GB"/>
          </a:p>
        </p:txBody>
      </p:sp>
    </p:spTree>
    <p:extLst>
      <p:ext uri="{BB962C8B-B14F-4D97-AF65-F5344CB8AC3E}">
        <p14:creationId xmlns:p14="http://schemas.microsoft.com/office/powerpoint/2010/main" val="176823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a:solidFill>
                  <a:schemeClr val="tx1"/>
                </a:solidFill>
                <a:effectLst/>
                <a:latin typeface="+mn-lt"/>
                <a:ea typeface="+mn-ea"/>
                <a:cs typeface="+mn-cs"/>
              </a:rPr>
              <a:t>H2 storage in porous media could be a corner stone in our transition to a zero carbon society,  providing H2 energy with the necessary large storage capacities. But s</a:t>
            </a:r>
            <a:r>
              <a:rPr lang="en-GB" sz="1200" kern="1200" dirty="0">
                <a:solidFill>
                  <a:schemeClr val="tx1"/>
                </a:solidFill>
                <a:effectLst/>
                <a:latin typeface="+mn-lt"/>
                <a:ea typeface="+mn-ea"/>
                <a:cs typeface="+mn-cs"/>
              </a:rPr>
              <a:t>everal</a:t>
            </a:r>
            <a:r>
              <a:rPr lang="en-GB" sz="1200" kern="1200" baseline="0" dirty="0">
                <a:solidFill>
                  <a:schemeClr val="tx1"/>
                </a:solidFill>
                <a:effectLst/>
                <a:latin typeface="+mn-lt"/>
                <a:ea typeface="+mn-ea"/>
                <a:cs typeface="+mn-cs"/>
              </a:rPr>
              <a:t> uncertainties are still connecting to H2 storage in porous media –one of them being the H2 fluid flow affecting the H2 </a:t>
            </a:r>
            <a:r>
              <a:rPr lang="en-GB" sz="1200" kern="1200" baseline="0" dirty="0" err="1">
                <a:solidFill>
                  <a:schemeClr val="tx1"/>
                </a:solidFill>
                <a:effectLst/>
                <a:latin typeface="+mn-lt"/>
                <a:ea typeface="+mn-ea"/>
                <a:cs typeface="+mn-cs"/>
              </a:rPr>
              <a:t>injectivity</a:t>
            </a:r>
            <a:r>
              <a:rPr lang="en-GB" sz="1200" kern="1200" baseline="0" dirty="0">
                <a:solidFill>
                  <a:schemeClr val="tx1"/>
                </a:solidFill>
                <a:effectLst/>
                <a:latin typeface="+mn-lt"/>
                <a:ea typeface="+mn-ea"/>
                <a:cs typeface="+mn-cs"/>
              </a:rPr>
              <a:t> and recoverability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0AA71-329D-4C74-8EFC-F93A4D66D929}" type="slidenum">
              <a:rPr lang="en-GB" smtClean="0"/>
              <a:t>2</a:t>
            </a:fld>
            <a:endParaRPr lang="en-GB"/>
          </a:p>
        </p:txBody>
      </p:sp>
    </p:spTree>
    <p:extLst>
      <p:ext uri="{BB962C8B-B14F-4D97-AF65-F5344CB8AC3E}">
        <p14:creationId xmlns:p14="http://schemas.microsoft.com/office/powerpoint/2010/main" val="240199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08A3222-0FB9-4F53-BEE3-1A77C8C746A5}" type="slidenum">
              <a:rPr lang="en-GB" smtClean="0"/>
              <a:t>3</a:t>
            </a:fld>
            <a:endParaRPr lang="en-GB"/>
          </a:p>
        </p:txBody>
      </p:sp>
    </p:spTree>
    <p:extLst>
      <p:ext uri="{BB962C8B-B14F-4D97-AF65-F5344CB8AC3E}">
        <p14:creationId xmlns:p14="http://schemas.microsoft.com/office/powerpoint/2010/main" val="181438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a:t>
            </a:r>
            <a:r>
              <a:rPr lang="en-GB" baseline="0" dirty="0"/>
              <a:t> on to the results what you see here is a an image that was taken after saturation of the rock sample with 10 pore volumes of brine (where we used 0.5 molar </a:t>
            </a:r>
            <a:r>
              <a:rPr lang="en-GB" baseline="0" dirty="0" err="1"/>
              <a:t>Cesium</a:t>
            </a:r>
            <a:r>
              <a:rPr lang="en-GB" baseline="0" dirty="0"/>
              <a:t> chloride) and subsequent injection of 10 pore volumes of hydrogen. The rock is shown in different tones of light grey, the brine appears as dark grey and the hydrogen is black. </a:t>
            </a:r>
          </a:p>
          <a:p>
            <a:r>
              <a:rPr lang="en-GB" baseline="0" dirty="0"/>
              <a:t>Looking more closely at the distribution of brine and hydrogen in the pore space we see that the hydrogen fills the centre of the pores with residual brine shown in the pore throats and corners, and as thin films around grains. </a:t>
            </a:r>
          </a:p>
          <a:p>
            <a:r>
              <a:rPr lang="en-GB" baseline="0" dirty="0"/>
              <a:t>So clearly, hydrogen behaved as a </a:t>
            </a:r>
            <a:r>
              <a:rPr lang="en-GB" baseline="0" dirty="0" err="1"/>
              <a:t>nonwetting</a:t>
            </a:r>
            <a:r>
              <a:rPr lang="en-GB" baseline="0" dirty="0"/>
              <a:t> phase and brine as a wetting phase in our experiments. </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7730AA71-329D-4C74-8EFC-F93A4D66D929}" type="slidenum">
              <a:rPr lang="en-GB" smtClean="0"/>
              <a:t>4</a:t>
            </a:fld>
            <a:endParaRPr lang="en-GB"/>
          </a:p>
        </p:txBody>
      </p:sp>
    </p:spTree>
    <p:extLst>
      <p:ext uri="{BB962C8B-B14F-4D97-AF65-F5344CB8AC3E}">
        <p14:creationId xmlns:p14="http://schemas.microsoft.com/office/powerpoint/2010/main" val="406079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Power spectra: </a:t>
            </a:r>
            <a:r>
              <a:rPr lang="en-GB" dirty="0">
                <a:latin typeface="Times New Roman" panose="02020603050405020304" pitchFamily="18" charset="0"/>
                <a:ea typeface="Calibri" panose="020F0502020204030204" pitchFamily="34" charset="0"/>
              </a:rPr>
              <a:t>Transformation of the pressure data into the frequency domain using a </a:t>
            </a:r>
            <a:r>
              <a:rPr lang="en-GB" b="1" dirty="0">
                <a:latin typeface="Times New Roman" panose="02020603050405020304" pitchFamily="18" charset="0"/>
                <a:ea typeface="Calibri" panose="020F0502020204030204" pitchFamily="34" charset="0"/>
              </a:rPr>
              <a:t>continuous wavelet transformation</a:t>
            </a:r>
            <a:endParaRPr lang="en-GB" b="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both the 1:1 and 4:1 H</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/brine injection ratios, the pressure oscillations had intervals of 2-3 minutes (Fig. 9b and d; ´bumps at ̴ 10</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Both injection schemes were characteristic of red or Brownian noise, i.e. pressure signals produced by Brownian motion (shown by the red dashed lines in Fig. 9b and d). The pressure signal prior to gas arrival was characterized by white noise (random noise for frequencies &gt; 10</a:t>
            </a:r>
            <a:r>
              <a:rPr lang="en-GB" sz="1200" kern="1200" baseline="300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Hz; SI Fig. S4).</a:t>
            </a:r>
          </a:p>
          <a:p>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Red noise indicates a stochastic process where pressure fluctuations are seen throughout the pore space, resulting in intermittent filling of pores over a wide range of time-scales, from seconds to minutes </a:t>
            </a:r>
            <a:endParaRPr lang="en-GB" dirty="0"/>
          </a:p>
        </p:txBody>
      </p:sp>
      <p:sp>
        <p:nvSpPr>
          <p:cNvPr id="4" name="Marcador de número de diapositiva 3"/>
          <p:cNvSpPr>
            <a:spLocks noGrp="1"/>
          </p:cNvSpPr>
          <p:nvPr>
            <p:ph type="sldNum" sz="quarter" idx="5"/>
          </p:nvPr>
        </p:nvSpPr>
        <p:spPr/>
        <p:txBody>
          <a:bodyPr/>
          <a:lstStyle/>
          <a:p>
            <a:fld id="{E08A3222-0FB9-4F53-BEE3-1A77C8C746A5}" type="slidenum">
              <a:rPr lang="en-GB" smtClean="0"/>
              <a:t>9</a:t>
            </a:fld>
            <a:endParaRPr lang="en-GB"/>
          </a:p>
        </p:txBody>
      </p:sp>
    </p:spTree>
    <p:extLst>
      <p:ext uri="{BB962C8B-B14F-4D97-AF65-F5344CB8AC3E}">
        <p14:creationId xmlns:p14="http://schemas.microsoft.com/office/powerpoint/2010/main" val="148574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Krevor et al. [59] observed similarly low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saturation ratios and relative permeabilities in Berea sandstone at 50 °C and 9 MPa injection pressure (Fig. 11). Compared to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H</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is more wetting (Fig. 11), as shown previously [60]. </a:t>
            </a:r>
            <a:endParaRPr lang="en-GB" dirty="0"/>
          </a:p>
        </p:txBody>
      </p:sp>
      <p:sp>
        <p:nvSpPr>
          <p:cNvPr id="4" name="Marcador de número de diapositiva 3"/>
          <p:cNvSpPr>
            <a:spLocks noGrp="1"/>
          </p:cNvSpPr>
          <p:nvPr>
            <p:ph type="sldNum" sz="quarter" idx="5"/>
          </p:nvPr>
        </p:nvSpPr>
        <p:spPr/>
        <p:txBody>
          <a:bodyPr/>
          <a:lstStyle/>
          <a:p>
            <a:fld id="{E08A3222-0FB9-4F53-BEE3-1A77C8C746A5}" type="slidenum">
              <a:rPr lang="en-GB" smtClean="0"/>
              <a:t>10</a:t>
            </a:fld>
            <a:endParaRPr lang="en-GB"/>
          </a:p>
        </p:txBody>
      </p:sp>
    </p:spTree>
    <p:extLst>
      <p:ext uri="{BB962C8B-B14F-4D97-AF65-F5344CB8AC3E}">
        <p14:creationId xmlns:p14="http://schemas.microsoft.com/office/powerpoint/2010/main" val="263278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08A3222-0FB9-4F53-BEE3-1A77C8C746A5}" type="slidenum">
              <a:rPr lang="en-GB" smtClean="0"/>
              <a:t>12</a:t>
            </a:fld>
            <a:endParaRPr lang="en-GB"/>
          </a:p>
        </p:txBody>
      </p:sp>
    </p:spTree>
    <p:extLst>
      <p:ext uri="{BB962C8B-B14F-4D97-AF65-F5344CB8AC3E}">
        <p14:creationId xmlns:p14="http://schemas.microsoft.com/office/powerpoint/2010/main" val="4152327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A higher H</a:t>
            </a:r>
            <a:r>
              <a:rPr lang="en-GB" baseline="-25000" dirty="0"/>
              <a:t>2</a:t>
            </a:r>
            <a:r>
              <a:rPr lang="en-GB" dirty="0"/>
              <a:t> fractional flow of 0.75 relative to 0.5 increased the H</a:t>
            </a:r>
            <a:r>
              <a:rPr lang="en-GB" baseline="-25000" dirty="0"/>
              <a:t>2</a:t>
            </a:r>
            <a:r>
              <a:rPr lang="en-GB" dirty="0"/>
              <a:t> saturation in the pore space from 20-22% to 28%, implying a lower H</a:t>
            </a:r>
            <a:r>
              <a:rPr lang="en-GB" baseline="-25000" dirty="0"/>
              <a:t>2 </a:t>
            </a:r>
            <a:r>
              <a:rPr lang="en-GB" dirty="0"/>
              <a:t>storage capacity in aquifers with higher hydrodynamic flow. </a:t>
            </a:r>
          </a:p>
          <a:p>
            <a:r>
              <a:rPr lang="en-GB" dirty="0"/>
              <a:t>Hydrogen</a:t>
            </a:r>
            <a:r>
              <a:rPr lang="en-GB" baseline="-25000" dirty="0"/>
              <a:t> </a:t>
            </a:r>
            <a:r>
              <a:rPr lang="en-GB" dirty="0"/>
              <a:t>connectivity was weak and remained similar across different H</a:t>
            </a:r>
            <a:r>
              <a:rPr lang="en-GB" baseline="-25000" dirty="0"/>
              <a:t>2 </a:t>
            </a:r>
            <a:r>
              <a:rPr lang="en-GB" dirty="0"/>
              <a:t>fractional flows, indicating minimal influence of connectivity on</a:t>
            </a:r>
            <a:r>
              <a:rPr lang="en-GB" baseline="-25000" dirty="0"/>
              <a:t>  </a:t>
            </a:r>
            <a:r>
              <a:rPr lang="en-GB" dirty="0"/>
              <a:t>pore space H</a:t>
            </a:r>
            <a:r>
              <a:rPr lang="en-GB" baseline="-25000" dirty="0"/>
              <a:t>2</a:t>
            </a:r>
            <a:r>
              <a:rPr lang="en-GB" dirty="0"/>
              <a:t> saturation, and suggesting low H₂ recovery in aquifers with hydrodynamic flow, which may adversely affect the economic feasibility of the storage operation. </a:t>
            </a:r>
          </a:p>
          <a:p>
            <a:pPr marL="0" indent="0">
              <a:buNone/>
            </a:pPr>
            <a:r>
              <a:rPr lang="en-GB" i="1" dirty="0"/>
              <a:t>    Confirm at higher resolution  </a:t>
            </a:r>
          </a:p>
          <a:p>
            <a:r>
              <a:rPr lang="en-GB" dirty="0"/>
              <a:t>Intermittent flow was detected in parts of the rock during steady-state injections, but the volume of fluctuating H</a:t>
            </a:r>
            <a:r>
              <a:rPr lang="en-GB" baseline="-25000" dirty="0"/>
              <a:t>2 </a:t>
            </a:r>
            <a:r>
              <a:rPr lang="en-GB" dirty="0"/>
              <a:t>was limited, indicating that the applicability of Darcy´s law to describe the bulk H</a:t>
            </a:r>
            <a:r>
              <a:rPr lang="en-GB" baseline="-25000" dirty="0"/>
              <a:t>2</a:t>
            </a:r>
            <a:r>
              <a:rPr lang="en-GB" dirty="0"/>
              <a:t> and brine fluid flow based on relative permeability and capillary pressure was not challenged</a:t>
            </a:r>
          </a:p>
          <a:p>
            <a:endParaRPr lang="en-GB" dirty="0"/>
          </a:p>
        </p:txBody>
      </p:sp>
      <p:sp>
        <p:nvSpPr>
          <p:cNvPr id="4" name="Marcador de número de diapositiva 3"/>
          <p:cNvSpPr>
            <a:spLocks noGrp="1"/>
          </p:cNvSpPr>
          <p:nvPr>
            <p:ph type="sldNum" sz="quarter" idx="5"/>
          </p:nvPr>
        </p:nvSpPr>
        <p:spPr/>
        <p:txBody>
          <a:bodyPr/>
          <a:lstStyle/>
          <a:p>
            <a:fld id="{E08A3222-0FB9-4F53-BEE3-1A77C8C746A5}" type="slidenum">
              <a:rPr lang="en-GB" smtClean="0"/>
              <a:t>13</a:t>
            </a:fld>
            <a:endParaRPr lang="en-GB"/>
          </a:p>
        </p:txBody>
      </p:sp>
    </p:spTree>
    <p:extLst>
      <p:ext uri="{BB962C8B-B14F-4D97-AF65-F5344CB8AC3E}">
        <p14:creationId xmlns:p14="http://schemas.microsoft.com/office/powerpoint/2010/main" val="30415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fraction of intermittent flow is likely to increase at flow rates corresponding to higher capillary numbers. To model intermittent flow alongside laminar flow, new reservoir models incorporating </a:t>
            </a:r>
            <a:r>
              <a:rPr lang="en-GB" dirty="0" err="1"/>
              <a:t>Navier</a:t>
            </a:r>
            <a:r>
              <a:rPr lang="en-GB" dirty="0"/>
              <a:t>-Stokes equations may have to be developed. Future experiments should quantify the volume of H</a:t>
            </a:r>
            <a:r>
              <a:rPr lang="en-GB" baseline="-25000" dirty="0"/>
              <a:t>2 </a:t>
            </a:r>
            <a:r>
              <a:rPr lang="en-GB" dirty="0"/>
              <a:t>fluctuating intermittently as a function of capillary number and fractional flow to quantify the increase of intermittent flow with increasing capillary number and to determine the capillary number at which intermittent flow will affect macroscale flow behaviour such as the relative permeability.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Considering the lower viscosity ratio of the H</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-brine system</a:t>
            </a:r>
            <a:r>
              <a:rPr lang="en-GB" sz="1200" kern="1200" baseline="-250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compared to the N</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-brine system, relatively more intermittent flow can be expected for a given flow rate and shifts in the </a:t>
            </a:r>
            <a:r>
              <a:rPr lang="en-GB" sz="1200" i="1" kern="1200" dirty="0">
                <a:solidFill>
                  <a:schemeClr val="tx1"/>
                </a:solidFill>
                <a:effectLst/>
                <a:latin typeface="+mn-lt"/>
                <a:ea typeface="+mn-ea"/>
                <a:cs typeface="+mn-cs"/>
              </a:rPr>
              <a:t>kr</a:t>
            </a:r>
            <a:r>
              <a:rPr lang="en-GB" sz="1200" i="1" kern="1200" baseline="-25000" dirty="0">
                <a:solidFill>
                  <a:schemeClr val="tx1"/>
                </a:solidFill>
                <a:effectLst/>
                <a:latin typeface="+mn-lt"/>
                <a:ea typeface="+mn-ea"/>
                <a:cs typeface="+mn-cs"/>
              </a:rPr>
              <a:t>H2 </a:t>
            </a:r>
            <a:r>
              <a:rPr lang="en-GB" sz="1200" kern="1200" dirty="0">
                <a:solidFill>
                  <a:schemeClr val="tx1"/>
                </a:solidFill>
                <a:effectLst/>
                <a:latin typeface="+mn-lt"/>
                <a:ea typeface="+mn-ea"/>
                <a:cs typeface="+mn-cs"/>
              </a:rPr>
              <a:t>can be expected at lower </a:t>
            </a:r>
            <a:r>
              <a:rPr lang="en-GB" sz="1200" i="1" kern="1200" dirty="0">
                <a:solidFill>
                  <a:schemeClr val="tx1"/>
                </a:solidFill>
                <a:effectLst/>
                <a:latin typeface="+mn-lt"/>
                <a:ea typeface="+mn-ea"/>
                <a:cs typeface="+mn-cs"/>
              </a:rPr>
              <a:t>N</a:t>
            </a:r>
            <a:r>
              <a:rPr lang="en-GB" sz="1200" i="1" kern="1200" baseline="-250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than for N</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a:t>
            </a:r>
            <a:endParaRPr lang="en-GB" dirty="0"/>
          </a:p>
          <a:p>
            <a:endParaRPr lang="en-GB" dirty="0"/>
          </a:p>
        </p:txBody>
      </p:sp>
      <p:sp>
        <p:nvSpPr>
          <p:cNvPr id="4" name="Marcador de número de diapositiva 3"/>
          <p:cNvSpPr>
            <a:spLocks noGrp="1"/>
          </p:cNvSpPr>
          <p:nvPr>
            <p:ph type="sldNum" sz="quarter" idx="5"/>
          </p:nvPr>
        </p:nvSpPr>
        <p:spPr/>
        <p:txBody>
          <a:bodyPr/>
          <a:lstStyle/>
          <a:p>
            <a:fld id="{E08A3222-0FB9-4F53-BEE3-1A77C8C746A5}" type="slidenum">
              <a:rPr lang="en-GB" smtClean="0"/>
              <a:t>14</a:t>
            </a:fld>
            <a:endParaRPr lang="en-GB"/>
          </a:p>
        </p:txBody>
      </p:sp>
    </p:spTree>
    <p:extLst>
      <p:ext uri="{BB962C8B-B14F-4D97-AF65-F5344CB8AC3E}">
        <p14:creationId xmlns:p14="http://schemas.microsoft.com/office/powerpoint/2010/main" val="2732957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Krevor et al. [59] observed similarly low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saturation ratios and relative permeabilities in Berea sandstone at 50 °C and 9 MPa injection pressure (Fig. 11). Compared to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H</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is more wetting (Fig. 11), as shown previously [60]. </a:t>
            </a:r>
            <a:endParaRPr lang="en-GB" dirty="0"/>
          </a:p>
        </p:txBody>
      </p:sp>
      <p:sp>
        <p:nvSpPr>
          <p:cNvPr id="4" name="Marcador de número de diapositiva 3"/>
          <p:cNvSpPr>
            <a:spLocks noGrp="1"/>
          </p:cNvSpPr>
          <p:nvPr>
            <p:ph type="sldNum" sz="quarter" idx="5"/>
          </p:nvPr>
        </p:nvSpPr>
        <p:spPr/>
        <p:txBody>
          <a:bodyPr/>
          <a:lstStyle/>
          <a:p>
            <a:fld id="{E08A3222-0FB9-4F53-BEE3-1A77C8C746A5}" type="slidenum">
              <a:rPr lang="en-GB" smtClean="0"/>
              <a:t>16</a:t>
            </a:fld>
            <a:endParaRPr lang="en-GB"/>
          </a:p>
        </p:txBody>
      </p:sp>
    </p:spTree>
    <p:extLst>
      <p:ext uri="{BB962C8B-B14F-4D97-AF65-F5344CB8AC3E}">
        <p14:creationId xmlns:p14="http://schemas.microsoft.com/office/powerpoint/2010/main" val="100298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DBDB9D-455B-4028-AD09-5EC0B331E8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7854E012-3311-4E89-90A7-7B98294C0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CD95E93D-F927-41F4-A7B6-27FCA1F20FD8}"/>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5" name="Marcador de pie de página 4">
            <a:extLst>
              <a:ext uri="{FF2B5EF4-FFF2-40B4-BE49-F238E27FC236}">
                <a16:creationId xmlns:a16="http://schemas.microsoft.com/office/drawing/2014/main" id="{6AE38891-C5A0-4426-9B65-587E744BCDBB}"/>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49B56F51-FBAB-4F89-AF7B-0D4B2C3F6078}"/>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416511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80A63A-FF12-4979-B768-80A0D9166C1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A411DFD5-1E10-4BF2-A3E6-0B4F69282233}"/>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35AB95D1-5BD4-4533-A094-B9DFB49E2B94}"/>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5" name="Marcador de pie de página 4">
            <a:extLst>
              <a:ext uri="{FF2B5EF4-FFF2-40B4-BE49-F238E27FC236}">
                <a16:creationId xmlns:a16="http://schemas.microsoft.com/office/drawing/2014/main" id="{546E76FA-F550-409C-BF1C-42CAB4579970}"/>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842CBDE7-2E64-4CA7-BA8D-F78758A0F730}"/>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302744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1CE4D1-3B32-4D98-8A4A-544771F1F1A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333F27C8-B5DA-4702-ABB2-7FFF08A6C793}"/>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3F606C3E-2AD3-4B30-8750-4E9ED501E29C}"/>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5" name="Marcador de pie de página 4">
            <a:extLst>
              <a:ext uri="{FF2B5EF4-FFF2-40B4-BE49-F238E27FC236}">
                <a16:creationId xmlns:a16="http://schemas.microsoft.com/office/drawing/2014/main" id="{1BAF8450-4EAB-4858-BC6C-B3E1650BB707}"/>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481DF3F7-0FBE-4092-9C2B-34285FDC1126}"/>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3020727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91FC81-EFCF-4CA7-9C5E-BDB1C940E32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196A021-D1CC-4BC5-AE4F-E7E8D425F9E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39DB5398-EE5E-418B-83ED-5432A7D539DE}"/>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5" name="Marcador de pie de página 4">
            <a:extLst>
              <a:ext uri="{FF2B5EF4-FFF2-40B4-BE49-F238E27FC236}">
                <a16:creationId xmlns:a16="http://schemas.microsoft.com/office/drawing/2014/main" id="{5282DBB8-1AC0-4094-8A8D-963DEB111768}"/>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4A9077B2-B2DD-42FF-9582-079732C5FE27}"/>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884350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069BCE-92F9-4607-875D-A53FD1A2D0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ADEF59BA-573A-453B-9DF0-9BFC6F1784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BBE5C628-DF91-48D1-89AB-91713456A107}"/>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5" name="Marcador de pie de página 4">
            <a:extLst>
              <a:ext uri="{FF2B5EF4-FFF2-40B4-BE49-F238E27FC236}">
                <a16:creationId xmlns:a16="http://schemas.microsoft.com/office/drawing/2014/main" id="{5140EA05-33E5-4EEE-AF70-24915E3D74ED}"/>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E72C0E41-6F4F-4E15-BD82-92EBDF850F5D}"/>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290401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5F6F6-D509-4F7F-8356-B73701B7B0F5}"/>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0A06D75E-48F8-4042-AAAC-A40C2F5DFEA8}"/>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4B9C635B-363C-4C7D-8193-CD5120135FE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83F743ED-EF52-47F5-B277-A17DF6832278}"/>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6" name="Marcador de pie de página 5">
            <a:extLst>
              <a:ext uri="{FF2B5EF4-FFF2-40B4-BE49-F238E27FC236}">
                <a16:creationId xmlns:a16="http://schemas.microsoft.com/office/drawing/2014/main" id="{3C63A052-D97B-4625-B198-DB905B682E42}"/>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DCDF6475-6001-4046-B451-BF4E055F5E5B}"/>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309293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307A5-A30A-4970-BE1A-CE13D85EDB2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330E0627-6279-47A8-BCBF-A94A2334DF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7566171-6B4E-4CDC-97DB-DC76400C2914}"/>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399A97EA-45BB-4E47-B64B-4C7A3DEB1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8FAF61E3-760E-4BDF-969B-28DD75D0ED8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5F8D1A49-6A8C-43FE-A6FE-36B3B3F547F6}"/>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8" name="Marcador de pie de página 7">
            <a:extLst>
              <a:ext uri="{FF2B5EF4-FFF2-40B4-BE49-F238E27FC236}">
                <a16:creationId xmlns:a16="http://schemas.microsoft.com/office/drawing/2014/main" id="{895B04F7-74C4-4CDD-8891-A73222E52B3A}"/>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4EDE3646-8B33-4E7B-B37A-17B8DB5D6E74}"/>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1385425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EC9C5-4DA5-4093-ADD0-54A8962EC8D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9509B7EC-B2C0-4E69-92E6-AA58A4A6815D}"/>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4" name="Marcador de pie de página 3">
            <a:extLst>
              <a:ext uri="{FF2B5EF4-FFF2-40B4-BE49-F238E27FC236}">
                <a16:creationId xmlns:a16="http://schemas.microsoft.com/office/drawing/2014/main" id="{8D9325E3-259E-41E5-A244-7AFE175EDDF5}"/>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5E5B90E4-6B97-4C99-A73D-C9B3C91BFA17}"/>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2557294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877BD3-C79B-46A4-BC3C-FC718946DC32}"/>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3" name="Marcador de pie de página 2">
            <a:extLst>
              <a:ext uri="{FF2B5EF4-FFF2-40B4-BE49-F238E27FC236}">
                <a16:creationId xmlns:a16="http://schemas.microsoft.com/office/drawing/2014/main" id="{912FDFCC-6D6D-4F61-B2AE-75EC0EADF10E}"/>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B0D6777C-1B3C-4A0C-8EDB-628298564860}"/>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63503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10C86-271F-4B08-B7DD-6175B68716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872C3A8F-A4F4-4FAA-A0DC-EC0CECC82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C42CD0D9-C3DF-414C-9A72-4377D6A48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79BE081-741E-43B6-91AD-810CA203F8CE}"/>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6" name="Marcador de pie de página 5">
            <a:extLst>
              <a:ext uri="{FF2B5EF4-FFF2-40B4-BE49-F238E27FC236}">
                <a16:creationId xmlns:a16="http://schemas.microsoft.com/office/drawing/2014/main" id="{3E836793-54B2-419A-BC2D-7F278CA5D4B3}"/>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80155366-E9F3-410A-BCE2-95112481CF28}"/>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19482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13E09-1605-4F16-9645-0A6A77F2519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BEF19847-DBED-4E0B-9ECF-9930F51B13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082B9253-8F0F-4538-BFB3-C9999916C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3797595-761C-40E6-BB11-484C614D630C}"/>
              </a:ext>
            </a:extLst>
          </p:cNvPr>
          <p:cNvSpPr>
            <a:spLocks noGrp="1"/>
          </p:cNvSpPr>
          <p:nvPr>
            <p:ph type="dt" sz="half" idx="10"/>
          </p:nvPr>
        </p:nvSpPr>
        <p:spPr/>
        <p:txBody>
          <a:bodyPr/>
          <a:lstStyle/>
          <a:p>
            <a:fld id="{A39866EB-4F3B-4662-BEE4-3673BAC1242C}" type="datetimeFigureOut">
              <a:rPr lang="en-GB" smtClean="0"/>
              <a:t>21/05/2026</a:t>
            </a:fld>
            <a:endParaRPr lang="en-GB"/>
          </a:p>
        </p:txBody>
      </p:sp>
      <p:sp>
        <p:nvSpPr>
          <p:cNvPr id="6" name="Marcador de pie de página 5">
            <a:extLst>
              <a:ext uri="{FF2B5EF4-FFF2-40B4-BE49-F238E27FC236}">
                <a16:creationId xmlns:a16="http://schemas.microsoft.com/office/drawing/2014/main" id="{D92B771D-4344-4195-AD49-7E3DA6F0837D}"/>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1F6A6AB9-49D1-449C-A992-0E60076B0EDE}"/>
              </a:ext>
            </a:extLst>
          </p:cNvPr>
          <p:cNvSpPr>
            <a:spLocks noGrp="1"/>
          </p:cNvSpPr>
          <p:nvPr>
            <p:ph type="sldNum" sz="quarter" idx="12"/>
          </p:nvPr>
        </p:nvSpPr>
        <p:spPr/>
        <p:txBody>
          <a:bodyPr/>
          <a:lstStyle/>
          <a:p>
            <a:fld id="{C6CBC7CA-5E5C-488D-91E7-59043F91021F}" type="slidenum">
              <a:rPr lang="en-GB" smtClean="0"/>
              <a:t>‹Nº›</a:t>
            </a:fld>
            <a:endParaRPr lang="en-GB"/>
          </a:p>
        </p:txBody>
      </p:sp>
    </p:spTree>
    <p:extLst>
      <p:ext uri="{BB962C8B-B14F-4D97-AF65-F5344CB8AC3E}">
        <p14:creationId xmlns:p14="http://schemas.microsoft.com/office/powerpoint/2010/main" val="4146540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9C9C6F3-4669-466D-A8B8-6D3693A430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1844ACEF-DC5B-47D5-B4E0-DED756647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BC00DAA7-CE44-413C-AD75-97BB466A4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866EB-4F3B-4662-BEE4-3673BAC1242C}" type="datetimeFigureOut">
              <a:rPr lang="en-GB" smtClean="0"/>
              <a:t>21/05/2026</a:t>
            </a:fld>
            <a:endParaRPr lang="en-GB"/>
          </a:p>
        </p:txBody>
      </p:sp>
      <p:sp>
        <p:nvSpPr>
          <p:cNvPr id="5" name="Marcador de pie de página 4">
            <a:extLst>
              <a:ext uri="{FF2B5EF4-FFF2-40B4-BE49-F238E27FC236}">
                <a16:creationId xmlns:a16="http://schemas.microsoft.com/office/drawing/2014/main" id="{2DD165EA-1D0E-4094-A6C2-CE360C7E85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ED1D676D-E87B-4D94-ADD0-55784AB11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BC7CA-5E5C-488D-91E7-59043F91021F}" type="slidenum">
              <a:rPr lang="en-GB" smtClean="0"/>
              <a:t>‹Nº›</a:t>
            </a:fld>
            <a:endParaRPr lang="en-GB"/>
          </a:p>
        </p:txBody>
      </p:sp>
    </p:spTree>
    <p:extLst>
      <p:ext uri="{BB962C8B-B14F-4D97-AF65-F5344CB8AC3E}">
        <p14:creationId xmlns:p14="http://schemas.microsoft.com/office/powerpoint/2010/main" val="2916383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mailto:eike.thaysen@idaea.csic.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BA48C-C4A6-407D-8CBB-A5BA3B041B7D}"/>
              </a:ext>
            </a:extLst>
          </p:cNvPr>
          <p:cNvSpPr>
            <a:spLocks noGrp="1"/>
          </p:cNvSpPr>
          <p:nvPr>
            <p:ph type="ctrTitle"/>
          </p:nvPr>
        </p:nvSpPr>
        <p:spPr>
          <a:xfrm>
            <a:off x="304800" y="960438"/>
            <a:ext cx="9144000" cy="2387600"/>
          </a:xfrm>
        </p:spPr>
        <p:txBody>
          <a:bodyPr>
            <a:noAutofit/>
          </a:bodyPr>
          <a:lstStyle/>
          <a:p>
            <a:pPr algn="l"/>
            <a:r>
              <a:rPr lang="en-GB" sz="4400" dirty="0"/>
              <a:t>Hydrogen and Brine Displacement Processes in </a:t>
            </a:r>
            <a:r>
              <a:rPr lang="en-GB" sz="4400" dirty="0" err="1"/>
              <a:t>Clashach</a:t>
            </a:r>
            <a:r>
              <a:rPr lang="en-GB" sz="4400" dirty="0"/>
              <a:t> Sandstone: Relevance of </a:t>
            </a:r>
            <a:r>
              <a:rPr lang="en-GB" sz="4400" dirty="0" err="1"/>
              <a:t>Haine´s</a:t>
            </a:r>
            <a:r>
              <a:rPr lang="en-GB" sz="4400" dirty="0"/>
              <a:t> Jumps and Intermittent Flow</a:t>
            </a:r>
            <a:br>
              <a:rPr lang="en-GB" sz="4400" b="1" dirty="0"/>
            </a:br>
            <a:endParaRPr lang="en-GB" sz="4400" dirty="0"/>
          </a:p>
        </p:txBody>
      </p:sp>
      <p:sp>
        <p:nvSpPr>
          <p:cNvPr id="3" name="Subtítulo 2">
            <a:extLst>
              <a:ext uri="{FF2B5EF4-FFF2-40B4-BE49-F238E27FC236}">
                <a16:creationId xmlns:a16="http://schemas.microsoft.com/office/drawing/2014/main" id="{783A4B9E-8E41-4459-8C81-0C8756346DBB}"/>
              </a:ext>
            </a:extLst>
          </p:cNvPr>
          <p:cNvSpPr>
            <a:spLocks noGrp="1"/>
          </p:cNvSpPr>
          <p:nvPr>
            <p:ph type="subTitle" idx="1"/>
          </p:nvPr>
        </p:nvSpPr>
        <p:spPr>
          <a:xfrm>
            <a:off x="200025" y="3382963"/>
            <a:ext cx="9144000" cy="1655762"/>
          </a:xfrm>
        </p:spPr>
        <p:txBody>
          <a:bodyPr/>
          <a:lstStyle/>
          <a:p>
            <a:pPr algn="l"/>
            <a:r>
              <a:rPr lang="en-US" b="1" dirty="0"/>
              <a:t>Eike M. Thaysen, Ian B. Butler, Damien Freitas, </a:t>
            </a:r>
            <a:r>
              <a:rPr lang="en-US" b="1" dirty="0" err="1"/>
              <a:t>Aliakbar</a:t>
            </a:r>
            <a:r>
              <a:rPr lang="en-US" b="1" dirty="0"/>
              <a:t> Hassanpouryouzband, Catherine Spurin, Roberto Rizzo, Fernando Alvarez Borges, Robert Atwood, Katriona Edlmann</a:t>
            </a:r>
            <a:endParaRPr lang="en-GB" i="1" dirty="0"/>
          </a:p>
          <a:p>
            <a:pPr algn="l"/>
            <a:r>
              <a:rPr lang="en-GB" dirty="0"/>
              <a:t> </a:t>
            </a:r>
          </a:p>
          <a:p>
            <a:pPr algn="l"/>
            <a:endParaRPr lang="en-GB" dirty="0"/>
          </a:p>
        </p:txBody>
      </p:sp>
      <p:pic>
        <p:nvPicPr>
          <p:cNvPr id="6" name="Picture 4">
            <a:extLst>
              <a:ext uri="{FF2B5EF4-FFF2-40B4-BE49-F238E27FC236}">
                <a16:creationId xmlns:a16="http://schemas.microsoft.com/office/drawing/2014/main" id="{02245FC1-B360-4703-8E00-11B7F494A2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55176" y="6120872"/>
            <a:ext cx="2722663" cy="651997"/>
          </a:xfrm>
          <a:prstGeom prst="rect">
            <a:avLst/>
          </a:prstGeom>
        </p:spPr>
      </p:pic>
      <p:pic>
        <p:nvPicPr>
          <p:cNvPr id="7" name="Picture 2" descr="Logo of the EPSRC, the Engineering and Physical Sciences Research Council">
            <a:extLst>
              <a:ext uri="{FF2B5EF4-FFF2-40B4-BE49-F238E27FC236}">
                <a16:creationId xmlns:a16="http://schemas.microsoft.com/office/drawing/2014/main" id="{DCE73F9D-D7B3-4FC4-8A11-B598CF446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7472" y="2972357"/>
            <a:ext cx="2228054" cy="5876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A1A8223-A32D-49EC-BCF7-0C39F13B4656}"/>
              </a:ext>
            </a:extLst>
          </p:cNvPr>
          <p:cNvSpPr/>
          <p:nvPr/>
        </p:nvSpPr>
        <p:spPr>
          <a:xfrm>
            <a:off x="9665577" y="3665558"/>
            <a:ext cx="2492990" cy="307777"/>
          </a:xfrm>
          <a:prstGeom prst="rect">
            <a:avLst/>
          </a:prstGeom>
        </p:spPr>
        <p:txBody>
          <a:bodyPr wrap="none">
            <a:spAutoFit/>
          </a:bodyPr>
          <a:lstStyle/>
          <a:p>
            <a:r>
              <a:rPr lang="en-GB" sz="1400" dirty="0">
                <a:latin typeface="Arial" panose="020B0604020202020204" pitchFamily="34" charset="0"/>
              </a:rPr>
              <a:t>Grant number EP/S027815/1</a:t>
            </a:r>
            <a:endParaRPr lang="en-GB" sz="1400" dirty="0"/>
          </a:p>
        </p:txBody>
      </p:sp>
      <p:pic>
        <p:nvPicPr>
          <p:cNvPr id="9" name="Imagen 8">
            <a:extLst>
              <a:ext uri="{FF2B5EF4-FFF2-40B4-BE49-F238E27FC236}">
                <a16:creationId xmlns:a16="http://schemas.microsoft.com/office/drawing/2014/main" id="{5C578287-E16D-4542-BC93-696557D9E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268" y="247650"/>
            <a:ext cx="1897273" cy="922614"/>
          </a:xfrm>
          <a:prstGeom prst="rect">
            <a:avLst/>
          </a:prstGeom>
        </p:spPr>
      </p:pic>
      <p:pic>
        <p:nvPicPr>
          <p:cNvPr id="10" name="Picture 5">
            <a:extLst>
              <a:ext uri="{FF2B5EF4-FFF2-40B4-BE49-F238E27FC236}">
                <a16:creationId xmlns:a16="http://schemas.microsoft.com/office/drawing/2014/main" id="{970736C7-098D-49DB-BEDC-48FC55475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250" y="6016164"/>
            <a:ext cx="2427217" cy="754732"/>
          </a:xfrm>
          <a:prstGeom prst="rect">
            <a:avLst/>
          </a:prstGeom>
        </p:spPr>
      </p:pic>
      <p:pic>
        <p:nvPicPr>
          <p:cNvPr id="12" name="Imagen 11">
            <a:extLst>
              <a:ext uri="{FF2B5EF4-FFF2-40B4-BE49-F238E27FC236}">
                <a16:creationId xmlns:a16="http://schemas.microsoft.com/office/drawing/2014/main" id="{198DF49C-FB43-45FD-9DF7-E221041F75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3850" y="6205062"/>
            <a:ext cx="1504949" cy="491607"/>
          </a:xfrm>
          <a:prstGeom prst="rect">
            <a:avLst/>
          </a:prstGeom>
        </p:spPr>
      </p:pic>
      <p:pic>
        <p:nvPicPr>
          <p:cNvPr id="14" name="Imagen 13">
            <a:extLst>
              <a:ext uri="{FF2B5EF4-FFF2-40B4-BE49-F238E27FC236}">
                <a16:creationId xmlns:a16="http://schemas.microsoft.com/office/drawing/2014/main" id="{4F208C4C-0B24-45FD-A6B0-7AABD98A2EA6}"/>
              </a:ext>
            </a:extLst>
          </p:cNvPr>
          <p:cNvPicPr>
            <a:picLocks noChangeAspect="1"/>
          </p:cNvPicPr>
          <p:nvPr/>
        </p:nvPicPr>
        <p:blipFill rotWithShape="1">
          <a:blip r:embed="rId7">
            <a:extLst>
              <a:ext uri="{28A0092B-C50C-407E-A947-70E740481C1C}">
                <a14:useLocalDpi xmlns:a14="http://schemas.microsoft.com/office/drawing/2010/main" val="0"/>
              </a:ext>
            </a:extLst>
          </a:blip>
          <a:srcRect l="12529" t="38074" r="20384" b="41742"/>
          <a:stretch/>
        </p:blipFill>
        <p:spPr>
          <a:xfrm>
            <a:off x="0" y="6019800"/>
            <a:ext cx="4953000" cy="838200"/>
          </a:xfrm>
          <a:prstGeom prst="rect">
            <a:avLst/>
          </a:prstGeom>
        </p:spPr>
      </p:pic>
      <p:pic>
        <p:nvPicPr>
          <p:cNvPr id="4" name="Imagen 3">
            <a:extLst>
              <a:ext uri="{FF2B5EF4-FFF2-40B4-BE49-F238E27FC236}">
                <a16:creationId xmlns:a16="http://schemas.microsoft.com/office/drawing/2014/main" id="{5075DD9B-DDB7-43AE-97A1-C88A5A564C97}"/>
              </a:ext>
            </a:extLst>
          </p:cNvPr>
          <p:cNvPicPr>
            <a:picLocks noChangeAspect="1"/>
          </p:cNvPicPr>
          <p:nvPr/>
        </p:nvPicPr>
        <p:blipFill>
          <a:blip r:embed="rId8"/>
          <a:stretch>
            <a:fillRect/>
          </a:stretch>
        </p:blipFill>
        <p:spPr>
          <a:xfrm>
            <a:off x="9731728" y="2319535"/>
            <a:ext cx="2349621" cy="628682"/>
          </a:xfrm>
          <a:prstGeom prst="rect">
            <a:avLst/>
          </a:prstGeom>
        </p:spPr>
      </p:pic>
      <p:pic>
        <p:nvPicPr>
          <p:cNvPr id="11" name="Imagen 10">
            <a:extLst>
              <a:ext uri="{FF2B5EF4-FFF2-40B4-BE49-F238E27FC236}">
                <a16:creationId xmlns:a16="http://schemas.microsoft.com/office/drawing/2014/main" id="{CA8B79A2-931D-4157-8A5F-A849F47899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3713" y="1212872"/>
            <a:ext cx="2338841" cy="1010380"/>
          </a:xfrm>
          <a:prstGeom prst="rect">
            <a:avLst/>
          </a:prstGeom>
        </p:spPr>
      </p:pic>
    </p:spTree>
    <p:extLst>
      <p:ext uri="{BB962C8B-B14F-4D97-AF65-F5344CB8AC3E}">
        <p14:creationId xmlns:p14="http://schemas.microsoft.com/office/powerpoint/2010/main" val="3582659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6F13E21-9417-4D59-8AFB-6EFCBE5A9595}"/>
              </a:ext>
            </a:extLst>
          </p:cNvPr>
          <p:cNvSpPr txBox="1"/>
          <p:nvPr/>
        </p:nvSpPr>
        <p:spPr>
          <a:xfrm>
            <a:off x="6725466" y="6013268"/>
            <a:ext cx="5233852" cy="844732"/>
          </a:xfrm>
          <a:prstGeom prst="rect">
            <a:avLst/>
          </a:prstGeom>
          <a:solidFill>
            <a:schemeClr val="bg1"/>
          </a:solidFill>
        </p:spPr>
        <p:txBody>
          <a:bodyPr wrap="square" rtlCol="0">
            <a:spAutoFit/>
          </a:bodyPr>
          <a:lstStyle/>
          <a:p>
            <a:endParaRPr lang="en-GB" dirty="0"/>
          </a:p>
        </p:txBody>
      </p:sp>
      <p:sp>
        <p:nvSpPr>
          <p:cNvPr id="6" name="TextBox 21">
            <a:extLst>
              <a:ext uri="{FF2B5EF4-FFF2-40B4-BE49-F238E27FC236}">
                <a16:creationId xmlns:a16="http://schemas.microsoft.com/office/drawing/2014/main" id="{1A8C9BA7-32B5-47BF-809F-F4D90C5575F0}"/>
              </a:ext>
            </a:extLst>
          </p:cNvPr>
          <p:cNvSpPr txBox="1"/>
          <p:nvPr/>
        </p:nvSpPr>
        <p:spPr>
          <a:xfrm>
            <a:off x="6897824" y="1474396"/>
            <a:ext cx="2602523" cy="2108269"/>
          </a:xfrm>
          <a:prstGeom prst="rect">
            <a:avLst/>
          </a:prstGeom>
          <a:noFill/>
        </p:spPr>
        <p:txBody>
          <a:bodyPr wrap="square" rtlCol="0">
            <a:spAutoFit/>
          </a:bodyPr>
          <a:lstStyle/>
          <a:p>
            <a:r>
              <a:rPr lang="es-ES" sz="2000" b="1" dirty="0">
                <a:solidFill>
                  <a:srgbClr val="54585A"/>
                </a:solidFill>
              </a:rPr>
              <a:t>LET MODEL</a:t>
            </a:r>
          </a:p>
          <a:p>
            <a:endParaRPr lang="es-ES" sz="1500" dirty="0">
              <a:solidFill>
                <a:srgbClr val="54585A"/>
              </a:solidFill>
            </a:endParaRPr>
          </a:p>
          <a:p>
            <a:endParaRPr lang="es-ES" sz="1500" dirty="0">
              <a:solidFill>
                <a:srgbClr val="54585A"/>
              </a:solidFill>
            </a:endParaRPr>
          </a:p>
          <a:p>
            <a:endParaRPr lang="es-ES" sz="1500" dirty="0">
              <a:solidFill>
                <a:srgbClr val="54585A"/>
              </a:solidFill>
            </a:endParaRPr>
          </a:p>
          <a:p>
            <a:endParaRPr lang="es-ES" sz="1500" dirty="0">
              <a:solidFill>
                <a:srgbClr val="54585A"/>
              </a:solidFill>
            </a:endParaRPr>
          </a:p>
          <a:p>
            <a:endParaRPr lang="es-ES" sz="1500" dirty="0">
              <a:solidFill>
                <a:srgbClr val="54585A"/>
              </a:solidFill>
            </a:endParaRPr>
          </a:p>
          <a:p>
            <a:endParaRPr lang="es-ES" b="1" dirty="0"/>
          </a:p>
          <a:p>
            <a:endParaRPr lang="en-GB" b="1" dirty="0"/>
          </a:p>
        </p:txBody>
      </p:sp>
      <p:sp>
        <p:nvSpPr>
          <p:cNvPr id="7" name="Rectangle 3">
            <a:extLst>
              <a:ext uri="{FF2B5EF4-FFF2-40B4-BE49-F238E27FC236}">
                <a16:creationId xmlns:a16="http://schemas.microsoft.com/office/drawing/2014/main" id="{A1D1B397-F151-4FD8-B11B-4F0A5F8058F5}"/>
              </a:ext>
            </a:extLst>
          </p:cNvPr>
          <p:cNvSpPr/>
          <p:nvPr/>
        </p:nvSpPr>
        <p:spPr>
          <a:xfrm>
            <a:off x="10545317" y="2548226"/>
            <a:ext cx="1467069" cy="451406"/>
          </a:xfrm>
          <a:prstGeom prst="rect">
            <a:avLst/>
          </a:prstGeom>
        </p:spPr>
        <p:txBody>
          <a:bodyPr wrap="none">
            <a:spAutoFit/>
          </a:bodyPr>
          <a:lstStyle/>
          <a:p>
            <a:pPr algn="ctr"/>
            <a:r>
              <a:rPr lang="en-GB" sz="1400" i="1" dirty="0" err="1">
                <a:solidFill>
                  <a:srgbClr val="54585A"/>
                </a:solidFill>
              </a:rPr>
              <a:t>Lomeland</a:t>
            </a:r>
            <a:r>
              <a:rPr lang="en-GB" sz="1400" i="1" dirty="0">
                <a:solidFill>
                  <a:srgbClr val="54585A"/>
                </a:solidFill>
              </a:rPr>
              <a:t>, 2018</a:t>
            </a:r>
            <a:endParaRPr lang="en-GB" sz="1400" i="1" baseline="30000" dirty="0">
              <a:solidFill>
                <a:srgbClr val="54585A"/>
              </a:solidFill>
            </a:endParaRPr>
          </a:p>
          <a:p>
            <a:pPr algn="ctr"/>
            <a:endParaRPr lang="en-GB" sz="1400" b="1" baseline="30000" dirty="0"/>
          </a:p>
        </p:txBody>
      </p:sp>
      <p:pic>
        <p:nvPicPr>
          <p:cNvPr id="9" name="Imagen 8">
            <a:extLst>
              <a:ext uri="{FF2B5EF4-FFF2-40B4-BE49-F238E27FC236}">
                <a16:creationId xmlns:a16="http://schemas.microsoft.com/office/drawing/2014/main" id="{64712D14-7B03-4D11-8B1E-0438524D2852}"/>
              </a:ext>
            </a:extLst>
          </p:cNvPr>
          <p:cNvPicPr>
            <a:picLocks noChangeAspect="1"/>
          </p:cNvPicPr>
          <p:nvPr/>
        </p:nvPicPr>
        <p:blipFill>
          <a:blip r:embed="rId3"/>
          <a:stretch>
            <a:fillRect/>
          </a:stretch>
        </p:blipFill>
        <p:spPr>
          <a:xfrm>
            <a:off x="6124575" y="1848725"/>
            <a:ext cx="6067425" cy="611446"/>
          </a:xfrm>
          <a:prstGeom prst="rect">
            <a:avLst/>
          </a:prstGeom>
        </p:spPr>
      </p:pic>
      <p:sp>
        <p:nvSpPr>
          <p:cNvPr id="10" name="Rectángulo 9">
            <a:extLst>
              <a:ext uri="{FF2B5EF4-FFF2-40B4-BE49-F238E27FC236}">
                <a16:creationId xmlns:a16="http://schemas.microsoft.com/office/drawing/2014/main" id="{05057989-29EB-4B34-8146-2F0843A5428E}"/>
              </a:ext>
            </a:extLst>
          </p:cNvPr>
          <p:cNvSpPr/>
          <p:nvPr/>
        </p:nvSpPr>
        <p:spPr>
          <a:xfrm>
            <a:off x="6670222" y="3213438"/>
            <a:ext cx="1285874" cy="1708160"/>
          </a:xfrm>
          <a:prstGeom prst="rect">
            <a:avLst/>
          </a:prstGeom>
        </p:spPr>
        <p:txBody>
          <a:bodyPr wrap="square">
            <a:spAutoFit/>
          </a:bodyPr>
          <a:lstStyle/>
          <a:p>
            <a:pPr algn="r"/>
            <a:r>
              <a:rPr lang="es-ES" sz="1500" dirty="0" err="1">
                <a:solidFill>
                  <a:srgbClr val="54585A"/>
                </a:solidFill>
              </a:rPr>
              <a:t>L</a:t>
            </a:r>
            <a:r>
              <a:rPr lang="es-ES" sz="1500" baseline="-25000" dirty="0" err="1">
                <a:solidFill>
                  <a:srgbClr val="54585A"/>
                </a:solidFill>
              </a:rPr>
              <a:t>w</a:t>
            </a:r>
            <a:r>
              <a:rPr lang="es-ES" sz="1500" dirty="0">
                <a:solidFill>
                  <a:srgbClr val="54585A"/>
                </a:solidFill>
              </a:rPr>
              <a:t> = 8.0</a:t>
            </a:r>
          </a:p>
          <a:p>
            <a:pPr algn="r"/>
            <a:r>
              <a:rPr lang="es-ES" sz="1500" dirty="0" err="1">
                <a:solidFill>
                  <a:srgbClr val="54585A"/>
                </a:solidFill>
              </a:rPr>
              <a:t>L</a:t>
            </a:r>
            <a:r>
              <a:rPr lang="es-ES" sz="1500" baseline="-25000" dirty="0" err="1">
                <a:solidFill>
                  <a:srgbClr val="54585A"/>
                </a:solidFill>
              </a:rPr>
              <a:t>g</a:t>
            </a:r>
            <a:r>
              <a:rPr lang="es-ES" sz="1500" baseline="-25000" dirty="0">
                <a:solidFill>
                  <a:srgbClr val="54585A"/>
                </a:solidFill>
              </a:rPr>
              <a:t> </a:t>
            </a:r>
            <a:r>
              <a:rPr lang="es-ES" sz="1500" dirty="0">
                <a:solidFill>
                  <a:srgbClr val="54585A"/>
                </a:solidFill>
              </a:rPr>
              <a:t>=  8.5</a:t>
            </a:r>
          </a:p>
          <a:p>
            <a:pPr algn="r"/>
            <a:r>
              <a:rPr lang="es-ES" sz="1500" dirty="0">
                <a:solidFill>
                  <a:srgbClr val="54585A"/>
                </a:solidFill>
              </a:rPr>
              <a:t>   </a:t>
            </a:r>
            <a:r>
              <a:rPr lang="es-ES" sz="1500" dirty="0" err="1">
                <a:solidFill>
                  <a:srgbClr val="54585A"/>
                </a:solidFill>
              </a:rPr>
              <a:t>E</a:t>
            </a:r>
            <a:r>
              <a:rPr lang="es-ES" sz="1500" baseline="-25000" dirty="0" err="1">
                <a:solidFill>
                  <a:srgbClr val="54585A"/>
                </a:solidFill>
              </a:rPr>
              <a:t>w</a:t>
            </a:r>
            <a:r>
              <a:rPr lang="es-ES" sz="1500" dirty="0">
                <a:solidFill>
                  <a:srgbClr val="54585A"/>
                </a:solidFill>
              </a:rPr>
              <a:t> = 0.06</a:t>
            </a:r>
          </a:p>
          <a:p>
            <a:pPr algn="r"/>
            <a:r>
              <a:rPr lang="es-ES" sz="1500" dirty="0" err="1">
                <a:solidFill>
                  <a:srgbClr val="54585A"/>
                </a:solidFill>
              </a:rPr>
              <a:t>E</a:t>
            </a:r>
            <a:r>
              <a:rPr lang="es-ES" sz="1500" baseline="-25000" dirty="0" err="1">
                <a:solidFill>
                  <a:srgbClr val="54585A"/>
                </a:solidFill>
              </a:rPr>
              <a:t>g</a:t>
            </a:r>
            <a:r>
              <a:rPr lang="es-ES" sz="1500" dirty="0">
                <a:solidFill>
                  <a:srgbClr val="54585A"/>
                </a:solidFill>
              </a:rPr>
              <a:t> = 0.01</a:t>
            </a:r>
          </a:p>
          <a:p>
            <a:pPr algn="r"/>
            <a:r>
              <a:rPr lang="es-ES" sz="1500" dirty="0">
                <a:solidFill>
                  <a:srgbClr val="54585A"/>
                </a:solidFill>
              </a:rPr>
              <a:t>T</a:t>
            </a:r>
            <a:r>
              <a:rPr lang="es-ES" sz="1500" baseline="-25000" dirty="0">
                <a:solidFill>
                  <a:srgbClr val="54585A"/>
                </a:solidFill>
              </a:rPr>
              <a:t>w</a:t>
            </a:r>
            <a:r>
              <a:rPr lang="es-ES" sz="1500" dirty="0">
                <a:solidFill>
                  <a:srgbClr val="54585A"/>
                </a:solidFill>
              </a:rPr>
              <a:t> = 2.0</a:t>
            </a:r>
          </a:p>
          <a:p>
            <a:pPr algn="r"/>
            <a:r>
              <a:rPr lang="es-ES" sz="1500" dirty="0" err="1">
                <a:solidFill>
                  <a:srgbClr val="54585A"/>
                </a:solidFill>
              </a:rPr>
              <a:t>T</a:t>
            </a:r>
            <a:r>
              <a:rPr lang="es-ES" sz="1500" baseline="-25000" dirty="0" err="1">
                <a:solidFill>
                  <a:srgbClr val="54585A"/>
                </a:solidFill>
              </a:rPr>
              <a:t>g</a:t>
            </a:r>
            <a:r>
              <a:rPr lang="es-ES" sz="1500" dirty="0">
                <a:solidFill>
                  <a:srgbClr val="54585A"/>
                </a:solidFill>
              </a:rPr>
              <a:t> = 4.0</a:t>
            </a:r>
          </a:p>
          <a:p>
            <a:r>
              <a:rPr lang="es-ES" sz="1500" b="1" dirty="0"/>
              <a:t> </a:t>
            </a:r>
          </a:p>
        </p:txBody>
      </p:sp>
      <p:sp>
        <p:nvSpPr>
          <p:cNvPr id="13" name="TextBox 17">
            <a:extLst>
              <a:ext uri="{FF2B5EF4-FFF2-40B4-BE49-F238E27FC236}">
                <a16:creationId xmlns:a16="http://schemas.microsoft.com/office/drawing/2014/main" id="{B82D4531-A5E0-4257-B852-996AB3D54104}"/>
              </a:ext>
            </a:extLst>
          </p:cNvPr>
          <p:cNvSpPr txBox="1"/>
          <p:nvPr/>
        </p:nvSpPr>
        <p:spPr>
          <a:xfrm>
            <a:off x="85874" y="5252"/>
            <a:ext cx="3311953" cy="743083"/>
          </a:xfrm>
          <a:prstGeom prst="rect">
            <a:avLst/>
          </a:prstGeom>
          <a:solidFill>
            <a:schemeClr val="bg1"/>
          </a:solidFill>
        </p:spPr>
        <p:txBody>
          <a:bodyPr wrap="square" rtlCol="0">
            <a:spAutoFit/>
          </a:bodyPr>
          <a:lstStyle/>
          <a:p>
            <a:endParaRPr lang="en-GB" dirty="0"/>
          </a:p>
        </p:txBody>
      </p:sp>
      <p:sp>
        <p:nvSpPr>
          <p:cNvPr id="14" name="Title 1">
            <a:extLst>
              <a:ext uri="{FF2B5EF4-FFF2-40B4-BE49-F238E27FC236}">
                <a16:creationId xmlns:a16="http://schemas.microsoft.com/office/drawing/2014/main" id="{352D91A5-AC5C-41A5-A48F-337BD227C0E1}"/>
              </a:ext>
            </a:extLst>
          </p:cNvPr>
          <p:cNvSpPr>
            <a:spLocks noGrp="1"/>
          </p:cNvSpPr>
          <p:nvPr>
            <p:ph type="title"/>
          </p:nvPr>
        </p:nvSpPr>
        <p:spPr>
          <a:xfrm>
            <a:off x="440855" y="151075"/>
            <a:ext cx="10287022" cy="1282021"/>
          </a:xfrm>
        </p:spPr>
        <p:txBody>
          <a:bodyPr>
            <a:normAutofit/>
          </a:bodyPr>
          <a:lstStyle/>
          <a:p>
            <a:r>
              <a:rPr lang="en-GB" sz="3200" b="1" dirty="0"/>
              <a:t>H</a:t>
            </a:r>
            <a:r>
              <a:rPr lang="en-GB" sz="3200" b="1" baseline="-25000" dirty="0"/>
              <a:t>2</a:t>
            </a:r>
            <a:r>
              <a:rPr lang="en-GB" sz="3200" b="1" dirty="0"/>
              <a:t> RELATIVE PERMEABILITY ESTIMATION </a:t>
            </a:r>
            <a:endParaRPr lang="en-GB" sz="3200" b="1" dirty="0">
              <a:solidFill>
                <a:srgbClr val="002060"/>
              </a:solidFill>
            </a:endParaRPr>
          </a:p>
        </p:txBody>
      </p:sp>
      <p:pic>
        <p:nvPicPr>
          <p:cNvPr id="16" name="Imagen 15">
            <a:extLst>
              <a:ext uri="{FF2B5EF4-FFF2-40B4-BE49-F238E27FC236}">
                <a16:creationId xmlns:a16="http://schemas.microsoft.com/office/drawing/2014/main" id="{04E732B0-C6F8-405D-9F53-65440CC2A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03" y="1407480"/>
            <a:ext cx="6029211" cy="5319891"/>
          </a:xfrm>
          <a:prstGeom prst="rect">
            <a:avLst/>
          </a:prstGeom>
        </p:spPr>
      </p:pic>
      <p:sp>
        <p:nvSpPr>
          <p:cNvPr id="19" name="TextBox 21">
            <a:extLst>
              <a:ext uri="{FF2B5EF4-FFF2-40B4-BE49-F238E27FC236}">
                <a16:creationId xmlns:a16="http://schemas.microsoft.com/office/drawing/2014/main" id="{AADCB249-5B56-4248-8189-66D0D84EFCE8}"/>
              </a:ext>
            </a:extLst>
          </p:cNvPr>
          <p:cNvSpPr txBox="1"/>
          <p:nvPr/>
        </p:nvSpPr>
        <p:spPr>
          <a:xfrm>
            <a:off x="6686914" y="2782042"/>
            <a:ext cx="2602523" cy="400110"/>
          </a:xfrm>
          <a:prstGeom prst="rect">
            <a:avLst/>
          </a:prstGeom>
          <a:noFill/>
        </p:spPr>
        <p:txBody>
          <a:bodyPr wrap="square" rtlCol="0">
            <a:spAutoFit/>
          </a:bodyPr>
          <a:lstStyle/>
          <a:p>
            <a:r>
              <a:rPr lang="es-ES" sz="2000" b="1" dirty="0">
                <a:solidFill>
                  <a:srgbClr val="54585A"/>
                </a:solidFill>
              </a:rPr>
              <a:t>LET PARAMETERS</a:t>
            </a:r>
            <a:endParaRPr lang="en-GB" b="1" dirty="0"/>
          </a:p>
        </p:txBody>
      </p:sp>
      <p:sp>
        <p:nvSpPr>
          <p:cNvPr id="2" name="Rectángulo 1">
            <a:extLst>
              <a:ext uri="{FF2B5EF4-FFF2-40B4-BE49-F238E27FC236}">
                <a16:creationId xmlns:a16="http://schemas.microsoft.com/office/drawing/2014/main" id="{E11185C9-C9B2-49BA-B109-F15DA80EFD55}"/>
              </a:ext>
            </a:extLst>
          </p:cNvPr>
          <p:cNvSpPr/>
          <p:nvPr/>
        </p:nvSpPr>
        <p:spPr>
          <a:xfrm>
            <a:off x="8515350" y="4139179"/>
            <a:ext cx="3363685" cy="1323439"/>
          </a:xfrm>
          <a:prstGeom prst="rect">
            <a:avLst/>
          </a:prstGeom>
          <a:solidFill>
            <a:schemeClr val="bg1"/>
          </a:solidFill>
        </p:spPr>
        <p:txBody>
          <a:bodyPr wrap="square">
            <a:spAutoFit/>
          </a:bodyPr>
          <a:lstStyle/>
          <a:p>
            <a:pPr algn="ctr"/>
            <a:r>
              <a:rPr lang="en-GB" sz="1600" dirty="0">
                <a:ea typeface="Calibri" panose="020F0502020204030204" pitchFamily="34" charset="0"/>
              </a:rPr>
              <a:t>predictions of gas injectivity and recovery should be made with caution due to the neglection of the irreducible water saturation in fractional flow data</a:t>
            </a:r>
            <a:endParaRPr lang="en-GB" sz="1600" dirty="0"/>
          </a:p>
        </p:txBody>
      </p:sp>
      <p:sp>
        <p:nvSpPr>
          <p:cNvPr id="8" name="Rectangle 3">
            <a:extLst>
              <a:ext uri="{FF2B5EF4-FFF2-40B4-BE49-F238E27FC236}">
                <a16:creationId xmlns:a16="http://schemas.microsoft.com/office/drawing/2014/main" id="{01B199FF-BD04-469B-9C70-B811684EB270}"/>
              </a:ext>
            </a:extLst>
          </p:cNvPr>
          <p:cNvSpPr/>
          <p:nvPr/>
        </p:nvSpPr>
        <p:spPr>
          <a:xfrm>
            <a:off x="4456408" y="6493821"/>
            <a:ext cx="8029506" cy="492443"/>
          </a:xfrm>
          <a:prstGeom prst="rect">
            <a:avLst/>
          </a:prstGeom>
        </p:spPr>
        <p:txBody>
          <a:bodyPr wrap="none">
            <a:spAutoFit/>
          </a:bodyPr>
          <a:lstStyle/>
          <a:p>
            <a:pPr algn="ctr"/>
            <a:r>
              <a:rPr lang="en-GB" sz="1400" dirty="0"/>
              <a:t>Flowrate: 20 µl min</a:t>
            </a:r>
            <a:r>
              <a:rPr lang="en-GB" sz="1400" baseline="30000" dirty="0"/>
              <a:t>-1</a:t>
            </a:r>
            <a:r>
              <a:rPr lang="en-GB" sz="1400" dirty="0"/>
              <a:t> (N</a:t>
            </a:r>
            <a:r>
              <a:rPr lang="en-GB" sz="1400" baseline="-25000" dirty="0"/>
              <a:t>c</a:t>
            </a:r>
            <a:r>
              <a:rPr lang="en-GB" sz="1400" dirty="0"/>
              <a:t>: ~2*10</a:t>
            </a:r>
            <a:r>
              <a:rPr lang="en-GB" sz="1400" baseline="30000" dirty="0"/>
              <a:t>-8</a:t>
            </a:r>
            <a:r>
              <a:rPr lang="en-GB" sz="1400" dirty="0"/>
              <a:t> for drainage; ~2*10</a:t>
            </a:r>
            <a:r>
              <a:rPr lang="en-GB" sz="1400" baseline="30000" dirty="0"/>
              <a:t>-6</a:t>
            </a:r>
            <a:r>
              <a:rPr lang="en-GB" sz="1400" dirty="0"/>
              <a:t> for imbibition), P</a:t>
            </a:r>
            <a:r>
              <a:rPr lang="en-GB" sz="1400" baseline="-25000" dirty="0"/>
              <a:t>c</a:t>
            </a:r>
            <a:r>
              <a:rPr lang="en-GB" sz="1400" dirty="0"/>
              <a:t> = 80 Bar, temp = ambient  </a:t>
            </a:r>
            <a:endParaRPr lang="en-GB" sz="1400" baseline="30000" dirty="0"/>
          </a:p>
          <a:p>
            <a:pPr algn="ctr"/>
            <a:endParaRPr lang="en-GB" b="1" baseline="30000" dirty="0"/>
          </a:p>
        </p:txBody>
      </p:sp>
    </p:spTree>
    <p:extLst>
      <p:ext uri="{BB962C8B-B14F-4D97-AF65-F5344CB8AC3E}">
        <p14:creationId xmlns:p14="http://schemas.microsoft.com/office/powerpoint/2010/main" val="919612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ECE1715-0241-40A4-A67E-5E0D8A354FB8}"/>
              </a:ext>
            </a:extLst>
          </p:cNvPr>
          <p:cNvSpPr/>
          <p:nvPr/>
        </p:nvSpPr>
        <p:spPr>
          <a:xfrm>
            <a:off x="5184251" y="5069274"/>
            <a:ext cx="6011186" cy="1200329"/>
          </a:xfrm>
          <a:prstGeom prst="rect">
            <a:avLst/>
          </a:prstGeom>
        </p:spPr>
        <p:txBody>
          <a:bodyPr wrap="square">
            <a:spAutoFit/>
          </a:bodyPr>
          <a:lstStyle/>
          <a:p>
            <a:pPr algn="ctr"/>
            <a:r>
              <a:rPr lang="en-GB" sz="2400" dirty="0">
                <a:solidFill>
                  <a:schemeClr val="bg1"/>
                </a:solidFill>
                <a:ea typeface="Calibri" panose="020F0502020204030204" pitchFamily="34" charset="0"/>
              </a:rPr>
              <a:t>2D radiography to provide insights on dynamic fluid processes that occur over timescales of 10s to 100s of milliseconds</a:t>
            </a:r>
            <a:endParaRPr lang="en-GB" sz="2400" dirty="0">
              <a:solidFill>
                <a:schemeClr val="bg1"/>
              </a:solidFill>
            </a:endParaRPr>
          </a:p>
        </p:txBody>
      </p:sp>
      <p:sp>
        <p:nvSpPr>
          <p:cNvPr id="7" name="Rectángulo 6">
            <a:extLst>
              <a:ext uri="{FF2B5EF4-FFF2-40B4-BE49-F238E27FC236}">
                <a16:creationId xmlns:a16="http://schemas.microsoft.com/office/drawing/2014/main" id="{FA704676-61AF-4D5D-BDC9-8519CDBD6DBD}"/>
              </a:ext>
            </a:extLst>
          </p:cNvPr>
          <p:cNvSpPr/>
          <p:nvPr/>
        </p:nvSpPr>
        <p:spPr>
          <a:xfrm>
            <a:off x="360671" y="3907923"/>
            <a:ext cx="3909391" cy="1938992"/>
          </a:xfrm>
          <a:prstGeom prst="rect">
            <a:avLst/>
          </a:prstGeom>
        </p:spPr>
        <p:txBody>
          <a:bodyPr wrap="square">
            <a:spAutoFit/>
          </a:bodyPr>
          <a:lstStyle/>
          <a:p>
            <a:r>
              <a:rPr lang="en-GB" sz="2400" dirty="0">
                <a:ea typeface="Calibri" panose="020F0502020204030204" pitchFamily="34" charset="0"/>
              </a:rPr>
              <a:t>Haines jumps are important energy-dissipating pore-scale events that are key to understand multiphase fluid flow</a:t>
            </a:r>
            <a:endParaRPr lang="en-GB" sz="2400" dirty="0"/>
          </a:p>
        </p:txBody>
      </p:sp>
      <p:pic>
        <p:nvPicPr>
          <p:cNvPr id="11" name="greyscale_video_aggressive_enhancement">
            <a:hlinkClick r:id="" action="ppaction://media"/>
            <a:extLst>
              <a:ext uri="{FF2B5EF4-FFF2-40B4-BE49-F238E27FC236}">
                <a16:creationId xmlns:a16="http://schemas.microsoft.com/office/drawing/2014/main" id="{23BAF964-E746-4C51-AF25-5C02995696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70783" y="150371"/>
            <a:ext cx="7152584" cy="6516061"/>
          </a:xfrm>
          <a:prstGeom prst="rect">
            <a:avLst/>
          </a:prstGeom>
        </p:spPr>
      </p:pic>
      <p:sp>
        <p:nvSpPr>
          <p:cNvPr id="12" name="Title 1">
            <a:extLst>
              <a:ext uri="{FF2B5EF4-FFF2-40B4-BE49-F238E27FC236}">
                <a16:creationId xmlns:a16="http://schemas.microsoft.com/office/drawing/2014/main" id="{DFE12EBC-9982-4800-BD97-524EA62DF67F}"/>
              </a:ext>
            </a:extLst>
          </p:cNvPr>
          <p:cNvSpPr txBox="1">
            <a:spLocks/>
          </p:cNvSpPr>
          <p:nvPr/>
        </p:nvSpPr>
        <p:spPr>
          <a:xfrm>
            <a:off x="385113" y="1052390"/>
            <a:ext cx="4202790" cy="1282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2D RADIOGRAPHS DURING </a:t>
            </a:r>
          </a:p>
          <a:p>
            <a:r>
              <a:rPr lang="en-GB" sz="3200" b="1" dirty="0"/>
              <a:t>UNSTEADY STATE INJECTIONS:  </a:t>
            </a:r>
          </a:p>
          <a:p>
            <a:r>
              <a:rPr lang="en-GB" sz="3200" b="1" dirty="0">
                <a:solidFill>
                  <a:srgbClr val="210DB9"/>
                </a:solidFill>
              </a:rPr>
              <a:t>HAINES JUMPS</a:t>
            </a:r>
            <a:r>
              <a:rPr lang="en-GB" sz="3200" b="1" dirty="0"/>
              <a:t>?</a:t>
            </a:r>
          </a:p>
        </p:txBody>
      </p:sp>
      <p:sp>
        <p:nvSpPr>
          <p:cNvPr id="8" name="Rectangle 3">
            <a:extLst>
              <a:ext uri="{FF2B5EF4-FFF2-40B4-BE49-F238E27FC236}">
                <a16:creationId xmlns:a16="http://schemas.microsoft.com/office/drawing/2014/main" id="{B54C77AB-EFD4-4711-B168-5686C272BDE3}"/>
              </a:ext>
            </a:extLst>
          </p:cNvPr>
          <p:cNvSpPr/>
          <p:nvPr/>
        </p:nvSpPr>
        <p:spPr>
          <a:xfrm>
            <a:off x="315223" y="6464044"/>
            <a:ext cx="3712491" cy="276999"/>
          </a:xfrm>
          <a:prstGeom prst="rect">
            <a:avLst/>
          </a:prstGeom>
        </p:spPr>
        <p:txBody>
          <a:bodyPr wrap="none">
            <a:spAutoFit/>
          </a:bodyPr>
          <a:lstStyle/>
          <a:p>
            <a:pPr algn="ctr"/>
            <a:r>
              <a:rPr lang="en-GB" sz="1200" i="1" dirty="0">
                <a:solidFill>
                  <a:srgbClr val="54585A"/>
                </a:solidFill>
              </a:rPr>
              <a:t>Thaysen et al., 2025, J Colloid Interface Sci, 694 (137704)</a:t>
            </a:r>
            <a:endParaRPr lang="en-GB" sz="1400" b="1" baseline="30000" dirty="0"/>
          </a:p>
        </p:txBody>
      </p:sp>
    </p:spTree>
    <p:extLst>
      <p:ext uri="{BB962C8B-B14F-4D97-AF65-F5344CB8AC3E}">
        <p14:creationId xmlns:p14="http://schemas.microsoft.com/office/powerpoint/2010/main" val="407986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8D9D71-2B3E-49C3-959D-90B062D74C5A}"/>
              </a:ext>
            </a:extLst>
          </p:cNvPr>
          <p:cNvSpPr txBox="1">
            <a:spLocks/>
          </p:cNvSpPr>
          <p:nvPr/>
        </p:nvSpPr>
        <p:spPr>
          <a:xfrm>
            <a:off x="313551" y="384479"/>
            <a:ext cx="10287022" cy="128202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2D RADIOGRAPHS DURING </a:t>
            </a:r>
          </a:p>
          <a:p>
            <a:r>
              <a:rPr lang="en-GB" sz="3200" b="1" dirty="0"/>
              <a:t>UNSTEADY STATE INJECTIONS :  </a:t>
            </a:r>
          </a:p>
          <a:p>
            <a:r>
              <a:rPr lang="en-GB" sz="3200" b="1" dirty="0">
                <a:solidFill>
                  <a:srgbClr val="210DB9"/>
                </a:solidFill>
              </a:rPr>
              <a:t>HAINES JUMPS </a:t>
            </a:r>
            <a:r>
              <a:rPr lang="en-GB" sz="3200" b="1" dirty="0"/>
              <a:t>IN ACTION</a:t>
            </a:r>
            <a:endParaRPr lang="en-GB" sz="3200" b="1" dirty="0">
              <a:solidFill>
                <a:srgbClr val="002060"/>
              </a:solidFill>
            </a:endParaRPr>
          </a:p>
        </p:txBody>
      </p:sp>
      <p:pic>
        <p:nvPicPr>
          <p:cNvPr id="2" name="Imagen 1">
            <a:extLst>
              <a:ext uri="{FF2B5EF4-FFF2-40B4-BE49-F238E27FC236}">
                <a16:creationId xmlns:a16="http://schemas.microsoft.com/office/drawing/2014/main" id="{9466F62F-886E-4A8D-847C-734B295F01EA}"/>
              </a:ext>
            </a:extLst>
          </p:cNvPr>
          <p:cNvPicPr>
            <a:picLocks noChangeAspect="1"/>
          </p:cNvPicPr>
          <p:nvPr/>
        </p:nvPicPr>
        <p:blipFill>
          <a:blip r:embed="rId3"/>
          <a:stretch>
            <a:fillRect/>
          </a:stretch>
        </p:blipFill>
        <p:spPr>
          <a:xfrm>
            <a:off x="7110606" y="69609"/>
            <a:ext cx="5024739" cy="6788391"/>
          </a:xfrm>
          <a:prstGeom prst="rect">
            <a:avLst/>
          </a:prstGeom>
        </p:spPr>
      </p:pic>
      <p:pic>
        <p:nvPicPr>
          <p:cNvPr id="4" name="Imagen 3">
            <a:extLst>
              <a:ext uri="{FF2B5EF4-FFF2-40B4-BE49-F238E27FC236}">
                <a16:creationId xmlns:a16="http://schemas.microsoft.com/office/drawing/2014/main" id="{E6FA3E3A-6E00-4643-9B23-6E740FEA000B}"/>
              </a:ext>
            </a:extLst>
          </p:cNvPr>
          <p:cNvPicPr>
            <a:picLocks noChangeAspect="1"/>
          </p:cNvPicPr>
          <p:nvPr/>
        </p:nvPicPr>
        <p:blipFill>
          <a:blip r:embed="rId4"/>
          <a:stretch>
            <a:fillRect/>
          </a:stretch>
        </p:blipFill>
        <p:spPr>
          <a:xfrm>
            <a:off x="146912" y="2952282"/>
            <a:ext cx="6824160" cy="3011195"/>
          </a:xfrm>
          <a:prstGeom prst="rect">
            <a:avLst/>
          </a:prstGeom>
        </p:spPr>
      </p:pic>
      <p:sp>
        <p:nvSpPr>
          <p:cNvPr id="8" name="TextBox 25">
            <a:extLst>
              <a:ext uri="{FF2B5EF4-FFF2-40B4-BE49-F238E27FC236}">
                <a16:creationId xmlns:a16="http://schemas.microsoft.com/office/drawing/2014/main" id="{82F07267-AC7F-4E9E-837B-E2C475A57C13}"/>
              </a:ext>
            </a:extLst>
          </p:cNvPr>
          <p:cNvSpPr txBox="1"/>
          <p:nvPr/>
        </p:nvSpPr>
        <p:spPr>
          <a:xfrm>
            <a:off x="124136" y="5906112"/>
            <a:ext cx="8660029" cy="523220"/>
          </a:xfrm>
          <a:prstGeom prst="rect">
            <a:avLst/>
          </a:prstGeom>
          <a:noFill/>
        </p:spPr>
        <p:txBody>
          <a:bodyPr wrap="square" rtlCol="0">
            <a:spAutoFit/>
          </a:bodyPr>
          <a:lstStyle/>
          <a:p>
            <a:r>
              <a:rPr lang="en-GB" sz="1400" b="1" dirty="0"/>
              <a:t>mean pore diameter: 0.035 </a:t>
            </a:r>
            <a:r>
              <a:rPr lang="en-GB" sz="1400" b="1" dirty="0">
                <a:ea typeface="Calibri" panose="020F0502020204030204" pitchFamily="34" charset="0"/>
                <a:cs typeface="Calibri" panose="020F0502020204030204" pitchFamily="34" charset="0"/>
              </a:rPr>
              <a:t>µm</a:t>
            </a:r>
          </a:p>
          <a:p>
            <a:endParaRPr lang="en-GB" sz="1400" b="1" dirty="0"/>
          </a:p>
        </p:txBody>
      </p:sp>
      <p:sp>
        <p:nvSpPr>
          <p:cNvPr id="5" name="Flecha: hacia arriba 4">
            <a:extLst>
              <a:ext uri="{FF2B5EF4-FFF2-40B4-BE49-F238E27FC236}">
                <a16:creationId xmlns:a16="http://schemas.microsoft.com/office/drawing/2014/main" id="{E6194FD1-D61E-4C69-902A-FF6809F3E5CF}"/>
              </a:ext>
            </a:extLst>
          </p:cNvPr>
          <p:cNvSpPr/>
          <p:nvPr/>
        </p:nvSpPr>
        <p:spPr>
          <a:xfrm>
            <a:off x="3880883" y="5975497"/>
            <a:ext cx="318976" cy="53162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3">
            <a:extLst>
              <a:ext uri="{FF2B5EF4-FFF2-40B4-BE49-F238E27FC236}">
                <a16:creationId xmlns:a16="http://schemas.microsoft.com/office/drawing/2014/main" id="{B3CC690D-13FE-4D1D-817C-471E8429E0B0}"/>
              </a:ext>
            </a:extLst>
          </p:cNvPr>
          <p:cNvSpPr/>
          <p:nvPr/>
        </p:nvSpPr>
        <p:spPr>
          <a:xfrm>
            <a:off x="8479509" y="6513029"/>
            <a:ext cx="3712491" cy="276999"/>
          </a:xfrm>
          <a:prstGeom prst="rect">
            <a:avLst/>
          </a:prstGeom>
        </p:spPr>
        <p:txBody>
          <a:bodyPr wrap="none">
            <a:spAutoFit/>
          </a:bodyPr>
          <a:lstStyle/>
          <a:p>
            <a:pPr algn="ctr"/>
            <a:r>
              <a:rPr lang="en-GB" sz="1200" i="1" dirty="0">
                <a:solidFill>
                  <a:srgbClr val="54585A"/>
                </a:solidFill>
              </a:rPr>
              <a:t>Thaysen et al., 2025, J Colloid Interface Sci, 694 (137704)</a:t>
            </a:r>
            <a:endParaRPr lang="en-GB" sz="1400" b="1" baseline="30000" dirty="0"/>
          </a:p>
        </p:txBody>
      </p:sp>
    </p:spTree>
    <p:extLst>
      <p:ext uri="{BB962C8B-B14F-4D97-AF65-F5344CB8AC3E}">
        <p14:creationId xmlns:p14="http://schemas.microsoft.com/office/powerpoint/2010/main" val="320400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95C2792-35D3-4A8C-B9B1-05BCC224A8F6}"/>
              </a:ext>
            </a:extLst>
          </p:cNvPr>
          <p:cNvSpPr>
            <a:spLocks noGrp="1"/>
          </p:cNvSpPr>
          <p:nvPr>
            <p:ph idx="1"/>
          </p:nvPr>
        </p:nvSpPr>
        <p:spPr>
          <a:xfrm>
            <a:off x="838200" y="1825625"/>
            <a:ext cx="10515600" cy="4351338"/>
          </a:xfrm>
        </p:spPr>
        <p:txBody>
          <a:bodyPr>
            <a:normAutofit fontScale="77500" lnSpcReduction="20000"/>
          </a:bodyPr>
          <a:lstStyle/>
          <a:p>
            <a:r>
              <a:rPr lang="en-GB" dirty="0"/>
              <a:t>Higher H</a:t>
            </a:r>
            <a:r>
              <a:rPr lang="en-GB" baseline="-25000" dirty="0"/>
              <a:t>2</a:t>
            </a:r>
            <a:r>
              <a:rPr lang="en-GB" dirty="0"/>
              <a:t> fractional flow increased H</a:t>
            </a:r>
            <a:r>
              <a:rPr lang="en-GB" baseline="-25000" dirty="0"/>
              <a:t>2</a:t>
            </a:r>
            <a:r>
              <a:rPr lang="en-GB" dirty="0"/>
              <a:t> saturation from 20-22% to 28% </a:t>
            </a:r>
          </a:p>
          <a:p>
            <a:pPr marL="0" indent="0">
              <a:buNone/>
            </a:pPr>
            <a:r>
              <a:rPr lang="en-GB" dirty="0"/>
              <a:t>          lower H</a:t>
            </a:r>
            <a:r>
              <a:rPr lang="en-GB" baseline="-25000" dirty="0"/>
              <a:t>2 </a:t>
            </a:r>
            <a:r>
              <a:rPr lang="en-GB" dirty="0"/>
              <a:t>storage capacity in aquifers with higher hydrodynamic flow </a:t>
            </a:r>
          </a:p>
          <a:p>
            <a:pPr marL="0" indent="0">
              <a:buNone/>
            </a:pPr>
            <a:endParaRPr lang="en-GB" dirty="0"/>
          </a:p>
          <a:p>
            <a:r>
              <a:rPr lang="en-GB" dirty="0"/>
              <a:t>H</a:t>
            </a:r>
            <a:r>
              <a:rPr lang="en-GB" baseline="-25000" dirty="0"/>
              <a:t>2 </a:t>
            </a:r>
            <a:r>
              <a:rPr lang="en-GB" dirty="0"/>
              <a:t>connectivity: weak and unchanged at different fractional flows</a:t>
            </a:r>
          </a:p>
          <a:p>
            <a:pPr marL="0" indent="0">
              <a:buNone/>
            </a:pPr>
            <a:r>
              <a:rPr lang="en-GB" dirty="0"/>
              <a:t>          minimal influence of connectivity on</a:t>
            </a:r>
            <a:r>
              <a:rPr lang="en-GB" baseline="-25000" dirty="0"/>
              <a:t>  </a:t>
            </a:r>
            <a:r>
              <a:rPr lang="en-GB" dirty="0"/>
              <a:t>H</a:t>
            </a:r>
            <a:r>
              <a:rPr lang="en-GB" baseline="-25000" dirty="0"/>
              <a:t>2</a:t>
            </a:r>
            <a:r>
              <a:rPr lang="en-GB" dirty="0"/>
              <a:t> saturation</a:t>
            </a:r>
          </a:p>
          <a:p>
            <a:pPr marL="0" indent="0">
              <a:buNone/>
            </a:pPr>
            <a:r>
              <a:rPr lang="en-GB" dirty="0"/>
              <a:t>         low H₂ recovery in aquifers with hydrodynamic flow</a:t>
            </a:r>
          </a:p>
          <a:p>
            <a:pPr marL="0" indent="0">
              <a:buNone/>
            </a:pPr>
            <a:endParaRPr lang="en-GB" i="1" dirty="0"/>
          </a:p>
          <a:p>
            <a:r>
              <a:rPr lang="en-GB" dirty="0"/>
              <a:t>Intermittent flow detected but limited volume of fluctuating H</a:t>
            </a:r>
            <a:r>
              <a:rPr lang="en-GB" baseline="-25000" dirty="0"/>
              <a:t>2</a:t>
            </a:r>
            <a:endParaRPr lang="en-GB" dirty="0"/>
          </a:p>
          <a:p>
            <a:pPr marL="0" indent="0">
              <a:buNone/>
            </a:pPr>
            <a:r>
              <a:rPr lang="en-GB" dirty="0"/>
              <a:t>        applicability of Darcy´s law to describe the bulk H</a:t>
            </a:r>
            <a:r>
              <a:rPr lang="en-GB" baseline="-25000" dirty="0"/>
              <a:t>2</a:t>
            </a:r>
            <a:r>
              <a:rPr lang="en-GB" dirty="0"/>
              <a:t> and brine fluid flow not challenged</a:t>
            </a:r>
          </a:p>
          <a:p>
            <a:pPr marL="0" indent="0">
              <a:buNone/>
            </a:pPr>
            <a:endParaRPr lang="es-ES" dirty="0"/>
          </a:p>
          <a:p>
            <a:pPr marL="0" indent="0">
              <a:buNone/>
            </a:pPr>
            <a:r>
              <a:rPr lang="es-ES" dirty="0"/>
              <a:t>         Geological </a:t>
            </a:r>
            <a:r>
              <a:rPr lang="es-ES" dirty="0" err="1"/>
              <a:t>models</a:t>
            </a:r>
            <a:r>
              <a:rPr lang="es-ES" dirty="0"/>
              <a:t> </a:t>
            </a:r>
            <a:r>
              <a:rPr lang="es-ES" dirty="0" err="1"/>
              <a:t>should</a:t>
            </a:r>
            <a:r>
              <a:rPr lang="es-ES" dirty="0"/>
              <a:t> </a:t>
            </a:r>
            <a:r>
              <a:rPr lang="es-ES" dirty="0" err="1"/>
              <a:t>include</a:t>
            </a:r>
            <a:r>
              <a:rPr lang="es-ES" dirty="0"/>
              <a:t> </a:t>
            </a:r>
            <a:r>
              <a:rPr lang="es-ES" dirty="0" err="1"/>
              <a:t>Haines</a:t>
            </a:r>
            <a:r>
              <a:rPr lang="es-ES" dirty="0"/>
              <a:t> </a:t>
            </a:r>
            <a:r>
              <a:rPr lang="es-ES" dirty="0" err="1"/>
              <a:t>jumps</a:t>
            </a:r>
            <a:r>
              <a:rPr lang="es-ES" dirty="0"/>
              <a:t> and </a:t>
            </a:r>
            <a:r>
              <a:rPr lang="es-ES" dirty="0" err="1"/>
              <a:t>intermittent</a:t>
            </a:r>
            <a:r>
              <a:rPr lang="es-ES" dirty="0"/>
              <a:t> </a:t>
            </a:r>
            <a:r>
              <a:rPr lang="es-ES" dirty="0" err="1"/>
              <a:t>flow</a:t>
            </a:r>
            <a:r>
              <a:rPr lang="es-ES" dirty="0"/>
              <a:t> to </a:t>
            </a:r>
            <a:r>
              <a:rPr lang="es-ES" dirty="0" err="1"/>
              <a:t>improve</a:t>
            </a:r>
            <a:r>
              <a:rPr lang="es-ES" dirty="0"/>
              <a:t> </a:t>
            </a:r>
            <a:r>
              <a:rPr lang="es-ES" dirty="0" err="1"/>
              <a:t>accuracy</a:t>
            </a:r>
            <a:endParaRPr lang="en-GB" dirty="0"/>
          </a:p>
        </p:txBody>
      </p:sp>
      <p:sp>
        <p:nvSpPr>
          <p:cNvPr id="4" name="Title 1">
            <a:extLst>
              <a:ext uri="{FF2B5EF4-FFF2-40B4-BE49-F238E27FC236}">
                <a16:creationId xmlns:a16="http://schemas.microsoft.com/office/drawing/2014/main" id="{197CEA52-115B-4BFE-B425-C5FFDAF22587}"/>
              </a:ext>
            </a:extLst>
          </p:cNvPr>
          <p:cNvSpPr txBox="1">
            <a:spLocks/>
          </p:cNvSpPr>
          <p:nvPr/>
        </p:nvSpPr>
        <p:spPr>
          <a:xfrm>
            <a:off x="493201" y="279538"/>
            <a:ext cx="10287022" cy="1282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CONCLUSIONS</a:t>
            </a:r>
            <a:endParaRPr lang="en-GB" sz="3200" b="1" dirty="0">
              <a:solidFill>
                <a:srgbClr val="002060"/>
              </a:solidFill>
            </a:endParaRPr>
          </a:p>
        </p:txBody>
      </p:sp>
      <p:sp>
        <p:nvSpPr>
          <p:cNvPr id="2" name="Flecha: a la derecha 1">
            <a:extLst>
              <a:ext uri="{FF2B5EF4-FFF2-40B4-BE49-F238E27FC236}">
                <a16:creationId xmlns:a16="http://schemas.microsoft.com/office/drawing/2014/main" id="{B701F79B-2B17-41A1-9788-599790F7140D}"/>
              </a:ext>
            </a:extLst>
          </p:cNvPr>
          <p:cNvSpPr/>
          <p:nvPr/>
        </p:nvSpPr>
        <p:spPr>
          <a:xfrm>
            <a:off x="1078603" y="2241898"/>
            <a:ext cx="44527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echa: a la derecha 4">
            <a:extLst>
              <a:ext uri="{FF2B5EF4-FFF2-40B4-BE49-F238E27FC236}">
                <a16:creationId xmlns:a16="http://schemas.microsoft.com/office/drawing/2014/main" id="{53BE15E8-686C-426F-A2F7-848DDDC04C6A}"/>
              </a:ext>
            </a:extLst>
          </p:cNvPr>
          <p:cNvSpPr/>
          <p:nvPr/>
        </p:nvSpPr>
        <p:spPr>
          <a:xfrm>
            <a:off x="1029540" y="3318592"/>
            <a:ext cx="44527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echa: a la derecha 5">
            <a:extLst>
              <a:ext uri="{FF2B5EF4-FFF2-40B4-BE49-F238E27FC236}">
                <a16:creationId xmlns:a16="http://schemas.microsoft.com/office/drawing/2014/main" id="{C61B4003-60D5-4232-8550-5B7BB2748905}"/>
              </a:ext>
            </a:extLst>
          </p:cNvPr>
          <p:cNvSpPr/>
          <p:nvPr/>
        </p:nvSpPr>
        <p:spPr>
          <a:xfrm>
            <a:off x="1004327" y="3712027"/>
            <a:ext cx="44527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echa: a la derecha 6">
            <a:extLst>
              <a:ext uri="{FF2B5EF4-FFF2-40B4-BE49-F238E27FC236}">
                <a16:creationId xmlns:a16="http://schemas.microsoft.com/office/drawing/2014/main" id="{5380F2D9-0848-427A-AC33-EA76709B9482}"/>
              </a:ext>
            </a:extLst>
          </p:cNvPr>
          <p:cNvSpPr/>
          <p:nvPr/>
        </p:nvSpPr>
        <p:spPr>
          <a:xfrm>
            <a:off x="926234" y="4796672"/>
            <a:ext cx="44527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echa: a la derecha 7">
            <a:extLst>
              <a:ext uri="{FF2B5EF4-FFF2-40B4-BE49-F238E27FC236}">
                <a16:creationId xmlns:a16="http://schemas.microsoft.com/office/drawing/2014/main" id="{D30A743E-97F8-403B-BA3A-B8EDC3440F00}"/>
              </a:ext>
            </a:extLst>
          </p:cNvPr>
          <p:cNvSpPr/>
          <p:nvPr/>
        </p:nvSpPr>
        <p:spPr>
          <a:xfrm>
            <a:off x="940410" y="5491333"/>
            <a:ext cx="44527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110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6FEE45-64FA-4E77-82D6-D90BBB27F38C}"/>
              </a:ext>
            </a:extLst>
          </p:cNvPr>
          <p:cNvPicPr>
            <a:picLocks noChangeAspect="1"/>
          </p:cNvPicPr>
          <p:nvPr/>
        </p:nvPicPr>
        <p:blipFill>
          <a:blip r:embed="rId3"/>
          <a:stretch>
            <a:fillRect/>
          </a:stretch>
        </p:blipFill>
        <p:spPr>
          <a:xfrm>
            <a:off x="7602220" y="87464"/>
            <a:ext cx="4253175" cy="3395207"/>
          </a:xfrm>
          <a:prstGeom prst="rect">
            <a:avLst/>
          </a:prstGeom>
        </p:spPr>
      </p:pic>
      <p:sp>
        <p:nvSpPr>
          <p:cNvPr id="3" name="Marcador de contenido 2">
            <a:extLst>
              <a:ext uri="{FF2B5EF4-FFF2-40B4-BE49-F238E27FC236}">
                <a16:creationId xmlns:a16="http://schemas.microsoft.com/office/drawing/2014/main" id="{470C5799-F27F-4F5D-A7EB-7B1D51B5A828}"/>
              </a:ext>
            </a:extLst>
          </p:cNvPr>
          <p:cNvSpPr>
            <a:spLocks noGrp="1"/>
          </p:cNvSpPr>
          <p:nvPr>
            <p:ph idx="1"/>
          </p:nvPr>
        </p:nvSpPr>
        <p:spPr>
          <a:xfrm>
            <a:off x="838200" y="1825625"/>
            <a:ext cx="6087386" cy="4351338"/>
          </a:xfrm>
        </p:spPr>
        <p:txBody>
          <a:bodyPr>
            <a:normAutofit/>
          </a:bodyPr>
          <a:lstStyle/>
          <a:p>
            <a:r>
              <a:rPr lang="es-ES" sz="2400" dirty="0" err="1"/>
              <a:t>Confirm</a:t>
            </a:r>
            <a:r>
              <a:rPr lang="es-ES" sz="2400" dirty="0"/>
              <a:t> </a:t>
            </a:r>
            <a:r>
              <a:rPr lang="es-ES" sz="2400" dirty="0" err="1"/>
              <a:t>connectivity</a:t>
            </a:r>
            <a:r>
              <a:rPr lang="es-ES" sz="2400" dirty="0"/>
              <a:t> at </a:t>
            </a:r>
            <a:r>
              <a:rPr lang="es-ES" sz="2400" dirty="0" err="1"/>
              <a:t>higher</a:t>
            </a:r>
            <a:r>
              <a:rPr lang="es-ES" sz="2400" dirty="0"/>
              <a:t> </a:t>
            </a:r>
            <a:r>
              <a:rPr lang="es-ES" sz="2400" dirty="0" err="1"/>
              <a:t>resolution</a:t>
            </a:r>
            <a:endParaRPr lang="es-ES" sz="2400" dirty="0"/>
          </a:p>
          <a:p>
            <a:endParaRPr lang="en-GB" sz="2400" dirty="0"/>
          </a:p>
          <a:p>
            <a:r>
              <a:rPr lang="en-GB" sz="2400" dirty="0"/>
              <a:t>Determine the capillary number at which intermittent flow will affect macroscale flow behaviour</a:t>
            </a:r>
          </a:p>
          <a:p>
            <a:endParaRPr lang="en-GB" dirty="0"/>
          </a:p>
          <a:p>
            <a:pPr marL="144000" indent="0">
              <a:buNone/>
            </a:pPr>
            <a:r>
              <a:rPr lang="en-GB" sz="2200" dirty="0"/>
              <a:t>lower viscosity ratio </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a:t>relatively more intermittent flow can be expected for a given flow rate and shifts in the relative permeability can be expected at lower capillary number than for N</a:t>
            </a:r>
            <a:r>
              <a:rPr lang="en-GB" sz="2200" baseline="-25000" dirty="0"/>
              <a:t>2</a:t>
            </a:r>
            <a:r>
              <a:rPr lang="en-GB" sz="2200" dirty="0"/>
              <a:t>.</a:t>
            </a:r>
          </a:p>
          <a:p>
            <a:endParaRPr lang="en-GB" dirty="0"/>
          </a:p>
          <a:p>
            <a:endParaRPr lang="en-GB" sz="2000" dirty="0"/>
          </a:p>
        </p:txBody>
      </p:sp>
      <p:sp>
        <p:nvSpPr>
          <p:cNvPr id="4" name="Title 1">
            <a:extLst>
              <a:ext uri="{FF2B5EF4-FFF2-40B4-BE49-F238E27FC236}">
                <a16:creationId xmlns:a16="http://schemas.microsoft.com/office/drawing/2014/main" id="{A2D50540-1BAE-476C-9FB3-55C6E1DCC1E4}"/>
              </a:ext>
            </a:extLst>
          </p:cNvPr>
          <p:cNvSpPr txBox="1">
            <a:spLocks/>
          </p:cNvSpPr>
          <p:nvPr/>
        </p:nvSpPr>
        <p:spPr>
          <a:xfrm>
            <a:off x="493201" y="279538"/>
            <a:ext cx="10287022" cy="1282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FUTURE EXPERIMENTS</a:t>
            </a:r>
            <a:endParaRPr lang="en-GB" sz="3200" b="1" dirty="0">
              <a:solidFill>
                <a:srgbClr val="002060"/>
              </a:solidFill>
            </a:endParaRPr>
          </a:p>
        </p:txBody>
      </p:sp>
      <p:sp>
        <p:nvSpPr>
          <p:cNvPr id="5" name="Rectángulo 4">
            <a:extLst>
              <a:ext uri="{FF2B5EF4-FFF2-40B4-BE49-F238E27FC236}">
                <a16:creationId xmlns:a16="http://schemas.microsoft.com/office/drawing/2014/main" id="{378D5511-B02C-43E4-9726-D3CC0094F4AF}"/>
              </a:ext>
            </a:extLst>
          </p:cNvPr>
          <p:cNvSpPr/>
          <p:nvPr/>
        </p:nvSpPr>
        <p:spPr>
          <a:xfrm>
            <a:off x="8424575" y="87666"/>
            <a:ext cx="2850652" cy="369332"/>
          </a:xfrm>
          <a:prstGeom prst="rect">
            <a:avLst/>
          </a:prstGeom>
        </p:spPr>
        <p:txBody>
          <a:bodyPr wrap="none">
            <a:spAutoFit/>
          </a:bodyPr>
          <a:lstStyle/>
          <a:p>
            <a:r>
              <a:rPr lang="en-GB" b="1" dirty="0"/>
              <a:t>N</a:t>
            </a:r>
            <a:r>
              <a:rPr lang="en-GB" b="1" baseline="-25000" dirty="0"/>
              <a:t>2</a:t>
            </a:r>
            <a:r>
              <a:rPr lang="en-GB" b="1" dirty="0"/>
              <a:t> steady state experiments</a:t>
            </a:r>
          </a:p>
        </p:txBody>
      </p:sp>
      <p:sp>
        <p:nvSpPr>
          <p:cNvPr id="6" name="Rectangle 3">
            <a:extLst>
              <a:ext uri="{FF2B5EF4-FFF2-40B4-BE49-F238E27FC236}">
                <a16:creationId xmlns:a16="http://schemas.microsoft.com/office/drawing/2014/main" id="{5C8641B4-1912-4DE5-B6EE-20435F9DC15A}"/>
              </a:ext>
            </a:extLst>
          </p:cNvPr>
          <p:cNvSpPr/>
          <p:nvPr/>
        </p:nvSpPr>
        <p:spPr>
          <a:xfrm>
            <a:off x="8064267" y="6502837"/>
            <a:ext cx="4127733" cy="492443"/>
          </a:xfrm>
          <a:prstGeom prst="rect">
            <a:avLst/>
          </a:prstGeom>
        </p:spPr>
        <p:txBody>
          <a:bodyPr wrap="none">
            <a:spAutoFit/>
          </a:bodyPr>
          <a:lstStyle/>
          <a:p>
            <a:pPr algn="ctr"/>
            <a:r>
              <a:rPr lang="en-GB" sz="1400" i="1" dirty="0"/>
              <a:t>Spurin et al. (2019): Adv Water Res 150 (103868),1-7   </a:t>
            </a:r>
            <a:endParaRPr lang="en-GB" sz="1400" i="1" baseline="30000" dirty="0"/>
          </a:p>
          <a:p>
            <a:pPr algn="ctr"/>
            <a:endParaRPr lang="en-GB" b="1" baseline="30000" dirty="0"/>
          </a:p>
        </p:txBody>
      </p:sp>
      <p:pic>
        <p:nvPicPr>
          <p:cNvPr id="7" name="Imagen 6">
            <a:extLst>
              <a:ext uri="{FF2B5EF4-FFF2-40B4-BE49-F238E27FC236}">
                <a16:creationId xmlns:a16="http://schemas.microsoft.com/office/drawing/2014/main" id="{DC5BC1BD-16F8-4677-BD42-BAF43BCEB12C}"/>
              </a:ext>
            </a:extLst>
          </p:cNvPr>
          <p:cNvPicPr>
            <a:picLocks noChangeAspect="1"/>
          </p:cNvPicPr>
          <p:nvPr/>
        </p:nvPicPr>
        <p:blipFill>
          <a:blip r:embed="rId4"/>
          <a:stretch>
            <a:fillRect/>
          </a:stretch>
        </p:blipFill>
        <p:spPr>
          <a:xfrm>
            <a:off x="7839986" y="3224164"/>
            <a:ext cx="4063116" cy="3321520"/>
          </a:xfrm>
          <a:prstGeom prst="rect">
            <a:avLst/>
          </a:prstGeom>
        </p:spPr>
      </p:pic>
    </p:spTree>
    <p:extLst>
      <p:ext uri="{BB962C8B-B14F-4D97-AF65-F5344CB8AC3E}">
        <p14:creationId xmlns:p14="http://schemas.microsoft.com/office/powerpoint/2010/main" val="131008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AB8A816-0B2B-4A24-8EF5-420654E86744}"/>
              </a:ext>
            </a:extLst>
          </p:cNvPr>
          <p:cNvPicPr>
            <a:picLocks noChangeAspect="1"/>
          </p:cNvPicPr>
          <p:nvPr/>
        </p:nvPicPr>
        <p:blipFill>
          <a:blip r:embed="rId2"/>
          <a:stretch>
            <a:fillRect/>
          </a:stretch>
        </p:blipFill>
        <p:spPr>
          <a:xfrm>
            <a:off x="400049" y="-469373"/>
            <a:ext cx="8107136" cy="7270223"/>
          </a:xfrm>
          <a:prstGeom prst="rect">
            <a:avLst/>
          </a:prstGeom>
        </p:spPr>
      </p:pic>
      <p:sp>
        <p:nvSpPr>
          <p:cNvPr id="5" name="Subtitle 2">
            <a:extLst>
              <a:ext uri="{FF2B5EF4-FFF2-40B4-BE49-F238E27FC236}">
                <a16:creationId xmlns:a16="http://schemas.microsoft.com/office/drawing/2014/main" id="{4A26AA07-E67E-4C82-990F-5BD7B1AEF717}"/>
              </a:ext>
            </a:extLst>
          </p:cNvPr>
          <p:cNvSpPr txBox="1">
            <a:spLocks noGrp="1"/>
          </p:cNvSpPr>
          <p:nvPr>
            <p:ph idx="1"/>
          </p:nvPr>
        </p:nvSpPr>
        <p:spPr bwMode="auto">
          <a:xfrm>
            <a:off x="8759837" y="279129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fontAlgn="base" latinLnBrk="0"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fontAlgn="base" latinLnBrk="0"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fontAlgn="base" latinLnBrk="0"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fontAlgn="base" latinLnBrk="0" hangingPunct="1">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fontAlgn="base" latinLnBrk="0" hangingPunct="1">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b="1" dirty="0"/>
              <a:t>Thank you! </a:t>
            </a:r>
          </a:p>
          <a:p>
            <a:pPr marL="0" indent="0">
              <a:buFont typeface="Arial" panose="020B0604020202020204" pitchFamily="34" charset="0"/>
              <a:buNone/>
            </a:pPr>
            <a:r>
              <a:rPr lang="en-GB" sz="2200" dirty="0"/>
              <a:t>                                 </a:t>
            </a:r>
          </a:p>
          <a:p>
            <a:pPr marL="0" indent="0">
              <a:buFont typeface="Arial" panose="020B0604020202020204" pitchFamily="34" charset="0"/>
              <a:buNone/>
            </a:pPr>
            <a:r>
              <a:rPr lang="en-GB" sz="2200" i="1" u="sng" dirty="0">
                <a:solidFill>
                  <a:srgbClr val="210DB9"/>
                </a:solidFill>
                <a:hlinkClick r:id="rId3">
                  <a:extLst>
                    <a:ext uri="{A12FA001-AC4F-418D-AE19-62706E023703}">
                      <ahyp:hlinkClr xmlns:ahyp="http://schemas.microsoft.com/office/drawing/2018/hyperlinkcolor" val="tx"/>
                    </a:ext>
                  </a:extLst>
                </a:hlinkClick>
              </a:rPr>
              <a:t>eike.thaysen@idaea.csic.es</a:t>
            </a:r>
            <a:r>
              <a:rPr lang="en-GB" sz="2200" i="1" u="sng" dirty="0">
                <a:solidFill>
                  <a:srgbClr val="210DB9"/>
                </a:solidFill>
              </a:rPr>
              <a:t> </a:t>
            </a:r>
          </a:p>
          <a:p>
            <a:pPr marL="0" indent="0">
              <a:buFont typeface="Arial" panose="020B0604020202020204" pitchFamily="34" charset="0"/>
              <a:buNone/>
            </a:pPr>
            <a:endParaRPr lang="en-GB" sz="2200" b="1" i="1" u="sng" dirty="0">
              <a:solidFill>
                <a:srgbClr val="0A21EB"/>
              </a:solidFill>
            </a:endParaRPr>
          </a:p>
          <a:p>
            <a:pPr marL="0" indent="0">
              <a:buFont typeface="Arial" panose="020B0604020202020204" pitchFamily="34" charset="0"/>
              <a:buNone/>
            </a:pPr>
            <a:endParaRPr lang="en-GB" b="1" u="sng" dirty="0"/>
          </a:p>
        </p:txBody>
      </p:sp>
    </p:spTree>
    <p:extLst>
      <p:ext uri="{BB962C8B-B14F-4D97-AF65-F5344CB8AC3E}">
        <p14:creationId xmlns:p14="http://schemas.microsoft.com/office/powerpoint/2010/main" val="1989007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6F13E21-9417-4D59-8AFB-6EFCBE5A9595}"/>
              </a:ext>
            </a:extLst>
          </p:cNvPr>
          <p:cNvSpPr txBox="1"/>
          <p:nvPr/>
        </p:nvSpPr>
        <p:spPr>
          <a:xfrm>
            <a:off x="6725466" y="6013268"/>
            <a:ext cx="5233852" cy="844732"/>
          </a:xfrm>
          <a:prstGeom prst="rect">
            <a:avLst/>
          </a:prstGeom>
          <a:solidFill>
            <a:schemeClr val="bg1"/>
          </a:solidFill>
        </p:spPr>
        <p:txBody>
          <a:bodyPr wrap="square" rtlCol="0">
            <a:spAutoFit/>
          </a:bodyPr>
          <a:lstStyle/>
          <a:p>
            <a:endParaRPr lang="en-GB" dirty="0"/>
          </a:p>
        </p:txBody>
      </p:sp>
      <p:sp>
        <p:nvSpPr>
          <p:cNvPr id="6" name="TextBox 21">
            <a:extLst>
              <a:ext uri="{FF2B5EF4-FFF2-40B4-BE49-F238E27FC236}">
                <a16:creationId xmlns:a16="http://schemas.microsoft.com/office/drawing/2014/main" id="{1A8C9BA7-32B5-47BF-809F-F4D90C5575F0}"/>
              </a:ext>
            </a:extLst>
          </p:cNvPr>
          <p:cNvSpPr txBox="1"/>
          <p:nvPr/>
        </p:nvSpPr>
        <p:spPr>
          <a:xfrm>
            <a:off x="8685803" y="2135703"/>
            <a:ext cx="2602523" cy="2108269"/>
          </a:xfrm>
          <a:prstGeom prst="rect">
            <a:avLst/>
          </a:prstGeom>
          <a:noFill/>
        </p:spPr>
        <p:txBody>
          <a:bodyPr wrap="square" rtlCol="0">
            <a:spAutoFit/>
          </a:bodyPr>
          <a:lstStyle/>
          <a:p>
            <a:r>
              <a:rPr lang="es-ES" sz="2000" b="1" dirty="0">
                <a:solidFill>
                  <a:srgbClr val="54585A"/>
                </a:solidFill>
              </a:rPr>
              <a:t>LET MODEL</a:t>
            </a:r>
          </a:p>
          <a:p>
            <a:endParaRPr lang="es-ES" sz="1500" dirty="0">
              <a:solidFill>
                <a:srgbClr val="54585A"/>
              </a:solidFill>
            </a:endParaRPr>
          </a:p>
          <a:p>
            <a:endParaRPr lang="es-ES" sz="1500" dirty="0">
              <a:solidFill>
                <a:srgbClr val="54585A"/>
              </a:solidFill>
            </a:endParaRPr>
          </a:p>
          <a:p>
            <a:endParaRPr lang="es-ES" sz="1500" dirty="0">
              <a:solidFill>
                <a:srgbClr val="54585A"/>
              </a:solidFill>
            </a:endParaRPr>
          </a:p>
          <a:p>
            <a:endParaRPr lang="es-ES" sz="1500" dirty="0">
              <a:solidFill>
                <a:srgbClr val="54585A"/>
              </a:solidFill>
            </a:endParaRPr>
          </a:p>
          <a:p>
            <a:endParaRPr lang="es-ES" sz="1500" dirty="0">
              <a:solidFill>
                <a:srgbClr val="54585A"/>
              </a:solidFill>
            </a:endParaRPr>
          </a:p>
          <a:p>
            <a:endParaRPr lang="es-ES" b="1" dirty="0"/>
          </a:p>
          <a:p>
            <a:endParaRPr lang="en-GB" b="1" dirty="0"/>
          </a:p>
        </p:txBody>
      </p:sp>
      <p:sp>
        <p:nvSpPr>
          <p:cNvPr id="8" name="Rectangle 3">
            <a:extLst>
              <a:ext uri="{FF2B5EF4-FFF2-40B4-BE49-F238E27FC236}">
                <a16:creationId xmlns:a16="http://schemas.microsoft.com/office/drawing/2014/main" id="{01B199FF-BD04-469B-9C70-B811684EB270}"/>
              </a:ext>
            </a:extLst>
          </p:cNvPr>
          <p:cNvSpPr/>
          <p:nvPr/>
        </p:nvSpPr>
        <p:spPr>
          <a:xfrm>
            <a:off x="-222955" y="6534643"/>
            <a:ext cx="8029506" cy="492443"/>
          </a:xfrm>
          <a:prstGeom prst="rect">
            <a:avLst/>
          </a:prstGeom>
        </p:spPr>
        <p:txBody>
          <a:bodyPr wrap="none">
            <a:spAutoFit/>
          </a:bodyPr>
          <a:lstStyle/>
          <a:p>
            <a:pPr algn="ctr"/>
            <a:r>
              <a:rPr lang="en-GB" sz="1400" dirty="0"/>
              <a:t>Flowrate: 20 µl min</a:t>
            </a:r>
            <a:r>
              <a:rPr lang="en-GB" sz="1400" baseline="30000" dirty="0"/>
              <a:t>-1</a:t>
            </a:r>
            <a:r>
              <a:rPr lang="en-GB" sz="1400" dirty="0"/>
              <a:t> (N</a:t>
            </a:r>
            <a:r>
              <a:rPr lang="en-GB" sz="1400" baseline="-25000" dirty="0"/>
              <a:t>c</a:t>
            </a:r>
            <a:r>
              <a:rPr lang="en-GB" sz="1400" dirty="0"/>
              <a:t>: ~2*10</a:t>
            </a:r>
            <a:r>
              <a:rPr lang="en-GB" sz="1400" baseline="30000" dirty="0"/>
              <a:t>-8</a:t>
            </a:r>
            <a:r>
              <a:rPr lang="en-GB" sz="1400" dirty="0"/>
              <a:t> for drainage; ~2*10</a:t>
            </a:r>
            <a:r>
              <a:rPr lang="en-GB" sz="1400" baseline="30000" dirty="0"/>
              <a:t>-6</a:t>
            </a:r>
            <a:r>
              <a:rPr lang="en-GB" sz="1400" dirty="0"/>
              <a:t> for imbibition), P</a:t>
            </a:r>
            <a:r>
              <a:rPr lang="en-GB" sz="1400" baseline="-25000" dirty="0"/>
              <a:t>c</a:t>
            </a:r>
            <a:r>
              <a:rPr lang="en-GB" sz="1400" dirty="0"/>
              <a:t> = 80 Bar, temp = ambient  </a:t>
            </a:r>
            <a:endParaRPr lang="en-GB" sz="1400" baseline="30000" dirty="0"/>
          </a:p>
          <a:p>
            <a:pPr algn="ctr"/>
            <a:endParaRPr lang="en-GB" b="1" baseline="30000" dirty="0"/>
          </a:p>
        </p:txBody>
      </p:sp>
      <p:sp>
        <p:nvSpPr>
          <p:cNvPr id="10" name="Rectángulo 9">
            <a:extLst>
              <a:ext uri="{FF2B5EF4-FFF2-40B4-BE49-F238E27FC236}">
                <a16:creationId xmlns:a16="http://schemas.microsoft.com/office/drawing/2014/main" id="{05057989-29EB-4B34-8146-2F0843A5428E}"/>
              </a:ext>
            </a:extLst>
          </p:cNvPr>
          <p:cNvSpPr/>
          <p:nvPr/>
        </p:nvSpPr>
        <p:spPr>
          <a:xfrm>
            <a:off x="6000750" y="4127838"/>
            <a:ext cx="1285874" cy="1708160"/>
          </a:xfrm>
          <a:prstGeom prst="rect">
            <a:avLst/>
          </a:prstGeom>
        </p:spPr>
        <p:txBody>
          <a:bodyPr wrap="square">
            <a:spAutoFit/>
          </a:bodyPr>
          <a:lstStyle/>
          <a:p>
            <a:pPr algn="r"/>
            <a:r>
              <a:rPr lang="es-ES" sz="1500" dirty="0" err="1">
                <a:solidFill>
                  <a:srgbClr val="54585A"/>
                </a:solidFill>
              </a:rPr>
              <a:t>L</a:t>
            </a:r>
            <a:r>
              <a:rPr lang="es-ES" sz="1500" baseline="-25000" dirty="0" err="1">
                <a:solidFill>
                  <a:srgbClr val="54585A"/>
                </a:solidFill>
              </a:rPr>
              <a:t>w</a:t>
            </a:r>
            <a:r>
              <a:rPr lang="es-ES" sz="1500" dirty="0">
                <a:solidFill>
                  <a:srgbClr val="54585A"/>
                </a:solidFill>
              </a:rPr>
              <a:t> = 8.0</a:t>
            </a:r>
          </a:p>
          <a:p>
            <a:pPr algn="r"/>
            <a:r>
              <a:rPr lang="es-ES" sz="1500" dirty="0" err="1">
                <a:solidFill>
                  <a:srgbClr val="54585A"/>
                </a:solidFill>
              </a:rPr>
              <a:t>L</a:t>
            </a:r>
            <a:r>
              <a:rPr lang="es-ES" sz="1500" baseline="-25000" dirty="0" err="1">
                <a:solidFill>
                  <a:srgbClr val="54585A"/>
                </a:solidFill>
              </a:rPr>
              <a:t>g</a:t>
            </a:r>
            <a:r>
              <a:rPr lang="es-ES" sz="1500" baseline="-25000" dirty="0">
                <a:solidFill>
                  <a:srgbClr val="54585A"/>
                </a:solidFill>
              </a:rPr>
              <a:t> </a:t>
            </a:r>
            <a:r>
              <a:rPr lang="es-ES" sz="1500" dirty="0">
                <a:solidFill>
                  <a:srgbClr val="54585A"/>
                </a:solidFill>
              </a:rPr>
              <a:t>=  8.5</a:t>
            </a:r>
          </a:p>
          <a:p>
            <a:pPr algn="r"/>
            <a:r>
              <a:rPr lang="es-ES" sz="1500" dirty="0">
                <a:solidFill>
                  <a:srgbClr val="54585A"/>
                </a:solidFill>
              </a:rPr>
              <a:t>   </a:t>
            </a:r>
            <a:r>
              <a:rPr lang="es-ES" sz="1500" dirty="0" err="1">
                <a:solidFill>
                  <a:srgbClr val="54585A"/>
                </a:solidFill>
              </a:rPr>
              <a:t>E</a:t>
            </a:r>
            <a:r>
              <a:rPr lang="es-ES" sz="1500" baseline="-25000" dirty="0" err="1">
                <a:solidFill>
                  <a:srgbClr val="54585A"/>
                </a:solidFill>
              </a:rPr>
              <a:t>w</a:t>
            </a:r>
            <a:r>
              <a:rPr lang="es-ES" sz="1500" dirty="0">
                <a:solidFill>
                  <a:srgbClr val="54585A"/>
                </a:solidFill>
              </a:rPr>
              <a:t> = 0.06</a:t>
            </a:r>
          </a:p>
          <a:p>
            <a:pPr algn="r"/>
            <a:r>
              <a:rPr lang="es-ES" sz="1500" dirty="0" err="1">
                <a:solidFill>
                  <a:srgbClr val="54585A"/>
                </a:solidFill>
              </a:rPr>
              <a:t>E</a:t>
            </a:r>
            <a:r>
              <a:rPr lang="es-ES" sz="1500" baseline="-25000" dirty="0" err="1">
                <a:solidFill>
                  <a:srgbClr val="54585A"/>
                </a:solidFill>
              </a:rPr>
              <a:t>g</a:t>
            </a:r>
            <a:r>
              <a:rPr lang="es-ES" sz="1500" dirty="0">
                <a:solidFill>
                  <a:srgbClr val="54585A"/>
                </a:solidFill>
              </a:rPr>
              <a:t> = 0.01</a:t>
            </a:r>
          </a:p>
          <a:p>
            <a:pPr algn="r"/>
            <a:r>
              <a:rPr lang="es-ES" sz="1500" dirty="0">
                <a:solidFill>
                  <a:srgbClr val="54585A"/>
                </a:solidFill>
              </a:rPr>
              <a:t>T</a:t>
            </a:r>
            <a:r>
              <a:rPr lang="es-ES" sz="1500" baseline="-25000" dirty="0">
                <a:solidFill>
                  <a:srgbClr val="54585A"/>
                </a:solidFill>
              </a:rPr>
              <a:t>w</a:t>
            </a:r>
            <a:r>
              <a:rPr lang="es-ES" sz="1500" dirty="0">
                <a:solidFill>
                  <a:srgbClr val="54585A"/>
                </a:solidFill>
              </a:rPr>
              <a:t> = 2.0</a:t>
            </a:r>
          </a:p>
          <a:p>
            <a:pPr algn="r"/>
            <a:r>
              <a:rPr lang="es-ES" sz="1500" dirty="0" err="1">
                <a:solidFill>
                  <a:srgbClr val="54585A"/>
                </a:solidFill>
              </a:rPr>
              <a:t>T</a:t>
            </a:r>
            <a:r>
              <a:rPr lang="es-ES" sz="1500" baseline="-25000" dirty="0" err="1">
                <a:solidFill>
                  <a:srgbClr val="54585A"/>
                </a:solidFill>
              </a:rPr>
              <a:t>g</a:t>
            </a:r>
            <a:r>
              <a:rPr lang="es-ES" sz="1500" dirty="0">
                <a:solidFill>
                  <a:srgbClr val="54585A"/>
                </a:solidFill>
              </a:rPr>
              <a:t> = 4.0</a:t>
            </a:r>
          </a:p>
          <a:p>
            <a:r>
              <a:rPr lang="es-ES" sz="1500" b="1" dirty="0"/>
              <a:t> </a:t>
            </a:r>
          </a:p>
        </p:txBody>
      </p:sp>
      <p:sp>
        <p:nvSpPr>
          <p:cNvPr id="13" name="TextBox 17">
            <a:extLst>
              <a:ext uri="{FF2B5EF4-FFF2-40B4-BE49-F238E27FC236}">
                <a16:creationId xmlns:a16="http://schemas.microsoft.com/office/drawing/2014/main" id="{B82D4531-A5E0-4257-B852-996AB3D54104}"/>
              </a:ext>
            </a:extLst>
          </p:cNvPr>
          <p:cNvSpPr txBox="1"/>
          <p:nvPr/>
        </p:nvSpPr>
        <p:spPr>
          <a:xfrm>
            <a:off x="85874" y="5252"/>
            <a:ext cx="3311953" cy="743083"/>
          </a:xfrm>
          <a:prstGeom prst="rect">
            <a:avLst/>
          </a:prstGeom>
          <a:solidFill>
            <a:schemeClr val="bg1"/>
          </a:solidFill>
        </p:spPr>
        <p:txBody>
          <a:bodyPr wrap="square" rtlCol="0">
            <a:spAutoFit/>
          </a:bodyPr>
          <a:lstStyle/>
          <a:p>
            <a:endParaRPr lang="en-GB" dirty="0"/>
          </a:p>
        </p:txBody>
      </p:sp>
      <p:sp>
        <p:nvSpPr>
          <p:cNvPr id="14" name="Title 1">
            <a:extLst>
              <a:ext uri="{FF2B5EF4-FFF2-40B4-BE49-F238E27FC236}">
                <a16:creationId xmlns:a16="http://schemas.microsoft.com/office/drawing/2014/main" id="{352D91A5-AC5C-41A5-A48F-337BD227C0E1}"/>
              </a:ext>
            </a:extLst>
          </p:cNvPr>
          <p:cNvSpPr>
            <a:spLocks noGrp="1"/>
          </p:cNvSpPr>
          <p:nvPr>
            <p:ph type="title"/>
          </p:nvPr>
        </p:nvSpPr>
        <p:spPr>
          <a:xfrm>
            <a:off x="440855" y="151075"/>
            <a:ext cx="10287022" cy="1282021"/>
          </a:xfrm>
        </p:spPr>
        <p:txBody>
          <a:bodyPr>
            <a:normAutofit/>
          </a:bodyPr>
          <a:lstStyle/>
          <a:p>
            <a:r>
              <a:rPr lang="en-GB" sz="3200" b="1" dirty="0"/>
              <a:t>H</a:t>
            </a:r>
            <a:r>
              <a:rPr lang="en-GB" sz="3200" b="1" baseline="-25000" dirty="0"/>
              <a:t>2</a:t>
            </a:r>
            <a:r>
              <a:rPr lang="en-GB" sz="3200" b="1" dirty="0"/>
              <a:t> RELATIVE PERMEABILITY ESTIMATION </a:t>
            </a:r>
            <a:endParaRPr lang="en-GB" sz="3200" b="1" dirty="0">
              <a:solidFill>
                <a:srgbClr val="002060"/>
              </a:solidFill>
            </a:endParaRPr>
          </a:p>
        </p:txBody>
      </p:sp>
      <p:pic>
        <p:nvPicPr>
          <p:cNvPr id="16" name="Imagen 15">
            <a:extLst>
              <a:ext uri="{FF2B5EF4-FFF2-40B4-BE49-F238E27FC236}">
                <a16:creationId xmlns:a16="http://schemas.microsoft.com/office/drawing/2014/main" id="{04E732B0-C6F8-405D-9F53-65440CC2A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71" y="1626357"/>
            <a:ext cx="5286376" cy="4664449"/>
          </a:xfrm>
          <a:prstGeom prst="rect">
            <a:avLst/>
          </a:prstGeom>
        </p:spPr>
      </p:pic>
      <p:sp>
        <p:nvSpPr>
          <p:cNvPr id="19" name="TextBox 21">
            <a:extLst>
              <a:ext uri="{FF2B5EF4-FFF2-40B4-BE49-F238E27FC236}">
                <a16:creationId xmlns:a16="http://schemas.microsoft.com/office/drawing/2014/main" id="{AADCB249-5B56-4248-8189-66D0D84EFCE8}"/>
              </a:ext>
            </a:extLst>
          </p:cNvPr>
          <p:cNvSpPr txBox="1"/>
          <p:nvPr/>
        </p:nvSpPr>
        <p:spPr>
          <a:xfrm>
            <a:off x="6352178" y="3688278"/>
            <a:ext cx="2602523" cy="400110"/>
          </a:xfrm>
          <a:prstGeom prst="rect">
            <a:avLst/>
          </a:prstGeom>
          <a:noFill/>
        </p:spPr>
        <p:txBody>
          <a:bodyPr wrap="square" rtlCol="0">
            <a:spAutoFit/>
          </a:bodyPr>
          <a:lstStyle/>
          <a:p>
            <a:r>
              <a:rPr lang="es-ES" sz="2000" b="1" dirty="0">
                <a:solidFill>
                  <a:srgbClr val="54585A"/>
                </a:solidFill>
              </a:rPr>
              <a:t>LET PARAMETERS</a:t>
            </a:r>
            <a:endParaRPr lang="en-GB" b="1" dirty="0"/>
          </a:p>
        </p:txBody>
      </p:sp>
      <p:sp>
        <p:nvSpPr>
          <p:cNvPr id="2" name="Rectángulo 1">
            <a:extLst>
              <a:ext uri="{FF2B5EF4-FFF2-40B4-BE49-F238E27FC236}">
                <a16:creationId xmlns:a16="http://schemas.microsoft.com/office/drawing/2014/main" id="{E11185C9-C9B2-49BA-B109-F15DA80EFD55}"/>
              </a:ext>
            </a:extLst>
          </p:cNvPr>
          <p:cNvSpPr/>
          <p:nvPr/>
        </p:nvSpPr>
        <p:spPr>
          <a:xfrm>
            <a:off x="1895061" y="3159464"/>
            <a:ext cx="9316278" cy="1938992"/>
          </a:xfrm>
          <a:prstGeom prst="rect">
            <a:avLst/>
          </a:prstGeom>
          <a:solidFill>
            <a:schemeClr val="bg1"/>
          </a:solidFill>
        </p:spPr>
        <p:txBody>
          <a:bodyPr wrap="square">
            <a:spAutoFit/>
          </a:bodyPr>
          <a:lstStyle/>
          <a:p>
            <a:r>
              <a:rPr lang="en-GB" sz="2400" dirty="0">
                <a:solidFill>
                  <a:srgbClr val="FF0000"/>
                </a:solidFill>
                <a:ea typeface="Calibri" panose="020F0502020204030204" pitchFamily="34" charset="0"/>
              </a:rPr>
              <a:t>high permeability relative to previous studies in similar systems </a:t>
            </a:r>
          </a:p>
          <a:p>
            <a:endParaRPr lang="en-GB" sz="2400" dirty="0">
              <a:solidFill>
                <a:srgbClr val="FF0000"/>
              </a:solidFill>
              <a:ea typeface="Calibri" panose="020F0502020204030204" pitchFamily="34" charset="0"/>
            </a:endParaRPr>
          </a:p>
          <a:p>
            <a:r>
              <a:rPr lang="en-GB" sz="2400" dirty="0">
                <a:solidFill>
                  <a:srgbClr val="FF0000"/>
                </a:solidFill>
                <a:ea typeface="Calibri" panose="020F0502020204030204" pitchFamily="34" charset="0"/>
              </a:rPr>
              <a:t>predictions of gas injectivity and recovery should be made with caution due to the neglection of the irreducible water saturation in fractional flow data</a:t>
            </a:r>
            <a:endParaRPr lang="en-GB" sz="2400" dirty="0">
              <a:solidFill>
                <a:srgbClr val="FF0000"/>
              </a:solidFill>
            </a:endParaRPr>
          </a:p>
        </p:txBody>
      </p:sp>
      <p:pic>
        <p:nvPicPr>
          <p:cNvPr id="18" name="Imagen 17">
            <a:extLst>
              <a:ext uri="{FF2B5EF4-FFF2-40B4-BE49-F238E27FC236}">
                <a16:creationId xmlns:a16="http://schemas.microsoft.com/office/drawing/2014/main" id="{C93E5D68-3005-4BA1-97A5-6C61EE452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560" y="1630386"/>
            <a:ext cx="5334000" cy="4706471"/>
          </a:xfrm>
          <a:prstGeom prst="rect">
            <a:avLst/>
          </a:prstGeom>
        </p:spPr>
      </p:pic>
    </p:spTree>
    <p:extLst>
      <p:ext uri="{BB962C8B-B14F-4D97-AF65-F5344CB8AC3E}">
        <p14:creationId xmlns:p14="http://schemas.microsoft.com/office/powerpoint/2010/main" val="11582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D95579D8-91BA-43AB-B713-2494D13E6BEF}"/>
              </a:ext>
            </a:extLst>
          </p:cNvPr>
          <p:cNvSpPr txBox="1">
            <a:spLocks/>
          </p:cNvSpPr>
          <p:nvPr/>
        </p:nvSpPr>
        <p:spPr>
          <a:xfrm>
            <a:off x="628488" y="1628147"/>
            <a:ext cx="9189189" cy="3679785"/>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s-ES" sz="1800" dirty="0"/>
              <a:t>Key </a:t>
            </a:r>
            <a:r>
              <a:rPr lang="es-ES" sz="1800" dirty="0" err="1"/>
              <a:t>parameters</a:t>
            </a:r>
            <a:r>
              <a:rPr lang="es-ES" sz="1800" dirty="0"/>
              <a:t>:</a:t>
            </a:r>
            <a:endParaRPr lang="en-US" sz="2000" dirty="0"/>
          </a:p>
          <a:p>
            <a:pPr marL="0" indent="0">
              <a:buNone/>
            </a:pPr>
            <a:r>
              <a:rPr lang="en-US" sz="2000" b="1" dirty="0"/>
              <a:t>P</a:t>
            </a:r>
            <a:r>
              <a:rPr lang="es-ES" sz="2000" b="1" dirty="0"/>
              <a:t>ore </a:t>
            </a:r>
            <a:r>
              <a:rPr lang="es-ES" sz="2000" b="1" dirty="0" err="1"/>
              <a:t>network</a:t>
            </a:r>
            <a:r>
              <a:rPr lang="es-ES" sz="2000" b="1" dirty="0"/>
              <a:t> </a:t>
            </a:r>
            <a:r>
              <a:rPr lang="es-ES" sz="2000" b="1" dirty="0" err="1"/>
              <a:t>connectivity</a:t>
            </a:r>
            <a:r>
              <a:rPr lang="en-US" sz="2000" b="1" dirty="0"/>
              <a:t>, r</a:t>
            </a:r>
            <a:r>
              <a:rPr lang="en-GB" sz="2000" b="1" dirty="0"/>
              <a:t>elative permeability/capillary pressure relationships with varying fluid saturation</a:t>
            </a:r>
            <a:r>
              <a:rPr lang="es-ES" sz="2000" dirty="0"/>
              <a:t>, </a:t>
            </a:r>
            <a:r>
              <a:rPr lang="es-ES" sz="2000" b="1" dirty="0" err="1"/>
              <a:t>porosity</a:t>
            </a:r>
            <a:endParaRPr lang="es-ES" sz="2000" dirty="0"/>
          </a:p>
          <a:p>
            <a:endParaRPr lang="es-ES" sz="2000" dirty="0"/>
          </a:p>
          <a:p>
            <a:endParaRPr lang="es-ES" sz="2000" dirty="0"/>
          </a:p>
          <a:p>
            <a:endParaRPr lang="es-ES" sz="2000" dirty="0"/>
          </a:p>
          <a:p>
            <a:pPr marL="0" indent="0">
              <a:buNone/>
            </a:pPr>
            <a:endParaRPr lang="es-ES" sz="1800" dirty="0"/>
          </a:p>
          <a:p>
            <a:pPr marL="0" indent="0">
              <a:buNone/>
            </a:pPr>
            <a:endParaRPr lang="es-ES" sz="1800" dirty="0"/>
          </a:p>
          <a:p>
            <a:pPr marL="0" indent="0">
              <a:buNone/>
            </a:pPr>
            <a:endParaRPr lang="es-ES" sz="1800" dirty="0"/>
          </a:p>
          <a:p>
            <a:pPr marL="0" indent="0">
              <a:buNone/>
            </a:pPr>
            <a:endParaRPr lang="es-ES" sz="1800" dirty="0"/>
          </a:p>
          <a:p>
            <a:pPr marL="0" indent="0">
              <a:buNone/>
            </a:pPr>
            <a:endParaRPr lang="es-ES" sz="1800" dirty="0"/>
          </a:p>
          <a:p>
            <a:pPr marL="0" indent="0">
              <a:buNone/>
            </a:pPr>
            <a:r>
              <a:rPr lang="es-ES" sz="1800" dirty="0" err="1"/>
              <a:t>Other</a:t>
            </a:r>
            <a:r>
              <a:rPr lang="es-ES" sz="1800" dirty="0"/>
              <a:t> </a:t>
            </a:r>
            <a:r>
              <a:rPr lang="es-ES" sz="1800" dirty="0" err="1"/>
              <a:t>parameters</a:t>
            </a:r>
            <a:r>
              <a:rPr lang="es-ES" sz="1800" dirty="0"/>
              <a:t>:</a:t>
            </a:r>
          </a:p>
          <a:p>
            <a:pPr marL="0" indent="0">
              <a:buNone/>
            </a:pPr>
            <a:r>
              <a:rPr lang="es-ES" sz="1800" dirty="0" err="1"/>
              <a:t>Wettability</a:t>
            </a:r>
            <a:r>
              <a:rPr lang="es-ES" sz="1800" dirty="0"/>
              <a:t> (</a:t>
            </a:r>
            <a:r>
              <a:rPr lang="es-ES" sz="1800" dirty="0" err="1"/>
              <a:t>contact</a:t>
            </a:r>
            <a:r>
              <a:rPr lang="es-ES" sz="1800" dirty="0"/>
              <a:t> </a:t>
            </a:r>
            <a:r>
              <a:rPr lang="es-ES" sz="1800" dirty="0" err="1"/>
              <a:t>angle</a:t>
            </a:r>
            <a:r>
              <a:rPr lang="es-ES" sz="1800" dirty="0"/>
              <a:t> </a:t>
            </a:r>
            <a:r>
              <a:rPr lang="es-ES" sz="1800" dirty="0" err="1"/>
              <a:t>between</a:t>
            </a:r>
            <a:r>
              <a:rPr lang="es-ES" sz="1800" dirty="0"/>
              <a:t> H</a:t>
            </a:r>
            <a:r>
              <a:rPr lang="es-ES" sz="1800" baseline="-25000" dirty="0"/>
              <a:t>2</a:t>
            </a:r>
            <a:r>
              <a:rPr lang="es-ES" sz="1800" dirty="0"/>
              <a:t>, </a:t>
            </a:r>
            <a:r>
              <a:rPr lang="es-ES" sz="1800" dirty="0" err="1"/>
              <a:t>brine</a:t>
            </a:r>
            <a:r>
              <a:rPr lang="es-ES" sz="1800" dirty="0"/>
              <a:t> and rock), </a:t>
            </a:r>
            <a:r>
              <a:rPr lang="es-ES" sz="1800" dirty="0" err="1"/>
              <a:t>tortuosity</a:t>
            </a:r>
            <a:r>
              <a:rPr lang="es-ES" sz="1800" dirty="0"/>
              <a:t>, </a:t>
            </a:r>
            <a:r>
              <a:rPr lang="es-ES" sz="1800" dirty="0" err="1"/>
              <a:t>absolute</a:t>
            </a:r>
            <a:r>
              <a:rPr lang="es-ES" sz="1800" dirty="0"/>
              <a:t> </a:t>
            </a:r>
            <a:r>
              <a:rPr lang="es-ES" sz="1800" dirty="0" err="1"/>
              <a:t>permeability</a:t>
            </a:r>
            <a:endParaRPr lang="es-ES" sz="1800" dirty="0"/>
          </a:p>
          <a:p>
            <a:pPr marL="0" indent="0">
              <a:buNone/>
            </a:pPr>
            <a:r>
              <a:rPr lang="es-ES" sz="1800" dirty="0" err="1"/>
              <a:t>Cushion</a:t>
            </a:r>
            <a:r>
              <a:rPr lang="es-ES" sz="1800" dirty="0"/>
              <a:t> gas </a:t>
            </a:r>
          </a:p>
          <a:p>
            <a:pPr marL="0" indent="0">
              <a:buNone/>
            </a:pPr>
            <a:r>
              <a:rPr lang="es-ES" sz="1800" dirty="0" err="1"/>
              <a:t>Biofilm</a:t>
            </a:r>
            <a:r>
              <a:rPr lang="es-ES" sz="1800" dirty="0"/>
              <a:t> </a:t>
            </a:r>
          </a:p>
          <a:p>
            <a:pPr marL="0" indent="0">
              <a:buFont typeface="Arial"/>
              <a:buNone/>
            </a:pPr>
            <a:endParaRPr lang="es-ES" sz="2500" dirty="0"/>
          </a:p>
          <a:p>
            <a:pPr marL="0" indent="0">
              <a:buFont typeface="Arial"/>
              <a:buNone/>
            </a:pPr>
            <a:endParaRPr lang="es-ES" sz="2500" b="1" dirty="0"/>
          </a:p>
          <a:p>
            <a:endParaRPr lang="es-ES" dirty="0"/>
          </a:p>
        </p:txBody>
      </p:sp>
      <p:pic>
        <p:nvPicPr>
          <p:cNvPr id="8" name="Imagen 7">
            <a:extLst>
              <a:ext uri="{FF2B5EF4-FFF2-40B4-BE49-F238E27FC236}">
                <a16:creationId xmlns:a16="http://schemas.microsoft.com/office/drawing/2014/main" id="{2AA35A67-AF11-4D20-8338-8236C80A91F4}"/>
              </a:ext>
            </a:extLst>
          </p:cNvPr>
          <p:cNvPicPr>
            <a:picLocks noChangeAspect="1"/>
          </p:cNvPicPr>
          <p:nvPr/>
        </p:nvPicPr>
        <p:blipFill>
          <a:blip r:embed="rId2"/>
          <a:stretch>
            <a:fillRect/>
          </a:stretch>
        </p:blipFill>
        <p:spPr>
          <a:xfrm>
            <a:off x="707448" y="2767988"/>
            <a:ext cx="5646520" cy="2524448"/>
          </a:xfrm>
          <a:prstGeom prst="rect">
            <a:avLst/>
          </a:prstGeom>
        </p:spPr>
      </p:pic>
      <p:sp>
        <p:nvSpPr>
          <p:cNvPr id="9" name="Título 1">
            <a:extLst>
              <a:ext uri="{FF2B5EF4-FFF2-40B4-BE49-F238E27FC236}">
                <a16:creationId xmlns:a16="http://schemas.microsoft.com/office/drawing/2014/main" id="{F5A24CC3-AB78-428E-A9F9-7D70D0F675BF}"/>
              </a:ext>
            </a:extLst>
          </p:cNvPr>
          <p:cNvSpPr txBox="1">
            <a:spLocks/>
          </p:cNvSpPr>
          <p:nvPr/>
        </p:nvSpPr>
        <p:spPr>
          <a:xfrm>
            <a:off x="377626" y="371475"/>
            <a:ext cx="1147618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PARAMETERS THAT AFFECT H</a:t>
            </a:r>
            <a:r>
              <a:rPr lang="en-GB" sz="3200" b="1" baseline="-25000" dirty="0"/>
              <a:t>2</a:t>
            </a:r>
            <a:r>
              <a:rPr lang="en-GB" sz="3200" b="1" dirty="0"/>
              <a:t> INJECTIVITY &amp; RECOVERY</a:t>
            </a:r>
          </a:p>
        </p:txBody>
      </p:sp>
      <p:pic>
        <p:nvPicPr>
          <p:cNvPr id="10" name="Imagen 9">
            <a:extLst>
              <a:ext uri="{FF2B5EF4-FFF2-40B4-BE49-F238E27FC236}">
                <a16:creationId xmlns:a16="http://schemas.microsoft.com/office/drawing/2014/main" id="{2BBA38CB-2499-4FFF-8EE1-6BF4C6D45F19}"/>
              </a:ext>
            </a:extLst>
          </p:cNvPr>
          <p:cNvPicPr>
            <a:picLocks noChangeAspect="1"/>
          </p:cNvPicPr>
          <p:nvPr/>
        </p:nvPicPr>
        <p:blipFill>
          <a:blip r:embed="rId3"/>
          <a:stretch>
            <a:fillRect/>
          </a:stretch>
        </p:blipFill>
        <p:spPr>
          <a:xfrm>
            <a:off x="9615685" y="4507401"/>
            <a:ext cx="2416049" cy="1812037"/>
          </a:xfrm>
          <a:prstGeom prst="rect">
            <a:avLst/>
          </a:prstGeom>
        </p:spPr>
      </p:pic>
      <p:sp>
        <p:nvSpPr>
          <p:cNvPr id="11" name="Marcador de pie de página 3">
            <a:extLst>
              <a:ext uri="{FF2B5EF4-FFF2-40B4-BE49-F238E27FC236}">
                <a16:creationId xmlns:a16="http://schemas.microsoft.com/office/drawing/2014/main" id="{A251001F-5309-4158-B53D-9401024F5FBE}"/>
              </a:ext>
            </a:extLst>
          </p:cNvPr>
          <p:cNvSpPr txBox="1">
            <a:spLocks/>
          </p:cNvSpPr>
          <p:nvPr/>
        </p:nvSpPr>
        <p:spPr>
          <a:xfrm>
            <a:off x="8835211" y="6393992"/>
            <a:ext cx="3860800" cy="365125"/>
          </a:xfrm>
          <a:prstGeom prst="rect">
            <a:avLst/>
          </a:prstGeom>
        </p:spPr>
        <p:txBody>
          <a:bodyPr vert="horz" lIns="91440" tIns="45720" rIns="91440" bIns="45720" rtlCol="0" anchor="ctr"/>
          <a:lstStyle>
            <a:defPPr>
              <a:defRPr lang="en-US"/>
            </a:defPPr>
            <a:lvl1pPr algn="ct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r>
              <a:rPr lang="en-US" sz="1800" dirty="0">
                <a:solidFill>
                  <a:schemeClr val="tx1"/>
                </a:solidFill>
              </a:rPr>
              <a:t>Clogging of pores and pipes</a:t>
            </a:r>
          </a:p>
        </p:txBody>
      </p:sp>
      <p:pic>
        <p:nvPicPr>
          <p:cNvPr id="12" name="Imagen 11">
            <a:extLst>
              <a:ext uri="{FF2B5EF4-FFF2-40B4-BE49-F238E27FC236}">
                <a16:creationId xmlns:a16="http://schemas.microsoft.com/office/drawing/2014/main" id="{FABB1F1C-E84C-4381-A872-BCFC17C10828}"/>
              </a:ext>
            </a:extLst>
          </p:cNvPr>
          <p:cNvPicPr>
            <a:picLocks noChangeAspect="1"/>
          </p:cNvPicPr>
          <p:nvPr/>
        </p:nvPicPr>
        <p:blipFill>
          <a:blip r:embed="rId4"/>
          <a:stretch>
            <a:fillRect/>
          </a:stretch>
        </p:blipFill>
        <p:spPr>
          <a:xfrm>
            <a:off x="10175790" y="2456929"/>
            <a:ext cx="1881882" cy="1831474"/>
          </a:xfrm>
          <a:prstGeom prst="rect">
            <a:avLst/>
          </a:prstGeom>
        </p:spPr>
      </p:pic>
    </p:spTree>
    <p:extLst>
      <p:ext uri="{BB962C8B-B14F-4D97-AF65-F5344CB8AC3E}">
        <p14:creationId xmlns:p14="http://schemas.microsoft.com/office/powerpoint/2010/main" val="3658452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6" t="25193"/>
          <a:stretch/>
        </p:blipFill>
        <p:spPr>
          <a:xfrm>
            <a:off x="587393" y="1373038"/>
            <a:ext cx="10507219" cy="5432028"/>
          </a:xfrm>
          <a:prstGeom prst="rect">
            <a:avLst/>
          </a:prstGeom>
        </p:spPr>
      </p:pic>
      <p:sp>
        <p:nvSpPr>
          <p:cNvPr id="6" name="TextBox 5"/>
          <p:cNvSpPr txBox="1"/>
          <p:nvPr/>
        </p:nvSpPr>
        <p:spPr>
          <a:xfrm>
            <a:off x="417544" y="1373038"/>
            <a:ext cx="2873771" cy="743083"/>
          </a:xfrm>
          <a:prstGeom prst="rect">
            <a:avLst/>
          </a:prstGeom>
          <a:solidFill>
            <a:schemeClr val="bg1"/>
          </a:solidFill>
        </p:spPr>
        <p:txBody>
          <a:bodyPr wrap="square" rtlCol="0">
            <a:spAutoFit/>
          </a:bodyPr>
          <a:lstStyle/>
          <a:p>
            <a:endParaRPr lang="en-GB" dirty="0"/>
          </a:p>
        </p:txBody>
      </p:sp>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1885" t="-1557" r="71244" b="63137"/>
          <a:stretch/>
        </p:blipFill>
        <p:spPr>
          <a:xfrm>
            <a:off x="3203989" y="5734286"/>
            <a:ext cx="7409171" cy="2789817"/>
          </a:xfrm>
          <a:prstGeom prst="rect">
            <a:avLst/>
          </a:prstGeom>
        </p:spPr>
      </p:pic>
      <p:sp>
        <p:nvSpPr>
          <p:cNvPr id="8" name="TextBox 7"/>
          <p:cNvSpPr txBox="1"/>
          <p:nvPr/>
        </p:nvSpPr>
        <p:spPr>
          <a:xfrm>
            <a:off x="7225748" y="4596704"/>
            <a:ext cx="2951922" cy="307777"/>
          </a:xfrm>
          <a:prstGeom prst="rect">
            <a:avLst/>
          </a:prstGeom>
          <a:noFill/>
        </p:spPr>
        <p:txBody>
          <a:bodyPr wrap="square" rtlCol="0">
            <a:spAutoFit/>
          </a:bodyPr>
          <a:lstStyle/>
          <a:p>
            <a:r>
              <a:rPr lang="en-GB" sz="1400" dirty="0"/>
              <a:t>5 mm diameter </a:t>
            </a:r>
            <a:r>
              <a:rPr lang="en-GB" sz="1400" dirty="0" err="1"/>
              <a:t>Clashash</a:t>
            </a:r>
            <a:r>
              <a:rPr lang="en-GB" sz="1400" dirty="0"/>
              <a:t> sandstone</a:t>
            </a:r>
          </a:p>
        </p:txBody>
      </p:sp>
      <p:cxnSp>
        <p:nvCxnSpPr>
          <p:cNvPr id="9" name="Straight Connector 8"/>
          <p:cNvCxnSpPr/>
          <p:nvPr/>
        </p:nvCxnSpPr>
        <p:spPr>
          <a:xfrm>
            <a:off x="6659217" y="4770783"/>
            <a:ext cx="49695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46193" y="5839641"/>
            <a:ext cx="2951922" cy="338554"/>
          </a:xfrm>
          <a:prstGeom prst="rect">
            <a:avLst/>
          </a:prstGeom>
          <a:noFill/>
        </p:spPr>
        <p:txBody>
          <a:bodyPr wrap="square" rtlCol="0">
            <a:spAutoFit/>
          </a:bodyPr>
          <a:lstStyle/>
          <a:p>
            <a:r>
              <a:rPr lang="en-GB" sz="1600" dirty="0"/>
              <a:t>20-70 Bar</a:t>
            </a:r>
          </a:p>
        </p:txBody>
      </p:sp>
      <p:sp>
        <p:nvSpPr>
          <p:cNvPr id="12" name="Título 1">
            <a:extLst>
              <a:ext uri="{FF2B5EF4-FFF2-40B4-BE49-F238E27FC236}">
                <a16:creationId xmlns:a16="http://schemas.microsoft.com/office/drawing/2014/main" id="{4BD0FDE3-8CA3-45BC-8D3B-8DFB625FFAE0}"/>
              </a:ext>
            </a:extLst>
          </p:cNvPr>
          <p:cNvSpPr txBox="1">
            <a:spLocks/>
          </p:cNvSpPr>
          <p:nvPr/>
        </p:nvSpPr>
        <p:spPr>
          <a:xfrm>
            <a:off x="310951" y="316230"/>
            <a:ext cx="1147618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HIGH PRESSURE APPARATUS FOR VISUALIZING H</a:t>
            </a:r>
            <a:r>
              <a:rPr lang="en-GB" sz="3200" b="1" baseline="-25000" dirty="0"/>
              <a:t>2</a:t>
            </a:r>
            <a:r>
              <a:rPr lang="en-GB" sz="3200" b="1" dirty="0"/>
              <a:t> FLOW IN ROCKS</a:t>
            </a:r>
          </a:p>
        </p:txBody>
      </p:sp>
    </p:spTree>
    <p:extLst>
      <p:ext uri="{BB962C8B-B14F-4D97-AF65-F5344CB8AC3E}">
        <p14:creationId xmlns:p14="http://schemas.microsoft.com/office/powerpoint/2010/main" val="1021261108"/>
      </p:ext>
    </p:extLst>
  </p:cSld>
  <p:clrMapOvr>
    <a:masterClrMapping/>
  </p:clrMapOvr>
  <mc:AlternateContent xmlns:mc="http://schemas.openxmlformats.org/markup-compatibility/2006" xmlns:p14="http://schemas.microsoft.com/office/powerpoint/2010/main">
    <mc:Choice Requires="p14">
      <p:transition spd="slow" p14:dur="2000" advTm="91584"/>
    </mc:Choice>
    <mc:Fallback xmlns="">
      <p:transition spd="slow" advTm="915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22" y="1251966"/>
            <a:ext cx="11573079" cy="5093431"/>
          </a:xfrm>
          <a:prstGeom prst="rect">
            <a:avLst/>
          </a:prstGeom>
          <a:noFill/>
        </p:spPr>
      </p:pic>
      <p:sp>
        <p:nvSpPr>
          <p:cNvPr id="7" name="TextBox 6"/>
          <p:cNvSpPr txBox="1"/>
          <p:nvPr/>
        </p:nvSpPr>
        <p:spPr>
          <a:xfrm>
            <a:off x="11913476" y="2808428"/>
            <a:ext cx="2264227" cy="369332"/>
          </a:xfrm>
          <a:prstGeom prst="rect">
            <a:avLst/>
          </a:prstGeom>
          <a:solidFill>
            <a:schemeClr val="lt1">
              <a:hueOff val="0"/>
              <a:satOff val="0"/>
              <a:lumOff val="0"/>
            </a:schemeClr>
          </a:solidFill>
        </p:spPr>
        <p:txBody>
          <a:bodyPr wrap="square" rtlCol="0">
            <a:spAutoFit/>
          </a:bodyPr>
          <a:lstStyle/>
          <a:p>
            <a:pPr algn="ctr"/>
            <a:endParaRPr lang="en-GB" b="1" dirty="0"/>
          </a:p>
        </p:txBody>
      </p:sp>
      <p:sp>
        <p:nvSpPr>
          <p:cNvPr id="8" name="TextBox 7"/>
          <p:cNvSpPr txBox="1"/>
          <p:nvPr/>
        </p:nvSpPr>
        <p:spPr>
          <a:xfrm>
            <a:off x="10378396" y="3198516"/>
            <a:ext cx="2264227" cy="1200329"/>
          </a:xfrm>
          <a:prstGeom prst="rect">
            <a:avLst/>
          </a:prstGeom>
          <a:solidFill>
            <a:schemeClr val="lt1">
              <a:hueOff val="0"/>
              <a:satOff val="0"/>
              <a:lumOff val="0"/>
            </a:schemeClr>
          </a:solidFill>
        </p:spPr>
        <p:txBody>
          <a:bodyPr wrap="square" rtlCol="0">
            <a:spAutoFit/>
          </a:bodyPr>
          <a:lstStyle/>
          <a:p>
            <a:pPr algn="ctr"/>
            <a:endParaRPr lang="en-GB" b="1" dirty="0"/>
          </a:p>
          <a:p>
            <a:pPr algn="ctr"/>
            <a:endParaRPr lang="en-GB" b="1" dirty="0"/>
          </a:p>
          <a:p>
            <a:pPr algn="ctr"/>
            <a:endParaRPr lang="en-GB" b="1" dirty="0"/>
          </a:p>
          <a:p>
            <a:pPr algn="ctr"/>
            <a:endParaRPr lang="en-GB" b="1" dirty="0"/>
          </a:p>
        </p:txBody>
      </p:sp>
      <p:sp>
        <p:nvSpPr>
          <p:cNvPr id="9" name="TextBox 8"/>
          <p:cNvSpPr txBox="1"/>
          <p:nvPr/>
        </p:nvSpPr>
        <p:spPr>
          <a:xfrm>
            <a:off x="8055980" y="2716095"/>
            <a:ext cx="1702994" cy="923330"/>
          </a:xfrm>
          <a:prstGeom prst="rect">
            <a:avLst/>
          </a:prstGeom>
          <a:solidFill>
            <a:schemeClr val="lt1">
              <a:hueOff val="0"/>
              <a:satOff val="0"/>
              <a:lumOff val="0"/>
              <a:alpha val="85000"/>
            </a:schemeClr>
          </a:solidFill>
        </p:spPr>
        <p:txBody>
          <a:bodyPr wrap="square" rtlCol="0">
            <a:spAutoFit/>
          </a:bodyPr>
          <a:lstStyle/>
          <a:p>
            <a:pPr algn="ctr"/>
            <a:r>
              <a:rPr lang="en-GB" b="1" dirty="0"/>
              <a:t>H</a:t>
            </a:r>
            <a:r>
              <a:rPr lang="en-GB" b="1" baseline="-25000" dirty="0"/>
              <a:t>2</a:t>
            </a:r>
            <a:r>
              <a:rPr lang="en-GB" b="1" dirty="0"/>
              <a:t> fluid flow</a:t>
            </a:r>
          </a:p>
          <a:p>
            <a:pPr algn="ctr"/>
            <a:r>
              <a:rPr lang="en-GB" b="1" dirty="0" err="1"/>
              <a:t>injectivity</a:t>
            </a:r>
            <a:r>
              <a:rPr lang="en-GB" b="1" dirty="0"/>
              <a:t> </a:t>
            </a:r>
          </a:p>
          <a:p>
            <a:pPr algn="ctr"/>
            <a:r>
              <a:rPr lang="en-GB" b="1" dirty="0"/>
              <a:t>recoverability</a:t>
            </a:r>
          </a:p>
        </p:txBody>
      </p:sp>
      <p:sp>
        <p:nvSpPr>
          <p:cNvPr id="11" name="TextBox 10"/>
          <p:cNvSpPr txBox="1"/>
          <p:nvPr/>
        </p:nvSpPr>
        <p:spPr>
          <a:xfrm>
            <a:off x="85874" y="5252"/>
            <a:ext cx="3311953" cy="743083"/>
          </a:xfrm>
          <a:prstGeom prst="rect">
            <a:avLst/>
          </a:prstGeom>
          <a:solidFill>
            <a:schemeClr val="bg1"/>
          </a:solidFill>
        </p:spPr>
        <p:txBody>
          <a:bodyPr wrap="square" rtlCol="0">
            <a:spAutoFit/>
          </a:bodyPr>
          <a:lstStyle/>
          <a:p>
            <a:endParaRPr lang="en-GB" dirty="0"/>
          </a:p>
        </p:txBody>
      </p:sp>
      <p:sp>
        <p:nvSpPr>
          <p:cNvPr id="10" name="Título 1">
            <a:extLst>
              <a:ext uri="{FF2B5EF4-FFF2-40B4-BE49-F238E27FC236}">
                <a16:creationId xmlns:a16="http://schemas.microsoft.com/office/drawing/2014/main" id="{B526EC0E-D195-4146-A8BA-B8EE0CB4466D}"/>
              </a:ext>
            </a:extLst>
          </p:cNvPr>
          <p:cNvSpPr txBox="1">
            <a:spLocks/>
          </p:cNvSpPr>
          <p:nvPr/>
        </p:nvSpPr>
        <p:spPr>
          <a:xfrm>
            <a:off x="310951" y="316230"/>
            <a:ext cx="1147618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INTERSEASONAL POROUS MEDIA H</a:t>
            </a:r>
            <a:r>
              <a:rPr lang="en-GB" sz="3200" b="1" baseline="-25000" dirty="0"/>
              <a:t>2</a:t>
            </a:r>
            <a:r>
              <a:rPr lang="en-GB" sz="3200" b="1" dirty="0"/>
              <a:t> STORAGE- A TECHNOLOGY IN ITS INFANCY SHOES</a:t>
            </a:r>
          </a:p>
        </p:txBody>
      </p:sp>
    </p:spTree>
    <p:extLst>
      <p:ext uri="{BB962C8B-B14F-4D97-AF65-F5344CB8AC3E}">
        <p14:creationId xmlns:p14="http://schemas.microsoft.com/office/powerpoint/2010/main" val="37849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C8C4E7F-65FD-45B8-8E4F-1F86D651A3EF}"/>
              </a:ext>
            </a:extLst>
          </p:cNvPr>
          <p:cNvSpPr txBox="1"/>
          <p:nvPr/>
        </p:nvSpPr>
        <p:spPr>
          <a:xfrm>
            <a:off x="6879771" y="5947954"/>
            <a:ext cx="5033554" cy="844732"/>
          </a:xfrm>
          <a:prstGeom prst="rect">
            <a:avLst/>
          </a:prstGeom>
          <a:solidFill>
            <a:schemeClr val="bg1"/>
          </a:solidFill>
        </p:spPr>
        <p:txBody>
          <a:bodyPr wrap="square" rtlCol="0">
            <a:spAutoFit/>
          </a:bodyPr>
          <a:lstStyle/>
          <a:p>
            <a:endParaRPr lang="en-GB" dirty="0"/>
          </a:p>
        </p:txBody>
      </p:sp>
      <p:pic>
        <p:nvPicPr>
          <p:cNvPr id="6" name="Picture 3">
            <a:extLst>
              <a:ext uri="{FF2B5EF4-FFF2-40B4-BE49-F238E27FC236}">
                <a16:creationId xmlns:a16="http://schemas.microsoft.com/office/drawing/2014/main" id="{74181CB4-FF22-4A6F-BD8D-520F38010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161" y="1288153"/>
            <a:ext cx="3425398" cy="4565561"/>
          </a:xfrm>
          <a:prstGeom prst="rect">
            <a:avLst/>
          </a:prstGeom>
          <a:solidFill>
            <a:srgbClr val="FFFFFF">
              <a:alpha val="49019"/>
            </a:srgbClr>
          </a:solidFill>
        </p:spPr>
      </p:pic>
      <p:pic>
        <p:nvPicPr>
          <p:cNvPr id="7" name="Picture 5">
            <a:extLst>
              <a:ext uri="{FF2B5EF4-FFF2-40B4-BE49-F238E27FC236}">
                <a16:creationId xmlns:a16="http://schemas.microsoft.com/office/drawing/2014/main" id="{C07EFE4E-B986-4680-A79C-192CC2001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94" y="1293495"/>
            <a:ext cx="3403446" cy="4552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81703F5-0F59-49F0-AE84-E4EBB09FF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15" y="1268202"/>
            <a:ext cx="3422647" cy="45700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6DB4CC8C-313F-4C88-9648-91719451E8E0}"/>
              </a:ext>
            </a:extLst>
          </p:cNvPr>
          <p:cNvSpPr txBox="1"/>
          <p:nvPr/>
        </p:nvSpPr>
        <p:spPr>
          <a:xfrm>
            <a:off x="527165" y="5800189"/>
            <a:ext cx="6282466" cy="646331"/>
          </a:xfrm>
          <a:prstGeom prst="rect">
            <a:avLst/>
          </a:prstGeom>
          <a:noFill/>
        </p:spPr>
        <p:txBody>
          <a:bodyPr wrap="square" rtlCol="0">
            <a:spAutoFit/>
          </a:bodyPr>
          <a:lstStyle/>
          <a:p>
            <a:r>
              <a:rPr lang="en-GB" b="1" dirty="0"/>
              <a:t>Rock sample inside X-ray transparent </a:t>
            </a:r>
          </a:p>
          <a:p>
            <a:r>
              <a:rPr lang="en-GB" b="1" dirty="0"/>
              <a:t>pressure vessel   </a:t>
            </a:r>
          </a:p>
        </p:txBody>
      </p:sp>
      <p:cxnSp>
        <p:nvCxnSpPr>
          <p:cNvPr id="10" name="Conector recto 9">
            <a:extLst>
              <a:ext uri="{FF2B5EF4-FFF2-40B4-BE49-F238E27FC236}">
                <a16:creationId xmlns:a16="http://schemas.microsoft.com/office/drawing/2014/main" id="{A6D30226-0FAB-4854-834C-5E5650752C48}"/>
              </a:ext>
            </a:extLst>
          </p:cNvPr>
          <p:cNvCxnSpPr>
            <a:cxnSpLocks/>
          </p:cNvCxnSpPr>
          <p:nvPr/>
        </p:nvCxnSpPr>
        <p:spPr>
          <a:xfrm>
            <a:off x="800100" y="2988945"/>
            <a:ext cx="1341381" cy="0"/>
          </a:xfrm>
          <a:prstGeom prst="line">
            <a:avLst/>
          </a:prstGeom>
          <a:ln w="57150" cmpd="thinThick">
            <a:solidFill>
              <a:schemeClr val="bg1"/>
            </a:solidFill>
            <a:tailEnd type="stealth"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952E8BE7-2AE0-4F1B-B96A-316175DA5A24}"/>
              </a:ext>
            </a:extLst>
          </p:cNvPr>
          <p:cNvCxnSpPr>
            <a:cxnSpLocks/>
          </p:cNvCxnSpPr>
          <p:nvPr/>
        </p:nvCxnSpPr>
        <p:spPr>
          <a:xfrm flipH="1">
            <a:off x="800828" y="2954718"/>
            <a:ext cx="23138" cy="2876957"/>
          </a:xfrm>
          <a:prstGeom prst="line">
            <a:avLst/>
          </a:prstGeom>
          <a:ln w="28575">
            <a:solidFill>
              <a:schemeClr val="bg1"/>
            </a:solidFill>
          </a:ln>
        </p:spPr>
        <p:style>
          <a:lnRef idx="1">
            <a:schemeClr val="accent3"/>
          </a:lnRef>
          <a:fillRef idx="0">
            <a:schemeClr val="accent3"/>
          </a:fillRef>
          <a:effectRef idx="0">
            <a:schemeClr val="accent3"/>
          </a:effectRef>
          <a:fontRef idx="minor">
            <a:schemeClr val="tx1"/>
          </a:fontRef>
        </p:style>
      </p:cxnSp>
      <p:cxnSp>
        <p:nvCxnSpPr>
          <p:cNvPr id="12" name="Conector recto 11">
            <a:extLst>
              <a:ext uri="{FF2B5EF4-FFF2-40B4-BE49-F238E27FC236}">
                <a16:creationId xmlns:a16="http://schemas.microsoft.com/office/drawing/2014/main" id="{5216AC2D-B964-4100-8780-B7A3356A6E68}"/>
              </a:ext>
            </a:extLst>
          </p:cNvPr>
          <p:cNvCxnSpPr>
            <a:cxnSpLocks/>
          </p:cNvCxnSpPr>
          <p:nvPr/>
        </p:nvCxnSpPr>
        <p:spPr>
          <a:xfrm flipV="1">
            <a:off x="6287911" y="4877502"/>
            <a:ext cx="0" cy="1120722"/>
          </a:xfrm>
          <a:prstGeom prst="line">
            <a:avLst/>
          </a:prstGeom>
          <a:ln w="38100">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3" name="TextBox 2">
            <a:extLst>
              <a:ext uri="{FF2B5EF4-FFF2-40B4-BE49-F238E27FC236}">
                <a16:creationId xmlns:a16="http://schemas.microsoft.com/office/drawing/2014/main" id="{D1EAFCBE-AA9F-4131-8BAB-432B1DA43D33}"/>
              </a:ext>
            </a:extLst>
          </p:cNvPr>
          <p:cNvSpPr txBox="1"/>
          <p:nvPr/>
        </p:nvSpPr>
        <p:spPr>
          <a:xfrm>
            <a:off x="4242493" y="5808255"/>
            <a:ext cx="3682307" cy="923330"/>
          </a:xfrm>
          <a:prstGeom prst="rect">
            <a:avLst/>
          </a:prstGeom>
          <a:noFill/>
        </p:spPr>
        <p:txBody>
          <a:bodyPr wrap="square" rtlCol="0">
            <a:spAutoFit/>
          </a:bodyPr>
          <a:lstStyle/>
          <a:p>
            <a:r>
              <a:rPr lang="en-GB" b="1" dirty="0"/>
              <a:t>4 high pressure pumps for injecting H</a:t>
            </a:r>
            <a:r>
              <a:rPr lang="en-GB" b="1" baseline="-25000" dirty="0"/>
              <a:t>2 </a:t>
            </a:r>
            <a:r>
              <a:rPr lang="en-GB" b="1" dirty="0"/>
              <a:t>and brine, for the confining pressure and for backpressure</a:t>
            </a:r>
          </a:p>
        </p:txBody>
      </p:sp>
      <p:sp>
        <p:nvSpPr>
          <p:cNvPr id="16" name="TextBox 17">
            <a:extLst>
              <a:ext uri="{FF2B5EF4-FFF2-40B4-BE49-F238E27FC236}">
                <a16:creationId xmlns:a16="http://schemas.microsoft.com/office/drawing/2014/main" id="{A89E80EB-BE21-4A58-AE3C-8D8A26083BDA}"/>
              </a:ext>
            </a:extLst>
          </p:cNvPr>
          <p:cNvSpPr txBox="1"/>
          <p:nvPr/>
        </p:nvSpPr>
        <p:spPr>
          <a:xfrm>
            <a:off x="85874" y="5252"/>
            <a:ext cx="3311953" cy="743083"/>
          </a:xfrm>
          <a:prstGeom prst="rect">
            <a:avLst/>
          </a:prstGeom>
          <a:solidFill>
            <a:schemeClr val="bg1"/>
          </a:solidFill>
        </p:spPr>
        <p:txBody>
          <a:bodyPr wrap="square" rtlCol="0">
            <a:spAutoFit/>
          </a:bodyPr>
          <a:lstStyle/>
          <a:p>
            <a:endParaRPr lang="en-GB" dirty="0"/>
          </a:p>
        </p:txBody>
      </p:sp>
      <p:sp>
        <p:nvSpPr>
          <p:cNvPr id="5" name="Título 1">
            <a:extLst>
              <a:ext uri="{FF2B5EF4-FFF2-40B4-BE49-F238E27FC236}">
                <a16:creationId xmlns:a16="http://schemas.microsoft.com/office/drawing/2014/main" id="{2B08BACE-928B-4CED-8A87-80E20E98B85D}"/>
              </a:ext>
            </a:extLst>
          </p:cNvPr>
          <p:cNvSpPr txBox="1">
            <a:spLocks/>
          </p:cNvSpPr>
          <p:nvPr/>
        </p:nvSpPr>
        <p:spPr>
          <a:xfrm>
            <a:off x="310951" y="316230"/>
            <a:ext cx="1147618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HIGH PRESSURE APPARATUS FOR VISUALIZING H</a:t>
            </a:r>
            <a:r>
              <a:rPr lang="en-GB" sz="3200" b="1" baseline="-25000" dirty="0"/>
              <a:t>2</a:t>
            </a:r>
            <a:r>
              <a:rPr lang="en-GB" sz="3200" b="1" dirty="0"/>
              <a:t> FLOW IN ROCKS</a:t>
            </a:r>
          </a:p>
        </p:txBody>
      </p:sp>
    </p:spTree>
    <p:extLst>
      <p:ext uri="{BB962C8B-B14F-4D97-AF65-F5344CB8AC3E}">
        <p14:creationId xmlns:p14="http://schemas.microsoft.com/office/powerpoint/2010/main" val="178935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2386" t="25960" r="23463" b="26334"/>
          <a:stretch/>
        </p:blipFill>
        <p:spPr>
          <a:xfrm>
            <a:off x="326988" y="1272760"/>
            <a:ext cx="4749479" cy="4651411"/>
          </a:xfrm>
          <a:prstGeom prst="rect">
            <a:avLst/>
          </a:prstGeom>
        </p:spPr>
      </p:pic>
      <p:sp>
        <p:nvSpPr>
          <p:cNvPr id="10" name="TextBox 9"/>
          <p:cNvSpPr txBox="1"/>
          <p:nvPr/>
        </p:nvSpPr>
        <p:spPr>
          <a:xfrm>
            <a:off x="7156923" y="1113736"/>
            <a:ext cx="784100" cy="369332"/>
          </a:xfrm>
          <a:prstGeom prst="rect">
            <a:avLst/>
          </a:prstGeom>
          <a:noFill/>
        </p:spPr>
        <p:txBody>
          <a:bodyPr wrap="square" rtlCol="0">
            <a:spAutoFit/>
          </a:bodyPr>
          <a:lstStyle/>
          <a:p>
            <a:r>
              <a:rPr lang="en-GB" b="1" dirty="0">
                <a:solidFill>
                  <a:schemeClr val="bg1"/>
                </a:solidFill>
              </a:rPr>
              <a:t>(d)</a:t>
            </a:r>
          </a:p>
        </p:txBody>
      </p:sp>
      <p:sp>
        <p:nvSpPr>
          <p:cNvPr id="21" name="Frame 20"/>
          <p:cNvSpPr/>
          <p:nvPr/>
        </p:nvSpPr>
        <p:spPr>
          <a:xfrm>
            <a:off x="2007704" y="1898372"/>
            <a:ext cx="874644" cy="1480930"/>
          </a:xfrm>
          <a:prstGeom prst="frame">
            <a:avLst>
              <a:gd name="adj1" fmla="val 1"/>
            </a:avLst>
          </a:prstGeom>
          <a:solidFill>
            <a:schemeClr val="bg1"/>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1475" t="33228" r="48755" b="52147"/>
          <a:stretch/>
        </p:blipFill>
        <p:spPr>
          <a:xfrm>
            <a:off x="5627323" y="1841864"/>
            <a:ext cx="2453009" cy="4082307"/>
          </a:xfrm>
          <a:prstGeom prst="rect">
            <a:avLst/>
          </a:prstGeom>
          <a:ln w="41275">
            <a:solidFill>
              <a:schemeClr val="tx1"/>
            </a:solidFill>
          </a:ln>
        </p:spPr>
      </p:pic>
      <p:sp>
        <p:nvSpPr>
          <p:cNvPr id="14" name="TextBox 13"/>
          <p:cNvSpPr txBox="1"/>
          <p:nvPr/>
        </p:nvSpPr>
        <p:spPr>
          <a:xfrm>
            <a:off x="6271873" y="3293664"/>
            <a:ext cx="796954" cy="338554"/>
          </a:xfrm>
          <a:prstGeom prst="rect">
            <a:avLst/>
          </a:prstGeom>
          <a:noFill/>
        </p:spPr>
        <p:txBody>
          <a:bodyPr wrap="square" rtlCol="0">
            <a:spAutoFit/>
          </a:bodyPr>
          <a:lstStyle/>
          <a:p>
            <a:r>
              <a:rPr lang="en-GB" sz="1600" b="1" dirty="0">
                <a:solidFill>
                  <a:schemeClr val="bg1"/>
                </a:solidFill>
              </a:rPr>
              <a:t>H</a:t>
            </a:r>
            <a:r>
              <a:rPr lang="en-GB" sz="1600" b="1" baseline="-25000" dirty="0">
                <a:solidFill>
                  <a:schemeClr val="bg1"/>
                </a:solidFill>
              </a:rPr>
              <a:t>2</a:t>
            </a:r>
          </a:p>
        </p:txBody>
      </p:sp>
      <p:sp>
        <p:nvSpPr>
          <p:cNvPr id="15" name="TextBox 14"/>
          <p:cNvSpPr txBox="1"/>
          <p:nvPr/>
        </p:nvSpPr>
        <p:spPr>
          <a:xfrm>
            <a:off x="7363721" y="3817120"/>
            <a:ext cx="987600" cy="338554"/>
          </a:xfrm>
          <a:prstGeom prst="rect">
            <a:avLst/>
          </a:prstGeom>
          <a:noFill/>
        </p:spPr>
        <p:txBody>
          <a:bodyPr wrap="square" rtlCol="0">
            <a:spAutoFit/>
          </a:bodyPr>
          <a:lstStyle/>
          <a:p>
            <a:r>
              <a:rPr lang="en-GB" sz="1600" b="1" dirty="0">
                <a:solidFill>
                  <a:schemeClr val="bg1"/>
                </a:solidFill>
              </a:rPr>
              <a:t>H</a:t>
            </a:r>
            <a:r>
              <a:rPr lang="en-GB" sz="1600" b="1" baseline="-25000" dirty="0">
                <a:solidFill>
                  <a:schemeClr val="bg1"/>
                </a:solidFill>
              </a:rPr>
              <a:t>2</a:t>
            </a:r>
          </a:p>
        </p:txBody>
      </p:sp>
      <p:cxnSp>
        <p:nvCxnSpPr>
          <p:cNvPr id="16" name="Straight Arrow Connector 15"/>
          <p:cNvCxnSpPr/>
          <p:nvPr/>
        </p:nvCxnSpPr>
        <p:spPr>
          <a:xfrm flipH="1">
            <a:off x="6064231" y="2668109"/>
            <a:ext cx="240260" cy="1664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253471" y="2361701"/>
            <a:ext cx="796954" cy="338554"/>
          </a:xfrm>
          <a:prstGeom prst="rect">
            <a:avLst/>
          </a:prstGeom>
          <a:noFill/>
        </p:spPr>
        <p:txBody>
          <a:bodyPr wrap="square" rtlCol="0">
            <a:spAutoFit/>
          </a:bodyPr>
          <a:lstStyle/>
          <a:p>
            <a:r>
              <a:rPr lang="en-GB" sz="1600" b="1" dirty="0">
                <a:solidFill>
                  <a:schemeClr val="bg1"/>
                </a:solidFill>
              </a:rPr>
              <a:t>brine</a:t>
            </a:r>
          </a:p>
        </p:txBody>
      </p:sp>
      <p:sp>
        <p:nvSpPr>
          <p:cNvPr id="19" name="TextBox 18"/>
          <p:cNvSpPr txBox="1"/>
          <p:nvPr/>
        </p:nvSpPr>
        <p:spPr>
          <a:xfrm>
            <a:off x="6408671" y="4366570"/>
            <a:ext cx="660155" cy="338554"/>
          </a:xfrm>
          <a:prstGeom prst="rect">
            <a:avLst/>
          </a:prstGeom>
          <a:noFill/>
        </p:spPr>
        <p:txBody>
          <a:bodyPr wrap="square" rtlCol="0">
            <a:spAutoFit/>
          </a:bodyPr>
          <a:lstStyle/>
          <a:p>
            <a:r>
              <a:rPr lang="en-GB" sz="1600" b="1" dirty="0">
                <a:solidFill>
                  <a:schemeClr val="bg1"/>
                </a:solidFill>
              </a:rPr>
              <a:t>rock</a:t>
            </a:r>
          </a:p>
        </p:txBody>
      </p:sp>
      <p:cxnSp>
        <p:nvCxnSpPr>
          <p:cNvPr id="27" name="Straight Arrow Connector 26"/>
          <p:cNvCxnSpPr/>
          <p:nvPr/>
        </p:nvCxnSpPr>
        <p:spPr>
          <a:xfrm>
            <a:off x="6914158" y="2700034"/>
            <a:ext cx="309339" cy="2149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883989" y="2432589"/>
            <a:ext cx="184839" cy="1113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384178" y="4961773"/>
            <a:ext cx="987600" cy="338554"/>
          </a:xfrm>
          <a:prstGeom prst="rect">
            <a:avLst/>
          </a:prstGeom>
          <a:noFill/>
        </p:spPr>
        <p:txBody>
          <a:bodyPr wrap="square" rtlCol="0">
            <a:spAutoFit/>
          </a:bodyPr>
          <a:lstStyle/>
          <a:p>
            <a:r>
              <a:rPr lang="en-GB" sz="1600" b="1" dirty="0">
                <a:solidFill>
                  <a:schemeClr val="bg1"/>
                </a:solidFill>
              </a:rPr>
              <a:t>H</a:t>
            </a:r>
            <a:r>
              <a:rPr lang="en-GB" sz="1600" b="1" baseline="-25000" dirty="0">
                <a:solidFill>
                  <a:schemeClr val="bg1"/>
                </a:solidFill>
              </a:rPr>
              <a:t>2</a:t>
            </a:r>
          </a:p>
        </p:txBody>
      </p:sp>
      <p:sp>
        <p:nvSpPr>
          <p:cNvPr id="29" name="Title 1"/>
          <p:cNvSpPr txBox="1">
            <a:spLocks/>
          </p:cNvSpPr>
          <p:nvPr/>
        </p:nvSpPr>
        <p:spPr>
          <a:xfrm>
            <a:off x="4083629" y="5479387"/>
            <a:ext cx="1270529" cy="4447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dirty="0">
                <a:solidFill>
                  <a:schemeClr val="bg1"/>
                </a:solidFill>
              </a:rPr>
              <a:t>  0.5 mm</a:t>
            </a:r>
          </a:p>
        </p:txBody>
      </p:sp>
      <p:cxnSp>
        <p:nvCxnSpPr>
          <p:cNvPr id="32" name="Straight Connector 31"/>
          <p:cNvCxnSpPr/>
          <p:nvPr/>
        </p:nvCxnSpPr>
        <p:spPr>
          <a:xfrm>
            <a:off x="4344696" y="5462866"/>
            <a:ext cx="522589" cy="3306"/>
          </a:xfrm>
          <a:prstGeom prst="line">
            <a:avLst/>
          </a:prstGeom>
          <a:ln w="34925">
            <a:solidFill>
              <a:schemeClr val="bg1"/>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85874" y="5252"/>
            <a:ext cx="3311953" cy="743083"/>
          </a:xfrm>
          <a:prstGeom prst="rect">
            <a:avLst/>
          </a:prstGeom>
          <a:solidFill>
            <a:schemeClr val="bg1"/>
          </a:solidFill>
        </p:spPr>
        <p:txBody>
          <a:bodyPr wrap="square" rtlCol="0">
            <a:spAutoFit/>
          </a:bodyPr>
          <a:lstStyle/>
          <a:p>
            <a:endParaRPr lang="en-GB" dirty="0"/>
          </a:p>
        </p:txBody>
      </p:sp>
      <p:sp>
        <p:nvSpPr>
          <p:cNvPr id="39" name="TextBox 38"/>
          <p:cNvSpPr txBox="1"/>
          <p:nvPr/>
        </p:nvSpPr>
        <p:spPr>
          <a:xfrm>
            <a:off x="8269573" y="2751353"/>
            <a:ext cx="3922428" cy="1938992"/>
          </a:xfrm>
          <a:prstGeom prst="rect">
            <a:avLst/>
          </a:prstGeom>
          <a:noFill/>
        </p:spPr>
        <p:txBody>
          <a:bodyPr wrap="square" rtlCol="0">
            <a:spAutoFit/>
          </a:bodyPr>
          <a:lstStyle/>
          <a:p>
            <a:pPr algn="ctr"/>
            <a:r>
              <a:rPr lang="en-GB" sz="2000" b="1" dirty="0"/>
              <a:t>H</a:t>
            </a:r>
            <a:r>
              <a:rPr lang="en-GB" sz="2000" b="1" baseline="-25000" dirty="0"/>
              <a:t>2 </a:t>
            </a:r>
            <a:r>
              <a:rPr lang="en-GB" sz="2000" b="1" dirty="0"/>
              <a:t>(black) fills the centre of the pores</a:t>
            </a:r>
          </a:p>
          <a:p>
            <a:pPr algn="ctr"/>
            <a:endParaRPr lang="en-GB" sz="2000" b="1" dirty="0"/>
          </a:p>
          <a:p>
            <a:pPr algn="ctr"/>
            <a:r>
              <a:rPr lang="en-GB" sz="2000" b="1" dirty="0"/>
              <a:t>Residual brine (dark grey) remains in corners, pore throats and in thin films around grains </a:t>
            </a:r>
          </a:p>
        </p:txBody>
      </p:sp>
      <p:sp>
        <p:nvSpPr>
          <p:cNvPr id="22" name="U-Turn Arrow 21"/>
          <p:cNvSpPr/>
          <p:nvPr/>
        </p:nvSpPr>
        <p:spPr>
          <a:xfrm>
            <a:off x="2862469" y="1643084"/>
            <a:ext cx="3240000" cy="612000"/>
          </a:xfrm>
          <a:prstGeom prst="uturnArrow">
            <a:avLst>
              <a:gd name="adj1" fmla="val 7932"/>
              <a:gd name="adj2" fmla="val 25000"/>
              <a:gd name="adj3" fmla="val 26003"/>
              <a:gd name="adj4" fmla="val 35818"/>
              <a:gd name="adj5" fmla="val 75000"/>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CC33"/>
              </a:solidFill>
            </a:endParaRPr>
          </a:p>
        </p:txBody>
      </p:sp>
      <p:sp>
        <p:nvSpPr>
          <p:cNvPr id="40" name="TextBox 39"/>
          <p:cNvSpPr txBox="1"/>
          <p:nvPr/>
        </p:nvSpPr>
        <p:spPr>
          <a:xfrm>
            <a:off x="326988" y="6010182"/>
            <a:ext cx="4961985" cy="584775"/>
          </a:xfrm>
          <a:prstGeom prst="rect">
            <a:avLst/>
          </a:prstGeom>
          <a:noFill/>
        </p:spPr>
        <p:txBody>
          <a:bodyPr wrap="square" rtlCol="0">
            <a:spAutoFit/>
          </a:bodyPr>
          <a:lstStyle/>
          <a:p>
            <a:r>
              <a:rPr lang="en-GB" sz="1600" b="1" dirty="0" err="1"/>
              <a:t>Clashach</a:t>
            </a:r>
            <a:r>
              <a:rPr lang="en-GB" sz="1600" b="1" dirty="0"/>
              <a:t> sandstone after injection of 10 PV of brine (0.5 M </a:t>
            </a:r>
            <a:r>
              <a:rPr lang="en-GB" sz="1600" b="1" dirty="0" err="1"/>
              <a:t>CsCl</a:t>
            </a:r>
            <a:r>
              <a:rPr lang="en-GB" sz="1600" b="1" dirty="0"/>
              <a:t>) followed by 10 PV H</a:t>
            </a:r>
            <a:r>
              <a:rPr lang="en-GB" sz="1600" b="1" baseline="-25000" dirty="0"/>
              <a:t>2</a:t>
            </a:r>
          </a:p>
        </p:txBody>
      </p:sp>
      <p:sp>
        <p:nvSpPr>
          <p:cNvPr id="23" name="Title 1">
            <a:extLst>
              <a:ext uri="{FF2B5EF4-FFF2-40B4-BE49-F238E27FC236}">
                <a16:creationId xmlns:a16="http://schemas.microsoft.com/office/drawing/2014/main" id="{AFEB0236-A5E5-49DF-B37B-54679F011644}"/>
              </a:ext>
            </a:extLst>
          </p:cNvPr>
          <p:cNvSpPr txBox="1">
            <a:spLocks/>
          </p:cNvSpPr>
          <p:nvPr/>
        </p:nvSpPr>
        <p:spPr>
          <a:xfrm>
            <a:off x="337488" y="0"/>
            <a:ext cx="10287022" cy="1282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t>H</a:t>
            </a:r>
            <a:r>
              <a:rPr lang="en-GB" sz="3200" b="1" baseline="-25000"/>
              <a:t>2</a:t>
            </a:r>
            <a:r>
              <a:rPr lang="en-GB" sz="3200" b="1"/>
              <a:t> BEHAVES AS A NON-WETTING PHASE</a:t>
            </a:r>
            <a:endParaRPr lang="en-GB" sz="3200" b="1" dirty="0">
              <a:solidFill>
                <a:srgbClr val="002060"/>
              </a:solidFill>
            </a:endParaRPr>
          </a:p>
        </p:txBody>
      </p:sp>
      <p:sp>
        <p:nvSpPr>
          <p:cNvPr id="25" name="Rectangle 3">
            <a:extLst>
              <a:ext uri="{FF2B5EF4-FFF2-40B4-BE49-F238E27FC236}">
                <a16:creationId xmlns:a16="http://schemas.microsoft.com/office/drawing/2014/main" id="{0966C9BC-DF3F-400E-8ADD-E5EE0993FC3F}"/>
              </a:ext>
            </a:extLst>
          </p:cNvPr>
          <p:cNvSpPr/>
          <p:nvPr/>
        </p:nvSpPr>
        <p:spPr>
          <a:xfrm>
            <a:off x="7880287" y="6553850"/>
            <a:ext cx="4483728" cy="420628"/>
          </a:xfrm>
          <a:prstGeom prst="rect">
            <a:avLst/>
          </a:prstGeom>
        </p:spPr>
        <p:txBody>
          <a:bodyPr wrap="none">
            <a:spAutoFit/>
          </a:bodyPr>
          <a:lstStyle/>
          <a:p>
            <a:pPr algn="ctr"/>
            <a:r>
              <a:rPr lang="en-GB" sz="1200" i="1" dirty="0">
                <a:solidFill>
                  <a:srgbClr val="54585A"/>
                </a:solidFill>
              </a:rPr>
              <a:t>Thaysen et al., 2023, Int J Hydrogen Energy, 48 (8), 3091-3106</a:t>
            </a:r>
            <a:endParaRPr lang="en-GB" sz="1200" i="1" baseline="30000" dirty="0">
              <a:solidFill>
                <a:srgbClr val="54585A"/>
              </a:solidFill>
            </a:endParaRPr>
          </a:p>
          <a:p>
            <a:pPr algn="ctr"/>
            <a:endParaRPr lang="en-GB" sz="1400" b="1" baseline="30000" dirty="0"/>
          </a:p>
        </p:txBody>
      </p:sp>
    </p:spTree>
    <p:extLst>
      <p:ext uri="{BB962C8B-B14F-4D97-AF65-F5344CB8AC3E}">
        <p14:creationId xmlns:p14="http://schemas.microsoft.com/office/powerpoint/2010/main" val="283991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58FE05-F29E-4C13-9949-6E189FC05382}"/>
              </a:ext>
            </a:extLst>
          </p:cNvPr>
          <p:cNvSpPr>
            <a:spLocks noGrp="1"/>
          </p:cNvSpPr>
          <p:nvPr>
            <p:ph type="title"/>
          </p:nvPr>
        </p:nvSpPr>
        <p:spPr>
          <a:xfrm>
            <a:off x="403514" y="208394"/>
            <a:ext cx="10515600" cy="1325563"/>
          </a:xfrm>
        </p:spPr>
        <p:txBody>
          <a:bodyPr>
            <a:noAutofit/>
          </a:bodyPr>
          <a:lstStyle/>
          <a:p>
            <a:r>
              <a:rPr lang="en-GB" sz="3200" b="1" dirty="0"/>
              <a:t>STEADY STATE INJECTIONS @ 1:1 INJECTION RATIO</a:t>
            </a:r>
            <a:br>
              <a:rPr lang="en-GB" sz="3200" b="1" dirty="0"/>
            </a:br>
            <a:r>
              <a:rPr lang="en-GB" sz="3200" b="1" dirty="0"/>
              <a:t>20-22% H</a:t>
            </a:r>
            <a:r>
              <a:rPr lang="en-GB" sz="3200" b="1" baseline="-25000" dirty="0"/>
              <a:t>2</a:t>
            </a:r>
            <a:r>
              <a:rPr lang="en-GB" sz="3200" b="1" dirty="0"/>
              <a:t> SATURATION &amp; WEAK CONNECTIVITY</a:t>
            </a:r>
            <a:endParaRPr lang="en-GB" sz="3200" dirty="0"/>
          </a:p>
        </p:txBody>
      </p:sp>
      <p:pic>
        <p:nvPicPr>
          <p:cNvPr id="4" name="Imagen 3">
            <a:extLst>
              <a:ext uri="{FF2B5EF4-FFF2-40B4-BE49-F238E27FC236}">
                <a16:creationId xmlns:a16="http://schemas.microsoft.com/office/drawing/2014/main" id="{B1F34D24-B3D4-4157-BF5F-AAFA70890040}"/>
              </a:ext>
            </a:extLst>
          </p:cNvPr>
          <p:cNvPicPr>
            <a:picLocks noChangeAspect="1"/>
          </p:cNvPicPr>
          <p:nvPr/>
        </p:nvPicPr>
        <p:blipFill rotWithShape="1">
          <a:blip r:embed="rId2"/>
          <a:srcRect t="67854" r="51522"/>
          <a:stretch/>
        </p:blipFill>
        <p:spPr>
          <a:xfrm>
            <a:off x="8238331" y="1889761"/>
            <a:ext cx="3758215" cy="2530433"/>
          </a:xfrm>
          <a:prstGeom prst="rect">
            <a:avLst/>
          </a:prstGeom>
        </p:spPr>
      </p:pic>
      <p:pic>
        <p:nvPicPr>
          <p:cNvPr id="6" name="Imagen 5">
            <a:extLst>
              <a:ext uri="{FF2B5EF4-FFF2-40B4-BE49-F238E27FC236}">
                <a16:creationId xmlns:a16="http://schemas.microsoft.com/office/drawing/2014/main" id="{C5D2F301-4262-4F57-ACB9-060D57210508}"/>
              </a:ext>
            </a:extLst>
          </p:cNvPr>
          <p:cNvPicPr>
            <a:picLocks noChangeAspect="1"/>
          </p:cNvPicPr>
          <p:nvPr/>
        </p:nvPicPr>
        <p:blipFill rotWithShape="1">
          <a:blip r:embed="rId2"/>
          <a:srcRect t="-1" r="3526" b="64291"/>
          <a:stretch/>
        </p:blipFill>
        <p:spPr>
          <a:xfrm>
            <a:off x="130426" y="1711036"/>
            <a:ext cx="7333430" cy="2874818"/>
          </a:xfrm>
          <a:prstGeom prst="rect">
            <a:avLst/>
          </a:prstGeom>
        </p:spPr>
      </p:pic>
      <p:pic>
        <p:nvPicPr>
          <p:cNvPr id="5" name="Imagen 4">
            <a:extLst>
              <a:ext uri="{FF2B5EF4-FFF2-40B4-BE49-F238E27FC236}">
                <a16:creationId xmlns:a16="http://schemas.microsoft.com/office/drawing/2014/main" id="{3D1C5DEE-628E-42A9-A6B4-890D4A9550C4}"/>
              </a:ext>
            </a:extLst>
          </p:cNvPr>
          <p:cNvPicPr>
            <a:picLocks noChangeAspect="1"/>
          </p:cNvPicPr>
          <p:nvPr/>
        </p:nvPicPr>
        <p:blipFill rotWithShape="1">
          <a:blip r:embed="rId2"/>
          <a:srcRect t="36854" r="1763" b="31625"/>
          <a:stretch/>
        </p:blipFill>
        <p:spPr>
          <a:xfrm>
            <a:off x="69271" y="4493926"/>
            <a:ext cx="7343979" cy="2495692"/>
          </a:xfrm>
          <a:prstGeom prst="rect">
            <a:avLst/>
          </a:prstGeom>
        </p:spPr>
      </p:pic>
      <p:pic>
        <p:nvPicPr>
          <p:cNvPr id="8" name="Imagen 7">
            <a:extLst>
              <a:ext uri="{FF2B5EF4-FFF2-40B4-BE49-F238E27FC236}">
                <a16:creationId xmlns:a16="http://schemas.microsoft.com/office/drawing/2014/main" id="{47D216AA-FBAF-4B1B-9C68-7B2E325DB0D1}"/>
              </a:ext>
            </a:extLst>
          </p:cNvPr>
          <p:cNvPicPr>
            <a:picLocks noChangeAspect="1"/>
          </p:cNvPicPr>
          <p:nvPr/>
        </p:nvPicPr>
        <p:blipFill rotWithShape="1">
          <a:blip r:embed="rId2"/>
          <a:srcRect l="47267" t="70376" r="1872"/>
          <a:stretch/>
        </p:blipFill>
        <p:spPr>
          <a:xfrm>
            <a:off x="8247017" y="4537166"/>
            <a:ext cx="3762309" cy="2320834"/>
          </a:xfrm>
          <a:prstGeom prst="rect">
            <a:avLst/>
          </a:prstGeom>
        </p:spPr>
      </p:pic>
    </p:spTree>
    <p:extLst>
      <p:ext uri="{BB962C8B-B14F-4D97-AF65-F5344CB8AC3E}">
        <p14:creationId xmlns:p14="http://schemas.microsoft.com/office/powerpoint/2010/main" val="13090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a:extLst>
              <a:ext uri="{FF2B5EF4-FFF2-40B4-BE49-F238E27FC236}">
                <a16:creationId xmlns:a16="http://schemas.microsoft.com/office/drawing/2014/main" id="{B1677699-8F6E-4E69-86B3-79E05C650F48}"/>
              </a:ext>
            </a:extLst>
          </p:cNvPr>
          <p:cNvPicPr>
            <a:picLocks noChangeAspect="1"/>
          </p:cNvPicPr>
          <p:nvPr/>
        </p:nvPicPr>
        <p:blipFill>
          <a:blip r:embed="rId2"/>
          <a:stretch>
            <a:fillRect/>
          </a:stretch>
        </p:blipFill>
        <p:spPr>
          <a:xfrm>
            <a:off x="934949" y="2190934"/>
            <a:ext cx="10515020" cy="3343955"/>
          </a:xfrm>
          <a:prstGeom prst="rect">
            <a:avLst/>
          </a:prstGeom>
        </p:spPr>
      </p:pic>
      <p:sp>
        <p:nvSpPr>
          <p:cNvPr id="6" name="Título 1">
            <a:extLst>
              <a:ext uri="{FF2B5EF4-FFF2-40B4-BE49-F238E27FC236}">
                <a16:creationId xmlns:a16="http://schemas.microsoft.com/office/drawing/2014/main" id="{118A947A-8B22-4B0D-BBF5-1DCAA0696A3D}"/>
              </a:ext>
            </a:extLst>
          </p:cNvPr>
          <p:cNvSpPr>
            <a:spLocks noGrp="1"/>
          </p:cNvSpPr>
          <p:nvPr>
            <p:ph type="title"/>
          </p:nvPr>
        </p:nvSpPr>
        <p:spPr>
          <a:xfrm>
            <a:off x="403513" y="263812"/>
            <a:ext cx="10515600" cy="1325563"/>
          </a:xfrm>
        </p:spPr>
        <p:txBody>
          <a:bodyPr>
            <a:noAutofit/>
          </a:bodyPr>
          <a:lstStyle/>
          <a:p>
            <a:pPr>
              <a:spcBef>
                <a:spcPts val="600"/>
              </a:spcBef>
              <a:spcAft>
                <a:spcPts val="600"/>
              </a:spcAft>
            </a:pPr>
            <a:r>
              <a:rPr lang="en-GB" sz="3200" b="1" dirty="0"/>
              <a:t>STEADY STATE INJECTIONS @ 4:1 INJECTION RATIO</a:t>
            </a:r>
            <a:br>
              <a:rPr lang="en-GB" sz="3200" b="1" dirty="0"/>
            </a:br>
            <a:r>
              <a:rPr lang="en-GB" sz="3200" b="1" dirty="0"/>
              <a:t>H</a:t>
            </a:r>
            <a:r>
              <a:rPr lang="en-GB" sz="3200" b="1" baseline="-25000" dirty="0"/>
              <a:t>2</a:t>
            </a:r>
            <a:r>
              <a:rPr lang="en-GB" sz="3200" b="1" dirty="0"/>
              <a:t> SATURATION INCREASES UP TO 28%. WEAK H</a:t>
            </a:r>
            <a:r>
              <a:rPr lang="en-GB" sz="3200" b="1" baseline="-25000" dirty="0"/>
              <a:t>2 </a:t>
            </a:r>
            <a:r>
              <a:rPr lang="en-GB" sz="3200" b="1" dirty="0"/>
              <a:t>CONNECTIVITY</a:t>
            </a:r>
            <a:endParaRPr lang="en-GB" sz="3200" dirty="0"/>
          </a:p>
        </p:txBody>
      </p:sp>
      <p:sp>
        <p:nvSpPr>
          <p:cNvPr id="7" name="TextBox 25">
            <a:extLst>
              <a:ext uri="{FF2B5EF4-FFF2-40B4-BE49-F238E27FC236}">
                <a16:creationId xmlns:a16="http://schemas.microsoft.com/office/drawing/2014/main" id="{A3344955-0FB1-4642-97C4-61D71A8F600F}"/>
              </a:ext>
            </a:extLst>
          </p:cNvPr>
          <p:cNvSpPr txBox="1"/>
          <p:nvPr/>
        </p:nvSpPr>
        <p:spPr>
          <a:xfrm>
            <a:off x="1928778" y="5847963"/>
            <a:ext cx="9277938" cy="461665"/>
          </a:xfrm>
          <a:prstGeom prst="rect">
            <a:avLst/>
          </a:prstGeom>
          <a:solidFill>
            <a:schemeClr val="bg1"/>
          </a:solidFill>
        </p:spPr>
        <p:txBody>
          <a:bodyPr wrap="square" rtlCol="0">
            <a:spAutoFit/>
          </a:bodyPr>
          <a:lstStyle/>
          <a:p>
            <a:r>
              <a:rPr lang="en-GB" sz="2400" b="1" dirty="0" err="1"/>
              <a:t>Miniminal</a:t>
            </a:r>
            <a:r>
              <a:rPr lang="en-GB" sz="2400" b="1" dirty="0"/>
              <a:t> influence of connectivity on pore space saturation</a:t>
            </a:r>
          </a:p>
        </p:txBody>
      </p:sp>
      <p:sp>
        <p:nvSpPr>
          <p:cNvPr id="8" name="Rectangle 3">
            <a:extLst>
              <a:ext uri="{FF2B5EF4-FFF2-40B4-BE49-F238E27FC236}">
                <a16:creationId xmlns:a16="http://schemas.microsoft.com/office/drawing/2014/main" id="{B1DFEC55-05F5-41B5-A480-D1AF5015A3D2}"/>
              </a:ext>
            </a:extLst>
          </p:cNvPr>
          <p:cNvSpPr/>
          <p:nvPr/>
        </p:nvSpPr>
        <p:spPr>
          <a:xfrm>
            <a:off x="8479509" y="6513029"/>
            <a:ext cx="3712491" cy="276999"/>
          </a:xfrm>
          <a:prstGeom prst="rect">
            <a:avLst/>
          </a:prstGeom>
        </p:spPr>
        <p:txBody>
          <a:bodyPr wrap="none">
            <a:spAutoFit/>
          </a:bodyPr>
          <a:lstStyle/>
          <a:p>
            <a:pPr algn="ctr"/>
            <a:r>
              <a:rPr lang="en-GB" sz="1200" i="1" dirty="0">
                <a:solidFill>
                  <a:srgbClr val="54585A"/>
                </a:solidFill>
              </a:rPr>
              <a:t>Thaysen et al., 2025, J Colloid Interface Sci, 694 (137704)</a:t>
            </a:r>
            <a:endParaRPr lang="en-GB" sz="1400" b="1" baseline="30000" dirty="0"/>
          </a:p>
        </p:txBody>
      </p:sp>
    </p:spTree>
    <p:extLst>
      <p:ext uri="{BB962C8B-B14F-4D97-AF65-F5344CB8AC3E}">
        <p14:creationId xmlns:p14="http://schemas.microsoft.com/office/powerpoint/2010/main" val="422175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A1445-EA41-4E6C-BD17-B6B1F75FC9D8}"/>
              </a:ext>
            </a:extLst>
          </p:cNvPr>
          <p:cNvSpPr>
            <a:spLocks noGrp="1"/>
          </p:cNvSpPr>
          <p:nvPr>
            <p:ph type="title"/>
          </p:nvPr>
        </p:nvSpPr>
        <p:spPr>
          <a:xfrm>
            <a:off x="429202" y="413904"/>
            <a:ext cx="10515600" cy="1325563"/>
          </a:xfrm>
        </p:spPr>
        <p:txBody>
          <a:bodyPr>
            <a:noAutofit/>
          </a:bodyPr>
          <a:lstStyle/>
          <a:p>
            <a:r>
              <a:rPr lang="en-GB" sz="3200" b="1" dirty="0"/>
              <a:t>H</a:t>
            </a:r>
            <a:r>
              <a:rPr lang="en-GB" sz="3200" b="1" baseline="-25000" dirty="0"/>
              <a:t>2 </a:t>
            </a:r>
            <a:r>
              <a:rPr lang="es-ES" sz="3200" b="1" dirty="0"/>
              <a:t>FILLING OF PORE SPACE: </a:t>
            </a:r>
            <a:br>
              <a:rPr lang="es-ES" sz="3200" b="1" dirty="0"/>
            </a:br>
            <a:r>
              <a:rPr lang="es-ES" sz="3200" b="1" dirty="0">
                <a:solidFill>
                  <a:srgbClr val="210DB9"/>
                </a:solidFill>
              </a:rPr>
              <a:t>I</a:t>
            </a:r>
            <a:r>
              <a:rPr lang="en-GB" sz="3200" b="1" dirty="0">
                <a:solidFill>
                  <a:srgbClr val="210DB9"/>
                </a:solidFill>
              </a:rPr>
              <a:t>NTERMITTENT FLOW </a:t>
            </a:r>
            <a:r>
              <a:rPr lang="en-GB" sz="3200" b="1" dirty="0"/>
              <a:t>IN PARTS </a:t>
            </a:r>
            <a:br>
              <a:rPr lang="en-GB" sz="3200" b="1" dirty="0"/>
            </a:br>
            <a:r>
              <a:rPr lang="en-GB" sz="3200" b="1" dirty="0"/>
              <a:t>OF THE VOLUME </a:t>
            </a:r>
            <a:endParaRPr lang="en-GB" sz="3200" dirty="0"/>
          </a:p>
        </p:txBody>
      </p:sp>
      <p:pic>
        <p:nvPicPr>
          <p:cNvPr id="4" name="Imagen 3">
            <a:extLst>
              <a:ext uri="{FF2B5EF4-FFF2-40B4-BE49-F238E27FC236}">
                <a16:creationId xmlns:a16="http://schemas.microsoft.com/office/drawing/2014/main" id="{37B0218A-1A5B-4ECE-82CE-F55CEA4D0468}"/>
              </a:ext>
            </a:extLst>
          </p:cNvPr>
          <p:cNvPicPr>
            <a:picLocks noChangeAspect="1"/>
          </p:cNvPicPr>
          <p:nvPr/>
        </p:nvPicPr>
        <p:blipFill>
          <a:blip r:embed="rId2"/>
          <a:stretch>
            <a:fillRect/>
          </a:stretch>
        </p:blipFill>
        <p:spPr>
          <a:xfrm>
            <a:off x="6488725" y="247650"/>
            <a:ext cx="5541663" cy="6419850"/>
          </a:xfrm>
          <a:prstGeom prst="rect">
            <a:avLst/>
          </a:prstGeom>
        </p:spPr>
      </p:pic>
      <p:sp>
        <p:nvSpPr>
          <p:cNvPr id="8" name="TextBox 25">
            <a:extLst>
              <a:ext uri="{FF2B5EF4-FFF2-40B4-BE49-F238E27FC236}">
                <a16:creationId xmlns:a16="http://schemas.microsoft.com/office/drawing/2014/main" id="{9BD8AEF6-339E-4494-85DC-25DA4994C262}"/>
              </a:ext>
            </a:extLst>
          </p:cNvPr>
          <p:cNvSpPr txBox="1"/>
          <p:nvPr/>
        </p:nvSpPr>
        <p:spPr>
          <a:xfrm>
            <a:off x="585310" y="2908471"/>
            <a:ext cx="8660029" cy="707886"/>
          </a:xfrm>
          <a:prstGeom prst="rect">
            <a:avLst/>
          </a:prstGeom>
          <a:noFill/>
        </p:spPr>
        <p:txBody>
          <a:bodyPr wrap="square" rtlCol="0">
            <a:spAutoFit/>
          </a:bodyPr>
          <a:lstStyle/>
          <a:p>
            <a:r>
              <a:rPr lang="en-GB" sz="2000" b="1" dirty="0"/>
              <a:t>Darcy´s law, widely applied for reservoir</a:t>
            </a:r>
          </a:p>
          <a:p>
            <a:r>
              <a:rPr lang="en-GB" sz="2000" b="1" dirty="0"/>
              <a:t>simulations, assumes continuous flow </a:t>
            </a:r>
          </a:p>
        </p:txBody>
      </p:sp>
      <p:sp>
        <p:nvSpPr>
          <p:cNvPr id="5" name="Rectangle 3">
            <a:extLst>
              <a:ext uri="{FF2B5EF4-FFF2-40B4-BE49-F238E27FC236}">
                <a16:creationId xmlns:a16="http://schemas.microsoft.com/office/drawing/2014/main" id="{FE8D8CB3-4BF1-46CD-97F3-9C4FBC9B4CAA}"/>
              </a:ext>
            </a:extLst>
          </p:cNvPr>
          <p:cNvSpPr/>
          <p:nvPr/>
        </p:nvSpPr>
        <p:spPr>
          <a:xfrm>
            <a:off x="135609" y="6415058"/>
            <a:ext cx="3712491" cy="276999"/>
          </a:xfrm>
          <a:prstGeom prst="rect">
            <a:avLst/>
          </a:prstGeom>
        </p:spPr>
        <p:txBody>
          <a:bodyPr wrap="none">
            <a:spAutoFit/>
          </a:bodyPr>
          <a:lstStyle/>
          <a:p>
            <a:pPr algn="ctr"/>
            <a:r>
              <a:rPr lang="en-GB" sz="1200" i="1" dirty="0">
                <a:solidFill>
                  <a:srgbClr val="54585A"/>
                </a:solidFill>
              </a:rPr>
              <a:t>Thaysen et al., 2025, J Colloid Interface Sci, 694 (137704)</a:t>
            </a:r>
            <a:endParaRPr lang="en-GB" sz="1400" b="1" baseline="30000" dirty="0"/>
          </a:p>
        </p:txBody>
      </p:sp>
      <p:sp>
        <p:nvSpPr>
          <p:cNvPr id="3" name="Rectángulo 2">
            <a:extLst>
              <a:ext uri="{FF2B5EF4-FFF2-40B4-BE49-F238E27FC236}">
                <a16:creationId xmlns:a16="http://schemas.microsoft.com/office/drawing/2014/main" id="{7B623C9C-1EF6-41D3-ACB4-2F434BF50663}"/>
              </a:ext>
            </a:extLst>
          </p:cNvPr>
          <p:cNvSpPr/>
          <p:nvPr/>
        </p:nvSpPr>
        <p:spPr>
          <a:xfrm>
            <a:off x="673309" y="4516952"/>
            <a:ext cx="1375698" cy="369332"/>
          </a:xfrm>
          <a:prstGeom prst="rect">
            <a:avLst/>
          </a:prstGeom>
        </p:spPr>
        <p:txBody>
          <a:bodyPr wrap="none">
            <a:spAutoFit/>
          </a:bodyPr>
          <a:lstStyle/>
          <a:p>
            <a:r>
              <a:rPr lang="en-GB" b="1" dirty="0">
                <a:latin typeface="Charis SIL"/>
              </a:rPr>
              <a:t>Ca=4.7 ×10</a:t>
            </a:r>
            <a:r>
              <a:rPr lang="en-GB" b="1" baseline="30000" dirty="0">
                <a:latin typeface="Charis SIL"/>
              </a:rPr>
              <a:t>-9</a:t>
            </a:r>
            <a:r>
              <a:rPr lang="en-GB" sz="800" b="1" dirty="0">
                <a:latin typeface="Charis SIL"/>
              </a:rPr>
              <a:t> </a:t>
            </a:r>
            <a:endParaRPr lang="en-GB" b="1" dirty="0"/>
          </a:p>
        </p:txBody>
      </p:sp>
    </p:spTree>
    <p:extLst>
      <p:ext uri="{BB962C8B-B14F-4D97-AF65-F5344CB8AC3E}">
        <p14:creationId xmlns:p14="http://schemas.microsoft.com/office/powerpoint/2010/main" val="142062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58FE05-F29E-4C13-9949-6E189FC05382}"/>
              </a:ext>
            </a:extLst>
          </p:cNvPr>
          <p:cNvSpPr>
            <a:spLocks noGrp="1"/>
          </p:cNvSpPr>
          <p:nvPr>
            <p:ph type="title"/>
          </p:nvPr>
        </p:nvSpPr>
        <p:spPr>
          <a:xfrm>
            <a:off x="403514" y="208394"/>
            <a:ext cx="10515600" cy="1325563"/>
          </a:xfrm>
        </p:spPr>
        <p:txBody>
          <a:bodyPr>
            <a:noAutofit/>
          </a:bodyPr>
          <a:lstStyle/>
          <a:p>
            <a:r>
              <a:rPr lang="en-GB" sz="3200" b="1" dirty="0"/>
              <a:t>STEADY STATE INJECTIONS @ 1:1 INJECTION RATIO</a:t>
            </a:r>
            <a:br>
              <a:rPr lang="en-GB" sz="3200" b="1" dirty="0"/>
            </a:br>
            <a:r>
              <a:rPr lang="en-GB" sz="3200" b="1" dirty="0"/>
              <a:t>INTERMITTENT FLOW </a:t>
            </a:r>
            <a:endParaRPr lang="en-GB" sz="3200" dirty="0"/>
          </a:p>
        </p:txBody>
      </p:sp>
      <p:pic>
        <p:nvPicPr>
          <p:cNvPr id="7" name="Imagen 6">
            <a:extLst>
              <a:ext uri="{FF2B5EF4-FFF2-40B4-BE49-F238E27FC236}">
                <a16:creationId xmlns:a16="http://schemas.microsoft.com/office/drawing/2014/main" id="{2C7C2745-A69E-4597-BAAA-6C5C20F7C6AB}"/>
              </a:ext>
            </a:extLst>
          </p:cNvPr>
          <p:cNvPicPr>
            <a:picLocks noChangeAspect="1"/>
          </p:cNvPicPr>
          <p:nvPr/>
        </p:nvPicPr>
        <p:blipFill>
          <a:blip r:embed="rId2"/>
          <a:stretch>
            <a:fillRect/>
          </a:stretch>
        </p:blipFill>
        <p:spPr>
          <a:xfrm>
            <a:off x="771277" y="1881920"/>
            <a:ext cx="9891423" cy="3661179"/>
          </a:xfrm>
          <a:prstGeom prst="rect">
            <a:avLst/>
          </a:prstGeom>
        </p:spPr>
      </p:pic>
      <p:sp>
        <p:nvSpPr>
          <p:cNvPr id="4" name="TextBox 25">
            <a:extLst>
              <a:ext uri="{FF2B5EF4-FFF2-40B4-BE49-F238E27FC236}">
                <a16:creationId xmlns:a16="http://schemas.microsoft.com/office/drawing/2014/main" id="{0FB957E2-99FB-4456-875E-9E9BF8677891}"/>
              </a:ext>
            </a:extLst>
          </p:cNvPr>
          <p:cNvSpPr txBox="1"/>
          <p:nvPr/>
        </p:nvSpPr>
        <p:spPr>
          <a:xfrm>
            <a:off x="2811281" y="5847963"/>
            <a:ext cx="9277938" cy="461665"/>
          </a:xfrm>
          <a:prstGeom prst="rect">
            <a:avLst/>
          </a:prstGeom>
          <a:solidFill>
            <a:schemeClr val="bg1"/>
          </a:solidFill>
        </p:spPr>
        <p:txBody>
          <a:bodyPr wrap="square" rtlCol="0">
            <a:spAutoFit/>
          </a:bodyPr>
          <a:lstStyle/>
          <a:p>
            <a:r>
              <a:rPr lang="es-ES" sz="2400" b="1" dirty="0" err="1"/>
              <a:t>volume</a:t>
            </a:r>
            <a:r>
              <a:rPr lang="es-ES" sz="2400" b="1" dirty="0"/>
              <a:t> </a:t>
            </a:r>
            <a:r>
              <a:rPr lang="es-ES" sz="2400" b="1" dirty="0" err="1"/>
              <a:t>of</a:t>
            </a:r>
            <a:r>
              <a:rPr lang="es-ES" sz="2400" b="1" dirty="0"/>
              <a:t> H</a:t>
            </a:r>
            <a:r>
              <a:rPr lang="es-ES" sz="2400" b="1" baseline="-25000" dirty="0"/>
              <a:t>2</a:t>
            </a:r>
            <a:r>
              <a:rPr lang="es-ES" sz="2400" b="1" dirty="0"/>
              <a:t> </a:t>
            </a:r>
            <a:r>
              <a:rPr lang="es-ES" sz="2400" b="1" dirty="0" err="1"/>
              <a:t>moving</a:t>
            </a:r>
            <a:r>
              <a:rPr lang="es-ES" sz="2400" b="1" dirty="0"/>
              <a:t> </a:t>
            </a:r>
            <a:r>
              <a:rPr lang="es-ES" sz="2400" b="1" dirty="0" err="1"/>
              <a:t>intermittendly</a:t>
            </a:r>
            <a:r>
              <a:rPr lang="es-ES" sz="2400" b="1" dirty="0"/>
              <a:t> </a:t>
            </a:r>
            <a:r>
              <a:rPr lang="es-ES" sz="2400" b="1" dirty="0" err="1"/>
              <a:t>is</a:t>
            </a:r>
            <a:r>
              <a:rPr lang="es-ES" sz="2400" b="1" dirty="0"/>
              <a:t> </a:t>
            </a:r>
            <a:r>
              <a:rPr lang="es-ES" sz="2400" b="1" dirty="0" err="1"/>
              <a:t>minor</a:t>
            </a:r>
            <a:endParaRPr lang="en-GB" sz="2400" b="1" dirty="0"/>
          </a:p>
        </p:txBody>
      </p:sp>
      <p:sp>
        <p:nvSpPr>
          <p:cNvPr id="5" name="Rectangle 3">
            <a:extLst>
              <a:ext uri="{FF2B5EF4-FFF2-40B4-BE49-F238E27FC236}">
                <a16:creationId xmlns:a16="http://schemas.microsoft.com/office/drawing/2014/main" id="{4AB2DA0F-9B11-491E-9E81-9A8B59AA0BFB}"/>
              </a:ext>
            </a:extLst>
          </p:cNvPr>
          <p:cNvSpPr/>
          <p:nvPr/>
        </p:nvSpPr>
        <p:spPr>
          <a:xfrm>
            <a:off x="8479509" y="6513029"/>
            <a:ext cx="3712491" cy="276999"/>
          </a:xfrm>
          <a:prstGeom prst="rect">
            <a:avLst/>
          </a:prstGeom>
        </p:spPr>
        <p:txBody>
          <a:bodyPr wrap="none">
            <a:spAutoFit/>
          </a:bodyPr>
          <a:lstStyle/>
          <a:p>
            <a:pPr algn="ctr"/>
            <a:r>
              <a:rPr lang="en-GB" sz="1200" i="1" dirty="0">
                <a:solidFill>
                  <a:srgbClr val="54585A"/>
                </a:solidFill>
              </a:rPr>
              <a:t>Thaysen et al., 2025, J Colloid Interface Sci, 694 (137704)</a:t>
            </a:r>
            <a:endParaRPr lang="en-GB" sz="1400" b="1" baseline="30000" dirty="0"/>
          </a:p>
        </p:txBody>
      </p:sp>
    </p:spTree>
    <p:extLst>
      <p:ext uri="{BB962C8B-B14F-4D97-AF65-F5344CB8AC3E}">
        <p14:creationId xmlns:p14="http://schemas.microsoft.com/office/powerpoint/2010/main" val="120983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787048-4FD4-40E9-B2D7-3150B684B11F}"/>
              </a:ext>
            </a:extLst>
          </p:cNvPr>
          <p:cNvSpPr>
            <a:spLocks noGrp="1"/>
          </p:cNvSpPr>
          <p:nvPr>
            <p:ph type="title"/>
          </p:nvPr>
        </p:nvSpPr>
        <p:spPr>
          <a:xfrm>
            <a:off x="512196" y="237904"/>
            <a:ext cx="10515600" cy="1325563"/>
          </a:xfrm>
        </p:spPr>
        <p:txBody>
          <a:bodyPr>
            <a:normAutofit/>
          </a:bodyPr>
          <a:lstStyle/>
          <a:p>
            <a:r>
              <a:rPr lang="es-ES" sz="3200" b="1" dirty="0"/>
              <a:t>PRESSURE FLUCTUATIONS AT CORE OUTLET CONFIRM INTERMITTENT FLOW </a:t>
            </a:r>
            <a:endParaRPr lang="en-GB" sz="3200" dirty="0"/>
          </a:p>
        </p:txBody>
      </p:sp>
      <p:grpSp>
        <p:nvGrpSpPr>
          <p:cNvPr id="4" name="Group 7">
            <a:extLst>
              <a:ext uri="{FF2B5EF4-FFF2-40B4-BE49-F238E27FC236}">
                <a16:creationId xmlns:a16="http://schemas.microsoft.com/office/drawing/2014/main" id="{CB54D5D0-7F71-4A58-B0D3-00B7108DE905}"/>
              </a:ext>
            </a:extLst>
          </p:cNvPr>
          <p:cNvGrpSpPr>
            <a:grpSpLocks noChangeAspect="1"/>
          </p:cNvGrpSpPr>
          <p:nvPr/>
        </p:nvGrpSpPr>
        <p:grpSpPr>
          <a:xfrm>
            <a:off x="484187" y="1721167"/>
            <a:ext cx="10084816" cy="5070158"/>
            <a:chOff x="0" y="0"/>
            <a:chExt cx="13607606" cy="6839415"/>
          </a:xfrm>
        </p:grpSpPr>
        <p:pic>
          <p:nvPicPr>
            <p:cNvPr id="5" name="Picture 21">
              <a:extLst>
                <a:ext uri="{FF2B5EF4-FFF2-40B4-BE49-F238E27FC236}">
                  <a16:creationId xmlns:a16="http://schemas.microsoft.com/office/drawing/2014/main" id="{49CFFA9A-2BCF-4E71-9E7D-4E49DB6BF881}"/>
                </a:ext>
              </a:extLst>
            </p:cNvPr>
            <p:cNvPicPr preferRelativeResize="0">
              <a:picLocks noChangeAspect="1"/>
            </p:cNvPicPr>
            <p:nvPr/>
          </p:nvPicPr>
          <p:blipFill rotWithShape="1">
            <a:blip r:embed="rId3"/>
            <a:srcRect r="17347"/>
            <a:stretch/>
          </p:blipFill>
          <p:spPr>
            <a:xfrm>
              <a:off x="0" y="0"/>
              <a:ext cx="6281928" cy="6838418"/>
            </a:xfrm>
            <a:prstGeom prst="rect">
              <a:avLst/>
            </a:prstGeom>
          </p:spPr>
        </p:pic>
        <p:pic>
          <p:nvPicPr>
            <p:cNvPr id="6" name="Picture 22">
              <a:extLst>
                <a:ext uri="{FF2B5EF4-FFF2-40B4-BE49-F238E27FC236}">
                  <a16:creationId xmlns:a16="http://schemas.microsoft.com/office/drawing/2014/main" id="{EEFA10AF-2EBA-4BEA-88BA-7EFF5557A665}"/>
                </a:ext>
              </a:extLst>
            </p:cNvPr>
            <p:cNvPicPr preferRelativeResize="0">
              <a:picLocks noChangeAspect="1"/>
            </p:cNvPicPr>
            <p:nvPr/>
          </p:nvPicPr>
          <p:blipFill rotWithShape="1">
            <a:blip r:embed="rId4"/>
            <a:srcRect l="3628"/>
            <a:stretch/>
          </p:blipFill>
          <p:spPr>
            <a:xfrm>
              <a:off x="6281928" y="0"/>
              <a:ext cx="7325678" cy="6839415"/>
            </a:xfrm>
            <a:prstGeom prst="rect">
              <a:avLst/>
            </a:prstGeom>
          </p:spPr>
        </p:pic>
      </p:grpSp>
      <p:sp>
        <p:nvSpPr>
          <p:cNvPr id="7" name="Rectangle 3">
            <a:extLst>
              <a:ext uri="{FF2B5EF4-FFF2-40B4-BE49-F238E27FC236}">
                <a16:creationId xmlns:a16="http://schemas.microsoft.com/office/drawing/2014/main" id="{F0A3E3F3-DD20-41CE-B035-821D9D62B3EC}"/>
              </a:ext>
            </a:extLst>
          </p:cNvPr>
          <p:cNvSpPr/>
          <p:nvPr/>
        </p:nvSpPr>
        <p:spPr>
          <a:xfrm>
            <a:off x="8479509" y="6513029"/>
            <a:ext cx="3712491" cy="276999"/>
          </a:xfrm>
          <a:prstGeom prst="rect">
            <a:avLst/>
          </a:prstGeom>
        </p:spPr>
        <p:txBody>
          <a:bodyPr wrap="none">
            <a:spAutoFit/>
          </a:bodyPr>
          <a:lstStyle/>
          <a:p>
            <a:pPr algn="ctr"/>
            <a:r>
              <a:rPr lang="en-GB" sz="1200" i="1" dirty="0">
                <a:solidFill>
                  <a:srgbClr val="54585A"/>
                </a:solidFill>
              </a:rPr>
              <a:t>Thaysen et al., 2025, J Colloid Interface Sci, 694 (137704)</a:t>
            </a:r>
            <a:endParaRPr lang="en-GB" sz="1400" b="1" baseline="30000" dirty="0"/>
          </a:p>
        </p:txBody>
      </p:sp>
      <p:cxnSp>
        <p:nvCxnSpPr>
          <p:cNvPr id="8" name="Conector recto de flecha 7">
            <a:extLst>
              <a:ext uri="{FF2B5EF4-FFF2-40B4-BE49-F238E27FC236}">
                <a16:creationId xmlns:a16="http://schemas.microsoft.com/office/drawing/2014/main" id="{E0968BAC-D0C4-417B-9724-81EB08D083F0}"/>
              </a:ext>
            </a:extLst>
          </p:cNvPr>
          <p:cNvCxnSpPr>
            <a:cxnSpLocks/>
          </p:cNvCxnSpPr>
          <p:nvPr/>
        </p:nvCxnSpPr>
        <p:spPr>
          <a:xfrm flipH="1">
            <a:off x="3035431" y="4769963"/>
            <a:ext cx="480766" cy="1602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EB805B92-1CED-4290-A450-2B77BE8D6560}"/>
              </a:ext>
            </a:extLst>
          </p:cNvPr>
          <p:cNvSpPr/>
          <p:nvPr/>
        </p:nvSpPr>
        <p:spPr>
          <a:xfrm>
            <a:off x="6612197" y="1358973"/>
            <a:ext cx="1875065" cy="369332"/>
          </a:xfrm>
          <a:prstGeom prst="rect">
            <a:avLst/>
          </a:prstGeom>
        </p:spPr>
        <p:txBody>
          <a:bodyPr wrap="none">
            <a:spAutoFit/>
          </a:bodyPr>
          <a:lstStyle/>
          <a:p>
            <a:r>
              <a:rPr lang="en-GB" b="1" dirty="0">
                <a:latin typeface="Charis SIL"/>
              </a:rPr>
              <a:t>injection ratio 4:1</a:t>
            </a:r>
            <a:endParaRPr lang="en-GB" b="1" dirty="0"/>
          </a:p>
        </p:txBody>
      </p:sp>
      <p:sp>
        <p:nvSpPr>
          <p:cNvPr id="13" name="Rectángulo 12">
            <a:extLst>
              <a:ext uri="{FF2B5EF4-FFF2-40B4-BE49-F238E27FC236}">
                <a16:creationId xmlns:a16="http://schemas.microsoft.com/office/drawing/2014/main" id="{CDA32F81-E18B-4363-B48A-AC53A4160047}"/>
              </a:ext>
            </a:extLst>
          </p:cNvPr>
          <p:cNvSpPr/>
          <p:nvPr/>
        </p:nvSpPr>
        <p:spPr>
          <a:xfrm>
            <a:off x="3682031" y="4697633"/>
            <a:ext cx="1065356" cy="369332"/>
          </a:xfrm>
          <a:prstGeom prst="rect">
            <a:avLst/>
          </a:prstGeom>
        </p:spPr>
        <p:txBody>
          <a:bodyPr wrap="none">
            <a:spAutoFit/>
          </a:bodyPr>
          <a:lstStyle/>
          <a:p>
            <a:r>
              <a:rPr lang="en-GB" b="1" dirty="0">
                <a:latin typeface="Charis SIL"/>
              </a:rPr>
              <a:t>red noise</a:t>
            </a:r>
            <a:endParaRPr lang="en-GB" b="1" dirty="0"/>
          </a:p>
        </p:txBody>
      </p:sp>
      <p:sp>
        <p:nvSpPr>
          <p:cNvPr id="14" name="Rectángulo 13">
            <a:extLst>
              <a:ext uri="{FF2B5EF4-FFF2-40B4-BE49-F238E27FC236}">
                <a16:creationId xmlns:a16="http://schemas.microsoft.com/office/drawing/2014/main" id="{4942865E-1E0F-4268-B33E-5DF6A531925D}"/>
              </a:ext>
            </a:extLst>
          </p:cNvPr>
          <p:cNvSpPr/>
          <p:nvPr/>
        </p:nvSpPr>
        <p:spPr>
          <a:xfrm>
            <a:off x="2315145" y="1388825"/>
            <a:ext cx="1870256" cy="369332"/>
          </a:xfrm>
          <a:prstGeom prst="rect">
            <a:avLst/>
          </a:prstGeom>
        </p:spPr>
        <p:txBody>
          <a:bodyPr wrap="none">
            <a:spAutoFit/>
          </a:bodyPr>
          <a:lstStyle/>
          <a:p>
            <a:r>
              <a:rPr lang="en-GB" b="1" dirty="0">
                <a:latin typeface="Charis SIL"/>
              </a:rPr>
              <a:t>injection ratio 1:1</a:t>
            </a:r>
            <a:endParaRPr lang="en-GB" b="1" dirty="0"/>
          </a:p>
        </p:txBody>
      </p:sp>
    </p:spTree>
    <p:extLst>
      <p:ext uri="{BB962C8B-B14F-4D97-AF65-F5344CB8AC3E}">
        <p14:creationId xmlns:p14="http://schemas.microsoft.com/office/powerpoint/2010/main" val="119475327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5097</TotalTime>
  <Words>1578</Words>
  <Application>Microsoft Office PowerPoint</Application>
  <PresentationFormat>Panorámica</PresentationFormat>
  <Paragraphs>163</Paragraphs>
  <Slides>18</Slides>
  <Notes>9</Notes>
  <HiddenSlides>2</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Arial</vt:lpstr>
      <vt:lpstr>Calibri</vt:lpstr>
      <vt:lpstr>Calibri Light</vt:lpstr>
      <vt:lpstr>Charis SIL</vt:lpstr>
      <vt:lpstr>Times New Roman</vt:lpstr>
      <vt:lpstr>Tema de Office</vt:lpstr>
      <vt:lpstr>Hydrogen and Brine Displacement Processes in Clashach Sandstone: Relevance of Haine´s Jumps and Intermittent Flow </vt:lpstr>
      <vt:lpstr>Presentación de PowerPoint</vt:lpstr>
      <vt:lpstr>Presentación de PowerPoint</vt:lpstr>
      <vt:lpstr>Presentación de PowerPoint</vt:lpstr>
      <vt:lpstr>STEADY STATE INJECTIONS @ 1:1 INJECTION RATIO 20-22% H2 SATURATION &amp; WEAK CONNECTIVITY</vt:lpstr>
      <vt:lpstr>STEADY STATE INJECTIONS @ 4:1 INJECTION RATIO H2 SATURATION INCREASES UP TO 28%. WEAK H2 CONNECTIVITY</vt:lpstr>
      <vt:lpstr>H2 FILLING OF PORE SPACE:  INTERMITTENT FLOW IN PARTS  OF THE VOLUME </vt:lpstr>
      <vt:lpstr>STEADY STATE INJECTIONS @ 1:1 INJECTION RATIO INTERMITTENT FLOW </vt:lpstr>
      <vt:lpstr>PRESSURE FLUCTUATIONS AT CORE OUTLET CONFIRM INTERMITTENT FLOW </vt:lpstr>
      <vt:lpstr>H2 RELATIVE PERMEABILITY ESTIMATION </vt:lpstr>
      <vt:lpstr>Presentación de PowerPoint</vt:lpstr>
      <vt:lpstr>Presentación de PowerPoint</vt:lpstr>
      <vt:lpstr>Presentación de PowerPoint</vt:lpstr>
      <vt:lpstr>Presentación de PowerPoint</vt:lpstr>
      <vt:lpstr>Presentación de PowerPoint</vt:lpstr>
      <vt:lpstr>H2 RELATIVE PERMEABILITY ESTIMATION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Eike Marie Thaysen</dc:creator>
  <cp:lastModifiedBy>Eike Marie Thaysen</cp:lastModifiedBy>
  <cp:revision>82</cp:revision>
  <dcterms:created xsi:type="dcterms:W3CDTF">2024-11-05T08:11:51Z</dcterms:created>
  <dcterms:modified xsi:type="dcterms:W3CDTF">2026-05-21T07:11:58Z</dcterms:modified>
</cp:coreProperties>
</file>