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59" r:id="rId3"/>
    <p:sldId id="402" r:id="rId4"/>
    <p:sldId id="393" r:id="rId5"/>
    <p:sldId id="395" r:id="rId6"/>
    <p:sldId id="401" r:id="rId7"/>
    <p:sldId id="361" r:id="rId8"/>
    <p:sldId id="362" r:id="rId9"/>
    <p:sldId id="363" r:id="rId10"/>
    <p:sldId id="364" r:id="rId11"/>
    <p:sldId id="396" r:id="rId12"/>
    <p:sldId id="398" r:id="rId13"/>
    <p:sldId id="366" r:id="rId14"/>
    <p:sldId id="367" r:id="rId15"/>
    <p:sldId id="404" r:id="rId16"/>
    <p:sldId id="405" r:id="rId17"/>
    <p:sldId id="4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2260" userDrawn="1">
          <p15:clr>
            <a:srgbClr val="A4A3A4"/>
          </p15:clr>
        </p15:guide>
        <p15:guide id="3"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4D45"/>
    <a:srgbClr val="7A003F"/>
    <a:srgbClr val="548235"/>
    <a:srgbClr val="2B2B2B"/>
    <a:srgbClr val="A9D18E"/>
    <a:srgbClr val="262626"/>
    <a:srgbClr val="E2F0D9"/>
    <a:srgbClr val="5B9BD5"/>
    <a:srgbClr val="8B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6341" autoAdjust="0"/>
  </p:normalViewPr>
  <p:slideViewPr>
    <p:cSldViewPr snapToGrid="0">
      <p:cViewPr>
        <p:scale>
          <a:sx n="65" d="100"/>
          <a:sy n="65" d="100"/>
        </p:scale>
        <p:origin x="2336" y="1576"/>
      </p:cViewPr>
      <p:guideLst>
        <p:guide orient="horz" pos="2160"/>
        <p:guide orient="horz" pos="22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4C527-DBE7-4C6A-9F8A-9DD94A5366F6}" type="datetimeFigureOut">
              <a:rPr lang="en-US" smtClean="0"/>
              <a:t>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8586B-E126-4CA7-8348-D712286D34CE}" type="slidenum">
              <a:rPr lang="en-US" smtClean="0"/>
              <a:t>‹#›</a:t>
            </a:fld>
            <a:endParaRPr lang="en-US"/>
          </a:p>
        </p:txBody>
      </p:sp>
    </p:spTree>
    <p:extLst>
      <p:ext uri="{BB962C8B-B14F-4D97-AF65-F5344CB8AC3E}">
        <p14:creationId xmlns:p14="http://schemas.microsoft.com/office/powerpoint/2010/main" val="242436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a:t>
            </a:fld>
            <a:endParaRPr lang="en-US"/>
          </a:p>
        </p:txBody>
      </p:sp>
    </p:spTree>
    <p:extLst>
      <p:ext uri="{BB962C8B-B14F-4D97-AF65-F5344CB8AC3E}">
        <p14:creationId xmlns:p14="http://schemas.microsoft.com/office/powerpoint/2010/main" val="328197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ptos" panose="020B0004020202020204" pitchFamily="34" charset="0"/>
              </a:rPr>
              <a:t>These images show the invasion front at different saturation levels. For water, we see isolated air pockets and disconnected liquid clusters, which indicate poor connectivity. With surfactant, especially at the CMC, the invasion pathways become more connected and uniform. This supports the idea that surfactants promote cooperative drainage instead of fingering behavior.</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10</a:t>
            </a:fld>
            <a:endParaRPr lang="en-US"/>
          </a:p>
        </p:txBody>
      </p:sp>
    </p:spTree>
    <p:extLst>
      <p:ext uri="{BB962C8B-B14F-4D97-AF65-F5344CB8AC3E}">
        <p14:creationId xmlns:p14="http://schemas.microsoft.com/office/powerpoint/2010/main" val="162582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rial" panose="020B0604020202020204" pitchFamily="34" charset="0"/>
              </a:rPr>
              <a:t>So mechanistically, what's going on? The key is the capillary entry pressure.</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The capillary pressure needed for air to invade a throat is governed by the Young-Laplace equation — it's directly proportional to surface tension and inversely proportional to pore size.</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For a throat 50 </a:t>
            </a:r>
            <a:r>
              <a:rPr lang="en-US" sz="1800" dirty="0" err="1">
                <a:effectLst/>
                <a:latin typeface="Times New Roman" panose="02020603050405020304" pitchFamily="18" charset="0"/>
                <a:ea typeface="Arial" panose="020B0604020202020204" pitchFamily="34" charset="0"/>
              </a:rPr>
              <a:t>micrometres</a:t>
            </a:r>
            <a:r>
              <a:rPr lang="en-US" sz="1800" dirty="0">
                <a:effectLst/>
                <a:latin typeface="Times New Roman" panose="02020603050405020304" pitchFamily="18" charset="0"/>
                <a:ea typeface="Arial" panose="020B0604020202020204" pitchFamily="34" charset="0"/>
              </a:rPr>
              <a:t> in radius, pure water requires a capillary pressure of around 2,880 Pascals. At the CMC, with surface tension reduced to 40 </a:t>
            </a:r>
            <a:r>
              <a:rPr lang="en-US" sz="1800" dirty="0" err="1">
                <a:effectLst/>
                <a:latin typeface="Times New Roman" panose="02020603050405020304" pitchFamily="18" charset="0"/>
                <a:ea typeface="Arial" panose="020B0604020202020204" pitchFamily="34" charset="0"/>
              </a:rPr>
              <a:t>mN</a:t>
            </a:r>
            <a:r>
              <a:rPr lang="en-US" sz="1800" dirty="0">
                <a:effectLst/>
                <a:latin typeface="Times New Roman" panose="02020603050405020304" pitchFamily="18" charset="0"/>
                <a:ea typeface="Arial" panose="020B0604020202020204" pitchFamily="34" charset="0"/>
              </a:rPr>
              <a:t>/m, that drops to about 1,600 Pascals. That's nearly a 45% reduction.</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What this means practically is that air can now invade pores that were previously blocked — not just the widest throats, but progressively smaller ones. The invasion front becomes broader and more connected. Pores start evaporating at lower driving pressures, and the whole process accelerates.</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It's worth noting that SDS is non-volatile, so it doesn't itself evaporate. It slightly depresses the </a:t>
            </a:r>
            <a:r>
              <a:rPr lang="en-US" sz="1800" dirty="0" err="1">
                <a:effectLst/>
                <a:latin typeface="Times New Roman" panose="02020603050405020304" pitchFamily="18" charset="0"/>
                <a:ea typeface="Arial" panose="020B0604020202020204" pitchFamily="34" charset="0"/>
              </a:rPr>
              <a:t>vapour</a:t>
            </a:r>
            <a:r>
              <a:rPr lang="en-US" sz="1800" dirty="0">
                <a:effectLst/>
                <a:latin typeface="Times New Roman" panose="02020603050405020304" pitchFamily="18" charset="0"/>
                <a:ea typeface="Arial" panose="020B0604020202020204" pitchFamily="34" charset="0"/>
              </a:rPr>
              <a:t> pressure of water through a colligative effect, but the dominant mechanism is structural — it lowers the barrier to air invasion.</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11</a:t>
            </a:fld>
            <a:endParaRPr lang="en-US"/>
          </a:p>
        </p:txBody>
      </p:sp>
    </p:spTree>
    <p:extLst>
      <p:ext uri="{BB962C8B-B14F-4D97-AF65-F5344CB8AC3E}">
        <p14:creationId xmlns:p14="http://schemas.microsoft.com/office/powerpoint/2010/main" val="999878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rial" panose="020B0604020202020204" pitchFamily="34" charset="0"/>
              </a:rPr>
              <a:t>The contact angle measurements give us complementary insight into what's happening at the pore walls.</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For pure water, the average contact angle at mid-evaporation is around 71 degrees. This reflects poor wetting of the PDMS surface, and it's consistent with the irregular, fingering-type invasion we observed.</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When we add 0.1% SDS, the contact angle drops to about 56 degrees — the surface is now more wettable, and the invasion front is smoother, though thin films still persist.</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At the CMC, the contact angle falls to around 47 degrees — well below 90 degrees. This is significant because below 90 degrees, the meniscus curves inward toward the air phase, which actually helps air enter small pores more smoothly. You get this cooperative drainage </a:t>
            </a:r>
            <a:r>
              <a:rPr lang="en-US" sz="1800" dirty="0" err="1">
                <a:effectLst/>
                <a:latin typeface="Times New Roman" panose="02020603050405020304" pitchFamily="18" charset="0"/>
                <a:ea typeface="Arial" panose="020B0604020202020204" pitchFamily="34" charset="0"/>
              </a:rPr>
              <a:t>behaviour</a:t>
            </a:r>
            <a:r>
              <a:rPr lang="en-US" sz="1800" dirty="0">
                <a:effectLst/>
                <a:latin typeface="Times New Roman" panose="02020603050405020304" pitchFamily="18" charset="0"/>
                <a:ea typeface="Arial" panose="020B0604020202020204" pitchFamily="34" charset="0"/>
              </a:rPr>
              <a:t> we saw in the images.</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Above the CMC, the contact angle plateaus at around 45 degrees. Further surfactant addition doesn't change the wettability meaningfully — consistent with the interface being saturated with SDS molecules.</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12</a:t>
            </a:fld>
            <a:endParaRPr lang="en-US"/>
          </a:p>
        </p:txBody>
      </p:sp>
    </p:spTree>
    <p:extLst>
      <p:ext uri="{BB962C8B-B14F-4D97-AF65-F5344CB8AC3E}">
        <p14:creationId xmlns:p14="http://schemas.microsoft.com/office/powerpoint/2010/main" val="282361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ptos" panose="020B0004020202020204" pitchFamily="34" charset="0"/>
              </a:rPr>
              <a:t>So let me bring all of this together, to summarize, at the CMC, SDS provides an optimal balance between surface tension and wettability. Evaporation time was reduced by nearly half compared with pure water. The invasion regime shifted from fingering to cooperative drainage. Capillary entry pressure decreases with surface tension up to the CMC, after which further surfactant has limited effect.</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13</a:t>
            </a:fld>
            <a:endParaRPr lang="en-US"/>
          </a:p>
        </p:txBody>
      </p:sp>
    </p:spTree>
    <p:extLst>
      <p:ext uri="{BB962C8B-B14F-4D97-AF65-F5344CB8AC3E}">
        <p14:creationId xmlns:p14="http://schemas.microsoft.com/office/powerpoint/2010/main" val="362527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rial" panose="020B0604020202020204" pitchFamily="34" charset="0"/>
              </a:rPr>
              <a:t>Before we open for questions, I'd also like to draw your attention to a Special Issue we are guest editing in the journal Processes, titled 'Heat and Mass Transfer in Process Engineering: Modern Approaches'. The submission deadline is 30 September 2026, and we welcome contributions across a wide range of topics, from CFD and machine learning to drying, membranes, and sustainable process engineering. Details are on the slide.</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Again, thank you, I'm happy to take questions.</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14</a:t>
            </a:fld>
            <a:endParaRPr lang="en-US"/>
          </a:p>
        </p:txBody>
      </p:sp>
    </p:spTree>
    <p:extLst>
      <p:ext uri="{BB962C8B-B14F-4D97-AF65-F5344CB8AC3E}">
        <p14:creationId xmlns:p14="http://schemas.microsoft.com/office/powerpoint/2010/main" val="244739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15</a:t>
            </a:fld>
            <a:endParaRPr lang="en-US"/>
          </a:p>
        </p:txBody>
      </p:sp>
    </p:spTree>
    <p:extLst>
      <p:ext uri="{BB962C8B-B14F-4D97-AF65-F5344CB8AC3E}">
        <p14:creationId xmlns:p14="http://schemas.microsoft.com/office/powerpoint/2010/main" val="1664551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16</a:t>
            </a:fld>
            <a:endParaRPr lang="en-US"/>
          </a:p>
        </p:txBody>
      </p:sp>
    </p:spTree>
    <p:extLst>
      <p:ext uri="{BB962C8B-B14F-4D97-AF65-F5344CB8AC3E}">
        <p14:creationId xmlns:p14="http://schemas.microsoft.com/office/powerpoint/2010/main" val="1599109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1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At concentrations ≥ 0.3 wt.%, droplets begin nearly completely flat (~10–11°) and remain so throughout evaporation, indicating full interface saturation with surfactant molecules.</a:t>
            </a:r>
          </a:p>
          <a:p>
            <a:pPr marL="285750" indent="-285750" algn="just">
              <a:lnSpc>
                <a:spcPct val="11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At ≥ 0.3 wt.%, the nearly flat droplet geometry becomes the dominant driver of faster evaporation, redistributing liquid toward the contact line and sustaining high evaporation flux throughout the process.</a:t>
            </a:r>
          </a:p>
        </p:txBody>
      </p:sp>
      <p:sp>
        <p:nvSpPr>
          <p:cNvPr id="4" name="Slide Number Placeholder 3"/>
          <p:cNvSpPr>
            <a:spLocks noGrp="1"/>
          </p:cNvSpPr>
          <p:nvPr>
            <p:ph type="sldNum" sz="quarter" idx="10"/>
          </p:nvPr>
        </p:nvSpPr>
        <p:spPr/>
        <p:txBody>
          <a:bodyPr/>
          <a:lstStyle/>
          <a:p>
            <a:fld id="{D738586B-E126-4CA7-8348-D712286D34CE}" type="slidenum">
              <a:rPr lang="en-US" smtClean="0"/>
              <a:t>17</a:t>
            </a:fld>
            <a:endParaRPr lang="en-US"/>
          </a:p>
        </p:txBody>
      </p:sp>
    </p:spTree>
    <p:extLst>
      <p:ext uri="{BB962C8B-B14F-4D97-AF65-F5344CB8AC3E}">
        <p14:creationId xmlns:p14="http://schemas.microsoft.com/office/powerpoint/2010/main" val="252771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Arial" panose="020B0604020202020204" pitchFamily="34" charset="0"/>
              </a:rPr>
              <a:t>So let's start with the basics. Evaporation in porous media is the process by which a liquid is removed from a solid material through vaporization, as air progressively invades the pore spaces left behind.</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What makes this different from evaporation off an open surface is that it's controlled by capillary forces</a:t>
            </a:r>
            <a:r>
              <a:rPr lang="en-US" sz="1800" dirty="0">
                <a:effectLst/>
                <a:latin typeface="Times New Roman" panose="02020603050405020304" pitchFamily="18" charset="0"/>
                <a:ea typeface="Aptos" panose="020B0004020202020204" pitchFamily="34" charset="0"/>
              </a:rPr>
              <a:t>,</a:t>
            </a:r>
            <a:r>
              <a:rPr lang="en-US" sz="1800" dirty="0">
                <a:effectLst/>
                <a:latin typeface="Times New Roman" panose="02020603050405020304" pitchFamily="18" charset="0"/>
                <a:ea typeface="Arial" panose="020B0604020202020204" pitchFamily="34" charset="0"/>
              </a:rPr>
              <a:t> the balance between surface tension and pore geometry. This makes it inherently complex and spatially variable. </a:t>
            </a:r>
            <a:r>
              <a:rPr lang="en-US" sz="1800" dirty="0">
                <a:effectLst/>
                <a:latin typeface="Times New Roman" panose="02020603050405020304" pitchFamily="18" charset="0"/>
                <a:ea typeface="Aptos" panose="020B0004020202020204" pitchFamily="34" charset="0"/>
              </a:rPr>
              <a:t>It is important in many applications, such as soil drying, agriculture, fuel cells, CO₂ storage, and industrial drying processes. So understanding the mechanisms behind evaporation is not only scientifically interesting but also very relevant for engineering applications.</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2</a:t>
            </a:fld>
            <a:endParaRPr lang="en-US"/>
          </a:p>
        </p:txBody>
      </p:sp>
    </p:spTree>
    <p:extLst>
      <p:ext uri="{BB962C8B-B14F-4D97-AF65-F5344CB8AC3E}">
        <p14:creationId xmlns:p14="http://schemas.microsoft.com/office/powerpoint/2010/main" val="258345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Aptos" panose="020B0004020202020204" pitchFamily="34" charset="0"/>
              </a:rPr>
              <a:t>Many existing studies assume that surface tension remains constant and that wettability does not change during evaporation. However, when surfactants are present, this assumption is no longer valid. Surfactants can redistribute dynamically, change the contact angle, modify meniscus shape, and influence thin liquid films. Most previous work relies on continuum models, CFD, or pore network models. But the actual pore-scale mechanisms, such as meniscus evolution and surfactant effects, have rarely been directly observed experimentally. So our research question is: How does surfactant concentration, especially relative to the critical micelle concentration, modify pore-scale evaporation dynamics?</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3</a:t>
            </a:fld>
            <a:endParaRPr lang="en-US"/>
          </a:p>
        </p:txBody>
      </p:sp>
    </p:spTree>
    <p:extLst>
      <p:ext uri="{BB962C8B-B14F-4D97-AF65-F5344CB8AC3E}">
        <p14:creationId xmlns:p14="http://schemas.microsoft.com/office/powerpoint/2010/main" val="155649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rial" panose="020B0604020202020204" pitchFamily="34" charset="0"/>
              </a:rPr>
              <a:t>Before getting into the results, I want to quickly cover the key physical concepts at play.</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Surfactants are molecules with a hydrophilic head and a hydrophobic tail. In water, they accumulate at the air-water interface. When enough of them are present, they form a layer that reduces the surface tension of the liquid.</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This reduction in surface tension has three main consequences for our system. First, it changes how much pressure is needed for air to invade a pore, this is the capillary entry pressure. Second, it affects the contact angle, which determines how well the liquid wets the solid surface. And third, concentration gradients of surfactant can drive what are called Marangoni flows, tangential flows along the interface driven by surface tension gradients.</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Lower surface tension means more spreading, and a larger liquid-gas interface. That's one of the routes through which evaporation can actually be enhanced.</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4</a:t>
            </a:fld>
            <a:endParaRPr lang="en-US"/>
          </a:p>
        </p:txBody>
      </p:sp>
    </p:spTree>
    <p:extLst>
      <p:ext uri="{BB962C8B-B14F-4D97-AF65-F5344CB8AC3E}">
        <p14:creationId xmlns:p14="http://schemas.microsoft.com/office/powerpoint/2010/main" val="146290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ptos" panose="020B0004020202020204" pitchFamily="34" charset="0"/>
              </a:rPr>
              <a:t>The aim of this work is to investigate how different concentrations of surfactant influence pore-scale evaporation dynamics. We used a PDMS microfluidic pore network and direct optical imaging. Our main objectives were, to perform evaporation experiments with water and SDS at concentrations below, at, and above the critical micelle concentration; to quantify liquid saturation over time; to analyze invasion patterns and drainage behavior; and to measure contact angles to link wettability changes with evaporation kinetics</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5</a:t>
            </a:fld>
            <a:endParaRPr lang="en-US"/>
          </a:p>
        </p:txBody>
      </p:sp>
    </p:spTree>
    <p:extLst>
      <p:ext uri="{BB962C8B-B14F-4D97-AF65-F5344CB8AC3E}">
        <p14:creationId xmlns:p14="http://schemas.microsoft.com/office/powerpoint/2010/main" val="386594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 used a PDMS microfluidic network consisting of a 5 by 5 array of square pores. Each pore is 1 millimeter wide, and the throats vary from 0.14 to 0.94 millimeters. </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We saturated the chip with each test fluid under vacuum to ensure complete filling, then placed it horizontally under controlled conditions: 25 degrees Celsius, 22% relative humidity. Evaporation was driven by exposure to the ambient environment on one side of the chip.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Images were captured automatically every minute using a Nikon D810 with a 105mm macro lens. We then processed those images in Python using OpenCV to track liquid saturation over time, and used ImageJ with the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DropSnake</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plugin for contact angle measurements.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The five fluids we tested are listed in the table — pure water at 72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/m surface tension, and four SDS solutions ranging from below to well above the CMC of 0.23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wt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738586B-E126-4CA7-8348-D712286D34CE}" type="slidenum">
              <a:rPr lang="en-US" smtClean="0"/>
              <a:t>6</a:t>
            </a:fld>
            <a:endParaRPr lang="en-US"/>
          </a:p>
        </p:txBody>
      </p:sp>
    </p:spTree>
    <p:extLst>
      <p:ext uri="{BB962C8B-B14F-4D97-AF65-F5344CB8AC3E}">
        <p14:creationId xmlns:p14="http://schemas.microsoft.com/office/powerpoint/2010/main" val="133204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To quantify saturation, we developed an image processing workflow. First, we converted images to grayscale and removed the background. Then we detected pore contours and created binary masks. By overlaying intermediate images with the final dry image, we could distinguish liquid, air, and solid regions. This allowed us to calculate normalized saturation over time.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738586B-E126-4CA7-8348-D712286D34CE}" type="slidenum">
              <a:rPr lang="en-US" smtClean="0"/>
              <a:t>7</a:t>
            </a:fld>
            <a:endParaRPr lang="en-US"/>
          </a:p>
        </p:txBody>
      </p:sp>
    </p:spTree>
    <p:extLst>
      <p:ext uri="{BB962C8B-B14F-4D97-AF65-F5344CB8AC3E}">
        <p14:creationId xmlns:p14="http://schemas.microsoft.com/office/powerpoint/2010/main" val="293592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Aptos" panose="020B0004020202020204" pitchFamily="34" charset="0"/>
              </a:rPr>
              <a:t>Now moving to the results. For pure water, we observed a fingering-dominated invasion pattern. Because water has high surface tension, capillary pressure is large, so air mainly enters through the widest throats, creating isolated air pockets and disconnected liquid islands. When we added surfactant below the CMC, we saw partial improvement. Air invaded more pores earlier, and fewer liquid islands remained. At the CMC concentration, we observed the most significant change. The invasion became cooperative, with broad connected menisci and smooth air pathways across the network. This resulted in the fastest evaporation. Above the CMC, we saw diminishing returns. The invasion patterns looked similar to the CMC case, but evaporation became slightly slower, possibly due to micelle formation restricting vapor escape.</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8</a:t>
            </a:fld>
            <a:endParaRPr lang="en-US"/>
          </a:p>
        </p:txBody>
      </p:sp>
    </p:spTree>
    <p:extLst>
      <p:ext uri="{BB962C8B-B14F-4D97-AF65-F5344CB8AC3E}">
        <p14:creationId xmlns:p14="http://schemas.microsoft.com/office/powerpoint/2010/main" val="54855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pPr>
            <a:r>
              <a:rPr lang="en-US" sz="1800" dirty="0">
                <a:effectLst/>
                <a:latin typeface="Times New Roman" panose="02020603050405020304" pitchFamily="18" charset="0"/>
                <a:ea typeface="Aptos" panose="020B0004020202020204" pitchFamily="34" charset="0"/>
              </a:rPr>
              <a:t>Here we show the saturation curves, which </a:t>
            </a:r>
            <a:r>
              <a:rPr lang="en-US" sz="1800" dirty="0">
                <a:effectLst/>
                <a:latin typeface="Times New Roman" panose="02020603050405020304" pitchFamily="18" charset="0"/>
                <a:ea typeface="Arial" panose="020B0604020202020204" pitchFamily="34" charset="0"/>
              </a:rPr>
              <a:t>tell the same story quantitatively</a:t>
            </a:r>
            <a:r>
              <a:rPr lang="en-US" sz="1800" dirty="0">
                <a:effectLst/>
                <a:latin typeface="Times New Roman" panose="02020603050405020304" pitchFamily="18" charset="0"/>
                <a:ea typeface="Aptos" panose="020B0004020202020204" pitchFamily="34" charset="0"/>
              </a:rPr>
              <a:t>. At early times, all fluids show a rapid drop due to evaporation from large pores. </a:t>
            </a:r>
            <a:r>
              <a:rPr lang="en-US" sz="1800" dirty="0">
                <a:effectLst/>
                <a:latin typeface="Times New Roman" panose="02020603050405020304" pitchFamily="18" charset="0"/>
                <a:ea typeface="Arial" panose="020B0604020202020204" pitchFamily="34" charset="0"/>
              </a:rPr>
              <a:t>The blue curve is pure water — and you can see it takes 420 minutes to reach complete evaporation. What's interesting is the shape: a very steep initial drop as the widest throats drain rapidly, followed by a long, slow tail as the remaining liquid gets trapped and connectivity breaks down.</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The green curve — 0.1 </a:t>
            </a:r>
            <a:r>
              <a:rPr lang="en-US" sz="1800" dirty="0" err="1">
                <a:effectLst/>
                <a:latin typeface="Times New Roman" panose="02020603050405020304" pitchFamily="18" charset="0"/>
                <a:ea typeface="Arial" panose="020B0604020202020204" pitchFamily="34" charset="0"/>
              </a:rPr>
              <a:t>wt</a:t>
            </a:r>
            <a:r>
              <a:rPr lang="en-US" sz="1800" dirty="0">
                <a:effectLst/>
                <a:latin typeface="Times New Roman" panose="02020603050405020304" pitchFamily="18" charset="0"/>
                <a:ea typeface="Arial" panose="020B0604020202020204" pitchFamily="34" charset="0"/>
              </a:rPr>
              <a:t>% surfactant — finishes slightly faster at 395 minutes, about 6% improvement. The thin film effect I mentioned is visible here in the extended tail.</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Now look at the red curve — 0.23 </a:t>
            </a:r>
            <a:r>
              <a:rPr lang="en-US" sz="1800" dirty="0" err="1">
                <a:effectLst/>
                <a:latin typeface="Times New Roman" panose="02020603050405020304" pitchFamily="18" charset="0"/>
                <a:ea typeface="Arial" panose="020B0604020202020204" pitchFamily="34" charset="0"/>
              </a:rPr>
              <a:t>wt</a:t>
            </a:r>
            <a:r>
              <a:rPr lang="en-US" sz="1800" dirty="0">
                <a:effectLst/>
                <a:latin typeface="Times New Roman" panose="02020603050405020304" pitchFamily="18" charset="0"/>
                <a:ea typeface="Arial" panose="020B0604020202020204" pitchFamily="34" charset="0"/>
              </a:rPr>
              <a:t>%, at the CMC. It starts more slowly than water in the first 20 minutes or so, because the reduced surface tension actually lowers the initial driving force for drainage. But after about 50 minutes, it overtakes everything else and reaches zero saturation by 220 minutes. That's a 47% reduction in total evaporation time compared to water.</a:t>
            </a:r>
            <a:r>
              <a:rPr lang="en-US" sz="1800" dirty="0">
                <a:effectLst/>
                <a:latin typeface="Times New Roman" panose="02020603050405020304" pitchFamily="18" charset="0"/>
                <a:ea typeface="Aptos" panose="020B0004020202020204" pitchFamily="34" charset="0"/>
              </a:rPr>
              <a:t> </a:t>
            </a:r>
            <a:r>
              <a:rPr lang="en-US" sz="1800" dirty="0">
                <a:effectLst/>
                <a:latin typeface="Times New Roman" panose="02020603050405020304" pitchFamily="18" charset="0"/>
                <a:ea typeface="Arial" panose="020B0604020202020204" pitchFamily="34" charset="0"/>
              </a:rPr>
              <a:t>The purple and orange curves — above the CMC — sit between the CMC and below-CMC cases, finishing at around 270 and 278 minutes respectively. So there is a clear optimum at the CMC.</a:t>
            </a:r>
            <a:endParaRPr lang="en-US" dirty="0"/>
          </a:p>
        </p:txBody>
      </p:sp>
      <p:sp>
        <p:nvSpPr>
          <p:cNvPr id="4" name="Slide Number Placeholder 3"/>
          <p:cNvSpPr>
            <a:spLocks noGrp="1"/>
          </p:cNvSpPr>
          <p:nvPr>
            <p:ph type="sldNum" sz="quarter" idx="10"/>
          </p:nvPr>
        </p:nvSpPr>
        <p:spPr/>
        <p:txBody>
          <a:bodyPr/>
          <a:lstStyle/>
          <a:p>
            <a:fld id="{D738586B-E126-4CA7-8348-D712286D34CE}" type="slidenum">
              <a:rPr lang="en-US" smtClean="0"/>
              <a:t>9</a:t>
            </a:fld>
            <a:endParaRPr lang="en-US"/>
          </a:p>
        </p:txBody>
      </p:sp>
    </p:spTree>
    <p:extLst>
      <p:ext uri="{BB962C8B-B14F-4D97-AF65-F5344CB8AC3E}">
        <p14:creationId xmlns:p14="http://schemas.microsoft.com/office/powerpoint/2010/main" val="101883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B0F444-588A-47D0-B4A4-58E247CD724F}" type="datetimeFigureOut">
              <a:rPr lang="en-US" smtClean="0"/>
              <a:t>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980866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0F444-588A-47D0-B4A4-58E247CD724F}" type="datetimeFigureOut">
              <a:rPr lang="en-US" smtClean="0"/>
              <a:t>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209155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0F444-588A-47D0-B4A4-58E247CD724F}" type="datetimeFigureOut">
              <a:rPr lang="en-US" smtClean="0"/>
              <a:t>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258797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0F444-588A-47D0-B4A4-58E247CD724F}" type="datetimeFigureOut">
              <a:rPr lang="en-US" smtClean="0"/>
              <a:t>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45462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B0F444-588A-47D0-B4A4-58E247CD724F}" type="datetimeFigureOut">
              <a:rPr lang="en-US" smtClean="0"/>
              <a:t>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298244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B0F444-588A-47D0-B4A4-58E247CD724F}" type="datetimeFigureOut">
              <a:rPr lang="en-US" smtClean="0"/>
              <a:t>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420290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B0F444-588A-47D0-B4A4-58E247CD724F}" type="datetimeFigureOut">
              <a:rPr lang="en-US" smtClean="0"/>
              <a:t>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385459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B0F444-588A-47D0-B4A4-58E247CD724F}" type="datetimeFigureOut">
              <a:rPr lang="en-US" smtClean="0"/>
              <a:t>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410727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0F444-588A-47D0-B4A4-58E247CD724F}" type="datetimeFigureOut">
              <a:rPr lang="en-US" smtClean="0"/>
              <a:t>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2754947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B0F444-588A-47D0-B4A4-58E247CD724F}" type="datetimeFigureOut">
              <a:rPr lang="en-US" smtClean="0"/>
              <a:t>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176897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B0F444-588A-47D0-B4A4-58E247CD724F}" type="datetimeFigureOut">
              <a:rPr lang="en-US" smtClean="0"/>
              <a:t>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2C18A-CC37-408B-AE55-3E657291401B}" type="slidenum">
              <a:rPr lang="en-US" smtClean="0"/>
              <a:t>‹#›</a:t>
            </a:fld>
            <a:endParaRPr lang="en-US"/>
          </a:p>
        </p:txBody>
      </p:sp>
    </p:spTree>
    <p:extLst>
      <p:ext uri="{BB962C8B-B14F-4D97-AF65-F5344CB8AC3E}">
        <p14:creationId xmlns:p14="http://schemas.microsoft.com/office/powerpoint/2010/main" val="380688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A003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0F444-588A-47D0-B4A4-58E247CD724F}" type="datetimeFigureOut">
              <a:rPr lang="en-US" smtClean="0"/>
              <a:t>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2C18A-CC37-408B-AE55-3E657291401B}" type="slidenum">
              <a:rPr lang="en-US" smtClean="0"/>
              <a:t>‹#›</a:t>
            </a:fld>
            <a:endParaRPr lang="en-US"/>
          </a:p>
        </p:txBody>
      </p:sp>
    </p:spTree>
    <p:extLst>
      <p:ext uri="{BB962C8B-B14F-4D97-AF65-F5344CB8AC3E}">
        <p14:creationId xmlns:p14="http://schemas.microsoft.com/office/powerpoint/2010/main" val="287128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EAB646FE-AB2C-C53A-0A5F-9FB0B95D27E3}"/>
              </a:ext>
            </a:extLst>
          </p:cNvPr>
          <p:cNvSpPr txBox="1"/>
          <p:nvPr/>
        </p:nvSpPr>
        <p:spPr>
          <a:xfrm>
            <a:off x="1201109" y="1881701"/>
            <a:ext cx="10564481" cy="954107"/>
          </a:xfrm>
          <a:prstGeom prst="rect">
            <a:avLst/>
          </a:prstGeom>
          <a:noFill/>
        </p:spPr>
        <p:txBody>
          <a:bodyPr wrap="square" rtlCol="0">
            <a:spAutoFit/>
          </a:bodyP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Interfacial Effects of an Anionic Surfactant on Evaporation in a Porous Medium</a:t>
            </a:r>
          </a:p>
        </p:txBody>
      </p:sp>
      <p:pic>
        <p:nvPicPr>
          <p:cNvPr id="8" name="Picture 2" descr="Otto-von-Guericke-Universität Magdeburg">
            <a:extLst>
              <a:ext uri="{FF2B5EF4-FFF2-40B4-BE49-F238E27FC236}">
                <a16:creationId xmlns:a16="http://schemas.microsoft.com/office/drawing/2014/main" id="{67FB1B92-8109-23D8-4AFB-5F8B8A289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748" y="479234"/>
            <a:ext cx="3097002" cy="10772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2040E3B-8B8B-19C3-11FC-FB8BC0F5251A}"/>
              </a:ext>
            </a:extLst>
          </p:cNvPr>
          <p:cNvSpPr txBox="1"/>
          <p:nvPr/>
        </p:nvSpPr>
        <p:spPr>
          <a:xfrm>
            <a:off x="1357412" y="3103933"/>
            <a:ext cx="9477172" cy="461665"/>
          </a:xfrm>
          <a:prstGeom prst="rect">
            <a:avLst/>
          </a:prstGeom>
          <a:noFill/>
        </p:spPr>
        <p:txBody>
          <a:bodyPr wrap="square" rtlCol="0">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Ayomikun Bello, Abdolreza Kharaghani, Evangelos Tsotsas</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C783F69-DED2-A30C-90B4-9FAD204F6B49}"/>
              </a:ext>
            </a:extLst>
          </p:cNvPr>
          <p:cNvSpPr txBox="1"/>
          <p:nvPr/>
        </p:nvSpPr>
        <p:spPr>
          <a:xfrm>
            <a:off x="2122137" y="3655533"/>
            <a:ext cx="7947720" cy="646331"/>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Institute of Process Engineering, Otto von Guericke University, Magdeburg, Germany</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fik 15">
            <a:extLst>
              <a:ext uri="{FF2B5EF4-FFF2-40B4-BE49-F238E27FC236}">
                <a16:creationId xmlns:a16="http://schemas.microsoft.com/office/drawing/2014/main" id="{E00396F2-17FA-3E70-6320-787E9F9F2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499" y="487427"/>
            <a:ext cx="1832831" cy="987859"/>
          </a:xfrm>
          <a:prstGeom prst="rect">
            <a:avLst/>
          </a:prstGeom>
        </p:spPr>
      </p:pic>
      <p:sp>
        <p:nvSpPr>
          <p:cNvPr id="12" name="TextBox 11">
            <a:extLst>
              <a:ext uri="{FF2B5EF4-FFF2-40B4-BE49-F238E27FC236}">
                <a16:creationId xmlns:a16="http://schemas.microsoft.com/office/drawing/2014/main" id="{1EF5C9C3-132F-1D84-F21D-213F78D17884}"/>
              </a:ext>
            </a:extLst>
          </p:cNvPr>
          <p:cNvSpPr txBox="1"/>
          <p:nvPr/>
        </p:nvSpPr>
        <p:spPr>
          <a:xfrm>
            <a:off x="3378214" y="6014853"/>
            <a:ext cx="5727700" cy="307777"/>
          </a:xfrm>
          <a:prstGeom prst="rect">
            <a:avLst/>
          </a:prstGeom>
          <a:noFill/>
        </p:spPr>
        <p:txBody>
          <a:bodyPr wrap="square" rtlCol="0">
            <a:spAutoFit/>
          </a:bodyP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22</a:t>
            </a:r>
            <a:r>
              <a:rPr lang="en-US" sz="1400" i="1" baseline="30000" dirty="0">
                <a:latin typeface="Open Sans" panose="020B0606030504020204" pitchFamily="34" charset="0"/>
                <a:ea typeface="Open Sans" panose="020B0606030504020204" pitchFamily="34" charset="0"/>
                <a:cs typeface="Open Sans" panose="020B0606030504020204" pitchFamily="34" charset="0"/>
              </a:rPr>
              <a:t>nd</a:t>
            </a:r>
            <a:r>
              <a:rPr lang="en-US" sz="1400" i="1" dirty="0">
                <a:latin typeface="Open Sans" panose="020B0606030504020204" pitchFamily="34" charset="0"/>
                <a:ea typeface="Open Sans" panose="020B0606030504020204" pitchFamily="34" charset="0"/>
                <a:cs typeface="Open Sans" panose="020B0606030504020204" pitchFamily="34" charset="0"/>
              </a:rPr>
              <a:t> May, 2026. Nantes, France</a:t>
            </a:r>
          </a:p>
        </p:txBody>
      </p:sp>
      <p:sp>
        <p:nvSpPr>
          <p:cNvPr id="13" name="TextBox 12">
            <a:extLst>
              <a:ext uri="{FF2B5EF4-FFF2-40B4-BE49-F238E27FC236}">
                <a16:creationId xmlns:a16="http://schemas.microsoft.com/office/drawing/2014/main" id="{04D8FE1B-320B-B8F4-B6C0-1A4B8B3FCD56}"/>
              </a:ext>
            </a:extLst>
          </p:cNvPr>
          <p:cNvSpPr txBox="1"/>
          <p:nvPr/>
        </p:nvSpPr>
        <p:spPr>
          <a:xfrm>
            <a:off x="0" y="5452876"/>
            <a:ext cx="12191999"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18</a:t>
            </a:r>
            <a:r>
              <a:rPr lang="en-US" baseline="30000" dirty="0">
                <a:latin typeface="Open Sans" panose="020B0606030504020204" pitchFamily="34" charset="0"/>
                <a:ea typeface="Open Sans" panose="020B0606030504020204" pitchFamily="34" charset="0"/>
                <a:cs typeface="Open Sans" panose="020B0606030504020204" pitchFamily="34" charset="0"/>
              </a:rPr>
              <a:t>th</a:t>
            </a:r>
            <a:r>
              <a:rPr lang="en-US" dirty="0">
                <a:latin typeface="Open Sans" panose="020B0606030504020204" pitchFamily="34" charset="0"/>
                <a:ea typeface="Open Sans" panose="020B0606030504020204" pitchFamily="34" charset="0"/>
                <a:cs typeface="Open Sans" panose="020B0606030504020204" pitchFamily="34" charset="0"/>
              </a:rPr>
              <a:t> Annual International Conference on Porous Media (InterPore 2026)</a:t>
            </a:r>
          </a:p>
        </p:txBody>
      </p:sp>
      <p:sp>
        <p:nvSpPr>
          <p:cNvPr id="14" name="TextBox 13">
            <a:extLst>
              <a:ext uri="{FF2B5EF4-FFF2-40B4-BE49-F238E27FC236}">
                <a16:creationId xmlns:a16="http://schemas.microsoft.com/office/drawing/2014/main" id="{652DB211-7AD2-6869-BEE2-3645E7355D67}"/>
              </a:ext>
            </a:extLst>
          </p:cNvPr>
          <p:cNvSpPr txBox="1"/>
          <p:nvPr/>
        </p:nvSpPr>
        <p:spPr>
          <a:xfrm>
            <a:off x="3158594" y="4572095"/>
            <a:ext cx="5874807" cy="646331"/>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Ayomikun Bello, Ph.D., </a:t>
            </a:r>
          </a:p>
          <a:p>
            <a:pPr algn="ctr"/>
            <a:r>
              <a:rPr lang="en-US" b="1" dirty="0">
                <a:latin typeface="Open Sans" panose="020B0606030504020204" pitchFamily="34" charset="0"/>
                <a:ea typeface="Open Sans" panose="020B0606030504020204" pitchFamily="34" charset="0"/>
                <a:cs typeface="Open Sans" panose="020B0606030504020204" pitchFamily="34" charset="0"/>
              </a:rPr>
              <a:t>Alexander von Humboldt Postdoctoral Fellow</a:t>
            </a:r>
          </a:p>
        </p:txBody>
      </p:sp>
      <p:pic>
        <p:nvPicPr>
          <p:cNvPr id="16" name="Picture 2" descr="InterPore2026 (19-22 May 2026): Conference Homepage · InterPore Event  Management (Indico)">
            <a:extLst>
              <a:ext uri="{FF2B5EF4-FFF2-40B4-BE49-F238E27FC236}">
                <a16:creationId xmlns:a16="http://schemas.microsoft.com/office/drawing/2014/main" id="{7F9EFBEB-BACC-3E9B-BD1A-BD5FC7E688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6" t="2263" r="38779" b="71186"/>
          <a:stretch/>
        </p:blipFill>
        <p:spPr bwMode="auto">
          <a:xfrm>
            <a:off x="1709438" y="415227"/>
            <a:ext cx="2417009" cy="471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terPore2026 (19-22 May 2026): Conference Homepage · InterPore Event  Management (Indico)">
            <a:extLst>
              <a:ext uri="{FF2B5EF4-FFF2-40B4-BE49-F238E27FC236}">
                <a16:creationId xmlns:a16="http://schemas.microsoft.com/office/drawing/2014/main" id="{CE02190A-9BC8-FB94-5F6C-988A2F4003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381" t="2403" r="1295" b="71056"/>
          <a:stretch/>
        </p:blipFill>
        <p:spPr bwMode="auto">
          <a:xfrm>
            <a:off x="2002733" y="870708"/>
            <a:ext cx="1740222" cy="59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001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RESULTS AND DISCUSSION: Pore-scale saturation front images</a:t>
            </a:r>
          </a:p>
        </p:txBody>
      </p:sp>
      <p:sp>
        <p:nvSpPr>
          <p:cNvPr id="6" name="Rectangle 5">
            <a:extLst>
              <a:ext uri="{FF2B5EF4-FFF2-40B4-BE49-F238E27FC236}">
                <a16:creationId xmlns:a16="http://schemas.microsoft.com/office/drawing/2014/main" id="{55586F1A-3105-4C56-FF64-97FF7FB3EE7B}"/>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5">
            <a:extLst>
              <a:ext uri="{FF2B5EF4-FFF2-40B4-BE49-F238E27FC236}">
                <a16:creationId xmlns:a16="http://schemas.microsoft.com/office/drawing/2014/main" id="{563666D3-1BBA-10FD-16BE-28BFB840D4FB}"/>
              </a:ext>
            </a:extLst>
          </p:cNvPr>
          <p:cNvSpPr>
            <a:spLocks noGrp="1"/>
          </p:cNvSpPr>
          <p:nvPr>
            <p:ph type="sldNum" sz="quarter" idx="12"/>
          </p:nvPr>
        </p:nvSpPr>
        <p:spPr>
          <a:xfrm>
            <a:off x="11422743" y="6451590"/>
            <a:ext cx="473982"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10</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E6D1F152-8D55-1F9B-FD7F-48A06F0E7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A5D169EE-2332-711E-0EF4-9FCF28F138E8}"/>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Parallelogram 8">
            <a:extLst>
              <a:ext uri="{FF2B5EF4-FFF2-40B4-BE49-F238E27FC236}">
                <a16:creationId xmlns:a16="http://schemas.microsoft.com/office/drawing/2014/main" id="{C658BA39-570A-C896-A543-8D30BC530F4B}"/>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EC5D9EE-F1A8-C636-15D5-CC4A0F47C60A}"/>
              </a:ext>
            </a:extLst>
          </p:cNvPr>
          <p:cNvSpPr txBox="1"/>
          <p:nvPr/>
        </p:nvSpPr>
        <p:spPr>
          <a:xfrm>
            <a:off x="7009211" y="1043841"/>
            <a:ext cx="4913392" cy="5170646"/>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effectLst/>
                <a:latin typeface="Open Sans" panose="020B0606030504020204" pitchFamily="34" charset="0"/>
                <a:ea typeface="Open Sans" panose="020B0606030504020204" pitchFamily="34" charset="0"/>
                <a:cs typeface="Open Sans" panose="020B0606030504020204" pitchFamily="34" charset="0"/>
              </a:rPr>
              <a:t>An initial steep drop in saturation (within the first hour) earlier shown corresponds to rapid evaporation from surface pores; thereafter, </a:t>
            </a:r>
            <a:r>
              <a:rPr lang="en-US" sz="1500"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deeper liquid films persist under strong capillary retention and limited connectivity</a:t>
            </a:r>
            <a:r>
              <a:rPr lang="en-US" sz="1500" b="1" dirty="0">
                <a:solidFill>
                  <a:srgbClr val="196B24"/>
                </a:solidFill>
                <a:effectLst/>
                <a:latin typeface="Open Sans" panose="020B0606030504020204" pitchFamily="34" charset="0"/>
                <a:ea typeface="Open Sans" panose="020B0606030504020204" pitchFamily="34" charset="0"/>
                <a:cs typeface="Open Sans" panose="020B0606030504020204" pitchFamily="34" charset="0"/>
              </a:rPr>
              <a:t>. </a:t>
            </a:r>
            <a:r>
              <a:rPr lang="en-US" sz="1500" dirty="0">
                <a:effectLst/>
                <a:latin typeface="Open Sans" panose="020B0606030504020204" pitchFamily="34" charset="0"/>
                <a:ea typeface="Open Sans" panose="020B0606030504020204" pitchFamily="34" charset="0"/>
                <a:cs typeface="Open Sans" panose="020B0606030504020204" pitchFamily="34" charset="0"/>
              </a:rPr>
              <a:t>Air invades in isolated pockets, leaving most of the network bridged by liquid.</a:t>
            </a:r>
          </a:p>
          <a:p>
            <a:pPr marL="285750" indent="-285750" algn="just">
              <a:buFont typeface="Arial" panose="020B0604020202020204" pitchFamily="34" charset="0"/>
              <a:buChar char="•"/>
            </a:pPr>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500" dirty="0">
                <a:effectLst/>
                <a:latin typeface="Open Sans" panose="020B0606030504020204" pitchFamily="34" charset="0"/>
                <a:ea typeface="Open Sans" panose="020B0606030504020204" pitchFamily="34" charset="0"/>
                <a:cs typeface="Open Sans" panose="020B0606030504020204" pitchFamily="34" charset="0"/>
              </a:rPr>
              <a:t>With 0.1 wt.% of surfactant (0.1 wt. %), </a:t>
            </a:r>
            <a:r>
              <a:rPr lang="en-US" sz="1500" kern="100" dirty="0">
                <a:latin typeface="Open Sans" panose="020B0606030504020204" pitchFamily="34" charset="0"/>
                <a:ea typeface="Open Sans" panose="020B0606030504020204" pitchFamily="34" charset="0"/>
                <a:cs typeface="Open Sans" panose="020B0606030504020204" pitchFamily="34" charset="0"/>
              </a:rPr>
              <a:t>a</a:t>
            </a:r>
            <a:r>
              <a:rPr lang="en-US" sz="1500" kern="100" dirty="0">
                <a:effectLst/>
                <a:latin typeface="Open Sans" panose="020B0606030504020204" pitchFamily="34" charset="0"/>
                <a:ea typeface="Open Sans" panose="020B0606030504020204" pitchFamily="34" charset="0"/>
                <a:cs typeface="Open Sans" panose="020B0606030504020204" pitchFamily="34" charset="0"/>
              </a:rPr>
              <a:t>t S</a:t>
            </a:r>
            <a:r>
              <a:rPr lang="en-US" sz="1500" kern="100" baseline="-25000" dirty="0">
                <a:effectLst/>
                <a:latin typeface="Open Sans" panose="020B0606030504020204" pitchFamily="34" charset="0"/>
                <a:ea typeface="Open Sans" panose="020B0606030504020204" pitchFamily="34" charset="0"/>
                <a:cs typeface="Open Sans" panose="020B0606030504020204" pitchFamily="34" charset="0"/>
              </a:rPr>
              <a:t>norm</a:t>
            </a:r>
            <a:r>
              <a:rPr lang="en-US" sz="1500" kern="100" dirty="0">
                <a:effectLst/>
                <a:latin typeface="Open Sans" panose="020B0606030504020204" pitchFamily="34" charset="0"/>
                <a:ea typeface="Open Sans" panose="020B0606030504020204" pitchFamily="34" charset="0"/>
                <a:cs typeface="Open Sans" panose="020B0606030504020204" pitchFamily="34" charset="0"/>
              </a:rPr>
              <a:t> = 0.75, water’s larger throats allow </a:t>
            </a:r>
            <a:r>
              <a:rPr lang="en-US" sz="1500" b="1" kern="100"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widespread air entry and fragmentation into disconnected liquid islands</a:t>
            </a:r>
            <a:r>
              <a:rPr lang="en-US" sz="1500" kern="100" dirty="0">
                <a:effectLst/>
                <a:latin typeface="Open Sans" panose="020B0606030504020204" pitchFamily="34" charset="0"/>
                <a:ea typeface="Open Sans" panose="020B0606030504020204" pitchFamily="34" charset="0"/>
                <a:cs typeface="Open Sans" panose="020B0606030504020204" pitchFamily="34" charset="0"/>
              </a:rPr>
              <a:t>, whereas the 0.1% surfactant solution retains thin films along pore walls, slowing desaturation.</a:t>
            </a:r>
          </a:p>
          <a:p>
            <a:pPr marL="285750" indent="-285750" algn="just">
              <a:buFont typeface="Arial" panose="020B0604020202020204" pitchFamily="34" charset="0"/>
              <a:buChar char="•"/>
            </a:pPr>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500" dirty="0">
                <a:effectLst/>
                <a:latin typeface="Open Sans" panose="020B0606030504020204" pitchFamily="34" charset="0"/>
                <a:ea typeface="Open Sans" panose="020B0606030504020204" pitchFamily="34" charset="0"/>
                <a:cs typeface="Open Sans" panose="020B0606030504020204" pitchFamily="34" charset="0"/>
              </a:rPr>
              <a:t>An optimal balance is reached at 0.23 % surfactant, where surface tension reduction is sufficient to promote rapid, uniform air invasion without overly suppressing capillary transport. Pore images at S</a:t>
            </a:r>
            <a:r>
              <a:rPr lang="en-US" sz="1500" baseline="-25000" dirty="0">
                <a:effectLst/>
                <a:latin typeface="Open Sans" panose="020B0606030504020204" pitchFamily="34" charset="0"/>
                <a:ea typeface="Open Sans" panose="020B0606030504020204" pitchFamily="34" charset="0"/>
                <a:cs typeface="Open Sans" panose="020B0606030504020204" pitchFamily="34" charset="0"/>
              </a:rPr>
              <a:t>norm</a:t>
            </a:r>
            <a:r>
              <a:rPr lang="en-US" sz="1500" dirty="0">
                <a:effectLst/>
                <a:latin typeface="Open Sans" panose="020B0606030504020204" pitchFamily="34" charset="0"/>
                <a:ea typeface="Open Sans" panose="020B0606030504020204" pitchFamily="34" charset="0"/>
                <a:cs typeface="Open Sans" panose="020B0606030504020204" pitchFamily="34" charset="0"/>
              </a:rPr>
              <a:t> = 0.5 show </a:t>
            </a:r>
            <a:r>
              <a:rPr lang="en-US" sz="1500"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connected, extensive invasion pathways rather than clustered pockets</a:t>
            </a:r>
            <a:r>
              <a:rPr lang="en-US" sz="15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a:t>
            </a:r>
            <a:endParaRPr lang="en-US" sz="15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descr="A grid of squares with numbers and symbols&#10;&#10;AI-generated content may be incorrect.">
            <a:extLst>
              <a:ext uri="{FF2B5EF4-FFF2-40B4-BE49-F238E27FC236}">
                <a16:creationId xmlns:a16="http://schemas.microsoft.com/office/drawing/2014/main" id="{FADF77BC-1E89-892C-1116-CB93BDAD5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275" y="786848"/>
            <a:ext cx="6642192" cy="5391967"/>
          </a:xfrm>
          <a:prstGeom prst="rect">
            <a:avLst/>
          </a:prstGeom>
        </p:spPr>
      </p:pic>
    </p:spTree>
    <p:extLst>
      <p:ext uri="{BB962C8B-B14F-4D97-AF65-F5344CB8AC3E}">
        <p14:creationId xmlns:p14="http://schemas.microsoft.com/office/powerpoint/2010/main" val="3077992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225390"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RESULTS AND DISCUSSION: How surfactants increase evaporation</a:t>
            </a:r>
          </a:p>
        </p:txBody>
      </p:sp>
      <p:sp>
        <p:nvSpPr>
          <p:cNvPr id="6" name="Rectangle 5">
            <a:extLst>
              <a:ext uri="{FF2B5EF4-FFF2-40B4-BE49-F238E27FC236}">
                <a16:creationId xmlns:a16="http://schemas.microsoft.com/office/drawing/2014/main" id="{55586F1A-3105-4C56-FF64-97FF7FB3EE7B}"/>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5">
            <a:extLst>
              <a:ext uri="{FF2B5EF4-FFF2-40B4-BE49-F238E27FC236}">
                <a16:creationId xmlns:a16="http://schemas.microsoft.com/office/drawing/2014/main" id="{563666D3-1BBA-10FD-16BE-28BFB840D4FB}"/>
              </a:ext>
            </a:extLst>
          </p:cNvPr>
          <p:cNvSpPr>
            <a:spLocks noGrp="1"/>
          </p:cNvSpPr>
          <p:nvPr>
            <p:ph type="sldNum" sz="quarter" idx="12"/>
          </p:nvPr>
        </p:nvSpPr>
        <p:spPr>
          <a:xfrm>
            <a:off x="11277600" y="6451590"/>
            <a:ext cx="619125"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11</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2" descr="Otto-von-Guericke-Universität Magdeburg">
            <a:extLst>
              <a:ext uri="{FF2B5EF4-FFF2-40B4-BE49-F238E27FC236}">
                <a16:creationId xmlns:a16="http://schemas.microsoft.com/office/drawing/2014/main" id="{F75037ED-9A3C-A877-6C28-325D1EA65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14" name="Parallelogram 13">
            <a:extLst>
              <a:ext uri="{FF2B5EF4-FFF2-40B4-BE49-F238E27FC236}">
                <a16:creationId xmlns:a16="http://schemas.microsoft.com/office/drawing/2014/main" id="{7DD52EF9-45A2-6161-7CA1-89B18F76D970}"/>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 name="Parallelogram 14">
            <a:extLst>
              <a:ext uri="{FF2B5EF4-FFF2-40B4-BE49-F238E27FC236}">
                <a16:creationId xmlns:a16="http://schemas.microsoft.com/office/drawing/2014/main" id="{0510C155-40EE-82A7-5B4D-C080F0B94726}"/>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35907D1-EC80-4D15-F3BB-AE345288C4F4}"/>
              </a:ext>
            </a:extLst>
          </p:cNvPr>
          <p:cNvSpPr txBox="1"/>
          <p:nvPr/>
        </p:nvSpPr>
        <p:spPr>
          <a:xfrm>
            <a:off x="241687" y="880103"/>
            <a:ext cx="7835904" cy="1754326"/>
          </a:xfrm>
          <a:prstGeom prst="rect">
            <a:avLst/>
          </a:prstGeom>
          <a:noFill/>
        </p:spPr>
        <p:txBody>
          <a:bodyPr wrap="square" rtlCol="0">
            <a:spAutoFit/>
          </a:bodyPr>
          <a:lstStyle/>
          <a:p>
            <a:pPr marL="285750" indent="-285750">
              <a:buFont typeface="Arial" panose="020B0604020202020204" pitchFamily="34" charset="0"/>
              <a:buChar char="•"/>
            </a:pPr>
            <a:r>
              <a:rPr lang="en-US" dirty="0">
                <a:effectLst/>
                <a:latin typeface="Open Sans" panose="020B0606030504020204" pitchFamily="34" charset="0"/>
                <a:ea typeface="Open Sans" panose="020B0606030504020204" pitchFamily="34" charset="0"/>
                <a:cs typeface="Open Sans" panose="020B0606030504020204" pitchFamily="34" charset="0"/>
              </a:rPr>
              <a:t>SDS is non-volatile, and slightly depresses water’s vapor pressure by </a:t>
            </a:r>
            <a:r>
              <a:rPr lang="en-US"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a colligative (Raoult’s-law) effect</a:t>
            </a:r>
            <a:r>
              <a:rPr lang="en-US" b="1" dirty="0">
                <a:solidFill>
                  <a:srgbClr val="7A003F"/>
                </a:solidFill>
                <a:latin typeface="Open Sans" panose="020B0606030504020204" pitchFamily="34" charset="0"/>
                <a:ea typeface="Open Sans" panose="020B0606030504020204" pitchFamily="34" charset="0"/>
                <a:cs typeface="Open Sans" panose="020B0606030504020204" pitchFamily="34" charset="0"/>
              </a:rPr>
              <a:t>;</a:t>
            </a:r>
            <a:r>
              <a:rPr lang="en-US" dirty="0">
                <a:effectLst/>
                <a:latin typeface="Open Sans" panose="020B0606030504020204" pitchFamily="34" charset="0"/>
                <a:ea typeface="Open Sans" panose="020B0606030504020204" pitchFamily="34" charset="0"/>
                <a:cs typeface="Open Sans" panose="020B0606030504020204" pitchFamily="34" charset="0"/>
              </a:rPr>
              <a:t> its interfacial layer alters which water molecules can evaporate.</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a:t>
            </a:r>
            <a:r>
              <a:rPr lang="en-US" dirty="0">
                <a:effectLst/>
                <a:latin typeface="Open Sans" panose="020B0606030504020204" pitchFamily="34" charset="0"/>
                <a:ea typeface="Open Sans" panose="020B0606030504020204" pitchFamily="34" charset="0"/>
                <a:cs typeface="Open Sans" panose="020B0606030504020204" pitchFamily="34" charset="0"/>
              </a:rPr>
              <a:t>urfactants could enhance evaporation by </a:t>
            </a:r>
            <a:r>
              <a:rPr lang="en-US"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lowering threshold pressures. </a:t>
            </a:r>
            <a:endParaRPr lang="en-US" b="1"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712B480-5AAC-2E2C-AA6D-F79CAD911CB6}"/>
              </a:ext>
            </a:extLst>
          </p:cNvPr>
          <p:cNvSpPr txBox="1"/>
          <p:nvPr/>
        </p:nvSpPr>
        <p:spPr>
          <a:xfrm>
            <a:off x="1047514" y="2744858"/>
            <a:ext cx="5718122" cy="640881"/>
          </a:xfrm>
          <a:prstGeom prst="rect">
            <a:avLst/>
          </a:prstGeom>
          <a:noFill/>
        </p:spPr>
        <p:txBody>
          <a:bodyPr wrap="square">
            <a:spAutoFit/>
          </a:bodyPr>
          <a:lstStyle/>
          <a:p>
            <a:pPr marL="0" marR="0" algn="ctr">
              <a:lnSpc>
                <a:spcPct val="115000"/>
              </a:lnSpc>
              <a:spcBef>
                <a:spcPts val="0"/>
              </a:spcBef>
              <a:spcAft>
                <a:spcPts val="800"/>
              </a:spcAft>
            </a:pPr>
            <a:r>
              <a:rPr lang="en-US" sz="1600" b="1" kern="100" dirty="0">
                <a:effectLst/>
                <a:latin typeface="Open Sans" panose="020B0606030504020204" pitchFamily="34" charset="0"/>
                <a:ea typeface="Open Sans" panose="020B0606030504020204" pitchFamily="34" charset="0"/>
                <a:cs typeface="Open Sans" panose="020B0606030504020204" pitchFamily="34" charset="0"/>
              </a:rPr>
              <a:t>Reduced surface tension directly decreases P</a:t>
            </a:r>
            <a:r>
              <a:rPr lang="en-US" sz="1600" b="1" kern="100" baseline="-25000" dirty="0">
                <a:effectLst/>
                <a:latin typeface="Open Sans" panose="020B0606030504020204" pitchFamily="34" charset="0"/>
                <a:ea typeface="Open Sans" panose="020B0606030504020204" pitchFamily="34" charset="0"/>
                <a:cs typeface="Open Sans" panose="020B0606030504020204" pitchFamily="34" charset="0"/>
              </a:rPr>
              <a:t>t</a:t>
            </a:r>
            <a:r>
              <a:rPr lang="en-US" sz="1600" b="1" kern="100" dirty="0">
                <a:effectLst/>
                <a:latin typeface="Open Sans" panose="020B0606030504020204" pitchFamily="34" charset="0"/>
                <a:ea typeface="Open Sans" panose="020B0606030504020204" pitchFamily="34" charset="0"/>
                <a:cs typeface="Open Sans" panose="020B0606030504020204" pitchFamily="34" charset="0"/>
              </a:rPr>
              <a:t> for throat and pore invasion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76D5F5F-0CB1-A605-74F6-7EC7CB4B45DA}"/>
                  </a:ext>
                </a:extLst>
              </p:cNvPr>
              <p:cNvSpPr txBox="1"/>
              <p:nvPr/>
            </p:nvSpPr>
            <p:spPr>
              <a:xfrm>
                <a:off x="331104" y="4454091"/>
                <a:ext cx="2211987" cy="849656"/>
              </a:xfrm>
              <a:prstGeom prst="rect">
                <a:avLst/>
              </a:prstGeom>
              <a:noFill/>
            </p:spPr>
            <p:txBody>
              <a:bodyPr wrap="square">
                <a:spAutoFit/>
              </a:bodyPr>
              <a:lstStyle/>
              <a:p>
                <a:pPr marL="0" marR="0">
                  <a:lnSpc>
                    <a:spcPct val="115000"/>
                  </a:lnSpc>
                  <a:spcBef>
                    <a:spcPts val="0"/>
                  </a:spcBef>
                  <a:spcAft>
                    <a:spcPts val="800"/>
                  </a:spcAft>
                </a:pPr>
                <a14:m>
                  <m:oMathPara xmlns:m="http://schemas.openxmlformats.org/officeDocument/2006/math">
                    <m:oMathParaPr>
                      <m:jc m:val="centerGroup"/>
                    </m:oMathParaPr>
                    <m:oMath xmlns:m="http://schemas.openxmlformats.org/officeDocument/2006/math">
                      <m:sSubSup>
                        <m:sSubSupPr>
                          <m:ctrlPr>
                            <a:rPr lang="en-US" b="1" i="1" kern="100">
                              <a:effectLst/>
                              <a:latin typeface="Cambria Math" panose="02040503050406030204" pitchFamily="18" charset="0"/>
                              <a:ea typeface="Aptos" panose="020B0004020202020204" pitchFamily="34" charset="0"/>
                              <a:cs typeface="Times New Roman" panose="02020603050405020304" pitchFamily="18" charset="0"/>
                            </a:rPr>
                          </m:ctrlPr>
                        </m:sSubSupPr>
                        <m:e>
                          <m:r>
                            <a:rPr lang="en-US" b="1" i="1" kern="100">
                              <a:effectLst/>
                              <a:latin typeface="Cambria Math" panose="02040503050406030204" pitchFamily="18" charset="0"/>
                              <a:ea typeface="Aptos" panose="020B0004020202020204" pitchFamily="34" charset="0"/>
                              <a:cs typeface="Times New Roman" panose="02020603050405020304" pitchFamily="18" charset="0"/>
                            </a:rPr>
                            <m:t>𝑷</m:t>
                          </m:r>
                        </m:e>
                        <m:sub>
                          <m:r>
                            <a:rPr lang="en-US" b="1" i="1" kern="100">
                              <a:effectLst/>
                              <a:latin typeface="Cambria Math" panose="02040503050406030204" pitchFamily="18" charset="0"/>
                              <a:ea typeface="Aptos" panose="020B0004020202020204" pitchFamily="34" charset="0"/>
                              <a:cs typeface="Times New Roman" panose="02020603050405020304" pitchFamily="18" charset="0"/>
                            </a:rPr>
                            <m:t>𝒄</m:t>
                          </m:r>
                        </m:sub>
                        <m:sup>
                          <m:r>
                            <a:rPr lang="en-US" b="1" i="1" kern="100">
                              <a:effectLst/>
                              <a:latin typeface="Cambria Math" panose="02040503050406030204" pitchFamily="18" charset="0"/>
                              <a:ea typeface="Aptos" panose="020B0004020202020204" pitchFamily="34" charset="0"/>
                              <a:cs typeface="Times New Roman" panose="02020603050405020304" pitchFamily="18" charset="0"/>
                            </a:rPr>
                            <m:t>𝒘𝒂𝒕𝒆𝒓</m:t>
                          </m:r>
                        </m:sup>
                      </m:sSubSup>
                      <m:r>
                        <a:rPr lang="en-US" b="1" i="1" kern="1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b="1" i="1" kern="100">
                              <a:effectLst/>
                              <a:latin typeface="Cambria Math" panose="02040503050406030204" pitchFamily="18" charset="0"/>
                              <a:ea typeface="Aptos" panose="020B0004020202020204" pitchFamily="34" charset="0"/>
                              <a:cs typeface="Times New Roman" panose="02020603050405020304" pitchFamily="18" charset="0"/>
                            </a:rPr>
                          </m:ctrlPr>
                        </m:fPr>
                        <m:num>
                          <m:r>
                            <a:rPr lang="en-US" b="1" i="1" kern="100">
                              <a:effectLst/>
                              <a:latin typeface="Cambria Math" panose="02040503050406030204" pitchFamily="18" charset="0"/>
                              <a:ea typeface="Aptos" panose="020B0004020202020204" pitchFamily="34" charset="0"/>
                              <a:cs typeface="Times New Roman" panose="02020603050405020304" pitchFamily="18" charset="0"/>
                            </a:rPr>
                            <m:t>𝟐</m:t>
                          </m:r>
                          <m:sSub>
                            <m:sSubPr>
                              <m:ctrlPr>
                                <a:rPr lang="en-US" b="1" i="1" kern="100">
                                  <a:effectLst/>
                                  <a:latin typeface="Cambria Math" panose="02040503050406030204" pitchFamily="18" charset="0"/>
                                  <a:ea typeface="Aptos" panose="020B0004020202020204" pitchFamily="34" charset="0"/>
                                  <a:cs typeface="Times New Roman" panose="02020603050405020304" pitchFamily="18" charset="0"/>
                                </a:rPr>
                              </m:ctrlPr>
                            </m:sSubPr>
                            <m:e>
                              <m:r>
                                <a:rPr lang="en-US" b="1" i="1" kern="100">
                                  <a:effectLst/>
                                  <a:latin typeface="Cambria Math" panose="02040503050406030204" pitchFamily="18" charset="0"/>
                                  <a:ea typeface="Aptos" panose="020B0004020202020204" pitchFamily="34" charset="0"/>
                                  <a:cs typeface="Times New Roman" panose="02020603050405020304" pitchFamily="18" charset="0"/>
                                </a:rPr>
                                <m:t>𝝈</m:t>
                              </m:r>
                            </m:e>
                            <m:sub>
                              <m:r>
                                <a:rPr lang="en-US" b="1" i="1" kern="100">
                                  <a:effectLst/>
                                  <a:latin typeface="Cambria Math" panose="02040503050406030204" pitchFamily="18" charset="0"/>
                                  <a:ea typeface="Aptos" panose="020B0004020202020204" pitchFamily="34" charset="0"/>
                                  <a:cs typeface="Times New Roman" panose="02020603050405020304" pitchFamily="18" charset="0"/>
                                </a:rPr>
                                <m:t>𝒘</m:t>
                              </m:r>
                            </m:sub>
                          </m:sSub>
                          <m:func>
                            <m:funcPr>
                              <m:ctrlPr>
                                <a:rPr lang="en-US" b="1" i="1" kern="100">
                                  <a:effectLst/>
                                  <a:latin typeface="Cambria Math" panose="02040503050406030204" pitchFamily="18" charset="0"/>
                                  <a:ea typeface="Aptos" panose="020B0004020202020204" pitchFamily="34" charset="0"/>
                                  <a:cs typeface="Times New Roman" panose="02020603050405020304" pitchFamily="18" charset="0"/>
                                </a:rPr>
                              </m:ctrlPr>
                            </m:funcPr>
                            <m:fName>
                              <m:r>
                                <a:rPr lang="en-US" b="1" i="1" kern="100">
                                  <a:effectLst/>
                                  <a:latin typeface="Cambria Math" panose="02040503050406030204" pitchFamily="18" charset="0"/>
                                  <a:ea typeface="Aptos" panose="020B0004020202020204" pitchFamily="34" charset="0"/>
                                  <a:cs typeface="Times New Roman" panose="02020603050405020304" pitchFamily="18" charset="0"/>
                                </a:rPr>
                                <m:t>𝒄𝒐𝒔</m:t>
                              </m:r>
                            </m:fName>
                            <m:e>
                              <m:r>
                                <a:rPr lang="en-US" b="1" i="1" kern="100">
                                  <a:effectLst/>
                                  <a:latin typeface="Cambria Math" panose="02040503050406030204" pitchFamily="18" charset="0"/>
                                  <a:ea typeface="Aptos" panose="020B0004020202020204" pitchFamily="34" charset="0"/>
                                  <a:cs typeface="Times New Roman" panose="02020603050405020304" pitchFamily="18" charset="0"/>
                                </a:rPr>
                                <m:t>𝜽</m:t>
                              </m:r>
                            </m:e>
                          </m:func>
                        </m:num>
                        <m:den>
                          <m:sSub>
                            <m:sSubPr>
                              <m:ctrlPr>
                                <a:rPr lang="en-US" b="1" i="1" kern="100">
                                  <a:effectLst/>
                                  <a:latin typeface="Cambria Math" panose="02040503050406030204" pitchFamily="18" charset="0"/>
                                  <a:ea typeface="Aptos" panose="020B0004020202020204" pitchFamily="34" charset="0"/>
                                  <a:cs typeface="Times New Roman" panose="02020603050405020304" pitchFamily="18" charset="0"/>
                                </a:rPr>
                              </m:ctrlPr>
                            </m:sSubPr>
                            <m:e>
                              <m:r>
                                <a:rPr lang="en-US" b="1" i="1" kern="100">
                                  <a:effectLst/>
                                  <a:latin typeface="Cambria Math" panose="02040503050406030204" pitchFamily="18" charset="0"/>
                                  <a:ea typeface="Aptos" panose="020B0004020202020204" pitchFamily="34" charset="0"/>
                                  <a:cs typeface="Times New Roman" panose="02020603050405020304" pitchFamily="18" charset="0"/>
                                </a:rPr>
                                <m:t>𝒓</m:t>
                              </m:r>
                            </m:e>
                            <m:sub>
                              <m:r>
                                <a:rPr lang="en-US" b="1" i="1" kern="100">
                                  <a:effectLst/>
                                  <a:latin typeface="Cambria Math" panose="02040503050406030204" pitchFamily="18" charset="0"/>
                                  <a:ea typeface="Aptos" panose="020B0004020202020204" pitchFamily="34" charset="0"/>
                                  <a:cs typeface="Times New Roman" panose="02020603050405020304" pitchFamily="18" charset="0"/>
                                </a:rPr>
                                <m:t>𝒕</m:t>
                              </m:r>
                            </m:sub>
                          </m:sSub>
                        </m:den>
                      </m:f>
                    </m:oMath>
                  </m:oMathPara>
                </a14:m>
                <a:endParaRPr lang="en-US" b="1"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776D5F5F-0CB1-A605-74F6-7EC7CB4B45DA}"/>
                  </a:ext>
                </a:extLst>
              </p:cNvPr>
              <p:cNvSpPr txBox="1">
                <a:spLocks noRot="1" noChangeAspect="1" noMove="1" noResize="1" noEditPoints="1" noAdjustHandles="1" noChangeArrowheads="1" noChangeShapeType="1" noTextEdit="1"/>
              </p:cNvSpPr>
              <p:nvPr/>
            </p:nvSpPr>
            <p:spPr>
              <a:xfrm>
                <a:off x="331104" y="4454091"/>
                <a:ext cx="2211987" cy="8496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A075DD4-0AE0-4D6C-BB6E-4981D3AE72C4}"/>
                  </a:ext>
                </a:extLst>
              </p:cNvPr>
              <p:cNvSpPr txBox="1"/>
              <p:nvPr/>
            </p:nvSpPr>
            <p:spPr>
              <a:xfrm>
                <a:off x="2880600" y="3468618"/>
                <a:ext cx="4920595" cy="6481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836967"/>
                              </a:solidFill>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𝑐</m:t>
                          </m:r>
                        </m:sub>
                        <m:sup>
                          <m:r>
                            <a:rPr lang="en-US" i="1">
                              <a:latin typeface="Cambria Math" panose="02040503050406030204" pitchFamily="18" charset="0"/>
                            </a:rPr>
                            <m:t>𝑤𝑎𝑡𝑒𝑟</m:t>
                          </m:r>
                        </m:sup>
                      </m:sSub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2∙72</m:t>
                          </m:r>
                          <m:r>
                            <a:rPr lang="en-US" b="0" i="0" smtClean="0">
                              <a:latin typeface="Cambria Math" panose="02040503050406030204" pitchFamily="18" charset="0"/>
                            </a:rPr>
                            <m:t>.01</m:t>
                          </m:r>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r>
                            <a:rPr lang="en-US" i="0">
                              <a:latin typeface="Cambria Math" panose="02040503050406030204" pitchFamily="18" charset="0"/>
                            </a:rPr>
                            <m:t> </m:t>
                          </m:r>
                          <m:f>
                            <m:fPr>
                              <m:type m:val="lin"/>
                              <m:ctrlPr>
                                <a:rPr lang="en-US" i="1">
                                  <a:latin typeface="Cambria Math" panose="02040503050406030204" pitchFamily="18" charset="0"/>
                                </a:rPr>
                              </m:ctrlPr>
                            </m:fPr>
                            <m:num>
                              <m:r>
                                <a:rPr lang="en-US" i="1">
                                  <a:latin typeface="Cambria Math" panose="02040503050406030204" pitchFamily="18" charset="0"/>
                                </a:rPr>
                                <m:t>𝑁</m:t>
                              </m:r>
                            </m:num>
                            <m:den>
                              <m:r>
                                <a:rPr lang="en-US" i="1">
                                  <a:latin typeface="Cambria Math" panose="02040503050406030204" pitchFamily="18" charset="0"/>
                                </a:rPr>
                                <m:t>𝑚</m:t>
                              </m:r>
                            </m:den>
                          </m:f>
                        </m:num>
                        <m:den>
                          <m:r>
                            <a:rPr lang="en-US" i="0">
                              <a:latin typeface="Cambria Math" panose="02040503050406030204" pitchFamily="18" charset="0"/>
                            </a:rPr>
                            <m:t>50∙</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−6</m:t>
                              </m:r>
                            </m:sup>
                          </m:sSup>
                          <m:r>
                            <a:rPr lang="en-US" i="0">
                              <a:latin typeface="Cambria Math" panose="02040503050406030204" pitchFamily="18" charset="0"/>
                            </a:rPr>
                            <m:t> </m:t>
                          </m:r>
                          <m:r>
                            <a:rPr lang="en-US" i="1">
                              <a:latin typeface="Cambria Math" panose="02040503050406030204" pitchFamily="18" charset="0"/>
                            </a:rPr>
                            <m:t>𝑚</m:t>
                          </m:r>
                        </m:den>
                      </m:f>
                      <m:r>
                        <a:rPr lang="en-US" i="0">
                          <a:latin typeface="Cambria Math" panose="02040503050406030204" pitchFamily="18" charset="0"/>
                        </a:rPr>
                        <m:t>≈2.88∙</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r>
                        <a:rPr lang="en-US" i="0">
                          <a:latin typeface="Cambria Math" panose="02040503050406030204" pitchFamily="18" charset="0"/>
                        </a:rPr>
                        <m:t> </m:t>
                      </m:r>
                      <m:r>
                        <a:rPr lang="en-US" i="1">
                          <a:latin typeface="Cambria Math" panose="02040503050406030204" pitchFamily="18" charset="0"/>
                        </a:rPr>
                        <m:t>𝑃𝑎</m:t>
                      </m:r>
                    </m:oMath>
                  </m:oMathPara>
                </a14:m>
                <a:endParaRPr lang="en-US"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5A075DD4-0AE0-4D6C-BB6E-4981D3AE72C4}"/>
                  </a:ext>
                </a:extLst>
              </p:cNvPr>
              <p:cNvSpPr txBox="1">
                <a:spLocks noRot="1" noChangeAspect="1" noMove="1" noResize="1" noEditPoints="1" noAdjustHandles="1" noChangeArrowheads="1" noChangeShapeType="1" noTextEdit="1"/>
              </p:cNvSpPr>
              <p:nvPr/>
            </p:nvSpPr>
            <p:spPr>
              <a:xfrm>
                <a:off x="2880600" y="3468618"/>
                <a:ext cx="4920595" cy="6481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33A29F4-422F-DF28-7054-31A205CD9D47}"/>
                  </a:ext>
                </a:extLst>
              </p:cNvPr>
              <p:cNvSpPr txBox="1"/>
              <p:nvPr/>
            </p:nvSpPr>
            <p:spPr>
              <a:xfrm>
                <a:off x="2785400" y="4497259"/>
                <a:ext cx="4853779" cy="6481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836967"/>
                              </a:solidFill>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𝑐</m:t>
                          </m:r>
                        </m:sub>
                        <m:sup>
                          <m:r>
                            <a:rPr lang="en-US" i="1">
                              <a:latin typeface="Cambria Math" panose="02040503050406030204" pitchFamily="18" charset="0"/>
                            </a:rPr>
                            <m:t>𝑐𝑚𝑐</m:t>
                          </m:r>
                        </m:sup>
                      </m:sSub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2∙3</m:t>
                          </m:r>
                          <m:r>
                            <a:rPr lang="en-US" b="0" i="0" smtClean="0">
                              <a:latin typeface="Cambria Math" panose="02040503050406030204" pitchFamily="18" charset="0"/>
                            </a:rPr>
                            <m:t>9.95</m:t>
                          </m:r>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r>
                            <a:rPr lang="en-US" i="0">
                              <a:latin typeface="Cambria Math" panose="02040503050406030204" pitchFamily="18" charset="0"/>
                            </a:rPr>
                            <m:t> </m:t>
                          </m:r>
                          <m:f>
                            <m:fPr>
                              <m:type m:val="lin"/>
                              <m:ctrlPr>
                                <a:rPr lang="en-US" i="1">
                                  <a:latin typeface="Cambria Math" panose="02040503050406030204" pitchFamily="18" charset="0"/>
                                </a:rPr>
                              </m:ctrlPr>
                            </m:fPr>
                            <m:num>
                              <m:r>
                                <a:rPr lang="en-US" i="1">
                                  <a:latin typeface="Cambria Math" panose="02040503050406030204" pitchFamily="18" charset="0"/>
                                </a:rPr>
                                <m:t>𝑁</m:t>
                              </m:r>
                            </m:num>
                            <m:den>
                              <m:r>
                                <a:rPr lang="en-US" i="1">
                                  <a:latin typeface="Cambria Math" panose="02040503050406030204" pitchFamily="18" charset="0"/>
                                </a:rPr>
                                <m:t>𝑚</m:t>
                              </m:r>
                            </m:den>
                          </m:f>
                        </m:num>
                        <m:den>
                          <m:r>
                            <a:rPr lang="en-US" i="0">
                              <a:latin typeface="Cambria Math" panose="02040503050406030204" pitchFamily="18" charset="0"/>
                            </a:rPr>
                            <m:t>50∙</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−6</m:t>
                              </m:r>
                            </m:sup>
                          </m:sSup>
                          <m:r>
                            <a:rPr lang="en-US" i="0">
                              <a:latin typeface="Cambria Math" panose="02040503050406030204" pitchFamily="18" charset="0"/>
                            </a:rPr>
                            <m:t> </m:t>
                          </m:r>
                          <m:r>
                            <a:rPr lang="en-US" i="1">
                              <a:latin typeface="Cambria Math" panose="02040503050406030204" pitchFamily="18" charset="0"/>
                            </a:rPr>
                            <m:t>𝑚</m:t>
                          </m:r>
                        </m:den>
                      </m:f>
                      <m:r>
                        <a:rPr lang="en-US" i="0">
                          <a:latin typeface="Cambria Math" panose="02040503050406030204" pitchFamily="18" charset="0"/>
                        </a:rPr>
                        <m:t>≈1.</m:t>
                      </m:r>
                      <m:r>
                        <a:rPr lang="en-US" b="0" i="0" smtClean="0">
                          <a:latin typeface="Cambria Math" panose="02040503050406030204" pitchFamily="18" charset="0"/>
                        </a:rPr>
                        <m:t>6</m:t>
                      </m:r>
                      <m:r>
                        <a:rPr lang="en-US" i="0">
                          <a:latin typeface="Cambria Math" panose="02040503050406030204" pitchFamily="18" charset="0"/>
                        </a:rPr>
                        <m:t>0∙</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r>
                        <a:rPr lang="en-US" i="0">
                          <a:latin typeface="Cambria Math" panose="02040503050406030204" pitchFamily="18" charset="0"/>
                        </a:rPr>
                        <m:t> </m:t>
                      </m:r>
                      <m:r>
                        <a:rPr lang="en-US" i="1">
                          <a:latin typeface="Cambria Math" panose="02040503050406030204" pitchFamily="18" charset="0"/>
                        </a:rPr>
                        <m:t>𝑃𝑎</m:t>
                      </m:r>
                    </m:oMath>
                  </m:oMathPara>
                </a14:m>
                <a:endParaRPr lang="en-US" dirty="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833A29F4-422F-DF28-7054-31A205CD9D47}"/>
                  </a:ext>
                </a:extLst>
              </p:cNvPr>
              <p:cNvSpPr txBox="1">
                <a:spLocks noRot="1" noChangeAspect="1" noMove="1" noResize="1" noEditPoints="1" noAdjustHandles="1" noChangeArrowheads="1" noChangeShapeType="1" noTextEdit="1"/>
              </p:cNvSpPr>
              <p:nvPr/>
            </p:nvSpPr>
            <p:spPr>
              <a:xfrm>
                <a:off x="2785400" y="4497259"/>
                <a:ext cx="4853779" cy="648191"/>
              </a:xfrm>
              <a:prstGeom prst="rect">
                <a:avLst/>
              </a:prstGeom>
              <a:blipFill>
                <a:blip r:embed="rId6"/>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7EB217D9-B23F-C986-BB9F-C46B92EACCCE}"/>
              </a:ext>
            </a:extLst>
          </p:cNvPr>
          <p:cNvSpPr txBox="1"/>
          <p:nvPr/>
        </p:nvSpPr>
        <p:spPr>
          <a:xfrm>
            <a:off x="331104" y="5443636"/>
            <a:ext cx="7013307" cy="646331"/>
          </a:xfrm>
          <a:prstGeom prst="rect">
            <a:avLst/>
          </a:prstGeom>
          <a:noFill/>
        </p:spPr>
        <p:txBody>
          <a:bodyPr wrap="square">
            <a:spAutoFit/>
          </a:bodyPr>
          <a:lstStyle/>
          <a:p>
            <a:r>
              <a:rPr lang="en-US" b="1" dirty="0">
                <a:solidFill>
                  <a:srgbClr val="7A003F"/>
                </a:solidFill>
                <a:latin typeface="Open Sans" panose="020B0606030504020204" pitchFamily="34" charset="0"/>
                <a:ea typeface="Open Sans" panose="020B0606030504020204" pitchFamily="34" charset="0"/>
                <a:cs typeface="Open Sans" panose="020B0606030504020204" pitchFamily="34" charset="0"/>
              </a:rPr>
              <a:t>L</a:t>
            </a:r>
            <a:r>
              <a:rPr lang="en-US"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ower </a:t>
            </a:r>
            <a:r>
              <a:rPr lang="en-US" b="1" kern="100"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P</a:t>
            </a:r>
            <a:r>
              <a:rPr lang="en-US" b="1" kern="100" baseline="-25000" dirty="0">
                <a:solidFill>
                  <a:srgbClr val="7A003F"/>
                </a:solidFill>
                <a:latin typeface="Open Sans" panose="020B0606030504020204" pitchFamily="34" charset="0"/>
                <a:ea typeface="Open Sans" panose="020B0606030504020204" pitchFamily="34" charset="0"/>
                <a:cs typeface="Open Sans" panose="020B0606030504020204" pitchFamily="34" charset="0"/>
              </a:rPr>
              <a:t>c</a:t>
            </a:r>
            <a:r>
              <a:rPr lang="en-US"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 </a:t>
            </a:r>
            <a:r>
              <a:rPr lang="en-US" dirty="0">
                <a:effectLst/>
                <a:latin typeface="Open Sans" panose="020B0606030504020204" pitchFamily="34" charset="0"/>
                <a:ea typeface="Open Sans" panose="020B0606030504020204" pitchFamily="34" charset="0"/>
                <a:cs typeface="Open Sans" panose="020B0606030504020204" pitchFamily="34" charset="0"/>
              </a:rPr>
              <a:t>facilitates earlier invasion of air. This means that pore water evaporates at lower pressures,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a:effectLst/>
                <a:latin typeface="Open Sans" panose="020B0606030504020204" pitchFamily="34" charset="0"/>
                <a:ea typeface="Open Sans" panose="020B0606030504020204" pitchFamily="34" charset="0"/>
                <a:cs typeface="Open Sans" panose="020B0606030504020204" pitchFamily="34" charset="0"/>
              </a:rPr>
              <a:t>accelerating evaporation.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E4AAEBB-7C31-0438-F4FD-BAA75D3038EC}"/>
                  </a:ext>
                </a:extLst>
              </p:cNvPr>
              <p:cNvSpPr txBox="1"/>
              <p:nvPr/>
            </p:nvSpPr>
            <p:spPr>
              <a:xfrm>
                <a:off x="331104" y="3438425"/>
                <a:ext cx="2388803" cy="797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kern="100" smtClean="0">
                              <a:effectLst/>
                              <a:latin typeface="Cambria Math" panose="02040503050406030204" pitchFamily="18" charset="0"/>
                              <a:ea typeface="Aptos" panose="020B0004020202020204" pitchFamily="34" charset="0"/>
                              <a:cs typeface="Times New Roman" panose="02020603050405020304" pitchFamily="18" charset="0"/>
                            </a:rPr>
                          </m:ctrlPr>
                        </m:fPr>
                        <m:num>
                          <m:sSubSup>
                            <m:sSubSupPr>
                              <m:ctrlPr>
                                <a:rPr lang="en-US" i="1" kern="100">
                                  <a:effectLst/>
                                  <a:latin typeface="Cambria Math" panose="02040503050406030204" pitchFamily="18" charset="0"/>
                                  <a:ea typeface="Aptos" panose="020B0004020202020204" pitchFamily="34" charset="0"/>
                                  <a:cs typeface="Times New Roman" panose="02020603050405020304" pitchFamily="18" charset="0"/>
                                </a:rPr>
                              </m:ctrlPr>
                            </m:sSubSupPr>
                            <m:e>
                              <m:r>
                                <a:rPr lang="en-US" i="1" kern="100">
                                  <a:effectLst/>
                                  <a:latin typeface="Cambria Math" panose="02040503050406030204" pitchFamily="18" charset="0"/>
                                  <a:ea typeface="Aptos" panose="020B0004020202020204" pitchFamily="34" charset="0"/>
                                  <a:cs typeface="Times New Roman" panose="02020603050405020304" pitchFamily="18" charset="0"/>
                                </a:rPr>
                                <m:t>𝑃</m:t>
                              </m:r>
                            </m:e>
                            <m:sub>
                              <m:r>
                                <a:rPr lang="en-US" i="1" kern="100">
                                  <a:effectLst/>
                                  <a:latin typeface="Cambria Math" panose="02040503050406030204" pitchFamily="18" charset="0"/>
                                  <a:ea typeface="Aptos" panose="020B0004020202020204" pitchFamily="34" charset="0"/>
                                  <a:cs typeface="Times New Roman" panose="02020603050405020304" pitchFamily="18" charset="0"/>
                                </a:rPr>
                                <m:t>𝑡</m:t>
                              </m:r>
                            </m:sub>
                            <m:sup>
                              <m:r>
                                <a:rPr lang="en-US" i="1" kern="100">
                                  <a:effectLst/>
                                  <a:latin typeface="Cambria Math" panose="02040503050406030204" pitchFamily="18" charset="0"/>
                                  <a:ea typeface="Aptos" panose="020B0004020202020204" pitchFamily="34" charset="0"/>
                                  <a:cs typeface="Times New Roman" panose="02020603050405020304" pitchFamily="18" charset="0"/>
                                </a:rPr>
                                <m:t>𝑡h𝑟𝑜𝑎𝑡</m:t>
                              </m:r>
                              <m:r>
                                <a:rPr lang="en-US" i="1" kern="100">
                                  <a:effectLst/>
                                  <a:latin typeface="Cambria Math" panose="02040503050406030204" pitchFamily="18" charset="0"/>
                                  <a:ea typeface="Aptos" panose="020B0004020202020204" pitchFamily="34" charset="0"/>
                                  <a:cs typeface="Times New Roman" panose="02020603050405020304" pitchFamily="18" charset="0"/>
                                </a:rPr>
                                <m:t>,   </m:t>
                              </m:r>
                              <m:r>
                                <a:rPr lang="en-US" i="1" kern="100">
                                  <a:effectLst/>
                                  <a:latin typeface="Cambria Math" panose="02040503050406030204" pitchFamily="18" charset="0"/>
                                  <a:ea typeface="Aptos" panose="020B0004020202020204" pitchFamily="34" charset="0"/>
                                  <a:cs typeface="Times New Roman" panose="02020603050405020304" pitchFamily="18" charset="0"/>
                                </a:rPr>
                                <m:t>𝑠𝑢𝑟𝑓</m:t>
                              </m:r>
                            </m:sup>
                          </m:sSubSup>
                        </m:num>
                        <m:den>
                          <m:sSubSup>
                            <m:sSubSupPr>
                              <m:ctrlPr>
                                <a:rPr lang="en-US" i="1" kern="100">
                                  <a:effectLst/>
                                  <a:latin typeface="Cambria Math" panose="02040503050406030204" pitchFamily="18" charset="0"/>
                                  <a:ea typeface="Aptos" panose="020B0004020202020204" pitchFamily="34" charset="0"/>
                                  <a:cs typeface="Times New Roman" panose="02020603050405020304" pitchFamily="18" charset="0"/>
                                </a:rPr>
                              </m:ctrlPr>
                            </m:sSubSupPr>
                            <m:e>
                              <m:r>
                                <a:rPr lang="en-US" i="1" kern="100">
                                  <a:effectLst/>
                                  <a:latin typeface="Cambria Math" panose="02040503050406030204" pitchFamily="18" charset="0"/>
                                  <a:ea typeface="Aptos" panose="020B0004020202020204" pitchFamily="34" charset="0"/>
                                  <a:cs typeface="Times New Roman" panose="02020603050405020304" pitchFamily="18" charset="0"/>
                                </a:rPr>
                                <m:t>𝑃</m:t>
                              </m:r>
                            </m:e>
                            <m:sub>
                              <m:r>
                                <a:rPr lang="en-US" i="1" kern="100">
                                  <a:effectLst/>
                                  <a:latin typeface="Cambria Math" panose="02040503050406030204" pitchFamily="18" charset="0"/>
                                  <a:ea typeface="Aptos" panose="020B0004020202020204" pitchFamily="34" charset="0"/>
                                  <a:cs typeface="Times New Roman" panose="02020603050405020304" pitchFamily="18" charset="0"/>
                                </a:rPr>
                                <m:t>𝑡</m:t>
                              </m:r>
                            </m:sub>
                            <m:sup>
                              <m:r>
                                <a:rPr lang="en-US" i="1" kern="100">
                                  <a:effectLst/>
                                  <a:latin typeface="Cambria Math" panose="02040503050406030204" pitchFamily="18" charset="0"/>
                                  <a:ea typeface="Aptos" panose="020B0004020202020204" pitchFamily="34" charset="0"/>
                                  <a:cs typeface="Times New Roman" panose="02020603050405020304" pitchFamily="18" charset="0"/>
                                </a:rPr>
                                <m:t>𝑡h𝑟𝑜𝑎𝑡</m:t>
                              </m:r>
                              <m:r>
                                <a:rPr lang="en-US" i="1" kern="100">
                                  <a:effectLst/>
                                  <a:latin typeface="Cambria Math" panose="02040503050406030204" pitchFamily="18" charset="0"/>
                                  <a:ea typeface="Aptos" panose="020B0004020202020204" pitchFamily="34" charset="0"/>
                                  <a:cs typeface="Times New Roman" panose="02020603050405020304" pitchFamily="18" charset="0"/>
                                </a:rPr>
                                <m:t>,   </m:t>
                              </m:r>
                              <m:r>
                                <a:rPr lang="en-US" i="1" kern="100">
                                  <a:effectLst/>
                                  <a:latin typeface="Cambria Math" panose="02040503050406030204" pitchFamily="18" charset="0"/>
                                  <a:ea typeface="Aptos" panose="020B0004020202020204" pitchFamily="34" charset="0"/>
                                  <a:cs typeface="Times New Roman" panose="02020603050405020304" pitchFamily="18" charset="0"/>
                                </a:rPr>
                                <m:t>𝑤𝑎𝑡𝑒𝑟</m:t>
                              </m:r>
                            </m:sup>
                          </m:sSubSup>
                        </m:den>
                      </m:f>
                      <m:r>
                        <a:rPr lang="en-US" i="1" kern="1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i="1" kern="100">
                              <a:effectLst/>
                              <a:latin typeface="Cambria Math" panose="02040503050406030204" pitchFamily="18" charset="0"/>
                              <a:ea typeface="Aptos" panose="020B0004020202020204" pitchFamily="34" charset="0"/>
                              <a:cs typeface="Times New Roman" panose="02020603050405020304" pitchFamily="18" charset="0"/>
                            </a:rPr>
                          </m:ctrlPr>
                        </m:fPr>
                        <m:num>
                          <m:sSub>
                            <m:sSubPr>
                              <m:ctrlPr>
                                <a:rPr lang="en-US" i="1" kern="100">
                                  <a:effectLst/>
                                  <a:latin typeface="Cambria Math" panose="02040503050406030204" pitchFamily="18" charset="0"/>
                                  <a:ea typeface="Aptos" panose="020B0004020202020204" pitchFamily="34" charset="0"/>
                                  <a:cs typeface="Times New Roman" panose="02020603050405020304" pitchFamily="18" charset="0"/>
                                </a:rPr>
                              </m:ctrlPr>
                            </m:sSubPr>
                            <m:e>
                              <m:r>
                                <a:rPr lang="en-US" i="1" kern="100">
                                  <a:effectLst/>
                                  <a:latin typeface="Cambria Math" panose="02040503050406030204" pitchFamily="18" charset="0"/>
                                  <a:ea typeface="Aptos" panose="020B0004020202020204" pitchFamily="34" charset="0"/>
                                  <a:cs typeface="Times New Roman" panose="02020603050405020304" pitchFamily="18" charset="0"/>
                                </a:rPr>
                                <m:t>𝜎</m:t>
                              </m:r>
                            </m:e>
                            <m:sub>
                              <m:r>
                                <a:rPr lang="en-US" i="1" kern="100">
                                  <a:effectLst/>
                                  <a:latin typeface="Cambria Math" panose="02040503050406030204" pitchFamily="18" charset="0"/>
                                  <a:ea typeface="Aptos" panose="020B0004020202020204" pitchFamily="34" charset="0"/>
                                  <a:cs typeface="Times New Roman" panose="02020603050405020304" pitchFamily="18" charset="0"/>
                                </a:rPr>
                                <m:t>𝑠𝑢𝑟𝑓</m:t>
                              </m:r>
                            </m:sub>
                          </m:sSub>
                        </m:num>
                        <m:den>
                          <m:sSub>
                            <m:sSubPr>
                              <m:ctrlPr>
                                <a:rPr lang="en-US" i="1" kern="100">
                                  <a:effectLst/>
                                  <a:latin typeface="Cambria Math" panose="02040503050406030204" pitchFamily="18" charset="0"/>
                                  <a:ea typeface="Aptos" panose="020B0004020202020204" pitchFamily="34" charset="0"/>
                                  <a:cs typeface="Times New Roman" panose="02020603050405020304" pitchFamily="18" charset="0"/>
                                </a:rPr>
                              </m:ctrlPr>
                            </m:sSubPr>
                            <m:e>
                              <m:r>
                                <a:rPr lang="en-US" i="1" kern="100">
                                  <a:effectLst/>
                                  <a:latin typeface="Cambria Math" panose="02040503050406030204" pitchFamily="18" charset="0"/>
                                  <a:ea typeface="Aptos" panose="020B0004020202020204" pitchFamily="34" charset="0"/>
                                  <a:cs typeface="Times New Roman" panose="02020603050405020304" pitchFamily="18" charset="0"/>
                                </a:rPr>
                                <m:t>𝜎</m:t>
                              </m:r>
                            </m:e>
                            <m:sub>
                              <m:r>
                                <a:rPr lang="en-US" i="1" kern="100">
                                  <a:effectLst/>
                                  <a:latin typeface="Cambria Math" panose="02040503050406030204" pitchFamily="18" charset="0"/>
                                  <a:ea typeface="Aptos" panose="020B0004020202020204" pitchFamily="34" charset="0"/>
                                  <a:cs typeface="Times New Roman" panose="02020603050405020304" pitchFamily="18" charset="0"/>
                                </a:rPr>
                                <m:t>𝑤𝑎𝑡𝑒𝑟</m:t>
                              </m:r>
                            </m:sub>
                          </m:sSub>
                        </m:den>
                      </m:f>
                    </m:oMath>
                  </m:oMathPara>
                </a14:m>
                <a:endParaRPr lang="en-US" dirty="0">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DE4AAEBB-7C31-0438-F4FD-BAA75D3038EC}"/>
                  </a:ext>
                </a:extLst>
              </p:cNvPr>
              <p:cNvSpPr txBox="1">
                <a:spLocks noRot="1" noChangeAspect="1" noMove="1" noResize="1" noEditPoints="1" noAdjustHandles="1" noChangeArrowheads="1" noChangeShapeType="1" noTextEdit="1"/>
              </p:cNvSpPr>
              <p:nvPr/>
            </p:nvSpPr>
            <p:spPr>
              <a:xfrm>
                <a:off x="331104" y="3438425"/>
                <a:ext cx="2388803" cy="797270"/>
              </a:xfrm>
              <a:prstGeom prst="rect">
                <a:avLst/>
              </a:prstGeom>
              <a:blipFill>
                <a:blip r:embed="rId7"/>
                <a:stretch>
                  <a:fillRect/>
                </a:stretch>
              </a:blipFill>
            </p:spPr>
            <p:txBody>
              <a:bodyPr/>
              <a:lstStyle/>
              <a:p>
                <a:r>
                  <a:rPr lang="en-US">
                    <a:noFill/>
                  </a:rPr>
                  <a:t> </a:t>
                </a:r>
              </a:p>
            </p:txBody>
          </p:sp>
        </mc:Fallback>
      </mc:AlternateContent>
      <p:sp>
        <p:nvSpPr>
          <p:cNvPr id="26" name="Shape 15">
            <a:extLst>
              <a:ext uri="{FF2B5EF4-FFF2-40B4-BE49-F238E27FC236}">
                <a16:creationId xmlns:a16="http://schemas.microsoft.com/office/drawing/2014/main" id="{FA16E97C-6F5D-01BC-8C57-4B3071D4A004}"/>
              </a:ext>
            </a:extLst>
          </p:cNvPr>
          <p:cNvSpPr/>
          <p:nvPr/>
        </p:nvSpPr>
        <p:spPr>
          <a:xfrm>
            <a:off x="8127412" y="812575"/>
            <a:ext cx="3602768" cy="2304439"/>
          </a:xfrm>
          <a:prstGeom prst="rect">
            <a:avLst/>
          </a:prstGeom>
          <a:solidFill>
            <a:srgbClr val="FFFFFF"/>
          </a:solidFill>
          <a:ln w="12700">
            <a:solidFill>
              <a:srgbClr val="FFFFFF"/>
            </a:solidFill>
            <a:prstDash val="solid"/>
          </a:ln>
          <a:effectLst>
            <a:glow rad="127000">
              <a:srgbClr val="7A003F">
                <a:alpha val="42000"/>
              </a:srgbClr>
            </a:glow>
            <a:outerShdw blurRad="101600" dist="38100" dir="8100000" algn="bl" rotWithShape="0">
              <a:srgbClr val="000000">
                <a:alpha val="12000"/>
              </a:srgbClr>
            </a:outerShdw>
          </a:effectLst>
        </p:spPr>
      </p:sp>
      <p:sp>
        <p:nvSpPr>
          <p:cNvPr id="27" name="Text 16">
            <a:extLst>
              <a:ext uri="{FF2B5EF4-FFF2-40B4-BE49-F238E27FC236}">
                <a16:creationId xmlns:a16="http://schemas.microsoft.com/office/drawing/2014/main" id="{7C337657-DAD9-F0D6-F443-B433D9AC9943}"/>
              </a:ext>
            </a:extLst>
          </p:cNvPr>
          <p:cNvSpPr/>
          <p:nvPr/>
        </p:nvSpPr>
        <p:spPr>
          <a:xfrm>
            <a:off x="8348382" y="874942"/>
            <a:ext cx="3092593" cy="207838"/>
          </a:xfrm>
          <a:prstGeom prst="rect">
            <a:avLst/>
          </a:prstGeom>
          <a:noFill/>
          <a:ln/>
        </p:spPr>
        <p:txBody>
          <a:bodyPr wrap="square" rtlCol="0" anchor="ctr"/>
          <a:lstStyle/>
          <a:p>
            <a:pPr marL="0" indent="0" algn="ctr">
              <a:buNone/>
            </a:pPr>
            <a:r>
              <a:rPr lang="en-US" b="1" dirty="0">
                <a:solidFill>
                  <a:srgbClr val="7A003F"/>
                </a:solidFill>
                <a:latin typeface="Open Sans" panose="020B0606030504020204" pitchFamily="34" charset="0"/>
                <a:ea typeface="Open Sans" panose="020B0606030504020204" pitchFamily="34" charset="0"/>
                <a:cs typeface="Open Sans" panose="020B0606030504020204" pitchFamily="34" charset="0"/>
              </a:rPr>
              <a:t>Surface tension</a:t>
            </a:r>
            <a:endParaRPr lang="en-US"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8" name="Table 0">
            <a:extLst>
              <a:ext uri="{FF2B5EF4-FFF2-40B4-BE49-F238E27FC236}">
                <a16:creationId xmlns:a16="http://schemas.microsoft.com/office/drawing/2014/main" id="{62CBD622-7583-E41C-BF71-3C45FA68A95A}"/>
              </a:ext>
            </a:extLst>
          </p:cNvPr>
          <p:cNvGraphicFramePr>
            <a:graphicFrameLocks noGrp="1"/>
          </p:cNvGraphicFramePr>
          <p:nvPr>
            <p:extLst>
              <p:ext uri="{D42A27DB-BD31-4B8C-83A1-F6EECF244321}">
                <p14:modId xmlns:p14="http://schemas.microsoft.com/office/powerpoint/2010/main" val="3987043806"/>
              </p:ext>
            </p:extLst>
          </p:nvPr>
        </p:nvGraphicFramePr>
        <p:xfrm>
          <a:off x="8229599" y="1121550"/>
          <a:ext cx="3389745" cy="1913027"/>
        </p:xfrm>
        <a:graphic>
          <a:graphicData uri="http://schemas.openxmlformats.org/drawingml/2006/table">
            <a:tbl>
              <a:tblPr/>
              <a:tblGrid>
                <a:gridCol w="889808">
                  <a:extLst>
                    <a:ext uri="{9D8B030D-6E8A-4147-A177-3AD203B41FA5}">
                      <a16:colId xmlns:a16="http://schemas.microsoft.com/office/drawing/2014/main" val="20000"/>
                    </a:ext>
                  </a:extLst>
                </a:gridCol>
                <a:gridCol w="1350279">
                  <a:extLst>
                    <a:ext uri="{9D8B030D-6E8A-4147-A177-3AD203B41FA5}">
                      <a16:colId xmlns:a16="http://schemas.microsoft.com/office/drawing/2014/main" val="20001"/>
                    </a:ext>
                  </a:extLst>
                </a:gridCol>
                <a:gridCol w="1149658">
                  <a:extLst>
                    <a:ext uri="{9D8B030D-6E8A-4147-A177-3AD203B41FA5}">
                      <a16:colId xmlns:a16="http://schemas.microsoft.com/office/drawing/2014/main" val="20002"/>
                    </a:ext>
                  </a:extLst>
                </a:gridCol>
              </a:tblGrid>
              <a:tr h="389027">
                <a:tc>
                  <a:txBody>
                    <a:bodyPr/>
                    <a:lstStyle/>
                    <a:p>
                      <a:pPr marL="0" indent="0" algn="ctr">
                        <a:buNone/>
                      </a:pPr>
                      <a:r>
                        <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Fluid</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tc>
                  <a:txBody>
                    <a:bodyPr/>
                    <a:lstStyle/>
                    <a:p>
                      <a:pPr marL="0" indent="0" algn="ctr">
                        <a:buNone/>
                      </a:pPr>
                      <a:r>
                        <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Conc. (wt.%)</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tc>
                  <a:txBody>
                    <a:bodyPr/>
                    <a:lstStyle/>
                    <a:p>
                      <a:pPr marL="0" indent="0" algn="ctr">
                        <a:buNone/>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σ</a:t>
                      </a:r>
                      <a:r>
                        <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 (mN/m)</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extLst>
                  <a:ext uri="{0D108BD9-81ED-4DB2-BD59-A6C34878D82A}">
                    <a16:rowId xmlns:a16="http://schemas.microsoft.com/office/drawing/2014/main" val="10000"/>
                  </a:ext>
                </a:extLst>
              </a:tr>
              <a:tr h="300108">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Water</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0</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72.01</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1"/>
                  </a:ext>
                </a:extLst>
              </a:tr>
              <a:tr h="300108">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SDS-1</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0.10</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62.56</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2"/>
                  </a:ext>
                </a:extLst>
              </a:tr>
              <a:tr h="300108">
                <a:tc>
                  <a:txBody>
                    <a:bodyPr/>
                    <a:lstStyle/>
                    <a:p>
                      <a:pPr marL="0" indent="0" algn="ctr">
                        <a:buNone/>
                      </a:pPr>
                      <a:r>
                        <a:rPr lang="en-US" sz="14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SDS-2</a:t>
                      </a:r>
                      <a:endParaRPr lang="en-US" sz="1400" b="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0.23</a:t>
                      </a:r>
                      <a:endParaRPr lang="en-US" sz="1400" b="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39.95</a:t>
                      </a:r>
                      <a:endParaRPr lang="en-US" sz="1400" b="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3"/>
                  </a:ext>
                </a:extLst>
              </a:tr>
              <a:tr h="300108">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SDS-3</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0.30</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36.83</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4"/>
                  </a:ext>
                </a:extLst>
              </a:tr>
              <a:tr h="300108">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SDS-4</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0.50</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32.16</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9" name="Picture 28">
            <a:extLst>
              <a:ext uri="{FF2B5EF4-FFF2-40B4-BE49-F238E27FC236}">
                <a16:creationId xmlns:a16="http://schemas.microsoft.com/office/drawing/2014/main" id="{3021527D-1C00-C1C7-62C6-78AEFDB704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801195" y="3289595"/>
            <a:ext cx="4220815" cy="2958514"/>
          </a:xfrm>
          <a:prstGeom prst="rect">
            <a:avLst/>
          </a:prstGeom>
        </p:spPr>
      </p:pic>
    </p:spTree>
    <p:extLst>
      <p:ext uri="{BB962C8B-B14F-4D97-AF65-F5344CB8AC3E}">
        <p14:creationId xmlns:p14="http://schemas.microsoft.com/office/powerpoint/2010/main" val="143716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369332"/>
          </a:xfrm>
          <a:prstGeom prst="rect">
            <a:avLst/>
          </a:prstGeom>
          <a:noFill/>
        </p:spPr>
        <p:txBody>
          <a:bodyPr wrap="square" rtlCol="0">
            <a:spAutoFi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RESULTS AND DISCUSSION: </a:t>
            </a:r>
            <a:r>
              <a:rPr lang="en-US" sz="1800" b="1" dirty="0">
                <a:effectLst/>
                <a:latin typeface="Open Sans" panose="020B0606030504020204" pitchFamily="34" charset="0"/>
                <a:ea typeface="Open Sans" panose="020B0606030504020204" pitchFamily="34" charset="0"/>
                <a:cs typeface="Open Sans" panose="020B0606030504020204" pitchFamily="34" charset="0"/>
              </a:rPr>
              <a:t>Role of  wettability (Contact angle measurement)</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BBE4DD38-CE55-7719-10E6-2A43CF2A4E9B}"/>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5">
            <a:extLst>
              <a:ext uri="{FF2B5EF4-FFF2-40B4-BE49-F238E27FC236}">
                <a16:creationId xmlns:a16="http://schemas.microsoft.com/office/drawing/2014/main" id="{C725674C-82B2-3DEE-FE5B-8775A2960770}"/>
              </a:ext>
            </a:extLst>
          </p:cNvPr>
          <p:cNvSpPr>
            <a:spLocks noGrp="1"/>
          </p:cNvSpPr>
          <p:nvPr>
            <p:ph type="sldNum" sz="quarter" idx="12"/>
          </p:nvPr>
        </p:nvSpPr>
        <p:spPr>
          <a:xfrm>
            <a:off x="11412747" y="6451590"/>
            <a:ext cx="48397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12</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tto-von-Guericke-Universität Magdeburg">
            <a:extLst>
              <a:ext uri="{FF2B5EF4-FFF2-40B4-BE49-F238E27FC236}">
                <a16:creationId xmlns:a16="http://schemas.microsoft.com/office/drawing/2014/main" id="{2C9156DF-EE61-7BB5-2C6F-CC1E6EEAB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9" name="Parallelogram 8">
            <a:extLst>
              <a:ext uri="{FF2B5EF4-FFF2-40B4-BE49-F238E27FC236}">
                <a16:creationId xmlns:a16="http://schemas.microsoft.com/office/drawing/2014/main" id="{F8ACCE32-090F-AEFC-0044-60ECAFFAE007}"/>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Parallelogram 10">
            <a:extLst>
              <a:ext uri="{FF2B5EF4-FFF2-40B4-BE49-F238E27FC236}">
                <a16:creationId xmlns:a16="http://schemas.microsoft.com/office/drawing/2014/main" id="{E198426A-264A-2947-8088-DFAC05CE477F}"/>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graph of a number of objects&#10;&#10;AI-generated content may be incorrect.">
            <a:extLst>
              <a:ext uri="{FF2B5EF4-FFF2-40B4-BE49-F238E27FC236}">
                <a16:creationId xmlns:a16="http://schemas.microsoft.com/office/drawing/2014/main" id="{58139289-8AB0-1375-286E-4191A86B413B}"/>
              </a:ext>
            </a:extLst>
          </p:cNvPr>
          <p:cNvPicPr>
            <a:picLocks noChangeAspect="1"/>
          </p:cNvPicPr>
          <p:nvPr/>
        </p:nvPicPr>
        <p:blipFill>
          <a:blip r:embed="rId4" cstate="print">
            <a:extLst>
              <a:ext uri="{28A0092B-C50C-407E-A947-70E740481C1C}">
                <a14:useLocalDpi xmlns:a14="http://schemas.microsoft.com/office/drawing/2010/main" val="0"/>
              </a:ext>
            </a:extLst>
          </a:blip>
          <a:srcRect t="2464"/>
          <a:stretch/>
        </p:blipFill>
        <p:spPr>
          <a:xfrm>
            <a:off x="6966756" y="737872"/>
            <a:ext cx="3573428" cy="2904496"/>
          </a:xfrm>
          <a:prstGeom prst="rect">
            <a:avLst/>
          </a:prstGeom>
        </p:spPr>
      </p:pic>
      <p:sp>
        <p:nvSpPr>
          <p:cNvPr id="8" name="Shape 3">
            <a:extLst>
              <a:ext uri="{FF2B5EF4-FFF2-40B4-BE49-F238E27FC236}">
                <a16:creationId xmlns:a16="http://schemas.microsoft.com/office/drawing/2014/main" id="{ACF34FB0-20B5-2F3C-8AE1-B18C4861AA8C}"/>
              </a:ext>
            </a:extLst>
          </p:cNvPr>
          <p:cNvSpPr/>
          <p:nvPr/>
        </p:nvSpPr>
        <p:spPr>
          <a:xfrm>
            <a:off x="1593410" y="4029019"/>
            <a:ext cx="8836181" cy="1453725"/>
          </a:xfrm>
          <a:prstGeom prst="rect">
            <a:avLst/>
          </a:prstGeom>
          <a:solidFill>
            <a:srgbClr val="FFFFFF"/>
          </a:solidFill>
          <a:ln w="12700">
            <a:solidFill>
              <a:srgbClr val="FFFFFF"/>
            </a:solidFill>
            <a:prstDash val="solid"/>
          </a:ln>
          <a:effectLst>
            <a:glow rad="127000">
              <a:srgbClr val="7A003F">
                <a:alpha val="29000"/>
              </a:srgbClr>
            </a:glow>
            <a:outerShdw blurRad="101600" dist="38100" dir="8100000" algn="bl" rotWithShape="0">
              <a:srgbClr val="000000">
                <a:alpha val="12000"/>
              </a:srgbClr>
            </a:outerShdw>
          </a:effectLst>
        </p:spPr>
      </p:sp>
      <p:sp>
        <p:nvSpPr>
          <p:cNvPr id="12" name="Text 7">
            <a:extLst>
              <a:ext uri="{FF2B5EF4-FFF2-40B4-BE49-F238E27FC236}">
                <a16:creationId xmlns:a16="http://schemas.microsoft.com/office/drawing/2014/main" id="{50636917-E980-E759-4585-48E74BE89578}"/>
              </a:ext>
            </a:extLst>
          </p:cNvPr>
          <p:cNvSpPr/>
          <p:nvPr/>
        </p:nvSpPr>
        <p:spPr>
          <a:xfrm>
            <a:off x="1915202" y="4854113"/>
            <a:ext cx="1007648" cy="228600"/>
          </a:xfrm>
          <a:prstGeom prst="rect">
            <a:avLst/>
          </a:prstGeom>
          <a:noFill/>
          <a:ln/>
        </p:spPr>
        <p:txBody>
          <a:bodyPr wrap="square" rtlCol="0" anchor="ctr"/>
          <a:lstStyle/>
          <a:p>
            <a:pPr marL="0" indent="0" algn="ctr">
              <a:buNone/>
            </a:pPr>
            <a:r>
              <a:rPr lang="en-US" sz="1600" b="1" dirty="0">
                <a:latin typeface="Open Sans" panose="020B0606030504020204" pitchFamily="34" charset="0"/>
                <a:ea typeface="Open Sans" panose="020B0606030504020204" pitchFamily="34" charset="0"/>
                <a:cs typeface="Open Sans" panose="020B0606030504020204" pitchFamily="34" charset="0"/>
              </a:rPr>
              <a:t>Water</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8">
            <a:extLst>
              <a:ext uri="{FF2B5EF4-FFF2-40B4-BE49-F238E27FC236}">
                <a16:creationId xmlns:a16="http://schemas.microsoft.com/office/drawing/2014/main" id="{1E69DC87-D25B-C4F8-0BCF-2E6CA17B1971}"/>
              </a:ext>
            </a:extLst>
          </p:cNvPr>
          <p:cNvSpPr/>
          <p:nvPr/>
        </p:nvSpPr>
        <p:spPr>
          <a:xfrm>
            <a:off x="1796971" y="5037901"/>
            <a:ext cx="1251606" cy="411480"/>
          </a:xfrm>
          <a:prstGeom prst="rect">
            <a:avLst/>
          </a:prstGeom>
          <a:noFill/>
          <a:ln/>
        </p:spPr>
        <p:txBody>
          <a:bodyPr wrap="square" rtlCol="0" anchor="ctr"/>
          <a:lstStyle/>
          <a:p>
            <a:pPr marL="0" indent="0" algn="ctr">
              <a:buNone/>
            </a:pPr>
            <a:r>
              <a:rPr lang="en-US" sz="1400" dirty="0">
                <a:solidFill>
                  <a:srgbClr val="1A2E3B"/>
                </a:solidFill>
                <a:latin typeface="Open Sans" panose="020B0606030504020204" pitchFamily="34" charset="0"/>
                <a:ea typeface="Open Sans" panose="020B0606030504020204" pitchFamily="34" charset="0"/>
                <a:cs typeface="Open Sans" panose="020B0606030504020204" pitchFamily="34" charset="0"/>
              </a:rPr>
              <a:t>Poor wetting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Shape 9">
            <a:extLst>
              <a:ext uri="{FF2B5EF4-FFF2-40B4-BE49-F238E27FC236}">
                <a16:creationId xmlns:a16="http://schemas.microsoft.com/office/drawing/2014/main" id="{BAFFEB55-91B7-170B-2E0D-F5395B62AFF2}"/>
              </a:ext>
            </a:extLst>
          </p:cNvPr>
          <p:cNvSpPr/>
          <p:nvPr/>
        </p:nvSpPr>
        <p:spPr>
          <a:xfrm>
            <a:off x="4228097" y="4238790"/>
            <a:ext cx="541474" cy="521878"/>
          </a:xfrm>
          <a:prstGeom prst="ellipse">
            <a:avLst/>
          </a:prstGeom>
          <a:solidFill>
            <a:srgbClr val="7A003F"/>
          </a:solidFill>
          <a:ln w="12700">
            <a:solidFill>
              <a:srgbClr val="7A003F"/>
            </a:solidFill>
            <a:prstDash val="solid"/>
          </a:ln>
        </p:spPr>
      </p:sp>
      <p:sp>
        <p:nvSpPr>
          <p:cNvPr id="19" name="Text 10">
            <a:extLst>
              <a:ext uri="{FF2B5EF4-FFF2-40B4-BE49-F238E27FC236}">
                <a16:creationId xmlns:a16="http://schemas.microsoft.com/office/drawing/2014/main" id="{5BA94B8A-E432-DA52-A408-BBF7949174B0}"/>
              </a:ext>
            </a:extLst>
          </p:cNvPr>
          <p:cNvSpPr/>
          <p:nvPr/>
        </p:nvSpPr>
        <p:spPr>
          <a:xfrm>
            <a:off x="4237333" y="4306332"/>
            <a:ext cx="545993" cy="373726"/>
          </a:xfrm>
          <a:prstGeom prst="rect">
            <a:avLst/>
          </a:prstGeom>
          <a:noFill/>
          <a:ln/>
        </p:spPr>
        <p:txBody>
          <a:bodyPr wrap="square" lIns="0" tIns="0" rIns="0" bIns="0" rtlCol="0" anchor="ctr"/>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~56°</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11">
            <a:extLst>
              <a:ext uri="{FF2B5EF4-FFF2-40B4-BE49-F238E27FC236}">
                <a16:creationId xmlns:a16="http://schemas.microsoft.com/office/drawing/2014/main" id="{506FEB29-5A4E-356F-1F02-F87E8B1417C5}"/>
              </a:ext>
            </a:extLst>
          </p:cNvPr>
          <p:cNvSpPr/>
          <p:nvPr/>
        </p:nvSpPr>
        <p:spPr>
          <a:xfrm>
            <a:off x="3833733" y="4848692"/>
            <a:ext cx="1384858" cy="228600"/>
          </a:xfrm>
          <a:prstGeom prst="rect">
            <a:avLst/>
          </a:prstGeom>
          <a:noFill/>
          <a:ln/>
        </p:spPr>
        <p:txBody>
          <a:bodyPr wrap="square" rtlCol="0" anchor="ctr"/>
          <a:lstStyle/>
          <a:p>
            <a:pPr marL="0" indent="0" algn="ctr">
              <a:buNone/>
            </a:pPr>
            <a:r>
              <a:rPr lang="en-US" sz="1600" b="1" dirty="0">
                <a:latin typeface="Open Sans" panose="020B0606030504020204" pitchFamily="34" charset="0"/>
                <a:ea typeface="Open Sans" panose="020B0606030504020204" pitchFamily="34" charset="0"/>
                <a:cs typeface="Open Sans" panose="020B0606030504020204" pitchFamily="34" charset="0"/>
              </a:rPr>
              <a:t>0.1 wt.%</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 12">
            <a:extLst>
              <a:ext uri="{FF2B5EF4-FFF2-40B4-BE49-F238E27FC236}">
                <a16:creationId xmlns:a16="http://schemas.microsoft.com/office/drawing/2014/main" id="{73CEFE1F-F37E-C06A-6CCA-0EF46A1920FA}"/>
              </a:ext>
            </a:extLst>
          </p:cNvPr>
          <p:cNvSpPr/>
          <p:nvPr/>
        </p:nvSpPr>
        <p:spPr>
          <a:xfrm>
            <a:off x="3667816" y="5037901"/>
            <a:ext cx="1679051" cy="411480"/>
          </a:xfrm>
          <a:prstGeom prst="rect">
            <a:avLst/>
          </a:prstGeom>
          <a:noFill/>
          <a:ln/>
        </p:spPr>
        <p:txBody>
          <a:bodyPr wrap="square" rtlCol="0" anchor="ctr"/>
          <a:lstStyle/>
          <a:p>
            <a:pPr marL="0" indent="0" algn="ctr">
              <a:buNone/>
            </a:pPr>
            <a:r>
              <a:rPr lang="en-US" sz="1400" dirty="0">
                <a:solidFill>
                  <a:srgbClr val="1A2E3B"/>
                </a:solidFill>
                <a:latin typeface="Open Sans" panose="020B0606030504020204" pitchFamily="34" charset="0"/>
                <a:ea typeface="Open Sans" panose="020B0606030504020204" pitchFamily="34" charset="0"/>
                <a:cs typeface="Open Sans" panose="020B0606030504020204" pitchFamily="34" charset="0"/>
              </a:rPr>
              <a:t>Improved wetting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13">
            <a:extLst>
              <a:ext uri="{FF2B5EF4-FFF2-40B4-BE49-F238E27FC236}">
                <a16:creationId xmlns:a16="http://schemas.microsoft.com/office/drawing/2014/main" id="{6553427A-D722-3E9A-9240-48B9FBF388F6}"/>
              </a:ext>
            </a:extLst>
          </p:cNvPr>
          <p:cNvSpPr/>
          <p:nvPr/>
        </p:nvSpPr>
        <p:spPr>
          <a:xfrm>
            <a:off x="6653275" y="4234321"/>
            <a:ext cx="541474" cy="521878"/>
          </a:xfrm>
          <a:prstGeom prst="ellipse">
            <a:avLst/>
          </a:prstGeom>
          <a:solidFill>
            <a:srgbClr val="7A003F"/>
          </a:solidFill>
          <a:ln w="12700">
            <a:solidFill>
              <a:srgbClr val="7A003F"/>
            </a:solidFill>
            <a:prstDash val="solid"/>
          </a:ln>
        </p:spPr>
      </p:sp>
      <p:sp>
        <p:nvSpPr>
          <p:cNvPr id="41" name="Text 14">
            <a:extLst>
              <a:ext uri="{FF2B5EF4-FFF2-40B4-BE49-F238E27FC236}">
                <a16:creationId xmlns:a16="http://schemas.microsoft.com/office/drawing/2014/main" id="{87986525-8B24-65A2-3A3E-E0EB263CE5E5}"/>
              </a:ext>
            </a:extLst>
          </p:cNvPr>
          <p:cNvSpPr/>
          <p:nvPr/>
        </p:nvSpPr>
        <p:spPr>
          <a:xfrm>
            <a:off x="6653275" y="4301285"/>
            <a:ext cx="545993" cy="373726"/>
          </a:xfrm>
          <a:prstGeom prst="rect">
            <a:avLst/>
          </a:prstGeom>
          <a:noFill/>
          <a:ln/>
        </p:spPr>
        <p:txBody>
          <a:bodyPr wrap="square" lIns="0" tIns="0" rIns="0" bIns="0" rtlCol="0" anchor="ctr"/>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~47°</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 15">
            <a:extLst>
              <a:ext uri="{FF2B5EF4-FFF2-40B4-BE49-F238E27FC236}">
                <a16:creationId xmlns:a16="http://schemas.microsoft.com/office/drawing/2014/main" id="{D78486CD-0F96-39EF-F684-A6D5C543C1CC}"/>
              </a:ext>
            </a:extLst>
          </p:cNvPr>
          <p:cNvSpPr/>
          <p:nvPr/>
        </p:nvSpPr>
        <p:spPr>
          <a:xfrm>
            <a:off x="6273034" y="4850401"/>
            <a:ext cx="1313386" cy="225182"/>
          </a:xfrm>
          <a:prstGeom prst="rect">
            <a:avLst/>
          </a:prstGeom>
          <a:noFill/>
          <a:ln/>
        </p:spPr>
        <p:txBody>
          <a:bodyPr wrap="square" rtlCol="0" anchor="ctr"/>
          <a:lstStyle/>
          <a:p>
            <a:pPr marL="0" indent="0" algn="ctr">
              <a:buNone/>
            </a:pPr>
            <a:r>
              <a:rPr lang="en-US" sz="1600" b="1" dirty="0">
                <a:latin typeface="Open Sans" panose="020B0606030504020204" pitchFamily="34" charset="0"/>
                <a:ea typeface="Open Sans" panose="020B0606030504020204" pitchFamily="34" charset="0"/>
                <a:cs typeface="Open Sans" panose="020B0606030504020204" pitchFamily="34" charset="0"/>
              </a:rPr>
              <a:t>At CMC</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Text 16">
            <a:extLst>
              <a:ext uri="{FF2B5EF4-FFF2-40B4-BE49-F238E27FC236}">
                <a16:creationId xmlns:a16="http://schemas.microsoft.com/office/drawing/2014/main" id="{85C0556A-44B8-DA92-19AE-1A2D2256010C}"/>
              </a:ext>
            </a:extLst>
          </p:cNvPr>
          <p:cNvSpPr/>
          <p:nvPr/>
        </p:nvSpPr>
        <p:spPr>
          <a:xfrm>
            <a:off x="6266023" y="5042704"/>
            <a:ext cx="1450398" cy="406678"/>
          </a:xfrm>
          <a:prstGeom prst="rect">
            <a:avLst/>
          </a:prstGeom>
          <a:noFill/>
          <a:ln/>
        </p:spPr>
        <p:txBody>
          <a:bodyPr wrap="square" rtlCol="0" anchor="ctr"/>
          <a:lstStyle/>
          <a:p>
            <a:pPr marL="0" indent="0" algn="ctr">
              <a:buNone/>
            </a:pPr>
            <a:r>
              <a:rPr lang="en-US" sz="1400" dirty="0">
                <a:solidFill>
                  <a:srgbClr val="1A2E3B"/>
                </a:solidFill>
                <a:latin typeface="Open Sans" panose="020B0606030504020204" pitchFamily="34" charset="0"/>
                <a:ea typeface="Open Sans" panose="020B0606030504020204" pitchFamily="34" charset="0"/>
                <a:cs typeface="Open Sans" panose="020B0606030504020204" pitchFamily="34" charset="0"/>
              </a:rPr>
              <a:t>Well below 90°</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17">
            <a:extLst>
              <a:ext uri="{FF2B5EF4-FFF2-40B4-BE49-F238E27FC236}">
                <a16:creationId xmlns:a16="http://schemas.microsoft.com/office/drawing/2014/main" id="{498948F2-4BEB-7273-4E24-635F07C0469B}"/>
              </a:ext>
            </a:extLst>
          </p:cNvPr>
          <p:cNvSpPr/>
          <p:nvPr/>
        </p:nvSpPr>
        <p:spPr>
          <a:xfrm>
            <a:off x="8651307" y="4238790"/>
            <a:ext cx="541474" cy="521878"/>
          </a:xfrm>
          <a:prstGeom prst="ellipse">
            <a:avLst/>
          </a:prstGeom>
          <a:solidFill>
            <a:srgbClr val="7A003F"/>
          </a:solidFill>
          <a:ln w="12700">
            <a:solidFill>
              <a:srgbClr val="7A003F"/>
            </a:solidFill>
            <a:prstDash val="solid"/>
          </a:ln>
        </p:spPr>
      </p:sp>
      <p:sp>
        <p:nvSpPr>
          <p:cNvPr id="45" name="Text 18">
            <a:extLst>
              <a:ext uri="{FF2B5EF4-FFF2-40B4-BE49-F238E27FC236}">
                <a16:creationId xmlns:a16="http://schemas.microsoft.com/office/drawing/2014/main" id="{1DD786C7-F276-7702-622C-CB2FFAFBF6AC}"/>
              </a:ext>
            </a:extLst>
          </p:cNvPr>
          <p:cNvSpPr/>
          <p:nvPr/>
        </p:nvSpPr>
        <p:spPr>
          <a:xfrm>
            <a:off x="8651307" y="4306332"/>
            <a:ext cx="545993" cy="373726"/>
          </a:xfrm>
          <a:prstGeom prst="rect">
            <a:avLst/>
          </a:prstGeom>
          <a:noFill/>
          <a:ln/>
        </p:spPr>
        <p:txBody>
          <a:bodyPr wrap="square" lIns="0" tIns="0" rIns="0" bIns="0" rtlCol="0" anchor="ctr"/>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~45°</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6" name="Text 19">
            <a:extLst>
              <a:ext uri="{FF2B5EF4-FFF2-40B4-BE49-F238E27FC236}">
                <a16:creationId xmlns:a16="http://schemas.microsoft.com/office/drawing/2014/main" id="{BB3B6776-6079-9A3A-18C2-750B6EBEF06D}"/>
              </a:ext>
            </a:extLst>
          </p:cNvPr>
          <p:cNvSpPr/>
          <p:nvPr/>
        </p:nvSpPr>
        <p:spPr>
          <a:xfrm>
            <a:off x="8261260" y="4850401"/>
            <a:ext cx="1384858" cy="228600"/>
          </a:xfrm>
          <a:prstGeom prst="rect">
            <a:avLst/>
          </a:prstGeom>
          <a:noFill/>
          <a:ln/>
        </p:spPr>
        <p:txBody>
          <a:bodyPr wrap="square" rtlCol="0" anchor="ctr"/>
          <a:lstStyle/>
          <a:p>
            <a:pPr marL="0" indent="0" algn="ctr">
              <a:buNone/>
            </a:pPr>
            <a:r>
              <a:rPr lang="en-US" sz="1600" b="1" dirty="0">
                <a:latin typeface="Open Sans" panose="020B0606030504020204" pitchFamily="34" charset="0"/>
                <a:ea typeface="Open Sans" panose="020B0606030504020204" pitchFamily="34" charset="0"/>
                <a:cs typeface="Open Sans" panose="020B0606030504020204" pitchFamily="34" charset="0"/>
              </a:rPr>
              <a:t>Above CMC</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 20">
            <a:extLst>
              <a:ext uri="{FF2B5EF4-FFF2-40B4-BE49-F238E27FC236}">
                <a16:creationId xmlns:a16="http://schemas.microsoft.com/office/drawing/2014/main" id="{E394979D-8A7B-91DE-C5FB-EE538B81F14C}"/>
              </a:ext>
            </a:extLst>
          </p:cNvPr>
          <p:cNvSpPr/>
          <p:nvPr/>
        </p:nvSpPr>
        <p:spPr>
          <a:xfrm>
            <a:off x="8586635" y="5040248"/>
            <a:ext cx="832996" cy="395085"/>
          </a:xfrm>
          <a:prstGeom prst="rect">
            <a:avLst/>
          </a:prstGeom>
          <a:noFill/>
          <a:ln/>
        </p:spPr>
        <p:txBody>
          <a:bodyPr wrap="square" rtlCol="0" anchor="ctr"/>
          <a:lstStyle/>
          <a:p>
            <a:pPr marL="0" indent="0" algn="ctr">
              <a:buNone/>
            </a:pPr>
            <a:r>
              <a:rPr lang="en-US" sz="1400" dirty="0">
                <a:solidFill>
                  <a:srgbClr val="1A2E3B"/>
                </a:solidFill>
                <a:latin typeface="Open Sans" panose="020B0606030504020204" pitchFamily="34" charset="0"/>
                <a:ea typeface="Open Sans" panose="020B0606030504020204" pitchFamily="34" charset="0"/>
                <a:cs typeface="Open Sans" panose="020B0606030504020204" pitchFamily="34" charset="0"/>
              </a:rPr>
              <a:t>Plateau</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8" name="Picture 47">
            <a:extLst>
              <a:ext uri="{FF2B5EF4-FFF2-40B4-BE49-F238E27FC236}">
                <a16:creationId xmlns:a16="http://schemas.microsoft.com/office/drawing/2014/main" id="{AB71F770-B972-D592-1955-90C307ED8BD5}"/>
              </a:ext>
            </a:extLst>
          </p:cNvPr>
          <p:cNvPicPr>
            <a:picLocks noChangeAspect="1"/>
          </p:cNvPicPr>
          <p:nvPr/>
        </p:nvPicPr>
        <p:blipFill>
          <a:blip r:embed="rId5"/>
          <a:stretch>
            <a:fillRect/>
          </a:stretch>
        </p:blipFill>
        <p:spPr>
          <a:xfrm>
            <a:off x="1224366" y="717463"/>
            <a:ext cx="4621307" cy="2904496"/>
          </a:xfrm>
          <a:prstGeom prst="rect">
            <a:avLst/>
          </a:prstGeom>
        </p:spPr>
      </p:pic>
      <p:sp>
        <p:nvSpPr>
          <p:cNvPr id="49" name="TextBox 48">
            <a:extLst>
              <a:ext uri="{FF2B5EF4-FFF2-40B4-BE49-F238E27FC236}">
                <a16:creationId xmlns:a16="http://schemas.microsoft.com/office/drawing/2014/main" id="{C9480A2E-0D63-E45B-C687-4A576F4A93A4}"/>
              </a:ext>
            </a:extLst>
          </p:cNvPr>
          <p:cNvSpPr txBox="1"/>
          <p:nvPr/>
        </p:nvSpPr>
        <p:spPr>
          <a:xfrm>
            <a:off x="800524" y="3556157"/>
            <a:ext cx="5468990" cy="415498"/>
          </a:xfrm>
          <a:prstGeom prst="rect">
            <a:avLst/>
          </a:prstGeom>
          <a:noFill/>
        </p:spPr>
        <p:txBody>
          <a:bodyPr wrap="square" rtlCol="0">
            <a:spAutoFit/>
          </a:bodyPr>
          <a:lstStyle/>
          <a:p>
            <a:pPr algn="ctr"/>
            <a:r>
              <a:rPr lang="en-US" sz="1050" i="1" dirty="0">
                <a:latin typeface="Open Sans" panose="020B0606030504020204" pitchFamily="34" charset="0"/>
                <a:ea typeface="Open Sans" panose="020B0606030504020204" pitchFamily="34" charset="0"/>
                <a:cs typeface="Open Sans" panose="020B0606030504020204" pitchFamily="34" charset="0"/>
              </a:rPr>
              <a:t>Advancing menisci used for contact angle measurements of at </a:t>
            </a:r>
            <a:r>
              <a:rPr lang="en-US" sz="1050" i="1" dirty="0" err="1">
                <a:latin typeface="Open Sans" panose="020B0606030504020204" pitchFamily="34" charset="0"/>
                <a:ea typeface="Open Sans" panose="020B0606030504020204" pitchFamily="34" charset="0"/>
                <a:cs typeface="Open Sans" panose="020B0606030504020204" pitchFamily="34" charset="0"/>
              </a:rPr>
              <a:t>S</a:t>
            </a:r>
            <a:r>
              <a:rPr lang="en-US" sz="1050" i="1" baseline="-25000" dirty="0" err="1">
                <a:latin typeface="Open Sans" panose="020B0606030504020204" pitchFamily="34" charset="0"/>
                <a:ea typeface="Open Sans" panose="020B0606030504020204" pitchFamily="34" charset="0"/>
                <a:cs typeface="Open Sans" panose="020B0606030504020204" pitchFamily="34" charset="0"/>
              </a:rPr>
              <a:t>norm</a:t>
            </a:r>
            <a:r>
              <a:rPr lang="en-US" sz="1050" i="1" dirty="0">
                <a:latin typeface="Open Sans" panose="020B0606030504020204" pitchFamily="34" charset="0"/>
                <a:ea typeface="Open Sans" panose="020B0606030504020204" pitchFamily="34" charset="0"/>
                <a:cs typeface="Open Sans" panose="020B0606030504020204" pitchFamily="34" charset="0"/>
              </a:rPr>
              <a:t> = 0.5. (a) Pure water; (b) 0.10 wt.% SDS; (c) 0.23 wt.% SDS; (d) 0.30 wt.% SDS; (e) 0.50 wt.% SDS.</a:t>
            </a:r>
          </a:p>
        </p:txBody>
      </p:sp>
      <p:sp>
        <p:nvSpPr>
          <p:cNvPr id="50" name="TextBox 49">
            <a:extLst>
              <a:ext uri="{FF2B5EF4-FFF2-40B4-BE49-F238E27FC236}">
                <a16:creationId xmlns:a16="http://schemas.microsoft.com/office/drawing/2014/main" id="{B14627CC-0456-5F56-1AC2-67A2C38F5240}"/>
              </a:ext>
            </a:extLst>
          </p:cNvPr>
          <p:cNvSpPr txBox="1"/>
          <p:nvPr/>
        </p:nvSpPr>
        <p:spPr>
          <a:xfrm>
            <a:off x="709871" y="5597532"/>
            <a:ext cx="4313803" cy="830997"/>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H</a:t>
            </a:r>
            <a:r>
              <a:rPr lang="en-US" sz="1600" dirty="0">
                <a:effectLst/>
                <a:latin typeface="Open Sans" panose="020B0606030504020204" pitchFamily="34" charset="0"/>
                <a:ea typeface="Open Sans" panose="020B0606030504020204" pitchFamily="34" charset="0"/>
                <a:cs typeface="Open Sans" panose="020B0606030504020204" pitchFamily="34" charset="0"/>
              </a:rPr>
              <a:t>igh CA minimize contact, preferring larger pores and spherical configurations to reduce surface area.</a:t>
            </a:r>
          </a:p>
        </p:txBody>
      </p:sp>
      <p:sp>
        <p:nvSpPr>
          <p:cNvPr id="51" name="TextBox 50">
            <a:extLst>
              <a:ext uri="{FF2B5EF4-FFF2-40B4-BE49-F238E27FC236}">
                <a16:creationId xmlns:a16="http://schemas.microsoft.com/office/drawing/2014/main" id="{640EBDFF-B877-C250-D3BF-7EC6319AAEC2}"/>
              </a:ext>
            </a:extLst>
          </p:cNvPr>
          <p:cNvSpPr txBox="1"/>
          <p:nvPr/>
        </p:nvSpPr>
        <p:spPr>
          <a:xfrm>
            <a:off x="6366606" y="3556157"/>
            <a:ext cx="5024870" cy="415498"/>
          </a:xfrm>
          <a:prstGeom prst="rect">
            <a:avLst/>
          </a:prstGeom>
          <a:noFill/>
        </p:spPr>
        <p:txBody>
          <a:bodyPr wrap="square" rtlCol="0">
            <a:spAutoFit/>
          </a:bodyPr>
          <a:lstStyle/>
          <a:p>
            <a:pPr algn="ctr"/>
            <a:r>
              <a:rPr lang="en-US" sz="1050" i="1" dirty="0">
                <a:latin typeface="Open Sans" panose="020B0606030504020204" pitchFamily="34" charset="0"/>
                <a:ea typeface="Open Sans" panose="020B0606030504020204" pitchFamily="34" charset="0"/>
                <a:cs typeface="Open Sans" panose="020B0606030504020204" pitchFamily="34" charset="0"/>
              </a:rPr>
              <a:t>Contact angle averaged over all the evaporation fronts in the meniscus and averaged over three measurement trials</a:t>
            </a:r>
          </a:p>
        </p:txBody>
      </p:sp>
      <p:sp>
        <p:nvSpPr>
          <p:cNvPr id="52" name="Shape 9">
            <a:extLst>
              <a:ext uri="{FF2B5EF4-FFF2-40B4-BE49-F238E27FC236}">
                <a16:creationId xmlns:a16="http://schemas.microsoft.com/office/drawing/2014/main" id="{E2F3CC25-9575-A837-6A0E-49F893981C82}"/>
              </a:ext>
            </a:extLst>
          </p:cNvPr>
          <p:cNvSpPr/>
          <p:nvPr/>
        </p:nvSpPr>
        <p:spPr>
          <a:xfrm>
            <a:off x="2135441" y="4231588"/>
            <a:ext cx="541474" cy="521878"/>
          </a:xfrm>
          <a:prstGeom prst="ellipse">
            <a:avLst/>
          </a:prstGeom>
          <a:solidFill>
            <a:srgbClr val="7A003F"/>
          </a:solidFill>
          <a:ln w="12700">
            <a:solidFill>
              <a:srgbClr val="7A003F"/>
            </a:solidFill>
            <a:prstDash val="solid"/>
          </a:ln>
        </p:spPr>
      </p:sp>
      <p:sp>
        <p:nvSpPr>
          <p:cNvPr id="53" name="Text 10">
            <a:extLst>
              <a:ext uri="{FF2B5EF4-FFF2-40B4-BE49-F238E27FC236}">
                <a16:creationId xmlns:a16="http://schemas.microsoft.com/office/drawing/2014/main" id="{73DDA071-54C1-C29A-8D7F-05E290450F05}"/>
              </a:ext>
            </a:extLst>
          </p:cNvPr>
          <p:cNvSpPr/>
          <p:nvPr/>
        </p:nvSpPr>
        <p:spPr>
          <a:xfrm>
            <a:off x="2144677" y="4307210"/>
            <a:ext cx="545993" cy="373726"/>
          </a:xfrm>
          <a:prstGeom prst="rect">
            <a:avLst/>
          </a:prstGeom>
          <a:noFill/>
          <a:ln/>
        </p:spPr>
        <p:txBody>
          <a:bodyPr wrap="square" lIns="0" tIns="0" rIns="0" bIns="0" rtlCol="0" anchor="ctr"/>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~71°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6FC84A60-E5C8-95F8-3CF1-3891891128F6}"/>
              </a:ext>
            </a:extLst>
          </p:cNvPr>
          <p:cNvSpPr txBox="1"/>
          <p:nvPr/>
        </p:nvSpPr>
        <p:spPr>
          <a:xfrm>
            <a:off x="5604096" y="5597532"/>
            <a:ext cx="6370802" cy="830997"/>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Smaller CA leads to more curved meniscus, resulting in </a:t>
            </a:r>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higher Laplace pressure and an increase in equilibrium vapor pressure at the interface</a:t>
            </a:r>
            <a:r>
              <a:rPr lang="en-US" sz="1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016075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CONCLUSIONS</a:t>
            </a:r>
          </a:p>
        </p:txBody>
      </p:sp>
      <p:sp>
        <p:nvSpPr>
          <p:cNvPr id="4" name="Rectangle 3">
            <a:extLst>
              <a:ext uri="{FF2B5EF4-FFF2-40B4-BE49-F238E27FC236}">
                <a16:creationId xmlns:a16="http://schemas.microsoft.com/office/drawing/2014/main" id="{74161D25-64B6-14E0-AA14-5BFFFD221550}"/>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25">
            <a:extLst>
              <a:ext uri="{FF2B5EF4-FFF2-40B4-BE49-F238E27FC236}">
                <a16:creationId xmlns:a16="http://schemas.microsoft.com/office/drawing/2014/main" id="{D7F43EFC-0DE3-0EBA-8B49-D9960D8A5C77}"/>
              </a:ext>
            </a:extLst>
          </p:cNvPr>
          <p:cNvSpPr>
            <a:spLocks noGrp="1"/>
          </p:cNvSpPr>
          <p:nvPr>
            <p:ph type="sldNum" sz="quarter" idx="12"/>
          </p:nvPr>
        </p:nvSpPr>
        <p:spPr>
          <a:xfrm>
            <a:off x="11412747" y="6451590"/>
            <a:ext cx="48397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13</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AB210838-351A-50A7-B147-DE85C2873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7CE29E27-168B-681C-10F6-D034AD8E3AA2}"/>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Parallelogram 7">
            <a:extLst>
              <a:ext uri="{FF2B5EF4-FFF2-40B4-BE49-F238E27FC236}">
                <a16:creationId xmlns:a16="http://schemas.microsoft.com/office/drawing/2014/main" id="{A9F75FF2-E12B-CC22-6B5A-B3533EC051C5}"/>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2430C686-3D09-E1A6-3DA7-0A1795E16CF1}"/>
              </a:ext>
            </a:extLst>
          </p:cNvPr>
          <p:cNvSpPr/>
          <p:nvPr/>
        </p:nvSpPr>
        <p:spPr>
          <a:xfrm>
            <a:off x="5772150" y="4576265"/>
            <a:ext cx="6057900" cy="1609166"/>
          </a:xfrm>
          <a:prstGeom prst="rect">
            <a:avLst/>
          </a:prstGeom>
          <a:solidFill>
            <a:schemeClr val="bg1"/>
          </a:solidFill>
          <a:effectLst>
            <a:glow rad="127000">
              <a:srgbClr val="7A003F">
                <a:alpha val="6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224B44-BA5F-FF48-9BF3-D4B189B8CCAC}"/>
              </a:ext>
            </a:extLst>
          </p:cNvPr>
          <p:cNvSpPr txBox="1"/>
          <p:nvPr/>
        </p:nvSpPr>
        <p:spPr>
          <a:xfrm>
            <a:off x="352897" y="838369"/>
            <a:ext cx="11468100" cy="3308598"/>
          </a:xfrm>
          <a:prstGeom prst="rect">
            <a:avLst/>
          </a:prstGeom>
          <a:noFill/>
        </p:spPr>
        <p:txBody>
          <a:bodyPr wrap="square" rtlCol="0">
            <a:spAutoFit/>
          </a:bodyPr>
          <a:lstStyle/>
          <a:p>
            <a:pPr marL="285750" indent="-285750" algn="just">
              <a:buFont typeface="Arial" panose="020B0604020202020204" pitchFamily="34" charset="0"/>
              <a:buChar char="•"/>
            </a:pPr>
            <a:r>
              <a:rPr lang="en-US" sz="1900" dirty="0">
                <a:effectLst/>
                <a:latin typeface="Open Sans" panose="020B0606030504020204" pitchFamily="34" charset="0"/>
                <a:ea typeface="Open Sans" panose="020B0606030504020204" pitchFamily="34" charset="0"/>
                <a:cs typeface="Open Sans" panose="020B0606030504020204" pitchFamily="34" charset="0"/>
              </a:rPr>
              <a:t>At CMC, SDS achieves optimal balance between surface tension and wettability, enabling easier air entry and a smoother drying front, reducing evaporation time by almost half compared to water.</a:t>
            </a:r>
          </a:p>
          <a:p>
            <a:pPr marL="285750" indent="-285750" algn="just">
              <a:buFont typeface="Arial" panose="020B0604020202020204" pitchFamily="34" charset="0"/>
              <a:buChar char="•"/>
            </a:pPr>
            <a:endParaRPr lang="en-US" sz="19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900" dirty="0">
                <a:effectLst/>
                <a:latin typeface="Open Sans" panose="020B0606030504020204" pitchFamily="34" charset="0"/>
                <a:ea typeface="Open Sans" panose="020B0606030504020204" pitchFamily="34" charset="0"/>
                <a:cs typeface="Open Sans" panose="020B0606030504020204" pitchFamily="34" charset="0"/>
              </a:rPr>
              <a:t>Surfactant lowers the contact angle, improving spreading and allowing air to move more uniformly through pores, accelerating evaporation compared to water.</a:t>
            </a:r>
          </a:p>
          <a:p>
            <a:pPr marL="285750" indent="-285750" algn="just">
              <a:buFont typeface="Arial" panose="020B0604020202020204" pitchFamily="34" charset="0"/>
              <a:buChar char="•"/>
            </a:pPr>
            <a:endParaRPr lang="en-US" sz="19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900" dirty="0">
                <a:latin typeface="Open Sans" panose="020B0606030504020204" pitchFamily="34" charset="0"/>
                <a:ea typeface="Open Sans" panose="020B0606030504020204" pitchFamily="34" charset="0"/>
                <a:cs typeface="Open Sans" panose="020B0606030504020204" pitchFamily="34" charset="0"/>
              </a:rPr>
              <a:t>I</a:t>
            </a:r>
            <a:r>
              <a:rPr lang="en-US" sz="1900" dirty="0">
                <a:effectLst/>
                <a:latin typeface="Open Sans" panose="020B0606030504020204" pitchFamily="34" charset="0"/>
                <a:ea typeface="Open Sans" panose="020B0606030504020204" pitchFamily="34" charset="0"/>
                <a:cs typeface="Open Sans" panose="020B0606030504020204" pitchFamily="34" charset="0"/>
              </a:rPr>
              <a:t>nvasion dynamics shifts from fingering (pure water) to cooperative drainage with surfactant, promoting liquid redistribution and more uniform evaporation.</a:t>
            </a:r>
          </a:p>
          <a:p>
            <a:pPr marL="285750" indent="-285750" algn="just">
              <a:buFont typeface="Arial" panose="020B0604020202020204" pitchFamily="34" charset="0"/>
              <a:buChar char="•"/>
            </a:pPr>
            <a:endParaRPr lang="en-US" sz="19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900" dirty="0">
                <a:effectLst/>
                <a:latin typeface="Open Sans" panose="020B0606030504020204" pitchFamily="34" charset="0"/>
                <a:ea typeface="Open Sans" panose="020B0606030504020204" pitchFamily="34" charset="0"/>
                <a:cs typeface="Open Sans" panose="020B0606030504020204" pitchFamily="34" charset="0"/>
              </a:rPr>
              <a:t>Capillary entry pressure decreases with surface tension up to the CMC, then comes to a plateau, indicating a saturation limit to surfactant effectiveness.</a:t>
            </a:r>
          </a:p>
        </p:txBody>
      </p:sp>
      <p:sp>
        <p:nvSpPr>
          <p:cNvPr id="16" name="TextBox 19">
            <a:extLst>
              <a:ext uri="{FF2B5EF4-FFF2-40B4-BE49-F238E27FC236}">
                <a16:creationId xmlns:a16="http://schemas.microsoft.com/office/drawing/2014/main" id="{8051FFEC-0D35-5FEA-E952-ECD6255A9328}"/>
              </a:ext>
            </a:extLst>
          </p:cNvPr>
          <p:cNvSpPr txBox="1">
            <a:spLocks noChangeArrowheads="1"/>
          </p:cNvSpPr>
          <p:nvPr/>
        </p:nvSpPr>
        <p:spPr bwMode="auto">
          <a:xfrm>
            <a:off x="5848350" y="4640482"/>
            <a:ext cx="2861737" cy="147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1400" i="1" dirty="0">
                <a:latin typeface="Open Sans" panose="020B0606030504020204" pitchFamily="34" charset="0"/>
                <a:ea typeface="Open Sans" panose="020B0606030504020204" pitchFamily="34" charset="0"/>
                <a:cs typeface="Open Sans" panose="020B0606030504020204" pitchFamily="34" charset="0"/>
              </a:rPr>
              <a:t>This study was conducted within the framework of the postdoctoral research fellowship awarded to Ayomikun Bello, PhD by the Alexander von Humboldt Foundation.</a:t>
            </a:r>
          </a:p>
        </p:txBody>
      </p:sp>
      <p:pic>
        <p:nvPicPr>
          <p:cNvPr id="17" name="Picture 16" descr="A logo with a person's face&#10;&#10;AI-generated content may be incorrect.">
            <a:extLst>
              <a:ext uri="{FF2B5EF4-FFF2-40B4-BE49-F238E27FC236}">
                <a16:creationId xmlns:a16="http://schemas.microsoft.com/office/drawing/2014/main" id="{EE6278A4-1A37-C154-B6B3-CBEFF8E6012A}"/>
              </a:ext>
            </a:extLst>
          </p:cNvPr>
          <p:cNvPicPr>
            <a:picLocks noChangeAspect="1"/>
          </p:cNvPicPr>
          <p:nvPr/>
        </p:nvPicPr>
        <p:blipFill>
          <a:blip r:embed="rId4">
            <a:extLst>
              <a:ext uri="{28A0092B-C50C-407E-A947-70E740481C1C}">
                <a14:useLocalDpi xmlns:a14="http://schemas.microsoft.com/office/drawing/2010/main" val="0"/>
              </a:ext>
            </a:extLst>
          </a:blip>
          <a:srcRect l="18365" t="24072" r="17242" b="21862"/>
          <a:stretch/>
        </p:blipFill>
        <p:spPr>
          <a:xfrm>
            <a:off x="8722787" y="4682735"/>
            <a:ext cx="3037413" cy="1322580"/>
          </a:xfrm>
          <a:prstGeom prst="rect">
            <a:avLst/>
          </a:prstGeom>
        </p:spPr>
      </p:pic>
      <p:sp>
        <p:nvSpPr>
          <p:cNvPr id="18" name="Rectangle 17">
            <a:extLst>
              <a:ext uri="{FF2B5EF4-FFF2-40B4-BE49-F238E27FC236}">
                <a16:creationId xmlns:a16="http://schemas.microsoft.com/office/drawing/2014/main" id="{9F86DD95-15D6-6C66-ED52-0378E83A1AE6}"/>
              </a:ext>
            </a:extLst>
          </p:cNvPr>
          <p:cNvSpPr/>
          <p:nvPr/>
        </p:nvSpPr>
        <p:spPr>
          <a:xfrm>
            <a:off x="455083" y="4576265"/>
            <a:ext cx="4993216" cy="1609166"/>
          </a:xfrm>
          <a:prstGeom prst="rect">
            <a:avLst/>
          </a:prstGeom>
          <a:solidFill>
            <a:schemeClr val="bg1"/>
          </a:solidFill>
          <a:effectLst>
            <a:glow rad="127000">
              <a:srgbClr val="7A003F">
                <a:alpha val="6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9">
            <a:extLst>
              <a:ext uri="{FF2B5EF4-FFF2-40B4-BE49-F238E27FC236}">
                <a16:creationId xmlns:a16="http://schemas.microsoft.com/office/drawing/2014/main" id="{426D95E6-CECA-32A6-0BB0-08493BFDF678}"/>
              </a:ext>
            </a:extLst>
          </p:cNvPr>
          <p:cNvSpPr txBox="1">
            <a:spLocks noChangeArrowheads="1"/>
          </p:cNvSpPr>
          <p:nvPr/>
        </p:nvSpPr>
        <p:spPr bwMode="auto">
          <a:xfrm>
            <a:off x="483658" y="4656196"/>
            <a:ext cx="2781300" cy="147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1400" i="1" dirty="0">
                <a:latin typeface="Open Sans" panose="020B0606030504020204" pitchFamily="34" charset="0"/>
                <a:ea typeface="Open Sans" panose="020B0606030504020204" pitchFamily="34" charset="0"/>
                <a:cs typeface="Open Sans" panose="020B0606030504020204" pitchFamily="34" charset="0"/>
              </a:rPr>
              <a:t>Bello, A., Kharaghani, A. &amp; Tsotsas, E. Pore-scale influence of surfactants on evaporation in a porous medium. Sci Rep 16, 3272 (2026).https://doi.org/10.1038/s41598-025-29925-z</a:t>
            </a:r>
          </a:p>
        </p:txBody>
      </p:sp>
      <p:pic>
        <p:nvPicPr>
          <p:cNvPr id="20" name="Picture 2" descr="Available Online Open Source - Scientific Reports - Nature Research -  Bionics Group">
            <a:extLst>
              <a:ext uri="{FF2B5EF4-FFF2-40B4-BE49-F238E27FC236}">
                <a16:creationId xmlns:a16="http://schemas.microsoft.com/office/drawing/2014/main" id="{2E22A017-F6F1-7440-BB00-D6B354866E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789" y="4703855"/>
            <a:ext cx="2106362" cy="131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2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BF6363-9A3A-992C-22CA-CE16D95338D8}"/>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25">
            <a:extLst>
              <a:ext uri="{FF2B5EF4-FFF2-40B4-BE49-F238E27FC236}">
                <a16:creationId xmlns:a16="http://schemas.microsoft.com/office/drawing/2014/main" id="{76AC8E6A-6396-1612-DAFE-2A9BAAD4943F}"/>
              </a:ext>
            </a:extLst>
          </p:cNvPr>
          <p:cNvSpPr>
            <a:spLocks noGrp="1"/>
          </p:cNvSpPr>
          <p:nvPr>
            <p:ph type="sldNum" sz="quarter" idx="12"/>
          </p:nvPr>
        </p:nvSpPr>
        <p:spPr>
          <a:xfrm>
            <a:off x="11379200" y="6451590"/>
            <a:ext cx="517525"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14</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2BBD43-97E7-127A-B712-588C27D69C54}"/>
              </a:ext>
            </a:extLst>
          </p:cNvPr>
          <p:cNvSpPr/>
          <p:nvPr/>
        </p:nvSpPr>
        <p:spPr>
          <a:xfrm>
            <a:off x="0" y="3732236"/>
            <a:ext cx="12192000" cy="1354348"/>
          </a:xfrm>
          <a:prstGeom prst="rect">
            <a:avLst/>
          </a:prstGeom>
          <a:solidFill>
            <a:srgbClr val="7A003F"/>
          </a:solidFill>
          <a:ln>
            <a:solidFill>
              <a:srgbClr val="7A0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Open Sans" panose="020B0606030504020204" pitchFamily="34" charset="0"/>
                <a:ea typeface="Open Sans" panose="020B0606030504020204" pitchFamily="34" charset="0"/>
                <a:cs typeface="Open Sans" panose="020B0606030504020204" pitchFamily="34" charset="0"/>
              </a:rPr>
              <a:t>Thanks for your attention</a:t>
            </a:r>
          </a:p>
        </p:txBody>
      </p:sp>
      <p:sp>
        <p:nvSpPr>
          <p:cNvPr id="15" name="TextBox 14">
            <a:extLst>
              <a:ext uri="{FF2B5EF4-FFF2-40B4-BE49-F238E27FC236}">
                <a16:creationId xmlns:a16="http://schemas.microsoft.com/office/drawing/2014/main" id="{03C47F84-4561-A1F6-E6C6-4847002E8A71}"/>
              </a:ext>
            </a:extLst>
          </p:cNvPr>
          <p:cNvSpPr txBox="1"/>
          <p:nvPr/>
        </p:nvSpPr>
        <p:spPr>
          <a:xfrm>
            <a:off x="3149600" y="5280939"/>
            <a:ext cx="639927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ayomikun.bello@ovgu.de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contactme@ayo-bello.com</a:t>
            </a:r>
          </a:p>
        </p:txBody>
      </p:sp>
      <p:pic>
        <p:nvPicPr>
          <p:cNvPr id="10" name="Picture 9" descr="A close-up of a card&#10;&#10;AI-generated content may be incorrect.">
            <a:extLst>
              <a:ext uri="{FF2B5EF4-FFF2-40B4-BE49-F238E27FC236}">
                <a16:creationId xmlns:a16="http://schemas.microsoft.com/office/drawing/2014/main" id="{CEBB453D-FED4-BBD6-8685-8D9C277EDFC6}"/>
              </a:ext>
            </a:extLst>
          </p:cNvPr>
          <p:cNvPicPr>
            <a:picLocks noChangeAspect="1"/>
          </p:cNvPicPr>
          <p:nvPr/>
        </p:nvPicPr>
        <p:blipFill>
          <a:blip r:embed="rId3">
            <a:extLst>
              <a:ext uri="{28A0092B-C50C-407E-A947-70E740481C1C}">
                <a14:useLocalDpi xmlns:a14="http://schemas.microsoft.com/office/drawing/2010/main" val="0"/>
              </a:ext>
            </a:extLst>
          </a:blip>
          <a:srcRect t="5600" b="6063"/>
          <a:stretch/>
        </p:blipFill>
        <p:spPr>
          <a:xfrm>
            <a:off x="264301" y="441455"/>
            <a:ext cx="6460349" cy="2996097"/>
          </a:xfrm>
          <a:prstGeom prst="rect">
            <a:avLst/>
          </a:prstGeom>
        </p:spPr>
      </p:pic>
      <p:sp>
        <p:nvSpPr>
          <p:cNvPr id="11" name="TextBox 10">
            <a:extLst>
              <a:ext uri="{FF2B5EF4-FFF2-40B4-BE49-F238E27FC236}">
                <a16:creationId xmlns:a16="http://schemas.microsoft.com/office/drawing/2014/main" id="{B9497926-CB51-367C-EB32-9A5B43CA356A}"/>
              </a:ext>
            </a:extLst>
          </p:cNvPr>
          <p:cNvSpPr txBox="1"/>
          <p:nvPr/>
        </p:nvSpPr>
        <p:spPr>
          <a:xfrm>
            <a:off x="6915151" y="489080"/>
            <a:ext cx="5010150" cy="2929209"/>
          </a:xfrm>
          <a:prstGeom prst="rect">
            <a:avLst/>
          </a:prstGeom>
          <a:solidFill>
            <a:srgbClr val="994D45"/>
          </a:solidFill>
        </p:spPr>
        <p:txBody>
          <a:bodyPr wrap="square" rtlCol="0">
            <a:spAutoFit/>
          </a:bodyPr>
          <a:lstStyle/>
          <a:p>
            <a:pPr algn="just"/>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Topics of interest include, but are not limited to, the following: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Modern computational fluid dynamics (CFD) and multiphysics modeling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Scientific Machine Learning and physics-informed neural networks for heat and mass transfer prediction and optimization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Innovations in drying, encapsulation, membrane processes, and porous media flow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Surfactant-assisted transport, wettability alteration, and interfacial heat and mass transfer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Process intensification and energy-efficient thermal processing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Novel experimental and validation techniques, such as PIV, thermal imaging, and advanced sensing methods, for complex flow systems </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 twins and data-driven process optimization</a:t>
            </a:r>
          </a:p>
          <a:p>
            <a:pPr marL="171450" indent="-171450" algn="just">
              <a:buFont typeface="Arial" panose="020B0604020202020204" pitchFamily="34" charset="0"/>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and green process engineering applications</a:t>
            </a:r>
          </a:p>
        </p:txBody>
      </p:sp>
    </p:spTree>
    <p:extLst>
      <p:ext uri="{BB962C8B-B14F-4D97-AF65-F5344CB8AC3E}">
        <p14:creationId xmlns:p14="http://schemas.microsoft.com/office/powerpoint/2010/main" val="3349209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altLang="fr-FR" sz="2000" dirty="0">
                <a:latin typeface="Arial Black" panose="020B0A04020102020204" pitchFamily="34" charset="0"/>
              </a:rPr>
              <a:t>Contact Angle and Evaporation of Single Droplets</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74161D25-64B6-14E0-AA14-5BFFFD221550}"/>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25">
            <a:extLst>
              <a:ext uri="{FF2B5EF4-FFF2-40B4-BE49-F238E27FC236}">
                <a16:creationId xmlns:a16="http://schemas.microsoft.com/office/drawing/2014/main" id="{D7F43EFC-0DE3-0EBA-8B49-D9960D8A5C77}"/>
              </a:ext>
            </a:extLst>
          </p:cNvPr>
          <p:cNvSpPr>
            <a:spLocks noGrp="1"/>
          </p:cNvSpPr>
          <p:nvPr>
            <p:ph type="sldNum" sz="quarter" idx="12"/>
          </p:nvPr>
        </p:nvSpPr>
        <p:spPr>
          <a:xfrm>
            <a:off x="11412747" y="6451590"/>
            <a:ext cx="48397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15</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AB210838-351A-50A7-B147-DE85C2873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7CE29E27-168B-681C-10F6-D034AD8E3AA2}"/>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Parallelogram 7">
            <a:extLst>
              <a:ext uri="{FF2B5EF4-FFF2-40B4-BE49-F238E27FC236}">
                <a16:creationId xmlns:a16="http://schemas.microsoft.com/office/drawing/2014/main" id="{A9F75FF2-E12B-CC22-6B5A-B3533EC051C5}"/>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D28EBAA1-3D0A-61A5-0138-5A6D237C7B04}"/>
              </a:ext>
            </a:extLst>
          </p:cNvPr>
          <p:cNvSpPr txBox="1"/>
          <p:nvPr/>
        </p:nvSpPr>
        <p:spPr>
          <a:xfrm>
            <a:off x="7072717" y="3428143"/>
            <a:ext cx="4546880" cy="338554"/>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Image processing algorithm</a:t>
            </a:r>
          </a:p>
        </p:txBody>
      </p:sp>
      <p:sp>
        <p:nvSpPr>
          <p:cNvPr id="29" name="TextBox 28">
            <a:extLst>
              <a:ext uri="{FF2B5EF4-FFF2-40B4-BE49-F238E27FC236}">
                <a16:creationId xmlns:a16="http://schemas.microsoft.com/office/drawing/2014/main" id="{A0AFF70C-026B-4A66-1007-B5219E0E2DB3}"/>
              </a:ext>
            </a:extLst>
          </p:cNvPr>
          <p:cNvSpPr txBox="1"/>
          <p:nvPr/>
        </p:nvSpPr>
        <p:spPr>
          <a:xfrm>
            <a:off x="295275" y="711479"/>
            <a:ext cx="11782270"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Experimental setup for evaporation experiments: (a) pendant droplets; (b) sessile droplets </a:t>
            </a:r>
          </a:p>
        </p:txBody>
      </p:sp>
      <p:pic>
        <p:nvPicPr>
          <p:cNvPr id="30" name="Picture 29" descr="Diagram of a system with a droplet and thermocouple&#10;&#10;AI-generated content may be incorrect.">
            <a:extLst>
              <a:ext uri="{FF2B5EF4-FFF2-40B4-BE49-F238E27FC236}">
                <a16:creationId xmlns:a16="http://schemas.microsoft.com/office/drawing/2014/main" id="{BC8263F0-C18C-19AB-6D82-F1BA02DAD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15" y="1130424"/>
            <a:ext cx="5362110" cy="2005874"/>
          </a:xfrm>
          <a:prstGeom prst="rect">
            <a:avLst/>
          </a:prstGeom>
        </p:spPr>
      </p:pic>
      <p:pic>
        <p:nvPicPr>
          <p:cNvPr id="31" name="Picture 30" descr="A diagram of a computer and syringe&#10;&#10;AI-generated content may be incorrect.">
            <a:extLst>
              <a:ext uri="{FF2B5EF4-FFF2-40B4-BE49-F238E27FC236}">
                <a16:creationId xmlns:a16="http://schemas.microsoft.com/office/drawing/2014/main" id="{7B263D77-897C-BD2A-259C-F1072C10C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717" y="1199569"/>
            <a:ext cx="3585451" cy="1965454"/>
          </a:xfrm>
          <a:prstGeom prst="rect">
            <a:avLst/>
          </a:prstGeom>
        </p:spPr>
      </p:pic>
      <p:pic>
        <p:nvPicPr>
          <p:cNvPr id="32" name="Picture 31">
            <a:extLst>
              <a:ext uri="{FF2B5EF4-FFF2-40B4-BE49-F238E27FC236}">
                <a16:creationId xmlns:a16="http://schemas.microsoft.com/office/drawing/2014/main" id="{32F63F7F-EA39-13F7-D232-A3897843DB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3550" y="3830977"/>
            <a:ext cx="5071065" cy="1550766"/>
          </a:xfrm>
          <a:prstGeom prst="rect">
            <a:avLst/>
          </a:prstGeom>
        </p:spPr>
      </p:pic>
      <p:sp>
        <p:nvSpPr>
          <p:cNvPr id="33" name="TextBox 32">
            <a:extLst>
              <a:ext uri="{FF2B5EF4-FFF2-40B4-BE49-F238E27FC236}">
                <a16:creationId xmlns:a16="http://schemas.microsoft.com/office/drawing/2014/main" id="{B0A68550-9D03-35FD-19D6-6CABC6638782}"/>
              </a:ext>
            </a:extLst>
          </p:cNvPr>
          <p:cNvSpPr txBox="1"/>
          <p:nvPr/>
        </p:nvSpPr>
        <p:spPr>
          <a:xfrm>
            <a:off x="508269" y="3275201"/>
            <a:ext cx="5106109"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Analytical model for validation</a:t>
            </a:r>
          </a:p>
        </p:txBody>
      </p:sp>
      <p:sp>
        <p:nvSpPr>
          <p:cNvPr id="34" name="TextBox 33">
            <a:extLst>
              <a:ext uri="{FF2B5EF4-FFF2-40B4-BE49-F238E27FC236}">
                <a16:creationId xmlns:a16="http://schemas.microsoft.com/office/drawing/2014/main" id="{14913B5F-9000-0CA8-E4F4-88586649DDF2}"/>
              </a:ext>
            </a:extLst>
          </p:cNvPr>
          <p:cNvSpPr txBox="1"/>
          <p:nvPr/>
        </p:nvSpPr>
        <p:spPr>
          <a:xfrm>
            <a:off x="359931" y="3675478"/>
            <a:ext cx="5106110"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Evaporation is modelled as diffusion-limited mass transfer from a sphere under forced convection:</a:t>
            </a:r>
          </a:p>
        </p:txBody>
      </p:sp>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7BE7BED6-D4B9-9D57-8C73-630CB793CD47}"/>
                  </a:ext>
                </a:extLst>
              </p:cNvPr>
              <p:cNvSpPr txBox="1"/>
              <p:nvPr/>
            </p:nvSpPr>
            <p:spPr>
              <a:xfrm>
                <a:off x="2181642" y="4197841"/>
                <a:ext cx="1149097" cy="2196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panose="02040503050406030204" pitchFamily="18" charset="0"/>
                            </a:rPr>
                            <m:t>𝑑</m:t>
                          </m:r>
                        </m:e>
                        <m:sup>
                          <m:r>
                            <a:rPr lang="en-US" sz="1400" b="0" i="1" smtClean="0">
                              <a:latin typeface="Cambria Math" panose="02040503050406030204" pitchFamily="18" charset="0"/>
                            </a:rPr>
                            <m:t>2</m:t>
                          </m:r>
                        </m:sup>
                      </m:sSup>
                      <m:r>
                        <a:rPr lang="en-US" sz="1400" b="0" i="1" smtClean="0">
                          <a:latin typeface="Cambria Math" panose="02040503050406030204" pitchFamily="18" charset="0"/>
                        </a:rPr>
                        <m:t>𝑡</m:t>
                      </m:r>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𝑑</m:t>
                          </m:r>
                        </m:e>
                        <m:sub>
                          <m:r>
                            <a:rPr lang="en-US" sz="1400" b="0" i="1" smtClean="0">
                              <a:latin typeface="Cambria Math" panose="02040503050406030204" pitchFamily="18" charset="0"/>
                            </a:rPr>
                            <m:t>0</m:t>
                          </m:r>
                        </m:sub>
                        <m:sup>
                          <m:r>
                            <a:rPr lang="en-US" sz="1400" b="0" i="1" smtClean="0">
                              <a:latin typeface="Cambria Math" panose="02040503050406030204" pitchFamily="18" charset="0"/>
                            </a:rPr>
                            <m:t>2</m:t>
                          </m:r>
                        </m:sup>
                      </m:sSubSup>
                      <m:r>
                        <a:rPr lang="en-US" sz="1400" b="0" i="1" smtClean="0">
                          <a:latin typeface="Cambria Math" panose="02040503050406030204" pitchFamily="18" charset="0"/>
                        </a:rPr>
                        <m:t>−</m:t>
                      </m:r>
                      <m:r>
                        <a:rPr lang="en-US" sz="1400" b="0" i="1" smtClean="0">
                          <a:latin typeface="Cambria Math" panose="02040503050406030204" pitchFamily="18" charset="0"/>
                        </a:rPr>
                        <m:t>𝐾𝑡</m:t>
                      </m:r>
                    </m:oMath>
                  </m:oMathPara>
                </a14:m>
                <a:endParaRPr lang="en-US" sz="1400" dirty="0"/>
              </a:p>
            </p:txBody>
          </p:sp>
        </mc:Choice>
        <mc:Fallback>
          <p:sp>
            <p:nvSpPr>
              <p:cNvPr id="35" name="TextBox 34">
                <a:extLst>
                  <a:ext uri="{FF2B5EF4-FFF2-40B4-BE49-F238E27FC236}">
                    <a16:creationId xmlns:a16="http://schemas.microsoft.com/office/drawing/2014/main" id="{7BE7BED6-D4B9-9D57-8C73-630CB793CD47}"/>
                  </a:ext>
                </a:extLst>
              </p:cNvPr>
              <p:cNvSpPr txBox="1">
                <a:spLocks noRot="1" noChangeAspect="1" noMove="1" noResize="1" noEditPoints="1" noAdjustHandles="1" noChangeArrowheads="1" noChangeShapeType="1" noTextEdit="1"/>
              </p:cNvSpPr>
              <p:nvPr/>
            </p:nvSpPr>
            <p:spPr>
              <a:xfrm>
                <a:off x="2181642" y="4197841"/>
                <a:ext cx="1149097" cy="219612"/>
              </a:xfrm>
              <a:prstGeom prst="rect">
                <a:avLst/>
              </a:prstGeom>
              <a:blipFill>
                <a:blip r:embed="rId7"/>
                <a:stretch>
                  <a:fillRect l="-3261" r="-2174" b="-22222"/>
                </a:stretch>
              </a:blipFill>
            </p:spPr>
            <p:txBody>
              <a:bodyPr/>
              <a:lstStyle/>
              <a:p>
                <a:r>
                  <a:rPr lang="en-DE">
                    <a:noFill/>
                  </a:rPr>
                  <a:t> </a:t>
                </a:r>
              </a:p>
            </p:txBody>
          </p:sp>
        </mc:Fallback>
      </mc:AlternateContent>
      <p:sp>
        <p:nvSpPr>
          <p:cNvPr id="36" name="TextBox 35">
            <a:extLst>
              <a:ext uri="{FF2B5EF4-FFF2-40B4-BE49-F238E27FC236}">
                <a16:creationId xmlns:a16="http://schemas.microsoft.com/office/drawing/2014/main" id="{895A37DF-C248-E976-8EFA-6FDC2802F892}"/>
              </a:ext>
            </a:extLst>
          </p:cNvPr>
          <p:cNvSpPr txBox="1"/>
          <p:nvPr/>
        </p:nvSpPr>
        <p:spPr>
          <a:xfrm>
            <a:off x="359931" y="4487278"/>
            <a:ext cx="5402784"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where the evaporation constant </a:t>
            </a:r>
            <a:r>
              <a:rPr lang="en-US" sz="1200" i="1" dirty="0">
                <a:latin typeface="Open Sans" panose="020B0606030504020204" pitchFamily="34" charset="0"/>
                <a:ea typeface="Open Sans" panose="020B0606030504020204" pitchFamily="34" charset="0"/>
                <a:cs typeface="Open Sans" panose="020B0606030504020204" pitchFamily="34" charset="0"/>
              </a:rPr>
              <a:t>K</a:t>
            </a:r>
            <a:r>
              <a:rPr lang="en-US" sz="1200" dirty="0">
                <a:latin typeface="Open Sans" panose="020B0606030504020204" pitchFamily="34" charset="0"/>
                <a:ea typeface="Open Sans" panose="020B0606030504020204" pitchFamily="34" charset="0"/>
                <a:cs typeface="Open Sans" panose="020B0606030504020204" pitchFamily="34" charset="0"/>
              </a:rPr>
              <a:t> is given by:</a:t>
            </a:r>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369E4409-97FB-234E-487C-AA40A9FD8CF5}"/>
                  </a:ext>
                </a:extLst>
              </p:cNvPr>
              <p:cNvSpPr txBox="1"/>
              <p:nvPr/>
            </p:nvSpPr>
            <p:spPr>
              <a:xfrm>
                <a:off x="1754153" y="4801190"/>
                <a:ext cx="1633011" cy="4519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𝐾</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4</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𝜌</m:t>
                              </m:r>
                            </m:e>
                            <m:sub>
                              <m:r>
                                <a:rPr lang="en-US" sz="1400" b="0" i="1" smtClean="0">
                                  <a:latin typeface="Cambria Math" panose="02040503050406030204" pitchFamily="18" charset="0"/>
                                </a:rPr>
                                <m:t>𝑔</m:t>
                              </m:r>
                            </m:sub>
                          </m:sSub>
                          <m:r>
                            <a:rPr lang="en-US" sz="1400" b="0" i="1" smtClean="0">
                              <a:latin typeface="Cambria Math" panose="02040503050406030204" pitchFamily="18" charset="0"/>
                              <a:ea typeface="Cambria Math" panose="02040503050406030204" pitchFamily="18" charset="0"/>
                            </a:rPr>
                            <m:t>𝛽</m:t>
                          </m:r>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𝜌</m:t>
                              </m:r>
                            </m:e>
                            <m:sub>
                              <m:r>
                                <a:rPr lang="en-US" sz="1400" b="0" i="1" smtClean="0">
                                  <a:latin typeface="Cambria Math" panose="02040503050406030204" pitchFamily="18" charset="0"/>
                                </a:rPr>
                                <m:t>𝑙</m:t>
                              </m:r>
                            </m:sub>
                          </m:sSub>
                        </m:den>
                      </m:f>
                      <m:r>
                        <a:rPr lang="en-US" sz="1400" b="0" i="1" smtClean="0">
                          <a:latin typeface="Cambria Math" panose="02040503050406030204" pitchFamily="18" charset="0"/>
                        </a:rPr>
                        <m:t> (</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𝑌</m:t>
                          </m:r>
                        </m:e>
                        <m:sup>
                          <m:r>
                            <a:rPr lang="en-US" sz="1400" b="0" i="1" smtClean="0">
                              <a:latin typeface="Cambria Math" panose="02040503050406030204" pitchFamily="18" charset="0"/>
                            </a:rPr>
                            <m:t>∗</m:t>
                          </m:r>
                        </m:sup>
                      </m:sSup>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𝑌</m:t>
                          </m:r>
                        </m:e>
                        <m:sub>
                          <m:r>
                            <a:rPr lang="en-US" sz="1400" b="0" i="1" smtClean="0">
                              <a:latin typeface="Cambria Math" panose="02040503050406030204" pitchFamily="18" charset="0"/>
                              <a:ea typeface="Cambria Math" panose="02040503050406030204" pitchFamily="18" charset="0"/>
                            </a:rPr>
                            <m:t>∞</m:t>
                          </m:r>
                        </m:sub>
                      </m:sSub>
                      <m:r>
                        <a:rPr lang="en-US" sz="1400" b="0" i="1" smtClean="0">
                          <a:latin typeface="Cambria Math" panose="02040503050406030204" pitchFamily="18" charset="0"/>
                        </a:rPr>
                        <m:t>)</m:t>
                      </m:r>
                    </m:oMath>
                  </m:oMathPara>
                </a14:m>
                <a:endParaRPr lang="en-US" sz="1400" dirty="0"/>
              </a:p>
            </p:txBody>
          </p:sp>
        </mc:Choice>
        <mc:Fallback>
          <p:sp>
            <p:nvSpPr>
              <p:cNvPr id="37" name="TextBox 36">
                <a:extLst>
                  <a:ext uri="{FF2B5EF4-FFF2-40B4-BE49-F238E27FC236}">
                    <a16:creationId xmlns:a16="http://schemas.microsoft.com/office/drawing/2014/main" id="{369E4409-97FB-234E-487C-AA40A9FD8CF5}"/>
                  </a:ext>
                </a:extLst>
              </p:cNvPr>
              <p:cNvSpPr txBox="1">
                <a:spLocks noRot="1" noChangeAspect="1" noMove="1" noResize="1" noEditPoints="1" noAdjustHandles="1" noChangeArrowheads="1" noChangeShapeType="1" noTextEdit="1"/>
              </p:cNvSpPr>
              <p:nvPr/>
            </p:nvSpPr>
            <p:spPr>
              <a:xfrm>
                <a:off x="1754153" y="4801190"/>
                <a:ext cx="1633011" cy="451919"/>
              </a:xfrm>
              <a:prstGeom prst="rect">
                <a:avLst/>
              </a:prstGeom>
              <a:blipFill>
                <a:blip r:embed="rId8"/>
                <a:stretch>
                  <a:fillRect l="-2326" t="-5556" r="-3876" b="-13889"/>
                </a:stretch>
              </a:blipFill>
            </p:spPr>
            <p:txBody>
              <a:bodyPr/>
              <a:lstStyle/>
              <a:p>
                <a:r>
                  <a:rPr lang="en-DE">
                    <a:noFill/>
                  </a:rPr>
                  <a:t> </a:t>
                </a:r>
              </a:p>
            </p:txBody>
          </p:sp>
        </mc:Fallback>
      </mc:AlternateContent>
      <p:sp>
        <p:nvSpPr>
          <p:cNvPr id="38" name="TextBox 37">
            <a:extLst>
              <a:ext uri="{FF2B5EF4-FFF2-40B4-BE49-F238E27FC236}">
                <a16:creationId xmlns:a16="http://schemas.microsoft.com/office/drawing/2014/main" id="{80C74C82-2CF3-CCC3-7EF2-7548055FB6C1}"/>
              </a:ext>
            </a:extLst>
          </p:cNvPr>
          <p:cNvSpPr txBox="1"/>
          <p:nvPr/>
        </p:nvSpPr>
        <p:spPr>
          <a:xfrm>
            <a:off x="295275" y="5335517"/>
            <a:ext cx="6046407"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The mass transfer coefficient </a:t>
            </a:r>
            <a:r>
              <a:rPr lang="en-US" sz="1200" i="1" dirty="0">
                <a:latin typeface="Open Sans" panose="020B0606030504020204" pitchFamily="34" charset="0"/>
                <a:ea typeface="Open Sans" panose="020B0606030504020204" pitchFamily="34" charset="0"/>
                <a:cs typeface="Open Sans" panose="020B0606030504020204" pitchFamily="34" charset="0"/>
              </a:rPr>
              <a:t>β</a:t>
            </a:r>
            <a:r>
              <a:rPr lang="en-US" sz="1200" dirty="0">
                <a:latin typeface="Open Sans" panose="020B0606030504020204" pitchFamily="34" charset="0"/>
                <a:ea typeface="Open Sans" panose="020B0606030504020204" pitchFamily="34" charset="0"/>
                <a:cs typeface="Open Sans" panose="020B0606030504020204" pitchFamily="34" charset="0"/>
              </a:rPr>
              <a:t> is obtained from the Ranz–Marshall correlation:</a:t>
            </a:r>
          </a:p>
        </p:txBody>
      </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A37CDD95-D394-E1B0-5890-896FC41C654C}"/>
                  </a:ext>
                </a:extLst>
              </p:cNvPr>
              <p:cNvSpPr txBox="1"/>
              <p:nvPr/>
            </p:nvSpPr>
            <p:spPr>
              <a:xfrm>
                <a:off x="1452295" y="5754384"/>
                <a:ext cx="2533514" cy="470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𝑆h</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𝛽</m:t>
                          </m:r>
                          <m:r>
                            <a:rPr lang="en-US" sz="1400" b="0" i="1" smtClean="0">
                              <a:latin typeface="Cambria Math" panose="02040503050406030204" pitchFamily="18" charset="0"/>
                              <a:ea typeface="Cambria Math" panose="02040503050406030204" pitchFamily="18" charset="0"/>
                            </a:rPr>
                            <m:t>𝑑</m:t>
                          </m:r>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𝛿</m:t>
                              </m:r>
                            </m:e>
                            <m:sub>
                              <m:r>
                                <a:rPr lang="en-US" sz="1400" b="0" i="1" smtClean="0">
                                  <a:latin typeface="Cambria Math" panose="02040503050406030204" pitchFamily="18" charset="0"/>
                                </a:rPr>
                                <m:t>𝑣𝑔</m:t>
                              </m:r>
                            </m:sub>
                          </m:sSub>
                        </m:den>
                      </m:f>
                      <m:r>
                        <a:rPr lang="en-US" sz="1400" b="0" i="1" smtClean="0">
                          <a:latin typeface="Cambria Math" panose="02040503050406030204" pitchFamily="18" charset="0"/>
                        </a:rPr>
                        <m:t>=2+0.664</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𝑅𝑒</m:t>
                          </m:r>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sup>
                      </m:s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𝑆𝑐</m:t>
                          </m:r>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3</m:t>
                              </m:r>
                            </m:den>
                          </m:f>
                        </m:sup>
                      </m:sSup>
                    </m:oMath>
                  </m:oMathPara>
                </a14:m>
                <a:endParaRPr lang="en-US" sz="1400" dirty="0"/>
              </a:p>
            </p:txBody>
          </p:sp>
        </mc:Choice>
        <mc:Fallback>
          <p:sp>
            <p:nvSpPr>
              <p:cNvPr id="39" name="TextBox 38">
                <a:extLst>
                  <a:ext uri="{FF2B5EF4-FFF2-40B4-BE49-F238E27FC236}">
                    <a16:creationId xmlns:a16="http://schemas.microsoft.com/office/drawing/2014/main" id="{A37CDD95-D394-E1B0-5890-896FC41C654C}"/>
                  </a:ext>
                </a:extLst>
              </p:cNvPr>
              <p:cNvSpPr txBox="1">
                <a:spLocks noRot="1" noChangeAspect="1" noMove="1" noResize="1" noEditPoints="1" noAdjustHandles="1" noChangeArrowheads="1" noChangeShapeType="1" noTextEdit="1"/>
              </p:cNvSpPr>
              <p:nvPr/>
            </p:nvSpPr>
            <p:spPr>
              <a:xfrm>
                <a:off x="1452295" y="5754384"/>
                <a:ext cx="2533514" cy="470000"/>
              </a:xfrm>
              <a:prstGeom prst="rect">
                <a:avLst/>
              </a:prstGeom>
              <a:blipFill>
                <a:blip r:embed="rId9"/>
                <a:stretch>
                  <a:fillRect l="-1500" t="-50000" r="-4500" b="-55263"/>
                </a:stretch>
              </a:blipFill>
            </p:spPr>
            <p:txBody>
              <a:bodyPr/>
              <a:lstStyle/>
              <a:p>
                <a:r>
                  <a:rPr lang="en-DE">
                    <a:noFill/>
                  </a:rPr>
                  <a:t> </a:t>
                </a:r>
              </a:p>
            </p:txBody>
          </p:sp>
        </mc:Fallback>
      </mc:AlternateContent>
      <p:sp>
        <p:nvSpPr>
          <p:cNvPr id="40" name="TextBox 19">
            <a:extLst>
              <a:ext uri="{FF2B5EF4-FFF2-40B4-BE49-F238E27FC236}">
                <a16:creationId xmlns:a16="http://schemas.microsoft.com/office/drawing/2014/main" id="{797059AD-0DD2-0F1B-F011-E3E5CCC4D902}"/>
              </a:ext>
            </a:extLst>
          </p:cNvPr>
          <p:cNvSpPr txBox="1">
            <a:spLocks noChangeArrowheads="1"/>
          </p:cNvSpPr>
          <p:nvPr/>
        </p:nvSpPr>
        <p:spPr bwMode="auto">
          <a:xfrm>
            <a:off x="6585574" y="5454480"/>
            <a:ext cx="5311151" cy="61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100" dirty="0">
                <a:latin typeface="Open Sans" panose="020B0606030504020204" pitchFamily="34" charset="0"/>
                <a:ea typeface="Open Sans" panose="020B0606030504020204" pitchFamily="34" charset="0"/>
                <a:cs typeface="Open Sans" panose="020B0606030504020204" pitchFamily="34" charset="0"/>
              </a:rPr>
              <a:t>(a) Raw captured image; (b) Binary conversion; (c) Cleaned binary mask after noise removal; (d) Isolated droplet with the filament section behind it removed for accurate area estimation.</a:t>
            </a:r>
          </a:p>
        </p:txBody>
      </p:sp>
    </p:spTree>
    <p:extLst>
      <p:ext uri="{BB962C8B-B14F-4D97-AF65-F5344CB8AC3E}">
        <p14:creationId xmlns:p14="http://schemas.microsoft.com/office/powerpoint/2010/main" val="411615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VALIDATION</a:t>
            </a:r>
          </a:p>
        </p:txBody>
      </p:sp>
      <p:sp>
        <p:nvSpPr>
          <p:cNvPr id="4" name="Rectangle 3">
            <a:extLst>
              <a:ext uri="{FF2B5EF4-FFF2-40B4-BE49-F238E27FC236}">
                <a16:creationId xmlns:a16="http://schemas.microsoft.com/office/drawing/2014/main" id="{74161D25-64B6-14E0-AA14-5BFFFD221550}"/>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25">
            <a:extLst>
              <a:ext uri="{FF2B5EF4-FFF2-40B4-BE49-F238E27FC236}">
                <a16:creationId xmlns:a16="http://schemas.microsoft.com/office/drawing/2014/main" id="{D7F43EFC-0DE3-0EBA-8B49-D9960D8A5C77}"/>
              </a:ext>
            </a:extLst>
          </p:cNvPr>
          <p:cNvSpPr>
            <a:spLocks noGrp="1"/>
          </p:cNvSpPr>
          <p:nvPr>
            <p:ph type="sldNum" sz="quarter" idx="12"/>
          </p:nvPr>
        </p:nvSpPr>
        <p:spPr>
          <a:xfrm>
            <a:off x="11412747" y="6451590"/>
            <a:ext cx="48397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16</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AB210838-351A-50A7-B147-DE85C2873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7CE29E27-168B-681C-10F6-D034AD8E3AA2}"/>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Parallelogram 7">
            <a:extLst>
              <a:ext uri="{FF2B5EF4-FFF2-40B4-BE49-F238E27FC236}">
                <a16:creationId xmlns:a16="http://schemas.microsoft.com/office/drawing/2014/main" id="{A9F75FF2-E12B-CC22-6B5A-B3533EC051C5}"/>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19">
            <a:extLst>
              <a:ext uri="{FF2B5EF4-FFF2-40B4-BE49-F238E27FC236}">
                <a16:creationId xmlns:a16="http://schemas.microsoft.com/office/drawing/2014/main" id="{6B18D02A-DE65-D12A-7213-573F020B8174}"/>
              </a:ext>
            </a:extLst>
          </p:cNvPr>
          <p:cNvSpPr txBox="1">
            <a:spLocks noChangeArrowheads="1"/>
          </p:cNvSpPr>
          <p:nvPr/>
        </p:nvSpPr>
        <p:spPr bwMode="auto">
          <a:xfrm>
            <a:off x="1464042" y="3640908"/>
            <a:ext cx="344628" cy="26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200" dirty="0">
                <a:latin typeface="Open Sans" panose="020B0606030504020204" pitchFamily="34" charset="0"/>
                <a:ea typeface="Open Sans" panose="020B0606030504020204" pitchFamily="34" charset="0"/>
                <a:cs typeface="Open Sans" panose="020B0606030504020204" pitchFamily="34" charset="0"/>
              </a:rPr>
              <a:t>(a)</a:t>
            </a:r>
          </a:p>
        </p:txBody>
      </p:sp>
      <p:sp>
        <p:nvSpPr>
          <p:cNvPr id="9" name="TextBox 19">
            <a:extLst>
              <a:ext uri="{FF2B5EF4-FFF2-40B4-BE49-F238E27FC236}">
                <a16:creationId xmlns:a16="http://schemas.microsoft.com/office/drawing/2014/main" id="{3F629ADA-4A9A-4402-C6E6-9C777D4D65E7}"/>
              </a:ext>
            </a:extLst>
          </p:cNvPr>
          <p:cNvSpPr txBox="1">
            <a:spLocks noChangeArrowheads="1"/>
          </p:cNvSpPr>
          <p:nvPr/>
        </p:nvSpPr>
        <p:spPr bwMode="auto">
          <a:xfrm>
            <a:off x="4542883" y="3657212"/>
            <a:ext cx="344628" cy="26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200" dirty="0">
                <a:latin typeface="Open Sans" panose="020B0606030504020204" pitchFamily="34" charset="0"/>
                <a:ea typeface="Open Sans" panose="020B0606030504020204" pitchFamily="34" charset="0"/>
                <a:cs typeface="Open Sans" panose="020B0606030504020204" pitchFamily="34" charset="0"/>
              </a:rPr>
              <a:t>(b)</a:t>
            </a:r>
          </a:p>
        </p:txBody>
      </p:sp>
      <p:sp>
        <p:nvSpPr>
          <p:cNvPr id="10" name="TextBox 19">
            <a:extLst>
              <a:ext uri="{FF2B5EF4-FFF2-40B4-BE49-F238E27FC236}">
                <a16:creationId xmlns:a16="http://schemas.microsoft.com/office/drawing/2014/main" id="{57DA37F1-83CB-425E-E69F-27FE3B378707}"/>
              </a:ext>
            </a:extLst>
          </p:cNvPr>
          <p:cNvSpPr txBox="1">
            <a:spLocks noChangeArrowheads="1"/>
          </p:cNvSpPr>
          <p:nvPr/>
        </p:nvSpPr>
        <p:spPr bwMode="auto">
          <a:xfrm>
            <a:off x="7687040" y="3722075"/>
            <a:ext cx="344628" cy="26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200" dirty="0">
                <a:latin typeface="Open Sans" panose="020B0606030504020204" pitchFamily="34" charset="0"/>
                <a:ea typeface="Open Sans" panose="020B0606030504020204" pitchFamily="34" charset="0"/>
                <a:cs typeface="Open Sans" panose="020B0606030504020204" pitchFamily="34" charset="0"/>
              </a:rPr>
              <a:t>(c)</a:t>
            </a:r>
          </a:p>
        </p:txBody>
      </p:sp>
      <p:sp>
        <p:nvSpPr>
          <p:cNvPr id="11" name="TextBox 19">
            <a:extLst>
              <a:ext uri="{FF2B5EF4-FFF2-40B4-BE49-F238E27FC236}">
                <a16:creationId xmlns:a16="http://schemas.microsoft.com/office/drawing/2014/main" id="{F7C83E26-3F9B-1551-CD7C-FEE67931AEFB}"/>
              </a:ext>
            </a:extLst>
          </p:cNvPr>
          <p:cNvSpPr txBox="1">
            <a:spLocks noChangeArrowheads="1"/>
          </p:cNvSpPr>
          <p:nvPr/>
        </p:nvSpPr>
        <p:spPr bwMode="auto">
          <a:xfrm>
            <a:off x="548542" y="1021150"/>
            <a:ext cx="10821453" cy="62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d</a:t>
            </a:r>
            <a:r>
              <a:rPr lang="en-US" sz="1800" b="1" i="0" u="none" strike="noStrike" baseline="30000" dirty="0">
                <a:latin typeface="Open Sans" panose="020B0606030504020204" pitchFamily="34" charset="0"/>
                <a:ea typeface="Open Sans" panose="020B0606030504020204" pitchFamily="34" charset="0"/>
                <a:cs typeface="Open Sans" panose="020B0606030504020204" pitchFamily="34" charset="0"/>
              </a:rPr>
              <a:t>2</a:t>
            </a:r>
            <a:r>
              <a:rPr lang="en-US" sz="1800" b="1" dirty="0">
                <a:latin typeface="Open Sans" panose="020B0606030504020204" pitchFamily="34" charset="0"/>
                <a:ea typeface="Open Sans" panose="020B0606030504020204" pitchFamily="34" charset="0"/>
                <a:cs typeface="Open Sans" panose="020B0606030504020204" pitchFamily="34" charset="0"/>
              </a:rPr>
              <a:t>-</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t curves for water under air flow </a:t>
            </a:r>
            <a:r>
              <a:rPr lang="en-US" sz="1800" b="1" dirty="0">
                <a:latin typeface="Open Sans" panose="020B0606030504020204" pitchFamily="34" charset="0"/>
                <a:ea typeface="Open Sans" panose="020B0606030504020204" pitchFamily="34" charset="0"/>
                <a:cs typeface="Open Sans" panose="020B0606030504020204" pitchFamily="34" charset="0"/>
              </a:rPr>
              <a:t>(a) </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1.03mm/s, 30</a:t>
            </a:r>
            <a:r>
              <a:rPr lang="en-US" sz="1800" b="1" i="0" u="none" strike="noStrike" baseline="30000" dirty="0">
                <a:latin typeface="Open Sans" panose="020B0606030504020204" pitchFamily="34" charset="0"/>
                <a:ea typeface="Open Sans" panose="020B0606030504020204" pitchFamily="34" charset="0"/>
                <a:cs typeface="Open Sans" panose="020B0606030504020204" pitchFamily="34" charset="0"/>
              </a:rPr>
              <a:t>0</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C</a:t>
            </a:r>
            <a:r>
              <a:rPr lang="en-US" sz="1800" b="1" dirty="0">
                <a:latin typeface="Open Sans" panose="020B0606030504020204" pitchFamily="34" charset="0"/>
                <a:ea typeface="Open Sans" panose="020B0606030504020204" pitchFamily="34" charset="0"/>
                <a:cs typeface="Open Sans" panose="020B0606030504020204" pitchFamily="34" charset="0"/>
              </a:rPr>
              <a:t>; (b) </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1.48mm/s, 30</a:t>
            </a:r>
            <a:r>
              <a:rPr lang="en-US" sz="1800" b="1" i="0" u="none" strike="noStrike" baseline="30000" dirty="0">
                <a:latin typeface="Open Sans" panose="020B0606030504020204" pitchFamily="34" charset="0"/>
                <a:ea typeface="Open Sans" panose="020B0606030504020204" pitchFamily="34" charset="0"/>
                <a:cs typeface="Open Sans" panose="020B0606030504020204" pitchFamily="34" charset="0"/>
              </a:rPr>
              <a:t>0</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C</a:t>
            </a:r>
            <a:r>
              <a:rPr lang="en-US" sz="1800" b="1" dirty="0">
                <a:latin typeface="Open Sans" panose="020B0606030504020204" pitchFamily="34" charset="0"/>
                <a:ea typeface="Open Sans" panose="020B0606030504020204" pitchFamily="34" charset="0"/>
                <a:cs typeface="Open Sans" panose="020B0606030504020204" pitchFamily="34" charset="0"/>
              </a:rPr>
              <a:t>; (c) </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2.4mm/s, 30</a:t>
            </a:r>
            <a:r>
              <a:rPr lang="en-US" sz="1800" b="1" i="0" u="none" strike="noStrike" baseline="30000" dirty="0">
                <a:latin typeface="Open Sans" panose="020B0606030504020204" pitchFamily="34" charset="0"/>
                <a:ea typeface="Open Sans" panose="020B0606030504020204" pitchFamily="34" charset="0"/>
                <a:cs typeface="Open Sans" panose="020B0606030504020204" pitchFamily="34" charset="0"/>
              </a:rPr>
              <a:t>0</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C</a:t>
            </a:r>
            <a:r>
              <a:rPr lang="en-US" sz="1800" b="1" dirty="0">
                <a:latin typeface="Open Sans" panose="020B0606030504020204" pitchFamily="34" charset="0"/>
                <a:ea typeface="Open Sans" panose="020B0606030504020204" pitchFamily="34" charset="0"/>
                <a:cs typeface="Open Sans" panose="020B0606030504020204" pitchFamily="34" charset="0"/>
              </a:rPr>
              <a:t>; (d) </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1.48mm/s, 45</a:t>
            </a:r>
            <a:r>
              <a:rPr lang="en-US" sz="1800" b="1" i="0" u="none" strike="noStrike" baseline="30000" dirty="0">
                <a:latin typeface="Open Sans" panose="020B0606030504020204" pitchFamily="34" charset="0"/>
                <a:ea typeface="Open Sans" panose="020B0606030504020204" pitchFamily="34" charset="0"/>
                <a:cs typeface="Open Sans" panose="020B0606030504020204" pitchFamily="34" charset="0"/>
              </a:rPr>
              <a:t>0</a:t>
            </a:r>
            <a:r>
              <a:rPr lang="en-US" sz="1800" b="1" i="0" u="none" strike="noStrike" baseline="0" dirty="0">
                <a:latin typeface="Open Sans" panose="020B0606030504020204" pitchFamily="34" charset="0"/>
                <a:ea typeface="Open Sans" panose="020B0606030504020204" pitchFamily="34" charset="0"/>
                <a:cs typeface="Open Sans" panose="020B0606030504020204" pitchFamily="34" charset="0"/>
              </a:rPr>
              <a:t>C</a:t>
            </a:r>
            <a:endParaRPr lang="en-U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9">
            <a:extLst>
              <a:ext uri="{FF2B5EF4-FFF2-40B4-BE49-F238E27FC236}">
                <a16:creationId xmlns:a16="http://schemas.microsoft.com/office/drawing/2014/main" id="{BD12BEF8-53E7-8B24-6886-298816FF3ADF}"/>
              </a:ext>
            </a:extLst>
          </p:cNvPr>
          <p:cNvSpPr txBox="1">
            <a:spLocks noChangeArrowheads="1"/>
          </p:cNvSpPr>
          <p:nvPr/>
        </p:nvSpPr>
        <p:spPr bwMode="auto">
          <a:xfrm>
            <a:off x="1021914" y="4137756"/>
            <a:ext cx="10390833" cy="188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285750" indent="-285750" algn="just">
              <a:lnSpc>
                <a:spcPct val="11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Pure water droplets used as baseline to benchmark experimental setup against the classical d</a:t>
            </a:r>
            <a:r>
              <a:rPr lang="en-US" sz="1800" baseline="30000" dirty="0">
                <a:latin typeface="Open Sans" panose="020B0606030504020204" pitchFamily="34" charset="0"/>
                <a:ea typeface="Open Sans" panose="020B0606030504020204" pitchFamily="34" charset="0"/>
                <a:cs typeface="Open Sans" panose="020B0606030504020204" pitchFamily="34" charset="0"/>
              </a:rPr>
              <a:t>2</a:t>
            </a:r>
            <a:r>
              <a:rPr lang="en-US" sz="1800" dirty="0">
                <a:latin typeface="Open Sans" panose="020B0606030504020204" pitchFamily="34" charset="0"/>
                <a:ea typeface="Open Sans" panose="020B0606030504020204" pitchFamily="34" charset="0"/>
                <a:cs typeface="Open Sans" panose="020B0606030504020204" pitchFamily="34" charset="0"/>
              </a:rPr>
              <a:t>-t diffusion-limited evaporation model.</a:t>
            </a:r>
          </a:p>
          <a:p>
            <a:pPr marL="285750" indent="-285750" algn="just">
              <a:lnSpc>
                <a:spcPct val="11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Satisfactory agreement between experimental and analytical evaporation curves across all tested flow velocities and temperatures, with deviations in the range of 6-12%.</a:t>
            </a:r>
          </a:p>
          <a:p>
            <a:pPr marL="285750" indent="-285750" algn="just">
              <a:lnSpc>
                <a:spcPct val="11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Deviations can be attributed to minor heat losses, filament hygroscopicity, and quasi-steady assumptions in the analytical model.</a:t>
            </a:r>
          </a:p>
        </p:txBody>
      </p:sp>
      <p:pic>
        <p:nvPicPr>
          <p:cNvPr id="13" name="Picture 12" descr="A graph with lines and numbers&#10;&#10;AI-generated content may be incorrect.">
            <a:extLst>
              <a:ext uri="{FF2B5EF4-FFF2-40B4-BE49-F238E27FC236}">
                <a16:creationId xmlns:a16="http://schemas.microsoft.com/office/drawing/2014/main" id="{7797FB7C-7EE7-F700-8CCE-58BCD46F9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85" y="1836887"/>
            <a:ext cx="2793063" cy="1862042"/>
          </a:xfrm>
          <a:prstGeom prst="rect">
            <a:avLst/>
          </a:prstGeom>
        </p:spPr>
      </p:pic>
      <p:pic>
        <p:nvPicPr>
          <p:cNvPr id="14" name="Picture 13" descr="A graph with lines and numbers&#10;&#10;AI-generated content may be incorrect.">
            <a:extLst>
              <a:ext uri="{FF2B5EF4-FFF2-40B4-BE49-F238E27FC236}">
                <a16:creationId xmlns:a16="http://schemas.microsoft.com/office/drawing/2014/main" id="{0387E4B8-AD9E-CBB9-0D0D-FC4FDF6FC2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352" y="1836887"/>
            <a:ext cx="2793063" cy="1862042"/>
          </a:xfrm>
          <a:prstGeom prst="rect">
            <a:avLst/>
          </a:prstGeom>
        </p:spPr>
      </p:pic>
      <p:pic>
        <p:nvPicPr>
          <p:cNvPr id="15" name="Picture 14" descr="A graph of a graph&#10;&#10;AI-generated content may be incorrect.">
            <a:extLst>
              <a:ext uri="{FF2B5EF4-FFF2-40B4-BE49-F238E27FC236}">
                <a16:creationId xmlns:a16="http://schemas.microsoft.com/office/drawing/2014/main" id="{DEDBA294-5249-14ED-EAC3-37470EFAA9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509" y="1836887"/>
            <a:ext cx="2793063" cy="1862042"/>
          </a:xfrm>
          <a:prstGeom prst="rect">
            <a:avLst/>
          </a:prstGeom>
        </p:spPr>
      </p:pic>
      <p:pic>
        <p:nvPicPr>
          <p:cNvPr id="16" name="Picture 15" descr="A graph of a function&#10;&#10;AI-generated content may be incorrect.">
            <a:extLst>
              <a:ext uri="{FF2B5EF4-FFF2-40B4-BE49-F238E27FC236}">
                <a16:creationId xmlns:a16="http://schemas.microsoft.com/office/drawing/2014/main" id="{7FEE2682-B2F8-AE4D-7092-2DE085E554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848" y="1830530"/>
            <a:ext cx="2793063" cy="1862042"/>
          </a:xfrm>
          <a:prstGeom prst="rect">
            <a:avLst/>
          </a:prstGeom>
        </p:spPr>
      </p:pic>
      <p:sp>
        <p:nvSpPr>
          <p:cNvPr id="18" name="TextBox 19">
            <a:extLst>
              <a:ext uri="{FF2B5EF4-FFF2-40B4-BE49-F238E27FC236}">
                <a16:creationId xmlns:a16="http://schemas.microsoft.com/office/drawing/2014/main" id="{2AAFED56-BF11-2E2C-054E-A62A13C931E7}"/>
              </a:ext>
            </a:extLst>
          </p:cNvPr>
          <p:cNvSpPr txBox="1">
            <a:spLocks noChangeArrowheads="1"/>
          </p:cNvSpPr>
          <p:nvPr/>
        </p:nvSpPr>
        <p:spPr bwMode="auto">
          <a:xfrm>
            <a:off x="10835270" y="3738379"/>
            <a:ext cx="344628" cy="26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200" dirty="0">
                <a:latin typeface="Open Sans" panose="020B0606030504020204" pitchFamily="34" charset="0"/>
                <a:ea typeface="Open Sans" panose="020B0606030504020204" pitchFamily="34" charset="0"/>
                <a:cs typeface="Open Sans" panose="020B0606030504020204" pitchFamily="34" charset="0"/>
              </a:rPr>
              <a:t>(d)</a:t>
            </a:r>
          </a:p>
        </p:txBody>
      </p:sp>
    </p:spTree>
    <p:extLst>
      <p:ext uri="{BB962C8B-B14F-4D97-AF65-F5344CB8AC3E}">
        <p14:creationId xmlns:p14="http://schemas.microsoft.com/office/powerpoint/2010/main" val="232171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SOME RESULTS</a:t>
            </a:r>
          </a:p>
        </p:txBody>
      </p:sp>
      <p:sp>
        <p:nvSpPr>
          <p:cNvPr id="4" name="Rectangle 3">
            <a:extLst>
              <a:ext uri="{FF2B5EF4-FFF2-40B4-BE49-F238E27FC236}">
                <a16:creationId xmlns:a16="http://schemas.microsoft.com/office/drawing/2014/main" id="{74161D25-64B6-14E0-AA14-5BFFFD221550}"/>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25">
            <a:extLst>
              <a:ext uri="{FF2B5EF4-FFF2-40B4-BE49-F238E27FC236}">
                <a16:creationId xmlns:a16="http://schemas.microsoft.com/office/drawing/2014/main" id="{D7F43EFC-0DE3-0EBA-8B49-D9960D8A5C77}"/>
              </a:ext>
            </a:extLst>
          </p:cNvPr>
          <p:cNvSpPr>
            <a:spLocks noGrp="1"/>
          </p:cNvSpPr>
          <p:nvPr>
            <p:ph type="sldNum" sz="quarter" idx="12"/>
          </p:nvPr>
        </p:nvSpPr>
        <p:spPr>
          <a:xfrm>
            <a:off x="11412747" y="6451590"/>
            <a:ext cx="48397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17</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AB210838-351A-50A7-B147-DE85C2873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7CE29E27-168B-681C-10F6-D034AD8E3AA2}"/>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Parallelogram 7">
            <a:extLst>
              <a:ext uri="{FF2B5EF4-FFF2-40B4-BE49-F238E27FC236}">
                <a16:creationId xmlns:a16="http://schemas.microsoft.com/office/drawing/2014/main" id="{A9F75FF2-E12B-CC22-6B5A-B3533EC051C5}"/>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graph of different colored lines&#10;&#10;AI-generated content may be incorrect.">
            <a:extLst>
              <a:ext uri="{FF2B5EF4-FFF2-40B4-BE49-F238E27FC236}">
                <a16:creationId xmlns:a16="http://schemas.microsoft.com/office/drawing/2014/main" id="{2EA287CA-ABBE-B03A-F72D-1B3A541A8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72" y="1345042"/>
            <a:ext cx="4829985" cy="3219990"/>
          </a:xfrm>
          <a:prstGeom prst="rect">
            <a:avLst/>
          </a:prstGeom>
        </p:spPr>
      </p:pic>
      <p:sp>
        <p:nvSpPr>
          <p:cNvPr id="20" name="TextBox 19">
            <a:extLst>
              <a:ext uri="{FF2B5EF4-FFF2-40B4-BE49-F238E27FC236}">
                <a16:creationId xmlns:a16="http://schemas.microsoft.com/office/drawing/2014/main" id="{4FD15DDD-BD0E-389F-B043-0D90509CAEFC}"/>
              </a:ext>
            </a:extLst>
          </p:cNvPr>
          <p:cNvSpPr txBox="1">
            <a:spLocks noChangeArrowheads="1"/>
          </p:cNvSpPr>
          <p:nvPr/>
        </p:nvSpPr>
        <p:spPr bwMode="auto">
          <a:xfrm>
            <a:off x="370486" y="4583958"/>
            <a:ext cx="5725514" cy="4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285750" indent="-285750" algn="just">
              <a:lnSpc>
                <a:spcPct val="110000"/>
              </a:lnSpc>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Total evaporation time decreases with increasing SDS mass fraction up to the CMC, explained by the Gibbs adsorption relation:</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940A5434-ED65-6043-40C6-EF6810A8B9CB}"/>
                  </a:ext>
                </a:extLst>
              </p:cNvPr>
              <p:cNvSpPr txBox="1"/>
              <p:nvPr/>
            </p:nvSpPr>
            <p:spPr>
              <a:xfrm>
                <a:off x="4449992" y="4816193"/>
                <a:ext cx="1457322"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num>
                        <m:den>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r>
                                <a:rPr lang="en-US" b="0" i="1" smtClean="0">
                                  <a:latin typeface="Cambria Math" panose="02040503050406030204" pitchFamily="18" charset="0"/>
                                </a:rPr>
                                <m:t>𝑐</m:t>
                              </m:r>
                            </m:e>
                          </m:func>
                        </m:den>
                      </m:f>
                      <m:r>
                        <a:rPr lang="en-US" b="0" i="1" smtClean="0">
                          <a:latin typeface="Cambria Math" panose="02040503050406030204" pitchFamily="18" charset="0"/>
                        </a:rPr>
                        <m:t>=−</m:t>
                      </m:r>
                      <m:r>
                        <a:rPr lang="en-US" b="0" i="1" smtClean="0">
                          <a:latin typeface="Cambria Math" panose="02040503050406030204" pitchFamily="18" charset="0"/>
                        </a:rPr>
                        <m:t>𝑅𝑇</m:t>
                      </m:r>
                      <m:r>
                        <m:rPr>
                          <m:sty m:val="p"/>
                        </m:rPr>
                        <a:rPr lang="el-GR" b="0" i="1" smtClean="0">
                          <a:latin typeface="Cambria Math" panose="02040503050406030204" pitchFamily="18" charset="0"/>
                          <a:ea typeface="Cambria Math" panose="02040503050406030204" pitchFamily="18" charset="0"/>
                        </a:rPr>
                        <m:t>Γ</m:t>
                      </m:r>
                    </m:oMath>
                  </m:oMathPara>
                </a14:m>
                <a:endParaRPr lang="en-US" dirty="0"/>
              </a:p>
            </p:txBody>
          </p:sp>
        </mc:Choice>
        <mc:Fallback>
          <p:sp>
            <p:nvSpPr>
              <p:cNvPr id="21" name="TextBox 20">
                <a:extLst>
                  <a:ext uri="{FF2B5EF4-FFF2-40B4-BE49-F238E27FC236}">
                    <a16:creationId xmlns:a16="http://schemas.microsoft.com/office/drawing/2014/main" id="{940A5434-ED65-6043-40C6-EF6810A8B9CB}"/>
                  </a:ext>
                </a:extLst>
              </p:cNvPr>
              <p:cNvSpPr txBox="1">
                <a:spLocks noRot="1" noChangeAspect="1" noMove="1" noResize="1" noEditPoints="1" noAdjustHandles="1" noChangeArrowheads="1" noChangeShapeType="1" noTextEdit="1"/>
              </p:cNvSpPr>
              <p:nvPr/>
            </p:nvSpPr>
            <p:spPr>
              <a:xfrm>
                <a:off x="4449992" y="4816193"/>
                <a:ext cx="1457322" cy="525978"/>
              </a:xfrm>
              <a:prstGeom prst="rect">
                <a:avLst/>
              </a:prstGeom>
              <a:blipFill>
                <a:blip r:embed="rId5"/>
                <a:stretch>
                  <a:fillRect l="-3448" t="-2381" r="-2586" b="-16667"/>
                </a:stretch>
              </a:blipFill>
            </p:spPr>
            <p:txBody>
              <a:bodyPr/>
              <a:lstStyle/>
              <a:p>
                <a:r>
                  <a:rPr lang="en-DE">
                    <a:noFill/>
                  </a:rPr>
                  <a:t> </a:t>
                </a:r>
              </a:p>
            </p:txBody>
          </p:sp>
        </mc:Fallback>
      </mc:AlternateContent>
      <p:sp>
        <p:nvSpPr>
          <p:cNvPr id="22" name="TextBox 19">
            <a:extLst>
              <a:ext uri="{FF2B5EF4-FFF2-40B4-BE49-F238E27FC236}">
                <a16:creationId xmlns:a16="http://schemas.microsoft.com/office/drawing/2014/main" id="{8AC4D287-79E8-EE06-587A-D62B1429BBF1}"/>
              </a:ext>
            </a:extLst>
          </p:cNvPr>
          <p:cNvSpPr txBox="1">
            <a:spLocks noChangeArrowheads="1"/>
          </p:cNvSpPr>
          <p:nvPr/>
        </p:nvSpPr>
        <p:spPr bwMode="auto">
          <a:xfrm>
            <a:off x="722586" y="5420019"/>
            <a:ext cx="5042824" cy="100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1400" dirty="0">
                <a:latin typeface="Open Sans" panose="020B0606030504020204" pitchFamily="34" charset="0"/>
                <a:ea typeface="Open Sans" panose="020B0606030504020204" pitchFamily="34" charset="0"/>
                <a:cs typeface="Open Sans" panose="020B0606030504020204" pitchFamily="34" charset="0"/>
              </a:rPr>
              <a:t>Surfactant molecules disrupt the hydrogen-bonded water network at the liquid–air interface, reducing the energetic barrier for evaporation and allowing water molecules to escape more easily.</a:t>
            </a:r>
          </a:p>
        </p:txBody>
      </p:sp>
      <p:sp>
        <p:nvSpPr>
          <p:cNvPr id="23" name="TextBox 19">
            <a:extLst>
              <a:ext uri="{FF2B5EF4-FFF2-40B4-BE49-F238E27FC236}">
                <a16:creationId xmlns:a16="http://schemas.microsoft.com/office/drawing/2014/main" id="{1DD138C7-73E1-4CAA-04E8-929A527B1C1D}"/>
              </a:ext>
            </a:extLst>
          </p:cNvPr>
          <p:cNvSpPr txBox="1">
            <a:spLocks noChangeArrowheads="1"/>
          </p:cNvSpPr>
          <p:nvPr/>
        </p:nvSpPr>
        <p:spPr bwMode="auto">
          <a:xfrm>
            <a:off x="580683" y="729879"/>
            <a:ext cx="5326631" cy="59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600" b="1" dirty="0">
                <a:latin typeface="Open Sans" panose="020B0606030504020204" pitchFamily="34" charset="0"/>
                <a:ea typeface="Open Sans" panose="020B0606030504020204" pitchFamily="34" charset="0"/>
                <a:cs typeface="Open Sans" panose="020B0606030504020204" pitchFamily="34" charset="0"/>
              </a:rPr>
              <a:t>Total evaporation time as a function of surfactant concentration for different flow velocities</a:t>
            </a:r>
          </a:p>
        </p:txBody>
      </p:sp>
      <p:pic>
        <p:nvPicPr>
          <p:cNvPr id="24" name="Picture 23" descr="A graph of evaporation and evaporation&#10;&#10;AI-generated content may be incorrect.">
            <a:extLst>
              <a:ext uri="{FF2B5EF4-FFF2-40B4-BE49-F238E27FC236}">
                <a16:creationId xmlns:a16="http://schemas.microsoft.com/office/drawing/2014/main" id="{D9E589E7-8298-2FCE-6768-61D1FE92C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6417" y="1495264"/>
            <a:ext cx="4275889" cy="2850593"/>
          </a:xfrm>
          <a:prstGeom prst="rect">
            <a:avLst/>
          </a:prstGeom>
        </p:spPr>
      </p:pic>
      <p:sp>
        <p:nvSpPr>
          <p:cNvPr id="25" name="TextBox 19">
            <a:extLst>
              <a:ext uri="{FF2B5EF4-FFF2-40B4-BE49-F238E27FC236}">
                <a16:creationId xmlns:a16="http://schemas.microsoft.com/office/drawing/2014/main" id="{385319FA-E9CC-9B7D-107D-42E8853804A3}"/>
              </a:ext>
            </a:extLst>
          </p:cNvPr>
          <p:cNvSpPr txBox="1">
            <a:spLocks noChangeArrowheads="1"/>
          </p:cNvSpPr>
          <p:nvPr/>
        </p:nvSpPr>
        <p:spPr bwMode="auto">
          <a:xfrm>
            <a:off x="6499128" y="889088"/>
            <a:ext cx="5181600" cy="59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pPr>
            <a:r>
              <a:rPr lang="en-US" sz="1600" b="1" dirty="0">
                <a:latin typeface="Open Sans" panose="020B0606030504020204" pitchFamily="34" charset="0"/>
                <a:ea typeface="Open Sans" panose="020B0606030504020204" pitchFamily="34" charset="0"/>
                <a:cs typeface="Open Sans" panose="020B0606030504020204" pitchFamily="34" charset="0"/>
              </a:rPr>
              <a:t>Variation of mean contact angle with surfactant mass fraction at the start and mid evaporation</a:t>
            </a:r>
          </a:p>
        </p:txBody>
      </p:sp>
      <p:pic>
        <p:nvPicPr>
          <p:cNvPr id="26" name="Picture 25" descr="A close-up of a black object&#10;&#10;AI-generated content may be incorrect.">
            <a:extLst>
              <a:ext uri="{FF2B5EF4-FFF2-40B4-BE49-F238E27FC236}">
                <a16:creationId xmlns:a16="http://schemas.microsoft.com/office/drawing/2014/main" id="{ED0B7CB5-DC33-4D5B-D4C9-954CD2300C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9128" y="4483916"/>
            <a:ext cx="5181600" cy="1287149"/>
          </a:xfrm>
          <a:prstGeom prst="rect">
            <a:avLst/>
          </a:prstGeom>
        </p:spPr>
      </p:pic>
      <p:sp>
        <p:nvSpPr>
          <p:cNvPr id="27" name="TextBox 19">
            <a:extLst>
              <a:ext uri="{FF2B5EF4-FFF2-40B4-BE49-F238E27FC236}">
                <a16:creationId xmlns:a16="http://schemas.microsoft.com/office/drawing/2014/main" id="{7EF7D428-1A3A-B6EB-70FC-1911147FAE08}"/>
              </a:ext>
            </a:extLst>
          </p:cNvPr>
          <p:cNvSpPr txBox="1">
            <a:spLocks noChangeArrowheads="1"/>
          </p:cNvSpPr>
          <p:nvPr/>
        </p:nvSpPr>
        <p:spPr bwMode="auto">
          <a:xfrm>
            <a:off x="6563545" y="5852767"/>
            <a:ext cx="5333180" cy="56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2" rIns="68564" bIns="34282">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nSpc>
                <a:spcPct val="110000"/>
              </a:lnSpc>
            </a:pPr>
            <a:r>
              <a:rPr lang="en-US" sz="1000" dirty="0">
                <a:latin typeface="Open Sans" panose="020B0606030504020204" pitchFamily="34" charset="0"/>
                <a:ea typeface="Open Sans" panose="020B0606030504020204" pitchFamily="34" charset="0"/>
                <a:cs typeface="Open Sans" panose="020B0606030504020204" pitchFamily="34" charset="0"/>
              </a:rPr>
              <a:t>(a) Water droplet undergoing constant-radius evaporation with a pinned contact line; (b) Surfactant droplet showing earlier contact line motion due to reduced surface adhesion and lower surface tension.</a:t>
            </a:r>
          </a:p>
        </p:txBody>
      </p:sp>
    </p:spTree>
    <p:extLst>
      <p:ext uri="{BB962C8B-B14F-4D97-AF65-F5344CB8AC3E}">
        <p14:creationId xmlns:p14="http://schemas.microsoft.com/office/powerpoint/2010/main" val="417978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INTRODUCTION: Evaporation in porous media</a:t>
            </a:r>
          </a:p>
        </p:txBody>
      </p:sp>
      <p:sp>
        <p:nvSpPr>
          <p:cNvPr id="9" name="Rectangle 8">
            <a:extLst>
              <a:ext uri="{FF2B5EF4-FFF2-40B4-BE49-F238E27FC236}">
                <a16:creationId xmlns:a16="http://schemas.microsoft.com/office/drawing/2014/main" id="{34400C9F-4840-A782-CC16-13E842EADE7C}"/>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Slide Number Placeholder 25">
            <a:extLst>
              <a:ext uri="{FF2B5EF4-FFF2-40B4-BE49-F238E27FC236}">
                <a16:creationId xmlns:a16="http://schemas.microsoft.com/office/drawing/2014/main" id="{D758234A-B9A9-3461-AE46-0882A2C13BF3}"/>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2</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descr="Otto-von-Guericke-Universität Magdeburg">
            <a:extLst>
              <a:ext uri="{FF2B5EF4-FFF2-40B4-BE49-F238E27FC236}">
                <a16:creationId xmlns:a16="http://schemas.microsoft.com/office/drawing/2014/main" id="{FB87787D-46CC-8B2A-7B0A-284BB1184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C04CD7-27C6-8726-B61A-DD9607FF2AE0}"/>
              </a:ext>
            </a:extLst>
          </p:cNvPr>
          <p:cNvSpPr txBox="1"/>
          <p:nvPr/>
        </p:nvSpPr>
        <p:spPr>
          <a:xfrm>
            <a:off x="241688" y="818806"/>
            <a:ext cx="11475254"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Evaporation is the process by which molecules at the surface of a </a:t>
            </a:r>
            <a:r>
              <a:rPr lang="en-US" sz="2000" b="1" dirty="0">
                <a:latin typeface="Open Sans" panose="020B0606030504020204" pitchFamily="34" charset="0"/>
                <a:ea typeface="Open Sans" panose="020B0606030504020204" pitchFamily="34" charset="0"/>
                <a:cs typeface="Open Sans" panose="020B0606030504020204" pitchFamily="34" charset="0"/>
              </a:rPr>
              <a:t>liquid gain enough energy to escape into the gas phase.</a:t>
            </a:r>
          </a:p>
        </p:txBody>
      </p:sp>
      <p:sp>
        <p:nvSpPr>
          <p:cNvPr id="34" name="Parallelogram 33">
            <a:extLst>
              <a:ext uri="{FF2B5EF4-FFF2-40B4-BE49-F238E27FC236}">
                <a16:creationId xmlns:a16="http://schemas.microsoft.com/office/drawing/2014/main" id="{B4B6BC1B-20F3-344C-B5FF-E064F90CA019}"/>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5" name="Parallelogram 34">
            <a:extLst>
              <a:ext uri="{FF2B5EF4-FFF2-40B4-BE49-F238E27FC236}">
                <a16:creationId xmlns:a16="http://schemas.microsoft.com/office/drawing/2014/main" id="{AF0C863A-596B-4BE9-D7E8-6314EC8DBC56}"/>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452245C-8F15-8647-10E9-38BF4B8893A8}"/>
              </a:ext>
            </a:extLst>
          </p:cNvPr>
          <p:cNvSpPr txBox="1"/>
          <p:nvPr/>
        </p:nvSpPr>
        <p:spPr>
          <a:xfrm>
            <a:off x="241688" y="818806"/>
            <a:ext cx="11475254"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Evaporation is the process by which molecules at the surface of a </a:t>
            </a:r>
            <a:r>
              <a:rPr lang="en-US" sz="2000" b="1" dirty="0">
                <a:latin typeface="Open Sans" panose="020B0606030504020204" pitchFamily="34" charset="0"/>
                <a:ea typeface="Open Sans" panose="020B0606030504020204" pitchFamily="34" charset="0"/>
                <a:cs typeface="Open Sans" panose="020B0606030504020204" pitchFamily="34" charset="0"/>
              </a:rPr>
              <a:t>liquid gain enough energy to escape into the gas phase.</a:t>
            </a:r>
          </a:p>
        </p:txBody>
      </p:sp>
      <p:sp>
        <p:nvSpPr>
          <p:cNvPr id="4" name="Rectangle 3">
            <a:extLst>
              <a:ext uri="{FF2B5EF4-FFF2-40B4-BE49-F238E27FC236}">
                <a16:creationId xmlns:a16="http://schemas.microsoft.com/office/drawing/2014/main" id="{CD06E113-8497-1D03-F329-0D058923D9C0}"/>
              </a:ext>
            </a:extLst>
          </p:cNvPr>
          <p:cNvSpPr/>
          <p:nvPr/>
        </p:nvSpPr>
        <p:spPr>
          <a:xfrm>
            <a:off x="434124" y="4263673"/>
            <a:ext cx="2037236" cy="2055343"/>
          </a:xfrm>
          <a:prstGeom prst="rect">
            <a:avLst/>
          </a:prstGeom>
          <a:solidFill>
            <a:schemeClr val="bg1"/>
          </a:solidFill>
          <a:ln>
            <a:solidFill>
              <a:schemeClr val="bg1"/>
            </a:solidFill>
          </a:ln>
          <a:effectLst>
            <a:glow rad="127000">
              <a:srgbClr val="7A003F">
                <a:alpha val="2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Top Corners Rounded 4">
            <a:extLst>
              <a:ext uri="{FF2B5EF4-FFF2-40B4-BE49-F238E27FC236}">
                <a16:creationId xmlns:a16="http://schemas.microsoft.com/office/drawing/2014/main" id="{47B73119-EC56-A491-DB24-5BBDFC9B5BB8}"/>
              </a:ext>
            </a:extLst>
          </p:cNvPr>
          <p:cNvSpPr/>
          <p:nvPr/>
        </p:nvSpPr>
        <p:spPr>
          <a:xfrm>
            <a:off x="434124" y="3833337"/>
            <a:ext cx="2037236" cy="430336"/>
          </a:xfrm>
          <a:prstGeom prst="round2SameRect">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Soil drying</a:t>
            </a:r>
          </a:p>
        </p:txBody>
      </p:sp>
      <p:pic>
        <p:nvPicPr>
          <p:cNvPr id="6" name="Picture 4" descr="NASA SVS | Evaporation and Transpiration">
            <a:extLst>
              <a:ext uri="{FF2B5EF4-FFF2-40B4-BE49-F238E27FC236}">
                <a16:creationId xmlns:a16="http://schemas.microsoft.com/office/drawing/2014/main" id="{2E5F4A08-6DC6-4212-8062-19BAEA63DF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14" r="65449" b="4927"/>
          <a:stretch/>
        </p:blipFill>
        <p:spPr bwMode="auto">
          <a:xfrm>
            <a:off x="576146" y="4356327"/>
            <a:ext cx="1759720" cy="18402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4A7C617-0509-9224-B2F4-113E7B550900}"/>
              </a:ext>
            </a:extLst>
          </p:cNvPr>
          <p:cNvSpPr/>
          <p:nvPr/>
        </p:nvSpPr>
        <p:spPr>
          <a:xfrm>
            <a:off x="2613382" y="4257248"/>
            <a:ext cx="2764357" cy="1631060"/>
          </a:xfrm>
          <a:prstGeom prst="rect">
            <a:avLst/>
          </a:prstGeom>
          <a:solidFill>
            <a:schemeClr val="bg1"/>
          </a:solidFill>
          <a:ln>
            <a:solidFill>
              <a:schemeClr val="bg1"/>
            </a:solidFill>
          </a:ln>
          <a:effectLst>
            <a:glow rad="127000">
              <a:srgbClr val="7A003F">
                <a:alpha val="2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Top Corners Rounded 7">
            <a:extLst>
              <a:ext uri="{FF2B5EF4-FFF2-40B4-BE49-F238E27FC236}">
                <a16:creationId xmlns:a16="http://schemas.microsoft.com/office/drawing/2014/main" id="{2B6361CA-938D-3C48-197A-5FF7F1E6D8FC}"/>
              </a:ext>
            </a:extLst>
          </p:cNvPr>
          <p:cNvSpPr/>
          <p:nvPr/>
        </p:nvSpPr>
        <p:spPr>
          <a:xfrm>
            <a:off x="2613383" y="3826911"/>
            <a:ext cx="2764356" cy="430336"/>
          </a:xfrm>
          <a:prstGeom prst="round2SameRect">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Food processing</a:t>
            </a:r>
          </a:p>
        </p:txBody>
      </p:sp>
      <p:pic>
        <p:nvPicPr>
          <p:cNvPr id="10" name="Picture 6" descr="Illustration of key components of evaporation systems including heater, separator, condenser, discharge pump, and vacuum pump. It shows the process flow from steam generation, vapor separation, and condensation to the final product discharge. Examples of products include sugar, tomato paste, beverages, dairy products, and edible oil">
            <a:extLst>
              <a:ext uri="{FF2B5EF4-FFF2-40B4-BE49-F238E27FC236}">
                <a16:creationId xmlns:a16="http://schemas.microsoft.com/office/drawing/2014/main" id="{8AC06D1D-F1C9-0EA5-9086-9E9472BE16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4218" y="4356327"/>
            <a:ext cx="2568745" cy="14449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CD9F056-36BF-33D7-B98A-FF0B7C09456C}"/>
              </a:ext>
            </a:extLst>
          </p:cNvPr>
          <p:cNvSpPr/>
          <p:nvPr/>
        </p:nvSpPr>
        <p:spPr>
          <a:xfrm>
            <a:off x="5654862" y="4214115"/>
            <a:ext cx="2881592" cy="1924623"/>
          </a:xfrm>
          <a:prstGeom prst="rect">
            <a:avLst/>
          </a:prstGeom>
          <a:solidFill>
            <a:schemeClr val="bg1"/>
          </a:solidFill>
          <a:ln>
            <a:solidFill>
              <a:schemeClr val="bg1"/>
            </a:solidFill>
          </a:ln>
          <a:effectLst>
            <a:glow rad="127000">
              <a:srgbClr val="7A003F">
                <a:alpha val="2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Top Corners Rounded 13">
            <a:extLst>
              <a:ext uri="{FF2B5EF4-FFF2-40B4-BE49-F238E27FC236}">
                <a16:creationId xmlns:a16="http://schemas.microsoft.com/office/drawing/2014/main" id="{42EC9A0D-29CE-C78E-E04B-46C31F4FC8E6}"/>
              </a:ext>
            </a:extLst>
          </p:cNvPr>
          <p:cNvSpPr/>
          <p:nvPr/>
        </p:nvSpPr>
        <p:spPr>
          <a:xfrm>
            <a:off x="5654861" y="3783778"/>
            <a:ext cx="2881592" cy="430336"/>
          </a:xfrm>
          <a:prstGeom prst="round2SameRect">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Enhanced oil recovery</a:t>
            </a:r>
          </a:p>
        </p:txBody>
      </p:sp>
      <p:pic>
        <p:nvPicPr>
          <p:cNvPr id="16" name="Picture 10" descr="A Critical Review Using CO2 and N2 of Enhanced Heavy-Oil-Recovery  Technologies in China">
            <a:extLst>
              <a:ext uri="{FF2B5EF4-FFF2-40B4-BE49-F238E27FC236}">
                <a16:creationId xmlns:a16="http://schemas.microsoft.com/office/drawing/2014/main" id="{45DF9C1C-D429-2C14-BDA8-BF608F19F0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2440" y="4301635"/>
            <a:ext cx="2726436" cy="171618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A4B9154-4834-ABD6-3851-2ADE05BF6D05}"/>
              </a:ext>
            </a:extLst>
          </p:cNvPr>
          <p:cNvSpPr/>
          <p:nvPr/>
        </p:nvSpPr>
        <p:spPr>
          <a:xfrm>
            <a:off x="8835350" y="4214115"/>
            <a:ext cx="2881592" cy="1924623"/>
          </a:xfrm>
          <a:prstGeom prst="rect">
            <a:avLst/>
          </a:prstGeom>
          <a:solidFill>
            <a:schemeClr val="bg1"/>
          </a:solidFill>
          <a:ln>
            <a:solidFill>
              <a:schemeClr val="bg1"/>
            </a:solidFill>
          </a:ln>
          <a:effectLst>
            <a:glow rad="127000">
              <a:srgbClr val="7A003F">
                <a:alpha val="23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Top Corners Rounded 17">
            <a:extLst>
              <a:ext uri="{FF2B5EF4-FFF2-40B4-BE49-F238E27FC236}">
                <a16:creationId xmlns:a16="http://schemas.microsoft.com/office/drawing/2014/main" id="{AF004C70-4863-209D-C2D1-3459621BBCDB}"/>
              </a:ext>
            </a:extLst>
          </p:cNvPr>
          <p:cNvSpPr/>
          <p:nvPr/>
        </p:nvSpPr>
        <p:spPr>
          <a:xfrm>
            <a:off x="8835349" y="3783778"/>
            <a:ext cx="2881592" cy="430336"/>
          </a:xfrm>
          <a:prstGeom prst="round2SameRect">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Energy devices</a:t>
            </a:r>
          </a:p>
        </p:txBody>
      </p:sp>
      <p:pic>
        <p:nvPicPr>
          <p:cNvPr id="19" name="Picture 8" descr="Water evaporation generates electrical energy – Physics World">
            <a:extLst>
              <a:ext uri="{FF2B5EF4-FFF2-40B4-BE49-F238E27FC236}">
                <a16:creationId xmlns:a16="http://schemas.microsoft.com/office/drawing/2014/main" id="{9BC2899B-A323-08D3-773B-5F66743C89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60869" y="4403340"/>
            <a:ext cx="2430552" cy="14849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37E32F0-AF8E-47CD-AFAF-54DF386449B4}"/>
              </a:ext>
            </a:extLst>
          </p:cNvPr>
          <p:cNvSpPr/>
          <p:nvPr/>
        </p:nvSpPr>
        <p:spPr>
          <a:xfrm>
            <a:off x="605258" y="1712643"/>
            <a:ext cx="5127182" cy="1848555"/>
          </a:xfrm>
          <a:prstGeom prst="rect">
            <a:avLst/>
          </a:prstGeom>
          <a:solidFill>
            <a:schemeClr val="bg1"/>
          </a:solidFill>
          <a:ln>
            <a:solidFill>
              <a:schemeClr val="bg1"/>
            </a:solidFill>
          </a:ln>
          <a:effectLst>
            <a:glow rad="127000">
              <a:srgbClr val="7A003F">
                <a:alpha val="3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DCF540B5-C1A9-D00A-489A-CB00041EE48E}"/>
              </a:ext>
            </a:extLst>
          </p:cNvPr>
          <p:cNvSpPr txBox="1"/>
          <p:nvPr/>
        </p:nvSpPr>
        <p:spPr>
          <a:xfrm>
            <a:off x="699432" y="1881205"/>
            <a:ext cx="4931410" cy="1477328"/>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What is evaporation in porous media?</a:t>
            </a:r>
          </a:p>
          <a:p>
            <a:pPr marL="285750" indent="-285750">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The removal of liquid through phase change while air invades pore spaces</a:t>
            </a:r>
          </a:p>
          <a:p>
            <a:pPr marL="285750" indent="-285750">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Controlled by capillary forces, pore geometry, surface tension, and wettability</a:t>
            </a:r>
          </a:p>
        </p:txBody>
      </p:sp>
      <p:sp>
        <p:nvSpPr>
          <p:cNvPr id="22" name="Rectangle 21">
            <a:extLst>
              <a:ext uri="{FF2B5EF4-FFF2-40B4-BE49-F238E27FC236}">
                <a16:creationId xmlns:a16="http://schemas.microsoft.com/office/drawing/2014/main" id="{5E6B1BCD-1379-628E-3495-0357EF1C6092}"/>
              </a:ext>
            </a:extLst>
          </p:cNvPr>
          <p:cNvSpPr/>
          <p:nvPr/>
        </p:nvSpPr>
        <p:spPr>
          <a:xfrm>
            <a:off x="5994402" y="1712643"/>
            <a:ext cx="5620941" cy="1841409"/>
          </a:xfrm>
          <a:prstGeom prst="rect">
            <a:avLst/>
          </a:prstGeom>
          <a:solidFill>
            <a:schemeClr val="bg1"/>
          </a:solidFill>
          <a:ln>
            <a:solidFill>
              <a:schemeClr val="bg1"/>
            </a:solidFill>
          </a:ln>
          <a:effectLst>
            <a:glow rad="127000">
              <a:srgbClr val="7A003F">
                <a:alpha val="3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DA09C9B-76E6-240E-05C6-2B0610121A6D}"/>
              </a:ext>
            </a:extLst>
          </p:cNvPr>
          <p:cNvSpPr txBox="1"/>
          <p:nvPr/>
        </p:nvSpPr>
        <p:spPr>
          <a:xfrm>
            <a:off x="6045034" y="1890259"/>
            <a:ext cx="5526767" cy="1477328"/>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Why it matters (applications):</a:t>
            </a:r>
          </a:p>
          <a:p>
            <a:pPr marL="285750" indent="-285750">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Soil science &amp; agriculture (irrigation efficiency, soil moisture management)</a:t>
            </a:r>
          </a:p>
          <a:p>
            <a:pPr marL="285750" indent="-285750">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Energy &amp; environment (fuel cells, CO</a:t>
            </a:r>
            <a:r>
              <a:rPr lang="en-US" baseline="-25000" dirty="0">
                <a:latin typeface="Open Sans" panose="020B0606030504020204" pitchFamily="34" charset="0"/>
                <a:ea typeface="Open Sans" panose="020B0606030504020204" pitchFamily="34" charset="0"/>
                <a:cs typeface="Open Sans" panose="020B0606030504020204" pitchFamily="34" charset="0"/>
              </a:rPr>
              <a:t>2</a:t>
            </a:r>
            <a:r>
              <a:rPr lang="en-US" dirty="0">
                <a:latin typeface="Open Sans" panose="020B0606030504020204" pitchFamily="34" charset="0"/>
                <a:ea typeface="Open Sans" panose="020B0606030504020204" pitchFamily="34" charset="0"/>
                <a:cs typeface="Open Sans" panose="020B0606030504020204" pitchFamily="34" charset="0"/>
              </a:rPr>
              <a:t> storage)</a:t>
            </a:r>
          </a:p>
          <a:p>
            <a:pPr marL="285750" indent="-285750">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Industrial drying (food, pharmaceuticals)</a:t>
            </a:r>
          </a:p>
        </p:txBody>
      </p:sp>
    </p:spTree>
    <p:extLst>
      <p:ext uri="{BB962C8B-B14F-4D97-AF65-F5344CB8AC3E}">
        <p14:creationId xmlns:p14="http://schemas.microsoft.com/office/powerpoint/2010/main" val="2112263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INTRODUCTION: Research gap</a:t>
            </a:r>
          </a:p>
        </p:txBody>
      </p:sp>
      <p:sp>
        <p:nvSpPr>
          <p:cNvPr id="9" name="Rectangle 8">
            <a:extLst>
              <a:ext uri="{FF2B5EF4-FFF2-40B4-BE49-F238E27FC236}">
                <a16:creationId xmlns:a16="http://schemas.microsoft.com/office/drawing/2014/main" id="{34400C9F-4840-A782-CC16-13E842EADE7C}"/>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Slide Number Placeholder 25">
            <a:extLst>
              <a:ext uri="{FF2B5EF4-FFF2-40B4-BE49-F238E27FC236}">
                <a16:creationId xmlns:a16="http://schemas.microsoft.com/office/drawing/2014/main" id="{D758234A-B9A9-3461-AE46-0882A2C13BF3}"/>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3</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2" descr="Otto-von-Guericke-Universität Magdeburg">
            <a:extLst>
              <a:ext uri="{FF2B5EF4-FFF2-40B4-BE49-F238E27FC236}">
                <a16:creationId xmlns:a16="http://schemas.microsoft.com/office/drawing/2014/main" id="{11499DAF-D6F7-5E86-F200-2145FE2E4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8" name="Parallelogram 7">
            <a:extLst>
              <a:ext uri="{FF2B5EF4-FFF2-40B4-BE49-F238E27FC236}">
                <a16:creationId xmlns:a16="http://schemas.microsoft.com/office/drawing/2014/main" id="{A64E64BE-87B1-E24D-8058-AD5B51AE4396}"/>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Parallelogram 15">
            <a:extLst>
              <a:ext uri="{FF2B5EF4-FFF2-40B4-BE49-F238E27FC236}">
                <a16:creationId xmlns:a16="http://schemas.microsoft.com/office/drawing/2014/main" id="{C820E465-6B08-BAFF-77F7-6AA600336F3F}"/>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E853F0B-9F95-5DA0-2171-B100677AC5E1}"/>
              </a:ext>
            </a:extLst>
          </p:cNvPr>
          <p:cNvSpPr txBox="1"/>
          <p:nvPr/>
        </p:nvSpPr>
        <p:spPr>
          <a:xfrm>
            <a:off x="530600" y="4425825"/>
            <a:ext cx="3492386" cy="830997"/>
          </a:xfrm>
          <a:prstGeom prst="rect">
            <a:avLst/>
          </a:prstGeom>
          <a:noFill/>
        </p:spPr>
        <p:txBody>
          <a:bodyPr wrap="square" rtlCol="0">
            <a:spAutoFit/>
          </a:bodyPr>
          <a:lstStyle/>
          <a:p>
            <a:pPr marL="0" indent="0" algn="ctr">
              <a:buNone/>
            </a:pPr>
            <a:r>
              <a:rPr lang="en-US" sz="1600" dirty="0">
                <a:latin typeface="Open Sans" panose="020B0606030504020204" pitchFamily="34" charset="0"/>
                <a:ea typeface="Open Sans" panose="020B0606030504020204" pitchFamily="34" charset="0"/>
                <a:cs typeface="Open Sans" panose="020B0606030504020204" pitchFamily="34" charset="0"/>
              </a:rPr>
              <a:t>Treat σ as constant - surfactant effects on Laplace pressure not resolved</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135E854D-4B3A-F7EB-1167-36D2D1CA466A}"/>
              </a:ext>
            </a:extLst>
          </p:cNvPr>
          <p:cNvSpPr txBox="1"/>
          <p:nvPr/>
        </p:nvSpPr>
        <p:spPr>
          <a:xfrm>
            <a:off x="4266017" y="4425825"/>
            <a:ext cx="3560488" cy="830997"/>
          </a:xfrm>
          <a:prstGeom prst="rect">
            <a:avLst/>
          </a:prstGeom>
          <a:noFill/>
        </p:spPr>
        <p:txBody>
          <a:bodyPr wrap="square" rtlCol="0">
            <a:spAutoFit/>
          </a:bodyPr>
          <a:lstStyle/>
          <a:p>
            <a:pPr marL="0" indent="0" algn="ctr">
              <a:buNone/>
            </a:pPr>
            <a:r>
              <a:rPr lang="en-US" sz="1600" dirty="0">
                <a:latin typeface="Open Sans" panose="020B0606030504020204" pitchFamily="34" charset="0"/>
                <a:ea typeface="Open Sans" panose="020B0606030504020204" pitchFamily="34" charset="0"/>
                <a:cs typeface="Open Sans" panose="020B0606030504020204" pitchFamily="34" charset="0"/>
              </a:rPr>
              <a:t>Assume uniform, static wettability θ - dynamic surfactant adsorption not captured</a:t>
            </a:r>
          </a:p>
        </p:txBody>
      </p:sp>
      <p:sp>
        <p:nvSpPr>
          <p:cNvPr id="3092" name="Text 75">
            <a:extLst>
              <a:ext uri="{FF2B5EF4-FFF2-40B4-BE49-F238E27FC236}">
                <a16:creationId xmlns:a16="http://schemas.microsoft.com/office/drawing/2014/main" id="{4BC9009C-F0B6-3C60-84CE-4BB7D9582593}"/>
              </a:ext>
            </a:extLst>
          </p:cNvPr>
          <p:cNvSpPr/>
          <p:nvPr/>
        </p:nvSpPr>
        <p:spPr>
          <a:xfrm>
            <a:off x="662473" y="4023963"/>
            <a:ext cx="3220305" cy="256032"/>
          </a:xfrm>
          <a:prstGeom prst="rect">
            <a:avLst/>
          </a:prstGeom>
          <a:noFill/>
          <a:ln/>
        </p:spPr>
        <p:txBody>
          <a:bodyPr wrap="square" rtlCol="0" anchor="ctr"/>
          <a:lstStyle/>
          <a:p>
            <a:pPr marL="0" indent="0" algn="ctr">
              <a:buNone/>
            </a:pPr>
            <a:r>
              <a:rPr lang="en-US" b="1" dirty="0">
                <a:latin typeface="Open Sans" panose="020B0606030504020204" pitchFamily="34" charset="0"/>
                <a:ea typeface="Open Sans" panose="020B0606030504020204" pitchFamily="34" charset="0"/>
                <a:cs typeface="Open Sans" panose="020B0606030504020204" pitchFamily="34" charset="0"/>
              </a:rPr>
              <a:t>Continuum / CFD models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093" name="Text 77">
            <a:extLst>
              <a:ext uri="{FF2B5EF4-FFF2-40B4-BE49-F238E27FC236}">
                <a16:creationId xmlns:a16="http://schemas.microsoft.com/office/drawing/2014/main" id="{ADCB8215-B110-52C2-35F0-8CB694100EB5}"/>
              </a:ext>
            </a:extLst>
          </p:cNvPr>
          <p:cNvSpPr/>
          <p:nvPr/>
        </p:nvSpPr>
        <p:spPr>
          <a:xfrm>
            <a:off x="4707461" y="4022214"/>
            <a:ext cx="2953512" cy="256032"/>
          </a:xfrm>
          <a:prstGeom prst="rect">
            <a:avLst/>
          </a:prstGeom>
          <a:noFill/>
          <a:ln/>
        </p:spPr>
        <p:txBody>
          <a:bodyPr wrap="square" rtlCol="0" anchor="ctr"/>
          <a:lstStyle/>
          <a:p>
            <a:pPr marL="0" indent="0" algn="ctr">
              <a:buNone/>
            </a:pPr>
            <a:r>
              <a:rPr lang="en-US" b="1" dirty="0">
                <a:latin typeface="Open Sans" panose="020B0606030504020204" pitchFamily="34" charset="0"/>
                <a:ea typeface="Open Sans" panose="020B0606030504020204" pitchFamily="34" charset="0"/>
                <a:cs typeface="Open Sans" panose="020B0606030504020204" pitchFamily="34" charset="0"/>
              </a:rPr>
              <a:t>Pore network models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094" name="Text 79">
            <a:extLst>
              <a:ext uri="{FF2B5EF4-FFF2-40B4-BE49-F238E27FC236}">
                <a16:creationId xmlns:a16="http://schemas.microsoft.com/office/drawing/2014/main" id="{23B7107A-7218-7C19-1E26-A3540D8B8E35}"/>
              </a:ext>
            </a:extLst>
          </p:cNvPr>
          <p:cNvSpPr/>
          <p:nvPr/>
        </p:nvSpPr>
        <p:spPr>
          <a:xfrm>
            <a:off x="8257727" y="4021732"/>
            <a:ext cx="3372298" cy="256032"/>
          </a:xfrm>
          <a:prstGeom prst="rect">
            <a:avLst/>
          </a:prstGeom>
          <a:noFill/>
          <a:ln/>
        </p:spPr>
        <p:txBody>
          <a:bodyPr wrap="square" rtlCol="0" anchor="ctr"/>
          <a:lstStyle/>
          <a:p>
            <a:pPr marL="0" indent="0" algn="ctr">
              <a:buNone/>
            </a:pPr>
            <a:r>
              <a:rPr lang="en-US" b="1" dirty="0">
                <a:latin typeface="Open Sans" panose="020B0606030504020204" pitchFamily="34" charset="0"/>
                <a:ea typeface="Open Sans" panose="020B0606030504020204" pitchFamily="34" charset="0"/>
                <a:cs typeface="Open Sans" panose="020B0606030504020204" pitchFamily="34" charset="0"/>
              </a:rPr>
              <a:t>Direct pore-scale imaging</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095" name="TextBox 3094">
            <a:extLst>
              <a:ext uri="{FF2B5EF4-FFF2-40B4-BE49-F238E27FC236}">
                <a16:creationId xmlns:a16="http://schemas.microsoft.com/office/drawing/2014/main" id="{8A33BCC4-B882-E698-3D84-85734DF751EC}"/>
              </a:ext>
            </a:extLst>
          </p:cNvPr>
          <p:cNvSpPr txBox="1"/>
          <p:nvPr/>
        </p:nvSpPr>
        <p:spPr>
          <a:xfrm>
            <a:off x="8137640" y="4430731"/>
            <a:ext cx="3492385" cy="1077218"/>
          </a:xfrm>
          <a:prstGeom prst="rect">
            <a:avLst/>
          </a:prstGeom>
          <a:noFill/>
        </p:spPr>
        <p:txBody>
          <a:bodyPr wrap="square" rtlCol="0">
            <a:spAutoFit/>
          </a:bodyPr>
          <a:lstStyle/>
          <a:p>
            <a:pPr marL="0" indent="0" algn="ctr">
              <a:buNone/>
            </a:pPr>
            <a:r>
              <a:rPr lang="en-US" sz="1600" dirty="0">
                <a:latin typeface="Open Sans" panose="020B0606030504020204" pitchFamily="34" charset="0"/>
                <a:ea typeface="Open Sans" panose="020B0606030504020204" pitchFamily="34" charset="0"/>
                <a:cs typeface="Open Sans" panose="020B0606030504020204" pitchFamily="34" charset="0"/>
              </a:rPr>
              <a:t>Surfactant redistribution, meniscus shape change &amp; film dynamics at pore level never directly measured</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3096" name="Text 82">
            <a:extLst>
              <a:ext uri="{FF2B5EF4-FFF2-40B4-BE49-F238E27FC236}">
                <a16:creationId xmlns:a16="http://schemas.microsoft.com/office/drawing/2014/main" id="{48E23588-3A63-BF15-A6B8-E09C5A8F28D1}"/>
              </a:ext>
            </a:extLst>
          </p:cNvPr>
          <p:cNvSpPr/>
          <p:nvPr/>
        </p:nvSpPr>
        <p:spPr>
          <a:xfrm>
            <a:off x="190501" y="6479018"/>
            <a:ext cx="11140281" cy="320040"/>
          </a:xfrm>
          <a:prstGeom prst="rect">
            <a:avLst/>
          </a:prstGeom>
          <a:noFill/>
          <a:ln/>
        </p:spPr>
        <p:txBody>
          <a:bodyPr wrap="square" lIns="0" tIns="0" rIns="0" bIns="0" rtlCol="0" anchor="ctr"/>
          <a:lstStyle/>
          <a:p>
            <a:pPr marL="0" indent="0" algn="ctr">
              <a:buNone/>
            </a:pPr>
            <a:r>
              <a:rPr lang="en-US" sz="1400" b="1" dirty="0">
                <a:solidFill>
                  <a:schemeClr val="bg1"/>
                </a:solidFill>
              </a:rPr>
              <a:t>Research Question:  </a:t>
            </a:r>
            <a:r>
              <a:rPr lang="en-US" sz="1400" i="1" dirty="0">
                <a:solidFill>
                  <a:srgbClr val="FFFFFF"/>
                </a:solidFill>
              </a:rPr>
              <a:t>How does surfactant concentration, relative to the CMC, modify pore-scale meniscus dynamics, wettability, and evaporation kinetics?</a:t>
            </a:r>
            <a:endParaRPr lang="en-US" sz="1400" dirty="0"/>
          </a:p>
        </p:txBody>
      </p:sp>
      <p:pic>
        <p:nvPicPr>
          <p:cNvPr id="3076" name="Picture 3075" descr="A diagram of a diagram of a liquid and a wall&#10;&#10;AI-generated content may be incorrect.">
            <a:extLst>
              <a:ext uri="{FF2B5EF4-FFF2-40B4-BE49-F238E27FC236}">
                <a16:creationId xmlns:a16="http://schemas.microsoft.com/office/drawing/2014/main" id="{AFF10809-F0C7-06D1-9639-89909F67B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639" y="1054934"/>
            <a:ext cx="3492386" cy="2795651"/>
          </a:xfrm>
          <a:prstGeom prst="rect">
            <a:avLst/>
          </a:prstGeom>
        </p:spPr>
      </p:pic>
      <p:pic>
        <p:nvPicPr>
          <p:cNvPr id="3098" name="Picture 3097" descr="A diagram of a network model&#10;&#10;AI-generated content may be incorrect.">
            <a:extLst>
              <a:ext uri="{FF2B5EF4-FFF2-40B4-BE49-F238E27FC236}">
                <a16:creationId xmlns:a16="http://schemas.microsoft.com/office/drawing/2014/main" id="{6C596E36-76BA-5954-F1E4-EE03F1F49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4119" y="1054934"/>
            <a:ext cx="3492386" cy="2795651"/>
          </a:xfrm>
          <a:prstGeom prst="rect">
            <a:avLst/>
          </a:prstGeom>
        </p:spPr>
      </p:pic>
      <p:pic>
        <p:nvPicPr>
          <p:cNvPr id="3100" name="Picture 3099" descr="A diagram of liquid and vapor&#10;&#10;AI-generated content may be incorrect.">
            <a:extLst>
              <a:ext uri="{FF2B5EF4-FFF2-40B4-BE49-F238E27FC236}">
                <a16:creationId xmlns:a16="http://schemas.microsoft.com/office/drawing/2014/main" id="{99D5D4AD-D33A-8726-23AC-60F893054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600" y="1054934"/>
            <a:ext cx="3492386" cy="2795651"/>
          </a:xfrm>
          <a:prstGeom prst="rect">
            <a:avLst/>
          </a:prstGeom>
        </p:spPr>
      </p:pic>
    </p:spTree>
    <p:extLst>
      <p:ext uri="{BB962C8B-B14F-4D97-AF65-F5344CB8AC3E}">
        <p14:creationId xmlns:p14="http://schemas.microsoft.com/office/powerpoint/2010/main" val="4122075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INTRODUCTION: Key concepts about surfactants and wettability</a:t>
            </a:r>
          </a:p>
        </p:txBody>
      </p:sp>
      <p:sp>
        <p:nvSpPr>
          <p:cNvPr id="28" name="TextBox 2"/>
          <p:cNvSpPr txBox="1">
            <a:spLocks noChangeArrowheads="1"/>
          </p:cNvSpPr>
          <p:nvPr/>
        </p:nvSpPr>
        <p:spPr bwMode="auto">
          <a:xfrm>
            <a:off x="656647" y="4480750"/>
            <a:ext cx="11318736" cy="123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300">
                <a:solidFill>
                  <a:schemeClr val="tx1"/>
                </a:solidFill>
                <a:latin typeface="Calibri" panose="020F0502020204030204" pitchFamily="34" charset="0"/>
              </a:defRPr>
            </a:lvl1pPr>
            <a:lvl2pPr>
              <a:defRPr sz="1300">
                <a:solidFill>
                  <a:schemeClr val="tx1"/>
                </a:solidFill>
                <a:latin typeface="Calibri" panose="020F0502020204030204" pitchFamily="34" charset="0"/>
              </a:defRPr>
            </a:lvl2pPr>
            <a:lvl3pPr>
              <a:defRPr sz="1300">
                <a:solidFill>
                  <a:schemeClr val="tx1"/>
                </a:solidFill>
                <a:latin typeface="Calibri" panose="020F0502020204030204" pitchFamily="34" charset="0"/>
              </a:defRPr>
            </a:lvl3pPr>
            <a:lvl4pPr>
              <a:defRPr sz="1300">
                <a:solidFill>
                  <a:schemeClr val="tx1"/>
                </a:solidFill>
                <a:latin typeface="Calibri" panose="020F0502020204030204" pitchFamily="34" charset="0"/>
              </a:defRPr>
            </a:lvl4pPr>
            <a:lvl5pPr>
              <a:defRPr sz="1300">
                <a:solidFill>
                  <a:schemeClr val="tx1"/>
                </a:solidFill>
                <a:latin typeface="Calibri" panose="020F0502020204030204" pitchFamily="34" charset="0"/>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defRPr>
            </a:lvl9pPr>
          </a:lstStyle>
          <a:p>
            <a:pPr>
              <a:lnSpc>
                <a:spcPct val="115000"/>
              </a:lnSpc>
              <a:spcAft>
                <a:spcPts val="800"/>
              </a:spcAft>
            </a:pPr>
            <a:r>
              <a:rPr lang="en-US" sz="1800" b="1" kern="100" dirty="0">
                <a:effectLst/>
                <a:latin typeface="Open Sans" panose="020B0606030504020204" pitchFamily="34" charset="0"/>
                <a:ea typeface="Open Sans" panose="020B0606030504020204" pitchFamily="34" charset="0"/>
                <a:cs typeface="Open Sans" panose="020B0606030504020204" pitchFamily="34" charset="0"/>
              </a:rPr>
              <a:t>Surfactants → (1) reduce surface tension, (2) change contact angle, (3) drive Marangoni flows</a:t>
            </a:r>
            <a:endParaRPr lang="en-US" sz="18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Surface tension ↓ → more spreading → larger liquid–gas area</a:t>
            </a:r>
          </a:p>
          <a:p>
            <a:pPr marL="34290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Open Sans" panose="020B0606030504020204" pitchFamily="34" charset="0"/>
                <a:ea typeface="Open Sans" panose="020B0606030504020204" pitchFamily="34" charset="0"/>
                <a:cs typeface="Open Sans" panose="020B0606030504020204" pitchFamily="34" charset="0"/>
              </a:rPr>
              <a:t>Marangoni flows: tangential interfacial flows from surface‑tension gradients</a:t>
            </a:r>
          </a:p>
        </p:txBody>
      </p:sp>
      <p:sp>
        <p:nvSpPr>
          <p:cNvPr id="9" name="Rectangle 8">
            <a:extLst>
              <a:ext uri="{FF2B5EF4-FFF2-40B4-BE49-F238E27FC236}">
                <a16:creationId xmlns:a16="http://schemas.microsoft.com/office/drawing/2014/main" id="{34400C9F-4840-A782-CC16-13E842EADE7C}"/>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Slide Number Placeholder 25">
            <a:extLst>
              <a:ext uri="{FF2B5EF4-FFF2-40B4-BE49-F238E27FC236}">
                <a16:creationId xmlns:a16="http://schemas.microsoft.com/office/drawing/2014/main" id="{D758234A-B9A9-3461-AE46-0882A2C13BF3}"/>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4</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Basics of wettability">
            <a:extLst>
              <a:ext uri="{FF2B5EF4-FFF2-40B4-BE49-F238E27FC236}">
                <a16:creationId xmlns:a16="http://schemas.microsoft.com/office/drawing/2014/main" id="{90A5E185-1A39-A24B-0FD3-44CBE87E4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28" y="1387968"/>
            <a:ext cx="2805470" cy="2104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at is a wetting agent and where are they used?">
            <a:extLst>
              <a:ext uri="{FF2B5EF4-FFF2-40B4-BE49-F238E27FC236}">
                <a16:creationId xmlns:a16="http://schemas.microsoft.com/office/drawing/2014/main" id="{C1150488-B4EB-C6BE-24E2-61A06B6A99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94"/>
          <a:stretch/>
        </p:blipFill>
        <p:spPr bwMode="auto">
          <a:xfrm>
            <a:off x="7363953" y="1702289"/>
            <a:ext cx="4693581" cy="1789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tto-von-Guericke-Universität Magdeburg">
            <a:extLst>
              <a:ext uri="{FF2B5EF4-FFF2-40B4-BE49-F238E27FC236}">
                <a16:creationId xmlns:a16="http://schemas.microsoft.com/office/drawing/2014/main" id="{754F735E-7F2F-8A14-31F6-C08AB313F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A742874E-F0E5-C06A-488F-6EB9BCAF17C5}"/>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Parallelogram 5">
            <a:extLst>
              <a:ext uri="{FF2B5EF4-FFF2-40B4-BE49-F238E27FC236}">
                <a16:creationId xmlns:a16="http://schemas.microsoft.com/office/drawing/2014/main" id="{4A4A0888-8DDA-FB67-D34A-F662C7471645}"/>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3D242D5D-03CE-8243-960A-24F90A8311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1756" y="1139795"/>
            <a:ext cx="3540639" cy="2352275"/>
          </a:xfrm>
          <a:prstGeom prst="rect">
            <a:avLst/>
          </a:prstGeom>
        </p:spPr>
      </p:pic>
      <p:sp>
        <p:nvSpPr>
          <p:cNvPr id="8" name="TextBox 7">
            <a:extLst>
              <a:ext uri="{FF2B5EF4-FFF2-40B4-BE49-F238E27FC236}">
                <a16:creationId xmlns:a16="http://schemas.microsoft.com/office/drawing/2014/main" id="{BCC5AFBB-1756-4018-85BA-1EDD2FC9908D}"/>
              </a:ext>
            </a:extLst>
          </p:cNvPr>
          <p:cNvSpPr txBox="1"/>
          <p:nvPr/>
        </p:nvSpPr>
        <p:spPr>
          <a:xfrm>
            <a:off x="656647" y="3597736"/>
            <a:ext cx="2371284" cy="338554"/>
          </a:xfrm>
          <a:prstGeom prst="rect">
            <a:avLst/>
          </a:prstGeom>
          <a:noFill/>
        </p:spPr>
        <p:txBody>
          <a:bodyPr wrap="square" rtlCol="0">
            <a:spAutoFit/>
          </a:bodyPr>
          <a:lstStyle/>
          <a:p>
            <a:pPr algn="ctr"/>
            <a:r>
              <a:rPr lang="en-US" sz="1600" b="1" i="1" dirty="0">
                <a:latin typeface="Open Sans" panose="020B0606030504020204" pitchFamily="34" charset="0"/>
                <a:ea typeface="Open Sans" panose="020B0606030504020204" pitchFamily="34" charset="0"/>
                <a:cs typeface="Open Sans" panose="020B0606030504020204" pitchFamily="34" charset="0"/>
              </a:rPr>
              <a:t>Wettability</a:t>
            </a:r>
          </a:p>
        </p:txBody>
      </p:sp>
      <p:sp>
        <p:nvSpPr>
          <p:cNvPr id="14" name="TextBox 13">
            <a:extLst>
              <a:ext uri="{FF2B5EF4-FFF2-40B4-BE49-F238E27FC236}">
                <a16:creationId xmlns:a16="http://schemas.microsoft.com/office/drawing/2014/main" id="{DF6AAEAF-0386-2ECA-4C71-45F8D115BE86}"/>
              </a:ext>
            </a:extLst>
          </p:cNvPr>
          <p:cNvSpPr txBox="1"/>
          <p:nvPr/>
        </p:nvSpPr>
        <p:spPr>
          <a:xfrm>
            <a:off x="4205293" y="3602658"/>
            <a:ext cx="2371284" cy="338554"/>
          </a:xfrm>
          <a:prstGeom prst="rect">
            <a:avLst/>
          </a:prstGeom>
          <a:noFill/>
        </p:spPr>
        <p:txBody>
          <a:bodyPr wrap="square" rtlCol="0">
            <a:spAutoFit/>
          </a:bodyPr>
          <a:lstStyle/>
          <a:p>
            <a:pPr algn="ctr"/>
            <a:r>
              <a:rPr lang="en-US" sz="1600" b="1" i="1" dirty="0">
                <a:latin typeface="Open Sans" panose="020B0606030504020204" pitchFamily="34" charset="0"/>
                <a:ea typeface="Open Sans" panose="020B0606030504020204" pitchFamily="34" charset="0"/>
                <a:cs typeface="Open Sans" panose="020B0606030504020204" pitchFamily="34" charset="0"/>
              </a:rPr>
              <a:t>Surfactant types</a:t>
            </a:r>
          </a:p>
        </p:txBody>
      </p:sp>
      <p:sp>
        <p:nvSpPr>
          <p:cNvPr id="15" name="TextBox 14">
            <a:extLst>
              <a:ext uri="{FF2B5EF4-FFF2-40B4-BE49-F238E27FC236}">
                <a16:creationId xmlns:a16="http://schemas.microsoft.com/office/drawing/2014/main" id="{F85D66FD-F6C9-D16C-BE2E-55F9F0CBB1F6}"/>
              </a:ext>
            </a:extLst>
          </p:cNvPr>
          <p:cNvSpPr txBox="1"/>
          <p:nvPr/>
        </p:nvSpPr>
        <p:spPr>
          <a:xfrm>
            <a:off x="8286884" y="3608234"/>
            <a:ext cx="2371284" cy="338554"/>
          </a:xfrm>
          <a:prstGeom prst="rect">
            <a:avLst/>
          </a:prstGeom>
          <a:noFill/>
        </p:spPr>
        <p:txBody>
          <a:bodyPr wrap="square" rtlCol="0">
            <a:spAutoFit/>
          </a:bodyPr>
          <a:lstStyle/>
          <a:p>
            <a:pPr algn="ctr"/>
            <a:r>
              <a:rPr lang="en-US" sz="1600" b="1" i="1" dirty="0">
                <a:latin typeface="Open Sans" panose="020B0606030504020204" pitchFamily="34" charset="0"/>
                <a:ea typeface="Open Sans" panose="020B0606030504020204" pitchFamily="34" charset="0"/>
                <a:cs typeface="Open Sans" panose="020B0606030504020204" pitchFamily="34" charset="0"/>
              </a:rPr>
              <a:t>Wettability alteration</a:t>
            </a:r>
          </a:p>
        </p:txBody>
      </p:sp>
    </p:spTree>
    <p:extLst>
      <p:ext uri="{BB962C8B-B14F-4D97-AF65-F5344CB8AC3E}">
        <p14:creationId xmlns:p14="http://schemas.microsoft.com/office/powerpoint/2010/main" val="73819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AIM AND OBJECTIVES</a:t>
            </a:r>
          </a:p>
        </p:txBody>
      </p:sp>
      <p:sp>
        <p:nvSpPr>
          <p:cNvPr id="9" name="Rectangle 8">
            <a:extLst>
              <a:ext uri="{FF2B5EF4-FFF2-40B4-BE49-F238E27FC236}">
                <a16:creationId xmlns:a16="http://schemas.microsoft.com/office/drawing/2014/main" id="{34400C9F-4840-A782-CC16-13E842EADE7C}"/>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Slide Number Placeholder 25">
            <a:extLst>
              <a:ext uri="{FF2B5EF4-FFF2-40B4-BE49-F238E27FC236}">
                <a16:creationId xmlns:a16="http://schemas.microsoft.com/office/drawing/2014/main" id="{D758234A-B9A9-3461-AE46-0882A2C13BF3}"/>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5</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556256DA-367B-96DB-A2CD-64C1912AD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a16="http://schemas.microsoft.com/office/drawing/2014/main" id="{8B938AFB-5129-2508-C1C7-13E00CC93C8A}"/>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Parallelogram 4">
            <a:extLst>
              <a:ext uri="{FF2B5EF4-FFF2-40B4-BE49-F238E27FC236}">
                <a16:creationId xmlns:a16="http://schemas.microsoft.com/office/drawing/2014/main" id="{ECBC537F-F184-10FD-0224-316BE3CCC9F0}"/>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3">
            <a:extLst>
              <a:ext uri="{FF2B5EF4-FFF2-40B4-BE49-F238E27FC236}">
                <a16:creationId xmlns:a16="http://schemas.microsoft.com/office/drawing/2014/main" id="{2B140C3C-5B63-F5A5-895F-C72016633B74}"/>
              </a:ext>
            </a:extLst>
          </p:cNvPr>
          <p:cNvSpPr/>
          <p:nvPr/>
        </p:nvSpPr>
        <p:spPr>
          <a:xfrm>
            <a:off x="320040" y="845826"/>
            <a:ext cx="914400" cy="256032"/>
          </a:xfrm>
          <a:prstGeom prst="rect">
            <a:avLst/>
          </a:prstGeom>
          <a:noFill/>
          <a:ln/>
        </p:spPr>
        <p:txBody>
          <a:bodyPr wrap="square" rtlCol="0" anchor="ctr"/>
          <a:lstStyle/>
          <a:p>
            <a:pPr marL="0" indent="0">
              <a:buNone/>
            </a:pPr>
            <a:r>
              <a:rPr lang="en-US" b="1" dirty="0">
                <a:solidFill>
                  <a:srgbClr val="6B1A2E"/>
                </a:solidFill>
                <a:latin typeface="Open Sans" panose="020B0606030504020204" pitchFamily="34" charset="0"/>
                <a:ea typeface="Open Sans" panose="020B0606030504020204" pitchFamily="34" charset="0"/>
                <a:cs typeface="Open Sans" panose="020B0606030504020204" pitchFamily="34" charset="0"/>
              </a:rPr>
              <a:t>Aim:</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4">
            <a:extLst>
              <a:ext uri="{FF2B5EF4-FFF2-40B4-BE49-F238E27FC236}">
                <a16:creationId xmlns:a16="http://schemas.microsoft.com/office/drawing/2014/main" id="{4ACDF4CE-3A2D-7346-C8E7-0F71D5932CB0}"/>
              </a:ext>
            </a:extLst>
          </p:cNvPr>
          <p:cNvSpPr/>
          <p:nvPr/>
        </p:nvSpPr>
        <p:spPr>
          <a:xfrm>
            <a:off x="289814" y="1193050"/>
            <a:ext cx="6022086" cy="1216962"/>
          </a:xfrm>
          <a:prstGeom prst="rect">
            <a:avLst/>
          </a:prstGeom>
          <a:noFill/>
          <a:ln/>
        </p:spPr>
        <p:txBody>
          <a:bodyPr wrap="square" rtlCol="0" anchor="ctr"/>
          <a:lstStyle/>
          <a:p>
            <a:pPr marL="0" indent="0" algn="just">
              <a:buNone/>
            </a:pPr>
            <a:r>
              <a:rPr lang="en-US" sz="1600" dirty="0">
                <a:latin typeface="Open Sans" panose="020B0606030504020204" pitchFamily="34" charset="0"/>
                <a:ea typeface="Open Sans" panose="020B0606030504020204" pitchFamily="34" charset="0"/>
                <a:cs typeface="Open Sans" panose="020B0606030504020204" pitchFamily="34" charset="0"/>
              </a:rPr>
              <a:t>To investigate how varying concentrations of sodium dodecyl sulfate (SDS) modify pore-scale evaporation dynamics in a PDMS microfluidic network, using direct optical imaging to quantify liquid saturation, meniscus and contact angle evolution.</a:t>
            </a:r>
          </a:p>
        </p:txBody>
      </p:sp>
      <p:sp>
        <p:nvSpPr>
          <p:cNvPr id="16" name="Shape 5">
            <a:extLst>
              <a:ext uri="{FF2B5EF4-FFF2-40B4-BE49-F238E27FC236}">
                <a16:creationId xmlns:a16="http://schemas.microsoft.com/office/drawing/2014/main" id="{79289A8D-D299-FE49-C5FC-AD926BCFC160}"/>
              </a:ext>
            </a:extLst>
          </p:cNvPr>
          <p:cNvSpPr/>
          <p:nvPr/>
        </p:nvSpPr>
        <p:spPr>
          <a:xfrm flipV="1">
            <a:off x="320040" y="2626822"/>
            <a:ext cx="5991860" cy="8597"/>
          </a:xfrm>
          <a:prstGeom prst="line">
            <a:avLst/>
          </a:prstGeom>
          <a:noFill/>
          <a:ln w="9525">
            <a:solidFill>
              <a:srgbClr val="D0C0C5"/>
            </a:solidFill>
            <a:prstDash val="solid"/>
          </a:ln>
        </p:spPr>
      </p:sp>
      <p:sp>
        <p:nvSpPr>
          <p:cNvPr id="18" name="Text 6">
            <a:extLst>
              <a:ext uri="{FF2B5EF4-FFF2-40B4-BE49-F238E27FC236}">
                <a16:creationId xmlns:a16="http://schemas.microsoft.com/office/drawing/2014/main" id="{D9D794E2-D50A-03C0-B2EA-618CD4FDAC02}"/>
              </a:ext>
            </a:extLst>
          </p:cNvPr>
          <p:cNvSpPr/>
          <p:nvPr/>
        </p:nvSpPr>
        <p:spPr>
          <a:xfrm>
            <a:off x="281940" y="2855987"/>
            <a:ext cx="1828800" cy="256032"/>
          </a:xfrm>
          <a:prstGeom prst="rect">
            <a:avLst/>
          </a:prstGeom>
          <a:noFill/>
          <a:ln/>
        </p:spPr>
        <p:txBody>
          <a:bodyPr wrap="square" rtlCol="0" anchor="ctr"/>
          <a:lstStyle/>
          <a:p>
            <a:pPr marL="0" indent="0">
              <a:buNone/>
            </a:pPr>
            <a:r>
              <a:rPr lang="en-US" b="1" dirty="0">
                <a:solidFill>
                  <a:srgbClr val="6B1A2E"/>
                </a:solidFill>
                <a:latin typeface="Open Sans" panose="020B0606030504020204" pitchFamily="34" charset="0"/>
                <a:ea typeface="Open Sans" panose="020B0606030504020204" pitchFamily="34" charset="0"/>
                <a:cs typeface="Open Sans" panose="020B0606030504020204" pitchFamily="34" charset="0"/>
              </a:rPr>
              <a:t>Objectives: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 9">
            <a:extLst>
              <a:ext uri="{FF2B5EF4-FFF2-40B4-BE49-F238E27FC236}">
                <a16:creationId xmlns:a16="http://schemas.microsoft.com/office/drawing/2014/main" id="{4D1B0FA0-96CB-6727-EFEF-723252EF4C1A}"/>
              </a:ext>
            </a:extLst>
          </p:cNvPr>
          <p:cNvSpPr/>
          <p:nvPr/>
        </p:nvSpPr>
        <p:spPr>
          <a:xfrm>
            <a:off x="812800" y="2651206"/>
            <a:ext cx="6634860" cy="1265387"/>
          </a:xfrm>
          <a:prstGeom prst="rect">
            <a:avLst/>
          </a:prstGeom>
          <a:noFill/>
          <a:ln/>
        </p:spPr>
        <p:txBody>
          <a:bodyPr wrap="square" rtlCol="0" anchor="ctr"/>
          <a:lstStyle/>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12">
            <a:extLst>
              <a:ext uri="{FF2B5EF4-FFF2-40B4-BE49-F238E27FC236}">
                <a16:creationId xmlns:a16="http://schemas.microsoft.com/office/drawing/2014/main" id="{F14EAD9E-1C4A-C665-800A-DCD03B948CEC}"/>
              </a:ext>
            </a:extLst>
          </p:cNvPr>
          <p:cNvSpPr/>
          <p:nvPr/>
        </p:nvSpPr>
        <p:spPr>
          <a:xfrm>
            <a:off x="812800" y="3327863"/>
            <a:ext cx="6634860" cy="621792"/>
          </a:xfrm>
          <a:prstGeom prst="rect">
            <a:avLst/>
          </a:prstGeom>
          <a:noFill/>
          <a:ln/>
        </p:spPr>
        <p:txBody>
          <a:bodyPr wrap="square" rtlCol="0" anchor="ctr"/>
          <a:lstStyle/>
          <a:p>
            <a:pPr marL="0" indent="0">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 15">
            <a:extLst>
              <a:ext uri="{FF2B5EF4-FFF2-40B4-BE49-F238E27FC236}">
                <a16:creationId xmlns:a16="http://schemas.microsoft.com/office/drawing/2014/main" id="{3ED9DFFD-9786-50C5-F155-C0439BFFE26E}"/>
              </a:ext>
            </a:extLst>
          </p:cNvPr>
          <p:cNvSpPr/>
          <p:nvPr/>
        </p:nvSpPr>
        <p:spPr>
          <a:xfrm>
            <a:off x="812800" y="4004519"/>
            <a:ext cx="6634860" cy="621792"/>
          </a:xfrm>
          <a:prstGeom prst="rect">
            <a:avLst/>
          </a:prstGeom>
          <a:noFill/>
          <a:ln/>
        </p:spPr>
        <p:txBody>
          <a:bodyPr wrap="square" rtlCol="0" anchor="ctr"/>
          <a:lstStyle/>
          <a:p>
            <a:pPr marL="0" indent="0">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 18">
            <a:extLst>
              <a:ext uri="{FF2B5EF4-FFF2-40B4-BE49-F238E27FC236}">
                <a16:creationId xmlns:a16="http://schemas.microsoft.com/office/drawing/2014/main" id="{C1318A71-4824-AC73-BCB4-35502CB3266B}"/>
              </a:ext>
            </a:extLst>
          </p:cNvPr>
          <p:cNvSpPr/>
          <p:nvPr/>
        </p:nvSpPr>
        <p:spPr>
          <a:xfrm>
            <a:off x="812800" y="4681175"/>
            <a:ext cx="6634860" cy="621792"/>
          </a:xfrm>
          <a:prstGeom prst="rect">
            <a:avLst/>
          </a:prstGeom>
          <a:noFill/>
          <a:ln/>
        </p:spPr>
        <p:txBody>
          <a:bodyPr wrap="square" rtlCol="0" anchor="ctr"/>
          <a:lstStyle/>
          <a:p>
            <a:pPr marL="0" indent="0">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F2559BF3-7D18-5D63-AD6E-4AC63CAAAB17}"/>
              </a:ext>
            </a:extLst>
          </p:cNvPr>
          <p:cNvSpPr txBox="1"/>
          <p:nvPr/>
        </p:nvSpPr>
        <p:spPr>
          <a:xfrm>
            <a:off x="241687" y="3223993"/>
            <a:ext cx="5854313" cy="2800767"/>
          </a:xfrm>
          <a:prstGeom prst="rect">
            <a:avLst/>
          </a:prstGeom>
          <a:noFill/>
        </p:spPr>
        <p:txBody>
          <a:bodyPr wrap="square" rtlCol="0">
            <a:spAutoFit/>
          </a:bodyPr>
          <a:lstStyle/>
          <a:p>
            <a:pPr marL="171450" indent="-171450" algn="jus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Conduct evaporation experiments with pure water and SDS solutions below, at, and above CMC.</a:t>
            </a:r>
          </a:p>
          <a:p>
            <a:pPr marL="171450" indent="-171450" algn="just">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Quantify the evolution of liquid saturation over time using high-resolution pore-scale imaging and image analysis.</a:t>
            </a:r>
          </a:p>
          <a:p>
            <a:pPr marL="171450" indent="-171450" algn="just">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Characterize how surface tension reduction alters capillary entry pressure and air invasion patterns.</a:t>
            </a:r>
          </a:p>
          <a:p>
            <a:pPr marL="171450" indent="-171450" algn="just">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Measure advancing contact angles at the pore scale to link wettability changes to evaporation kinetics.</a:t>
            </a:r>
          </a:p>
        </p:txBody>
      </p:sp>
      <p:pic>
        <p:nvPicPr>
          <p:cNvPr id="25" name="Picture 24" descr="A diagram of a cell&#10;&#10;AI-generated content may be incorrect.">
            <a:extLst>
              <a:ext uri="{FF2B5EF4-FFF2-40B4-BE49-F238E27FC236}">
                <a16:creationId xmlns:a16="http://schemas.microsoft.com/office/drawing/2014/main" id="{908D3177-5E20-9822-F9BE-B1F87F032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310" y="1309395"/>
            <a:ext cx="5239324" cy="4191459"/>
          </a:xfrm>
          <a:prstGeom prst="rect">
            <a:avLst/>
          </a:prstGeom>
        </p:spPr>
      </p:pic>
    </p:spTree>
    <p:extLst>
      <p:ext uri="{BB962C8B-B14F-4D97-AF65-F5344CB8AC3E}">
        <p14:creationId xmlns:p14="http://schemas.microsoft.com/office/powerpoint/2010/main" val="995067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MATERIALS AND METHODS</a:t>
            </a:r>
          </a:p>
        </p:txBody>
      </p:sp>
      <p:sp>
        <p:nvSpPr>
          <p:cNvPr id="16" name="Rectangle 15">
            <a:extLst>
              <a:ext uri="{FF2B5EF4-FFF2-40B4-BE49-F238E27FC236}">
                <a16:creationId xmlns:a16="http://schemas.microsoft.com/office/drawing/2014/main" id="{1F871367-22CD-3742-69AC-C8890284B0AB}"/>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25">
            <a:extLst>
              <a:ext uri="{FF2B5EF4-FFF2-40B4-BE49-F238E27FC236}">
                <a16:creationId xmlns:a16="http://schemas.microsoft.com/office/drawing/2014/main" id="{1BA45006-7206-E4E6-1393-ABEB0203C7EB}"/>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6</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8F5E5C77-6655-18DF-5E57-E92428582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A0246130-F47B-745F-0564-959AB7BF2900}"/>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Parallelogram 5">
            <a:extLst>
              <a:ext uri="{FF2B5EF4-FFF2-40B4-BE49-F238E27FC236}">
                <a16:creationId xmlns:a16="http://schemas.microsoft.com/office/drawing/2014/main" id="{C7599CAB-E5B7-12C8-F38E-3078098D95FC}"/>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diagram of numbers and symbols&#10;&#10;AI-generated content may be incorrect.">
            <a:extLst>
              <a:ext uri="{FF2B5EF4-FFF2-40B4-BE49-F238E27FC236}">
                <a16:creationId xmlns:a16="http://schemas.microsoft.com/office/drawing/2014/main" id="{5D375FD0-6BA3-46FF-3AAB-2953E82C2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9595" y="1304482"/>
            <a:ext cx="3106191" cy="237829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26FD2108-802E-AA16-E1B9-1D04BB06F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2275" y="1644705"/>
            <a:ext cx="3514904" cy="1623136"/>
          </a:xfrm>
          <a:prstGeom prst="rect">
            <a:avLst/>
          </a:prstGeom>
        </p:spPr>
      </p:pic>
      <p:cxnSp>
        <p:nvCxnSpPr>
          <p:cNvPr id="20" name="Straight Arrow Connector 19">
            <a:extLst>
              <a:ext uri="{FF2B5EF4-FFF2-40B4-BE49-F238E27FC236}">
                <a16:creationId xmlns:a16="http://schemas.microsoft.com/office/drawing/2014/main" id="{FA762F84-A930-45C1-CC56-414E7D36AE88}"/>
              </a:ext>
            </a:extLst>
          </p:cNvPr>
          <p:cNvCxnSpPr>
            <a:cxnSpLocks/>
          </p:cNvCxnSpPr>
          <p:nvPr/>
        </p:nvCxnSpPr>
        <p:spPr>
          <a:xfrm>
            <a:off x="7583669" y="3086883"/>
            <a:ext cx="1423806" cy="595889"/>
          </a:xfrm>
          <a:prstGeom prst="straightConnector1">
            <a:avLst/>
          </a:prstGeom>
          <a:ln w="19050">
            <a:solidFill>
              <a:srgbClr val="7A003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4086DD1-C638-9058-5A89-0A654F39BCB0}"/>
              </a:ext>
            </a:extLst>
          </p:cNvPr>
          <p:cNvCxnSpPr>
            <a:cxnSpLocks/>
          </p:cNvCxnSpPr>
          <p:nvPr/>
        </p:nvCxnSpPr>
        <p:spPr>
          <a:xfrm flipV="1">
            <a:off x="7583669" y="1382311"/>
            <a:ext cx="1423806" cy="1613488"/>
          </a:xfrm>
          <a:prstGeom prst="straightConnector1">
            <a:avLst/>
          </a:prstGeom>
          <a:ln w="19050">
            <a:solidFill>
              <a:srgbClr val="7A003F"/>
            </a:solidFill>
            <a:tailEnd type="triangle"/>
          </a:ln>
        </p:spPr>
        <p:style>
          <a:lnRef idx="2">
            <a:schemeClr val="accent1"/>
          </a:lnRef>
          <a:fillRef idx="0">
            <a:schemeClr val="accent1"/>
          </a:fillRef>
          <a:effectRef idx="1">
            <a:schemeClr val="accent1"/>
          </a:effectRef>
          <a:fontRef idx="minor">
            <a:schemeClr val="tx1"/>
          </a:fontRef>
        </p:style>
      </p:cxnSp>
      <p:sp>
        <p:nvSpPr>
          <p:cNvPr id="8" name="Shape 3">
            <a:extLst>
              <a:ext uri="{FF2B5EF4-FFF2-40B4-BE49-F238E27FC236}">
                <a16:creationId xmlns:a16="http://schemas.microsoft.com/office/drawing/2014/main" id="{55F882AC-37B8-2916-F214-4208F266DAEC}"/>
              </a:ext>
            </a:extLst>
          </p:cNvPr>
          <p:cNvSpPr/>
          <p:nvPr/>
        </p:nvSpPr>
        <p:spPr>
          <a:xfrm>
            <a:off x="285750" y="1035028"/>
            <a:ext cx="64008" cy="594360"/>
          </a:xfrm>
          <a:prstGeom prst="rect">
            <a:avLst/>
          </a:prstGeom>
          <a:solidFill>
            <a:srgbClr val="7A003F"/>
          </a:solidFill>
          <a:ln w="12700">
            <a:solidFill>
              <a:srgbClr val="7A003F"/>
            </a:solidFill>
            <a:prstDash val="solid"/>
          </a:ln>
        </p:spPr>
      </p:sp>
      <p:sp>
        <p:nvSpPr>
          <p:cNvPr id="11" name="Text 4">
            <a:extLst>
              <a:ext uri="{FF2B5EF4-FFF2-40B4-BE49-F238E27FC236}">
                <a16:creationId xmlns:a16="http://schemas.microsoft.com/office/drawing/2014/main" id="{CBF73AF8-BAAC-424C-4850-FD1262F9CABC}"/>
              </a:ext>
            </a:extLst>
          </p:cNvPr>
          <p:cNvSpPr/>
          <p:nvPr/>
        </p:nvSpPr>
        <p:spPr>
          <a:xfrm>
            <a:off x="468630" y="968353"/>
            <a:ext cx="3931920" cy="274320"/>
          </a:xfrm>
          <a:prstGeom prst="rect">
            <a:avLst/>
          </a:prstGeom>
          <a:noFill/>
          <a:ln/>
        </p:spPr>
        <p:txBody>
          <a:bodyPr wrap="square" rtlCol="0" anchor="ctr"/>
          <a:lstStyle/>
          <a:p>
            <a:pPr marL="0" indent="0">
              <a:buNone/>
            </a:pPr>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PDMS Microfluidic Network</a:t>
            </a:r>
            <a:endParaRPr lang="en-US" sz="16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5">
            <a:extLst>
              <a:ext uri="{FF2B5EF4-FFF2-40B4-BE49-F238E27FC236}">
                <a16:creationId xmlns:a16="http://schemas.microsoft.com/office/drawing/2014/main" id="{E0D46F8D-C7AB-4600-6BAC-6A6844D7D774}"/>
              </a:ext>
            </a:extLst>
          </p:cNvPr>
          <p:cNvSpPr/>
          <p:nvPr/>
        </p:nvSpPr>
        <p:spPr>
          <a:xfrm>
            <a:off x="468630" y="1262485"/>
            <a:ext cx="4198448" cy="411480"/>
          </a:xfrm>
          <a:prstGeom prst="rect">
            <a:avLst/>
          </a:prstGeom>
          <a:noFill/>
          <a:ln/>
        </p:spPr>
        <p:txBody>
          <a:bodyPr wrap="square" rtlCol="0" anchor="ctr"/>
          <a:lstStyle/>
          <a:p>
            <a:pPr marL="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5×5 array of square pores (1 mm side); throat widths 0.14 - 0.94 mm; uniform depth 0.1 mm</a:t>
            </a:r>
          </a:p>
        </p:txBody>
      </p:sp>
      <p:sp>
        <p:nvSpPr>
          <p:cNvPr id="14" name="Shape 6">
            <a:extLst>
              <a:ext uri="{FF2B5EF4-FFF2-40B4-BE49-F238E27FC236}">
                <a16:creationId xmlns:a16="http://schemas.microsoft.com/office/drawing/2014/main" id="{5C84C5FF-9BB0-0765-FD22-4D0A6DB94448}"/>
              </a:ext>
            </a:extLst>
          </p:cNvPr>
          <p:cNvSpPr/>
          <p:nvPr/>
        </p:nvSpPr>
        <p:spPr>
          <a:xfrm>
            <a:off x="285750" y="1903708"/>
            <a:ext cx="64008" cy="594360"/>
          </a:xfrm>
          <a:prstGeom prst="rect">
            <a:avLst/>
          </a:prstGeom>
          <a:solidFill>
            <a:srgbClr val="7A003F"/>
          </a:solidFill>
          <a:ln w="12700">
            <a:solidFill>
              <a:srgbClr val="7A003F"/>
            </a:solidFill>
            <a:prstDash val="solid"/>
          </a:ln>
        </p:spPr>
      </p:sp>
      <p:sp>
        <p:nvSpPr>
          <p:cNvPr id="15" name="Text 7">
            <a:extLst>
              <a:ext uri="{FF2B5EF4-FFF2-40B4-BE49-F238E27FC236}">
                <a16:creationId xmlns:a16="http://schemas.microsoft.com/office/drawing/2014/main" id="{7DF1611D-50A7-751E-69CA-50BC29892699}"/>
              </a:ext>
            </a:extLst>
          </p:cNvPr>
          <p:cNvSpPr/>
          <p:nvPr/>
        </p:nvSpPr>
        <p:spPr>
          <a:xfrm>
            <a:off x="468630" y="1856083"/>
            <a:ext cx="3931920" cy="274320"/>
          </a:xfrm>
          <a:prstGeom prst="rect">
            <a:avLst/>
          </a:prstGeom>
          <a:noFill/>
          <a:ln/>
        </p:spPr>
        <p:txBody>
          <a:bodyPr wrap="square" rtlCol="0" anchor="ctr"/>
          <a:lstStyle/>
          <a:p>
            <a:pPr marL="0" indent="0">
              <a:buNone/>
            </a:pPr>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Imaging System</a:t>
            </a:r>
            <a:endParaRPr lang="en-US" sz="16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8">
            <a:extLst>
              <a:ext uri="{FF2B5EF4-FFF2-40B4-BE49-F238E27FC236}">
                <a16:creationId xmlns:a16="http://schemas.microsoft.com/office/drawing/2014/main" id="{06BFA0FF-87EF-7707-7939-2A9AD2F9A694}"/>
              </a:ext>
            </a:extLst>
          </p:cNvPr>
          <p:cNvSpPr/>
          <p:nvPr/>
        </p:nvSpPr>
        <p:spPr>
          <a:xfrm>
            <a:off x="468630" y="2150215"/>
            <a:ext cx="4509757" cy="411480"/>
          </a:xfrm>
          <a:prstGeom prst="rect">
            <a:avLst/>
          </a:prstGeom>
          <a:noFill/>
          <a:ln/>
        </p:spPr>
        <p:txBody>
          <a:bodyPr wrap="square" rtlCol="0" anchor="ctr"/>
          <a:lstStyle/>
          <a:p>
            <a:pPr marL="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Nikon D810 DSLR + 105 mm macro lens; automated 1-minute intervals; 4-way LED illumination</a:t>
            </a:r>
          </a:p>
        </p:txBody>
      </p:sp>
      <p:sp>
        <p:nvSpPr>
          <p:cNvPr id="23" name="Shape 9">
            <a:extLst>
              <a:ext uri="{FF2B5EF4-FFF2-40B4-BE49-F238E27FC236}">
                <a16:creationId xmlns:a16="http://schemas.microsoft.com/office/drawing/2014/main" id="{73A82BB3-D670-2077-237D-697CCFD325E0}"/>
              </a:ext>
            </a:extLst>
          </p:cNvPr>
          <p:cNvSpPr/>
          <p:nvPr/>
        </p:nvSpPr>
        <p:spPr>
          <a:xfrm>
            <a:off x="285750" y="2772388"/>
            <a:ext cx="64008" cy="594360"/>
          </a:xfrm>
          <a:prstGeom prst="rect">
            <a:avLst/>
          </a:prstGeom>
          <a:solidFill>
            <a:srgbClr val="7A003F"/>
          </a:solidFill>
          <a:ln w="12700">
            <a:solidFill>
              <a:srgbClr val="7A003F"/>
            </a:solidFill>
            <a:prstDash val="solid"/>
          </a:ln>
        </p:spPr>
      </p:sp>
      <p:sp>
        <p:nvSpPr>
          <p:cNvPr id="24" name="Text 10">
            <a:extLst>
              <a:ext uri="{FF2B5EF4-FFF2-40B4-BE49-F238E27FC236}">
                <a16:creationId xmlns:a16="http://schemas.microsoft.com/office/drawing/2014/main" id="{C26FB4E2-639D-015A-94E0-15AE1B02CD9E}"/>
              </a:ext>
            </a:extLst>
          </p:cNvPr>
          <p:cNvSpPr/>
          <p:nvPr/>
        </p:nvSpPr>
        <p:spPr>
          <a:xfrm>
            <a:off x="468630" y="2772388"/>
            <a:ext cx="3931920" cy="274320"/>
          </a:xfrm>
          <a:prstGeom prst="rect">
            <a:avLst/>
          </a:prstGeom>
          <a:noFill/>
          <a:ln/>
        </p:spPr>
        <p:txBody>
          <a:bodyPr wrap="square" rtlCol="0" anchor="ctr"/>
          <a:lstStyle/>
          <a:p>
            <a:pPr marL="0" indent="0">
              <a:buNone/>
            </a:pPr>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Conditions</a:t>
            </a:r>
            <a:endParaRPr lang="en-US" sz="16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 11">
            <a:extLst>
              <a:ext uri="{FF2B5EF4-FFF2-40B4-BE49-F238E27FC236}">
                <a16:creationId xmlns:a16="http://schemas.microsoft.com/office/drawing/2014/main" id="{6D8D912E-32C3-57F9-292C-D5F8F6B2E601}"/>
              </a:ext>
            </a:extLst>
          </p:cNvPr>
          <p:cNvSpPr/>
          <p:nvPr/>
        </p:nvSpPr>
        <p:spPr>
          <a:xfrm>
            <a:off x="468630" y="3066520"/>
            <a:ext cx="4317320" cy="247208"/>
          </a:xfrm>
          <a:prstGeom prst="rect">
            <a:avLst/>
          </a:prstGeom>
          <a:noFill/>
          <a:ln/>
        </p:spPr>
        <p:txBody>
          <a:bodyPr wrap="square" rtlCol="0" anchor="ctr"/>
          <a:lstStyle/>
          <a:p>
            <a:pPr marL="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Temperature 25±2 °C · Relative humidity 22±2%</a:t>
            </a:r>
          </a:p>
        </p:txBody>
      </p:sp>
      <p:sp>
        <p:nvSpPr>
          <p:cNvPr id="26" name="Shape 12">
            <a:extLst>
              <a:ext uri="{FF2B5EF4-FFF2-40B4-BE49-F238E27FC236}">
                <a16:creationId xmlns:a16="http://schemas.microsoft.com/office/drawing/2014/main" id="{CBFB7890-025B-1544-22C3-8261462939BA}"/>
              </a:ext>
            </a:extLst>
          </p:cNvPr>
          <p:cNvSpPr/>
          <p:nvPr/>
        </p:nvSpPr>
        <p:spPr>
          <a:xfrm>
            <a:off x="285750" y="3631543"/>
            <a:ext cx="64008" cy="594360"/>
          </a:xfrm>
          <a:prstGeom prst="rect">
            <a:avLst/>
          </a:prstGeom>
          <a:solidFill>
            <a:srgbClr val="7A003F"/>
          </a:solidFill>
          <a:ln w="12700">
            <a:solidFill>
              <a:srgbClr val="7A003F"/>
            </a:solidFill>
            <a:prstDash val="solid"/>
          </a:ln>
        </p:spPr>
      </p:sp>
      <p:sp>
        <p:nvSpPr>
          <p:cNvPr id="27" name="Text 13">
            <a:extLst>
              <a:ext uri="{FF2B5EF4-FFF2-40B4-BE49-F238E27FC236}">
                <a16:creationId xmlns:a16="http://schemas.microsoft.com/office/drawing/2014/main" id="{3DD79333-53CA-59A0-EF43-E5837E64DF7C}"/>
              </a:ext>
            </a:extLst>
          </p:cNvPr>
          <p:cNvSpPr/>
          <p:nvPr/>
        </p:nvSpPr>
        <p:spPr>
          <a:xfrm>
            <a:off x="468630" y="3555343"/>
            <a:ext cx="3931920" cy="274320"/>
          </a:xfrm>
          <a:prstGeom prst="rect">
            <a:avLst/>
          </a:prstGeom>
          <a:noFill/>
          <a:ln/>
        </p:spPr>
        <p:txBody>
          <a:bodyPr wrap="square" rtlCol="0" anchor="ctr"/>
          <a:lstStyle/>
          <a:p>
            <a:pPr marL="0" indent="0">
              <a:buNone/>
            </a:pPr>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Image Analysis</a:t>
            </a:r>
            <a:endParaRPr lang="en-US" sz="16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 14">
            <a:extLst>
              <a:ext uri="{FF2B5EF4-FFF2-40B4-BE49-F238E27FC236}">
                <a16:creationId xmlns:a16="http://schemas.microsoft.com/office/drawing/2014/main" id="{306949BC-289B-DFB2-C0E3-88F14D240DBD}"/>
              </a:ext>
            </a:extLst>
          </p:cNvPr>
          <p:cNvSpPr/>
          <p:nvPr/>
        </p:nvSpPr>
        <p:spPr>
          <a:xfrm>
            <a:off x="468630" y="3859000"/>
            <a:ext cx="4247388" cy="411480"/>
          </a:xfrm>
          <a:prstGeom prst="rect">
            <a:avLst/>
          </a:prstGeom>
          <a:noFill/>
          <a:ln/>
        </p:spPr>
        <p:txBody>
          <a:bodyPr wrap="square" rtlCol="0" anchor="ctr"/>
          <a:lstStyle/>
          <a:p>
            <a:pPr marL="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Python + OpenCV for saturation tracking; </a:t>
            </a:r>
            <a:r>
              <a:rPr lang="en-US" sz="1400" i="1" dirty="0">
                <a:latin typeface="Open Sans" panose="020B0606030504020204" pitchFamily="34" charset="0"/>
                <a:ea typeface="Open Sans" panose="020B0606030504020204" pitchFamily="34" charset="0"/>
                <a:cs typeface="Open Sans" panose="020B0606030504020204" pitchFamily="34" charset="0"/>
              </a:rPr>
              <a:t>ImageJ</a:t>
            </a:r>
            <a:r>
              <a:rPr lang="en-US" sz="1400" dirty="0">
                <a:latin typeface="Open Sans" panose="020B0606030504020204" pitchFamily="34" charset="0"/>
                <a:ea typeface="Open Sans" panose="020B0606030504020204" pitchFamily="34" charset="0"/>
                <a:cs typeface="Open Sans" panose="020B0606030504020204" pitchFamily="34" charset="0"/>
              </a:rPr>
              <a:t> DropSnake for contact angle measurement</a:t>
            </a:r>
          </a:p>
        </p:txBody>
      </p:sp>
      <p:sp>
        <p:nvSpPr>
          <p:cNvPr id="33" name="TextBox 32">
            <a:extLst>
              <a:ext uri="{FF2B5EF4-FFF2-40B4-BE49-F238E27FC236}">
                <a16:creationId xmlns:a16="http://schemas.microsoft.com/office/drawing/2014/main" id="{102B406B-768E-0FD6-8A17-B3326A8C794E}"/>
              </a:ext>
            </a:extLst>
          </p:cNvPr>
          <p:cNvSpPr txBox="1"/>
          <p:nvPr/>
        </p:nvSpPr>
        <p:spPr>
          <a:xfrm>
            <a:off x="7297103" y="845132"/>
            <a:ext cx="259827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Experimental setup</a:t>
            </a:r>
          </a:p>
        </p:txBody>
      </p:sp>
      <p:sp>
        <p:nvSpPr>
          <p:cNvPr id="34" name="Shape 15">
            <a:extLst>
              <a:ext uri="{FF2B5EF4-FFF2-40B4-BE49-F238E27FC236}">
                <a16:creationId xmlns:a16="http://schemas.microsoft.com/office/drawing/2014/main" id="{D30859F0-C724-A6DD-E1B6-EC07F1C43FF5}"/>
              </a:ext>
            </a:extLst>
          </p:cNvPr>
          <p:cNvSpPr/>
          <p:nvPr/>
        </p:nvSpPr>
        <p:spPr>
          <a:xfrm>
            <a:off x="7551043" y="4132484"/>
            <a:ext cx="3534346" cy="2144508"/>
          </a:xfrm>
          <a:prstGeom prst="rect">
            <a:avLst/>
          </a:prstGeom>
          <a:solidFill>
            <a:srgbClr val="FFFFFF"/>
          </a:solidFill>
          <a:ln w="12700">
            <a:solidFill>
              <a:srgbClr val="FFFFFF"/>
            </a:solidFill>
            <a:prstDash val="solid"/>
          </a:ln>
          <a:effectLst>
            <a:glow rad="127000">
              <a:srgbClr val="7A003F">
                <a:alpha val="42000"/>
              </a:srgbClr>
            </a:glow>
            <a:outerShdw blurRad="101600" dist="38100" dir="8100000" algn="bl" rotWithShape="0">
              <a:srgbClr val="000000">
                <a:alpha val="12000"/>
              </a:srgbClr>
            </a:outerShdw>
          </a:effectLst>
        </p:spPr>
      </p:sp>
      <p:sp>
        <p:nvSpPr>
          <p:cNvPr id="35" name="Text 16">
            <a:extLst>
              <a:ext uri="{FF2B5EF4-FFF2-40B4-BE49-F238E27FC236}">
                <a16:creationId xmlns:a16="http://schemas.microsoft.com/office/drawing/2014/main" id="{8C22021C-420A-87E9-2A06-56F33EF9BAD5}"/>
              </a:ext>
            </a:extLst>
          </p:cNvPr>
          <p:cNvSpPr/>
          <p:nvPr/>
        </p:nvSpPr>
        <p:spPr>
          <a:xfrm>
            <a:off x="7632958" y="4176298"/>
            <a:ext cx="3383280" cy="207838"/>
          </a:xfrm>
          <a:prstGeom prst="rect">
            <a:avLst/>
          </a:prstGeom>
          <a:noFill/>
          <a:ln/>
        </p:spPr>
        <p:txBody>
          <a:bodyPr wrap="square" rtlCol="0" anchor="ctr"/>
          <a:lstStyle/>
          <a:p>
            <a:pPr marL="0" indent="0" algn="ctr">
              <a:buNone/>
            </a:pPr>
            <a:r>
              <a:rPr lang="en-US" sz="13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SDS Solutions Tested</a:t>
            </a:r>
            <a:endParaRPr lang="en-US" sz="13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6" name="Table 0">
            <a:extLst>
              <a:ext uri="{FF2B5EF4-FFF2-40B4-BE49-F238E27FC236}">
                <a16:creationId xmlns:a16="http://schemas.microsoft.com/office/drawing/2014/main" id="{8A5584AD-DF04-14B1-5FE4-FCEBE5DB5B75}"/>
              </a:ext>
            </a:extLst>
          </p:cNvPr>
          <p:cNvGraphicFramePr>
            <a:graphicFrameLocks noGrp="1"/>
          </p:cNvGraphicFramePr>
          <p:nvPr>
            <p:extLst>
              <p:ext uri="{D42A27DB-BD31-4B8C-83A1-F6EECF244321}">
                <p14:modId xmlns:p14="http://schemas.microsoft.com/office/powerpoint/2010/main" val="1615423049"/>
              </p:ext>
            </p:extLst>
          </p:nvPr>
        </p:nvGraphicFramePr>
        <p:xfrm>
          <a:off x="7632958" y="4444904"/>
          <a:ext cx="3383280" cy="1745810"/>
        </p:xfrm>
        <a:graphic>
          <a:graphicData uri="http://schemas.openxmlformats.org/drawingml/2006/table">
            <a:tbl>
              <a:tblPr/>
              <a:tblGrid>
                <a:gridCol w="845820">
                  <a:extLst>
                    <a:ext uri="{9D8B030D-6E8A-4147-A177-3AD203B41FA5}">
                      <a16:colId xmlns:a16="http://schemas.microsoft.com/office/drawing/2014/main" val="20000"/>
                    </a:ext>
                  </a:extLst>
                </a:gridCol>
                <a:gridCol w="845820">
                  <a:extLst>
                    <a:ext uri="{9D8B030D-6E8A-4147-A177-3AD203B41FA5}">
                      <a16:colId xmlns:a16="http://schemas.microsoft.com/office/drawing/2014/main" val="20001"/>
                    </a:ext>
                  </a:extLst>
                </a:gridCol>
                <a:gridCol w="845820">
                  <a:extLst>
                    <a:ext uri="{9D8B030D-6E8A-4147-A177-3AD203B41FA5}">
                      <a16:colId xmlns:a16="http://schemas.microsoft.com/office/drawing/2014/main" val="20002"/>
                    </a:ext>
                  </a:extLst>
                </a:gridCol>
                <a:gridCol w="845820">
                  <a:extLst>
                    <a:ext uri="{9D8B030D-6E8A-4147-A177-3AD203B41FA5}">
                      <a16:colId xmlns:a16="http://schemas.microsoft.com/office/drawing/2014/main" val="20003"/>
                    </a:ext>
                  </a:extLst>
                </a:gridCol>
              </a:tblGrid>
              <a:tr h="355598">
                <a:tc>
                  <a:txBody>
                    <a:bodyPr/>
                    <a:lstStyle/>
                    <a:p>
                      <a:pPr marL="0" indent="0" algn="ctr">
                        <a:buNone/>
                      </a:pPr>
                      <a:r>
                        <a:rPr lang="en-US" sz="1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Fluid</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tc>
                  <a:txBody>
                    <a:bodyPr/>
                    <a:lstStyle/>
                    <a:p>
                      <a:pPr marL="0" indent="0" algn="ctr">
                        <a:buNone/>
                      </a:pPr>
                      <a:r>
                        <a:rPr lang="en-US" sz="1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Conc. (wt.%)</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tc>
                  <a:txBody>
                    <a:bodyPr/>
                    <a:lstStyle/>
                    <a:p>
                      <a:pPr marL="0" indent="0" algn="ctr">
                        <a:buNone/>
                      </a:pP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σ</a:t>
                      </a:r>
                      <a:r>
                        <a:rPr lang="en-US" sz="1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 (mN/m)</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tc>
                  <a:txBody>
                    <a:bodyPr/>
                    <a:lstStyle/>
                    <a:p>
                      <a:pPr marL="0" indent="0" algn="ctr">
                        <a:buNone/>
                      </a:pPr>
                      <a:r>
                        <a:rPr lang="en-US" sz="1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vs. CMC</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solidFill>
                      <a:srgbClr val="7A003F"/>
                    </a:solidFill>
                  </a:tcPr>
                </a:tc>
                <a:extLst>
                  <a:ext uri="{0D108BD9-81ED-4DB2-BD59-A6C34878D82A}">
                    <a16:rowId xmlns:a16="http://schemas.microsoft.com/office/drawing/2014/main" val="10000"/>
                  </a:ext>
                </a:extLst>
              </a:tr>
              <a:tr h="269914">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Water</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72.0</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1"/>
                  </a:ext>
                </a:extLst>
              </a:tr>
              <a:tr h="269914">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SDS-1</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0.10</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62.6</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Below</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2"/>
                  </a:ext>
                </a:extLst>
              </a:tr>
              <a:tr h="269914">
                <a:tc>
                  <a:txBody>
                    <a:bodyPr/>
                    <a:lstStyle/>
                    <a:p>
                      <a:pPr marL="0" indent="0" algn="ctr">
                        <a:buNone/>
                      </a:pPr>
                      <a:r>
                        <a:rPr lang="en-US" sz="1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SDS-2</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0.23</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40.0</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AT CMC ★</a:t>
                      </a:r>
                      <a:endParaRPr lang="en-US" sz="10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3"/>
                  </a:ext>
                </a:extLst>
              </a:tr>
              <a:tr h="269914">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SDS-3</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0.30</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36.8</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Above</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4"/>
                  </a:ext>
                </a:extLst>
              </a:tr>
              <a:tr h="269914">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SDS-4</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0.50</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32.2</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tc>
                  <a:txBody>
                    <a:bodyPr/>
                    <a:lstStyle/>
                    <a:p>
                      <a:pPr marL="0" indent="0" algn="ctr">
                        <a:buNone/>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Above</a:t>
                      </a: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D0DEE5"/>
                      </a:solidFill>
                      <a:prstDash val="solid"/>
                      <a:round/>
                      <a:headEnd type="none" w="med" len="med"/>
                      <a:tailEnd type="none" w="med" len="med"/>
                    </a:lnL>
                    <a:lnR w="6350" cap="flat" cmpd="sng" algn="ctr">
                      <a:solidFill>
                        <a:srgbClr val="D0DEE5"/>
                      </a:solidFill>
                      <a:prstDash val="solid"/>
                      <a:round/>
                      <a:headEnd type="none" w="med" len="med"/>
                      <a:tailEnd type="none" w="med" len="med"/>
                    </a:lnR>
                    <a:lnT w="6350" cap="flat" cmpd="sng" algn="ctr">
                      <a:solidFill>
                        <a:srgbClr val="D0DEE5"/>
                      </a:solidFill>
                      <a:prstDash val="solid"/>
                      <a:round/>
                      <a:headEnd type="none" w="med" len="med"/>
                      <a:tailEnd type="none" w="med" len="med"/>
                    </a:lnT>
                    <a:lnB w="6350" cap="flat" cmpd="sng" algn="ctr">
                      <a:solidFill>
                        <a:srgbClr val="D0DEE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8" name="Picture 37" descr="Sodium Dodecyl Sulfate or SDS, Sodium Lauryl Sulfate, Surfactant Molecule.  Skeletal Formula. Stock Vector - Illustration of chemical, sulfate:  239580350">
            <a:extLst>
              <a:ext uri="{FF2B5EF4-FFF2-40B4-BE49-F238E27FC236}">
                <a16:creationId xmlns:a16="http://schemas.microsoft.com/office/drawing/2014/main" id="{995EF5D1-BC98-B531-CD2D-9C1D7EAC6B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71" b="21243"/>
          <a:stretch/>
        </p:blipFill>
        <p:spPr bwMode="auto">
          <a:xfrm>
            <a:off x="1452256" y="5075342"/>
            <a:ext cx="4670043" cy="934806"/>
          </a:xfrm>
          <a:prstGeom prst="rect">
            <a:avLst/>
          </a:prstGeom>
          <a:noFill/>
          <a:ln>
            <a:noFill/>
          </a:ln>
          <a:extLst>
            <a:ext uri="{53640926-AAD7-44D8-BBD7-CCE9431645EC}">
              <a14:shadowObscured xmlns:a14="http://schemas.microsoft.com/office/drawing/2010/main"/>
            </a:ext>
          </a:extLst>
        </p:spPr>
      </p:pic>
      <p:sp>
        <p:nvSpPr>
          <p:cNvPr id="39" name="TextBox 38">
            <a:extLst>
              <a:ext uri="{FF2B5EF4-FFF2-40B4-BE49-F238E27FC236}">
                <a16:creationId xmlns:a16="http://schemas.microsoft.com/office/drawing/2014/main" id="{66A6F04D-BE74-0138-1B0E-E395FCCC0CAF}"/>
              </a:ext>
            </a:extLst>
          </p:cNvPr>
          <p:cNvSpPr txBox="1"/>
          <p:nvPr/>
        </p:nvSpPr>
        <p:spPr>
          <a:xfrm>
            <a:off x="1175762" y="4765951"/>
            <a:ext cx="5223033"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Anionic surfactant – Sodium Dodecyl Sulfate (SDS)</a:t>
            </a:r>
          </a:p>
        </p:txBody>
      </p:sp>
    </p:spTree>
    <p:extLst>
      <p:ext uri="{BB962C8B-B14F-4D97-AF65-F5344CB8AC3E}">
        <p14:creationId xmlns:p14="http://schemas.microsoft.com/office/powerpoint/2010/main" val="898929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09" y="106819"/>
            <a:ext cx="9977201"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MATERIALS AND METHODS: Image analysis</a:t>
            </a:r>
          </a:p>
        </p:txBody>
      </p:sp>
      <p:sp>
        <p:nvSpPr>
          <p:cNvPr id="25" name="Rectangle 24">
            <a:extLst>
              <a:ext uri="{FF2B5EF4-FFF2-40B4-BE49-F238E27FC236}">
                <a16:creationId xmlns:a16="http://schemas.microsoft.com/office/drawing/2014/main" id="{B2C6CED2-283D-C7EF-BDA8-1BA4BC4C0DF5}"/>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Slide Number Placeholder 25">
            <a:extLst>
              <a:ext uri="{FF2B5EF4-FFF2-40B4-BE49-F238E27FC236}">
                <a16:creationId xmlns:a16="http://schemas.microsoft.com/office/drawing/2014/main" id="{558EC21A-02D9-1D85-91E3-AC9FEB911464}"/>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7</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C71E5930-E2BB-167D-CC9B-B41AABC58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a16="http://schemas.microsoft.com/office/drawing/2014/main" id="{B627C82D-DDDA-7FCA-95A1-920C397C92F6}"/>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Parallelogram 5">
            <a:extLst>
              <a:ext uri="{FF2B5EF4-FFF2-40B4-BE49-F238E27FC236}">
                <a16:creationId xmlns:a16="http://schemas.microsoft.com/office/drawing/2014/main" id="{C84184DB-698B-5A84-FAF9-A0E1871F0D64}"/>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700064E0-5153-0242-671F-9CA6AB075789}"/>
              </a:ext>
            </a:extLst>
          </p:cNvPr>
          <p:cNvGraphicFramePr>
            <a:graphicFrameLocks noGrp="1"/>
          </p:cNvGraphicFramePr>
          <p:nvPr>
            <p:extLst>
              <p:ext uri="{D42A27DB-BD31-4B8C-83A1-F6EECF244321}">
                <p14:modId xmlns:p14="http://schemas.microsoft.com/office/powerpoint/2010/main" val="3416331771"/>
              </p:ext>
            </p:extLst>
          </p:nvPr>
        </p:nvGraphicFramePr>
        <p:xfrm>
          <a:off x="388239" y="895053"/>
          <a:ext cx="11288522" cy="3779182"/>
        </p:xfrm>
        <a:graphic>
          <a:graphicData uri="http://schemas.openxmlformats.org/drawingml/2006/table">
            <a:tbl>
              <a:tblPr firstRow="1" bandRow="1">
                <a:tableStyleId>{5C22544A-7EE6-4342-B048-85BDC9FD1C3A}</a:tableStyleId>
              </a:tblPr>
              <a:tblGrid>
                <a:gridCol w="1440434">
                  <a:extLst>
                    <a:ext uri="{9D8B030D-6E8A-4147-A177-3AD203B41FA5}">
                      <a16:colId xmlns:a16="http://schemas.microsoft.com/office/drawing/2014/main" val="406647469"/>
                    </a:ext>
                  </a:extLst>
                </a:gridCol>
                <a:gridCol w="1959864">
                  <a:extLst>
                    <a:ext uri="{9D8B030D-6E8A-4147-A177-3AD203B41FA5}">
                      <a16:colId xmlns:a16="http://schemas.microsoft.com/office/drawing/2014/main" val="3797609576"/>
                    </a:ext>
                  </a:extLst>
                </a:gridCol>
                <a:gridCol w="1935480">
                  <a:extLst>
                    <a:ext uri="{9D8B030D-6E8A-4147-A177-3AD203B41FA5}">
                      <a16:colId xmlns:a16="http://schemas.microsoft.com/office/drawing/2014/main" val="3215324505"/>
                    </a:ext>
                  </a:extLst>
                </a:gridCol>
                <a:gridCol w="1935480">
                  <a:extLst>
                    <a:ext uri="{9D8B030D-6E8A-4147-A177-3AD203B41FA5}">
                      <a16:colId xmlns:a16="http://schemas.microsoft.com/office/drawing/2014/main" val="1299748409"/>
                    </a:ext>
                  </a:extLst>
                </a:gridCol>
                <a:gridCol w="1935480">
                  <a:extLst>
                    <a:ext uri="{9D8B030D-6E8A-4147-A177-3AD203B41FA5}">
                      <a16:colId xmlns:a16="http://schemas.microsoft.com/office/drawing/2014/main" val="1821416791"/>
                    </a:ext>
                  </a:extLst>
                </a:gridCol>
                <a:gridCol w="2081784">
                  <a:extLst>
                    <a:ext uri="{9D8B030D-6E8A-4147-A177-3AD203B41FA5}">
                      <a16:colId xmlns:a16="http://schemas.microsoft.com/office/drawing/2014/main" val="318436782"/>
                    </a:ext>
                  </a:extLst>
                </a:gridCol>
              </a:tblGrid>
              <a:tr h="527495">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solidFill>
                      <a:srgbClr val="7A003F"/>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RAW IMAGE</a:t>
                      </a:r>
                    </a:p>
                  </a:txBody>
                  <a:tcPr>
                    <a:solidFill>
                      <a:srgbClr val="7A003F"/>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GRAYSCALE AND BG REMOVAL</a:t>
                      </a:r>
                    </a:p>
                  </a:txBody>
                  <a:tcPr>
                    <a:solidFill>
                      <a:srgbClr val="7A003F"/>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CONTOUR DETECTION</a:t>
                      </a:r>
                    </a:p>
                  </a:txBody>
                  <a:tcPr>
                    <a:solidFill>
                      <a:srgbClr val="7A003F"/>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FILLED BINARIZATION</a:t>
                      </a:r>
                    </a:p>
                  </a:txBody>
                  <a:tcPr>
                    <a:solidFill>
                      <a:srgbClr val="7A003F"/>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OVERLAYING</a:t>
                      </a:r>
                    </a:p>
                  </a:txBody>
                  <a:tcPr>
                    <a:solidFill>
                      <a:srgbClr val="7A003F"/>
                    </a:solidFill>
                  </a:tcPr>
                </a:tc>
                <a:extLst>
                  <a:ext uri="{0D108BD9-81ED-4DB2-BD59-A6C34878D82A}">
                    <a16:rowId xmlns:a16="http://schemas.microsoft.com/office/drawing/2014/main" val="1994713806"/>
                  </a:ext>
                </a:extLst>
              </a:tr>
              <a:tr h="3251687">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During evaporation</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At the end of evaporation</a:t>
                      </a:r>
                    </a:p>
                  </a:txBody>
                  <a:tcPr>
                    <a:solidFill>
                      <a:srgbClr val="7A003F">
                        <a:alpha val="14000"/>
                      </a:srgbClr>
                    </a:solidFill>
                  </a:tcP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solidFill>
                      <a:srgbClr val="7A003F">
                        <a:alpha val="14000"/>
                      </a:srgbClr>
                    </a:solidFill>
                  </a:tcP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solidFill>
                      <a:srgbClr val="7A003F">
                        <a:alpha val="14000"/>
                      </a:srgbClr>
                    </a:solidFill>
                  </a:tcP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solidFill>
                      <a:srgbClr val="7A003F">
                        <a:alpha val="14000"/>
                      </a:srgbClr>
                    </a:solidFill>
                  </a:tcP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solidFill>
                      <a:srgbClr val="7A003F">
                        <a:alpha val="14000"/>
                      </a:srgbClr>
                    </a:solidFill>
                  </a:tcP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solidFill>
                      <a:srgbClr val="7A003F">
                        <a:alpha val="14000"/>
                      </a:srgbClr>
                    </a:solidFill>
                  </a:tcPr>
                </a:tc>
                <a:extLst>
                  <a:ext uri="{0D108BD9-81ED-4DB2-BD59-A6C34878D82A}">
                    <a16:rowId xmlns:a16="http://schemas.microsoft.com/office/drawing/2014/main" val="3954994871"/>
                  </a:ext>
                </a:extLst>
              </a:tr>
            </a:tbl>
          </a:graphicData>
        </a:graphic>
      </p:graphicFrame>
      <p:pic>
        <p:nvPicPr>
          <p:cNvPr id="7" name="Picture 6">
            <a:extLst>
              <a:ext uri="{FF2B5EF4-FFF2-40B4-BE49-F238E27FC236}">
                <a16:creationId xmlns:a16="http://schemas.microsoft.com/office/drawing/2014/main" id="{EC255C31-1BD5-1EE7-288D-271E716FAE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129397" y="1418042"/>
            <a:ext cx="1404348" cy="1676609"/>
          </a:xfrm>
          <a:prstGeom prst="rect">
            <a:avLst/>
          </a:prstGeom>
          <a:noFill/>
          <a:ln>
            <a:noFill/>
          </a:ln>
        </p:spPr>
      </p:pic>
      <p:pic>
        <p:nvPicPr>
          <p:cNvPr id="9" name="Picture 8">
            <a:extLst>
              <a:ext uri="{FF2B5EF4-FFF2-40B4-BE49-F238E27FC236}">
                <a16:creationId xmlns:a16="http://schemas.microsoft.com/office/drawing/2014/main" id="{FD5F5C23-6693-7A92-1EAE-B5463F51CF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128836" y="2976492"/>
            <a:ext cx="1405469" cy="1676611"/>
          </a:xfrm>
          <a:prstGeom prst="rect">
            <a:avLst/>
          </a:prstGeom>
          <a:noFill/>
          <a:ln>
            <a:noFill/>
          </a:ln>
        </p:spPr>
      </p:pic>
      <p:pic>
        <p:nvPicPr>
          <p:cNvPr id="10" name="Picture 9">
            <a:extLst>
              <a:ext uri="{FF2B5EF4-FFF2-40B4-BE49-F238E27FC236}">
                <a16:creationId xmlns:a16="http://schemas.microsoft.com/office/drawing/2014/main" id="{D5ABCBDB-7ABB-F5B0-5D36-868C9096FB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056194" y="1427281"/>
            <a:ext cx="1404348" cy="1676422"/>
          </a:xfrm>
          <a:prstGeom prst="rect">
            <a:avLst/>
          </a:prstGeom>
          <a:noFill/>
          <a:ln>
            <a:noFill/>
          </a:ln>
        </p:spPr>
      </p:pic>
      <p:pic>
        <p:nvPicPr>
          <p:cNvPr id="12" name="Picture 11">
            <a:extLst>
              <a:ext uri="{FF2B5EF4-FFF2-40B4-BE49-F238E27FC236}">
                <a16:creationId xmlns:a16="http://schemas.microsoft.com/office/drawing/2014/main" id="{39EF4F92-CBFE-77DA-003D-2A2B90F702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055998" y="2985365"/>
            <a:ext cx="1404736" cy="1676420"/>
          </a:xfrm>
          <a:prstGeom prst="rect">
            <a:avLst/>
          </a:prstGeom>
          <a:noFill/>
          <a:ln>
            <a:noFill/>
          </a:ln>
        </p:spPr>
      </p:pic>
      <p:pic>
        <p:nvPicPr>
          <p:cNvPr id="13" name="Picture 12">
            <a:extLst>
              <a:ext uri="{FF2B5EF4-FFF2-40B4-BE49-F238E27FC236}">
                <a16:creationId xmlns:a16="http://schemas.microsoft.com/office/drawing/2014/main" id="{9F82A7C4-3F5B-B57F-4466-C71FD4F884A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001058" y="1418261"/>
            <a:ext cx="1404598" cy="1676423"/>
          </a:xfrm>
          <a:prstGeom prst="rect">
            <a:avLst/>
          </a:prstGeom>
          <a:noFill/>
          <a:ln>
            <a:noFill/>
          </a:ln>
        </p:spPr>
      </p:pic>
      <p:pic>
        <p:nvPicPr>
          <p:cNvPr id="15" name="Picture 14">
            <a:extLst>
              <a:ext uri="{FF2B5EF4-FFF2-40B4-BE49-F238E27FC236}">
                <a16:creationId xmlns:a16="http://schemas.microsoft.com/office/drawing/2014/main" id="{3CE33710-8F35-B6C0-F5BF-5854266213B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6001112" y="2975934"/>
            <a:ext cx="1404600" cy="1676857"/>
          </a:xfrm>
          <a:prstGeom prst="rect">
            <a:avLst/>
          </a:prstGeom>
          <a:noFill/>
          <a:ln>
            <a:noFill/>
          </a:ln>
        </p:spPr>
      </p:pic>
      <p:pic>
        <p:nvPicPr>
          <p:cNvPr id="17" name="Picture 16">
            <a:extLst>
              <a:ext uri="{FF2B5EF4-FFF2-40B4-BE49-F238E27FC236}">
                <a16:creationId xmlns:a16="http://schemas.microsoft.com/office/drawing/2014/main" id="{6CBA3724-E5DD-848A-95F3-5D94D6042DA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927768" y="1430883"/>
            <a:ext cx="1404348" cy="1675561"/>
          </a:xfrm>
          <a:prstGeom prst="rect">
            <a:avLst/>
          </a:prstGeom>
          <a:noFill/>
          <a:ln>
            <a:noFill/>
          </a:ln>
        </p:spPr>
      </p:pic>
      <p:pic>
        <p:nvPicPr>
          <p:cNvPr id="18" name="Picture 17" descr="A black squares on a white background&#10;&#10;AI-generated content may be incorrect.">
            <a:extLst>
              <a:ext uri="{FF2B5EF4-FFF2-40B4-BE49-F238E27FC236}">
                <a16:creationId xmlns:a16="http://schemas.microsoft.com/office/drawing/2014/main" id="{23BD617C-747E-668C-C128-CB05AAF573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2097" y="3124378"/>
            <a:ext cx="1675736" cy="1404350"/>
          </a:xfrm>
          <a:prstGeom prst="rect">
            <a:avLst/>
          </a:prstGeom>
        </p:spPr>
      </p:pic>
      <p:pic>
        <p:nvPicPr>
          <p:cNvPr id="20" name="Picture 19">
            <a:extLst>
              <a:ext uri="{FF2B5EF4-FFF2-40B4-BE49-F238E27FC236}">
                <a16:creationId xmlns:a16="http://schemas.microsoft.com/office/drawing/2014/main" id="{69D5616F-7B82-544B-4A14-3BA00DB632E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9817468" y="2074502"/>
            <a:ext cx="1596213" cy="1904700"/>
          </a:xfrm>
          <a:prstGeom prst="rect">
            <a:avLst/>
          </a:prstGeom>
          <a:noFill/>
          <a:ln>
            <a:noFill/>
          </a:ln>
        </p:spPr>
      </p:pic>
      <p:sp>
        <p:nvSpPr>
          <p:cNvPr id="21" name="Rectangle 20">
            <a:extLst>
              <a:ext uri="{FF2B5EF4-FFF2-40B4-BE49-F238E27FC236}">
                <a16:creationId xmlns:a16="http://schemas.microsoft.com/office/drawing/2014/main" id="{73D9C545-FAD0-238E-BBEB-2BB57E75DE0F}"/>
              </a:ext>
            </a:extLst>
          </p:cNvPr>
          <p:cNvSpPr/>
          <p:nvPr/>
        </p:nvSpPr>
        <p:spPr>
          <a:xfrm>
            <a:off x="9681513" y="4009539"/>
            <a:ext cx="122436" cy="126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2A4E96-FA06-9B3C-4663-F1A6A789532E}"/>
              </a:ext>
            </a:extLst>
          </p:cNvPr>
          <p:cNvSpPr/>
          <p:nvPr/>
        </p:nvSpPr>
        <p:spPr>
          <a:xfrm>
            <a:off x="10997719" y="4009539"/>
            <a:ext cx="122436" cy="12685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FAE82D-A1DA-FAA1-49D1-EC5140DE0752}"/>
              </a:ext>
            </a:extLst>
          </p:cNvPr>
          <p:cNvSpPr/>
          <p:nvPr/>
        </p:nvSpPr>
        <p:spPr>
          <a:xfrm>
            <a:off x="10245716" y="4003874"/>
            <a:ext cx="122436" cy="126857"/>
          </a:xfrm>
          <a:prstGeom prst="rect">
            <a:avLst/>
          </a:prstGeom>
          <a:solidFill>
            <a:srgbClr val="7B7B7B"/>
          </a:solidFill>
          <a:ln>
            <a:solidFill>
              <a:srgbClr val="7B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75E0CB1-962C-E730-B78A-BCDB7AC1D6C5}"/>
              </a:ext>
            </a:extLst>
          </p:cNvPr>
          <p:cNvSpPr txBox="1"/>
          <p:nvPr/>
        </p:nvSpPr>
        <p:spPr>
          <a:xfrm>
            <a:off x="9792406" y="3961720"/>
            <a:ext cx="453310"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AIR</a:t>
            </a:r>
          </a:p>
        </p:txBody>
      </p:sp>
      <p:sp>
        <p:nvSpPr>
          <p:cNvPr id="30" name="TextBox 29">
            <a:extLst>
              <a:ext uri="{FF2B5EF4-FFF2-40B4-BE49-F238E27FC236}">
                <a16:creationId xmlns:a16="http://schemas.microsoft.com/office/drawing/2014/main" id="{99E4FB09-BC43-001E-AE83-8EB49FC96E7B}"/>
              </a:ext>
            </a:extLst>
          </p:cNvPr>
          <p:cNvSpPr txBox="1"/>
          <p:nvPr/>
        </p:nvSpPr>
        <p:spPr>
          <a:xfrm>
            <a:off x="11096168" y="3944193"/>
            <a:ext cx="60875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SOLID</a:t>
            </a:r>
          </a:p>
        </p:txBody>
      </p:sp>
      <p:sp>
        <p:nvSpPr>
          <p:cNvPr id="34" name="TextBox 33">
            <a:extLst>
              <a:ext uri="{FF2B5EF4-FFF2-40B4-BE49-F238E27FC236}">
                <a16:creationId xmlns:a16="http://schemas.microsoft.com/office/drawing/2014/main" id="{DF7309E6-38CF-5C09-1E3E-F44CD9D7168A}"/>
              </a:ext>
            </a:extLst>
          </p:cNvPr>
          <p:cNvSpPr txBox="1"/>
          <p:nvPr/>
        </p:nvSpPr>
        <p:spPr>
          <a:xfrm>
            <a:off x="10331205" y="3944193"/>
            <a:ext cx="63835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LIQUID</a:t>
            </a:r>
          </a:p>
        </p:txBody>
      </p:sp>
      <p:sp>
        <p:nvSpPr>
          <p:cNvPr id="11" name="TextBox 10">
            <a:extLst>
              <a:ext uri="{FF2B5EF4-FFF2-40B4-BE49-F238E27FC236}">
                <a16:creationId xmlns:a16="http://schemas.microsoft.com/office/drawing/2014/main" id="{6097FC07-D65B-8904-4FDF-E2643E7C84B7}"/>
              </a:ext>
            </a:extLst>
          </p:cNvPr>
          <p:cNvSpPr txBox="1"/>
          <p:nvPr/>
        </p:nvSpPr>
        <p:spPr>
          <a:xfrm>
            <a:off x="1950029" y="1573981"/>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14" name="TextBox 13">
            <a:extLst>
              <a:ext uri="{FF2B5EF4-FFF2-40B4-BE49-F238E27FC236}">
                <a16:creationId xmlns:a16="http://schemas.microsoft.com/office/drawing/2014/main" id="{61376D8F-01A8-F659-B744-45400E915451}"/>
              </a:ext>
            </a:extLst>
          </p:cNvPr>
          <p:cNvSpPr txBox="1"/>
          <p:nvPr/>
        </p:nvSpPr>
        <p:spPr>
          <a:xfrm>
            <a:off x="3938442" y="1573981"/>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16" name="TextBox 15">
            <a:extLst>
              <a:ext uri="{FF2B5EF4-FFF2-40B4-BE49-F238E27FC236}">
                <a16:creationId xmlns:a16="http://schemas.microsoft.com/office/drawing/2014/main" id="{05F126ED-A785-6002-0B31-794C4117DFD4}"/>
              </a:ext>
            </a:extLst>
          </p:cNvPr>
          <p:cNvSpPr txBox="1"/>
          <p:nvPr/>
        </p:nvSpPr>
        <p:spPr>
          <a:xfrm>
            <a:off x="5867399" y="1573981"/>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(c)</a:t>
            </a:r>
          </a:p>
        </p:txBody>
      </p:sp>
      <p:sp>
        <p:nvSpPr>
          <p:cNvPr id="19" name="TextBox 18">
            <a:extLst>
              <a:ext uri="{FF2B5EF4-FFF2-40B4-BE49-F238E27FC236}">
                <a16:creationId xmlns:a16="http://schemas.microsoft.com/office/drawing/2014/main" id="{41542DB1-46BF-375D-F87C-3A0083813179}"/>
              </a:ext>
            </a:extLst>
          </p:cNvPr>
          <p:cNvSpPr txBox="1"/>
          <p:nvPr/>
        </p:nvSpPr>
        <p:spPr>
          <a:xfrm>
            <a:off x="7814690" y="1573981"/>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22" name="TextBox 21">
            <a:extLst>
              <a:ext uri="{FF2B5EF4-FFF2-40B4-BE49-F238E27FC236}">
                <a16:creationId xmlns:a16="http://schemas.microsoft.com/office/drawing/2014/main" id="{3F6DBA1A-B571-2DC6-9094-FEADC8499775}"/>
              </a:ext>
            </a:extLst>
          </p:cNvPr>
          <p:cNvSpPr txBox="1"/>
          <p:nvPr/>
        </p:nvSpPr>
        <p:spPr>
          <a:xfrm>
            <a:off x="2018136" y="3186101"/>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24" name="TextBox 23">
            <a:extLst>
              <a:ext uri="{FF2B5EF4-FFF2-40B4-BE49-F238E27FC236}">
                <a16:creationId xmlns:a16="http://schemas.microsoft.com/office/drawing/2014/main" id="{93772936-863B-F4F3-9F20-8B212969B3B9}"/>
              </a:ext>
            </a:extLst>
          </p:cNvPr>
          <p:cNvSpPr txBox="1"/>
          <p:nvPr/>
        </p:nvSpPr>
        <p:spPr>
          <a:xfrm>
            <a:off x="4008047" y="3144278"/>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(f)</a:t>
            </a:r>
          </a:p>
        </p:txBody>
      </p:sp>
      <p:sp>
        <p:nvSpPr>
          <p:cNvPr id="26" name="TextBox 25">
            <a:extLst>
              <a:ext uri="{FF2B5EF4-FFF2-40B4-BE49-F238E27FC236}">
                <a16:creationId xmlns:a16="http://schemas.microsoft.com/office/drawing/2014/main" id="{351AE34E-E1E7-DAEA-3DC3-07E82B7F4851}"/>
              </a:ext>
            </a:extLst>
          </p:cNvPr>
          <p:cNvSpPr txBox="1"/>
          <p:nvPr/>
        </p:nvSpPr>
        <p:spPr>
          <a:xfrm>
            <a:off x="5917167" y="3144278"/>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(g)</a:t>
            </a:r>
          </a:p>
        </p:txBody>
      </p:sp>
      <p:sp>
        <p:nvSpPr>
          <p:cNvPr id="31" name="TextBox 30">
            <a:extLst>
              <a:ext uri="{FF2B5EF4-FFF2-40B4-BE49-F238E27FC236}">
                <a16:creationId xmlns:a16="http://schemas.microsoft.com/office/drawing/2014/main" id="{1762B01B-7616-FF14-4A1B-ABC1CF7B886F}"/>
              </a:ext>
            </a:extLst>
          </p:cNvPr>
          <p:cNvSpPr txBox="1"/>
          <p:nvPr/>
        </p:nvSpPr>
        <p:spPr>
          <a:xfrm>
            <a:off x="7815108" y="3144278"/>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32" name="TextBox 31">
            <a:extLst>
              <a:ext uri="{FF2B5EF4-FFF2-40B4-BE49-F238E27FC236}">
                <a16:creationId xmlns:a16="http://schemas.microsoft.com/office/drawing/2014/main" id="{0BF42416-4D0D-785D-D6FD-D9EE84E98164}"/>
              </a:ext>
            </a:extLst>
          </p:cNvPr>
          <p:cNvSpPr txBox="1"/>
          <p:nvPr/>
        </p:nvSpPr>
        <p:spPr>
          <a:xfrm>
            <a:off x="9743410" y="2291428"/>
            <a:ext cx="457201" cy="338554"/>
          </a:xfrm>
          <a:prstGeom prst="rect">
            <a:avLst/>
          </a:prstGeom>
          <a:noFill/>
        </p:spPr>
        <p:txBody>
          <a:bodyPr wrap="square" rtlCol="0">
            <a:spAutoFit/>
          </a:bodyPr>
          <a:lstStyle/>
          <a:p>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a:t>
            </a:r>
            <a:r>
              <a:rPr lang="en-US" sz="1600" b="1" dirty="0" err="1">
                <a:solidFill>
                  <a:srgbClr val="7A003F"/>
                </a:solidFill>
                <a:latin typeface="Open Sans" panose="020B0606030504020204" pitchFamily="34" charset="0"/>
                <a:ea typeface="Open Sans" panose="020B0606030504020204" pitchFamily="34" charset="0"/>
                <a:cs typeface="Open Sans" panose="020B0606030504020204" pitchFamily="34" charset="0"/>
              </a:rPr>
              <a:t>i</a:t>
            </a:r>
            <a:r>
              <a:rPr lang="en-US" sz="16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3" name="TextBox 32">
            <a:extLst>
              <a:ext uri="{FF2B5EF4-FFF2-40B4-BE49-F238E27FC236}">
                <a16:creationId xmlns:a16="http://schemas.microsoft.com/office/drawing/2014/main" id="{EBD7278C-4E0D-240D-FFDE-58600B436AB1}"/>
              </a:ext>
            </a:extLst>
          </p:cNvPr>
          <p:cNvSpPr txBox="1"/>
          <p:nvPr/>
        </p:nvSpPr>
        <p:spPr>
          <a:xfrm>
            <a:off x="388239" y="4814302"/>
            <a:ext cx="11288522" cy="1323439"/>
          </a:xfrm>
          <a:prstGeom prst="rect">
            <a:avLst/>
          </a:prstGeom>
          <a:noFill/>
        </p:spPr>
        <p:txBody>
          <a:bodyPr wrap="square" rtlCol="0">
            <a:spAutoFit/>
          </a:bodyPr>
          <a:lstStyle/>
          <a:p>
            <a:pPr algn="just"/>
            <a:r>
              <a:rPr lang="en-US" sz="1600" dirty="0">
                <a:latin typeface="Open Sans" panose="020B0606030504020204" pitchFamily="34" charset="0"/>
                <a:ea typeface="Open Sans" panose="020B0606030504020204" pitchFamily="34" charset="0"/>
                <a:cs typeface="Open Sans" panose="020B0606030504020204" pitchFamily="34" charset="0"/>
              </a:rPr>
              <a:t>Image processing algorithm. </a:t>
            </a:r>
            <a:r>
              <a:rPr lang="en-US" sz="1600" i="1" dirty="0">
                <a:latin typeface="Open Sans" panose="020B0606030504020204" pitchFamily="34" charset="0"/>
                <a:ea typeface="Open Sans" panose="020B0606030504020204" pitchFamily="34" charset="0"/>
                <a:cs typeface="Open Sans" panose="020B0606030504020204" pitchFamily="34" charset="0"/>
              </a:rPr>
              <a:t>(a) Raw image during evaporation; (b) grayscale image after background removal; (c) contour detection of pores; (d) positions of solid (black) and gas pixels (white) during evaporation; (e) raw image at the end of evaporation; (f) grayscale image after background removal; (g) contour detection of pores; (h) solid (black) and gas pixels (white) at the end of evaporation; (</a:t>
            </a:r>
            <a:r>
              <a:rPr lang="en-US" sz="1600" i="1" dirty="0" err="1">
                <a:latin typeface="Open Sans" panose="020B0606030504020204" pitchFamily="34" charset="0"/>
                <a:ea typeface="Open Sans" panose="020B0606030504020204" pitchFamily="34" charset="0"/>
                <a:cs typeface="Open Sans" panose="020B0606030504020204" pitchFamily="34" charset="0"/>
              </a:rPr>
              <a:t>i</a:t>
            </a:r>
            <a:r>
              <a:rPr lang="en-US" sz="1600" i="1" dirty="0">
                <a:latin typeface="Open Sans" panose="020B0606030504020204" pitchFamily="34" charset="0"/>
                <a:ea typeface="Open Sans" panose="020B0606030504020204" pitchFamily="34" charset="0"/>
                <a:cs typeface="Open Sans" panose="020B0606030504020204" pitchFamily="34" charset="0"/>
              </a:rPr>
              <a:t>) overlaid image on positions of solid (black), gas (white) and liquid (gray) pixels during evaporation.</a:t>
            </a:r>
          </a:p>
        </p:txBody>
      </p:sp>
    </p:spTree>
    <p:extLst>
      <p:ext uri="{BB962C8B-B14F-4D97-AF65-F5344CB8AC3E}">
        <p14:creationId xmlns:p14="http://schemas.microsoft.com/office/powerpoint/2010/main" val="4271846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RESULTS AND DISCUSSION: Evaporation patterns for the fluids</a:t>
            </a:r>
          </a:p>
        </p:txBody>
      </p:sp>
      <p:sp>
        <p:nvSpPr>
          <p:cNvPr id="25" name="Rectangle 24">
            <a:extLst>
              <a:ext uri="{FF2B5EF4-FFF2-40B4-BE49-F238E27FC236}">
                <a16:creationId xmlns:a16="http://schemas.microsoft.com/office/drawing/2014/main" id="{0BB84FCA-B06B-0260-FB9D-DA8D638368F4}"/>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Slide Number Placeholder 25">
            <a:extLst>
              <a:ext uri="{FF2B5EF4-FFF2-40B4-BE49-F238E27FC236}">
                <a16:creationId xmlns:a16="http://schemas.microsoft.com/office/drawing/2014/main" id="{43F9BADC-789F-2714-97FA-C8A29E0C0B11}"/>
              </a:ext>
            </a:extLst>
          </p:cNvPr>
          <p:cNvSpPr>
            <a:spLocks noGrp="1"/>
          </p:cNvSpPr>
          <p:nvPr>
            <p:ph type="sldNum" sz="quarter" idx="12"/>
          </p:nvPr>
        </p:nvSpPr>
        <p:spPr>
          <a:xfrm>
            <a:off x="11537157" y="6451590"/>
            <a:ext cx="359568"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8</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38C015F7-7D90-0460-2FD9-4609EDE61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3F5B7F2D-7863-000D-6574-7FF9C4D48649}"/>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Parallelogram 5">
            <a:extLst>
              <a:ext uri="{FF2B5EF4-FFF2-40B4-BE49-F238E27FC236}">
                <a16:creationId xmlns:a16="http://schemas.microsoft.com/office/drawing/2014/main" id="{79C15FF9-FC15-FD53-6B29-0D1E6D67EDD8}"/>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black and white grid with white dots&#10;&#10;AI-generated content may be incorrect.">
            <a:extLst>
              <a:ext uri="{FF2B5EF4-FFF2-40B4-BE49-F238E27FC236}">
                <a16:creationId xmlns:a16="http://schemas.microsoft.com/office/drawing/2014/main" id="{B26E6751-9253-C336-C08E-9C9FC96CD0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094" y="1216455"/>
            <a:ext cx="2264101" cy="1885573"/>
          </a:xfrm>
          <a:prstGeom prst="rect">
            <a:avLst/>
          </a:prstGeom>
        </p:spPr>
      </p:pic>
      <p:pic>
        <p:nvPicPr>
          <p:cNvPr id="9" name="Picture 8" descr="A black and white background with squares and a keyhole&#10;&#10;AI-generated content may be incorrect.">
            <a:extLst>
              <a:ext uri="{FF2B5EF4-FFF2-40B4-BE49-F238E27FC236}">
                <a16:creationId xmlns:a16="http://schemas.microsoft.com/office/drawing/2014/main" id="{229337F4-FD1A-B1C5-900E-74A458CA5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731" y="1216456"/>
            <a:ext cx="2163957" cy="1885572"/>
          </a:xfrm>
          <a:prstGeom prst="rect">
            <a:avLst/>
          </a:prstGeom>
        </p:spPr>
      </p:pic>
      <p:pic>
        <p:nvPicPr>
          <p:cNvPr id="10" name="Picture 9" descr="A black and white background with squares and a keyhole&#10;&#10;AI-generated content may be incorrect.">
            <a:extLst>
              <a:ext uri="{FF2B5EF4-FFF2-40B4-BE49-F238E27FC236}">
                <a16:creationId xmlns:a16="http://schemas.microsoft.com/office/drawing/2014/main" id="{5706CCD6-EACD-6892-1867-9F876AA10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971" y="1227803"/>
            <a:ext cx="2163957" cy="1885572"/>
          </a:xfrm>
          <a:prstGeom prst="rect">
            <a:avLst/>
          </a:prstGeom>
        </p:spPr>
      </p:pic>
      <p:pic>
        <p:nvPicPr>
          <p:cNvPr id="11" name="Picture 10" descr="A black and white image of a grid with white bones&#10;&#10;AI-generated content may be incorrect.">
            <a:extLst>
              <a:ext uri="{FF2B5EF4-FFF2-40B4-BE49-F238E27FC236}">
                <a16:creationId xmlns:a16="http://schemas.microsoft.com/office/drawing/2014/main" id="{380D9442-D442-AA0F-7D2C-4546D63F1A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9466" y="1224098"/>
            <a:ext cx="2248634" cy="1885574"/>
          </a:xfrm>
          <a:prstGeom prst="rect">
            <a:avLst/>
          </a:prstGeom>
        </p:spPr>
      </p:pic>
      <p:pic>
        <p:nvPicPr>
          <p:cNvPr id="12" name="Picture 11" descr="A black and grey squares&#10;&#10;AI-generated content may be incorrect.">
            <a:extLst>
              <a:ext uri="{FF2B5EF4-FFF2-40B4-BE49-F238E27FC236}">
                <a16:creationId xmlns:a16="http://schemas.microsoft.com/office/drawing/2014/main" id="{1414A30F-7996-009D-F554-5430DECAD8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04" y="1224098"/>
            <a:ext cx="2239771" cy="1889809"/>
          </a:xfrm>
          <a:prstGeom prst="rect">
            <a:avLst/>
          </a:prstGeom>
        </p:spPr>
      </p:pic>
      <p:sp>
        <p:nvSpPr>
          <p:cNvPr id="13" name="TextBox 12">
            <a:extLst>
              <a:ext uri="{FF2B5EF4-FFF2-40B4-BE49-F238E27FC236}">
                <a16:creationId xmlns:a16="http://schemas.microsoft.com/office/drawing/2014/main" id="{A480D9FB-A361-C85E-F92A-85250DF8B65D}"/>
              </a:ext>
            </a:extLst>
          </p:cNvPr>
          <p:cNvSpPr txBox="1"/>
          <p:nvPr/>
        </p:nvSpPr>
        <p:spPr>
          <a:xfrm>
            <a:off x="571500" y="838247"/>
            <a:ext cx="1683545"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Distilled water</a:t>
            </a:r>
          </a:p>
        </p:txBody>
      </p:sp>
      <p:sp>
        <p:nvSpPr>
          <p:cNvPr id="14" name="TextBox 13">
            <a:extLst>
              <a:ext uri="{FF2B5EF4-FFF2-40B4-BE49-F238E27FC236}">
                <a16:creationId xmlns:a16="http://schemas.microsoft.com/office/drawing/2014/main" id="{38FB9EE5-FF05-C904-BF0F-C945B3CB9D3C}"/>
              </a:ext>
            </a:extLst>
          </p:cNvPr>
          <p:cNvSpPr txBox="1"/>
          <p:nvPr/>
        </p:nvSpPr>
        <p:spPr>
          <a:xfrm>
            <a:off x="2363015" y="837860"/>
            <a:ext cx="2555478"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0.1 wt.% Surfactant</a:t>
            </a:r>
          </a:p>
        </p:txBody>
      </p:sp>
      <p:sp>
        <p:nvSpPr>
          <p:cNvPr id="15" name="TextBox 14">
            <a:extLst>
              <a:ext uri="{FF2B5EF4-FFF2-40B4-BE49-F238E27FC236}">
                <a16:creationId xmlns:a16="http://schemas.microsoft.com/office/drawing/2014/main" id="{3E6B5927-A91E-93A7-41E5-26CE48C47F32}"/>
              </a:ext>
            </a:extLst>
          </p:cNvPr>
          <p:cNvSpPr txBox="1"/>
          <p:nvPr/>
        </p:nvSpPr>
        <p:spPr>
          <a:xfrm>
            <a:off x="4833981" y="834066"/>
            <a:ext cx="2207843"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0.23 wt.% Surfactant</a:t>
            </a:r>
          </a:p>
        </p:txBody>
      </p:sp>
      <p:sp>
        <p:nvSpPr>
          <p:cNvPr id="17" name="TextBox 16">
            <a:extLst>
              <a:ext uri="{FF2B5EF4-FFF2-40B4-BE49-F238E27FC236}">
                <a16:creationId xmlns:a16="http://schemas.microsoft.com/office/drawing/2014/main" id="{CC48C589-987A-8B55-94B4-C3F9A560070C}"/>
              </a:ext>
            </a:extLst>
          </p:cNvPr>
          <p:cNvSpPr txBox="1"/>
          <p:nvPr/>
        </p:nvSpPr>
        <p:spPr>
          <a:xfrm>
            <a:off x="7152483" y="829534"/>
            <a:ext cx="2062303"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0.3 wt.% Surfactant</a:t>
            </a:r>
          </a:p>
        </p:txBody>
      </p:sp>
      <p:sp>
        <p:nvSpPr>
          <p:cNvPr id="18" name="TextBox 17">
            <a:extLst>
              <a:ext uri="{FF2B5EF4-FFF2-40B4-BE49-F238E27FC236}">
                <a16:creationId xmlns:a16="http://schemas.microsoft.com/office/drawing/2014/main" id="{9B0C7243-35AA-B376-AB77-2A9012E18B25}"/>
              </a:ext>
            </a:extLst>
          </p:cNvPr>
          <p:cNvSpPr txBox="1"/>
          <p:nvPr/>
        </p:nvSpPr>
        <p:spPr>
          <a:xfrm>
            <a:off x="9543991" y="837859"/>
            <a:ext cx="2062303"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0.5 wt.% Surfactant</a:t>
            </a:r>
          </a:p>
        </p:txBody>
      </p:sp>
      <p:sp>
        <p:nvSpPr>
          <p:cNvPr id="42" name="Text 27">
            <a:extLst>
              <a:ext uri="{FF2B5EF4-FFF2-40B4-BE49-F238E27FC236}">
                <a16:creationId xmlns:a16="http://schemas.microsoft.com/office/drawing/2014/main" id="{6D3A0749-CE38-B9DA-647B-505A456D26A8}"/>
              </a:ext>
            </a:extLst>
          </p:cNvPr>
          <p:cNvSpPr/>
          <p:nvPr/>
        </p:nvSpPr>
        <p:spPr>
          <a:xfrm>
            <a:off x="628650" y="6004150"/>
            <a:ext cx="10977644" cy="274320"/>
          </a:xfrm>
          <a:prstGeom prst="rect">
            <a:avLst/>
          </a:prstGeom>
          <a:noFill/>
          <a:ln/>
        </p:spPr>
        <p:txBody>
          <a:bodyPr wrap="square" rtlCol="0" anchor="ctr"/>
          <a:lstStyle/>
          <a:p>
            <a:pPr marL="0" indent="0" algn="ctr">
              <a:buNone/>
            </a:pPr>
            <a:r>
              <a:rPr lang="en-US" sz="1400" i="1" dirty="0">
                <a:solidFill>
                  <a:srgbClr val="7A003F"/>
                </a:solidFill>
                <a:latin typeface="Open Sans" panose="020B0606030504020204" pitchFamily="34" charset="0"/>
                <a:ea typeface="Open Sans" panose="020B0606030504020204" pitchFamily="34" charset="0"/>
                <a:cs typeface="Open Sans" panose="020B0606030504020204" pitchFamily="34" charset="0"/>
              </a:rPr>
              <a:t>Invasion evolves from fingering (water) → cooperative drainage (CMC) — confirmed by direct optical imaging of the PDMS pore network.</a:t>
            </a:r>
            <a:endParaRPr lang="en-US" sz="14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Shape 3">
            <a:extLst>
              <a:ext uri="{FF2B5EF4-FFF2-40B4-BE49-F238E27FC236}">
                <a16:creationId xmlns:a16="http://schemas.microsoft.com/office/drawing/2014/main" id="{3E84B6A0-B324-BA58-2FDB-E9BE8CEB244D}"/>
              </a:ext>
            </a:extLst>
          </p:cNvPr>
          <p:cNvSpPr/>
          <p:nvPr/>
        </p:nvSpPr>
        <p:spPr>
          <a:xfrm>
            <a:off x="67766" y="3293733"/>
            <a:ext cx="2920307" cy="822960"/>
          </a:xfrm>
          <a:prstGeom prst="rect">
            <a:avLst/>
          </a:prstGeom>
          <a:solidFill>
            <a:srgbClr val="7A003F"/>
          </a:solidFill>
          <a:ln w="12700">
            <a:solidFill>
              <a:srgbClr val="7A003F"/>
            </a:solidFill>
            <a:prstDash val="solid"/>
          </a:ln>
          <a:effectLst>
            <a:outerShdw blurRad="101600" dist="38100" dir="8100000" algn="bl" rotWithShape="0">
              <a:srgbClr val="000000">
                <a:alpha val="12000"/>
              </a:srgbClr>
            </a:outerShdw>
          </a:effectLst>
        </p:spPr>
      </p:sp>
      <p:sp>
        <p:nvSpPr>
          <p:cNvPr id="23" name="Text 4">
            <a:extLst>
              <a:ext uri="{FF2B5EF4-FFF2-40B4-BE49-F238E27FC236}">
                <a16:creationId xmlns:a16="http://schemas.microsoft.com/office/drawing/2014/main" id="{B1C44CE0-7EF1-31CD-CCFE-E550C0C33D37}"/>
              </a:ext>
            </a:extLst>
          </p:cNvPr>
          <p:cNvSpPr/>
          <p:nvPr/>
        </p:nvSpPr>
        <p:spPr>
          <a:xfrm>
            <a:off x="67767" y="3348051"/>
            <a:ext cx="2920306" cy="469550"/>
          </a:xfrm>
          <a:prstGeom prst="rect">
            <a:avLst/>
          </a:prstGeom>
          <a:noFill/>
          <a:ln/>
        </p:spPr>
        <p:txBody>
          <a:bodyPr wrap="square" lIns="0" tIns="0" rIns="0" bIns="0" rtlCol="0" anchor="b"/>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Water</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5">
            <a:extLst>
              <a:ext uri="{FF2B5EF4-FFF2-40B4-BE49-F238E27FC236}">
                <a16:creationId xmlns:a16="http://schemas.microsoft.com/office/drawing/2014/main" id="{BC4EC931-D3F7-56A2-EC1B-EC6CC043733D}"/>
              </a:ext>
            </a:extLst>
          </p:cNvPr>
          <p:cNvSpPr/>
          <p:nvPr/>
        </p:nvSpPr>
        <p:spPr>
          <a:xfrm>
            <a:off x="67766" y="3845117"/>
            <a:ext cx="2920305" cy="271575"/>
          </a:xfrm>
          <a:prstGeom prst="rect">
            <a:avLst/>
          </a:prstGeom>
          <a:noFill/>
          <a:ln/>
        </p:spPr>
        <p:txBody>
          <a:bodyPr wrap="square" lIns="0" tIns="0" rIns="0" bIns="0" rtlCol="0" anchor="t"/>
          <a:lstStyle/>
          <a:p>
            <a:pPr marL="0" indent="0" algn="ctr">
              <a:buNone/>
            </a:pPr>
            <a:r>
              <a:rPr lang="en-US" sz="14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Fingering-dominated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Shape 6">
            <a:extLst>
              <a:ext uri="{FF2B5EF4-FFF2-40B4-BE49-F238E27FC236}">
                <a16:creationId xmlns:a16="http://schemas.microsoft.com/office/drawing/2014/main" id="{9450649C-2080-D2CC-7746-8B14FFBA90ED}"/>
              </a:ext>
            </a:extLst>
          </p:cNvPr>
          <p:cNvSpPr/>
          <p:nvPr/>
        </p:nvSpPr>
        <p:spPr>
          <a:xfrm>
            <a:off x="67767" y="4208133"/>
            <a:ext cx="2920308" cy="1680699"/>
          </a:xfrm>
          <a:prstGeom prst="rect">
            <a:avLst/>
          </a:prstGeom>
          <a:solidFill>
            <a:srgbClr val="FFFFFF"/>
          </a:solidFill>
          <a:ln w="12700">
            <a:solidFill>
              <a:srgbClr val="FFFFFF"/>
            </a:solidFill>
            <a:prstDash val="solid"/>
          </a:ln>
          <a:effectLst>
            <a:outerShdw blurRad="101600" dist="38100" dir="8100000" algn="bl" rotWithShape="0">
              <a:srgbClr val="000000">
                <a:alpha val="12000"/>
              </a:srgbClr>
            </a:outerShdw>
          </a:effectLst>
        </p:spPr>
      </p:sp>
      <p:sp>
        <p:nvSpPr>
          <p:cNvPr id="28" name="Shape 7">
            <a:extLst>
              <a:ext uri="{FF2B5EF4-FFF2-40B4-BE49-F238E27FC236}">
                <a16:creationId xmlns:a16="http://schemas.microsoft.com/office/drawing/2014/main" id="{4D4A843C-DC61-7CD9-10B1-7C4BCC2B3CDA}"/>
              </a:ext>
            </a:extLst>
          </p:cNvPr>
          <p:cNvSpPr/>
          <p:nvPr/>
        </p:nvSpPr>
        <p:spPr>
          <a:xfrm>
            <a:off x="67767" y="4208133"/>
            <a:ext cx="2920308" cy="64008"/>
          </a:xfrm>
          <a:prstGeom prst="rect">
            <a:avLst/>
          </a:prstGeom>
          <a:solidFill>
            <a:srgbClr val="7A003F"/>
          </a:solidFill>
          <a:ln w="12700">
            <a:solidFill>
              <a:srgbClr val="7A003F"/>
            </a:solidFill>
            <a:prstDash val="solid"/>
          </a:ln>
        </p:spPr>
      </p:sp>
      <p:sp>
        <p:nvSpPr>
          <p:cNvPr id="29" name="Text 8">
            <a:extLst>
              <a:ext uri="{FF2B5EF4-FFF2-40B4-BE49-F238E27FC236}">
                <a16:creationId xmlns:a16="http://schemas.microsoft.com/office/drawing/2014/main" id="{5E389907-B819-10A0-5CE2-1B330E048109}"/>
              </a:ext>
            </a:extLst>
          </p:cNvPr>
          <p:cNvSpPr/>
          <p:nvPr/>
        </p:nvSpPr>
        <p:spPr>
          <a:xfrm>
            <a:off x="115521" y="4444876"/>
            <a:ext cx="2827289" cy="1305083"/>
          </a:xfrm>
          <a:prstGeom prst="rect">
            <a:avLst/>
          </a:prstGeom>
          <a:noFill/>
          <a:ln/>
        </p:spPr>
        <p:txBody>
          <a:bodyPr wrap="square" rtlCol="0" anchor="ctr"/>
          <a:lstStyle/>
          <a:p>
            <a:pPr marL="0" indent="0" algn="just">
              <a:buNone/>
            </a:pPr>
            <a:r>
              <a:rPr lang="en-US" sz="1600" dirty="0">
                <a:latin typeface="Open Sans" panose="020B0606030504020204" pitchFamily="34" charset="0"/>
                <a:ea typeface="Open Sans" panose="020B0606030504020204" pitchFamily="34" charset="0"/>
                <a:cs typeface="Open Sans" panose="020B0606030504020204" pitchFamily="34" charset="0"/>
              </a:rPr>
              <a:t>High σ → large P</a:t>
            </a:r>
            <a:r>
              <a:rPr lang="en-US" sz="1600" baseline="-25000" dirty="0">
                <a:latin typeface="Open Sans" panose="020B0606030504020204" pitchFamily="34" charset="0"/>
                <a:ea typeface="Open Sans" panose="020B0606030504020204" pitchFamily="34" charset="0"/>
                <a:cs typeface="Open Sans" panose="020B0606030504020204" pitchFamily="34" charset="0"/>
              </a:rPr>
              <a:t>c</a:t>
            </a:r>
            <a:r>
              <a:rPr lang="en-US" sz="1600" dirty="0">
                <a:latin typeface="Open Sans" panose="020B0606030504020204" pitchFamily="34" charset="0"/>
                <a:ea typeface="Open Sans" panose="020B0606030504020204" pitchFamily="34" charset="0"/>
                <a:cs typeface="Open Sans" panose="020B0606030504020204" pitchFamily="34" charset="0"/>
              </a:rPr>
              <a:t> → air fingers through widest throats. Air pockets, curved menisci in narrow throats, disconnected liquid islands.</a:t>
            </a:r>
          </a:p>
        </p:txBody>
      </p:sp>
      <p:sp>
        <p:nvSpPr>
          <p:cNvPr id="30" name="Shape 3">
            <a:extLst>
              <a:ext uri="{FF2B5EF4-FFF2-40B4-BE49-F238E27FC236}">
                <a16:creationId xmlns:a16="http://schemas.microsoft.com/office/drawing/2014/main" id="{FB3EF394-907A-882F-9354-CF1BEABAD474}"/>
              </a:ext>
            </a:extLst>
          </p:cNvPr>
          <p:cNvSpPr/>
          <p:nvPr/>
        </p:nvSpPr>
        <p:spPr>
          <a:xfrm>
            <a:off x="3126329" y="3293732"/>
            <a:ext cx="2920307" cy="822960"/>
          </a:xfrm>
          <a:prstGeom prst="rect">
            <a:avLst/>
          </a:prstGeom>
          <a:solidFill>
            <a:srgbClr val="7A003F"/>
          </a:solidFill>
          <a:ln w="12700">
            <a:solidFill>
              <a:srgbClr val="7A003F"/>
            </a:solidFill>
            <a:prstDash val="solid"/>
          </a:ln>
          <a:effectLst>
            <a:outerShdw blurRad="101600" dist="38100" dir="8100000" algn="bl" rotWithShape="0">
              <a:srgbClr val="000000">
                <a:alpha val="12000"/>
              </a:srgbClr>
            </a:outerShdw>
          </a:effectLst>
        </p:spPr>
      </p:sp>
      <p:sp>
        <p:nvSpPr>
          <p:cNvPr id="31" name="Text 4">
            <a:extLst>
              <a:ext uri="{FF2B5EF4-FFF2-40B4-BE49-F238E27FC236}">
                <a16:creationId xmlns:a16="http://schemas.microsoft.com/office/drawing/2014/main" id="{2737F6A4-7F35-F6FA-04A8-8253696AB5C0}"/>
              </a:ext>
            </a:extLst>
          </p:cNvPr>
          <p:cNvSpPr/>
          <p:nvPr/>
        </p:nvSpPr>
        <p:spPr>
          <a:xfrm>
            <a:off x="3126330" y="3375209"/>
            <a:ext cx="2920306" cy="469550"/>
          </a:xfrm>
          <a:prstGeom prst="rect">
            <a:avLst/>
          </a:prstGeom>
          <a:noFill/>
          <a:ln/>
        </p:spPr>
        <p:txBody>
          <a:bodyPr wrap="square" lIns="0" tIns="0" rIns="0" bIns="0" rtlCol="0" anchor="b"/>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Below CMC</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(0.1 wt.%)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 5">
            <a:extLst>
              <a:ext uri="{FF2B5EF4-FFF2-40B4-BE49-F238E27FC236}">
                <a16:creationId xmlns:a16="http://schemas.microsoft.com/office/drawing/2014/main" id="{ABE30C03-7814-7287-60F5-A99135EC7B13}"/>
              </a:ext>
            </a:extLst>
          </p:cNvPr>
          <p:cNvSpPr/>
          <p:nvPr/>
        </p:nvSpPr>
        <p:spPr>
          <a:xfrm>
            <a:off x="3126329" y="3845116"/>
            <a:ext cx="2920305" cy="271575"/>
          </a:xfrm>
          <a:prstGeom prst="rect">
            <a:avLst/>
          </a:prstGeom>
          <a:noFill/>
          <a:ln/>
        </p:spPr>
        <p:txBody>
          <a:bodyPr wrap="square" lIns="0" tIns="0" rIns="0" bIns="0" rtlCol="0" anchor="t"/>
          <a:lstStyle/>
          <a:p>
            <a:pPr marL="0" indent="0" algn="ctr">
              <a:buNone/>
            </a:pPr>
            <a:r>
              <a:rPr lang="en-US" sz="14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Partial improvement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Shape 6">
            <a:extLst>
              <a:ext uri="{FF2B5EF4-FFF2-40B4-BE49-F238E27FC236}">
                <a16:creationId xmlns:a16="http://schemas.microsoft.com/office/drawing/2014/main" id="{1E9E6A68-3FB6-40CC-647E-FE62BD37DE1A}"/>
              </a:ext>
            </a:extLst>
          </p:cNvPr>
          <p:cNvSpPr/>
          <p:nvPr/>
        </p:nvSpPr>
        <p:spPr>
          <a:xfrm>
            <a:off x="3126330" y="4208132"/>
            <a:ext cx="2920308" cy="1680699"/>
          </a:xfrm>
          <a:prstGeom prst="rect">
            <a:avLst/>
          </a:prstGeom>
          <a:solidFill>
            <a:srgbClr val="FFFFFF"/>
          </a:solidFill>
          <a:ln w="12700">
            <a:solidFill>
              <a:srgbClr val="FFFFFF"/>
            </a:solidFill>
            <a:prstDash val="solid"/>
          </a:ln>
          <a:effectLst>
            <a:outerShdw blurRad="101600" dist="38100" dir="8100000" algn="bl" rotWithShape="0">
              <a:srgbClr val="000000">
                <a:alpha val="12000"/>
              </a:srgbClr>
            </a:outerShdw>
          </a:effectLst>
        </p:spPr>
      </p:sp>
      <p:sp>
        <p:nvSpPr>
          <p:cNvPr id="34" name="Shape 7">
            <a:extLst>
              <a:ext uri="{FF2B5EF4-FFF2-40B4-BE49-F238E27FC236}">
                <a16:creationId xmlns:a16="http://schemas.microsoft.com/office/drawing/2014/main" id="{288B0947-DA62-28CF-0E6D-225792F2EB18}"/>
              </a:ext>
            </a:extLst>
          </p:cNvPr>
          <p:cNvSpPr/>
          <p:nvPr/>
        </p:nvSpPr>
        <p:spPr>
          <a:xfrm>
            <a:off x="3126330" y="4208132"/>
            <a:ext cx="2920308" cy="64008"/>
          </a:xfrm>
          <a:prstGeom prst="rect">
            <a:avLst/>
          </a:prstGeom>
          <a:solidFill>
            <a:srgbClr val="7A003F"/>
          </a:solidFill>
          <a:ln w="12700">
            <a:solidFill>
              <a:srgbClr val="7A003F"/>
            </a:solidFill>
            <a:prstDash val="solid"/>
          </a:ln>
        </p:spPr>
      </p:sp>
      <p:sp>
        <p:nvSpPr>
          <p:cNvPr id="35" name="Text 8">
            <a:extLst>
              <a:ext uri="{FF2B5EF4-FFF2-40B4-BE49-F238E27FC236}">
                <a16:creationId xmlns:a16="http://schemas.microsoft.com/office/drawing/2014/main" id="{9CA9A42B-15B5-5424-1E63-13EB3B595C0D}"/>
              </a:ext>
            </a:extLst>
          </p:cNvPr>
          <p:cNvSpPr/>
          <p:nvPr/>
        </p:nvSpPr>
        <p:spPr>
          <a:xfrm>
            <a:off x="3174084" y="4441408"/>
            <a:ext cx="2827289" cy="1254232"/>
          </a:xfrm>
          <a:prstGeom prst="rect">
            <a:avLst/>
          </a:prstGeom>
          <a:noFill/>
          <a:ln/>
        </p:spPr>
        <p:txBody>
          <a:bodyPr wrap="square" rtlCol="0" anchor="ctr"/>
          <a:lstStyle/>
          <a:p>
            <a:pPr marL="0" indent="0" algn="just">
              <a:buNone/>
            </a:pPr>
            <a:r>
              <a:rPr lang="en-US" sz="1600" dirty="0">
                <a:latin typeface="Open Sans" panose="020B0606030504020204" pitchFamily="34" charset="0"/>
                <a:ea typeface="Open Sans" panose="020B0606030504020204" pitchFamily="34" charset="0"/>
                <a:cs typeface="Open Sans" panose="020B0606030504020204" pitchFamily="34" charset="0"/>
              </a:rPr>
              <a:t>Small σ (−13%). Air invades more pores early; fewer liquid islands at </a:t>
            </a:r>
            <a:r>
              <a:rPr lang="en-US" sz="1600" dirty="0" err="1">
                <a:latin typeface="Open Sans" panose="020B0606030504020204" pitchFamily="34" charset="0"/>
                <a:ea typeface="Open Sans" panose="020B0606030504020204" pitchFamily="34" charset="0"/>
                <a:cs typeface="Open Sans" panose="020B0606030504020204" pitchFamily="34" charset="0"/>
              </a:rPr>
              <a:t>S</a:t>
            </a:r>
            <a:r>
              <a:rPr lang="en-US" sz="1600" baseline="-25000" dirty="0" err="1">
                <a:latin typeface="Open Sans" panose="020B0606030504020204" pitchFamily="34" charset="0"/>
                <a:ea typeface="Open Sans" panose="020B0606030504020204" pitchFamily="34" charset="0"/>
                <a:cs typeface="Open Sans" panose="020B0606030504020204" pitchFamily="34" charset="0"/>
              </a:rPr>
              <a:t>norm</a:t>
            </a:r>
            <a:r>
              <a:rPr lang="en-US" sz="1600" dirty="0">
                <a:latin typeface="Open Sans" panose="020B0606030504020204" pitchFamily="34" charset="0"/>
                <a:ea typeface="Open Sans" panose="020B0606030504020204" pitchFamily="34" charset="0"/>
                <a:cs typeface="Open Sans" panose="020B0606030504020204" pitchFamily="34" charset="0"/>
              </a:rPr>
              <a:t>=0.5. Thin films persist, delaying complete drying.</a:t>
            </a:r>
          </a:p>
        </p:txBody>
      </p:sp>
      <p:sp>
        <p:nvSpPr>
          <p:cNvPr id="36" name="Shape 3">
            <a:extLst>
              <a:ext uri="{FF2B5EF4-FFF2-40B4-BE49-F238E27FC236}">
                <a16:creationId xmlns:a16="http://schemas.microsoft.com/office/drawing/2014/main" id="{ED6DFAD4-DABC-3C9F-0088-665361C8325D}"/>
              </a:ext>
            </a:extLst>
          </p:cNvPr>
          <p:cNvSpPr/>
          <p:nvPr/>
        </p:nvSpPr>
        <p:spPr>
          <a:xfrm>
            <a:off x="6166783" y="3293731"/>
            <a:ext cx="2920307" cy="822960"/>
          </a:xfrm>
          <a:prstGeom prst="rect">
            <a:avLst/>
          </a:prstGeom>
          <a:solidFill>
            <a:srgbClr val="7A003F"/>
          </a:solidFill>
          <a:ln w="12700">
            <a:solidFill>
              <a:srgbClr val="7A003F"/>
            </a:solidFill>
            <a:prstDash val="solid"/>
          </a:ln>
          <a:effectLst>
            <a:outerShdw blurRad="101600" dist="38100" dir="8100000" algn="bl" rotWithShape="0">
              <a:srgbClr val="000000">
                <a:alpha val="12000"/>
              </a:srgbClr>
            </a:outerShdw>
          </a:effectLst>
        </p:spPr>
      </p:sp>
      <p:sp>
        <p:nvSpPr>
          <p:cNvPr id="37" name="Text 4">
            <a:extLst>
              <a:ext uri="{FF2B5EF4-FFF2-40B4-BE49-F238E27FC236}">
                <a16:creationId xmlns:a16="http://schemas.microsoft.com/office/drawing/2014/main" id="{67913020-C525-DA42-4D11-AA1AE76D5E7F}"/>
              </a:ext>
            </a:extLst>
          </p:cNvPr>
          <p:cNvSpPr/>
          <p:nvPr/>
        </p:nvSpPr>
        <p:spPr>
          <a:xfrm>
            <a:off x="6166784" y="3375209"/>
            <a:ext cx="2920306" cy="469550"/>
          </a:xfrm>
          <a:prstGeom prst="rect">
            <a:avLst/>
          </a:prstGeom>
          <a:noFill/>
          <a:ln/>
        </p:spPr>
        <p:txBody>
          <a:bodyPr wrap="square" lIns="0" tIns="0" rIns="0" bIns="0" rtlCol="0" anchor="b"/>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At CMC</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(0.23 wt.%)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 5">
            <a:extLst>
              <a:ext uri="{FF2B5EF4-FFF2-40B4-BE49-F238E27FC236}">
                <a16:creationId xmlns:a16="http://schemas.microsoft.com/office/drawing/2014/main" id="{C22EBBCF-8C83-0BDB-9D6A-D6F249111B63}"/>
              </a:ext>
            </a:extLst>
          </p:cNvPr>
          <p:cNvSpPr/>
          <p:nvPr/>
        </p:nvSpPr>
        <p:spPr>
          <a:xfrm>
            <a:off x="6166783" y="3845115"/>
            <a:ext cx="2920305" cy="271575"/>
          </a:xfrm>
          <a:prstGeom prst="rect">
            <a:avLst/>
          </a:prstGeom>
          <a:noFill/>
          <a:ln/>
        </p:spPr>
        <p:txBody>
          <a:bodyPr wrap="square" lIns="0" tIns="0" rIns="0" bIns="0" rtlCol="0" anchor="t"/>
          <a:lstStyle/>
          <a:p>
            <a:pPr marL="0" indent="0" algn="ctr">
              <a:buNone/>
            </a:pPr>
            <a:r>
              <a:rPr lang="en-US" sz="14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Optimal — cooperative drainage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6">
            <a:extLst>
              <a:ext uri="{FF2B5EF4-FFF2-40B4-BE49-F238E27FC236}">
                <a16:creationId xmlns:a16="http://schemas.microsoft.com/office/drawing/2014/main" id="{ADB2C4EF-A3A3-BE0B-9922-7BCDD4616F5A}"/>
              </a:ext>
            </a:extLst>
          </p:cNvPr>
          <p:cNvSpPr/>
          <p:nvPr/>
        </p:nvSpPr>
        <p:spPr>
          <a:xfrm>
            <a:off x="6166784" y="4208131"/>
            <a:ext cx="2920308" cy="1680699"/>
          </a:xfrm>
          <a:prstGeom prst="rect">
            <a:avLst/>
          </a:prstGeom>
          <a:solidFill>
            <a:srgbClr val="FFFFFF"/>
          </a:solidFill>
          <a:ln w="12700">
            <a:solidFill>
              <a:srgbClr val="FFFFFF"/>
            </a:solidFill>
            <a:prstDash val="solid"/>
          </a:ln>
          <a:effectLst>
            <a:outerShdw blurRad="101600" dist="38100" dir="8100000" algn="bl" rotWithShape="0">
              <a:srgbClr val="000000">
                <a:alpha val="12000"/>
              </a:srgbClr>
            </a:outerShdw>
          </a:effectLst>
        </p:spPr>
      </p:sp>
      <p:sp>
        <p:nvSpPr>
          <p:cNvPr id="40" name="Shape 7">
            <a:extLst>
              <a:ext uri="{FF2B5EF4-FFF2-40B4-BE49-F238E27FC236}">
                <a16:creationId xmlns:a16="http://schemas.microsoft.com/office/drawing/2014/main" id="{E8D19E9F-7D8F-68E9-0634-70056D505C2C}"/>
              </a:ext>
            </a:extLst>
          </p:cNvPr>
          <p:cNvSpPr/>
          <p:nvPr/>
        </p:nvSpPr>
        <p:spPr>
          <a:xfrm>
            <a:off x="6166784" y="4208131"/>
            <a:ext cx="2920308" cy="64008"/>
          </a:xfrm>
          <a:prstGeom prst="rect">
            <a:avLst/>
          </a:prstGeom>
          <a:solidFill>
            <a:srgbClr val="7A003F"/>
          </a:solidFill>
          <a:ln w="12700">
            <a:solidFill>
              <a:srgbClr val="7A003F"/>
            </a:solidFill>
            <a:prstDash val="solid"/>
          </a:ln>
        </p:spPr>
      </p:sp>
      <p:sp>
        <p:nvSpPr>
          <p:cNvPr id="41" name="Text 8">
            <a:extLst>
              <a:ext uri="{FF2B5EF4-FFF2-40B4-BE49-F238E27FC236}">
                <a16:creationId xmlns:a16="http://schemas.microsoft.com/office/drawing/2014/main" id="{3E06D063-BEBC-D3B7-1891-021BDFF842D7}"/>
              </a:ext>
            </a:extLst>
          </p:cNvPr>
          <p:cNvSpPr/>
          <p:nvPr/>
        </p:nvSpPr>
        <p:spPr>
          <a:xfrm>
            <a:off x="6169273" y="4417715"/>
            <a:ext cx="3010809" cy="1305083"/>
          </a:xfrm>
          <a:prstGeom prst="rect">
            <a:avLst/>
          </a:prstGeom>
          <a:noFill/>
          <a:ln/>
        </p:spPr>
        <p:txBody>
          <a:bodyPr wrap="square" rtlCol="0" anchor="ctr"/>
          <a:lstStyle/>
          <a:p>
            <a:pPr marL="0" indent="0">
              <a:buNone/>
            </a:pPr>
            <a:r>
              <a:rPr lang="en-US" sz="1600" dirty="0">
                <a:latin typeface="Open Sans" panose="020B0606030504020204" pitchFamily="34" charset="0"/>
                <a:ea typeface="Open Sans" panose="020B0606030504020204" pitchFamily="34" charset="0"/>
                <a:cs typeface="Open Sans" panose="020B0606030504020204" pitchFamily="34" charset="0"/>
              </a:rPr>
              <a:t>σ drops to 40 </a:t>
            </a:r>
            <a:r>
              <a:rPr lang="en-US" sz="1600" dirty="0" err="1">
                <a:latin typeface="Open Sans" panose="020B0606030504020204" pitchFamily="34" charset="0"/>
                <a:ea typeface="Open Sans" panose="020B0606030504020204" pitchFamily="34" charset="0"/>
                <a:cs typeface="Open Sans" panose="020B0606030504020204" pitchFamily="34" charset="0"/>
              </a:rPr>
              <a:t>mN</a:t>
            </a:r>
            <a:r>
              <a:rPr lang="en-US" sz="1600" dirty="0">
                <a:latin typeface="Open Sans" panose="020B0606030504020204" pitchFamily="34" charset="0"/>
                <a:ea typeface="Open Sans" panose="020B0606030504020204" pitchFamily="34" charset="0"/>
                <a:cs typeface="Open Sans" panose="020B0606030504020204" pitchFamily="34" charset="0"/>
              </a:rPr>
              <a:t>/m. Broad, connected menisci. Percolating air paths. Smooth invasion front. Fastest complete evaporation.</a:t>
            </a:r>
          </a:p>
        </p:txBody>
      </p:sp>
      <p:sp>
        <p:nvSpPr>
          <p:cNvPr id="55" name="Shape 3">
            <a:extLst>
              <a:ext uri="{FF2B5EF4-FFF2-40B4-BE49-F238E27FC236}">
                <a16:creationId xmlns:a16="http://schemas.microsoft.com/office/drawing/2014/main" id="{98F311D0-70E0-2D4B-16C4-5BFE60036D51}"/>
              </a:ext>
            </a:extLst>
          </p:cNvPr>
          <p:cNvSpPr/>
          <p:nvPr/>
        </p:nvSpPr>
        <p:spPr>
          <a:xfrm>
            <a:off x="9189135" y="3293730"/>
            <a:ext cx="2920307" cy="822960"/>
          </a:xfrm>
          <a:prstGeom prst="rect">
            <a:avLst/>
          </a:prstGeom>
          <a:solidFill>
            <a:srgbClr val="7A003F"/>
          </a:solidFill>
          <a:ln w="12700">
            <a:solidFill>
              <a:srgbClr val="7A003F"/>
            </a:solidFill>
            <a:prstDash val="solid"/>
          </a:ln>
          <a:effectLst>
            <a:outerShdw blurRad="101600" dist="38100" dir="8100000" algn="bl" rotWithShape="0">
              <a:srgbClr val="000000">
                <a:alpha val="12000"/>
              </a:srgbClr>
            </a:outerShdw>
          </a:effectLst>
        </p:spPr>
      </p:sp>
      <p:sp>
        <p:nvSpPr>
          <p:cNvPr id="56" name="Text 4">
            <a:extLst>
              <a:ext uri="{FF2B5EF4-FFF2-40B4-BE49-F238E27FC236}">
                <a16:creationId xmlns:a16="http://schemas.microsoft.com/office/drawing/2014/main" id="{57DA93F1-87C9-139C-CB24-AA8A8724254A}"/>
              </a:ext>
            </a:extLst>
          </p:cNvPr>
          <p:cNvSpPr/>
          <p:nvPr/>
        </p:nvSpPr>
        <p:spPr>
          <a:xfrm>
            <a:off x="9189136" y="3375207"/>
            <a:ext cx="2920306" cy="469550"/>
          </a:xfrm>
          <a:prstGeom prst="rect">
            <a:avLst/>
          </a:prstGeom>
          <a:noFill/>
          <a:ln/>
        </p:spPr>
        <p:txBody>
          <a:bodyPr wrap="square" lIns="0" tIns="0" rIns="0" bIns="0" rtlCol="0" anchor="b"/>
          <a:lstStyle/>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Above CMC</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(0.3 - 0.5 wt.%)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 5">
            <a:extLst>
              <a:ext uri="{FF2B5EF4-FFF2-40B4-BE49-F238E27FC236}">
                <a16:creationId xmlns:a16="http://schemas.microsoft.com/office/drawing/2014/main" id="{86AFEB83-7DAA-4D98-7376-B1384682DA05}"/>
              </a:ext>
            </a:extLst>
          </p:cNvPr>
          <p:cNvSpPr/>
          <p:nvPr/>
        </p:nvSpPr>
        <p:spPr>
          <a:xfrm>
            <a:off x="9189135" y="3845114"/>
            <a:ext cx="2920305" cy="271575"/>
          </a:xfrm>
          <a:prstGeom prst="rect">
            <a:avLst/>
          </a:prstGeom>
          <a:noFill/>
          <a:ln/>
        </p:spPr>
        <p:txBody>
          <a:bodyPr wrap="square" lIns="0" tIns="0" rIns="0" bIns="0" rtlCol="0" anchor="t"/>
          <a:lstStyle/>
          <a:p>
            <a:pPr marL="0" indent="0" algn="ctr">
              <a:buNone/>
            </a:pPr>
            <a:r>
              <a:rPr lang="en-US" sz="14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Diminishing returns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6">
            <a:extLst>
              <a:ext uri="{FF2B5EF4-FFF2-40B4-BE49-F238E27FC236}">
                <a16:creationId xmlns:a16="http://schemas.microsoft.com/office/drawing/2014/main" id="{8749F70B-3040-B3F1-4874-8E46DA245C95}"/>
              </a:ext>
            </a:extLst>
          </p:cNvPr>
          <p:cNvSpPr/>
          <p:nvPr/>
        </p:nvSpPr>
        <p:spPr>
          <a:xfrm>
            <a:off x="9189136" y="4208130"/>
            <a:ext cx="2920308" cy="1680699"/>
          </a:xfrm>
          <a:prstGeom prst="rect">
            <a:avLst/>
          </a:prstGeom>
          <a:solidFill>
            <a:srgbClr val="FFFFFF"/>
          </a:solidFill>
          <a:ln w="12700">
            <a:solidFill>
              <a:srgbClr val="FFFFFF"/>
            </a:solidFill>
            <a:prstDash val="solid"/>
          </a:ln>
          <a:effectLst>
            <a:outerShdw blurRad="101600" dist="38100" dir="8100000" algn="bl" rotWithShape="0">
              <a:srgbClr val="000000">
                <a:alpha val="12000"/>
              </a:srgbClr>
            </a:outerShdw>
          </a:effectLst>
        </p:spPr>
      </p:sp>
      <p:sp>
        <p:nvSpPr>
          <p:cNvPr id="59" name="Shape 7">
            <a:extLst>
              <a:ext uri="{FF2B5EF4-FFF2-40B4-BE49-F238E27FC236}">
                <a16:creationId xmlns:a16="http://schemas.microsoft.com/office/drawing/2014/main" id="{CCBFABFB-EE80-D7A6-6C7A-E532A635C9C2}"/>
              </a:ext>
            </a:extLst>
          </p:cNvPr>
          <p:cNvSpPr/>
          <p:nvPr/>
        </p:nvSpPr>
        <p:spPr>
          <a:xfrm>
            <a:off x="9189136" y="4208130"/>
            <a:ext cx="2920308" cy="64008"/>
          </a:xfrm>
          <a:prstGeom prst="rect">
            <a:avLst/>
          </a:prstGeom>
          <a:solidFill>
            <a:srgbClr val="7A003F"/>
          </a:solidFill>
          <a:ln w="12700">
            <a:solidFill>
              <a:srgbClr val="7A003F"/>
            </a:solidFill>
            <a:prstDash val="solid"/>
          </a:ln>
        </p:spPr>
      </p:sp>
      <p:sp>
        <p:nvSpPr>
          <p:cNvPr id="60" name="Text 8">
            <a:extLst>
              <a:ext uri="{FF2B5EF4-FFF2-40B4-BE49-F238E27FC236}">
                <a16:creationId xmlns:a16="http://schemas.microsoft.com/office/drawing/2014/main" id="{BAB4A8FA-E485-DA9F-AACE-0325EFFFA4DF}"/>
              </a:ext>
            </a:extLst>
          </p:cNvPr>
          <p:cNvSpPr/>
          <p:nvPr/>
        </p:nvSpPr>
        <p:spPr>
          <a:xfrm>
            <a:off x="9200679" y="4417714"/>
            <a:ext cx="2917820" cy="1305083"/>
          </a:xfrm>
          <a:prstGeom prst="rect">
            <a:avLst/>
          </a:prstGeom>
          <a:noFill/>
          <a:ln/>
        </p:spPr>
        <p:txBody>
          <a:bodyPr wrap="square" rtlCol="0" anchor="ctr"/>
          <a:lstStyle/>
          <a:p>
            <a:pPr marL="0" indent="0">
              <a:buNone/>
            </a:pPr>
            <a:r>
              <a:rPr lang="en-US" sz="1600" dirty="0">
                <a:latin typeface="Open Sans" panose="020B0606030504020204" pitchFamily="34" charset="0"/>
                <a:ea typeface="Open Sans" panose="020B0606030504020204" pitchFamily="34" charset="0"/>
                <a:cs typeface="Open Sans" panose="020B0606030504020204" pitchFamily="34" charset="0"/>
              </a:rPr>
              <a:t>σ and invasion patterns change little. Micelle formation may restrict vapor escape, slightly increasing total time.</a:t>
            </a:r>
          </a:p>
        </p:txBody>
      </p:sp>
    </p:spTree>
    <p:extLst>
      <p:ext uri="{BB962C8B-B14F-4D97-AF65-F5344CB8AC3E}">
        <p14:creationId xmlns:p14="http://schemas.microsoft.com/office/powerpoint/2010/main" val="40810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410" y="106819"/>
            <a:ext cx="960052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RESULTS AND DISCUSSION: Evaporation curves</a:t>
            </a:r>
          </a:p>
        </p:txBody>
      </p:sp>
      <p:sp>
        <p:nvSpPr>
          <p:cNvPr id="6" name="Rectangle 5">
            <a:extLst>
              <a:ext uri="{FF2B5EF4-FFF2-40B4-BE49-F238E27FC236}">
                <a16:creationId xmlns:a16="http://schemas.microsoft.com/office/drawing/2014/main" id="{099570C2-7F9F-610F-0696-2CDAEA15C05F}"/>
              </a:ext>
            </a:extLst>
          </p:cNvPr>
          <p:cNvSpPr/>
          <p:nvPr/>
        </p:nvSpPr>
        <p:spPr>
          <a:xfrm>
            <a:off x="0" y="6458734"/>
            <a:ext cx="12192000" cy="342900"/>
          </a:xfrm>
          <a:prstGeom prst="rect">
            <a:avLst/>
          </a:prstGeom>
          <a:solidFill>
            <a:srgbClr val="7A003F"/>
          </a:solidFill>
          <a:ln>
            <a:solidFill>
              <a:srgbClr val="7A003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25">
            <a:extLst>
              <a:ext uri="{FF2B5EF4-FFF2-40B4-BE49-F238E27FC236}">
                <a16:creationId xmlns:a16="http://schemas.microsoft.com/office/drawing/2014/main" id="{19AFB30C-9FCF-26B3-C668-F29E3DBAD3D7}"/>
              </a:ext>
            </a:extLst>
          </p:cNvPr>
          <p:cNvSpPr>
            <a:spLocks noGrp="1"/>
          </p:cNvSpPr>
          <p:nvPr>
            <p:ph type="sldNum" sz="quarter" idx="12"/>
          </p:nvPr>
        </p:nvSpPr>
        <p:spPr>
          <a:xfrm>
            <a:off x="11422743" y="6451590"/>
            <a:ext cx="473982" cy="365125"/>
          </a:xfrm>
          <a:solidFill>
            <a:schemeClr val="bg1"/>
          </a:solidFill>
          <a:ln w="63500">
            <a:solidFill>
              <a:srgbClr val="7A003F"/>
            </a:solidFill>
          </a:ln>
        </p:spPr>
        <p:txBody>
          <a:bodyPr/>
          <a:lstStyle/>
          <a:p>
            <a:fld id="{C022C18A-CC37-408B-AE55-3E657291401B}" type="slidenum">
              <a:rPr lang="en-US" sz="20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t>9</a:t>
            </a:fld>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Otto-von-Guericke-Universität Magdeburg">
            <a:extLst>
              <a:ext uri="{FF2B5EF4-FFF2-40B4-BE49-F238E27FC236}">
                <a16:creationId xmlns:a16="http://schemas.microsoft.com/office/drawing/2014/main" id="{CFF2EC58-D4FB-87B1-BA0D-F18FF06D9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68" y="168463"/>
            <a:ext cx="1399366" cy="486736"/>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a16="http://schemas.microsoft.com/office/drawing/2014/main" id="{1D27E367-001D-1336-480F-9B94F22EA94C}"/>
              </a:ext>
            </a:extLst>
          </p:cNvPr>
          <p:cNvSpPr/>
          <p:nvPr/>
        </p:nvSpPr>
        <p:spPr>
          <a:xfrm>
            <a:off x="217103" y="539865"/>
            <a:ext cx="10298497" cy="85129"/>
          </a:xfrm>
          <a:prstGeom prst="parallelogram">
            <a:avLst/>
          </a:prstGeom>
          <a:solidFill>
            <a:srgbClr val="7A003F"/>
          </a:solidFill>
          <a:ln>
            <a:solidFill>
              <a:srgbClr val="7A0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Parallelogram 8">
            <a:extLst>
              <a:ext uri="{FF2B5EF4-FFF2-40B4-BE49-F238E27FC236}">
                <a16:creationId xmlns:a16="http://schemas.microsoft.com/office/drawing/2014/main" id="{A110AC5E-7754-FD13-D3D5-69A81CF2692A}"/>
              </a:ext>
            </a:extLst>
          </p:cNvPr>
          <p:cNvSpPr/>
          <p:nvPr/>
        </p:nvSpPr>
        <p:spPr>
          <a:xfrm>
            <a:off x="241687" y="574281"/>
            <a:ext cx="10298497" cy="85130"/>
          </a:xfrm>
          <a:prstGeom prst="parallelogram">
            <a:avLst/>
          </a:prstGeom>
          <a:solidFill>
            <a:srgbClr val="7A003F">
              <a:alpha val="28000"/>
            </a:srgbClr>
          </a:solidFill>
          <a:ln>
            <a:solidFill>
              <a:srgbClr val="7A003F">
                <a:alpha val="2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02951F9-F74C-A29A-5F9B-2554AB890009}"/>
                  </a:ext>
                </a:extLst>
              </p:cNvPr>
              <p:cNvSpPr txBox="1"/>
              <p:nvPr/>
            </p:nvSpPr>
            <p:spPr>
              <a:xfrm>
                <a:off x="217103" y="4451324"/>
                <a:ext cx="11570994"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effectLst/>
                    <a:latin typeface="Open Sans" panose="020B0606030504020204" pitchFamily="34" charset="0"/>
                    <a:ea typeface="Open Sans" panose="020B0606030504020204" pitchFamily="34" charset="0"/>
                    <a:cs typeface="Open Sans" panose="020B0606030504020204" pitchFamily="34" charset="0"/>
                  </a:rPr>
                  <a:t>At early times (0 - 20 min), all fluids exhibit a rapid decrease in</a:t>
                </a:r>
                <a14:m>
                  <m:oMath xmlns:m="http://schemas.openxmlformats.org/officeDocument/2006/math">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ptos" panose="020B0004020202020204" pitchFamily="34" charset="0"/>
                            <a:cs typeface="Times New Roman" panose="02020603050405020304" pitchFamily="18" charset="0"/>
                          </a:rPr>
                          <m:t> </m:t>
                        </m:r>
                        <m:r>
                          <a:rPr lang="en-US" sz="1400" i="1">
                            <a:effectLst/>
                            <a:latin typeface="Cambria Math" panose="02040503050406030204" pitchFamily="18" charset="0"/>
                            <a:ea typeface="Aptos" panose="020B0004020202020204" pitchFamily="34" charset="0"/>
                            <a:cs typeface="Times New Roman" panose="02020603050405020304" pitchFamily="18" charset="0"/>
                          </a:rPr>
                          <m:t>𝑆</m:t>
                        </m:r>
                      </m:e>
                      <m:sub>
                        <m:r>
                          <a:rPr lang="en-US" sz="1400" i="1">
                            <a:effectLst/>
                            <a:latin typeface="Cambria Math" panose="02040503050406030204" pitchFamily="18" charset="0"/>
                            <a:ea typeface="Aptos" panose="020B0004020202020204" pitchFamily="34" charset="0"/>
                            <a:cs typeface="Times New Roman" panose="02020603050405020304" pitchFamily="18" charset="0"/>
                          </a:rPr>
                          <m:t>𝑛𝑜𝑟𝑚</m:t>
                        </m:r>
                      </m:sub>
                    </m:sSub>
                  </m:oMath>
                </a14:m>
                <a:r>
                  <a:rPr lang="en-US" sz="1400" dirty="0">
                    <a:effectLst/>
                    <a:latin typeface="Open Sans" panose="020B0606030504020204" pitchFamily="34" charset="0"/>
                    <a:ea typeface="Open Sans" panose="020B0606030504020204" pitchFamily="34" charset="0"/>
                    <a:cs typeface="Open Sans" panose="020B0606030504020204" pitchFamily="34" charset="0"/>
                  </a:rPr>
                  <a:t>, reflecting the evaporation of the largest throats by capillary invasion once the local entry pressure threshold is exceeded.</a:t>
                </a:r>
              </a:p>
              <a:p>
                <a:pPr marL="285750" indent="-285750">
                  <a:buFont typeface="Arial" panose="020B0604020202020204" pitchFamily="34" charset="0"/>
                  <a:buChar char="•"/>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effectLst/>
                    <a:latin typeface="Open Sans" panose="020B0606030504020204" pitchFamily="34" charset="0"/>
                    <a:ea typeface="Open Sans" panose="020B0606030504020204" pitchFamily="34" charset="0"/>
                    <a:cs typeface="Open Sans" panose="020B0606030504020204" pitchFamily="34" charset="0"/>
                  </a:rPr>
                  <a:t>Distilled water shows the steepest initial decline, with </a:t>
                </a:r>
                <a14:m>
                  <m:oMath xmlns:m="http://schemas.openxmlformats.org/officeDocument/2006/math">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ptos" panose="020B0004020202020204" pitchFamily="34" charset="0"/>
                            <a:cs typeface="Times New Roman" panose="02020603050405020304" pitchFamily="18" charset="0"/>
                          </a:rPr>
                          <m:t>𝑆</m:t>
                        </m:r>
                      </m:e>
                      <m:sub>
                        <m:r>
                          <a:rPr lang="en-US" sz="1400" i="1">
                            <a:effectLst/>
                            <a:latin typeface="Cambria Math" panose="02040503050406030204" pitchFamily="18" charset="0"/>
                            <a:ea typeface="Aptos" panose="020B0004020202020204" pitchFamily="34" charset="0"/>
                            <a:cs typeface="Times New Roman" panose="02020603050405020304" pitchFamily="18" charset="0"/>
                          </a:rPr>
                          <m:t>𝑛𝑜𝑟𝑚</m:t>
                        </m:r>
                      </m:sub>
                    </m:sSub>
                  </m:oMath>
                </a14:m>
                <a:r>
                  <a:rPr lang="en-US" sz="1400" dirty="0">
                    <a:effectLst/>
                    <a:latin typeface="Open Sans" panose="020B0606030504020204" pitchFamily="34" charset="0"/>
                    <a:ea typeface="Open Sans" panose="020B0606030504020204" pitchFamily="34" charset="0"/>
                    <a:cs typeface="Open Sans" panose="020B0606030504020204" pitchFamily="34" charset="0"/>
                  </a:rPr>
                  <a:t>dropping below 0.2 within the first 20 min. This behavior is consistent with the </a:t>
                </a:r>
                <a:r>
                  <a:rPr lang="en-US" sz="1400"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high interfacial tension of pure water</a:t>
                </a:r>
                <a:r>
                  <a:rPr lang="en-US" sz="1400" dirty="0">
                    <a:effectLst/>
                    <a:latin typeface="Open Sans" panose="020B0606030504020204" pitchFamily="34" charset="0"/>
                    <a:ea typeface="Open Sans" panose="020B0606030504020204" pitchFamily="34" charset="0"/>
                    <a:cs typeface="Open Sans" panose="020B0606030504020204" pitchFamily="34" charset="0"/>
                  </a:rPr>
                  <a:t>, which generates larger capillary pressures at a given throat radius, thus promoting rapid air fingering through the network’s widest constrictions.</a:t>
                </a:r>
              </a:p>
              <a:p>
                <a:pPr marL="285750" indent="-285750">
                  <a:buFont typeface="Arial" panose="020B0604020202020204" pitchFamily="34" charset="0"/>
                  <a:buChar char="•"/>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effectLst/>
                    <a:latin typeface="Open Sans" panose="020B0606030504020204" pitchFamily="34" charset="0"/>
                    <a:ea typeface="Open Sans" panose="020B0606030504020204" pitchFamily="34" charset="0"/>
                    <a:cs typeface="Open Sans" panose="020B0606030504020204" pitchFamily="34" charset="0"/>
                  </a:rPr>
                  <a:t>At CMC (0.23 wt.% surfactant), we see that the solution </a:t>
                </a:r>
                <a:r>
                  <a:rPr lang="en-US" sz="1400" b="1" dirty="0">
                    <a:solidFill>
                      <a:srgbClr val="7A003F"/>
                    </a:solidFill>
                    <a:effectLst/>
                    <a:latin typeface="Open Sans" panose="020B0606030504020204" pitchFamily="34" charset="0"/>
                    <a:ea typeface="Open Sans" panose="020B0606030504020204" pitchFamily="34" charset="0"/>
                    <a:cs typeface="Open Sans" panose="020B0606030504020204" pitchFamily="34" charset="0"/>
                  </a:rPr>
                  <a:t>evaporates more rapidly than distilled water</a:t>
                </a:r>
                <a:r>
                  <a:rPr lang="en-US" sz="1400" b="1" dirty="0">
                    <a:solidFill>
                      <a:srgbClr val="196B24"/>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dirty="0">
                    <a:effectLst/>
                    <a:latin typeface="Open Sans" panose="020B0606030504020204" pitchFamily="34" charset="0"/>
                    <a:ea typeface="Open Sans" panose="020B0606030504020204" pitchFamily="34" charset="0"/>
                    <a:cs typeface="Open Sans" panose="020B0606030504020204" pitchFamily="34" charset="0"/>
                  </a:rPr>
                  <a:t>after about 50 min, reaching zero saturation by ~220 min.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1" name="TextBox 20">
                <a:extLst>
                  <a:ext uri="{FF2B5EF4-FFF2-40B4-BE49-F238E27FC236}">
                    <a16:creationId xmlns:a16="http://schemas.microsoft.com/office/drawing/2014/main" id="{D02951F9-F74C-A29A-5F9B-2554AB890009}"/>
                  </a:ext>
                </a:extLst>
              </p:cNvPr>
              <p:cNvSpPr txBox="1">
                <a:spLocks noRot="1" noChangeAspect="1" noMove="1" noResize="1" noEditPoints="1" noAdjustHandles="1" noChangeArrowheads="1" noChangeShapeType="1" noTextEdit="1"/>
              </p:cNvSpPr>
              <p:nvPr/>
            </p:nvSpPr>
            <p:spPr>
              <a:xfrm>
                <a:off x="217103" y="4451324"/>
                <a:ext cx="11570994" cy="2031325"/>
              </a:xfrm>
              <a:prstGeom prst="rect">
                <a:avLst/>
              </a:prstGeom>
              <a:blipFill>
                <a:blip r:embed="rId5"/>
                <a:stretch>
                  <a:fillRect l="-105" t="-601" b="-2402"/>
                </a:stretch>
              </a:blipFill>
            </p:spPr>
            <p:txBody>
              <a:bodyPr/>
              <a:lstStyle/>
              <a:p>
                <a:r>
                  <a:rPr lang="en-US">
                    <a:noFill/>
                  </a:rPr>
                  <a:t> </a:t>
                </a:r>
              </a:p>
            </p:txBody>
          </p:sp>
        </mc:Fallback>
      </mc:AlternateContent>
      <p:sp>
        <p:nvSpPr>
          <p:cNvPr id="27" name="Shape 3">
            <a:extLst>
              <a:ext uri="{FF2B5EF4-FFF2-40B4-BE49-F238E27FC236}">
                <a16:creationId xmlns:a16="http://schemas.microsoft.com/office/drawing/2014/main" id="{B167C42D-A5AF-8827-860C-1A650E4A0EEF}"/>
              </a:ext>
            </a:extLst>
          </p:cNvPr>
          <p:cNvSpPr/>
          <p:nvPr/>
        </p:nvSpPr>
        <p:spPr>
          <a:xfrm>
            <a:off x="9657923" y="950814"/>
            <a:ext cx="2087371" cy="914400"/>
          </a:xfrm>
          <a:prstGeom prst="rect">
            <a:avLst/>
          </a:prstGeom>
          <a:solidFill>
            <a:srgbClr val="FFFFFF"/>
          </a:solidFill>
          <a:ln w="12700">
            <a:solidFill>
              <a:srgbClr val="FFFFFF"/>
            </a:solidFill>
            <a:prstDash val="solid"/>
          </a:ln>
          <a:effectLst>
            <a:glow rad="127000">
              <a:srgbClr val="7A003F">
                <a:alpha val="20000"/>
              </a:srgbClr>
            </a:glow>
            <a:outerShdw blurRad="101600" dist="38100" dir="8100000" algn="bl" rotWithShape="0">
              <a:srgbClr val="000000">
                <a:alpha val="12000"/>
              </a:srgbClr>
            </a:outerShdw>
          </a:effectLst>
        </p:spPr>
      </p:sp>
      <p:sp>
        <p:nvSpPr>
          <p:cNvPr id="28" name="Shape 4">
            <a:extLst>
              <a:ext uri="{FF2B5EF4-FFF2-40B4-BE49-F238E27FC236}">
                <a16:creationId xmlns:a16="http://schemas.microsoft.com/office/drawing/2014/main" id="{CA49026A-C498-7465-BB0A-F5B9A81B630C}"/>
              </a:ext>
            </a:extLst>
          </p:cNvPr>
          <p:cNvSpPr/>
          <p:nvPr/>
        </p:nvSpPr>
        <p:spPr>
          <a:xfrm>
            <a:off x="9657923" y="950814"/>
            <a:ext cx="73152" cy="914400"/>
          </a:xfrm>
          <a:prstGeom prst="rect">
            <a:avLst/>
          </a:prstGeom>
          <a:solidFill>
            <a:srgbClr val="7A003F"/>
          </a:solidFill>
          <a:ln w="12700">
            <a:solidFill>
              <a:srgbClr val="7A003F"/>
            </a:solidFill>
            <a:prstDash val="solid"/>
          </a:ln>
        </p:spPr>
      </p:sp>
      <p:sp>
        <p:nvSpPr>
          <p:cNvPr id="29" name="Text 5">
            <a:extLst>
              <a:ext uri="{FF2B5EF4-FFF2-40B4-BE49-F238E27FC236}">
                <a16:creationId xmlns:a16="http://schemas.microsoft.com/office/drawing/2014/main" id="{2505B43D-6938-FA2C-C676-16654160A45C}"/>
              </a:ext>
            </a:extLst>
          </p:cNvPr>
          <p:cNvSpPr/>
          <p:nvPr/>
        </p:nvSpPr>
        <p:spPr>
          <a:xfrm>
            <a:off x="9840803" y="1023966"/>
            <a:ext cx="1058102" cy="411480"/>
          </a:xfrm>
          <a:prstGeom prst="rect">
            <a:avLst/>
          </a:prstGeom>
          <a:noFill/>
          <a:ln/>
        </p:spPr>
        <p:txBody>
          <a:bodyPr wrap="square" rtlCol="0" anchor="ctr"/>
          <a:lstStyle/>
          <a:p>
            <a:pPr marL="0" indent="0">
              <a:buNone/>
            </a:pPr>
            <a:r>
              <a:rPr lang="en-US" sz="22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−47%</a:t>
            </a:r>
            <a:endParaRPr lang="en-US" sz="22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6">
            <a:extLst>
              <a:ext uri="{FF2B5EF4-FFF2-40B4-BE49-F238E27FC236}">
                <a16:creationId xmlns:a16="http://schemas.microsoft.com/office/drawing/2014/main" id="{C6CB1B09-F47C-E559-5779-482C9943D8B5}"/>
              </a:ext>
            </a:extLst>
          </p:cNvPr>
          <p:cNvSpPr/>
          <p:nvPr/>
        </p:nvSpPr>
        <p:spPr>
          <a:xfrm>
            <a:off x="9840803" y="1408014"/>
            <a:ext cx="1791816" cy="256032"/>
          </a:xfrm>
          <a:prstGeom prst="rect">
            <a:avLst/>
          </a:prstGeom>
          <a:noFill/>
          <a:ln/>
        </p:spPr>
        <p:txBody>
          <a:bodyPr wrap="square" rtlCol="0" anchor="ctr"/>
          <a:lstStyle/>
          <a:p>
            <a:pPr marL="0" indent="0">
              <a:buNone/>
            </a:pPr>
            <a:r>
              <a:rPr lang="en-US" sz="1000" b="1" dirty="0">
                <a:latin typeface="Open Sans" panose="020B0606030504020204" pitchFamily="34" charset="0"/>
                <a:ea typeface="Open Sans" panose="020B0606030504020204" pitchFamily="34" charset="0"/>
                <a:cs typeface="Open Sans" panose="020B0606030504020204" pitchFamily="34" charset="0"/>
              </a:rPr>
              <a:t>faster at CMC vs. water</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 7">
            <a:extLst>
              <a:ext uri="{FF2B5EF4-FFF2-40B4-BE49-F238E27FC236}">
                <a16:creationId xmlns:a16="http://schemas.microsoft.com/office/drawing/2014/main" id="{CE89956C-222B-95D9-3370-AF5CD1D52223}"/>
              </a:ext>
            </a:extLst>
          </p:cNvPr>
          <p:cNvSpPr/>
          <p:nvPr/>
        </p:nvSpPr>
        <p:spPr>
          <a:xfrm>
            <a:off x="9840803" y="1618326"/>
            <a:ext cx="1225850" cy="201168"/>
          </a:xfrm>
          <a:prstGeom prst="rect">
            <a:avLst/>
          </a:prstGeom>
          <a:noFill/>
          <a:ln/>
        </p:spPr>
        <p:txBody>
          <a:bodyPr wrap="square" rtlCol="0" anchor="ctr"/>
          <a:lstStyle/>
          <a:p>
            <a:pPr marL="0" indent="0">
              <a:buNone/>
            </a:pPr>
            <a:r>
              <a:rPr lang="en-US" sz="900" dirty="0">
                <a:latin typeface="Open Sans" panose="020B0606030504020204" pitchFamily="34" charset="0"/>
                <a:ea typeface="Open Sans" panose="020B0606030504020204" pitchFamily="34" charset="0"/>
                <a:cs typeface="Open Sans" panose="020B0606030504020204" pitchFamily="34" charset="0"/>
              </a:rPr>
              <a:t>(220 vs 420 min)</a:t>
            </a:r>
          </a:p>
        </p:txBody>
      </p:sp>
      <p:sp>
        <p:nvSpPr>
          <p:cNvPr id="32" name="Shape 8">
            <a:extLst>
              <a:ext uri="{FF2B5EF4-FFF2-40B4-BE49-F238E27FC236}">
                <a16:creationId xmlns:a16="http://schemas.microsoft.com/office/drawing/2014/main" id="{E6CB1AF0-9A03-73A1-1B38-A370AF3D2A06}"/>
              </a:ext>
            </a:extLst>
          </p:cNvPr>
          <p:cNvSpPr/>
          <p:nvPr/>
        </p:nvSpPr>
        <p:spPr>
          <a:xfrm>
            <a:off x="9657923" y="2048094"/>
            <a:ext cx="2087371" cy="914400"/>
          </a:xfrm>
          <a:prstGeom prst="rect">
            <a:avLst/>
          </a:prstGeom>
          <a:solidFill>
            <a:srgbClr val="FFFFFF"/>
          </a:solidFill>
          <a:ln w="12700">
            <a:solidFill>
              <a:srgbClr val="FFFFFF"/>
            </a:solidFill>
            <a:prstDash val="solid"/>
          </a:ln>
          <a:effectLst>
            <a:glow rad="127000">
              <a:srgbClr val="7A003F">
                <a:alpha val="20000"/>
              </a:srgbClr>
            </a:glow>
            <a:outerShdw blurRad="101600" dist="38100" dir="8100000" algn="bl" rotWithShape="0">
              <a:srgbClr val="000000">
                <a:alpha val="12000"/>
              </a:srgbClr>
            </a:outerShdw>
          </a:effectLst>
        </p:spPr>
      </p:sp>
      <p:sp>
        <p:nvSpPr>
          <p:cNvPr id="33" name="Shape 9">
            <a:extLst>
              <a:ext uri="{FF2B5EF4-FFF2-40B4-BE49-F238E27FC236}">
                <a16:creationId xmlns:a16="http://schemas.microsoft.com/office/drawing/2014/main" id="{6C830841-8C0A-8A69-2FFC-C8A629A1C0D9}"/>
              </a:ext>
            </a:extLst>
          </p:cNvPr>
          <p:cNvSpPr/>
          <p:nvPr/>
        </p:nvSpPr>
        <p:spPr>
          <a:xfrm>
            <a:off x="9657923" y="2048094"/>
            <a:ext cx="73152" cy="914400"/>
          </a:xfrm>
          <a:prstGeom prst="rect">
            <a:avLst/>
          </a:prstGeom>
          <a:solidFill>
            <a:srgbClr val="7A003F"/>
          </a:solidFill>
          <a:ln w="12700">
            <a:solidFill>
              <a:srgbClr val="7A003F"/>
            </a:solidFill>
            <a:prstDash val="solid"/>
          </a:ln>
        </p:spPr>
      </p:sp>
      <p:sp>
        <p:nvSpPr>
          <p:cNvPr id="34" name="Text 10">
            <a:extLst>
              <a:ext uri="{FF2B5EF4-FFF2-40B4-BE49-F238E27FC236}">
                <a16:creationId xmlns:a16="http://schemas.microsoft.com/office/drawing/2014/main" id="{5B15693B-3F84-2FAF-BD6E-DC3AD7303044}"/>
              </a:ext>
            </a:extLst>
          </p:cNvPr>
          <p:cNvSpPr/>
          <p:nvPr/>
        </p:nvSpPr>
        <p:spPr>
          <a:xfrm>
            <a:off x="9840803" y="2121246"/>
            <a:ext cx="855641" cy="411480"/>
          </a:xfrm>
          <a:prstGeom prst="rect">
            <a:avLst/>
          </a:prstGeom>
          <a:noFill/>
          <a:ln/>
        </p:spPr>
        <p:txBody>
          <a:bodyPr wrap="square" rtlCol="0" anchor="ctr"/>
          <a:lstStyle/>
          <a:p>
            <a:pPr marL="0" indent="0">
              <a:buNone/>
            </a:pPr>
            <a:r>
              <a:rPr lang="en-US" sz="22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−6%</a:t>
            </a:r>
            <a:endParaRPr lang="en-US" sz="22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 11">
            <a:extLst>
              <a:ext uri="{FF2B5EF4-FFF2-40B4-BE49-F238E27FC236}">
                <a16:creationId xmlns:a16="http://schemas.microsoft.com/office/drawing/2014/main" id="{6BCB12CC-4BFB-46C2-6DB2-0640EEB24BB6}"/>
              </a:ext>
            </a:extLst>
          </p:cNvPr>
          <p:cNvSpPr/>
          <p:nvPr/>
        </p:nvSpPr>
        <p:spPr>
          <a:xfrm>
            <a:off x="9840803" y="2505294"/>
            <a:ext cx="1501448" cy="256032"/>
          </a:xfrm>
          <a:prstGeom prst="rect">
            <a:avLst/>
          </a:prstGeom>
          <a:noFill/>
          <a:ln/>
        </p:spPr>
        <p:txBody>
          <a:bodyPr wrap="square" rtlCol="0" anchor="ctr"/>
          <a:lstStyle/>
          <a:p>
            <a:pPr marL="0" indent="0">
              <a:buNone/>
            </a:pPr>
            <a:r>
              <a:rPr lang="en-US" sz="1000" b="1" dirty="0">
                <a:latin typeface="Open Sans" panose="020B0606030504020204" pitchFamily="34" charset="0"/>
                <a:ea typeface="Open Sans" panose="020B0606030504020204" pitchFamily="34" charset="0"/>
                <a:cs typeface="Open Sans" panose="020B0606030504020204" pitchFamily="34" charset="0"/>
              </a:rPr>
              <a:t>faster below CMC</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 12">
            <a:extLst>
              <a:ext uri="{FF2B5EF4-FFF2-40B4-BE49-F238E27FC236}">
                <a16:creationId xmlns:a16="http://schemas.microsoft.com/office/drawing/2014/main" id="{3AFFB336-FD6A-7795-53D2-1A2E98120F8E}"/>
              </a:ext>
            </a:extLst>
          </p:cNvPr>
          <p:cNvSpPr/>
          <p:nvPr/>
        </p:nvSpPr>
        <p:spPr>
          <a:xfrm>
            <a:off x="9840803" y="2715606"/>
            <a:ext cx="1607666" cy="201168"/>
          </a:xfrm>
          <a:prstGeom prst="rect">
            <a:avLst/>
          </a:prstGeom>
          <a:noFill/>
          <a:ln/>
        </p:spPr>
        <p:txBody>
          <a:bodyPr wrap="square" rtlCol="0" anchor="ctr"/>
          <a:lstStyle/>
          <a:p>
            <a:pPr marL="0" indent="0">
              <a:buNone/>
            </a:pPr>
            <a:r>
              <a:rPr lang="en-US" sz="900" dirty="0">
                <a:latin typeface="Open Sans" panose="020B0606030504020204" pitchFamily="34" charset="0"/>
                <a:ea typeface="Open Sans" panose="020B0606030504020204" pitchFamily="34" charset="0"/>
                <a:cs typeface="Open Sans" panose="020B0606030504020204" pitchFamily="34" charset="0"/>
              </a:rPr>
              <a:t>(395 min, partial effect)</a:t>
            </a:r>
          </a:p>
        </p:txBody>
      </p:sp>
      <p:sp>
        <p:nvSpPr>
          <p:cNvPr id="37" name="Shape 13">
            <a:extLst>
              <a:ext uri="{FF2B5EF4-FFF2-40B4-BE49-F238E27FC236}">
                <a16:creationId xmlns:a16="http://schemas.microsoft.com/office/drawing/2014/main" id="{142E5C39-226C-2863-CEC5-4BDFC9BB529F}"/>
              </a:ext>
            </a:extLst>
          </p:cNvPr>
          <p:cNvSpPr/>
          <p:nvPr/>
        </p:nvSpPr>
        <p:spPr>
          <a:xfrm>
            <a:off x="9657923" y="3145374"/>
            <a:ext cx="2087371" cy="914400"/>
          </a:xfrm>
          <a:prstGeom prst="rect">
            <a:avLst/>
          </a:prstGeom>
          <a:solidFill>
            <a:srgbClr val="FFFFFF"/>
          </a:solidFill>
          <a:ln w="12700">
            <a:solidFill>
              <a:srgbClr val="FFFFFF"/>
            </a:solidFill>
            <a:prstDash val="solid"/>
          </a:ln>
          <a:effectLst>
            <a:glow rad="127000">
              <a:srgbClr val="7A003F">
                <a:alpha val="20000"/>
              </a:srgbClr>
            </a:glow>
            <a:outerShdw blurRad="101600" dist="38100" dir="8100000" algn="bl" rotWithShape="0">
              <a:srgbClr val="000000">
                <a:alpha val="12000"/>
              </a:srgbClr>
            </a:outerShdw>
          </a:effectLst>
        </p:spPr>
      </p:sp>
      <p:sp>
        <p:nvSpPr>
          <p:cNvPr id="38" name="Shape 14">
            <a:extLst>
              <a:ext uri="{FF2B5EF4-FFF2-40B4-BE49-F238E27FC236}">
                <a16:creationId xmlns:a16="http://schemas.microsoft.com/office/drawing/2014/main" id="{5715C090-8A8F-7DA8-DAA9-D6B8CE975925}"/>
              </a:ext>
            </a:extLst>
          </p:cNvPr>
          <p:cNvSpPr/>
          <p:nvPr/>
        </p:nvSpPr>
        <p:spPr>
          <a:xfrm>
            <a:off x="9657923" y="3145374"/>
            <a:ext cx="73152" cy="914400"/>
          </a:xfrm>
          <a:prstGeom prst="rect">
            <a:avLst/>
          </a:prstGeom>
          <a:solidFill>
            <a:srgbClr val="7A003F"/>
          </a:solidFill>
          <a:ln w="12700">
            <a:solidFill>
              <a:srgbClr val="7A003F"/>
            </a:solidFill>
            <a:prstDash val="solid"/>
          </a:ln>
        </p:spPr>
      </p:sp>
      <p:sp>
        <p:nvSpPr>
          <p:cNvPr id="39" name="Text 15">
            <a:extLst>
              <a:ext uri="{FF2B5EF4-FFF2-40B4-BE49-F238E27FC236}">
                <a16:creationId xmlns:a16="http://schemas.microsoft.com/office/drawing/2014/main" id="{AE966253-5AD2-9DDC-7DDF-FDB638B7B490}"/>
              </a:ext>
            </a:extLst>
          </p:cNvPr>
          <p:cNvSpPr/>
          <p:nvPr/>
        </p:nvSpPr>
        <p:spPr>
          <a:xfrm>
            <a:off x="9840803" y="3218526"/>
            <a:ext cx="1355144" cy="411480"/>
          </a:xfrm>
          <a:prstGeom prst="rect">
            <a:avLst/>
          </a:prstGeom>
          <a:noFill/>
          <a:ln/>
        </p:spPr>
        <p:txBody>
          <a:bodyPr wrap="square" rtlCol="0" anchor="ctr"/>
          <a:lstStyle/>
          <a:p>
            <a:pPr marL="0" indent="0">
              <a:buNone/>
            </a:pPr>
            <a:r>
              <a:rPr lang="en-US" sz="2200" b="1" dirty="0">
                <a:solidFill>
                  <a:srgbClr val="7A003F"/>
                </a:solidFill>
                <a:latin typeface="Open Sans" panose="020B0606030504020204" pitchFamily="34" charset="0"/>
                <a:ea typeface="Open Sans" panose="020B0606030504020204" pitchFamily="34" charset="0"/>
                <a:cs typeface="Open Sans" panose="020B0606030504020204" pitchFamily="34" charset="0"/>
              </a:rPr>
              <a:t>Plateau</a:t>
            </a:r>
            <a:endParaRPr lang="en-US" sz="2200" dirty="0">
              <a:solidFill>
                <a:srgbClr val="7A00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 16">
            <a:extLst>
              <a:ext uri="{FF2B5EF4-FFF2-40B4-BE49-F238E27FC236}">
                <a16:creationId xmlns:a16="http://schemas.microsoft.com/office/drawing/2014/main" id="{60697149-D3C1-A5CD-91B5-05329081D9BE}"/>
              </a:ext>
            </a:extLst>
          </p:cNvPr>
          <p:cNvSpPr/>
          <p:nvPr/>
        </p:nvSpPr>
        <p:spPr>
          <a:xfrm>
            <a:off x="9840803" y="3602574"/>
            <a:ext cx="1713884" cy="256032"/>
          </a:xfrm>
          <a:prstGeom prst="rect">
            <a:avLst/>
          </a:prstGeom>
          <a:noFill/>
          <a:ln/>
        </p:spPr>
        <p:txBody>
          <a:bodyPr wrap="square" rtlCol="0" anchor="ctr"/>
          <a:lstStyle/>
          <a:p>
            <a:pPr marL="0" indent="0">
              <a:buNone/>
            </a:pPr>
            <a:r>
              <a:rPr lang="en-US" sz="1000" b="1" dirty="0">
                <a:latin typeface="Open Sans" panose="020B0606030504020204" pitchFamily="34" charset="0"/>
                <a:ea typeface="Open Sans" panose="020B0606030504020204" pitchFamily="34" charset="0"/>
                <a:cs typeface="Open Sans" panose="020B0606030504020204" pitchFamily="34" charset="0"/>
              </a:rPr>
              <a:t>above CMC — negligible</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 17">
            <a:extLst>
              <a:ext uri="{FF2B5EF4-FFF2-40B4-BE49-F238E27FC236}">
                <a16:creationId xmlns:a16="http://schemas.microsoft.com/office/drawing/2014/main" id="{576C801E-F932-0C8F-97F7-0C002B34DAF8}"/>
              </a:ext>
            </a:extLst>
          </p:cNvPr>
          <p:cNvSpPr/>
          <p:nvPr/>
        </p:nvSpPr>
        <p:spPr>
          <a:xfrm>
            <a:off x="9840803" y="3812886"/>
            <a:ext cx="1791816" cy="201168"/>
          </a:xfrm>
          <a:prstGeom prst="rect">
            <a:avLst/>
          </a:prstGeom>
          <a:noFill/>
          <a:ln/>
        </p:spPr>
        <p:txBody>
          <a:bodyPr wrap="square" rtlCol="0" anchor="ctr"/>
          <a:lstStyle/>
          <a:p>
            <a:pPr marL="0" indent="0">
              <a:buNone/>
            </a:pPr>
            <a:r>
              <a:rPr lang="en-US" sz="900" dirty="0">
                <a:latin typeface="Open Sans" panose="020B0606030504020204" pitchFamily="34" charset="0"/>
                <a:ea typeface="Open Sans" panose="020B0606030504020204" pitchFamily="34" charset="0"/>
                <a:cs typeface="Open Sans" panose="020B0606030504020204" pitchFamily="34" charset="0"/>
              </a:rPr>
              <a:t>additional benefit</a:t>
            </a:r>
          </a:p>
        </p:txBody>
      </p:sp>
      <p:pic>
        <p:nvPicPr>
          <p:cNvPr id="5" name="Picture 4" descr="A graph of different colored squares&#10;&#10;AI-generated content may be incorrect.">
            <a:extLst>
              <a:ext uri="{FF2B5EF4-FFF2-40B4-BE49-F238E27FC236}">
                <a16:creationId xmlns:a16="http://schemas.microsoft.com/office/drawing/2014/main" id="{0455EF06-2FB9-B927-1568-CCB4B103F0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8834" y="753049"/>
            <a:ext cx="4395038" cy="3296278"/>
          </a:xfrm>
          <a:prstGeom prst="rect">
            <a:avLst/>
          </a:prstGeom>
        </p:spPr>
      </p:pic>
      <p:pic>
        <p:nvPicPr>
          <p:cNvPr id="8" name="Picture 7">
            <a:extLst>
              <a:ext uri="{FF2B5EF4-FFF2-40B4-BE49-F238E27FC236}">
                <a16:creationId xmlns:a16="http://schemas.microsoft.com/office/drawing/2014/main" id="{5EEB7E06-14C7-38F4-F132-F5044A61B10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5637" y="739581"/>
            <a:ext cx="4395037" cy="3296278"/>
          </a:xfrm>
          <a:prstGeom prst="rect">
            <a:avLst/>
          </a:prstGeom>
        </p:spPr>
      </p:pic>
      <p:sp>
        <p:nvSpPr>
          <p:cNvPr id="10" name="TextBox 9">
            <a:extLst>
              <a:ext uri="{FF2B5EF4-FFF2-40B4-BE49-F238E27FC236}">
                <a16:creationId xmlns:a16="http://schemas.microsoft.com/office/drawing/2014/main" id="{26406140-0FAC-8C6F-48C6-97915BB98156}"/>
              </a:ext>
            </a:extLst>
          </p:cNvPr>
          <p:cNvSpPr txBox="1"/>
          <p:nvPr/>
        </p:nvSpPr>
        <p:spPr>
          <a:xfrm>
            <a:off x="664150" y="3981619"/>
            <a:ext cx="4108817" cy="430887"/>
          </a:xfrm>
          <a:prstGeom prst="rect">
            <a:avLst/>
          </a:prstGeom>
          <a:noFill/>
        </p:spPr>
        <p:txBody>
          <a:bodyPr wrap="square" rtlCol="0">
            <a:spAutoFit/>
          </a:bodyPr>
          <a:lstStyle/>
          <a:p>
            <a:pPr algn="ctr"/>
            <a:r>
              <a:rPr lang="en-US" sz="1100" b="1" i="1" dirty="0">
                <a:latin typeface="Open Sans" panose="020B0606030504020204" pitchFamily="34" charset="0"/>
                <a:ea typeface="Open Sans" panose="020B0606030504020204" pitchFamily="34" charset="0"/>
                <a:cs typeface="Open Sans" panose="020B0606030504020204" pitchFamily="34" charset="0"/>
              </a:rPr>
              <a:t>Evaporation curves (normalized liquid saturation vs. time) for pure water and SDS solutions</a:t>
            </a:r>
          </a:p>
        </p:txBody>
      </p:sp>
      <p:sp>
        <p:nvSpPr>
          <p:cNvPr id="12" name="TextBox 11">
            <a:extLst>
              <a:ext uri="{FF2B5EF4-FFF2-40B4-BE49-F238E27FC236}">
                <a16:creationId xmlns:a16="http://schemas.microsoft.com/office/drawing/2014/main" id="{8590A684-DED2-9C36-F24F-02F147634A9A}"/>
              </a:ext>
            </a:extLst>
          </p:cNvPr>
          <p:cNvSpPr txBox="1"/>
          <p:nvPr/>
        </p:nvSpPr>
        <p:spPr>
          <a:xfrm>
            <a:off x="5364783" y="3981619"/>
            <a:ext cx="3999089" cy="430887"/>
          </a:xfrm>
          <a:prstGeom prst="rect">
            <a:avLst/>
          </a:prstGeom>
          <a:noFill/>
        </p:spPr>
        <p:txBody>
          <a:bodyPr wrap="square" rtlCol="0">
            <a:spAutoFit/>
          </a:bodyPr>
          <a:lstStyle/>
          <a:p>
            <a:pPr algn="ctr"/>
            <a:r>
              <a:rPr lang="en-US" sz="1100" b="1" i="1" dirty="0">
                <a:latin typeface="Open Sans" panose="020B0606030504020204" pitchFamily="34" charset="0"/>
                <a:ea typeface="Open Sans" panose="020B0606030504020204" pitchFamily="34" charset="0"/>
                <a:cs typeface="Open Sans" panose="020B0606030504020204" pitchFamily="34" charset="0"/>
              </a:rPr>
              <a:t>Total evaporation time for water and SDS solutions at various mass fractions</a:t>
            </a:r>
          </a:p>
        </p:txBody>
      </p:sp>
    </p:spTree>
    <p:extLst>
      <p:ext uri="{BB962C8B-B14F-4D97-AF65-F5344CB8AC3E}">
        <p14:creationId xmlns:p14="http://schemas.microsoft.com/office/powerpoint/2010/main" val="150397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3935</Words>
  <Application>Microsoft Macintosh PowerPoint</Application>
  <PresentationFormat>Widescreen</PresentationFormat>
  <Paragraphs>306</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Aptos</vt:lpstr>
      <vt:lpstr>Arial</vt:lpstr>
      <vt:lpstr>Arial Black</vt:lpstr>
      <vt:lpstr>Calibri</vt:lpstr>
      <vt:lpstr>Calibri Light</vt:lpstr>
      <vt:lpstr>Cambria Math</vt:lpstr>
      <vt:lpstr>Open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Ayo Bello</dc:creator>
  <cp:lastModifiedBy>Ayomikun Bello</cp:lastModifiedBy>
  <cp:revision>318</cp:revision>
  <dcterms:created xsi:type="dcterms:W3CDTF">2023-08-10T12:36:48Z</dcterms:created>
  <dcterms:modified xsi:type="dcterms:W3CDTF">2026-05-20T08:09:49Z</dcterms:modified>
</cp:coreProperties>
</file>