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6" r:id="rId2"/>
  </p:sldMasterIdLst>
  <p:notesMasterIdLst>
    <p:notesMasterId r:id="rId26"/>
  </p:notesMasterIdLst>
  <p:handoutMasterIdLst>
    <p:handoutMasterId r:id="rId27"/>
  </p:handoutMasterIdLst>
  <p:sldIdLst>
    <p:sldId id="256" r:id="rId3"/>
    <p:sldId id="555" r:id="rId4"/>
    <p:sldId id="562" r:id="rId5"/>
    <p:sldId id="587" r:id="rId6"/>
    <p:sldId id="566" r:id="rId7"/>
    <p:sldId id="572" r:id="rId8"/>
    <p:sldId id="568" r:id="rId9"/>
    <p:sldId id="570" r:id="rId10"/>
    <p:sldId id="567" r:id="rId11"/>
    <p:sldId id="573" r:id="rId12"/>
    <p:sldId id="574" r:id="rId13"/>
    <p:sldId id="575" r:id="rId14"/>
    <p:sldId id="577" r:id="rId15"/>
    <p:sldId id="576" r:id="rId16"/>
    <p:sldId id="579" r:id="rId17"/>
    <p:sldId id="583" r:id="rId18"/>
    <p:sldId id="584" r:id="rId19"/>
    <p:sldId id="580" r:id="rId20"/>
    <p:sldId id="582" r:id="rId21"/>
    <p:sldId id="581" r:id="rId22"/>
    <p:sldId id="585" r:id="rId23"/>
    <p:sldId id="586" r:id="rId24"/>
    <p:sldId id="2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E3B8D"/>
    <a:srgbClr val="989AC1"/>
    <a:srgbClr val="E6EDF4"/>
    <a:srgbClr val="E5EDF4"/>
    <a:srgbClr val="DEEBF7"/>
    <a:srgbClr val="E7EEF5"/>
    <a:srgbClr val="0000FE"/>
    <a:srgbClr val="0070C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5140" autoAdjust="0"/>
  </p:normalViewPr>
  <p:slideViewPr>
    <p:cSldViewPr snapToGrid="0">
      <p:cViewPr>
        <p:scale>
          <a:sx n="66" d="100"/>
          <a:sy n="66" d="100"/>
        </p:scale>
        <p:origin x="1358" y="3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50.wmf"/><Relationship Id="rId7" Type="http://schemas.openxmlformats.org/officeDocument/2006/relationships/image" Target="../media/image22.wmf"/><Relationship Id="rId2" Type="http://schemas.openxmlformats.org/officeDocument/2006/relationships/image" Target="../media/image49.wmf"/><Relationship Id="rId1" Type="http://schemas.openxmlformats.org/officeDocument/2006/relationships/image" Target="../media/image34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Relationship Id="rId9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49CF40BA-06B2-4B96-8C52-DD91C8A4B2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5E34F11-7B43-4367-A5A6-327E6F5DC0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42B84-63B0-4607-B4F2-43999C6CAEBF}" type="datetimeFigureOut">
              <a:rPr lang="zh-CN" altLang="en-US" smtClean="0"/>
              <a:pPr/>
              <a:t>2026/5/22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6AA71EA-1D80-4DC6-AD1E-BB5AA88247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8E3BF34-11E7-47CA-BADE-CA041E3121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66AE6-9F26-4019-8EA6-6E13A456E1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003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A4D5-58AB-4D21-B038-FCB6750A1D19}" type="datetimeFigureOut">
              <a:rPr lang="zh-CN" altLang="en-US" smtClean="0"/>
              <a:pPr/>
              <a:t>2026/5/22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5F7DC-A39A-4094-BB9A-9C3A139F7D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27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5F7DC-A39A-4094-BB9A-9C3A139F7D5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042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965A1B-8083-3062-EBB2-0C4744984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43F50FFC-8ED6-4637-D211-336CD728AF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3CCCF30C-0BF5-1845-AFC8-AEFCCB239A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DE1A24F9-2255-9D2C-711D-3729725D6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29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8E8894-87D3-A530-F5FC-C986CD245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1B6C78B4-B42E-69F9-C2EA-7F0A558309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C1E765AE-8573-3C29-0A1F-6EA68A0AB4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2CA5433A-FB60-9DFF-64CD-B391D6996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9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EAC1FB-9593-9D46-256E-86CDFEF8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829787FE-8BBA-5E28-36DF-E6A7DE5621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E9433BEB-4036-9127-8B65-2D839CCB93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8C6333EC-25FD-4370-3E01-965C77948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15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9C16B3-384E-5305-AA50-193A5274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100E15E1-D369-F16B-10FB-F5567CFC63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D62A13E1-0662-4B7B-6ADA-AD50284C2D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56E96BA6-53BE-A3F1-F860-E34C2F903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280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5F7DC-A39A-4094-BB9A-9C3A139F7D5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747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FF445C-1A97-DC8F-13D0-FF6A1DCF5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04D8B2C9-F63B-8D74-CEE6-AF2C71D2F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ACD54BCA-045F-E79D-0024-165081200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718DBD1-E17D-58A2-4B97-2855684F3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F7DC-A39A-4094-BB9A-9C3A139F7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08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272808-C2F4-9A7F-36A2-58F275FB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EF45287F-FA16-7212-3562-5F8163DF6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42AAB711-B019-182A-81B8-487B8DC6E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64551A7-25E8-A4F9-0D6F-409A3E322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F7DC-A39A-4094-BB9A-9C3A139F7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3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F530C3-CF0A-F66E-6DBD-C2623890B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4C380B53-5ECC-4439-4A5F-CCD569658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0160C35-E5DB-7330-1F65-6C09E628E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E66A859-54D5-EBFE-D31C-B0CD3EE5B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F7DC-A39A-4094-BB9A-9C3A139F7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11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E220C7-3A12-03C0-84F6-14F60C2CD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8ACE20F2-7DDA-3A6B-74DD-262BBB135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E3F688C5-6D4B-12F7-51E3-18F7162E7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8F20A44-353A-47FF-D93B-AD1FC552E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F7DC-A39A-4094-BB9A-9C3A139F7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38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CF5EB8-E43B-DD5E-46E6-4AD1DB558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F89719F0-B2C3-124E-3B70-DC8F5501F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E4176983-ED0E-9B77-717D-97F86A8B6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23B0DB-E08F-F741-2AD3-FC4B9B921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F7DC-A39A-4094-BB9A-9C3A139F7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77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BE320343-CAC1-4C0C-6CEB-97F56F3E2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2DA791DE-BD79-7A77-72E8-C3E4B9F782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5AF1BA53-177E-A6BB-BDE8-36A68A9B5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7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5F7DC-A39A-4094-BB9A-9C3A139F7D5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50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B9F8C1-5CEC-708A-E439-12CB6DC8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BF8EB79F-0C67-ECD9-8A1A-5C0A90DCED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658E4F59-51C8-1068-2948-D836874A5F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28B76033-522C-9088-39B6-7CF90C47A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7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DCAA4A-B24D-5CDF-1C52-9C31C599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4987EB8D-A5DE-0F2D-311B-D88427A9C3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71EDC577-2081-E94A-2DCB-3FB6DD3709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8050F462-69F3-51CE-419A-C0EA333F8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4FEF0B-310D-466E-9C0D-15D4FA696612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6316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CE5F3B-6D6E-D3E2-4AD1-EAF2F6BE9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C9529F70-0E10-020A-44A8-8EE64CBFAA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8A79249B-94B7-5031-79DC-3FC8156231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17620848-EC79-A213-23DD-0CE4B5CC2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22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CE35B5-4B2A-19C1-03C0-D5C485B41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10E95A7D-8B24-999F-0597-5B6289ABE4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EC63DA7C-8F8A-9168-2403-69C71604CE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C9F9035A-7356-D35F-C98D-9D5A8F7F9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74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FE6D05-2514-0960-AD6D-567C11F61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6CCB4AF0-E7B4-38B1-9D42-6376F4C7CB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6F18A4D2-E4AF-680B-E38C-E7D503034E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E0CC3E2E-3FA7-3A6A-85EE-51C5C0364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87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3DA13E-969E-E6A6-FD06-AA6A759BE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C602AD7E-09B1-EEF2-E8F0-7CCBF5E5B4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CEAB719E-92CA-1B8D-9214-DF25B93142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AD55FCB5-C321-471D-F748-231B717C9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14E115-CB82-AA1F-1A77-3E2B6E668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xmlns="" id="{EC6CF0C4-4420-8EDB-E751-C0D65A85EC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xmlns="" id="{16574660-20BE-44F5-581A-205C592A79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xmlns="" id="{21C9EA73-D003-EB9E-33DC-100BF72CD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FEF0B-310D-466E-9C0D-15D4FA6966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3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CD7F-50F3-4F4B-9D3E-20F11434EA5E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1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4825-CCF3-4469-9828-5A36CBC2EF99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87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BE303-B948-45A5-B658-1AD2D6D6029C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42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8CFFB-6098-8428-575F-C00693DD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12D1-08DB-4535-A7F9-40859B5AC53F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D8CB3-F55C-F055-3FD7-23F4F490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53307-F0B5-261D-FF29-10955B86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C8BE4-15BB-46DE-BB9C-116A79FD3DA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36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99D7-99C2-AD9C-A754-CF0AD44E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7251-2F2B-4AE9-97BF-4D1DE53CAA6C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27277-0A01-1590-0BED-A70D8DC1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3B79D4-2125-7543-EC35-EBE7A2DB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FF728-8CB3-4547-B1B7-DF92F93E1AB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2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7F035A-8133-8266-9E35-F3C26386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607C-D9E6-4FC8-9478-C8809463EAD5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64BB97-E691-4943-1206-5000666D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9456D-3AA5-5BE7-EB0E-05CEDEF0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EE5F5-CF57-41CB-9153-0D1463F71E9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84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7F79111-FA3C-F44B-D726-2856BD67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CE2EE-83C5-405B-9CC8-E10E46AD7613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55FFBAD-3EE8-3F80-3679-33330D2B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79837A0-0C56-51D3-F5AD-6F767FD4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FDB5C-5993-4C00-B194-DD7B3B2F4B4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50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F46EFBA-CE68-195C-9A61-32664130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7B92-681E-4ADF-B60D-A85154A9E4F5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EED2A2E-FD88-717D-0C12-80CB4557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09B86A2-1515-1673-1375-6DC75CCF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16CB4-0CDF-4506-86B2-A29F921147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22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D69EBCA-C621-980A-CFFA-0FD8F9F3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17685-CA30-4048-AE02-4C53A067DE68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364C50D-7821-2990-3E3A-2F11E488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95B36BA-A9D6-7F93-27F7-FF66F7EF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5124F-B5DC-4402-839E-E68C73FDDB2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444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xmlns="" id="{90C468A8-6E6C-2205-5DBD-AB4BF8226175}"/>
              </a:ext>
            </a:extLst>
          </p:cNvPr>
          <p:cNvCxnSpPr/>
          <p:nvPr userDrawn="1"/>
        </p:nvCxnSpPr>
        <p:spPr bwMode="auto">
          <a:xfrm>
            <a:off x="0" y="750094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3CFAC38E-A14B-9011-6014-9F961308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088" y="64897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6C3F-7A05-43EB-9498-EFE732A17EF2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2FD8EDD8-987B-F18F-E51B-67488510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70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A7E7C6D2-2E08-58AC-278E-70293ABE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388" y="6489700"/>
            <a:ext cx="709612" cy="365125"/>
          </a:xfrm>
        </p:spPr>
        <p:txBody>
          <a:bodyPr/>
          <a:lstStyle>
            <a:lvl1pPr>
              <a:defRPr/>
            </a:lvl1pPr>
          </a:lstStyle>
          <a:p>
            <a:fld id="{F5A57297-139A-4B69-91C3-81CA7D7BB5E9}" type="slidenum">
              <a:rPr lang="zh-CN" altLang="en-US"/>
              <a:pPr/>
              <a:t>‹#›</a:t>
            </a:fld>
            <a:r>
              <a:rPr lang="en-US" altLang="zh-CN"/>
              <a:t>/35</a:t>
            </a:r>
          </a:p>
        </p:txBody>
      </p:sp>
    </p:spTree>
    <p:extLst>
      <p:ext uri="{BB962C8B-B14F-4D97-AF65-F5344CB8AC3E}">
        <p14:creationId xmlns:p14="http://schemas.microsoft.com/office/powerpoint/2010/main" val="349417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BC1B2C-E06C-E64A-F3D1-E5851114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30B3B-D387-4A22-A16F-D30D7B854717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3A774B0-FF59-5BBC-BEED-663A03DD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025018B-CAE1-C2B0-FD6C-7C07CCE6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A2127-05C6-4A62-949A-FD0068C1928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3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A3E4-0245-4BD4-AE39-B6911780BE59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310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1B36499-7AD6-8CB9-5208-9986D48A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F4BDE-A231-41A8-9DA8-5BDA516D3D87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6D2E3A5-4F9D-2400-19E8-EC952DD1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A72363-F10E-5BAC-CC4F-F17A4E9A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C26BD-E35E-4EB4-B5E1-9398841FFF6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63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253333-895F-23C8-4A8A-13B4650F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485D5-1569-455F-9978-A54F3112443F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168F6F-0362-A736-1AC9-8B78B055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06B61-DEC8-28F7-3DBC-0D1213C7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9C9BF-6214-4A6B-BF66-B90D40A62DD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041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D90A60-7706-8C98-5584-70293FC9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DF38E-947C-4950-B172-310CACCDA8A1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B8DDD6-DBE6-FDDB-76E8-B8A23D77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53C814-BF61-E324-0123-CAC408E9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3193E-46F6-4B23-8D59-DDAFD0467EF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4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B3C4-216A-450A-B7A5-7223423219FA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31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33B6-A1F1-49BC-AC4B-C10FB7F0F670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2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755EE-091F-418E-8F41-2FDEF0F75F88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4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701F-573C-4157-A0AE-E6B65FE4891B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0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43" y="6489519"/>
            <a:ext cx="2743200" cy="365125"/>
          </a:xfrm>
        </p:spPr>
        <p:txBody>
          <a:bodyPr/>
          <a:lstStyle/>
          <a:p>
            <a:fld id="{EC33DAB7-4128-47A2-91D2-F4AD3169FEE5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8952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81758" y="6489519"/>
            <a:ext cx="710241" cy="365125"/>
          </a:xfrm>
        </p:spPr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r>
              <a:rPr lang="en-US" altLang="zh-CN"/>
              <a:t>/35</a:t>
            </a:r>
            <a:endParaRPr lang="en-US" altLang="zh-CN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8FA06522-6616-47A6-AC58-A89835243BAC}"/>
              </a:ext>
            </a:extLst>
          </p:cNvPr>
          <p:cNvCxnSpPr/>
          <p:nvPr userDrawn="1"/>
        </p:nvCxnSpPr>
        <p:spPr bwMode="auto">
          <a:xfrm>
            <a:off x="0" y="800216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</p:spTree>
    <p:extLst>
      <p:ext uri="{BB962C8B-B14F-4D97-AF65-F5344CB8AC3E}">
        <p14:creationId xmlns:p14="http://schemas.microsoft.com/office/powerpoint/2010/main" val="75647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D787-089C-45A5-806A-2BD37E11C530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A0BC-652D-45F5-A772-96FB7E99726E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77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8DA17-49EE-453A-80EB-8A5C0F703F51}" type="datetime1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7E00-045F-4753-8000-DBE10BACCB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90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22266209-7AB8-8635-C448-E0ECBDF93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7632ED42-9697-3DF2-808C-E20B7519BD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2BDDC0-DF2E-E7F5-942A-0A91ED45A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073AA2-4EFC-4F2D-A8F9-EE49563CF95A}" type="datetime1">
              <a:rPr lang="zh-CN" altLang="en-US"/>
              <a:pPr>
                <a:defRPr/>
              </a:pPr>
              <a:t>2026/5/22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550EC6-D918-F100-5DE9-F24B1CE7E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ACCB3D-F808-D3C9-B66B-E8A2C0187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601E85F-C88E-4B82-9132-2E5432913E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14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tiff"/><Relationship Id="rId13" Type="http://schemas.openxmlformats.org/officeDocument/2006/relationships/image" Target="../media/image73.tiff"/><Relationship Id="rId3" Type="http://schemas.openxmlformats.org/officeDocument/2006/relationships/image" Target="../media/image63.tiff"/><Relationship Id="rId7" Type="http://schemas.openxmlformats.org/officeDocument/2006/relationships/image" Target="../media/image67.tiff"/><Relationship Id="rId12" Type="http://schemas.openxmlformats.org/officeDocument/2006/relationships/image" Target="../media/image7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tiff"/><Relationship Id="rId11" Type="http://schemas.openxmlformats.org/officeDocument/2006/relationships/image" Target="../media/image71.tiff"/><Relationship Id="rId5" Type="http://schemas.openxmlformats.org/officeDocument/2006/relationships/image" Target="../media/image65.tiff"/><Relationship Id="rId10" Type="http://schemas.openxmlformats.org/officeDocument/2006/relationships/image" Target="../media/image70.tiff"/><Relationship Id="rId4" Type="http://schemas.openxmlformats.org/officeDocument/2006/relationships/image" Target="../media/image64.tiff"/><Relationship Id="rId9" Type="http://schemas.openxmlformats.org/officeDocument/2006/relationships/image" Target="../media/image6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4.wmf"/><Relationship Id="rId11" Type="http://schemas.openxmlformats.org/officeDocument/2006/relationships/image" Target="../media/image77.png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24.wmf"/><Relationship Id="rId4" Type="http://schemas.openxmlformats.org/officeDocument/2006/relationships/image" Target="../media/image76.tif"/><Relationship Id="rId9" Type="http://schemas.openxmlformats.org/officeDocument/2006/relationships/oleObject" Target="../embeddings/oleObject3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12" Type="http://schemas.openxmlformats.org/officeDocument/2006/relationships/image" Target="../media/image8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tiff"/><Relationship Id="rId11" Type="http://schemas.openxmlformats.org/officeDocument/2006/relationships/image" Target="../media/image86.tiff"/><Relationship Id="rId5" Type="http://schemas.openxmlformats.org/officeDocument/2006/relationships/image" Target="../media/image80.tiff"/><Relationship Id="rId10" Type="http://schemas.openxmlformats.org/officeDocument/2006/relationships/image" Target="../media/image85.tiff"/><Relationship Id="rId4" Type="http://schemas.openxmlformats.org/officeDocument/2006/relationships/image" Target="../media/image79.tiff"/><Relationship Id="rId9" Type="http://schemas.openxmlformats.org/officeDocument/2006/relationships/image" Target="../media/image8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tiff"/><Relationship Id="rId5" Type="http://schemas.openxmlformats.org/officeDocument/2006/relationships/image" Target="../media/image90.tiff"/><Relationship Id="rId4" Type="http://schemas.openxmlformats.org/officeDocument/2006/relationships/image" Target="../media/image8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tif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iff"/><Relationship Id="rId3" Type="http://schemas.openxmlformats.org/officeDocument/2006/relationships/image" Target="../media/image99.tiff"/><Relationship Id="rId7" Type="http://schemas.openxmlformats.org/officeDocument/2006/relationships/image" Target="../media/image10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7.t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08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2.png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tiff"/><Relationship Id="rId9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iff"/><Relationship Id="rId3" Type="http://schemas.openxmlformats.org/officeDocument/2006/relationships/image" Target="../media/image117.tiff"/><Relationship Id="rId7" Type="http://schemas.openxmlformats.org/officeDocument/2006/relationships/image" Target="../media/image121.tiff"/><Relationship Id="rId12" Type="http://schemas.openxmlformats.org/officeDocument/2006/relationships/image" Target="../media/image12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tiff"/><Relationship Id="rId11" Type="http://schemas.openxmlformats.org/officeDocument/2006/relationships/image" Target="../media/image125.tiff"/><Relationship Id="rId5" Type="http://schemas.openxmlformats.org/officeDocument/2006/relationships/image" Target="../media/image119.tiff"/><Relationship Id="rId10" Type="http://schemas.openxmlformats.org/officeDocument/2006/relationships/image" Target="../media/image124.tiff"/><Relationship Id="rId4" Type="http://schemas.openxmlformats.org/officeDocument/2006/relationships/image" Target="../media/image118.tiff"/><Relationship Id="rId9" Type="http://schemas.openxmlformats.org/officeDocument/2006/relationships/image" Target="../media/image12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tiff"/><Relationship Id="rId7" Type="http://schemas.openxmlformats.org/officeDocument/2006/relationships/image" Target="../media/image132.tiff"/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1.tiff"/><Relationship Id="rId5" Type="http://schemas.openxmlformats.org/officeDocument/2006/relationships/image" Target="../media/image130.tiff"/><Relationship Id="rId4" Type="http://schemas.openxmlformats.org/officeDocument/2006/relationships/image" Target="../media/image12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wmf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15" Type="http://schemas.openxmlformats.org/officeDocument/2006/relationships/image" Target="../media/image15.wmf"/><Relationship Id="rId10" Type="http://schemas.openxmlformats.org/officeDocument/2006/relationships/image" Target="../media/image13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9.w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3.wmf"/><Relationship Id="rId7" Type="http://schemas.openxmlformats.org/officeDocument/2006/relationships/image" Target="../media/image27.png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1.wmf"/><Relationship Id="rId25" Type="http://schemas.openxmlformats.org/officeDocument/2006/relationships/image" Target="../media/image25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image" Target="../media/image18.wmf"/><Relationship Id="rId24" Type="http://schemas.openxmlformats.org/officeDocument/2006/relationships/oleObject" Target="../embeddings/oleObject20.bin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20.wmf"/><Relationship Id="rId23" Type="http://schemas.openxmlformats.org/officeDocument/2006/relationships/image" Target="../media/image24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2.wmf"/><Relationship Id="rId4" Type="http://schemas.openxmlformats.org/officeDocument/2006/relationships/image" Target="../media/image26.png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tif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1.tiff"/><Relationship Id="rId4" Type="http://schemas.openxmlformats.org/officeDocument/2006/relationships/video" Target="../media/media2.mp4"/><Relationship Id="rId9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oleObject" Target="../embeddings/oleObject24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wmf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4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6.tif"/><Relationship Id="rId14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3" Type="http://schemas.openxmlformats.org/officeDocument/2006/relationships/image" Target="../media/image38.tiff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0" Type="http://schemas.openxmlformats.org/officeDocument/2006/relationships/image" Target="../media/image45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22.wmf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3.wmf"/><Relationship Id="rId20" Type="http://schemas.openxmlformats.org/officeDocument/2006/relationships/image" Target="../media/image5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56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2.wmf"/><Relationship Id="rId22" Type="http://schemas.openxmlformats.org/officeDocument/2006/relationships/image" Target="../media/image5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56ABD98-8C02-485C-85F1-411F244EAD25}"/>
              </a:ext>
            </a:extLst>
          </p:cNvPr>
          <p:cNvSpPr/>
          <p:nvPr/>
        </p:nvSpPr>
        <p:spPr>
          <a:xfrm>
            <a:off x="0" y="1673792"/>
            <a:ext cx="12192000" cy="20137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8FC9EE4-FD67-4C7F-BFEA-2EF60F43BE77}"/>
              </a:ext>
            </a:extLst>
          </p:cNvPr>
          <p:cNvSpPr/>
          <p:nvPr/>
        </p:nvSpPr>
        <p:spPr>
          <a:xfrm>
            <a:off x="69736" y="1889689"/>
            <a:ext cx="12192000" cy="186512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Limitations of Darcy’s Law in Modelling Fluid Flow in Porous Media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C0915ED-4D72-CAAF-B450-750CF0DBF9CC}"/>
              </a:ext>
            </a:extLst>
          </p:cNvPr>
          <p:cNvSpPr txBox="1"/>
          <p:nvPr/>
        </p:nvSpPr>
        <p:spPr>
          <a:xfrm>
            <a:off x="4931415" y="105575"/>
            <a:ext cx="7260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Special Session in Honor of Jun Yao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2089924" y="4673143"/>
            <a:ext cx="6004558" cy="1142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1387" y="4437472"/>
            <a:ext cx="9432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latin typeface="Arial" charset="0"/>
                <a:cs typeface="Arial" charset="0"/>
              </a:rPr>
              <a:t>Wenhui Song</a:t>
            </a:r>
            <a:r>
              <a:rPr lang="en-US" altLang="zh-CN" sz="3200" b="1" baseline="30000" dirty="0" smtClean="0">
                <a:latin typeface="Arial" charset="0"/>
                <a:cs typeface="Arial" charset="0"/>
              </a:rPr>
              <a:t>1</a:t>
            </a:r>
            <a:r>
              <a:rPr lang="en-US" altLang="zh-CN" sz="3200" b="1" dirty="0" smtClean="0">
                <a:latin typeface="Arial" charset="0"/>
                <a:cs typeface="Arial" charset="0"/>
              </a:rPr>
              <a:t>, Yan Jin</a:t>
            </a:r>
            <a:r>
              <a:rPr lang="en-US" altLang="zh-CN" sz="3200" b="1" baseline="30000" dirty="0" smtClean="0">
                <a:latin typeface="Arial" charset="0"/>
                <a:cs typeface="Arial" charset="0"/>
              </a:rPr>
              <a:t>1</a:t>
            </a:r>
            <a:r>
              <a:rPr lang="en-US" altLang="zh-CN" sz="3200" b="1" dirty="0">
                <a:latin typeface="Arial" charset="0"/>
                <a:cs typeface="Arial" charset="0"/>
              </a:rPr>
              <a:t>, </a:t>
            </a:r>
            <a:r>
              <a:rPr lang="en-US" altLang="zh-CN" sz="3200" b="1" dirty="0" err="1" smtClean="0">
                <a:latin typeface="Arial" charset="0"/>
                <a:cs typeface="Arial" charset="0"/>
              </a:rPr>
              <a:t>Kangping</a:t>
            </a:r>
            <a:r>
              <a:rPr lang="en-US" altLang="zh-CN" sz="3200" b="1" dirty="0" smtClean="0">
                <a:latin typeface="Arial" charset="0"/>
                <a:cs typeface="Arial" charset="0"/>
              </a:rPr>
              <a:t> Chen</a:t>
            </a:r>
            <a:r>
              <a:rPr lang="en-US" altLang="zh-CN" sz="3200" b="1" baseline="30000" dirty="0" smtClean="0">
                <a:latin typeface="Arial" charset="0"/>
                <a:cs typeface="Arial" charset="0"/>
              </a:rPr>
              <a:t>2</a:t>
            </a:r>
            <a:r>
              <a:rPr lang="en-US" altLang="zh-CN" sz="3200" b="1" dirty="0" smtClean="0">
                <a:latin typeface="Arial" charset="0"/>
                <a:cs typeface="Arial" charset="0"/>
              </a:rPr>
              <a:t>  </a:t>
            </a:r>
            <a:endParaRPr lang="en-US" altLang="zh-CN" sz="3200" b="1" dirty="0">
              <a:latin typeface="Arial" charset="0"/>
              <a:cs typeface="Arial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01391" y="5245035"/>
            <a:ext cx="670560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aseline="30000" dirty="0" smtClean="0">
                <a:latin typeface="Arial" charset="0"/>
                <a:cs typeface="Arial" charset="0"/>
              </a:rPr>
              <a:t>1 </a:t>
            </a:r>
            <a:r>
              <a:rPr lang="en-US" altLang="zh-CN" sz="2800" dirty="0" smtClean="0">
                <a:latin typeface="Arial" charset="0"/>
                <a:cs typeface="Arial" charset="0"/>
              </a:rPr>
              <a:t>China </a:t>
            </a:r>
            <a:r>
              <a:rPr lang="en-US" altLang="zh-CN" sz="2800" dirty="0">
                <a:latin typeface="Arial" charset="0"/>
                <a:cs typeface="Arial" charset="0"/>
              </a:rPr>
              <a:t>University of Petroleum </a:t>
            </a:r>
            <a:r>
              <a:rPr lang="en-US" altLang="zh-CN" sz="2800" dirty="0" smtClean="0">
                <a:latin typeface="Arial" charset="0"/>
                <a:cs typeface="Arial" charset="0"/>
              </a:rPr>
              <a:t>(Beijing)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aseline="30000" dirty="0" smtClean="0">
                <a:latin typeface="Arial" charset="0"/>
                <a:cs typeface="Arial" charset="0"/>
              </a:rPr>
              <a:t>2 </a:t>
            </a:r>
            <a:r>
              <a:rPr lang="en-US" altLang="zh-CN" sz="2800" dirty="0">
                <a:latin typeface="Arial" charset="0"/>
                <a:cs typeface="Arial" charset="0"/>
              </a:rPr>
              <a:t>University of Arizona</a:t>
            </a:r>
            <a:endParaRPr lang="zh-CN" altLang="en-US" sz="2800" dirty="0">
              <a:latin typeface="Arial" charset="0"/>
              <a:cs typeface="Arial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855563" cy="7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D6221E-2591-4AE1-0235-F0035A3E9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9DF0D7FC-26C7-5D08-B9D3-90E14229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265" y="320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A6FCDA1-5972-10B8-D7AB-35FB3515862C}"/>
              </a:ext>
            </a:extLst>
          </p:cNvPr>
          <p:cNvGrpSpPr/>
          <p:nvPr/>
        </p:nvGrpSpPr>
        <p:grpSpPr>
          <a:xfrm>
            <a:off x="789756" y="1512536"/>
            <a:ext cx="10831898" cy="5201177"/>
            <a:chOff x="748244" y="966566"/>
            <a:chExt cx="10746670" cy="580433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9C6C7C2D-BEDF-1167-8799-1EA8463A7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44" y="966566"/>
              <a:ext cx="2501559" cy="196499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64D38028-2D75-C848-9593-A58A24570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318" y="1027342"/>
              <a:ext cx="2557491" cy="19042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561A617-8D39-51BC-3158-285CD5EA4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222" y="1066544"/>
              <a:ext cx="2658893" cy="190421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D032A50C-ED73-081E-73C1-9D5841D85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676" y="1080171"/>
              <a:ext cx="2673454" cy="192420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E31C9C51-8078-E94F-27E6-DB5401837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21" y="2935292"/>
              <a:ext cx="2555342" cy="192118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D3C45EA-57E5-8CAE-0134-8147B912E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463" y="2928141"/>
              <a:ext cx="2557491" cy="19419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54CBCABD-4977-4186-35C0-5E5E6E254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661" y="2893632"/>
              <a:ext cx="2673454" cy="199055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B9F5FADB-36FE-65E6-75DF-CC7ED1CB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1460" y="2941768"/>
              <a:ext cx="2673454" cy="192833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FDDFCD3C-3200-92A4-55B9-182FF84A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80" y="4899751"/>
              <a:ext cx="2513083" cy="187115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5CE0553F-896C-6502-9A22-F95FEB8AA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318" y="4929521"/>
              <a:ext cx="2557490" cy="184138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0CEBE02A-9795-CC8D-AE10-9A057DB7C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194" y="4955114"/>
              <a:ext cx="2422543" cy="1760424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B465056-5A21-5C95-3060-A6AAF2AB0498}"/>
              </a:ext>
            </a:extLst>
          </p:cNvPr>
          <p:cNvSpPr/>
          <p:nvPr/>
        </p:nvSpPr>
        <p:spPr>
          <a:xfrm>
            <a:off x="657420" y="1158240"/>
            <a:ext cx="11018520" cy="555547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7FCB9DA-8B10-B680-DE63-8D365C4F5338}"/>
              </a:ext>
            </a:extLst>
          </p:cNvPr>
          <p:cNvSpPr/>
          <p:nvPr/>
        </p:nvSpPr>
        <p:spPr>
          <a:xfrm>
            <a:off x="1275080" y="966011"/>
            <a:ext cx="9860280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Perturbed mass variation in inner region of PNMs(</a:t>
            </a:r>
            <a:r>
              <a:rPr lang="de-DE" altLang="zh-CN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P:40MPa  T:400K  dP/dx:0.5MPa/m</a:t>
            </a:r>
            <a:r>
              <a:rPr lang="en-US" altLang="zh-CN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Rectangle 325">
            <a:extLst>
              <a:ext uri="{FF2B5EF4-FFF2-40B4-BE49-F238E27FC236}">
                <a16:creationId xmlns:a16="http://schemas.microsoft.com/office/drawing/2014/main" xmlns="" id="{D0D340A6-3FCB-3AD7-12FE-5258C460B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273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Pore-network gas flow via damped wave equation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19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11E342-C54C-6457-DE45-1B65B18A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5C6A062-DB93-D32F-E501-6B925D58DDCE}"/>
              </a:ext>
            </a:extLst>
          </p:cNvPr>
          <p:cNvSpPr txBox="1"/>
          <p:nvPr/>
        </p:nvSpPr>
        <p:spPr>
          <a:xfrm>
            <a:off x="300667" y="990791"/>
            <a:ext cx="11674585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/>
              <a:t>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Macroscopic gas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 </a:t>
            </a:r>
            <a:endParaRPr lang="en-US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1725A64C-9CDC-FAF9-B29C-C4994FB2B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265" y="320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20637CF-0D4A-A8CA-1A1F-AC8F6439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90" y="1521365"/>
            <a:ext cx="4482311" cy="3097008"/>
          </a:xfrm>
          <a:prstGeom prst="rect">
            <a:avLst/>
          </a:prstGeom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xmlns="" id="{9AAD1C0B-2AEB-B9EE-C65D-E7964C9FAE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647542"/>
              </p:ext>
            </p:extLst>
          </p:nvPr>
        </p:nvGraphicFramePr>
        <p:xfrm>
          <a:off x="375692" y="2535835"/>
          <a:ext cx="6245296" cy="93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6" name="Equation" r:id="rId5" imgW="5461000" imgH="762000" progId="Equation.DSMT4">
                  <p:embed/>
                </p:oleObj>
              </mc:Choice>
              <mc:Fallback>
                <p:oleObj name="Equation" r:id="rId5" imgW="5461000" imgH="762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92" y="2535835"/>
                        <a:ext cx="6245296" cy="933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35B9F1E-727B-3DE1-B7C1-FC2B577BF752}"/>
              </a:ext>
            </a:extLst>
          </p:cNvPr>
          <p:cNvSpPr txBox="1"/>
          <p:nvPr/>
        </p:nvSpPr>
        <p:spPr>
          <a:xfrm>
            <a:off x="6915560" y="4556664"/>
            <a:ext cx="6209730" cy="2301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1: </a:t>
            </a:r>
            <a:r>
              <a:rPr lang="en-US" altLang="zh-CN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pmax</a:t>
            </a: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en-US" altLang="zh-CN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sz="1600" b="1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tmin</a:t>
            </a: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ratio 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maximum pore size to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minimum throat 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size</a:t>
            </a:r>
          </a:p>
          <a:p>
            <a:pPr>
              <a:lnSpc>
                <a:spcPct val="130000"/>
              </a:lnSpc>
            </a:pPr>
            <a:r>
              <a:rPr lang="en-US" altLang="zh-CN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γ</a:t>
            </a:r>
            <a:r>
              <a:rPr lang="zh-CN" altLang="en-US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mean pore throat size ratio</a:t>
            </a:r>
            <a:endParaRPr lang="en-US" altLang="zh-CN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3: </a:t>
            </a:r>
            <a:r>
              <a:rPr lang="en-US" altLang="zh-CN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CN</a:t>
            </a:r>
            <a:r>
              <a:rPr lang="en-US" altLang="zh-CN" sz="1600" b="1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ave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mean coordination number 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16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altLang="zh-CN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CN</a:t>
            </a:r>
            <a:r>
              <a:rPr lang="en-US" altLang="zh-CN" sz="1600" b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std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standard deviation of coordination number</a:t>
            </a:r>
            <a:endParaRPr lang="en-US" altLang="zh-CN" sz="1600" b="1" baseline="-250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5: Φ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porosiy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6: D</a:t>
            </a:r>
            <a:r>
              <a:rPr lang="en-US" altLang="zh-CN" sz="1600" b="1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ave</a:t>
            </a:r>
            <a:r>
              <a:rPr lang="en-US" altLang="zh-CN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/L</a:t>
            </a:r>
            <a:r>
              <a:rPr lang="en-US" altLang="zh-CN" sz="1600" b="1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ratio 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average pore size to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length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96ABAE71-F926-804C-97FC-F50BC360C767}"/>
              </a:ext>
            </a:extLst>
          </p:cNvPr>
          <p:cNvSpPr/>
          <p:nvPr/>
        </p:nvSpPr>
        <p:spPr>
          <a:xfrm>
            <a:off x="6887506" y="1436636"/>
            <a:ext cx="5233373" cy="549248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xmlns="" id="{4A425FAF-BBB9-1720-C089-A6AAA79E8B92}"/>
              </a:ext>
            </a:extLst>
          </p:cNvPr>
          <p:cNvSpPr/>
          <p:nvPr/>
        </p:nvSpPr>
        <p:spPr>
          <a:xfrm>
            <a:off x="8905164" y="1602516"/>
            <a:ext cx="491320" cy="672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D3B4BC66-34CC-F613-18AC-55DFC6D9EB6D}"/>
              </a:ext>
            </a:extLst>
          </p:cNvPr>
          <p:cNvSpPr/>
          <p:nvPr/>
        </p:nvSpPr>
        <p:spPr>
          <a:xfrm>
            <a:off x="10168532" y="1598317"/>
            <a:ext cx="491320" cy="672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FA81A232-E8C1-D6BA-80DB-9B46EE075994}"/>
              </a:ext>
            </a:extLst>
          </p:cNvPr>
          <p:cNvSpPr/>
          <p:nvPr/>
        </p:nvSpPr>
        <p:spPr>
          <a:xfrm>
            <a:off x="7639147" y="3521206"/>
            <a:ext cx="491320" cy="672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16DD3910-21D8-4573-58A3-ECBD51FE1E36}"/>
              </a:ext>
            </a:extLst>
          </p:cNvPr>
          <p:cNvSpPr/>
          <p:nvPr/>
        </p:nvSpPr>
        <p:spPr>
          <a:xfrm>
            <a:off x="10831932" y="3622869"/>
            <a:ext cx="491320" cy="6725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EABA35FF-3DC7-41E6-D47B-EEBFD96CF319}"/>
              </a:ext>
            </a:extLst>
          </p:cNvPr>
          <p:cNvSpPr txBox="1"/>
          <p:nvPr/>
        </p:nvSpPr>
        <p:spPr>
          <a:xfrm>
            <a:off x="623714" y="5483333"/>
            <a:ext cx="593550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2000" b="1" baseline="-25000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depends 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 porosity, gas viscosity, coordination number, and pore </a:t>
            </a:r>
            <a:r>
              <a:rPr lang="en-US" altLang="zh-CN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size</a:t>
            </a:r>
            <a:endParaRPr lang="en-US" altLang="zh-CN" sz="2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E687817D-80E1-9151-4088-C7EB9BC9BCEE}"/>
              </a:ext>
            </a:extLst>
          </p:cNvPr>
          <p:cNvGrpSpPr>
            <a:grpSpLocks/>
          </p:cNvGrpSpPr>
          <p:nvPr/>
        </p:nvGrpSpPr>
        <p:grpSpPr bwMode="auto">
          <a:xfrm>
            <a:off x="378677" y="5641320"/>
            <a:ext cx="248400" cy="216000"/>
            <a:chOff x="-1676400" y="1047750"/>
            <a:chExt cx="409575" cy="419100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D46170BF-A1CD-08F1-C140-B1FB6D00BEAF}"/>
                </a:ext>
              </a:extLst>
            </p:cNvPr>
            <p:cNvSpPr/>
            <p:nvPr/>
          </p:nvSpPr>
          <p:spPr>
            <a:xfrm>
              <a:off x="-1571678" y="1115271"/>
              <a:ext cx="304853" cy="351579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srgbClr val="00206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EFCE07A3-5F7C-7B1F-6357-A9C1E2FADB6A}"/>
                </a:ext>
              </a:extLst>
            </p:cNvPr>
            <p:cNvSpPr/>
            <p:nvPr/>
          </p:nvSpPr>
          <p:spPr>
            <a:xfrm>
              <a:off x="-1676400" y="1047750"/>
              <a:ext cx="304855" cy="351578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srgbClr val="00206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FFD93889-B697-92F0-6526-19F8398712DF}"/>
              </a:ext>
            </a:extLst>
          </p:cNvPr>
          <p:cNvSpPr/>
          <p:nvPr/>
        </p:nvSpPr>
        <p:spPr>
          <a:xfrm>
            <a:off x="283447" y="5442092"/>
            <a:ext cx="6245296" cy="9626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7" name="对象 46">
            <a:extLst>
              <a:ext uri="{FF2B5EF4-FFF2-40B4-BE49-F238E27FC236}">
                <a16:creationId xmlns:a16="http://schemas.microsoft.com/office/drawing/2014/main" xmlns="" id="{37F42D05-2B65-2A1B-F89A-BD694D0B0E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438484"/>
              </p:ext>
            </p:extLst>
          </p:nvPr>
        </p:nvGraphicFramePr>
        <p:xfrm>
          <a:off x="298203" y="4062050"/>
          <a:ext cx="6355675" cy="69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7" name="Equation" r:id="rId7" imgW="4305300" imgH="508000" progId="Equation.DSMT4">
                  <p:embed/>
                </p:oleObj>
              </mc:Choice>
              <mc:Fallback>
                <p:oleObj name="Equation" r:id="rId7" imgW="43053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03" y="4062050"/>
                        <a:ext cx="6355675" cy="693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>
            <a:extLst>
              <a:ext uri="{FF2B5EF4-FFF2-40B4-BE49-F238E27FC236}">
                <a16:creationId xmlns:a16="http://schemas.microsoft.com/office/drawing/2014/main" xmlns="" id="{B4BF6ECC-D7E6-5FC1-7BBD-77907C5579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20703"/>
              </p:ext>
            </p:extLst>
          </p:nvPr>
        </p:nvGraphicFramePr>
        <p:xfrm>
          <a:off x="450377" y="1701771"/>
          <a:ext cx="2594032" cy="61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" name="Equation" r:id="rId9" imgW="1790700" imgH="419100" progId="Equation.DSMT4">
                  <p:embed/>
                </p:oleObj>
              </mc:Choice>
              <mc:Fallback>
                <p:oleObj name="Equation" r:id="rId9" imgW="1790700" imgH="41910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xmlns="" id="{D4FC220D-E396-F0F5-BCA3-4101934BC7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7" y="1701771"/>
                        <a:ext cx="2594032" cy="618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xmlns="" id="{0435F100-8173-1F03-AE08-231D8F6BE559}"/>
              </a:ext>
            </a:extLst>
          </p:cNvPr>
          <p:cNvCxnSpPr/>
          <p:nvPr/>
        </p:nvCxnSpPr>
        <p:spPr>
          <a:xfrm>
            <a:off x="3773520" y="3200400"/>
            <a:ext cx="2799576" cy="0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>
            <a:extLst>
              <a:ext uri="{FF2B5EF4-FFF2-40B4-BE49-F238E27FC236}">
                <a16:creationId xmlns:a16="http://schemas.microsoft.com/office/drawing/2014/main" xmlns="" id="{AFF477B0-57AB-FE46-8D3E-0C71296CD3D5}"/>
              </a:ext>
            </a:extLst>
          </p:cNvPr>
          <p:cNvSpPr/>
          <p:nvPr/>
        </p:nvSpPr>
        <p:spPr>
          <a:xfrm>
            <a:off x="2258704" y="1794681"/>
            <a:ext cx="320723" cy="369393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xmlns="" id="{A0F33F5D-91FF-55C2-B3BD-C690B7604DB7}"/>
              </a:ext>
            </a:extLst>
          </p:cNvPr>
          <p:cNvCxnSpPr>
            <a:cxnSpLocks/>
          </p:cNvCxnSpPr>
          <p:nvPr/>
        </p:nvCxnSpPr>
        <p:spPr>
          <a:xfrm flipH="1">
            <a:off x="340337" y="2047164"/>
            <a:ext cx="1918367" cy="4499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xmlns="" id="{BFE55162-F1C4-1D31-9E02-0E8034963D40}"/>
              </a:ext>
            </a:extLst>
          </p:cNvPr>
          <p:cNvCxnSpPr>
            <a:cxnSpLocks/>
          </p:cNvCxnSpPr>
          <p:nvPr/>
        </p:nvCxnSpPr>
        <p:spPr>
          <a:xfrm>
            <a:off x="2573115" y="2011077"/>
            <a:ext cx="4122897" cy="48599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xmlns="" id="{823F757F-BBAC-0381-E3F8-88CEC9988DB0}"/>
              </a:ext>
            </a:extLst>
          </p:cNvPr>
          <p:cNvSpPr/>
          <p:nvPr/>
        </p:nvSpPr>
        <p:spPr>
          <a:xfrm>
            <a:off x="300668" y="2505082"/>
            <a:ext cx="6395344" cy="10483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4ED0EFB2-DBC7-6ED0-A93E-1F8384842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084821" y="3115382"/>
            <a:ext cx="359695" cy="1420491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E149633A-3990-4E82-C4C5-5AAB97763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037054" y="4445983"/>
            <a:ext cx="359695" cy="1420491"/>
          </a:xfrm>
          <a:prstGeom prst="rect">
            <a:avLst/>
          </a:prstGeom>
        </p:spPr>
      </p:pic>
      <p:sp>
        <p:nvSpPr>
          <p:cNvPr id="28" name="Rectangle 325">
            <a:extLst>
              <a:ext uri="{FF2B5EF4-FFF2-40B4-BE49-F238E27FC236}">
                <a16:creationId xmlns:a16="http://schemas.microsoft.com/office/drawing/2014/main" xmlns="" id="{D0D340A6-3FCB-3AD7-12FE-5258C460B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273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Pore-network gas flow via damped wave equation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4D47D0F-F608-B8E7-BE2A-70B561083D5B}"/>
              </a:ext>
            </a:extLst>
          </p:cNvPr>
          <p:cNvSpPr txBox="1"/>
          <p:nvPr/>
        </p:nvSpPr>
        <p:spPr>
          <a:xfrm>
            <a:off x="6887506" y="883741"/>
            <a:ext cx="5223213" cy="7017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coefficient between pore structure parameters and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0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E3F8E4-7973-0BFE-B911-FA6B762A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DC2229CF-8EF8-F876-B207-9D17C49EFA3C}"/>
              </a:ext>
            </a:extLst>
          </p:cNvPr>
          <p:cNvSpPr txBox="1"/>
          <p:nvPr/>
        </p:nvSpPr>
        <p:spPr>
          <a:xfrm>
            <a:off x="0" y="905950"/>
            <a:ext cx="12557494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/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Invasion-percolation simulation of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during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imbibition</a:t>
            </a:r>
            <a:endParaRPr lang="en-US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65EE1118-E5E2-0971-6F4D-0F717C7F91A3}"/>
              </a:ext>
            </a:extLst>
          </p:cNvPr>
          <p:cNvGrpSpPr/>
          <p:nvPr/>
        </p:nvGrpSpPr>
        <p:grpSpPr>
          <a:xfrm>
            <a:off x="537004" y="1642457"/>
            <a:ext cx="11812472" cy="4617398"/>
            <a:chOff x="-312326" y="2169191"/>
            <a:chExt cx="13285522" cy="461739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0364CF28-F7BF-E936-E7AB-5CEC68DF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2326" y="2344763"/>
              <a:ext cx="3888432" cy="239033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8486E75A-73BB-4A2F-EEE8-D5A9C2D7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811" y="2394707"/>
              <a:ext cx="3816424" cy="234606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440DFCDF-5662-C4CF-3496-58E5F6E38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051" y="2250691"/>
              <a:ext cx="3982687" cy="24482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91456EDF-30D7-172D-65E3-00B124667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124" y="2302954"/>
              <a:ext cx="3888432" cy="2390331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4DC39A3B-A3CA-D715-FA9E-E8DD8DC1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683" y="2169191"/>
              <a:ext cx="4014188" cy="2467636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3644EA01-67FB-BA13-7AEA-358C945321C3}"/>
                </a:ext>
              </a:extLst>
            </p:cNvPr>
            <p:cNvSpPr/>
            <p:nvPr/>
          </p:nvSpPr>
          <p:spPr>
            <a:xfrm>
              <a:off x="1074110" y="4452290"/>
              <a:ext cx="9492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=0.027</a:t>
              </a: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93D193FD-97D0-0DD0-E673-0178E8DBC164}"/>
                </a:ext>
              </a:extLst>
            </p:cNvPr>
            <p:cNvSpPr/>
            <p:nvPr/>
          </p:nvSpPr>
          <p:spPr>
            <a:xfrm>
              <a:off x="3240947" y="4410931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=0.21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EDD5DCDF-6935-EC2D-A105-99B1F8E27CA8}"/>
                </a:ext>
              </a:extLst>
            </p:cNvPr>
            <p:cNvSpPr/>
            <p:nvPr/>
          </p:nvSpPr>
          <p:spPr>
            <a:xfrm>
              <a:off x="5401187" y="4482939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=0.36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xmlns="" id="{A6E814AD-6EC1-06AF-5445-F2AF79A64178}"/>
                </a:ext>
              </a:extLst>
            </p:cNvPr>
            <p:cNvSpPr/>
            <p:nvPr/>
          </p:nvSpPr>
          <p:spPr>
            <a:xfrm>
              <a:off x="7979292" y="4391186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=0.64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509DC3FB-8FE4-AF5E-8842-A3A45205D55F}"/>
                </a:ext>
              </a:extLst>
            </p:cNvPr>
            <p:cNvSpPr/>
            <p:nvPr/>
          </p:nvSpPr>
          <p:spPr>
            <a:xfrm>
              <a:off x="9843862" y="4392580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=0.95</a:t>
              </a: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xmlns="" id="{807C39BC-86D9-39DE-0D44-9E13D168A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1628" y="4307727"/>
              <a:ext cx="4032448" cy="2478862"/>
            </a:xfrm>
            <a:prstGeom prst="rect">
              <a:avLst/>
            </a:prstGeom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831A52A0-642F-6C35-CCE9-4612D33E10C8}"/>
                </a:ext>
              </a:extLst>
            </p:cNvPr>
            <p:cNvSpPr/>
            <p:nvPr/>
          </p:nvSpPr>
          <p:spPr>
            <a:xfrm>
              <a:off x="1066524" y="6395959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=0.03</a:t>
              </a:r>
            </a:p>
          </p:txBody>
        </p: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xmlns="" id="{3607DDA1-2F2A-26F0-D9A6-BD9C554D1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050" y="4238587"/>
              <a:ext cx="3982688" cy="2448272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xmlns="" id="{6DF8A3BE-90C1-A99D-3A99-19EEAB0E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90" y="4238587"/>
              <a:ext cx="4032448" cy="2478861"/>
            </a:xfrm>
            <a:prstGeom prst="rect">
              <a:avLst/>
            </a:prstGeom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xmlns="" id="{9CD9350C-2972-379C-02A9-04FDE2946B57}"/>
                </a:ext>
              </a:extLst>
            </p:cNvPr>
            <p:cNvSpPr/>
            <p:nvPr/>
          </p:nvSpPr>
          <p:spPr>
            <a:xfrm>
              <a:off x="3047170" y="6359967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=0.15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="" id="{43791369-9540-5AC3-ECF9-519F3FA94DBD}"/>
                </a:ext>
              </a:extLst>
            </p:cNvPr>
            <p:cNvSpPr/>
            <p:nvPr/>
          </p:nvSpPr>
          <p:spPr>
            <a:xfrm>
              <a:off x="5279418" y="6359967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=0.32</a:t>
              </a:r>
            </a:p>
          </p:txBody>
        </p: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xmlns="" id="{2FAC495D-9D16-E889-6363-770812BF8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16" y="4140086"/>
              <a:ext cx="4099826" cy="2520280"/>
            </a:xfrm>
            <a:prstGeom prst="rect">
              <a:avLst/>
            </a:prstGeom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xmlns="" id="{D972869E-5DC0-A096-01CC-CACDB7B13544}"/>
                </a:ext>
              </a:extLst>
            </p:cNvPr>
            <p:cNvSpPr/>
            <p:nvPr/>
          </p:nvSpPr>
          <p:spPr>
            <a:xfrm>
              <a:off x="7810868" y="6444342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=0.77</a:t>
              </a:r>
            </a:p>
          </p:txBody>
        </p: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xmlns="" id="{FDF9E78F-5FC4-A7C5-38BB-94E67B54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716" y="4015399"/>
              <a:ext cx="4320480" cy="2655923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xmlns="" id="{AF3583A1-EDD0-B117-DCE8-DC7781FA2C19}"/>
                </a:ext>
              </a:extLst>
            </p:cNvPr>
            <p:cNvSpPr/>
            <p:nvPr/>
          </p:nvSpPr>
          <p:spPr>
            <a:xfrm>
              <a:off x="10164884" y="6391663"/>
              <a:ext cx="849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r>
                <a:rPr lang="en-US" altLang="zh-CN" sz="1400" b="1" baseline="-25000" dirty="0" err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</a:t>
              </a: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=0.85</a:t>
              </a: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xmlns="" id="{5104125B-DF29-DC19-2E47-09954D2392A7}"/>
              </a:ext>
            </a:extLst>
          </p:cNvPr>
          <p:cNvSpPr/>
          <p:nvPr/>
        </p:nvSpPr>
        <p:spPr>
          <a:xfrm>
            <a:off x="4948585" y="6232133"/>
            <a:ext cx="399732" cy="2286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xmlns="" id="{E6AE004A-74E0-B83C-E3BB-3B4948EE5F2B}"/>
              </a:ext>
            </a:extLst>
          </p:cNvPr>
          <p:cNvSpPr/>
          <p:nvPr/>
        </p:nvSpPr>
        <p:spPr>
          <a:xfrm>
            <a:off x="5382375" y="6187797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Gas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xmlns="" id="{C2EE9195-7A49-C1BC-BEB3-BBAFBBF439D0}"/>
              </a:ext>
            </a:extLst>
          </p:cNvPr>
          <p:cNvSpPr/>
          <p:nvPr/>
        </p:nvSpPr>
        <p:spPr>
          <a:xfrm>
            <a:off x="6077060" y="6232133"/>
            <a:ext cx="399732" cy="228600"/>
          </a:xfrm>
          <a:prstGeom prst="rect">
            <a:avLst/>
          </a:prstGeom>
          <a:solidFill>
            <a:srgbClr val="2E3B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xmlns="" id="{ACEEE8FB-D5FF-6D7A-34F5-D2DB59EC2B37}"/>
              </a:ext>
            </a:extLst>
          </p:cNvPr>
          <p:cNvSpPr/>
          <p:nvPr/>
        </p:nvSpPr>
        <p:spPr>
          <a:xfrm>
            <a:off x="6581389" y="6187797"/>
            <a:ext cx="883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</a:t>
            </a:r>
            <a:endParaRPr lang="en-US" altLang="zh-CN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B438D6D-6C2F-D4C2-3CCC-458C3E35A0FC}"/>
              </a:ext>
            </a:extLst>
          </p:cNvPr>
          <p:cNvSpPr txBox="1"/>
          <p:nvPr/>
        </p:nvSpPr>
        <p:spPr>
          <a:xfrm>
            <a:off x="847280" y="2645464"/>
            <a:ext cx="5204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endParaRPr lang="zh-CN" altLang="en-US" sz="2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645EE2D-444D-8E9C-A1E6-E60453807936}"/>
              </a:ext>
            </a:extLst>
          </p:cNvPr>
          <p:cNvSpPr txBox="1"/>
          <p:nvPr/>
        </p:nvSpPr>
        <p:spPr>
          <a:xfrm>
            <a:off x="847280" y="4653272"/>
            <a:ext cx="5204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09CCF1F5-EE10-6574-A73D-58CE476C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265" y="320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Rectangle 325">
            <a:extLst>
              <a:ext uri="{FF2B5EF4-FFF2-40B4-BE49-F238E27FC236}">
                <a16:creationId xmlns:a16="http://schemas.microsoft.com/office/drawing/2014/main" xmlns="" id="{7D740AA2-BD91-DA2F-9EF6-088674508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40077"/>
            <a:ext cx="12669625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Gas diffusion coefficient analysis under gas–water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flow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275AF25-2600-2A77-047A-5BE609CE3B39}"/>
              </a:ext>
            </a:extLst>
          </p:cNvPr>
          <p:cNvSpPr/>
          <p:nvPr/>
        </p:nvSpPr>
        <p:spPr>
          <a:xfrm>
            <a:off x="650581" y="1851660"/>
            <a:ext cx="11018520" cy="469961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1F06D34-743A-E016-A5B5-3B1DB3338F6E}"/>
              </a:ext>
            </a:extLst>
          </p:cNvPr>
          <p:cNvSpPr/>
          <p:nvPr/>
        </p:nvSpPr>
        <p:spPr>
          <a:xfrm>
            <a:off x="1555468" y="1654299"/>
            <a:ext cx="9115674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Gas–water distributions on PNM #1 during water spontaneous imbibition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87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737DCC-4E66-E404-A8FF-D8B9576E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25">
            <a:extLst>
              <a:ext uri="{FF2B5EF4-FFF2-40B4-BE49-F238E27FC236}">
                <a16:creationId xmlns:a16="http://schemas.microsoft.com/office/drawing/2014/main" xmlns="" id="{F7643E08-3128-42AE-94E7-F3658627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40077"/>
            <a:ext cx="12490515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Analysis of gas diffusion coefficients under gas–water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flow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5035" y="932232"/>
            <a:ext cx="10576874" cy="5770226"/>
            <a:chOff x="1084083" y="1616791"/>
            <a:chExt cx="9341962" cy="5157388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DC718FB4-8E9E-88EE-3B91-8F091B63B9D9}"/>
                </a:ext>
              </a:extLst>
            </p:cNvPr>
            <p:cNvGrpSpPr/>
            <p:nvPr/>
          </p:nvGrpSpPr>
          <p:grpSpPr>
            <a:xfrm>
              <a:off x="1783081" y="2098420"/>
              <a:ext cx="7777798" cy="4675759"/>
              <a:chOff x="1642935" y="1596178"/>
              <a:chExt cx="8375144" cy="511278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xmlns="" id="{45C0B09A-A87A-E463-B17C-114446495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246" y="1596178"/>
                <a:ext cx="3758811" cy="2472653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D5807D1A-326B-C8DA-7A4A-6F57A7B99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7382" y="1614102"/>
                <a:ext cx="3816372" cy="2454729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xmlns="" id="{E70E297C-908A-BB7D-0683-0D91B7C19E7A}"/>
                  </a:ext>
                </a:extLst>
              </p:cNvPr>
              <p:cNvSpPr/>
              <p:nvPr/>
            </p:nvSpPr>
            <p:spPr>
              <a:xfrm>
                <a:off x="4783127" y="3212139"/>
                <a:ext cx="946093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altLang="zh-CN" sz="16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=0.21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xmlns="" id="{580D33EE-663E-A743-9423-9BE3D64EDBBC}"/>
                  </a:ext>
                </a:extLst>
              </p:cNvPr>
              <p:cNvSpPr/>
              <p:nvPr/>
            </p:nvSpPr>
            <p:spPr>
              <a:xfrm>
                <a:off x="8716079" y="3299560"/>
                <a:ext cx="946093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altLang="zh-CN" sz="16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=0.36</a:t>
                </a: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EA7C43C6-6B38-1880-4F16-85979EC8E522}"/>
                  </a:ext>
                </a:extLst>
              </p:cNvPr>
              <p:cNvSpPr/>
              <p:nvPr/>
            </p:nvSpPr>
            <p:spPr>
              <a:xfrm>
                <a:off x="4072826" y="2420395"/>
                <a:ext cx="1117614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altLang="zh-CN" sz="16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=4m</a:t>
                </a:r>
                <a:r>
                  <a:rPr lang="en-US" altLang="zh-CN" sz="16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xmlns="" id="{50B091B6-6C84-E7BD-7797-A9FC1BD6CBE6}"/>
                  </a:ext>
                </a:extLst>
              </p:cNvPr>
              <p:cNvSpPr/>
              <p:nvPr/>
            </p:nvSpPr>
            <p:spPr>
              <a:xfrm>
                <a:off x="7825591" y="2420395"/>
                <a:ext cx="1117614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altLang="zh-CN" sz="16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=6m</a:t>
                </a:r>
                <a:r>
                  <a:rPr lang="en-US" altLang="zh-CN" sz="16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zh-CN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</a:p>
            </p:txBody>
          </p: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8D6AB676-69FD-B248-80B2-707602008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246" y="4068830"/>
                <a:ext cx="3772036" cy="2586029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9FA0CBBC-520D-E77A-821C-E14723F21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7129" y="4068830"/>
                <a:ext cx="3850950" cy="2640131"/>
              </a:xfrm>
              <a:prstGeom prst="rect">
                <a:avLst/>
              </a:prstGeom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3563E5AB-3E1D-35F9-B1EF-F20BF99842DF}"/>
                  </a:ext>
                </a:extLst>
              </p:cNvPr>
              <p:cNvSpPr/>
              <p:nvPr/>
            </p:nvSpPr>
            <p:spPr>
              <a:xfrm>
                <a:off x="4800368" y="5873036"/>
                <a:ext cx="946093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S</a:t>
                </a:r>
                <a:r>
                  <a:rPr lang="en-US" altLang="zh-CN" sz="1600" b="1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w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=0.15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3076E522-C761-ABCA-0BA7-559115425FCA}"/>
                  </a:ext>
                </a:extLst>
              </p:cNvPr>
              <p:cNvSpPr/>
              <p:nvPr/>
            </p:nvSpPr>
            <p:spPr>
              <a:xfrm>
                <a:off x="8757479" y="5933177"/>
                <a:ext cx="946093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S</a:t>
                </a:r>
                <a:r>
                  <a:rPr lang="en-US" altLang="zh-CN" sz="1600" b="1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w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=0.32</a:t>
                </a: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22334A04-96F8-CAD5-B6A6-019E95B5527C}"/>
                  </a:ext>
                </a:extLst>
              </p:cNvPr>
              <p:cNvSpPr/>
              <p:nvPr/>
            </p:nvSpPr>
            <p:spPr>
              <a:xfrm>
                <a:off x="3942994" y="4970933"/>
                <a:ext cx="1231427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D</a:t>
                </a:r>
                <a:r>
                  <a:rPr lang="en-US" altLang="zh-CN" sz="1600" b="1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m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=20m</a:t>
                </a:r>
                <a:r>
                  <a:rPr lang="en-US" altLang="zh-CN" sz="1600" b="1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/s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xmlns="" id="{9912CEB5-809A-7B22-4F95-00D8C29AF81E}"/>
                  </a:ext>
                </a:extLst>
              </p:cNvPr>
              <p:cNvSpPr/>
              <p:nvPr/>
            </p:nvSpPr>
            <p:spPr>
              <a:xfrm>
                <a:off x="7834153" y="4970933"/>
                <a:ext cx="1231427" cy="35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D</a:t>
                </a:r>
                <a:r>
                  <a:rPr lang="en-US" altLang="zh-CN" sz="1600" b="1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m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=35m</a:t>
                </a:r>
                <a:r>
                  <a:rPr lang="en-US" altLang="zh-CN" sz="1600" b="1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/s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F369C68C-EE41-2D00-6C78-05579D43F68C}"/>
                  </a:ext>
                </a:extLst>
              </p:cNvPr>
              <p:cNvSpPr txBox="1"/>
              <p:nvPr/>
            </p:nvSpPr>
            <p:spPr>
              <a:xfrm>
                <a:off x="1642935" y="2314780"/>
                <a:ext cx="585310" cy="370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zh-CN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#</a:t>
                </a:r>
                <a:endParaRPr lang="zh-CN" altLang="en-US" sz="1600" dirty="0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xmlns="" id="{FCA6940A-A02B-A5BB-E6CB-E46A23EA95B4}"/>
                  </a:ext>
                </a:extLst>
              </p:cNvPr>
              <p:cNvSpPr txBox="1"/>
              <p:nvPr/>
            </p:nvSpPr>
            <p:spPr>
              <a:xfrm>
                <a:off x="1703838" y="4870327"/>
                <a:ext cx="585310" cy="370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5</a:t>
                </a:r>
                <a:r>
                  <a:rPr kumimoji="0" lang="en-US" altLang="zh-CN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#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338C6C60-E3D6-5645-6013-229398965CF8}"/>
                </a:ext>
              </a:extLst>
            </p:cNvPr>
            <p:cNvSpPr/>
            <p:nvPr/>
          </p:nvSpPr>
          <p:spPr>
            <a:xfrm>
              <a:off x="1084083" y="1805939"/>
              <a:ext cx="9341962" cy="496823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DC09DA4E-3B8F-3EC1-9BCE-B83EEDD950CE}"/>
                </a:ext>
              </a:extLst>
            </p:cNvPr>
            <p:cNvSpPr/>
            <p:nvPr/>
          </p:nvSpPr>
          <p:spPr>
            <a:xfrm>
              <a:off x="1962532" y="1616791"/>
              <a:ext cx="7877009" cy="4124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Perturbed mass variation in inner region of PNMs at different water saturations</a:t>
              </a:r>
              <a:endParaRPr lang="zh-CN" altLang="en-US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37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07E4F79B-CB27-F062-79EF-B268E299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7297-139A-4B69-91C3-81CA7D7BB5E9}" type="slidenum">
              <a:rPr lang="zh-CN" altLang="en-US" smtClean="0"/>
              <a:pPr/>
              <a:t>14</a:t>
            </a:fld>
            <a:r>
              <a:rPr lang="en-US" altLang="zh-CN"/>
              <a:t>/35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xmlns="" id="{39098D00-BD78-EF1A-63A8-38FBCEFB8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90195"/>
              </p:ext>
            </p:extLst>
          </p:nvPr>
        </p:nvGraphicFramePr>
        <p:xfrm>
          <a:off x="453277" y="1010452"/>
          <a:ext cx="5372099" cy="1993485"/>
        </p:xfrm>
        <a:graphic>
          <a:graphicData uri="http://schemas.openxmlformats.org/drawingml/2006/table">
            <a:tbl>
              <a:tblPr firstRow="1" firstCol="1" bandRow="1"/>
              <a:tblGrid>
                <a:gridCol w="926682">
                  <a:extLst>
                    <a:ext uri="{9D8B030D-6E8A-4147-A177-3AD203B41FA5}">
                      <a16:colId xmlns:a16="http://schemas.microsoft.com/office/drawing/2014/main" xmlns="" val="2798509091"/>
                    </a:ext>
                  </a:extLst>
                </a:gridCol>
                <a:gridCol w="1187356">
                  <a:extLst>
                    <a:ext uri="{9D8B030D-6E8A-4147-A177-3AD203B41FA5}">
                      <a16:colId xmlns:a16="http://schemas.microsoft.com/office/drawing/2014/main" xmlns="" val="1550498135"/>
                    </a:ext>
                  </a:extLst>
                </a:gridCol>
                <a:gridCol w="1201003">
                  <a:extLst>
                    <a:ext uri="{9D8B030D-6E8A-4147-A177-3AD203B41FA5}">
                      <a16:colId xmlns:a16="http://schemas.microsoft.com/office/drawing/2014/main" xmlns="" val="1061310188"/>
                    </a:ext>
                  </a:extLst>
                </a:gridCol>
                <a:gridCol w="1119219">
                  <a:extLst>
                    <a:ext uri="{9D8B030D-6E8A-4147-A177-3AD203B41FA5}">
                      <a16:colId xmlns:a16="http://schemas.microsoft.com/office/drawing/2014/main" xmlns="" val="3113662979"/>
                    </a:ext>
                  </a:extLst>
                </a:gridCol>
                <a:gridCol w="937839">
                  <a:extLst>
                    <a:ext uri="{9D8B030D-6E8A-4147-A177-3AD203B41FA5}">
                      <a16:colId xmlns:a16="http://schemas.microsoft.com/office/drawing/2014/main" xmlns="" val="3210933310"/>
                    </a:ext>
                  </a:extLst>
                </a:gridCol>
              </a:tblGrid>
              <a:tr h="39869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PNM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i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b="1" i="1" kern="1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i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CN</a:t>
                      </a:r>
                      <a:r>
                        <a:rPr lang="en-US" sz="1600" b="1" i="1" kern="1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ave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i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600" b="1" i="1" kern="1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ave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i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600" b="1" i="1" kern="10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/m</a:t>
                      </a:r>
                      <a:r>
                        <a:rPr lang="en-US" sz="1600" b="1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/s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8150377"/>
                  </a:ext>
                </a:extLst>
              </a:tr>
              <a:tr h="398697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#1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0.21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3.9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3.43×10</a:t>
                      </a:r>
                      <a:r>
                        <a:rPr lang="en-US" sz="1600" b="1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88215838"/>
                  </a:ext>
                </a:extLst>
              </a:tr>
              <a:tr h="3986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4.27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3.74×10</a:t>
                      </a:r>
                      <a:r>
                        <a:rPr lang="en-US" sz="1600" b="1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0327845"/>
                  </a:ext>
                </a:extLst>
              </a:tr>
              <a:tr h="398697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#5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0.15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3.69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9.8×10</a:t>
                      </a:r>
                      <a:r>
                        <a:rPr lang="en-US" sz="1600" b="1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035467"/>
                  </a:ext>
                </a:extLst>
              </a:tr>
              <a:tr h="3986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0.32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3.72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1.11×10</a:t>
                      </a:r>
                      <a:r>
                        <a:rPr lang="en-US" sz="1600" b="1" kern="1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200" b="1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3338388"/>
                  </a:ext>
                </a:extLst>
              </a:tr>
            </a:tbl>
          </a:graphicData>
        </a:graphic>
      </p:graphicFrame>
      <p:sp>
        <p:nvSpPr>
          <p:cNvPr id="4" name="右箭头 27">
            <a:extLst>
              <a:ext uri="{FF2B5EF4-FFF2-40B4-BE49-F238E27FC236}">
                <a16:creationId xmlns:a16="http://schemas.microsoft.com/office/drawing/2014/main" xmlns="" id="{8D664C8C-EA2E-2531-BF4A-ECFFE5A3F62A}"/>
              </a:ext>
            </a:extLst>
          </p:cNvPr>
          <p:cNvSpPr/>
          <p:nvPr/>
        </p:nvSpPr>
        <p:spPr>
          <a:xfrm>
            <a:off x="5830890" y="1495197"/>
            <a:ext cx="418546" cy="1421962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7869AAF2-4CBD-F387-70AE-92593866A158}"/>
              </a:ext>
            </a:extLst>
          </p:cNvPr>
          <p:cNvGrpSpPr/>
          <p:nvPr/>
        </p:nvGrpSpPr>
        <p:grpSpPr>
          <a:xfrm>
            <a:off x="6324103" y="1608719"/>
            <a:ext cx="5575650" cy="1338828"/>
            <a:chOff x="6547770" y="1455156"/>
            <a:chExt cx="5575650" cy="1338828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AB547AD1-7BE7-E038-CA47-765E799D60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3000" y="1765356"/>
              <a:ext cx="248400" cy="216000"/>
              <a:chOff x="-1676400" y="1047750"/>
              <a:chExt cx="409575" cy="419100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xmlns="" id="{925EC5D4-134F-7209-F900-0B91460EA7F6}"/>
                  </a:ext>
                </a:extLst>
              </p:cNvPr>
              <p:cNvSpPr/>
              <p:nvPr/>
            </p:nvSpPr>
            <p:spPr>
              <a:xfrm>
                <a:off x="-1571678" y="1115271"/>
                <a:ext cx="304853" cy="351579"/>
              </a:xfrm>
              <a:prstGeom prst="rect">
                <a:avLst/>
              </a:prstGeom>
              <a:noFill/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zh-CN" altLang="en-US" kern="0" dirty="0">
                  <a:solidFill>
                    <a:srgbClr val="00206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xmlns="" id="{05AA3119-3AFF-CDCF-A44F-3F2E10E6E694}"/>
                  </a:ext>
                </a:extLst>
              </p:cNvPr>
              <p:cNvSpPr/>
              <p:nvPr/>
            </p:nvSpPr>
            <p:spPr>
              <a:xfrm>
                <a:off x="-1676400" y="1047750"/>
                <a:ext cx="304855" cy="351578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zh-CN" altLang="en-US" kern="0" dirty="0">
                  <a:solidFill>
                    <a:srgbClr val="002060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A180EA9-3F74-FAB0-BB46-B980658E9A03}"/>
                </a:ext>
              </a:extLst>
            </p:cNvPr>
            <p:cNvSpPr/>
            <p:nvPr/>
          </p:nvSpPr>
          <p:spPr>
            <a:xfrm>
              <a:off x="6547770" y="1566128"/>
              <a:ext cx="5575650" cy="11313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C82D7678-2D8B-A346-30F1-1ED3B3839E4E}"/>
                </a:ext>
              </a:extLst>
            </p:cNvPr>
            <p:cNvSpPr txBox="1"/>
            <p:nvPr/>
          </p:nvSpPr>
          <p:spPr>
            <a:xfrm>
              <a:off x="6900827" y="1455156"/>
              <a:ext cx="521004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</a:t>
              </a:r>
              <a:r>
                <a:rPr lang="en-US" altLang="zh-CN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as </a:t>
              </a:r>
              <a:r>
                <a:rPr lang="en-US" altLang="zh-CN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phase tends </a:t>
              </a:r>
              <a:r>
                <a:rPr lang="en-US" altLang="zh-CN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to occupy </a:t>
              </a:r>
              <a:r>
                <a:rPr lang="en-US" altLang="zh-CN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larger pores with higher connectivity as water saturation </a:t>
              </a:r>
              <a:r>
                <a:rPr lang="en-US" altLang="zh-CN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increases </a:t>
              </a:r>
              <a:r>
                <a:rPr lang="en-US" altLang="zh-CN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 a water-wet system</a:t>
              </a:r>
              <a:endParaRPr kumimoji="0" lang="en-US" altLang="zh-CN" sz="1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85B0058B-C019-04D4-6459-CB3840931B0C}"/>
              </a:ext>
            </a:extLst>
          </p:cNvPr>
          <p:cNvSpPr/>
          <p:nvPr/>
        </p:nvSpPr>
        <p:spPr>
          <a:xfrm>
            <a:off x="468517" y="3222765"/>
            <a:ext cx="5372099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Conventional gas–water 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flow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theory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F21F385-88DE-A231-201F-87C06ADC3E06}"/>
              </a:ext>
            </a:extLst>
          </p:cNvPr>
          <p:cNvSpPr/>
          <p:nvPr/>
        </p:nvSpPr>
        <p:spPr>
          <a:xfrm>
            <a:off x="6496674" y="3198188"/>
            <a:ext cx="5328573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Damped-wave gas–water flow theory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D06AEB0-36FA-9966-768E-3E892496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729562"/>
            <a:ext cx="4147794" cy="244669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8920B06A-C1DC-8744-F2AF-34E688CE3990}"/>
              </a:ext>
            </a:extLst>
          </p:cNvPr>
          <p:cNvSpPr txBox="1"/>
          <p:nvPr/>
        </p:nvSpPr>
        <p:spPr>
          <a:xfrm>
            <a:off x="768039" y="6092088"/>
            <a:ext cx="592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Increasing</a:t>
            </a:r>
            <a:r>
              <a:rPr lang="en-US" altLang="zh-CN" b="1" i="1" u="sng" dirty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i="1" u="sng" dirty="0" err="1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b="1" i="1" u="sng" baseline="-25000" dirty="0" err="1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</a:t>
            </a:r>
            <a:r>
              <a:rPr lang="en-US" altLang="zh-CN" b="1" i="1" u="sng" dirty="0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reduces </a:t>
            </a:r>
            <a:r>
              <a:rPr lang="en-US" altLang="zh-CN" b="1" i="1" dirty="0" err="1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</a:t>
            </a:r>
            <a:r>
              <a:rPr lang="en-US" altLang="zh-CN" b="1" i="1" baseline="-25000" dirty="0" err="1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rg</a:t>
            </a:r>
            <a:r>
              <a:rPr lang="en-US" altLang="zh-CN" b="1" i="1" baseline="-25000" dirty="0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</a:t>
            </a:r>
            <a:r>
              <a:rPr lang="en-US" altLang="zh-CN" b="1" dirty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gas flow </a:t>
            </a:r>
            <a:r>
              <a:rPr lang="en-US" altLang="zh-CN" b="1" dirty="0" smtClean="0">
                <a:solidFill>
                  <a:srgbClr val="2E3B8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rate</a:t>
            </a:r>
            <a:endParaRPr lang="zh-CN" altLang="en-US" b="1" dirty="0">
              <a:solidFill>
                <a:srgbClr val="2E3B8D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5BEF1D26-1F92-6C3C-4622-430160E5F8D9}"/>
              </a:ext>
            </a:extLst>
          </p:cNvPr>
          <p:cNvGrpSpPr/>
          <p:nvPr/>
        </p:nvGrpSpPr>
        <p:grpSpPr>
          <a:xfrm>
            <a:off x="7340629" y="3755667"/>
            <a:ext cx="5664973" cy="458079"/>
            <a:chOff x="7884054" y="3853292"/>
            <a:chExt cx="3176474" cy="414708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9ED5F2F8-CBDB-F7EA-D4B9-4F2049AED0E7}"/>
                </a:ext>
              </a:extLst>
            </p:cNvPr>
            <p:cNvSpPr/>
            <p:nvPr/>
          </p:nvSpPr>
          <p:spPr>
            <a:xfrm>
              <a:off x="7884054" y="3855531"/>
              <a:ext cx="2184640" cy="4124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37C71A07-3417-7C17-1AD6-484F899D71C9}"/>
                </a:ext>
              </a:extLst>
            </p:cNvPr>
            <p:cNvSpPr txBox="1"/>
            <p:nvPr/>
          </p:nvSpPr>
          <p:spPr>
            <a:xfrm>
              <a:off x="7998636" y="3853292"/>
              <a:ext cx="3061892" cy="362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Water saturation increases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C3E1542C-BCA1-11C2-4D26-495AAD6FD681}"/>
              </a:ext>
            </a:extLst>
          </p:cNvPr>
          <p:cNvGrpSpPr/>
          <p:nvPr/>
        </p:nvGrpSpPr>
        <p:grpSpPr>
          <a:xfrm>
            <a:off x="7340630" y="5144571"/>
            <a:ext cx="4465290" cy="412469"/>
            <a:chOff x="7884054" y="5432277"/>
            <a:chExt cx="2512855" cy="412469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493E7865-0303-E2F3-4350-06FD828861A5}"/>
                </a:ext>
              </a:extLst>
            </p:cNvPr>
            <p:cNvSpPr/>
            <p:nvPr/>
          </p:nvSpPr>
          <p:spPr>
            <a:xfrm>
              <a:off x="7884054" y="5432277"/>
              <a:ext cx="2184640" cy="4124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76AE834A-377E-9685-DD0B-6E82E9D4B725}"/>
                </a:ext>
              </a:extLst>
            </p:cNvPr>
            <p:cNvSpPr txBox="1"/>
            <p:nvPr/>
          </p:nvSpPr>
          <p:spPr>
            <a:xfrm>
              <a:off x="8049709" y="5433525"/>
              <a:ext cx="234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dirty="0"/>
                <a:t>Diffusion area decreases </a:t>
              </a:r>
              <a:endParaRPr lang="zh-CN" altLang="en-US" dirty="0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2374AC52-8438-A7B7-BCC4-DCB949C4B2BC}"/>
              </a:ext>
            </a:extLst>
          </p:cNvPr>
          <p:cNvGrpSpPr/>
          <p:nvPr/>
        </p:nvGrpSpPr>
        <p:grpSpPr>
          <a:xfrm>
            <a:off x="7340629" y="5830608"/>
            <a:ext cx="4404331" cy="433867"/>
            <a:chOff x="7884054" y="6086611"/>
            <a:chExt cx="2468986" cy="433867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xmlns="" id="{382B7EA7-2117-6150-90C8-B7624599048C}"/>
                </a:ext>
              </a:extLst>
            </p:cNvPr>
            <p:cNvSpPr/>
            <p:nvPr/>
          </p:nvSpPr>
          <p:spPr>
            <a:xfrm>
              <a:off x="7884054" y="6086611"/>
              <a:ext cx="2184640" cy="4124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0401B85C-DC0C-ADB6-403F-0F84196CAAD7}"/>
                </a:ext>
              </a:extLst>
            </p:cNvPr>
            <p:cNvSpPr txBox="1"/>
            <p:nvPr/>
          </p:nvSpPr>
          <p:spPr>
            <a:xfrm>
              <a:off x="8188060" y="6120368"/>
              <a:ext cx="2164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Gas 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flow rate decreases 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5461B799-5B90-AB52-BA4F-B3287732B192}"/>
              </a:ext>
            </a:extLst>
          </p:cNvPr>
          <p:cNvSpPr/>
          <p:nvPr/>
        </p:nvSpPr>
        <p:spPr>
          <a:xfrm>
            <a:off x="7355840" y="4469942"/>
            <a:ext cx="3911959" cy="4124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A7EAD031-A3DE-7C19-7E51-A552872CFBDB}"/>
              </a:ext>
            </a:extLst>
          </p:cNvPr>
          <p:cNvSpPr txBox="1"/>
          <p:nvPr/>
        </p:nvSpPr>
        <p:spPr>
          <a:xfrm>
            <a:off x="7345680" y="4484065"/>
            <a:ext cx="432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Diffusion coefficient </a:t>
            </a:r>
            <a:r>
              <a:rPr lang="en-US" altLang="zh-CN" dirty="0" smtClean="0"/>
              <a:t>increases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E112DF75-7819-17BE-160B-C6E97FDAECD8}"/>
              </a:ext>
            </a:extLst>
          </p:cNvPr>
          <p:cNvSpPr/>
          <p:nvPr/>
        </p:nvSpPr>
        <p:spPr>
          <a:xfrm>
            <a:off x="463868" y="3644567"/>
            <a:ext cx="5361508" cy="287904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51F7E430-7A19-B2B0-5F6E-A8B610B8401B}"/>
              </a:ext>
            </a:extLst>
          </p:cNvPr>
          <p:cNvSpPr/>
          <p:nvPr/>
        </p:nvSpPr>
        <p:spPr>
          <a:xfrm>
            <a:off x="6507265" y="3610657"/>
            <a:ext cx="5317982" cy="287904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xmlns="" id="{EA8D31D2-6D61-D679-D63D-CCA98D0E00E6}"/>
              </a:ext>
            </a:extLst>
          </p:cNvPr>
          <p:cNvCxnSpPr/>
          <p:nvPr/>
        </p:nvCxnSpPr>
        <p:spPr>
          <a:xfrm>
            <a:off x="9258436" y="4213748"/>
            <a:ext cx="0" cy="2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xmlns="" id="{F0B97FFE-28A8-C8BA-DFF1-5F08F6472CA5}"/>
              </a:ext>
            </a:extLst>
          </p:cNvPr>
          <p:cNvCxnSpPr/>
          <p:nvPr/>
        </p:nvCxnSpPr>
        <p:spPr>
          <a:xfrm>
            <a:off x="9268596" y="4862091"/>
            <a:ext cx="0" cy="2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xmlns="" id="{C34BCC60-B4BD-97BA-FEB5-F30666C37E36}"/>
              </a:ext>
            </a:extLst>
          </p:cNvPr>
          <p:cNvCxnSpPr/>
          <p:nvPr/>
        </p:nvCxnSpPr>
        <p:spPr>
          <a:xfrm>
            <a:off x="9287899" y="5557040"/>
            <a:ext cx="0" cy="25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对象 39">
            <a:extLst>
              <a:ext uri="{FF2B5EF4-FFF2-40B4-BE49-F238E27FC236}">
                <a16:creationId xmlns:a16="http://schemas.microsoft.com/office/drawing/2014/main" xmlns="" id="{3B1D01A4-1101-CC76-6461-C02F212C98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18728"/>
              </p:ext>
            </p:extLst>
          </p:nvPr>
        </p:nvGraphicFramePr>
        <p:xfrm>
          <a:off x="6249436" y="1047776"/>
          <a:ext cx="5878370" cy="641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2" name="Equation" r:id="rId5" imgW="4305300" imgH="508000" progId="Equation.DSMT4">
                  <p:embed/>
                </p:oleObj>
              </mc:Choice>
              <mc:Fallback>
                <p:oleObj name="Equation" r:id="rId5" imgW="4305300" imgH="508000" progId="Equation.DSMT4">
                  <p:embed/>
                  <p:pic>
                    <p:nvPicPr>
                      <p:cNvPr id="47" name="对象 46">
                        <a:extLst>
                          <a:ext uri="{FF2B5EF4-FFF2-40B4-BE49-F238E27FC236}">
                            <a16:creationId xmlns:a16="http://schemas.microsoft.com/office/drawing/2014/main" xmlns="" id="{37F42D05-2B65-2A1B-F89A-BD694D0B0E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9436" y="1047776"/>
                        <a:ext cx="5878370" cy="641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Placeholder 3">
            <a:extLst>
              <a:ext uri="{FF2B5EF4-FFF2-40B4-BE49-F238E27FC236}">
                <a16:creationId xmlns:a16="http://schemas.microsoft.com/office/drawing/2014/main" xmlns="" id="{78C17AD6-9417-E38E-F429-B511B90A4273}"/>
              </a:ext>
            </a:extLst>
          </p:cNvPr>
          <p:cNvSpPr txBox="1"/>
          <p:nvPr/>
        </p:nvSpPr>
        <p:spPr bwMode="auto">
          <a:xfrm>
            <a:off x="5279009" y="4406653"/>
            <a:ext cx="1672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09">
              <a:lnSpc>
                <a:spcPct val="125000"/>
              </a:lnSpc>
              <a:defRPr sz="2800" b="1">
                <a:solidFill>
                  <a:srgbClr val="C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/>
              <a:t>VS</a:t>
            </a:r>
            <a:endParaRPr lang="zh-CN" altLang="en-US" sz="3200" dirty="0"/>
          </a:p>
        </p:txBody>
      </p:sp>
      <p:sp>
        <p:nvSpPr>
          <p:cNvPr id="36" name="Rectangle 325">
            <a:extLst>
              <a:ext uri="{FF2B5EF4-FFF2-40B4-BE49-F238E27FC236}">
                <a16:creationId xmlns:a16="http://schemas.microsoft.com/office/drawing/2014/main" xmlns="" id="{F7643E08-3128-42AE-94E7-F3658627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40077"/>
            <a:ext cx="12490515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Analysis of gas diffusion coefficients under gas–water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flow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856322" y="3959258"/>
            <a:ext cx="329938" cy="12349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108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B97B5-B3D5-6C41-4369-05C94763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xmlns="" id="{BA268280-6FFF-13BF-7E6F-93859659D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82" y="776328"/>
            <a:ext cx="4139516" cy="254468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80985E84-C916-4D3C-B00B-CFCA19EBA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72" y="716611"/>
            <a:ext cx="4139516" cy="254467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B5885739-0A58-7F6D-33C1-F0C9354E24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3572116"/>
            <a:ext cx="4476818" cy="275202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ABA4DB4D-C068-31F6-A1C4-BB5604FA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490" y="6489700"/>
            <a:ext cx="7096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57297-139A-4B69-91C3-81CA7D7BB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/35</a:t>
            </a:r>
          </a:p>
        </p:txBody>
      </p:sp>
      <p:sp>
        <p:nvSpPr>
          <p:cNvPr id="10" name="Rectangle 325">
            <a:extLst>
              <a:ext uri="{FF2B5EF4-FFF2-40B4-BE49-F238E27FC236}">
                <a16:creationId xmlns:a16="http://schemas.microsoft.com/office/drawing/2014/main" xmlns="" id="{C3C8E67F-7ED0-4DC6-6AC8-3A9F06F5F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881634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Construction of matrix–fracture network model 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1FE7FDE2-D25B-1372-2BF3-030358559AA7}"/>
              </a:ext>
            </a:extLst>
          </p:cNvPr>
          <p:cNvGrpSpPr/>
          <p:nvPr/>
        </p:nvGrpSpPr>
        <p:grpSpPr>
          <a:xfrm>
            <a:off x="604963" y="1253937"/>
            <a:ext cx="3459441" cy="1975915"/>
            <a:chOff x="1547664" y="2780928"/>
            <a:chExt cx="5177498" cy="342362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8BC83EAB-5289-267A-8079-82DD83D4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7664" y="2780928"/>
              <a:ext cx="5177498" cy="3423620"/>
            </a:xfrm>
            <a:prstGeom prst="rect">
              <a:avLst/>
            </a:prstGeom>
          </p:spPr>
        </p:pic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xmlns="" id="{EE14E922-8CBC-522E-6CE8-0C8397412856}"/>
                </a:ext>
              </a:extLst>
            </p:cNvPr>
            <p:cNvCxnSpPr/>
            <p:nvPr/>
          </p:nvCxnSpPr>
          <p:spPr bwMode="auto">
            <a:xfrm flipV="1">
              <a:off x="2915816" y="4941168"/>
              <a:ext cx="360040" cy="576064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D6E26980-53C2-2F58-82BB-4EB4AD555BF4}"/>
                </a:ext>
              </a:extLst>
            </p:cNvPr>
            <p:cNvSpPr/>
            <p:nvPr/>
          </p:nvSpPr>
          <p:spPr>
            <a:xfrm>
              <a:off x="2339750" y="5517232"/>
              <a:ext cx="1574290" cy="586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Wellbore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D2CA91ED-3AE7-894D-4361-1F78C1F7AA74}"/>
                </a:ext>
              </a:extLst>
            </p:cNvPr>
            <p:cNvSpPr/>
            <p:nvPr/>
          </p:nvSpPr>
          <p:spPr>
            <a:xfrm>
              <a:off x="3734807" y="5080407"/>
              <a:ext cx="2872202" cy="586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hydraulic fracture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xmlns="" id="{4C6F30DD-ED59-BCE3-5208-32CC3F6F5CE3}"/>
                </a:ext>
              </a:extLst>
            </p:cNvPr>
            <p:cNvCxnSpPr/>
            <p:nvPr/>
          </p:nvCxnSpPr>
          <p:spPr bwMode="auto">
            <a:xfrm flipH="1" flipV="1">
              <a:off x="4644008" y="4653136"/>
              <a:ext cx="288032" cy="288032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xmlns="" id="{340DCE32-EF81-B286-23AB-394CE5CC4FFF}"/>
                </a:ext>
              </a:extLst>
            </p:cNvPr>
            <p:cNvCxnSpPr/>
            <p:nvPr/>
          </p:nvCxnSpPr>
          <p:spPr bwMode="auto">
            <a:xfrm flipH="1">
              <a:off x="5076056" y="3789040"/>
              <a:ext cx="288032" cy="504056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98A7E45A-FE5F-D845-9253-960285236080}"/>
                </a:ext>
              </a:extLst>
            </p:cNvPr>
            <p:cNvSpPr/>
            <p:nvPr/>
          </p:nvSpPr>
          <p:spPr>
            <a:xfrm>
              <a:off x="3822020" y="3358585"/>
              <a:ext cx="2682674" cy="586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Induced fracture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xmlns="" id="{8135B1F6-3D9A-EBD8-FF5E-54882DCCF3AA}"/>
                </a:ext>
              </a:extLst>
            </p:cNvPr>
            <p:cNvCxnSpPr/>
            <p:nvPr/>
          </p:nvCxnSpPr>
          <p:spPr bwMode="auto">
            <a:xfrm flipH="1">
              <a:off x="5076056" y="4221088"/>
              <a:ext cx="504056" cy="216024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2CCDEC75-4EFF-2939-25BF-20DC82CEAE10}"/>
                </a:ext>
              </a:extLst>
            </p:cNvPr>
            <p:cNvSpPr/>
            <p:nvPr/>
          </p:nvSpPr>
          <p:spPr>
            <a:xfrm>
              <a:off x="5412849" y="3987459"/>
              <a:ext cx="1183236" cy="586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Matrix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5" name="右箭头 27">
            <a:extLst>
              <a:ext uri="{FF2B5EF4-FFF2-40B4-BE49-F238E27FC236}">
                <a16:creationId xmlns:a16="http://schemas.microsoft.com/office/drawing/2014/main" xmlns="" id="{774D67FD-8139-062B-E5CA-B71E69D6DBFD}"/>
              </a:ext>
            </a:extLst>
          </p:cNvPr>
          <p:cNvSpPr/>
          <p:nvPr/>
        </p:nvSpPr>
        <p:spPr>
          <a:xfrm>
            <a:off x="4182664" y="1631309"/>
            <a:ext cx="368289" cy="1183897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右箭头 27">
            <a:extLst>
              <a:ext uri="{FF2B5EF4-FFF2-40B4-BE49-F238E27FC236}">
                <a16:creationId xmlns:a16="http://schemas.microsoft.com/office/drawing/2014/main" xmlns="" id="{406507D7-326B-49A4-A646-1F5D66E4D5BB}"/>
              </a:ext>
            </a:extLst>
          </p:cNvPr>
          <p:cNvSpPr/>
          <p:nvPr/>
        </p:nvSpPr>
        <p:spPr>
          <a:xfrm>
            <a:off x="7135212" y="1674178"/>
            <a:ext cx="368289" cy="1183897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右箭头 27">
            <a:extLst>
              <a:ext uri="{FF2B5EF4-FFF2-40B4-BE49-F238E27FC236}">
                <a16:creationId xmlns:a16="http://schemas.microsoft.com/office/drawing/2014/main" xmlns="" id="{294A91A8-B470-EDF7-D541-A93D65EE4200}"/>
              </a:ext>
            </a:extLst>
          </p:cNvPr>
          <p:cNvSpPr/>
          <p:nvPr/>
        </p:nvSpPr>
        <p:spPr>
          <a:xfrm rot="7091384">
            <a:off x="8704648" y="3363798"/>
            <a:ext cx="368289" cy="1183897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右箭头 27">
            <a:extLst>
              <a:ext uri="{FF2B5EF4-FFF2-40B4-BE49-F238E27FC236}">
                <a16:creationId xmlns:a16="http://schemas.microsoft.com/office/drawing/2014/main" xmlns="" id="{68D13838-9811-672A-2DE6-098B57892A57}"/>
              </a:ext>
            </a:extLst>
          </p:cNvPr>
          <p:cNvSpPr/>
          <p:nvPr/>
        </p:nvSpPr>
        <p:spPr>
          <a:xfrm rot="10800000">
            <a:off x="5978169" y="4625951"/>
            <a:ext cx="368289" cy="1183897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xmlns="" id="{5AD9EE56-C7AD-B41C-5A4D-B38228782AD9}"/>
              </a:ext>
            </a:extLst>
          </p:cNvPr>
          <p:cNvGrpSpPr/>
          <p:nvPr/>
        </p:nvGrpSpPr>
        <p:grpSpPr>
          <a:xfrm>
            <a:off x="710785" y="3655845"/>
            <a:ext cx="4840270" cy="2654976"/>
            <a:chOff x="633388" y="3765700"/>
            <a:chExt cx="4884420" cy="2851270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xmlns="" id="{6C0FC52A-A18D-D6DF-67BE-C0A586E092E1}"/>
                </a:ext>
              </a:extLst>
            </p:cNvPr>
            <p:cNvGrpSpPr/>
            <p:nvPr/>
          </p:nvGrpSpPr>
          <p:grpSpPr>
            <a:xfrm>
              <a:off x="633388" y="3765700"/>
              <a:ext cx="4884420" cy="1983878"/>
              <a:chOff x="902208" y="3921323"/>
              <a:chExt cx="4248472" cy="1872208"/>
            </a:xfrm>
          </p:grpSpPr>
          <p:sp>
            <p:nvSpPr>
              <p:cNvPr id="54" name="立方体 53">
                <a:extLst>
                  <a:ext uri="{FF2B5EF4-FFF2-40B4-BE49-F238E27FC236}">
                    <a16:creationId xmlns:a16="http://schemas.microsoft.com/office/drawing/2014/main" xmlns="" id="{5626AD2A-9D02-CDE0-9AC3-3DB9BBF5064F}"/>
                  </a:ext>
                </a:extLst>
              </p:cNvPr>
              <p:cNvSpPr/>
              <p:nvPr/>
            </p:nvSpPr>
            <p:spPr bwMode="auto">
              <a:xfrm>
                <a:off x="902208" y="3921323"/>
                <a:ext cx="1872208" cy="1872208"/>
              </a:xfrm>
              <a:prstGeom prst="cub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xmlns="" id="{686C68C1-BDC2-FDA3-174E-2CD4BBCCD42A}"/>
                  </a:ext>
                </a:extLst>
              </p:cNvPr>
              <p:cNvSpPr/>
              <p:nvPr/>
            </p:nvSpPr>
            <p:spPr bwMode="auto">
              <a:xfrm>
                <a:off x="902208" y="5001443"/>
                <a:ext cx="1404000" cy="216024"/>
              </a:xfrm>
              <a:prstGeom prst="rect">
                <a:avLst/>
              </a:prstGeom>
              <a:solidFill>
                <a:srgbClr val="F5C6A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平行四边形 55">
                <a:extLst>
                  <a:ext uri="{FF2B5EF4-FFF2-40B4-BE49-F238E27FC236}">
                    <a16:creationId xmlns:a16="http://schemas.microsoft.com/office/drawing/2014/main" xmlns="" id="{5D96F742-C601-08DB-444F-EA76703A784B}"/>
                  </a:ext>
                </a:extLst>
              </p:cNvPr>
              <p:cNvSpPr/>
              <p:nvPr/>
            </p:nvSpPr>
            <p:spPr bwMode="auto">
              <a:xfrm rot="19338524">
                <a:off x="2167897" y="4847382"/>
                <a:ext cx="750804" cy="180000"/>
              </a:xfrm>
              <a:prstGeom prst="parallelogram">
                <a:avLst>
                  <a:gd name="adj" fmla="val 79641"/>
                </a:avLst>
              </a:prstGeom>
              <a:solidFill>
                <a:srgbClr val="F5C6A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xmlns="" id="{9343EC54-0A94-FB33-13AC-A4FCAA10241F}"/>
                  </a:ext>
                </a:extLst>
              </p:cNvPr>
              <p:cNvCxnSpPr/>
              <p:nvPr/>
            </p:nvCxnSpPr>
            <p:spPr bwMode="auto">
              <a:xfrm>
                <a:off x="2270360" y="5217467"/>
                <a:ext cx="864096" cy="28803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xmlns="" id="{5073EE04-36C5-0B6A-A900-138CA3EBE4A0}"/>
                  </a:ext>
                </a:extLst>
              </p:cNvPr>
              <p:cNvCxnSpPr/>
              <p:nvPr/>
            </p:nvCxnSpPr>
            <p:spPr bwMode="auto">
              <a:xfrm flipV="1">
                <a:off x="2270360" y="4497387"/>
                <a:ext cx="864096" cy="50405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xmlns="" id="{F988AF3C-D012-DD8B-0D7A-52D777CF9C9D}"/>
                  </a:ext>
                </a:extLst>
              </p:cNvPr>
              <p:cNvCxnSpPr/>
              <p:nvPr/>
            </p:nvCxnSpPr>
            <p:spPr bwMode="auto">
              <a:xfrm flipV="1">
                <a:off x="2774416" y="3993331"/>
                <a:ext cx="864096" cy="64807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xmlns="" id="{01F54970-F5B5-E021-7DFB-86A91CAFBF42}"/>
                  </a:ext>
                </a:extLst>
              </p:cNvPr>
              <p:cNvCxnSpPr/>
              <p:nvPr/>
            </p:nvCxnSpPr>
            <p:spPr bwMode="auto">
              <a:xfrm>
                <a:off x="2774416" y="4857427"/>
                <a:ext cx="864096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1" name="立方体 60">
                <a:extLst>
                  <a:ext uri="{FF2B5EF4-FFF2-40B4-BE49-F238E27FC236}">
                    <a16:creationId xmlns:a16="http://schemas.microsoft.com/office/drawing/2014/main" xmlns="" id="{BA3BC874-AE8A-B537-8DA2-18FB4AF0EA4F}"/>
                  </a:ext>
                </a:extLst>
              </p:cNvPr>
              <p:cNvSpPr/>
              <p:nvPr/>
            </p:nvSpPr>
            <p:spPr bwMode="auto">
              <a:xfrm>
                <a:off x="3134456" y="3993331"/>
                <a:ext cx="2016224" cy="1512168"/>
              </a:xfrm>
              <a:prstGeom prst="cube">
                <a:avLst>
                  <a:gd name="adj" fmla="val 32454"/>
                </a:avLst>
              </a:prstGeom>
              <a:solidFill>
                <a:srgbClr val="FFFFFF">
                  <a:lumMod val="95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6D9A5339-F467-2E8C-1F5F-ABFAAFD4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012" y="5865033"/>
              <a:ext cx="404980" cy="23687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0" name="矩形 69">
              <a:extLst>
                <a:ext uri="{FF2B5EF4-FFF2-40B4-BE49-F238E27FC236}">
                  <a16:creationId xmlns:a16="http://schemas.microsoft.com/office/drawing/2014/main" xmlns="" id="{6B1B6F5D-25BF-21C3-230C-E9B17D2B7E36}"/>
                </a:ext>
              </a:extLst>
            </p:cNvPr>
            <p:cNvSpPr/>
            <p:nvPr/>
          </p:nvSpPr>
          <p:spPr>
            <a:xfrm>
              <a:off x="1127025" y="5825848"/>
              <a:ext cx="3135281" cy="347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Initial high gas density in matrix</a:t>
              </a:r>
              <a:endParaRPr lang="en-US" altLang="zh-CN" sz="15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xmlns="" id="{6C7B16EF-DEEA-A10F-A229-EB3866C7F8DD}"/>
                </a:ext>
              </a:extLst>
            </p:cNvPr>
            <p:cNvSpPr/>
            <p:nvPr/>
          </p:nvSpPr>
          <p:spPr>
            <a:xfrm>
              <a:off x="1127025" y="6269912"/>
              <a:ext cx="3437776" cy="347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Initial </a:t>
              </a:r>
              <a:r>
                <a:rPr lang="en-US" altLang="zh-CN" sz="15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low exit </a:t>
              </a:r>
              <a:r>
                <a:rPr lang="en-US" altLang="zh-CN" sz="15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gas density in matrix</a:t>
              </a:r>
              <a:endParaRPr lang="en-US" altLang="zh-CN" sz="15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xmlns="" id="{8664DFC7-0B13-4441-5AB1-1E25ADE16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012" y="6307633"/>
              <a:ext cx="404979" cy="24298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xmlns="" id="{CB49D86E-2F07-C62F-D70B-D43C3374B026}"/>
                </a:ext>
              </a:extLst>
            </p:cNvPr>
            <p:cNvSpPr txBox="1"/>
            <p:nvPr/>
          </p:nvSpPr>
          <p:spPr>
            <a:xfrm>
              <a:off x="3228567" y="4627533"/>
              <a:ext cx="1880004" cy="74369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fontAlgn="base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30000"/>
                </a:lnSpc>
              </a:pPr>
              <a:r>
                <a:rPr lang="en-US" altLang="zh-CN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PML layer</a:t>
              </a:r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hydraulic fracture 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矩形 76">
            <a:extLst>
              <a:ext uri="{FF2B5EF4-FFF2-40B4-BE49-F238E27FC236}">
                <a16:creationId xmlns:a16="http://schemas.microsoft.com/office/drawing/2014/main" xmlns="" id="{24BE7FDA-4ACB-93E9-2C71-F1F54BCE98B9}"/>
              </a:ext>
            </a:extLst>
          </p:cNvPr>
          <p:cNvSpPr/>
          <p:nvPr/>
        </p:nvSpPr>
        <p:spPr>
          <a:xfrm>
            <a:off x="4729515" y="3229853"/>
            <a:ext cx="325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Tight sandstone digital rock</a:t>
            </a:r>
            <a:endParaRPr lang="en-US" altLang="zh-CN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7A0EFF8D-0578-FBFA-27E9-BBE27F04CF0E}"/>
              </a:ext>
            </a:extLst>
          </p:cNvPr>
          <p:cNvSpPr/>
          <p:nvPr/>
        </p:nvSpPr>
        <p:spPr>
          <a:xfrm>
            <a:off x="7933041" y="3231226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Matrix–fracture  digital rock</a:t>
            </a:r>
            <a:endParaRPr lang="en-US" altLang="zh-CN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xmlns="" id="{0E66199B-1E7B-11F5-5566-F5DC4CE9C84A}"/>
              </a:ext>
            </a:extLst>
          </p:cNvPr>
          <p:cNvCxnSpPr>
            <a:cxnSpLocks/>
          </p:cNvCxnSpPr>
          <p:nvPr/>
        </p:nvCxnSpPr>
        <p:spPr bwMode="auto">
          <a:xfrm>
            <a:off x="9722493" y="2251146"/>
            <a:ext cx="465447" cy="527619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xmlns="" id="{43399A81-C4D3-4183-46FF-FBC30DADF8ED}"/>
              </a:ext>
            </a:extLst>
          </p:cNvPr>
          <p:cNvSpPr/>
          <p:nvPr/>
        </p:nvSpPr>
        <p:spPr>
          <a:xfrm>
            <a:off x="9894035" y="2799587"/>
            <a:ext cx="191911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 fracture area</a:t>
            </a:r>
            <a:endParaRPr lang="en-US" altLang="zh-CN" sz="15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52889BE7-614F-5270-93B9-0FCC1D20C4C3}"/>
              </a:ext>
            </a:extLst>
          </p:cNvPr>
          <p:cNvSpPr/>
          <p:nvPr/>
        </p:nvSpPr>
        <p:spPr>
          <a:xfrm>
            <a:off x="6697166" y="6324145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Matrix–fracture pore network</a:t>
            </a:r>
            <a:endParaRPr lang="en-US" altLang="zh-CN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xmlns="" id="{522D782A-F8D6-D395-FD83-8931F65F7128}"/>
              </a:ext>
            </a:extLst>
          </p:cNvPr>
          <p:cNvSpPr/>
          <p:nvPr/>
        </p:nvSpPr>
        <p:spPr>
          <a:xfrm>
            <a:off x="450311" y="3243599"/>
            <a:ext cx="4130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Tight gas reservoir fracture network</a:t>
            </a:r>
            <a:endParaRPr lang="en-US" altLang="zh-CN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xmlns="" id="{DAD985A1-9AF9-A8BC-FD30-02C1A9548610}"/>
              </a:ext>
            </a:extLst>
          </p:cNvPr>
          <p:cNvSpPr/>
          <p:nvPr/>
        </p:nvSpPr>
        <p:spPr>
          <a:xfrm>
            <a:off x="5768485" y="2968455"/>
            <a:ext cx="26084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black</a:t>
            </a:r>
            <a:r>
              <a:rPr lang="zh-CN" alt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pore</a:t>
            </a:r>
            <a:r>
              <a:rPr lang="zh-CN" alt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white</a:t>
            </a:r>
            <a:r>
              <a:rPr lang="zh-CN" alt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solid</a:t>
            </a:r>
            <a:endParaRPr lang="en-US" altLang="zh-CN" sz="15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xmlns="" id="{C100A5D6-9B6B-AB9A-6073-67CBA6D8213D}"/>
              </a:ext>
            </a:extLst>
          </p:cNvPr>
          <p:cNvSpPr/>
          <p:nvPr/>
        </p:nvSpPr>
        <p:spPr>
          <a:xfrm>
            <a:off x="1428258" y="6326815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Matrix–fracture gas flow simulation</a:t>
            </a:r>
            <a:endParaRPr lang="en-US" altLang="zh-CN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7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F6DAE3-D91C-1AA9-734D-BB833565B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FF2763E0-3248-8D47-F9C5-1BEF474A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490" y="6489700"/>
            <a:ext cx="7096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57297-139A-4B69-91C3-81CA7D7BB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/35</a:t>
            </a:r>
          </a:p>
        </p:txBody>
      </p:sp>
      <p:sp>
        <p:nvSpPr>
          <p:cNvPr id="10" name="Rectangle 325">
            <a:extLst>
              <a:ext uri="{FF2B5EF4-FFF2-40B4-BE49-F238E27FC236}">
                <a16:creationId xmlns:a16="http://schemas.microsoft.com/office/drawing/2014/main" xmlns="" id="{F92ACEDD-B143-37B8-FFC3-2DCA980A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781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Damped-wave-based matrix–fracture gas flow simulation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E833A0F9-70F8-866E-1392-782B9C01A744}"/>
              </a:ext>
            </a:extLst>
          </p:cNvPr>
          <p:cNvSpPr/>
          <p:nvPr/>
        </p:nvSpPr>
        <p:spPr>
          <a:xfrm>
            <a:off x="198120" y="1226793"/>
            <a:ext cx="11551920" cy="53645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B91C874-487E-EBBD-AF85-A765CD3B981A}"/>
              </a:ext>
            </a:extLst>
          </p:cNvPr>
          <p:cNvSpPr/>
          <p:nvPr/>
        </p:nvSpPr>
        <p:spPr>
          <a:xfrm>
            <a:off x="436880" y="1030718"/>
            <a:ext cx="11145520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Perturbed density variation on matrix–fracture 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network</a:t>
            </a:r>
            <a:r>
              <a:rPr lang="zh-CN" altLang="en-US" sz="2000" b="1" dirty="0" smtClean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de-DE" altLang="zh-CN" sz="20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P:30MPa  T:400K </a:t>
            </a:r>
            <a:r>
              <a:rPr lang="de-DE" altLang="zh-CN" sz="2000" b="1" dirty="0" smtClean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dP/dx:0.5MPa/m</a:t>
            </a:r>
            <a:r>
              <a:rPr lang="en-US" altLang="zh-CN" sz="20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96340" y="1443522"/>
            <a:ext cx="9320910" cy="5124696"/>
            <a:chOff x="1196340" y="1443522"/>
            <a:chExt cx="9320910" cy="512469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1EE791A-FF0B-6BC4-E896-E781643D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96340" y="1443522"/>
              <a:ext cx="2842063" cy="22569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81B14AF8-0ECA-6454-EC8E-1642DE00C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1040" y="1502300"/>
              <a:ext cx="2848036" cy="22569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AE813DF-2053-1363-7E30-D42C51588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40267" y="1589456"/>
              <a:ext cx="2776983" cy="22176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094ACA3-1343-7813-6F2E-EF9222149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96340" y="3996531"/>
              <a:ext cx="2793723" cy="22187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0B55A4B-3C57-9C54-7A08-00C2F503D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4849" y="4022817"/>
              <a:ext cx="2793723" cy="22569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D4AA9388-97F0-8680-8FF3-2CE8776B6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22965" y="4164681"/>
              <a:ext cx="2894285" cy="211512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81457457-C0B1-F488-4F33-D3FA411E4FB4}"/>
                </a:ext>
              </a:extLst>
            </p:cNvPr>
            <p:cNvSpPr txBox="1"/>
            <p:nvPr/>
          </p:nvSpPr>
          <p:spPr>
            <a:xfrm>
              <a:off x="1570888" y="3721504"/>
              <a:ext cx="177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t=</a:t>
              </a: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1.52×10</a:t>
              </a:r>
              <a:r>
                <a:rPr kumimoji="0" lang="en-US" altLang="zh-CN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-9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C27E1DDF-4D1A-58FB-23CB-F62B96D8C37B}"/>
                </a:ext>
              </a:extLst>
            </p:cNvPr>
            <p:cNvSpPr txBox="1"/>
            <p:nvPr/>
          </p:nvSpPr>
          <p:spPr>
            <a:xfrm>
              <a:off x="4795361" y="3752738"/>
              <a:ext cx="177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t=4.95×10</a:t>
              </a:r>
              <a:r>
                <a:rPr lang="en-US" altLang="zh-CN" sz="1400" b="1" baseline="30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-6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5F071AD8-BD9C-F624-C03F-D93586090BA1}"/>
                </a:ext>
              </a:extLst>
            </p:cNvPr>
            <p:cNvSpPr txBox="1"/>
            <p:nvPr/>
          </p:nvSpPr>
          <p:spPr>
            <a:xfrm>
              <a:off x="8019834" y="3807143"/>
              <a:ext cx="177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t=8.99×10</a:t>
              </a:r>
              <a:r>
                <a:rPr lang="en-US" altLang="zh-CN" sz="1400" b="1" baseline="30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-6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4D86DFBA-B40E-9445-1D96-CF4A429FC1D7}"/>
                </a:ext>
              </a:extLst>
            </p:cNvPr>
            <p:cNvSpPr txBox="1"/>
            <p:nvPr/>
          </p:nvSpPr>
          <p:spPr>
            <a:xfrm>
              <a:off x="1325549" y="6250954"/>
              <a:ext cx="177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t=</a:t>
              </a: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1.39×10</a:t>
              </a:r>
              <a:r>
                <a:rPr kumimoji="0" lang="en-US" altLang="zh-CN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-5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F6D7E910-114E-F98C-EC4A-851AA06084EB}"/>
                </a:ext>
              </a:extLst>
            </p:cNvPr>
            <p:cNvSpPr txBox="1"/>
            <p:nvPr/>
          </p:nvSpPr>
          <p:spPr>
            <a:xfrm>
              <a:off x="4617816" y="6250954"/>
              <a:ext cx="177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=1.9×10</a:t>
              </a:r>
              <a:r>
                <a:rPr lang="en-US" altLang="zh-CN" sz="1400" b="1" baseline="30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-5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157D5961-3937-5C3E-218A-EBBADB88EF2C}"/>
                </a:ext>
              </a:extLst>
            </p:cNvPr>
            <p:cNvSpPr txBox="1"/>
            <p:nvPr/>
          </p:nvSpPr>
          <p:spPr>
            <a:xfrm>
              <a:off x="7782238" y="6260441"/>
              <a:ext cx="17771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t=4.19×10</a:t>
              </a:r>
              <a:r>
                <a:rPr lang="en-US" altLang="zh-CN" sz="1400" b="1" baseline="300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-5</a:t>
              </a:r>
              <a:r>
                <a:rPr lang="en-US" altLang="zh-CN" sz="14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197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D27755-BB60-C759-2924-3528A4F8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1ED9BDE-4B90-6327-8043-2201FC137C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55"/>
          <a:stretch>
            <a:fillRect/>
          </a:stretch>
        </p:blipFill>
        <p:spPr>
          <a:xfrm>
            <a:off x="722947" y="2090973"/>
            <a:ext cx="4738920" cy="313101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9A7D4208-238D-22B3-BC3A-5A1F3D66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9490" y="6489700"/>
            <a:ext cx="7096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57297-139A-4B69-91C3-81CA7D7BB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/35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C840863-40E5-326C-87EE-630EABFCB4D1}"/>
              </a:ext>
            </a:extLst>
          </p:cNvPr>
          <p:cNvSpPr txBox="1"/>
          <p:nvPr/>
        </p:nvSpPr>
        <p:spPr>
          <a:xfrm>
            <a:off x="300667" y="990791"/>
            <a:ext cx="12714293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Perturbed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variations were calculated for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original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half-reduced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apertures</a:t>
            </a:r>
            <a:endParaRPr lang="en-US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xmlns="" id="{24472FCA-B52C-3638-56C3-D8E52F891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223237"/>
              </p:ext>
            </p:extLst>
          </p:nvPr>
        </p:nvGraphicFramePr>
        <p:xfrm>
          <a:off x="3203336" y="3163093"/>
          <a:ext cx="1155303" cy="959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4" name="Equation" r:id="rId5" imgW="508000" imgH="419100" progId="Equation.DSMT4">
                  <p:embed/>
                </p:oleObj>
              </mc:Choice>
              <mc:Fallback>
                <p:oleObj name="Equation" r:id="rId5" imgW="508000" imgH="419100" progId="Equation.DSMT4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336" y="3163093"/>
                        <a:ext cx="1155303" cy="9591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402232A0-BEA1-52CB-7763-40123C2FD25C}"/>
              </a:ext>
            </a:extLst>
          </p:cNvPr>
          <p:cNvSpPr txBox="1"/>
          <p:nvPr/>
        </p:nvSpPr>
        <p:spPr>
          <a:xfrm>
            <a:off x="1534160" y="4635023"/>
            <a:ext cx="4084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k</a:t>
            </a:r>
            <a:r>
              <a:rPr lang="en-US" altLang="zh-CN" b="1" baseline="-25000" dirty="0" err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fracture permeability</a:t>
            </a:r>
            <a:r>
              <a:rPr lang="zh-CN" alt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en-US" altLang="zh-CN" b="1" dirty="0" smtClean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b:   fracture aperture</a:t>
            </a:r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24D50090-4F50-1864-2D19-3442827D7B3D}"/>
              </a:ext>
            </a:extLst>
          </p:cNvPr>
          <p:cNvSpPr/>
          <p:nvPr/>
        </p:nvSpPr>
        <p:spPr>
          <a:xfrm>
            <a:off x="969049" y="1738181"/>
            <a:ext cx="4352517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racture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permeability model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E1237040-36AF-7AFE-C46F-1B8232437262}"/>
              </a:ext>
            </a:extLst>
          </p:cNvPr>
          <p:cNvGrpSpPr/>
          <p:nvPr/>
        </p:nvGrpSpPr>
        <p:grpSpPr>
          <a:xfrm>
            <a:off x="6472150" y="1737872"/>
            <a:ext cx="4470170" cy="3805711"/>
            <a:chOff x="1088161" y="1811114"/>
            <a:chExt cx="4470170" cy="380571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B42AF6D-4885-7FD3-987A-8F5D0B39F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91" y="2369995"/>
              <a:ext cx="4095110" cy="317742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328E8245-651E-02A5-BDBF-E18FF8F687C2}"/>
                </a:ext>
              </a:extLst>
            </p:cNvPr>
            <p:cNvSpPr/>
            <p:nvPr/>
          </p:nvSpPr>
          <p:spPr>
            <a:xfrm>
              <a:off x="1088163" y="1811114"/>
              <a:ext cx="4470168" cy="4124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Perturbed mass variation in matrix</a:t>
              </a:r>
              <a:endPara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DC1CFC4A-9A6D-B74D-46F0-35205D6A2FF1}"/>
                </a:ext>
              </a:extLst>
            </p:cNvPr>
            <p:cNvSpPr/>
            <p:nvPr/>
          </p:nvSpPr>
          <p:spPr>
            <a:xfrm>
              <a:off x="1088161" y="2223582"/>
              <a:ext cx="4460010" cy="33932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FFD76AA3-97D4-DDAF-4DA0-D0A512BB6973}"/>
              </a:ext>
            </a:extLst>
          </p:cNvPr>
          <p:cNvSpPr/>
          <p:nvPr/>
        </p:nvSpPr>
        <p:spPr>
          <a:xfrm>
            <a:off x="969049" y="2136056"/>
            <a:ext cx="4352517" cy="339324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xmlns="" id="{ED2EDC1A-E361-050A-789A-3916C89EC552}"/>
              </a:ext>
            </a:extLst>
          </p:cNvPr>
          <p:cNvSpPr txBox="1"/>
          <p:nvPr/>
        </p:nvSpPr>
        <p:spPr bwMode="auto">
          <a:xfrm>
            <a:off x="104351" y="3378264"/>
            <a:ext cx="11394880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09">
              <a:lnSpc>
                <a:spcPct val="125000"/>
              </a:lnSpc>
              <a:defRPr sz="2800" b="1">
                <a:solidFill>
                  <a:srgbClr val="C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/>
              <a:t>VS</a:t>
            </a:r>
            <a:endParaRPr lang="zh-CN" altLang="en-US" sz="3200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xmlns="" id="{A4D83EC5-E9FB-706E-697F-33D0BBB59725}"/>
              </a:ext>
            </a:extLst>
          </p:cNvPr>
          <p:cNvSpPr txBox="1"/>
          <p:nvPr/>
        </p:nvSpPr>
        <p:spPr bwMode="auto">
          <a:xfrm>
            <a:off x="0" y="5725415"/>
            <a:ext cx="12044513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buClr>
                <a:srgbClr val="C00000"/>
              </a:buClr>
              <a:defRPr sz="28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sz="2400" dirty="0"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Conventional theory </a:t>
            </a:r>
            <a:r>
              <a:rPr lang="en-US" altLang="zh-CN" sz="2400" dirty="0" smtClean="0"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stress-sensitive aperture reduces production rate</a:t>
            </a:r>
          </a:p>
          <a:p>
            <a:r>
              <a:rPr lang="en-US" altLang="zh-CN" sz="2400" dirty="0"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study: aperture variation has no impact on production.</a:t>
            </a:r>
            <a:endParaRPr lang="zh-CN" altLang="en-US" sz="2400" dirty="0"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6B975727-FF21-DCFA-A55D-9716D953C947}"/>
              </a:ext>
            </a:extLst>
          </p:cNvPr>
          <p:cNvSpPr txBox="1"/>
          <p:nvPr/>
        </p:nvSpPr>
        <p:spPr>
          <a:xfrm>
            <a:off x="7889216" y="3202969"/>
            <a:ext cx="2935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b="1" baseline="-25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remains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constant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ctangle 325">
            <a:extLst>
              <a:ext uri="{FF2B5EF4-FFF2-40B4-BE49-F238E27FC236}">
                <a16:creationId xmlns:a16="http://schemas.microsoft.com/office/drawing/2014/main" xmlns="" id="{F92ACEDD-B143-37B8-FFC3-2DCA980A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781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Damped-wave-based matrix–fracture gas flow simulation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29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476AB9-53E3-672A-8C71-3F6C95E3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ECD3F8B-3EEF-8C3B-896A-C24908592D1D}"/>
              </a:ext>
            </a:extLst>
          </p:cNvPr>
          <p:cNvSpPr txBox="1"/>
          <p:nvPr/>
        </p:nvSpPr>
        <p:spPr>
          <a:xfrm>
            <a:off x="146947" y="846312"/>
            <a:ext cx="12542893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blockage of the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matrix-fracture cross-section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under constant aperture</a:t>
            </a:r>
            <a:endParaRPr lang="en-US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52E495F4-3ECC-8B0D-8B9E-39353A17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7570" y="6305033"/>
            <a:ext cx="7096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57297-139A-4B69-91C3-81CA7D7BB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/35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8C2FBC68-4A9C-0E10-EB88-D9DE8E0BEC68}"/>
              </a:ext>
            </a:extLst>
          </p:cNvPr>
          <p:cNvGrpSpPr/>
          <p:nvPr/>
        </p:nvGrpSpPr>
        <p:grpSpPr>
          <a:xfrm>
            <a:off x="-699816" y="1583981"/>
            <a:ext cx="12454935" cy="5086177"/>
            <a:chOff x="-699816" y="1218856"/>
            <a:chExt cx="12454935" cy="508617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3FDB0718-2065-A5CC-1310-B27AB06AC518}"/>
                </a:ext>
              </a:extLst>
            </p:cNvPr>
            <p:cNvGrpSpPr/>
            <p:nvPr/>
          </p:nvGrpSpPr>
          <p:grpSpPr>
            <a:xfrm>
              <a:off x="-699816" y="1840928"/>
              <a:ext cx="6016724" cy="4150694"/>
              <a:chOff x="-646369" y="1193696"/>
              <a:chExt cx="6444559" cy="4752528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xmlns="" id="{82CA2066-1560-7610-C609-8CB448A18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46369" y="2185896"/>
                <a:ext cx="4828537" cy="2968240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xmlns="" id="{E877FC7A-F47E-543F-72A2-01235F4E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4060" y="4074016"/>
                <a:ext cx="1924504" cy="187220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459D2F98-00AD-0A8E-336A-7101F3366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6356" y="1193696"/>
                <a:ext cx="1872208" cy="187220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cxnSp>
            <p:nvCxnSpPr>
              <p:cNvPr id="7" name="直接箭头连接符 6">
                <a:extLst>
                  <a:ext uri="{FF2B5EF4-FFF2-40B4-BE49-F238E27FC236}">
                    <a16:creationId xmlns:a16="http://schemas.microsoft.com/office/drawing/2014/main" xmlns="" id="{D9BC60E4-C07B-2280-B0AD-61CDB501D37B}"/>
                  </a:ext>
                </a:extLst>
              </p:cNvPr>
              <p:cNvCxnSpPr>
                <a:endCxn id="4" idx="1"/>
              </p:cNvCxnSpPr>
              <p:nvPr/>
            </p:nvCxnSpPr>
            <p:spPr bwMode="auto">
              <a:xfrm>
                <a:off x="2250212" y="4074016"/>
                <a:ext cx="1243848" cy="936104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cxnSp>
            <p:nvCxnSpPr>
              <p:cNvPr id="8" name="直接箭头连接符 7">
                <a:extLst>
                  <a:ext uri="{FF2B5EF4-FFF2-40B4-BE49-F238E27FC236}">
                    <a16:creationId xmlns:a16="http://schemas.microsoft.com/office/drawing/2014/main" xmlns="" id="{3307D6B2-A949-D1C3-4757-93ED9597F548}"/>
                  </a:ext>
                </a:extLst>
              </p:cNvPr>
              <p:cNvCxnSpPr>
                <a:cxnSpLocks/>
                <a:endCxn id="6" idx="1"/>
              </p:cNvCxnSpPr>
              <p:nvPr/>
            </p:nvCxnSpPr>
            <p:spPr bwMode="auto">
              <a:xfrm flipV="1">
                <a:off x="2279911" y="2129800"/>
                <a:ext cx="1266445" cy="1800200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11AE0CD3-72FD-EA4B-D9EB-DDB0C1E6E3A0}"/>
                  </a:ext>
                </a:extLst>
              </p:cNvPr>
              <p:cNvSpPr/>
              <p:nvPr/>
            </p:nvSpPr>
            <p:spPr>
              <a:xfrm>
                <a:off x="3397084" y="3123888"/>
                <a:ext cx="2401106" cy="9514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black: pore-fracture</a:t>
                </a:r>
              </a:p>
              <a:p>
                <a:pPr defTabSz="914400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interface</a:t>
                </a:r>
                <a:endPara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63AAA44F-FD6D-45D5-81E3-1FC32814C1FF}"/>
                </a:ext>
              </a:extLst>
            </p:cNvPr>
            <p:cNvSpPr/>
            <p:nvPr/>
          </p:nvSpPr>
          <p:spPr>
            <a:xfrm>
              <a:off x="341948" y="1395906"/>
              <a:ext cx="5107297" cy="490912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33E7B9A9-B9A2-8E72-0F73-80525CD09E83}"/>
                </a:ext>
              </a:extLst>
            </p:cNvPr>
            <p:cNvSpPr/>
            <p:nvPr/>
          </p:nvSpPr>
          <p:spPr>
            <a:xfrm>
              <a:off x="341948" y="1218856"/>
              <a:ext cx="5107297" cy="4124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Matrix pore–fracture interface identification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FEF19D2A-BD19-A0D2-4066-1AE3FE6EA4D2}"/>
                </a:ext>
              </a:extLst>
            </p:cNvPr>
            <p:cNvSpPr/>
            <p:nvPr/>
          </p:nvSpPr>
          <p:spPr>
            <a:xfrm>
              <a:off x="6143072" y="1400699"/>
              <a:ext cx="5612047" cy="488864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92E5AC00-40EE-6B83-16A7-112B81ED12BD}"/>
                </a:ext>
              </a:extLst>
            </p:cNvPr>
            <p:cNvSpPr/>
            <p:nvPr/>
          </p:nvSpPr>
          <p:spPr>
            <a:xfrm>
              <a:off x="6132482" y="1218856"/>
              <a:ext cx="5622637" cy="4124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Artificial blockage of </a:t>
              </a:r>
              <a:r>
                <a:rPr lang="en-US" altLang="zh-CN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pore–fracture cross-section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xmlns="" id="{086BB37B-574F-0711-C90D-64A0CAA1A259}"/>
                </a:ext>
              </a:extLst>
            </p:cNvPr>
            <p:cNvSpPr/>
            <p:nvPr/>
          </p:nvSpPr>
          <p:spPr>
            <a:xfrm>
              <a:off x="5654454" y="3268272"/>
              <a:ext cx="368289" cy="1183897"/>
            </a:xfrm>
            <a:prstGeom prst="rightArrow">
              <a:avLst>
                <a:gd name="adj1" fmla="val 50000"/>
                <a:gd name="adj2" fmla="val 64565"/>
              </a:avLst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A33239A8-2254-9611-0514-C21654E08A8A}"/>
                </a:ext>
              </a:extLst>
            </p:cNvPr>
            <p:cNvGrpSpPr/>
            <p:nvPr/>
          </p:nvGrpSpPr>
          <p:grpSpPr>
            <a:xfrm>
              <a:off x="6022743" y="1631325"/>
              <a:ext cx="5462712" cy="4658022"/>
              <a:chOff x="5795312" y="1511513"/>
              <a:chExt cx="5763400" cy="4987437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8F7231E6-CDA4-0E1A-59E9-EC2DDBE1C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95312" y="1511513"/>
                <a:ext cx="3102312" cy="2091323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AACD1B88-C533-A094-A706-6245A7DA6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363192" y="1558014"/>
                <a:ext cx="2879650" cy="1845929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B475910F-ACBB-3D37-369E-F967EA537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76162" y="2904408"/>
                <a:ext cx="3254064" cy="218655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684D7A46-2D6E-10B7-2896-D1AC6537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27705" y="2887045"/>
                <a:ext cx="3131007" cy="200077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8874DB71-9077-051C-6EA8-91FDFB541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51560" y="4462907"/>
                <a:ext cx="2879650" cy="2036043"/>
              </a:xfrm>
              <a:prstGeom prst="rect">
                <a:avLst/>
              </a:prstGeom>
            </p:spPr>
          </p:pic>
          <p:graphicFrame>
            <p:nvGraphicFramePr>
              <p:cNvPr id="27" name="对象 26">
                <a:extLst>
                  <a:ext uri="{FF2B5EF4-FFF2-40B4-BE49-F238E27FC236}">
                    <a16:creationId xmlns:a16="http://schemas.microsoft.com/office/drawing/2014/main" xmlns="" id="{C2CCD9AC-EAB8-61FB-13C0-FFA5844CD0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0456462"/>
                  </p:ext>
                </p:extLst>
              </p:nvPr>
            </p:nvGraphicFramePr>
            <p:xfrm>
              <a:off x="8704261" y="4629197"/>
              <a:ext cx="766875" cy="7084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408" name="Equation" r:id="rId12" imgW="482400" imgH="444240" progId="Equation.DSMT4">
                      <p:embed/>
                    </p:oleObj>
                  </mc:Choice>
                  <mc:Fallback>
                    <p:oleObj name="Equation" r:id="rId12" imgW="482400" imgH="444240" progId="Equation.DSMT4">
                      <p:embed/>
                      <p:pic>
                        <p:nvPicPr>
                          <p:cNvPr id="18" name="对象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04261" y="4629197"/>
                            <a:ext cx="766875" cy="708423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xmlns="" id="{E6E069D2-6093-4424-68F4-567D0C3506DB}"/>
                  </a:ext>
                </a:extLst>
              </p:cNvPr>
              <p:cNvSpPr/>
              <p:nvPr/>
            </p:nvSpPr>
            <p:spPr>
              <a:xfrm>
                <a:off x="8774705" y="5323103"/>
                <a:ext cx="2770587" cy="11132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γ</a:t>
                </a: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  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 ratio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i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</a:t>
                </a:r>
                <a:r>
                  <a:rPr lang="en-US" altLang="zh-CN" b="1" i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</a:t>
                </a: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 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blocked pore area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defTabSz="914400" fontAlgn="base">
                  <a:lnSpc>
                    <a:spcPct val="114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</a:t>
                </a:r>
                <a:r>
                  <a:rPr lang="en-US" altLang="zh-CN" b="1" i="1" baseline="-25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</a:t>
                </a:r>
                <a:r>
                  <a:rPr lang="zh-CN" altLang="en-US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total pore area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xmlns="" id="{2417202F-A5DB-09E1-7FE2-4C2EB7391709}"/>
                  </a:ext>
                </a:extLst>
              </p:cNvPr>
              <p:cNvSpPr txBox="1"/>
              <p:nvPr/>
            </p:nvSpPr>
            <p:spPr>
              <a:xfrm>
                <a:off x="7583312" y="3035603"/>
                <a:ext cx="87441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γ=0.096 </a:t>
                </a:r>
                <a:endParaRPr lang="zh-CN" altLang="en-US" sz="2000" b="1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xmlns="" id="{A38AB951-C4E0-016A-3FC4-75C24E5432EC}"/>
                  </a:ext>
                </a:extLst>
              </p:cNvPr>
              <p:cNvSpPr txBox="1"/>
              <p:nvPr/>
            </p:nvSpPr>
            <p:spPr>
              <a:xfrm>
                <a:off x="9803017" y="3021662"/>
                <a:ext cx="8748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altLang="zh-CN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rPr>
                  <a:t>γ=0.31 </a:t>
                </a:r>
                <a:endParaRPr lang="zh-CN" altLang="en-US" sz="2000" b="1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xmlns="" id="{D7150CDA-7D8B-A836-0C96-B607439736C1}"/>
                  </a:ext>
                </a:extLst>
              </p:cNvPr>
              <p:cNvSpPr txBox="1"/>
              <p:nvPr/>
            </p:nvSpPr>
            <p:spPr>
              <a:xfrm>
                <a:off x="7719050" y="4527288"/>
                <a:ext cx="90729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kumimoji="0" sz="16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</a:lstStyle>
              <a:p>
                <a:r>
                  <a:rPr lang="en-US" altLang="zh-CN" sz="1400"/>
                  <a:t>γ=0.59 </a:t>
                </a:r>
                <a:endParaRPr lang="zh-CN" altLang="en-US" sz="1400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xmlns="" id="{D1D11846-9EC4-0E13-4DB8-466A9D966242}"/>
                  </a:ext>
                </a:extLst>
              </p:cNvPr>
              <p:cNvSpPr txBox="1"/>
              <p:nvPr/>
            </p:nvSpPr>
            <p:spPr>
              <a:xfrm>
                <a:off x="10016571" y="4581276"/>
                <a:ext cx="9113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kumimoji="0" sz="16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</a:lstStyle>
              <a:p>
                <a:r>
                  <a:rPr lang="en-US" altLang="zh-CN" sz="1400"/>
                  <a:t>γ=0.67 </a:t>
                </a:r>
                <a:endParaRPr lang="zh-CN" altLang="en-US" sz="1400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xmlns="" id="{42112AE9-723D-E714-DECF-E3192F159D99}"/>
                  </a:ext>
                </a:extLst>
              </p:cNvPr>
              <p:cNvSpPr txBox="1"/>
              <p:nvPr/>
            </p:nvSpPr>
            <p:spPr>
              <a:xfrm>
                <a:off x="7692868" y="5991622"/>
                <a:ext cx="9113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kumimoji="0" sz="16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</a:lstStyle>
              <a:p>
                <a:r>
                  <a:rPr lang="en-US" altLang="zh-CN" sz="1400"/>
                  <a:t>γ=0.75 </a:t>
                </a:r>
                <a:endParaRPr lang="zh-CN" altLang="en-US" sz="1400"/>
              </a:p>
            </p:txBody>
          </p:sp>
        </p:grpSp>
      </p:grpSp>
      <p:sp>
        <p:nvSpPr>
          <p:cNvPr id="32" name="Rectangle 325">
            <a:extLst>
              <a:ext uri="{FF2B5EF4-FFF2-40B4-BE49-F238E27FC236}">
                <a16:creationId xmlns:a16="http://schemas.microsoft.com/office/drawing/2014/main" xmlns="" id="{F92ACEDD-B143-37B8-FFC3-2DCA980A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781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Damped-wave-based matrix–fracture gas flow simulation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3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291655-1BD2-BB2B-835A-E8C5F66B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E2E4C2EA-8A53-EB3C-D479-2FCCE4A9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7570" y="6305033"/>
            <a:ext cx="70961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57297-139A-4B69-91C3-81CA7D7BB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/35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-646252" y="1142184"/>
            <a:ext cx="13132892" cy="5309416"/>
            <a:chOff x="-646252" y="1142184"/>
            <a:chExt cx="12623434" cy="5162849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xmlns="" id="{8BCEA03E-7074-A050-0401-B74A15663E44}"/>
                </a:ext>
              </a:extLst>
            </p:cNvPr>
            <p:cNvGrpSpPr/>
            <p:nvPr/>
          </p:nvGrpSpPr>
          <p:grpSpPr>
            <a:xfrm>
              <a:off x="-646252" y="1447563"/>
              <a:ext cx="12623434" cy="4857470"/>
              <a:chOff x="-232768" y="1553526"/>
              <a:chExt cx="12623434" cy="4857470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EEC3416-6AE5-3DE2-BA91-6F88C544B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2768" y="3608600"/>
                <a:ext cx="4526113" cy="278233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563CD7AB-8279-FD40-E031-560D7F0D3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93" y="1560971"/>
                <a:ext cx="3741418" cy="2299957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69A3DA8F-6476-15AE-D820-2B27C8DF0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1589" y="1553526"/>
                <a:ext cx="3841339" cy="236138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1FC83303-BFCC-D1DA-96C0-64920CAD5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5386" y="3588537"/>
                <a:ext cx="4307385" cy="2822459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xmlns="" id="{029E80B3-713F-05FF-AB80-7116B0C07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5206" y="1587651"/>
                <a:ext cx="3595630" cy="221033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xmlns="" id="{80289F43-9BC4-E2B6-120C-94DBB9384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821" y="3928724"/>
                <a:ext cx="3484605" cy="2142086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xmlns="" id="{CD3D8AE7-7C59-722A-90EE-7BB0F2356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4209" y="1594955"/>
                <a:ext cx="3630854" cy="223199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7EAB797A-2F6D-43B6-E95B-AFD48A753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9245" y="3747932"/>
                <a:ext cx="3941406" cy="2422895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xmlns="" id="{92A43F52-5590-96DC-2F78-02CF435AE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7794" y="1571025"/>
                <a:ext cx="3812872" cy="2343882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2935D0DF-2B3C-DC1C-BF6A-19DB2058F8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7794" y="3922211"/>
                <a:ext cx="3635604" cy="2234910"/>
              </a:xfrm>
              <a:prstGeom prst="rect">
                <a:avLst/>
              </a:prstGeom>
            </p:spPr>
          </p:pic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xmlns="" id="{585862DF-BBCF-D4C6-0024-48B7F4E7E55C}"/>
                  </a:ext>
                </a:extLst>
              </p:cNvPr>
              <p:cNvSpPr/>
              <p:nvPr/>
            </p:nvSpPr>
            <p:spPr>
              <a:xfrm>
                <a:off x="930582" y="1672528"/>
                <a:ext cx="2235200" cy="44381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xmlns="" id="{7B4929B1-BDA4-E793-D971-D4B3BFCF6C92}"/>
                  </a:ext>
                </a:extLst>
              </p:cNvPr>
              <p:cNvSpPr/>
              <p:nvPr/>
            </p:nvSpPr>
            <p:spPr>
              <a:xfrm>
                <a:off x="3174649" y="1672528"/>
                <a:ext cx="2235200" cy="44381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xmlns="" id="{28C35000-2856-C2B9-5623-29F1838262D0}"/>
                  </a:ext>
                </a:extLst>
              </p:cNvPr>
              <p:cNvSpPr/>
              <p:nvPr/>
            </p:nvSpPr>
            <p:spPr>
              <a:xfrm>
                <a:off x="5418716" y="1672528"/>
                <a:ext cx="2014718" cy="44381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xmlns="" id="{65D5F869-2A6F-671E-F906-8430B6D8976C}"/>
                  </a:ext>
                </a:extLst>
              </p:cNvPr>
              <p:cNvSpPr/>
              <p:nvPr/>
            </p:nvSpPr>
            <p:spPr>
              <a:xfrm>
                <a:off x="7423581" y="1668599"/>
                <a:ext cx="2014718" cy="44381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xmlns="" id="{6C0A935E-B540-09BF-BAA7-0A4C6EB07105}"/>
                  </a:ext>
                </a:extLst>
              </p:cNvPr>
              <p:cNvSpPr/>
              <p:nvPr/>
            </p:nvSpPr>
            <p:spPr>
              <a:xfrm>
                <a:off x="9438299" y="1684546"/>
                <a:ext cx="2235200" cy="44054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A27C5131-391A-48D2-6CA5-E70E7F629978}"/>
                </a:ext>
              </a:extLst>
            </p:cNvPr>
            <p:cNvCxnSpPr>
              <a:stCxn id="40" idx="1"/>
            </p:cNvCxnSpPr>
            <p:nvPr/>
          </p:nvCxnSpPr>
          <p:spPr>
            <a:xfrm flipV="1">
              <a:off x="517098" y="3754965"/>
              <a:ext cx="10742917" cy="306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E06E7296-7FD7-CA72-1E72-EA5AD18EBE76}"/>
                </a:ext>
              </a:extLst>
            </p:cNvPr>
            <p:cNvSpPr/>
            <p:nvPr/>
          </p:nvSpPr>
          <p:spPr>
            <a:xfrm>
              <a:off x="517098" y="1142184"/>
              <a:ext cx="2244067" cy="41246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block </a:t>
              </a:r>
              <a:r>
                <a:rPr lang="en-US" altLang="zh-CN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ratio 0.096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xmlns="" id="{A950AC74-06A0-2B1C-3B6D-EC7C2CB6D515}"/>
                </a:ext>
              </a:extLst>
            </p:cNvPr>
            <p:cNvSpPr/>
            <p:nvPr/>
          </p:nvSpPr>
          <p:spPr>
            <a:xfrm>
              <a:off x="2761165" y="1142184"/>
              <a:ext cx="2235200" cy="41246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block </a:t>
              </a:r>
              <a:r>
                <a:rPr lang="en-US" altLang="zh-CN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ratio 0.31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A243AF7F-CCEE-721B-372A-5A485D1DFCC4}"/>
                </a:ext>
              </a:extLst>
            </p:cNvPr>
            <p:cNvSpPr/>
            <p:nvPr/>
          </p:nvSpPr>
          <p:spPr>
            <a:xfrm>
              <a:off x="4978400" y="1142184"/>
              <a:ext cx="2041550" cy="41246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block </a:t>
              </a:r>
              <a:r>
                <a:rPr lang="en-US" altLang="zh-CN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ratio 0.59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xmlns="" id="{A587B675-3A78-A118-AFE0-EDF606B4F932}"/>
                </a:ext>
              </a:extLst>
            </p:cNvPr>
            <p:cNvSpPr/>
            <p:nvPr/>
          </p:nvSpPr>
          <p:spPr>
            <a:xfrm>
              <a:off x="7019950" y="1142184"/>
              <a:ext cx="2004865" cy="41246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block </a:t>
              </a:r>
              <a:r>
                <a:rPr lang="en-US" altLang="zh-CN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ratio 0.67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xmlns="" id="{6AA1A1EC-0218-A0F1-FE4F-7AA97AF63914}"/>
                </a:ext>
              </a:extLst>
            </p:cNvPr>
            <p:cNvSpPr/>
            <p:nvPr/>
          </p:nvSpPr>
          <p:spPr>
            <a:xfrm>
              <a:off x="9025988" y="1149037"/>
              <a:ext cx="2221774" cy="41246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block </a:t>
              </a:r>
              <a:r>
                <a:rPr lang="en-US" altLang="zh-CN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ratio 0.75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325">
            <a:extLst>
              <a:ext uri="{FF2B5EF4-FFF2-40B4-BE49-F238E27FC236}">
                <a16:creationId xmlns:a16="http://schemas.microsoft.com/office/drawing/2014/main" xmlns="" id="{F92ACEDD-B143-37B8-FFC3-2DCA980A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781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Damped-wave-based matrix–fracture gas flow simulation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90400C5-09A4-CA64-BB9D-9B744821185E}"/>
              </a:ext>
            </a:extLst>
          </p:cNvPr>
          <p:cNvSpPr/>
          <p:nvPr/>
        </p:nvSpPr>
        <p:spPr>
          <a:xfrm>
            <a:off x="597692" y="1729740"/>
            <a:ext cx="5216368" cy="4281931"/>
          </a:xfrm>
          <a:prstGeom prst="rect">
            <a:avLst/>
          </a:prstGeom>
          <a:solidFill>
            <a:schemeClr val="bg2"/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25">
            <a:extLst>
              <a:ext uri="{FF2B5EF4-FFF2-40B4-BE49-F238E27FC236}">
                <a16:creationId xmlns:a16="http://schemas.microsoft.com/office/drawing/2014/main" xmlns="" id="{9D08F370-040B-859C-69C9-5EB4FD81A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17404" y="150828"/>
            <a:ext cx="7233742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History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of Darcy’s Law 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502F07FD-720E-E460-5290-5F241F24837F}"/>
              </a:ext>
            </a:extLst>
          </p:cNvPr>
          <p:cNvSpPr txBox="1"/>
          <p:nvPr/>
        </p:nvSpPr>
        <p:spPr>
          <a:xfrm>
            <a:off x="257977" y="6072314"/>
            <a:ext cx="11858786" cy="845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 defTabSz="914400">
              <a:lnSpc>
                <a:spcPct val="125000"/>
              </a:lnSpc>
            </a:pPr>
            <a:r>
              <a:rPr lang="fr-FR" altLang="zh-CN" sz="1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H. Darcy, Les fontaines publiques de la ville de Dijon: Exposition et application des principes a suivre et des formules a employer dans les questions   </a:t>
            </a:r>
          </a:p>
          <a:p>
            <a:pPr indent="-457200" algn="just" defTabSz="914400">
              <a:lnSpc>
                <a:spcPct val="125000"/>
              </a:lnSpc>
            </a:pPr>
            <a:r>
              <a:rPr lang="fr-FR" altLang="zh-CN" sz="1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 distribution   d’eau   (Victor Dalmont, 1856), Vol. 1</a:t>
            </a:r>
            <a:endParaRPr lang="en-US" altLang="zh-CN" sz="13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just" defTabSz="914400">
              <a:lnSpc>
                <a:spcPct val="125000"/>
              </a:lnSpc>
            </a:pPr>
            <a:r>
              <a:rPr lang="en-US" altLang="zh-CN" sz="1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Whitaker, Stephen. "Flow in porous media I: A theoretical derivation of Darcy's law." Transport in porous media 1.1 (1986): 3-25.</a:t>
            </a:r>
            <a:endParaRPr lang="zh-CN" altLang="en-US" sz="13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6B50062-5009-1A9D-4030-D0870EA3BD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12" y="2415230"/>
            <a:ext cx="5284948" cy="2582928"/>
          </a:xfrm>
          <a:prstGeom prst="rect">
            <a:avLst/>
          </a:prstGeom>
        </p:spPr>
      </p:pic>
      <p:graphicFrame>
        <p:nvGraphicFramePr>
          <p:cNvPr id="8" name="对象 5">
            <a:extLst>
              <a:ext uri="{FF2B5EF4-FFF2-40B4-BE49-F238E27FC236}">
                <a16:creationId xmlns:a16="http://schemas.microsoft.com/office/drawing/2014/main" xmlns="" id="{B06913EA-3451-1BCD-8725-982F3C170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187711"/>
              </p:ext>
            </p:extLst>
          </p:nvPr>
        </p:nvGraphicFramePr>
        <p:xfrm>
          <a:off x="897871" y="5344653"/>
          <a:ext cx="1249329" cy="66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0" name="Equation" r:id="rId5" imgW="672840" imgH="355320" progId="Equation.DSMT4">
                  <p:embed/>
                </p:oleObj>
              </mc:Choice>
              <mc:Fallback>
                <p:oleObj name="Equation" r:id="rId5" imgW="672840" imgH="355320" progId="Equation.DSMT4">
                  <p:embed/>
                  <p:pic>
                    <p:nvPicPr>
                      <p:cNvPr id="9" name="对象 5">
                        <a:extLst>
                          <a:ext uri="{FF2B5EF4-FFF2-40B4-BE49-F238E27FC236}">
                            <a16:creationId xmlns:a16="http://schemas.microsoft.com/office/drawing/2014/main" xmlns="" id="{BFE2D926-7DEE-8636-60F5-2C0CCB8290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871" y="5344653"/>
                        <a:ext cx="1249329" cy="66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5">
            <a:extLst>
              <a:ext uri="{FF2B5EF4-FFF2-40B4-BE49-F238E27FC236}">
                <a16:creationId xmlns:a16="http://schemas.microsoft.com/office/drawing/2014/main" xmlns="" id="{A4F74AE0-E622-3444-EB13-A4474A606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362651"/>
              </p:ext>
            </p:extLst>
          </p:nvPr>
        </p:nvGraphicFramePr>
        <p:xfrm>
          <a:off x="3146757" y="5318432"/>
          <a:ext cx="1300192" cy="660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1" name="Equation" r:id="rId7" imgW="698400" imgH="355320" progId="Equation.DSMT4">
                  <p:embed/>
                </p:oleObj>
              </mc:Choice>
              <mc:Fallback>
                <p:oleObj name="Equation" r:id="rId7" imgW="698400" imgH="355320" progId="Equation.DSMT4">
                  <p:embed/>
                  <p:pic>
                    <p:nvPicPr>
                      <p:cNvPr id="17" name="对象 5">
                        <a:extLst>
                          <a:ext uri="{FF2B5EF4-FFF2-40B4-BE49-F238E27FC236}">
                            <a16:creationId xmlns:a16="http://schemas.microsoft.com/office/drawing/2014/main" xmlns="" id="{705D5871-E807-12AD-895B-F9E47D81BF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757" y="5318432"/>
                        <a:ext cx="1300192" cy="660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E0D9C1B-19C4-6E31-25F5-EDCB13C7BA9A}"/>
              </a:ext>
            </a:extLst>
          </p:cNvPr>
          <p:cNvSpPr txBox="1"/>
          <p:nvPr/>
        </p:nvSpPr>
        <p:spPr>
          <a:xfrm>
            <a:off x="84840" y="905951"/>
            <a:ext cx="13329501" cy="522814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Steady </a:t>
            </a: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low-Re flow of an incompressible fluid in a rigid porous medium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9178E179-EBA7-6D86-CC09-43E2B9CF5A72}"/>
              </a:ext>
            </a:extLst>
          </p:cNvPr>
          <p:cNvSpPr txBox="1"/>
          <p:nvPr/>
        </p:nvSpPr>
        <p:spPr>
          <a:xfrm>
            <a:off x="2001342" y="4978135"/>
            <a:ext cx="2364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(Henry Darcy, 1856)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709BF3C0-9299-661F-5D96-91B45E242DEF}"/>
              </a:ext>
            </a:extLst>
          </p:cNvPr>
          <p:cNvSpPr/>
          <p:nvPr/>
        </p:nvSpPr>
        <p:spPr>
          <a:xfrm>
            <a:off x="597692" y="1729740"/>
            <a:ext cx="5216368" cy="4693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xmlns="" id="{04FA2FC7-A446-E080-9C5A-0AA152ED53C1}"/>
              </a:ext>
            </a:extLst>
          </p:cNvPr>
          <p:cNvSpPr/>
          <p:nvPr/>
        </p:nvSpPr>
        <p:spPr>
          <a:xfrm>
            <a:off x="2447379" y="5511479"/>
            <a:ext cx="464820" cy="32956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7AFDE130-1D54-A80C-A22A-00256B61223D}"/>
              </a:ext>
            </a:extLst>
          </p:cNvPr>
          <p:cNvSpPr txBox="1"/>
          <p:nvPr/>
        </p:nvSpPr>
        <p:spPr>
          <a:xfrm>
            <a:off x="1697144" y="1733585"/>
            <a:ext cx="3770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Physical experiment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9EF0725B-3DD1-C382-8897-E8BF3DFF1933}"/>
              </a:ext>
            </a:extLst>
          </p:cNvPr>
          <p:cNvSpPr/>
          <p:nvPr/>
        </p:nvSpPr>
        <p:spPr>
          <a:xfrm>
            <a:off x="6136927" y="1729740"/>
            <a:ext cx="5082060" cy="4281931"/>
          </a:xfrm>
          <a:prstGeom prst="rect">
            <a:avLst/>
          </a:prstGeom>
          <a:solidFill>
            <a:schemeClr val="bg2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C93A068-A348-D06A-490E-5D0A982A1259}"/>
              </a:ext>
            </a:extLst>
          </p:cNvPr>
          <p:cNvSpPr/>
          <p:nvPr/>
        </p:nvSpPr>
        <p:spPr>
          <a:xfrm>
            <a:off x="6136927" y="1729740"/>
            <a:ext cx="5082060" cy="4693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231D623F-8415-32C1-A17C-701D51B13C94}"/>
              </a:ext>
            </a:extLst>
          </p:cNvPr>
          <p:cNvSpPr txBox="1"/>
          <p:nvPr/>
        </p:nvSpPr>
        <p:spPr>
          <a:xfrm>
            <a:off x="6749592" y="1705305"/>
            <a:ext cx="4047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 smtClean="0"/>
              <a:t>Theoretical </a:t>
            </a:r>
            <a:r>
              <a:rPr lang="en-US" altLang="zh-CN" dirty="0"/>
              <a:t>derivation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A98472D-EA03-1C3A-7FF1-0BB7A2A21FB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264" y="2522964"/>
            <a:ext cx="3447415" cy="53494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0DD85588-F2AD-B5E4-D30B-A903707FE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7096" y="3706438"/>
            <a:ext cx="2640330" cy="34046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87A858B3-1097-17D1-FA5A-FF061B1A9A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3707" y="4386927"/>
            <a:ext cx="1370293" cy="5309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E8776E58-8092-699A-1789-A86468E0167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5383" y="5328187"/>
            <a:ext cx="2369820" cy="578005"/>
          </a:xfrm>
          <a:prstGeom prst="rect">
            <a:avLst/>
          </a:prstGeom>
        </p:spPr>
      </p:pic>
      <p:sp>
        <p:nvSpPr>
          <p:cNvPr id="38" name="箭头: 右 37">
            <a:extLst>
              <a:ext uri="{FF2B5EF4-FFF2-40B4-BE49-F238E27FC236}">
                <a16:creationId xmlns:a16="http://schemas.microsoft.com/office/drawing/2014/main" xmlns="" id="{6F8B19E7-2762-694F-5B4F-164ED023E435}"/>
              </a:ext>
            </a:extLst>
          </p:cNvPr>
          <p:cNvSpPr/>
          <p:nvPr/>
        </p:nvSpPr>
        <p:spPr>
          <a:xfrm rot="5400000">
            <a:off x="8393285" y="3057668"/>
            <a:ext cx="293232" cy="32956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xmlns="" id="{5829D8F2-59D6-9494-118A-8E8E69DDD604}"/>
              </a:ext>
            </a:extLst>
          </p:cNvPr>
          <p:cNvSpPr/>
          <p:nvPr/>
        </p:nvSpPr>
        <p:spPr>
          <a:xfrm rot="5400000">
            <a:off x="8360575" y="4118248"/>
            <a:ext cx="293232" cy="32956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xmlns="" id="{ADCD28DE-D703-2674-3FC3-EBA28B40C5CF}"/>
              </a:ext>
            </a:extLst>
          </p:cNvPr>
          <p:cNvSpPr/>
          <p:nvPr/>
        </p:nvSpPr>
        <p:spPr>
          <a:xfrm rot="5400000">
            <a:off x="8349587" y="5016790"/>
            <a:ext cx="293232" cy="329562"/>
          </a:xfrm>
          <a:prstGeom prst="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B783C057-42DD-DF49-A3BC-776BDA4DC28E}"/>
              </a:ext>
            </a:extLst>
          </p:cNvPr>
          <p:cNvSpPr txBox="1"/>
          <p:nvPr/>
        </p:nvSpPr>
        <p:spPr>
          <a:xfrm>
            <a:off x="6583513" y="2201922"/>
            <a:ext cx="4822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Incompressible </a:t>
            </a:r>
            <a:r>
              <a:rPr lang="en-US" altLang="zh-CN" dirty="0" err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Navier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-Stokes equation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081EEABF-C241-C433-B447-E354D797B79D}"/>
              </a:ext>
            </a:extLst>
          </p:cNvPr>
          <p:cNvSpPr txBox="1"/>
          <p:nvPr/>
        </p:nvSpPr>
        <p:spPr>
          <a:xfrm>
            <a:off x="6155702" y="3101680"/>
            <a:ext cx="1957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state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FE510B52-CF3C-B08C-92EF-8BF83134664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1642" y="3117742"/>
            <a:ext cx="635551" cy="272379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7E43513C-2551-78E6-C24C-DF94747B46FF}"/>
              </a:ext>
            </a:extLst>
          </p:cNvPr>
          <p:cNvSpPr txBox="1"/>
          <p:nvPr/>
        </p:nvSpPr>
        <p:spPr>
          <a:xfrm>
            <a:off x="8804635" y="2857044"/>
            <a:ext cx="2309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Neglecting </a:t>
            </a:r>
            <a:endParaRPr lang="en-US" altLang="zh-CN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inertial </a:t>
            </a:r>
            <a:r>
              <a:rPr lang="en-US" altLang="zh-C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7A8691D5-1FC0-C7D3-EB82-1CA35D7C3A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3805" y="3027371"/>
            <a:ext cx="576661" cy="478506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A9978952-967D-6554-D560-F002BEE232EF}"/>
              </a:ext>
            </a:extLst>
          </p:cNvPr>
          <p:cNvSpPr txBox="1"/>
          <p:nvPr/>
        </p:nvSpPr>
        <p:spPr>
          <a:xfrm>
            <a:off x="7672097" y="3389323"/>
            <a:ext cx="2565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Stokes equation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758BF55D-8080-39EA-ECC2-B9B4F93FFA5D}"/>
              </a:ext>
            </a:extLst>
          </p:cNvPr>
          <p:cNvSpPr txBox="1"/>
          <p:nvPr/>
        </p:nvSpPr>
        <p:spPr>
          <a:xfrm>
            <a:off x="6070862" y="4104051"/>
            <a:ext cx="2371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</a:t>
            </a: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</a:t>
            </a:r>
            <a:endParaRPr lang="zh-CN" alt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BC6168E4-4BE2-311F-78AB-7B2348E7B14F}"/>
              </a:ext>
            </a:extLst>
          </p:cNvPr>
          <p:cNvSpPr txBox="1"/>
          <p:nvPr/>
        </p:nvSpPr>
        <p:spPr>
          <a:xfrm>
            <a:off x="6187370" y="5432523"/>
            <a:ext cx="1748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Darcy’s Law 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C283A6A4-F7E0-A36B-CCEB-30F45E5DA79A}"/>
              </a:ext>
            </a:extLst>
          </p:cNvPr>
          <p:cNvSpPr txBox="1"/>
          <p:nvPr/>
        </p:nvSpPr>
        <p:spPr>
          <a:xfrm>
            <a:off x="9777899" y="5675012"/>
            <a:ext cx="2364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(Whitaker, 1986)</a:t>
            </a:r>
            <a:endParaRPr lang="zh-CN" altLang="en-US" sz="1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F1755B07-2360-02F0-956D-44443921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7297-139A-4B69-91C3-81CA7D7BB5E9}" type="slidenum">
              <a:rPr lang="zh-CN" altLang="en-US" smtClean="0"/>
              <a:pPr/>
              <a:t>20</a:t>
            </a:fld>
            <a:r>
              <a:rPr lang="en-US" altLang="zh-CN"/>
              <a:t>/35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F2D56F53-8F11-7B13-C1A5-687F6DCED9B3}"/>
              </a:ext>
            </a:extLst>
          </p:cNvPr>
          <p:cNvGrpSpPr/>
          <p:nvPr/>
        </p:nvGrpSpPr>
        <p:grpSpPr>
          <a:xfrm>
            <a:off x="822960" y="1544320"/>
            <a:ext cx="11107556" cy="5151120"/>
            <a:chOff x="1569780" y="1743100"/>
            <a:chExt cx="9433048" cy="443819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FF880C6F-A39B-2802-D583-02695C79F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780" y="3975348"/>
              <a:ext cx="2808312" cy="220594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91880AE-C5B9-C242-CF94-E2FF3C2E0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100" y="3975348"/>
              <a:ext cx="2830659" cy="216024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F2A866A5-4B34-B72C-F1C0-CDCB4F978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420" y="3975348"/>
              <a:ext cx="2718171" cy="2135140"/>
            </a:xfrm>
            <a:prstGeom prst="rect">
              <a:avLst/>
            </a:prstGeom>
          </p:spPr>
        </p:pic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xmlns="" id="{CD3FBE13-9585-1708-A017-1497B1F0FFCD}"/>
                </a:ext>
              </a:extLst>
            </p:cNvPr>
            <p:cNvGrpSpPr/>
            <p:nvPr/>
          </p:nvGrpSpPr>
          <p:grpSpPr>
            <a:xfrm>
              <a:off x="1569780" y="1743100"/>
              <a:ext cx="9433048" cy="4046851"/>
              <a:chOff x="1569780" y="1743100"/>
              <a:chExt cx="9433048" cy="4046851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5FF6C4C2-7DCA-81DD-DCDC-15A85E9A9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9780" y="1743101"/>
                <a:ext cx="2750123" cy="2160239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8199D91-2226-5433-DD92-3B820D804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8092" y="1743101"/>
                <a:ext cx="2808312" cy="220594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481BDA04-F985-8BF8-3477-BA3C8B9A8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8412" y="1743100"/>
                <a:ext cx="2750125" cy="2160240"/>
              </a:xfrm>
              <a:prstGeom prst="rect">
                <a:avLst/>
              </a:prstGeom>
            </p:spPr>
          </p:pic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xmlns="" id="{D3B5DEBE-A7EA-132C-50A6-01298BDD6ACD}"/>
                  </a:ext>
                </a:extLst>
              </p:cNvPr>
              <p:cNvSpPr/>
              <p:nvPr/>
            </p:nvSpPr>
            <p:spPr>
              <a:xfrm>
                <a:off x="1713796" y="3255268"/>
                <a:ext cx="3528392" cy="302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No block</a:t>
                </a:r>
                <a:endPara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18E3490D-3921-7012-BF0E-3F4C75470B59}"/>
                  </a:ext>
                </a:extLst>
              </p:cNvPr>
              <p:cNvSpPr/>
              <p:nvPr/>
            </p:nvSpPr>
            <p:spPr>
              <a:xfrm>
                <a:off x="4594116" y="3255268"/>
                <a:ext cx="3528392" cy="302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 </a:t>
                </a:r>
                <a:r>
                  <a:rPr lang="en-US" altLang="zh-CN" sz="1600" b="1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ratio 0.096</a:t>
                </a:r>
                <a:endPara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CFD1EFDB-F6A2-355A-383F-2F48C87857B0}"/>
                  </a:ext>
                </a:extLst>
              </p:cNvPr>
              <p:cNvSpPr/>
              <p:nvPr/>
            </p:nvSpPr>
            <p:spPr>
              <a:xfrm>
                <a:off x="7402428" y="3255268"/>
                <a:ext cx="3528392" cy="302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 </a:t>
                </a:r>
                <a:r>
                  <a:rPr lang="en-US" altLang="zh-CN" sz="1600" b="1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ratio 0.31</a:t>
                </a:r>
                <a:endPara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xmlns="" id="{CA83CFF3-6492-D8AD-47F2-2EB2C47F5B94}"/>
                  </a:ext>
                </a:extLst>
              </p:cNvPr>
              <p:cNvSpPr/>
              <p:nvPr/>
            </p:nvSpPr>
            <p:spPr>
              <a:xfrm>
                <a:off x="1713796" y="5487516"/>
                <a:ext cx="3528392" cy="302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 </a:t>
                </a:r>
                <a:r>
                  <a:rPr lang="en-US" altLang="zh-CN" sz="1600" b="1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ratio 0.59</a:t>
                </a:r>
                <a:endPara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xmlns="" id="{19F3DA86-BE44-2270-9A7D-EB5D79DF0268}"/>
                  </a:ext>
                </a:extLst>
              </p:cNvPr>
              <p:cNvSpPr/>
              <p:nvPr/>
            </p:nvSpPr>
            <p:spPr>
              <a:xfrm>
                <a:off x="4801393" y="5451607"/>
                <a:ext cx="3528392" cy="302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 </a:t>
                </a:r>
                <a:r>
                  <a:rPr lang="en-US" altLang="zh-CN" sz="1600" b="1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ratio 0.67</a:t>
                </a:r>
                <a:endPara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xmlns="" id="{267C7E9A-1FEE-1E66-3C53-E0EF28A38F8C}"/>
                  </a:ext>
                </a:extLst>
              </p:cNvPr>
              <p:cNvSpPr/>
              <p:nvPr/>
            </p:nvSpPr>
            <p:spPr>
              <a:xfrm>
                <a:off x="7474436" y="5415508"/>
                <a:ext cx="3528392" cy="302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block </a:t>
                </a:r>
                <a:r>
                  <a:rPr lang="en-US" altLang="zh-CN" sz="1600" b="1" dirty="0" smtClean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ratio 0.75</a:t>
                </a:r>
                <a:endParaRPr lang="en-US" altLang="zh-CN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8BD6F38D-C409-C720-5E0D-5AD4DD92C65B}"/>
              </a:ext>
            </a:extLst>
          </p:cNvPr>
          <p:cNvSpPr/>
          <p:nvPr/>
        </p:nvSpPr>
        <p:spPr>
          <a:xfrm>
            <a:off x="657420" y="1158240"/>
            <a:ext cx="10465544" cy="555547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07703C7-8EF5-0E36-8DE7-11DE7AFA2265}"/>
              </a:ext>
            </a:extLst>
          </p:cNvPr>
          <p:cNvSpPr/>
          <p:nvPr/>
        </p:nvSpPr>
        <p:spPr>
          <a:xfrm>
            <a:off x="1148080" y="986331"/>
            <a:ext cx="9542780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Perturbed mass variation in matrix at different block 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ratio with same aperture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Rectangle 325">
            <a:extLst>
              <a:ext uri="{FF2B5EF4-FFF2-40B4-BE49-F238E27FC236}">
                <a16:creationId xmlns:a16="http://schemas.microsoft.com/office/drawing/2014/main" xmlns="" id="{F92ACEDD-B143-37B8-FFC3-2DCA980AD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781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Damped-wave-based matrix–fracture gas flow simulation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1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50659E-0F7F-B908-DEDD-9CE1A0F8C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E080D543-EAAB-E915-1EBC-D6FA36D9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A57297-139A-4B69-91C3-81CA7D7BB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/35</a:t>
            </a:r>
          </a:p>
        </p:txBody>
      </p:sp>
      <p:sp>
        <p:nvSpPr>
          <p:cNvPr id="3" name="Rectangle 325">
            <a:extLst>
              <a:ext uri="{FF2B5EF4-FFF2-40B4-BE49-F238E27FC236}">
                <a16:creationId xmlns:a16="http://schemas.microsoft.com/office/drawing/2014/main" xmlns="" id="{588742A0-856C-E86A-BC8D-E679E8439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881634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  <a:defRPr/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New insights into gas reservoir development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4884EB0-6C12-F3CE-E2A5-4A809F048691}"/>
              </a:ext>
            </a:extLst>
          </p:cNvPr>
          <p:cNvSpPr txBox="1"/>
          <p:nvPr/>
        </p:nvSpPr>
        <p:spPr>
          <a:xfrm>
            <a:off x="152400" y="835571"/>
            <a:ext cx="11910060" cy="1000849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pPr algn="just"/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flow is governed not by fracture aperture variation, but by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matrix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pore–fracture </a:t>
            </a:r>
            <a:endParaRPr lang="en-US" altLang="zh-CN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contact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en-US" altLang="zh-C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485D73B9-D5BB-E912-F8FB-407AA66E1D39}"/>
              </a:ext>
            </a:extLst>
          </p:cNvPr>
          <p:cNvGrpSpPr/>
          <p:nvPr/>
        </p:nvGrpSpPr>
        <p:grpSpPr>
          <a:xfrm>
            <a:off x="513770" y="2047038"/>
            <a:ext cx="5690259" cy="4361639"/>
            <a:chOff x="941069" y="2128061"/>
            <a:chExt cx="5690259" cy="43616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5DF9D2B1-1D7B-5621-D3A6-25C29334D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420" y="2640783"/>
              <a:ext cx="4677233" cy="3767637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0F50675C-846F-A51C-7CAC-37FB5E670780}"/>
                </a:ext>
              </a:extLst>
            </p:cNvPr>
            <p:cNvSpPr/>
            <p:nvPr/>
          </p:nvSpPr>
          <p:spPr>
            <a:xfrm>
              <a:off x="941069" y="2128061"/>
              <a:ext cx="5690259" cy="4124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Diffusion coefficient change </a:t>
              </a:r>
              <a:r>
                <a: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with block ratio</a:t>
              </a:r>
              <a:endParaRPr lang="zh-CN" altLang="en-US" sz="2000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8AF0ED6-80AB-18B2-453B-AE6A7AD87707}"/>
                </a:ext>
              </a:extLst>
            </p:cNvPr>
            <p:cNvSpPr/>
            <p:nvPr/>
          </p:nvSpPr>
          <p:spPr>
            <a:xfrm>
              <a:off x="941069" y="2534991"/>
              <a:ext cx="5690259" cy="3954709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CA7E99D2-B832-16DC-728D-0E7706E730E2}"/>
              </a:ext>
            </a:extLst>
          </p:cNvPr>
          <p:cNvSpPr txBox="1"/>
          <p:nvPr/>
        </p:nvSpPr>
        <p:spPr>
          <a:xfrm>
            <a:off x="6942729" y="2684911"/>
            <a:ext cx="4297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Stimulated reservoir volume (SRV)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6B50B25D-8F7C-94A2-3DBE-6C070CE17FF1}"/>
              </a:ext>
            </a:extLst>
          </p:cNvPr>
          <p:cNvSpPr/>
          <p:nvPr/>
        </p:nvSpPr>
        <p:spPr>
          <a:xfrm>
            <a:off x="6886937" y="4237343"/>
            <a:ext cx="4907666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insights into fracturing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右箭头 27">
            <a:extLst>
              <a:ext uri="{FF2B5EF4-FFF2-40B4-BE49-F238E27FC236}">
                <a16:creationId xmlns:a16="http://schemas.microsoft.com/office/drawing/2014/main" xmlns="" id="{2547C3CF-78E1-99A4-8AA7-B8130388C2E9}"/>
              </a:ext>
            </a:extLst>
          </p:cNvPr>
          <p:cNvSpPr/>
          <p:nvPr/>
        </p:nvSpPr>
        <p:spPr>
          <a:xfrm>
            <a:off x="6355978" y="3620367"/>
            <a:ext cx="418546" cy="1421962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69EB3F8-5FB8-1721-0FAC-10C5639A922A}"/>
              </a:ext>
            </a:extLst>
          </p:cNvPr>
          <p:cNvSpPr/>
          <p:nvPr/>
        </p:nvSpPr>
        <p:spPr>
          <a:xfrm>
            <a:off x="6852212" y="2081762"/>
            <a:ext cx="4977115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Conventional 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fracturing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concept</a:t>
            </a:r>
            <a:endParaRPr lang="zh-CN" altLang="en-US" sz="2000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35054096-58BA-A7E6-23D6-EDF0CE5605C6}"/>
              </a:ext>
            </a:extLst>
          </p:cNvPr>
          <p:cNvSpPr txBox="1"/>
          <p:nvPr/>
        </p:nvSpPr>
        <p:spPr>
          <a:xfrm>
            <a:off x="7014258" y="3099247"/>
            <a:ext cx="4421529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 algn="just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Enhancing  permeability by creating wide fractures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B08DF3CD-DDC2-F6D3-BBDD-02BAA3137D97}"/>
              </a:ext>
            </a:extLst>
          </p:cNvPr>
          <p:cNvSpPr txBox="1"/>
          <p:nvPr/>
        </p:nvSpPr>
        <p:spPr>
          <a:xfrm>
            <a:off x="6961342" y="4711809"/>
            <a:ext cx="4297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Stimulated reservoir area  (SRA)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A9B83CDB-16D2-F909-D6AE-0429024C1503}"/>
              </a:ext>
            </a:extLst>
          </p:cNvPr>
          <p:cNvSpPr txBox="1"/>
          <p:nvPr/>
        </p:nvSpPr>
        <p:spPr>
          <a:xfrm>
            <a:off x="6919417" y="5080555"/>
            <a:ext cx="4678415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lnSpc>
                <a:spcPct val="135000"/>
              </a:lnSpc>
            </a:pPr>
            <a:r>
              <a:rPr lang="en-US" altLang="zh-CN" dirty="0"/>
              <a:t>Enhancing fracture–matrix pore contact area by creating </a:t>
            </a:r>
            <a:r>
              <a:rPr lang="en-US" altLang="zh-CN" dirty="0" smtClean="0"/>
              <a:t>long fractures</a:t>
            </a:r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D026ACFB-1633-1BE0-1C65-07ED8FC0E3BE}"/>
              </a:ext>
            </a:extLst>
          </p:cNvPr>
          <p:cNvSpPr/>
          <p:nvPr/>
        </p:nvSpPr>
        <p:spPr>
          <a:xfrm>
            <a:off x="6875361" y="2466222"/>
            <a:ext cx="4930815" cy="395470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71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7AE280E0-DDE7-232E-0D9B-95AE1A7D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57297-139A-4B69-91C3-81CA7D7BB5E9}" type="slidenum">
              <a:rPr lang="zh-CN" altLang="en-US" smtClean="0"/>
              <a:pPr/>
              <a:t>22</a:t>
            </a:fld>
            <a:r>
              <a:rPr lang="en-US" altLang="zh-CN"/>
              <a:t>/35</a:t>
            </a:r>
          </a:p>
        </p:txBody>
      </p:sp>
      <p:sp>
        <p:nvSpPr>
          <p:cNvPr id="3" name="Rectangle 325">
            <a:extLst>
              <a:ext uri="{FF2B5EF4-FFF2-40B4-BE49-F238E27FC236}">
                <a16:creationId xmlns:a16="http://schemas.microsoft.com/office/drawing/2014/main" xmlns="" id="{1AC9427A-A7D0-E1E5-B21B-F1EB6D086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881634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  <a:defRPr/>
            </a:pP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Relevant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publications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DE46B2-F346-27B9-6E1E-A1E4C4E2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71" y="2279611"/>
            <a:ext cx="3389063" cy="45377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808D72F-4D52-35BA-330A-CFB3A634D0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2"/>
          <a:stretch>
            <a:fillRect/>
          </a:stretch>
        </p:blipFill>
        <p:spPr>
          <a:xfrm>
            <a:off x="4448810" y="2340059"/>
            <a:ext cx="3624032" cy="45992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A2A227B2-6521-B732-B794-8B629FFFC388}"/>
              </a:ext>
            </a:extLst>
          </p:cNvPr>
          <p:cNvSpPr txBox="1"/>
          <p:nvPr/>
        </p:nvSpPr>
        <p:spPr>
          <a:xfrm>
            <a:off x="238988" y="946694"/>
            <a:ext cx="11688852" cy="139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>
              <a:lnSpc>
                <a:spcPct val="114000"/>
              </a:lnSpc>
            </a:pP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[1] Song, W., Jin, Y., Chen, K., Lu, Y., Yao, B., &amp; Chen, M. (2025). Hydraulic fracturing: Prioritizing matrix pore</a:t>
            </a:r>
            <a:r>
              <a:rPr lang="en-US" altLang="zh-CN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fracture contact area over aperture—A pore scale perspective. Physics of Fluids, 37(9).</a:t>
            </a:r>
          </a:p>
          <a:p>
            <a:pPr indent="-457200" algn="just">
              <a:lnSpc>
                <a:spcPct val="114000"/>
              </a:lnSpc>
            </a:pP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[2] Song, W., Jin, Y., Chen, K., Lu, Y., Yao, B., &amp; Chen, M. (2025). Mechanisms of viscous compressible flow in </a:t>
            </a:r>
            <a:r>
              <a:rPr lang="en-US" altLang="zh-CN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semi-sealed </a:t>
            </a: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porous media. Physics of Fluids, 37(7).</a:t>
            </a:r>
            <a:endParaRPr lang="zh-CN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42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xmlns="" id="{468F5295-419F-ED3B-C180-B0E1B90D9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12" y="2208094"/>
            <a:ext cx="90364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Thanks for your attention!</a:t>
            </a:r>
            <a:endParaRPr lang="en-US" altLang="zh-CN" sz="54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C77C331-8E31-FE37-FBB1-0AA00E44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313" y="3981800"/>
            <a:ext cx="2417171" cy="215548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1D18552-F671-4C62-BD1F-9B92F9244764}"/>
              </a:ext>
            </a:extLst>
          </p:cNvPr>
          <p:cNvSpPr txBox="1"/>
          <p:nvPr/>
        </p:nvSpPr>
        <p:spPr>
          <a:xfrm>
            <a:off x="453518" y="5410728"/>
            <a:ext cx="590607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18669408664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song_wen_hui_upc@163.com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402E57D-5806-F795-FF66-9B1A9EF2482B}"/>
              </a:ext>
            </a:extLst>
          </p:cNvPr>
          <p:cNvSpPr txBox="1"/>
          <p:nvPr/>
        </p:nvSpPr>
        <p:spPr>
          <a:xfrm>
            <a:off x="7572764" y="6020768"/>
            <a:ext cx="142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400" b="1" dirty="0" err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Wechat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E9C6AB-5541-81F0-F37F-432C27A7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160" y="3981800"/>
            <a:ext cx="2150092" cy="21500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8493ED2F-9AEA-E689-9FD7-5C77D9339241}"/>
              </a:ext>
            </a:extLst>
          </p:cNvPr>
          <p:cNvSpPr txBox="1"/>
          <p:nvPr/>
        </p:nvSpPr>
        <p:spPr>
          <a:xfrm>
            <a:off x="9454202" y="6017743"/>
            <a:ext cx="289173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ResearchGate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C0915ED-4D72-CAAF-B450-750CF0DBF9CC}"/>
              </a:ext>
            </a:extLst>
          </p:cNvPr>
          <p:cNvSpPr txBox="1"/>
          <p:nvPr/>
        </p:nvSpPr>
        <p:spPr>
          <a:xfrm>
            <a:off x="4931415" y="105575"/>
            <a:ext cx="7260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Special Session in Honor of Jun Yao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855563" cy="7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88EF89-59CE-C158-FB5D-462982645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25C17A3-3D94-AD72-D7CE-ECBC01A54DE0}"/>
              </a:ext>
            </a:extLst>
          </p:cNvPr>
          <p:cNvSpPr txBox="1"/>
          <p:nvPr/>
        </p:nvSpPr>
        <p:spPr>
          <a:xfrm>
            <a:off x="93277" y="896523"/>
            <a:ext cx="12010739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>
                <a:solidFill>
                  <a:srgbClr val="002060"/>
                </a:solidFill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Henry Darcy’s experiments were conducted under open boundary conditions at both ends of the core. Reservoir porous media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behave as semi-closed flow systems.</a:t>
            </a:r>
            <a:endParaRPr lang="en-US" altLang="zh-CN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rgbClr val="002060"/>
              </a:solidFill>
            </a:endParaRPr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xmlns="" id="{C43399DF-384F-028C-E687-3B020716F66E}"/>
              </a:ext>
            </a:extLst>
          </p:cNvPr>
          <p:cNvGrpSpPr/>
          <p:nvPr/>
        </p:nvGrpSpPr>
        <p:grpSpPr>
          <a:xfrm>
            <a:off x="5684244" y="2118071"/>
            <a:ext cx="6089833" cy="2795443"/>
            <a:chOff x="578254" y="3054326"/>
            <a:chExt cx="5806097" cy="3243536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2FF10154-C92E-B7E3-47A5-BA39B9060A9E}"/>
                </a:ext>
              </a:extLst>
            </p:cNvPr>
            <p:cNvSpPr/>
            <p:nvPr/>
          </p:nvSpPr>
          <p:spPr>
            <a:xfrm>
              <a:off x="745067" y="3252570"/>
              <a:ext cx="4648200" cy="285771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xmlns="" id="{51C4D74D-5F43-5281-389E-04DB565668CD}"/>
                </a:ext>
              </a:extLst>
            </p:cNvPr>
            <p:cNvSpPr/>
            <p:nvPr/>
          </p:nvSpPr>
          <p:spPr>
            <a:xfrm>
              <a:off x="3167090" y="3375448"/>
              <a:ext cx="568041" cy="576349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020A26C9-4F31-7E8A-4328-1C686CED7D83}"/>
                </a:ext>
              </a:extLst>
            </p:cNvPr>
            <p:cNvSpPr/>
            <p:nvPr/>
          </p:nvSpPr>
          <p:spPr>
            <a:xfrm rot="18310272">
              <a:off x="808877" y="5267724"/>
              <a:ext cx="767738" cy="721280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xmlns="" id="{337A4607-B2F7-2057-A265-1BB9D3A3270C}"/>
                </a:ext>
              </a:extLst>
            </p:cNvPr>
            <p:cNvSpPr/>
            <p:nvPr/>
          </p:nvSpPr>
          <p:spPr>
            <a:xfrm>
              <a:off x="1922946" y="4077520"/>
              <a:ext cx="1169339" cy="850131"/>
            </a:xfrm>
            <a:custGeom>
              <a:avLst/>
              <a:gdLst>
                <a:gd name="csX0" fmla="*/ 395549 w 1669415"/>
                <a:gd name="csY0" fmla="*/ 377558 h 999957"/>
                <a:gd name="csX1" fmla="*/ 45029 w 1669415"/>
                <a:gd name="csY1" fmla="*/ 994778 h 999957"/>
                <a:gd name="csX2" fmla="*/ 1271849 w 1669415"/>
                <a:gd name="csY2" fmla="*/ 636638 h 999957"/>
                <a:gd name="csX3" fmla="*/ 1622369 w 1669415"/>
                <a:gd name="csY3" fmla="*/ 4178 h 999957"/>
                <a:gd name="csX4" fmla="*/ 395549 w 1669415"/>
                <a:gd name="csY4" fmla="*/ 377558 h 999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69415" h="999957">
                  <a:moveTo>
                    <a:pt x="395549" y="377558"/>
                  </a:moveTo>
                  <a:cubicBezTo>
                    <a:pt x="132659" y="542658"/>
                    <a:pt x="-101021" y="951598"/>
                    <a:pt x="45029" y="994778"/>
                  </a:cubicBezTo>
                  <a:cubicBezTo>
                    <a:pt x="191079" y="1037958"/>
                    <a:pt x="1008959" y="801738"/>
                    <a:pt x="1271849" y="636638"/>
                  </a:cubicBezTo>
                  <a:cubicBezTo>
                    <a:pt x="1534739" y="471538"/>
                    <a:pt x="1773499" y="43548"/>
                    <a:pt x="1622369" y="4178"/>
                  </a:cubicBezTo>
                  <a:cubicBezTo>
                    <a:pt x="1471239" y="-35192"/>
                    <a:pt x="658439" y="212458"/>
                    <a:pt x="395549" y="3775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xmlns="" id="{6B5F2821-80A7-6309-63C3-31328014FB9F}"/>
                </a:ext>
              </a:extLst>
            </p:cNvPr>
            <p:cNvSpPr/>
            <p:nvPr/>
          </p:nvSpPr>
          <p:spPr>
            <a:xfrm rot="7678049">
              <a:off x="2177363" y="5306824"/>
              <a:ext cx="568502" cy="607823"/>
            </a:xfrm>
            <a:custGeom>
              <a:avLst/>
              <a:gdLst>
                <a:gd name="csX0" fmla="*/ 395549 w 1669415"/>
                <a:gd name="csY0" fmla="*/ 377558 h 999957"/>
                <a:gd name="csX1" fmla="*/ 45029 w 1669415"/>
                <a:gd name="csY1" fmla="*/ 994778 h 999957"/>
                <a:gd name="csX2" fmla="*/ 1271849 w 1669415"/>
                <a:gd name="csY2" fmla="*/ 636638 h 999957"/>
                <a:gd name="csX3" fmla="*/ 1622369 w 1669415"/>
                <a:gd name="csY3" fmla="*/ 4178 h 999957"/>
                <a:gd name="csX4" fmla="*/ 395549 w 1669415"/>
                <a:gd name="csY4" fmla="*/ 377558 h 999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69415" h="999957">
                  <a:moveTo>
                    <a:pt x="395549" y="377558"/>
                  </a:moveTo>
                  <a:cubicBezTo>
                    <a:pt x="132659" y="542658"/>
                    <a:pt x="-101021" y="951598"/>
                    <a:pt x="45029" y="994778"/>
                  </a:cubicBezTo>
                  <a:cubicBezTo>
                    <a:pt x="191079" y="1037958"/>
                    <a:pt x="1008959" y="801738"/>
                    <a:pt x="1271849" y="636638"/>
                  </a:cubicBezTo>
                  <a:cubicBezTo>
                    <a:pt x="1534739" y="471538"/>
                    <a:pt x="1773499" y="43548"/>
                    <a:pt x="1622369" y="4178"/>
                  </a:cubicBezTo>
                  <a:cubicBezTo>
                    <a:pt x="1471239" y="-35192"/>
                    <a:pt x="658439" y="212458"/>
                    <a:pt x="395549" y="3775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xmlns="" id="{E1180F32-12BE-B428-B03F-BF32D26A9AB0}"/>
                </a:ext>
              </a:extLst>
            </p:cNvPr>
            <p:cNvSpPr/>
            <p:nvPr/>
          </p:nvSpPr>
          <p:spPr>
            <a:xfrm>
              <a:off x="3618789" y="5309276"/>
              <a:ext cx="1045176" cy="755144"/>
            </a:xfrm>
            <a:custGeom>
              <a:avLst/>
              <a:gdLst>
                <a:gd name="csX0" fmla="*/ 762023 w 1653593"/>
                <a:gd name="csY0" fmla="*/ 3297 h 1327527"/>
                <a:gd name="csX1" fmla="*/ 23 w 1653593"/>
                <a:gd name="csY1" fmla="*/ 803397 h 1327527"/>
                <a:gd name="csX2" fmla="*/ 739163 w 1653593"/>
                <a:gd name="csY2" fmla="*/ 1298697 h 1327527"/>
                <a:gd name="csX3" fmla="*/ 1653563 w 1653593"/>
                <a:gd name="csY3" fmla="*/ 1131057 h 1327527"/>
                <a:gd name="csX4" fmla="*/ 762023 w 1653593"/>
                <a:gd name="csY4" fmla="*/ 3297 h 132752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53593" h="1327527">
                  <a:moveTo>
                    <a:pt x="762023" y="3297"/>
                  </a:moveTo>
                  <a:cubicBezTo>
                    <a:pt x="486433" y="-51313"/>
                    <a:pt x="3833" y="587497"/>
                    <a:pt x="23" y="803397"/>
                  </a:cubicBezTo>
                  <a:cubicBezTo>
                    <a:pt x="-3787" y="1019297"/>
                    <a:pt x="463573" y="1244087"/>
                    <a:pt x="739163" y="1298697"/>
                  </a:cubicBezTo>
                  <a:cubicBezTo>
                    <a:pt x="1014753" y="1353307"/>
                    <a:pt x="1648483" y="1346957"/>
                    <a:pt x="1653563" y="1131057"/>
                  </a:cubicBezTo>
                  <a:cubicBezTo>
                    <a:pt x="1658643" y="915157"/>
                    <a:pt x="1037613" y="57907"/>
                    <a:pt x="762023" y="329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xmlns="" id="{C7BE9E56-98BA-7425-1227-380766E700F5}"/>
                </a:ext>
              </a:extLst>
            </p:cNvPr>
            <p:cNvSpPr/>
            <p:nvPr/>
          </p:nvSpPr>
          <p:spPr>
            <a:xfrm rot="12951889">
              <a:off x="2761150" y="4711176"/>
              <a:ext cx="729489" cy="647378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xmlns="" id="{FCB8DE11-CF7D-75F8-B4C2-38B86B93C432}"/>
                </a:ext>
              </a:extLst>
            </p:cNvPr>
            <p:cNvSpPr/>
            <p:nvPr/>
          </p:nvSpPr>
          <p:spPr>
            <a:xfrm>
              <a:off x="3353419" y="3812847"/>
              <a:ext cx="901122" cy="905812"/>
            </a:xfrm>
            <a:custGeom>
              <a:avLst/>
              <a:gdLst>
                <a:gd name="csX0" fmla="*/ 427942 w 1169339"/>
                <a:gd name="csY0" fmla="*/ 22980 h 1183928"/>
                <a:gd name="csX1" fmla="*/ 85042 w 1169339"/>
                <a:gd name="csY1" fmla="*/ 449700 h 1183928"/>
                <a:gd name="csX2" fmla="*/ 85042 w 1169339"/>
                <a:gd name="csY2" fmla="*/ 1051680 h 1183928"/>
                <a:gd name="csX3" fmla="*/ 1037542 w 1169339"/>
                <a:gd name="csY3" fmla="*/ 1112640 h 1183928"/>
                <a:gd name="csX4" fmla="*/ 1136602 w 1169339"/>
                <a:gd name="csY4" fmla="*/ 213480 h 1183928"/>
                <a:gd name="csX5" fmla="*/ 801322 w 1169339"/>
                <a:gd name="csY5" fmla="*/ 76320 h 1183928"/>
                <a:gd name="csX6" fmla="*/ 427942 w 1169339"/>
                <a:gd name="csY6" fmla="*/ 22980 h 11839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69339" h="1183928">
                  <a:moveTo>
                    <a:pt x="427942" y="22980"/>
                  </a:moveTo>
                  <a:cubicBezTo>
                    <a:pt x="308562" y="85210"/>
                    <a:pt x="142192" y="278250"/>
                    <a:pt x="85042" y="449700"/>
                  </a:cubicBezTo>
                  <a:cubicBezTo>
                    <a:pt x="27892" y="621150"/>
                    <a:pt x="-73708" y="941190"/>
                    <a:pt x="85042" y="1051680"/>
                  </a:cubicBezTo>
                  <a:cubicBezTo>
                    <a:pt x="243792" y="1162170"/>
                    <a:pt x="862282" y="1252340"/>
                    <a:pt x="1037542" y="1112640"/>
                  </a:cubicBezTo>
                  <a:cubicBezTo>
                    <a:pt x="1212802" y="972940"/>
                    <a:pt x="1175972" y="386200"/>
                    <a:pt x="1136602" y="213480"/>
                  </a:cubicBezTo>
                  <a:cubicBezTo>
                    <a:pt x="1097232" y="40760"/>
                    <a:pt x="920702" y="111880"/>
                    <a:pt x="801322" y="76320"/>
                  </a:cubicBezTo>
                  <a:cubicBezTo>
                    <a:pt x="681942" y="40760"/>
                    <a:pt x="547322" y="-39250"/>
                    <a:pt x="427942" y="2298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xmlns="" id="{15A7A4BD-BE93-9F3F-3B52-716838197BBD}"/>
                </a:ext>
              </a:extLst>
            </p:cNvPr>
            <p:cNvSpPr/>
            <p:nvPr/>
          </p:nvSpPr>
          <p:spPr>
            <a:xfrm>
              <a:off x="1901464" y="3402669"/>
              <a:ext cx="1167703" cy="734152"/>
            </a:xfrm>
            <a:custGeom>
              <a:avLst/>
              <a:gdLst>
                <a:gd name="csX0" fmla="*/ 662024 w 1167703"/>
                <a:gd name="csY0" fmla="*/ 30464 h 734152"/>
                <a:gd name="csX1" fmla="*/ 67664 w 1167703"/>
                <a:gd name="csY1" fmla="*/ 533384 h 734152"/>
                <a:gd name="csX2" fmla="*/ 121004 w 1167703"/>
                <a:gd name="csY2" fmla="*/ 731504 h 734152"/>
                <a:gd name="csX3" fmla="*/ 1027784 w 1167703"/>
                <a:gd name="csY3" fmla="*/ 609584 h 734152"/>
                <a:gd name="csX4" fmla="*/ 1126844 w 1167703"/>
                <a:gd name="csY4" fmla="*/ 114284 h 734152"/>
                <a:gd name="csX5" fmla="*/ 662024 w 1167703"/>
                <a:gd name="csY5" fmla="*/ 30464 h 7341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167703" h="734152">
                  <a:moveTo>
                    <a:pt x="662024" y="30464"/>
                  </a:moveTo>
                  <a:cubicBezTo>
                    <a:pt x="485494" y="100314"/>
                    <a:pt x="157834" y="416544"/>
                    <a:pt x="67664" y="533384"/>
                  </a:cubicBezTo>
                  <a:cubicBezTo>
                    <a:pt x="-22506" y="650224"/>
                    <a:pt x="-39016" y="718804"/>
                    <a:pt x="121004" y="731504"/>
                  </a:cubicBezTo>
                  <a:cubicBezTo>
                    <a:pt x="281024" y="744204"/>
                    <a:pt x="860144" y="712454"/>
                    <a:pt x="1027784" y="609584"/>
                  </a:cubicBezTo>
                  <a:cubicBezTo>
                    <a:pt x="1195424" y="506714"/>
                    <a:pt x="1190344" y="208264"/>
                    <a:pt x="1126844" y="114284"/>
                  </a:cubicBezTo>
                  <a:cubicBezTo>
                    <a:pt x="1063344" y="20304"/>
                    <a:pt x="838554" y="-39386"/>
                    <a:pt x="662024" y="3046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B50D8B3A-F812-CD52-8CFB-A42DD1B5F00E}"/>
                </a:ext>
              </a:extLst>
            </p:cNvPr>
            <p:cNvSpPr/>
            <p:nvPr/>
          </p:nvSpPr>
          <p:spPr>
            <a:xfrm rot="15158873">
              <a:off x="4479894" y="3372090"/>
              <a:ext cx="634306" cy="905812"/>
            </a:xfrm>
            <a:custGeom>
              <a:avLst/>
              <a:gdLst>
                <a:gd name="csX0" fmla="*/ 427942 w 1169339"/>
                <a:gd name="csY0" fmla="*/ 22980 h 1183928"/>
                <a:gd name="csX1" fmla="*/ 85042 w 1169339"/>
                <a:gd name="csY1" fmla="*/ 449700 h 1183928"/>
                <a:gd name="csX2" fmla="*/ 85042 w 1169339"/>
                <a:gd name="csY2" fmla="*/ 1051680 h 1183928"/>
                <a:gd name="csX3" fmla="*/ 1037542 w 1169339"/>
                <a:gd name="csY3" fmla="*/ 1112640 h 1183928"/>
                <a:gd name="csX4" fmla="*/ 1136602 w 1169339"/>
                <a:gd name="csY4" fmla="*/ 213480 h 1183928"/>
                <a:gd name="csX5" fmla="*/ 801322 w 1169339"/>
                <a:gd name="csY5" fmla="*/ 76320 h 1183928"/>
                <a:gd name="csX6" fmla="*/ 427942 w 1169339"/>
                <a:gd name="csY6" fmla="*/ 22980 h 11839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69339" h="1183928">
                  <a:moveTo>
                    <a:pt x="427942" y="22980"/>
                  </a:moveTo>
                  <a:cubicBezTo>
                    <a:pt x="308562" y="85210"/>
                    <a:pt x="142192" y="278250"/>
                    <a:pt x="85042" y="449700"/>
                  </a:cubicBezTo>
                  <a:cubicBezTo>
                    <a:pt x="27892" y="621150"/>
                    <a:pt x="-73708" y="941190"/>
                    <a:pt x="85042" y="1051680"/>
                  </a:cubicBezTo>
                  <a:cubicBezTo>
                    <a:pt x="243792" y="1162170"/>
                    <a:pt x="862282" y="1252340"/>
                    <a:pt x="1037542" y="1112640"/>
                  </a:cubicBezTo>
                  <a:cubicBezTo>
                    <a:pt x="1212802" y="972940"/>
                    <a:pt x="1175972" y="386200"/>
                    <a:pt x="1136602" y="213480"/>
                  </a:cubicBezTo>
                  <a:cubicBezTo>
                    <a:pt x="1097232" y="40760"/>
                    <a:pt x="920702" y="111880"/>
                    <a:pt x="801322" y="76320"/>
                  </a:cubicBezTo>
                  <a:cubicBezTo>
                    <a:pt x="681942" y="40760"/>
                    <a:pt x="547322" y="-39250"/>
                    <a:pt x="427942" y="2298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xmlns="" id="{80691401-103D-C1AE-9060-2B870FBCBBD2}"/>
                </a:ext>
              </a:extLst>
            </p:cNvPr>
            <p:cNvSpPr/>
            <p:nvPr/>
          </p:nvSpPr>
          <p:spPr>
            <a:xfrm>
              <a:off x="4394599" y="4718659"/>
              <a:ext cx="748648" cy="768256"/>
            </a:xfrm>
            <a:custGeom>
              <a:avLst/>
              <a:gdLst>
                <a:gd name="csX0" fmla="*/ 427168 w 748648"/>
                <a:gd name="csY0" fmla="*/ 14208 h 768256"/>
                <a:gd name="csX1" fmla="*/ 448 w 748648"/>
                <a:gd name="csY1" fmla="*/ 471408 h 768256"/>
                <a:gd name="csX2" fmla="*/ 510988 w 748648"/>
                <a:gd name="csY2" fmla="*/ 760968 h 768256"/>
                <a:gd name="csX3" fmla="*/ 747208 w 748648"/>
                <a:gd name="csY3" fmla="*/ 174228 h 768256"/>
                <a:gd name="csX4" fmla="*/ 427168 w 748648"/>
                <a:gd name="csY4" fmla="*/ 14208 h 7682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48648" h="768256">
                  <a:moveTo>
                    <a:pt x="427168" y="14208"/>
                  </a:moveTo>
                  <a:cubicBezTo>
                    <a:pt x="302708" y="63738"/>
                    <a:pt x="-13522" y="346948"/>
                    <a:pt x="448" y="471408"/>
                  </a:cubicBezTo>
                  <a:cubicBezTo>
                    <a:pt x="14418" y="595868"/>
                    <a:pt x="386528" y="810498"/>
                    <a:pt x="510988" y="760968"/>
                  </a:cubicBezTo>
                  <a:cubicBezTo>
                    <a:pt x="635448" y="711438"/>
                    <a:pt x="763718" y="297418"/>
                    <a:pt x="747208" y="174228"/>
                  </a:cubicBezTo>
                  <a:cubicBezTo>
                    <a:pt x="730698" y="51038"/>
                    <a:pt x="551628" y="-35322"/>
                    <a:pt x="427168" y="1420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xmlns="" id="{BBB248EE-1AE6-D2F1-38B8-0EE69D69A100}"/>
                </a:ext>
              </a:extLst>
            </p:cNvPr>
            <p:cNvSpPr/>
            <p:nvPr/>
          </p:nvSpPr>
          <p:spPr>
            <a:xfrm rot="17476952">
              <a:off x="1491326" y="4953113"/>
              <a:ext cx="570099" cy="545302"/>
            </a:xfrm>
            <a:custGeom>
              <a:avLst/>
              <a:gdLst>
                <a:gd name="csX0" fmla="*/ 427168 w 748648"/>
                <a:gd name="csY0" fmla="*/ 14208 h 768256"/>
                <a:gd name="csX1" fmla="*/ 448 w 748648"/>
                <a:gd name="csY1" fmla="*/ 471408 h 768256"/>
                <a:gd name="csX2" fmla="*/ 510988 w 748648"/>
                <a:gd name="csY2" fmla="*/ 760968 h 768256"/>
                <a:gd name="csX3" fmla="*/ 747208 w 748648"/>
                <a:gd name="csY3" fmla="*/ 174228 h 768256"/>
                <a:gd name="csX4" fmla="*/ 427168 w 748648"/>
                <a:gd name="csY4" fmla="*/ 14208 h 7682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48648" h="768256">
                  <a:moveTo>
                    <a:pt x="427168" y="14208"/>
                  </a:moveTo>
                  <a:cubicBezTo>
                    <a:pt x="302708" y="63738"/>
                    <a:pt x="-13522" y="346948"/>
                    <a:pt x="448" y="471408"/>
                  </a:cubicBezTo>
                  <a:cubicBezTo>
                    <a:pt x="14418" y="595868"/>
                    <a:pt x="386528" y="810498"/>
                    <a:pt x="510988" y="760968"/>
                  </a:cubicBezTo>
                  <a:cubicBezTo>
                    <a:pt x="635448" y="711438"/>
                    <a:pt x="763718" y="297418"/>
                    <a:pt x="747208" y="174228"/>
                  </a:cubicBezTo>
                  <a:cubicBezTo>
                    <a:pt x="730698" y="51038"/>
                    <a:pt x="551628" y="-35322"/>
                    <a:pt x="427168" y="1420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xmlns="" id="{0CACC1AF-9AB9-E8F7-501E-BB51035B69FC}"/>
                </a:ext>
              </a:extLst>
            </p:cNvPr>
            <p:cNvSpPr/>
            <p:nvPr/>
          </p:nvSpPr>
          <p:spPr>
            <a:xfrm rot="17244119">
              <a:off x="4813157" y="5562910"/>
              <a:ext cx="517805" cy="556465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xmlns="" id="{26130211-E428-0885-B8FE-4E130221CAB6}"/>
                </a:ext>
              </a:extLst>
            </p:cNvPr>
            <p:cNvSpPr/>
            <p:nvPr/>
          </p:nvSpPr>
          <p:spPr>
            <a:xfrm rot="3550018">
              <a:off x="3639655" y="4758276"/>
              <a:ext cx="517805" cy="556465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xmlns="" id="{FF7B8AED-F5AF-0725-60BA-20A29B916596}"/>
                </a:ext>
              </a:extLst>
            </p:cNvPr>
            <p:cNvSpPr/>
            <p:nvPr/>
          </p:nvSpPr>
          <p:spPr>
            <a:xfrm>
              <a:off x="931017" y="3951991"/>
              <a:ext cx="901121" cy="1062379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xmlns="" id="{35F568BF-37AF-1F13-80FC-79FAFADFCAA9}"/>
                </a:ext>
              </a:extLst>
            </p:cNvPr>
            <p:cNvSpPr/>
            <p:nvPr/>
          </p:nvSpPr>
          <p:spPr>
            <a:xfrm rot="18310272">
              <a:off x="4227522" y="4219893"/>
              <a:ext cx="627785" cy="586495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xmlns="" id="{3479601F-5093-AB1C-B96B-8E91D4761D1C}"/>
                </a:ext>
              </a:extLst>
            </p:cNvPr>
            <p:cNvSpPr/>
            <p:nvPr/>
          </p:nvSpPr>
          <p:spPr>
            <a:xfrm>
              <a:off x="1910689" y="4072665"/>
              <a:ext cx="1169339" cy="850131"/>
            </a:xfrm>
            <a:custGeom>
              <a:avLst/>
              <a:gdLst>
                <a:gd name="csX0" fmla="*/ 395549 w 1669415"/>
                <a:gd name="csY0" fmla="*/ 377558 h 999957"/>
                <a:gd name="csX1" fmla="*/ 45029 w 1669415"/>
                <a:gd name="csY1" fmla="*/ 994778 h 999957"/>
                <a:gd name="csX2" fmla="*/ 1271849 w 1669415"/>
                <a:gd name="csY2" fmla="*/ 636638 h 999957"/>
                <a:gd name="csX3" fmla="*/ 1622369 w 1669415"/>
                <a:gd name="csY3" fmla="*/ 4178 h 999957"/>
                <a:gd name="csX4" fmla="*/ 395549 w 1669415"/>
                <a:gd name="csY4" fmla="*/ 377558 h 999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69415" h="999957">
                  <a:moveTo>
                    <a:pt x="395549" y="377558"/>
                  </a:moveTo>
                  <a:cubicBezTo>
                    <a:pt x="132659" y="542658"/>
                    <a:pt x="-101021" y="951598"/>
                    <a:pt x="45029" y="994778"/>
                  </a:cubicBezTo>
                  <a:cubicBezTo>
                    <a:pt x="191079" y="1037958"/>
                    <a:pt x="1008959" y="801738"/>
                    <a:pt x="1271849" y="636638"/>
                  </a:cubicBezTo>
                  <a:cubicBezTo>
                    <a:pt x="1534739" y="471538"/>
                    <a:pt x="1773499" y="43548"/>
                    <a:pt x="1622369" y="4178"/>
                  </a:cubicBezTo>
                  <a:cubicBezTo>
                    <a:pt x="1471239" y="-35192"/>
                    <a:pt x="658439" y="212458"/>
                    <a:pt x="395549" y="3775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xmlns="" id="{93DA2F40-40AB-B9FA-60DE-7206B11676A0}"/>
                </a:ext>
              </a:extLst>
            </p:cNvPr>
            <p:cNvSpPr/>
            <p:nvPr/>
          </p:nvSpPr>
          <p:spPr>
            <a:xfrm rot="14903842">
              <a:off x="1570174" y="5548038"/>
              <a:ext cx="629270" cy="522864"/>
            </a:xfrm>
            <a:custGeom>
              <a:avLst/>
              <a:gdLst>
                <a:gd name="csX0" fmla="*/ 395549 w 1669415"/>
                <a:gd name="csY0" fmla="*/ 377558 h 999957"/>
                <a:gd name="csX1" fmla="*/ 45029 w 1669415"/>
                <a:gd name="csY1" fmla="*/ 994778 h 999957"/>
                <a:gd name="csX2" fmla="*/ 1271849 w 1669415"/>
                <a:gd name="csY2" fmla="*/ 636638 h 999957"/>
                <a:gd name="csX3" fmla="*/ 1622369 w 1669415"/>
                <a:gd name="csY3" fmla="*/ 4178 h 999957"/>
                <a:gd name="csX4" fmla="*/ 395549 w 1669415"/>
                <a:gd name="csY4" fmla="*/ 377558 h 9999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69415" h="999957">
                  <a:moveTo>
                    <a:pt x="395549" y="377558"/>
                  </a:moveTo>
                  <a:cubicBezTo>
                    <a:pt x="132659" y="542658"/>
                    <a:pt x="-101021" y="951598"/>
                    <a:pt x="45029" y="994778"/>
                  </a:cubicBezTo>
                  <a:cubicBezTo>
                    <a:pt x="191079" y="1037958"/>
                    <a:pt x="1008959" y="801738"/>
                    <a:pt x="1271849" y="636638"/>
                  </a:cubicBezTo>
                  <a:cubicBezTo>
                    <a:pt x="1534739" y="471538"/>
                    <a:pt x="1773499" y="43548"/>
                    <a:pt x="1622369" y="4178"/>
                  </a:cubicBezTo>
                  <a:cubicBezTo>
                    <a:pt x="1471239" y="-35192"/>
                    <a:pt x="658439" y="212458"/>
                    <a:pt x="395549" y="37755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xmlns="" id="{FBF49803-3EFF-1CED-FF4B-F5AAA55AA89E}"/>
                </a:ext>
              </a:extLst>
            </p:cNvPr>
            <p:cNvSpPr/>
            <p:nvPr/>
          </p:nvSpPr>
          <p:spPr>
            <a:xfrm rot="12951889">
              <a:off x="2710789" y="4639604"/>
              <a:ext cx="729489" cy="647378"/>
            </a:xfrm>
            <a:custGeom>
              <a:avLst/>
              <a:gdLst>
                <a:gd name="csX0" fmla="*/ 803943 w 901121"/>
                <a:gd name="csY0" fmla="*/ 2236 h 1062379"/>
                <a:gd name="csX1" fmla="*/ 26703 w 901121"/>
                <a:gd name="csY1" fmla="*/ 329896 h 1062379"/>
                <a:gd name="csX2" fmla="*/ 240063 w 901121"/>
                <a:gd name="csY2" fmla="*/ 1061416 h 1062379"/>
                <a:gd name="csX3" fmla="*/ 826803 w 901121"/>
                <a:gd name="csY3" fmla="*/ 474676 h 1062379"/>
                <a:gd name="csX4" fmla="*/ 803943 w 901121"/>
                <a:gd name="csY4" fmla="*/ 2236 h 106237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01121" h="1062379">
                  <a:moveTo>
                    <a:pt x="803943" y="2236"/>
                  </a:moveTo>
                  <a:cubicBezTo>
                    <a:pt x="670593" y="-21894"/>
                    <a:pt x="120683" y="153366"/>
                    <a:pt x="26703" y="329896"/>
                  </a:cubicBezTo>
                  <a:cubicBezTo>
                    <a:pt x="-67277" y="506426"/>
                    <a:pt x="106713" y="1037286"/>
                    <a:pt x="240063" y="1061416"/>
                  </a:cubicBezTo>
                  <a:cubicBezTo>
                    <a:pt x="373413" y="1085546"/>
                    <a:pt x="731553" y="649936"/>
                    <a:pt x="826803" y="474676"/>
                  </a:cubicBezTo>
                  <a:cubicBezTo>
                    <a:pt x="922053" y="299416"/>
                    <a:pt x="937293" y="26366"/>
                    <a:pt x="803943" y="22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xmlns="" id="{23F5F4A5-E22A-0E7C-1642-509F9162ED47}"/>
                </a:ext>
              </a:extLst>
            </p:cNvPr>
            <p:cNvSpPr/>
            <p:nvPr/>
          </p:nvSpPr>
          <p:spPr>
            <a:xfrm>
              <a:off x="1942660" y="3414834"/>
              <a:ext cx="1167703" cy="734152"/>
            </a:xfrm>
            <a:custGeom>
              <a:avLst/>
              <a:gdLst>
                <a:gd name="csX0" fmla="*/ 662024 w 1167703"/>
                <a:gd name="csY0" fmla="*/ 30464 h 734152"/>
                <a:gd name="csX1" fmla="*/ 67664 w 1167703"/>
                <a:gd name="csY1" fmla="*/ 533384 h 734152"/>
                <a:gd name="csX2" fmla="*/ 121004 w 1167703"/>
                <a:gd name="csY2" fmla="*/ 731504 h 734152"/>
                <a:gd name="csX3" fmla="*/ 1027784 w 1167703"/>
                <a:gd name="csY3" fmla="*/ 609584 h 734152"/>
                <a:gd name="csX4" fmla="*/ 1126844 w 1167703"/>
                <a:gd name="csY4" fmla="*/ 114284 h 734152"/>
                <a:gd name="csX5" fmla="*/ 662024 w 1167703"/>
                <a:gd name="csY5" fmla="*/ 30464 h 7341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167703" h="734152">
                  <a:moveTo>
                    <a:pt x="662024" y="30464"/>
                  </a:moveTo>
                  <a:cubicBezTo>
                    <a:pt x="485494" y="100314"/>
                    <a:pt x="157834" y="416544"/>
                    <a:pt x="67664" y="533384"/>
                  </a:cubicBezTo>
                  <a:cubicBezTo>
                    <a:pt x="-22506" y="650224"/>
                    <a:pt x="-39016" y="718804"/>
                    <a:pt x="121004" y="731504"/>
                  </a:cubicBezTo>
                  <a:cubicBezTo>
                    <a:pt x="281024" y="744204"/>
                    <a:pt x="860144" y="712454"/>
                    <a:pt x="1027784" y="609584"/>
                  </a:cubicBezTo>
                  <a:cubicBezTo>
                    <a:pt x="1195424" y="506714"/>
                    <a:pt x="1190344" y="208264"/>
                    <a:pt x="1126844" y="114284"/>
                  </a:cubicBezTo>
                  <a:cubicBezTo>
                    <a:pt x="1063344" y="20304"/>
                    <a:pt x="838554" y="-39386"/>
                    <a:pt x="662024" y="3046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xmlns="" id="{75309C4B-AF9E-BF97-6A29-F52C378CC8B9}"/>
                </a:ext>
              </a:extLst>
            </p:cNvPr>
            <p:cNvSpPr/>
            <p:nvPr/>
          </p:nvSpPr>
          <p:spPr>
            <a:xfrm rot="17476952">
              <a:off x="902696" y="3348257"/>
              <a:ext cx="570099" cy="545302"/>
            </a:xfrm>
            <a:custGeom>
              <a:avLst/>
              <a:gdLst>
                <a:gd name="csX0" fmla="*/ 427168 w 748648"/>
                <a:gd name="csY0" fmla="*/ 14208 h 768256"/>
                <a:gd name="csX1" fmla="*/ 448 w 748648"/>
                <a:gd name="csY1" fmla="*/ 471408 h 768256"/>
                <a:gd name="csX2" fmla="*/ 510988 w 748648"/>
                <a:gd name="csY2" fmla="*/ 760968 h 768256"/>
                <a:gd name="csX3" fmla="*/ 747208 w 748648"/>
                <a:gd name="csY3" fmla="*/ 174228 h 768256"/>
                <a:gd name="csX4" fmla="*/ 427168 w 748648"/>
                <a:gd name="csY4" fmla="*/ 14208 h 7682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748648" h="768256">
                  <a:moveTo>
                    <a:pt x="427168" y="14208"/>
                  </a:moveTo>
                  <a:cubicBezTo>
                    <a:pt x="302708" y="63738"/>
                    <a:pt x="-13522" y="346948"/>
                    <a:pt x="448" y="471408"/>
                  </a:cubicBezTo>
                  <a:cubicBezTo>
                    <a:pt x="14418" y="595868"/>
                    <a:pt x="386528" y="810498"/>
                    <a:pt x="510988" y="760968"/>
                  </a:cubicBezTo>
                  <a:cubicBezTo>
                    <a:pt x="635448" y="711438"/>
                    <a:pt x="763718" y="297418"/>
                    <a:pt x="747208" y="174228"/>
                  </a:cubicBezTo>
                  <a:cubicBezTo>
                    <a:pt x="730698" y="51038"/>
                    <a:pt x="551628" y="-35322"/>
                    <a:pt x="427168" y="1420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xmlns="" id="{83206E91-3D50-34B2-50B7-56486835A8F6}"/>
                </a:ext>
              </a:extLst>
            </p:cNvPr>
            <p:cNvSpPr/>
            <p:nvPr/>
          </p:nvSpPr>
          <p:spPr>
            <a:xfrm>
              <a:off x="2771160" y="5450737"/>
              <a:ext cx="709467" cy="623351"/>
            </a:xfrm>
            <a:custGeom>
              <a:avLst/>
              <a:gdLst>
                <a:gd name="csX0" fmla="*/ 248521 w 709467"/>
                <a:gd name="csY0" fmla="*/ 111346 h 623351"/>
                <a:gd name="csX1" fmla="*/ 12301 w 709467"/>
                <a:gd name="csY1" fmla="*/ 591406 h 623351"/>
                <a:gd name="csX2" fmla="*/ 660001 w 709467"/>
                <a:gd name="csY2" fmla="*/ 538066 h 623351"/>
                <a:gd name="csX3" fmla="*/ 637141 w 709467"/>
                <a:gd name="csY3" fmla="*/ 210406 h 623351"/>
                <a:gd name="csX4" fmla="*/ 416161 w 709467"/>
                <a:gd name="csY4" fmla="*/ 4666 h 623351"/>
                <a:gd name="csX5" fmla="*/ 248521 w 709467"/>
                <a:gd name="csY5" fmla="*/ 111346 h 6233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709467" h="623351">
                  <a:moveTo>
                    <a:pt x="248521" y="111346"/>
                  </a:moveTo>
                  <a:cubicBezTo>
                    <a:pt x="181211" y="209136"/>
                    <a:pt x="-56279" y="520286"/>
                    <a:pt x="12301" y="591406"/>
                  </a:cubicBezTo>
                  <a:cubicBezTo>
                    <a:pt x="80881" y="662526"/>
                    <a:pt x="555861" y="601566"/>
                    <a:pt x="660001" y="538066"/>
                  </a:cubicBezTo>
                  <a:cubicBezTo>
                    <a:pt x="764141" y="474566"/>
                    <a:pt x="677781" y="299306"/>
                    <a:pt x="637141" y="210406"/>
                  </a:cubicBezTo>
                  <a:cubicBezTo>
                    <a:pt x="596501" y="121506"/>
                    <a:pt x="480931" y="21176"/>
                    <a:pt x="416161" y="4666"/>
                  </a:cubicBezTo>
                  <a:cubicBezTo>
                    <a:pt x="351391" y="-11844"/>
                    <a:pt x="315831" y="13556"/>
                    <a:pt x="248521" y="11134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3FADAB10-5F5E-BEE2-1715-C23928CE954F}"/>
                </a:ext>
              </a:extLst>
            </p:cNvPr>
            <p:cNvCxnSpPr/>
            <p:nvPr/>
          </p:nvCxnSpPr>
          <p:spPr>
            <a:xfrm>
              <a:off x="760888" y="3252570"/>
              <a:ext cx="0" cy="28577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xmlns="" id="{5122E16F-7C49-015A-245E-1B6859011BE8}"/>
                </a:ext>
              </a:extLst>
            </p:cNvPr>
            <p:cNvGrpSpPr/>
            <p:nvPr/>
          </p:nvGrpSpPr>
          <p:grpSpPr>
            <a:xfrm>
              <a:off x="578254" y="3370042"/>
              <a:ext cx="190606" cy="2544258"/>
              <a:chOff x="551161" y="2706255"/>
              <a:chExt cx="190606" cy="2544258"/>
            </a:xfrm>
          </p:grpSpPr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xmlns="" id="{9D5F39F7-7A3B-277B-D1ED-B8BB4AE1F988}"/>
                  </a:ext>
                </a:extLst>
              </p:cNvPr>
              <p:cNvGrpSpPr/>
              <p:nvPr/>
            </p:nvGrpSpPr>
            <p:grpSpPr>
              <a:xfrm>
                <a:off x="567987" y="2706255"/>
                <a:ext cx="173780" cy="940632"/>
                <a:chOff x="520573" y="2462415"/>
                <a:chExt cx="173780" cy="940632"/>
              </a:xfrm>
            </p:grpSpPr>
            <p:cxnSp>
              <p:nvCxnSpPr>
                <p:cNvPr id="55" name="直接连接符 54">
                  <a:extLst>
                    <a:ext uri="{FF2B5EF4-FFF2-40B4-BE49-F238E27FC236}">
                      <a16:creationId xmlns:a16="http://schemas.microsoft.com/office/drawing/2014/main" xmlns="" id="{49548F36-DC2A-B2CA-D14C-ADFE298E8B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8483" y="2462415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>
                  <a:extLst>
                    <a:ext uri="{FF2B5EF4-FFF2-40B4-BE49-F238E27FC236}">
                      <a16:creationId xmlns:a16="http://schemas.microsoft.com/office/drawing/2014/main" xmlns="" id="{0B40416A-307B-7B85-6FD2-6352D7795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0573" y="2699789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>
                  <a:extLst>
                    <a:ext uri="{FF2B5EF4-FFF2-40B4-BE49-F238E27FC236}">
                      <a16:creationId xmlns:a16="http://schemas.microsoft.com/office/drawing/2014/main" xmlns="" id="{EDE98869-E4C9-AECA-B039-F6CDCD003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455" y="2976715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>
                  <a:extLst>
                    <a:ext uri="{FF2B5EF4-FFF2-40B4-BE49-F238E27FC236}">
                      <a16:creationId xmlns:a16="http://schemas.microsoft.com/office/drawing/2014/main" xmlns="" id="{325FA6DC-4394-19AC-31DC-8A09B48CD7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372" y="3244100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xmlns="" id="{BF03A3FB-5027-3DCB-CFA2-14EC90A43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814" y="3768733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xmlns="" id="{3C86723D-F5CC-61F7-1F81-27BD47138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4904" y="4006107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xmlns="" id="{52188FD8-73C3-8CF6-B220-1E5BB47D58E3}"/>
                  </a:ext>
                </a:extLst>
              </p:cNvPr>
              <p:cNvGrpSpPr/>
              <p:nvPr/>
            </p:nvGrpSpPr>
            <p:grpSpPr>
              <a:xfrm>
                <a:off x="557703" y="4283033"/>
                <a:ext cx="170981" cy="426332"/>
                <a:chOff x="510289" y="4039193"/>
                <a:chExt cx="170981" cy="426332"/>
              </a:xfrm>
            </p:grpSpPr>
            <p:cxnSp>
              <p:nvCxnSpPr>
                <p:cNvPr id="67" name="直接连接符 66">
                  <a:extLst>
                    <a:ext uri="{FF2B5EF4-FFF2-40B4-BE49-F238E27FC236}">
                      <a16:creationId xmlns:a16="http://schemas.microsoft.com/office/drawing/2014/main" xmlns="" id="{926628F3-E1A4-175F-E5D7-EC92EAA648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372" y="4039193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>
                  <a:extLst>
                    <a:ext uri="{FF2B5EF4-FFF2-40B4-BE49-F238E27FC236}">
                      <a16:creationId xmlns:a16="http://schemas.microsoft.com/office/drawing/2014/main" xmlns="" id="{86D2FA0A-78A5-517A-B3EC-634E8050E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0289" y="4306578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xmlns="" id="{1D88052E-276B-2989-E30B-9AE2807E0988}"/>
                  </a:ext>
                </a:extLst>
              </p:cNvPr>
              <p:cNvGrpSpPr/>
              <p:nvPr/>
            </p:nvGrpSpPr>
            <p:grpSpPr>
              <a:xfrm>
                <a:off x="551161" y="4824181"/>
                <a:ext cx="170981" cy="426332"/>
                <a:chOff x="510289" y="4039193"/>
                <a:chExt cx="170981" cy="426332"/>
              </a:xfrm>
            </p:grpSpPr>
            <p:cxnSp>
              <p:nvCxnSpPr>
                <p:cNvPr id="71" name="直接连接符 70">
                  <a:extLst>
                    <a:ext uri="{FF2B5EF4-FFF2-40B4-BE49-F238E27FC236}">
                      <a16:creationId xmlns:a16="http://schemas.microsoft.com/office/drawing/2014/main" xmlns="" id="{7DB5C4EC-0182-2A70-3D42-DECA6795A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372" y="4039193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xmlns="" id="{CFFAF193-6C58-8CF8-261C-88EA08B643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10289" y="4306578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xmlns="" id="{118BC190-3086-7213-AA21-69828AF54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152" y="3257011"/>
              <a:ext cx="465711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xmlns="" id="{AEA21C38-60CD-45C2-2E33-60833A6DB5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2694" y="6112741"/>
              <a:ext cx="465711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xmlns="" id="{A5FCCB31-1D3D-3C24-E0AA-ACD2842FD50F}"/>
                </a:ext>
              </a:extLst>
            </p:cNvPr>
            <p:cNvGrpSpPr/>
            <p:nvPr/>
          </p:nvGrpSpPr>
          <p:grpSpPr>
            <a:xfrm>
              <a:off x="855668" y="6100153"/>
              <a:ext cx="4400034" cy="197709"/>
              <a:chOff x="828575" y="5436366"/>
              <a:chExt cx="4400034" cy="197709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xmlns="" id="{56FA7660-DDBC-6569-1825-B225758CA714}"/>
                  </a:ext>
                </a:extLst>
              </p:cNvPr>
              <p:cNvGrpSpPr/>
              <p:nvPr/>
            </p:nvGrpSpPr>
            <p:grpSpPr>
              <a:xfrm rot="5400000" flipH="1">
                <a:off x="2005401" y="4259540"/>
                <a:ext cx="190606" cy="2544258"/>
                <a:chOff x="551161" y="2706255"/>
                <a:chExt cx="190606" cy="2544258"/>
              </a:xfrm>
            </p:grpSpPr>
            <p:grpSp>
              <p:nvGrpSpPr>
                <p:cNvPr id="79" name="组合 78">
                  <a:extLst>
                    <a:ext uri="{FF2B5EF4-FFF2-40B4-BE49-F238E27FC236}">
                      <a16:creationId xmlns:a16="http://schemas.microsoft.com/office/drawing/2014/main" xmlns="" id="{37A80C41-5C64-BEDC-44F1-1BB8EEC439EB}"/>
                    </a:ext>
                  </a:extLst>
                </p:cNvPr>
                <p:cNvGrpSpPr/>
                <p:nvPr/>
              </p:nvGrpSpPr>
              <p:grpSpPr>
                <a:xfrm>
                  <a:off x="567987" y="2706255"/>
                  <a:ext cx="173780" cy="940632"/>
                  <a:chOff x="520573" y="2462415"/>
                  <a:chExt cx="173780" cy="940632"/>
                </a:xfrm>
              </p:grpSpPr>
              <p:cxnSp>
                <p:nvCxnSpPr>
                  <p:cNvPr id="88" name="直接连接符 87">
                    <a:extLst>
                      <a:ext uri="{FF2B5EF4-FFF2-40B4-BE49-F238E27FC236}">
                        <a16:creationId xmlns:a16="http://schemas.microsoft.com/office/drawing/2014/main" xmlns="" id="{7C4FB067-E547-157A-ED46-E643C2DF9F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8483" y="2462415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88">
                    <a:extLst>
                      <a:ext uri="{FF2B5EF4-FFF2-40B4-BE49-F238E27FC236}">
                        <a16:creationId xmlns:a16="http://schemas.microsoft.com/office/drawing/2014/main" xmlns="" id="{2651E2B7-6528-D2D1-7964-0CA0540D92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0573" y="2699789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>
                    <a:extLst>
                      <a:ext uri="{FF2B5EF4-FFF2-40B4-BE49-F238E27FC236}">
                        <a16:creationId xmlns:a16="http://schemas.microsoft.com/office/drawing/2014/main" xmlns="" id="{DBB7C145-F438-A2AD-C32B-F35BE9735D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6455" y="2976715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>
                    <a:extLst>
                      <a:ext uri="{FF2B5EF4-FFF2-40B4-BE49-F238E27FC236}">
                        <a16:creationId xmlns:a16="http://schemas.microsoft.com/office/drawing/2014/main" xmlns="" id="{C79E5768-E4B8-77A1-B33B-F215CAAED4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372" y="3244100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0" name="直接连接符 79">
                  <a:extLst>
                    <a:ext uri="{FF2B5EF4-FFF2-40B4-BE49-F238E27FC236}">
                      <a16:creationId xmlns:a16="http://schemas.microsoft.com/office/drawing/2014/main" xmlns="" id="{86E18AA1-FD16-6357-D164-4EF453F0E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2814" y="3768733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>
                  <a:extLst>
                    <a:ext uri="{FF2B5EF4-FFF2-40B4-BE49-F238E27FC236}">
                      <a16:creationId xmlns:a16="http://schemas.microsoft.com/office/drawing/2014/main" xmlns="" id="{CEB73100-71AB-CC0F-0096-419F7DD8FE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4904" y="4006107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2" name="组合 81">
                  <a:extLst>
                    <a:ext uri="{FF2B5EF4-FFF2-40B4-BE49-F238E27FC236}">
                      <a16:creationId xmlns:a16="http://schemas.microsoft.com/office/drawing/2014/main" xmlns="" id="{EB0B5087-AEFF-EC28-1EED-4B4009016464}"/>
                    </a:ext>
                  </a:extLst>
                </p:cNvPr>
                <p:cNvGrpSpPr/>
                <p:nvPr/>
              </p:nvGrpSpPr>
              <p:grpSpPr>
                <a:xfrm>
                  <a:off x="557703" y="4283033"/>
                  <a:ext cx="170981" cy="426332"/>
                  <a:chOff x="510289" y="4039193"/>
                  <a:chExt cx="170981" cy="426332"/>
                </a:xfrm>
              </p:grpSpPr>
              <p:cxnSp>
                <p:nvCxnSpPr>
                  <p:cNvPr id="86" name="直接连接符 85">
                    <a:extLst>
                      <a:ext uri="{FF2B5EF4-FFF2-40B4-BE49-F238E27FC236}">
                        <a16:creationId xmlns:a16="http://schemas.microsoft.com/office/drawing/2014/main" xmlns="" id="{A065FD9F-C0DC-7A2F-6630-8AF7FEE2D8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372" y="4039193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>
                    <a:extLst>
                      <a:ext uri="{FF2B5EF4-FFF2-40B4-BE49-F238E27FC236}">
                        <a16:creationId xmlns:a16="http://schemas.microsoft.com/office/drawing/2014/main" xmlns="" id="{A295E93F-DA42-91A3-432D-0134A2E233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10289" y="4306578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组合 82">
                  <a:extLst>
                    <a:ext uri="{FF2B5EF4-FFF2-40B4-BE49-F238E27FC236}">
                      <a16:creationId xmlns:a16="http://schemas.microsoft.com/office/drawing/2014/main" xmlns="" id="{6818CB8F-1868-367D-C140-4D651269243C}"/>
                    </a:ext>
                  </a:extLst>
                </p:cNvPr>
                <p:cNvGrpSpPr/>
                <p:nvPr/>
              </p:nvGrpSpPr>
              <p:grpSpPr>
                <a:xfrm>
                  <a:off x="551161" y="4824181"/>
                  <a:ext cx="170981" cy="426332"/>
                  <a:chOff x="510289" y="4039193"/>
                  <a:chExt cx="170981" cy="426332"/>
                </a:xfrm>
              </p:grpSpPr>
              <p:cxnSp>
                <p:nvCxnSpPr>
                  <p:cNvPr id="84" name="直接连接符 83">
                    <a:extLst>
                      <a:ext uri="{FF2B5EF4-FFF2-40B4-BE49-F238E27FC236}">
                        <a16:creationId xmlns:a16="http://schemas.microsoft.com/office/drawing/2014/main" xmlns="" id="{1FAA9EA0-B471-ED10-A388-E494FB7761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372" y="4039193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>
                    <a:extLst>
                      <a:ext uri="{FF2B5EF4-FFF2-40B4-BE49-F238E27FC236}">
                        <a16:creationId xmlns:a16="http://schemas.microsoft.com/office/drawing/2014/main" xmlns="" id="{F79FC030-C61A-2A1B-2526-3028422769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10289" y="4306578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xmlns="" id="{298B1D18-9135-14CD-4E0F-ADD20062FAAB}"/>
                  </a:ext>
                </a:extLst>
              </p:cNvPr>
              <p:cNvGrpSpPr/>
              <p:nvPr/>
            </p:nvGrpSpPr>
            <p:grpSpPr>
              <a:xfrm rot="5400000" flipH="1">
                <a:off x="3851822" y="5076868"/>
                <a:ext cx="173780" cy="940632"/>
                <a:chOff x="520573" y="2462415"/>
                <a:chExt cx="173780" cy="940632"/>
              </a:xfrm>
            </p:grpSpPr>
            <p:cxnSp>
              <p:nvCxnSpPr>
                <p:cNvPr id="102" name="直接连接符 101">
                  <a:extLst>
                    <a:ext uri="{FF2B5EF4-FFF2-40B4-BE49-F238E27FC236}">
                      <a16:creationId xmlns:a16="http://schemas.microsoft.com/office/drawing/2014/main" xmlns="" id="{720AFE36-B2AF-4404-CD63-1A80FF0A5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8483" y="2462415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>
                  <a:extLst>
                    <a:ext uri="{FF2B5EF4-FFF2-40B4-BE49-F238E27FC236}">
                      <a16:creationId xmlns:a16="http://schemas.microsoft.com/office/drawing/2014/main" xmlns="" id="{DA128021-7169-61C5-BA01-5A815D90F7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0573" y="2699789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>
                  <a:extLst>
                    <a:ext uri="{FF2B5EF4-FFF2-40B4-BE49-F238E27FC236}">
                      <a16:creationId xmlns:a16="http://schemas.microsoft.com/office/drawing/2014/main" xmlns="" id="{84045039-15CC-D256-F446-225B5E9AF5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455" y="2976715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>
                  <a:extLst>
                    <a:ext uri="{FF2B5EF4-FFF2-40B4-BE49-F238E27FC236}">
                      <a16:creationId xmlns:a16="http://schemas.microsoft.com/office/drawing/2014/main" xmlns="" id="{8120851B-7238-739E-BD5C-724FE9A399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372" y="3244100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xmlns="" id="{2EDDEBF9-272A-4955-34BC-5269D94DC7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497521" y="5459771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>
                <a:extLst>
                  <a:ext uri="{FF2B5EF4-FFF2-40B4-BE49-F238E27FC236}">
                    <a16:creationId xmlns:a16="http://schemas.microsoft.com/office/drawing/2014/main" xmlns="" id="{7B176342-4982-8EED-29B2-B5CCCEEDC8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64906" y="5475652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>
                <a:extLst>
                  <a:ext uri="{FF2B5EF4-FFF2-40B4-BE49-F238E27FC236}">
                    <a16:creationId xmlns:a16="http://schemas.microsoft.com/office/drawing/2014/main" xmlns="" id="{276E8820-AE4C-7AFF-0110-A8E1FB7BEB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070187" y="5459770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xmlns="" id="{69ECB9E6-DDFF-0886-DE9E-662BA9A8A446}"/>
                </a:ext>
              </a:extLst>
            </p:cNvPr>
            <p:cNvGrpSpPr/>
            <p:nvPr/>
          </p:nvGrpSpPr>
          <p:grpSpPr>
            <a:xfrm>
              <a:off x="864693" y="3054326"/>
              <a:ext cx="4400034" cy="197709"/>
              <a:chOff x="828575" y="5436366"/>
              <a:chExt cx="4400034" cy="197709"/>
            </a:xfrm>
          </p:grpSpPr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xmlns="" id="{6561E291-1221-F8F5-4AF9-DA703E7B452A}"/>
                  </a:ext>
                </a:extLst>
              </p:cNvPr>
              <p:cNvGrpSpPr/>
              <p:nvPr/>
            </p:nvGrpSpPr>
            <p:grpSpPr>
              <a:xfrm rot="5400000" flipH="1">
                <a:off x="2005401" y="4259540"/>
                <a:ext cx="190606" cy="2544258"/>
                <a:chOff x="551161" y="2706255"/>
                <a:chExt cx="190606" cy="2544258"/>
              </a:xfrm>
            </p:grpSpPr>
            <p:grpSp>
              <p:nvGrpSpPr>
                <p:cNvPr id="118" name="组合 117">
                  <a:extLst>
                    <a:ext uri="{FF2B5EF4-FFF2-40B4-BE49-F238E27FC236}">
                      <a16:creationId xmlns:a16="http://schemas.microsoft.com/office/drawing/2014/main" xmlns="" id="{6521B368-4C8A-5540-4B89-D7B0829468FC}"/>
                    </a:ext>
                  </a:extLst>
                </p:cNvPr>
                <p:cNvGrpSpPr/>
                <p:nvPr/>
              </p:nvGrpSpPr>
              <p:grpSpPr>
                <a:xfrm>
                  <a:off x="567987" y="2706255"/>
                  <a:ext cx="173780" cy="940632"/>
                  <a:chOff x="520573" y="2462415"/>
                  <a:chExt cx="173780" cy="940632"/>
                </a:xfrm>
              </p:grpSpPr>
              <p:cxnSp>
                <p:nvCxnSpPr>
                  <p:cNvPr id="127" name="直接连接符 126">
                    <a:extLst>
                      <a:ext uri="{FF2B5EF4-FFF2-40B4-BE49-F238E27FC236}">
                        <a16:creationId xmlns:a16="http://schemas.microsoft.com/office/drawing/2014/main" xmlns="" id="{92ADA4A6-08FB-F346-96ED-630570BEA5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8483" y="2462415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接连接符 127">
                    <a:extLst>
                      <a:ext uri="{FF2B5EF4-FFF2-40B4-BE49-F238E27FC236}">
                        <a16:creationId xmlns:a16="http://schemas.microsoft.com/office/drawing/2014/main" xmlns="" id="{C79A8E83-D5B8-B6C2-C0AB-FB47C5F787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0573" y="2699789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直接连接符 128">
                    <a:extLst>
                      <a:ext uri="{FF2B5EF4-FFF2-40B4-BE49-F238E27FC236}">
                        <a16:creationId xmlns:a16="http://schemas.microsoft.com/office/drawing/2014/main" xmlns="" id="{4B1C42C4-2161-978C-1609-31C461E254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6455" y="2976715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直接连接符 129">
                    <a:extLst>
                      <a:ext uri="{FF2B5EF4-FFF2-40B4-BE49-F238E27FC236}">
                        <a16:creationId xmlns:a16="http://schemas.microsoft.com/office/drawing/2014/main" xmlns="" id="{EB5F521D-82B2-6201-3DD2-C535758CF6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372" y="3244100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9" name="直接连接符 118">
                  <a:extLst>
                    <a:ext uri="{FF2B5EF4-FFF2-40B4-BE49-F238E27FC236}">
                      <a16:creationId xmlns:a16="http://schemas.microsoft.com/office/drawing/2014/main" xmlns="" id="{F2BD88AC-222D-A49F-7B09-A307450936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2814" y="3768733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>
                  <a:extLst>
                    <a:ext uri="{FF2B5EF4-FFF2-40B4-BE49-F238E27FC236}">
                      <a16:creationId xmlns:a16="http://schemas.microsoft.com/office/drawing/2014/main" xmlns="" id="{FBB89D0D-D3BE-58FC-3403-7D088BF8BF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4904" y="4006107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1" name="组合 120">
                  <a:extLst>
                    <a:ext uri="{FF2B5EF4-FFF2-40B4-BE49-F238E27FC236}">
                      <a16:creationId xmlns:a16="http://schemas.microsoft.com/office/drawing/2014/main" xmlns="" id="{0B39C52D-53B6-2E9D-56EE-D3E942D0DA3B}"/>
                    </a:ext>
                  </a:extLst>
                </p:cNvPr>
                <p:cNvGrpSpPr/>
                <p:nvPr/>
              </p:nvGrpSpPr>
              <p:grpSpPr>
                <a:xfrm>
                  <a:off x="557703" y="4283033"/>
                  <a:ext cx="170981" cy="426332"/>
                  <a:chOff x="510289" y="4039193"/>
                  <a:chExt cx="170981" cy="426332"/>
                </a:xfrm>
              </p:grpSpPr>
              <p:cxnSp>
                <p:nvCxnSpPr>
                  <p:cNvPr id="125" name="直接连接符 124">
                    <a:extLst>
                      <a:ext uri="{FF2B5EF4-FFF2-40B4-BE49-F238E27FC236}">
                        <a16:creationId xmlns:a16="http://schemas.microsoft.com/office/drawing/2014/main" xmlns="" id="{701AD20D-6AA3-A5B3-373E-52B7C8DFBF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372" y="4039193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接连接符 125">
                    <a:extLst>
                      <a:ext uri="{FF2B5EF4-FFF2-40B4-BE49-F238E27FC236}">
                        <a16:creationId xmlns:a16="http://schemas.microsoft.com/office/drawing/2014/main" xmlns="" id="{70A70883-BD41-A1B1-9AA0-B8627213E6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10289" y="4306578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2" name="组合 121">
                  <a:extLst>
                    <a:ext uri="{FF2B5EF4-FFF2-40B4-BE49-F238E27FC236}">
                      <a16:creationId xmlns:a16="http://schemas.microsoft.com/office/drawing/2014/main" xmlns="" id="{6B7A6B1E-FAEA-B512-B7EA-102C8161EA5F}"/>
                    </a:ext>
                  </a:extLst>
                </p:cNvPr>
                <p:cNvGrpSpPr/>
                <p:nvPr/>
              </p:nvGrpSpPr>
              <p:grpSpPr>
                <a:xfrm>
                  <a:off x="551161" y="4824181"/>
                  <a:ext cx="170981" cy="426332"/>
                  <a:chOff x="510289" y="4039193"/>
                  <a:chExt cx="170981" cy="426332"/>
                </a:xfrm>
              </p:grpSpPr>
              <p:cxnSp>
                <p:nvCxnSpPr>
                  <p:cNvPr id="123" name="直接连接符 122">
                    <a:extLst>
                      <a:ext uri="{FF2B5EF4-FFF2-40B4-BE49-F238E27FC236}">
                        <a16:creationId xmlns:a16="http://schemas.microsoft.com/office/drawing/2014/main" xmlns="" id="{F620FB1C-8E43-1E5D-8521-86C24D5E41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372" y="4039193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>
                    <a:extLst>
                      <a:ext uri="{FF2B5EF4-FFF2-40B4-BE49-F238E27FC236}">
                        <a16:creationId xmlns:a16="http://schemas.microsoft.com/office/drawing/2014/main" xmlns="" id="{C286D09F-7974-3D94-61F6-D19504281B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10289" y="4306578"/>
                    <a:ext cx="157898" cy="15894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0" name="组合 109">
                <a:extLst>
                  <a:ext uri="{FF2B5EF4-FFF2-40B4-BE49-F238E27FC236}">
                    <a16:creationId xmlns:a16="http://schemas.microsoft.com/office/drawing/2014/main" xmlns="" id="{C4F8C13C-78C2-A735-BC72-1D0A12ADF0D8}"/>
                  </a:ext>
                </a:extLst>
              </p:cNvPr>
              <p:cNvGrpSpPr/>
              <p:nvPr/>
            </p:nvGrpSpPr>
            <p:grpSpPr>
              <a:xfrm rot="5400000" flipH="1">
                <a:off x="3851822" y="5076868"/>
                <a:ext cx="173780" cy="940632"/>
                <a:chOff x="520573" y="2462415"/>
                <a:chExt cx="173780" cy="940632"/>
              </a:xfrm>
            </p:grpSpPr>
            <p:cxnSp>
              <p:nvCxnSpPr>
                <p:cNvPr id="114" name="直接连接符 113">
                  <a:extLst>
                    <a:ext uri="{FF2B5EF4-FFF2-40B4-BE49-F238E27FC236}">
                      <a16:creationId xmlns:a16="http://schemas.microsoft.com/office/drawing/2014/main" xmlns="" id="{CD3B0709-FFFB-DD05-6753-A9960752D8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8483" y="2462415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>
                  <a:extLst>
                    <a:ext uri="{FF2B5EF4-FFF2-40B4-BE49-F238E27FC236}">
                      <a16:creationId xmlns:a16="http://schemas.microsoft.com/office/drawing/2014/main" xmlns="" id="{E9B08648-BFC2-F2CB-DAFA-787B88ECAD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0573" y="2699789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>
                  <a:extLst>
                    <a:ext uri="{FF2B5EF4-FFF2-40B4-BE49-F238E27FC236}">
                      <a16:creationId xmlns:a16="http://schemas.microsoft.com/office/drawing/2014/main" xmlns="" id="{D1672A8D-80CD-9C9D-7C3C-4B18794587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455" y="2976715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>
                  <a:extLst>
                    <a:ext uri="{FF2B5EF4-FFF2-40B4-BE49-F238E27FC236}">
                      <a16:creationId xmlns:a16="http://schemas.microsoft.com/office/drawing/2014/main" xmlns="" id="{DDC5645E-690C-EC98-6F0C-842892A3D2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372" y="3244100"/>
                  <a:ext cx="157898" cy="158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接连接符 110">
                <a:extLst>
                  <a:ext uri="{FF2B5EF4-FFF2-40B4-BE49-F238E27FC236}">
                    <a16:creationId xmlns:a16="http://schemas.microsoft.com/office/drawing/2014/main" xmlns="" id="{157C31B3-8008-49FA-3E3B-9AF9E4B967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497521" y="5459771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>
                <a:extLst>
                  <a:ext uri="{FF2B5EF4-FFF2-40B4-BE49-F238E27FC236}">
                    <a16:creationId xmlns:a16="http://schemas.microsoft.com/office/drawing/2014/main" xmlns="" id="{181096BA-3DC4-7EF7-4C76-5EA6F90F587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764906" y="5475652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xmlns="" id="{A1C0F495-D046-62F0-9FD5-9DD43218216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070187" y="5459770"/>
                <a:ext cx="157898" cy="15894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文本框 131">
              <a:extLst>
                <a:ext uri="{FF2B5EF4-FFF2-40B4-BE49-F238E27FC236}">
                  <a16:creationId xmlns:a16="http://schemas.microsoft.com/office/drawing/2014/main" xmlns="" id="{787B9BF7-73B8-40C3-5E85-75BEEE2D4CD9}"/>
                </a:ext>
              </a:extLst>
            </p:cNvPr>
            <p:cNvSpPr txBox="1"/>
            <p:nvPr/>
          </p:nvSpPr>
          <p:spPr>
            <a:xfrm>
              <a:off x="5457330" y="4193495"/>
              <a:ext cx="927021" cy="428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utlet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xmlns="" id="{5CD923CA-4410-342B-EC02-6D984437FA7D}"/>
              </a:ext>
            </a:extLst>
          </p:cNvPr>
          <p:cNvCxnSpPr>
            <a:cxnSpLocks/>
          </p:cNvCxnSpPr>
          <p:nvPr/>
        </p:nvCxnSpPr>
        <p:spPr>
          <a:xfrm>
            <a:off x="10459635" y="3208256"/>
            <a:ext cx="2612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>
            <a:extLst>
              <a:ext uri="{FF2B5EF4-FFF2-40B4-BE49-F238E27FC236}">
                <a16:creationId xmlns:a16="http://schemas.microsoft.com/office/drawing/2014/main" xmlns="" id="{A76A2E83-7708-69C7-5F58-2E2694CA367A}"/>
              </a:ext>
            </a:extLst>
          </p:cNvPr>
          <p:cNvCxnSpPr>
            <a:cxnSpLocks/>
          </p:cNvCxnSpPr>
          <p:nvPr/>
        </p:nvCxnSpPr>
        <p:spPr>
          <a:xfrm>
            <a:off x="10452811" y="3423030"/>
            <a:ext cx="2612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xmlns="" id="{31226F16-68CA-652F-B13D-EF61F2617807}"/>
              </a:ext>
            </a:extLst>
          </p:cNvPr>
          <p:cNvCxnSpPr>
            <a:cxnSpLocks/>
          </p:cNvCxnSpPr>
          <p:nvPr/>
        </p:nvCxnSpPr>
        <p:spPr>
          <a:xfrm>
            <a:off x="10452810" y="3626043"/>
            <a:ext cx="2612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文本框 156">
            <a:extLst>
              <a:ext uri="{FF2B5EF4-FFF2-40B4-BE49-F238E27FC236}">
                <a16:creationId xmlns:a16="http://schemas.microsoft.com/office/drawing/2014/main" xmlns="" id="{CC4583F4-B504-927D-65BE-7C0372C1F90C}"/>
              </a:ext>
            </a:extLst>
          </p:cNvPr>
          <p:cNvSpPr txBox="1"/>
          <p:nvPr/>
        </p:nvSpPr>
        <p:spPr>
          <a:xfrm>
            <a:off x="1054536" y="4681125"/>
            <a:ext cx="4592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Integral </a:t>
            </a: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form of </a:t>
            </a:r>
            <a:r>
              <a:rPr lang="en-US" altLang="zh-CN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continuity </a:t>
            </a: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equation</a:t>
            </a:r>
            <a:endParaRPr lang="zh-CN" altLang="en-US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2231" y="2177591"/>
            <a:ext cx="5017296" cy="4512160"/>
            <a:chOff x="786312" y="2207084"/>
            <a:chExt cx="4523215" cy="4482667"/>
          </a:xfrm>
        </p:grpSpPr>
        <p:sp>
          <p:nvSpPr>
            <p:cNvPr id="163" name="矩形 162">
              <a:extLst>
                <a:ext uri="{FF2B5EF4-FFF2-40B4-BE49-F238E27FC236}">
                  <a16:creationId xmlns:a16="http://schemas.microsoft.com/office/drawing/2014/main" xmlns="" id="{B43D7397-6D20-9E9D-1B13-539CA297802B}"/>
                </a:ext>
              </a:extLst>
            </p:cNvPr>
            <p:cNvSpPr/>
            <p:nvPr/>
          </p:nvSpPr>
          <p:spPr>
            <a:xfrm>
              <a:off x="786312" y="2207084"/>
              <a:ext cx="4523215" cy="447632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35" name="对象 134">
              <a:extLst>
                <a:ext uri="{FF2B5EF4-FFF2-40B4-BE49-F238E27FC236}">
                  <a16:creationId xmlns:a16="http://schemas.microsoft.com/office/drawing/2014/main" xmlns="" id="{E4D19A97-DDCF-5391-22D0-282B67C8979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8509536"/>
                </p:ext>
              </p:extLst>
            </p:nvPr>
          </p:nvGraphicFramePr>
          <p:xfrm>
            <a:off x="1141485" y="2654655"/>
            <a:ext cx="1665940" cy="598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8" name="Equation" r:id="rId4" imgW="1104900" imgH="393700" progId="Equation.DSMT4">
                    <p:embed/>
                  </p:oleObj>
                </mc:Choice>
                <mc:Fallback>
                  <p:oleObj name="Equation" r:id="rId4" imgW="1104900" imgH="3937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1485" y="2654655"/>
                          <a:ext cx="1665940" cy="59839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" name="对象 141">
              <a:extLst>
                <a:ext uri="{FF2B5EF4-FFF2-40B4-BE49-F238E27FC236}">
                  <a16:creationId xmlns:a16="http://schemas.microsoft.com/office/drawing/2014/main" xmlns="" id="{C1B0DED8-59A3-6D20-F71B-993B8065A3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9514989"/>
                </p:ext>
              </p:extLst>
            </p:nvPr>
          </p:nvGraphicFramePr>
          <p:xfrm>
            <a:off x="1131943" y="3608084"/>
            <a:ext cx="3969166" cy="674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9" name="Equation" r:id="rId6" imgW="2819400" imgH="469900" progId="Equation.DSMT4">
                    <p:embed/>
                  </p:oleObj>
                </mc:Choice>
                <mc:Fallback>
                  <p:oleObj name="Equation" r:id="rId6" imgW="2819400" imgH="4699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1943" y="3608084"/>
                          <a:ext cx="3969166" cy="67493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56690333-E9AF-24F1-B0C5-BB90A7446DE1}"/>
                </a:ext>
              </a:extLst>
            </p:cNvPr>
            <p:cNvSpPr txBox="1"/>
            <p:nvPr/>
          </p:nvSpPr>
          <p:spPr>
            <a:xfrm>
              <a:off x="1101209" y="2291127"/>
              <a:ext cx="41376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Continuity </a:t>
              </a:r>
              <a:r>
                <a:rPr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equation</a:t>
              </a:r>
              <a:endPara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xmlns="" id="{E1934243-C156-9A61-90B3-4C6D6177EB8C}"/>
                </a:ext>
              </a:extLst>
            </p:cNvPr>
            <p:cNvSpPr txBox="1"/>
            <p:nvPr/>
          </p:nvSpPr>
          <p:spPr>
            <a:xfrm>
              <a:off x="1085629" y="3241313"/>
              <a:ext cx="41376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Integrate </a:t>
              </a:r>
              <a:r>
                <a:rPr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over the entire pore space</a:t>
              </a:r>
              <a:endPara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149" name="对象 148">
              <a:extLst>
                <a:ext uri="{FF2B5EF4-FFF2-40B4-BE49-F238E27FC236}">
                  <a16:creationId xmlns:a16="http://schemas.microsoft.com/office/drawing/2014/main" xmlns="" id="{68C9B4A1-3F0E-717D-43AE-11592770B6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805669"/>
                </p:ext>
              </p:extLst>
            </p:nvPr>
          </p:nvGraphicFramePr>
          <p:xfrm>
            <a:off x="1049023" y="4788611"/>
            <a:ext cx="4204876" cy="715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0" name="Equation" r:id="rId8" imgW="2819400" imgH="469900" progId="Equation.DSMT4">
                    <p:embed/>
                  </p:oleObj>
                </mc:Choice>
                <mc:Fallback>
                  <p:oleObj name="Equation" r:id="rId8" imgW="2819400" imgH="469900" progId="Equation.DSMT4">
                    <p:embed/>
                    <p:pic>
                      <p:nvPicPr>
                        <p:cNvPr id="147" name="对象 146">
                          <a:extLst>
                            <a:ext uri="{FF2B5EF4-FFF2-40B4-BE49-F238E27FC236}">
                              <a16:creationId xmlns:a16="http://schemas.microsoft.com/office/drawing/2014/main" xmlns="" id="{BE42D764-2B04-E96D-00EA-54F8D47EAA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9023" y="4788611"/>
                          <a:ext cx="4204876" cy="71501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0" name="对象 149">
              <a:extLst>
                <a:ext uri="{FF2B5EF4-FFF2-40B4-BE49-F238E27FC236}">
                  <a16:creationId xmlns:a16="http://schemas.microsoft.com/office/drawing/2014/main" xmlns="" id="{030813D7-1C55-014C-99F7-86D59E07E8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8656008"/>
                </p:ext>
              </p:extLst>
            </p:nvPr>
          </p:nvGraphicFramePr>
          <p:xfrm>
            <a:off x="3909835" y="4297282"/>
            <a:ext cx="707862" cy="466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1" name="Equation" r:id="rId9" imgW="393480" imgH="253800" progId="Equation.DSMT4">
                    <p:embed/>
                  </p:oleObj>
                </mc:Choice>
                <mc:Fallback>
                  <p:oleObj name="Equation" r:id="rId9" imgW="393480" imgH="253800" progId="Equation.DSMT4">
                    <p:embed/>
                    <p:pic>
                      <p:nvPicPr>
                        <p:cNvPr id="142" name="对象 141">
                          <a:extLst>
                            <a:ext uri="{FF2B5EF4-FFF2-40B4-BE49-F238E27FC236}">
                              <a16:creationId xmlns:a16="http://schemas.microsoft.com/office/drawing/2014/main" xmlns="" id="{C1B0DED8-59A3-6D20-F71B-993B8065A3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9835" y="4297282"/>
                          <a:ext cx="707862" cy="4664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1" name="对象 150">
              <a:extLst>
                <a:ext uri="{FF2B5EF4-FFF2-40B4-BE49-F238E27FC236}">
                  <a16:creationId xmlns:a16="http://schemas.microsoft.com/office/drawing/2014/main" xmlns="" id="{77D7D202-CB5F-41C2-1A39-40B0580F27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5627334"/>
                </p:ext>
              </p:extLst>
            </p:nvPr>
          </p:nvGraphicFramePr>
          <p:xfrm>
            <a:off x="4635126" y="4312704"/>
            <a:ext cx="662886" cy="4510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2" name="Equation" r:id="rId11" imgW="380880" imgH="253800" progId="Equation.DSMT4">
                    <p:embed/>
                  </p:oleObj>
                </mc:Choice>
                <mc:Fallback>
                  <p:oleObj name="Equation" r:id="rId11" imgW="380880" imgH="253800" progId="Equation.DSMT4">
                    <p:embed/>
                    <p:pic>
                      <p:nvPicPr>
                        <p:cNvPr id="150" name="对象 149">
                          <a:extLst>
                            <a:ext uri="{FF2B5EF4-FFF2-40B4-BE49-F238E27FC236}">
                              <a16:creationId xmlns:a16="http://schemas.microsoft.com/office/drawing/2014/main" xmlns="" id="{030813D7-1C55-014C-99F7-86D59E07E8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5126" y="4312704"/>
                          <a:ext cx="662886" cy="45107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xmlns="" id="{4DB50618-7B95-E57A-E23D-F4ABF25C6347}"/>
                </a:ext>
              </a:extLst>
            </p:cNvPr>
            <p:cNvSpPr txBox="1"/>
            <p:nvPr/>
          </p:nvSpPr>
          <p:spPr>
            <a:xfrm>
              <a:off x="1004963" y="4329662"/>
              <a:ext cx="33896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mass flow rate </a:t>
              </a:r>
              <a:r>
                <a:rPr lang="en-US" altLang="zh-CN" b="1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at outlet/inlet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59" name="直接箭头连接符 158">
              <a:extLst>
                <a:ext uri="{FF2B5EF4-FFF2-40B4-BE49-F238E27FC236}">
                  <a16:creationId xmlns:a16="http://schemas.microsoft.com/office/drawing/2014/main" xmlns="" id="{E123C94D-129A-F67F-D50D-EE8A81F7F54B}"/>
                </a:ext>
              </a:extLst>
            </p:cNvPr>
            <p:cNvCxnSpPr>
              <a:cxnSpLocks/>
            </p:cNvCxnSpPr>
            <p:nvPr/>
          </p:nvCxnSpPr>
          <p:spPr>
            <a:xfrm>
              <a:off x="928204" y="2398184"/>
              <a:ext cx="0" cy="418616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xmlns="" id="{B0270629-7E19-92D3-B7D5-05DE5D5A769D}"/>
                </a:ext>
              </a:extLst>
            </p:cNvPr>
            <p:cNvSpPr/>
            <p:nvPr/>
          </p:nvSpPr>
          <p:spPr>
            <a:xfrm>
              <a:off x="871054" y="2402681"/>
              <a:ext cx="114300" cy="1143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xmlns="" id="{BE634482-911B-D943-3A29-42D3D4E0CD5D}"/>
                </a:ext>
              </a:extLst>
            </p:cNvPr>
            <p:cNvSpPr/>
            <p:nvPr/>
          </p:nvSpPr>
          <p:spPr>
            <a:xfrm>
              <a:off x="871054" y="3407729"/>
              <a:ext cx="114300" cy="1143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xmlns="" id="{C8F4D896-7EB8-5081-2738-B84B4DB4327D}"/>
                </a:ext>
              </a:extLst>
            </p:cNvPr>
            <p:cNvSpPr/>
            <p:nvPr/>
          </p:nvSpPr>
          <p:spPr>
            <a:xfrm>
              <a:off x="866821" y="4808641"/>
              <a:ext cx="114300" cy="1143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xmlns="" id="{0991CF8E-02D5-9BB6-293D-4D483A388D6A}"/>
                </a:ext>
              </a:extLst>
            </p:cNvPr>
            <p:cNvSpPr/>
            <p:nvPr/>
          </p:nvSpPr>
          <p:spPr>
            <a:xfrm>
              <a:off x="875633" y="5728504"/>
              <a:ext cx="114300" cy="1143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xmlns="" id="{EBD942EC-5B70-5A10-1832-8271DB673618}"/>
                </a:ext>
              </a:extLst>
            </p:cNvPr>
            <p:cNvSpPr txBox="1"/>
            <p:nvPr/>
          </p:nvSpPr>
          <p:spPr>
            <a:xfrm>
              <a:off x="1037540" y="5528560"/>
              <a:ext cx="27538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mass flow rate at </a:t>
              </a:r>
              <a:r>
                <a:rPr lang="en-US" altLang="zh-CN" sz="20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inlet            </a:t>
              </a:r>
              <a:endPara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aphicFrame>
          <p:nvGraphicFramePr>
            <p:cNvPr id="169" name="对象 168">
              <a:extLst>
                <a:ext uri="{FF2B5EF4-FFF2-40B4-BE49-F238E27FC236}">
                  <a16:creationId xmlns:a16="http://schemas.microsoft.com/office/drawing/2014/main" xmlns="" id="{421E9A5C-9A02-19FA-82C3-F6049FE336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0779367"/>
                </p:ext>
              </p:extLst>
            </p:nvPr>
          </p:nvGraphicFramePr>
          <p:xfrm>
            <a:off x="3624809" y="5527979"/>
            <a:ext cx="640221" cy="4356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3" name="Equation" r:id="rId13" imgW="380880" imgH="253800" progId="Equation.DSMT4">
                    <p:embed/>
                  </p:oleObj>
                </mc:Choice>
                <mc:Fallback>
                  <p:oleObj name="Equation" r:id="rId13" imgW="380880" imgH="253800" progId="Equation.DSMT4">
                    <p:embed/>
                    <p:pic>
                      <p:nvPicPr>
                        <p:cNvPr id="151" name="对象 150">
                          <a:extLst>
                            <a:ext uri="{FF2B5EF4-FFF2-40B4-BE49-F238E27FC236}">
                              <a16:creationId xmlns:a16="http://schemas.microsoft.com/office/drawing/2014/main" xmlns="" id="{77D7D202-CB5F-41C2-1A39-40B0580F27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4809" y="5527979"/>
                          <a:ext cx="640221" cy="4356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对象 169">
              <a:extLst>
                <a:ext uri="{FF2B5EF4-FFF2-40B4-BE49-F238E27FC236}">
                  <a16:creationId xmlns:a16="http://schemas.microsoft.com/office/drawing/2014/main" xmlns="" id="{BCD43BEC-69D8-FB1B-4692-A78F1244EF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0128230"/>
                </p:ext>
              </p:extLst>
            </p:nvPr>
          </p:nvGraphicFramePr>
          <p:xfrm>
            <a:off x="1141485" y="5941693"/>
            <a:ext cx="1981913" cy="7480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4" name="Equation" r:id="rId14" imgW="1269720" imgH="469800" progId="Equation.DSMT4">
                    <p:embed/>
                  </p:oleObj>
                </mc:Choice>
                <mc:Fallback>
                  <p:oleObj name="Equation" r:id="rId14" imgW="1269720" imgH="469800" progId="Equation.DSMT4">
                    <p:embed/>
                    <p:pic>
                      <p:nvPicPr>
                        <p:cNvPr id="149" name="对象 148">
                          <a:extLst>
                            <a:ext uri="{FF2B5EF4-FFF2-40B4-BE49-F238E27FC236}">
                              <a16:creationId xmlns:a16="http://schemas.microsoft.com/office/drawing/2014/main" xmlns="" id="{68C9B4A1-3F0E-717D-43AE-11592770B61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1485" y="5941693"/>
                          <a:ext cx="1981913" cy="74805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1" name="文本框 170">
            <a:extLst>
              <a:ext uri="{FF2B5EF4-FFF2-40B4-BE49-F238E27FC236}">
                <a16:creationId xmlns:a16="http://schemas.microsoft.com/office/drawing/2014/main" xmlns="" id="{9182F0FD-7CEA-0038-B2C5-18D8CE8E32F4}"/>
              </a:ext>
            </a:extLst>
          </p:cNvPr>
          <p:cNvSpPr txBox="1"/>
          <p:nvPr/>
        </p:nvSpPr>
        <p:spPr>
          <a:xfrm>
            <a:off x="6183158" y="5337134"/>
            <a:ext cx="60088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Oil and gas flow in semi-closed porous media is controlled by fluid </a:t>
            </a:r>
            <a:r>
              <a:rPr lang="en-US" altLang="zh-CN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compressibility</a:t>
            </a:r>
            <a:endParaRPr lang="en-US" altLang="zh-CN" sz="22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xmlns="" id="{9D384841-9C81-58B9-BB05-B2868D671016}"/>
              </a:ext>
            </a:extLst>
          </p:cNvPr>
          <p:cNvGrpSpPr>
            <a:grpSpLocks/>
          </p:cNvGrpSpPr>
          <p:nvPr/>
        </p:nvGrpSpPr>
        <p:grpSpPr bwMode="auto">
          <a:xfrm>
            <a:off x="5968601" y="5515441"/>
            <a:ext cx="248400" cy="216000"/>
            <a:chOff x="-1676400" y="1047750"/>
            <a:chExt cx="409575" cy="419100"/>
          </a:xfrm>
        </p:grpSpPr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xmlns="" id="{396712C1-6B65-18AC-AFFC-26C3369004BD}"/>
                </a:ext>
              </a:extLst>
            </p:cNvPr>
            <p:cNvSpPr/>
            <p:nvPr/>
          </p:nvSpPr>
          <p:spPr>
            <a:xfrm>
              <a:off x="-1571678" y="1115271"/>
              <a:ext cx="304853" cy="351579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srgbClr val="00206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xmlns="" id="{F414E4A9-3696-2CD1-D5C3-E7DF90A91047}"/>
                </a:ext>
              </a:extLst>
            </p:cNvPr>
            <p:cNvSpPr/>
            <p:nvPr/>
          </p:nvSpPr>
          <p:spPr>
            <a:xfrm>
              <a:off x="-1676400" y="1047750"/>
              <a:ext cx="304855" cy="351578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srgbClr val="00206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78" name="矩形 177">
            <a:extLst>
              <a:ext uri="{FF2B5EF4-FFF2-40B4-BE49-F238E27FC236}">
                <a16:creationId xmlns:a16="http://schemas.microsoft.com/office/drawing/2014/main" xmlns="" id="{5D2AD81D-4250-35A8-9E1D-6B3AC053F4CC}"/>
              </a:ext>
            </a:extLst>
          </p:cNvPr>
          <p:cNvSpPr/>
          <p:nvPr/>
        </p:nvSpPr>
        <p:spPr>
          <a:xfrm>
            <a:off x="5873370" y="5316213"/>
            <a:ext cx="6240073" cy="11034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9" name="右箭头 27">
            <a:extLst>
              <a:ext uri="{FF2B5EF4-FFF2-40B4-BE49-F238E27FC236}">
                <a16:creationId xmlns:a16="http://schemas.microsoft.com/office/drawing/2014/main" xmlns="" id="{19B7C3EF-7FE4-0F6F-DBCC-4C3DACDDF414}"/>
              </a:ext>
            </a:extLst>
          </p:cNvPr>
          <p:cNvSpPr/>
          <p:nvPr/>
        </p:nvSpPr>
        <p:spPr>
          <a:xfrm>
            <a:off x="5412123" y="5184238"/>
            <a:ext cx="418546" cy="1421962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Rectangle 325">
            <a:extLst>
              <a:ext uri="{FF2B5EF4-FFF2-40B4-BE49-F238E27FC236}">
                <a16:creationId xmlns:a16="http://schemas.microsoft.com/office/drawing/2014/main" xmlns="" id="{FB34F851-6BA5-45DC-E2DF-C79155370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4400" y="187211"/>
            <a:ext cx="12540791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Is Darcy’s equation suitable for describing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reservoir flow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?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82" name="对象 181">
            <a:extLst>
              <a:ext uri="{FF2B5EF4-FFF2-40B4-BE49-F238E27FC236}">
                <a16:creationId xmlns:a16="http://schemas.microsoft.com/office/drawing/2014/main" xmlns="" id="{C5E4B181-FC49-9D02-A5A3-D05B1B88F7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419837"/>
              </p:ext>
            </p:extLst>
          </p:nvPr>
        </p:nvGraphicFramePr>
        <p:xfrm>
          <a:off x="10923839" y="3488067"/>
          <a:ext cx="774825" cy="51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5" name="Equation" r:id="rId16" imgW="393480" imgH="253800" progId="Equation.DSMT4">
                  <p:embed/>
                </p:oleObj>
              </mc:Choice>
              <mc:Fallback>
                <p:oleObj name="Equation" r:id="rId16" imgW="393480" imgH="253800" progId="Equation.DSMT4">
                  <p:embed/>
                  <p:pic>
                    <p:nvPicPr>
                      <p:cNvPr id="150" name="对象 149">
                        <a:extLst>
                          <a:ext uri="{FF2B5EF4-FFF2-40B4-BE49-F238E27FC236}">
                            <a16:creationId xmlns:a16="http://schemas.microsoft.com/office/drawing/2014/main" xmlns="" id="{030813D7-1C55-014C-99F7-86D59E07E8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3839" y="3488067"/>
                        <a:ext cx="774825" cy="510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1C4A17F-9D88-A416-AC36-7AF493B5C503}"/>
              </a:ext>
            </a:extLst>
          </p:cNvPr>
          <p:cNvSpPr txBox="1"/>
          <p:nvPr/>
        </p:nvSpPr>
        <p:spPr>
          <a:xfrm>
            <a:off x="6526825" y="2343213"/>
            <a:ext cx="3163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pressure 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xmlns="" id="{61C4A17F-9D88-A416-AC36-7AF493B5C503}"/>
              </a:ext>
            </a:extLst>
          </p:cNvPr>
          <p:cNvSpPr txBox="1"/>
          <p:nvPr/>
        </p:nvSpPr>
        <p:spPr>
          <a:xfrm>
            <a:off x="10430925" y="2344783"/>
            <a:ext cx="2163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 pressure 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2DD66F-CED9-F4B9-2F8A-3039968BE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>
            <a:extLst>
              <a:ext uri="{FF2B5EF4-FFF2-40B4-BE49-F238E27FC236}">
                <a16:creationId xmlns:a16="http://schemas.microsoft.com/office/drawing/2014/main" xmlns="" id="{6535852D-81CA-1708-1D34-4102D7D8864E}"/>
              </a:ext>
            </a:extLst>
          </p:cNvPr>
          <p:cNvSpPr/>
          <p:nvPr/>
        </p:nvSpPr>
        <p:spPr>
          <a:xfrm>
            <a:off x="5163839" y="2310720"/>
            <a:ext cx="3845364" cy="374835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25">
            <a:extLst>
              <a:ext uri="{FF2B5EF4-FFF2-40B4-BE49-F238E27FC236}">
                <a16:creationId xmlns:a16="http://schemas.microsoft.com/office/drawing/2014/main" xmlns="" id="{983BC1BF-2E89-59EB-923A-D9EE3C6D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40077"/>
            <a:ext cx="13310647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G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as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flow equations from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compressible </a:t>
            </a:r>
            <a:r>
              <a:rPr lang="en-US" altLang="zh-CN" sz="3000" b="1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Navier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–Stokes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equation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BF647A6C-1E4D-72EA-4468-03819FB1CF6E}"/>
              </a:ext>
            </a:extLst>
          </p:cNvPr>
          <p:cNvSpPr/>
          <p:nvPr/>
        </p:nvSpPr>
        <p:spPr>
          <a:xfrm>
            <a:off x="296257" y="2248469"/>
            <a:ext cx="4384210" cy="374835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xmlns="" id="{B4E9CF77-4162-1397-5B56-A41B41122D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4760" y="2697448"/>
            <a:ext cx="4263522" cy="1546459"/>
          </a:xfrm>
          <a:prstGeom prst="rect">
            <a:avLst/>
          </a:prstGeom>
        </p:spPr>
      </p:pic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C1951818-3C66-2A34-E615-EB2D6D474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850163"/>
              </p:ext>
            </p:extLst>
          </p:nvPr>
        </p:nvGraphicFramePr>
        <p:xfrm>
          <a:off x="631510" y="2723283"/>
          <a:ext cx="3791859" cy="714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0" name="Equation" r:id="rId5" imgW="3098800" imgH="431800" progId="Equation.DSMT4">
                  <p:embed/>
                </p:oleObj>
              </mc:Choice>
              <mc:Fallback>
                <p:oleObj name="Equation" r:id="rId5" imgW="30988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10" y="2723283"/>
                        <a:ext cx="3791859" cy="714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213EB00-7487-CB99-CCDF-D43859AEAC7F}"/>
              </a:ext>
            </a:extLst>
          </p:cNvPr>
          <p:cNvSpPr txBox="1"/>
          <p:nvPr/>
        </p:nvSpPr>
        <p:spPr>
          <a:xfrm>
            <a:off x="485709" y="2308484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Compressible N–S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equation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E80B7F3-A6BC-075C-9EA8-82B32B1CC85E}"/>
              </a:ext>
            </a:extLst>
          </p:cNvPr>
          <p:cNvSpPr txBox="1"/>
          <p:nvPr/>
        </p:nvSpPr>
        <p:spPr>
          <a:xfrm>
            <a:off x="570550" y="3470678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shear viscosity; </a:t>
            </a:r>
            <a:r>
              <a:rPr lang="el-GR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lang="en-US" altLang="zh-CN" b="1" baseline="-25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bulk viscosity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74B0EF67-5BC5-616F-D40D-A0C93D7589BF}"/>
              </a:ext>
            </a:extLst>
          </p:cNvPr>
          <p:cNvCxnSpPr>
            <a:cxnSpLocks/>
          </p:cNvCxnSpPr>
          <p:nvPr/>
        </p:nvCxnSpPr>
        <p:spPr>
          <a:xfrm>
            <a:off x="421150" y="2383042"/>
            <a:ext cx="0" cy="35174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DE22181-592F-08C9-B01A-794EEEAB2E18}"/>
              </a:ext>
            </a:extLst>
          </p:cNvPr>
          <p:cNvSpPr/>
          <p:nvPr/>
        </p:nvSpPr>
        <p:spPr>
          <a:xfrm>
            <a:off x="364000" y="2387539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356356CE-D733-92D3-73AC-CD849E5D1A26}"/>
              </a:ext>
            </a:extLst>
          </p:cNvPr>
          <p:cNvSpPr/>
          <p:nvPr/>
        </p:nvSpPr>
        <p:spPr>
          <a:xfrm>
            <a:off x="364000" y="3985407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xmlns="" id="{68791B6C-D4E0-7A11-AF9B-CF8AA32645B2}"/>
              </a:ext>
            </a:extLst>
          </p:cNvPr>
          <p:cNvSpPr/>
          <p:nvPr/>
        </p:nvSpPr>
        <p:spPr>
          <a:xfrm>
            <a:off x="364000" y="5120029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C2AB7689-9658-CE6E-6111-775018D68C1C}"/>
              </a:ext>
            </a:extLst>
          </p:cNvPr>
          <p:cNvSpPr txBox="1"/>
          <p:nvPr/>
        </p:nvSpPr>
        <p:spPr>
          <a:xfrm>
            <a:off x="448002" y="3880410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Mach-number non-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dimensionalization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22BBD51-A930-F9D3-0619-6D2E6037C2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059" y="4299996"/>
            <a:ext cx="4177505" cy="664441"/>
          </a:xfrm>
          <a:prstGeom prst="rect">
            <a:avLst/>
          </a:prstGeom>
        </p:spPr>
      </p:pic>
      <p:graphicFrame>
        <p:nvGraphicFramePr>
          <p:cNvPr id="37" name="对象 14">
            <a:extLst>
              <a:ext uri="{FF2B5EF4-FFF2-40B4-BE49-F238E27FC236}">
                <a16:creationId xmlns:a16="http://schemas.microsoft.com/office/drawing/2014/main" xmlns="" id="{94879A1B-7C55-04C5-D07B-BE323E867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050147"/>
              </p:ext>
            </p:extLst>
          </p:nvPr>
        </p:nvGraphicFramePr>
        <p:xfrm>
          <a:off x="654370" y="5481379"/>
          <a:ext cx="132556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1" name="Equation" r:id="rId8" imgW="825480" imgH="228600" progId="Equation.DSMT4">
                  <p:embed/>
                </p:oleObj>
              </mc:Choice>
              <mc:Fallback>
                <p:oleObj name="Equation" r:id="rId8" imgW="825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70" y="5481379"/>
                        <a:ext cx="1325562" cy="419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75F95656-D924-5359-8B4C-42FF1F63C989}"/>
              </a:ext>
            </a:extLst>
          </p:cNvPr>
          <p:cNvSpPr txBox="1"/>
          <p:nvPr/>
        </p:nvSpPr>
        <p:spPr>
          <a:xfrm>
            <a:off x="497335" y="5033545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Helmholtz decomposition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对象 17">
            <a:extLst>
              <a:ext uri="{FF2B5EF4-FFF2-40B4-BE49-F238E27FC236}">
                <a16:creationId xmlns:a16="http://schemas.microsoft.com/office/drawing/2014/main" xmlns="" id="{45D42E97-0832-D4F3-4125-F03D5402E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408408"/>
              </p:ext>
            </p:extLst>
          </p:nvPr>
        </p:nvGraphicFramePr>
        <p:xfrm>
          <a:off x="2129423" y="5511820"/>
          <a:ext cx="1014328" cy="394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2" name="Equation" r:id="rId10" imgW="698400" imgH="228600" progId="Equation.DSMT4">
                  <p:embed/>
                </p:oleObj>
              </mc:Choice>
              <mc:Fallback>
                <p:oleObj name="Equation" r:id="rId10" imgW="698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423" y="5511820"/>
                        <a:ext cx="1014328" cy="394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23">
            <a:extLst>
              <a:ext uri="{FF2B5EF4-FFF2-40B4-BE49-F238E27FC236}">
                <a16:creationId xmlns:a16="http://schemas.microsoft.com/office/drawing/2014/main" xmlns="" id="{C77F6F6C-9D7A-1530-9259-D144273B4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799174"/>
              </p:ext>
            </p:extLst>
          </p:nvPr>
        </p:nvGraphicFramePr>
        <p:xfrm>
          <a:off x="3225282" y="5538768"/>
          <a:ext cx="992003" cy="385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3" name="Equation" r:id="rId12" imgW="672840" imgH="228600" progId="Equation.DSMT4">
                  <p:embed/>
                </p:oleObj>
              </mc:Choice>
              <mc:Fallback>
                <p:oleObj name="Equation" r:id="rId12" imgW="672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282" y="5538768"/>
                        <a:ext cx="992003" cy="3857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A9A76003-52C5-685E-2BA2-71DC1D47F306}"/>
              </a:ext>
            </a:extLst>
          </p:cNvPr>
          <p:cNvSpPr txBox="1"/>
          <p:nvPr/>
        </p:nvSpPr>
        <p:spPr>
          <a:xfrm>
            <a:off x="5393225" y="2300544"/>
            <a:ext cx="3578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Irrotational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flow (potential flow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右箭头 27">
            <a:extLst>
              <a:ext uri="{FF2B5EF4-FFF2-40B4-BE49-F238E27FC236}">
                <a16:creationId xmlns:a16="http://schemas.microsoft.com/office/drawing/2014/main" xmlns="" id="{E85677F4-1CD3-F6D2-B8F5-18BB16E81C89}"/>
              </a:ext>
            </a:extLst>
          </p:cNvPr>
          <p:cNvSpPr/>
          <p:nvPr/>
        </p:nvSpPr>
        <p:spPr>
          <a:xfrm>
            <a:off x="4755067" y="3390596"/>
            <a:ext cx="357354" cy="1421962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BA860CF4-1373-5390-F75D-49E51AAABAB0}"/>
              </a:ext>
            </a:extLst>
          </p:cNvPr>
          <p:cNvSpPr txBox="1"/>
          <p:nvPr/>
        </p:nvSpPr>
        <p:spPr>
          <a:xfrm>
            <a:off x="5466549" y="4110242"/>
            <a:ext cx="29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Damped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wave equation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对象 60">
            <a:extLst>
              <a:ext uri="{FF2B5EF4-FFF2-40B4-BE49-F238E27FC236}">
                <a16:creationId xmlns:a16="http://schemas.microsoft.com/office/drawing/2014/main" xmlns="" id="{DD308189-F606-1F15-3426-19B983CF00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40572"/>
              </p:ext>
            </p:extLst>
          </p:nvPr>
        </p:nvGraphicFramePr>
        <p:xfrm>
          <a:off x="5492327" y="4477551"/>
          <a:ext cx="1911085" cy="54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" name="Equation" r:id="rId14" imgW="1562100" imgH="444500" progId="Equation.DSMT4">
                  <p:embed/>
                </p:oleObj>
              </mc:Choice>
              <mc:Fallback>
                <p:oleObj name="Equation" r:id="rId14" imgW="1562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327" y="4477551"/>
                        <a:ext cx="1911085" cy="5496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xmlns="" id="{AEC1FB79-77FF-C3B1-7EDD-22F4593E21C3}"/>
              </a:ext>
            </a:extLst>
          </p:cNvPr>
          <p:cNvCxnSpPr>
            <a:cxnSpLocks/>
          </p:cNvCxnSpPr>
          <p:nvPr/>
        </p:nvCxnSpPr>
        <p:spPr>
          <a:xfrm>
            <a:off x="5358811" y="2448744"/>
            <a:ext cx="0" cy="35174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椭圆 72">
            <a:extLst>
              <a:ext uri="{FF2B5EF4-FFF2-40B4-BE49-F238E27FC236}">
                <a16:creationId xmlns:a16="http://schemas.microsoft.com/office/drawing/2014/main" xmlns="" id="{295562AF-FC6E-E337-A4A0-13DB1FBD1338}"/>
              </a:ext>
            </a:extLst>
          </p:cNvPr>
          <p:cNvSpPr/>
          <p:nvPr/>
        </p:nvSpPr>
        <p:spPr>
          <a:xfrm>
            <a:off x="5301661" y="2429406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xmlns="" id="{E66E8438-BA8D-F3D4-E145-0BCD1964260D}"/>
              </a:ext>
            </a:extLst>
          </p:cNvPr>
          <p:cNvSpPr/>
          <p:nvPr/>
        </p:nvSpPr>
        <p:spPr>
          <a:xfrm>
            <a:off x="5301661" y="4239532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97" name="对象 96">
            <a:extLst>
              <a:ext uri="{FF2B5EF4-FFF2-40B4-BE49-F238E27FC236}">
                <a16:creationId xmlns:a16="http://schemas.microsoft.com/office/drawing/2014/main" xmlns="" id="{20937EAC-4AC5-F5B5-DB28-99B016B05A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97437"/>
              </p:ext>
            </p:extLst>
          </p:nvPr>
        </p:nvGraphicFramePr>
        <p:xfrm>
          <a:off x="7509939" y="4484712"/>
          <a:ext cx="1341830" cy="54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" name="Equation" r:id="rId16" imgW="1040948" imgH="431613" progId="Equation.DSMT4">
                  <p:embed/>
                </p:oleObj>
              </mc:Choice>
              <mc:Fallback>
                <p:oleObj name="Equation" r:id="rId16" imgW="1040948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9939" y="4484712"/>
                        <a:ext cx="1341830" cy="548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" name="文本框 142">
            <a:extLst>
              <a:ext uri="{FF2B5EF4-FFF2-40B4-BE49-F238E27FC236}">
                <a16:creationId xmlns:a16="http://schemas.microsoft.com/office/drawing/2014/main" xmlns="" id="{834BE094-F6C6-2383-7A42-872C5AF4519E}"/>
              </a:ext>
            </a:extLst>
          </p:cNvPr>
          <p:cNvSpPr txBox="1"/>
          <p:nvPr/>
        </p:nvSpPr>
        <p:spPr>
          <a:xfrm>
            <a:off x="5500451" y="5380623"/>
            <a:ext cx="3624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i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l-GR" altLang="zh-CN" b="1" i="1" baseline="-25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ρ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self-diffusion coefficient; </a:t>
            </a:r>
            <a:endParaRPr lang="en-US" altLang="zh-CN" b="1" dirty="0" smtClea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l-GR" altLang="zh-CN" b="1" i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ρ</a:t>
            </a:r>
            <a:r>
              <a:rPr lang="en-US" altLang="zh-CN" b="1" i="1" baseline="-25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gas density </a:t>
            </a:r>
            <a:endParaRPr lang="zh-CN" altLang="en-US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52" name="对象 151">
            <a:extLst>
              <a:ext uri="{FF2B5EF4-FFF2-40B4-BE49-F238E27FC236}">
                <a16:creationId xmlns:a16="http://schemas.microsoft.com/office/drawing/2014/main" xmlns="" id="{A0F07853-A7AF-3295-E266-A9940A8F82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369301"/>
              </p:ext>
            </p:extLst>
          </p:nvPr>
        </p:nvGraphicFramePr>
        <p:xfrm>
          <a:off x="5532536" y="5090199"/>
          <a:ext cx="825535" cy="330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" name="Equation" r:id="rId18" imgW="571252" imgH="228501" progId="Equation.DSMT4">
                  <p:embed/>
                </p:oleObj>
              </mc:Choice>
              <mc:Fallback>
                <p:oleObj name="Equation" r:id="rId18" imgW="571252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536" y="5090199"/>
                        <a:ext cx="825535" cy="3302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CC64A31-32E9-EFA8-E100-96B3CE29406D}"/>
              </a:ext>
            </a:extLst>
          </p:cNvPr>
          <p:cNvSpPr txBox="1"/>
          <p:nvPr/>
        </p:nvSpPr>
        <p:spPr>
          <a:xfrm>
            <a:off x="300667" y="990791"/>
            <a:ext cx="11674585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/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gas flow, compressible N–S equations reduce to a damped wave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</a:p>
          <a:p>
            <a:r>
              <a:rPr lang="zh-CN" altLang="en-US" dirty="0" smtClean="0">
                <a:solidFill>
                  <a:srgbClr val="002060"/>
                </a:solidFill>
              </a:rPr>
              <a:t>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averaging </a:t>
            </a:r>
            <a:r>
              <a:rPr lang="en-US" altLang="zh-CN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upscaling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damped wave → diffusion equation, not Darcy’s law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右箭头 27">
            <a:extLst>
              <a:ext uri="{FF2B5EF4-FFF2-40B4-BE49-F238E27FC236}">
                <a16:creationId xmlns:a16="http://schemas.microsoft.com/office/drawing/2014/main" xmlns="" id="{0CDBEAAC-2088-F940-14EE-D4364609AA57}"/>
              </a:ext>
            </a:extLst>
          </p:cNvPr>
          <p:cNvSpPr/>
          <p:nvPr/>
        </p:nvSpPr>
        <p:spPr>
          <a:xfrm>
            <a:off x="9075257" y="3471207"/>
            <a:ext cx="357354" cy="1421962"/>
          </a:xfrm>
          <a:prstGeom prst="rightArrow">
            <a:avLst>
              <a:gd name="adj1" fmla="val 50000"/>
              <a:gd name="adj2" fmla="val 64565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0DE3ECB-A491-21A2-2270-AF6BBD596988}"/>
              </a:ext>
            </a:extLst>
          </p:cNvPr>
          <p:cNvSpPr/>
          <p:nvPr/>
        </p:nvSpPr>
        <p:spPr>
          <a:xfrm>
            <a:off x="9477588" y="2337770"/>
            <a:ext cx="2532160" cy="374835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52AE76E-83BB-C23A-6596-4FDF3C058586}"/>
              </a:ext>
            </a:extLst>
          </p:cNvPr>
          <p:cNvSpPr txBox="1"/>
          <p:nvPr/>
        </p:nvSpPr>
        <p:spPr bwMode="auto">
          <a:xfrm>
            <a:off x="47134" y="6164112"/>
            <a:ext cx="12247319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buClr>
                <a:srgbClr val="C00000"/>
              </a:buClr>
              <a:defRPr sz="28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en-US" altLang="zh-CN" sz="2400" dirty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derive </a:t>
            </a:r>
            <a:r>
              <a:rPr lang="en-US" altLang="zh-CN" sz="2400" dirty="0" smtClean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400" dirty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diffusion coefficient </a:t>
            </a:r>
            <a:r>
              <a:rPr lang="en-US" altLang="zh-CN" sz="2400" dirty="0" err="1" smtClean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2400" baseline="-25000" dirty="0" err="1" smtClean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400" baseline="-25000" dirty="0" smtClean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expression  in </a:t>
            </a:r>
            <a:r>
              <a:rPr lang="en-US" altLang="zh-CN" sz="2400" dirty="0"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porous media?</a:t>
            </a:r>
            <a:endParaRPr lang="zh-CN" altLang="en-US" sz="2400" dirty="0"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68C2DF9-BCD1-0981-CB23-39F31075CD8F}"/>
              </a:ext>
            </a:extLst>
          </p:cNvPr>
          <p:cNvSpPr txBox="1"/>
          <p:nvPr/>
        </p:nvSpPr>
        <p:spPr>
          <a:xfrm>
            <a:off x="9536463" y="2366323"/>
            <a:ext cx="231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Volume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xmlns="" id="{2C1DDCEC-7CF8-C057-72C2-D2FAC1C93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241758"/>
              </p:ext>
            </p:extLst>
          </p:nvPr>
        </p:nvGraphicFramePr>
        <p:xfrm>
          <a:off x="9605914" y="2748315"/>
          <a:ext cx="1694687" cy="627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" name="Equation" r:id="rId20" imgW="1231900" imgH="457200" progId="Equation.DSMT4">
                  <p:embed/>
                </p:oleObj>
              </mc:Choice>
              <mc:Fallback>
                <p:oleObj name="Equation" r:id="rId20" imgW="1231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5914" y="2748315"/>
                        <a:ext cx="1694687" cy="6273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>
            <a:extLst>
              <a:ext uri="{FF2B5EF4-FFF2-40B4-BE49-F238E27FC236}">
                <a16:creationId xmlns:a16="http://schemas.microsoft.com/office/drawing/2014/main" xmlns="" id="{D4FC220D-E396-F0F5-BCA3-4101934BC7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253992"/>
              </p:ext>
            </p:extLst>
          </p:nvPr>
        </p:nvGraphicFramePr>
        <p:xfrm>
          <a:off x="9634194" y="3444155"/>
          <a:ext cx="2199512" cy="524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8" name="Equation" r:id="rId22" imgW="1790700" imgH="419100" progId="Equation.DSMT4">
                  <p:embed/>
                </p:oleObj>
              </mc:Choice>
              <mc:Fallback>
                <p:oleObj name="Equation" r:id="rId22" imgW="1790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4194" y="3444155"/>
                        <a:ext cx="2199512" cy="5245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AE257237-4182-7764-C143-F161F989C898}"/>
              </a:ext>
            </a:extLst>
          </p:cNvPr>
          <p:cNvSpPr txBox="1"/>
          <p:nvPr/>
        </p:nvSpPr>
        <p:spPr>
          <a:xfrm>
            <a:off x="9464632" y="4348162"/>
            <a:ext cx="2827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600" b="1" i="1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1600" b="1" i="1" baseline="-25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diffusion </a:t>
            </a:r>
            <a:r>
              <a:rPr lang="en-US" altLang="zh-CN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coefficient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6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b="1" i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sf</a:t>
            </a: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en-US" altLang="zh-CN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scaling factor</a:t>
            </a:r>
            <a:endParaRPr lang="en-US" altLang="zh-CN" sz="16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600" b="1" i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</a:t>
            </a:r>
            <a:r>
              <a:rPr lang="en-US" altLang="zh-CN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wave of speed</a:t>
            </a:r>
            <a:endParaRPr lang="en-US" altLang="zh-CN" sz="16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600" b="1" i="1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</a:t>
            </a:r>
            <a:r>
              <a:rPr lang="en-US" altLang="zh-CN" sz="1600" b="1" i="1" baseline="-25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</a:t>
            </a: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characteristic length</a:t>
            </a:r>
            <a:endParaRPr lang="zh-CN" altLang="en-US" sz="16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xmlns="" id="{6EEBEFE0-3639-C514-FE6D-96A1C74148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095174"/>
              </p:ext>
            </p:extLst>
          </p:nvPr>
        </p:nvGraphicFramePr>
        <p:xfrm>
          <a:off x="9686634" y="3990402"/>
          <a:ext cx="929740" cy="393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" name="Equation" r:id="rId24" imgW="660240" imgH="279360" progId="Equation.DSMT4">
                  <p:embed/>
                </p:oleObj>
              </mc:Choice>
              <mc:Fallback>
                <p:oleObj name="Equation" r:id="rId24" imgW="660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6634" y="3990402"/>
                        <a:ext cx="929740" cy="393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548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8CF44B-72AF-C572-F91C-DDC2C16F5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5">
            <a:extLst>
              <a:ext uri="{FF2B5EF4-FFF2-40B4-BE49-F238E27FC236}">
                <a16:creationId xmlns:a16="http://schemas.microsoft.com/office/drawing/2014/main" xmlns="" id="{C5F2D654-AEBE-EA5C-7FA4-EF26AEF7C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881634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Physical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model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pic>
        <p:nvPicPr>
          <p:cNvPr id="103" name="生成海浪视频 (1)">
            <a:hlinkClick r:id="" action="ppaction://media"/>
            <a:extLst>
              <a:ext uri="{FF2B5EF4-FFF2-40B4-BE49-F238E27FC236}">
                <a16:creationId xmlns:a16="http://schemas.microsoft.com/office/drawing/2014/main" xmlns="" id="{EB0304A2-F1F4-C1EB-6065-CC52AC573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7459" y="1073903"/>
            <a:ext cx="1754241" cy="2243208"/>
          </a:xfrm>
          <a:prstGeom prst="rect">
            <a:avLst/>
          </a:prstGeom>
        </p:spPr>
      </p:pic>
      <p:pic>
        <p:nvPicPr>
          <p:cNvPr id="104" name="生成海浪视频">
            <a:hlinkClick r:id="" action="ppaction://media"/>
            <a:extLst>
              <a:ext uri="{FF2B5EF4-FFF2-40B4-BE49-F238E27FC236}">
                <a16:creationId xmlns:a16="http://schemas.microsoft.com/office/drawing/2014/main" xmlns="" id="{CF1A0ACB-24C5-F14F-114A-130B84B805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9717" y="1060620"/>
            <a:ext cx="1662815" cy="2280262"/>
          </a:xfrm>
          <a:prstGeom prst="rect">
            <a:avLst/>
          </a:prstGeom>
        </p:spPr>
      </p:pic>
      <p:sp>
        <p:nvSpPr>
          <p:cNvPr id="106" name="文本框 105">
            <a:extLst>
              <a:ext uri="{FF2B5EF4-FFF2-40B4-BE49-F238E27FC236}">
                <a16:creationId xmlns:a16="http://schemas.microsoft.com/office/drawing/2014/main" xmlns="" id="{7F70D129-24E0-3E0F-0C0A-A6D2FEB70A4B}"/>
              </a:ext>
            </a:extLst>
          </p:cNvPr>
          <p:cNvSpPr txBox="1"/>
          <p:nvPr/>
        </p:nvSpPr>
        <p:spPr>
          <a:xfrm>
            <a:off x="214985" y="783777"/>
            <a:ext cx="7486714" cy="997889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pPr algn="just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erfectly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matched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layer (PML) is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 attenuate the oscillatory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wave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mimic the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fluid flow to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hydraulic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fracture or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wellbore</a:t>
            </a:r>
            <a:endParaRPr lang="zh-CN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xmlns="" id="{273C4354-B390-4CBF-9B40-8E5A642DAE8A}"/>
              </a:ext>
            </a:extLst>
          </p:cNvPr>
          <p:cNvSpPr/>
          <p:nvPr/>
        </p:nvSpPr>
        <p:spPr>
          <a:xfrm>
            <a:off x="7428322" y="3435673"/>
            <a:ext cx="2371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Closed boundary</a:t>
            </a:r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xmlns="" id="{4071466D-8EFB-EF73-F4AE-956ECCC55F29}"/>
              </a:ext>
            </a:extLst>
          </p:cNvPr>
          <p:cNvSpPr/>
          <p:nvPr/>
        </p:nvSpPr>
        <p:spPr>
          <a:xfrm>
            <a:off x="9783493" y="3447853"/>
            <a:ext cx="2197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PML boundary</a:t>
            </a:r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xmlns="" id="{27D182B1-E1E7-8E52-2A23-14752F8302CF}"/>
              </a:ext>
            </a:extLst>
          </p:cNvPr>
          <p:cNvGrpSpPr/>
          <p:nvPr/>
        </p:nvGrpSpPr>
        <p:grpSpPr>
          <a:xfrm>
            <a:off x="68235" y="2452502"/>
            <a:ext cx="11984735" cy="4200788"/>
            <a:chOff x="465587" y="2081769"/>
            <a:chExt cx="11625452" cy="4028171"/>
          </a:xfrm>
        </p:grpSpPr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xmlns="" id="{B57B1041-8313-6479-28CE-A14E644CC02C}"/>
                </a:ext>
              </a:extLst>
            </p:cNvPr>
            <p:cNvGrpSpPr/>
            <p:nvPr/>
          </p:nvGrpSpPr>
          <p:grpSpPr>
            <a:xfrm>
              <a:off x="465587" y="2081769"/>
              <a:ext cx="11625452" cy="4028171"/>
              <a:chOff x="1065040" y="2665486"/>
              <a:chExt cx="8000696" cy="279515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xmlns="" id="{23C7DC97-C2CB-F2A8-2B91-74CA25E1F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739" y="3356991"/>
                <a:ext cx="3396997" cy="2088232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343D0786-C4EB-745A-1A78-D4F5E06C2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3848" y="3501008"/>
                <a:ext cx="3240360" cy="1847926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74DAF273-7121-47F8-4C40-4AACE0827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5656" y="3573015"/>
                <a:ext cx="2736170" cy="1682002"/>
              </a:xfrm>
              <a:prstGeom prst="rect">
                <a:avLst/>
              </a:prstGeom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F42FAC5E-7D35-9A2B-7B45-A6898AE5D698}"/>
                  </a:ext>
                </a:extLst>
              </p:cNvPr>
              <p:cNvSpPr/>
              <p:nvPr/>
            </p:nvSpPr>
            <p:spPr bwMode="auto">
              <a:xfrm>
                <a:off x="1763688" y="2780928"/>
                <a:ext cx="1008112" cy="1008112"/>
              </a:xfrm>
              <a:prstGeom prst="rect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86967683-8D35-29FD-2FF3-7BDD05322295}"/>
                  </a:ext>
                </a:extLst>
              </p:cNvPr>
              <p:cNvSpPr/>
              <p:nvPr/>
            </p:nvSpPr>
            <p:spPr bwMode="auto">
              <a:xfrm>
                <a:off x="2771800" y="2780927"/>
                <a:ext cx="1008112" cy="1008112"/>
              </a:xfrm>
              <a:prstGeom prst="rect">
                <a:avLst/>
              </a:prstGeom>
              <a:solidFill>
                <a:srgbClr val="F5C6A9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xmlns="" id="{BFD16C75-B957-51D5-F314-CFD02AFF2B2F}"/>
                  </a:ext>
                </a:extLst>
              </p:cNvPr>
              <p:cNvCxnSpPr/>
              <p:nvPr/>
            </p:nvCxnSpPr>
            <p:spPr bwMode="auto">
              <a:xfrm>
                <a:off x="1763688" y="2780927"/>
                <a:ext cx="2016224" cy="0"/>
              </a:xfrm>
              <a:prstGeom prst="line">
                <a:avLst/>
              </a:prstGeom>
              <a:solidFill>
                <a:srgbClr val="BBE0E3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xmlns="" id="{A0129F15-6C9D-AADD-1334-C5B9407090D8}"/>
                  </a:ext>
                </a:extLst>
              </p:cNvPr>
              <p:cNvCxnSpPr/>
              <p:nvPr/>
            </p:nvCxnSpPr>
            <p:spPr bwMode="auto">
              <a:xfrm flipH="1">
                <a:off x="2133253" y="2682440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xmlns="" id="{D6EB7968-758C-188B-C9F0-50DBD4718869}"/>
                  </a:ext>
                </a:extLst>
              </p:cNvPr>
              <p:cNvCxnSpPr/>
              <p:nvPr/>
            </p:nvCxnSpPr>
            <p:spPr bwMode="auto">
              <a:xfrm flipH="1">
                <a:off x="2279427" y="2683519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xmlns="" id="{948DB336-648D-F26A-1DB3-04A617D69217}"/>
                  </a:ext>
                </a:extLst>
              </p:cNvPr>
              <p:cNvCxnSpPr/>
              <p:nvPr/>
            </p:nvCxnSpPr>
            <p:spPr bwMode="auto">
              <a:xfrm flipH="1">
                <a:off x="2411760" y="2683519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xmlns="" id="{5BA6CAE8-5C4E-62C9-0495-111A23DEF86C}"/>
                  </a:ext>
                </a:extLst>
              </p:cNvPr>
              <p:cNvCxnSpPr/>
              <p:nvPr/>
            </p:nvCxnSpPr>
            <p:spPr bwMode="auto">
              <a:xfrm flipH="1">
                <a:off x="1963837" y="2683519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xmlns="" id="{D4E6751E-6AD1-95E1-AED8-59B60CD7EEB2}"/>
                  </a:ext>
                </a:extLst>
              </p:cNvPr>
              <p:cNvCxnSpPr/>
              <p:nvPr/>
            </p:nvCxnSpPr>
            <p:spPr bwMode="auto">
              <a:xfrm flipH="1">
                <a:off x="1835696" y="2671836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xmlns="" id="{207E4F6C-128C-292D-6FBF-347233CE8617}"/>
                  </a:ext>
                </a:extLst>
              </p:cNvPr>
              <p:cNvCxnSpPr/>
              <p:nvPr/>
            </p:nvCxnSpPr>
            <p:spPr bwMode="auto">
              <a:xfrm flipH="1">
                <a:off x="2853333" y="2667582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DBF787A9-83E8-3913-5FDB-C042E981134E}"/>
                  </a:ext>
                </a:extLst>
              </p:cNvPr>
              <p:cNvCxnSpPr/>
              <p:nvPr/>
            </p:nvCxnSpPr>
            <p:spPr bwMode="auto">
              <a:xfrm flipH="1">
                <a:off x="2999507" y="2668661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xmlns="" id="{62EBA74B-E448-668C-325B-929BA276BF44}"/>
                  </a:ext>
                </a:extLst>
              </p:cNvPr>
              <p:cNvCxnSpPr/>
              <p:nvPr/>
            </p:nvCxnSpPr>
            <p:spPr bwMode="auto">
              <a:xfrm flipH="1">
                <a:off x="3131840" y="2668661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xmlns="" id="{F496699B-E983-8E3B-0DE3-AD9F60FD05D7}"/>
                  </a:ext>
                </a:extLst>
              </p:cNvPr>
              <p:cNvCxnSpPr/>
              <p:nvPr/>
            </p:nvCxnSpPr>
            <p:spPr bwMode="auto">
              <a:xfrm flipH="1">
                <a:off x="2683917" y="2668661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xmlns="" id="{FBB909A5-9BEC-4303-EF78-0617F6B7F1DC}"/>
                  </a:ext>
                </a:extLst>
              </p:cNvPr>
              <p:cNvCxnSpPr/>
              <p:nvPr/>
            </p:nvCxnSpPr>
            <p:spPr bwMode="auto">
              <a:xfrm flipH="1">
                <a:off x="2555776" y="2672218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724508C9-762B-3A3F-C30C-9991952A3942}"/>
                  </a:ext>
                </a:extLst>
              </p:cNvPr>
              <p:cNvCxnSpPr/>
              <p:nvPr/>
            </p:nvCxnSpPr>
            <p:spPr bwMode="auto">
              <a:xfrm flipH="1">
                <a:off x="3545855" y="2676090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11F55508-AD5B-6929-3B4D-FC428A5E648E}"/>
                  </a:ext>
                </a:extLst>
              </p:cNvPr>
              <p:cNvCxnSpPr/>
              <p:nvPr/>
            </p:nvCxnSpPr>
            <p:spPr bwMode="auto">
              <a:xfrm flipH="1">
                <a:off x="3692029" y="2677169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xmlns="" id="{62CA59C6-EC86-7034-3463-3DA54ABB070D}"/>
                  </a:ext>
                </a:extLst>
              </p:cNvPr>
              <p:cNvCxnSpPr/>
              <p:nvPr/>
            </p:nvCxnSpPr>
            <p:spPr bwMode="auto">
              <a:xfrm flipH="1">
                <a:off x="1763688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xmlns="" id="{16AD8621-B315-BF49-B2AB-7FBF8BB95C50}"/>
                  </a:ext>
                </a:extLst>
              </p:cNvPr>
              <p:cNvCxnSpPr/>
              <p:nvPr/>
            </p:nvCxnSpPr>
            <p:spPr bwMode="auto">
              <a:xfrm flipH="1">
                <a:off x="3376439" y="2677169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xmlns="" id="{BF1875CA-75D2-9252-81AF-13F85EBA361F}"/>
                  </a:ext>
                </a:extLst>
              </p:cNvPr>
              <p:cNvCxnSpPr/>
              <p:nvPr/>
            </p:nvCxnSpPr>
            <p:spPr bwMode="auto">
              <a:xfrm flipH="1">
                <a:off x="3248298" y="2665486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xmlns="" id="{57DCCF15-857D-B662-FF91-03A48C3D4F6E}"/>
                  </a:ext>
                </a:extLst>
              </p:cNvPr>
              <p:cNvCxnSpPr/>
              <p:nvPr/>
            </p:nvCxnSpPr>
            <p:spPr bwMode="auto">
              <a:xfrm flipV="1">
                <a:off x="1763688" y="2771401"/>
                <a:ext cx="0" cy="1044000"/>
              </a:xfrm>
              <a:prstGeom prst="line">
                <a:avLst/>
              </a:prstGeom>
              <a:solidFill>
                <a:srgbClr val="BBE0E3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xmlns="" id="{6B7BF4B0-A4BE-DE6A-3A52-D3B7990ACFB5}"/>
                  </a:ext>
                </a:extLst>
              </p:cNvPr>
              <p:cNvCxnSpPr/>
              <p:nvPr/>
            </p:nvCxnSpPr>
            <p:spPr bwMode="auto">
              <a:xfrm rot="16200000" flipH="1">
                <a:off x="1666252" y="3545487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xmlns="" id="{99A2799B-2D63-756F-FB42-DCCE712A18E7}"/>
                  </a:ext>
                </a:extLst>
              </p:cNvPr>
              <p:cNvCxnSpPr/>
              <p:nvPr/>
            </p:nvCxnSpPr>
            <p:spPr bwMode="auto">
              <a:xfrm rot="16200000" flipH="1">
                <a:off x="1666252" y="3410997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xmlns="" id="{D6BBB5A5-BC18-E5B8-6A50-6B7CD4AFA8CE}"/>
                  </a:ext>
                </a:extLst>
              </p:cNvPr>
              <p:cNvCxnSpPr/>
              <p:nvPr/>
            </p:nvCxnSpPr>
            <p:spPr bwMode="auto">
              <a:xfrm rot="16200000" flipH="1">
                <a:off x="1661489" y="3291359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xmlns="" id="{87908405-81D0-47BF-7CC1-103828C8C703}"/>
                  </a:ext>
                </a:extLst>
              </p:cNvPr>
              <p:cNvCxnSpPr/>
              <p:nvPr/>
            </p:nvCxnSpPr>
            <p:spPr bwMode="auto">
              <a:xfrm rot="16200000" flipH="1">
                <a:off x="1666252" y="3646073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xmlns="" id="{B2E93F8B-894F-3111-FEA7-C1DE466E6680}"/>
                  </a:ext>
                </a:extLst>
              </p:cNvPr>
              <p:cNvCxnSpPr/>
              <p:nvPr/>
            </p:nvCxnSpPr>
            <p:spPr bwMode="auto">
              <a:xfrm>
                <a:off x="1619672" y="2924943"/>
                <a:ext cx="131308" cy="7200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xmlns="" id="{3C204154-4254-C213-ED71-5ECC0D1FE9B5}"/>
                  </a:ext>
                </a:extLst>
              </p:cNvPr>
              <p:cNvCxnSpPr/>
              <p:nvPr/>
            </p:nvCxnSpPr>
            <p:spPr bwMode="auto">
              <a:xfrm rot="16200000" flipH="1">
                <a:off x="1666252" y="2762925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xmlns="" id="{80D7D2A6-FE9F-7443-AF89-12B46E911FE9}"/>
                  </a:ext>
                </a:extLst>
              </p:cNvPr>
              <p:cNvCxnSpPr/>
              <p:nvPr/>
            </p:nvCxnSpPr>
            <p:spPr bwMode="auto">
              <a:xfrm rot="16200000" flipH="1">
                <a:off x="1666252" y="3050957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xmlns="" id="{71111B03-DDF6-BFB6-9CAE-D6C04E0AA55F}"/>
                  </a:ext>
                </a:extLst>
              </p:cNvPr>
              <p:cNvCxnSpPr/>
              <p:nvPr/>
            </p:nvCxnSpPr>
            <p:spPr bwMode="auto">
              <a:xfrm rot="16200000" flipH="1">
                <a:off x="1661489" y="3171158"/>
                <a:ext cx="72008" cy="108012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xmlns="" id="{0821B3C3-6A47-AC37-32AF-C371B8260183}"/>
                  </a:ext>
                </a:extLst>
              </p:cNvPr>
              <p:cNvCxnSpPr/>
              <p:nvPr/>
            </p:nvCxnSpPr>
            <p:spPr bwMode="auto">
              <a:xfrm>
                <a:off x="1763688" y="3803328"/>
                <a:ext cx="2016224" cy="0"/>
              </a:xfrm>
              <a:prstGeom prst="line">
                <a:avLst/>
              </a:prstGeom>
              <a:solidFill>
                <a:srgbClr val="BBE0E3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xmlns="" id="{17804981-DDF2-B996-6AC5-6BD2307B5492}"/>
                  </a:ext>
                </a:extLst>
              </p:cNvPr>
              <p:cNvCxnSpPr/>
              <p:nvPr/>
            </p:nvCxnSpPr>
            <p:spPr bwMode="auto">
              <a:xfrm flipH="1">
                <a:off x="1907704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xmlns="" id="{FC68FF05-D7B8-B58E-69F4-72BF586C8843}"/>
                  </a:ext>
                </a:extLst>
              </p:cNvPr>
              <p:cNvCxnSpPr/>
              <p:nvPr/>
            </p:nvCxnSpPr>
            <p:spPr bwMode="auto">
              <a:xfrm flipH="1">
                <a:off x="2051720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xmlns="" id="{488006B7-B88D-3757-7A67-F4B76AAEE484}"/>
                  </a:ext>
                </a:extLst>
              </p:cNvPr>
              <p:cNvCxnSpPr/>
              <p:nvPr/>
            </p:nvCxnSpPr>
            <p:spPr bwMode="auto">
              <a:xfrm flipH="1">
                <a:off x="2195736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xmlns="" id="{A37954DF-C263-9EAE-2434-CC2FCE7B43CD}"/>
                  </a:ext>
                </a:extLst>
              </p:cNvPr>
              <p:cNvCxnSpPr/>
              <p:nvPr/>
            </p:nvCxnSpPr>
            <p:spPr bwMode="auto">
              <a:xfrm flipH="1">
                <a:off x="2339752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xmlns="" id="{F671E25E-58C2-17B3-7ED7-BB8E47403C14}"/>
                  </a:ext>
                </a:extLst>
              </p:cNvPr>
              <p:cNvCxnSpPr/>
              <p:nvPr/>
            </p:nvCxnSpPr>
            <p:spPr bwMode="auto">
              <a:xfrm flipH="1">
                <a:off x="2483768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xmlns="" id="{0ED455C5-FB10-2755-0BBF-339104BD8A41}"/>
                  </a:ext>
                </a:extLst>
              </p:cNvPr>
              <p:cNvCxnSpPr/>
              <p:nvPr/>
            </p:nvCxnSpPr>
            <p:spPr bwMode="auto">
              <a:xfrm flipH="1">
                <a:off x="2627784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xmlns="" id="{DE4C6E14-A90B-9074-523A-2070A7161D4E}"/>
                  </a:ext>
                </a:extLst>
              </p:cNvPr>
              <p:cNvCxnSpPr/>
              <p:nvPr/>
            </p:nvCxnSpPr>
            <p:spPr bwMode="auto">
              <a:xfrm flipH="1">
                <a:off x="2771800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xmlns="" id="{B2D21F78-6CC3-8D3E-5538-58B6F664DCDC}"/>
                  </a:ext>
                </a:extLst>
              </p:cNvPr>
              <p:cNvCxnSpPr/>
              <p:nvPr/>
            </p:nvCxnSpPr>
            <p:spPr bwMode="auto">
              <a:xfrm flipH="1">
                <a:off x="2915816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xmlns="" id="{65A7BBDA-06E3-FD62-57F8-C0B826CB3FEA}"/>
                  </a:ext>
                </a:extLst>
              </p:cNvPr>
              <p:cNvCxnSpPr/>
              <p:nvPr/>
            </p:nvCxnSpPr>
            <p:spPr bwMode="auto">
              <a:xfrm flipH="1">
                <a:off x="3059832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xmlns="" id="{4B8BE861-8507-AA78-F85C-2B8E9D15196D}"/>
                  </a:ext>
                </a:extLst>
              </p:cNvPr>
              <p:cNvCxnSpPr/>
              <p:nvPr/>
            </p:nvCxnSpPr>
            <p:spPr bwMode="auto">
              <a:xfrm flipH="1">
                <a:off x="3203848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xmlns="" id="{4666C4DA-AD10-BD18-024E-E58EF3CBA7BF}"/>
                  </a:ext>
                </a:extLst>
              </p:cNvPr>
              <p:cNvCxnSpPr/>
              <p:nvPr/>
            </p:nvCxnSpPr>
            <p:spPr bwMode="auto">
              <a:xfrm flipH="1">
                <a:off x="3347864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xmlns="" id="{D41F60D5-C026-CE54-41C8-AF780D34C0A8}"/>
                  </a:ext>
                </a:extLst>
              </p:cNvPr>
              <p:cNvCxnSpPr/>
              <p:nvPr/>
            </p:nvCxnSpPr>
            <p:spPr bwMode="auto">
              <a:xfrm flipH="1">
                <a:off x="3491880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xmlns="" id="{85D597C2-AF2B-37C4-AB92-C0BBE1C1C757}"/>
                  </a:ext>
                </a:extLst>
              </p:cNvPr>
              <p:cNvCxnSpPr/>
              <p:nvPr/>
            </p:nvCxnSpPr>
            <p:spPr bwMode="auto">
              <a:xfrm flipH="1">
                <a:off x="3635896" y="3789039"/>
                <a:ext cx="72008" cy="144016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xmlns="" id="{D1A340C6-170A-93AD-8085-86EAA56C1476}"/>
                  </a:ext>
                </a:extLst>
              </p:cNvPr>
              <p:cNvSpPr/>
              <p:nvPr/>
            </p:nvSpPr>
            <p:spPr bwMode="auto">
              <a:xfrm>
                <a:off x="3779912" y="2780927"/>
                <a:ext cx="288032" cy="1008112"/>
              </a:xfrm>
              <a:prstGeom prst="rect">
                <a:avLst/>
              </a:prstGeom>
              <a:solidFill>
                <a:srgbClr val="C3C3C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xmlns="" id="{5722B89C-DE6A-34DC-BA44-BCE5E26C30EE}"/>
                  </a:ext>
                </a:extLst>
              </p:cNvPr>
              <p:cNvSpPr/>
              <p:nvPr/>
            </p:nvSpPr>
            <p:spPr>
              <a:xfrm>
                <a:off x="1065040" y="3656009"/>
                <a:ext cx="2160240" cy="430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Closed 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boundary</a:t>
                </a:r>
                <a:endPara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xmlns="" id="{EE6A3466-1805-CC4D-55A4-1BFC99015BCC}"/>
                  </a:ext>
                </a:extLst>
              </p:cNvPr>
              <p:cNvCxnSpPr/>
              <p:nvPr/>
            </p:nvCxnSpPr>
            <p:spPr bwMode="auto">
              <a:xfrm rot="10800000" flipV="1">
                <a:off x="1440469" y="3367420"/>
                <a:ext cx="216024" cy="144016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xmlns="" id="{8231FCF7-5706-E02A-F090-16F11960D635}"/>
                  </a:ext>
                </a:extLst>
              </p:cNvPr>
              <p:cNvCxnSpPr/>
              <p:nvPr/>
            </p:nvCxnSpPr>
            <p:spPr bwMode="auto">
              <a:xfrm flipH="1" flipV="1">
                <a:off x="2195736" y="3501007"/>
                <a:ext cx="216024" cy="576064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xmlns="" id="{9BC5AEBF-68D1-179B-B3AF-221865813554}"/>
                  </a:ext>
                </a:extLst>
              </p:cNvPr>
              <p:cNvSpPr/>
              <p:nvPr/>
            </p:nvSpPr>
            <p:spPr>
              <a:xfrm>
                <a:off x="4398914" y="2990518"/>
                <a:ext cx="448596" cy="2918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PML</a:t>
                </a:r>
                <a:endPara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83" name="直接箭头连接符 82">
                <a:extLst>
                  <a:ext uri="{FF2B5EF4-FFF2-40B4-BE49-F238E27FC236}">
                    <a16:creationId xmlns:a16="http://schemas.microsoft.com/office/drawing/2014/main" xmlns="" id="{27F300AA-64FE-7EAA-A4F9-3E4ED2481163}"/>
                  </a:ext>
                </a:extLst>
              </p:cNvPr>
              <p:cNvCxnSpPr/>
              <p:nvPr/>
            </p:nvCxnSpPr>
            <p:spPr bwMode="auto">
              <a:xfrm flipV="1">
                <a:off x="3923928" y="3212975"/>
                <a:ext cx="432048" cy="144016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cxnSp>
            <p:nvCxnSpPr>
              <p:cNvPr id="84" name="直接箭头连接符 83">
                <a:extLst>
                  <a:ext uri="{FF2B5EF4-FFF2-40B4-BE49-F238E27FC236}">
                    <a16:creationId xmlns:a16="http://schemas.microsoft.com/office/drawing/2014/main" xmlns="" id="{C3B8DC55-1D49-8A0F-4671-4C878DAD624E}"/>
                  </a:ext>
                </a:extLst>
              </p:cNvPr>
              <p:cNvCxnSpPr/>
              <p:nvPr/>
            </p:nvCxnSpPr>
            <p:spPr bwMode="auto">
              <a:xfrm flipV="1">
                <a:off x="2843808" y="3501007"/>
                <a:ext cx="360040" cy="584448"/>
              </a:xfrm>
              <a:prstGeom prst="straightConnector1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xmlns="" id="{D77E91B1-D19E-800A-D136-E58E6D6D6CAD}"/>
                  </a:ext>
                </a:extLst>
              </p:cNvPr>
              <p:cNvSpPr txBox="1"/>
              <p:nvPr/>
            </p:nvSpPr>
            <p:spPr>
              <a:xfrm>
                <a:off x="1165145" y="5105526"/>
                <a:ext cx="2914159" cy="2918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defTabSz="91440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ctr"/>
                <a:r>
                  <a:rPr lang="en-US" altLang="zh-CN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Digital rock (black: pore; white: solid)</a:t>
                </a:r>
                <a:r>
                  <a:rPr lang="zh-CN" altLang="en-US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xmlns="" id="{2AF06DE5-9C6F-A283-96F8-A6B52460ACC6}"/>
                  </a:ext>
                </a:extLst>
              </p:cNvPr>
              <p:cNvSpPr/>
              <p:nvPr/>
            </p:nvSpPr>
            <p:spPr>
              <a:xfrm>
                <a:off x="4211960" y="3284983"/>
                <a:ext cx="1567944" cy="522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ρ</a:t>
                </a: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 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gas density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defTabSz="91440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ρ</a:t>
                </a:r>
                <a:r>
                  <a:rPr lang="en-US" altLang="zh-CN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:  </a:t>
                </a:r>
                <a:r>
                  <a:rPr lang="en-US" altLang="zh-CN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exit gas density</a:t>
                </a:r>
                <a:endPara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xmlns="" id="{CA9F01EC-C5BD-8ECD-121A-CEFC72B22BC5}"/>
                  </a:ext>
                </a:extLst>
              </p:cNvPr>
              <p:cNvSpPr/>
              <p:nvPr/>
            </p:nvSpPr>
            <p:spPr>
              <a:xfrm>
                <a:off x="1979712" y="3068959"/>
                <a:ext cx="229221" cy="266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ρ</a:t>
                </a:r>
                <a:endParaRPr lang="zh-CN" alt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xmlns="" id="{84CB8233-4E1E-FE53-BE1F-593A08D05943}"/>
                  </a:ext>
                </a:extLst>
              </p:cNvPr>
              <p:cNvSpPr/>
              <p:nvPr/>
            </p:nvSpPr>
            <p:spPr>
              <a:xfrm>
                <a:off x="2987824" y="3068959"/>
                <a:ext cx="292357" cy="266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ρ</a:t>
                </a:r>
                <a:r>
                  <a:rPr lang="en-US" altLang="zh-CN" sz="2000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endParaRPr lang="zh-CN" alt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右箭头 146">
                <a:extLst>
                  <a:ext uri="{FF2B5EF4-FFF2-40B4-BE49-F238E27FC236}">
                    <a16:creationId xmlns:a16="http://schemas.microsoft.com/office/drawing/2014/main" xmlns="" id="{B9F7A7E7-F134-4826-92BD-F62093793C68}"/>
                  </a:ext>
                </a:extLst>
              </p:cNvPr>
              <p:cNvSpPr/>
              <p:nvPr/>
            </p:nvSpPr>
            <p:spPr bwMode="auto">
              <a:xfrm>
                <a:off x="3347864" y="4365103"/>
                <a:ext cx="360040" cy="288032"/>
              </a:xfrm>
              <a:prstGeom prst="rightArrow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右箭头 151">
                <a:extLst>
                  <a:ext uri="{FF2B5EF4-FFF2-40B4-BE49-F238E27FC236}">
                    <a16:creationId xmlns:a16="http://schemas.microsoft.com/office/drawing/2014/main" xmlns="" id="{E8B9F075-4771-9CB7-ACB4-FACFEBF22960}"/>
                  </a:ext>
                </a:extLst>
              </p:cNvPr>
              <p:cNvSpPr/>
              <p:nvPr/>
            </p:nvSpPr>
            <p:spPr bwMode="auto">
              <a:xfrm>
                <a:off x="5796136" y="4365103"/>
                <a:ext cx="360040" cy="288032"/>
              </a:xfrm>
              <a:prstGeom prst="rightArrow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xmlns="" id="{C25CD77C-4B7D-DC30-3566-71AA83595D31}"/>
                  </a:ext>
                </a:extLst>
              </p:cNvPr>
              <p:cNvSpPr txBox="1"/>
              <p:nvPr/>
            </p:nvSpPr>
            <p:spPr>
              <a:xfrm>
                <a:off x="7092135" y="5168813"/>
                <a:ext cx="1595767" cy="2918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defTabSz="914400"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Pore network model</a:t>
                </a:r>
                <a:endParaRPr lang="zh-CN" alt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xmlns="" id="{47E12709-B9B4-1046-B75F-36688C4C0DEE}"/>
                </a:ext>
              </a:extLst>
            </p:cNvPr>
            <p:cNvSpPr txBox="1"/>
            <p:nvPr/>
          </p:nvSpPr>
          <p:spPr>
            <a:xfrm>
              <a:off x="5412734" y="5650409"/>
              <a:ext cx="1186736" cy="42056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defTabSz="9144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Duplicate</a:t>
              </a:r>
              <a:endParaRPr lang="en-US" altLang="zh-CN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61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8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5991FD-3B82-645E-9AED-7D3353BB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126D3A0F-DF35-C2C7-4D72-BA29C29C4037}"/>
              </a:ext>
            </a:extLst>
          </p:cNvPr>
          <p:cNvSpPr/>
          <p:nvPr/>
        </p:nvSpPr>
        <p:spPr>
          <a:xfrm>
            <a:off x="7388026" y="2927775"/>
            <a:ext cx="2601432" cy="665953"/>
          </a:xfrm>
          <a:prstGeom prst="rect">
            <a:avLst/>
          </a:prstGeom>
          <a:solidFill>
            <a:schemeClr val="bg2"/>
          </a:solidFill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32F2156E-0B20-8942-CA3C-E4AAE435D0E8}"/>
              </a:ext>
            </a:extLst>
          </p:cNvPr>
          <p:cNvSpPr/>
          <p:nvPr/>
        </p:nvSpPr>
        <p:spPr>
          <a:xfrm>
            <a:off x="1388217" y="2905207"/>
            <a:ext cx="2893158" cy="698593"/>
          </a:xfrm>
          <a:prstGeom prst="rect">
            <a:avLst/>
          </a:prstGeom>
          <a:solidFill>
            <a:schemeClr val="bg2"/>
          </a:solidFill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25">
            <a:extLst>
              <a:ext uri="{FF2B5EF4-FFF2-40B4-BE49-F238E27FC236}">
                <a16:creationId xmlns:a16="http://schemas.microsoft.com/office/drawing/2014/main" xmlns="" id="{E63C68E2-611C-34BB-09E1-2E2AE799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3197526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Solution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of the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gas diffusion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coefficient​ 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in porous media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27" name="TextBox 47">
            <a:extLst>
              <a:ext uri="{FF2B5EF4-FFF2-40B4-BE49-F238E27FC236}">
                <a16:creationId xmlns:a16="http://schemas.microsoft.com/office/drawing/2014/main" xmlns="" id="{77FDC61C-EEBC-010B-5ECD-8F8E796D6A17}"/>
              </a:ext>
            </a:extLst>
          </p:cNvPr>
          <p:cNvSpPr txBox="1"/>
          <p:nvPr/>
        </p:nvSpPr>
        <p:spPr>
          <a:xfrm>
            <a:off x="1388217" y="2258876"/>
            <a:ext cx="289315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Pore scale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zh-CN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damped wave equation</a:t>
            </a:r>
            <a:endParaRPr lang="en-US" altLang="zh-CN" b="1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Rectangle 7195">
            <a:extLst>
              <a:ext uri="{FF2B5EF4-FFF2-40B4-BE49-F238E27FC236}">
                <a16:creationId xmlns:a16="http://schemas.microsoft.com/office/drawing/2014/main" xmlns="" id="{30F24697-210E-3D6E-B140-EF94B37E5507}"/>
              </a:ext>
            </a:extLst>
          </p:cNvPr>
          <p:cNvSpPr/>
          <p:nvPr/>
        </p:nvSpPr>
        <p:spPr>
          <a:xfrm>
            <a:off x="4899375" y="11151169"/>
            <a:ext cx="1276603" cy="463344"/>
          </a:xfrm>
          <a:prstGeom prst="rect">
            <a:avLst/>
          </a:prstGeom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53" name="Object 3">
            <a:extLst>
              <a:ext uri="{FF2B5EF4-FFF2-40B4-BE49-F238E27FC236}">
                <a16:creationId xmlns:a16="http://schemas.microsoft.com/office/drawing/2014/main" xmlns="" id="{DE1005CC-A1E6-69B7-4D0B-8E3401C14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050622"/>
              </p:ext>
            </p:extLst>
          </p:nvPr>
        </p:nvGraphicFramePr>
        <p:xfrm>
          <a:off x="7864594" y="2963355"/>
          <a:ext cx="1635274" cy="614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6" name="Equation" r:id="rId4" imgW="1168200" imgH="431640" progId="Equation.DSMT4">
                  <p:embed/>
                </p:oleObj>
              </mc:Choice>
              <mc:Fallback>
                <p:oleObj name="Equation" r:id="rId4" imgW="1168200" imgH="431640" progId="Equation.DSMT4">
                  <p:embed/>
                  <p:pic>
                    <p:nvPicPr>
                      <p:cNvPr id="53" name="Object 3">
                        <a:extLst>
                          <a:ext uri="{FF2B5EF4-FFF2-40B4-BE49-F238E27FC236}">
                            <a16:creationId xmlns:a16="http://schemas.microsoft.com/office/drawing/2014/main" xmlns="" id="{A4CF5526-EEAD-80C2-91B3-34EEF29BD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594" y="2963355"/>
                        <a:ext cx="1635274" cy="614036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3">
            <a:extLst>
              <a:ext uri="{FF2B5EF4-FFF2-40B4-BE49-F238E27FC236}">
                <a16:creationId xmlns:a16="http://schemas.microsoft.com/office/drawing/2014/main" xmlns="" id="{D1D49643-28C7-4E10-DA48-6F6F3073D1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746544"/>
              </p:ext>
            </p:extLst>
          </p:nvPr>
        </p:nvGraphicFramePr>
        <p:xfrm>
          <a:off x="1475957" y="2960264"/>
          <a:ext cx="2682952" cy="568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" name="Equation" r:id="rId6" imgW="1726920" imgH="419040" progId="Equation.DSMT4">
                  <p:embed/>
                </p:oleObj>
              </mc:Choice>
              <mc:Fallback>
                <p:oleObj name="Equation" r:id="rId6" imgW="1726920" imgH="419040" progId="Equation.DSMT4">
                  <p:embed/>
                  <p:pic>
                    <p:nvPicPr>
                      <p:cNvPr id="55" name="Object 3">
                        <a:extLst>
                          <a:ext uri="{FF2B5EF4-FFF2-40B4-BE49-F238E27FC236}">
                            <a16:creationId xmlns:a16="http://schemas.microsoft.com/office/drawing/2014/main" xmlns="" id="{25337439-93A7-1842-2390-A523993DF5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957" y="2960264"/>
                        <a:ext cx="2682952" cy="568336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47">
            <a:extLst>
              <a:ext uri="{FF2B5EF4-FFF2-40B4-BE49-F238E27FC236}">
                <a16:creationId xmlns:a16="http://schemas.microsoft.com/office/drawing/2014/main" xmlns="" id="{EE4A72C1-C8EE-C61F-9BE5-11205734FDF2}"/>
              </a:ext>
            </a:extLst>
          </p:cNvPr>
          <p:cNvSpPr txBox="1"/>
          <p:nvPr/>
        </p:nvSpPr>
        <p:spPr>
          <a:xfrm>
            <a:off x="7381893" y="2281444"/>
            <a:ext cx="2620627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Core scale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iffusion equation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E1632D-7F05-0FC3-3775-3BA04F6A60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04" y="475217"/>
            <a:ext cx="3950492" cy="22603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3A1CD7F-F55A-7753-963A-1A655BD611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040" y="3603800"/>
            <a:ext cx="3531817" cy="2878753"/>
          </a:xfrm>
          <a:prstGeom prst="rect">
            <a:avLst/>
          </a:prstGeom>
        </p:spPr>
      </p:pic>
      <p:sp>
        <p:nvSpPr>
          <p:cNvPr id="18" name="箭头: 圆角右 17">
            <a:extLst>
              <a:ext uri="{FF2B5EF4-FFF2-40B4-BE49-F238E27FC236}">
                <a16:creationId xmlns:a16="http://schemas.microsoft.com/office/drawing/2014/main" xmlns="" id="{BCF796E6-4243-B133-C77B-45CE3B62C98D}"/>
              </a:ext>
            </a:extLst>
          </p:cNvPr>
          <p:cNvSpPr/>
          <p:nvPr/>
        </p:nvSpPr>
        <p:spPr>
          <a:xfrm flipV="1">
            <a:off x="2295810" y="3693532"/>
            <a:ext cx="1405230" cy="1333545"/>
          </a:xfrm>
          <a:prstGeom prst="bentArrow">
            <a:avLst>
              <a:gd name="adj1" fmla="val 25824"/>
              <a:gd name="adj2" fmla="val 2500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箭头: 圆角右 21">
            <a:extLst>
              <a:ext uri="{FF2B5EF4-FFF2-40B4-BE49-F238E27FC236}">
                <a16:creationId xmlns:a16="http://schemas.microsoft.com/office/drawing/2014/main" xmlns="" id="{3E2D5F33-981F-0D61-4A82-6A8F0606F118}"/>
              </a:ext>
            </a:extLst>
          </p:cNvPr>
          <p:cNvSpPr/>
          <p:nvPr/>
        </p:nvSpPr>
        <p:spPr>
          <a:xfrm flipH="1" flipV="1">
            <a:off x="7302779" y="3758935"/>
            <a:ext cx="1405230" cy="1333545"/>
          </a:xfrm>
          <a:prstGeom prst="bentArrow">
            <a:avLst>
              <a:gd name="adj1" fmla="val 25824"/>
              <a:gd name="adj2" fmla="val 2500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右箭头 151">
            <a:extLst>
              <a:ext uri="{FF2B5EF4-FFF2-40B4-BE49-F238E27FC236}">
                <a16:creationId xmlns:a16="http://schemas.microsoft.com/office/drawing/2014/main" xmlns="" id="{102B9B9A-03E2-5648-4D9C-746B641A0A19}"/>
              </a:ext>
            </a:extLst>
          </p:cNvPr>
          <p:cNvSpPr/>
          <p:nvPr/>
        </p:nvSpPr>
        <p:spPr bwMode="auto">
          <a:xfrm>
            <a:off x="7471612" y="5441400"/>
            <a:ext cx="1081075" cy="432878"/>
          </a:xfrm>
          <a:prstGeom prst="rightArrow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6170DFEF-3A25-46B7-5D42-CEEAF51A3110}"/>
              </a:ext>
            </a:extLst>
          </p:cNvPr>
          <p:cNvSpPr txBox="1"/>
          <p:nvPr/>
        </p:nvSpPr>
        <p:spPr>
          <a:xfrm>
            <a:off x="8967929" y="5031272"/>
            <a:ext cx="2612690" cy="7848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factor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expression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6BCEF798-A4B5-A624-0CB6-7888D7E22E4A}"/>
              </a:ext>
            </a:extLst>
          </p:cNvPr>
          <p:cNvSpPr txBox="1"/>
          <p:nvPr/>
        </p:nvSpPr>
        <p:spPr>
          <a:xfrm>
            <a:off x="9006967" y="3963374"/>
            <a:ext cx="2559981" cy="7848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5000"/>
              </a:lnSpc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Adjust </a:t>
            </a:r>
            <a:r>
              <a:rPr lang="en-US" altLang="zh-C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it pore scale result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69179" y="5821670"/>
            <a:ext cx="2601432" cy="665953"/>
            <a:chOff x="8776139" y="5483771"/>
            <a:chExt cx="2601432" cy="665953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C42BC891-111D-9A4A-6CAC-6F1EB9F17D5C}"/>
                </a:ext>
              </a:extLst>
            </p:cNvPr>
            <p:cNvSpPr/>
            <p:nvPr/>
          </p:nvSpPr>
          <p:spPr>
            <a:xfrm>
              <a:off x="8776139" y="5483771"/>
              <a:ext cx="2601432" cy="665953"/>
            </a:xfrm>
            <a:prstGeom prst="rect">
              <a:avLst/>
            </a:prstGeom>
            <a:solidFill>
              <a:schemeClr val="bg2"/>
            </a:solidFill>
            <a:ln w="9525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9" name="对象 38">
              <a:extLst>
                <a:ext uri="{FF2B5EF4-FFF2-40B4-BE49-F238E27FC236}">
                  <a16:creationId xmlns:a16="http://schemas.microsoft.com/office/drawing/2014/main" xmlns="" id="{FA91EE6C-132F-E1E6-73FC-E9D074F2E64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1756059"/>
                </p:ext>
              </p:extLst>
            </p:nvPr>
          </p:nvGraphicFramePr>
          <p:xfrm>
            <a:off x="8950518" y="5613259"/>
            <a:ext cx="2189062" cy="522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8" name="Equation" r:id="rId10" imgW="1790700" imgH="419100" progId="Equation.DSMT4">
                    <p:embed/>
                  </p:oleObj>
                </mc:Choice>
                <mc:Fallback>
                  <p:oleObj name="Equation" r:id="rId10" imgW="1790700" imgH="419100" progId="Equation.DSMT4">
                    <p:embed/>
                    <p:pic>
                      <p:nvPicPr>
                        <p:cNvPr id="22" name="对象 21">
                          <a:extLst>
                            <a:ext uri="{FF2B5EF4-FFF2-40B4-BE49-F238E27FC236}">
                              <a16:creationId xmlns:a16="http://schemas.microsoft.com/office/drawing/2014/main" xmlns="" id="{D4FC220D-E396-F0F5-BCA3-4101934BC7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50518" y="5613259"/>
                          <a:ext cx="2189062" cy="5220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xmlns="" id="{885723F3-DF2A-0414-6660-26B2B1AEFC05}"/>
              </a:ext>
            </a:extLst>
          </p:cNvPr>
          <p:cNvSpPr txBox="1"/>
          <p:nvPr/>
        </p:nvSpPr>
        <p:spPr>
          <a:xfrm>
            <a:off x="2824480" y="6350169"/>
            <a:ext cx="6262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Perturbed mass variation in inner region of PNMs 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xmlns="" id="{4D31D1F1-78E4-2488-DC9E-7CAC4E9EC7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" y="5018521"/>
            <a:ext cx="3497311" cy="833639"/>
          </a:xfrm>
          <a:prstGeom prst="rect">
            <a:avLst/>
          </a:prstGeom>
        </p:spPr>
      </p:pic>
      <p:graphicFrame>
        <p:nvGraphicFramePr>
          <p:cNvPr id="68" name="对象 67">
            <a:extLst>
              <a:ext uri="{FF2B5EF4-FFF2-40B4-BE49-F238E27FC236}">
                <a16:creationId xmlns:a16="http://schemas.microsoft.com/office/drawing/2014/main" xmlns="" id="{FF122BCC-46D5-BD4D-D3E4-EC6C6DA6F7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700141"/>
              </p:ext>
            </p:extLst>
          </p:nvPr>
        </p:nvGraphicFramePr>
        <p:xfrm>
          <a:off x="258275" y="5773022"/>
          <a:ext cx="1113325" cy="445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" name="Equation" r:id="rId13" imgW="571252" imgH="228501" progId="Equation.DSMT4">
                  <p:embed/>
                </p:oleObj>
              </mc:Choice>
              <mc:Fallback>
                <p:oleObj name="Equation" r:id="rId13" imgW="571252" imgH="228501" progId="Equation.DSMT4">
                  <p:embed/>
                  <p:pic>
                    <p:nvPicPr>
                      <p:cNvPr id="152" name="对象 151">
                        <a:extLst>
                          <a:ext uri="{FF2B5EF4-FFF2-40B4-BE49-F238E27FC236}">
                            <a16:creationId xmlns:a16="http://schemas.microsoft.com/office/drawing/2014/main" xmlns="" id="{A0F07853-A7AF-3295-E266-A9940A8F8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75" y="5773022"/>
                        <a:ext cx="1113325" cy="4453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xmlns="" id="{0A68E31A-0DCD-8187-D182-0C0681E7DA07}"/>
              </a:ext>
            </a:extLst>
          </p:cNvPr>
          <p:cNvCxnSpPr>
            <a:cxnSpLocks/>
          </p:cNvCxnSpPr>
          <p:nvPr/>
        </p:nvCxnSpPr>
        <p:spPr>
          <a:xfrm flipH="1">
            <a:off x="2781762" y="1605369"/>
            <a:ext cx="208546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xmlns="" id="{6CF84D37-A03E-CA44-6FF4-083CD7600054}"/>
              </a:ext>
            </a:extLst>
          </p:cNvPr>
          <p:cNvCxnSpPr>
            <a:cxnSpLocks/>
          </p:cNvCxnSpPr>
          <p:nvPr/>
        </p:nvCxnSpPr>
        <p:spPr>
          <a:xfrm flipH="1">
            <a:off x="6898146" y="1575281"/>
            <a:ext cx="208546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xmlns="" id="{06B3AA73-902A-00CF-FEA4-8E1F10ECFDCF}"/>
              </a:ext>
            </a:extLst>
          </p:cNvPr>
          <p:cNvCxnSpPr>
            <a:cxnSpLocks/>
          </p:cNvCxnSpPr>
          <p:nvPr/>
        </p:nvCxnSpPr>
        <p:spPr>
          <a:xfrm>
            <a:off x="2781762" y="1597892"/>
            <a:ext cx="0" cy="732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xmlns="" id="{7C315F21-3A58-18D9-BFC7-C684337D338F}"/>
              </a:ext>
            </a:extLst>
          </p:cNvPr>
          <p:cNvCxnSpPr>
            <a:cxnSpLocks/>
          </p:cNvCxnSpPr>
          <p:nvPr/>
        </p:nvCxnSpPr>
        <p:spPr>
          <a:xfrm>
            <a:off x="8983611" y="1575281"/>
            <a:ext cx="0" cy="732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椭圆 83">
            <a:extLst>
              <a:ext uri="{FF2B5EF4-FFF2-40B4-BE49-F238E27FC236}">
                <a16:creationId xmlns:a16="http://schemas.microsoft.com/office/drawing/2014/main" xmlns="" id="{F9059B7E-6A60-AE0D-29BD-75F96E83A565}"/>
              </a:ext>
            </a:extLst>
          </p:cNvPr>
          <p:cNvSpPr/>
          <p:nvPr/>
        </p:nvSpPr>
        <p:spPr>
          <a:xfrm>
            <a:off x="2724612" y="2176655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xmlns="" id="{4B38EC66-4659-A4E7-7796-290BC75AA9A5}"/>
              </a:ext>
            </a:extLst>
          </p:cNvPr>
          <p:cNvSpPr/>
          <p:nvPr/>
        </p:nvSpPr>
        <p:spPr>
          <a:xfrm>
            <a:off x="8926461" y="2193582"/>
            <a:ext cx="114300" cy="1143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E4D83CE-5D9F-69D2-47C4-6D558DB8A507}"/>
              </a:ext>
            </a:extLst>
          </p:cNvPr>
          <p:cNvSpPr txBox="1"/>
          <p:nvPr/>
        </p:nvSpPr>
        <p:spPr>
          <a:xfrm>
            <a:off x="7020560" y="5829126"/>
            <a:ext cx="21700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pore structure</a:t>
            </a:r>
          </a:p>
        </p:txBody>
      </p:sp>
    </p:spTree>
    <p:extLst>
      <p:ext uri="{BB962C8B-B14F-4D97-AF65-F5344CB8AC3E}">
        <p14:creationId xmlns:p14="http://schemas.microsoft.com/office/powerpoint/2010/main" val="40073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F2E494-6D50-CE5A-F4B1-31EFCFBC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组合 97">
            <a:extLst>
              <a:ext uri="{FF2B5EF4-FFF2-40B4-BE49-F238E27FC236}">
                <a16:creationId xmlns:a16="http://schemas.microsoft.com/office/drawing/2014/main" xmlns="" id="{0A1A7932-8868-80BF-306C-2C2874F8568A}"/>
              </a:ext>
            </a:extLst>
          </p:cNvPr>
          <p:cNvGrpSpPr/>
          <p:nvPr/>
        </p:nvGrpSpPr>
        <p:grpSpPr>
          <a:xfrm>
            <a:off x="258309" y="861715"/>
            <a:ext cx="11721101" cy="5996285"/>
            <a:chOff x="-85833" y="395031"/>
            <a:chExt cx="12180314" cy="644074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87F0AE0-19CE-9F35-780F-2CD9E1BFC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0" y="515779"/>
              <a:ext cx="4029930" cy="247731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4BEB66DF-51E3-01D5-328E-E405C2E32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760" y="543701"/>
              <a:ext cx="4069622" cy="25017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9250AFAC-9161-BB09-0310-D9FF8F027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015" y="395031"/>
              <a:ext cx="4246466" cy="2610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DED4DC9-34AD-506E-6767-A1B7FF3C1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728" y="429415"/>
              <a:ext cx="4101701" cy="252143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C711834-83B5-9793-AC08-84D140A8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5" y="2422331"/>
              <a:ext cx="3774225" cy="232012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6B6E22C-AD6B-A715-AFD7-8994B230E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632" y="2408369"/>
              <a:ext cx="3944139" cy="242457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E163709C-DEE1-553B-6381-6521C2F2B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058" y="2322224"/>
              <a:ext cx="4101701" cy="252143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4BC03FE4-B499-BD9C-252E-0AA5FC14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779" y="2515584"/>
              <a:ext cx="3868447" cy="237804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93349440-5963-0FEE-89BE-8E0A6447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833" y="4262631"/>
              <a:ext cx="4130983" cy="253943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925A9E9-8447-A5C4-0879-30B51F39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448" y="4407348"/>
              <a:ext cx="3950399" cy="242842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CEDFCF51-9EB7-874C-8B32-D409AF3C5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912" y="4224014"/>
              <a:ext cx="4204059" cy="2584356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B71FF5EC-B7A6-EC07-6AD3-0116CBD564F8}"/>
                </a:ext>
              </a:extLst>
            </p:cNvPr>
            <p:cNvSpPr txBox="1"/>
            <p:nvPr/>
          </p:nvSpPr>
          <p:spPr>
            <a:xfrm>
              <a:off x="2251881" y="2515584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AAF580A4-C296-552E-8718-D39D0334522F}"/>
                </a:ext>
              </a:extLst>
            </p:cNvPr>
            <p:cNvSpPr txBox="1"/>
            <p:nvPr/>
          </p:nvSpPr>
          <p:spPr>
            <a:xfrm>
              <a:off x="2214571" y="4306854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xmlns="" id="{EA913B9A-A237-38D3-1427-E899938A0B8D}"/>
                </a:ext>
              </a:extLst>
            </p:cNvPr>
            <p:cNvSpPr txBox="1"/>
            <p:nvPr/>
          </p:nvSpPr>
          <p:spPr>
            <a:xfrm>
              <a:off x="7078100" y="2477618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B5109217-DD4B-20B9-B4E7-D5194C8A408D}"/>
                </a:ext>
              </a:extLst>
            </p:cNvPr>
            <p:cNvSpPr txBox="1"/>
            <p:nvPr/>
          </p:nvSpPr>
          <p:spPr>
            <a:xfrm>
              <a:off x="4577105" y="2505117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xmlns="" id="{B0B559CD-4D52-4923-C008-4ECE234EDD5F}"/>
                </a:ext>
              </a:extLst>
            </p:cNvPr>
            <p:cNvSpPr txBox="1"/>
            <p:nvPr/>
          </p:nvSpPr>
          <p:spPr>
            <a:xfrm>
              <a:off x="2111467" y="6191869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9#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33183342-DC3C-DE75-FE2C-BE39FECA431B}"/>
                </a:ext>
              </a:extLst>
            </p:cNvPr>
            <p:cNvSpPr txBox="1"/>
            <p:nvPr/>
          </p:nvSpPr>
          <p:spPr>
            <a:xfrm>
              <a:off x="9971248" y="2454444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xmlns="" id="{64D780E4-F157-C65F-F16E-9E231B1268C2}"/>
                </a:ext>
              </a:extLst>
            </p:cNvPr>
            <p:cNvSpPr txBox="1"/>
            <p:nvPr/>
          </p:nvSpPr>
          <p:spPr>
            <a:xfrm>
              <a:off x="7113393" y="4303450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7#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xmlns="" id="{DED14F82-11DF-4D54-1702-D4F00F17FFBB}"/>
                </a:ext>
              </a:extLst>
            </p:cNvPr>
            <p:cNvSpPr txBox="1"/>
            <p:nvPr/>
          </p:nvSpPr>
          <p:spPr>
            <a:xfrm>
              <a:off x="4648941" y="4262631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6#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xmlns="" id="{199FA799-150B-4FA3-D6AA-8E078045331F}"/>
                </a:ext>
              </a:extLst>
            </p:cNvPr>
            <p:cNvSpPr txBox="1"/>
            <p:nvPr/>
          </p:nvSpPr>
          <p:spPr>
            <a:xfrm>
              <a:off x="4684855" y="6314299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10#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xmlns="" id="{B65895CD-72F5-CD29-1B3F-7F7685468F0C}"/>
                </a:ext>
              </a:extLst>
            </p:cNvPr>
            <p:cNvSpPr txBox="1"/>
            <p:nvPr/>
          </p:nvSpPr>
          <p:spPr>
            <a:xfrm>
              <a:off x="7113393" y="6348591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11#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xmlns="" id="{92CF52DE-A055-74A4-C31E-2AFF5971FAD4}"/>
                </a:ext>
              </a:extLst>
            </p:cNvPr>
            <p:cNvSpPr txBox="1"/>
            <p:nvPr/>
          </p:nvSpPr>
          <p:spPr>
            <a:xfrm>
              <a:off x="10073567" y="4348459"/>
              <a:ext cx="103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8#</a:t>
              </a:r>
              <a:endPara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xmlns="" id="{9187A9C2-448D-EA65-5E34-F28AFD1C2B3A}"/>
              </a:ext>
            </a:extLst>
          </p:cNvPr>
          <p:cNvSpPr/>
          <p:nvPr/>
        </p:nvSpPr>
        <p:spPr>
          <a:xfrm>
            <a:off x="609600" y="1188720"/>
            <a:ext cx="11018520" cy="56176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325">
            <a:extLst>
              <a:ext uri="{FF2B5EF4-FFF2-40B4-BE49-F238E27FC236}">
                <a16:creationId xmlns:a16="http://schemas.microsoft.com/office/drawing/2014/main" xmlns="" id="{56A9983B-ED56-1C65-E31B-146C7092E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881634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  <a:defRPr/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Physical </a:t>
            </a:r>
            <a:r>
              <a:rPr lang="en-US" altLang="zh-CN" sz="3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models from various rock type</a:t>
            </a:r>
            <a:endParaRPr lang="en-US" altLang="zh-CN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xmlns="" id="{0B24D54F-E3A0-CD9C-3A9E-7616F72CB957}"/>
              </a:ext>
            </a:extLst>
          </p:cNvPr>
          <p:cNvSpPr/>
          <p:nvPr/>
        </p:nvSpPr>
        <p:spPr>
          <a:xfrm>
            <a:off x="2344974" y="949906"/>
            <a:ext cx="7084422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 groups of digital cores with various rock 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type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A8A3B5-45D4-A067-275D-3E49BEC71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615DBC84-0484-2872-3673-5B728EC72B10}"/>
              </a:ext>
            </a:extLst>
          </p:cNvPr>
          <p:cNvSpPr txBox="1"/>
          <p:nvPr/>
        </p:nvSpPr>
        <p:spPr>
          <a:xfrm>
            <a:off x="0" y="5248738"/>
            <a:ext cx="1011352" cy="7017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Throat </a:t>
            </a:r>
          </a:p>
          <a:p>
            <a:r>
              <a:rPr lang="en-US" altLang="zh-CN" dirty="0" smtClean="0"/>
              <a:t>unit</a:t>
            </a:r>
            <a:endParaRPr lang="zh-CN" altLang="en-US" dirty="0"/>
          </a:p>
        </p:txBody>
      </p:sp>
      <p:sp>
        <p:nvSpPr>
          <p:cNvPr id="2" name="Rectangle 325">
            <a:extLst>
              <a:ext uri="{FF2B5EF4-FFF2-40B4-BE49-F238E27FC236}">
                <a16:creationId xmlns:a16="http://schemas.microsoft.com/office/drawing/2014/main" xmlns="" id="{DAD28D55-313E-E13D-E44B-0DFA7554C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1257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Pore-network discretization of the damped wave equation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xmlns="" id="{C1104000-C5E7-6E34-AECE-0F74F483B098}"/>
              </a:ext>
            </a:extLst>
          </p:cNvPr>
          <p:cNvGrpSpPr/>
          <p:nvPr/>
        </p:nvGrpSpPr>
        <p:grpSpPr>
          <a:xfrm>
            <a:off x="4256489" y="1074294"/>
            <a:ext cx="5544616" cy="2413260"/>
            <a:chOff x="3904124" y="1238280"/>
            <a:chExt cx="5544616" cy="2413260"/>
          </a:xfrm>
        </p:grpSpPr>
        <p:sp>
          <p:nvSpPr>
            <p:cNvPr id="3" name="圆柱形 49">
              <a:extLst>
                <a:ext uri="{FF2B5EF4-FFF2-40B4-BE49-F238E27FC236}">
                  <a16:creationId xmlns:a16="http://schemas.microsoft.com/office/drawing/2014/main" xmlns="" id="{BB1937B1-6A7C-4652-B66C-5940303F7D30}"/>
                </a:ext>
              </a:extLst>
            </p:cNvPr>
            <p:cNvSpPr/>
            <p:nvPr/>
          </p:nvSpPr>
          <p:spPr bwMode="auto">
            <a:xfrm>
              <a:off x="8080588" y="1526312"/>
              <a:ext cx="94007" cy="745180"/>
            </a:xfrm>
            <a:prstGeom prst="can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圆柱形 50">
              <a:extLst>
                <a:ext uri="{FF2B5EF4-FFF2-40B4-BE49-F238E27FC236}">
                  <a16:creationId xmlns:a16="http://schemas.microsoft.com/office/drawing/2014/main" xmlns="" id="{8C299030-C2C5-BF76-D934-AE280F18BA7E}"/>
                </a:ext>
              </a:extLst>
            </p:cNvPr>
            <p:cNvSpPr/>
            <p:nvPr/>
          </p:nvSpPr>
          <p:spPr bwMode="auto">
            <a:xfrm rot="18520860">
              <a:off x="8357217" y="2064275"/>
              <a:ext cx="75883" cy="745180"/>
            </a:xfrm>
            <a:prstGeom prst="can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6993496E-0A2C-501B-B6BA-CB7159978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124" y="1238280"/>
              <a:ext cx="2376264" cy="2366945"/>
            </a:xfrm>
            <a:prstGeom prst="rect">
              <a:avLst/>
            </a:prstGeom>
          </p:spPr>
        </p:pic>
        <p:sp>
          <p:nvSpPr>
            <p:cNvPr id="12" name="圆柱形 52">
              <a:extLst>
                <a:ext uri="{FF2B5EF4-FFF2-40B4-BE49-F238E27FC236}">
                  <a16:creationId xmlns:a16="http://schemas.microsoft.com/office/drawing/2014/main" xmlns="" id="{676ED262-E538-D736-0B48-946FA1DE0D38}"/>
                </a:ext>
              </a:extLst>
            </p:cNvPr>
            <p:cNvSpPr/>
            <p:nvPr/>
          </p:nvSpPr>
          <p:spPr bwMode="auto">
            <a:xfrm rot="2668207">
              <a:off x="7695302" y="2197838"/>
              <a:ext cx="166015" cy="745180"/>
            </a:xfrm>
            <a:prstGeom prst="can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3DA21DD8-C2E7-4203-4D17-FAAA3BF4E948}"/>
                </a:ext>
              </a:extLst>
            </p:cNvPr>
            <p:cNvSpPr/>
            <p:nvPr/>
          </p:nvSpPr>
          <p:spPr bwMode="auto">
            <a:xfrm>
              <a:off x="7936572" y="2030368"/>
              <a:ext cx="360040" cy="360040"/>
            </a:xfrm>
            <a:prstGeom prst="ellipse">
              <a:avLst/>
            </a:prstGeom>
            <a:solidFill>
              <a:srgbClr val="99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23E39CFA-9B43-98C6-86DD-785BB8BEFA80}"/>
                </a:ext>
              </a:extLst>
            </p:cNvPr>
            <p:cNvSpPr/>
            <p:nvPr/>
          </p:nvSpPr>
          <p:spPr bwMode="auto">
            <a:xfrm>
              <a:off x="7216492" y="2750448"/>
              <a:ext cx="360040" cy="360040"/>
            </a:xfrm>
            <a:prstGeom prst="ellipse">
              <a:avLst/>
            </a:prstGeom>
            <a:solidFill>
              <a:srgbClr val="99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8527BC2C-10EF-AEA0-EF0F-66B163E01B38}"/>
                </a:ext>
              </a:extLst>
            </p:cNvPr>
            <p:cNvSpPr/>
            <p:nvPr/>
          </p:nvSpPr>
          <p:spPr bwMode="auto">
            <a:xfrm>
              <a:off x="8512636" y="2462416"/>
              <a:ext cx="648072" cy="648072"/>
            </a:xfrm>
            <a:prstGeom prst="ellipse">
              <a:avLst/>
            </a:prstGeom>
            <a:solidFill>
              <a:srgbClr val="99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81622DE3-57BF-5ACF-BF55-3A687A1E343B}"/>
                </a:ext>
              </a:extLst>
            </p:cNvPr>
            <p:cNvSpPr/>
            <p:nvPr/>
          </p:nvSpPr>
          <p:spPr bwMode="auto">
            <a:xfrm>
              <a:off x="7974672" y="1454304"/>
              <a:ext cx="288032" cy="288032"/>
            </a:xfrm>
            <a:prstGeom prst="ellipse">
              <a:avLst/>
            </a:prstGeom>
            <a:solidFill>
              <a:srgbClr val="99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54DF0B84-CD4B-F1A2-35BB-4C533EBEB691}"/>
                </a:ext>
              </a:extLst>
            </p:cNvPr>
            <p:cNvSpPr/>
            <p:nvPr/>
          </p:nvSpPr>
          <p:spPr bwMode="auto">
            <a:xfrm>
              <a:off x="7733248" y="2547124"/>
              <a:ext cx="72008" cy="72008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EFB6CAB9-A001-E67E-6AB2-C5D3F2C188F7}"/>
                </a:ext>
              </a:extLst>
            </p:cNvPr>
            <p:cNvSpPr/>
            <p:nvPr/>
          </p:nvSpPr>
          <p:spPr bwMode="auto">
            <a:xfrm>
              <a:off x="8368620" y="2399932"/>
              <a:ext cx="72008" cy="72008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D40ACBAE-14FD-F5C7-A25C-7B8E18120F21}"/>
                </a:ext>
              </a:extLst>
            </p:cNvPr>
            <p:cNvSpPr/>
            <p:nvPr/>
          </p:nvSpPr>
          <p:spPr bwMode="auto">
            <a:xfrm>
              <a:off x="8087955" y="1857777"/>
              <a:ext cx="72008" cy="72008"/>
            </a:xfrm>
            <a:prstGeom prst="ellips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xmlns="" id="{964BF176-F8C5-9811-7968-5EE9E650F332}"/>
                </a:ext>
              </a:extLst>
            </p:cNvPr>
            <p:cNvCxnSpPr/>
            <p:nvPr/>
          </p:nvCxnSpPr>
          <p:spPr bwMode="auto">
            <a:xfrm flipH="1">
              <a:off x="7407116" y="2218834"/>
              <a:ext cx="468052" cy="504056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</p:spPr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xmlns="" id="{4639C76C-786F-DD0E-95D7-FD660D553B09}"/>
                </a:ext>
              </a:extLst>
            </p:cNvPr>
            <p:cNvCxnSpPr/>
            <p:nvPr/>
          </p:nvCxnSpPr>
          <p:spPr bwMode="auto">
            <a:xfrm>
              <a:off x="8296612" y="2246392"/>
              <a:ext cx="360040" cy="252000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</p:spPr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DA4D2C39-B500-19D9-6CCC-B43286BBB470}"/>
                </a:ext>
              </a:extLst>
            </p:cNvPr>
            <p:cNvSpPr txBox="1"/>
            <p:nvPr/>
          </p:nvSpPr>
          <p:spPr>
            <a:xfrm>
              <a:off x="7288500" y="2246392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ij1</a:t>
              </a:r>
              <a:endParaRPr lang="zh-CN" altLang="en-US" sz="1400" b="1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90AB1325-DA5D-7939-2A2E-27BDF26D8DAA}"/>
                </a:ext>
              </a:extLst>
            </p:cNvPr>
            <p:cNvSpPr txBox="1"/>
            <p:nvPr/>
          </p:nvSpPr>
          <p:spPr>
            <a:xfrm>
              <a:off x="8368620" y="2102376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L</a:t>
              </a:r>
              <a:r>
                <a:rPr lang="en-US" altLang="zh-CN" sz="14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ij2</a:t>
              </a:r>
              <a:endParaRPr lang="zh-CN" altLang="en-US" sz="1400" b="1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32C5C74D-DB4F-49AF-7213-B960DDC39A7B}"/>
                </a:ext>
              </a:extLst>
            </p:cNvPr>
            <p:cNvSpPr txBox="1"/>
            <p:nvPr/>
          </p:nvSpPr>
          <p:spPr>
            <a:xfrm>
              <a:off x="8041921" y="2102376"/>
              <a:ext cx="1440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i</a:t>
              </a:r>
              <a:endParaRPr lang="zh-CN" altLang="en-US" sz="1000" b="1" i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64A35F62-0A57-353E-16D7-894F4D469E4E}"/>
                </a:ext>
              </a:extLst>
            </p:cNvPr>
            <p:cNvSpPr txBox="1"/>
            <p:nvPr/>
          </p:nvSpPr>
          <p:spPr>
            <a:xfrm>
              <a:off x="7260942" y="2822456"/>
              <a:ext cx="288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j1</a:t>
              </a:r>
              <a:endParaRPr lang="zh-CN" altLang="en-US" sz="1000" b="1" i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25B7C659-A052-46AD-34AC-26B3E2A11E10}"/>
                </a:ext>
              </a:extLst>
            </p:cNvPr>
            <p:cNvSpPr txBox="1"/>
            <p:nvPr/>
          </p:nvSpPr>
          <p:spPr>
            <a:xfrm>
              <a:off x="8728660" y="2678440"/>
              <a:ext cx="288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j2</a:t>
              </a:r>
              <a:endParaRPr lang="zh-CN" altLang="en-US" sz="1000" b="1" i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A4F135E6-E88F-86B7-7C04-6A7EE94120AC}"/>
                </a:ext>
              </a:extLst>
            </p:cNvPr>
            <p:cNvSpPr txBox="1"/>
            <p:nvPr/>
          </p:nvSpPr>
          <p:spPr>
            <a:xfrm>
              <a:off x="8008580" y="1454304"/>
              <a:ext cx="2880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j3</a:t>
              </a:r>
              <a:endParaRPr lang="zh-CN" altLang="en-US" sz="1000" b="1" i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5E5DA751-B485-3A12-4953-7097DC3C2B00}"/>
                </a:ext>
              </a:extLst>
            </p:cNvPr>
            <p:cNvSpPr txBox="1"/>
            <p:nvPr/>
          </p:nvSpPr>
          <p:spPr>
            <a:xfrm>
              <a:off x="7792556" y="2606432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j11</a:t>
              </a:r>
              <a:endParaRPr lang="zh-CN" altLang="en-US" sz="10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E82A71AF-0282-F6D1-59BC-718F15B368C5}"/>
                </a:ext>
              </a:extLst>
            </p:cNvPr>
            <p:cNvSpPr txBox="1"/>
            <p:nvPr/>
          </p:nvSpPr>
          <p:spPr>
            <a:xfrm>
              <a:off x="8080588" y="2462416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j22</a:t>
              </a:r>
              <a:endParaRPr lang="zh-CN" altLang="en-US" sz="10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A2428DEE-1818-5F89-DD9F-E570F5977936}"/>
                </a:ext>
              </a:extLst>
            </p:cNvPr>
            <p:cNvSpPr txBox="1"/>
            <p:nvPr/>
          </p:nvSpPr>
          <p:spPr>
            <a:xfrm>
              <a:off x="7720548" y="1742336"/>
              <a:ext cx="3600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000" b="1" i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j33</a:t>
              </a:r>
              <a:endParaRPr lang="zh-CN" altLang="en-US" sz="10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645A4494-8164-F69A-B0C7-7F13FF141F91}"/>
                </a:ext>
              </a:extLst>
            </p:cNvPr>
            <p:cNvSpPr/>
            <p:nvPr/>
          </p:nvSpPr>
          <p:spPr bwMode="auto">
            <a:xfrm>
              <a:off x="5056252" y="2246392"/>
              <a:ext cx="216024" cy="28803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E7E48011-E4C1-25CD-CBBC-BABC107F28FE}"/>
                </a:ext>
              </a:extLst>
            </p:cNvPr>
            <p:cNvCxnSpPr>
              <a:endCxn id="21" idx="1"/>
            </p:cNvCxnSpPr>
            <p:nvPr/>
          </p:nvCxnSpPr>
          <p:spPr bwMode="auto">
            <a:xfrm flipV="1">
              <a:off x="5128260" y="1496485"/>
              <a:ext cx="2888593" cy="749907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xmlns="" id="{DD3ECF3C-99BB-12C3-E1FA-C2D07CB2A50D}"/>
                </a:ext>
              </a:extLst>
            </p:cNvPr>
            <p:cNvCxnSpPr>
              <a:stCxn id="46" idx="4"/>
              <a:endCxn id="17" idx="4"/>
            </p:cNvCxnSpPr>
            <p:nvPr/>
          </p:nvCxnSpPr>
          <p:spPr bwMode="auto">
            <a:xfrm>
              <a:off x="5164264" y="2534424"/>
              <a:ext cx="2232248" cy="576064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xmlns="" id="{694758FB-C5C9-926D-2209-BEAE49A76F91}"/>
                </a:ext>
              </a:extLst>
            </p:cNvPr>
            <p:cNvSpPr txBox="1"/>
            <p:nvPr/>
          </p:nvSpPr>
          <p:spPr>
            <a:xfrm>
              <a:off x="6514982" y="3212958"/>
              <a:ext cx="2787943" cy="4385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defTabSz="914400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dirty="0" smtClean="0"/>
                <a:t>Pore network basic unit</a:t>
              </a:r>
              <a:endParaRPr lang="zh-CN" altLang="en-US" dirty="0"/>
            </a:p>
          </p:txBody>
        </p:sp>
      </p:grpSp>
      <p:graphicFrame>
        <p:nvGraphicFramePr>
          <p:cNvPr id="51" name="Object 3">
            <a:extLst>
              <a:ext uri="{FF2B5EF4-FFF2-40B4-BE49-F238E27FC236}">
                <a16:creationId xmlns:a16="http://schemas.microsoft.com/office/drawing/2014/main" xmlns="" id="{6BCE5925-8C0D-BE22-B9D6-1F52E12A2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446002"/>
              </p:ext>
            </p:extLst>
          </p:nvPr>
        </p:nvGraphicFramePr>
        <p:xfrm>
          <a:off x="395748" y="2333707"/>
          <a:ext cx="3029878" cy="74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1" name="Equation" r:id="rId5" imgW="1726920" imgH="419040" progId="Equation.DSMT4">
                  <p:embed/>
                </p:oleObj>
              </mc:Choice>
              <mc:Fallback>
                <p:oleObj name="Equation" r:id="rId5" imgW="1726920" imgH="419040" progId="Equation.DSMT4">
                  <p:embed/>
                  <p:pic>
                    <p:nvPicPr>
                      <p:cNvPr id="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48" y="2333707"/>
                        <a:ext cx="3029878" cy="742158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333F99B8-04A4-9D75-5DA0-A8014CA44A05}"/>
              </a:ext>
            </a:extLst>
          </p:cNvPr>
          <p:cNvSpPr txBox="1"/>
          <p:nvPr/>
        </p:nvSpPr>
        <p:spPr>
          <a:xfrm>
            <a:off x="300667" y="990791"/>
            <a:ext cx="11674585" cy="142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45720" numCol="1" anchor="t" anchorCtr="0" compatLnSpc="1"/>
          <a:lstStyle>
            <a:defPPr>
              <a:defRPr lang="en-US"/>
            </a:defPPr>
            <a:lvl1pPr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  <a:defRPr sz="22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defRPr>
            </a:lvl1pPr>
            <a:lvl2pPr marL="682625" indent="-42418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2"/>
              </a:buClr>
              <a:buFont typeface="Myriad Pro" panose="020B0503030403020204"/>
              <a:buChar char="―"/>
              <a:defRPr sz="1400"/>
            </a:lvl2pPr>
            <a:lvl3pPr marL="977900" indent="-2940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i="1"/>
            </a:lvl3pPr>
            <a:lvl4pPr marL="1262380" indent="-28257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1200"/>
            </a:lvl4pPr>
            <a:lvl5pPr marL="1506855" indent="-243205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/>
              <a:buChar char="–"/>
              <a:defRPr sz="1200"/>
            </a:lvl5pPr>
            <a:lvl6pPr marL="19640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6pPr>
            <a:lvl7pPr marL="24212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7pPr>
            <a:lvl8pPr marL="28784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8pPr>
            <a:lvl9pPr marL="3335655" indent="-243205" fontAlgn="base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9CBCEC"/>
              </a:buClr>
              <a:buFont typeface="Myriad Pro" panose="020B0503030403020204" pitchFamily="34" charset="0"/>
              <a:buChar char="–"/>
              <a:defRPr sz="1200"/>
            </a:lvl9pPr>
          </a:lstStyle>
          <a:p>
            <a:r>
              <a:rPr lang="zh-CN" altLang="en-US" dirty="0"/>
              <a:t> </a:t>
            </a:r>
            <a:r>
              <a:rPr lang="en-US" altLang="zh-C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implicit scheme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xmlns="" id="{347E25C9-6B3C-FE4B-BD29-DE12CA6A5750}"/>
              </a:ext>
            </a:extLst>
          </p:cNvPr>
          <p:cNvSpPr/>
          <p:nvPr/>
        </p:nvSpPr>
        <p:spPr>
          <a:xfrm>
            <a:off x="936046" y="3765236"/>
            <a:ext cx="6734754" cy="125954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xmlns="" id="{6AB5CDBE-D302-6ED4-347C-18A75CDB5234}"/>
              </a:ext>
            </a:extLst>
          </p:cNvPr>
          <p:cNvSpPr/>
          <p:nvPr/>
        </p:nvSpPr>
        <p:spPr>
          <a:xfrm>
            <a:off x="934652" y="5084211"/>
            <a:ext cx="6756468" cy="128990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xmlns="" id="{E25621CD-E0B1-5F51-83B5-3677B5D4F581}"/>
              </a:ext>
            </a:extLst>
          </p:cNvPr>
          <p:cNvSpPr txBox="1"/>
          <p:nvPr/>
        </p:nvSpPr>
        <p:spPr>
          <a:xfrm>
            <a:off x="81280" y="4032339"/>
            <a:ext cx="821779" cy="7017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dirty="0" err="1" smtClean="0"/>
              <a:t>Poreunit</a:t>
            </a:r>
            <a:endParaRPr lang="zh-CN" altLang="en-US" dirty="0"/>
          </a:p>
        </p:txBody>
      </p:sp>
      <p:graphicFrame>
        <p:nvGraphicFramePr>
          <p:cNvPr id="88" name="Object 3">
            <a:extLst>
              <a:ext uri="{FF2B5EF4-FFF2-40B4-BE49-F238E27FC236}">
                <a16:creationId xmlns:a16="http://schemas.microsoft.com/office/drawing/2014/main" xmlns="" id="{D2F1DC7E-AD64-8C13-3144-D00B0E6932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469201"/>
              </p:ext>
            </p:extLst>
          </p:nvPr>
        </p:nvGraphicFramePr>
        <p:xfrm>
          <a:off x="1035271" y="3785912"/>
          <a:ext cx="4914330" cy="119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2" name="Equation" r:id="rId7" imgW="4851360" imgH="1091880" progId="Equation.DSMT4">
                  <p:embed/>
                </p:oleObj>
              </mc:Choice>
              <mc:Fallback>
                <p:oleObj name="Equation" r:id="rId7" imgW="4851360" imgH="1091880" progId="Equation.DSMT4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271" y="3785912"/>
                        <a:ext cx="4914330" cy="119348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3">
            <a:extLst>
              <a:ext uri="{FF2B5EF4-FFF2-40B4-BE49-F238E27FC236}">
                <a16:creationId xmlns:a16="http://schemas.microsoft.com/office/drawing/2014/main" xmlns="" id="{8C6AD52B-DDB3-C5F1-6B92-B075B00D5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242922"/>
              </p:ext>
            </p:extLst>
          </p:nvPr>
        </p:nvGraphicFramePr>
        <p:xfrm>
          <a:off x="999267" y="5148931"/>
          <a:ext cx="5242112" cy="1228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3" name="Equation" r:id="rId9" imgW="4800600" imgH="1041120" progId="Equation.DSMT4">
                  <p:embed/>
                </p:oleObj>
              </mc:Choice>
              <mc:Fallback>
                <p:oleObj name="Equation" r:id="rId9" imgW="4800600" imgH="1041120" progId="Equation.DSMT4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9267" y="5148931"/>
                        <a:ext cx="5242112" cy="1228333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文本框 90">
            <a:extLst>
              <a:ext uri="{FF2B5EF4-FFF2-40B4-BE49-F238E27FC236}">
                <a16:creationId xmlns:a16="http://schemas.microsoft.com/office/drawing/2014/main" xmlns="" id="{D945B8C2-38D4-42FC-18B1-E6EA5F58C070}"/>
              </a:ext>
            </a:extLst>
          </p:cNvPr>
          <p:cNvSpPr txBox="1"/>
          <p:nvPr/>
        </p:nvSpPr>
        <p:spPr>
          <a:xfrm>
            <a:off x="5652975" y="391006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k+1 </a:t>
            </a: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step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xmlns="" id="{C75BB116-88BA-EEB4-12E1-50DE05E4CC19}"/>
              </a:ext>
            </a:extLst>
          </p:cNvPr>
          <p:cNvSpPr txBox="1"/>
          <p:nvPr/>
        </p:nvSpPr>
        <p:spPr>
          <a:xfrm>
            <a:off x="5707615" y="461039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 , k-1 </a:t>
            </a: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step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xmlns="" id="{121232E6-81F4-A719-7485-1DCBAD12B62A}"/>
              </a:ext>
            </a:extLst>
          </p:cNvPr>
          <p:cNvSpPr txBox="1"/>
          <p:nvPr/>
        </p:nvSpPr>
        <p:spPr>
          <a:xfrm>
            <a:off x="5779991" y="53197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k+1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step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xmlns="" id="{3DAEEB5E-F2D0-3344-7288-7D6CEBC80443}"/>
              </a:ext>
            </a:extLst>
          </p:cNvPr>
          <p:cNvSpPr txBox="1"/>
          <p:nvPr/>
        </p:nvSpPr>
        <p:spPr>
          <a:xfrm>
            <a:off x="5778735" y="593708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k, k-1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</a:t>
            </a:r>
            <a:r>
              <a:rPr lang="en-US" altLang="zh-CN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xmlns="" id="{642093E8-D1DF-D5B5-C4C7-A3DCEF9EE4F3}"/>
              </a:ext>
            </a:extLst>
          </p:cNvPr>
          <p:cNvSpPr txBox="1"/>
          <p:nvPr/>
        </p:nvSpPr>
        <p:spPr>
          <a:xfrm>
            <a:off x="222422" y="1855755"/>
            <a:ext cx="3760298" cy="3970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dirty="0" smtClean="0"/>
              <a:t>Damped </a:t>
            </a:r>
            <a:r>
              <a:rPr lang="en-US" altLang="zh-CN" dirty="0"/>
              <a:t>wave equation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987303" y="4071017"/>
            <a:ext cx="3056617" cy="673832"/>
            <a:chOff x="9033783" y="3745897"/>
            <a:chExt cx="3056617" cy="673832"/>
          </a:xfrm>
        </p:grpSpPr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xmlns="" id="{E26AFCEC-98CC-127E-A744-BC5C4B9D8CEA}"/>
                </a:ext>
              </a:extLst>
            </p:cNvPr>
            <p:cNvSpPr/>
            <p:nvPr/>
          </p:nvSpPr>
          <p:spPr>
            <a:xfrm>
              <a:off x="9033783" y="3745897"/>
              <a:ext cx="3056617" cy="6738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aphicFrame>
          <p:nvGraphicFramePr>
            <p:cNvPr id="96" name="Object 3">
              <a:extLst>
                <a:ext uri="{FF2B5EF4-FFF2-40B4-BE49-F238E27FC236}">
                  <a16:creationId xmlns:a16="http://schemas.microsoft.com/office/drawing/2014/main" xmlns="" id="{A34F6E9F-2147-D3BF-E5C2-9EC3A1344E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3677082"/>
                </p:ext>
              </p:extLst>
            </p:nvPr>
          </p:nvGraphicFramePr>
          <p:xfrm>
            <a:off x="9132912" y="3755788"/>
            <a:ext cx="785813" cy="654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4" name="Equation" r:id="rId11" imgW="507960" imgH="419040" progId="Equation.DSMT4">
                    <p:embed/>
                  </p:oleObj>
                </mc:Choice>
                <mc:Fallback>
                  <p:oleObj name="Equation" r:id="rId11" imgW="507960" imgH="419040" progId="Equation.DSMT4">
                    <p:embed/>
                    <p:pic>
                      <p:nvPicPr>
                        <p:cNvPr id="2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32912" y="3755788"/>
                          <a:ext cx="785813" cy="654050"/>
                        </a:xfrm>
                        <a:prstGeom prst="rect">
                          <a:avLst/>
                        </a:prstGeom>
                        <a:noFill/>
                        <a:ln w="19050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7" name="右箭头 22">
              <a:extLst>
                <a:ext uri="{FF2B5EF4-FFF2-40B4-BE49-F238E27FC236}">
                  <a16:creationId xmlns:a16="http://schemas.microsoft.com/office/drawing/2014/main" xmlns="" id="{7DEB8D9B-977E-91EC-8C0D-77AD46B5D777}"/>
                </a:ext>
              </a:extLst>
            </p:cNvPr>
            <p:cNvSpPr/>
            <p:nvPr/>
          </p:nvSpPr>
          <p:spPr bwMode="auto">
            <a:xfrm>
              <a:off x="9926413" y="3928772"/>
              <a:ext cx="360040" cy="288032"/>
            </a:xfrm>
            <a:prstGeom prst="rightArrow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98" name="Object 3">
              <a:extLst>
                <a:ext uri="{FF2B5EF4-FFF2-40B4-BE49-F238E27FC236}">
                  <a16:creationId xmlns:a16="http://schemas.microsoft.com/office/drawing/2014/main" xmlns="" id="{27C2CEC3-884E-B30B-0AB3-CC244FA361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9571399"/>
                </p:ext>
              </p:extLst>
            </p:nvPr>
          </p:nvGraphicFramePr>
          <p:xfrm>
            <a:off x="10268722" y="3887898"/>
            <a:ext cx="821081" cy="352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5" name="Equation" r:id="rId13" imgW="596880" imgH="253800" progId="Equation.DSMT4">
                    <p:embed/>
                  </p:oleObj>
                </mc:Choice>
                <mc:Fallback>
                  <p:oleObj name="Equation" r:id="rId13" imgW="596880" imgH="253800" progId="Equation.DSMT4">
                    <p:embed/>
                    <p:pic>
                      <p:nvPicPr>
                        <p:cNvPr id="2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68722" y="3887898"/>
                          <a:ext cx="821081" cy="352698"/>
                        </a:xfrm>
                        <a:prstGeom prst="rect">
                          <a:avLst/>
                        </a:prstGeom>
                        <a:noFill/>
                        <a:ln w="19050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3">
              <a:extLst>
                <a:ext uri="{FF2B5EF4-FFF2-40B4-BE49-F238E27FC236}">
                  <a16:creationId xmlns:a16="http://schemas.microsoft.com/office/drawing/2014/main" xmlns="" id="{3280137B-A566-D4B7-C1C3-E812B78ED9E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2871987"/>
                </p:ext>
              </p:extLst>
            </p:nvPr>
          </p:nvGraphicFramePr>
          <p:xfrm>
            <a:off x="11076889" y="3879421"/>
            <a:ext cx="875849" cy="395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6" name="Equation" r:id="rId15" imgW="596880" imgH="266400" progId="Equation.DSMT4">
                    <p:embed/>
                  </p:oleObj>
                </mc:Choice>
                <mc:Fallback>
                  <p:oleObj name="Equation" r:id="rId15" imgW="596880" imgH="266400" progId="Equation.DSMT4">
                    <p:embed/>
                    <p:pic>
                      <p:nvPicPr>
                        <p:cNvPr id="2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76889" y="3879421"/>
                          <a:ext cx="875849" cy="395788"/>
                        </a:xfrm>
                        <a:prstGeom prst="rect">
                          <a:avLst/>
                        </a:prstGeom>
                        <a:noFill/>
                        <a:ln w="19050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0" name="文本框 109">
            <a:extLst>
              <a:ext uri="{FF2B5EF4-FFF2-40B4-BE49-F238E27FC236}">
                <a16:creationId xmlns:a16="http://schemas.microsoft.com/office/drawing/2014/main" xmlns="" id="{9D5A6048-FDBB-4666-A9B4-291984C292B6}"/>
              </a:ext>
            </a:extLst>
          </p:cNvPr>
          <p:cNvSpPr txBox="1"/>
          <p:nvPr/>
        </p:nvSpPr>
        <p:spPr>
          <a:xfrm>
            <a:off x="8006080" y="3643316"/>
            <a:ext cx="3037840" cy="3970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dirty="0" smtClean="0"/>
              <a:t>Initial condition</a:t>
            </a:r>
            <a:endParaRPr lang="zh-CN" altLang="en-US" dirty="0"/>
          </a:p>
        </p:txBody>
      </p:sp>
      <p:graphicFrame>
        <p:nvGraphicFramePr>
          <p:cNvPr id="112" name="对象 111">
            <a:extLst>
              <a:ext uri="{FF2B5EF4-FFF2-40B4-BE49-F238E27FC236}">
                <a16:creationId xmlns:a16="http://schemas.microsoft.com/office/drawing/2014/main" xmlns="" id="{F8399CBE-D133-FADC-A2B2-4A42284EE8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194017"/>
              </p:ext>
            </p:extLst>
          </p:nvPr>
        </p:nvGraphicFramePr>
        <p:xfrm>
          <a:off x="457945" y="3137842"/>
          <a:ext cx="893665" cy="357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7" name="Equation" r:id="rId17" imgW="571252" imgH="228501" progId="Equation.DSMT4">
                  <p:embed/>
                </p:oleObj>
              </mc:Choice>
              <mc:Fallback>
                <p:oleObj name="Equation" r:id="rId17" imgW="571252" imgH="228501" progId="Equation.DSMT4">
                  <p:embed/>
                  <p:pic>
                    <p:nvPicPr>
                      <p:cNvPr id="68" name="对象 67">
                        <a:extLst>
                          <a:ext uri="{FF2B5EF4-FFF2-40B4-BE49-F238E27FC236}">
                            <a16:creationId xmlns:a16="http://schemas.microsoft.com/office/drawing/2014/main" xmlns="" id="{FF122BCC-46D5-BD4D-D3E4-EC6C6DA6F7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45" y="3137842"/>
                        <a:ext cx="893665" cy="3574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文本框 94">
            <a:extLst>
              <a:ext uri="{FF2B5EF4-FFF2-40B4-BE49-F238E27FC236}">
                <a16:creationId xmlns:a16="http://schemas.microsoft.com/office/drawing/2014/main" xmlns="" id="{EAB0B7AA-0EB8-E68E-391B-8AAB829B3A42}"/>
              </a:ext>
            </a:extLst>
          </p:cNvPr>
          <p:cNvSpPr txBox="1"/>
          <p:nvPr/>
        </p:nvSpPr>
        <p:spPr>
          <a:xfrm>
            <a:off x="7975600" y="4783788"/>
            <a:ext cx="3088640" cy="50045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CN" dirty="0" smtClean="0"/>
              <a:t>PML attenuation</a:t>
            </a:r>
            <a:endParaRPr lang="zh-CN" altLang="en-US" dirty="0"/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3EDE8057-C9BC-3496-0451-1C60382A61C6}"/>
              </a:ext>
            </a:extLst>
          </p:cNvPr>
          <p:cNvGrpSpPr/>
          <p:nvPr/>
        </p:nvGrpSpPr>
        <p:grpSpPr>
          <a:xfrm>
            <a:off x="8004234" y="5387807"/>
            <a:ext cx="3060407" cy="1358433"/>
            <a:chOff x="8852853" y="5024782"/>
            <a:chExt cx="3038640" cy="951394"/>
          </a:xfrm>
        </p:grpSpPr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xmlns="" id="{6B442B97-2789-5B2C-A3E1-34CCBE102B90}"/>
                </a:ext>
              </a:extLst>
            </p:cNvPr>
            <p:cNvSpPr/>
            <p:nvPr/>
          </p:nvSpPr>
          <p:spPr>
            <a:xfrm>
              <a:off x="8852853" y="5024782"/>
              <a:ext cx="3038241" cy="95139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aphicFrame>
          <p:nvGraphicFramePr>
            <p:cNvPr id="114" name="对象 113">
              <a:extLst>
                <a:ext uri="{FF2B5EF4-FFF2-40B4-BE49-F238E27FC236}">
                  <a16:creationId xmlns:a16="http://schemas.microsoft.com/office/drawing/2014/main" xmlns="" id="{293CE155-8160-C546-2700-80C96A2477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357813"/>
                </p:ext>
              </p:extLst>
            </p:nvPr>
          </p:nvGraphicFramePr>
          <p:xfrm>
            <a:off x="8915660" y="5044024"/>
            <a:ext cx="2814031" cy="508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8" name="Equation" r:id="rId19" imgW="1828800" imgH="469900" progId="Equation.DSMT4">
                    <p:embed/>
                  </p:oleObj>
                </mc:Choice>
                <mc:Fallback>
                  <p:oleObj name="Equation" r:id="rId19" imgW="1828800" imgH="4699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15660" y="5044024"/>
                          <a:ext cx="2814031" cy="50859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对象 116">
              <a:extLst>
                <a:ext uri="{FF2B5EF4-FFF2-40B4-BE49-F238E27FC236}">
                  <a16:creationId xmlns:a16="http://schemas.microsoft.com/office/drawing/2014/main" xmlns="" id="{15452ECB-95D5-4D3F-187B-5355DB35D4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8257885"/>
                </p:ext>
              </p:extLst>
            </p:nvPr>
          </p:nvGraphicFramePr>
          <p:xfrm>
            <a:off x="8919693" y="5563430"/>
            <a:ext cx="2971800" cy="4127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69" name="Equation" r:id="rId21" imgW="2984500" imgH="431800" progId="Equation.DSMT4">
                    <p:embed/>
                  </p:oleObj>
                </mc:Choice>
                <mc:Fallback>
                  <p:oleObj name="Equation" r:id="rId21" imgW="2984500" imgH="4318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19693" y="5563430"/>
                          <a:ext cx="2971800" cy="41274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71986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253D47-8BAD-32BF-27C3-6B3236F41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7FAA1264-AD07-0611-B2E9-E38584C90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265" y="320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970E8B7-2DB6-93A0-6347-A1CADB0FB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7" y="935530"/>
            <a:ext cx="5008209" cy="31230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AF9802-CE15-A98C-6C57-E0C3EFBE2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78" y="1017472"/>
            <a:ext cx="4998531" cy="31169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FE68E2-B509-D8B3-EF77-590687A70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29" y="935531"/>
            <a:ext cx="5088986" cy="3173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B1CA4FB-7DF2-687F-4313-8FBC5D59B9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8" y="3495570"/>
            <a:ext cx="5008209" cy="31230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A2AFF54-970B-9D0E-3038-99B390C0D5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48" y="3577510"/>
            <a:ext cx="5007069" cy="31222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5B6CA8B-BB4B-1501-BDE6-C0902B8688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50" y="3495569"/>
            <a:ext cx="5256144" cy="32776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8885B2E3-A5C9-9195-1CBF-8CA643EAFD6F}"/>
              </a:ext>
            </a:extLst>
          </p:cNvPr>
          <p:cNvSpPr txBox="1"/>
          <p:nvPr/>
        </p:nvSpPr>
        <p:spPr>
          <a:xfrm>
            <a:off x="1570888" y="3721504"/>
            <a:ext cx="1777106" cy="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t=0s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D510826-39EA-16AD-0238-10FC190DD821}"/>
              </a:ext>
            </a:extLst>
          </p:cNvPr>
          <p:cNvSpPr txBox="1"/>
          <p:nvPr/>
        </p:nvSpPr>
        <p:spPr>
          <a:xfrm>
            <a:off x="5044323" y="3803445"/>
            <a:ext cx="1777106" cy="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t=1.512×10</a:t>
            </a:r>
            <a:r>
              <a:rPr lang="en-US" altLang="zh-CN" sz="1400" b="1" baseline="30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-5</a:t>
            </a: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C4C166A-7EAF-8D9F-F505-3F236EC7343D}"/>
              </a:ext>
            </a:extLst>
          </p:cNvPr>
          <p:cNvSpPr txBox="1"/>
          <p:nvPr/>
        </p:nvSpPr>
        <p:spPr>
          <a:xfrm>
            <a:off x="8113870" y="3803445"/>
            <a:ext cx="1777106" cy="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t=2.268×10</a:t>
            </a:r>
            <a:r>
              <a:rPr lang="en-US" altLang="zh-CN" sz="1400" b="1" baseline="30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-5</a:t>
            </a: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45AD71F-3AFB-34A9-D13C-40A65D4FB040}"/>
              </a:ext>
            </a:extLst>
          </p:cNvPr>
          <p:cNvSpPr txBox="1"/>
          <p:nvPr/>
        </p:nvSpPr>
        <p:spPr>
          <a:xfrm>
            <a:off x="1971974" y="6281543"/>
            <a:ext cx="1777106" cy="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t=3.024×10</a:t>
            </a:r>
            <a:r>
              <a:rPr lang="en-US" altLang="zh-CN" sz="1400" b="1" baseline="30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-5</a:t>
            </a: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9D73339D-2539-BBF5-F4C2-FA84F8EA4C6B}"/>
              </a:ext>
            </a:extLst>
          </p:cNvPr>
          <p:cNvSpPr txBox="1"/>
          <p:nvPr/>
        </p:nvSpPr>
        <p:spPr>
          <a:xfrm>
            <a:off x="5122299" y="6363483"/>
            <a:ext cx="1777106" cy="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t=4.5361×10</a:t>
            </a:r>
            <a:r>
              <a:rPr lang="en-US" altLang="zh-CN" sz="1400" b="1" baseline="30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-5</a:t>
            </a: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12CB27B9-85E5-E4CD-8CAB-E3537F2D1FF1}"/>
              </a:ext>
            </a:extLst>
          </p:cNvPr>
          <p:cNvSpPr txBox="1"/>
          <p:nvPr/>
        </p:nvSpPr>
        <p:spPr>
          <a:xfrm>
            <a:off x="8434179" y="6363483"/>
            <a:ext cx="1777106" cy="3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t=9.0721×10</a:t>
            </a:r>
            <a:r>
              <a:rPr lang="en-US" altLang="zh-CN" sz="1400" b="1" baseline="30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-5</a:t>
            </a:r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endParaRPr lang="zh-CN" altLang="en-US" sz="1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Rectangle 325">
            <a:extLst>
              <a:ext uri="{FF2B5EF4-FFF2-40B4-BE49-F238E27FC236}">
                <a16:creationId xmlns:a16="http://schemas.microsoft.com/office/drawing/2014/main" xmlns="" id="{D0D340A6-3FCB-3AD7-12FE-5258C460B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077"/>
            <a:ext cx="1227328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878570" algn="l"/>
              </a:tabLst>
            </a:pP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Pore-network gas flow via damped wave equation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09CFC5B-C709-CA73-55C5-4E226D391375}"/>
              </a:ext>
            </a:extLst>
          </p:cNvPr>
          <p:cNvSpPr/>
          <p:nvPr/>
        </p:nvSpPr>
        <p:spPr>
          <a:xfrm>
            <a:off x="657420" y="1158240"/>
            <a:ext cx="11018520" cy="555547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FD0DD7BB-22BE-6849-DF7C-C5B12188774A}"/>
              </a:ext>
            </a:extLst>
          </p:cNvPr>
          <p:cNvSpPr/>
          <p:nvPr/>
        </p:nvSpPr>
        <p:spPr>
          <a:xfrm>
            <a:off x="1752600" y="935531"/>
            <a:ext cx="8874760" cy="41246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Perturbed density variation on PNM #</a:t>
            </a:r>
            <a:r>
              <a:rPr lang="en-US" altLang="zh-CN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 (</a:t>
            </a:r>
            <a:r>
              <a:rPr lang="de-DE" altLang="zh-CN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P:40MPa  T:400K  dP/dx:0.5MPa/m</a:t>
            </a:r>
            <a:r>
              <a:rPr lang="en-US" altLang="zh-CN" b="1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zh-CN" altLang="en-US" b="1" dirty="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76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31308</TotalTime>
  <Words>1279</Words>
  <Application>Microsoft Office PowerPoint</Application>
  <PresentationFormat>宽屏</PresentationFormat>
  <Paragraphs>301</Paragraphs>
  <Slides>23</Slides>
  <Notes>20</Notes>
  <HiddenSlides>0</HiddenSlides>
  <MMClips>2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黑体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1_Office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Huang Zhaoqin</dc:creator>
  <cp:lastModifiedBy>Wenhui Song</cp:lastModifiedBy>
  <cp:revision>2174</cp:revision>
  <dcterms:created xsi:type="dcterms:W3CDTF">2021-04-29T05:57:29Z</dcterms:created>
  <dcterms:modified xsi:type="dcterms:W3CDTF">2026-05-22T07:15:12Z</dcterms:modified>
</cp:coreProperties>
</file>