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1" r:id="rId2"/>
    <p:sldId id="3503" r:id="rId3"/>
    <p:sldId id="332" r:id="rId4"/>
    <p:sldId id="3686" r:id="rId5"/>
    <p:sldId id="3709" r:id="rId6"/>
    <p:sldId id="3710" r:id="rId7"/>
    <p:sldId id="3711" r:id="rId8"/>
    <p:sldId id="3719" r:id="rId9"/>
    <p:sldId id="3713" r:id="rId10"/>
    <p:sldId id="3706" r:id="rId11"/>
    <p:sldId id="3712" r:id="rId12"/>
    <p:sldId id="3717" r:id="rId13"/>
    <p:sldId id="4828" r:id="rId14"/>
    <p:sldId id="3718" r:id="rId15"/>
    <p:sldId id="3669" r:id="rId16"/>
    <p:sldId id="3680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等线 Light" panose="02010600030101010101" pitchFamily="2" charset="-122"/>
      <p:regular r:id="rId21"/>
    </p:embeddedFont>
    <p:embeddedFont>
      <p:font typeface="黑体" panose="02010609060101010101" pitchFamily="49" charset="-122"/>
      <p:regular r:id="rId22"/>
    </p:embeddedFont>
    <p:embeddedFont>
      <p:font typeface="思源黑体 CN Light" panose="020B0300000000000000" pitchFamily="34" charset="-128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Microsoft YaHei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1"/>
    <a:srgbClr val="D2A733"/>
    <a:srgbClr val="C0840F"/>
    <a:srgbClr val="B48112"/>
    <a:srgbClr val="FEFF91"/>
    <a:srgbClr val="DADA54"/>
    <a:srgbClr val="527DC8"/>
    <a:srgbClr val="A4FDAB"/>
    <a:srgbClr val="012061"/>
    <a:srgbClr val="92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94" autoAdjust="0"/>
    <p:restoredTop sz="82789" autoAdjust="0"/>
  </p:normalViewPr>
  <p:slideViewPr>
    <p:cSldViewPr snapToGrid="0" showGuides="1">
      <p:cViewPr>
        <p:scale>
          <a:sx n="78" d="100"/>
          <a:sy n="78" d="100"/>
        </p:scale>
        <p:origin x="288" y="65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BE914-D620-9442-BCCD-51707B6F90D2}" type="datetimeFigureOut">
              <a:rPr kumimoji="1" lang="zh-CN" altLang="en-US" smtClean="0"/>
              <a:t>2026/5/18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0AB4E-63C4-9548-A330-CCCE1C9D771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73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050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583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1898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21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9427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2170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4088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380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75D99-2AE7-49F1-BB03-59E2BF5579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272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559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8893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188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175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820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688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2715C-60D8-4442-95C1-470452B8606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7182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1CEEB7-ABFB-471A-ADCB-495EC7794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60A374-5374-4DDE-BCA0-F0740290B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B1093D-015E-4F6E-8FFA-620396DA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09C2-77AF-4CB0-995F-F58C827EEA8D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BAFF19-A4AA-4C08-AEB5-36C65134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EBA11-CF3F-46CB-9E67-695AB0C2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71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EAB714-989B-4D33-96F4-2B445283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C4C592-EABB-4648-8153-C80FE8945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2C75BF-C3D3-40E2-8133-D4FA0E71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9195-696F-4B72-BFC6-540288B7246D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0A3E-3434-460A-95AF-5F0A4E45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DE8E57-6EED-4028-B7F6-12E4FC88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50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2B1054-3E4A-43AB-A740-8FA5AE4A9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064617-66C9-4610-96EB-8DBD7A0D9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2C5F1B-212A-4649-8623-6A8B3057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760CA-191D-4208-9F91-B919520CF66A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A74AC5-DCB6-49A6-B821-A2D260FF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CB4E1-0513-46F6-804A-623F7D786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19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DA1FB-A6CF-4F76-8049-BFB2F800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7DE5A-76BA-446E-8F45-665685A36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35D23D-1F2E-43CC-959A-2F9241D6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AB65-65B8-440C-9A68-A493CC5C9B72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B78137-32AC-4F0B-B91B-24C22D1F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2BDE78-357B-4977-B26A-818FF5A5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20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F3D76B-92A8-4C52-830C-D56F70737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7E3D6-A48E-4708-B327-6759957DD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1C38F0-1F91-4E42-ADB1-51684747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5C98F-D81A-4742-AAE4-B7F8FD8B56D8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5CC766-4152-4E01-9D95-7BF4B583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DEEDF-5F1C-42A5-8DBF-979D3DED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44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30416E-FF30-47C2-BFFD-94BCFABB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A9A159-EE3E-49BA-8F5A-5C677623E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5CD34D-853C-4A1A-BF39-4BCB0873E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556450-DCFA-4338-A456-832AF681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544F-3CB3-4B4F-8865-B7BF6006C4BB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563404-138D-4283-8B43-BACAA2509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2B1F88-82F6-4E65-B5AE-C37C849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43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8A563-9746-4325-91CC-726B0B12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7FA948-7E2D-43B7-B415-9BB51AF65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11B11E-09C3-462F-AA36-7C78774D7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409D6A-7BF1-42B6-8FF2-7C3B6FC3C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5E20E0-6A63-4EA5-8809-875E3EB2E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A4436E-E434-49DA-AEF5-E960C0C1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6E36-934E-4307-B83A-6F9E9178C379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B35480-CA15-4195-A88A-946DBACC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5FC85C-6FD3-444A-9A5E-01032472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9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06EE34-A494-4648-8C0D-B864BE21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E1EBD94-5A0F-4251-B472-66C07100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9F7E-4938-425C-B702-D62534CE825A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0A38D9-ACDD-49C4-9501-C93603C9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1F7F38-D4DA-4237-9BC5-395BC82DD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76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93D695F-240D-4EEA-B341-A92087FD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7A47-AC46-40B4-B754-D956B7F1F713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E93584-CF6E-41AA-AC1E-FE90E718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906E4-8376-4F8E-A6EB-D813FFE4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1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C64DDB-4F66-4393-BA92-8D1477155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76F15F-E333-4669-AF0F-FF818992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7B6901-09D9-4789-8C40-AC9EE7EDC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EFF1E8-CB7D-411B-99F9-244F27EA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6AF8-4712-44BA-85A4-6698B270F6F0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843332-3FF6-407E-8B2A-764F7239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800C51-ED80-409C-A7AE-E2DEB864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3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3AED8-409F-47F4-B2E8-A9AC4B46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673F9-AE70-47BB-839B-372EBC833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6FCDE-73AF-471F-9517-89446524D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D6181D-BB61-4BA6-A04D-96E6F2B0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95F6-2F0D-4F95-B6DF-055457B5A7D4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CFB3EC-9BD2-470A-973A-BE1E88955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810E-1BD3-475A-820E-19DEA89F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5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7A12CD-6626-4F81-B688-359DD39AA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2A76FF-F722-4DB7-B8FF-A16B53FA7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889D61-C05E-420B-AC27-0FE432C2D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32233-7E0E-416D-9975-40FE502FEF28}" type="datetime1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961EF9-BD67-4F65-85E3-294983312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D4C3E-B700-476A-B03C-473960E0A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B016-64E1-4432-88BD-C1FDDF876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5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12" Type="http://schemas.openxmlformats.org/officeDocument/2006/relationships/image" Target="../media/image2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6.tiff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4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4">
            <a:extLst>
              <a:ext uri="{FF2B5EF4-FFF2-40B4-BE49-F238E27FC236}">
                <a16:creationId xmlns:a16="http://schemas.microsoft.com/office/drawing/2014/main" id="{50947245-DB90-9A45-872B-B279F0EB094C}"/>
              </a:ext>
            </a:extLst>
          </p:cNvPr>
          <p:cNvSpPr/>
          <p:nvPr/>
        </p:nvSpPr>
        <p:spPr>
          <a:xfrm>
            <a:off x="0" y="2132015"/>
            <a:ext cx="12192000" cy="2257425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E12BBD-7679-402A-918B-E2194EEBCDB0}"/>
              </a:ext>
            </a:extLst>
          </p:cNvPr>
          <p:cNvSpPr txBox="1"/>
          <p:nvPr/>
        </p:nvSpPr>
        <p:spPr>
          <a:xfrm>
            <a:off x="-752590" y="2201236"/>
            <a:ext cx="13399769" cy="202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  <a:spcAft>
                <a:spcPts val="1200"/>
              </a:spcAft>
            </a:pPr>
            <a:r>
              <a:rPr lang="en-US" altLang="zh-CN" sz="4400" b="1" dirty="0">
                <a:solidFill>
                  <a:schemeClr val="bg1"/>
                </a:solidFill>
                <a:latin typeface="Helvetica" pitchFamily="2" charset="0"/>
                <a:ea typeface="FZDaWeiTiS-R-GB" panose="02000000000000000000" pitchFamily="2" charset="-122"/>
                <a:cs typeface="字魂105号-简雅黑" panose="00000500000000000000" pitchFamily="2" charset="-122"/>
              </a:rPr>
              <a:t>Ostwald Ripening in Porous Media</a:t>
            </a:r>
          </a:p>
          <a:p>
            <a:pPr lvl="1" algn="ctr">
              <a:lnSpc>
                <a:spcPct val="120000"/>
              </a:lnSpc>
              <a:spcAft>
                <a:spcPts val="1200"/>
              </a:spcAft>
            </a:pPr>
            <a:r>
              <a:rPr lang="en-US" altLang="zh-CN" sz="4400" b="1" dirty="0">
                <a:solidFill>
                  <a:schemeClr val="bg1"/>
                </a:solidFill>
                <a:latin typeface="Helvetica" pitchFamily="2" charset="0"/>
                <a:ea typeface="FZDaWeiTiS-R-GB" panose="02000000000000000000" pitchFamily="2" charset="-122"/>
                <a:cs typeface="字魂105号-简雅黑" panose="00000500000000000000" pitchFamily="2" charset="-122"/>
              </a:rPr>
              <a:t>A Decade of Exploration</a:t>
            </a:r>
          </a:p>
        </p:txBody>
      </p:sp>
      <p:sp>
        <p:nvSpPr>
          <p:cNvPr id="16" name="矩形 7">
            <a:extLst>
              <a:ext uri="{FF2B5EF4-FFF2-40B4-BE49-F238E27FC236}">
                <a16:creationId xmlns:a16="http://schemas.microsoft.com/office/drawing/2014/main" id="{3B86E84B-5FC2-9549-935B-15CB4FB61E4F}"/>
              </a:ext>
            </a:extLst>
          </p:cNvPr>
          <p:cNvSpPr/>
          <p:nvPr/>
        </p:nvSpPr>
        <p:spPr>
          <a:xfrm>
            <a:off x="978262" y="4690937"/>
            <a:ext cx="10235495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altLang="zh-CN" sz="2800" b="1" kern="100" dirty="0" err="1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Ke</a:t>
            </a:r>
            <a:r>
              <a:rPr lang="en-US" altLang="zh-CN" sz="2800" b="1" kern="100" dirty="0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Xu, Peking University</a:t>
            </a:r>
            <a:endParaRPr lang="en-US" altLang="zh-CN" sz="2800" kern="100" dirty="0">
              <a:latin typeface="Helvetica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altLang="zh-CN" sz="2800" b="1" kern="100" dirty="0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&amp; Many other researchers working on this topic since 2016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altLang="zh-CN" sz="2800" kern="100" dirty="0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2026/05/20, Nantes, France</a:t>
            </a:r>
          </a:p>
        </p:txBody>
      </p:sp>
      <p:pic>
        <p:nvPicPr>
          <p:cNvPr id="2" name="图片 66">
            <a:extLst>
              <a:ext uri="{FF2B5EF4-FFF2-40B4-BE49-F238E27FC236}">
                <a16:creationId xmlns:a16="http://schemas.microsoft.com/office/drawing/2014/main" id="{14F3F3FD-2D5A-0073-4B51-2A2A821DC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6" y="243459"/>
            <a:ext cx="3189936" cy="890476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2E474944-831E-1F46-37C1-1905E28FB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41" y="243459"/>
            <a:ext cx="4064503" cy="8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ADE6315-12E8-0E14-09A6-5ABD27E01A36}"/>
              </a:ext>
            </a:extLst>
          </p:cNvPr>
          <p:cNvSpPr txBox="1"/>
          <p:nvPr/>
        </p:nvSpPr>
        <p:spPr>
          <a:xfrm>
            <a:off x="581891" y="170778"/>
            <a:ext cx="84648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Step 3: Theoretical Approaches in Peking University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3F187E5-5C49-0F06-BA54-69A0AB1E7E8E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639FFCF2-0DDC-2EB1-B149-6161D742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E1A02-D7DB-351B-314F-CBAEA24395C2}"/>
              </a:ext>
            </a:extLst>
          </p:cNvPr>
          <p:cNvSpPr txBox="1"/>
          <p:nvPr/>
        </p:nvSpPr>
        <p:spPr>
          <a:xfrm>
            <a:off x="592340" y="823296"/>
            <a:ext cx="11007319" cy="286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zh-CN" sz="100" dirty="0">
              <a:solidFill>
                <a:srgbClr val="9A0001"/>
              </a:solidFill>
              <a:latin typeface="Helvetica" pitchFamily="2" charset="0"/>
              <a:ea typeface="Microsoft YaHei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</a:rPr>
              <a:t>Interplay between critical length scales</a:t>
            </a:r>
            <a:r>
              <a:rPr lang="zh-CN" altLang="en-US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</a:rPr>
              <a:t> </a:t>
            </a:r>
            <a:r>
              <a:rPr lang="en-US" altLang="zh-CN" sz="2400" dirty="0">
                <a:latin typeface="Helvetica" pitchFamily="2" charset="0"/>
                <a:ea typeface="Microsoft YaHei" panose="020B0503020204020204" pitchFamily="34" charset="-122"/>
              </a:rPr>
              <a:t>shapes bubbles’ behaviors, by</a:t>
            </a:r>
            <a:r>
              <a:rPr lang="zh-CN" altLang="en-US" sz="2400" dirty="0">
                <a:latin typeface="Helvetica" pitchFamily="2" charset="0"/>
                <a:ea typeface="Microsoft YaHei" panose="020B0503020204020204" pitchFamily="34" charset="-122"/>
              </a:rPr>
              <a:t>：</a:t>
            </a:r>
            <a:endParaRPr lang="en-US" altLang="zh-CN" sz="2400" dirty="0">
              <a:latin typeface="Helvetica" pitchFamily="2" charset="0"/>
              <a:ea typeface="Microsoft YaHei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8B0012"/>
                </a:solidFill>
                <a:latin typeface="Helvetica" pitchFamily="2" charset="0"/>
                <a:ea typeface="Microsoft YaHei" panose="020B0503020204020204" pitchFamily="34" charset="-122"/>
              </a:rPr>
              <a:t>    </a:t>
            </a:r>
            <a:r>
              <a:rPr lang="en-US" altLang="zh-CN" sz="2400" b="1" dirty="0">
                <a:solidFill>
                  <a:srgbClr val="8B0012"/>
                </a:solidFill>
                <a:latin typeface="Helvetica" pitchFamily="2" charset="0"/>
                <a:ea typeface="Microsoft YaHei" panose="020B0503020204020204" pitchFamily="34" charset="-122"/>
              </a:rPr>
              <a:t>—— regulating the free energy – volume correlation</a:t>
            </a:r>
            <a:r>
              <a:rPr lang="zh-CN" altLang="en-US" sz="2400" b="1" dirty="0">
                <a:solidFill>
                  <a:srgbClr val="8B0012"/>
                </a:solidFill>
                <a:latin typeface="Helvetica" pitchFamily="2" charset="0"/>
                <a:ea typeface="Microsoft YaHei" panose="020B0503020204020204" pitchFamily="34" charset="-122"/>
              </a:rPr>
              <a:t>；</a:t>
            </a:r>
            <a:endParaRPr lang="en-US" altLang="zh-CN" sz="2400" b="1" dirty="0">
              <a:solidFill>
                <a:srgbClr val="8B0012"/>
              </a:solidFill>
              <a:latin typeface="Helvetica" pitchFamily="2" charset="0"/>
              <a:ea typeface="Microsoft YaHei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8B0012"/>
                </a:solidFill>
                <a:latin typeface="Helvetica" pitchFamily="2" charset="0"/>
                <a:ea typeface="Microsoft YaHei" panose="020B0503020204020204" pitchFamily="34" charset="-122"/>
              </a:rPr>
              <a:t>    </a:t>
            </a:r>
            <a:r>
              <a:rPr lang="en-US" altLang="zh-CN" sz="2400" b="1" dirty="0">
                <a:solidFill>
                  <a:srgbClr val="8B0012"/>
                </a:solidFill>
                <a:latin typeface="Helvetica" pitchFamily="2" charset="0"/>
                <a:ea typeface="Microsoft YaHei" panose="020B0503020204020204" pitchFamily="34" charset="-122"/>
              </a:rPr>
              <a:t>—— decoupling mass transfer length from bubble size.</a:t>
            </a: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zh-CN" sz="2400" dirty="0">
              <a:latin typeface="Helvetica" pitchFamily="2" charset="0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altLang="zh-CN" sz="2400" dirty="0">
              <a:latin typeface="Helvetica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56963B1F-B09A-B8B5-B5CF-AAAE249F2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14" y="2933771"/>
            <a:ext cx="5457533" cy="3368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096FDB-B28D-CE75-7F56-BC676FA1A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46" y="2933771"/>
            <a:ext cx="4332694" cy="3368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595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4FC31EF6-1579-617C-1EEF-288D3436A2A6}"/>
              </a:ext>
            </a:extLst>
          </p:cNvPr>
          <p:cNvSpPr txBox="1"/>
          <p:nvPr/>
        </p:nvSpPr>
        <p:spPr>
          <a:xfrm>
            <a:off x="581891" y="170778"/>
            <a:ext cx="34009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Diverse Approaches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CCC8DD08-B27F-BA73-8029-F2C76D3CE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858255"/>
            <a:ext cx="10952499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Modeling at Pore scale – PNM, Phase Field, </a:t>
            </a:r>
            <a:r>
              <a:rPr lang="en-US" altLang="zh-CN" sz="2400" b="1" dirty="0" err="1">
                <a:solidFill>
                  <a:srgbClr val="9A0001"/>
                </a:solidFill>
                <a:latin typeface="Helvetica" pitchFamily="2" charset="0"/>
              </a:rPr>
              <a:t>Levelset</a:t>
            </a: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, etc. 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D913F-88C3-8C43-0F7C-87DADDF45672}"/>
              </a:ext>
            </a:extLst>
          </p:cNvPr>
          <p:cNvSpPr txBox="1"/>
          <p:nvPr/>
        </p:nvSpPr>
        <p:spPr>
          <a:xfrm>
            <a:off x="7093994" y="5962270"/>
            <a:ext cx="388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Mehnami &amp; Xu, JCP, 2022, PNM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300DF-1A9E-F51C-CB99-7D6664514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2" y="3120296"/>
            <a:ext cx="3294185" cy="2420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4C40-4AD6-E4C4-36FE-984841022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05" y="3254024"/>
            <a:ext cx="1536601" cy="1033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8555C1-C428-F86E-AA7C-5FC5FCFF1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76" y="4482248"/>
            <a:ext cx="1563695" cy="10295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37F359-48AE-67D7-7EF8-F76E06797FFA}"/>
              </a:ext>
            </a:extLst>
          </p:cNvPr>
          <p:cNvSpPr txBox="1"/>
          <p:nvPr/>
        </p:nvSpPr>
        <p:spPr>
          <a:xfrm>
            <a:off x="1083732" y="5962270"/>
            <a:ext cx="4832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Singh et al., AWR, 2024, levelset method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3993C7D-1698-2329-2CC4-4AE4CA173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35" y="3194279"/>
            <a:ext cx="5434528" cy="2513886"/>
          </a:xfrm>
          <a:prstGeom prst="rect">
            <a:avLst/>
          </a:prstGeom>
        </p:spPr>
      </p:pic>
      <p:sp>
        <p:nvSpPr>
          <p:cNvPr id="24" name="矩形 37">
            <a:extLst>
              <a:ext uri="{FF2B5EF4-FFF2-40B4-BE49-F238E27FC236}">
                <a16:creationId xmlns:a16="http://schemas.microsoft.com/office/drawing/2014/main" id="{13899696-4C31-17A1-00D3-0822B6924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9633" y="2560841"/>
            <a:ext cx="1717773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 err="1">
                <a:solidFill>
                  <a:srgbClr val="9A0001"/>
                </a:solidFill>
                <a:latin typeface="Helvetica" pitchFamily="2" charset="0"/>
              </a:rPr>
              <a:t>Pennstate</a:t>
            </a:r>
            <a:endParaRPr lang="en-US" altLang="zh-CN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25" name="矩形 37">
            <a:extLst>
              <a:ext uri="{FF2B5EF4-FFF2-40B4-BE49-F238E27FC236}">
                <a16:creationId xmlns:a16="http://schemas.microsoft.com/office/drawing/2014/main" id="{AE182AF6-F764-A5FE-1251-455089B07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39" y="2585461"/>
            <a:ext cx="1374730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 err="1">
                <a:solidFill>
                  <a:srgbClr val="9A0001"/>
                </a:solidFill>
                <a:latin typeface="Helvetica" pitchFamily="2" charset="0"/>
              </a:rPr>
              <a:t>Porelab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26" name="矩形 37">
            <a:extLst>
              <a:ext uri="{FF2B5EF4-FFF2-40B4-BE49-F238E27FC236}">
                <a16:creationId xmlns:a16="http://schemas.microsoft.com/office/drawing/2014/main" id="{43F60DAA-ED1A-6320-0EE6-B6DA06151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16" y="1593880"/>
            <a:ext cx="11352117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342900" indent="-342900"/>
            <a:r>
              <a:rPr lang="en-US" altLang="zh-CN" sz="2400" b="1" dirty="0">
                <a:latin typeface="Helvetica" pitchFamily="2" charset="0"/>
              </a:rPr>
              <a:t>Detailed and comprehensive studies on the effect of pore geometry, multi-components,  heterogeneity, etc.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74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4FC31EF6-1579-617C-1EEF-288D3436A2A6}"/>
              </a:ext>
            </a:extLst>
          </p:cNvPr>
          <p:cNvSpPr txBox="1"/>
          <p:nvPr/>
        </p:nvSpPr>
        <p:spPr>
          <a:xfrm>
            <a:off x="581891" y="170778"/>
            <a:ext cx="41370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Experimental Validations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CCC8DD08-B27F-BA73-8029-F2C76D3CE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858255"/>
            <a:ext cx="10952499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Core flood, microfluidics, etc.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BC742-38AD-6B7C-787E-F0203FC7A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7" y="3673098"/>
            <a:ext cx="6062280" cy="2476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8384B4-0802-E6E3-BD51-35EFB9889A34}"/>
              </a:ext>
            </a:extLst>
          </p:cNvPr>
          <p:cNvSpPr txBox="1"/>
          <p:nvPr/>
        </p:nvSpPr>
        <p:spPr>
          <a:xfrm>
            <a:off x="1191491" y="6170148"/>
            <a:ext cx="2663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Chai et al., </a:t>
            </a:r>
            <a:r>
              <a:rPr lang="en-US" sz="2000" dirty="0">
                <a:latin typeface="Helvetica" pitchFamily="2" charset="0"/>
              </a:rPr>
              <a:t>EST, 2026</a:t>
            </a:r>
            <a:endParaRPr lang="en-CN" sz="2000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E103F-4325-F0D7-C271-AB626A475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12" y="1097777"/>
            <a:ext cx="2661067" cy="2476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C9DD5-0858-03D6-870E-83B0C98B0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20" y="1637446"/>
            <a:ext cx="2843369" cy="17915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1B7578-42B5-5979-6B13-B17EB926FDCC}"/>
              </a:ext>
            </a:extLst>
          </p:cNvPr>
          <p:cNvSpPr txBox="1"/>
          <p:nvPr/>
        </p:nvSpPr>
        <p:spPr>
          <a:xfrm>
            <a:off x="5226840" y="6193892"/>
            <a:ext cx="686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Feng et al., </a:t>
            </a:r>
            <a:r>
              <a:rPr lang="en-US" sz="2000" dirty="0">
                <a:latin typeface="Helvetica" pitchFamily="2" charset="0"/>
              </a:rPr>
              <a:t>Experimental Thermal and Fluid Science, 2025</a:t>
            </a:r>
            <a:endParaRPr lang="en-CN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DEE533-7551-6C88-D044-EF050E0CE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5" y="1543415"/>
            <a:ext cx="4769042" cy="25056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349F77-8C27-C47F-18F4-84C48C1E67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588"/>
            <a:ext cx="5318296" cy="1756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86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4FC31EF6-1579-617C-1EEF-288D3436A2A6}"/>
              </a:ext>
            </a:extLst>
          </p:cNvPr>
          <p:cNvSpPr txBox="1"/>
          <p:nvPr/>
        </p:nvSpPr>
        <p:spPr>
          <a:xfrm>
            <a:off x="581891" y="170778"/>
            <a:ext cx="9112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A Major Field-Scale Implication: Reduction of Hysteresis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58048-531D-83AB-58E7-FF32A0986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75" y="3470295"/>
            <a:ext cx="1302894" cy="1695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64641D-B390-B512-EDA7-413C96F2E4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77"/>
          <a:stretch/>
        </p:blipFill>
        <p:spPr>
          <a:xfrm>
            <a:off x="843013" y="1439600"/>
            <a:ext cx="4209911" cy="923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52126-162E-5395-EF08-9460EACE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83" y="3499466"/>
            <a:ext cx="1313140" cy="1637371"/>
          </a:xfrm>
          <a:prstGeom prst="rect">
            <a:avLst/>
          </a:prstGeom>
        </p:spPr>
      </p:pic>
      <p:sp>
        <p:nvSpPr>
          <p:cNvPr id="10" name="矩形 37">
            <a:extLst>
              <a:ext uri="{FF2B5EF4-FFF2-40B4-BE49-F238E27FC236}">
                <a16:creationId xmlns:a16="http://schemas.microsoft.com/office/drawing/2014/main" id="{58C24F67-FFCB-0E65-9D79-1215FF8AD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34" y="5650456"/>
            <a:ext cx="11169265" cy="93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342900" indent="-342900"/>
            <a:r>
              <a:rPr lang="en-US" altLang="zh-CN" sz="2400" b="1" dirty="0">
                <a:solidFill>
                  <a:srgbClr val="C00000"/>
                </a:solidFill>
                <a:latin typeface="Helvetica" pitchFamily="2" charset="0"/>
              </a:rPr>
              <a:t>Ostwald ripening largely suppress the hysteresis effect!</a:t>
            </a:r>
          </a:p>
          <a:p>
            <a:pPr marL="342900" indent="-342900"/>
            <a:r>
              <a:rPr lang="en-US" altLang="zh-CN" sz="2400" b="1" dirty="0">
                <a:latin typeface="Helvetica" pitchFamily="2" charset="0"/>
              </a:rPr>
              <a:t>Important for </a:t>
            </a:r>
            <a:r>
              <a:rPr lang="en-US" altLang="zh-CN" sz="2400" b="1" dirty="0">
                <a:solidFill>
                  <a:srgbClr val="C00000"/>
                </a:solidFill>
                <a:latin typeface="Helvetica" pitchFamily="2" charset="0"/>
              </a:rPr>
              <a:t>hydrogen storage</a:t>
            </a:r>
            <a:r>
              <a:rPr lang="en-US" altLang="zh-CN" sz="2400" b="1" dirty="0">
                <a:latin typeface="Helvetica" pitchFamily="2" charset="0"/>
              </a:rPr>
              <a:t>, with multiple injection-retraction cycles</a:t>
            </a:r>
            <a:endParaRPr lang="zh-CN" altLang="en-US" sz="2400" b="1" dirty="0"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A3804B-355B-6B96-7272-5BE9C0F89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4" y="2390835"/>
            <a:ext cx="3765970" cy="1418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0BAE9D-AF83-B0A8-AC4A-52A5150CE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2" y="3905210"/>
            <a:ext cx="3722494" cy="15099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795C5C-7F2A-9239-EBED-D9C6C27D2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85" y="1053427"/>
            <a:ext cx="2760314" cy="21016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7FE5FE-1B38-CAEC-0961-5D928CC397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3027" y="1189176"/>
            <a:ext cx="2829724" cy="177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646D39-7541-9CC8-F1B3-78D7C0F512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83" y="3259678"/>
            <a:ext cx="2797555" cy="2101646"/>
          </a:xfrm>
          <a:prstGeom prst="rect">
            <a:avLst/>
          </a:prstGeom>
        </p:spPr>
      </p:pic>
      <p:sp>
        <p:nvSpPr>
          <p:cNvPr id="24" name="矩形 37">
            <a:extLst>
              <a:ext uri="{FF2B5EF4-FFF2-40B4-BE49-F238E27FC236}">
                <a16:creationId xmlns:a16="http://schemas.microsoft.com/office/drawing/2014/main" id="{43A9893D-2F5A-5638-FC20-44E35378C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01" y="845252"/>
            <a:ext cx="3662215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 err="1">
                <a:solidFill>
                  <a:srgbClr val="9A0001"/>
                </a:solidFill>
                <a:latin typeface="Helvetica" pitchFamily="2" charset="0"/>
              </a:rPr>
              <a:t>Maily</a:t>
            </a: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 from Blunt Group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23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4FC31EF6-1579-617C-1EEF-288D3436A2A6}"/>
              </a:ext>
            </a:extLst>
          </p:cNvPr>
          <p:cNvSpPr txBox="1"/>
          <p:nvPr/>
        </p:nvSpPr>
        <p:spPr>
          <a:xfrm>
            <a:off x="581891" y="170778"/>
            <a:ext cx="74735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An Interesting Extension: Biological Systems 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E4582-561C-3DAE-280C-B795FD200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940759"/>
            <a:ext cx="6350606" cy="2719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ADD2C9-6D00-921A-54FA-BDD8DC14D774}"/>
              </a:ext>
            </a:extLst>
          </p:cNvPr>
          <p:cNvSpPr txBox="1"/>
          <p:nvPr/>
        </p:nvSpPr>
        <p:spPr>
          <a:xfrm>
            <a:off x="662602" y="1152406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solidFill>
                  <a:srgbClr val="C00000"/>
                </a:solidFill>
                <a:effectLst/>
                <a:latin typeface="Helvetica" pitchFamily="2" charset="0"/>
                <a:ea typeface="FangSong" panose="02010609060101010101" pitchFamily="49" charset="-122"/>
                <a:cs typeface="Times New Roman" panose="02020603050405020304" pitchFamily="18" charset="0"/>
              </a:rPr>
              <a:t>Sujit Datta &amp; Rodney Priestley</a:t>
            </a:r>
            <a:r>
              <a:rPr lang="en-CN" sz="2400" b="1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effectLst/>
                <a:latin typeface="Helvetica" pitchFamily="2" charset="0"/>
              </a:rPr>
              <a:t>@ Princeton</a:t>
            </a:r>
            <a:endParaRPr lang="en-CN" sz="24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9" name="矩形 37">
            <a:extLst>
              <a:ext uri="{FF2B5EF4-FFF2-40B4-BE49-F238E27FC236}">
                <a16:creationId xmlns:a16="http://schemas.microsoft.com/office/drawing/2014/main" id="{FF016DC5-1916-FB20-7581-AA352624B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07" y="5246859"/>
            <a:ext cx="11169265" cy="130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342900" indent="-342900"/>
            <a:r>
              <a:rPr lang="en-US" altLang="zh-CN" sz="2400" b="1" dirty="0">
                <a:solidFill>
                  <a:srgbClr val="C00000"/>
                </a:solidFill>
                <a:latin typeface="Helvetica" pitchFamily="2" charset="0"/>
              </a:rPr>
              <a:t>Formation of functional unites in a cell is initiated by phase separation</a:t>
            </a:r>
          </a:p>
          <a:p>
            <a:pPr marL="342900" indent="-342900"/>
            <a:r>
              <a:rPr lang="en-US" altLang="zh-CN" sz="2400" b="1" dirty="0">
                <a:latin typeface="Helvetica" pitchFamily="2" charset="0"/>
              </a:rPr>
              <a:t>Fibrillar networks stabilized ganglia and thus allows effective “functional rooms” in the cell!</a:t>
            </a:r>
            <a:endParaRPr lang="zh-CN" altLang="en-US" sz="2400" b="1" dirty="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AED1DC-62E0-68B9-7261-123148B00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97" y="1839977"/>
            <a:ext cx="4846270" cy="3028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244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">
            <a:extLst>
              <a:ext uri="{FF2B5EF4-FFF2-40B4-BE49-F238E27FC236}">
                <a16:creationId xmlns:a16="http://schemas.microsoft.com/office/drawing/2014/main" id="{DFE3AB10-D633-4102-E68E-138D44A221FA}"/>
              </a:ext>
            </a:extLst>
          </p:cNvPr>
          <p:cNvSpPr txBox="1"/>
          <p:nvPr/>
        </p:nvSpPr>
        <p:spPr>
          <a:xfrm>
            <a:off x="581891" y="4277718"/>
            <a:ext cx="33297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字魂105号-简雅黑" panose="00000500000000000000" pitchFamily="2" charset="-122"/>
              </a:rPr>
              <a:t>Acknowledgement</a:t>
            </a:r>
            <a:endParaRPr lang="zh-CN" altLang="en-US" sz="2600" b="1" dirty="0">
              <a:latin typeface="Microsoft YaHei" panose="020B0503020204020204" pitchFamily="34" charset="-122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84A643E3-D0AA-3CF2-FF84-908EEBA5C4E3}"/>
              </a:ext>
            </a:extLst>
          </p:cNvPr>
          <p:cNvSpPr/>
          <p:nvPr/>
        </p:nvSpPr>
        <p:spPr>
          <a:xfrm>
            <a:off x="0" y="429830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CBA9D-A1E7-48D9-F0D9-A7C9ACC8C133}"/>
              </a:ext>
            </a:extLst>
          </p:cNvPr>
          <p:cNvSpPr txBox="1"/>
          <p:nvPr/>
        </p:nvSpPr>
        <p:spPr>
          <a:xfrm>
            <a:off x="581892" y="4790752"/>
            <a:ext cx="10678776" cy="245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Sally Benson 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corporative initiating this direction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Steffan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Berg 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promoting it across Europe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Martin Blunt 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demonstrating its applications in future industry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Yashar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Mehmani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supporting my ripening work since 2018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CN" sz="2400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B4C3D043-3840-8E63-B567-78F1BF2F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F11A6D69-51E6-CC09-ACCD-CBB97EB442D9}"/>
              </a:ext>
            </a:extLst>
          </p:cNvPr>
          <p:cNvSpPr txBox="1"/>
          <p:nvPr/>
        </p:nvSpPr>
        <p:spPr>
          <a:xfrm>
            <a:off x="581891" y="170778"/>
            <a:ext cx="26911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字魂105号-简雅黑" panose="00000500000000000000" pitchFamily="2" charset="-122"/>
              </a:rPr>
              <a:t>Brief Summary</a:t>
            </a:r>
            <a:endParaRPr lang="zh-CN" altLang="en-US" sz="2600" b="1" dirty="0">
              <a:latin typeface="Microsoft YaHei" panose="020B0503020204020204" pitchFamily="34" charset="-122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6CE99EC7-364F-876A-40C5-793C5E547164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B9878-026A-8F16-4ACA-8CB3374F6F3E}"/>
              </a:ext>
            </a:extLst>
          </p:cNvPr>
          <p:cNvSpPr txBox="1"/>
          <p:nvPr/>
        </p:nvSpPr>
        <p:spPr>
          <a:xfrm>
            <a:off x="581892" y="786258"/>
            <a:ext cx="11610108" cy="33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2016-2017: experimental observation, parrallel @ UT-A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u</a:t>
            </a: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stin and @ Stanford.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2018-2022: theory on REV scale, , @MIT/PKU, @Stanford and @ Imperial College </a:t>
            </a:r>
          </a:p>
          <a:p>
            <a:pPr marL="342900" indent="-342900" algn="just">
              <a:lnSpc>
                <a:spcPct val="11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2021- now : diverse approaches, inluding: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eories on thermaldynamics and coarsening kinetics @ PKU and @ PennState 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Pore-scale modeling @ PennState and @Porelab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Coreflood targeting on CCS and H</a:t>
            </a:r>
            <a:r>
              <a:rPr lang="en-CN" sz="2400" b="1" baseline="-25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storage: @ Imperial College and @ Shell</a:t>
            </a:r>
          </a:p>
          <a:p>
            <a:pPr marL="800100" lvl="1" indent="-342900" algn="just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CN" sz="24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Repeately confirmation by experiments at all scales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889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F6032E8-52C6-D447-84CD-B690BD0B59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E181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29" y="5446165"/>
            <a:ext cx="8514616" cy="17464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93406" y="2292403"/>
            <a:ext cx="8407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Comments are Welcome!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2DA6A5B-749E-9143-9AA3-9B0F561E1715}"/>
              </a:ext>
            </a:extLst>
          </p:cNvPr>
          <p:cNvSpPr/>
          <p:nvPr/>
        </p:nvSpPr>
        <p:spPr>
          <a:xfrm>
            <a:off x="3611229" y="6831223"/>
            <a:ext cx="8606804" cy="69069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C8160D0-59CA-4F44-BC75-65308D8D1183}"/>
              </a:ext>
            </a:extLst>
          </p:cNvPr>
          <p:cNvSpPr/>
          <p:nvPr/>
        </p:nvSpPr>
        <p:spPr>
          <a:xfrm>
            <a:off x="0" y="6424069"/>
            <a:ext cx="400755" cy="436168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2" name="图片 66">
            <a:extLst>
              <a:ext uri="{FF2B5EF4-FFF2-40B4-BE49-F238E27FC236}">
                <a16:creationId xmlns:a16="http://schemas.microsoft.com/office/drawing/2014/main" id="{82FE67C1-27C9-BE69-08FF-F2C819C1C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6" y="243459"/>
            <a:ext cx="3189936" cy="8904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FC3F15-FADC-AA61-32EF-2BEC40E36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41" y="243459"/>
            <a:ext cx="4064503" cy="890476"/>
          </a:xfrm>
          <a:prstGeom prst="rect">
            <a:avLst/>
          </a:prstGeom>
        </p:spPr>
      </p:pic>
      <p:sp>
        <p:nvSpPr>
          <p:cNvPr id="6" name="矩形 7">
            <a:extLst>
              <a:ext uri="{FF2B5EF4-FFF2-40B4-BE49-F238E27FC236}">
                <a16:creationId xmlns:a16="http://schemas.microsoft.com/office/drawing/2014/main" id="{12AE6D27-D196-0285-C687-500647EBC8A1}"/>
              </a:ext>
            </a:extLst>
          </p:cNvPr>
          <p:cNvSpPr/>
          <p:nvPr/>
        </p:nvSpPr>
        <p:spPr>
          <a:xfrm>
            <a:off x="978262" y="3674834"/>
            <a:ext cx="10235495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altLang="zh-CN" sz="2800" b="1" kern="100" dirty="0" err="1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Ke</a:t>
            </a:r>
            <a:r>
              <a:rPr lang="en-US" altLang="zh-CN" sz="2800" b="1" kern="100" dirty="0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Xu, Peking University</a:t>
            </a:r>
            <a:endParaRPr lang="en-US" altLang="zh-CN" sz="2800" kern="100" dirty="0">
              <a:latin typeface="Helvetica" pitchFamily="2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altLang="zh-CN" sz="2800" b="1" kern="100" dirty="0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&amp; Many other researchers working on this topic since 2016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altLang="zh-CN" sz="2800" kern="100" dirty="0">
                <a:latin typeface="Helvetica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2026/05/20,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1414075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1A70125-64C7-114D-B47F-A05A69AF399D}"/>
              </a:ext>
            </a:extLst>
          </p:cNvPr>
          <p:cNvSpPr txBox="1"/>
          <p:nvPr/>
        </p:nvSpPr>
        <p:spPr>
          <a:xfrm>
            <a:off x="4131156" y="949312"/>
            <a:ext cx="6588663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Structural trapping: </a:t>
            </a:r>
            <a:r>
              <a:rPr lang="en-US" altLang="zh-CN" sz="2400" b="1" dirty="0">
                <a:latin typeface="Helvetica" pitchFamily="2" charset="0"/>
              </a:rPr>
              <a:t>CO</a:t>
            </a:r>
            <a:r>
              <a:rPr lang="en-US" altLang="zh-CN" sz="2400" b="1" baseline="-25000" dirty="0">
                <a:latin typeface="Helvetica" pitchFamily="2" charset="0"/>
              </a:rPr>
              <a:t>2</a:t>
            </a:r>
            <a:r>
              <a:rPr lang="en-US" altLang="zh-CN" sz="2400" b="1" dirty="0">
                <a:latin typeface="Helvetica" pitchFamily="2" charset="0"/>
              </a:rPr>
              <a:t> trapped as gas cap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62BE72-4CF6-C944-800F-BE2C9D544205}"/>
              </a:ext>
            </a:extLst>
          </p:cNvPr>
          <p:cNvSpPr txBox="1"/>
          <p:nvPr/>
        </p:nvSpPr>
        <p:spPr>
          <a:xfrm>
            <a:off x="136382" y="4508581"/>
            <a:ext cx="493115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Capillary</a:t>
            </a:r>
            <a:r>
              <a:rPr lang="en-CN" altLang="zh-CN" sz="2400" b="1" dirty="0">
                <a:solidFill>
                  <a:srgbClr val="9A0001"/>
                </a:solidFill>
                <a:latin typeface="Helvetica" pitchFamily="2" charset="0"/>
              </a:rPr>
              <a:t> </a:t>
            </a: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trapping</a:t>
            </a:r>
            <a:r>
              <a:rPr lang="zh-CN" altLang="en-US" sz="2400" b="1" dirty="0">
                <a:solidFill>
                  <a:srgbClr val="9A0001"/>
                </a:solidFill>
                <a:latin typeface="Helvetica" pitchFamily="2" charset="0"/>
              </a:rPr>
              <a:t>：</a:t>
            </a:r>
            <a:endParaRPr lang="en-US" altLang="zh-CN" sz="2400" b="1" dirty="0">
              <a:solidFill>
                <a:srgbClr val="9A0001"/>
              </a:solidFill>
              <a:latin typeface="Helvetica" pitchFamily="2" charset="0"/>
            </a:endParaRPr>
          </a:p>
          <a:p>
            <a:pPr algn="ctr"/>
            <a:r>
              <a:rPr lang="en-US" altLang="zh-CN" sz="2400" b="1" dirty="0">
                <a:latin typeface="Helvetica" pitchFamily="2" charset="0"/>
              </a:rPr>
              <a:t>CO</a:t>
            </a:r>
            <a:r>
              <a:rPr lang="en-US" altLang="zh-CN" sz="2400" b="1" baseline="-25000" dirty="0">
                <a:latin typeface="Helvetica" pitchFamily="2" charset="0"/>
              </a:rPr>
              <a:t>2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trapped as discrete bubbles</a:t>
            </a:r>
            <a:endParaRPr lang="en-US" altLang="zh-CN" sz="2400" dirty="0">
              <a:latin typeface="Helvetica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D1E0393-400B-2F42-A328-5419EE2AD676}"/>
              </a:ext>
            </a:extLst>
          </p:cNvPr>
          <p:cNvSpPr txBox="1"/>
          <p:nvPr/>
        </p:nvSpPr>
        <p:spPr>
          <a:xfrm>
            <a:off x="5515153" y="4518826"/>
            <a:ext cx="59009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Dissolution trapping</a:t>
            </a:r>
            <a:r>
              <a:rPr lang="zh-CN" altLang="en-US" sz="2400" b="1" dirty="0">
                <a:solidFill>
                  <a:srgbClr val="9A0001"/>
                </a:solidFill>
                <a:latin typeface="Helvetica" pitchFamily="2" charset="0"/>
              </a:rPr>
              <a:t>：</a:t>
            </a:r>
            <a:endParaRPr lang="en-US" altLang="zh-CN" sz="2400" b="1" dirty="0">
              <a:solidFill>
                <a:srgbClr val="9A0001"/>
              </a:solidFill>
              <a:latin typeface="Helvetica" pitchFamily="2" charset="0"/>
            </a:endParaRPr>
          </a:p>
          <a:p>
            <a:pPr algn="ctr"/>
            <a:r>
              <a:rPr lang="en-US" altLang="zh-CN" sz="2400" b="1" dirty="0">
                <a:latin typeface="Helvetica" pitchFamily="2" charset="0"/>
              </a:rPr>
              <a:t>CO</a:t>
            </a:r>
            <a:r>
              <a:rPr lang="en-US" altLang="zh-CN" sz="2400" b="1" baseline="-25000" dirty="0">
                <a:latin typeface="Helvetica" pitchFamily="2" charset="0"/>
              </a:rPr>
              <a:t>2</a:t>
            </a:r>
            <a:r>
              <a:rPr lang="en-US" altLang="zh-CN" sz="2400" b="1" dirty="0">
                <a:latin typeface="Helvetica" pitchFamily="2" charset="0"/>
              </a:rPr>
              <a:t> trapped as aqueous/oleic solution </a:t>
            </a:r>
            <a:endParaRPr lang="en-US" altLang="zh-CN" sz="24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7946F99-55CE-6845-83D8-9B4C99132776}"/>
              </a:ext>
            </a:extLst>
          </p:cNvPr>
          <p:cNvSpPr txBox="1"/>
          <p:nvPr/>
        </p:nvSpPr>
        <p:spPr>
          <a:xfrm>
            <a:off x="1173126" y="5511840"/>
            <a:ext cx="915026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Mineral trapping</a:t>
            </a:r>
            <a:r>
              <a:rPr lang="zh-CN" altLang="en-US" sz="2400" b="1" dirty="0">
                <a:solidFill>
                  <a:srgbClr val="9A0001"/>
                </a:solidFill>
                <a:latin typeface="Helvetica" pitchFamily="2" charset="0"/>
              </a:rPr>
              <a:t>：</a:t>
            </a:r>
            <a:endParaRPr lang="en-US" altLang="zh-CN" sz="2400" b="1" dirty="0">
              <a:solidFill>
                <a:srgbClr val="9A0001"/>
              </a:solidFill>
              <a:latin typeface="Helvetica" pitchFamily="2" charset="0"/>
            </a:endParaRPr>
          </a:p>
          <a:p>
            <a:pPr algn="ctr"/>
            <a:r>
              <a:rPr lang="en-US" altLang="zh-CN" sz="2400" b="1" dirty="0">
                <a:latin typeface="Helvetica" pitchFamily="2" charset="0"/>
              </a:rPr>
              <a:t>CO</a:t>
            </a:r>
            <a:r>
              <a:rPr lang="en-US" altLang="zh-CN" sz="2400" b="1" baseline="-25000" dirty="0">
                <a:latin typeface="Helvetica" pitchFamily="2" charset="0"/>
              </a:rPr>
              <a:t>2</a:t>
            </a:r>
            <a:r>
              <a:rPr lang="en-US" altLang="zh-CN" sz="2400" b="1" dirty="0">
                <a:latin typeface="Helvetica" pitchFamily="2" charset="0"/>
              </a:rPr>
              <a:t> trapped as minerals, which is supposed to be permanent</a:t>
            </a:r>
            <a:endParaRPr lang="en-US" altLang="zh-CN" sz="2400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81" name="文本框 2">
            <a:extLst>
              <a:ext uri="{FF2B5EF4-FFF2-40B4-BE49-F238E27FC236}">
                <a16:creationId xmlns:a16="http://schemas.microsoft.com/office/drawing/2014/main" id="{134DBBC0-24E1-AD23-409F-50288A7B297B}"/>
              </a:ext>
            </a:extLst>
          </p:cNvPr>
          <p:cNvSpPr txBox="1"/>
          <p:nvPr/>
        </p:nvSpPr>
        <p:spPr>
          <a:xfrm>
            <a:off x="581891" y="170778"/>
            <a:ext cx="96616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Major fluid mechanisms for geological carbon sequestration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83" name="矩形 4">
            <a:extLst>
              <a:ext uri="{FF2B5EF4-FFF2-40B4-BE49-F238E27FC236}">
                <a16:creationId xmlns:a16="http://schemas.microsoft.com/office/drawing/2014/main" id="{FCD39E4F-6F77-EB2A-905E-41FA2625C03D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7BBD8543-B6AD-31A9-2E77-D7C065D1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A50B3-BB4D-F77C-3EA0-40A5F248D7A1}"/>
              </a:ext>
            </a:extLst>
          </p:cNvPr>
          <p:cNvSpPr txBox="1"/>
          <p:nvPr/>
        </p:nvSpPr>
        <p:spPr>
          <a:xfrm>
            <a:off x="5532652" y="645925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Huppert, 2014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F0666-87F0-31C9-18A0-F04D34CBF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3" y="1603392"/>
            <a:ext cx="11399721" cy="278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>
            <a:extLst>
              <a:ext uri="{FF2B5EF4-FFF2-40B4-BE49-F238E27FC236}">
                <a16:creationId xmlns:a16="http://schemas.microsoft.com/office/drawing/2014/main" id="{2C920C8A-2DA5-4DC9-717E-FC9871745CE6}"/>
              </a:ext>
            </a:extLst>
          </p:cNvPr>
          <p:cNvSpPr txBox="1"/>
          <p:nvPr/>
        </p:nvSpPr>
        <p:spPr>
          <a:xfrm>
            <a:off x="581891" y="170778"/>
            <a:ext cx="67681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Capillary trapping and bubble coarsening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B8259-DD0E-6A7B-F9DA-4F25B52DBB32}"/>
              </a:ext>
            </a:extLst>
          </p:cNvPr>
          <p:cNvSpPr/>
          <p:nvPr/>
        </p:nvSpPr>
        <p:spPr>
          <a:xfrm>
            <a:off x="4483295" y="1070417"/>
            <a:ext cx="73596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“</a:t>
            </a:r>
            <a:r>
              <a:rPr lang="en-US" sz="2400" i="1" dirty="0">
                <a:latin typeface="Times" pitchFamily="2" charset="0"/>
                <a:ea typeface="SimSun" panose="02010600030101010101" pitchFamily="2" charset="-122"/>
              </a:rPr>
              <a:t>The residual trapping of fluid within porous rock is one of the most effective methods for stably trapping CO</a:t>
            </a:r>
            <a:r>
              <a:rPr lang="en-US" sz="2400" i="1" baseline="-25000" dirty="0">
                <a:latin typeface="Times" pitchFamily="2" charset="0"/>
                <a:ea typeface="SimSun" panose="02010600030101010101" pitchFamily="2" charset="-122"/>
              </a:rPr>
              <a:t>2</a:t>
            </a:r>
            <a:r>
              <a:rPr lang="en-US" sz="2400" i="1" dirty="0">
                <a:latin typeface="Times" pitchFamily="2" charset="0"/>
                <a:ea typeface="SimSun" panose="02010600030101010101" pitchFamily="2" charset="-122"/>
              </a:rPr>
              <a:t> after injection</a:t>
            </a:r>
            <a:r>
              <a:rPr lang="en-US" sz="2400" dirty="0">
                <a:latin typeface="Times" pitchFamily="2" charset="0"/>
                <a:ea typeface="SimSun" panose="02010600030101010101" pitchFamily="2" charset="-122"/>
              </a:rPr>
              <a:t>”</a:t>
            </a:r>
          </a:p>
          <a:p>
            <a:r>
              <a:rPr lang="zh-CN" altLang="en-US" sz="2400" dirty="0">
                <a:latin typeface="Times" pitchFamily="2" charset="0"/>
                <a:ea typeface="SimSun" panose="02010600030101010101" pitchFamily="2" charset="-122"/>
              </a:rPr>
              <a:t>                    </a:t>
            </a:r>
            <a:r>
              <a:rPr lang="en-US" sz="2400" dirty="0">
                <a:latin typeface="Times" pitchFamily="2" charset="0"/>
              </a:rPr>
              <a:t>---- Huppert et al. </a:t>
            </a:r>
          </a:p>
          <a:p>
            <a:pPr algn="r"/>
            <a:r>
              <a:rPr lang="en-US" sz="2400" i="1" dirty="0">
                <a:latin typeface="Times" pitchFamily="2" charset="0"/>
              </a:rPr>
              <a:t>Annual Review of Fluid Mechanics </a:t>
            </a:r>
            <a:r>
              <a:rPr lang="en-US" sz="2400" dirty="0">
                <a:latin typeface="Times" pitchFamily="2" charset="0"/>
              </a:rPr>
              <a:t>(2014)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D0C744-810C-A211-5D59-E56F82101432}"/>
              </a:ext>
            </a:extLst>
          </p:cNvPr>
          <p:cNvSpPr txBox="1"/>
          <p:nvPr/>
        </p:nvSpPr>
        <p:spPr>
          <a:xfrm>
            <a:off x="429352" y="3490182"/>
            <a:ext cx="1269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Helvetica" pitchFamily="2" charset="0"/>
                <a:ea typeface="微软雅黑" panose="020B0503020204020204" pitchFamily="34" charset="-122"/>
              </a:rPr>
              <a:t>CO</a:t>
            </a:r>
            <a:r>
              <a:rPr lang="en-US" altLang="zh-CN" sz="2400" b="1" baseline="-25000" dirty="0">
                <a:latin typeface="Helvetica" pitchFamily="2" charset="0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Helvetic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Helvetica" pitchFamily="2" charset="0"/>
                <a:ea typeface="微软雅黑" panose="020B0503020204020204" pitchFamily="34" charset="-122"/>
              </a:rPr>
              <a:t>soluble in formation fluid </a:t>
            </a:r>
            <a:r>
              <a:rPr lang="en-US" altLang="zh-CN" sz="2400" dirty="0">
                <a:latin typeface="Helvetica" pitchFamily="2" charset="0"/>
                <a:ea typeface="微软雅黑" panose="020B0503020204020204" pitchFamily="34" charset="-122"/>
              </a:rPr>
              <a:t>=&gt; </a:t>
            </a: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微软雅黑" panose="020B0503020204020204" pitchFamily="34" charset="-122"/>
              </a:rPr>
              <a:t>mass redistribution via diffusion (ripening)</a:t>
            </a:r>
            <a:endParaRPr lang="en-US" sz="2400" b="1" dirty="0">
              <a:solidFill>
                <a:srgbClr val="9A0001"/>
              </a:solidFill>
              <a:latin typeface="Helvetica" pitchFamily="2" charset="0"/>
              <a:ea typeface="微软雅黑" panose="020B0503020204020204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4A7D00-5A86-F775-EC6D-BFC98288BD02}"/>
              </a:ext>
            </a:extLst>
          </p:cNvPr>
          <p:cNvSpPr txBox="1"/>
          <p:nvPr/>
        </p:nvSpPr>
        <p:spPr>
          <a:xfrm>
            <a:off x="6544159" y="6048220"/>
            <a:ext cx="578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A00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about in Porous Media?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13517F-B402-4931-A293-14998B874CB9}"/>
              </a:ext>
            </a:extLst>
          </p:cNvPr>
          <p:cNvGrpSpPr/>
          <p:nvPr/>
        </p:nvGrpSpPr>
        <p:grpSpPr>
          <a:xfrm>
            <a:off x="381528" y="4137666"/>
            <a:ext cx="13374501" cy="2473430"/>
            <a:chOff x="381528" y="4137666"/>
            <a:chExt cx="13374501" cy="24734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A0ACC52-B07B-7DEB-5803-27D557D5EEC2}"/>
                </a:ext>
              </a:extLst>
            </p:cNvPr>
            <p:cNvGrpSpPr/>
            <p:nvPr/>
          </p:nvGrpSpPr>
          <p:grpSpPr>
            <a:xfrm>
              <a:off x="381528" y="4137666"/>
              <a:ext cx="12247544" cy="2473430"/>
              <a:chOff x="381528" y="4137666"/>
              <a:chExt cx="12247544" cy="247343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F51134B-4E83-C189-97F2-4218CB7BE426}"/>
                  </a:ext>
                </a:extLst>
              </p:cNvPr>
              <p:cNvGrpSpPr/>
              <p:nvPr/>
            </p:nvGrpSpPr>
            <p:grpSpPr>
              <a:xfrm>
                <a:off x="381528" y="4137666"/>
                <a:ext cx="6268792" cy="1964939"/>
                <a:chOff x="1849439" y="3723644"/>
                <a:chExt cx="7383461" cy="231433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E4B41A2-93EB-5690-422A-F13E66601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-1" r="1613" b="1100"/>
                <a:stretch/>
              </p:blipFill>
              <p:spPr>
                <a:xfrm>
                  <a:off x="1849439" y="3740200"/>
                  <a:ext cx="2264051" cy="228673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649CC50F-089B-3FE7-579A-54AE4BC7F1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863" r="899" b="853"/>
                <a:stretch/>
              </p:blipFill>
              <p:spPr>
                <a:xfrm>
                  <a:off x="4473218" y="3723644"/>
                  <a:ext cx="2207334" cy="2314330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03B5958-7801-7ECF-B5CE-1AFA5D51E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4140" r="2150" b="858"/>
                <a:stretch/>
              </p:blipFill>
              <p:spPr>
                <a:xfrm>
                  <a:off x="7040281" y="3723644"/>
                  <a:ext cx="2192619" cy="2303293"/>
                </a:xfrm>
                <a:prstGeom prst="rect">
                  <a:avLst/>
                </a:prstGeom>
              </p:spPr>
            </p:pic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5A1998-C104-E8D7-972D-973D7DC23C6C}"/>
                  </a:ext>
                </a:extLst>
              </p:cNvPr>
              <p:cNvSpPr/>
              <p:nvPr/>
            </p:nvSpPr>
            <p:spPr>
              <a:xfrm>
                <a:off x="1458034" y="6241764"/>
                <a:ext cx="5482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Fu et.al. Physical Review E, 2016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9658F0D-315B-C959-6D7B-F679486DD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6628" y="4694375"/>
                <a:ext cx="4323006" cy="750773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4AE2B7-C3D3-CFB8-2C05-3ADF0D123642}"/>
                  </a:ext>
                </a:extLst>
              </p:cNvPr>
              <p:cNvSpPr txBox="1"/>
              <p:nvPr/>
            </p:nvSpPr>
            <p:spPr>
              <a:xfrm>
                <a:off x="7113691" y="4146432"/>
                <a:ext cx="55153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9A0001"/>
                    </a:solidFill>
                    <a:latin typeface="Helvetica" pitchFamily="2" charset="0"/>
                    <a:ea typeface="微软雅黑" panose="020B0503020204020204" pitchFamily="34" charset="-122"/>
                  </a:rPr>
                  <a:t>LSW theory </a:t>
                </a:r>
                <a:r>
                  <a:rPr lang="en-US" altLang="zh-CN" sz="2400" b="1" dirty="0">
                    <a:latin typeface="Helvetica" pitchFamily="2" charset="0"/>
                    <a:ea typeface="微软雅黑" panose="020B0503020204020204" pitchFamily="34" charset="-122"/>
                  </a:rPr>
                  <a:t>of Ostwald ripening</a:t>
                </a:r>
                <a:endParaRPr lang="en-US" sz="2400" b="1" dirty="0">
                  <a:latin typeface="Helvetica" pitchFamily="2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1BA332-BDFA-7D0D-4DE3-7E8FDD895062}"/>
                </a:ext>
              </a:extLst>
            </p:cNvPr>
            <p:cNvSpPr txBox="1"/>
            <p:nvPr/>
          </p:nvSpPr>
          <p:spPr>
            <a:xfrm>
              <a:off x="7113691" y="5472466"/>
              <a:ext cx="66423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Helvetica" pitchFamily="2" charset="0"/>
                  <a:ea typeface="微软雅黑" panose="020B0503020204020204" pitchFamily="34" charset="-122"/>
                </a:rPr>
                <a:t>Bubbles coarsen in open space!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5AC3D29-6694-C05C-FEFD-E2622ABEA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96" y="990851"/>
            <a:ext cx="3530600" cy="217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44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>
            <a:extLst>
              <a:ext uri="{FF2B5EF4-FFF2-40B4-BE49-F238E27FC236}">
                <a16:creationId xmlns:a16="http://schemas.microsoft.com/office/drawing/2014/main" id="{2C920C8A-2DA5-4DC9-717E-FC9871745CE6}"/>
              </a:ext>
            </a:extLst>
          </p:cNvPr>
          <p:cNvSpPr txBox="1"/>
          <p:nvPr/>
        </p:nvSpPr>
        <p:spPr>
          <a:xfrm>
            <a:off x="581891" y="170778"/>
            <a:ext cx="819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Bubbles in porous media: governing length scales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E415BB04-CB6E-F606-7BC9-1F5A4066957A}"/>
              </a:ext>
            </a:extLst>
          </p:cNvPr>
          <p:cNvSpPr txBox="1"/>
          <p:nvPr/>
        </p:nvSpPr>
        <p:spPr>
          <a:xfrm>
            <a:off x="560671" y="904991"/>
            <a:ext cx="51122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dispersed fluid systems</a:t>
            </a:r>
            <a:endParaRPr lang="en-US" altLang="zh-CN" sz="24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at least one dispersed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governed by </a:t>
            </a: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bubble/droplet size</a:t>
            </a:r>
          </a:p>
          <a:p>
            <a:endParaRPr lang="en-CN" altLang="zh-CN" sz="2400" b="1" dirty="0">
              <a:solidFill>
                <a:srgbClr val="9A0001"/>
              </a:solidFill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DED5238D-10B2-F735-86E9-81E629B93BC2}"/>
              </a:ext>
            </a:extLst>
          </p:cNvPr>
          <p:cNvSpPr txBox="1"/>
          <p:nvPr/>
        </p:nvSpPr>
        <p:spPr>
          <a:xfrm>
            <a:off x="6848192" y="904991"/>
            <a:ext cx="4435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porous media</a:t>
            </a:r>
            <a:endParaRPr lang="en-US" altLang="zh-CN" sz="24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interconnected pore-network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governed by </a:t>
            </a: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pore size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8" name="文本框 2">
            <a:extLst>
              <a:ext uri="{FF2B5EF4-FFF2-40B4-BE49-F238E27FC236}">
                <a16:creationId xmlns:a16="http://schemas.microsoft.com/office/drawing/2014/main" id="{B02C86AE-9AD1-F235-6FF9-13E955D1F06A}"/>
              </a:ext>
            </a:extLst>
          </p:cNvPr>
          <p:cNvSpPr txBox="1"/>
          <p:nvPr/>
        </p:nvSpPr>
        <p:spPr>
          <a:xfrm>
            <a:off x="5378575" y="343696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altLang="zh-CN" sz="24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vs.</a:t>
            </a:r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DE2F7460-3584-CB31-53EE-AEF9E3034B4D}"/>
              </a:ext>
            </a:extLst>
          </p:cNvPr>
          <p:cNvSpPr txBox="1"/>
          <p:nvPr/>
        </p:nvSpPr>
        <p:spPr>
          <a:xfrm>
            <a:off x="3445892" y="5117562"/>
            <a:ext cx="57759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thermodynamic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coarsening kinetics and equilibrium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dissolution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b="1" dirty="0">
              <a:solidFill>
                <a:srgbClr val="9A0001"/>
              </a:solidFill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B68F8-F812-A688-4BFD-1FDB4CABD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459" y="2328846"/>
            <a:ext cx="24384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5D4F44-BEC2-691D-1C07-0CF99D826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959" y="2121795"/>
            <a:ext cx="2743200" cy="2908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47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>
            <a:extLst>
              <a:ext uri="{FF2B5EF4-FFF2-40B4-BE49-F238E27FC236}">
                <a16:creationId xmlns:a16="http://schemas.microsoft.com/office/drawing/2014/main" id="{2C920C8A-2DA5-4DC9-717E-FC9871745CE6}"/>
              </a:ext>
            </a:extLst>
          </p:cNvPr>
          <p:cNvSpPr txBox="1"/>
          <p:nvPr/>
        </p:nvSpPr>
        <p:spPr>
          <a:xfrm>
            <a:off x="581891" y="170778"/>
            <a:ext cx="106356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The Start: Pore-scale Experiments in UT-Austin &amp; Stanford @ 2017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5</a:t>
            </a:fld>
            <a:endParaRPr lang="zh-CN" alt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4EB4BD-D6BC-2033-319E-DDB2F1C71723}"/>
              </a:ext>
            </a:extLst>
          </p:cNvPr>
          <p:cNvGrpSpPr/>
          <p:nvPr/>
        </p:nvGrpSpPr>
        <p:grpSpPr>
          <a:xfrm>
            <a:off x="5428696" y="962265"/>
            <a:ext cx="6421680" cy="4971811"/>
            <a:chOff x="957780" y="-1330630"/>
            <a:chExt cx="8948830" cy="692838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A74DEA9-D383-3973-1305-D398C206E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5746"/>
            <a:stretch/>
          </p:blipFill>
          <p:spPr>
            <a:xfrm>
              <a:off x="978990" y="194426"/>
              <a:ext cx="8026913" cy="272837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0A8403-D0BF-28B0-5025-D6BCC471EC79}"/>
                </a:ext>
              </a:extLst>
            </p:cNvPr>
            <p:cNvGrpSpPr/>
            <p:nvPr/>
          </p:nvGrpSpPr>
          <p:grpSpPr>
            <a:xfrm>
              <a:off x="957780" y="2775961"/>
              <a:ext cx="8066978" cy="2821797"/>
              <a:chOff x="948070" y="3328656"/>
              <a:chExt cx="6728082" cy="235345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89CCABC-E524-35C9-4307-2ED87EB832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4255" b="10204"/>
              <a:stretch/>
            </p:blipFill>
            <p:spPr>
              <a:xfrm>
                <a:off x="948070" y="3328656"/>
                <a:ext cx="6728082" cy="235345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960352-CCE9-6097-C361-6DF6310696AC}"/>
                  </a:ext>
                </a:extLst>
              </p:cNvPr>
              <p:cNvSpPr txBox="1"/>
              <p:nvPr/>
            </p:nvSpPr>
            <p:spPr>
              <a:xfrm>
                <a:off x="964953" y="4604387"/>
                <a:ext cx="1259487" cy="613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cs typeface="Times New Roman" panose="02020603050405020304" pitchFamily="18" charset="0"/>
                  </a:rPr>
                  <a:t>(120 hours)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CB5295-F605-B889-8990-88A440844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330" r="6700"/>
            <a:stretch/>
          </p:blipFill>
          <p:spPr>
            <a:xfrm>
              <a:off x="8660340" y="-1330630"/>
              <a:ext cx="1246270" cy="1263427"/>
            </a:xfrm>
            <a:prstGeom prst="rect">
              <a:avLst/>
            </a:prstGeom>
          </p:spPr>
        </p:pic>
      </p:grpSp>
      <p:sp>
        <p:nvSpPr>
          <p:cNvPr id="37" name="矩形 37">
            <a:extLst>
              <a:ext uri="{FF2B5EF4-FFF2-40B4-BE49-F238E27FC236}">
                <a16:creationId xmlns:a16="http://schemas.microsoft.com/office/drawing/2014/main" id="{FE5E2801-7105-388C-C840-75DB58742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004" y="1548263"/>
            <a:ext cx="1699305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UT-Austin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B7A0A3-D429-08E0-50BE-EA5D9AC17559}"/>
              </a:ext>
            </a:extLst>
          </p:cNvPr>
          <p:cNvSpPr txBox="1"/>
          <p:nvPr/>
        </p:nvSpPr>
        <p:spPr>
          <a:xfrm>
            <a:off x="7070399" y="6083764"/>
            <a:ext cx="249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>
                <a:latin typeface="Helvetica" pitchFamily="2" charset="0"/>
              </a:rPr>
              <a:t>Xu et al. PRL, 2017</a:t>
            </a:r>
          </a:p>
        </p:txBody>
      </p:sp>
      <p:sp>
        <p:nvSpPr>
          <p:cNvPr id="42" name="矩形 37">
            <a:extLst>
              <a:ext uri="{FF2B5EF4-FFF2-40B4-BE49-F238E27FC236}">
                <a16:creationId xmlns:a16="http://schemas.microsoft.com/office/drawing/2014/main" id="{FC619E12-2A14-F6EB-B108-FCE7A70D6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85" y="843458"/>
            <a:ext cx="9956818" cy="49244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Observation: smaller bubbles grow at expanse of large bubbles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49" name="矩形 37">
            <a:extLst>
              <a:ext uri="{FF2B5EF4-FFF2-40B4-BE49-F238E27FC236}">
                <a16:creationId xmlns:a16="http://schemas.microsoft.com/office/drawing/2014/main" id="{26C425BF-3A9F-0A7B-B271-C49C3F184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012" y="1523643"/>
            <a:ext cx="1510984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Stanford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81021D-444A-AAF9-C062-71AE40DE8E19}"/>
              </a:ext>
            </a:extLst>
          </p:cNvPr>
          <p:cNvSpPr txBox="1"/>
          <p:nvPr/>
        </p:nvSpPr>
        <p:spPr>
          <a:xfrm>
            <a:off x="1341826" y="6098396"/>
            <a:ext cx="4011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b="1" dirty="0">
                <a:latin typeface="Helvetica" pitchFamily="2" charset="0"/>
              </a:rPr>
              <a:t>Garing et al., AWR, 2017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BB80DEF-BD3F-3540-82A3-BB951A616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2142080"/>
            <a:ext cx="4711033" cy="36682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9EC6F3-7454-F141-CE46-E0A6B2FFC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78" y="2538613"/>
            <a:ext cx="1719234" cy="1178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80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>
            <a:extLst>
              <a:ext uri="{FF2B5EF4-FFF2-40B4-BE49-F238E27FC236}">
                <a16:creationId xmlns:a16="http://schemas.microsoft.com/office/drawing/2014/main" id="{2C920C8A-2DA5-4DC9-717E-FC9871745CE6}"/>
              </a:ext>
            </a:extLst>
          </p:cNvPr>
          <p:cNvSpPr txBox="1"/>
          <p:nvPr/>
        </p:nvSpPr>
        <p:spPr>
          <a:xfrm>
            <a:off x="581891" y="170778"/>
            <a:ext cx="107286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The Start: Pore-scale Experiments in UT-Austin &amp; Stanford @ 2017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8" name="矩形 37">
            <a:extLst>
              <a:ext uri="{FF2B5EF4-FFF2-40B4-BE49-F238E27FC236}">
                <a16:creationId xmlns:a16="http://schemas.microsoft.com/office/drawing/2014/main" id="{EAFC78B5-8E8D-E49E-1993-203BEB47C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807" y="843458"/>
            <a:ext cx="8228775" cy="49244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Physics: porous structure reverses Pc-V correlation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CF596-618C-9388-7FD3-D6381EFFE1D2}"/>
              </a:ext>
            </a:extLst>
          </p:cNvPr>
          <p:cNvSpPr txBox="1"/>
          <p:nvPr/>
        </p:nvSpPr>
        <p:spPr>
          <a:xfrm>
            <a:off x="7227752" y="6083764"/>
            <a:ext cx="249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b="1" dirty="0">
                <a:latin typeface="Helvetica" pitchFamily="2" charset="0"/>
              </a:rPr>
              <a:t>Xu et al. PRL, 2017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398C09-1E9E-4A15-D161-D8EE1065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30" y="2016083"/>
            <a:ext cx="4143951" cy="4122480"/>
          </a:xfrm>
          <a:prstGeom prst="rect">
            <a:avLst/>
          </a:prstGeom>
        </p:spPr>
      </p:pic>
      <p:sp>
        <p:nvSpPr>
          <p:cNvPr id="18" name="矩形 37">
            <a:extLst>
              <a:ext uri="{FF2B5EF4-FFF2-40B4-BE49-F238E27FC236}">
                <a16:creationId xmlns:a16="http://schemas.microsoft.com/office/drawing/2014/main" id="{28A232BB-6F5D-7BFE-C18A-91E632BB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004" y="1548263"/>
            <a:ext cx="1699305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UT-Austin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19" name="矩形 37">
            <a:extLst>
              <a:ext uri="{FF2B5EF4-FFF2-40B4-BE49-F238E27FC236}">
                <a16:creationId xmlns:a16="http://schemas.microsoft.com/office/drawing/2014/main" id="{69DB497D-C296-70AB-EBBE-F52CF5215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012" y="1523643"/>
            <a:ext cx="1510984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Stanford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BCF583-8E7E-AFAC-157D-868BAA5D256E}"/>
              </a:ext>
            </a:extLst>
          </p:cNvPr>
          <p:cNvSpPr txBox="1"/>
          <p:nvPr/>
        </p:nvSpPr>
        <p:spPr>
          <a:xfrm>
            <a:off x="1369796" y="6172596"/>
            <a:ext cx="4419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" pitchFamily="2" charset="0"/>
              </a:rPr>
              <a:t>de </a:t>
            </a:r>
            <a:r>
              <a:rPr lang="en-US" sz="2000" b="1" dirty="0" err="1">
                <a:latin typeface="Helvetica" pitchFamily="2" charset="0"/>
              </a:rPr>
              <a:t>Chalendar</a:t>
            </a:r>
            <a:r>
              <a:rPr lang="en-CN" sz="2000" b="1" dirty="0">
                <a:latin typeface="Helvetica" pitchFamily="2" charset="0"/>
              </a:rPr>
              <a:t> et al. </a:t>
            </a:r>
            <a:r>
              <a:rPr lang="en-CN" sz="2000" b="1" i="1" dirty="0">
                <a:latin typeface="Helvetica" pitchFamily="2" charset="0"/>
              </a:rPr>
              <a:t>JFM</a:t>
            </a:r>
            <a:r>
              <a:rPr lang="en-CN" sz="2000" b="1" dirty="0">
                <a:latin typeface="Helvetica" pitchFamily="2" charset="0"/>
              </a:rPr>
              <a:t>, 2017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FAEAA2-8AD7-46D5-08C0-4B0DD7347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50" y="2104915"/>
            <a:ext cx="4419175" cy="4033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78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>
            <a:extLst>
              <a:ext uri="{FF2B5EF4-FFF2-40B4-BE49-F238E27FC236}">
                <a16:creationId xmlns:a16="http://schemas.microsoft.com/office/drawing/2014/main" id="{2C920C8A-2DA5-4DC9-717E-FC9871745CE6}"/>
              </a:ext>
            </a:extLst>
          </p:cNvPr>
          <p:cNvSpPr txBox="1"/>
          <p:nvPr/>
        </p:nvSpPr>
        <p:spPr>
          <a:xfrm>
            <a:off x="581891" y="170778"/>
            <a:ext cx="6215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Step 2: Darcy-scale migration kinetics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8" name="矩形 37">
            <a:extLst>
              <a:ext uri="{FF2B5EF4-FFF2-40B4-BE49-F238E27FC236}">
                <a16:creationId xmlns:a16="http://schemas.microsoft.com/office/drawing/2014/main" id="{EAFC78B5-8E8D-E49E-1993-203BEB47C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423" y="881479"/>
            <a:ext cx="3168771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Imperial College 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2" name="矩形 37">
            <a:extLst>
              <a:ext uri="{FF2B5EF4-FFF2-40B4-BE49-F238E27FC236}">
                <a16:creationId xmlns:a16="http://schemas.microsoft.com/office/drawing/2014/main" id="{19C34299-255D-14D8-6784-F4401A01E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06" y="881479"/>
            <a:ext cx="3989432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MIT &amp; Stanford &amp; PKU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3" name="矩形 37">
            <a:extLst>
              <a:ext uri="{FF2B5EF4-FFF2-40B4-BE49-F238E27FC236}">
                <a16:creationId xmlns:a16="http://schemas.microsoft.com/office/drawing/2014/main" id="{F62B37F0-AEB3-EB12-2AA8-EAB6A3E19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019" y="881479"/>
            <a:ext cx="1538098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Stanford 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E1FFC-ECF4-3912-C10F-3324EF3871BE}"/>
              </a:ext>
            </a:extLst>
          </p:cNvPr>
          <p:cNvSpPr txBox="1"/>
          <p:nvPr/>
        </p:nvSpPr>
        <p:spPr>
          <a:xfrm>
            <a:off x="9174165" y="5339534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Blunt, PRE,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0BA79-685D-7FEB-DAF0-71AA7856098C}"/>
              </a:ext>
            </a:extLst>
          </p:cNvPr>
          <p:cNvSpPr txBox="1"/>
          <p:nvPr/>
        </p:nvSpPr>
        <p:spPr>
          <a:xfrm>
            <a:off x="709091" y="5339534"/>
            <a:ext cx="3730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Xu&amp;Mehmani et al., GRL, 2019</a:t>
            </a:r>
          </a:p>
          <a:p>
            <a:r>
              <a:rPr lang="en-CN" sz="2000" dirty="0">
                <a:latin typeface="Helvetica" pitchFamily="2" charset="0"/>
              </a:rPr>
              <a:t>Feng et al., TiPM,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18F3B-32B4-D08F-FCFC-334E64D6E09B}"/>
              </a:ext>
            </a:extLst>
          </p:cNvPr>
          <p:cNvSpPr txBox="1"/>
          <p:nvPr/>
        </p:nvSpPr>
        <p:spPr>
          <a:xfrm>
            <a:off x="5122202" y="5339534"/>
            <a:ext cx="2448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Helvetica" pitchFamily="2" charset="0"/>
              </a:rPr>
              <a:t>Li et al., JFM, 2020</a:t>
            </a:r>
          </a:p>
          <a:p>
            <a:r>
              <a:rPr lang="en-CN" sz="2000" dirty="0">
                <a:latin typeface="Helvetica" pitchFamily="2" charset="0"/>
              </a:rPr>
              <a:t>Li et al., TiPM,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7C8F9D-13C0-0419-4877-22A82A3D9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6" y="1393585"/>
            <a:ext cx="3225693" cy="1702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8DE35-36C3-950B-D182-59200D465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4" y="3052647"/>
            <a:ext cx="4051300" cy="82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D5CDF1-D0D2-7C2D-2CD8-A8DD454E3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1" y="3764224"/>
            <a:ext cx="3396929" cy="14919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45B2BB-8395-68F1-E5DB-D05EDEB48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64" y="3465397"/>
            <a:ext cx="3005007" cy="18806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1D18AB-F044-DA48-1EA0-D08574FBA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56" y="1438864"/>
            <a:ext cx="3168888" cy="19205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A131F7-937C-F1D6-0BF2-12B8E7F04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70" y="1441484"/>
            <a:ext cx="3927518" cy="20951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D49B5A-C5CD-A9CA-3101-D489CED42D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88" y="4073015"/>
            <a:ext cx="4051300" cy="101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01FE37-DD80-0239-AA38-1E01A4201985}"/>
              </a:ext>
            </a:extLst>
          </p:cNvPr>
          <p:cNvSpPr txBox="1"/>
          <p:nvPr/>
        </p:nvSpPr>
        <p:spPr>
          <a:xfrm>
            <a:off x="8283078" y="3693481"/>
            <a:ext cx="2526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Hight of transition zone</a:t>
            </a:r>
          </a:p>
        </p:txBody>
      </p:sp>
      <p:sp>
        <p:nvSpPr>
          <p:cNvPr id="27" name="矩形 37">
            <a:extLst>
              <a:ext uri="{FF2B5EF4-FFF2-40B4-BE49-F238E27FC236}">
                <a16:creationId xmlns:a16="http://schemas.microsoft.com/office/drawing/2014/main" id="{0B383EE8-9993-2D04-420F-57AF90EC0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50" y="6122420"/>
            <a:ext cx="10952499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2400" b="1" dirty="0">
                <a:latin typeface="Helvetica" pitchFamily="2" charset="0"/>
              </a:rPr>
              <a:t>Diffusive migration behaviors, with gravity vital at long term</a:t>
            </a:r>
            <a:endParaRPr lang="zh-CN" altLang="en-US" sz="2400" b="1" dirty="0"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0144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>
            <a:extLst>
              <a:ext uri="{FF2B5EF4-FFF2-40B4-BE49-F238E27FC236}">
                <a16:creationId xmlns:a16="http://schemas.microsoft.com/office/drawing/2014/main" id="{2C920C8A-2DA5-4DC9-717E-FC9871745CE6}"/>
              </a:ext>
            </a:extLst>
          </p:cNvPr>
          <p:cNvSpPr txBox="1"/>
          <p:nvPr/>
        </p:nvSpPr>
        <p:spPr>
          <a:xfrm>
            <a:off x="581891" y="170778"/>
            <a:ext cx="84648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Step 3: Theoretical Approaches in Peking University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4" name="矩形 37">
            <a:extLst>
              <a:ext uri="{FF2B5EF4-FFF2-40B4-BE49-F238E27FC236}">
                <a16:creationId xmlns:a16="http://schemas.microsoft.com/office/drawing/2014/main" id="{7F568626-61F6-B169-A5C2-936FA9C0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858255"/>
            <a:ext cx="10952499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Thermodynamic origin – Wang et al., PNAS, 2021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B60DA-B4D3-F74E-8873-FB69B2262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37" y="1607684"/>
            <a:ext cx="3317267" cy="1810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626A9-94CA-8847-E61E-C8FDC9115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83" y="3625011"/>
            <a:ext cx="3918729" cy="18415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5BDD24-FD66-D250-BA53-BDBBE569FA6C}"/>
              </a:ext>
            </a:extLst>
          </p:cNvPr>
          <p:cNvGrpSpPr/>
          <p:nvPr/>
        </p:nvGrpSpPr>
        <p:grpSpPr>
          <a:xfrm>
            <a:off x="3925768" y="1274149"/>
            <a:ext cx="4329187" cy="4553156"/>
            <a:chOff x="4433213" y="1274149"/>
            <a:chExt cx="4695021" cy="4937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22FA96-169F-73B0-CB97-B6C1C12F4008}"/>
                </a:ext>
              </a:extLst>
            </p:cNvPr>
            <p:cNvGrpSpPr/>
            <p:nvPr/>
          </p:nvGrpSpPr>
          <p:grpSpPr>
            <a:xfrm>
              <a:off x="4433213" y="1274149"/>
              <a:ext cx="4695021" cy="4937916"/>
              <a:chOff x="6626296" y="1255105"/>
              <a:chExt cx="4988709" cy="524679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10E51EC-C423-2E52-2417-19E9C50BA65D}"/>
                  </a:ext>
                </a:extLst>
              </p:cNvPr>
              <p:cNvPicPr/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628" r="15352" b="6128"/>
              <a:stretch/>
            </p:blipFill>
            <p:spPr bwMode="auto">
              <a:xfrm>
                <a:off x="6626296" y="1255105"/>
                <a:ext cx="4988709" cy="524679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C65C8A-3E14-4D81-EE6E-9B948BA99B22}"/>
                  </a:ext>
                </a:extLst>
              </p:cNvPr>
              <p:cNvSpPr txBox="1"/>
              <p:nvPr/>
            </p:nvSpPr>
            <p:spPr>
              <a:xfrm>
                <a:off x="7905470" y="1822575"/>
                <a:ext cx="1587358" cy="524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CN" sz="2400" i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 ~ a*V - b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7A5647F-8AF7-8ADF-0BB3-40AAA346971F}"/>
                </a:ext>
              </a:extLst>
            </p:cNvPr>
            <p:cNvGrpSpPr/>
            <p:nvPr/>
          </p:nvGrpSpPr>
          <p:grpSpPr>
            <a:xfrm>
              <a:off x="5305265" y="2977632"/>
              <a:ext cx="684007" cy="1598790"/>
              <a:chOff x="668781" y="1052866"/>
              <a:chExt cx="2103074" cy="4915699"/>
            </a:xfrm>
          </p:grpSpPr>
          <p:pic>
            <p:nvPicPr>
              <p:cNvPr id="18" name="图片 4">
                <a:extLst>
                  <a:ext uri="{FF2B5EF4-FFF2-40B4-BE49-F238E27FC236}">
                    <a16:creationId xmlns:a16="http://schemas.microsoft.com/office/drawing/2014/main" id="{FD2F7A6D-884E-38D0-28CB-6DE66960C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8781" y="1052866"/>
                <a:ext cx="2085975" cy="2114550"/>
              </a:xfrm>
              <a:prstGeom prst="rect">
                <a:avLst/>
              </a:prstGeom>
            </p:spPr>
          </p:pic>
          <p:sp>
            <p:nvSpPr>
              <p:cNvPr id="19" name="箭头: 右 19">
                <a:extLst>
                  <a:ext uri="{FF2B5EF4-FFF2-40B4-BE49-F238E27FC236}">
                    <a16:creationId xmlns:a16="http://schemas.microsoft.com/office/drawing/2014/main" id="{80D061AC-6196-796D-B25F-227A8296B78A}"/>
                  </a:ext>
                </a:extLst>
              </p:cNvPr>
              <p:cNvSpPr/>
              <p:nvPr/>
            </p:nvSpPr>
            <p:spPr>
              <a:xfrm rot="5400000">
                <a:off x="1175498" y="3477068"/>
                <a:ext cx="1015664" cy="484632"/>
              </a:xfrm>
              <a:prstGeom prst="rightArrow">
                <a:avLst>
                  <a:gd name="adj1" fmla="val 50000"/>
                  <a:gd name="adj2" fmla="val 8813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pic>
            <p:nvPicPr>
              <p:cNvPr id="20" name="图片 5">
                <a:extLst>
                  <a:ext uri="{FF2B5EF4-FFF2-40B4-BE49-F238E27FC236}">
                    <a16:creationId xmlns:a16="http://schemas.microsoft.com/office/drawing/2014/main" id="{B5819129-2DF0-0221-B45E-381B506461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14481" y="4130239"/>
                <a:ext cx="1857374" cy="1838326"/>
              </a:xfrm>
              <a:prstGeom prst="rect">
                <a:avLst/>
              </a:prstGeom>
            </p:spPr>
          </p:pic>
        </p:grp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15FC5CFA-2614-D265-0CA4-929AAD642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19237" y="3695753"/>
              <a:ext cx="1275666" cy="133563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90C3F1-A826-CC24-CA6E-42236C87BA47}"/>
              </a:ext>
            </a:extLst>
          </p:cNvPr>
          <p:cNvGrpSpPr/>
          <p:nvPr/>
        </p:nvGrpSpPr>
        <p:grpSpPr>
          <a:xfrm>
            <a:off x="8503952" y="1440916"/>
            <a:ext cx="3094880" cy="4219621"/>
            <a:chOff x="8425248" y="-1918458"/>
            <a:chExt cx="3688857" cy="502946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EF30AC-6A3A-179F-682A-6BAEDAF55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25248" y="-1918458"/>
              <a:ext cx="3307801" cy="20899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B24963-806D-8563-36BE-BFE7A3F96D28}"/>
                </a:ext>
              </a:extLst>
            </p:cNvPr>
            <p:cNvSpPr txBox="1"/>
            <p:nvPr/>
          </p:nvSpPr>
          <p:spPr>
            <a:xfrm>
              <a:off x="8700735" y="247445"/>
              <a:ext cx="3413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Patmonoaji  &amp; Suekane </a:t>
              </a:r>
              <a:r>
                <a:rPr kumimoji="0" lang="en-US" altLang="zh-CN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AWR</a:t>
              </a:r>
              <a:r>
                <a:rPr kumimoji="0" lang="es-E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2017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04AAFA-3ECB-63EC-2343-AD7AC64D295D}"/>
                </a:ext>
              </a:extLst>
            </p:cNvPr>
            <p:cNvSpPr txBox="1"/>
            <p:nvPr/>
          </p:nvSpPr>
          <p:spPr>
            <a:xfrm>
              <a:off x="9056857" y="2834003"/>
              <a:ext cx="16802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Hu et al. </a:t>
              </a:r>
              <a:r>
                <a:rPr kumimoji="0" lang="en-US" altLang="zh-CN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IJHMT</a:t>
              </a:r>
              <a:r>
                <a:rPr kumimoji="0" lang="es-E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2020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0AF533-0BD5-5BA9-33FA-DEDD77E7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25248" y="745139"/>
              <a:ext cx="3184862" cy="2088130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42F17ED-1092-C038-78BB-ADBD810F6AAC}"/>
                </a:ext>
              </a:extLst>
            </p:cNvPr>
            <p:cNvCxnSpPr>
              <a:cxnSpLocks/>
            </p:cNvCxnSpPr>
            <p:nvPr/>
          </p:nvCxnSpPr>
          <p:spPr>
            <a:xfrm>
              <a:off x="10096939" y="1978398"/>
              <a:ext cx="0" cy="57404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64D47B5-B9F7-2CBD-61DA-F34DAACD9D89}"/>
                    </a:ext>
                  </a:extLst>
                </p:cNvPr>
                <p:cNvSpPr txBox="1"/>
                <p:nvPr/>
              </p:nvSpPr>
              <p:spPr>
                <a:xfrm>
                  <a:off x="10077715" y="2173108"/>
                  <a:ext cx="659411" cy="35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𝑝𝑜𝑟𝑒</m:t>
                            </m:r>
                          </m:sub>
                        </m:sSub>
                      </m:oMath>
                    </m:oMathPara>
                  </a14:m>
                  <a:endParaRPr kumimoji="0" lang="es-ES" altLang="zh-CN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511FDD8-C199-EEEC-DF1F-EC65AB5270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7715" y="2173108"/>
                  <a:ext cx="659411" cy="357534"/>
                </a:xfrm>
                <a:prstGeom prst="rect">
                  <a:avLst/>
                </a:prstGeom>
                <a:blipFill>
                  <a:blip r:embed="rId12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EE90EB4-3A00-9A6D-18C4-F97E91A9F9D5}"/>
                    </a:ext>
                  </a:extLst>
                </p:cNvPr>
                <p:cNvSpPr txBox="1"/>
                <p:nvPr/>
              </p:nvSpPr>
              <p:spPr>
                <a:xfrm>
                  <a:off x="9749442" y="-1470125"/>
                  <a:ext cx="659411" cy="357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16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Arial" panose="020B0604020202020204" pitchFamily="34" charset="0"/>
                              </a:rPr>
                              <m:t>𝑝𝑜𝑟𝑒</m:t>
                            </m:r>
                          </m:sub>
                        </m:sSub>
                      </m:oMath>
                    </m:oMathPara>
                  </a14:m>
                  <a:endParaRPr kumimoji="0" lang="es-ES" altLang="zh-CN" sz="16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EE90EB4-3A00-9A6D-18C4-F97E91A9F9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442" y="-1470125"/>
                  <a:ext cx="659411" cy="357533"/>
                </a:xfrm>
                <a:prstGeom prst="rect">
                  <a:avLst/>
                </a:prstGeom>
                <a:blipFill>
                  <a:blip r:embed="rId13"/>
                  <a:stretch>
                    <a:fillRect r="-2222" b="-2083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矩形 37">
            <a:extLst>
              <a:ext uri="{FF2B5EF4-FFF2-40B4-BE49-F238E27FC236}">
                <a16:creationId xmlns:a16="http://schemas.microsoft.com/office/drawing/2014/main" id="{F4924E3E-5599-CC8B-4D9A-E4C36B04C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16" y="5785170"/>
            <a:ext cx="10952499" cy="93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342900" indent="-342900"/>
            <a:r>
              <a:rPr lang="en-US" altLang="zh-CN" sz="2400" b="1" dirty="0">
                <a:latin typeface="Helvetica" pitchFamily="2" charset="0"/>
              </a:rPr>
              <a:t>Proportional F-V correlation erases driving force of infinite coarsening</a:t>
            </a:r>
          </a:p>
          <a:p>
            <a:pPr marL="342900" indent="-342900"/>
            <a:r>
              <a:rPr lang="en-US" altLang="zh-CN" sz="2400" b="1" dirty="0">
                <a:solidFill>
                  <a:srgbClr val="C00000"/>
                </a:solidFill>
                <a:latin typeface="Helvetica" pitchFamily="2" charset="0"/>
              </a:rPr>
              <a:t>Dispersed fluid can be thermodynamically stable in porous media!</a:t>
            </a:r>
            <a:endParaRPr lang="zh-CN" altLang="en-US" sz="2400" b="1" dirty="0">
              <a:solidFill>
                <a:srgbClr val="C00000"/>
              </a:solidFill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677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9CD01B31-63C9-8E16-9932-D6F8F02C3BB5}"/>
              </a:ext>
            </a:extLst>
          </p:cNvPr>
          <p:cNvSpPr/>
          <p:nvPr/>
        </p:nvSpPr>
        <p:spPr>
          <a:xfrm>
            <a:off x="0" y="191369"/>
            <a:ext cx="581891" cy="408237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C80BB3DA-F057-2CC6-CFC0-98A5AE097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132" y="6459254"/>
            <a:ext cx="2743200" cy="365125"/>
          </a:xfrm>
        </p:spPr>
        <p:txBody>
          <a:bodyPr/>
          <a:lstStyle/>
          <a:p>
            <a:fld id="{43E90927-B557-4E08-8DB9-68FB2E4659C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4" name="矩形 37">
            <a:extLst>
              <a:ext uri="{FF2B5EF4-FFF2-40B4-BE49-F238E27FC236}">
                <a16:creationId xmlns:a16="http://schemas.microsoft.com/office/drawing/2014/main" id="{7F568626-61F6-B169-A5C2-936FA9C08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858255"/>
            <a:ext cx="10952499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400" b="1" dirty="0">
                <a:solidFill>
                  <a:srgbClr val="9A0001"/>
                </a:solidFill>
                <a:latin typeface="Helvetica" pitchFamily="2" charset="0"/>
              </a:rPr>
              <a:t>Coarsening Kinetics– Yu &amp; Wang et al., GRL, 2023</a:t>
            </a:r>
            <a:endParaRPr lang="zh-CN" altLang="en-US" sz="2400" b="1" dirty="0">
              <a:solidFill>
                <a:srgbClr val="9A0001"/>
              </a:solidFill>
              <a:latin typeface="Helvetica" pitchFamily="2" charset="0"/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:a16="http://schemas.microsoft.com/office/drawing/2014/main" id="{FFC52025-9E84-3704-505A-27C562DF8C29}"/>
              </a:ext>
            </a:extLst>
          </p:cNvPr>
          <p:cNvSpPr txBox="1"/>
          <p:nvPr/>
        </p:nvSpPr>
        <p:spPr>
          <a:xfrm>
            <a:off x="581891" y="170778"/>
            <a:ext cx="84648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latin typeface="Helvetica" pitchFamily="2" charset="0"/>
                <a:ea typeface="Microsoft YaHei" panose="020B0503020204020204" pitchFamily="34" charset="-122"/>
                <a:cs typeface="字魂105号-简雅黑" panose="00000500000000000000" pitchFamily="2" charset="-122"/>
              </a:rPr>
              <a:t>Step 3: Theoretical Approaches in Peking University</a:t>
            </a:r>
            <a:endParaRPr lang="zh-CN" altLang="en-US" sz="2600" b="1" dirty="0">
              <a:latin typeface="Helvetica" pitchFamily="2" charset="0"/>
              <a:ea typeface="Microsoft YaHei" panose="020B0503020204020204" pitchFamily="34" charset="-122"/>
              <a:cs typeface="字魂105号-简雅黑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168317-77AE-94A8-E2DE-A75191EC5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2" y="4747897"/>
            <a:ext cx="2021256" cy="17318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5A218E-7AFA-4372-D71A-E8C9C18FE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85" y="4723429"/>
            <a:ext cx="2021257" cy="17616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1B73F6-89F2-535D-5470-105B7916A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88" y="1417393"/>
            <a:ext cx="4019941" cy="34501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E7F540-D799-F1C7-FAAE-76FFAFEC9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4" y="1658728"/>
            <a:ext cx="411328" cy="4924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1E2AFCF-3A6D-96B0-5F56-396DB00026A1}"/>
              </a:ext>
            </a:extLst>
          </p:cNvPr>
          <p:cNvGrpSpPr/>
          <p:nvPr/>
        </p:nvGrpSpPr>
        <p:grpSpPr>
          <a:xfrm>
            <a:off x="4091965" y="1589530"/>
            <a:ext cx="7411966" cy="1569215"/>
            <a:chOff x="4093325" y="1431150"/>
            <a:chExt cx="8968478" cy="1569215"/>
          </a:xfrm>
        </p:grpSpPr>
        <p:cxnSp>
          <p:nvCxnSpPr>
            <p:cNvPr id="39" name="直线箭头连接符 11">
              <a:extLst>
                <a:ext uri="{FF2B5EF4-FFF2-40B4-BE49-F238E27FC236}">
                  <a16:creationId xmlns:a16="http://schemas.microsoft.com/office/drawing/2014/main" id="{3DAEE460-B874-E7E7-AAD4-24057D980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0800" y="2033668"/>
              <a:ext cx="222972" cy="3660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线箭头连接符 12">
              <a:extLst>
                <a:ext uri="{FF2B5EF4-FFF2-40B4-BE49-F238E27FC236}">
                  <a16:creationId xmlns:a16="http://schemas.microsoft.com/office/drawing/2014/main" id="{819A9EFB-0379-1F06-9948-9C22B8E350AF}"/>
                </a:ext>
              </a:extLst>
            </p:cNvPr>
            <p:cNvCxnSpPr>
              <a:cxnSpLocks/>
            </p:cNvCxnSpPr>
            <p:nvPr/>
          </p:nvCxnSpPr>
          <p:spPr>
            <a:xfrm>
              <a:off x="8650800" y="2430631"/>
              <a:ext cx="222972" cy="4027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61E7573-FDC6-87A8-745F-F04796E9E390}"/>
                </a:ext>
              </a:extLst>
            </p:cNvPr>
            <p:cNvGrpSpPr/>
            <p:nvPr/>
          </p:nvGrpSpPr>
          <p:grpSpPr>
            <a:xfrm>
              <a:off x="4093325" y="1431150"/>
              <a:ext cx="8968478" cy="1569215"/>
              <a:chOff x="4093325" y="778158"/>
              <a:chExt cx="8968478" cy="156921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C992936-AE57-BE1F-E168-1F1D6D57D1F0}"/>
                  </a:ext>
                </a:extLst>
              </p:cNvPr>
              <p:cNvSpPr txBox="1"/>
              <p:nvPr/>
            </p:nvSpPr>
            <p:spPr>
              <a:xfrm>
                <a:off x="5575201" y="778158"/>
                <a:ext cx="7486602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sz="2000" b="1" dirty="0">
                    <a:latin typeface="Helvetica" pitchFamily="2" charset="0"/>
                    <a:ea typeface="微软雅黑" panose="020B0503020204020204" pitchFamily="34" charset="-122"/>
                  </a:rPr>
                  <a:t>In bulk fluid (LSW)</a:t>
                </a:r>
                <a:r>
                  <a:rPr lang="zh-CN" altLang="en-US" sz="2000" b="1" dirty="0">
                    <a:latin typeface="Helvetica" pitchFamily="2" charset="0"/>
                    <a:ea typeface="微软雅黑" panose="020B0503020204020204" pitchFamily="34" charset="-122"/>
                  </a:rPr>
                  <a:t>：</a:t>
                </a:r>
                <a:endParaRPr lang="en-US" altLang="zh-CN" sz="2000" b="1" dirty="0">
                  <a:latin typeface="Helvetica" pitchFamily="2" charset="0"/>
                  <a:ea typeface="微软雅黑" panose="020B0503020204020204" pitchFamily="34" charset="-122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5" name="文本框 10">
                    <a:extLst>
                      <a:ext uri="{FF2B5EF4-FFF2-40B4-BE49-F238E27FC236}">
                        <a16:creationId xmlns:a16="http://schemas.microsoft.com/office/drawing/2014/main" id="{EC76C21C-B484-A736-0E83-4637C0A69501}"/>
                      </a:ext>
                    </a:extLst>
                  </p:cNvPr>
                  <p:cNvSpPr txBox="1"/>
                  <p:nvPr/>
                </p:nvSpPr>
                <p:spPr>
                  <a:xfrm>
                    <a:off x="4093325" y="1444457"/>
                    <a:ext cx="6096000" cy="665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zh-CN" alt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𝐿𝑆𝑊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>
              <p:sp>
                <p:nvSpPr>
                  <p:cNvPr id="45" name="文本框 10">
                    <a:extLst>
                      <a:ext uri="{FF2B5EF4-FFF2-40B4-BE49-F238E27FC236}">
                        <a16:creationId xmlns:a16="http://schemas.microsoft.com/office/drawing/2014/main" id="{EC76C21C-B484-A736-0E83-4637C0A695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93325" y="1444457"/>
                    <a:ext cx="6096000" cy="6650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文本框 15">
                <a:extLst>
                  <a:ext uri="{FF2B5EF4-FFF2-40B4-BE49-F238E27FC236}">
                    <a16:creationId xmlns:a16="http://schemas.microsoft.com/office/drawing/2014/main" id="{5D656AC0-5AB2-C807-6159-6F65986780F5}"/>
                  </a:ext>
                </a:extLst>
              </p:cNvPr>
              <p:cNvSpPr txBox="1"/>
              <p:nvPr/>
            </p:nvSpPr>
            <p:spPr>
              <a:xfrm>
                <a:off x="8871039" y="1205973"/>
                <a:ext cx="2659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latin typeface="Helvetica" pitchFamily="2" charset="0"/>
                  </a:rPr>
                  <a:t>Mass transfer length</a:t>
                </a:r>
                <a:r>
                  <a:rPr kumimoji="1" lang="zh-CN" altLang="en-US" dirty="0">
                    <a:latin typeface="Times" pitchFamily="2" charset="0"/>
                  </a:rPr>
                  <a:t>：</a:t>
                </a:r>
                <a:r>
                  <a:rPr kumimoji="1" lang="en-US" altLang="zh-CN" b="1" i="1" dirty="0">
                    <a:solidFill>
                      <a:srgbClr val="9A0001"/>
                    </a:solidFill>
                    <a:latin typeface="Times" pitchFamily="2" charset="0"/>
                  </a:rPr>
                  <a:t>R</a:t>
                </a:r>
                <a:endParaRPr kumimoji="1" lang="zh-CN" altLang="en-US" b="1" i="1" dirty="0">
                  <a:solidFill>
                    <a:srgbClr val="9A0001"/>
                  </a:solidFill>
                  <a:latin typeface="Times" pitchFamily="2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16">
                    <a:extLst>
                      <a:ext uri="{FF2B5EF4-FFF2-40B4-BE49-F238E27FC236}">
                        <a16:creationId xmlns:a16="http://schemas.microsoft.com/office/drawing/2014/main" id="{FAA28A1E-D1D6-B2B4-1632-154240BBE575}"/>
                      </a:ext>
                    </a:extLst>
                  </p:cNvPr>
                  <p:cNvSpPr txBox="1"/>
                  <p:nvPr/>
                </p:nvSpPr>
                <p:spPr>
                  <a:xfrm>
                    <a:off x="8869380" y="1958420"/>
                    <a:ext cx="3392917" cy="3889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zh-CN" dirty="0">
                        <a:latin typeface="Helvetica" pitchFamily="2" charset="0"/>
                      </a:rPr>
                      <a:t>Driving force</a:t>
                    </a:r>
                    <a:r>
                      <a:rPr kumimoji="1" lang="zh-CN" altLang="en-US" dirty="0">
                        <a:latin typeface="Helvetica" pitchFamily="2" charset="0"/>
                      </a:rPr>
                      <a:t>：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type m:val="lin"/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  <m:t>（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den>
                            </m:f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−1/</m:t>
                        </m:r>
                        <m:r>
                          <a:rPr lang="en-US" altLang="zh-CN" b="1" i="1" smtClean="0">
                            <a:solidFill>
                              <a:srgbClr val="9A000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zh-CN" altLang="zh-CN" dirty="0">
                        <a:effectLst/>
                        <a:latin typeface="Times" pitchFamily="2" charset="0"/>
                      </a:rPr>
                      <a:t> </a:t>
                    </a:r>
                    <a:endParaRPr kumimoji="1" lang="zh-CN" altLang="en-US" i="1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34" name="文本框 16">
                    <a:extLst>
                      <a:ext uri="{FF2B5EF4-FFF2-40B4-BE49-F238E27FC236}">
                        <a16:creationId xmlns:a16="http://schemas.microsoft.com/office/drawing/2014/main" id="{61AD2141-594B-ED49-F301-27FACCC499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9380" y="1958420"/>
                    <a:ext cx="3392917" cy="3889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493" t="-103125" b="-153125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文本框 18">
                <a:extLst>
                  <a:ext uri="{FF2B5EF4-FFF2-40B4-BE49-F238E27FC236}">
                    <a16:creationId xmlns:a16="http://schemas.microsoft.com/office/drawing/2014/main" id="{7F7B393E-162E-F500-A7B7-F8624818E082}"/>
                  </a:ext>
                </a:extLst>
              </p:cNvPr>
              <p:cNvSpPr txBox="1"/>
              <p:nvPr/>
            </p:nvSpPr>
            <p:spPr>
              <a:xfrm>
                <a:off x="5275041" y="4021041"/>
                <a:ext cx="2485591" cy="667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num>
                        <m:den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zh-CN" altLang="en-US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en-US" b="1" i="1" smtClean="0">
                              <a:solidFill>
                                <a:srgbClr val="9A000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rgbClr val="9A000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>
                                  <a:solidFill>
                                    <a:srgbClr val="9A0001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p>
                              <m:r>
                                <a:rPr lang="zh-CN" altLang="en-US" b="1" i="0">
                                  <a:solidFill>
                                    <a:srgbClr val="9A000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rgbClr val="9A000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rgbClr val="9A000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rgbClr val="9A000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zh-CN" altLang="en-US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rgbClr val="9A0001"/>
                  </a:solidFill>
                </a:endParaRPr>
              </a:p>
            </p:txBody>
          </p:sp>
        </mc:Choice>
        <mc:Fallback>
          <p:sp>
            <p:nvSpPr>
              <p:cNvPr id="48" name="文本框 18">
                <a:extLst>
                  <a:ext uri="{FF2B5EF4-FFF2-40B4-BE49-F238E27FC236}">
                    <a16:creationId xmlns:a16="http://schemas.microsoft.com/office/drawing/2014/main" id="{7F7B393E-162E-F500-A7B7-F8624818E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041" y="4021041"/>
                <a:ext cx="2485591" cy="6676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515C8533-9E58-F9CA-BC7A-9C462DD5D756}"/>
              </a:ext>
            </a:extLst>
          </p:cNvPr>
          <p:cNvSpPr txBox="1"/>
          <p:nvPr/>
        </p:nvSpPr>
        <p:spPr>
          <a:xfrm>
            <a:off x="5316656" y="3061578"/>
            <a:ext cx="8407839" cy="860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9A0001"/>
                </a:solidFill>
                <a:latin typeface="Helvetica" pitchFamily="2" charset="0"/>
                <a:ea typeface="微软雅黑" panose="020B0503020204020204" pitchFamily="34" charset="-122"/>
              </a:rPr>
              <a:t>In pore-network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itchFamily="2" charset="0"/>
                <a:ea typeface="微软雅黑" panose="020B0503020204020204" pitchFamily="34" charset="-122"/>
              </a:rPr>
              <a:t>Bubble size (</a:t>
            </a:r>
            <a:r>
              <a:rPr lang="en-US" altLang="zh-CN" sz="2000" i="1" dirty="0">
                <a:latin typeface="Times" pitchFamily="2" charset="0"/>
                <a:ea typeface="微软雅黑" panose="020B0503020204020204" pitchFamily="34" charset="-122"/>
              </a:rPr>
              <a:t>R</a:t>
            </a:r>
            <a:r>
              <a:rPr lang="en-US" altLang="zh-CN" sz="2000" dirty="0">
                <a:latin typeface="Helvetica" pitchFamily="2" charset="0"/>
                <a:ea typeface="微软雅黑" panose="020B0503020204020204" pitchFamily="34" charset="-122"/>
              </a:rPr>
              <a:t>) change =&gt;</a:t>
            </a:r>
            <a:r>
              <a:rPr lang="zh-CN" altLang="en-US" sz="2000" dirty="0">
                <a:latin typeface="Helvetic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9A0001"/>
                </a:solidFill>
                <a:latin typeface="Helvetica" pitchFamily="2" charset="0"/>
                <a:ea typeface="微软雅黑" panose="020B0503020204020204" pitchFamily="34" charset="-122"/>
              </a:rPr>
              <a:t>transfer length NOT changed</a:t>
            </a:r>
          </a:p>
        </p:txBody>
      </p:sp>
      <p:sp>
        <p:nvSpPr>
          <p:cNvPr id="50" name="文本框 21">
            <a:extLst>
              <a:ext uri="{FF2B5EF4-FFF2-40B4-BE49-F238E27FC236}">
                <a16:creationId xmlns:a16="http://schemas.microsoft.com/office/drawing/2014/main" id="{A5DE39C6-FED6-F949-B6E5-9B459803F589}"/>
              </a:ext>
            </a:extLst>
          </p:cNvPr>
          <p:cNvSpPr txBox="1"/>
          <p:nvPr/>
        </p:nvSpPr>
        <p:spPr>
          <a:xfrm>
            <a:off x="4726569" y="5127385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Helvetica" pitchFamily="2" charset="0"/>
                <a:ea typeface="Microsoft YaHei" panose="020B0503020204020204" pitchFamily="34" charset="-122"/>
              </a:rPr>
              <a:t>Closely packed:</a:t>
            </a:r>
            <a:endParaRPr kumimoji="1" lang="zh-CN" altLang="en-US" b="1" dirty="0">
              <a:latin typeface="Helvetica" pitchFamily="2" charset="0"/>
              <a:ea typeface="Microsoft YaHei" panose="020B0503020204020204" pitchFamily="34" charset="-122"/>
            </a:endParaRPr>
          </a:p>
        </p:txBody>
      </p:sp>
      <p:sp>
        <p:nvSpPr>
          <p:cNvPr id="51" name="文本框 22">
            <a:extLst>
              <a:ext uri="{FF2B5EF4-FFF2-40B4-BE49-F238E27FC236}">
                <a16:creationId xmlns:a16="http://schemas.microsoft.com/office/drawing/2014/main" id="{95DC3FA5-D675-C879-84E9-DEC9702FFBBE}"/>
              </a:ext>
            </a:extLst>
          </p:cNvPr>
          <p:cNvSpPr txBox="1"/>
          <p:nvPr/>
        </p:nvSpPr>
        <p:spPr>
          <a:xfrm>
            <a:off x="4702279" y="603982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Helvetica" pitchFamily="2" charset="0"/>
                <a:ea typeface="Microsoft YaHei" panose="020B0503020204020204" pitchFamily="34" charset="-122"/>
              </a:rPr>
              <a:t>Sparsely packed:</a:t>
            </a:r>
            <a:endParaRPr kumimoji="1" lang="zh-CN" altLang="en-US" b="1" dirty="0">
              <a:latin typeface="Helvetica" pitchFamily="2" charset="0"/>
              <a:ea typeface="Microsoft YaHei" panose="020B0503020204020204" pitchFamily="34" charset="-122"/>
            </a:endParaRPr>
          </a:p>
        </p:txBody>
      </p:sp>
      <p:pic>
        <p:nvPicPr>
          <p:cNvPr id="52" name="图片 14">
            <a:extLst>
              <a:ext uri="{FF2B5EF4-FFF2-40B4-BE49-F238E27FC236}">
                <a16:creationId xmlns:a16="http://schemas.microsoft.com/office/drawing/2014/main" id="{FF8F1C8D-8829-76C6-54F0-6217D4E3BF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34" y="4787182"/>
            <a:ext cx="5185068" cy="1063297"/>
          </a:xfrm>
          <a:prstGeom prst="rect">
            <a:avLst/>
          </a:prstGeom>
        </p:spPr>
      </p:pic>
      <p:pic>
        <p:nvPicPr>
          <p:cNvPr id="53" name="图片 24">
            <a:extLst>
              <a:ext uri="{FF2B5EF4-FFF2-40B4-BE49-F238E27FC236}">
                <a16:creationId xmlns:a16="http://schemas.microsoft.com/office/drawing/2014/main" id="{708CEFBA-EB06-1B7D-D13D-06C9E015E1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34" y="5832521"/>
            <a:ext cx="3343227" cy="783929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F5927F5-2138-7BA5-AA2E-B5FDFF749CF5}"/>
              </a:ext>
            </a:extLst>
          </p:cNvPr>
          <p:cNvSpPr/>
          <p:nvPr/>
        </p:nvSpPr>
        <p:spPr>
          <a:xfrm>
            <a:off x="4543439" y="4706972"/>
            <a:ext cx="7541641" cy="18794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n w="28575">
                <a:solidFill>
                  <a:srgbClr val="C00000"/>
                </a:solidFill>
              </a:ln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1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7|16.5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1.7|16.5|2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3|1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58375</TotalTime>
  <Words>831</Words>
  <Application>Microsoft Macintosh PowerPoint</Application>
  <PresentationFormat>Widescreen</PresentationFormat>
  <Paragraphs>150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Microsoft YaHei</vt:lpstr>
      <vt:lpstr>等线 Light</vt:lpstr>
      <vt:lpstr>黑体</vt:lpstr>
      <vt:lpstr>Times New Roman</vt:lpstr>
      <vt:lpstr>Courier New</vt:lpstr>
      <vt:lpstr>Arial</vt:lpstr>
      <vt:lpstr>Microsoft YaHei</vt:lpstr>
      <vt:lpstr>等线</vt:lpstr>
      <vt:lpstr>Helvetica</vt:lpstr>
      <vt:lpstr>Times</vt:lpstr>
      <vt:lpstr>思源黑体 CN Light</vt:lpstr>
      <vt:lpstr>Cambria Math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北京大学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北大PPT模版（红色）</dc:title>
  <dc:subject/>
  <dc:creator>刘钊 城环20博</dc:creator>
  <cp:keywords/>
  <dc:description/>
  <cp:lastModifiedBy>Ke Xu</cp:lastModifiedBy>
  <cp:revision>391</cp:revision>
  <cp:lastPrinted>2022-02-28T11:05:57Z</cp:lastPrinted>
  <dcterms:created xsi:type="dcterms:W3CDTF">2020-08-05T06:35:16Z</dcterms:created>
  <dcterms:modified xsi:type="dcterms:W3CDTF">2026-05-19T22:57:29Z</dcterms:modified>
  <cp:category/>
</cp:coreProperties>
</file>