
<file path=[Content_Types].xml><?xml version="1.0" encoding="utf-8"?>
<Types xmlns="http://schemas.openxmlformats.org/package/2006/content-types">
  <Default Extension="avi" ContentType="video/x-msvideo"/>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6" r:id="rId3"/>
    <p:sldId id="257" r:id="rId4"/>
    <p:sldId id="267" r:id="rId5"/>
    <p:sldId id="259" r:id="rId6"/>
    <p:sldId id="260" r:id="rId7"/>
    <p:sldId id="261" r:id="rId8"/>
    <p:sldId id="262" r:id="rId9"/>
    <p:sldId id="263" r:id="rId10"/>
    <p:sldId id="264" r:id="rId11"/>
    <p:sldId id="265"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961" autoAdjust="0"/>
  </p:normalViewPr>
  <p:slideViewPr>
    <p:cSldViewPr snapToGrid="0">
      <p:cViewPr>
        <p:scale>
          <a:sx n="100" d="100"/>
          <a:sy n="100" d="100"/>
        </p:scale>
        <p:origin x="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14C34-37CD-4CA4-892E-1C6DDFD5079E}" type="datetimeFigureOut">
              <a:rPr lang="nl-NL" smtClean="0"/>
              <a:t>15-5-2026</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8FDF6-7AC2-47B1-A8F4-D693BB53CAE7}" type="slidenum">
              <a:rPr lang="nl-NL" smtClean="0"/>
              <a:t>‹#›</a:t>
            </a:fld>
            <a:endParaRPr lang="nl-NL"/>
          </a:p>
        </p:txBody>
      </p:sp>
    </p:spTree>
    <p:extLst>
      <p:ext uri="{BB962C8B-B14F-4D97-AF65-F5344CB8AC3E}">
        <p14:creationId xmlns:p14="http://schemas.microsoft.com/office/powerpoint/2010/main" val="404082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Thank you for being here. My name is Jianxin Lu, a PhD candidate at TU Delft. Today I would like to share our recent work on extending the operator-based linearization framework so that it can simulate history-dependent processes like hysteresis in CO₂ sequestration. Let us get started.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conclusion, </a:t>
            </a:r>
            <a:r>
              <a:rPr lang="en-US" dirty="0"/>
              <a:t>Augmented OBL embeds extra variable into the operator parameter space — extending OBL to path-dependent physics while preserving the Jacobian structure of the standard formulation. Built on this idea, a consistent hysteresis algorithm reproduces efficiently drainage–imbibition cycles at reservoir scale. All implementations are done in the ‘open-darts. If you are interested in our work, get into our </a:t>
            </a:r>
            <a:r>
              <a:rPr lang="en-US" dirty="0" err="1"/>
              <a:t>repository.Thanks</a:t>
            </a:r>
            <a:r>
              <a:rPr lang="en-US" dirty="0"/>
              <a:t> for your attention—I’d be happy to take questions.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inject CO₂ into a deep saline aquifer, long-term storage relies on several trapping mechanisms acting together — structural, residual, dissolution and mineral trapping. Among these, </a:t>
            </a:r>
            <a:r>
              <a:rPr lang="en-US" b="1" dirty="0"/>
              <a:t>residual trapping</a:t>
            </a:r>
            <a:r>
              <a:rPr lang="en-US" dirty="0"/>
              <a:t> — where CO₂ is immobilized as disconnected droplets — is largely controlled by the hysteretic behavior of relative permeability and capillary pressure. What does that mean? Look at the figure on the right. The solid line is primary drainage and imbibition curve, if ignoring hysteresis, </a:t>
            </a:r>
            <a:r>
              <a:rPr lang="en-US" dirty="0" err="1"/>
              <a:t>kr</a:t>
            </a:r>
            <a:r>
              <a:rPr lang="en-US" dirty="0"/>
              <a:t> and pc will be calculated in this curve during whole simulation. But in fact, </a:t>
            </a:r>
            <a:r>
              <a:rPr lang="en-US" b="1" dirty="0"/>
              <a:t>At the same gas saturation, in the same block, the relative permeability during imbibition can be very different from that during drainage.</a:t>
            </a:r>
            <a:r>
              <a:rPr lang="en-US" dirty="0"/>
              <a:t> In other words, the rock has memory of its flow path. If we ignore hysteresis, we systematically underestimate how much CO₂ gets trapped. So the challenge is clear: </a:t>
            </a:r>
            <a:r>
              <a:rPr lang="en-US" b="1" dirty="0"/>
              <a:t>a simulator for CO₂ storage has to reproduce the drainage–imbibition cycle, consistently, at reservoir scale, and at acceptable cost.</a:t>
            </a:r>
            <a:r>
              <a:rPr lang="en-US" dirty="0"/>
              <a:t> That is what motivated this work.</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I introduce the method, let me briefly introduce the simulator we developed our work on. DARTS is an open-source reservoir simulator developed at TU Delft. It is designed for multi-physics problems. There are some works we are working on using DARTS. Including SPE11 benchmark, geothermal production, hydrogen storage in </a:t>
            </a:r>
            <a:r>
              <a:rPr lang="en-GB" sz="1200" dirty="0">
                <a:solidFill>
                  <a:srgbClr val="2C3E50"/>
                </a:solidFill>
                <a:latin typeface="Calibri" pitchFamily="34" charset="0"/>
                <a:ea typeface="Calibri" pitchFamily="34" charset="-122"/>
                <a:cs typeface="Calibri" pitchFamily="34" charset="-120"/>
              </a:rPr>
              <a:t>depleted fields, also a very interesting topic- Extraction of water from moon</a:t>
            </a:r>
            <a:r>
              <a:rPr lang="en-US" sz="1200" dirty="0">
                <a:solidFill>
                  <a:srgbClr val="2C3E50"/>
                </a:solidFill>
                <a:latin typeface="Calibri" pitchFamily="34" charset="0"/>
                <a:ea typeface="Calibri" pitchFamily="34" charset="-122"/>
                <a:cs typeface="Calibri" pitchFamily="34" charset="-120"/>
              </a:rPr>
              <a:t>. </a:t>
            </a:r>
            <a:r>
              <a:rPr lang="en-US" dirty="0"/>
              <a:t>Geochemistry study on rock dissolution duo to CO2 injection. Two design choices make it particularly useful for our work. First, the Python interface is very flexible, so we can develop new physics quickly. Second, the performance-critical kernel — including Jacobian </a:t>
            </a:r>
            <a:r>
              <a:rPr lang="en-US" dirty="0" err="1"/>
              <a:t>asemble</a:t>
            </a:r>
            <a:r>
              <a:rPr lang="en-US" dirty="0"/>
              <a:t>— is implemented in C++. But what really sets DARTS apart is its core linearization technique: </a:t>
            </a:r>
            <a:r>
              <a:rPr lang="en-US" b="1" dirty="0"/>
              <a:t>Operator-Based Linearization</a:t>
            </a:r>
            <a:r>
              <a:rPr lang="en-US" dirty="0"/>
              <a:t>, or </a:t>
            </a:r>
            <a:r>
              <a:rPr lang="en-US" b="1" dirty="0"/>
              <a:t>OBL</a:t>
            </a:r>
            <a:r>
              <a:rPr lang="en-US" dirty="0"/>
              <a:t>. This is what I want to focus on next.</a:t>
            </a:r>
            <a:endParaRPr lang="nl-NL" dirty="0"/>
          </a:p>
        </p:txBody>
      </p:sp>
      <p:sp>
        <p:nvSpPr>
          <p:cNvPr id="4" name="Slide Number Placeholder 3"/>
          <p:cNvSpPr>
            <a:spLocks noGrp="1"/>
          </p:cNvSpPr>
          <p:nvPr>
            <p:ph type="sldNum" sz="quarter" idx="5"/>
          </p:nvPr>
        </p:nvSpPr>
        <p:spPr/>
        <p:txBody>
          <a:bodyPr/>
          <a:lstStyle/>
          <a:p>
            <a:fld id="{CA88FDF6-7AC2-47B1-A8F4-D693BB53CAE7}" type="slidenum">
              <a:rPr lang="nl-NL" smtClean="0"/>
              <a:t>3</a:t>
            </a:fld>
            <a:endParaRPr lang="nl-NL"/>
          </a:p>
        </p:txBody>
      </p:sp>
    </p:spTree>
    <p:extLst>
      <p:ext uri="{BB962C8B-B14F-4D97-AF65-F5344CB8AC3E}">
        <p14:creationId xmlns:p14="http://schemas.microsoft.com/office/powerpoint/2010/main" val="2336463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So</a:t>
            </a:r>
            <a:r>
              <a:rPr lang="nl-NL" dirty="0"/>
              <a:t> </a:t>
            </a:r>
            <a:r>
              <a:rPr lang="nl-NL" dirty="0" err="1"/>
              <a:t>what</a:t>
            </a:r>
            <a:r>
              <a:rPr lang="nl-NL" dirty="0"/>
              <a:t> is OBL? </a:t>
            </a:r>
            <a:r>
              <a:rPr lang="en-US" dirty="0"/>
              <a:t>In a conventional simulator, every Newton iteration requires evaluating complex nonlinear physics — flash calculations, equations of state, viscosities, reaction rates — together with all their derivatives. This is expensive. OBL takes a different route. The conservation equation, shown at the top, can be decomposed into four physical terms — accumulation, convection, diffusion, and source–sink. Each of these terms is </a:t>
            </a:r>
            <a:r>
              <a:rPr lang="en-US" b="1" dirty="0"/>
              <a:t>rewritten as a product of two functions:</a:t>
            </a:r>
            <a:r>
              <a:rPr lang="en-US" dirty="0"/>
              <a:t> one that depends on the thermodynamic state, and one that depends on the discretization. The state-dependent part is what we call an </a:t>
            </a:r>
            <a:r>
              <a:rPr lang="en-US" b="1" dirty="0"/>
              <a:t>operator</a:t>
            </a:r>
            <a:r>
              <a:rPr lang="en-US" dirty="0"/>
              <a:t>. It groups together all the nonlinear physics — phase mobility, enthalpy, flash, reaction rate — into a small set of smooth functions of the state. Now here is the key idea: instead of evaluating those operators on the fly every Newton step, we </a:t>
            </a:r>
            <a:r>
              <a:rPr lang="en-US" b="1" dirty="0"/>
              <a:t>adaptively tabulate and cache them on a uniform grid in parameter space coordinated with primary variables pressure, composition, temperature. </a:t>
            </a:r>
            <a:r>
              <a:rPr lang="en-US" dirty="0"/>
              <a:t>During simulation, we no longer call expensive thermodynamic routines. We just </a:t>
            </a:r>
            <a:r>
              <a:rPr lang="en-US" b="1" dirty="0"/>
              <a:t>interpolate</a:t>
            </a:r>
            <a:r>
              <a:rPr lang="en-US" dirty="0"/>
              <a:t> the operator value and its derivatives in this parameter space. In a short word, OBL replaces expensive on-the-fly physics with cheap interpolation in a state-dependent operator space.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OBL works beautifully — </a:t>
            </a:r>
            <a:r>
              <a:rPr lang="en-US" b="1" dirty="0"/>
              <a:t>as long as the physics is reversible. </a:t>
            </a:r>
            <a:r>
              <a:rPr lang="en-US" dirty="0"/>
              <a:t>On the left, you can see the kinds of properties OBL handles naturally: flash, density, viscosity, monotonic relative permeability, equilibrium chemistry. For all of these, the operator value at a given </a:t>
            </a:r>
            <a:r>
              <a:rPr lang="en-US" sz="1200" i="1" dirty="0">
                <a:solidFill>
                  <a:srgbClr val="64748B"/>
                </a:solidFill>
                <a:latin typeface="Calibri" pitchFamily="34" charset="0"/>
                <a:ea typeface="Calibri" pitchFamily="34" charset="-122"/>
                <a:cs typeface="Calibri" pitchFamily="34" charset="-120"/>
              </a:rPr>
              <a:t>thermodynamic</a:t>
            </a:r>
            <a:r>
              <a:rPr lang="en-US" dirty="0"/>
              <a:t> state is unique. The same pressure and composition always give the same operator. But on the right, we have the physics: capillary-pressure hysteresis, relative-permeability hysteresis, irreversible dissolution. For these processes, </a:t>
            </a:r>
            <a:r>
              <a:rPr lang="en-US" b="1" dirty="0"/>
              <a:t>two cells with the same instantaneous state can have completely different operator values</a:t>
            </a:r>
            <a:r>
              <a:rPr lang="en-US" dirty="0"/>
              <a:t>, depending on what they experienced before. Standard OBL has no way to represent this — the operator table is indexed only by the instantaneous state. So we need to extend the framework — keep its efficiency, but allow path-dependent operators.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central idea of the work. We propose to </a:t>
            </a:r>
            <a:r>
              <a:rPr lang="en-US" b="1" dirty="0"/>
              <a:t>embed history variables directly into the operator parameter space</a:t>
            </a:r>
            <a:r>
              <a:rPr lang="en-US" dirty="0"/>
              <a:t>. Instead of indexing operators only by ω, we use an </a:t>
            </a:r>
            <a:r>
              <a:rPr lang="en-US" b="1" dirty="0"/>
              <a:t>augmented parameter</a:t>
            </a:r>
            <a:r>
              <a:rPr lang="en-US" dirty="0"/>
              <a:t> ω-hat, which contains the original state plus a history coordinate η. For hysteresis, the natural choice for η is </a:t>
            </a:r>
            <a:r>
              <a:rPr lang="en-US" b="1" dirty="0"/>
              <a:t>the maximum gas saturation experienced by a cell</a:t>
            </a:r>
            <a:r>
              <a:rPr lang="en-US" dirty="0"/>
              <a:t>, </a:t>
            </a:r>
            <a:r>
              <a:rPr lang="en-US" dirty="0" err="1"/>
              <a:t>S_g,max</a:t>
            </a:r>
            <a:r>
              <a:rPr lang="en-US" dirty="0"/>
              <a:t>. T On the left, standard OBL interpolates inside a 2D grid in (p, z). On the right, augmented OBL interpolates inside a 3D grid in (p, z, η). Now, the crucial design point — and this is what makes the method practical — is that </a:t>
            </a:r>
            <a:r>
              <a:rPr lang="en-US" b="1" dirty="0"/>
              <a:t>η is treated as a local cell property, not as a primary unknown</a:t>
            </a:r>
            <a:r>
              <a:rPr lang="en-US" dirty="0"/>
              <a:t>. It is frozen within each Newton iteration and only updated at the end of a converged step. What does that buy us? </a:t>
            </a:r>
            <a:r>
              <a:rPr lang="en-US" b="1" dirty="0"/>
              <a:t>The Jacobian dimension does not change. The sparsity pattern does not change. Newton convergence is unaffected.</a:t>
            </a:r>
            <a:r>
              <a:rPr lang="en-US" dirty="0"/>
              <a:t> A single extra dimension in the operator table captures the full hysteretic physics — at minimal computational overhead. That is the core message of this talk.</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now show how this works in practice. We use the well-known Killough hysteresis model, fully coupled with our augmented OBL. On the left is </a:t>
            </a:r>
            <a:r>
              <a:rPr lang="en-US" b="1" dirty="0"/>
              <a:t>Algorithm 1</a:t>
            </a:r>
            <a:r>
              <a:rPr lang="en-US" dirty="0"/>
              <a:t>. Given the current saturation and the local </a:t>
            </a:r>
            <a:r>
              <a:rPr lang="en-US" dirty="0" err="1"/>
              <a:t>S_g,max</a:t>
            </a:r>
            <a:r>
              <a:rPr lang="en-US" dirty="0"/>
              <a:t>, we decide which curve we are on. On the right is </a:t>
            </a:r>
            <a:r>
              <a:rPr lang="en-US" b="1" dirty="0"/>
              <a:t>Algorithm 2</a:t>
            </a:r>
            <a:r>
              <a:rPr lang="en-US" dirty="0"/>
              <a:t>: how we update </a:t>
            </a:r>
            <a:r>
              <a:rPr lang="en-US" dirty="0" err="1"/>
              <a:t>S_g,max</a:t>
            </a:r>
            <a:r>
              <a:rPr lang="en-US" dirty="0"/>
              <a:t> after each converged step. </a:t>
            </a:r>
            <a:r>
              <a:rPr lang="nl-NL" dirty="0"/>
              <a:t>Three </a:t>
            </a:r>
            <a:r>
              <a:rPr lang="nl-NL" dirty="0" err="1"/>
              <a:t>things</a:t>
            </a:r>
            <a:r>
              <a:rPr lang="nl-NL" dirty="0"/>
              <a:t> </a:t>
            </a:r>
            <a:r>
              <a:rPr lang="nl-NL" dirty="0" err="1"/>
              <a:t>to</a:t>
            </a:r>
            <a:r>
              <a:rPr lang="nl-NL" dirty="0"/>
              <a:t> highlight. </a:t>
            </a:r>
            <a:r>
              <a:rPr lang="en-US" dirty="0"/>
              <a:t>"</a:t>
            </a:r>
            <a:r>
              <a:rPr lang="en-US" dirty="0" err="1"/>
              <a:t>k_r</a:t>
            </a:r>
            <a:r>
              <a:rPr lang="en-US" dirty="0"/>
              <a:t> and </a:t>
            </a:r>
            <a:r>
              <a:rPr lang="en-US" dirty="0" err="1"/>
              <a:t>p_c</a:t>
            </a:r>
            <a:r>
              <a:rPr lang="en-US" dirty="0"/>
              <a:t> are evaluated through OBL interpolation in the augmented parameter space, primary unknowns enter the Jacobian consistently. </a:t>
            </a:r>
            <a:r>
              <a:rPr lang="en-US" b="1" dirty="0"/>
              <a:t>Second</a:t>
            </a:r>
            <a:r>
              <a:rPr lang="en-US" dirty="0"/>
              <a:t>, drainage and imbibition transitions are handled cell-by-cell, automatically. </a:t>
            </a:r>
            <a:r>
              <a:rPr lang="en-US" b="1" dirty="0"/>
              <a:t>Third</a:t>
            </a:r>
            <a:r>
              <a:rPr lang="en-US" dirty="0"/>
              <a:t>, dissolution feedback is built in — it is not a separate post-processing step.</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validate the implementation, we start with a one-dimensional benchmark. A two-component, isothermal system: CO₂ and water. The injection schedule is designed specifically to exercise hysteresis. We inject CO₂ from day 0 to day 400 — that is drainage. Then a long shut-in period from day 400 to 800 — to let dissolution act. And finally, water injection from day 800 to 1000 — that is imbibition. We compare DARTS, which uses our augmented OBL, against </a:t>
            </a:r>
            <a:r>
              <a:rPr lang="en-US" dirty="0" err="1"/>
              <a:t>DARSim</a:t>
            </a:r>
            <a:r>
              <a:rPr lang="en-US" dirty="0"/>
              <a:t> and against the commercial simulator CMG, both with the Killough hysteresis model. You can see the gas-saturation profiles at the three characteristic times. </a:t>
            </a:r>
            <a:r>
              <a:rPr lang="en-US" b="1" dirty="0"/>
              <a:t>All three simulators agree across the full cycle — the sharp gas front during drainage, the residual plateau after shut-in, and the leading edge of the water displacement. </a:t>
            </a:r>
            <a:r>
              <a:rPr lang="en-US" dirty="0"/>
              <a:t>This three-way agreement gives us confidence that the augmented OBL implementation reproduces the standard hysteresis physics correctly, and we can now move to realistic, reservoir-scale problems.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apply the same algorithm to the SPE11b benchmark — a heterogeneous 2D reservoir, simulated over </a:t>
            </a:r>
            <a:r>
              <a:rPr lang="en-US" b="1" dirty="0"/>
              <a:t>1000 years</a:t>
            </a:r>
            <a:r>
              <a:rPr lang="en-US" dirty="0"/>
              <a:t> of cyclic water–CO₂ injection. In the upper panel you see the hysteretic run; in the lower panel, the non-hysteretic run. They look similar at first glance, but if you look carefully, </a:t>
            </a:r>
            <a:r>
              <a:rPr lang="en-US" b="1" dirty="0"/>
              <a:t>the hysteretic case retains visibly more residual gas — especially during and after the water injection cycles. </a:t>
            </a:r>
            <a:r>
              <a:rPr lang="en-US" dirty="0"/>
              <a:t>The curves on the right make this quantitative. The most important one is the </a:t>
            </a:r>
            <a:r>
              <a:rPr lang="en-US" b="1" dirty="0"/>
              <a:t>immobile gas mass</a:t>
            </a:r>
            <a:r>
              <a:rPr lang="en-US" dirty="0"/>
              <a:t>, top right. The hysteretic, cyclic case — the dotted red curve — accumulates substantially more trapped CO₂ than the non-hysteretic case. This is exactly the trapping enhancement we expect from physics, and it is now reproduced by the simulator. And what is the cost of all this physics? Look at the table. </a:t>
            </a:r>
            <a:r>
              <a:rPr lang="en-US" b="1" dirty="0"/>
              <a:t>The hysteretic run took 63,430 Newton iterations versus 63,852 for the non-hysteretic case — essentially the same.</a:t>
            </a:r>
            <a:r>
              <a:rPr lang="en-US" dirty="0"/>
              <a:t> CPU time increased by only about 23%. So for a one-dimensional augmentation of the parameter space, we capture a fundamentally important physical effect at a very modest cost. This is, in our view, what makes augmented OBL practical for reservoir-scale CCS simulations.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A568-0E7A-05E0-880A-9BD712878A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CAE4092-CE75-5025-879F-2605089EE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F256E26B-84BE-B867-A752-F6145687B39E}"/>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5" name="Footer Placeholder 4">
            <a:extLst>
              <a:ext uri="{FF2B5EF4-FFF2-40B4-BE49-F238E27FC236}">
                <a16:creationId xmlns:a16="http://schemas.microsoft.com/office/drawing/2014/main" id="{6F9AD333-E012-8BBC-3DE6-597959602FE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E0E6B11-B51D-7F4D-942D-46D2825CE6CF}"/>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47178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1A03-8EF4-3F89-07B5-957DFFADBF28}"/>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CF079CCE-8593-E8B9-5795-69D672AFE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718DCB4-5ADC-F943-864D-77B87347824F}"/>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5" name="Footer Placeholder 4">
            <a:extLst>
              <a:ext uri="{FF2B5EF4-FFF2-40B4-BE49-F238E27FC236}">
                <a16:creationId xmlns:a16="http://schemas.microsoft.com/office/drawing/2014/main" id="{E667370B-F283-8499-032D-CDA34B7F30A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50C4E3D-AA6D-68F6-4575-AE1EC86286AC}"/>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208648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CAE398-38AC-1168-BFE7-844CC35501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E274E1B3-775F-7C33-A82E-16C754886C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BB33096-3805-4C24-2C31-48C9042D5EC9}"/>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5" name="Footer Placeholder 4">
            <a:extLst>
              <a:ext uri="{FF2B5EF4-FFF2-40B4-BE49-F238E27FC236}">
                <a16:creationId xmlns:a16="http://schemas.microsoft.com/office/drawing/2014/main" id="{ABBFC963-05B5-C798-ECD1-72611A377A4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B1FB40A-CA0D-9A5B-16F7-A5C988806C3A}"/>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1102086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90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587F-ADE1-47C7-E260-123B04CEC2F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630D9E9-745D-7DFE-F8A4-CFA92797B0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8453EAF6-6001-0C0B-9AF9-5CC99809830E}"/>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5" name="Footer Placeholder 4">
            <a:extLst>
              <a:ext uri="{FF2B5EF4-FFF2-40B4-BE49-F238E27FC236}">
                <a16:creationId xmlns:a16="http://schemas.microsoft.com/office/drawing/2014/main" id="{EDC5772C-ED36-301D-7DCB-897BCD7762E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9CC57FC-09B4-5B52-7AD0-9A5C07862DE0}"/>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71872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0185-0252-0225-2F4B-0AD2CE864F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E055DE3A-7FC3-1136-BBE1-9F0198FC0A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D0D310-597B-1250-3BC0-59F6A60C7082}"/>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5" name="Footer Placeholder 4">
            <a:extLst>
              <a:ext uri="{FF2B5EF4-FFF2-40B4-BE49-F238E27FC236}">
                <a16:creationId xmlns:a16="http://schemas.microsoft.com/office/drawing/2014/main" id="{E2793414-B8E4-9865-9539-4CC7F588536A}"/>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C7DBC2C-7C0E-2973-BAF1-024309FE697C}"/>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236709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856E-FB00-1B3B-DFE8-6ABCFCDD8F2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EFEA16C-B520-07C6-05DA-92D6FFB64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CE073979-234C-93A0-85FB-E9A3CDDD2C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BEC4543C-66E1-3410-FF52-09A60548D3EC}"/>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6" name="Footer Placeholder 5">
            <a:extLst>
              <a:ext uri="{FF2B5EF4-FFF2-40B4-BE49-F238E27FC236}">
                <a16:creationId xmlns:a16="http://schemas.microsoft.com/office/drawing/2014/main" id="{4E505371-4A9D-9A0B-E372-1C055B6C007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05B63FE-A410-94A2-FC69-8366617DDB99}"/>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3814357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ECE5-9E33-C9FF-FE78-C4E845C5DA11}"/>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23A31A8-8D2D-E713-E664-620457C5C0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2F41CE-7541-54D5-DC44-638DB1FF62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CD4F7C69-07C1-8E4B-2844-22F5F7DA7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789155-92C9-156C-A9C8-784EC8576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8ED8CF37-8D0E-6D51-45C3-6291F1BD561D}"/>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8" name="Footer Placeholder 7">
            <a:extLst>
              <a:ext uri="{FF2B5EF4-FFF2-40B4-BE49-F238E27FC236}">
                <a16:creationId xmlns:a16="http://schemas.microsoft.com/office/drawing/2014/main" id="{2014EA07-F808-5058-A491-21BC0FA95C07}"/>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B99E425B-289B-F87F-1B7E-70C8136019A9}"/>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1532054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FF11-51D5-F6C7-1DCE-DEC96BC20A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287F05DF-D4F2-F96A-1F08-F05CCFA13D20}"/>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4" name="Footer Placeholder 3">
            <a:extLst>
              <a:ext uri="{FF2B5EF4-FFF2-40B4-BE49-F238E27FC236}">
                <a16:creationId xmlns:a16="http://schemas.microsoft.com/office/drawing/2014/main" id="{6AA525A0-7132-FEBF-5B4B-6CE36550EE1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ECD3CC4F-69ED-E1C6-1BEA-63DA6455DE9B}"/>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3467857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D5120-84D1-49D9-3199-903FFFB76E15}"/>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3" name="Footer Placeholder 2">
            <a:extLst>
              <a:ext uri="{FF2B5EF4-FFF2-40B4-BE49-F238E27FC236}">
                <a16:creationId xmlns:a16="http://schemas.microsoft.com/office/drawing/2014/main" id="{3226EA78-F94E-D8C3-D2F3-49987C3224BE}"/>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AFD2A412-6CCB-27D9-9169-8AD9B5A2C43C}"/>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4018570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0F4B-2FD9-6B1C-2D97-A6BAE8796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73D0F8C4-89F1-DCBD-7B68-D937B2E631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FED5975F-1CF1-BE8F-BF98-E72661D01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F3C944-B00D-13C9-C781-D05B9F1B964C}"/>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6" name="Footer Placeholder 5">
            <a:extLst>
              <a:ext uri="{FF2B5EF4-FFF2-40B4-BE49-F238E27FC236}">
                <a16:creationId xmlns:a16="http://schemas.microsoft.com/office/drawing/2014/main" id="{F076823E-20AC-42F1-6D96-4E66F0B3632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78CCC3C-B67D-82D3-4DB2-6B95A61318D8}"/>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167667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9F13-1A9E-5973-E86E-01530B8171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0C1B89BE-75BC-ED33-6085-75141A228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94F8253A-C09E-C5D6-FCA1-8C97F1F52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D4A8DE-82C1-1789-0838-E3F38EB9D6F8}"/>
              </a:ext>
            </a:extLst>
          </p:cNvPr>
          <p:cNvSpPr>
            <a:spLocks noGrp="1"/>
          </p:cNvSpPr>
          <p:nvPr>
            <p:ph type="dt" sz="half" idx="10"/>
          </p:nvPr>
        </p:nvSpPr>
        <p:spPr/>
        <p:txBody>
          <a:bodyPr/>
          <a:lstStyle/>
          <a:p>
            <a:fld id="{C9DFC494-E87E-4938-9CE9-FC713A640067}" type="datetimeFigureOut">
              <a:rPr lang="nl-NL" smtClean="0"/>
              <a:t>15-5-2026</a:t>
            </a:fld>
            <a:endParaRPr lang="nl-NL"/>
          </a:p>
        </p:txBody>
      </p:sp>
      <p:sp>
        <p:nvSpPr>
          <p:cNvPr id="6" name="Footer Placeholder 5">
            <a:extLst>
              <a:ext uri="{FF2B5EF4-FFF2-40B4-BE49-F238E27FC236}">
                <a16:creationId xmlns:a16="http://schemas.microsoft.com/office/drawing/2014/main" id="{8C054A1B-D71A-6E41-B31D-76788CAA4DD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EE8CEFE1-916B-330B-C49D-3F247FF85177}"/>
              </a:ext>
            </a:extLst>
          </p:cNvPr>
          <p:cNvSpPr>
            <a:spLocks noGrp="1"/>
          </p:cNvSpPr>
          <p:nvPr>
            <p:ph type="sldNum" sz="quarter" idx="12"/>
          </p:nvPr>
        </p:nvSpPr>
        <p:spPr/>
        <p:txBody>
          <a:bodyPr/>
          <a:lstStyle/>
          <a:p>
            <a:fld id="{7B929992-DB8B-4850-BB09-5C335AE6CCA1}" type="slidenum">
              <a:rPr lang="nl-NL" smtClean="0"/>
              <a:t>‹#›</a:t>
            </a:fld>
            <a:endParaRPr lang="nl-NL"/>
          </a:p>
        </p:txBody>
      </p:sp>
    </p:spTree>
    <p:extLst>
      <p:ext uri="{BB962C8B-B14F-4D97-AF65-F5344CB8AC3E}">
        <p14:creationId xmlns:p14="http://schemas.microsoft.com/office/powerpoint/2010/main" val="4154605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F812B2-E227-A425-0184-9AA83F14F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083DB1F0-A234-E493-0158-C4FC8462B9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1827ED2-0D39-4624-6427-F9C4EFA441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DFC494-E87E-4938-9CE9-FC713A640067}" type="datetimeFigureOut">
              <a:rPr lang="nl-NL" smtClean="0"/>
              <a:t>15-5-2026</a:t>
            </a:fld>
            <a:endParaRPr lang="nl-NL"/>
          </a:p>
        </p:txBody>
      </p:sp>
      <p:sp>
        <p:nvSpPr>
          <p:cNvPr id="5" name="Footer Placeholder 4">
            <a:extLst>
              <a:ext uri="{FF2B5EF4-FFF2-40B4-BE49-F238E27FC236}">
                <a16:creationId xmlns:a16="http://schemas.microsoft.com/office/drawing/2014/main" id="{4463A2CB-7790-645C-E51D-D8D25489EC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Slide Number Placeholder 5">
            <a:extLst>
              <a:ext uri="{FF2B5EF4-FFF2-40B4-BE49-F238E27FC236}">
                <a16:creationId xmlns:a16="http://schemas.microsoft.com/office/drawing/2014/main" id="{B9B850DA-ECAA-8FD6-AC33-EA02AB77FE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929992-DB8B-4850-BB09-5C335AE6CCA1}" type="slidenum">
              <a:rPr lang="nl-NL" smtClean="0"/>
              <a:t>‹#›</a:t>
            </a:fld>
            <a:endParaRPr lang="nl-NL"/>
          </a:p>
        </p:txBody>
      </p:sp>
    </p:spTree>
    <p:extLst>
      <p:ext uri="{BB962C8B-B14F-4D97-AF65-F5344CB8AC3E}">
        <p14:creationId xmlns:p14="http://schemas.microsoft.com/office/powerpoint/2010/main" val="3181813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970112"/>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video" Target="../media/media4.avi"/><Relationship Id="rId13" Type="http://schemas.openxmlformats.org/officeDocument/2006/relationships/image" Target="../media/image7.png"/><Relationship Id="rId18" Type="http://schemas.openxmlformats.org/officeDocument/2006/relationships/image" Target="../media/image12.png"/><Relationship Id="rId3" Type="http://schemas.microsoft.com/office/2007/relationships/media" Target="../media/media2.mp4"/><Relationship Id="rId21" Type="http://schemas.openxmlformats.org/officeDocument/2006/relationships/image" Target="../media/image15.png"/><Relationship Id="rId7" Type="http://schemas.microsoft.com/office/2007/relationships/media" Target="../media/media4.avi"/><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video" Target="../media/media1.mp4"/><Relationship Id="rId16" Type="http://schemas.openxmlformats.org/officeDocument/2006/relationships/image" Target="../media/image10.jpeg"/><Relationship Id="rId20" Type="http://schemas.openxmlformats.org/officeDocument/2006/relationships/image" Target="../media/image14.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png"/><Relationship Id="rId5" Type="http://schemas.microsoft.com/office/2007/relationships/media" Target="../media/media3.mp4"/><Relationship Id="rId15" Type="http://schemas.openxmlformats.org/officeDocument/2006/relationships/image" Target="../media/image9.png"/><Relationship Id="rId10" Type="http://schemas.openxmlformats.org/officeDocument/2006/relationships/notesSlide" Target="../notesSlides/notesSlide3.xml"/><Relationship Id="rId19" Type="http://schemas.openxmlformats.org/officeDocument/2006/relationships/image" Target="../media/image13.png"/><Relationship Id="rId4" Type="http://schemas.openxmlformats.org/officeDocument/2006/relationships/video" Target="../media/media2.mp4"/><Relationship Id="rId9" Type="http://schemas.openxmlformats.org/officeDocument/2006/relationships/slideLayout" Target="../slideLayouts/slideLayout12.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Shape 0"/>
          <p:cNvSpPr/>
          <p:nvPr/>
        </p:nvSpPr>
        <p:spPr>
          <a:xfrm>
            <a:off x="0" y="0"/>
            <a:ext cx="243840" cy="685800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853440" y="853440"/>
            <a:ext cx="10485120" cy="365760"/>
          </a:xfrm>
          <a:prstGeom prst="rect">
            <a:avLst/>
          </a:prstGeom>
          <a:noFill/>
          <a:ln/>
        </p:spPr>
        <p:txBody>
          <a:bodyPr wrap="square" lIns="0" tIns="0" rIns="0" bIns="0" rtlCol="0" anchor="ctr"/>
          <a:lstStyle/>
          <a:p>
            <a:pPr defTabSz="1219170"/>
            <a:r>
              <a:rPr lang="en-US" sz="1467" b="1" kern="0" spc="400" dirty="0">
                <a:solidFill>
                  <a:srgbClr val="00A6D6"/>
                </a:solidFill>
                <a:latin typeface="Calibri" pitchFamily="34" charset="0"/>
                <a:ea typeface="Calibri" pitchFamily="34" charset="-122"/>
                <a:cs typeface="Calibri" pitchFamily="34" charset="-120"/>
              </a:rPr>
              <a:t>INTERPORE  2026  ·  ORAL PRESENTATION</a:t>
            </a:r>
            <a:endParaRPr lang="en-US" sz="1467" dirty="0">
              <a:solidFill>
                <a:prstClr val="black"/>
              </a:solidFill>
              <a:latin typeface="Calibri" panose="020F0502020204030204"/>
            </a:endParaRPr>
          </a:p>
        </p:txBody>
      </p:sp>
      <p:sp>
        <p:nvSpPr>
          <p:cNvPr id="4" name="Shape 2"/>
          <p:cNvSpPr/>
          <p:nvPr/>
        </p:nvSpPr>
        <p:spPr>
          <a:xfrm>
            <a:off x="853440" y="1280160"/>
            <a:ext cx="1463040" cy="0"/>
          </a:xfrm>
          <a:prstGeom prst="line">
            <a:avLst/>
          </a:prstGeom>
          <a:noFill/>
          <a:ln w="254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5" name="Text 3"/>
          <p:cNvSpPr/>
          <p:nvPr/>
        </p:nvSpPr>
        <p:spPr>
          <a:xfrm>
            <a:off x="853440" y="1584960"/>
            <a:ext cx="10972800" cy="853440"/>
          </a:xfrm>
          <a:prstGeom prst="rect">
            <a:avLst/>
          </a:prstGeom>
          <a:noFill/>
          <a:ln/>
        </p:spPr>
        <p:txBody>
          <a:bodyPr wrap="square" lIns="0" tIns="0" rIns="0" bIns="0" rtlCol="0" anchor="ctr"/>
          <a:lstStyle/>
          <a:p>
            <a:pPr defTabSz="1219170"/>
            <a:r>
              <a:rPr lang="en-US" sz="4267" b="1" dirty="0">
                <a:solidFill>
                  <a:srgbClr val="FFFFFF"/>
                </a:solidFill>
                <a:latin typeface="Calibri" pitchFamily="34" charset="0"/>
                <a:ea typeface="Calibri" pitchFamily="34" charset="-122"/>
                <a:cs typeface="Calibri" pitchFamily="34" charset="-120"/>
              </a:rPr>
              <a:t>Augmented Operator-Based Linearization</a:t>
            </a:r>
            <a:endParaRPr lang="en-US" sz="4267" dirty="0">
              <a:solidFill>
                <a:prstClr val="black"/>
              </a:solidFill>
              <a:latin typeface="Calibri" panose="020F0502020204030204"/>
            </a:endParaRPr>
          </a:p>
        </p:txBody>
      </p:sp>
      <p:sp>
        <p:nvSpPr>
          <p:cNvPr id="6" name="Text 4"/>
          <p:cNvSpPr/>
          <p:nvPr/>
        </p:nvSpPr>
        <p:spPr>
          <a:xfrm>
            <a:off x="853440" y="2377440"/>
            <a:ext cx="10972800" cy="609600"/>
          </a:xfrm>
          <a:prstGeom prst="rect">
            <a:avLst/>
          </a:prstGeom>
          <a:noFill/>
          <a:ln/>
        </p:spPr>
        <p:txBody>
          <a:bodyPr wrap="square" lIns="0" tIns="0" rIns="0" bIns="0" rtlCol="0" anchor="ctr"/>
          <a:lstStyle/>
          <a:p>
            <a:pPr defTabSz="1219170"/>
            <a:r>
              <a:rPr lang="en-US" sz="2933" dirty="0">
                <a:solidFill>
                  <a:srgbClr val="B6D9EB"/>
                </a:solidFill>
                <a:latin typeface="Calibri" pitchFamily="34" charset="0"/>
                <a:ea typeface="Calibri" pitchFamily="34" charset="-122"/>
                <a:cs typeface="Calibri" pitchFamily="34" charset="-120"/>
              </a:rPr>
              <a:t>for Modeling of Hysteresis process</a:t>
            </a:r>
            <a:endParaRPr lang="en-US" sz="2933" dirty="0">
              <a:solidFill>
                <a:prstClr val="black"/>
              </a:solidFill>
              <a:latin typeface="Calibri" panose="020F0502020204030204"/>
            </a:endParaRPr>
          </a:p>
        </p:txBody>
      </p:sp>
      <p:sp>
        <p:nvSpPr>
          <p:cNvPr id="7" name="Text 5"/>
          <p:cNvSpPr/>
          <p:nvPr/>
        </p:nvSpPr>
        <p:spPr>
          <a:xfrm>
            <a:off x="853440" y="2926080"/>
            <a:ext cx="10972800" cy="609600"/>
          </a:xfrm>
          <a:prstGeom prst="rect">
            <a:avLst/>
          </a:prstGeom>
          <a:noFill/>
          <a:ln/>
        </p:spPr>
        <p:txBody>
          <a:bodyPr wrap="square" lIns="0" tIns="0" rIns="0" bIns="0" rtlCol="0" anchor="ctr"/>
          <a:lstStyle/>
          <a:p>
            <a:pPr defTabSz="1219170"/>
            <a:r>
              <a:rPr lang="en-US" sz="2933" dirty="0">
                <a:solidFill>
                  <a:srgbClr val="B6D9EB"/>
                </a:solidFill>
                <a:latin typeface="Calibri" pitchFamily="34" charset="0"/>
                <a:ea typeface="Calibri" pitchFamily="34" charset="-122"/>
                <a:cs typeface="Calibri" pitchFamily="34" charset="-120"/>
              </a:rPr>
              <a:t>in CO₂ Sequestration</a:t>
            </a:r>
            <a:endParaRPr lang="en-US" sz="2933" dirty="0">
              <a:solidFill>
                <a:prstClr val="black"/>
              </a:solidFill>
              <a:latin typeface="Calibri" panose="020F0502020204030204"/>
            </a:endParaRPr>
          </a:p>
        </p:txBody>
      </p:sp>
      <p:sp>
        <p:nvSpPr>
          <p:cNvPr id="8" name="Text 6"/>
          <p:cNvSpPr/>
          <p:nvPr/>
        </p:nvSpPr>
        <p:spPr>
          <a:xfrm>
            <a:off x="853440" y="4206240"/>
            <a:ext cx="10972800" cy="426720"/>
          </a:xfrm>
          <a:prstGeom prst="rect">
            <a:avLst/>
          </a:prstGeom>
          <a:noFill/>
          <a:ln/>
        </p:spPr>
        <p:txBody>
          <a:bodyPr wrap="square" lIns="0" tIns="0" rIns="0" bIns="0" rtlCol="0" anchor="ctr"/>
          <a:lstStyle/>
          <a:p>
            <a:pPr defTabSz="1219170"/>
            <a:r>
              <a:rPr lang="en-US" sz="1733" dirty="0">
                <a:solidFill>
                  <a:srgbClr val="FFFFFF"/>
                </a:solidFill>
                <a:latin typeface="Calibri" pitchFamily="34" charset="0"/>
                <a:ea typeface="Calibri" pitchFamily="34" charset="-122"/>
                <a:cs typeface="Calibri" pitchFamily="34" charset="-120"/>
              </a:rPr>
              <a:t>Jianxin Lu¹ · Aleksei Novikov¹ · Mengjie Zhao¹ · Lifei Yan¹ · Rouhi Farajzadeh¹ · Denis Voskov¹²</a:t>
            </a:r>
            <a:endParaRPr lang="en-US" sz="1733" dirty="0">
              <a:solidFill>
                <a:prstClr val="black"/>
              </a:solidFill>
              <a:latin typeface="Calibri" panose="020F0502020204030204"/>
            </a:endParaRPr>
          </a:p>
        </p:txBody>
      </p:sp>
      <p:sp>
        <p:nvSpPr>
          <p:cNvPr id="9" name="Text 7"/>
          <p:cNvSpPr/>
          <p:nvPr/>
        </p:nvSpPr>
        <p:spPr>
          <a:xfrm>
            <a:off x="853440" y="4608576"/>
            <a:ext cx="10972800" cy="365760"/>
          </a:xfrm>
          <a:prstGeom prst="rect">
            <a:avLst/>
          </a:prstGeom>
          <a:noFill/>
          <a:ln/>
        </p:spPr>
        <p:txBody>
          <a:bodyPr wrap="square" lIns="0" tIns="0" rIns="0" bIns="0" rtlCol="0" anchor="ctr"/>
          <a:lstStyle/>
          <a:p>
            <a:pPr defTabSz="1219170"/>
            <a:r>
              <a:rPr lang="en-US" sz="1467" i="1" dirty="0">
                <a:solidFill>
                  <a:srgbClr val="9CB8D2"/>
                </a:solidFill>
                <a:latin typeface="Calibri" pitchFamily="34" charset="0"/>
                <a:ea typeface="Calibri" pitchFamily="34" charset="-122"/>
                <a:cs typeface="Calibri" pitchFamily="34" charset="-120"/>
              </a:rPr>
              <a:t>¹ Delft University of Technology, Netherlands    ² Stanford University, USA</a:t>
            </a:r>
            <a:endParaRPr lang="en-US" sz="1467" dirty="0">
              <a:solidFill>
                <a:prstClr val="black"/>
              </a:solidFill>
              <a:latin typeface="Calibri" panose="020F0502020204030204"/>
            </a:endParaRPr>
          </a:p>
        </p:txBody>
      </p:sp>
      <p:sp>
        <p:nvSpPr>
          <p:cNvPr id="10" name="Shape 8"/>
          <p:cNvSpPr/>
          <p:nvPr/>
        </p:nvSpPr>
        <p:spPr>
          <a:xfrm>
            <a:off x="853440" y="5669280"/>
            <a:ext cx="4876800" cy="0"/>
          </a:xfrm>
          <a:prstGeom prst="line">
            <a:avLst/>
          </a:prstGeom>
          <a:noFill/>
          <a:ln w="9525">
            <a:solidFill>
              <a:srgbClr val="3D6890"/>
            </a:solidFill>
            <a:prstDash val="solid"/>
          </a:ln>
        </p:spPr>
        <p:txBody>
          <a:bodyPr/>
          <a:lstStyle/>
          <a:p>
            <a:pPr defTabSz="1219170"/>
            <a:endParaRPr lang="nl-NL" sz="2400">
              <a:solidFill>
                <a:prstClr val="black"/>
              </a:solidFill>
              <a:latin typeface="Calibri" panose="020F0502020204030204"/>
            </a:endParaRPr>
          </a:p>
        </p:txBody>
      </p:sp>
      <p:sp>
        <p:nvSpPr>
          <p:cNvPr id="11" name="Text 9"/>
          <p:cNvSpPr/>
          <p:nvPr/>
        </p:nvSpPr>
        <p:spPr>
          <a:xfrm>
            <a:off x="853440" y="5791200"/>
            <a:ext cx="7315200" cy="365760"/>
          </a:xfrm>
          <a:prstGeom prst="rect">
            <a:avLst/>
          </a:prstGeom>
          <a:noFill/>
          <a:ln/>
        </p:spPr>
        <p:txBody>
          <a:bodyPr wrap="square" lIns="0" tIns="0" rIns="0" bIns="0" rtlCol="0" anchor="ctr"/>
          <a:lstStyle/>
          <a:p>
            <a:pPr defTabSz="1219170"/>
            <a:r>
              <a:rPr lang="en-US" sz="1467" dirty="0">
                <a:solidFill>
                  <a:srgbClr val="B6D9EB"/>
                </a:solidFill>
                <a:latin typeface="Calibri" pitchFamily="34" charset="0"/>
                <a:ea typeface="Calibri" pitchFamily="34" charset="-122"/>
                <a:cs typeface="Calibri" pitchFamily="34" charset="-120"/>
              </a:rPr>
              <a:t>Department of Geoscience &amp; Engineering</a:t>
            </a:r>
            <a:endParaRPr lang="en-US" sz="1467" dirty="0">
              <a:solidFill>
                <a:prstClr val="black"/>
              </a:solidFill>
              <a:latin typeface="Calibri" panose="020F0502020204030204"/>
            </a:endParaRPr>
          </a:p>
        </p:txBody>
      </p:sp>
      <p:sp>
        <p:nvSpPr>
          <p:cNvPr id="12" name="Text 10"/>
          <p:cNvSpPr/>
          <p:nvPr/>
        </p:nvSpPr>
        <p:spPr>
          <a:xfrm>
            <a:off x="853440" y="6156960"/>
            <a:ext cx="7315200" cy="365760"/>
          </a:xfrm>
          <a:prstGeom prst="rect">
            <a:avLst/>
          </a:prstGeom>
          <a:noFill/>
          <a:ln/>
        </p:spPr>
        <p:txBody>
          <a:bodyPr wrap="square" lIns="0" tIns="0" rIns="0" bIns="0" rtlCol="0" anchor="ctr"/>
          <a:lstStyle/>
          <a:p>
            <a:pPr defTabSz="1219170"/>
            <a:r>
              <a:rPr lang="en-US" sz="1333" i="1" dirty="0">
                <a:solidFill>
                  <a:srgbClr val="9CB8D2"/>
                </a:solidFill>
                <a:latin typeface="Calibri" pitchFamily="34" charset="0"/>
                <a:ea typeface="Calibri" pitchFamily="34" charset="-122"/>
                <a:cs typeface="Calibri" pitchFamily="34" charset="-120"/>
              </a:rPr>
              <a:t>May 2026  ·  Nante, France</a:t>
            </a:r>
            <a:endParaRPr lang="en-US" sz="1333" dirty="0">
              <a:solidFill>
                <a:prstClr val="black"/>
              </a:solidFill>
              <a:latin typeface="Calibri" panose="020F0502020204030204"/>
            </a:endParaRPr>
          </a:p>
        </p:txBody>
      </p:sp>
      <p:pic>
        <p:nvPicPr>
          <p:cNvPr id="13" name="Image 0" descr="/sessions/loving-jolly-rubin/mnt/InterPore2026/presentation/LOGOS/tudelft——transparent.png"/>
          <p:cNvPicPr>
            <a:picLocks noChangeAspect="1"/>
          </p:cNvPicPr>
          <p:nvPr/>
        </p:nvPicPr>
        <p:blipFill>
          <a:blip r:embed="rId3"/>
          <a:stretch>
            <a:fillRect/>
          </a:stretch>
        </p:blipFill>
        <p:spPr>
          <a:xfrm>
            <a:off x="8054848" y="5437632"/>
            <a:ext cx="1446784" cy="1085088"/>
          </a:xfrm>
          <a:prstGeom prst="rect">
            <a:avLst/>
          </a:prstGeom>
        </p:spPr>
      </p:pic>
      <p:pic>
        <p:nvPicPr>
          <p:cNvPr id="14" name="Image 1" descr="/sessions/loving-jolly-rubin/mnt/InterPore2026/presentation/LOGOS/DARTSION_TRANSPARENT.png"/>
          <p:cNvPicPr>
            <a:picLocks noChangeAspect="1"/>
          </p:cNvPicPr>
          <p:nvPr/>
        </p:nvPicPr>
        <p:blipFill>
          <a:blip r:embed="rId4"/>
          <a:stretch>
            <a:fillRect/>
          </a:stretch>
        </p:blipFill>
        <p:spPr>
          <a:xfrm>
            <a:off x="10607040" y="5547360"/>
            <a:ext cx="914400" cy="914400"/>
          </a:xfrm>
          <a:prstGeom prst="rect">
            <a:avLst/>
          </a:prstGeom>
        </p:spPr>
      </p:pic>
      <p:pic>
        <p:nvPicPr>
          <p:cNvPr id="15" name="Picture 14">
            <a:extLst>
              <a:ext uri="{FF2B5EF4-FFF2-40B4-BE49-F238E27FC236}">
                <a16:creationId xmlns:a16="http://schemas.microsoft.com/office/drawing/2014/main" id="{71F1A57A-20F5-86EC-F6F5-0EAB8B13FDA8}"/>
              </a:ext>
            </a:extLst>
          </p:cNvPr>
          <p:cNvPicPr>
            <a:picLocks noChangeAspect="1"/>
          </p:cNvPicPr>
          <p:nvPr/>
        </p:nvPicPr>
        <p:blipFill>
          <a:blip r:embed="rId5"/>
          <a:stretch>
            <a:fillRect/>
          </a:stretch>
        </p:blipFill>
        <p:spPr>
          <a:xfrm>
            <a:off x="9448801" y="5500625"/>
            <a:ext cx="979423" cy="9794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Shape 0"/>
          <p:cNvSpPr/>
          <p:nvPr/>
        </p:nvSpPr>
        <p:spPr>
          <a:xfrm>
            <a:off x="0" y="0"/>
            <a:ext cx="243840" cy="685800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731520" y="548640"/>
            <a:ext cx="10485120" cy="487680"/>
          </a:xfrm>
          <a:prstGeom prst="rect">
            <a:avLst/>
          </a:prstGeom>
          <a:noFill/>
          <a:ln/>
        </p:spPr>
        <p:txBody>
          <a:bodyPr wrap="square" lIns="0" tIns="0" rIns="0" bIns="0" rtlCol="0" anchor="ctr"/>
          <a:lstStyle/>
          <a:p>
            <a:pPr defTabSz="1219170"/>
            <a:r>
              <a:rPr lang="en-US" sz="1600" b="1" kern="0" spc="533" dirty="0">
                <a:solidFill>
                  <a:srgbClr val="00A6D6"/>
                </a:solidFill>
                <a:latin typeface="Calibri" pitchFamily="34" charset="0"/>
                <a:ea typeface="Calibri" pitchFamily="34" charset="-122"/>
                <a:cs typeface="Calibri" pitchFamily="34" charset="-120"/>
              </a:rPr>
              <a:t>CONCLUSIONS  &amp;  FUTURE  WORK</a:t>
            </a:r>
            <a:endParaRPr lang="en-US" sz="1600" dirty="0">
              <a:solidFill>
                <a:prstClr val="black"/>
              </a:solidFill>
              <a:latin typeface="Calibri" panose="020F0502020204030204"/>
            </a:endParaRPr>
          </a:p>
        </p:txBody>
      </p:sp>
      <p:sp>
        <p:nvSpPr>
          <p:cNvPr id="4" name="Shape 2"/>
          <p:cNvSpPr/>
          <p:nvPr/>
        </p:nvSpPr>
        <p:spPr>
          <a:xfrm>
            <a:off x="731520" y="1121664"/>
            <a:ext cx="1463040" cy="0"/>
          </a:xfrm>
          <a:prstGeom prst="line">
            <a:avLst/>
          </a:prstGeom>
          <a:noFill/>
          <a:ln w="254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5" name="Text 3"/>
          <p:cNvSpPr/>
          <p:nvPr/>
        </p:nvSpPr>
        <p:spPr>
          <a:xfrm>
            <a:off x="731520" y="1341120"/>
            <a:ext cx="5364480" cy="487680"/>
          </a:xfrm>
          <a:prstGeom prst="rect">
            <a:avLst/>
          </a:prstGeom>
          <a:noFill/>
          <a:ln/>
        </p:spPr>
        <p:txBody>
          <a:bodyPr wrap="square" lIns="0" tIns="0" rIns="0" bIns="0" rtlCol="0" anchor="ctr"/>
          <a:lstStyle/>
          <a:p>
            <a:pPr defTabSz="1219170"/>
            <a:r>
              <a:rPr lang="en-US" sz="2400" b="1" dirty="0">
                <a:solidFill>
                  <a:srgbClr val="FFFFFF"/>
                </a:solidFill>
                <a:latin typeface="Calibri" pitchFamily="34" charset="0"/>
                <a:ea typeface="Calibri" pitchFamily="34" charset="-122"/>
                <a:cs typeface="Calibri" pitchFamily="34" charset="-120"/>
              </a:rPr>
              <a:t>✓  Conclusions</a:t>
            </a:r>
            <a:endParaRPr lang="en-US" sz="2400" dirty="0">
              <a:solidFill>
                <a:prstClr val="black"/>
              </a:solidFill>
              <a:latin typeface="Calibri" panose="020F0502020204030204"/>
            </a:endParaRPr>
          </a:p>
        </p:txBody>
      </p:sp>
      <p:sp>
        <p:nvSpPr>
          <p:cNvPr id="6" name="Shape 4"/>
          <p:cNvSpPr/>
          <p:nvPr/>
        </p:nvSpPr>
        <p:spPr>
          <a:xfrm>
            <a:off x="755904" y="2109216"/>
            <a:ext cx="121920" cy="12192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7" name="Text 5"/>
          <p:cNvSpPr/>
          <p:nvPr/>
        </p:nvSpPr>
        <p:spPr>
          <a:xfrm>
            <a:off x="1036320" y="1950720"/>
            <a:ext cx="5120640" cy="1219200"/>
          </a:xfrm>
          <a:prstGeom prst="rect">
            <a:avLst/>
          </a:prstGeom>
          <a:noFill/>
          <a:ln/>
        </p:spPr>
        <p:txBody>
          <a:bodyPr wrap="square" lIns="0" tIns="0" rIns="0" bIns="0" rtlCol="0" anchor="t"/>
          <a:lstStyle/>
          <a:p>
            <a:pPr defTabSz="1219170"/>
            <a:r>
              <a:rPr lang="en-US" sz="2000" b="1" dirty="0">
                <a:solidFill>
                  <a:srgbClr val="00A6D6"/>
                </a:solidFill>
                <a:latin typeface="Calibri" pitchFamily="34" charset="0"/>
                <a:ea typeface="Calibri" pitchFamily="34" charset="-122"/>
                <a:cs typeface="Calibri" pitchFamily="34" charset="-120"/>
              </a:rPr>
              <a:t>Augmented OBL </a:t>
            </a:r>
            <a:r>
              <a:rPr lang="en-US" sz="2000" dirty="0">
                <a:solidFill>
                  <a:srgbClr val="FFFFFF"/>
                </a:solidFill>
                <a:latin typeface="Calibri" pitchFamily="34" charset="0"/>
                <a:ea typeface="Calibri" pitchFamily="34" charset="-122"/>
                <a:cs typeface="Calibri" pitchFamily="34" charset="-120"/>
              </a:rPr>
              <a:t>embeds history variables into the operator parameter space — Jacobian structure preserved.</a:t>
            </a:r>
            <a:endParaRPr lang="en-US" sz="2000" dirty="0">
              <a:solidFill>
                <a:prstClr val="black"/>
              </a:solidFill>
              <a:latin typeface="Calibri" panose="020F0502020204030204"/>
            </a:endParaRPr>
          </a:p>
        </p:txBody>
      </p:sp>
      <p:sp>
        <p:nvSpPr>
          <p:cNvPr id="8" name="Shape 6"/>
          <p:cNvSpPr/>
          <p:nvPr/>
        </p:nvSpPr>
        <p:spPr>
          <a:xfrm>
            <a:off x="755904" y="3389376"/>
            <a:ext cx="121920" cy="12192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9" name="Text 7"/>
          <p:cNvSpPr/>
          <p:nvPr/>
        </p:nvSpPr>
        <p:spPr>
          <a:xfrm>
            <a:off x="1036320" y="3230880"/>
            <a:ext cx="5120640" cy="1219200"/>
          </a:xfrm>
          <a:prstGeom prst="rect">
            <a:avLst/>
          </a:prstGeom>
          <a:noFill/>
          <a:ln/>
        </p:spPr>
        <p:txBody>
          <a:bodyPr wrap="square" lIns="0" tIns="0" rIns="0" bIns="0" rtlCol="0" anchor="t"/>
          <a:lstStyle/>
          <a:p>
            <a:pPr defTabSz="1219170"/>
            <a:r>
              <a:rPr lang="en-US" sz="2000" dirty="0">
                <a:solidFill>
                  <a:srgbClr val="FFFFFF"/>
                </a:solidFill>
                <a:latin typeface="Calibri" pitchFamily="34" charset="0"/>
                <a:ea typeface="Calibri" pitchFamily="34" charset="-122"/>
                <a:cs typeface="Calibri" pitchFamily="34" charset="-120"/>
              </a:rPr>
              <a:t>A new hysteresis algorithm uses  </a:t>
            </a:r>
            <a:r>
              <a:rPr lang="en-US" sz="2000" b="1" i="1" dirty="0">
                <a:solidFill>
                  <a:srgbClr val="00A6D6"/>
                </a:solidFill>
                <a:latin typeface="Calibri" pitchFamily="34" charset="0"/>
                <a:ea typeface="Calibri" pitchFamily="34" charset="-122"/>
                <a:cs typeface="Calibri" pitchFamily="34" charset="-120"/>
              </a:rPr>
              <a:t>S</a:t>
            </a:r>
            <a:r>
              <a:rPr lang="en-US" sz="2000" b="1" baseline="-40000" dirty="0">
                <a:solidFill>
                  <a:srgbClr val="00A6D6"/>
                </a:solidFill>
                <a:latin typeface="Calibri" pitchFamily="34" charset="0"/>
                <a:ea typeface="Calibri" pitchFamily="34" charset="-122"/>
                <a:cs typeface="Calibri" pitchFamily="34" charset="-120"/>
              </a:rPr>
              <a:t>g,max</a:t>
            </a:r>
            <a:r>
              <a:rPr lang="en-US" sz="2000" dirty="0">
                <a:solidFill>
                  <a:srgbClr val="FFFFFF"/>
                </a:solidFill>
                <a:latin typeface="Calibri" pitchFamily="34" charset="0"/>
                <a:ea typeface="Calibri" pitchFamily="34" charset="-122"/>
                <a:cs typeface="Calibri" pitchFamily="34" charset="-120"/>
              </a:rPr>
              <a:t>  as a local history variable with CO₂ dissolution feedback.</a:t>
            </a:r>
            <a:endParaRPr lang="en-US" sz="2000" dirty="0">
              <a:solidFill>
                <a:prstClr val="black"/>
              </a:solidFill>
              <a:latin typeface="Calibri" panose="020F0502020204030204"/>
            </a:endParaRPr>
          </a:p>
        </p:txBody>
      </p:sp>
      <p:sp>
        <p:nvSpPr>
          <p:cNvPr id="10" name="Shape 8"/>
          <p:cNvSpPr/>
          <p:nvPr/>
        </p:nvSpPr>
        <p:spPr>
          <a:xfrm>
            <a:off x="755904" y="4669536"/>
            <a:ext cx="121920" cy="12192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11" name="Text 9"/>
          <p:cNvSpPr/>
          <p:nvPr/>
        </p:nvSpPr>
        <p:spPr>
          <a:xfrm>
            <a:off x="1036320" y="4511040"/>
            <a:ext cx="5120640" cy="1219200"/>
          </a:xfrm>
          <a:prstGeom prst="rect">
            <a:avLst/>
          </a:prstGeom>
          <a:noFill/>
          <a:ln/>
        </p:spPr>
        <p:txBody>
          <a:bodyPr wrap="square" lIns="0" tIns="0" rIns="0" bIns="0" rtlCol="0" anchor="t"/>
          <a:lstStyle/>
          <a:p>
            <a:pPr defTabSz="1219170"/>
            <a:r>
              <a:rPr lang="en-US" sz="2000" b="1" dirty="0">
                <a:solidFill>
                  <a:srgbClr val="00A6D6"/>
                </a:solidFill>
                <a:latin typeface="Calibri" pitchFamily="34" charset="0"/>
                <a:ea typeface="Calibri" pitchFamily="34" charset="-122"/>
                <a:cs typeface="Calibri" pitchFamily="34" charset="-120"/>
              </a:rPr>
              <a:t>Validated </a:t>
            </a:r>
            <a:r>
              <a:rPr lang="en-US" sz="2000" dirty="0">
                <a:solidFill>
                  <a:srgbClr val="FFFFFF"/>
                </a:solidFill>
                <a:latin typeface="Calibri" pitchFamily="34" charset="0"/>
                <a:ea typeface="Calibri" pitchFamily="34" charset="-122"/>
                <a:cs typeface="Calibri" pitchFamily="34" charset="-120"/>
              </a:rPr>
              <a:t>against DARSim &amp; CMG; SPE11b reservoir-scale run captures hysteresis at ~23% extra CPU.</a:t>
            </a:r>
            <a:endParaRPr lang="en-US" sz="2000" dirty="0">
              <a:solidFill>
                <a:prstClr val="black"/>
              </a:solidFill>
              <a:latin typeface="Calibri" panose="020F0502020204030204"/>
            </a:endParaRPr>
          </a:p>
        </p:txBody>
      </p:sp>
      <p:sp>
        <p:nvSpPr>
          <p:cNvPr id="21" name="Shape 19"/>
          <p:cNvSpPr/>
          <p:nvPr/>
        </p:nvSpPr>
        <p:spPr>
          <a:xfrm>
            <a:off x="731520" y="5913120"/>
            <a:ext cx="10972800" cy="0"/>
          </a:xfrm>
          <a:prstGeom prst="line">
            <a:avLst/>
          </a:prstGeom>
          <a:noFill/>
          <a:ln w="9525">
            <a:solidFill>
              <a:srgbClr val="3D6890"/>
            </a:solidFill>
            <a:prstDash val="solid"/>
          </a:ln>
        </p:spPr>
        <p:txBody>
          <a:bodyPr/>
          <a:lstStyle/>
          <a:p>
            <a:pPr defTabSz="1219170"/>
            <a:endParaRPr lang="nl-NL" sz="2400">
              <a:solidFill>
                <a:prstClr val="black"/>
              </a:solidFill>
              <a:latin typeface="Calibri" panose="020F0502020204030204"/>
            </a:endParaRPr>
          </a:p>
        </p:txBody>
      </p:sp>
      <p:sp>
        <p:nvSpPr>
          <p:cNvPr id="22" name="Text 20"/>
          <p:cNvSpPr/>
          <p:nvPr/>
        </p:nvSpPr>
        <p:spPr>
          <a:xfrm>
            <a:off x="6709295" y="5189219"/>
            <a:ext cx="5251797" cy="426720"/>
          </a:xfrm>
          <a:prstGeom prst="rect">
            <a:avLst/>
          </a:prstGeom>
          <a:noFill/>
          <a:ln/>
        </p:spPr>
        <p:txBody>
          <a:bodyPr wrap="square" lIns="0" tIns="0" rIns="0" bIns="0" rtlCol="0" anchor="ctr"/>
          <a:lstStyle/>
          <a:p>
            <a:pPr defTabSz="1219170"/>
            <a:r>
              <a:rPr lang="en-US" sz="2800" b="1" dirty="0">
                <a:solidFill>
                  <a:srgbClr val="FFFFFF"/>
                </a:solidFill>
                <a:latin typeface="Calibri" pitchFamily="34" charset="0"/>
                <a:ea typeface="Calibri" pitchFamily="34" charset="-122"/>
                <a:cs typeface="Calibri" pitchFamily="34" charset="-120"/>
              </a:rPr>
              <a:t>Thank you!  Questions welcome.</a:t>
            </a:r>
            <a:endParaRPr lang="en-US" sz="2800" dirty="0">
              <a:solidFill>
                <a:prstClr val="black"/>
              </a:solidFill>
              <a:latin typeface="Calibri" panose="020F0502020204030204"/>
            </a:endParaRPr>
          </a:p>
        </p:txBody>
      </p:sp>
      <p:sp>
        <p:nvSpPr>
          <p:cNvPr id="23" name="Text 21"/>
          <p:cNvSpPr/>
          <p:nvPr/>
        </p:nvSpPr>
        <p:spPr>
          <a:xfrm>
            <a:off x="731520" y="6156960"/>
            <a:ext cx="7315200" cy="304800"/>
          </a:xfrm>
          <a:prstGeom prst="rect">
            <a:avLst/>
          </a:prstGeom>
          <a:noFill/>
          <a:ln/>
        </p:spPr>
        <p:txBody>
          <a:bodyPr wrap="square" lIns="0" tIns="0" rIns="0" bIns="0" rtlCol="0" anchor="ctr"/>
          <a:lstStyle/>
          <a:p>
            <a:pPr defTabSz="1219170"/>
            <a:r>
              <a:rPr lang="en-US" sz="1333" i="1" dirty="0">
                <a:solidFill>
                  <a:srgbClr val="B6D9EB"/>
                </a:solidFill>
                <a:latin typeface="Calibri" pitchFamily="34" charset="0"/>
                <a:ea typeface="Calibri" pitchFamily="34" charset="-122"/>
                <a:cs typeface="Calibri" pitchFamily="34" charset="-120"/>
              </a:rPr>
              <a:t>jianxinlu@tudelft.nl  ·  Delft University of Technology</a:t>
            </a:r>
            <a:endParaRPr lang="en-US" sz="1333" dirty="0">
              <a:solidFill>
                <a:prstClr val="black"/>
              </a:solidFill>
              <a:latin typeface="Calibri" panose="020F0502020204030204"/>
            </a:endParaRPr>
          </a:p>
        </p:txBody>
      </p:sp>
      <p:pic>
        <p:nvPicPr>
          <p:cNvPr id="24" name="Image 0" descr="/sessions/loving-jolly-rubin/mnt/InterPore2026/presentation/LOGOS/tudelft——transparent.png"/>
          <p:cNvPicPr>
            <a:picLocks noChangeAspect="1"/>
          </p:cNvPicPr>
          <p:nvPr/>
        </p:nvPicPr>
        <p:blipFill>
          <a:blip r:embed="rId3"/>
          <a:stretch>
            <a:fillRect/>
          </a:stretch>
        </p:blipFill>
        <p:spPr>
          <a:xfrm>
            <a:off x="8229600" y="5852160"/>
            <a:ext cx="1158240" cy="914400"/>
          </a:xfrm>
          <a:prstGeom prst="rect">
            <a:avLst/>
          </a:prstGeom>
        </p:spPr>
      </p:pic>
      <p:pic>
        <p:nvPicPr>
          <p:cNvPr id="25" name="Image 1" descr="/sessions/loving-jolly-rubin/mnt/InterPore2026/presentation/LOGOS/DARTSION_TRANSPARENT.png"/>
          <p:cNvPicPr>
            <a:picLocks noChangeAspect="1"/>
          </p:cNvPicPr>
          <p:nvPr/>
        </p:nvPicPr>
        <p:blipFill>
          <a:blip r:embed="rId4"/>
          <a:stretch>
            <a:fillRect/>
          </a:stretch>
        </p:blipFill>
        <p:spPr>
          <a:xfrm>
            <a:off x="10728960" y="5974080"/>
            <a:ext cx="792480" cy="792480"/>
          </a:xfrm>
          <a:prstGeom prst="rect">
            <a:avLst/>
          </a:prstGeom>
        </p:spPr>
      </p:pic>
      <p:pic>
        <p:nvPicPr>
          <p:cNvPr id="26" name="Picture 25">
            <a:extLst>
              <a:ext uri="{FF2B5EF4-FFF2-40B4-BE49-F238E27FC236}">
                <a16:creationId xmlns:a16="http://schemas.microsoft.com/office/drawing/2014/main" id="{7678F330-3242-C0A0-519E-87752E715323}"/>
              </a:ext>
            </a:extLst>
          </p:cNvPr>
          <p:cNvPicPr>
            <a:picLocks noChangeAspect="1"/>
          </p:cNvPicPr>
          <p:nvPr/>
        </p:nvPicPr>
        <p:blipFill>
          <a:blip r:embed="rId5"/>
          <a:stretch>
            <a:fillRect/>
          </a:stretch>
        </p:blipFill>
        <p:spPr>
          <a:xfrm>
            <a:off x="9570720" y="5925312"/>
            <a:ext cx="914400" cy="914400"/>
          </a:xfrm>
          <a:prstGeom prst="rect">
            <a:avLst/>
          </a:prstGeom>
        </p:spPr>
      </p:pic>
      <p:sp>
        <p:nvSpPr>
          <p:cNvPr id="28" name="TextBox 27">
            <a:extLst>
              <a:ext uri="{FF2B5EF4-FFF2-40B4-BE49-F238E27FC236}">
                <a16:creationId xmlns:a16="http://schemas.microsoft.com/office/drawing/2014/main" id="{C3621F15-1FE7-AD30-64C6-8D742F19400E}"/>
              </a:ext>
            </a:extLst>
          </p:cNvPr>
          <p:cNvSpPr txBox="1"/>
          <p:nvPr/>
        </p:nvSpPr>
        <p:spPr>
          <a:xfrm>
            <a:off x="6709295" y="938629"/>
            <a:ext cx="4507345" cy="707886"/>
          </a:xfrm>
          <a:prstGeom prst="rect">
            <a:avLst/>
          </a:prstGeom>
          <a:noFill/>
        </p:spPr>
        <p:txBody>
          <a:bodyPr wrap="square">
            <a:spAutoFit/>
          </a:bodyPr>
          <a:lstStyle/>
          <a:p>
            <a:pPr algn="ctr"/>
            <a:r>
              <a:rPr lang="en-US" sz="2000" b="1" dirty="0">
                <a:solidFill>
                  <a:schemeClr val="bg1"/>
                </a:solidFill>
              </a:rPr>
              <a:t>All implementations are carried out in open source simulator-’’</a:t>
            </a:r>
            <a:r>
              <a:rPr lang="en-US" sz="2000" b="1" dirty="0">
                <a:solidFill>
                  <a:srgbClr val="00B0F0"/>
                </a:solidFill>
              </a:rPr>
              <a:t>DARTS</a:t>
            </a:r>
            <a:r>
              <a:rPr lang="en-US" sz="2000" b="1" dirty="0">
                <a:solidFill>
                  <a:schemeClr val="bg1"/>
                </a:solidFill>
              </a:rPr>
              <a:t>’’</a:t>
            </a:r>
            <a:endParaRPr lang="nl-NL" sz="2000" b="1" dirty="0">
              <a:solidFill>
                <a:schemeClr val="bg1"/>
              </a:solidFill>
            </a:endParaRPr>
          </a:p>
        </p:txBody>
      </p:sp>
      <p:pic>
        <p:nvPicPr>
          <p:cNvPr id="31" name="Picture 30">
            <a:extLst>
              <a:ext uri="{FF2B5EF4-FFF2-40B4-BE49-F238E27FC236}">
                <a16:creationId xmlns:a16="http://schemas.microsoft.com/office/drawing/2014/main" id="{540EAE9C-1B74-EA1C-0B55-62611ED05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9973" y="1658706"/>
            <a:ext cx="2838558" cy="3429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487680" y="219456"/>
            <a:ext cx="11216640" cy="670560"/>
          </a:xfrm>
          <a:prstGeom prst="rect">
            <a:avLst/>
          </a:prstGeom>
          <a:noFill/>
          <a:ln/>
        </p:spPr>
        <p:txBody>
          <a:bodyPr wrap="square" lIns="0" tIns="0" rIns="0" bIns="0" rtlCol="0" anchor="ctr"/>
          <a:lstStyle/>
          <a:p>
            <a:pPr defTabSz="1219170"/>
            <a:r>
              <a:rPr lang="en-US" sz="2933" b="1" dirty="0">
                <a:solidFill>
                  <a:srgbClr val="00305B"/>
                </a:solidFill>
                <a:latin typeface="Calibri" pitchFamily="34" charset="0"/>
                <a:ea typeface="Calibri" pitchFamily="34" charset="-122"/>
                <a:cs typeface="Calibri" pitchFamily="34" charset="-120"/>
              </a:rPr>
              <a:t>Why Hysteresis Matters in CO₂ Storage</a:t>
            </a:r>
            <a:endParaRPr lang="en-US" sz="2933" dirty="0">
              <a:solidFill>
                <a:prstClr val="black"/>
              </a:solidFill>
              <a:latin typeface="Calibri" panose="020F0502020204030204"/>
            </a:endParaRPr>
          </a:p>
        </p:txBody>
      </p:sp>
      <p:sp>
        <p:nvSpPr>
          <p:cNvPr id="4" name="Text 2"/>
          <p:cNvSpPr/>
          <p:nvPr/>
        </p:nvSpPr>
        <p:spPr>
          <a:xfrm>
            <a:off x="487680" y="877824"/>
            <a:ext cx="11216640" cy="36576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History-dependent flow properties drive residual trapping &amp; long-term storage security</a:t>
            </a:r>
            <a:endParaRPr lang="en-US" sz="1600" dirty="0">
              <a:solidFill>
                <a:prstClr val="black"/>
              </a:solidFill>
              <a:latin typeface="Calibri" panose="020F0502020204030204"/>
            </a:endParaRPr>
          </a:p>
        </p:txBody>
      </p:sp>
      <p:sp>
        <p:nvSpPr>
          <p:cNvPr id="5" name="Shape 3"/>
          <p:cNvSpPr/>
          <p:nvPr/>
        </p:nvSpPr>
        <p:spPr>
          <a:xfrm>
            <a:off x="487680" y="1280160"/>
            <a:ext cx="11216640" cy="0"/>
          </a:xfrm>
          <a:prstGeom prst="line">
            <a:avLst/>
          </a:prstGeom>
          <a:noFill/>
          <a:ln w="9525">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6" name="Shape 4"/>
          <p:cNvSpPr/>
          <p:nvPr/>
        </p:nvSpPr>
        <p:spPr>
          <a:xfrm>
            <a:off x="487680" y="1524000"/>
            <a:ext cx="121920" cy="36576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7" name="Text 5"/>
          <p:cNvSpPr/>
          <p:nvPr/>
        </p:nvSpPr>
        <p:spPr>
          <a:xfrm>
            <a:off x="707136" y="1499616"/>
            <a:ext cx="4876800" cy="414528"/>
          </a:xfrm>
          <a:prstGeom prst="rect">
            <a:avLst/>
          </a:prstGeom>
          <a:noFill/>
          <a:ln/>
        </p:spPr>
        <p:txBody>
          <a:bodyPr wrap="square" lIns="0" tIns="0" rIns="0" bIns="0" rtlCol="0" anchor="ctr"/>
          <a:lstStyle/>
          <a:p>
            <a:pPr defTabSz="1219170"/>
            <a:r>
              <a:rPr lang="en-US" sz="1600" b="1" dirty="0">
                <a:solidFill>
                  <a:srgbClr val="00305B"/>
                </a:solidFill>
                <a:latin typeface="Calibri" pitchFamily="34" charset="0"/>
                <a:ea typeface="Calibri" pitchFamily="34" charset="-122"/>
                <a:cs typeface="Calibri" pitchFamily="34" charset="-120"/>
              </a:rPr>
              <a:t>Long-term CO₂ storage relies on trapping mechanisms</a:t>
            </a:r>
            <a:endParaRPr lang="en-US" sz="1600" dirty="0">
              <a:solidFill>
                <a:prstClr val="black"/>
              </a:solidFill>
              <a:latin typeface="Calibri" panose="020F0502020204030204"/>
            </a:endParaRPr>
          </a:p>
        </p:txBody>
      </p:sp>
      <p:sp>
        <p:nvSpPr>
          <p:cNvPr id="8" name="Text 6"/>
          <p:cNvSpPr/>
          <p:nvPr/>
        </p:nvSpPr>
        <p:spPr>
          <a:xfrm>
            <a:off x="609600" y="2011680"/>
            <a:ext cx="5608320" cy="853440"/>
          </a:xfrm>
          <a:prstGeom prst="rect">
            <a:avLst/>
          </a:prstGeom>
          <a:noFill/>
          <a:ln/>
        </p:spPr>
        <p:txBody>
          <a:bodyPr wrap="square" lIns="0" tIns="0" rIns="0" bIns="0" rtlCol="0" anchor="ctr"/>
          <a:lstStyle/>
          <a:p>
            <a:pPr defTabSz="1219170">
              <a:spcAft>
                <a:spcPts val="400"/>
              </a:spcAft>
            </a:pPr>
            <a:r>
              <a:rPr lang="en-US" sz="1600" dirty="0">
                <a:solidFill>
                  <a:srgbClr val="2C3E50"/>
                </a:solidFill>
                <a:latin typeface="Calibri" pitchFamily="34" charset="0"/>
                <a:ea typeface="Calibri" pitchFamily="34" charset="-122"/>
                <a:cs typeface="Calibri" pitchFamily="34" charset="-120"/>
              </a:rPr>
              <a:t>Structural, residual, dissolution and mineral trapping all act together — </a:t>
            </a:r>
            <a:r>
              <a:rPr lang="en-US" sz="1600" b="1" dirty="0">
                <a:solidFill>
                  <a:srgbClr val="2C3E50"/>
                </a:solidFill>
                <a:latin typeface="Calibri" pitchFamily="34" charset="0"/>
                <a:ea typeface="Calibri" pitchFamily="34" charset="-122"/>
                <a:cs typeface="Calibri" pitchFamily="34" charset="-120"/>
              </a:rPr>
              <a:t>residual trapping is impacted by hysteretic flow properties.</a:t>
            </a:r>
            <a:endParaRPr lang="en-US" sz="1600" dirty="0">
              <a:solidFill>
                <a:prstClr val="black"/>
              </a:solidFill>
              <a:latin typeface="Calibri" panose="020F0502020204030204"/>
            </a:endParaRPr>
          </a:p>
        </p:txBody>
      </p:sp>
      <p:sp>
        <p:nvSpPr>
          <p:cNvPr id="9" name="Text 7"/>
          <p:cNvSpPr/>
          <p:nvPr/>
        </p:nvSpPr>
        <p:spPr>
          <a:xfrm>
            <a:off x="609600" y="2865120"/>
            <a:ext cx="5608320" cy="853440"/>
          </a:xfrm>
          <a:prstGeom prst="rect">
            <a:avLst/>
          </a:prstGeom>
          <a:noFill/>
          <a:ln/>
        </p:spPr>
        <p:txBody>
          <a:bodyPr wrap="square" lIns="0" tIns="0" rIns="0" bIns="0" rtlCol="0" anchor="ctr"/>
          <a:lstStyle/>
          <a:p>
            <a:pPr defTabSz="1219170">
              <a:spcAft>
                <a:spcPts val="400"/>
              </a:spcAft>
            </a:pPr>
            <a:r>
              <a:rPr lang="en-US" sz="1600" i="1" dirty="0">
                <a:solidFill>
                  <a:srgbClr val="2C3E50"/>
                </a:solidFill>
                <a:latin typeface="Calibri" pitchFamily="34" charset="0"/>
                <a:ea typeface="Calibri" pitchFamily="34" charset="-122"/>
                <a:cs typeface="Calibri" pitchFamily="34" charset="-120"/>
              </a:rPr>
              <a:t>k</a:t>
            </a:r>
            <a:r>
              <a:rPr lang="en-US" sz="1600" i="1" baseline="-40000" dirty="0">
                <a:solidFill>
                  <a:srgbClr val="2C3E50"/>
                </a:solidFill>
                <a:latin typeface="Calibri" pitchFamily="34" charset="0"/>
                <a:ea typeface="Calibri" pitchFamily="34" charset="-122"/>
                <a:cs typeface="Calibri" pitchFamily="34" charset="-120"/>
              </a:rPr>
              <a:t>r</a:t>
            </a:r>
            <a:r>
              <a:rPr lang="en-US" sz="1600" dirty="0">
                <a:solidFill>
                  <a:srgbClr val="2C3E50"/>
                </a:solidFill>
                <a:latin typeface="Calibri" pitchFamily="34" charset="0"/>
                <a:ea typeface="Calibri" pitchFamily="34" charset="-122"/>
                <a:cs typeface="Calibri" pitchFamily="34" charset="-120"/>
              </a:rPr>
              <a:t> and </a:t>
            </a:r>
            <a:r>
              <a:rPr lang="en-US" sz="1600" i="1" dirty="0">
                <a:solidFill>
                  <a:srgbClr val="2C3E50"/>
                </a:solidFill>
                <a:latin typeface="Calibri" pitchFamily="34" charset="0"/>
                <a:ea typeface="Calibri" pitchFamily="34" charset="-122"/>
                <a:cs typeface="Calibri" pitchFamily="34" charset="-120"/>
              </a:rPr>
              <a:t>p</a:t>
            </a:r>
            <a:r>
              <a:rPr lang="en-US" sz="1600" i="1" baseline="-40000" dirty="0">
                <a:solidFill>
                  <a:srgbClr val="2C3E50"/>
                </a:solidFill>
                <a:latin typeface="Calibri" pitchFamily="34" charset="0"/>
                <a:ea typeface="Calibri" pitchFamily="34" charset="-122"/>
                <a:cs typeface="Calibri" pitchFamily="34" charset="-120"/>
              </a:rPr>
              <a:t>c</a:t>
            </a:r>
            <a:r>
              <a:rPr lang="en-US" sz="1600" dirty="0">
                <a:solidFill>
                  <a:srgbClr val="2C3E50"/>
                </a:solidFill>
                <a:latin typeface="Calibri" pitchFamily="34" charset="0"/>
                <a:ea typeface="Calibri" pitchFamily="34" charset="-122"/>
                <a:cs typeface="Calibri" pitchFamily="34" charset="-120"/>
              </a:rPr>
              <a:t> are </a:t>
            </a:r>
            <a:r>
              <a:rPr lang="en-US" sz="1600" b="1" dirty="0">
                <a:solidFill>
                  <a:srgbClr val="2C3E50"/>
                </a:solidFill>
                <a:latin typeface="Calibri" pitchFamily="34" charset="0"/>
                <a:ea typeface="Calibri" pitchFamily="34" charset="-122"/>
                <a:cs typeface="Calibri" pitchFamily="34" charset="-120"/>
              </a:rPr>
              <a:t>path-dependent</a:t>
            </a:r>
            <a:r>
              <a:rPr lang="en-US" sz="1600" dirty="0">
                <a:solidFill>
                  <a:srgbClr val="2C3E50"/>
                </a:solidFill>
                <a:latin typeface="Calibri" pitchFamily="34" charset="0"/>
                <a:ea typeface="Calibri" pitchFamily="34" charset="-122"/>
                <a:cs typeface="Calibri" pitchFamily="34" charset="-120"/>
              </a:rPr>
              <a:t> — drainage vs. imbibition yield very different values at the same saturation.</a:t>
            </a:r>
            <a:endParaRPr lang="en-US" sz="1600" dirty="0">
              <a:solidFill>
                <a:prstClr val="black"/>
              </a:solidFill>
              <a:latin typeface="Calibri" panose="020F0502020204030204"/>
            </a:endParaRPr>
          </a:p>
        </p:txBody>
      </p:sp>
      <p:sp>
        <p:nvSpPr>
          <p:cNvPr id="10" name="Text 8"/>
          <p:cNvSpPr/>
          <p:nvPr/>
        </p:nvSpPr>
        <p:spPr>
          <a:xfrm>
            <a:off x="609600" y="3718560"/>
            <a:ext cx="5608320" cy="853440"/>
          </a:xfrm>
          <a:prstGeom prst="rect">
            <a:avLst/>
          </a:prstGeom>
          <a:noFill/>
          <a:ln/>
        </p:spPr>
        <p:txBody>
          <a:bodyPr wrap="square" lIns="0" tIns="0" rIns="0" bIns="0" rtlCol="0" anchor="ctr"/>
          <a:lstStyle/>
          <a:p>
            <a:pPr defTabSz="1219170">
              <a:spcAft>
                <a:spcPts val="400"/>
              </a:spcAft>
            </a:pPr>
            <a:r>
              <a:rPr lang="en-US" sz="1600" dirty="0">
                <a:solidFill>
                  <a:srgbClr val="2C3E50"/>
                </a:solidFill>
                <a:latin typeface="Calibri" pitchFamily="34" charset="0"/>
                <a:ea typeface="Calibri" pitchFamily="34" charset="-122"/>
                <a:cs typeface="Calibri" pitchFamily="34" charset="-120"/>
              </a:rPr>
              <a:t>Ignoring hysteresis </a:t>
            </a:r>
            <a:r>
              <a:rPr lang="en-US" sz="1600" b="1" dirty="0">
                <a:solidFill>
                  <a:srgbClr val="B23A48"/>
                </a:solidFill>
                <a:latin typeface="Calibri" pitchFamily="34" charset="0"/>
                <a:ea typeface="Calibri" pitchFamily="34" charset="-122"/>
                <a:cs typeface="Calibri" pitchFamily="34" charset="-120"/>
              </a:rPr>
              <a:t>underestimates residual trapping</a:t>
            </a:r>
            <a:r>
              <a:rPr lang="en-US" sz="1600" dirty="0">
                <a:solidFill>
                  <a:srgbClr val="2C3E50"/>
                </a:solidFill>
                <a:latin typeface="Calibri" pitchFamily="34" charset="0"/>
                <a:ea typeface="Calibri" pitchFamily="34" charset="-122"/>
                <a:cs typeface="Calibri" pitchFamily="34" charset="-120"/>
              </a:rPr>
              <a:t> and overestimates mobile CO₂, distorting storage forecasts.</a:t>
            </a:r>
            <a:endParaRPr lang="en-US" sz="1600" dirty="0">
              <a:solidFill>
                <a:prstClr val="black"/>
              </a:solidFill>
              <a:latin typeface="Calibri" panose="020F0502020204030204"/>
            </a:endParaRPr>
          </a:p>
        </p:txBody>
      </p:sp>
      <p:sp>
        <p:nvSpPr>
          <p:cNvPr id="11" name="Shape 9"/>
          <p:cNvSpPr/>
          <p:nvPr/>
        </p:nvSpPr>
        <p:spPr>
          <a:xfrm>
            <a:off x="487680" y="4937760"/>
            <a:ext cx="5730240" cy="115824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2" name="Shape 10"/>
          <p:cNvSpPr/>
          <p:nvPr/>
        </p:nvSpPr>
        <p:spPr>
          <a:xfrm>
            <a:off x="487680" y="4937760"/>
            <a:ext cx="97536" cy="1158240"/>
          </a:xfrm>
          <a:prstGeom prst="rect">
            <a:avLst/>
          </a:prstGeom>
          <a:solidFill>
            <a:srgbClr val="C97A1B"/>
          </a:solidFill>
          <a:ln w="12700">
            <a:solidFill>
              <a:srgbClr val="C97A1B"/>
            </a:solidFill>
            <a:prstDash val="solid"/>
          </a:ln>
        </p:spPr>
        <p:txBody>
          <a:bodyPr/>
          <a:lstStyle/>
          <a:p>
            <a:pPr defTabSz="1219170"/>
            <a:endParaRPr lang="nl-NL" sz="2400">
              <a:solidFill>
                <a:prstClr val="black"/>
              </a:solidFill>
              <a:latin typeface="Calibri" panose="020F0502020204030204"/>
            </a:endParaRPr>
          </a:p>
        </p:txBody>
      </p:sp>
      <p:sp>
        <p:nvSpPr>
          <p:cNvPr id="13" name="Text 11"/>
          <p:cNvSpPr/>
          <p:nvPr/>
        </p:nvSpPr>
        <p:spPr>
          <a:xfrm>
            <a:off x="731520" y="5035296"/>
            <a:ext cx="5364480" cy="341376"/>
          </a:xfrm>
          <a:prstGeom prst="rect">
            <a:avLst/>
          </a:prstGeom>
          <a:noFill/>
          <a:ln/>
        </p:spPr>
        <p:txBody>
          <a:bodyPr wrap="square" lIns="0" tIns="0" rIns="0" bIns="0" rtlCol="0" anchor="ctr"/>
          <a:lstStyle/>
          <a:p>
            <a:pPr defTabSz="1219170"/>
            <a:r>
              <a:rPr lang="en-US" sz="1467" b="1" dirty="0">
                <a:solidFill>
                  <a:srgbClr val="C97A1B"/>
                </a:solidFill>
                <a:latin typeface="Calibri" pitchFamily="34" charset="0"/>
                <a:ea typeface="Calibri" pitchFamily="34" charset="-122"/>
                <a:cs typeface="Calibri" pitchFamily="34" charset="-120"/>
              </a:rPr>
              <a:t>KEY CHALLENGE</a:t>
            </a:r>
            <a:endParaRPr lang="en-US" sz="1467" dirty="0">
              <a:solidFill>
                <a:prstClr val="black"/>
              </a:solidFill>
              <a:latin typeface="Calibri" panose="020F0502020204030204"/>
            </a:endParaRPr>
          </a:p>
        </p:txBody>
      </p:sp>
      <p:sp>
        <p:nvSpPr>
          <p:cNvPr id="14" name="Text 12"/>
          <p:cNvSpPr/>
          <p:nvPr/>
        </p:nvSpPr>
        <p:spPr>
          <a:xfrm>
            <a:off x="731520" y="5401056"/>
            <a:ext cx="5364480" cy="609600"/>
          </a:xfrm>
          <a:prstGeom prst="rect">
            <a:avLst/>
          </a:prstGeom>
          <a:noFill/>
          <a:ln/>
        </p:spPr>
        <p:txBody>
          <a:bodyPr wrap="square" lIns="0" tIns="0" rIns="0" bIns="0" rtlCol="0" anchor="t"/>
          <a:lstStyle/>
          <a:p>
            <a:pPr defTabSz="1219170">
              <a:spcAft>
                <a:spcPts val="267"/>
              </a:spcAft>
            </a:pPr>
            <a:r>
              <a:rPr lang="en-US" sz="1467" dirty="0">
                <a:solidFill>
                  <a:srgbClr val="2C3E50"/>
                </a:solidFill>
                <a:latin typeface="Calibri" pitchFamily="34" charset="0"/>
                <a:ea typeface="Calibri" pitchFamily="34" charset="-122"/>
                <a:cs typeface="Calibri" pitchFamily="34" charset="-120"/>
              </a:rPr>
              <a:t>A simulator for CO₂ storage must reproduce drainage–imbibition transitions consistently and at reservoir scale.</a:t>
            </a:r>
            <a:endParaRPr lang="en-US" sz="1467" dirty="0">
              <a:solidFill>
                <a:prstClr val="black"/>
              </a:solidFill>
              <a:latin typeface="Calibri" panose="020F0502020204030204"/>
            </a:endParaRPr>
          </a:p>
        </p:txBody>
      </p:sp>
      <p:pic>
        <p:nvPicPr>
          <p:cNvPr id="15" name="Image 0" descr="/sessions/loving-jolly-rubin/mnt/outputs/extracted_images/ccs_day/ppt/media/image1.png"/>
          <p:cNvPicPr>
            <a:picLocks noChangeAspect="1"/>
          </p:cNvPicPr>
          <p:nvPr/>
        </p:nvPicPr>
        <p:blipFill>
          <a:blip r:embed="rId3"/>
          <a:stretch>
            <a:fillRect/>
          </a:stretch>
        </p:blipFill>
        <p:spPr>
          <a:xfrm>
            <a:off x="6461760" y="1584960"/>
            <a:ext cx="5364480" cy="1975104"/>
          </a:xfrm>
          <a:prstGeom prst="rect">
            <a:avLst/>
          </a:prstGeom>
        </p:spPr>
      </p:pic>
      <p:sp>
        <p:nvSpPr>
          <p:cNvPr id="16" name="Text 13"/>
          <p:cNvSpPr/>
          <p:nvPr/>
        </p:nvSpPr>
        <p:spPr>
          <a:xfrm>
            <a:off x="6461760" y="3621024"/>
            <a:ext cx="5364480" cy="670560"/>
          </a:xfrm>
          <a:prstGeom prst="rect">
            <a:avLst/>
          </a:prstGeom>
          <a:noFill/>
          <a:ln/>
        </p:spPr>
        <p:txBody>
          <a:bodyPr wrap="square" lIns="0" tIns="0" rIns="0" bIns="0" rtlCol="0" anchor="t"/>
          <a:lstStyle/>
          <a:p>
            <a:pPr defTabSz="1219170"/>
            <a:r>
              <a:rPr lang="en-US" sz="1267" i="1" dirty="0">
                <a:solidFill>
                  <a:srgbClr val="64748B"/>
                </a:solidFill>
                <a:latin typeface="Calibri" pitchFamily="34" charset="0"/>
                <a:ea typeface="Calibri" pitchFamily="34" charset="-122"/>
                <a:cs typeface="Calibri" pitchFamily="34" charset="-120"/>
              </a:rPr>
              <a:t>Fig. 1  Bounding (solid) and scanning (dotted) curves for relative permeability and capillary pressure under drainage / imbibition.</a:t>
            </a:r>
            <a:endParaRPr lang="en-US" sz="1267" dirty="0">
              <a:solidFill>
                <a:prstClr val="black"/>
              </a:solidFill>
              <a:latin typeface="Calibri" panose="020F0502020204030204"/>
            </a:endParaRPr>
          </a:p>
        </p:txBody>
      </p:sp>
      <p:sp>
        <p:nvSpPr>
          <p:cNvPr id="17" name="Shape 14"/>
          <p:cNvSpPr/>
          <p:nvPr/>
        </p:nvSpPr>
        <p:spPr>
          <a:xfrm>
            <a:off x="6461760" y="4511040"/>
            <a:ext cx="5364480" cy="158496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8" name="Text 15"/>
          <p:cNvSpPr/>
          <p:nvPr/>
        </p:nvSpPr>
        <p:spPr>
          <a:xfrm>
            <a:off x="6644640" y="4608576"/>
            <a:ext cx="5120640" cy="365760"/>
          </a:xfrm>
          <a:prstGeom prst="rect">
            <a:avLst/>
          </a:prstGeom>
          <a:noFill/>
          <a:ln/>
        </p:spPr>
        <p:txBody>
          <a:bodyPr wrap="square" lIns="0" tIns="0" rIns="0" bIns="0" rtlCol="0" anchor="ctr"/>
          <a:lstStyle/>
          <a:p>
            <a:pPr defTabSz="1219170"/>
            <a:r>
              <a:rPr lang="en-US" sz="1467" b="1" dirty="0">
                <a:solidFill>
                  <a:srgbClr val="00305B"/>
                </a:solidFill>
                <a:latin typeface="Calibri" pitchFamily="34" charset="0"/>
                <a:ea typeface="Calibri" pitchFamily="34" charset="-122"/>
                <a:cs typeface="Calibri" pitchFamily="34" charset="-120"/>
              </a:rPr>
              <a:t>Hysteresis impacts:</a:t>
            </a:r>
            <a:endParaRPr lang="en-US" sz="1467" dirty="0">
              <a:solidFill>
                <a:prstClr val="black"/>
              </a:solidFill>
              <a:latin typeface="Calibri" panose="020F0502020204030204"/>
            </a:endParaRPr>
          </a:p>
        </p:txBody>
      </p:sp>
      <p:sp>
        <p:nvSpPr>
          <p:cNvPr id="19" name="Text 16"/>
          <p:cNvSpPr/>
          <p:nvPr/>
        </p:nvSpPr>
        <p:spPr>
          <a:xfrm>
            <a:off x="6766560" y="4937760"/>
            <a:ext cx="4937760" cy="1158240"/>
          </a:xfrm>
          <a:prstGeom prst="rect">
            <a:avLst/>
          </a:prstGeom>
          <a:noFill/>
          <a:ln/>
        </p:spPr>
        <p:txBody>
          <a:bodyPr wrap="square" lIns="0" tIns="0" rIns="0" bIns="0" rtlCol="0" anchor="ctr"/>
          <a:lstStyle/>
          <a:p>
            <a:pPr defTabSz="1219170">
              <a:spcAft>
                <a:spcPts val="267"/>
              </a:spcAft>
            </a:pPr>
            <a:r>
              <a:rPr lang="en-US" sz="1467" dirty="0">
                <a:solidFill>
                  <a:srgbClr val="2C3E50"/>
                </a:solidFill>
                <a:latin typeface="Calibri" pitchFamily="34" charset="0"/>
                <a:ea typeface="Calibri" pitchFamily="34" charset="-122"/>
                <a:cs typeface="Calibri" pitchFamily="34" charset="-120"/>
              </a:rPr>
              <a:t>•  Residual gas saturation</a:t>
            </a:r>
            <a:endParaRPr lang="en-US" sz="1467" dirty="0">
              <a:solidFill>
                <a:prstClr val="black"/>
              </a:solidFill>
              <a:latin typeface="Calibri" panose="020F0502020204030204"/>
            </a:endParaRPr>
          </a:p>
          <a:p>
            <a:pPr defTabSz="1219170">
              <a:spcAft>
                <a:spcPts val="267"/>
              </a:spcAft>
            </a:pPr>
            <a:r>
              <a:rPr lang="en-US" sz="1467" dirty="0">
                <a:solidFill>
                  <a:srgbClr val="2C3E50"/>
                </a:solidFill>
                <a:latin typeface="Calibri" pitchFamily="34" charset="0"/>
                <a:ea typeface="Calibri" pitchFamily="34" charset="-122"/>
                <a:cs typeface="Calibri" pitchFamily="34" charset="-120"/>
              </a:rPr>
              <a:t>•  Plume migration &amp; sweep efficiency</a:t>
            </a:r>
            <a:endParaRPr lang="en-US" sz="1467" dirty="0">
              <a:solidFill>
                <a:prstClr val="black"/>
              </a:solidFill>
              <a:latin typeface="Calibri" panose="020F0502020204030204"/>
            </a:endParaRPr>
          </a:p>
          <a:p>
            <a:pPr defTabSz="1219170">
              <a:spcAft>
                <a:spcPts val="267"/>
              </a:spcAft>
            </a:pPr>
            <a:r>
              <a:rPr lang="en-US" sz="1467" dirty="0">
                <a:solidFill>
                  <a:srgbClr val="2C3E50"/>
                </a:solidFill>
                <a:latin typeface="Calibri" pitchFamily="34" charset="0"/>
                <a:ea typeface="Calibri" pitchFamily="34" charset="-122"/>
                <a:cs typeface="Calibri" pitchFamily="34" charset="-120"/>
              </a:rPr>
              <a:t>•  Long-term CO₂ mass balance</a:t>
            </a:r>
            <a:endParaRPr lang="en-US" sz="1467" dirty="0">
              <a:solidFill>
                <a:prstClr val="black"/>
              </a:solidFill>
              <a:latin typeface="Calibri" panose="020F0502020204030204"/>
            </a:endParaRPr>
          </a:p>
        </p:txBody>
      </p:sp>
      <p:sp>
        <p:nvSpPr>
          <p:cNvPr id="20" name="Shape 17"/>
          <p:cNvSpPr/>
          <p:nvPr/>
        </p:nvSpPr>
        <p:spPr>
          <a:xfrm>
            <a:off x="487680" y="6400800"/>
            <a:ext cx="11216640" cy="0"/>
          </a:xfrm>
          <a:prstGeom prst="line">
            <a:avLst/>
          </a:prstGeom>
          <a:no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21" name="Text 18"/>
          <p:cNvSpPr/>
          <p:nvPr/>
        </p:nvSpPr>
        <p:spPr>
          <a:xfrm>
            <a:off x="487680" y="6486144"/>
            <a:ext cx="8534400" cy="304800"/>
          </a:xfrm>
          <a:prstGeom prst="rect">
            <a:avLst/>
          </a:prstGeom>
          <a:noFill/>
          <a:ln/>
        </p:spPr>
        <p:txBody>
          <a:bodyPr wrap="square" lIns="0" tIns="0" rIns="0" bIns="0" rtlCol="0" anchor="ctr"/>
          <a:lstStyle/>
          <a:p>
            <a:pPr defTabSz="1219170"/>
            <a:r>
              <a:rPr lang="en-US" sz="1200" dirty="0">
                <a:solidFill>
                  <a:srgbClr val="64748B"/>
                </a:solidFill>
                <a:latin typeface="Calibri" pitchFamily="34" charset="0"/>
                <a:ea typeface="Calibri" pitchFamily="34" charset="-122"/>
                <a:cs typeface="Calibri" pitchFamily="34" charset="-120"/>
              </a:rPr>
              <a:t>Jianxin Lu  ·  InterPore 2026  ·  Delft University of Technology</a:t>
            </a:r>
            <a:endParaRPr lang="en-US" sz="1200" dirty="0">
              <a:solidFill>
                <a:prstClr val="black"/>
              </a:solidFill>
              <a:latin typeface="Calibri" panose="020F0502020204030204"/>
            </a:endParaRPr>
          </a:p>
        </p:txBody>
      </p:sp>
      <p:sp>
        <p:nvSpPr>
          <p:cNvPr id="22" name="Text 19"/>
          <p:cNvSpPr/>
          <p:nvPr/>
        </p:nvSpPr>
        <p:spPr>
          <a:xfrm>
            <a:off x="10485120" y="6486144"/>
            <a:ext cx="1219200" cy="304800"/>
          </a:xfrm>
          <a:prstGeom prst="rect">
            <a:avLst/>
          </a:prstGeom>
          <a:noFill/>
          <a:ln/>
        </p:spPr>
        <p:txBody>
          <a:bodyPr wrap="square" lIns="0" tIns="0" rIns="0" bIns="0" rtlCol="0" anchor="ctr"/>
          <a:lstStyle/>
          <a:p>
            <a:pPr algn="r" defTabSz="1219170"/>
            <a:r>
              <a:rPr lang="en-US" sz="1200" dirty="0">
                <a:solidFill>
                  <a:srgbClr val="64748B"/>
                </a:solidFill>
                <a:latin typeface="Calibri" pitchFamily="34" charset="0"/>
                <a:ea typeface="Calibri" pitchFamily="34" charset="-122"/>
                <a:cs typeface="Calibri" pitchFamily="34" charset="-120"/>
              </a:rPr>
              <a:t>2 / 10</a:t>
            </a:r>
            <a:endParaRPr lang="en-US" sz="1200" dirty="0">
              <a:solidFill>
                <a:prstClr val="black"/>
              </a:solidFill>
              <a:latin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hlinkClick r:id="" action="ppaction://media"/>
            <a:extLst>
              <a:ext uri="{FF2B5EF4-FFF2-40B4-BE49-F238E27FC236}">
                <a16:creationId xmlns:a16="http://schemas.microsoft.com/office/drawing/2014/main" id="{1038ECCD-1BE3-D66F-B06E-CBBEA92E2D25}"/>
              </a:ext>
            </a:extLst>
          </p:cNvPr>
          <p:cNvPicPr/>
          <p:nvPr>
            <a:videoFile r:link="rId2"/>
            <p:extLst>
              <p:ext uri="{DAA4B4D4-6D71-4841-9C94-3DE7FCFB9230}">
                <p14:media xmlns:p14="http://schemas.microsoft.com/office/powerpoint/2010/main" r:embed="rId1"/>
              </p:ext>
            </p:extLst>
          </p:nvPr>
        </p:nvPicPr>
        <p:blipFill>
          <a:blip r:embed="rId11"/>
          <a:stretch>
            <a:fillRect/>
          </a:stretch>
        </p:blipFill>
        <p:spPr>
          <a:xfrm>
            <a:off x="2715480" y="4892112"/>
            <a:ext cx="1999800" cy="1306800"/>
          </a:xfrm>
          <a:prstGeom prst="rect">
            <a:avLst/>
          </a:prstGeom>
          <a:ln w="0">
            <a:noFill/>
          </a:ln>
        </p:spPr>
      </p:pic>
      <p:sp>
        <p:nvSpPr>
          <p:cNvPr id="40" name="PlaceHolder 1">
            <a:extLst>
              <a:ext uri="{FF2B5EF4-FFF2-40B4-BE49-F238E27FC236}">
                <a16:creationId xmlns:a16="http://schemas.microsoft.com/office/drawing/2014/main" id="{EAFB2CAD-130D-A1EA-B32B-BEC12B0065AD}"/>
              </a:ext>
            </a:extLst>
          </p:cNvPr>
          <p:cNvSpPr txBox="1">
            <a:spLocks/>
          </p:cNvSpPr>
          <p:nvPr/>
        </p:nvSpPr>
        <p:spPr>
          <a:xfrm>
            <a:off x="487680" y="185461"/>
            <a:ext cx="10774800" cy="489960"/>
          </a:xfrm>
          <a:prstGeom prst="rect">
            <a:avLst/>
          </a:prstGeom>
          <a:noFill/>
          <a:ln w="12600">
            <a:noFill/>
          </a:ln>
        </p:spPr>
        <p:txBody>
          <a:bodyPr lIns="0" tIns="0" rIns="0" bIns="0" anchor="t">
            <a:noAutofit/>
          </a:bodyPr>
          <a:lstStyle>
            <a:lvl1pPr indent="0" algn="l" defTabSz="914400" rtl="0" eaLnBrk="1" latinLnBrk="0" hangingPunct="1">
              <a:lnSpc>
                <a:spcPct val="90000"/>
              </a:lnSpc>
              <a:spcBef>
                <a:spcPct val="0"/>
              </a:spcBef>
              <a:buNone/>
              <a:tabLst>
                <a:tab pos="0" algn="l"/>
              </a:tabLst>
              <a:defRPr lang="en-US" sz="3200" b="0" u="none" strike="noStrike" kern="1200">
                <a:solidFill>
                  <a:schemeClr val="accent1"/>
                </a:solidFill>
                <a:effectLst/>
                <a:uFillTx/>
                <a:latin typeface="Roboto Slab Regular Regular"/>
                <a:ea typeface="Roboto Slab Regular Regular"/>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tab pos="0" algn="l"/>
              </a:tabLst>
              <a:defRPr/>
            </a:pPr>
            <a:r>
              <a:rPr lang="en-US" sz="2933" b="1" dirty="0">
                <a:solidFill>
                  <a:srgbClr val="00305B"/>
                </a:solidFill>
                <a:latin typeface="Calibri" pitchFamily="34" charset="0"/>
                <a:ea typeface="Calibri" pitchFamily="34" charset="-122"/>
                <a:cs typeface="Calibri" pitchFamily="34" charset="-120"/>
              </a:rPr>
              <a:t>D</a:t>
            </a:r>
            <a:r>
              <a:rPr lang="en-US" sz="2933" dirty="0">
                <a:solidFill>
                  <a:srgbClr val="00305B"/>
                </a:solidFill>
                <a:latin typeface="Calibri" pitchFamily="34" charset="0"/>
                <a:ea typeface="Calibri" pitchFamily="34" charset="-122"/>
                <a:cs typeface="Calibri" pitchFamily="34" charset="-120"/>
              </a:rPr>
              <a:t>elft </a:t>
            </a:r>
            <a:r>
              <a:rPr lang="en-US" sz="2933" b="1" dirty="0">
                <a:solidFill>
                  <a:srgbClr val="00305B"/>
                </a:solidFill>
                <a:latin typeface="Calibri" pitchFamily="34" charset="0"/>
                <a:ea typeface="Calibri" pitchFamily="34" charset="-122"/>
                <a:cs typeface="Calibri" pitchFamily="34" charset="-120"/>
              </a:rPr>
              <a:t>A</a:t>
            </a:r>
            <a:r>
              <a:rPr lang="en-US" sz="2933" dirty="0">
                <a:solidFill>
                  <a:srgbClr val="00305B"/>
                </a:solidFill>
                <a:latin typeface="Calibri" pitchFamily="34" charset="0"/>
                <a:ea typeface="Calibri" pitchFamily="34" charset="-122"/>
                <a:cs typeface="Calibri" pitchFamily="34" charset="-120"/>
              </a:rPr>
              <a:t>dvanced </a:t>
            </a:r>
            <a:r>
              <a:rPr lang="en-US" sz="2933" b="1" dirty="0">
                <a:solidFill>
                  <a:srgbClr val="00305B"/>
                </a:solidFill>
                <a:latin typeface="Calibri" pitchFamily="34" charset="0"/>
                <a:ea typeface="Calibri" pitchFamily="34" charset="-122"/>
                <a:cs typeface="Calibri" pitchFamily="34" charset="-120"/>
              </a:rPr>
              <a:t>R</a:t>
            </a:r>
            <a:r>
              <a:rPr lang="en-US" sz="2933" dirty="0">
                <a:solidFill>
                  <a:srgbClr val="00305B"/>
                </a:solidFill>
                <a:latin typeface="Calibri" pitchFamily="34" charset="0"/>
                <a:ea typeface="Calibri" pitchFamily="34" charset="-122"/>
                <a:cs typeface="Calibri" pitchFamily="34" charset="-120"/>
              </a:rPr>
              <a:t>esearch </a:t>
            </a:r>
            <a:r>
              <a:rPr lang="en-US" sz="2933" b="1" dirty="0">
                <a:solidFill>
                  <a:srgbClr val="00305B"/>
                </a:solidFill>
                <a:latin typeface="Calibri" pitchFamily="34" charset="0"/>
                <a:ea typeface="Calibri" pitchFamily="34" charset="-122"/>
                <a:cs typeface="Calibri" pitchFamily="34" charset="-120"/>
              </a:rPr>
              <a:t>T</a:t>
            </a:r>
            <a:r>
              <a:rPr lang="en-US" sz="2933" dirty="0">
                <a:solidFill>
                  <a:srgbClr val="00305B"/>
                </a:solidFill>
                <a:latin typeface="Calibri" pitchFamily="34" charset="0"/>
                <a:ea typeface="Calibri" pitchFamily="34" charset="-122"/>
                <a:cs typeface="Calibri" pitchFamily="34" charset="-120"/>
              </a:rPr>
              <a:t>erra </a:t>
            </a:r>
            <a:r>
              <a:rPr lang="en-US" sz="2933" b="1" dirty="0">
                <a:solidFill>
                  <a:srgbClr val="00305B"/>
                </a:solidFill>
                <a:latin typeface="Calibri" pitchFamily="34" charset="0"/>
                <a:ea typeface="Calibri" pitchFamily="34" charset="-122"/>
                <a:cs typeface="Calibri" pitchFamily="34" charset="-120"/>
              </a:rPr>
              <a:t>S</a:t>
            </a:r>
            <a:r>
              <a:rPr lang="en-US" sz="2933" dirty="0">
                <a:solidFill>
                  <a:srgbClr val="00305B"/>
                </a:solidFill>
                <a:latin typeface="Calibri" pitchFamily="34" charset="0"/>
                <a:ea typeface="Calibri" pitchFamily="34" charset="-122"/>
                <a:cs typeface="Calibri" pitchFamily="34" charset="-120"/>
              </a:rPr>
              <a:t>imulator (DARTS)</a:t>
            </a:r>
          </a:p>
        </p:txBody>
      </p:sp>
      <p:grpSp>
        <p:nvGrpSpPr>
          <p:cNvPr id="41" name="Group 4">
            <a:extLst>
              <a:ext uri="{FF2B5EF4-FFF2-40B4-BE49-F238E27FC236}">
                <a16:creationId xmlns:a16="http://schemas.microsoft.com/office/drawing/2014/main" id="{EF82071B-BBBE-619C-A955-BBCFF33F5D76}"/>
              </a:ext>
            </a:extLst>
          </p:cNvPr>
          <p:cNvGrpSpPr/>
          <p:nvPr/>
        </p:nvGrpSpPr>
        <p:grpSpPr>
          <a:xfrm>
            <a:off x="606240" y="2869992"/>
            <a:ext cx="3572280" cy="1316880"/>
            <a:chOff x="606240" y="3116880"/>
            <a:chExt cx="3572280" cy="1316880"/>
          </a:xfrm>
        </p:grpSpPr>
        <p:pic>
          <p:nvPicPr>
            <p:cNvPr id="42" name="Picture 5" descr="A screenshot of a computer generated cube&#10;&#10;Description automatically generated">
              <a:extLst>
                <a:ext uri="{FF2B5EF4-FFF2-40B4-BE49-F238E27FC236}">
                  <a16:creationId xmlns:a16="http://schemas.microsoft.com/office/drawing/2014/main" id="{70E33C26-E2BC-1E33-1534-C547FFB592A8}"/>
                </a:ext>
              </a:extLst>
            </p:cNvPr>
            <p:cNvPicPr/>
            <p:nvPr/>
          </p:nvPicPr>
          <p:blipFill>
            <a:blip r:embed="rId12"/>
            <a:stretch/>
          </p:blipFill>
          <p:spPr>
            <a:xfrm>
              <a:off x="2409480" y="3116880"/>
              <a:ext cx="1769040" cy="1316880"/>
            </a:xfrm>
            <a:prstGeom prst="rect">
              <a:avLst/>
            </a:prstGeom>
            <a:noFill/>
            <a:ln w="0">
              <a:noFill/>
            </a:ln>
          </p:spPr>
        </p:pic>
        <p:pic>
          <p:nvPicPr>
            <p:cNvPr id="43" name="Picture 6" descr="A screenshot of a computer generated cube&#10;&#10;Description automatically generated">
              <a:extLst>
                <a:ext uri="{FF2B5EF4-FFF2-40B4-BE49-F238E27FC236}">
                  <a16:creationId xmlns:a16="http://schemas.microsoft.com/office/drawing/2014/main" id="{9A696B75-A29E-21D1-6556-3CACBF01F380}"/>
                </a:ext>
              </a:extLst>
            </p:cNvPr>
            <p:cNvPicPr/>
            <p:nvPr/>
          </p:nvPicPr>
          <p:blipFill>
            <a:blip r:embed="rId13"/>
            <a:stretch/>
          </p:blipFill>
          <p:spPr>
            <a:xfrm>
              <a:off x="606240" y="3116880"/>
              <a:ext cx="1769040" cy="1316880"/>
            </a:xfrm>
            <a:prstGeom prst="rect">
              <a:avLst/>
            </a:prstGeom>
            <a:noFill/>
            <a:ln w="0">
              <a:noFill/>
            </a:ln>
          </p:spPr>
        </p:pic>
      </p:grpSp>
      <p:sp>
        <p:nvSpPr>
          <p:cNvPr id="44" name="Rectangle 7">
            <a:extLst>
              <a:ext uri="{FF2B5EF4-FFF2-40B4-BE49-F238E27FC236}">
                <a16:creationId xmlns:a16="http://schemas.microsoft.com/office/drawing/2014/main" id="{3463FF78-F42E-1B15-7A04-5C21FEBD10BC}"/>
              </a:ext>
            </a:extLst>
          </p:cNvPr>
          <p:cNvSpPr/>
          <p:nvPr/>
        </p:nvSpPr>
        <p:spPr>
          <a:xfrm>
            <a:off x="307080" y="2552112"/>
            <a:ext cx="4128120" cy="337100"/>
          </a:xfrm>
          <a:prstGeom prst="rect">
            <a:avLst/>
          </a:prstGeom>
          <a:noFill/>
          <a:ln w="0">
            <a:noFill/>
          </a:ln>
          <a:effectLst/>
        </p:spPr>
        <p:txBody>
          <a:bodyPr lIns="90000" tIns="45000" rIns="90000" bIns="45000" anchor="t">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1600" dirty="0">
                <a:solidFill>
                  <a:srgbClr val="2C3E50"/>
                </a:solidFill>
                <a:latin typeface="Calibri" pitchFamily="34" charset="0"/>
                <a:ea typeface="Calibri" pitchFamily="34" charset="-122"/>
                <a:cs typeface="Calibri" pitchFamily="34" charset="-120"/>
              </a:rPr>
              <a:t>Extraction of water from moon</a:t>
            </a:r>
            <a:endParaRPr lang="en-US" sz="1600" dirty="0">
              <a:solidFill>
                <a:srgbClr val="2C3E50"/>
              </a:solidFill>
              <a:latin typeface="Calibri" pitchFamily="34" charset="0"/>
              <a:ea typeface="Calibri" pitchFamily="34" charset="-122"/>
              <a:cs typeface="Calibri" pitchFamily="34" charset="-120"/>
            </a:endParaRPr>
          </a:p>
        </p:txBody>
      </p:sp>
      <p:sp>
        <p:nvSpPr>
          <p:cNvPr id="45" name="TextBox 8">
            <a:extLst>
              <a:ext uri="{FF2B5EF4-FFF2-40B4-BE49-F238E27FC236}">
                <a16:creationId xmlns:a16="http://schemas.microsoft.com/office/drawing/2014/main" id="{690E279D-9448-A42A-92E5-C3E8AC974F7C}"/>
              </a:ext>
            </a:extLst>
          </p:cNvPr>
          <p:cNvSpPr/>
          <p:nvPr/>
        </p:nvSpPr>
        <p:spPr>
          <a:xfrm>
            <a:off x="2739960" y="4253472"/>
            <a:ext cx="2266200" cy="261360"/>
          </a:xfrm>
          <a:prstGeom prst="rect">
            <a:avLst/>
          </a:prstGeom>
          <a:noFill/>
          <a:ln w="12700">
            <a:noFill/>
          </a:ln>
          <a:effectLst/>
        </p:spPr>
        <p:txBody>
          <a:bodyPr lIns="90000" tIns="45000" rIns="90000" bIns="45000"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FF"/>
                </a:solidFill>
                <a:effectLst/>
                <a:uLnTx/>
                <a:uFillTx/>
                <a:latin typeface="Helvetica"/>
                <a:ea typeface="Arial"/>
                <a:cs typeface="Helvetica"/>
              </a:rPr>
              <a:t>Aldegheri, ESA 2025</a:t>
            </a:r>
            <a:endParaRPr kumimoji="0" lang="en-US" sz="1100" b="0" i="0" u="none" strike="noStrike" kern="0" cap="none" spc="0" normalizeH="0" baseline="0" noProof="0">
              <a:ln>
                <a:noFill/>
              </a:ln>
              <a:solidFill>
                <a:srgbClr val="000000"/>
              </a:solidFill>
              <a:effectLst/>
              <a:uLnTx/>
              <a:uFillTx/>
              <a:latin typeface="Helvetica"/>
              <a:cs typeface="Helvetica"/>
            </a:endParaRPr>
          </a:p>
        </p:txBody>
      </p:sp>
      <p:sp>
        <p:nvSpPr>
          <p:cNvPr id="46" name="TextBox 9">
            <a:extLst>
              <a:ext uri="{FF2B5EF4-FFF2-40B4-BE49-F238E27FC236}">
                <a16:creationId xmlns:a16="http://schemas.microsoft.com/office/drawing/2014/main" id="{372FC8F5-AABE-4B36-9B0E-02214490F121}"/>
              </a:ext>
            </a:extLst>
          </p:cNvPr>
          <p:cNvSpPr/>
          <p:nvPr/>
        </p:nvSpPr>
        <p:spPr>
          <a:xfrm>
            <a:off x="8606297" y="4132872"/>
            <a:ext cx="3200263" cy="261360"/>
          </a:xfrm>
          <a:prstGeom prst="rect">
            <a:avLst/>
          </a:prstGeom>
          <a:noFill/>
          <a:ln w="0">
            <a:noFill/>
          </a:ln>
          <a:effectLst/>
        </p:spPr>
        <p:txBody>
          <a:bodyPr wrap="square" lIns="90000" tIns="45000" rIns="90000" bIns="45000"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FF"/>
                </a:solidFill>
                <a:effectLst/>
                <a:uLnTx/>
                <a:uFillTx/>
                <a:latin typeface="Helvetica"/>
                <a:ea typeface="Arial"/>
                <a:cs typeface="Helvetica"/>
              </a:rPr>
              <a:t>Wang et al., AE 2020, RE 2021, GEOT 2023</a:t>
            </a:r>
            <a:endParaRPr kumimoji="0" lang="en-US" sz="1100" b="0" i="0" u="none" strike="noStrike" kern="0" cap="none" spc="0" normalizeH="0" baseline="0" noProof="0" dirty="0">
              <a:ln>
                <a:noFill/>
              </a:ln>
              <a:solidFill>
                <a:srgbClr val="000000"/>
              </a:solidFill>
              <a:effectLst/>
              <a:uLnTx/>
              <a:uFillTx/>
              <a:latin typeface="Helvetica"/>
              <a:cs typeface="Helvetica"/>
            </a:endParaRPr>
          </a:p>
        </p:txBody>
      </p:sp>
      <p:sp>
        <p:nvSpPr>
          <p:cNvPr id="47" name="Rectangle 10">
            <a:extLst>
              <a:ext uri="{FF2B5EF4-FFF2-40B4-BE49-F238E27FC236}">
                <a16:creationId xmlns:a16="http://schemas.microsoft.com/office/drawing/2014/main" id="{E0FD4145-1F70-6F7A-C342-40A0317D007B}"/>
              </a:ext>
            </a:extLst>
          </p:cNvPr>
          <p:cNvSpPr/>
          <p:nvPr/>
        </p:nvSpPr>
        <p:spPr>
          <a:xfrm>
            <a:off x="7542720" y="2481552"/>
            <a:ext cx="4128120" cy="337100"/>
          </a:xfrm>
          <a:prstGeom prst="rect">
            <a:avLst/>
          </a:prstGeom>
          <a:noFill/>
          <a:ln w="0">
            <a:noFill/>
          </a:ln>
          <a:effectLst/>
        </p:spPr>
        <p:txBody>
          <a:bodyPr lIns="90000" tIns="45000" rIns="90000" bIns="45000" anchor="t">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1600" dirty="0">
                <a:solidFill>
                  <a:srgbClr val="2C3E50"/>
                </a:solidFill>
                <a:latin typeface="Calibri" pitchFamily="34" charset="0"/>
                <a:ea typeface="Calibri" pitchFamily="34" charset="-122"/>
                <a:cs typeface="Calibri" pitchFamily="34" charset="-120"/>
              </a:rPr>
              <a:t>Modelling of geothermal production </a:t>
            </a:r>
            <a:endParaRPr lang="en-US" sz="1600" dirty="0">
              <a:solidFill>
                <a:srgbClr val="2C3E50"/>
              </a:solidFill>
              <a:latin typeface="Calibri" pitchFamily="34" charset="0"/>
              <a:ea typeface="Calibri" pitchFamily="34" charset="-122"/>
              <a:cs typeface="Calibri" pitchFamily="34" charset="-120"/>
            </a:endParaRPr>
          </a:p>
        </p:txBody>
      </p:sp>
      <p:grpSp>
        <p:nvGrpSpPr>
          <p:cNvPr id="48" name="Group 11">
            <a:extLst>
              <a:ext uri="{FF2B5EF4-FFF2-40B4-BE49-F238E27FC236}">
                <a16:creationId xmlns:a16="http://schemas.microsoft.com/office/drawing/2014/main" id="{3460AC3D-D9B6-0EF4-7F5D-6D3F1AE0E9D4}"/>
              </a:ext>
            </a:extLst>
          </p:cNvPr>
          <p:cNvGrpSpPr/>
          <p:nvPr/>
        </p:nvGrpSpPr>
        <p:grpSpPr>
          <a:xfrm>
            <a:off x="4382616" y="2317160"/>
            <a:ext cx="2485464" cy="2480144"/>
            <a:chOff x="5115600" y="2822760"/>
            <a:chExt cx="1679400" cy="1696320"/>
          </a:xfrm>
        </p:grpSpPr>
        <p:pic>
          <p:nvPicPr>
            <p:cNvPr id="49" name="Picture 12" descr="A close up of a logo&#10;&#10;Description automatically generated">
              <a:extLst>
                <a:ext uri="{FF2B5EF4-FFF2-40B4-BE49-F238E27FC236}">
                  <a16:creationId xmlns:a16="http://schemas.microsoft.com/office/drawing/2014/main" id="{4F28067C-53F5-E40E-B675-109484C770D0}"/>
                </a:ext>
              </a:extLst>
            </p:cNvPr>
            <p:cNvPicPr/>
            <p:nvPr/>
          </p:nvPicPr>
          <p:blipFill>
            <a:blip r:embed="rId14"/>
            <a:stretch/>
          </p:blipFill>
          <p:spPr>
            <a:xfrm>
              <a:off x="5392800" y="3099240"/>
              <a:ext cx="1125720" cy="1155600"/>
            </a:xfrm>
            <a:prstGeom prst="rect">
              <a:avLst/>
            </a:prstGeom>
            <a:noFill/>
            <a:ln w="0">
              <a:noFill/>
            </a:ln>
          </p:spPr>
        </p:pic>
        <p:sp>
          <p:nvSpPr>
            <p:cNvPr id="50" name="Circle: Hollow 13">
              <a:extLst>
                <a:ext uri="{FF2B5EF4-FFF2-40B4-BE49-F238E27FC236}">
                  <a16:creationId xmlns:a16="http://schemas.microsoft.com/office/drawing/2014/main" id="{98BF75F2-3D18-E7A6-7512-BE4AC5C36901}"/>
                </a:ext>
              </a:extLst>
            </p:cNvPr>
            <p:cNvSpPr/>
            <p:nvPr/>
          </p:nvSpPr>
          <p:spPr>
            <a:xfrm>
              <a:off x="5115600" y="2822760"/>
              <a:ext cx="1679400" cy="1696320"/>
            </a:xfrm>
            <a:prstGeom prst="donut">
              <a:avLst>
                <a:gd name="adj" fmla="val 3368"/>
              </a:avLst>
            </a:prstGeom>
            <a:solidFill>
              <a:srgbClr val="00A6D6"/>
            </a:solidFill>
            <a:ln w="12700">
              <a:solidFill>
                <a:srgbClr val="00A6D6"/>
              </a:solidFill>
              <a:miter/>
            </a:ln>
            <a:effectLst/>
          </p:spPr>
          <p:txBody>
            <a:bodyPr horzOverflow="overflow" lIns="45720" rIns="45720" numCol="1" spcCol="38160" anchor="ctr">
              <a:spAutoFit/>
            </a:bodyPr>
            <a:lstStyle/>
            <a:p>
              <a:pPr marL="0" marR="0" lvl="0" indent="0" defTabSz="914400" eaLnBrk="1" fontAlgn="auto" latinLnBrk="0" hangingPunct="1">
                <a:lnSpc>
                  <a:spcPct val="100000"/>
                </a:lnSpc>
                <a:spcBef>
                  <a:spcPts val="0"/>
                </a:spcBef>
                <a:spcAft>
                  <a:spcPts val="0"/>
                </a:spcAft>
                <a:buClrTx/>
                <a:buSzTx/>
                <a:buFontTx/>
                <a:buNone/>
                <a:tabLst>
                  <a:tab pos="0" algn="l"/>
                </a:tabLst>
                <a:defRPr/>
              </a:pPr>
              <a:endParaRPr kumimoji="0" lang="nl-NL" sz="1800" b="0" i="0" u="none" strike="noStrike" kern="0" cap="none" spc="0" normalizeH="0" baseline="0" noProof="0">
                <a:ln>
                  <a:noFill/>
                </a:ln>
                <a:solidFill>
                  <a:srgbClr val="000000"/>
                </a:solidFill>
                <a:effectLst/>
                <a:uLnTx/>
                <a:uFillTx/>
                <a:latin typeface="Arial"/>
                <a:ea typeface="Arial"/>
                <a:cs typeface="Helvetica"/>
              </a:endParaRPr>
            </a:p>
          </p:txBody>
        </p:sp>
      </p:grpSp>
      <p:sp>
        <p:nvSpPr>
          <p:cNvPr id="51" name="TextBox 14">
            <a:extLst>
              <a:ext uri="{FF2B5EF4-FFF2-40B4-BE49-F238E27FC236}">
                <a16:creationId xmlns:a16="http://schemas.microsoft.com/office/drawing/2014/main" id="{A41AF9D5-CD01-68B7-CEF7-349B63AE799F}"/>
              </a:ext>
            </a:extLst>
          </p:cNvPr>
          <p:cNvSpPr/>
          <p:nvPr/>
        </p:nvSpPr>
        <p:spPr>
          <a:xfrm>
            <a:off x="8477640" y="2084112"/>
            <a:ext cx="2590200" cy="261360"/>
          </a:xfrm>
          <a:prstGeom prst="rect">
            <a:avLst/>
          </a:prstGeom>
          <a:noFill/>
          <a:ln w="0">
            <a:noFill/>
          </a:ln>
          <a:effectLst/>
        </p:spPr>
        <p:txBody>
          <a:bodyPr lIns="90000" tIns="45000" rIns="90000" bIns="45000"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FF"/>
                </a:solidFill>
                <a:effectLst/>
                <a:uLnTx/>
                <a:uFillTx/>
                <a:latin typeface="Helvetica"/>
                <a:ea typeface="Arial"/>
                <a:cs typeface="Helvetica"/>
              </a:rPr>
              <a:t>Hadjisotiriou et al., SPE 2025</a:t>
            </a:r>
            <a:endParaRPr kumimoji="0" lang="en-US" sz="1100" b="0" i="0" u="none" strike="noStrike" kern="0" cap="none" spc="0" normalizeH="0" baseline="0" noProof="0">
              <a:ln>
                <a:noFill/>
              </a:ln>
              <a:solidFill>
                <a:srgbClr val="000000"/>
              </a:solidFill>
              <a:effectLst/>
              <a:uLnTx/>
              <a:uFillTx/>
              <a:latin typeface="Helvetica"/>
              <a:cs typeface="Helvetica"/>
            </a:endParaRPr>
          </a:p>
        </p:txBody>
      </p:sp>
      <p:sp>
        <p:nvSpPr>
          <p:cNvPr id="52" name="Rectangle 15">
            <a:extLst>
              <a:ext uri="{FF2B5EF4-FFF2-40B4-BE49-F238E27FC236}">
                <a16:creationId xmlns:a16="http://schemas.microsoft.com/office/drawing/2014/main" id="{ADF9884F-01AC-E283-1BB2-DB92C7CA0B5C}"/>
              </a:ext>
            </a:extLst>
          </p:cNvPr>
          <p:cNvSpPr/>
          <p:nvPr/>
        </p:nvSpPr>
        <p:spPr>
          <a:xfrm>
            <a:off x="5961600" y="655272"/>
            <a:ext cx="4128120" cy="337100"/>
          </a:xfrm>
          <a:prstGeom prst="rect">
            <a:avLst/>
          </a:prstGeom>
          <a:noFill/>
          <a:ln w="0">
            <a:noFill/>
          </a:ln>
          <a:effectLst/>
        </p:spPr>
        <p:txBody>
          <a:bodyPr lIns="90000" tIns="45000" rIns="90000" bIns="45000" anchor="t">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1600" dirty="0">
                <a:solidFill>
                  <a:srgbClr val="2C3E50"/>
                </a:solidFill>
                <a:latin typeface="Calibri" pitchFamily="34" charset="0"/>
                <a:ea typeface="Calibri" pitchFamily="34" charset="-122"/>
                <a:cs typeface="Calibri" pitchFamily="34" charset="-120"/>
              </a:rPr>
              <a:t>SPE11 benchmark on CO</a:t>
            </a:r>
            <a:r>
              <a:rPr lang="en-GB" sz="1100" dirty="0">
                <a:solidFill>
                  <a:srgbClr val="2C3E50"/>
                </a:solidFill>
                <a:latin typeface="Calibri" pitchFamily="34" charset="0"/>
                <a:ea typeface="Calibri" pitchFamily="34" charset="-122"/>
                <a:cs typeface="Calibri" pitchFamily="34" charset="-120"/>
              </a:rPr>
              <a:t>2</a:t>
            </a:r>
            <a:r>
              <a:rPr lang="en-GB" sz="1600" dirty="0">
                <a:solidFill>
                  <a:srgbClr val="2C3E50"/>
                </a:solidFill>
                <a:latin typeface="Calibri" pitchFamily="34" charset="0"/>
                <a:ea typeface="Calibri" pitchFamily="34" charset="-122"/>
                <a:cs typeface="Calibri" pitchFamily="34" charset="-120"/>
              </a:rPr>
              <a:t> sequestration</a:t>
            </a:r>
            <a:endParaRPr lang="en-US" sz="1600" dirty="0">
              <a:solidFill>
                <a:srgbClr val="2C3E50"/>
              </a:solidFill>
              <a:latin typeface="Calibri" pitchFamily="34" charset="0"/>
              <a:ea typeface="Calibri" pitchFamily="34" charset="-122"/>
              <a:cs typeface="Calibri" pitchFamily="34" charset="-120"/>
            </a:endParaRPr>
          </a:p>
        </p:txBody>
      </p:sp>
      <p:pic>
        <p:nvPicPr>
          <p:cNvPr id="53" name="Picture 52">
            <a:hlinkClick r:id="" action="ppaction://media"/>
            <a:extLst>
              <a:ext uri="{FF2B5EF4-FFF2-40B4-BE49-F238E27FC236}">
                <a16:creationId xmlns:a16="http://schemas.microsoft.com/office/drawing/2014/main" id="{55EBF11E-8B5E-A930-7359-A78CEFB9A27E}"/>
              </a:ext>
            </a:extLst>
          </p:cNvPr>
          <p:cNvPicPr/>
          <p:nvPr>
            <a:videoFile r:link="rId4"/>
            <p:extLst>
              <p:ext uri="{DAA4B4D4-6D71-4841-9C94-3DE7FCFB9230}">
                <p14:media xmlns:p14="http://schemas.microsoft.com/office/powerpoint/2010/main" r:embed="rId3"/>
              </p:ext>
            </p:extLst>
          </p:nvPr>
        </p:nvPicPr>
        <p:blipFill>
          <a:blip r:embed="rId15"/>
          <a:srcRect l="3552" t="18016" r="8202" b="28964"/>
          <a:stretch>
            <a:fillRect/>
          </a:stretch>
        </p:blipFill>
        <p:spPr>
          <a:xfrm>
            <a:off x="5607000" y="923832"/>
            <a:ext cx="4669920" cy="1128600"/>
          </a:xfrm>
          <a:prstGeom prst="rect">
            <a:avLst/>
          </a:prstGeom>
          <a:ln w="0">
            <a:noFill/>
          </a:ln>
        </p:spPr>
      </p:pic>
      <p:pic>
        <p:nvPicPr>
          <p:cNvPr id="54" name="Picture 17" descr="A blue and pink striped background&#10;&#10;Description automatically generated with medium confidence">
            <a:extLst>
              <a:ext uri="{FF2B5EF4-FFF2-40B4-BE49-F238E27FC236}">
                <a16:creationId xmlns:a16="http://schemas.microsoft.com/office/drawing/2014/main" id="{B6F78C32-2467-30BB-4C0C-7AE3741BD1C5}"/>
              </a:ext>
            </a:extLst>
          </p:cNvPr>
          <p:cNvPicPr/>
          <p:nvPr/>
        </p:nvPicPr>
        <p:blipFill>
          <a:blip r:embed="rId16">
            <a:alphaModFix amt="38000"/>
          </a:blip>
          <a:srcRect l="18747" t="28265" r="18605" b="27447"/>
          <a:stretch/>
        </p:blipFill>
        <p:spPr>
          <a:xfrm>
            <a:off x="5613840" y="963072"/>
            <a:ext cx="4669920" cy="1111680"/>
          </a:xfrm>
          <a:prstGeom prst="rect">
            <a:avLst/>
          </a:prstGeom>
          <a:noFill/>
          <a:ln w="0">
            <a:noFill/>
          </a:ln>
        </p:spPr>
      </p:pic>
      <p:pic>
        <p:nvPicPr>
          <p:cNvPr id="55" name="Picture 54">
            <a:hlinkClick r:id="" action="ppaction://media"/>
            <a:extLst>
              <a:ext uri="{FF2B5EF4-FFF2-40B4-BE49-F238E27FC236}">
                <a16:creationId xmlns:a16="http://schemas.microsoft.com/office/drawing/2014/main" id="{574FBF36-6CFD-92B6-57E8-D0020491B2EC}"/>
              </a:ext>
            </a:extLst>
          </p:cNvPr>
          <p:cNvPicPr/>
          <p:nvPr>
            <a:videoFile r:link="rId6"/>
            <p:extLst>
              <p:ext uri="{DAA4B4D4-6D71-4841-9C94-3DE7FCFB9230}">
                <p14:media xmlns:p14="http://schemas.microsoft.com/office/powerpoint/2010/main" r:embed="rId5"/>
              </p:ext>
            </p:extLst>
          </p:nvPr>
        </p:nvPicPr>
        <p:blipFill>
          <a:blip r:embed="rId17"/>
          <a:stretch>
            <a:fillRect/>
          </a:stretch>
        </p:blipFill>
        <p:spPr>
          <a:xfrm>
            <a:off x="7655040" y="2782512"/>
            <a:ext cx="3984480" cy="1306800"/>
          </a:xfrm>
          <a:prstGeom prst="rect">
            <a:avLst/>
          </a:prstGeom>
          <a:ln w="0">
            <a:noFill/>
          </a:ln>
        </p:spPr>
      </p:pic>
      <p:sp>
        <p:nvSpPr>
          <p:cNvPr id="56" name="Freeform: Shape 19">
            <a:extLst>
              <a:ext uri="{FF2B5EF4-FFF2-40B4-BE49-F238E27FC236}">
                <a16:creationId xmlns:a16="http://schemas.microsoft.com/office/drawing/2014/main" id="{027B8817-F1CE-E38D-CE0F-5642FB4006A6}"/>
              </a:ext>
            </a:extLst>
          </p:cNvPr>
          <p:cNvSpPr/>
          <p:nvPr/>
        </p:nvSpPr>
        <p:spPr>
          <a:xfrm>
            <a:off x="9495000" y="2822112"/>
            <a:ext cx="319320" cy="624960"/>
          </a:xfrm>
          <a:custGeom>
            <a:avLst/>
            <a:gdLst>
              <a:gd name="textAreaLeft" fmla="*/ 0 w 319320"/>
              <a:gd name="textAreaRight" fmla="*/ 319680 w 319320"/>
              <a:gd name="textAreaTop" fmla="*/ 0 h 624960"/>
              <a:gd name="textAreaBottom" fmla="*/ 625320 h 624960"/>
              <a:gd name="GluePoint1X" fmla="*/ 0 w 577955"/>
              <a:gd name="GluePoint1Y" fmla="*/ 1945532 h 1945532"/>
              <a:gd name="GluePoint2X" fmla="*/ 573932 w 577955"/>
              <a:gd name="GluePoint2Y" fmla="*/ 856034 h 1945532"/>
              <a:gd name="GluePoint3X" fmla="*/ 252919 w 577955"/>
              <a:gd name="GluePoint3Y" fmla="*/ 573932 h 1945532"/>
              <a:gd name="GluePoint4X" fmla="*/ 204281 w 577955"/>
              <a:gd name="GluePoint4Y" fmla="*/ 0 h 1945532"/>
              <a:gd name="GluePoint5X" fmla="*/ 204281 w 577955"/>
              <a:gd name="GluePoint5Y" fmla="*/ 0 h 1945532"/>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577955" h="1945532">
                <a:moveTo>
                  <a:pt x="0" y="1945532"/>
                </a:moveTo>
                <a:cubicBezTo>
                  <a:pt x="265889" y="1515083"/>
                  <a:pt x="531779" y="1084634"/>
                  <a:pt x="573932" y="856034"/>
                </a:cubicBezTo>
                <a:cubicBezTo>
                  <a:pt x="616085" y="627434"/>
                  <a:pt x="314527" y="716604"/>
                  <a:pt x="252919" y="573932"/>
                </a:cubicBezTo>
                <a:cubicBezTo>
                  <a:pt x="191311" y="431260"/>
                  <a:pt x="204281" y="0"/>
                  <a:pt x="204281" y="0"/>
                </a:cubicBezTo>
                <a:lnTo>
                  <a:pt x="204281" y="0"/>
                </a:lnTo>
              </a:path>
            </a:pathLst>
          </a:custGeom>
          <a:noFill/>
          <a:ln w="25400" cap="flat" cmpd="sng" algn="ctr">
            <a:solidFill>
              <a:srgbClr val="00A6D6"/>
            </a:solidFill>
            <a:prstDash val="solid"/>
            <a:round/>
          </a:ln>
          <a:effectLst/>
        </p:spPr>
        <p:txBody>
          <a:bodyPr horzOverflow="overflow" numCol="1" spcCol="38160" anchor="t">
            <a:noAutofit/>
          </a:bodyPr>
          <a:lstStyle/>
          <a:p>
            <a:pPr marL="0" marR="0" lvl="0" indent="0" defTabSz="914400" eaLnBrk="1" fontAlgn="auto" latinLnBrk="0" hangingPunct="1">
              <a:lnSpc>
                <a:spcPct val="100000"/>
              </a:lnSpc>
              <a:spcBef>
                <a:spcPts val="0"/>
              </a:spcBef>
              <a:spcAft>
                <a:spcPts val="0"/>
              </a:spcAft>
              <a:buClrTx/>
              <a:buSzTx/>
              <a:buFontTx/>
              <a:buNone/>
              <a:tabLst>
                <a:tab pos="0" algn="l"/>
              </a:tabLst>
              <a:defRPr/>
            </a:pPr>
            <a:endParaRPr kumimoji="0" lang="en-GB" sz="1800" b="0" i="0" u="none" strike="noStrike" kern="0" cap="none" spc="0" normalizeH="0" baseline="0" noProof="0">
              <a:ln>
                <a:noFill/>
              </a:ln>
              <a:solidFill>
                <a:srgbClr val="000000"/>
              </a:solidFill>
              <a:effectLst/>
              <a:uLnTx/>
              <a:uFillTx/>
              <a:latin typeface="Arial"/>
              <a:ea typeface="Arial"/>
              <a:cs typeface="Helvetica"/>
            </a:endParaRPr>
          </a:p>
        </p:txBody>
      </p:sp>
      <p:sp>
        <p:nvSpPr>
          <p:cNvPr id="57" name="Freeform: Shape 20">
            <a:extLst>
              <a:ext uri="{FF2B5EF4-FFF2-40B4-BE49-F238E27FC236}">
                <a16:creationId xmlns:a16="http://schemas.microsoft.com/office/drawing/2014/main" id="{BD19B829-994C-D566-4021-197BF3430F77}"/>
              </a:ext>
            </a:extLst>
          </p:cNvPr>
          <p:cNvSpPr/>
          <p:nvPr/>
        </p:nvSpPr>
        <p:spPr>
          <a:xfrm>
            <a:off x="9132120" y="2817072"/>
            <a:ext cx="319320" cy="690120"/>
          </a:xfrm>
          <a:custGeom>
            <a:avLst/>
            <a:gdLst>
              <a:gd name="textAreaLeft" fmla="*/ 0 w 319320"/>
              <a:gd name="textAreaRight" fmla="*/ 319680 w 319320"/>
              <a:gd name="textAreaTop" fmla="*/ 0 h 690120"/>
              <a:gd name="textAreaBottom" fmla="*/ 690480 h 690120"/>
              <a:gd name="GluePoint1X" fmla="*/ 0 w 807424"/>
              <a:gd name="GluePoint1Y" fmla="*/ 2023353 h 2023353"/>
              <a:gd name="GluePoint2X" fmla="*/ 437744 w 807424"/>
              <a:gd name="GluePoint2Y" fmla="*/ 885217 h 2023353"/>
              <a:gd name="GluePoint3X" fmla="*/ 749029 w 807424"/>
              <a:gd name="GluePoint3Y" fmla="*/ 690664 h 2023353"/>
              <a:gd name="GluePoint4X" fmla="*/ 807395 w 807424"/>
              <a:gd name="GluePoint4Y" fmla="*/ 0 h 2023353"/>
              <a:gd name="GluePoint5X" fmla="*/ 807395 w 807424"/>
              <a:gd name="GluePoint5Y" fmla="*/ 0 h 2023353"/>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807424" h="2023353">
                <a:moveTo>
                  <a:pt x="0" y="2023353"/>
                </a:moveTo>
                <a:cubicBezTo>
                  <a:pt x="156453" y="1565342"/>
                  <a:pt x="312906" y="1107332"/>
                  <a:pt x="437744" y="885217"/>
                </a:cubicBezTo>
                <a:cubicBezTo>
                  <a:pt x="562582" y="663102"/>
                  <a:pt x="687421" y="838200"/>
                  <a:pt x="749029" y="690664"/>
                </a:cubicBezTo>
                <a:cubicBezTo>
                  <a:pt x="810637" y="543128"/>
                  <a:pt x="807395" y="0"/>
                  <a:pt x="807395" y="0"/>
                </a:cubicBezTo>
                <a:lnTo>
                  <a:pt x="807395" y="0"/>
                </a:lnTo>
              </a:path>
            </a:pathLst>
          </a:custGeom>
          <a:noFill/>
          <a:ln w="25400" cap="flat" cmpd="sng" algn="ctr">
            <a:solidFill>
              <a:srgbClr val="EB7246"/>
            </a:solidFill>
            <a:prstDash val="solid"/>
            <a:round/>
          </a:ln>
          <a:effectLst/>
        </p:spPr>
        <p:txBody>
          <a:bodyPr horzOverflow="overflow" numCol="1" spcCol="38160" anchor="t">
            <a:noAutofit/>
          </a:bodyPr>
          <a:lstStyle/>
          <a:p>
            <a:pPr marL="0" marR="0" lvl="0" indent="0" defTabSz="914400" eaLnBrk="1" fontAlgn="auto" latinLnBrk="0" hangingPunct="1">
              <a:lnSpc>
                <a:spcPct val="100000"/>
              </a:lnSpc>
              <a:spcBef>
                <a:spcPts val="0"/>
              </a:spcBef>
              <a:spcAft>
                <a:spcPts val="0"/>
              </a:spcAft>
              <a:buClrTx/>
              <a:buSzTx/>
              <a:buFontTx/>
              <a:buNone/>
              <a:tabLst>
                <a:tab pos="0" algn="l"/>
              </a:tabLst>
              <a:defRPr/>
            </a:pPr>
            <a:endParaRPr kumimoji="0" lang="en-GB" sz="1800" b="0" i="0" u="none" strike="noStrike" kern="0" cap="none" spc="0" normalizeH="0" baseline="0" noProof="0">
              <a:ln>
                <a:noFill/>
              </a:ln>
              <a:solidFill>
                <a:srgbClr val="000000"/>
              </a:solidFill>
              <a:effectLst/>
              <a:uLnTx/>
              <a:uFillTx/>
              <a:latin typeface="Arial"/>
              <a:ea typeface="Arial"/>
              <a:cs typeface="Helvetica"/>
            </a:endParaRPr>
          </a:p>
        </p:txBody>
      </p:sp>
      <p:sp>
        <p:nvSpPr>
          <p:cNvPr id="58" name="Freeform: Shape 21">
            <a:extLst>
              <a:ext uri="{FF2B5EF4-FFF2-40B4-BE49-F238E27FC236}">
                <a16:creationId xmlns:a16="http://schemas.microsoft.com/office/drawing/2014/main" id="{90B94F16-1A81-0561-B0B4-ED459122B3CF}"/>
              </a:ext>
            </a:extLst>
          </p:cNvPr>
          <p:cNvSpPr/>
          <p:nvPr/>
        </p:nvSpPr>
        <p:spPr>
          <a:xfrm>
            <a:off x="10501200" y="2817072"/>
            <a:ext cx="99720" cy="400680"/>
          </a:xfrm>
          <a:custGeom>
            <a:avLst/>
            <a:gdLst>
              <a:gd name="textAreaLeft" fmla="*/ 0 w 99720"/>
              <a:gd name="textAreaRight" fmla="*/ 100080 w 99720"/>
              <a:gd name="textAreaTop" fmla="*/ 0 h 400680"/>
              <a:gd name="textAreaBottom" fmla="*/ 401040 h 400680"/>
              <a:gd name="GluePoint1X" fmla="*/ 0 w 577955"/>
              <a:gd name="GluePoint1Y" fmla="*/ 1945532 h 1945532"/>
              <a:gd name="GluePoint2X" fmla="*/ 573932 w 577955"/>
              <a:gd name="GluePoint2Y" fmla="*/ 856034 h 1945532"/>
              <a:gd name="GluePoint3X" fmla="*/ 252919 w 577955"/>
              <a:gd name="GluePoint3Y" fmla="*/ 573932 h 1945532"/>
              <a:gd name="GluePoint4X" fmla="*/ 204281 w 577955"/>
              <a:gd name="GluePoint4Y" fmla="*/ 0 h 1945532"/>
              <a:gd name="GluePoint5X" fmla="*/ 204281 w 577955"/>
              <a:gd name="GluePoint5Y" fmla="*/ 0 h 1945532"/>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577955" h="1945532">
                <a:moveTo>
                  <a:pt x="0" y="1945532"/>
                </a:moveTo>
                <a:cubicBezTo>
                  <a:pt x="265889" y="1515083"/>
                  <a:pt x="531779" y="1084634"/>
                  <a:pt x="573932" y="856034"/>
                </a:cubicBezTo>
                <a:cubicBezTo>
                  <a:pt x="616085" y="627434"/>
                  <a:pt x="314527" y="716604"/>
                  <a:pt x="252919" y="573932"/>
                </a:cubicBezTo>
                <a:cubicBezTo>
                  <a:pt x="191311" y="431260"/>
                  <a:pt x="204281" y="0"/>
                  <a:pt x="204281" y="0"/>
                </a:cubicBezTo>
                <a:lnTo>
                  <a:pt x="204281" y="0"/>
                </a:lnTo>
              </a:path>
            </a:pathLst>
          </a:custGeom>
          <a:noFill/>
          <a:ln w="25400" cap="flat" cmpd="sng" algn="ctr">
            <a:solidFill>
              <a:srgbClr val="00A6D6"/>
            </a:solidFill>
            <a:prstDash val="solid"/>
            <a:round/>
          </a:ln>
          <a:effectLst/>
        </p:spPr>
        <p:txBody>
          <a:bodyPr horzOverflow="overflow" numCol="1" spcCol="38160" anchor="t">
            <a:noAutofit/>
          </a:bodyPr>
          <a:lstStyle/>
          <a:p>
            <a:pPr marL="0" marR="0" lvl="0" indent="0" defTabSz="914400" eaLnBrk="1" fontAlgn="auto" latinLnBrk="0" hangingPunct="1">
              <a:lnSpc>
                <a:spcPct val="100000"/>
              </a:lnSpc>
              <a:spcBef>
                <a:spcPts val="0"/>
              </a:spcBef>
              <a:spcAft>
                <a:spcPts val="0"/>
              </a:spcAft>
              <a:buClrTx/>
              <a:buSzTx/>
              <a:buFontTx/>
              <a:buNone/>
              <a:tabLst>
                <a:tab pos="0" algn="l"/>
              </a:tabLst>
              <a:defRPr/>
            </a:pPr>
            <a:endParaRPr kumimoji="0" lang="en-GB" sz="1800" b="0" i="0" u="none" strike="noStrike" kern="0" cap="none" spc="0" normalizeH="0" baseline="0" noProof="0">
              <a:ln>
                <a:noFill/>
              </a:ln>
              <a:solidFill>
                <a:srgbClr val="000000"/>
              </a:solidFill>
              <a:effectLst/>
              <a:uLnTx/>
              <a:uFillTx/>
              <a:latin typeface="Arial"/>
              <a:ea typeface="Arial"/>
              <a:cs typeface="Helvetica"/>
            </a:endParaRPr>
          </a:p>
        </p:txBody>
      </p:sp>
      <p:sp>
        <p:nvSpPr>
          <p:cNvPr id="59" name="Freeform: Shape 22">
            <a:extLst>
              <a:ext uri="{FF2B5EF4-FFF2-40B4-BE49-F238E27FC236}">
                <a16:creationId xmlns:a16="http://schemas.microsoft.com/office/drawing/2014/main" id="{87D68EE2-B142-8683-016F-4F816FA9F64E}"/>
              </a:ext>
            </a:extLst>
          </p:cNvPr>
          <p:cNvSpPr/>
          <p:nvPr/>
        </p:nvSpPr>
        <p:spPr>
          <a:xfrm>
            <a:off x="10284480" y="2816352"/>
            <a:ext cx="99720" cy="442440"/>
          </a:xfrm>
          <a:custGeom>
            <a:avLst/>
            <a:gdLst>
              <a:gd name="textAreaLeft" fmla="*/ 0 w 99720"/>
              <a:gd name="textAreaRight" fmla="*/ 100080 w 99720"/>
              <a:gd name="textAreaTop" fmla="*/ 0 h 442440"/>
              <a:gd name="textAreaBottom" fmla="*/ 442800 h 442440"/>
              <a:gd name="GluePoint1X" fmla="*/ 0 w 807424"/>
              <a:gd name="GluePoint1Y" fmla="*/ 2023353 h 2023353"/>
              <a:gd name="GluePoint2X" fmla="*/ 437744 w 807424"/>
              <a:gd name="GluePoint2Y" fmla="*/ 885217 h 2023353"/>
              <a:gd name="GluePoint3X" fmla="*/ 749029 w 807424"/>
              <a:gd name="GluePoint3Y" fmla="*/ 690664 h 2023353"/>
              <a:gd name="GluePoint4X" fmla="*/ 807395 w 807424"/>
              <a:gd name="GluePoint4Y" fmla="*/ 0 h 2023353"/>
              <a:gd name="GluePoint5X" fmla="*/ 807395 w 807424"/>
              <a:gd name="GluePoint5Y" fmla="*/ 0 h 2023353"/>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807424" h="2023353">
                <a:moveTo>
                  <a:pt x="0" y="2023353"/>
                </a:moveTo>
                <a:cubicBezTo>
                  <a:pt x="156453" y="1565342"/>
                  <a:pt x="312906" y="1107332"/>
                  <a:pt x="437744" y="885217"/>
                </a:cubicBezTo>
                <a:cubicBezTo>
                  <a:pt x="562582" y="663102"/>
                  <a:pt x="687421" y="838200"/>
                  <a:pt x="749029" y="690664"/>
                </a:cubicBezTo>
                <a:cubicBezTo>
                  <a:pt x="810637" y="543128"/>
                  <a:pt x="807395" y="0"/>
                  <a:pt x="807395" y="0"/>
                </a:cubicBezTo>
                <a:lnTo>
                  <a:pt x="807395" y="0"/>
                </a:lnTo>
              </a:path>
            </a:pathLst>
          </a:custGeom>
          <a:noFill/>
          <a:ln w="25400" cap="flat" cmpd="sng" algn="ctr">
            <a:solidFill>
              <a:srgbClr val="EB7246"/>
            </a:solidFill>
            <a:prstDash val="solid"/>
            <a:round/>
          </a:ln>
          <a:effectLst/>
        </p:spPr>
        <p:txBody>
          <a:bodyPr horzOverflow="overflow" numCol="1" spcCol="38160" anchor="t">
            <a:noAutofit/>
          </a:bodyPr>
          <a:lstStyle/>
          <a:p>
            <a:pPr marL="0" marR="0" lvl="0" indent="0" defTabSz="914400" eaLnBrk="1" fontAlgn="auto" latinLnBrk="0" hangingPunct="1">
              <a:lnSpc>
                <a:spcPct val="100000"/>
              </a:lnSpc>
              <a:spcBef>
                <a:spcPts val="0"/>
              </a:spcBef>
              <a:spcAft>
                <a:spcPts val="0"/>
              </a:spcAft>
              <a:buClrTx/>
              <a:buSzTx/>
              <a:buFontTx/>
              <a:buNone/>
              <a:tabLst>
                <a:tab pos="0" algn="l"/>
              </a:tabLst>
              <a:defRPr/>
            </a:pPr>
            <a:endParaRPr kumimoji="0" lang="en-GB" sz="1800" b="0" i="0" u="none" strike="noStrike" kern="0" cap="none" spc="0" normalizeH="0" baseline="0" noProof="0">
              <a:ln>
                <a:noFill/>
              </a:ln>
              <a:solidFill>
                <a:srgbClr val="000000"/>
              </a:solidFill>
              <a:effectLst/>
              <a:uLnTx/>
              <a:uFillTx/>
              <a:latin typeface="Arial"/>
              <a:ea typeface="Arial"/>
              <a:cs typeface="Helvetica"/>
            </a:endParaRPr>
          </a:p>
        </p:txBody>
      </p:sp>
      <p:sp>
        <p:nvSpPr>
          <p:cNvPr id="60" name="Freeform: Shape 23">
            <a:extLst>
              <a:ext uri="{FF2B5EF4-FFF2-40B4-BE49-F238E27FC236}">
                <a16:creationId xmlns:a16="http://schemas.microsoft.com/office/drawing/2014/main" id="{52E4704F-88BA-CF3C-77A5-33AB0D78C233}"/>
              </a:ext>
            </a:extLst>
          </p:cNvPr>
          <p:cNvSpPr/>
          <p:nvPr/>
        </p:nvSpPr>
        <p:spPr>
          <a:xfrm>
            <a:off x="3663360" y="4817232"/>
            <a:ext cx="285120" cy="930960"/>
          </a:xfrm>
          <a:custGeom>
            <a:avLst/>
            <a:gdLst>
              <a:gd name="textAreaLeft" fmla="*/ 0 w 285120"/>
              <a:gd name="textAreaRight" fmla="*/ 285480 w 285120"/>
              <a:gd name="textAreaTop" fmla="*/ 0 h 930960"/>
              <a:gd name="textAreaBottom" fmla="*/ 931320 h 930960"/>
              <a:gd name="GluePoint1X" fmla="*/ 6183 w 501483"/>
              <a:gd name="GluePoint1Y" fmla="*/ 0 h 1917700"/>
              <a:gd name="GluePoint2X" fmla="*/ 44283 w 501483"/>
              <a:gd name="GluePoint2Y" fmla="*/ 609600 h 1917700"/>
              <a:gd name="GluePoint3X" fmla="*/ 336383 w 501483"/>
              <a:gd name="GluePoint3Y" fmla="*/ 1587500 h 1917700"/>
              <a:gd name="GluePoint4X" fmla="*/ 501483 w 501483"/>
              <a:gd name="GluePoint4Y" fmla="*/ 1917700 h 1917700"/>
            </a:gdLst>
            <a:ahLst/>
            <a:cxnLst>
              <a:cxn ang="0">
                <a:pos x="GluePoint1X" y="GluePoint1Y"/>
              </a:cxn>
              <a:cxn ang="0">
                <a:pos x="GluePoint2X" y="GluePoint2Y"/>
              </a:cxn>
              <a:cxn ang="0">
                <a:pos x="GluePoint3X" y="GluePoint3Y"/>
              </a:cxn>
              <a:cxn ang="0">
                <a:pos x="GluePoint4X" y="GluePoint4Y"/>
              </a:cxn>
            </a:cxnLst>
            <a:rect l="textAreaLeft" t="textAreaTop" r="textAreaRight" b="textAreaBottom"/>
            <a:pathLst>
              <a:path w="501483" h="1917700">
                <a:moveTo>
                  <a:pt x="6183" y="0"/>
                </a:moveTo>
                <a:cubicBezTo>
                  <a:pt x="-2284" y="172508"/>
                  <a:pt x="-10750" y="345017"/>
                  <a:pt x="44283" y="609600"/>
                </a:cubicBezTo>
                <a:cubicBezTo>
                  <a:pt x="99316" y="874183"/>
                  <a:pt x="260183" y="1369483"/>
                  <a:pt x="336383" y="1587500"/>
                </a:cubicBezTo>
                <a:cubicBezTo>
                  <a:pt x="412583" y="1805517"/>
                  <a:pt x="457033" y="1861608"/>
                  <a:pt x="501483" y="1917700"/>
                </a:cubicBezTo>
              </a:path>
            </a:pathLst>
          </a:custGeom>
          <a:noFill/>
          <a:ln w="31750">
            <a:solidFill>
              <a:srgbClr val="0000FF"/>
            </a:solidFill>
            <a:miter/>
          </a:ln>
          <a:effectLst/>
        </p:spPr>
        <p:txBody>
          <a:bodyPr horzOverflow="overflow" numCol="1" spcCol="38160" anchor="t">
            <a:noAutofit/>
          </a:bodyPr>
          <a:lstStyle/>
          <a:p>
            <a:pPr marL="0" marR="0" lvl="0" indent="0" defTabSz="914400" eaLnBrk="1" fontAlgn="auto" latinLnBrk="0" hangingPunct="1">
              <a:lnSpc>
                <a:spcPct val="100000"/>
              </a:lnSpc>
              <a:spcBef>
                <a:spcPts val="0"/>
              </a:spcBef>
              <a:spcAft>
                <a:spcPts val="0"/>
              </a:spcAft>
              <a:buClrTx/>
              <a:buSzTx/>
              <a:buFontTx/>
              <a:buNone/>
              <a:tabLst>
                <a:tab pos="0" algn="l"/>
              </a:tabLst>
              <a:defRPr/>
            </a:pPr>
            <a:endParaRPr kumimoji="0" lang="nl-NL" sz="1800" b="0" i="0" u="none" strike="noStrike" kern="0" cap="none" spc="0" normalizeH="0" baseline="0" noProof="0">
              <a:ln>
                <a:noFill/>
              </a:ln>
              <a:solidFill>
                <a:srgbClr val="000000"/>
              </a:solidFill>
              <a:effectLst/>
              <a:uLnTx/>
              <a:uFillTx/>
              <a:latin typeface="Arial"/>
              <a:ea typeface="Arial"/>
              <a:cs typeface="Helvetica"/>
            </a:endParaRPr>
          </a:p>
        </p:txBody>
      </p:sp>
      <p:sp>
        <p:nvSpPr>
          <p:cNvPr id="61" name="Freeform: Shape 24">
            <a:extLst>
              <a:ext uri="{FF2B5EF4-FFF2-40B4-BE49-F238E27FC236}">
                <a16:creationId xmlns:a16="http://schemas.microsoft.com/office/drawing/2014/main" id="{3FF6BFFD-D426-A5AF-696F-C175681848FA}"/>
              </a:ext>
            </a:extLst>
          </p:cNvPr>
          <p:cNvSpPr/>
          <p:nvPr/>
        </p:nvSpPr>
        <p:spPr>
          <a:xfrm>
            <a:off x="3621240" y="4818672"/>
            <a:ext cx="45360" cy="992880"/>
          </a:xfrm>
          <a:custGeom>
            <a:avLst/>
            <a:gdLst>
              <a:gd name="textAreaLeft" fmla="*/ 0 w 45360"/>
              <a:gd name="textAreaRight" fmla="*/ 45720 w 45360"/>
              <a:gd name="textAreaTop" fmla="*/ 0 h 992880"/>
              <a:gd name="textAreaBottom" fmla="*/ 993240 h 992880"/>
              <a:gd name="GluePoint1X" fmla="*/ 423863 w 428445"/>
              <a:gd name="GluePoint1Y" fmla="*/ 0 h 2300287"/>
              <a:gd name="GluePoint2X" fmla="*/ 423863 w 428445"/>
              <a:gd name="GluePoint2Y" fmla="*/ 433387 h 2300287"/>
              <a:gd name="GluePoint3X" fmla="*/ 376238 w 428445"/>
              <a:gd name="GluePoint3Y" fmla="*/ 804862 h 2300287"/>
              <a:gd name="GluePoint4X" fmla="*/ 280988 w 428445"/>
              <a:gd name="GluePoint4Y" fmla="*/ 1428750 h 2300287"/>
              <a:gd name="GluePoint5X" fmla="*/ 0 w 428445"/>
              <a:gd name="GluePoint5Y" fmla="*/ 2300287 h 2300287"/>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428445" h="2300287">
                <a:moveTo>
                  <a:pt x="423863" y="0"/>
                </a:moveTo>
                <a:cubicBezTo>
                  <a:pt x="427831" y="149622"/>
                  <a:pt x="431800" y="299244"/>
                  <a:pt x="423863" y="433387"/>
                </a:cubicBezTo>
                <a:cubicBezTo>
                  <a:pt x="415926" y="567530"/>
                  <a:pt x="400050" y="638968"/>
                  <a:pt x="376238" y="804862"/>
                </a:cubicBezTo>
                <a:cubicBezTo>
                  <a:pt x="352426" y="970756"/>
                  <a:pt x="343694" y="1179513"/>
                  <a:pt x="280988" y="1428750"/>
                </a:cubicBezTo>
                <a:cubicBezTo>
                  <a:pt x="218282" y="1677987"/>
                  <a:pt x="109141" y="1989137"/>
                  <a:pt x="0" y="2300287"/>
                </a:cubicBezTo>
              </a:path>
            </a:pathLst>
          </a:custGeom>
          <a:noFill/>
          <a:ln w="31750">
            <a:solidFill>
              <a:srgbClr val="FF0000"/>
            </a:solidFill>
            <a:miter/>
          </a:ln>
          <a:effectLst/>
        </p:spPr>
        <p:txBody>
          <a:bodyPr horzOverflow="overflow" numCol="1" spcCol="38160" anchor="t">
            <a:noAutofit/>
          </a:bodyPr>
          <a:lstStyle/>
          <a:p>
            <a:pPr marL="0" marR="0" lvl="0" indent="0" defTabSz="914400" eaLnBrk="1" fontAlgn="auto" latinLnBrk="0" hangingPunct="1">
              <a:lnSpc>
                <a:spcPct val="100000"/>
              </a:lnSpc>
              <a:spcBef>
                <a:spcPts val="0"/>
              </a:spcBef>
              <a:spcAft>
                <a:spcPts val="0"/>
              </a:spcAft>
              <a:buClrTx/>
              <a:buSzTx/>
              <a:buFontTx/>
              <a:buNone/>
              <a:tabLst>
                <a:tab pos="0" algn="l"/>
              </a:tabLst>
              <a:defRPr/>
            </a:pPr>
            <a:endParaRPr kumimoji="0" lang="nl-NL" sz="1800" b="0" i="0" u="none" strike="noStrike" kern="0" cap="none" spc="0" normalizeH="0" baseline="0" noProof="0">
              <a:ln>
                <a:noFill/>
              </a:ln>
              <a:solidFill>
                <a:srgbClr val="000000"/>
              </a:solidFill>
              <a:effectLst/>
              <a:uLnTx/>
              <a:uFillTx/>
              <a:latin typeface="Arial"/>
              <a:ea typeface="Arial"/>
              <a:cs typeface="Helvetica"/>
            </a:endParaRPr>
          </a:p>
        </p:txBody>
      </p:sp>
      <p:pic>
        <p:nvPicPr>
          <p:cNvPr id="62" name="Picture 26">
            <a:extLst>
              <a:ext uri="{FF2B5EF4-FFF2-40B4-BE49-F238E27FC236}">
                <a16:creationId xmlns:a16="http://schemas.microsoft.com/office/drawing/2014/main" id="{14905798-5A1A-23D0-18CC-726DB7C97D68}"/>
              </a:ext>
            </a:extLst>
          </p:cNvPr>
          <p:cNvPicPr/>
          <p:nvPr/>
        </p:nvPicPr>
        <p:blipFill>
          <a:blip r:embed="rId18"/>
          <a:srcRect l="1329" t="9632" r="51816" b="7271"/>
          <a:stretch/>
        </p:blipFill>
        <p:spPr>
          <a:xfrm>
            <a:off x="697680" y="4851432"/>
            <a:ext cx="1809360" cy="1371600"/>
          </a:xfrm>
          <a:prstGeom prst="rect">
            <a:avLst/>
          </a:prstGeom>
          <a:noFill/>
          <a:ln w="0">
            <a:noFill/>
          </a:ln>
        </p:spPr>
      </p:pic>
      <p:sp>
        <p:nvSpPr>
          <p:cNvPr id="63" name="Rectangle 27">
            <a:extLst>
              <a:ext uri="{FF2B5EF4-FFF2-40B4-BE49-F238E27FC236}">
                <a16:creationId xmlns:a16="http://schemas.microsoft.com/office/drawing/2014/main" id="{8D9C3986-2AB2-4930-075F-22DE4C9EA6CF}"/>
              </a:ext>
            </a:extLst>
          </p:cNvPr>
          <p:cNvSpPr/>
          <p:nvPr/>
        </p:nvSpPr>
        <p:spPr>
          <a:xfrm>
            <a:off x="734040" y="4516632"/>
            <a:ext cx="4128120" cy="337100"/>
          </a:xfrm>
          <a:prstGeom prst="rect">
            <a:avLst/>
          </a:prstGeom>
          <a:noFill/>
          <a:ln w="0">
            <a:noFill/>
          </a:ln>
          <a:effectLst/>
        </p:spPr>
        <p:txBody>
          <a:bodyPr lIns="90000" tIns="45000" rIns="90000" bIns="45000" anchor="t">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1600" dirty="0">
                <a:solidFill>
                  <a:srgbClr val="2C3E50"/>
                </a:solidFill>
                <a:latin typeface="Calibri" pitchFamily="34" charset="0"/>
                <a:ea typeface="Calibri" pitchFamily="34" charset="-122"/>
                <a:cs typeface="Calibri" pitchFamily="34" charset="-120"/>
              </a:rPr>
              <a:t>Delft campus geothermal project</a:t>
            </a:r>
            <a:endParaRPr lang="en-US" sz="1600" dirty="0">
              <a:solidFill>
                <a:srgbClr val="2C3E50"/>
              </a:solidFill>
              <a:latin typeface="Calibri" pitchFamily="34" charset="0"/>
              <a:ea typeface="Calibri" pitchFamily="34" charset="-122"/>
              <a:cs typeface="Calibri" pitchFamily="34" charset="-120"/>
            </a:endParaRPr>
          </a:p>
        </p:txBody>
      </p:sp>
      <p:sp>
        <p:nvSpPr>
          <p:cNvPr id="64" name="TextBox 28">
            <a:extLst>
              <a:ext uri="{FF2B5EF4-FFF2-40B4-BE49-F238E27FC236}">
                <a16:creationId xmlns:a16="http://schemas.microsoft.com/office/drawing/2014/main" id="{05410DB6-124C-8DB8-0FD6-C64D98CF92B7}"/>
              </a:ext>
            </a:extLst>
          </p:cNvPr>
          <p:cNvSpPr/>
          <p:nvPr/>
        </p:nvSpPr>
        <p:spPr>
          <a:xfrm>
            <a:off x="2849040" y="6199272"/>
            <a:ext cx="2266200" cy="261360"/>
          </a:xfrm>
          <a:prstGeom prst="rect">
            <a:avLst/>
          </a:prstGeom>
          <a:noFill/>
          <a:ln w="12700">
            <a:noFill/>
          </a:ln>
          <a:effectLst/>
        </p:spPr>
        <p:txBody>
          <a:bodyPr lIns="90000" tIns="45000" rIns="90000" bIns="45000"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FF"/>
                </a:solidFill>
                <a:effectLst/>
                <a:uLnTx/>
                <a:uFillTx/>
                <a:latin typeface="Helvetica"/>
                <a:ea typeface="Arial"/>
                <a:cs typeface="Helvetica"/>
              </a:rPr>
              <a:t>Chen at al., SGW 2025</a:t>
            </a:r>
            <a:endParaRPr kumimoji="0" lang="en-US" sz="1100" b="0" i="0" u="none" strike="noStrike" kern="0" cap="none" spc="0" normalizeH="0" baseline="0" noProof="0">
              <a:ln>
                <a:noFill/>
              </a:ln>
              <a:solidFill>
                <a:srgbClr val="000000"/>
              </a:solidFill>
              <a:effectLst/>
              <a:uLnTx/>
              <a:uFillTx/>
              <a:latin typeface="Helvetica"/>
              <a:cs typeface="Helvetica"/>
            </a:endParaRPr>
          </a:p>
        </p:txBody>
      </p:sp>
      <p:sp>
        <p:nvSpPr>
          <p:cNvPr id="65" name="TextBox 29">
            <a:extLst>
              <a:ext uri="{FF2B5EF4-FFF2-40B4-BE49-F238E27FC236}">
                <a16:creationId xmlns:a16="http://schemas.microsoft.com/office/drawing/2014/main" id="{40F795CB-BCD9-186D-4782-298115F94C32}"/>
              </a:ext>
            </a:extLst>
          </p:cNvPr>
          <p:cNvSpPr/>
          <p:nvPr/>
        </p:nvSpPr>
        <p:spPr>
          <a:xfrm>
            <a:off x="2925540" y="2243160"/>
            <a:ext cx="2505960" cy="261360"/>
          </a:xfrm>
          <a:prstGeom prst="rect">
            <a:avLst/>
          </a:prstGeom>
          <a:noFill/>
          <a:ln w="0">
            <a:noFill/>
          </a:ln>
          <a:effectLst/>
        </p:spPr>
        <p:txBody>
          <a:bodyPr lIns="90000" tIns="45000" rIns="90000" bIns="45000"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FF"/>
                </a:solidFill>
                <a:effectLst/>
                <a:uLnTx/>
                <a:uFillTx/>
                <a:latin typeface="Helvetica"/>
                <a:ea typeface="Arial"/>
                <a:cs typeface="Helvetica"/>
              </a:rPr>
              <a:t>Novikov and Voskov., SPE 2025</a:t>
            </a:r>
            <a:endParaRPr kumimoji="0" lang="en-US" sz="1100" b="0" i="0" u="none" strike="noStrike" kern="0" cap="none" spc="0" normalizeH="0" baseline="0" noProof="0" dirty="0">
              <a:ln>
                <a:noFill/>
              </a:ln>
              <a:solidFill>
                <a:srgbClr val="000000"/>
              </a:solidFill>
              <a:effectLst/>
              <a:uLnTx/>
              <a:uFillTx/>
              <a:latin typeface="Helvetica"/>
              <a:cs typeface="Helvetica"/>
            </a:endParaRPr>
          </a:p>
        </p:txBody>
      </p:sp>
      <p:sp>
        <p:nvSpPr>
          <p:cNvPr id="66" name="Rectangle 30">
            <a:extLst>
              <a:ext uri="{FF2B5EF4-FFF2-40B4-BE49-F238E27FC236}">
                <a16:creationId xmlns:a16="http://schemas.microsoft.com/office/drawing/2014/main" id="{C9EE8DEC-EEBC-9598-4906-374683BABA2F}"/>
              </a:ext>
            </a:extLst>
          </p:cNvPr>
          <p:cNvSpPr/>
          <p:nvPr/>
        </p:nvSpPr>
        <p:spPr>
          <a:xfrm>
            <a:off x="1347840" y="708552"/>
            <a:ext cx="4128120" cy="337100"/>
          </a:xfrm>
          <a:prstGeom prst="rect">
            <a:avLst/>
          </a:prstGeom>
          <a:noFill/>
          <a:ln w="0">
            <a:noFill/>
          </a:ln>
          <a:effectLst/>
        </p:spPr>
        <p:txBody>
          <a:bodyPr lIns="90000" tIns="45000" rIns="90000" bIns="45000" anchor="t">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1600" dirty="0">
                <a:solidFill>
                  <a:srgbClr val="2C3E50"/>
                </a:solidFill>
                <a:latin typeface="Calibri" pitchFamily="34" charset="0"/>
                <a:ea typeface="Calibri" pitchFamily="34" charset="-122"/>
                <a:cs typeface="Calibri" pitchFamily="34" charset="-120"/>
              </a:rPr>
              <a:t>Rock dissolution due to CO</a:t>
            </a:r>
            <a:r>
              <a:rPr lang="en-GB" sz="1100" dirty="0">
                <a:solidFill>
                  <a:srgbClr val="2C3E50"/>
                </a:solidFill>
                <a:latin typeface="Calibri" pitchFamily="34" charset="0"/>
                <a:ea typeface="Calibri" pitchFamily="34" charset="-122"/>
                <a:cs typeface="Calibri" pitchFamily="34" charset="-120"/>
              </a:rPr>
              <a:t>2</a:t>
            </a:r>
            <a:r>
              <a:rPr lang="en-GB" sz="1600" dirty="0">
                <a:solidFill>
                  <a:srgbClr val="2C3E50"/>
                </a:solidFill>
                <a:latin typeface="Calibri" pitchFamily="34" charset="0"/>
                <a:ea typeface="Calibri" pitchFamily="34" charset="-122"/>
                <a:cs typeface="Calibri" pitchFamily="34" charset="-120"/>
              </a:rPr>
              <a:t> injection</a:t>
            </a:r>
            <a:endParaRPr lang="en-US" sz="1600" dirty="0">
              <a:solidFill>
                <a:srgbClr val="2C3E50"/>
              </a:solidFill>
              <a:latin typeface="Calibri" pitchFamily="34" charset="0"/>
              <a:ea typeface="Calibri" pitchFamily="34" charset="-122"/>
              <a:cs typeface="Calibri" pitchFamily="34" charset="-120"/>
            </a:endParaRPr>
          </a:p>
        </p:txBody>
      </p:sp>
      <p:pic>
        <p:nvPicPr>
          <p:cNvPr id="67" name="Picture 66">
            <a:hlinkClick r:id="" action="ppaction://media"/>
            <a:extLst>
              <a:ext uri="{FF2B5EF4-FFF2-40B4-BE49-F238E27FC236}">
                <a16:creationId xmlns:a16="http://schemas.microsoft.com/office/drawing/2014/main" id="{1818CD51-C7D9-9C72-8649-C53424583EC5}"/>
              </a:ext>
            </a:extLst>
          </p:cNvPr>
          <p:cNvPicPr/>
          <p:nvPr>
            <a:videoFile r:link="rId8"/>
            <p:extLst>
              <p:ext uri="{DAA4B4D4-6D71-4841-9C94-3DE7FCFB9230}">
                <p14:media xmlns:p14="http://schemas.microsoft.com/office/powerpoint/2010/main" r:embed="rId7"/>
              </p:ext>
            </p:extLst>
          </p:nvPr>
        </p:nvPicPr>
        <p:blipFill>
          <a:blip r:embed="rId19"/>
          <a:srcRect r="42256" b="49018"/>
          <a:stretch>
            <a:fillRect/>
          </a:stretch>
        </p:blipFill>
        <p:spPr>
          <a:xfrm>
            <a:off x="1662840" y="976392"/>
            <a:ext cx="3479400" cy="1325160"/>
          </a:xfrm>
          <a:prstGeom prst="rect">
            <a:avLst/>
          </a:prstGeom>
          <a:ln w="0">
            <a:noFill/>
          </a:ln>
        </p:spPr>
      </p:pic>
      <p:sp>
        <p:nvSpPr>
          <p:cNvPr id="68" name="TextBox 34">
            <a:extLst>
              <a:ext uri="{FF2B5EF4-FFF2-40B4-BE49-F238E27FC236}">
                <a16:creationId xmlns:a16="http://schemas.microsoft.com/office/drawing/2014/main" id="{BC189846-52C2-1627-1A7E-BA5AE6F4A897}"/>
              </a:ext>
            </a:extLst>
          </p:cNvPr>
          <p:cNvSpPr/>
          <p:nvPr/>
        </p:nvSpPr>
        <p:spPr>
          <a:xfrm>
            <a:off x="9476640" y="6077952"/>
            <a:ext cx="2266200" cy="261360"/>
          </a:xfrm>
          <a:prstGeom prst="rect">
            <a:avLst/>
          </a:prstGeom>
          <a:noFill/>
          <a:ln w="12700">
            <a:noFill/>
          </a:ln>
          <a:effectLst/>
        </p:spPr>
        <p:txBody>
          <a:bodyPr lIns="90000" tIns="45000" rIns="90000" bIns="45000" anchor="t">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FF"/>
                </a:solidFill>
                <a:effectLst/>
                <a:uLnTx/>
                <a:uFillTx/>
                <a:latin typeface="Helvetica"/>
                <a:ea typeface="Arial"/>
                <a:cs typeface="Helvetica"/>
              </a:rPr>
              <a:t>Loyola at al., 2026</a:t>
            </a:r>
            <a:endParaRPr kumimoji="0" lang="en-US" sz="1100" b="0" i="0" u="none" strike="noStrike" kern="0" cap="none" spc="0" normalizeH="0" baseline="0" noProof="0">
              <a:ln>
                <a:noFill/>
              </a:ln>
              <a:solidFill>
                <a:srgbClr val="000000"/>
              </a:solidFill>
              <a:effectLst/>
              <a:uLnTx/>
              <a:uFillTx/>
              <a:latin typeface="Helvetica"/>
              <a:cs typeface="Helvetica"/>
            </a:endParaRPr>
          </a:p>
        </p:txBody>
      </p:sp>
      <p:sp>
        <p:nvSpPr>
          <p:cNvPr id="69" name="Rectangle 35">
            <a:extLst>
              <a:ext uri="{FF2B5EF4-FFF2-40B4-BE49-F238E27FC236}">
                <a16:creationId xmlns:a16="http://schemas.microsoft.com/office/drawing/2014/main" id="{F2B97C7B-DE6B-D8B6-4347-60120BEE48ED}"/>
              </a:ext>
            </a:extLst>
          </p:cNvPr>
          <p:cNvSpPr/>
          <p:nvPr/>
        </p:nvSpPr>
        <p:spPr>
          <a:xfrm>
            <a:off x="6239700" y="4426574"/>
            <a:ext cx="4128120" cy="337100"/>
          </a:xfrm>
          <a:prstGeom prst="rect">
            <a:avLst/>
          </a:prstGeom>
          <a:noFill/>
          <a:ln w="0">
            <a:noFill/>
          </a:ln>
          <a:effectLst/>
        </p:spPr>
        <p:txBody>
          <a:bodyPr lIns="90000" tIns="45000" rIns="90000" bIns="45000" anchor="t">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GB" sz="1600" dirty="0">
                <a:solidFill>
                  <a:srgbClr val="2C3E50"/>
                </a:solidFill>
                <a:latin typeface="Calibri" pitchFamily="34" charset="0"/>
                <a:ea typeface="Calibri" pitchFamily="34" charset="-122"/>
                <a:cs typeface="Calibri" pitchFamily="34" charset="-120"/>
              </a:rPr>
              <a:t>Geological controls of UHS in depleted fields</a:t>
            </a:r>
            <a:endParaRPr lang="en-US" sz="1600" dirty="0">
              <a:solidFill>
                <a:srgbClr val="2C3E50"/>
              </a:solidFill>
              <a:latin typeface="Calibri" pitchFamily="34" charset="0"/>
              <a:ea typeface="Calibri" pitchFamily="34" charset="-122"/>
              <a:cs typeface="Calibri" pitchFamily="34" charset="-120"/>
            </a:endParaRPr>
          </a:p>
        </p:txBody>
      </p:sp>
      <p:pic>
        <p:nvPicPr>
          <p:cNvPr id="70" name="Picture 2" descr="A red and blue boxes with a map&#10;&#10;AI-generated content may be incorrect.">
            <a:extLst>
              <a:ext uri="{FF2B5EF4-FFF2-40B4-BE49-F238E27FC236}">
                <a16:creationId xmlns:a16="http://schemas.microsoft.com/office/drawing/2014/main" id="{D914B063-8FF2-500E-D387-7283DDB66BF2}"/>
              </a:ext>
            </a:extLst>
          </p:cNvPr>
          <p:cNvPicPr/>
          <p:nvPr/>
        </p:nvPicPr>
        <p:blipFill>
          <a:blip r:embed="rId20"/>
          <a:srcRect t="12848" r="957"/>
          <a:stretch/>
        </p:blipFill>
        <p:spPr>
          <a:xfrm>
            <a:off x="5638320" y="4824432"/>
            <a:ext cx="4342680" cy="1333440"/>
          </a:xfrm>
          <a:prstGeom prst="rect">
            <a:avLst/>
          </a:prstGeom>
          <a:noFill/>
          <a:ln w="0">
            <a:noFill/>
          </a:ln>
        </p:spPr>
      </p:pic>
      <p:pic>
        <p:nvPicPr>
          <p:cNvPr id="71" name="Picture 32">
            <a:extLst>
              <a:ext uri="{FF2B5EF4-FFF2-40B4-BE49-F238E27FC236}">
                <a16:creationId xmlns:a16="http://schemas.microsoft.com/office/drawing/2014/main" id="{158CEC6D-01A1-5A8B-A06C-256804846A9B}"/>
              </a:ext>
            </a:extLst>
          </p:cNvPr>
          <p:cNvPicPr/>
          <p:nvPr/>
        </p:nvPicPr>
        <p:blipFill>
          <a:blip r:embed="rId21"/>
          <a:stretch/>
        </p:blipFill>
        <p:spPr>
          <a:xfrm>
            <a:off x="10165680" y="4710672"/>
            <a:ext cx="1328400" cy="1248840"/>
          </a:xfrm>
          <a:prstGeom prst="rect">
            <a:avLst/>
          </a:prstGeom>
          <a:noFill/>
          <a:ln w="0">
            <a:noFill/>
          </a:ln>
        </p:spPr>
      </p:pic>
      <p:sp>
        <p:nvSpPr>
          <p:cNvPr id="72" name="PlaceHolder 2">
            <a:extLst>
              <a:ext uri="{FF2B5EF4-FFF2-40B4-BE49-F238E27FC236}">
                <a16:creationId xmlns:a16="http://schemas.microsoft.com/office/drawing/2014/main" id="{28654C36-D7C0-A2F1-39E4-1853F975A260}"/>
              </a:ext>
            </a:extLst>
          </p:cNvPr>
          <p:cNvSpPr txBox="1">
            <a:spLocks/>
          </p:cNvSpPr>
          <p:nvPr/>
        </p:nvSpPr>
        <p:spPr>
          <a:xfrm>
            <a:off x="11289960" y="5999112"/>
            <a:ext cx="181800" cy="172440"/>
          </a:xfrm>
          <a:prstGeom prst="rect">
            <a:avLst/>
          </a:prstGeom>
          <a:noFill/>
          <a:ln w="12600">
            <a:noFill/>
          </a:ln>
        </p:spPr>
        <p:txBody>
          <a:bodyPr lIns="0" tIns="0" rIns="0" bIns="0" anchor="ctr">
            <a:noAutofit/>
          </a:bodyPr>
          <a:lstStyle>
            <a:defPPr>
              <a:defRPr lang="nl-NL"/>
            </a:defPPr>
            <a:lvl1pPr marL="0" indent="0" algn="r" defTabSz="457200" rtl="0" eaLnBrk="1" latinLnBrk="0" hangingPunct="1">
              <a:lnSpc>
                <a:spcPct val="100000"/>
              </a:lnSpc>
              <a:buNone/>
              <a:defRPr lang="en-US" sz="1200" b="0" u="none" strike="noStrike" kern="1200">
                <a:solidFill>
                  <a:srgbClr val="A6A6A6"/>
                </a:solidFill>
                <a:effectLst/>
                <a:uFillTx/>
                <a:latin typeface="Arial"/>
                <a:ea typeface="Arial"/>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874424B-870A-40E2-997F-E080B939594D}" type="slidenum">
              <a:rPr lang="nl-NL" smtClean="0">
                <a:cs typeface="Helvetica"/>
              </a:rPr>
              <a:pPr>
                <a:defRPr/>
              </a:pPr>
              <a:t>3</a:t>
            </a:fld>
            <a:endParaRPr lang="nl-NL">
              <a:cs typeface="Helvetica"/>
            </a:endParaRPr>
          </a:p>
        </p:txBody>
      </p:sp>
      <p:sp>
        <p:nvSpPr>
          <p:cNvPr id="73" name="Text 6">
            <a:extLst>
              <a:ext uri="{FF2B5EF4-FFF2-40B4-BE49-F238E27FC236}">
                <a16:creationId xmlns:a16="http://schemas.microsoft.com/office/drawing/2014/main" id="{A0D075BA-D3C3-AFE8-3B8F-8FC85A0F4FDC}"/>
              </a:ext>
            </a:extLst>
          </p:cNvPr>
          <p:cNvSpPr/>
          <p:nvPr/>
        </p:nvSpPr>
        <p:spPr>
          <a:xfrm>
            <a:off x="4259844" y="4234968"/>
            <a:ext cx="2731008" cy="185255"/>
          </a:xfrm>
          <a:prstGeom prst="rect">
            <a:avLst/>
          </a:prstGeom>
          <a:noFill/>
          <a:ln/>
        </p:spPr>
        <p:txBody>
          <a:bodyPr wrap="square" lIns="0" tIns="0" rIns="0" bIns="0" rtlCol="0" anchor="ctr"/>
          <a:lstStyle/>
          <a:p>
            <a:pPr algn="ctr" defTabSz="1219170"/>
            <a:r>
              <a:rPr lang="en-US" sz="1100" i="1" dirty="0">
                <a:solidFill>
                  <a:srgbClr val="64748B"/>
                </a:solidFill>
                <a:ea typeface="Calibri" pitchFamily="34" charset="-122"/>
                <a:cs typeface="Calibri" pitchFamily="34" charset="-120"/>
              </a:rPr>
              <a:t>open-source · Python + C++</a:t>
            </a:r>
            <a:endParaRPr lang="en-US" sz="1100" dirty="0">
              <a:solidFill>
                <a:prstClr val="black"/>
              </a:solidFill>
              <a:cs typeface="Helvetica"/>
            </a:endParaRPr>
          </a:p>
        </p:txBody>
      </p:sp>
      <p:sp>
        <p:nvSpPr>
          <p:cNvPr id="74" name="Text 7">
            <a:extLst>
              <a:ext uri="{FF2B5EF4-FFF2-40B4-BE49-F238E27FC236}">
                <a16:creationId xmlns:a16="http://schemas.microsoft.com/office/drawing/2014/main" id="{9EE3FC48-4D2F-95F4-8DC0-312C81CFFDFB}"/>
              </a:ext>
            </a:extLst>
          </p:cNvPr>
          <p:cNvSpPr/>
          <p:nvPr/>
        </p:nvSpPr>
        <p:spPr>
          <a:xfrm>
            <a:off x="4248336" y="4394232"/>
            <a:ext cx="2731008" cy="154379"/>
          </a:xfrm>
          <a:prstGeom prst="rect">
            <a:avLst/>
          </a:prstGeom>
          <a:noFill/>
          <a:ln/>
        </p:spPr>
        <p:txBody>
          <a:bodyPr wrap="square" lIns="0" tIns="0" rIns="0" bIns="0" rtlCol="0" anchor="ctr"/>
          <a:lstStyle/>
          <a:p>
            <a:pPr algn="ctr" defTabSz="1219170"/>
            <a:r>
              <a:rPr lang="en-US" sz="800" dirty="0">
                <a:solidFill>
                  <a:srgbClr val="00A6D6"/>
                </a:solidFill>
                <a:ea typeface="Calibri" pitchFamily="34" charset="-122"/>
                <a:cs typeface="Calibri" pitchFamily="34" charset="-120"/>
              </a:rPr>
              <a:t>https://gitlab.com/open-darts</a:t>
            </a:r>
            <a:endParaRPr lang="en-US" sz="800" dirty="0">
              <a:solidFill>
                <a:prstClr val="black"/>
              </a:solidFill>
              <a:cs typeface="Helvetica"/>
            </a:endParaRPr>
          </a:p>
        </p:txBody>
      </p:sp>
      <p:sp>
        <p:nvSpPr>
          <p:cNvPr id="75" name="Shape 0">
            <a:extLst>
              <a:ext uri="{FF2B5EF4-FFF2-40B4-BE49-F238E27FC236}">
                <a16:creationId xmlns:a16="http://schemas.microsoft.com/office/drawing/2014/main" id="{F2C530D4-CE25-5F9D-BB53-F68A7F53924D}"/>
              </a:ext>
            </a:extLst>
          </p:cNvPr>
          <p:cNvSpPr/>
          <p:nvPr/>
        </p:nvSpPr>
        <p:spPr>
          <a:xfrm>
            <a:off x="0" y="0"/>
            <a:ext cx="12192000" cy="97536"/>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cs typeface="Helvetica"/>
            </a:endParaRPr>
          </a:p>
        </p:txBody>
      </p:sp>
      <p:sp>
        <p:nvSpPr>
          <p:cNvPr id="76" name="Shape 15">
            <a:extLst>
              <a:ext uri="{FF2B5EF4-FFF2-40B4-BE49-F238E27FC236}">
                <a16:creationId xmlns:a16="http://schemas.microsoft.com/office/drawing/2014/main" id="{10A1EFA7-CE15-C3C8-E626-F6224F103465}"/>
              </a:ext>
            </a:extLst>
          </p:cNvPr>
          <p:cNvSpPr/>
          <p:nvPr/>
        </p:nvSpPr>
        <p:spPr>
          <a:xfrm>
            <a:off x="487680" y="6400800"/>
            <a:ext cx="11216640" cy="0"/>
          </a:xfrm>
          <a:prstGeom prst="line">
            <a:avLst/>
          </a:prstGeom>
          <a:no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77" name="Text 16">
            <a:extLst>
              <a:ext uri="{FF2B5EF4-FFF2-40B4-BE49-F238E27FC236}">
                <a16:creationId xmlns:a16="http://schemas.microsoft.com/office/drawing/2014/main" id="{C15AC40F-5337-C37B-FDBD-D418C200B00D}"/>
              </a:ext>
            </a:extLst>
          </p:cNvPr>
          <p:cNvSpPr/>
          <p:nvPr/>
        </p:nvSpPr>
        <p:spPr>
          <a:xfrm>
            <a:off x="487680" y="6486144"/>
            <a:ext cx="8534400" cy="304800"/>
          </a:xfrm>
          <a:prstGeom prst="rect">
            <a:avLst/>
          </a:prstGeom>
          <a:noFill/>
          <a:ln/>
        </p:spPr>
        <p:txBody>
          <a:bodyPr wrap="square" lIns="0" tIns="0" rIns="0" bIns="0" rtlCol="0" anchor="ctr"/>
          <a:lstStyle/>
          <a:p>
            <a:pPr defTabSz="1219170"/>
            <a:r>
              <a:rPr lang="en-US" sz="1200" dirty="0">
                <a:solidFill>
                  <a:srgbClr val="64748B"/>
                </a:solidFill>
                <a:latin typeface="Calibri" pitchFamily="34" charset="0"/>
                <a:ea typeface="Calibri" pitchFamily="34" charset="-122"/>
                <a:cs typeface="Calibri" pitchFamily="34" charset="-120"/>
              </a:rPr>
              <a:t>Jianxin Lu  ·  InterPore 2026  ·  Delft University of Technology</a:t>
            </a:r>
            <a:endParaRPr lang="en-US" sz="1200" dirty="0">
              <a:solidFill>
                <a:prstClr val="black"/>
              </a:solidFill>
              <a:latin typeface="Calibri" panose="020F0502020204030204"/>
            </a:endParaRPr>
          </a:p>
        </p:txBody>
      </p:sp>
      <p:sp>
        <p:nvSpPr>
          <p:cNvPr id="78" name="Text 17">
            <a:extLst>
              <a:ext uri="{FF2B5EF4-FFF2-40B4-BE49-F238E27FC236}">
                <a16:creationId xmlns:a16="http://schemas.microsoft.com/office/drawing/2014/main" id="{288F3DA6-1D4E-CD08-78F5-DE1344E31918}"/>
              </a:ext>
            </a:extLst>
          </p:cNvPr>
          <p:cNvSpPr/>
          <p:nvPr/>
        </p:nvSpPr>
        <p:spPr>
          <a:xfrm>
            <a:off x="10485120" y="6486144"/>
            <a:ext cx="1219200" cy="304800"/>
          </a:xfrm>
          <a:prstGeom prst="rect">
            <a:avLst/>
          </a:prstGeom>
          <a:noFill/>
          <a:ln/>
        </p:spPr>
        <p:txBody>
          <a:bodyPr wrap="square" lIns="0" tIns="0" rIns="0" bIns="0" rtlCol="0" anchor="ctr"/>
          <a:lstStyle/>
          <a:p>
            <a:pPr algn="r" defTabSz="1219170"/>
            <a:r>
              <a:rPr lang="en-US" sz="1200" dirty="0">
                <a:solidFill>
                  <a:srgbClr val="64748B"/>
                </a:solidFill>
                <a:latin typeface="Calibri" pitchFamily="34" charset="0"/>
                <a:ea typeface="Calibri" pitchFamily="34" charset="-122"/>
                <a:cs typeface="Calibri" pitchFamily="34" charset="-120"/>
              </a:rPr>
              <a:t>3 / 10</a:t>
            </a:r>
            <a:endParaRPr lang="en-US" sz="1200" dirty="0">
              <a:solidFill>
                <a:prstClr val="black"/>
              </a:solidFill>
              <a:latin typeface="Calibri" panose="020F0502020204030204"/>
            </a:endParaRPr>
          </a:p>
        </p:txBody>
      </p:sp>
      <p:sp>
        <p:nvSpPr>
          <p:cNvPr id="79" name="Shape 3">
            <a:extLst>
              <a:ext uri="{FF2B5EF4-FFF2-40B4-BE49-F238E27FC236}">
                <a16:creationId xmlns:a16="http://schemas.microsoft.com/office/drawing/2014/main" id="{D1D7FB02-996E-D120-067C-46733D746B20}"/>
              </a:ext>
            </a:extLst>
          </p:cNvPr>
          <p:cNvSpPr/>
          <p:nvPr/>
        </p:nvSpPr>
        <p:spPr>
          <a:xfrm>
            <a:off x="487680" y="655272"/>
            <a:ext cx="11216640" cy="0"/>
          </a:xfrm>
          <a:prstGeom prst="line">
            <a:avLst/>
          </a:prstGeom>
          <a:noFill/>
          <a:ln w="9525">
            <a:solidFill>
              <a:srgbClr val="DDE3EB"/>
            </a:solidFill>
            <a:prstDash val="solid"/>
          </a:ln>
        </p:spPr>
        <p:txBody>
          <a:bodyPr/>
          <a:lstStyle/>
          <a:p>
            <a:pPr defTabSz="1219170"/>
            <a:endParaRPr lang="nl-NL" sz="2400">
              <a:solidFill>
                <a:prstClr val="black"/>
              </a:solidFill>
              <a:latin typeface="Calibri" panose="020F0502020204030204"/>
            </a:endParaRPr>
          </a:p>
        </p:txBody>
      </p:sp>
    </p:spTree>
    <p:extLst>
      <p:ext uri="{BB962C8B-B14F-4D97-AF65-F5344CB8AC3E}">
        <p14:creationId xmlns:p14="http://schemas.microsoft.com/office/powerpoint/2010/main" val="235734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Class="mediacall" fill="hold" nodeType="withEffect">
                                  <p:stCondLst>
                                    <p:cond delay="0"/>
                                  </p:stCondLst>
                                  <p:childTnLst>
                                    <p:cmd type="call" cmd="playFrom(0.0)">
                                      <p:cBhvr>
                                        <p:cTn id="6" dur="15000" fill="hold"/>
                                        <p:tgtEl>
                                          <p:spTgt spid="53"/>
                                        </p:tgtEl>
                                      </p:cBhvr>
                                    </p:cmd>
                                  </p:childTnLst>
                                </p:cTn>
                              </p:par>
                              <p:par>
                                <p:cTn id="7" presetClass="mediacall" fill="hold" nodeType="withEffect">
                                  <p:stCondLst>
                                    <p:cond delay="0"/>
                                  </p:stCondLst>
                                  <p:childTnLst>
                                    <p:cmd type="call" cmd="playFrom(0.0)">
                                      <p:cBhvr>
                                        <p:cTn id="8" dur="20000" fill="hold"/>
                                        <p:tgtEl>
                                          <p:spTgt spid="55"/>
                                        </p:tgtEl>
                                      </p:cBhvr>
                                    </p:cmd>
                                  </p:childTnLst>
                                </p:cTn>
                              </p:par>
                              <p:par>
                                <p:cTn id="9" presetClass="mediacall" fill="hold" nodeType="withEffect">
                                  <p:stCondLst>
                                    <p:cond delay="0"/>
                                  </p:stCondLst>
                                  <p:childTnLst>
                                    <p:cmd type="call" cmd="playFrom(0.0)">
                                      <p:cBhvr>
                                        <p:cTn id="10" dur="13000" fill="hold"/>
                                        <p:tgtEl>
                                          <p:spTgt spid="67"/>
                                        </p:tgtEl>
                                      </p:cBhvr>
                                    </p:cmd>
                                  </p:childTnLst>
                                </p:cTn>
                              </p:par>
                              <p:par>
                                <p:cTn id="11" presetClass="mediacall" fill="hold" nodeType="withEffect">
                                  <p:stCondLst>
                                    <p:cond delay="0"/>
                                  </p:stCondLst>
                                  <p:childTnLst>
                                    <p:cmd type="call" cmd="playFrom(0.0)">
                                      <p:cBhvr>
                                        <p:cTn id="12" dur="15500"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p:stCondLst>
                    <p:cond delay="indefinite"/>
                  </p:stCondLst>
                </p:cTn>
                <p:tgtEl>
                  <p:spTgt spid="53"/>
                </p:tgtEl>
              </p:cMediaNode>
            </p:video>
            <p:video>
              <p:cMediaNode>
                <p:cTn id="14" repeatCount="indefinite">
                  <p:stCondLst>
                    <p:cond delay="indefinite"/>
                  </p:stCondLst>
                </p:cTn>
                <p:tgtEl>
                  <p:spTgt spid="55"/>
                </p:tgtEl>
              </p:cMediaNode>
            </p:video>
            <p:video>
              <p:cMediaNode>
                <p:cTn id="15">
                  <p:stCondLst>
                    <p:cond delay="indefinite"/>
                  </p:stCondLst>
                </p:cTn>
                <p:tgtEl>
                  <p:spTgt spid="3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487680" y="219456"/>
            <a:ext cx="11216640" cy="670560"/>
          </a:xfrm>
          <a:prstGeom prst="rect">
            <a:avLst/>
          </a:prstGeom>
          <a:noFill/>
          <a:ln/>
        </p:spPr>
        <p:txBody>
          <a:bodyPr wrap="square" lIns="0" tIns="0" rIns="0" bIns="0" rtlCol="0" anchor="ctr"/>
          <a:lstStyle/>
          <a:p>
            <a:pPr defTabSz="1219170"/>
            <a:r>
              <a:rPr lang="en-US" sz="2933" b="1" dirty="0">
                <a:solidFill>
                  <a:srgbClr val="00305B"/>
                </a:solidFill>
                <a:latin typeface="Calibri" pitchFamily="34" charset="0"/>
                <a:ea typeface="Calibri" pitchFamily="34" charset="-122"/>
                <a:cs typeface="Calibri" pitchFamily="34" charset="-120"/>
              </a:rPr>
              <a:t>Operator-Based Linearization (OBL)</a:t>
            </a:r>
            <a:endParaRPr lang="en-US" sz="2933" dirty="0">
              <a:solidFill>
                <a:prstClr val="black"/>
              </a:solidFill>
              <a:latin typeface="Calibri" panose="020F0502020204030204"/>
            </a:endParaRPr>
          </a:p>
        </p:txBody>
      </p:sp>
      <p:sp>
        <p:nvSpPr>
          <p:cNvPr id="4" name="Text 2"/>
          <p:cNvSpPr/>
          <p:nvPr/>
        </p:nvSpPr>
        <p:spPr>
          <a:xfrm>
            <a:off x="487680" y="877824"/>
            <a:ext cx="11216640" cy="36576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Core methodology in OpenDARTS: tabulated nonlinear physics in state space</a:t>
            </a:r>
            <a:endParaRPr lang="en-US" sz="1600" dirty="0">
              <a:solidFill>
                <a:prstClr val="black"/>
              </a:solidFill>
              <a:latin typeface="Calibri" panose="020F0502020204030204"/>
            </a:endParaRPr>
          </a:p>
        </p:txBody>
      </p:sp>
      <p:sp>
        <p:nvSpPr>
          <p:cNvPr id="5" name="Shape 3"/>
          <p:cNvSpPr/>
          <p:nvPr/>
        </p:nvSpPr>
        <p:spPr>
          <a:xfrm>
            <a:off x="487680" y="1280160"/>
            <a:ext cx="11216640" cy="0"/>
          </a:xfrm>
          <a:prstGeom prst="line">
            <a:avLst/>
          </a:prstGeom>
          <a:noFill/>
          <a:ln w="9525">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6" name="Shape 4"/>
          <p:cNvSpPr/>
          <p:nvPr/>
        </p:nvSpPr>
        <p:spPr>
          <a:xfrm>
            <a:off x="487680" y="1524000"/>
            <a:ext cx="121920" cy="36576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7" name="Text 5"/>
          <p:cNvSpPr/>
          <p:nvPr/>
        </p:nvSpPr>
        <p:spPr>
          <a:xfrm>
            <a:off x="707136" y="1499616"/>
            <a:ext cx="4876800" cy="414528"/>
          </a:xfrm>
          <a:prstGeom prst="rect">
            <a:avLst/>
          </a:prstGeom>
          <a:noFill/>
          <a:ln/>
        </p:spPr>
        <p:txBody>
          <a:bodyPr wrap="square" lIns="0" tIns="0" rIns="0" bIns="0" rtlCol="0" anchor="ctr"/>
          <a:lstStyle/>
          <a:p>
            <a:pPr defTabSz="1219170"/>
            <a:r>
              <a:rPr lang="en-US" sz="1600" b="1" dirty="0">
                <a:solidFill>
                  <a:srgbClr val="00305B"/>
                </a:solidFill>
                <a:latin typeface="Calibri" pitchFamily="34" charset="0"/>
                <a:ea typeface="Calibri" pitchFamily="34" charset="-122"/>
                <a:cs typeface="Calibri" pitchFamily="34" charset="-120"/>
              </a:rPr>
              <a:t>Conservation equation</a:t>
            </a:r>
            <a:endParaRPr lang="en-US" sz="1600" dirty="0">
              <a:solidFill>
                <a:prstClr val="black"/>
              </a:solidFill>
              <a:latin typeface="Calibri" panose="020F0502020204030204"/>
            </a:endParaRPr>
          </a:p>
        </p:txBody>
      </p:sp>
      <p:sp>
        <p:nvSpPr>
          <p:cNvPr id="8" name="Text 6"/>
          <p:cNvSpPr/>
          <p:nvPr/>
        </p:nvSpPr>
        <p:spPr>
          <a:xfrm>
            <a:off x="609600" y="2011680"/>
            <a:ext cx="5486400" cy="1158240"/>
          </a:xfrm>
          <a:prstGeom prst="rect">
            <a:avLst/>
          </a:prstGeom>
          <a:noFill/>
          <a:ln/>
        </p:spPr>
        <p:txBody>
          <a:bodyPr wrap="square" lIns="0" tIns="0" rIns="0" bIns="0" rtlCol="0" anchor="ctr"/>
          <a:lstStyle/>
          <a:p>
            <a:pPr defTabSz="1219170"/>
            <a:r>
              <a:rPr lang="en-US" dirty="0">
                <a:solidFill>
                  <a:srgbClr val="2C3E50"/>
                </a:solidFill>
                <a:latin typeface="Calibri" pitchFamily="34" charset="0"/>
                <a:ea typeface="Calibri" pitchFamily="34" charset="-122"/>
                <a:cs typeface="Calibri" pitchFamily="34" charset="-120"/>
              </a:rPr>
              <a:t>All nonlinear physics (flux, accumulation, source / sink, reaction) are grouped into state-dependent operators evaluated over a parameter space.</a:t>
            </a:r>
            <a:endParaRPr lang="en-US" dirty="0">
              <a:solidFill>
                <a:prstClr val="black"/>
              </a:solidFill>
              <a:latin typeface="Calibri" panose="020F0502020204030204"/>
            </a:endParaRPr>
          </a:p>
        </p:txBody>
      </p:sp>
      <p:sp>
        <p:nvSpPr>
          <p:cNvPr id="9" name="Shape 7"/>
          <p:cNvSpPr/>
          <p:nvPr/>
        </p:nvSpPr>
        <p:spPr>
          <a:xfrm>
            <a:off x="487680" y="3352800"/>
            <a:ext cx="121920" cy="36576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10" name="Text 8"/>
          <p:cNvSpPr/>
          <p:nvPr/>
        </p:nvSpPr>
        <p:spPr>
          <a:xfrm>
            <a:off x="707136" y="3328416"/>
            <a:ext cx="4876800" cy="414528"/>
          </a:xfrm>
          <a:prstGeom prst="rect">
            <a:avLst/>
          </a:prstGeom>
          <a:noFill/>
          <a:ln/>
        </p:spPr>
        <p:txBody>
          <a:bodyPr wrap="square" lIns="0" tIns="0" rIns="0" bIns="0" rtlCol="0" anchor="ctr"/>
          <a:lstStyle/>
          <a:p>
            <a:pPr defTabSz="1219170"/>
            <a:r>
              <a:rPr lang="en-US" sz="1600" b="1" dirty="0">
                <a:solidFill>
                  <a:srgbClr val="00305B"/>
                </a:solidFill>
                <a:latin typeface="Calibri" pitchFamily="34" charset="0"/>
                <a:ea typeface="Calibri" pitchFamily="34" charset="-122"/>
                <a:cs typeface="Calibri" pitchFamily="34" charset="-120"/>
              </a:rPr>
              <a:t>Parameter space</a:t>
            </a:r>
            <a:endParaRPr lang="en-US" sz="1600" dirty="0">
              <a:solidFill>
                <a:prstClr val="black"/>
              </a:solidFill>
              <a:latin typeface="Calibri" panose="020F0502020204030204"/>
            </a:endParaRPr>
          </a:p>
        </p:txBody>
      </p:sp>
      <p:sp>
        <p:nvSpPr>
          <p:cNvPr id="11" name="Text 9"/>
          <p:cNvSpPr/>
          <p:nvPr/>
        </p:nvSpPr>
        <p:spPr>
          <a:xfrm>
            <a:off x="609600" y="3840480"/>
            <a:ext cx="5486400" cy="1097280"/>
          </a:xfrm>
          <a:prstGeom prst="rect">
            <a:avLst/>
          </a:prstGeom>
          <a:noFill/>
          <a:ln/>
        </p:spPr>
        <p:txBody>
          <a:bodyPr wrap="square" lIns="0" tIns="0" rIns="0" bIns="0" rtlCol="0" anchor="ctr"/>
          <a:lstStyle/>
          <a:p>
            <a:pPr defTabSz="1219170"/>
            <a:r>
              <a:rPr lang="en-US" b="1" dirty="0">
                <a:solidFill>
                  <a:srgbClr val="00305B"/>
                </a:solidFill>
                <a:latin typeface="Calibri" pitchFamily="34" charset="0"/>
                <a:ea typeface="Calibri" pitchFamily="34" charset="-122"/>
                <a:cs typeface="Calibri" pitchFamily="34" charset="-120"/>
              </a:rPr>
              <a:t>ω = { p,  zᶜ }</a:t>
            </a:r>
            <a:endParaRPr lang="en-US" dirty="0">
              <a:solidFill>
                <a:prstClr val="black"/>
              </a:solidFill>
              <a:latin typeface="Calibri" panose="020F0502020204030204"/>
            </a:endParaRPr>
          </a:p>
          <a:p>
            <a:pPr defTabSz="1219170"/>
            <a:r>
              <a:rPr lang="en-US" dirty="0">
                <a:solidFill>
                  <a:srgbClr val="2C3E50"/>
                </a:solidFill>
                <a:latin typeface="Calibri" pitchFamily="34" charset="0"/>
                <a:ea typeface="Calibri" pitchFamily="34" charset="-122"/>
                <a:cs typeface="Calibri" pitchFamily="34" charset="-120"/>
              </a:rPr>
              <a:t>operators are tabulated on a uniform grid and </a:t>
            </a:r>
            <a:r>
              <a:rPr lang="en-US" b="1" dirty="0">
                <a:solidFill>
                  <a:srgbClr val="2C3E50"/>
                </a:solidFill>
                <a:latin typeface="Calibri" pitchFamily="34" charset="0"/>
                <a:ea typeface="Calibri" pitchFamily="34" charset="-122"/>
                <a:cs typeface="Calibri" pitchFamily="34" charset="-120"/>
              </a:rPr>
              <a:t>linearly interpolated</a:t>
            </a:r>
            <a:r>
              <a:rPr lang="en-US" dirty="0">
                <a:solidFill>
                  <a:srgbClr val="2C3E50"/>
                </a:solidFill>
                <a:latin typeface="Calibri" pitchFamily="34" charset="0"/>
                <a:ea typeface="Calibri" pitchFamily="34" charset="-122"/>
                <a:cs typeface="Calibri" pitchFamily="34" charset="-120"/>
              </a:rPr>
              <a:t> during Newton iterations.</a:t>
            </a:r>
            <a:endParaRPr lang="en-US" dirty="0">
              <a:solidFill>
                <a:prstClr val="black"/>
              </a:solidFill>
              <a:latin typeface="Calibri" panose="020F0502020204030204"/>
            </a:endParaRPr>
          </a:p>
        </p:txBody>
      </p:sp>
      <p:sp>
        <p:nvSpPr>
          <p:cNvPr id="12" name="Shape 10"/>
          <p:cNvSpPr/>
          <p:nvPr/>
        </p:nvSpPr>
        <p:spPr>
          <a:xfrm>
            <a:off x="487680" y="5120640"/>
            <a:ext cx="5608320" cy="1036320"/>
          </a:xfrm>
          <a:prstGeom prst="rect">
            <a:avLst/>
          </a:prstGeom>
          <a:solidFill>
            <a:srgbClr val="F8FAFC"/>
          </a:solidFill>
          <a:ln w="6350">
            <a:solidFill>
              <a:srgbClr val="DDE3EB"/>
            </a:solidFill>
            <a:prstDash val="solid"/>
          </a:ln>
        </p:spPr>
        <p:txBody>
          <a:bodyPr/>
          <a:lstStyle/>
          <a:p>
            <a:pPr defTabSz="1219170"/>
            <a:endParaRPr lang="nl-NL" sz="3600">
              <a:solidFill>
                <a:prstClr val="black"/>
              </a:solidFill>
              <a:latin typeface="Calibri" panose="020F0502020204030204"/>
            </a:endParaRPr>
          </a:p>
        </p:txBody>
      </p:sp>
      <p:sp>
        <p:nvSpPr>
          <p:cNvPr id="13" name="Shape 11"/>
          <p:cNvSpPr/>
          <p:nvPr/>
        </p:nvSpPr>
        <p:spPr>
          <a:xfrm>
            <a:off x="487680" y="5120640"/>
            <a:ext cx="97536" cy="1036320"/>
          </a:xfrm>
          <a:prstGeom prst="rect">
            <a:avLst/>
          </a:prstGeom>
          <a:solidFill>
            <a:srgbClr val="1E7F4F"/>
          </a:solidFill>
          <a:ln w="12700">
            <a:solidFill>
              <a:srgbClr val="1E7F4F"/>
            </a:solidFill>
            <a:prstDash val="solid"/>
          </a:ln>
        </p:spPr>
        <p:txBody>
          <a:bodyPr/>
          <a:lstStyle/>
          <a:p>
            <a:pPr defTabSz="1219170"/>
            <a:endParaRPr lang="nl-NL" sz="2400">
              <a:solidFill>
                <a:prstClr val="black"/>
              </a:solidFill>
              <a:latin typeface="Calibri" panose="020F0502020204030204"/>
            </a:endParaRPr>
          </a:p>
        </p:txBody>
      </p:sp>
      <p:sp>
        <p:nvSpPr>
          <p:cNvPr id="14" name="Text 12"/>
          <p:cNvSpPr/>
          <p:nvPr/>
        </p:nvSpPr>
        <p:spPr>
          <a:xfrm>
            <a:off x="731520" y="5218176"/>
            <a:ext cx="5242560" cy="341376"/>
          </a:xfrm>
          <a:prstGeom prst="rect">
            <a:avLst/>
          </a:prstGeom>
          <a:noFill/>
          <a:ln/>
        </p:spPr>
        <p:txBody>
          <a:bodyPr wrap="square" lIns="0" tIns="0" rIns="0" bIns="0" rtlCol="0" anchor="ctr"/>
          <a:lstStyle/>
          <a:p>
            <a:pPr defTabSz="1219170"/>
            <a:r>
              <a:rPr lang="en-US" sz="1467" b="1" dirty="0">
                <a:solidFill>
                  <a:srgbClr val="1E7F4F"/>
                </a:solidFill>
                <a:latin typeface="Calibri" pitchFamily="34" charset="0"/>
                <a:ea typeface="Calibri" pitchFamily="34" charset="-122"/>
                <a:cs typeface="Calibri" pitchFamily="34" charset="-120"/>
              </a:rPr>
              <a:t>BENEFIT</a:t>
            </a:r>
            <a:endParaRPr lang="en-US" sz="1467" dirty="0">
              <a:solidFill>
                <a:prstClr val="black"/>
              </a:solidFill>
              <a:latin typeface="Calibri" panose="020F0502020204030204"/>
            </a:endParaRPr>
          </a:p>
        </p:txBody>
      </p:sp>
      <p:sp>
        <p:nvSpPr>
          <p:cNvPr id="15" name="Text 13"/>
          <p:cNvSpPr/>
          <p:nvPr/>
        </p:nvSpPr>
        <p:spPr>
          <a:xfrm>
            <a:off x="731520" y="5583936"/>
            <a:ext cx="5242560" cy="487680"/>
          </a:xfrm>
          <a:prstGeom prst="rect">
            <a:avLst/>
          </a:prstGeom>
          <a:noFill/>
          <a:ln/>
        </p:spPr>
        <p:txBody>
          <a:bodyPr wrap="square" lIns="0" tIns="0" rIns="0" bIns="0" rtlCol="0" anchor="t"/>
          <a:lstStyle/>
          <a:p>
            <a:pPr defTabSz="1219170">
              <a:spcAft>
                <a:spcPts val="267"/>
              </a:spcAft>
            </a:pPr>
            <a:r>
              <a:rPr lang="en-US" sz="1600" dirty="0">
                <a:solidFill>
                  <a:srgbClr val="2C3E50"/>
                </a:solidFill>
                <a:latin typeface="Calibri" pitchFamily="34" charset="0"/>
                <a:ea typeface="Calibri" pitchFamily="34" charset="-122"/>
                <a:cs typeface="Calibri" pitchFamily="34" charset="-120"/>
              </a:rPr>
              <a:t>Avoids expensive on-the-fly flash &amp; property evaluation — ~10 vs ~100 CPU cycles per call.</a:t>
            </a:r>
            <a:endParaRPr lang="en-US" sz="1600" dirty="0">
              <a:solidFill>
                <a:prstClr val="black"/>
              </a:solidFill>
              <a:latin typeface="Calibri" panose="020F0502020204030204"/>
            </a:endParaRPr>
          </a:p>
        </p:txBody>
      </p:sp>
      <p:pic>
        <p:nvPicPr>
          <p:cNvPr id="16" name="Image 0" descr="/sessions/loving-jolly-rubin/mnt/outputs/extracted_images/ccs_day/ppt/media/image2.png"/>
          <p:cNvPicPr>
            <a:picLocks noChangeAspect="1"/>
          </p:cNvPicPr>
          <p:nvPr/>
        </p:nvPicPr>
        <p:blipFill>
          <a:blip r:embed="rId3"/>
          <a:stretch>
            <a:fillRect/>
          </a:stretch>
        </p:blipFill>
        <p:spPr>
          <a:xfrm>
            <a:off x="6339840" y="1524000"/>
            <a:ext cx="5486400" cy="4084320"/>
          </a:xfrm>
          <a:prstGeom prst="rect">
            <a:avLst/>
          </a:prstGeom>
        </p:spPr>
      </p:pic>
      <p:sp>
        <p:nvSpPr>
          <p:cNvPr id="17" name="Text 14"/>
          <p:cNvSpPr/>
          <p:nvPr/>
        </p:nvSpPr>
        <p:spPr>
          <a:xfrm>
            <a:off x="6339840" y="5669280"/>
            <a:ext cx="5486400" cy="548640"/>
          </a:xfrm>
          <a:prstGeom prst="rect">
            <a:avLst/>
          </a:prstGeom>
          <a:noFill/>
          <a:ln/>
        </p:spPr>
        <p:txBody>
          <a:bodyPr wrap="square" lIns="0" tIns="0" rIns="0" bIns="0" rtlCol="0" anchor="ctr"/>
          <a:lstStyle/>
          <a:p>
            <a:pPr defTabSz="1219170"/>
            <a:r>
              <a:rPr lang="en-US" sz="1267" i="1" dirty="0">
                <a:solidFill>
                  <a:srgbClr val="64748B"/>
                </a:solidFill>
                <a:latin typeface="Calibri" pitchFamily="34" charset="0"/>
                <a:ea typeface="Calibri" pitchFamily="34" charset="-122"/>
                <a:cs typeface="Calibri" pitchFamily="34" charset="-120"/>
              </a:rPr>
              <a:t>Fig. 2  Nonlinear physics expressed as state-dependent operators over the parameter space {p, z}.</a:t>
            </a:r>
            <a:endParaRPr lang="en-US" sz="1267" dirty="0">
              <a:solidFill>
                <a:prstClr val="black"/>
              </a:solidFill>
              <a:latin typeface="Calibri" panose="020F0502020204030204"/>
            </a:endParaRPr>
          </a:p>
        </p:txBody>
      </p:sp>
      <p:sp>
        <p:nvSpPr>
          <p:cNvPr id="18" name="Shape 15"/>
          <p:cNvSpPr/>
          <p:nvPr/>
        </p:nvSpPr>
        <p:spPr>
          <a:xfrm>
            <a:off x="487680" y="6400800"/>
            <a:ext cx="11216640" cy="0"/>
          </a:xfrm>
          <a:prstGeom prst="line">
            <a:avLst/>
          </a:prstGeom>
          <a:no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9" name="Text 16"/>
          <p:cNvSpPr/>
          <p:nvPr/>
        </p:nvSpPr>
        <p:spPr>
          <a:xfrm>
            <a:off x="487680" y="6486144"/>
            <a:ext cx="8534400" cy="304800"/>
          </a:xfrm>
          <a:prstGeom prst="rect">
            <a:avLst/>
          </a:prstGeom>
          <a:noFill/>
          <a:ln/>
        </p:spPr>
        <p:txBody>
          <a:bodyPr wrap="square" lIns="0" tIns="0" rIns="0" bIns="0" rtlCol="0" anchor="ctr"/>
          <a:lstStyle/>
          <a:p>
            <a:pPr defTabSz="1219170"/>
            <a:r>
              <a:rPr lang="en-US" sz="1200" dirty="0">
                <a:solidFill>
                  <a:srgbClr val="64748B"/>
                </a:solidFill>
                <a:latin typeface="Calibri" pitchFamily="34" charset="0"/>
                <a:ea typeface="Calibri" pitchFamily="34" charset="-122"/>
                <a:cs typeface="Calibri" pitchFamily="34" charset="-120"/>
              </a:rPr>
              <a:t>Jianxin Lu  ·  InterPore 2026  ·  Delft University of Technology</a:t>
            </a:r>
            <a:endParaRPr lang="en-US" sz="1200" dirty="0">
              <a:solidFill>
                <a:prstClr val="black"/>
              </a:solidFill>
              <a:latin typeface="Calibri" panose="020F0502020204030204"/>
            </a:endParaRPr>
          </a:p>
        </p:txBody>
      </p:sp>
      <p:sp>
        <p:nvSpPr>
          <p:cNvPr id="20" name="Text 17"/>
          <p:cNvSpPr/>
          <p:nvPr/>
        </p:nvSpPr>
        <p:spPr>
          <a:xfrm>
            <a:off x="10485120" y="6486144"/>
            <a:ext cx="1219200" cy="304800"/>
          </a:xfrm>
          <a:prstGeom prst="rect">
            <a:avLst/>
          </a:prstGeom>
          <a:noFill/>
          <a:ln/>
        </p:spPr>
        <p:txBody>
          <a:bodyPr wrap="square" lIns="0" tIns="0" rIns="0" bIns="0" rtlCol="0" anchor="ctr"/>
          <a:lstStyle/>
          <a:p>
            <a:pPr algn="r" defTabSz="1219170"/>
            <a:r>
              <a:rPr lang="en-US" sz="1200" dirty="0">
                <a:solidFill>
                  <a:srgbClr val="64748B"/>
                </a:solidFill>
                <a:latin typeface="Calibri" pitchFamily="34" charset="0"/>
                <a:ea typeface="Calibri" pitchFamily="34" charset="-122"/>
                <a:cs typeface="Calibri" pitchFamily="34" charset="-120"/>
              </a:rPr>
              <a:t>4 / 10</a:t>
            </a:r>
            <a:endParaRPr lang="en-US" sz="1200" dirty="0">
              <a:solidFill>
                <a:prstClr val="black"/>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487680" y="219456"/>
            <a:ext cx="11216640" cy="670560"/>
          </a:xfrm>
          <a:prstGeom prst="rect">
            <a:avLst/>
          </a:prstGeom>
          <a:noFill/>
          <a:ln/>
        </p:spPr>
        <p:txBody>
          <a:bodyPr wrap="square" lIns="0" tIns="0" rIns="0" bIns="0" rtlCol="0" anchor="ctr"/>
          <a:lstStyle/>
          <a:p>
            <a:pPr defTabSz="1219170"/>
            <a:r>
              <a:rPr lang="en-US" sz="2933" b="1" dirty="0">
                <a:solidFill>
                  <a:srgbClr val="00305B"/>
                </a:solidFill>
                <a:latin typeface="Calibri" pitchFamily="34" charset="0"/>
                <a:ea typeface="Calibri" pitchFamily="34" charset="-122"/>
                <a:cs typeface="Calibri" pitchFamily="34" charset="-120"/>
              </a:rPr>
              <a:t>Limitation of Standard OBL in hysteresis modelling</a:t>
            </a:r>
            <a:endParaRPr lang="en-US" sz="2933" dirty="0">
              <a:solidFill>
                <a:prstClr val="black"/>
              </a:solidFill>
              <a:latin typeface="Calibri" panose="020F0502020204030204"/>
            </a:endParaRPr>
          </a:p>
        </p:txBody>
      </p:sp>
      <p:sp>
        <p:nvSpPr>
          <p:cNvPr id="4" name="Text 2"/>
          <p:cNvSpPr/>
          <p:nvPr/>
        </p:nvSpPr>
        <p:spPr>
          <a:xfrm>
            <a:off x="487680" y="877824"/>
            <a:ext cx="11216640" cy="36576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Operators depend only on instantaneous thermodynamic state — no memory of flow history</a:t>
            </a:r>
            <a:endParaRPr lang="en-US" sz="1600" dirty="0">
              <a:solidFill>
                <a:prstClr val="black"/>
              </a:solidFill>
              <a:latin typeface="Calibri" panose="020F0502020204030204"/>
            </a:endParaRPr>
          </a:p>
        </p:txBody>
      </p:sp>
      <p:sp>
        <p:nvSpPr>
          <p:cNvPr id="5" name="Shape 3"/>
          <p:cNvSpPr/>
          <p:nvPr/>
        </p:nvSpPr>
        <p:spPr>
          <a:xfrm>
            <a:off x="487680" y="1280160"/>
            <a:ext cx="11216640" cy="0"/>
          </a:xfrm>
          <a:prstGeom prst="line">
            <a:avLst/>
          </a:prstGeom>
          <a:noFill/>
          <a:ln w="9525">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6" name="Shape 4"/>
          <p:cNvSpPr/>
          <p:nvPr/>
        </p:nvSpPr>
        <p:spPr>
          <a:xfrm>
            <a:off x="487680" y="1524000"/>
            <a:ext cx="5364480" cy="451104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7" name="Shape 5"/>
          <p:cNvSpPr/>
          <p:nvPr/>
        </p:nvSpPr>
        <p:spPr>
          <a:xfrm>
            <a:off x="487680" y="1524000"/>
            <a:ext cx="5364480" cy="548640"/>
          </a:xfrm>
          <a:prstGeom prst="rect">
            <a:avLst/>
          </a:prstGeom>
          <a:solidFill>
            <a:srgbClr val="1E7F4F"/>
          </a:solidFill>
          <a:ln w="12700">
            <a:solidFill>
              <a:srgbClr val="1E7F4F"/>
            </a:solidFill>
            <a:prstDash val="solid"/>
          </a:ln>
        </p:spPr>
        <p:txBody>
          <a:bodyPr/>
          <a:lstStyle/>
          <a:p>
            <a:pPr defTabSz="1219170"/>
            <a:endParaRPr lang="nl-NL" sz="2400">
              <a:solidFill>
                <a:prstClr val="black"/>
              </a:solidFill>
              <a:latin typeface="Calibri" panose="020F0502020204030204"/>
            </a:endParaRPr>
          </a:p>
        </p:txBody>
      </p:sp>
      <p:sp>
        <p:nvSpPr>
          <p:cNvPr id="8" name="Text 6"/>
          <p:cNvSpPr/>
          <p:nvPr/>
        </p:nvSpPr>
        <p:spPr>
          <a:xfrm>
            <a:off x="670560" y="1524000"/>
            <a:ext cx="4998720" cy="548640"/>
          </a:xfrm>
          <a:prstGeom prst="rect">
            <a:avLst/>
          </a:prstGeom>
          <a:noFill/>
          <a:ln/>
        </p:spPr>
        <p:txBody>
          <a:bodyPr wrap="square" lIns="0" tIns="0" rIns="0" bIns="0" rtlCol="0" anchor="ctr"/>
          <a:lstStyle/>
          <a:p>
            <a:pPr defTabSz="1219170"/>
            <a:r>
              <a:rPr lang="en-US" sz="1733" b="1" dirty="0">
                <a:solidFill>
                  <a:srgbClr val="FFFFFF"/>
                </a:solidFill>
                <a:latin typeface="Calibri" pitchFamily="34" charset="0"/>
                <a:ea typeface="Calibri" pitchFamily="34" charset="-122"/>
                <a:cs typeface="Calibri" pitchFamily="34" charset="-120"/>
              </a:rPr>
              <a:t>Works:  reversible physics</a:t>
            </a:r>
            <a:endParaRPr lang="en-US" sz="1733" dirty="0">
              <a:solidFill>
                <a:prstClr val="black"/>
              </a:solidFill>
              <a:latin typeface="Calibri" panose="020F0502020204030204"/>
            </a:endParaRPr>
          </a:p>
        </p:txBody>
      </p:sp>
      <p:sp>
        <p:nvSpPr>
          <p:cNvPr id="9" name="Text 7"/>
          <p:cNvSpPr/>
          <p:nvPr/>
        </p:nvSpPr>
        <p:spPr>
          <a:xfrm>
            <a:off x="731520" y="2377440"/>
            <a:ext cx="4876800" cy="2194560"/>
          </a:xfrm>
          <a:prstGeom prst="rect">
            <a:avLst/>
          </a:prstGeom>
          <a:noFill/>
          <a:ln/>
        </p:spPr>
        <p:txBody>
          <a:bodyPr wrap="square" lIns="0" tIns="0" rIns="0" bIns="0" rtlCol="0" anchor="ctr"/>
          <a:lstStyle/>
          <a:p>
            <a:pPr defTabSz="1219170">
              <a:spcAft>
                <a:spcPts val="533"/>
              </a:spcAft>
            </a:pPr>
            <a:r>
              <a:rPr lang="en-US" dirty="0">
                <a:solidFill>
                  <a:srgbClr val="2C3E50"/>
                </a:solidFill>
                <a:latin typeface="Calibri" pitchFamily="34" charset="0"/>
                <a:ea typeface="Calibri" pitchFamily="34" charset="-122"/>
                <a:cs typeface="Calibri" pitchFamily="34" charset="-120"/>
              </a:rPr>
              <a:t>•  flash / phase equilibria</a:t>
            </a:r>
            <a:endParaRPr lang="en-US" dirty="0">
              <a:solidFill>
                <a:prstClr val="black"/>
              </a:solidFill>
              <a:latin typeface="Calibri" panose="020F0502020204030204"/>
            </a:endParaRPr>
          </a:p>
          <a:p>
            <a:pPr defTabSz="1219170">
              <a:spcAft>
                <a:spcPts val="533"/>
              </a:spcAft>
            </a:pPr>
            <a:r>
              <a:rPr lang="en-US" dirty="0">
                <a:solidFill>
                  <a:srgbClr val="2C3E50"/>
                </a:solidFill>
                <a:latin typeface="Calibri" pitchFamily="34" charset="0"/>
                <a:ea typeface="Calibri" pitchFamily="34" charset="-122"/>
                <a:cs typeface="Calibri" pitchFamily="34" charset="-120"/>
              </a:rPr>
              <a:t>•  density, viscosity, enthalpy</a:t>
            </a:r>
            <a:endParaRPr lang="en-US" dirty="0">
              <a:solidFill>
                <a:prstClr val="black"/>
              </a:solidFill>
              <a:latin typeface="Calibri" panose="020F0502020204030204"/>
            </a:endParaRPr>
          </a:p>
          <a:p>
            <a:pPr defTabSz="1219170">
              <a:spcAft>
                <a:spcPts val="533"/>
              </a:spcAft>
            </a:pPr>
            <a:r>
              <a:rPr lang="en-US" dirty="0">
                <a:solidFill>
                  <a:srgbClr val="2C3E50"/>
                </a:solidFill>
                <a:latin typeface="Calibri" pitchFamily="34" charset="0"/>
                <a:ea typeface="Calibri" pitchFamily="34" charset="-122"/>
                <a:cs typeface="Calibri" pitchFamily="34" charset="-120"/>
              </a:rPr>
              <a:t>•  monotonic relative permeability</a:t>
            </a:r>
            <a:endParaRPr lang="en-US" dirty="0">
              <a:solidFill>
                <a:prstClr val="black"/>
              </a:solidFill>
              <a:latin typeface="Calibri" panose="020F0502020204030204"/>
            </a:endParaRPr>
          </a:p>
          <a:p>
            <a:pPr defTabSz="1219170">
              <a:spcAft>
                <a:spcPts val="533"/>
              </a:spcAft>
            </a:pPr>
            <a:r>
              <a:rPr lang="en-US" dirty="0">
                <a:solidFill>
                  <a:srgbClr val="2C3E50"/>
                </a:solidFill>
                <a:latin typeface="Calibri" pitchFamily="34" charset="0"/>
                <a:ea typeface="Calibri" pitchFamily="34" charset="-122"/>
                <a:cs typeface="Calibri" pitchFamily="34" charset="-120"/>
              </a:rPr>
              <a:t>•  equilibrium chemical reactions</a:t>
            </a:r>
            <a:endParaRPr lang="en-US" dirty="0">
              <a:solidFill>
                <a:prstClr val="black"/>
              </a:solidFill>
              <a:latin typeface="Calibri" panose="020F0502020204030204"/>
            </a:endParaRPr>
          </a:p>
        </p:txBody>
      </p:sp>
      <p:sp>
        <p:nvSpPr>
          <p:cNvPr id="10" name="Text 8"/>
          <p:cNvSpPr/>
          <p:nvPr/>
        </p:nvSpPr>
        <p:spPr>
          <a:xfrm>
            <a:off x="731520" y="4693920"/>
            <a:ext cx="4876800" cy="121920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Operators depend on instantaneous state only — interpolation in (p, z) is fully consistent.</a:t>
            </a:r>
            <a:endParaRPr lang="en-US" sz="1600" dirty="0">
              <a:solidFill>
                <a:prstClr val="black"/>
              </a:solidFill>
              <a:latin typeface="Calibri" panose="020F0502020204030204"/>
            </a:endParaRPr>
          </a:p>
        </p:txBody>
      </p:sp>
      <p:sp>
        <p:nvSpPr>
          <p:cNvPr id="11" name="Shape 9"/>
          <p:cNvSpPr/>
          <p:nvPr/>
        </p:nvSpPr>
        <p:spPr>
          <a:xfrm>
            <a:off x="6339840" y="1524000"/>
            <a:ext cx="5364480" cy="451104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2" name="Shape 10"/>
          <p:cNvSpPr/>
          <p:nvPr/>
        </p:nvSpPr>
        <p:spPr>
          <a:xfrm>
            <a:off x="6339840" y="1524000"/>
            <a:ext cx="5364480" cy="548640"/>
          </a:xfrm>
          <a:prstGeom prst="rect">
            <a:avLst/>
          </a:prstGeom>
          <a:solidFill>
            <a:srgbClr val="B23A48"/>
          </a:solidFill>
          <a:ln w="12700">
            <a:solidFill>
              <a:srgbClr val="B23A48"/>
            </a:solidFill>
            <a:prstDash val="solid"/>
          </a:ln>
        </p:spPr>
        <p:txBody>
          <a:bodyPr/>
          <a:lstStyle/>
          <a:p>
            <a:pPr defTabSz="1219170"/>
            <a:endParaRPr lang="nl-NL" sz="2400">
              <a:solidFill>
                <a:prstClr val="black"/>
              </a:solidFill>
              <a:latin typeface="Calibri" panose="020F0502020204030204"/>
            </a:endParaRPr>
          </a:p>
        </p:txBody>
      </p:sp>
      <p:sp>
        <p:nvSpPr>
          <p:cNvPr id="13" name="Text 11"/>
          <p:cNvSpPr/>
          <p:nvPr/>
        </p:nvSpPr>
        <p:spPr>
          <a:xfrm>
            <a:off x="6522720" y="1524000"/>
            <a:ext cx="4998720" cy="548640"/>
          </a:xfrm>
          <a:prstGeom prst="rect">
            <a:avLst/>
          </a:prstGeom>
          <a:noFill/>
          <a:ln/>
        </p:spPr>
        <p:txBody>
          <a:bodyPr wrap="square" lIns="0" tIns="0" rIns="0" bIns="0" rtlCol="0" anchor="ctr"/>
          <a:lstStyle/>
          <a:p>
            <a:pPr defTabSz="1219170"/>
            <a:r>
              <a:rPr lang="en-US" sz="1733" b="1" dirty="0">
                <a:solidFill>
                  <a:srgbClr val="FFFFFF"/>
                </a:solidFill>
                <a:latin typeface="Calibri" pitchFamily="34" charset="0"/>
                <a:ea typeface="Calibri" pitchFamily="34" charset="-122"/>
                <a:cs typeface="Calibri" pitchFamily="34" charset="-120"/>
              </a:rPr>
              <a:t>Fails:  history-dependent physics</a:t>
            </a:r>
            <a:endParaRPr lang="en-US" sz="1733" dirty="0">
              <a:solidFill>
                <a:prstClr val="black"/>
              </a:solidFill>
              <a:latin typeface="Calibri" panose="020F0502020204030204"/>
            </a:endParaRPr>
          </a:p>
        </p:txBody>
      </p:sp>
      <p:sp>
        <p:nvSpPr>
          <p:cNvPr id="14" name="Text 12"/>
          <p:cNvSpPr/>
          <p:nvPr/>
        </p:nvSpPr>
        <p:spPr>
          <a:xfrm>
            <a:off x="6583680" y="2377440"/>
            <a:ext cx="4876800" cy="2194560"/>
          </a:xfrm>
          <a:prstGeom prst="rect">
            <a:avLst/>
          </a:prstGeom>
          <a:noFill/>
          <a:ln/>
        </p:spPr>
        <p:txBody>
          <a:bodyPr wrap="square" lIns="0" tIns="0" rIns="0" bIns="0" rtlCol="0" anchor="ctr"/>
          <a:lstStyle/>
          <a:p>
            <a:pPr defTabSz="1219170">
              <a:spcAft>
                <a:spcPts val="533"/>
              </a:spcAft>
            </a:pPr>
            <a:r>
              <a:rPr lang="en-US" dirty="0">
                <a:solidFill>
                  <a:srgbClr val="2C3E50"/>
                </a:solidFill>
                <a:latin typeface="Calibri" pitchFamily="34" charset="0"/>
                <a:ea typeface="Calibri" pitchFamily="34" charset="-122"/>
                <a:cs typeface="Calibri" pitchFamily="34" charset="-120"/>
              </a:rPr>
              <a:t>•  capillary-pressure hysteresis</a:t>
            </a:r>
            <a:endParaRPr lang="en-US" dirty="0">
              <a:solidFill>
                <a:prstClr val="black"/>
              </a:solidFill>
              <a:latin typeface="Calibri" panose="020F0502020204030204"/>
            </a:endParaRPr>
          </a:p>
          <a:p>
            <a:pPr defTabSz="1219170">
              <a:spcAft>
                <a:spcPts val="533"/>
              </a:spcAft>
            </a:pPr>
            <a:r>
              <a:rPr lang="en-US" dirty="0">
                <a:solidFill>
                  <a:srgbClr val="2C3E50"/>
                </a:solidFill>
                <a:latin typeface="Calibri" pitchFamily="34" charset="0"/>
                <a:ea typeface="Calibri" pitchFamily="34" charset="-122"/>
                <a:cs typeface="Calibri" pitchFamily="34" charset="-120"/>
              </a:rPr>
              <a:t>•  relative-permeability hysteresis</a:t>
            </a:r>
            <a:endParaRPr lang="en-US" dirty="0">
              <a:solidFill>
                <a:prstClr val="black"/>
              </a:solidFill>
              <a:latin typeface="Calibri" panose="020F0502020204030204"/>
            </a:endParaRPr>
          </a:p>
          <a:p>
            <a:pPr defTabSz="1219170">
              <a:spcAft>
                <a:spcPts val="533"/>
              </a:spcAft>
            </a:pPr>
            <a:r>
              <a:rPr lang="en-US" dirty="0">
                <a:solidFill>
                  <a:srgbClr val="2C3E50"/>
                </a:solidFill>
                <a:latin typeface="Calibri" pitchFamily="34" charset="0"/>
                <a:ea typeface="Calibri" pitchFamily="34" charset="-122"/>
                <a:cs typeface="Calibri" pitchFamily="34" charset="-120"/>
              </a:rPr>
              <a:t>•  irreversible dissolution / mineral trapping</a:t>
            </a:r>
            <a:endParaRPr lang="en-US" dirty="0">
              <a:solidFill>
                <a:prstClr val="black"/>
              </a:solidFill>
              <a:latin typeface="Calibri" panose="020F0502020204030204"/>
            </a:endParaRPr>
          </a:p>
          <a:p>
            <a:pPr defTabSz="1219170">
              <a:spcAft>
                <a:spcPts val="533"/>
              </a:spcAft>
            </a:pPr>
            <a:r>
              <a:rPr lang="en-US" dirty="0">
                <a:solidFill>
                  <a:srgbClr val="2C3E50"/>
                </a:solidFill>
                <a:latin typeface="Calibri" pitchFamily="34" charset="0"/>
                <a:ea typeface="Calibri" pitchFamily="34" charset="-122"/>
                <a:cs typeface="Calibri" pitchFamily="34" charset="-120"/>
              </a:rPr>
              <a:t>•  any path-dependent process</a:t>
            </a:r>
            <a:endParaRPr lang="en-US" dirty="0">
              <a:solidFill>
                <a:prstClr val="black"/>
              </a:solidFill>
              <a:latin typeface="Calibri" panose="020F0502020204030204"/>
            </a:endParaRPr>
          </a:p>
        </p:txBody>
      </p:sp>
      <p:sp>
        <p:nvSpPr>
          <p:cNvPr id="15" name="Text 13"/>
          <p:cNvSpPr/>
          <p:nvPr/>
        </p:nvSpPr>
        <p:spPr>
          <a:xfrm>
            <a:off x="6583680" y="4693920"/>
            <a:ext cx="4876800" cy="121920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Same (p, z) state can map to different operator values — standard OBL cannot represent this.</a:t>
            </a:r>
            <a:endParaRPr lang="en-US" sz="1600" dirty="0">
              <a:solidFill>
                <a:prstClr val="black"/>
              </a:solidFill>
              <a:latin typeface="Calibri" panose="020F0502020204030204"/>
            </a:endParaRPr>
          </a:p>
        </p:txBody>
      </p:sp>
      <p:sp>
        <p:nvSpPr>
          <p:cNvPr id="16" name="Shape 14"/>
          <p:cNvSpPr/>
          <p:nvPr/>
        </p:nvSpPr>
        <p:spPr>
          <a:xfrm>
            <a:off x="487680" y="6096000"/>
            <a:ext cx="11216640" cy="243840"/>
          </a:xfrm>
          <a:prstGeom prst="rect">
            <a:avLst/>
          </a:prstGeom>
          <a:solidFill>
            <a:srgbClr val="00305B"/>
          </a:solidFill>
          <a:ln w="12700">
            <a:solidFill>
              <a:srgbClr val="00305B"/>
            </a:solidFill>
            <a:prstDash val="solid"/>
          </a:ln>
        </p:spPr>
        <p:txBody>
          <a:bodyPr/>
          <a:lstStyle/>
          <a:p>
            <a:pPr defTabSz="1219170"/>
            <a:endParaRPr lang="nl-NL" sz="2400">
              <a:solidFill>
                <a:prstClr val="black"/>
              </a:solidFill>
              <a:latin typeface="Calibri" panose="020F0502020204030204"/>
            </a:endParaRPr>
          </a:p>
        </p:txBody>
      </p:sp>
      <p:sp>
        <p:nvSpPr>
          <p:cNvPr id="17" name="Text 15"/>
          <p:cNvSpPr/>
          <p:nvPr/>
        </p:nvSpPr>
        <p:spPr>
          <a:xfrm>
            <a:off x="670560" y="6096000"/>
            <a:ext cx="10972800" cy="243840"/>
          </a:xfrm>
          <a:prstGeom prst="rect">
            <a:avLst/>
          </a:prstGeom>
          <a:noFill/>
          <a:ln/>
        </p:spPr>
        <p:txBody>
          <a:bodyPr wrap="square" lIns="0" tIns="0" rIns="0" bIns="0" rtlCol="0" anchor="ctr"/>
          <a:lstStyle/>
          <a:p>
            <a:pPr defTabSz="1219170"/>
            <a:r>
              <a:rPr lang="en-US" sz="1400" b="1" dirty="0">
                <a:solidFill>
                  <a:srgbClr val="FFFFFF"/>
                </a:solidFill>
                <a:latin typeface="Calibri" pitchFamily="34" charset="0"/>
                <a:ea typeface="Calibri" pitchFamily="34" charset="-122"/>
                <a:cs typeface="Calibri" pitchFamily="34" charset="-120"/>
              </a:rPr>
              <a:t>→  We need an extension of OBL that retains its efficiency while allowing path-dependent operators.</a:t>
            </a:r>
            <a:endParaRPr lang="en-US" sz="1400" dirty="0">
              <a:solidFill>
                <a:prstClr val="black"/>
              </a:solidFill>
              <a:latin typeface="Calibri" panose="020F0502020204030204"/>
            </a:endParaRPr>
          </a:p>
        </p:txBody>
      </p:sp>
      <p:sp>
        <p:nvSpPr>
          <p:cNvPr id="18" name="Shape 16"/>
          <p:cNvSpPr/>
          <p:nvPr/>
        </p:nvSpPr>
        <p:spPr>
          <a:xfrm>
            <a:off x="487680" y="6400800"/>
            <a:ext cx="11216640" cy="0"/>
          </a:xfrm>
          <a:prstGeom prst="line">
            <a:avLst/>
          </a:prstGeom>
          <a:no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9" name="Text 17"/>
          <p:cNvSpPr/>
          <p:nvPr/>
        </p:nvSpPr>
        <p:spPr>
          <a:xfrm>
            <a:off x="487680" y="6486144"/>
            <a:ext cx="8534400" cy="304800"/>
          </a:xfrm>
          <a:prstGeom prst="rect">
            <a:avLst/>
          </a:prstGeom>
          <a:noFill/>
          <a:ln/>
        </p:spPr>
        <p:txBody>
          <a:bodyPr wrap="square" lIns="0" tIns="0" rIns="0" bIns="0" rtlCol="0" anchor="ctr"/>
          <a:lstStyle/>
          <a:p>
            <a:pPr defTabSz="1219170"/>
            <a:r>
              <a:rPr lang="en-US" sz="1200" dirty="0">
                <a:solidFill>
                  <a:srgbClr val="64748B"/>
                </a:solidFill>
                <a:latin typeface="Calibri" pitchFamily="34" charset="0"/>
                <a:ea typeface="Calibri" pitchFamily="34" charset="-122"/>
                <a:cs typeface="Calibri" pitchFamily="34" charset="-120"/>
              </a:rPr>
              <a:t>Jianxin Lu  ·  InterPore 2026  ·  Delft University of Technology</a:t>
            </a:r>
            <a:endParaRPr lang="en-US" sz="1200" dirty="0">
              <a:solidFill>
                <a:prstClr val="black"/>
              </a:solidFill>
              <a:latin typeface="Calibri" panose="020F0502020204030204"/>
            </a:endParaRPr>
          </a:p>
        </p:txBody>
      </p:sp>
      <p:sp>
        <p:nvSpPr>
          <p:cNvPr id="20" name="Text 18"/>
          <p:cNvSpPr/>
          <p:nvPr/>
        </p:nvSpPr>
        <p:spPr>
          <a:xfrm>
            <a:off x="10485120" y="6486144"/>
            <a:ext cx="1219200" cy="304800"/>
          </a:xfrm>
          <a:prstGeom prst="rect">
            <a:avLst/>
          </a:prstGeom>
          <a:noFill/>
          <a:ln/>
        </p:spPr>
        <p:txBody>
          <a:bodyPr wrap="square" lIns="0" tIns="0" rIns="0" bIns="0" rtlCol="0" anchor="ctr"/>
          <a:lstStyle/>
          <a:p>
            <a:pPr algn="r" defTabSz="1219170"/>
            <a:r>
              <a:rPr lang="en-US" sz="1200" dirty="0">
                <a:solidFill>
                  <a:srgbClr val="64748B"/>
                </a:solidFill>
                <a:latin typeface="Calibri" pitchFamily="34" charset="0"/>
                <a:ea typeface="Calibri" pitchFamily="34" charset="-122"/>
                <a:cs typeface="Calibri" pitchFamily="34" charset="-120"/>
              </a:rPr>
              <a:t>5 / 10</a:t>
            </a:r>
            <a:endParaRPr lang="en-US" sz="1200" dirty="0">
              <a:solidFill>
                <a:prstClr val="black"/>
              </a:solidFill>
              <a:latin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487680" y="219456"/>
            <a:ext cx="11216640" cy="670560"/>
          </a:xfrm>
          <a:prstGeom prst="rect">
            <a:avLst/>
          </a:prstGeom>
          <a:noFill/>
          <a:ln/>
        </p:spPr>
        <p:txBody>
          <a:bodyPr wrap="square" lIns="0" tIns="0" rIns="0" bIns="0" rtlCol="0" anchor="ctr"/>
          <a:lstStyle/>
          <a:p>
            <a:pPr defTabSz="1219170"/>
            <a:r>
              <a:rPr lang="en-US" sz="2933" b="1" dirty="0">
                <a:solidFill>
                  <a:srgbClr val="00305B"/>
                </a:solidFill>
                <a:latin typeface="Calibri" pitchFamily="34" charset="0"/>
                <a:ea typeface="Calibri" pitchFamily="34" charset="-122"/>
                <a:cs typeface="Calibri" pitchFamily="34" charset="-120"/>
              </a:rPr>
              <a:t>Augmented OBL — Adding a History Coordinate</a:t>
            </a:r>
            <a:endParaRPr lang="en-US" sz="2933" dirty="0">
              <a:solidFill>
                <a:prstClr val="black"/>
              </a:solidFill>
              <a:latin typeface="Calibri" panose="020F0502020204030204"/>
            </a:endParaRPr>
          </a:p>
        </p:txBody>
      </p:sp>
      <p:sp>
        <p:nvSpPr>
          <p:cNvPr id="4" name="Text 2"/>
          <p:cNvSpPr/>
          <p:nvPr/>
        </p:nvSpPr>
        <p:spPr>
          <a:xfrm>
            <a:off x="487680" y="877824"/>
            <a:ext cx="11216640" cy="36576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Embed history variables into the operator parameter space, preserve the Jacobian structure</a:t>
            </a:r>
            <a:endParaRPr lang="en-US" sz="1600" dirty="0">
              <a:solidFill>
                <a:prstClr val="black"/>
              </a:solidFill>
              <a:latin typeface="Calibri" panose="020F0502020204030204"/>
            </a:endParaRPr>
          </a:p>
        </p:txBody>
      </p:sp>
      <p:sp>
        <p:nvSpPr>
          <p:cNvPr id="5" name="Shape 3"/>
          <p:cNvSpPr/>
          <p:nvPr/>
        </p:nvSpPr>
        <p:spPr>
          <a:xfrm>
            <a:off x="487680" y="1280160"/>
            <a:ext cx="11216640" cy="0"/>
          </a:xfrm>
          <a:prstGeom prst="line">
            <a:avLst/>
          </a:prstGeom>
          <a:noFill/>
          <a:ln w="9525">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6" name="Shape 4"/>
          <p:cNvSpPr/>
          <p:nvPr/>
        </p:nvSpPr>
        <p:spPr>
          <a:xfrm>
            <a:off x="426720" y="1352309"/>
            <a:ext cx="11216640" cy="760826"/>
          </a:xfrm>
          <a:prstGeom prst="rect">
            <a:avLst/>
          </a:prstGeom>
          <a:solidFill>
            <a:srgbClr val="00305B"/>
          </a:solidFill>
          <a:ln w="12700">
            <a:solidFill>
              <a:srgbClr val="00305B"/>
            </a:solidFill>
            <a:prstDash val="solid"/>
          </a:ln>
        </p:spPr>
        <p:txBody>
          <a:bodyPr/>
          <a:lstStyle/>
          <a:p>
            <a:pPr defTabSz="1219170"/>
            <a:endParaRPr lang="nl-NL" sz="2400" dirty="0">
              <a:solidFill>
                <a:prstClr val="black"/>
              </a:solidFill>
              <a:latin typeface="Calibri" panose="020F0502020204030204"/>
            </a:endParaRPr>
          </a:p>
        </p:txBody>
      </p:sp>
      <p:sp>
        <p:nvSpPr>
          <p:cNvPr id="7" name="Text 5"/>
          <p:cNvSpPr/>
          <p:nvPr/>
        </p:nvSpPr>
        <p:spPr>
          <a:xfrm>
            <a:off x="626694" y="1558399"/>
            <a:ext cx="4876800" cy="390144"/>
          </a:xfrm>
          <a:prstGeom prst="rect">
            <a:avLst/>
          </a:prstGeom>
          <a:noFill/>
          <a:ln/>
        </p:spPr>
        <p:txBody>
          <a:bodyPr wrap="square" lIns="0" tIns="0" rIns="0" bIns="0" rtlCol="0" anchor="ctr"/>
          <a:lstStyle/>
          <a:p>
            <a:pPr defTabSz="1219170"/>
            <a:r>
              <a:rPr lang="en-US" b="1" dirty="0">
                <a:solidFill>
                  <a:srgbClr val="00A6D6"/>
                </a:solidFill>
                <a:latin typeface="Calibri" pitchFamily="34" charset="0"/>
                <a:ea typeface="Calibri" pitchFamily="34" charset="-122"/>
                <a:cs typeface="Calibri" pitchFamily="34" charset="-120"/>
              </a:rPr>
              <a:t>Extended parameter space</a:t>
            </a:r>
            <a:endParaRPr lang="en-US" dirty="0">
              <a:solidFill>
                <a:prstClr val="black"/>
              </a:solidFill>
              <a:latin typeface="Calibri" panose="020F0502020204030204"/>
            </a:endParaRPr>
          </a:p>
        </p:txBody>
      </p:sp>
      <p:sp>
        <p:nvSpPr>
          <p:cNvPr id="8" name="Text 6"/>
          <p:cNvSpPr/>
          <p:nvPr/>
        </p:nvSpPr>
        <p:spPr>
          <a:xfrm>
            <a:off x="3230880" y="1411660"/>
            <a:ext cx="10485120" cy="670560"/>
          </a:xfrm>
          <a:prstGeom prst="rect">
            <a:avLst/>
          </a:prstGeom>
          <a:noFill/>
          <a:ln/>
        </p:spPr>
        <p:txBody>
          <a:bodyPr wrap="square" lIns="0" tIns="0" rIns="0" bIns="0" rtlCol="0" anchor="ctr"/>
          <a:lstStyle/>
          <a:p>
            <a:pPr defTabSz="1219170"/>
            <a:r>
              <a:rPr lang="en-US" sz="2933" b="1" dirty="0">
                <a:solidFill>
                  <a:srgbClr val="FFFFFF"/>
                </a:solidFill>
                <a:latin typeface="Calibri" pitchFamily="34" charset="0"/>
                <a:ea typeface="Calibri" pitchFamily="34" charset="-122"/>
                <a:cs typeface="Calibri" pitchFamily="34" charset="-120"/>
              </a:rPr>
              <a:t>ω̂</a:t>
            </a:r>
            <a:r>
              <a:rPr lang="en-US" sz="2400" dirty="0">
                <a:solidFill>
                  <a:srgbClr val="FFFFFF"/>
                </a:solidFill>
                <a:latin typeface="Calibri" pitchFamily="34" charset="0"/>
                <a:ea typeface="Calibri" pitchFamily="34" charset="-122"/>
                <a:cs typeface="Calibri" pitchFamily="34" charset="-120"/>
              </a:rPr>
              <a:t>  =  { ω , η }     with     η = </a:t>
            </a:r>
            <a:r>
              <a:rPr lang="en-US" sz="2400" b="1" i="1" dirty="0">
                <a:solidFill>
                  <a:srgbClr val="00A6D6"/>
                </a:solidFill>
                <a:latin typeface="Calibri" pitchFamily="34" charset="0"/>
                <a:ea typeface="Calibri" pitchFamily="34" charset="-122"/>
                <a:cs typeface="Calibri" pitchFamily="34" charset="-120"/>
              </a:rPr>
              <a:t>S</a:t>
            </a:r>
            <a:r>
              <a:rPr lang="en-US" sz="1600" b="1" baseline="-40000" dirty="0">
                <a:solidFill>
                  <a:srgbClr val="00A6D6"/>
                </a:solidFill>
                <a:latin typeface="Calibri" pitchFamily="34" charset="0"/>
                <a:ea typeface="Calibri" pitchFamily="34" charset="-122"/>
                <a:cs typeface="Calibri" pitchFamily="34" charset="-120"/>
              </a:rPr>
              <a:t>g, max</a:t>
            </a:r>
            <a:endParaRPr lang="en-US" sz="2933" dirty="0">
              <a:solidFill>
                <a:prstClr val="black"/>
              </a:solidFill>
              <a:latin typeface="Calibri" panose="020F0502020204030204"/>
            </a:endParaRPr>
          </a:p>
        </p:txBody>
      </p:sp>
      <p:sp>
        <p:nvSpPr>
          <p:cNvPr id="9" name="Text 7"/>
          <p:cNvSpPr/>
          <p:nvPr/>
        </p:nvSpPr>
        <p:spPr>
          <a:xfrm>
            <a:off x="1168926" y="2084240"/>
            <a:ext cx="4123908" cy="365760"/>
          </a:xfrm>
          <a:prstGeom prst="rect">
            <a:avLst/>
          </a:prstGeom>
          <a:noFill/>
          <a:ln/>
        </p:spPr>
        <p:txBody>
          <a:bodyPr wrap="square" lIns="0" tIns="0" rIns="0" bIns="0" rtlCol="0" anchor="ctr"/>
          <a:lstStyle/>
          <a:p>
            <a:pPr algn="ctr" defTabSz="1219170"/>
            <a:r>
              <a:rPr lang="en-US" sz="1600" b="1" dirty="0">
                <a:solidFill>
                  <a:srgbClr val="00305B"/>
                </a:solidFill>
                <a:latin typeface="Calibri" pitchFamily="34" charset="0"/>
                <a:ea typeface="Calibri" pitchFamily="34" charset="-122"/>
                <a:cs typeface="Calibri" pitchFamily="34" charset="-120"/>
              </a:rPr>
              <a:t>Standard OBL — (p, z</a:t>
            </a:r>
            <a:r>
              <a:rPr lang="nl-NL" sz="1600" b="1" dirty="0">
                <a:solidFill>
                  <a:srgbClr val="00305B"/>
                </a:solidFill>
                <a:latin typeface="Calibri" pitchFamily="34" charset="0"/>
                <a:ea typeface="Calibri" pitchFamily="34" charset="-122"/>
                <a:cs typeface="Calibri" pitchFamily="34" charset="-120"/>
              </a:rPr>
              <a:t>)</a:t>
            </a:r>
            <a:endParaRPr lang="en-US" sz="1600" dirty="0">
              <a:solidFill>
                <a:prstClr val="black"/>
              </a:solidFill>
              <a:latin typeface="Calibri" panose="020F0502020204030204"/>
            </a:endParaRPr>
          </a:p>
        </p:txBody>
      </p:sp>
      <p:sp>
        <p:nvSpPr>
          <p:cNvPr id="10" name="Shape 8"/>
          <p:cNvSpPr/>
          <p:nvPr/>
        </p:nvSpPr>
        <p:spPr>
          <a:xfrm>
            <a:off x="1706880" y="2443468"/>
            <a:ext cx="0" cy="182880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1" name="Shape 9"/>
          <p:cNvSpPr/>
          <p:nvPr/>
        </p:nvSpPr>
        <p:spPr>
          <a:xfrm>
            <a:off x="2438400" y="2443468"/>
            <a:ext cx="0" cy="182880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2" name="Shape 10"/>
          <p:cNvSpPr/>
          <p:nvPr/>
        </p:nvSpPr>
        <p:spPr>
          <a:xfrm>
            <a:off x="3169920" y="2443468"/>
            <a:ext cx="0" cy="182880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3" name="Shape 11"/>
          <p:cNvSpPr/>
          <p:nvPr/>
        </p:nvSpPr>
        <p:spPr>
          <a:xfrm>
            <a:off x="3901440" y="2443468"/>
            <a:ext cx="0" cy="182880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4" name="Shape 12"/>
          <p:cNvSpPr/>
          <p:nvPr/>
        </p:nvSpPr>
        <p:spPr>
          <a:xfrm>
            <a:off x="4632960" y="2443468"/>
            <a:ext cx="0" cy="182880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5" name="Shape 13"/>
          <p:cNvSpPr/>
          <p:nvPr/>
        </p:nvSpPr>
        <p:spPr>
          <a:xfrm>
            <a:off x="1706880" y="2443468"/>
            <a:ext cx="2926080" cy="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6" name="Shape 14"/>
          <p:cNvSpPr/>
          <p:nvPr/>
        </p:nvSpPr>
        <p:spPr>
          <a:xfrm>
            <a:off x="1706880" y="3053068"/>
            <a:ext cx="2926080" cy="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7" name="Shape 15"/>
          <p:cNvSpPr/>
          <p:nvPr/>
        </p:nvSpPr>
        <p:spPr>
          <a:xfrm>
            <a:off x="1706880" y="3662668"/>
            <a:ext cx="2926080" cy="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8" name="Shape 16"/>
          <p:cNvSpPr/>
          <p:nvPr/>
        </p:nvSpPr>
        <p:spPr>
          <a:xfrm>
            <a:off x="1706880" y="4272268"/>
            <a:ext cx="2926080" cy="0"/>
          </a:xfrm>
          <a:prstGeom prst="line">
            <a:avLst/>
          </a:prstGeom>
          <a:no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19" name="Text 17"/>
          <p:cNvSpPr/>
          <p:nvPr/>
        </p:nvSpPr>
        <p:spPr>
          <a:xfrm>
            <a:off x="3510446" y="3907971"/>
            <a:ext cx="487680" cy="365760"/>
          </a:xfrm>
          <a:prstGeom prst="rect">
            <a:avLst/>
          </a:prstGeom>
          <a:noFill/>
          <a:ln/>
        </p:spPr>
        <p:txBody>
          <a:bodyPr wrap="square" lIns="0" tIns="0" rIns="0" bIns="0" rtlCol="0" anchor="ctr"/>
          <a:lstStyle/>
          <a:p>
            <a:pPr defTabSz="1219170"/>
            <a:r>
              <a:rPr lang="en-US" sz="1733" b="1" i="1" dirty="0">
                <a:solidFill>
                  <a:srgbClr val="00305B"/>
                </a:solidFill>
                <a:latin typeface="Calibri" pitchFamily="34" charset="0"/>
                <a:ea typeface="Calibri" pitchFamily="34" charset="-122"/>
                <a:cs typeface="Calibri" pitchFamily="34" charset="-120"/>
              </a:rPr>
              <a:t>p</a:t>
            </a:r>
            <a:endParaRPr lang="en-US" sz="1733" dirty="0">
              <a:solidFill>
                <a:prstClr val="black"/>
              </a:solidFill>
              <a:latin typeface="Calibri" panose="020F0502020204030204"/>
            </a:endParaRPr>
          </a:p>
        </p:txBody>
      </p:sp>
      <p:sp>
        <p:nvSpPr>
          <p:cNvPr id="20" name="Text 18"/>
          <p:cNvSpPr/>
          <p:nvPr/>
        </p:nvSpPr>
        <p:spPr>
          <a:xfrm>
            <a:off x="1540822" y="3103238"/>
            <a:ext cx="365760" cy="365760"/>
          </a:xfrm>
          <a:prstGeom prst="rect">
            <a:avLst/>
          </a:prstGeom>
          <a:noFill/>
          <a:ln/>
        </p:spPr>
        <p:txBody>
          <a:bodyPr wrap="square" lIns="0" tIns="0" rIns="0" bIns="0" rtlCol="0" anchor="ctr"/>
          <a:lstStyle/>
          <a:p>
            <a:pPr defTabSz="1219170"/>
            <a:r>
              <a:rPr lang="en-US" sz="1733" b="1" i="1" dirty="0">
                <a:solidFill>
                  <a:srgbClr val="00305B"/>
                </a:solidFill>
                <a:latin typeface="Calibri" pitchFamily="34" charset="0"/>
                <a:ea typeface="Calibri" pitchFamily="34" charset="-122"/>
                <a:cs typeface="Calibri" pitchFamily="34" charset="-120"/>
              </a:rPr>
              <a:t>z</a:t>
            </a:r>
            <a:endParaRPr lang="en-US" sz="1733" dirty="0">
              <a:solidFill>
                <a:prstClr val="black"/>
              </a:solidFill>
              <a:latin typeface="Calibri" panose="020F0502020204030204"/>
            </a:endParaRPr>
          </a:p>
        </p:txBody>
      </p:sp>
      <p:sp>
        <p:nvSpPr>
          <p:cNvPr id="21" name="Shape 19"/>
          <p:cNvSpPr/>
          <p:nvPr/>
        </p:nvSpPr>
        <p:spPr>
          <a:xfrm>
            <a:off x="2743200" y="3114028"/>
            <a:ext cx="195072" cy="195072"/>
          </a:xfrm>
          <a:prstGeom prst="ellipse">
            <a:avLst/>
          </a:prstGeom>
          <a:solidFill>
            <a:srgbClr val="C97A1B"/>
          </a:solidFill>
          <a:ln w="12700">
            <a:solidFill>
              <a:srgbClr val="C97A1B"/>
            </a:solidFill>
            <a:prstDash val="solid"/>
          </a:ln>
        </p:spPr>
        <p:txBody>
          <a:bodyPr/>
          <a:lstStyle/>
          <a:p>
            <a:pPr defTabSz="1219170"/>
            <a:endParaRPr lang="nl-NL" sz="2400">
              <a:solidFill>
                <a:prstClr val="black"/>
              </a:solidFill>
              <a:latin typeface="Calibri" panose="020F0502020204030204"/>
            </a:endParaRPr>
          </a:p>
        </p:txBody>
      </p:sp>
      <p:sp>
        <p:nvSpPr>
          <p:cNvPr id="22" name="Text 20"/>
          <p:cNvSpPr/>
          <p:nvPr/>
        </p:nvSpPr>
        <p:spPr>
          <a:xfrm>
            <a:off x="6217920" y="2084240"/>
            <a:ext cx="5486400" cy="365760"/>
          </a:xfrm>
          <a:prstGeom prst="rect">
            <a:avLst/>
          </a:prstGeom>
          <a:noFill/>
          <a:ln/>
        </p:spPr>
        <p:txBody>
          <a:bodyPr wrap="square" lIns="0" tIns="0" rIns="0" bIns="0" rtlCol="0" anchor="ctr"/>
          <a:lstStyle/>
          <a:p>
            <a:pPr algn="ctr" defTabSz="1219170"/>
            <a:r>
              <a:rPr lang="en-US" sz="1600" b="1" dirty="0">
                <a:solidFill>
                  <a:srgbClr val="00305B"/>
                </a:solidFill>
                <a:latin typeface="Calibri" pitchFamily="34" charset="0"/>
                <a:ea typeface="Calibri" pitchFamily="34" charset="-122"/>
                <a:cs typeface="Calibri" pitchFamily="34" charset="-120"/>
              </a:rPr>
              <a:t>Augmented OBL — (p, z, η)</a:t>
            </a:r>
            <a:endParaRPr lang="en-US" sz="1600" dirty="0">
              <a:solidFill>
                <a:prstClr val="black"/>
              </a:solidFill>
              <a:latin typeface="Calibri" panose="020F0502020204030204"/>
            </a:endParaRPr>
          </a:p>
        </p:txBody>
      </p:sp>
      <p:sp>
        <p:nvSpPr>
          <p:cNvPr id="23" name="Shape 21"/>
          <p:cNvSpPr/>
          <p:nvPr/>
        </p:nvSpPr>
        <p:spPr>
          <a:xfrm>
            <a:off x="7205472" y="2983400"/>
            <a:ext cx="2560320" cy="1584960"/>
          </a:xfrm>
          <a:prstGeom prst="rect">
            <a:avLst/>
          </a:prstGeom>
          <a:solidFill>
            <a:srgbClr val="8FB8DA"/>
          </a:solid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24" name="Shape 22"/>
          <p:cNvSpPr/>
          <p:nvPr/>
        </p:nvSpPr>
        <p:spPr>
          <a:xfrm>
            <a:off x="8058912" y="2983400"/>
            <a:ext cx="0" cy="158496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25" name="Shape 23"/>
          <p:cNvSpPr/>
          <p:nvPr/>
        </p:nvSpPr>
        <p:spPr>
          <a:xfrm>
            <a:off x="8912352" y="2983400"/>
            <a:ext cx="0" cy="158496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26" name="Shape 24"/>
          <p:cNvSpPr/>
          <p:nvPr/>
        </p:nvSpPr>
        <p:spPr>
          <a:xfrm>
            <a:off x="7205472" y="3775880"/>
            <a:ext cx="2560320" cy="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27" name="Shape 25"/>
          <p:cNvSpPr/>
          <p:nvPr/>
        </p:nvSpPr>
        <p:spPr>
          <a:xfrm>
            <a:off x="7473696" y="2715176"/>
            <a:ext cx="2560320" cy="1584960"/>
          </a:xfrm>
          <a:prstGeom prst="rect">
            <a:avLst/>
          </a:prstGeom>
          <a:solidFill>
            <a:srgbClr val="BFD7EA"/>
          </a:solid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28" name="Shape 26"/>
          <p:cNvSpPr/>
          <p:nvPr/>
        </p:nvSpPr>
        <p:spPr>
          <a:xfrm>
            <a:off x="8327136" y="2715176"/>
            <a:ext cx="0" cy="158496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29" name="Shape 27"/>
          <p:cNvSpPr/>
          <p:nvPr/>
        </p:nvSpPr>
        <p:spPr>
          <a:xfrm>
            <a:off x="9180576" y="2715176"/>
            <a:ext cx="0" cy="158496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30" name="Shape 28"/>
          <p:cNvSpPr/>
          <p:nvPr/>
        </p:nvSpPr>
        <p:spPr>
          <a:xfrm>
            <a:off x="7473696" y="3507656"/>
            <a:ext cx="2560320" cy="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31" name="Shape 29"/>
          <p:cNvSpPr/>
          <p:nvPr/>
        </p:nvSpPr>
        <p:spPr>
          <a:xfrm>
            <a:off x="7741920" y="2446952"/>
            <a:ext cx="2560320" cy="1584960"/>
          </a:xfrm>
          <a:prstGeom prst="rect">
            <a:avLst/>
          </a:prstGeom>
          <a:solidFill>
            <a:srgbClr val="E5EEF7"/>
          </a:solidFill>
          <a:ln w="9525">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32" name="Shape 30"/>
          <p:cNvSpPr/>
          <p:nvPr/>
        </p:nvSpPr>
        <p:spPr>
          <a:xfrm>
            <a:off x="8595360" y="2446952"/>
            <a:ext cx="0" cy="158496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33" name="Shape 31"/>
          <p:cNvSpPr/>
          <p:nvPr/>
        </p:nvSpPr>
        <p:spPr>
          <a:xfrm>
            <a:off x="9448800" y="2446952"/>
            <a:ext cx="0" cy="158496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34" name="Shape 32"/>
          <p:cNvSpPr/>
          <p:nvPr/>
        </p:nvSpPr>
        <p:spPr>
          <a:xfrm>
            <a:off x="7741920" y="3239432"/>
            <a:ext cx="2560320" cy="0"/>
          </a:xfrm>
          <a:prstGeom prst="line">
            <a:avLst/>
          </a:prstGeom>
          <a:noFill/>
          <a:ln w="5080">
            <a:solidFill>
              <a:srgbClr val="23507F"/>
            </a:solidFill>
            <a:prstDash val="solid"/>
          </a:ln>
        </p:spPr>
        <p:txBody>
          <a:bodyPr/>
          <a:lstStyle/>
          <a:p>
            <a:pPr defTabSz="1219170"/>
            <a:endParaRPr lang="nl-NL" sz="2400">
              <a:solidFill>
                <a:prstClr val="black"/>
              </a:solidFill>
              <a:latin typeface="Calibri" panose="020F0502020204030204"/>
            </a:endParaRPr>
          </a:p>
        </p:txBody>
      </p:sp>
      <p:sp>
        <p:nvSpPr>
          <p:cNvPr id="35" name="Shape 33"/>
          <p:cNvSpPr/>
          <p:nvPr/>
        </p:nvSpPr>
        <p:spPr>
          <a:xfrm>
            <a:off x="9093105" y="3390814"/>
            <a:ext cx="195072" cy="195072"/>
          </a:xfrm>
          <a:prstGeom prst="ellipse">
            <a:avLst/>
          </a:prstGeom>
          <a:solidFill>
            <a:srgbClr val="C97A1B"/>
          </a:solidFill>
          <a:ln w="12700">
            <a:solidFill>
              <a:srgbClr val="C97A1B"/>
            </a:solidFill>
            <a:prstDash val="solid"/>
          </a:ln>
        </p:spPr>
        <p:txBody>
          <a:bodyPr/>
          <a:lstStyle/>
          <a:p>
            <a:pPr defTabSz="1219170"/>
            <a:endParaRPr lang="nl-NL" sz="2400">
              <a:solidFill>
                <a:prstClr val="black"/>
              </a:solidFill>
              <a:latin typeface="Calibri" panose="020F0502020204030204"/>
            </a:endParaRPr>
          </a:p>
        </p:txBody>
      </p:sp>
      <p:sp>
        <p:nvSpPr>
          <p:cNvPr id="36" name="Shape 34"/>
          <p:cNvSpPr/>
          <p:nvPr/>
        </p:nvSpPr>
        <p:spPr>
          <a:xfrm>
            <a:off x="6839712" y="3653960"/>
            <a:ext cx="609600" cy="0"/>
          </a:xfrm>
          <a:prstGeom prst="line">
            <a:avLst/>
          </a:prstGeom>
          <a:noFill/>
          <a:ln w="22225">
            <a:solidFill>
              <a:srgbClr val="00A6D6"/>
            </a:solidFill>
            <a:prstDash val="solid"/>
            <a:tailEnd type="triangle"/>
          </a:ln>
        </p:spPr>
        <p:txBody>
          <a:bodyPr/>
          <a:lstStyle/>
          <a:p>
            <a:pPr defTabSz="1219170"/>
            <a:endParaRPr lang="nl-NL" sz="2400">
              <a:solidFill>
                <a:prstClr val="black"/>
              </a:solidFill>
              <a:latin typeface="Calibri" panose="020F0502020204030204"/>
            </a:endParaRPr>
          </a:p>
        </p:txBody>
      </p:sp>
      <p:sp>
        <p:nvSpPr>
          <p:cNvPr id="37" name="Text 35"/>
          <p:cNvSpPr/>
          <p:nvPr/>
        </p:nvSpPr>
        <p:spPr>
          <a:xfrm>
            <a:off x="6352032" y="3678344"/>
            <a:ext cx="1097280" cy="365760"/>
          </a:xfrm>
          <a:prstGeom prst="rect">
            <a:avLst/>
          </a:prstGeom>
          <a:noFill/>
          <a:ln/>
        </p:spPr>
        <p:txBody>
          <a:bodyPr wrap="square" lIns="0" tIns="0" rIns="0" bIns="0" rtlCol="0" anchor="ctr"/>
          <a:lstStyle/>
          <a:p>
            <a:pPr defTabSz="1219170"/>
            <a:r>
              <a:rPr lang="en-US" sz="1600" b="1" i="1" dirty="0">
                <a:solidFill>
                  <a:srgbClr val="00A6D6"/>
                </a:solidFill>
                <a:latin typeface="Calibri" pitchFamily="34" charset="0"/>
                <a:ea typeface="Calibri" pitchFamily="34" charset="-122"/>
                <a:cs typeface="Calibri" pitchFamily="34" charset="-120"/>
              </a:rPr>
              <a:t>η = S</a:t>
            </a:r>
            <a:r>
              <a:rPr lang="en-US" sz="1200" b="1" baseline="-40000" dirty="0">
                <a:solidFill>
                  <a:srgbClr val="00A6D6"/>
                </a:solidFill>
                <a:latin typeface="Calibri" pitchFamily="34" charset="0"/>
                <a:ea typeface="Calibri" pitchFamily="34" charset="-122"/>
                <a:cs typeface="Calibri" pitchFamily="34" charset="-120"/>
              </a:rPr>
              <a:t>g, max</a:t>
            </a:r>
            <a:endParaRPr lang="en-US" sz="1600" dirty="0">
              <a:solidFill>
                <a:prstClr val="black"/>
              </a:solidFill>
              <a:latin typeface="Calibri" panose="020F0502020204030204"/>
            </a:endParaRPr>
          </a:p>
        </p:txBody>
      </p:sp>
      <p:sp>
        <p:nvSpPr>
          <p:cNvPr id="38" name="Shape 36"/>
          <p:cNvSpPr/>
          <p:nvPr/>
        </p:nvSpPr>
        <p:spPr>
          <a:xfrm>
            <a:off x="487680" y="6096000"/>
            <a:ext cx="11216640" cy="24384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9" name="Text 37"/>
          <p:cNvSpPr/>
          <p:nvPr/>
        </p:nvSpPr>
        <p:spPr>
          <a:xfrm>
            <a:off x="670560" y="6096000"/>
            <a:ext cx="10972800" cy="243840"/>
          </a:xfrm>
          <a:prstGeom prst="rect">
            <a:avLst/>
          </a:prstGeom>
          <a:noFill/>
          <a:ln/>
        </p:spPr>
        <p:txBody>
          <a:bodyPr wrap="square" lIns="0" tIns="0" rIns="0" bIns="0" rtlCol="0" anchor="ctr"/>
          <a:lstStyle/>
          <a:p>
            <a:pPr defTabSz="1219170"/>
            <a:r>
              <a:rPr lang="en-US" sz="1400" b="1" dirty="0">
                <a:solidFill>
                  <a:srgbClr val="FFFFFF"/>
                </a:solidFill>
                <a:latin typeface="Calibri" pitchFamily="34" charset="0"/>
                <a:ea typeface="Calibri" pitchFamily="34" charset="-122"/>
                <a:cs typeface="Calibri" pitchFamily="34" charset="-120"/>
              </a:rPr>
              <a:t>η is frozen within each Newton step — Jacobian sparsity and dimension are preserved.</a:t>
            </a:r>
            <a:endParaRPr lang="en-US" sz="1400" dirty="0">
              <a:solidFill>
                <a:prstClr val="black"/>
              </a:solidFill>
              <a:latin typeface="Calibri" panose="020F0502020204030204"/>
            </a:endParaRPr>
          </a:p>
        </p:txBody>
      </p:sp>
      <p:sp>
        <p:nvSpPr>
          <p:cNvPr id="40" name="Shape 38"/>
          <p:cNvSpPr/>
          <p:nvPr/>
        </p:nvSpPr>
        <p:spPr>
          <a:xfrm>
            <a:off x="487680" y="6400800"/>
            <a:ext cx="11216640" cy="0"/>
          </a:xfrm>
          <a:prstGeom prst="line">
            <a:avLst/>
          </a:prstGeom>
          <a:no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41" name="Text 39"/>
          <p:cNvSpPr/>
          <p:nvPr/>
        </p:nvSpPr>
        <p:spPr>
          <a:xfrm>
            <a:off x="487680" y="6486144"/>
            <a:ext cx="8534400" cy="304800"/>
          </a:xfrm>
          <a:prstGeom prst="rect">
            <a:avLst/>
          </a:prstGeom>
          <a:noFill/>
          <a:ln/>
        </p:spPr>
        <p:txBody>
          <a:bodyPr wrap="square" lIns="0" tIns="0" rIns="0" bIns="0" rtlCol="0" anchor="ctr"/>
          <a:lstStyle/>
          <a:p>
            <a:pPr defTabSz="1219170"/>
            <a:r>
              <a:rPr lang="en-US" sz="1200" dirty="0">
                <a:solidFill>
                  <a:srgbClr val="64748B"/>
                </a:solidFill>
                <a:latin typeface="Calibri" pitchFamily="34" charset="0"/>
                <a:ea typeface="Calibri" pitchFamily="34" charset="-122"/>
                <a:cs typeface="Calibri" pitchFamily="34" charset="-120"/>
              </a:rPr>
              <a:t>Jianxin Lu  ·  InterPore 2026  ·  Delft University of Technology</a:t>
            </a:r>
            <a:endParaRPr lang="en-US" sz="1200" dirty="0">
              <a:solidFill>
                <a:prstClr val="black"/>
              </a:solidFill>
              <a:latin typeface="Calibri" panose="020F0502020204030204"/>
            </a:endParaRPr>
          </a:p>
        </p:txBody>
      </p:sp>
      <p:sp>
        <p:nvSpPr>
          <p:cNvPr id="42" name="Text 40"/>
          <p:cNvSpPr/>
          <p:nvPr/>
        </p:nvSpPr>
        <p:spPr>
          <a:xfrm>
            <a:off x="10485120" y="6486144"/>
            <a:ext cx="1219200" cy="304800"/>
          </a:xfrm>
          <a:prstGeom prst="rect">
            <a:avLst/>
          </a:prstGeom>
          <a:noFill/>
          <a:ln/>
        </p:spPr>
        <p:txBody>
          <a:bodyPr wrap="square" lIns="0" tIns="0" rIns="0" bIns="0" rtlCol="0" anchor="ctr"/>
          <a:lstStyle/>
          <a:p>
            <a:pPr algn="r" defTabSz="1219170"/>
            <a:r>
              <a:rPr lang="en-US" sz="1200" dirty="0">
                <a:solidFill>
                  <a:srgbClr val="64748B"/>
                </a:solidFill>
                <a:latin typeface="Calibri" pitchFamily="34" charset="0"/>
                <a:ea typeface="Calibri" pitchFamily="34" charset="-122"/>
                <a:cs typeface="Calibri" pitchFamily="34" charset="-120"/>
              </a:rPr>
              <a:t>6 / 10</a:t>
            </a:r>
            <a:endParaRPr lang="en-US" sz="1200" dirty="0">
              <a:solidFill>
                <a:prstClr val="black"/>
              </a:solidFill>
              <a:latin typeface="Calibri" panose="020F0502020204030204"/>
            </a:endParaRPr>
          </a:p>
        </p:txBody>
      </p:sp>
      <p:grpSp>
        <p:nvGrpSpPr>
          <p:cNvPr id="58" name="Group 10">
            <a:extLst>
              <a:ext uri="{FF2B5EF4-FFF2-40B4-BE49-F238E27FC236}">
                <a16:creationId xmlns:a16="http://schemas.microsoft.com/office/drawing/2014/main" id="{C09473A9-ED7B-47CB-B8E8-E0928A156A98}"/>
              </a:ext>
            </a:extLst>
          </p:cNvPr>
          <p:cNvGrpSpPr/>
          <p:nvPr/>
        </p:nvGrpSpPr>
        <p:grpSpPr>
          <a:xfrm>
            <a:off x="2310709" y="4477940"/>
            <a:ext cx="1937880" cy="1467360"/>
            <a:chOff x="6501240" y="1784520"/>
            <a:chExt cx="1937880" cy="1467360"/>
          </a:xfrm>
        </p:grpSpPr>
        <p:sp>
          <p:nvSpPr>
            <p:cNvPr id="59" name="Parallelogram 51">
              <a:extLst>
                <a:ext uri="{FF2B5EF4-FFF2-40B4-BE49-F238E27FC236}">
                  <a16:creationId xmlns:a16="http://schemas.microsoft.com/office/drawing/2014/main" id="{BD45B57F-356F-2229-96C0-1490775A3796}"/>
                </a:ext>
              </a:extLst>
            </p:cNvPr>
            <p:cNvSpPr/>
            <p:nvPr/>
          </p:nvSpPr>
          <p:spPr>
            <a:xfrm>
              <a:off x="6538320" y="1830600"/>
              <a:ext cx="1863360" cy="1378440"/>
            </a:xfrm>
            <a:prstGeom prst="parallelogram">
              <a:avLst>
                <a:gd name="adj" fmla="val 0"/>
              </a:avLst>
            </a:prstGeom>
            <a:solidFill>
              <a:srgbClr val="FFF9E6"/>
            </a:solidFill>
            <a:ln>
              <a:solidFill>
                <a:srgbClr val="787878"/>
              </a:solidFill>
              <a:round/>
            </a:ln>
          </p:spPr>
          <p:style>
            <a:lnRef idx="1">
              <a:schemeClr val="accent1"/>
            </a:lnRef>
            <a:fillRef idx="3">
              <a:schemeClr val="accent1"/>
            </a:fillRef>
            <a:effectRef idx="2">
              <a:schemeClr val="accent1"/>
            </a:effectRef>
            <a:fontRef idx="minor"/>
          </p:style>
          <p:txBody>
            <a:bodyPr lIns="90000" tIns="45000" rIns="90000" bIns="4500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60" name="Oval 52">
              <a:extLst>
                <a:ext uri="{FF2B5EF4-FFF2-40B4-BE49-F238E27FC236}">
                  <a16:creationId xmlns:a16="http://schemas.microsoft.com/office/drawing/2014/main" id="{14F6191D-15BF-EE3B-F913-E5EB10F0B321}"/>
                </a:ext>
              </a:extLst>
            </p:cNvPr>
            <p:cNvSpPr/>
            <p:nvPr/>
          </p:nvSpPr>
          <p:spPr>
            <a:xfrm>
              <a:off x="6501240" y="1788120"/>
              <a:ext cx="74160" cy="846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5120" rIns="90000" bIns="1512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61" name="Oval 53">
              <a:extLst>
                <a:ext uri="{FF2B5EF4-FFF2-40B4-BE49-F238E27FC236}">
                  <a16:creationId xmlns:a16="http://schemas.microsoft.com/office/drawing/2014/main" id="{0D2EB4BA-3D52-024F-367E-5D6942AA0DA7}"/>
                </a:ext>
              </a:extLst>
            </p:cNvPr>
            <p:cNvSpPr/>
            <p:nvPr/>
          </p:nvSpPr>
          <p:spPr>
            <a:xfrm>
              <a:off x="8364960" y="1784520"/>
              <a:ext cx="74160" cy="846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5120" rIns="90000" bIns="1512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62" name="Oval 54">
              <a:extLst>
                <a:ext uri="{FF2B5EF4-FFF2-40B4-BE49-F238E27FC236}">
                  <a16:creationId xmlns:a16="http://schemas.microsoft.com/office/drawing/2014/main" id="{40119589-3351-823F-1093-410B456410DC}"/>
                </a:ext>
              </a:extLst>
            </p:cNvPr>
            <p:cNvSpPr/>
            <p:nvPr/>
          </p:nvSpPr>
          <p:spPr>
            <a:xfrm>
              <a:off x="6512400" y="3167280"/>
              <a:ext cx="74160" cy="846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5120" rIns="90000" bIns="1512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63" name="Oval 55">
              <a:extLst>
                <a:ext uri="{FF2B5EF4-FFF2-40B4-BE49-F238E27FC236}">
                  <a16:creationId xmlns:a16="http://schemas.microsoft.com/office/drawing/2014/main" id="{AD8B1B5A-8817-09AD-5F47-8C92B44CFBF4}"/>
                </a:ext>
              </a:extLst>
            </p:cNvPr>
            <p:cNvSpPr/>
            <p:nvPr/>
          </p:nvSpPr>
          <p:spPr>
            <a:xfrm>
              <a:off x="8364960" y="3167280"/>
              <a:ext cx="74160" cy="846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5120" rIns="90000" bIns="1512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cxnSp>
          <p:nvCxnSpPr>
            <p:cNvPr id="64" name="Straight Connector 56">
              <a:extLst>
                <a:ext uri="{FF2B5EF4-FFF2-40B4-BE49-F238E27FC236}">
                  <a16:creationId xmlns:a16="http://schemas.microsoft.com/office/drawing/2014/main" id="{9090A0D3-A0FB-9434-31DF-6301F77FDA47}"/>
                </a:ext>
              </a:extLst>
            </p:cNvPr>
            <p:cNvCxnSpPr>
              <a:stCxn id="60" idx="6"/>
              <a:endCxn id="61" idx="2"/>
            </p:cNvCxnSpPr>
            <p:nvPr/>
          </p:nvCxnSpPr>
          <p:spPr>
            <a:xfrm flipV="1">
              <a:off x="6575400" y="1827000"/>
              <a:ext cx="1789920" cy="3960"/>
            </a:xfrm>
            <a:prstGeom prst="straightConnector1">
              <a:avLst/>
            </a:prstGeom>
            <a:ln>
              <a:solidFill>
                <a:srgbClr val="00A6D6"/>
              </a:solidFill>
              <a:prstDash val="sysDash"/>
              <a:round/>
            </a:ln>
          </p:spPr>
        </p:cxnSp>
        <p:sp>
          <p:nvSpPr>
            <p:cNvPr id="65" name="Oval 57">
              <a:extLst>
                <a:ext uri="{FF2B5EF4-FFF2-40B4-BE49-F238E27FC236}">
                  <a16:creationId xmlns:a16="http://schemas.microsoft.com/office/drawing/2014/main" id="{F7CA6DF9-4D4A-ABC1-BB77-6C5EC7A65616}"/>
                </a:ext>
              </a:extLst>
            </p:cNvPr>
            <p:cNvSpPr/>
            <p:nvPr/>
          </p:nvSpPr>
          <p:spPr>
            <a:xfrm>
              <a:off x="7693920" y="1788120"/>
              <a:ext cx="64800" cy="73800"/>
            </a:xfrm>
            <a:prstGeom prst="ellipse">
              <a:avLst/>
            </a:prstGeom>
            <a:solidFill>
              <a:srgbClr val="285AC8"/>
            </a:solidFill>
            <a:ln>
              <a:solidFill>
                <a:srgbClr val="285AC8"/>
              </a:solidFill>
              <a:round/>
            </a:ln>
          </p:spPr>
          <p:style>
            <a:lnRef idx="1">
              <a:schemeClr val="accent1"/>
            </a:lnRef>
            <a:fillRef idx="3">
              <a:schemeClr val="accent1"/>
            </a:fillRef>
            <a:effectRef idx="2">
              <a:schemeClr val="accent1"/>
            </a:effectRef>
            <a:fontRef idx="minor"/>
          </p:style>
          <p:txBody>
            <a:bodyPr lIns="90000" tIns="7200" rIns="90000" bIns="720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cxnSp>
          <p:nvCxnSpPr>
            <p:cNvPr id="66" name="Straight Connector 58">
              <a:extLst>
                <a:ext uri="{FF2B5EF4-FFF2-40B4-BE49-F238E27FC236}">
                  <a16:creationId xmlns:a16="http://schemas.microsoft.com/office/drawing/2014/main" id="{7987BF27-1658-6A67-6F4A-BF6EF9C0C0BE}"/>
                </a:ext>
              </a:extLst>
            </p:cNvPr>
            <p:cNvCxnSpPr>
              <a:stCxn id="62" idx="6"/>
              <a:endCxn id="63" idx="2"/>
            </p:cNvCxnSpPr>
            <p:nvPr/>
          </p:nvCxnSpPr>
          <p:spPr>
            <a:xfrm>
              <a:off x="6586560" y="3209760"/>
              <a:ext cx="1778760" cy="360"/>
            </a:xfrm>
            <a:prstGeom prst="straightConnector1">
              <a:avLst/>
            </a:prstGeom>
            <a:ln>
              <a:solidFill>
                <a:srgbClr val="00A6D6"/>
              </a:solidFill>
              <a:prstDash val="sysDash"/>
              <a:round/>
            </a:ln>
          </p:spPr>
        </p:cxnSp>
        <p:sp>
          <p:nvSpPr>
            <p:cNvPr id="67" name="Oval 59">
              <a:extLst>
                <a:ext uri="{FF2B5EF4-FFF2-40B4-BE49-F238E27FC236}">
                  <a16:creationId xmlns:a16="http://schemas.microsoft.com/office/drawing/2014/main" id="{63DA77C5-CC43-E544-FC25-0451D4886046}"/>
                </a:ext>
              </a:extLst>
            </p:cNvPr>
            <p:cNvSpPr/>
            <p:nvPr/>
          </p:nvSpPr>
          <p:spPr>
            <a:xfrm>
              <a:off x="7693920" y="3167280"/>
              <a:ext cx="64800" cy="73800"/>
            </a:xfrm>
            <a:prstGeom prst="ellipse">
              <a:avLst/>
            </a:prstGeom>
            <a:solidFill>
              <a:srgbClr val="285AC8"/>
            </a:solidFill>
            <a:ln>
              <a:solidFill>
                <a:srgbClr val="285AC8"/>
              </a:solidFill>
              <a:round/>
            </a:ln>
          </p:spPr>
          <p:style>
            <a:lnRef idx="1">
              <a:schemeClr val="accent1"/>
            </a:lnRef>
            <a:fillRef idx="3">
              <a:schemeClr val="accent1"/>
            </a:fillRef>
            <a:effectRef idx="2">
              <a:schemeClr val="accent1"/>
            </a:effectRef>
            <a:fontRef idx="minor"/>
          </p:style>
          <p:txBody>
            <a:bodyPr lIns="90000" tIns="7200" rIns="90000" bIns="720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cxnSp>
          <p:nvCxnSpPr>
            <p:cNvPr id="68" name="Straight Connector 60">
              <a:extLst>
                <a:ext uri="{FF2B5EF4-FFF2-40B4-BE49-F238E27FC236}">
                  <a16:creationId xmlns:a16="http://schemas.microsoft.com/office/drawing/2014/main" id="{59B6A598-C902-4180-34F1-8CA27E57104D}"/>
                </a:ext>
              </a:extLst>
            </p:cNvPr>
            <p:cNvCxnSpPr>
              <a:stCxn id="65" idx="4"/>
            </p:cNvCxnSpPr>
            <p:nvPr/>
          </p:nvCxnSpPr>
          <p:spPr>
            <a:xfrm>
              <a:off x="7726320" y="1861920"/>
              <a:ext cx="360" cy="1305360"/>
            </a:xfrm>
            <a:prstGeom prst="straightConnector1">
              <a:avLst/>
            </a:prstGeom>
            <a:ln>
              <a:solidFill>
                <a:srgbClr val="FF0000"/>
              </a:solidFill>
              <a:prstDash val="sysDash"/>
              <a:round/>
            </a:ln>
          </p:spPr>
        </p:cxnSp>
        <p:sp>
          <p:nvSpPr>
            <p:cNvPr id="69" name="Oval 61">
              <a:extLst>
                <a:ext uri="{FF2B5EF4-FFF2-40B4-BE49-F238E27FC236}">
                  <a16:creationId xmlns:a16="http://schemas.microsoft.com/office/drawing/2014/main" id="{EAA2750F-6CB4-E5E9-9540-9907FC34C11E}"/>
                </a:ext>
              </a:extLst>
            </p:cNvPr>
            <p:cNvSpPr/>
            <p:nvPr/>
          </p:nvSpPr>
          <p:spPr>
            <a:xfrm>
              <a:off x="7689240" y="2387520"/>
              <a:ext cx="74160" cy="84600"/>
            </a:xfrm>
            <a:prstGeom prst="ellipse">
              <a:avLst/>
            </a:prstGeom>
            <a:solidFill>
              <a:srgbClr val="C82828"/>
            </a:solidFill>
            <a:ln>
              <a:solidFill>
                <a:srgbClr val="C82828"/>
              </a:solidFill>
              <a:round/>
            </a:ln>
          </p:spPr>
          <p:style>
            <a:lnRef idx="1">
              <a:schemeClr val="accent1"/>
            </a:lnRef>
            <a:fillRef idx="3">
              <a:schemeClr val="accent1"/>
            </a:fillRef>
            <a:effectRef idx="2">
              <a:schemeClr val="accent1"/>
            </a:effectRef>
            <a:fontRef idx="minor"/>
          </p:style>
          <p:txBody>
            <a:bodyPr lIns="90000" tIns="15120" rIns="90000" bIns="1512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cxnSp>
          <p:nvCxnSpPr>
            <p:cNvPr id="70" name="Straight Connector 186">
              <a:extLst>
                <a:ext uri="{FF2B5EF4-FFF2-40B4-BE49-F238E27FC236}">
                  <a16:creationId xmlns:a16="http://schemas.microsoft.com/office/drawing/2014/main" id="{108B2F3C-1710-996D-16D0-CD04A967344E}"/>
                </a:ext>
              </a:extLst>
            </p:cNvPr>
            <p:cNvCxnSpPr/>
            <p:nvPr/>
          </p:nvCxnSpPr>
          <p:spPr>
            <a:xfrm flipH="1" flipV="1">
              <a:off x="6547680" y="2422800"/>
              <a:ext cx="1856520" cy="5400"/>
            </a:xfrm>
            <a:prstGeom prst="straightConnector1">
              <a:avLst/>
            </a:prstGeom>
            <a:ln>
              <a:solidFill>
                <a:srgbClr val="FF0000"/>
              </a:solidFill>
              <a:prstDash val="sysDash"/>
              <a:round/>
            </a:ln>
          </p:spPr>
        </p:cxnSp>
      </p:grpSp>
      <p:grpSp>
        <p:nvGrpSpPr>
          <p:cNvPr id="71" name="Group 13">
            <a:extLst>
              <a:ext uri="{FF2B5EF4-FFF2-40B4-BE49-F238E27FC236}">
                <a16:creationId xmlns:a16="http://schemas.microsoft.com/office/drawing/2014/main" id="{B65DFFB9-2E67-C3E8-6B6A-4B38AC4DE9F3}"/>
              </a:ext>
            </a:extLst>
          </p:cNvPr>
          <p:cNvGrpSpPr/>
          <p:nvPr/>
        </p:nvGrpSpPr>
        <p:grpSpPr>
          <a:xfrm>
            <a:off x="7282776" y="4650475"/>
            <a:ext cx="2088720" cy="1302480"/>
            <a:chOff x="6517080" y="4183200"/>
            <a:chExt cx="2088720" cy="1302480"/>
          </a:xfrm>
        </p:grpSpPr>
        <p:cxnSp>
          <p:nvCxnSpPr>
            <p:cNvPr id="72" name="Connector 4">
              <a:extLst>
                <a:ext uri="{FF2B5EF4-FFF2-40B4-BE49-F238E27FC236}">
                  <a16:creationId xmlns:a16="http://schemas.microsoft.com/office/drawing/2014/main" id="{00D12891-DDE2-CF7C-80F1-BD0946E13DAF}"/>
                </a:ext>
              </a:extLst>
            </p:cNvPr>
            <p:cNvCxnSpPr/>
            <p:nvPr/>
          </p:nvCxnSpPr>
          <p:spPr>
            <a:xfrm flipV="1">
              <a:off x="6715080" y="4228560"/>
              <a:ext cx="577800" cy="186480"/>
            </a:xfrm>
            <a:prstGeom prst="straightConnector1">
              <a:avLst/>
            </a:prstGeom>
            <a:ln w="19050">
              <a:solidFill>
                <a:srgbClr val="000000"/>
              </a:solidFill>
              <a:round/>
            </a:ln>
          </p:spPr>
        </p:cxnSp>
        <p:cxnSp>
          <p:nvCxnSpPr>
            <p:cNvPr id="73" name="Connector 5">
              <a:extLst>
                <a:ext uri="{FF2B5EF4-FFF2-40B4-BE49-F238E27FC236}">
                  <a16:creationId xmlns:a16="http://schemas.microsoft.com/office/drawing/2014/main" id="{1701938D-F43A-F0A1-E115-76D6399E135B}"/>
                </a:ext>
              </a:extLst>
            </p:cNvPr>
            <p:cNvCxnSpPr/>
            <p:nvPr/>
          </p:nvCxnSpPr>
          <p:spPr>
            <a:xfrm flipV="1">
              <a:off x="8014320" y="4228560"/>
              <a:ext cx="577440" cy="186480"/>
            </a:xfrm>
            <a:prstGeom prst="straightConnector1">
              <a:avLst/>
            </a:prstGeom>
            <a:ln w="19050">
              <a:solidFill>
                <a:srgbClr val="000000"/>
              </a:solidFill>
              <a:round/>
            </a:ln>
          </p:spPr>
        </p:cxnSp>
        <p:cxnSp>
          <p:nvCxnSpPr>
            <p:cNvPr id="74" name="Connector 6">
              <a:extLst>
                <a:ext uri="{FF2B5EF4-FFF2-40B4-BE49-F238E27FC236}">
                  <a16:creationId xmlns:a16="http://schemas.microsoft.com/office/drawing/2014/main" id="{BD610233-FBDC-9855-7AA2-D87FC505B91D}"/>
                </a:ext>
              </a:extLst>
            </p:cNvPr>
            <p:cNvCxnSpPr/>
            <p:nvPr/>
          </p:nvCxnSpPr>
          <p:spPr>
            <a:xfrm flipV="1">
              <a:off x="6529320" y="5251320"/>
              <a:ext cx="577800" cy="186120"/>
            </a:xfrm>
            <a:prstGeom prst="straightConnector1">
              <a:avLst/>
            </a:prstGeom>
            <a:ln w="19050">
              <a:solidFill>
                <a:srgbClr val="000000"/>
              </a:solidFill>
              <a:round/>
            </a:ln>
          </p:spPr>
        </p:cxnSp>
        <p:cxnSp>
          <p:nvCxnSpPr>
            <p:cNvPr id="75" name="Connector 7">
              <a:extLst>
                <a:ext uri="{FF2B5EF4-FFF2-40B4-BE49-F238E27FC236}">
                  <a16:creationId xmlns:a16="http://schemas.microsoft.com/office/drawing/2014/main" id="{68F97815-8BEC-8C00-FBCD-911A05AC0FEC}"/>
                </a:ext>
              </a:extLst>
            </p:cNvPr>
            <p:cNvCxnSpPr>
              <a:endCxn id="94" idx="3"/>
            </p:cNvCxnSpPr>
            <p:nvPr/>
          </p:nvCxnSpPr>
          <p:spPr>
            <a:xfrm flipV="1">
              <a:off x="7828560" y="5267880"/>
              <a:ext cx="521280" cy="169560"/>
            </a:xfrm>
            <a:prstGeom prst="straightConnector1">
              <a:avLst/>
            </a:prstGeom>
            <a:ln w="19050">
              <a:solidFill>
                <a:srgbClr val="000000"/>
              </a:solidFill>
              <a:round/>
            </a:ln>
          </p:spPr>
        </p:cxnSp>
        <p:cxnSp>
          <p:nvCxnSpPr>
            <p:cNvPr id="76" name="Connector 8">
              <a:extLst>
                <a:ext uri="{FF2B5EF4-FFF2-40B4-BE49-F238E27FC236}">
                  <a16:creationId xmlns:a16="http://schemas.microsoft.com/office/drawing/2014/main" id="{3C86E963-7914-2F42-50F2-6A1356FE8FB9}"/>
                </a:ext>
              </a:extLst>
            </p:cNvPr>
            <p:cNvCxnSpPr/>
            <p:nvPr/>
          </p:nvCxnSpPr>
          <p:spPr>
            <a:xfrm>
              <a:off x="6715080" y="4414680"/>
              <a:ext cx="1299600" cy="360"/>
            </a:xfrm>
            <a:prstGeom prst="straightConnector1">
              <a:avLst/>
            </a:prstGeom>
            <a:ln w="31750">
              <a:solidFill>
                <a:srgbClr val="285AC8"/>
              </a:solidFill>
              <a:round/>
            </a:ln>
          </p:spPr>
        </p:cxnSp>
        <p:cxnSp>
          <p:nvCxnSpPr>
            <p:cNvPr id="77" name="Connector 9">
              <a:extLst>
                <a:ext uri="{FF2B5EF4-FFF2-40B4-BE49-F238E27FC236}">
                  <a16:creationId xmlns:a16="http://schemas.microsoft.com/office/drawing/2014/main" id="{1208E1D7-48FA-1237-6433-7073782554C1}"/>
                </a:ext>
              </a:extLst>
            </p:cNvPr>
            <p:cNvCxnSpPr/>
            <p:nvPr/>
          </p:nvCxnSpPr>
          <p:spPr>
            <a:xfrm>
              <a:off x="6529320" y="5437080"/>
              <a:ext cx="1299600" cy="360"/>
            </a:xfrm>
            <a:prstGeom prst="straightConnector1">
              <a:avLst/>
            </a:prstGeom>
            <a:ln w="31750">
              <a:solidFill>
                <a:srgbClr val="285AC8"/>
              </a:solidFill>
              <a:round/>
            </a:ln>
          </p:spPr>
        </p:cxnSp>
        <p:cxnSp>
          <p:nvCxnSpPr>
            <p:cNvPr id="78" name="Connector 10">
              <a:extLst>
                <a:ext uri="{FF2B5EF4-FFF2-40B4-BE49-F238E27FC236}">
                  <a16:creationId xmlns:a16="http://schemas.microsoft.com/office/drawing/2014/main" id="{46599886-00A0-F4AC-0C43-A612BC88CF4C}"/>
                </a:ext>
              </a:extLst>
            </p:cNvPr>
            <p:cNvCxnSpPr/>
            <p:nvPr/>
          </p:nvCxnSpPr>
          <p:spPr>
            <a:xfrm>
              <a:off x="7292520" y="4228560"/>
              <a:ext cx="1299240" cy="360"/>
            </a:xfrm>
            <a:prstGeom prst="straightConnector1">
              <a:avLst/>
            </a:prstGeom>
            <a:ln w="31750">
              <a:solidFill>
                <a:srgbClr val="28A028"/>
              </a:solidFill>
              <a:round/>
            </a:ln>
          </p:spPr>
        </p:cxnSp>
        <p:cxnSp>
          <p:nvCxnSpPr>
            <p:cNvPr id="79" name="Connector 11">
              <a:extLst>
                <a:ext uri="{FF2B5EF4-FFF2-40B4-BE49-F238E27FC236}">
                  <a16:creationId xmlns:a16="http://schemas.microsoft.com/office/drawing/2014/main" id="{451BF4DB-1A24-AFCB-C5BE-4668DAF85176}"/>
                </a:ext>
              </a:extLst>
            </p:cNvPr>
            <p:cNvCxnSpPr>
              <a:endCxn id="94" idx="6"/>
            </p:cNvCxnSpPr>
            <p:nvPr/>
          </p:nvCxnSpPr>
          <p:spPr>
            <a:xfrm flipV="1">
              <a:off x="7106760" y="5244840"/>
              <a:ext cx="1292040" cy="6840"/>
            </a:xfrm>
            <a:prstGeom prst="straightConnector1">
              <a:avLst/>
            </a:prstGeom>
            <a:ln w="31750">
              <a:solidFill>
                <a:srgbClr val="28A028"/>
              </a:solidFill>
              <a:round/>
            </a:ln>
          </p:spPr>
        </p:cxnSp>
        <p:sp>
          <p:nvSpPr>
            <p:cNvPr id="80" name="Oval 26">
              <a:extLst>
                <a:ext uri="{FF2B5EF4-FFF2-40B4-BE49-F238E27FC236}">
                  <a16:creationId xmlns:a16="http://schemas.microsoft.com/office/drawing/2014/main" id="{7E3F9C47-A41F-7FD4-F2DE-87105F1AC6A8}"/>
                </a:ext>
              </a:extLst>
            </p:cNvPr>
            <p:cNvSpPr/>
            <p:nvPr/>
          </p:nvSpPr>
          <p:spPr>
            <a:xfrm>
              <a:off x="7429680" y="4414680"/>
              <a:ext cx="57240" cy="64800"/>
            </a:xfrm>
            <a:prstGeom prst="ellipse">
              <a:avLst/>
            </a:prstGeom>
            <a:solidFill>
              <a:srgbClr val="285AC8"/>
            </a:solidFill>
            <a:ln>
              <a:solidFill>
                <a:srgbClr val="285AC8"/>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1" name="Oval 27">
              <a:extLst>
                <a:ext uri="{FF2B5EF4-FFF2-40B4-BE49-F238E27FC236}">
                  <a16:creationId xmlns:a16="http://schemas.microsoft.com/office/drawing/2014/main" id="{D0C86D43-87C8-D7C4-5856-BA1F28A61BDD}"/>
                </a:ext>
              </a:extLst>
            </p:cNvPr>
            <p:cNvSpPr/>
            <p:nvPr/>
          </p:nvSpPr>
          <p:spPr>
            <a:xfrm>
              <a:off x="7250040" y="5412960"/>
              <a:ext cx="57240" cy="64800"/>
            </a:xfrm>
            <a:prstGeom prst="ellipse">
              <a:avLst/>
            </a:prstGeom>
            <a:solidFill>
              <a:srgbClr val="285AC8"/>
            </a:solidFill>
            <a:ln>
              <a:solidFill>
                <a:srgbClr val="285AC8"/>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2" name="Oval 28">
              <a:extLst>
                <a:ext uri="{FF2B5EF4-FFF2-40B4-BE49-F238E27FC236}">
                  <a16:creationId xmlns:a16="http://schemas.microsoft.com/office/drawing/2014/main" id="{26DB47EA-F2D5-7FB7-D36A-016F7983C57A}"/>
                </a:ext>
              </a:extLst>
            </p:cNvPr>
            <p:cNvSpPr/>
            <p:nvPr/>
          </p:nvSpPr>
          <p:spPr>
            <a:xfrm rot="19812600">
              <a:off x="7920360" y="4192920"/>
              <a:ext cx="57240" cy="64800"/>
            </a:xfrm>
            <a:prstGeom prst="ellipse">
              <a:avLst/>
            </a:prstGeom>
            <a:solidFill>
              <a:srgbClr val="28A028"/>
            </a:solidFill>
            <a:ln>
              <a:solidFill>
                <a:srgbClr val="28A028"/>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3" name="Oval 29">
              <a:extLst>
                <a:ext uri="{FF2B5EF4-FFF2-40B4-BE49-F238E27FC236}">
                  <a16:creationId xmlns:a16="http://schemas.microsoft.com/office/drawing/2014/main" id="{07231B8D-29F9-1AA8-5E6C-F4EF02BCF132}"/>
                </a:ext>
              </a:extLst>
            </p:cNvPr>
            <p:cNvSpPr/>
            <p:nvPr/>
          </p:nvSpPr>
          <p:spPr>
            <a:xfrm>
              <a:off x="7738560" y="5218920"/>
              <a:ext cx="57240" cy="64800"/>
            </a:xfrm>
            <a:prstGeom prst="ellipse">
              <a:avLst/>
            </a:prstGeom>
            <a:solidFill>
              <a:srgbClr val="28A028"/>
            </a:solidFill>
            <a:ln>
              <a:solidFill>
                <a:srgbClr val="28A028"/>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4" name="Oval 30">
              <a:extLst>
                <a:ext uri="{FF2B5EF4-FFF2-40B4-BE49-F238E27FC236}">
                  <a16:creationId xmlns:a16="http://schemas.microsoft.com/office/drawing/2014/main" id="{F053BA98-7249-861B-B64A-EB811DE971E7}"/>
                </a:ext>
              </a:extLst>
            </p:cNvPr>
            <p:cNvSpPr/>
            <p:nvPr/>
          </p:nvSpPr>
          <p:spPr>
            <a:xfrm rot="423000">
              <a:off x="7336800" y="4925880"/>
              <a:ext cx="73800" cy="83160"/>
            </a:xfrm>
            <a:prstGeom prst="ellipse">
              <a:avLst/>
            </a:prstGeom>
            <a:solidFill>
              <a:srgbClr val="285AC8"/>
            </a:solidFill>
            <a:ln>
              <a:solidFill>
                <a:srgbClr val="285AC8"/>
              </a:solidFill>
              <a:round/>
            </a:ln>
          </p:spPr>
          <p:style>
            <a:lnRef idx="1">
              <a:schemeClr val="accent1"/>
            </a:lnRef>
            <a:fillRef idx="3">
              <a:schemeClr val="accent1"/>
            </a:fillRef>
            <a:effectRef idx="2">
              <a:schemeClr val="accent1"/>
            </a:effectRef>
            <a:fontRef idx="minor"/>
          </p:style>
          <p:txBody>
            <a:bodyPr lIns="90000" tIns="14400" rIns="90000" bIns="1440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5" name="Oval 31">
              <a:extLst>
                <a:ext uri="{FF2B5EF4-FFF2-40B4-BE49-F238E27FC236}">
                  <a16:creationId xmlns:a16="http://schemas.microsoft.com/office/drawing/2014/main" id="{4A8BAE32-304A-6493-92D4-9FD10D557FEF}"/>
                </a:ext>
              </a:extLst>
            </p:cNvPr>
            <p:cNvSpPr/>
            <p:nvPr/>
          </p:nvSpPr>
          <p:spPr>
            <a:xfrm rot="462000">
              <a:off x="7816680" y="4743000"/>
              <a:ext cx="73800" cy="83160"/>
            </a:xfrm>
            <a:prstGeom prst="ellipse">
              <a:avLst/>
            </a:prstGeom>
            <a:solidFill>
              <a:srgbClr val="28A028"/>
            </a:solidFill>
            <a:ln>
              <a:solidFill>
                <a:srgbClr val="28A028"/>
              </a:solidFill>
              <a:round/>
            </a:ln>
          </p:spPr>
          <p:style>
            <a:lnRef idx="1">
              <a:schemeClr val="accent1"/>
            </a:lnRef>
            <a:fillRef idx="3">
              <a:schemeClr val="accent1"/>
            </a:fillRef>
            <a:effectRef idx="2">
              <a:schemeClr val="accent1"/>
            </a:effectRef>
            <a:fontRef idx="minor"/>
          </p:style>
          <p:txBody>
            <a:bodyPr lIns="90000" tIns="14400" rIns="90000" bIns="1440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6" name="Oval 32">
              <a:extLst>
                <a:ext uri="{FF2B5EF4-FFF2-40B4-BE49-F238E27FC236}">
                  <a16:creationId xmlns:a16="http://schemas.microsoft.com/office/drawing/2014/main" id="{BFF329A4-CC26-A4FB-844E-67F39DE30D78}"/>
                </a:ext>
              </a:extLst>
            </p:cNvPr>
            <p:cNvSpPr/>
            <p:nvPr/>
          </p:nvSpPr>
          <p:spPr>
            <a:xfrm rot="20878200">
              <a:off x="7600320" y="4816800"/>
              <a:ext cx="82080" cy="92520"/>
            </a:xfrm>
            <a:prstGeom prst="ellipse">
              <a:avLst/>
            </a:prstGeom>
            <a:solidFill>
              <a:srgbClr val="C82828"/>
            </a:solidFill>
            <a:ln>
              <a:solidFill>
                <a:srgbClr val="C82828"/>
              </a:solidFill>
              <a:round/>
            </a:ln>
          </p:spPr>
          <p:style>
            <a:lnRef idx="1">
              <a:schemeClr val="accent1"/>
            </a:lnRef>
            <a:fillRef idx="3">
              <a:schemeClr val="accent1"/>
            </a:fillRef>
            <a:effectRef idx="2">
              <a:schemeClr val="accent1"/>
            </a:effectRef>
            <a:fontRef idx="minor"/>
          </p:style>
          <p:txBody>
            <a:bodyPr lIns="90000" tIns="20880" rIns="90000" bIns="208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7" name="Oval 33">
              <a:extLst>
                <a:ext uri="{FF2B5EF4-FFF2-40B4-BE49-F238E27FC236}">
                  <a16:creationId xmlns:a16="http://schemas.microsoft.com/office/drawing/2014/main" id="{C40E9935-ECEA-181D-DD49-8401CEEB4068}"/>
                </a:ext>
              </a:extLst>
            </p:cNvPr>
            <p:cNvSpPr/>
            <p:nvPr/>
          </p:nvSpPr>
          <p:spPr>
            <a:xfrm>
              <a:off x="6715080" y="4391640"/>
              <a:ext cx="57240" cy="648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8" name="Oval 34">
              <a:extLst>
                <a:ext uri="{FF2B5EF4-FFF2-40B4-BE49-F238E27FC236}">
                  <a16:creationId xmlns:a16="http://schemas.microsoft.com/office/drawing/2014/main" id="{AF32D7A7-D479-5077-587E-92B245A6FC45}"/>
                </a:ext>
              </a:extLst>
            </p:cNvPr>
            <p:cNvSpPr/>
            <p:nvPr/>
          </p:nvSpPr>
          <p:spPr>
            <a:xfrm>
              <a:off x="7995600" y="4394880"/>
              <a:ext cx="57240" cy="648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89" name="Oval 35">
              <a:extLst>
                <a:ext uri="{FF2B5EF4-FFF2-40B4-BE49-F238E27FC236}">
                  <a16:creationId xmlns:a16="http://schemas.microsoft.com/office/drawing/2014/main" id="{BD485D69-723D-8F22-19B7-7F0A2D92CAE0}"/>
                </a:ext>
              </a:extLst>
            </p:cNvPr>
            <p:cNvSpPr/>
            <p:nvPr/>
          </p:nvSpPr>
          <p:spPr>
            <a:xfrm>
              <a:off x="6517080" y="5412960"/>
              <a:ext cx="57240" cy="648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90" name="Oval 36">
              <a:extLst>
                <a:ext uri="{FF2B5EF4-FFF2-40B4-BE49-F238E27FC236}">
                  <a16:creationId xmlns:a16="http://schemas.microsoft.com/office/drawing/2014/main" id="{534A6F6F-5C8C-4B9C-ED71-B275E2D41E65}"/>
                </a:ext>
              </a:extLst>
            </p:cNvPr>
            <p:cNvSpPr/>
            <p:nvPr/>
          </p:nvSpPr>
          <p:spPr>
            <a:xfrm>
              <a:off x="7812360" y="5420880"/>
              <a:ext cx="57240" cy="648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91" name="Oval 37">
              <a:extLst>
                <a:ext uri="{FF2B5EF4-FFF2-40B4-BE49-F238E27FC236}">
                  <a16:creationId xmlns:a16="http://schemas.microsoft.com/office/drawing/2014/main" id="{97CEA551-ED20-372A-5C3B-926F6B04281A}"/>
                </a:ext>
              </a:extLst>
            </p:cNvPr>
            <p:cNvSpPr/>
            <p:nvPr/>
          </p:nvSpPr>
          <p:spPr>
            <a:xfrm>
              <a:off x="7284240" y="4210200"/>
              <a:ext cx="57240" cy="648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92" name="Oval 38">
              <a:extLst>
                <a:ext uri="{FF2B5EF4-FFF2-40B4-BE49-F238E27FC236}">
                  <a16:creationId xmlns:a16="http://schemas.microsoft.com/office/drawing/2014/main" id="{8C538035-8D79-FA13-07EE-4DD56BC83443}"/>
                </a:ext>
              </a:extLst>
            </p:cNvPr>
            <p:cNvSpPr/>
            <p:nvPr/>
          </p:nvSpPr>
          <p:spPr>
            <a:xfrm>
              <a:off x="8548560" y="4208040"/>
              <a:ext cx="57240" cy="648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93" name="Oval 39">
              <a:extLst>
                <a:ext uri="{FF2B5EF4-FFF2-40B4-BE49-F238E27FC236}">
                  <a16:creationId xmlns:a16="http://schemas.microsoft.com/office/drawing/2014/main" id="{7AB856F5-209D-D925-E59D-2B74F5D1ECB7}"/>
                </a:ext>
              </a:extLst>
            </p:cNvPr>
            <p:cNvSpPr/>
            <p:nvPr/>
          </p:nvSpPr>
          <p:spPr>
            <a:xfrm>
              <a:off x="7085160" y="5225760"/>
              <a:ext cx="57240" cy="648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sp>
          <p:nvSpPr>
            <p:cNvPr id="94" name="Oval 40">
              <a:extLst>
                <a:ext uri="{FF2B5EF4-FFF2-40B4-BE49-F238E27FC236}">
                  <a16:creationId xmlns:a16="http://schemas.microsoft.com/office/drawing/2014/main" id="{F1DBBCEB-E011-6C13-7C48-781C8CA65BFD}"/>
                </a:ext>
              </a:extLst>
            </p:cNvPr>
            <p:cNvSpPr/>
            <p:nvPr/>
          </p:nvSpPr>
          <p:spPr>
            <a:xfrm>
              <a:off x="8341200" y="5212440"/>
              <a:ext cx="57240" cy="64800"/>
            </a:xfrm>
            <a:prstGeom prst="ellipse">
              <a:avLst/>
            </a:prstGeom>
            <a:solidFill>
              <a:srgbClr val="000000"/>
            </a:solidFill>
            <a:ln>
              <a:solidFill>
                <a:srgbClr val="000000"/>
              </a:solidFill>
              <a:round/>
            </a:ln>
          </p:spPr>
          <p:style>
            <a:lnRef idx="1">
              <a:schemeClr val="accent1"/>
            </a:lnRef>
            <a:fillRef idx="3">
              <a:schemeClr val="accent1"/>
            </a:fillRef>
            <a:effectRef idx="2">
              <a:schemeClr val="accent1"/>
            </a:effectRef>
            <a:fontRef idx="minor"/>
          </p:style>
          <p:txBody>
            <a:bodyPr lIns="90000" tIns="1080" rIns="90000" bIns="1080" anchor="ctr">
              <a:noAutofit/>
            </a:bodyPr>
            <a:lstStyle/>
            <a:p>
              <a:pPr algn="ctr" defTabSz="914400">
                <a:lnSpc>
                  <a:spcPct val="100000"/>
                </a:lnSpc>
                <a:tabLst>
                  <a:tab pos="0" algn="l"/>
                </a:tabLst>
              </a:pPr>
              <a:endParaRPr lang="en-US" sz="1800" b="0" u="none" strike="noStrike">
                <a:solidFill>
                  <a:srgbClr val="FFFFFF"/>
                </a:solidFill>
                <a:effectLst/>
                <a:uFillTx/>
                <a:latin typeface="Avenir Next LT Pro"/>
                <a:ea typeface="Arial"/>
              </a:endParaRPr>
            </a:p>
          </p:txBody>
        </p:sp>
        <p:cxnSp>
          <p:nvCxnSpPr>
            <p:cNvPr id="95" name="Straight Connector 41">
              <a:extLst>
                <a:ext uri="{FF2B5EF4-FFF2-40B4-BE49-F238E27FC236}">
                  <a16:creationId xmlns:a16="http://schemas.microsoft.com/office/drawing/2014/main" id="{46C2DED7-5431-20BC-0AAD-13F2953EE1DD}"/>
                </a:ext>
              </a:extLst>
            </p:cNvPr>
            <p:cNvCxnSpPr>
              <a:stCxn id="80" idx="4"/>
              <a:endCxn id="84" idx="0"/>
            </p:cNvCxnSpPr>
            <p:nvPr/>
          </p:nvCxnSpPr>
          <p:spPr>
            <a:xfrm flipH="1">
              <a:off x="7378920" y="4479480"/>
              <a:ext cx="79920" cy="447480"/>
            </a:xfrm>
            <a:prstGeom prst="straightConnector1">
              <a:avLst/>
            </a:prstGeom>
            <a:ln>
              <a:solidFill>
                <a:srgbClr val="00A6D6"/>
              </a:solidFill>
              <a:round/>
            </a:ln>
          </p:spPr>
        </p:cxnSp>
        <p:cxnSp>
          <p:nvCxnSpPr>
            <p:cNvPr id="96" name="Straight Connector 42">
              <a:extLst>
                <a:ext uri="{FF2B5EF4-FFF2-40B4-BE49-F238E27FC236}">
                  <a16:creationId xmlns:a16="http://schemas.microsoft.com/office/drawing/2014/main" id="{449C3FC6-A1ED-0AE1-A18B-1E33DAC0A2BC}"/>
                </a:ext>
              </a:extLst>
            </p:cNvPr>
            <p:cNvCxnSpPr>
              <a:stCxn id="84" idx="4"/>
              <a:endCxn id="81" idx="0"/>
            </p:cNvCxnSpPr>
            <p:nvPr/>
          </p:nvCxnSpPr>
          <p:spPr>
            <a:xfrm flipH="1">
              <a:off x="7278840" y="5009400"/>
              <a:ext cx="90360" cy="403920"/>
            </a:xfrm>
            <a:prstGeom prst="straightConnector1">
              <a:avLst/>
            </a:prstGeom>
            <a:ln>
              <a:solidFill>
                <a:srgbClr val="00A6D6"/>
              </a:solidFill>
              <a:round/>
            </a:ln>
          </p:spPr>
        </p:cxnSp>
        <p:cxnSp>
          <p:nvCxnSpPr>
            <p:cNvPr id="97" name="Straight Connector 43">
              <a:extLst>
                <a:ext uri="{FF2B5EF4-FFF2-40B4-BE49-F238E27FC236}">
                  <a16:creationId xmlns:a16="http://schemas.microsoft.com/office/drawing/2014/main" id="{FFD724F8-B3A8-4B8A-DF8B-21CEEB0A0DE5}"/>
                </a:ext>
              </a:extLst>
            </p:cNvPr>
            <p:cNvCxnSpPr>
              <a:stCxn id="82" idx="3"/>
              <a:endCxn id="85" idx="0"/>
            </p:cNvCxnSpPr>
            <p:nvPr/>
          </p:nvCxnSpPr>
          <p:spPr>
            <a:xfrm flipH="1">
              <a:off x="7859880" y="4255920"/>
              <a:ext cx="83160" cy="488160"/>
            </a:xfrm>
            <a:prstGeom prst="straightConnector1">
              <a:avLst/>
            </a:prstGeom>
            <a:ln>
              <a:solidFill>
                <a:srgbClr val="00B050"/>
              </a:solidFill>
              <a:round/>
            </a:ln>
          </p:spPr>
        </p:cxnSp>
        <p:cxnSp>
          <p:nvCxnSpPr>
            <p:cNvPr id="98" name="Straight Connector 44">
              <a:extLst>
                <a:ext uri="{FF2B5EF4-FFF2-40B4-BE49-F238E27FC236}">
                  <a16:creationId xmlns:a16="http://schemas.microsoft.com/office/drawing/2014/main" id="{0D67A220-B494-44F3-B66C-78102294DD5C}"/>
                </a:ext>
              </a:extLst>
            </p:cNvPr>
            <p:cNvCxnSpPr>
              <a:stCxn id="85" idx="4"/>
              <a:endCxn id="83" idx="0"/>
            </p:cNvCxnSpPr>
            <p:nvPr/>
          </p:nvCxnSpPr>
          <p:spPr>
            <a:xfrm flipH="1">
              <a:off x="7767360" y="4826520"/>
              <a:ext cx="81360" cy="392760"/>
            </a:xfrm>
            <a:prstGeom prst="straightConnector1">
              <a:avLst/>
            </a:prstGeom>
            <a:ln>
              <a:solidFill>
                <a:srgbClr val="00B050"/>
              </a:solidFill>
              <a:round/>
            </a:ln>
          </p:spPr>
        </p:cxnSp>
        <p:cxnSp>
          <p:nvCxnSpPr>
            <p:cNvPr id="99" name="Straight Connector 45">
              <a:extLst>
                <a:ext uri="{FF2B5EF4-FFF2-40B4-BE49-F238E27FC236}">
                  <a16:creationId xmlns:a16="http://schemas.microsoft.com/office/drawing/2014/main" id="{B98EDE0A-634B-C280-C152-53224559F4D7}"/>
                </a:ext>
              </a:extLst>
            </p:cNvPr>
            <p:cNvCxnSpPr>
              <a:stCxn id="87" idx="3"/>
              <a:endCxn id="89" idx="0"/>
            </p:cNvCxnSpPr>
            <p:nvPr/>
          </p:nvCxnSpPr>
          <p:spPr>
            <a:xfrm flipH="1">
              <a:off x="6545880" y="4447080"/>
              <a:ext cx="177840" cy="966240"/>
            </a:xfrm>
            <a:prstGeom prst="straightConnector1">
              <a:avLst/>
            </a:prstGeom>
            <a:ln>
              <a:solidFill>
                <a:srgbClr val="000000"/>
              </a:solidFill>
              <a:round/>
            </a:ln>
          </p:spPr>
        </p:cxnSp>
        <p:cxnSp>
          <p:nvCxnSpPr>
            <p:cNvPr id="100" name="Straight Connector 46">
              <a:extLst>
                <a:ext uri="{FF2B5EF4-FFF2-40B4-BE49-F238E27FC236}">
                  <a16:creationId xmlns:a16="http://schemas.microsoft.com/office/drawing/2014/main" id="{F851E8AD-E6E7-622D-C3EC-F2DC5742DF11}"/>
                </a:ext>
              </a:extLst>
            </p:cNvPr>
            <p:cNvCxnSpPr>
              <a:stCxn id="91" idx="4"/>
              <a:endCxn id="93" idx="0"/>
            </p:cNvCxnSpPr>
            <p:nvPr/>
          </p:nvCxnSpPr>
          <p:spPr>
            <a:xfrm flipH="1">
              <a:off x="7113960" y="4275000"/>
              <a:ext cx="199440" cy="951120"/>
            </a:xfrm>
            <a:prstGeom prst="straightConnector1">
              <a:avLst/>
            </a:prstGeom>
            <a:ln>
              <a:solidFill>
                <a:srgbClr val="00A6D6"/>
              </a:solidFill>
              <a:round/>
            </a:ln>
          </p:spPr>
        </p:cxnSp>
        <p:cxnSp>
          <p:nvCxnSpPr>
            <p:cNvPr id="101" name="Straight Connector 47">
              <a:extLst>
                <a:ext uri="{FF2B5EF4-FFF2-40B4-BE49-F238E27FC236}">
                  <a16:creationId xmlns:a16="http://schemas.microsoft.com/office/drawing/2014/main" id="{19C5BFAE-9EDB-0C32-9B81-9AEDF8AEB8FC}"/>
                </a:ext>
              </a:extLst>
            </p:cNvPr>
            <p:cNvCxnSpPr>
              <a:stCxn id="88" idx="4"/>
              <a:endCxn id="90" idx="0"/>
            </p:cNvCxnSpPr>
            <p:nvPr/>
          </p:nvCxnSpPr>
          <p:spPr>
            <a:xfrm flipH="1">
              <a:off x="7841160" y="4459680"/>
              <a:ext cx="183600" cy="961560"/>
            </a:xfrm>
            <a:prstGeom prst="straightConnector1">
              <a:avLst/>
            </a:prstGeom>
            <a:ln>
              <a:solidFill>
                <a:srgbClr val="000000"/>
              </a:solidFill>
              <a:round/>
            </a:ln>
          </p:spPr>
        </p:cxnSp>
        <p:cxnSp>
          <p:nvCxnSpPr>
            <p:cNvPr id="102" name="Straight Connector 48">
              <a:extLst>
                <a:ext uri="{FF2B5EF4-FFF2-40B4-BE49-F238E27FC236}">
                  <a16:creationId xmlns:a16="http://schemas.microsoft.com/office/drawing/2014/main" id="{8995B5E4-93AB-A31A-6784-AD0ADC6EF27B}"/>
                </a:ext>
              </a:extLst>
            </p:cNvPr>
            <p:cNvCxnSpPr>
              <a:endCxn id="94" idx="0"/>
            </p:cNvCxnSpPr>
            <p:nvPr/>
          </p:nvCxnSpPr>
          <p:spPr>
            <a:xfrm flipH="1">
              <a:off x="8370000" y="4237200"/>
              <a:ext cx="207720" cy="975600"/>
            </a:xfrm>
            <a:prstGeom prst="straightConnector1">
              <a:avLst/>
            </a:prstGeom>
            <a:ln>
              <a:solidFill>
                <a:srgbClr val="000000"/>
              </a:solidFill>
              <a:round/>
            </a:ln>
          </p:spPr>
        </p:cxnSp>
        <p:cxnSp>
          <p:nvCxnSpPr>
            <p:cNvPr id="103" name="Straight Connector 49">
              <a:extLst>
                <a:ext uri="{FF2B5EF4-FFF2-40B4-BE49-F238E27FC236}">
                  <a16:creationId xmlns:a16="http://schemas.microsoft.com/office/drawing/2014/main" id="{EA271A66-5E24-C3EB-EC2A-A8CF947B35D4}"/>
                </a:ext>
              </a:extLst>
            </p:cNvPr>
            <p:cNvCxnSpPr>
              <a:stCxn id="85" idx="3"/>
              <a:endCxn id="86" idx="6"/>
            </p:cNvCxnSpPr>
            <p:nvPr/>
          </p:nvCxnSpPr>
          <p:spPr>
            <a:xfrm flipH="1">
              <a:off x="7681680" y="4810680"/>
              <a:ext cx="142920" cy="44280"/>
            </a:xfrm>
            <a:prstGeom prst="straightConnector1">
              <a:avLst/>
            </a:prstGeom>
            <a:ln>
              <a:solidFill>
                <a:srgbClr val="017188"/>
              </a:solidFill>
              <a:round/>
            </a:ln>
          </p:spPr>
        </p:cxnSp>
        <p:cxnSp>
          <p:nvCxnSpPr>
            <p:cNvPr id="104" name="Straight Connector 50">
              <a:extLst>
                <a:ext uri="{FF2B5EF4-FFF2-40B4-BE49-F238E27FC236}">
                  <a16:creationId xmlns:a16="http://schemas.microsoft.com/office/drawing/2014/main" id="{16D8FF4C-2C7C-913F-8E36-6F169E15F525}"/>
                </a:ext>
              </a:extLst>
            </p:cNvPr>
            <p:cNvCxnSpPr>
              <a:stCxn id="86" idx="2"/>
              <a:endCxn id="84" idx="7"/>
            </p:cNvCxnSpPr>
            <p:nvPr/>
          </p:nvCxnSpPr>
          <p:spPr>
            <a:xfrm flipH="1">
              <a:off x="7403400" y="4871880"/>
              <a:ext cx="198360" cy="69840"/>
            </a:xfrm>
            <a:prstGeom prst="straightConnector1">
              <a:avLst/>
            </a:prstGeom>
            <a:ln>
              <a:solidFill>
                <a:srgbClr val="017188"/>
              </a:solidFill>
              <a:round/>
            </a:ln>
          </p:spPr>
        </p:cxnSp>
      </p:grpSp>
      <p:sp>
        <p:nvSpPr>
          <p:cNvPr id="105" name="Text 18">
            <a:extLst>
              <a:ext uri="{FF2B5EF4-FFF2-40B4-BE49-F238E27FC236}">
                <a16:creationId xmlns:a16="http://schemas.microsoft.com/office/drawing/2014/main" id="{1013AD05-F93E-3B4D-3F04-D5FBB60105A8}"/>
              </a:ext>
            </a:extLst>
          </p:cNvPr>
          <p:cNvSpPr/>
          <p:nvPr/>
        </p:nvSpPr>
        <p:spPr>
          <a:xfrm>
            <a:off x="2157701" y="4943920"/>
            <a:ext cx="365760" cy="365760"/>
          </a:xfrm>
          <a:prstGeom prst="rect">
            <a:avLst/>
          </a:prstGeom>
          <a:noFill/>
          <a:ln/>
        </p:spPr>
        <p:txBody>
          <a:bodyPr wrap="square" lIns="0" tIns="0" rIns="0" bIns="0" rtlCol="0" anchor="ctr"/>
          <a:lstStyle/>
          <a:p>
            <a:pPr defTabSz="1219170"/>
            <a:r>
              <a:rPr lang="en-US" sz="1733" b="1" i="1" dirty="0">
                <a:solidFill>
                  <a:srgbClr val="00305B"/>
                </a:solidFill>
                <a:latin typeface="Calibri" pitchFamily="34" charset="0"/>
                <a:ea typeface="Calibri" pitchFamily="34" charset="-122"/>
                <a:cs typeface="Calibri" pitchFamily="34" charset="-120"/>
              </a:rPr>
              <a:t>z</a:t>
            </a:r>
            <a:endParaRPr lang="en-US" sz="1733" dirty="0">
              <a:solidFill>
                <a:prstClr val="black"/>
              </a:solidFill>
              <a:latin typeface="Calibri" panose="020F0502020204030204"/>
            </a:endParaRPr>
          </a:p>
        </p:txBody>
      </p:sp>
      <p:sp>
        <p:nvSpPr>
          <p:cNvPr id="106" name="Text 17">
            <a:extLst>
              <a:ext uri="{FF2B5EF4-FFF2-40B4-BE49-F238E27FC236}">
                <a16:creationId xmlns:a16="http://schemas.microsoft.com/office/drawing/2014/main" id="{C8ECCA35-827B-4C35-9ED9-831C52E369E4}"/>
              </a:ext>
            </a:extLst>
          </p:cNvPr>
          <p:cNvSpPr/>
          <p:nvPr/>
        </p:nvSpPr>
        <p:spPr>
          <a:xfrm>
            <a:off x="3858517" y="5577840"/>
            <a:ext cx="487680" cy="365760"/>
          </a:xfrm>
          <a:prstGeom prst="rect">
            <a:avLst/>
          </a:prstGeom>
          <a:noFill/>
          <a:ln/>
        </p:spPr>
        <p:txBody>
          <a:bodyPr wrap="square" lIns="0" tIns="0" rIns="0" bIns="0" rtlCol="0" anchor="ctr"/>
          <a:lstStyle/>
          <a:p>
            <a:pPr defTabSz="1219170"/>
            <a:r>
              <a:rPr lang="en-US" sz="1733" b="1" i="1" dirty="0">
                <a:solidFill>
                  <a:srgbClr val="00305B"/>
                </a:solidFill>
                <a:latin typeface="Calibri" pitchFamily="34" charset="0"/>
                <a:ea typeface="Calibri" pitchFamily="34" charset="-122"/>
                <a:cs typeface="Calibri" pitchFamily="34" charset="-120"/>
              </a:rPr>
              <a:t>p</a:t>
            </a:r>
            <a:endParaRPr lang="en-US" sz="1733" dirty="0">
              <a:solidFill>
                <a:prstClr val="black"/>
              </a:solidFill>
              <a:latin typeface="Calibri" panose="020F0502020204030204"/>
            </a:endParaRPr>
          </a:p>
        </p:txBody>
      </p:sp>
      <p:sp>
        <p:nvSpPr>
          <p:cNvPr id="107" name="TextBox 15">
            <a:extLst>
              <a:ext uri="{FF2B5EF4-FFF2-40B4-BE49-F238E27FC236}">
                <a16:creationId xmlns:a16="http://schemas.microsoft.com/office/drawing/2014/main" id="{F4975E93-0D6E-DFAB-6D0D-CA205A112F1A}"/>
              </a:ext>
            </a:extLst>
          </p:cNvPr>
          <p:cNvSpPr/>
          <p:nvPr/>
        </p:nvSpPr>
        <p:spPr>
          <a:xfrm>
            <a:off x="6747553" y="5125151"/>
            <a:ext cx="1104120" cy="33804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100000"/>
              </a:lnSpc>
            </a:pPr>
            <a:r>
              <a:rPr lang="en-US" sz="1800" b="0" u="none" strike="noStrike">
                <a:solidFill>
                  <a:srgbClr val="FFFFFF">
                    <a:alpha val="1000"/>
                  </a:srgbClr>
                </a:solidFill>
                <a:effectLst/>
                <a:uFillTx/>
                <a:latin typeface="Arial"/>
                <a:ea typeface="Arial"/>
              </a:rPr>
              <a:t> </a:t>
            </a:r>
            <a:endParaRPr lang="en-US" sz="1800" b="0" u="none" strike="noStrike">
              <a:solidFill>
                <a:srgbClr val="000000"/>
              </a:solidFill>
              <a:effectLst/>
              <a:uFillTx/>
              <a:latin typeface="Calibri"/>
            </a:endParaRPr>
          </a:p>
        </p:txBody>
      </p:sp>
      <p:sp>
        <p:nvSpPr>
          <p:cNvPr id="108" name="TextBox 16">
            <a:extLst>
              <a:ext uri="{FF2B5EF4-FFF2-40B4-BE49-F238E27FC236}">
                <a16:creationId xmlns:a16="http://schemas.microsoft.com/office/drawing/2014/main" id="{62913C68-7011-211F-1276-9C196190F1F2}"/>
              </a:ext>
            </a:extLst>
          </p:cNvPr>
          <p:cNvSpPr/>
          <p:nvPr/>
        </p:nvSpPr>
        <p:spPr>
          <a:xfrm>
            <a:off x="7717033" y="5768455"/>
            <a:ext cx="269280" cy="36900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100000"/>
              </a:lnSpc>
            </a:pPr>
            <a:r>
              <a:rPr lang="en-US" sz="1800" b="0" u="none" strike="noStrike">
                <a:solidFill>
                  <a:srgbClr val="FFFFFF">
                    <a:alpha val="1000"/>
                  </a:srgbClr>
                </a:solidFill>
                <a:effectLst/>
                <a:uFillTx/>
                <a:latin typeface="Arial"/>
                <a:ea typeface="Arial"/>
              </a:rPr>
              <a:t> </a:t>
            </a:r>
            <a:endParaRPr lang="en-US" sz="1800" b="0" u="none" strike="noStrike">
              <a:solidFill>
                <a:srgbClr val="000000"/>
              </a:solidFill>
              <a:effectLst/>
              <a:uFillTx/>
              <a:latin typeface="Calibri"/>
            </a:endParaRPr>
          </a:p>
        </p:txBody>
      </p:sp>
      <p:sp>
        <p:nvSpPr>
          <p:cNvPr id="109" name="TextBox 17">
            <a:extLst>
              <a:ext uri="{FF2B5EF4-FFF2-40B4-BE49-F238E27FC236}">
                <a16:creationId xmlns:a16="http://schemas.microsoft.com/office/drawing/2014/main" id="{FC38AB4F-4CFD-4CD4-4C6D-3534E3264031}"/>
              </a:ext>
            </a:extLst>
          </p:cNvPr>
          <p:cNvSpPr/>
          <p:nvPr/>
        </p:nvSpPr>
        <p:spPr>
          <a:xfrm>
            <a:off x="8844840" y="5696085"/>
            <a:ext cx="232560" cy="36900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100000"/>
              </a:lnSpc>
            </a:pPr>
            <a:r>
              <a:rPr lang="en-US" sz="1800" b="0" u="none" strike="noStrike">
                <a:solidFill>
                  <a:srgbClr val="FFFFFF">
                    <a:alpha val="1000"/>
                  </a:srgbClr>
                </a:solidFill>
                <a:effectLst/>
                <a:uFillTx/>
                <a:latin typeface="Arial"/>
                <a:ea typeface="Arial"/>
              </a:rPr>
              <a:t> </a:t>
            </a:r>
            <a:endParaRPr lang="en-US" sz="1800" b="0" u="none" strike="noStrike">
              <a:solidFill>
                <a:srgbClr val="000000"/>
              </a:solidFill>
              <a:effectLst/>
              <a:uFillTx/>
              <a:latin typeface="Calibri"/>
            </a:endParaRPr>
          </a:p>
        </p:txBody>
      </p:sp>
      <p:sp>
        <p:nvSpPr>
          <p:cNvPr id="112" name="Arrow: Down 14">
            <a:extLst>
              <a:ext uri="{FF2B5EF4-FFF2-40B4-BE49-F238E27FC236}">
                <a16:creationId xmlns:a16="http://schemas.microsoft.com/office/drawing/2014/main" id="{39D75A28-2154-14E1-2BA4-65F78963210D}"/>
              </a:ext>
            </a:extLst>
          </p:cNvPr>
          <p:cNvSpPr/>
          <p:nvPr/>
        </p:nvSpPr>
        <p:spPr>
          <a:xfrm rot="16200000">
            <a:off x="5540673" y="2885095"/>
            <a:ext cx="262080" cy="1214334"/>
          </a:xfrm>
          <a:prstGeom prst="downArrow">
            <a:avLst>
              <a:gd name="adj1" fmla="val 50000"/>
              <a:gd name="adj2" fmla="val 50000"/>
            </a:avLst>
          </a:prstGeom>
          <a:solidFill>
            <a:srgbClr val="00A6D6"/>
          </a:solidFill>
          <a:ln>
            <a:solidFill>
              <a:srgbClr val="00485D"/>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endParaRPr lang="nl-NL" sz="1800" b="0" u="none" strike="noStrike">
              <a:solidFill>
                <a:srgbClr val="FFFFFF"/>
              </a:solidFill>
              <a:effectLst/>
              <a:uFillTx/>
              <a:latin typeface="Avenir Next LT Pro"/>
              <a:ea typeface="Arial"/>
            </a:endParaRPr>
          </a:p>
        </p:txBody>
      </p:sp>
      <p:sp>
        <p:nvSpPr>
          <p:cNvPr id="113" name="Arrow: Down 14">
            <a:extLst>
              <a:ext uri="{FF2B5EF4-FFF2-40B4-BE49-F238E27FC236}">
                <a16:creationId xmlns:a16="http://schemas.microsoft.com/office/drawing/2014/main" id="{25B25A00-BECC-F4A1-6673-FFDB2738390C}"/>
              </a:ext>
            </a:extLst>
          </p:cNvPr>
          <p:cNvSpPr/>
          <p:nvPr/>
        </p:nvSpPr>
        <p:spPr>
          <a:xfrm rot="16200000">
            <a:off x="5540673" y="4649024"/>
            <a:ext cx="262080" cy="1214334"/>
          </a:xfrm>
          <a:prstGeom prst="downArrow">
            <a:avLst>
              <a:gd name="adj1" fmla="val 50000"/>
              <a:gd name="adj2" fmla="val 50000"/>
            </a:avLst>
          </a:prstGeom>
          <a:solidFill>
            <a:srgbClr val="00A6D6"/>
          </a:solidFill>
          <a:ln>
            <a:solidFill>
              <a:srgbClr val="00485D"/>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endParaRPr lang="nl-NL" sz="1800" b="0" u="none" strike="noStrike">
              <a:solidFill>
                <a:srgbClr val="FFFFFF"/>
              </a:solidFill>
              <a:effectLst/>
              <a:uFillTx/>
              <a:latin typeface="Avenir Next LT Pro"/>
              <a:ea typeface="Arial"/>
            </a:endParaRPr>
          </a:p>
        </p:txBody>
      </p:sp>
      <p:sp>
        <p:nvSpPr>
          <p:cNvPr id="43" name="Text 17">
            <a:extLst>
              <a:ext uri="{FF2B5EF4-FFF2-40B4-BE49-F238E27FC236}">
                <a16:creationId xmlns:a16="http://schemas.microsoft.com/office/drawing/2014/main" id="{76970A91-99BB-15BC-8859-EFA8A0D0D79D}"/>
              </a:ext>
            </a:extLst>
          </p:cNvPr>
          <p:cNvSpPr/>
          <p:nvPr/>
        </p:nvSpPr>
        <p:spPr>
          <a:xfrm>
            <a:off x="9924288" y="3652322"/>
            <a:ext cx="487680" cy="365760"/>
          </a:xfrm>
          <a:prstGeom prst="rect">
            <a:avLst/>
          </a:prstGeom>
          <a:noFill/>
          <a:ln/>
        </p:spPr>
        <p:txBody>
          <a:bodyPr wrap="square" lIns="0" tIns="0" rIns="0" bIns="0" rtlCol="0" anchor="ctr"/>
          <a:lstStyle/>
          <a:p>
            <a:pPr defTabSz="1219170"/>
            <a:r>
              <a:rPr lang="en-US" sz="1733" b="1" i="1" dirty="0">
                <a:solidFill>
                  <a:srgbClr val="00305B"/>
                </a:solidFill>
                <a:latin typeface="Calibri" pitchFamily="34" charset="0"/>
                <a:ea typeface="Calibri" pitchFamily="34" charset="-122"/>
                <a:cs typeface="Calibri" pitchFamily="34" charset="-120"/>
              </a:rPr>
              <a:t>p</a:t>
            </a:r>
            <a:endParaRPr lang="en-US" sz="1733" dirty="0">
              <a:solidFill>
                <a:prstClr val="black"/>
              </a:solidFill>
              <a:latin typeface="Calibri" panose="020F0502020204030204"/>
            </a:endParaRPr>
          </a:p>
        </p:txBody>
      </p:sp>
      <p:sp>
        <p:nvSpPr>
          <p:cNvPr id="44" name="Text 18">
            <a:extLst>
              <a:ext uri="{FF2B5EF4-FFF2-40B4-BE49-F238E27FC236}">
                <a16:creationId xmlns:a16="http://schemas.microsoft.com/office/drawing/2014/main" id="{FA10D614-5AEB-82BA-B706-3F577E6ED07E}"/>
              </a:ext>
            </a:extLst>
          </p:cNvPr>
          <p:cNvSpPr/>
          <p:nvPr/>
        </p:nvSpPr>
        <p:spPr>
          <a:xfrm>
            <a:off x="7790688" y="2671287"/>
            <a:ext cx="365760" cy="365760"/>
          </a:xfrm>
          <a:prstGeom prst="rect">
            <a:avLst/>
          </a:prstGeom>
          <a:noFill/>
          <a:ln/>
        </p:spPr>
        <p:txBody>
          <a:bodyPr wrap="square" lIns="0" tIns="0" rIns="0" bIns="0" rtlCol="0" anchor="ctr"/>
          <a:lstStyle/>
          <a:p>
            <a:pPr defTabSz="1219170"/>
            <a:r>
              <a:rPr lang="en-US" sz="1733" b="1" i="1" dirty="0">
                <a:solidFill>
                  <a:srgbClr val="00305B"/>
                </a:solidFill>
                <a:latin typeface="Calibri" pitchFamily="34" charset="0"/>
                <a:ea typeface="Calibri" pitchFamily="34" charset="-122"/>
                <a:cs typeface="Calibri" pitchFamily="34" charset="-120"/>
              </a:rPr>
              <a:t>z</a:t>
            </a:r>
            <a:endParaRPr lang="en-US" sz="1733" dirty="0">
              <a:solidFill>
                <a:prstClr val="black"/>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487680" y="219456"/>
            <a:ext cx="11216640" cy="670560"/>
          </a:xfrm>
          <a:prstGeom prst="rect">
            <a:avLst/>
          </a:prstGeom>
          <a:noFill/>
          <a:ln/>
        </p:spPr>
        <p:txBody>
          <a:bodyPr wrap="square" lIns="0" tIns="0" rIns="0" bIns="0" rtlCol="0" anchor="ctr"/>
          <a:lstStyle/>
          <a:p>
            <a:pPr defTabSz="1219170"/>
            <a:r>
              <a:rPr lang="en-US" sz="2933" b="1" dirty="0">
                <a:solidFill>
                  <a:srgbClr val="00305B"/>
                </a:solidFill>
                <a:latin typeface="Calibri" pitchFamily="34" charset="0"/>
                <a:ea typeface="Calibri" pitchFamily="34" charset="-122"/>
                <a:cs typeface="Calibri" pitchFamily="34" charset="-120"/>
              </a:rPr>
              <a:t>Hysteresis Algorithm</a:t>
            </a:r>
            <a:endParaRPr lang="en-US" sz="2933" dirty="0">
              <a:solidFill>
                <a:prstClr val="black"/>
              </a:solidFill>
              <a:latin typeface="Calibri" panose="020F0502020204030204"/>
            </a:endParaRPr>
          </a:p>
        </p:txBody>
      </p:sp>
      <p:sp>
        <p:nvSpPr>
          <p:cNvPr id="4" name="Text 2"/>
          <p:cNvSpPr/>
          <p:nvPr/>
        </p:nvSpPr>
        <p:spPr>
          <a:xfrm>
            <a:off x="487680" y="877824"/>
            <a:ext cx="11216640" cy="36576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Killough model coupled with augmented OBL — maximum gas saturation as a local history variable</a:t>
            </a:r>
            <a:endParaRPr lang="en-US" sz="1600" dirty="0">
              <a:solidFill>
                <a:prstClr val="black"/>
              </a:solidFill>
              <a:latin typeface="Calibri" panose="020F0502020204030204"/>
            </a:endParaRPr>
          </a:p>
        </p:txBody>
      </p:sp>
      <p:sp>
        <p:nvSpPr>
          <p:cNvPr id="5" name="Shape 3"/>
          <p:cNvSpPr/>
          <p:nvPr/>
        </p:nvSpPr>
        <p:spPr>
          <a:xfrm>
            <a:off x="487680" y="1280160"/>
            <a:ext cx="11216640" cy="0"/>
          </a:xfrm>
          <a:prstGeom prst="line">
            <a:avLst/>
          </a:prstGeom>
          <a:noFill/>
          <a:ln w="9525">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6" name="Text 4"/>
          <p:cNvSpPr/>
          <p:nvPr/>
        </p:nvSpPr>
        <p:spPr>
          <a:xfrm>
            <a:off x="487680" y="1463040"/>
            <a:ext cx="5608320" cy="426720"/>
          </a:xfrm>
          <a:prstGeom prst="rect">
            <a:avLst/>
          </a:prstGeom>
          <a:noFill/>
          <a:ln/>
        </p:spPr>
        <p:txBody>
          <a:bodyPr wrap="square" lIns="0" tIns="0" rIns="0" bIns="0" rtlCol="0" anchor="ctr"/>
          <a:lstStyle/>
          <a:p>
            <a:pPr defTabSz="1219170"/>
            <a:r>
              <a:rPr lang="en-US" sz="1600" b="1" dirty="0">
                <a:solidFill>
                  <a:srgbClr val="00305B"/>
                </a:solidFill>
                <a:latin typeface="Calibri" pitchFamily="34" charset="0"/>
                <a:ea typeface="Calibri" pitchFamily="34" charset="-122"/>
                <a:cs typeface="Calibri" pitchFamily="34" charset="-120"/>
              </a:rPr>
              <a:t>Algorithm 1  ·  </a:t>
            </a:r>
            <a:r>
              <a:rPr lang="en-US" sz="1600" b="1" i="1" dirty="0">
                <a:solidFill>
                  <a:srgbClr val="00305B"/>
                </a:solidFill>
                <a:latin typeface="Calibri" pitchFamily="34" charset="0"/>
                <a:ea typeface="Calibri" pitchFamily="34" charset="-122"/>
                <a:cs typeface="Calibri" pitchFamily="34" charset="-120"/>
              </a:rPr>
              <a:t>k</a:t>
            </a:r>
            <a:r>
              <a:rPr lang="en-US" sz="1200" b="1" i="1" baseline="-40000" dirty="0">
                <a:solidFill>
                  <a:srgbClr val="00305B"/>
                </a:solidFill>
                <a:latin typeface="Calibri" pitchFamily="34" charset="0"/>
                <a:ea typeface="Calibri" pitchFamily="34" charset="-122"/>
                <a:cs typeface="Calibri" pitchFamily="34" charset="-120"/>
              </a:rPr>
              <a:t>r</a:t>
            </a:r>
            <a:r>
              <a:rPr lang="en-US" sz="1600" b="1" dirty="0">
                <a:solidFill>
                  <a:srgbClr val="00305B"/>
                </a:solidFill>
                <a:latin typeface="Calibri" pitchFamily="34" charset="0"/>
                <a:ea typeface="Calibri" pitchFamily="34" charset="-122"/>
                <a:cs typeface="Calibri" pitchFamily="34" charset="-120"/>
              </a:rPr>
              <a:t>  and  </a:t>
            </a:r>
            <a:r>
              <a:rPr lang="en-US" sz="1600" b="1" i="1" dirty="0">
                <a:solidFill>
                  <a:srgbClr val="00305B"/>
                </a:solidFill>
                <a:latin typeface="Calibri" pitchFamily="34" charset="0"/>
                <a:ea typeface="Calibri" pitchFamily="34" charset="-122"/>
                <a:cs typeface="Calibri" pitchFamily="34" charset="-120"/>
              </a:rPr>
              <a:t>p</a:t>
            </a:r>
            <a:r>
              <a:rPr lang="en-US" sz="1200" b="1" i="1" baseline="-40000" dirty="0">
                <a:solidFill>
                  <a:srgbClr val="00305B"/>
                </a:solidFill>
                <a:latin typeface="Calibri" pitchFamily="34" charset="0"/>
                <a:ea typeface="Calibri" pitchFamily="34" charset="-122"/>
                <a:cs typeface="Calibri" pitchFamily="34" charset="-120"/>
              </a:rPr>
              <a:t>c</a:t>
            </a:r>
            <a:r>
              <a:rPr lang="en-US" sz="1600" b="1" dirty="0">
                <a:solidFill>
                  <a:srgbClr val="00305B"/>
                </a:solidFill>
                <a:latin typeface="Calibri" pitchFamily="34" charset="0"/>
                <a:ea typeface="Calibri" pitchFamily="34" charset="-122"/>
                <a:cs typeface="Calibri" pitchFamily="34" charset="-120"/>
              </a:rPr>
              <a:t>  with hysteresis</a:t>
            </a:r>
            <a:endParaRPr lang="en-US" sz="1600" dirty="0">
              <a:solidFill>
                <a:prstClr val="black"/>
              </a:solidFill>
              <a:latin typeface="Calibri" panose="020F0502020204030204"/>
            </a:endParaRPr>
          </a:p>
        </p:txBody>
      </p:sp>
      <p:pic>
        <p:nvPicPr>
          <p:cNvPr id="7" name="Image 0" descr="/sessions/loving-jolly-rubin/mnt/outputs/extracted_images/ccs_34/ppt/media/image19.png"/>
          <p:cNvPicPr>
            <a:picLocks noChangeAspect="1"/>
          </p:cNvPicPr>
          <p:nvPr/>
        </p:nvPicPr>
        <p:blipFill>
          <a:blip r:embed="rId3"/>
          <a:stretch>
            <a:fillRect/>
          </a:stretch>
        </p:blipFill>
        <p:spPr>
          <a:xfrm>
            <a:off x="548640" y="1889760"/>
            <a:ext cx="5364480" cy="2194560"/>
          </a:xfrm>
          <a:prstGeom prst="rect">
            <a:avLst/>
          </a:prstGeom>
        </p:spPr>
      </p:pic>
      <p:sp>
        <p:nvSpPr>
          <p:cNvPr id="8" name="Text 5"/>
          <p:cNvSpPr/>
          <p:nvPr/>
        </p:nvSpPr>
        <p:spPr>
          <a:xfrm>
            <a:off x="6156960" y="1463040"/>
            <a:ext cx="5608320" cy="426720"/>
          </a:xfrm>
          <a:prstGeom prst="rect">
            <a:avLst/>
          </a:prstGeom>
          <a:noFill/>
          <a:ln/>
        </p:spPr>
        <p:txBody>
          <a:bodyPr wrap="square" lIns="0" tIns="0" rIns="0" bIns="0" rtlCol="0" anchor="ctr"/>
          <a:lstStyle/>
          <a:p>
            <a:pPr defTabSz="1219170"/>
            <a:r>
              <a:rPr lang="en-US" sz="1600" b="1" dirty="0">
                <a:solidFill>
                  <a:srgbClr val="00305B"/>
                </a:solidFill>
                <a:latin typeface="Calibri" pitchFamily="34" charset="0"/>
                <a:ea typeface="Calibri" pitchFamily="34" charset="-122"/>
                <a:cs typeface="Calibri" pitchFamily="34" charset="-120"/>
              </a:rPr>
              <a:t>Algorithm 2  ·  </a:t>
            </a:r>
            <a:r>
              <a:rPr lang="en-US" sz="1600" b="1" i="1" dirty="0">
                <a:solidFill>
                  <a:srgbClr val="00305B"/>
                </a:solidFill>
                <a:latin typeface="Calibri" pitchFamily="34" charset="0"/>
                <a:ea typeface="Calibri" pitchFamily="34" charset="-122"/>
                <a:cs typeface="Calibri" pitchFamily="34" charset="-120"/>
              </a:rPr>
              <a:t>S</a:t>
            </a:r>
            <a:r>
              <a:rPr lang="en-US" sz="1200" b="1" baseline="-40000" dirty="0">
                <a:solidFill>
                  <a:srgbClr val="00305B"/>
                </a:solidFill>
                <a:latin typeface="Calibri" pitchFamily="34" charset="0"/>
                <a:ea typeface="Calibri" pitchFamily="34" charset="-122"/>
                <a:cs typeface="Calibri" pitchFamily="34" charset="-120"/>
              </a:rPr>
              <a:t>g, max</a:t>
            </a:r>
            <a:r>
              <a:rPr lang="en-US" sz="1600" b="1" dirty="0">
                <a:solidFill>
                  <a:srgbClr val="00305B"/>
                </a:solidFill>
                <a:latin typeface="Calibri" pitchFamily="34" charset="0"/>
                <a:ea typeface="Calibri" pitchFamily="34" charset="-122"/>
                <a:cs typeface="Calibri" pitchFamily="34" charset="-120"/>
              </a:rPr>
              <a:t>  update with dissolution feedback</a:t>
            </a:r>
            <a:endParaRPr lang="en-US" sz="1600" dirty="0">
              <a:solidFill>
                <a:prstClr val="black"/>
              </a:solidFill>
              <a:latin typeface="Calibri" panose="020F0502020204030204"/>
            </a:endParaRPr>
          </a:p>
        </p:txBody>
      </p:sp>
      <p:pic>
        <p:nvPicPr>
          <p:cNvPr id="9" name="Image 1" descr="/sessions/loving-jolly-rubin/mnt/outputs/extracted_images/ccs_34/ppt/media/image20.png"/>
          <p:cNvPicPr>
            <a:picLocks noChangeAspect="1"/>
          </p:cNvPicPr>
          <p:nvPr/>
        </p:nvPicPr>
        <p:blipFill>
          <a:blip r:embed="rId4"/>
          <a:stretch>
            <a:fillRect/>
          </a:stretch>
        </p:blipFill>
        <p:spPr>
          <a:xfrm>
            <a:off x="6217920" y="1889760"/>
            <a:ext cx="5364480" cy="2560320"/>
          </a:xfrm>
          <a:prstGeom prst="rect">
            <a:avLst/>
          </a:prstGeom>
        </p:spPr>
      </p:pic>
      <p:sp>
        <p:nvSpPr>
          <p:cNvPr id="10" name="Text 6"/>
          <p:cNvSpPr/>
          <p:nvPr/>
        </p:nvSpPr>
        <p:spPr>
          <a:xfrm>
            <a:off x="487680" y="4511040"/>
            <a:ext cx="11216640" cy="365760"/>
          </a:xfrm>
          <a:prstGeom prst="rect">
            <a:avLst/>
          </a:prstGeom>
          <a:noFill/>
          <a:ln/>
        </p:spPr>
        <p:txBody>
          <a:bodyPr wrap="square" lIns="0" tIns="0" rIns="0" bIns="0" rtlCol="0" anchor="ctr"/>
          <a:lstStyle/>
          <a:p>
            <a:pPr defTabSz="1219170"/>
            <a:r>
              <a:rPr lang="en-US" sz="1733" b="1" dirty="0">
                <a:solidFill>
                  <a:srgbClr val="00305B"/>
                </a:solidFill>
                <a:latin typeface="Calibri" pitchFamily="34" charset="0"/>
                <a:ea typeface="Calibri" pitchFamily="34" charset="-122"/>
                <a:cs typeface="Calibri" pitchFamily="34" charset="-120"/>
              </a:rPr>
              <a:t>Key features</a:t>
            </a:r>
            <a:endParaRPr lang="en-US" sz="1733" dirty="0">
              <a:solidFill>
                <a:prstClr val="black"/>
              </a:solidFill>
              <a:latin typeface="Calibri" panose="020F0502020204030204"/>
            </a:endParaRPr>
          </a:p>
        </p:txBody>
      </p:sp>
      <p:sp>
        <p:nvSpPr>
          <p:cNvPr id="11" name="Shape 7"/>
          <p:cNvSpPr/>
          <p:nvPr/>
        </p:nvSpPr>
        <p:spPr>
          <a:xfrm>
            <a:off x="487680" y="4937760"/>
            <a:ext cx="3596640" cy="128016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2" name="Shape 8"/>
          <p:cNvSpPr/>
          <p:nvPr/>
        </p:nvSpPr>
        <p:spPr>
          <a:xfrm>
            <a:off x="487680" y="4937760"/>
            <a:ext cx="3596640" cy="85344"/>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13" name="Text 9"/>
          <p:cNvSpPr/>
          <p:nvPr/>
        </p:nvSpPr>
        <p:spPr>
          <a:xfrm>
            <a:off x="670560" y="5084064"/>
            <a:ext cx="3230880" cy="365760"/>
          </a:xfrm>
          <a:prstGeom prst="rect">
            <a:avLst/>
          </a:prstGeom>
          <a:noFill/>
          <a:ln/>
        </p:spPr>
        <p:txBody>
          <a:bodyPr wrap="square" lIns="0" tIns="0" rIns="0" bIns="0" rtlCol="0" anchor="ctr"/>
          <a:lstStyle/>
          <a:p>
            <a:pPr defTabSz="1219170"/>
            <a:r>
              <a:rPr lang="nl-NL" sz="1533" b="1" dirty="0">
                <a:solidFill>
                  <a:srgbClr val="00305B"/>
                </a:solidFill>
                <a:latin typeface="Calibri" pitchFamily="34" charset="0"/>
                <a:ea typeface="Calibri" pitchFamily="34" charset="-122"/>
                <a:cs typeface="Calibri" pitchFamily="34" charset="-120"/>
              </a:rPr>
              <a:t>Consistent </a:t>
            </a:r>
            <a:r>
              <a:rPr lang="nl-NL" sz="1533" b="1" dirty="0" err="1">
                <a:solidFill>
                  <a:srgbClr val="00305B"/>
                </a:solidFill>
                <a:latin typeface="Calibri" pitchFamily="34" charset="0"/>
                <a:ea typeface="Calibri" pitchFamily="34" charset="-122"/>
                <a:cs typeface="Calibri" pitchFamily="34" charset="-120"/>
              </a:rPr>
              <a:t>linearization</a:t>
            </a:r>
            <a:endParaRPr lang="en-US" sz="1533" b="1" dirty="0">
              <a:solidFill>
                <a:srgbClr val="00305B"/>
              </a:solidFill>
              <a:latin typeface="Calibri" pitchFamily="34" charset="0"/>
              <a:ea typeface="Calibri" pitchFamily="34" charset="-122"/>
              <a:cs typeface="Calibri" pitchFamily="34" charset="-120"/>
            </a:endParaRPr>
          </a:p>
        </p:txBody>
      </p:sp>
      <p:sp>
        <p:nvSpPr>
          <p:cNvPr id="14" name="Text 10"/>
          <p:cNvSpPr/>
          <p:nvPr/>
        </p:nvSpPr>
        <p:spPr>
          <a:xfrm>
            <a:off x="670560" y="5449824"/>
            <a:ext cx="3230880" cy="670560"/>
          </a:xfrm>
          <a:prstGeom prst="rect">
            <a:avLst/>
          </a:prstGeom>
          <a:noFill/>
          <a:ln/>
        </p:spPr>
        <p:txBody>
          <a:bodyPr wrap="square" lIns="0" tIns="0" rIns="0" bIns="0" rtlCol="0" anchor="ctr"/>
          <a:lstStyle/>
          <a:p>
            <a:pPr defTabSz="1219170"/>
            <a:r>
              <a:rPr lang="en-US" sz="1400" dirty="0">
                <a:solidFill>
                  <a:srgbClr val="2C3E50"/>
                </a:solidFill>
                <a:latin typeface="Calibri" pitchFamily="34" charset="0"/>
                <a:ea typeface="Calibri" pitchFamily="34" charset="-122"/>
                <a:cs typeface="Calibri" pitchFamily="34" charset="-120"/>
              </a:rPr>
              <a:t>Sg,max frozen during Newton iterations — Updated after iteration converged .</a:t>
            </a:r>
            <a:endParaRPr lang="en-US" sz="1400" dirty="0">
              <a:solidFill>
                <a:prstClr val="black"/>
              </a:solidFill>
              <a:latin typeface="Calibri" panose="020F0502020204030204"/>
            </a:endParaRPr>
          </a:p>
        </p:txBody>
      </p:sp>
      <p:sp>
        <p:nvSpPr>
          <p:cNvPr id="15" name="Shape 11"/>
          <p:cNvSpPr/>
          <p:nvPr/>
        </p:nvSpPr>
        <p:spPr>
          <a:xfrm>
            <a:off x="4242816" y="4937760"/>
            <a:ext cx="3596640" cy="128016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6" name="Shape 12"/>
          <p:cNvSpPr/>
          <p:nvPr/>
        </p:nvSpPr>
        <p:spPr>
          <a:xfrm>
            <a:off x="4242816" y="4937760"/>
            <a:ext cx="3596640" cy="85344"/>
          </a:xfrm>
          <a:prstGeom prst="rect">
            <a:avLst/>
          </a:prstGeom>
          <a:solidFill>
            <a:srgbClr val="1E7F4F"/>
          </a:solidFill>
          <a:ln w="12700">
            <a:solidFill>
              <a:srgbClr val="1E7F4F"/>
            </a:solidFill>
            <a:prstDash val="solid"/>
          </a:ln>
        </p:spPr>
        <p:txBody>
          <a:bodyPr/>
          <a:lstStyle/>
          <a:p>
            <a:pPr defTabSz="1219170"/>
            <a:endParaRPr lang="nl-NL" sz="2400">
              <a:solidFill>
                <a:prstClr val="black"/>
              </a:solidFill>
              <a:latin typeface="Calibri" panose="020F0502020204030204"/>
            </a:endParaRPr>
          </a:p>
        </p:txBody>
      </p:sp>
      <p:sp>
        <p:nvSpPr>
          <p:cNvPr id="17" name="Text 13"/>
          <p:cNvSpPr/>
          <p:nvPr/>
        </p:nvSpPr>
        <p:spPr>
          <a:xfrm>
            <a:off x="4425696" y="5084064"/>
            <a:ext cx="3230880" cy="365760"/>
          </a:xfrm>
          <a:prstGeom prst="rect">
            <a:avLst/>
          </a:prstGeom>
          <a:noFill/>
          <a:ln/>
        </p:spPr>
        <p:txBody>
          <a:bodyPr wrap="square" lIns="0" tIns="0" rIns="0" bIns="0" rtlCol="0" anchor="ctr"/>
          <a:lstStyle/>
          <a:p>
            <a:pPr defTabSz="1219170"/>
            <a:r>
              <a:rPr lang="en-US" sz="1533" b="1" dirty="0">
                <a:solidFill>
                  <a:srgbClr val="00305B"/>
                </a:solidFill>
                <a:latin typeface="Calibri" pitchFamily="34" charset="0"/>
                <a:ea typeface="Calibri" pitchFamily="34" charset="-122"/>
                <a:cs typeface="Calibri" pitchFamily="34" charset="-120"/>
              </a:rPr>
              <a:t>Drainage ↔ imbibition</a:t>
            </a:r>
            <a:endParaRPr lang="en-US" sz="1533" dirty="0">
              <a:solidFill>
                <a:prstClr val="black"/>
              </a:solidFill>
              <a:latin typeface="Calibri" panose="020F0502020204030204"/>
            </a:endParaRPr>
          </a:p>
        </p:txBody>
      </p:sp>
      <p:sp>
        <p:nvSpPr>
          <p:cNvPr id="18" name="Text 14"/>
          <p:cNvSpPr/>
          <p:nvPr/>
        </p:nvSpPr>
        <p:spPr>
          <a:xfrm>
            <a:off x="4425696" y="5449824"/>
            <a:ext cx="3230880" cy="670560"/>
          </a:xfrm>
          <a:prstGeom prst="rect">
            <a:avLst/>
          </a:prstGeom>
          <a:noFill/>
          <a:ln/>
        </p:spPr>
        <p:txBody>
          <a:bodyPr wrap="square" lIns="0" tIns="0" rIns="0" bIns="0" rtlCol="0" anchor="ctr"/>
          <a:lstStyle/>
          <a:p>
            <a:pPr defTabSz="1219170"/>
            <a:r>
              <a:rPr lang="en-US" sz="1400" dirty="0">
                <a:solidFill>
                  <a:srgbClr val="2C3E50"/>
                </a:solidFill>
                <a:latin typeface="Calibri" pitchFamily="34" charset="0"/>
                <a:ea typeface="Calibri" pitchFamily="34" charset="-122"/>
                <a:cs typeface="Calibri" pitchFamily="34" charset="-120"/>
              </a:rPr>
              <a:t>Algorithm switches between bounding and scanning curves cell-by-cell.</a:t>
            </a:r>
            <a:endParaRPr lang="en-US" sz="1400" dirty="0">
              <a:solidFill>
                <a:prstClr val="black"/>
              </a:solidFill>
              <a:latin typeface="Calibri" panose="020F0502020204030204"/>
            </a:endParaRPr>
          </a:p>
        </p:txBody>
      </p:sp>
      <p:sp>
        <p:nvSpPr>
          <p:cNvPr id="19" name="Shape 15"/>
          <p:cNvSpPr/>
          <p:nvPr/>
        </p:nvSpPr>
        <p:spPr>
          <a:xfrm>
            <a:off x="7997952" y="4937760"/>
            <a:ext cx="3596640" cy="128016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20" name="Shape 16"/>
          <p:cNvSpPr/>
          <p:nvPr/>
        </p:nvSpPr>
        <p:spPr>
          <a:xfrm>
            <a:off x="7997952" y="4937760"/>
            <a:ext cx="3596640" cy="85344"/>
          </a:xfrm>
          <a:prstGeom prst="rect">
            <a:avLst/>
          </a:prstGeom>
          <a:solidFill>
            <a:srgbClr val="C97A1B"/>
          </a:solidFill>
          <a:ln w="12700">
            <a:solidFill>
              <a:srgbClr val="C97A1B"/>
            </a:solidFill>
            <a:prstDash val="solid"/>
          </a:ln>
        </p:spPr>
        <p:txBody>
          <a:bodyPr/>
          <a:lstStyle/>
          <a:p>
            <a:pPr defTabSz="1219170"/>
            <a:endParaRPr lang="nl-NL" sz="2400">
              <a:solidFill>
                <a:prstClr val="black"/>
              </a:solidFill>
              <a:latin typeface="Calibri" panose="020F0502020204030204"/>
            </a:endParaRPr>
          </a:p>
        </p:txBody>
      </p:sp>
      <p:sp>
        <p:nvSpPr>
          <p:cNvPr id="21" name="Text 17"/>
          <p:cNvSpPr/>
          <p:nvPr/>
        </p:nvSpPr>
        <p:spPr>
          <a:xfrm>
            <a:off x="8180832" y="5084064"/>
            <a:ext cx="3230880" cy="365760"/>
          </a:xfrm>
          <a:prstGeom prst="rect">
            <a:avLst/>
          </a:prstGeom>
          <a:noFill/>
          <a:ln/>
        </p:spPr>
        <p:txBody>
          <a:bodyPr wrap="square" lIns="0" tIns="0" rIns="0" bIns="0" rtlCol="0" anchor="ctr"/>
          <a:lstStyle/>
          <a:p>
            <a:pPr defTabSz="1219170"/>
            <a:r>
              <a:rPr lang="en-US" sz="1533" b="1" dirty="0">
                <a:solidFill>
                  <a:srgbClr val="00305B"/>
                </a:solidFill>
                <a:latin typeface="Calibri" pitchFamily="34" charset="0"/>
                <a:ea typeface="Calibri" pitchFamily="34" charset="-122"/>
                <a:cs typeface="Calibri" pitchFamily="34" charset="-120"/>
              </a:rPr>
              <a:t>Dissolution feedback</a:t>
            </a:r>
            <a:endParaRPr lang="en-US" sz="1533" dirty="0">
              <a:solidFill>
                <a:prstClr val="black"/>
              </a:solidFill>
              <a:latin typeface="Calibri" panose="020F0502020204030204"/>
            </a:endParaRPr>
          </a:p>
        </p:txBody>
      </p:sp>
      <p:sp>
        <p:nvSpPr>
          <p:cNvPr id="22" name="Text 18"/>
          <p:cNvSpPr/>
          <p:nvPr/>
        </p:nvSpPr>
        <p:spPr>
          <a:xfrm>
            <a:off x="8180832" y="5449824"/>
            <a:ext cx="3230880" cy="670560"/>
          </a:xfrm>
          <a:prstGeom prst="rect">
            <a:avLst/>
          </a:prstGeom>
          <a:noFill/>
          <a:ln/>
        </p:spPr>
        <p:txBody>
          <a:bodyPr wrap="square" lIns="0" tIns="0" rIns="0" bIns="0" rtlCol="0" anchor="ctr"/>
          <a:lstStyle/>
          <a:p>
            <a:pPr defTabSz="1219170"/>
            <a:r>
              <a:rPr lang="en-US" sz="1400" dirty="0">
                <a:solidFill>
                  <a:srgbClr val="2C3E50"/>
                </a:solidFill>
                <a:latin typeface="Calibri" pitchFamily="34" charset="0"/>
                <a:ea typeface="Calibri" pitchFamily="34" charset="-122"/>
                <a:cs typeface="Calibri" pitchFamily="34" charset="-120"/>
              </a:rPr>
              <a:t>When CO₂ dissolves, Sg,max is rescaled so the hysteretic state stays consistent.</a:t>
            </a:r>
            <a:endParaRPr lang="en-US" sz="1400" dirty="0">
              <a:solidFill>
                <a:prstClr val="black"/>
              </a:solidFill>
              <a:latin typeface="Calibri" panose="020F0502020204030204"/>
            </a:endParaRPr>
          </a:p>
        </p:txBody>
      </p:sp>
      <p:sp>
        <p:nvSpPr>
          <p:cNvPr id="23" name="Shape 19"/>
          <p:cNvSpPr/>
          <p:nvPr/>
        </p:nvSpPr>
        <p:spPr>
          <a:xfrm>
            <a:off x="487680" y="6400800"/>
            <a:ext cx="11216640" cy="0"/>
          </a:xfrm>
          <a:prstGeom prst="line">
            <a:avLst/>
          </a:prstGeom>
          <a:no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24" name="Text 20"/>
          <p:cNvSpPr/>
          <p:nvPr/>
        </p:nvSpPr>
        <p:spPr>
          <a:xfrm>
            <a:off x="487680" y="6486144"/>
            <a:ext cx="8534400" cy="304800"/>
          </a:xfrm>
          <a:prstGeom prst="rect">
            <a:avLst/>
          </a:prstGeom>
          <a:noFill/>
          <a:ln/>
        </p:spPr>
        <p:txBody>
          <a:bodyPr wrap="square" lIns="0" tIns="0" rIns="0" bIns="0" rtlCol="0" anchor="ctr"/>
          <a:lstStyle/>
          <a:p>
            <a:pPr defTabSz="1219170"/>
            <a:r>
              <a:rPr lang="en-US" sz="1200" dirty="0">
                <a:solidFill>
                  <a:srgbClr val="64748B"/>
                </a:solidFill>
                <a:latin typeface="Calibri" pitchFamily="34" charset="0"/>
                <a:ea typeface="Calibri" pitchFamily="34" charset="-122"/>
                <a:cs typeface="Calibri" pitchFamily="34" charset="-120"/>
              </a:rPr>
              <a:t>Jianxin Lu  ·  InterPore 2026  ·  Delft University of Technology</a:t>
            </a:r>
            <a:endParaRPr lang="en-US" sz="1200" dirty="0">
              <a:solidFill>
                <a:prstClr val="black"/>
              </a:solidFill>
              <a:latin typeface="Calibri" panose="020F0502020204030204"/>
            </a:endParaRPr>
          </a:p>
        </p:txBody>
      </p:sp>
      <p:sp>
        <p:nvSpPr>
          <p:cNvPr id="25" name="Text 21"/>
          <p:cNvSpPr/>
          <p:nvPr/>
        </p:nvSpPr>
        <p:spPr>
          <a:xfrm>
            <a:off x="10485120" y="6486144"/>
            <a:ext cx="1219200" cy="304800"/>
          </a:xfrm>
          <a:prstGeom prst="rect">
            <a:avLst/>
          </a:prstGeom>
          <a:noFill/>
          <a:ln/>
        </p:spPr>
        <p:txBody>
          <a:bodyPr wrap="square" lIns="0" tIns="0" rIns="0" bIns="0" rtlCol="0" anchor="ctr"/>
          <a:lstStyle/>
          <a:p>
            <a:pPr algn="r" defTabSz="1219170"/>
            <a:r>
              <a:rPr lang="en-US" sz="1200" dirty="0">
                <a:solidFill>
                  <a:srgbClr val="64748B"/>
                </a:solidFill>
                <a:latin typeface="Calibri" pitchFamily="34" charset="0"/>
                <a:ea typeface="Calibri" pitchFamily="34" charset="-122"/>
                <a:cs typeface="Calibri" pitchFamily="34" charset="-120"/>
              </a:rPr>
              <a:t>7 / 10</a:t>
            </a:r>
            <a:endParaRPr lang="en-US" sz="1200" dirty="0">
              <a:solidFill>
                <a:prstClr val="black"/>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487680" y="219456"/>
            <a:ext cx="11216640" cy="670560"/>
          </a:xfrm>
          <a:prstGeom prst="rect">
            <a:avLst/>
          </a:prstGeom>
          <a:noFill/>
          <a:ln/>
        </p:spPr>
        <p:txBody>
          <a:bodyPr wrap="square" lIns="0" tIns="0" rIns="0" bIns="0" rtlCol="0" anchor="ctr"/>
          <a:lstStyle/>
          <a:p>
            <a:pPr defTabSz="1219170"/>
            <a:r>
              <a:rPr lang="en-US" sz="2933" b="1" dirty="0">
                <a:solidFill>
                  <a:srgbClr val="00305B"/>
                </a:solidFill>
                <a:latin typeface="Calibri" pitchFamily="34" charset="0"/>
                <a:ea typeface="Calibri" pitchFamily="34" charset="-122"/>
                <a:cs typeface="Calibri" pitchFamily="34" charset="-120"/>
              </a:rPr>
              <a:t>1D Benchmark — Cross-Simulator Validation</a:t>
            </a:r>
            <a:endParaRPr lang="en-US" sz="2933" dirty="0">
              <a:solidFill>
                <a:prstClr val="black"/>
              </a:solidFill>
              <a:latin typeface="Calibri" panose="020F0502020204030204"/>
            </a:endParaRPr>
          </a:p>
        </p:txBody>
      </p:sp>
      <p:sp>
        <p:nvSpPr>
          <p:cNvPr id="4" name="Text 2"/>
          <p:cNvSpPr/>
          <p:nvPr/>
        </p:nvSpPr>
        <p:spPr>
          <a:xfrm>
            <a:off x="487680" y="877824"/>
            <a:ext cx="11216640" cy="36576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DARTS (augmented OBL)  vs  DARSim  vs  CMG  ·  Killough hysteresis model</a:t>
            </a:r>
            <a:endParaRPr lang="en-US" sz="1600" dirty="0">
              <a:solidFill>
                <a:prstClr val="black"/>
              </a:solidFill>
              <a:latin typeface="Calibri" panose="020F0502020204030204"/>
            </a:endParaRPr>
          </a:p>
        </p:txBody>
      </p:sp>
      <p:sp>
        <p:nvSpPr>
          <p:cNvPr id="5" name="Shape 3"/>
          <p:cNvSpPr/>
          <p:nvPr/>
        </p:nvSpPr>
        <p:spPr>
          <a:xfrm>
            <a:off x="487680" y="1280160"/>
            <a:ext cx="11216640" cy="0"/>
          </a:xfrm>
          <a:prstGeom prst="line">
            <a:avLst/>
          </a:prstGeom>
          <a:noFill/>
          <a:ln w="9525">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6" name="Shape 4"/>
          <p:cNvSpPr/>
          <p:nvPr/>
        </p:nvSpPr>
        <p:spPr>
          <a:xfrm>
            <a:off x="487680" y="1463040"/>
            <a:ext cx="121920" cy="36576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7" name="Text 5"/>
          <p:cNvSpPr/>
          <p:nvPr/>
        </p:nvSpPr>
        <p:spPr>
          <a:xfrm>
            <a:off x="707136" y="1438656"/>
            <a:ext cx="4876800" cy="414528"/>
          </a:xfrm>
          <a:prstGeom prst="rect">
            <a:avLst/>
          </a:prstGeom>
          <a:noFill/>
          <a:ln/>
        </p:spPr>
        <p:txBody>
          <a:bodyPr wrap="square" lIns="0" tIns="0" rIns="0" bIns="0" rtlCol="0" anchor="ctr"/>
          <a:lstStyle/>
          <a:p>
            <a:pPr defTabSz="1219170"/>
            <a:r>
              <a:rPr lang="en-US" sz="1600" b="1" dirty="0">
                <a:solidFill>
                  <a:srgbClr val="00305B"/>
                </a:solidFill>
                <a:latin typeface="Calibri" pitchFamily="34" charset="0"/>
                <a:ea typeface="Calibri" pitchFamily="34" charset="-122"/>
                <a:cs typeface="Calibri" pitchFamily="34" charset="-120"/>
              </a:rPr>
              <a:t>Setup</a:t>
            </a:r>
            <a:endParaRPr lang="en-US" sz="1600" dirty="0">
              <a:solidFill>
                <a:prstClr val="black"/>
              </a:solidFill>
              <a:latin typeface="Calibri" panose="020F0502020204030204"/>
            </a:endParaRPr>
          </a:p>
        </p:txBody>
      </p:sp>
      <p:sp>
        <p:nvSpPr>
          <p:cNvPr id="8" name="Text 6"/>
          <p:cNvSpPr/>
          <p:nvPr/>
        </p:nvSpPr>
        <p:spPr>
          <a:xfrm>
            <a:off x="609600" y="1889760"/>
            <a:ext cx="5364480" cy="2438400"/>
          </a:xfrm>
          <a:prstGeom prst="rect">
            <a:avLst/>
          </a:prstGeom>
          <a:noFill/>
          <a:ln/>
        </p:spPr>
        <p:txBody>
          <a:bodyPr wrap="square" lIns="0" tIns="0" rIns="0" bIns="0" rtlCol="0" anchor="ctr"/>
          <a:lstStyle/>
          <a:p>
            <a:pPr defTabSz="1219170">
              <a:spcAft>
                <a:spcPts val="667"/>
              </a:spcAft>
            </a:pPr>
            <a:r>
              <a:rPr lang="en-US" dirty="0">
                <a:solidFill>
                  <a:srgbClr val="2C3E50"/>
                </a:solidFill>
                <a:latin typeface="Calibri" pitchFamily="34" charset="0"/>
                <a:ea typeface="Calibri" pitchFamily="34" charset="-122"/>
                <a:cs typeface="Calibri" pitchFamily="34" charset="-120"/>
              </a:rPr>
              <a:t>•  2-component binary system (CO₂ + H₂O), isothermal</a:t>
            </a:r>
            <a:endParaRPr lang="en-US" dirty="0">
              <a:solidFill>
                <a:prstClr val="black"/>
              </a:solidFill>
              <a:latin typeface="Calibri" panose="020F0502020204030204"/>
            </a:endParaRPr>
          </a:p>
          <a:p>
            <a:pPr defTabSz="1219170">
              <a:spcAft>
                <a:spcPts val="667"/>
              </a:spcAft>
            </a:pPr>
            <a:r>
              <a:rPr lang="en-US" dirty="0">
                <a:solidFill>
                  <a:srgbClr val="2C3E50"/>
                </a:solidFill>
                <a:latin typeface="Calibri" pitchFamily="34" charset="0"/>
                <a:ea typeface="Calibri" pitchFamily="34" charset="-122"/>
                <a:cs typeface="Calibri" pitchFamily="34" charset="-120"/>
              </a:rPr>
              <a:t>•  Day 0–400:  CO₂ injection (drainage)</a:t>
            </a:r>
            <a:endParaRPr lang="en-US" dirty="0">
              <a:solidFill>
                <a:prstClr val="black"/>
              </a:solidFill>
              <a:latin typeface="Calibri" panose="020F0502020204030204"/>
            </a:endParaRPr>
          </a:p>
          <a:p>
            <a:pPr defTabSz="1219170">
              <a:spcAft>
                <a:spcPts val="667"/>
              </a:spcAft>
            </a:pPr>
            <a:r>
              <a:rPr lang="en-US" dirty="0">
                <a:solidFill>
                  <a:srgbClr val="2C3E50"/>
                </a:solidFill>
                <a:latin typeface="Calibri" pitchFamily="34" charset="0"/>
                <a:ea typeface="Calibri" pitchFamily="34" charset="-122"/>
                <a:cs typeface="Calibri" pitchFamily="34" charset="-120"/>
              </a:rPr>
              <a:t>•  Day 400–800: shut-in (no injection)</a:t>
            </a:r>
            <a:endParaRPr lang="en-US" dirty="0">
              <a:solidFill>
                <a:prstClr val="black"/>
              </a:solidFill>
              <a:latin typeface="Calibri" panose="020F0502020204030204"/>
            </a:endParaRPr>
          </a:p>
          <a:p>
            <a:pPr defTabSz="1219170">
              <a:spcAft>
                <a:spcPts val="667"/>
              </a:spcAft>
            </a:pPr>
            <a:r>
              <a:rPr lang="en-US" dirty="0">
                <a:solidFill>
                  <a:srgbClr val="2C3E50"/>
                </a:solidFill>
                <a:latin typeface="Calibri" pitchFamily="34" charset="0"/>
                <a:ea typeface="Calibri" pitchFamily="34" charset="-122"/>
                <a:cs typeface="Calibri" pitchFamily="34" charset="-120"/>
              </a:rPr>
              <a:t>•  Day 800–1000: water injection (imbibition)</a:t>
            </a:r>
            <a:endParaRPr lang="en-US" dirty="0">
              <a:solidFill>
                <a:prstClr val="black"/>
              </a:solidFill>
              <a:latin typeface="Calibri" panose="020F0502020204030204"/>
            </a:endParaRPr>
          </a:p>
          <a:p>
            <a:pPr defTabSz="1219170">
              <a:spcAft>
                <a:spcPts val="667"/>
              </a:spcAft>
            </a:pPr>
            <a:r>
              <a:rPr lang="en-US" dirty="0">
                <a:solidFill>
                  <a:srgbClr val="2C3E50"/>
                </a:solidFill>
                <a:latin typeface="Calibri" pitchFamily="34" charset="0"/>
                <a:ea typeface="Calibri" pitchFamily="34" charset="-122"/>
                <a:cs typeface="Calibri" pitchFamily="34" charset="-120"/>
              </a:rPr>
              <a:t>•  Adaptive parameterization, 1000 nodes / axis</a:t>
            </a:r>
            <a:endParaRPr lang="en-US" dirty="0">
              <a:solidFill>
                <a:prstClr val="black"/>
              </a:solidFill>
              <a:latin typeface="Calibri" panose="020F0502020204030204"/>
            </a:endParaRPr>
          </a:p>
        </p:txBody>
      </p:sp>
      <p:sp>
        <p:nvSpPr>
          <p:cNvPr id="9" name="Shape 7"/>
          <p:cNvSpPr/>
          <p:nvPr/>
        </p:nvSpPr>
        <p:spPr>
          <a:xfrm>
            <a:off x="487680" y="4572000"/>
            <a:ext cx="5486400" cy="152400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0" name="Shape 8"/>
          <p:cNvSpPr/>
          <p:nvPr/>
        </p:nvSpPr>
        <p:spPr>
          <a:xfrm>
            <a:off x="487680" y="4572000"/>
            <a:ext cx="97536" cy="1524000"/>
          </a:xfrm>
          <a:prstGeom prst="rect">
            <a:avLst/>
          </a:prstGeom>
          <a:solidFill>
            <a:srgbClr val="1E7F4F"/>
          </a:solidFill>
          <a:ln w="12700">
            <a:solidFill>
              <a:srgbClr val="1E7F4F"/>
            </a:solidFill>
            <a:prstDash val="solid"/>
          </a:ln>
        </p:spPr>
        <p:txBody>
          <a:bodyPr/>
          <a:lstStyle/>
          <a:p>
            <a:pPr defTabSz="1219170"/>
            <a:endParaRPr lang="nl-NL" sz="2400">
              <a:solidFill>
                <a:prstClr val="black"/>
              </a:solidFill>
              <a:latin typeface="Calibri" panose="020F0502020204030204"/>
            </a:endParaRPr>
          </a:p>
        </p:txBody>
      </p:sp>
      <p:sp>
        <p:nvSpPr>
          <p:cNvPr id="11" name="Text 9"/>
          <p:cNvSpPr/>
          <p:nvPr/>
        </p:nvSpPr>
        <p:spPr>
          <a:xfrm>
            <a:off x="731520" y="4669536"/>
            <a:ext cx="5120640" cy="341376"/>
          </a:xfrm>
          <a:prstGeom prst="rect">
            <a:avLst/>
          </a:prstGeom>
          <a:noFill/>
          <a:ln/>
        </p:spPr>
        <p:txBody>
          <a:bodyPr wrap="square" lIns="0" tIns="0" rIns="0" bIns="0" rtlCol="0" anchor="ctr"/>
          <a:lstStyle/>
          <a:p>
            <a:pPr defTabSz="1219170"/>
            <a:r>
              <a:rPr lang="en-US" sz="1467" b="1" dirty="0">
                <a:solidFill>
                  <a:srgbClr val="1E7F4F"/>
                </a:solidFill>
                <a:latin typeface="Calibri" pitchFamily="34" charset="0"/>
                <a:ea typeface="Calibri" pitchFamily="34" charset="-122"/>
                <a:cs typeface="Calibri" pitchFamily="34" charset="-120"/>
              </a:rPr>
              <a:t>RESULT</a:t>
            </a:r>
            <a:endParaRPr lang="en-US" sz="1467" dirty="0">
              <a:solidFill>
                <a:prstClr val="black"/>
              </a:solidFill>
              <a:latin typeface="Calibri" panose="020F0502020204030204"/>
            </a:endParaRPr>
          </a:p>
        </p:txBody>
      </p:sp>
      <p:sp>
        <p:nvSpPr>
          <p:cNvPr id="12" name="Text 10"/>
          <p:cNvSpPr/>
          <p:nvPr/>
        </p:nvSpPr>
        <p:spPr>
          <a:xfrm>
            <a:off x="731520" y="5035296"/>
            <a:ext cx="5120640" cy="975360"/>
          </a:xfrm>
          <a:prstGeom prst="rect">
            <a:avLst/>
          </a:prstGeom>
          <a:noFill/>
          <a:ln/>
        </p:spPr>
        <p:txBody>
          <a:bodyPr wrap="square" lIns="0" tIns="0" rIns="0" bIns="0" rtlCol="0" anchor="t"/>
          <a:lstStyle/>
          <a:p>
            <a:pPr defTabSz="1219170">
              <a:spcAft>
                <a:spcPts val="267"/>
              </a:spcAft>
            </a:pPr>
            <a:r>
              <a:rPr lang="en-US" dirty="0">
                <a:solidFill>
                  <a:srgbClr val="2C3E50"/>
                </a:solidFill>
                <a:latin typeface="Calibri" pitchFamily="34" charset="0"/>
                <a:ea typeface="Calibri" pitchFamily="34" charset="-122"/>
                <a:cs typeface="Calibri" pitchFamily="34" charset="-120"/>
              </a:rPr>
              <a:t>Three-way match across drainage, shut-in and imbibition stages — confirms correctness of our augmented OBL implementation.</a:t>
            </a:r>
            <a:endParaRPr lang="en-US" dirty="0">
              <a:solidFill>
                <a:prstClr val="black"/>
              </a:solidFill>
              <a:latin typeface="Calibri" panose="020F0502020204030204"/>
            </a:endParaRPr>
          </a:p>
        </p:txBody>
      </p:sp>
      <p:pic>
        <p:nvPicPr>
          <p:cNvPr id="13" name="Image 0" descr="/sessions/loving-jolly-rubin/mnt/outputs/extracted_images/ccs_day/ppt/media/image5.png"/>
          <p:cNvPicPr>
            <a:picLocks noChangeAspect="1"/>
          </p:cNvPicPr>
          <p:nvPr/>
        </p:nvPicPr>
        <p:blipFill>
          <a:blip r:embed="rId3"/>
          <a:stretch>
            <a:fillRect/>
          </a:stretch>
        </p:blipFill>
        <p:spPr>
          <a:xfrm>
            <a:off x="6096000" y="1584960"/>
            <a:ext cx="5669280" cy="1706880"/>
          </a:xfrm>
          <a:prstGeom prst="rect">
            <a:avLst/>
          </a:prstGeom>
        </p:spPr>
      </p:pic>
      <p:sp>
        <p:nvSpPr>
          <p:cNvPr id="14" name="Text 11"/>
          <p:cNvSpPr/>
          <p:nvPr/>
        </p:nvSpPr>
        <p:spPr>
          <a:xfrm>
            <a:off x="6096000" y="3316224"/>
            <a:ext cx="5669280" cy="548640"/>
          </a:xfrm>
          <a:prstGeom prst="rect">
            <a:avLst/>
          </a:prstGeom>
          <a:noFill/>
          <a:ln/>
        </p:spPr>
        <p:txBody>
          <a:bodyPr wrap="square" lIns="0" tIns="0" rIns="0" bIns="0" rtlCol="0" anchor="ctr"/>
          <a:lstStyle/>
          <a:p>
            <a:pPr defTabSz="1219170"/>
            <a:r>
              <a:rPr lang="en-US" sz="1267" i="1" dirty="0">
                <a:solidFill>
                  <a:srgbClr val="64748B"/>
                </a:solidFill>
                <a:latin typeface="Calibri" pitchFamily="34" charset="0"/>
                <a:ea typeface="Calibri" pitchFamily="34" charset="-122"/>
                <a:cs typeface="Calibri" pitchFamily="34" charset="-120"/>
              </a:rPr>
              <a:t>Fig. 3  Gas saturation profiles at 400 / 800 / 1000 days — excellent agreement across simulators.</a:t>
            </a:r>
            <a:endParaRPr lang="en-US" sz="1267" dirty="0">
              <a:solidFill>
                <a:prstClr val="black"/>
              </a:solidFill>
              <a:latin typeface="Calibri" panose="020F0502020204030204"/>
            </a:endParaRPr>
          </a:p>
        </p:txBody>
      </p:sp>
      <p:sp>
        <p:nvSpPr>
          <p:cNvPr id="15" name="Shape 12"/>
          <p:cNvSpPr/>
          <p:nvPr/>
        </p:nvSpPr>
        <p:spPr>
          <a:xfrm>
            <a:off x="6096000" y="4023360"/>
            <a:ext cx="182880" cy="243840"/>
          </a:xfrm>
          <a:prstGeom prst="rect">
            <a:avLst/>
          </a:prstGeom>
          <a:solidFill>
            <a:srgbClr val="B23A48"/>
          </a:solidFill>
          <a:ln w="12700">
            <a:solidFill>
              <a:srgbClr val="B23A48"/>
            </a:solidFill>
            <a:prstDash val="solid"/>
          </a:ln>
        </p:spPr>
        <p:txBody>
          <a:bodyPr/>
          <a:lstStyle/>
          <a:p>
            <a:pPr defTabSz="1219170"/>
            <a:endParaRPr lang="nl-NL" sz="2400">
              <a:solidFill>
                <a:prstClr val="black"/>
              </a:solidFill>
              <a:latin typeface="Calibri" panose="020F0502020204030204"/>
            </a:endParaRPr>
          </a:p>
        </p:txBody>
      </p:sp>
      <p:sp>
        <p:nvSpPr>
          <p:cNvPr id="16" name="Text 13"/>
          <p:cNvSpPr/>
          <p:nvPr/>
        </p:nvSpPr>
        <p:spPr>
          <a:xfrm>
            <a:off x="6339840" y="3974592"/>
            <a:ext cx="2926080" cy="365760"/>
          </a:xfrm>
          <a:prstGeom prst="rect">
            <a:avLst/>
          </a:prstGeom>
          <a:noFill/>
          <a:ln/>
        </p:spPr>
        <p:txBody>
          <a:bodyPr wrap="square" lIns="0" tIns="0" rIns="0" bIns="0" rtlCol="0" anchor="ctr"/>
          <a:lstStyle/>
          <a:p>
            <a:pPr defTabSz="1219170"/>
            <a:r>
              <a:rPr lang="en-US" sz="1400" b="1" dirty="0">
                <a:solidFill>
                  <a:srgbClr val="1A2330"/>
                </a:solidFill>
                <a:latin typeface="Calibri" pitchFamily="34" charset="0"/>
                <a:ea typeface="Calibri" pitchFamily="34" charset="-122"/>
                <a:cs typeface="Calibri" pitchFamily="34" charset="-120"/>
              </a:rPr>
              <a:t>DARTS  (augmented OBL)</a:t>
            </a:r>
            <a:endParaRPr lang="en-US" sz="1400" dirty="0">
              <a:solidFill>
                <a:prstClr val="black"/>
              </a:solidFill>
              <a:latin typeface="Calibri" panose="020F0502020204030204"/>
            </a:endParaRPr>
          </a:p>
        </p:txBody>
      </p:sp>
      <p:sp>
        <p:nvSpPr>
          <p:cNvPr id="17" name="Shape 14"/>
          <p:cNvSpPr/>
          <p:nvPr/>
        </p:nvSpPr>
        <p:spPr>
          <a:xfrm>
            <a:off x="8534400" y="4023360"/>
            <a:ext cx="182880" cy="243840"/>
          </a:xfrm>
          <a:prstGeom prst="rect">
            <a:avLst/>
          </a:prstGeom>
          <a:solidFill>
            <a:srgbClr val="00305B"/>
          </a:solidFill>
          <a:ln w="12700">
            <a:solidFill>
              <a:srgbClr val="00305B"/>
            </a:solidFill>
            <a:prstDash val="solid"/>
          </a:ln>
        </p:spPr>
        <p:txBody>
          <a:bodyPr/>
          <a:lstStyle/>
          <a:p>
            <a:pPr defTabSz="1219170"/>
            <a:endParaRPr lang="nl-NL" sz="2400">
              <a:solidFill>
                <a:prstClr val="black"/>
              </a:solidFill>
              <a:latin typeface="Calibri" panose="020F0502020204030204"/>
            </a:endParaRPr>
          </a:p>
        </p:txBody>
      </p:sp>
      <p:sp>
        <p:nvSpPr>
          <p:cNvPr id="18" name="Text 15"/>
          <p:cNvSpPr/>
          <p:nvPr/>
        </p:nvSpPr>
        <p:spPr>
          <a:xfrm>
            <a:off x="8778240" y="3974592"/>
            <a:ext cx="2926080" cy="365760"/>
          </a:xfrm>
          <a:prstGeom prst="rect">
            <a:avLst/>
          </a:prstGeom>
          <a:noFill/>
          <a:ln/>
        </p:spPr>
        <p:txBody>
          <a:bodyPr wrap="square" lIns="0" tIns="0" rIns="0" bIns="0" rtlCol="0" anchor="ctr"/>
          <a:lstStyle/>
          <a:p>
            <a:pPr defTabSz="1219170"/>
            <a:r>
              <a:rPr lang="en-US" sz="1400" b="1" dirty="0">
                <a:solidFill>
                  <a:srgbClr val="1A2330"/>
                </a:solidFill>
                <a:latin typeface="Calibri" pitchFamily="34" charset="0"/>
                <a:ea typeface="Calibri" pitchFamily="34" charset="-122"/>
                <a:cs typeface="Calibri" pitchFamily="34" charset="-120"/>
              </a:rPr>
              <a:t>DARSim</a:t>
            </a:r>
            <a:endParaRPr lang="en-US" sz="1400" dirty="0">
              <a:solidFill>
                <a:prstClr val="black"/>
              </a:solidFill>
              <a:latin typeface="Calibri" panose="020F0502020204030204"/>
            </a:endParaRPr>
          </a:p>
        </p:txBody>
      </p:sp>
      <p:sp>
        <p:nvSpPr>
          <p:cNvPr id="19" name="Shape 16"/>
          <p:cNvSpPr/>
          <p:nvPr/>
        </p:nvSpPr>
        <p:spPr>
          <a:xfrm>
            <a:off x="10363200" y="4023360"/>
            <a:ext cx="182880" cy="243840"/>
          </a:xfrm>
          <a:prstGeom prst="rect">
            <a:avLst/>
          </a:prstGeom>
          <a:solidFill>
            <a:srgbClr val="C97A1B"/>
          </a:solidFill>
          <a:ln w="12700">
            <a:solidFill>
              <a:srgbClr val="C97A1B"/>
            </a:solidFill>
            <a:prstDash val="solid"/>
          </a:ln>
        </p:spPr>
        <p:txBody>
          <a:bodyPr/>
          <a:lstStyle/>
          <a:p>
            <a:pPr defTabSz="1219170"/>
            <a:endParaRPr lang="nl-NL" sz="2400">
              <a:solidFill>
                <a:prstClr val="black"/>
              </a:solidFill>
              <a:latin typeface="Calibri" panose="020F0502020204030204"/>
            </a:endParaRPr>
          </a:p>
        </p:txBody>
      </p:sp>
      <p:sp>
        <p:nvSpPr>
          <p:cNvPr id="20" name="Text 17"/>
          <p:cNvSpPr/>
          <p:nvPr/>
        </p:nvSpPr>
        <p:spPr>
          <a:xfrm>
            <a:off x="10607040" y="3974592"/>
            <a:ext cx="2926080" cy="365760"/>
          </a:xfrm>
          <a:prstGeom prst="rect">
            <a:avLst/>
          </a:prstGeom>
          <a:noFill/>
          <a:ln/>
        </p:spPr>
        <p:txBody>
          <a:bodyPr wrap="square" lIns="0" tIns="0" rIns="0" bIns="0" rtlCol="0" anchor="ctr"/>
          <a:lstStyle/>
          <a:p>
            <a:pPr defTabSz="1219170"/>
            <a:r>
              <a:rPr lang="en-US" sz="1400" b="1" dirty="0">
                <a:solidFill>
                  <a:srgbClr val="1A2330"/>
                </a:solidFill>
                <a:latin typeface="Calibri" pitchFamily="34" charset="0"/>
                <a:ea typeface="Calibri" pitchFamily="34" charset="-122"/>
                <a:cs typeface="Calibri" pitchFamily="34" charset="-120"/>
              </a:rPr>
              <a:t>CMG</a:t>
            </a:r>
            <a:endParaRPr lang="en-US" sz="1400" dirty="0">
              <a:solidFill>
                <a:prstClr val="black"/>
              </a:solidFill>
              <a:latin typeface="Calibri" panose="020F0502020204030204"/>
            </a:endParaRPr>
          </a:p>
        </p:txBody>
      </p:sp>
      <p:sp>
        <p:nvSpPr>
          <p:cNvPr id="21" name="Shape 18"/>
          <p:cNvSpPr/>
          <p:nvPr/>
        </p:nvSpPr>
        <p:spPr>
          <a:xfrm>
            <a:off x="6096000" y="4693920"/>
            <a:ext cx="5669280" cy="1402080"/>
          </a:xfrm>
          <a:prstGeom prst="rect">
            <a:avLst/>
          </a:prstGeom>
          <a:solidFill>
            <a:srgbClr val="F8FAFC"/>
          </a:solid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22" name="Text 19"/>
          <p:cNvSpPr/>
          <p:nvPr/>
        </p:nvSpPr>
        <p:spPr>
          <a:xfrm>
            <a:off x="6278880" y="4779264"/>
            <a:ext cx="5425440" cy="1219200"/>
          </a:xfrm>
          <a:prstGeom prst="rect">
            <a:avLst/>
          </a:prstGeom>
          <a:noFill/>
          <a:ln/>
        </p:spPr>
        <p:txBody>
          <a:bodyPr wrap="square" lIns="0" tIns="0" rIns="0" bIns="0" rtlCol="0" anchor="ctr"/>
          <a:lstStyle/>
          <a:p>
            <a:pPr defTabSz="1219170"/>
            <a:r>
              <a:rPr lang="en-US" dirty="0">
                <a:solidFill>
                  <a:srgbClr val="2C3E50"/>
                </a:solidFill>
                <a:latin typeface="Calibri" pitchFamily="34" charset="0"/>
                <a:ea typeface="Calibri" pitchFamily="34" charset="-122"/>
                <a:cs typeface="Calibri" pitchFamily="34" charset="-120"/>
              </a:rPr>
              <a:t>Captures sharp gas front, residual saturation plateau and water-displacement leading edge — full drainage / imbibition cycle reproduced.</a:t>
            </a:r>
            <a:endParaRPr lang="en-US" dirty="0">
              <a:solidFill>
                <a:prstClr val="black"/>
              </a:solidFill>
              <a:latin typeface="Calibri" panose="020F0502020204030204"/>
            </a:endParaRPr>
          </a:p>
        </p:txBody>
      </p:sp>
      <p:sp>
        <p:nvSpPr>
          <p:cNvPr id="23" name="Shape 20"/>
          <p:cNvSpPr/>
          <p:nvPr/>
        </p:nvSpPr>
        <p:spPr>
          <a:xfrm>
            <a:off x="487680" y="6400800"/>
            <a:ext cx="11216640" cy="0"/>
          </a:xfrm>
          <a:prstGeom prst="line">
            <a:avLst/>
          </a:prstGeom>
          <a:no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24" name="Text 21"/>
          <p:cNvSpPr/>
          <p:nvPr/>
        </p:nvSpPr>
        <p:spPr>
          <a:xfrm>
            <a:off x="487680" y="6486144"/>
            <a:ext cx="8534400" cy="304800"/>
          </a:xfrm>
          <a:prstGeom prst="rect">
            <a:avLst/>
          </a:prstGeom>
          <a:noFill/>
          <a:ln/>
        </p:spPr>
        <p:txBody>
          <a:bodyPr wrap="square" lIns="0" tIns="0" rIns="0" bIns="0" rtlCol="0" anchor="ctr"/>
          <a:lstStyle/>
          <a:p>
            <a:pPr defTabSz="1219170"/>
            <a:r>
              <a:rPr lang="en-US" sz="1200" dirty="0">
                <a:solidFill>
                  <a:srgbClr val="64748B"/>
                </a:solidFill>
                <a:latin typeface="Calibri" pitchFamily="34" charset="0"/>
                <a:ea typeface="Calibri" pitchFamily="34" charset="-122"/>
                <a:cs typeface="Calibri" pitchFamily="34" charset="-120"/>
              </a:rPr>
              <a:t>Jianxin Lu  ·  InterPore 2026  ·  Delft University of Technology</a:t>
            </a:r>
            <a:endParaRPr lang="en-US" sz="1200" dirty="0">
              <a:solidFill>
                <a:prstClr val="black"/>
              </a:solidFill>
              <a:latin typeface="Calibri" panose="020F0502020204030204"/>
            </a:endParaRPr>
          </a:p>
        </p:txBody>
      </p:sp>
      <p:sp>
        <p:nvSpPr>
          <p:cNvPr id="25" name="Text 22"/>
          <p:cNvSpPr/>
          <p:nvPr/>
        </p:nvSpPr>
        <p:spPr>
          <a:xfrm>
            <a:off x="10485120" y="6486144"/>
            <a:ext cx="1219200" cy="304800"/>
          </a:xfrm>
          <a:prstGeom prst="rect">
            <a:avLst/>
          </a:prstGeom>
          <a:noFill/>
          <a:ln/>
        </p:spPr>
        <p:txBody>
          <a:bodyPr wrap="square" lIns="0" tIns="0" rIns="0" bIns="0" rtlCol="0" anchor="ctr"/>
          <a:lstStyle/>
          <a:p>
            <a:pPr algn="r" defTabSz="1219170"/>
            <a:r>
              <a:rPr lang="en-US" sz="1200" dirty="0">
                <a:solidFill>
                  <a:srgbClr val="64748B"/>
                </a:solidFill>
                <a:latin typeface="Calibri" pitchFamily="34" charset="0"/>
                <a:ea typeface="Calibri" pitchFamily="34" charset="-122"/>
                <a:cs typeface="Calibri" pitchFamily="34" charset="-120"/>
              </a:rPr>
              <a:t>8 / 10</a:t>
            </a:r>
            <a:endParaRPr lang="en-US" sz="1200" dirty="0">
              <a:solidFill>
                <a:prstClr val="black"/>
              </a:solidFill>
              <a:latin typeface="Calibri" panose="020F050202020403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Image 1" descr="/sessions/loving-jolly-rubin/mnt/outputs/extracted_images/ccs_day/ppt/media/image8.png"/>
          <p:cNvPicPr>
            <a:picLocks noChangeAspect="1"/>
          </p:cNvPicPr>
          <p:nvPr/>
        </p:nvPicPr>
        <p:blipFill>
          <a:blip r:embed="rId3"/>
          <a:stretch>
            <a:fillRect/>
          </a:stretch>
        </p:blipFill>
        <p:spPr>
          <a:xfrm>
            <a:off x="1559052" y="4693920"/>
            <a:ext cx="4536948" cy="1365503"/>
          </a:xfrm>
          <a:prstGeom prst="rect">
            <a:avLst/>
          </a:prstGeom>
        </p:spPr>
      </p:pic>
      <p:sp>
        <p:nvSpPr>
          <p:cNvPr id="2" name="Shape 0"/>
          <p:cNvSpPr/>
          <p:nvPr/>
        </p:nvSpPr>
        <p:spPr>
          <a:xfrm>
            <a:off x="0" y="0"/>
            <a:ext cx="12192000" cy="97536"/>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3" name="Text 1"/>
          <p:cNvSpPr/>
          <p:nvPr/>
        </p:nvSpPr>
        <p:spPr>
          <a:xfrm>
            <a:off x="487680" y="219456"/>
            <a:ext cx="11216640" cy="670560"/>
          </a:xfrm>
          <a:prstGeom prst="rect">
            <a:avLst/>
          </a:prstGeom>
          <a:noFill/>
          <a:ln/>
        </p:spPr>
        <p:txBody>
          <a:bodyPr wrap="square" lIns="0" tIns="0" rIns="0" bIns="0" rtlCol="0" anchor="ctr"/>
          <a:lstStyle/>
          <a:p>
            <a:pPr defTabSz="1219170"/>
            <a:r>
              <a:rPr lang="en-US" sz="2933" b="1" dirty="0">
                <a:solidFill>
                  <a:srgbClr val="00305B"/>
                </a:solidFill>
                <a:latin typeface="Calibri" pitchFamily="34" charset="0"/>
                <a:ea typeface="Calibri" pitchFamily="34" charset="-122"/>
                <a:cs typeface="Calibri" pitchFamily="34" charset="-120"/>
              </a:rPr>
              <a:t>SPE11b — Reservoir-Scale Demonstration</a:t>
            </a:r>
            <a:endParaRPr lang="en-US" sz="2933" dirty="0">
              <a:solidFill>
                <a:prstClr val="black"/>
              </a:solidFill>
              <a:latin typeface="Calibri" panose="020F0502020204030204"/>
            </a:endParaRPr>
          </a:p>
        </p:txBody>
      </p:sp>
      <p:sp>
        <p:nvSpPr>
          <p:cNvPr id="4" name="Text 2"/>
          <p:cNvSpPr/>
          <p:nvPr/>
        </p:nvSpPr>
        <p:spPr>
          <a:xfrm>
            <a:off x="487680" y="877824"/>
            <a:ext cx="11216640" cy="365760"/>
          </a:xfrm>
          <a:prstGeom prst="rect">
            <a:avLst/>
          </a:prstGeom>
          <a:noFill/>
          <a:ln/>
        </p:spPr>
        <p:txBody>
          <a:bodyPr wrap="square" lIns="0" tIns="0" rIns="0" bIns="0" rtlCol="0" anchor="ctr"/>
          <a:lstStyle/>
          <a:p>
            <a:pPr defTabSz="1219170"/>
            <a:r>
              <a:rPr lang="en-US" sz="1600" i="1" dirty="0">
                <a:solidFill>
                  <a:srgbClr val="64748B"/>
                </a:solidFill>
                <a:latin typeface="Calibri" pitchFamily="34" charset="0"/>
                <a:ea typeface="Calibri" pitchFamily="34" charset="-122"/>
                <a:cs typeface="Calibri" pitchFamily="34" charset="-120"/>
              </a:rPr>
              <a:t>840 × 120 grid  ·  Norwegian Continental Shelf facies  ·  1000-year cyclic WAG injection</a:t>
            </a:r>
            <a:endParaRPr lang="en-US" sz="1600" dirty="0">
              <a:solidFill>
                <a:prstClr val="black"/>
              </a:solidFill>
              <a:latin typeface="Calibri" panose="020F0502020204030204"/>
            </a:endParaRPr>
          </a:p>
        </p:txBody>
      </p:sp>
      <p:sp>
        <p:nvSpPr>
          <p:cNvPr id="5" name="Shape 3"/>
          <p:cNvSpPr/>
          <p:nvPr/>
        </p:nvSpPr>
        <p:spPr>
          <a:xfrm>
            <a:off x="487680" y="1280160"/>
            <a:ext cx="11216640" cy="0"/>
          </a:xfrm>
          <a:prstGeom prst="line">
            <a:avLst/>
          </a:prstGeom>
          <a:noFill/>
          <a:ln w="9525">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6" name="Text 4"/>
          <p:cNvSpPr/>
          <p:nvPr/>
        </p:nvSpPr>
        <p:spPr>
          <a:xfrm>
            <a:off x="487680" y="1463040"/>
            <a:ext cx="6705600" cy="365760"/>
          </a:xfrm>
          <a:prstGeom prst="rect">
            <a:avLst/>
          </a:prstGeom>
          <a:noFill/>
          <a:ln/>
        </p:spPr>
        <p:txBody>
          <a:bodyPr wrap="square" lIns="0" tIns="0" rIns="0" bIns="0" rtlCol="0" anchor="ctr"/>
          <a:lstStyle/>
          <a:p>
            <a:pPr defTabSz="1219170"/>
            <a:r>
              <a:rPr lang="en-US" sz="1467" b="1" dirty="0">
                <a:solidFill>
                  <a:srgbClr val="00305B"/>
                </a:solidFill>
                <a:latin typeface="Calibri" pitchFamily="34" charset="0"/>
                <a:ea typeface="Calibri" pitchFamily="34" charset="-122"/>
                <a:cs typeface="Calibri" pitchFamily="34" charset="-120"/>
              </a:rPr>
              <a:t>HYS (top) vs. NOHYS (bottom):  saturation and dissolved CO₂ fields</a:t>
            </a:r>
            <a:endParaRPr lang="en-US" sz="1467" dirty="0">
              <a:solidFill>
                <a:prstClr val="black"/>
              </a:solidFill>
              <a:latin typeface="Calibri" panose="020F0502020204030204"/>
            </a:endParaRPr>
          </a:p>
        </p:txBody>
      </p:sp>
      <p:pic>
        <p:nvPicPr>
          <p:cNvPr id="7" name="Image 0" descr="/sessions/loving-jolly-rubin/mnt/outputs/extracted_images/ccs_day/ppt/media/image6.png"/>
          <p:cNvPicPr>
            <a:picLocks noChangeAspect="1"/>
          </p:cNvPicPr>
          <p:nvPr/>
        </p:nvPicPr>
        <p:blipFill>
          <a:blip r:embed="rId4"/>
          <a:stretch>
            <a:fillRect/>
          </a:stretch>
        </p:blipFill>
        <p:spPr>
          <a:xfrm>
            <a:off x="888492" y="1828800"/>
            <a:ext cx="5903976" cy="2688418"/>
          </a:xfrm>
          <a:prstGeom prst="rect">
            <a:avLst/>
          </a:prstGeom>
        </p:spPr>
      </p:pic>
      <p:sp>
        <p:nvSpPr>
          <p:cNvPr id="8" name="Text 5"/>
          <p:cNvSpPr/>
          <p:nvPr/>
        </p:nvSpPr>
        <p:spPr>
          <a:xfrm>
            <a:off x="487680" y="4480560"/>
            <a:ext cx="6827520" cy="365760"/>
          </a:xfrm>
          <a:prstGeom prst="rect">
            <a:avLst/>
          </a:prstGeom>
          <a:noFill/>
          <a:ln/>
        </p:spPr>
        <p:txBody>
          <a:bodyPr wrap="square" lIns="0" tIns="0" rIns="0" bIns="0" rtlCol="0" anchor="ctr"/>
          <a:lstStyle/>
          <a:p>
            <a:pPr defTabSz="1219170"/>
            <a:r>
              <a:rPr lang="en-US" sz="1467" b="1" dirty="0">
                <a:solidFill>
                  <a:srgbClr val="00305B"/>
                </a:solidFill>
                <a:latin typeface="Calibri" pitchFamily="34" charset="0"/>
                <a:ea typeface="Calibri" pitchFamily="34" charset="-122"/>
                <a:cs typeface="Calibri" pitchFamily="34" charset="-120"/>
              </a:rPr>
              <a:t>Operator generation points:  HYS (right) vs NOHYS (left)</a:t>
            </a:r>
            <a:endParaRPr lang="en-US" sz="1467" dirty="0">
              <a:solidFill>
                <a:prstClr val="black"/>
              </a:solidFill>
              <a:latin typeface="Calibri" panose="020F0502020204030204"/>
            </a:endParaRPr>
          </a:p>
        </p:txBody>
      </p:sp>
      <p:pic>
        <p:nvPicPr>
          <p:cNvPr id="10" name="Image 2" descr="/sessions/loving-jolly-rubin/mnt/outputs/extracted_images/ccs_day/ppt/media/image7.png"/>
          <p:cNvPicPr>
            <a:picLocks noChangeAspect="1"/>
          </p:cNvPicPr>
          <p:nvPr/>
        </p:nvPicPr>
        <p:blipFill>
          <a:blip r:embed="rId5"/>
          <a:stretch>
            <a:fillRect/>
          </a:stretch>
        </p:blipFill>
        <p:spPr>
          <a:xfrm>
            <a:off x="7498080" y="1463040"/>
            <a:ext cx="4267200" cy="2804160"/>
          </a:xfrm>
          <a:prstGeom prst="rect">
            <a:avLst/>
          </a:prstGeom>
        </p:spPr>
      </p:pic>
      <p:sp>
        <p:nvSpPr>
          <p:cNvPr id="11" name="Text 6"/>
          <p:cNvSpPr/>
          <p:nvPr/>
        </p:nvSpPr>
        <p:spPr>
          <a:xfrm>
            <a:off x="7498080" y="4267200"/>
            <a:ext cx="4267200" cy="365760"/>
          </a:xfrm>
          <a:prstGeom prst="rect">
            <a:avLst/>
          </a:prstGeom>
          <a:noFill/>
          <a:ln/>
        </p:spPr>
        <p:txBody>
          <a:bodyPr wrap="square" lIns="0" tIns="0" rIns="0" bIns="0" rtlCol="0" anchor="ctr"/>
          <a:lstStyle/>
          <a:p>
            <a:pPr defTabSz="1219170"/>
            <a:r>
              <a:rPr lang="en-US" sz="1133" i="1" dirty="0">
                <a:solidFill>
                  <a:srgbClr val="64748B"/>
                </a:solidFill>
                <a:latin typeface="Calibri" pitchFamily="34" charset="0"/>
                <a:ea typeface="Calibri" pitchFamily="34" charset="-122"/>
                <a:cs typeface="Calibri" pitchFamily="34" charset="-120"/>
              </a:rPr>
              <a:t>Fig. 4  Mobile / immobile / dissolved CO₂ and sweep efficiency vs. time.</a:t>
            </a:r>
            <a:endParaRPr lang="en-US" sz="1133" dirty="0">
              <a:solidFill>
                <a:prstClr val="black"/>
              </a:solidFill>
              <a:latin typeface="Calibri" panose="020F0502020204030204"/>
            </a:endParaRPr>
          </a:p>
        </p:txBody>
      </p:sp>
      <p:sp>
        <p:nvSpPr>
          <p:cNvPr id="12" name="Text 7"/>
          <p:cNvSpPr/>
          <p:nvPr/>
        </p:nvSpPr>
        <p:spPr>
          <a:xfrm>
            <a:off x="7498080" y="4693920"/>
            <a:ext cx="4267200" cy="304800"/>
          </a:xfrm>
          <a:prstGeom prst="rect">
            <a:avLst/>
          </a:prstGeom>
          <a:noFill/>
          <a:ln/>
        </p:spPr>
        <p:txBody>
          <a:bodyPr wrap="square" lIns="0" tIns="0" rIns="0" bIns="0" rtlCol="0" anchor="ctr"/>
          <a:lstStyle/>
          <a:p>
            <a:pPr defTabSz="1219170"/>
            <a:r>
              <a:rPr lang="en-US" sz="1467" b="1" dirty="0">
                <a:solidFill>
                  <a:srgbClr val="00305B"/>
                </a:solidFill>
                <a:latin typeface="Calibri" pitchFamily="34" charset="0"/>
                <a:ea typeface="Calibri" pitchFamily="34" charset="-122"/>
                <a:cs typeface="Calibri" pitchFamily="34" charset="-120"/>
              </a:rPr>
              <a:t>Cost overhead</a:t>
            </a:r>
            <a:endParaRPr lang="en-US" sz="1467" dirty="0">
              <a:solidFill>
                <a:prstClr val="black"/>
              </a:solidFill>
              <a:latin typeface="Calibri" panose="020F0502020204030204"/>
            </a:endParaRPr>
          </a:p>
        </p:txBody>
      </p:sp>
      <p:graphicFrame>
        <p:nvGraphicFramePr>
          <p:cNvPr id="13" name="Table 0"/>
          <p:cNvGraphicFramePr>
            <a:graphicFrameLocks noGrp="1"/>
          </p:cNvGraphicFramePr>
          <p:nvPr/>
        </p:nvGraphicFramePr>
        <p:xfrm>
          <a:off x="7498080" y="5023104"/>
          <a:ext cx="4267200" cy="991616"/>
        </p:xfrm>
        <a:graphic>
          <a:graphicData uri="http://schemas.openxmlformats.org/drawingml/2006/table">
            <a:tbl>
              <a:tblPr/>
              <a:tblGrid>
                <a:gridCol w="1219200">
                  <a:extLst>
                    <a:ext uri="{9D8B030D-6E8A-4147-A177-3AD203B41FA5}">
                      <a16:colId xmlns:a16="http://schemas.microsoft.com/office/drawing/2014/main" val="20000"/>
                    </a:ext>
                  </a:extLst>
                </a:gridCol>
                <a:gridCol w="158496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tblGrid>
              <a:tr h="341376">
                <a:tc>
                  <a:txBody>
                    <a:bodyPr/>
                    <a:lstStyle/>
                    <a:p>
                      <a:pPr marL="0" indent="0" algn="ctr">
                        <a:buNone/>
                      </a:pPr>
                      <a:r>
                        <a:rPr lang="en-US" sz="1300" b="1" dirty="0">
                          <a:solidFill>
                            <a:srgbClr val="00305B"/>
                          </a:solidFill>
                          <a:latin typeface="Calibri" pitchFamily="34" charset="0"/>
                          <a:ea typeface="Calibri" pitchFamily="34" charset="-122"/>
                          <a:cs typeface="Calibri" pitchFamily="34" charset="-120"/>
                        </a:rPr>
                        <a:t>Model</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solidFill>
                      <a:srgbClr val="E5EEF7"/>
                    </a:solidFill>
                  </a:tcPr>
                </a:tc>
                <a:tc>
                  <a:txBody>
                    <a:bodyPr/>
                    <a:lstStyle/>
                    <a:p>
                      <a:pPr marL="0" indent="0" algn="ctr">
                        <a:buNone/>
                      </a:pPr>
                      <a:r>
                        <a:rPr lang="en-US" sz="1300" b="1" dirty="0">
                          <a:solidFill>
                            <a:srgbClr val="00305B"/>
                          </a:solidFill>
                          <a:latin typeface="Calibri" pitchFamily="34" charset="0"/>
                          <a:ea typeface="Calibri" pitchFamily="34" charset="-122"/>
                          <a:cs typeface="Calibri" pitchFamily="34" charset="-120"/>
                        </a:rPr>
                        <a:t>Newton iters</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solidFill>
                      <a:srgbClr val="E5EEF7"/>
                    </a:solidFill>
                  </a:tcPr>
                </a:tc>
                <a:tc>
                  <a:txBody>
                    <a:bodyPr/>
                    <a:lstStyle/>
                    <a:p>
                      <a:pPr marL="0" indent="0" algn="ctr">
                        <a:buNone/>
                      </a:pPr>
                      <a:r>
                        <a:rPr lang="en-US" sz="1300" b="1" dirty="0">
                          <a:solidFill>
                            <a:srgbClr val="00305B"/>
                          </a:solidFill>
                          <a:latin typeface="Calibri" pitchFamily="34" charset="0"/>
                          <a:ea typeface="Calibri" pitchFamily="34" charset="-122"/>
                          <a:cs typeface="Calibri" pitchFamily="34" charset="-120"/>
                        </a:rPr>
                        <a:t>CPU (s)</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solidFill>
                      <a:srgbClr val="E5EEF7"/>
                    </a:solidFill>
                  </a:tcPr>
                </a:tc>
                <a:extLst>
                  <a:ext uri="{0D108BD9-81ED-4DB2-BD59-A6C34878D82A}">
                    <a16:rowId xmlns:a16="http://schemas.microsoft.com/office/drawing/2014/main" val="10000"/>
                  </a:ext>
                </a:extLst>
              </a:tr>
              <a:tr h="325120">
                <a:tc>
                  <a:txBody>
                    <a:bodyPr/>
                    <a:lstStyle/>
                    <a:p>
                      <a:pPr marL="0" indent="0" algn="ctr">
                        <a:buNone/>
                      </a:pPr>
                      <a:r>
                        <a:rPr lang="en-US" sz="1300" dirty="0">
                          <a:solidFill>
                            <a:srgbClr val="2C3E50"/>
                          </a:solidFill>
                          <a:latin typeface="Calibri" pitchFamily="34" charset="0"/>
                          <a:ea typeface="Calibri" pitchFamily="34" charset="-122"/>
                          <a:cs typeface="Calibri" pitchFamily="34" charset="-120"/>
                        </a:rPr>
                        <a:t>HYS</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tcPr>
                </a:tc>
                <a:tc>
                  <a:txBody>
                    <a:bodyPr/>
                    <a:lstStyle/>
                    <a:p>
                      <a:pPr marL="0" indent="0" algn="ctr">
                        <a:buNone/>
                      </a:pPr>
                      <a:r>
                        <a:rPr lang="en-US" sz="1300" dirty="0">
                          <a:solidFill>
                            <a:srgbClr val="2C3E50"/>
                          </a:solidFill>
                          <a:latin typeface="Calibri" pitchFamily="34" charset="0"/>
                          <a:ea typeface="Calibri" pitchFamily="34" charset="-122"/>
                          <a:cs typeface="Calibri" pitchFamily="34" charset="-120"/>
                        </a:rPr>
                        <a:t>63 430</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tcPr>
                </a:tc>
                <a:tc>
                  <a:txBody>
                    <a:bodyPr/>
                    <a:lstStyle/>
                    <a:p>
                      <a:pPr marL="0" indent="0" algn="ctr">
                        <a:buNone/>
                      </a:pPr>
                      <a:r>
                        <a:rPr lang="en-US" sz="1300" dirty="0">
                          <a:solidFill>
                            <a:srgbClr val="2C3E50"/>
                          </a:solidFill>
                          <a:latin typeface="Calibri" pitchFamily="34" charset="0"/>
                          <a:ea typeface="Calibri" pitchFamily="34" charset="-122"/>
                          <a:cs typeface="Calibri" pitchFamily="34" charset="-120"/>
                        </a:rPr>
                        <a:t>8 995</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tcPr>
                </a:tc>
                <a:extLst>
                  <a:ext uri="{0D108BD9-81ED-4DB2-BD59-A6C34878D82A}">
                    <a16:rowId xmlns:a16="http://schemas.microsoft.com/office/drawing/2014/main" val="10001"/>
                  </a:ext>
                </a:extLst>
              </a:tr>
              <a:tr h="325120">
                <a:tc>
                  <a:txBody>
                    <a:bodyPr/>
                    <a:lstStyle/>
                    <a:p>
                      <a:pPr marL="0" indent="0" algn="ctr">
                        <a:buNone/>
                      </a:pPr>
                      <a:r>
                        <a:rPr lang="en-US" sz="1300" dirty="0">
                          <a:solidFill>
                            <a:srgbClr val="2C3E50"/>
                          </a:solidFill>
                          <a:latin typeface="Calibri" pitchFamily="34" charset="0"/>
                          <a:ea typeface="Calibri" pitchFamily="34" charset="-122"/>
                          <a:cs typeface="Calibri" pitchFamily="34" charset="-120"/>
                        </a:rPr>
                        <a:t>NOHYS</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tcPr>
                </a:tc>
                <a:tc>
                  <a:txBody>
                    <a:bodyPr/>
                    <a:lstStyle/>
                    <a:p>
                      <a:pPr marL="0" indent="0" algn="ctr">
                        <a:buNone/>
                      </a:pPr>
                      <a:r>
                        <a:rPr lang="en-US" sz="1300" dirty="0">
                          <a:solidFill>
                            <a:srgbClr val="2C3E50"/>
                          </a:solidFill>
                          <a:latin typeface="Calibri" pitchFamily="34" charset="0"/>
                          <a:ea typeface="Calibri" pitchFamily="34" charset="-122"/>
                          <a:cs typeface="Calibri" pitchFamily="34" charset="-120"/>
                        </a:rPr>
                        <a:t>63 852</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tcPr>
                </a:tc>
                <a:tc>
                  <a:txBody>
                    <a:bodyPr/>
                    <a:lstStyle/>
                    <a:p>
                      <a:pPr marL="0" indent="0" algn="ctr">
                        <a:buNone/>
                      </a:pPr>
                      <a:r>
                        <a:rPr lang="en-US" sz="1300" dirty="0">
                          <a:solidFill>
                            <a:srgbClr val="2C3E50"/>
                          </a:solidFill>
                          <a:latin typeface="Calibri" pitchFamily="34" charset="0"/>
                          <a:ea typeface="Calibri" pitchFamily="34" charset="-122"/>
                          <a:cs typeface="Calibri" pitchFamily="34" charset="-120"/>
                        </a:rPr>
                        <a:t>7 322</a:t>
                      </a:r>
                      <a:endParaRPr lang="en-US" sz="1300" dirty="0">
                        <a:latin typeface="Calibri" charset="0"/>
                        <a:ea typeface="Calibri" charset="0"/>
                        <a:cs typeface="Calibri" charset="0"/>
                      </a:endParaRPr>
                    </a:p>
                  </a:txBody>
                  <a:tcPr marL="121920" marR="121920" marT="60960" marB="60960" anchor="ctr">
                    <a:lnL w="6350" cap="flat" cmpd="sng" algn="ctr">
                      <a:solidFill>
                        <a:srgbClr val="DDE3EB"/>
                      </a:solidFill>
                      <a:prstDash val="solid"/>
                      <a:round/>
                      <a:headEnd type="none" w="med" len="med"/>
                      <a:tailEnd type="none" w="med" len="med"/>
                    </a:lnL>
                    <a:lnR w="6350" cap="flat" cmpd="sng" algn="ctr">
                      <a:solidFill>
                        <a:srgbClr val="DDE3EB"/>
                      </a:solidFill>
                      <a:prstDash val="solid"/>
                      <a:round/>
                      <a:headEnd type="none" w="med" len="med"/>
                      <a:tailEnd type="none" w="med" len="med"/>
                    </a:lnR>
                    <a:lnT w="6350" cap="flat" cmpd="sng" algn="ctr">
                      <a:solidFill>
                        <a:srgbClr val="DDE3EB"/>
                      </a:solidFill>
                      <a:prstDash val="solid"/>
                      <a:round/>
                      <a:headEnd type="none" w="med" len="med"/>
                      <a:tailEnd type="none" w="med" len="med"/>
                    </a:lnT>
                    <a:lnB w="6350" cap="flat" cmpd="sng" algn="ctr">
                      <a:solidFill>
                        <a:srgbClr val="DDE3E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Shape 8"/>
          <p:cNvSpPr/>
          <p:nvPr/>
        </p:nvSpPr>
        <p:spPr>
          <a:xfrm>
            <a:off x="487680" y="6096000"/>
            <a:ext cx="11216640" cy="243840"/>
          </a:xfrm>
          <a:prstGeom prst="rect">
            <a:avLst/>
          </a:prstGeom>
          <a:solidFill>
            <a:srgbClr val="00A6D6"/>
          </a:solidFill>
          <a:ln w="12700">
            <a:solidFill>
              <a:srgbClr val="00A6D6"/>
            </a:solidFill>
            <a:prstDash val="solid"/>
          </a:ln>
        </p:spPr>
        <p:txBody>
          <a:bodyPr/>
          <a:lstStyle/>
          <a:p>
            <a:pPr defTabSz="1219170"/>
            <a:endParaRPr lang="nl-NL" sz="2400">
              <a:solidFill>
                <a:prstClr val="black"/>
              </a:solidFill>
              <a:latin typeface="Calibri" panose="020F0502020204030204"/>
            </a:endParaRPr>
          </a:p>
        </p:txBody>
      </p:sp>
      <p:sp>
        <p:nvSpPr>
          <p:cNvPr id="15" name="Text 9"/>
          <p:cNvSpPr/>
          <p:nvPr/>
        </p:nvSpPr>
        <p:spPr>
          <a:xfrm>
            <a:off x="670560" y="6096000"/>
            <a:ext cx="10972800" cy="243840"/>
          </a:xfrm>
          <a:prstGeom prst="rect">
            <a:avLst/>
          </a:prstGeom>
          <a:noFill/>
          <a:ln/>
        </p:spPr>
        <p:txBody>
          <a:bodyPr wrap="square" lIns="0" tIns="0" rIns="0" bIns="0" rtlCol="0" anchor="ctr"/>
          <a:lstStyle/>
          <a:p>
            <a:pPr defTabSz="1219170"/>
            <a:r>
              <a:rPr lang="en-US" sz="1400" b="1" dirty="0">
                <a:solidFill>
                  <a:srgbClr val="FFFFFF"/>
                </a:solidFill>
                <a:latin typeface="Calibri" pitchFamily="34" charset="0"/>
                <a:ea typeface="Calibri" pitchFamily="34" charset="-122"/>
                <a:cs typeface="Calibri" pitchFamily="34" charset="-120"/>
              </a:rPr>
              <a:t>Hysteresis enhances residual trapping at reservoir scale — only ~23% extra CPU cost.</a:t>
            </a:r>
            <a:endParaRPr lang="en-US" sz="1400" dirty="0">
              <a:solidFill>
                <a:prstClr val="black"/>
              </a:solidFill>
              <a:latin typeface="Calibri" panose="020F0502020204030204"/>
            </a:endParaRPr>
          </a:p>
        </p:txBody>
      </p:sp>
      <p:sp>
        <p:nvSpPr>
          <p:cNvPr id="16" name="Shape 10"/>
          <p:cNvSpPr/>
          <p:nvPr/>
        </p:nvSpPr>
        <p:spPr>
          <a:xfrm>
            <a:off x="487680" y="6400800"/>
            <a:ext cx="11216640" cy="0"/>
          </a:xfrm>
          <a:prstGeom prst="line">
            <a:avLst/>
          </a:prstGeom>
          <a:noFill/>
          <a:ln w="6350">
            <a:solidFill>
              <a:srgbClr val="DDE3EB"/>
            </a:solidFill>
            <a:prstDash val="solid"/>
          </a:ln>
        </p:spPr>
        <p:txBody>
          <a:bodyPr/>
          <a:lstStyle/>
          <a:p>
            <a:pPr defTabSz="1219170"/>
            <a:endParaRPr lang="nl-NL" sz="2400">
              <a:solidFill>
                <a:prstClr val="black"/>
              </a:solidFill>
              <a:latin typeface="Calibri" panose="020F0502020204030204"/>
            </a:endParaRPr>
          </a:p>
        </p:txBody>
      </p:sp>
      <p:sp>
        <p:nvSpPr>
          <p:cNvPr id="17" name="Text 11"/>
          <p:cNvSpPr/>
          <p:nvPr/>
        </p:nvSpPr>
        <p:spPr>
          <a:xfrm>
            <a:off x="487680" y="6486144"/>
            <a:ext cx="8534400" cy="304800"/>
          </a:xfrm>
          <a:prstGeom prst="rect">
            <a:avLst/>
          </a:prstGeom>
          <a:noFill/>
          <a:ln/>
        </p:spPr>
        <p:txBody>
          <a:bodyPr wrap="square" lIns="0" tIns="0" rIns="0" bIns="0" rtlCol="0" anchor="ctr"/>
          <a:lstStyle/>
          <a:p>
            <a:pPr defTabSz="1219170"/>
            <a:r>
              <a:rPr lang="en-US" sz="1200" dirty="0">
                <a:solidFill>
                  <a:srgbClr val="64748B"/>
                </a:solidFill>
                <a:latin typeface="Calibri" pitchFamily="34" charset="0"/>
                <a:ea typeface="Calibri" pitchFamily="34" charset="-122"/>
                <a:cs typeface="Calibri" pitchFamily="34" charset="-120"/>
              </a:rPr>
              <a:t>Jianxin Lu  ·  InterPore 2026  ·  Delft University of Technology</a:t>
            </a:r>
            <a:endParaRPr lang="en-US" sz="1200" dirty="0">
              <a:solidFill>
                <a:prstClr val="black"/>
              </a:solidFill>
              <a:latin typeface="Calibri" panose="020F0502020204030204"/>
            </a:endParaRPr>
          </a:p>
        </p:txBody>
      </p:sp>
      <p:sp>
        <p:nvSpPr>
          <p:cNvPr id="18" name="Text 12"/>
          <p:cNvSpPr/>
          <p:nvPr/>
        </p:nvSpPr>
        <p:spPr>
          <a:xfrm>
            <a:off x="10485120" y="6486144"/>
            <a:ext cx="1219200" cy="304800"/>
          </a:xfrm>
          <a:prstGeom prst="rect">
            <a:avLst/>
          </a:prstGeom>
          <a:noFill/>
          <a:ln/>
        </p:spPr>
        <p:txBody>
          <a:bodyPr wrap="square" lIns="0" tIns="0" rIns="0" bIns="0" rtlCol="0" anchor="ctr"/>
          <a:lstStyle/>
          <a:p>
            <a:pPr algn="r" defTabSz="1219170"/>
            <a:r>
              <a:rPr lang="en-US" sz="1200" dirty="0">
                <a:solidFill>
                  <a:srgbClr val="64748B"/>
                </a:solidFill>
                <a:latin typeface="Calibri" pitchFamily="34" charset="0"/>
                <a:ea typeface="Calibri" pitchFamily="34" charset="-122"/>
                <a:cs typeface="Calibri" pitchFamily="34" charset="-120"/>
              </a:rPr>
              <a:t>9 / 10</a:t>
            </a:r>
            <a:endParaRPr lang="en-US" sz="1200" dirty="0">
              <a:solidFill>
                <a:prstClr val="black"/>
              </a:solidFill>
              <a:latin typeface="Calibri" panose="020F05020202040302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924</TotalTime>
  <Words>2720</Words>
  <Application>Microsoft Office PowerPoint</Application>
  <PresentationFormat>Widescreen</PresentationFormat>
  <Paragraphs>165</Paragraphs>
  <Slides>10</Slides>
  <Notes>10</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Aptos</vt:lpstr>
      <vt:lpstr>Aptos Display</vt:lpstr>
      <vt:lpstr>Arial</vt:lpstr>
      <vt:lpstr>Avenir Next LT Pro</vt:lpstr>
      <vt:lpstr>Calibri</vt:lpstr>
      <vt:lpstr>Helvetica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Jianxin Lu</dc:creator>
  <cp:lastModifiedBy>Jianxin Lu</cp:lastModifiedBy>
  <cp:revision>6</cp:revision>
  <dcterms:created xsi:type="dcterms:W3CDTF">2026-05-12T13:53:57Z</dcterms:created>
  <dcterms:modified xsi:type="dcterms:W3CDTF">2026-05-15T19:34:52Z</dcterms:modified>
</cp:coreProperties>
</file>