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vml" ContentType="application/vnd.openxmlformats-officedocument.vmlDrawing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13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14.xml" ContentType="application/vnd.openxmlformats-officedocument.presentationml.notesSl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15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98" r:id="rId2"/>
    <p:sldId id="299" r:id="rId3"/>
    <p:sldId id="301" r:id="rId4"/>
    <p:sldId id="300" r:id="rId5"/>
    <p:sldId id="304" r:id="rId6"/>
    <p:sldId id="305" r:id="rId7"/>
    <p:sldId id="307" r:id="rId8"/>
    <p:sldId id="306" r:id="rId9"/>
    <p:sldId id="308" r:id="rId10"/>
    <p:sldId id="311" r:id="rId11"/>
    <p:sldId id="313" r:id="rId12"/>
    <p:sldId id="309" r:id="rId13"/>
    <p:sldId id="314" r:id="rId14"/>
    <p:sldId id="316" r:id="rId15"/>
    <p:sldId id="315" r:id="rId16"/>
    <p:sldId id="318" r:id="rId17"/>
    <p:sldId id="319" r:id="rId18"/>
    <p:sldId id="320" r:id="rId19"/>
    <p:sldId id="321" r:id="rId20"/>
    <p:sldId id="322" r:id="rId21"/>
    <p:sldId id="323" r:id="rId2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5050"/>
    <a:srgbClr val="C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6" autoAdjust="0"/>
    <p:restoredTop sz="80499" autoAdjust="0"/>
  </p:normalViewPr>
  <p:slideViewPr>
    <p:cSldViewPr snapToGrid="0">
      <p:cViewPr varScale="1">
        <p:scale>
          <a:sx n="87" d="100"/>
          <a:sy n="87" d="100"/>
        </p:scale>
        <p:origin x="1314" y="8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F:\&#26368;&#23567;&#28151;&#30456;&#21387;&#21147;&#27979;&#37327;\&#37319;&#25910;&#29575;&#26354;&#32447;-V2.xlsx" TargetMode="Externa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879037722385786"/>
          <c:y val="2.794E-2"/>
          <c:w val="0.84083536433465378"/>
          <c:h val="0.80418977719947315"/>
        </c:manualLayout>
      </c:layout>
      <c:scatterChart>
        <c:scatterStyle val="smoothMarker"/>
        <c:varyColors val="0"/>
        <c:ser>
          <c:idx val="0"/>
          <c:order val="0"/>
          <c:tx>
            <c:v>25 ℃</c:v>
          </c:tx>
          <c:spPr>
            <a:ln w="12700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9525">
                <a:solidFill>
                  <a:srgbClr val="FF0000"/>
                </a:solidFill>
              </a:ln>
              <a:effectLst/>
            </c:spPr>
          </c:marker>
          <c:xVal>
            <c:numRef>
              <c:f>不规则基质!$K$2:$P$2</c:f>
              <c:numCache>
                <c:formatCode>General</c:formatCode>
                <c:ptCount val="6"/>
                <c:pt idx="0">
                  <c:v>5.4</c:v>
                </c:pt>
                <c:pt idx="1">
                  <c:v>5.6</c:v>
                </c:pt>
                <c:pt idx="2">
                  <c:v>5.8</c:v>
                </c:pt>
                <c:pt idx="3">
                  <c:v>6</c:v>
                </c:pt>
                <c:pt idx="4">
                  <c:v>6.2</c:v>
                </c:pt>
                <c:pt idx="5">
                  <c:v>6.4</c:v>
                </c:pt>
              </c:numCache>
            </c:numRef>
          </c:xVal>
          <c:yVal>
            <c:numRef>
              <c:f>不规则基质!$K$3:$P$3</c:f>
              <c:numCache>
                <c:formatCode>0.00</c:formatCode>
                <c:ptCount val="6"/>
                <c:pt idx="0">
                  <c:v>64.694194276452492</c:v>
                </c:pt>
                <c:pt idx="1">
                  <c:v>68.625603972630344</c:v>
                </c:pt>
                <c:pt idx="2">
                  <c:v>75.873604453060409</c:v>
                </c:pt>
                <c:pt idx="3">
                  <c:v>88.678423692841363</c:v>
                </c:pt>
                <c:pt idx="4" formatCode="0">
                  <c:v>100</c:v>
                </c:pt>
                <c:pt idx="5" formatCode="General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BD7E-4483-8FF4-54206CA001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839344"/>
        <c:axId val="818841424"/>
      </c:scatterChart>
      <c:valAx>
        <c:axId val="818839344"/>
        <c:scaling>
          <c:orientation val="minMax"/>
          <c:max val="7"/>
          <c:min val="5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9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Pressure (MPa)</a:t>
                </a:r>
                <a:endParaRPr lang="zh-CN" altLang="en-US" sz="9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.42331893939393939"/>
              <c:y val="0.9132637037037036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41424"/>
        <c:crosses val="autoZero"/>
        <c:crossBetween val="midCat"/>
        <c:majorUnit val="0.4"/>
        <c:minorUnit val="0.2"/>
      </c:valAx>
      <c:valAx>
        <c:axId val="818841424"/>
        <c:scaling>
          <c:orientation val="minMax"/>
          <c:max val="100"/>
          <c:min val="6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9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Displacement ratio </a:t>
                </a:r>
                <a:r>
                  <a:rPr lang="en-US" altLang="zh-CN" sz="900" b="1" baseline="0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(%)</a:t>
                </a:r>
                <a:endParaRPr lang="zh-CN" altLang="en-US" sz="9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"/>
              <c:y val="0.1623635604111826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39344"/>
        <c:crosses val="autoZero"/>
        <c:crossBetween val="midCat"/>
        <c:majorUnit val="10"/>
        <c:minorUnit val="5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650864197530864"/>
          <c:y val="5.9523232323232339E-2"/>
          <c:w val="0.75734097222222219"/>
          <c:h val="0.74923787878787895"/>
        </c:manualLayout>
      </c:layout>
      <c:scatterChart>
        <c:scatterStyle val="smoothMarker"/>
        <c:varyColors val="0"/>
        <c:ser>
          <c:idx val="0"/>
          <c:order val="0"/>
          <c:tx>
            <c:v>irregular</c:v>
          </c:tx>
          <c:spPr>
            <a:ln w="12700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9525">
                <a:solidFill>
                  <a:srgbClr val="FF0000"/>
                </a:solidFill>
              </a:ln>
              <a:effectLst/>
            </c:spPr>
          </c:marker>
          <c:xVal>
            <c:numRef>
              <c:f>时序图!$J$7:$J$40</c:f>
              <c:numCache>
                <c:formatCode>General</c:formatCode>
                <c:ptCount val="34"/>
                <c:pt idx="0">
                  <c:v>0</c:v>
                </c:pt>
                <c:pt idx="1">
                  <c:v>20</c:v>
                </c:pt>
                <c:pt idx="2">
                  <c:v>40</c:v>
                </c:pt>
                <c:pt idx="3">
                  <c:v>80</c:v>
                </c:pt>
                <c:pt idx="4">
                  <c:v>100</c:v>
                </c:pt>
                <c:pt idx="5">
                  <c:v>120</c:v>
                </c:pt>
                <c:pt idx="6">
                  <c:v>140</c:v>
                </c:pt>
                <c:pt idx="7">
                  <c:v>160</c:v>
                </c:pt>
                <c:pt idx="8">
                  <c:v>180</c:v>
                </c:pt>
                <c:pt idx="9">
                  <c:v>200</c:v>
                </c:pt>
                <c:pt idx="10">
                  <c:v>220</c:v>
                </c:pt>
                <c:pt idx="11">
                  <c:v>240</c:v>
                </c:pt>
                <c:pt idx="12">
                  <c:v>260</c:v>
                </c:pt>
                <c:pt idx="13">
                  <c:v>280</c:v>
                </c:pt>
                <c:pt idx="14">
                  <c:v>300</c:v>
                </c:pt>
                <c:pt idx="15">
                  <c:v>320</c:v>
                </c:pt>
                <c:pt idx="16">
                  <c:v>340</c:v>
                </c:pt>
                <c:pt idx="17">
                  <c:v>360</c:v>
                </c:pt>
                <c:pt idx="18">
                  <c:v>380</c:v>
                </c:pt>
                <c:pt idx="19">
                  <c:v>400</c:v>
                </c:pt>
                <c:pt idx="20">
                  <c:v>430</c:v>
                </c:pt>
                <c:pt idx="21">
                  <c:v>460</c:v>
                </c:pt>
                <c:pt idx="22">
                  <c:v>490</c:v>
                </c:pt>
                <c:pt idx="23">
                  <c:v>520</c:v>
                </c:pt>
                <c:pt idx="24">
                  <c:v>550</c:v>
                </c:pt>
                <c:pt idx="25">
                  <c:v>570</c:v>
                </c:pt>
                <c:pt idx="26">
                  <c:v>600</c:v>
                </c:pt>
                <c:pt idx="27">
                  <c:v>630</c:v>
                </c:pt>
                <c:pt idx="28">
                  <c:v>660</c:v>
                </c:pt>
                <c:pt idx="29">
                  <c:v>690</c:v>
                </c:pt>
                <c:pt idx="30">
                  <c:v>720</c:v>
                </c:pt>
                <c:pt idx="31">
                  <c:v>750</c:v>
                </c:pt>
                <c:pt idx="32">
                  <c:v>780</c:v>
                </c:pt>
                <c:pt idx="33">
                  <c:v>800</c:v>
                </c:pt>
              </c:numCache>
            </c:numRef>
          </c:xVal>
          <c:yVal>
            <c:numRef>
              <c:f>时序图!$L$7:$L$40</c:f>
              <c:numCache>
                <c:formatCode>0.00</c:formatCode>
                <c:ptCount val="34"/>
                <c:pt idx="0" formatCode="0">
                  <c:v>0</c:v>
                </c:pt>
                <c:pt idx="1">
                  <c:v>0.51776995759564148</c:v>
                </c:pt>
                <c:pt idx="2">
                  <c:v>2.3798060616889938</c:v>
                </c:pt>
                <c:pt idx="3">
                  <c:v>3.2312021958277288</c:v>
                </c:pt>
                <c:pt idx="4">
                  <c:v>4.4342307792000799</c:v>
                </c:pt>
                <c:pt idx="5">
                  <c:v>7.0997106312012033</c:v>
                </c:pt>
                <c:pt idx="6">
                  <c:v>8.1701049547857814</c:v>
                </c:pt>
                <c:pt idx="7">
                  <c:v>9.5494461071982624</c:v>
                </c:pt>
                <c:pt idx="8">
                  <c:v>12.425238121237088</c:v>
                </c:pt>
                <c:pt idx="9">
                  <c:v>19.974112880854726</c:v>
                </c:pt>
                <c:pt idx="10">
                  <c:v>26.775134467976685</c:v>
                </c:pt>
                <c:pt idx="11">
                  <c:v>30.0056472965498</c:v>
                </c:pt>
                <c:pt idx="12">
                  <c:v>32.384322795941223</c:v>
                </c:pt>
                <c:pt idx="13">
                  <c:v>35.078370026973559</c:v>
                </c:pt>
                <c:pt idx="14">
                  <c:v>37.332270053279814</c:v>
                </c:pt>
                <c:pt idx="15">
                  <c:v>43.381578011280254</c:v>
                </c:pt>
                <c:pt idx="16">
                  <c:v>49.552821249276853</c:v>
                </c:pt>
                <c:pt idx="17">
                  <c:v>55.327788614631018</c:v>
                </c:pt>
                <c:pt idx="18">
                  <c:v>60.198554314143003</c:v>
                </c:pt>
                <c:pt idx="19">
                  <c:v>64.210782034758452</c:v>
                </c:pt>
                <c:pt idx="20">
                  <c:v>64.210782034758452</c:v>
                </c:pt>
                <c:pt idx="21">
                  <c:v>64.210782034758452</c:v>
                </c:pt>
                <c:pt idx="22">
                  <c:v>64.210782034758452</c:v>
                </c:pt>
                <c:pt idx="23">
                  <c:v>64.210782034758452</c:v>
                </c:pt>
                <c:pt idx="24">
                  <c:v>64.210782034758452</c:v>
                </c:pt>
                <c:pt idx="25">
                  <c:v>64.210782034758452</c:v>
                </c:pt>
                <c:pt idx="26">
                  <c:v>64.210782034758452</c:v>
                </c:pt>
                <c:pt idx="27">
                  <c:v>64.210782034758452</c:v>
                </c:pt>
                <c:pt idx="28">
                  <c:v>64.210782034758452</c:v>
                </c:pt>
                <c:pt idx="29">
                  <c:v>64.210782034758452</c:v>
                </c:pt>
                <c:pt idx="30">
                  <c:v>64.210782034758452</c:v>
                </c:pt>
                <c:pt idx="31">
                  <c:v>64.210782034758452</c:v>
                </c:pt>
                <c:pt idx="32">
                  <c:v>64.210782034758452</c:v>
                </c:pt>
                <c:pt idx="33">
                  <c:v>64.210782034758452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B942-443D-B203-70E65376B4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839344"/>
        <c:axId val="818841424"/>
      </c:scatterChart>
      <c:valAx>
        <c:axId val="818839344"/>
        <c:scaling>
          <c:orientation val="minMax"/>
          <c:max val="80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Time (s)</a:t>
                </a:r>
                <a:endParaRPr lang="zh-CN" altLang="en-US" sz="8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.46509920634920637"/>
              <c:y val="0.8926914141414141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41424"/>
        <c:crosses val="autoZero"/>
        <c:crossBetween val="midCat"/>
        <c:minorUnit val="100"/>
      </c:valAx>
      <c:valAx>
        <c:axId val="818841424"/>
        <c:scaling>
          <c:orientation val="minMax"/>
          <c:max val="100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8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Displacement ratio</a:t>
                </a:r>
                <a:r>
                  <a:rPr lang="en-US" altLang="zh-CN" sz="800" b="1" baseline="0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(%)</a:t>
                </a:r>
                <a:endParaRPr lang="zh-CN" altLang="en-US" sz="8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"/>
              <c:y val="9.9826628352490426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39344"/>
        <c:crosses val="autoZero"/>
        <c:crossBetween val="midCat"/>
        <c:majorUnit val="20"/>
        <c:minorUnit val="10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875034722222223"/>
          <c:y val="2.794E-2"/>
          <c:w val="0.73808055555555552"/>
          <c:h val="0.77446313131313127"/>
        </c:manualLayout>
      </c:layout>
      <c:scatterChart>
        <c:scatterStyle val="smoothMarker"/>
        <c:varyColors val="0"/>
        <c:ser>
          <c:idx val="1"/>
          <c:order val="0"/>
          <c:tx>
            <c:v>irregular</c:v>
          </c:tx>
          <c:spPr>
            <a:ln w="12700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9525">
                <a:solidFill>
                  <a:srgbClr val="FF0000"/>
                </a:solidFill>
              </a:ln>
              <a:effectLst/>
            </c:spPr>
          </c:marker>
          <c:xVal>
            <c:numRef>
              <c:f>时序图!$M$7:$M$34</c:f>
              <c:numCache>
                <c:formatCode>General</c:formatCode>
                <c:ptCount val="28"/>
                <c:pt idx="0">
                  <c:v>0</c:v>
                </c:pt>
                <c:pt idx="1">
                  <c:v>3</c:v>
                </c:pt>
                <c:pt idx="2">
                  <c:v>6</c:v>
                </c:pt>
                <c:pt idx="3">
                  <c:v>9</c:v>
                </c:pt>
                <c:pt idx="4">
                  <c:v>12</c:v>
                </c:pt>
                <c:pt idx="5">
                  <c:v>15</c:v>
                </c:pt>
                <c:pt idx="6">
                  <c:v>18</c:v>
                </c:pt>
                <c:pt idx="7">
                  <c:v>21</c:v>
                </c:pt>
                <c:pt idx="8">
                  <c:v>24</c:v>
                </c:pt>
                <c:pt idx="9">
                  <c:v>27</c:v>
                </c:pt>
                <c:pt idx="10">
                  <c:v>30</c:v>
                </c:pt>
                <c:pt idx="11">
                  <c:v>33</c:v>
                </c:pt>
                <c:pt idx="12">
                  <c:v>36</c:v>
                </c:pt>
                <c:pt idx="13">
                  <c:v>39</c:v>
                </c:pt>
                <c:pt idx="14">
                  <c:v>42</c:v>
                </c:pt>
                <c:pt idx="15">
                  <c:v>45</c:v>
                </c:pt>
                <c:pt idx="16">
                  <c:v>48</c:v>
                </c:pt>
                <c:pt idx="17">
                  <c:v>51</c:v>
                </c:pt>
                <c:pt idx="18">
                  <c:v>54</c:v>
                </c:pt>
                <c:pt idx="19">
                  <c:v>60</c:v>
                </c:pt>
                <c:pt idx="20">
                  <c:v>70</c:v>
                </c:pt>
                <c:pt idx="21">
                  <c:v>80</c:v>
                </c:pt>
                <c:pt idx="22">
                  <c:v>90</c:v>
                </c:pt>
                <c:pt idx="23">
                  <c:v>100</c:v>
                </c:pt>
                <c:pt idx="24">
                  <c:v>110</c:v>
                </c:pt>
                <c:pt idx="25">
                  <c:v>120</c:v>
                </c:pt>
                <c:pt idx="26">
                  <c:v>130</c:v>
                </c:pt>
                <c:pt idx="27">
                  <c:v>150</c:v>
                </c:pt>
              </c:numCache>
            </c:numRef>
          </c:xVal>
          <c:yVal>
            <c:numRef>
              <c:f>时序图!$O$7:$O$34</c:f>
              <c:numCache>
                <c:formatCode>0.00</c:formatCode>
                <c:ptCount val="28"/>
                <c:pt idx="0" formatCode="General">
                  <c:v>0</c:v>
                </c:pt>
                <c:pt idx="1">
                  <c:v>3.947647796203186</c:v>
                </c:pt>
                <c:pt idx="2">
                  <c:v>9.6708298933907333</c:v>
                </c:pt>
                <c:pt idx="3">
                  <c:v>13.567795409034682</c:v>
                </c:pt>
                <c:pt idx="4">
                  <c:v>18.199130073674056</c:v>
                </c:pt>
                <c:pt idx="5">
                  <c:v>23.714288708109219</c:v>
                </c:pt>
                <c:pt idx="6">
                  <c:v>30.136764948377422</c:v>
                </c:pt>
                <c:pt idx="7">
                  <c:v>34.169977008223327</c:v>
                </c:pt>
                <c:pt idx="8">
                  <c:v>43.056720586215853</c:v>
                </c:pt>
                <c:pt idx="9">
                  <c:v>51.581601504916293</c:v>
                </c:pt>
                <c:pt idx="10">
                  <c:v>55.405687114402426</c:v>
                </c:pt>
                <c:pt idx="11">
                  <c:v>59.023734638829467</c:v>
                </c:pt>
                <c:pt idx="12">
                  <c:v>67.0693674421221</c:v>
                </c:pt>
                <c:pt idx="13">
                  <c:v>71.352654367251859</c:v>
                </c:pt>
                <c:pt idx="14">
                  <c:v>74.843196524265451</c:v>
                </c:pt>
                <c:pt idx="15">
                  <c:v>77.952932209830152</c:v>
                </c:pt>
                <c:pt idx="16">
                  <c:v>82.587520687911308</c:v>
                </c:pt>
                <c:pt idx="17">
                  <c:v>95.335906603421364</c:v>
                </c:pt>
                <c:pt idx="18" formatCode="0">
                  <c:v>100</c:v>
                </c:pt>
                <c:pt idx="19" formatCode="0">
                  <c:v>100</c:v>
                </c:pt>
                <c:pt idx="20" formatCode="0">
                  <c:v>100</c:v>
                </c:pt>
                <c:pt idx="21" formatCode="0">
                  <c:v>100</c:v>
                </c:pt>
                <c:pt idx="22" formatCode="0">
                  <c:v>100</c:v>
                </c:pt>
                <c:pt idx="23" formatCode="0">
                  <c:v>100</c:v>
                </c:pt>
                <c:pt idx="24" formatCode="0">
                  <c:v>100</c:v>
                </c:pt>
                <c:pt idx="25" formatCode="0">
                  <c:v>100</c:v>
                </c:pt>
                <c:pt idx="26" formatCode="0">
                  <c:v>100</c:v>
                </c:pt>
                <c:pt idx="27" formatCode="0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081-4008-A1A7-C1A49A81F7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18917216"/>
        <c:axId val="518914304"/>
      </c:scatterChart>
      <c:valAx>
        <c:axId val="518917216"/>
        <c:scaling>
          <c:orientation val="minMax"/>
          <c:max val="120"/>
          <c:min val="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altLang="zh-CN" sz="8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Time (s)</a:t>
                </a:r>
                <a:endParaRPr lang="zh-CN" altLang="en-US" sz="8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0.4808425925925926"/>
              <c:y val="0.9132637037037036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/>
          </a:p>
        </c:txPr>
        <c:crossAx val="518914304"/>
        <c:crosses val="autoZero"/>
        <c:crossBetween val="midCat"/>
        <c:majorUnit val="40"/>
        <c:minorUnit val="20"/>
      </c:valAx>
      <c:valAx>
        <c:axId val="518914304"/>
        <c:scaling>
          <c:orientation val="minMax"/>
          <c:max val="10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altLang="zh-CN" sz="8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Displacement ratio</a:t>
                </a:r>
                <a:r>
                  <a:rPr lang="en-US" altLang="zh-CN" sz="800" b="1" baseline="0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(%)</a:t>
                </a:r>
                <a:endParaRPr lang="zh-CN" altLang="en-US" sz="8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0"/>
              <c:y val="0.1179927777777777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/>
          </a:p>
        </c:txPr>
        <c:crossAx val="518917216"/>
        <c:crosses val="autoZero"/>
        <c:crossBetween val="midCat"/>
        <c:majorUnit val="20"/>
        <c:minorUnit val="10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05226851851852"/>
          <c:y val="2.1882337526205452E-2"/>
          <c:w val="0.86007916666666673"/>
          <c:h val="0.8306616876310272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313695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3B6BB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1D1-40F9-AFC6-4EB144BD704B}"/>
              </c:ext>
            </c:extLst>
          </c:dPt>
          <c:dPt>
            <c:idx val="1"/>
            <c:invertIfNegative val="0"/>
            <c:bubble3D val="0"/>
            <c:spPr>
              <a:solidFill>
                <a:srgbClr val="519ECC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1D1-40F9-AFC6-4EB144BD704B}"/>
              </c:ext>
            </c:extLst>
          </c:dPt>
          <c:dPt>
            <c:idx val="2"/>
            <c:invertIfNegative val="0"/>
            <c:bubble3D val="0"/>
            <c:spPr>
              <a:solidFill>
                <a:srgbClr val="7FC6E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91D1-40F9-AFC6-4EB144BD704B}"/>
              </c:ext>
            </c:extLst>
          </c:dPt>
          <c:dPt>
            <c:idx val="3"/>
            <c:invertIfNegative val="0"/>
            <c:bubble3D val="0"/>
            <c:spPr>
              <a:solidFill>
                <a:srgbClr val="F6DDA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91D1-40F9-AFC6-4EB144BD704B}"/>
              </c:ext>
            </c:extLst>
          </c:dPt>
          <c:dPt>
            <c:idx val="4"/>
            <c:invertIfNegative val="0"/>
            <c:bubble3D val="0"/>
            <c:spPr>
              <a:solidFill>
                <a:srgbClr val="FDB86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91D1-40F9-AFC6-4EB144BD704B}"/>
              </c:ext>
            </c:extLst>
          </c:dPt>
          <c:dPt>
            <c:idx val="5"/>
            <c:invertIfNegative val="0"/>
            <c:bubble3D val="0"/>
            <c:spPr>
              <a:solidFill>
                <a:srgbClr val="F46D4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91D1-40F9-AFC6-4EB144BD704B}"/>
              </c:ext>
            </c:extLst>
          </c:dPt>
          <c:dPt>
            <c:idx val="6"/>
            <c:invertIfNegative val="0"/>
            <c:bubble3D val="0"/>
            <c:spPr>
              <a:solidFill>
                <a:srgbClr val="B8122A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91D1-40F9-AFC6-4EB144BD704B}"/>
              </c:ext>
            </c:extLst>
          </c:dPt>
          <c:errBars>
            <c:errBarType val="both"/>
            <c:errValType val="fixedVal"/>
            <c:noEndCap val="0"/>
            <c:val val="0.25"/>
            <c:spPr>
              <a:noFill/>
              <a:ln w="12700" cap="flat" cmpd="sng" algn="ctr">
                <a:solidFill>
                  <a:schemeClr val="tx1"/>
                </a:solidFill>
                <a:round/>
              </a:ln>
              <a:effectLst/>
            </c:spPr>
          </c:errBars>
          <c:cat>
            <c:numRef>
              <c:f>混相压测量!$Y$40:$AE$40</c:f>
              <c:numCache>
                <c:formatCode>General</c:formatCode>
                <c:ptCount val="7"/>
                <c:pt idx="0">
                  <c:v>25</c:v>
                </c:pt>
                <c:pt idx="1">
                  <c:v>35</c:v>
                </c:pt>
                <c:pt idx="2">
                  <c:v>45</c:v>
                </c:pt>
                <c:pt idx="3">
                  <c:v>55</c:v>
                </c:pt>
                <c:pt idx="4">
                  <c:v>65</c:v>
                </c:pt>
                <c:pt idx="5">
                  <c:v>75</c:v>
                </c:pt>
                <c:pt idx="6">
                  <c:v>80</c:v>
                </c:pt>
              </c:numCache>
            </c:numRef>
          </c:cat>
          <c:val>
            <c:numRef>
              <c:f>混相压测量!$Y$41:$AE$41</c:f>
              <c:numCache>
                <c:formatCode>General</c:formatCode>
                <c:ptCount val="7"/>
                <c:pt idx="0">
                  <c:v>5.98</c:v>
                </c:pt>
                <c:pt idx="1">
                  <c:v>7.02</c:v>
                </c:pt>
                <c:pt idx="2">
                  <c:v>8.25</c:v>
                </c:pt>
                <c:pt idx="3">
                  <c:v>9.41</c:v>
                </c:pt>
                <c:pt idx="4">
                  <c:v>10.36</c:v>
                </c:pt>
                <c:pt idx="5">
                  <c:v>11.35</c:v>
                </c:pt>
                <c:pt idx="6">
                  <c:v>11.79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91D1-40F9-AFC6-4EB144BD70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263090064"/>
        <c:axId val="1263094640"/>
      </c:barChart>
      <c:catAx>
        <c:axId val="12630900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2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Temperature (</a:t>
                </a:r>
                <a:r>
                  <a:rPr lang="zh-CN" sz="12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℃</a:t>
                </a:r>
                <a:r>
                  <a:rPr lang="en-US" sz="12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)</a:t>
                </a:r>
                <a:endParaRPr lang="zh-CN" sz="1200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0.44207844164919635"/>
              <c:y val="0.9215068134171907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1" i="0" u="none" strike="noStrike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1263094640"/>
        <c:crosses val="autoZero"/>
        <c:auto val="1"/>
        <c:lblAlgn val="ctr"/>
        <c:lblOffset val="100"/>
        <c:noMultiLvlLbl val="0"/>
      </c:catAx>
      <c:valAx>
        <c:axId val="126309464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1" i="0" u="none" strike="noStrike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2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MMP (MPa)</a:t>
                </a:r>
                <a:endParaRPr lang="zh-CN" sz="12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2.9398148148148148E-3"/>
              <c:y val="0.307272916666666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1" i="0" u="none" strike="noStrike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1263090064"/>
        <c:crosses val="autoZero"/>
        <c:crossBetween val="between"/>
        <c:minorUnit val="1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9942171717171707E-2"/>
          <c:y val="5.174074074074074E-2"/>
          <c:w val="0.86301616161616157"/>
          <c:h val="0.79156370370370366"/>
        </c:manualLayout>
      </c:layout>
      <c:scatterChart>
        <c:scatterStyle val="smoothMarker"/>
        <c:varyColors val="0"/>
        <c:ser>
          <c:idx val="0"/>
          <c:order val="0"/>
          <c:spPr>
            <a:ln w="12700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9525">
                <a:solidFill>
                  <a:srgbClr val="FF0000"/>
                </a:solidFill>
              </a:ln>
              <a:effectLst/>
            </c:spPr>
          </c:marker>
          <c:xVal>
            <c:numRef>
              <c:f>理论与实验对照!$AH$4:$AH$31</c:f>
              <c:numCache>
                <c:formatCode>General</c:formatCode>
                <c:ptCount val="28"/>
                <c:pt idx="0">
                  <c:v>5</c:v>
                </c:pt>
                <c:pt idx="1">
                  <c:v>5.2</c:v>
                </c:pt>
                <c:pt idx="2">
                  <c:v>5.4</c:v>
                </c:pt>
                <c:pt idx="3">
                  <c:v>5.6</c:v>
                </c:pt>
                <c:pt idx="4">
                  <c:v>5.8</c:v>
                </c:pt>
                <c:pt idx="5">
                  <c:v>6</c:v>
                </c:pt>
                <c:pt idx="6">
                  <c:v>6.2</c:v>
                </c:pt>
                <c:pt idx="7">
                  <c:v>6.4</c:v>
                </c:pt>
                <c:pt idx="8">
                  <c:v>6.6</c:v>
                </c:pt>
                <c:pt idx="9">
                  <c:v>6.8</c:v>
                </c:pt>
                <c:pt idx="10">
                  <c:v>7</c:v>
                </c:pt>
                <c:pt idx="11">
                  <c:v>7.2</c:v>
                </c:pt>
                <c:pt idx="12">
                  <c:v>7.4</c:v>
                </c:pt>
                <c:pt idx="13">
                  <c:v>7.6</c:v>
                </c:pt>
                <c:pt idx="14">
                  <c:v>7.8</c:v>
                </c:pt>
                <c:pt idx="15">
                  <c:v>8</c:v>
                </c:pt>
                <c:pt idx="16">
                  <c:v>8.1999999999999993</c:v>
                </c:pt>
                <c:pt idx="17">
                  <c:v>8.4</c:v>
                </c:pt>
                <c:pt idx="18">
                  <c:v>8.6</c:v>
                </c:pt>
                <c:pt idx="19">
                  <c:v>8.8000000000000007</c:v>
                </c:pt>
                <c:pt idx="20">
                  <c:v>9</c:v>
                </c:pt>
                <c:pt idx="21">
                  <c:v>9.1999999999999993</c:v>
                </c:pt>
                <c:pt idx="22">
                  <c:v>9.4</c:v>
                </c:pt>
                <c:pt idx="23">
                  <c:v>9.6</c:v>
                </c:pt>
                <c:pt idx="24">
                  <c:v>9.8000000000000007</c:v>
                </c:pt>
                <c:pt idx="25">
                  <c:v>10</c:v>
                </c:pt>
                <c:pt idx="26">
                  <c:v>10.199999999999999</c:v>
                </c:pt>
                <c:pt idx="27">
                  <c:v>10.4</c:v>
                </c:pt>
              </c:numCache>
            </c:numRef>
          </c:xVal>
          <c:yVal>
            <c:numRef>
              <c:f>理论与实验对照!$AI$4:$AI$31</c:f>
              <c:numCache>
                <c:formatCode>General</c:formatCode>
                <c:ptCount val="28"/>
                <c:pt idx="0">
                  <c:v>7.3407691146888299</c:v>
                </c:pt>
                <c:pt idx="1">
                  <c:v>7.0212062232524204</c:v>
                </c:pt>
                <c:pt idx="2">
                  <c:v>6.70195849249522</c:v>
                </c:pt>
                <c:pt idx="3">
                  <c:v>6.3833651052109497</c:v>
                </c:pt>
                <c:pt idx="4">
                  <c:v>6.0655284385521302</c:v>
                </c:pt>
                <c:pt idx="5">
                  <c:v>5.7485599254096398</c:v>
                </c:pt>
                <c:pt idx="6">
                  <c:v>5.4325626643750597</c:v>
                </c:pt>
                <c:pt idx="7">
                  <c:v>5.1179388395556797</c:v>
                </c:pt>
                <c:pt idx="8">
                  <c:v>4.8043825788605403</c:v>
                </c:pt>
                <c:pt idx="9">
                  <c:v>4.49257728131911</c:v>
                </c:pt>
                <c:pt idx="10">
                  <c:v>4.1824606724039404</c:v>
                </c:pt>
                <c:pt idx="11">
                  <c:v>3.8747397571092601</c:v>
                </c:pt>
                <c:pt idx="12">
                  <c:v>3.5690268568930898</c:v>
                </c:pt>
                <c:pt idx="13">
                  <c:v>3.2662613413832902</c:v>
                </c:pt>
                <c:pt idx="14">
                  <c:v>2.96672811640379</c:v>
                </c:pt>
                <c:pt idx="15">
                  <c:v>2.6708818156937899</c:v>
                </c:pt>
                <c:pt idx="16">
                  <c:v>2.37931582138699</c:v>
                </c:pt>
                <c:pt idx="17">
                  <c:v>2.0928321581609399</c:v>
                </c:pt>
                <c:pt idx="18">
                  <c:v>1.8122713430393</c:v>
                </c:pt>
                <c:pt idx="19">
                  <c:v>1.53878180160603</c:v>
                </c:pt>
                <c:pt idx="20">
                  <c:v>1.2738275484635999</c:v>
                </c:pt>
                <c:pt idx="21">
                  <c:v>1.0195210191147399</c:v>
                </c:pt>
                <c:pt idx="22">
                  <c:v>0.77756813025958504</c:v>
                </c:pt>
                <c:pt idx="23">
                  <c:v>0.552549655827973</c:v>
                </c:pt>
                <c:pt idx="24">
                  <c:v>0.34911489123112199</c:v>
                </c:pt>
                <c:pt idx="25">
                  <c:v>0.17554111998755201</c:v>
                </c:pt>
                <c:pt idx="26">
                  <c:v>3.99110217068777E-2</c:v>
                </c:pt>
                <c:pt idx="27">
                  <c:v>1.7521806043206599E-15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B4EB-4020-9947-6136B14231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839344"/>
        <c:axId val="818841424"/>
      </c:scatterChart>
      <c:valAx>
        <c:axId val="818839344"/>
        <c:scaling>
          <c:orientation val="minMax"/>
          <c:max val="12"/>
          <c:min val="5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9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Pressure (MPa)</a:t>
                </a:r>
                <a:endParaRPr lang="zh-CN" altLang="en-US" sz="9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.42021893939393945"/>
              <c:y val="0.9132637037037036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1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41424"/>
        <c:crosses val="autoZero"/>
        <c:crossBetween val="midCat"/>
        <c:majorUnit val="1"/>
        <c:minorUnit val="0.5"/>
      </c:valAx>
      <c:valAx>
        <c:axId val="818841424"/>
        <c:scaling>
          <c:orientation val="minMax"/>
          <c:max val="8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9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Interfacial</a:t>
                </a:r>
                <a:r>
                  <a:rPr lang="en-US" altLang="zh-CN" sz="900" b="1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tension (mN/m</a:t>
                </a:r>
                <a:endParaRPr lang="zh-CN" altLang="en-US" sz="9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1.5404040404040401E-5"/>
              <c:y val="0.1545818518518518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1" i="0" u="none" strike="noStrik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pPr>
            <a:endParaRPr lang="zh-CN"/>
          </a:p>
        </c:txPr>
        <c:crossAx val="818839344"/>
        <c:crosses val="autoZero"/>
        <c:crossBetween val="midCat"/>
        <c:majorUnit val="2"/>
        <c:minorUnit val="1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031893939393939"/>
          <c:y val="4.7037037037037037E-2"/>
          <c:w val="0.8499474747474749"/>
          <c:h val="0.81633643587585392"/>
        </c:manualLayout>
      </c:layout>
      <c:scatterChart>
        <c:scatterStyle val="smoothMarker"/>
        <c:varyColors val="0"/>
        <c:ser>
          <c:idx val="0"/>
          <c:order val="0"/>
          <c:tx>
            <c:v>Experiment-100 nm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9525">
                <a:solidFill>
                  <a:srgbClr val="FF0000"/>
                </a:solidFill>
              </a:ln>
              <a:effectLst/>
            </c:spPr>
          </c:marker>
          <c:errBars>
            <c:errDir val="y"/>
            <c:errBarType val="both"/>
            <c:errValType val="fixedVal"/>
            <c:noEndCap val="0"/>
            <c:val val="0.2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xVal>
            <c:numRef>
              <c:f>理论与实验对照!$C$28:$L$28</c:f>
              <c:numCache>
                <c:formatCode>General</c:formatCode>
                <c:ptCount val="10"/>
                <c:pt idx="0">
                  <c:v>25</c:v>
                </c:pt>
                <c:pt idx="1">
                  <c:v>35</c:v>
                </c:pt>
                <c:pt idx="2">
                  <c:v>45</c:v>
                </c:pt>
                <c:pt idx="3">
                  <c:v>55</c:v>
                </c:pt>
                <c:pt idx="4">
                  <c:v>65</c:v>
                </c:pt>
                <c:pt idx="5">
                  <c:v>75</c:v>
                </c:pt>
                <c:pt idx="6">
                  <c:v>85</c:v>
                </c:pt>
                <c:pt idx="7">
                  <c:v>95</c:v>
                </c:pt>
                <c:pt idx="8">
                  <c:v>110</c:v>
                </c:pt>
                <c:pt idx="9">
                  <c:v>130</c:v>
                </c:pt>
              </c:numCache>
            </c:numRef>
          </c:xVal>
          <c:yVal>
            <c:numRef>
              <c:f>理论与实验对照!$C$31:$L$31</c:f>
              <c:numCache>
                <c:formatCode>General</c:formatCode>
                <c:ptCount val="10"/>
                <c:pt idx="0">
                  <c:v>6.2</c:v>
                </c:pt>
                <c:pt idx="1">
                  <c:v>7.4</c:v>
                </c:pt>
                <c:pt idx="2">
                  <c:v>8.1999999999999993</c:v>
                </c:pt>
                <c:pt idx="3">
                  <c:v>9.4</c:v>
                </c:pt>
                <c:pt idx="4">
                  <c:v>10.4</c:v>
                </c:pt>
                <c:pt idx="5">
                  <c:v>11.2</c:v>
                </c:pt>
                <c:pt idx="6">
                  <c:v>12.2</c:v>
                </c:pt>
                <c:pt idx="7">
                  <c:v>13</c:v>
                </c:pt>
                <c:pt idx="8">
                  <c:v>13.4</c:v>
                </c:pt>
                <c:pt idx="9">
                  <c:v>13.6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4868-422A-8748-EBC900A67627}"/>
            </c:ext>
          </c:extLst>
        </c:ser>
        <c:ser>
          <c:idx val="3"/>
          <c:order val="1"/>
          <c:tx>
            <c:v>Theory-100 nm</c:v>
          </c:tx>
          <c:spPr>
            <a:ln w="12700" cap="rnd">
              <a:solidFill>
                <a:srgbClr val="0000FF"/>
              </a:solidFill>
              <a:round/>
            </a:ln>
            <a:effectLst/>
          </c:spPr>
          <c:marker>
            <c:symbol val="none"/>
          </c:marker>
          <c:xVal>
            <c:numRef>
              <c:f>理论与实验对照!$C$28:$Q$28</c:f>
              <c:numCache>
                <c:formatCode>General</c:formatCode>
                <c:ptCount val="15"/>
                <c:pt idx="0">
                  <c:v>25</c:v>
                </c:pt>
                <c:pt idx="1">
                  <c:v>35</c:v>
                </c:pt>
                <c:pt idx="2">
                  <c:v>45</c:v>
                </c:pt>
                <c:pt idx="3">
                  <c:v>55</c:v>
                </c:pt>
                <c:pt idx="4">
                  <c:v>65</c:v>
                </c:pt>
                <c:pt idx="5">
                  <c:v>75</c:v>
                </c:pt>
                <c:pt idx="6">
                  <c:v>85</c:v>
                </c:pt>
                <c:pt idx="7">
                  <c:v>95</c:v>
                </c:pt>
                <c:pt idx="8">
                  <c:v>110</c:v>
                </c:pt>
                <c:pt idx="9">
                  <c:v>130</c:v>
                </c:pt>
              </c:numCache>
            </c:numRef>
          </c:xVal>
          <c:yVal>
            <c:numRef>
              <c:f>理论与实验对照!$C$29:$Q$29</c:f>
              <c:numCache>
                <c:formatCode>General</c:formatCode>
                <c:ptCount val="15"/>
                <c:pt idx="0">
                  <c:v>5.6</c:v>
                </c:pt>
                <c:pt idx="1">
                  <c:v>6.8</c:v>
                </c:pt>
                <c:pt idx="2">
                  <c:v>8</c:v>
                </c:pt>
                <c:pt idx="3">
                  <c:v>9.1999999999999993</c:v>
                </c:pt>
                <c:pt idx="4">
                  <c:v>10.3</c:v>
                </c:pt>
                <c:pt idx="5">
                  <c:v>11.2</c:v>
                </c:pt>
                <c:pt idx="6">
                  <c:v>12.1</c:v>
                </c:pt>
                <c:pt idx="7">
                  <c:v>12.7</c:v>
                </c:pt>
                <c:pt idx="8">
                  <c:v>13.3</c:v>
                </c:pt>
                <c:pt idx="9">
                  <c:v>13.6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4868-422A-8748-EBC900A676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839344"/>
        <c:axId val="818841424"/>
      </c:scatterChart>
      <c:valAx>
        <c:axId val="818839344"/>
        <c:scaling>
          <c:orientation val="minMax"/>
          <c:max val="135"/>
          <c:min val="45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1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Temperature (</a:t>
                </a:r>
                <a:r>
                  <a:rPr lang="zh-CN" sz="11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℃</a:t>
                </a:r>
                <a:r>
                  <a:rPr lang="en-US" sz="11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)</a:t>
                </a:r>
                <a:endParaRPr lang="zh-CN" sz="11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0.40739065656565648"/>
              <c:y val="0.9132637037037036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00" b="1" i="0" u="none" strike="noStrike" kern="1200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818841424"/>
        <c:crosses val="autoZero"/>
        <c:crossBetween val="midCat"/>
        <c:majorUnit val="10"/>
        <c:minorUnit val="5"/>
      </c:valAx>
      <c:valAx>
        <c:axId val="818841424"/>
        <c:scaling>
          <c:orientation val="minMax"/>
          <c:max val="15"/>
          <c:min val="7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1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MMP (MPa)</a:t>
                </a:r>
                <a:endParaRPr lang="zh-CN" sz="11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2.3672222222222224E-3"/>
              <c:y val="0.32548476717622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1" i="0" u="none" strike="noStrike" kern="1200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818839344"/>
        <c:crosses val="autoZero"/>
        <c:crossBetween val="midCat"/>
        <c:majorUnit val="2"/>
        <c:minorUnit val="1"/>
      </c:valAx>
      <c:spPr>
        <a:noFill/>
        <a:ln>
          <a:solidFill>
            <a:schemeClr val="tx1"/>
          </a:solidFill>
        </a:ln>
        <a:effectLst/>
      </c:spPr>
    </c:plotArea>
    <c:legend>
      <c:legendPos val="r"/>
      <c:layout>
        <c:manualLayout>
          <c:xMode val="edge"/>
          <c:yMode val="edge"/>
          <c:x val="0.52747937850117266"/>
          <c:y val="0.43463688792565108"/>
          <c:w val="0.38114207170665032"/>
          <c:h val="0.236176027623700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9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739478378404721"/>
          <c:y val="2.2159027777777777E-2"/>
          <c:w val="0.86016852975565783"/>
          <c:h val="0.8318846931950854"/>
        </c:manualLayout>
      </c:layout>
      <c:scatterChart>
        <c:scatterStyle val="smoothMarker"/>
        <c:varyColors val="0"/>
        <c:ser>
          <c:idx val="0"/>
          <c:order val="0"/>
          <c:tx>
            <c:v>Experiment-100 nm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9525">
                <a:solidFill>
                  <a:srgbClr val="E6645F"/>
                </a:solidFill>
              </a:ln>
              <a:effectLst/>
            </c:spPr>
          </c:marker>
          <c:errBars>
            <c:errDir val="y"/>
            <c:errBarType val="both"/>
            <c:errValType val="fixedVal"/>
            <c:noEndCap val="0"/>
            <c:val val="0.25"/>
            <c:spPr>
              <a:noFill/>
              <a:ln w="12700" cap="flat" cmpd="sng" algn="ctr">
                <a:solidFill>
                  <a:schemeClr val="tx1"/>
                </a:solidFill>
                <a:round/>
              </a:ln>
              <a:effectLst/>
            </c:spPr>
          </c:errBars>
          <c:xVal>
            <c:numRef>
              <c:f>理论与实验对照!$C$55:$I$55</c:f>
              <c:numCache>
                <c:formatCode>General</c:formatCode>
                <c:ptCount val="7"/>
                <c:pt idx="0">
                  <c:v>25</c:v>
                </c:pt>
                <c:pt idx="1">
                  <c:v>35</c:v>
                </c:pt>
                <c:pt idx="2">
                  <c:v>45</c:v>
                </c:pt>
                <c:pt idx="3">
                  <c:v>55</c:v>
                </c:pt>
                <c:pt idx="4">
                  <c:v>65</c:v>
                </c:pt>
                <c:pt idx="5">
                  <c:v>75</c:v>
                </c:pt>
                <c:pt idx="6">
                  <c:v>80</c:v>
                </c:pt>
              </c:numCache>
            </c:numRef>
          </c:xVal>
          <c:yVal>
            <c:numRef>
              <c:f>理论与实验对照!$C$56:$I$56</c:f>
              <c:numCache>
                <c:formatCode>General</c:formatCode>
                <c:ptCount val="7"/>
                <c:pt idx="0">
                  <c:v>5.98</c:v>
                </c:pt>
                <c:pt idx="1">
                  <c:v>7.02</c:v>
                </c:pt>
                <c:pt idx="2">
                  <c:v>8.25</c:v>
                </c:pt>
                <c:pt idx="3">
                  <c:v>9.41</c:v>
                </c:pt>
                <c:pt idx="4">
                  <c:v>10.36</c:v>
                </c:pt>
                <c:pt idx="5">
                  <c:v>11.35</c:v>
                </c:pt>
                <c:pt idx="6">
                  <c:v>11.79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C32B-4D3A-B01E-FF72F9DD86ED}"/>
            </c:ext>
          </c:extLst>
        </c:ser>
        <c:ser>
          <c:idx val="3"/>
          <c:order val="1"/>
          <c:tx>
            <c:v>Theory-100 nm</c:v>
          </c:tx>
          <c:spPr>
            <a:ln w="2540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xVal>
            <c:numRef>
              <c:f>理论与实验对照!$C$55:$I$55</c:f>
              <c:numCache>
                <c:formatCode>General</c:formatCode>
                <c:ptCount val="7"/>
                <c:pt idx="0">
                  <c:v>25</c:v>
                </c:pt>
                <c:pt idx="1">
                  <c:v>35</c:v>
                </c:pt>
                <c:pt idx="2">
                  <c:v>45</c:v>
                </c:pt>
                <c:pt idx="3">
                  <c:v>55</c:v>
                </c:pt>
                <c:pt idx="4">
                  <c:v>65</c:v>
                </c:pt>
                <c:pt idx="5">
                  <c:v>75</c:v>
                </c:pt>
                <c:pt idx="6">
                  <c:v>80</c:v>
                </c:pt>
              </c:numCache>
            </c:numRef>
          </c:xVal>
          <c:yVal>
            <c:numRef>
              <c:f>理论与实验对照!$C$57:$I$57</c:f>
              <c:numCache>
                <c:formatCode>General</c:formatCode>
                <c:ptCount val="7"/>
                <c:pt idx="0">
                  <c:v>5.68</c:v>
                </c:pt>
                <c:pt idx="1">
                  <c:v>6.74</c:v>
                </c:pt>
                <c:pt idx="2" formatCode="0.00">
                  <c:v>7.9</c:v>
                </c:pt>
                <c:pt idx="3">
                  <c:v>9.08</c:v>
                </c:pt>
                <c:pt idx="4">
                  <c:v>10.039999999999999</c:v>
                </c:pt>
                <c:pt idx="5">
                  <c:v>10.98</c:v>
                </c:pt>
                <c:pt idx="6">
                  <c:v>11.48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C32B-4D3A-B01E-FF72F9DD86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839344"/>
        <c:axId val="818841424"/>
      </c:scatterChart>
      <c:valAx>
        <c:axId val="818839344"/>
        <c:scaling>
          <c:orientation val="minMax"/>
          <c:max val="85"/>
          <c:min val="2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1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Temperature (</a:t>
                </a:r>
                <a:r>
                  <a:rPr lang="zh-CN" sz="11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℃</a:t>
                </a:r>
                <a:r>
                  <a:rPr lang="en-US" sz="1100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)</a:t>
                </a:r>
                <a:endParaRPr lang="zh-CN" sz="1100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0.39636682561292086"/>
              <c:y val="0.9167444444444444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00" b="1" i="0" u="none" strike="noStrike" kern="1200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1270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818841424"/>
        <c:crosses val="autoZero"/>
        <c:crossBetween val="midCat"/>
        <c:majorUnit val="10"/>
        <c:minorUnit val="5"/>
      </c:valAx>
      <c:valAx>
        <c:axId val="818841424"/>
        <c:scaling>
          <c:orientation val="minMax"/>
          <c:max val="14"/>
          <c:min val="4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defRPr>
                </a:pPr>
                <a:r>
                  <a:rPr lang="en-US" sz="11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MMP (MPa)</a:t>
                </a:r>
                <a:endParaRPr lang="zh-CN" sz="11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c:rich>
          </c:tx>
          <c:layout>
            <c:manualLayout>
              <c:xMode val="edge"/>
              <c:yMode val="edge"/>
              <c:x val="1.5366895977702467E-5"/>
              <c:y val="0.2944403703703703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1" i="0" u="none" strike="noStrike" kern="1200" baseline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defRPr>
            </a:pPr>
            <a:endParaRPr lang="zh-CN"/>
          </a:p>
        </c:txPr>
        <c:crossAx val="818839344"/>
        <c:crosses val="autoZero"/>
        <c:crossBetween val="midCat"/>
        <c:majorUnit val="2"/>
        <c:minorUnit val="1"/>
      </c:valAx>
      <c:spPr>
        <a:noFill/>
        <a:ln>
          <a:solidFill>
            <a:schemeClr val="tx1"/>
          </a:solidFill>
        </a:ln>
        <a:effectLst/>
      </c:spPr>
    </c:plotArea>
    <c:legend>
      <c:legendPos val="r"/>
      <c:layout>
        <c:manualLayout>
          <c:xMode val="edge"/>
          <c:yMode val="edge"/>
          <c:x val="0.14719479055625501"/>
          <c:y val="9.9497916666666672E-2"/>
          <c:w val="0.38114207170665032"/>
          <c:h val="0.236176027623700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9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38564814814813"/>
          <c:y val="3.9687500000000001E-2"/>
          <c:w val="0.85190486111111108"/>
          <c:h val="0.84003368055555572"/>
        </c:manualLayout>
      </c:layout>
      <c:scatterChart>
        <c:scatterStyle val="lineMarker"/>
        <c:varyColors val="0"/>
        <c:ser>
          <c:idx val="8"/>
          <c:order val="0"/>
          <c:tx>
            <c:v>4 nm</c:v>
          </c:tx>
          <c:spPr>
            <a:ln w="19050" cap="rnd">
              <a:solidFill>
                <a:srgbClr val="008C6E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温度影响!$C$5:$Q$5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温度影响!$C$6:$Q$6</c:f>
              <c:numCache>
                <c:formatCode>0.00</c:formatCode>
                <c:ptCount val="15"/>
                <c:pt idx="0" formatCode="General">
                  <c:v>5.96</c:v>
                </c:pt>
                <c:pt idx="1">
                  <c:v>6.6</c:v>
                </c:pt>
                <c:pt idx="2" formatCode="General">
                  <c:v>7.14</c:v>
                </c:pt>
                <c:pt idx="3" formatCode="General">
                  <c:v>7.58</c:v>
                </c:pt>
                <c:pt idx="4" formatCode="General">
                  <c:v>8.0399999999999991</c:v>
                </c:pt>
                <c:pt idx="5" formatCode="General">
                  <c:v>8.16</c:v>
                </c:pt>
                <c:pt idx="6">
                  <c:v>8.32</c:v>
                </c:pt>
                <c:pt idx="7" formatCode="General">
                  <c:v>8.34</c:v>
                </c:pt>
                <c:pt idx="8" formatCode="General">
                  <c:v>8.2799999999999994</c:v>
                </c:pt>
                <c:pt idx="9" formatCode="General">
                  <c:v>8.1199999999999992</c:v>
                </c:pt>
                <c:pt idx="10">
                  <c:v>7.9</c:v>
                </c:pt>
                <c:pt idx="11" formatCode="General">
                  <c:v>7.56</c:v>
                </c:pt>
                <c:pt idx="12" formatCode="General">
                  <c:v>6.98</c:v>
                </c:pt>
                <c:pt idx="13" formatCode="General">
                  <c:v>6.38</c:v>
                </c:pt>
                <c:pt idx="14">
                  <c:v>5.7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3BA-4A7D-952B-52824A668120}"/>
            </c:ext>
          </c:extLst>
        </c:ser>
        <c:ser>
          <c:idx val="9"/>
          <c:order val="1"/>
          <c:tx>
            <c:v>5 nm</c:v>
          </c:tx>
          <c:spPr>
            <a:ln w="19050" cap="rnd">
              <a:solidFill>
                <a:srgbClr val="0078DC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温度影响!$C$7:$Q$7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温度影响!$C$8:$Q$8</c:f>
              <c:numCache>
                <c:formatCode>0.00</c:formatCode>
                <c:ptCount val="15"/>
                <c:pt idx="0" formatCode="General">
                  <c:v>6.34</c:v>
                </c:pt>
                <c:pt idx="1">
                  <c:v>7.32</c:v>
                </c:pt>
                <c:pt idx="2" formatCode="General">
                  <c:v>8.18</c:v>
                </c:pt>
                <c:pt idx="3">
                  <c:v>8.9</c:v>
                </c:pt>
                <c:pt idx="4">
                  <c:v>9.58</c:v>
                </c:pt>
                <c:pt idx="5" formatCode="General">
                  <c:v>9.9600000000000009</c:v>
                </c:pt>
                <c:pt idx="6">
                  <c:v>10.3</c:v>
                </c:pt>
                <c:pt idx="7" formatCode="General">
                  <c:v>10.46</c:v>
                </c:pt>
                <c:pt idx="8" formatCode="General">
                  <c:v>10.48</c:v>
                </c:pt>
                <c:pt idx="9" formatCode="General">
                  <c:v>10.32</c:v>
                </c:pt>
                <c:pt idx="10">
                  <c:v>10.1</c:v>
                </c:pt>
                <c:pt idx="11">
                  <c:v>9.6999999999999993</c:v>
                </c:pt>
                <c:pt idx="12" formatCode="General">
                  <c:v>9.24</c:v>
                </c:pt>
                <c:pt idx="13" formatCode="General">
                  <c:v>8.56</c:v>
                </c:pt>
                <c:pt idx="14">
                  <c:v>7.88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3BA-4A7D-952B-52824A668120}"/>
            </c:ext>
          </c:extLst>
        </c:ser>
        <c:ser>
          <c:idx val="5"/>
          <c:order val="2"/>
          <c:tx>
            <c:v>6 nm</c:v>
          </c:tx>
          <c:spPr>
            <a:ln w="19050" cap="rnd">
              <a:solidFill>
                <a:srgbClr val="5A3CFA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温度影响!$C$9:$Q$9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温度影响!$C$10:$Q$10</c:f>
              <c:numCache>
                <c:formatCode>General</c:formatCode>
                <c:ptCount val="15"/>
                <c:pt idx="0">
                  <c:v>7.02</c:v>
                </c:pt>
                <c:pt idx="1">
                  <c:v>8.0399999999999991</c:v>
                </c:pt>
                <c:pt idx="2">
                  <c:v>8.98</c:v>
                </c:pt>
                <c:pt idx="3" formatCode="0.00">
                  <c:v>9.8000000000000007</c:v>
                </c:pt>
                <c:pt idx="4">
                  <c:v>10.48</c:v>
                </c:pt>
                <c:pt idx="5">
                  <c:v>11.02</c:v>
                </c:pt>
                <c:pt idx="6" formatCode="0.00">
                  <c:v>11.4</c:v>
                </c:pt>
                <c:pt idx="7" formatCode="0.00">
                  <c:v>11.6</c:v>
                </c:pt>
                <c:pt idx="8">
                  <c:v>11.68</c:v>
                </c:pt>
                <c:pt idx="9">
                  <c:v>11.58</c:v>
                </c:pt>
                <c:pt idx="10">
                  <c:v>11.34</c:v>
                </c:pt>
                <c:pt idx="11" formatCode="0.00">
                  <c:v>11</c:v>
                </c:pt>
                <c:pt idx="12">
                  <c:v>10.56</c:v>
                </c:pt>
                <c:pt idx="13">
                  <c:v>9.92</c:v>
                </c:pt>
                <c:pt idx="14">
                  <c:v>9.26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63BA-4A7D-952B-52824A668120}"/>
            </c:ext>
          </c:extLst>
        </c:ser>
        <c:ser>
          <c:idx val="0"/>
          <c:order val="3"/>
          <c:tx>
            <c:v>8 nm</c:v>
          </c:tx>
          <c:spPr>
            <a:ln w="19050" cap="rnd">
              <a:solidFill>
                <a:srgbClr val="8C5AF0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温度影响!$C$11:$Q$11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温度影响!$C$12:$Q$12</c:f>
              <c:numCache>
                <c:formatCode>0.00</c:formatCode>
                <c:ptCount val="15"/>
                <c:pt idx="0" formatCode="General">
                  <c:v>7.84</c:v>
                </c:pt>
                <c:pt idx="1">
                  <c:v>8.9</c:v>
                </c:pt>
                <c:pt idx="2">
                  <c:v>9.9</c:v>
                </c:pt>
                <c:pt idx="3">
                  <c:v>10.8</c:v>
                </c:pt>
                <c:pt idx="4" formatCode="General">
                  <c:v>11.56</c:v>
                </c:pt>
                <c:pt idx="5" formatCode="General">
                  <c:v>12.18</c:v>
                </c:pt>
                <c:pt idx="6" formatCode="General">
                  <c:v>12.64</c:v>
                </c:pt>
                <c:pt idx="7" formatCode="General">
                  <c:v>12.92</c:v>
                </c:pt>
                <c:pt idx="8" formatCode="General">
                  <c:v>13.04</c:v>
                </c:pt>
                <c:pt idx="9" formatCode="General">
                  <c:v>13.02</c:v>
                </c:pt>
                <c:pt idx="10" formatCode="General">
                  <c:v>12.84</c:v>
                </c:pt>
                <c:pt idx="11" formatCode="General">
                  <c:v>12.52</c:v>
                </c:pt>
                <c:pt idx="12" formatCode="General">
                  <c:v>12.12</c:v>
                </c:pt>
                <c:pt idx="13" formatCode="General">
                  <c:v>11.52</c:v>
                </c:pt>
                <c:pt idx="14" formatCode="General">
                  <c:v>10.88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63BA-4A7D-952B-52824A668120}"/>
            </c:ext>
          </c:extLst>
        </c:ser>
        <c:ser>
          <c:idx val="2"/>
          <c:order val="4"/>
          <c:tx>
            <c:v>10 nm</c:v>
          </c:tx>
          <c:spPr>
            <a:ln w="19050" cap="rnd">
              <a:solidFill>
                <a:srgbClr val="FF69B4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温度影响!$C$13:$Q$13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温度影响!$C$14:$Q$14</c:f>
              <c:numCache>
                <c:formatCode>General</c:formatCode>
                <c:ptCount val="15"/>
                <c:pt idx="0">
                  <c:v>8.2200000000000006</c:v>
                </c:pt>
                <c:pt idx="1">
                  <c:v>9.32</c:v>
                </c:pt>
                <c:pt idx="2">
                  <c:v>10.38</c:v>
                </c:pt>
                <c:pt idx="3">
                  <c:v>11.32</c:v>
                </c:pt>
                <c:pt idx="4">
                  <c:v>12.14</c:v>
                </c:pt>
                <c:pt idx="5" formatCode="0.00">
                  <c:v>12.8</c:v>
                </c:pt>
                <c:pt idx="6">
                  <c:v>13.32</c:v>
                </c:pt>
                <c:pt idx="7">
                  <c:v>13.66</c:v>
                </c:pt>
                <c:pt idx="8">
                  <c:v>13.82</c:v>
                </c:pt>
                <c:pt idx="9">
                  <c:v>13.84</c:v>
                </c:pt>
                <c:pt idx="10">
                  <c:v>13.68</c:v>
                </c:pt>
                <c:pt idx="11">
                  <c:v>13.44</c:v>
                </c:pt>
                <c:pt idx="12">
                  <c:v>13.06</c:v>
                </c:pt>
                <c:pt idx="13" formatCode="0.00">
                  <c:v>12.5</c:v>
                </c:pt>
                <c:pt idx="14" formatCode="0.00">
                  <c:v>11.9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63BA-4A7D-952B-52824A668120}"/>
            </c:ext>
          </c:extLst>
        </c:ser>
        <c:ser>
          <c:idx val="3"/>
          <c:order val="5"/>
          <c:tx>
            <c:v>20 nm</c:v>
          </c:tx>
          <c:spPr>
            <a:ln w="19050" cap="rnd">
              <a:solidFill>
                <a:srgbClr val="FFCD3C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温度影响!$C$15:$Q$15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温度影响!$C$16:$Q$16</c:f>
              <c:numCache>
                <c:formatCode>General</c:formatCode>
                <c:ptCount val="15"/>
                <c:pt idx="0">
                  <c:v>8.86</c:v>
                </c:pt>
                <c:pt idx="1">
                  <c:v>10.06</c:v>
                </c:pt>
                <c:pt idx="2">
                  <c:v>11.28</c:v>
                </c:pt>
                <c:pt idx="3">
                  <c:v>12.38</c:v>
                </c:pt>
                <c:pt idx="4">
                  <c:v>13.34</c:v>
                </c:pt>
                <c:pt idx="5">
                  <c:v>14.12</c:v>
                </c:pt>
                <c:pt idx="6">
                  <c:v>14.76</c:v>
                </c:pt>
                <c:pt idx="7">
                  <c:v>15.22</c:v>
                </c:pt>
                <c:pt idx="8" formatCode="0.00">
                  <c:v>15.5</c:v>
                </c:pt>
                <c:pt idx="9">
                  <c:v>15.62</c:v>
                </c:pt>
                <c:pt idx="10">
                  <c:v>15.56</c:v>
                </c:pt>
                <c:pt idx="11" formatCode="0.00">
                  <c:v>15.4</c:v>
                </c:pt>
                <c:pt idx="12">
                  <c:v>15.06</c:v>
                </c:pt>
                <c:pt idx="13" formatCode="0.00">
                  <c:v>14.6</c:v>
                </c:pt>
                <c:pt idx="14">
                  <c:v>14.04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63BA-4A7D-952B-52824A668120}"/>
            </c:ext>
          </c:extLst>
        </c:ser>
        <c:ser>
          <c:idx val="4"/>
          <c:order val="6"/>
          <c:tx>
            <c:v>40 nm</c:v>
          </c:tx>
          <c:spPr>
            <a:ln w="19050" cap="rnd">
              <a:solidFill>
                <a:srgbClr val="FF8C00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温度影响!$C$17:$Q$17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温度影响!$C$18:$Q$18</c:f>
              <c:numCache>
                <c:formatCode>General</c:formatCode>
                <c:ptCount val="15"/>
                <c:pt idx="0">
                  <c:v>9.16</c:v>
                </c:pt>
                <c:pt idx="1">
                  <c:v>10.46</c:v>
                </c:pt>
                <c:pt idx="2">
                  <c:v>11.82</c:v>
                </c:pt>
                <c:pt idx="3">
                  <c:v>13.04</c:v>
                </c:pt>
                <c:pt idx="4" formatCode="0.00">
                  <c:v>14.1</c:v>
                </c:pt>
                <c:pt idx="5">
                  <c:v>14.96</c:v>
                </c:pt>
                <c:pt idx="6">
                  <c:v>15.66</c:v>
                </c:pt>
                <c:pt idx="7">
                  <c:v>16.18</c:v>
                </c:pt>
                <c:pt idx="8">
                  <c:v>16.54</c:v>
                </c:pt>
                <c:pt idx="9" formatCode="0.00">
                  <c:v>16.7</c:v>
                </c:pt>
                <c:pt idx="10">
                  <c:v>16.72</c:v>
                </c:pt>
                <c:pt idx="11">
                  <c:v>16.579999999999998</c:v>
                </c:pt>
                <c:pt idx="12">
                  <c:v>16.32</c:v>
                </c:pt>
                <c:pt idx="13" formatCode="0.00">
                  <c:v>15.9</c:v>
                </c:pt>
                <c:pt idx="14">
                  <c:v>15.32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63BA-4A7D-952B-52824A668120}"/>
            </c:ext>
          </c:extLst>
        </c:ser>
        <c:ser>
          <c:idx val="1"/>
          <c:order val="7"/>
          <c:tx>
            <c:v>100 nm</c:v>
          </c:tx>
          <c:spPr>
            <a:ln w="19050" cap="rnd">
              <a:solidFill>
                <a:srgbClr val="FF5000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温度影响!$C$19:$Q$19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温度影响!$C$20:$Q$20</c:f>
              <c:numCache>
                <c:formatCode>General</c:formatCode>
                <c:ptCount val="15"/>
                <c:pt idx="0">
                  <c:v>9.44</c:v>
                </c:pt>
                <c:pt idx="1">
                  <c:v>10.84</c:v>
                </c:pt>
                <c:pt idx="2">
                  <c:v>12.32</c:v>
                </c:pt>
                <c:pt idx="3">
                  <c:v>13.64</c:v>
                </c:pt>
                <c:pt idx="4">
                  <c:v>14.68</c:v>
                </c:pt>
                <c:pt idx="5">
                  <c:v>15.66</c:v>
                </c:pt>
                <c:pt idx="6" formatCode="0.00">
                  <c:v>16.399999999999999</c:v>
                </c:pt>
                <c:pt idx="7">
                  <c:v>16.96</c:v>
                </c:pt>
                <c:pt idx="8">
                  <c:v>17.36</c:v>
                </c:pt>
                <c:pt idx="9" formatCode="0.00">
                  <c:v>17.600000000000001</c:v>
                </c:pt>
                <c:pt idx="10">
                  <c:v>17.66</c:v>
                </c:pt>
                <c:pt idx="11">
                  <c:v>17.559999999999999</c:v>
                </c:pt>
                <c:pt idx="12" formatCode="0.00">
                  <c:v>17.3</c:v>
                </c:pt>
                <c:pt idx="13">
                  <c:v>16.96</c:v>
                </c:pt>
                <c:pt idx="14">
                  <c:v>16.440000000000001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63BA-4A7D-952B-52824A668120}"/>
            </c:ext>
          </c:extLst>
        </c:ser>
        <c:ser>
          <c:idx val="6"/>
          <c:order val="8"/>
          <c:tx>
            <c:v>300 nm</c:v>
          </c:tx>
          <c:spPr>
            <a:ln w="19050" cap="rnd">
              <a:solidFill>
                <a:srgbClr val="E63C3C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温度影响!$C$21:$Q$21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温度影响!$C$22:$Q$22</c:f>
              <c:numCache>
                <c:formatCode>General</c:formatCode>
                <c:ptCount val="15"/>
                <c:pt idx="0">
                  <c:v>9.52</c:v>
                </c:pt>
                <c:pt idx="1">
                  <c:v>11.14</c:v>
                </c:pt>
                <c:pt idx="2">
                  <c:v>12.64</c:v>
                </c:pt>
                <c:pt idx="3" formatCode="0.00">
                  <c:v>14</c:v>
                </c:pt>
                <c:pt idx="4">
                  <c:v>15.22</c:v>
                </c:pt>
                <c:pt idx="5" formatCode="0.00">
                  <c:v>16.12</c:v>
                </c:pt>
                <c:pt idx="6">
                  <c:v>16.88</c:v>
                </c:pt>
                <c:pt idx="7">
                  <c:v>17.48</c:v>
                </c:pt>
                <c:pt idx="8" formatCode="0.00">
                  <c:v>17.899999999999999</c:v>
                </c:pt>
                <c:pt idx="9">
                  <c:v>18.18</c:v>
                </c:pt>
                <c:pt idx="10">
                  <c:v>18.260000000000002</c:v>
                </c:pt>
                <c:pt idx="11" formatCode="0.00">
                  <c:v>18.2</c:v>
                </c:pt>
                <c:pt idx="12">
                  <c:v>17.98</c:v>
                </c:pt>
                <c:pt idx="13">
                  <c:v>17.62</c:v>
                </c:pt>
                <c:pt idx="14">
                  <c:v>17.12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63BA-4A7D-952B-52824A668120}"/>
            </c:ext>
          </c:extLst>
        </c:ser>
        <c:ser>
          <c:idx val="7"/>
          <c:order val="9"/>
          <c:tx>
            <c:v>Bulk</c:v>
          </c:tx>
          <c:spPr>
            <a:ln w="19050" cap="rnd">
              <a:solidFill>
                <a:srgbClr val="A52A2A"/>
              </a:solidFill>
              <a:round/>
            </a:ln>
            <a:effectLst/>
          </c:spPr>
          <c:marker>
            <c:symbol val="none"/>
          </c:marker>
          <c:xVal>
            <c:numRef>
              <c:f>温度影响!$C$23:$Q$23</c:f>
              <c:numCache>
                <c:formatCode>General</c:formatCode>
                <c:ptCount val="15"/>
                <c:pt idx="0">
                  <c:v>313.14999999999998</c:v>
                </c:pt>
                <c:pt idx="1">
                  <c:v>323.14999999999998</c:v>
                </c:pt>
                <c:pt idx="2">
                  <c:v>333.15</c:v>
                </c:pt>
                <c:pt idx="3">
                  <c:v>343.15</c:v>
                </c:pt>
                <c:pt idx="4">
                  <c:v>353.15</c:v>
                </c:pt>
                <c:pt idx="5">
                  <c:v>363.15</c:v>
                </c:pt>
                <c:pt idx="6">
                  <c:v>373.15</c:v>
                </c:pt>
                <c:pt idx="7">
                  <c:v>383.15</c:v>
                </c:pt>
                <c:pt idx="8">
                  <c:v>393.15</c:v>
                </c:pt>
                <c:pt idx="9">
                  <c:v>403.15</c:v>
                </c:pt>
                <c:pt idx="10">
                  <c:v>413.15</c:v>
                </c:pt>
                <c:pt idx="11">
                  <c:v>423.15</c:v>
                </c:pt>
                <c:pt idx="12">
                  <c:v>433.15</c:v>
                </c:pt>
                <c:pt idx="13">
                  <c:v>443.15</c:v>
                </c:pt>
                <c:pt idx="14">
                  <c:v>453.15</c:v>
                </c:pt>
              </c:numCache>
            </c:numRef>
          </c:xVal>
          <c:yVal>
            <c:numRef>
              <c:f>温度影响!$C$24:$Q$24</c:f>
              <c:numCache>
                <c:formatCode>0.00</c:formatCode>
                <c:ptCount val="15"/>
                <c:pt idx="0" formatCode="General">
                  <c:v>9.64</c:v>
                </c:pt>
                <c:pt idx="1">
                  <c:v>11.2</c:v>
                </c:pt>
                <c:pt idx="2">
                  <c:v>12.8</c:v>
                </c:pt>
                <c:pt idx="3" formatCode="General">
                  <c:v>14.18</c:v>
                </c:pt>
                <c:pt idx="4">
                  <c:v>15.32</c:v>
                </c:pt>
                <c:pt idx="5">
                  <c:v>16.399999999999999</c:v>
                </c:pt>
                <c:pt idx="6">
                  <c:v>17.2</c:v>
                </c:pt>
                <c:pt idx="7">
                  <c:v>17.8</c:v>
                </c:pt>
                <c:pt idx="8" formatCode="General">
                  <c:v>18.22</c:v>
                </c:pt>
                <c:pt idx="9">
                  <c:v>18.5</c:v>
                </c:pt>
                <c:pt idx="10">
                  <c:v>18.64</c:v>
                </c:pt>
                <c:pt idx="11" formatCode="General">
                  <c:v>18.64</c:v>
                </c:pt>
                <c:pt idx="12" formatCode="General">
                  <c:v>18.440000000000001</c:v>
                </c:pt>
                <c:pt idx="13" formatCode="General">
                  <c:v>18.079999999999998</c:v>
                </c:pt>
                <c:pt idx="14">
                  <c:v>17.600000000000001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63BA-4A7D-952B-52824A668120}"/>
            </c:ext>
          </c:extLst>
        </c:ser>
        <c:ser>
          <c:idx val="10"/>
          <c:order val="10"/>
          <c:tx>
            <c:v>Maximum MMP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6"/>
            <c:spPr>
              <a:solidFill>
                <a:schemeClr val="bg1"/>
              </a:solidFill>
              <a:ln w="12700">
                <a:solidFill>
                  <a:schemeClr val="tx1"/>
                </a:solidFill>
              </a:ln>
              <a:effectLst/>
            </c:spPr>
          </c:marker>
          <c:xVal>
            <c:numRef>
              <c:f>温度影响!$C$29:$L$29</c:f>
              <c:numCache>
                <c:formatCode>General</c:formatCode>
                <c:ptCount val="10"/>
                <c:pt idx="0">
                  <c:v>375.15</c:v>
                </c:pt>
                <c:pt idx="1">
                  <c:v>384.15</c:v>
                </c:pt>
                <c:pt idx="2">
                  <c:v>390.15</c:v>
                </c:pt>
                <c:pt idx="3">
                  <c:v>396.15</c:v>
                </c:pt>
                <c:pt idx="4">
                  <c:v>399.15</c:v>
                </c:pt>
                <c:pt idx="5">
                  <c:v>405.15</c:v>
                </c:pt>
                <c:pt idx="6">
                  <c:v>409.15</c:v>
                </c:pt>
                <c:pt idx="7">
                  <c:v>413.15</c:v>
                </c:pt>
                <c:pt idx="8">
                  <c:v>416.15</c:v>
                </c:pt>
                <c:pt idx="9">
                  <c:v>418.15</c:v>
                </c:pt>
              </c:numCache>
            </c:numRef>
          </c:xVal>
          <c:yVal>
            <c:numRef>
              <c:f>温度影响!$C$30:$L$30</c:f>
              <c:numCache>
                <c:formatCode>General</c:formatCode>
                <c:ptCount val="10"/>
                <c:pt idx="0">
                  <c:v>8.34</c:v>
                </c:pt>
                <c:pt idx="1">
                  <c:v>10.48</c:v>
                </c:pt>
                <c:pt idx="2">
                  <c:v>11.68</c:v>
                </c:pt>
                <c:pt idx="3">
                  <c:v>13.04</c:v>
                </c:pt>
                <c:pt idx="4">
                  <c:v>13.84</c:v>
                </c:pt>
                <c:pt idx="5">
                  <c:v>15.62</c:v>
                </c:pt>
                <c:pt idx="6">
                  <c:v>16.72</c:v>
                </c:pt>
                <c:pt idx="7">
                  <c:v>17.66</c:v>
                </c:pt>
                <c:pt idx="8">
                  <c:v>18.260000000000002</c:v>
                </c:pt>
                <c:pt idx="9" formatCode="0.00">
                  <c:v>18.64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63BA-4A7D-952B-52824A6681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56312447"/>
        <c:axId val="1406392495"/>
      </c:scatterChart>
      <c:valAx>
        <c:axId val="1356312447"/>
        <c:scaling>
          <c:orientation val="minMax"/>
          <c:max val="453"/>
          <c:min val="313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dirty="0"/>
                  <a:t>Temperature (K)</a:t>
                </a:r>
                <a:endParaRPr lang="zh-CN" dirty="0"/>
              </a:p>
            </c:rich>
          </c:tx>
          <c:layout>
            <c:manualLayout>
              <c:xMode val="edge"/>
              <c:yMode val="edge"/>
              <c:x val="0.42651898148148149"/>
              <c:y val="0.9369989583333333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406392495"/>
        <c:crosses val="autoZero"/>
        <c:crossBetween val="midCat"/>
        <c:minorUnit val="10"/>
      </c:valAx>
      <c:valAx>
        <c:axId val="1406392495"/>
        <c:scaling>
          <c:orientation val="minMax"/>
          <c:max val="20"/>
          <c:min val="4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MMP (MPa)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5.8796296296296296E-3"/>
              <c:y val="0.3536725694444444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356312447"/>
        <c:crosses val="autoZero"/>
        <c:crossBetween val="midCat"/>
        <c:majorUnit val="2"/>
        <c:minorUnit val="1"/>
      </c:valAx>
      <c:spPr>
        <a:noFill/>
        <a:ln>
          <a:solidFill>
            <a:schemeClr val="tx1"/>
          </a:solidFill>
        </a:ln>
        <a:effectLst/>
      </c:spPr>
    </c:plotArea>
    <c:legend>
      <c:legendPos val="r"/>
      <c:layout>
        <c:manualLayout>
          <c:xMode val="edge"/>
          <c:yMode val="edge"/>
          <c:x val="0.14734814814814814"/>
          <c:y val="0.69430625000000012"/>
          <c:w val="0.82458958333333332"/>
          <c:h val="0.1607114583333333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9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116967592592593"/>
          <c:y val="2.2159027777777777E-2"/>
          <c:w val="0.84882407407407412"/>
          <c:h val="0.84326749999999995"/>
        </c:manualLayout>
      </c:layout>
      <c:scatterChart>
        <c:scatterStyle val="lineMarker"/>
        <c:varyColors val="0"/>
        <c:ser>
          <c:idx val="1"/>
          <c:order val="0"/>
          <c:tx>
            <c:v>Cylinder-quartz</c:v>
          </c:tx>
          <c:spPr>
            <a:ln w="19050" cap="rnd">
              <a:solidFill>
                <a:srgbClr val="3296E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3296E6"/>
              </a:solidFill>
              <a:ln w="9525">
                <a:solidFill>
                  <a:srgbClr val="3296E6"/>
                </a:solidFill>
              </a:ln>
              <a:effectLst/>
            </c:spPr>
          </c:marker>
          <c:xVal>
            <c:numRef>
              <c:f>温度影响!$C$26:$L$26</c:f>
              <c:numCache>
                <c:formatCode>General</c:formatCode>
                <c:ptCount val="10"/>
                <c:pt idx="0">
                  <c:v>4</c:v>
                </c:pt>
                <c:pt idx="1">
                  <c:v>5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20</c:v>
                </c:pt>
                <c:pt idx="6">
                  <c:v>40</c:v>
                </c:pt>
                <c:pt idx="7">
                  <c:v>100</c:v>
                </c:pt>
                <c:pt idx="8">
                  <c:v>300</c:v>
                </c:pt>
                <c:pt idx="9">
                  <c:v>1000</c:v>
                </c:pt>
              </c:numCache>
            </c:numRef>
          </c:xVal>
          <c:yVal>
            <c:numRef>
              <c:f>温度影响!$C$30:$L$30</c:f>
              <c:numCache>
                <c:formatCode>General</c:formatCode>
                <c:ptCount val="10"/>
                <c:pt idx="0">
                  <c:v>8.34</c:v>
                </c:pt>
                <c:pt idx="1">
                  <c:v>10.48</c:v>
                </c:pt>
                <c:pt idx="2">
                  <c:v>11.68</c:v>
                </c:pt>
                <c:pt idx="3">
                  <c:v>13.04</c:v>
                </c:pt>
                <c:pt idx="4">
                  <c:v>13.84</c:v>
                </c:pt>
                <c:pt idx="5">
                  <c:v>15.62</c:v>
                </c:pt>
                <c:pt idx="6">
                  <c:v>16.72</c:v>
                </c:pt>
                <c:pt idx="7">
                  <c:v>17.66</c:v>
                </c:pt>
                <c:pt idx="8">
                  <c:v>18.260000000000002</c:v>
                </c:pt>
                <c:pt idx="9" formatCode="0.00">
                  <c:v>18.64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40B-4981-967C-165AA37416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56312447"/>
        <c:axId val="1406392495"/>
      </c:scatterChart>
      <c:scatterChart>
        <c:scatterStyle val="lineMarker"/>
        <c:varyColors val="0"/>
        <c:ser>
          <c:idx val="0"/>
          <c:order val="1"/>
          <c:tx>
            <c:v>Cylinder-kerogen</c:v>
          </c:tx>
          <c:spPr>
            <a:ln w="19050" cap="rnd">
              <a:solidFill>
                <a:srgbClr val="008C6E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8C6E"/>
              </a:solidFill>
              <a:ln w="9525">
                <a:solidFill>
                  <a:srgbClr val="008C6E"/>
                </a:solidFill>
              </a:ln>
              <a:effectLst/>
            </c:spPr>
          </c:marker>
          <c:xVal>
            <c:numRef>
              <c:f>温度影响!$C$74:$L$74</c:f>
              <c:numCache>
                <c:formatCode>General</c:formatCode>
                <c:ptCount val="10"/>
                <c:pt idx="0">
                  <c:v>4</c:v>
                </c:pt>
                <c:pt idx="1">
                  <c:v>5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20</c:v>
                </c:pt>
                <c:pt idx="6">
                  <c:v>40</c:v>
                </c:pt>
                <c:pt idx="7">
                  <c:v>100</c:v>
                </c:pt>
                <c:pt idx="8">
                  <c:v>300</c:v>
                </c:pt>
                <c:pt idx="9">
                  <c:v>1000</c:v>
                </c:pt>
              </c:numCache>
            </c:numRef>
          </c:xVal>
          <c:yVal>
            <c:numRef>
              <c:f>温度影响!$C$78:$L$78</c:f>
              <c:numCache>
                <c:formatCode>General</c:formatCode>
                <c:ptCount val="10"/>
                <c:pt idx="0">
                  <c:v>11.82</c:v>
                </c:pt>
                <c:pt idx="1">
                  <c:v>12.94</c:v>
                </c:pt>
                <c:pt idx="2">
                  <c:v>13.66</c:v>
                </c:pt>
                <c:pt idx="3">
                  <c:v>14.56</c:v>
                </c:pt>
                <c:pt idx="4">
                  <c:v>15.12</c:v>
                </c:pt>
                <c:pt idx="5" formatCode="0.00">
                  <c:v>16.399999999999999</c:v>
                </c:pt>
                <c:pt idx="6">
                  <c:v>17.260000000000002</c:v>
                </c:pt>
                <c:pt idx="7">
                  <c:v>17.940000000000001</c:v>
                </c:pt>
                <c:pt idx="8">
                  <c:v>18.420000000000002</c:v>
                </c:pt>
                <c:pt idx="9" formatCode="0.00">
                  <c:v>18.64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40B-4981-967C-165AA37416A4}"/>
            </c:ext>
          </c:extLst>
        </c:ser>
        <c:ser>
          <c:idx val="2"/>
          <c:order val="2"/>
          <c:tx>
            <c:v>Slit-quartz</c:v>
          </c:tx>
          <c:spPr>
            <a:ln w="19050" cap="rnd">
              <a:solidFill>
                <a:srgbClr val="E6645F"/>
              </a:solidFill>
              <a:round/>
            </a:ln>
            <a:effectLst/>
          </c:spPr>
          <c:marker>
            <c:symbol val="triangle"/>
            <c:size val="7"/>
            <c:spPr>
              <a:solidFill>
                <a:srgbClr val="E6645F"/>
              </a:solidFill>
              <a:ln w="9525">
                <a:solidFill>
                  <a:srgbClr val="E6645F"/>
                </a:solidFill>
              </a:ln>
              <a:effectLst/>
            </c:spPr>
          </c:marker>
          <c:xVal>
            <c:numRef>
              <c:f>温度影响!$C$120:$L$120</c:f>
              <c:numCache>
                <c:formatCode>General</c:formatCode>
                <c:ptCount val="10"/>
                <c:pt idx="0">
                  <c:v>4</c:v>
                </c:pt>
                <c:pt idx="1">
                  <c:v>5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20</c:v>
                </c:pt>
                <c:pt idx="6">
                  <c:v>40</c:v>
                </c:pt>
                <c:pt idx="7">
                  <c:v>100</c:v>
                </c:pt>
                <c:pt idx="8">
                  <c:v>300</c:v>
                </c:pt>
                <c:pt idx="9">
                  <c:v>1000</c:v>
                </c:pt>
              </c:numCache>
            </c:numRef>
          </c:xVal>
          <c:yVal>
            <c:numRef>
              <c:f>温度影响!$C$124:$L$124</c:f>
              <c:numCache>
                <c:formatCode>General</c:formatCode>
                <c:ptCount val="10"/>
                <c:pt idx="0" formatCode="0.00">
                  <c:v>14.6</c:v>
                </c:pt>
                <c:pt idx="1">
                  <c:v>15.18</c:v>
                </c:pt>
                <c:pt idx="2" formatCode="0.00">
                  <c:v>15.6</c:v>
                </c:pt>
                <c:pt idx="3">
                  <c:v>16.12</c:v>
                </c:pt>
                <c:pt idx="4">
                  <c:v>16.48</c:v>
                </c:pt>
                <c:pt idx="5">
                  <c:v>17.32</c:v>
                </c:pt>
                <c:pt idx="6">
                  <c:v>17.88</c:v>
                </c:pt>
                <c:pt idx="7">
                  <c:v>18.28</c:v>
                </c:pt>
                <c:pt idx="8" formatCode="0.00">
                  <c:v>18.600000000000001</c:v>
                </c:pt>
                <c:pt idx="9" formatCode="0.00">
                  <c:v>18.64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240B-4981-967C-165AA37416A4}"/>
            </c:ext>
          </c:extLst>
        </c:ser>
        <c:ser>
          <c:idx val="3"/>
          <c:order val="3"/>
          <c:tx>
            <c:v>Bulk phase</c:v>
          </c:tx>
          <c:spPr>
            <a:ln w="19050" cap="rnd">
              <a:solidFill>
                <a:schemeClr val="tx1"/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温度影响!$C$26:$L$26</c:f>
              <c:numCache>
                <c:formatCode>General</c:formatCode>
                <c:ptCount val="10"/>
                <c:pt idx="0">
                  <c:v>4</c:v>
                </c:pt>
                <c:pt idx="1">
                  <c:v>5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20</c:v>
                </c:pt>
                <c:pt idx="6">
                  <c:v>40</c:v>
                </c:pt>
                <c:pt idx="7">
                  <c:v>100</c:v>
                </c:pt>
                <c:pt idx="8">
                  <c:v>300</c:v>
                </c:pt>
                <c:pt idx="9">
                  <c:v>1000</c:v>
                </c:pt>
              </c:numCache>
            </c:numRef>
          </c:xVal>
          <c:yVal>
            <c:numRef>
              <c:f>温度影响!$C$32:$L$32</c:f>
              <c:numCache>
                <c:formatCode>General</c:formatCode>
                <c:ptCount val="10"/>
                <c:pt idx="0">
                  <c:v>18.64</c:v>
                </c:pt>
                <c:pt idx="1">
                  <c:v>18.64</c:v>
                </c:pt>
                <c:pt idx="2">
                  <c:v>18.64</c:v>
                </c:pt>
                <c:pt idx="3">
                  <c:v>18.64</c:v>
                </c:pt>
                <c:pt idx="4">
                  <c:v>18.64</c:v>
                </c:pt>
                <c:pt idx="5">
                  <c:v>18.64</c:v>
                </c:pt>
                <c:pt idx="6">
                  <c:v>18.64</c:v>
                </c:pt>
                <c:pt idx="7">
                  <c:v>18.64</c:v>
                </c:pt>
                <c:pt idx="8">
                  <c:v>18.64</c:v>
                </c:pt>
                <c:pt idx="9" formatCode="0.00">
                  <c:v>18.64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240B-4981-967C-165AA37416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97715151"/>
        <c:axId val="697696015"/>
      </c:scatterChart>
      <c:valAx>
        <c:axId val="1356312447"/>
        <c:scaling>
          <c:logBase val="10"/>
          <c:orientation val="minMax"/>
          <c:max val="1000"/>
          <c:min val="4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Pore radius (nm)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0.43576814814814813"/>
              <c:y val="0.925475833333333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406392495"/>
        <c:crosses val="autoZero"/>
        <c:crossBetween val="midCat"/>
      </c:valAx>
      <c:valAx>
        <c:axId val="1406392495"/>
        <c:scaling>
          <c:orientation val="minMax"/>
          <c:max val="20"/>
          <c:min val="6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Maximum MMP (MPa)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1.9506944444444444E-3"/>
              <c:y val="0.2275177083333333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356312447"/>
        <c:crosses val="autoZero"/>
        <c:crossBetween val="midCat"/>
        <c:majorUnit val="2"/>
        <c:minorUnit val="1"/>
      </c:valAx>
      <c:valAx>
        <c:axId val="697696015"/>
        <c:scaling>
          <c:orientation val="minMax"/>
          <c:max val="433"/>
          <c:min val="373"/>
        </c:scaling>
        <c:delete val="1"/>
        <c:axPos val="r"/>
        <c:numFmt formatCode="General" sourceLinked="1"/>
        <c:majorTickMark val="out"/>
        <c:minorTickMark val="out"/>
        <c:tickLblPos val="nextTo"/>
        <c:crossAx val="697715151"/>
        <c:crosses val="max"/>
        <c:crossBetween val="midCat"/>
        <c:majorUnit val="10"/>
        <c:minorUnit val="5"/>
      </c:valAx>
      <c:valAx>
        <c:axId val="697715151"/>
        <c:scaling>
          <c:logBase val="10"/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97696015"/>
        <c:crosses val="autoZero"/>
        <c:crossBetween val="midCat"/>
      </c:valAx>
      <c:spPr>
        <a:noFill/>
        <a:ln>
          <a:solidFill>
            <a:schemeClr val="tx1"/>
          </a:solidFill>
        </a:ln>
        <a:effectLst/>
      </c:spPr>
    </c:plotArea>
    <c:legend>
      <c:legendPos val="r"/>
      <c:layout>
        <c:manualLayout>
          <c:xMode val="edge"/>
          <c:yMode val="edge"/>
          <c:x val="0.55454328703703704"/>
          <c:y val="0.39891006944444446"/>
          <c:w val="0.32784884259259262"/>
          <c:h val="0.2813319444444444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9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463388888888889"/>
          <c:y val="4.8506944444444443E-2"/>
          <c:w val="0.86066722222222225"/>
          <c:h val="0.80147416666666671"/>
        </c:manualLayout>
      </c:layout>
      <c:barChart>
        <c:barDir val="col"/>
        <c:grouping val="clustered"/>
        <c:varyColors val="0"/>
        <c:ser>
          <c:idx val="0"/>
          <c:order val="0"/>
          <c:tx>
            <c:v>nanopore</c:v>
          </c:tx>
          <c:spPr>
            <a:solidFill>
              <a:srgbClr val="FB4D3D"/>
            </a:solidFill>
            <a:ln>
              <a:noFill/>
            </a:ln>
            <a:effectLst/>
          </c:spPr>
          <c:invertIfNegative val="0"/>
          <c:errBars>
            <c:errBarType val="both"/>
            <c:errValType val="fixedVal"/>
            <c:noEndCap val="0"/>
            <c:val val="0.30000000000000004"/>
            <c:spPr>
              <a:noFill/>
              <a:ln w="12700" cap="flat" cmpd="sng" algn="ctr">
                <a:solidFill>
                  <a:schemeClr val="tx1"/>
                </a:solidFill>
                <a:round/>
              </a:ln>
              <a:effectLst/>
            </c:spPr>
          </c:errBars>
          <c:cat>
            <c:numRef>
              <c:f>孔缝洞模型!$R$32:$T$32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孔缝洞模型!$R$33:$T$33</c:f>
              <c:numCache>
                <c:formatCode>General</c:formatCode>
                <c:ptCount val="3"/>
                <c:pt idx="0">
                  <c:v>7.55</c:v>
                </c:pt>
                <c:pt idx="1">
                  <c:v>9.02</c:v>
                </c:pt>
                <c:pt idx="2" formatCode="0.00">
                  <c:v>12.2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C9-4449-9065-8EE832A3CBF1}"/>
            </c:ext>
          </c:extLst>
        </c:ser>
        <c:ser>
          <c:idx val="1"/>
          <c:order val="1"/>
          <c:tx>
            <c:v>nanopore-fracture</c:v>
          </c:tx>
          <c:spPr>
            <a:solidFill>
              <a:srgbClr val="03CEA4"/>
            </a:solidFill>
            <a:ln>
              <a:noFill/>
            </a:ln>
            <a:effectLst/>
          </c:spPr>
          <c:invertIfNegative val="0"/>
          <c:errBars>
            <c:errBarType val="both"/>
            <c:errValType val="fixedVal"/>
            <c:noEndCap val="0"/>
            <c:val val="0.30000000000000004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孔缝洞模型!$R$32:$T$32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孔缝洞模型!$R$34:$T$34</c:f>
              <c:numCache>
                <c:formatCode>General</c:formatCode>
                <c:ptCount val="3"/>
                <c:pt idx="0">
                  <c:v>7.82</c:v>
                </c:pt>
                <c:pt idx="1">
                  <c:v>9.33</c:v>
                </c:pt>
                <c:pt idx="2">
                  <c:v>12.54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2C9-4449-9065-8EE832A3CBF1}"/>
            </c:ext>
          </c:extLst>
        </c:ser>
        <c:ser>
          <c:idx val="2"/>
          <c:order val="2"/>
          <c:tx>
            <c:v>nanopore-fracture-cave</c:v>
          </c:tx>
          <c:spPr>
            <a:solidFill>
              <a:srgbClr val="345995"/>
            </a:solidFill>
            <a:ln>
              <a:noFill/>
            </a:ln>
            <a:effectLst/>
          </c:spPr>
          <c:invertIfNegative val="0"/>
          <c:errBars>
            <c:errBarType val="both"/>
            <c:errValType val="fixedVal"/>
            <c:noEndCap val="0"/>
            <c:val val="0.30000000000000004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孔缝洞模型!$R$32:$T$32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孔缝洞模型!$R$35:$T$35</c:f>
              <c:numCache>
                <c:formatCode>General</c:formatCode>
                <c:ptCount val="3"/>
                <c:pt idx="0">
                  <c:v>8.15</c:v>
                </c:pt>
                <c:pt idx="1">
                  <c:v>9.9600000000000009</c:v>
                </c:pt>
                <c:pt idx="2">
                  <c:v>13.36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2C9-4449-9065-8EE832A3C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263090064"/>
        <c:axId val="1263094640"/>
      </c:barChart>
      <c:catAx>
        <c:axId val="12630900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dirty="0"/>
                  <a:t>Temp</a:t>
                </a:r>
                <a:r>
                  <a:rPr lang="en-US" altLang="zh-CN" dirty="0"/>
                  <a:t>e</a:t>
                </a:r>
                <a:r>
                  <a:rPr lang="en-US" dirty="0"/>
                  <a:t>rature (</a:t>
                </a:r>
                <a:r>
                  <a:rPr lang="zh-CN" dirty="0"/>
                  <a:t>℃</a:t>
                </a:r>
                <a:r>
                  <a:rPr lang="en-US" dirty="0"/>
                  <a:t>)</a:t>
                </a:r>
                <a:endParaRPr lang="zh-CN" dirty="0"/>
              </a:p>
            </c:rich>
          </c:tx>
          <c:layout>
            <c:manualLayout>
              <c:xMode val="edge"/>
              <c:yMode val="edge"/>
              <c:x val="0.44207847222222224"/>
              <c:y val="0.9186847222222221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263094640"/>
        <c:crosses val="autoZero"/>
        <c:auto val="1"/>
        <c:lblAlgn val="ctr"/>
        <c:lblOffset val="100"/>
        <c:noMultiLvlLbl val="0"/>
      </c:catAx>
      <c:valAx>
        <c:axId val="1263094640"/>
        <c:scaling>
          <c:orientation val="minMax"/>
          <c:min val="4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MMP (MPa)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2.9398148148148148E-3"/>
              <c:y val="0.307272916666666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out"/>
        <c:minorTickMark val="out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zh-CN"/>
          </a:p>
        </c:txPr>
        <c:crossAx val="1263090064"/>
        <c:crosses val="autoZero"/>
        <c:crossBetween val="between"/>
        <c:minorUnit val="1"/>
      </c:valAx>
      <c:spPr>
        <a:noFill/>
        <a:ln>
          <a:solidFill>
            <a:schemeClr val="tx1"/>
          </a:solidFill>
        </a:ln>
        <a:effectLst/>
      </c:spPr>
    </c:plotArea>
    <c:legend>
      <c:legendPos val="r"/>
      <c:layout>
        <c:manualLayout>
          <c:xMode val="edge"/>
          <c:yMode val="edge"/>
          <c:x val="0.11931805555555554"/>
          <c:y val="8.5819791666666673E-2"/>
          <c:w val="0.46675611111111109"/>
          <c:h val="0.2109989583333333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937527777777779"/>
          <c:y val="2.3436296296296295E-2"/>
          <c:w val="0.85496833333333333"/>
          <c:h val="0.82042659184441336"/>
        </c:manualLayout>
      </c:layout>
      <c:barChart>
        <c:barDir val="col"/>
        <c:grouping val="clustered"/>
        <c:varyColors val="0"/>
        <c:ser>
          <c:idx val="0"/>
          <c:order val="0"/>
          <c:tx>
            <c:v>Theory-100 nm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理论与实验对照!$M$3:$O$3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理论与实验对照!$M$4:$O$4</c:f>
              <c:numCache>
                <c:formatCode>General</c:formatCode>
                <c:ptCount val="3"/>
                <c:pt idx="0">
                  <c:v>7.72</c:v>
                </c:pt>
                <c:pt idx="1">
                  <c:v>8.99</c:v>
                </c:pt>
                <c:pt idx="2">
                  <c:v>11.98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06E-46BA-B126-9BB42B69C406}"/>
            </c:ext>
          </c:extLst>
        </c:ser>
        <c:ser>
          <c:idx val="2"/>
          <c:order val="1"/>
          <c:tx>
            <c:v>Theory-1 μm</c:v>
          </c:tx>
          <c:spPr>
            <a:solidFill>
              <a:srgbClr val="A9D18E"/>
            </a:solidFill>
            <a:ln>
              <a:noFill/>
            </a:ln>
            <a:effectLst/>
          </c:spPr>
          <c:invertIfNegative val="0"/>
          <c:cat>
            <c:numRef>
              <c:f>理论与实验对照!$M$3:$O$3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理论与实验对照!$M$5:$O$5</c:f>
              <c:numCache>
                <c:formatCode>0.00</c:formatCode>
                <c:ptCount val="3"/>
                <c:pt idx="0">
                  <c:v>8</c:v>
                </c:pt>
                <c:pt idx="1">
                  <c:v>9.3800000000000008</c:v>
                </c:pt>
                <c:pt idx="2" formatCode="General">
                  <c:v>12.43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06E-46BA-B126-9BB42B69C406}"/>
            </c:ext>
          </c:extLst>
        </c:ser>
        <c:ser>
          <c:idx val="1"/>
          <c:order val="2"/>
          <c:tx>
            <c:v>Theory-10μm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理论与实验对照!$M$3:$O$3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理论与实验对照!$M$6:$O$6</c:f>
              <c:numCache>
                <c:formatCode>0.00</c:formatCode>
                <c:ptCount val="3"/>
                <c:pt idx="0" formatCode="General">
                  <c:v>8.14</c:v>
                </c:pt>
                <c:pt idx="1">
                  <c:v>9.64</c:v>
                </c:pt>
                <c:pt idx="2">
                  <c:v>12.5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06E-46BA-B126-9BB42B69C406}"/>
            </c:ext>
          </c:extLst>
        </c:ser>
        <c:ser>
          <c:idx val="3"/>
          <c:order val="3"/>
          <c:tx>
            <c:v>Nanopore-fracture-cave</c:v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errBars>
            <c:errBarType val="both"/>
            <c:errValType val="fixedVal"/>
            <c:noEndCap val="0"/>
            <c:val val="0.30000000000000004"/>
            <c:spPr>
              <a:noFill/>
              <a:ln w="9525" cap="flat" cmpd="sng" algn="ctr">
                <a:solidFill>
                  <a:schemeClr val="tx1"/>
                </a:solidFill>
                <a:round/>
              </a:ln>
              <a:effectLst/>
            </c:spPr>
          </c:errBars>
          <c:cat>
            <c:numRef>
              <c:f>理论与实验对照!$M$3:$O$3</c:f>
              <c:numCache>
                <c:formatCode>General</c:formatCode>
                <c:ptCount val="3"/>
                <c:pt idx="0">
                  <c:v>30</c:v>
                </c:pt>
                <c:pt idx="1">
                  <c:v>45</c:v>
                </c:pt>
                <c:pt idx="2">
                  <c:v>60</c:v>
                </c:pt>
              </c:numCache>
            </c:numRef>
          </c:cat>
          <c:val>
            <c:numRef>
              <c:f>理论与实验对照!$M$7:$O$7</c:f>
              <c:numCache>
                <c:formatCode>General</c:formatCode>
                <c:ptCount val="3"/>
                <c:pt idx="0">
                  <c:v>8.15</c:v>
                </c:pt>
                <c:pt idx="1">
                  <c:v>9.9600000000000009</c:v>
                </c:pt>
                <c:pt idx="2">
                  <c:v>13.36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06E-46BA-B126-9BB42B69C4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0"/>
        <c:axId val="1196820464"/>
        <c:axId val="1197257536"/>
      </c:barChart>
      <c:catAx>
        <c:axId val="11968204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  <a:cs typeface="Arial" panose="020B0604020202020204" pitchFamily="34" charset="0"/>
                  </a:defRPr>
                </a:pPr>
                <a:r>
                  <a:rPr lang="en-US"/>
                  <a:t>Temperature (</a:t>
                </a:r>
                <a:r>
                  <a:rPr lang="zh-CN"/>
                  <a:t>℃</a:t>
                </a:r>
                <a:r>
                  <a:rPr lang="en-US"/>
                  <a:t>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0.49527060185185184"/>
              <c:y val="0.9321357638888887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pPr>
            <a:endParaRPr lang="zh-CN"/>
          </a:p>
        </c:txPr>
        <c:crossAx val="1197257536"/>
        <c:crosses val="autoZero"/>
        <c:auto val="1"/>
        <c:lblAlgn val="ctr"/>
        <c:lblOffset val="100"/>
        <c:noMultiLvlLbl val="0"/>
      </c:catAx>
      <c:valAx>
        <c:axId val="1197257536"/>
        <c:scaling>
          <c:orientation val="minMax"/>
          <c:max val="14"/>
          <c:min val="6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  <a:cs typeface="Arial" panose="020B0604020202020204" pitchFamily="34" charset="0"/>
                  </a:defRPr>
                </a:pPr>
                <a:r>
                  <a:rPr lang="en-US"/>
                  <a:t>MMP (MPa)</a:t>
                </a:r>
                <a:endParaRPr lang="zh-CN"/>
              </a:p>
            </c:rich>
          </c:tx>
          <c:layout>
            <c:manualLayout>
              <c:xMode val="edge"/>
              <c:yMode val="edge"/>
              <c:x val="2.6736111111111117E-4"/>
              <c:y val="0.3351302083333333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defRPr>
              </a:pPr>
              <a:endParaRPr lang="zh-CN"/>
            </a:p>
          </c:txPr>
        </c:title>
        <c:numFmt formatCode="@" sourceLinked="0"/>
        <c:majorTickMark val="out"/>
        <c:minorTickMark val="out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pPr>
            <a:endParaRPr lang="zh-CN"/>
          </a:p>
        </c:txPr>
        <c:crossAx val="1196820464"/>
        <c:crosses val="autoZero"/>
        <c:crossBetween val="between"/>
        <c:majorUnit val="2"/>
        <c:minorUnit val="1"/>
      </c:valAx>
      <c:spPr>
        <a:noFill/>
        <a:ln>
          <a:solidFill>
            <a:schemeClr val="tx1"/>
          </a:solidFill>
        </a:ln>
        <a:effectLst/>
      </c:spPr>
    </c:plotArea>
    <c:legend>
      <c:legendPos val="b"/>
      <c:layout>
        <c:manualLayout>
          <c:xMode val="edge"/>
          <c:yMode val="edge"/>
          <c:x val="0.13230631788815411"/>
          <c:y val="5.4281851851851852E-2"/>
          <c:w val="0.48242805555555557"/>
          <c:h val="0.2864501045841478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900" b="1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Arial" panose="020B0604020202020204" pitchFamily="34" charset="0"/>
        </a:defRPr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4" Type="http://schemas.openxmlformats.org/officeDocument/2006/relationships/image" Target="../media/image4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9.wmf"/><Relationship Id="rId1" Type="http://schemas.openxmlformats.org/officeDocument/2006/relationships/image" Target="../media/image48.wmf"/><Relationship Id="rId4" Type="http://schemas.openxmlformats.org/officeDocument/2006/relationships/image" Target="../media/image51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0.63177</cdr:x>
      <cdr:y>0.03613</cdr:y>
    </cdr:from>
    <cdr:to>
      <cdr:x>0.63177</cdr:x>
      <cdr:y>0.84947</cdr:y>
    </cdr:to>
    <cdr:cxnSp macro="">
      <cdr:nvCxnSpPr>
        <cdr:cNvPr id="4" name="直接连接符 3">
          <a:extLst xmlns:a="http://schemas.openxmlformats.org/drawingml/2006/main">
            <a:ext uri="{FF2B5EF4-FFF2-40B4-BE49-F238E27FC236}">
              <a16:creationId xmlns:a16="http://schemas.microsoft.com/office/drawing/2014/main" id="{951BEC05-D8DB-0716-5A8D-BC473A7036D3}"/>
            </a:ext>
          </a:extLst>
        </cdr:cNvPr>
        <cdr:cNvCxnSpPr/>
      </cdr:nvCxnSpPr>
      <cdr:spPr>
        <a:xfrm xmlns:a="http://schemas.openxmlformats.org/drawingml/2006/main">
          <a:off x="2501826" y="97557"/>
          <a:ext cx="0" cy="2196000"/>
        </a:xfrm>
        <a:prstGeom xmlns:a="http://schemas.openxmlformats.org/drawingml/2006/main" prst="line">
          <a:avLst/>
        </a:prstGeom>
        <a:ln xmlns:a="http://schemas.openxmlformats.org/drawingml/2006/main" w="12700">
          <a:solidFill>
            <a:srgbClr val="FF0000"/>
          </a:solidFill>
          <a:prstDash val="sysDash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0D13A7-7427-4397-A1D0-0E80E2A1CA7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A2C98-1750-4D38-9341-0C14FC0E314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81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288000" algn="just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Good morning, everyone. My name is </a:t>
            </a:r>
            <a:r>
              <a:rPr lang="en-US" altLang="zh-CN" b="1" dirty="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Zengding</a:t>
            </a: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Wang, and I’m from China University of Petroleum (East China). Today, I will present my research on the Direct Visualization of CO₂-Oil Miscibility and MMP Determination at the Nanoscale.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A35F7DC-A39A-4094-BB9A-9C3A139F7D50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770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Global energy demand is still increasing, and tight oil reservoirs have become an important unconventional resource. However, these reservoirs contain a large number of nanopores, often from several nanometers to tens of nanometers. So, for tight reservoirs, a global-scale energy problem is closely related to nanoscale fluid physics. To improve oil recovery from these reservoirs, we need to understand how fluids behave inside nanopores.</a:t>
            </a:r>
            <a:endParaRPr lang="zh-CN" altLang="en-US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6356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CO₂ miscible injection is an effective method for enhanced oil recovery and carbon storage.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For this process, the minimum miscibility pressure, or MMP, is a key parameter. It determines whether CO₂ can become miscible with oil during displacement.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However, in nanopores, the MMP can deviate from the bulk value because of strong confinement and high surface-to-volume ratio.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More importantly, direct experimental evidence of miscibility development in nanopores is still limited. This is the main motivation of our study.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6658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developed a nanofluidic slim-tube model to simulate the flow of CO₂ and oil in </a:t>
            </a:r>
            <a:r>
              <a:rPr lang="en-US" altLang="zh-CN" b="1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nanoporous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 media. The model uses a silica-glass nanofluidic chip structure. By miniaturizing the slim tube, we can simulate the multistage mass transfer phenomena in </a:t>
            </a:r>
            <a:r>
              <a:rPr lang="en-US" altLang="zh-CN" b="1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nanoporous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 media, something that was previously very difficult to achieve.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To enhance the visualization, we optimized the silicon nitride coating thickness. This coating improves the reflection of different fluids in the nanofluidic channels, making it easier to observe the CO₂-oil miscibility.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9808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Here’s a look at the experimental setup. We use a CMOS camera and a microscope to capture high-resolution images, while pressure sensors and syringe pumps help control and measure the conditions inside the nanofluidic channels.</a:t>
            </a:r>
          </a:p>
          <a:p>
            <a:pPr indent="288000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The key parameter for our experiment is the interface disappearance and 100% displacement ratio. These criteria allow us to accurately determine the MMP in a much more efficient manner than traditional methods.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11731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 this experiment, we observed the immiscible displacement process of CO₂ in heptane. Based on the differences in grayscale reflection, we identified three distinct regions: the CO₂ zone, the CO₂ diffusion zone, and the CO₂-heptane two-phase flow zone.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saw that CO₂ forms a distinct finger-like displacement pattern, displacing heptane. This leads to a significant amount of heptane remaining in the porous medium, indicating inefficient displacement under immiscible conditions.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0673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 the miscible displacement experiment, we observed three zones: the CO₂ zone, the CO₂–heptane mixed zone, and the heptane zone.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Inside the nanofluidic medium, the CO₂–heptane mixed zone moves forward in a piston-like manner. This allows CO₂ to efficiently displace heptane, ultimately achieving 100% heptane recovery.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These observations confirm that CO₂ miscible flooding is still effective for heptane recovery even at the nanoscale.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902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Building on our heptane results, we next looked at CO₂ displacement in real oil, which contains multiple hydrocarbon components.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Under immiscible conditions, the process occurs in three stages: a dissolution stage, a diffusion-dominant stage, and an immiscible displacement-dominant stage.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observed that a fast-moving CO₂ diffusion front appears ahead of the displacement front, creating the diffusion-dominant stage. This stage plays a key role in mass transfer under nano-confinement.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96474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next observed miscible displacement in the same oil. The process occurs in five stages, alternating between three dissolution stages and two miscible-contact stages.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 the miscible zones, CO₂ moves in a piston-like manner through the nanofluidic medium. It first selectively extracts lighter hydrocarbons, forming the first miscible-contact stage and the miscible front. Later, the heavier components are extracted, forming the second miscible-contact stage and the trailing miscible front. Interestingly, we see two distinct diffusion fronts propagating in a piston-like way. 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These results demonstrate that CO₂ miscible flooding is effective even in multicomponent oils, and they reveal the selective extraction mechanism under nano-confinement.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79901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l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Now, let’s move on to the MMP measurement for CO₂-heptane. In this experiment, we tested the MMP at various temperatures. In Stage I, the MMP increases from 6.2 MPa to 13 MPa, with an average increase rate of 0.097 MPa per °C. In Stage II, it increases slightly more, from 13 MPa to 13.6 MPa.</a:t>
            </a:r>
          </a:p>
          <a:p>
            <a:pPr indent="288000" algn="l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This increase is mainly due to the reduced solubility of CO₂ in heptane at higher temperatures. We observed that the CO₂–oil MMP shows a similar trend, increasing with temperature in a comparable way.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24180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Next, we applied a modified Peng-Robinson equation of state (PR-EOS) to calculate nanoscale CO₂-oil MMP. This thermodynamic model takes into account molecular adsorption effects, critical point shift and capillary forces in the pores. 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Specifically, we introduce the adsorption layer thickness to represent the reduction of effective pore size, and an adsorption coefficient to account for the non-uniform density distribution inside the pores.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9170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 addition to adsorption effects, the model also accounts for critical point shifts in the nanopores.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The critical temperature and pressure of CO₂-oil are slightly altered due to fluid-wall interactions and the confinement inside the pores.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also include capillary forces, which arise from the pore curvature and wetting properties. These forces affect the pressure required for CO₂-oil miscibility at the nanoscale.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Finally, we use the Vanishing Interfacial Tension (VIT) method, coupled with phase equilibrium calculations, to determine the MMP under nanoscale conditions.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57259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 validated our model by comparing the theoretical MMP values with experimental data. The results showed that the modified PR-EOS accurately predicts MMP, with a Root Mean Squared Relative Error (RMSRE) of below 3% for both CO₂-heptane and CO₂-oil systems.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This shows that our model is highly reliable and can be used to predict MMP in different tight formations under nanoscale conditions.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60837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One of the key findings from this study is that the MMP first increases and then decreases with temperature, creating a maximum MMP for each pore radius. The maximum MMP depends on the pore size, geometry, and wall properties.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This means that MMP is not a fixed value but varies with the characteristics of the nanopores, which is important for understanding how CO₂ will behave in real-world reservoirs.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76610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Finally, in our outlook, we see that MMP measured at the nanoscale is lower than that predicted under micro-nano multiscale conditions. However, in multiscale porous media, the MMP exceeds theoretical predictions for the largest pore sizes.</a:t>
            </a:r>
          </a:p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This underscores the necessity for models that consider multiscale confinement effects. Our research lays the foundation for future studies on the behavior of CO₂ in multiscale systems, which will be critical for optimizing CO₂ injection and EOR processes in tight reservoirs.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66410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To conclude, this study provides a novel approach to directly visualize CO₂-oil miscibility at the nanoscale and accurately determine MMP using a modified PR-EOS model.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50127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288000" algn="just">
              <a:lnSpc>
                <a:spcPct val="110000"/>
              </a:lnSpc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Thank you for your attention! 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A2C98-1750-4D38-9341-0C14FC0E3148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9212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58CD7F-50F3-4F4B-9D3E-20F11434EA5E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3841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44A3E4-0245-4BD4-AE39-B6911780BE59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4105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8CB3C4-216A-450A-B7A5-7223423219FA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2156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2233B6-A1F1-49BC-AC4B-C10FB7F0F670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6336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51755EE-091F-418E-8F41-2FDEF0F75F88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7653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BC701F-573C-4157-A0AE-E6B65FE4891B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466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5843" y="6489519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33DAB7-4128-47A2-91D2-F4AD3169FEE5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48952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/35</a:t>
            </a:r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8FA06522-6616-47A6-AC58-A89835243BAC}"/>
              </a:ext>
            </a:extLst>
          </p:cNvPr>
          <p:cNvCxnSpPr/>
          <p:nvPr userDrawn="1"/>
        </p:nvCxnSpPr>
        <p:spPr bwMode="auto">
          <a:xfrm>
            <a:off x="0" y="764704"/>
            <a:ext cx="12192000" cy="0"/>
          </a:xfrm>
          <a:prstGeom prst="lin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cxn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660" y="8546"/>
            <a:ext cx="713033" cy="70761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57638" y="15803"/>
            <a:ext cx="906488" cy="70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812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F32D787-089C-45A5-806A-2BD37E11C530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5769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BAA0BC-652D-45F5-A772-96FB7E99726E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4669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4D14825-CCF3-4469-9828-5A36CBC2EF99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1736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9BE303-B948-45A5-B658-1AD2D6D6029C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3874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18DA17-49EE-453A-80EB-8A5C0F703F51}" type="datetime1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2026/5/15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3842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jpg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t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7.tiff"/><Relationship Id="rId3" Type="http://schemas.openxmlformats.org/officeDocument/2006/relationships/image" Target="../media/image13.png"/><Relationship Id="rId21" Type="http://schemas.openxmlformats.org/officeDocument/2006/relationships/image" Target="../media/image30.tiff"/><Relationship Id="rId7" Type="http://schemas.openxmlformats.org/officeDocument/2006/relationships/image" Target="../media/image17.tif"/><Relationship Id="rId12" Type="http://schemas.openxmlformats.org/officeDocument/2006/relationships/image" Target="../media/image22.png"/><Relationship Id="rId17" Type="http://schemas.openxmlformats.org/officeDocument/2006/relationships/image" Target="../media/image26.tiff"/><Relationship Id="rId2" Type="http://schemas.openxmlformats.org/officeDocument/2006/relationships/notesSlide" Target="../notesSlides/notesSlide5.xml"/><Relationship Id="rId16" Type="http://schemas.openxmlformats.org/officeDocument/2006/relationships/chart" Target="../charts/chart1.xml"/><Relationship Id="rId20" Type="http://schemas.openxmlformats.org/officeDocument/2006/relationships/image" Target="../media/image2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tiff"/><Relationship Id="rId10" Type="http://schemas.openxmlformats.org/officeDocument/2006/relationships/image" Target="../media/image20.png"/><Relationship Id="rId19" Type="http://schemas.openxmlformats.org/officeDocument/2006/relationships/image" Target="../media/image28.tiff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3.emf"/><Relationship Id="rId4" Type="http://schemas.openxmlformats.org/officeDocument/2006/relationships/image" Target="../media/image3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chart" Target="../charts/chart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7.wmf"/><Relationship Id="rId4" Type="http://schemas.openxmlformats.org/officeDocument/2006/relationships/image" Target="../media/image3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44.wmf"/><Relationship Id="rId12" Type="http://schemas.openxmlformats.org/officeDocument/2006/relationships/image" Target="../media/image4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46.wmf"/><Relationship Id="rId5" Type="http://schemas.openxmlformats.org/officeDocument/2006/relationships/image" Target="../media/image43.w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45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13" Type="http://schemas.openxmlformats.org/officeDocument/2006/relationships/chart" Target="../charts/chart5.xml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7.bin"/><Relationship Id="rId12" Type="http://schemas.openxmlformats.org/officeDocument/2006/relationships/image" Target="../media/image51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2.png"/><Relationship Id="rId11" Type="http://schemas.openxmlformats.org/officeDocument/2006/relationships/oleObject" Target="../embeddings/oleObject9.bin"/><Relationship Id="rId5" Type="http://schemas.openxmlformats.org/officeDocument/2006/relationships/image" Target="../media/image48.wmf"/><Relationship Id="rId10" Type="http://schemas.openxmlformats.org/officeDocument/2006/relationships/image" Target="../media/image50.w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8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5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0.bin"/><Relationship Id="rId5" Type="http://schemas.openxmlformats.org/officeDocument/2006/relationships/chart" Target="../charts/chart7.xml"/><Relationship Id="rId4" Type="http://schemas.openxmlformats.org/officeDocument/2006/relationships/chart" Target="../charts/char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tiff"/><Relationship Id="rId3" Type="http://schemas.openxmlformats.org/officeDocument/2006/relationships/image" Target="../media/image54.png"/><Relationship Id="rId7" Type="http://schemas.openxmlformats.org/officeDocument/2006/relationships/image" Target="../media/image56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tiff"/><Relationship Id="rId11" Type="http://schemas.openxmlformats.org/officeDocument/2006/relationships/image" Target="../media/image60.tiff"/><Relationship Id="rId5" Type="http://schemas.openxmlformats.org/officeDocument/2006/relationships/chart" Target="../charts/chart11.xml"/><Relationship Id="rId10" Type="http://schemas.openxmlformats.org/officeDocument/2006/relationships/image" Target="../media/image59.tiff"/><Relationship Id="rId4" Type="http://schemas.openxmlformats.org/officeDocument/2006/relationships/chart" Target="../charts/chart10.xml"/><Relationship Id="rId9" Type="http://schemas.openxmlformats.org/officeDocument/2006/relationships/image" Target="../media/image58.tif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E56ABD98-8C02-485C-85F1-411F244EAD25}"/>
              </a:ext>
            </a:extLst>
          </p:cNvPr>
          <p:cNvSpPr/>
          <p:nvPr/>
        </p:nvSpPr>
        <p:spPr>
          <a:xfrm>
            <a:off x="0" y="1771237"/>
            <a:ext cx="12192000" cy="1512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ea"/>
              <a:sym typeface="Times New Roman" panose="02020603050405020304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88FC9EE4-FD67-4C7F-BFEA-2EF60F43BE77}"/>
              </a:ext>
            </a:extLst>
          </p:cNvPr>
          <p:cNvSpPr/>
          <p:nvPr/>
        </p:nvSpPr>
        <p:spPr>
          <a:xfrm>
            <a:off x="-1228" y="1764982"/>
            <a:ext cx="12191999" cy="1507079"/>
          </a:xfrm>
          <a:prstGeom prst="rect">
            <a:avLst/>
          </a:prstGeom>
          <a:ln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marL="0" marR="0" lvl="0" indent="0" algn="ctr" defTabSz="4572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Times New Roman" panose="02020603050405020304" pitchFamily="18" charset="0"/>
              </a:rPr>
              <a:t>	</a:t>
            </a: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Times New Roman" panose="02020603050405020304" pitchFamily="18" charset="0"/>
              </a:rPr>
              <a:t>Direct visualization of CO</a:t>
            </a:r>
            <a:r>
              <a:rPr kumimoji="0" lang="en-US" altLang="zh-CN" sz="4000" b="1" i="0" u="none" strike="noStrike" kern="1200" cap="none" spc="0" normalizeH="0" baseline="-2500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Times New Roman" panose="02020603050405020304" pitchFamily="18" charset="0"/>
              </a:rPr>
              <a:t>2</a:t>
            </a: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Times New Roman" panose="02020603050405020304" pitchFamily="18" charset="0"/>
              </a:rPr>
              <a:t>-oil miscibility and MMP determination at the nanoscale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Times New Roman" panose="02020603050405020304" pitchFamily="18" charset="0"/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76084" y="3585154"/>
            <a:ext cx="1156273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3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Zengding Wang</a:t>
            </a:r>
            <a:endParaRPr kumimoji="0" lang="en-US" altLang="zh-CN" sz="32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lvl="0" algn="ctr" defTabSz="457200">
              <a:lnSpc>
                <a:spcPct val="150000"/>
              </a:lnSpc>
              <a:defRPr/>
            </a:pPr>
            <a:r>
              <a:rPr lang="en-US" altLang="zh-CN" sz="32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Research Center for O&amp;G Flow in Porous Media</a:t>
            </a:r>
          </a:p>
          <a:p>
            <a:pPr lvl="0" algn="ctr" defTabSz="457200">
              <a:lnSpc>
                <a:spcPct val="150000"/>
              </a:lnSpc>
              <a:defRPr/>
            </a:pPr>
            <a:r>
              <a:rPr lang="en-US" altLang="zh-CN" sz="32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China University of Petroleum (East China)</a:t>
            </a:r>
          </a:p>
          <a:p>
            <a:pPr lvl="0" algn="ctr" defTabSz="457200">
              <a:lnSpc>
                <a:spcPct val="150000"/>
              </a:lnSpc>
              <a:defRPr/>
            </a:pPr>
            <a:r>
              <a:rPr lang="en-US" altLang="zh-CN" sz="24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19-22 May 2026, Nantes, France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InterPore2026: MS20-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Special Session in Honor of Jun Yao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灯片编号占位符 1">
            <a:extLst>
              <a:ext uri="{FF2B5EF4-FFF2-40B4-BE49-F238E27FC236}">
                <a16:creationId xmlns:a16="http://schemas.microsoft.com/office/drawing/2014/main" id="{47FE9DF6-8FC1-4475-9230-8CDFFA03F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1631463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19C152F4-A6E6-4918-9CB0-1F7163F5FD17}"/>
              </a:ext>
            </a:extLst>
          </p:cNvPr>
          <p:cNvSpPr txBox="1"/>
          <p:nvPr/>
        </p:nvSpPr>
        <p:spPr>
          <a:xfrm>
            <a:off x="999237" y="1726769"/>
            <a:ext cx="10307630" cy="34094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kumimoji="0" lang="en-US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</a:t>
            </a:r>
            <a:r>
              <a:rPr kumimoji="0" lang="zh-CN" altLang="en-US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kumimoji="0" lang="en-US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</a:t>
            </a: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isualization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miscibility at the nanoscale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Determination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MMP with modified PR-EOS</a:t>
            </a:r>
          </a:p>
          <a:p>
            <a:pPr>
              <a:lnSpc>
                <a:spcPct val="200000"/>
              </a:lnSpc>
            </a:pP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4. Outlook</a:t>
            </a:r>
            <a:endParaRPr kumimoji="0" lang="en-CA" altLang="zh-CN" sz="2800" b="1" kern="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607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8">
            <a:extLst>
              <a:ext uri="{FF2B5EF4-FFF2-40B4-BE49-F238E27FC236}">
                <a16:creationId xmlns:a16="http://schemas.microsoft.com/office/drawing/2014/main" id="{B832360D-DD29-4287-895B-66C18FBDDA1D}"/>
              </a:ext>
            </a:extLst>
          </p:cNvPr>
          <p:cNvSpPr/>
          <p:nvPr/>
        </p:nvSpPr>
        <p:spPr>
          <a:xfrm>
            <a:off x="5814548" y="6259299"/>
            <a:ext cx="5987088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http://www.shale-mudstone-research-schieber.indiana.edu/FACILITIES.htm</a:t>
            </a: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3757F3B9-8463-4BB6-842C-5319A2F59884}"/>
              </a:ext>
            </a:extLst>
          </p:cNvPr>
          <p:cNvSpPr/>
          <p:nvPr/>
        </p:nvSpPr>
        <p:spPr>
          <a:xfrm>
            <a:off x="0" y="835393"/>
            <a:ext cx="342324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 Global energy demand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63967F4-25CF-4F6A-A2CC-76B4AC530483}"/>
              </a:ext>
            </a:extLst>
          </p:cNvPr>
          <p:cNvSpPr/>
          <p:nvPr/>
        </p:nvSpPr>
        <p:spPr>
          <a:xfrm>
            <a:off x="1988059" y="6259299"/>
            <a:ext cx="32106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200" b="1" i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IEA. International Energy Outlook 2025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247689B8-42C1-498A-BB64-25D4120E7D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1293" y="2120947"/>
            <a:ext cx="4316515" cy="4032000"/>
          </a:xfrm>
          <a:prstGeom prst="rect">
            <a:avLst/>
          </a:prstGeom>
        </p:spPr>
      </p:pic>
      <p:grpSp>
        <p:nvGrpSpPr>
          <p:cNvPr id="8" name="组合 7">
            <a:extLst>
              <a:ext uri="{FF2B5EF4-FFF2-40B4-BE49-F238E27FC236}">
                <a16:creationId xmlns:a16="http://schemas.microsoft.com/office/drawing/2014/main" id="{502C22BC-6B0B-4F4B-9839-B6B542BE8A94}"/>
              </a:ext>
            </a:extLst>
          </p:cNvPr>
          <p:cNvGrpSpPr>
            <a:grpSpLocks noChangeAspect="1"/>
          </p:cNvGrpSpPr>
          <p:nvPr/>
        </p:nvGrpSpPr>
        <p:grpSpPr>
          <a:xfrm>
            <a:off x="6714389" y="2120946"/>
            <a:ext cx="4032000" cy="4032000"/>
            <a:chOff x="6616482" y="2165397"/>
            <a:chExt cx="3637537" cy="3637537"/>
          </a:xfrm>
        </p:grpSpPr>
        <p:pic>
          <p:nvPicPr>
            <p:cNvPr id="9" name="Picture 8" descr="Image result for shale pores">
              <a:extLst>
                <a:ext uri="{FF2B5EF4-FFF2-40B4-BE49-F238E27FC236}">
                  <a16:creationId xmlns:a16="http://schemas.microsoft.com/office/drawing/2014/main" id="{C43D57E2-76C8-4659-91F4-8EEC0DDAC6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6482" y="2165397"/>
              <a:ext cx="3637537" cy="3637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647FA16-847C-4929-8BF8-2A4975FA9EAE}"/>
                </a:ext>
              </a:extLst>
            </p:cNvPr>
            <p:cNvSpPr/>
            <p:nvPr/>
          </p:nvSpPr>
          <p:spPr>
            <a:xfrm>
              <a:off x="7924984" y="4369529"/>
              <a:ext cx="432000" cy="540000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sp>
          <p:nvSpPr>
            <p:cNvPr id="11" name="Rectangle 11">
              <a:extLst>
                <a:ext uri="{FF2B5EF4-FFF2-40B4-BE49-F238E27FC236}">
                  <a16:creationId xmlns:a16="http://schemas.microsoft.com/office/drawing/2014/main" id="{F13FEBDB-6CB8-460A-ABFC-F6AC8BA428C4}"/>
                </a:ext>
              </a:extLst>
            </p:cNvPr>
            <p:cNvSpPr/>
            <p:nvPr/>
          </p:nvSpPr>
          <p:spPr>
            <a:xfrm>
              <a:off x="9176336" y="4340954"/>
              <a:ext cx="432000" cy="540000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sp>
          <p:nvSpPr>
            <p:cNvPr id="12" name="Rectangle 14">
              <a:extLst>
                <a:ext uri="{FF2B5EF4-FFF2-40B4-BE49-F238E27FC236}">
                  <a16:creationId xmlns:a16="http://schemas.microsoft.com/office/drawing/2014/main" id="{9915BD9A-F1AE-459D-A5BF-3E359ADA1EA2}"/>
                </a:ext>
              </a:extLst>
            </p:cNvPr>
            <p:cNvSpPr/>
            <p:nvPr/>
          </p:nvSpPr>
          <p:spPr>
            <a:xfrm>
              <a:off x="8144681" y="3074907"/>
              <a:ext cx="432000" cy="504000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sp>
          <p:nvSpPr>
            <p:cNvPr id="13" name="Oval 19">
              <a:extLst>
                <a:ext uri="{FF2B5EF4-FFF2-40B4-BE49-F238E27FC236}">
                  <a16:creationId xmlns:a16="http://schemas.microsoft.com/office/drawing/2014/main" id="{D2D1E7C6-B0CA-4B1D-B152-9020A389BFBF}"/>
                </a:ext>
              </a:extLst>
            </p:cNvPr>
            <p:cNvSpPr/>
            <p:nvPr/>
          </p:nvSpPr>
          <p:spPr>
            <a:xfrm>
              <a:off x="8671070" y="3492257"/>
              <a:ext cx="252000" cy="252000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sp>
          <p:nvSpPr>
            <p:cNvPr id="14" name="Oval 20">
              <a:extLst>
                <a:ext uri="{FF2B5EF4-FFF2-40B4-BE49-F238E27FC236}">
                  <a16:creationId xmlns:a16="http://schemas.microsoft.com/office/drawing/2014/main" id="{327C62D7-B270-4827-9ED9-F9CD4014DC2D}"/>
                </a:ext>
              </a:extLst>
            </p:cNvPr>
            <p:cNvSpPr/>
            <p:nvPr/>
          </p:nvSpPr>
          <p:spPr>
            <a:xfrm>
              <a:off x="8359848" y="4076806"/>
              <a:ext cx="264148" cy="264148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sp>
          <p:nvSpPr>
            <p:cNvPr id="15" name="Oval 21">
              <a:extLst>
                <a:ext uri="{FF2B5EF4-FFF2-40B4-BE49-F238E27FC236}">
                  <a16:creationId xmlns:a16="http://schemas.microsoft.com/office/drawing/2014/main" id="{758FD1B3-3962-4DF9-B6CB-C17C24701CCB}"/>
                </a:ext>
              </a:extLst>
            </p:cNvPr>
            <p:cNvSpPr/>
            <p:nvPr/>
          </p:nvSpPr>
          <p:spPr>
            <a:xfrm>
              <a:off x="7641786" y="5196968"/>
              <a:ext cx="264148" cy="264148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CA"/>
            </a:p>
          </p:txBody>
        </p:sp>
        <p:grpSp>
          <p:nvGrpSpPr>
            <p:cNvPr id="16" name="Group 22">
              <a:extLst>
                <a:ext uri="{FF2B5EF4-FFF2-40B4-BE49-F238E27FC236}">
                  <a16:creationId xmlns:a16="http://schemas.microsoft.com/office/drawing/2014/main" id="{89AEE2C6-09AE-4464-BCDA-E0E4F8241339}"/>
                </a:ext>
              </a:extLst>
            </p:cNvPr>
            <p:cNvGrpSpPr/>
            <p:nvPr/>
          </p:nvGrpSpPr>
          <p:grpSpPr>
            <a:xfrm>
              <a:off x="6698799" y="2212921"/>
              <a:ext cx="2224271" cy="307777"/>
              <a:chOff x="6950375" y="2935136"/>
              <a:chExt cx="2224271" cy="307777"/>
            </a:xfrm>
          </p:grpSpPr>
          <p:sp>
            <p:nvSpPr>
              <p:cNvPr id="20" name="Oval 23">
                <a:extLst>
                  <a:ext uri="{FF2B5EF4-FFF2-40B4-BE49-F238E27FC236}">
                    <a16:creationId xmlns:a16="http://schemas.microsoft.com/office/drawing/2014/main" id="{004F1EFE-7E1B-4696-B6E0-7AD95FA50984}"/>
                  </a:ext>
                </a:extLst>
              </p:cNvPr>
              <p:cNvSpPr/>
              <p:nvPr/>
            </p:nvSpPr>
            <p:spPr>
              <a:xfrm>
                <a:off x="6950375" y="2993866"/>
                <a:ext cx="180000" cy="180000"/>
              </a:xfrm>
              <a:prstGeom prst="ellipse">
                <a:avLst/>
              </a:prstGeom>
              <a:noFill/>
              <a:ln w="38100"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CA" sz="1200">
                  <a:cs typeface="Times New Roman" panose="02020603050405020304" pitchFamily="18" charset="0"/>
                </a:endParaRPr>
              </a:p>
            </p:txBody>
          </p:sp>
          <p:sp>
            <p:nvSpPr>
              <p:cNvPr id="21" name="TextBox 24">
                <a:extLst>
                  <a:ext uri="{FF2B5EF4-FFF2-40B4-BE49-F238E27FC236}">
                    <a16:creationId xmlns:a16="http://schemas.microsoft.com/office/drawing/2014/main" id="{AD02FDCA-B484-46C6-9047-85132B8C37B4}"/>
                  </a:ext>
                </a:extLst>
              </p:cNvPr>
              <p:cNvSpPr txBox="1"/>
              <p:nvPr/>
            </p:nvSpPr>
            <p:spPr>
              <a:xfrm>
                <a:off x="7141717" y="2935136"/>
                <a:ext cx="203292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: 1-10 nm (sub-10 nm)</a:t>
                </a:r>
                <a:endParaRPr lang="en-CA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7" name="Group 15">
              <a:extLst>
                <a:ext uri="{FF2B5EF4-FFF2-40B4-BE49-F238E27FC236}">
                  <a16:creationId xmlns:a16="http://schemas.microsoft.com/office/drawing/2014/main" id="{9A8EA67A-D750-419C-ABA3-3173DE08DA69}"/>
                </a:ext>
              </a:extLst>
            </p:cNvPr>
            <p:cNvGrpSpPr/>
            <p:nvPr/>
          </p:nvGrpSpPr>
          <p:grpSpPr>
            <a:xfrm>
              <a:off x="6698799" y="2564793"/>
              <a:ext cx="2522202" cy="307777"/>
              <a:chOff x="6950602" y="1961823"/>
              <a:chExt cx="2522202" cy="307777"/>
            </a:xfrm>
          </p:grpSpPr>
          <p:sp>
            <p:nvSpPr>
              <p:cNvPr id="18" name="Rectangle 16">
                <a:extLst>
                  <a:ext uri="{FF2B5EF4-FFF2-40B4-BE49-F238E27FC236}">
                    <a16:creationId xmlns:a16="http://schemas.microsoft.com/office/drawing/2014/main" id="{2060ADAA-3CD7-478F-8794-1BED888E76DD}"/>
                  </a:ext>
                </a:extLst>
              </p:cNvPr>
              <p:cNvSpPr/>
              <p:nvPr/>
            </p:nvSpPr>
            <p:spPr>
              <a:xfrm>
                <a:off x="6950602" y="2046874"/>
                <a:ext cx="180000" cy="180000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CA" sz="1200">
                  <a:cs typeface="Times New Roman" panose="02020603050405020304" pitchFamily="18" charset="0"/>
                </a:endParaRPr>
              </a:p>
            </p:txBody>
          </p:sp>
          <p:sp>
            <p:nvSpPr>
              <p:cNvPr id="19" name="TextBox 17">
                <a:extLst>
                  <a:ext uri="{FF2B5EF4-FFF2-40B4-BE49-F238E27FC236}">
                    <a16:creationId xmlns:a16="http://schemas.microsoft.com/office/drawing/2014/main" id="{0202E08A-FEC0-4DC6-8B2E-FFAD3C3F1E85}"/>
                  </a:ext>
                </a:extLst>
              </p:cNvPr>
              <p:cNvSpPr txBox="1"/>
              <p:nvPr/>
            </p:nvSpPr>
            <p:spPr>
              <a:xfrm>
                <a:off x="7141717" y="1961823"/>
                <a:ext cx="233108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: 10-100 nm (sub-100 nm)</a:t>
                </a:r>
                <a:endParaRPr lang="en-CA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22" name="文本框 21">
            <a:extLst>
              <a:ext uri="{FF2B5EF4-FFF2-40B4-BE49-F238E27FC236}">
                <a16:creationId xmlns:a16="http://schemas.microsoft.com/office/drawing/2014/main" id="{282B1CFF-AFDB-45E3-90DD-D0AEA0283C18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 Introduction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灯片编号占位符 1">
            <a:extLst>
              <a:ext uri="{FF2B5EF4-FFF2-40B4-BE49-F238E27FC236}">
                <a16:creationId xmlns:a16="http://schemas.microsoft.com/office/drawing/2014/main" id="{F1B5221A-8E0A-4B70-A197-B217480FA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  <p:sp>
        <p:nvSpPr>
          <p:cNvPr id="24" name="矩形 30">
            <a:extLst>
              <a:ext uri="{FF2B5EF4-FFF2-40B4-BE49-F238E27FC236}">
                <a16:creationId xmlns:a16="http://schemas.microsoft.com/office/drawing/2014/main" id="{94190FED-CA14-4143-9B86-30B78F0582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7474" y="1390117"/>
            <a:ext cx="9252000" cy="414985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Global-scale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energy resource meets </a:t>
            </a: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nanoscale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fluid physics in tight formations.</a:t>
            </a:r>
          </a:p>
        </p:txBody>
      </p:sp>
    </p:spTree>
    <p:extLst>
      <p:ext uri="{BB962C8B-B14F-4D97-AF65-F5344CB8AC3E}">
        <p14:creationId xmlns:p14="http://schemas.microsoft.com/office/powerpoint/2010/main" val="344692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282B1CFF-AFDB-45E3-90DD-D0AEA0283C18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 Introduction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589340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Miscible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injection in tight formations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24" name="矩形 30">
            <a:extLst>
              <a:ext uri="{FF2B5EF4-FFF2-40B4-BE49-F238E27FC236}">
                <a16:creationId xmlns:a16="http://schemas.microsoft.com/office/drawing/2014/main" id="{2F30ADC7-7BED-41BC-BC92-8719A32BC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3160" y="1406241"/>
            <a:ext cx="11491629" cy="1135183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Minimum miscibility pressure (MMP)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is an essential parameter for successful miscible CO</a:t>
            </a:r>
            <a:r>
              <a:rPr lang="en-US" altLang="zh-CN" sz="1800" b="1" baseline="-25000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2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injection;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Nanoscale MMP deviates from bulk value due to high </a:t>
            </a: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nano-confinement</a:t>
            </a:r>
            <a:r>
              <a:rPr lang="en-US" altLang="zh-CN" sz="1800" b="1" dirty="0"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and surface-to-volume ratio;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However, direct experimental evidence of miscibility development in nanopores remains limited.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70E69FEF-2300-49C4-BDB1-B669EB8D549B}"/>
              </a:ext>
            </a:extLst>
          </p:cNvPr>
          <p:cNvSpPr/>
          <p:nvPr/>
        </p:nvSpPr>
        <p:spPr>
          <a:xfrm>
            <a:off x="1560196" y="6281456"/>
            <a:ext cx="472308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Miscible CO</a:t>
            </a:r>
            <a:r>
              <a:rPr lang="en-US" altLang="zh-CN" sz="12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flooding (</a:t>
            </a:r>
            <a:r>
              <a:rPr lang="fr-FR" altLang="zh-CN" sz="1200" b="1" i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Energy Environ. Sci. </a:t>
            </a:r>
            <a:r>
              <a:rPr lang="fr-FR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2021, 14, 4203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</a:t>
            </a: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6DC4F8BC-6E0B-4FAD-9ADA-91F1B181E932}"/>
              </a:ext>
            </a:extLst>
          </p:cNvPr>
          <p:cNvGrpSpPr>
            <a:grpSpLocks noChangeAspect="1"/>
          </p:cNvGrpSpPr>
          <p:nvPr/>
        </p:nvGrpSpPr>
        <p:grpSpPr>
          <a:xfrm>
            <a:off x="973074" y="2821179"/>
            <a:ext cx="5801175" cy="3348000"/>
            <a:chOff x="1503363" y="3202558"/>
            <a:chExt cx="5185017" cy="2992402"/>
          </a:xfrm>
        </p:grpSpPr>
        <p:pic>
          <p:nvPicPr>
            <p:cNvPr id="27" name="图片 17">
              <a:extLst>
                <a:ext uri="{FF2B5EF4-FFF2-40B4-BE49-F238E27FC236}">
                  <a16:creationId xmlns:a16="http://schemas.microsoft.com/office/drawing/2014/main" id="{440F9F91-A0CF-47A1-8475-1928EEE4F7B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30" t="7301" r="1144"/>
            <a:stretch>
              <a:fillRect/>
            </a:stretch>
          </p:blipFill>
          <p:spPr bwMode="auto">
            <a:xfrm>
              <a:off x="1503363" y="3202558"/>
              <a:ext cx="4894131" cy="2992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" name="文本框 12">
              <a:extLst>
                <a:ext uri="{FF2B5EF4-FFF2-40B4-BE49-F238E27FC236}">
                  <a16:creationId xmlns:a16="http://schemas.microsoft.com/office/drawing/2014/main" id="{965B4742-4806-43E7-9D0C-3F4F0F15F4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8212" y="3971694"/>
              <a:ext cx="2220168" cy="225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1200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Minimum miscibility pressure</a:t>
              </a:r>
              <a:endParaRPr lang="zh-CN" altLang="en-US" sz="12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cxnSp>
          <p:nvCxnSpPr>
            <p:cNvPr id="29" name="直接箭头连接符 28">
              <a:extLst>
                <a:ext uri="{FF2B5EF4-FFF2-40B4-BE49-F238E27FC236}">
                  <a16:creationId xmlns:a16="http://schemas.microsoft.com/office/drawing/2014/main" id="{BD01E091-AC58-43B9-B57B-CBA5FC306D19}"/>
                </a:ext>
              </a:extLst>
            </p:cNvPr>
            <p:cNvCxnSpPr/>
            <p:nvPr/>
          </p:nvCxnSpPr>
          <p:spPr>
            <a:xfrm flipV="1">
              <a:off x="5200650" y="4178512"/>
              <a:ext cx="142875" cy="67923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矩形 29">
            <a:extLst>
              <a:ext uri="{FF2B5EF4-FFF2-40B4-BE49-F238E27FC236}">
                <a16:creationId xmlns:a16="http://schemas.microsoft.com/office/drawing/2014/main" id="{4F5ADC79-7201-40AC-9323-81F65DFEFA08}"/>
              </a:ext>
            </a:extLst>
          </p:cNvPr>
          <p:cNvSpPr/>
          <p:nvPr/>
        </p:nvSpPr>
        <p:spPr>
          <a:xfrm>
            <a:off x="7311300" y="6281456"/>
            <a:ext cx="4608000" cy="25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Phase behavior migration (</a:t>
            </a:r>
            <a:r>
              <a:rPr lang="en-US" altLang="zh-CN" sz="1200" b="1" i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Langmuir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2018, 34, 9927-9935)</a:t>
            </a:r>
          </a:p>
        </p:txBody>
      </p:sp>
      <p:grpSp>
        <p:nvGrpSpPr>
          <p:cNvPr id="31" name="组合 30">
            <a:extLst>
              <a:ext uri="{FF2B5EF4-FFF2-40B4-BE49-F238E27FC236}">
                <a16:creationId xmlns:a16="http://schemas.microsoft.com/office/drawing/2014/main" id="{CB3FF1E1-4EC3-41C3-9CF4-0769EDBEC0AD}"/>
              </a:ext>
            </a:extLst>
          </p:cNvPr>
          <p:cNvGrpSpPr>
            <a:grpSpLocks noChangeAspect="1"/>
          </p:cNvGrpSpPr>
          <p:nvPr/>
        </p:nvGrpSpPr>
        <p:grpSpPr>
          <a:xfrm>
            <a:off x="7328380" y="2755187"/>
            <a:ext cx="4169591" cy="3456000"/>
            <a:chOff x="7279084" y="3219061"/>
            <a:chExt cx="3739379" cy="3099414"/>
          </a:xfrm>
        </p:grpSpPr>
        <p:pic>
          <p:nvPicPr>
            <p:cNvPr id="32" name="图片 1">
              <a:extLst>
                <a:ext uri="{FF2B5EF4-FFF2-40B4-BE49-F238E27FC236}">
                  <a16:creationId xmlns:a16="http://schemas.microsoft.com/office/drawing/2014/main" id="{20055212-0974-45F7-8A7F-E884D24C57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838" b="3620"/>
            <a:stretch/>
          </p:blipFill>
          <p:spPr bwMode="auto">
            <a:xfrm>
              <a:off x="7279084" y="3219061"/>
              <a:ext cx="3687435" cy="30994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" name="文本框 7">
              <a:extLst>
                <a:ext uri="{FF2B5EF4-FFF2-40B4-BE49-F238E27FC236}">
                  <a16:creationId xmlns:a16="http://schemas.microsoft.com/office/drawing/2014/main" id="{5B08AC2B-3D57-4818-B013-42BC9EB0D5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48726" y="5374345"/>
              <a:ext cx="1549708" cy="2582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1400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Modified PR-EOS</a:t>
              </a:r>
              <a:endParaRPr lang="zh-CN" altLang="en-US" sz="1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34" name="文本框 54">
              <a:extLst>
                <a:ext uri="{FF2B5EF4-FFF2-40B4-BE49-F238E27FC236}">
                  <a16:creationId xmlns:a16="http://schemas.microsoft.com/office/drawing/2014/main" id="{44FCFCF0-61BB-42F5-BA06-909263F190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23897" y="4933073"/>
              <a:ext cx="1194566" cy="2582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1400" b="1" dirty="0" err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Nanofluidics</a:t>
              </a:r>
              <a:endParaRPr lang="zh-CN" altLang="en-US" sz="14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cxnSp>
          <p:nvCxnSpPr>
            <p:cNvPr id="35" name="直接箭头连接符 34">
              <a:extLst>
                <a:ext uri="{FF2B5EF4-FFF2-40B4-BE49-F238E27FC236}">
                  <a16:creationId xmlns:a16="http://schemas.microsoft.com/office/drawing/2014/main" id="{E7C18C5D-D5B3-446A-9FD8-8CCE34667127}"/>
                </a:ext>
              </a:extLst>
            </p:cNvPr>
            <p:cNvCxnSpPr/>
            <p:nvPr/>
          </p:nvCxnSpPr>
          <p:spPr bwMode="auto">
            <a:xfrm>
              <a:off x="9620254" y="5045796"/>
              <a:ext cx="268450" cy="5155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箭头连接符 35">
              <a:extLst>
                <a:ext uri="{FF2B5EF4-FFF2-40B4-BE49-F238E27FC236}">
                  <a16:creationId xmlns:a16="http://schemas.microsoft.com/office/drawing/2014/main" id="{2ED1194F-6FCB-4AEB-AF25-41AA825C069D}"/>
                </a:ext>
              </a:extLst>
            </p:cNvPr>
            <p:cNvCxnSpPr/>
            <p:nvPr/>
          </p:nvCxnSpPr>
          <p:spPr bwMode="auto">
            <a:xfrm>
              <a:off x="9352043" y="4998858"/>
              <a:ext cx="277040" cy="37548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灯片编号占位符 1">
            <a:extLst>
              <a:ext uri="{FF2B5EF4-FFF2-40B4-BE49-F238E27FC236}">
                <a16:creationId xmlns:a16="http://schemas.microsoft.com/office/drawing/2014/main" id="{6BB9BD1E-65EE-4148-92D1-D40B76058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174854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19C152F4-A6E6-4918-9CB0-1F7163F5FD17}"/>
              </a:ext>
            </a:extLst>
          </p:cNvPr>
          <p:cNvSpPr txBox="1"/>
          <p:nvPr/>
        </p:nvSpPr>
        <p:spPr>
          <a:xfrm>
            <a:off x="999237" y="1726769"/>
            <a:ext cx="10307630" cy="34094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</a:t>
            </a:r>
            <a:r>
              <a:rPr kumimoji="0" lang="zh-CN" altLang="en-US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</a:t>
            </a:r>
            <a:r>
              <a:rPr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</a:t>
            </a:r>
            <a:r>
              <a:rPr kumimoji="0"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isualization of CO</a:t>
            </a:r>
            <a:r>
              <a:rPr kumimoji="0" lang="en-CA" altLang="zh-CN" sz="2800" b="1" kern="0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miscibility at the nanoscale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Determination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MMP with modified PR-EOS</a:t>
            </a:r>
          </a:p>
          <a:p>
            <a:pPr>
              <a:lnSpc>
                <a:spcPct val="200000"/>
              </a:lnSpc>
            </a:pP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4. Outlook</a:t>
            </a:r>
            <a:endParaRPr kumimoji="0" lang="en-CA" altLang="zh-CN" sz="2800" b="1" kern="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6" name="灯片编号占位符 1">
            <a:extLst>
              <a:ext uri="{FF2B5EF4-FFF2-40B4-BE49-F238E27FC236}">
                <a16:creationId xmlns:a16="http://schemas.microsoft.com/office/drawing/2014/main" id="{7DB664BD-9FC5-4D80-B8F2-409DB9BC4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344946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282B1CFF-AFDB-45E3-90DD-D0AEA0283C18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341606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 Materials and method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6E4570F4-E5BC-4D07-B51E-08E0417BBAC2}"/>
              </a:ext>
            </a:extLst>
          </p:cNvPr>
          <p:cNvSpPr/>
          <p:nvPr/>
        </p:nvSpPr>
        <p:spPr>
          <a:xfrm>
            <a:off x="-2" y="1212172"/>
            <a:ext cx="39829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kumimoji="0"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Nanofluidic slim-tube model</a:t>
            </a:r>
            <a:endParaRPr kumimoji="0" lang="en-CA" altLang="zh-CN" sz="18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11" name="Rectangle 74">
            <a:extLst>
              <a:ext uri="{FF2B5EF4-FFF2-40B4-BE49-F238E27FC236}">
                <a16:creationId xmlns:a16="http://schemas.microsoft.com/office/drawing/2014/main" id="{E85315EC-F9EE-4AD3-8D49-8F591338990A}"/>
              </a:ext>
            </a:extLst>
          </p:cNvPr>
          <p:cNvSpPr/>
          <p:nvPr/>
        </p:nvSpPr>
        <p:spPr>
          <a:xfrm>
            <a:off x="7765784" y="6538535"/>
            <a:ext cx="3060000" cy="28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Silica-glass nanofluidic chip structure</a:t>
            </a:r>
            <a:endParaRPr lang="en-CA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140" name="直接连接符 139">
            <a:extLst>
              <a:ext uri="{FF2B5EF4-FFF2-40B4-BE49-F238E27FC236}">
                <a16:creationId xmlns:a16="http://schemas.microsoft.com/office/drawing/2014/main" id="{B1C1CD71-5020-45F9-95E0-1A97B524F806}"/>
              </a:ext>
            </a:extLst>
          </p:cNvPr>
          <p:cNvCxnSpPr>
            <a:cxnSpLocks/>
          </p:cNvCxnSpPr>
          <p:nvPr/>
        </p:nvCxnSpPr>
        <p:spPr>
          <a:xfrm>
            <a:off x="6498538" y="2841824"/>
            <a:ext cx="0" cy="392400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矩形 30">
            <a:extLst>
              <a:ext uri="{FF2B5EF4-FFF2-40B4-BE49-F238E27FC236}">
                <a16:creationId xmlns:a16="http://schemas.microsoft.com/office/drawing/2014/main" id="{3F00A3BA-47F4-46B8-BA6B-73BB923772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294" y="1618810"/>
            <a:ext cx="11232000" cy="1135183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Miniaturizing slim tube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to simulate the multistage mass transfer phenomena in </a:t>
            </a:r>
            <a:r>
              <a:rPr lang="en-US" altLang="zh-CN" sz="1800" b="1" dirty="0" err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nanoporous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 media; 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Optimizing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silicon nitride </a:t>
            </a: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coating thickness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to enhance the reflection wavelength of different fluids in nanofluidic channels </a:t>
            </a: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for visualization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.</a:t>
            </a:r>
          </a:p>
        </p:txBody>
      </p:sp>
      <p:grpSp>
        <p:nvGrpSpPr>
          <p:cNvPr id="423" name="组合 422">
            <a:extLst>
              <a:ext uri="{FF2B5EF4-FFF2-40B4-BE49-F238E27FC236}">
                <a16:creationId xmlns:a16="http://schemas.microsoft.com/office/drawing/2014/main" id="{F7D8E237-5934-4CD8-9BF1-1D5887645750}"/>
              </a:ext>
            </a:extLst>
          </p:cNvPr>
          <p:cNvGrpSpPr/>
          <p:nvPr/>
        </p:nvGrpSpPr>
        <p:grpSpPr>
          <a:xfrm>
            <a:off x="3441108" y="2855642"/>
            <a:ext cx="2861741" cy="3615085"/>
            <a:chOff x="5550232" y="1220724"/>
            <a:chExt cx="2861741" cy="3615085"/>
          </a:xfrm>
        </p:grpSpPr>
        <p:grpSp>
          <p:nvGrpSpPr>
            <p:cNvPr id="625" name="组合 624">
              <a:extLst>
                <a:ext uri="{FF2B5EF4-FFF2-40B4-BE49-F238E27FC236}">
                  <a16:creationId xmlns:a16="http://schemas.microsoft.com/office/drawing/2014/main" id="{91CB25C5-61F5-484B-B691-1BFD3B995B1B}"/>
                </a:ext>
              </a:extLst>
            </p:cNvPr>
            <p:cNvGrpSpPr/>
            <p:nvPr/>
          </p:nvGrpSpPr>
          <p:grpSpPr>
            <a:xfrm>
              <a:off x="5550232" y="1417514"/>
              <a:ext cx="2861741" cy="3418295"/>
              <a:chOff x="4747976" y="1225219"/>
              <a:chExt cx="2861741" cy="3418295"/>
            </a:xfrm>
          </p:grpSpPr>
          <p:grpSp>
            <p:nvGrpSpPr>
              <p:cNvPr id="629" name="组合 628">
                <a:extLst>
                  <a:ext uri="{FF2B5EF4-FFF2-40B4-BE49-F238E27FC236}">
                    <a16:creationId xmlns:a16="http://schemas.microsoft.com/office/drawing/2014/main" id="{783FEF97-3237-4EBE-806F-3BC2C84EEF67}"/>
                  </a:ext>
                </a:extLst>
              </p:cNvPr>
              <p:cNvGrpSpPr/>
              <p:nvPr/>
            </p:nvGrpSpPr>
            <p:grpSpPr>
              <a:xfrm>
                <a:off x="4747976" y="1225219"/>
                <a:ext cx="2855569" cy="1366295"/>
                <a:chOff x="4747976" y="1225219"/>
                <a:chExt cx="2855569" cy="1366295"/>
              </a:xfrm>
            </p:grpSpPr>
            <p:pic>
              <p:nvPicPr>
                <p:cNvPr id="640" name="图片 639">
                  <a:extLst>
                    <a:ext uri="{FF2B5EF4-FFF2-40B4-BE49-F238E27FC236}">
                      <a16:creationId xmlns:a16="http://schemas.microsoft.com/office/drawing/2014/main" id="{84E80335-F716-42A4-869B-9A9A4350574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6277" t="27200" r="14181" b="15967"/>
                <a:stretch/>
              </p:blipFill>
              <p:spPr>
                <a:xfrm>
                  <a:off x="5076055" y="1225219"/>
                  <a:ext cx="2199411" cy="1348110"/>
                </a:xfrm>
                <a:prstGeom prst="rect">
                  <a:avLst/>
                </a:prstGeom>
              </p:spPr>
            </p:pic>
            <p:sp>
              <p:nvSpPr>
                <p:cNvPr id="641" name="文本框 640">
                  <a:extLst>
                    <a:ext uri="{FF2B5EF4-FFF2-40B4-BE49-F238E27FC236}">
                      <a16:creationId xmlns:a16="http://schemas.microsoft.com/office/drawing/2014/main" id="{B906A1D7-2460-4A39-B8B3-5DDA7F8A8FCB}"/>
                    </a:ext>
                  </a:extLst>
                </p:cNvPr>
                <p:cNvSpPr txBox="1"/>
                <p:nvPr/>
              </p:nvSpPr>
              <p:spPr>
                <a:xfrm>
                  <a:off x="6311468" y="1397325"/>
                  <a:ext cx="82382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zh-CN" sz="9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79646">
                          <a:lumMod val="75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宋体" panose="02010600030101010101" pitchFamily="2" charset="-122"/>
                      <a:cs typeface="Arial" panose="020B0604020202020204" pitchFamily="34" charset="0"/>
                    </a:rPr>
                    <a:t>Nanofluidic slim tube</a:t>
                  </a:r>
                  <a:endParaRPr kumimoji="0" lang="zh-CN" altLang="en-US" sz="9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79646">
                        <a:lumMod val="75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宋体" panose="02010600030101010101" pitchFamily="2" charset="-122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42" name="矩形 23">
                  <a:extLst>
                    <a:ext uri="{FF2B5EF4-FFF2-40B4-BE49-F238E27FC236}">
                      <a16:creationId xmlns:a16="http://schemas.microsoft.com/office/drawing/2014/main" id="{96F11A0C-D078-4BAE-A647-80B123BB827B}"/>
                    </a:ext>
                  </a:extLst>
                </p:cNvPr>
                <p:cNvSpPr/>
                <p:nvPr/>
              </p:nvSpPr>
              <p:spPr>
                <a:xfrm rot="20392435">
                  <a:off x="6058368" y="1451520"/>
                  <a:ext cx="306903" cy="287918"/>
                </a:xfrm>
                <a:custGeom>
                  <a:avLst/>
                  <a:gdLst>
                    <a:gd name="connsiteX0" fmla="*/ 0 w 324000"/>
                    <a:gd name="connsiteY0" fmla="*/ 0 h 288000"/>
                    <a:gd name="connsiteX1" fmla="*/ 324000 w 324000"/>
                    <a:gd name="connsiteY1" fmla="*/ 0 h 288000"/>
                    <a:gd name="connsiteX2" fmla="*/ 324000 w 324000"/>
                    <a:gd name="connsiteY2" fmla="*/ 288000 h 288000"/>
                    <a:gd name="connsiteX3" fmla="*/ 0 w 324000"/>
                    <a:gd name="connsiteY3" fmla="*/ 288000 h 288000"/>
                    <a:gd name="connsiteX4" fmla="*/ 0 w 324000"/>
                    <a:gd name="connsiteY4" fmla="*/ 0 h 288000"/>
                    <a:gd name="connsiteX0" fmla="*/ 0 w 324000"/>
                    <a:gd name="connsiteY0" fmla="*/ 0 h 288000"/>
                    <a:gd name="connsiteX1" fmla="*/ 297273 w 324000"/>
                    <a:gd name="connsiteY1" fmla="*/ 40553 h 288000"/>
                    <a:gd name="connsiteX2" fmla="*/ 324000 w 324000"/>
                    <a:gd name="connsiteY2" fmla="*/ 288000 h 288000"/>
                    <a:gd name="connsiteX3" fmla="*/ 0 w 324000"/>
                    <a:gd name="connsiteY3" fmla="*/ 288000 h 288000"/>
                    <a:gd name="connsiteX4" fmla="*/ 0 w 324000"/>
                    <a:gd name="connsiteY4" fmla="*/ 0 h 288000"/>
                    <a:gd name="connsiteX0" fmla="*/ 0 w 324000"/>
                    <a:gd name="connsiteY0" fmla="*/ 0 h 288000"/>
                    <a:gd name="connsiteX1" fmla="*/ 297273 w 324000"/>
                    <a:gd name="connsiteY1" fmla="*/ 40553 h 288000"/>
                    <a:gd name="connsiteX2" fmla="*/ 324000 w 324000"/>
                    <a:gd name="connsiteY2" fmla="*/ 288000 h 288000"/>
                    <a:gd name="connsiteX3" fmla="*/ 24978 w 324000"/>
                    <a:gd name="connsiteY3" fmla="*/ 243312 h 288000"/>
                    <a:gd name="connsiteX4" fmla="*/ 0 w 324000"/>
                    <a:gd name="connsiteY4" fmla="*/ 0 h 288000"/>
                    <a:gd name="connsiteX0" fmla="*/ 0 w 324000"/>
                    <a:gd name="connsiteY0" fmla="*/ 0 h 288000"/>
                    <a:gd name="connsiteX1" fmla="*/ 297273 w 324000"/>
                    <a:gd name="connsiteY1" fmla="*/ 40553 h 288000"/>
                    <a:gd name="connsiteX2" fmla="*/ 324000 w 324000"/>
                    <a:gd name="connsiteY2" fmla="*/ 288000 h 288000"/>
                    <a:gd name="connsiteX3" fmla="*/ 247 w 324000"/>
                    <a:gd name="connsiteY3" fmla="*/ 236708 h 288000"/>
                    <a:gd name="connsiteX4" fmla="*/ 0 w 324000"/>
                    <a:gd name="connsiteY4" fmla="*/ 0 h 288000"/>
                    <a:gd name="connsiteX0" fmla="*/ 0 w 306903"/>
                    <a:gd name="connsiteY0" fmla="*/ 0 h 287918"/>
                    <a:gd name="connsiteX1" fmla="*/ 297273 w 306903"/>
                    <a:gd name="connsiteY1" fmla="*/ 40553 h 287918"/>
                    <a:gd name="connsiteX2" fmla="*/ 306903 w 306903"/>
                    <a:gd name="connsiteY2" fmla="*/ 287918 h 287918"/>
                    <a:gd name="connsiteX3" fmla="*/ 247 w 306903"/>
                    <a:gd name="connsiteY3" fmla="*/ 236708 h 287918"/>
                    <a:gd name="connsiteX4" fmla="*/ 0 w 306903"/>
                    <a:gd name="connsiteY4" fmla="*/ 0 h 287918"/>
                    <a:gd name="connsiteX0" fmla="*/ 0 w 306903"/>
                    <a:gd name="connsiteY0" fmla="*/ 0 h 287918"/>
                    <a:gd name="connsiteX1" fmla="*/ 303158 w 306903"/>
                    <a:gd name="connsiteY1" fmla="*/ 42939 h 287918"/>
                    <a:gd name="connsiteX2" fmla="*/ 306903 w 306903"/>
                    <a:gd name="connsiteY2" fmla="*/ 287918 h 287918"/>
                    <a:gd name="connsiteX3" fmla="*/ 247 w 306903"/>
                    <a:gd name="connsiteY3" fmla="*/ 236708 h 287918"/>
                    <a:gd name="connsiteX4" fmla="*/ 0 w 306903"/>
                    <a:gd name="connsiteY4" fmla="*/ 0 h 2879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06903" h="287918">
                      <a:moveTo>
                        <a:pt x="0" y="0"/>
                      </a:moveTo>
                      <a:lnTo>
                        <a:pt x="303158" y="42939"/>
                      </a:lnTo>
                      <a:cubicBezTo>
                        <a:pt x="304406" y="124599"/>
                        <a:pt x="305655" y="206258"/>
                        <a:pt x="306903" y="287918"/>
                      </a:cubicBezTo>
                      <a:lnTo>
                        <a:pt x="247" y="236708"/>
                      </a:lnTo>
                      <a:cubicBezTo>
                        <a:pt x="165" y="157805"/>
                        <a:pt x="82" y="78903"/>
                        <a:pt x="0" y="0"/>
                      </a:cubicBezTo>
                      <a:close/>
                    </a:path>
                  </a:pathLst>
                </a:custGeom>
                <a:noFill/>
                <a:ln w="12700" cap="flat" cmpd="sng" algn="ctr">
                  <a:solidFill>
                    <a:srgbClr val="F79646">
                      <a:lumMod val="75000"/>
                    </a:srgbClr>
                  </a:solidFill>
                  <a:prstDash val="sysDash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cxnSp>
              <p:nvCxnSpPr>
                <p:cNvPr id="643" name="直接连接符 642">
                  <a:extLst>
                    <a:ext uri="{FF2B5EF4-FFF2-40B4-BE49-F238E27FC236}">
                      <a16:creationId xmlns:a16="http://schemas.microsoft.com/office/drawing/2014/main" id="{5AEC63D2-E6FD-4D69-A13D-1B98F893765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4747976" y="1744268"/>
                  <a:ext cx="1326478" cy="84724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79646">
                      <a:lumMod val="75000"/>
                    </a:srgbClr>
                  </a:solidFill>
                  <a:prstDash val="sysDash"/>
                  <a:tailEnd type="none" w="lg" len="lg"/>
                </a:ln>
                <a:effectLst/>
              </p:spPr>
            </p:cxnSp>
            <p:cxnSp>
              <p:nvCxnSpPr>
                <p:cNvPr id="644" name="直接连接符 643">
                  <a:extLst>
                    <a:ext uri="{FF2B5EF4-FFF2-40B4-BE49-F238E27FC236}">
                      <a16:creationId xmlns:a16="http://schemas.microsoft.com/office/drawing/2014/main" id="{07250BCA-2104-4467-9BC6-F6805368296F}"/>
                    </a:ext>
                  </a:extLst>
                </p:cNvPr>
                <p:cNvCxnSpPr>
                  <a:cxnSpLocks/>
                  <a:stCxn id="642" idx="2"/>
                </p:cNvCxnSpPr>
                <p:nvPr/>
              </p:nvCxnSpPr>
              <p:spPr>
                <a:xfrm>
                  <a:off x="6405435" y="1677847"/>
                  <a:ext cx="1198110" cy="906078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79646">
                      <a:lumMod val="75000"/>
                    </a:srgbClr>
                  </a:solidFill>
                  <a:prstDash val="sysDash"/>
                  <a:tailEnd type="none" w="lg" len="lg"/>
                </a:ln>
                <a:effectLst/>
              </p:spPr>
            </p:cxnSp>
          </p:grpSp>
          <p:grpSp>
            <p:nvGrpSpPr>
              <p:cNvPr id="630" name="组合 629">
                <a:extLst>
                  <a:ext uri="{FF2B5EF4-FFF2-40B4-BE49-F238E27FC236}">
                    <a16:creationId xmlns:a16="http://schemas.microsoft.com/office/drawing/2014/main" id="{0CED9AF2-B7EE-4F13-9B93-E498FBCC3AB1}"/>
                  </a:ext>
                </a:extLst>
              </p:cNvPr>
              <p:cNvGrpSpPr/>
              <p:nvPr/>
            </p:nvGrpSpPr>
            <p:grpSpPr>
              <a:xfrm>
                <a:off x="4750686" y="2591514"/>
                <a:ext cx="2859031" cy="2052000"/>
                <a:chOff x="4750686" y="2591514"/>
                <a:chExt cx="2859031" cy="2052000"/>
              </a:xfrm>
            </p:grpSpPr>
            <p:pic>
              <p:nvPicPr>
                <p:cNvPr id="631" name="图片 630">
                  <a:extLst>
                    <a:ext uri="{FF2B5EF4-FFF2-40B4-BE49-F238E27FC236}">
                      <a16:creationId xmlns:a16="http://schemas.microsoft.com/office/drawing/2014/main" id="{99E91C9A-A060-4D7B-9E58-AE07374E6A7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t="19936" b="775"/>
                <a:stretch/>
              </p:blipFill>
              <p:spPr>
                <a:xfrm>
                  <a:off x="4750686" y="2591514"/>
                  <a:ext cx="2859031" cy="2052000"/>
                </a:xfrm>
                <a:prstGeom prst="rect">
                  <a:avLst/>
                </a:prstGeom>
              </p:spPr>
            </p:pic>
            <p:cxnSp>
              <p:nvCxnSpPr>
                <p:cNvPr id="632" name="直接箭头连接符 631">
                  <a:extLst>
                    <a:ext uri="{FF2B5EF4-FFF2-40B4-BE49-F238E27FC236}">
                      <a16:creationId xmlns:a16="http://schemas.microsoft.com/office/drawing/2014/main" id="{76F58FF5-4ED7-4D69-9A16-5205E41980BD}"/>
                    </a:ext>
                  </a:extLst>
                </p:cNvPr>
                <p:cNvCxnSpPr/>
                <p:nvPr/>
              </p:nvCxnSpPr>
              <p:spPr>
                <a:xfrm flipH="1">
                  <a:off x="5881275" y="3889578"/>
                  <a:ext cx="576000" cy="0"/>
                </a:xfrm>
                <a:prstGeom prst="straightConnector1">
                  <a:avLst/>
                </a:prstGeom>
                <a:noFill/>
                <a:ln w="19050" cap="flat" cmpd="sng" algn="ctr">
                  <a:solidFill>
                    <a:sysClr val="window" lastClr="FFFFFF"/>
                  </a:solidFill>
                  <a:prstDash val="solid"/>
                  <a:tailEnd type="none" w="sm" len="sm"/>
                </a:ln>
                <a:effectLst/>
              </p:spPr>
            </p:cxnSp>
            <p:sp>
              <p:nvSpPr>
                <p:cNvPr id="633" name="文本框 632">
                  <a:extLst>
                    <a:ext uri="{FF2B5EF4-FFF2-40B4-BE49-F238E27FC236}">
                      <a16:creationId xmlns:a16="http://schemas.microsoft.com/office/drawing/2014/main" id="{E7BECB6F-601F-4DEA-9351-DB88F7DE868F}"/>
                    </a:ext>
                  </a:extLst>
                </p:cNvPr>
                <p:cNvSpPr txBox="1"/>
                <p:nvPr/>
              </p:nvSpPr>
              <p:spPr>
                <a:xfrm>
                  <a:off x="5806023" y="3643656"/>
                  <a:ext cx="720000" cy="25200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zh-CN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200  </a:t>
                  </a:r>
                  <a:r>
                    <a:rPr kumimoji="0" lang="en-US" altLang="zh-CN" sz="1100" b="1" i="0" u="none" strike="noStrike" kern="0" cap="none" spc="0" normalizeH="0" baseline="0" noProof="0" dirty="0" err="1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μm</a:t>
                  </a:r>
                  <a:endParaRPr kumimoji="0" lang="zh-CN" altLang="en-US" sz="11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34" name="文本框 633">
                  <a:extLst>
                    <a:ext uri="{FF2B5EF4-FFF2-40B4-BE49-F238E27FC236}">
                      <a16:creationId xmlns:a16="http://schemas.microsoft.com/office/drawing/2014/main" id="{9893916A-3CA4-4C55-8AC7-BCA417193C0D}"/>
                    </a:ext>
                  </a:extLst>
                </p:cNvPr>
                <p:cNvSpPr txBox="1"/>
                <p:nvPr/>
              </p:nvSpPr>
              <p:spPr>
                <a:xfrm>
                  <a:off x="6333674" y="3261847"/>
                  <a:ext cx="612000" cy="25200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zh-CN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Matrix</a:t>
                  </a:r>
                </a:p>
              </p:txBody>
            </p:sp>
            <p:sp>
              <p:nvSpPr>
                <p:cNvPr id="635" name="文本框 634">
                  <a:extLst>
                    <a:ext uri="{FF2B5EF4-FFF2-40B4-BE49-F238E27FC236}">
                      <a16:creationId xmlns:a16="http://schemas.microsoft.com/office/drawing/2014/main" id="{DD508618-63BB-4FF3-8542-6597B986DABC}"/>
                    </a:ext>
                  </a:extLst>
                </p:cNvPr>
                <p:cNvSpPr txBox="1"/>
                <p:nvPr/>
              </p:nvSpPr>
              <p:spPr>
                <a:xfrm>
                  <a:off x="5456038" y="2635222"/>
                  <a:ext cx="1476000" cy="25200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zh-CN" sz="1100" b="1" i="0" u="none" strike="noStrike" kern="0" cap="none" spc="0" normalizeH="0" baseline="0" noProof="0" dirty="0" err="1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Nanopore</a:t>
                  </a:r>
                  <a:r>
                    <a:rPr kumimoji="0" lang="en-US" altLang="zh-CN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 (100 nm)</a:t>
                  </a:r>
                  <a:endParaRPr kumimoji="0" lang="zh-CN" altLang="en-US" sz="11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endParaRPr>
                </a:p>
              </p:txBody>
            </p:sp>
            <p:cxnSp>
              <p:nvCxnSpPr>
                <p:cNvPr id="636" name="直接箭头连接符 635">
                  <a:extLst>
                    <a:ext uri="{FF2B5EF4-FFF2-40B4-BE49-F238E27FC236}">
                      <a16:creationId xmlns:a16="http://schemas.microsoft.com/office/drawing/2014/main" id="{86602127-01BC-4870-9CB5-D6734DF8EF7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5460934" y="2874008"/>
                  <a:ext cx="718334" cy="252000"/>
                </a:xfrm>
                <a:prstGeom prst="straightConnector1">
                  <a:avLst/>
                </a:prstGeom>
                <a:noFill/>
                <a:ln w="19050" cap="flat" cmpd="sng" algn="ctr">
                  <a:solidFill>
                    <a:sysClr val="window" lastClr="FFFFFF"/>
                  </a:solidFill>
                  <a:prstDash val="solid"/>
                  <a:tailEnd type="triangle" w="sm" len="sm"/>
                </a:ln>
                <a:effectLst/>
              </p:spPr>
            </p:cxnSp>
            <p:cxnSp>
              <p:nvCxnSpPr>
                <p:cNvPr id="637" name="直接箭头连接符 636">
                  <a:extLst>
                    <a:ext uri="{FF2B5EF4-FFF2-40B4-BE49-F238E27FC236}">
                      <a16:creationId xmlns:a16="http://schemas.microsoft.com/office/drawing/2014/main" id="{FBBCC1DD-DE96-4342-B22D-885A2683E6A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6666936" y="3463229"/>
                  <a:ext cx="252000" cy="252000"/>
                </a:xfrm>
                <a:prstGeom prst="straightConnector1">
                  <a:avLst/>
                </a:prstGeom>
                <a:noFill/>
                <a:ln w="19050" cap="flat" cmpd="sng" algn="ctr">
                  <a:solidFill>
                    <a:sysClr val="window" lastClr="FFFFFF"/>
                  </a:solidFill>
                  <a:prstDash val="solid"/>
                  <a:tailEnd type="triangle" w="sm" len="sm"/>
                </a:ln>
                <a:effectLst/>
              </p:spPr>
            </p:cxnSp>
            <p:cxnSp>
              <p:nvCxnSpPr>
                <p:cNvPr id="638" name="直接箭头连接符 637">
                  <a:extLst>
                    <a:ext uri="{FF2B5EF4-FFF2-40B4-BE49-F238E27FC236}">
                      <a16:creationId xmlns:a16="http://schemas.microsoft.com/office/drawing/2014/main" id="{A66CC5AC-6F63-49C7-AE28-89F3FE0A8AB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679266" y="3249091"/>
                  <a:ext cx="144000" cy="108000"/>
                </a:xfrm>
                <a:prstGeom prst="straightConnector1">
                  <a:avLst/>
                </a:prstGeom>
                <a:noFill/>
                <a:ln w="19050" cap="flat" cmpd="sng" algn="ctr">
                  <a:solidFill>
                    <a:sysClr val="window" lastClr="FFFFFF"/>
                  </a:solidFill>
                  <a:prstDash val="solid"/>
                  <a:tailEnd type="triangle" w="sm" len="sm"/>
                </a:ln>
                <a:effectLst/>
              </p:spPr>
            </p:cxnSp>
            <p:sp>
              <p:nvSpPr>
                <p:cNvPr id="639" name="文本框 638">
                  <a:extLst>
                    <a:ext uri="{FF2B5EF4-FFF2-40B4-BE49-F238E27FC236}">
                      <a16:creationId xmlns:a16="http://schemas.microsoft.com/office/drawing/2014/main" id="{2B3B7520-AD87-4C6D-A84C-DC0EB26F05CD}"/>
                    </a:ext>
                  </a:extLst>
                </p:cNvPr>
                <p:cNvSpPr txBox="1"/>
                <p:nvPr/>
              </p:nvSpPr>
              <p:spPr>
                <a:xfrm>
                  <a:off x="5539530" y="3330971"/>
                  <a:ext cx="648000" cy="21600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altLang="zh-CN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微软雅黑" panose="020B0503020204020204" pitchFamily="34" charset="-122"/>
                      <a:cs typeface="Arial" panose="020B0604020202020204" pitchFamily="34" charset="0"/>
                    </a:rPr>
                    <a:t>Marker</a:t>
                  </a:r>
                </a:p>
              </p:txBody>
            </p:sp>
          </p:grpSp>
        </p:grpSp>
        <p:cxnSp>
          <p:nvCxnSpPr>
            <p:cNvPr id="626" name="直接连接符 625">
              <a:extLst>
                <a:ext uri="{FF2B5EF4-FFF2-40B4-BE49-F238E27FC236}">
                  <a16:creationId xmlns:a16="http://schemas.microsoft.com/office/drawing/2014/main" id="{99D00141-DAC0-4FB6-8E05-7872CCA2867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39034" y="1401799"/>
              <a:ext cx="299921" cy="342303"/>
            </a:xfrm>
            <a:prstGeom prst="line">
              <a:avLst/>
            </a:prstGeom>
            <a:noFill/>
            <a:ln w="12700" cap="flat" cmpd="sng" algn="ctr">
              <a:solidFill>
                <a:srgbClr val="F79646">
                  <a:lumMod val="75000"/>
                </a:srgbClr>
              </a:solidFill>
              <a:prstDash val="sysDash"/>
              <a:tailEnd type="triangle" w="sm" len="sm"/>
            </a:ln>
            <a:effectLst/>
          </p:spPr>
        </p:cxnSp>
        <p:cxnSp>
          <p:nvCxnSpPr>
            <p:cNvPr id="627" name="直接连接符 626">
              <a:extLst>
                <a:ext uri="{FF2B5EF4-FFF2-40B4-BE49-F238E27FC236}">
                  <a16:creationId xmlns:a16="http://schemas.microsoft.com/office/drawing/2014/main" id="{6F3BA2EF-63F9-4DFB-A354-71BAD4340C82}"/>
                </a:ext>
              </a:extLst>
            </p:cNvPr>
            <p:cNvCxnSpPr>
              <a:cxnSpLocks/>
            </p:cNvCxnSpPr>
            <p:nvPr/>
          </p:nvCxnSpPr>
          <p:spPr>
            <a:xfrm>
              <a:off x="6964355" y="1401799"/>
              <a:ext cx="411387" cy="209738"/>
            </a:xfrm>
            <a:prstGeom prst="line">
              <a:avLst/>
            </a:prstGeom>
            <a:noFill/>
            <a:ln w="12700" cap="flat" cmpd="sng" algn="ctr">
              <a:solidFill>
                <a:srgbClr val="F79646">
                  <a:lumMod val="75000"/>
                </a:srgbClr>
              </a:solidFill>
              <a:prstDash val="sysDash"/>
              <a:tailEnd type="triangle" w="sm" len="sm"/>
            </a:ln>
            <a:effectLst/>
          </p:spPr>
        </p:cxnSp>
        <p:sp>
          <p:nvSpPr>
            <p:cNvPr id="628" name="文本框 627">
              <a:extLst>
                <a:ext uri="{FF2B5EF4-FFF2-40B4-BE49-F238E27FC236}">
                  <a16:creationId xmlns:a16="http://schemas.microsoft.com/office/drawing/2014/main" id="{03DEE66F-0762-4770-A81E-47B0464D837B}"/>
                </a:ext>
              </a:extLst>
            </p:cNvPr>
            <p:cNvSpPr txBox="1"/>
            <p:nvPr/>
          </p:nvSpPr>
          <p:spPr>
            <a:xfrm>
              <a:off x="6480480" y="1220724"/>
              <a:ext cx="936000" cy="216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900" b="1" i="0" u="none" strike="noStrike" kern="0" cap="none" spc="0" normalizeH="0" baseline="0" noProof="0" dirty="0">
                  <a:ln>
                    <a:noFill/>
                  </a:ln>
                  <a:solidFill>
                    <a:srgbClr val="F79646">
                      <a:lumMod val="7500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Microchannel</a:t>
              </a:r>
              <a:endParaRPr kumimoji="0" lang="zh-CN" alt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</p:grpSp>
      <p:sp>
        <p:nvSpPr>
          <p:cNvPr id="681" name="Rectangle 74">
            <a:extLst>
              <a:ext uri="{FF2B5EF4-FFF2-40B4-BE49-F238E27FC236}">
                <a16:creationId xmlns:a16="http://schemas.microsoft.com/office/drawing/2014/main" id="{6C9395BB-D8D6-4D45-97B3-9F196E2A3AF1}"/>
              </a:ext>
            </a:extLst>
          </p:cNvPr>
          <p:cNvSpPr/>
          <p:nvPr/>
        </p:nvSpPr>
        <p:spPr>
          <a:xfrm>
            <a:off x="1738050" y="6538535"/>
            <a:ext cx="2412000" cy="28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Nanofluidic slim-tube model</a:t>
            </a:r>
            <a:endParaRPr lang="en-CA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C55F5959-E0CE-400E-9158-01B2280AD0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969" y="3541358"/>
            <a:ext cx="3168000" cy="2735108"/>
          </a:xfrm>
          <a:prstGeom prst="rect">
            <a:avLst/>
          </a:prstGeom>
        </p:spPr>
      </p:pic>
      <p:sp>
        <p:nvSpPr>
          <p:cNvPr id="10" name="箭头: 右 9">
            <a:extLst>
              <a:ext uri="{FF2B5EF4-FFF2-40B4-BE49-F238E27FC236}">
                <a16:creationId xmlns:a16="http://schemas.microsoft.com/office/drawing/2014/main" id="{3E3AAC47-7248-44C1-A97C-07B2B5C2F82B}"/>
              </a:ext>
            </a:extLst>
          </p:cNvPr>
          <p:cNvSpPr/>
          <p:nvPr/>
        </p:nvSpPr>
        <p:spPr>
          <a:xfrm>
            <a:off x="2232041" y="5139973"/>
            <a:ext cx="1188000" cy="180000"/>
          </a:xfrm>
          <a:prstGeom prst="rightArrow">
            <a:avLst/>
          </a:prstGeom>
          <a:solidFill>
            <a:srgbClr val="FF505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9EB859D3-3DD1-4D23-9B41-DAED380C42C0}"/>
              </a:ext>
            </a:extLst>
          </p:cNvPr>
          <p:cNvGrpSpPr/>
          <p:nvPr/>
        </p:nvGrpSpPr>
        <p:grpSpPr>
          <a:xfrm>
            <a:off x="6600742" y="2885876"/>
            <a:ext cx="5328000" cy="3697737"/>
            <a:chOff x="6600742" y="2885876"/>
            <a:chExt cx="5328000" cy="3697737"/>
          </a:xfrm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8472BE9F-EA82-4887-94E2-DCFD8AD1561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600742" y="2885876"/>
              <a:ext cx="5328000" cy="3697737"/>
              <a:chOff x="180892" y="2885874"/>
              <a:chExt cx="5453644" cy="3784937"/>
            </a:xfrm>
          </p:grpSpPr>
          <p:pic>
            <p:nvPicPr>
              <p:cNvPr id="105" name="Picture 3" descr="A picture containing brick&#10;&#10;Description automatically generated">
                <a:extLst>
                  <a:ext uri="{FF2B5EF4-FFF2-40B4-BE49-F238E27FC236}">
                    <a16:creationId xmlns:a16="http://schemas.microsoft.com/office/drawing/2014/main" id="{BF3F40EA-46E7-412A-A654-C3A10B858A4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2690" t="9292" r="5273"/>
              <a:stretch/>
            </p:blipFill>
            <p:spPr>
              <a:xfrm>
                <a:off x="180892" y="3013908"/>
                <a:ext cx="2700000" cy="3261526"/>
              </a:xfrm>
              <a:prstGeom prst="rect">
                <a:avLst/>
              </a:prstGeom>
            </p:spPr>
          </p:pic>
          <p:cxnSp>
            <p:nvCxnSpPr>
              <p:cNvPr id="106" name="Straight Connector 12">
                <a:extLst>
                  <a:ext uri="{FF2B5EF4-FFF2-40B4-BE49-F238E27FC236}">
                    <a16:creationId xmlns:a16="http://schemas.microsoft.com/office/drawing/2014/main" id="{5C5B3A85-8BC1-4817-A8EF-FF6CF0EF16C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38169" y="4610270"/>
                <a:ext cx="197849" cy="111825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5">
                <a:extLst>
                  <a:ext uri="{FF2B5EF4-FFF2-40B4-BE49-F238E27FC236}">
                    <a16:creationId xmlns:a16="http://schemas.microsoft.com/office/drawing/2014/main" id="{2A691BF9-1C6B-4D18-A030-59639CD2EA9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33162" y="4603990"/>
                <a:ext cx="0" cy="11167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59">
                <a:extLst>
                  <a:ext uri="{FF2B5EF4-FFF2-40B4-BE49-F238E27FC236}">
                    <a16:creationId xmlns:a16="http://schemas.microsoft.com/office/drawing/2014/main" id="{FB2C41F7-CBC0-452A-B363-5B48422489E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226810" y="4508977"/>
                <a:ext cx="347474" cy="203376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61">
                <a:extLst>
                  <a:ext uri="{FF2B5EF4-FFF2-40B4-BE49-F238E27FC236}">
                    <a16:creationId xmlns:a16="http://schemas.microsoft.com/office/drawing/2014/main" id="{A478FF9E-095F-4878-BACF-1DECB7BCBA4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66270" y="4314886"/>
                <a:ext cx="180576" cy="107569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62">
                <a:extLst>
                  <a:ext uri="{FF2B5EF4-FFF2-40B4-BE49-F238E27FC236}">
                    <a16:creationId xmlns:a16="http://schemas.microsoft.com/office/drawing/2014/main" id="{A1ABF23A-5685-40D0-A0EF-0CFD76C86D6A}"/>
                  </a:ext>
                </a:extLst>
              </p:cNvPr>
              <p:cNvCxnSpPr/>
              <p:nvPr/>
            </p:nvCxnSpPr>
            <p:spPr>
              <a:xfrm>
                <a:off x="2567436" y="4415100"/>
                <a:ext cx="0" cy="105146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2" name="Group 21529">
                <a:extLst>
                  <a:ext uri="{FF2B5EF4-FFF2-40B4-BE49-F238E27FC236}">
                    <a16:creationId xmlns:a16="http://schemas.microsoft.com/office/drawing/2014/main" id="{A9998C32-A634-4CFD-9A31-D1912113A926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3016371" y="4641014"/>
                <a:ext cx="2367288" cy="2029797"/>
                <a:chOff x="3113149" y="4286609"/>
                <a:chExt cx="2895473" cy="2469166"/>
              </a:xfrm>
            </p:grpSpPr>
            <p:sp>
              <p:nvSpPr>
                <p:cNvPr id="113" name="Rectangle 79">
                  <a:extLst>
                    <a:ext uri="{FF2B5EF4-FFF2-40B4-BE49-F238E27FC236}">
                      <a16:creationId xmlns:a16="http://schemas.microsoft.com/office/drawing/2014/main" id="{D58DE144-6163-4DFD-A8E2-E8758A59C71E}"/>
                    </a:ext>
                  </a:extLst>
                </p:cNvPr>
                <p:cNvSpPr/>
                <p:nvPr/>
              </p:nvSpPr>
              <p:spPr>
                <a:xfrm>
                  <a:off x="3483619" y="4433403"/>
                  <a:ext cx="1246031" cy="29421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en-US" sz="1000" b="1" dirty="0">
                      <a:solidFill>
                        <a:srgbClr val="0000FF"/>
                      </a:solidFill>
                      <a:latin typeface="+mn-lt"/>
                      <a:cs typeface="Times New Roman" panose="02020603050405020304" pitchFamily="18" charset="0"/>
                    </a:rPr>
                    <a:t>Optical coating</a:t>
                  </a:r>
                </a:p>
              </p:txBody>
            </p:sp>
            <p:grpSp>
              <p:nvGrpSpPr>
                <p:cNvPr id="114" name="Group 21517">
                  <a:extLst>
                    <a:ext uri="{FF2B5EF4-FFF2-40B4-BE49-F238E27FC236}">
                      <a16:creationId xmlns:a16="http://schemas.microsoft.com/office/drawing/2014/main" id="{0BEC613A-91BE-4855-A767-87B0CD19A2C0}"/>
                    </a:ext>
                  </a:extLst>
                </p:cNvPr>
                <p:cNvGrpSpPr/>
                <p:nvPr/>
              </p:nvGrpSpPr>
              <p:grpSpPr>
                <a:xfrm>
                  <a:off x="3113149" y="4286609"/>
                  <a:ext cx="2895473" cy="2469166"/>
                  <a:chOff x="3184616" y="4286609"/>
                  <a:chExt cx="2895473" cy="2469166"/>
                </a:xfrm>
              </p:grpSpPr>
              <p:grpSp>
                <p:nvGrpSpPr>
                  <p:cNvPr id="115" name="Group 21516">
                    <a:extLst>
                      <a:ext uri="{FF2B5EF4-FFF2-40B4-BE49-F238E27FC236}">
                        <a16:creationId xmlns:a16="http://schemas.microsoft.com/office/drawing/2014/main" id="{ADFD2133-0F36-4155-9786-82AD3E8B0D77}"/>
                      </a:ext>
                    </a:extLst>
                  </p:cNvPr>
                  <p:cNvGrpSpPr/>
                  <p:nvPr/>
                </p:nvGrpSpPr>
                <p:grpSpPr>
                  <a:xfrm>
                    <a:off x="3184616" y="4286609"/>
                    <a:ext cx="2895473" cy="2469166"/>
                    <a:chOff x="3184616" y="4286609"/>
                    <a:chExt cx="2895473" cy="2469166"/>
                  </a:xfrm>
                </p:grpSpPr>
                <p:grpSp>
                  <p:nvGrpSpPr>
                    <p:cNvPr id="117" name="Group 21512">
                      <a:extLst>
                        <a:ext uri="{FF2B5EF4-FFF2-40B4-BE49-F238E27FC236}">
                          <a16:creationId xmlns:a16="http://schemas.microsoft.com/office/drawing/2014/main" id="{2076EE73-8F48-4A9E-82FE-F61B99BEAEA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184616" y="4286609"/>
                      <a:ext cx="2831708" cy="2469166"/>
                      <a:chOff x="3083012" y="4165959"/>
                      <a:chExt cx="2831708" cy="2469166"/>
                    </a:xfrm>
                  </p:grpSpPr>
                  <p:sp>
                    <p:nvSpPr>
                      <p:cNvPr id="119" name="Rectangle 92">
                        <a:extLst>
                          <a:ext uri="{FF2B5EF4-FFF2-40B4-BE49-F238E27FC236}">
                            <a16:creationId xmlns:a16="http://schemas.microsoft.com/office/drawing/2014/main" id="{005DE20E-A252-4688-ADE0-2BA2E2395203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2293638" y="5190266"/>
                        <a:ext cx="1879906" cy="301157"/>
                      </a:xfrm>
                      <a:prstGeom prst="rect">
                        <a:avLst/>
                      </a:prstGeom>
                    </p:spPr>
                    <p:txBody>
                      <a:bodyPr wrap="square">
                        <a:spAutoFit/>
                      </a:bodyPr>
                      <a:lstStyle/>
                      <a:p>
                        <a:r>
                          <a:rPr lang="en-US" altLang="zh-CN" sz="1000" b="1" dirty="0">
                            <a:latin typeface="+mn-lt"/>
                            <a:ea typeface="微软雅黑" panose="020B0503020204020204" pitchFamily="34" charset="-122"/>
                            <a:cs typeface="Times New Roman" panose="02020603050405020304" pitchFamily="18" charset="0"/>
                          </a:rPr>
                          <a:t>Coating thickness</a:t>
                        </a:r>
                        <a:r>
                          <a:rPr lang="zh-CN" altLang="en-US" sz="1000" b="1" dirty="0">
                            <a:latin typeface="+mn-lt"/>
                            <a:ea typeface="微软雅黑" panose="020B0503020204020204" pitchFamily="34" charset="-122"/>
                            <a:cs typeface="Times New Roman" panose="02020603050405020304" pitchFamily="18" charset="0"/>
                          </a:rPr>
                          <a:t>（</a:t>
                        </a:r>
                        <a:r>
                          <a:rPr lang="en-US" altLang="zh-CN" sz="1000" b="1" dirty="0">
                            <a:latin typeface="+mn-lt"/>
                            <a:ea typeface="微软雅黑" panose="020B0503020204020204" pitchFamily="34" charset="-122"/>
                            <a:cs typeface="Times New Roman" panose="02020603050405020304" pitchFamily="18" charset="0"/>
                          </a:rPr>
                          <a:t>nm</a:t>
                        </a:r>
                        <a:r>
                          <a:rPr lang="zh-CN" altLang="en-US" sz="1000" b="1" dirty="0">
                            <a:latin typeface="+mn-lt"/>
                            <a:ea typeface="微软雅黑" panose="020B0503020204020204" pitchFamily="34" charset="-122"/>
                            <a:cs typeface="Times New Roman" panose="02020603050405020304" pitchFamily="18" charset="0"/>
                          </a:rPr>
                          <a:t>）</a:t>
                        </a:r>
                        <a:endParaRPr lang="en-CA" sz="1000" b="1" dirty="0">
                          <a:latin typeface="+mn-lt"/>
                          <a:cs typeface="Times New Roman" panose="02020603050405020304" pitchFamily="18" charset="0"/>
                        </a:endParaRPr>
                      </a:p>
                    </p:txBody>
                  </p:sp>
                  <p:grpSp>
                    <p:nvGrpSpPr>
                      <p:cNvPr id="120" name="Group 21511">
                        <a:extLst>
                          <a:ext uri="{FF2B5EF4-FFF2-40B4-BE49-F238E27FC236}">
                            <a16:creationId xmlns:a16="http://schemas.microsoft.com/office/drawing/2014/main" id="{220581D5-2F5A-4693-B5C3-DE4BE46F66E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218738" y="4165959"/>
                        <a:ext cx="2695982" cy="2469166"/>
                        <a:chOff x="3218738" y="4165959"/>
                        <a:chExt cx="2695982" cy="2469166"/>
                      </a:xfrm>
                    </p:grpSpPr>
                    <p:pic>
                      <p:nvPicPr>
                        <p:cNvPr id="121" name="Picture 78">
                          <a:extLst>
                            <a:ext uri="{FF2B5EF4-FFF2-40B4-BE49-F238E27FC236}">
                              <a16:creationId xmlns:a16="http://schemas.microsoft.com/office/drawing/2014/main" id="{E0D6B5B7-C450-49D1-BF8A-03CCC2701218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 rotWithShape="1">
                        <a:blip r:embed="rId7" cstate="print">
                          <a:extLst>
                            <a:ext uri="{28A0092B-C50C-407E-A947-70E740481C1C}">
                              <a14:useLocalDpi xmlns:a14="http://schemas.microsoft.com/office/drawing/2010/main"/>
                            </a:ext>
                          </a:extLst>
                        </a:blip>
                        <a:srcRect l="12157" t="6793" r="18838" b="15289"/>
                        <a:stretch/>
                      </p:blipFill>
                      <p:spPr>
                        <a:xfrm>
                          <a:off x="3540712" y="4584700"/>
                          <a:ext cx="2170814" cy="1675244"/>
                        </a:xfrm>
                        <a:prstGeom prst="rect">
                          <a:avLst/>
                        </a:prstGeom>
                      </p:spPr>
                    </p:pic>
                    <p:cxnSp>
                      <p:nvCxnSpPr>
                        <p:cNvPr id="122" name="Straight Arrow Connector 58">
                          <a:extLst>
                            <a:ext uri="{FF2B5EF4-FFF2-40B4-BE49-F238E27FC236}">
                              <a16:creationId xmlns:a16="http://schemas.microsoft.com/office/drawing/2014/main" id="{ABF04324-030C-403E-ACA3-A84BFE7EF44B}"/>
                            </a:ext>
                          </a:extLst>
                        </p:cNvPr>
                        <p:cNvCxnSpPr>
                          <a:cxnSpLocks/>
                        </p:cNvCxnSpPr>
                        <p:nvPr/>
                      </p:nvCxnSpPr>
                      <p:spPr>
                        <a:xfrm>
                          <a:off x="3481782" y="6309450"/>
                          <a:ext cx="2347518" cy="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tailEnd type="triangle"/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123" name="Rectangle 87">
                          <a:extLst>
                            <a:ext uri="{FF2B5EF4-FFF2-40B4-BE49-F238E27FC236}">
                              <a16:creationId xmlns:a16="http://schemas.microsoft.com/office/drawing/2014/main" id="{7785C787-976A-44A9-BC5D-5631F6FB77A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54418" y="6340910"/>
                          <a:ext cx="1564462" cy="294215"/>
                        </a:xfrm>
                        <a:prstGeom prst="rect">
                          <a:avLst/>
                        </a:prstGeom>
                      </p:spPr>
                      <p:txBody>
                        <a:bodyPr wrap="square">
                          <a:spAutoFit/>
                        </a:bodyPr>
                        <a:lstStyle/>
                        <a:p>
                          <a:r>
                            <a:rPr lang="en-US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Wavelength</a:t>
                          </a:r>
                          <a:r>
                            <a:rPr lang="zh-CN" altLang="en-US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（</a:t>
                          </a:r>
                          <a:r>
                            <a:rPr lang="en-CA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nm</a:t>
                          </a:r>
                          <a:r>
                            <a:rPr lang="zh-CN" altLang="en-US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）</a:t>
                          </a:r>
                          <a:endParaRPr lang="en-CA" sz="1000" b="1" dirty="0">
                            <a:latin typeface="+mn-lt"/>
                            <a:cs typeface="Times New Roman" panose="02020603050405020304" pitchFamily="18" charset="0"/>
                          </a:endParaRPr>
                        </a:p>
                      </p:txBody>
                    </p:sp>
                    <p:sp>
                      <p:nvSpPr>
                        <p:cNvPr id="124" name="Rectangle 88">
                          <a:extLst>
                            <a:ext uri="{FF2B5EF4-FFF2-40B4-BE49-F238E27FC236}">
                              <a16:creationId xmlns:a16="http://schemas.microsoft.com/office/drawing/2014/main" id="{AB24DE93-51CE-4D59-BA4F-719152FD18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28512" y="6300400"/>
                          <a:ext cx="495777" cy="268952"/>
                        </a:xfrm>
                        <a:prstGeom prst="rect">
                          <a:avLst/>
                        </a:prstGeom>
                      </p:spPr>
                      <p:txBody>
                        <a:bodyPr wrap="square">
                          <a:spAutoFit/>
                        </a:bodyPr>
                        <a:lstStyle/>
                        <a:p>
                          <a:r>
                            <a:rPr lang="en-US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400 </a:t>
                          </a:r>
                          <a:endParaRPr lang="en-CA" sz="1000" b="1" dirty="0">
                            <a:latin typeface="+mn-lt"/>
                            <a:cs typeface="Times New Roman" panose="02020603050405020304" pitchFamily="18" charset="0"/>
                          </a:endParaRPr>
                        </a:p>
                      </p:txBody>
                    </p:sp>
                    <p:sp>
                      <p:nvSpPr>
                        <p:cNvPr id="125" name="Rectangle 89">
                          <a:extLst>
                            <a:ext uri="{FF2B5EF4-FFF2-40B4-BE49-F238E27FC236}">
                              <a16:creationId xmlns:a16="http://schemas.microsoft.com/office/drawing/2014/main" id="{5B5D7B7C-9B1F-4C59-85BB-212AD9F21D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4650" y="6300400"/>
                          <a:ext cx="520070" cy="294215"/>
                        </a:xfrm>
                        <a:prstGeom prst="rect">
                          <a:avLst/>
                        </a:prstGeom>
                      </p:spPr>
                      <p:txBody>
                        <a:bodyPr wrap="square">
                          <a:spAutoFit/>
                        </a:bodyPr>
                        <a:lstStyle/>
                        <a:p>
                          <a:r>
                            <a:rPr lang="en-US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700</a:t>
                          </a:r>
                          <a:endParaRPr lang="en-CA" sz="1000" b="1" dirty="0">
                            <a:latin typeface="+mn-lt"/>
                            <a:cs typeface="Times New Roman" panose="02020603050405020304" pitchFamily="18" charset="0"/>
                          </a:endParaRPr>
                        </a:p>
                      </p:txBody>
                    </p:sp>
                    <p:cxnSp>
                      <p:nvCxnSpPr>
                        <p:cNvPr id="126" name="Straight Arrow Connector 90">
                          <a:extLst>
                            <a:ext uri="{FF2B5EF4-FFF2-40B4-BE49-F238E27FC236}">
                              <a16:creationId xmlns:a16="http://schemas.microsoft.com/office/drawing/2014/main" id="{B047774B-1105-45EE-B41A-0F13AA2BBD4B}"/>
                            </a:ext>
                          </a:extLst>
                        </p:cNvPr>
                        <p:cNvCxnSpPr>
                          <a:cxnSpLocks/>
                        </p:cNvCxnSpPr>
                        <p:nvPr/>
                      </p:nvCxnSpPr>
                      <p:spPr>
                        <a:xfrm flipV="1">
                          <a:off x="3481782" y="4400892"/>
                          <a:ext cx="0" cy="1908559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tailEnd type="triangle"/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127" name="Rectangle 93">
                          <a:extLst>
                            <a:ext uri="{FF2B5EF4-FFF2-40B4-BE49-F238E27FC236}">
                              <a16:creationId xmlns:a16="http://schemas.microsoft.com/office/drawing/2014/main" id="{3FD48424-787A-4B1F-A85B-1F10A32774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 rot="16200000">
                          <a:off x="3193097" y="6037440"/>
                          <a:ext cx="357305" cy="295825"/>
                        </a:xfrm>
                        <a:prstGeom prst="rect">
                          <a:avLst/>
                        </a:prstGeom>
                      </p:spPr>
                      <p:txBody>
                        <a:bodyPr wrap="square">
                          <a:spAutoFit/>
                        </a:bodyPr>
                        <a:lstStyle/>
                        <a:p>
                          <a:r>
                            <a:rPr lang="en-US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0</a:t>
                          </a:r>
                          <a:endParaRPr lang="en-CA" sz="1000" b="1" dirty="0">
                            <a:latin typeface="+mn-lt"/>
                            <a:cs typeface="Times New Roman" panose="02020603050405020304" pitchFamily="18" charset="0"/>
                          </a:endParaRPr>
                        </a:p>
                      </p:txBody>
                    </p:sp>
                    <p:sp>
                      <p:nvSpPr>
                        <p:cNvPr id="128" name="Rectangle 94">
                          <a:extLst>
                            <a:ext uri="{FF2B5EF4-FFF2-40B4-BE49-F238E27FC236}">
                              <a16:creationId xmlns:a16="http://schemas.microsoft.com/office/drawing/2014/main" id="{7F78CDBD-59E4-462E-80D1-96221AD619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 rot="16200000">
                          <a:off x="3101100" y="4283597"/>
                          <a:ext cx="531102" cy="295825"/>
                        </a:xfrm>
                        <a:prstGeom prst="rect">
                          <a:avLst/>
                        </a:prstGeom>
                      </p:spPr>
                      <p:txBody>
                        <a:bodyPr wrap="square">
                          <a:spAutoFit/>
                        </a:bodyPr>
                        <a:lstStyle/>
                        <a:p>
                          <a:r>
                            <a:rPr lang="en-US" altLang="zh-CN" sz="1000" b="1" dirty="0">
                              <a:latin typeface="+mn-lt"/>
                              <a:ea typeface="微软雅黑" panose="020B0503020204020204" pitchFamily="34" charset="-122"/>
                              <a:cs typeface="Times New Roman" panose="02020603050405020304" pitchFamily="18" charset="0"/>
                            </a:rPr>
                            <a:t>400</a:t>
                          </a:r>
                          <a:endParaRPr lang="en-CA" sz="1000" b="1" dirty="0">
                            <a:latin typeface="+mn-lt"/>
                            <a:cs typeface="Times New Roman" panose="02020603050405020304" pitchFamily="18" charset="0"/>
                          </a:endParaRPr>
                        </a:p>
                      </p:txBody>
                    </p:sp>
                  </p:grpSp>
                </p:grpSp>
                <p:sp>
                  <p:nvSpPr>
                    <p:cNvPr id="118" name="Rectangle 99">
                      <a:extLst>
                        <a:ext uri="{FF2B5EF4-FFF2-40B4-BE49-F238E27FC236}">
                          <a16:creationId xmlns:a16="http://schemas.microsoft.com/office/drawing/2014/main" id="{821ABE98-7288-4C9F-8D77-07E75638996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5288409" y="5633320"/>
                      <a:ext cx="1287536" cy="295825"/>
                    </a:xfrm>
                    <a:prstGeom prst="rect">
                      <a:avLst/>
                    </a:prstGeom>
                  </p:spPr>
                  <p:txBody>
                    <a:bodyPr wrap="square">
                      <a:spAutoFit/>
                    </a:bodyPr>
                    <a:lstStyle/>
                    <a:p>
                      <a:r>
                        <a:rPr lang="en-US" altLang="zh-CN" sz="1000" b="1" dirty="0">
                          <a:latin typeface="+mn-lt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Enhancement</a:t>
                      </a:r>
                      <a:endParaRPr lang="en-CA" sz="1000" b="1" dirty="0">
                        <a:latin typeface="+mn-lt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p:txBody>
                </p:sp>
              </p:grpSp>
              <p:cxnSp>
                <p:nvCxnSpPr>
                  <p:cNvPr id="116" name="Straight Arrow Connector 21514">
                    <a:extLst>
                      <a:ext uri="{FF2B5EF4-FFF2-40B4-BE49-F238E27FC236}">
                        <a16:creationId xmlns:a16="http://schemas.microsoft.com/office/drawing/2014/main" id="{E9B4087E-CCB3-4EEE-9C40-93F4BEFBE15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5930904" y="4443261"/>
                    <a:ext cx="0" cy="702875"/>
                  </a:xfrm>
                  <a:prstGeom prst="straightConnector1">
                    <a:avLst/>
                  </a:prstGeom>
                  <a:ln w="57150">
                    <a:gradFill>
                      <a:gsLst>
                        <a:gs pos="0">
                          <a:srgbClr val="0000FF"/>
                        </a:gs>
                        <a:gs pos="21000">
                          <a:srgbClr val="66FF99"/>
                        </a:gs>
                        <a:gs pos="74000">
                          <a:srgbClr val="FF0000"/>
                        </a:gs>
                        <a:gs pos="36000">
                          <a:srgbClr val="FFFF00"/>
                        </a:gs>
                        <a:gs pos="56000">
                          <a:srgbClr val="FFC000"/>
                        </a:gs>
                        <a:gs pos="100000">
                          <a:srgbClr val="C00000"/>
                        </a:gs>
                      </a:gsLst>
                      <a:lin ang="5400000" scaled="1"/>
                    </a:gra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cxnSp>
            <p:nvCxnSpPr>
              <p:cNvPr id="129" name="Straight Arrow Connector 21519">
                <a:extLst>
                  <a:ext uri="{FF2B5EF4-FFF2-40B4-BE49-F238E27FC236}">
                    <a16:creationId xmlns:a16="http://schemas.microsoft.com/office/drawing/2014/main" id="{3D438035-A440-4DA4-8254-C87D01767DD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608257" y="3971925"/>
                <a:ext cx="438771" cy="342961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Arrow Connector 110">
                <a:extLst>
                  <a:ext uri="{FF2B5EF4-FFF2-40B4-BE49-F238E27FC236}">
                    <a16:creationId xmlns:a16="http://schemas.microsoft.com/office/drawing/2014/main" id="{26516B18-153D-4A4F-A921-35B315CBBA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52500" y="5241616"/>
                <a:ext cx="394528" cy="448977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1" name="Group 1">
                <a:extLst>
                  <a:ext uri="{FF2B5EF4-FFF2-40B4-BE49-F238E27FC236}">
                    <a16:creationId xmlns:a16="http://schemas.microsoft.com/office/drawing/2014/main" id="{AB8312B0-136A-420E-882B-24B2940620FC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988834" y="2885874"/>
                <a:ext cx="2645702" cy="1944000"/>
                <a:chOff x="3165496" y="2182595"/>
                <a:chExt cx="2890674" cy="2131881"/>
              </a:xfrm>
            </p:grpSpPr>
            <p:grpSp>
              <p:nvGrpSpPr>
                <p:cNvPr id="132" name="Group 21530">
                  <a:extLst>
                    <a:ext uri="{FF2B5EF4-FFF2-40B4-BE49-F238E27FC236}">
                      <a16:creationId xmlns:a16="http://schemas.microsoft.com/office/drawing/2014/main" id="{5C351F55-CF98-43DF-826C-080FBD113045}"/>
                    </a:ext>
                  </a:extLst>
                </p:cNvPr>
                <p:cNvGrpSpPr/>
                <p:nvPr/>
              </p:nvGrpSpPr>
              <p:grpSpPr>
                <a:xfrm>
                  <a:off x="3165496" y="2182595"/>
                  <a:ext cx="2890674" cy="2131881"/>
                  <a:chOff x="3102741" y="2267265"/>
                  <a:chExt cx="2890674" cy="2131881"/>
                </a:xfrm>
              </p:grpSpPr>
              <p:sp>
                <p:nvSpPr>
                  <p:cNvPr id="134" name="Rectangle 51">
                    <a:extLst>
                      <a:ext uri="{FF2B5EF4-FFF2-40B4-BE49-F238E27FC236}">
                        <a16:creationId xmlns:a16="http://schemas.microsoft.com/office/drawing/2014/main" id="{73E4F667-EEBD-44FC-A8D6-6DBC1865FAC2}"/>
                      </a:ext>
                    </a:extLst>
                  </p:cNvPr>
                  <p:cNvSpPr/>
                  <p:nvPr/>
                </p:nvSpPr>
                <p:spPr>
                  <a:xfrm>
                    <a:off x="3582405" y="2267265"/>
                    <a:ext cx="2411010" cy="338554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zh-CN" altLang="en-US" sz="1600" b="1" dirty="0">
                        <a:latin typeface="+mn-lt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高精度刻蚀（</a:t>
                    </a:r>
                    <a:endParaRPr lang="en-CA" sz="1600" b="1" dirty="0">
                      <a:latin typeface="+mn-lt"/>
                      <a:cs typeface="Times New Roman" panose="02020603050405020304" pitchFamily="18" charset="0"/>
                    </a:endParaRPr>
                  </a:p>
                </p:txBody>
              </p:sp>
              <p:grpSp>
                <p:nvGrpSpPr>
                  <p:cNvPr id="135" name="Group 35">
                    <a:extLst>
                      <a:ext uri="{FF2B5EF4-FFF2-40B4-BE49-F238E27FC236}">
                        <a16:creationId xmlns:a16="http://schemas.microsoft.com/office/drawing/2014/main" id="{F142D568-E957-4AE8-AEBD-5C9E81ACC57A}"/>
                      </a:ext>
                    </a:extLst>
                  </p:cNvPr>
                  <p:cNvGrpSpPr/>
                  <p:nvPr/>
                </p:nvGrpSpPr>
                <p:grpSpPr>
                  <a:xfrm>
                    <a:off x="3102741" y="2275944"/>
                    <a:ext cx="2672304" cy="2123202"/>
                    <a:chOff x="3236884" y="2618035"/>
                    <a:chExt cx="2473750" cy="1965446"/>
                  </a:xfrm>
                </p:grpSpPr>
                <p:pic>
                  <p:nvPicPr>
                    <p:cNvPr id="136" name="Picture 47">
                      <a:extLst>
                        <a:ext uri="{FF2B5EF4-FFF2-40B4-BE49-F238E27FC236}">
                          <a16:creationId xmlns:a16="http://schemas.microsoft.com/office/drawing/2014/main" id="{70E0F61E-362C-41EE-8656-A4AA77DF5562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8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rcRect l="5403" t="8726" r="9994" b="2842"/>
                    <a:stretch/>
                  </p:blipFill>
                  <p:spPr>
                    <a:xfrm>
                      <a:off x="3236884" y="2618035"/>
                      <a:ext cx="2452737" cy="1965446"/>
                    </a:xfrm>
                    <a:prstGeom prst="rect">
                      <a:avLst/>
                    </a:prstGeom>
                  </p:spPr>
                </p:pic>
                <p:cxnSp>
                  <p:nvCxnSpPr>
                    <p:cNvPr id="137" name="Straight Arrow Connector 8">
                      <a:extLst>
                        <a:ext uri="{FF2B5EF4-FFF2-40B4-BE49-F238E27FC236}">
                          <a16:creationId xmlns:a16="http://schemas.microsoft.com/office/drawing/2014/main" id="{B58BD523-E3FC-4A52-AE63-AC58DF0883A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V="1">
                      <a:off x="5198533" y="2952570"/>
                      <a:ext cx="0" cy="1237962"/>
                    </a:xfrm>
                    <a:prstGeom prst="straightConnector1">
                      <a:avLst/>
                    </a:prstGeom>
                    <a:ln w="19050">
                      <a:solidFill>
                        <a:srgbClr val="FF0000"/>
                      </a:solidFill>
                      <a:headEnd type="arrow" w="med" len="med"/>
                      <a:tailEnd type="arrow" w="med" len="med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38" name="TextBox 27">
                      <a:extLst>
                        <a:ext uri="{FF2B5EF4-FFF2-40B4-BE49-F238E27FC236}">
                          <a16:creationId xmlns:a16="http://schemas.microsoft.com/office/drawing/2014/main" id="{6E6AC8F1-19FB-4822-B499-570467D8E4AD}"/>
                        </a:ext>
                      </a:extLst>
                    </p:cNvPr>
                    <p:cNvSpPr txBox="1"/>
                    <p:nvPr/>
                  </p:nvSpPr>
                  <p:spPr>
                    <a:xfrm rot="16200000">
                      <a:off x="4726240" y="3423688"/>
                      <a:ext cx="656508" cy="24081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en-US" altLang="zh-CN" sz="1000" b="1" dirty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100 nm</a:t>
                      </a:r>
                      <a:endParaRPr lang="en-CA" sz="1000" b="1" dirty="0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p:txBody>
                </p:sp>
                <p:cxnSp>
                  <p:nvCxnSpPr>
                    <p:cNvPr id="139" name="Straight Connector 24">
                      <a:extLst>
                        <a:ext uri="{FF2B5EF4-FFF2-40B4-BE49-F238E27FC236}">
                          <a16:creationId xmlns:a16="http://schemas.microsoft.com/office/drawing/2014/main" id="{0F9141C1-25FE-4BD1-BEB9-3DAA5403400A}"/>
                        </a:ext>
                      </a:extLst>
                    </p:cNvPr>
                    <p:cNvCxnSpPr/>
                    <p:nvPr/>
                  </p:nvCxnSpPr>
                  <p:spPr>
                    <a:xfrm flipH="1">
                      <a:off x="4991735" y="2957273"/>
                      <a:ext cx="718899" cy="0"/>
                    </a:xfrm>
                    <a:prstGeom prst="line">
                      <a:avLst/>
                    </a:prstGeom>
                    <a:ln w="19050">
                      <a:solidFill>
                        <a:srgbClr val="FF0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133" name="Straight Connector 55">
                  <a:extLst>
                    <a:ext uri="{FF2B5EF4-FFF2-40B4-BE49-F238E27FC236}">
                      <a16:creationId xmlns:a16="http://schemas.microsoft.com/office/drawing/2014/main" id="{AA3527D1-285D-491F-997E-FDDA3D87DA46}"/>
                    </a:ext>
                  </a:extLst>
                </p:cNvPr>
                <p:cNvCxnSpPr/>
                <p:nvPr/>
              </p:nvCxnSpPr>
              <p:spPr>
                <a:xfrm flipH="1">
                  <a:off x="5061200" y="3876429"/>
                  <a:ext cx="776601" cy="0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1" name="矩形 140">
                <a:extLst>
                  <a:ext uri="{FF2B5EF4-FFF2-40B4-BE49-F238E27FC236}">
                    <a16:creationId xmlns:a16="http://schemas.microsoft.com/office/drawing/2014/main" id="{339715B7-4917-4748-85F1-C8DC3A7F3117}"/>
                  </a:ext>
                </a:extLst>
              </p:cNvPr>
              <p:cNvSpPr/>
              <p:nvPr/>
            </p:nvSpPr>
            <p:spPr>
              <a:xfrm>
                <a:off x="3476305" y="2950349"/>
                <a:ext cx="1280862" cy="28256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cs typeface="Times New Roman" panose="02020603050405020304" pitchFamily="18" charset="0"/>
                </a:endParaRPr>
              </a:p>
            </p:txBody>
          </p:sp>
          <p:sp>
            <p:nvSpPr>
              <p:cNvPr id="142" name="文本框 141">
                <a:extLst>
                  <a:ext uri="{FF2B5EF4-FFF2-40B4-BE49-F238E27FC236}">
                    <a16:creationId xmlns:a16="http://schemas.microsoft.com/office/drawing/2014/main" id="{0703071D-EA14-4B53-B160-45C520CA0790}"/>
                  </a:ext>
                </a:extLst>
              </p:cNvPr>
              <p:cNvSpPr txBox="1"/>
              <p:nvPr/>
            </p:nvSpPr>
            <p:spPr>
              <a:xfrm>
                <a:off x="3332160" y="2898759"/>
                <a:ext cx="1164101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00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Precise etching</a:t>
                </a:r>
              </a:p>
            </p:txBody>
          </p:sp>
          <p:sp>
            <p:nvSpPr>
              <p:cNvPr id="147" name="文本框 146">
                <a:extLst>
                  <a:ext uri="{FF2B5EF4-FFF2-40B4-BE49-F238E27FC236}">
                    <a16:creationId xmlns:a16="http://schemas.microsoft.com/office/drawing/2014/main" id="{E2481047-624E-4020-B76C-82A0E0B2FADA}"/>
                  </a:ext>
                </a:extLst>
              </p:cNvPr>
              <p:cNvSpPr txBox="1"/>
              <p:nvPr/>
            </p:nvSpPr>
            <p:spPr>
              <a:xfrm>
                <a:off x="1292702" y="5613694"/>
                <a:ext cx="1216015" cy="257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b="1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Silicon wafer</a:t>
                </a:r>
                <a:endParaRPr lang="zh-CN" altLang="en-US" sz="12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48" name="文本框 147">
                <a:extLst>
                  <a:ext uri="{FF2B5EF4-FFF2-40B4-BE49-F238E27FC236}">
                    <a16:creationId xmlns:a16="http://schemas.microsoft.com/office/drawing/2014/main" id="{295F8C1F-E860-4A70-A4A5-01DDB3E83A80}"/>
                  </a:ext>
                </a:extLst>
              </p:cNvPr>
              <p:cNvSpPr txBox="1"/>
              <p:nvPr/>
            </p:nvSpPr>
            <p:spPr>
              <a:xfrm>
                <a:off x="1166898" y="4907125"/>
                <a:ext cx="1584505" cy="257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100" b="1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Silicon nitride layer</a:t>
                </a:r>
                <a:endParaRPr lang="zh-CN" altLang="en-US" sz="11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79BCAB57-47A8-41F8-A7C4-5BB594BD790B}"/>
                </a:ext>
              </a:extLst>
            </p:cNvPr>
            <p:cNvSpPr/>
            <p:nvPr/>
          </p:nvSpPr>
          <p:spPr>
            <a:xfrm>
              <a:off x="9561452" y="4425166"/>
              <a:ext cx="72000" cy="1074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5" name="矩形 74">
              <a:extLst>
                <a:ext uri="{FF2B5EF4-FFF2-40B4-BE49-F238E27FC236}">
                  <a16:creationId xmlns:a16="http://schemas.microsoft.com/office/drawing/2014/main" id="{AEAA00D9-5968-4A08-9B23-B5935FABE8B7}"/>
                </a:ext>
              </a:extLst>
            </p:cNvPr>
            <p:cNvSpPr/>
            <p:nvPr/>
          </p:nvSpPr>
          <p:spPr>
            <a:xfrm>
              <a:off x="9561452" y="4105869"/>
              <a:ext cx="72000" cy="1074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6" name="矩形 75">
              <a:extLst>
                <a:ext uri="{FF2B5EF4-FFF2-40B4-BE49-F238E27FC236}">
                  <a16:creationId xmlns:a16="http://schemas.microsoft.com/office/drawing/2014/main" id="{DE656E27-2EF8-4DC0-8739-143223BC9073}"/>
                </a:ext>
              </a:extLst>
            </p:cNvPr>
            <p:cNvSpPr/>
            <p:nvPr/>
          </p:nvSpPr>
          <p:spPr>
            <a:xfrm>
              <a:off x="9561452" y="3816605"/>
              <a:ext cx="72000" cy="1074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7" name="矩形 76">
              <a:extLst>
                <a:ext uri="{FF2B5EF4-FFF2-40B4-BE49-F238E27FC236}">
                  <a16:creationId xmlns:a16="http://schemas.microsoft.com/office/drawing/2014/main" id="{6DB9FF42-F424-4D1A-8DBD-9BEE7E0CC22C}"/>
                </a:ext>
              </a:extLst>
            </p:cNvPr>
            <p:cNvSpPr/>
            <p:nvPr/>
          </p:nvSpPr>
          <p:spPr>
            <a:xfrm>
              <a:off x="9571220" y="3510498"/>
              <a:ext cx="72000" cy="1074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矩形 77">
              <a:extLst>
                <a:ext uri="{FF2B5EF4-FFF2-40B4-BE49-F238E27FC236}">
                  <a16:creationId xmlns:a16="http://schemas.microsoft.com/office/drawing/2014/main" id="{11B380DD-BAB5-4B0F-8E39-74F41FD340B1}"/>
                </a:ext>
              </a:extLst>
            </p:cNvPr>
            <p:cNvSpPr/>
            <p:nvPr/>
          </p:nvSpPr>
          <p:spPr>
            <a:xfrm>
              <a:off x="9568676" y="3205167"/>
              <a:ext cx="72000" cy="1074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 78">
              <a:extLst>
                <a:ext uri="{FF2B5EF4-FFF2-40B4-BE49-F238E27FC236}">
                  <a16:creationId xmlns:a16="http://schemas.microsoft.com/office/drawing/2014/main" id="{236902BA-D7AD-4B27-8885-4251196E0986}"/>
                </a:ext>
              </a:extLst>
            </p:cNvPr>
            <p:cNvSpPr/>
            <p:nvPr/>
          </p:nvSpPr>
          <p:spPr>
            <a:xfrm>
              <a:off x="9512171" y="2905005"/>
              <a:ext cx="140164" cy="1175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A5919B81-A3F5-42AC-9547-43A18A1D8C8D}"/>
                </a:ext>
              </a:extLst>
            </p:cNvPr>
            <p:cNvSpPr txBox="1"/>
            <p:nvPr/>
          </p:nvSpPr>
          <p:spPr>
            <a:xfrm>
              <a:off x="9411594" y="3176470"/>
              <a:ext cx="360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100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1" name="文本框 80">
              <a:extLst>
                <a:ext uri="{FF2B5EF4-FFF2-40B4-BE49-F238E27FC236}">
                  <a16:creationId xmlns:a16="http://schemas.microsoft.com/office/drawing/2014/main" id="{45F4810F-62AE-475C-BBEF-3A92715DBE09}"/>
                </a:ext>
              </a:extLst>
            </p:cNvPr>
            <p:cNvSpPr txBox="1"/>
            <p:nvPr/>
          </p:nvSpPr>
          <p:spPr>
            <a:xfrm>
              <a:off x="9459779" y="3474672"/>
              <a:ext cx="288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75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2" name="文本框 81">
              <a:extLst>
                <a:ext uri="{FF2B5EF4-FFF2-40B4-BE49-F238E27FC236}">
                  <a16:creationId xmlns:a16="http://schemas.microsoft.com/office/drawing/2014/main" id="{0654B7F5-260C-47EC-9E0E-683CCF170292}"/>
                </a:ext>
              </a:extLst>
            </p:cNvPr>
            <p:cNvSpPr txBox="1"/>
            <p:nvPr/>
          </p:nvSpPr>
          <p:spPr>
            <a:xfrm>
              <a:off x="9510627" y="4386128"/>
              <a:ext cx="180000" cy="144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0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3" name="文本框 82">
              <a:extLst>
                <a:ext uri="{FF2B5EF4-FFF2-40B4-BE49-F238E27FC236}">
                  <a16:creationId xmlns:a16="http://schemas.microsoft.com/office/drawing/2014/main" id="{82FABFAE-E4FE-4A87-8F8E-1AEEC6C7C38C}"/>
                </a:ext>
              </a:extLst>
            </p:cNvPr>
            <p:cNvSpPr txBox="1"/>
            <p:nvPr/>
          </p:nvSpPr>
          <p:spPr>
            <a:xfrm>
              <a:off x="9464542" y="4086430"/>
              <a:ext cx="288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25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4" name="文本框 83">
              <a:extLst>
                <a:ext uri="{FF2B5EF4-FFF2-40B4-BE49-F238E27FC236}">
                  <a16:creationId xmlns:a16="http://schemas.microsoft.com/office/drawing/2014/main" id="{2D9DA57B-BFCE-43A1-8EFE-5A3E0C67A916}"/>
                </a:ext>
              </a:extLst>
            </p:cNvPr>
            <p:cNvSpPr txBox="1"/>
            <p:nvPr/>
          </p:nvSpPr>
          <p:spPr>
            <a:xfrm>
              <a:off x="9459779" y="3776389"/>
              <a:ext cx="288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50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B10FBF31-0593-45CB-B39C-72FB0613639B}"/>
                </a:ext>
              </a:extLst>
            </p:cNvPr>
            <p:cNvSpPr/>
            <p:nvPr/>
          </p:nvSpPr>
          <p:spPr>
            <a:xfrm>
              <a:off x="9646058" y="4534323"/>
              <a:ext cx="72000" cy="10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8" name="矩形 87">
              <a:extLst>
                <a:ext uri="{FF2B5EF4-FFF2-40B4-BE49-F238E27FC236}">
                  <a16:creationId xmlns:a16="http://schemas.microsoft.com/office/drawing/2014/main" id="{6150ECE6-C71D-444A-ACE1-F2C3D27D0BD9}"/>
                </a:ext>
              </a:extLst>
            </p:cNvPr>
            <p:cNvSpPr/>
            <p:nvPr/>
          </p:nvSpPr>
          <p:spPr>
            <a:xfrm>
              <a:off x="10292849" y="4523978"/>
              <a:ext cx="72000" cy="10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9" name="矩形 88">
              <a:extLst>
                <a:ext uri="{FF2B5EF4-FFF2-40B4-BE49-F238E27FC236}">
                  <a16:creationId xmlns:a16="http://schemas.microsoft.com/office/drawing/2014/main" id="{285ADF21-1474-468B-B5AB-32158DD5D345}"/>
                </a:ext>
              </a:extLst>
            </p:cNvPr>
            <p:cNvSpPr/>
            <p:nvPr/>
          </p:nvSpPr>
          <p:spPr>
            <a:xfrm>
              <a:off x="10928149" y="4521112"/>
              <a:ext cx="72000" cy="10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矩形 89">
              <a:extLst>
                <a:ext uri="{FF2B5EF4-FFF2-40B4-BE49-F238E27FC236}">
                  <a16:creationId xmlns:a16="http://schemas.microsoft.com/office/drawing/2014/main" id="{23FB157A-F044-448A-8A98-1975A19E5C64}"/>
                </a:ext>
              </a:extLst>
            </p:cNvPr>
            <p:cNvSpPr/>
            <p:nvPr/>
          </p:nvSpPr>
          <p:spPr>
            <a:xfrm>
              <a:off x="11556626" y="4523978"/>
              <a:ext cx="72000" cy="10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文本框 90">
              <a:extLst>
                <a:ext uri="{FF2B5EF4-FFF2-40B4-BE49-F238E27FC236}">
                  <a16:creationId xmlns:a16="http://schemas.microsoft.com/office/drawing/2014/main" id="{D90C13F6-410B-47A5-85E7-7DBDB52F707A}"/>
                </a:ext>
              </a:extLst>
            </p:cNvPr>
            <p:cNvSpPr txBox="1"/>
            <p:nvPr/>
          </p:nvSpPr>
          <p:spPr>
            <a:xfrm>
              <a:off x="9585267" y="4476202"/>
              <a:ext cx="216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0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2" name="文本框 91">
              <a:extLst>
                <a:ext uri="{FF2B5EF4-FFF2-40B4-BE49-F238E27FC236}">
                  <a16:creationId xmlns:a16="http://schemas.microsoft.com/office/drawing/2014/main" id="{04C08AA7-938E-4F0F-BD31-8E06EAEF52C4}"/>
                </a:ext>
              </a:extLst>
            </p:cNvPr>
            <p:cNvSpPr txBox="1"/>
            <p:nvPr/>
          </p:nvSpPr>
          <p:spPr>
            <a:xfrm>
              <a:off x="9903098" y="4476202"/>
              <a:ext cx="216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3" name="文本框 92">
              <a:extLst>
                <a:ext uri="{FF2B5EF4-FFF2-40B4-BE49-F238E27FC236}">
                  <a16:creationId xmlns:a16="http://schemas.microsoft.com/office/drawing/2014/main" id="{0F58BDBA-8D63-40D8-A732-55B3D49BF4F5}"/>
                </a:ext>
              </a:extLst>
            </p:cNvPr>
            <p:cNvSpPr txBox="1"/>
            <p:nvPr/>
          </p:nvSpPr>
          <p:spPr>
            <a:xfrm>
              <a:off x="10217480" y="4476202"/>
              <a:ext cx="216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4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4" name="文本框 93">
              <a:extLst>
                <a:ext uri="{FF2B5EF4-FFF2-40B4-BE49-F238E27FC236}">
                  <a16:creationId xmlns:a16="http://schemas.microsoft.com/office/drawing/2014/main" id="{A0DF2D42-C01C-4C4A-B1F0-A78834FF2F00}"/>
                </a:ext>
              </a:extLst>
            </p:cNvPr>
            <p:cNvSpPr txBox="1"/>
            <p:nvPr/>
          </p:nvSpPr>
          <p:spPr>
            <a:xfrm>
              <a:off x="10509946" y="4476202"/>
              <a:ext cx="216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6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5" name="文本框 94">
              <a:extLst>
                <a:ext uri="{FF2B5EF4-FFF2-40B4-BE49-F238E27FC236}">
                  <a16:creationId xmlns:a16="http://schemas.microsoft.com/office/drawing/2014/main" id="{55A85778-70FF-428A-B151-7FCD817590D6}"/>
                </a:ext>
              </a:extLst>
            </p:cNvPr>
            <p:cNvSpPr txBox="1"/>
            <p:nvPr/>
          </p:nvSpPr>
          <p:spPr>
            <a:xfrm>
              <a:off x="10837026" y="4476202"/>
              <a:ext cx="216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8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6" name="文本框 95">
              <a:extLst>
                <a:ext uri="{FF2B5EF4-FFF2-40B4-BE49-F238E27FC236}">
                  <a16:creationId xmlns:a16="http://schemas.microsoft.com/office/drawing/2014/main" id="{4D7FF475-58FC-497E-A34A-C944EB379D04}"/>
                </a:ext>
              </a:extLst>
            </p:cNvPr>
            <p:cNvSpPr txBox="1"/>
            <p:nvPr/>
          </p:nvSpPr>
          <p:spPr>
            <a:xfrm>
              <a:off x="11138657" y="4476202"/>
              <a:ext cx="288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6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</a:t>
              </a:r>
              <a:endParaRPr lang="zh-CN" altLang="en-US" sz="6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97" name="灯片编号占位符 1">
            <a:extLst>
              <a:ext uri="{FF2B5EF4-FFF2-40B4-BE49-F238E27FC236}">
                <a16:creationId xmlns:a16="http://schemas.microsoft.com/office/drawing/2014/main" id="{7F7708A1-562F-4852-8C5D-F9BCFBBAD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1297553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341606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 Materials and method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6E4570F4-E5BC-4D07-B51E-08E0417BBAC2}"/>
              </a:ext>
            </a:extLst>
          </p:cNvPr>
          <p:cNvSpPr/>
          <p:nvPr/>
        </p:nvSpPr>
        <p:spPr>
          <a:xfrm>
            <a:off x="-1" y="2056235"/>
            <a:ext cx="2988836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Experimental setup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pSp>
        <p:nvGrpSpPr>
          <p:cNvPr id="77" name="组合 76">
            <a:extLst>
              <a:ext uri="{FF2B5EF4-FFF2-40B4-BE49-F238E27FC236}">
                <a16:creationId xmlns:a16="http://schemas.microsoft.com/office/drawing/2014/main" id="{68B53545-69BB-42AC-A63A-3195FB2C895A}"/>
              </a:ext>
            </a:extLst>
          </p:cNvPr>
          <p:cNvGrpSpPr>
            <a:grpSpLocks noChangeAspect="1"/>
          </p:cNvGrpSpPr>
          <p:nvPr/>
        </p:nvGrpSpPr>
        <p:grpSpPr>
          <a:xfrm>
            <a:off x="847856" y="2489798"/>
            <a:ext cx="6102262" cy="4237887"/>
            <a:chOff x="420412" y="5023874"/>
            <a:chExt cx="8516028" cy="5914198"/>
          </a:xfrm>
        </p:grpSpPr>
        <p:grpSp>
          <p:nvGrpSpPr>
            <p:cNvPr id="78" name="组合 77">
              <a:extLst>
                <a:ext uri="{FF2B5EF4-FFF2-40B4-BE49-F238E27FC236}">
                  <a16:creationId xmlns:a16="http://schemas.microsoft.com/office/drawing/2014/main" id="{95B429D8-A3B1-46E8-B001-F42F56F8056A}"/>
                </a:ext>
              </a:extLst>
            </p:cNvPr>
            <p:cNvGrpSpPr/>
            <p:nvPr/>
          </p:nvGrpSpPr>
          <p:grpSpPr>
            <a:xfrm>
              <a:off x="420412" y="5023874"/>
              <a:ext cx="8516028" cy="5914198"/>
              <a:chOff x="386677" y="5057904"/>
              <a:chExt cx="8516028" cy="5914198"/>
            </a:xfrm>
          </p:grpSpPr>
          <p:grpSp>
            <p:nvGrpSpPr>
              <p:cNvPr id="92" name="组合 91">
                <a:extLst>
                  <a:ext uri="{FF2B5EF4-FFF2-40B4-BE49-F238E27FC236}">
                    <a16:creationId xmlns:a16="http://schemas.microsoft.com/office/drawing/2014/main" id="{E5A4ACF1-49EF-4CA7-8A3A-461D18FC053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764449" y="7420072"/>
                <a:ext cx="180314" cy="180000"/>
                <a:chOff x="5384920" y="4932078"/>
                <a:chExt cx="368436" cy="359372"/>
              </a:xfrm>
            </p:grpSpPr>
            <p:sp>
              <p:nvSpPr>
                <p:cNvPr id="312" name="圆柱形 239">
                  <a:extLst>
                    <a:ext uri="{FF2B5EF4-FFF2-40B4-BE49-F238E27FC236}">
                      <a16:creationId xmlns:a16="http://schemas.microsoft.com/office/drawing/2014/main" id="{3122CCD8-D178-4B1E-BF98-E89BFB72E07E}"/>
                    </a:ext>
                  </a:extLst>
                </p:cNvPr>
                <p:cNvSpPr/>
                <p:nvPr/>
              </p:nvSpPr>
              <p:spPr>
                <a:xfrm>
                  <a:off x="5547600" y="524299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grpSp>
              <p:nvGrpSpPr>
                <p:cNvPr id="313" name="组合 312">
                  <a:extLst>
                    <a:ext uri="{FF2B5EF4-FFF2-40B4-BE49-F238E27FC236}">
                      <a16:creationId xmlns:a16="http://schemas.microsoft.com/office/drawing/2014/main" id="{CC0512F9-043A-4F73-AF15-E5B3120F08E7}"/>
                    </a:ext>
                  </a:extLst>
                </p:cNvPr>
                <p:cNvGrpSpPr/>
                <p:nvPr/>
              </p:nvGrpSpPr>
              <p:grpSpPr>
                <a:xfrm>
                  <a:off x="5384920" y="4932078"/>
                  <a:ext cx="368436" cy="321090"/>
                  <a:chOff x="5371095" y="4817398"/>
                  <a:chExt cx="368436" cy="321090"/>
                </a:xfrm>
              </p:grpSpPr>
              <p:grpSp>
                <p:nvGrpSpPr>
                  <p:cNvPr id="314" name="组合 313">
                    <a:extLst>
                      <a:ext uri="{FF2B5EF4-FFF2-40B4-BE49-F238E27FC236}">
                        <a16:creationId xmlns:a16="http://schemas.microsoft.com/office/drawing/2014/main" id="{12CB2EFB-7099-441F-B0DC-5B75521DA79F}"/>
                      </a:ext>
                    </a:extLst>
                  </p:cNvPr>
                  <p:cNvGrpSpPr/>
                  <p:nvPr/>
                </p:nvGrpSpPr>
                <p:grpSpPr>
                  <a:xfrm>
                    <a:off x="5371095" y="4846387"/>
                    <a:ext cx="368436" cy="292101"/>
                    <a:chOff x="4428312" y="4676673"/>
                    <a:chExt cx="368436" cy="292101"/>
                  </a:xfrm>
                </p:grpSpPr>
                <p:sp>
                  <p:nvSpPr>
                    <p:cNvPr id="316" name="圆柱形 243">
                      <a:extLst>
                        <a:ext uri="{FF2B5EF4-FFF2-40B4-BE49-F238E27FC236}">
                          <a16:creationId xmlns:a16="http://schemas.microsoft.com/office/drawing/2014/main" id="{1DF24DEB-950F-4FCF-B928-32F1955E17E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29620" y="4808352"/>
                      <a:ext cx="45838" cy="48454"/>
                    </a:xfrm>
                    <a:prstGeom prst="can">
                      <a:avLst/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/>
                    </a:p>
                  </p:txBody>
                </p:sp>
                <p:sp>
                  <p:nvSpPr>
                    <p:cNvPr id="317" name="圆柱形 245">
                      <a:extLst>
                        <a:ext uri="{FF2B5EF4-FFF2-40B4-BE49-F238E27FC236}">
                          <a16:creationId xmlns:a16="http://schemas.microsoft.com/office/drawing/2014/main" id="{A1A9A447-701F-4A80-AD6C-8DBF1A725314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749602" y="4812551"/>
                      <a:ext cx="45838" cy="48454"/>
                    </a:xfrm>
                    <a:prstGeom prst="can">
                      <a:avLst/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 dirty="0"/>
                    </a:p>
                  </p:txBody>
                </p:sp>
                <p:sp>
                  <p:nvSpPr>
                    <p:cNvPr id="318" name="立方体 317">
                      <a:extLst>
                        <a:ext uri="{FF2B5EF4-FFF2-40B4-BE49-F238E27FC236}">
                          <a16:creationId xmlns:a16="http://schemas.microsoft.com/office/drawing/2014/main" id="{C489A17E-238F-4EFE-BF5F-D45FF19B936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4698" y="4676673"/>
                      <a:ext cx="308410" cy="292101"/>
                    </a:xfrm>
                    <a:prstGeom prst="cube">
                      <a:avLst>
                        <a:gd name="adj" fmla="val 12179"/>
                      </a:avLst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/>
                    </a:p>
                  </p:txBody>
                </p:sp>
              </p:grpSp>
              <p:sp>
                <p:nvSpPr>
                  <p:cNvPr id="315" name="圆柱形 242">
                    <a:extLst>
                      <a:ext uri="{FF2B5EF4-FFF2-40B4-BE49-F238E27FC236}">
                        <a16:creationId xmlns:a16="http://schemas.microsoft.com/office/drawing/2014/main" id="{538258B9-786A-403D-8759-29EDB7BBCB48}"/>
                      </a:ext>
                    </a:extLst>
                  </p:cNvPr>
                  <p:cNvSpPr/>
                  <p:nvPr/>
                </p:nvSpPr>
                <p:spPr>
                  <a:xfrm>
                    <a:off x="5534005" y="4817398"/>
                    <a:ext cx="45838" cy="48454"/>
                  </a:xfrm>
                  <a:prstGeom prst="can">
                    <a:avLst/>
                  </a:prstGeom>
                  <a:gradFill flip="none" rotWithShape="1">
                    <a:gsLst>
                      <a:gs pos="0">
                        <a:schemeClr val="bg1">
                          <a:lumMod val="95000"/>
                          <a:shade val="30000"/>
                          <a:satMod val="115000"/>
                        </a:schemeClr>
                      </a:gs>
                      <a:gs pos="50000">
                        <a:schemeClr val="bg1">
                          <a:lumMod val="95000"/>
                          <a:shade val="67500"/>
                          <a:satMod val="115000"/>
                        </a:schemeClr>
                      </a:gs>
                      <a:gs pos="100000">
                        <a:schemeClr val="bg1">
                          <a:lumMod val="95000"/>
                          <a:shade val="100000"/>
                          <a:satMod val="115000"/>
                        </a:schemeClr>
                      </a:gs>
                    </a:gsLst>
                    <a:lin ang="10800000" scaled="1"/>
                    <a:tileRect/>
                  </a:gradFill>
                  <a:ln w="6350">
                    <a:solidFill>
                      <a:schemeClr val="tx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 sz="1000"/>
                  </a:p>
                </p:txBody>
              </p:sp>
            </p:grpSp>
          </p:grpSp>
          <p:pic>
            <p:nvPicPr>
              <p:cNvPr id="93" name="图片 92">
                <a:extLst>
                  <a:ext uri="{FF2B5EF4-FFF2-40B4-BE49-F238E27FC236}">
                    <a16:creationId xmlns:a16="http://schemas.microsoft.com/office/drawing/2014/main" id="{2313CBCF-2526-44DE-BB4F-FC460BFC0DE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750" t="17451" r="2750" b="22701"/>
              <a:stretch/>
            </p:blipFill>
            <p:spPr>
              <a:xfrm>
                <a:off x="7631707" y="9334393"/>
                <a:ext cx="1123200" cy="720000"/>
              </a:xfrm>
              <a:prstGeom prst="rect">
                <a:avLst/>
              </a:prstGeom>
            </p:spPr>
          </p:pic>
          <p:cxnSp>
            <p:nvCxnSpPr>
              <p:cNvPr id="94" name="直接连接符 93">
                <a:extLst>
                  <a:ext uri="{FF2B5EF4-FFF2-40B4-BE49-F238E27FC236}">
                    <a16:creationId xmlns:a16="http://schemas.microsoft.com/office/drawing/2014/main" id="{6F0B2F48-C225-4CF7-A729-A76DCC818EB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845433" y="7514569"/>
                <a:ext cx="936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直接连接符 94">
                <a:extLst>
                  <a:ext uri="{FF2B5EF4-FFF2-40B4-BE49-F238E27FC236}">
                    <a16:creationId xmlns:a16="http://schemas.microsoft.com/office/drawing/2014/main" id="{27627E86-A9BA-452B-95A6-CE27C59CD75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32658" y="8505812"/>
                <a:ext cx="1" cy="144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直接连接符 95">
                <a:extLst>
                  <a:ext uri="{FF2B5EF4-FFF2-40B4-BE49-F238E27FC236}">
                    <a16:creationId xmlns:a16="http://schemas.microsoft.com/office/drawing/2014/main" id="{297AA02E-C0E4-4512-BE02-C6D7DB61F77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5867" y="6730712"/>
                <a:ext cx="0" cy="2448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直接连接符 96">
                <a:extLst>
                  <a:ext uri="{FF2B5EF4-FFF2-40B4-BE49-F238E27FC236}">
                    <a16:creationId xmlns:a16="http://schemas.microsoft.com/office/drawing/2014/main" id="{36227ADB-D0D3-4D2C-B876-0424F700769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635562" y="8297718"/>
                <a:ext cx="46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8" name="组合 97">
                <a:extLst>
                  <a:ext uri="{FF2B5EF4-FFF2-40B4-BE49-F238E27FC236}">
                    <a16:creationId xmlns:a16="http://schemas.microsoft.com/office/drawing/2014/main" id="{CA17FA3A-95E7-40FF-AA36-A4E8224B8FB3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460899" y="8202349"/>
                <a:ext cx="180314" cy="180000"/>
                <a:chOff x="5384920" y="4932078"/>
                <a:chExt cx="368436" cy="359372"/>
              </a:xfrm>
            </p:grpSpPr>
            <p:sp>
              <p:nvSpPr>
                <p:cNvPr id="305" name="圆柱形 299">
                  <a:extLst>
                    <a:ext uri="{FF2B5EF4-FFF2-40B4-BE49-F238E27FC236}">
                      <a16:creationId xmlns:a16="http://schemas.microsoft.com/office/drawing/2014/main" id="{F10E9037-B885-48C7-846C-FA9A1B3D01A7}"/>
                    </a:ext>
                  </a:extLst>
                </p:cNvPr>
                <p:cNvSpPr/>
                <p:nvPr/>
              </p:nvSpPr>
              <p:spPr>
                <a:xfrm>
                  <a:off x="5547600" y="524299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grpSp>
              <p:nvGrpSpPr>
                <p:cNvPr id="306" name="组合 305">
                  <a:extLst>
                    <a:ext uri="{FF2B5EF4-FFF2-40B4-BE49-F238E27FC236}">
                      <a16:creationId xmlns:a16="http://schemas.microsoft.com/office/drawing/2014/main" id="{FB07D6D4-0EF2-4931-BAAE-DBA59FC7EC3C}"/>
                    </a:ext>
                  </a:extLst>
                </p:cNvPr>
                <p:cNvGrpSpPr/>
                <p:nvPr/>
              </p:nvGrpSpPr>
              <p:grpSpPr>
                <a:xfrm>
                  <a:off x="5384920" y="4932078"/>
                  <a:ext cx="368436" cy="321090"/>
                  <a:chOff x="5371095" y="4817398"/>
                  <a:chExt cx="368436" cy="321090"/>
                </a:xfrm>
              </p:grpSpPr>
              <p:grpSp>
                <p:nvGrpSpPr>
                  <p:cNvPr id="307" name="组合 306">
                    <a:extLst>
                      <a:ext uri="{FF2B5EF4-FFF2-40B4-BE49-F238E27FC236}">
                        <a16:creationId xmlns:a16="http://schemas.microsoft.com/office/drawing/2014/main" id="{513DD8F7-711D-4654-980E-9215B71FE95F}"/>
                      </a:ext>
                    </a:extLst>
                  </p:cNvPr>
                  <p:cNvGrpSpPr/>
                  <p:nvPr/>
                </p:nvGrpSpPr>
                <p:grpSpPr>
                  <a:xfrm>
                    <a:off x="5371095" y="4846387"/>
                    <a:ext cx="368436" cy="292101"/>
                    <a:chOff x="4428312" y="4676673"/>
                    <a:chExt cx="368436" cy="292101"/>
                  </a:xfrm>
                </p:grpSpPr>
                <p:sp>
                  <p:nvSpPr>
                    <p:cNvPr id="309" name="圆柱形 303">
                      <a:extLst>
                        <a:ext uri="{FF2B5EF4-FFF2-40B4-BE49-F238E27FC236}">
                          <a16:creationId xmlns:a16="http://schemas.microsoft.com/office/drawing/2014/main" id="{5BF80E15-38CA-48A8-97AA-D7232467887B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29620" y="4808352"/>
                      <a:ext cx="45838" cy="48454"/>
                    </a:xfrm>
                    <a:prstGeom prst="can">
                      <a:avLst/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/>
                    </a:p>
                  </p:txBody>
                </p:sp>
                <p:sp>
                  <p:nvSpPr>
                    <p:cNvPr id="310" name="立方体 309">
                      <a:extLst>
                        <a:ext uri="{FF2B5EF4-FFF2-40B4-BE49-F238E27FC236}">
                          <a16:creationId xmlns:a16="http://schemas.microsoft.com/office/drawing/2014/main" id="{7632D02B-09C9-469C-BBB8-5C0B1CFF649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4698" y="4676673"/>
                      <a:ext cx="308410" cy="292101"/>
                    </a:xfrm>
                    <a:prstGeom prst="cube">
                      <a:avLst>
                        <a:gd name="adj" fmla="val 12179"/>
                      </a:avLst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/>
                    </a:p>
                  </p:txBody>
                </p:sp>
                <p:sp>
                  <p:nvSpPr>
                    <p:cNvPr id="311" name="圆柱形 305">
                      <a:extLst>
                        <a:ext uri="{FF2B5EF4-FFF2-40B4-BE49-F238E27FC236}">
                          <a16:creationId xmlns:a16="http://schemas.microsoft.com/office/drawing/2014/main" id="{EB5407E9-C42C-4C28-ACED-C2BE205E97C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749602" y="4812551"/>
                      <a:ext cx="45838" cy="48454"/>
                    </a:xfrm>
                    <a:prstGeom prst="can">
                      <a:avLst/>
                    </a:prstGeom>
                    <a:gradFill flip="none" rotWithShape="1">
                      <a:gsLst>
                        <a:gs pos="0">
                          <a:schemeClr val="bg1">
                            <a:lumMod val="95000"/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lumMod val="95000"/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lumMod val="95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  <a:ln w="6350">
                      <a:solidFill>
                        <a:schemeClr val="tx1"/>
                      </a:solidFill>
                    </a:ln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 sz="1000"/>
                    </a:p>
                  </p:txBody>
                </p:sp>
              </p:grpSp>
              <p:sp>
                <p:nvSpPr>
                  <p:cNvPr id="308" name="圆柱形 302">
                    <a:extLst>
                      <a:ext uri="{FF2B5EF4-FFF2-40B4-BE49-F238E27FC236}">
                        <a16:creationId xmlns:a16="http://schemas.microsoft.com/office/drawing/2014/main" id="{8E015960-3042-4BB6-91E9-9092735E4AB3}"/>
                      </a:ext>
                    </a:extLst>
                  </p:cNvPr>
                  <p:cNvSpPr/>
                  <p:nvPr/>
                </p:nvSpPr>
                <p:spPr>
                  <a:xfrm>
                    <a:off x="5534005" y="4817398"/>
                    <a:ext cx="45838" cy="48454"/>
                  </a:xfrm>
                  <a:prstGeom prst="can">
                    <a:avLst/>
                  </a:prstGeom>
                  <a:gradFill flip="none" rotWithShape="1">
                    <a:gsLst>
                      <a:gs pos="0">
                        <a:schemeClr val="bg1">
                          <a:lumMod val="95000"/>
                          <a:shade val="30000"/>
                          <a:satMod val="115000"/>
                        </a:schemeClr>
                      </a:gs>
                      <a:gs pos="50000">
                        <a:schemeClr val="bg1">
                          <a:lumMod val="95000"/>
                          <a:shade val="67500"/>
                          <a:satMod val="115000"/>
                        </a:schemeClr>
                      </a:gs>
                      <a:gs pos="100000">
                        <a:schemeClr val="bg1">
                          <a:lumMod val="95000"/>
                          <a:shade val="100000"/>
                          <a:satMod val="115000"/>
                        </a:schemeClr>
                      </a:gs>
                    </a:gsLst>
                    <a:lin ang="10800000" scaled="1"/>
                    <a:tileRect/>
                  </a:gradFill>
                  <a:ln w="6350">
                    <a:solidFill>
                      <a:schemeClr val="tx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 sz="1000"/>
                  </a:p>
                </p:txBody>
              </p:sp>
            </p:grpSp>
          </p:grpSp>
          <p:grpSp>
            <p:nvGrpSpPr>
              <p:cNvPr id="99" name="组合 98">
                <a:extLst>
                  <a:ext uri="{FF2B5EF4-FFF2-40B4-BE49-F238E27FC236}">
                    <a16:creationId xmlns:a16="http://schemas.microsoft.com/office/drawing/2014/main" id="{B3CFD66D-8521-46BB-82C0-268BDE387AAB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200000">
                <a:off x="2416636" y="8786620"/>
                <a:ext cx="172800" cy="216000"/>
                <a:chOff x="4426268" y="4480329"/>
                <a:chExt cx="376741" cy="488445"/>
              </a:xfrm>
            </p:grpSpPr>
            <p:sp>
              <p:nvSpPr>
                <p:cNvPr id="300" name="圆柱形 289">
                  <a:extLst>
                    <a:ext uri="{FF2B5EF4-FFF2-40B4-BE49-F238E27FC236}">
                      <a16:creationId xmlns:a16="http://schemas.microsoft.com/office/drawing/2014/main" id="{069060D7-B7A1-418F-B9AF-378892BDA520}"/>
                    </a:ext>
                  </a:extLst>
                </p:cNvPr>
                <p:cNvSpPr/>
                <p:nvPr/>
              </p:nvSpPr>
              <p:spPr>
                <a:xfrm rot="5400000">
                  <a:off x="4427576" y="481920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301" name="立方体 300">
                  <a:extLst>
                    <a:ext uri="{FF2B5EF4-FFF2-40B4-BE49-F238E27FC236}">
                      <a16:creationId xmlns:a16="http://schemas.microsoft.com/office/drawing/2014/main" id="{E1179C33-6B34-4408-92FF-35CF3365AD1F}"/>
                    </a:ext>
                  </a:extLst>
                </p:cNvPr>
                <p:cNvSpPr/>
                <p:nvPr/>
              </p:nvSpPr>
              <p:spPr>
                <a:xfrm>
                  <a:off x="4464698" y="4676673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302" name="矩形 301">
                  <a:extLst>
                    <a:ext uri="{FF2B5EF4-FFF2-40B4-BE49-F238E27FC236}">
                      <a16:creationId xmlns:a16="http://schemas.microsoft.com/office/drawing/2014/main" id="{83204A8A-C9D8-4896-904E-A956833CF7FC}"/>
                    </a:ext>
                  </a:extLst>
                </p:cNvPr>
                <p:cNvSpPr/>
                <p:nvPr/>
              </p:nvSpPr>
              <p:spPr>
                <a:xfrm>
                  <a:off x="4597360" y="4492233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303" name="圆柱形 292">
                  <a:extLst>
                    <a:ext uri="{FF2B5EF4-FFF2-40B4-BE49-F238E27FC236}">
                      <a16:creationId xmlns:a16="http://schemas.microsoft.com/office/drawing/2014/main" id="{073AF20E-3D13-4C86-9F8B-C84683733483}"/>
                    </a:ext>
                  </a:extLst>
                </p:cNvPr>
                <p:cNvSpPr/>
                <p:nvPr/>
              </p:nvSpPr>
              <p:spPr>
                <a:xfrm rot="5400000">
                  <a:off x="4599681" y="4325067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304" name="圆柱形 293">
                  <a:extLst>
                    <a:ext uri="{FF2B5EF4-FFF2-40B4-BE49-F238E27FC236}">
                      <a16:creationId xmlns:a16="http://schemas.microsoft.com/office/drawing/2014/main" id="{857FE8CE-79B5-481D-B7F0-2915C6A3E968}"/>
                    </a:ext>
                  </a:extLst>
                </p:cNvPr>
                <p:cNvSpPr/>
                <p:nvPr/>
              </p:nvSpPr>
              <p:spPr>
                <a:xfrm rot="5400000">
                  <a:off x="4755863" y="4818350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cxnSp>
            <p:nvCxnSpPr>
              <p:cNvPr id="100" name="直接连接符 99">
                <a:extLst>
                  <a:ext uri="{FF2B5EF4-FFF2-40B4-BE49-F238E27FC236}">
                    <a16:creationId xmlns:a16="http://schemas.microsoft.com/office/drawing/2014/main" id="{4FDE35EB-53F4-477C-8004-7CF481DC5E0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977896" y="5579098"/>
                <a:ext cx="0" cy="216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直接连接符 100">
                <a:extLst>
                  <a:ext uri="{FF2B5EF4-FFF2-40B4-BE49-F238E27FC236}">
                    <a16:creationId xmlns:a16="http://schemas.microsoft.com/office/drawing/2014/main" id="{F4A85FBD-E904-4BA3-8212-765B9F06654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554676" y="8382349"/>
                <a:ext cx="0" cy="43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直接连接符 101">
                <a:extLst>
                  <a:ext uri="{FF2B5EF4-FFF2-40B4-BE49-F238E27FC236}">
                    <a16:creationId xmlns:a16="http://schemas.microsoft.com/office/drawing/2014/main" id="{90B313BF-B56D-4D48-9DF2-030EF485642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551972" y="6872557"/>
                <a:ext cx="1329" cy="133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直接连接符 102">
                <a:extLst>
                  <a:ext uri="{FF2B5EF4-FFF2-40B4-BE49-F238E27FC236}">
                    <a16:creationId xmlns:a16="http://schemas.microsoft.com/office/drawing/2014/main" id="{443579A6-3C1A-41C9-BC50-AAA93FD2EB5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968371" y="5572566"/>
                <a:ext cx="756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直接连接符 103">
                <a:extLst>
                  <a:ext uri="{FF2B5EF4-FFF2-40B4-BE49-F238E27FC236}">
                    <a16:creationId xmlns:a16="http://schemas.microsoft.com/office/drawing/2014/main" id="{2D46DBBC-502B-4A7E-823C-876A153E6A8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6783" y="5562733"/>
                <a:ext cx="0" cy="2736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直接连接符 142">
                <a:extLst>
                  <a:ext uri="{FF2B5EF4-FFF2-40B4-BE49-F238E27FC236}">
                    <a16:creationId xmlns:a16="http://schemas.microsoft.com/office/drawing/2014/main" id="{7A92A726-8AE0-4DFA-87C3-4C3D29F2AB6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706558" y="8295608"/>
                <a:ext cx="756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4" name="组合 143">
                <a:extLst>
                  <a:ext uri="{FF2B5EF4-FFF2-40B4-BE49-F238E27FC236}">
                    <a16:creationId xmlns:a16="http://schemas.microsoft.com/office/drawing/2014/main" id="{FBC9E6AF-7790-4B67-AD78-8AA5D51FE817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200000">
                <a:off x="6718884" y="8011268"/>
                <a:ext cx="172800" cy="216000"/>
                <a:chOff x="4426268" y="4480329"/>
                <a:chExt cx="376741" cy="488445"/>
              </a:xfrm>
            </p:grpSpPr>
            <p:sp>
              <p:nvSpPr>
                <p:cNvPr id="295" name="圆柱形 229">
                  <a:extLst>
                    <a:ext uri="{FF2B5EF4-FFF2-40B4-BE49-F238E27FC236}">
                      <a16:creationId xmlns:a16="http://schemas.microsoft.com/office/drawing/2014/main" id="{1A56D155-F877-4063-8530-50FB1AF56E95}"/>
                    </a:ext>
                  </a:extLst>
                </p:cNvPr>
                <p:cNvSpPr/>
                <p:nvPr/>
              </p:nvSpPr>
              <p:spPr>
                <a:xfrm rot="5400000">
                  <a:off x="4427576" y="481920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96" name="立方体 295">
                  <a:extLst>
                    <a:ext uri="{FF2B5EF4-FFF2-40B4-BE49-F238E27FC236}">
                      <a16:creationId xmlns:a16="http://schemas.microsoft.com/office/drawing/2014/main" id="{715C8766-2100-4B73-93F7-E93571B32910}"/>
                    </a:ext>
                  </a:extLst>
                </p:cNvPr>
                <p:cNvSpPr/>
                <p:nvPr/>
              </p:nvSpPr>
              <p:spPr>
                <a:xfrm>
                  <a:off x="4464698" y="4676673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97" name="矩形 296">
                  <a:extLst>
                    <a:ext uri="{FF2B5EF4-FFF2-40B4-BE49-F238E27FC236}">
                      <a16:creationId xmlns:a16="http://schemas.microsoft.com/office/drawing/2014/main" id="{D4915477-1FD3-4B71-B330-1C3A104EA468}"/>
                    </a:ext>
                  </a:extLst>
                </p:cNvPr>
                <p:cNvSpPr/>
                <p:nvPr/>
              </p:nvSpPr>
              <p:spPr>
                <a:xfrm>
                  <a:off x="4597360" y="4492233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98" name="圆柱形 232">
                  <a:extLst>
                    <a:ext uri="{FF2B5EF4-FFF2-40B4-BE49-F238E27FC236}">
                      <a16:creationId xmlns:a16="http://schemas.microsoft.com/office/drawing/2014/main" id="{1DBFD6EA-4E0D-4E38-9D07-2FF1E2CD73FA}"/>
                    </a:ext>
                  </a:extLst>
                </p:cNvPr>
                <p:cNvSpPr/>
                <p:nvPr/>
              </p:nvSpPr>
              <p:spPr>
                <a:xfrm rot="5400000">
                  <a:off x="4599681" y="4325067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299" name="圆柱形 233">
                  <a:extLst>
                    <a:ext uri="{FF2B5EF4-FFF2-40B4-BE49-F238E27FC236}">
                      <a16:creationId xmlns:a16="http://schemas.microsoft.com/office/drawing/2014/main" id="{F52A0F2A-895A-481B-B73A-0EF862FF12B8}"/>
                    </a:ext>
                  </a:extLst>
                </p:cNvPr>
                <p:cNvSpPr/>
                <p:nvPr/>
              </p:nvSpPr>
              <p:spPr>
                <a:xfrm rot="5400000">
                  <a:off x="4755863" y="4818350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cxnSp>
            <p:nvCxnSpPr>
              <p:cNvPr id="145" name="直接连接符 144">
                <a:extLst>
                  <a:ext uri="{FF2B5EF4-FFF2-40B4-BE49-F238E27FC236}">
                    <a16:creationId xmlns:a16="http://schemas.microsoft.com/office/drawing/2014/main" id="{93C958E2-1B82-4891-AFF3-CA2C76A3B9E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201181" y="7510543"/>
                <a:ext cx="0" cy="25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直接连接符 145">
                <a:extLst>
                  <a:ext uri="{FF2B5EF4-FFF2-40B4-BE49-F238E27FC236}">
                    <a16:creationId xmlns:a16="http://schemas.microsoft.com/office/drawing/2014/main" id="{5D30AFB0-508B-4ED1-84D4-E3CFC1C9FDD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5910" y="6993432"/>
                <a:ext cx="0" cy="43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直接连接符 148">
                <a:extLst>
                  <a:ext uri="{FF2B5EF4-FFF2-40B4-BE49-F238E27FC236}">
                    <a16:creationId xmlns:a16="http://schemas.microsoft.com/office/drawing/2014/main" id="{17626A96-5526-4BCB-8367-768A6784E32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858774" y="7601938"/>
                <a:ext cx="0" cy="43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直接连接符 149">
                <a:extLst>
                  <a:ext uri="{FF2B5EF4-FFF2-40B4-BE49-F238E27FC236}">
                    <a16:creationId xmlns:a16="http://schemas.microsoft.com/office/drawing/2014/main" id="{E07FA1BF-8B5D-4181-9281-5B19FECCEFB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6947485" y="7514677"/>
                <a:ext cx="1260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直接连接符 150">
                <a:extLst>
                  <a:ext uri="{FF2B5EF4-FFF2-40B4-BE49-F238E27FC236}">
                    <a16:creationId xmlns:a16="http://schemas.microsoft.com/office/drawing/2014/main" id="{756984AE-A8D0-4DF2-9CF3-4E0D90C0981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551272" y="5074264"/>
                <a:ext cx="0" cy="1296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直接连接符 151">
                <a:extLst>
                  <a:ext uri="{FF2B5EF4-FFF2-40B4-BE49-F238E27FC236}">
                    <a16:creationId xmlns:a16="http://schemas.microsoft.com/office/drawing/2014/main" id="{DC58D8E6-834E-4B77-9A3C-24631C6D1E0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2542585" y="5073381"/>
                <a:ext cx="4608000" cy="213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直接连接符 152">
                <a:extLst>
                  <a:ext uri="{FF2B5EF4-FFF2-40B4-BE49-F238E27FC236}">
                    <a16:creationId xmlns:a16="http://schemas.microsoft.com/office/drawing/2014/main" id="{6B690A9D-F6FD-4513-B054-323B3C536EE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82712" y="5521133"/>
                <a:ext cx="0" cy="288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直接连接符 154">
                <a:extLst>
                  <a:ext uri="{FF2B5EF4-FFF2-40B4-BE49-F238E27FC236}">
                    <a16:creationId xmlns:a16="http://schemas.microsoft.com/office/drawing/2014/main" id="{0FA299EE-1E1D-4E37-A3FF-AB084B9C6BE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173190" y="5521133"/>
                <a:ext cx="432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直接连接符 155">
                <a:extLst>
                  <a:ext uri="{FF2B5EF4-FFF2-40B4-BE49-F238E27FC236}">
                    <a16:creationId xmlns:a16="http://schemas.microsoft.com/office/drawing/2014/main" id="{FBB0A902-FB0B-47DA-BF16-2AA5CE4D7FD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126790" y="5524882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直接连接符 156">
                <a:extLst>
                  <a:ext uri="{FF2B5EF4-FFF2-40B4-BE49-F238E27FC236}">
                    <a16:creationId xmlns:a16="http://schemas.microsoft.com/office/drawing/2014/main" id="{213B2353-9CA6-48AE-9737-2698338E50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04568" y="5520587"/>
                <a:ext cx="0" cy="360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直接连接符 157">
                <a:extLst>
                  <a:ext uri="{FF2B5EF4-FFF2-40B4-BE49-F238E27FC236}">
                    <a16:creationId xmlns:a16="http://schemas.microsoft.com/office/drawing/2014/main" id="{A4AE00BF-EF6A-4481-B855-19CCF447A34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399806" y="5868795"/>
                <a:ext cx="432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直接连接符 158">
                <a:extLst>
                  <a:ext uri="{FF2B5EF4-FFF2-40B4-BE49-F238E27FC236}">
                    <a16:creationId xmlns:a16="http://schemas.microsoft.com/office/drawing/2014/main" id="{66E84142-3BD0-4379-B601-0790B880185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824163" y="5719748"/>
                <a:ext cx="0" cy="144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直接连接符 159">
                <a:extLst>
                  <a:ext uri="{FF2B5EF4-FFF2-40B4-BE49-F238E27FC236}">
                    <a16:creationId xmlns:a16="http://schemas.microsoft.com/office/drawing/2014/main" id="{36CFAF8C-8A61-432E-9744-B3253A7C2A7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348165" y="5732872"/>
                <a:ext cx="0" cy="144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直接连接符 160">
                <a:extLst>
                  <a:ext uri="{FF2B5EF4-FFF2-40B4-BE49-F238E27FC236}">
                    <a16:creationId xmlns:a16="http://schemas.microsoft.com/office/drawing/2014/main" id="{0CA9EF6C-2038-43B3-A94F-848D3A3B570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338614" y="5868893"/>
                <a:ext cx="64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直接连接符 161">
                <a:extLst>
                  <a:ext uri="{FF2B5EF4-FFF2-40B4-BE49-F238E27FC236}">
                    <a16:creationId xmlns:a16="http://schemas.microsoft.com/office/drawing/2014/main" id="{14A97876-2131-4BA1-A2EE-9918593607A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8538" y="6218526"/>
                <a:ext cx="1099" cy="396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直接连接符 162">
                <a:extLst>
                  <a:ext uri="{FF2B5EF4-FFF2-40B4-BE49-F238E27FC236}">
                    <a16:creationId xmlns:a16="http://schemas.microsoft.com/office/drawing/2014/main" id="{37079C3D-893C-4AC6-94B7-A27508C889D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848944" y="6208959"/>
                <a:ext cx="882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直接连接符 163">
                <a:extLst>
                  <a:ext uri="{FF2B5EF4-FFF2-40B4-BE49-F238E27FC236}">
                    <a16:creationId xmlns:a16="http://schemas.microsoft.com/office/drawing/2014/main" id="{1109A0D9-9A53-48A8-9D8D-91C468AB04F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719123" y="5068145"/>
                <a:ext cx="0" cy="1152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文本框 164">
                <a:extLst>
                  <a:ext uri="{FF2B5EF4-FFF2-40B4-BE49-F238E27FC236}">
                    <a16:creationId xmlns:a16="http://schemas.microsoft.com/office/drawing/2014/main" id="{F7B18CB2-8254-49AA-9179-A5DC9D39E764}"/>
                  </a:ext>
                </a:extLst>
              </p:cNvPr>
              <p:cNvSpPr txBox="1"/>
              <p:nvPr/>
            </p:nvSpPr>
            <p:spPr>
              <a:xfrm>
                <a:off x="4089277" y="5092156"/>
                <a:ext cx="1507198" cy="2512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CMOS Camera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66" name="文本框 165">
                <a:extLst>
                  <a:ext uri="{FF2B5EF4-FFF2-40B4-BE49-F238E27FC236}">
                    <a16:creationId xmlns:a16="http://schemas.microsoft.com/office/drawing/2014/main" id="{A28107D0-D808-4D02-9A49-AB915C510775}"/>
                  </a:ext>
                </a:extLst>
              </p:cNvPr>
              <p:cNvSpPr txBox="1"/>
              <p:nvPr/>
            </p:nvSpPr>
            <p:spPr>
              <a:xfrm>
                <a:off x="4391876" y="5991497"/>
                <a:ext cx="1255999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Microscope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67" name="文本框 166">
                <a:extLst>
                  <a:ext uri="{FF2B5EF4-FFF2-40B4-BE49-F238E27FC236}">
                    <a16:creationId xmlns:a16="http://schemas.microsoft.com/office/drawing/2014/main" id="{9476F043-24B5-41F7-9729-EBA491EA6A4C}"/>
                  </a:ext>
                </a:extLst>
              </p:cNvPr>
              <p:cNvSpPr txBox="1"/>
              <p:nvPr/>
            </p:nvSpPr>
            <p:spPr>
              <a:xfrm rot="16200000">
                <a:off x="5971607" y="6520004"/>
                <a:ext cx="1055038" cy="558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Pressure sensor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68" name="文本框 167">
                <a:extLst>
                  <a:ext uri="{FF2B5EF4-FFF2-40B4-BE49-F238E27FC236}">
                    <a16:creationId xmlns:a16="http://schemas.microsoft.com/office/drawing/2014/main" id="{B98E8EF9-1BD0-4FAC-A68A-A56FDB6A22D7}"/>
                  </a:ext>
                </a:extLst>
              </p:cNvPr>
              <p:cNvSpPr txBox="1"/>
              <p:nvPr/>
            </p:nvSpPr>
            <p:spPr>
              <a:xfrm>
                <a:off x="6297855" y="5861282"/>
                <a:ext cx="1507198" cy="353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Data recording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69" name="文本框 168">
                <a:extLst>
                  <a:ext uri="{FF2B5EF4-FFF2-40B4-BE49-F238E27FC236}">
                    <a16:creationId xmlns:a16="http://schemas.microsoft.com/office/drawing/2014/main" id="{CF0C27A5-1568-4044-B213-CE059C612ED6}"/>
                  </a:ext>
                </a:extLst>
              </p:cNvPr>
              <p:cNvSpPr txBox="1"/>
              <p:nvPr/>
            </p:nvSpPr>
            <p:spPr>
              <a:xfrm>
                <a:off x="7167260" y="7588707"/>
                <a:ext cx="753599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Valve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grpSp>
            <p:nvGrpSpPr>
              <p:cNvPr id="170" name="组合 169">
                <a:extLst>
                  <a:ext uri="{FF2B5EF4-FFF2-40B4-BE49-F238E27FC236}">
                    <a16:creationId xmlns:a16="http://schemas.microsoft.com/office/drawing/2014/main" id="{B93EE349-0869-4C0C-AFE5-807D3B3C3FB7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1973381" y="9592946"/>
                <a:ext cx="1008000" cy="504000"/>
                <a:chOff x="1265657" y="6346066"/>
                <a:chExt cx="1318115" cy="669436"/>
              </a:xfrm>
            </p:grpSpPr>
            <p:sp>
              <p:nvSpPr>
                <p:cNvPr id="283" name="矩形 282">
                  <a:extLst>
                    <a:ext uri="{FF2B5EF4-FFF2-40B4-BE49-F238E27FC236}">
                      <a16:creationId xmlns:a16="http://schemas.microsoft.com/office/drawing/2014/main" id="{B46A3897-1F47-4184-9CAE-A00C8B7407EF}"/>
                    </a:ext>
                  </a:extLst>
                </p:cNvPr>
                <p:cNvSpPr/>
                <p:nvPr/>
              </p:nvSpPr>
              <p:spPr>
                <a:xfrm rot="5400000">
                  <a:off x="1956772" y="6597129"/>
                  <a:ext cx="78581" cy="758166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84" name="圆柱形 101">
                  <a:extLst>
                    <a:ext uri="{FF2B5EF4-FFF2-40B4-BE49-F238E27FC236}">
                      <a16:creationId xmlns:a16="http://schemas.microsoft.com/office/drawing/2014/main" id="{15C879F8-82DB-44AF-92D6-1203CAC632AF}"/>
                    </a:ext>
                  </a:extLst>
                </p:cNvPr>
                <p:cNvSpPr/>
                <p:nvPr/>
              </p:nvSpPr>
              <p:spPr>
                <a:xfrm rot="5400000">
                  <a:off x="1601319" y="6171228"/>
                  <a:ext cx="383646" cy="1054969"/>
                </a:xfrm>
                <a:prstGeom prst="can">
                  <a:avLst>
                    <a:gd name="adj" fmla="val 15693"/>
                  </a:avLst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85" name="圆柱形 102">
                  <a:extLst>
                    <a:ext uri="{FF2B5EF4-FFF2-40B4-BE49-F238E27FC236}">
                      <a16:creationId xmlns:a16="http://schemas.microsoft.com/office/drawing/2014/main" id="{47FD7AEB-6CE9-45AD-9C2A-C26A96F60F9F}"/>
                    </a:ext>
                  </a:extLst>
                </p:cNvPr>
                <p:cNvSpPr/>
                <p:nvPr/>
              </p:nvSpPr>
              <p:spPr>
                <a:xfrm rot="5400000">
                  <a:off x="1784523" y="6164320"/>
                  <a:ext cx="543529" cy="1054969"/>
                </a:xfrm>
                <a:prstGeom prst="can">
                  <a:avLst>
                    <a:gd name="adj" fmla="val 15693"/>
                  </a:avLst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86" name="矩形: 圆角 285">
                  <a:extLst>
                    <a:ext uri="{FF2B5EF4-FFF2-40B4-BE49-F238E27FC236}">
                      <a16:creationId xmlns:a16="http://schemas.microsoft.com/office/drawing/2014/main" id="{F854F3B4-0662-4022-AF0E-D688823DE4A7}"/>
                    </a:ext>
                  </a:extLst>
                </p:cNvPr>
                <p:cNvSpPr/>
                <p:nvPr/>
              </p:nvSpPr>
              <p:spPr>
                <a:xfrm>
                  <a:off x="1845438" y="6346066"/>
                  <a:ext cx="580586" cy="156930"/>
                </a:xfrm>
                <a:prstGeom prst="roundRect">
                  <a:avLst/>
                </a:pr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cxnSp>
              <p:nvCxnSpPr>
                <p:cNvPr id="287" name="直接连接符 286">
                  <a:extLst>
                    <a:ext uri="{FF2B5EF4-FFF2-40B4-BE49-F238E27FC236}">
                      <a16:creationId xmlns:a16="http://schemas.microsoft.com/office/drawing/2014/main" id="{18BE7BE6-29DB-45F2-B1EE-1F4CC6BD2B5E}"/>
                    </a:ext>
                  </a:extLst>
                </p:cNvPr>
                <p:cNvCxnSpPr>
                  <a:cxnSpLocks/>
                  <a:stCxn id="285" idx="0"/>
                </p:cNvCxnSpPr>
                <p:nvPr/>
              </p:nvCxnSpPr>
              <p:spPr>
                <a:xfrm flipH="1" flipV="1">
                  <a:off x="1721522" y="6691335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8" name="矩形 287">
                  <a:extLst>
                    <a:ext uri="{FF2B5EF4-FFF2-40B4-BE49-F238E27FC236}">
                      <a16:creationId xmlns:a16="http://schemas.microsoft.com/office/drawing/2014/main" id="{D805E7D7-BF2C-49D9-B6A0-6F018510AFC5}"/>
                    </a:ext>
                  </a:extLst>
                </p:cNvPr>
                <p:cNvSpPr/>
                <p:nvPr/>
              </p:nvSpPr>
              <p:spPr>
                <a:xfrm>
                  <a:off x="1371771" y="6460253"/>
                  <a:ext cx="104542" cy="45719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89" name="矩形 288">
                  <a:extLst>
                    <a:ext uri="{FF2B5EF4-FFF2-40B4-BE49-F238E27FC236}">
                      <a16:creationId xmlns:a16="http://schemas.microsoft.com/office/drawing/2014/main" id="{C626D0C8-D2AE-4A15-BAFE-180ECB0005D0}"/>
                    </a:ext>
                  </a:extLst>
                </p:cNvPr>
                <p:cNvSpPr/>
                <p:nvPr/>
              </p:nvSpPr>
              <p:spPr>
                <a:xfrm>
                  <a:off x="1616980" y="6612655"/>
                  <a:ext cx="104542" cy="350914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cxnSp>
              <p:nvCxnSpPr>
                <p:cNvPr id="290" name="直接连接符 289">
                  <a:extLst>
                    <a:ext uri="{FF2B5EF4-FFF2-40B4-BE49-F238E27FC236}">
                      <a16:creationId xmlns:a16="http://schemas.microsoft.com/office/drawing/2014/main" id="{B47B906E-954B-4C4C-AFAB-483005D61F4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726480" y="6728086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1" name="直接连接符 290">
                  <a:extLst>
                    <a:ext uri="{FF2B5EF4-FFF2-40B4-BE49-F238E27FC236}">
                      <a16:creationId xmlns:a16="http://schemas.microsoft.com/office/drawing/2014/main" id="{5EEABDE9-57C9-4BBE-83B4-BB00E0C5F5F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719092" y="6760702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2" name="直接连接符 291">
                  <a:extLst>
                    <a:ext uri="{FF2B5EF4-FFF2-40B4-BE49-F238E27FC236}">
                      <a16:creationId xmlns:a16="http://schemas.microsoft.com/office/drawing/2014/main" id="{AD948397-00FE-470E-9CF7-FE9AF443654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719092" y="6796983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3" name="直接连接符 292">
                  <a:extLst>
                    <a:ext uri="{FF2B5EF4-FFF2-40B4-BE49-F238E27FC236}">
                      <a16:creationId xmlns:a16="http://schemas.microsoft.com/office/drawing/2014/main" id="{363F7C76-9511-4B27-B3E6-5997645FA7A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718578" y="6657750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4" name="直接连接符 293">
                  <a:extLst>
                    <a:ext uri="{FF2B5EF4-FFF2-40B4-BE49-F238E27FC236}">
                      <a16:creationId xmlns:a16="http://schemas.microsoft.com/office/drawing/2014/main" id="{DBC5143F-7B27-48E9-85CC-A5584CD73A0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714408" y="6826932"/>
                  <a:ext cx="748775" cy="47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71" name="文本框 170">
                <a:extLst>
                  <a:ext uri="{FF2B5EF4-FFF2-40B4-BE49-F238E27FC236}">
                    <a16:creationId xmlns:a16="http://schemas.microsoft.com/office/drawing/2014/main" id="{C7EDE03D-342B-4C0B-965D-9A040B7F5F26}"/>
                  </a:ext>
                </a:extLst>
              </p:cNvPr>
              <p:cNvSpPr txBox="1"/>
              <p:nvPr/>
            </p:nvSpPr>
            <p:spPr>
              <a:xfrm>
                <a:off x="1923931" y="10065990"/>
                <a:ext cx="1205758" cy="502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Vacuum pump</a:t>
                </a:r>
                <a:endParaRPr lang="zh-CN" altLang="en-US" sz="1000" b="1" baseline="-25000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172" name="直接连接符 171">
                <a:extLst>
                  <a:ext uri="{FF2B5EF4-FFF2-40B4-BE49-F238E27FC236}">
                    <a16:creationId xmlns:a16="http://schemas.microsoft.com/office/drawing/2014/main" id="{B3040B1A-E385-4573-934B-7007084FCBB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556528" y="8981704"/>
                <a:ext cx="0" cy="612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3" name="组合 172">
                <a:extLst>
                  <a:ext uri="{FF2B5EF4-FFF2-40B4-BE49-F238E27FC236}">
                    <a16:creationId xmlns:a16="http://schemas.microsoft.com/office/drawing/2014/main" id="{6EF53077-5D1D-44B9-94A3-DDF971939D2E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572811" y="5373637"/>
                <a:ext cx="548871" cy="288000"/>
                <a:chOff x="7348389" y="4347608"/>
                <a:chExt cx="855319" cy="448797"/>
              </a:xfrm>
            </p:grpSpPr>
            <p:sp>
              <p:nvSpPr>
                <p:cNvPr id="266" name="流程图: 直接访问存储器 265">
                  <a:extLst>
                    <a:ext uri="{FF2B5EF4-FFF2-40B4-BE49-F238E27FC236}">
                      <a16:creationId xmlns:a16="http://schemas.microsoft.com/office/drawing/2014/main" id="{749263DE-B437-4748-B747-117A89F239CB}"/>
                    </a:ext>
                  </a:extLst>
                </p:cNvPr>
                <p:cNvSpPr/>
                <p:nvPr/>
              </p:nvSpPr>
              <p:spPr>
                <a:xfrm>
                  <a:off x="7348389" y="4503328"/>
                  <a:ext cx="65533" cy="160970"/>
                </a:xfrm>
                <a:prstGeom prst="flowChartMagneticDrum">
                  <a:avLst/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67" name="流程图: 直接访问存储器 266">
                  <a:extLst>
                    <a:ext uri="{FF2B5EF4-FFF2-40B4-BE49-F238E27FC236}">
                      <a16:creationId xmlns:a16="http://schemas.microsoft.com/office/drawing/2014/main" id="{BEB53654-B957-4C0B-8C06-CBC105A0C51B}"/>
                    </a:ext>
                  </a:extLst>
                </p:cNvPr>
                <p:cNvSpPr/>
                <p:nvPr/>
              </p:nvSpPr>
              <p:spPr>
                <a:xfrm>
                  <a:off x="7386221" y="4444365"/>
                  <a:ext cx="289034" cy="279059"/>
                </a:xfrm>
                <a:prstGeom prst="flowChartMagneticDrum">
                  <a:avLst/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68" name="流程图: 直接访问存储器 267">
                  <a:extLst>
                    <a:ext uri="{FF2B5EF4-FFF2-40B4-BE49-F238E27FC236}">
                      <a16:creationId xmlns:a16="http://schemas.microsoft.com/office/drawing/2014/main" id="{1E489E58-7E9D-4457-A4E1-D208CC379FAE}"/>
                    </a:ext>
                  </a:extLst>
                </p:cNvPr>
                <p:cNvSpPr/>
                <p:nvPr/>
              </p:nvSpPr>
              <p:spPr>
                <a:xfrm>
                  <a:off x="7469246" y="4347608"/>
                  <a:ext cx="734462" cy="448797"/>
                </a:xfrm>
                <a:prstGeom prst="flowChartMagneticDrum">
                  <a:avLst/>
                </a:prstGeom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cxnSp>
              <p:nvCxnSpPr>
                <p:cNvPr id="269" name="直接连接符 268">
                  <a:extLst>
                    <a:ext uri="{FF2B5EF4-FFF2-40B4-BE49-F238E27FC236}">
                      <a16:creationId xmlns:a16="http://schemas.microsoft.com/office/drawing/2014/main" id="{9BFC626D-A173-44E7-A6B6-A5F52AF6A0F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7576354" y="4678650"/>
                  <a:ext cx="306574" cy="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0" name="直接连接符 269">
                  <a:extLst>
                    <a:ext uri="{FF2B5EF4-FFF2-40B4-BE49-F238E27FC236}">
                      <a16:creationId xmlns:a16="http://schemas.microsoft.com/office/drawing/2014/main" id="{BA45ACD6-8DDD-4C01-8408-B1C9AE59A4B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7576355" y="4477653"/>
                  <a:ext cx="306574" cy="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1" name="直接连接符 270">
                  <a:extLst>
                    <a:ext uri="{FF2B5EF4-FFF2-40B4-BE49-F238E27FC236}">
                      <a16:creationId xmlns:a16="http://schemas.microsoft.com/office/drawing/2014/main" id="{FB3D7A66-B8B6-4F45-BE28-247E62960EB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7576355" y="4527923"/>
                  <a:ext cx="306574" cy="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2" name="直接连接符 271">
                  <a:extLst>
                    <a:ext uri="{FF2B5EF4-FFF2-40B4-BE49-F238E27FC236}">
                      <a16:creationId xmlns:a16="http://schemas.microsoft.com/office/drawing/2014/main" id="{675282EE-2021-4382-AB34-C11272D39E6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7576356" y="4626903"/>
                  <a:ext cx="306574" cy="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3" name="直接连接符 272">
                  <a:extLst>
                    <a:ext uri="{FF2B5EF4-FFF2-40B4-BE49-F238E27FC236}">
                      <a16:creationId xmlns:a16="http://schemas.microsoft.com/office/drawing/2014/main" id="{81DDBA0D-3F63-4985-B41D-D4A160C4F66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7576357" y="4579670"/>
                  <a:ext cx="306574" cy="0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74" name="组合 273">
                  <a:extLst>
                    <a:ext uri="{FF2B5EF4-FFF2-40B4-BE49-F238E27FC236}">
                      <a16:creationId xmlns:a16="http://schemas.microsoft.com/office/drawing/2014/main" id="{2CCB1551-324B-4F59-9444-E7F2E8F93411}"/>
                    </a:ext>
                  </a:extLst>
                </p:cNvPr>
                <p:cNvGrpSpPr/>
                <p:nvPr/>
              </p:nvGrpSpPr>
              <p:grpSpPr>
                <a:xfrm>
                  <a:off x="8040805" y="4451014"/>
                  <a:ext cx="19048" cy="69336"/>
                  <a:chOff x="1951516" y="1880128"/>
                  <a:chExt cx="19048" cy="69336"/>
                </a:xfrm>
              </p:grpSpPr>
              <p:cxnSp>
                <p:nvCxnSpPr>
                  <p:cNvPr id="281" name="直接连接符 280">
                    <a:extLst>
                      <a:ext uri="{FF2B5EF4-FFF2-40B4-BE49-F238E27FC236}">
                        <a16:creationId xmlns:a16="http://schemas.microsoft.com/office/drawing/2014/main" id="{F8277743-6D1B-4B1E-9107-BAFA7857BEC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970564" y="1880128"/>
                    <a:ext cx="0" cy="69336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82" name="直接连接符 281">
                    <a:extLst>
                      <a:ext uri="{FF2B5EF4-FFF2-40B4-BE49-F238E27FC236}">
                        <a16:creationId xmlns:a16="http://schemas.microsoft.com/office/drawing/2014/main" id="{404D6BE9-01C3-45C7-84FA-739B9BF4B0F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951516" y="1880128"/>
                    <a:ext cx="0" cy="69336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75" name="组合 274">
                  <a:extLst>
                    <a:ext uri="{FF2B5EF4-FFF2-40B4-BE49-F238E27FC236}">
                      <a16:creationId xmlns:a16="http://schemas.microsoft.com/office/drawing/2014/main" id="{23C185EF-D6D5-4BD9-8871-7EE53C0FC5C8}"/>
                    </a:ext>
                  </a:extLst>
                </p:cNvPr>
                <p:cNvGrpSpPr/>
                <p:nvPr/>
              </p:nvGrpSpPr>
              <p:grpSpPr>
                <a:xfrm>
                  <a:off x="8103209" y="4451014"/>
                  <a:ext cx="19048" cy="69336"/>
                  <a:chOff x="1951516" y="1880128"/>
                  <a:chExt cx="19048" cy="69336"/>
                </a:xfrm>
              </p:grpSpPr>
              <p:cxnSp>
                <p:nvCxnSpPr>
                  <p:cNvPr id="279" name="直接连接符 278">
                    <a:extLst>
                      <a:ext uri="{FF2B5EF4-FFF2-40B4-BE49-F238E27FC236}">
                        <a16:creationId xmlns:a16="http://schemas.microsoft.com/office/drawing/2014/main" id="{D33DC08A-744B-4BC4-91EC-BD718A7A92F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970564" y="1880128"/>
                    <a:ext cx="0" cy="69336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80" name="直接连接符 279">
                    <a:extLst>
                      <a:ext uri="{FF2B5EF4-FFF2-40B4-BE49-F238E27FC236}">
                        <a16:creationId xmlns:a16="http://schemas.microsoft.com/office/drawing/2014/main" id="{FCE1893E-B18A-40D7-A071-C078F50E62C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951516" y="1880128"/>
                    <a:ext cx="0" cy="69336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76" name="平行四边形 275">
                  <a:extLst>
                    <a:ext uri="{FF2B5EF4-FFF2-40B4-BE49-F238E27FC236}">
                      <a16:creationId xmlns:a16="http://schemas.microsoft.com/office/drawing/2014/main" id="{207719D8-BFA2-4F43-8137-E71F1A568050}"/>
                    </a:ext>
                  </a:extLst>
                </p:cNvPr>
                <p:cNvSpPr/>
                <p:nvPr/>
              </p:nvSpPr>
              <p:spPr>
                <a:xfrm rot="10800000">
                  <a:off x="8052151" y="4696870"/>
                  <a:ext cx="62987" cy="45719"/>
                </a:xfrm>
                <a:prstGeom prst="parallelogram">
                  <a:avLst>
                    <a:gd name="adj" fmla="val 0"/>
                  </a:avLst>
                </a:prstGeom>
                <a:solidFill>
                  <a:srgbClr val="FF0000"/>
                </a:solidFill>
                <a:ln w="6350">
                  <a:solidFill>
                    <a:schemeClr val="tx1"/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77" name="平行四边形 276">
                  <a:extLst>
                    <a:ext uri="{FF2B5EF4-FFF2-40B4-BE49-F238E27FC236}">
                      <a16:creationId xmlns:a16="http://schemas.microsoft.com/office/drawing/2014/main" id="{E131F2A4-476E-4085-A359-AF25D5A5F3FD}"/>
                    </a:ext>
                  </a:extLst>
                </p:cNvPr>
                <p:cNvSpPr/>
                <p:nvPr/>
              </p:nvSpPr>
              <p:spPr>
                <a:xfrm rot="10800000">
                  <a:off x="8052151" y="4626287"/>
                  <a:ext cx="62987" cy="45719"/>
                </a:xfrm>
                <a:prstGeom prst="parallelogram">
                  <a:avLst>
                    <a:gd name="adj" fmla="val 0"/>
                  </a:avLst>
                </a:prstGeom>
                <a:solidFill>
                  <a:srgbClr val="92D050"/>
                </a:solidFill>
                <a:ln w="6350">
                  <a:solidFill>
                    <a:schemeClr val="tx1"/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78" name="椭圆 277">
                  <a:extLst>
                    <a:ext uri="{FF2B5EF4-FFF2-40B4-BE49-F238E27FC236}">
                      <a16:creationId xmlns:a16="http://schemas.microsoft.com/office/drawing/2014/main" id="{4429FD0E-9FDF-47E0-A6F8-7C1EA31ACCBD}"/>
                    </a:ext>
                  </a:extLst>
                </p:cNvPr>
                <p:cNvSpPr/>
                <p:nvPr/>
              </p:nvSpPr>
              <p:spPr>
                <a:xfrm>
                  <a:off x="8136524" y="4547704"/>
                  <a:ext cx="45719" cy="48603"/>
                </a:xfrm>
                <a:prstGeom prst="ellipse">
                  <a:avLst/>
                </a:prstGeom>
                <a:solidFill>
                  <a:schemeClr val="bg2">
                    <a:lumMod val="90000"/>
                  </a:schemeClr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</p:grpSp>
          <p:cxnSp>
            <p:nvCxnSpPr>
              <p:cNvPr id="174" name="直接连接符 173">
                <a:extLst>
                  <a:ext uri="{FF2B5EF4-FFF2-40B4-BE49-F238E27FC236}">
                    <a16:creationId xmlns:a16="http://schemas.microsoft.com/office/drawing/2014/main" id="{648C3D54-D00C-491D-8614-A3FFD856CE9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391477" y="8645305"/>
                <a:ext cx="0" cy="1296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直接连接符 174">
                <a:extLst>
                  <a:ext uri="{FF2B5EF4-FFF2-40B4-BE49-F238E27FC236}">
                    <a16:creationId xmlns:a16="http://schemas.microsoft.com/office/drawing/2014/main" id="{BA8294F3-B2D9-4422-985A-02077DFC6D2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380801" y="8641387"/>
                <a:ext cx="756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76" name="图片 175">
                <a:extLst>
                  <a:ext uri="{FF2B5EF4-FFF2-40B4-BE49-F238E27FC236}">
                    <a16:creationId xmlns:a16="http://schemas.microsoft.com/office/drawing/2014/main" id="{8433DFF6-0732-42FA-A9B4-A7BE99287EE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933" t="16800" r="3667" b="24401"/>
              <a:stretch/>
            </p:blipFill>
            <p:spPr>
              <a:xfrm>
                <a:off x="759099" y="8590724"/>
                <a:ext cx="1123200" cy="720000"/>
              </a:xfrm>
              <a:prstGeom prst="rect">
                <a:avLst/>
              </a:prstGeom>
            </p:spPr>
          </p:pic>
          <p:cxnSp>
            <p:nvCxnSpPr>
              <p:cNvPr id="177" name="直接连接符 176">
                <a:extLst>
                  <a:ext uri="{FF2B5EF4-FFF2-40B4-BE49-F238E27FC236}">
                    <a16:creationId xmlns:a16="http://schemas.microsoft.com/office/drawing/2014/main" id="{94CFFE6F-A308-4966-8BF7-C5DEAA256E3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36523" y="9180703"/>
                <a:ext cx="432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直接连接符 177">
                <a:extLst>
                  <a:ext uri="{FF2B5EF4-FFF2-40B4-BE49-F238E27FC236}">
                    <a16:creationId xmlns:a16="http://schemas.microsoft.com/office/drawing/2014/main" id="{F82ADCC3-C142-49CA-92B5-20A0832C111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36956" y="6724855"/>
                <a:ext cx="396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直接连接符 178">
                <a:extLst>
                  <a:ext uri="{FF2B5EF4-FFF2-40B4-BE49-F238E27FC236}">
                    <a16:creationId xmlns:a16="http://schemas.microsoft.com/office/drawing/2014/main" id="{45A4C389-C9F7-4E5C-A69E-B078598D6F7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4427" y="6589505"/>
                <a:ext cx="0" cy="14400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0" name="组合 179">
                <a:extLst>
                  <a:ext uri="{FF2B5EF4-FFF2-40B4-BE49-F238E27FC236}">
                    <a16:creationId xmlns:a16="http://schemas.microsoft.com/office/drawing/2014/main" id="{336DDCC5-7853-43F9-B712-9EFB54CD2CF3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200000">
                <a:off x="408277" y="7617651"/>
                <a:ext cx="172800" cy="216000"/>
                <a:chOff x="-714855" y="4083893"/>
                <a:chExt cx="376741" cy="488445"/>
              </a:xfrm>
            </p:grpSpPr>
            <p:sp>
              <p:nvSpPr>
                <p:cNvPr id="261" name="圆柱形 36">
                  <a:extLst>
                    <a:ext uri="{FF2B5EF4-FFF2-40B4-BE49-F238E27FC236}">
                      <a16:creationId xmlns:a16="http://schemas.microsoft.com/office/drawing/2014/main" id="{DD1746F8-43CB-4A81-9F19-99DB9D0DCE29}"/>
                    </a:ext>
                  </a:extLst>
                </p:cNvPr>
                <p:cNvSpPr/>
                <p:nvPr/>
              </p:nvSpPr>
              <p:spPr>
                <a:xfrm rot="5400000">
                  <a:off x="-713547" y="4422770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62" name="立方体 261">
                  <a:extLst>
                    <a:ext uri="{FF2B5EF4-FFF2-40B4-BE49-F238E27FC236}">
                      <a16:creationId xmlns:a16="http://schemas.microsoft.com/office/drawing/2014/main" id="{41B4670E-B666-4929-BA4B-E1B164C88994}"/>
                    </a:ext>
                  </a:extLst>
                </p:cNvPr>
                <p:cNvSpPr/>
                <p:nvPr/>
              </p:nvSpPr>
              <p:spPr>
                <a:xfrm>
                  <a:off x="-676425" y="4280237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63" name="矩形 262">
                  <a:extLst>
                    <a:ext uri="{FF2B5EF4-FFF2-40B4-BE49-F238E27FC236}">
                      <a16:creationId xmlns:a16="http://schemas.microsoft.com/office/drawing/2014/main" id="{6083B8F3-51D5-40EB-9257-555366FE9840}"/>
                    </a:ext>
                  </a:extLst>
                </p:cNvPr>
                <p:cNvSpPr/>
                <p:nvPr/>
              </p:nvSpPr>
              <p:spPr>
                <a:xfrm>
                  <a:off x="-543763" y="4095797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64" name="圆柱形 39">
                  <a:extLst>
                    <a:ext uri="{FF2B5EF4-FFF2-40B4-BE49-F238E27FC236}">
                      <a16:creationId xmlns:a16="http://schemas.microsoft.com/office/drawing/2014/main" id="{ECD2ABF2-6999-438A-9AFF-209A5B362370}"/>
                    </a:ext>
                  </a:extLst>
                </p:cNvPr>
                <p:cNvSpPr/>
                <p:nvPr/>
              </p:nvSpPr>
              <p:spPr>
                <a:xfrm rot="5400000">
                  <a:off x="-541442" y="3928631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265" name="圆柱形 40">
                  <a:extLst>
                    <a:ext uri="{FF2B5EF4-FFF2-40B4-BE49-F238E27FC236}">
                      <a16:creationId xmlns:a16="http://schemas.microsoft.com/office/drawing/2014/main" id="{97749B18-80BC-4C08-B2DA-BE41D0D34DFC}"/>
                    </a:ext>
                  </a:extLst>
                </p:cNvPr>
                <p:cNvSpPr/>
                <p:nvPr/>
              </p:nvSpPr>
              <p:spPr>
                <a:xfrm rot="5400000">
                  <a:off x="-385260" y="4421914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cxnSp>
            <p:nvCxnSpPr>
              <p:cNvPr id="181" name="直接连接符 180">
                <a:extLst>
                  <a:ext uri="{FF2B5EF4-FFF2-40B4-BE49-F238E27FC236}">
                    <a16:creationId xmlns:a16="http://schemas.microsoft.com/office/drawing/2014/main" id="{EC25BAC4-7208-443B-8632-F19A72FE084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385681" y="9933155"/>
                <a:ext cx="46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2" name="组合 181">
                <a:extLst>
                  <a:ext uri="{FF2B5EF4-FFF2-40B4-BE49-F238E27FC236}">
                    <a16:creationId xmlns:a16="http://schemas.microsoft.com/office/drawing/2014/main" id="{8FF4D797-64E2-43AE-A2F1-7A0A00E6039B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200000">
                <a:off x="7250854" y="9304590"/>
                <a:ext cx="172800" cy="216000"/>
                <a:chOff x="9107940" y="3055194"/>
                <a:chExt cx="376741" cy="488445"/>
              </a:xfrm>
            </p:grpSpPr>
            <p:sp>
              <p:nvSpPr>
                <p:cNvPr id="256" name="圆柱形 41">
                  <a:extLst>
                    <a:ext uri="{FF2B5EF4-FFF2-40B4-BE49-F238E27FC236}">
                      <a16:creationId xmlns:a16="http://schemas.microsoft.com/office/drawing/2014/main" id="{8BF40DD6-F1B7-4FD1-A7D8-1AEEB91A153D}"/>
                    </a:ext>
                  </a:extLst>
                </p:cNvPr>
                <p:cNvSpPr/>
                <p:nvPr/>
              </p:nvSpPr>
              <p:spPr>
                <a:xfrm rot="5400000">
                  <a:off x="9109248" y="3394071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7" name="立方体 256">
                  <a:extLst>
                    <a:ext uri="{FF2B5EF4-FFF2-40B4-BE49-F238E27FC236}">
                      <a16:creationId xmlns:a16="http://schemas.microsoft.com/office/drawing/2014/main" id="{98645738-0CFA-4985-8E5A-EC241CFF495D}"/>
                    </a:ext>
                  </a:extLst>
                </p:cNvPr>
                <p:cNvSpPr/>
                <p:nvPr/>
              </p:nvSpPr>
              <p:spPr>
                <a:xfrm>
                  <a:off x="9146370" y="3251538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8" name="矩形 257">
                  <a:extLst>
                    <a:ext uri="{FF2B5EF4-FFF2-40B4-BE49-F238E27FC236}">
                      <a16:creationId xmlns:a16="http://schemas.microsoft.com/office/drawing/2014/main" id="{7D2F58A4-A652-4610-96FF-EEAC4F0FE9EA}"/>
                    </a:ext>
                  </a:extLst>
                </p:cNvPr>
                <p:cNvSpPr/>
                <p:nvPr/>
              </p:nvSpPr>
              <p:spPr>
                <a:xfrm>
                  <a:off x="9279032" y="3067098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9" name="圆柱形 44">
                  <a:extLst>
                    <a:ext uri="{FF2B5EF4-FFF2-40B4-BE49-F238E27FC236}">
                      <a16:creationId xmlns:a16="http://schemas.microsoft.com/office/drawing/2014/main" id="{BE0D48C9-297C-4B82-A887-C5BAA7418C9A}"/>
                    </a:ext>
                  </a:extLst>
                </p:cNvPr>
                <p:cNvSpPr/>
                <p:nvPr/>
              </p:nvSpPr>
              <p:spPr>
                <a:xfrm rot="5400000">
                  <a:off x="9281353" y="2899932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260" name="圆柱形 45">
                  <a:extLst>
                    <a:ext uri="{FF2B5EF4-FFF2-40B4-BE49-F238E27FC236}">
                      <a16:creationId xmlns:a16="http://schemas.microsoft.com/office/drawing/2014/main" id="{FFAA957F-452C-4343-901B-312DFC3CD667}"/>
                    </a:ext>
                  </a:extLst>
                </p:cNvPr>
                <p:cNvSpPr/>
                <p:nvPr/>
              </p:nvSpPr>
              <p:spPr>
                <a:xfrm rot="5400000">
                  <a:off x="9437535" y="3393215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grpSp>
            <p:nvGrpSpPr>
              <p:cNvPr id="183" name="组合 182">
                <a:extLst>
                  <a:ext uri="{FF2B5EF4-FFF2-40B4-BE49-F238E27FC236}">
                    <a16:creationId xmlns:a16="http://schemas.microsoft.com/office/drawing/2014/main" id="{94A5D1A6-BD11-4B27-8173-4DAD9D1907F1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7355951" y="7353263"/>
                <a:ext cx="172800" cy="216000"/>
                <a:chOff x="4426268" y="4480329"/>
                <a:chExt cx="376741" cy="488445"/>
              </a:xfrm>
            </p:grpSpPr>
            <p:sp>
              <p:nvSpPr>
                <p:cNvPr id="251" name="圆柱形 246">
                  <a:extLst>
                    <a:ext uri="{FF2B5EF4-FFF2-40B4-BE49-F238E27FC236}">
                      <a16:creationId xmlns:a16="http://schemas.microsoft.com/office/drawing/2014/main" id="{6A5889EE-9905-4E41-B5A5-9FAF756F1B37}"/>
                    </a:ext>
                  </a:extLst>
                </p:cNvPr>
                <p:cNvSpPr/>
                <p:nvPr/>
              </p:nvSpPr>
              <p:spPr>
                <a:xfrm rot="5400000">
                  <a:off x="4427576" y="481920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2" name="立方体 251">
                  <a:extLst>
                    <a:ext uri="{FF2B5EF4-FFF2-40B4-BE49-F238E27FC236}">
                      <a16:creationId xmlns:a16="http://schemas.microsoft.com/office/drawing/2014/main" id="{373FB499-D284-46AB-AD4F-1B7178B5B96E}"/>
                    </a:ext>
                  </a:extLst>
                </p:cNvPr>
                <p:cNvSpPr/>
                <p:nvPr/>
              </p:nvSpPr>
              <p:spPr>
                <a:xfrm>
                  <a:off x="4464698" y="4676673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3" name="矩形 252">
                  <a:extLst>
                    <a:ext uri="{FF2B5EF4-FFF2-40B4-BE49-F238E27FC236}">
                      <a16:creationId xmlns:a16="http://schemas.microsoft.com/office/drawing/2014/main" id="{C698E120-D3E0-4EB4-B16B-E9AA49338EBB}"/>
                    </a:ext>
                  </a:extLst>
                </p:cNvPr>
                <p:cNvSpPr/>
                <p:nvPr/>
              </p:nvSpPr>
              <p:spPr>
                <a:xfrm>
                  <a:off x="4597360" y="4492233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54" name="圆柱形 249">
                  <a:extLst>
                    <a:ext uri="{FF2B5EF4-FFF2-40B4-BE49-F238E27FC236}">
                      <a16:creationId xmlns:a16="http://schemas.microsoft.com/office/drawing/2014/main" id="{B2040888-16C6-4F0E-8D26-89A9DDC3429C}"/>
                    </a:ext>
                  </a:extLst>
                </p:cNvPr>
                <p:cNvSpPr/>
                <p:nvPr/>
              </p:nvSpPr>
              <p:spPr>
                <a:xfrm rot="5400000">
                  <a:off x="4599681" y="4325067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255" name="圆柱形 250">
                  <a:extLst>
                    <a:ext uri="{FF2B5EF4-FFF2-40B4-BE49-F238E27FC236}">
                      <a16:creationId xmlns:a16="http://schemas.microsoft.com/office/drawing/2014/main" id="{C56ACF5E-25FA-42A1-9713-1F73CEADD79A}"/>
                    </a:ext>
                  </a:extLst>
                </p:cNvPr>
                <p:cNvSpPr/>
                <p:nvPr/>
              </p:nvSpPr>
              <p:spPr>
                <a:xfrm rot="5400000">
                  <a:off x="4755863" y="4818350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grpSp>
            <p:nvGrpSpPr>
              <p:cNvPr id="184" name="组合 183">
                <a:extLst>
                  <a:ext uri="{FF2B5EF4-FFF2-40B4-BE49-F238E27FC236}">
                    <a16:creationId xmlns:a16="http://schemas.microsoft.com/office/drawing/2014/main" id="{4C7C149E-1D80-430C-9D1E-FD813632751F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005754" y="8135669"/>
                <a:ext cx="172800" cy="216000"/>
                <a:chOff x="4426268" y="4480329"/>
                <a:chExt cx="376741" cy="488445"/>
              </a:xfrm>
            </p:grpSpPr>
            <p:sp>
              <p:nvSpPr>
                <p:cNvPr id="246" name="圆柱形 284">
                  <a:extLst>
                    <a:ext uri="{FF2B5EF4-FFF2-40B4-BE49-F238E27FC236}">
                      <a16:creationId xmlns:a16="http://schemas.microsoft.com/office/drawing/2014/main" id="{AD753EAD-8EEC-493C-B4EE-7227B2533AD0}"/>
                    </a:ext>
                  </a:extLst>
                </p:cNvPr>
                <p:cNvSpPr/>
                <p:nvPr/>
              </p:nvSpPr>
              <p:spPr>
                <a:xfrm rot="5400000">
                  <a:off x="4427576" y="4819206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47" name="立方体 246">
                  <a:extLst>
                    <a:ext uri="{FF2B5EF4-FFF2-40B4-BE49-F238E27FC236}">
                      <a16:creationId xmlns:a16="http://schemas.microsoft.com/office/drawing/2014/main" id="{C4EBF939-D02B-4E84-B564-E36445778BBC}"/>
                    </a:ext>
                  </a:extLst>
                </p:cNvPr>
                <p:cNvSpPr/>
                <p:nvPr/>
              </p:nvSpPr>
              <p:spPr>
                <a:xfrm>
                  <a:off x="4464698" y="4676673"/>
                  <a:ext cx="308410" cy="292101"/>
                </a:xfrm>
                <a:prstGeom prst="cube">
                  <a:avLst>
                    <a:gd name="adj" fmla="val 12179"/>
                  </a:avLst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48" name="矩形 247">
                  <a:extLst>
                    <a:ext uri="{FF2B5EF4-FFF2-40B4-BE49-F238E27FC236}">
                      <a16:creationId xmlns:a16="http://schemas.microsoft.com/office/drawing/2014/main" id="{9E5A584E-10BC-4EF0-B652-12DF12AACFD0}"/>
                    </a:ext>
                  </a:extLst>
                </p:cNvPr>
                <p:cNvSpPr/>
                <p:nvPr/>
              </p:nvSpPr>
              <p:spPr>
                <a:xfrm>
                  <a:off x="4597360" y="4492233"/>
                  <a:ext cx="45719" cy="207169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49" name="圆柱形 287">
                  <a:extLst>
                    <a:ext uri="{FF2B5EF4-FFF2-40B4-BE49-F238E27FC236}">
                      <a16:creationId xmlns:a16="http://schemas.microsoft.com/office/drawing/2014/main" id="{66493F20-FF71-4C95-92B4-7B4AE3C9160B}"/>
                    </a:ext>
                  </a:extLst>
                </p:cNvPr>
                <p:cNvSpPr/>
                <p:nvPr/>
              </p:nvSpPr>
              <p:spPr>
                <a:xfrm rot="5400000">
                  <a:off x="4599681" y="4325067"/>
                  <a:ext cx="45836" cy="356359"/>
                </a:xfrm>
                <a:prstGeom prst="can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 dirty="0"/>
                </a:p>
              </p:txBody>
            </p:sp>
            <p:sp>
              <p:nvSpPr>
                <p:cNvPr id="250" name="圆柱形 288">
                  <a:extLst>
                    <a:ext uri="{FF2B5EF4-FFF2-40B4-BE49-F238E27FC236}">
                      <a16:creationId xmlns:a16="http://schemas.microsoft.com/office/drawing/2014/main" id="{85BE17A1-6248-4C86-B2FF-1FAB7B9B676C}"/>
                    </a:ext>
                  </a:extLst>
                </p:cNvPr>
                <p:cNvSpPr/>
                <p:nvPr/>
              </p:nvSpPr>
              <p:spPr>
                <a:xfrm rot="5400000">
                  <a:off x="4755863" y="4818350"/>
                  <a:ext cx="45838" cy="48454"/>
                </a:xfrm>
                <a:prstGeom prst="can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pic>
            <p:nvPicPr>
              <p:cNvPr id="185" name="图片 184">
                <a:extLst>
                  <a:ext uri="{FF2B5EF4-FFF2-40B4-BE49-F238E27FC236}">
                    <a16:creationId xmlns:a16="http://schemas.microsoft.com/office/drawing/2014/main" id="{C58DA705-CA01-4109-BA6F-0B31BA48F9D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0475" t="5250" r="22826" b="7548"/>
              <a:stretch/>
            </p:blipFill>
            <p:spPr>
              <a:xfrm>
                <a:off x="2427115" y="6363796"/>
                <a:ext cx="249673" cy="576000"/>
              </a:xfrm>
              <a:prstGeom prst="rect">
                <a:avLst/>
              </a:prstGeom>
            </p:spPr>
          </p:pic>
          <p:pic>
            <p:nvPicPr>
              <p:cNvPr id="186" name="图片 185">
                <a:extLst>
                  <a:ext uri="{FF2B5EF4-FFF2-40B4-BE49-F238E27FC236}">
                    <a16:creationId xmlns:a16="http://schemas.microsoft.com/office/drawing/2014/main" id="{8167B612-EA15-48A9-91F6-2166EBE8903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0475" t="5250" r="22826" b="7548"/>
              <a:stretch/>
            </p:blipFill>
            <p:spPr>
              <a:xfrm>
                <a:off x="6734996" y="6585467"/>
                <a:ext cx="249673" cy="576000"/>
              </a:xfrm>
              <a:prstGeom prst="rect">
                <a:avLst/>
              </a:prstGeom>
            </p:spPr>
          </p:pic>
          <p:grpSp>
            <p:nvGrpSpPr>
              <p:cNvPr id="187" name="组合 186">
                <a:extLst>
                  <a:ext uri="{FF2B5EF4-FFF2-40B4-BE49-F238E27FC236}">
                    <a16:creationId xmlns:a16="http://schemas.microsoft.com/office/drawing/2014/main" id="{013345B6-A323-40D7-9D09-ACB2684FACC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3905503" y="5794051"/>
                <a:ext cx="550590" cy="720000"/>
                <a:chOff x="4153480" y="1691227"/>
                <a:chExt cx="835715" cy="1092858"/>
              </a:xfrm>
            </p:grpSpPr>
            <p:pic>
              <p:nvPicPr>
                <p:cNvPr id="243" name="图片 242">
                  <a:extLst>
                    <a:ext uri="{FF2B5EF4-FFF2-40B4-BE49-F238E27FC236}">
                      <a16:creationId xmlns:a16="http://schemas.microsoft.com/office/drawing/2014/main" id="{2C2B0C2B-0C29-41B0-BC03-63A23FFF467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23099" t="7350" r="23351" b="32801"/>
                <a:stretch/>
              </p:blipFill>
              <p:spPr>
                <a:xfrm>
                  <a:off x="4153480" y="1691227"/>
                  <a:ext cx="835715" cy="1092858"/>
                </a:xfrm>
                <a:prstGeom prst="rect">
                  <a:avLst/>
                </a:prstGeom>
              </p:spPr>
            </p:pic>
            <p:sp>
              <p:nvSpPr>
                <p:cNvPr id="244" name="椭圆 243">
                  <a:extLst>
                    <a:ext uri="{FF2B5EF4-FFF2-40B4-BE49-F238E27FC236}">
                      <a16:creationId xmlns:a16="http://schemas.microsoft.com/office/drawing/2014/main" id="{6AA7C184-1B6E-4000-A49B-4C46225574EA}"/>
                    </a:ext>
                  </a:extLst>
                </p:cNvPr>
                <p:cNvSpPr/>
                <p:nvPr/>
              </p:nvSpPr>
              <p:spPr>
                <a:xfrm>
                  <a:off x="4512694" y="2317025"/>
                  <a:ext cx="30600" cy="30600"/>
                </a:xfrm>
                <a:prstGeom prst="ellipse">
                  <a:avLst/>
                </a:prstGeom>
                <a:solidFill>
                  <a:srgbClr val="666154"/>
                </a:solidFill>
                <a:ln>
                  <a:solidFill>
                    <a:srgbClr val="66615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45" name="文本框 244">
                  <a:extLst>
                    <a:ext uri="{FF2B5EF4-FFF2-40B4-BE49-F238E27FC236}">
                      <a16:creationId xmlns:a16="http://schemas.microsoft.com/office/drawing/2014/main" id="{D7FAD406-9D9A-415E-8136-22BCB9411D32}"/>
                    </a:ext>
                  </a:extLst>
                </p:cNvPr>
                <p:cNvSpPr txBox="1"/>
                <p:nvPr/>
              </p:nvSpPr>
              <p:spPr>
                <a:xfrm>
                  <a:off x="4463094" y="2174817"/>
                  <a:ext cx="87427" cy="4584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zh-CN" altLang="en-US" sz="1000" dirty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∞</a:t>
                  </a:r>
                </a:p>
              </p:txBody>
            </p:sp>
          </p:grpSp>
          <p:grpSp>
            <p:nvGrpSpPr>
              <p:cNvPr id="188" name="组合 187">
                <a:extLst>
                  <a:ext uri="{FF2B5EF4-FFF2-40B4-BE49-F238E27FC236}">
                    <a16:creationId xmlns:a16="http://schemas.microsoft.com/office/drawing/2014/main" id="{1141C24A-D5A6-42CF-BDA3-5F386C0052AB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650109" y="5183457"/>
                <a:ext cx="864380" cy="792000"/>
                <a:chOff x="6662520" y="414580"/>
                <a:chExt cx="1338263" cy="1226202"/>
              </a:xfrm>
            </p:grpSpPr>
            <p:grpSp>
              <p:nvGrpSpPr>
                <p:cNvPr id="238" name="组合 237">
                  <a:extLst>
                    <a:ext uri="{FF2B5EF4-FFF2-40B4-BE49-F238E27FC236}">
                      <a16:creationId xmlns:a16="http://schemas.microsoft.com/office/drawing/2014/main" id="{0FE77DE1-AD70-4288-82EA-A79F9F4FB265}"/>
                    </a:ext>
                  </a:extLst>
                </p:cNvPr>
                <p:cNvGrpSpPr/>
                <p:nvPr/>
              </p:nvGrpSpPr>
              <p:grpSpPr>
                <a:xfrm>
                  <a:off x="6662520" y="414580"/>
                  <a:ext cx="1338263" cy="1226202"/>
                  <a:chOff x="1316468" y="1010075"/>
                  <a:chExt cx="1338263" cy="1226202"/>
                </a:xfrm>
              </p:grpSpPr>
              <p:sp>
                <p:nvSpPr>
                  <p:cNvPr id="240" name="圆柱形 198">
                    <a:extLst>
                      <a:ext uri="{FF2B5EF4-FFF2-40B4-BE49-F238E27FC236}">
                        <a16:creationId xmlns:a16="http://schemas.microsoft.com/office/drawing/2014/main" id="{B261AA6C-B581-4168-8907-14ECBAE1A2D5}"/>
                      </a:ext>
                    </a:extLst>
                  </p:cNvPr>
                  <p:cNvSpPr/>
                  <p:nvPr/>
                </p:nvSpPr>
                <p:spPr>
                  <a:xfrm>
                    <a:off x="1778213" y="2112877"/>
                    <a:ext cx="414338" cy="123400"/>
                  </a:xfrm>
                  <a:prstGeom prst="can">
                    <a:avLst>
                      <a:gd name="adj" fmla="val 50000"/>
                    </a:avLst>
                  </a:prstGeom>
                  <a:gradFill flip="none" rotWithShape="1">
                    <a:gsLst>
                      <a:gs pos="0">
                        <a:schemeClr val="bg2">
                          <a:lumMod val="90000"/>
                          <a:shade val="30000"/>
                          <a:satMod val="115000"/>
                        </a:schemeClr>
                      </a:gs>
                      <a:gs pos="50000">
                        <a:schemeClr val="bg2">
                          <a:lumMod val="90000"/>
                          <a:shade val="67500"/>
                          <a:satMod val="115000"/>
                        </a:schemeClr>
                      </a:gs>
                      <a:gs pos="100000">
                        <a:schemeClr val="bg2">
                          <a:lumMod val="90000"/>
                          <a:shade val="100000"/>
                          <a:satMod val="115000"/>
                        </a:schemeClr>
                      </a:gs>
                    </a:gsLst>
                    <a:lin ang="10800000" scaled="1"/>
                    <a:tileRect/>
                  </a:gradFill>
                  <a:ln w="6350">
                    <a:solidFill>
                      <a:schemeClr val="tx1"/>
                    </a:solidFill>
                  </a:ln>
                  <a:effectLst>
                    <a:outerShdw blurRad="50800" dist="38100" algn="l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 sz="1000"/>
                  </a:p>
                </p:txBody>
              </p:sp>
              <p:sp>
                <p:nvSpPr>
                  <p:cNvPr id="241" name="圆柱形 199">
                    <a:extLst>
                      <a:ext uri="{FF2B5EF4-FFF2-40B4-BE49-F238E27FC236}">
                        <a16:creationId xmlns:a16="http://schemas.microsoft.com/office/drawing/2014/main" id="{3F4844F5-2767-4E72-911B-8C45A07ADF6F}"/>
                      </a:ext>
                    </a:extLst>
                  </p:cNvPr>
                  <p:cNvSpPr/>
                  <p:nvPr/>
                </p:nvSpPr>
                <p:spPr>
                  <a:xfrm flipH="1">
                    <a:off x="1962522" y="1677989"/>
                    <a:ext cx="45719" cy="475436"/>
                  </a:xfrm>
                  <a:prstGeom prst="can">
                    <a:avLst>
                      <a:gd name="adj" fmla="val 68652"/>
                    </a:avLst>
                  </a:prstGeom>
                  <a:gradFill flip="none" rotWithShape="1">
                    <a:gsLst>
                      <a:gs pos="0">
                        <a:schemeClr val="bg2">
                          <a:lumMod val="90000"/>
                          <a:shade val="30000"/>
                          <a:satMod val="115000"/>
                        </a:schemeClr>
                      </a:gs>
                      <a:gs pos="50000">
                        <a:schemeClr val="bg2">
                          <a:lumMod val="90000"/>
                          <a:shade val="67500"/>
                          <a:satMod val="115000"/>
                        </a:schemeClr>
                      </a:gs>
                      <a:gs pos="100000">
                        <a:schemeClr val="bg2">
                          <a:lumMod val="90000"/>
                          <a:shade val="100000"/>
                          <a:satMod val="115000"/>
                        </a:schemeClr>
                      </a:gs>
                    </a:gsLst>
                    <a:lin ang="10800000" scaled="1"/>
                    <a:tileRect/>
                  </a:gradFill>
                  <a:ln w="6350">
                    <a:solidFill>
                      <a:schemeClr val="tx1"/>
                    </a:solidFill>
                  </a:ln>
                  <a:effectLst>
                    <a:outerShdw blurRad="50800" dist="38100" algn="l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 sz="1000"/>
                  </a:p>
                </p:txBody>
              </p:sp>
              <p:sp>
                <p:nvSpPr>
                  <p:cNvPr id="242" name="矩形: 圆角 241">
                    <a:extLst>
                      <a:ext uri="{FF2B5EF4-FFF2-40B4-BE49-F238E27FC236}">
                        <a16:creationId xmlns:a16="http://schemas.microsoft.com/office/drawing/2014/main" id="{D7DB98E3-355D-4210-B47E-BCE689E07BED}"/>
                      </a:ext>
                    </a:extLst>
                  </p:cNvPr>
                  <p:cNvSpPr/>
                  <p:nvPr/>
                </p:nvSpPr>
                <p:spPr>
                  <a:xfrm>
                    <a:off x="1316468" y="1010075"/>
                    <a:ext cx="1338263" cy="897422"/>
                  </a:xfrm>
                  <a:prstGeom prst="roundRect">
                    <a:avLst>
                      <a:gd name="adj" fmla="val 8176"/>
                    </a:avLst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  <a:effectLst>
                    <a:outerShdw blurRad="50800" dist="38100" algn="l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 sz="1000"/>
                  </a:p>
                </p:txBody>
              </p:sp>
            </p:grpSp>
            <p:pic>
              <p:nvPicPr>
                <p:cNvPr id="239" name="图片 238">
                  <a:extLst>
                    <a:ext uri="{FF2B5EF4-FFF2-40B4-BE49-F238E27FC236}">
                      <a16:creationId xmlns:a16="http://schemas.microsoft.com/office/drawing/2014/main" id="{5356C150-4768-4995-AC80-9B494323C7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/>
                <a:srcRect l="22360" t="73246" r="6401"/>
                <a:stretch/>
              </p:blipFill>
              <p:spPr>
                <a:xfrm rot="16200000">
                  <a:off x="6937022" y="232741"/>
                  <a:ext cx="792000" cy="1260000"/>
                </a:xfrm>
                <a:prstGeom prst="rect">
                  <a:avLst/>
                </a:prstGeom>
              </p:spPr>
            </p:pic>
          </p:grpSp>
          <p:grpSp>
            <p:nvGrpSpPr>
              <p:cNvPr id="189" name="组合 188">
                <a:extLst>
                  <a:ext uri="{FF2B5EF4-FFF2-40B4-BE49-F238E27FC236}">
                    <a16:creationId xmlns:a16="http://schemas.microsoft.com/office/drawing/2014/main" id="{247C7531-5CE0-462E-8B04-E3107D2C8C4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841737" y="6721449"/>
                <a:ext cx="3521502" cy="3096593"/>
                <a:chOff x="3059239" y="3248367"/>
                <a:chExt cx="3684584" cy="3240000"/>
              </a:xfrm>
            </p:grpSpPr>
            <p:pic>
              <p:nvPicPr>
                <p:cNvPr id="229" name="图片 228">
                  <a:extLst>
                    <a:ext uri="{FF2B5EF4-FFF2-40B4-BE49-F238E27FC236}">
                      <a16:creationId xmlns:a16="http://schemas.microsoft.com/office/drawing/2014/main" id="{2C2012C6-73A5-445A-917D-0F5D700A361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8"/>
                <a:srcRect l="6951" t="1991" r="14160" b="28640"/>
                <a:stretch/>
              </p:blipFill>
              <p:spPr>
                <a:xfrm>
                  <a:off x="3059239" y="3248367"/>
                  <a:ext cx="3684584" cy="3240000"/>
                </a:xfrm>
                <a:prstGeom prst="rect">
                  <a:avLst/>
                </a:prstGeom>
              </p:spPr>
            </p:pic>
            <p:sp>
              <p:nvSpPr>
                <p:cNvPr id="230" name="流程图: 直接访问存储器 229">
                  <a:extLst>
                    <a:ext uri="{FF2B5EF4-FFF2-40B4-BE49-F238E27FC236}">
                      <a16:creationId xmlns:a16="http://schemas.microsoft.com/office/drawing/2014/main" id="{7024F1D4-D3B4-4A94-B668-3C65246DDBD9}"/>
                    </a:ext>
                  </a:extLst>
                </p:cNvPr>
                <p:cNvSpPr/>
                <p:nvPr/>
              </p:nvSpPr>
              <p:spPr>
                <a:xfrm rot="10480813">
                  <a:off x="3313531" y="4781403"/>
                  <a:ext cx="144000" cy="216000"/>
                </a:xfrm>
                <a:prstGeom prst="flowChartMagneticDrum">
                  <a:avLst/>
                </a:prstGeom>
                <a:solidFill>
                  <a:srgbClr val="716E66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cxnSp>
              <p:nvCxnSpPr>
                <p:cNvPr id="231" name="直接连接符 230">
                  <a:extLst>
                    <a:ext uri="{FF2B5EF4-FFF2-40B4-BE49-F238E27FC236}">
                      <a16:creationId xmlns:a16="http://schemas.microsoft.com/office/drawing/2014/main" id="{00908622-BB2B-4F01-AC81-E22AAD20959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510413" y="5781150"/>
                  <a:ext cx="94168" cy="301338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2" name="椭圆 231">
                  <a:extLst>
                    <a:ext uri="{FF2B5EF4-FFF2-40B4-BE49-F238E27FC236}">
                      <a16:creationId xmlns:a16="http://schemas.microsoft.com/office/drawing/2014/main" id="{5056FD29-D980-43EE-862A-0C3B80B59F2B}"/>
                    </a:ext>
                  </a:extLst>
                </p:cNvPr>
                <p:cNvSpPr/>
                <p:nvPr/>
              </p:nvSpPr>
              <p:spPr>
                <a:xfrm>
                  <a:off x="4502616" y="5767678"/>
                  <a:ext cx="36000" cy="36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33" name="椭圆 232">
                  <a:extLst>
                    <a:ext uri="{FF2B5EF4-FFF2-40B4-BE49-F238E27FC236}">
                      <a16:creationId xmlns:a16="http://schemas.microsoft.com/office/drawing/2014/main" id="{1D261F62-D970-401E-9F10-F1DFD7D9F594}"/>
                    </a:ext>
                  </a:extLst>
                </p:cNvPr>
                <p:cNvSpPr/>
                <p:nvPr/>
              </p:nvSpPr>
              <p:spPr>
                <a:xfrm>
                  <a:off x="5000076" y="5687173"/>
                  <a:ext cx="36000" cy="36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34" name="椭圆 233">
                  <a:extLst>
                    <a:ext uri="{FF2B5EF4-FFF2-40B4-BE49-F238E27FC236}">
                      <a16:creationId xmlns:a16="http://schemas.microsoft.com/office/drawing/2014/main" id="{56A38138-B8B4-4D17-B910-6CFC8990E9A2}"/>
                    </a:ext>
                  </a:extLst>
                </p:cNvPr>
                <p:cNvSpPr/>
                <p:nvPr/>
              </p:nvSpPr>
              <p:spPr>
                <a:xfrm>
                  <a:off x="5414139" y="5609532"/>
                  <a:ext cx="36000" cy="36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35" name="椭圆 234">
                  <a:extLst>
                    <a:ext uri="{FF2B5EF4-FFF2-40B4-BE49-F238E27FC236}">
                      <a16:creationId xmlns:a16="http://schemas.microsoft.com/office/drawing/2014/main" id="{8573B80E-C0C5-42DE-8C31-EA2C6017F715}"/>
                    </a:ext>
                  </a:extLst>
                </p:cNvPr>
                <p:cNvSpPr/>
                <p:nvPr/>
              </p:nvSpPr>
              <p:spPr>
                <a:xfrm>
                  <a:off x="5854088" y="5531896"/>
                  <a:ext cx="36000" cy="36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36" name="椭圆 235">
                  <a:extLst>
                    <a:ext uri="{FF2B5EF4-FFF2-40B4-BE49-F238E27FC236}">
                      <a16:creationId xmlns:a16="http://schemas.microsoft.com/office/drawing/2014/main" id="{809F82B4-EA72-4A30-8CF3-1580A0E823CC}"/>
                    </a:ext>
                  </a:extLst>
                </p:cNvPr>
                <p:cNvSpPr/>
                <p:nvPr/>
              </p:nvSpPr>
              <p:spPr>
                <a:xfrm rot="17320451">
                  <a:off x="3094361" y="4292103"/>
                  <a:ext cx="198000" cy="108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  <a:scene3d>
                  <a:camera prst="orthographicFront">
                    <a:rot lat="0" lon="0" rev="18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37" name="椭圆 236">
                  <a:extLst>
                    <a:ext uri="{FF2B5EF4-FFF2-40B4-BE49-F238E27FC236}">
                      <a16:creationId xmlns:a16="http://schemas.microsoft.com/office/drawing/2014/main" id="{6B1D88DE-2C18-44C7-B861-7A73393BF866}"/>
                    </a:ext>
                  </a:extLst>
                </p:cNvPr>
                <p:cNvSpPr/>
                <p:nvPr/>
              </p:nvSpPr>
              <p:spPr>
                <a:xfrm rot="17320451">
                  <a:off x="3550009" y="5300961"/>
                  <a:ext cx="198000" cy="10800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  <a:scene3d>
                  <a:camera prst="orthographicFront">
                    <a:rot lat="0" lon="0" rev="18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pic>
            <p:nvPicPr>
              <p:cNvPr id="190" name="图片 189">
                <a:extLst>
                  <a:ext uri="{FF2B5EF4-FFF2-40B4-BE49-F238E27FC236}">
                    <a16:creationId xmlns:a16="http://schemas.microsoft.com/office/drawing/2014/main" id="{A65AFD28-7AF8-4807-8759-5D7951E4FA1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/>
              <a:srcRect l="3211" t="22947" r="4320" b="25571"/>
              <a:stretch/>
            </p:blipFill>
            <p:spPr>
              <a:xfrm>
                <a:off x="4564807" y="9634103"/>
                <a:ext cx="2327744" cy="1296000"/>
              </a:xfrm>
              <a:prstGeom prst="rect">
                <a:avLst/>
              </a:prstGeom>
            </p:spPr>
          </p:pic>
          <p:pic>
            <p:nvPicPr>
              <p:cNvPr id="191" name="图片 190">
                <a:extLst>
                  <a:ext uri="{FF2B5EF4-FFF2-40B4-BE49-F238E27FC236}">
                    <a16:creationId xmlns:a16="http://schemas.microsoft.com/office/drawing/2014/main" id="{CEE44477-5517-4C4D-9500-41F2124B28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/>
              <a:srcRect l="17960" t="10790" r="19041" b="9701"/>
              <a:stretch/>
            </p:blipFill>
            <p:spPr>
              <a:xfrm>
                <a:off x="7906089" y="7744636"/>
                <a:ext cx="608528" cy="1152000"/>
              </a:xfrm>
              <a:prstGeom prst="rect">
                <a:avLst/>
              </a:prstGeom>
            </p:spPr>
          </p:pic>
          <p:pic>
            <p:nvPicPr>
              <p:cNvPr id="192" name="图片 191">
                <a:extLst>
                  <a:ext uri="{FF2B5EF4-FFF2-40B4-BE49-F238E27FC236}">
                    <a16:creationId xmlns:a16="http://schemas.microsoft.com/office/drawing/2014/main" id="{8B6E27A5-F775-479C-A9E9-535346093E8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/>
              <a:srcRect l="18500" t="12617" r="20075" b="10101"/>
              <a:stretch/>
            </p:blipFill>
            <p:spPr>
              <a:xfrm>
                <a:off x="675270" y="5794864"/>
                <a:ext cx="610416" cy="1152000"/>
              </a:xfrm>
              <a:prstGeom prst="rect">
                <a:avLst/>
              </a:prstGeom>
            </p:spPr>
          </p:pic>
          <p:sp>
            <p:nvSpPr>
              <p:cNvPr id="193" name="流程图: 手动操作 192">
                <a:extLst>
                  <a:ext uri="{FF2B5EF4-FFF2-40B4-BE49-F238E27FC236}">
                    <a16:creationId xmlns:a16="http://schemas.microsoft.com/office/drawing/2014/main" id="{DC3B361E-27BE-410B-BE3B-44DC775E438F}"/>
                  </a:ext>
                </a:extLst>
              </p:cNvPr>
              <p:cNvSpPr/>
              <p:nvPr/>
            </p:nvSpPr>
            <p:spPr>
              <a:xfrm rot="10800000">
                <a:off x="4004285" y="6508600"/>
                <a:ext cx="360000" cy="288000"/>
              </a:xfrm>
              <a:prstGeom prst="flowChartManualOperation">
                <a:avLst/>
              </a:prstGeom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chemeClr val="accent4">
                      <a:lumMod val="100000"/>
                    </a:schemeClr>
                  </a:gs>
                </a:gsLst>
                <a:path path="circle">
                  <a:fillToRect l="50000" t="-80000" r="50000" b="18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000"/>
              </a:p>
            </p:txBody>
          </p:sp>
          <p:pic>
            <p:nvPicPr>
              <p:cNvPr id="194" name="图片 193">
                <a:extLst>
                  <a:ext uri="{FF2B5EF4-FFF2-40B4-BE49-F238E27FC236}">
                    <a16:creationId xmlns:a16="http://schemas.microsoft.com/office/drawing/2014/main" id="{91F19F90-F0A6-410C-9A65-2FB6E41FC1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 rot="19957893">
                <a:off x="3809607" y="7087184"/>
                <a:ext cx="1572353" cy="1188000"/>
              </a:xfrm>
              <a:prstGeom prst="rect">
                <a:avLst/>
              </a:prstGeom>
              <a:scene3d>
                <a:camera prst="orthographicFront">
                  <a:rot lat="2400000" lon="1800000" rev="120000"/>
                </a:camera>
                <a:lightRig rig="threePt" dir="t"/>
              </a:scene3d>
            </p:spPr>
          </p:pic>
          <p:sp>
            <p:nvSpPr>
              <p:cNvPr id="195" name="文本框 194">
                <a:extLst>
                  <a:ext uri="{FF2B5EF4-FFF2-40B4-BE49-F238E27FC236}">
                    <a16:creationId xmlns:a16="http://schemas.microsoft.com/office/drawing/2014/main" id="{AD1D4881-382E-46F2-BE25-671ABFED2B32}"/>
                  </a:ext>
                </a:extLst>
              </p:cNvPr>
              <p:cNvSpPr txBox="1"/>
              <p:nvPr/>
            </p:nvSpPr>
            <p:spPr>
              <a:xfrm rot="21190471">
                <a:off x="5446648" y="10670662"/>
                <a:ext cx="1557437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Circulator bath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96" name="文本框 195">
                <a:extLst>
                  <a:ext uri="{FF2B5EF4-FFF2-40B4-BE49-F238E27FC236}">
                    <a16:creationId xmlns:a16="http://schemas.microsoft.com/office/drawing/2014/main" id="{4568ADCD-A564-4100-89C1-CFC077F1B786}"/>
                  </a:ext>
                </a:extLst>
              </p:cNvPr>
              <p:cNvSpPr txBox="1"/>
              <p:nvPr/>
            </p:nvSpPr>
            <p:spPr>
              <a:xfrm>
                <a:off x="7397776" y="10016813"/>
                <a:ext cx="1456957" cy="351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Syringe pump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97" name="文本框 196">
                <a:extLst>
                  <a:ext uri="{FF2B5EF4-FFF2-40B4-BE49-F238E27FC236}">
                    <a16:creationId xmlns:a16="http://schemas.microsoft.com/office/drawing/2014/main" id="{B1DA7E53-FCB2-4CEE-BA9A-4B46369D05F4}"/>
                  </a:ext>
                </a:extLst>
              </p:cNvPr>
              <p:cNvSpPr txBox="1"/>
              <p:nvPr/>
            </p:nvSpPr>
            <p:spPr>
              <a:xfrm>
                <a:off x="763792" y="9271285"/>
                <a:ext cx="1456958" cy="351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Syringe pump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98" name="文本框 197">
                <a:extLst>
                  <a:ext uri="{FF2B5EF4-FFF2-40B4-BE49-F238E27FC236}">
                    <a16:creationId xmlns:a16="http://schemas.microsoft.com/office/drawing/2014/main" id="{E56887B3-8A76-433A-9271-E6A17DB0DF70}"/>
                  </a:ext>
                </a:extLst>
              </p:cNvPr>
              <p:cNvSpPr txBox="1"/>
              <p:nvPr/>
            </p:nvSpPr>
            <p:spPr>
              <a:xfrm rot="16200000">
                <a:off x="1434815" y="6260373"/>
                <a:ext cx="1657917" cy="3516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Pressure sensor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199" name="文本框 198">
                <a:extLst>
                  <a:ext uri="{FF2B5EF4-FFF2-40B4-BE49-F238E27FC236}">
                    <a16:creationId xmlns:a16="http://schemas.microsoft.com/office/drawing/2014/main" id="{00D37E8F-C0F2-4BE3-ABF9-7B04FF4D9FC5}"/>
                  </a:ext>
                </a:extLst>
              </p:cNvPr>
              <p:cNvSpPr txBox="1"/>
              <p:nvPr/>
            </p:nvSpPr>
            <p:spPr>
              <a:xfrm rot="21240956">
                <a:off x="4497472" y="6492452"/>
                <a:ext cx="1004799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Manifold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200" name="直接箭头连接符 199">
                <a:extLst>
                  <a:ext uri="{FF2B5EF4-FFF2-40B4-BE49-F238E27FC236}">
                    <a16:creationId xmlns:a16="http://schemas.microsoft.com/office/drawing/2014/main" id="{CC1207E9-D52E-49CD-9B66-2E2F40C2802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87188" y="5497348"/>
                <a:ext cx="720000" cy="0"/>
              </a:xfrm>
              <a:prstGeom prst="straightConnector1">
                <a:avLst/>
              </a:prstGeom>
              <a:ln w="19050">
                <a:solidFill>
                  <a:srgbClr val="CC695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直接箭头连接符 200">
                <a:extLst>
                  <a:ext uri="{FF2B5EF4-FFF2-40B4-BE49-F238E27FC236}">
                    <a16:creationId xmlns:a16="http://schemas.microsoft.com/office/drawing/2014/main" id="{A7B1A883-AE1E-4C5D-8E4D-D879119BDA1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704470" y="7434362"/>
                <a:ext cx="540000" cy="0"/>
              </a:xfrm>
              <a:prstGeom prst="straightConnector1">
                <a:avLst/>
              </a:prstGeom>
              <a:ln w="19050">
                <a:solidFill>
                  <a:srgbClr val="E1BC4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2" name="文本框 201">
                <a:extLst>
                  <a:ext uri="{FF2B5EF4-FFF2-40B4-BE49-F238E27FC236}">
                    <a16:creationId xmlns:a16="http://schemas.microsoft.com/office/drawing/2014/main" id="{37296C0E-4635-45AA-86AB-A4D469C11809}"/>
                  </a:ext>
                </a:extLst>
              </p:cNvPr>
              <p:cNvSpPr txBox="1"/>
              <p:nvPr/>
            </p:nvSpPr>
            <p:spPr>
              <a:xfrm>
                <a:off x="1031060" y="5173939"/>
                <a:ext cx="602879" cy="3020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solidFill>
                      <a:srgbClr val="CC6951"/>
                    </a:solidFill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000" b="1" baseline="-25000" dirty="0">
                    <a:solidFill>
                      <a:srgbClr val="CC6951"/>
                    </a:solidFill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endParaRPr lang="zh-CN" altLang="en-US" sz="1000" b="1" baseline="-25000" dirty="0">
                  <a:solidFill>
                    <a:srgbClr val="CC6951"/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203" name="文本框 202">
                <a:extLst>
                  <a:ext uri="{FF2B5EF4-FFF2-40B4-BE49-F238E27FC236}">
                    <a16:creationId xmlns:a16="http://schemas.microsoft.com/office/drawing/2014/main" id="{34D85995-1CDE-4843-B72A-1A2F54DF077C}"/>
                  </a:ext>
                </a:extLst>
              </p:cNvPr>
              <p:cNvSpPr txBox="1"/>
              <p:nvPr/>
            </p:nvSpPr>
            <p:spPr>
              <a:xfrm>
                <a:off x="7743988" y="7141256"/>
                <a:ext cx="502399" cy="2512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solidFill>
                      <a:srgbClr val="E1BC40"/>
                    </a:solidFill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Oil</a:t>
                </a:r>
                <a:endParaRPr lang="zh-CN" altLang="en-US" sz="1000" b="1" dirty="0">
                  <a:solidFill>
                    <a:srgbClr val="E1BC40"/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204" name="文本框 203">
                <a:extLst>
                  <a:ext uri="{FF2B5EF4-FFF2-40B4-BE49-F238E27FC236}">
                    <a16:creationId xmlns:a16="http://schemas.microsoft.com/office/drawing/2014/main" id="{36740FCD-1A23-466A-8F89-D8A84007F857}"/>
                  </a:ext>
                </a:extLst>
              </p:cNvPr>
              <p:cNvSpPr txBox="1"/>
              <p:nvPr/>
            </p:nvSpPr>
            <p:spPr>
              <a:xfrm>
                <a:off x="7345267" y="8861100"/>
                <a:ext cx="1557438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Piston cylinder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205" name="文本框 204">
                <a:extLst>
                  <a:ext uri="{FF2B5EF4-FFF2-40B4-BE49-F238E27FC236}">
                    <a16:creationId xmlns:a16="http://schemas.microsoft.com/office/drawing/2014/main" id="{ADDF2383-935D-4F86-8F93-F0981D0FB22D}"/>
                  </a:ext>
                </a:extLst>
              </p:cNvPr>
              <p:cNvSpPr txBox="1"/>
              <p:nvPr/>
            </p:nvSpPr>
            <p:spPr>
              <a:xfrm rot="16200000">
                <a:off x="-162509" y="5801364"/>
                <a:ext cx="1557438" cy="301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Piston cylinder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206" name="文本框 205">
                <a:extLst>
                  <a:ext uri="{FF2B5EF4-FFF2-40B4-BE49-F238E27FC236}">
                    <a16:creationId xmlns:a16="http://schemas.microsoft.com/office/drawing/2014/main" id="{FDDAF3E0-54E7-4916-8635-B45A49CF3197}"/>
                  </a:ext>
                </a:extLst>
              </p:cNvPr>
              <p:cNvSpPr txBox="1"/>
              <p:nvPr/>
            </p:nvSpPr>
            <p:spPr>
              <a:xfrm rot="20731263">
                <a:off x="3393311" y="10594982"/>
                <a:ext cx="1406717" cy="3020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Thermometer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207" name="直接箭头连接符 206">
                <a:extLst>
                  <a:ext uri="{FF2B5EF4-FFF2-40B4-BE49-F238E27FC236}">
                    <a16:creationId xmlns:a16="http://schemas.microsoft.com/office/drawing/2014/main" id="{29258C2E-31BC-432B-8DF0-37B036F0D32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402908" y="9669151"/>
                <a:ext cx="258682" cy="31432"/>
              </a:xfrm>
              <a:prstGeom prst="straightConnector1">
                <a:avLst/>
              </a:prstGeom>
              <a:ln w="19050">
                <a:solidFill>
                  <a:srgbClr val="E6645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直接箭头连接符 207">
                <a:extLst>
                  <a:ext uri="{FF2B5EF4-FFF2-40B4-BE49-F238E27FC236}">
                    <a16:creationId xmlns:a16="http://schemas.microsoft.com/office/drawing/2014/main" id="{B1DBE35E-4367-4B85-BAE2-7611D3AD2C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51006" y="9196995"/>
                <a:ext cx="464903" cy="135625"/>
              </a:xfrm>
              <a:prstGeom prst="straightConnector1">
                <a:avLst/>
              </a:prstGeom>
              <a:ln w="19050">
                <a:solidFill>
                  <a:srgbClr val="E6645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文本框 208">
                <a:extLst>
                  <a:ext uri="{FF2B5EF4-FFF2-40B4-BE49-F238E27FC236}">
                    <a16:creationId xmlns:a16="http://schemas.microsoft.com/office/drawing/2014/main" id="{C03F041D-34A8-440C-A3DE-BE52C256DFCE}"/>
                  </a:ext>
                </a:extLst>
              </p:cNvPr>
              <p:cNvSpPr txBox="1"/>
              <p:nvPr/>
            </p:nvSpPr>
            <p:spPr>
              <a:xfrm rot="20403060">
                <a:off x="6020679" y="9254092"/>
                <a:ext cx="1280556" cy="309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Circulator line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210" name="直接箭头连接符 209">
                <a:extLst>
                  <a:ext uri="{FF2B5EF4-FFF2-40B4-BE49-F238E27FC236}">
                    <a16:creationId xmlns:a16="http://schemas.microsoft.com/office/drawing/2014/main" id="{B84FFCF1-78B8-4321-BC6E-2AA07B8A24F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499591" y="7783993"/>
                <a:ext cx="432000" cy="72000"/>
              </a:xfrm>
              <a:prstGeom prst="straightConnector1">
                <a:avLst/>
              </a:prstGeom>
              <a:ln w="19050">
                <a:solidFill>
                  <a:srgbClr val="E6645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直接箭头连接符 210">
                <a:extLst>
                  <a:ext uri="{FF2B5EF4-FFF2-40B4-BE49-F238E27FC236}">
                    <a16:creationId xmlns:a16="http://schemas.microsoft.com/office/drawing/2014/main" id="{113FEA36-C32C-4323-9796-EB9C2A3B91A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254969" y="7523747"/>
                <a:ext cx="396000" cy="52998"/>
              </a:xfrm>
              <a:prstGeom prst="straightConnector1">
                <a:avLst/>
              </a:prstGeom>
              <a:ln w="19050">
                <a:solidFill>
                  <a:srgbClr val="E6645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2" name="文本框 211">
                <a:extLst>
                  <a:ext uri="{FF2B5EF4-FFF2-40B4-BE49-F238E27FC236}">
                    <a16:creationId xmlns:a16="http://schemas.microsoft.com/office/drawing/2014/main" id="{1687DA0A-C48C-4015-BA15-0D1E40B342C2}"/>
                  </a:ext>
                </a:extLst>
              </p:cNvPr>
              <p:cNvSpPr txBox="1"/>
              <p:nvPr/>
            </p:nvSpPr>
            <p:spPr>
              <a:xfrm rot="3917998">
                <a:off x="2924585" y="7748317"/>
                <a:ext cx="1004798" cy="4019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000" b="1" baseline="-25000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 inlet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sp>
            <p:nvSpPr>
              <p:cNvPr id="213" name="文本框 212">
                <a:extLst>
                  <a:ext uri="{FF2B5EF4-FFF2-40B4-BE49-F238E27FC236}">
                    <a16:creationId xmlns:a16="http://schemas.microsoft.com/office/drawing/2014/main" id="{1A0A2A7D-A4F8-404D-82BC-B68707098C01}"/>
                  </a:ext>
                </a:extLst>
              </p:cNvPr>
              <p:cNvSpPr txBox="1"/>
              <p:nvPr/>
            </p:nvSpPr>
            <p:spPr>
              <a:xfrm rot="3412798">
                <a:off x="5298583" y="7273106"/>
                <a:ext cx="904319" cy="3020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latin typeface="Arial" panose="020B0604020202020204" pitchFamily="34" charset="0"/>
                    <a:ea typeface="微软雅黑" panose="020B0503020204020204" pitchFamily="34" charset="-122"/>
                    <a:cs typeface="Arial" panose="020B0604020202020204" pitchFamily="34" charset="0"/>
                  </a:rPr>
                  <a:t>Oil inlet</a:t>
                </a:r>
                <a:endParaRPr lang="zh-CN" altLang="en-US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grpSp>
            <p:nvGrpSpPr>
              <p:cNvPr id="214" name="组合 213">
                <a:extLst>
                  <a:ext uri="{FF2B5EF4-FFF2-40B4-BE49-F238E27FC236}">
                    <a16:creationId xmlns:a16="http://schemas.microsoft.com/office/drawing/2014/main" id="{94DD11A4-FDF0-4088-9BE4-8116EF8765DB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962568" y="5175510"/>
                <a:ext cx="498641" cy="792000"/>
                <a:chOff x="461057" y="1483462"/>
                <a:chExt cx="815956" cy="1300532"/>
              </a:xfrm>
            </p:grpSpPr>
            <p:sp>
              <p:nvSpPr>
                <p:cNvPr id="218" name="立方体 217">
                  <a:extLst>
                    <a:ext uri="{FF2B5EF4-FFF2-40B4-BE49-F238E27FC236}">
                      <a16:creationId xmlns:a16="http://schemas.microsoft.com/office/drawing/2014/main" id="{2B9D6105-69FC-49B7-9F83-016B2870EEED}"/>
                    </a:ext>
                  </a:extLst>
                </p:cNvPr>
                <p:cNvSpPr/>
                <p:nvPr/>
              </p:nvSpPr>
              <p:spPr>
                <a:xfrm>
                  <a:off x="461057" y="1483462"/>
                  <a:ext cx="723840" cy="1300532"/>
                </a:xfrm>
                <a:prstGeom prst="cube">
                  <a:avLst>
                    <a:gd name="adj" fmla="val 45126"/>
                  </a:avLst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19" name="矩形: 圆角 218">
                  <a:extLst>
                    <a:ext uri="{FF2B5EF4-FFF2-40B4-BE49-F238E27FC236}">
                      <a16:creationId xmlns:a16="http://schemas.microsoft.com/office/drawing/2014/main" id="{7092FB50-21B8-4691-82F3-4874145D3FDA}"/>
                    </a:ext>
                  </a:extLst>
                </p:cNvPr>
                <p:cNvSpPr/>
                <p:nvPr/>
              </p:nvSpPr>
              <p:spPr>
                <a:xfrm>
                  <a:off x="461057" y="1979682"/>
                  <a:ext cx="396193" cy="51216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0" name="矩形: 圆角 219">
                  <a:extLst>
                    <a:ext uri="{FF2B5EF4-FFF2-40B4-BE49-F238E27FC236}">
                      <a16:creationId xmlns:a16="http://schemas.microsoft.com/office/drawing/2014/main" id="{727F4AAC-915D-46AD-AB61-3933B695C61B}"/>
                    </a:ext>
                  </a:extLst>
                </p:cNvPr>
                <p:cNvSpPr/>
                <p:nvPr/>
              </p:nvSpPr>
              <p:spPr>
                <a:xfrm>
                  <a:off x="463438" y="2082512"/>
                  <a:ext cx="396193" cy="51216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1" name="矩形: 圆角 220">
                  <a:extLst>
                    <a:ext uri="{FF2B5EF4-FFF2-40B4-BE49-F238E27FC236}">
                      <a16:creationId xmlns:a16="http://schemas.microsoft.com/office/drawing/2014/main" id="{5A04A0F9-CA09-425A-8075-39014A5D1448}"/>
                    </a:ext>
                  </a:extLst>
                </p:cNvPr>
                <p:cNvSpPr/>
                <p:nvPr/>
              </p:nvSpPr>
              <p:spPr>
                <a:xfrm>
                  <a:off x="461057" y="2444847"/>
                  <a:ext cx="396193" cy="198613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2" name="椭圆 221">
                  <a:extLst>
                    <a:ext uri="{FF2B5EF4-FFF2-40B4-BE49-F238E27FC236}">
                      <a16:creationId xmlns:a16="http://schemas.microsoft.com/office/drawing/2014/main" id="{FBF2BB06-58A3-4B44-97D4-34BD0184415C}"/>
                    </a:ext>
                  </a:extLst>
                </p:cNvPr>
                <p:cNvSpPr/>
                <p:nvPr/>
              </p:nvSpPr>
              <p:spPr>
                <a:xfrm>
                  <a:off x="571854" y="2470654"/>
                  <a:ext cx="153073" cy="147411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10800000" scaled="1"/>
                  <a:tileRect/>
                </a:gra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3" name="矩形: 圆角 222">
                  <a:extLst>
                    <a:ext uri="{FF2B5EF4-FFF2-40B4-BE49-F238E27FC236}">
                      <a16:creationId xmlns:a16="http://schemas.microsoft.com/office/drawing/2014/main" id="{02E431F7-035E-4CF4-BFB3-1C160580CB93}"/>
                    </a:ext>
                  </a:extLst>
                </p:cNvPr>
                <p:cNvSpPr/>
                <p:nvPr/>
              </p:nvSpPr>
              <p:spPr>
                <a:xfrm>
                  <a:off x="613134" y="2174044"/>
                  <a:ext cx="82191" cy="45719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4" name="矩形: 圆角 223">
                  <a:extLst>
                    <a:ext uri="{FF2B5EF4-FFF2-40B4-BE49-F238E27FC236}">
                      <a16:creationId xmlns:a16="http://schemas.microsoft.com/office/drawing/2014/main" id="{5EA180E3-2610-4E35-B157-CB927ED3D5C3}"/>
                    </a:ext>
                  </a:extLst>
                </p:cNvPr>
                <p:cNvSpPr/>
                <p:nvPr/>
              </p:nvSpPr>
              <p:spPr>
                <a:xfrm>
                  <a:off x="613133" y="2237316"/>
                  <a:ext cx="82191" cy="45719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5" name="矩形: 圆角 224">
                  <a:extLst>
                    <a:ext uri="{FF2B5EF4-FFF2-40B4-BE49-F238E27FC236}">
                      <a16:creationId xmlns:a16="http://schemas.microsoft.com/office/drawing/2014/main" id="{CBE44AEF-B94C-4B22-9D3B-793223C55D30}"/>
                    </a:ext>
                  </a:extLst>
                </p:cNvPr>
                <p:cNvSpPr/>
                <p:nvPr/>
              </p:nvSpPr>
              <p:spPr>
                <a:xfrm>
                  <a:off x="613132" y="2301996"/>
                  <a:ext cx="82191" cy="45719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6" name="矩形: 圆角 225">
                  <a:extLst>
                    <a:ext uri="{FF2B5EF4-FFF2-40B4-BE49-F238E27FC236}">
                      <a16:creationId xmlns:a16="http://schemas.microsoft.com/office/drawing/2014/main" id="{DF5C2283-6208-4D74-AF71-A783794EF3D4}"/>
                    </a:ext>
                  </a:extLst>
                </p:cNvPr>
                <p:cNvSpPr/>
                <p:nvPr/>
              </p:nvSpPr>
              <p:spPr>
                <a:xfrm>
                  <a:off x="613132" y="2365162"/>
                  <a:ext cx="82191" cy="45719"/>
                </a:xfrm>
                <a:prstGeom prst="roundRect">
                  <a:avLst>
                    <a:gd name="adj" fmla="val 0"/>
                  </a:avLst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7" name="平行四边形 226">
                  <a:extLst>
                    <a:ext uri="{FF2B5EF4-FFF2-40B4-BE49-F238E27FC236}">
                      <a16:creationId xmlns:a16="http://schemas.microsoft.com/office/drawing/2014/main" id="{5EF896F2-D53F-4222-B091-2DAD7D563AD0}"/>
                    </a:ext>
                  </a:extLst>
                </p:cNvPr>
                <p:cNvSpPr/>
                <p:nvPr/>
              </p:nvSpPr>
              <p:spPr>
                <a:xfrm rot="8099674">
                  <a:off x="654406" y="1875598"/>
                  <a:ext cx="751086" cy="494129"/>
                </a:xfrm>
                <a:prstGeom prst="parallelogram">
                  <a:avLst>
                    <a:gd name="adj" fmla="val 99738"/>
                  </a:avLst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ln w="6350">
                  <a:solidFill>
                    <a:schemeClr val="tx1"/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  <p:sp>
              <p:nvSpPr>
                <p:cNvPr id="228" name="平行四边形 227">
                  <a:extLst>
                    <a:ext uri="{FF2B5EF4-FFF2-40B4-BE49-F238E27FC236}">
                      <a16:creationId xmlns:a16="http://schemas.microsoft.com/office/drawing/2014/main" id="{0C0CBE32-20A7-4433-B66D-9F81E79961EC}"/>
                    </a:ext>
                  </a:extLst>
                </p:cNvPr>
                <p:cNvSpPr/>
                <p:nvPr/>
              </p:nvSpPr>
              <p:spPr>
                <a:xfrm rot="10800000">
                  <a:off x="581401" y="1526350"/>
                  <a:ext cx="485397" cy="228248"/>
                </a:xfrm>
                <a:prstGeom prst="parallelogram">
                  <a:avLst>
                    <a:gd name="adj" fmla="val 99738"/>
                  </a:avLst>
                </a:prstGeom>
                <a:gradFill flip="none" rotWithShape="1">
                  <a:gsLst>
                    <a:gs pos="0">
                      <a:schemeClr val="bg2">
                        <a:lumMod val="90000"/>
                        <a:shade val="30000"/>
                        <a:satMod val="115000"/>
                      </a:schemeClr>
                    </a:gs>
                    <a:gs pos="50000">
                      <a:schemeClr val="bg2">
                        <a:lumMod val="90000"/>
                        <a:shade val="67500"/>
                        <a:satMod val="115000"/>
                      </a:schemeClr>
                    </a:gs>
                    <a:gs pos="100000">
                      <a:schemeClr val="bg2">
                        <a:lumMod val="90000"/>
                        <a:shade val="100000"/>
                        <a:satMod val="115000"/>
                      </a:schemeClr>
                    </a:gs>
                  </a:gsLst>
                  <a:lin ang="0" scaled="1"/>
                  <a:tileRect/>
                </a:gradFill>
                <a:ln w="6350">
                  <a:solidFill>
                    <a:schemeClr val="tx1"/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000"/>
                </a:p>
              </p:txBody>
            </p:sp>
          </p:grpSp>
          <p:cxnSp>
            <p:nvCxnSpPr>
              <p:cNvPr id="215" name="直接连接符 214">
                <a:extLst>
                  <a:ext uri="{FF2B5EF4-FFF2-40B4-BE49-F238E27FC236}">
                    <a16:creationId xmlns:a16="http://schemas.microsoft.com/office/drawing/2014/main" id="{E3F4B730-FC38-4A40-8C72-237466DD402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225714" y="5073881"/>
                <a:ext cx="504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直接连接符 215">
                <a:extLst>
                  <a:ext uri="{FF2B5EF4-FFF2-40B4-BE49-F238E27FC236}">
                    <a16:creationId xmlns:a16="http://schemas.microsoft.com/office/drawing/2014/main" id="{4332BF19-2ADC-4E7B-9248-D71D657D840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31000" y="5060760"/>
                <a:ext cx="0" cy="216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直接连接符 216">
                <a:extLst>
                  <a:ext uri="{FF2B5EF4-FFF2-40B4-BE49-F238E27FC236}">
                    <a16:creationId xmlns:a16="http://schemas.microsoft.com/office/drawing/2014/main" id="{494D5D22-9B3A-4F38-80DC-561534672E4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156877" y="5057904"/>
                <a:ext cx="0" cy="21600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79" name="图片 78">
              <a:extLst>
                <a:ext uri="{FF2B5EF4-FFF2-40B4-BE49-F238E27FC236}">
                  <a16:creationId xmlns:a16="http://schemas.microsoft.com/office/drawing/2014/main" id="{B500AFF0-E106-4172-AB16-2FD21C4A4D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/>
            <a:srcRect l="11316" r="10686" b="5119"/>
            <a:stretch/>
          </p:blipFill>
          <p:spPr>
            <a:xfrm rot="20438132">
              <a:off x="3832352" y="9779757"/>
              <a:ext cx="473508" cy="864000"/>
            </a:xfrm>
            <a:prstGeom prst="rect">
              <a:avLst/>
            </a:prstGeom>
          </p:spPr>
        </p:pic>
        <p:cxnSp>
          <p:nvCxnSpPr>
            <p:cNvPr id="80" name="直接连接符 79">
              <a:extLst>
                <a:ext uri="{FF2B5EF4-FFF2-40B4-BE49-F238E27FC236}">
                  <a16:creationId xmlns:a16="http://schemas.microsoft.com/office/drawing/2014/main" id="{563E29CE-ED4D-429A-9BE0-A052935B15C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687724" y="9379029"/>
              <a:ext cx="666719" cy="179267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直接连接符 80">
              <a:extLst>
                <a:ext uri="{FF2B5EF4-FFF2-40B4-BE49-F238E27FC236}">
                  <a16:creationId xmlns:a16="http://schemas.microsoft.com/office/drawing/2014/main" id="{B902CA16-9279-4CD1-AFDA-E0A1962F042B}"/>
                </a:ext>
              </a:extLst>
            </p:cNvPr>
            <p:cNvCxnSpPr>
              <a:cxnSpLocks/>
            </p:cNvCxnSpPr>
            <p:nvPr/>
          </p:nvCxnSpPr>
          <p:spPr>
            <a:xfrm>
              <a:off x="3688082" y="9549314"/>
              <a:ext cx="105188" cy="315563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直接连接符 81">
              <a:extLst>
                <a:ext uri="{FF2B5EF4-FFF2-40B4-BE49-F238E27FC236}">
                  <a16:creationId xmlns:a16="http://schemas.microsoft.com/office/drawing/2014/main" id="{45C4F7E4-E500-42D1-B84E-4FD44296DB3C}"/>
                </a:ext>
              </a:extLst>
            </p:cNvPr>
            <p:cNvCxnSpPr>
              <a:cxnSpLocks/>
            </p:cNvCxnSpPr>
            <p:nvPr/>
          </p:nvCxnSpPr>
          <p:spPr>
            <a:xfrm>
              <a:off x="3793070" y="9578727"/>
              <a:ext cx="85450" cy="256350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>
              <a:extLst>
                <a:ext uri="{FF2B5EF4-FFF2-40B4-BE49-F238E27FC236}">
                  <a16:creationId xmlns:a16="http://schemas.microsoft.com/office/drawing/2014/main" id="{22F63EF2-55FB-4FAD-8EBF-4134E26F32CB}"/>
                </a:ext>
              </a:extLst>
            </p:cNvPr>
            <p:cNvCxnSpPr>
              <a:cxnSpLocks/>
            </p:cNvCxnSpPr>
            <p:nvPr/>
          </p:nvCxnSpPr>
          <p:spPr>
            <a:xfrm>
              <a:off x="3913322" y="9648354"/>
              <a:ext cx="51821" cy="155463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直接连接符 83">
              <a:extLst>
                <a:ext uri="{FF2B5EF4-FFF2-40B4-BE49-F238E27FC236}">
                  <a16:creationId xmlns:a16="http://schemas.microsoft.com/office/drawing/2014/main" id="{BC52F8B2-A4B4-4DE7-A3D7-6DA94123391E}"/>
                </a:ext>
              </a:extLst>
            </p:cNvPr>
            <p:cNvCxnSpPr>
              <a:cxnSpLocks/>
            </p:cNvCxnSpPr>
            <p:nvPr/>
          </p:nvCxnSpPr>
          <p:spPr>
            <a:xfrm>
              <a:off x="4023958" y="9686609"/>
              <a:ext cx="29256" cy="87768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直接连接符 84">
              <a:extLst>
                <a:ext uri="{FF2B5EF4-FFF2-40B4-BE49-F238E27FC236}">
                  <a16:creationId xmlns:a16="http://schemas.microsoft.com/office/drawing/2014/main" id="{F49F6333-7E65-46AC-8DC7-A092A5FAD03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87667" y="9309203"/>
              <a:ext cx="1058703" cy="284664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直接连接符 85">
              <a:extLst>
                <a:ext uri="{FF2B5EF4-FFF2-40B4-BE49-F238E27FC236}">
                  <a16:creationId xmlns:a16="http://schemas.microsoft.com/office/drawing/2014/main" id="{F98A76AB-F217-47FF-AC44-F9A8714FBF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900488" y="9280945"/>
              <a:ext cx="1354053" cy="364078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直接连接符 86">
              <a:extLst>
                <a:ext uri="{FF2B5EF4-FFF2-40B4-BE49-F238E27FC236}">
                  <a16:creationId xmlns:a16="http://schemas.microsoft.com/office/drawing/2014/main" id="{8692C27A-D8DF-406B-9DA1-20AFC7BAB90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016726" y="9242480"/>
              <a:ext cx="1662796" cy="447093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直接连接符 87">
              <a:extLst>
                <a:ext uri="{FF2B5EF4-FFF2-40B4-BE49-F238E27FC236}">
                  <a16:creationId xmlns:a16="http://schemas.microsoft.com/office/drawing/2014/main" id="{754F20A0-BBE3-46C4-BA79-90D6034FBF1E}"/>
                </a:ext>
              </a:extLst>
            </p:cNvPr>
            <p:cNvCxnSpPr>
              <a:cxnSpLocks/>
            </p:cNvCxnSpPr>
            <p:nvPr/>
          </p:nvCxnSpPr>
          <p:spPr>
            <a:xfrm>
              <a:off x="4751199" y="9035483"/>
              <a:ext cx="90000" cy="288000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直接连接符 88">
              <a:extLst>
                <a:ext uri="{FF2B5EF4-FFF2-40B4-BE49-F238E27FC236}">
                  <a16:creationId xmlns:a16="http://schemas.microsoft.com/office/drawing/2014/main" id="{D147DF75-E478-4185-B3E3-F3D3CC091FFF}"/>
                </a:ext>
              </a:extLst>
            </p:cNvPr>
            <p:cNvCxnSpPr>
              <a:cxnSpLocks/>
            </p:cNvCxnSpPr>
            <p:nvPr/>
          </p:nvCxnSpPr>
          <p:spPr>
            <a:xfrm>
              <a:off x="5148255" y="8968180"/>
              <a:ext cx="100439" cy="321406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直接连接符 89">
              <a:extLst>
                <a:ext uri="{FF2B5EF4-FFF2-40B4-BE49-F238E27FC236}">
                  <a16:creationId xmlns:a16="http://schemas.microsoft.com/office/drawing/2014/main" id="{481EEDA3-E1F6-4D30-9715-759C07DA8D51}"/>
                </a:ext>
              </a:extLst>
            </p:cNvPr>
            <p:cNvCxnSpPr>
              <a:cxnSpLocks/>
            </p:cNvCxnSpPr>
            <p:nvPr/>
          </p:nvCxnSpPr>
          <p:spPr>
            <a:xfrm>
              <a:off x="5563632" y="8877676"/>
              <a:ext cx="116457" cy="372663"/>
            </a:xfrm>
            <a:prstGeom prst="line">
              <a:avLst/>
            </a:prstGeom>
            <a:ln w="190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文本框 90">
              <a:extLst>
                <a:ext uri="{FF2B5EF4-FFF2-40B4-BE49-F238E27FC236}">
                  <a16:creationId xmlns:a16="http://schemas.microsoft.com/office/drawing/2014/main" id="{814CBDB2-4A53-45D7-B242-E05A0524F830}"/>
                </a:ext>
              </a:extLst>
            </p:cNvPr>
            <p:cNvSpPr txBox="1"/>
            <p:nvPr/>
          </p:nvSpPr>
          <p:spPr>
            <a:xfrm rot="3829345">
              <a:off x="2671532" y="9587676"/>
              <a:ext cx="1507198" cy="301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000" b="1" dirty="0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Thermocouple</a:t>
              </a:r>
              <a:endParaRPr lang="zh-CN" altLang="en-US" sz="1000" b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sp>
        <p:nvSpPr>
          <p:cNvPr id="375" name="矩形 374">
            <a:extLst>
              <a:ext uri="{FF2B5EF4-FFF2-40B4-BE49-F238E27FC236}">
                <a16:creationId xmlns:a16="http://schemas.microsoft.com/office/drawing/2014/main" id="{3D30D13D-292C-4782-874E-EE3B26E55C15}"/>
              </a:ext>
            </a:extLst>
          </p:cNvPr>
          <p:cNvSpPr/>
          <p:nvPr/>
        </p:nvSpPr>
        <p:spPr>
          <a:xfrm>
            <a:off x="7485183" y="2056235"/>
            <a:ext cx="4176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Nanoscale MMP measurement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F8D9A036-C58D-4962-B4D8-BF4D34C0E5C7}"/>
              </a:ext>
            </a:extLst>
          </p:cNvPr>
          <p:cNvGrpSpPr>
            <a:grpSpLocks noChangeAspect="1"/>
          </p:cNvGrpSpPr>
          <p:nvPr/>
        </p:nvGrpSpPr>
        <p:grpSpPr>
          <a:xfrm>
            <a:off x="7743687" y="2494343"/>
            <a:ext cx="3668962" cy="4248000"/>
            <a:chOff x="7699432" y="1984150"/>
            <a:chExt cx="3960000" cy="4584969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B48D4B41-367D-47EF-AEA4-21617690D3B8}"/>
                </a:ext>
              </a:extLst>
            </p:cNvPr>
            <p:cNvGrpSpPr/>
            <p:nvPr/>
          </p:nvGrpSpPr>
          <p:grpSpPr>
            <a:xfrm>
              <a:off x="8082033" y="4627022"/>
              <a:ext cx="3464204" cy="1942097"/>
              <a:chOff x="8082033" y="4627022"/>
              <a:chExt cx="3464204" cy="1942097"/>
            </a:xfrm>
          </p:grpSpPr>
          <p:grpSp>
            <p:nvGrpSpPr>
              <p:cNvPr id="387" name="组合 386">
                <a:extLst>
                  <a:ext uri="{FF2B5EF4-FFF2-40B4-BE49-F238E27FC236}">
                    <a16:creationId xmlns:a16="http://schemas.microsoft.com/office/drawing/2014/main" id="{E206FD26-D526-48A1-B61F-2FE5947A83E6}"/>
                  </a:ext>
                </a:extLst>
              </p:cNvPr>
              <p:cNvGrpSpPr/>
              <p:nvPr/>
            </p:nvGrpSpPr>
            <p:grpSpPr>
              <a:xfrm>
                <a:off x="8082033" y="4627022"/>
                <a:ext cx="1720541" cy="1942097"/>
                <a:chOff x="4381751" y="3815096"/>
                <a:chExt cx="1720541" cy="1942097"/>
              </a:xfrm>
            </p:grpSpPr>
            <p:grpSp>
              <p:nvGrpSpPr>
                <p:cNvPr id="413" name="组合 412">
                  <a:extLst>
                    <a:ext uri="{FF2B5EF4-FFF2-40B4-BE49-F238E27FC236}">
                      <a16:creationId xmlns:a16="http://schemas.microsoft.com/office/drawing/2014/main" id="{7BFE73B4-AC50-4DFA-9316-ABF6D3F1B7A5}"/>
                    </a:ext>
                  </a:extLst>
                </p:cNvPr>
                <p:cNvGrpSpPr/>
                <p:nvPr/>
              </p:nvGrpSpPr>
              <p:grpSpPr>
                <a:xfrm>
                  <a:off x="4482292" y="4029193"/>
                  <a:ext cx="1620000" cy="1728000"/>
                  <a:chOff x="4202892" y="3794243"/>
                  <a:chExt cx="1620000" cy="1728000"/>
                </a:xfrm>
              </p:grpSpPr>
              <p:pic>
                <p:nvPicPr>
                  <p:cNvPr id="415" name="图片 414">
                    <a:extLst>
                      <a:ext uri="{FF2B5EF4-FFF2-40B4-BE49-F238E27FC236}">
                        <a16:creationId xmlns:a16="http://schemas.microsoft.com/office/drawing/2014/main" id="{738EBD75-F0E1-4BD8-B7DB-D3FA770B325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4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4257" r="13217"/>
                  <a:stretch/>
                </p:blipFill>
                <p:spPr>
                  <a:xfrm>
                    <a:off x="4202892" y="3794243"/>
                    <a:ext cx="1620000" cy="1728000"/>
                  </a:xfrm>
                  <a:prstGeom prst="rect">
                    <a:avLst/>
                  </a:prstGeom>
                </p:spPr>
              </p:pic>
              <p:cxnSp>
                <p:nvCxnSpPr>
                  <p:cNvPr id="416" name="直接箭头连接符 415">
                    <a:extLst>
                      <a:ext uri="{FF2B5EF4-FFF2-40B4-BE49-F238E27FC236}">
                        <a16:creationId xmlns:a16="http://schemas.microsoft.com/office/drawing/2014/main" id="{22AABE59-0B33-4EB9-B65C-8631D5CA6A9F}"/>
                      </a:ext>
                    </a:extLst>
                  </p:cNvPr>
                  <p:cNvCxnSpPr/>
                  <p:nvPr/>
                </p:nvCxnSpPr>
                <p:spPr>
                  <a:xfrm>
                    <a:off x="4481676" y="3866507"/>
                    <a:ext cx="252000" cy="144000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17" name="文本框 4">
                    <a:extLst>
                      <a:ext uri="{FF2B5EF4-FFF2-40B4-BE49-F238E27FC236}">
                        <a16:creationId xmlns:a16="http://schemas.microsoft.com/office/drawing/2014/main" id="{C63C27D9-65A6-484B-BEA7-2DF03A803F9E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4578026" y="3981345"/>
                    <a:ext cx="956048" cy="22428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800" b="1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Heptane with dissolved CO</a:t>
                    </a:r>
                    <a:r>
                      <a:rPr lang="en-US" altLang="zh-CN" sz="800" b="1" baseline="-25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2</a:t>
                    </a:r>
                    <a:endParaRPr lang="zh-CN" altLang="en-US" sz="800" b="1" baseline="-25000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  <p:sp>
                <p:nvSpPr>
                  <p:cNvPr id="418" name="文本框 4">
                    <a:extLst>
                      <a:ext uri="{FF2B5EF4-FFF2-40B4-BE49-F238E27FC236}">
                        <a16:creationId xmlns:a16="http://schemas.microsoft.com/office/drawing/2014/main" id="{129872A6-07E0-4D94-A88A-7D9EEF8FA22D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4733085" y="4598414"/>
                    <a:ext cx="412003" cy="20474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800" b="1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CO</a:t>
                    </a:r>
                    <a:r>
                      <a:rPr lang="en-US" altLang="zh-CN" sz="800" b="1" baseline="-25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2</a:t>
                    </a:r>
                    <a:endParaRPr lang="zh-CN" altLang="en-US" sz="800" b="1" baseline="-25000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  <p:cxnSp>
                <p:nvCxnSpPr>
                  <p:cNvPr id="419" name="直接箭头连接符 418">
                    <a:extLst>
                      <a:ext uri="{FF2B5EF4-FFF2-40B4-BE49-F238E27FC236}">
                        <a16:creationId xmlns:a16="http://schemas.microsoft.com/office/drawing/2014/main" id="{C7F5F5A3-D26F-4771-AFAE-0F69F04D478E}"/>
                      </a:ext>
                    </a:extLst>
                  </p:cNvPr>
                  <p:cNvCxnSpPr/>
                  <p:nvPr/>
                </p:nvCxnSpPr>
                <p:spPr>
                  <a:xfrm flipV="1">
                    <a:off x="4585807" y="4705775"/>
                    <a:ext cx="216000" cy="72000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20" name="任意多边形 16">
                    <a:extLst>
                      <a:ext uri="{FF2B5EF4-FFF2-40B4-BE49-F238E27FC236}">
                        <a16:creationId xmlns:a16="http://schemas.microsoft.com/office/drawing/2014/main" id="{CF0AE571-EAD8-4EE8-840A-59E3864610D7}"/>
                      </a:ext>
                    </a:extLst>
                  </p:cNvPr>
                  <p:cNvSpPr/>
                  <p:nvPr/>
                </p:nvSpPr>
                <p:spPr>
                  <a:xfrm>
                    <a:off x="4498181" y="3798094"/>
                    <a:ext cx="1079093" cy="1393031"/>
                  </a:xfrm>
                  <a:custGeom>
                    <a:avLst/>
                    <a:gdLst>
                      <a:gd name="connsiteX0" fmla="*/ 35719 w 1079093"/>
                      <a:gd name="connsiteY0" fmla="*/ 0 h 1393031"/>
                      <a:gd name="connsiteX1" fmla="*/ 50007 w 1079093"/>
                      <a:gd name="connsiteY1" fmla="*/ 2381 h 1393031"/>
                      <a:gd name="connsiteX2" fmla="*/ 59532 w 1079093"/>
                      <a:gd name="connsiteY2" fmla="*/ 16669 h 1393031"/>
                      <a:gd name="connsiteX3" fmla="*/ 83344 w 1079093"/>
                      <a:gd name="connsiteY3" fmla="*/ 23812 h 1393031"/>
                      <a:gd name="connsiteX4" fmla="*/ 104775 w 1079093"/>
                      <a:gd name="connsiteY4" fmla="*/ 40481 h 1393031"/>
                      <a:gd name="connsiteX5" fmla="*/ 109538 w 1079093"/>
                      <a:gd name="connsiteY5" fmla="*/ 66675 h 1393031"/>
                      <a:gd name="connsiteX6" fmla="*/ 100013 w 1079093"/>
                      <a:gd name="connsiteY6" fmla="*/ 69056 h 1393031"/>
                      <a:gd name="connsiteX7" fmla="*/ 92869 w 1079093"/>
                      <a:gd name="connsiteY7" fmla="*/ 73819 h 1393031"/>
                      <a:gd name="connsiteX8" fmla="*/ 85725 w 1079093"/>
                      <a:gd name="connsiteY8" fmla="*/ 90487 h 1393031"/>
                      <a:gd name="connsiteX9" fmla="*/ 83344 w 1079093"/>
                      <a:gd name="connsiteY9" fmla="*/ 97631 h 1393031"/>
                      <a:gd name="connsiteX10" fmla="*/ 85725 w 1079093"/>
                      <a:gd name="connsiteY10" fmla="*/ 121444 h 1393031"/>
                      <a:gd name="connsiteX11" fmla="*/ 92869 w 1079093"/>
                      <a:gd name="connsiteY11" fmla="*/ 123825 h 1393031"/>
                      <a:gd name="connsiteX12" fmla="*/ 104775 w 1079093"/>
                      <a:gd name="connsiteY12" fmla="*/ 128587 h 1393031"/>
                      <a:gd name="connsiteX13" fmla="*/ 102394 w 1079093"/>
                      <a:gd name="connsiteY13" fmla="*/ 164306 h 1393031"/>
                      <a:gd name="connsiteX14" fmla="*/ 97632 w 1079093"/>
                      <a:gd name="connsiteY14" fmla="*/ 178594 h 1393031"/>
                      <a:gd name="connsiteX15" fmla="*/ 95250 w 1079093"/>
                      <a:gd name="connsiteY15" fmla="*/ 209550 h 1393031"/>
                      <a:gd name="connsiteX16" fmla="*/ 90488 w 1079093"/>
                      <a:gd name="connsiteY16" fmla="*/ 216694 h 1393031"/>
                      <a:gd name="connsiteX17" fmla="*/ 83344 w 1079093"/>
                      <a:gd name="connsiteY17" fmla="*/ 230981 h 1393031"/>
                      <a:gd name="connsiteX18" fmla="*/ 76200 w 1079093"/>
                      <a:gd name="connsiteY18" fmla="*/ 245269 h 1393031"/>
                      <a:gd name="connsiteX19" fmla="*/ 66675 w 1079093"/>
                      <a:gd name="connsiteY19" fmla="*/ 269081 h 1393031"/>
                      <a:gd name="connsiteX20" fmla="*/ 52388 w 1079093"/>
                      <a:gd name="connsiteY20" fmla="*/ 278606 h 1393031"/>
                      <a:gd name="connsiteX21" fmla="*/ 47625 w 1079093"/>
                      <a:gd name="connsiteY21" fmla="*/ 285750 h 1393031"/>
                      <a:gd name="connsiteX22" fmla="*/ 50007 w 1079093"/>
                      <a:gd name="connsiteY22" fmla="*/ 292894 h 1393031"/>
                      <a:gd name="connsiteX23" fmla="*/ 47625 w 1079093"/>
                      <a:gd name="connsiteY23" fmla="*/ 328612 h 1393031"/>
                      <a:gd name="connsiteX24" fmla="*/ 52388 w 1079093"/>
                      <a:gd name="connsiteY24" fmla="*/ 347662 h 1393031"/>
                      <a:gd name="connsiteX25" fmla="*/ 59532 w 1079093"/>
                      <a:gd name="connsiteY25" fmla="*/ 352425 h 1393031"/>
                      <a:gd name="connsiteX26" fmla="*/ 64294 w 1079093"/>
                      <a:gd name="connsiteY26" fmla="*/ 359569 h 1393031"/>
                      <a:gd name="connsiteX27" fmla="*/ 76200 w 1079093"/>
                      <a:gd name="connsiteY27" fmla="*/ 373856 h 1393031"/>
                      <a:gd name="connsiteX28" fmla="*/ 78582 w 1079093"/>
                      <a:gd name="connsiteY28" fmla="*/ 381000 h 1393031"/>
                      <a:gd name="connsiteX29" fmla="*/ 73819 w 1079093"/>
                      <a:gd name="connsiteY29" fmla="*/ 402431 h 1393031"/>
                      <a:gd name="connsiteX30" fmla="*/ 59532 w 1079093"/>
                      <a:gd name="connsiteY30" fmla="*/ 416719 h 1393031"/>
                      <a:gd name="connsiteX31" fmla="*/ 54769 w 1079093"/>
                      <a:gd name="connsiteY31" fmla="*/ 431006 h 1393031"/>
                      <a:gd name="connsiteX32" fmla="*/ 50007 w 1079093"/>
                      <a:gd name="connsiteY32" fmla="*/ 469106 h 1393031"/>
                      <a:gd name="connsiteX33" fmla="*/ 52388 w 1079093"/>
                      <a:gd name="connsiteY33" fmla="*/ 490537 h 1393031"/>
                      <a:gd name="connsiteX34" fmla="*/ 66675 w 1079093"/>
                      <a:gd name="connsiteY34" fmla="*/ 495300 h 1393031"/>
                      <a:gd name="connsiteX35" fmla="*/ 69057 w 1079093"/>
                      <a:gd name="connsiteY35" fmla="*/ 502444 h 1393031"/>
                      <a:gd name="connsiteX36" fmla="*/ 83344 w 1079093"/>
                      <a:gd name="connsiteY36" fmla="*/ 511969 h 1393031"/>
                      <a:gd name="connsiteX37" fmla="*/ 88107 w 1079093"/>
                      <a:gd name="connsiteY37" fmla="*/ 523875 h 1393031"/>
                      <a:gd name="connsiteX38" fmla="*/ 92869 w 1079093"/>
                      <a:gd name="connsiteY38" fmla="*/ 540544 h 1393031"/>
                      <a:gd name="connsiteX39" fmla="*/ 104775 w 1079093"/>
                      <a:gd name="connsiteY39" fmla="*/ 561975 h 1393031"/>
                      <a:gd name="connsiteX40" fmla="*/ 102394 w 1079093"/>
                      <a:gd name="connsiteY40" fmla="*/ 611981 h 1393031"/>
                      <a:gd name="connsiteX41" fmla="*/ 100013 w 1079093"/>
                      <a:gd name="connsiteY41" fmla="*/ 619125 h 1393031"/>
                      <a:gd name="connsiteX42" fmla="*/ 92869 w 1079093"/>
                      <a:gd name="connsiteY42" fmla="*/ 621506 h 1393031"/>
                      <a:gd name="connsiteX43" fmla="*/ 85725 w 1079093"/>
                      <a:gd name="connsiteY43" fmla="*/ 626269 h 1393031"/>
                      <a:gd name="connsiteX44" fmla="*/ 80963 w 1079093"/>
                      <a:gd name="connsiteY44" fmla="*/ 633412 h 1393031"/>
                      <a:gd name="connsiteX45" fmla="*/ 76200 w 1079093"/>
                      <a:gd name="connsiteY45" fmla="*/ 642937 h 1393031"/>
                      <a:gd name="connsiteX46" fmla="*/ 71438 w 1079093"/>
                      <a:gd name="connsiteY46" fmla="*/ 659606 h 1393031"/>
                      <a:gd name="connsiteX47" fmla="*/ 73819 w 1079093"/>
                      <a:gd name="connsiteY47" fmla="*/ 671512 h 1393031"/>
                      <a:gd name="connsiteX48" fmla="*/ 88107 w 1079093"/>
                      <a:gd name="connsiteY48" fmla="*/ 678656 h 1393031"/>
                      <a:gd name="connsiteX49" fmla="*/ 90488 w 1079093"/>
                      <a:gd name="connsiteY49" fmla="*/ 688181 h 1393031"/>
                      <a:gd name="connsiteX50" fmla="*/ 95250 w 1079093"/>
                      <a:gd name="connsiteY50" fmla="*/ 695325 h 1393031"/>
                      <a:gd name="connsiteX51" fmla="*/ 97632 w 1079093"/>
                      <a:gd name="connsiteY51" fmla="*/ 707231 h 1393031"/>
                      <a:gd name="connsiteX52" fmla="*/ 100013 w 1079093"/>
                      <a:gd name="connsiteY52" fmla="*/ 714375 h 1393031"/>
                      <a:gd name="connsiteX53" fmla="*/ 97632 w 1079093"/>
                      <a:gd name="connsiteY53" fmla="*/ 738187 h 1393031"/>
                      <a:gd name="connsiteX54" fmla="*/ 92869 w 1079093"/>
                      <a:gd name="connsiteY54" fmla="*/ 745331 h 1393031"/>
                      <a:gd name="connsiteX55" fmla="*/ 85725 w 1079093"/>
                      <a:gd name="connsiteY55" fmla="*/ 759619 h 1393031"/>
                      <a:gd name="connsiteX56" fmla="*/ 83344 w 1079093"/>
                      <a:gd name="connsiteY56" fmla="*/ 776287 h 1393031"/>
                      <a:gd name="connsiteX57" fmla="*/ 78582 w 1079093"/>
                      <a:gd name="connsiteY57" fmla="*/ 795337 h 1393031"/>
                      <a:gd name="connsiteX58" fmla="*/ 76200 w 1079093"/>
                      <a:gd name="connsiteY58" fmla="*/ 802481 h 1393031"/>
                      <a:gd name="connsiteX59" fmla="*/ 61913 w 1079093"/>
                      <a:gd name="connsiteY59" fmla="*/ 814387 h 1393031"/>
                      <a:gd name="connsiteX60" fmla="*/ 35719 w 1079093"/>
                      <a:gd name="connsiteY60" fmla="*/ 819150 h 1393031"/>
                      <a:gd name="connsiteX61" fmla="*/ 23813 w 1079093"/>
                      <a:gd name="connsiteY61" fmla="*/ 816769 h 1393031"/>
                      <a:gd name="connsiteX62" fmla="*/ 9525 w 1079093"/>
                      <a:gd name="connsiteY62" fmla="*/ 812006 h 1393031"/>
                      <a:gd name="connsiteX63" fmla="*/ 2382 w 1079093"/>
                      <a:gd name="connsiteY63" fmla="*/ 814387 h 1393031"/>
                      <a:gd name="connsiteX64" fmla="*/ 11907 w 1079093"/>
                      <a:gd name="connsiteY64" fmla="*/ 838200 h 1393031"/>
                      <a:gd name="connsiteX65" fmla="*/ 19050 w 1079093"/>
                      <a:gd name="connsiteY65" fmla="*/ 840581 h 1393031"/>
                      <a:gd name="connsiteX66" fmla="*/ 26194 w 1079093"/>
                      <a:gd name="connsiteY66" fmla="*/ 845344 h 1393031"/>
                      <a:gd name="connsiteX67" fmla="*/ 30957 w 1079093"/>
                      <a:gd name="connsiteY67" fmla="*/ 852487 h 1393031"/>
                      <a:gd name="connsiteX68" fmla="*/ 38100 w 1079093"/>
                      <a:gd name="connsiteY68" fmla="*/ 859631 h 1393031"/>
                      <a:gd name="connsiteX69" fmla="*/ 38100 w 1079093"/>
                      <a:gd name="connsiteY69" fmla="*/ 881062 h 1393031"/>
                      <a:gd name="connsiteX70" fmla="*/ 30957 w 1079093"/>
                      <a:gd name="connsiteY70" fmla="*/ 883444 h 1393031"/>
                      <a:gd name="connsiteX71" fmla="*/ 14288 w 1079093"/>
                      <a:gd name="connsiteY71" fmla="*/ 895350 h 1393031"/>
                      <a:gd name="connsiteX72" fmla="*/ 7144 w 1079093"/>
                      <a:gd name="connsiteY72" fmla="*/ 897731 h 1393031"/>
                      <a:gd name="connsiteX73" fmla="*/ 2382 w 1079093"/>
                      <a:gd name="connsiteY73" fmla="*/ 904875 h 1393031"/>
                      <a:gd name="connsiteX74" fmla="*/ 11907 w 1079093"/>
                      <a:gd name="connsiteY74" fmla="*/ 919162 h 1393031"/>
                      <a:gd name="connsiteX75" fmla="*/ 26194 w 1079093"/>
                      <a:gd name="connsiteY75" fmla="*/ 921544 h 1393031"/>
                      <a:gd name="connsiteX76" fmla="*/ 33338 w 1079093"/>
                      <a:gd name="connsiteY76" fmla="*/ 923925 h 1393031"/>
                      <a:gd name="connsiteX77" fmla="*/ 42863 w 1079093"/>
                      <a:gd name="connsiteY77" fmla="*/ 928687 h 1393031"/>
                      <a:gd name="connsiteX78" fmla="*/ 50007 w 1079093"/>
                      <a:gd name="connsiteY78" fmla="*/ 933450 h 1393031"/>
                      <a:gd name="connsiteX79" fmla="*/ 59532 w 1079093"/>
                      <a:gd name="connsiteY79" fmla="*/ 935831 h 1393031"/>
                      <a:gd name="connsiteX80" fmla="*/ 64294 w 1079093"/>
                      <a:gd name="connsiteY80" fmla="*/ 952500 h 1393031"/>
                      <a:gd name="connsiteX81" fmla="*/ 50007 w 1079093"/>
                      <a:gd name="connsiteY81" fmla="*/ 957262 h 1393031"/>
                      <a:gd name="connsiteX82" fmla="*/ 38100 w 1079093"/>
                      <a:gd name="connsiteY82" fmla="*/ 969169 h 1393031"/>
                      <a:gd name="connsiteX83" fmla="*/ 33338 w 1079093"/>
                      <a:gd name="connsiteY83" fmla="*/ 976312 h 1393031"/>
                      <a:gd name="connsiteX84" fmla="*/ 19050 w 1079093"/>
                      <a:gd name="connsiteY84" fmla="*/ 990600 h 1393031"/>
                      <a:gd name="connsiteX85" fmla="*/ 11907 w 1079093"/>
                      <a:gd name="connsiteY85" fmla="*/ 1007269 h 1393031"/>
                      <a:gd name="connsiteX86" fmla="*/ 9525 w 1079093"/>
                      <a:gd name="connsiteY86" fmla="*/ 1014412 h 1393031"/>
                      <a:gd name="connsiteX87" fmla="*/ 4763 w 1079093"/>
                      <a:gd name="connsiteY87" fmla="*/ 1026319 h 1393031"/>
                      <a:gd name="connsiteX88" fmla="*/ 7144 w 1079093"/>
                      <a:gd name="connsiteY88" fmla="*/ 1047750 h 1393031"/>
                      <a:gd name="connsiteX89" fmla="*/ 14288 w 1079093"/>
                      <a:gd name="connsiteY89" fmla="*/ 1052512 h 1393031"/>
                      <a:gd name="connsiteX90" fmla="*/ 23813 w 1079093"/>
                      <a:gd name="connsiteY90" fmla="*/ 1054894 h 1393031"/>
                      <a:gd name="connsiteX91" fmla="*/ 40482 w 1079093"/>
                      <a:gd name="connsiteY91" fmla="*/ 1059656 h 1393031"/>
                      <a:gd name="connsiteX92" fmla="*/ 45244 w 1079093"/>
                      <a:gd name="connsiteY92" fmla="*/ 1090612 h 1393031"/>
                      <a:gd name="connsiteX93" fmla="*/ 35719 w 1079093"/>
                      <a:gd name="connsiteY93" fmla="*/ 1104900 h 1393031"/>
                      <a:gd name="connsiteX94" fmla="*/ 30957 w 1079093"/>
                      <a:gd name="connsiteY94" fmla="*/ 1112044 h 1393031"/>
                      <a:gd name="connsiteX95" fmla="*/ 28575 w 1079093"/>
                      <a:gd name="connsiteY95" fmla="*/ 1119187 h 1393031"/>
                      <a:gd name="connsiteX96" fmla="*/ 21432 w 1079093"/>
                      <a:gd name="connsiteY96" fmla="*/ 1126331 h 1393031"/>
                      <a:gd name="connsiteX97" fmla="*/ 11907 w 1079093"/>
                      <a:gd name="connsiteY97" fmla="*/ 1138237 h 1393031"/>
                      <a:gd name="connsiteX98" fmla="*/ 7144 w 1079093"/>
                      <a:gd name="connsiteY98" fmla="*/ 1145381 h 1393031"/>
                      <a:gd name="connsiteX99" fmla="*/ 0 w 1079093"/>
                      <a:gd name="connsiteY99" fmla="*/ 1162050 h 1393031"/>
                      <a:gd name="connsiteX100" fmla="*/ 2382 w 1079093"/>
                      <a:gd name="connsiteY100" fmla="*/ 1185862 h 1393031"/>
                      <a:gd name="connsiteX101" fmla="*/ 7144 w 1079093"/>
                      <a:gd name="connsiteY101" fmla="*/ 1193006 h 1393031"/>
                      <a:gd name="connsiteX102" fmla="*/ 14288 w 1079093"/>
                      <a:gd name="connsiteY102" fmla="*/ 1197769 h 1393031"/>
                      <a:gd name="connsiteX103" fmla="*/ 21432 w 1079093"/>
                      <a:gd name="connsiteY103" fmla="*/ 1200150 h 1393031"/>
                      <a:gd name="connsiteX104" fmla="*/ 69057 w 1079093"/>
                      <a:gd name="connsiteY104" fmla="*/ 1202531 h 1393031"/>
                      <a:gd name="connsiteX105" fmla="*/ 76200 w 1079093"/>
                      <a:gd name="connsiteY105" fmla="*/ 1207294 h 1393031"/>
                      <a:gd name="connsiteX106" fmla="*/ 78582 w 1079093"/>
                      <a:gd name="connsiteY106" fmla="*/ 1214437 h 1393031"/>
                      <a:gd name="connsiteX107" fmla="*/ 80963 w 1079093"/>
                      <a:gd name="connsiteY107" fmla="*/ 1233487 h 1393031"/>
                      <a:gd name="connsiteX108" fmla="*/ 92869 w 1079093"/>
                      <a:gd name="connsiteY108" fmla="*/ 1254919 h 1393031"/>
                      <a:gd name="connsiteX109" fmla="*/ 95250 w 1079093"/>
                      <a:gd name="connsiteY109" fmla="*/ 1262062 h 1393031"/>
                      <a:gd name="connsiteX110" fmla="*/ 97632 w 1079093"/>
                      <a:gd name="connsiteY110" fmla="*/ 1283494 h 1393031"/>
                      <a:gd name="connsiteX111" fmla="*/ 109538 w 1079093"/>
                      <a:gd name="connsiteY111" fmla="*/ 1381125 h 1393031"/>
                      <a:gd name="connsiteX112" fmla="*/ 116682 w 1079093"/>
                      <a:gd name="connsiteY112" fmla="*/ 1383506 h 1393031"/>
                      <a:gd name="connsiteX113" fmla="*/ 138113 w 1079093"/>
                      <a:gd name="connsiteY113" fmla="*/ 1381125 h 1393031"/>
                      <a:gd name="connsiteX114" fmla="*/ 152400 w 1079093"/>
                      <a:gd name="connsiteY114" fmla="*/ 1376362 h 1393031"/>
                      <a:gd name="connsiteX115" fmla="*/ 178594 w 1079093"/>
                      <a:gd name="connsiteY115" fmla="*/ 1366837 h 1393031"/>
                      <a:gd name="connsiteX116" fmla="*/ 188119 w 1079093"/>
                      <a:gd name="connsiteY116" fmla="*/ 1364456 h 1393031"/>
                      <a:gd name="connsiteX117" fmla="*/ 200025 w 1079093"/>
                      <a:gd name="connsiteY117" fmla="*/ 1362075 h 1393031"/>
                      <a:gd name="connsiteX118" fmla="*/ 230982 w 1079093"/>
                      <a:gd name="connsiteY118" fmla="*/ 1354931 h 1393031"/>
                      <a:gd name="connsiteX119" fmla="*/ 264319 w 1079093"/>
                      <a:gd name="connsiteY119" fmla="*/ 1359694 h 1393031"/>
                      <a:gd name="connsiteX120" fmla="*/ 278607 w 1079093"/>
                      <a:gd name="connsiteY120" fmla="*/ 1369219 h 1393031"/>
                      <a:gd name="connsiteX121" fmla="*/ 304800 w 1079093"/>
                      <a:gd name="connsiteY121" fmla="*/ 1381125 h 1393031"/>
                      <a:gd name="connsiteX122" fmla="*/ 309563 w 1079093"/>
                      <a:gd name="connsiteY122" fmla="*/ 1388269 h 1393031"/>
                      <a:gd name="connsiteX123" fmla="*/ 352425 w 1079093"/>
                      <a:gd name="connsiteY123" fmla="*/ 1390650 h 1393031"/>
                      <a:gd name="connsiteX124" fmla="*/ 359569 w 1079093"/>
                      <a:gd name="connsiteY124" fmla="*/ 1393031 h 1393031"/>
                      <a:gd name="connsiteX125" fmla="*/ 419100 w 1079093"/>
                      <a:gd name="connsiteY125" fmla="*/ 1390650 h 1393031"/>
                      <a:gd name="connsiteX126" fmla="*/ 440532 w 1079093"/>
                      <a:gd name="connsiteY126" fmla="*/ 1385887 h 1393031"/>
                      <a:gd name="connsiteX127" fmla="*/ 454819 w 1079093"/>
                      <a:gd name="connsiteY127" fmla="*/ 1381125 h 1393031"/>
                      <a:gd name="connsiteX128" fmla="*/ 476250 w 1079093"/>
                      <a:gd name="connsiteY128" fmla="*/ 1366837 h 1393031"/>
                      <a:gd name="connsiteX129" fmla="*/ 483394 w 1079093"/>
                      <a:gd name="connsiteY129" fmla="*/ 1362075 h 1393031"/>
                      <a:gd name="connsiteX130" fmla="*/ 490538 w 1079093"/>
                      <a:gd name="connsiteY130" fmla="*/ 1359694 h 1393031"/>
                      <a:gd name="connsiteX131" fmla="*/ 635794 w 1079093"/>
                      <a:gd name="connsiteY131" fmla="*/ 1364456 h 1393031"/>
                      <a:gd name="connsiteX132" fmla="*/ 657225 w 1079093"/>
                      <a:gd name="connsiteY132" fmla="*/ 1373981 h 1393031"/>
                      <a:gd name="connsiteX133" fmla="*/ 664369 w 1079093"/>
                      <a:gd name="connsiteY133" fmla="*/ 1376362 h 1393031"/>
                      <a:gd name="connsiteX134" fmla="*/ 673894 w 1079093"/>
                      <a:gd name="connsiteY134" fmla="*/ 1383506 h 1393031"/>
                      <a:gd name="connsiteX135" fmla="*/ 723900 w 1079093"/>
                      <a:gd name="connsiteY135" fmla="*/ 1383506 h 1393031"/>
                      <a:gd name="connsiteX136" fmla="*/ 742950 w 1079093"/>
                      <a:gd name="connsiteY136" fmla="*/ 1376362 h 1393031"/>
                      <a:gd name="connsiteX137" fmla="*/ 804863 w 1079093"/>
                      <a:gd name="connsiteY137" fmla="*/ 1383506 h 1393031"/>
                      <a:gd name="connsiteX138" fmla="*/ 823913 w 1079093"/>
                      <a:gd name="connsiteY138" fmla="*/ 1388269 h 1393031"/>
                      <a:gd name="connsiteX139" fmla="*/ 831057 w 1079093"/>
                      <a:gd name="connsiteY139" fmla="*/ 1390650 h 1393031"/>
                      <a:gd name="connsiteX140" fmla="*/ 840582 w 1079093"/>
                      <a:gd name="connsiteY140" fmla="*/ 1393031 h 1393031"/>
                      <a:gd name="connsiteX141" fmla="*/ 904875 w 1079093"/>
                      <a:gd name="connsiteY141" fmla="*/ 1390650 h 1393031"/>
                      <a:gd name="connsiteX142" fmla="*/ 919163 w 1079093"/>
                      <a:gd name="connsiteY142" fmla="*/ 1383506 h 1393031"/>
                      <a:gd name="connsiteX143" fmla="*/ 926307 w 1079093"/>
                      <a:gd name="connsiteY143" fmla="*/ 1381125 h 1393031"/>
                      <a:gd name="connsiteX144" fmla="*/ 940594 w 1079093"/>
                      <a:gd name="connsiteY144" fmla="*/ 1371600 h 1393031"/>
                      <a:gd name="connsiteX145" fmla="*/ 947738 w 1079093"/>
                      <a:gd name="connsiteY145" fmla="*/ 1354931 h 1393031"/>
                      <a:gd name="connsiteX146" fmla="*/ 952500 w 1079093"/>
                      <a:gd name="connsiteY146" fmla="*/ 1340644 h 1393031"/>
                      <a:gd name="connsiteX147" fmla="*/ 957263 w 1079093"/>
                      <a:gd name="connsiteY147" fmla="*/ 1323975 h 1393031"/>
                      <a:gd name="connsiteX148" fmla="*/ 962025 w 1079093"/>
                      <a:gd name="connsiteY148" fmla="*/ 1316831 h 1393031"/>
                      <a:gd name="connsiteX149" fmla="*/ 983457 w 1079093"/>
                      <a:gd name="connsiteY149" fmla="*/ 1312069 h 1393031"/>
                      <a:gd name="connsiteX150" fmla="*/ 995363 w 1079093"/>
                      <a:gd name="connsiteY150" fmla="*/ 1297781 h 1393031"/>
                      <a:gd name="connsiteX151" fmla="*/ 997744 w 1079093"/>
                      <a:gd name="connsiteY151" fmla="*/ 1290637 h 1393031"/>
                      <a:gd name="connsiteX152" fmla="*/ 995363 w 1079093"/>
                      <a:gd name="connsiteY152" fmla="*/ 1281112 h 1393031"/>
                      <a:gd name="connsiteX153" fmla="*/ 988219 w 1079093"/>
                      <a:gd name="connsiteY153" fmla="*/ 1276350 h 1393031"/>
                      <a:gd name="connsiteX154" fmla="*/ 983457 w 1079093"/>
                      <a:gd name="connsiteY154" fmla="*/ 1269206 h 1393031"/>
                      <a:gd name="connsiteX155" fmla="*/ 983457 w 1079093"/>
                      <a:gd name="connsiteY155" fmla="*/ 1238250 h 1393031"/>
                      <a:gd name="connsiteX156" fmla="*/ 997744 w 1079093"/>
                      <a:gd name="connsiteY156" fmla="*/ 1221581 h 1393031"/>
                      <a:gd name="connsiteX157" fmla="*/ 1007269 w 1079093"/>
                      <a:gd name="connsiteY157" fmla="*/ 1219200 h 1393031"/>
                      <a:gd name="connsiteX158" fmla="*/ 1014413 w 1079093"/>
                      <a:gd name="connsiteY158" fmla="*/ 1216819 h 1393031"/>
                      <a:gd name="connsiteX159" fmla="*/ 1031082 w 1079093"/>
                      <a:gd name="connsiteY159" fmla="*/ 1209675 h 1393031"/>
                      <a:gd name="connsiteX160" fmla="*/ 1069182 w 1079093"/>
                      <a:gd name="connsiteY160" fmla="*/ 1207294 h 1393031"/>
                      <a:gd name="connsiteX161" fmla="*/ 1076325 w 1079093"/>
                      <a:gd name="connsiteY161" fmla="*/ 1193006 h 1393031"/>
                      <a:gd name="connsiteX162" fmla="*/ 1069182 w 1079093"/>
                      <a:gd name="connsiteY162" fmla="*/ 1185862 h 1393031"/>
                      <a:gd name="connsiteX163" fmla="*/ 1054894 w 1079093"/>
                      <a:gd name="connsiteY163" fmla="*/ 1178719 h 1393031"/>
                      <a:gd name="connsiteX164" fmla="*/ 1033463 w 1079093"/>
                      <a:gd name="connsiteY164" fmla="*/ 1162050 h 1393031"/>
                      <a:gd name="connsiteX165" fmla="*/ 1028700 w 1079093"/>
                      <a:gd name="connsiteY165" fmla="*/ 1154906 h 1393031"/>
                      <a:gd name="connsiteX166" fmla="*/ 1021557 w 1079093"/>
                      <a:gd name="connsiteY166" fmla="*/ 1145381 h 1393031"/>
                      <a:gd name="connsiteX167" fmla="*/ 1014413 w 1079093"/>
                      <a:gd name="connsiteY167" fmla="*/ 1138237 h 1393031"/>
                      <a:gd name="connsiteX168" fmla="*/ 1012032 w 1079093"/>
                      <a:gd name="connsiteY168" fmla="*/ 1131094 h 1393031"/>
                      <a:gd name="connsiteX169" fmla="*/ 995363 w 1079093"/>
                      <a:gd name="connsiteY169" fmla="*/ 1109662 h 1393031"/>
                      <a:gd name="connsiteX170" fmla="*/ 988219 w 1079093"/>
                      <a:gd name="connsiteY170" fmla="*/ 1085850 h 1393031"/>
                      <a:gd name="connsiteX171" fmla="*/ 990600 w 1079093"/>
                      <a:gd name="connsiteY171" fmla="*/ 1071562 h 1393031"/>
                      <a:gd name="connsiteX172" fmla="*/ 997744 w 1079093"/>
                      <a:gd name="connsiteY172" fmla="*/ 1069181 h 1393031"/>
                      <a:gd name="connsiteX173" fmla="*/ 1007269 w 1079093"/>
                      <a:gd name="connsiteY173" fmla="*/ 1064419 h 1393031"/>
                      <a:gd name="connsiteX174" fmla="*/ 1028700 w 1079093"/>
                      <a:gd name="connsiteY174" fmla="*/ 1059656 h 1393031"/>
                      <a:gd name="connsiteX175" fmla="*/ 1042988 w 1079093"/>
                      <a:gd name="connsiteY175" fmla="*/ 1054894 h 1393031"/>
                      <a:gd name="connsiteX176" fmla="*/ 1050132 w 1079093"/>
                      <a:gd name="connsiteY176" fmla="*/ 1052512 h 1393031"/>
                      <a:gd name="connsiteX177" fmla="*/ 1057275 w 1079093"/>
                      <a:gd name="connsiteY177" fmla="*/ 1047750 h 1393031"/>
                      <a:gd name="connsiteX178" fmla="*/ 1059657 w 1079093"/>
                      <a:gd name="connsiteY178" fmla="*/ 1040606 h 1393031"/>
                      <a:gd name="connsiteX179" fmla="*/ 1064419 w 1079093"/>
                      <a:gd name="connsiteY179" fmla="*/ 1021556 h 1393031"/>
                      <a:gd name="connsiteX180" fmla="*/ 1062038 w 1079093"/>
                      <a:gd name="connsiteY180" fmla="*/ 1004887 h 1393031"/>
                      <a:gd name="connsiteX181" fmla="*/ 1016794 w 1079093"/>
                      <a:gd name="connsiteY181" fmla="*/ 1000125 h 1393031"/>
                      <a:gd name="connsiteX182" fmla="*/ 988219 w 1079093"/>
                      <a:gd name="connsiteY182" fmla="*/ 997744 h 1393031"/>
                      <a:gd name="connsiteX183" fmla="*/ 978694 w 1079093"/>
                      <a:gd name="connsiteY183" fmla="*/ 992981 h 1393031"/>
                      <a:gd name="connsiteX184" fmla="*/ 971550 w 1079093"/>
                      <a:gd name="connsiteY184" fmla="*/ 990600 h 1393031"/>
                      <a:gd name="connsiteX185" fmla="*/ 966788 w 1079093"/>
                      <a:gd name="connsiteY185" fmla="*/ 983456 h 1393031"/>
                      <a:gd name="connsiteX186" fmla="*/ 962025 w 1079093"/>
                      <a:gd name="connsiteY186" fmla="*/ 966787 h 1393031"/>
                      <a:gd name="connsiteX187" fmla="*/ 959644 w 1079093"/>
                      <a:gd name="connsiteY187" fmla="*/ 959644 h 1393031"/>
                      <a:gd name="connsiteX188" fmla="*/ 959644 w 1079093"/>
                      <a:gd name="connsiteY188" fmla="*/ 933450 h 1393031"/>
                      <a:gd name="connsiteX189" fmla="*/ 966788 w 1079093"/>
                      <a:gd name="connsiteY189" fmla="*/ 931069 h 1393031"/>
                      <a:gd name="connsiteX190" fmla="*/ 983457 w 1079093"/>
                      <a:gd name="connsiteY190" fmla="*/ 921544 h 1393031"/>
                      <a:gd name="connsiteX191" fmla="*/ 997744 w 1079093"/>
                      <a:gd name="connsiteY191" fmla="*/ 919162 h 1393031"/>
                      <a:gd name="connsiteX192" fmla="*/ 1009650 w 1079093"/>
                      <a:gd name="connsiteY192" fmla="*/ 900112 h 1393031"/>
                      <a:gd name="connsiteX193" fmla="*/ 1012032 w 1079093"/>
                      <a:gd name="connsiteY193" fmla="*/ 892969 h 1393031"/>
                      <a:gd name="connsiteX194" fmla="*/ 1009650 w 1079093"/>
                      <a:gd name="connsiteY194" fmla="*/ 881062 h 1393031"/>
                      <a:gd name="connsiteX195" fmla="*/ 1002507 w 1079093"/>
                      <a:gd name="connsiteY195" fmla="*/ 876300 h 1393031"/>
                      <a:gd name="connsiteX196" fmla="*/ 985838 w 1079093"/>
                      <a:gd name="connsiteY196" fmla="*/ 864394 h 1393031"/>
                      <a:gd name="connsiteX197" fmla="*/ 966788 w 1079093"/>
                      <a:gd name="connsiteY197" fmla="*/ 842962 h 1393031"/>
                      <a:gd name="connsiteX198" fmla="*/ 969169 w 1079093"/>
                      <a:gd name="connsiteY198" fmla="*/ 831056 h 1393031"/>
                      <a:gd name="connsiteX199" fmla="*/ 983457 w 1079093"/>
                      <a:gd name="connsiteY199" fmla="*/ 821531 h 1393031"/>
                      <a:gd name="connsiteX200" fmla="*/ 995363 w 1079093"/>
                      <a:gd name="connsiteY200" fmla="*/ 809625 h 1393031"/>
                      <a:gd name="connsiteX201" fmla="*/ 1016794 w 1079093"/>
                      <a:gd name="connsiteY201" fmla="*/ 792956 h 1393031"/>
                      <a:gd name="connsiteX202" fmla="*/ 1023938 w 1079093"/>
                      <a:gd name="connsiteY202" fmla="*/ 785812 h 1393031"/>
                      <a:gd name="connsiteX203" fmla="*/ 1028700 w 1079093"/>
                      <a:gd name="connsiteY203" fmla="*/ 778669 h 1393031"/>
                      <a:gd name="connsiteX204" fmla="*/ 1035844 w 1079093"/>
                      <a:gd name="connsiteY204" fmla="*/ 769144 h 1393031"/>
                      <a:gd name="connsiteX205" fmla="*/ 1038225 w 1079093"/>
                      <a:gd name="connsiteY205" fmla="*/ 762000 h 1393031"/>
                      <a:gd name="connsiteX206" fmla="*/ 1033463 w 1079093"/>
                      <a:gd name="connsiteY206" fmla="*/ 721519 h 1393031"/>
                      <a:gd name="connsiteX207" fmla="*/ 1026319 w 1079093"/>
                      <a:gd name="connsiteY207" fmla="*/ 719137 h 1393031"/>
                      <a:gd name="connsiteX208" fmla="*/ 1012032 w 1079093"/>
                      <a:gd name="connsiteY208" fmla="*/ 709612 h 1393031"/>
                      <a:gd name="connsiteX209" fmla="*/ 1004888 w 1079093"/>
                      <a:gd name="connsiteY209" fmla="*/ 702469 h 1393031"/>
                      <a:gd name="connsiteX210" fmla="*/ 995363 w 1079093"/>
                      <a:gd name="connsiteY210" fmla="*/ 688181 h 1393031"/>
                      <a:gd name="connsiteX211" fmla="*/ 1012032 w 1079093"/>
                      <a:gd name="connsiteY211" fmla="*/ 666750 h 1393031"/>
                      <a:gd name="connsiteX212" fmla="*/ 1016794 w 1079093"/>
                      <a:gd name="connsiteY212" fmla="*/ 657225 h 1393031"/>
                      <a:gd name="connsiteX213" fmla="*/ 1023938 w 1079093"/>
                      <a:gd name="connsiteY213" fmla="*/ 650081 h 1393031"/>
                      <a:gd name="connsiteX214" fmla="*/ 1028700 w 1079093"/>
                      <a:gd name="connsiteY214" fmla="*/ 640556 h 1393031"/>
                      <a:gd name="connsiteX215" fmla="*/ 1031082 w 1079093"/>
                      <a:gd name="connsiteY215" fmla="*/ 631031 h 1393031"/>
                      <a:gd name="connsiteX216" fmla="*/ 1033463 w 1079093"/>
                      <a:gd name="connsiteY216" fmla="*/ 623887 h 1393031"/>
                      <a:gd name="connsiteX217" fmla="*/ 1031082 w 1079093"/>
                      <a:gd name="connsiteY217" fmla="*/ 609600 h 1393031"/>
                      <a:gd name="connsiteX218" fmla="*/ 1023938 w 1079093"/>
                      <a:gd name="connsiteY218" fmla="*/ 607219 h 1393031"/>
                      <a:gd name="connsiteX219" fmla="*/ 1007269 w 1079093"/>
                      <a:gd name="connsiteY219" fmla="*/ 595312 h 1393031"/>
                      <a:gd name="connsiteX220" fmla="*/ 997744 w 1079093"/>
                      <a:gd name="connsiteY220" fmla="*/ 592931 h 1393031"/>
                      <a:gd name="connsiteX221" fmla="*/ 981075 w 1079093"/>
                      <a:gd name="connsiteY221" fmla="*/ 585787 h 1393031"/>
                      <a:gd name="connsiteX222" fmla="*/ 971550 w 1079093"/>
                      <a:gd name="connsiteY222" fmla="*/ 578644 h 1393031"/>
                      <a:gd name="connsiteX223" fmla="*/ 964407 w 1079093"/>
                      <a:gd name="connsiteY223" fmla="*/ 564356 h 1393031"/>
                      <a:gd name="connsiteX224" fmla="*/ 959644 w 1079093"/>
                      <a:gd name="connsiteY224" fmla="*/ 557212 h 1393031"/>
                      <a:gd name="connsiteX225" fmla="*/ 952500 w 1079093"/>
                      <a:gd name="connsiteY225" fmla="*/ 535781 h 1393031"/>
                      <a:gd name="connsiteX226" fmla="*/ 954882 w 1079093"/>
                      <a:gd name="connsiteY226" fmla="*/ 511969 h 1393031"/>
                      <a:gd name="connsiteX227" fmla="*/ 976313 w 1079093"/>
                      <a:gd name="connsiteY227" fmla="*/ 500062 h 1393031"/>
                      <a:gd name="connsiteX228" fmla="*/ 990600 w 1079093"/>
                      <a:gd name="connsiteY228" fmla="*/ 497681 h 1393031"/>
                      <a:gd name="connsiteX229" fmla="*/ 997744 w 1079093"/>
                      <a:gd name="connsiteY229" fmla="*/ 495300 h 1393031"/>
                      <a:gd name="connsiteX230" fmla="*/ 1014413 w 1079093"/>
                      <a:gd name="connsiteY230" fmla="*/ 500062 h 1393031"/>
                      <a:gd name="connsiteX231" fmla="*/ 1031082 w 1079093"/>
                      <a:gd name="connsiteY231" fmla="*/ 507206 h 1393031"/>
                      <a:gd name="connsiteX232" fmla="*/ 1038225 w 1079093"/>
                      <a:gd name="connsiteY232" fmla="*/ 511969 h 1393031"/>
                      <a:gd name="connsiteX233" fmla="*/ 1069182 w 1079093"/>
                      <a:gd name="connsiteY233" fmla="*/ 507206 h 1393031"/>
                      <a:gd name="connsiteX234" fmla="*/ 1078707 w 1079093"/>
                      <a:gd name="connsiteY234" fmla="*/ 490537 h 1393031"/>
                      <a:gd name="connsiteX235" fmla="*/ 1069182 w 1079093"/>
                      <a:gd name="connsiteY235" fmla="*/ 476250 h 1393031"/>
                      <a:gd name="connsiteX236" fmla="*/ 1062038 w 1079093"/>
                      <a:gd name="connsiteY236" fmla="*/ 457200 h 1393031"/>
                      <a:gd name="connsiteX237" fmla="*/ 1047750 w 1079093"/>
                      <a:gd name="connsiteY237" fmla="*/ 452437 h 1393031"/>
                      <a:gd name="connsiteX238" fmla="*/ 1033463 w 1079093"/>
                      <a:gd name="connsiteY238" fmla="*/ 454819 h 1393031"/>
                      <a:gd name="connsiteX239" fmla="*/ 1026319 w 1079093"/>
                      <a:gd name="connsiteY239" fmla="*/ 459581 h 1393031"/>
                      <a:gd name="connsiteX240" fmla="*/ 1009650 w 1079093"/>
                      <a:gd name="connsiteY240" fmla="*/ 461962 h 1393031"/>
                      <a:gd name="connsiteX241" fmla="*/ 985838 w 1079093"/>
                      <a:gd name="connsiteY241" fmla="*/ 459581 h 1393031"/>
                      <a:gd name="connsiteX242" fmla="*/ 978694 w 1079093"/>
                      <a:gd name="connsiteY242" fmla="*/ 447675 h 1393031"/>
                      <a:gd name="connsiteX243" fmla="*/ 973932 w 1079093"/>
                      <a:gd name="connsiteY243" fmla="*/ 433387 h 1393031"/>
                      <a:gd name="connsiteX244" fmla="*/ 976313 w 1079093"/>
                      <a:gd name="connsiteY244" fmla="*/ 409575 h 1393031"/>
                      <a:gd name="connsiteX245" fmla="*/ 978694 w 1079093"/>
                      <a:gd name="connsiteY245" fmla="*/ 402431 h 1393031"/>
                      <a:gd name="connsiteX246" fmla="*/ 1000125 w 1079093"/>
                      <a:gd name="connsiteY246" fmla="*/ 385762 h 1393031"/>
                      <a:gd name="connsiteX247" fmla="*/ 1012032 w 1079093"/>
                      <a:gd name="connsiteY247" fmla="*/ 371475 h 1393031"/>
                      <a:gd name="connsiteX248" fmla="*/ 1014413 w 1079093"/>
                      <a:gd name="connsiteY248" fmla="*/ 364331 h 1393031"/>
                      <a:gd name="connsiteX249" fmla="*/ 1004888 w 1079093"/>
                      <a:gd name="connsiteY249" fmla="*/ 342900 h 1393031"/>
                      <a:gd name="connsiteX250" fmla="*/ 990600 w 1079093"/>
                      <a:gd name="connsiteY250" fmla="*/ 328612 h 1393031"/>
                      <a:gd name="connsiteX251" fmla="*/ 983457 w 1079093"/>
                      <a:gd name="connsiteY251" fmla="*/ 321469 h 1393031"/>
                      <a:gd name="connsiteX252" fmla="*/ 978694 w 1079093"/>
                      <a:gd name="connsiteY252" fmla="*/ 311944 h 1393031"/>
                      <a:gd name="connsiteX253" fmla="*/ 976313 w 1079093"/>
                      <a:gd name="connsiteY253" fmla="*/ 304800 h 1393031"/>
                      <a:gd name="connsiteX254" fmla="*/ 973932 w 1079093"/>
                      <a:gd name="connsiteY254" fmla="*/ 295275 h 1393031"/>
                      <a:gd name="connsiteX255" fmla="*/ 959644 w 1079093"/>
                      <a:gd name="connsiteY255" fmla="*/ 266700 h 1393031"/>
                      <a:gd name="connsiteX256" fmla="*/ 957263 w 1079093"/>
                      <a:gd name="connsiteY256" fmla="*/ 257175 h 1393031"/>
                      <a:gd name="connsiteX257" fmla="*/ 952500 w 1079093"/>
                      <a:gd name="connsiteY257" fmla="*/ 242887 h 1393031"/>
                      <a:gd name="connsiteX258" fmla="*/ 1021557 w 1079093"/>
                      <a:gd name="connsiteY258" fmla="*/ 235744 h 1393031"/>
                      <a:gd name="connsiteX259" fmla="*/ 1059657 w 1079093"/>
                      <a:gd name="connsiteY259" fmla="*/ 228600 h 1393031"/>
                      <a:gd name="connsiteX260" fmla="*/ 1071563 w 1079093"/>
                      <a:gd name="connsiteY260" fmla="*/ 226219 h 1393031"/>
                      <a:gd name="connsiteX261" fmla="*/ 1069182 w 1079093"/>
                      <a:gd name="connsiteY261" fmla="*/ 209550 h 1393031"/>
                      <a:gd name="connsiteX262" fmla="*/ 1062038 w 1079093"/>
                      <a:gd name="connsiteY262" fmla="*/ 207169 h 1393031"/>
                      <a:gd name="connsiteX263" fmla="*/ 1047750 w 1079093"/>
                      <a:gd name="connsiteY263" fmla="*/ 197644 h 1393031"/>
                      <a:gd name="connsiteX264" fmla="*/ 1028700 w 1079093"/>
                      <a:gd name="connsiteY264" fmla="*/ 176212 h 1393031"/>
                      <a:gd name="connsiteX265" fmla="*/ 1021557 w 1079093"/>
                      <a:gd name="connsiteY265" fmla="*/ 171450 h 1393031"/>
                      <a:gd name="connsiteX266" fmla="*/ 1007269 w 1079093"/>
                      <a:gd name="connsiteY266" fmla="*/ 166687 h 1393031"/>
                      <a:gd name="connsiteX267" fmla="*/ 1000125 w 1079093"/>
                      <a:gd name="connsiteY267" fmla="*/ 159544 h 1393031"/>
                      <a:gd name="connsiteX268" fmla="*/ 992982 w 1079093"/>
                      <a:gd name="connsiteY268" fmla="*/ 154781 h 1393031"/>
                      <a:gd name="connsiteX269" fmla="*/ 988219 w 1079093"/>
                      <a:gd name="connsiteY269" fmla="*/ 147637 h 1393031"/>
                      <a:gd name="connsiteX270" fmla="*/ 988219 w 1079093"/>
                      <a:gd name="connsiteY270" fmla="*/ 126206 h 1393031"/>
                      <a:gd name="connsiteX271" fmla="*/ 1002507 w 1079093"/>
                      <a:gd name="connsiteY271" fmla="*/ 116681 h 1393031"/>
                      <a:gd name="connsiteX272" fmla="*/ 1014413 w 1079093"/>
                      <a:gd name="connsiteY272" fmla="*/ 104775 h 1393031"/>
                      <a:gd name="connsiteX273" fmla="*/ 1026319 w 1079093"/>
                      <a:gd name="connsiteY273" fmla="*/ 90487 h 1393031"/>
                      <a:gd name="connsiteX274" fmla="*/ 1023938 w 1079093"/>
                      <a:gd name="connsiteY274" fmla="*/ 78581 h 1393031"/>
                      <a:gd name="connsiteX275" fmla="*/ 1009650 w 1079093"/>
                      <a:gd name="connsiteY275" fmla="*/ 66675 h 1393031"/>
                      <a:gd name="connsiteX276" fmla="*/ 995363 w 1079093"/>
                      <a:gd name="connsiteY276" fmla="*/ 45244 h 1393031"/>
                      <a:gd name="connsiteX277" fmla="*/ 990600 w 1079093"/>
                      <a:gd name="connsiteY277" fmla="*/ 38100 h 1393031"/>
                      <a:gd name="connsiteX278" fmla="*/ 983457 w 1079093"/>
                      <a:gd name="connsiteY278" fmla="*/ 30956 h 1393031"/>
                      <a:gd name="connsiteX279" fmla="*/ 981075 w 1079093"/>
                      <a:gd name="connsiteY279" fmla="*/ 23812 h 1393031"/>
                      <a:gd name="connsiteX280" fmla="*/ 971550 w 1079093"/>
                      <a:gd name="connsiteY280" fmla="*/ 19050 h 1393031"/>
                      <a:gd name="connsiteX281" fmla="*/ 966788 w 1079093"/>
                      <a:gd name="connsiteY281" fmla="*/ 4762 h 139303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</a:cxnLst>
                    <a:rect l="l" t="t" r="r" b="b"/>
                    <a:pathLst>
                      <a:path w="1079093" h="1393031">
                        <a:moveTo>
                          <a:pt x="35719" y="0"/>
                        </a:moveTo>
                        <a:cubicBezTo>
                          <a:pt x="40482" y="794"/>
                          <a:pt x="46051" y="-388"/>
                          <a:pt x="50007" y="2381"/>
                        </a:cubicBezTo>
                        <a:cubicBezTo>
                          <a:pt x="54696" y="5663"/>
                          <a:pt x="54102" y="14859"/>
                          <a:pt x="59532" y="16669"/>
                        </a:cubicBezTo>
                        <a:cubicBezTo>
                          <a:pt x="76924" y="22466"/>
                          <a:pt x="68949" y="20214"/>
                          <a:pt x="83344" y="23812"/>
                        </a:cubicBezTo>
                        <a:cubicBezTo>
                          <a:pt x="99407" y="39875"/>
                          <a:pt x="91242" y="35970"/>
                          <a:pt x="104775" y="40481"/>
                        </a:cubicBezTo>
                        <a:cubicBezTo>
                          <a:pt x="113182" y="48888"/>
                          <a:pt x="118535" y="50481"/>
                          <a:pt x="109538" y="66675"/>
                        </a:cubicBezTo>
                        <a:cubicBezTo>
                          <a:pt x="107949" y="69536"/>
                          <a:pt x="103188" y="68262"/>
                          <a:pt x="100013" y="69056"/>
                        </a:cubicBezTo>
                        <a:cubicBezTo>
                          <a:pt x="97632" y="70644"/>
                          <a:pt x="94893" y="71795"/>
                          <a:pt x="92869" y="73819"/>
                        </a:cubicBezTo>
                        <a:cubicBezTo>
                          <a:pt x="87070" y="79618"/>
                          <a:pt x="87911" y="82838"/>
                          <a:pt x="85725" y="90487"/>
                        </a:cubicBezTo>
                        <a:cubicBezTo>
                          <a:pt x="85035" y="92901"/>
                          <a:pt x="84138" y="95250"/>
                          <a:pt x="83344" y="97631"/>
                        </a:cubicBezTo>
                        <a:cubicBezTo>
                          <a:pt x="84138" y="105569"/>
                          <a:pt x="82999" y="113947"/>
                          <a:pt x="85725" y="121444"/>
                        </a:cubicBezTo>
                        <a:cubicBezTo>
                          <a:pt x="86583" y="123803"/>
                          <a:pt x="90519" y="122944"/>
                          <a:pt x="92869" y="123825"/>
                        </a:cubicBezTo>
                        <a:cubicBezTo>
                          <a:pt x="96871" y="125326"/>
                          <a:pt x="100806" y="127000"/>
                          <a:pt x="104775" y="128587"/>
                        </a:cubicBezTo>
                        <a:cubicBezTo>
                          <a:pt x="103981" y="140493"/>
                          <a:pt x="104081" y="152493"/>
                          <a:pt x="102394" y="164306"/>
                        </a:cubicBezTo>
                        <a:cubicBezTo>
                          <a:pt x="101684" y="169276"/>
                          <a:pt x="97632" y="178594"/>
                          <a:pt x="97632" y="178594"/>
                        </a:cubicBezTo>
                        <a:cubicBezTo>
                          <a:pt x="96838" y="188913"/>
                          <a:pt x="97157" y="199378"/>
                          <a:pt x="95250" y="209550"/>
                        </a:cubicBezTo>
                        <a:cubicBezTo>
                          <a:pt x="94723" y="212363"/>
                          <a:pt x="91768" y="214134"/>
                          <a:pt x="90488" y="216694"/>
                        </a:cubicBezTo>
                        <a:cubicBezTo>
                          <a:pt x="80634" y="236403"/>
                          <a:pt x="96989" y="210515"/>
                          <a:pt x="83344" y="230981"/>
                        </a:cubicBezTo>
                        <a:cubicBezTo>
                          <a:pt x="77361" y="248934"/>
                          <a:pt x="85431" y="226808"/>
                          <a:pt x="76200" y="245269"/>
                        </a:cubicBezTo>
                        <a:cubicBezTo>
                          <a:pt x="72309" y="253051"/>
                          <a:pt x="73795" y="262851"/>
                          <a:pt x="66675" y="269081"/>
                        </a:cubicBezTo>
                        <a:cubicBezTo>
                          <a:pt x="62368" y="272850"/>
                          <a:pt x="52388" y="278606"/>
                          <a:pt x="52388" y="278606"/>
                        </a:cubicBezTo>
                        <a:cubicBezTo>
                          <a:pt x="50800" y="280987"/>
                          <a:pt x="48095" y="282927"/>
                          <a:pt x="47625" y="285750"/>
                        </a:cubicBezTo>
                        <a:cubicBezTo>
                          <a:pt x="47212" y="288226"/>
                          <a:pt x="50007" y="290384"/>
                          <a:pt x="50007" y="292894"/>
                        </a:cubicBezTo>
                        <a:cubicBezTo>
                          <a:pt x="50007" y="304826"/>
                          <a:pt x="48419" y="316706"/>
                          <a:pt x="47625" y="328612"/>
                        </a:cubicBezTo>
                        <a:cubicBezTo>
                          <a:pt x="47743" y="329202"/>
                          <a:pt x="50436" y="345222"/>
                          <a:pt x="52388" y="347662"/>
                        </a:cubicBezTo>
                        <a:cubicBezTo>
                          <a:pt x="54176" y="349897"/>
                          <a:pt x="57151" y="350837"/>
                          <a:pt x="59532" y="352425"/>
                        </a:cubicBezTo>
                        <a:cubicBezTo>
                          <a:pt x="61119" y="354806"/>
                          <a:pt x="62462" y="357370"/>
                          <a:pt x="64294" y="359569"/>
                        </a:cubicBezTo>
                        <a:cubicBezTo>
                          <a:pt x="70882" y="367474"/>
                          <a:pt x="71763" y="364982"/>
                          <a:pt x="76200" y="373856"/>
                        </a:cubicBezTo>
                        <a:cubicBezTo>
                          <a:pt x="77323" y="376101"/>
                          <a:pt x="77788" y="378619"/>
                          <a:pt x="78582" y="381000"/>
                        </a:cubicBezTo>
                        <a:cubicBezTo>
                          <a:pt x="78522" y="381359"/>
                          <a:pt x="76305" y="399235"/>
                          <a:pt x="73819" y="402431"/>
                        </a:cubicBezTo>
                        <a:cubicBezTo>
                          <a:pt x="69684" y="407748"/>
                          <a:pt x="59532" y="416719"/>
                          <a:pt x="59532" y="416719"/>
                        </a:cubicBezTo>
                        <a:cubicBezTo>
                          <a:pt x="57944" y="421481"/>
                          <a:pt x="55594" y="426054"/>
                          <a:pt x="54769" y="431006"/>
                        </a:cubicBezTo>
                        <a:cubicBezTo>
                          <a:pt x="51077" y="453162"/>
                          <a:pt x="52868" y="440490"/>
                          <a:pt x="50007" y="469106"/>
                        </a:cubicBezTo>
                        <a:cubicBezTo>
                          <a:pt x="50801" y="476250"/>
                          <a:pt x="48529" y="484473"/>
                          <a:pt x="52388" y="490537"/>
                        </a:cubicBezTo>
                        <a:cubicBezTo>
                          <a:pt x="55083" y="494772"/>
                          <a:pt x="66675" y="495300"/>
                          <a:pt x="66675" y="495300"/>
                        </a:cubicBezTo>
                        <a:cubicBezTo>
                          <a:pt x="67469" y="497681"/>
                          <a:pt x="67282" y="500669"/>
                          <a:pt x="69057" y="502444"/>
                        </a:cubicBezTo>
                        <a:cubicBezTo>
                          <a:pt x="73104" y="506491"/>
                          <a:pt x="83344" y="511969"/>
                          <a:pt x="83344" y="511969"/>
                        </a:cubicBezTo>
                        <a:cubicBezTo>
                          <a:pt x="84932" y="515938"/>
                          <a:pt x="86755" y="519820"/>
                          <a:pt x="88107" y="523875"/>
                        </a:cubicBezTo>
                        <a:cubicBezTo>
                          <a:pt x="89134" y="526957"/>
                          <a:pt x="90958" y="537105"/>
                          <a:pt x="92869" y="540544"/>
                        </a:cubicBezTo>
                        <a:cubicBezTo>
                          <a:pt x="106515" y="565108"/>
                          <a:pt x="99387" y="545810"/>
                          <a:pt x="104775" y="561975"/>
                        </a:cubicBezTo>
                        <a:cubicBezTo>
                          <a:pt x="103981" y="578644"/>
                          <a:pt x="103780" y="595351"/>
                          <a:pt x="102394" y="611981"/>
                        </a:cubicBezTo>
                        <a:cubicBezTo>
                          <a:pt x="102186" y="614482"/>
                          <a:pt x="101788" y="617350"/>
                          <a:pt x="100013" y="619125"/>
                        </a:cubicBezTo>
                        <a:cubicBezTo>
                          <a:pt x="98238" y="620900"/>
                          <a:pt x="95250" y="620712"/>
                          <a:pt x="92869" y="621506"/>
                        </a:cubicBezTo>
                        <a:cubicBezTo>
                          <a:pt x="90488" y="623094"/>
                          <a:pt x="87749" y="624245"/>
                          <a:pt x="85725" y="626269"/>
                        </a:cubicBezTo>
                        <a:cubicBezTo>
                          <a:pt x="83702" y="628292"/>
                          <a:pt x="82383" y="630927"/>
                          <a:pt x="80963" y="633412"/>
                        </a:cubicBezTo>
                        <a:cubicBezTo>
                          <a:pt x="79202" y="636494"/>
                          <a:pt x="77598" y="639674"/>
                          <a:pt x="76200" y="642937"/>
                        </a:cubicBezTo>
                        <a:cubicBezTo>
                          <a:pt x="74151" y="647718"/>
                          <a:pt x="72646" y="654775"/>
                          <a:pt x="71438" y="659606"/>
                        </a:cubicBezTo>
                        <a:cubicBezTo>
                          <a:pt x="72232" y="663575"/>
                          <a:pt x="71811" y="667998"/>
                          <a:pt x="73819" y="671512"/>
                        </a:cubicBezTo>
                        <a:cubicBezTo>
                          <a:pt x="75992" y="675315"/>
                          <a:pt x="84439" y="677434"/>
                          <a:pt x="88107" y="678656"/>
                        </a:cubicBezTo>
                        <a:cubicBezTo>
                          <a:pt x="88901" y="681831"/>
                          <a:pt x="89199" y="685173"/>
                          <a:pt x="90488" y="688181"/>
                        </a:cubicBezTo>
                        <a:cubicBezTo>
                          <a:pt x="91615" y="690812"/>
                          <a:pt x="94245" y="692645"/>
                          <a:pt x="95250" y="695325"/>
                        </a:cubicBezTo>
                        <a:cubicBezTo>
                          <a:pt x="96671" y="699115"/>
                          <a:pt x="96650" y="703305"/>
                          <a:pt x="97632" y="707231"/>
                        </a:cubicBezTo>
                        <a:cubicBezTo>
                          <a:pt x="98241" y="709666"/>
                          <a:pt x="99219" y="711994"/>
                          <a:pt x="100013" y="714375"/>
                        </a:cubicBezTo>
                        <a:cubicBezTo>
                          <a:pt x="99219" y="722312"/>
                          <a:pt x="99426" y="730414"/>
                          <a:pt x="97632" y="738187"/>
                        </a:cubicBezTo>
                        <a:cubicBezTo>
                          <a:pt x="96988" y="740976"/>
                          <a:pt x="94149" y="742771"/>
                          <a:pt x="92869" y="745331"/>
                        </a:cubicBezTo>
                        <a:cubicBezTo>
                          <a:pt x="83010" y="765049"/>
                          <a:pt x="99375" y="739145"/>
                          <a:pt x="85725" y="759619"/>
                        </a:cubicBezTo>
                        <a:cubicBezTo>
                          <a:pt x="84931" y="765175"/>
                          <a:pt x="84445" y="770784"/>
                          <a:pt x="83344" y="776287"/>
                        </a:cubicBezTo>
                        <a:cubicBezTo>
                          <a:pt x="82060" y="782705"/>
                          <a:pt x="80652" y="789128"/>
                          <a:pt x="78582" y="795337"/>
                        </a:cubicBezTo>
                        <a:cubicBezTo>
                          <a:pt x="77788" y="797718"/>
                          <a:pt x="77592" y="800392"/>
                          <a:pt x="76200" y="802481"/>
                        </a:cubicBezTo>
                        <a:cubicBezTo>
                          <a:pt x="74140" y="805572"/>
                          <a:pt x="65820" y="812922"/>
                          <a:pt x="61913" y="814387"/>
                        </a:cubicBezTo>
                        <a:cubicBezTo>
                          <a:pt x="59244" y="815388"/>
                          <a:pt x="37332" y="818881"/>
                          <a:pt x="35719" y="819150"/>
                        </a:cubicBezTo>
                        <a:cubicBezTo>
                          <a:pt x="31750" y="818356"/>
                          <a:pt x="27718" y="817834"/>
                          <a:pt x="23813" y="816769"/>
                        </a:cubicBezTo>
                        <a:cubicBezTo>
                          <a:pt x="18970" y="815448"/>
                          <a:pt x="9525" y="812006"/>
                          <a:pt x="9525" y="812006"/>
                        </a:cubicBezTo>
                        <a:cubicBezTo>
                          <a:pt x="7144" y="812800"/>
                          <a:pt x="2926" y="811937"/>
                          <a:pt x="2382" y="814387"/>
                        </a:cubicBezTo>
                        <a:cubicBezTo>
                          <a:pt x="-793" y="828675"/>
                          <a:pt x="2082" y="833287"/>
                          <a:pt x="11907" y="838200"/>
                        </a:cubicBezTo>
                        <a:cubicBezTo>
                          <a:pt x="14152" y="839322"/>
                          <a:pt x="16669" y="839787"/>
                          <a:pt x="19050" y="840581"/>
                        </a:cubicBezTo>
                        <a:cubicBezTo>
                          <a:pt x="21431" y="842169"/>
                          <a:pt x="24170" y="843320"/>
                          <a:pt x="26194" y="845344"/>
                        </a:cubicBezTo>
                        <a:cubicBezTo>
                          <a:pt x="28218" y="847368"/>
                          <a:pt x="29125" y="850289"/>
                          <a:pt x="30957" y="852487"/>
                        </a:cubicBezTo>
                        <a:cubicBezTo>
                          <a:pt x="33113" y="855074"/>
                          <a:pt x="35719" y="857250"/>
                          <a:pt x="38100" y="859631"/>
                        </a:cubicBezTo>
                        <a:cubicBezTo>
                          <a:pt x="40709" y="867457"/>
                          <a:pt x="43395" y="871796"/>
                          <a:pt x="38100" y="881062"/>
                        </a:cubicBezTo>
                        <a:cubicBezTo>
                          <a:pt x="36855" y="883241"/>
                          <a:pt x="33338" y="882650"/>
                          <a:pt x="30957" y="883444"/>
                        </a:cubicBezTo>
                        <a:cubicBezTo>
                          <a:pt x="28804" y="885058"/>
                          <a:pt x="17766" y="893611"/>
                          <a:pt x="14288" y="895350"/>
                        </a:cubicBezTo>
                        <a:cubicBezTo>
                          <a:pt x="12043" y="896473"/>
                          <a:pt x="9525" y="896937"/>
                          <a:pt x="7144" y="897731"/>
                        </a:cubicBezTo>
                        <a:cubicBezTo>
                          <a:pt x="5557" y="900112"/>
                          <a:pt x="2787" y="902042"/>
                          <a:pt x="2382" y="904875"/>
                        </a:cubicBezTo>
                        <a:cubicBezTo>
                          <a:pt x="1357" y="912050"/>
                          <a:pt x="5625" y="917068"/>
                          <a:pt x="11907" y="919162"/>
                        </a:cubicBezTo>
                        <a:cubicBezTo>
                          <a:pt x="16487" y="920689"/>
                          <a:pt x="21481" y="920497"/>
                          <a:pt x="26194" y="921544"/>
                        </a:cubicBezTo>
                        <a:cubicBezTo>
                          <a:pt x="28644" y="922089"/>
                          <a:pt x="31031" y="922936"/>
                          <a:pt x="33338" y="923925"/>
                        </a:cubicBezTo>
                        <a:cubicBezTo>
                          <a:pt x="36601" y="925323"/>
                          <a:pt x="39781" y="926926"/>
                          <a:pt x="42863" y="928687"/>
                        </a:cubicBezTo>
                        <a:cubicBezTo>
                          <a:pt x="45348" y="930107"/>
                          <a:pt x="47376" y="932323"/>
                          <a:pt x="50007" y="933450"/>
                        </a:cubicBezTo>
                        <a:cubicBezTo>
                          <a:pt x="53015" y="934739"/>
                          <a:pt x="56357" y="935037"/>
                          <a:pt x="59532" y="935831"/>
                        </a:cubicBezTo>
                        <a:cubicBezTo>
                          <a:pt x="65806" y="940537"/>
                          <a:pt x="76280" y="943511"/>
                          <a:pt x="64294" y="952500"/>
                        </a:cubicBezTo>
                        <a:cubicBezTo>
                          <a:pt x="60278" y="955512"/>
                          <a:pt x="50007" y="957262"/>
                          <a:pt x="50007" y="957262"/>
                        </a:cubicBezTo>
                        <a:cubicBezTo>
                          <a:pt x="37306" y="976313"/>
                          <a:pt x="53976" y="953293"/>
                          <a:pt x="38100" y="969169"/>
                        </a:cubicBezTo>
                        <a:cubicBezTo>
                          <a:pt x="36077" y="971192"/>
                          <a:pt x="35239" y="974173"/>
                          <a:pt x="33338" y="976312"/>
                        </a:cubicBezTo>
                        <a:cubicBezTo>
                          <a:pt x="28863" y="981346"/>
                          <a:pt x="19050" y="990600"/>
                          <a:pt x="19050" y="990600"/>
                        </a:cubicBezTo>
                        <a:cubicBezTo>
                          <a:pt x="14096" y="1010416"/>
                          <a:pt x="20127" y="990830"/>
                          <a:pt x="11907" y="1007269"/>
                        </a:cubicBezTo>
                        <a:cubicBezTo>
                          <a:pt x="10784" y="1009514"/>
                          <a:pt x="10406" y="1012062"/>
                          <a:pt x="9525" y="1014412"/>
                        </a:cubicBezTo>
                        <a:cubicBezTo>
                          <a:pt x="8024" y="1018414"/>
                          <a:pt x="6350" y="1022350"/>
                          <a:pt x="4763" y="1026319"/>
                        </a:cubicBezTo>
                        <a:cubicBezTo>
                          <a:pt x="5557" y="1033463"/>
                          <a:pt x="4688" y="1040995"/>
                          <a:pt x="7144" y="1047750"/>
                        </a:cubicBezTo>
                        <a:cubicBezTo>
                          <a:pt x="8122" y="1050440"/>
                          <a:pt x="11658" y="1051385"/>
                          <a:pt x="14288" y="1052512"/>
                        </a:cubicBezTo>
                        <a:cubicBezTo>
                          <a:pt x="17296" y="1053801"/>
                          <a:pt x="20666" y="1053995"/>
                          <a:pt x="23813" y="1054894"/>
                        </a:cubicBezTo>
                        <a:cubicBezTo>
                          <a:pt x="47686" y="1061716"/>
                          <a:pt x="10758" y="1052226"/>
                          <a:pt x="40482" y="1059656"/>
                        </a:cubicBezTo>
                        <a:cubicBezTo>
                          <a:pt x="53308" y="1068209"/>
                          <a:pt x="52818" y="1064859"/>
                          <a:pt x="45244" y="1090612"/>
                        </a:cubicBezTo>
                        <a:cubicBezTo>
                          <a:pt x="43629" y="1096103"/>
                          <a:pt x="38894" y="1100137"/>
                          <a:pt x="35719" y="1104900"/>
                        </a:cubicBezTo>
                        <a:cubicBezTo>
                          <a:pt x="34132" y="1107281"/>
                          <a:pt x="31862" y="1109329"/>
                          <a:pt x="30957" y="1112044"/>
                        </a:cubicBezTo>
                        <a:cubicBezTo>
                          <a:pt x="30163" y="1114425"/>
                          <a:pt x="29967" y="1117099"/>
                          <a:pt x="28575" y="1119187"/>
                        </a:cubicBezTo>
                        <a:cubicBezTo>
                          <a:pt x="26707" y="1121989"/>
                          <a:pt x="23813" y="1123950"/>
                          <a:pt x="21432" y="1126331"/>
                        </a:cubicBezTo>
                        <a:cubicBezTo>
                          <a:pt x="16795" y="1140239"/>
                          <a:pt x="22678" y="1127466"/>
                          <a:pt x="11907" y="1138237"/>
                        </a:cubicBezTo>
                        <a:cubicBezTo>
                          <a:pt x="9883" y="1140261"/>
                          <a:pt x="8564" y="1142896"/>
                          <a:pt x="7144" y="1145381"/>
                        </a:cubicBezTo>
                        <a:cubicBezTo>
                          <a:pt x="2438" y="1153616"/>
                          <a:pt x="2671" y="1154038"/>
                          <a:pt x="0" y="1162050"/>
                        </a:cubicBezTo>
                        <a:cubicBezTo>
                          <a:pt x="794" y="1169987"/>
                          <a:pt x="588" y="1178089"/>
                          <a:pt x="2382" y="1185862"/>
                        </a:cubicBezTo>
                        <a:cubicBezTo>
                          <a:pt x="3026" y="1188651"/>
                          <a:pt x="5120" y="1190982"/>
                          <a:pt x="7144" y="1193006"/>
                        </a:cubicBezTo>
                        <a:cubicBezTo>
                          <a:pt x="9168" y="1195030"/>
                          <a:pt x="11728" y="1196489"/>
                          <a:pt x="14288" y="1197769"/>
                        </a:cubicBezTo>
                        <a:cubicBezTo>
                          <a:pt x="16533" y="1198892"/>
                          <a:pt x="18931" y="1199933"/>
                          <a:pt x="21432" y="1200150"/>
                        </a:cubicBezTo>
                        <a:cubicBezTo>
                          <a:pt x="37267" y="1201527"/>
                          <a:pt x="53182" y="1201737"/>
                          <a:pt x="69057" y="1202531"/>
                        </a:cubicBezTo>
                        <a:cubicBezTo>
                          <a:pt x="71438" y="1204119"/>
                          <a:pt x="74412" y="1205059"/>
                          <a:pt x="76200" y="1207294"/>
                        </a:cubicBezTo>
                        <a:cubicBezTo>
                          <a:pt x="77768" y="1209254"/>
                          <a:pt x="78133" y="1211968"/>
                          <a:pt x="78582" y="1214437"/>
                        </a:cubicBezTo>
                        <a:cubicBezTo>
                          <a:pt x="79727" y="1220733"/>
                          <a:pt x="79818" y="1227191"/>
                          <a:pt x="80963" y="1233487"/>
                        </a:cubicBezTo>
                        <a:cubicBezTo>
                          <a:pt x="83835" y="1249287"/>
                          <a:pt x="84958" y="1231187"/>
                          <a:pt x="92869" y="1254919"/>
                        </a:cubicBezTo>
                        <a:lnTo>
                          <a:pt x="95250" y="1262062"/>
                        </a:lnTo>
                        <a:cubicBezTo>
                          <a:pt x="96044" y="1269206"/>
                          <a:pt x="97184" y="1276320"/>
                          <a:pt x="97632" y="1283494"/>
                        </a:cubicBezTo>
                        <a:cubicBezTo>
                          <a:pt x="99813" y="1318393"/>
                          <a:pt x="76856" y="1364784"/>
                          <a:pt x="109538" y="1381125"/>
                        </a:cubicBezTo>
                        <a:cubicBezTo>
                          <a:pt x="111783" y="1382248"/>
                          <a:pt x="114301" y="1382712"/>
                          <a:pt x="116682" y="1383506"/>
                        </a:cubicBezTo>
                        <a:cubicBezTo>
                          <a:pt x="123826" y="1382712"/>
                          <a:pt x="131065" y="1382535"/>
                          <a:pt x="138113" y="1381125"/>
                        </a:cubicBezTo>
                        <a:cubicBezTo>
                          <a:pt x="143036" y="1380140"/>
                          <a:pt x="152400" y="1376362"/>
                          <a:pt x="152400" y="1376362"/>
                        </a:cubicBezTo>
                        <a:cubicBezTo>
                          <a:pt x="164658" y="1364105"/>
                          <a:pt x="155083" y="1370756"/>
                          <a:pt x="178594" y="1366837"/>
                        </a:cubicBezTo>
                        <a:cubicBezTo>
                          <a:pt x="181822" y="1366299"/>
                          <a:pt x="184924" y="1365166"/>
                          <a:pt x="188119" y="1364456"/>
                        </a:cubicBezTo>
                        <a:cubicBezTo>
                          <a:pt x="192070" y="1363578"/>
                          <a:pt x="196081" y="1362985"/>
                          <a:pt x="200025" y="1362075"/>
                        </a:cubicBezTo>
                        <a:cubicBezTo>
                          <a:pt x="237354" y="1353460"/>
                          <a:pt x="203781" y="1360370"/>
                          <a:pt x="230982" y="1354931"/>
                        </a:cubicBezTo>
                        <a:cubicBezTo>
                          <a:pt x="233860" y="1355193"/>
                          <a:pt x="256250" y="1355211"/>
                          <a:pt x="264319" y="1359694"/>
                        </a:cubicBezTo>
                        <a:cubicBezTo>
                          <a:pt x="269323" y="1362474"/>
                          <a:pt x="273487" y="1366659"/>
                          <a:pt x="278607" y="1369219"/>
                        </a:cubicBezTo>
                        <a:cubicBezTo>
                          <a:pt x="299902" y="1379866"/>
                          <a:pt x="290922" y="1376499"/>
                          <a:pt x="304800" y="1381125"/>
                        </a:cubicBezTo>
                        <a:cubicBezTo>
                          <a:pt x="306388" y="1383506"/>
                          <a:pt x="306757" y="1387708"/>
                          <a:pt x="309563" y="1388269"/>
                        </a:cubicBezTo>
                        <a:cubicBezTo>
                          <a:pt x="323594" y="1391075"/>
                          <a:pt x="338180" y="1389293"/>
                          <a:pt x="352425" y="1390650"/>
                        </a:cubicBezTo>
                        <a:cubicBezTo>
                          <a:pt x="354924" y="1390888"/>
                          <a:pt x="357188" y="1392237"/>
                          <a:pt x="359569" y="1393031"/>
                        </a:cubicBezTo>
                        <a:cubicBezTo>
                          <a:pt x="379413" y="1392237"/>
                          <a:pt x="399284" y="1391971"/>
                          <a:pt x="419100" y="1390650"/>
                        </a:cubicBezTo>
                        <a:cubicBezTo>
                          <a:pt x="422021" y="1390455"/>
                          <a:pt x="436941" y="1386964"/>
                          <a:pt x="440532" y="1385887"/>
                        </a:cubicBezTo>
                        <a:cubicBezTo>
                          <a:pt x="445340" y="1384444"/>
                          <a:pt x="454819" y="1381125"/>
                          <a:pt x="454819" y="1381125"/>
                        </a:cubicBezTo>
                        <a:lnTo>
                          <a:pt x="476250" y="1366837"/>
                        </a:lnTo>
                        <a:cubicBezTo>
                          <a:pt x="478631" y="1365249"/>
                          <a:pt x="480679" y="1362980"/>
                          <a:pt x="483394" y="1362075"/>
                        </a:cubicBezTo>
                        <a:lnTo>
                          <a:pt x="490538" y="1359694"/>
                        </a:lnTo>
                        <a:lnTo>
                          <a:pt x="635794" y="1364456"/>
                        </a:lnTo>
                        <a:cubicBezTo>
                          <a:pt x="650813" y="1365821"/>
                          <a:pt x="647036" y="1368887"/>
                          <a:pt x="657225" y="1373981"/>
                        </a:cubicBezTo>
                        <a:cubicBezTo>
                          <a:pt x="659470" y="1375103"/>
                          <a:pt x="661988" y="1375568"/>
                          <a:pt x="664369" y="1376362"/>
                        </a:cubicBezTo>
                        <a:cubicBezTo>
                          <a:pt x="667544" y="1378743"/>
                          <a:pt x="670448" y="1381537"/>
                          <a:pt x="673894" y="1383506"/>
                        </a:cubicBezTo>
                        <a:cubicBezTo>
                          <a:pt x="686744" y="1390849"/>
                          <a:pt x="723393" y="1383534"/>
                          <a:pt x="723900" y="1383506"/>
                        </a:cubicBezTo>
                        <a:cubicBezTo>
                          <a:pt x="730647" y="1379009"/>
                          <a:pt x="733562" y="1375756"/>
                          <a:pt x="742950" y="1376362"/>
                        </a:cubicBezTo>
                        <a:cubicBezTo>
                          <a:pt x="763682" y="1377699"/>
                          <a:pt x="804863" y="1383506"/>
                          <a:pt x="804863" y="1383506"/>
                        </a:cubicBezTo>
                        <a:cubicBezTo>
                          <a:pt x="821193" y="1388949"/>
                          <a:pt x="800925" y="1382521"/>
                          <a:pt x="823913" y="1388269"/>
                        </a:cubicBezTo>
                        <a:cubicBezTo>
                          <a:pt x="826348" y="1388878"/>
                          <a:pt x="828643" y="1389960"/>
                          <a:pt x="831057" y="1390650"/>
                        </a:cubicBezTo>
                        <a:cubicBezTo>
                          <a:pt x="834204" y="1391549"/>
                          <a:pt x="837407" y="1392237"/>
                          <a:pt x="840582" y="1393031"/>
                        </a:cubicBezTo>
                        <a:cubicBezTo>
                          <a:pt x="862013" y="1392237"/>
                          <a:pt x="883477" y="1392076"/>
                          <a:pt x="904875" y="1390650"/>
                        </a:cubicBezTo>
                        <a:cubicBezTo>
                          <a:pt x="911783" y="1390190"/>
                          <a:pt x="913295" y="1386440"/>
                          <a:pt x="919163" y="1383506"/>
                        </a:cubicBezTo>
                        <a:cubicBezTo>
                          <a:pt x="921408" y="1382383"/>
                          <a:pt x="923926" y="1381919"/>
                          <a:pt x="926307" y="1381125"/>
                        </a:cubicBezTo>
                        <a:cubicBezTo>
                          <a:pt x="931069" y="1377950"/>
                          <a:pt x="939206" y="1377153"/>
                          <a:pt x="940594" y="1371600"/>
                        </a:cubicBezTo>
                        <a:cubicBezTo>
                          <a:pt x="943669" y="1359298"/>
                          <a:pt x="941160" y="1364798"/>
                          <a:pt x="947738" y="1354931"/>
                        </a:cubicBezTo>
                        <a:cubicBezTo>
                          <a:pt x="949325" y="1350169"/>
                          <a:pt x="951057" y="1345452"/>
                          <a:pt x="952500" y="1340644"/>
                        </a:cubicBezTo>
                        <a:cubicBezTo>
                          <a:pt x="953643" y="1336835"/>
                          <a:pt x="955265" y="1327972"/>
                          <a:pt x="957263" y="1323975"/>
                        </a:cubicBezTo>
                        <a:cubicBezTo>
                          <a:pt x="958543" y="1321415"/>
                          <a:pt x="959790" y="1318619"/>
                          <a:pt x="962025" y="1316831"/>
                        </a:cubicBezTo>
                        <a:cubicBezTo>
                          <a:pt x="965110" y="1314363"/>
                          <a:pt x="983312" y="1312093"/>
                          <a:pt x="983457" y="1312069"/>
                        </a:cubicBezTo>
                        <a:cubicBezTo>
                          <a:pt x="988721" y="1306804"/>
                          <a:pt x="992049" y="1304410"/>
                          <a:pt x="995363" y="1297781"/>
                        </a:cubicBezTo>
                        <a:cubicBezTo>
                          <a:pt x="996486" y="1295536"/>
                          <a:pt x="996950" y="1293018"/>
                          <a:pt x="997744" y="1290637"/>
                        </a:cubicBezTo>
                        <a:cubicBezTo>
                          <a:pt x="996950" y="1287462"/>
                          <a:pt x="997178" y="1283835"/>
                          <a:pt x="995363" y="1281112"/>
                        </a:cubicBezTo>
                        <a:cubicBezTo>
                          <a:pt x="993775" y="1278731"/>
                          <a:pt x="990243" y="1278374"/>
                          <a:pt x="988219" y="1276350"/>
                        </a:cubicBezTo>
                        <a:cubicBezTo>
                          <a:pt x="986195" y="1274326"/>
                          <a:pt x="985044" y="1271587"/>
                          <a:pt x="983457" y="1269206"/>
                        </a:cubicBezTo>
                        <a:cubicBezTo>
                          <a:pt x="980322" y="1256669"/>
                          <a:pt x="978538" y="1254236"/>
                          <a:pt x="983457" y="1238250"/>
                        </a:cubicBezTo>
                        <a:cubicBezTo>
                          <a:pt x="984188" y="1235875"/>
                          <a:pt x="994950" y="1223178"/>
                          <a:pt x="997744" y="1221581"/>
                        </a:cubicBezTo>
                        <a:cubicBezTo>
                          <a:pt x="1000586" y="1219957"/>
                          <a:pt x="1004122" y="1220099"/>
                          <a:pt x="1007269" y="1219200"/>
                        </a:cubicBezTo>
                        <a:cubicBezTo>
                          <a:pt x="1009683" y="1218510"/>
                          <a:pt x="1012106" y="1217808"/>
                          <a:pt x="1014413" y="1216819"/>
                        </a:cubicBezTo>
                        <a:cubicBezTo>
                          <a:pt x="1018300" y="1215153"/>
                          <a:pt x="1026144" y="1210195"/>
                          <a:pt x="1031082" y="1209675"/>
                        </a:cubicBezTo>
                        <a:cubicBezTo>
                          <a:pt x="1043737" y="1208343"/>
                          <a:pt x="1056482" y="1208088"/>
                          <a:pt x="1069182" y="1207294"/>
                        </a:cubicBezTo>
                        <a:cubicBezTo>
                          <a:pt x="1070341" y="1205555"/>
                          <a:pt x="1077420" y="1196292"/>
                          <a:pt x="1076325" y="1193006"/>
                        </a:cubicBezTo>
                        <a:cubicBezTo>
                          <a:pt x="1075260" y="1189811"/>
                          <a:pt x="1071769" y="1188018"/>
                          <a:pt x="1069182" y="1185862"/>
                        </a:cubicBezTo>
                        <a:cubicBezTo>
                          <a:pt x="1063028" y="1180734"/>
                          <a:pt x="1062052" y="1181105"/>
                          <a:pt x="1054894" y="1178719"/>
                        </a:cubicBezTo>
                        <a:cubicBezTo>
                          <a:pt x="1044937" y="1172081"/>
                          <a:pt x="1040458" y="1170444"/>
                          <a:pt x="1033463" y="1162050"/>
                        </a:cubicBezTo>
                        <a:cubicBezTo>
                          <a:pt x="1031631" y="1159851"/>
                          <a:pt x="1030364" y="1157235"/>
                          <a:pt x="1028700" y="1154906"/>
                        </a:cubicBezTo>
                        <a:cubicBezTo>
                          <a:pt x="1026393" y="1151677"/>
                          <a:pt x="1024140" y="1148394"/>
                          <a:pt x="1021557" y="1145381"/>
                        </a:cubicBezTo>
                        <a:cubicBezTo>
                          <a:pt x="1019365" y="1142824"/>
                          <a:pt x="1016794" y="1140618"/>
                          <a:pt x="1014413" y="1138237"/>
                        </a:cubicBezTo>
                        <a:cubicBezTo>
                          <a:pt x="1013619" y="1135856"/>
                          <a:pt x="1013424" y="1133182"/>
                          <a:pt x="1012032" y="1131094"/>
                        </a:cubicBezTo>
                        <a:cubicBezTo>
                          <a:pt x="1003812" y="1118765"/>
                          <a:pt x="1001705" y="1128686"/>
                          <a:pt x="995363" y="1109662"/>
                        </a:cubicBezTo>
                        <a:cubicBezTo>
                          <a:pt x="989565" y="1092270"/>
                          <a:pt x="991817" y="1100245"/>
                          <a:pt x="988219" y="1085850"/>
                        </a:cubicBezTo>
                        <a:cubicBezTo>
                          <a:pt x="989013" y="1081087"/>
                          <a:pt x="988204" y="1075754"/>
                          <a:pt x="990600" y="1071562"/>
                        </a:cubicBezTo>
                        <a:cubicBezTo>
                          <a:pt x="991845" y="1069383"/>
                          <a:pt x="995437" y="1070170"/>
                          <a:pt x="997744" y="1069181"/>
                        </a:cubicBezTo>
                        <a:cubicBezTo>
                          <a:pt x="1001007" y="1067783"/>
                          <a:pt x="1004006" y="1065817"/>
                          <a:pt x="1007269" y="1064419"/>
                        </a:cubicBezTo>
                        <a:cubicBezTo>
                          <a:pt x="1016813" y="1060329"/>
                          <a:pt x="1016130" y="1062798"/>
                          <a:pt x="1028700" y="1059656"/>
                        </a:cubicBezTo>
                        <a:cubicBezTo>
                          <a:pt x="1033570" y="1058439"/>
                          <a:pt x="1038225" y="1056482"/>
                          <a:pt x="1042988" y="1054894"/>
                        </a:cubicBezTo>
                        <a:cubicBezTo>
                          <a:pt x="1045369" y="1054100"/>
                          <a:pt x="1048043" y="1053904"/>
                          <a:pt x="1050132" y="1052512"/>
                        </a:cubicBezTo>
                        <a:lnTo>
                          <a:pt x="1057275" y="1047750"/>
                        </a:lnTo>
                        <a:cubicBezTo>
                          <a:pt x="1058069" y="1045369"/>
                          <a:pt x="1059048" y="1043041"/>
                          <a:pt x="1059657" y="1040606"/>
                        </a:cubicBezTo>
                        <a:cubicBezTo>
                          <a:pt x="1065408" y="1017603"/>
                          <a:pt x="1058973" y="1037895"/>
                          <a:pt x="1064419" y="1021556"/>
                        </a:cubicBezTo>
                        <a:cubicBezTo>
                          <a:pt x="1063625" y="1016000"/>
                          <a:pt x="1064123" y="1010098"/>
                          <a:pt x="1062038" y="1004887"/>
                        </a:cubicBezTo>
                        <a:cubicBezTo>
                          <a:pt x="1055346" y="988156"/>
                          <a:pt x="1022546" y="999766"/>
                          <a:pt x="1016794" y="1000125"/>
                        </a:cubicBezTo>
                        <a:cubicBezTo>
                          <a:pt x="1007269" y="999331"/>
                          <a:pt x="997613" y="999505"/>
                          <a:pt x="988219" y="997744"/>
                        </a:cubicBezTo>
                        <a:cubicBezTo>
                          <a:pt x="984730" y="997090"/>
                          <a:pt x="981957" y="994379"/>
                          <a:pt x="978694" y="992981"/>
                        </a:cubicBezTo>
                        <a:cubicBezTo>
                          <a:pt x="976387" y="991992"/>
                          <a:pt x="973931" y="991394"/>
                          <a:pt x="971550" y="990600"/>
                        </a:cubicBezTo>
                        <a:cubicBezTo>
                          <a:pt x="969963" y="988219"/>
                          <a:pt x="968068" y="986016"/>
                          <a:pt x="966788" y="983456"/>
                        </a:cubicBezTo>
                        <a:cubicBezTo>
                          <a:pt x="964887" y="979653"/>
                          <a:pt x="963041" y="970342"/>
                          <a:pt x="962025" y="966787"/>
                        </a:cubicBezTo>
                        <a:cubicBezTo>
                          <a:pt x="961335" y="964374"/>
                          <a:pt x="960438" y="962025"/>
                          <a:pt x="959644" y="959644"/>
                        </a:cubicBezTo>
                        <a:cubicBezTo>
                          <a:pt x="958940" y="954713"/>
                          <a:pt x="954654" y="939687"/>
                          <a:pt x="959644" y="933450"/>
                        </a:cubicBezTo>
                        <a:cubicBezTo>
                          <a:pt x="961212" y="931490"/>
                          <a:pt x="964407" y="931863"/>
                          <a:pt x="966788" y="931069"/>
                        </a:cubicBezTo>
                        <a:cubicBezTo>
                          <a:pt x="971573" y="927879"/>
                          <a:pt x="977961" y="923193"/>
                          <a:pt x="983457" y="921544"/>
                        </a:cubicBezTo>
                        <a:cubicBezTo>
                          <a:pt x="988081" y="920157"/>
                          <a:pt x="992982" y="919956"/>
                          <a:pt x="997744" y="919162"/>
                        </a:cubicBezTo>
                        <a:cubicBezTo>
                          <a:pt x="1009066" y="911615"/>
                          <a:pt x="1003982" y="917116"/>
                          <a:pt x="1009650" y="900112"/>
                        </a:cubicBezTo>
                        <a:lnTo>
                          <a:pt x="1012032" y="892969"/>
                        </a:lnTo>
                        <a:cubicBezTo>
                          <a:pt x="1011238" y="889000"/>
                          <a:pt x="1011658" y="884576"/>
                          <a:pt x="1009650" y="881062"/>
                        </a:cubicBezTo>
                        <a:cubicBezTo>
                          <a:pt x="1008230" y="878577"/>
                          <a:pt x="1004705" y="878132"/>
                          <a:pt x="1002507" y="876300"/>
                        </a:cubicBezTo>
                        <a:cubicBezTo>
                          <a:pt x="988027" y="864233"/>
                          <a:pt x="1003462" y="873205"/>
                          <a:pt x="985838" y="864394"/>
                        </a:cubicBezTo>
                        <a:cubicBezTo>
                          <a:pt x="969526" y="848082"/>
                          <a:pt x="975286" y="855710"/>
                          <a:pt x="966788" y="842962"/>
                        </a:cubicBezTo>
                        <a:cubicBezTo>
                          <a:pt x="967582" y="838993"/>
                          <a:pt x="967359" y="834676"/>
                          <a:pt x="969169" y="831056"/>
                        </a:cubicBezTo>
                        <a:cubicBezTo>
                          <a:pt x="972737" y="823921"/>
                          <a:pt x="977107" y="823648"/>
                          <a:pt x="983457" y="821531"/>
                        </a:cubicBezTo>
                        <a:cubicBezTo>
                          <a:pt x="993271" y="806809"/>
                          <a:pt x="982373" y="821171"/>
                          <a:pt x="995363" y="809625"/>
                        </a:cubicBezTo>
                        <a:cubicBezTo>
                          <a:pt x="1014639" y="792491"/>
                          <a:pt x="1002063" y="797866"/>
                          <a:pt x="1016794" y="792956"/>
                        </a:cubicBezTo>
                        <a:cubicBezTo>
                          <a:pt x="1019175" y="790575"/>
                          <a:pt x="1021782" y="788399"/>
                          <a:pt x="1023938" y="785812"/>
                        </a:cubicBezTo>
                        <a:cubicBezTo>
                          <a:pt x="1025770" y="783614"/>
                          <a:pt x="1027037" y="780998"/>
                          <a:pt x="1028700" y="778669"/>
                        </a:cubicBezTo>
                        <a:cubicBezTo>
                          <a:pt x="1031007" y="775439"/>
                          <a:pt x="1033463" y="772319"/>
                          <a:pt x="1035844" y="769144"/>
                        </a:cubicBezTo>
                        <a:cubicBezTo>
                          <a:pt x="1036638" y="766763"/>
                          <a:pt x="1038350" y="764507"/>
                          <a:pt x="1038225" y="762000"/>
                        </a:cubicBezTo>
                        <a:cubicBezTo>
                          <a:pt x="1037547" y="748430"/>
                          <a:pt x="1037099" y="734610"/>
                          <a:pt x="1033463" y="721519"/>
                        </a:cubicBezTo>
                        <a:cubicBezTo>
                          <a:pt x="1032791" y="719100"/>
                          <a:pt x="1028513" y="720356"/>
                          <a:pt x="1026319" y="719137"/>
                        </a:cubicBezTo>
                        <a:cubicBezTo>
                          <a:pt x="1021316" y="716357"/>
                          <a:pt x="1016080" y="713659"/>
                          <a:pt x="1012032" y="709612"/>
                        </a:cubicBezTo>
                        <a:cubicBezTo>
                          <a:pt x="1009651" y="707231"/>
                          <a:pt x="1006955" y="705127"/>
                          <a:pt x="1004888" y="702469"/>
                        </a:cubicBezTo>
                        <a:cubicBezTo>
                          <a:pt x="1001374" y="697951"/>
                          <a:pt x="995363" y="688181"/>
                          <a:pt x="995363" y="688181"/>
                        </a:cubicBezTo>
                        <a:cubicBezTo>
                          <a:pt x="1000039" y="650765"/>
                          <a:pt x="990152" y="680425"/>
                          <a:pt x="1012032" y="666750"/>
                        </a:cubicBezTo>
                        <a:cubicBezTo>
                          <a:pt x="1015042" y="664869"/>
                          <a:pt x="1014731" y="660114"/>
                          <a:pt x="1016794" y="657225"/>
                        </a:cubicBezTo>
                        <a:cubicBezTo>
                          <a:pt x="1018751" y="654485"/>
                          <a:pt x="1021557" y="652462"/>
                          <a:pt x="1023938" y="650081"/>
                        </a:cubicBezTo>
                        <a:cubicBezTo>
                          <a:pt x="1025525" y="646906"/>
                          <a:pt x="1027454" y="643880"/>
                          <a:pt x="1028700" y="640556"/>
                        </a:cubicBezTo>
                        <a:cubicBezTo>
                          <a:pt x="1029849" y="637492"/>
                          <a:pt x="1030183" y="634178"/>
                          <a:pt x="1031082" y="631031"/>
                        </a:cubicBezTo>
                        <a:cubicBezTo>
                          <a:pt x="1031772" y="628617"/>
                          <a:pt x="1032669" y="626268"/>
                          <a:pt x="1033463" y="623887"/>
                        </a:cubicBezTo>
                        <a:cubicBezTo>
                          <a:pt x="1032669" y="619125"/>
                          <a:pt x="1033477" y="613792"/>
                          <a:pt x="1031082" y="609600"/>
                        </a:cubicBezTo>
                        <a:cubicBezTo>
                          <a:pt x="1029837" y="607421"/>
                          <a:pt x="1026117" y="608464"/>
                          <a:pt x="1023938" y="607219"/>
                        </a:cubicBezTo>
                        <a:cubicBezTo>
                          <a:pt x="1021500" y="605826"/>
                          <a:pt x="1010953" y="596891"/>
                          <a:pt x="1007269" y="595312"/>
                        </a:cubicBezTo>
                        <a:cubicBezTo>
                          <a:pt x="1004261" y="594023"/>
                          <a:pt x="1000919" y="593725"/>
                          <a:pt x="997744" y="592931"/>
                        </a:cubicBezTo>
                        <a:cubicBezTo>
                          <a:pt x="971737" y="575596"/>
                          <a:pt x="1011833" y="601166"/>
                          <a:pt x="981075" y="585787"/>
                        </a:cubicBezTo>
                        <a:cubicBezTo>
                          <a:pt x="977525" y="584012"/>
                          <a:pt x="974725" y="581025"/>
                          <a:pt x="971550" y="578644"/>
                        </a:cubicBezTo>
                        <a:cubicBezTo>
                          <a:pt x="957897" y="558161"/>
                          <a:pt x="974270" y="584082"/>
                          <a:pt x="964407" y="564356"/>
                        </a:cubicBezTo>
                        <a:cubicBezTo>
                          <a:pt x="963127" y="561796"/>
                          <a:pt x="960924" y="559772"/>
                          <a:pt x="959644" y="557212"/>
                        </a:cubicBezTo>
                        <a:cubicBezTo>
                          <a:pt x="955163" y="548249"/>
                          <a:pt x="954774" y="544873"/>
                          <a:pt x="952500" y="535781"/>
                        </a:cubicBezTo>
                        <a:cubicBezTo>
                          <a:pt x="953294" y="527844"/>
                          <a:pt x="951315" y="519104"/>
                          <a:pt x="954882" y="511969"/>
                        </a:cubicBezTo>
                        <a:cubicBezTo>
                          <a:pt x="957183" y="507367"/>
                          <a:pt x="969912" y="501485"/>
                          <a:pt x="976313" y="500062"/>
                        </a:cubicBezTo>
                        <a:cubicBezTo>
                          <a:pt x="981026" y="499015"/>
                          <a:pt x="985887" y="498728"/>
                          <a:pt x="990600" y="497681"/>
                        </a:cubicBezTo>
                        <a:cubicBezTo>
                          <a:pt x="993050" y="497137"/>
                          <a:pt x="995363" y="496094"/>
                          <a:pt x="997744" y="495300"/>
                        </a:cubicBezTo>
                        <a:cubicBezTo>
                          <a:pt x="1002575" y="496508"/>
                          <a:pt x="1009632" y="498013"/>
                          <a:pt x="1014413" y="500062"/>
                        </a:cubicBezTo>
                        <a:cubicBezTo>
                          <a:pt x="1035011" y="508890"/>
                          <a:pt x="1014328" y="501622"/>
                          <a:pt x="1031082" y="507206"/>
                        </a:cubicBezTo>
                        <a:cubicBezTo>
                          <a:pt x="1033463" y="508794"/>
                          <a:pt x="1035372" y="511750"/>
                          <a:pt x="1038225" y="511969"/>
                        </a:cubicBezTo>
                        <a:cubicBezTo>
                          <a:pt x="1053186" y="513120"/>
                          <a:pt x="1058041" y="510919"/>
                          <a:pt x="1069182" y="507206"/>
                        </a:cubicBezTo>
                        <a:cubicBezTo>
                          <a:pt x="1073070" y="503317"/>
                          <a:pt x="1080920" y="497916"/>
                          <a:pt x="1078707" y="490537"/>
                        </a:cubicBezTo>
                        <a:cubicBezTo>
                          <a:pt x="1077062" y="485055"/>
                          <a:pt x="1069182" y="476250"/>
                          <a:pt x="1069182" y="476250"/>
                        </a:cubicBezTo>
                        <a:cubicBezTo>
                          <a:pt x="1068222" y="471449"/>
                          <a:pt x="1067643" y="460703"/>
                          <a:pt x="1062038" y="457200"/>
                        </a:cubicBezTo>
                        <a:cubicBezTo>
                          <a:pt x="1057781" y="454539"/>
                          <a:pt x="1047750" y="452437"/>
                          <a:pt x="1047750" y="452437"/>
                        </a:cubicBezTo>
                        <a:cubicBezTo>
                          <a:pt x="1042988" y="453231"/>
                          <a:pt x="1038043" y="453292"/>
                          <a:pt x="1033463" y="454819"/>
                        </a:cubicBezTo>
                        <a:cubicBezTo>
                          <a:pt x="1030748" y="455724"/>
                          <a:pt x="1029060" y="458759"/>
                          <a:pt x="1026319" y="459581"/>
                        </a:cubicBezTo>
                        <a:cubicBezTo>
                          <a:pt x="1020943" y="461194"/>
                          <a:pt x="1015206" y="461168"/>
                          <a:pt x="1009650" y="461962"/>
                        </a:cubicBezTo>
                        <a:cubicBezTo>
                          <a:pt x="1001713" y="461168"/>
                          <a:pt x="993081" y="462924"/>
                          <a:pt x="985838" y="459581"/>
                        </a:cubicBezTo>
                        <a:cubicBezTo>
                          <a:pt x="981636" y="457642"/>
                          <a:pt x="980609" y="451888"/>
                          <a:pt x="978694" y="447675"/>
                        </a:cubicBezTo>
                        <a:cubicBezTo>
                          <a:pt x="976617" y="443105"/>
                          <a:pt x="973932" y="433387"/>
                          <a:pt x="973932" y="433387"/>
                        </a:cubicBezTo>
                        <a:cubicBezTo>
                          <a:pt x="974726" y="425450"/>
                          <a:pt x="975100" y="417459"/>
                          <a:pt x="976313" y="409575"/>
                        </a:cubicBezTo>
                        <a:cubicBezTo>
                          <a:pt x="976695" y="407094"/>
                          <a:pt x="977302" y="404520"/>
                          <a:pt x="978694" y="402431"/>
                        </a:cubicBezTo>
                        <a:cubicBezTo>
                          <a:pt x="985395" y="392380"/>
                          <a:pt x="990668" y="395217"/>
                          <a:pt x="1000125" y="385762"/>
                        </a:cubicBezTo>
                        <a:cubicBezTo>
                          <a:pt x="1009293" y="376595"/>
                          <a:pt x="1005401" y="381421"/>
                          <a:pt x="1012032" y="371475"/>
                        </a:cubicBezTo>
                        <a:cubicBezTo>
                          <a:pt x="1012826" y="369094"/>
                          <a:pt x="1014690" y="366826"/>
                          <a:pt x="1014413" y="364331"/>
                        </a:cubicBezTo>
                        <a:cubicBezTo>
                          <a:pt x="1013694" y="357863"/>
                          <a:pt x="1009613" y="348216"/>
                          <a:pt x="1004888" y="342900"/>
                        </a:cubicBezTo>
                        <a:cubicBezTo>
                          <a:pt x="1000413" y="337866"/>
                          <a:pt x="995363" y="333375"/>
                          <a:pt x="990600" y="328612"/>
                        </a:cubicBezTo>
                        <a:cubicBezTo>
                          <a:pt x="988219" y="326231"/>
                          <a:pt x="984963" y="324481"/>
                          <a:pt x="983457" y="321469"/>
                        </a:cubicBezTo>
                        <a:cubicBezTo>
                          <a:pt x="981869" y="318294"/>
                          <a:pt x="980092" y="315207"/>
                          <a:pt x="978694" y="311944"/>
                        </a:cubicBezTo>
                        <a:cubicBezTo>
                          <a:pt x="977705" y="309637"/>
                          <a:pt x="977003" y="307214"/>
                          <a:pt x="976313" y="304800"/>
                        </a:cubicBezTo>
                        <a:cubicBezTo>
                          <a:pt x="975414" y="301653"/>
                          <a:pt x="975396" y="298202"/>
                          <a:pt x="973932" y="295275"/>
                        </a:cubicBezTo>
                        <a:cubicBezTo>
                          <a:pt x="962295" y="272001"/>
                          <a:pt x="965627" y="290635"/>
                          <a:pt x="959644" y="266700"/>
                        </a:cubicBezTo>
                        <a:cubicBezTo>
                          <a:pt x="958850" y="263525"/>
                          <a:pt x="958203" y="260310"/>
                          <a:pt x="957263" y="257175"/>
                        </a:cubicBezTo>
                        <a:cubicBezTo>
                          <a:pt x="955820" y="252366"/>
                          <a:pt x="952500" y="242887"/>
                          <a:pt x="952500" y="242887"/>
                        </a:cubicBezTo>
                        <a:cubicBezTo>
                          <a:pt x="977448" y="226258"/>
                          <a:pt x="952321" y="241210"/>
                          <a:pt x="1021557" y="235744"/>
                        </a:cubicBezTo>
                        <a:cubicBezTo>
                          <a:pt x="1044690" y="233918"/>
                          <a:pt x="1043702" y="232145"/>
                          <a:pt x="1059657" y="228600"/>
                        </a:cubicBezTo>
                        <a:cubicBezTo>
                          <a:pt x="1063608" y="227722"/>
                          <a:pt x="1067594" y="227013"/>
                          <a:pt x="1071563" y="226219"/>
                        </a:cubicBezTo>
                        <a:cubicBezTo>
                          <a:pt x="1070769" y="220663"/>
                          <a:pt x="1071692" y="214570"/>
                          <a:pt x="1069182" y="209550"/>
                        </a:cubicBezTo>
                        <a:cubicBezTo>
                          <a:pt x="1068059" y="207305"/>
                          <a:pt x="1064232" y="208388"/>
                          <a:pt x="1062038" y="207169"/>
                        </a:cubicBezTo>
                        <a:cubicBezTo>
                          <a:pt x="1057034" y="204389"/>
                          <a:pt x="1047750" y="197644"/>
                          <a:pt x="1047750" y="197644"/>
                        </a:cubicBezTo>
                        <a:cubicBezTo>
                          <a:pt x="1042024" y="189054"/>
                          <a:pt x="1038489" y="182738"/>
                          <a:pt x="1028700" y="176212"/>
                        </a:cubicBezTo>
                        <a:cubicBezTo>
                          <a:pt x="1026319" y="174625"/>
                          <a:pt x="1024172" y="172612"/>
                          <a:pt x="1021557" y="171450"/>
                        </a:cubicBezTo>
                        <a:cubicBezTo>
                          <a:pt x="1016969" y="169411"/>
                          <a:pt x="1007269" y="166687"/>
                          <a:pt x="1007269" y="166687"/>
                        </a:cubicBezTo>
                        <a:cubicBezTo>
                          <a:pt x="1004888" y="164306"/>
                          <a:pt x="1002712" y="161700"/>
                          <a:pt x="1000125" y="159544"/>
                        </a:cubicBezTo>
                        <a:cubicBezTo>
                          <a:pt x="997927" y="157712"/>
                          <a:pt x="995006" y="156805"/>
                          <a:pt x="992982" y="154781"/>
                        </a:cubicBezTo>
                        <a:cubicBezTo>
                          <a:pt x="990958" y="152757"/>
                          <a:pt x="989807" y="150018"/>
                          <a:pt x="988219" y="147637"/>
                        </a:cubicBezTo>
                        <a:cubicBezTo>
                          <a:pt x="985810" y="140411"/>
                          <a:pt x="982541" y="134317"/>
                          <a:pt x="988219" y="126206"/>
                        </a:cubicBezTo>
                        <a:cubicBezTo>
                          <a:pt x="991501" y="121517"/>
                          <a:pt x="1002507" y="116681"/>
                          <a:pt x="1002507" y="116681"/>
                        </a:cubicBezTo>
                        <a:cubicBezTo>
                          <a:pt x="1011237" y="103584"/>
                          <a:pt x="1002507" y="114696"/>
                          <a:pt x="1014413" y="104775"/>
                        </a:cubicBezTo>
                        <a:cubicBezTo>
                          <a:pt x="1021289" y="99045"/>
                          <a:pt x="1021637" y="97512"/>
                          <a:pt x="1026319" y="90487"/>
                        </a:cubicBezTo>
                        <a:cubicBezTo>
                          <a:pt x="1025525" y="86518"/>
                          <a:pt x="1025748" y="82201"/>
                          <a:pt x="1023938" y="78581"/>
                        </a:cubicBezTo>
                        <a:cubicBezTo>
                          <a:pt x="1021646" y="73996"/>
                          <a:pt x="1013754" y="69410"/>
                          <a:pt x="1009650" y="66675"/>
                        </a:cubicBezTo>
                        <a:lnTo>
                          <a:pt x="995363" y="45244"/>
                        </a:lnTo>
                        <a:cubicBezTo>
                          <a:pt x="993775" y="42863"/>
                          <a:pt x="992624" y="40124"/>
                          <a:pt x="990600" y="38100"/>
                        </a:cubicBezTo>
                        <a:lnTo>
                          <a:pt x="983457" y="30956"/>
                        </a:lnTo>
                        <a:cubicBezTo>
                          <a:pt x="982663" y="28575"/>
                          <a:pt x="982850" y="25587"/>
                          <a:pt x="981075" y="23812"/>
                        </a:cubicBezTo>
                        <a:cubicBezTo>
                          <a:pt x="978565" y="21302"/>
                          <a:pt x="973680" y="21890"/>
                          <a:pt x="971550" y="19050"/>
                        </a:cubicBezTo>
                        <a:cubicBezTo>
                          <a:pt x="968538" y="15034"/>
                          <a:pt x="966788" y="4762"/>
                          <a:pt x="966788" y="4762"/>
                        </a:cubicBezTo>
                      </a:path>
                    </a:pathLst>
                  </a:custGeom>
                  <a:noFill/>
                  <a:ln>
                    <a:solidFill>
                      <a:srgbClr val="FF0000"/>
                    </a:solidFill>
                    <a:prstDash val="sysDash"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cxnSp>
                <p:nvCxnSpPr>
                  <p:cNvPr id="421" name="直接箭头连接符 420">
                    <a:extLst>
                      <a:ext uri="{FF2B5EF4-FFF2-40B4-BE49-F238E27FC236}">
                        <a16:creationId xmlns:a16="http://schemas.microsoft.com/office/drawing/2014/main" id="{E3F3D141-F030-425B-8AC9-B1B22D95B0E0}"/>
                      </a:ext>
                    </a:extLst>
                  </p:cNvPr>
                  <p:cNvCxnSpPr/>
                  <p:nvPr/>
                </p:nvCxnSpPr>
                <p:spPr>
                  <a:xfrm>
                    <a:off x="4579307" y="4452517"/>
                    <a:ext cx="234000" cy="0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22" name="文本框 4">
                    <a:extLst>
                      <a:ext uri="{FF2B5EF4-FFF2-40B4-BE49-F238E27FC236}">
                        <a16:creationId xmlns:a16="http://schemas.microsoft.com/office/drawing/2014/main" id="{9E870A74-0766-4625-BF72-AFB256711D15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4736303" y="4350146"/>
                    <a:ext cx="646909" cy="20474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800" b="1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Interface</a:t>
                    </a:r>
                    <a:endParaRPr lang="zh-CN" altLang="en-US" sz="800" b="1" baseline="-25000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</p:grpSp>
            <p:sp>
              <p:nvSpPr>
                <p:cNvPr id="414" name="文本框 4">
                  <a:extLst>
                    <a:ext uri="{FF2B5EF4-FFF2-40B4-BE49-F238E27FC236}">
                      <a16:creationId xmlns:a16="http://schemas.microsoft.com/office/drawing/2014/main" id="{6C75BA28-778F-4B2B-98E7-15950AAF312B}"/>
                    </a:ext>
                  </a:extLst>
                </p:cNvPr>
                <p:cNvSpPr txBox="1"/>
                <p:nvPr/>
              </p:nvSpPr>
              <p:spPr bwMode="auto">
                <a:xfrm>
                  <a:off x="4381751" y="3815096"/>
                  <a:ext cx="1515371" cy="233134"/>
                </a:xfrm>
                <a:prstGeom prst="rect">
                  <a:avLst/>
                </a:prstGeom>
                <a:noFill/>
                <a:ln w="9525" cmpd="sng"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/>
                <a:lstStyle>
                  <a:lvl1pPr marL="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r>
                    <a:rPr lang="en-US" altLang="zh-CN" sz="900" b="1" dirty="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5.4 MPa (</a:t>
                  </a:r>
                  <a:r>
                    <a:rPr lang="en-US" altLang="zh-CN" sz="900" b="1" dirty="0">
                      <a:solidFill>
                        <a:srgbClr val="FF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immiscible</a:t>
                  </a:r>
                  <a:r>
                    <a:rPr lang="en-US" altLang="zh-CN" sz="900" b="1" dirty="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)</a:t>
                  </a:r>
                  <a:endParaRPr lang="zh-CN" altLang="en-US" sz="9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390" name="组合 389">
                <a:extLst>
                  <a:ext uri="{FF2B5EF4-FFF2-40B4-BE49-F238E27FC236}">
                    <a16:creationId xmlns:a16="http://schemas.microsoft.com/office/drawing/2014/main" id="{B0985B80-979F-4D42-B02B-5ED7712F0FF5}"/>
                  </a:ext>
                </a:extLst>
              </p:cNvPr>
              <p:cNvGrpSpPr/>
              <p:nvPr/>
            </p:nvGrpSpPr>
            <p:grpSpPr>
              <a:xfrm>
                <a:off x="9830967" y="4646000"/>
                <a:ext cx="1715270" cy="1921204"/>
                <a:chOff x="6130685" y="3843310"/>
                <a:chExt cx="1715270" cy="1921204"/>
              </a:xfrm>
            </p:grpSpPr>
            <p:grpSp>
              <p:nvGrpSpPr>
                <p:cNvPr id="391" name="组合 390">
                  <a:extLst>
                    <a:ext uri="{FF2B5EF4-FFF2-40B4-BE49-F238E27FC236}">
                      <a16:creationId xmlns:a16="http://schemas.microsoft.com/office/drawing/2014/main" id="{B5CB332D-DD5F-4EB8-8676-0E4CE112B981}"/>
                    </a:ext>
                  </a:extLst>
                </p:cNvPr>
                <p:cNvGrpSpPr/>
                <p:nvPr/>
              </p:nvGrpSpPr>
              <p:grpSpPr>
                <a:xfrm>
                  <a:off x="6225955" y="4036514"/>
                  <a:ext cx="1620000" cy="1728000"/>
                  <a:chOff x="6165273" y="3778659"/>
                  <a:chExt cx="1620000" cy="1728000"/>
                </a:xfrm>
              </p:grpSpPr>
              <p:grpSp>
                <p:nvGrpSpPr>
                  <p:cNvPr id="395" name="组合 394">
                    <a:extLst>
                      <a:ext uri="{FF2B5EF4-FFF2-40B4-BE49-F238E27FC236}">
                        <a16:creationId xmlns:a16="http://schemas.microsoft.com/office/drawing/2014/main" id="{63F9CBF6-7F30-408B-A02D-941D07C0FAAD}"/>
                      </a:ext>
                    </a:extLst>
                  </p:cNvPr>
                  <p:cNvGrpSpPr/>
                  <p:nvPr/>
                </p:nvGrpSpPr>
                <p:grpSpPr>
                  <a:xfrm>
                    <a:off x="6165273" y="3778659"/>
                    <a:ext cx="1620000" cy="1728000"/>
                    <a:chOff x="6165273" y="3778659"/>
                    <a:chExt cx="1620000" cy="1728000"/>
                  </a:xfrm>
                </p:grpSpPr>
                <p:pic>
                  <p:nvPicPr>
                    <p:cNvPr id="400" name="图片 399">
                      <a:extLst>
                        <a:ext uri="{FF2B5EF4-FFF2-40B4-BE49-F238E27FC236}">
                          <a16:creationId xmlns:a16="http://schemas.microsoft.com/office/drawing/2014/main" id="{261B89E5-29B4-431F-8B63-86803BBB773F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2331" r="15721"/>
                    <a:stretch/>
                  </p:blipFill>
                  <p:spPr>
                    <a:xfrm>
                      <a:off x="6165273" y="3778659"/>
                      <a:ext cx="1620000" cy="1728000"/>
                    </a:xfrm>
                    <a:prstGeom prst="rect">
                      <a:avLst/>
                    </a:prstGeom>
                  </p:spPr>
                </p:pic>
                <p:grpSp>
                  <p:nvGrpSpPr>
                    <p:cNvPr id="401" name="组合 400">
                      <a:extLst>
                        <a:ext uri="{FF2B5EF4-FFF2-40B4-BE49-F238E27FC236}">
                          <a16:creationId xmlns:a16="http://schemas.microsoft.com/office/drawing/2014/main" id="{351B614B-9ED1-4C65-98AE-BB6AF334B43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178467" y="4899269"/>
                      <a:ext cx="1598697" cy="584750"/>
                      <a:chOff x="6178467" y="4899269"/>
                      <a:chExt cx="1598697" cy="584750"/>
                    </a:xfrm>
                  </p:grpSpPr>
                  <p:sp>
                    <p:nvSpPr>
                      <p:cNvPr id="403" name="任意多边形 32">
                        <a:extLst>
                          <a:ext uri="{FF2B5EF4-FFF2-40B4-BE49-F238E27FC236}">
                            <a16:creationId xmlns:a16="http://schemas.microsoft.com/office/drawing/2014/main" id="{4029DC4C-79A1-4278-AEC5-CC9AF4AD7A0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2826" y="5038725"/>
                        <a:ext cx="414338" cy="238137"/>
                      </a:xfrm>
                      <a:custGeom>
                        <a:avLst/>
                        <a:gdLst>
                          <a:gd name="connsiteX0" fmla="*/ 0 w 409575"/>
                          <a:gd name="connsiteY0" fmla="*/ 0 h 214324"/>
                          <a:gd name="connsiteX1" fmla="*/ 42862 w 409575"/>
                          <a:gd name="connsiteY1" fmla="*/ 14287 h 214324"/>
                          <a:gd name="connsiteX2" fmla="*/ 71437 w 409575"/>
                          <a:gd name="connsiteY2" fmla="*/ 23812 h 214324"/>
                          <a:gd name="connsiteX3" fmla="*/ 85725 w 409575"/>
                          <a:gd name="connsiteY3" fmla="*/ 33337 h 214324"/>
                          <a:gd name="connsiteX4" fmla="*/ 100012 w 409575"/>
                          <a:gd name="connsiteY4" fmla="*/ 38100 h 214324"/>
                          <a:gd name="connsiteX5" fmla="*/ 119062 w 409575"/>
                          <a:gd name="connsiteY5" fmla="*/ 52387 h 214324"/>
                          <a:gd name="connsiteX6" fmla="*/ 133350 w 409575"/>
                          <a:gd name="connsiteY6" fmla="*/ 57150 h 214324"/>
                          <a:gd name="connsiteX7" fmla="*/ 147637 w 409575"/>
                          <a:gd name="connsiteY7" fmla="*/ 66675 h 214324"/>
                          <a:gd name="connsiteX8" fmla="*/ 152400 w 409575"/>
                          <a:gd name="connsiteY8" fmla="*/ 80962 h 214324"/>
                          <a:gd name="connsiteX9" fmla="*/ 166687 w 409575"/>
                          <a:gd name="connsiteY9" fmla="*/ 85725 h 214324"/>
                          <a:gd name="connsiteX10" fmla="*/ 195262 w 409575"/>
                          <a:gd name="connsiteY10" fmla="*/ 100012 h 214324"/>
                          <a:gd name="connsiteX11" fmla="*/ 209550 w 409575"/>
                          <a:gd name="connsiteY11" fmla="*/ 109537 h 214324"/>
                          <a:gd name="connsiteX12" fmla="*/ 238125 w 409575"/>
                          <a:gd name="connsiteY12" fmla="*/ 119062 h 214324"/>
                          <a:gd name="connsiteX13" fmla="*/ 261937 w 409575"/>
                          <a:gd name="connsiteY13" fmla="*/ 114300 h 214324"/>
                          <a:gd name="connsiteX14" fmla="*/ 290512 w 409575"/>
                          <a:gd name="connsiteY14" fmla="*/ 95250 h 214324"/>
                          <a:gd name="connsiteX15" fmla="*/ 304800 w 409575"/>
                          <a:gd name="connsiteY15" fmla="*/ 90487 h 214324"/>
                          <a:gd name="connsiteX16" fmla="*/ 371475 w 409575"/>
                          <a:gd name="connsiteY16" fmla="*/ 109537 h 214324"/>
                          <a:gd name="connsiteX17" fmla="*/ 381000 w 409575"/>
                          <a:gd name="connsiteY17" fmla="*/ 123825 h 214324"/>
                          <a:gd name="connsiteX18" fmla="*/ 395287 w 409575"/>
                          <a:gd name="connsiteY18" fmla="*/ 185737 h 214324"/>
                          <a:gd name="connsiteX19" fmla="*/ 409575 w 409575"/>
                          <a:gd name="connsiteY19" fmla="*/ 214312 h 21432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</a:cxnLst>
                        <a:rect l="l" t="t" r="r" b="b"/>
                        <a:pathLst>
                          <a:path w="409575" h="214324">
                            <a:moveTo>
                              <a:pt x="0" y="0"/>
                            </a:moveTo>
                            <a:cubicBezTo>
                              <a:pt x="64348" y="10723"/>
                              <a:pt x="2683" y="-3570"/>
                              <a:pt x="42862" y="14287"/>
                            </a:cubicBezTo>
                            <a:cubicBezTo>
                              <a:pt x="52037" y="18365"/>
                              <a:pt x="71437" y="23812"/>
                              <a:pt x="71437" y="23812"/>
                            </a:cubicBezTo>
                            <a:cubicBezTo>
                              <a:pt x="76200" y="26987"/>
                              <a:pt x="80605" y="30777"/>
                              <a:pt x="85725" y="33337"/>
                            </a:cubicBezTo>
                            <a:cubicBezTo>
                              <a:pt x="90215" y="35582"/>
                              <a:pt x="95653" y="35609"/>
                              <a:pt x="100012" y="38100"/>
                            </a:cubicBezTo>
                            <a:cubicBezTo>
                              <a:pt x="106904" y="42038"/>
                              <a:pt x="112170" y="48449"/>
                              <a:pt x="119062" y="52387"/>
                            </a:cubicBezTo>
                            <a:cubicBezTo>
                              <a:pt x="123421" y="54878"/>
                              <a:pt x="128860" y="54905"/>
                              <a:pt x="133350" y="57150"/>
                            </a:cubicBezTo>
                            <a:cubicBezTo>
                              <a:pt x="138469" y="59710"/>
                              <a:pt x="142875" y="63500"/>
                              <a:pt x="147637" y="66675"/>
                            </a:cubicBezTo>
                            <a:cubicBezTo>
                              <a:pt x="149225" y="71437"/>
                              <a:pt x="148850" y="77412"/>
                              <a:pt x="152400" y="80962"/>
                            </a:cubicBezTo>
                            <a:cubicBezTo>
                              <a:pt x="155950" y="84512"/>
                              <a:pt x="162197" y="83480"/>
                              <a:pt x="166687" y="85725"/>
                            </a:cubicBezTo>
                            <a:cubicBezTo>
                              <a:pt x="203608" y="104186"/>
                              <a:pt x="159359" y="88045"/>
                              <a:pt x="195262" y="100012"/>
                            </a:cubicBezTo>
                            <a:cubicBezTo>
                              <a:pt x="200025" y="103187"/>
                              <a:pt x="204319" y="107212"/>
                              <a:pt x="209550" y="109537"/>
                            </a:cubicBezTo>
                            <a:cubicBezTo>
                              <a:pt x="218725" y="113615"/>
                              <a:pt x="238125" y="119062"/>
                              <a:pt x="238125" y="119062"/>
                            </a:cubicBezTo>
                            <a:cubicBezTo>
                              <a:pt x="246062" y="117475"/>
                              <a:pt x="254568" y="117649"/>
                              <a:pt x="261937" y="114300"/>
                            </a:cubicBezTo>
                            <a:cubicBezTo>
                              <a:pt x="272359" y="109563"/>
                              <a:pt x="279652" y="98870"/>
                              <a:pt x="290512" y="95250"/>
                            </a:cubicBezTo>
                            <a:lnTo>
                              <a:pt x="304800" y="90487"/>
                            </a:lnTo>
                            <a:cubicBezTo>
                              <a:pt x="395957" y="97500"/>
                              <a:pt x="354287" y="75162"/>
                              <a:pt x="371475" y="109537"/>
                            </a:cubicBezTo>
                            <a:cubicBezTo>
                              <a:pt x="374035" y="114657"/>
                              <a:pt x="377825" y="119062"/>
                              <a:pt x="381000" y="123825"/>
                            </a:cubicBezTo>
                            <a:cubicBezTo>
                              <a:pt x="394141" y="163250"/>
                              <a:pt x="374266" y="101652"/>
                              <a:pt x="395287" y="185737"/>
                            </a:cubicBezTo>
                            <a:cubicBezTo>
                              <a:pt x="402807" y="215818"/>
                              <a:pt x="395168" y="214312"/>
                              <a:pt x="409575" y="214312"/>
                            </a:cubicBezTo>
                          </a:path>
                        </a:pathLst>
                      </a:custGeom>
                      <a:noFill/>
                      <a:ln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zh-CN" altLang="en-US"/>
                      </a:p>
                    </p:txBody>
                  </p:sp>
                  <p:cxnSp>
                    <p:nvCxnSpPr>
                      <p:cNvPr id="404" name="直接连接符 403">
                        <a:extLst>
                          <a:ext uri="{FF2B5EF4-FFF2-40B4-BE49-F238E27FC236}">
                            <a16:creationId xmlns:a16="http://schemas.microsoft.com/office/drawing/2014/main" id="{4284C2D3-85FB-436D-AF60-AAF071963EEA}"/>
                          </a:ext>
                        </a:extLst>
                      </p:cNvPr>
                      <p:cNvCxnSpPr/>
                      <p:nvPr/>
                    </p:nvCxnSpPr>
                    <p:spPr>
                      <a:xfrm flipH="1" flipV="1">
                        <a:off x="6650631" y="5088731"/>
                        <a:ext cx="648000" cy="0"/>
                      </a:xfrm>
                      <a:prstGeom prst="line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405" name="直接连接符 404">
                        <a:extLst>
                          <a:ext uri="{FF2B5EF4-FFF2-40B4-BE49-F238E27FC236}">
                            <a16:creationId xmlns:a16="http://schemas.microsoft.com/office/drawing/2014/main" id="{9BCFDE99-3AA3-4447-8CD4-003EA8E8276D}"/>
                          </a:ext>
                        </a:extLst>
                      </p:cNvPr>
                      <p:cNvCxnSpPr/>
                      <p:nvPr/>
                    </p:nvCxnSpPr>
                    <p:spPr>
                      <a:xfrm flipH="1" flipV="1">
                        <a:off x="6253861" y="5484019"/>
                        <a:ext cx="1440000" cy="0"/>
                      </a:xfrm>
                      <a:prstGeom prst="line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406" name="直接连接符 405">
                        <a:extLst>
                          <a:ext uri="{FF2B5EF4-FFF2-40B4-BE49-F238E27FC236}">
                            <a16:creationId xmlns:a16="http://schemas.microsoft.com/office/drawing/2014/main" id="{88CA01A9-6556-485A-B2FF-6B92BB651183}"/>
                          </a:ext>
                        </a:extLst>
                      </p:cNvPr>
                      <p:cNvCxnSpPr/>
                      <p:nvPr/>
                    </p:nvCxnSpPr>
                    <p:spPr>
                      <a:xfrm>
                        <a:off x="6572069" y="4899269"/>
                        <a:ext cx="0" cy="108000"/>
                      </a:xfrm>
                      <a:prstGeom prst="line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407" name="直接连接符 406">
                        <a:extLst>
                          <a:ext uri="{FF2B5EF4-FFF2-40B4-BE49-F238E27FC236}">
                            <a16:creationId xmlns:a16="http://schemas.microsoft.com/office/drawing/2014/main" id="{49812AE2-0853-4FBD-82B2-6E63E8874B44}"/>
                          </a:ext>
                        </a:extLst>
                      </p:cNvPr>
                      <p:cNvCxnSpPr/>
                      <p:nvPr/>
                    </p:nvCxnSpPr>
                    <p:spPr>
                      <a:xfrm>
                        <a:off x="6178467" y="4964112"/>
                        <a:ext cx="0" cy="432000"/>
                      </a:xfrm>
                      <a:prstGeom prst="line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408" name="直接连接符 407">
                        <a:extLst>
                          <a:ext uri="{FF2B5EF4-FFF2-40B4-BE49-F238E27FC236}">
                            <a16:creationId xmlns:a16="http://schemas.microsoft.com/office/drawing/2014/main" id="{6D59632C-7E3D-4539-B491-1A48B0D53C06}"/>
                          </a:ext>
                        </a:extLst>
                      </p:cNvPr>
                      <p:cNvCxnSpPr/>
                      <p:nvPr/>
                    </p:nvCxnSpPr>
                    <p:spPr>
                      <a:xfrm>
                        <a:off x="7772402" y="5281624"/>
                        <a:ext cx="0" cy="144000"/>
                      </a:xfrm>
                      <a:prstGeom prst="line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sp>
                    <p:nvSpPr>
                      <p:cNvPr id="409" name="弧形 408">
                        <a:extLst>
                          <a:ext uri="{FF2B5EF4-FFF2-40B4-BE49-F238E27FC236}">
                            <a16:creationId xmlns:a16="http://schemas.microsoft.com/office/drawing/2014/main" id="{246D9790-CFA1-4804-8EBB-789D19905EBC}"/>
                          </a:ext>
                        </a:extLst>
                      </p:cNvPr>
                      <p:cNvSpPr/>
                      <p:nvPr/>
                    </p:nvSpPr>
                    <p:spPr>
                      <a:xfrm rot="10800000">
                        <a:off x="6571488" y="4941641"/>
                        <a:ext cx="144000" cy="144000"/>
                      </a:xfrm>
                      <a:prstGeom prst="arc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zh-CN" altLang="en-US"/>
                      </a:p>
                    </p:txBody>
                  </p:sp>
                  <p:sp>
                    <p:nvSpPr>
                      <p:cNvPr id="410" name="弧形 409">
                        <a:extLst>
                          <a:ext uri="{FF2B5EF4-FFF2-40B4-BE49-F238E27FC236}">
                            <a16:creationId xmlns:a16="http://schemas.microsoft.com/office/drawing/2014/main" id="{8A1977DC-FF5A-4FF6-A236-719A17610630}"/>
                          </a:ext>
                        </a:extLst>
                      </p:cNvPr>
                      <p:cNvSpPr/>
                      <p:nvPr/>
                    </p:nvSpPr>
                    <p:spPr>
                      <a:xfrm rot="5400000">
                        <a:off x="7260492" y="4978660"/>
                        <a:ext cx="108000" cy="108000"/>
                      </a:xfrm>
                      <a:prstGeom prst="arc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zh-CN" altLang="en-US"/>
                      </a:p>
                    </p:txBody>
                  </p:sp>
                  <p:sp>
                    <p:nvSpPr>
                      <p:cNvPr id="411" name="弧形 410">
                        <a:extLst>
                          <a:ext uri="{FF2B5EF4-FFF2-40B4-BE49-F238E27FC236}">
                            <a16:creationId xmlns:a16="http://schemas.microsoft.com/office/drawing/2014/main" id="{63739B83-7334-4B4D-94C0-E6B9E562D556}"/>
                          </a:ext>
                        </a:extLst>
                      </p:cNvPr>
                      <p:cNvSpPr/>
                      <p:nvPr/>
                    </p:nvSpPr>
                    <p:spPr>
                      <a:xfrm rot="10800000">
                        <a:off x="6178468" y="5365772"/>
                        <a:ext cx="108000" cy="108000"/>
                      </a:xfrm>
                      <a:prstGeom prst="arc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zh-CN" altLang="en-US"/>
                      </a:p>
                    </p:txBody>
                  </p:sp>
                  <p:sp>
                    <p:nvSpPr>
                      <p:cNvPr id="412" name="弧形 411">
                        <a:extLst>
                          <a:ext uri="{FF2B5EF4-FFF2-40B4-BE49-F238E27FC236}">
                            <a16:creationId xmlns:a16="http://schemas.microsoft.com/office/drawing/2014/main" id="{1A03204D-D5D5-410A-9897-9C5F3859273B}"/>
                          </a:ext>
                        </a:extLst>
                      </p:cNvPr>
                      <p:cNvSpPr/>
                      <p:nvPr/>
                    </p:nvSpPr>
                    <p:spPr>
                      <a:xfrm rot="5400000">
                        <a:off x="7657299" y="5376019"/>
                        <a:ext cx="108000" cy="108000"/>
                      </a:xfrm>
                      <a:prstGeom prst="arc">
                        <a:avLst/>
                      </a:prstGeom>
                      <a:ln w="12700">
                        <a:solidFill>
                          <a:srgbClr val="FF0000"/>
                        </a:solidFill>
                        <a:prstDash val="sysDash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zh-CN" altLang="en-US"/>
                      </a:p>
                    </p:txBody>
                  </p:sp>
                </p:grpSp>
                <p:sp>
                  <p:nvSpPr>
                    <p:cNvPr id="402" name="任意多边形 52">
                      <a:extLst>
                        <a:ext uri="{FF2B5EF4-FFF2-40B4-BE49-F238E27FC236}">
                          <a16:creationId xmlns:a16="http://schemas.microsoft.com/office/drawing/2014/main" id="{6DC13B84-0C50-4D96-A7F7-C611F07C42C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6178550" y="4905375"/>
                      <a:ext cx="381000" cy="92075"/>
                    </a:xfrm>
                    <a:custGeom>
                      <a:avLst/>
                      <a:gdLst>
                        <a:gd name="connsiteX0" fmla="*/ 381000 w 381000"/>
                        <a:gd name="connsiteY0" fmla="*/ 0 h 92075"/>
                        <a:gd name="connsiteX1" fmla="*/ 352425 w 381000"/>
                        <a:gd name="connsiteY1" fmla="*/ 22225 h 92075"/>
                        <a:gd name="connsiteX2" fmla="*/ 342900 w 381000"/>
                        <a:gd name="connsiteY2" fmla="*/ 25400 h 92075"/>
                        <a:gd name="connsiteX3" fmla="*/ 333375 w 381000"/>
                        <a:gd name="connsiteY3" fmla="*/ 31750 h 92075"/>
                        <a:gd name="connsiteX4" fmla="*/ 320675 w 381000"/>
                        <a:gd name="connsiteY4" fmla="*/ 38100 h 92075"/>
                        <a:gd name="connsiteX5" fmla="*/ 311150 w 381000"/>
                        <a:gd name="connsiteY5" fmla="*/ 44450 h 92075"/>
                        <a:gd name="connsiteX6" fmla="*/ 298450 w 381000"/>
                        <a:gd name="connsiteY6" fmla="*/ 47625 h 92075"/>
                        <a:gd name="connsiteX7" fmla="*/ 288925 w 381000"/>
                        <a:gd name="connsiteY7" fmla="*/ 53975 h 92075"/>
                        <a:gd name="connsiteX8" fmla="*/ 279400 w 381000"/>
                        <a:gd name="connsiteY8" fmla="*/ 57150 h 92075"/>
                        <a:gd name="connsiteX9" fmla="*/ 254000 w 381000"/>
                        <a:gd name="connsiteY9" fmla="*/ 73025 h 92075"/>
                        <a:gd name="connsiteX10" fmla="*/ 238125 w 381000"/>
                        <a:gd name="connsiteY10" fmla="*/ 76200 h 92075"/>
                        <a:gd name="connsiteX11" fmla="*/ 219075 w 381000"/>
                        <a:gd name="connsiteY11" fmla="*/ 82550 h 92075"/>
                        <a:gd name="connsiteX12" fmla="*/ 200025 w 381000"/>
                        <a:gd name="connsiteY12" fmla="*/ 88900 h 92075"/>
                        <a:gd name="connsiteX13" fmla="*/ 190500 w 381000"/>
                        <a:gd name="connsiteY13" fmla="*/ 92075 h 92075"/>
                        <a:gd name="connsiteX14" fmla="*/ 92075 w 381000"/>
                        <a:gd name="connsiteY14" fmla="*/ 85725 h 92075"/>
                        <a:gd name="connsiteX15" fmla="*/ 69850 w 381000"/>
                        <a:gd name="connsiteY15" fmla="*/ 79375 h 92075"/>
                        <a:gd name="connsiteX16" fmla="*/ 41275 w 381000"/>
                        <a:gd name="connsiteY16" fmla="*/ 73025 h 92075"/>
                        <a:gd name="connsiteX17" fmla="*/ 9525 w 381000"/>
                        <a:gd name="connsiteY17" fmla="*/ 60325 h 92075"/>
                        <a:gd name="connsiteX18" fmla="*/ 0 w 381000"/>
                        <a:gd name="connsiteY18" fmla="*/ 60325 h 9207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</a:cxnLst>
                      <a:rect l="l" t="t" r="r" b="b"/>
                      <a:pathLst>
                        <a:path w="381000" h="92075">
                          <a:moveTo>
                            <a:pt x="381000" y="0"/>
                          </a:moveTo>
                          <a:cubicBezTo>
                            <a:pt x="371475" y="7408"/>
                            <a:pt x="363873" y="18409"/>
                            <a:pt x="352425" y="22225"/>
                          </a:cubicBezTo>
                          <a:cubicBezTo>
                            <a:pt x="349250" y="23283"/>
                            <a:pt x="345893" y="23903"/>
                            <a:pt x="342900" y="25400"/>
                          </a:cubicBezTo>
                          <a:cubicBezTo>
                            <a:pt x="339487" y="27107"/>
                            <a:pt x="336688" y="29857"/>
                            <a:pt x="333375" y="31750"/>
                          </a:cubicBezTo>
                          <a:cubicBezTo>
                            <a:pt x="329266" y="34098"/>
                            <a:pt x="324784" y="35752"/>
                            <a:pt x="320675" y="38100"/>
                          </a:cubicBezTo>
                          <a:cubicBezTo>
                            <a:pt x="317362" y="39993"/>
                            <a:pt x="314657" y="42947"/>
                            <a:pt x="311150" y="44450"/>
                          </a:cubicBezTo>
                          <a:cubicBezTo>
                            <a:pt x="307139" y="46169"/>
                            <a:pt x="302683" y="46567"/>
                            <a:pt x="298450" y="47625"/>
                          </a:cubicBezTo>
                          <a:cubicBezTo>
                            <a:pt x="295275" y="49742"/>
                            <a:pt x="292338" y="52268"/>
                            <a:pt x="288925" y="53975"/>
                          </a:cubicBezTo>
                          <a:cubicBezTo>
                            <a:pt x="285932" y="55472"/>
                            <a:pt x="282306" y="55490"/>
                            <a:pt x="279400" y="57150"/>
                          </a:cubicBezTo>
                          <a:cubicBezTo>
                            <a:pt x="264192" y="65840"/>
                            <a:pt x="270289" y="67595"/>
                            <a:pt x="254000" y="73025"/>
                          </a:cubicBezTo>
                          <a:cubicBezTo>
                            <a:pt x="248880" y="74732"/>
                            <a:pt x="243331" y="74780"/>
                            <a:pt x="238125" y="76200"/>
                          </a:cubicBezTo>
                          <a:cubicBezTo>
                            <a:pt x="231667" y="77961"/>
                            <a:pt x="225425" y="80433"/>
                            <a:pt x="219075" y="82550"/>
                          </a:cubicBezTo>
                          <a:lnTo>
                            <a:pt x="200025" y="88900"/>
                          </a:lnTo>
                          <a:lnTo>
                            <a:pt x="190500" y="92075"/>
                          </a:lnTo>
                          <a:cubicBezTo>
                            <a:pt x="156833" y="90611"/>
                            <a:pt x="124883" y="91193"/>
                            <a:pt x="92075" y="85725"/>
                          </a:cubicBezTo>
                          <a:cubicBezTo>
                            <a:pt x="80164" y="83740"/>
                            <a:pt x="80419" y="82395"/>
                            <a:pt x="69850" y="79375"/>
                          </a:cubicBezTo>
                          <a:cubicBezTo>
                            <a:pt x="59388" y="76386"/>
                            <a:pt x="52187" y="75207"/>
                            <a:pt x="41275" y="73025"/>
                          </a:cubicBezTo>
                          <a:cubicBezTo>
                            <a:pt x="33685" y="69230"/>
                            <a:pt x="17372" y="60325"/>
                            <a:pt x="9525" y="60325"/>
                          </a:cubicBezTo>
                          <a:lnTo>
                            <a:pt x="0" y="60325"/>
                          </a:lnTo>
                        </a:path>
                      </a:pathLst>
                    </a:custGeom>
                    <a:noFill/>
                    <a:ln>
                      <a:solidFill>
                        <a:srgbClr val="FF0000"/>
                      </a:solidFill>
                      <a:prstDash val="sysDash"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zh-CN" altLang="en-US"/>
                    </a:p>
                  </p:txBody>
                </p:sp>
              </p:grpSp>
              <p:cxnSp>
                <p:nvCxnSpPr>
                  <p:cNvPr id="396" name="直接箭头连接符 395">
                    <a:extLst>
                      <a:ext uri="{FF2B5EF4-FFF2-40B4-BE49-F238E27FC236}">
                        <a16:creationId xmlns:a16="http://schemas.microsoft.com/office/drawing/2014/main" id="{DFB4491E-DBAC-42E2-9424-BCC00189DA87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7242400" y="4248874"/>
                    <a:ext cx="241590" cy="121645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97" name="文本框 4">
                    <a:extLst>
                      <a:ext uri="{FF2B5EF4-FFF2-40B4-BE49-F238E27FC236}">
                        <a16:creationId xmlns:a16="http://schemas.microsoft.com/office/drawing/2014/main" id="{DD7E5224-BB63-4E90-B282-498C949E6F5C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6936823" y="4273778"/>
                    <a:ext cx="390069" cy="20474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800" b="1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CO</a:t>
                    </a:r>
                    <a:r>
                      <a:rPr lang="en-US" altLang="zh-CN" sz="800" b="1" baseline="-25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2</a:t>
                    </a:r>
                    <a:endParaRPr lang="zh-CN" altLang="en-US" sz="800" b="1" baseline="-25000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  <p:cxnSp>
                <p:nvCxnSpPr>
                  <p:cNvPr id="398" name="直接箭头连接符 397">
                    <a:extLst>
                      <a:ext uri="{FF2B5EF4-FFF2-40B4-BE49-F238E27FC236}">
                        <a16:creationId xmlns:a16="http://schemas.microsoft.com/office/drawing/2014/main" id="{2267DC2E-31C8-4504-A164-A742C1523E57}"/>
                      </a:ext>
                    </a:extLst>
                  </p:cNvPr>
                  <p:cNvCxnSpPr/>
                  <p:nvPr/>
                </p:nvCxnSpPr>
                <p:spPr>
                  <a:xfrm flipH="1" flipV="1">
                    <a:off x="7119691" y="4777025"/>
                    <a:ext cx="241401" cy="426284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99" name="文本框 4">
                    <a:extLst>
                      <a:ext uri="{FF2B5EF4-FFF2-40B4-BE49-F238E27FC236}">
                        <a16:creationId xmlns:a16="http://schemas.microsoft.com/office/drawing/2014/main" id="{8B233817-69A7-4555-A0D5-EE8D347FD202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6533595" y="4599824"/>
                    <a:ext cx="915465" cy="20474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800" b="1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Miscible zone</a:t>
                    </a:r>
                    <a:endParaRPr lang="zh-CN" altLang="en-US" sz="800" b="1" baseline="-25000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</p:grpSp>
            <p:sp>
              <p:nvSpPr>
                <p:cNvPr id="392" name="文本框 4">
                  <a:extLst>
                    <a:ext uri="{FF2B5EF4-FFF2-40B4-BE49-F238E27FC236}">
                      <a16:creationId xmlns:a16="http://schemas.microsoft.com/office/drawing/2014/main" id="{F60494E9-1E21-475A-8064-7525F29A17B1}"/>
                    </a:ext>
                  </a:extLst>
                </p:cNvPr>
                <p:cNvSpPr txBox="1"/>
                <p:nvPr/>
              </p:nvSpPr>
              <p:spPr bwMode="auto">
                <a:xfrm>
                  <a:off x="6130685" y="3843310"/>
                  <a:ext cx="1515372" cy="233134"/>
                </a:xfrm>
                <a:prstGeom prst="rect">
                  <a:avLst/>
                </a:prstGeom>
                <a:noFill/>
                <a:ln w="9525" cmpd="sng"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/>
                <a:lstStyle>
                  <a:lvl1pPr marL="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r>
                    <a:rPr lang="en-US" altLang="zh-CN" sz="900" b="1" dirty="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6.2 MPa (</a:t>
                  </a:r>
                  <a:r>
                    <a:rPr lang="en-US" altLang="zh-CN" sz="900" b="1" dirty="0">
                      <a:solidFill>
                        <a:srgbClr val="FF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miscible</a:t>
                  </a:r>
                  <a:r>
                    <a:rPr lang="en-US" altLang="zh-CN" sz="900" b="1" dirty="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)</a:t>
                  </a:r>
                  <a:endParaRPr lang="zh-CN" altLang="en-US" sz="9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393" name="直接箭头连接符 392">
                  <a:extLst>
                    <a:ext uri="{FF2B5EF4-FFF2-40B4-BE49-F238E27FC236}">
                      <a16:creationId xmlns:a16="http://schemas.microsoft.com/office/drawing/2014/main" id="{2FAECC3B-9E27-49A0-8899-00BBF5E39EE2}"/>
                    </a:ext>
                  </a:extLst>
                </p:cNvPr>
                <p:cNvCxnSpPr/>
                <p:nvPr/>
              </p:nvCxnSpPr>
              <p:spPr>
                <a:xfrm>
                  <a:off x="6528932" y="4232486"/>
                  <a:ext cx="252000" cy="14400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tailEnd type="triangle" w="sm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94" name="文本框 4">
                  <a:extLst>
                    <a:ext uri="{FF2B5EF4-FFF2-40B4-BE49-F238E27FC236}">
                      <a16:creationId xmlns:a16="http://schemas.microsoft.com/office/drawing/2014/main" id="{09F5630D-6157-4C0B-A621-F419FBA3E2FD}"/>
                    </a:ext>
                  </a:extLst>
                </p:cNvPr>
                <p:cNvSpPr txBox="1"/>
                <p:nvPr/>
              </p:nvSpPr>
              <p:spPr bwMode="auto">
                <a:xfrm>
                  <a:off x="6704169" y="4285435"/>
                  <a:ext cx="655144" cy="204741"/>
                </a:xfrm>
                <a:prstGeom prst="rect">
                  <a:avLst/>
                </a:prstGeom>
                <a:noFill/>
                <a:ln w="9525" cmpd="sng"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/>
                <a:lstStyle>
                  <a:lvl1pPr marL="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>
                    <a:defRPr sz="11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r>
                    <a:rPr lang="en-US" altLang="zh-CN" sz="800" b="1" dirty="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Heptane</a:t>
                  </a:r>
                  <a:endParaRPr lang="zh-CN" altLang="en-US" sz="800" b="1" baseline="-25000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378" name="文本框 377">
                <a:extLst>
                  <a:ext uri="{FF2B5EF4-FFF2-40B4-BE49-F238E27FC236}">
                    <a16:creationId xmlns:a16="http://schemas.microsoft.com/office/drawing/2014/main" id="{A93267BF-320E-4557-A0AE-140CB76B2C78}"/>
                  </a:ext>
                </a:extLst>
              </p:cNvPr>
              <p:cNvSpPr txBox="1"/>
              <p:nvPr/>
            </p:nvSpPr>
            <p:spPr bwMode="auto">
              <a:xfrm>
                <a:off x="8683014" y="5897575"/>
                <a:ext cx="600570" cy="2154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en-US" altLang="zh-CN" sz="8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200 </a:t>
                </a:r>
                <a:r>
                  <a:rPr lang="en-US" altLang="zh-CN" sz="800" b="1" dirty="0" err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μm</a:t>
                </a:r>
                <a:endParaRPr lang="zh-CN" altLang="en-US" sz="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379" name="直接连接符 378">
                <a:extLst>
                  <a:ext uri="{FF2B5EF4-FFF2-40B4-BE49-F238E27FC236}">
                    <a16:creationId xmlns:a16="http://schemas.microsoft.com/office/drawing/2014/main" id="{86432EC6-08B9-41F1-BA90-9FB63EAD8253}"/>
                  </a:ext>
                </a:extLst>
              </p:cNvPr>
              <p:cNvCxnSpPr/>
              <p:nvPr/>
            </p:nvCxnSpPr>
            <p:spPr>
              <a:xfrm>
                <a:off x="8776216" y="6094741"/>
                <a:ext cx="396000" cy="0"/>
              </a:xfrm>
              <a:prstGeom prst="line">
                <a:avLst/>
              </a:prstGeom>
              <a:ln w="127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0" name="文本框 379">
                <a:extLst>
                  <a:ext uri="{FF2B5EF4-FFF2-40B4-BE49-F238E27FC236}">
                    <a16:creationId xmlns:a16="http://schemas.microsoft.com/office/drawing/2014/main" id="{BAD2BD84-9028-4C35-B6AD-29ADF7CE41B3}"/>
                  </a:ext>
                </a:extLst>
              </p:cNvPr>
              <p:cNvSpPr txBox="1"/>
              <p:nvPr/>
            </p:nvSpPr>
            <p:spPr bwMode="auto">
              <a:xfrm>
                <a:off x="10362343" y="5897575"/>
                <a:ext cx="600570" cy="2154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en-US" altLang="zh-CN" sz="8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200 </a:t>
                </a:r>
                <a:r>
                  <a:rPr lang="en-US" altLang="zh-CN" sz="800" b="1" dirty="0" err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μm</a:t>
                </a:r>
                <a:endParaRPr lang="zh-CN" altLang="en-US" sz="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381" name="直接连接符 380">
                <a:extLst>
                  <a:ext uri="{FF2B5EF4-FFF2-40B4-BE49-F238E27FC236}">
                    <a16:creationId xmlns:a16="http://schemas.microsoft.com/office/drawing/2014/main" id="{8B9DF18B-7B32-4F52-A093-0199E0446CBF}"/>
                  </a:ext>
                </a:extLst>
              </p:cNvPr>
              <p:cNvCxnSpPr/>
              <p:nvPr/>
            </p:nvCxnSpPr>
            <p:spPr>
              <a:xfrm>
                <a:off x="10458720" y="6090892"/>
                <a:ext cx="396000" cy="0"/>
              </a:xfrm>
              <a:prstGeom prst="line">
                <a:avLst/>
              </a:prstGeom>
              <a:ln w="127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E1130EA9-DF5E-49D4-BE2D-072145FAF1CC}"/>
                </a:ext>
              </a:extLst>
            </p:cNvPr>
            <p:cNvGrpSpPr/>
            <p:nvPr/>
          </p:nvGrpSpPr>
          <p:grpSpPr>
            <a:xfrm>
              <a:off x="7699432" y="1984150"/>
              <a:ext cx="3960000" cy="2700000"/>
              <a:chOff x="7699432" y="1817102"/>
              <a:chExt cx="3960000" cy="2700000"/>
            </a:xfrm>
          </p:grpSpPr>
          <p:grpSp>
            <p:nvGrpSpPr>
              <p:cNvPr id="386" name="组合 385">
                <a:extLst>
                  <a:ext uri="{FF2B5EF4-FFF2-40B4-BE49-F238E27FC236}">
                    <a16:creationId xmlns:a16="http://schemas.microsoft.com/office/drawing/2014/main" id="{72D83ED3-07D1-445A-8BDB-6566591097C9}"/>
                  </a:ext>
                </a:extLst>
              </p:cNvPr>
              <p:cNvGrpSpPr/>
              <p:nvPr/>
            </p:nvGrpSpPr>
            <p:grpSpPr>
              <a:xfrm>
                <a:off x="7699432" y="1817102"/>
                <a:ext cx="3960000" cy="2700000"/>
                <a:chOff x="3989265" y="1162050"/>
                <a:chExt cx="3960000" cy="2700000"/>
              </a:xfrm>
            </p:grpSpPr>
            <p:grpSp>
              <p:nvGrpSpPr>
                <p:cNvPr id="424" name="组合 423">
                  <a:extLst>
                    <a:ext uri="{FF2B5EF4-FFF2-40B4-BE49-F238E27FC236}">
                      <a16:creationId xmlns:a16="http://schemas.microsoft.com/office/drawing/2014/main" id="{EF43A74F-84B0-4FED-A128-CFC67426D1F2}"/>
                    </a:ext>
                  </a:extLst>
                </p:cNvPr>
                <p:cNvGrpSpPr/>
                <p:nvPr/>
              </p:nvGrpSpPr>
              <p:grpSpPr>
                <a:xfrm>
                  <a:off x="3989265" y="1162050"/>
                  <a:ext cx="3960000" cy="2700000"/>
                  <a:chOff x="4003554" y="1162050"/>
                  <a:chExt cx="3912381" cy="2742477"/>
                </a:xfrm>
              </p:grpSpPr>
              <p:graphicFrame>
                <p:nvGraphicFramePr>
                  <p:cNvPr id="429" name="图表 428">
                    <a:extLst>
                      <a:ext uri="{FF2B5EF4-FFF2-40B4-BE49-F238E27FC236}">
                        <a16:creationId xmlns:a16="http://schemas.microsoft.com/office/drawing/2014/main" id="{A73627F9-D886-4C28-A324-66A9EAC08A6F}"/>
                      </a:ext>
                    </a:extLst>
                  </p:cNvPr>
                  <p:cNvGraphicFramePr>
                    <a:graphicFrameLocks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20617402"/>
                      </p:ext>
                    </p:extLst>
                  </p:nvPr>
                </p:nvGraphicFramePr>
                <p:xfrm>
                  <a:off x="4003554" y="1162050"/>
                  <a:ext cx="3912381" cy="2742477"/>
                </p:xfrm>
                <a:graphic>
                  <a:graphicData uri="http://schemas.openxmlformats.org/drawingml/2006/chart">
                    <c:chart xmlns:c="http://schemas.openxmlformats.org/drawingml/2006/chart" xmlns:r="http://schemas.openxmlformats.org/officeDocument/2006/relationships" r:id="rId16"/>
                  </a:graphicData>
                </a:graphic>
              </p:graphicFrame>
              <p:sp>
                <p:nvSpPr>
                  <p:cNvPr id="430" name="文本框 4">
                    <a:extLst>
                      <a:ext uri="{FF2B5EF4-FFF2-40B4-BE49-F238E27FC236}">
                        <a16:creationId xmlns:a16="http://schemas.microsoft.com/office/drawing/2014/main" id="{489D3A9E-F3AD-4DBD-B6A6-B3C45795A513}"/>
                      </a:ext>
                    </a:extLst>
                  </p:cNvPr>
                  <p:cNvSpPr txBox="1"/>
                  <p:nvPr/>
                </p:nvSpPr>
                <p:spPr bwMode="auto">
                  <a:xfrm>
                    <a:off x="6420546" y="3226883"/>
                    <a:ext cx="1228430" cy="236802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dk1"/>
                  </a:fontRef>
                </p:style>
                <p:txBody>
                  <a:bodyPr/>
                  <a:lstStyle>
                    <a:lvl1pPr marL="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>
                      <a:defRPr sz="11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zh-CN" sz="900" b="1" dirty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MMP = 6.2 MPa</a:t>
                    </a:r>
                    <a:endParaRPr lang="zh-CN" altLang="en-US" sz="900" b="1" dirty="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  <p:sp>
                <p:nvSpPr>
                  <p:cNvPr id="431" name="文本框 430">
                    <a:extLst>
                      <a:ext uri="{FF2B5EF4-FFF2-40B4-BE49-F238E27FC236}">
                        <a16:creationId xmlns:a16="http://schemas.microsoft.com/office/drawing/2014/main" id="{2B9C2699-EE08-47C8-BF54-C37EA08D865F}"/>
                      </a:ext>
                    </a:extLst>
                  </p:cNvPr>
                  <p:cNvSpPr txBox="1"/>
                  <p:nvPr/>
                </p:nvSpPr>
                <p:spPr>
                  <a:xfrm>
                    <a:off x="4411837" y="2072804"/>
                    <a:ext cx="729380" cy="39467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en-US" altLang="zh-CN" sz="900" b="1" dirty="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CO</a:t>
                    </a:r>
                    <a:r>
                      <a:rPr lang="en-US" altLang="zh-CN" sz="900" b="1" baseline="-25000" dirty="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2</a:t>
                    </a:r>
                  </a:p>
                  <a:p>
                    <a:pPr algn="ctr"/>
                    <a:r>
                      <a:rPr lang="en-US" altLang="zh-CN" sz="900" b="1" dirty="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rPr>
                      <a:t>(white)</a:t>
                    </a:r>
                    <a:endParaRPr lang="zh-CN" altLang="en-US" sz="900" b="1" dirty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endParaRPr>
                  </a:p>
                </p:txBody>
              </p:sp>
              <p:pic>
                <p:nvPicPr>
                  <p:cNvPr id="432" name="图片 431">
                    <a:extLst>
                      <a:ext uri="{FF2B5EF4-FFF2-40B4-BE49-F238E27FC236}">
                        <a16:creationId xmlns:a16="http://schemas.microsoft.com/office/drawing/2014/main" id="{46D0E0BA-F1C3-4EB1-BC5E-56313C68340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6391" t="31873" r="18019" b="21043"/>
                  <a:stretch/>
                </p:blipFill>
                <p:spPr>
                  <a:xfrm>
                    <a:off x="5130788" y="1967410"/>
                    <a:ext cx="396000" cy="797271"/>
                  </a:xfrm>
                  <a:prstGeom prst="rect">
                    <a:avLst/>
                  </a:prstGeom>
                </p:spPr>
              </p:pic>
              <p:pic>
                <p:nvPicPr>
                  <p:cNvPr id="433" name="图片 432">
                    <a:extLst>
                      <a:ext uri="{FF2B5EF4-FFF2-40B4-BE49-F238E27FC236}">
                        <a16:creationId xmlns:a16="http://schemas.microsoft.com/office/drawing/2014/main" id="{920A36E6-DC13-45A2-B7D5-235F0BEFE99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0225" t="33553" r="64165" b="20249"/>
                  <a:stretch/>
                </p:blipFill>
                <p:spPr>
                  <a:xfrm>
                    <a:off x="5945629" y="2441816"/>
                    <a:ext cx="396000" cy="781294"/>
                  </a:xfrm>
                  <a:prstGeom prst="rect">
                    <a:avLst/>
                  </a:prstGeom>
                </p:spPr>
              </p:pic>
              <p:pic>
                <p:nvPicPr>
                  <p:cNvPr id="434" name="图片 433">
                    <a:extLst>
                      <a:ext uri="{FF2B5EF4-FFF2-40B4-BE49-F238E27FC236}">
                        <a16:creationId xmlns:a16="http://schemas.microsoft.com/office/drawing/2014/main" id="{8FA3E831-F931-472E-B50F-915E84DCEBB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6295" t="23747" r="18121" b="29041"/>
                  <a:stretch/>
                </p:blipFill>
                <p:spPr>
                  <a:xfrm>
                    <a:off x="4615726" y="2622018"/>
                    <a:ext cx="396000" cy="799778"/>
                  </a:xfrm>
                  <a:prstGeom prst="rect">
                    <a:avLst/>
                  </a:prstGeom>
                </p:spPr>
              </p:pic>
              <p:pic>
                <p:nvPicPr>
                  <p:cNvPr id="435" name="图片 434">
                    <a:extLst>
                      <a:ext uri="{FF2B5EF4-FFF2-40B4-BE49-F238E27FC236}">
                        <a16:creationId xmlns:a16="http://schemas.microsoft.com/office/drawing/2014/main" id="{416B0D65-3DCF-4112-AB7D-224AE46A6C8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0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6706" t="27492" r="17618" b="24969"/>
                  <a:stretch/>
                </p:blipFill>
                <p:spPr>
                  <a:xfrm>
                    <a:off x="5607365" y="1263037"/>
                    <a:ext cx="396000" cy="800577"/>
                  </a:xfrm>
                  <a:prstGeom prst="rect">
                    <a:avLst/>
                  </a:prstGeom>
                </p:spPr>
              </p:pic>
              <p:pic>
                <p:nvPicPr>
                  <p:cNvPr id="436" name="图片 435">
                    <a:extLst>
                      <a:ext uri="{FF2B5EF4-FFF2-40B4-BE49-F238E27FC236}">
                        <a16:creationId xmlns:a16="http://schemas.microsoft.com/office/drawing/2014/main" id="{0145A4CA-A36C-4F54-8892-AB9C54194C3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225" t="41839" r="1974" b="12209"/>
                  <a:stretch/>
                </p:blipFill>
                <p:spPr>
                  <a:xfrm>
                    <a:off x="6616094" y="1284945"/>
                    <a:ext cx="396000" cy="796466"/>
                  </a:xfrm>
                  <a:prstGeom prst="rect">
                    <a:avLst/>
                  </a:prstGeom>
                </p:spPr>
              </p:pic>
              <p:cxnSp>
                <p:nvCxnSpPr>
                  <p:cNvPr id="437" name="直接箭头连接符 436">
                    <a:extLst>
                      <a:ext uri="{FF2B5EF4-FFF2-40B4-BE49-F238E27FC236}">
                        <a16:creationId xmlns:a16="http://schemas.microsoft.com/office/drawing/2014/main" id="{D40DCC7C-B229-4B8E-A1D0-C5A9385529F9}"/>
                      </a:ext>
                    </a:extLst>
                  </p:cNvPr>
                  <p:cNvCxnSpPr/>
                  <p:nvPr/>
                </p:nvCxnSpPr>
                <p:spPr>
                  <a:xfrm flipH="1" flipV="1">
                    <a:off x="5350627" y="2770733"/>
                    <a:ext cx="108000" cy="216000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8" name="直接箭头连接符 437">
                    <a:extLst>
                      <a:ext uri="{FF2B5EF4-FFF2-40B4-BE49-F238E27FC236}">
                        <a16:creationId xmlns:a16="http://schemas.microsoft.com/office/drawing/2014/main" id="{C1371783-CD8E-42C1-9A49-DF4AFF71D66F}"/>
                      </a:ext>
                    </a:extLst>
                  </p:cNvPr>
                  <p:cNvCxnSpPr/>
                  <p:nvPr/>
                </p:nvCxnSpPr>
                <p:spPr>
                  <a:xfrm>
                    <a:off x="5824295" y="2627733"/>
                    <a:ext cx="108000" cy="216000"/>
                  </a:xfrm>
                  <a:prstGeom prst="straightConnector1">
                    <a:avLst/>
                  </a:prstGeom>
                  <a:ln w="12700">
                    <a:solidFill>
                      <a:srgbClr val="FF0000"/>
                    </a:solidFill>
                    <a:tailEnd type="triangle" w="sm" len="sm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425" name="直接箭头连接符 424">
                  <a:extLst>
                    <a:ext uri="{FF2B5EF4-FFF2-40B4-BE49-F238E27FC236}">
                      <a16:creationId xmlns:a16="http://schemas.microsoft.com/office/drawing/2014/main" id="{EB22501D-EB29-485E-9393-2490675371B6}"/>
                    </a:ext>
                  </a:extLst>
                </p:cNvPr>
                <p:cNvCxnSpPr/>
                <p:nvPr/>
              </p:nvCxnSpPr>
              <p:spPr>
                <a:xfrm flipH="1" flipV="1">
                  <a:off x="6021939" y="1632831"/>
                  <a:ext cx="108000" cy="21600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tailEnd type="triangle" w="sm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6" name="直接箭头连接符 425">
                  <a:extLst>
                    <a:ext uri="{FF2B5EF4-FFF2-40B4-BE49-F238E27FC236}">
                      <a16:creationId xmlns:a16="http://schemas.microsoft.com/office/drawing/2014/main" id="{758088EA-BD60-4E43-86DE-573736478B39}"/>
                    </a:ext>
                  </a:extLst>
                </p:cNvPr>
                <p:cNvCxnSpPr/>
                <p:nvPr/>
              </p:nvCxnSpPr>
              <p:spPr>
                <a:xfrm flipH="1" flipV="1">
                  <a:off x="5021454" y="2954788"/>
                  <a:ext cx="108000" cy="21600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tailEnd type="triangle" w="sm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7" name="直接箭头连接符 426">
                  <a:extLst>
                    <a:ext uri="{FF2B5EF4-FFF2-40B4-BE49-F238E27FC236}">
                      <a16:creationId xmlns:a16="http://schemas.microsoft.com/office/drawing/2014/main" id="{39B1D23A-3F8A-45CF-8281-00865D4E7FB2}"/>
                    </a:ext>
                  </a:extLst>
                </p:cNvPr>
                <p:cNvCxnSpPr/>
                <p:nvPr/>
              </p:nvCxnSpPr>
              <p:spPr>
                <a:xfrm>
                  <a:off x="6505593" y="1260770"/>
                  <a:ext cx="108000" cy="21600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tailEnd type="triangle" w="sm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8" name="直接箭头连接符 427">
                  <a:extLst>
                    <a:ext uri="{FF2B5EF4-FFF2-40B4-BE49-F238E27FC236}">
                      <a16:creationId xmlns:a16="http://schemas.microsoft.com/office/drawing/2014/main" id="{7BB52679-8A89-4A01-BABB-C99D0358441D}"/>
                    </a:ext>
                  </a:extLst>
                </p:cNvPr>
                <p:cNvCxnSpPr/>
                <p:nvPr/>
              </p:nvCxnSpPr>
              <p:spPr>
                <a:xfrm>
                  <a:off x="4753542" y="2448909"/>
                  <a:ext cx="144000" cy="28800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tailEnd type="triangle" w="sm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2" name="直接箭头连接符 381">
                <a:extLst>
                  <a:ext uri="{FF2B5EF4-FFF2-40B4-BE49-F238E27FC236}">
                    <a16:creationId xmlns:a16="http://schemas.microsoft.com/office/drawing/2014/main" id="{71EC8E7F-8F95-4394-ABC7-CC20D6ED28F8}"/>
                  </a:ext>
                </a:extLst>
              </p:cNvPr>
              <p:cNvCxnSpPr/>
              <p:nvPr/>
            </p:nvCxnSpPr>
            <p:spPr>
              <a:xfrm>
                <a:off x="10341389" y="2758035"/>
                <a:ext cx="396000" cy="0"/>
              </a:xfrm>
              <a:prstGeom prst="straightConnector1">
                <a:avLst/>
              </a:prstGeom>
              <a:ln w="9525">
                <a:solidFill>
                  <a:schemeClr val="tx1"/>
                </a:solidFill>
                <a:headEnd type="triangle" w="sm" len="sm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3" name="直接连接符 382">
                <a:extLst>
                  <a:ext uri="{FF2B5EF4-FFF2-40B4-BE49-F238E27FC236}">
                    <a16:creationId xmlns:a16="http://schemas.microsoft.com/office/drawing/2014/main" id="{C7EB1B44-1C62-4EA1-8873-08A0B43AA38E}"/>
                  </a:ext>
                </a:extLst>
              </p:cNvPr>
              <p:cNvCxnSpPr/>
              <p:nvPr/>
            </p:nvCxnSpPr>
            <p:spPr>
              <a:xfrm flipH="1">
                <a:off x="10739828" y="2722224"/>
                <a:ext cx="0" cy="7200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4" name="直接连接符 383">
                <a:extLst>
                  <a:ext uri="{FF2B5EF4-FFF2-40B4-BE49-F238E27FC236}">
                    <a16:creationId xmlns:a16="http://schemas.microsoft.com/office/drawing/2014/main" id="{99B4588F-7719-4331-B7E8-199E62135687}"/>
                  </a:ext>
                </a:extLst>
              </p:cNvPr>
              <p:cNvCxnSpPr/>
              <p:nvPr/>
            </p:nvCxnSpPr>
            <p:spPr>
              <a:xfrm flipH="1">
                <a:off x="10346151" y="2721755"/>
                <a:ext cx="0" cy="7200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5" name="文本框 4">
                <a:extLst>
                  <a:ext uri="{FF2B5EF4-FFF2-40B4-BE49-F238E27FC236}">
                    <a16:creationId xmlns:a16="http://schemas.microsoft.com/office/drawing/2014/main" id="{E41814B6-9780-42DA-9826-E24B2B27FCA7}"/>
                  </a:ext>
                </a:extLst>
              </p:cNvPr>
              <p:cNvSpPr txBox="1"/>
              <p:nvPr/>
            </p:nvSpPr>
            <p:spPr bwMode="auto">
              <a:xfrm>
                <a:off x="10230466" y="2746788"/>
                <a:ext cx="738258" cy="233134"/>
              </a:xfrm>
              <a:prstGeom prst="rect">
                <a:avLst/>
              </a:prstGeom>
              <a:noFill/>
              <a:ln w="9525" cmpd="sng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r>
                  <a:rPr lang="en-US" altLang="zh-CN" sz="900" b="1" dirty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200 </a:t>
                </a:r>
                <a:r>
                  <a:rPr lang="en-US" altLang="zh-CN" sz="900" b="1" dirty="0" err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μm</a:t>
                </a:r>
                <a:endParaRPr lang="zh-CN" altLang="en-US" sz="900" b="1" dirty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439" name="矩形 30">
            <a:extLst>
              <a:ext uri="{FF2B5EF4-FFF2-40B4-BE49-F238E27FC236}">
                <a16:creationId xmlns:a16="http://schemas.microsoft.com/office/drawing/2014/main" id="{5CE4FAB8-2741-4F1A-951E-1B7DF8265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0805" y="1240542"/>
            <a:ext cx="10512000" cy="772584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MMP criterion</a:t>
            </a: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: interface disappearance &amp; 100% displacement ratio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Testing efficiency increased by 336× </a:t>
            </a:r>
            <a:r>
              <a:rPr lang="en-US" altLang="zh-CN" sz="1800" b="1" dirty="0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  <a:cs typeface="Arial" panose="020B0604020202020204" pitchFamily="34" charset="0"/>
              </a:rPr>
              <a:t>compared with conventional slim tube test.</a:t>
            </a:r>
          </a:p>
        </p:txBody>
      </p:sp>
      <p:sp>
        <p:nvSpPr>
          <p:cNvPr id="319" name="文本框 318">
            <a:extLst>
              <a:ext uri="{FF2B5EF4-FFF2-40B4-BE49-F238E27FC236}">
                <a16:creationId xmlns:a16="http://schemas.microsoft.com/office/drawing/2014/main" id="{4EBC56A2-1C3C-4454-AE2C-2870B96D6A7E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0" name="灯片编号占位符 1">
            <a:extLst>
              <a:ext uri="{FF2B5EF4-FFF2-40B4-BE49-F238E27FC236}">
                <a16:creationId xmlns:a16="http://schemas.microsoft.com/office/drawing/2014/main" id="{D7CBD0DF-6E58-4B05-9F87-11B0045B0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419872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496975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displacement heptane process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25029B85-390A-44EA-9115-5968A3273DF6}"/>
              </a:ext>
            </a:extLst>
          </p:cNvPr>
          <p:cNvSpPr/>
          <p:nvPr/>
        </p:nvSpPr>
        <p:spPr>
          <a:xfrm>
            <a:off x="-2" y="1247342"/>
            <a:ext cx="3492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Immiscible displacement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79F301BA-1141-4642-ABEC-D3D8F3046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034" y="2474924"/>
            <a:ext cx="5525278" cy="4392000"/>
          </a:xfrm>
          <a:prstGeom prst="rect">
            <a:avLst/>
          </a:prstGeom>
        </p:spPr>
      </p:pic>
      <p:grpSp>
        <p:nvGrpSpPr>
          <p:cNvPr id="42" name="组合 41">
            <a:extLst>
              <a:ext uri="{FF2B5EF4-FFF2-40B4-BE49-F238E27FC236}">
                <a16:creationId xmlns:a16="http://schemas.microsoft.com/office/drawing/2014/main" id="{ED4B63C2-6740-470C-8DB7-C582AF46F851}"/>
              </a:ext>
            </a:extLst>
          </p:cNvPr>
          <p:cNvGrpSpPr>
            <a:grpSpLocks noChangeAspect="1"/>
          </p:cNvGrpSpPr>
          <p:nvPr/>
        </p:nvGrpSpPr>
        <p:grpSpPr>
          <a:xfrm>
            <a:off x="7531083" y="2537864"/>
            <a:ext cx="3435618" cy="2412000"/>
            <a:chOff x="7818610" y="1608307"/>
            <a:chExt cx="2726946" cy="1898581"/>
          </a:xfrm>
        </p:grpSpPr>
        <p:grpSp>
          <p:nvGrpSpPr>
            <p:cNvPr id="43" name="组合 42">
              <a:extLst>
                <a:ext uri="{FF2B5EF4-FFF2-40B4-BE49-F238E27FC236}">
                  <a16:creationId xmlns:a16="http://schemas.microsoft.com/office/drawing/2014/main" id="{FE126493-4717-485C-A714-50C432B274AD}"/>
                </a:ext>
              </a:extLst>
            </p:cNvPr>
            <p:cNvGrpSpPr/>
            <p:nvPr/>
          </p:nvGrpSpPr>
          <p:grpSpPr>
            <a:xfrm>
              <a:off x="7826646" y="1611545"/>
              <a:ext cx="2718910" cy="1895343"/>
              <a:chOff x="199800" y="1117749"/>
              <a:chExt cx="2880000" cy="2007639"/>
            </a:xfrm>
          </p:grpSpPr>
          <p:pic>
            <p:nvPicPr>
              <p:cNvPr id="45" name="图片 44">
                <a:extLst>
                  <a:ext uri="{FF2B5EF4-FFF2-40B4-BE49-F238E27FC236}">
                    <a16:creationId xmlns:a16="http://schemas.microsoft.com/office/drawing/2014/main" id="{6B093459-125E-42E4-B7B8-9060FCD09CF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9800" y="1117749"/>
                <a:ext cx="2880000" cy="2007639"/>
              </a:xfrm>
              <a:prstGeom prst="rect">
                <a:avLst/>
              </a:prstGeom>
            </p:spPr>
          </p:pic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92D502D4-F1D1-4E94-8919-86724EA52B62}"/>
                  </a:ext>
                </a:extLst>
              </p:cNvPr>
              <p:cNvSpPr txBox="1"/>
              <p:nvPr/>
            </p:nvSpPr>
            <p:spPr>
              <a:xfrm>
                <a:off x="1631802" y="1339219"/>
                <a:ext cx="354882" cy="201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200" b="1" baseline="-25000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endParaRPr lang="zh-CN" altLang="en-US" sz="1200" b="1" baseline="-25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47" name="直接箭头连接符 46">
                <a:extLst>
                  <a:ext uri="{FF2B5EF4-FFF2-40B4-BE49-F238E27FC236}">
                    <a16:creationId xmlns:a16="http://schemas.microsoft.com/office/drawing/2014/main" id="{6E628914-741B-4BD4-A342-3C4EDEDAE1F3}"/>
                  </a:ext>
                </a:extLst>
              </p:cNvPr>
              <p:cNvCxnSpPr/>
              <p:nvPr/>
            </p:nvCxnSpPr>
            <p:spPr>
              <a:xfrm>
                <a:off x="2000250" y="1172835"/>
                <a:ext cx="0" cy="663449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72C44467-49C3-46D3-8B3E-D3C4A9F417EF}"/>
                </a:ext>
              </a:extLst>
            </p:cNvPr>
            <p:cNvSpPr txBox="1"/>
            <p:nvPr/>
          </p:nvSpPr>
          <p:spPr>
            <a:xfrm>
              <a:off x="7818610" y="1608307"/>
              <a:ext cx="514336" cy="2266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Video</a:t>
              </a:r>
              <a:endPara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48" name="组合 47">
            <a:extLst>
              <a:ext uri="{FF2B5EF4-FFF2-40B4-BE49-F238E27FC236}">
                <a16:creationId xmlns:a16="http://schemas.microsoft.com/office/drawing/2014/main" id="{50457CC7-7AFC-4FA0-9A8B-8B81C82F4D56}"/>
              </a:ext>
            </a:extLst>
          </p:cNvPr>
          <p:cNvGrpSpPr>
            <a:grpSpLocks noChangeAspect="1"/>
          </p:cNvGrpSpPr>
          <p:nvPr/>
        </p:nvGrpSpPr>
        <p:grpSpPr>
          <a:xfrm>
            <a:off x="7081406" y="4928291"/>
            <a:ext cx="2207660" cy="1831947"/>
            <a:chOff x="2828347" y="701289"/>
            <a:chExt cx="2756020" cy="2418929"/>
          </a:xfrm>
        </p:grpSpPr>
        <p:grpSp>
          <p:nvGrpSpPr>
            <p:cNvPr id="49" name="组合 48">
              <a:extLst>
                <a:ext uri="{FF2B5EF4-FFF2-40B4-BE49-F238E27FC236}">
                  <a16:creationId xmlns:a16="http://schemas.microsoft.com/office/drawing/2014/main" id="{B858F93E-6501-4DB6-B816-ED30A5A0DECF}"/>
                </a:ext>
              </a:extLst>
            </p:cNvPr>
            <p:cNvGrpSpPr/>
            <p:nvPr/>
          </p:nvGrpSpPr>
          <p:grpSpPr>
            <a:xfrm>
              <a:off x="2965420" y="701289"/>
              <a:ext cx="2618947" cy="2418929"/>
              <a:chOff x="2965420" y="701289"/>
              <a:chExt cx="2618947" cy="2418929"/>
            </a:xfrm>
          </p:grpSpPr>
          <p:pic>
            <p:nvPicPr>
              <p:cNvPr id="51" name="图片 1">
                <a:extLst>
                  <a:ext uri="{FF2B5EF4-FFF2-40B4-BE49-F238E27FC236}">
                    <a16:creationId xmlns:a16="http://schemas.microsoft.com/office/drawing/2014/main" id="{660AD1CE-7AE5-41D8-91E9-3CB77FFF7C47}"/>
                  </a:ext>
                </a:extLst>
              </p:cNvPr>
              <p:cNvPicPr>
                <a:picLocks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8954" t="7085" r="29305" b="10966"/>
              <a:stretch>
                <a:fillRect/>
              </a:stretch>
            </p:blipFill>
            <p:spPr bwMode="auto">
              <a:xfrm>
                <a:off x="2965420" y="908700"/>
                <a:ext cx="1977448" cy="21592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2" name="文本框 69">
                <a:extLst>
                  <a:ext uri="{FF2B5EF4-FFF2-40B4-BE49-F238E27FC236}">
                    <a16:creationId xmlns:a16="http://schemas.microsoft.com/office/drawing/2014/main" id="{B3C524CF-3F56-45D5-8717-3E214B9C6CE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0006" y="854317"/>
                <a:ext cx="449420" cy="224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2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4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zh-CN" sz="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400</a:t>
                </a:r>
                <a:endParaRPr lang="zh-CN" altLang="en-US" sz="8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3" name="文本框 78">
                <a:extLst>
                  <a:ext uri="{FF2B5EF4-FFF2-40B4-BE49-F238E27FC236}">
                    <a16:creationId xmlns:a16="http://schemas.microsoft.com/office/drawing/2014/main" id="{2E5B882D-580A-4632-BD93-73D07FC32FC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0006" y="2859280"/>
                <a:ext cx="296866" cy="2609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2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4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zh-CN" sz="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0</a:t>
                </a:r>
                <a:endParaRPr lang="zh-CN" altLang="en-US" sz="8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" name="文本框 79">
                <a:extLst>
                  <a:ext uri="{FF2B5EF4-FFF2-40B4-BE49-F238E27FC236}">
                    <a16:creationId xmlns:a16="http://schemas.microsoft.com/office/drawing/2014/main" id="{0A464178-82B9-4114-BD5A-A7A03F57A5E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0005" y="2402234"/>
                <a:ext cx="494362" cy="224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2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4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zh-CN" sz="9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100</a:t>
                </a:r>
                <a:endParaRPr lang="zh-CN" altLang="en-US" sz="9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5" name="文本框 81">
                <a:extLst>
                  <a:ext uri="{FF2B5EF4-FFF2-40B4-BE49-F238E27FC236}">
                    <a16:creationId xmlns:a16="http://schemas.microsoft.com/office/drawing/2014/main" id="{4ACA0262-4BAD-41E8-9052-B6532AE35B3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0006" y="1881392"/>
                <a:ext cx="486275" cy="2609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2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4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zh-CN" sz="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200</a:t>
                </a:r>
                <a:endParaRPr lang="zh-CN" altLang="en-US" sz="8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6" name="文本框 83">
                <a:extLst>
                  <a:ext uri="{FF2B5EF4-FFF2-40B4-BE49-F238E27FC236}">
                    <a16:creationId xmlns:a16="http://schemas.microsoft.com/office/drawing/2014/main" id="{EA8A3D58-E72C-4632-BDF1-6E21FC84171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0006" y="1367854"/>
                <a:ext cx="449420" cy="2247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2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4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zh-CN" sz="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300</a:t>
                </a:r>
                <a:endParaRPr lang="zh-CN" altLang="en-US" sz="8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7" name="文本框 56">
                <a:extLst>
                  <a:ext uri="{FF2B5EF4-FFF2-40B4-BE49-F238E27FC236}">
                    <a16:creationId xmlns:a16="http://schemas.microsoft.com/office/drawing/2014/main" id="{C27522A1-47A9-433F-B734-8BD0D9886CBF}"/>
                  </a:ext>
                </a:extLst>
              </p:cNvPr>
              <p:cNvSpPr txBox="1"/>
              <p:nvPr/>
            </p:nvSpPr>
            <p:spPr bwMode="auto">
              <a:xfrm>
                <a:off x="4664330" y="701289"/>
                <a:ext cx="704178" cy="2609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en-US" altLang="zh-CN" sz="900" b="1" dirty="0">
                    <a:ea typeface="微软雅黑" panose="020B0503020204020204" pitchFamily="34" charset="-122"/>
                    <a:cs typeface="Arial" panose="020B0604020202020204" pitchFamily="34" charset="0"/>
                  </a:rPr>
                  <a:t>Time</a:t>
                </a:r>
                <a:r>
                  <a:rPr lang="zh-CN" altLang="en-US" sz="900" b="1" dirty="0">
                    <a:ea typeface="微软雅黑" panose="020B0503020204020204" pitchFamily="34" charset="-122"/>
                    <a:cs typeface="Arial" panose="020B0604020202020204" pitchFamily="34" charset="0"/>
                  </a:rPr>
                  <a:t> </a:t>
                </a:r>
                <a:r>
                  <a:rPr lang="en-US" altLang="zh-CN" sz="900" b="1" dirty="0">
                    <a:ea typeface="微软雅黑" panose="020B0503020204020204" pitchFamily="34" charset="-122"/>
                    <a:cs typeface="Arial" panose="020B0604020202020204" pitchFamily="34" charset="0"/>
                  </a:rPr>
                  <a:t>(s)</a:t>
                </a:r>
                <a:endParaRPr lang="zh-CN" altLang="en-US" sz="900" b="1" dirty="0"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cxnSp>
            <p:nvCxnSpPr>
              <p:cNvPr id="62" name="直接箭头连接符 61">
                <a:extLst>
                  <a:ext uri="{FF2B5EF4-FFF2-40B4-BE49-F238E27FC236}">
                    <a16:creationId xmlns:a16="http://schemas.microsoft.com/office/drawing/2014/main" id="{451ED1C5-FD9D-404C-8803-146C5F9CC038}"/>
                  </a:ext>
                </a:extLst>
              </p:cNvPr>
              <p:cNvCxnSpPr/>
              <p:nvPr/>
            </p:nvCxnSpPr>
            <p:spPr>
              <a:xfrm flipH="1">
                <a:off x="4245764" y="939307"/>
                <a:ext cx="0" cy="360000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3" name="文本框 62">
                <a:extLst>
                  <a:ext uri="{FF2B5EF4-FFF2-40B4-BE49-F238E27FC236}">
                    <a16:creationId xmlns:a16="http://schemas.microsoft.com/office/drawing/2014/main" id="{72B37B68-2306-4BBD-842D-21888A9D223B}"/>
                  </a:ext>
                </a:extLst>
              </p:cNvPr>
              <p:cNvSpPr txBox="1"/>
              <p:nvPr/>
            </p:nvSpPr>
            <p:spPr>
              <a:xfrm>
                <a:off x="3985238" y="1276061"/>
                <a:ext cx="539304" cy="3145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000" b="1" baseline="-25000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endParaRPr lang="zh-CN" altLang="en-US" sz="1000" b="1" baseline="-25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pic>
            <p:nvPicPr>
              <p:cNvPr id="64" name="图片 63">
                <a:extLst>
                  <a:ext uri="{FF2B5EF4-FFF2-40B4-BE49-F238E27FC236}">
                    <a16:creationId xmlns:a16="http://schemas.microsoft.com/office/drawing/2014/main" id="{469D5D04-43BF-40A4-A270-98CF8E25AB7D}"/>
                  </a:ext>
                </a:extLst>
              </p:cNvPr>
              <p:cNvPicPr>
                <a:picLocks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998" t="18062" r="12805" b="21580"/>
              <a:stretch/>
            </p:blipFill>
            <p:spPr>
              <a:xfrm>
                <a:off x="4986838" y="908119"/>
                <a:ext cx="180000" cy="2160000"/>
              </a:xfrm>
              <a:prstGeom prst="rect">
                <a:avLst/>
              </a:prstGeom>
            </p:spPr>
          </p:pic>
        </p:grp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34F007B3-F346-42C8-91EB-0200A0DA1948}"/>
                </a:ext>
              </a:extLst>
            </p:cNvPr>
            <p:cNvSpPr txBox="1"/>
            <p:nvPr/>
          </p:nvSpPr>
          <p:spPr bwMode="auto">
            <a:xfrm>
              <a:off x="2828347" y="701289"/>
              <a:ext cx="658590" cy="26093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900" b="1" dirty="0">
                  <a:solidFill>
                    <a:srgbClr val="FF0000"/>
                  </a:solidFill>
                  <a:ea typeface="微软雅黑" panose="020B0503020204020204" pitchFamily="34" charset="-122"/>
                  <a:cs typeface="Arial" panose="020B0604020202020204" pitchFamily="34" charset="0"/>
                </a:rPr>
                <a:t>5 MPa</a:t>
              </a:r>
              <a:endParaRPr lang="zh-CN" altLang="en-US" sz="900" b="1" dirty="0">
                <a:solidFill>
                  <a:srgbClr val="FF0000"/>
                </a:solidFill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65" name="图表 64">
            <a:extLst>
              <a:ext uri="{FF2B5EF4-FFF2-40B4-BE49-F238E27FC236}">
                <a16:creationId xmlns:a16="http://schemas.microsoft.com/office/drawing/2014/main" id="{C5A25D9C-AE88-4807-9DCF-0A78C17D2E5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61714068"/>
              </p:ext>
            </p:extLst>
          </p:nvPr>
        </p:nvGraphicFramePr>
        <p:xfrm>
          <a:off x="9199407" y="5079672"/>
          <a:ext cx="2340000" cy="172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69" name="文本框 68">
            <a:extLst>
              <a:ext uri="{FF2B5EF4-FFF2-40B4-BE49-F238E27FC236}">
                <a16:creationId xmlns:a16="http://schemas.microsoft.com/office/drawing/2014/main" id="{9BB25644-1CAB-452A-BE57-87530DE0C932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30">
            <a:extLst>
              <a:ext uri="{FF2B5EF4-FFF2-40B4-BE49-F238E27FC236}">
                <a16:creationId xmlns:a16="http://schemas.microsoft.com/office/drawing/2014/main" id="{D5D050E5-D7CA-4DC3-872E-FD34C6131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1254" y="1689362"/>
            <a:ext cx="10132410" cy="777008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indent="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None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Under immiscible conditions, CO</a:t>
            </a:r>
            <a:r>
              <a:rPr lang="en-US" altLang="zh-CN" sz="18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displacement is governed by diffusion and interface-controlled flow, leaving a persistent CO</a:t>
            </a:r>
            <a:r>
              <a:rPr lang="en-US" altLang="zh-CN" sz="18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–heptane flow zone.</a:t>
            </a:r>
          </a:p>
        </p:txBody>
      </p:sp>
      <p:sp>
        <p:nvSpPr>
          <p:cNvPr id="29" name="灯片编号占位符 1">
            <a:extLst>
              <a:ext uri="{FF2B5EF4-FFF2-40B4-BE49-F238E27FC236}">
                <a16:creationId xmlns:a16="http://schemas.microsoft.com/office/drawing/2014/main" id="{ED5DC64B-9804-4011-AD66-7B26C325D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1023598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496975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displacement heptane process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25029B85-390A-44EA-9115-5968A3273DF6}"/>
              </a:ext>
            </a:extLst>
          </p:cNvPr>
          <p:cNvSpPr/>
          <p:nvPr/>
        </p:nvSpPr>
        <p:spPr>
          <a:xfrm>
            <a:off x="-2" y="1247342"/>
            <a:ext cx="3204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Miscible displacement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17940DE-26BF-4B4B-B563-134D4F467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221" y="2117523"/>
            <a:ext cx="5866818" cy="4716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191BD20A-BD7D-4D9E-A02F-1FB80CAC8238}"/>
              </a:ext>
            </a:extLst>
          </p:cNvPr>
          <p:cNvGrpSpPr>
            <a:grpSpLocks noChangeAspect="1"/>
          </p:cNvGrpSpPr>
          <p:nvPr/>
        </p:nvGrpSpPr>
        <p:grpSpPr>
          <a:xfrm>
            <a:off x="7032517" y="2189079"/>
            <a:ext cx="4258551" cy="2808000"/>
            <a:chOff x="7603226" y="4165541"/>
            <a:chExt cx="2948228" cy="1944000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1036EC6B-4426-460D-8CD6-B9EE26880742}"/>
                </a:ext>
              </a:extLst>
            </p:cNvPr>
            <p:cNvGrpSpPr/>
            <p:nvPr/>
          </p:nvGrpSpPr>
          <p:grpSpPr>
            <a:xfrm>
              <a:off x="7603226" y="4165541"/>
              <a:ext cx="2948228" cy="1944000"/>
              <a:chOff x="3214446" y="1096143"/>
              <a:chExt cx="3122904" cy="2059178"/>
            </a:xfrm>
          </p:grpSpPr>
          <p:grpSp>
            <p:nvGrpSpPr>
              <p:cNvPr id="9" name="组合 8">
                <a:extLst>
                  <a:ext uri="{FF2B5EF4-FFF2-40B4-BE49-F238E27FC236}">
                    <a16:creationId xmlns:a16="http://schemas.microsoft.com/office/drawing/2014/main" id="{41B54F29-6251-4057-A9A1-17D9780A9913}"/>
                  </a:ext>
                </a:extLst>
              </p:cNvPr>
              <p:cNvGrpSpPr/>
              <p:nvPr/>
            </p:nvGrpSpPr>
            <p:grpSpPr>
              <a:xfrm>
                <a:off x="3214446" y="1096143"/>
                <a:ext cx="3122904" cy="2059178"/>
                <a:chOff x="1163396" y="744693"/>
                <a:chExt cx="3122904" cy="2059178"/>
              </a:xfrm>
            </p:grpSpPr>
            <p:pic>
              <p:nvPicPr>
                <p:cNvPr id="12" name="图片 11">
                  <a:extLst>
                    <a:ext uri="{FF2B5EF4-FFF2-40B4-BE49-F238E27FC236}">
                      <a16:creationId xmlns:a16="http://schemas.microsoft.com/office/drawing/2014/main" id="{FC540A2F-17D3-4ADF-B427-DA51B46395D5}"/>
                    </a:ext>
                  </a:extLst>
                </p:cNvPr>
                <p:cNvPicPr>
                  <a:picLocks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90300" y="766299"/>
                  <a:ext cx="3096000" cy="2008800"/>
                </a:xfrm>
                <a:prstGeom prst="rect">
                  <a:avLst/>
                </a:prstGeom>
              </p:spPr>
            </p:pic>
            <p:sp>
              <p:nvSpPr>
                <p:cNvPr id="13" name="矩形 12">
                  <a:extLst>
                    <a:ext uri="{FF2B5EF4-FFF2-40B4-BE49-F238E27FC236}">
                      <a16:creationId xmlns:a16="http://schemas.microsoft.com/office/drawing/2014/main" id="{81FC2FDE-D014-4A84-88AE-8E210D4D12A8}"/>
                    </a:ext>
                  </a:extLst>
                </p:cNvPr>
                <p:cNvSpPr/>
                <p:nvPr/>
              </p:nvSpPr>
              <p:spPr>
                <a:xfrm>
                  <a:off x="1163396" y="744693"/>
                  <a:ext cx="196850" cy="205917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000"/>
                </a:p>
              </p:txBody>
            </p:sp>
          </p:grpSp>
          <p:cxnSp>
            <p:nvCxnSpPr>
              <p:cNvPr id="10" name="直接箭头连接符 9">
                <a:extLst>
                  <a:ext uri="{FF2B5EF4-FFF2-40B4-BE49-F238E27FC236}">
                    <a16:creationId xmlns:a16="http://schemas.microsoft.com/office/drawing/2014/main" id="{82F3054B-B084-413A-8DE5-64D66EA7FF50}"/>
                  </a:ext>
                </a:extLst>
              </p:cNvPr>
              <p:cNvCxnSpPr/>
              <p:nvPr/>
            </p:nvCxnSpPr>
            <p:spPr>
              <a:xfrm>
                <a:off x="5264150" y="1172835"/>
                <a:ext cx="0" cy="720000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文本框 10">
                <a:extLst>
                  <a:ext uri="{FF2B5EF4-FFF2-40B4-BE49-F238E27FC236}">
                    <a16:creationId xmlns:a16="http://schemas.microsoft.com/office/drawing/2014/main" id="{8022E129-8CFC-4EFB-B527-E9A9330F735E}"/>
                  </a:ext>
                </a:extLst>
              </p:cNvPr>
              <p:cNvSpPr txBox="1"/>
              <p:nvPr/>
            </p:nvSpPr>
            <p:spPr>
              <a:xfrm>
                <a:off x="4850325" y="1422368"/>
                <a:ext cx="415873" cy="2376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200" b="1" baseline="-25000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endParaRPr lang="zh-CN" altLang="en-US" sz="1200" b="1" baseline="-25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690CFAD6-FE8C-40E1-8305-20F889BBF781}"/>
                </a:ext>
              </a:extLst>
            </p:cNvPr>
            <p:cNvSpPr txBox="1"/>
            <p:nvPr/>
          </p:nvSpPr>
          <p:spPr>
            <a:xfrm>
              <a:off x="7806767" y="4187953"/>
              <a:ext cx="504787" cy="224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Video</a:t>
              </a:r>
              <a:endPara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6DA3766D-5681-42A0-8B1B-04AD2FFE32E6}"/>
              </a:ext>
            </a:extLst>
          </p:cNvPr>
          <p:cNvGrpSpPr>
            <a:grpSpLocks noChangeAspect="1"/>
          </p:cNvGrpSpPr>
          <p:nvPr/>
        </p:nvGrpSpPr>
        <p:grpSpPr>
          <a:xfrm>
            <a:off x="7109116" y="4972962"/>
            <a:ext cx="2072707" cy="1855497"/>
            <a:chOff x="6740440" y="681554"/>
            <a:chExt cx="2764211" cy="2474538"/>
          </a:xfrm>
        </p:grpSpPr>
        <p:grpSp>
          <p:nvGrpSpPr>
            <p:cNvPr id="17" name="组合 16">
              <a:extLst>
                <a:ext uri="{FF2B5EF4-FFF2-40B4-BE49-F238E27FC236}">
                  <a16:creationId xmlns:a16="http://schemas.microsoft.com/office/drawing/2014/main" id="{C46DB8E5-2765-470D-BE2D-1C7977A07231}"/>
                </a:ext>
              </a:extLst>
            </p:cNvPr>
            <p:cNvGrpSpPr/>
            <p:nvPr/>
          </p:nvGrpSpPr>
          <p:grpSpPr>
            <a:xfrm>
              <a:off x="6894513" y="681554"/>
              <a:ext cx="2610138" cy="2474538"/>
              <a:chOff x="6747193" y="681554"/>
              <a:chExt cx="2610138" cy="2474538"/>
            </a:xfrm>
          </p:grpSpPr>
          <p:pic>
            <p:nvPicPr>
              <p:cNvPr id="19" name="图片 18">
                <a:extLst>
                  <a:ext uri="{FF2B5EF4-FFF2-40B4-BE49-F238E27FC236}">
                    <a16:creationId xmlns:a16="http://schemas.microsoft.com/office/drawing/2014/main" id="{360C0E02-D6F6-4C56-B31D-BA370C603A7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1315" t="7554" r="34441" b="18585"/>
              <a:stretch/>
            </p:blipFill>
            <p:spPr>
              <a:xfrm>
                <a:off x="6747193" y="903015"/>
                <a:ext cx="2016000" cy="2160000"/>
              </a:xfrm>
              <a:prstGeom prst="rect">
                <a:avLst/>
              </a:prstGeom>
            </p:spPr>
          </p:pic>
          <p:grpSp>
            <p:nvGrpSpPr>
              <p:cNvPr id="20" name="组合 19">
                <a:extLst>
                  <a:ext uri="{FF2B5EF4-FFF2-40B4-BE49-F238E27FC236}">
                    <a16:creationId xmlns:a16="http://schemas.microsoft.com/office/drawing/2014/main" id="{7B966D2D-8B7D-45AF-B9F8-69FF2418E03D}"/>
                  </a:ext>
                </a:extLst>
              </p:cNvPr>
              <p:cNvGrpSpPr/>
              <p:nvPr/>
            </p:nvGrpSpPr>
            <p:grpSpPr>
              <a:xfrm>
                <a:off x="8529955" y="681554"/>
                <a:ext cx="827376" cy="2474538"/>
                <a:chOff x="8744279" y="676791"/>
                <a:chExt cx="827376" cy="2474538"/>
              </a:xfrm>
            </p:grpSpPr>
            <p:sp>
              <p:nvSpPr>
                <p:cNvPr id="30" name="文本框 85">
                  <a:extLst>
                    <a:ext uri="{FF2B5EF4-FFF2-40B4-BE49-F238E27FC236}">
                      <a16:creationId xmlns:a16="http://schemas.microsoft.com/office/drawing/2014/main" id="{3578F30E-1EA2-411B-A632-04A1E12B7B7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148507" y="2863266"/>
                  <a:ext cx="288063" cy="2880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2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4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zh-CN" sz="8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0</a:t>
                  </a:r>
                  <a:endParaRPr lang="zh-CN" altLang="en-US" sz="8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1" name="文本框 89">
                  <a:extLst>
                    <a:ext uri="{FF2B5EF4-FFF2-40B4-BE49-F238E27FC236}">
                      <a16:creationId xmlns:a16="http://schemas.microsoft.com/office/drawing/2014/main" id="{1FBFA054-E616-4AB1-87B7-5AB52803DD9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134848" y="2385047"/>
                  <a:ext cx="432094" cy="2880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2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4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zh-CN" sz="8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14</a:t>
                  </a:r>
                  <a:endParaRPr lang="zh-CN" altLang="en-US" sz="8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2" name="文本框 91">
                  <a:extLst>
                    <a:ext uri="{FF2B5EF4-FFF2-40B4-BE49-F238E27FC236}">
                      <a16:creationId xmlns:a16="http://schemas.microsoft.com/office/drawing/2014/main" id="{5A9ACED7-6000-44C9-A9CF-6FADBF635D6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139561" y="1880577"/>
                  <a:ext cx="432094" cy="2880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2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4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zh-CN" sz="8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28</a:t>
                  </a:r>
                  <a:endParaRPr lang="zh-CN" altLang="en-US" sz="8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3" name="文本框 93">
                  <a:extLst>
                    <a:ext uri="{FF2B5EF4-FFF2-40B4-BE49-F238E27FC236}">
                      <a16:creationId xmlns:a16="http://schemas.microsoft.com/office/drawing/2014/main" id="{A3748346-618C-4E74-A4BD-33012A5A937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138378" y="1363091"/>
                  <a:ext cx="432094" cy="2880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2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4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zh-CN" sz="8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42</a:t>
                  </a:r>
                  <a:endParaRPr lang="zh-CN" altLang="en-US" sz="8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4" name="文本框 94">
                  <a:extLst>
                    <a:ext uri="{FF2B5EF4-FFF2-40B4-BE49-F238E27FC236}">
                      <a16:creationId xmlns:a16="http://schemas.microsoft.com/office/drawing/2014/main" id="{C6F54768-B167-4FA1-B355-035D128C7D4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137574" y="849048"/>
                  <a:ext cx="432094" cy="2880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2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4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zh-CN" sz="8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56</a:t>
                  </a:r>
                  <a:endParaRPr lang="zh-CN" altLang="en-US" sz="8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5" name="文本框 34">
                  <a:extLst>
                    <a:ext uri="{FF2B5EF4-FFF2-40B4-BE49-F238E27FC236}">
                      <a16:creationId xmlns:a16="http://schemas.microsoft.com/office/drawing/2014/main" id="{AE4DB610-4220-4A35-A7B3-6DAE92D06698}"/>
                    </a:ext>
                  </a:extLst>
                </p:cNvPr>
                <p:cNvSpPr txBox="1"/>
                <p:nvPr/>
              </p:nvSpPr>
              <p:spPr bwMode="auto">
                <a:xfrm>
                  <a:off x="8744279" y="676791"/>
                  <a:ext cx="720157" cy="28806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>
                    <a:defRPr/>
                  </a:pPr>
                  <a:r>
                    <a:rPr lang="en-US" altLang="zh-CN" sz="900" b="1" dirty="0">
                      <a:ea typeface="微软雅黑" panose="020B0503020204020204" pitchFamily="34" charset="-122"/>
                      <a:cs typeface="Arial" panose="020B0604020202020204" pitchFamily="34" charset="0"/>
                    </a:rPr>
                    <a:t>Time</a:t>
                  </a:r>
                  <a:r>
                    <a:rPr lang="zh-CN" altLang="en-US" sz="900" b="1" dirty="0">
                      <a:ea typeface="微软雅黑" panose="020B0503020204020204" pitchFamily="34" charset="-122"/>
                      <a:cs typeface="Arial" panose="020B0604020202020204" pitchFamily="34" charset="0"/>
                    </a:rPr>
                    <a:t> </a:t>
                  </a:r>
                  <a:r>
                    <a:rPr lang="en-US" altLang="zh-CN" sz="900" b="1" dirty="0">
                      <a:ea typeface="微软雅黑" panose="020B0503020204020204" pitchFamily="34" charset="-122"/>
                      <a:cs typeface="Arial" panose="020B0604020202020204" pitchFamily="34" charset="0"/>
                    </a:rPr>
                    <a:t>(s)</a:t>
                  </a:r>
                  <a:endParaRPr lang="zh-CN" altLang="en-US" sz="900" b="1" dirty="0">
                    <a:ea typeface="微软雅黑" panose="020B0503020204020204" pitchFamily="34" charset="-122"/>
                    <a:cs typeface="Arial" panose="020B0604020202020204" pitchFamily="34" charset="0"/>
                  </a:endParaRPr>
                </a:p>
              </p:txBody>
            </p:sp>
          </p:grpSp>
          <p:cxnSp>
            <p:nvCxnSpPr>
              <p:cNvPr id="27" name="直接箭头连接符 26">
                <a:extLst>
                  <a:ext uri="{FF2B5EF4-FFF2-40B4-BE49-F238E27FC236}">
                    <a16:creationId xmlns:a16="http://schemas.microsoft.com/office/drawing/2014/main" id="{EB683164-6EE5-4D07-AEA6-6087AC7F6732}"/>
                  </a:ext>
                </a:extLst>
              </p:cNvPr>
              <p:cNvCxnSpPr/>
              <p:nvPr/>
            </p:nvCxnSpPr>
            <p:spPr>
              <a:xfrm flipH="1">
                <a:off x="8026812" y="944069"/>
                <a:ext cx="0" cy="360000"/>
              </a:xfrm>
              <a:prstGeom prst="straightConnector1">
                <a:avLst/>
              </a:prstGeom>
              <a:ln w="12700">
                <a:solidFill>
                  <a:schemeClr val="bg1"/>
                </a:solidFill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文本框 27">
                <a:extLst>
                  <a:ext uri="{FF2B5EF4-FFF2-40B4-BE49-F238E27FC236}">
                    <a16:creationId xmlns:a16="http://schemas.microsoft.com/office/drawing/2014/main" id="{EEA2FD89-529B-45DD-9833-66F8B3E6F3BC}"/>
                  </a:ext>
                </a:extLst>
              </p:cNvPr>
              <p:cNvSpPr txBox="1"/>
              <p:nvPr/>
            </p:nvSpPr>
            <p:spPr>
              <a:xfrm>
                <a:off x="7817066" y="1266530"/>
                <a:ext cx="487272" cy="2842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CO</a:t>
                </a:r>
                <a:r>
                  <a:rPr lang="en-US" altLang="zh-CN" sz="1000" b="1" baseline="-25000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anose="020B0604020202020204" pitchFamily="34" charset="0"/>
                  </a:rPr>
                  <a:t>2</a:t>
                </a:r>
                <a:endParaRPr lang="zh-CN" altLang="en-US" sz="1000" b="1" baseline="-25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endParaRPr>
              </a:p>
            </p:txBody>
          </p:sp>
          <p:pic>
            <p:nvPicPr>
              <p:cNvPr id="29" name="图片 28">
                <a:extLst>
                  <a:ext uri="{FF2B5EF4-FFF2-40B4-BE49-F238E27FC236}">
                    <a16:creationId xmlns:a16="http://schemas.microsoft.com/office/drawing/2014/main" id="{08737E5B-BF67-49D8-B996-2C574132757C}"/>
                  </a:ext>
                </a:extLst>
              </p:cNvPr>
              <p:cNvPicPr>
                <a:picLocks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998" t="18062" r="12805" b="21580"/>
              <a:stretch/>
            </p:blipFill>
            <p:spPr>
              <a:xfrm>
                <a:off x="8803211" y="906233"/>
                <a:ext cx="180000" cy="2160000"/>
              </a:xfrm>
              <a:prstGeom prst="rect">
                <a:avLst/>
              </a:prstGeom>
            </p:spPr>
          </p:pic>
        </p:grp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2D8B270D-34F9-46D0-B0EA-3018B91042FF}"/>
                </a:ext>
              </a:extLst>
            </p:cNvPr>
            <p:cNvSpPr txBox="1"/>
            <p:nvPr/>
          </p:nvSpPr>
          <p:spPr bwMode="auto">
            <a:xfrm>
              <a:off x="6740440" y="684412"/>
              <a:ext cx="779856" cy="2603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900" b="1" dirty="0">
                  <a:solidFill>
                    <a:srgbClr val="FF0000"/>
                  </a:solidFill>
                  <a:ea typeface="微软雅黑" panose="020B0503020204020204" pitchFamily="34" charset="-122"/>
                  <a:cs typeface="Arial" panose="020B0604020202020204" pitchFamily="34" charset="0"/>
                </a:rPr>
                <a:t>6.2 MPa</a:t>
              </a:r>
              <a:endParaRPr lang="zh-CN" altLang="en-US" sz="900" b="1" dirty="0">
                <a:solidFill>
                  <a:srgbClr val="FF0000"/>
                </a:solidFill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36" name="图表 35">
            <a:extLst>
              <a:ext uri="{FF2B5EF4-FFF2-40B4-BE49-F238E27FC236}">
                <a16:creationId xmlns:a16="http://schemas.microsoft.com/office/drawing/2014/main" id="{BFA238A4-DD0E-469D-B5F9-1CC578D8976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7272209"/>
              </p:ext>
            </p:extLst>
          </p:nvPr>
        </p:nvGraphicFramePr>
        <p:xfrm>
          <a:off x="9143657" y="5028459"/>
          <a:ext cx="2448000" cy="180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7" name="文本框 36">
            <a:extLst>
              <a:ext uri="{FF2B5EF4-FFF2-40B4-BE49-F238E27FC236}">
                <a16:creationId xmlns:a16="http://schemas.microsoft.com/office/drawing/2014/main" id="{3049DB0F-5A9C-4815-A482-1D0F799B0786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矩形 30">
            <a:extLst>
              <a:ext uri="{FF2B5EF4-FFF2-40B4-BE49-F238E27FC236}">
                <a16:creationId xmlns:a16="http://schemas.microsoft.com/office/drawing/2014/main" id="{BD3C3ADC-35DC-4345-9BF3-8AFC91449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267" y="1662179"/>
            <a:ext cx="11664000" cy="417358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indent="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None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Under miscible conditions, interface disappears and a continuous CO</a:t>
            </a:r>
            <a:r>
              <a:rPr lang="en-US" altLang="zh-CN" sz="18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–heptane mixture zone forms.</a:t>
            </a:r>
          </a:p>
        </p:txBody>
      </p:sp>
      <p:sp>
        <p:nvSpPr>
          <p:cNvPr id="39" name="灯片编号占位符 1">
            <a:extLst>
              <a:ext uri="{FF2B5EF4-FFF2-40B4-BE49-F238E27FC236}">
                <a16:creationId xmlns:a16="http://schemas.microsoft.com/office/drawing/2014/main" id="{57DB71FC-EABD-4DBA-BCCB-1301C946A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067095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423398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displacement oil process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25029B85-390A-44EA-9115-5968A3273DF6}"/>
              </a:ext>
            </a:extLst>
          </p:cNvPr>
          <p:cNvSpPr/>
          <p:nvPr/>
        </p:nvSpPr>
        <p:spPr>
          <a:xfrm>
            <a:off x="-2" y="1247342"/>
            <a:ext cx="3492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Immiscible displacement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95E77E6F-DA77-4B16-8AE5-46AAA0BE798F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36A32483-8988-4244-9510-A0BBF9200A21}"/>
              </a:ext>
            </a:extLst>
          </p:cNvPr>
          <p:cNvSpPr txBox="1"/>
          <p:nvPr/>
        </p:nvSpPr>
        <p:spPr>
          <a:xfrm>
            <a:off x="470875" y="1610929"/>
            <a:ext cx="288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Dissolution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5EDA711-EF38-40F4-83CB-F085C6301BBA}"/>
              </a:ext>
            </a:extLst>
          </p:cNvPr>
          <p:cNvSpPr txBox="1"/>
          <p:nvPr/>
        </p:nvSpPr>
        <p:spPr>
          <a:xfrm>
            <a:off x="3421662" y="1610929"/>
            <a:ext cx="381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Diffusion-dominant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66DB7DC-A2E6-48F7-B5CA-2D2A04A9D416}"/>
              </a:ext>
            </a:extLst>
          </p:cNvPr>
          <p:cNvSpPr txBox="1"/>
          <p:nvPr/>
        </p:nvSpPr>
        <p:spPr>
          <a:xfrm>
            <a:off x="470875" y="1988284"/>
            <a:ext cx="5472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III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Immiscible displacement-dominant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3366F907-AFFE-4802-ACB8-919FFA2CB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775" y="2367887"/>
            <a:ext cx="6291209" cy="4320000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E2B6B86E-B9CD-4D84-972D-3EC6FFC01F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5" r="11218"/>
          <a:stretch/>
        </p:blipFill>
        <p:spPr>
          <a:xfrm>
            <a:off x="7301162" y="2727887"/>
            <a:ext cx="4358639" cy="3960000"/>
          </a:xfrm>
          <a:prstGeom prst="rect">
            <a:avLst/>
          </a:prstGeom>
        </p:spPr>
      </p:pic>
      <p:sp>
        <p:nvSpPr>
          <p:cNvPr id="13" name="灯片编号占位符 1">
            <a:extLst>
              <a:ext uri="{FF2B5EF4-FFF2-40B4-BE49-F238E27FC236}">
                <a16:creationId xmlns:a16="http://schemas.microsoft.com/office/drawing/2014/main" id="{3C1A1FC0-6946-48CE-8D95-69B2FE7FF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073228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423398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displacement oil process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25029B85-390A-44EA-9115-5968A3273DF6}"/>
              </a:ext>
            </a:extLst>
          </p:cNvPr>
          <p:cNvSpPr/>
          <p:nvPr/>
        </p:nvSpPr>
        <p:spPr>
          <a:xfrm>
            <a:off x="-2" y="1247342"/>
            <a:ext cx="3204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Miscible displacement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B124475-319A-4638-92E1-E488C8F87D87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" name="文本框 224">
            <a:extLst>
              <a:ext uri="{FF2B5EF4-FFF2-40B4-BE49-F238E27FC236}">
                <a16:creationId xmlns:a16="http://schemas.microsoft.com/office/drawing/2014/main" id="{5DECE752-CA4E-4B3C-B4C5-E847C46DE198}"/>
              </a:ext>
            </a:extLst>
          </p:cNvPr>
          <p:cNvSpPr txBox="1"/>
          <p:nvPr/>
        </p:nvSpPr>
        <p:spPr>
          <a:xfrm>
            <a:off x="464747" y="1599938"/>
            <a:ext cx="2880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Dissolution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4E3CF014-5797-4C18-97F2-F4AC55A3C305}"/>
              </a:ext>
            </a:extLst>
          </p:cNvPr>
          <p:cNvSpPr txBox="1"/>
          <p:nvPr/>
        </p:nvSpPr>
        <p:spPr>
          <a:xfrm>
            <a:off x="3559406" y="1600623"/>
            <a:ext cx="3996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First miscible-contact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007D532-0E09-4367-91E4-52020A0BFE0E}"/>
              </a:ext>
            </a:extLst>
          </p:cNvPr>
          <p:cNvSpPr txBox="1"/>
          <p:nvPr/>
        </p:nvSpPr>
        <p:spPr>
          <a:xfrm>
            <a:off x="459206" y="1959036"/>
            <a:ext cx="3024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III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Dissolution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A525D9FE-81E5-4063-8B5E-23FCD07D8B26}"/>
              </a:ext>
            </a:extLst>
          </p:cNvPr>
          <p:cNvSpPr txBox="1"/>
          <p:nvPr/>
        </p:nvSpPr>
        <p:spPr>
          <a:xfrm>
            <a:off x="3559320" y="1961553"/>
            <a:ext cx="4356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IV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Second miscible-contact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8386CBC-4F5F-41C0-BB65-343802F1C15A}"/>
              </a:ext>
            </a:extLst>
          </p:cNvPr>
          <p:cNvSpPr txBox="1"/>
          <p:nvPr/>
        </p:nvSpPr>
        <p:spPr>
          <a:xfrm>
            <a:off x="8042177" y="1960034"/>
            <a:ext cx="2952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Stage V</a:t>
            </a:r>
            <a:r>
              <a:rPr lang="zh-CN" altLang="en-US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Dissolution stage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23252F42-0716-407D-8EB7-84050D380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562" y="2275632"/>
            <a:ext cx="7044744" cy="4320000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DFDE9087-6FC6-45E0-9E76-7E9A65862B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2" r="13431"/>
          <a:stretch/>
        </p:blipFill>
        <p:spPr>
          <a:xfrm>
            <a:off x="7705609" y="2635632"/>
            <a:ext cx="4145134" cy="3780000"/>
          </a:xfrm>
          <a:prstGeom prst="rect">
            <a:avLst/>
          </a:prstGeom>
        </p:spPr>
      </p:pic>
      <p:sp>
        <p:nvSpPr>
          <p:cNvPr id="15" name="灯片编号占位符 1">
            <a:extLst>
              <a:ext uri="{FF2B5EF4-FFF2-40B4-BE49-F238E27FC236}">
                <a16:creationId xmlns:a16="http://schemas.microsoft.com/office/drawing/2014/main" id="{0459F32A-7F85-413B-A85C-18334BD52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682751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521020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4. CO</a:t>
            </a:r>
            <a:r>
              <a:rPr kumimoji="0" lang="en-US" altLang="zh-CN" sz="20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</a:t>
            </a:r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heptane/oil MMP measurement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37" name="矩形 30">
            <a:extLst>
              <a:ext uri="{FF2B5EF4-FFF2-40B4-BE49-F238E27FC236}">
                <a16:creationId xmlns:a16="http://schemas.microsoft.com/office/drawing/2014/main" id="{F158ABE0-DD0C-45F2-83DB-7F9181EDA4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772" y="1464221"/>
            <a:ext cx="10800000" cy="792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Stage I: </a:t>
            </a:r>
            <a:r>
              <a:rPr lang="en-US" altLang="zh-CN" sz="18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MMP increases from 6.2 MPa to 13 MPa, average increase rate is </a:t>
            </a:r>
            <a:r>
              <a:rPr lang="en-US" altLang="zh-CN" sz="1800" b="1" dirty="0"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0.097 MPa/</a:t>
            </a:r>
            <a:r>
              <a:rPr lang="zh-CN" altLang="en-US" sz="1800" b="1" dirty="0"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℃</a:t>
            </a:r>
            <a:r>
              <a:rPr lang="en-US" altLang="zh-CN" sz="18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;</a:t>
            </a:r>
            <a:endParaRPr lang="en-US" altLang="zh-CN" sz="18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Stage II: </a:t>
            </a:r>
            <a:r>
              <a:rPr lang="en-US" altLang="zh-CN" sz="18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MMP increases from 13 MPa to 13.6 MPa, average increase rate is </a:t>
            </a:r>
            <a:r>
              <a:rPr lang="en-US" altLang="zh-CN" sz="1800" b="1" dirty="0"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0.017 MPa/</a:t>
            </a:r>
            <a:r>
              <a:rPr lang="zh-CN" altLang="en-US" sz="1800" b="1" dirty="0">
                <a:solidFill>
                  <a:srgbClr val="C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℃</a:t>
            </a:r>
            <a:r>
              <a:rPr lang="en-US" altLang="zh-CN" sz="18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.</a:t>
            </a:r>
            <a:endParaRPr lang="en-US" altLang="zh-CN" sz="18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026DCDC9-2D1A-492B-A857-1DB625DD3B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095" y="2500011"/>
            <a:ext cx="5691893" cy="3888000"/>
          </a:xfrm>
          <a:prstGeom prst="rect">
            <a:avLst/>
          </a:prstGeom>
        </p:spPr>
      </p:pic>
      <p:sp>
        <p:nvSpPr>
          <p:cNvPr id="43" name="文本框 42">
            <a:extLst>
              <a:ext uri="{FF2B5EF4-FFF2-40B4-BE49-F238E27FC236}">
                <a16:creationId xmlns:a16="http://schemas.microsoft.com/office/drawing/2014/main" id="{C1EED99A-2DC0-4EBC-BDB3-01B27A9CF368}"/>
              </a:ext>
            </a:extLst>
          </p:cNvPr>
          <p:cNvSpPr txBox="1"/>
          <p:nvPr/>
        </p:nvSpPr>
        <p:spPr>
          <a:xfrm>
            <a:off x="1714535" y="6354959"/>
            <a:ext cx="3528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CO</a:t>
            </a:r>
            <a:r>
              <a:rPr lang="en-US" altLang="zh-CN" sz="12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-heptane MMP at various temperatures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57406DDB-FFB6-472D-9E33-B994C9B0FAE1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Visualization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miscibility at the nanoscale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灯片编号占位符 1">
            <a:extLst>
              <a:ext uri="{FF2B5EF4-FFF2-40B4-BE49-F238E27FC236}">
                <a16:creationId xmlns:a16="http://schemas.microsoft.com/office/drawing/2014/main" id="{A8E81CEF-CFE1-497C-882B-71155D8BB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  <p:graphicFrame>
        <p:nvGraphicFramePr>
          <p:cNvPr id="11" name="图表 10">
            <a:extLst>
              <a:ext uri="{FF2B5EF4-FFF2-40B4-BE49-F238E27FC236}">
                <a16:creationId xmlns:a16="http://schemas.microsoft.com/office/drawing/2014/main" id="{DCB1C3F6-E5FE-49D5-A138-1CA381E50AC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5147462"/>
              </p:ext>
            </p:extLst>
          </p:nvPr>
        </p:nvGraphicFramePr>
        <p:xfrm>
          <a:off x="6142300" y="2536370"/>
          <a:ext cx="5724000" cy="381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" name="文本框 11">
            <a:extLst>
              <a:ext uri="{FF2B5EF4-FFF2-40B4-BE49-F238E27FC236}">
                <a16:creationId xmlns:a16="http://schemas.microsoft.com/office/drawing/2014/main" id="{B5951AF1-77CB-4047-A3AB-E0CB1DEE8864}"/>
              </a:ext>
            </a:extLst>
          </p:cNvPr>
          <p:cNvSpPr txBox="1"/>
          <p:nvPr/>
        </p:nvSpPr>
        <p:spPr>
          <a:xfrm>
            <a:off x="7453043" y="6354959"/>
            <a:ext cx="3096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CO</a:t>
            </a:r>
            <a:r>
              <a:rPr lang="en-US" altLang="zh-CN" sz="1200" b="1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MMP at various temperatures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728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19C152F4-A6E6-4918-9CB0-1F7163F5FD17}"/>
              </a:ext>
            </a:extLst>
          </p:cNvPr>
          <p:cNvSpPr txBox="1"/>
          <p:nvPr/>
        </p:nvSpPr>
        <p:spPr>
          <a:xfrm>
            <a:off x="999237" y="1726769"/>
            <a:ext cx="10307630" cy="34094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</a:t>
            </a:r>
            <a:r>
              <a:rPr kumimoji="0" lang="zh-CN" altLang="en-US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</a:t>
            </a: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isualization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miscibility at the nanoscale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Determination of CO</a:t>
            </a:r>
            <a:r>
              <a:rPr kumimoji="0" lang="en-CA" altLang="zh-CN" sz="2800" b="1" kern="0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MMP with modified PR-EOS</a:t>
            </a:r>
          </a:p>
          <a:p>
            <a:pPr>
              <a:lnSpc>
                <a:spcPct val="200000"/>
              </a:lnSpc>
            </a:pP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4. Outlook</a:t>
            </a:r>
            <a:endParaRPr kumimoji="0" lang="en-CA" altLang="zh-CN" sz="2800" b="1" kern="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6" name="灯片编号占位符 1">
            <a:extLst>
              <a:ext uri="{FF2B5EF4-FFF2-40B4-BE49-F238E27FC236}">
                <a16:creationId xmlns:a16="http://schemas.microsoft.com/office/drawing/2014/main" id="{833B115E-9BE2-47D6-A576-4852A5E9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598416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3420000" cy="36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 Thermodynamic model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B124475-319A-4638-92E1-E488C8F87D87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Determination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MMP with modified PR-EOS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420910F-874B-4395-899D-E3479FBB1073}"/>
              </a:ext>
            </a:extLst>
          </p:cNvPr>
          <p:cNvSpPr/>
          <p:nvPr/>
        </p:nvSpPr>
        <p:spPr>
          <a:xfrm>
            <a:off x="-3" y="1247342"/>
            <a:ext cx="3852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Molecular adsorption effect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25" name="对象 24">
            <a:extLst>
              <a:ext uri="{FF2B5EF4-FFF2-40B4-BE49-F238E27FC236}">
                <a16:creationId xmlns:a16="http://schemas.microsoft.com/office/drawing/2014/main" id="{E4CBB9FF-E815-404B-843D-CF6130FF9D4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1596023"/>
              </p:ext>
            </p:extLst>
          </p:nvPr>
        </p:nvGraphicFramePr>
        <p:xfrm>
          <a:off x="4000009" y="3185509"/>
          <a:ext cx="1533105" cy="46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" name="Equation" r:id="rId4" imgW="888614" imgH="253890" progId="Equation.DSMT4">
                  <p:embed/>
                </p:oleObj>
              </mc:Choice>
              <mc:Fallback>
                <p:oleObj name="Equation" r:id="rId4" imgW="888614" imgH="253890" progId="Equation.DSMT4">
                  <p:embed/>
                  <p:pic>
                    <p:nvPicPr>
                      <p:cNvPr id="25" name="对象 24">
                        <a:extLst>
                          <a:ext uri="{FF2B5EF4-FFF2-40B4-BE49-F238E27FC236}">
                            <a16:creationId xmlns:a16="http://schemas.microsoft.com/office/drawing/2014/main" id="{E4CBB9FF-E815-404B-843D-CF6130FF9D4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0009" y="3185509"/>
                        <a:ext cx="1533105" cy="46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矩形 30">
            <a:extLst>
              <a:ext uri="{FF2B5EF4-FFF2-40B4-BE49-F238E27FC236}">
                <a16:creationId xmlns:a16="http://schemas.microsoft.com/office/drawing/2014/main" id="{73837577-98D2-4019-AB22-9EBB0F905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262" y="1629146"/>
            <a:ext cx="10800000" cy="1152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Adsorption layer thickness and adsorption ratio are utilized to describe adsorption effect;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Adsorption layer thickness</a:t>
            </a:r>
            <a:r>
              <a:rPr lang="en-US" altLang="zh-CN" sz="18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 used to describe </a:t>
            </a: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reduction of pore size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Adsorption ratio 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 employed to characterize </a:t>
            </a: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non-uniform density distribution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8" name="矩形 3">
            <a:extLst>
              <a:ext uri="{FF2B5EF4-FFF2-40B4-BE49-F238E27FC236}">
                <a16:creationId xmlns:a16="http://schemas.microsoft.com/office/drawing/2014/main" id="{02574291-D6FD-4CF2-A3D6-4982B0DE50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986" y="3684911"/>
            <a:ext cx="2412000" cy="3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spcBef>
                <a:spcPct val="0"/>
              </a:spcBef>
              <a:buClr>
                <a:srgbClr val="C00000"/>
              </a:buClr>
              <a:buNone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2) Adsorption ratio</a:t>
            </a: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06499B1D-19C4-4944-8B78-4A5F5FD449B3}"/>
              </a:ext>
            </a:extLst>
          </p:cNvPr>
          <p:cNvSpPr/>
          <p:nvPr/>
        </p:nvSpPr>
        <p:spPr>
          <a:xfrm>
            <a:off x="658271" y="3233134"/>
            <a:ext cx="3276000" cy="324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Adsorption layer thickness (</a:t>
            </a:r>
            <a:r>
              <a:rPr lang="en-US" altLang="zh-CN" sz="1600" b="1" i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δ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): </a:t>
            </a:r>
            <a:endParaRPr lang="zh-CN" altLang="en-US" sz="16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31" name="矩形 3">
            <a:extLst>
              <a:ext uri="{FF2B5EF4-FFF2-40B4-BE49-F238E27FC236}">
                <a16:creationId xmlns:a16="http://schemas.microsoft.com/office/drawing/2014/main" id="{3C82A67A-3B94-493E-8334-0CC8EE684F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660" y="2816731"/>
            <a:ext cx="3564000" cy="3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spcBef>
                <a:spcPct val="0"/>
              </a:spcBef>
              <a:buClr>
                <a:srgbClr val="C00000"/>
              </a:buClr>
              <a:buNone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1) Adsorption layer thickness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93C07564-D2BC-4CF2-89E3-4BC506728FC6}"/>
              </a:ext>
            </a:extLst>
          </p:cNvPr>
          <p:cNvSpPr/>
          <p:nvPr/>
        </p:nvSpPr>
        <p:spPr>
          <a:xfrm>
            <a:off x="658271" y="4077937"/>
            <a:ext cx="400725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Conventional PR-EOS in </a:t>
            </a:r>
            <a:r>
              <a:rPr lang="en-US" altLang="zh-CN" sz="16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bulk phase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:</a:t>
            </a:r>
            <a:endParaRPr lang="zh-CN" altLang="en-US" sz="16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36" name="对象 35">
            <a:extLst>
              <a:ext uri="{FF2B5EF4-FFF2-40B4-BE49-F238E27FC236}">
                <a16:creationId xmlns:a16="http://schemas.microsoft.com/office/drawing/2014/main" id="{0CC87817-8945-4FC7-932C-AF8520209E1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8184404"/>
              </p:ext>
            </p:extLst>
          </p:nvPr>
        </p:nvGraphicFramePr>
        <p:xfrm>
          <a:off x="5483999" y="4995567"/>
          <a:ext cx="529785" cy="4874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4" name="Equation" r:id="rId6" imgW="469696" imgH="431613" progId="Equation.DSMT4">
                  <p:embed/>
                </p:oleObj>
              </mc:Choice>
              <mc:Fallback>
                <p:oleObj name="Equation" r:id="rId6" imgW="469696" imgH="431613" progId="Equation.DSMT4">
                  <p:embed/>
                  <p:pic>
                    <p:nvPicPr>
                      <p:cNvPr id="36" name="对象 35">
                        <a:extLst>
                          <a:ext uri="{FF2B5EF4-FFF2-40B4-BE49-F238E27FC236}">
                            <a16:creationId xmlns:a16="http://schemas.microsoft.com/office/drawing/2014/main" id="{0CC87817-8945-4FC7-932C-AF8520209E1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3999" y="4995567"/>
                        <a:ext cx="529785" cy="48740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矩形 38">
            <a:extLst>
              <a:ext uri="{FF2B5EF4-FFF2-40B4-BE49-F238E27FC236}">
                <a16:creationId xmlns:a16="http://schemas.microsoft.com/office/drawing/2014/main" id="{0FD491CD-2EBC-4C88-A79D-10DFFC7D310B}"/>
              </a:ext>
            </a:extLst>
          </p:cNvPr>
          <p:cNvSpPr/>
          <p:nvPr/>
        </p:nvSpPr>
        <p:spPr>
          <a:xfrm>
            <a:off x="5501424" y="5044233"/>
            <a:ext cx="540000" cy="432000"/>
          </a:xfrm>
          <a:prstGeom prst="rect">
            <a:avLst/>
          </a:prstGeom>
          <a:noFill/>
          <a:ln w="1905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4FD60BD3-B450-4F8B-A9FA-E5A5E96F178E}"/>
              </a:ext>
            </a:extLst>
          </p:cNvPr>
          <p:cNvSpPr txBox="1"/>
          <p:nvPr/>
        </p:nvSpPr>
        <p:spPr>
          <a:xfrm>
            <a:off x="5470654" y="3262203"/>
            <a:ext cx="455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(1)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50" name="对象 49">
            <a:extLst>
              <a:ext uri="{FF2B5EF4-FFF2-40B4-BE49-F238E27FC236}">
                <a16:creationId xmlns:a16="http://schemas.microsoft.com/office/drawing/2014/main" id="{67B3F9CA-277C-459E-9C19-19CECB9E0B0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2878407"/>
              </p:ext>
            </p:extLst>
          </p:nvPr>
        </p:nvGraphicFramePr>
        <p:xfrm>
          <a:off x="729431" y="4422556"/>
          <a:ext cx="3479998" cy="7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5" name="Equation" r:id="rId8" imgW="2209800" imgH="444500" progId="Equation.DSMT4">
                  <p:embed/>
                </p:oleObj>
              </mc:Choice>
              <mc:Fallback>
                <p:oleObj name="Equation" r:id="rId8" imgW="2209800" imgH="444500" progId="Equation.DSMT4">
                  <p:embed/>
                  <p:pic>
                    <p:nvPicPr>
                      <p:cNvPr id="50" name="对象 49">
                        <a:extLst>
                          <a:ext uri="{FF2B5EF4-FFF2-40B4-BE49-F238E27FC236}">
                            <a16:creationId xmlns:a16="http://schemas.microsoft.com/office/drawing/2014/main" id="{67B3F9CA-277C-459E-9C19-19CECB9E0B0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9431" y="4422556"/>
                        <a:ext cx="3479998" cy="720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" name="矩形 51">
            <a:extLst>
              <a:ext uri="{FF2B5EF4-FFF2-40B4-BE49-F238E27FC236}">
                <a16:creationId xmlns:a16="http://schemas.microsoft.com/office/drawing/2014/main" id="{38C5F20B-FAC8-4020-9AB6-F76DD36BEE2C}"/>
              </a:ext>
            </a:extLst>
          </p:cNvPr>
          <p:cNvSpPr/>
          <p:nvPr/>
        </p:nvSpPr>
        <p:spPr>
          <a:xfrm>
            <a:off x="676886" y="5265424"/>
            <a:ext cx="444705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Modified PR-EOS with </a:t>
            </a:r>
            <a:r>
              <a:rPr lang="en-US" altLang="zh-CN" sz="16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adsorption effect</a:t>
            </a:r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 </a:t>
            </a:r>
            <a:endParaRPr lang="zh-CN" altLang="en-US" sz="16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3" name="对象 52">
            <a:extLst>
              <a:ext uri="{FF2B5EF4-FFF2-40B4-BE49-F238E27FC236}">
                <a16:creationId xmlns:a16="http://schemas.microsoft.com/office/drawing/2014/main" id="{AD3AB43E-730B-4691-9682-3B0154F3D2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3094289"/>
              </p:ext>
            </p:extLst>
          </p:nvPr>
        </p:nvGraphicFramePr>
        <p:xfrm>
          <a:off x="775759" y="5650299"/>
          <a:ext cx="4059429" cy="8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6" name="Equation" r:id="rId10" imgW="2794000" imgH="609600" progId="Equation.DSMT4">
                  <p:embed/>
                </p:oleObj>
              </mc:Choice>
              <mc:Fallback>
                <p:oleObj name="Equation" r:id="rId10" imgW="2794000" imgH="609600" progId="Equation.DSMT4">
                  <p:embed/>
                  <p:pic>
                    <p:nvPicPr>
                      <p:cNvPr id="53" name="对象 52">
                        <a:extLst>
                          <a:ext uri="{FF2B5EF4-FFF2-40B4-BE49-F238E27FC236}">
                            <a16:creationId xmlns:a16="http://schemas.microsoft.com/office/drawing/2014/main" id="{AD3AB43E-730B-4691-9682-3B0154F3D2E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5759" y="5650299"/>
                        <a:ext cx="4059429" cy="864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" name="椭圆 55">
            <a:extLst>
              <a:ext uri="{FF2B5EF4-FFF2-40B4-BE49-F238E27FC236}">
                <a16:creationId xmlns:a16="http://schemas.microsoft.com/office/drawing/2014/main" id="{6E7D47D4-6226-4B26-AEBA-E74662BD2725}"/>
              </a:ext>
            </a:extLst>
          </p:cNvPr>
          <p:cNvSpPr/>
          <p:nvPr/>
        </p:nvSpPr>
        <p:spPr>
          <a:xfrm>
            <a:off x="1481739" y="6231625"/>
            <a:ext cx="155276" cy="319177"/>
          </a:xfrm>
          <a:prstGeom prst="ellipse">
            <a:avLst/>
          </a:prstGeom>
          <a:noFill/>
          <a:ln w="19050">
            <a:solidFill>
              <a:srgbClr val="FF1D1D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E49C3225-836B-4191-A24D-4C9C25324349}"/>
              </a:ext>
            </a:extLst>
          </p:cNvPr>
          <p:cNvSpPr txBox="1"/>
          <p:nvPr/>
        </p:nvSpPr>
        <p:spPr>
          <a:xfrm>
            <a:off x="4190734" y="4599342"/>
            <a:ext cx="455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(2)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8" name="文本框 57">
            <a:extLst>
              <a:ext uri="{FF2B5EF4-FFF2-40B4-BE49-F238E27FC236}">
                <a16:creationId xmlns:a16="http://schemas.microsoft.com/office/drawing/2014/main" id="{D79D84E3-A280-48A1-A117-BF7719197871}"/>
              </a:ext>
            </a:extLst>
          </p:cNvPr>
          <p:cNvSpPr txBox="1"/>
          <p:nvPr/>
        </p:nvSpPr>
        <p:spPr>
          <a:xfrm>
            <a:off x="4843399" y="5794953"/>
            <a:ext cx="455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(3)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652E0B9E-1BD2-4029-83A3-7FA9D8C82571}"/>
              </a:ext>
            </a:extLst>
          </p:cNvPr>
          <p:cNvSpPr/>
          <p:nvPr/>
        </p:nvSpPr>
        <p:spPr>
          <a:xfrm>
            <a:off x="773764" y="5643606"/>
            <a:ext cx="4464000" cy="936000"/>
          </a:xfrm>
          <a:prstGeom prst="rect">
            <a:avLst/>
          </a:prstGeom>
          <a:solidFill>
            <a:srgbClr val="FF505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0" name="图片 39">
            <a:extLst>
              <a:ext uri="{FF2B5EF4-FFF2-40B4-BE49-F238E27FC236}">
                <a16:creationId xmlns:a16="http://schemas.microsoft.com/office/drawing/2014/main" id="{D5AD2E3C-3BA0-4B8A-85ED-79562C0971F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09119" y="2949868"/>
            <a:ext cx="5763246" cy="3600000"/>
          </a:xfrm>
          <a:prstGeom prst="rect">
            <a:avLst/>
          </a:prstGeom>
        </p:spPr>
      </p:pic>
      <p:sp>
        <p:nvSpPr>
          <p:cNvPr id="6" name="箭头: 右弧形 5">
            <a:extLst>
              <a:ext uri="{FF2B5EF4-FFF2-40B4-BE49-F238E27FC236}">
                <a16:creationId xmlns:a16="http://schemas.microsoft.com/office/drawing/2014/main" id="{D3850589-B548-43DE-8205-B3ED1EDA5943}"/>
              </a:ext>
            </a:extLst>
          </p:cNvPr>
          <p:cNvSpPr/>
          <p:nvPr/>
        </p:nvSpPr>
        <p:spPr>
          <a:xfrm rot="19986521">
            <a:off x="4969648" y="4468949"/>
            <a:ext cx="432000" cy="1548000"/>
          </a:xfrm>
          <a:prstGeom prst="curvedLeftArrow">
            <a:avLst/>
          </a:prstGeom>
          <a:solidFill>
            <a:srgbClr val="FF5050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4" name="矩形 43">
            <a:extLst>
              <a:ext uri="{FF2B5EF4-FFF2-40B4-BE49-F238E27FC236}">
                <a16:creationId xmlns:a16="http://schemas.microsoft.com/office/drawing/2014/main" id="{A557897F-34FB-4314-882F-9592F40EE6AE}"/>
              </a:ext>
            </a:extLst>
          </p:cNvPr>
          <p:cNvSpPr/>
          <p:nvPr/>
        </p:nvSpPr>
        <p:spPr>
          <a:xfrm>
            <a:off x="6932558" y="6541363"/>
            <a:ext cx="4284000" cy="28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Schematic of fluid distribution in irregular nanopores</a:t>
            </a:r>
            <a:endParaRPr lang="en-US" altLang="zh-CN" sz="11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9" name="灯片编号占位符 1">
            <a:extLst>
              <a:ext uri="{FF2B5EF4-FFF2-40B4-BE49-F238E27FC236}">
                <a16:creationId xmlns:a16="http://schemas.microsoft.com/office/drawing/2014/main" id="{DA511B64-739F-4F67-923C-63361DF00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402674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3420000" cy="36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 Thermodynamic model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B124475-319A-4638-92E1-E488C8F87D87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Determination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MMP with modified PR-EOS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6" name="矩形 85">
            <a:extLst>
              <a:ext uri="{FF2B5EF4-FFF2-40B4-BE49-F238E27FC236}">
                <a16:creationId xmlns:a16="http://schemas.microsoft.com/office/drawing/2014/main" id="{B0BF1BF2-BFE8-4166-A942-FFA6AA5666AA}"/>
              </a:ext>
            </a:extLst>
          </p:cNvPr>
          <p:cNvSpPr/>
          <p:nvPr/>
        </p:nvSpPr>
        <p:spPr>
          <a:xfrm>
            <a:off x="0" y="1188016"/>
            <a:ext cx="2736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Critical point shift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207" name="对象 206">
            <a:extLst>
              <a:ext uri="{FF2B5EF4-FFF2-40B4-BE49-F238E27FC236}">
                <a16:creationId xmlns:a16="http://schemas.microsoft.com/office/drawing/2014/main" id="{7E6FFE0A-4261-4E80-B338-1B6C890C476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9463802"/>
              </p:ext>
            </p:extLst>
          </p:nvPr>
        </p:nvGraphicFramePr>
        <p:xfrm>
          <a:off x="4438110" y="1490701"/>
          <a:ext cx="1467918" cy="64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7" name="Equation" r:id="rId4" imgW="1028254" imgH="444307" progId="Equation.DSMT4">
                  <p:embed/>
                </p:oleObj>
              </mc:Choice>
              <mc:Fallback>
                <p:oleObj name="Equation" r:id="rId4" imgW="1028254" imgH="444307" progId="Equation.DSMT4">
                  <p:embed/>
                  <p:pic>
                    <p:nvPicPr>
                      <p:cNvPr id="5" name="对象 4">
                        <a:extLst>
                          <a:ext uri="{FF2B5EF4-FFF2-40B4-BE49-F238E27FC236}">
                            <a16:creationId xmlns:a16="http://schemas.microsoft.com/office/drawing/2014/main" id="{A0D20469-04A0-48F3-A877-FCAF074DF5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8110" y="1490701"/>
                        <a:ext cx="1467918" cy="64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8" name="矩形 207">
            <a:extLst>
              <a:ext uri="{FF2B5EF4-FFF2-40B4-BE49-F238E27FC236}">
                <a16:creationId xmlns:a16="http://schemas.microsoft.com/office/drawing/2014/main" id="{4FDCFFE3-AE92-4D26-B7E0-CC9DB16BD826}"/>
              </a:ext>
            </a:extLst>
          </p:cNvPr>
          <p:cNvSpPr/>
          <p:nvPr/>
        </p:nvSpPr>
        <p:spPr>
          <a:xfrm>
            <a:off x="467144" y="1526559"/>
            <a:ext cx="3960000" cy="43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US" altLang="zh-CN" sz="16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Critical temperature shift scaling law:</a:t>
            </a:r>
            <a:endParaRPr lang="zh-CN" altLang="zh-CN" sz="1200" b="1" kern="1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11" name="文本框 210">
            <a:extLst>
              <a:ext uri="{FF2B5EF4-FFF2-40B4-BE49-F238E27FC236}">
                <a16:creationId xmlns:a16="http://schemas.microsoft.com/office/drawing/2014/main" id="{F40242A0-CEA4-4E7E-9E42-9A7E052C9E9D}"/>
              </a:ext>
            </a:extLst>
          </p:cNvPr>
          <p:cNvSpPr txBox="1"/>
          <p:nvPr/>
        </p:nvSpPr>
        <p:spPr>
          <a:xfrm>
            <a:off x="5951819" y="1634559"/>
            <a:ext cx="54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(4)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13" name="图片 212">
            <a:extLst>
              <a:ext uri="{FF2B5EF4-FFF2-40B4-BE49-F238E27FC236}">
                <a16:creationId xmlns:a16="http://schemas.microsoft.com/office/drawing/2014/main" id="{FA26C733-B99E-445C-AAB2-499D134BC0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5241" y="1075613"/>
            <a:ext cx="5617991" cy="2088000"/>
          </a:xfrm>
          <a:prstGeom prst="rect">
            <a:avLst/>
          </a:prstGeom>
        </p:spPr>
      </p:pic>
      <p:sp>
        <p:nvSpPr>
          <p:cNvPr id="214" name="矩形 213">
            <a:extLst>
              <a:ext uri="{FF2B5EF4-FFF2-40B4-BE49-F238E27FC236}">
                <a16:creationId xmlns:a16="http://schemas.microsoft.com/office/drawing/2014/main" id="{7CE74D61-59D1-4105-915D-8A9FA3A41796}"/>
              </a:ext>
            </a:extLst>
          </p:cNvPr>
          <p:cNvSpPr/>
          <p:nvPr/>
        </p:nvSpPr>
        <p:spPr>
          <a:xfrm>
            <a:off x="7443295" y="3161304"/>
            <a:ext cx="3888000" cy="28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Critical temperature shift in irregular nanopores</a:t>
            </a:r>
            <a:endParaRPr lang="en-US" altLang="zh-CN" sz="11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215" name="矩形 214">
            <a:extLst>
              <a:ext uri="{FF2B5EF4-FFF2-40B4-BE49-F238E27FC236}">
                <a16:creationId xmlns:a16="http://schemas.microsoft.com/office/drawing/2014/main" id="{5602B96B-8852-4E5C-A049-E5633CDAB8FA}"/>
              </a:ext>
            </a:extLst>
          </p:cNvPr>
          <p:cNvSpPr/>
          <p:nvPr/>
        </p:nvSpPr>
        <p:spPr>
          <a:xfrm>
            <a:off x="467144" y="2089383"/>
            <a:ext cx="4752000" cy="43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US" altLang="zh-CN" sz="16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Generalized fluid-wall interaction coefficient:</a:t>
            </a:r>
            <a:endParaRPr lang="zh-CN" altLang="zh-CN" sz="1200" b="1" kern="1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16" name="对象 215">
            <a:extLst>
              <a:ext uri="{FF2B5EF4-FFF2-40B4-BE49-F238E27FC236}">
                <a16:creationId xmlns:a16="http://schemas.microsoft.com/office/drawing/2014/main" id="{BE9AB837-9BC3-48C8-ADC0-55980FA2B2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3653591"/>
              </p:ext>
            </p:extLst>
          </p:nvPr>
        </p:nvGraphicFramePr>
        <p:xfrm>
          <a:off x="1179387" y="2488936"/>
          <a:ext cx="4221976" cy="9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8" name="Equation" r:id="rId7" imgW="2921000" imgH="838200" progId="Equation.DSMT4">
                  <p:embed/>
                </p:oleObj>
              </mc:Choice>
              <mc:Fallback>
                <p:oleObj name="Equation" r:id="rId7" imgW="2921000" imgH="838200" progId="Equation.DSMT4">
                  <p:embed/>
                  <p:pic>
                    <p:nvPicPr>
                      <p:cNvPr id="11" name="对象 10">
                        <a:extLst>
                          <a:ext uri="{FF2B5EF4-FFF2-40B4-BE49-F238E27FC236}">
                            <a16:creationId xmlns:a16="http://schemas.microsoft.com/office/drawing/2014/main" id="{5E8E4352-9ED4-426D-A6B4-BBF3C994862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79387" y="2488936"/>
                        <a:ext cx="4221976" cy="900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1" name="文本框 220">
            <a:extLst>
              <a:ext uri="{FF2B5EF4-FFF2-40B4-BE49-F238E27FC236}">
                <a16:creationId xmlns:a16="http://schemas.microsoft.com/office/drawing/2014/main" id="{470C9BC4-9506-4486-A5CB-530AAA30A1A5}"/>
              </a:ext>
            </a:extLst>
          </p:cNvPr>
          <p:cNvSpPr txBox="1"/>
          <p:nvPr/>
        </p:nvSpPr>
        <p:spPr>
          <a:xfrm>
            <a:off x="5352444" y="2777536"/>
            <a:ext cx="54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(5)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8F0521FB-DFF5-4A2C-8CA7-0D92A530EA18}"/>
              </a:ext>
            </a:extLst>
          </p:cNvPr>
          <p:cNvSpPr/>
          <p:nvPr/>
        </p:nvSpPr>
        <p:spPr>
          <a:xfrm>
            <a:off x="1165412" y="2486803"/>
            <a:ext cx="4644000" cy="900000"/>
          </a:xfrm>
          <a:prstGeom prst="rect">
            <a:avLst/>
          </a:prstGeom>
          <a:solidFill>
            <a:srgbClr val="FF5050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id="{B8CF4BAE-4657-42F3-AFE3-08034D302A52}"/>
              </a:ext>
            </a:extLst>
          </p:cNvPr>
          <p:cNvSpPr/>
          <p:nvPr/>
        </p:nvSpPr>
        <p:spPr>
          <a:xfrm>
            <a:off x="-4" y="3427836"/>
            <a:ext cx="3060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Capillary force effect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39" name="对象 3">
            <a:extLst>
              <a:ext uri="{FF2B5EF4-FFF2-40B4-BE49-F238E27FC236}">
                <a16:creationId xmlns:a16="http://schemas.microsoft.com/office/drawing/2014/main" id="{1B5EDCEB-251C-49B1-A014-521F84287BF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7086574"/>
              </p:ext>
            </p:extLst>
          </p:nvPr>
        </p:nvGraphicFramePr>
        <p:xfrm>
          <a:off x="3794036" y="3914045"/>
          <a:ext cx="2438780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9" name="Equation" r:id="rId9" imgW="1790640" imgH="241200" progId="Equation.DSMT4">
                  <p:embed/>
                </p:oleObj>
              </mc:Choice>
              <mc:Fallback>
                <p:oleObj name="Equation" r:id="rId9" imgW="1790640" imgH="241200" progId="Equation.DSMT4">
                  <p:embed/>
                  <p:pic>
                    <p:nvPicPr>
                      <p:cNvPr id="35" name="对象 3">
                        <a:extLst>
                          <a:ext uri="{FF2B5EF4-FFF2-40B4-BE49-F238E27FC236}">
                            <a16:creationId xmlns:a16="http://schemas.microsoft.com/office/drawing/2014/main" id="{ED907ABB-C8B8-43CF-BE9F-3F558494751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4036" y="3914045"/>
                        <a:ext cx="2438780" cy="3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0" name="直接箭头连接符 39">
            <a:extLst>
              <a:ext uri="{FF2B5EF4-FFF2-40B4-BE49-F238E27FC236}">
                <a16:creationId xmlns:a16="http://schemas.microsoft.com/office/drawing/2014/main" id="{C7BE8F8E-E570-4B63-93F6-F7419CDC2463}"/>
              </a:ext>
            </a:extLst>
          </p:cNvPr>
          <p:cNvCxnSpPr/>
          <p:nvPr/>
        </p:nvCxnSpPr>
        <p:spPr>
          <a:xfrm>
            <a:off x="3089343" y="4080823"/>
            <a:ext cx="614040" cy="55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矩形 42">
            <a:extLst>
              <a:ext uri="{FF2B5EF4-FFF2-40B4-BE49-F238E27FC236}">
                <a16:creationId xmlns:a16="http://schemas.microsoft.com/office/drawing/2014/main" id="{C27BB41E-269F-4089-A616-733923516AD6}"/>
              </a:ext>
            </a:extLst>
          </p:cNvPr>
          <p:cNvSpPr/>
          <p:nvPr/>
        </p:nvSpPr>
        <p:spPr>
          <a:xfrm>
            <a:off x="2597838" y="3917075"/>
            <a:ext cx="47160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(6)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4" name="对象 3">
            <a:extLst>
              <a:ext uri="{FF2B5EF4-FFF2-40B4-BE49-F238E27FC236}">
                <a16:creationId xmlns:a16="http://schemas.microsoft.com/office/drawing/2014/main" id="{A5C8B7CD-84E4-4E3D-B77F-49532AC9282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4339117"/>
              </p:ext>
            </p:extLst>
          </p:nvPr>
        </p:nvGraphicFramePr>
        <p:xfrm>
          <a:off x="530823" y="3802719"/>
          <a:ext cx="2082464" cy="57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" name="Equation" r:id="rId11" imgW="1536700" imgH="431800" progId="Equation.DSMT4">
                  <p:embed/>
                </p:oleObj>
              </mc:Choice>
              <mc:Fallback>
                <p:oleObj name="Equation" r:id="rId11" imgW="1536700" imgH="431800" progId="Equation.DSMT4">
                  <p:embed/>
                  <p:pic>
                    <p:nvPicPr>
                      <p:cNvPr id="39" name="对象 3">
                        <a:extLst>
                          <a:ext uri="{FF2B5EF4-FFF2-40B4-BE49-F238E27FC236}">
                            <a16:creationId xmlns:a16="http://schemas.microsoft.com/office/drawing/2014/main" id="{C800CC3D-96AB-40C6-A3D3-89C2B10EE4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0823" y="3802719"/>
                        <a:ext cx="2082464" cy="57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" name="矩形 44">
            <a:extLst>
              <a:ext uri="{FF2B5EF4-FFF2-40B4-BE49-F238E27FC236}">
                <a16:creationId xmlns:a16="http://schemas.microsoft.com/office/drawing/2014/main" id="{CC3AD4E6-CE1A-45DF-B159-941B91FF37C6}"/>
              </a:ext>
            </a:extLst>
          </p:cNvPr>
          <p:cNvSpPr/>
          <p:nvPr/>
        </p:nvSpPr>
        <p:spPr>
          <a:xfrm>
            <a:off x="6185924" y="3899491"/>
            <a:ext cx="47160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(7)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72F3E06F-C07B-4473-B869-5E2CA355168D}"/>
              </a:ext>
            </a:extLst>
          </p:cNvPr>
          <p:cNvGrpSpPr>
            <a:grpSpLocks noChangeAspect="1"/>
          </p:cNvGrpSpPr>
          <p:nvPr/>
        </p:nvGrpSpPr>
        <p:grpSpPr>
          <a:xfrm>
            <a:off x="7226388" y="3571437"/>
            <a:ext cx="4320000" cy="2945450"/>
            <a:chOff x="4116000" y="2079000"/>
            <a:chExt cx="3960000" cy="2700000"/>
          </a:xfrm>
        </p:grpSpPr>
        <p:graphicFrame>
          <p:nvGraphicFramePr>
            <p:cNvPr id="50" name="图表 49">
              <a:extLst>
                <a:ext uri="{FF2B5EF4-FFF2-40B4-BE49-F238E27FC236}">
                  <a16:creationId xmlns:a16="http://schemas.microsoft.com/office/drawing/2014/main" id="{0FEE7840-2026-4E6C-A338-024001EA6736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521286086"/>
                </p:ext>
              </p:extLst>
            </p:nvPr>
          </p:nvGraphicFramePr>
          <p:xfrm>
            <a:off x="4116000" y="2079000"/>
            <a:ext cx="3960000" cy="270000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13"/>
            </a:graphicData>
          </a:graphic>
        </p:graphicFrame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A346C8F2-20F3-4BD8-B529-5E467D5CB3B1}"/>
                </a:ext>
              </a:extLst>
            </p:cNvPr>
            <p:cNvSpPr txBox="1"/>
            <p:nvPr/>
          </p:nvSpPr>
          <p:spPr>
            <a:xfrm>
              <a:off x="6588520" y="2990807"/>
              <a:ext cx="1116000" cy="216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 dirty="0">
                  <a:latin typeface="Arial" panose="020B0604020202020204" pitchFamily="34" charset="0"/>
                  <a:cs typeface="Arial" panose="020B0604020202020204" pitchFamily="34" charset="0"/>
                </a:rPr>
                <a:t>MMP=10.4 MPa</a:t>
              </a:r>
              <a:endParaRPr lang="zh-CN" altLang="en-US" sz="1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52" name="直接箭头连接符 51">
              <a:extLst>
                <a:ext uri="{FF2B5EF4-FFF2-40B4-BE49-F238E27FC236}">
                  <a16:creationId xmlns:a16="http://schemas.microsoft.com/office/drawing/2014/main" id="{797EDC98-7AE1-47E5-AC1B-989031EFA7C5}"/>
                </a:ext>
              </a:extLst>
            </p:cNvPr>
            <p:cNvCxnSpPr/>
            <p:nvPr/>
          </p:nvCxnSpPr>
          <p:spPr>
            <a:xfrm flipV="1">
              <a:off x="7146520" y="3206807"/>
              <a:ext cx="0" cy="113053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矩形 52">
            <a:extLst>
              <a:ext uri="{FF2B5EF4-FFF2-40B4-BE49-F238E27FC236}">
                <a16:creationId xmlns:a16="http://schemas.microsoft.com/office/drawing/2014/main" id="{2B262D60-B665-4873-ABAC-D6C2C4C146DE}"/>
              </a:ext>
            </a:extLst>
          </p:cNvPr>
          <p:cNvSpPr/>
          <p:nvPr/>
        </p:nvSpPr>
        <p:spPr>
          <a:xfrm>
            <a:off x="8242785" y="6481737"/>
            <a:ext cx="2304000" cy="25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Vanishing interface tension</a:t>
            </a:r>
            <a:endParaRPr lang="en-US" altLang="zh-CN" sz="11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54" name="矩形 30">
            <a:extLst>
              <a:ext uri="{FF2B5EF4-FFF2-40B4-BE49-F238E27FC236}">
                <a16:creationId xmlns:a16="http://schemas.microsoft.com/office/drawing/2014/main" id="{78C89226-B487-45DE-870A-F4D2461C62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99" y="5114597"/>
            <a:ext cx="6282726" cy="777457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Vanishing IFT 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method is coupled with phase equilibrium calculation to determine MMP.</a:t>
            </a: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8419BF95-EABC-469F-9900-705F97D03837}"/>
              </a:ext>
            </a:extLst>
          </p:cNvPr>
          <p:cNvSpPr/>
          <p:nvPr/>
        </p:nvSpPr>
        <p:spPr>
          <a:xfrm>
            <a:off x="-14655" y="4503429"/>
            <a:ext cx="2412000" cy="3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360000"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Model solution</a:t>
            </a:r>
            <a:endParaRPr kumimoji="0" lang="en-CA" altLang="zh-CN" sz="1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57" name="灯片编号占位符 1">
            <a:extLst>
              <a:ext uri="{FF2B5EF4-FFF2-40B4-BE49-F238E27FC236}">
                <a16:creationId xmlns:a16="http://schemas.microsoft.com/office/drawing/2014/main" id="{40695FF9-B837-4D52-98BF-5181738BE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2173060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2664000" cy="36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Model </a:t>
            </a:r>
            <a:r>
              <a:rPr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validation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B124475-319A-4638-92E1-E488C8F87D87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Determination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MMP with modified PR-EOS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1" name="图表 30">
            <a:extLst>
              <a:ext uri="{FF2B5EF4-FFF2-40B4-BE49-F238E27FC236}">
                <a16:creationId xmlns:a16="http://schemas.microsoft.com/office/drawing/2014/main" id="{47760FB0-5B0A-49A1-B771-CFF1FC7C729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9146254"/>
              </p:ext>
            </p:extLst>
          </p:nvPr>
        </p:nvGraphicFramePr>
        <p:xfrm>
          <a:off x="701584" y="2306423"/>
          <a:ext cx="5400000" cy="36818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2" name="图表 31">
            <a:extLst>
              <a:ext uri="{FF2B5EF4-FFF2-40B4-BE49-F238E27FC236}">
                <a16:creationId xmlns:a16="http://schemas.microsoft.com/office/drawing/2014/main" id="{6B346AF6-0F8A-4E21-9C9D-28C5C20408F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0810189"/>
              </p:ext>
            </p:extLst>
          </p:nvPr>
        </p:nvGraphicFramePr>
        <p:xfrm>
          <a:off x="6112356" y="2378880"/>
          <a:ext cx="5400000" cy="36093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3" name="矩形 30">
            <a:extLst>
              <a:ext uri="{FF2B5EF4-FFF2-40B4-BE49-F238E27FC236}">
                <a16:creationId xmlns:a16="http://schemas.microsoft.com/office/drawing/2014/main" id="{2E2C1C0A-7967-4F6D-8A9B-18351AAB1D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3661" y="6293881"/>
            <a:ext cx="9288000" cy="432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Modified PR-EOS accurately predicts nanoscale MMP with RMSRE below 3%.</a:t>
            </a:r>
            <a:endParaRPr lang="en-US" altLang="zh-CN" sz="18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5" name="对象 4">
            <a:extLst>
              <a:ext uri="{FF2B5EF4-FFF2-40B4-BE49-F238E27FC236}">
                <a16:creationId xmlns:a16="http://schemas.microsoft.com/office/drawing/2014/main" id="{EBD6364B-013A-4F63-8EE8-4852C87B12A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9012047"/>
              </p:ext>
            </p:extLst>
          </p:nvPr>
        </p:nvGraphicFramePr>
        <p:xfrm>
          <a:off x="3909507" y="1625863"/>
          <a:ext cx="4397897" cy="7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2" name="Equation" r:id="rId6" imgW="2679700" imgH="469900" progId="Equation.DSMT4">
                  <p:embed/>
                </p:oleObj>
              </mc:Choice>
              <mc:Fallback>
                <p:oleObj name="Equation" r:id="rId6" imgW="2679700" imgH="469900" progId="Equation.DSMT4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9507" y="1625863"/>
                        <a:ext cx="4397897" cy="720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文本框 40">
            <a:extLst>
              <a:ext uri="{FF2B5EF4-FFF2-40B4-BE49-F238E27FC236}">
                <a16:creationId xmlns:a16="http://schemas.microsoft.com/office/drawing/2014/main" id="{5AB6D356-CF83-4B49-92AE-0DA2E76A1AAA}"/>
              </a:ext>
            </a:extLst>
          </p:cNvPr>
          <p:cNvSpPr txBox="1"/>
          <p:nvPr/>
        </p:nvSpPr>
        <p:spPr>
          <a:xfrm>
            <a:off x="305929" y="1262132"/>
            <a:ext cx="4608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Root mean squared relative error (RMSRE): 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2ABC24CE-6BBD-4C2B-88C0-FA34AED7FE3E}"/>
              </a:ext>
            </a:extLst>
          </p:cNvPr>
          <p:cNvSpPr txBox="1"/>
          <p:nvPr/>
        </p:nvSpPr>
        <p:spPr>
          <a:xfrm>
            <a:off x="856356" y="5918641"/>
            <a:ext cx="5256000" cy="25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Comparison between measured and calculated CO</a:t>
            </a:r>
            <a:r>
              <a:rPr lang="en-US" altLang="zh-CN" sz="1200" b="1" baseline="-25000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-heptane MMP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BB0C387A-0761-4777-BDBB-9E5C804E492C}"/>
              </a:ext>
            </a:extLst>
          </p:cNvPr>
          <p:cNvSpPr txBox="1"/>
          <p:nvPr/>
        </p:nvSpPr>
        <p:spPr>
          <a:xfrm>
            <a:off x="6587015" y="5918641"/>
            <a:ext cx="4824000" cy="25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Comparison between measured and calculated CO</a:t>
            </a:r>
            <a:r>
              <a:rPr lang="en-US" altLang="zh-CN" sz="1200" b="1" baseline="-25000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-oil MMP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灯片编号占位符 1">
            <a:extLst>
              <a:ext uri="{FF2B5EF4-FFF2-40B4-BE49-F238E27FC236}">
                <a16:creationId xmlns:a16="http://schemas.microsoft.com/office/drawing/2014/main" id="{8F54D44B-90C1-4B08-9025-144C47C6E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495262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383DF143-30D6-4436-9CE6-EFCC944B0B4B}"/>
              </a:ext>
            </a:extLst>
          </p:cNvPr>
          <p:cNvSpPr/>
          <p:nvPr/>
        </p:nvSpPr>
        <p:spPr>
          <a:xfrm>
            <a:off x="0" y="835393"/>
            <a:ext cx="678961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kumimoji="0"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</a:t>
            </a:r>
            <a:r>
              <a:rPr lang="en-US" altLang="zh-CN" sz="2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Size-geometry-wall-temperature coupled effects</a:t>
            </a:r>
            <a:endParaRPr lang="en-CA" sz="2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B124475-319A-4638-92E1-E488C8F87D87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Determination of CO</a:t>
            </a:r>
            <a:r>
              <a:rPr lang="en-US" altLang="zh-CN" sz="2800" b="1" baseline="-25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-oil MMP with modified PR-EOS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" name="矩形 30">
            <a:extLst>
              <a:ext uri="{FF2B5EF4-FFF2-40B4-BE49-F238E27FC236}">
                <a16:creationId xmlns:a16="http://schemas.microsoft.com/office/drawing/2014/main" id="{6664A51E-A557-4359-9075-CD512D1D52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136" y="1395958"/>
            <a:ext cx="11052000" cy="792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MMP initially increases and then decreases, </a:t>
            </a: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existing a maximum MMP for each pore radius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Maximum MMP </a:t>
            </a:r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depend on pore size, geometry and wall property.</a:t>
            </a: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B120D9C-FB3D-4DC9-9A49-88E1FC0E0DD3}"/>
              </a:ext>
            </a:extLst>
          </p:cNvPr>
          <p:cNvGrpSpPr>
            <a:grpSpLocks noChangeAspect="1"/>
          </p:cNvGrpSpPr>
          <p:nvPr/>
        </p:nvGrpSpPr>
        <p:grpSpPr>
          <a:xfrm>
            <a:off x="599514" y="2438731"/>
            <a:ext cx="5400000" cy="3600000"/>
            <a:chOff x="-1797259" y="1186072"/>
            <a:chExt cx="4320000" cy="2880000"/>
          </a:xfrm>
        </p:grpSpPr>
        <p:graphicFrame>
          <p:nvGraphicFramePr>
            <p:cNvPr id="7" name="图表 6">
              <a:extLst>
                <a:ext uri="{FF2B5EF4-FFF2-40B4-BE49-F238E27FC236}">
                  <a16:creationId xmlns:a16="http://schemas.microsoft.com/office/drawing/2014/main" id="{D92EF55B-E5C1-4D9D-8B88-D82DCAB2CDA6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-1797259" y="1186072"/>
            <a:ext cx="4320000" cy="288000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cxnSp>
          <p:nvCxnSpPr>
            <p:cNvPr id="8" name="直接箭头连接符 7">
              <a:extLst>
                <a:ext uri="{FF2B5EF4-FFF2-40B4-BE49-F238E27FC236}">
                  <a16:creationId xmlns:a16="http://schemas.microsoft.com/office/drawing/2014/main" id="{FE829174-E6BE-4FD1-9D5D-F8E6BADAA7F7}"/>
                </a:ext>
              </a:extLst>
            </p:cNvPr>
            <p:cNvCxnSpPr/>
            <p:nvPr/>
          </p:nvCxnSpPr>
          <p:spPr>
            <a:xfrm>
              <a:off x="300578" y="3106316"/>
              <a:ext cx="0" cy="61920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as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E45DB471-092B-4715-B63A-AFE0B9CEF3BE}"/>
                </a:ext>
              </a:extLst>
            </p:cNvPr>
            <p:cNvSpPr txBox="1"/>
            <p:nvPr/>
          </p:nvSpPr>
          <p:spPr>
            <a:xfrm>
              <a:off x="-321670" y="2825858"/>
              <a:ext cx="1440000" cy="216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Transition temperature</a:t>
              </a:r>
              <a:endParaRPr lang="zh-CN" altLang="en-US" sz="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0" name="直接箭头连接符 9">
              <a:extLst>
                <a:ext uri="{FF2B5EF4-FFF2-40B4-BE49-F238E27FC236}">
                  <a16:creationId xmlns:a16="http://schemas.microsoft.com/office/drawing/2014/main" id="{708AB0A0-7C3A-4227-8FDD-DAE16EE64324}"/>
                </a:ext>
              </a:extLst>
            </p:cNvPr>
            <p:cNvCxnSpPr/>
            <p:nvPr/>
          </p:nvCxnSpPr>
          <p:spPr>
            <a:xfrm flipH="1" flipV="1">
              <a:off x="88453" y="2983369"/>
              <a:ext cx="202599" cy="73064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1" name="图表 10">
            <a:extLst>
              <a:ext uri="{FF2B5EF4-FFF2-40B4-BE49-F238E27FC236}">
                <a16:creationId xmlns:a16="http://schemas.microsoft.com/office/drawing/2014/main" id="{808E010D-1612-4FDF-9A84-3D76763BE7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2396702"/>
              </p:ext>
            </p:extLst>
          </p:nvPr>
        </p:nvGraphicFramePr>
        <p:xfrm>
          <a:off x="6336735" y="2496880"/>
          <a:ext cx="5400000" cy="360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" name="文本框 11">
            <a:extLst>
              <a:ext uri="{FF2B5EF4-FFF2-40B4-BE49-F238E27FC236}">
                <a16:creationId xmlns:a16="http://schemas.microsoft.com/office/drawing/2014/main" id="{749C7E95-D107-4BAA-A550-0ABEFFF7E022}"/>
              </a:ext>
            </a:extLst>
          </p:cNvPr>
          <p:cNvSpPr txBox="1"/>
          <p:nvPr/>
        </p:nvSpPr>
        <p:spPr>
          <a:xfrm>
            <a:off x="1788012" y="6020038"/>
            <a:ext cx="3384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MMP variation in cylindrical quartz pores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C683980-4177-44CE-BF7F-546F4BC83B6E}"/>
              </a:ext>
            </a:extLst>
          </p:cNvPr>
          <p:cNvSpPr txBox="1"/>
          <p:nvPr/>
        </p:nvSpPr>
        <p:spPr>
          <a:xfrm>
            <a:off x="7804881" y="6020038"/>
            <a:ext cx="2772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Maximum MMP for various pores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7" name="灯片编号占位符 1">
            <a:extLst>
              <a:ext uri="{FF2B5EF4-FFF2-40B4-BE49-F238E27FC236}">
                <a16:creationId xmlns:a16="http://schemas.microsoft.com/office/drawing/2014/main" id="{689B8D34-47EB-4B6E-9809-00CC23827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694970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19C152F4-A6E6-4918-9CB0-1F7163F5FD17}"/>
              </a:ext>
            </a:extLst>
          </p:cNvPr>
          <p:cNvSpPr txBox="1"/>
          <p:nvPr/>
        </p:nvSpPr>
        <p:spPr>
          <a:xfrm>
            <a:off x="999237" y="1726769"/>
            <a:ext cx="10307630" cy="34094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1.</a:t>
            </a:r>
            <a:r>
              <a:rPr kumimoji="0" lang="zh-CN" altLang="en-US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kumimoji="0" lang="en-US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2. </a:t>
            </a:r>
            <a:r>
              <a:rPr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isualization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miscibility at the nanoscale</a:t>
            </a:r>
          </a:p>
          <a:p>
            <a:pPr>
              <a:lnSpc>
                <a:spcPct val="200000"/>
              </a:lnSpc>
            </a:pP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3. Determination of CO</a:t>
            </a:r>
            <a:r>
              <a:rPr kumimoji="0" lang="en-CA" altLang="zh-CN" sz="2800" b="1" kern="0" baseline="-25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kumimoji="0" lang="en-CA" altLang="zh-CN" sz="28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MMP with modified PR-EOS</a:t>
            </a:r>
          </a:p>
          <a:p>
            <a:pPr>
              <a:lnSpc>
                <a:spcPct val="200000"/>
              </a:lnSpc>
            </a:pPr>
            <a:r>
              <a:rPr lang="en-CA" altLang="zh-CN" sz="28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4. Outlook</a:t>
            </a:r>
            <a:endParaRPr kumimoji="0" lang="en-CA" altLang="zh-CN" sz="2800" b="1" kern="0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6" name="灯片编号占位符 1">
            <a:extLst>
              <a:ext uri="{FF2B5EF4-FFF2-40B4-BE49-F238E27FC236}">
                <a16:creationId xmlns:a16="http://schemas.microsoft.com/office/drawing/2014/main" id="{42E6AD8A-01F8-45AF-B93C-814A22A9E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2479592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 Outlook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4" name="图片 133">
            <a:extLst>
              <a:ext uri="{FF2B5EF4-FFF2-40B4-BE49-F238E27FC236}">
                <a16:creationId xmlns:a16="http://schemas.microsoft.com/office/drawing/2014/main" id="{BE5DFAAF-37E7-49CA-9CC4-A4C2755F8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98" y="2763380"/>
            <a:ext cx="3724000" cy="3528000"/>
          </a:xfrm>
          <a:prstGeom prst="rect">
            <a:avLst/>
          </a:prstGeom>
        </p:spPr>
      </p:pic>
      <p:graphicFrame>
        <p:nvGraphicFramePr>
          <p:cNvPr id="135" name="图表 134">
            <a:extLst>
              <a:ext uri="{FF2B5EF4-FFF2-40B4-BE49-F238E27FC236}">
                <a16:creationId xmlns:a16="http://schemas.microsoft.com/office/drawing/2014/main" id="{2C9481B7-1E95-4CD7-92B2-1E6DFE8CD6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0884198"/>
              </p:ext>
            </p:extLst>
          </p:nvPr>
        </p:nvGraphicFramePr>
        <p:xfrm>
          <a:off x="4640761" y="4116336"/>
          <a:ext cx="3456000" cy="230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36" name="图表 135">
            <a:extLst>
              <a:ext uri="{FF2B5EF4-FFF2-40B4-BE49-F238E27FC236}">
                <a16:creationId xmlns:a16="http://schemas.microsoft.com/office/drawing/2014/main" id="{12A63B13-8276-45EF-8230-70A4DE1CE48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6748442"/>
              </p:ext>
            </p:extLst>
          </p:nvPr>
        </p:nvGraphicFramePr>
        <p:xfrm>
          <a:off x="8114307" y="4116336"/>
          <a:ext cx="3456001" cy="230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38" name="组合 137">
            <a:extLst>
              <a:ext uri="{FF2B5EF4-FFF2-40B4-BE49-F238E27FC236}">
                <a16:creationId xmlns:a16="http://schemas.microsoft.com/office/drawing/2014/main" id="{6BD13FA0-1981-4316-8867-801B851F2FAD}"/>
              </a:ext>
            </a:extLst>
          </p:cNvPr>
          <p:cNvGrpSpPr>
            <a:grpSpLocks noChangeAspect="1"/>
          </p:cNvGrpSpPr>
          <p:nvPr/>
        </p:nvGrpSpPr>
        <p:grpSpPr>
          <a:xfrm>
            <a:off x="4744070" y="2278244"/>
            <a:ext cx="6708173" cy="1606997"/>
            <a:chOff x="2259855" y="131557"/>
            <a:chExt cx="7440679" cy="1782477"/>
          </a:xfrm>
        </p:grpSpPr>
        <p:pic>
          <p:nvPicPr>
            <p:cNvPr id="139" name="图片 138">
              <a:extLst>
                <a:ext uri="{FF2B5EF4-FFF2-40B4-BE49-F238E27FC236}">
                  <a16:creationId xmlns:a16="http://schemas.microsoft.com/office/drawing/2014/main" id="{98EABA9E-70CB-41F6-A03C-07BFA4BCBA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426" t="1112" r="10000"/>
            <a:stretch/>
          </p:blipFill>
          <p:spPr>
            <a:xfrm>
              <a:off x="3491703" y="302734"/>
              <a:ext cx="1210449" cy="1296000"/>
            </a:xfrm>
            <a:prstGeom prst="rect">
              <a:avLst/>
            </a:prstGeom>
          </p:spPr>
        </p:pic>
        <p:pic>
          <p:nvPicPr>
            <p:cNvPr id="140" name="图片 139">
              <a:extLst>
                <a:ext uri="{FF2B5EF4-FFF2-40B4-BE49-F238E27FC236}">
                  <a16:creationId xmlns:a16="http://schemas.microsoft.com/office/drawing/2014/main" id="{E400E94E-9D5B-4CF4-9546-4775C125C4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295" t="1112" r="10039"/>
            <a:stretch/>
          </p:blipFill>
          <p:spPr>
            <a:xfrm>
              <a:off x="7180413" y="302734"/>
              <a:ext cx="1209600" cy="1296000"/>
            </a:xfrm>
            <a:prstGeom prst="rect">
              <a:avLst/>
            </a:prstGeom>
          </p:spPr>
        </p:pic>
        <p:pic>
          <p:nvPicPr>
            <p:cNvPr id="141" name="图片 140">
              <a:extLst>
                <a:ext uri="{FF2B5EF4-FFF2-40B4-BE49-F238E27FC236}">
                  <a16:creationId xmlns:a16="http://schemas.microsoft.com/office/drawing/2014/main" id="{52AD0EF2-E895-4AF6-8FF2-01968C1EF2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333" t="1112" r="10000"/>
            <a:stretch/>
          </p:blipFill>
          <p:spPr>
            <a:xfrm>
              <a:off x="5951126" y="302734"/>
              <a:ext cx="1209600" cy="1296000"/>
            </a:xfrm>
            <a:prstGeom prst="rect">
              <a:avLst/>
            </a:prstGeom>
          </p:spPr>
        </p:pic>
        <p:pic>
          <p:nvPicPr>
            <p:cNvPr id="142" name="图片 141">
              <a:extLst>
                <a:ext uri="{FF2B5EF4-FFF2-40B4-BE49-F238E27FC236}">
                  <a16:creationId xmlns:a16="http://schemas.microsoft.com/office/drawing/2014/main" id="{CEFD3DF7-D3DC-467C-AD3F-4D971E6BD1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333" t="1042" r="10000"/>
            <a:stretch/>
          </p:blipFill>
          <p:spPr>
            <a:xfrm>
              <a:off x="4721839" y="302734"/>
              <a:ext cx="1209600" cy="1296000"/>
            </a:xfrm>
            <a:prstGeom prst="rect">
              <a:avLst/>
            </a:prstGeom>
          </p:spPr>
        </p:pic>
        <p:pic>
          <p:nvPicPr>
            <p:cNvPr id="143" name="图片 142">
              <a:extLst>
                <a:ext uri="{FF2B5EF4-FFF2-40B4-BE49-F238E27FC236}">
                  <a16:creationId xmlns:a16="http://schemas.microsoft.com/office/drawing/2014/main" id="{E5E54886-9325-4BEF-9DF2-6F69D47FCD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426" t="1112" r="10000"/>
            <a:stretch/>
          </p:blipFill>
          <p:spPr>
            <a:xfrm>
              <a:off x="2261566" y="302734"/>
              <a:ext cx="1210450" cy="1296000"/>
            </a:xfrm>
            <a:prstGeom prst="rect">
              <a:avLst/>
            </a:prstGeom>
          </p:spPr>
        </p:pic>
        <p:cxnSp>
          <p:nvCxnSpPr>
            <p:cNvPr id="144" name="直接连接符 143">
              <a:extLst>
                <a:ext uri="{FF2B5EF4-FFF2-40B4-BE49-F238E27FC236}">
                  <a16:creationId xmlns:a16="http://schemas.microsoft.com/office/drawing/2014/main" id="{02F459DA-1B93-4088-87F3-E9196E5D782F}"/>
                </a:ext>
              </a:extLst>
            </p:cNvPr>
            <p:cNvCxnSpPr>
              <a:cxnSpLocks/>
            </p:cNvCxnSpPr>
            <p:nvPr/>
          </p:nvCxnSpPr>
          <p:spPr>
            <a:xfrm>
              <a:off x="5919784" y="1595692"/>
              <a:ext cx="0" cy="25200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直接箭头连接符 144">
              <a:extLst>
                <a:ext uri="{FF2B5EF4-FFF2-40B4-BE49-F238E27FC236}">
                  <a16:creationId xmlns:a16="http://schemas.microsoft.com/office/drawing/2014/main" id="{5A7CD90D-546C-4480-A922-5C05D462EFA6}"/>
                </a:ext>
              </a:extLst>
            </p:cNvPr>
            <p:cNvCxnSpPr>
              <a:cxnSpLocks/>
            </p:cNvCxnSpPr>
            <p:nvPr/>
          </p:nvCxnSpPr>
          <p:spPr>
            <a:xfrm>
              <a:off x="2275729" y="1723944"/>
              <a:ext cx="3636000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直接连接符 145">
              <a:extLst>
                <a:ext uri="{FF2B5EF4-FFF2-40B4-BE49-F238E27FC236}">
                  <a16:creationId xmlns:a16="http://schemas.microsoft.com/office/drawing/2014/main" id="{BF34E2B4-42A8-4C6D-9BBC-049301C5A655}"/>
                </a:ext>
              </a:extLst>
            </p:cNvPr>
            <p:cNvCxnSpPr>
              <a:cxnSpLocks/>
            </p:cNvCxnSpPr>
            <p:nvPr/>
          </p:nvCxnSpPr>
          <p:spPr>
            <a:xfrm>
              <a:off x="2270174" y="1595692"/>
              <a:ext cx="0" cy="25200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直接箭头连接符 146">
              <a:extLst>
                <a:ext uri="{FF2B5EF4-FFF2-40B4-BE49-F238E27FC236}">
                  <a16:creationId xmlns:a16="http://schemas.microsoft.com/office/drawing/2014/main" id="{FC178F04-30AE-4BE3-B137-12D92ADBBEEE}"/>
                </a:ext>
              </a:extLst>
            </p:cNvPr>
            <p:cNvCxnSpPr>
              <a:cxnSpLocks/>
            </p:cNvCxnSpPr>
            <p:nvPr/>
          </p:nvCxnSpPr>
          <p:spPr>
            <a:xfrm>
              <a:off x="5919053" y="1723944"/>
              <a:ext cx="3690000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直接连接符 147">
              <a:extLst>
                <a:ext uri="{FF2B5EF4-FFF2-40B4-BE49-F238E27FC236}">
                  <a16:creationId xmlns:a16="http://schemas.microsoft.com/office/drawing/2014/main" id="{8D3BED41-F1F2-4EC4-BBC1-BCED231BF56F}"/>
                </a:ext>
              </a:extLst>
            </p:cNvPr>
            <p:cNvCxnSpPr>
              <a:cxnSpLocks/>
            </p:cNvCxnSpPr>
            <p:nvPr/>
          </p:nvCxnSpPr>
          <p:spPr>
            <a:xfrm>
              <a:off x="9609365" y="1598867"/>
              <a:ext cx="0" cy="25200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9" name="文本框 148">
              <a:extLst>
                <a:ext uri="{FF2B5EF4-FFF2-40B4-BE49-F238E27FC236}">
                  <a16:creationId xmlns:a16="http://schemas.microsoft.com/office/drawing/2014/main" id="{AC1C6067-B3B7-49A0-9F74-772CF0DCFD60}"/>
                </a:ext>
              </a:extLst>
            </p:cNvPr>
            <p:cNvSpPr txBox="1"/>
            <p:nvPr/>
          </p:nvSpPr>
          <p:spPr bwMode="auto">
            <a:xfrm>
              <a:off x="3358861" y="1714055"/>
              <a:ext cx="1677104" cy="199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Dissolution-extraction stage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0" name="文本框 149">
              <a:extLst>
                <a:ext uri="{FF2B5EF4-FFF2-40B4-BE49-F238E27FC236}">
                  <a16:creationId xmlns:a16="http://schemas.microsoft.com/office/drawing/2014/main" id="{A1D4D2CA-B8AE-4616-8A5A-3BD8EC7AC83C}"/>
                </a:ext>
              </a:extLst>
            </p:cNvPr>
            <p:cNvSpPr txBox="1"/>
            <p:nvPr/>
          </p:nvSpPr>
          <p:spPr>
            <a:xfrm>
              <a:off x="3882165" y="1561373"/>
              <a:ext cx="519104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latin typeface="Arial" panose="020B0604020202020204" pitchFamily="34" charset="0"/>
                  <a:cs typeface="Arial" panose="020B0604020202020204" pitchFamily="34" charset="0"/>
                </a:rPr>
                <a:t>200 s</a:t>
              </a:r>
              <a:endParaRPr lang="zh-CN" altLang="en-US" sz="7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1" name="文本框 150">
              <a:extLst>
                <a:ext uri="{FF2B5EF4-FFF2-40B4-BE49-F238E27FC236}">
                  <a16:creationId xmlns:a16="http://schemas.microsoft.com/office/drawing/2014/main" id="{D052A734-B9B8-4300-8241-041E177EEE9F}"/>
                </a:ext>
              </a:extLst>
            </p:cNvPr>
            <p:cNvSpPr txBox="1"/>
            <p:nvPr/>
          </p:nvSpPr>
          <p:spPr bwMode="auto">
            <a:xfrm>
              <a:off x="7051177" y="1714378"/>
              <a:ext cx="1677104" cy="199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Miscible displacement stage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2" name="文本框 151">
              <a:extLst>
                <a:ext uri="{FF2B5EF4-FFF2-40B4-BE49-F238E27FC236}">
                  <a16:creationId xmlns:a16="http://schemas.microsoft.com/office/drawing/2014/main" id="{BC306775-D320-4D03-A1BE-E63DCA2B42A5}"/>
                </a:ext>
              </a:extLst>
            </p:cNvPr>
            <p:cNvSpPr txBox="1"/>
            <p:nvPr/>
          </p:nvSpPr>
          <p:spPr>
            <a:xfrm>
              <a:off x="7569367" y="1561373"/>
              <a:ext cx="519104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latin typeface="Arial" panose="020B0604020202020204" pitchFamily="34" charset="0"/>
                  <a:cs typeface="Arial" panose="020B0604020202020204" pitchFamily="34" charset="0"/>
                </a:rPr>
                <a:t>260 s</a:t>
              </a:r>
              <a:endParaRPr lang="zh-CN" altLang="en-US" sz="7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" name="文本框 152">
              <a:extLst>
                <a:ext uri="{FF2B5EF4-FFF2-40B4-BE49-F238E27FC236}">
                  <a16:creationId xmlns:a16="http://schemas.microsoft.com/office/drawing/2014/main" id="{409F2F33-DB7A-42CD-8482-D1A9B6A74FD5}"/>
                </a:ext>
              </a:extLst>
            </p:cNvPr>
            <p:cNvSpPr txBox="1"/>
            <p:nvPr/>
          </p:nvSpPr>
          <p:spPr>
            <a:xfrm>
              <a:off x="2706714" y="444087"/>
              <a:ext cx="359379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Oil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4" name="文本框 153">
              <a:extLst>
                <a:ext uri="{FF2B5EF4-FFF2-40B4-BE49-F238E27FC236}">
                  <a16:creationId xmlns:a16="http://schemas.microsoft.com/office/drawing/2014/main" id="{0372489E-FDCF-48D9-B41D-A57EE9B7168B}"/>
                </a:ext>
              </a:extLst>
            </p:cNvPr>
            <p:cNvSpPr txBox="1"/>
            <p:nvPr/>
          </p:nvSpPr>
          <p:spPr bwMode="auto">
            <a:xfrm>
              <a:off x="2686780" y="276615"/>
              <a:ext cx="360000" cy="18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0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5" name="文本框 154">
              <a:extLst>
                <a:ext uri="{FF2B5EF4-FFF2-40B4-BE49-F238E27FC236}">
                  <a16:creationId xmlns:a16="http://schemas.microsoft.com/office/drawing/2014/main" id="{F1152674-141B-45E4-AEBD-F10A465EAE21}"/>
                </a:ext>
              </a:extLst>
            </p:cNvPr>
            <p:cNvSpPr txBox="1"/>
            <p:nvPr/>
          </p:nvSpPr>
          <p:spPr bwMode="auto">
            <a:xfrm>
              <a:off x="3883758" y="276614"/>
              <a:ext cx="479173" cy="1597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152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6" name="文本框 155">
              <a:extLst>
                <a:ext uri="{FF2B5EF4-FFF2-40B4-BE49-F238E27FC236}">
                  <a16:creationId xmlns:a16="http://schemas.microsoft.com/office/drawing/2014/main" id="{4897D519-660D-4298-8FC5-37F30C8825BD}"/>
                </a:ext>
              </a:extLst>
            </p:cNvPr>
            <p:cNvSpPr txBox="1"/>
            <p:nvPr/>
          </p:nvSpPr>
          <p:spPr bwMode="auto">
            <a:xfrm>
              <a:off x="5111019" y="276614"/>
              <a:ext cx="479173" cy="1597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200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7" name="文本框 156">
              <a:extLst>
                <a:ext uri="{FF2B5EF4-FFF2-40B4-BE49-F238E27FC236}">
                  <a16:creationId xmlns:a16="http://schemas.microsoft.com/office/drawing/2014/main" id="{A7844676-7B73-4078-ADFD-15C1C08E6810}"/>
                </a:ext>
              </a:extLst>
            </p:cNvPr>
            <p:cNvSpPr txBox="1"/>
            <p:nvPr/>
          </p:nvSpPr>
          <p:spPr bwMode="auto">
            <a:xfrm>
              <a:off x="6338777" y="276614"/>
              <a:ext cx="479173" cy="1597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242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>
              <a:extLst>
                <a:ext uri="{FF2B5EF4-FFF2-40B4-BE49-F238E27FC236}">
                  <a16:creationId xmlns:a16="http://schemas.microsoft.com/office/drawing/2014/main" id="{8FB296C1-630C-4273-814E-933515252FFD}"/>
                </a:ext>
              </a:extLst>
            </p:cNvPr>
            <p:cNvSpPr txBox="1"/>
            <p:nvPr/>
          </p:nvSpPr>
          <p:spPr bwMode="auto">
            <a:xfrm>
              <a:off x="8769008" y="276615"/>
              <a:ext cx="504000" cy="18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7200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159" name="直接连接符 158">
              <a:extLst>
                <a:ext uri="{FF2B5EF4-FFF2-40B4-BE49-F238E27FC236}">
                  <a16:creationId xmlns:a16="http://schemas.microsoft.com/office/drawing/2014/main" id="{B9831EB9-3063-40A6-90D1-41786E96E82B}"/>
                </a:ext>
              </a:extLst>
            </p:cNvPr>
            <p:cNvCxnSpPr/>
            <p:nvPr/>
          </p:nvCxnSpPr>
          <p:spPr>
            <a:xfrm>
              <a:off x="2715680" y="928782"/>
              <a:ext cx="306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0" name="文本框 159">
              <a:extLst>
                <a:ext uri="{FF2B5EF4-FFF2-40B4-BE49-F238E27FC236}">
                  <a16:creationId xmlns:a16="http://schemas.microsoft.com/office/drawing/2014/main" id="{74328834-D570-4460-949E-409B5EA912AE}"/>
                </a:ext>
              </a:extLst>
            </p:cNvPr>
            <p:cNvSpPr txBox="1"/>
            <p:nvPr/>
          </p:nvSpPr>
          <p:spPr>
            <a:xfrm>
              <a:off x="2616929" y="737048"/>
              <a:ext cx="559035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latin typeface="Arial" panose="020B0604020202020204" pitchFamily="34" charset="0"/>
                  <a:cs typeface="Arial" panose="020B0604020202020204" pitchFamily="34" charset="0"/>
                </a:rPr>
                <a:t>200 </a:t>
              </a:r>
              <a:r>
                <a:rPr lang="en-US" altLang="zh-CN" sz="7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μm</a:t>
              </a:r>
              <a:endParaRPr lang="zh-CN" altLang="en-US" sz="7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61" name="直接箭头连接符 160">
              <a:extLst>
                <a:ext uri="{FF2B5EF4-FFF2-40B4-BE49-F238E27FC236}">
                  <a16:creationId xmlns:a16="http://schemas.microsoft.com/office/drawing/2014/main" id="{0F125EE0-C3FA-46CD-B3B0-7A8AD7A63C18}"/>
                </a:ext>
              </a:extLst>
            </p:cNvPr>
            <p:cNvCxnSpPr/>
            <p:nvPr/>
          </p:nvCxnSpPr>
          <p:spPr>
            <a:xfrm>
              <a:off x="2259855" y="257137"/>
              <a:ext cx="6588625" cy="0"/>
            </a:xfrm>
            <a:prstGeom prst="straightConnector1">
              <a:avLst/>
            </a:prstGeom>
            <a:ln w="1270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2" name="文本框 161">
              <a:extLst>
                <a:ext uri="{FF2B5EF4-FFF2-40B4-BE49-F238E27FC236}">
                  <a16:creationId xmlns:a16="http://schemas.microsoft.com/office/drawing/2014/main" id="{BCB61194-65A3-4E0D-8724-A5B7040E96BD}"/>
                </a:ext>
              </a:extLst>
            </p:cNvPr>
            <p:cNvSpPr txBox="1"/>
            <p:nvPr/>
          </p:nvSpPr>
          <p:spPr bwMode="auto">
            <a:xfrm>
              <a:off x="8782120" y="131557"/>
              <a:ext cx="918414" cy="199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Time increase</a:t>
              </a:r>
              <a:endParaRPr lang="zh-CN" altLang="en-US" sz="7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163" name="直接箭头连接符 162">
              <a:extLst>
                <a:ext uri="{FF2B5EF4-FFF2-40B4-BE49-F238E27FC236}">
                  <a16:creationId xmlns:a16="http://schemas.microsoft.com/office/drawing/2014/main" id="{08138876-22DC-4D8B-B7E7-023C78C1829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78579" y="1308144"/>
              <a:ext cx="0" cy="28800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文本框 163">
              <a:extLst>
                <a:ext uri="{FF2B5EF4-FFF2-40B4-BE49-F238E27FC236}">
                  <a16:creationId xmlns:a16="http://schemas.microsoft.com/office/drawing/2014/main" id="{B3E9E6FF-E464-43A1-91C8-C6B9FEF7649D}"/>
                </a:ext>
              </a:extLst>
            </p:cNvPr>
            <p:cNvSpPr txBox="1"/>
            <p:nvPr/>
          </p:nvSpPr>
          <p:spPr>
            <a:xfrm>
              <a:off x="2468791" y="1129741"/>
              <a:ext cx="399311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zh-CN" altLang="en-US" sz="700" b="1" baseline="-25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5" name="文本框 164">
              <a:extLst>
                <a:ext uri="{FF2B5EF4-FFF2-40B4-BE49-F238E27FC236}">
                  <a16:creationId xmlns:a16="http://schemas.microsoft.com/office/drawing/2014/main" id="{88C19EA5-712B-49F8-939D-9A8132277815}"/>
                </a:ext>
              </a:extLst>
            </p:cNvPr>
            <p:cNvSpPr txBox="1"/>
            <p:nvPr/>
          </p:nvSpPr>
          <p:spPr bwMode="auto">
            <a:xfrm>
              <a:off x="7571667" y="276615"/>
              <a:ext cx="519104" cy="1597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342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66" name="文本框 165">
              <a:extLst>
                <a:ext uri="{FF2B5EF4-FFF2-40B4-BE49-F238E27FC236}">
                  <a16:creationId xmlns:a16="http://schemas.microsoft.com/office/drawing/2014/main" id="{CF2A1222-05C2-416D-91D4-08869CD3F8D8}"/>
                </a:ext>
              </a:extLst>
            </p:cNvPr>
            <p:cNvSpPr txBox="1"/>
            <p:nvPr/>
          </p:nvSpPr>
          <p:spPr>
            <a:xfrm>
              <a:off x="5050396" y="1205269"/>
              <a:ext cx="598966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-oil mixture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7" name="文本框 166">
              <a:extLst>
                <a:ext uri="{FF2B5EF4-FFF2-40B4-BE49-F238E27FC236}">
                  <a16:creationId xmlns:a16="http://schemas.microsoft.com/office/drawing/2014/main" id="{CA8B5404-3346-4E26-95F9-1E56F471C3D9}"/>
                </a:ext>
              </a:extLst>
            </p:cNvPr>
            <p:cNvSpPr txBox="1"/>
            <p:nvPr/>
          </p:nvSpPr>
          <p:spPr>
            <a:xfrm>
              <a:off x="5611296" y="1359616"/>
              <a:ext cx="359379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Oil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8" name="文本框 167">
              <a:extLst>
                <a:ext uri="{FF2B5EF4-FFF2-40B4-BE49-F238E27FC236}">
                  <a16:creationId xmlns:a16="http://schemas.microsoft.com/office/drawing/2014/main" id="{81C618CF-FD8E-41BE-9B8A-2DDECD1906FC}"/>
                </a:ext>
              </a:extLst>
            </p:cNvPr>
            <p:cNvSpPr txBox="1"/>
            <p:nvPr/>
          </p:nvSpPr>
          <p:spPr>
            <a:xfrm>
              <a:off x="4381288" y="1359615"/>
              <a:ext cx="359379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Oil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9" name="文本框 168">
              <a:extLst>
                <a:ext uri="{FF2B5EF4-FFF2-40B4-BE49-F238E27FC236}">
                  <a16:creationId xmlns:a16="http://schemas.microsoft.com/office/drawing/2014/main" id="{E337838C-1A32-49B3-AB56-D66FB3D0ECA0}"/>
                </a:ext>
              </a:extLst>
            </p:cNvPr>
            <p:cNvSpPr txBox="1"/>
            <p:nvPr/>
          </p:nvSpPr>
          <p:spPr>
            <a:xfrm>
              <a:off x="6066055" y="428238"/>
              <a:ext cx="958345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-oil mixture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0" name="文本框 169">
              <a:extLst>
                <a:ext uri="{FF2B5EF4-FFF2-40B4-BE49-F238E27FC236}">
                  <a16:creationId xmlns:a16="http://schemas.microsoft.com/office/drawing/2014/main" id="{6431D870-CCD7-4320-9D1F-2C6B44464325}"/>
                </a:ext>
              </a:extLst>
            </p:cNvPr>
            <p:cNvSpPr txBox="1"/>
            <p:nvPr/>
          </p:nvSpPr>
          <p:spPr>
            <a:xfrm>
              <a:off x="7406879" y="1249052"/>
              <a:ext cx="638897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-oil mixture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71" name="直接箭头连接符 170">
              <a:extLst>
                <a:ext uri="{FF2B5EF4-FFF2-40B4-BE49-F238E27FC236}">
                  <a16:creationId xmlns:a16="http://schemas.microsoft.com/office/drawing/2014/main" id="{C09B2BF2-8F7A-4EFA-BE03-196415563B3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932611" y="1421039"/>
              <a:ext cx="180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直接箭头连接符 171">
              <a:extLst>
                <a:ext uri="{FF2B5EF4-FFF2-40B4-BE49-F238E27FC236}">
                  <a16:creationId xmlns:a16="http://schemas.microsoft.com/office/drawing/2014/main" id="{09BC9681-F62A-453B-83FD-4DFC02D4BC8E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924263" y="1385193"/>
              <a:ext cx="216000" cy="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3" name="文本框 172">
              <a:extLst>
                <a:ext uri="{FF2B5EF4-FFF2-40B4-BE49-F238E27FC236}">
                  <a16:creationId xmlns:a16="http://schemas.microsoft.com/office/drawing/2014/main" id="{81433545-8DAB-48D1-8200-0D9765D5C71A}"/>
                </a:ext>
              </a:extLst>
            </p:cNvPr>
            <p:cNvSpPr txBox="1"/>
            <p:nvPr/>
          </p:nvSpPr>
          <p:spPr>
            <a:xfrm>
              <a:off x="7159673" y="1359616"/>
              <a:ext cx="360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4" name="文本框 173">
              <a:extLst>
                <a:ext uri="{FF2B5EF4-FFF2-40B4-BE49-F238E27FC236}">
                  <a16:creationId xmlns:a16="http://schemas.microsoft.com/office/drawing/2014/main" id="{B0120632-8E36-4756-A3FB-BACAC5199CCA}"/>
                </a:ext>
              </a:extLst>
            </p:cNvPr>
            <p:cNvSpPr txBox="1"/>
            <p:nvPr/>
          </p:nvSpPr>
          <p:spPr>
            <a:xfrm>
              <a:off x="8701473" y="1264676"/>
              <a:ext cx="720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-lean oil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75" name="直接箭头连接符 174">
              <a:extLst>
                <a:ext uri="{FF2B5EF4-FFF2-40B4-BE49-F238E27FC236}">
                  <a16:creationId xmlns:a16="http://schemas.microsoft.com/office/drawing/2014/main" id="{13E12C4F-E078-4466-BE34-9EC47EB3E878}"/>
                </a:ext>
              </a:extLst>
            </p:cNvPr>
            <p:cNvCxnSpPr>
              <a:cxnSpLocks/>
            </p:cNvCxnSpPr>
            <p:nvPr/>
          </p:nvCxnSpPr>
          <p:spPr>
            <a:xfrm>
              <a:off x="8659673" y="1281628"/>
              <a:ext cx="144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直接箭头连接符 175">
              <a:extLst>
                <a:ext uri="{FF2B5EF4-FFF2-40B4-BE49-F238E27FC236}">
                  <a16:creationId xmlns:a16="http://schemas.microsoft.com/office/drawing/2014/main" id="{83C36FFA-6A58-428C-B13D-A2979E39723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61687" y="1375574"/>
              <a:ext cx="144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7" name="文本框 176">
              <a:extLst>
                <a:ext uri="{FF2B5EF4-FFF2-40B4-BE49-F238E27FC236}">
                  <a16:creationId xmlns:a16="http://schemas.microsoft.com/office/drawing/2014/main" id="{4A487A2E-9BF9-48CF-9C2E-5E0A142FB158}"/>
                </a:ext>
              </a:extLst>
            </p:cNvPr>
            <p:cNvSpPr txBox="1"/>
            <p:nvPr/>
          </p:nvSpPr>
          <p:spPr>
            <a:xfrm>
              <a:off x="8779544" y="690584"/>
              <a:ext cx="360000" cy="180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78" name="直接箭头连接符 177">
              <a:extLst>
                <a:ext uri="{FF2B5EF4-FFF2-40B4-BE49-F238E27FC236}">
                  <a16:creationId xmlns:a16="http://schemas.microsoft.com/office/drawing/2014/main" id="{75069BEB-CFBC-4EB3-9543-37375EF72D69}"/>
                </a:ext>
              </a:extLst>
            </p:cNvPr>
            <p:cNvCxnSpPr>
              <a:cxnSpLocks/>
            </p:cNvCxnSpPr>
            <p:nvPr/>
          </p:nvCxnSpPr>
          <p:spPr>
            <a:xfrm>
              <a:off x="8715326" y="664713"/>
              <a:ext cx="144000" cy="108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直接箭头连接符 178">
              <a:extLst>
                <a:ext uri="{FF2B5EF4-FFF2-40B4-BE49-F238E27FC236}">
                  <a16:creationId xmlns:a16="http://schemas.microsoft.com/office/drawing/2014/main" id="{A7238BB3-DE0D-4970-8FAF-8191C5C81AE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43326" y="804598"/>
              <a:ext cx="216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0" name="图片 179">
              <a:extLst>
                <a:ext uri="{FF2B5EF4-FFF2-40B4-BE49-F238E27FC236}">
                  <a16:creationId xmlns:a16="http://schemas.microsoft.com/office/drawing/2014/main" id="{B64B5B0B-60EE-4713-B2ED-5DEAE86109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295" t="1112" r="10039"/>
            <a:stretch/>
          </p:blipFill>
          <p:spPr>
            <a:xfrm>
              <a:off x="8409698" y="302734"/>
              <a:ext cx="1209600" cy="1296000"/>
            </a:xfrm>
            <a:prstGeom prst="rect">
              <a:avLst/>
            </a:prstGeom>
          </p:spPr>
        </p:pic>
        <p:cxnSp>
          <p:nvCxnSpPr>
            <p:cNvPr id="181" name="直接箭头连接符 180">
              <a:extLst>
                <a:ext uri="{FF2B5EF4-FFF2-40B4-BE49-F238E27FC236}">
                  <a16:creationId xmlns:a16="http://schemas.microsoft.com/office/drawing/2014/main" id="{30941472-3697-4847-BBBA-7A80FA2837DD}"/>
                </a:ext>
              </a:extLst>
            </p:cNvPr>
            <p:cNvCxnSpPr>
              <a:cxnSpLocks/>
            </p:cNvCxnSpPr>
            <p:nvPr/>
          </p:nvCxnSpPr>
          <p:spPr>
            <a:xfrm>
              <a:off x="3739579" y="725285"/>
              <a:ext cx="216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2" name="文本框 181">
              <a:extLst>
                <a:ext uri="{FF2B5EF4-FFF2-40B4-BE49-F238E27FC236}">
                  <a16:creationId xmlns:a16="http://schemas.microsoft.com/office/drawing/2014/main" id="{7BCFCB30-5956-4573-8998-47B2AA6C605A}"/>
                </a:ext>
              </a:extLst>
            </p:cNvPr>
            <p:cNvSpPr txBox="1"/>
            <p:nvPr/>
          </p:nvSpPr>
          <p:spPr>
            <a:xfrm>
              <a:off x="3752336" y="761289"/>
              <a:ext cx="718759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Extraction front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83" name="直接箭头连接符 182">
              <a:extLst>
                <a:ext uri="{FF2B5EF4-FFF2-40B4-BE49-F238E27FC236}">
                  <a16:creationId xmlns:a16="http://schemas.microsoft.com/office/drawing/2014/main" id="{C1145CD9-2516-49FD-A301-DEBB1D815C0C}"/>
                </a:ext>
              </a:extLst>
            </p:cNvPr>
            <p:cNvCxnSpPr>
              <a:cxnSpLocks/>
            </p:cNvCxnSpPr>
            <p:nvPr/>
          </p:nvCxnSpPr>
          <p:spPr>
            <a:xfrm>
              <a:off x="3727900" y="1316020"/>
              <a:ext cx="144000" cy="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直接箭头连接符 183">
              <a:extLst>
                <a:ext uri="{FF2B5EF4-FFF2-40B4-BE49-F238E27FC236}">
                  <a16:creationId xmlns:a16="http://schemas.microsoft.com/office/drawing/2014/main" id="{100EDC02-E3DE-47F0-A71B-5384C466DE2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58107" y="1347497"/>
              <a:ext cx="108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5" name="文本框 184">
              <a:extLst>
                <a:ext uri="{FF2B5EF4-FFF2-40B4-BE49-F238E27FC236}">
                  <a16:creationId xmlns:a16="http://schemas.microsoft.com/office/drawing/2014/main" id="{5EE0BA38-E5E5-47C9-8132-BB2F040A681B}"/>
                </a:ext>
              </a:extLst>
            </p:cNvPr>
            <p:cNvSpPr txBox="1"/>
            <p:nvPr/>
          </p:nvSpPr>
          <p:spPr>
            <a:xfrm>
              <a:off x="3770197" y="1213407"/>
              <a:ext cx="638897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-lean oil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6" name="任意多边形: 形状 185">
              <a:extLst>
                <a:ext uri="{FF2B5EF4-FFF2-40B4-BE49-F238E27FC236}">
                  <a16:creationId xmlns:a16="http://schemas.microsoft.com/office/drawing/2014/main" id="{F55BE0F2-B40C-400D-9C9F-1D9D21A157EB}"/>
                </a:ext>
              </a:extLst>
            </p:cNvPr>
            <p:cNvSpPr/>
            <p:nvPr/>
          </p:nvSpPr>
          <p:spPr>
            <a:xfrm>
              <a:off x="3500437" y="445255"/>
              <a:ext cx="359568" cy="478632"/>
            </a:xfrm>
            <a:custGeom>
              <a:avLst/>
              <a:gdLst>
                <a:gd name="connsiteX0" fmla="*/ 0 w 359568"/>
                <a:gd name="connsiteY0" fmla="*/ 0 h 478632"/>
                <a:gd name="connsiteX1" fmla="*/ 11906 w 359568"/>
                <a:gd name="connsiteY1" fmla="*/ 7144 h 478632"/>
                <a:gd name="connsiteX2" fmla="*/ 38100 w 359568"/>
                <a:gd name="connsiteY2" fmla="*/ 42863 h 478632"/>
                <a:gd name="connsiteX3" fmla="*/ 61912 w 359568"/>
                <a:gd name="connsiteY3" fmla="*/ 90488 h 478632"/>
                <a:gd name="connsiteX4" fmla="*/ 83343 w 359568"/>
                <a:gd name="connsiteY4" fmla="*/ 121444 h 478632"/>
                <a:gd name="connsiteX5" fmla="*/ 76200 w 359568"/>
                <a:gd name="connsiteY5" fmla="*/ 169069 h 478632"/>
                <a:gd name="connsiteX6" fmla="*/ 47625 w 359568"/>
                <a:gd name="connsiteY6" fmla="*/ 190500 h 478632"/>
                <a:gd name="connsiteX7" fmla="*/ 16668 w 359568"/>
                <a:gd name="connsiteY7" fmla="*/ 219075 h 478632"/>
                <a:gd name="connsiteX8" fmla="*/ 4762 w 359568"/>
                <a:gd name="connsiteY8" fmla="*/ 242888 h 478632"/>
                <a:gd name="connsiteX9" fmla="*/ 7143 w 359568"/>
                <a:gd name="connsiteY9" fmla="*/ 264319 h 478632"/>
                <a:gd name="connsiteX10" fmla="*/ 19050 w 359568"/>
                <a:gd name="connsiteY10" fmla="*/ 285750 h 478632"/>
                <a:gd name="connsiteX11" fmla="*/ 35718 w 359568"/>
                <a:gd name="connsiteY11" fmla="*/ 321469 h 478632"/>
                <a:gd name="connsiteX12" fmla="*/ 38100 w 359568"/>
                <a:gd name="connsiteY12" fmla="*/ 330994 h 478632"/>
                <a:gd name="connsiteX13" fmla="*/ 42862 w 359568"/>
                <a:gd name="connsiteY13" fmla="*/ 347663 h 478632"/>
                <a:gd name="connsiteX14" fmla="*/ 50006 w 359568"/>
                <a:gd name="connsiteY14" fmla="*/ 369094 h 478632"/>
                <a:gd name="connsiteX15" fmla="*/ 54768 w 359568"/>
                <a:gd name="connsiteY15" fmla="*/ 383382 h 478632"/>
                <a:gd name="connsiteX16" fmla="*/ 71437 w 359568"/>
                <a:gd name="connsiteY16" fmla="*/ 395288 h 478632"/>
                <a:gd name="connsiteX17" fmla="*/ 73818 w 359568"/>
                <a:gd name="connsiteY17" fmla="*/ 431007 h 478632"/>
                <a:gd name="connsiteX18" fmla="*/ 83343 w 359568"/>
                <a:gd name="connsiteY18" fmla="*/ 445294 h 478632"/>
                <a:gd name="connsiteX19" fmla="*/ 88106 w 359568"/>
                <a:gd name="connsiteY19" fmla="*/ 454819 h 478632"/>
                <a:gd name="connsiteX20" fmla="*/ 92868 w 359568"/>
                <a:gd name="connsiteY20" fmla="*/ 466725 h 478632"/>
                <a:gd name="connsiteX21" fmla="*/ 100012 w 359568"/>
                <a:gd name="connsiteY21" fmla="*/ 476250 h 478632"/>
                <a:gd name="connsiteX22" fmla="*/ 111918 w 359568"/>
                <a:gd name="connsiteY22" fmla="*/ 478632 h 478632"/>
                <a:gd name="connsiteX23" fmla="*/ 145256 w 359568"/>
                <a:gd name="connsiteY23" fmla="*/ 476250 h 478632"/>
                <a:gd name="connsiteX24" fmla="*/ 159543 w 359568"/>
                <a:gd name="connsiteY24" fmla="*/ 471488 h 478632"/>
                <a:gd name="connsiteX25" fmla="*/ 166687 w 359568"/>
                <a:gd name="connsiteY25" fmla="*/ 469107 h 478632"/>
                <a:gd name="connsiteX26" fmla="*/ 178593 w 359568"/>
                <a:gd name="connsiteY26" fmla="*/ 452438 h 478632"/>
                <a:gd name="connsiteX27" fmla="*/ 197643 w 359568"/>
                <a:gd name="connsiteY27" fmla="*/ 438150 h 478632"/>
                <a:gd name="connsiteX28" fmla="*/ 207168 w 359568"/>
                <a:gd name="connsiteY28" fmla="*/ 431007 h 478632"/>
                <a:gd name="connsiteX29" fmla="*/ 214312 w 359568"/>
                <a:gd name="connsiteY29" fmla="*/ 426244 h 478632"/>
                <a:gd name="connsiteX30" fmla="*/ 221456 w 359568"/>
                <a:gd name="connsiteY30" fmla="*/ 419100 h 478632"/>
                <a:gd name="connsiteX31" fmla="*/ 226218 w 359568"/>
                <a:gd name="connsiteY31" fmla="*/ 409575 h 478632"/>
                <a:gd name="connsiteX32" fmla="*/ 230981 w 359568"/>
                <a:gd name="connsiteY32" fmla="*/ 392907 h 478632"/>
                <a:gd name="connsiteX33" fmla="*/ 242887 w 359568"/>
                <a:gd name="connsiteY33" fmla="*/ 383382 h 478632"/>
                <a:gd name="connsiteX34" fmla="*/ 250031 w 359568"/>
                <a:gd name="connsiteY34" fmla="*/ 376238 h 478632"/>
                <a:gd name="connsiteX35" fmla="*/ 252412 w 359568"/>
                <a:gd name="connsiteY35" fmla="*/ 357188 h 478632"/>
                <a:gd name="connsiteX36" fmla="*/ 238125 w 359568"/>
                <a:gd name="connsiteY36" fmla="*/ 316707 h 478632"/>
                <a:gd name="connsiteX37" fmla="*/ 235743 w 359568"/>
                <a:gd name="connsiteY37" fmla="*/ 309563 h 478632"/>
                <a:gd name="connsiteX38" fmla="*/ 228600 w 359568"/>
                <a:gd name="connsiteY38" fmla="*/ 290513 h 478632"/>
                <a:gd name="connsiteX39" fmla="*/ 226218 w 359568"/>
                <a:gd name="connsiteY39" fmla="*/ 228600 h 478632"/>
                <a:gd name="connsiteX40" fmla="*/ 216693 w 359568"/>
                <a:gd name="connsiteY40" fmla="*/ 219075 h 478632"/>
                <a:gd name="connsiteX41" fmla="*/ 195262 w 359568"/>
                <a:gd name="connsiteY41" fmla="*/ 207169 h 478632"/>
                <a:gd name="connsiteX42" fmla="*/ 180975 w 359568"/>
                <a:gd name="connsiteY42" fmla="*/ 192882 h 478632"/>
                <a:gd name="connsiteX43" fmla="*/ 178593 w 359568"/>
                <a:gd name="connsiteY43" fmla="*/ 169069 h 478632"/>
                <a:gd name="connsiteX44" fmla="*/ 188118 w 359568"/>
                <a:gd name="connsiteY44" fmla="*/ 161925 h 478632"/>
                <a:gd name="connsiteX45" fmla="*/ 209550 w 359568"/>
                <a:gd name="connsiteY45" fmla="*/ 130969 h 478632"/>
                <a:gd name="connsiteX46" fmla="*/ 216693 w 359568"/>
                <a:gd name="connsiteY46" fmla="*/ 121444 h 478632"/>
                <a:gd name="connsiteX47" fmla="*/ 235743 w 359568"/>
                <a:gd name="connsiteY47" fmla="*/ 104775 h 478632"/>
                <a:gd name="connsiteX48" fmla="*/ 242887 w 359568"/>
                <a:gd name="connsiteY48" fmla="*/ 90488 h 478632"/>
                <a:gd name="connsiteX49" fmla="*/ 247650 w 359568"/>
                <a:gd name="connsiteY49" fmla="*/ 83344 h 478632"/>
                <a:gd name="connsiteX50" fmla="*/ 254793 w 359568"/>
                <a:gd name="connsiteY50" fmla="*/ 71438 h 478632"/>
                <a:gd name="connsiteX51" fmla="*/ 257175 w 359568"/>
                <a:gd name="connsiteY51" fmla="*/ 61913 h 478632"/>
                <a:gd name="connsiteX52" fmla="*/ 259556 w 359568"/>
                <a:gd name="connsiteY52" fmla="*/ 28575 h 478632"/>
                <a:gd name="connsiteX53" fmla="*/ 266700 w 359568"/>
                <a:gd name="connsiteY53" fmla="*/ 21432 h 478632"/>
                <a:gd name="connsiteX54" fmla="*/ 285750 w 359568"/>
                <a:gd name="connsiteY54" fmla="*/ 11907 h 478632"/>
                <a:gd name="connsiteX55" fmla="*/ 295275 w 359568"/>
                <a:gd name="connsiteY55" fmla="*/ 9525 h 478632"/>
                <a:gd name="connsiteX56" fmla="*/ 311943 w 359568"/>
                <a:gd name="connsiteY56" fmla="*/ 11907 h 478632"/>
                <a:gd name="connsiteX57" fmla="*/ 335756 w 359568"/>
                <a:gd name="connsiteY57" fmla="*/ 30957 h 478632"/>
                <a:gd name="connsiteX58" fmla="*/ 342900 w 359568"/>
                <a:gd name="connsiteY58" fmla="*/ 52388 h 478632"/>
                <a:gd name="connsiteX59" fmla="*/ 350043 w 359568"/>
                <a:gd name="connsiteY59" fmla="*/ 69057 h 478632"/>
                <a:gd name="connsiteX60" fmla="*/ 352425 w 359568"/>
                <a:gd name="connsiteY60" fmla="*/ 78582 h 478632"/>
                <a:gd name="connsiteX61" fmla="*/ 359568 w 359568"/>
                <a:gd name="connsiteY61" fmla="*/ 97632 h 478632"/>
                <a:gd name="connsiteX62" fmla="*/ 357187 w 359568"/>
                <a:gd name="connsiteY62" fmla="*/ 152400 h 478632"/>
                <a:gd name="connsiteX63" fmla="*/ 345281 w 359568"/>
                <a:gd name="connsiteY63" fmla="*/ 161925 h 478632"/>
                <a:gd name="connsiteX64" fmla="*/ 328612 w 359568"/>
                <a:gd name="connsiteY64" fmla="*/ 166688 h 478632"/>
                <a:gd name="connsiteX65" fmla="*/ 323850 w 359568"/>
                <a:gd name="connsiteY65" fmla="*/ 173832 h 478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359568" h="478632">
                  <a:moveTo>
                    <a:pt x="0" y="0"/>
                  </a:moveTo>
                  <a:cubicBezTo>
                    <a:pt x="3969" y="2381"/>
                    <a:pt x="8494" y="4017"/>
                    <a:pt x="11906" y="7144"/>
                  </a:cubicBezTo>
                  <a:cubicBezTo>
                    <a:pt x="24931" y="19084"/>
                    <a:pt x="30348" y="27913"/>
                    <a:pt x="38100" y="42863"/>
                  </a:cubicBezTo>
                  <a:cubicBezTo>
                    <a:pt x="46270" y="58620"/>
                    <a:pt x="50361" y="77012"/>
                    <a:pt x="61912" y="90488"/>
                  </a:cubicBezTo>
                  <a:cubicBezTo>
                    <a:pt x="79665" y="111200"/>
                    <a:pt x="72927" y="100611"/>
                    <a:pt x="83343" y="121444"/>
                  </a:cubicBezTo>
                  <a:cubicBezTo>
                    <a:pt x="80962" y="137319"/>
                    <a:pt x="81962" y="154086"/>
                    <a:pt x="76200" y="169069"/>
                  </a:cubicBezTo>
                  <a:cubicBezTo>
                    <a:pt x="72699" y="178171"/>
                    <a:pt x="55256" y="184777"/>
                    <a:pt x="47625" y="190500"/>
                  </a:cubicBezTo>
                  <a:cubicBezTo>
                    <a:pt x="41624" y="195001"/>
                    <a:pt x="21607" y="212655"/>
                    <a:pt x="16668" y="219075"/>
                  </a:cubicBezTo>
                  <a:cubicBezTo>
                    <a:pt x="8748" y="229370"/>
                    <a:pt x="8048" y="233028"/>
                    <a:pt x="4762" y="242888"/>
                  </a:cubicBezTo>
                  <a:cubicBezTo>
                    <a:pt x="5556" y="250032"/>
                    <a:pt x="5291" y="257374"/>
                    <a:pt x="7143" y="264319"/>
                  </a:cubicBezTo>
                  <a:cubicBezTo>
                    <a:pt x="10490" y="276871"/>
                    <a:pt x="14061" y="276486"/>
                    <a:pt x="19050" y="285750"/>
                  </a:cubicBezTo>
                  <a:cubicBezTo>
                    <a:pt x="23824" y="294616"/>
                    <a:pt x="32016" y="310364"/>
                    <a:pt x="35718" y="321469"/>
                  </a:cubicBezTo>
                  <a:cubicBezTo>
                    <a:pt x="36753" y="324574"/>
                    <a:pt x="37239" y="327837"/>
                    <a:pt x="38100" y="330994"/>
                  </a:cubicBezTo>
                  <a:cubicBezTo>
                    <a:pt x="39620" y="336569"/>
                    <a:pt x="41138" y="342147"/>
                    <a:pt x="42862" y="347663"/>
                  </a:cubicBezTo>
                  <a:cubicBezTo>
                    <a:pt x="45108" y="354850"/>
                    <a:pt x="47625" y="361950"/>
                    <a:pt x="50006" y="369094"/>
                  </a:cubicBezTo>
                  <a:cubicBezTo>
                    <a:pt x="51593" y="373857"/>
                    <a:pt x="51218" y="379832"/>
                    <a:pt x="54768" y="383382"/>
                  </a:cubicBezTo>
                  <a:cubicBezTo>
                    <a:pt x="64422" y="393035"/>
                    <a:pt x="58900" y="389019"/>
                    <a:pt x="71437" y="395288"/>
                  </a:cubicBezTo>
                  <a:cubicBezTo>
                    <a:pt x="72231" y="407194"/>
                    <a:pt x="71054" y="419399"/>
                    <a:pt x="73818" y="431007"/>
                  </a:cubicBezTo>
                  <a:cubicBezTo>
                    <a:pt x="75144" y="436575"/>
                    <a:pt x="80783" y="440175"/>
                    <a:pt x="83343" y="445294"/>
                  </a:cubicBezTo>
                  <a:cubicBezTo>
                    <a:pt x="84931" y="448469"/>
                    <a:pt x="86664" y="451575"/>
                    <a:pt x="88106" y="454819"/>
                  </a:cubicBezTo>
                  <a:cubicBezTo>
                    <a:pt x="89842" y="458725"/>
                    <a:pt x="90792" y="462989"/>
                    <a:pt x="92868" y="466725"/>
                  </a:cubicBezTo>
                  <a:cubicBezTo>
                    <a:pt x="94795" y="470194"/>
                    <a:pt x="96647" y="474146"/>
                    <a:pt x="100012" y="476250"/>
                  </a:cubicBezTo>
                  <a:cubicBezTo>
                    <a:pt x="103444" y="478395"/>
                    <a:pt x="107949" y="477838"/>
                    <a:pt x="111918" y="478632"/>
                  </a:cubicBezTo>
                  <a:cubicBezTo>
                    <a:pt x="123031" y="477838"/>
                    <a:pt x="134238" y="477903"/>
                    <a:pt x="145256" y="476250"/>
                  </a:cubicBezTo>
                  <a:cubicBezTo>
                    <a:pt x="150220" y="475505"/>
                    <a:pt x="154781" y="473075"/>
                    <a:pt x="159543" y="471488"/>
                  </a:cubicBezTo>
                  <a:lnTo>
                    <a:pt x="166687" y="469107"/>
                  </a:lnTo>
                  <a:cubicBezTo>
                    <a:pt x="170656" y="463551"/>
                    <a:pt x="173765" y="457266"/>
                    <a:pt x="178593" y="452438"/>
                  </a:cubicBezTo>
                  <a:cubicBezTo>
                    <a:pt x="184206" y="446825"/>
                    <a:pt x="191293" y="442913"/>
                    <a:pt x="197643" y="438150"/>
                  </a:cubicBezTo>
                  <a:cubicBezTo>
                    <a:pt x="200818" y="435769"/>
                    <a:pt x="203866" y="433208"/>
                    <a:pt x="207168" y="431007"/>
                  </a:cubicBezTo>
                  <a:cubicBezTo>
                    <a:pt x="209549" y="429419"/>
                    <a:pt x="212113" y="428076"/>
                    <a:pt x="214312" y="426244"/>
                  </a:cubicBezTo>
                  <a:cubicBezTo>
                    <a:pt x="216899" y="424088"/>
                    <a:pt x="219075" y="421481"/>
                    <a:pt x="221456" y="419100"/>
                  </a:cubicBezTo>
                  <a:cubicBezTo>
                    <a:pt x="223043" y="415925"/>
                    <a:pt x="224972" y="412899"/>
                    <a:pt x="226218" y="409575"/>
                  </a:cubicBezTo>
                  <a:cubicBezTo>
                    <a:pt x="226421" y="409034"/>
                    <a:pt x="229703" y="394398"/>
                    <a:pt x="230981" y="392907"/>
                  </a:cubicBezTo>
                  <a:cubicBezTo>
                    <a:pt x="234289" y="389048"/>
                    <a:pt x="239062" y="386729"/>
                    <a:pt x="242887" y="383382"/>
                  </a:cubicBezTo>
                  <a:cubicBezTo>
                    <a:pt x="245421" y="381164"/>
                    <a:pt x="247650" y="378619"/>
                    <a:pt x="250031" y="376238"/>
                  </a:cubicBezTo>
                  <a:cubicBezTo>
                    <a:pt x="250825" y="369888"/>
                    <a:pt x="253277" y="363529"/>
                    <a:pt x="252412" y="357188"/>
                  </a:cubicBezTo>
                  <a:cubicBezTo>
                    <a:pt x="245282" y="304905"/>
                    <a:pt x="248510" y="337476"/>
                    <a:pt x="238125" y="316707"/>
                  </a:cubicBezTo>
                  <a:cubicBezTo>
                    <a:pt x="237002" y="314462"/>
                    <a:pt x="236624" y="311913"/>
                    <a:pt x="235743" y="309563"/>
                  </a:cubicBezTo>
                  <a:cubicBezTo>
                    <a:pt x="227211" y="286813"/>
                    <a:pt x="233999" y="306712"/>
                    <a:pt x="228600" y="290513"/>
                  </a:cubicBezTo>
                  <a:cubicBezTo>
                    <a:pt x="229283" y="276169"/>
                    <a:pt x="237666" y="245772"/>
                    <a:pt x="226218" y="228600"/>
                  </a:cubicBezTo>
                  <a:cubicBezTo>
                    <a:pt x="223727" y="224864"/>
                    <a:pt x="220371" y="221650"/>
                    <a:pt x="216693" y="219075"/>
                  </a:cubicBezTo>
                  <a:cubicBezTo>
                    <a:pt x="207332" y="212523"/>
                    <a:pt x="202812" y="213880"/>
                    <a:pt x="195262" y="207169"/>
                  </a:cubicBezTo>
                  <a:cubicBezTo>
                    <a:pt x="190228" y="202695"/>
                    <a:pt x="180975" y="192882"/>
                    <a:pt x="180975" y="192882"/>
                  </a:cubicBezTo>
                  <a:cubicBezTo>
                    <a:pt x="177529" y="184267"/>
                    <a:pt x="172704" y="178492"/>
                    <a:pt x="178593" y="169069"/>
                  </a:cubicBezTo>
                  <a:cubicBezTo>
                    <a:pt x="180696" y="165703"/>
                    <a:pt x="185554" y="164955"/>
                    <a:pt x="188118" y="161925"/>
                  </a:cubicBezTo>
                  <a:cubicBezTo>
                    <a:pt x="214299" y="130984"/>
                    <a:pt x="197087" y="147588"/>
                    <a:pt x="209550" y="130969"/>
                  </a:cubicBezTo>
                  <a:cubicBezTo>
                    <a:pt x="211931" y="127794"/>
                    <a:pt x="214110" y="124457"/>
                    <a:pt x="216693" y="121444"/>
                  </a:cubicBezTo>
                  <a:cubicBezTo>
                    <a:pt x="222549" y="114612"/>
                    <a:pt x="228575" y="110510"/>
                    <a:pt x="235743" y="104775"/>
                  </a:cubicBezTo>
                  <a:cubicBezTo>
                    <a:pt x="238124" y="100013"/>
                    <a:pt x="240301" y="95142"/>
                    <a:pt x="242887" y="90488"/>
                  </a:cubicBezTo>
                  <a:cubicBezTo>
                    <a:pt x="244277" y="87986"/>
                    <a:pt x="246133" y="85771"/>
                    <a:pt x="247650" y="83344"/>
                  </a:cubicBezTo>
                  <a:cubicBezTo>
                    <a:pt x="250103" y="79419"/>
                    <a:pt x="252412" y="75407"/>
                    <a:pt x="254793" y="71438"/>
                  </a:cubicBezTo>
                  <a:cubicBezTo>
                    <a:pt x="255587" y="68263"/>
                    <a:pt x="256814" y="65166"/>
                    <a:pt x="257175" y="61913"/>
                  </a:cubicBezTo>
                  <a:cubicBezTo>
                    <a:pt x="258405" y="50840"/>
                    <a:pt x="257004" y="39420"/>
                    <a:pt x="259556" y="28575"/>
                  </a:cubicBezTo>
                  <a:cubicBezTo>
                    <a:pt x="260327" y="25297"/>
                    <a:pt x="264113" y="23588"/>
                    <a:pt x="266700" y="21432"/>
                  </a:cubicBezTo>
                  <a:cubicBezTo>
                    <a:pt x="272537" y="16568"/>
                    <a:pt x="278449" y="14341"/>
                    <a:pt x="285750" y="11907"/>
                  </a:cubicBezTo>
                  <a:cubicBezTo>
                    <a:pt x="288855" y="10872"/>
                    <a:pt x="292100" y="10319"/>
                    <a:pt x="295275" y="9525"/>
                  </a:cubicBezTo>
                  <a:cubicBezTo>
                    <a:pt x="300831" y="10319"/>
                    <a:pt x="306983" y="9281"/>
                    <a:pt x="311943" y="11907"/>
                  </a:cubicBezTo>
                  <a:cubicBezTo>
                    <a:pt x="320927" y="16663"/>
                    <a:pt x="335756" y="30957"/>
                    <a:pt x="335756" y="30957"/>
                  </a:cubicBezTo>
                  <a:cubicBezTo>
                    <a:pt x="340974" y="57050"/>
                    <a:pt x="334449" y="29853"/>
                    <a:pt x="342900" y="52388"/>
                  </a:cubicBezTo>
                  <a:cubicBezTo>
                    <a:pt x="349492" y="69965"/>
                    <a:pt x="340391" y="54576"/>
                    <a:pt x="350043" y="69057"/>
                  </a:cubicBezTo>
                  <a:cubicBezTo>
                    <a:pt x="350837" y="72232"/>
                    <a:pt x="351526" y="75435"/>
                    <a:pt x="352425" y="78582"/>
                  </a:cubicBezTo>
                  <a:cubicBezTo>
                    <a:pt x="354292" y="85114"/>
                    <a:pt x="357052" y="91342"/>
                    <a:pt x="359568" y="97632"/>
                  </a:cubicBezTo>
                  <a:cubicBezTo>
                    <a:pt x="358774" y="115888"/>
                    <a:pt x="361151" y="134562"/>
                    <a:pt x="357187" y="152400"/>
                  </a:cubicBezTo>
                  <a:cubicBezTo>
                    <a:pt x="356084" y="157361"/>
                    <a:pt x="349591" y="159231"/>
                    <a:pt x="345281" y="161925"/>
                  </a:cubicBezTo>
                  <a:cubicBezTo>
                    <a:pt x="343001" y="163350"/>
                    <a:pt x="330184" y="166295"/>
                    <a:pt x="328612" y="166688"/>
                  </a:cubicBezTo>
                  <a:lnTo>
                    <a:pt x="323850" y="173832"/>
                  </a:lnTo>
                </a:path>
              </a:pathLst>
            </a:custGeom>
            <a:noFill/>
            <a:ln>
              <a:solidFill>
                <a:srgbClr val="E6645F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7" name="任意多边形: 形状 186">
              <a:extLst>
                <a:ext uri="{FF2B5EF4-FFF2-40B4-BE49-F238E27FC236}">
                  <a16:creationId xmlns:a16="http://schemas.microsoft.com/office/drawing/2014/main" id="{3B87BED4-031F-465A-AE13-6478574E00C9}"/>
                </a:ext>
              </a:extLst>
            </p:cNvPr>
            <p:cNvSpPr/>
            <p:nvPr/>
          </p:nvSpPr>
          <p:spPr>
            <a:xfrm>
              <a:off x="5622131" y="323826"/>
              <a:ext cx="290513" cy="559594"/>
            </a:xfrm>
            <a:custGeom>
              <a:avLst/>
              <a:gdLst>
                <a:gd name="connsiteX0" fmla="*/ 9525 w 290513"/>
                <a:gd name="connsiteY0" fmla="*/ 559594 h 559594"/>
                <a:gd name="connsiteX1" fmla="*/ 38100 w 290513"/>
                <a:gd name="connsiteY1" fmla="*/ 547688 h 559594"/>
                <a:gd name="connsiteX2" fmla="*/ 45244 w 290513"/>
                <a:gd name="connsiteY2" fmla="*/ 542925 h 559594"/>
                <a:gd name="connsiteX3" fmla="*/ 52388 w 290513"/>
                <a:gd name="connsiteY3" fmla="*/ 540544 h 559594"/>
                <a:gd name="connsiteX4" fmla="*/ 61913 w 290513"/>
                <a:gd name="connsiteY4" fmla="*/ 533400 h 559594"/>
                <a:gd name="connsiteX5" fmla="*/ 90488 w 290513"/>
                <a:gd name="connsiteY5" fmla="*/ 526257 h 559594"/>
                <a:gd name="connsiteX6" fmla="*/ 97631 w 290513"/>
                <a:gd name="connsiteY6" fmla="*/ 523875 h 559594"/>
                <a:gd name="connsiteX7" fmla="*/ 107156 w 290513"/>
                <a:gd name="connsiteY7" fmla="*/ 521494 h 559594"/>
                <a:gd name="connsiteX8" fmla="*/ 109538 w 290513"/>
                <a:gd name="connsiteY8" fmla="*/ 511969 h 559594"/>
                <a:gd name="connsiteX9" fmla="*/ 76200 w 290513"/>
                <a:gd name="connsiteY9" fmla="*/ 502444 h 559594"/>
                <a:gd name="connsiteX10" fmla="*/ 57150 w 290513"/>
                <a:gd name="connsiteY10" fmla="*/ 497682 h 559594"/>
                <a:gd name="connsiteX11" fmla="*/ 50006 w 290513"/>
                <a:gd name="connsiteY11" fmla="*/ 492919 h 559594"/>
                <a:gd name="connsiteX12" fmla="*/ 42863 w 290513"/>
                <a:gd name="connsiteY12" fmla="*/ 483394 h 559594"/>
                <a:gd name="connsiteX13" fmla="*/ 38100 w 290513"/>
                <a:gd name="connsiteY13" fmla="*/ 476250 h 559594"/>
                <a:gd name="connsiteX14" fmla="*/ 30956 w 290513"/>
                <a:gd name="connsiteY14" fmla="*/ 471488 h 559594"/>
                <a:gd name="connsiteX15" fmla="*/ 28575 w 290513"/>
                <a:gd name="connsiteY15" fmla="*/ 461963 h 559594"/>
                <a:gd name="connsiteX16" fmla="*/ 23813 w 290513"/>
                <a:gd name="connsiteY16" fmla="*/ 452438 h 559594"/>
                <a:gd name="connsiteX17" fmla="*/ 21431 w 290513"/>
                <a:gd name="connsiteY17" fmla="*/ 402432 h 559594"/>
                <a:gd name="connsiteX18" fmla="*/ 16669 w 290513"/>
                <a:gd name="connsiteY18" fmla="*/ 388144 h 559594"/>
                <a:gd name="connsiteX19" fmla="*/ 21431 w 290513"/>
                <a:gd name="connsiteY19" fmla="*/ 371475 h 559594"/>
                <a:gd name="connsiteX20" fmla="*/ 23813 w 290513"/>
                <a:gd name="connsiteY20" fmla="*/ 364332 h 559594"/>
                <a:gd name="connsiteX21" fmla="*/ 33338 w 290513"/>
                <a:gd name="connsiteY21" fmla="*/ 352425 h 559594"/>
                <a:gd name="connsiteX22" fmla="*/ 35719 w 290513"/>
                <a:gd name="connsiteY22" fmla="*/ 345282 h 559594"/>
                <a:gd name="connsiteX23" fmla="*/ 104775 w 290513"/>
                <a:gd name="connsiteY23" fmla="*/ 311944 h 559594"/>
                <a:gd name="connsiteX24" fmla="*/ 119063 w 290513"/>
                <a:gd name="connsiteY24" fmla="*/ 307182 h 559594"/>
                <a:gd name="connsiteX25" fmla="*/ 114300 w 290513"/>
                <a:gd name="connsiteY25" fmla="*/ 292894 h 559594"/>
                <a:gd name="connsiteX26" fmla="*/ 102394 w 290513"/>
                <a:gd name="connsiteY26" fmla="*/ 290513 h 559594"/>
                <a:gd name="connsiteX27" fmla="*/ 76200 w 290513"/>
                <a:gd name="connsiteY27" fmla="*/ 276225 h 559594"/>
                <a:gd name="connsiteX28" fmla="*/ 71438 w 290513"/>
                <a:gd name="connsiteY28" fmla="*/ 264319 h 559594"/>
                <a:gd name="connsiteX29" fmla="*/ 95250 w 290513"/>
                <a:gd name="connsiteY29" fmla="*/ 252413 h 559594"/>
                <a:gd name="connsiteX30" fmla="*/ 109538 w 290513"/>
                <a:gd name="connsiteY30" fmla="*/ 240507 h 559594"/>
                <a:gd name="connsiteX31" fmla="*/ 121444 w 290513"/>
                <a:gd name="connsiteY31" fmla="*/ 226219 h 559594"/>
                <a:gd name="connsiteX32" fmla="*/ 114300 w 290513"/>
                <a:gd name="connsiteY32" fmla="*/ 195263 h 559594"/>
                <a:gd name="connsiteX33" fmla="*/ 107156 w 290513"/>
                <a:gd name="connsiteY33" fmla="*/ 192882 h 559594"/>
                <a:gd name="connsiteX34" fmla="*/ 83344 w 290513"/>
                <a:gd name="connsiteY34" fmla="*/ 197644 h 559594"/>
                <a:gd name="connsiteX35" fmla="*/ 71438 w 290513"/>
                <a:gd name="connsiteY35" fmla="*/ 204788 h 559594"/>
                <a:gd name="connsiteX36" fmla="*/ 47625 w 290513"/>
                <a:gd name="connsiteY36" fmla="*/ 202407 h 559594"/>
                <a:gd name="connsiteX37" fmla="*/ 45244 w 290513"/>
                <a:gd name="connsiteY37" fmla="*/ 171450 h 559594"/>
                <a:gd name="connsiteX38" fmla="*/ 42863 w 290513"/>
                <a:gd name="connsiteY38" fmla="*/ 164307 h 559594"/>
                <a:gd name="connsiteX39" fmla="*/ 40481 w 290513"/>
                <a:gd name="connsiteY39" fmla="*/ 154782 h 559594"/>
                <a:gd name="connsiteX40" fmla="*/ 33338 w 290513"/>
                <a:gd name="connsiteY40" fmla="*/ 150019 h 559594"/>
                <a:gd name="connsiteX41" fmla="*/ 28575 w 290513"/>
                <a:gd name="connsiteY41" fmla="*/ 142875 h 559594"/>
                <a:gd name="connsiteX42" fmla="*/ 35719 w 290513"/>
                <a:gd name="connsiteY42" fmla="*/ 123825 h 559594"/>
                <a:gd name="connsiteX43" fmla="*/ 28575 w 290513"/>
                <a:gd name="connsiteY43" fmla="*/ 116682 h 559594"/>
                <a:gd name="connsiteX44" fmla="*/ 11906 w 290513"/>
                <a:gd name="connsiteY44" fmla="*/ 102394 h 559594"/>
                <a:gd name="connsiteX45" fmla="*/ 4763 w 290513"/>
                <a:gd name="connsiteY45" fmla="*/ 88107 h 559594"/>
                <a:gd name="connsiteX46" fmla="*/ 0 w 290513"/>
                <a:gd name="connsiteY46" fmla="*/ 76200 h 559594"/>
                <a:gd name="connsiteX47" fmla="*/ 16669 w 290513"/>
                <a:gd name="connsiteY47" fmla="*/ 71438 h 559594"/>
                <a:gd name="connsiteX48" fmla="*/ 52388 w 290513"/>
                <a:gd name="connsiteY48" fmla="*/ 76200 h 559594"/>
                <a:gd name="connsiteX49" fmla="*/ 33338 w 290513"/>
                <a:gd name="connsiteY49" fmla="*/ 57150 h 559594"/>
                <a:gd name="connsiteX50" fmla="*/ 23813 w 290513"/>
                <a:gd name="connsiteY50" fmla="*/ 21432 h 559594"/>
                <a:gd name="connsiteX51" fmla="*/ 28575 w 290513"/>
                <a:gd name="connsiteY51" fmla="*/ 11907 h 559594"/>
                <a:gd name="connsiteX52" fmla="*/ 66675 w 290513"/>
                <a:gd name="connsiteY52" fmla="*/ 26194 h 559594"/>
                <a:gd name="connsiteX53" fmla="*/ 76200 w 290513"/>
                <a:gd name="connsiteY53" fmla="*/ 28575 h 559594"/>
                <a:gd name="connsiteX54" fmla="*/ 102394 w 290513"/>
                <a:gd name="connsiteY54" fmla="*/ 21432 h 559594"/>
                <a:gd name="connsiteX55" fmla="*/ 114300 w 290513"/>
                <a:gd name="connsiteY55" fmla="*/ 7144 h 559594"/>
                <a:gd name="connsiteX56" fmla="*/ 130969 w 290513"/>
                <a:gd name="connsiteY56" fmla="*/ 4763 h 559594"/>
                <a:gd name="connsiteX57" fmla="*/ 157163 w 290513"/>
                <a:gd name="connsiteY57" fmla="*/ 2382 h 559594"/>
                <a:gd name="connsiteX58" fmla="*/ 164306 w 290513"/>
                <a:gd name="connsiteY58" fmla="*/ 9525 h 559594"/>
                <a:gd name="connsiteX59" fmla="*/ 171450 w 290513"/>
                <a:gd name="connsiteY59" fmla="*/ 19050 h 559594"/>
                <a:gd name="connsiteX60" fmla="*/ 188119 w 290513"/>
                <a:gd name="connsiteY60" fmla="*/ 11907 h 559594"/>
                <a:gd name="connsiteX61" fmla="*/ 209550 w 290513"/>
                <a:gd name="connsiteY61" fmla="*/ 0 h 559594"/>
                <a:gd name="connsiteX62" fmla="*/ 223838 w 290513"/>
                <a:gd name="connsiteY62" fmla="*/ 2382 h 559594"/>
                <a:gd name="connsiteX63" fmla="*/ 230981 w 290513"/>
                <a:gd name="connsiteY63" fmla="*/ 4763 h 559594"/>
                <a:gd name="connsiteX64" fmla="*/ 266700 w 290513"/>
                <a:gd name="connsiteY64" fmla="*/ 7144 h 559594"/>
                <a:gd name="connsiteX65" fmla="*/ 278606 w 290513"/>
                <a:gd name="connsiteY65" fmla="*/ 21432 h 559594"/>
                <a:gd name="connsiteX66" fmla="*/ 276225 w 290513"/>
                <a:gd name="connsiteY66" fmla="*/ 38100 h 559594"/>
                <a:gd name="connsiteX67" fmla="*/ 264319 w 290513"/>
                <a:gd name="connsiteY67" fmla="*/ 47625 h 559594"/>
                <a:gd name="connsiteX68" fmla="*/ 257175 w 290513"/>
                <a:gd name="connsiteY68" fmla="*/ 54769 h 559594"/>
                <a:gd name="connsiteX69" fmla="*/ 250031 w 290513"/>
                <a:gd name="connsiteY69" fmla="*/ 59532 h 559594"/>
                <a:gd name="connsiteX70" fmla="*/ 238125 w 290513"/>
                <a:gd name="connsiteY70" fmla="*/ 73819 h 559594"/>
                <a:gd name="connsiteX71" fmla="*/ 240506 w 290513"/>
                <a:gd name="connsiteY71" fmla="*/ 95250 h 559594"/>
                <a:gd name="connsiteX72" fmla="*/ 257175 w 290513"/>
                <a:gd name="connsiteY72" fmla="*/ 111919 h 559594"/>
                <a:gd name="connsiteX73" fmla="*/ 266700 w 290513"/>
                <a:gd name="connsiteY73" fmla="*/ 130969 h 559594"/>
                <a:gd name="connsiteX74" fmla="*/ 283369 w 290513"/>
                <a:gd name="connsiteY74" fmla="*/ 142875 h 559594"/>
                <a:gd name="connsiteX75" fmla="*/ 278606 w 290513"/>
                <a:gd name="connsiteY75" fmla="*/ 183357 h 559594"/>
                <a:gd name="connsiteX76" fmla="*/ 266700 w 290513"/>
                <a:gd name="connsiteY76" fmla="*/ 192882 h 559594"/>
                <a:gd name="connsiteX77" fmla="*/ 250031 w 290513"/>
                <a:gd name="connsiteY77" fmla="*/ 197644 h 559594"/>
                <a:gd name="connsiteX78" fmla="*/ 235744 w 290513"/>
                <a:gd name="connsiteY78" fmla="*/ 214313 h 559594"/>
                <a:gd name="connsiteX79" fmla="*/ 230981 w 290513"/>
                <a:gd name="connsiteY79" fmla="*/ 223838 h 559594"/>
                <a:gd name="connsiteX80" fmla="*/ 226219 w 290513"/>
                <a:gd name="connsiteY80" fmla="*/ 250032 h 559594"/>
                <a:gd name="connsiteX81" fmla="*/ 214313 w 290513"/>
                <a:gd name="connsiteY81" fmla="*/ 266700 h 559594"/>
                <a:gd name="connsiteX82" fmla="*/ 209550 w 290513"/>
                <a:gd name="connsiteY82" fmla="*/ 278607 h 559594"/>
                <a:gd name="connsiteX83" fmla="*/ 190500 w 290513"/>
                <a:gd name="connsiteY83" fmla="*/ 280988 h 559594"/>
                <a:gd name="connsiteX84" fmla="*/ 183356 w 290513"/>
                <a:gd name="connsiteY84" fmla="*/ 283369 h 559594"/>
                <a:gd name="connsiteX85" fmla="*/ 180975 w 290513"/>
                <a:gd name="connsiteY85" fmla="*/ 290513 h 559594"/>
                <a:gd name="connsiteX86" fmla="*/ 176213 w 290513"/>
                <a:gd name="connsiteY86" fmla="*/ 300038 h 559594"/>
                <a:gd name="connsiteX87" fmla="*/ 178594 w 290513"/>
                <a:gd name="connsiteY87" fmla="*/ 307182 h 559594"/>
                <a:gd name="connsiteX88" fmla="*/ 180975 w 290513"/>
                <a:gd name="connsiteY88" fmla="*/ 328613 h 559594"/>
                <a:gd name="connsiteX89" fmla="*/ 188119 w 290513"/>
                <a:gd name="connsiteY89" fmla="*/ 333375 h 559594"/>
                <a:gd name="connsiteX90" fmla="*/ 200025 w 290513"/>
                <a:gd name="connsiteY90" fmla="*/ 330994 h 559594"/>
                <a:gd name="connsiteX91" fmla="*/ 219075 w 290513"/>
                <a:gd name="connsiteY91" fmla="*/ 304800 h 559594"/>
                <a:gd name="connsiteX92" fmla="*/ 233363 w 290513"/>
                <a:gd name="connsiteY92" fmla="*/ 307182 h 559594"/>
                <a:gd name="connsiteX93" fmla="*/ 264319 w 290513"/>
                <a:gd name="connsiteY93" fmla="*/ 302419 h 559594"/>
                <a:gd name="connsiteX94" fmla="*/ 285750 w 290513"/>
                <a:gd name="connsiteY94" fmla="*/ 307182 h 559594"/>
                <a:gd name="connsiteX95" fmla="*/ 288131 w 290513"/>
                <a:gd name="connsiteY95" fmla="*/ 316707 h 559594"/>
                <a:gd name="connsiteX96" fmla="*/ 290513 w 290513"/>
                <a:gd name="connsiteY96" fmla="*/ 340519 h 559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90513" h="559594">
                  <a:moveTo>
                    <a:pt x="9525" y="559594"/>
                  </a:moveTo>
                  <a:cubicBezTo>
                    <a:pt x="31990" y="541621"/>
                    <a:pt x="9579" y="556244"/>
                    <a:pt x="38100" y="547688"/>
                  </a:cubicBezTo>
                  <a:cubicBezTo>
                    <a:pt x="40841" y="546866"/>
                    <a:pt x="42684" y="544205"/>
                    <a:pt x="45244" y="542925"/>
                  </a:cubicBezTo>
                  <a:cubicBezTo>
                    <a:pt x="47489" y="541802"/>
                    <a:pt x="50007" y="541338"/>
                    <a:pt x="52388" y="540544"/>
                  </a:cubicBezTo>
                  <a:cubicBezTo>
                    <a:pt x="55563" y="538163"/>
                    <a:pt x="58363" y="535175"/>
                    <a:pt x="61913" y="533400"/>
                  </a:cubicBezTo>
                  <a:cubicBezTo>
                    <a:pt x="71346" y="528683"/>
                    <a:pt x="80323" y="527951"/>
                    <a:pt x="90488" y="526257"/>
                  </a:cubicBezTo>
                  <a:cubicBezTo>
                    <a:pt x="92869" y="525463"/>
                    <a:pt x="95218" y="524565"/>
                    <a:pt x="97631" y="523875"/>
                  </a:cubicBezTo>
                  <a:cubicBezTo>
                    <a:pt x="100778" y="522976"/>
                    <a:pt x="104842" y="523808"/>
                    <a:pt x="107156" y="521494"/>
                  </a:cubicBezTo>
                  <a:cubicBezTo>
                    <a:pt x="109470" y="519180"/>
                    <a:pt x="108744" y="515144"/>
                    <a:pt x="109538" y="511969"/>
                  </a:cubicBezTo>
                  <a:cubicBezTo>
                    <a:pt x="103695" y="494445"/>
                    <a:pt x="110431" y="507334"/>
                    <a:pt x="76200" y="502444"/>
                  </a:cubicBezTo>
                  <a:cubicBezTo>
                    <a:pt x="69720" y="501518"/>
                    <a:pt x="57150" y="497682"/>
                    <a:pt x="57150" y="497682"/>
                  </a:cubicBezTo>
                  <a:cubicBezTo>
                    <a:pt x="54769" y="496094"/>
                    <a:pt x="52030" y="494943"/>
                    <a:pt x="50006" y="492919"/>
                  </a:cubicBezTo>
                  <a:cubicBezTo>
                    <a:pt x="47200" y="490113"/>
                    <a:pt x="45170" y="486623"/>
                    <a:pt x="42863" y="483394"/>
                  </a:cubicBezTo>
                  <a:cubicBezTo>
                    <a:pt x="41199" y="481065"/>
                    <a:pt x="40124" y="478274"/>
                    <a:pt x="38100" y="476250"/>
                  </a:cubicBezTo>
                  <a:cubicBezTo>
                    <a:pt x="36076" y="474226"/>
                    <a:pt x="33337" y="473075"/>
                    <a:pt x="30956" y="471488"/>
                  </a:cubicBezTo>
                  <a:cubicBezTo>
                    <a:pt x="30162" y="468313"/>
                    <a:pt x="29724" y="465027"/>
                    <a:pt x="28575" y="461963"/>
                  </a:cubicBezTo>
                  <a:cubicBezTo>
                    <a:pt x="27329" y="458639"/>
                    <a:pt x="24236" y="455962"/>
                    <a:pt x="23813" y="452438"/>
                  </a:cubicBezTo>
                  <a:cubicBezTo>
                    <a:pt x="21825" y="435869"/>
                    <a:pt x="23274" y="419017"/>
                    <a:pt x="21431" y="402432"/>
                  </a:cubicBezTo>
                  <a:cubicBezTo>
                    <a:pt x="20877" y="397442"/>
                    <a:pt x="16669" y="388144"/>
                    <a:pt x="16669" y="388144"/>
                  </a:cubicBezTo>
                  <a:cubicBezTo>
                    <a:pt x="18256" y="382588"/>
                    <a:pt x="19770" y="377010"/>
                    <a:pt x="21431" y="371475"/>
                  </a:cubicBezTo>
                  <a:cubicBezTo>
                    <a:pt x="22152" y="369071"/>
                    <a:pt x="22483" y="366460"/>
                    <a:pt x="23813" y="364332"/>
                  </a:cubicBezTo>
                  <a:cubicBezTo>
                    <a:pt x="26507" y="360022"/>
                    <a:pt x="30163" y="356394"/>
                    <a:pt x="33338" y="352425"/>
                  </a:cubicBezTo>
                  <a:cubicBezTo>
                    <a:pt x="34132" y="350044"/>
                    <a:pt x="35257" y="347749"/>
                    <a:pt x="35719" y="345282"/>
                  </a:cubicBezTo>
                  <a:cubicBezTo>
                    <a:pt x="45509" y="293063"/>
                    <a:pt x="26417" y="314846"/>
                    <a:pt x="104775" y="311944"/>
                  </a:cubicBezTo>
                  <a:cubicBezTo>
                    <a:pt x="109538" y="310357"/>
                    <a:pt x="114806" y="309843"/>
                    <a:pt x="119063" y="307182"/>
                  </a:cubicBezTo>
                  <a:cubicBezTo>
                    <a:pt x="129291" y="300790"/>
                    <a:pt x="121587" y="296133"/>
                    <a:pt x="114300" y="292894"/>
                  </a:cubicBezTo>
                  <a:cubicBezTo>
                    <a:pt x="110602" y="291250"/>
                    <a:pt x="106363" y="291307"/>
                    <a:pt x="102394" y="290513"/>
                  </a:cubicBezTo>
                  <a:cubicBezTo>
                    <a:pt x="80784" y="279708"/>
                    <a:pt x="89251" y="284926"/>
                    <a:pt x="76200" y="276225"/>
                  </a:cubicBezTo>
                  <a:cubicBezTo>
                    <a:pt x="74613" y="272256"/>
                    <a:pt x="71968" y="268560"/>
                    <a:pt x="71438" y="264319"/>
                  </a:cubicBezTo>
                  <a:cubicBezTo>
                    <a:pt x="69852" y="251628"/>
                    <a:pt x="89680" y="253651"/>
                    <a:pt x="95250" y="252413"/>
                  </a:cubicBezTo>
                  <a:cubicBezTo>
                    <a:pt x="102272" y="247732"/>
                    <a:pt x="103811" y="247380"/>
                    <a:pt x="109538" y="240507"/>
                  </a:cubicBezTo>
                  <a:cubicBezTo>
                    <a:pt x="126121" y="220608"/>
                    <a:pt x="100564" y="247099"/>
                    <a:pt x="121444" y="226219"/>
                  </a:cubicBezTo>
                  <a:cubicBezTo>
                    <a:pt x="120726" y="219042"/>
                    <a:pt x="122789" y="202054"/>
                    <a:pt x="114300" y="195263"/>
                  </a:cubicBezTo>
                  <a:cubicBezTo>
                    <a:pt x="112340" y="193695"/>
                    <a:pt x="109537" y="193676"/>
                    <a:pt x="107156" y="192882"/>
                  </a:cubicBezTo>
                  <a:cubicBezTo>
                    <a:pt x="101016" y="193759"/>
                    <a:pt x="89992" y="194320"/>
                    <a:pt x="83344" y="197644"/>
                  </a:cubicBezTo>
                  <a:cubicBezTo>
                    <a:pt x="79204" y="199714"/>
                    <a:pt x="75407" y="202407"/>
                    <a:pt x="71438" y="204788"/>
                  </a:cubicBezTo>
                  <a:cubicBezTo>
                    <a:pt x="63500" y="203994"/>
                    <a:pt x="52553" y="208680"/>
                    <a:pt x="47625" y="202407"/>
                  </a:cubicBezTo>
                  <a:cubicBezTo>
                    <a:pt x="41231" y="194269"/>
                    <a:pt x="46528" y="181720"/>
                    <a:pt x="45244" y="171450"/>
                  </a:cubicBezTo>
                  <a:cubicBezTo>
                    <a:pt x="44933" y="168960"/>
                    <a:pt x="43553" y="166720"/>
                    <a:pt x="42863" y="164307"/>
                  </a:cubicBezTo>
                  <a:cubicBezTo>
                    <a:pt x="41964" y="161160"/>
                    <a:pt x="42296" y="157505"/>
                    <a:pt x="40481" y="154782"/>
                  </a:cubicBezTo>
                  <a:cubicBezTo>
                    <a:pt x="38894" y="152401"/>
                    <a:pt x="35719" y="151607"/>
                    <a:pt x="33338" y="150019"/>
                  </a:cubicBezTo>
                  <a:cubicBezTo>
                    <a:pt x="31750" y="147638"/>
                    <a:pt x="28980" y="145708"/>
                    <a:pt x="28575" y="142875"/>
                  </a:cubicBezTo>
                  <a:cubicBezTo>
                    <a:pt x="27854" y="137831"/>
                    <a:pt x="33791" y="127681"/>
                    <a:pt x="35719" y="123825"/>
                  </a:cubicBezTo>
                  <a:cubicBezTo>
                    <a:pt x="33338" y="121444"/>
                    <a:pt x="31162" y="118838"/>
                    <a:pt x="28575" y="116682"/>
                  </a:cubicBezTo>
                  <a:cubicBezTo>
                    <a:pt x="15941" y="106154"/>
                    <a:pt x="26207" y="119080"/>
                    <a:pt x="11906" y="102394"/>
                  </a:cubicBezTo>
                  <a:cubicBezTo>
                    <a:pt x="6287" y="95839"/>
                    <a:pt x="7580" y="95617"/>
                    <a:pt x="4763" y="88107"/>
                  </a:cubicBezTo>
                  <a:cubicBezTo>
                    <a:pt x="3262" y="84104"/>
                    <a:pt x="1588" y="80169"/>
                    <a:pt x="0" y="76200"/>
                  </a:cubicBezTo>
                  <a:cubicBezTo>
                    <a:pt x="5556" y="74613"/>
                    <a:pt x="10899" y="71759"/>
                    <a:pt x="16669" y="71438"/>
                  </a:cubicBezTo>
                  <a:cubicBezTo>
                    <a:pt x="32004" y="70586"/>
                    <a:pt x="39627" y="73010"/>
                    <a:pt x="52388" y="76200"/>
                  </a:cubicBezTo>
                  <a:cubicBezTo>
                    <a:pt x="46038" y="69850"/>
                    <a:pt x="34814" y="66008"/>
                    <a:pt x="33338" y="57150"/>
                  </a:cubicBezTo>
                  <a:cubicBezTo>
                    <a:pt x="28105" y="25752"/>
                    <a:pt x="33931" y="36610"/>
                    <a:pt x="23813" y="21432"/>
                  </a:cubicBezTo>
                  <a:cubicBezTo>
                    <a:pt x="25400" y="18257"/>
                    <a:pt x="25074" y="12491"/>
                    <a:pt x="28575" y="11907"/>
                  </a:cubicBezTo>
                  <a:cubicBezTo>
                    <a:pt x="61841" y="6362"/>
                    <a:pt x="42937" y="20260"/>
                    <a:pt x="66675" y="26194"/>
                  </a:cubicBezTo>
                  <a:lnTo>
                    <a:pt x="76200" y="28575"/>
                  </a:lnTo>
                  <a:cubicBezTo>
                    <a:pt x="85278" y="27278"/>
                    <a:pt x="94872" y="27701"/>
                    <a:pt x="102394" y="21432"/>
                  </a:cubicBezTo>
                  <a:cubicBezTo>
                    <a:pt x="108440" y="16394"/>
                    <a:pt x="105820" y="10536"/>
                    <a:pt x="114300" y="7144"/>
                  </a:cubicBezTo>
                  <a:cubicBezTo>
                    <a:pt x="119511" y="5060"/>
                    <a:pt x="125391" y="5383"/>
                    <a:pt x="130969" y="4763"/>
                  </a:cubicBezTo>
                  <a:cubicBezTo>
                    <a:pt x="139683" y="3795"/>
                    <a:pt x="148432" y="3176"/>
                    <a:pt x="157163" y="2382"/>
                  </a:cubicBezTo>
                  <a:cubicBezTo>
                    <a:pt x="159544" y="4763"/>
                    <a:pt x="162115" y="6968"/>
                    <a:pt x="164306" y="9525"/>
                  </a:cubicBezTo>
                  <a:cubicBezTo>
                    <a:pt x="166889" y="12538"/>
                    <a:pt x="167501" y="18655"/>
                    <a:pt x="171450" y="19050"/>
                  </a:cubicBezTo>
                  <a:cubicBezTo>
                    <a:pt x="177465" y="19652"/>
                    <a:pt x="182616" y="14408"/>
                    <a:pt x="188119" y="11907"/>
                  </a:cubicBezTo>
                  <a:cubicBezTo>
                    <a:pt x="197509" y="7639"/>
                    <a:pt x="200174" y="5626"/>
                    <a:pt x="209550" y="0"/>
                  </a:cubicBezTo>
                  <a:cubicBezTo>
                    <a:pt x="214313" y="794"/>
                    <a:pt x="219125" y="1334"/>
                    <a:pt x="223838" y="2382"/>
                  </a:cubicBezTo>
                  <a:cubicBezTo>
                    <a:pt x="226288" y="2927"/>
                    <a:pt x="228487" y="4486"/>
                    <a:pt x="230981" y="4763"/>
                  </a:cubicBezTo>
                  <a:cubicBezTo>
                    <a:pt x="242841" y="6081"/>
                    <a:pt x="254794" y="6350"/>
                    <a:pt x="266700" y="7144"/>
                  </a:cubicBezTo>
                  <a:cubicBezTo>
                    <a:pt x="268500" y="8944"/>
                    <a:pt x="278238" y="17747"/>
                    <a:pt x="278606" y="21432"/>
                  </a:cubicBezTo>
                  <a:cubicBezTo>
                    <a:pt x="279164" y="27017"/>
                    <a:pt x="278912" y="33173"/>
                    <a:pt x="276225" y="38100"/>
                  </a:cubicBezTo>
                  <a:cubicBezTo>
                    <a:pt x="273791" y="42562"/>
                    <a:pt x="268144" y="44278"/>
                    <a:pt x="264319" y="47625"/>
                  </a:cubicBezTo>
                  <a:cubicBezTo>
                    <a:pt x="261785" y="49843"/>
                    <a:pt x="259762" y="52613"/>
                    <a:pt x="257175" y="54769"/>
                  </a:cubicBezTo>
                  <a:cubicBezTo>
                    <a:pt x="254976" y="56601"/>
                    <a:pt x="252230" y="57700"/>
                    <a:pt x="250031" y="59532"/>
                  </a:cubicBezTo>
                  <a:cubicBezTo>
                    <a:pt x="243156" y="65261"/>
                    <a:pt x="242808" y="66795"/>
                    <a:pt x="238125" y="73819"/>
                  </a:cubicBezTo>
                  <a:cubicBezTo>
                    <a:pt x="238919" y="80963"/>
                    <a:pt x="237292" y="88821"/>
                    <a:pt x="240506" y="95250"/>
                  </a:cubicBezTo>
                  <a:cubicBezTo>
                    <a:pt x="244020" y="102278"/>
                    <a:pt x="257175" y="111919"/>
                    <a:pt x="257175" y="111919"/>
                  </a:cubicBezTo>
                  <a:cubicBezTo>
                    <a:pt x="259448" y="117601"/>
                    <a:pt x="261946" y="126215"/>
                    <a:pt x="266700" y="130969"/>
                  </a:cubicBezTo>
                  <a:cubicBezTo>
                    <a:pt x="269656" y="133926"/>
                    <a:pt x="279310" y="140169"/>
                    <a:pt x="283369" y="142875"/>
                  </a:cubicBezTo>
                  <a:cubicBezTo>
                    <a:pt x="281781" y="156369"/>
                    <a:pt x="282903" y="170467"/>
                    <a:pt x="278606" y="183357"/>
                  </a:cubicBezTo>
                  <a:cubicBezTo>
                    <a:pt x="276999" y="188179"/>
                    <a:pt x="271010" y="190188"/>
                    <a:pt x="266700" y="192882"/>
                  </a:cubicBezTo>
                  <a:cubicBezTo>
                    <a:pt x="264423" y="194305"/>
                    <a:pt x="251597" y="197252"/>
                    <a:pt x="250031" y="197644"/>
                  </a:cubicBezTo>
                  <a:cubicBezTo>
                    <a:pt x="243539" y="204137"/>
                    <a:pt x="240835" y="206169"/>
                    <a:pt x="235744" y="214313"/>
                  </a:cubicBezTo>
                  <a:cubicBezTo>
                    <a:pt x="233863" y="217323"/>
                    <a:pt x="232569" y="220663"/>
                    <a:pt x="230981" y="223838"/>
                  </a:cubicBezTo>
                  <a:cubicBezTo>
                    <a:pt x="230161" y="230399"/>
                    <a:pt x="229889" y="242692"/>
                    <a:pt x="226219" y="250032"/>
                  </a:cubicBezTo>
                  <a:cubicBezTo>
                    <a:pt x="221769" y="258932"/>
                    <a:pt x="219686" y="257028"/>
                    <a:pt x="214313" y="266700"/>
                  </a:cubicBezTo>
                  <a:cubicBezTo>
                    <a:pt x="212237" y="270437"/>
                    <a:pt x="213216" y="276408"/>
                    <a:pt x="209550" y="278607"/>
                  </a:cubicBezTo>
                  <a:cubicBezTo>
                    <a:pt x="204063" y="281900"/>
                    <a:pt x="196850" y="280194"/>
                    <a:pt x="190500" y="280988"/>
                  </a:cubicBezTo>
                  <a:cubicBezTo>
                    <a:pt x="188119" y="281782"/>
                    <a:pt x="185131" y="281594"/>
                    <a:pt x="183356" y="283369"/>
                  </a:cubicBezTo>
                  <a:cubicBezTo>
                    <a:pt x="181581" y="285144"/>
                    <a:pt x="181964" y="288206"/>
                    <a:pt x="180975" y="290513"/>
                  </a:cubicBezTo>
                  <a:cubicBezTo>
                    <a:pt x="179577" y="293776"/>
                    <a:pt x="177800" y="296863"/>
                    <a:pt x="176213" y="300038"/>
                  </a:cubicBezTo>
                  <a:cubicBezTo>
                    <a:pt x="177007" y="302419"/>
                    <a:pt x="178181" y="304706"/>
                    <a:pt x="178594" y="307182"/>
                  </a:cubicBezTo>
                  <a:cubicBezTo>
                    <a:pt x="179776" y="314272"/>
                    <a:pt x="178519" y="321858"/>
                    <a:pt x="180975" y="328613"/>
                  </a:cubicBezTo>
                  <a:cubicBezTo>
                    <a:pt x="181953" y="331303"/>
                    <a:pt x="185738" y="331788"/>
                    <a:pt x="188119" y="333375"/>
                  </a:cubicBezTo>
                  <a:cubicBezTo>
                    <a:pt x="192088" y="332581"/>
                    <a:pt x="196893" y="333557"/>
                    <a:pt x="200025" y="330994"/>
                  </a:cubicBezTo>
                  <a:cubicBezTo>
                    <a:pt x="203942" y="327789"/>
                    <a:pt x="214269" y="312010"/>
                    <a:pt x="219075" y="304800"/>
                  </a:cubicBezTo>
                  <a:cubicBezTo>
                    <a:pt x="223838" y="305594"/>
                    <a:pt x="228535" y="307182"/>
                    <a:pt x="233363" y="307182"/>
                  </a:cubicBezTo>
                  <a:cubicBezTo>
                    <a:pt x="251776" y="307182"/>
                    <a:pt x="252092" y="306494"/>
                    <a:pt x="264319" y="302419"/>
                  </a:cubicBezTo>
                  <a:cubicBezTo>
                    <a:pt x="271463" y="304007"/>
                    <a:pt x="279475" y="303417"/>
                    <a:pt x="285750" y="307182"/>
                  </a:cubicBezTo>
                  <a:cubicBezTo>
                    <a:pt x="288556" y="308866"/>
                    <a:pt x="287668" y="313467"/>
                    <a:pt x="288131" y="316707"/>
                  </a:cubicBezTo>
                  <a:cubicBezTo>
                    <a:pt x="289259" y="324604"/>
                    <a:pt x="290513" y="340519"/>
                    <a:pt x="290513" y="340519"/>
                  </a:cubicBezTo>
                </a:path>
              </a:pathLst>
            </a:custGeom>
            <a:noFill/>
            <a:ln>
              <a:solidFill>
                <a:srgbClr val="E6645F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88" name="直接箭头连接符 187">
              <a:extLst>
                <a:ext uri="{FF2B5EF4-FFF2-40B4-BE49-F238E27FC236}">
                  <a16:creationId xmlns:a16="http://schemas.microsoft.com/office/drawing/2014/main" id="{4A3D6D0C-6744-4C1D-9489-563413A67BB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85144" y="733268"/>
              <a:ext cx="252000" cy="108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9" name="文本框 188">
              <a:extLst>
                <a:ext uri="{FF2B5EF4-FFF2-40B4-BE49-F238E27FC236}">
                  <a16:creationId xmlns:a16="http://schemas.microsoft.com/office/drawing/2014/main" id="{688E25B7-2F97-481D-B6CE-88CF357D9048}"/>
                </a:ext>
              </a:extLst>
            </p:cNvPr>
            <p:cNvSpPr txBox="1"/>
            <p:nvPr/>
          </p:nvSpPr>
          <p:spPr>
            <a:xfrm>
              <a:off x="4862864" y="799976"/>
              <a:ext cx="878483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Miscible front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90" name="直接箭头连接符 189">
              <a:extLst>
                <a:ext uri="{FF2B5EF4-FFF2-40B4-BE49-F238E27FC236}">
                  <a16:creationId xmlns:a16="http://schemas.microsoft.com/office/drawing/2014/main" id="{4D0E9ECF-E49A-43BB-8CC5-73CDC420CB21}"/>
                </a:ext>
              </a:extLst>
            </p:cNvPr>
            <p:cNvCxnSpPr>
              <a:cxnSpLocks/>
            </p:cNvCxnSpPr>
            <p:nvPr/>
          </p:nvCxnSpPr>
          <p:spPr>
            <a:xfrm>
              <a:off x="4975102" y="1341750"/>
              <a:ext cx="180000" cy="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直接箭头连接符 190">
              <a:extLst>
                <a:ext uri="{FF2B5EF4-FFF2-40B4-BE49-F238E27FC236}">
                  <a16:creationId xmlns:a16="http://schemas.microsoft.com/office/drawing/2014/main" id="{D203959E-D6FC-41E0-8822-7957BC6FF4E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975102" y="1380431"/>
              <a:ext cx="162000" cy="72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2" name="文本框 191">
              <a:extLst>
                <a:ext uri="{FF2B5EF4-FFF2-40B4-BE49-F238E27FC236}">
                  <a16:creationId xmlns:a16="http://schemas.microsoft.com/office/drawing/2014/main" id="{6173ADCA-0F7D-48BB-ABCE-8D15D9E2569A}"/>
                </a:ext>
              </a:extLst>
            </p:cNvPr>
            <p:cNvSpPr txBox="1"/>
            <p:nvPr/>
          </p:nvSpPr>
          <p:spPr>
            <a:xfrm>
              <a:off x="6161421" y="593057"/>
              <a:ext cx="638897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Miscible front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93" name="直接箭头连接符 192">
              <a:extLst>
                <a:ext uri="{FF2B5EF4-FFF2-40B4-BE49-F238E27FC236}">
                  <a16:creationId xmlns:a16="http://schemas.microsoft.com/office/drawing/2014/main" id="{D084000D-BA0E-4978-9B71-A19522E1643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670044" y="743171"/>
              <a:ext cx="216000" cy="108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" name="文本框 193">
              <a:extLst>
                <a:ext uri="{FF2B5EF4-FFF2-40B4-BE49-F238E27FC236}">
                  <a16:creationId xmlns:a16="http://schemas.microsoft.com/office/drawing/2014/main" id="{3FA023CC-8336-49E9-ADCD-6D6159975C2F}"/>
                </a:ext>
              </a:extLst>
            </p:cNvPr>
            <p:cNvSpPr txBox="1"/>
            <p:nvPr/>
          </p:nvSpPr>
          <p:spPr>
            <a:xfrm>
              <a:off x="6839556" y="1359616"/>
              <a:ext cx="359379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Oil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5" name="文本框 194">
              <a:extLst>
                <a:ext uri="{FF2B5EF4-FFF2-40B4-BE49-F238E27FC236}">
                  <a16:creationId xmlns:a16="http://schemas.microsoft.com/office/drawing/2014/main" id="{968BDC7C-5FFB-4A48-826A-97AA7AC9BD7B}"/>
                </a:ext>
              </a:extLst>
            </p:cNvPr>
            <p:cNvSpPr txBox="1"/>
            <p:nvPr/>
          </p:nvSpPr>
          <p:spPr>
            <a:xfrm>
              <a:off x="5932537" y="1359615"/>
              <a:ext cx="399311" cy="19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6" name="文本框 195">
              <a:extLst>
                <a:ext uri="{FF2B5EF4-FFF2-40B4-BE49-F238E27FC236}">
                  <a16:creationId xmlns:a16="http://schemas.microsoft.com/office/drawing/2014/main" id="{68755BB4-EA78-45E1-B072-F0C3E0C4D0D7}"/>
                </a:ext>
              </a:extLst>
            </p:cNvPr>
            <p:cNvSpPr txBox="1"/>
            <p:nvPr/>
          </p:nvSpPr>
          <p:spPr>
            <a:xfrm>
              <a:off x="6153626" y="1169314"/>
              <a:ext cx="798621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Miscible trailing edge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97" name="直接箭头连接符 196">
              <a:extLst>
                <a:ext uri="{FF2B5EF4-FFF2-40B4-BE49-F238E27FC236}">
                  <a16:creationId xmlns:a16="http://schemas.microsoft.com/office/drawing/2014/main" id="{7D151BC5-58A8-4217-82B1-068446FE9B54}"/>
                </a:ext>
              </a:extLst>
            </p:cNvPr>
            <p:cNvCxnSpPr>
              <a:cxnSpLocks/>
            </p:cNvCxnSpPr>
            <p:nvPr/>
          </p:nvCxnSpPr>
          <p:spPr>
            <a:xfrm>
              <a:off x="6208953" y="1220667"/>
              <a:ext cx="144000" cy="108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8" name="任意多边形: 形状 197">
              <a:extLst>
                <a:ext uri="{FF2B5EF4-FFF2-40B4-BE49-F238E27FC236}">
                  <a16:creationId xmlns:a16="http://schemas.microsoft.com/office/drawing/2014/main" id="{C9F5B8A8-12B3-46AF-BC0D-0FE4C6B5361D}"/>
                </a:ext>
              </a:extLst>
            </p:cNvPr>
            <p:cNvSpPr/>
            <p:nvPr/>
          </p:nvSpPr>
          <p:spPr>
            <a:xfrm>
              <a:off x="5967404" y="1073560"/>
              <a:ext cx="283369" cy="169730"/>
            </a:xfrm>
            <a:custGeom>
              <a:avLst/>
              <a:gdLst>
                <a:gd name="connsiteX0" fmla="*/ 0 w 283369"/>
                <a:gd name="connsiteY0" fmla="*/ 0 h 169730"/>
                <a:gd name="connsiteX1" fmla="*/ 11907 w 283369"/>
                <a:gd name="connsiteY1" fmla="*/ 4763 h 169730"/>
                <a:gd name="connsiteX2" fmla="*/ 19050 w 283369"/>
                <a:gd name="connsiteY2" fmla="*/ 9525 h 169730"/>
                <a:gd name="connsiteX3" fmla="*/ 28575 w 283369"/>
                <a:gd name="connsiteY3" fmla="*/ 14288 h 169730"/>
                <a:gd name="connsiteX4" fmla="*/ 35719 w 283369"/>
                <a:gd name="connsiteY4" fmla="*/ 26194 h 169730"/>
                <a:gd name="connsiteX5" fmla="*/ 38100 w 283369"/>
                <a:gd name="connsiteY5" fmla="*/ 45244 h 169730"/>
                <a:gd name="connsiteX6" fmla="*/ 45244 w 283369"/>
                <a:gd name="connsiteY6" fmla="*/ 64294 h 169730"/>
                <a:gd name="connsiteX7" fmla="*/ 47625 w 283369"/>
                <a:gd name="connsiteY7" fmla="*/ 71438 h 169730"/>
                <a:gd name="connsiteX8" fmla="*/ 64294 w 283369"/>
                <a:gd name="connsiteY8" fmla="*/ 88106 h 169730"/>
                <a:gd name="connsiteX9" fmla="*/ 111919 w 283369"/>
                <a:gd name="connsiteY9" fmla="*/ 95250 h 169730"/>
                <a:gd name="connsiteX10" fmla="*/ 95250 w 283369"/>
                <a:gd name="connsiteY10" fmla="*/ 142875 h 169730"/>
                <a:gd name="connsiteX11" fmla="*/ 88107 w 283369"/>
                <a:gd name="connsiteY11" fmla="*/ 150019 h 169730"/>
                <a:gd name="connsiteX12" fmla="*/ 90488 w 283369"/>
                <a:gd name="connsiteY12" fmla="*/ 169069 h 169730"/>
                <a:gd name="connsiteX13" fmla="*/ 104775 w 283369"/>
                <a:gd name="connsiteY13" fmla="*/ 166688 h 169730"/>
                <a:gd name="connsiteX14" fmla="*/ 138113 w 283369"/>
                <a:gd name="connsiteY14" fmla="*/ 152400 h 169730"/>
                <a:gd name="connsiteX15" fmla="*/ 150019 w 283369"/>
                <a:gd name="connsiteY15" fmla="*/ 147638 h 169730"/>
                <a:gd name="connsiteX16" fmla="*/ 159544 w 283369"/>
                <a:gd name="connsiteY16" fmla="*/ 140494 h 169730"/>
                <a:gd name="connsiteX17" fmla="*/ 176213 w 283369"/>
                <a:gd name="connsiteY17" fmla="*/ 145256 h 169730"/>
                <a:gd name="connsiteX18" fmla="*/ 190500 w 283369"/>
                <a:gd name="connsiteY18" fmla="*/ 154781 h 169730"/>
                <a:gd name="connsiteX19" fmla="*/ 202407 w 283369"/>
                <a:gd name="connsiteY19" fmla="*/ 161925 h 169730"/>
                <a:gd name="connsiteX20" fmla="*/ 221457 w 283369"/>
                <a:gd name="connsiteY20" fmla="*/ 150019 h 169730"/>
                <a:gd name="connsiteX21" fmla="*/ 238125 w 283369"/>
                <a:gd name="connsiteY21" fmla="*/ 107156 h 169730"/>
                <a:gd name="connsiteX22" fmla="*/ 247650 w 283369"/>
                <a:gd name="connsiteY22" fmla="*/ 104775 h 169730"/>
                <a:gd name="connsiteX23" fmla="*/ 259557 w 283369"/>
                <a:gd name="connsiteY23" fmla="*/ 111919 h 169730"/>
                <a:gd name="connsiteX24" fmla="*/ 269082 w 283369"/>
                <a:gd name="connsiteY24" fmla="*/ 128588 h 169730"/>
                <a:gd name="connsiteX25" fmla="*/ 276225 w 283369"/>
                <a:gd name="connsiteY25" fmla="*/ 140494 h 169730"/>
                <a:gd name="connsiteX26" fmla="*/ 283369 w 283369"/>
                <a:gd name="connsiteY26" fmla="*/ 152400 h 169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83369" h="169730">
                  <a:moveTo>
                    <a:pt x="0" y="0"/>
                  </a:moveTo>
                  <a:cubicBezTo>
                    <a:pt x="3969" y="1588"/>
                    <a:pt x="8084" y="2851"/>
                    <a:pt x="11907" y="4763"/>
                  </a:cubicBezTo>
                  <a:cubicBezTo>
                    <a:pt x="14466" y="6043"/>
                    <a:pt x="16565" y="8105"/>
                    <a:pt x="19050" y="9525"/>
                  </a:cubicBezTo>
                  <a:cubicBezTo>
                    <a:pt x="22132" y="11286"/>
                    <a:pt x="25400" y="12700"/>
                    <a:pt x="28575" y="14288"/>
                  </a:cubicBezTo>
                  <a:cubicBezTo>
                    <a:pt x="30956" y="18257"/>
                    <a:pt x="34358" y="21770"/>
                    <a:pt x="35719" y="26194"/>
                  </a:cubicBezTo>
                  <a:cubicBezTo>
                    <a:pt x="37601" y="32310"/>
                    <a:pt x="37048" y="38932"/>
                    <a:pt x="38100" y="45244"/>
                  </a:cubicBezTo>
                  <a:cubicBezTo>
                    <a:pt x="40095" y="57214"/>
                    <a:pt x="40372" y="52925"/>
                    <a:pt x="45244" y="64294"/>
                  </a:cubicBezTo>
                  <a:cubicBezTo>
                    <a:pt x="46233" y="66601"/>
                    <a:pt x="46406" y="69244"/>
                    <a:pt x="47625" y="71438"/>
                  </a:cubicBezTo>
                  <a:cubicBezTo>
                    <a:pt x="53718" y="82405"/>
                    <a:pt x="53836" y="86287"/>
                    <a:pt x="64294" y="88106"/>
                  </a:cubicBezTo>
                  <a:cubicBezTo>
                    <a:pt x="80109" y="90856"/>
                    <a:pt x="96044" y="92869"/>
                    <a:pt x="111919" y="95250"/>
                  </a:cubicBezTo>
                  <a:cubicBezTo>
                    <a:pt x="106042" y="120716"/>
                    <a:pt x="108394" y="124097"/>
                    <a:pt x="95250" y="142875"/>
                  </a:cubicBezTo>
                  <a:cubicBezTo>
                    <a:pt x="93319" y="145634"/>
                    <a:pt x="90488" y="147638"/>
                    <a:pt x="88107" y="150019"/>
                  </a:cubicBezTo>
                  <a:cubicBezTo>
                    <a:pt x="86284" y="155485"/>
                    <a:pt x="81538" y="164594"/>
                    <a:pt x="90488" y="169069"/>
                  </a:cubicBezTo>
                  <a:cubicBezTo>
                    <a:pt x="94806" y="171228"/>
                    <a:pt x="100013" y="167482"/>
                    <a:pt x="104775" y="166688"/>
                  </a:cubicBezTo>
                  <a:cubicBezTo>
                    <a:pt x="121945" y="158102"/>
                    <a:pt x="111006" y="163242"/>
                    <a:pt x="138113" y="152400"/>
                  </a:cubicBezTo>
                  <a:cubicBezTo>
                    <a:pt x="142082" y="150813"/>
                    <a:pt x="146600" y="150203"/>
                    <a:pt x="150019" y="147638"/>
                  </a:cubicBezTo>
                  <a:lnTo>
                    <a:pt x="159544" y="140494"/>
                  </a:lnTo>
                  <a:cubicBezTo>
                    <a:pt x="165100" y="142081"/>
                    <a:pt x="170966" y="142834"/>
                    <a:pt x="176213" y="145256"/>
                  </a:cubicBezTo>
                  <a:cubicBezTo>
                    <a:pt x="181410" y="147654"/>
                    <a:pt x="185592" y="151836"/>
                    <a:pt x="190500" y="154781"/>
                  </a:cubicBezTo>
                  <a:lnTo>
                    <a:pt x="202407" y="161925"/>
                  </a:lnTo>
                  <a:cubicBezTo>
                    <a:pt x="207302" y="159967"/>
                    <a:pt x="219278" y="156991"/>
                    <a:pt x="221457" y="150019"/>
                  </a:cubicBezTo>
                  <a:cubicBezTo>
                    <a:pt x="229667" y="123746"/>
                    <a:pt x="217442" y="120945"/>
                    <a:pt x="238125" y="107156"/>
                  </a:cubicBezTo>
                  <a:cubicBezTo>
                    <a:pt x="240848" y="105341"/>
                    <a:pt x="244475" y="105569"/>
                    <a:pt x="247650" y="104775"/>
                  </a:cubicBezTo>
                  <a:cubicBezTo>
                    <a:pt x="251619" y="107156"/>
                    <a:pt x="256043" y="108907"/>
                    <a:pt x="259557" y="111919"/>
                  </a:cubicBezTo>
                  <a:cubicBezTo>
                    <a:pt x="262730" y="114638"/>
                    <a:pt x="267453" y="125655"/>
                    <a:pt x="269082" y="128588"/>
                  </a:cubicBezTo>
                  <a:cubicBezTo>
                    <a:pt x="271330" y="132634"/>
                    <a:pt x="273977" y="136448"/>
                    <a:pt x="276225" y="140494"/>
                  </a:cubicBezTo>
                  <a:cubicBezTo>
                    <a:pt x="282805" y="152338"/>
                    <a:pt x="278062" y="147093"/>
                    <a:pt x="283369" y="152400"/>
                  </a:cubicBezTo>
                </a:path>
              </a:pathLst>
            </a:custGeom>
            <a:noFill/>
            <a:ln>
              <a:solidFill>
                <a:srgbClr val="E6645F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9" name="任意多边形: 形状 198">
              <a:extLst>
                <a:ext uri="{FF2B5EF4-FFF2-40B4-BE49-F238E27FC236}">
                  <a16:creationId xmlns:a16="http://schemas.microsoft.com/office/drawing/2014/main" id="{DE3385DE-9CAA-43A4-B7E9-35FC4DDAE8E7}"/>
                </a:ext>
              </a:extLst>
            </p:cNvPr>
            <p:cNvSpPr/>
            <p:nvPr/>
          </p:nvSpPr>
          <p:spPr>
            <a:xfrm>
              <a:off x="6860330" y="329562"/>
              <a:ext cx="285750" cy="550068"/>
            </a:xfrm>
            <a:custGeom>
              <a:avLst/>
              <a:gdLst>
                <a:gd name="connsiteX0" fmla="*/ 0 w 285750"/>
                <a:gd name="connsiteY0" fmla="*/ 550068 h 550068"/>
                <a:gd name="connsiteX1" fmla="*/ 11907 w 285750"/>
                <a:gd name="connsiteY1" fmla="*/ 540543 h 550068"/>
                <a:gd name="connsiteX2" fmla="*/ 38100 w 285750"/>
                <a:gd name="connsiteY2" fmla="*/ 535781 h 550068"/>
                <a:gd name="connsiteX3" fmla="*/ 47625 w 285750"/>
                <a:gd name="connsiteY3" fmla="*/ 531018 h 550068"/>
                <a:gd name="connsiteX4" fmla="*/ 64294 w 285750"/>
                <a:gd name="connsiteY4" fmla="*/ 516731 h 550068"/>
                <a:gd name="connsiteX5" fmla="*/ 69057 w 285750"/>
                <a:gd name="connsiteY5" fmla="*/ 509587 h 550068"/>
                <a:gd name="connsiteX6" fmla="*/ 61913 w 285750"/>
                <a:gd name="connsiteY6" fmla="*/ 490537 h 550068"/>
                <a:gd name="connsiteX7" fmla="*/ 52388 w 285750"/>
                <a:gd name="connsiteY7" fmla="*/ 488156 h 550068"/>
                <a:gd name="connsiteX8" fmla="*/ 33338 w 285750"/>
                <a:gd name="connsiteY8" fmla="*/ 476250 h 550068"/>
                <a:gd name="connsiteX9" fmla="*/ 14288 w 285750"/>
                <a:gd name="connsiteY9" fmla="*/ 452437 h 550068"/>
                <a:gd name="connsiteX10" fmla="*/ 16669 w 285750"/>
                <a:gd name="connsiteY10" fmla="*/ 428625 h 550068"/>
                <a:gd name="connsiteX11" fmla="*/ 21432 w 285750"/>
                <a:gd name="connsiteY11" fmla="*/ 419100 h 550068"/>
                <a:gd name="connsiteX12" fmla="*/ 23813 w 285750"/>
                <a:gd name="connsiteY12" fmla="*/ 411956 h 550068"/>
                <a:gd name="connsiteX13" fmla="*/ 23813 w 285750"/>
                <a:gd name="connsiteY13" fmla="*/ 354806 h 550068"/>
                <a:gd name="connsiteX14" fmla="*/ 50007 w 285750"/>
                <a:gd name="connsiteY14" fmla="*/ 342900 h 550068"/>
                <a:gd name="connsiteX15" fmla="*/ 59532 w 285750"/>
                <a:gd name="connsiteY15" fmla="*/ 333375 h 550068"/>
                <a:gd name="connsiteX16" fmla="*/ 78582 w 285750"/>
                <a:gd name="connsiteY16" fmla="*/ 328612 h 550068"/>
                <a:gd name="connsiteX17" fmla="*/ 85725 w 285750"/>
                <a:gd name="connsiteY17" fmla="*/ 321468 h 550068"/>
                <a:gd name="connsiteX18" fmla="*/ 107157 w 285750"/>
                <a:gd name="connsiteY18" fmla="*/ 311943 h 550068"/>
                <a:gd name="connsiteX19" fmla="*/ 116682 w 285750"/>
                <a:gd name="connsiteY19" fmla="*/ 295275 h 550068"/>
                <a:gd name="connsiteX20" fmla="*/ 109538 w 285750"/>
                <a:gd name="connsiteY20" fmla="*/ 288131 h 550068"/>
                <a:gd name="connsiteX21" fmla="*/ 102394 w 285750"/>
                <a:gd name="connsiteY21" fmla="*/ 285750 h 550068"/>
                <a:gd name="connsiteX22" fmla="*/ 95250 w 285750"/>
                <a:gd name="connsiteY22" fmla="*/ 278606 h 550068"/>
                <a:gd name="connsiteX23" fmla="*/ 85725 w 285750"/>
                <a:gd name="connsiteY23" fmla="*/ 264318 h 550068"/>
                <a:gd name="connsiteX24" fmla="*/ 102394 w 285750"/>
                <a:gd name="connsiteY24" fmla="*/ 235743 h 550068"/>
                <a:gd name="connsiteX25" fmla="*/ 119063 w 285750"/>
                <a:gd name="connsiteY25" fmla="*/ 219075 h 550068"/>
                <a:gd name="connsiteX26" fmla="*/ 126207 w 285750"/>
                <a:gd name="connsiteY26" fmla="*/ 211931 h 550068"/>
                <a:gd name="connsiteX27" fmla="*/ 123825 w 285750"/>
                <a:gd name="connsiteY27" fmla="*/ 192881 h 550068"/>
                <a:gd name="connsiteX28" fmla="*/ 119063 w 285750"/>
                <a:gd name="connsiteY28" fmla="*/ 185737 h 550068"/>
                <a:gd name="connsiteX29" fmla="*/ 111919 w 285750"/>
                <a:gd name="connsiteY29" fmla="*/ 178593 h 550068"/>
                <a:gd name="connsiteX30" fmla="*/ 102394 w 285750"/>
                <a:gd name="connsiteY30" fmla="*/ 173831 h 550068"/>
                <a:gd name="connsiteX31" fmla="*/ 95250 w 285750"/>
                <a:gd name="connsiteY31" fmla="*/ 169068 h 550068"/>
                <a:gd name="connsiteX32" fmla="*/ 78582 w 285750"/>
                <a:gd name="connsiteY32" fmla="*/ 171450 h 550068"/>
                <a:gd name="connsiteX33" fmla="*/ 73819 w 285750"/>
                <a:gd name="connsiteY33" fmla="*/ 178593 h 550068"/>
                <a:gd name="connsiteX34" fmla="*/ 57150 w 285750"/>
                <a:gd name="connsiteY34" fmla="*/ 190500 h 550068"/>
                <a:gd name="connsiteX35" fmla="*/ 50007 w 285750"/>
                <a:gd name="connsiteY35" fmla="*/ 188118 h 550068"/>
                <a:gd name="connsiteX36" fmla="*/ 47625 w 285750"/>
                <a:gd name="connsiteY36" fmla="*/ 161925 h 550068"/>
                <a:gd name="connsiteX37" fmla="*/ 54769 w 285750"/>
                <a:gd name="connsiteY37" fmla="*/ 154781 h 550068"/>
                <a:gd name="connsiteX38" fmla="*/ 57150 w 285750"/>
                <a:gd name="connsiteY38" fmla="*/ 147637 h 550068"/>
                <a:gd name="connsiteX39" fmla="*/ 50007 w 285750"/>
                <a:gd name="connsiteY39" fmla="*/ 133350 h 550068"/>
                <a:gd name="connsiteX40" fmla="*/ 38100 w 285750"/>
                <a:gd name="connsiteY40" fmla="*/ 130968 h 550068"/>
                <a:gd name="connsiteX41" fmla="*/ 26194 w 285750"/>
                <a:gd name="connsiteY41" fmla="*/ 116681 h 550068"/>
                <a:gd name="connsiteX42" fmla="*/ 23813 w 285750"/>
                <a:gd name="connsiteY42" fmla="*/ 109537 h 550068"/>
                <a:gd name="connsiteX43" fmla="*/ 16669 w 285750"/>
                <a:gd name="connsiteY43" fmla="*/ 104775 h 550068"/>
                <a:gd name="connsiteX44" fmla="*/ 7144 w 285750"/>
                <a:gd name="connsiteY44" fmla="*/ 97631 h 550068"/>
                <a:gd name="connsiteX45" fmla="*/ 4763 w 285750"/>
                <a:gd name="connsiteY45" fmla="*/ 88106 h 550068"/>
                <a:gd name="connsiteX46" fmla="*/ 2382 w 285750"/>
                <a:gd name="connsiteY46" fmla="*/ 80962 h 550068"/>
                <a:gd name="connsiteX47" fmla="*/ 4763 w 285750"/>
                <a:gd name="connsiteY47" fmla="*/ 73818 h 550068"/>
                <a:gd name="connsiteX48" fmla="*/ 21432 w 285750"/>
                <a:gd name="connsiteY48" fmla="*/ 78581 h 550068"/>
                <a:gd name="connsiteX49" fmla="*/ 45244 w 285750"/>
                <a:gd name="connsiteY49" fmla="*/ 83343 h 550068"/>
                <a:gd name="connsiteX50" fmla="*/ 50007 w 285750"/>
                <a:gd name="connsiteY50" fmla="*/ 71437 h 550068"/>
                <a:gd name="connsiteX51" fmla="*/ 50007 w 285750"/>
                <a:gd name="connsiteY51" fmla="*/ 47625 h 550068"/>
                <a:gd name="connsiteX52" fmla="*/ 38100 w 285750"/>
                <a:gd name="connsiteY52" fmla="*/ 38100 h 550068"/>
                <a:gd name="connsiteX53" fmla="*/ 33338 w 285750"/>
                <a:gd name="connsiteY53" fmla="*/ 28575 h 550068"/>
                <a:gd name="connsiteX54" fmla="*/ 23813 w 285750"/>
                <a:gd name="connsiteY54" fmla="*/ 16668 h 550068"/>
                <a:gd name="connsiteX55" fmla="*/ 30957 w 285750"/>
                <a:gd name="connsiteY55" fmla="*/ 9525 h 550068"/>
                <a:gd name="connsiteX56" fmla="*/ 54769 w 285750"/>
                <a:gd name="connsiteY56" fmla="*/ 11906 h 550068"/>
                <a:gd name="connsiteX57" fmla="*/ 57150 w 285750"/>
                <a:gd name="connsiteY57" fmla="*/ 21431 h 550068"/>
                <a:gd name="connsiteX58" fmla="*/ 73819 w 285750"/>
                <a:gd name="connsiteY58" fmla="*/ 38100 h 550068"/>
                <a:gd name="connsiteX59" fmla="*/ 95250 w 285750"/>
                <a:gd name="connsiteY59" fmla="*/ 33337 h 550068"/>
                <a:gd name="connsiteX60" fmla="*/ 97632 w 285750"/>
                <a:gd name="connsiteY60" fmla="*/ 23812 h 550068"/>
                <a:gd name="connsiteX61" fmla="*/ 119063 w 285750"/>
                <a:gd name="connsiteY61" fmla="*/ 0 h 550068"/>
                <a:gd name="connsiteX62" fmla="*/ 133350 w 285750"/>
                <a:gd name="connsiteY62" fmla="*/ 2381 h 550068"/>
                <a:gd name="connsiteX63" fmla="*/ 140494 w 285750"/>
                <a:gd name="connsiteY63" fmla="*/ 4762 h 550068"/>
                <a:gd name="connsiteX64" fmla="*/ 142875 w 285750"/>
                <a:gd name="connsiteY64" fmla="*/ 16668 h 550068"/>
                <a:gd name="connsiteX65" fmla="*/ 150019 w 285750"/>
                <a:gd name="connsiteY65" fmla="*/ 26193 h 550068"/>
                <a:gd name="connsiteX66" fmla="*/ 166688 w 285750"/>
                <a:gd name="connsiteY66" fmla="*/ 40481 h 550068"/>
                <a:gd name="connsiteX67" fmla="*/ 171450 w 285750"/>
                <a:gd name="connsiteY67" fmla="*/ 47625 h 550068"/>
                <a:gd name="connsiteX68" fmla="*/ 188119 w 285750"/>
                <a:gd name="connsiteY68" fmla="*/ 54768 h 550068"/>
                <a:gd name="connsiteX69" fmla="*/ 190500 w 285750"/>
                <a:gd name="connsiteY69" fmla="*/ 45243 h 550068"/>
                <a:gd name="connsiteX70" fmla="*/ 195263 w 285750"/>
                <a:gd name="connsiteY70" fmla="*/ 38100 h 550068"/>
                <a:gd name="connsiteX71" fmla="*/ 192882 w 285750"/>
                <a:gd name="connsiteY71" fmla="*/ 23812 h 550068"/>
                <a:gd name="connsiteX72" fmla="*/ 195263 w 285750"/>
                <a:gd name="connsiteY72" fmla="*/ 9525 h 550068"/>
                <a:gd name="connsiteX73" fmla="*/ 202407 w 285750"/>
                <a:gd name="connsiteY73" fmla="*/ 7143 h 550068"/>
                <a:gd name="connsiteX74" fmla="*/ 209550 w 285750"/>
                <a:gd name="connsiteY74" fmla="*/ 2381 h 550068"/>
                <a:gd name="connsiteX75" fmla="*/ 226219 w 285750"/>
                <a:gd name="connsiteY75" fmla="*/ 4762 h 550068"/>
                <a:gd name="connsiteX76" fmla="*/ 254794 w 285750"/>
                <a:gd name="connsiteY76" fmla="*/ 7143 h 550068"/>
                <a:gd name="connsiteX77" fmla="*/ 264319 w 285750"/>
                <a:gd name="connsiteY77" fmla="*/ 16668 h 550068"/>
                <a:gd name="connsiteX78" fmla="*/ 266700 w 285750"/>
                <a:gd name="connsiteY78" fmla="*/ 23812 h 550068"/>
                <a:gd name="connsiteX79" fmla="*/ 259557 w 285750"/>
                <a:gd name="connsiteY79" fmla="*/ 26193 h 550068"/>
                <a:gd name="connsiteX80" fmla="*/ 252413 w 285750"/>
                <a:gd name="connsiteY80" fmla="*/ 33337 h 550068"/>
                <a:gd name="connsiteX81" fmla="*/ 242888 w 285750"/>
                <a:gd name="connsiteY81" fmla="*/ 47625 h 550068"/>
                <a:gd name="connsiteX82" fmla="*/ 230982 w 285750"/>
                <a:gd name="connsiteY82" fmla="*/ 61912 h 550068"/>
                <a:gd name="connsiteX83" fmla="*/ 223838 w 285750"/>
                <a:gd name="connsiteY83" fmla="*/ 64293 h 550068"/>
                <a:gd name="connsiteX84" fmla="*/ 219075 w 285750"/>
                <a:gd name="connsiteY84" fmla="*/ 78581 h 550068"/>
                <a:gd name="connsiteX85" fmla="*/ 226219 w 285750"/>
                <a:gd name="connsiteY85" fmla="*/ 100012 h 550068"/>
                <a:gd name="connsiteX86" fmla="*/ 233363 w 285750"/>
                <a:gd name="connsiteY86" fmla="*/ 107156 h 550068"/>
                <a:gd name="connsiteX87" fmla="*/ 254794 w 285750"/>
                <a:gd name="connsiteY87" fmla="*/ 130968 h 550068"/>
                <a:gd name="connsiteX88" fmla="*/ 266700 w 285750"/>
                <a:gd name="connsiteY88" fmla="*/ 135731 h 550068"/>
                <a:gd name="connsiteX89" fmla="*/ 273844 w 285750"/>
                <a:gd name="connsiteY89" fmla="*/ 145256 h 550068"/>
                <a:gd name="connsiteX90" fmla="*/ 278607 w 285750"/>
                <a:gd name="connsiteY90" fmla="*/ 152400 h 550068"/>
                <a:gd name="connsiteX91" fmla="*/ 271463 w 285750"/>
                <a:gd name="connsiteY91" fmla="*/ 154781 h 550068"/>
                <a:gd name="connsiteX92" fmla="*/ 250032 w 285750"/>
                <a:gd name="connsiteY92" fmla="*/ 171450 h 550068"/>
                <a:gd name="connsiteX93" fmla="*/ 235744 w 285750"/>
                <a:gd name="connsiteY93" fmla="*/ 178593 h 550068"/>
                <a:gd name="connsiteX94" fmla="*/ 228600 w 285750"/>
                <a:gd name="connsiteY94" fmla="*/ 183356 h 550068"/>
                <a:gd name="connsiteX95" fmla="*/ 223838 w 285750"/>
                <a:gd name="connsiteY95" fmla="*/ 190500 h 550068"/>
                <a:gd name="connsiteX96" fmla="*/ 216694 w 285750"/>
                <a:gd name="connsiteY96" fmla="*/ 197643 h 550068"/>
                <a:gd name="connsiteX97" fmla="*/ 214313 w 285750"/>
                <a:gd name="connsiteY97" fmla="*/ 207168 h 550068"/>
                <a:gd name="connsiteX98" fmla="*/ 209550 w 285750"/>
                <a:gd name="connsiteY98" fmla="*/ 216693 h 550068"/>
                <a:gd name="connsiteX99" fmla="*/ 216694 w 285750"/>
                <a:gd name="connsiteY99" fmla="*/ 250031 h 550068"/>
                <a:gd name="connsiteX100" fmla="*/ 214313 w 285750"/>
                <a:gd name="connsiteY100" fmla="*/ 264318 h 550068"/>
                <a:gd name="connsiteX101" fmla="*/ 204788 w 285750"/>
                <a:gd name="connsiteY101" fmla="*/ 269081 h 550068"/>
                <a:gd name="connsiteX102" fmla="*/ 169069 w 285750"/>
                <a:gd name="connsiteY102" fmla="*/ 273843 h 550068"/>
                <a:gd name="connsiteX103" fmla="*/ 161925 w 285750"/>
                <a:gd name="connsiteY103" fmla="*/ 280987 h 550068"/>
                <a:gd name="connsiteX104" fmla="*/ 154782 w 285750"/>
                <a:gd name="connsiteY104" fmla="*/ 285750 h 550068"/>
                <a:gd name="connsiteX105" fmla="*/ 164307 w 285750"/>
                <a:gd name="connsiteY105" fmla="*/ 319087 h 550068"/>
                <a:gd name="connsiteX106" fmla="*/ 176213 w 285750"/>
                <a:gd name="connsiteY106" fmla="*/ 340518 h 550068"/>
                <a:gd name="connsiteX107" fmla="*/ 188119 w 285750"/>
                <a:gd name="connsiteY107" fmla="*/ 338137 h 550068"/>
                <a:gd name="connsiteX108" fmla="*/ 190500 w 285750"/>
                <a:gd name="connsiteY108" fmla="*/ 319087 h 550068"/>
                <a:gd name="connsiteX109" fmla="*/ 192882 w 285750"/>
                <a:gd name="connsiteY109" fmla="*/ 311943 h 550068"/>
                <a:gd name="connsiteX110" fmla="*/ 207169 w 285750"/>
                <a:gd name="connsiteY110" fmla="*/ 307181 h 550068"/>
                <a:gd name="connsiteX111" fmla="*/ 216694 w 285750"/>
                <a:gd name="connsiteY111" fmla="*/ 302418 h 550068"/>
                <a:gd name="connsiteX112" fmla="*/ 230982 w 285750"/>
                <a:gd name="connsiteY112" fmla="*/ 300037 h 550068"/>
                <a:gd name="connsiteX113" fmla="*/ 240507 w 285750"/>
                <a:gd name="connsiteY113" fmla="*/ 297656 h 550068"/>
                <a:gd name="connsiteX114" fmla="*/ 280988 w 285750"/>
                <a:gd name="connsiteY114" fmla="*/ 302418 h 550068"/>
                <a:gd name="connsiteX115" fmla="*/ 283369 w 285750"/>
                <a:gd name="connsiteY115" fmla="*/ 323850 h 550068"/>
                <a:gd name="connsiteX116" fmla="*/ 276225 w 285750"/>
                <a:gd name="connsiteY116" fmla="*/ 333375 h 550068"/>
                <a:gd name="connsiteX117" fmla="*/ 261938 w 285750"/>
                <a:gd name="connsiteY117" fmla="*/ 345281 h 550068"/>
                <a:gd name="connsiteX118" fmla="*/ 252413 w 285750"/>
                <a:gd name="connsiteY118" fmla="*/ 361950 h 550068"/>
                <a:gd name="connsiteX119" fmla="*/ 242888 w 285750"/>
                <a:gd name="connsiteY119" fmla="*/ 383381 h 550068"/>
                <a:gd name="connsiteX120" fmla="*/ 250032 w 285750"/>
                <a:gd name="connsiteY120" fmla="*/ 397668 h 550068"/>
                <a:gd name="connsiteX121" fmla="*/ 257175 w 285750"/>
                <a:gd name="connsiteY121" fmla="*/ 400050 h 550068"/>
                <a:gd name="connsiteX122" fmla="*/ 264319 w 285750"/>
                <a:gd name="connsiteY122" fmla="*/ 404812 h 550068"/>
                <a:gd name="connsiteX123" fmla="*/ 278607 w 285750"/>
                <a:gd name="connsiteY123" fmla="*/ 409575 h 550068"/>
                <a:gd name="connsiteX124" fmla="*/ 285750 w 285750"/>
                <a:gd name="connsiteY124" fmla="*/ 414337 h 550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</a:cxnLst>
              <a:rect l="l" t="t" r="r" b="b"/>
              <a:pathLst>
                <a:path w="285750" h="550068">
                  <a:moveTo>
                    <a:pt x="0" y="550068"/>
                  </a:moveTo>
                  <a:cubicBezTo>
                    <a:pt x="3969" y="546893"/>
                    <a:pt x="7597" y="543237"/>
                    <a:pt x="11907" y="540543"/>
                  </a:cubicBezTo>
                  <a:cubicBezTo>
                    <a:pt x="17413" y="537102"/>
                    <a:pt x="36213" y="536017"/>
                    <a:pt x="38100" y="535781"/>
                  </a:cubicBezTo>
                  <a:cubicBezTo>
                    <a:pt x="41275" y="534193"/>
                    <a:pt x="44615" y="532899"/>
                    <a:pt x="47625" y="531018"/>
                  </a:cubicBezTo>
                  <a:cubicBezTo>
                    <a:pt x="53111" y="527589"/>
                    <a:pt x="60057" y="521815"/>
                    <a:pt x="64294" y="516731"/>
                  </a:cubicBezTo>
                  <a:cubicBezTo>
                    <a:pt x="66126" y="514532"/>
                    <a:pt x="67469" y="511968"/>
                    <a:pt x="69057" y="509587"/>
                  </a:cubicBezTo>
                  <a:cubicBezTo>
                    <a:pt x="66676" y="503237"/>
                    <a:pt x="66077" y="495890"/>
                    <a:pt x="61913" y="490537"/>
                  </a:cubicBezTo>
                  <a:cubicBezTo>
                    <a:pt x="59904" y="487954"/>
                    <a:pt x="55249" y="489745"/>
                    <a:pt x="52388" y="488156"/>
                  </a:cubicBezTo>
                  <a:cubicBezTo>
                    <a:pt x="23271" y="471980"/>
                    <a:pt x="52836" y="482748"/>
                    <a:pt x="33338" y="476250"/>
                  </a:cubicBezTo>
                  <a:cubicBezTo>
                    <a:pt x="14894" y="457806"/>
                    <a:pt x="19154" y="467036"/>
                    <a:pt x="14288" y="452437"/>
                  </a:cubicBezTo>
                  <a:cubicBezTo>
                    <a:pt x="15082" y="444500"/>
                    <a:pt x="14998" y="436425"/>
                    <a:pt x="16669" y="428625"/>
                  </a:cubicBezTo>
                  <a:cubicBezTo>
                    <a:pt x="17413" y="425154"/>
                    <a:pt x="20034" y="422363"/>
                    <a:pt x="21432" y="419100"/>
                  </a:cubicBezTo>
                  <a:cubicBezTo>
                    <a:pt x="22421" y="416793"/>
                    <a:pt x="23019" y="414337"/>
                    <a:pt x="23813" y="411956"/>
                  </a:cubicBezTo>
                  <a:cubicBezTo>
                    <a:pt x="22543" y="396717"/>
                    <a:pt x="18733" y="370045"/>
                    <a:pt x="23813" y="354806"/>
                  </a:cubicBezTo>
                  <a:cubicBezTo>
                    <a:pt x="26233" y="347545"/>
                    <a:pt x="46597" y="343874"/>
                    <a:pt x="50007" y="342900"/>
                  </a:cubicBezTo>
                  <a:cubicBezTo>
                    <a:pt x="53182" y="339725"/>
                    <a:pt x="55516" y="335383"/>
                    <a:pt x="59532" y="333375"/>
                  </a:cubicBezTo>
                  <a:cubicBezTo>
                    <a:pt x="65386" y="330448"/>
                    <a:pt x="78582" y="328612"/>
                    <a:pt x="78582" y="328612"/>
                  </a:cubicBezTo>
                  <a:cubicBezTo>
                    <a:pt x="80963" y="326231"/>
                    <a:pt x="82985" y="323425"/>
                    <a:pt x="85725" y="321468"/>
                  </a:cubicBezTo>
                  <a:cubicBezTo>
                    <a:pt x="89969" y="318436"/>
                    <a:pt x="102918" y="313639"/>
                    <a:pt x="107157" y="311943"/>
                  </a:cubicBezTo>
                  <a:cubicBezTo>
                    <a:pt x="107844" y="311026"/>
                    <a:pt x="118080" y="299468"/>
                    <a:pt x="116682" y="295275"/>
                  </a:cubicBezTo>
                  <a:cubicBezTo>
                    <a:pt x="115617" y="292080"/>
                    <a:pt x="112340" y="289999"/>
                    <a:pt x="109538" y="288131"/>
                  </a:cubicBezTo>
                  <a:cubicBezTo>
                    <a:pt x="107449" y="286739"/>
                    <a:pt x="104775" y="286544"/>
                    <a:pt x="102394" y="285750"/>
                  </a:cubicBezTo>
                  <a:cubicBezTo>
                    <a:pt x="100013" y="283369"/>
                    <a:pt x="97318" y="281264"/>
                    <a:pt x="95250" y="278606"/>
                  </a:cubicBezTo>
                  <a:cubicBezTo>
                    <a:pt x="91736" y="274088"/>
                    <a:pt x="85725" y="264318"/>
                    <a:pt x="85725" y="264318"/>
                  </a:cubicBezTo>
                  <a:cubicBezTo>
                    <a:pt x="98890" y="220437"/>
                    <a:pt x="83315" y="251353"/>
                    <a:pt x="102394" y="235743"/>
                  </a:cubicBezTo>
                  <a:cubicBezTo>
                    <a:pt x="108476" y="230767"/>
                    <a:pt x="113507" y="224631"/>
                    <a:pt x="119063" y="219075"/>
                  </a:cubicBezTo>
                  <a:lnTo>
                    <a:pt x="126207" y="211931"/>
                  </a:lnTo>
                  <a:cubicBezTo>
                    <a:pt x="125413" y="205581"/>
                    <a:pt x="125509" y="199055"/>
                    <a:pt x="123825" y="192881"/>
                  </a:cubicBezTo>
                  <a:cubicBezTo>
                    <a:pt x="123072" y="190120"/>
                    <a:pt x="120895" y="187936"/>
                    <a:pt x="119063" y="185737"/>
                  </a:cubicBezTo>
                  <a:cubicBezTo>
                    <a:pt x="116907" y="183150"/>
                    <a:pt x="114659" y="180550"/>
                    <a:pt x="111919" y="178593"/>
                  </a:cubicBezTo>
                  <a:cubicBezTo>
                    <a:pt x="109030" y="176530"/>
                    <a:pt x="105476" y="175592"/>
                    <a:pt x="102394" y="173831"/>
                  </a:cubicBezTo>
                  <a:cubicBezTo>
                    <a:pt x="99909" y="172411"/>
                    <a:pt x="97631" y="170656"/>
                    <a:pt x="95250" y="169068"/>
                  </a:cubicBezTo>
                  <a:cubicBezTo>
                    <a:pt x="89694" y="169862"/>
                    <a:pt x="83711" y="169171"/>
                    <a:pt x="78582" y="171450"/>
                  </a:cubicBezTo>
                  <a:cubicBezTo>
                    <a:pt x="75967" y="172612"/>
                    <a:pt x="75843" y="176569"/>
                    <a:pt x="73819" y="178593"/>
                  </a:cubicBezTo>
                  <a:cubicBezTo>
                    <a:pt x="70865" y="181547"/>
                    <a:pt x="61206" y="187796"/>
                    <a:pt x="57150" y="190500"/>
                  </a:cubicBezTo>
                  <a:cubicBezTo>
                    <a:pt x="54769" y="189706"/>
                    <a:pt x="51614" y="190046"/>
                    <a:pt x="50007" y="188118"/>
                  </a:cubicBezTo>
                  <a:cubicBezTo>
                    <a:pt x="43949" y="180848"/>
                    <a:pt x="43979" y="170129"/>
                    <a:pt x="47625" y="161925"/>
                  </a:cubicBezTo>
                  <a:cubicBezTo>
                    <a:pt x="48993" y="158848"/>
                    <a:pt x="52388" y="157162"/>
                    <a:pt x="54769" y="154781"/>
                  </a:cubicBezTo>
                  <a:cubicBezTo>
                    <a:pt x="55563" y="152400"/>
                    <a:pt x="57150" y="150147"/>
                    <a:pt x="57150" y="147637"/>
                  </a:cubicBezTo>
                  <a:cubicBezTo>
                    <a:pt x="57150" y="144669"/>
                    <a:pt x="52415" y="134726"/>
                    <a:pt x="50007" y="133350"/>
                  </a:cubicBezTo>
                  <a:cubicBezTo>
                    <a:pt x="46493" y="131342"/>
                    <a:pt x="42069" y="131762"/>
                    <a:pt x="38100" y="130968"/>
                  </a:cubicBezTo>
                  <a:cubicBezTo>
                    <a:pt x="32835" y="125703"/>
                    <a:pt x="29509" y="123311"/>
                    <a:pt x="26194" y="116681"/>
                  </a:cubicBezTo>
                  <a:cubicBezTo>
                    <a:pt x="25071" y="114436"/>
                    <a:pt x="25381" y="111497"/>
                    <a:pt x="23813" y="109537"/>
                  </a:cubicBezTo>
                  <a:cubicBezTo>
                    <a:pt x="22025" y="107302"/>
                    <a:pt x="18998" y="106438"/>
                    <a:pt x="16669" y="104775"/>
                  </a:cubicBezTo>
                  <a:cubicBezTo>
                    <a:pt x="13439" y="102468"/>
                    <a:pt x="10319" y="100012"/>
                    <a:pt x="7144" y="97631"/>
                  </a:cubicBezTo>
                  <a:cubicBezTo>
                    <a:pt x="6350" y="94456"/>
                    <a:pt x="5662" y="91253"/>
                    <a:pt x="4763" y="88106"/>
                  </a:cubicBezTo>
                  <a:cubicBezTo>
                    <a:pt x="4073" y="85692"/>
                    <a:pt x="2382" y="83472"/>
                    <a:pt x="2382" y="80962"/>
                  </a:cubicBezTo>
                  <a:cubicBezTo>
                    <a:pt x="2382" y="78452"/>
                    <a:pt x="3969" y="76199"/>
                    <a:pt x="4763" y="73818"/>
                  </a:cubicBezTo>
                  <a:cubicBezTo>
                    <a:pt x="10319" y="75406"/>
                    <a:pt x="15782" y="77370"/>
                    <a:pt x="21432" y="78581"/>
                  </a:cubicBezTo>
                  <a:cubicBezTo>
                    <a:pt x="52085" y="85150"/>
                    <a:pt x="27632" y="77473"/>
                    <a:pt x="45244" y="83343"/>
                  </a:cubicBezTo>
                  <a:cubicBezTo>
                    <a:pt x="46832" y="79374"/>
                    <a:pt x="48095" y="75260"/>
                    <a:pt x="50007" y="71437"/>
                  </a:cubicBezTo>
                  <a:cubicBezTo>
                    <a:pt x="55375" y="60701"/>
                    <a:pt x="60803" y="64589"/>
                    <a:pt x="50007" y="47625"/>
                  </a:cubicBezTo>
                  <a:cubicBezTo>
                    <a:pt x="47278" y="43337"/>
                    <a:pt x="42069" y="41275"/>
                    <a:pt x="38100" y="38100"/>
                  </a:cubicBezTo>
                  <a:cubicBezTo>
                    <a:pt x="36513" y="34925"/>
                    <a:pt x="35307" y="31529"/>
                    <a:pt x="33338" y="28575"/>
                  </a:cubicBezTo>
                  <a:cubicBezTo>
                    <a:pt x="30519" y="24346"/>
                    <a:pt x="24443" y="21711"/>
                    <a:pt x="23813" y="16668"/>
                  </a:cubicBezTo>
                  <a:cubicBezTo>
                    <a:pt x="23395" y="13327"/>
                    <a:pt x="28576" y="11906"/>
                    <a:pt x="30957" y="9525"/>
                  </a:cubicBezTo>
                  <a:cubicBezTo>
                    <a:pt x="38894" y="10319"/>
                    <a:pt x="47507" y="8605"/>
                    <a:pt x="54769" y="11906"/>
                  </a:cubicBezTo>
                  <a:cubicBezTo>
                    <a:pt x="57748" y="13260"/>
                    <a:pt x="55686" y="18504"/>
                    <a:pt x="57150" y="21431"/>
                  </a:cubicBezTo>
                  <a:cubicBezTo>
                    <a:pt x="61595" y="30320"/>
                    <a:pt x="66200" y="32385"/>
                    <a:pt x="73819" y="38100"/>
                  </a:cubicBezTo>
                  <a:cubicBezTo>
                    <a:pt x="80963" y="36512"/>
                    <a:pt x="88975" y="37102"/>
                    <a:pt x="95250" y="33337"/>
                  </a:cubicBezTo>
                  <a:cubicBezTo>
                    <a:pt x="98056" y="31653"/>
                    <a:pt x="95983" y="26639"/>
                    <a:pt x="97632" y="23812"/>
                  </a:cubicBezTo>
                  <a:cubicBezTo>
                    <a:pt x="107818" y="6351"/>
                    <a:pt x="107412" y="7766"/>
                    <a:pt x="119063" y="0"/>
                  </a:cubicBezTo>
                  <a:cubicBezTo>
                    <a:pt x="123825" y="794"/>
                    <a:pt x="128637" y="1334"/>
                    <a:pt x="133350" y="2381"/>
                  </a:cubicBezTo>
                  <a:cubicBezTo>
                    <a:pt x="135800" y="2925"/>
                    <a:pt x="139102" y="2673"/>
                    <a:pt x="140494" y="4762"/>
                  </a:cubicBezTo>
                  <a:cubicBezTo>
                    <a:pt x="142739" y="8129"/>
                    <a:pt x="141231" y="12970"/>
                    <a:pt x="142875" y="16668"/>
                  </a:cubicBezTo>
                  <a:cubicBezTo>
                    <a:pt x="144487" y="20295"/>
                    <a:pt x="147406" y="23206"/>
                    <a:pt x="150019" y="26193"/>
                  </a:cubicBezTo>
                  <a:cubicBezTo>
                    <a:pt x="158103" y="35432"/>
                    <a:pt x="158017" y="34700"/>
                    <a:pt x="166688" y="40481"/>
                  </a:cubicBezTo>
                  <a:cubicBezTo>
                    <a:pt x="168275" y="42862"/>
                    <a:pt x="169251" y="45793"/>
                    <a:pt x="171450" y="47625"/>
                  </a:cubicBezTo>
                  <a:cubicBezTo>
                    <a:pt x="175373" y="50894"/>
                    <a:pt x="183157" y="53114"/>
                    <a:pt x="188119" y="54768"/>
                  </a:cubicBezTo>
                  <a:cubicBezTo>
                    <a:pt x="188913" y="51593"/>
                    <a:pt x="189211" y="48251"/>
                    <a:pt x="190500" y="45243"/>
                  </a:cubicBezTo>
                  <a:cubicBezTo>
                    <a:pt x="191627" y="42613"/>
                    <a:pt x="194947" y="40944"/>
                    <a:pt x="195263" y="38100"/>
                  </a:cubicBezTo>
                  <a:cubicBezTo>
                    <a:pt x="195796" y="33301"/>
                    <a:pt x="193676" y="28575"/>
                    <a:pt x="192882" y="23812"/>
                  </a:cubicBezTo>
                  <a:cubicBezTo>
                    <a:pt x="193676" y="19050"/>
                    <a:pt x="192868" y="13717"/>
                    <a:pt x="195263" y="9525"/>
                  </a:cubicBezTo>
                  <a:cubicBezTo>
                    <a:pt x="196508" y="7346"/>
                    <a:pt x="200162" y="8266"/>
                    <a:pt x="202407" y="7143"/>
                  </a:cubicBezTo>
                  <a:cubicBezTo>
                    <a:pt x="204966" y="5863"/>
                    <a:pt x="207169" y="3968"/>
                    <a:pt x="209550" y="2381"/>
                  </a:cubicBezTo>
                  <a:cubicBezTo>
                    <a:pt x="215106" y="3175"/>
                    <a:pt x="220637" y="4174"/>
                    <a:pt x="226219" y="4762"/>
                  </a:cubicBezTo>
                  <a:cubicBezTo>
                    <a:pt x="235725" y="5762"/>
                    <a:pt x="245671" y="4292"/>
                    <a:pt x="254794" y="7143"/>
                  </a:cubicBezTo>
                  <a:cubicBezTo>
                    <a:pt x="259080" y="8482"/>
                    <a:pt x="261144" y="13493"/>
                    <a:pt x="264319" y="16668"/>
                  </a:cubicBezTo>
                  <a:cubicBezTo>
                    <a:pt x="265113" y="19049"/>
                    <a:pt x="267822" y="21567"/>
                    <a:pt x="266700" y="23812"/>
                  </a:cubicBezTo>
                  <a:cubicBezTo>
                    <a:pt x="265578" y="26057"/>
                    <a:pt x="261645" y="24801"/>
                    <a:pt x="259557" y="26193"/>
                  </a:cubicBezTo>
                  <a:cubicBezTo>
                    <a:pt x="256755" y="28061"/>
                    <a:pt x="254481" y="30679"/>
                    <a:pt x="252413" y="33337"/>
                  </a:cubicBezTo>
                  <a:cubicBezTo>
                    <a:pt x="248899" y="37855"/>
                    <a:pt x="246063" y="42862"/>
                    <a:pt x="242888" y="47625"/>
                  </a:cubicBezTo>
                  <a:cubicBezTo>
                    <a:pt x="239376" y="52893"/>
                    <a:pt x="236478" y="58248"/>
                    <a:pt x="230982" y="61912"/>
                  </a:cubicBezTo>
                  <a:cubicBezTo>
                    <a:pt x="228893" y="63304"/>
                    <a:pt x="226219" y="63499"/>
                    <a:pt x="223838" y="64293"/>
                  </a:cubicBezTo>
                  <a:cubicBezTo>
                    <a:pt x="222250" y="69056"/>
                    <a:pt x="218090" y="73658"/>
                    <a:pt x="219075" y="78581"/>
                  </a:cubicBezTo>
                  <a:cubicBezTo>
                    <a:pt x="220904" y="87721"/>
                    <a:pt x="220743" y="92346"/>
                    <a:pt x="226219" y="100012"/>
                  </a:cubicBezTo>
                  <a:cubicBezTo>
                    <a:pt x="228176" y="102752"/>
                    <a:pt x="231171" y="104599"/>
                    <a:pt x="233363" y="107156"/>
                  </a:cubicBezTo>
                  <a:cubicBezTo>
                    <a:pt x="239096" y="113845"/>
                    <a:pt x="246952" y="127831"/>
                    <a:pt x="254794" y="130968"/>
                  </a:cubicBezTo>
                  <a:lnTo>
                    <a:pt x="266700" y="135731"/>
                  </a:lnTo>
                  <a:cubicBezTo>
                    <a:pt x="269081" y="138906"/>
                    <a:pt x="271537" y="142027"/>
                    <a:pt x="273844" y="145256"/>
                  </a:cubicBezTo>
                  <a:cubicBezTo>
                    <a:pt x="275508" y="147585"/>
                    <a:pt x="279301" y="149623"/>
                    <a:pt x="278607" y="152400"/>
                  </a:cubicBezTo>
                  <a:cubicBezTo>
                    <a:pt x="277998" y="154835"/>
                    <a:pt x="273844" y="153987"/>
                    <a:pt x="271463" y="154781"/>
                  </a:cubicBezTo>
                  <a:cubicBezTo>
                    <a:pt x="260273" y="165971"/>
                    <a:pt x="267119" y="160059"/>
                    <a:pt x="250032" y="171450"/>
                  </a:cubicBezTo>
                  <a:cubicBezTo>
                    <a:pt x="240802" y="177604"/>
                    <a:pt x="245601" y="175308"/>
                    <a:pt x="235744" y="178593"/>
                  </a:cubicBezTo>
                  <a:cubicBezTo>
                    <a:pt x="233363" y="180181"/>
                    <a:pt x="230624" y="181332"/>
                    <a:pt x="228600" y="183356"/>
                  </a:cubicBezTo>
                  <a:cubicBezTo>
                    <a:pt x="226576" y="185380"/>
                    <a:pt x="225670" y="188301"/>
                    <a:pt x="223838" y="190500"/>
                  </a:cubicBezTo>
                  <a:cubicBezTo>
                    <a:pt x="221682" y="193087"/>
                    <a:pt x="219075" y="195262"/>
                    <a:pt x="216694" y="197643"/>
                  </a:cubicBezTo>
                  <a:cubicBezTo>
                    <a:pt x="215900" y="200818"/>
                    <a:pt x="215462" y="204104"/>
                    <a:pt x="214313" y="207168"/>
                  </a:cubicBezTo>
                  <a:cubicBezTo>
                    <a:pt x="213067" y="210492"/>
                    <a:pt x="209803" y="213152"/>
                    <a:pt x="209550" y="216693"/>
                  </a:cubicBezTo>
                  <a:cubicBezTo>
                    <a:pt x="208183" y="235833"/>
                    <a:pt x="210190" y="237022"/>
                    <a:pt x="216694" y="250031"/>
                  </a:cubicBezTo>
                  <a:cubicBezTo>
                    <a:pt x="215900" y="254793"/>
                    <a:pt x="216872" y="260224"/>
                    <a:pt x="214313" y="264318"/>
                  </a:cubicBezTo>
                  <a:cubicBezTo>
                    <a:pt x="212432" y="267328"/>
                    <a:pt x="208051" y="267683"/>
                    <a:pt x="204788" y="269081"/>
                  </a:cubicBezTo>
                  <a:cubicBezTo>
                    <a:pt x="193051" y="274111"/>
                    <a:pt x="183107" y="272673"/>
                    <a:pt x="169069" y="273843"/>
                  </a:cubicBezTo>
                  <a:cubicBezTo>
                    <a:pt x="166688" y="276224"/>
                    <a:pt x="164512" y="278831"/>
                    <a:pt x="161925" y="280987"/>
                  </a:cubicBezTo>
                  <a:cubicBezTo>
                    <a:pt x="159727" y="282819"/>
                    <a:pt x="155020" y="282898"/>
                    <a:pt x="154782" y="285750"/>
                  </a:cubicBezTo>
                  <a:cubicBezTo>
                    <a:pt x="153612" y="299789"/>
                    <a:pt x="158830" y="308135"/>
                    <a:pt x="164307" y="319087"/>
                  </a:cubicBezTo>
                  <a:cubicBezTo>
                    <a:pt x="165974" y="327421"/>
                    <a:pt x="165596" y="336979"/>
                    <a:pt x="176213" y="340518"/>
                  </a:cubicBezTo>
                  <a:cubicBezTo>
                    <a:pt x="180053" y="341798"/>
                    <a:pt x="184150" y="338931"/>
                    <a:pt x="188119" y="338137"/>
                  </a:cubicBezTo>
                  <a:cubicBezTo>
                    <a:pt x="188913" y="331787"/>
                    <a:pt x="189355" y="325383"/>
                    <a:pt x="190500" y="319087"/>
                  </a:cubicBezTo>
                  <a:cubicBezTo>
                    <a:pt x="190949" y="316617"/>
                    <a:pt x="190839" y="313402"/>
                    <a:pt x="192882" y="311943"/>
                  </a:cubicBezTo>
                  <a:cubicBezTo>
                    <a:pt x="196967" y="309025"/>
                    <a:pt x="202679" y="309426"/>
                    <a:pt x="207169" y="307181"/>
                  </a:cubicBezTo>
                  <a:cubicBezTo>
                    <a:pt x="210344" y="305593"/>
                    <a:pt x="213294" y="303438"/>
                    <a:pt x="216694" y="302418"/>
                  </a:cubicBezTo>
                  <a:cubicBezTo>
                    <a:pt x="221319" y="301031"/>
                    <a:pt x="226247" y="300984"/>
                    <a:pt x="230982" y="300037"/>
                  </a:cubicBezTo>
                  <a:cubicBezTo>
                    <a:pt x="234191" y="299395"/>
                    <a:pt x="237332" y="298450"/>
                    <a:pt x="240507" y="297656"/>
                  </a:cubicBezTo>
                  <a:cubicBezTo>
                    <a:pt x="254001" y="299243"/>
                    <a:pt x="269395" y="295333"/>
                    <a:pt x="280988" y="302418"/>
                  </a:cubicBezTo>
                  <a:cubicBezTo>
                    <a:pt x="287121" y="306166"/>
                    <a:pt x="284462" y="316746"/>
                    <a:pt x="283369" y="323850"/>
                  </a:cubicBezTo>
                  <a:cubicBezTo>
                    <a:pt x="282765" y="327773"/>
                    <a:pt x="278808" y="330362"/>
                    <a:pt x="276225" y="333375"/>
                  </a:cubicBezTo>
                  <a:cubicBezTo>
                    <a:pt x="270114" y="340504"/>
                    <a:pt x="269286" y="340382"/>
                    <a:pt x="261938" y="345281"/>
                  </a:cubicBezTo>
                  <a:cubicBezTo>
                    <a:pt x="257261" y="359315"/>
                    <a:pt x="262710" y="345476"/>
                    <a:pt x="252413" y="361950"/>
                  </a:cubicBezTo>
                  <a:cubicBezTo>
                    <a:pt x="248703" y="367886"/>
                    <a:pt x="245398" y="377104"/>
                    <a:pt x="242888" y="383381"/>
                  </a:cubicBezTo>
                  <a:cubicBezTo>
                    <a:pt x="244457" y="388089"/>
                    <a:pt x="245834" y="394309"/>
                    <a:pt x="250032" y="397668"/>
                  </a:cubicBezTo>
                  <a:cubicBezTo>
                    <a:pt x="251992" y="399236"/>
                    <a:pt x="254930" y="398927"/>
                    <a:pt x="257175" y="400050"/>
                  </a:cubicBezTo>
                  <a:cubicBezTo>
                    <a:pt x="259735" y="401330"/>
                    <a:pt x="261704" y="403650"/>
                    <a:pt x="264319" y="404812"/>
                  </a:cubicBezTo>
                  <a:cubicBezTo>
                    <a:pt x="268907" y="406851"/>
                    <a:pt x="274430" y="406790"/>
                    <a:pt x="278607" y="409575"/>
                  </a:cubicBezTo>
                  <a:lnTo>
                    <a:pt x="285750" y="414337"/>
                  </a:lnTo>
                </a:path>
              </a:pathLst>
            </a:custGeom>
            <a:noFill/>
            <a:ln>
              <a:solidFill>
                <a:srgbClr val="E6645F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0" name="任意多边形: 形状 199">
              <a:extLst>
                <a:ext uri="{FF2B5EF4-FFF2-40B4-BE49-F238E27FC236}">
                  <a16:creationId xmlns:a16="http://schemas.microsoft.com/office/drawing/2014/main" id="{44705DCA-4217-4110-A8ED-5166F4E9F28C}"/>
                </a:ext>
              </a:extLst>
            </p:cNvPr>
            <p:cNvSpPr/>
            <p:nvPr/>
          </p:nvSpPr>
          <p:spPr>
            <a:xfrm>
              <a:off x="8086722" y="338942"/>
              <a:ext cx="294252" cy="344448"/>
            </a:xfrm>
            <a:custGeom>
              <a:avLst/>
              <a:gdLst>
                <a:gd name="connsiteX0" fmla="*/ 0 w 294252"/>
                <a:gd name="connsiteY0" fmla="*/ 344448 h 344448"/>
                <a:gd name="connsiteX1" fmla="*/ 21432 w 294252"/>
                <a:gd name="connsiteY1" fmla="*/ 342067 h 344448"/>
                <a:gd name="connsiteX2" fmla="*/ 23813 w 294252"/>
                <a:gd name="connsiteY2" fmla="*/ 332542 h 344448"/>
                <a:gd name="connsiteX3" fmla="*/ 33338 w 294252"/>
                <a:gd name="connsiteY3" fmla="*/ 315873 h 344448"/>
                <a:gd name="connsiteX4" fmla="*/ 35719 w 294252"/>
                <a:gd name="connsiteY4" fmla="*/ 306348 h 344448"/>
                <a:gd name="connsiteX5" fmla="*/ 42863 w 294252"/>
                <a:gd name="connsiteY5" fmla="*/ 301585 h 344448"/>
                <a:gd name="connsiteX6" fmla="*/ 50007 w 294252"/>
                <a:gd name="connsiteY6" fmla="*/ 299204 h 344448"/>
                <a:gd name="connsiteX7" fmla="*/ 71438 w 294252"/>
                <a:gd name="connsiteY7" fmla="*/ 294442 h 344448"/>
                <a:gd name="connsiteX8" fmla="*/ 76200 w 294252"/>
                <a:gd name="connsiteY8" fmla="*/ 284917 h 344448"/>
                <a:gd name="connsiteX9" fmla="*/ 78582 w 294252"/>
                <a:gd name="connsiteY9" fmla="*/ 258723 h 344448"/>
                <a:gd name="connsiteX10" fmla="*/ 80963 w 294252"/>
                <a:gd name="connsiteY10" fmla="*/ 244435 h 344448"/>
                <a:gd name="connsiteX11" fmla="*/ 83344 w 294252"/>
                <a:gd name="connsiteY11" fmla="*/ 237292 h 344448"/>
                <a:gd name="connsiteX12" fmla="*/ 88107 w 294252"/>
                <a:gd name="connsiteY12" fmla="*/ 230148 h 344448"/>
                <a:gd name="connsiteX13" fmla="*/ 90488 w 294252"/>
                <a:gd name="connsiteY13" fmla="*/ 223004 h 344448"/>
                <a:gd name="connsiteX14" fmla="*/ 71438 w 294252"/>
                <a:gd name="connsiteY14" fmla="*/ 194429 h 344448"/>
                <a:gd name="connsiteX15" fmla="*/ 61913 w 294252"/>
                <a:gd name="connsiteY15" fmla="*/ 196810 h 344448"/>
                <a:gd name="connsiteX16" fmla="*/ 45244 w 294252"/>
                <a:gd name="connsiteY16" fmla="*/ 194429 h 344448"/>
                <a:gd name="connsiteX17" fmla="*/ 50007 w 294252"/>
                <a:gd name="connsiteY17" fmla="*/ 161092 h 344448"/>
                <a:gd name="connsiteX18" fmla="*/ 47625 w 294252"/>
                <a:gd name="connsiteY18" fmla="*/ 144423 h 344448"/>
                <a:gd name="connsiteX19" fmla="*/ 38100 w 294252"/>
                <a:gd name="connsiteY19" fmla="*/ 139660 h 344448"/>
                <a:gd name="connsiteX20" fmla="*/ 28575 w 294252"/>
                <a:gd name="connsiteY20" fmla="*/ 132517 h 344448"/>
                <a:gd name="connsiteX21" fmla="*/ 21432 w 294252"/>
                <a:gd name="connsiteY21" fmla="*/ 111085 h 344448"/>
                <a:gd name="connsiteX22" fmla="*/ 19050 w 294252"/>
                <a:gd name="connsiteY22" fmla="*/ 103942 h 344448"/>
                <a:gd name="connsiteX23" fmla="*/ 14288 w 294252"/>
                <a:gd name="connsiteY23" fmla="*/ 96798 h 344448"/>
                <a:gd name="connsiteX24" fmla="*/ 7144 w 294252"/>
                <a:gd name="connsiteY24" fmla="*/ 82510 h 344448"/>
                <a:gd name="connsiteX25" fmla="*/ 4763 w 294252"/>
                <a:gd name="connsiteY25" fmla="*/ 75367 h 344448"/>
                <a:gd name="connsiteX26" fmla="*/ 11907 w 294252"/>
                <a:gd name="connsiteY26" fmla="*/ 70604 h 344448"/>
                <a:gd name="connsiteX27" fmla="*/ 40482 w 294252"/>
                <a:gd name="connsiteY27" fmla="*/ 68223 h 344448"/>
                <a:gd name="connsiteX28" fmla="*/ 38100 w 294252"/>
                <a:gd name="connsiteY28" fmla="*/ 53935 h 344448"/>
                <a:gd name="connsiteX29" fmla="*/ 26194 w 294252"/>
                <a:gd name="connsiteY29" fmla="*/ 39648 h 344448"/>
                <a:gd name="connsiteX30" fmla="*/ 28575 w 294252"/>
                <a:gd name="connsiteY30" fmla="*/ 1548 h 344448"/>
                <a:gd name="connsiteX31" fmla="*/ 47625 w 294252"/>
                <a:gd name="connsiteY31" fmla="*/ 3929 h 344448"/>
                <a:gd name="connsiteX32" fmla="*/ 57150 w 294252"/>
                <a:gd name="connsiteY32" fmla="*/ 13454 h 344448"/>
                <a:gd name="connsiteX33" fmla="*/ 73819 w 294252"/>
                <a:gd name="connsiteY33" fmla="*/ 20598 h 344448"/>
                <a:gd name="connsiteX34" fmla="*/ 95250 w 294252"/>
                <a:gd name="connsiteY34" fmla="*/ 27742 h 344448"/>
                <a:gd name="connsiteX35" fmla="*/ 104775 w 294252"/>
                <a:gd name="connsiteY35" fmla="*/ 22979 h 344448"/>
                <a:gd name="connsiteX36" fmla="*/ 111919 w 294252"/>
                <a:gd name="connsiteY36" fmla="*/ 15835 h 344448"/>
                <a:gd name="connsiteX37" fmla="*/ 119063 w 294252"/>
                <a:gd name="connsiteY37" fmla="*/ 11073 h 344448"/>
                <a:gd name="connsiteX38" fmla="*/ 133350 w 294252"/>
                <a:gd name="connsiteY38" fmla="*/ 1548 h 344448"/>
                <a:gd name="connsiteX39" fmla="*/ 150019 w 294252"/>
                <a:gd name="connsiteY39" fmla="*/ 3929 h 344448"/>
                <a:gd name="connsiteX40" fmla="*/ 171450 w 294252"/>
                <a:gd name="connsiteY40" fmla="*/ 22979 h 344448"/>
                <a:gd name="connsiteX41" fmla="*/ 180975 w 294252"/>
                <a:gd name="connsiteY41" fmla="*/ 30123 h 344448"/>
                <a:gd name="connsiteX42" fmla="*/ 188119 w 294252"/>
                <a:gd name="connsiteY42" fmla="*/ 37267 h 344448"/>
                <a:gd name="connsiteX43" fmla="*/ 192882 w 294252"/>
                <a:gd name="connsiteY43" fmla="*/ 27742 h 344448"/>
                <a:gd name="connsiteX44" fmla="*/ 195263 w 294252"/>
                <a:gd name="connsiteY44" fmla="*/ 13454 h 344448"/>
                <a:gd name="connsiteX45" fmla="*/ 202407 w 294252"/>
                <a:gd name="connsiteY45" fmla="*/ 6310 h 344448"/>
                <a:gd name="connsiteX46" fmla="*/ 223838 w 294252"/>
                <a:gd name="connsiteY46" fmla="*/ 1548 h 344448"/>
                <a:gd name="connsiteX47" fmla="*/ 261938 w 294252"/>
                <a:gd name="connsiteY47" fmla="*/ 6310 h 344448"/>
                <a:gd name="connsiteX48" fmla="*/ 266700 w 294252"/>
                <a:gd name="connsiteY48" fmla="*/ 13454 h 344448"/>
                <a:gd name="connsiteX49" fmla="*/ 273844 w 294252"/>
                <a:gd name="connsiteY49" fmla="*/ 18217 h 344448"/>
                <a:gd name="connsiteX50" fmla="*/ 278607 w 294252"/>
                <a:gd name="connsiteY50" fmla="*/ 25360 h 344448"/>
                <a:gd name="connsiteX51" fmla="*/ 264319 w 294252"/>
                <a:gd name="connsiteY51" fmla="*/ 53935 h 344448"/>
                <a:gd name="connsiteX52" fmla="*/ 252413 w 294252"/>
                <a:gd name="connsiteY52" fmla="*/ 58698 h 344448"/>
                <a:gd name="connsiteX53" fmla="*/ 247650 w 294252"/>
                <a:gd name="connsiteY53" fmla="*/ 82510 h 344448"/>
                <a:gd name="connsiteX54" fmla="*/ 261938 w 294252"/>
                <a:gd name="connsiteY54" fmla="*/ 87273 h 344448"/>
                <a:gd name="connsiteX55" fmla="*/ 278607 w 294252"/>
                <a:gd name="connsiteY55" fmla="*/ 101560 h 344448"/>
                <a:gd name="connsiteX56" fmla="*/ 285750 w 294252"/>
                <a:gd name="connsiteY56" fmla="*/ 118229 h 344448"/>
                <a:gd name="connsiteX57" fmla="*/ 288132 w 294252"/>
                <a:gd name="connsiteY57" fmla="*/ 139660 h 344448"/>
                <a:gd name="connsiteX58" fmla="*/ 290513 w 294252"/>
                <a:gd name="connsiteY58" fmla="*/ 163473 h 344448"/>
                <a:gd name="connsiteX59" fmla="*/ 271463 w 294252"/>
                <a:gd name="connsiteY59" fmla="*/ 170617 h 344448"/>
                <a:gd name="connsiteX60" fmla="*/ 264319 w 294252"/>
                <a:gd name="connsiteY60" fmla="*/ 177760 h 344448"/>
                <a:gd name="connsiteX61" fmla="*/ 269082 w 294252"/>
                <a:gd name="connsiteY61" fmla="*/ 184904 h 344448"/>
                <a:gd name="connsiteX62" fmla="*/ 271463 w 294252"/>
                <a:gd name="connsiteY62" fmla="*/ 196810 h 344448"/>
                <a:gd name="connsiteX63" fmla="*/ 276225 w 294252"/>
                <a:gd name="connsiteY63" fmla="*/ 218242 h 344448"/>
                <a:gd name="connsiteX64" fmla="*/ 273844 w 294252"/>
                <a:gd name="connsiteY64" fmla="*/ 258723 h 344448"/>
                <a:gd name="connsiteX65" fmla="*/ 266700 w 294252"/>
                <a:gd name="connsiteY65" fmla="*/ 265867 h 344448"/>
                <a:gd name="connsiteX66" fmla="*/ 264319 w 294252"/>
                <a:gd name="connsiteY66" fmla="*/ 273010 h 344448"/>
                <a:gd name="connsiteX67" fmla="*/ 271463 w 294252"/>
                <a:gd name="connsiteY67" fmla="*/ 292060 h 344448"/>
                <a:gd name="connsiteX68" fmla="*/ 276225 w 294252"/>
                <a:gd name="connsiteY68" fmla="*/ 299204 h 344448"/>
                <a:gd name="connsiteX69" fmla="*/ 285750 w 294252"/>
                <a:gd name="connsiteY69" fmla="*/ 299204 h 344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294252" h="344448">
                  <a:moveTo>
                    <a:pt x="0" y="344448"/>
                  </a:moveTo>
                  <a:cubicBezTo>
                    <a:pt x="7144" y="343654"/>
                    <a:pt x="15003" y="345281"/>
                    <a:pt x="21432" y="342067"/>
                  </a:cubicBezTo>
                  <a:cubicBezTo>
                    <a:pt x="24359" y="340603"/>
                    <a:pt x="22664" y="335606"/>
                    <a:pt x="23813" y="332542"/>
                  </a:cubicBezTo>
                  <a:cubicBezTo>
                    <a:pt x="26403" y="325634"/>
                    <a:pt x="29389" y="321796"/>
                    <a:pt x="33338" y="315873"/>
                  </a:cubicBezTo>
                  <a:cubicBezTo>
                    <a:pt x="34132" y="312698"/>
                    <a:pt x="33904" y="309071"/>
                    <a:pt x="35719" y="306348"/>
                  </a:cubicBezTo>
                  <a:cubicBezTo>
                    <a:pt x="37307" y="303967"/>
                    <a:pt x="40303" y="302865"/>
                    <a:pt x="42863" y="301585"/>
                  </a:cubicBezTo>
                  <a:cubicBezTo>
                    <a:pt x="45108" y="300462"/>
                    <a:pt x="47572" y="299813"/>
                    <a:pt x="50007" y="299204"/>
                  </a:cubicBezTo>
                  <a:cubicBezTo>
                    <a:pt x="57106" y="297429"/>
                    <a:pt x="64294" y="296029"/>
                    <a:pt x="71438" y="294442"/>
                  </a:cubicBezTo>
                  <a:cubicBezTo>
                    <a:pt x="73025" y="291267"/>
                    <a:pt x="75504" y="288398"/>
                    <a:pt x="76200" y="284917"/>
                  </a:cubicBezTo>
                  <a:cubicBezTo>
                    <a:pt x="77919" y="276320"/>
                    <a:pt x="77558" y="267430"/>
                    <a:pt x="78582" y="258723"/>
                  </a:cubicBezTo>
                  <a:cubicBezTo>
                    <a:pt x="79146" y="253928"/>
                    <a:pt x="79916" y="249148"/>
                    <a:pt x="80963" y="244435"/>
                  </a:cubicBezTo>
                  <a:cubicBezTo>
                    <a:pt x="81507" y="241985"/>
                    <a:pt x="82222" y="239537"/>
                    <a:pt x="83344" y="237292"/>
                  </a:cubicBezTo>
                  <a:cubicBezTo>
                    <a:pt x="84624" y="234732"/>
                    <a:pt x="86519" y="232529"/>
                    <a:pt x="88107" y="230148"/>
                  </a:cubicBezTo>
                  <a:cubicBezTo>
                    <a:pt x="88901" y="227767"/>
                    <a:pt x="90488" y="225514"/>
                    <a:pt x="90488" y="223004"/>
                  </a:cubicBezTo>
                  <a:cubicBezTo>
                    <a:pt x="90488" y="187874"/>
                    <a:pt x="96827" y="189813"/>
                    <a:pt x="71438" y="194429"/>
                  </a:cubicBezTo>
                  <a:cubicBezTo>
                    <a:pt x="68218" y="195014"/>
                    <a:pt x="65088" y="196016"/>
                    <a:pt x="61913" y="196810"/>
                  </a:cubicBezTo>
                  <a:cubicBezTo>
                    <a:pt x="56357" y="196016"/>
                    <a:pt x="47932" y="199356"/>
                    <a:pt x="45244" y="194429"/>
                  </a:cubicBezTo>
                  <a:cubicBezTo>
                    <a:pt x="42458" y="189322"/>
                    <a:pt x="47943" y="169345"/>
                    <a:pt x="50007" y="161092"/>
                  </a:cubicBezTo>
                  <a:cubicBezTo>
                    <a:pt x="49213" y="155536"/>
                    <a:pt x="50351" y="149329"/>
                    <a:pt x="47625" y="144423"/>
                  </a:cubicBezTo>
                  <a:cubicBezTo>
                    <a:pt x="45901" y="141320"/>
                    <a:pt x="41110" y="141541"/>
                    <a:pt x="38100" y="139660"/>
                  </a:cubicBezTo>
                  <a:cubicBezTo>
                    <a:pt x="34735" y="137557"/>
                    <a:pt x="31750" y="134898"/>
                    <a:pt x="28575" y="132517"/>
                  </a:cubicBezTo>
                  <a:lnTo>
                    <a:pt x="21432" y="111085"/>
                  </a:lnTo>
                  <a:cubicBezTo>
                    <a:pt x="20638" y="108704"/>
                    <a:pt x="20442" y="106030"/>
                    <a:pt x="19050" y="103942"/>
                  </a:cubicBezTo>
                  <a:cubicBezTo>
                    <a:pt x="17463" y="101561"/>
                    <a:pt x="15568" y="99358"/>
                    <a:pt x="14288" y="96798"/>
                  </a:cubicBezTo>
                  <a:cubicBezTo>
                    <a:pt x="4434" y="77088"/>
                    <a:pt x="20788" y="102975"/>
                    <a:pt x="7144" y="82510"/>
                  </a:cubicBezTo>
                  <a:cubicBezTo>
                    <a:pt x="6350" y="80129"/>
                    <a:pt x="3831" y="77697"/>
                    <a:pt x="4763" y="75367"/>
                  </a:cubicBezTo>
                  <a:cubicBezTo>
                    <a:pt x="5826" y="72710"/>
                    <a:pt x="9101" y="71165"/>
                    <a:pt x="11907" y="70604"/>
                  </a:cubicBezTo>
                  <a:cubicBezTo>
                    <a:pt x="21279" y="68729"/>
                    <a:pt x="30957" y="69017"/>
                    <a:pt x="40482" y="68223"/>
                  </a:cubicBezTo>
                  <a:cubicBezTo>
                    <a:pt x="39688" y="63460"/>
                    <a:pt x="39627" y="58516"/>
                    <a:pt x="38100" y="53935"/>
                  </a:cubicBezTo>
                  <a:cubicBezTo>
                    <a:pt x="36442" y="48962"/>
                    <a:pt x="29510" y="42964"/>
                    <a:pt x="26194" y="39648"/>
                  </a:cubicBezTo>
                  <a:cubicBezTo>
                    <a:pt x="24506" y="29518"/>
                    <a:pt x="19474" y="9739"/>
                    <a:pt x="28575" y="1548"/>
                  </a:cubicBezTo>
                  <a:cubicBezTo>
                    <a:pt x="33332" y="-2733"/>
                    <a:pt x="41275" y="3135"/>
                    <a:pt x="47625" y="3929"/>
                  </a:cubicBezTo>
                  <a:cubicBezTo>
                    <a:pt x="50800" y="7104"/>
                    <a:pt x="53558" y="10760"/>
                    <a:pt x="57150" y="13454"/>
                  </a:cubicBezTo>
                  <a:cubicBezTo>
                    <a:pt x="67061" y="20888"/>
                    <a:pt x="64622" y="16000"/>
                    <a:pt x="73819" y="20598"/>
                  </a:cubicBezTo>
                  <a:cubicBezTo>
                    <a:pt x="90562" y="28969"/>
                    <a:pt x="68723" y="23319"/>
                    <a:pt x="95250" y="27742"/>
                  </a:cubicBezTo>
                  <a:cubicBezTo>
                    <a:pt x="98425" y="26154"/>
                    <a:pt x="101886" y="25042"/>
                    <a:pt x="104775" y="22979"/>
                  </a:cubicBezTo>
                  <a:cubicBezTo>
                    <a:pt x="107515" y="21021"/>
                    <a:pt x="109332" y="17991"/>
                    <a:pt x="111919" y="15835"/>
                  </a:cubicBezTo>
                  <a:cubicBezTo>
                    <a:pt x="114118" y="14003"/>
                    <a:pt x="116864" y="12905"/>
                    <a:pt x="119063" y="11073"/>
                  </a:cubicBezTo>
                  <a:cubicBezTo>
                    <a:pt x="130956" y="1163"/>
                    <a:pt x="120796" y="5733"/>
                    <a:pt x="133350" y="1548"/>
                  </a:cubicBezTo>
                  <a:cubicBezTo>
                    <a:pt x="138906" y="2342"/>
                    <a:pt x="144694" y="2154"/>
                    <a:pt x="150019" y="3929"/>
                  </a:cubicBezTo>
                  <a:cubicBezTo>
                    <a:pt x="164016" y="8595"/>
                    <a:pt x="161523" y="13052"/>
                    <a:pt x="171450" y="22979"/>
                  </a:cubicBezTo>
                  <a:cubicBezTo>
                    <a:pt x="174256" y="25785"/>
                    <a:pt x="177962" y="27540"/>
                    <a:pt x="180975" y="30123"/>
                  </a:cubicBezTo>
                  <a:cubicBezTo>
                    <a:pt x="183532" y="32315"/>
                    <a:pt x="185738" y="34886"/>
                    <a:pt x="188119" y="37267"/>
                  </a:cubicBezTo>
                  <a:cubicBezTo>
                    <a:pt x="189707" y="34092"/>
                    <a:pt x="191862" y="31142"/>
                    <a:pt x="192882" y="27742"/>
                  </a:cubicBezTo>
                  <a:cubicBezTo>
                    <a:pt x="194269" y="23117"/>
                    <a:pt x="193302" y="17866"/>
                    <a:pt x="195263" y="13454"/>
                  </a:cubicBezTo>
                  <a:cubicBezTo>
                    <a:pt x="196631" y="10377"/>
                    <a:pt x="199605" y="8178"/>
                    <a:pt x="202407" y="6310"/>
                  </a:cubicBezTo>
                  <a:cubicBezTo>
                    <a:pt x="206315" y="3705"/>
                    <a:pt x="222110" y="1836"/>
                    <a:pt x="223838" y="1548"/>
                  </a:cubicBezTo>
                  <a:cubicBezTo>
                    <a:pt x="236538" y="3135"/>
                    <a:pt x="249606" y="2885"/>
                    <a:pt x="261938" y="6310"/>
                  </a:cubicBezTo>
                  <a:cubicBezTo>
                    <a:pt x="264695" y="7076"/>
                    <a:pt x="264676" y="11430"/>
                    <a:pt x="266700" y="13454"/>
                  </a:cubicBezTo>
                  <a:cubicBezTo>
                    <a:pt x="268724" y="15478"/>
                    <a:pt x="271463" y="16629"/>
                    <a:pt x="273844" y="18217"/>
                  </a:cubicBezTo>
                  <a:cubicBezTo>
                    <a:pt x="275432" y="20598"/>
                    <a:pt x="278845" y="22508"/>
                    <a:pt x="278607" y="25360"/>
                  </a:cubicBezTo>
                  <a:cubicBezTo>
                    <a:pt x="277812" y="34900"/>
                    <a:pt x="273473" y="48214"/>
                    <a:pt x="264319" y="53935"/>
                  </a:cubicBezTo>
                  <a:cubicBezTo>
                    <a:pt x="260694" y="56200"/>
                    <a:pt x="256382" y="57110"/>
                    <a:pt x="252413" y="58698"/>
                  </a:cubicBezTo>
                  <a:cubicBezTo>
                    <a:pt x="247264" y="65563"/>
                    <a:pt x="238666" y="72242"/>
                    <a:pt x="247650" y="82510"/>
                  </a:cubicBezTo>
                  <a:cubicBezTo>
                    <a:pt x="250956" y="86288"/>
                    <a:pt x="261938" y="87273"/>
                    <a:pt x="261938" y="87273"/>
                  </a:cubicBezTo>
                  <a:cubicBezTo>
                    <a:pt x="266937" y="91023"/>
                    <a:pt x="274782" y="96205"/>
                    <a:pt x="278607" y="101560"/>
                  </a:cubicBezTo>
                  <a:cubicBezTo>
                    <a:pt x="282285" y="106708"/>
                    <a:pt x="283807" y="112400"/>
                    <a:pt x="285750" y="118229"/>
                  </a:cubicBezTo>
                  <a:cubicBezTo>
                    <a:pt x="286544" y="125373"/>
                    <a:pt x="286516" y="132656"/>
                    <a:pt x="288132" y="139660"/>
                  </a:cubicBezTo>
                  <a:cubicBezTo>
                    <a:pt x="291127" y="152637"/>
                    <a:pt x="298818" y="146863"/>
                    <a:pt x="290513" y="163473"/>
                  </a:cubicBezTo>
                  <a:cubicBezTo>
                    <a:pt x="287789" y="168922"/>
                    <a:pt x="275162" y="169877"/>
                    <a:pt x="271463" y="170617"/>
                  </a:cubicBezTo>
                  <a:cubicBezTo>
                    <a:pt x="269082" y="172998"/>
                    <a:pt x="264873" y="174438"/>
                    <a:pt x="264319" y="177760"/>
                  </a:cubicBezTo>
                  <a:cubicBezTo>
                    <a:pt x="263849" y="180583"/>
                    <a:pt x="268077" y="182224"/>
                    <a:pt x="269082" y="184904"/>
                  </a:cubicBezTo>
                  <a:cubicBezTo>
                    <a:pt x="270503" y="188694"/>
                    <a:pt x="270585" y="192859"/>
                    <a:pt x="271463" y="196810"/>
                  </a:cubicBezTo>
                  <a:cubicBezTo>
                    <a:pt x="278185" y="227063"/>
                    <a:pt x="269047" y="182346"/>
                    <a:pt x="276225" y="218242"/>
                  </a:cubicBezTo>
                  <a:cubicBezTo>
                    <a:pt x="275431" y="231736"/>
                    <a:pt x="276495" y="245469"/>
                    <a:pt x="273844" y="258723"/>
                  </a:cubicBezTo>
                  <a:cubicBezTo>
                    <a:pt x="273184" y="262025"/>
                    <a:pt x="268568" y="263065"/>
                    <a:pt x="266700" y="265867"/>
                  </a:cubicBezTo>
                  <a:cubicBezTo>
                    <a:pt x="265308" y="267955"/>
                    <a:pt x="265113" y="270629"/>
                    <a:pt x="264319" y="273010"/>
                  </a:cubicBezTo>
                  <a:cubicBezTo>
                    <a:pt x="266924" y="283430"/>
                    <a:pt x="265927" y="282372"/>
                    <a:pt x="271463" y="292060"/>
                  </a:cubicBezTo>
                  <a:cubicBezTo>
                    <a:pt x="272883" y="294545"/>
                    <a:pt x="274201" y="297180"/>
                    <a:pt x="276225" y="299204"/>
                  </a:cubicBezTo>
                  <a:cubicBezTo>
                    <a:pt x="283888" y="306868"/>
                    <a:pt x="282683" y="305339"/>
                    <a:pt x="285750" y="299204"/>
                  </a:cubicBezTo>
                </a:path>
              </a:pathLst>
            </a:custGeom>
            <a:noFill/>
            <a:ln>
              <a:solidFill>
                <a:srgbClr val="E6645F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1" name="文本框 200">
              <a:extLst>
                <a:ext uri="{FF2B5EF4-FFF2-40B4-BE49-F238E27FC236}">
                  <a16:creationId xmlns:a16="http://schemas.microsoft.com/office/drawing/2014/main" id="{11D0062B-0005-444D-970F-C5B5F4F30C2E}"/>
                </a:ext>
              </a:extLst>
            </p:cNvPr>
            <p:cNvSpPr txBox="1"/>
            <p:nvPr/>
          </p:nvSpPr>
          <p:spPr>
            <a:xfrm>
              <a:off x="7396404" y="665675"/>
              <a:ext cx="798621" cy="319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Miscible trailing edge</a:t>
              </a:r>
              <a:endParaRPr lang="zh-CN" altLang="en-US" sz="700" b="1" baseline="-25000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202" name="直接箭头连接符 201">
              <a:extLst>
                <a:ext uri="{FF2B5EF4-FFF2-40B4-BE49-F238E27FC236}">
                  <a16:creationId xmlns:a16="http://schemas.microsoft.com/office/drawing/2014/main" id="{7756B642-2B87-4395-B219-DCC2715B85C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72256" y="605670"/>
              <a:ext cx="288000" cy="108000"/>
            </a:xfrm>
            <a:prstGeom prst="straightConnector1">
              <a:avLst/>
            </a:prstGeom>
            <a:ln w="12700">
              <a:solidFill>
                <a:srgbClr val="E6645F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3" name="文本框 202">
              <a:extLst>
                <a:ext uri="{FF2B5EF4-FFF2-40B4-BE49-F238E27FC236}">
                  <a16:creationId xmlns:a16="http://schemas.microsoft.com/office/drawing/2014/main" id="{A2BA0787-D14B-45CB-AC41-815EF593EC12}"/>
                </a:ext>
              </a:extLst>
            </p:cNvPr>
            <p:cNvSpPr txBox="1"/>
            <p:nvPr/>
          </p:nvSpPr>
          <p:spPr>
            <a:xfrm>
              <a:off x="8842321" y="444088"/>
              <a:ext cx="439242" cy="1597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00" b="1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US" altLang="zh-CN" sz="700" b="1" baseline="-25000" dirty="0">
                  <a:solidFill>
                    <a:srgbClr val="E6645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zh-CN" altLang="en-US" sz="700" b="1" dirty="0">
                <a:solidFill>
                  <a:srgbClr val="E66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4" name="文本框 203">
              <a:extLst>
                <a:ext uri="{FF2B5EF4-FFF2-40B4-BE49-F238E27FC236}">
                  <a16:creationId xmlns:a16="http://schemas.microsoft.com/office/drawing/2014/main" id="{A6DE7432-B129-47FD-8F41-5C0EACCAB49E}"/>
                </a:ext>
              </a:extLst>
            </p:cNvPr>
            <p:cNvSpPr txBox="1"/>
            <p:nvPr/>
          </p:nvSpPr>
          <p:spPr bwMode="auto">
            <a:xfrm>
              <a:off x="8804043" y="276614"/>
              <a:ext cx="519104" cy="1597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altLang="zh-CN" sz="700" b="1" dirty="0">
                  <a:solidFill>
                    <a:srgbClr val="E6645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460 s</a:t>
              </a:r>
              <a:endParaRPr lang="zh-CN" altLang="en-US" sz="700" b="1" dirty="0">
                <a:solidFill>
                  <a:srgbClr val="E664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05" name="矩形 30">
            <a:extLst>
              <a:ext uri="{FF2B5EF4-FFF2-40B4-BE49-F238E27FC236}">
                <a16:creationId xmlns:a16="http://schemas.microsoft.com/office/drawing/2014/main" id="{1A6FCDBA-FAA5-417B-9C5A-C4D09D2A16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086" y="993709"/>
            <a:ext cx="11376000" cy="1137556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MMP measured at the </a:t>
            </a:r>
            <a:r>
              <a:rPr lang="en-US" altLang="zh-CN" sz="18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nanoscale is lower than 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that under </a:t>
            </a:r>
            <a:r>
              <a:rPr lang="en-US" altLang="zh-CN" sz="18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micro-nano multiscale 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conditions;</a:t>
            </a:r>
          </a:p>
          <a:p>
            <a:pPr marL="288000" indent="-288000" algn="just">
              <a:lnSpc>
                <a:spcPct val="130000"/>
              </a:lnSpc>
              <a:spcBef>
                <a:spcPct val="0"/>
              </a:spcBef>
              <a:spcAft>
                <a:spcPts val="0"/>
              </a:spcAft>
              <a:buSzPct val="67000"/>
              <a:buFont typeface="Wingdings" panose="05000000000000000000" pitchFamily="2" charset="2"/>
              <a:buChar char="n"/>
            </a:pP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In multiscale porous media, MMP exceeds the theoretical prediction in the largest pore size, </a:t>
            </a:r>
            <a:r>
              <a:rPr lang="en-US" altLang="zh-CN" sz="1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underscoring the necessity for theories that consider multiscale confinement effects</a:t>
            </a:r>
            <a:r>
              <a:rPr lang="en-US" altLang="zh-CN" sz="1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06" name="文本框 205">
            <a:extLst>
              <a:ext uri="{FF2B5EF4-FFF2-40B4-BE49-F238E27FC236}">
                <a16:creationId xmlns:a16="http://schemas.microsoft.com/office/drawing/2014/main" id="{70D5027D-2F8B-4778-B4E4-BEBB0F63CA8E}"/>
              </a:ext>
            </a:extLst>
          </p:cNvPr>
          <p:cNvSpPr txBox="1"/>
          <p:nvPr/>
        </p:nvSpPr>
        <p:spPr>
          <a:xfrm>
            <a:off x="699314" y="6431149"/>
            <a:ext cx="2880000" cy="28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Multiscale nanofluidic chip models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7" name="文本框 206">
            <a:extLst>
              <a:ext uri="{FF2B5EF4-FFF2-40B4-BE49-F238E27FC236}">
                <a16:creationId xmlns:a16="http://schemas.microsoft.com/office/drawing/2014/main" id="{C7FC952A-831F-48D1-8B53-94195C50EDCF}"/>
              </a:ext>
            </a:extLst>
          </p:cNvPr>
          <p:cNvSpPr txBox="1"/>
          <p:nvPr/>
        </p:nvSpPr>
        <p:spPr>
          <a:xfrm>
            <a:off x="5762258" y="3870144"/>
            <a:ext cx="4572000" cy="28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CO</a:t>
            </a:r>
            <a:r>
              <a:rPr lang="en-US" altLang="zh-CN" sz="1200" b="1" baseline="-25000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-oil miscible phase phenomenon in multiscale model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8" name="文本框 207">
            <a:extLst>
              <a:ext uri="{FF2B5EF4-FFF2-40B4-BE49-F238E27FC236}">
                <a16:creationId xmlns:a16="http://schemas.microsoft.com/office/drawing/2014/main" id="{5A4245D0-133A-4D03-99CA-D9443D830640}"/>
              </a:ext>
            </a:extLst>
          </p:cNvPr>
          <p:cNvSpPr txBox="1"/>
          <p:nvPr/>
        </p:nvSpPr>
        <p:spPr>
          <a:xfrm>
            <a:off x="4585883" y="6352021"/>
            <a:ext cx="3600000" cy="25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Single-scale vs. multiscale MMP comparison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9" name="文本框 208">
            <a:extLst>
              <a:ext uri="{FF2B5EF4-FFF2-40B4-BE49-F238E27FC236}">
                <a16:creationId xmlns:a16="http://schemas.microsoft.com/office/drawing/2014/main" id="{29378B5D-5B69-4578-AB32-46D317D140B8}"/>
              </a:ext>
            </a:extLst>
          </p:cNvPr>
          <p:cNvSpPr txBox="1"/>
          <p:nvPr/>
        </p:nvSpPr>
        <p:spPr>
          <a:xfrm>
            <a:off x="8123370" y="6352021"/>
            <a:ext cx="3744000" cy="28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</a:t>
            </a:r>
            <a:r>
              <a:rPr lang="en-US" altLang="zh-CN" sz="1200" b="1" dirty="0">
                <a:solidFill>
                  <a:srgbClr val="0000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perimental vs. theoretical MMP comparison </a:t>
            </a:r>
            <a:endParaRPr lang="zh-CN" altLang="en-US" sz="12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8" name="灯片编号占位符 1">
            <a:extLst>
              <a:ext uri="{FF2B5EF4-FFF2-40B4-BE49-F238E27FC236}">
                <a16:creationId xmlns:a16="http://schemas.microsoft.com/office/drawing/2014/main" id="{AB197164-00AC-4E8D-8CB6-7A839D39B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643479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D70E9F7-A859-468E-A371-4F5193E443A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Related publications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8" name="矩形 3">
            <a:extLst>
              <a:ext uri="{FF2B5EF4-FFF2-40B4-BE49-F238E27FC236}">
                <a16:creationId xmlns:a16="http://schemas.microsoft.com/office/drawing/2014/main" id="{7131D973-F32E-4D04-88F3-4F62D3FB52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2053" y="1171642"/>
            <a:ext cx="10440000" cy="543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>
                <a:srgbClr val="C00000"/>
              </a:buClr>
              <a:buFont typeface="Wingdings" panose="05000000000000000000" pitchFamily="2" charset="2"/>
              <a:buChar char="Ø"/>
            </a:pP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Zengding Wang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Tianjiang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Zhang,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Junjie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Zhong et al.*, Unveiling nanoscale fluid miscible behaviors with nanofluidic slim-tube,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Energy Environmental Science (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IF=32.4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 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2024, 17, 9635. </a:t>
            </a:r>
            <a:endParaRPr lang="en-US" altLang="zh-CN" sz="1600" b="1" dirty="0"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eaLnBrk="1" hangingPunct="1">
              <a:lnSpc>
                <a:spcPct val="200000"/>
              </a:lnSpc>
              <a:spcBef>
                <a:spcPct val="0"/>
              </a:spcBef>
              <a:buClr>
                <a:srgbClr val="C00000"/>
              </a:buClr>
              <a:buFont typeface="Wingdings" panose="05000000000000000000" pitchFamily="2" charset="2"/>
              <a:buChar char="Ø"/>
            </a:pP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Zengding Wang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Chaofu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Peng,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Junjie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Zhong et al.*, Nanoscale CO</a:t>
            </a:r>
            <a:r>
              <a:rPr lang="en-US" altLang="zh-CN" sz="1600" baseline="-250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miscibility and minimum miscibility pressure in tight reservoirs: nanofluidic slim-tube </a:t>
            </a: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visualization coupled with thermodynamic modeling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Petroleum 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Science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(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IF=6.1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 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2026 (Accept). </a:t>
            </a:r>
          </a:p>
          <a:p>
            <a:pPr eaLnBrk="1" hangingPunct="1">
              <a:lnSpc>
                <a:spcPct val="200000"/>
              </a:lnSpc>
              <a:spcBef>
                <a:spcPct val="0"/>
              </a:spcBef>
              <a:buClr>
                <a:srgbClr val="C00000"/>
              </a:buClr>
              <a:buFont typeface="Wingdings" panose="05000000000000000000" pitchFamily="2" charset="2"/>
              <a:buChar char="Ø"/>
            </a:pP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Zengding Wang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Tianjiang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Zhang,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Junjie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Zhong et al.*, Effects of pore geometry and wall property on nanoscale fluid miscible behavior,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Chemical Engineering Journal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(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IF=13.2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 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2025, 519, 164976. 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eaLnBrk="1" hangingPunct="1">
              <a:lnSpc>
                <a:spcPct val="200000"/>
              </a:lnSpc>
              <a:spcBef>
                <a:spcPct val="0"/>
              </a:spcBef>
              <a:buClr>
                <a:srgbClr val="C00000"/>
              </a:buClr>
              <a:buFont typeface="Wingdings" panose="05000000000000000000" pitchFamily="2" charset="2"/>
              <a:buChar char="Ø"/>
            </a:pP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Zengding Wang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Tengyu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Liu,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Junjie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Zhong et al.*, Adsorption effects on CO</a:t>
            </a:r>
            <a:r>
              <a:rPr lang="en-US" altLang="zh-CN" sz="1600" baseline="-250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-oil minimum miscibility pressure in tight reservoirs,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Energy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(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IF=9.4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 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2024, 288, 129815. </a:t>
            </a:r>
          </a:p>
          <a:p>
            <a:pPr eaLnBrk="1" hangingPunct="1">
              <a:lnSpc>
                <a:spcPct val="200000"/>
              </a:lnSpc>
              <a:spcBef>
                <a:spcPct val="0"/>
              </a:spcBef>
              <a:buClr>
                <a:srgbClr val="C00000"/>
              </a:buClr>
              <a:buFont typeface="Wingdings" panose="05000000000000000000" pitchFamily="2" charset="2"/>
              <a:buChar char="Ø"/>
            </a:pP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Zengding Wang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, Keli Ding, </a:t>
            </a:r>
            <a:r>
              <a:rPr lang="en-US" altLang="zh-CN" sz="1600" dirty="0" err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Junjie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Zhong et al.*, Minireview of microscopic CO</a:t>
            </a:r>
            <a:r>
              <a:rPr lang="en-US" altLang="zh-CN" sz="1600" baseline="-250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interaction with fluids and minerals in shale: advances and outlook,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Energy Fuels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(</a:t>
            </a:r>
            <a:r>
              <a:rPr lang="en-US" altLang="zh-CN" sz="1600" b="1" dirty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IF=5.3</a:t>
            </a:r>
            <a:r>
              <a:rPr lang="en-US" altLang="zh-CN" sz="16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) </a:t>
            </a:r>
            <a:r>
              <a:rPr lang="en-US" altLang="zh-CN" sz="16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rPr>
              <a:t>2023, 37, 9895-9913.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5" name="灯片编号占位符 1">
            <a:extLst>
              <a:ext uri="{FF2B5EF4-FFF2-40B4-BE49-F238E27FC236}">
                <a16:creationId xmlns:a16="http://schemas.microsoft.com/office/drawing/2014/main" id="{D1DDFF1C-14B4-427D-BDB4-A89DEFAE2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7266165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EB9CFDA3-D243-4AE2-B56F-2FECB50803BC}"/>
              </a:ext>
            </a:extLst>
          </p:cNvPr>
          <p:cNvSpPr txBox="1"/>
          <p:nvPr/>
        </p:nvSpPr>
        <p:spPr>
          <a:xfrm>
            <a:off x="855408" y="106613"/>
            <a:ext cx="10478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InterPore2026: MS20-</a:t>
            </a:r>
            <a:r>
              <a:rPr lang="en-US" altLang="zh-CN" sz="28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Special Session in Honor of Jun Yao</a:t>
            </a:r>
            <a:endParaRPr lang="zh-CN" altLang="en-US" sz="28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A791EC7-16C8-4556-A3D0-DBA550B2AE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7107" y="1249274"/>
            <a:ext cx="291778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just" eaLnBrk="1" hangingPunct="1">
              <a:spcBef>
                <a:spcPts val="0"/>
              </a:spcBef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lang="en-US" altLang="zh-CN" sz="4000" b="1" dirty="0">
                <a:solidFill>
                  <a:srgbClr val="C00000"/>
                </a:solidFill>
                <a:ea typeface="微软雅黑" panose="020B0503020204020204" pitchFamily="34" charset="-122"/>
                <a:cs typeface="Arial" panose="020B0604020202020204" pitchFamily="34" charset="0"/>
              </a:rPr>
              <a:t>Thank you!</a:t>
            </a:r>
          </a:p>
        </p:txBody>
      </p:sp>
      <p:pic>
        <p:nvPicPr>
          <p:cNvPr id="7" name="图片 6" descr="图片包含 户外, 自然&#10;&#10;描述已自动生成">
            <a:extLst>
              <a:ext uri="{FF2B5EF4-FFF2-40B4-BE49-F238E27FC236}">
                <a16:creationId xmlns:a16="http://schemas.microsoft.com/office/drawing/2014/main" id="{8208CA7C-799E-4C34-A80F-834D01A75C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168147"/>
            <a:ext cx="9144000" cy="4048125"/>
          </a:xfrm>
          <a:prstGeom prst="rect">
            <a:avLst/>
          </a:prstGeom>
        </p:spPr>
      </p:pic>
      <p:sp>
        <p:nvSpPr>
          <p:cNvPr id="8" name="灯片编号占位符 1">
            <a:extLst>
              <a:ext uri="{FF2B5EF4-FFF2-40B4-BE49-F238E27FC236}">
                <a16:creationId xmlns:a16="http://schemas.microsoft.com/office/drawing/2014/main" id="{F815CFC4-9FD4-4009-A664-C58B1F1EA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1758" y="6489519"/>
            <a:ext cx="710241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097E00-045F-4753-8000-DBE10BACCB5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cs"/>
              </a:rPr>
              <a:t>/21</a:t>
            </a:r>
          </a:p>
        </p:txBody>
      </p:sp>
    </p:spTree>
    <p:extLst>
      <p:ext uri="{BB962C8B-B14F-4D97-AF65-F5344CB8AC3E}">
        <p14:creationId xmlns:p14="http://schemas.microsoft.com/office/powerpoint/2010/main" val="395602717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b="1">
            <a:latin typeface="Times New Roman" panose="02020603050405020304" pitchFamily="18" charset="0"/>
            <a:ea typeface="微软雅黑" panose="020B0503020204020204" pitchFamily="34" charset="-122"/>
            <a:cs typeface="Times New Roman" panose="02020603050405020304" pitchFamily="18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2191</TotalTime>
  <Words>2780</Words>
  <Application>Microsoft Office PowerPoint</Application>
  <PresentationFormat>宽屏</PresentationFormat>
  <Paragraphs>356</Paragraphs>
  <Slides>21</Slides>
  <Notes>17</Notes>
  <HiddenSlides>0</HiddenSlides>
  <MMClips>0</MMClips>
  <ScaleCrop>false</ScaleCrop>
  <HeadingPairs>
    <vt:vector size="8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0" baseType="lpstr">
      <vt:lpstr>等线</vt:lpstr>
      <vt:lpstr>微软雅黑</vt:lpstr>
      <vt:lpstr>Arial</vt:lpstr>
      <vt:lpstr>Calibri</vt:lpstr>
      <vt:lpstr>Calibri Light</vt:lpstr>
      <vt:lpstr>Times New Roman</vt:lpstr>
      <vt:lpstr>Wingdings</vt:lpstr>
      <vt:lpstr>1_Office 主题​​</vt:lpstr>
      <vt:lpstr>Equation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姚军</dc:creator>
  <cp:lastModifiedBy>Wangzengding</cp:lastModifiedBy>
  <cp:revision>206</cp:revision>
  <dcterms:created xsi:type="dcterms:W3CDTF">2016-09-19T16:27:58Z</dcterms:created>
  <dcterms:modified xsi:type="dcterms:W3CDTF">2026-05-15T07:25:37Z</dcterms:modified>
</cp:coreProperties>
</file>