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16"/>
  </p:notesMasterIdLst>
  <p:handoutMasterIdLst>
    <p:handoutMasterId r:id="rId17"/>
  </p:handoutMasterIdLst>
  <p:sldIdLst>
    <p:sldId id="2279" r:id="rId3"/>
    <p:sldId id="2315" r:id="rId4"/>
    <p:sldId id="2307" r:id="rId5"/>
    <p:sldId id="2308" r:id="rId6"/>
    <p:sldId id="2286" r:id="rId7"/>
    <p:sldId id="2309" r:id="rId8"/>
    <p:sldId id="2318" r:id="rId9"/>
    <p:sldId id="2316" r:id="rId10"/>
    <p:sldId id="2313" r:id="rId11"/>
    <p:sldId id="2296" r:id="rId12"/>
    <p:sldId id="2319" r:id="rId13"/>
    <p:sldId id="2314" r:id="rId14"/>
    <p:sldId id="2135" r:id="rId15"/>
  </p:sldIdLst>
  <p:sldSz cx="9144000" cy="5143500" type="screen16x9"/>
  <p:notesSz cx="7104063" cy="10234613"/>
  <p:custDataLst>
    <p:tags r:id="rId18"/>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5" userDrawn="1">
          <p15:clr>
            <a:srgbClr val="A4A3A4"/>
          </p15:clr>
        </p15:guide>
        <p15:guide id="2" orient="horz" pos="1608" userDrawn="1">
          <p15:clr>
            <a:srgbClr val="A4A3A4"/>
          </p15:clr>
        </p15:guide>
        <p15:guide id="3" pos="2896"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ng" initials="L" lastIdx="1" clrIdx="0"/>
  <p:cmAuthor id="2" name="Fiona Zhu" initials="FZ" lastIdx="1" clrIdx="1"/>
  <p:cmAuthor id="3" name="user" initials="u" lastIdx="1" clrIdx="2">
    <p:extLst>
      <p:ext uri="{19B8F6BF-5375-455C-9EA6-DF929625EA0E}">
        <p15:presenceInfo xmlns:p15="http://schemas.microsoft.com/office/powerpoint/2012/main" userId="eb69b1fb7d122a08" providerId="Windows Live"/>
      </p:ext>
    </p:extLst>
  </p:cmAuthor>
  <p:cmAuthor id="4" name="Shiwei Wu" initials="SW"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A7A"/>
    <a:srgbClr val="AED9D1"/>
    <a:srgbClr val="FFFF00"/>
    <a:srgbClr val="FFFF75"/>
    <a:srgbClr val="858585"/>
    <a:srgbClr val="630D5F"/>
    <a:srgbClr val="026230"/>
    <a:srgbClr val="3740FE"/>
    <a:srgbClr val="FFFFFF"/>
    <a:srgbClr val="FBE9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4" autoAdjust="0"/>
    <p:restoredTop sz="89780" autoAdjust="0"/>
  </p:normalViewPr>
  <p:slideViewPr>
    <p:cSldViewPr snapToGrid="0" showGuides="1">
      <p:cViewPr varScale="1">
        <p:scale>
          <a:sx n="188" d="100"/>
          <a:sy n="188" d="100"/>
        </p:scale>
        <p:origin x="1302" y="66"/>
      </p:cViewPr>
      <p:guideLst>
        <p:guide orient="horz" pos="2135"/>
        <p:guide orient="horz" pos="1608"/>
        <p:guide pos="2896"/>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80" d="100"/>
        <a:sy n="80" d="100"/>
      </p:scale>
      <p:origin x="0" y="0"/>
    </p:cViewPr>
  </p:sorterViewPr>
  <p:notesViewPr>
    <p:cSldViewPr snapToGrid="0" showGuides="1">
      <p:cViewPr varScale="1">
        <p:scale>
          <a:sx n="88" d="100"/>
          <a:sy n="88" d="100"/>
        </p:scale>
        <p:origin x="4448" y="208"/>
      </p:cViewPr>
      <p:guideLst>
        <p:guide orient="horz" pos="3223"/>
        <p:guide pos="2237"/>
      </p:guideLst>
    </p:cSldViewPr>
  </p:notes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hangingPunct="1">
              <a:buFont typeface="Arial" panose="020B0604020202020204" pitchFamily="34" charset="0"/>
              <a:buNone/>
              <a:defRPr sz="1245"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45"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eaLnBrk="1" hangingPunct="1">
              <a:buFont typeface="Arial" panose="020B0604020202020204" pitchFamily="34" charset="0"/>
              <a:buNone/>
              <a:defRPr sz="1245" noProof="1">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8637757-6AA9-42C9-A0D9-97EB04F22B90}" type="datetimeFigureOut">
              <a:rPr kumimoji="0" lang="zh-CN" altLang="en-US" sz="1245"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t>2026/5/15</a:t>
            </a:fld>
            <a:endParaRPr kumimoji="0" lang="zh-CN" altLang="en-US" sz="1245"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eaLnBrk="1" hangingPunct="1">
              <a:buFont typeface="Arial" panose="020B0604020202020204" pitchFamily="34" charset="0"/>
              <a:buNone/>
              <a:defRPr sz="1245"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45"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4024313" y="9721850"/>
            <a:ext cx="3078163" cy="512763"/>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6FD96B3-C998-4CB0-AE70-C3140E172503}" type="slidenum">
              <a:rPr kumimoji="0" lang="zh-CN" altLang="en-US" sz="12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fontAlgn="auto" hangingPunct="1">
              <a:buFont typeface="Arial" panose="020B0604020202020204" pitchFamily="34" charset="0"/>
              <a:buNone/>
              <a:defRPr sz="1200" noProof="1"/>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eaLnBrk="1" fontAlgn="auto" hangingPunct="1">
              <a:buFont typeface="Arial" panose="020B0604020202020204" pitchFamily="34" charset="0"/>
              <a:buNone/>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fld id="{79452F59-2FFF-49E8-9B97-A36E4DAA23C6}"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t>2026/5/15</a:t>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7172" name="幻灯片图像占位符 3"/>
          <p:cNvSpPr>
            <a:spLocks noGrp="1" noRot="1" noChangeAspect="1"/>
          </p:cNvSpPr>
          <p:nvPr>
            <p:ph type="sldImg"/>
          </p:nvPr>
        </p:nvSpPr>
        <p:spPr>
          <a:xfrm>
            <a:off x="482600" y="1279525"/>
            <a:ext cx="6138863" cy="3454400"/>
          </a:xfrm>
          <a:prstGeom prst="rect">
            <a:avLst/>
          </a:prstGeom>
          <a:noFill/>
          <a:ln w="12700" cap="flat" cmpd="sng">
            <a:solidFill>
              <a:srgbClr val="000000"/>
            </a:solidFill>
            <a:prstDash val="solid"/>
            <a:round/>
            <a:headEnd type="none" w="med" len="med"/>
            <a:tailEnd type="none" w="med" len="med"/>
          </a:ln>
        </p:spPr>
      </p:sp>
      <p:sp>
        <p:nvSpPr>
          <p:cNvPr id="8197" name="备注占位符 4"/>
          <p:cNvSpPr>
            <a:spLocks noGrp="1" noChangeArrowheads="1"/>
          </p:cNvSpPr>
          <p:nvPr>
            <p:ph type="body" sz="quarter" idx="4294967295"/>
          </p:nvPr>
        </p:nvSpPr>
        <p:spPr bwMode="auto">
          <a:xfrm>
            <a:off x="709613" y="4926013"/>
            <a:ext cx="56832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eaLnBrk="1" fontAlgn="auto" hangingPunct="1">
              <a:buFont typeface="Arial" panose="020B0604020202020204" pitchFamily="34" charset="0"/>
              <a:buNone/>
              <a:defRPr sz="1200" noProof="1"/>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863CE71-9DF6-42FE-A80F-B1E7C4598497}" type="slidenum">
              <a:rPr kumimoji="0" lang="zh-CN" altLang="en-US" sz="1200" b="0" i="0" u="none" strike="noStrike" kern="1200" cap="none" spc="0" normalizeH="0" baseline="0" noProof="1" dirty="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1800" b="1" kern="10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Investigation of Pore-Scale Dynamics of Dissolution-Precipitation of Mineral Using Micromodel</a:t>
            </a:r>
            <a:endParaRPr lang="zh-CN" altLang="zh-CN" sz="1800" b="1" kern="100" dirty="0">
              <a:solidFill>
                <a:srgbClr val="0F4761"/>
              </a:solidFill>
              <a:effectLst/>
              <a:latin typeface="等线 Light" panose="02010600030101010101" pitchFamily="2" charset="-122"/>
              <a:ea typeface="等线 Light"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576262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5530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our laboratory, microfluidic chips are fabricated from glass. The fabrication follows standard photolithography and hydrofluoric acid etching procedures. The workflow includes seven main steps: 1) photomask preparation, 2) photoresist deposition, 3) photolithography (with photomasks that have the desired geometry patterns), 4) development, 5) HF etching, 6) glass cutting and drilling for favorable chip size and inlet/outlet holes, 7) thermal bonding to a plain cover glass plate. In the following sections we detail the steps of the workflow.</a:t>
            </a:r>
            <a:endParaRPr lang="zh-CN" altLang="en-US" dirty="0"/>
          </a:p>
        </p:txBody>
      </p:sp>
    </p:spTree>
    <p:extLst>
      <p:ext uri="{BB962C8B-B14F-4D97-AF65-F5344CB8AC3E}">
        <p14:creationId xmlns:p14="http://schemas.microsoft.com/office/powerpoint/2010/main" val="1208202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072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545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064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7083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725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994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3676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9260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97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2914651"/>
            <a:ext cx="6400800" cy="646331"/>
          </a:xfrm>
        </p:spPr>
        <p:txBody>
          <a:bodyPr/>
          <a:lstStyle>
            <a:lvl1pPr marL="0" indent="0" algn="ctr">
              <a:buNone/>
              <a:defRPr sz="3600" b="1">
                <a:solidFill>
                  <a:schemeClr val="tx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10" name="标题 9"/>
          <p:cNvSpPr>
            <a:spLocks noGrp="1"/>
          </p:cNvSpPr>
          <p:nvPr>
            <p:ph type="title"/>
          </p:nvPr>
        </p:nvSpPr>
        <p:spPr>
          <a:xfrm>
            <a:off x="683568" y="1612769"/>
            <a:ext cx="8229600" cy="830997"/>
          </a:xfrm>
        </p:spPr>
        <p:txBody>
          <a:bodyPr/>
          <a:lstStyle>
            <a:lvl1pPr algn="ctr">
              <a:defRPr sz="4800" b="1">
                <a:solidFill>
                  <a:srgbClr val="630D5F"/>
                </a:solidFill>
                <a:effectLst/>
                <a:latin typeface="微软雅黑" panose="020B0503020204020204" pitchFamily="34" charset="-122"/>
                <a:ea typeface="微软雅黑" panose="020B0503020204020204" pitchFamily="34" charset="-122"/>
              </a:defRPr>
            </a:lvl1pPr>
          </a:lstStyle>
          <a:p>
            <a:r>
              <a:rPr lang="zh-CN" altLang="en-US" noProof="1"/>
              <a:t>单击此处编辑母版标题样式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172" name="Picture 5"/>
          <p:cNvPicPr/>
          <p:nvPr/>
        </p:nvPicPr>
        <p:blipFill>
          <a:blip r:embed="rId2"/>
          <a:stretch>
            <a:fillRect/>
          </a:stretch>
        </p:blipFill>
        <p:spPr>
          <a:xfrm>
            <a:off x="457200" y="1847850"/>
            <a:ext cx="2228850" cy="2219325"/>
          </a:xfrm>
          <a:prstGeom prst="rect">
            <a:avLst/>
          </a:prstGeom>
          <a:noFill/>
          <a:ln w="9525">
            <a:noFill/>
          </a:ln>
        </p:spPr>
      </p:pic>
      <p:sp>
        <p:nvSpPr>
          <p:cNvPr id="7" name="矩形 6"/>
          <p:cNvSpPr/>
          <p:nvPr/>
        </p:nvSpPr>
        <p:spPr>
          <a:xfrm>
            <a:off x="2556272" y="859631"/>
            <a:ext cx="6119813" cy="5954"/>
          </a:xfrm>
          <a:prstGeom prst="rect">
            <a:avLst/>
          </a:prstGeom>
          <a:solidFill>
            <a:srgbClr val="630D5F"/>
          </a:solidFill>
          <a:ln w="38100">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1"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2555776" y="403771"/>
            <a:ext cx="6131024" cy="461665"/>
          </a:xfrm>
        </p:spPr>
        <p:txBody>
          <a:bodyPr/>
          <a:lstStyle/>
          <a:p>
            <a:r>
              <a:rPr lang="zh-CN" altLang="en-US" noProof="1"/>
              <a:t>单击此处编辑母版标题样式</a:t>
            </a:r>
          </a:p>
        </p:txBody>
      </p:sp>
      <p:sp>
        <p:nvSpPr>
          <p:cNvPr id="5" name="内容占位符 4"/>
          <p:cNvSpPr>
            <a:spLocks noGrp="1"/>
          </p:cNvSpPr>
          <p:nvPr>
            <p:ph sz="quarter" idx="10"/>
          </p:nvPr>
        </p:nvSpPr>
        <p:spPr>
          <a:xfrm>
            <a:off x="3437874" y="1793454"/>
            <a:ext cx="5248926" cy="415498"/>
          </a:xfrm>
        </p:spPr>
        <p:txBody>
          <a:bodyPr/>
          <a:lstStyle>
            <a:lvl1pPr marL="540385" indent="-540385">
              <a:buFont typeface="+mj-ea"/>
              <a:buAutoNum type="ea1JpnChsDbPeriod"/>
              <a:defRPr>
                <a:solidFill>
                  <a:schemeClr val="accent6">
                    <a:lumMod val="75000"/>
                  </a:schemeClr>
                </a:solidFill>
              </a:defRPr>
            </a:lvl1pPr>
            <a:lvl2pPr marL="771525" indent="-428625">
              <a:buFont typeface="+mj-ea"/>
              <a:buAutoNum type="ea1JpnChsDbPeriod"/>
              <a:defRPr>
                <a:solidFill>
                  <a:schemeClr val="tx1"/>
                </a:solidFill>
              </a:defRPr>
            </a:lvl2pPr>
          </a:lstStyle>
          <a:p>
            <a:pPr lvl="0"/>
            <a:r>
              <a:rPr lang="zh-CN" altLang="en-US" noProof="1"/>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6" name="矩形 5"/>
          <p:cNvSpPr/>
          <p:nvPr/>
        </p:nvSpPr>
        <p:spPr>
          <a:xfrm>
            <a:off x="2556272" y="859631"/>
            <a:ext cx="6119813" cy="595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1" lang="zh-CN" altLang="en-US" sz="1350" b="0" i="0" u="none" strike="noStrike" kern="1200" cap="none" spc="0" normalizeH="0" baseline="0" noProof="1">
              <a:ln>
                <a:noFill/>
              </a:ln>
              <a:solidFill>
                <a:srgbClr val="630D5F"/>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2555874" y="403771"/>
            <a:ext cx="6120582" cy="461665"/>
          </a:xfrm>
        </p:spPr>
        <p:txBody>
          <a:bodyPr/>
          <a:lstStyle>
            <a:lvl1pPr algn="r">
              <a:defRPr sz="2400">
                <a:ln>
                  <a:noFill/>
                </a:ln>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457200" y="1200151"/>
            <a:ext cx="8229600" cy="1191095"/>
          </a:xfrm>
        </p:spPr>
        <p:txBody>
          <a:bodyPr/>
          <a:lstStyle>
            <a:lvl1pPr marL="257175" indent="-257175">
              <a:buFont typeface="Wingdings" panose="05000000000000000000" pitchFamily="2" charset="2"/>
              <a:buChar char="Ø"/>
              <a:defRPr sz="2100">
                <a:solidFill>
                  <a:srgbClr val="660066"/>
                </a:solidFill>
                <a:latin typeface="微软雅黑" panose="020B0503020204020204" pitchFamily="34" charset="-122"/>
                <a:ea typeface="微软雅黑" panose="020B0503020204020204" pitchFamily="34" charset="-122"/>
                <a:cs typeface="微软雅黑" panose="020B0503020204020204" pitchFamily="34" charset="-122"/>
              </a:defRPr>
            </a:lvl1pPr>
            <a:lvl2pPr marL="258445" indent="-258445">
              <a:buFont typeface="Arial" panose="020B0604020202020204" pitchFamily="34" charset="0"/>
              <a:buChar char="•"/>
              <a:defRPr sz="21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814705" indent="-342900">
              <a:buFont typeface="Wingdings" panose="05000000000000000000" pitchFamily="2" charset="2"/>
              <a:buChar char="ü"/>
              <a:defRPr lang="zh-CN" altLang="en-US" sz="2100" b="0" kern="1200" dirty="0">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3pPr>
            <a:lvl4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4pPr>
            <a:lvl5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zh-CN" altLang="en-US" noProof="1"/>
              <a:t>单击此处编辑母版文本样式</a:t>
            </a:r>
          </a:p>
          <a:p>
            <a:pPr lvl="1"/>
            <a:r>
              <a:rPr lang="zh-CN" altLang="en-US" noProof="1"/>
              <a:t>第二级</a:t>
            </a:r>
            <a:endParaRPr lang="en-US" altLang="zh-CN" noProof="1"/>
          </a:p>
          <a:p>
            <a:pPr lvl="2"/>
            <a:r>
              <a:rPr lang="zh-CN" altLang="en-US" noProof="1"/>
              <a:t>第三级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6" name="矩形 5"/>
          <p:cNvSpPr/>
          <p:nvPr/>
        </p:nvSpPr>
        <p:spPr>
          <a:xfrm>
            <a:off x="2556272" y="859631"/>
            <a:ext cx="6119813" cy="595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1" lang="zh-CN" altLang="en-US" sz="1350" b="0" i="0" u="none" strike="noStrike" kern="1200" cap="none" spc="0" normalizeH="0" baseline="0" noProof="1">
              <a:ln>
                <a:noFill/>
              </a:ln>
              <a:solidFill>
                <a:srgbClr val="630D5F"/>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2555874" y="403771"/>
            <a:ext cx="6120582" cy="461665"/>
          </a:xfrm>
        </p:spPr>
        <p:txBody>
          <a:bodyPr/>
          <a:lstStyle>
            <a:lvl1pPr algn="r">
              <a:defRPr sz="2400">
                <a:ln>
                  <a:noFill/>
                </a:ln>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457200" y="1200151"/>
            <a:ext cx="8229600" cy="1191095"/>
          </a:xfrm>
        </p:spPr>
        <p:txBody>
          <a:bodyPr/>
          <a:lstStyle>
            <a:lvl1pPr marL="257175" indent="-257175">
              <a:buFont typeface="Wingdings" panose="05000000000000000000" pitchFamily="2" charset="2"/>
              <a:buChar char="Ø"/>
              <a:defRPr sz="2100">
                <a:solidFill>
                  <a:srgbClr val="660066"/>
                </a:solidFill>
                <a:latin typeface="微软雅黑" panose="020B0503020204020204" pitchFamily="34" charset="-122"/>
                <a:ea typeface="微软雅黑" panose="020B0503020204020204" pitchFamily="34" charset="-122"/>
                <a:cs typeface="微软雅黑" panose="020B0503020204020204" pitchFamily="34" charset="-122"/>
              </a:defRPr>
            </a:lvl1pPr>
            <a:lvl2pPr marL="539750" indent="-258445">
              <a:buFont typeface="Arial" panose="020B0604020202020204" pitchFamily="34" charset="0"/>
              <a:buChar char="•"/>
              <a:defRPr sz="21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814705" indent="-342900">
              <a:buFont typeface="Wingdings" panose="05000000000000000000" pitchFamily="2" charset="2"/>
              <a:buChar char="ü"/>
              <a:defRPr lang="zh-CN" altLang="en-US" sz="2100" b="0" kern="1200" dirty="0">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3pPr>
            <a:lvl4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4pPr>
            <a:lvl5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zh-CN" altLang="en-US" noProof="1"/>
              <a:t>单击此处编辑母版文本样式</a:t>
            </a:r>
          </a:p>
          <a:p>
            <a:pPr lvl="1"/>
            <a:r>
              <a:rPr lang="zh-CN" altLang="en-US" noProof="1"/>
              <a:t>第二级</a:t>
            </a:r>
            <a:endParaRPr lang="en-US" altLang="zh-CN" noProof="1"/>
          </a:p>
          <a:p>
            <a:pPr lvl="2"/>
            <a:r>
              <a:rPr lang="zh-CN" altLang="en-US" noProof="1"/>
              <a:t>第三级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6" name="矩形 5"/>
          <p:cNvSpPr/>
          <p:nvPr/>
        </p:nvSpPr>
        <p:spPr>
          <a:xfrm>
            <a:off x="2556272" y="859631"/>
            <a:ext cx="6119813" cy="595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1" lang="zh-CN" altLang="en-US" sz="1350" b="0" i="0" u="none" strike="noStrike" kern="1200" cap="none" spc="0" normalizeH="0" baseline="0" noProof="1">
              <a:ln>
                <a:noFill/>
              </a:ln>
              <a:solidFill>
                <a:srgbClr val="630D5F"/>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2555874" y="403772"/>
            <a:ext cx="6120582" cy="461665"/>
          </a:xfrm>
        </p:spPr>
        <p:txBody>
          <a:bodyPr/>
          <a:lstStyle>
            <a:lvl1pPr algn="r">
              <a:defRPr sz="2400">
                <a:ln>
                  <a:noFill/>
                </a:ln>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457200" y="1200151"/>
            <a:ext cx="8229600" cy="803297"/>
          </a:xfrm>
        </p:spPr>
        <p:txBody>
          <a:bodyPr/>
          <a:lstStyle>
            <a:lvl1pPr>
              <a:defRPr sz="2100">
                <a:solidFill>
                  <a:srgbClr val="FF0000"/>
                </a:solidFill>
                <a:latin typeface="微软雅黑" panose="020B0503020204020204" pitchFamily="34" charset="-122"/>
                <a:ea typeface="微软雅黑" panose="020B0503020204020204" pitchFamily="34" charset="-122"/>
                <a:cs typeface="微软雅黑" panose="020B0503020204020204" pitchFamily="34" charset="-122"/>
              </a:defRPr>
            </a:lvl1pPr>
            <a:lvl2pPr marL="601345" indent="-258445">
              <a:buFont typeface="Wingdings" panose="05000000000000000000" pitchFamily="2" charset="2"/>
              <a:buChar char="Ø"/>
              <a:defRPr sz="2100">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2pPr>
            <a:lvl3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3pPr>
            <a:lvl4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4pPr>
            <a:lvl5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zh-CN" altLang="en-US" noProof="1"/>
              <a:t>单击此处编辑母版文本样式</a:t>
            </a:r>
          </a:p>
          <a:p>
            <a:pPr lvl="1"/>
            <a:r>
              <a:rPr lang="zh-CN" altLang="en-US" noProof="1"/>
              <a:t>第二级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5"/>
          <p:cNvSpPr/>
          <p:nvPr/>
        </p:nvSpPr>
        <p:spPr>
          <a:xfrm>
            <a:off x="2556272" y="859631"/>
            <a:ext cx="6119813" cy="595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1" lang="zh-CN" altLang="en-US" sz="1350" b="0" i="0" u="none" strike="noStrike" kern="1200" cap="none" spc="0" normalizeH="0" baseline="0" noProof="1">
              <a:ln>
                <a:noFill/>
              </a:ln>
              <a:solidFill>
                <a:srgbClr val="630D5F"/>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2555776" y="403771"/>
            <a:ext cx="6131024" cy="461665"/>
          </a:xfrm>
        </p:spPr>
        <p:txBody>
          <a:bodyPr/>
          <a:lstStyle>
            <a:lvl1pPr>
              <a:defRPr sz="2400"/>
            </a:lvl1pPr>
          </a:lstStyle>
          <a:p>
            <a:r>
              <a:rPr lang="zh-CN" altLang="en-US" noProof="1"/>
              <a:t>单击此处编辑母版标题样式</a:t>
            </a:r>
          </a:p>
        </p:txBody>
      </p:sp>
      <p:sp>
        <p:nvSpPr>
          <p:cNvPr id="4" name="内容占位符 3"/>
          <p:cNvSpPr>
            <a:spLocks noGrp="1"/>
          </p:cNvSpPr>
          <p:nvPr>
            <p:ph sz="quarter" idx="10"/>
          </p:nvPr>
        </p:nvSpPr>
        <p:spPr>
          <a:xfrm>
            <a:off x="457200" y="1200151"/>
            <a:ext cx="4006788" cy="1191095"/>
          </a:xfrm>
        </p:spPr>
        <p:txBody>
          <a:bodyPr/>
          <a:lstStyle>
            <a:lvl1pPr>
              <a:defRPr sz="2100">
                <a:solidFill>
                  <a:srgbClr val="630D5F"/>
                </a:solidFill>
                <a:latin typeface="微软雅黑" panose="020B0503020204020204" pitchFamily="34" charset="-122"/>
                <a:ea typeface="微软雅黑" panose="020B0503020204020204" pitchFamily="34" charset="-122"/>
              </a:defRPr>
            </a:lvl1pPr>
            <a:lvl2pPr marL="270510" indent="-260985">
              <a:defRPr sz="2100">
                <a:latin typeface="微软雅黑" panose="020B0503020204020204" pitchFamily="34" charset="-122"/>
                <a:ea typeface="微软雅黑" panose="020B0503020204020204" pitchFamily="34" charset="-122"/>
              </a:defRPr>
            </a:lvl2pPr>
            <a:lvl3pPr marL="539750" indent="-269240">
              <a:defRPr sz="2100">
                <a:latin typeface="微软雅黑" panose="020B0503020204020204" pitchFamily="34" charset="-122"/>
                <a:ea typeface="微软雅黑" panose="020B0503020204020204" pitchFamily="34" charset="-122"/>
              </a:defRPr>
            </a:lvl3pPr>
          </a:lstStyle>
          <a:p>
            <a:pPr lvl="0"/>
            <a:r>
              <a:rPr lang="zh-CN" altLang="en-US" noProof="1"/>
              <a:t>单击此处编辑母版文本样式</a:t>
            </a:r>
          </a:p>
          <a:p>
            <a:pPr lvl="1"/>
            <a:r>
              <a:rPr lang="zh-CN" altLang="en-US" noProof="1"/>
              <a:t>二级</a:t>
            </a:r>
          </a:p>
          <a:p>
            <a:pPr lvl="2"/>
            <a:r>
              <a:rPr lang="zh-CN" altLang="en-US" noProof="1"/>
              <a:t>三级</a:t>
            </a:r>
          </a:p>
        </p:txBody>
      </p:sp>
      <p:sp>
        <p:nvSpPr>
          <p:cNvPr id="6" name="内容占位符 5"/>
          <p:cNvSpPr>
            <a:spLocks noGrp="1"/>
          </p:cNvSpPr>
          <p:nvPr>
            <p:ph sz="quarter" idx="11"/>
          </p:nvPr>
        </p:nvSpPr>
        <p:spPr>
          <a:xfrm>
            <a:off x="4572000" y="1200151"/>
            <a:ext cx="4114800" cy="1191095"/>
          </a:xfrm>
        </p:spPr>
        <p:txBody>
          <a:bodyPr/>
          <a:lstStyle>
            <a:lvl1pPr>
              <a:defRPr sz="2100">
                <a:solidFill>
                  <a:srgbClr val="630D5F"/>
                </a:solidFill>
                <a:latin typeface="微软雅黑" panose="020B0503020204020204" pitchFamily="34" charset="-122"/>
                <a:ea typeface="微软雅黑" panose="020B0503020204020204" pitchFamily="34" charset="-122"/>
              </a:defRPr>
            </a:lvl1pPr>
            <a:lvl2pPr marL="270510" indent="-260985">
              <a:defRPr sz="2100">
                <a:latin typeface="微软雅黑" panose="020B0503020204020204" pitchFamily="34" charset="-122"/>
                <a:ea typeface="微软雅黑" panose="020B0503020204020204" pitchFamily="34" charset="-122"/>
              </a:defRPr>
            </a:lvl2pPr>
            <a:lvl3pPr marL="539750" indent="-269240">
              <a:defRPr sz="2100">
                <a:latin typeface="微软雅黑" panose="020B0503020204020204" pitchFamily="34" charset="-122"/>
                <a:ea typeface="微软雅黑" panose="020B0503020204020204" pitchFamily="34" charset="-122"/>
              </a:defRPr>
            </a:lvl3pPr>
          </a:lstStyle>
          <a:p>
            <a:pPr lvl="0"/>
            <a:r>
              <a:rPr lang="zh-CN" altLang="en-US" noProof="1"/>
              <a:t>单击此处编辑母版文本样式</a:t>
            </a:r>
          </a:p>
          <a:p>
            <a:pPr lvl="1"/>
            <a:r>
              <a:rPr lang="zh-CN" altLang="en-US" noProof="1"/>
              <a:t>二级</a:t>
            </a:r>
          </a:p>
          <a:p>
            <a:pPr lvl="2"/>
            <a:r>
              <a:rPr lang="zh-CN" altLang="en-US" noProof="1"/>
              <a:t>三级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1984" y="4210006"/>
            <a:ext cx="5486400" cy="415498"/>
          </a:xfrm>
        </p:spPr>
        <p:txBody>
          <a:bodyPr anchor="b"/>
          <a:lstStyle>
            <a:lvl1pPr algn="ctr">
              <a:defRPr sz="2100" b="1">
                <a:solidFill>
                  <a:srgbClr val="630D5F"/>
                </a:solidFill>
              </a:defRPr>
            </a:lvl1pPr>
          </a:lstStyle>
          <a:p>
            <a:r>
              <a:rPr lang="zh-CN" altLang="en-US" noProof="1"/>
              <a:t>单击此处编辑母版标题样式</a:t>
            </a:r>
          </a:p>
        </p:txBody>
      </p:sp>
      <p:sp>
        <p:nvSpPr>
          <p:cNvPr id="3" name="图片占位符 2"/>
          <p:cNvSpPr>
            <a:spLocks noGrp="1"/>
          </p:cNvSpPr>
          <p:nvPr>
            <p:ph type="pic" idx="1"/>
          </p:nvPr>
        </p:nvSpPr>
        <p:spPr>
          <a:xfrm>
            <a:off x="2541984" y="1059582"/>
            <a:ext cx="5486400" cy="3086100"/>
          </a:xfrm>
        </p:spPr>
        <p:txBody>
          <a:bodyPr vert="horz" wrap="square" lIns="91440" tIns="45720" rIns="91440" bIns="45720" numCol="1" rtlCol="0" anchor="t" anchorCtr="0" compatLnSpc="1">
            <a:normAutofit/>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矩形 5"/>
          <p:cNvSpPr/>
          <p:nvPr/>
        </p:nvSpPr>
        <p:spPr>
          <a:xfrm>
            <a:off x="521494" y="1524000"/>
            <a:ext cx="8101013" cy="118824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522001" y="1795421"/>
            <a:ext cx="8099999" cy="646331"/>
          </a:xfrm>
        </p:spPr>
        <p:txBody>
          <a:bodyPr/>
          <a:lstStyle>
            <a:lvl1pPr algn="ctr">
              <a:defRPr sz="3600">
                <a:solidFill>
                  <a:schemeClr val="bg1"/>
                </a:solidFill>
              </a:defRPr>
            </a:lvl1pPr>
          </a:lstStyle>
          <a:p>
            <a:r>
              <a:rPr lang="zh-CN" altLang="en-US" noProof="1"/>
              <a:t>单击此处编辑母版标题样式</a:t>
            </a:r>
          </a:p>
        </p:txBody>
      </p:sp>
      <p:sp>
        <p:nvSpPr>
          <p:cNvPr id="6" name="文本占位符 5"/>
          <p:cNvSpPr>
            <a:spLocks noGrp="1"/>
          </p:cNvSpPr>
          <p:nvPr>
            <p:ph type="body" sz="quarter" idx="10"/>
          </p:nvPr>
        </p:nvSpPr>
        <p:spPr>
          <a:xfrm>
            <a:off x="650082" y="2973817"/>
            <a:ext cx="7918363" cy="369332"/>
          </a:xfrm>
        </p:spPr>
        <p:txBody>
          <a:bodyPr/>
          <a:lstStyle>
            <a:lvl1pPr>
              <a:defRPr sz="1800">
                <a:solidFill>
                  <a:schemeClr val="tx1"/>
                </a:solidFill>
              </a:defRPr>
            </a:lvl1pPr>
          </a:lstStyle>
          <a:p>
            <a:pPr lvl="0"/>
            <a:r>
              <a:rPr lang="zh-CN" altLang="en-US" noProof="1"/>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5"/>
          <p:cNvSpPr/>
          <p:nvPr/>
        </p:nvSpPr>
        <p:spPr>
          <a:xfrm>
            <a:off x="521494" y="1524000"/>
            <a:ext cx="8101013" cy="118824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522001" y="1864670"/>
            <a:ext cx="8099999" cy="507831"/>
          </a:xfrm>
        </p:spPr>
        <p:txBody>
          <a:bodyPr/>
          <a:lstStyle>
            <a:lvl1pPr algn="ctr">
              <a:defRPr sz="2700">
                <a:solidFill>
                  <a:schemeClr val="bg1"/>
                </a:solidFill>
              </a:defRPr>
            </a:lvl1pPr>
          </a:lstStyle>
          <a:p>
            <a:r>
              <a:rPr lang="zh-CN" altLang="en-US" noProof="1"/>
              <a:t>单击此处编辑母版标题样式</a:t>
            </a:r>
          </a:p>
        </p:txBody>
      </p:sp>
      <p:sp>
        <p:nvSpPr>
          <p:cNvPr id="6" name="文本占位符 5"/>
          <p:cNvSpPr>
            <a:spLocks noGrp="1"/>
          </p:cNvSpPr>
          <p:nvPr>
            <p:ph type="body" sz="quarter" idx="10"/>
          </p:nvPr>
        </p:nvSpPr>
        <p:spPr>
          <a:xfrm>
            <a:off x="650082" y="2973817"/>
            <a:ext cx="3165835" cy="646331"/>
          </a:xfrm>
        </p:spPr>
        <p:txBody>
          <a:bodyPr/>
          <a:lstStyle>
            <a:lvl1pPr>
              <a:defRPr sz="1800">
                <a:solidFill>
                  <a:schemeClr val="tx1"/>
                </a:solidFill>
              </a:defRPr>
            </a:lvl1pPr>
          </a:lstStyle>
          <a:p>
            <a:pPr lvl="0"/>
            <a:r>
              <a:rPr lang="zh-CN" altLang="en-US" noProof="1"/>
              <a:t>单击此处编辑母版文本样式</a:t>
            </a:r>
          </a:p>
        </p:txBody>
      </p:sp>
      <p:sp>
        <p:nvSpPr>
          <p:cNvPr id="5" name="内容占位符 4"/>
          <p:cNvSpPr>
            <a:spLocks noGrp="1"/>
          </p:cNvSpPr>
          <p:nvPr>
            <p:ph sz="quarter" idx="11"/>
          </p:nvPr>
        </p:nvSpPr>
        <p:spPr>
          <a:xfrm>
            <a:off x="4626006" y="2973817"/>
            <a:ext cx="3996500" cy="369332"/>
          </a:xfrm>
        </p:spPr>
        <p:txBody>
          <a:bodyPr/>
          <a:lstStyle>
            <a:lvl1pPr>
              <a:defRPr lang="zh-CN" altLang="en-US" sz="1800" b="1" kern="1200" dirty="0" smtClean="0">
                <a:solidFill>
                  <a:schemeClr val="tx1"/>
                </a:solidFill>
                <a:latin typeface="微软雅黑" panose="020B0503020204020204" pitchFamily="34" charset="-122"/>
                <a:ea typeface="微软雅黑" panose="020B0503020204020204" pitchFamily="34" charset="-122"/>
                <a:cs typeface="+mn-cs"/>
              </a:defRPr>
            </a:lvl1pPr>
          </a:lstStyle>
          <a:p>
            <a:pPr lvl="0"/>
            <a:r>
              <a:rPr lang="zh-CN" altLang="en-US" noProof="1"/>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Rectangle 46"/>
          <p:cNvSpPr>
            <a:spLocks noChangeArrowheads="1"/>
          </p:cNvSpPr>
          <p:nvPr/>
        </p:nvSpPr>
        <p:spPr bwMode="auto">
          <a:xfrm>
            <a:off x="3048000" y="2288382"/>
            <a:ext cx="1524000" cy="1088231"/>
          </a:xfrm>
          <a:prstGeom prst="rect">
            <a:avLst/>
          </a:prstGeom>
          <a:solidFill>
            <a:srgbClr val="339933"/>
          </a:solidFill>
          <a:ln>
            <a:noFill/>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Rectangle 47"/>
          <p:cNvSpPr>
            <a:spLocks noChangeArrowheads="1"/>
          </p:cNvSpPr>
          <p:nvPr/>
        </p:nvSpPr>
        <p:spPr bwMode="gray">
          <a:xfrm>
            <a:off x="4572000" y="3374231"/>
            <a:ext cx="1524000" cy="1085850"/>
          </a:xfrm>
          <a:prstGeom prst="rect">
            <a:avLst/>
          </a:prstGeom>
          <a:solidFill>
            <a:schemeClr val="accent6">
              <a:lumMod val="75000"/>
            </a:schemeClr>
          </a:solidFill>
          <a:ln w="9525">
            <a:noFill/>
            <a:miter lim="800000"/>
          </a:ln>
        </p:spPr>
        <p:txBody>
          <a:bodyPr wrap="none" anchor="ct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accent6">
                  <a:lumMod val="75000"/>
                </a:schemeClr>
              </a:solidFill>
              <a:effectLst/>
              <a:uLnTx/>
              <a:uFillTx/>
              <a:latin typeface="Calibri" panose="020F0502020204030204" pitchFamily="34" charset="0"/>
              <a:ea typeface="宋体" panose="02010600030101010101" pitchFamily="2" charset="-122"/>
              <a:cs typeface="+mn-cs"/>
            </a:endParaRPr>
          </a:p>
        </p:txBody>
      </p:sp>
      <p:pic>
        <p:nvPicPr>
          <p:cNvPr id="15366" name="Picture 5" descr="C:\Documents and Settings\Administrator\桌面\1.jpg"/>
          <p:cNvPicPr/>
          <p:nvPr/>
        </p:nvPicPr>
        <p:blipFill>
          <a:blip r:embed="rId2"/>
          <a:stretch>
            <a:fillRect/>
          </a:stretch>
        </p:blipFill>
        <p:spPr>
          <a:xfrm>
            <a:off x="1537097" y="2286001"/>
            <a:ext cx="1522809" cy="1088231"/>
          </a:xfrm>
          <a:prstGeom prst="rect">
            <a:avLst/>
          </a:prstGeom>
          <a:noFill/>
          <a:ln w="9525">
            <a:noFill/>
          </a:ln>
        </p:spPr>
      </p:pic>
      <p:pic>
        <p:nvPicPr>
          <p:cNvPr id="15367" name="Picture 6" descr="C:\Documents and Settings\Administrator\桌面\2.jpg"/>
          <p:cNvPicPr/>
          <p:nvPr/>
        </p:nvPicPr>
        <p:blipFill>
          <a:blip r:embed="rId3"/>
          <a:stretch>
            <a:fillRect/>
          </a:stretch>
        </p:blipFill>
        <p:spPr>
          <a:xfrm>
            <a:off x="4572000" y="2288382"/>
            <a:ext cx="1522810" cy="1088231"/>
          </a:xfrm>
          <a:prstGeom prst="rect">
            <a:avLst/>
          </a:prstGeom>
          <a:noFill/>
          <a:ln w="9525">
            <a:noFill/>
          </a:ln>
        </p:spPr>
      </p:pic>
      <p:pic>
        <p:nvPicPr>
          <p:cNvPr id="15368" name="Picture 7" descr="C:\Documents and Settings\Administrator\桌面\3.jpg"/>
          <p:cNvPicPr/>
          <p:nvPr/>
        </p:nvPicPr>
        <p:blipFill>
          <a:blip r:embed="rId4"/>
          <a:stretch>
            <a:fillRect/>
          </a:stretch>
        </p:blipFill>
        <p:spPr>
          <a:xfrm>
            <a:off x="6096000" y="3369469"/>
            <a:ext cx="1522810" cy="1088231"/>
          </a:xfrm>
          <a:prstGeom prst="rect">
            <a:avLst/>
          </a:prstGeom>
          <a:noFill/>
          <a:ln w="9525">
            <a:noFill/>
          </a:ln>
        </p:spPr>
      </p:pic>
      <p:pic>
        <p:nvPicPr>
          <p:cNvPr id="15369" name="Picture 8" descr="C:\Documents and Settings\Administrator\桌面\4.jpg"/>
          <p:cNvPicPr/>
          <p:nvPr/>
        </p:nvPicPr>
        <p:blipFill>
          <a:blip r:embed="rId5"/>
          <a:stretch>
            <a:fillRect/>
          </a:stretch>
        </p:blipFill>
        <p:spPr>
          <a:xfrm>
            <a:off x="3049191" y="3374232"/>
            <a:ext cx="1522809" cy="1088231"/>
          </a:xfrm>
          <a:prstGeom prst="rect">
            <a:avLst/>
          </a:prstGeom>
          <a:noFill/>
          <a:ln w="9525">
            <a:noFill/>
          </a:ln>
        </p:spPr>
      </p:pic>
      <p:sp>
        <p:nvSpPr>
          <p:cNvPr id="6" name="标题 1"/>
          <p:cNvSpPr>
            <a:spLocks noGrp="1"/>
          </p:cNvSpPr>
          <p:nvPr>
            <p:ph type="title"/>
          </p:nvPr>
        </p:nvSpPr>
        <p:spPr>
          <a:xfrm>
            <a:off x="683568" y="1426083"/>
            <a:ext cx="8154906" cy="553998"/>
          </a:xfrm>
        </p:spPr>
        <p:txBody>
          <a:bodyPr/>
          <a:lstStyle>
            <a:lvl1pPr algn="ctr">
              <a:defRPr sz="3000">
                <a:solidFill>
                  <a:srgbClr val="630D5F"/>
                </a:solidFill>
              </a:defRPr>
            </a:lvl1pPr>
          </a:lstStyle>
          <a:p>
            <a:endParaRPr lang="zh-CN" altLang="en-US"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日期占位符 1"/>
          <p:cNvSpPr>
            <a:spLocks noGrp="1"/>
          </p:cNvSpPr>
          <p:nvPr>
            <p:ph type="dt" sz="half" idx="2"/>
          </p:nvPr>
        </p:nvSpPr>
        <p:spPr>
          <a:xfrm>
            <a:off x="628650" y="4767263"/>
            <a:ext cx="2057400" cy="273844"/>
          </a:xfrm>
        </p:spPr>
        <p:txBody>
          <a:bodyPr/>
          <a:lstStyle>
            <a:lvl1pPr eaLnBrk="1" hangingPunct="1">
              <a:defRPr noProof="1"/>
            </a:lvl1pPr>
          </a:lstStyle>
          <a:p>
            <a:pPr defTabSz="685800">
              <a:defRPr/>
            </a:pPr>
            <a:endParaRPr lang="zh-CN" altLang="en-US" sz="1350"/>
          </a:p>
        </p:txBody>
      </p:sp>
      <p:sp>
        <p:nvSpPr>
          <p:cNvPr id="7" name="页脚占位符 2"/>
          <p:cNvSpPr>
            <a:spLocks noGrp="1"/>
          </p:cNvSpPr>
          <p:nvPr>
            <p:ph type="ftr" sz="quarter" idx="3"/>
          </p:nvPr>
        </p:nvSpPr>
        <p:spPr>
          <a:xfrm>
            <a:off x="3028950" y="4767263"/>
            <a:ext cx="3086100" cy="273844"/>
          </a:xfrm>
        </p:spPr>
        <p:txBody>
          <a:bodyPr/>
          <a:lstStyle>
            <a:lvl1pPr eaLnBrk="1" hangingPunct="1">
              <a:defRPr noProof="1"/>
            </a:lvl1pPr>
          </a:lstStyle>
          <a:p>
            <a:pPr defTabSz="685800">
              <a:defRPr/>
            </a:pPr>
            <a:endParaRPr lang="zh-CN" altLang="en-US" sz="1350"/>
          </a:p>
        </p:txBody>
      </p:sp>
      <p:sp>
        <p:nvSpPr>
          <p:cNvPr id="8" name="灯片编号占位符 3"/>
          <p:cNvSpPr>
            <a:spLocks noGrp="1"/>
          </p:cNvSpPr>
          <p:nvPr>
            <p:ph type="sldNum" sz="quarter" idx="4"/>
          </p:nvPr>
        </p:nvSpPr>
        <p:spPr>
          <a:xfrm>
            <a:off x="6457950" y="4767263"/>
            <a:ext cx="2057400" cy="273844"/>
          </a:xfrm>
        </p:spPr>
        <p:txBody>
          <a:bodyPr vert="horz" wrap="square" lIns="91440" tIns="45720" rIns="91440" bIns="45720" numCol="1" anchor="t" anchorCtr="0" compatLnSpc="1"/>
          <a:lstStyle>
            <a:lvl1pPr eaLnBrk="1" hangingPunct="1">
              <a:defRPr smtClean="0"/>
            </a:lvl1pPr>
          </a:lstStyle>
          <a:p>
            <a:pPr defTabSz="685800">
              <a:defRPr/>
            </a:pPr>
            <a:fld id="{DE2D1913-7E4E-494B-BB9D-C7D6A017BB24}" type="slidenum">
              <a:rPr lang="zh-CN" altLang="en-US" sz="1350" smtClean="0"/>
              <a:t>‹#›</a:t>
            </a:fld>
            <a:endParaRPr lang="zh-CN" altLang="en-US" sz="13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tretch>
            <a:fillRect/>
          </a:stretch>
        </p:blipFill>
        <p:spPr bwMode="auto">
          <a:xfrm>
            <a:off x="571471" y="1857902"/>
            <a:ext cx="2886047" cy="2063997"/>
          </a:xfrm>
          <a:prstGeom prst="ellipse">
            <a:avLst/>
          </a:prstGeom>
          <a:ln>
            <a:noFill/>
          </a:ln>
          <a:effectLst>
            <a:softEdge rad="112500"/>
          </a:effectLst>
        </p:spPr>
      </p:pic>
      <p:sp>
        <p:nvSpPr>
          <p:cNvPr id="7" name="矩形 6"/>
          <p:cNvSpPr/>
          <p:nvPr/>
        </p:nvSpPr>
        <p:spPr>
          <a:xfrm>
            <a:off x="2555876" y="859631"/>
            <a:ext cx="6119813" cy="595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1"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2555776" y="311439"/>
            <a:ext cx="6131024" cy="646331"/>
          </a:xfrm>
        </p:spPr>
        <p:txBody>
          <a:bodyPr/>
          <a:lstStyle/>
          <a:p>
            <a:r>
              <a:rPr lang="zh-CN" altLang="en-US" noProof="1"/>
              <a:t>单击此处编辑母版标题样式</a:t>
            </a:r>
          </a:p>
        </p:txBody>
      </p:sp>
      <p:sp>
        <p:nvSpPr>
          <p:cNvPr id="5" name="内容占位符 4"/>
          <p:cNvSpPr>
            <a:spLocks noGrp="1"/>
          </p:cNvSpPr>
          <p:nvPr>
            <p:ph sz="quarter" idx="10"/>
          </p:nvPr>
        </p:nvSpPr>
        <p:spPr>
          <a:xfrm>
            <a:off x="3646488" y="1275160"/>
            <a:ext cx="5040312" cy="1040285"/>
          </a:xfrm>
        </p:spPr>
        <p:txBody>
          <a:bodyPr/>
          <a:lstStyle>
            <a:lvl1pPr>
              <a:defRPr>
                <a:solidFill>
                  <a:schemeClr val="tx1"/>
                </a:solidFill>
              </a:defRPr>
            </a:lvl1pPr>
            <a:lvl2pPr>
              <a:defRPr>
                <a:solidFill>
                  <a:schemeClr val="tx1"/>
                </a:solidFill>
              </a:defRPr>
            </a:lvl2pPr>
          </a:lstStyle>
          <a:p>
            <a:pPr lvl="0"/>
            <a:r>
              <a:rPr lang="zh-CN" altLang="en-US" noProof="1"/>
              <a:t>单击此处编辑母版文本样式</a:t>
            </a:r>
          </a:p>
          <a:p>
            <a:pPr lvl="1"/>
            <a:r>
              <a:rPr lang="zh-CN" altLang="en-US" noProof="1"/>
              <a:t>第二级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69899" y="358140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378"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46"/>
          <p:cNvSpPr>
            <a:spLocks noChangeArrowheads="1"/>
          </p:cNvSpPr>
          <p:nvPr/>
        </p:nvSpPr>
        <p:spPr bwMode="auto">
          <a:xfrm>
            <a:off x="3048000" y="2288383"/>
            <a:ext cx="1524000" cy="1088231"/>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378"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Rectangle 47"/>
          <p:cNvSpPr>
            <a:spLocks noChangeArrowheads="1"/>
          </p:cNvSpPr>
          <p:nvPr/>
        </p:nvSpPr>
        <p:spPr bwMode="gray">
          <a:xfrm>
            <a:off x="4572000" y="3374231"/>
            <a:ext cx="1524000" cy="1085850"/>
          </a:xfrm>
          <a:prstGeom prst="rect">
            <a:avLst/>
          </a:prstGeom>
          <a:solidFill>
            <a:schemeClr val="accent6">
              <a:lumMod val="75000"/>
            </a:schemeClr>
          </a:solidFill>
          <a:ln w="9525">
            <a:noFill/>
            <a:miter lim="800000"/>
          </a:ln>
        </p:spPr>
        <p:txBody>
          <a:bodyPr wrap="none" anchor="ctr"/>
          <a:lstStyle/>
          <a:p>
            <a:pPr marL="0" marR="0" lvl="0" indent="0" algn="l" defTabSz="914378"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accent6">
                  <a:lumMod val="75000"/>
                </a:schemeClr>
              </a:solidFill>
              <a:effectLst/>
              <a:uLnTx/>
              <a:uFillTx/>
              <a:latin typeface="Calibri" panose="020F0502020204030204" pitchFamily="34" charset="0"/>
              <a:ea typeface="宋体" panose="02010600030101010101" pitchFamily="2" charset="-122"/>
              <a:cs typeface="+mn-cs"/>
            </a:endParaRPr>
          </a:p>
        </p:txBody>
      </p:sp>
      <p:pic>
        <p:nvPicPr>
          <p:cNvPr id="6151" name="Picture 5" descr="C:\Documents and Settings\Administrator\桌面\1.jpg"/>
          <p:cNvPicPr/>
          <p:nvPr/>
        </p:nvPicPr>
        <p:blipFill>
          <a:blip r:embed="rId2"/>
          <a:stretch>
            <a:fillRect/>
          </a:stretch>
        </p:blipFill>
        <p:spPr>
          <a:xfrm>
            <a:off x="1536701" y="2286002"/>
            <a:ext cx="1522413" cy="1088231"/>
          </a:xfrm>
          <a:prstGeom prst="rect">
            <a:avLst/>
          </a:prstGeom>
          <a:noFill/>
          <a:ln w="9525">
            <a:noFill/>
          </a:ln>
        </p:spPr>
      </p:pic>
      <p:pic>
        <p:nvPicPr>
          <p:cNvPr id="6152" name="Picture 6" descr="C:\Documents and Settings\Administrator\桌面\2.jpg"/>
          <p:cNvPicPr/>
          <p:nvPr/>
        </p:nvPicPr>
        <p:blipFill>
          <a:blip r:embed="rId3"/>
          <a:stretch>
            <a:fillRect/>
          </a:stretch>
        </p:blipFill>
        <p:spPr>
          <a:xfrm>
            <a:off x="4572002" y="2288383"/>
            <a:ext cx="1522413" cy="1088231"/>
          </a:xfrm>
          <a:prstGeom prst="rect">
            <a:avLst/>
          </a:prstGeom>
          <a:noFill/>
          <a:ln w="9525">
            <a:noFill/>
          </a:ln>
        </p:spPr>
      </p:pic>
      <p:pic>
        <p:nvPicPr>
          <p:cNvPr id="6153" name="Picture 7" descr="C:\Documents and Settings\Administrator\桌面\3.jpg"/>
          <p:cNvPicPr/>
          <p:nvPr/>
        </p:nvPicPr>
        <p:blipFill>
          <a:blip r:embed="rId4"/>
          <a:stretch>
            <a:fillRect/>
          </a:stretch>
        </p:blipFill>
        <p:spPr>
          <a:xfrm>
            <a:off x="6096002" y="3369470"/>
            <a:ext cx="1522413" cy="1088231"/>
          </a:xfrm>
          <a:prstGeom prst="rect">
            <a:avLst/>
          </a:prstGeom>
          <a:noFill/>
          <a:ln w="9525">
            <a:noFill/>
          </a:ln>
        </p:spPr>
      </p:pic>
      <p:pic>
        <p:nvPicPr>
          <p:cNvPr id="6154" name="Picture 8" descr="C:\Documents and Settings\Administrator\桌面\4.jpg"/>
          <p:cNvPicPr/>
          <p:nvPr/>
        </p:nvPicPr>
        <p:blipFill>
          <a:blip r:embed="rId5"/>
          <a:stretch>
            <a:fillRect/>
          </a:stretch>
        </p:blipFill>
        <p:spPr>
          <a:xfrm>
            <a:off x="3049588" y="3374233"/>
            <a:ext cx="1522412" cy="1088231"/>
          </a:xfrm>
          <a:prstGeom prst="rect">
            <a:avLst/>
          </a:prstGeom>
          <a:noFill/>
          <a:ln w="9525">
            <a:noFill/>
          </a:ln>
        </p:spPr>
      </p:pic>
      <p:sp>
        <p:nvSpPr>
          <p:cNvPr id="6" name="标题 1"/>
          <p:cNvSpPr>
            <a:spLocks noGrp="1"/>
          </p:cNvSpPr>
          <p:nvPr>
            <p:ph type="title"/>
          </p:nvPr>
        </p:nvSpPr>
        <p:spPr>
          <a:xfrm>
            <a:off x="683568" y="1349139"/>
            <a:ext cx="8229600" cy="707886"/>
          </a:xfrm>
        </p:spPr>
        <p:txBody>
          <a:bodyPr/>
          <a:lstStyle>
            <a:lvl1pPr algn="ctr">
              <a:defRPr sz="4000">
                <a:solidFill>
                  <a:schemeClr val="tx1"/>
                </a:solidFill>
              </a:defRPr>
            </a:lvl1pPr>
          </a:lstStyle>
          <a:p>
            <a:endParaRPr lang="zh-CN" altLang="en-US" noProof="1"/>
          </a:p>
        </p:txBody>
      </p:sp>
    </p:spTree>
    <p:extLst>
      <p:ext uri="{BB962C8B-B14F-4D97-AF65-F5344CB8AC3E}">
        <p14:creationId xmlns:p14="http://schemas.microsoft.com/office/powerpoint/2010/main" val="479121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6" name="矩形 5"/>
          <p:cNvSpPr/>
          <p:nvPr/>
        </p:nvSpPr>
        <p:spPr>
          <a:xfrm>
            <a:off x="2555876" y="859631"/>
            <a:ext cx="6119813" cy="595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1" lang="zh-CN" altLang="en-US" sz="1800" b="0" i="0" u="none" strike="noStrike" kern="1200" cap="none" spc="0" normalizeH="0" baseline="0" noProof="1">
              <a:ln>
                <a:noFill/>
              </a:ln>
              <a:solidFill>
                <a:srgbClr val="630D5F"/>
              </a:solidFill>
              <a:effectLst/>
              <a:uLnTx/>
              <a:uFillTx/>
              <a:latin typeface="+mn-lt"/>
              <a:ea typeface="+mn-ea"/>
              <a:cs typeface="+mn-cs"/>
            </a:endParaRPr>
          </a:p>
        </p:txBody>
      </p:sp>
      <p:sp>
        <p:nvSpPr>
          <p:cNvPr id="2" name="标题 1"/>
          <p:cNvSpPr>
            <a:spLocks noGrp="1"/>
          </p:cNvSpPr>
          <p:nvPr>
            <p:ph type="title"/>
          </p:nvPr>
        </p:nvSpPr>
        <p:spPr>
          <a:xfrm>
            <a:off x="2555874" y="311439"/>
            <a:ext cx="6120582" cy="646331"/>
          </a:xfrm>
        </p:spPr>
        <p:txBody>
          <a:bodyPr/>
          <a:lstStyle>
            <a:lvl1pPr algn="r">
              <a:defRPr sz="3600">
                <a:ln>
                  <a:noFill/>
                </a:ln>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457200" y="1200150"/>
            <a:ext cx="8229600" cy="1040285"/>
          </a:xfrm>
        </p:spPr>
        <p:txBody>
          <a:bodyPr/>
          <a:lstStyle>
            <a:lvl1pPr>
              <a:defRPr sz="28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802005" indent="-344805">
              <a:buFont typeface="Wingdings" panose="05000000000000000000" pitchFamily="2" charset="2"/>
              <a:buChar char="Ø"/>
              <a:defRPr sz="28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3pPr>
            <a:lvl4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4pPr>
            <a:lvl5pPr>
              <a:defRPr>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zh-CN" altLang="en-US" noProof="1"/>
              <a:t>单击此处编辑母版文本样式</a:t>
            </a:r>
          </a:p>
          <a:p>
            <a:pPr lvl="1"/>
            <a:r>
              <a:rPr lang="zh-CN" altLang="en-US" noProof="1"/>
              <a:t>第二级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6" name="矩形 5"/>
          <p:cNvSpPr/>
          <p:nvPr/>
        </p:nvSpPr>
        <p:spPr>
          <a:xfrm>
            <a:off x="395289" y="1815704"/>
            <a:ext cx="8424863" cy="1188244"/>
          </a:xfrm>
          <a:prstGeom prst="rect">
            <a:avLst/>
          </a:prstGeom>
          <a:solidFill>
            <a:srgbClr val="630D5F"/>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722313" y="2094842"/>
            <a:ext cx="7772400" cy="769441"/>
          </a:xfrm>
        </p:spPr>
        <p:txBody>
          <a:bodyPr anchor="t"/>
          <a:lstStyle>
            <a:lvl1pPr algn="ctr">
              <a:defRPr sz="4400" b="1" cap="all">
                <a:solidFill>
                  <a:schemeClr val="bg1"/>
                </a:solidFill>
              </a:defRPr>
            </a:lvl1pPr>
          </a:lstStyle>
          <a:p>
            <a:r>
              <a:rPr lang="zh-CN" altLang="en-US" noProof="1"/>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2555876" y="859631"/>
            <a:ext cx="6119813" cy="5954"/>
          </a:xfrm>
          <a:prstGeom prst="rect">
            <a:avLst/>
          </a:prstGeom>
          <a:solidFill>
            <a:srgbClr val="630D5F"/>
          </a:solidFill>
          <a:ln>
            <a:solidFill>
              <a:srgbClr val="630D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1"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2555776" y="311439"/>
            <a:ext cx="6131024" cy="646331"/>
          </a:xfrm>
        </p:spPr>
        <p:txBody>
          <a:bodyPr/>
          <a:lstStyle>
            <a:lvl1pPr>
              <a:defRPr sz="3600"/>
            </a:lvl1pPr>
          </a:lstStyle>
          <a:p>
            <a:r>
              <a:rPr lang="zh-CN" altLang="en-US" noProof="1"/>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1984" y="4102284"/>
            <a:ext cx="5486400" cy="523220"/>
          </a:xfrm>
        </p:spPr>
        <p:txBody>
          <a:bodyPr anchor="b"/>
          <a:lstStyle>
            <a:lvl1pPr algn="ctr">
              <a:defRPr sz="2800" b="1">
                <a:solidFill>
                  <a:schemeClr val="tx1"/>
                </a:solidFill>
              </a:defRPr>
            </a:lvl1pPr>
          </a:lstStyle>
          <a:p>
            <a:r>
              <a:rPr lang="zh-CN" altLang="en-US" noProof="1"/>
              <a:t>单击此处编辑母版标题样式</a:t>
            </a:r>
          </a:p>
        </p:txBody>
      </p:sp>
      <p:sp>
        <p:nvSpPr>
          <p:cNvPr id="3" name="图片占位符 2"/>
          <p:cNvSpPr>
            <a:spLocks noGrp="1"/>
          </p:cNvSpPr>
          <p:nvPr>
            <p:ph type="pic" idx="1"/>
          </p:nvPr>
        </p:nvSpPr>
        <p:spPr>
          <a:xfrm>
            <a:off x="2541984" y="1059582"/>
            <a:ext cx="5486400" cy="3086100"/>
          </a:xfrm>
        </p:spPr>
        <p:txBody>
          <a:bodyPr vert="horz" wrap="square" lIns="91440" tIns="45720" rIns="91440" bIns="45720" numCol="1" rtlCol="0" anchor="t" anchorCtr="0" compatLnSpc="1">
            <a:normAutofit/>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469900" y="35814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46"/>
          <p:cNvSpPr>
            <a:spLocks noChangeArrowheads="1"/>
          </p:cNvSpPr>
          <p:nvPr/>
        </p:nvSpPr>
        <p:spPr bwMode="auto">
          <a:xfrm>
            <a:off x="3048000" y="2288382"/>
            <a:ext cx="1524000" cy="1088231"/>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Rectangle 47"/>
          <p:cNvSpPr>
            <a:spLocks noChangeArrowheads="1"/>
          </p:cNvSpPr>
          <p:nvPr/>
        </p:nvSpPr>
        <p:spPr bwMode="gray">
          <a:xfrm>
            <a:off x="4572000" y="3374231"/>
            <a:ext cx="1524000" cy="1085850"/>
          </a:xfrm>
          <a:prstGeom prst="rect">
            <a:avLst/>
          </a:prstGeom>
          <a:solidFill>
            <a:schemeClr val="accent6">
              <a:lumMod val="75000"/>
            </a:schemeClr>
          </a:solidFill>
          <a:ln w="9525">
            <a:noFill/>
            <a:miter lim="800000"/>
          </a:ln>
        </p:spPr>
        <p:txBody>
          <a:bodyPr wrap="none"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accent6">
                  <a:lumMod val="75000"/>
                </a:schemeClr>
              </a:solidFill>
              <a:effectLst/>
              <a:uLnTx/>
              <a:uFillTx/>
              <a:latin typeface="Calibri" panose="020F0502020204030204" pitchFamily="34" charset="0"/>
              <a:ea typeface="宋体" panose="02010600030101010101" pitchFamily="2" charset="-122"/>
              <a:cs typeface="+mn-cs"/>
            </a:endParaRPr>
          </a:p>
        </p:txBody>
      </p:sp>
      <p:pic>
        <p:nvPicPr>
          <p:cNvPr id="6151" name="Picture 5" descr="C:\Documents and Settings\Administrator\桌面\1.jpg"/>
          <p:cNvPicPr/>
          <p:nvPr/>
        </p:nvPicPr>
        <p:blipFill>
          <a:blip r:embed="rId2"/>
          <a:stretch>
            <a:fillRect/>
          </a:stretch>
        </p:blipFill>
        <p:spPr>
          <a:xfrm>
            <a:off x="1536701" y="2286001"/>
            <a:ext cx="1522413" cy="1088231"/>
          </a:xfrm>
          <a:prstGeom prst="rect">
            <a:avLst/>
          </a:prstGeom>
          <a:noFill/>
          <a:ln w="9525">
            <a:noFill/>
          </a:ln>
        </p:spPr>
      </p:pic>
      <p:pic>
        <p:nvPicPr>
          <p:cNvPr id="6152" name="Picture 6" descr="C:\Documents and Settings\Administrator\桌面\2.jpg"/>
          <p:cNvPicPr/>
          <p:nvPr/>
        </p:nvPicPr>
        <p:blipFill>
          <a:blip r:embed="rId3"/>
          <a:stretch>
            <a:fillRect/>
          </a:stretch>
        </p:blipFill>
        <p:spPr>
          <a:xfrm>
            <a:off x="4572001" y="2288382"/>
            <a:ext cx="1522413" cy="1088231"/>
          </a:xfrm>
          <a:prstGeom prst="rect">
            <a:avLst/>
          </a:prstGeom>
          <a:noFill/>
          <a:ln w="9525">
            <a:noFill/>
          </a:ln>
        </p:spPr>
      </p:pic>
      <p:pic>
        <p:nvPicPr>
          <p:cNvPr id="6153" name="Picture 7" descr="C:\Documents and Settings\Administrator\桌面\3.jpg"/>
          <p:cNvPicPr/>
          <p:nvPr/>
        </p:nvPicPr>
        <p:blipFill>
          <a:blip r:embed="rId4"/>
          <a:stretch>
            <a:fillRect/>
          </a:stretch>
        </p:blipFill>
        <p:spPr>
          <a:xfrm>
            <a:off x="6096001" y="3369469"/>
            <a:ext cx="1522413" cy="1088231"/>
          </a:xfrm>
          <a:prstGeom prst="rect">
            <a:avLst/>
          </a:prstGeom>
          <a:noFill/>
          <a:ln w="9525">
            <a:noFill/>
          </a:ln>
        </p:spPr>
      </p:pic>
      <p:pic>
        <p:nvPicPr>
          <p:cNvPr id="6154" name="Picture 8" descr="C:\Documents and Settings\Administrator\桌面\4.jpg"/>
          <p:cNvPicPr/>
          <p:nvPr/>
        </p:nvPicPr>
        <p:blipFill>
          <a:blip r:embed="rId5"/>
          <a:stretch>
            <a:fillRect/>
          </a:stretch>
        </p:blipFill>
        <p:spPr>
          <a:xfrm>
            <a:off x="3049588" y="3374232"/>
            <a:ext cx="1522412" cy="1088231"/>
          </a:xfrm>
          <a:prstGeom prst="rect">
            <a:avLst/>
          </a:prstGeom>
          <a:noFill/>
          <a:ln w="9525">
            <a:noFill/>
          </a:ln>
        </p:spPr>
      </p:pic>
      <p:sp>
        <p:nvSpPr>
          <p:cNvPr id="6" name="标题 1"/>
          <p:cNvSpPr>
            <a:spLocks noGrp="1"/>
          </p:cNvSpPr>
          <p:nvPr>
            <p:ph type="title"/>
          </p:nvPr>
        </p:nvSpPr>
        <p:spPr>
          <a:xfrm>
            <a:off x="683568" y="1349139"/>
            <a:ext cx="8229600" cy="707886"/>
          </a:xfrm>
        </p:spPr>
        <p:txBody>
          <a:bodyPr/>
          <a:lstStyle>
            <a:lvl1pPr algn="ctr">
              <a:defRPr sz="4000">
                <a:solidFill>
                  <a:schemeClr val="tx1"/>
                </a:solidFill>
              </a:defRPr>
            </a:lvl1pPr>
          </a:lstStyle>
          <a:p>
            <a:endParaRPr lang="zh-CN" altLang="en-US"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6148" name="图片 17" descr="sy.jpg"/>
          <p:cNvPicPr>
            <a:picLocks noChangeAspect="1"/>
          </p:cNvPicPr>
          <p:nvPr userDrawn="1"/>
        </p:nvPicPr>
        <p:blipFill>
          <a:blip r:embed="rId2"/>
          <a:stretch>
            <a:fillRect/>
          </a:stretch>
        </p:blipFill>
        <p:spPr>
          <a:xfrm>
            <a:off x="0" y="1437085"/>
            <a:ext cx="9144000" cy="1890713"/>
          </a:xfrm>
          <a:prstGeom prst="rect">
            <a:avLst/>
          </a:prstGeom>
          <a:noFill/>
          <a:ln w="9525">
            <a:noFill/>
          </a:ln>
        </p:spPr>
      </p:pic>
      <p:sp>
        <p:nvSpPr>
          <p:cNvPr id="7" name="矩形 6"/>
          <p:cNvSpPr/>
          <p:nvPr/>
        </p:nvSpPr>
        <p:spPr>
          <a:xfrm>
            <a:off x="294085" y="222647"/>
            <a:ext cx="2520554"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6150" name="Picture 2" descr="D:\My Pictures\nju\南京大学视觉形象规范化标准(jpeg格式文件)\03校标，中、英文校名组合.jpg"/>
          <p:cNvPicPr>
            <a:picLocks noChangeAspect="1"/>
          </p:cNvPicPr>
          <p:nvPr userDrawn="1"/>
        </p:nvPicPr>
        <p:blipFill>
          <a:blip r:embed="rId3"/>
          <a:stretch>
            <a:fillRect/>
          </a:stretch>
        </p:blipFill>
        <p:spPr>
          <a:xfrm>
            <a:off x="501254" y="395288"/>
            <a:ext cx="2106215" cy="627460"/>
          </a:xfrm>
          <a:prstGeom prst="rect">
            <a:avLst/>
          </a:prstGeom>
          <a:noFill/>
          <a:ln w="9525">
            <a:noFill/>
          </a:ln>
        </p:spPr>
      </p:pic>
      <p:sp>
        <p:nvSpPr>
          <p:cNvPr id="9" name="矩形 7"/>
          <p:cNvSpPr>
            <a:spLocks noChangeArrowheads="1"/>
          </p:cNvSpPr>
          <p:nvPr/>
        </p:nvSpPr>
        <p:spPr bwMode="auto">
          <a:xfrm>
            <a:off x="5661422" y="357188"/>
            <a:ext cx="3482579" cy="507831"/>
          </a:xfrm>
          <a:prstGeom prst="rect">
            <a:avLst/>
          </a:prstGeom>
          <a:solidFill>
            <a:srgbClr val="630D5F"/>
          </a:soli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2700" b="0" i="0" u="none" strike="noStrike" kern="1200" cap="none" spc="0" normalizeH="0" baseline="0" noProof="0">
                <a:ln>
                  <a:noFill/>
                </a:ln>
                <a:solidFill>
                  <a:schemeClr val="bg1"/>
                </a:solidFill>
                <a:effectLst/>
                <a:uLnTx/>
                <a:uFillTx/>
                <a:latin typeface="华文新魏" panose="02010800040101010101" pitchFamily="2" charset="-122"/>
                <a:ea typeface="华文新魏" panose="02010800040101010101" pitchFamily="2" charset="-122"/>
                <a:cs typeface="+mn-cs"/>
              </a:rPr>
              <a:t>诚朴雄伟   励学敦行</a:t>
            </a:r>
          </a:p>
        </p:txBody>
      </p:sp>
      <p:sp>
        <p:nvSpPr>
          <p:cNvPr id="2" name="标题 1"/>
          <p:cNvSpPr>
            <a:spLocks noGrp="1"/>
          </p:cNvSpPr>
          <p:nvPr>
            <p:ph type="ctrTitle"/>
          </p:nvPr>
        </p:nvSpPr>
        <p:spPr>
          <a:xfrm>
            <a:off x="251520" y="1799332"/>
            <a:ext cx="5112568" cy="1107996"/>
          </a:xfrm>
        </p:spPr>
        <p:txBody>
          <a:bodyPr/>
          <a:lstStyle>
            <a:lvl1pPr algn="ctr">
              <a:defRPr sz="3300" b="1">
                <a:solidFill>
                  <a:srgbClr val="FF0000"/>
                </a:solidFill>
                <a:effectLst/>
                <a:latin typeface="微软雅黑" panose="020B0503020204020204" pitchFamily="34" charset="-122"/>
                <a:ea typeface="微软雅黑" panose="020B0503020204020204" pitchFamily="34" charset="-122"/>
              </a:defRPr>
            </a:lvl1pPr>
          </a:lstStyle>
          <a:p>
            <a:r>
              <a:rPr lang="zh-CN" altLang="en-US" noProof="1"/>
              <a:t>单击此处编辑母版标题样式</a:t>
            </a:r>
          </a:p>
        </p:txBody>
      </p:sp>
      <p:sp>
        <p:nvSpPr>
          <p:cNvPr id="3" name="副标题 2"/>
          <p:cNvSpPr>
            <a:spLocks noGrp="1"/>
          </p:cNvSpPr>
          <p:nvPr>
            <p:ph type="subTitle" idx="1"/>
          </p:nvPr>
        </p:nvSpPr>
        <p:spPr>
          <a:xfrm>
            <a:off x="287526" y="3813889"/>
            <a:ext cx="8568952" cy="461665"/>
          </a:xfrm>
        </p:spPr>
        <p:txBody>
          <a:bodyPr/>
          <a:lstStyle>
            <a:lvl1pPr marL="0" indent="0" algn="ctr">
              <a:buNone/>
              <a:defRPr sz="2400" b="1">
                <a:solidFill>
                  <a:srgbClr val="7030A0"/>
                </a:solidFill>
                <a:effectLst/>
                <a:latin typeface="方正小标宋简体" panose="03000509000000000000" pitchFamily="2" charset="-122"/>
                <a:ea typeface="方正小标宋简体" panose="03000509000000000000" pitchFamily="2" charset="-122"/>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zh-CN" altLang="en-US" noProof="1"/>
              <a:t>单击此处编辑母版副标题样式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2555876" y="311438"/>
            <a:ext cx="6130925" cy="646331"/>
          </a:xfrm>
          <a:prstGeom prst="rect">
            <a:avLst/>
          </a:prstGeom>
          <a:noFill/>
          <a:ln w="9525">
            <a:noFill/>
          </a:ln>
        </p:spPr>
        <p:txBody>
          <a:bodyPr anchor="ctr">
            <a:spAutoFit/>
          </a:bodyPr>
          <a:lstStyle/>
          <a:p>
            <a:pPr lvl="0"/>
            <a:r>
              <a:rPr lang="zh-CN" altLang="en-US" dirty="0"/>
              <a:t>单击此处编辑母版标题样式</a:t>
            </a:r>
          </a:p>
        </p:txBody>
      </p:sp>
      <p:sp>
        <p:nvSpPr>
          <p:cNvPr id="1027" name="文本占位符 2"/>
          <p:cNvSpPr>
            <a:spLocks noGrp="1"/>
          </p:cNvSpPr>
          <p:nvPr>
            <p:ph type="body"/>
          </p:nvPr>
        </p:nvSpPr>
        <p:spPr>
          <a:xfrm>
            <a:off x="457200" y="1200150"/>
            <a:ext cx="8229600" cy="1040285"/>
          </a:xfrm>
          <a:prstGeom prst="rect">
            <a:avLst/>
          </a:prstGeom>
          <a:noFill/>
          <a:ln w="9525">
            <a:noFill/>
          </a:ln>
        </p:spPr>
        <p:txBody>
          <a:bodyPr>
            <a:spAutoFit/>
          </a:bodyPr>
          <a:lstStyle/>
          <a:p>
            <a:pPr lvl="0"/>
            <a:r>
              <a:rPr lang="zh-CN" altLang="en-US" dirty="0"/>
              <a:t>单击此处编辑母版文本样式</a:t>
            </a:r>
          </a:p>
          <a:p>
            <a:pPr lvl="1"/>
            <a:r>
              <a:rPr lang="zh-CN" altLang="en-US" dirty="0"/>
              <a:t>第二级</a:t>
            </a:r>
          </a:p>
        </p:txBody>
      </p:sp>
      <p:pic>
        <p:nvPicPr>
          <p:cNvPr id="1028" name="图片 14"/>
          <p:cNvPicPr>
            <a:picLocks noChangeAspect="1"/>
          </p:cNvPicPr>
          <p:nvPr userDrawn="1"/>
        </p:nvPicPr>
        <p:blipFill>
          <a:blip r:embed="rId10"/>
          <a:stretch>
            <a:fillRect/>
          </a:stretch>
        </p:blipFill>
        <p:spPr>
          <a:xfrm>
            <a:off x="323851" y="264498"/>
            <a:ext cx="2087563" cy="646331"/>
          </a:xfrm>
          <a:prstGeom prst="rect">
            <a:avLst/>
          </a:prstGeom>
          <a:noFill/>
          <a:ln w="9525">
            <a:noFill/>
          </a:ln>
        </p:spPr>
      </p:pic>
      <p:pic>
        <p:nvPicPr>
          <p:cNvPr id="5" name="Picture 11"/>
          <p:cNvPicPr>
            <a:picLocks noChangeAspect="1"/>
          </p:cNvPicPr>
          <p:nvPr/>
        </p:nvPicPr>
        <p:blipFill rotWithShape="1">
          <a:blip r:embed="rId11" cstate="print">
            <a:alphaModFix amt="20000"/>
            <a:duotone>
              <a:schemeClr val="bg2">
                <a:shade val="45000"/>
                <a:satMod val="135000"/>
              </a:schemeClr>
              <a:prstClr val="white"/>
            </a:duotone>
            <a:extLst>
              <a:ext uri="{28A0092B-C50C-407E-A947-70E740481C1C}">
                <a14:useLocalDpi xmlns:a14="http://schemas.microsoft.com/office/drawing/2010/main" val="0"/>
              </a:ext>
            </a:extLst>
          </a:blip>
          <a:srcRect l="37618" t="6277" r="36153" b="71513"/>
          <a:stretch>
            <a:fillRect/>
          </a:stretch>
        </p:blipFill>
        <p:spPr>
          <a:xfrm>
            <a:off x="5580113" y="1678898"/>
            <a:ext cx="3237635" cy="32544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r" rtl="0" eaLnBrk="0" fontAlgn="base" hangingPunct="0">
        <a:spcBef>
          <a:spcPct val="0"/>
        </a:spcBef>
        <a:spcAft>
          <a:spcPct val="0"/>
        </a:spcAft>
        <a:defRPr sz="3600" b="1" kern="1200">
          <a:solidFill>
            <a:srgbClr val="630D5F"/>
          </a:solidFill>
          <a:latin typeface="微软雅黑" panose="020B0503020204020204" pitchFamily="34" charset="-122"/>
          <a:ea typeface="微软雅黑" panose="020B0503020204020204" pitchFamily="34" charset="-122"/>
          <a:cs typeface="+mj-cs"/>
        </a:defRPr>
      </a:lvl1pPr>
      <a:lvl2pPr algn="r" rtl="0" eaLnBrk="0" fontAlgn="base" hangingPunct="0">
        <a:spcBef>
          <a:spcPct val="0"/>
        </a:spcBef>
        <a:spcAft>
          <a:spcPct val="0"/>
        </a:spcAft>
        <a:defRPr sz="3600" b="1">
          <a:solidFill>
            <a:srgbClr val="630D5F"/>
          </a:solidFill>
          <a:latin typeface="微软雅黑" panose="020B0503020204020204" pitchFamily="34" charset="-122"/>
          <a:ea typeface="微软雅黑" panose="020B0503020204020204" pitchFamily="34" charset="-122"/>
        </a:defRPr>
      </a:lvl2pPr>
      <a:lvl3pPr algn="r" rtl="0" eaLnBrk="0" fontAlgn="base" hangingPunct="0">
        <a:spcBef>
          <a:spcPct val="0"/>
        </a:spcBef>
        <a:spcAft>
          <a:spcPct val="0"/>
        </a:spcAft>
        <a:defRPr sz="3600" b="1">
          <a:solidFill>
            <a:srgbClr val="630D5F"/>
          </a:solidFill>
          <a:latin typeface="微软雅黑" panose="020B0503020204020204" pitchFamily="34" charset="-122"/>
          <a:ea typeface="微软雅黑" panose="020B0503020204020204" pitchFamily="34" charset="-122"/>
        </a:defRPr>
      </a:lvl3pPr>
      <a:lvl4pPr algn="r" rtl="0" eaLnBrk="0" fontAlgn="base" hangingPunct="0">
        <a:spcBef>
          <a:spcPct val="0"/>
        </a:spcBef>
        <a:spcAft>
          <a:spcPct val="0"/>
        </a:spcAft>
        <a:defRPr sz="3600" b="1">
          <a:solidFill>
            <a:srgbClr val="630D5F"/>
          </a:solidFill>
          <a:latin typeface="微软雅黑" panose="020B0503020204020204" pitchFamily="34" charset="-122"/>
          <a:ea typeface="微软雅黑" panose="020B0503020204020204" pitchFamily="34" charset="-122"/>
        </a:defRPr>
      </a:lvl4pPr>
      <a:lvl5pPr algn="r" rtl="0" eaLnBrk="0" fontAlgn="base" hangingPunct="0">
        <a:spcBef>
          <a:spcPct val="0"/>
        </a:spcBef>
        <a:spcAft>
          <a:spcPct val="0"/>
        </a:spcAft>
        <a:defRPr sz="3600" b="1">
          <a:solidFill>
            <a:srgbClr val="630D5F"/>
          </a:solidFill>
          <a:latin typeface="微软雅黑" panose="020B0503020204020204" pitchFamily="34" charset="-122"/>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b="1" kern="1200">
          <a:solidFill>
            <a:schemeClr val="tx1"/>
          </a:solidFill>
          <a:latin typeface="微软雅黑" panose="020B0503020204020204" pitchFamily="34" charset="-122"/>
          <a:ea typeface="微软雅黑" panose="020B0503020204020204" pitchFamily="34" charset="-122"/>
          <a:cs typeface="+mn-cs"/>
        </a:defRPr>
      </a:lvl1pPr>
      <a:lvl2pPr marL="805180" indent="-347980" algn="l" rtl="0" eaLnBrk="0" fontAlgn="base" hangingPunct="0">
        <a:spcBef>
          <a:spcPct val="20000"/>
        </a:spcBef>
        <a:spcAft>
          <a:spcPct val="0"/>
        </a:spcAft>
        <a:buFont typeface="Wingdings" panose="05000000000000000000" pitchFamily="2" charset="2"/>
        <a:buChar char="Ø"/>
        <a:defRPr sz="2800" b="1"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2556273" y="403772"/>
            <a:ext cx="6130528" cy="461665"/>
          </a:xfrm>
          <a:prstGeom prst="rect">
            <a:avLst/>
          </a:prstGeom>
          <a:noFill/>
          <a:ln w="9525">
            <a:noFill/>
          </a:ln>
        </p:spPr>
        <p:txBody>
          <a:bodyPr anchor="ctr">
            <a:spAutoFit/>
          </a:bodyPr>
          <a:lstStyle/>
          <a:p>
            <a:pPr lvl="0"/>
            <a:r>
              <a:rPr lang="zh-CN" altLang="en-US" dirty="0"/>
              <a:t>单击此处编辑母版标题样式</a:t>
            </a:r>
          </a:p>
        </p:txBody>
      </p:sp>
      <p:sp>
        <p:nvSpPr>
          <p:cNvPr id="1027" name="文本占位符 2"/>
          <p:cNvSpPr>
            <a:spLocks noGrp="1"/>
          </p:cNvSpPr>
          <p:nvPr>
            <p:ph type="body"/>
          </p:nvPr>
        </p:nvSpPr>
        <p:spPr>
          <a:xfrm>
            <a:off x="457200" y="1200150"/>
            <a:ext cx="8229600" cy="1191095"/>
          </a:xfrm>
          <a:prstGeom prst="rect">
            <a:avLst/>
          </a:prstGeom>
          <a:noFill/>
          <a:ln w="9525">
            <a:noFill/>
          </a:ln>
        </p:spPr>
        <p:txBody>
          <a:bodyPr>
            <a:spAutoFit/>
          </a:bodyPr>
          <a:lstStyle/>
          <a:p>
            <a:pPr lvl="0"/>
            <a:r>
              <a:rPr lang="en-US" altLang="en-US" dirty="0"/>
              <a:t>单击此处编辑母版文本样式</a:t>
            </a:r>
          </a:p>
          <a:p>
            <a:pPr lvl="1"/>
            <a:r>
              <a:rPr lang="en-US" altLang="en-US" dirty="0"/>
              <a:t>第二级</a:t>
            </a:r>
            <a:endParaRPr lang="en-US" altLang="zh-CN" dirty="0"/>
          </a:p>
          <a:p>
            <a:pPr lvl="2"/>
            <a:r>
              <a:rPr lang="en-US" altLang="zh-CN" dirty="0"/>
              <a:t> </a:t>
            </a:r>
            <a:r>
              <a:rPr lang="en-US" altLang="en-US" dirty="0"/>
              <a:t>第三级</a:t>
            </a:r>
          </a:p>
        </p:txBody>
      </p:sp>
      <p:pic>
        <p:nvPicPr>
          <p:cNvPr id="1028" name="图片 14"/>
          <p:cNvPicPr/>
          <p:nvPr userDrawn="1"/>
        </p:nvPicPr>
        <p:blipFill>
          <a:blip r:embed="rId14"/>
          <a:stretch>
            <a:fillRect/>
          </a:stretch>
        </p:blipFill>
        <p:spPr>
          <a:xfrm>
            <a:off x="457200" y="303610"/>
            <a:ext cx="1646635" cy="513159"/>
          </a:xfrm>
          <a:prstGeom prst="rect">
            <a:avLst/>
          </a:prstGeom>
          <a:noFill/>
          <a:ln w="9525">
            <a:noFill/>
          </a:ln>
        </p:spPr>
      </p:pic>
      <p:pic>
        <p:nvPicPr>
          <p:cNvPr id="1029" name="Picture 11"/>
          <p:cNvPicPr/>
          <p:nvPr/>
        </p:nvPicPr>
        <p:blipFill>
          <a:blip r:embed="rId15"/>
          <a:stretch>
            <a:fillRect/>
          </a:stretch>
        </p:blipFill>
        <p:spPr>
          <a:xfrm>
            <a:off x="6238875" y="2343150"/>
            <a:ext cx="2600325" cy="26003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hdr="0" ftr="0" dt="0"/>
  <p:txStyles>
    <p:titleStyle>
      <a:lvl1pPr algn="r" rtl="0" eaLnBrk="0" fontAlgn="base" hangingPunct="0">
        <a:spcBef>
          <a:spcPct val="0"/>
        </a:spcBef>
        <a:spcAft>
          <a:spcPct val="0"/>
        </a:spcAft>
        <a:defRPr sz="2400" b="1" kern="1200">
          <a:solidFill>
            <a:srgbClr val="630D5F"/>
          </a:solidFill>
          <a:latin typeface="微软雅黑" panose="020B0503020204020204" pitchFamily="34" charset="-122"/>
          <a:ea typeface="微软雅黑" panose="020B0503020204020204" pitchFamily="34" charset="-122"/>
          <a:cs typeface="+mj-cs"/>
        </a:defRPr>
      </a:lvl1pPr>
      <a:lvl2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2pPr>
      <a:lvl3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3pPr>
      <a:lvl4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4pPr>
      <a:lvl5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5pPr>
      <a:lvl6pPr marL="3429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6pPr>
      <a:lvl7pPr marL="6858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7pPr>
      <a:lvl8pPr marL="10287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8pPr>
      <a:lvl9pPr marL="13716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9pPr>
    </p:titleStyle>
    <p:bodyStyle>
      <a:lvl1pPr marL="257175" indent="-257175" algn="l" rtl="0" eaLnBrk="0" fontAlgn="base" hangingPunct="0">
        <a:spcBef>
          <a:spcPct val="20000"/>
        </a:spcBef>
        <a:spcAft>
          <a:spcPct val="0"/>
        </a:spcAft>
        <a:buFont typeface="Arial" panose="020B0604020202020204" pitchFamily="34" charset="0"/>
        <a:buChar char="•"/>
        <a:defRPr sz="2100" b="1" kern="1200">
          <a:solidFill>
            <a:srgbClr val="630D5F"/>
          </a:solidFill>
          <a:latin typeface="微软雅黑" panose="020B0503020204020204" pitchFamily="34" charset="-122"/>
          <a:ea typeface="微软雅黑" panose="020B0503020204020204" pitchFamily="34" charset="-122"/>
          <a:cs typeface="+mn-cs"/>
        </a:defRPr>
      </a:lvl1pPr>
      <a:lvl2pPr marL="603885" indent="-260985" algn="l" rtl="0" eaLnBrk="0" fontAlgn="base" hangingPunct="0">
        <a:spcBef>
          <a:spcPct val="20000"/>
        </a:spcBef>
        <a:spcAft>
          <a:spcPct val="0"/>
        </a:spcAft>
        <a:buFont typeface="Wingdings" panose="05000000000000000000" pitchFamily="2" charset="2"/>
        <a:buChar char="Ø"/>
        <a:defRPr sz="2100" b="1" kern="1200">
          <a:solidFill>
            <a:schemeClr val="tx1"/>
          </a:solidFill>
          <a:latin typeface="微软雅黑" panose="020B0503020204020204" pitchFamily="34" charset="-122"/>
          <a:ea typeface="微软雅黑" panose="020B0503020204020204" pitchFamily="34" charset="-122"/>
          <a:cs typeface="+mn-cs"/>
        </a:defRPr>
      </a:lvl2pPr>
      <a:lvl3pPr marL="857250" indent="-171450" algn="l" rtl="0" eaLnBrk="0" fontAlgn="base" hangingPunct="0">
        <a:spcBef>
          <a:spcPct val="20000"/>
        </a:spcBef>
        <a:spcAft>
          <a:spcPct val="0"/>
        </a:spcAft>
        <a:buFont typeface="Wingdings" panose="05000000000000000000" pitchFamily="2" charset="2"/>
        <a:buChar char="ü"/>
        <a:defRPr sz="2100" b="1" kern="1200">
          <a:solidFill>
            <a:srgbClr val="E46C0A"/>
          </a:solidFill>
          <a:latin typeface="微软雅黑" panose="020B0503020204020204" pitchFamily="34" charset="-122"/>
          <a:ea typeface="微软雅黑" panose="020B0503020204020204" pitchFamily="34" charset="-122"/>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50.tiff"/><Relationship Id="rId4" Type="http://schemas.openxmlformats.org/officeDocument/2006/relationships/image" Target="../media/image49.tiff"/></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57FB305-BD3A-5716-AD04-5F2BD2F61188}"/>
              </a:ext>
            </a:extLst>
          </p:cNvPr>
          <p:cNvPicPr>
            <a:picLocks noGrp="1" noRot="1" noChangeAspect="1" noMove="1" noResize="1" noEditPoints="1" noAdjustHandles="1" noChangeArrowheads="1" noChangeShapeType="1" noCrop="1"/>
          </p:cNvPicPr>
          <p:nvPr/>
        </p:nvPicPr>
        <p:blipFill>
          <a:blip r:embed="rId3"/>
          <a:stretch>
            <a:fillRect/>
          </a:stretch>
        </p:blipFill>
        <p:spPr>
          <a:xfrm flipV="1">
            <a:off x="2214880" y="743625"/>
            <a:ext cx="6731000" cy="273685"/>
          </a:xfrm>
          <a:prstGeom prst="rect">
            <a:avLst/>
          </a:prstGeom>
        </p:spPr>
      </p:pic>
      <p:sp>
        <p:nvSpPr>
          <p:cNvPr id="11" name="灯片编号占位符 1">
            <a:extLst>
              <a:ext uri="{FF2B5EF4-FFF2-40B4-BE49-F238E27FC236}">
                <a16:creationId xmlns:a16="http://schemas.microsoft.com/office/drawing/2014/main" id="{1A4C936B-7866-41B6-B746-C0502D65F481}"/>
              </a:ext>
            </a:extLst>
          </p:cNvPr>
          <p:cNvSpPr txBox="1">
            <a:spLocks/>
          </p:cNvSpPr>
          <p:nvPr/>
        </p:nvSpPr>
        <p:spPr>
          <a:xfrm>
            <a:off x="8747288" y="4873152"/>
            <a:ext cx="396712"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685800">
              <a:defRPr/>
            </a:pPr>
            <a:endParaRPr lang="zh-CN" altLang="en-US" sz="1350" dirty="0"/>
          </a:p>
        </p:txBody>
      </p:sp>
      <p:sp>
        <p:nvSpPr>
          <p:cNvPr id="13" name="标题 2">
            <a:extLst>
              <a:ext uri="{FF2B5EF4-FFF2-40B4-BE49-F238E27FC236}">
                <a16:creationId xmlns:a16="http://schemas.microsoft.com/office/drawing/2014/main" id="{A206198B-3C78-B284-67A3-926C34A49EA0}"/>
              </a:ext>
            </a:extLst>
          </p:cNvPr>
          <p:cNvSpPr txBox="1">
            <a:spLocks/>
          </p:cNvSpPr>
          <p:nvPr/>
        </p:nvSpPr>
        <p:spPr>
          <a:xfrm>
            <a:off x="0" y="1379894"/>
            <a:ext cx="9143999" cy="1482650"/>
          </a:xfrm>
          <a:prstGeom prst="rect">
            <a:avLst/>
          </a:prstGeom>
          <a:noFill/>
          <a:ln w="9525">
            <a:noFill/>
          </a:ln>
          <a:effectLst>
            <a:outerShdw blurRad="76200" dist="12700" dir="2700000" sy="-23000" kx="-800400" algn="bl" rotWithShape="0">
              <a:prstClr val="black">
                <a:alpha val="20000"/>
              </a:prstClr>
            </a:outerShdw>
          </a:effectLst>
        </p:spPr>
        <p:txBody>
          <a:bodyPr wrap="square" anchor="ctr">
            <a:spAutoFit/>
          </a:bodyPr>
          <a:lstStyle>
            <a:lvl1pPr algn="r" rtl="0" eaLnBrk="0" fontAlgn="base" hangingPunct="0">
              <a:spcBef>
                <a:spcPct val="0"/>
              </a:spcBef>
              <a:spcAft>
                <a:spcPct val="0"/>
              </a:spcAft>
              <a:defRPr sz="2400" b="1" kern="1200">
                <a:ln>
                  <a:noFill/>
                </a:ln>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1pPr>
            <a:lvl2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2pPr>
            <a:lvl3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3pPr>
            <a:lvl4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4pPr>
            <a:lvl5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5pPr>
            <a:lvl6pPr marL="3429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6pPr>
            <a:lvl7pPr marL="6858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7pPr>
            <a:lvl8pPr marL="10287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8pPr>
            <a:lvl9pPr marL="13716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3200" dirty="0">
                <a:solidFill>
                  <a:srgbClr val="5E0359"/>
                </a:solidFill>
                <a:latin typeface="Times New Roman" panose="02020603050405020304" pitchFamily="18" charset="0"/>
                <a:cs typeface="Times New Roman" panose="02020603050405020304" pitchFamily="18" charset="0"/>
              </a:rPr>
              <a:t>HTHP microfluidic platforms for In-situ</a:t>
            </a:r>
          </a:p>
          <a:p>
            <a:pPr algn="ctr">
              <a:lnSpc>
                <a:spcPct val="150000"/>
              </a:lnSpc>
            </a:pPr>
            <a:r>
              <a:rPr lang="en-US" altLang="zh-CN" sz="3200" dirty="0">
                <a:solidFill>
                  <a:srgbClr val="5E0359"/>
                </a:solidFill>
                <a:latin typeface="Times New Roman" panose="02020603050405020304" pitchFamily="18" charset="0"/>
                <a:cs typeface="Times New Roman" panose="02020603050405020304" pitchFamily="18" charset="0"/>
              </a:rPr>
              <a:t> pore-scale studies of mineral reactions</a:t>
            </a:r>
            <a:endParaRPr lang="zh-CN" altLang="en-US" sz="3200" dirty="0">
              <a:solidFill>
                <a:srgbClr val="5E0359"/>
              </a:solidFill>
              <a:latin typeface="Times New Roman" panose="02020603050405020304" pitchFamily="18" charset="0"/>
              <a:cs typeface="Times New Roman" panose="02020603050405020304" pitchFamily="18" charset="0"/>
            </a:endParaRPr>
          </a:p>
        </p:txBody>
      </p:sp>
      <p:sp>
        <p:nvSpPr>
          <p:cNvPr id="15" name="副标题 3">
            <a:extLst>
              <a:ext uri="{FF2B5EF4-FFF2-40B4-BE49-F238E27FC236}">
                <a16:creationId xmlns:a16="http://schemas.microsoft.com/office/drawing/2014/main" id="{B5DB6207-010D-3BF2-CE30-D52E6EFC8C36}"/>
              </a:ext>
            </a:extLst>
          </p:cNvPr>
          <p:cNvSpPr txBox="1">
            <a:spLocks/>
          </p:cNvSpPr>
          <p:nvPr/>
        </p:nvSpPr>
        <p:spPr>
          <a:xfrm>
            <a:off x="287524" y="3611211"/>
            <a:ext cx="8568952" cy="1156727"/>
          </a:xfrm>
          <a:prstGeom prst="rect">
            <a:avLst/>
          </a:prstGeom>
          <a:noFill/>
          <a:ln w="9525">
            <a:noFill/>
          </a:ln>
        </p:spPr>
        <p:txBody>
          <a:bodyPr>
            <a:spAutoFit/>
          </a:bodyPr>
          <a:lstStyle>
            <a:lvl1pPr marL="257175" indent="-257175" algn="l" rtl="0" eaLnBrk="0" fontAlgn="base" hangingPunct="0">
              <a:spcBef>
                <a:spcPct val="20000"/>
              </a:spcBef>
              <a:spcAft>
                <a:spcPct val="0"/>
              </a:spcAft>
              <a:buFont typeface="Wingdings" panose="05000000000000000000" pitchFamily="2" charset="2"/>
              <a:buChar char="Ø"/>
              <a:defRPr sz="2100" b="1" kern="1200">
                <a:solidFill>
                  <a:srgbClr val="660066"/>
                </a:solidFill>
                <a:latin typeface="微软雅黑" panose="020B0503020204020204" pitchFamily="34" charset="-122"/>
                <a:ea typeface="微软雅黑" panose="020B0503020204020204" pitchFamily="34" charset="-122"/>
                <a:cs typeface="微软雅黑" panose="020B0503020204020204" pitchFamily="34" charset="-122"/>
              </a:defRPr>
            </a:lvl1pPr>
            <a:lvl2pPr marL="258445" indent="-258445" algn="l" rtl="0" eaLnBrk="0" fontAlgn="base" hangingPunct="0">
              <a:spcBef>
                <a:spcPct val="20000"/>
              </a:spcBef>
              <a:spcAft>
                <a:spcPct val="0"/>
              </a:spcAft>
              <a:buFont typeface="Arial" panose="020B0604020202020204" pitchFamily="34" charset="0"/>
              <a:buChar char="•"/>
              <a:defRPr sz="2100" b="1"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814705" indent="-342900" algn="l" rtl="0" eaLnBrk="0" fontAlgn="base" hangingPunct="0">
              <a:spcBef>
                <a:spcPct val="20000"/>
              </a:spcBef>
              <a:spcAft>
                <a:spcPct val="0"/>
              </a:spcAft>
              <a:buFont typeface="Wingdings" panose="05000000000000000000" pitchFamily="2" charset="2"/>
              <a:buChar char="ü"/>
              <a:defRPr lang="zh-CN" altLang="en-US" sz="2100" b="0" kern="1200" dirty="0">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lnSpc>
                <a:spcPct val="150000"/>
              </a:lnSpc>
              <a:spcBef>
                <a:spcPts val="0"/>
              </a:spcBef>
              <a:buNone/>
            </a:pPr>
            <a:r>
              <a:rPr lang="en-US" altLang="zh-CN" sz="1600" dirty="0">
                <a:solidFill>
                  <a:schemeClr val="tx1"/>
                </a:solidFill>
                <a:latin typeface="Times New Roman" panose="02020603050405020304" pitchFamily="18" charset="0"/>
                <a:cs typeface="Times New Roman" panose="02020603050405020304" pitchFamily="18" charset="0"/>
              </a:rPr>
              <a:t>Presenter: Ziyou Zhu (PhD candidate, Nanjing University)</a:t>
            </a:r>
          </a:p>
          <a:p>
            <a:pPr marL="0" indent="0" algn="ctr">
              <a:lnSpc>
                <a:spcPct val="150000"/>
              </a:lnSpc>
              <a:spcBef>
                <a:spcPts val="0"/>
              </a:spcBef>
              <a:buNone/>
            </a:pPr>
            <a:r>
              <a:rPr lang="en-US" altLang="zh-CN" sz="1600" dirty="0">
                <a:solidFill>
                  <a:schemeClr val="tx1"/>
                </a:solidFill>
                <a:latin typeface="Times New Roman" panose="02020603050405020304" pitchFamily="18" charset="0"/>
                <a:cs typeface="Times New Roman" panose="02020603050405020304" pitchFamily="18" charset="0"/>
              </a:rPr>
              <a:t>Supervisor: </a:t>
            </a:r>
            <a:r>
              <a:rPr lang="en-US" altLang="zh-CN" sz="1600" dirty="0" err="1">
                <a:solidFill>
                  <a:schemeClr val="tx1"/>
                </a:solidFill>
                <a:latin typeface="Times New Roman" panose="02020603050405020304" pitchFamily="18" charset="0"/>
                <a:cs typeface="Times New Roman" panose="02020603050405020304" pitchFamily="18" charset="0"/>
              </a:rPr>
              <a:t>Zhaoyang</a:t>
            </a:r>
            <a:r>
              <a:rPr lang="en-US" altLang="zh-CN" sz="1600" dirty="0">
                <a:solidFill>
                  <a:schemeClr val="tx1"/>
                </a:solidFill>
                <a:latin typeface="Times New Roman" panose="02020603050405020304" pitchFamily="18" charset="0"/>
                <a:cs typeface="Times New Roman" panose="02020603050405020304" pitchFamily="18" charset="0"/>
              </a:rPr>
              <a:t> Ma</a:t>
            </a:r>
            <a:br>
              <a:rPr lang="en-US" altLang="zh-CN" sz="1600" dirty="0">
                <a:solidFill>
                  <a:schemeClr val="tx1"/>
                </a:solidFill>
                <a:latin typeface="Times New Roman" panose="02020603050405020304" pitchFamily="18" charset="0"/>
                <a:cs typeface="Times New Roman" panose="02020603050405020304" pitchFamily="18" charset="0"/>
              </a:rPr>
            </a:br>
            <a:r>
              <a:rPr lang="en-US" altLang="zh-CN" sz="1600" dirty="0">
                <a:solidFill>
                  <a:schemeClr val="tx1"/>
                </a:solidFill>
                <a:latin typeface="Times New Roman" panose="02020603050405020304" pitchFamily="18" charset="0"/>
                <a:cs typeface="Times New Roman" panose="02020603050405020304" pitchFamily="18" charset="0"/>
              </a:rPr>
              <a:t>Date</a:t>
            </a:r>
            <a:r>
              <a:rPr lang="zh-CN" altLang="en-US" sz="1600" dirty="0">
                <a:solidFill>
                  <a:schemeClr val="tx1"/>
                </a:solidFill>
                <a:latin typeface="Times New Roman" panose="02020603050405020304" pitchFamily="18" charset="0"/>
                <a:cs typeface="Times New Roman" panose="02020603050405020304" pitchFamily="18" charset="0"/>
              </a:rPr>
              <a:t>：</a:t>
            </a:r>
            <a:r>
              <a:rPr lang="en-US" altLang="zh-CN" sz="1600" dirty="0">
                <a:solidFill>
                  <a:schemeClr val="tx1"/>
                </a:solidFill>
                <a:latin typeface="Times New Roman" panose="02020603050405020304" pitchFamily="18" charset="0"/>
                <a:cs typeface="Times New Roman" panose="02020603050405020304" pitchFamily="18" charset="0"/>
              </a:rPr>
              <a:t>22/05/2026</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6" name="灯片编号占位符 1">
            <a:extLst>
              <a:ext uri="{FF2B5EF4-FFF2-40B4-BE49-F238E27FC236}">
                <a16:creationId xmlns:a16="http://schemas.microsoft.com/office/drawing/2014/main" id="{EEB39598-C28A-D795-61F0-058E7C1E364F}"/>
              </a:ext>
            </a:extLst>
          </p:cNvPr>
          <p:cNvSpPr txBox="1">
            <a:spLocks/>
          </p:cNvSpPr>
          <p:nvPr/>
        </p:nvSpPr>
        <p:spPr>
          <a:xfrm>
            <a:off x="8842587" y="4873152"/>
            <a:ext cx="301413"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685800">
              <a:defRPr/>
            </a:pPr>
            <a:fld id="{DE2D1913-7E4E-494B-BB9D-C7D6A017BB24}" type="slidenum">
              <a:rPr lang="zh-CN" altLang="en-US" sz="1350" smtClean="0">
                <a:latin typeface="Times New Roman" panose="02020603050405020304" pitchFamily="18" charset="0"/>
                <a:ea typeface="微软雅黑" panose="020B0503020204020204" pitchFamily="34" charset="-122"/>
                <a:cs typeface="Times New Roman" panose="02020603050405020304" pitchFamily="18" charset="0"/>
              </a:rPr>
              <a:pPr defTabSz="685800">
                <a:defRPr/>
              </a:pPr>
              <a:t>1</a:t>
            </a:fld>
            <a:endParaRPr lang="zh-CN" altLang="en-US" sz="135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a:extLst>
              <a:ext uri="{FF2B5EF4-FFF2-40B4-BE49-F238E27FC236}">
                <a16:creationId xmlns:a16="http://schemas.microsoft.com/office/drawing/2014/main" id="{41863015-6F7D-DF7E-EC2E-27D1B4D71486}"/>
              </a:ext>
            </a:extLst>
          </p:cNvPr>
          <p:cNvPicPr>
            <a:picLocks noChangeAspect="1"/>
          </p:cNvPicPr>
          <p:nvPr/>
        </p:nvPicPr>
        <p:blipFill>
          <a:blip r:embed="rId4"/>
          <a:srcRect b="3222"/>
          <a:stretch/>
        </p:blipFill>
        <p:spPr>
          <a:xfrm>
            <a:off x="6391438" y="341570"/>
            <a:ext cx="2320290" cy="461846"/>
          </a:xfrm>
          <a:prstGeom prst="rect">
            <a:avLst/>
          </a:prstGeom>
        </p:spPr>
      </p:pic>
    </p:spTree>
    <p:extLst>
      <p:ext uri="{BB962C8B-B14F-4D97-AF65-F5344CB8AC3E}">
        <p14:creationId xmlns:p14="http://schemas.microsoft.com/office/powerpoint/2010/main" val="343924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图片 98">
            <a:extLst>
              <a:ext uri="{FF2B5EF4-FFF2-40B4-BE49-F238E27FC236}">
                <a16:creationId xmlns:a16="http://schemas.microsoft.com/office/drawing/2014/main" id="{3391BFF8-1412-F7E4-5CB9-B3F6A8315F3E}"/>
              </a:ext>
            </a:extLst>
          </p:cNvPr>
          <p:cNvPicPr>
            <a:picLocks noChangeAspect="1"/>
          </p:cNvPicPr>
          <p:nvPr/>
        </p:nvPicPr>
        <p:blipFill>
          <a:blip r:embed="rId3"/>
          <a:stretch>
            <a:fillRect/>
          </a:stretch>
        </p:blipFill>
        <p:spPr>
          <a:xfrm>
            <a:off x="2759147" y="2822335"/>
            <a:ext cx="2390561" cy="2267547"/>
          </a:xfrm>
          <a:prstGeom prst="rect">
            <a:avLst/>
          </a:prstGeom>
          <a:ln>
            <a:solidFill>
              <a:schemeClr val="bg1">
                <a:lumMod val="50000"/>
              </a:schemeClr>
            </a:solidFill>
          </a:ln>
        </p:spPr>
      </p:pic>
      <p:sp>
        <p:nvSpPr>
          <p:cNvPr id="4" name="标题 3"/>
          <p:cNvSpPr>
            <a:spLocks noGrp="1"/>
          </p:cNvSpPr>
          <p:nvPr>
            <p:ph type="title"/>
          </p:nvPr>
        </p:nvSpPr>
        <p:spPr>
          <a:xfrm>
            <a:off x="2555874" y="403771"/>
            <a:ext cx="6120582" cy="461665"/>
          </a:xfrm>
        </p:spPr>
        <p:txBody>
          <a:bodyPr/>
          <a:lstStyle/>
          <a:p>
            <a:r>
              <a:rPr lang="en-US" altLang="zh-CN" sz="2400" dirty="0">
                <a:solidFill>
                  <a:srgbClr val="5E0359"/>
                </a:solidFill>
                <a:latin typeface="Times New Roman" panose="02020603050405020304" pitchFamily="18" charset="0"/>
                <a:cs typeface="Times New Roman" panose="02020603050405020304" pitchFamily="18" charset="0"/>
              </a:rPr>
              <a:t>Micromodel design</a:t>
            </a:r>
            <a:endParaRPr lang="zh-CN" altLang="en-US" dirty="0"/>
          </a:p>
        </p:txBody>
      </p:sp>
      <p:sp>
        <p:nvSpPr>
          <p:cNvPr id="7" name="灯片编号占位符 1">
            <a:extLst>
              <a:ext uri="{FF2B5EF4-FFF2-40B4-BE49-F238E27FC236}">
                <a16:creationId xmlns:a16="http://schemas.microsoft.com/office/drawing/2014/main" id="{0709D452-6038-6FDA-68D2-40942269A7F6}"/>
              </a:ext>
            </a:extLst>
          </p:cNvPr>
          <p:cNvSpPr txBox="1">
            <a:spLocks/>
          </p:cNvSpPr>
          <p:nvPr/>
        </p:nvSpPr>
        <p:spPr>
          <a:xfrm>
            <a:off x="8757920" y="4873152"/>
            <a:ext cx="386079"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685800">
              <a:defRPr/>
            </a:pPr>
            <a:fld id="{DE2D1913-7E4E-494B-BB9D-C7D6A017BB24}" type="slidenum">
              <a:rPr lang="zh-CN" altLang="en-US" sz="1350" smtClean="0">
                <a:latin typeface="Times New Roman" panose="02020603050405020304" pitchFamily="18" charset="0"/>
                <a:ea typeface="微软雅黑" panose="020B0503020204020204" pitchFamily="34" charset="-122"/>
                <a:cs typeface="Times New Roman" panose="02020603050405020304" pitchFamily="18" charset="0"/>
              </a:rPr>
              <a:pPr defTabSz="685800">
                <a:defRPr/>
              </a:pPr>
              <a:t>10</a:t>
            </a:fld>
            <a:endParaRPr lang="zh-CN" altLang="en-US" sz="135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iconfont-11607-6151392">
            <a:extLst>
              <a:ext uri="{FF2B5EF4-FFF2-40B4-BE49-F238E27FC236}">
                <a16:creationId xmlns:a16="http://schemas.microsoft.com/office/drawing/2014/main" id="{1322DB06-8DB4-BE57-FFC0-88054478ED8A}"/>
              </a:ext>
            </a:extLst>
          </p:cNvPr>
          <p:cNvSpPr/>
          <p:nvPr/>
        </p:nvSpPr>
        <p:spPr>
          <a:xfrm>
            <a:off x="4360287" y="1921394"/>
            <a:ext cx="328072" cy="327913"/>
          </a:xfrm>
          <a:custGeom>
            <a:avLst/>
            <a:gdLst>
              <a:gd name="T0" fmla="*/ 10036 w 12364"/>
              <a:gd name="T1" fmla="*/ 6400 h 12800"/>
              <a:gd name="T2" fmla="*/ 4800 w 12364"/>
              <a:gd name="T3" fmla="*/ 11636 h 12800"/>
              <a:gd name="T4" fmla="*/ 5964 w 12364"/>
              <a:gd name="T5" fmla="*/ 12800 h 12800"/>
              <a:gd name="T6" fmla="*/ 12364 w 12364"/>
              <a:gd name="T7" fmla="*/ 6400 h 12800"/>
              <a:gd name="T8" fmla="*/ 5964 w 12364"/>
              <a:gd name="T9" fmla="*/ 0 h 12800"/>
              <a:gd name="T10" fmla="*/ 4800 w 12364"/>
              <a:gd name="T11" fmla="*/ 1164 h 12800"/>
              <a:gd name="T12" fmla="*/ 10036 w 12364"/>
              <a:gd name="T13" fmla="*/ 6400 h 12800"/>
              <a:gd name="T14" fmla="*/ 5236 w 12364"/>
              <a:gd name="T15" fmla="*/ 6400 h 12800"/>
              <a:gd name="T16" fmla="*/ 0 w 12364"/>
              <a:gd name="T17" fmla="*/ 11636 h 12800"/>
              <a:gd name="T18" fmla="*/ 1164 w 12364"/>
              <a:gd name="T19" fmla="*/ 12800 h 12800"/>
              <a:gd name="T20" fmla="*/ 7564 w 12364"/>
              <a:gd name="T21" fmla="*/ 6400 h 12800"/>
              <a:gd name="T22" fmla="*/ 1164 w 12364"/>
              <a:gd name="T23" fmla="*/ 0 h 12800"/>
              <a:gd name="T24" fmla="*/ 0 w 12364"/>
              <a:gd name="T25" fmla="*/ 1164 h 12800"/>
              <a:gd name="T26" fmla="*/ 5236 w 12364"/>
              <a:gd name="T27"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64" h="12800">
                <a:moveTo>
                  <a:pt x="10036" y="6400"/>
                </a:moveTo>
                <a:lnTo>
                  <a:pt x="4800" y="11636"/>
                </a:lnTo>
                <a:lnTo>
                  <a:pt x="5964" y="12800"/>
                </a:lnTo>
                <a:lnTo>
                  <a:pt x="12364" y="6400"/>
                </a:lnTo>
                <a:lnTo>
                  <a:pt x="5964" y="0"/>
                </a:lnTo>
                <a:lnTo>
                  <a:pt x="4800" y="1164"/>
                </a:lnTo>
                <a:lnTo>
                  <a:pt x="10036" y="6400"/>
                </a:lnTo>
                <a:close/>
                <a:moveTo>
                  <a:pt x="5236" y="6400"/>
                </a:moveTo>
                <a:lnTo>
                  <a:pt x="0" y="11636"/>
                </a:lnTo>
                <a:lnTo>
                  <a:pt x="1164" y="12800"/>
                </a:lnTo>
                <a:lnTo>
                  <a:pt x="7564" y="6400"/>
                </a:lnTo>
                <a:lnTo>
                  <a:pt x="1164" y="0"/>
                </a:lnTo>
                <a:lnTo>
                  <a:pt x="0" y="1164"/>
                </a:lnTo>
                <a:lnTo>
                  <a:pt x="5236" y="6400"/>
                </a:lnTo>
                <a:close/>
              </a:path>
            </a:pathLst>
          </a:custGeom>
          <a:solidFill>
            <a:srgbClr val="6E0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矩形 14">
            <a:extLst>
              <a:ext uri="{FF2B5EF4-FFF2-40B4-BE49-F238E27FC236}">
                <a16:creationId xmlns:a16="http://schemas.microsoft.com/office/drawing/2014/main" id="{ED5B23F0-9A1D-B1CA-8018-C5829FABF660}"/>
              </a:ext>
            </a:extLst>
          </p:cNvPr>
          <p:cNvSpPr/>
          <p:nvPr/>
        </p:nvSpPr>
        <p:spPr>
          <a:xfrm>
            <a:off x="407421" y="988506"/>
            <a:ext cx="3884665" cy="1784585"/>
          </a:xfrm>
          <a:prstGeom prst="rect">
            <a:avLst/>
          </a:prstGeom>
          <a:solidFill>
            <a:srgbClr val="6E0F6D">
              <a:alpha val="5098"/>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FFFFFF"/>
              </a:solidFill>
              <a:cs typeface="+mn-ea"/>
              <a:sym typeface="+mn-lt"/>
            </a:endParaRPr>
          </a:p>
        </p:txBody>
      </p:sp>
      <p:sp>
        <p:nvSpPr>
          <p:cNvPr id="16" name="矩形: 圆角 15">
            <a:extLst>
              <a:ext uri="{FF2B5EF4-FFF2-40B4-BE49-F238E27FC236}">
                <a16:creationId xmlns:a16="http://schemas.microsoft.com/office/drawing/2014/main" id="{F3B18A50-622D-F0FE-B68D-3D0DDC58246E}"/>
              </a:ext>
            </a:extLst>
          </p:cNvPr>
          <p:cNvSpPr/>
          <p:nvPr/>
        </p:nvSpPr>
        <p:spPr>
          <a:xfrm>
            <a:off x="449951" y="985279"/>
            <a:ext cx="3842135" cy="1729194"/>
          </a:xfrm>
          <a:prstGeom prst="roundRect">
            <a:avLst>
              <a:gd name="adj" fmla="val 6873"/>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400" b="1" i="1" dirty="0">
                <a:solidFill>
                  <a:schemeClr val="tx1"/>
                </a:solidFill>
                <a:latin typeface="Times New Roman" panose="02020603050405020304" pitchFamily="18" charset="0"/>
                <a:cs typeface="Times New Roman" panose="02020603050405020304" pitchFamily="18" charset="0"/>
              </a:rPr>
              <a:t>Conventional microfluidic chips</a:t>
            </a:r>
          </a:p>
          <a:p>
            <a:pPr marL="285750" indent="-285750">
              <a:lnSpc>
                <a:spcPct val="150000"/>
              </a:lnSpc>
              <a:buFont typeface="Arial" panose="020B0604020202020204" pitchFamily="34" charset="0"/>
              <a:buChar char="•"/>
            </a:pPr>
            <a:r>
              <a:rPr lang="en-US" altLang="zh-CN" sz="1200" dirty="0">
                <a:solidFill>
                  <a:schemeClr val="tx1"/>
                </a:solidFill>
                <a:latin typeface="Times New Roman" panose="02020603050405020304" pitchFamily="18" charset="0"/>
                <a:cs typeface="Times New Roman" panose="02020603050405020304" pitchFamily="18" charset="0"/>
              </a:rPr>
              <a:t>Lack of real mineral composition and geochemical reactivity</a:t>
            </a:r>
          </a:p>
          <a:p>
            <a:pPr marL="285750" indent="-285750">
              <a:lnSpc>
                <a:spcPct val="150000"/>
              </a:lnSpc>
              <a:buFont typeface="Arial" panose="020B0604020202020204" pitchFamily="34" charset="0"/>
              <a:buChar char="•"/>
            </a:pPr>
            <a:r>
              <a:rPr lang="en-US" altLang="zh-CN" sz="1200" dirty="0">
                <a:solidFill>
                  <a:schemeClr val="tx1"/>
                </a:solidFill>
                <a:latin typeface="Times New Roman" panose="02020603050405020304" pitchFamily="18" charset="0"/>
                <a:cs typeface="Times New Roman" panose="02020603050405020304" pitchFamily="18" charset="0"/>
              </a:rPr>
              <a:t>Smooth surfaces, absence of natural pore surface roughness</a:t>
            </a:r>
          </a:p>
          <a:p>
            <a:pPr marL="285750" indent="-285750">
              <a:lnSpc>
                <a:spcPct val="150000"/>
              </a:lnSpc>
              <a:buFont typeface="Arial" panose="020B0604020202020204" pitchFamily="34" charset="0"/>
              <a:buChar char="•"/>
            </a:pPr>
            <a:r>
              <a:rPr lang="en-US" altLang="zh-CN" sz="1200" dirty="0">
                <a:solidFill>
                  <a:schemeClr val="tx1"/>
                </a:solidFill>
                <a:latin typeface="Times New Roman" panose="02020603050405020304" pitchFamily="18" charset="0"/>
                <a:cs typeface="Times New Roman" panose="02020603050405020304" pitchFamily="18" charset="0"/>
              </a:rPr>
              <a:t>Uniform and unstable wettability</a:t>
            </a:r>
          </a:p>
        </p:txBody>
      </p:sp>
      <p:sp>
        <p:nvSpPr>
          <p:cNvPr id="17" name="矩形 16">
            <a:extLst>
              <a:ext uri="{FF2B5EF4-FFF2-40B4-BE49-F238E27FC236}">
                <a16:creationId xmlns:a16="http://schemas.microsoft.com/office/drawing/2014/main" id="{CA00E242-4964-92D6-D1AE-4168C432ADBF}"/>
              </a:ext>
            </a:extLst>
          </p:cNvPr>
          <p:cNvSpPr/>
          <p:nvPr/>
        </p:nvSpPr>
        <p:spPr>
          <a:xfrm>
            <a:off x="4736036" y="988507"/>
            <a:ext cx="3967793" cy="1784584"/>
          </a:xfrm>
          <a:prstGeom prst="rect">
            <a:avLst/>
          </a:prstGeom>
          <a:solidFill>
            <a:srgbClr val="6E0F6D">
              <a:alpha val="5098"/>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dirty="0">
              <a:solidFill>
                <a:srgbClr val="FFFFFF"/>
              </a:solidFill>
              <a:cs typeface="+mn-ea"/>
              <a:sym typeface="+mn-lt"/>
            </a:endParaRPr>
          </a:p>
        </p:txBody>
      </p:sp>
      <p:sp>
        <p:nvSpPr>
          <p:cNvPr id="18" name="矩形: 圆角 17">
            <a:extLst>
              <a:ext uri="{FF2B5EF4-FFF2-40B4-BE49-F238E27FC236}">
                <a16:creationId xmlns:a16="http://schemas.microsoft.com/office/drawing/2014/main" id="{8A6AA95C-AFDA-F427-6872-9C3F78B1776C}"/>
              </a:ext>
            </a:extLst>
          </p:cNvPr>
          <p:cNvSpPr/>
          <p:nvPr/>
        </p:nvSpPr>
        <p:spPr>
          <a:xfrm>
            <a:off x="5118513" y="985279"/>
            <a:ext cx="1696061" cy="289724"/>
          </a:xfrm>
          <a:prstGeom prst="roundRect">
            <a:avLst>
              <a:gd name="adj" fmla="val 6873"/>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400" b="1" i="1" dirty="0">
                <a:solidFill>
                  <a:schemeClr val="tx1"/>
                </a:solidFill>
                <a:latin typeface="Times New Roman" panose="02020603050405020304" pitchFamily="18" charset="0"/>
                <a:cs typeface="Times New Roman" panose="02020603050405020304" pitchFamily="18" charset="0"/>
              </a:rPr>
              <a:t>Rock-on-a-chip</a:t>
            </a:r>
          </a:p>
        </p:txBody>
      </p:sp>
      <p:sp>
        <p:nvSpPr>
          <p:cNvPr id="23" name="文本框 22">
            <a:extLst>
              <a:ext uri="{FF2B5EF4-FFF2-40B4-BE49-F238E27FC236}">
                <a16:creationId xmlns:a16="http://schemas.microsoft.com/office/drawing/2014/main" id="{795F4269-A239-8727-1D95-05A2F9C88677}"/>
              </a:ext>
            </a:extLst>
          </p:cNvPr>
          <p:cNvSpPr txBox="1"/>
          <p:nvPr/>
        </p:nvSpPr>
        <p:spPr>
          <a:xfrm>
            <a:off x="7068680" y="2503230"/>
            <a:ext cx="1457429" cy="215444"/>
          </a:xfrm>
          <a:prstGeom prst="rect">
            <a:avLst/>
          </a:prstGeom>
          <a:noFill/>
        </p:spPr>
        <p:txBody>
          <a:bodyPr wrap="square">
            <a:spAutoFit/>
          </a:bodyPr>
          <a:lstStyle/>
          <a:p>
            <a:pPr algn="ctr"/>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800" dirty="0" err="1">
                <a:latin typeface="Times New Roman" panose="02020603050405020304" pitchFamily="18" charset="0"/>
                <a:ea typeface="微软雅黑" panose="020B0503020204020204" pitchFamily="34" charset="-122"/>
                <a:cs typeface="Times New Roman" panose="02020603050405020304" pitchFamily="18" charset="0"/>
              </a:rPr>
              <a:t>Rajveer</a:t>
            </a:r>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rPr>
              <a:t> Singh et al., 2017</a:t>
            </a:r>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a:t>
            </a:r>
          </a:p>
        </p:txBody>
      </p:sp>
      <p:pic>
        <p:nvPicPr>
          <p:cNvPr id="25" name="图片 24">
            <a:extLst>
              <a:ext uri="{FF2B5EF4-FFF2-40B4-BE49-F238E27FC236}">
                <a16:creationId xmlns:a16="http://schemas.microsoft.com/office/drawing/2014/main" id="{83F1CE15-1495-DE7C-EE5C-661B2FEE7FC4}"/>
              </a:ext>
            </a:extLst>
          </p:cNvPr>
          <p:cNvPicPr>
            <a:picLocks noChangeAspect="1"/>
          </p:cNvPicPr>
          <p:nvPr/>
        </p:nvPicPr>
        <p:blipFill>
          <a:blip r:embed="rId4"/>
          <a:stretch>
            <a:fillRect/>
          </a:stretch>
        </p:blipFill>
        <p:spPr>
          <a:xfrm>
            <a:off x="6957456" y="1026607"/>
            <a:ext cx="1679877" cy="1482244"/>
          </a:xfrm>
          <a:prstGeom prst="rect">
            <a:avLst/>
          </a:prstGeom>
        </p:spPr>
      </p:pic>
      <p:pic>
        <p:nvPicPr>
          <p:cNvPr id="27" name="图片 26">
            <a:extLst>
              <a:ext uri="{FF2B5EF4-FFF2-40B4-BE49-F238E27FC236}">
                <a16:creationId xmlns:a16="http://schemas.microsoft.com/office/drawing/2014/main" id="{9696039D-C423-E1B3-F4A7-7378DFF8CC52}"/>
              </a:ext>
            </a:extLst>
          </p:cNvPr>
          <p:cNvPicPr>
            <a:picLocks noChangeAspect="1"/>
          </p:cNvPicPr>
          <p:nvPr/>
        </p:nvPicPr>
        <p:blipFill>
          <a:blip r:embed="rId5"/>
          <a:srcRect l="1861"/>
          <a:stretch/>
        </p:blipFill>
        <p:spPr>
          <a:xfrm>
            <a:off x="4763932" y="1394846"/>
            <a:ext cx="2127028" cy="964049"/>
          </a:xfrm>
          <a:prstGeom prst="rect">
            <a:avLst/>
          </a:prstGeom>
        </p:spPr>
      </p:pic>
      <p:sp>
        <p:nvSpPr>
          <p:cNvPr id="28" name="文本框 27">
            <a:extLst>
              <a:ext uri="{FF2B5EF4-FFF2-40B4-BE49-F238E27FC236}">
                <a16:creationId xmlns:a16="http://schemas.microsoft.com/office/drawing/2014/main" id="{FEF6A0A4-9089-6105-45AB-FA99081BACE0}"/>
              </a:ext>
            </a:extLst>
          </p:cNvPr>
          <p:cNvSpPr txBox="1"/>
          <p:nvPr/>
        </p:nvSpPr>
        <p:spPr>
          <a:xfrm>
            <a:off x="5098732" y="2353919"/>
            <a:ext cx="1457429" cy="215444"/>
          </a:xfrm>
          <a:prstGeom prst="rect">
            <a:avLst/>
          </a:prstGeom>
          <a:noFill/>
        </p:spPr>
        <p:txBody>
          <a:bodyPr wrap="square">
            <a:spAutoFit/>
          </a:bodyPr>
          <a:lstStyle/>
          <a:p>
            <a:pPr algn="ctr"/>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rPr>
              <a:t>Bowen Ling et al., 2021</a:t>
            </a:r>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31" name="文本框 30">
            <a:extLst>
              <a:ext uri="{FF2B5EF4-FFF2-40B4-BE49-F238E27FC236}">
                <a16:creationId xmlns:a16="http://schemas.microsoft.com/office/drawing/2014/main" id="{12366E1E-9E20-8FC5-0661-3AAAD5E93261}"/>
              </a:ext>
            </a:extLst>
          </p:cNvPr>
          <p:cNvSpPr txBox="1"/>
          <p:nvPr/>
        </p:nvSpPr>
        <p:spPr>
          <a:xfrm>
            <a:off x="351235" y="2782258"/>
            <a:ext cx="2264965" cy="338554"/>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Flow channel design</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7" name="图片 36">
            <a:extLst>
              <a:ext uri="{FF2B5EF4-FFF2-40B4-BE49-F238E27FC236}">
                <a16:creationId xmlns:a16="http://schemas.microsoft.com/office/drawing/2014/main" id="{33305BB4-E54C-BBA9-6F7E-55B3F00C5CEA}"/>
              </a:ext>
            </a:extLst>
          </p:cNvPr>
          <p:cNvPicPr>
            <a:picLocks noChangeAspect="1"/>
          </p:cNvPicPr>
          <p:nvPr/>
        </p:nvPicPr>
        <p:blipFill>
          <a:blip r:embed="rId6"/>
          <a:stretch>
            <a:fillRect/>
          </a:stretch>
        </p:blipFill>
        <p:spPr>
          <a:xfrm>
            <a:off x="637301" y="3312097"/>
            <a:ext cx="1853802" cy="1792609"/>
          </a:xfrm>
          <a:prstGeom prst="rect">
            <a:avLst/>
          </a:prstGeom>
        </p:spPr>
      </p:pic>
      <p:sp>
        <p:nvSpPr>
          <p:cNvPr id="41" name="文本框 40">
            <a:extLst>
              <a:ext uri="{FF2B5EF4-FFF2-40B4-BE49-F238E27FC236}">
                <a16:creationId xmlns:a16="http://schemas.microsoft.com/office/drawing/2014/main" id="{91F84EBE-4FF4-76F9-EC13-431AF0E7A461}"/>
              </a:ext>
            </a:extLst>
          </p:cNvPr>
          <p:cNvSpPr txBox="1"/>
          <p:nvPr/>
        </p:nvSpPr>
        <p:spPr>
          <a:xfrm>
            <a:off x="1209525" y="4827707"/>
            <a:ext cx="1224753" cy="276999"/>
          </a:xfrm>
          <a:prstGeom prst="rect">
            <a:avLst/>
          </a:prstGeom>
          <a:noFill/>
        </p:spPr>
        <p:txBody>
          <a:bodyPr wrap="square">
            <a:spAutoFit/>
          </a:bodyPr>
          <a:lstStyle/>
          <a:p>
            <a:r>
              <a:rPr lang="en-US" altLang="zh-CN" sz="1200" dirty="0">
                <a:latin typeface="Times New Roman" panose="02020603050405020304" pitchFamily="18" charset="0"/>
                <a:ea typeface="+mn-ea"/>
                <a:cs typeface="Times New Roman" panose="02020603050405020304" pitchFamily="18" charset="0"/>
              </a:rPr>
              <a:t>55*55*0.2mm</a:t>
            </a:r>
            <a:endParaRPr lang="zh-CN" altLang="en-US" sz="1200" dirty="0">
              <a:latin typeface="Times New Roman" panose="02020603050405020304" pitchFamily="18" charset="0"/>
              <a:ea typeface="+mn-ea"/>
              <a:cs typeface="Times New Roman" panose="02020603050405020304" pitchFamily="18" charset="0"/>
            </a:endParaRPr>
          </a:p>
        </p:txBody>
      </p:sp>
      <p:sp>
        <p:nvSpPr>
          <p:cNvPr id="42" name="矩形 41">
            <a:extLst>
              <a:ext uri="{FF2B5EF4-FFF2-40B4-BE49-F238E27FC236}">
                <a16:creationId xmlns:a16="http://schemas.microsoft.com/office/drawing/2014/main" id="{1BE5D2CD-4DAA-275F-CEE3-A8C087B6C04A}"/>
              </a:ext>
            </a:extLst>
          </p:cNvPr>
          <p:cNvSpPr/>
          <p:nvPr/>
        </p:nvSpPr>
        <p:spPr>
          <a:xfrm>
            <a:off x="1100470" y="3928730"/>
            <a:ext cx="829339" cy="675168"/>
          </a:xfrm>
          <a:prstGeom prst="rect">
            <a:avLst/>
          </a:prstGeom>
          <a:noFill/>
          <a:ln w="12700" cap="flat" cmpd="sng" algn="ctr">
            <a:solidFill>
              <a:srgbClr val="FF0000"/>
            </a:solid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44" name="直接连接符 43">
            <a:extLst>
              <a:ext uri="{FF2B5EF4-FFF2-40B4-BE49-F238E27FC236}">
                <a16:creationId xmlns:a16="http://schemas.microsoft.com/office/drawing/2014/main" id="{199FFDD7-B4E5-0619-278C-4352C72A197E}"/>
              </a:ext>
            </a:extLst>
          </p:cNvPr>
          <p:cNvCxnSpPr>
            <a:cxnSpLocks/>
          </p:cNvCxnSpPr>
          <p:nvPr/>
        </p:nvCxnSpPr>
        <p:spPr>
          <a:xfrm flipV="1">
            <a:off x="1929809" y="3759200"/>
            <a:ext cx="793071" cy="169530"/>
          </a:xfrm>
          <a:prstGeom prst="line">
            <a:avLst/>
          </a:prstGeom>
          <a:ln w="63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6" name="直接连接符 45">
            <a:extLst>
              <a:ext uri="{FF2B5EF4-FFF2-40B4-BE49-F238E27FC236}">
                <a16:creationId xmlns:a16="http://schemas.microsoft.com/office/drawing/2014/main" id="{62461CE9-4C2B-1D2A-E614-8AFAC48F56FC}"/>
              </a:ext>
            </a:extLst>
          </p:cNvPr>
          <p:cNvCxnSpPr>
            <a:cxnSpLocks/>
          </p:cNvCxnSpPr>
          <p:nvPr/>
        </p:nvCxnSpPr>
        <p:spPr>
          <a:xfrm>
            <a:off x="1929809" y="4603898"/>
            <a:ext cx="793071" cy="100182"/>
          </a:xfrm>
          <a:prstGeom prst="line">
            <a:avLst/>
          </a:prstGeom>
          <a:ln w="6350">
            <a:solidFill>
              <a:srgbClr val="FF0000"/>
            </a:solidFill>
          </a:ln>
        </p:spPr>
        <p:style>
          <a:lnRef idx="1">
            <a:schemeClr val="accent2"/>
          </a:lnRef>
          <a:fillRef idx="0">
            <a:schemeClr val="accent2"/>
          </a:fillRef>
          <a:effectRef idx="0">
            <a:schemeClr val="accent2"/>
          </a:effectRef>
          <a:fontRef idx="minor">
            <a:schemeClr val="tx1"/>
          </a:fontRef>
        </p:style>
      </p:cxnSp>
      <p:sp>
        <p:nvSpPr>
          <p:cNvPr id="52" name="文本框 51">
            <a:extLst>
              <a:ext uri="{FF2B5EF4-FFF2-40B4-BE49-F238E27FC236}">
                <a16:creationId xmlns:a16="http://schemas.microsoft.com/office/drawing/2014/main" id="{38EFB1D1-D914-A30A-81F8-82B12CA9F62B}"/>
              </a:ext>
            </a:extLst>
          </p:cNvPr>
          <p:cNvSpPr txBox="1"/>
          <p:nvPr/>
        </p:nvSpPr>
        <p:spPr>
          <a:xfrm>
            <a:off x="5226322" y="2868326"/>
            <a:ext cx="3809868" cy="1444113"/>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Micromodel with </a:t>
            </a:r>
            <a:r>
              <a:rPr lang="en-US" altLang="zh-CN" sz="1200" b="1" dirty="0">
                <a:latin typeface="Times New Roman" panose="02020603050405020304" pitchFamily="18" charset="0"/>
                <a:cs typeface="Times New Roman" panose="02020603050405020304" pitchFamily="18" charset="0"/>
              </a:rPr>
              <a:t>a main channel and lateral cavities</a:t>
            </a:r>
          </a:p>
          <a:p>
            <a:pPr marL="171450" indent="-171450">
              <a:lnSpc>
                <a:spcPct val="150000"/>
              </a:lnSpc>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Main channel : 200μm</a:t>
            </a:r>
          </a:p>
          <a:p>
            <a:pPr marL="171450" indent="-171450">
              <a:lnSpc>
                <a:spcPct val="150000"/>
              </a:lnSpc>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7 dead-end channels</a:t>
            </a:r>
          </a:p>
          <a:p>
            <a:pPr marL="171450" indent="-171450">
              <a:lnSpc>
                <a:spcPct val="150000"/>
              </a:lnSpc>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DEP aspect ratio:1, 2, 4, 5, 10</a:t>
            </a:r>
          </a:p>
          <a:p>
            <a:pPr marL="171450" indent="-171450">
              <a:lnSpc>
                <a:spcPct val="150000"/>
              </a:lnSpc>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Calcite grains were placed inside the cavity</a:t>
            </a:r>
            <a:endParaRPr lang="zh-CN" altLang="en-US" sz="1200" dirty="0">
              <a:latin typeface="Times New Roman" panose="02020603050405020304" pitchFamily="18" charset="0"/>
              <a:cs typeface="Times New Roman" panose="02020603050405020304" pitchFamily="18" charset="0"/>
            </a:endParaRPr>
          </a:p>
        </p:txBody>
      </p:sp>
      <p:sp>
        <p:nvSpPr>
          <p:cNvPr id="60" name="矩形 59">
            <a:extLst>
              <a:ext uri="{FF2B5EF4-FFF2-40B4-BE49-F238E27FC236}">
                <a16:creationId xmlns:a16="http://schemas.microsoft.com/office/drawing/2014/main" id="{DF19F6F5-029D-B45B-2B71-2C1A2BDFA640}"/>
              </a:ext>
            </a:extLst>
          </p:cNvPr>
          <p:cNvSpPr/>
          <p:nvPr/>
        </p:nvSpPr>
        <p:spPr>
          <a:xfrm>
            <a:off x="4245285" y="4829352"/>
            <a:ext cx="180000" cy="180000"/>
          </a:xfrm>
          <a:prstGeom prst="rect">
            <a:avLst/>
          </a:prstGeom>
          <a:solidFill>
            <a:srgbClr val="AED9D1"/>
          </a:solidFill>
          <a:ln w="6350" cap="flat" cmpd="sng" algn="ctr">
            <a:no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1" name="文本框 60">
            <a:extLst>
              <a:ext uri="{FF2B5EF4-FFF2-40B4-BE49-F238E27FC236}">
                <a16:creationId xmlns:a16="http://schemas.microsoft.com/office/drawing/2014/main" id="{EDAF53D8-7665-B493-7977-71A17739FD7F}"/>
              </a:ext>
            </a:extLst>
          </p:cNvPr>
          <p:cNvSpPr txBox="1"/>
          <p:nvPr/>
        </p:nvSpPr>
        <p:spPr>
          <a:xfrm>
            <a:off x="4358247" y="4780852"/>
            <a:ext cx="660224" cy="276999"/>
          </a:xfrm>
          <a:prstGeom prst="rect">
            <a:avLst/>
          </a:prstGeom>
          <a:noFill/>
        </p:spPr>
        <p:txBody>
          <a:bodyPr wrap="square">
            <a:spAutoFit/>
          </a:bodyPr>
          <a:lstStyle/>
          <a:p>
            <a:r>
              <a:rPr lang="en-US" altLang="zh-CN" sz="1200" dirty="0">
                <a:latin typeface="Times New Roman" panose="02020603050405020304" pitchFamily="18" charset="0"/>
                <a:ea typeface="+mn-ea"/>
                <a:cs typeface="Times New Roman" panose="02020603050405020304" pitchFamily="18" charset="0"/>
              </a:rPr>
              <a:t>-calcite</a:t>
            </a:r>
            <a:endParaRPr lang="zh-CN" altLang="en-US" sz="1200" dirty="0">
              <a:latin typeface="Times New Roman" panose="02020603050405020304" pitchFamily="18" charset="0"/>
              <a:ea typeface="+mn-ea"/>
              <a:cs typeface="Times New Roman" panose="02020603050405020304" pitchFamily="18" charset="0"/>
            </a:endParaRPr>
          </a:p>
        </p:txBody>
      </p:sp>
      <p:sp>
        <p:nvSpPr>
          <p:cNvPr id="109" name="文本框 108">
            <a:extLst>
              <a:ext uri="{FF2B5EF4-FFF2-40B4-BE49-F238E27FC236}">
                <a16:creationId xmlns:a16="http://schemas.microsoft.com/office/drawing/2014/main" id="{EC9EF1C9-4B68-82AE-9EC6-5D1A7388C49D}"/>
              </a:ext>
            </a:extLst>
          </p:cNvPr>
          <p:cNvSpPr txBox="1"/>
          <p:nvPr/>
        </p:nvSpPr>
        <p:spPr>
          <a:xfrm>
            <a:off x="5118513" y="4241802"/>
            <a:ext cx="3809868" cy="873572"/>
          </a:xfrm>
          <a:prstGeom prst="rect">
            <a:avLst/>
          </a:prstGeom>
          <a:noFill/>
        </p:spPr>
        <p:txBody>
          <a:bodyPr wrap="square">
            <a:spAutoFit/>
          </a:bodyPr>
          <a:lstStyle/>
          <a:p>
            <a:pPr algn="ctr">
              <a:lnSpc>
                <a:spcPct val="150000"/>
              </a:lnSpc>
            </a:pPr>
            <a:r>
              <a:rPr lang="en-US" altLang="zh-CN" sz="1800" b="1" i="1" dirty="0">
                <a:solidFill>
                  <a:srgbClr val="5E0359"/>
                </a:solidFill>
                <a:latin typeface="Times New Roman" panose="02020603050405020304" pitchFamily="18" charset="0"/>
                <a:cs typeface="Times New Roman" panose="02020603050405020304" pitchFamily="18" charset="0"/>
              </a:rPr>
              <a:t>Exploring how dead-end </a:t>
            </a:r>
            <a:r>
              <a:rPr lang="en-US" altLang="zh-CN" sz="1800" b="1" i="1" dirty="0">
                <a:solidFill>
                  <a:srgbClr val="FF0000"/>
                </a:solidFill>
                <a:latin typeface="Times New Roman" panose="02020603050405020304" pitchFamily="18" charset="0"/>
                <a:cs typeface="Times New Roman" panose="02020603050405020304" pitchFamily="18" charset="0"/>
              </a:rPr>
              <a:t>geometry</a:t>
            </a:r>
            <a:r>
              <a:rPr lang="en-US" altLang="zh-CN" sz="1800" b="1" i="1" dirty="0">
                <a:solidFill>
                  <a:srgbClr val="5E0359"/>
                </a:solidFill>
                <a:latin typeface="Times New Roman" panose="02020603050405020304" pitchFamily="18" charset="0"/>
                <a:cs typeface="Times New Roman" panose="02020603050405020304" pitchFamily="18" charset="0"/>
              </a:rPr>
              <a:t> affects mineral reactions</a:t>
            </a:r>
            <a:r>
              <a:rPr lang="en-US" altLang="zh-CN" b="1" i="1" dirty="0">
                <a:solidFill>
                  <a:srgbClr val="5E0359"/>
                </a:solidFill>
                <a:latin typeface="Times New Roman" panose="02020603050405020304" pitchFamily="18" charset="0"/>
                <a:cs typeface="Times New Roman" panose="02020603050405020304" pitchFamily="18" charset="0"/>
              </a:rPr>
              <a:t>.</a:t>
            </a:r>
            <a:endParaRPr lang="en-US" altLang="zh-CN" sz="1800" b="1" i="1" dirty="0">
              <a:solidFill>
                <a:srgbClr val="5E035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16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555874" y="403771"/>
            <a:ext cx="6120582" cy="461665"/>
          </a:xfrm>
        </p:spPr>
        <p:txBody>
          <a:bodyPr/>
          <a:lstStyle/>
          <a:p>
            <a:r>
              <a:rPr lang="en-US" altLang="zh-CN" sz="2400" dirty="0">
                <a:solidFill>
                  <a:srgbClr val="5E0359"/>
                </a:solidFill>
                <a:latin typeface="Times New Roman" panose="02020603050405020304" pitchFamily="18" charset="0"/>
                <a:cs typeface="Times New Roman" panose="02020603050405020304" pitchFamily="18" charset="0"/>
              </a:rPr>
              <a:t>Micromodel Fabrications</a:t>
            </a:r>
            <a:endParaRPr lang="zh-CN" altLang="en-US" sz="2400" dirty="0">
              <a:latin typeface="Times New Roman" panose="02020603050405020304" pitchFamily="18" charset="0"/>
              <a:cs typeface="Times New Roman" panose="02020603050405020304" pitchFamily="18" charset="0"/>
            </a:endParaRPr>
          </a:p>
        </p:txBody>
      </p:sp>
      <p:sp>
        <p:nvSpPr>
          <p:cNvPr id="8" name="灯片编号占位符 1">
            <a:extLst>
              <a:ext uri="{FF2B5EF4-FFF2-40B4-BE49-F238E27FC236}">
                <a16:creationId xmlns:a16="http://schemas.microsoft.com/office/drawing/2014/main" id="{19EF806F-AD3B-7ACA-E510-5D361D031D5E}"/>
              </a:ext>
            </a:extLst>
          </p:cNvPr>
          <p:cNvSpPr txBox="1">
            <a:spLocks/>
          </p:cNvSpPr>
          <p:nvPr/>
        </p:nvSpPr>
        <p:spPr>
          <a:xfrm>
            <a:off x="8606012" y="4873152"/>
            <a:ext cx="537987"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lgn="r" defTabSz="685800">
              <a:defRPr/>
            </a:pPr>
            <a:fld id="{DE2D1913-7E4E-494B-BB9D-C7D6A017BB24}" type="slidenum">
              <a:rPr lang="zh-CN" altLang="en-US" sz="1350" smtClean="0">
                <a:latin typeface="Times New Roman" panose="02020603050405020304" pitchFamily="18" charset="0"/>
                <a:ea typeface="微软雅黑" panose="020B0503020204020204" pitchFamily="34" charset="-122"/>
                <a:cs typeface="Times New Roman" panose="02020603050405020304" pitchFamily="18" charset="0"/>
              </a:rPr>
              <a:pPr algn="r" defTabSz="685800">
                <a:defRPr/>
              </a:pPr>
              <a:t>11</a:t>
            </a:fld>
            <a:endParaRPr lang="zh-CN" altLang="en-US" sz="135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文本框 33">
            <a:extLst>
              <a:ext uri="{FF2B5EF4-FFF2-40B4-BE49-F238E27FC236}">
                <a16:creationId xmlns:a16="http://schemas.microsoft.com/office/drawing/2014/main" id="{FD7EC8F2-1645-303E-A9A8-F3511AAA5C67}"/>
              </a:ext>
            </a:extLst>
          </p:cNvPr>
          <p:cNvSpPr txBox="1"/>
          <p:nvPr/>
        </p:nvSpPr>
        <p:spPr>
          <a:xfrm>
            <a:off x="611660" y="814567"/>
            <a:ext cx="3056997" cy="307777"/>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Samples preparation</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a:extLst>
              <a:ext uri="{FF2B5EF4-FFF2-40B4-BE49-F238E27FC236}">
                <a16:creationId xmlns:a16="http://schemas.microsoft.com/office/drawing/2014/main" id="{1447FC31-B5BE-0C48-6A7A-0995BDD81DF7}"/>
              </a:ext>
            </a:extLst>
          </p:cNvPr>
          <p:cNvGrpSpPr/>
          <p:nvPr/>
        </p:nvGrpSpPr>
        <p:grpSpPr>
          <a:xfrm>
            <a:off x="317284" y="1128812"/>
            <a:ext cx="8509433" cy="903411"/>
            <a:chOff x="611659" y="1241847"/>
            <a:chExt cx="8064797" cy="924388"/>
          </a:xfrm>
        </p:grpSpPr>
        <p:grpSp>
          <p:nvGrpSpPr>
            <p:cNvPr id="38" name="组合 37">
              <a:extLst>
                <a:ext uri="{FF2B5EF4-FFF2-40B4-BE49-F238E27FC236}">
                  <a16:creationId xmlns:a16="http://schemas.microsoft.com/office/drawing/2014/main" id="{0806B5DB-8FD2-EEDA-4105-27072110E0DC}"/>
                </a:ext>
              </a:extLst>
            </p:cNvPr>
            <p:cNvGrpSpPr/>
            <p:nvPr/>
          </p:nvGrpSpPr>
          <p:grpSpPr>
            <a:xfrm>
              <a:off x="611659" y="1241847"/>
              <a:ext cx="1775637" cy="924098"/>
              <a:chOff x="611660" y="1342857"/>
              <a:chExt cx="1775637" cy="924098"/>
            </a:xfrm>
          </p:grpSpPr>
          <p:sp>
            <p:nvSpPr>
              <p:cNvPr id="15" name="矩形: 圆角 14">
                <a:extLst>
                  <a:ext uri="{FF2B5EF4-FFF2-40B4-BE49-F238E27FC236}">
                    <a16:creationId xmlns:a16="http://schemas.microsoft.com/office/drawing/2014/main" id="{37CFCC2B-211A-1AB6-D334-F756DB8D4167}"/>
                  </a:ext>
                </a:extLst>
              </p:cNvPr>
              <p:cNvSpPr/>
              <p:nvPr/>
            </p:nvSpPr>
            <p:spPr>
              <a:xfrm>
                <a:off x="741908" y="1342857"/>
                <a:ext cx="1515140" cy="924098"/>
              </a:xfrm>
              <a:prstGeom prst="roundRect">
                <a:avLst/>
              </a:prstGeom>
              <a:solidFill>
                <a:schemeClr val="bg1">
                  <a:lumMod val="95000"/>
                  <a:alpha val="63000"/>
                </a:schemeClr>
              </a:solidFill>
              <a:ln w="12700" cap="flat" cmpd="sng" algn="ctr">
                <a:solidFill>
                  <a:srgbClr val="630D5F"/>
                </a:solid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36" name="组合 35">
                <a:extLst>
                  <a:ext uri="{FF2B5EF4-FFF2-40B4-BE49-F238E27FC236}">
                    <a16:creationId xmlns:a16="http://schemas.microsoft.com/office/drawing/2014/main" id="{92B1EFFC-0E26-5352-6A99-8F6C21118A4D}"/>
                  </a:ext>
                </a:extLst>
              </p:cNvPr>
              <p:cNvGrpSpPr/>
              <p:nvPr/>
            </p:nvGrpSpPr>
            <p:grpSpPr>
              <a:xfrm>
                <a:off x="611660" y="1450264"/>
                <a:ext cx="1775637" cy="816691"/>
                <a:chOff x="611660" y="1450264"/>
                <a:chExt cx="1775637" cy="816691"/>
              </a:xfrm>
            </p:grpSpPr>
            <p:sp>
              <p:nvSpPr>
                <p:cNvPr id="35" name="文本框 34">
                  <a:extLst>
                    <a:ext uri="{FF2B5EF4-FFF2-40B4-BE49-F238E27FC236}">
                      <a16:creationId xmlns:a16="http://schemas.microsoft.com/office/drawing/2014/main" id="{889ED86E-53C4-8865-0059-8E237DCD47F5}"/>
                    </a:ext>
                  </a:extLst>
                </p:cNvPr>
                <p:cNvSpPr txBox="1"/>
                <p:nvPr/>
              </p:nvSpPr>
              <p:spPr>
                <a:xfrm>
                  <a:off x="611660" y="1989956"/>
                  <a:ext cx="1775637" cy="276999"/>
                </a:xfrm>
                <a:prstGeom prst="rect">
                  <a:avLst/>
                </a:prstGeom>
                <a:noFill/>
              </p:spPr>
              <p:txBody>
                <a:bodyPr wrap="square">
                  <a:spAutoFit/>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Calcite</a:t>
                  </a:r>
                  <a:endParaRPr lang="zh-CN" altLang="en-US" sz="1200" dirty="0"/>
                </a:p>
              </p:txBody>
            </p:sp>
            <p:pic>
              <p:nvPicPr>
                <p:cNvPr id="11266" name="Picture 2" descr="方解石玉和白玉的区别 ,方解石价格,方解石用途,方解石成分_齐家网">
                  <a:extLst>
                    <a:ext uri="{FF2B5EF4-FFF2-40B4-BE49-F238E27FC236}">
                      <a16:creationId xmlns:a16="http://schemas.microsoft.com/office/drawing/2014/main" id="{BCF8CEA2-FE86-2BFF-D141-05AC261A64F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68" t="11163" r="25950" b="26085"/>
                <a:stretch/>
              </p:blipFill>
              <p:spPr bwMode="auto">
                <a:xfrm>
                  <a:off x="1193066" y="1450264"/>
                  <a:ext cx="612824" cy="53928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9" name="组合 38">
              <a:extLst>
                <a:ext uri="{FF2B5EF4-FFF2-40B4-BE49-F238E27FC236}">
                  <a16:creationId xmlns:a16="http://schemas.microsoft.com/office/drawing/2014/main" id="{BF25B794-2C91-18F1-DF1C-839A625EA20E}"/>
                </a:ext>
              </a:extLst>
            </p:cNvPr>
            <p:cNvGrpSpPr/>
            <p:nvPr/>
          </p:nvGrpSpPr>
          <p:grpSpPr>
            <a:xfrm>
              <a:off x="2708046" y="1241847"/>
              <a:ext cx="1775637" cy="924098"/>
              <a:chOff x="611660" y="1342857"/>
              <a:chExt cx="1775637" cy="924098"/>
            </a:xfrm>
          </p:grpSpPr>
          <p:sp>
            <p:nvSpPr>
              <p:cNvPr id="40" name="矩形: 圆角 39">
                <a:extLst>
                  <a:ext uri="{FF2B5EF4-FFF2-40B4-BE49-F238E27FC236}">
                    <a16:creationId xmlns:a16="http://schemas.microsoft.com/office/drawing/2014/main" id="{613A9F90-D2C7-2419-E915-B9565CCD4385}"/>
                  </a:ext>
                </a:extLst>
              </p:cNvPr>
              <p:cNvSpPr/>
              <p:nvPr/>
            </p:nvSpPr>
            <p:spPr>
              <a:xfrm>
                <a:off x="741908" y="1342857"/>
                <a:ext cx="1515140" cy="924098"/>
              </a:xfrm>
              <a:prstGeom prst="roundRect">
                <a:avLst/>
              </a:prstGeom>
              <a:solidFill>
                <a:schemeClr val="bg1">
                  <a:lumMod val="95000"/>
                  <a:alpha val="63000"/>
                </a:schemeClr>
              </a:solidFill>
              <a:ln w="12700" cap="flat" cmpd="sng" algn="ctr">
                <a:solidFill>
                  <a:srgbClr val="630D5F"/>
                </a:solid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文本框 41">
                <a:extLst>
                  <a:ext uri="{FF2B5EF4-FFF2-40B4-BE49-F238E27FC236}">
                    <a16:creationId xmlns:a16="http://schemas.microsoft.com/office/drawing/2014/main" id="{060B373A-80A7-9D7E-D08B-6B7371057B18}"/>
                  </a:ext>
                </a:extLst>
              </p:cNvPr>
              <p:cNvSpPr txBox="1"/>
              <p:nvPr/>
            </p:nvSpPr>
            <p:spPr>
              <a:xfrm>
                <a:off x="611660" y="1989956"/>
                <a:ext cx="1775637" cy="276999"/>
              </a:xfrm>
              <a:prstGeom prst="rect">
                <a:avLst/>
              </a:prstGeom>
              <a:noFill/>
            </p:spPr>
            <p:txBody>
              <a:bodyPr wrap="square">
                <a:spAutoFit/>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Thin slices</a:t>
                </a:r>
                <a:endParaRPr lang="zh-CN" altLang="en-US" sz="1200" dirty="0"/>
              </a:p>
            </p:txBody>
          </p:sp>
        </p:grpSp>
        <p:pic>
          <p:nvPicPr>
            <p:cNvPr id="44" name="图片 43" descr="厨房里摆放着黑色的机器&#10;&#10;AI 生成的内容可能不正确。">
              <a:extLst>
                <a:ext uri="{FF2B5EF4-FFF2-40B4-BE49-F238E27FC236}">
                  <a16:creationId xmlns:a16="http://schemas.microsoft.com/office/drawing/2014/main" id="{35DE067A-18AA-692E-5A33-CDFCF9CDB2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687" y="1309714"/>
              <a:ext cx="709734" cy="627634"/>
            </a:xfrm>
            <a:prstGeom prst="rect">
              <a:avLst/>
            </a:prstGeom>
          </p:spPr>
        </p:pic>
        <p:grpSp>
          <p:nvGrpSpPr>
            <p:cNvPr id="48" name="组合 47">
              <a:extLst>
                <a:ext uri="{FF2B5EF4-FFF2-40B4-BE49-F238E27FC236}">
                  <a16:creationId xmlns:a16="http://schemas.microsoft.com/office/drawing/2014/main" id="{ACBDAA3E-E305-3630-9623-E38119FD8B68}"/>
                </a:ext>
              </a:extLst>
            </p:cNvPr>
            <p:cNvGrpSpPr/>
            <p:nvPr/>
          </p:nvGrpSpPr>
          <p:grpSpPr>
            <a:xfrm>
              <a:off x="4804432" y="1242137"/>
              <a:ext cx="1775637" cy="924098"/>
              <a:chOff x="611660" y="1342857"/>
              <a:chExt cx="1775637" cy="924098"/>
            </a:xfrm>
          </p:grpSpPr>
          <p:sp>
            <p:nvSpPr>
              <p:cNvPr id="49" name="矩形: 圆角 48">
                <a:extLst>
                  <a:ext uri="{FF2B5EF4-FFF2-40B4-BE49-F238E27FC236}">
                    <a16:creationId xmlns:a16="http://schemas.microsoft.com/office/drawing/2014/main" id="{92B5E607-C48A-0BBF-DF4B-5B8E2BC68066}"/>
                  </a:ext>
                </a:extLst>
              </p:cNvPr>
              <p:cNvSpPr/>
              <p:nvPr/>
            </p:nvSpPr>
            <p:spPr>
              <a:xfrm>
                <a:off x="741908" y="1342857"/>
                <a:ext cx="1515140" cy="924098"/>
              </a:xfrm>
              <a:prstGeom prst="roundRect">
                <a:avLst/>
              </a:prstGeom>
              <a:solidFill>
                <a:schemeClr val="bg1">
                  <a:lumMod val="95000"/>
                  <a:alpha val="63000"/>
                </a:schemeClr>
              </a:solidFill>
              <a:ln w="12700" cap="flat" cmpd="sng" algn="ctr">
                <a:solidFill>
                  <a:srgbClr val="630D5F"/>
                </a:solid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0" name="文本框 49">
                <a:extLst>
                  <a:ext uri="{FF2B5EF4-FFF2-40B4-BE49-F238E27FC236}">
                    <a16:creationId xmlns:a16="http://schemas.microsoft.com/office/drawing/2014/main" id="{1724CF7D-9223-CE3E-C85D-C76C2CC019D4}"/>
                  </a:ext>
                </a:extLst>
              </p:cNvPr>
              <p:cNvSpPr txBox="1"/>
              <p:nvPr/>
            </p:nvSpPr>
            <p:spPr>
              <a:xfrm>
                <a:off x="611660" y="1989956"/>
                <a:ext cx="1775637" cy="276999"/>
              </a:xfrm>
              <a:prstGeom prst="rect">
                <a:avLst/>
              </a:prstGeom>
              <a:noFill/>
            </p:spPr>
            <p:txBody>
              <a:bodyPr wrap="square">
                <a:spAutoFit/>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Grind and polish</a:t>
                </a:r>
                <a:endParaRPr lang="zh-CN" altLang="en-US" sz="1200" dirty="0"/>
              </a:p>
            </p:txBody>
          </p:sp>
        </p:grpSp>
        <p:pic>
          <p:nvPicPr>
            <p:cNvPr id="51" name="图片 50" descr="桌子上摆放着黑色的机器">
              <a:extLst>
                <a:ext uri="{FF2B5EF4-FFF2-40B4-BE49-F238E27FC236}">
                  <a16:creationId xmlns:a16="http://schemas.microsoft.com/office/drawing/2014/main" id="{82648C74-144C-ED70-FC3F-7B9E7164575F}"/>
                </a:ext>
              </a:extLst>
            </p:cNvPr>
            <p:cNvPicPr>
              <a:picLocks noChangeAspect="1"/>
            </p:cNvPicPr>
            <p:nvPr/>
          </p:nvPicPr>
          <p:blipFill>
            <a:blip r:embed="rId5" cstate="print">
              <a:extLst>
                <a:ext uri="{28A0092B-C50C-407E-A947-70E740481C1C}">
                  <a14:useLocalDpi xmlns:a14="http://schemas.microsoft.com/office/drawing/2010/main" val="0"/>
                </a:ext>
              </a:extLst>
            </a:blip>
            <a:srcRect t="25185" b="4390"/>
            <a:stretch/>
          </p:blipFill>
          <p:spPr>
            <a:xfrm>
              <a:off x="5375422" y="1314543"/>
              <a:ext cx="678725" cy="637455"/>
            </a:xfrm>
            <a:prstGeom prst="rect">
              <a:avLst/>
            </a:prstGeom>
          </p:spPr>
        </p:pic>
        <p:grpSp>
          <p:nvGrpSpPr>
            <p:cNvPr id="52" name="组合 51">
              <a:extLst>
                <a:ext uri="{FF2B5EF4-FFF2-40B4-BE49-F238E27FC236}">
                  <a16:creationId xmlns:a16="http://schemas.microsoft.com/office/drawing/2014/main" id="{F54F9565-56C3-596A-4D14-36D18E80F885}"/>
                </a:ext>
              </a:extLst>
            </p:cNvPr>
            <p:cNvGrpSpPr/>
            <p:nvPr/>
          </p:nvGrpSpPr>
          <p:grpSpPr>
            <a:xfrm>
              <a:off x="6900819" y="1241847"/>
              <a:ext cx="1775637" cy="924098"/>
              <a:chOff x="611660" y="1342857"/>
              <a:chExt cx="1775637" cy="924098"/>
            </a:xfrm>
          </p:grpSpPr>
          <p:sp>
            <p:nvSpPr>
              <p:cNvPr id="53" name="矩形: 圆角 52">
                <a:extLst>
                  <a:ext uri="{FF2B5EF4-FFF2-40B4-BE49-F238E27FC236}">
                    <a16:creationId xmlns:a16="http://schemas.microsoft.com/office/drawing/2014/main" id="{2953DFE4-42D6-04C2-1605-DB5FE8BC5147}"/>
                  </a:ext>
                </a:extLst>
              </p:cNvPr>
              <p:cNvSpPr/>
              <p:nvPr/>
            </p:nvSpPr>
            <p:spPr>
              <a:xfrm>
                <a:off x="741908" y="1342857"/>
                <a:ext cx="1515140" cy="924098"/>
              </a:xfrm>
              <a:prstGeom prst="roundRect">
                <a:avLst/>
              </a:prstGeom>
              <a:solidFill>
                <a:schemeClr val="bg1">
                  <a:lumMod val="95000"/>
                  <a:alpha val="63000"/>
                </a:schemeClr>
              </a:solidFill>
              <a:ln w="12700" cap="flat" cmpd="sng" algn="ctr">
                <a:solidFill>
                  <a:srgbClr val="630D5F"/>
                </a:solid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9029E3BB-AF95-CDED-0036-DDEF7D3A080E}"/>
                  </a:ext>
                </a:extLst>
              </p:cNvPr>
              <p:cNvSpPr txBox="1"/>
              <p:nvPr/>
            </p:nvSpPr>
            <p:spPr>
              <a:xfrm>
                <a:off x="611660" y="1989956"/>
                <a:ext cx="1775637" cy="276999"/>
              </a:xfrm>
              <a:prstGeom prst="rect">
                <a:avLst/>
              </a:prstGeom>
              <a:noFill/>
            </p:spPr>
            <p:txBody>
              <a:bodyPr wrap="square">
                <a:spAutoFit/>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1*1*0.2mm</a:t>
                </a:r>
                <a:endParaRPr lang="zh-CN" altLang="en-US" sz="1200" dirty="0"/>
              </a:p>
            </p:txBody>
          </p:sp>
        </p:grpSp>
        <p:cxnSp>
          <p:nvCxnSpPr>
            <p:cNvPr id="56" name="直接箭头连接符 55">
              <a:extLst>
                <a:ext uri="{FF2B5EF4-FFF2-40B4-BE49-F238E27FC236}">
                  <a16:creationId xmlns:a16="http://schemas.microsoft.com/office/drawing/2014/main" id="{BAC6D13E-CAE3-8EE1-B3C9-6F4E2B46C695}"/>
                </a:ext>
              </a:extLst>
            </p:cNvPr>
            <p:cNvCxnSpPr>
              <a:cxnSpLocks/>
              <a:stCxn id="15" idx="3"/>
              <a:endCxn id="40" idx="1"/>
            </p:cNvCxnSpPr>
            <p:nvPr/>
          </p:nvCxnSpPr>
          <p:spPr>
            <a:xfrm>
              <a:off x="2257047" y="1703896"/>
              <a:ext cx="58124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直接箭头连接符 57">
              <a:extLst>
                <a:ext uri="{FF2B5EF4-FFF2-40B4-BE49-F238E27FC236}">
                  <a16:creationId xmlns:a16="http://schemas.microsoft.com/office/drawing/2014/main" id="{B738C452-4C45-0F89-7471-5BCD835D790D}"/>
                </a:ext>
              </a:extLst>
            </p:cNvPr>
            <p:cNvCxnSpPr>
              <a:stCxn id="40" idx="3"/>
              <a:endCxn id="49" idx="1"/>
            </p:cNvCxnSpPr>
            <p:nvPr/>
          </p:nvCxnSpPr>
          <p:spPr>
            <a:xfrm>
              <a:off x="4353434" y="1703896"/>
              <a:ext cx="581246" cy="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直接箭头连接符 59">
              <a:extLst>
                <a:ext uri="{FF2B5EF4-FFF2-40B4-BE49-F238E27FC236}">
                  <a16:creationId xmlns:a16="http://schemas.microsoft.com/office/drawing/2014/main" id="{DA7A92B4-6D33-B76E-223B-65A7119A0ECC}"/>
                </a:ext>
              </a:extLst>
            </p:cNvPr>
            <p:cNvCxnSpPr>
              <a:stCxn id="49" idx="3"/>
              <a:endCxn id="53" idx="1"/>
            </p:cNvCxnSpPr>
            <p:nvPr/>
          </p:nvCxnSpPr>
          <p:spPr>
            <a:xfrm flipV="1">
              <a:off x="6449820" y="1703896"/>
              <a:ext cx="581247" cy="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2" name="图片 61" descr="穿白色衣服的行李箱里&#10;&#10;AI 生成的内容可能不正确。">
              <a:extLst>
                <a:ext uri="{FF2B5EF4-FFF2-40B4-BE49-F238E27FC236}">
                  <a16:creationId xmlns:a16="http://schemas.microsoft.com/office/drawing/2014/main" id="{F9C58489-B468-3217-F7B2-6EC4CD70F8B9}"/>
                </a:ext>
              </a:extLst>
            </p:cNvPr>
            <p:cNvPicPr>
              <a:picLocks noChangeAspect="1"/>
            </p:cNvPicPr>
            <p:nvPr/>
          </p:nvPicPr>
          <p:blipFill>
            <a:blip r:embed="rId6" cstate="print">
              <a:extLst>
                <a:ext uri="{28A0092B-C50C-407E-A947-70E740481C1C}">
                  <a14:useLocalDpi xmlns:a14="http://schemas.microsoft.com/office/drawing/2010/main" val="0"/>
                </a:ext>
              </a:extLst>
            </a:blip>
            <a:srcRect l="52720" t="40598" r="32820" b="39664"/>
            <a:stretch/>
          </p:blipFill>
          <p:spPr>
            <a:xfrm rot="5400000">
              <a:off x="7489116" y="1308239"/>
              <a:ext cx="592743" cy="606849"/>
            </a:xfrm>
            <a:prstGeom prst="rect">
              <a:avLst/>
            </a:prstGeom>
          </p:spPr>
        </p:pic>
      </p:grpSp>
      <p:sp>
        <p:nvSpPr>
          <p:cNvPr id="63" name="文本框 62">
            <a:extLst>
              <a:ext uri="{FF2B5EF4-FFF2-40B4-BE49-F238E27FC236}">
                <a16:creationId xmlns:a16="http://schemas.microsoft.com/office/drawing/2014/main" id="{329FCF72-79FB-4E0B-3B18-85FB6D3CCF08}"/>
              </a:ext>
            </a:extLst>
          </p:cNvPr>
          <p:cNvSpPr txBox="1"/>
          <p:nvPr/>
        </p:nvSpPr>
        <p:spPr>
          <a:xfrm>
            <a:off x="611660" y="2034186"/>
            <a:ext cx="3056997" cy="307777"/>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400" b="1" dirty="0">
                <a:solidFill>
                  <a:schemeClr val="tx1"/>
                </a:solidFill>
                <a:latin typeface="Times New Roman" panose="02020603050405020304" pitchFamily="18" charset="0"/>
                <a:cs typeface="Times New Roman" panose="02020603050405020304" pitchFamily="18" charset="0"/>
              </a:rPr>
              <a:t>Fabrication workflow </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 name="组合 1">
            <a:extLst>
              <a:ext uri="{FF2B5EF4-FFF2-40B4-BE49-F238E27FC236}">
                <a16:creationId xmlns:a16="http://schemas.microsoft.com/office/drawing/2014/main" id="{5E4CF0BD-265F-A966-3F19-A7B51A9AF155}"/>
              </a:ext>
            </a:extLst>
          </p:cNvPr>
          <p:cNvGrpSpPr/>
          <p:nvPr/>
        </p:nvGrpSpPr>
        <p:grpSpPr>
          <a:xfrm>
            <a:off x="430443" y="2340519"/>
            <a:ext cx="8479878" cy="2797060"/>
            <a:chOff x="741907" y="2502233"/>
            <a:chExt cx="8022073" cy="2350563"/>
          </a:xfrm>
        </p:grpSpPr>
        <p:sp>
          <p:nvSpPr>
            <p:cNvPr id="11304" name="矩形: 圆角 11303">
              <a:extLst>
                <a:ext uri="{FF2B5EF4-FFF2-40B4-BE49-F238E27FC236}">
                  <a16:creationId xmlns:a16="http://schemas.microsoft.com/office/drawing/2014/main" id="{5ED33EC3-4A7E-9385-D5B0-EEB7165D81E6}"/>
                </a:ext>
              </a:extLst>
            </p:cNvPr>
            <p:cNvSpPr/>
            <p:nvPr/>
          </p:nvSpPr>
          <p:spPr>
            <a:xfrm>
              <a:off x="4942812" y="3801046"/>
              <a:ext cx="3603396" cy="994474"/>
            </a:xfrm>
            <a:prstGeom prst="roundRect">
              <a:avLst/>
            </a:prstGeom>
            <a:solidFill>
              <a:schemeClr val="bg1">
                <a:lumMod val="95000"/>
                <a:alpha val="63000"/>
              </a:schemeClr>
            </a:solidFill>
            <a:ln w="12700" cap="flat" cmpd="sng" algn="ctr">
              <a:solidFill>
                <a:srgbClr val="630D5F"/>
              </a:solid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296" name="矩形: 圆角 11295">
              <a:extLst>
                <a:ext uri="{FF2B5EF4-FFF2-40B4-BE49-F238E27FC236}">
                  <a16:creationId xmlns:a16="http://schemas.microsoft.com/office/drawing/2014/main" id="{31F86DAC-608A-FA98-7950-E7B033FA3B90}"/>
                </a:ext>
              </a:extLst>
            </p:cNvPr>
            <p:cNvSpPr/>
            <p:nvPr/>
          </p:nvSpPr>
          <p:spPr>
            <a:xfrm>
              <a:off x="2829654" y="3801046"/>
              <a:ext cx="1515140" cy="994474"/>
            </a:xfrm>
            <a:prstGeom prst="roundRect">
              <a:avLst/>
            </a:prstGeom>
            <a:solidFill>
              <a:schemeClr val="bg1">
                <a:lumMod val="95000"/>
                <a:alpha val="63000"/>
              </a:schemeClr>
            </a:solidFill>
            <a:ln w="12700" cap="flat" cmpd="sng" algn="ctr">
              <a:solidFill>
                <a:srgbClr val="630D5F"/>
              </a:solid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1" name="文本框 30">
              <a:extLst>
                <a:ext uri="{FF2B5EF4-FFF2-40B4-BE49-F238E27FC236}">
                  <a16:creationId xmlns:a16="http://schemas.microsoft.com/office/drawing/2014/main" id="{FE46D420-7A21-9FF4-6A17-02C64B539D42}"/>
                </a:ext>
              </a:extLst>
            </p:cNvPr>
            <p:cNvSpPr txBox="1"/>
            <p:nvPr/>
          </p:nvSpPr>
          <p:spPr>
            <a:xfrm>
              <a:off x="2911087" y="4575797"/>
              <a:ext cx="1515141" cy="276999"/>
            </a:xfrm>
            <a:prstGeom prst="rect">
              <a:avLst/>
            </a:prstGeom>
            <a:noFill/>
          </p:spPr>
          <p:txBody>
            <a:bodyPr wrap="square">
              <a:spAutoFit/>
            </a:bodyPr>
            <a:lstStyle/>
            <a:p>
              <a:r>
                <a:rPr lang="en-US" altLang="zh-CN" sz="1200" dirty="0">
                  <a:latin typeface="Times New Roman" panose="02020603050405020304" pitchFamily="18" charset="0"/>
                  <a:cs typeface="Times New Roman" panose="02020603050405020304" pitchFamily="18" charset="0"/>
                </a:rPr>
                <a:t>Deep silicon etching</a:t>
              </a:r>
              <a:endParaRPr lang="zh-CN" altLang="en-US" sz="1200"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88448F9D-0909-3969-30D3-FB51A32D75CB}"/>
                </a:ext>
              </a:extLst>
            </p:cNvPr>
            <p:cNvSpPr txBox="1"/>
            <p:nvPr/>
          </p:nvSpPr>
          <p:spPr>
            <a:xfrm>
              <a:off x="5011544" y="3881416"/>
              <a:ext cx="3222223" cy="959365"/>
            </a:xfrm>
            <a:prstGeom prst="rect">
              <a:avLst/>
            </a:prstGeom>
            <a:noFill/>
          </p:spPr>
          <p:txBody>
            <a:bodyPr wrap="square">
              <a:spAutoFit/>
            </a:bodyPr>
            <a:lstStyle/>
            <a:p>
              <a:pPr>
                <a:lnSpc>
                  <a:spcPct val="120000"/>
                </a:lnSpc>
              </a:pPr>
              <a:r>
                <a:rPr lang="en-US" altLang="zh-CN" sz="1200" dirty="0">
                  <a:latin typeface="Times New Roman" panose="02020603050405020304" pitchFamily="18" charset="0"/>
                  <a:cs typeface="Times New Roman" panose="02020603050405020304" pitchFamily="18" charset="0"/>
                </a:rPr>
                <a:t>Drilling for inlet/outlet holes</a:t>
              </a:r>
            </a:p>
            <a:p>
              <a:pPr>
                <a:lnSpc>
                  <a:spcPct val="120000"/>
                </a:lnSpc>
              </a:pPr>
              <a:r>
                <a:rPr lang="en-US" altLang="zh-CN" sz="1200" dirty="0">
                  <a:latin typeface="Times New Roman" panose="02020603050405020304" pitchFamily="18" charset="0"/>
                  <a:cs typeface="Times New Roman" panose="02020603050405020304" pitchFamily="18" charset="0"/>
                </a:rPr>
                <a:t>Loading the calcite samples into the cavity. </a:t>
              </a:r>
            </a:p>
            <a:p>
              <a:pPr>
                <a:lnSpc>
                  <a:spcPct val="120000"/>
                </a:lnSpc>
              </a:pPr>
              <a:r>
                <a:rPr lang="en-US" altLang="zh-CN" sz="1200" dirty="0">
                  <a:latin typeface="Times New Roman" panose="02020603050405020304" pitchFamily="18" charset="0"/>
                  <a:cs typeface="Times New Roman" panose="02020603050405020304" pitchFamily="18" charset="0"/>
                </a:rPr>
                <a:t>Anodic bonding to a cover glass plate.</a:t>
              </a:r>
            </a:p>
            <a:p>
              <a:pPr>
                <a:lnSpc>
                  <a:spcPct val="120000"/>
                </a:lnSpc>
              </a:pPr>
              <a:r>
                <a:rPr lang="en-US" altLang="zh-CN" sz="1200" dirty="0">
                  <a:latin typeface="Times New Roman" panose="02020603050405020304" pitchFamily="18" charset="0"/>
                  <a:cs typeface="Times New Roman" panose="02020603050405020304" pitchFamily="18" charset="0"/>
                </a:rPr>
                <a:t>Cutting for favorable chip size.</a:t>
              </a:r>
              <a:endParaRPr lang="zh-CN" altLang="en-US" sz="1200" dirty="0">
                <a:latin typeface="Times New Roman" panose="02020603050405020304" pitchFamily="18" charset="0"/>
                <a:cs typeface="Times New Roman" panose="02020603050405020304" pitchFamily="18" charset="0"/>
              </a:endParaRPr>
            </a:p>
          </p:txBody>
        </p:sp>
        <p:grpSp>
          <p:nvGrpSpPr>
            <p:cNvPr id="11294" name="组合 11293">
              <a:extLst>
                <a:ext uri="{FF2B5EF4-FFF2-40B4-BE49-F238E27FC236}">
                  <a16:creationId xmlns:a16="http://schemas.microsoft.com/office/drawing/2014/main" id="{7946F97B-6626-7D9E-67AE-167B9F90D888}"/>
                </a:ext>
              </a:extLst>
            </p:cNvPr>
            <p:cNvGrpSpPr/>
            <p:nvPr/>
          </p:nvGrpSpPr>
          <p:grpSpPr>
            <a:xfrm>
              <a:off x="741907" y="2502233"/>
              <a:ext cx="1870002" cy="1151744"/>
              <a:chOff x="741907" y="2502234"/>
              <a:chExt cx="1870002" cy="1017309"/>
            </a:xfrm>
          </p:grpSpPr>
          <p:sp>
            <p:nvSpPr>
              <p:cNvPr id="11265" name="矩形: 圆角 11264">
                <a:extLst>
                  <a:ext uri="{FF2B5EF4-FFF2-40B4-BE49-F238E27FC236}">
                    <a16:creationId xmlns:a16="http://schemas.microsoft.com/office/drawing/2014/main" id="{476B0CAF-EE35-ADDC-E974-D9AF98741063}"/>
                  </a:ext>
                </a:extLst>
              </p:cNvPr>
              <p:cNvSpPr/>
              <p:nvPr/>
            </p:nvSpPr>
            <p:spPr>
              <a:xfrm>
                <a:off x="741907" y="2502234"/>
                <a:ext cx="1515140" cy="924098"/>
              </a:xfrm>
              <a:prstGeom prst="roundRect">
                <a:avLst/>
              </a:prstGeom>
              <a:solidFill>
                <a:schemeClr val="bg1">
                  <a:lumMod val="95000"/>
                  <a:alpha val="63000"/>
                </a:schemeClr>
              </a:solidFill>
              <a:ln w="12700" cap="flat" cmpd="sng" algn="ctr">
                <a:solidFill>
                  <a:srgbClr val="630D5F"/>
                </a:solid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34E1827B-33D9-8575-6B91-7DC52B2E29B5}"/>
                  </a:ext>
                </a:extLst>
              </p:cNvPr>
              <p:cNvSpPr txBox="1"/>
              <p:nvPr/>
            </p:nvSpPr>
            <p:spPr>
              <a:xfrm>
                <a:off x="741907" y="3242544"/>
                <a:ext cx="1870002" cy="276999"/>
              </a:xfrm>
              <a:prstGeom prst="rect">
                <a:avLst/>
              </a:prstGeom>
              <a:noFill/>
            </p:spPr>
            <p:txBody>
              <a:bodyPr wrap="square">
                <a:spAutoFit/>
              </a:bodyPr>
              <a:lstStyle/>
              <a:p>
                <a:r>
                  <a:rPr lang="en-US" altLang="zh-CN" sz="1200" dirty="0">
                    <a:solidFill>
                      <a:schemeClr val="tx1"/>
                    </a:solidFill>
                    <a:latin typeface="Times New Roman" panose="02020603050405020304" pitchFamily="18" charset="0"/>
                    <a:cs typeface="Times New Roman" panose="02020603050405020304" pitchFamily="18" charset="0"/>
                  </a:rPr>
                  <a:t>Photomask preparation</a:t>
                </a:r>
                <a:endParaRPr lang="zh-CN" altLang="en-US" sz="1200" dirty="0"/>
              </a:p>
            </p:txBody>
          </p:sp>
          <p:pic>
            <p:nvPicPr>
              <p:cNvPr id="11271" name="图片 11270">
                <a:extLst>
                  <a:ext uri="{FF2B5EF4-FFF2-40B4-BE49-F238E27FC236}">
                    <a16:creationId xmlns:a16="http://schemas.microsoft.com/office/drawing/2014/main" id="{7A8C1CA0-28D8-5608-BEC0-FA27B4F04E59}"/>
                  </a:ext>
                </a:extLst>
              </p:cNvPr>
              <p:cNvPicPr>
                <a:picLocks noChangeAspect="1"/>
              </p:cNvPicPr>
              <p:nvPr/>
            </p:nvPicPr>
            <p:blipFill>
              <a:blip r:embed="rId7"/>
              <a:stretch>
                <a:fillRect/>
              </a:stretch>
            </p:blipFill>
            <p:spPr>
              <a:xfrm>
                <a:off x="1028562" y="2548540"/>
                <a:ext cx="884502" cy="717143"/>
              </a:xfrm>
              <a:prstGeom prst="rect">
                <a:avLst/>
              </a:prstGeom>
            </p:spPr>
          </p:pic>
        </p:grpSp>
        <p:grpSp>
          <p:nvGrpSpPr>
            <p:cNvPr id="11285" name="组合 11284">
              <a:extLst>
                <a:ext uri="{FF2B5EF4-FFF2-40B4-BE49-F238E27FC236}">
                  <a16:creationId xmlns:a16="http://schemas.microsoft.com/office/drawing/2014/main" id="{F428828C-35D8-8A81-54E3-87B0CB124E45}"/>
                </a:ext>
              </a:extLst>
            </p:cNvPr>
            <p:cNvGrpSpPr/>
            <p:nvPr/>
          </p:nvGrpSpPr>
          <p:grpSpPr>
            <a:xfrm>
              <a:off x="4934680" y="2502233"/>
              <a:ext cx="1905329" cy="1151743"/>
              <a:chOff x="2838294" y="2502234"/>
              <a:chExt cx="1905329" cy="1017308"/>
            </a:xfrm>
          </p:grpSpPr>
          <p:sp>
            <p:nvSpPr>
              <p:cNvPr id="11272" name="矩形: 圆角 11271">
                <a:extLst>
                  <a:ext uri="{FF2B5EF4-FFF2-40B4-BE49-F238E27FC236}">
                    <a16:creationId xmlns:a16="http://schemas.microsoft.com/office/drawing/2014/main" id="{DEC249E3-E195-E2F9-72F4-B657A652C68C}"/>
                  </a:ext>
                </a:extLst>
              </p:cNvPr>
              <p:cNvSpPr/>
              <p:nvPr/>
            </p:nvSpPr>
            <p:spPr>
              <a:xfrm>
                <a:off x="2838294" y="2502234"/>
                <a:ext cx="1515140" cy="924098"/>
              </a:xfrm>
              <a:prstGeom prst="roundRect">
                <a:avLst/>
              </a:prstGeom>
              <a:solidFill>
                <a:schemeClr val="bg1">
                  <a:lumMod val="95000"/>
                  <a:alpha val="63000"/>
                </a:schemeClr>
              </a:solidFill>
              <a:ln w="12700" cap="flat" cmpd="sng" algn="ctr">
                <a:solidFill>
                  <a:srgbClr val="630D5F"/>
                </a:solid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FFE0ABC7-C6A9-8034-24B9-9B8260427C84}"/>
                  </a:ext>
                </a:extLst>
              </p:cNvPr>
              <p:cNvSpPr txBox="1"/>
              <p:nvPr/>
            </p:nvSpPr>
            <p:spPr>
              <a:xfrm>
                <a:off x="2873622" y="3242543"/>
                <a:ext cx="1870001" cy="276999"/>
              </a:xfrm>
              <a:prstGeom prst="rect">
                <a:avLst/>
              </a:prstGeom>
              <a:noFill/>
            </p:spPr>
            <p:txBody>
              <a:bodyPr wrap="square">
                <a:spAutoFit/>
              </a:bodyPr>
              <a:lstStyle/>
              <a:p>
                <a:r>
                  <a:rPr lang="en-US" altLang="zh-CN" sz="1200" dirty="0">
                    <a:latin typeface="Times New Roman" panose="02020603050405020304" pitchFamily="18" charset="0"/>
                    <a:cs typeface="Times New Roman" panose="02020603050405020304" pitchFamily="18" charset="0"/>
                  </a:rPr>
                  <a:t>Photoresist deposition</a:t>
                </a:r>
                <a:endParaRPr lang="zh-CN" altLang="en-US" sz="1200" dirty="0">
                  <a:latin typeface="Times New Roman" panose="02020603050405020304" pitchFamily="18" charset="0"/>
                  <a:cs typeface="Times New Roman" panose="02020603050405020304" pitchFamily="18" charset="0"/>
                </a:endParaRPr>
              </a:p>
            </p:txBody>
          </p:sp>
          <p:pic>
            <p:nvPicPr>
              <p:cNvPr id="11274" name="图片 11273" descr="图片包含 桌子, 冰箱, 房间, 街道&#10;&#10;AI 生成的内容可能不正确。">
                <a:extLst>
                  <a:ext uri="{FF2B5EF4-FFF2-40B4-BE49-F238E27FC236}">
                    <a16:creationId xmlns:a16="http://schemas.microsoft.com/office/drawing/2014/main" id="{32C0CE89-4FCC-390E-496C-93BC255382DB}"/>
                  </a:ext>
                </a:extLst>
              </p:cNvPr>
              <p:cNvPicPr>
                <a:picLocks noChangeAspect="1"/>
              </p:cNvPicPr>
              <p:nvPr/>
            </p:nvPicPr>
            <p:blipFill>
              <a:blip r:embed="rId8" cstate="print">
                <a:extLst>
                  <a:ext uri="{28A0092B-C50C-407E-A947-70E740481C1C}">
                    <a14:useLocalDpi xmlns:a14="http://schemas.microsoft.com/office/drawing/2010/main" val="0"/>
                  </a:ext>
                </a:extLst>
              </a:blip>
              <a:srcRect l="36717" t="9483" r="6874" b="13101"/>
              <a:stretch/>
            </p:blipFill>
            <p:spPr>
              <a:xfrm rot="5400000">
                <a:off x="2912913" y="2555280"/>
                <a:ext cx="683637" cy="703662"/>
              </a:xfrm>
              <a:prstGeom prst="rect">
                <a:avLst/>
              </a:prstGeom>
            </p:spPr>
          </p:pic>
          <p:pic>
            <p:nvPicPr>
              <p:cNvPr id="11276" name="图片 11275" descr="冰箱上贴着许多海报&#10;&#10;AI 生成的内容可能不正确。">
                <a:extLst>
                  <a:ext uri="{FF2B5EF4-FFF2-40B4-BE49-F238E27FC236}">
                    <a16:creationId xmlns:a16="http://schemas.microsoft.com/office/drawing/2014/main" id="{C7EDD3E3-E254-CF04-CAF7-CE368685AE6C}"/>
                  </a:ext>
                </a:extLst>
              </p:cNvPr>
              <p:cNvPicPr>
                <a:picLocks noChangeAspect="1"/>
              </p:cNvPicPr>
              <p:nvPr/>
            </p:nvPicPr>
            <p:blipFill>
              <a:blip r:embed="rId9" cstate="print">
                <a:extLst>
                  <a:ext uri="{28A0092B-C50C-407E-A947-70E740481C1C}">
                    <a14:useLocalDpi xmlns:a14="http://schemas.microsoft.com/office/drawing/2010/main" val="0"/>
                  </a:ext>
                </a:extLst>
              </a:blip>
              <a:srcRect l="34617" t="16773" r="11938" b="15255"/>
              <a:stretch/>
            </p:blipFill>
            <p:spPr>
              <a:xfrm rot="5400000">
                <a:off x="3620129" y="2583682"/>
                <a:ext cx="680961" cy="649536"/>
              </a:xfrm>
              <a:prstGeom prst="rect">
                <a:avLst/>
              </a:prstGeom>
            </p:spPr>
          </p:pic>
        </p:grpSp>
        <p:grpSp>
          <p:nvGrpSpPr>
            <p:cNvPr id="11286" name="组合 11285">
              <a:extLst>
                <a:ext uri="{FF2B5EF4-FFF2-40B4-BE49-F238E27FC236}">
                  <a16:creationId xmlns:a16="http://schemas.microsoft.com/office/drawing/2014/main" id="{3DEFD149-0024-2CF4-31BB-67F8E946548E}"/>
                </a:ext>
              </a:extLst>
            </p:cNvPr>
            <p:cNvGrpSpPr/>
            <p:nvPr/>
          </p:nvGrpSpPr>
          <p:grpSpPr>
            <a:xfrm>
              <a:off x="7044832" y="2502234"/>
              <a:ext cx="1719148" cy="1145666"/>
              <a:chOff x="4948446" y="2502234"/>
              <a:chExt cx="1719148" cy="1011940"/>
            </a:xfrm>
          </p:grpSpPr>
          <p:sp>
            <p:nvSpPr>
              <p:cNvPr id="11281" name="矩形: 圆角 11280">
                <a:extLst>
                  <a:ext uri="{FF2B5EF4-FFF2-40B4-BE49-F238E27FC236}">
                    <a16:creationId xmlns:a16="http://schemas.microsoft.com/office/drawing/2014/main" id="{690CD392-2369-CC3D-19AC-E571D9543ECB}"/>
                  </a:ext>
                </a:extLst>
              </p:cNvPr>
              <p:cNvSpPr/>
              <p:nvPr/>
            </p:nvSpPr>
            <p:spPr>
              <a:xfrm>
                <a:off x="4948446" y="2502234"/>
                <a:ext cx="1515140" cy="924098"/>
              </a:xfrm>
              <a:prstGeom prst="roundRect">
                <a:avLst/>
              </a:prstGeom>
              <a:solidFill>
                <a:schemeClr val="bg1">
                  <a:lumMod val="95000"/>
                  <a:alpha val="63000"/>
                </a:schemeClr>
              </a:solidFill>
              <a:ln w="12700" cap="flat" cmpd="sng" algn="ctr">
                <a:solidFill>
                  <a:srgbClr val="630D5F"/>
                </a:solid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CF127F8E-8B44-13CB-5D17-EDF4EB8A7BD4}"/>
                  </a:ext>
                </a:extLst>
              </p:cNvPr>
              <p:cNvSpPr txBox="1"/>
              <p:nvPr/>
            </p:nvSpPr>
            <p:spPr>
              <a:xfrm>
                <a:off x="5103279" y="3237175"/>
                <a:ext cx="1564315" cy="276999"/>
              </a:xfrm>
              <a:prstGeom prst="rect">
                <a:avLst/>
              </a:prstGeom>
              <a:noFill/>
            </p:spPr>
            <p:txBody>
              <a:bodyPr wrap="square">
                <a:spAutoFit/>
              </a:bodyPr>
              <a:lstStyle/>
              <a:p>
                <a:r>
                  <a:rPr lang="en-US" altLang="zh-CN" sz="1200" dirty="0">
                    <a:latin typeface="Times New Roman" panose="02020603050405020304" pitchFamily="18" charset="0"/>
                    <a:cs typeface="Times New Roman" panose="02020603050405020304" pitchFamily="18" charset="0"/>
                  </a:rPr>
                  <a:t>Photolithography</a:t>
                </a:r>
                <a:endParaRPr lang="zh-CN" altLang="en-US" sz="1200" dirty="0">
                  <a:latin typeface="Times New Roman" panose="02020603050405020304" pitchFamily="18" charset="0"/>
                  <a:cs typeface="Times New Roman" panose="02020603050405020304" pitchFamily="18" charset="0"/>
                </a:endParaRPr>
              </a:p>
            </p:txBody>
          </p:sp>
          <p:pic>
            <p:nvPicPr>
              <p:cNvPr id="11278" name="图片 11277" descr="图片包含 桌子, 火车, 大, 男人&#10;&#10;AI 生成的内容可能不正确。">
                <a:extLst>
                  <a:ext uri="{FF2B5EF4-FFF2-40B4-BE49-F238E27FC236}">
                    <a16:creationId xmlns:a16="http://schemas.microsoft.com/office/drawing/2014/main" id="{6A784730-641D-30B0-23F5-544BD86DC40C}"/>
                  </a:ext>
                </a:extLst>
              </p:cNvPr>
              <p:cNvPicPr>
                <a:picLocks noChangeAspect="1"/>
              </p:cNvPicPr>
              <p:nvPr/>
            </p:nvPicPr>
            <p:blipFill>
              <a:blip r:embed="rId10" cstate="print">
                <a:extLst>
                  <a:ext uri="{28A0092B-C50C-407E-A947-70E740481C1C}">
                    <a14:useLocalDpi xmlns:a14="http://schemas.microsoft.com/office/drawing/2010/main" val="0"/>
                  </a:ext>
                </a:extLst>
              </a:blip>
              <a:srcRect l="4617" r="25196"/>
              <a:stretch/>
            </p:blipFill>
            <p:spPr>
              <a:xfrm rot="5400000">
                <a:off x="5332992" y="2521184"/>
                <a:ext cx="726146" cy="775925"/>
              </a:xfrm>
              <a:prstGeom prst="rect">
                <a:avLst/>
              </a:prstGeom>
            </p:spPr>
          </p:pic>
        </p:grpSp>
        <p:grpSp>
          <p:nvGrpSpPr>
            <p:cNvPr id="11288" name="组合 11287">
              <a:extLst>
                <a:ext uri="{FF2B5EF4-FFF2-40B4-BE49-F238E27FC236}">
                  <a16:creationId xmlns:a16="http://schemas.microsoft.com/office/drawing/2014/main" id="{B6EB8C62-4049-395C-F8A6-20278DE21054}"/>
                </a:ext>
              </a:extLst>
            </p:cNvPr>
            <p:cNvGrpSpPr/>
            <p:nvPr/>
          </p:nvGrpSpPr>
          <p:grpSpPr>
            <a:xfrm>
              <a:off x="741907" y="3801046"/>
              <a:ext cx="2031724" cy="1020619"/>
              <a:chOff x="7033332" y="2502234"/>
              <a:chExt cx="2031724" cy="1020619"/>
            </a:xfrm>
          </p:grpSpPr>
          <p:sp>
            <p:nvSpPr>
              <p:cNvPr id="11282" name="矩形: 圆角 11281">
                <a:extLst>
                  <a:ext uri="{FF2B5EF4-FFF2-40B4-BE49-F238E27FC236}">
                    <a16:creationId xmlns:a16="http://schemas.microsoft.com/office/drawing/2014/main" id="{66A11580-EB08-5236-6DD7-A80DB5621BD8}"/>
                  </a:ext>
                </a:extLst>
              </p:cNvPr>
              <p:cNvSpPr/>
              <p:nvPr/>
            </p:nvSpPr>
            <p:spPr>
              <a:xfrm>
                <a:off x="7033332" y="2502234"/>
                <a:ext cx="1515140" cy="994474"/>
              </a:xfrm>
              <a:prstGeom prst="roundRect">
                <a:avLst/>
              </a:prstGeom>
              <a:solidFill>
                <a:schemeClr val="bg1">
                  <a:lumMod val="95000"/>
                  <a:alpha val="63000"/>
                </a:schemeClr>
              </a:solidFill>
              <a:ln w="12700" cap="flat" cmpd="sng" algn="ctr">
                <a:solidFill>
                  <a:srgbClr val="630D5F"/>
                </a:solid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id="{528F75E5-C2ED-3AD4-81F0-E3BE38242592}"/>
                  </a:ext>
                </a:extLst>
              </p:cNvPr>
              <p:cNvSpPr txBox="1"/>
              <p:nvPr/>
            </p:nvSpPr>
            <p:spPr>
              <a:xfrm>
                <a:off x="7319987" y="3245854"/>
                <a:ext cx="1745069" cy="276999"/>
              </a:xfrm>
              <a:prstGeom prst="rect">
                <a:avLst/>
              </a:prstGeom>
              <a:noFill/>
            </p:spPr>
            <p:txBody>
              <a:bodyPr wrap="square">
                <a:spAutoFit/>
              </a:bodyPr>
              <a:lstStyle/>
              <a:p>
                <a:r>
                  <a:rPr lang="en-US" altLang="zh-CN" sz="1200" dirty="0">
                    <a:latin typeface="Times New Roman" panose="02020603050405020304" pitchFamily="18" charset="0"/>
                    <a:cs typeface="Times New Roman" panose="02020603050405020304" pitchFamily="18" charset="0"/>
                  </a:rPr>
                  <a:t>Development</a:t>
                </a:r>
                <a:endParaRPr lang="zh-CN" altLang="en-US" sz="1200" dirty="0">
                  <a:latin typeface="Times New Roman" panose="02020603050405020304" pitchFamily="18" charset="0"/>
                  <a:cs typeface="Times New Roman" panose="02020603050405020304" pitchFamily="18" charset="0"/>
                </a:endParaRPr>
              </a:p>
            </p:txBody>
          </p:sp>
        </p:grpSp>
        <p:grpSp>
          <p:nvGrpSpPr>
            <p:cNvPr id="11293" name="组合 11292">
              <a:extLst>
                <a:ext uri="{FF2B5EF4-FFF2-40B4-BE49-F238E27FC236}">
                  <a16:creationId xmlns:a16="http://schemas.microsoft.com/office/drawing/2014/main" id="{86C7AB26-C885-D108-6D3E-AFB2A096D0B0}"/>
                </a:ext>
              </a:extLst>
            </p:cNvPr>
            <p:cNvGrpSpPr/>
            <p:nvPr/>
          </p:nvGrpSpPr>
          <p:grpSpPr>
            <a:xfrm>
              <a:off x="2829654" y="2502234"/>
              <a:ext cx="1515140" cy="1153532"/>
              <a:chOff x="740123" y="3592365"/>
              <a:chExt cx="1515140" cy="1018887"/>
            </a:xfrm>
          </p:grpSpPr>
          <p:sp>
            <p:nvSpPr>
              <p:cNvPr id="11280" name="矩形: 圆角 11279">
                <a:extLst>
                  <a:ext uri="{FF2B5EF4-FFF2-40B4-BE49-F238E27FC236}">
                    <a16:creationId xmlns:a16="http://schemas.microsoft.com/office/drawing/2014/main" id="{C53A7C5F-8E62-3B64-647B-4A9903C005B7}"/>
                  </a:ext>
                </a:extLst>
              </p:cNvPr>
              <p:cNvSpPr/>
              <p:nvPr/>
            </p:nvSpPr>
            <p:spPr>
              <a:xfrm>
                <a:off x="740123" y="3592365"/>
                <a:ext cx="1515140" cy="924098"/>
              </a:xfrm>
              <a:prstGeom prst="roundRect">
                <a:avLst/>
              </a:prstGeom>
              <a:solidFill>
                <a:schemeClr val="bg1">
                  <a:lumMod val="95000"/>
                  <a:alpha val="63000"/>
                </a:schemeClr>
              </a:solidFill>
              <a:ln w="12700" cap="flat" cmpd="sng" algn="ctr">
                <a:solidFill>
                  <a:srgbClr val="630D5F"/>
                </a:solid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290" name="文本框 11289">
                <a:extLst>
                  <a:ext uri="{FF2B5EF4-FFF2-40B4-BE49-F238E27FC236}">
                    <a16:creationId xmlns:a16="http://schemas.microsoft.com/office/drawing/2014/main" id="{C0FFE23D-F2DA-3B50-1987-9047B1334EFC}"/>
                  </a:ext>
                </a:extLst>
              </p:cNvPr>
              <p:cNvSpPr txBox="1"/>
              <p:nvPr/>
            </p:nvSpPr>
            <p:spPr>
              <a:xfrm>
                <a:off x="1007481" y="4334253"/>
                <a:ext cx="1154429" cy="276999"/>
              </a:xfrm>
              <a:prstGeom prst="rect">
                <a:avLst/>
              </a:prstGeom>
              <a:noFill/>
            </p:spPr>
            <p:txBody>
              <a:bodyPr wrap="square">
                <a:spAutoFit/>
              </a:bodyPr>
              <a:lstStyle/>
              <a:p>
                <a:r>
                  <a:rPr lang="en-US" altLang="zh-CN" sz="1200" dirty="0">
                    <a:latin typeface="Times New Roman" panose="02020603050405020304" pitchFamily="18" charset="0"/>
                    <a:cs typeface="Times New Roman" panose="02020603050405020304" pitchFamily="18" charset="0"/>
                  </a:rPr>
                  <a:t>Preprocessing</a:t>
                </a:r>
                <a:endParaRPr lang="zh-CN" altLang="en-US" sz="1200" dirty="0">
                  <a:latin typeface="Times New Roman" panose="02020603050405020304" pitchFamily="18" charset="0"/>
                  <a:cs typeface="Times New Roman" panose="02020603050405020304" pitchFamily="18" charset="0"/>
                </a:endParaRPr>
              </a:p>
            </p:txBody>
          </p:sp>
          <p:pic>
            <p:nvPicPr>
              <p:cNvPr id="11292" name="图片 11291" descr="厨房里的冰箱&#10;&#10;AI 生成的内容可能不正确。">
                <a:extLst>
                  <a:ext uri="{FF2B5EF4-FFF2-40B4-BE49-F238E27FC236}">
                    <a16:creationId xmlns:a16="http://schemas.microsoft.com/office/drawing/2014/main" id="{41685648-9398-9FEA-8672-1E49615A74B2}"/>
                  </a:ext>
                </a:extLst>
              </p:cNvPr>
              <p:cNvPicPr>
                <a:picLocks noChangeAspect="1"/>
              </p:cNvPicPr>
              <p:nvPr/>
            </p:nvPicPr>
            <p:blipFill>
              <a:blip r:embed="rId11" cstate="print">
                <a:extLst>
                  <a:ext uri="{28A0092B-C50C-407E-A947-70E740481C1C}">
                    <a14:useLocalDpi xmlns:a14="http://schemas.microsoft.com/office/drawing/2010/main" val="0"/>
                  </a:ext>
                </a:extLst>
              </a:blip>
              <a:srcRect l="11679" t="13617" r="2532" b="12239"/>
              <a:stretch/>
            </p:blipFill>
            <p:spPr>
              <a:xfrm rot="5400000">
                <a:off x="1083502" y="3738384"/>
                <a:ext cx="766884" cy="497089"/>
              </a:xfrm>
              <a:prstGeom prst="rect">
                <a:avLst/>
              </a:prstGeom>
            </p:spPr>
          </p:pic>
        </p:grpSp>
        <p:pic>
          <p:nvPicPr>
            <p:cNvPr id="11300" name="图片 11299" descr="图片包含 室内, 人, 桌子, 杯子&#10;&#10;AI 生成的内容可能不正确。">
              <a:extLst>
                <a:ext uri="{FF2B5EF4-FFF2-40B4-BE49-F238E27FC236}">
                  <a16:creationId xmlns:a16="http://schemas.microsoft.com/office/drawing/2014/main" id="{645C30FA-8017-14DA-DAD4-4A09CF8DD643}"/>
                </a:ext>
              </a:extLst>
            </p:cNvPr>
            <p:cNvPicPr>
              <a:picLocks noChangeAspect="1"/>
            </p:cNvPicPr>
            <p:nvPr/>
          </p:nvPicPr>
          <p:blipFill>
            <a:blip r:embed="rId12" cstate="print">
              <a:extLst>
                <a:ext uri="{28A0092B-C50C-407E-A947-70E740481C1C}">
                  <a14:useLocalDpi xmlns:a14="http://schemas.microsoft.com/office/drawing/2010/main" val="0"/>
                </a:ext>
              </a:extLst>
            </a:blip>
            <a:srcRect l="27093" t="24780" r="24531" b="1848"/>
            <a:stretch/>
          </p:blipFill>
          <p:spPr>
            <a:xfrm>
              <a:off x="1078036" y="3850393"/>
              <a:ext cx="880955" cy="731231"/>
            </a:xfrm>
            <a:prstGeom prst="rect">
              <a:avLst/>
            </a:prstGeom>
          </p:spPr>
        </p:pic>
        <p:pic>
          <p:nvPicPr>
            <p:cNvPr id="11302" name="图片 11301" descr="桌子上放满了不同类型的电脑&#10;&#10;AI 生成的内容可能不正确。">
              <a:extLst>
                <a:ext uri="{FF2B5EF4-FFF2-40B4-BE49-F238E27FC236}">
                  <a16:creationId xmlns:a16="http://schemas.microsoft.com/office/drawing/2014/main" id="{97479259-C157-6BFA-8CDD-E056FCBE511E}"/>
                </a:ext>
              </a:extLst>
            </p:cNvPr>
            <p:cNvPicPr>
              <a:picLocks noChangeAspect="1"/>
            </p:cNvPicPr>
            <p:nvPr/>
          </p:nvPicPr>
          <p:blipFill>
            <a:blip r:embed="rId13" cstate="print">
              <a:extLst>
                <a:ext uri="{28A0092B-C50C-407E-A947-70E740481C1C}">
                  <a14:useLocalDpi xmlns:a14="http://schemas.microsoft.com/office/drawing/2010/main" val="0"/>
                </a:ext>
              </a:extLst>
            </a:blip>
            <a:srcRect l="9744" r="7980" b="15897"/>
            <a:stretch/>
          </p:blipFill>
          <p:spPr>
            <a:xfrm>
              <a:off x="3300919" y="3831010"/>
              <a:ext cx="590686" cy="805226"/>
            </a:xfrm>
            <a:prstGeom prst="rect">
              <a:avLst/>
            </a:prstGeom>
          </p:spPr>
        </p:pic>
        <p:cxnSp>
          <p:nvCxnSpPr>
            <p:cNvPr id="11309" name="直接箭头连接符 11308">
              <a:extLst>
                <a:ext uri="{FF2B5EF4-FFF2-40B4-BE49-F238E27FC236}">
                  <a16:creationId xmlns:a16="http://schemas.microsoft.com/office/drawing/2014/main" id="{B16D30EC-1C33-09C7-8178-52842F19044E}"/>
                </a:ext>
              </a:extLst>
            </p:cNvPr>
            <p:cNvCxnSpPr>
              <a:stCxn id="11265" idx="3"/>
              <a:endCxn id="11280" idx="1"/>
            </p:cNvCxnSpPr>
            <p:nvPr/>
          </p:nvCxnSpPr>
          <p:spPr>
            <a:xfrm>
              <a:off x="2257047" y="3025342"/>
              <a:ext cx="57260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11" name="直接箭头连接符 11310">
              <a:extLst>
                <a:ext uri="{FF2B5EF4-FFF2-40B4-BE49-F238E27FC236}">
                  <a16:creationId xmlns:a16="http://schemas.microsoft.com/office/drawing/2014/main" id="{7EB0F482-8E87-66DF-D7BF-B825567F441C}"/>
                </a:ext>
              </a:extLst>
            </p:cNvPr>
            <p:cNvCxnSpPr>
              <a:stCxn id="11280" idx="3"/>
              <a:endCxn id="11272" idx="1"/>
            </p:cNvCxnSpPr>
            <p:nvPr/>
          </p:nvCxnSpPr>
          <p:spPr>
            <a:xfrm flipV="1">
              <a:off x="4344794" y="3025342"/>
              <a:ext cx="58988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13" name="直接箭头连接符 11312">
              <a:extLst>
                <a:ext uri="{FF2B5EF4-FFF2-40B4-BE49-F238E27FC236}">
                  <a16:creationId xmlns:a16="http://schemas.microsoft.com/office/drawing/2014/main" id="{1C29CF24-1429-6F74-664E-D2A171889914}"/>
                </a:ext>
              </a:extLst>
            </p:cNvPr>
            <p:cNvCxnSpPr>
              <a:stCxn id="11272" idx="3"/>
              <a:endCxn id="11281" idx="1"/>
            </p:cNvCxnSpPr>
            <p:nvPr/>
          </p:nvCxnSpPr>
          <p:spPr>
            <a:xfrm>
              <a:off x="6449820" y="3025342"/>
              <a:ext cx="5950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15" name="直接箭头连接符 11314">
              <a:extLst>
                <a:ext uri="{FF2B5EF4-FFF2-40B4-BE49-F238E27FC236}">
                  <a16:creationId xmlns:a16="http://schemas.microsoft.com/office/drawing/2014/main" id="{F8311176-556D-5C52-E9E6-5DE6D8091676}"/>
                </a:ext>
              </a:extLst>
            </p:cNvPr>
            <p:cNvCxnSpPr>
              <a:cxnSpLocks/>
              <a:stCxn id="11282" idx="3"/>
              <a:endCxn id="11296" idx="1"/>
            </p:cNvCxnSpPr>
            <p:nvPr/>
          </p:nvCxnSpPr>
          <p:spPr>
            <a:xfrm>
              <a:off x="2257047" y="4298283"/>
              <a:ext cx="5726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19" name="直接箭头连接符 11318">
              <a:extLst>
                <a:ext uri="{FF2B5EF4-FFF2-40B4-BE49-F238E27FC236}">
                  <a16:creationId xmlns:a16="http://schemas.microsoft.com/office/drawing/2014/main" id="{C00B4FF7-FB00-D89B-CEE4-39B281564E51}"/>
                </a:ext>
              </a:extLst>
            </p:cNvPr>
            <p:cNvCxnSpPr>
              <a:cxnSpLocks/>
              <a:stCxn id="11296" idx="3"/>
              <a:endCxn id="11304" idx="1"/>
            </p:cNvCxnSpPr>
            <p:nvPr/>
          </p:nvCxnSpPr>
          <p:spPr>
            <a:xfrm>
              <a:off x="4344794" y="4298283"/>
              <a:ext cx="5980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21" name="连接符: 肘形 11320">
              <a:extLst>
                <a:ext uri="{FF2B5EF4-FFF2-40B4-BE49-F238E27FC236}">
                  <a16:creationId xmlns:a16="http://schemas.microsoft.com/office/drawing/2014/main" id="{02A3306C-DD7C-B673-5B83-ABB2270B7C70}"/>
                </a:ext>
              </a:extLst>
            </p:cNvPr>
            <p:cNvCxnSpPr>
              <a:cxnSpLocks/>
              <a:stCxn id="11281" idx="3"/>
              <a:endCxn id="11282" idx="1"/>
            </p:cNvCxnSpPr>
            <p:nvPr/>
          </p:nvCxnSpPr>
          <p:spPr>
            <a:xfrm flipH="1">
              <a:off x="741907" y="3025342"/>
              <a:ext cx="7818065" cy="1272941"/>
            </a:xfrm>
            <a:prstGeom prst="bentConnector5">
              <a:avLst>
                <a:gd name="adj1" fmla="val -2924"/>
                <a:gd name="adj2" fmla="val 51016"/>
                <a:gd name="adj3" fmla="val 102924"/>
              </a:avLst>
            </a:prstGeom>
            <a:ln>
              <a:tailEnd type="triangle"/>
            </a:ln>
          </p:spPr>
          <p:style>
            <a:lnRef idx="1">
              <a:schemeClr val="dk1"/>
            </a:lnRef>
            <a:fillRef idx="0">
              <a:schemeClr val="dk1"/>
            </a:fillRef>
            <a:effectRef idx="0">
              <a:schemeClr val="dk1"/>
            </a:effectRef>
            <a:fontRef idx="minor">
              <a:schemeClr val="tx1"/>
            </a:fontRef>
          </p:style>
        </p:cxnSp>
      </p:grpSp>
      <p:pic>
        <p:nvPicPr>
          <p:cNvPr id="6" name="图片 5" descr="图片包含 电话, 游戏机, 男人&#10;&#10;AI 生成的内容可能不正确。">
            <a:extLst>
              <a:ext uri="{FF2B5EF4-FFF2-40B4-BE49-F238E27FC236}">
                <a16:creationId xmlns:a16="http://schemas.microsoft.com/office/drawing/2014/main" id="{E4A1FDD4-4CA6-F03C-7B63-65215DCA2D54}"/>
              </a:ext>
            </a:extLst>
          </p:cNvPr>
          <p:cNvPicPr>
            <a:picLocks noChangeAspect="1"/>
          </p:cNvPicPr>
          <p:nvPr/>
        </p:nvPicPr>
        <p:blipFill>
          <a:blip r:embed="rId14" cstate="print">
            <a:extLst>
              <a:ext uri="{28A0092B-C50C-407E-A947-70E740481C1C}">
                <a14:useLocalDpi xmlns:a14="http://schemas.microsoft.com/office/drawing/2010/main" val="0"/>
              </a:ext>
            </a:extLst>
          </a:blip>
          <a:srcRect l="5212" t="609" r="32351" b="6306"/>
          <a:stretch/>
        </p:blipFill>
        <p:spPr>
          <a:xfrm rot="5400000">
            <a:off x="7744379" y="4003064"/>
            <a:ext cx="813563" cy="909702"/>
          </a:xfrm>
          <a:prstGeom prst="rect">
            <a:avLst/>
          </a:prstGeom>
        </p:spPr>
      </p:pic>
    </p:spTree>
    <p:extLst>
      <p:ext uri="{BB962C8B-B14F-4D97-AF65-F5344CB8AC3E}">
        <p14:creationId xmlns:p14="http://schemas.microsoft.com/office/powerpoint/2010/main" val="1652914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555874" y="403771"/>
            <a:ext cx="6120582" cy="461665"/>
          </a:xfrm>
        </p:spPr>
        <p:txBody>
          <a:bodyPr/>
          <a:lstStyle/>
          <a:p>
            <a:r>
              <a:rPr lang="en-US" altLang="zh-CN" sz="2400" dirty="0">
                <a:solidFill>
                  <a:srgbClr val="5E0359"/>
                </a:solidFill>
                <a:latin typeface="Times New Roman" panose="02020603050405020304" pitchFamily="18" charset="0"/>
                <a:cs typeface="Times New Roman" panose="02020603050405020304" pitchFamily="18" charset="0"/>
              </a:rPr>
              <a:t>Experiments in dead-end fractures</a:t>
            </a:r>
            <a:endParaRPr lang="zh-CN" altLang="en-US" sz="2400" dirty="0">
              <a:latin typeface="Times New Roman" panose="02020603050405020304" pitchFamily="18" charset="0"/>
              <a:cs typeface="Times New Roman" panose="02020603050405020304" pitchFamily="18" charset="0"/>
            </a:endParaRPr>
          </a:p>
        </p:txBody>
      </p:sp>
      <p:sp>
        <p:nvSpPr>
          <p:cNvPr id="8" name="灯片编号占位符 1">
            <a:extLst>
              <a:ext uri="{FF2B5EF4-FFF2-40B4-BE49-F238E27FC236}">
                <a16:creationId xmlns:a16="http://schemas.microsoft.com/office/drawing/2014/main" id="{19EF806F-AD3B-7ACA-E510-5D361D031D5E}"/>
              </a:ext>
            </a:extLst>
          </p:cNvPr>
          <p:cNvSpPr txBox="1">
            <a:spLocks/>
          </p:cNvSpPr>
          <p:nvPr/>
        </p:nvSpPr>
        <p:spPr>
          <a:xfrm>
            <a:off x="8676456" y="4873152"/>
            <a:ext cx="467543"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lgn="r" defTabSz="685800">
              <a:defRPr/>
            </a:pPr>
            <a:fld id="{DE2D1913-7E4E-494B-BB9D-C7D6A017BB24}" type="slidenum">
              <a:rPr lang="zh-CN" altLang="en-US" sz="1350" smtClean="0">
                <a:latin typeface="Times New Roman" panose="02020603050405020304" pitchFamily="18" charset="0"/>
                <a:ea typeface="微软雅黑" panose="020B0503020204020204" pitchFamily="34" charset="-122"/>
                <a:cs typeface="Times New Roman" panose="02020603050405020304" pitchFamily="18" charset="0"/>
              </a:rPr>
              <a:pPr algn="r" defTabSz="685800">
                <a:defRPr/>
              </a:pPr>
              <a:t>12</a:t>
            </a:fld>
            <a:endParaRPr lang="zh-CN" altLang="en-US" sz="135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圆角 2">
            <a:extLst>
              <a:ext uri="{FF2B5EF4-FFF2-40B4-BE49-F238E27FC236}">
                <a16:creationId xmlns:a16="http://schemas.microsoft.com/office/drawing/2014/main" id="{5C1CE08B-D961-52FC-6373-6B31CA72CB03}"/>
              </a:ext>
            </a:extLst>
          </p:cNvPr>
          <p:cNvSpPr/>
          <p:nvPr/>
        </p:nvSpPr>
        <p:spPr>
          <a:xfrm>
            <a:off x="1280412" y="860119"/>
            <a:ext cx="2792667" cy="421104"/>
          </a:xfrm>
          <a:prstGeom prst="roundRect">
            <a:avLst>
              <a:gd name="adj" fmla="val 6873"/>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600" b="1" i="1" dirty="0">
                <a:solidFill>
                  <a:srgbClr val="630D5F"/>
                </a:solidFill>
                <a:latin typeface="Times New Roman" panose="02020603050405020304" pitchFamily="18" charset="0"/>
                <a:cs typeface="Times New Roman" panose="02020603050405020304" pitchFamily="18" charset="0"/>
              </a:rPr>
              <a:t>Post-Experimental analyses</a:t>
            </a:r>
          </a:p>
        </p:txBody>
      </p:sp>
      <p:sp>
        <p:nvSpPr>
          <p:cNvPr id="9" name="文本框 8">
            <a:extLst>
              <a:ext uri="{FF2B5EF4-FFF2-40B4-BE49-F238E27FC236}">
                <a16:creationId xmlns:a16="http://schemas.microsoft.com/office/drawing/2014/main" id="{94CB8C03-0722-C8E9-C5E1-CA11F73EA743}"/>
              </a:ext>
            </a:extLst>
          </p:cNvPr>
          <p:cNvSpPr txBox="1"/>
          <p:nvPr/>
        </p:nvSpPr>
        <p:spPr>
          <a:xfrm>
            <a:off x="155483" y="1327101"/>
            <a:ext cx="2061405" cy="523220"/>
          </a:xfrm>
          <a:prstGeom prst="rect">
            <a:avLst/>
          </a:prstGeom>
          <a:noFill/>
        </p:spPr>
        <p:txBody>
          <a:bodyPr wrap="square">
            <a:spAutoFit/>
          </a:bodyPr>
          <a:lstStyle/>
          <a:p>
            <a:pPr algn="ctr"/>
            <a:r>
              <a:rPr lang="en-US" altLang="zh-CN" sz="1400" b="1" dirty="0">
                <a:latin typeface="Times New Roman" panose="02020603050405020304" pitchFamily="18" charset="0"/>
                <a:cs typeface="Times New Roman" panose="02020603050405020304" pitchFamily="18" charset="0"/>
              </a:rPr>
              <a:t>Confocal Laser Scanning Microscope</a:t>
            </a:r>
            <a:endParaRPr lang="zh-CN" altLang="en-US" sz="1400" b="1"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4CC22E80-E69A-B8BE-7BCC-84DE022D5F41}"/>
              </a:ext>
            </a:extLst>
          </p:cNvPr>
          <p:cNvPicPr>
            <a:picLocks noChangeAspect="1"/>
          </p:cNvPicPr>
          <p:nvPr/>
        </p:nvPicPr>
        <p:blipFill>
          <a:blip r:embed="rId3"/>
          <a:stretch>
            <a:fillRect/>
          </a:stretch>
        </p:blipFill>
        <p:spPr>
          <a:xfrm>
            <a:off x="217966" y="1800355"/>
            <a:ext cx="1902700" cy="1264016"/>
          </a:xfrm>
          <a:prstGeom prst="rect">
            <a:avLst/>
          </a:prstGeom>
        </p:spPr>
      </p:pic>
      <p:pic>
        <p:nvPicPr>
          <p:cNvPr id="13" name="图片 12" descr="图片包含 户外, 游戏机, 旧, 树&#10;&#10;AI 生成的内容可能不正确。">
            <a:extLst>
              <a:ext uri="{FF2B5EF4-FFF2-40B4-BE49-F238E27FC236}">
                <a16:creationId xmlns:a16="http://schemas.microsoft.com/office/drawing/2014/main" id="{A2CB4455-7293-0621-1372-D0D7EFF578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3149" y="1821223"/>
            <a:ext cx="1583723" cy="1187792"/>
          </a:xfrm>
          <a:prstGeom prst="rect">
            <a:avLst/>
          </a:prstGeom>
        </p:spPr>
      </p:pic>
      <p:pic>
        <p:nvPicPr>
          <p:cNvPr id="15" name="图片 14" descr="男子的脸部特写黑白照&#10;&#10;AI 生成的内容可能不正确。">
            <a:extLst>
              <a:ext uri="{FF2B5EF4-FFF2-40B4-BE49-F238E27FC236}">
                <a16:creationId xmlns:a16="http://schemas.microsoft.com/office/drawing/2014/main" id="{4DD3DA50-C7C9-12A1-9295-4B7F7D3217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9355" y="1821224"/>
            <a:ext cx="1583723" cy="1187792"/>
          </a:xfrm>
          <a:prstGeom prst="rect">
            <a:avLst/>
          </a:prstGeom>
        </p:spPr>
      </p:pic>
      <p:sp>
        <p:nvSpPr>
          <p:cNvPr id="16" name="文本框 15">
            <a:extLst>
              <a:ext uri="{FF2B5EF4-FFF2-40B4-BE49-F238E27FC236}">
                <a16:creationId xmlns:a16="http://schemas.microsoft.com/office/drawing/2014/main" id="{75F9E9D0-C217-A6E7-4586-BC6B92379AC0}"/>
              </a:ext>
            </a:extLst>
          </p:cNvPr>
          <p:cNvSpPr txBox="1"/>
          <p:nvPr/>
        </p:nvSpPr>
        <p:spPr>
          <a:xfrm>
            <a:off x="1823887" y="1322986"/>
            <a:ext cx="3885969" cy="523220"/>
          </a:xfrm>
          <a:prstGeom prst="rect">
            <a:avLst/>
          </a:prstGeom>
          <a:noFill/>
        </p:spPr>
        <p:txBody>
          <a:bodyPr wrap="square">
            <a:spAutoFit/>
          </a:bodyPr>
          <a:lstStyle/>
          <a:p>
            <a:pPr algn="ctr"/>
            <a:r>
              <a:rPr lang="en-US" altLang="zh-CN" sz="1400" b="1" dirty="0">
                <a:latin typeface="Times New Roman" panose="02020603050405020304" pitchFamily="18" charset="0"/>
                <a:cs typeface="Times New Roman" panose="02020603050405020304" pitchFamily="18" charset="0"/>
              </a:rPr>
              <a:t>Scanning Electron Microscopy</a:t>
            </a:r>
          </a:p>
          <a:p>
            <a:pPr algn="ctr"/>
            <a:r>
              <a:rPr lang="en-US" altLang="zh-CN" sz="1400" b="1" dirty="0">
                <a:latin typeface="Times New Roman" panose="02020603050405020304" pitchFamily="18" charset="0"/>
                <a:cs typeface="Times New Roman" panose="02020603050405020304" pitchFamily="18" charset="0"/>
              </a:rPr>
              <a:t>(mineralogy)</a:t>
            </a:r>
            <a:endParaRPr lang="zh-CN" altLang="en-US" sz="1400" b="1" dirty="0">
              <a:latin typeface="Times New Roman" panose="02020603050405020304" pitchFamily="18" charset="0"/>
              <a:cs typeface="Times New Roman" panose="02020603050405020304" pitchFamily="18" charset="0"/>
            </a:endParaRPr>
          </a:p>
        </p:txBody>
      </p:sp>
      <p:sp>
        <p:nvSpPr>
          <p:cNvPr id="17" name="矩形: 圆角 16">
            <a:extLst>
              <a:ext uri="{FF2B5EF4-FFF2-40B4-BE49-F238E27FC236}">
                <a16:creationId xmlns:a16="http://schemas.microsoft.com/office/drawing/2014/main" id="{D0AD763A-4FFC-57ED-2769-EEC60297E834}"/>
              </a:ext>
            </a:extLst>
          </p:cNvPr>
          <p:cNvSpPr/>
          <p:nvPr/>
        </p:nvSpPr>
        <p:spPr>
          <a:xfrm>
            <a:off x="5857727" y="860119"/>
            <a:ext cx="2674898" cy="421104"/>
          </a:xfrm>
          <a:prstGeom prst="roundRect">
            <a:avLst>
              <a:gd name="adj" fmla="val 6873"/>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600" b="1" i="1" dirty="0">
                <a:solidFill>
                  <a:srgbClr val="630D5F"/>
                </a:solidFill>
                <a:latin typeface="Times New Roman" panose="02020603050405020304" pitchFamily="18" charset="0"/>
                <a:cs typeface="Times New Roman" panose="02020603050405020304" pitchFamily="18" charset="0"/>
              </a:rPr>
              <a:t>Experimental conditions</a:t>
            </a:r>
          </a:p>
        </p:txBody>
      </p:sp>
      <p:graphicFrame>
        <p:nvGraphicFramePr>
          <p:cNvPr id="20" name="表格 19">
            <a:extLst>
              <a:ext uri="{FF2B5EF4-FFF2-40B4-BE49-F238E27FC236}">
                <a16:creationId xmlns:a16="http://schemas.microsoft.com/office/drawing/2014/main" id="{FF14234F-CF92-35A7-C901-1892C4802FAE}"/>
              </a:ext>
            </a:extLst>
          </p:cNvPr>
          <p:cNvGraphicFramePr>
            <a:graphicFrameLocks noGrp="1"/>
          </p:cNvGraphicFramePr>
          <p:nvPr>
            <p:extLst>
              <p:ext uri="{D42A27DB-BD31-4B8C-83A1-F6EECF244321}">
                <p14:modId xmlns:p14="http://schemas.microsoft.com/office/powerpoint/2010/main" val="4014128828"/>
              </p:ext>
            </p:extLst>
          </p:nvPr>
        </p:nvGraphicFramePr>
        <p:xfrm>
          <a:off x="5584073" y="1414469"/>
          <a:ext cx="3463408" cy="646203"/>
        </p:xfrm>
        <a:graphic>
          <a:graphicData uri="http://schemas.openxmlformats.org/drawingml/2006/table">
            <a:tbl>
              <a:tblPr firstRow="1" bandRow="1">
                <a:tableStyleId>{D7AC3CCA-C797-4891-BE02-D94E43425B78}</a:tableStyleId>
              </a:tblPr>
              <a:tblGrid>
                <a:gridCol w="715718">
                  <a:extLst>
                    <a:ext uri="{9D8B030D-6E8A-4147-A177-3AD203B41FA5}">
                      <a16:colId xmlns:a16="http://schemas.microsoft.com/office/drawing/2014/main" val="3243295948"/>
                    </a:ext>
                  </a:extLst>
                </a:gridCol>
                <a:gridCol w="622005">
                  <a:extLst>
                    <a:ext uri="{9D8B030D-6E8A-4147-A177-3AD203B41FA5}">
                      <a16:colId xmlns:a16="http://schemas.microsoft.com/office/drawing/2014/main" val="3100071006"/>
                    </a:ext>
                  </a:extLst>
                </a:gridCol>
                <a:gridCol w="558209">
                  <a:extLst>
                    <a:ext uri="{9D8B030D-6E8A-4147-A177-3AD203B41FA5}">
                      <a16:colId xmlns:a16="http://schemas.microsoft.com/office/drawing/2014/main" val="257514999"/>
                    </a:ext>
                  </a:extLst>
                </a:gridCol>
                <a:gridCol w="1567476">
                  <a:extLst>
                    <a:ext uri="{9D8B030D-6E8A-4147-A177-3AD203B41FA5}">
                      <a16:colId xmlns:a16="http://schemas.microsoft.com/office/drawing/2014/main" val="927127028"/>
                    </a:ext>
                  </a:extLst>
                </a:gridCol>
              </a:tblGrid>
              <a:tr h="371883">
                <a:tc>
                  <a:txBody>
                    <a:bodyPr/>
                    <a:lstStyle/>
                    <a:p>
                      <a:pPr algn="ctr"/>
                      <a:r>
                        <a:rPr lang="en-US" altLang="zh-CN" sz="1200" dirty="0">
                          <a:latin typeface="Times New Roman" panose="02020603050405020304" pitchFamily="18" charset="0"/>
                          <a:cs typeface="Times New Roman" panose="02020603050405020304" pitchFamily="18" charset="0"/>
                        </a:rPr>
                        <a:t>T(</a:t>
                      </a:r>
                      <a:r>
                        <a:rPr lang="zh-CN" altLang="en-US"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altLang="zh-CN" sz="1200" dirty="0" err="1">
                          <a:latin typeface="Times New Roman" panose="02020603050405020304" pitchFamily="18" charset="0"/>
                          <a:cs typeface="Times New Roman" panose="02020603050405020304" pitchFamily="18" charset="0"/>
                        </a:rPr>
                        <a:t>P</a:t>
                      </a:r>
                      <a:r>
                        <a:rPr lang="en-US" altLang="zh-CN" sz="1200" baseline="-25000" dirty="0" err="1">
                          <a:latin typeface="Times New Roman" panose="02020603050405020304" pitchFamily="18" charset="0"/>
                          <a:cs typeface="Times New Roman" panose="02020603050405020304" pitchFamily="18" charset="0"/>
                        </a:rPr>
                        <a:t>conf</a:t>
                      </a:r>
                      <a:endParaRPr lang="zh-CN" altLang="en-US" sz="1200" baseline="-2500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altLang="zh-CN" sz="1200" dirty="0" err="1">
                          <a:latin typeface="Times New Roman" panose="02020603050405020304" pitchFamily="18" charset="0"/>
                          <a:cs typeface="Times New Roman" panose="02020603050405020304" pitchFamily="18" charset="0"/>
                        </a:rPr>
                        <a:t>P</a:t>
                      </a:r>
                      <a:r>
                        <a:rPr lang="en-US" altLang="zh-CN" sz="1200" baseline="-25000" dirty="0" err="1">
                          <a:latin typeface="Times New Roman" panose="02020603050405020304" pitchFamily="18" charset="0"/>
                          <a:cs typeface="Times New Roman" panose="02020603050405020304" pitchFamily="18" charset="0"/>
                        </a:rPr>
                        <a:t>back</a:t>
                      </a:r>
                      <a:endParaRPr lang="zh-CN" altLang="en-US" sz="1200" baseline="-2500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Flow Rates(</a:t>
                      </a:r>
                      <a:r>
                        <a:rPr lang="en-US" altLang="zh-CN" sz="1200" dirty="0" err="1">
                          <a:latin typeface="Times New Roman" panose="02020603050405020304" pitchFamily="18" charset="0"/>
                          <a:cs typeface="Times New Roman" panose="02020603050405020304" pitchFamily="18" charset="0"/>
                        </a:rPr>
                        <a:t>μL</a:t>
                      </a:r>
                      <a:r>
                        <a:rPr lang="en-US" altLang="zh-CN" sz="1200" dirty="0">
                          <a:latin typeface="Times New Roman" panose="02020603050405020304" pitchFamily="18" charset="0"/>
                          <a:cs typeface="Times New Roman" panose="02020603050405020304" pitchFamily="18" charset="0"/>
                        </a:rPr>
                        <a:t>/min)</a:t>
                      </a:r>
                      <a:endParaRPr lang="zh-CN" altLang="en-US" sz="120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014968"/>
                  </a:ext>
                </a:extLst>
              </a:tr>
              <a:tr h="227864">
                <a:tc>
                  <a:txBody>
                    <a:bodyPr/>
                    <a:lstStyle/>
                    <a:p>
                      <a:pPr algn="ctr"/>
                      <a:r>
                        <a:rPr lang="en-US" altLang="zh-CN" sz="1200" b="1" dirty="0">
                          <a:latin typeface="Times New Roman" panose="02020603050405020304" pitchFamily="18" charset="0"/>
                          <a:cs typeface="Times New Roman" panose="02020603050405020304" pitchFamily="18" charset="0"/>
                        </a:rPr>
                        <a:t>50</a:t>
                      </a:r>
                      <a:endParaRPr lang="zh-CN" altLang="en-US" sz="1200" b="1"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altLang="zh-CN" sz="1200" b="1" dirty="0">
                          <a:latin typeface="Times New Roman" panose="02020603050405020304" pitchFamily="18" charset="0"/>
                          <a:cs typeface="Times New Roman" panose="02020603050405020304" pitchFamily="18" charset="0"/>
                        </a:rPr>
                        <a:t>9</a:t>
                      </a:r>
                      <a:endParaRPr lang="zh-CN" altLang="en-US" sz="1200" b="1"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altLang="zh-CN" sz="1200" b="1" dirty="0">
                          <a:latin typeface="Times New Roman" panose="02020603050405020304" pitchFamily="18" charset="0"/>
                          <a:cs typeface="Times New Roman" panose="02020603050405020304" pitchFamily="18" charset="0"/>
                        </a:rPr>
                        <a:t>8</a:t>
                      </a:r>
                      <a:endParaRPr lang="zh-CN" altLang="en-US" sz="1200" b="1"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altLang="zh-CN" sz="1200" b="1" dirty="0">
                          <a:latin typeface="Times New Roman" panose="02020603050405020304" pitchFamily="18" charset="0"/>
                          <a:cs typeface="Times New Roman" panose="02020603050405020304" pitchFamily="18" charset="0"/>
                        </a:rPr>
                        <a:t>0.1 or 1 or 10</a:t>
                      </a:r>
                      <a:endParaRPr lang="zh-CN" altLang="en-US" sz="1200" b="1"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128039"/>
                  </a:ext>
                </a:extLst>
              </a:tr>
            </a:tbl>
          </a:graphicData>
        </a:graphic>
      </p:graphicFrame>
      <p:sp>
        <p:nvSpPr>
          <p:cNvPr id="21" name="矩形: 圆角 20">
            <a:extLst>
              <a:ext uri="{FF2B5EF4-FFF2-40B4-BE49-F238E27FC236}">
                <a16:creationId xmlns:a16="http://schemas.microsoft.com/office/drawing/2014/main" id="{874DCA41-23A9-9904-4903-7E6F08B74E9C}"/>
              </a:ext>
            </a:extLst>
          </p:cNvPr>
          <p:cNvSpPr/>
          <p:nvPr/>
        </p:nvSpPr>
        <p:spPr>
          <a:xfrm>
            <a:off x="-227018" y="3052250"/>
            <a:ext cx="2792667" cy="421104"/>
          </a:xfrm>
          <a:prstGeom prst="roundRect">
            <a:avLst>
              <a:gd name="adj" fmla="val 6873"/>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en-US" altLang="zh-CN" sz="1600" b="1" i="1" dirty="0">
                <a:solidFill>
                  <a:srgbClr val="630D5F"/>
                </a:solidFill>
                <a:latin typeface="Times New Roman" panose="02020603050405020304" pitchFamily="18" charset="0"/>
                <a:cs typeface="Times New Roman" panose="02020603050405020304" pitchFamily="18" charset="0"/>
              </a:rPr>
              <a:t>Future work</a:t>
            </a:r>
          </a:p>
        </p:txBody>
      </p:sp>
      <p:sp>
        <p:nvSpPr>
          <p:cNvPr id="22" name="矩形: 圆角 21">
            <a:extLst>
              <a:ext uri="{FF2B5EF4-FFF2-40B4-BE49-F238E27FC236}">
                <a16:creationId xmlns:a16="http://schemas.microsoft.com/office/drawing/2014/main" id="{2D96072A-9A98-AE5E-7B55-9B5D4C25BA32}"/>
              </a:ext>
            </a:extLst>
          </p:cNvPr>
          <p:cNvSpPr/>
          <p:nvPr/>
        </p:nvSpPr>
        <p:spPr>
          <a:xfrm>
            <a:off x="217966" y="3405876"/>
            <a:ext cx="8861607" cy="1070415"/>
          </a:xfrm>
          <a:prstGeom prst="roundRect">
            <a:avLst>
              <a:gd name="adj" fmla="val 8178"/>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endParaRPr lang="en-US" altLang="zh-CN" sz="1400" dirty="0">
              <a:solidFill>
                <a:schemeClr val="tx1"/>
              </a:solidFill>
              <a:latin typeface="Times New Roman" panose="02020603050405020304" pitchFamily="18" charset="0"/>
              <a:cs typeface="Times New Roman" panose="02020603050405020304" pitchFamily="18" charset="0"/>
            </a:endParaRPr>
          </a:p>
        </p:txBody>
      </p:sp>
      <p:sp>
        <p:nvSpPr>
          <p:cNvPr id="23" name="矩形: 圆角 22">
            <a:extLst>
              <a:ext uri="{FF2B5EF4-FFF2-40B4-BE49-F238E27FC236}">
                <a16:creationId xmlns:a16="http://schemas.microsoft.com/office/drawing/2014/main" id="{99CE4EE0-4FBC-9251-5CE3-D55BE677DB74}"/>
              </a:ext>
            </a:extLst>
          </p:cNvPr>
          <p:cNvSpPr/>
          <p:nvPr/>
        </p:nvSpPr>
        <p:spPr>
          <a:xfrm>
            <a:off x="5584073" y="2132064"/>
            <a:ext cx="3543280" cy="1130738"/>
          </a:xfrm>
          <a:prstGeom prst="roundRect">
            <a:avLst>
              <a:gd name="adj" fmla="val 8178"/>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fr-FR" altLang="zh-CN" sz="1400" dirty="0">
                <a:solidFill>
                  <a:schemeClr val="tx1"/>
                </a:solidFill>
                <a:latin typeface="Times New Roman" panose="02020603050405020304" pitchFamily="18" charset="0"/>
                <a:cs typeface="Times New Roman" panose="02020603050405020304" pitchFamily="18" charset="0"/>
              </a:rPr>
              <a:t>Simulating authentic reservoir conditions</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Different flow rates corresponding to varying </a:t>
            </a:r>
            <a:r>
              <a:rPr lang="en-US" altLang="zh-CN" sz="1400" dirty="0" err="1">
                <a:solidFill>
                  <a:schemeClr val="tx1"/>
                </a:solidFill>
                <a:latin typeface="Times New Roman" panose="02020603050405020304" pitchFamily="18" charset="0"/>
                <a:cs typeface="Times New Roman" panose="02020603050405020304" pitchFamily="18" charset="0"/>
              </a:rPr>
              <a:t>Péclet</a:t>
            </a:r>
            <a:r>
              <a:rPr lang="en-US" altLang="zh-CN" sz="1400" dirty="0">
                <a:solidFill>
                  <a:schemeClr val="tx1"/>
                </a:solidFill>
                <a:latin typeface="Times New Roman" panose="02020603050405020304" pitchFamily="18" charset="0"/>
                <a:cs typeface="Times New Roman" panose="02020603050405020304" pitchFamily="18" charset="0"/>
              </a:rPr>
              <a:t> numbers</a:t>
            </a:r>
          </a:p>
          <a:p>
            <a:pPr marL="285750" indent="-285750">
              <a:lnSpc>
                <a:spcPct val="150000"/>
              </a:lnSpc>
              <a:buFont typeface="Arial" panose="020B0604020202020204" pitchFamily="34" charset="0"/>
              <a:buChar char="•"/>
            </a:pPr>
            <a:r>
              <a:rPr lang="fr-FR" altLang="zh-CN" sz="1400" dirty="0">
                <a:solidFill>
                  <a:schemeClr val="tx1"/>
                </a:solidFill>
                <a:latin typeface="Times New Roman" panose="02020603050405020304" pitchFamily="18" charset="0"/>
                <a:cs typeface="Times New Roman" panose="02020603050405020304" pitchFamily="18" charset="0"/>
              </a:rPr>
              <a:t>Constant-flow injection</a:t>
            </a:r>
          </a:p>
        </p:txBody>
      </p:sp>
      <p:sp>
        <p:nvSpPr>
          <p:cNvPr id="24" name="矩形: 圆角 23">
            <a:extLst>
              <a:ext uri="{FF2B5EF4-FFF2-40B4-BE49-F238E27FC236}">
                <a16:creationId xmlns:a16="http://schemas.microsoft.com/office/drawing/2014/main" id="{AF3CC59D-4F39-571F-0957-69302EE28845}"/>
              </a:ext>
            </a:extLst>
          </p:cNvPr>
          <p:cNvSpPr/>
          <p:nvPr/>
        </p:nvSpPr>
        <p:spPr>
          <a:xfrm>
            <a:off x="217966" y="3430826"/>
            <a:ext cx="8708068" cy="1642641"/>
          </a:xfrm>
          <a:prstGeom prst="roundRect">
            <a:avLst>
              <a:gd name="adj" fmla="val 8178"/>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rabicPeriod"/>
            </a:pPr>
            <a:r>
              <a:rPr lang="en-US" altLang="zh-CN" sz="1400" dirty="0">
                <a:solidFill>
                  <a:schemeClr val="tx1"/>
                </a:solidFill>
                <a:latin typeface="Times New Roman" panose="02020603050405020304" pitchFamily="18" charset="0"/>
                <a:cs typeface="Times New Roman" panose="02020603050405020304" pitchFamily="18" charset="0"/>
              </a:rPr>
              <a:t>Conduct microfluidic experiments to visualize </a:t>
            </a:r>
            <a:r>
              <a:rPr lang="en-US" altLang="zh-CN" sz="1400" b="1" dirty="0">
                <a:solidFill>
                  <a:schemeClr val="tx1"/>
                </a:solidFill>
                <a:latin typeface="Times New Roman" panose="02020603050405020304" pitchFamily="18" charset="0"/>
                <a:cs typeface="Times New Roman" panose="02020603050405020304" pitchFamily="18" charset="0"/>
              </a:rPr>
              <a:t>calcite dissolution (</a:t>
            </a:r>
            <a:r>
              <a:rPr lang="en-US" altLang="zh-CN" sz="1400" dirty="0">
                <a:solidFill>
                  <a:schemeClr val="tx1"/>
                </a:solidFill>
                <a:latin typeface="Times New Roman" panose="02020603050405020304" pitchFamily="18" charset="0"/>
                <a:cs typeface="Times New Roman" panose="02020603050405020304" pitchFamily="18" charset="0"/>
              </a:rPr>
              <a:t>and subsequent </a:t>
            </a:r>
            <a:r>
              <a:rPr lang="en-US" altLang="zh-CN" sz="1400" b="1" dirty="0">
                <a:solidFill>
                  <a:schemeClr val="tx1"/>
                </a:solidFill>
                <a:latin typeface="Times New Roman" panose="02020603050405020304" pitchFamily="18" charset="0"/>
                <a:cs typeface="Times New Roman" panose="02020603050405020304" pitchFamily="18" charset="0"/>
              </a:rPr>
              <a:t>reprecipitation</a:t>
            </a:r>
            <a:r>
              <a:rPr lang="en-US" altLang="zh-CN" sz="1400" dirty="0">
                <a:solidFill>
                  <a:schemeClr val="tx1"/>
                </a:solidFill>
                <a:latin typeface="Times New Roman" panose="02020603050405020304" pitchFamily="18" charset="0"/>
                <a:cs typeface="Times New Roman" panose="02020603050405020304" pitchFamily="18" charset="0"/>
              </a:rPr>
              <a:t> inside dead-end pores at 50 </a:t>
            </a:r>
            <a:r>
              <a:rPr lang="zh-CN" altLang="en-US" sz="1400" dirty="0">
                <a:solidFill>
                  <a:schemeClr val="tx1"/>
                </a:solidFill>
                <a:latin typeface="Times New Roman" panose="02020603050405020304" pitchFamily="18" charset="0"/>
                <a:cs typeface="Times New Roman" panose="02020603050405020304" pitchFamily="18" charset="0"/>
              </a:rPr>
              <a:t>℃ </a:t>
            </a:r>
            <a:r>
              <a:rPr lang="en-US" altLang="zh-CN" sz="1400" dirty="0">
                <a:solidFill>
                  <a:schemeClr val="tx1"/>
                </a:solidFill>
                <a:latin typeface="Times New Roman" panose="02020603050405020304" pitchFamily="18" charset="0"/>
                <a:cs typeface="Times New Roman" panose="02020603050405020304" pitchFamily="18" charset="0"/>
              </a:rPr>
              <a:t>and 8 MPa.</a:t>
            </a:r>
          </a:p>
          <a:p>
            <a:pPr marL="342900" indent="-342900">
              <a:lnSpc>
                <a:spcPct val="150000"/>
              </a:lnSpc>
              <a:buFont typeface="+mj-lt"/>
              <a:buAutoNum type="arabicPeriod"/>
            </a:pPr>
            <a:r>
              <a:rPr lang="en-US" altLang="zh-CN" sz="1400" dirty="0">
                <a:solidFill>
                  <a:schemeClr val="tx1"/>
                </a:solidFill>
                <a:latin typeface="Times New Roman" panose="02020603050405020304" pitchFamily="18" charset="0"/>
                <a:cs typeface="Times New Roman" panose="02020603050405020304" pitchFamily="18" charset="0"/>
              </a:rPr>
              <a:t>Study the correlation between </a:t>
            </a:r>
            <a:r>
              <a:rPr lang="en-US" altLang="zh-CN" sz="1400" b="1" dirty="0">
                <a:solidFill>
                  <a:schemeClr val="tx1"/>
                </a:solidFill>
                <a:latin typeface="Times New Roman" panose="02020603050405020304" pitchFamily="18" charset="0"/>
                <a:cs typeface="Times New Roman" panose="02020603050405020304" pitchFamily="18" charset="0"/>
              </a:rPr>
              <a:t>micro-scale dissolution regimes and </a:t>
            </a:r>
            <a:r>
              <a:rPr lang="en-US" altLang="zh-CN" sz="1400" b="1" dirty="0" err="1">
                <a:solidFill>
                  <a:schemeClr val="tx1"/>
                </a:solidFill>
                <a:latin typeface="Times New Roman" panose="02020603050405020304" pitchFamily="18" charset="0"/>
                <a:cs typeface="Times New Roman" panose="02020603050405020304" pitchFamily="18" charset="0"/>
              </a:rPr>
              <a:t>Péclet</a:t>
            </a:r>
            <a:r>
              <a:rPr lang="en-US" altLang="zh-CN" sz="1400" b="1" dirty="0">
                <a:solidFill>
                  <a:schemeClr val="tx1"/>
                </a:solidFill>
                <a:latin typeface="Times New Roman" panose="02020603050405020304" pitchFamily="18" charset="0"/>
                <a:cs typeface="Times New Roman" panose="02020603050405020304" pitchFamily="18" charset="0"/>
              </a:rPr>
              <a:t> numbers </a:t>
            </a:r>
            <a:r>
              <a:rPr lang="en-US" altLang="zh-CN" sz="1400" dirty="0">
                <a:solidFill>
                  <a:schemeClr val="tx1"/>
                </a:solidFill>
                <a:latin typeface="Times New Roman" panose="02020603050405020304" pitchFamily="18" charset="0"/>
                <a:cs typeface="Times New Roman" panose="02020603050405020304" pitchFamily="18" charset="0"/>
              </a:rPr>
              <a:t>in dead-end pores under confinement.</a:t>
            </a:r>
          </a:p>
          <a:p>
            <a:pPr marL="342900" indent="-342900">
              <a:lnSpc>
                <a:spcPct val="150000"/>
              </a:lnSpc>
              <a:buFont typeface="+mj-lt"/>
              <a:buAutoNum type="arabicPeriod"/>
            </a:pPr>
            <a:r>
              <a:rPr lang="en-US" altLang="zh-CN" sz="1400" b="1" dirty="0">
                <a:solidFill>
                  <a:schemeClr val="tx1"/>
                </a:solidFill>
                <a:latin typeface="Times New Roman" panose="02020603050405020304" pitchFamily="18" charset="0"/>
                <a:cs typeface="Times New Roman" panose="02020603050405020304" pitchFamily="18" charset="0"/>
              </a:rPr>
              <a:t>Quantitatively</a:t>
            </a:r>
            <a:r>
              <a:rPr lang="en-US" altLang="zh-CN" sz="1400" dirty="0">
                <a:solidFill>
                  <a:schemeClr val="tx1"/>
                </a:solidFill>
                <a:latin typeface="Times New Roman" panose="02020603050405020304" pitchFamily="18" charset="0"/>
                <a:cs typeface="Times New Roman" panose="02020603050405020304" pitchFamily="18" charset="0"/>
              </a:rPr>
              <a:t> interpret the experimental phenomena using the lattice Boltzmann method (LBM).</a:t>
            </a:r>
          </a:p>
        </p:txBody>
      </p:sp>
    </p:spTree>
    <p:extLst>
      <p:ext uri="{BB962C8B-B14F-4D97-AF65-F5344CB8AC3E}">
        <p14:creationId xmlns:p14="http://schemas.microsoft.com/office/powerpoint/2010/main" val="423409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83569" y="1349138"/>
            <a:ext cx="7937918" cy="707886"/>
          </a:xfrm>
        </p:spPr>
        <p:txBody>
          <a:bodyPr/>
          <a:lstStyle/>
          <a:p>
            <a:r>
              <a:rPr lang="en-US" altLang="zh-CN" dirty="0">
                <a:latin typeface="Times New Roman" panose="02020603050405020304" pitchFamily="18" charset="0"/>
                <a:cs typeface="Times New Roman" panose="02020603050405020304" pitchFamily="18" charset="0"/>
                <a:sym typeface="+mn-lt"/>
              </a:rPr>
              <a:t>Thank you for listening</a:t>
            </a:r>
            <a:r>
              <a:rPr lang="zh-CN" altLang="en-US" dirty="0">
                <a:latin typeface="Times New Roman" panose="02020603050405020304" pitchFamily="18" charset="0"/>
                <a:cs typeface="Times New Roman" panose="02020603050405020304" pitchFamily="18" charset="0"/>
                <a:sym typeface="+mn-lt"/>
              </a:rPr>
              <a:t>！</a:t>
            </a:r>
          </a:p>
        </p:txBody>
      </p:sp>
      <p:sp>
        <p:nvSpPr>
          <p:cNvPr id="4" name="灯片编号占位符 1"/>
          <p:cNvSpPr txBox="1"/>
          <p:nvPr/>
        </p:nvSpPr>
        <p:spPr>
          <a:xfrm>
            <a:off x="8718007" y="4869815"/>
            <a:ext cx="425993"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lgn="r" defTabSz="685783">
              <a:defRPr/>
            </a:pPr>
            <a:fld id="{DE2D1913-7E4E-494B-BB9D-C7D6A017BB24}" type="slidenum">
              <a:rPr lang="zh-CN" altLang="en-US" sz="1350">
                <a:latin typeface="Times New Roman" panose="02020603050405020304" pitchFamily="18" charset="0"/>
                <a:ea typeface="微软雅黑" panose="020B0503020204020204" pitchFamily="34" charset="-122"/>
                <a:cs typeface="Times New Roman" panose="02020603050405020304" pitchFamily="18" charset="0"/>
                <a:sym typeface="+mn-lt"/>
              </a:rPr>
              <a:pPr algn="r" defTabSz="685783">
                <a:defRPr/>
              </a:pPr>
              <a:t>13</a:t>
            </a:fld>
            <a:endParaRPr lang="zh-CN" altLang="en-US" sz="1350" dirty="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pic>
        <p:nvPicPr>
          <p:cNvPr id="5" name="图片 4" descr="QR 代码&#10;&#10;AI 生成的内容可能不正确。">
            <a:extLst>
              <a:ext uri="{FF2B5EF4-FFF2-40B4-BE49-F238E27FC236}">
                <a16:creationId xmlns:a16="http://schemas.microsoft.com/office/drawing/2014/main" id="{040E7183-096E-AECB-321C-4B52A911A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840" y="2164456"/>
            <a:ext cx="1930401" cy="2458653"/>
          </a:xfrm>
          <a:prstGeom prst="rect">
            <a:avLst/>
          </a:prstGeom>
        </p:spPr>
      </p:pic>
      <p:sp>
        <p:nvSpPr>
          <p:cNvPr id="6" name="文本框 25">
            <a:extLst>
              <a:ext uri="{FF2B5EF4-FFF2-40B4-BE49-F238E27FC236}">
                <a16:creationId xmlns:a16="http://schemas.microsoft.com/office/drawing/2014/main" id="{05210EF4-F48B-D2C9-7F19-724E076E86E2}"/>
              </a:ext>
            </a:extLst>
          </p:cNvPr>
          <p:cNvSpPr txBox="1"/>
          <p:nvPr/>
        </p:nvSpPr>
        <p:spPr>
          <a:xfrm>
            <a:off x="6149305" y="2200016"/>
            <a:ext cx="2472182" cy="115608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Email</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pPr>
            <a:r>
              <a:rPr lang="en-US" altLang="zh-CN" sz="1600" b="1" i="0" dirty="0">
                <a:effectLst/>
                <a:latin typeface="Times New Roman" panose="02020603050405020304" pitchFamily="18" charset="0"/>
                <a:ea typeface="微软雅黑" panose="020B0503020204020204" pitchFamily="34" charset="-122"/>
                <a:cs typeface="Times New Roman" panose="02020603050405020304" pitchFamily="18" charset="0"/>
              </a:rPr>
              <a:t>652025840006</a:t>
            </a:r>
          </a:p>
          <a:p>
            <a:pPr algn="ctr">
              <a:lnSpc>
                <a:spcPct val="150000"/>
              </a:lnSpc>
            </a:pPr>
            <a:r>
              <a:rPr lang="en-US" altLang="zh-CN" sz="1600" b="1" i="0" dirty="0">
                <a:effectLst/>
                <a:latin typeface="Times New Roman" panose="02020603050405020304" pitchFamily="18" charset="0"/>
                <a:ea typeface="微软雅黑" panose="020B0503020204020204" pitchFamily="34" charset="-122"/>
                <a:cs typeface="Times New Roman" panose="02020603050405020304" pitchFamily="18" charset="0"/>
              </a:rPr>
              <a:t>@smail.nju.edu.cn</a:t>
            </a:r>
            <a:endPar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555874" y="403771"/>
            <a:ext cx="6120582" cy="461665"/>
          </a:xfrm>
        </p:spPr>
        <p:txBody>
          <a:bodyPr/>
          <a:lstStyle/>
          <a:p>
            <a:r>
              <a:rPr lang="en-US" altLang="zh-CN" sz="2400" dirty="0">
                <a:solidFill>
                  <a:srgbClr val="5E0359"/>
                </a:solidFill>
                <a:latin typeface="Times New Roman" panose="02020603050405020304" pitchFamily="18" charset="0"/>
                <a:cs typeface="Times New Roman" panose="02020603050405020304" pitchFamily="18" charset="0"/>
              </a:rPr>
              <a:t>What is microfluidics</a:t>
            </a:r>
            <a:endParaRPr lang="zh-CN" altLang="en-US" sz="2400" dirty="0">
              <a:latin typeface="Times New Roman" panose="02020603050405020304" pitchFamily="18" charset="0"/>
              <a:cs typeface="Times New Roman" panose="02020603050405020304" pitchFamily="18" charset="0"/>
            </a:endParaRPr>
          </a:p>
        </p:txBody>
      </p:sp>
      <p:sp>
        <p:nvSpPr>
          <p:cNvPr id="3" name="灯片编号占位符 1">
            <a:extLst>
              <a:ext uri="{FF2B5EF4-FFF2-40B4-BE49-F238E27FC236}">
                <a16:creationId xmlns:a16="http://schemas.microsoft.com/office/drawing/2014/main" id="{4A79DF8F-A3DF-C030-1F63-AE867D3D2E8B}"/>
              </a:ext>
            </a:extLst>
          </p:cNvPr>
          <p:cNvSpPr txBox="1">
            <a:spLocks/>
          </p:cNvSpPr>
          <p:nvPr/>
        </p:nvSpPr>
        <p:spPr>
          <a:xfrm>
            <a:off x="8842587" y="4873152"/>
            <a:ext cx="301413"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685800">
              <a:defRPr/>
            </a:pPr>
            <a:fld id="{DE2D1913-7E4E-494B-BB9D-C7D6A017BB24}" type="slidenum">
              <a:rPr lang="zh-CN" altLang="en-US" sz="1350" smtClean="0">
                <a:latin typeface="Times New Roman" panose="02020603050405020304" pitchFamily="18" charset="0"/>
                <a:ea typeface="微软雅黑" panose="020B0503020204020204" pitchFamily="34" charset="-122"/>
                <a:cs typeface="Times New Roman" panose="02020603050405020304" pitchFamily="18" charset="0"/>
              </a:rPr>
              <a:pPr defTabSz="685800">
                <a:defRPr/>
              </a:pPr>
              <a:t>2</a:t>
            </a:fld>
            <a:endParaRPr lang="zh-CN" altLang="en-US" sz="135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矩形: 圆角 29">
            <a:extLst>
              <a:ext uri="{FF2B5EF4-FFF2-40B4-BE49-F238E27FC236}">
                <a16:creationId xmlns:a16="http://schemas.microsoft.com/office/drawing/2014/main" id="{BF5732FE-4D76-84F3-AFDE-22CE95CD44E2}"/>
              </a:ext>
            </a:extLst>
          </p:cNvPr>
          <p:cNvSpPr/>
          <p:nvPr/>
        </p:nvSpPr>
        <p:spPr>
          <a:xfrm>
            <a:off x="4653280" y="1056233"/>
            <a:ext cx="4447974" cy="2047647"/>
          </a:xfrm>
          <a:prstGeom prst="roundRect">
            <a:avLst>
              <a:gd name="adj" fmla="val 6873"/>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600" b="1" i="1" dirty="0">
                <a:solidFill>
                  <a:schemeClr val="tx1"/>
                </a:solidFill>
                <a:latin typeface="Times New Roman" panose="02020603050405020304" pitchFamily="18" charset="0"/>
                <a:cs typeface="Times New Roman" panose="02020603050405020304" pitchFamily="18" charset="0"/>
              </a:rPr>
              <a:t>Microfluidics = precise control of fluids in micron-scale channels</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Typical length scale: nm - </a:t>
            </a:r>
            <a:r>
              <a:rPr lang="en-US" altLang="zh-CN" sz="1400" dirty="0" err="1">
                <a:solidFill>
                  <a:schemeClr val="tx1"/>
                </a:solidFill>
                <a:latin typeface="Times New Roman" panose="02020603050405020304" pitchFamily="18" charset="0"/>
                <a:cs typeface="Times New Roman" panose="02020603050405020304" pitchFamily="18" charset="0"/>
              </a:rPr>
              <a:t>μm</a:t>
            </a:r>
            <a:endParaRPr lang="en-US" altLang="zh-CN" sz="14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Flow regime: laminar (Re &lt;&lt; 1)</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Ultra-low reagent consumption: </a:t>
            </a:r>
            <a:r>
              <a:rPr lang="en-US" altLang="zh-CN" sz="1400" dirty="0" err="1">
                <a:solidFill>
                  <a:schemeClr val="tx1"/>
                </a:solidFill>
                <a:latin typeface="Times New Roman" panose="02020603050405020304" pitchFamily="18" charset="0"/>
                <a:cs typeface="Times New Roman" panose="02020603050405020304" pitchFamily="18" charset="0"/>
              </a:rPr>
              <a:t>nL</a:t>
            </a:r>
            <a:r>
              <a:rPr lang="en-US" altLang="zh-CN" sz="1400" dirty="0">
                <a:solidFill>
                  <a:schemeClr val="tx1"/>
                </a:solidFill>
                <a:latin typeface="Times New Roman" panose="02020603050405020304" pitchFamily="18" charset="0"/>
                <a:cs typeface="Times New Roman" panose="02020603050405020304" pitchFamily="18" charset="0"/>
              </a:rPr>
              <a:t> - </a:t>
            </a:r>
            <a:r>
              <a:rPr lang="en-US" altLang="zh-CN" sz="1400" dirty="0" err="1">
                <a:solidFill>
                  <a:schemeClr val="tx1"/>
                </a:solidFill>
                <a:latin typeface="Times New Roman" panose="02020603050405020304" pitchFamily="18" charset="0"/>
                <a:cs typeface="Times New Roman" panose="02020603050405020304" pitchFamily="18" charset="0"/>
              </a:rPr>
              <a:t>μL</a:t>
            </a:r>
            <a:endParaRPr lang="en-US" altLang="zh-CN" sz="14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Enables direct visualization of process</a:t>
            </a:r>
          </a:p>
        </p:txBody>
      </p:sp>
      <p:sp>
        <p:nvSpPr>
          <p:cNvPr id="34" name="文本框 33">
            <a:extLst>
              <a:ext uri="{FF2B5EF4-FFF2-40B4-BE49-F238E27FC236}">
                <a16:creationId xmlns:a16="http://schemas.microsoft.com/office/drawing/2014/main" id="{CAD7244D-F66B-2562-7133-1D5748BCB5B0}"/>
              </a:ext>
            </a:extLst>
          </p:cNvPr>
          <p:cNvSpPr txBox="1"/>
          <p:nvPr/>
        </p:nvSpPr>
        <p:spPr>
          <a:xfrm>
            <a:off x="993140" y="4644115"/>
            <a:ext cx="7157720" cy="458074"/>
          </a:xfrm>
          <a:prstGeom prst="rect">
            <a:avLst/>
          </a:prstGeom>
          <a:noFill/>
        </p:spPr>
        <p:txBody>
          <a:bodyPr wrap="square">
            <a:spAutoFit/>
          </a:bodyPr>
          <a:lstStyle/>
          <a:p>
            <a:pPr algn="ctr">
              <a:lnSpc>
                <a:spcPct val="150000"/>
              </a:lnSpc>
            </a:pPr>
            <a:r>
              <a:rPr lang="en-US" altLang="zh-CN" sz="1800" b="1" i="1" dirty="0">
                <a:solidFill>
                  <a:srgbClr val="5E0359"/>
                </a:solidFill>
                <a:latin typeface="Times New Roman" panose="02020603050405020304" pitchFamily="18" charset="0"/>
                <a:cs typeface="Times New Roman" panose="02020603050405020304" pitchFamily="18" charset="0"/>
              </a:rPr>
              <a:t>Microfluidics let us </a:t>
            </a:r>
            <a:r>
              <a:rPr lang="en-US" altLang="zh-CN" sz="1800" b="1" i="1" dirty="0">
                <a:solidFill>
                  <a:srgbClr val="FF0000"/>
                </a:solidFill>
                <a:latin typeface="Times New Roman" panose="02020603050405020304" pitchFamily="18" charset="0"/>
                <a:cs typeface="Times New Roman" panose="02020603050405020304" pitchFamily="18" charset="0"/>
              </a:rPr>
              <a:t>see</a:t>
            </a:r>
            <a:r>
              <a:rPr lang="en-US" altLang="zh-CN" sz="1800" b="1" i="1" dirty="0">
                <a:solidFill>
                  <a:srgbClr val="5E0359"/>
                </a:solidFill>
                <a:latin typeface="Times New Roman" panose="02020603050405020304" pitchFamily="18" charset="0"/>
                <a:cs typeface="Times New Roman" panose="02020603050405020304" pitchFamily="18" charset="0"/>
              </a:rPr>
              <a:t> physics, chemistry and biology at the </a:t>
            </a:r>
            <a:r>
              <a:rPr lang="en-US" altLang="zh-CN" sz="1800" b="1" i="1" dirty="0">
                <a:solidFill>
                  <a:srgbClr val="FF0000"/>
                </a:solidFill>
                <a:latin typeface="Times New Roman" panose="02020603050405020304" pitchFamily="18" charset="0"/>
                <a:cs typeface="Times New Roman" panose="02020603050405020304" pitchFamily="18" charset="0"/>
              </a:rPr>
              <a:t>pore-cale</a:t>
            </a:r>
            <a:endParaRPr lang="en-US" altLang="zh-CN" sz="1800" b="1" i="1" dirty="0">
              <a:solidFill>
                <a:srgbClr val="5E0359"/>
              </a:solidFill>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F81A749D-D611-7B0E-5BEA-625210816F3F}"/>
              </a:ext>
            </a:extLst>
          </p:cNvPr>
          <p:cNvSpPr txBox="1"/>
          <p:nvPr/>
        </p:nvSpPr>
        <p:spPr>
          <a:xfrm>
            <a:off x="4653280" y="3113682"/>
            <a:ext cx="4447974" cy="1392497"/>
          </a:xfrm>
          <a:prstGeom prst="rect">
            <a:avLst/>
          </a:prstGeom>
          <a:noFill/>
        </p:spPr>
        <p:txBody>
          <a:bodyPr wrap="square">
            <a:spAutoFit/>
          </a:bodyPr>
          <a:lstStyle/>
          <a:p>
            <a:pPr>
              <a:lnSpc>
                <a:spcPct val="150000"/>
              </a:lnSpc>
            </a:pPr>
            <a:r>
              <a:rPr lang="en-US" altLang="zh-CN" sz="1600" b="1" i="1" dirty="0">
                <a:latin typeface="Times New Roman" panose="02020603050405020304" pitchFamily="18" charset="0"/>
                <a:ea typeface="+mn-ea"/>
                <a:cs typeface="Times New Roman" panose="02020603050405020304" pitchFamily="18" charset="0"/>
              </a:rPr>
              <a:t>Microfluidics is widely used across many fields</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Minimal sample and reagent consumption</a:t>
            </a:r>
          </a:p>
          <a:p>
            <a:pPr marL="285750" indent="-285750">
              <a:lnSpc>
                <a:spcPct val="150000"/>
              </a:lnSpc>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Precise fluidic control</a:t>
            </a:r>
          </a:p>
          <a:p>
            <a:pPr marL="285750" indent="-285750">
              <a:lnSpc>
                <a:spcPct val="150000"/>
              </a:lnSpc>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Rapid analysis and high-throughput capability</a:t>
            </a:r>
          </a:p>
        </p:txBody>
      </p:sp>
      <p:pic>
        <p:nvPicPr>
          <p:cNvPr id="114" name="图片 113">
            <a:extLst>
              <a:ext uri="{FF2B5EF4-FFF2-40B4-BE49-F238E27FC236}">
                <a16:creationId xmlns:a16="http://schemas.microsoft.com/office/drawing/2014/main" id="{23D214AF-638B-80C6-5736-5F3FA78BBBF5}"/>
              </a:ext>
            </a:extLst>
          </p:cNvPr>
          <p:cNvPicPr>
            <a:picLocks noChangeAspect="1"/>
          </p:cNvPicPr>
          <p:nvPr/>
        </p:nvPicPr>
        <p:blipFill>
          <a:blip r:embed="rId3"/>
          <a:srcRect l="2326" r="2050" b="8316"/>
          <a:stretch/>
        </p:blipFill>
        <p:spPr>
          <a:xfrm>
            <a:off x="0" y="1323702"/>
            <a:ext cx="4554655" cy="3251445"/>
          </a:xfrm>
          <a:prstGeom prst="rect">
            <a:avLst/>
          </a:prstGeom>
        </p:spPr>
      </p:pic>
    </p:spTree>
    <p:extLst>
      <p:ext uri="{BB962C8B-B14F-4D97-AF65-F5344CB8AC3E}">
        <p14:creationId xmlns:p14="http://schemas.microsoft.com/office/powerpoint/2010/main" val="240713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555874" y="403771"/>
            <a:ext cx="6120582" cy="461665"/>
          </a:xfrm>
        </p:spPr>
        <p:txBody>
          <a:bodyPr/>
          <a:lstStyle/>
          <a:p>
            <a:r>
              <a:rPr lang="en-US" altLang="zh-CN" sz="2400" dirty="0">
                <a:solidFill>
                  <a:srgbClr val="5E0359"/>
                </a:solidFill>
                <a:latin typeface="Times New Roman" panose="02020603050405020304" pitchFamily="18" charset="0"/>
                <a:cs typeface="Times New Roman" panose="02020603050405020304" pitchFamily="18" charset="0"/>
              </a:rPr>
              <a:t> Micromodel for subsurface systems </a:t>
            </a:r>
            <a:endParaRPr lang="zh-CN" altLang="en-US" sz="2400" dirty="0"/>
          </a:p>
        </p:txBody>
      </p:sp>
      <p:sp>
        <p:nvSpPr>
          <p:cNvPr id="3" name="灯片编号占位符 1">
            <a:extLst>
              <a:ext uri="{FF2B5EF4-FFF2-40B4-BE49-F238E27FC236}">
                <a16:creationId xmlns:a16="http://schemas.microsoft.com/office/drawing/2014/main" id="{4A79DF8F-A3DF-C030-1F63-AE867D3D2E8B}"/>
              </a:ext>
            </a:extLst>
          </p:cNvPr>
          <p:cNvSpPr txBox="1">
            <a:spLocks/>
          </p:cNvSpPr>
          <p:nvPr/>
        </p:nvSpPr>
        <p:spPr>
          <a:xfrm>
            <a:off x="8842587" y="4869815"/>
            <a:ext cx="301413"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685800">
              <a:defRPr/>
            </a:pPr>
            <a:fld id="{DE2D1913-7E4E-494B-BB9D-C7D6A017BB24}" type="slidenum">
              <a:rPr lang="zh-CN" altLang="en-US" sz="1350" smtClean="0">
                <a:latin typeface="Times New Roman" panose="02020603050405020304" pitchFamily="18" charset="0"/>
                <a:ea typeface="微软雅黑" panose="020B0503020204020204" pitchFamily="34" charset="-122"/>
                <a:cs typeface="Times New Roman" panose="02020603050405020304" pitchFamily="18" charset="0"/>
              </a:rPr>
              <a:pPr defTabSz="685800">
                <a:defRPr/>
              </a:pPr>
              <a:t>3</a:t>
            </a:fld>
            <a:endParaRPr lang="zh-CN" altLang="en-US" sz="135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 name="图片 26">
            <a:extLst>
              <a:ext uri="{FF2B5EF4-FFF2-40B4-BE49-F238E27FC236}">
                <a16:creationId xmlns:a16="http://schemas.microsoft.com/office/drawing/2014/main" id="{1EF34123-FDC3-966C-225D-74B6885BED8E}"/>
              </a:ext>
            </a:extLst>
          </p:cNvPr>
          <p:cNvPicPr>
            <a:picLocks noChangeAspect="1"/>
          </p:cNvPicPr>
          <p:nvPr/>
        </p:nvPicPr>
        <p:blipFill>
          <a:blip r:embed="rId3"/>
          <a:srcRect l="2636" t="2174" r="2708" b="1629"/>
          <a:stretch/>
        </p:blipFill>
        <p:spPr>
          <a:xfrm>
            <a:off x="269819" y="1247210"/>
            <a:ext cx="3989182" cy="2928005"/>
          </a:xfrm>
          <a:prstGeom prst="rect">
            <a:avLst/>
          </a:prstGeom>
        </p:spPr>
      </p:pic>
      <p:sp>
        <p:nvSpPr>
          <p:cNvPr id="29" name="文本框 28">
            <a:extLst>
              <a:ext uri="{FF2B5EF4-FFF2-40B4-BE49-F238E27FC236}">
                <a16:creationId xmlns:a16="http://schemas.microsoft.com/office/drawing/2014/main" id="{0CA6D4B5-BF13-BE00-F187-937F662D071A}"/>
              </a:ext>
            </a:extLst>
          </p:cNvPr>
          <p:cNvSpPr txBox="1"/>
          <p:nvPr/>
        </p:nvSpPr>
        <p:spPr>
          <a:xfrm>
            <a:off x="97790" y="4188867"/>
            <a:ext cx="4333240" cy="400110"/>
          </a:xfrm>
          <a:prstGeom prst="rect">
            <a:avLst/>
          </a:prstGeom>
          <a:noFill/>
        </p:spPr>
        <p:txBody>
          <a:bodyPr wrap="square">
            <a:spAutoFit/>
          </a:bodyPr>
          <a:lstStyle/>
          <a:p>
            <a:pPr algn="ctr"/>
            <a:r>
              <a:rPr lang="en-US" altLang="zh-CN" sz="1000" b="0" i="0" dirty="0">
                <a:effectLst/>
                <a:latin typeface="Times New Roman" panose="02020603050405020304" pitchFamily="18" charset="0"/>
                <a:ea typeface="微软雅黑" panose="020B0503020204020204" pitchFamily="34" charset="-122"/>
                <a:cs typeface="Times New Roman" panose="02020603050405020304" pitchFamily="18" charset="0"/>
              </a:rPr>
              <a:t>Overview of the Reservoir-On-a-Chip (ROC) Workflow</a:t>
            </a:r>
          </a:p>
          <a:p>
            <a:pPr algn="ctr"/>
            <a:r>
              <a:rPr lang="en-US" altLang="zh-CN" sz="1000" b="0" i="0" dirty="0">
                <a:effectLst/>
                <a:latin typeface="Times New Roman" panose="02020603050405020304" pitchFamily="18" charset="0"/>
                <a:ea typeface="微软雅黑" panose="020B0503020204020204" pitchFamily="34" charset="-122"/>
                <a:cs typeface="Times New Roman" panose="02020603050405020304" pitchFamily="18" charset="0"/>
              </a:rPr>
              <a:t> (Naga Siva Kumar Gunda, et al., </a:t>
            </a: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2011</a:t>
            </a:r>
            <a:r>
              <a:rPr lang="en-US" altLang="zh-CN" sz="1000" b="0" i="0" dirty="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矩形: 圆角 30">
            <a:extLst>
              <a:ext uri="{FF2B5EF4-FFF2-40B4-BE49-F238E27FC236}">
                <a16:creationId xmlns:a16="http://schemas.microsoft.com/office/drawing/2014/main" id="{5839F902-5FAF-C7E4-6772-6706FD425B6B}"/>
              </a:ext>
            </a:extLst>
          </p:cNvPr>
          <p:cNvSpPr/>
          <p:nvPr/>
        </p:nvSpPr>
        <p:spPr>
          <a:xfrm>
            <a:off x="4506848" y="1167016"/>
            <a:ext cx="4335739" cy="3008199"/>
          </a:xfrm>
          <a:prstGeom prst="roundRect">
            <a:avLst>
              <a:gd name="adj" fmla="val 6873"/>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600" b="1" i="1" dirty="0">
                <a:solidFill>
                  <a:schemeClr val="tx1"/>
                </a:solidFill>
                <a:latin typeface="Times New Roman" panose="02020603050405020304" pitchFamily="18" charset="0"/>
                <a:cs typeface="Times New Roman" panose="02020603050405020304" pitchFamily="18" charset="0"/>
              </a:rPr>
              <a:t>Micromodel = microfluidic representation of porous media</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Mimics pore-scale structure of real rocks</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Geometry derived from</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Real rock imaging (FIB-SEM, micro-CT)</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Or idealized pore networks</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Fabricated in glass/silicon/PDMS…</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Enables direct visualization of flow,  reactions, and microbes in porous media</a:t>
            </a:r>
          </a:p>
        </p:txBody>
      </p:sp>
      <p:sp>
        <p:nvSpPr>
          <p:cNvPr id="33" name="文本框 32">
            <a:extLst>
              <a:ext uri="{FF2B5EF4-FFF2-40B4-BE49-F238E27FC236}">
                <a16:creationId xmlns:a16="http://schemas.microsoft.com/office/drawing/2014/main" id="{87F3E4AD-BCAF-67D6-7B50-8624971F08BD}"/>
              </a:ext>
            </a:extLst>
          </p:cNvPr>
          <p:cNvSpPr txBox="1"/>
          <p:nvPr/>
        </p:nvSpPr>
        <p:spPr>
          <a:xfrm>
            <a:off x="97790" y="4644115"/>
            <a:ext cx="8948420" cy="458074"/>
          </a:xfrm>
          <a:prstGeom prst="rect">
            <a:avLst/>
          </a:prstGeom>
          <a:noFill/>
        </p:spPr>
        <p:txBody>
          <a:bodyPr wrap="square">
            <a:spAutoFit/>
          </a:bodyPr>
          <a:lstStyle/>
          <a:p>
            <a:pPr algn="ctr">
              <a:lnSpc>
                <a:spcPct val="150000"/>
              </a:lnSpc>
            </a:pPr>
            <a:r>
              <a:rPr lang="en-US" altLang="zh-CN" sz="1800" b="1" i="1" dirty="0">
                <a:solidFill>
                  <a:srgbClr val="5E0359"/>
                </a:solidFill>
                <a:latin typeface="Times New Roman" panose="02020603050405020304" pitchFamily="18" charset="0"/>
                <a:cs typeface="Times New Roman" panose="02020603050405020304" pitchFamily="18" charset="0"/>
              </a:rPr>
              <a:t>Micromodels translate </a:t>
            </a:r>
            <a:r>
              <a:rPr lang="en-US" altLang="zh-CN" sz="1800" b="1" i="1" dirty="0">
                <a:solidFill>
                  <a:srgbClr val="FF0000"/>
                </a:solidFill>
                <a:latin typeface="Times New Roman" panose="02020603050405020304" pitchFamily="18" charset="0"/>
                <a:cs typeface="Times New Roman" panose="02020603050405020304" pitchFamily="18" charset="0"/>
              </a:rPr>
              <a:t>real reservoir structures </a:t>
            </a:r>
            <a:r>
              <a:rPr lang="en-US" altLang="zh-CN" sz="1800" b="1" i="1" dirty="0">
                <a:solidFill>
                  <a:srgbClr val="5E0359"/>
                </a:solidFill>
                <a:latin typeface="Times New Roman" panose="02020603050405020304" pitchFamily="18" charset="0"/>
                <a:cs typeface="Times New Roman" panose="02020603050405020304" pitchFamily="18" charset="0"/>
              </a:rPr>
              <a:t>into observable microfluidic systems</a:t>
            </a:r>
          </a:p>
        </p:txBody>
      </p:sp>
    </p:spTree>
    <p:extLst>
      <p:ext uri="{BB962C8B-B14F-4D97-AF65-F5344CB8AC3E}">
        <p14:creationId xmlns:p14="http://schemas.microsoft.com/office/powerpoint/2010/main" val="305017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555874" y="403771"/>
            <a:ext cx="6120582" cy="461665"/>
          </a:xfrm>
        </p:spPr>
        <p:txBody>
          <a:bodyPr/>
          <a:lstStyle/>
          <a:p>
            <a:r>
              <a:rPr lang="en-US" altLang="zh-CN" sz="2400" dirty="0">
                <a:solidFill>
                  <a:srgbClr val="5E0359"/>
                </a:solidFill>
                <a:latin typeface="Times New Roman" panose="02020603050405020304" pitchFamily="18" charset="0"/>
                <a:cs typeface="Times New Roman" panose="02020603050405020304" pitchFamily="18" charset="0"/>
              </a:rPr>
              <a:t> Microfluidics in geo-energy research</a:t>
            </a:r>
            <a:endParaRPr lang="zh-CN" altLang="en-US" sz="2400" dirty="0"/>
          </a:p>
        </p:txBody>
      </p:sp>
      <p:sp>
        <p:nvSpPr>
          <p:cNvPr id="3" name="灯片编号占位符 1">
            <a:extLst>
              <a:ext uri="{FF2B5EF4-FFF2-40B4-BE49-F238E27FC236}">
                <a16:creationId xmlns:a16="http://schemas.microsoft.com/office/drawing/2014/main" id="{4A79DF8F-A3DF-C030-1F63-AE867D3D2E8B}"/>
              </a:ext>
            </a:extLst>
          </p:cNvPr>
          <p:cNvSpPr txBox="1">
            <a:spLocks/>
          </p:cNvSpPr>
          <p:nvPr/>
        </p:nvSpPr>
        <p:spPr>
          <a:xfrm>
            <a:off x="8842586" y="4873152"/>
            <a:ext cx="301413"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685800">
              <a:defRPr/>
            </a:pPr>
            <a:fld id="{DE2D1913-7E4E-494B-BB9D-C7D6A017BB24}" type="slidenum">
              <a:rPr lang="zh-CN" altLang="en-US" sz="1350" smtClean="0">
                <a:latin typeface="Times New Roman" panose="02020603050405020304" pitchFamily="18" charset="0"/>
                <a:ea typeface="微软雅黑" panose="020B0503020204020204" pitchFamily="34" charset="-122"/>
                <a:cs typeface="Times New Roman" panose="02020603050405020304" pitchFamily="18" charset="0"/>
              </a:rPr>
              <a:pPr defTabSz="685800">
                <a:defRPr/>
              </a:pPr>
              <a:t>4</a:t>
            </a:fld>
            <a:endParaRPr lang="zh-CN" altLang="en-US" sz="135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a:extLst>
              <a:ext uri="{FF2B5EF4-FFF2-40B4-BE49-F238E27FC236}">
                <a16:creationId xmlns:a16="http://schemas.microsoft.com/office/drawing/2014/main" id="{16AEF59F-2422-3610-311E-99C2F2CB2F34}"/>
              </a:ext>
            </a:extLst>
          </p:cNvPr>
          <p:cNvSpPr txBox="1"/>
          <p:nvPr/>
        </p:nvSpPr>
        <p:spPr>
          <a:xfrm>
            <a:off x="-1" y="4644115"/>
            <a:ext cx="9143999" cy="458074"/>
          </a:xfrm>
          <a:prstGeom prst="rect">
            <a:avLst/>
          </a:prstGeom>
          <a:noFill/>
        </p:spPr>
        <p:txBody>
          <a:bodyPr wrap="square">
            <a:spAutoFit/>
          </a:bodyPr>
          <a:lstStyle/>
          <a:p>
            <a:pPr algn="ctr">
              <a:lnSpc>
                <a:spcPct val="150000"/>
              </a:lnSpc>
            </a:pPr>
            <a:r>
              <a:rPr lang="en-US" altLang="zh-CN" sz="1800" b="1" i="1" dirty="0">
                <a:solidFill>
                  <a:srgbClr val="5E0359"/>
                </a:solidFill>
                <a:latin typeface="Times New Roman" panose="02020603050405020304" pitchFamily="18" charset="0"/>
                <a:cs typeface="Times New Roman" panose="02020603050405020304" pitchFamily="18" charset="0"/>
              </a:rPr>
              <a:t>Developing </a:t>
            </a:r>
            <a:r>
              <a:rPr lang="en-US" altLang="zh-CN" sz="1800" b="1" i="1" dirty="0">
                <a:solidFill>
                  <a:srgbClr val="FF0000"/>
                </a:solidFill>
                <a:latin typeface="Times New Roman" panose="02020603050405020304" pitchFamily="18" charset="0"/>
                <a:cs typeface="Times New Roman" panose="02020603050405020304" pitchFamily="18" charset="0"/>
              </a:rPr>
              <a:t>HTHP microfluidics</a:t>
            </a:r>
            <a:r>
              <a:rPr lang="en-US" altLang="zh-CN" sz="1800" b="1" i="1" dirty="0">
                <a:solidFill>
                  <a:srgbClr val="5E0359"/>
                </a:solidFill>
                <a:latin typeface="Times New Roman" panose="02020603050405020304" pitchFamily="18" charset="0"/>
                <a:cs typeface="Times New Roman" panose="02020603050405020304" pitchFamily="18" charset="0"/>
              </a:rPr>
              <a:t> is essential &amp; critical for </a:t>
            </a:r>
            <a:r>
              <a:rPr lang="en-US" altLang="zh-CN" b="1" i="1" dirty="0">
                <a:solidFill>
                  <a:srgbClr val="5E0359"/>
                </a:solidFill>
                <a:latin typeface="Times New Roman" panose="02020603050405020304" pitchFamily="18" charset="0"/>
                <a:cs typeface="Times New Roman" panose="02020603050405020304" pitchFamily="18" charset="0"/>
              </a:rPr>
              <a:t>deep-earth resources development</a:t>
            </a:r>
            <a:endParaRPr lang="en-US" altLang="zh-CN" sz="1800" b="1" i="1" dirty="0">
              <a:solidFill>
                <a:srgbClr val="5E0359"/>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374294A2-4465-463B-2577-BBA44AF6138C}"/>
              </a:ext>
            </a:extLst>
          </p:cNvPr>
          <p:cNvSpPr txBox="1"/>
          <p:nvPr/>
        </p:nvSpPr>
        <p:spPr>
          <a:xfrm>
            <a:off x="233680" y="4388954"/>
            <a:ext cx="8676640" cy="338554"/>
          </a:xfrm>
          <a:prstGeom prst="rect">
            <a:avLst/>
          </a:prstGeom>
          <a:noFill/>
        </p:spPr>
        <p:txBody>
          <a:bodyPr wrap="square">
            <a:spAutoFit/>
          </a:bodyPr>
          <a:lstStyle/>
          <a:p>
            <a:pPr algn="ctr"/>
            <a:r>
              <a:rPr lang="en-US" altLang="zh-CN" sz="1600" b="1" i="1" dirty="0">
                <a:latin typeface="Times New Roman" panose="02020603050405020304" pitchFamily="18" charset="0"/>
                <a:cs typeface="Times New Roman" panose="02020603050405020304" pitchFamily="18" charset="0"/>
              </a:rPr>
              <a:t>Conventional microfluidics cannot replicate the in-situ reservoir conditions</a:t>
            </a:r>
            <a:endParaRPr lang="zh-CN" altLang="en-US" sz="1600" b="1" i="1" dirty="0">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a16="http://schemas.microsoft.com/office/drawing/2014/main" id="{FE7DD5C0-012E-93F7-95F3-B6463D346A94}"/>
              </a:ext>
            </a:extLst>
          </p:cNvPr>
          <p:cNvPicPr>
            <a:picLocks noChangeAspect="1"/>
          </p:cNvPicPr>
          <p:nvPr/>
        </p:nvPicPr>
        <p:blipFill>
          <a:blip r:embed="rId3"/>
          <a:srcRect b="1988"/>
          <a:stretch/>
        </p:blipFill>
        <p:spPr>
          <a:xfrm>
            <a:off x="1064659" y="865436"/>
            <a:ext cx="7014677" cy="3569570"/>
          </a:xfrm>
          <a:prstGeom prst="rect">
            <a:avLst/>
          </a:prstGeom>
        </p:spPr>
      </p:pic>
    </p:spTree>
    <p:extLst>
      <p:ext uri="{BB962C8B-B14F-4D97-AF65-F5344CB8AC3E}">
        <p14:creationId xmlns:p14="http://schemas.microsoft.com/office/powerpoint/2010/main" val="178935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461977" y="403771"/>
            <a:ext cx="7214479" cy="461665"/>
          </a:xfrm>
        </p:spPr>
        <p:txBody>
          <a:bodyPr/>
          <a:lstStyle/>
          <a:p>
            <a:r>
              <a:rPr lang="en-US" altLang="zh-CN" sz="2400" dirty="0">
                <a:solidFill>
                  <a:srgbClr val="5E0359"/>
                </a:solidFill>
                <a:latin typeface="Times New Roman" panose="02020603050405020304" pitchFamily="18" charset="0"/>
                <a:cs typeface="Times New Roman" panose="02020603050405020304" pitchFamily="18" charset="0"/>
              </a:rPr>
              <a:t>HTHP microfluidic experimental platform</a:t>
            </a:r>
            <a:endParaRPr lang="zh-CN" altLang="en-US" sz="2400" dirty="0">
              <a:latin typeface="Times New Roman" panose="02020603050405020304" pitchFamily="18" charset="0"/>
              <a:cs typeface="Times New Roman" panose="02020603050405020304" pitchFamily="18" charset="0"/>
            </a:endParaRPr>
          </a:p>
        </p:txBody>
      </p:sp>
      <p:sp>
        <p:nvSpPr>
          <p:cNvPr id="8" name="灯片编号占位符 1">
            <a:extLst>
              <a:ext uri="{FF2B5EF4-FFF2-40B4-BE49-F238E27FC236}">
                <a16:creationId xmlns:a16="http://schemas.microsoft.com/office/drawing/2014/main" id="{19EF806F-AD3B-7ACA-E510-5D361D031D5E}"/>
              </a:ext>
            </a:extLst>
          </p:cNvPr>
          <p:cNvSpPr txBox="1">
            <a:spLocks/>
          </p:cNvSpPr>
          <p:nvPr/>
        </p:nvSpPr>
        <p:spPr>
          <a:xfrm>
            <a:off x="8842586" y="4873152"/>
            <a:ext cx="301413"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685800">
              <a:defRPr/>
            </a:pPr>
            <a:fld id="{DE2D1913-7E4E-494B-BB9D-C7D6A017BB24}" type="slidenum">
              <a:rPr lang="zh-CN" altLang="en-US" sz="1350" smtClean="0">
                <a:latin typeface="Times New Roman" panose="02020603050405020304" pitchFamily="18" charset="0"/>
                <a:ea typeface="微软雅黑" panose="020B0503020204020204" pitchFamily="34" charset="-122"/>
                <a:cs typeface="Times New Roman" panose="02020603050405020304" pitchFamily="18" charset="0"/>
              </a:rPr>
              <a:pPr defTabSz="685800">
                <a:defRPr/>
              </a:pPr>
              <a:t>5</a:t>
            </a:fld>
            <a:endParaRPr lang="zh-CN" altLang="en-US" sz="135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descr="房间的摆设布局&#10;&#10;AI 生成的内容可能不正确。">
            <a:extLst>
              <a:ext uri="{FF2B5EF4-FFF2-40B4-BE49-F238E27FC236}">
                <a16:creationId xmlns:a16="http://schemas.microsoft.com/office/drawing/2014/main" id="{8E69A320-CF33-FE1D-759A-8FA2C2558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643" y="988547"/>
            <a:ext cx="5824868" cy="3385270"/>
          </a:xfrm>
          <a:prstGeom prst="rect">
            <a:avLst/>
          </a:prstGeom>
        </p:spPr>
      </p:pic>
      <p:sp>
        <p:nvSpPr>
          <p:cNvPr id="14" name="文本框 13">
            <a:extLst>
              <a:ext uri="{FF2B5EF4-FFF2-40B4-BE49-F238E27FC236}">
                <a16:creationId xmlns:a16="http://schemas.microsoft.com/office/drawing/2014/main" id="{9EDE52E6-E7AD-D1B2-14BB-2B253708D214}"/>
              </a:ext>
            </a:extLst>
          </p:cNvPr>
          <p:cNvSpPr txBox="1"/>
          <p:nvPr/>
        </p:nvSpPr>
        <p:spPr>
          <a:xfrm>
            <a:off x="742642" y="4397894"/>
            <a:ext cx="5288871" cy="246221"/>
          </a:xfrm>
          <a:prstGeom prst="rect">
            <a:avLst/>
          </a:prstGeom>
          <a:noFill/>
        </p:spPr>
        <p:txBody>
          <a:bodyPr wrap="square">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Photographs of the developed equipment platform in Nanjing University.</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15">
            <a:extLst>
              <a:ext uri="{FF2B5EF4-FFF2-40B4-BE49-F238E27FC236}">
                <a16:creationId xmlns:a16="http://schemas.microsoft.com/office/drawing/2014/main" id="{CD289204-8BCA-7C78-640E-4B12456FF7A5}"/>
              </a:ext>
            </a:extLst>
          </p:cNvPr>
          <p:cNvSpPr txBox="1"/>
          <p:nvPr/>
        </p:nvSpPr>
        <p:spPr>
          <a:xfrm>
            <a:off x="97790" y="4644115"/>
            <a:ext cx="8948420" cy="458074"/>
          </a:xfrm>
          <a:prstGeom prst="rect">
            <a:avLst/>
          </a:prstGeom>
          <a:noFill/>
        </p:spPr>
        <p:txBody>
          <a:bodyPr wrap="square">
            <a:spAutoFit/>
          </a:bodyPr>
          <a:lstStyle/>
          <a:p>
            <a:pPr algn="ctr">
              <a:lnSpc>
                <a:spcPct val="150000"/>
              </a:lnSpc>
            </a:pPr>
            <a:r>
              <a:rPr lang="en-US" altLang="zh-CN" b="1" i="1" dirty="0">
                <a:solidFill>
                  <a:srgbClr val="5E0359"/>
                </a:solidFill>
                <a:latin typeface="Times New Roman" panose="02020603050405020304" pitchFamily="18" charset="0"/>
                <a:cs typeface="Times New Roman" panose="02020603050405020304" pitchFamily="18" charset="0"/>
              </a:rPr>
              <a:t>Microfluidic platforms can simulate the conditions of </a:t>
            </a:r>
            <a:r>
              <a:rPr lang="en-US" altLang="zh-CN" b="1" i="1" dirty="0">
                <a:solidFill>
                  <a:srgbClr val="FF0000"/>
                </a:solidFill>
                <a:latin typeface="Times New Roman" panose="02020603050405020304" pitchFamily="18" charset="0"/>
                <a:cs typeface="Times New Roman" panose="02020603050405020304" pitchFamily="18" charset="0"/>
              </a:rPr>
              <a:t>subsurface resource exploitation</a:t>
            </a:r>
            <a:endParaRPr lang="en-US" altLang="zh-CN" b="1" i="1" dirty="0">
              <a:solidFill>
                <a:srgbClr val="5E0359"/>
              </a:solidFill>
              <a:latin typeface="Times New Roman" panose="02020603050405020304" pitchFamily="18" charset="0"/>
              <a:cs typeface="Times New Roman" panose="02020603050405020304" pitchFamily="18" charset="0"/>
            </a:endParaRPr>
          </a:p>
        </p:txBody>
      </p:sp>
      <p:sp>
        <p:nvSpPr>
          <p:cNvPr id="2" name="矩形: 圆角 1">
            <a:extLst>
              <a:ext uri="{FF2B5EF4-FFF2-40B4-BE49-F238E27FC236}">
                <a16:creationId xmlns:a16="http://schemas.microsoft.com/office/drawing/2014/main" id="{4ED4E33E-43E6-E70A-2CCB-32B0D2C5E881}"/>
              </a:ext>
            </a:extLst>
          </p:cNvPr>
          <p:cNvSpPr/>
          <p:nvPr/>
        </p:nvSpPr>
        <p:spPr>
          <a:xfrm>
            <a:off x="6243674" y="1520402"/>
            <a:ext cx="2598912" cy="2179320"/>
          </a:xfrm>
          <a:prstGeom prst="roundRect">
            <a:avLst>
              <a:gd name="adj" fmla="val 6873"/>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endParaRPr lang="en-US" altLang="zh-CN" sz="14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altLang="zh-CN" sz="1600" b="1" i="1" dirty="0">
                <a:solidFill>
                  <a:schemeClr val="tx1"/>
                </a:solidFill>
                <a:latin typeface="Times New Roman" panose="02020603050405020304" pitchFamily="18" charset="0"/>
                <a:cs typeface="Times New Roman" panose="02020603050405020304" pitchFamily="18" charset="0"/>
              </a:rPr>
              <a:t>Four parts </a:t>
            </a:r>
          </a:p>
          <a:p>
            <a:pPr marL="342900" indent="342900">
              <a:lnSpc>
                <a:spcPct val="150000"/>
              </a:lnSpc>
              <a:buFont typeface="+mj-lt"/>
              <a:buAutoNum type="arabicPeriod"/>
            </a:pPr>
            <a:r>
              <a:rPr lang="en-US" altLang="zh-CN" sz="1400" dirty="0">
                <a:solidFill>
                  <a:schemeClr val="tx1"/>
                </a:solidFill>
                <a:latin typeface="Times New Roman" panose="02020603050405020304" pitchFamily="18" charset="0"/>
                <a:cs typeface="Times New Roman" panose="02020603050405020304" pitchFamily="18" charset="0"/>
              </a:rPr>
              <a:t>HTHP cabin</a:t>
            </a:r>
          </a:p>
          <a:p>
            <a:pPr marL="342900" indent="342900">
              <a:lnSpc>
                <a:spcPct val="150000"/>
              </a:lnSpc>
              <a:buFont typeface="+mj-lt"/>
              <a:buAutoNum type="arabicPeriod"/>
            </a:pPr>
            <a:r>
              <a:rPr lang="en-US" altLang="zh-CN" sz="1400" dirty="0">
                <a:solidFill>
                  <a:schemeClr val="tx1"/>
                </a:solidFill>
                <a:latin typeface="Times New Roman" panose="02020603050405020304" pitchFamily="18" charset="0"/>
                <a:cs typeface="Times New Roman" panose="02020603050405020304" pitchFamily="18" charset="0"/>
              </a:rPr>
              <a:t>Displacement system</a:t>
            </a:r>
          </a:p>
          <a:p>
            <a:pPr marL="342900" indent="342900">
              <a:lnSpc>
                <a:spcPct val="150000"/>
              </a:lnSpc>
              <a:buFont typeface="+mj-lt"/>
              <a:buAutoNum type="arabicPeriod"/>
            </a:pPr>
            <a:r>
              <a:rPr lang="en-US" altLang="zh-CN" sz="1400" dirty="0">
                <a:solidFill>
                  <a:schemeClr val="tx1"/>
                </a:solidFill>
                <a:latin typeface="Times New Roman" panose="02020603050405020304" pitchFamily="18" charset="0"/>
                <a:cs typeface="Times New Roman" panose="02020603050405020304" pitchFamily="18" charset="0"/>
              </a:rPr>
              <a:t>Data acquisition system</a:t>
            </a:r>
          </a:p>
          <a:p>
            <a:pPr marL="342900" indent="342900">
              <a:lnSpc>
                <a:spcPct val="150000"/>
              </a:lnSpc>
              <a:buFont typeface="+mj-lt"/>
              <a:buAutoNum type="arabicPeriod"/>
            </a:pPr>
            <a:r>
              <a:rPr lang="en-US" altLang="zh-CN" sz="1400" dirty="0">
                <a:solidFill>
                  <a:schemeClr val="tx1"/>
                </a:solidFill>
                <a:latin typeface="Times New Roman" panose="02020603050405020304" pitchFamily="18" charset="0"/>
                <a:cs typeface="Times New Roman" panose="02020603050405020304" pitchFamily="18" charset="0"/>
              </a:rPr>
              <a:t>Microfluidic chips</a:t>
            </a:r>
            <a:endParaRPr lang="en-US" altLang="zh-CN" sz="1600" b="1"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95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555874" y="403771"/>
            <a:ext cx="6120582" cy="461665"/>
          </a:xfrm>
        </p:spPr>
        <p:txBody>
          <a:bodyPr/>
          <a:lstStyle/>
          <a:p>
            <a:r>
              <a:rPr lang="en-US" altLang="zh-CN" sz="2400" dirty="0">
                <a:solidFill>
                  <a:srgbClr val="5E0359"/>
                </a:solidFill>
                <a:latin typeface="Times New Roman" panose="02020603050405020304" pitchFamily="18" charset="0"/>
                <a:cs typeface="Times New Roman" panose="02020603050405020304" pitchFamily="18" charset="0"/>
              </a:rPr>
              <a:t>HTHP cabin</a:t>
            </a:r>
            <a:endParaRPr lang="zh-CN" altLang="en-US" sz="2400" dirty="0">
              <a:latin typeface="Times New Roman" panose="02020603050405020304" pitchFamily="18" charset="0"/>
              <a:cs typeface="Times New Roman" panose="02020603050405020304" pitchFamily="18" charset="0"/>
            </a:endParaRPr>
          </a:p>
        </p:txBody>
      </p:sp>
      <p:sp>
        <p:nvSpPr>
          <p:cNvPr id="8" name="灯片编号占位符 1">
            <a:extLst>
              <a:ext uri="{FF2B5EF4-FFF2-40B4-BE49-F238E27FC236}">
                <a16:creationId xmlns:a16="http://schemas.microsoft.com/office/drawing/2014/main" id="{19EF806F-AD3B-7ACA-E510-5D361D031D5E}"/>
              </a:ext>
            </a:extLst>
          </p:cNvPr>
          <p:cNvSpPr txBox="1">
            <a:spLocks/>
          </p:cNvSpPr>
          <p:nvPr/>
        </p:nvSpPr>
        <p:spPr>
          <a:xfrm>
            <a:off x="8842586" y="4873152"/>
            <a:ext cx="301413"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685800">
              <a:defRPr/>
            </a:pPr>
            <a:fld id="{DE2D1913-7E4E-494B-BB9D-C7D6A017BB24}" type="slidenum">
              <a:rPr lang="zh-CN" altLang="en-US" sz="1350" smtClean="0">
                <a:latin typeface="Times New Roman" panose="02020603050405020304" pitchFamily="18" charset="0"/>
                <a:ea typeface="微软雅黑" panose="020B0503020204020204" pitchFamily="34" charset="-122"/>
                <a:cs typeface="Times New Roman" panose="02020603050405020304" pitchFamily="18" charset="0"/>
              </a:rPr>
              <a:pPr defTabSz="685800">
                <a:defRPr/>
              </a:pPr>
              <a:t>6</a:t>
            </a:fld>
            <a:endParaRPr lang="zh-CN" altLang="en-US" sz="135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文本框 38">
            <a:extLst>
              <a:ext uri="{FF2B5EF4-FFF2-40B4-BE49-F238E27FC236}">
                <a16:creationId xmlns:a16="http://schemas.microsoft.com/office/drawing/2014/main" id="{53852FDE-46FF-7274-E0B3-0036D04B6814}"/>
              </a:ext>
            </a:extLst>
          </p:cNvPr>
          <p:cNvSpPr txBox="1"/>
          <p:nvPr/>
        </p:nvSpPr>
        <p:spPr>
          <a:xfrm>
            <a:off x="97790" y="4644115"/>
            <a:ext cx="8948420" cy="458074"/>
          </a:xfrm>
          <a:prstGeom prst="rect">
            <a:avLst/>
          </a:prstGeom>
          <a:noFill/>
        </p:spPr>
        <p:txBody>
          <a:bodyPr wrap="square">
            <a:spAutoFit/>
          </a:bodyPr>
          <a:lstStyle/>
          <a:p>
            <a:pPr algn="ctr">
              <a:lnSpc>
                <a:spcPct val="150000"/>
              </a:lnSpc>
            </a:pPr>
            <a:r>
              <a:rPr lang="en-US" altLang="zh-CN" sz="1800" b="1" i="1" dirty="0">
                <a:solidFill>
                  <a:srgbClr val="5E0359"/>
                </a:solidFill>
                <a:latin typeface="Times New Roman" panose="02020603050405020304" pitchFamily="18" charset="0"/>
                <a:cs typeface="Times New Roman" panose="02020603050405020304" pitchFamily="18" charset="0"/>
              </a:rPr>
              <a:t>Replicates </a:t>
            </a:r>
            <a:r>
              <a:rPr lang="en-US" altLang="zh-CN" sz="1800" b="1" i="1" dirty="0">
                <a:solidFill>
                  <a:srgbClr val="FF0000"/>
                </a:solidFill>
                <a:latin typeface="Times New Roman" panose="02020603050405020304" pitchFamily="18" charset="0"/>
                <a:cs typeface="Times New Roman" panose="02020603050405020304" pitchFamily="18" charset="0"/>
              </a:rPr>
              <a:t>deep subsurface reservoir conditions </a:t>
            </a:r>
            <a:r>
              <a:rPr lang="en-US" altLang="zh-CN" sz="1800" b="1" i="1" dirty="0">
                <a:solidFill>
                  <a:srgbClr val="5E0359"/>
                </a:solidFill>
                <a:latin typeface="Times New Roman" panose="02020603050405020304" pitchFamily="18" charset="0"/>
                <a:cs typeface="Times New Roman" panose="02020603050405020304" pitchFamily="18" charset="0"/>
              </a:rPr>
              <a:t>up to 70 MPa and 300 </a:t>
            </a:r>
            <a:r>
              <a:rPr lang="zh-CN" altLang="en-US" sz="1800" b="1" i="1" dirty="0">
                <a:solidFill>
                  <a:srgbClr val="5E0359"/>
                </a:solidFill>
                <a:latin typeface="Times New Roman" panose="02020603050405020304" pitchFamily="18" charset="0"/>
                <a:cs typeface="Times New Roman" panose="02020603050405020304" pitchFamily="18" charset="0"/>
              </a:rPr>
              <a:t>℃</a:t>
            </a:r>
            <a:endParaRPr lang="en-US" altLang="zh-CN" sz="1800" b="1" i="1" dirty="0">
              <a:solidFill>
                <a:srgbClr val="5E0359"/>
              </a:solidFill>
              <a:latin typeface="Times New Roman" panose="02020603050405020304" pitchFamily="18" charset="0"/>
              <a:cs typeface="Times New Roman" panose="02020603050405020304" pitchFamily="18" charset="0"/>
            </a:endParaRPr>
          </a:p>
        </p:txBody>
      </p:sp>
      <p:grpSp>
        <p:nvGrpSpPr>
          <p:cNvPr id="47" name="组合 46">
            <a:extLst>
              <a:ext uri="{FF2B5EF4-FFF2-40B4-BE49-F238E27FC236}">
                <a16:creationId xmlns:a16="http://schemas.microsoft.com/office/drawing/2014/main" id="{99E7E975-917E-CAD1-C35E-C380C06BF006}"/>
              </a:ext>
            </a:extLst>
          </p:cNvPr>
          <p:cNvGrpSpPr/>
          <p:nvPr/>
        </p:nvGrpSpPr>
        <p:grpSpPr>
          <a:xfrm>
            <a:off x="741093" y="1008993"/>
            <a:ext cx="7661810" cy="3583547"/>
            <a:chOff x="402653" y="1008993"/>
            <a:chExt cx="7661810" cy="3583547"/>
          </a:xfrm>
        </p:grpSpPr>
        <p:grpSp>
          <p:nvGrpSpPr>
            <p:cNvPr id="45" name="组合 44">
              <a:extLst>
                <a:ext uri="{FF2B5EF4-FFF2-40B4-BE49-F238E27FC236}">
                  <a16:creationId xmlns:a16="http://schemas.microsoft.com/office/drawing/2014/main" id="{1F37342F-17F0-C3B5-2DAE-758DD4D92962}"/>
                </a:ext>
              </a:extLst>
            </p:cNvPr>
            <p:cNvGrpSpPr/>
            <p:nvPr/>
          </p:nvGrpSpPr>
          <p:grpSpPr>
            <a:xfrm>
              <a:off x="402654" y="1008993"/>
              <a:ext cx="3595307" cy="1695324"/>
              <a:chOff x="402654" y="1008993"/>
              <a:chExt cx="3595307" cy="1695324"/>
            </a:xfrm>
          </p:grpSpPr>
          <p:sp>
            <p:nvSpPr>
              <p:cNvPr id="2" name="矩形: 圆角 1">
                <a:extLst>
                  <a:ext uri="{FF2B5EF4-FFF2-40B4-BE49-F238E27FC236}">
                    <a16:creationId xmlns:a16="http://schemas.microsoft.com/office/drawing/2014/main" id="{A920FF51-0495-F84E-D182-83965F483A22}"/>
                  </a:ext>
                </a:extLst>
              </p:cNvPr>
              <p:cNvSpPr/>
              <p:nvPr/>
            </p:nvSpPr>
            <p:spPr>
              <a:xfrm>
                <a:off x="402657" y="1008993"/>
                <a:ext cx="3595304" cy="1695324"/>
              </a:xfrm>
              <a:prstGeom prst="roundRect">
                <a:avLst>
                  <a:gd name="adj" fmla="val 7063"/>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E95B8471-0E6C-404A-5386-B160D96A5EDF}"/>
                  </a:ext>
                </a:extLst>
              </p:cNvPr>
              <p:cNvSpPr txBox="1"/>
              <p:nvPr/>
            </p:nvSpPr>
            <p:spPr>
              <a:xfrm>
                <a:off x="402654" y="1008993"/>
                <a:ext cx="3595304" cy="307777"/>
              </a:xfrm>
              <a:prstGeom prst="rect">
                <a:avLst/>
              </a:prstGeom>
              <a:noFill/>
            </p:spPr>
            <p:txBody>
              <a:bodyPr wrap="square" rtlCol="0">
                <a:spAutoFit/>
              </a:bodyPr>
              <a:lstStyle/>
              <a:p>
                <a:pPr marL="285750" indent="-285750" algn="ctr">
                  <a:buFont typeface="Wingdings" panose="05000000000000000000" pitchFamily="2" charset="2"/>
                  <a:buChar char="Ø"/>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Micromodel holder 1</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150℃ 70MPa</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11" name="文本框 10">
                <a:extLst>
                  <a:ext uri="{FF2B5EF4-FFF2-40B4-BE49-F238E27FC236}">
                    <a16:creationId xmlns:a16="http://schemas.microsoft.com/office/drawing/2014/main" id="{67DC1134-C6A2-D291-7673-4F5EC8B5F234}"/>
                  </a:ext>
                </a:extLst>
              </p:cNvPr>
              <p:cNvSpPr txBox="1"/>
              <p:nvPr/>
            </p:nvSpPr>
            <p:spPr>
              <a:xfrm>
                <a:off x="402654" y="2315665"/>
                <a:ext cx="3595304" cy="339773"/>
              </a:xfrm>
              <a:prstGeom prst="rect">
                <a:avLst/>
              </a:prstGeom>
              <a:noFill/>
            </p:spPr>
            <p:txBody>
              <a:bodyPr wrap="square">
                <a:spAutoFit/>
              </a:bodyPr>
              <a:lstStyle/>
              <a:p>
                <a:pPr algn="ctr">
                  <a:lnSpc>
                    <a:spcPct val="150000"/>
                  </a:lnSpc>
                </a:pPr>
                <a:r>
                  <a:rPr lang="en-US" altLang="zh-CN" sz="1200" dirty="0">
                    <a:solidFill>
                      <a:schemeClr val="tx1"/>
                    </a:solidFill>
                    <a:latin typeface="Times New Roman" panose="02020603050405020304" pitchFamily="18" charset="0"/>
                    <a:cs typeface="Times New Roman" panose="02020603050405020304" pitchFamily="18" charset="0"/>
                  </a:rPr>
                  <a:t>Ultra-deep Oil and Gas Development</a:t>
                </a:r>
                <a:endParaRPr lang="zh-CN" altLang="en-US" sz="1200" dirty="0"/>
              </a:p>
            </p:txBody>
          </p:sp>
          <p:grpSp>
            <p:nvGrpSpPr>
              <p:cNvPr id="21" name="组合 20">
                <a:extLst>
                  <a:ext uri="{FF2B5EF4-FFF2-40B4-BE49-F238E27FC236}">
                    <a16:creationId xmlns:a16="http://schemas.microsoft.com/office/drawing/2014/main" id="{F6F417D3-0A37-B6DF-EF1D-8261A1CA32BC}"/>
                  </a:ext>
                </a:extLst>
              </p:cNvPr>
              <p:cNvGrpSpPr/>
              <p:nvPr/>
            </p:nvGrpSpPr>
            <p:grpSpPr>
              <a:xfrm>
                <a:off x="823278" y="1323013"/>
                <a:ext cx="2754063" cy="1013205"/>
                <a:chOff x="754095" y="1323013"/>
                <a:chExt cx="2754063" cy="1013205"/>
              </a:xfrm>
            </p:grpSpPr>
            <p:pic>
              <p:nvPicPr>
                <p:cNvPr id="28" name="图片 27" descr="图片包含 室内, 窗户, 桌子, 蛋糕&#10;&#10;AI 生成的内容可能不正确。">
                  <a:extLst>
                    <a:ext uri="{FF2B5EF4-FFF2-40B4-BE49-F238E27FC236}">
                      <a16:creationId xmlns:a16="http://schemas.microsoft.com/office/drawing/2014/main" id="{80211A71-F9ED-7E52-15BE-7FDD53F02AE5}"/>
                    </a:ext>
                  </a:extLst>
                </p:cNvPr>
                <p:cNvPicPr>
                  <a:picLocks noChangeAspect="1"/>
                </p:cNvPicPr>
                <p:nvPr/>
              </p:nvPicPr>
              <p:blipFill>
                <a:blip r:embed="rId3" cstate="print">
                  <a:extLst>
                    <a:ext uri="{28A0092B-C50C-407E-A947-70E740481C1C}">
                      <a14:useLocalDpi xmlns:a14="http://schemas.microsoft.com/office/drawing/2010/main" val="0"/>
                    </a:ext>
                  </a:extLst>
                </a:blip>
                <a:srcRect t="14382" b="22355"/>
                <a:stretch/>
              </p:blipFill>
              <p:spPr>
                <a:xfrm>
                  <a:off x="754095" y="1324427"/>
                  <a:ext cx="1199515" cy="1011791"/>
                </a:xfrm>
                <a:prstGeom prst="rect">
                  <a:avLst/>
                </a:prstGeom>
              </p:spPr>
            </p:pic>
            <p:pic>
              <p:nvPicPr>
                <p:cNvPr id="1026" name="Picture 2" descr="塔里木盆地油气勘探开发获突破！中国石化顺北油气田已落实四个亿吨级油气区-大河网">
                  <a:extLst>
                    <a:ext uri="{FF2B5EF4-FFF2-40B4-BE49-F238E27FC236}">
                      <a16:creationId xmlns:a16="http://schemas.microsoft.com/office/drawing/2014/main" id="{8C829D35-C2D7-63D9-3B75-F7660F6413B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278" r="17222"/>
                <a:stretch/>
              </p:blipFill>
              <p:spPr bwMode="auto">
                <a:xfrm>
                  <a:off x="2352039" y="1323013"/>
                  <a:ext cx="1156119" cy="1008244"/>
                </a:xfrm>
                <a:prstGeom prst="rect">
                  <a:avLst/>
                </a:prstGeom>
                <a:noFill/>
                <a:extLst>
                  <a:ext uri="{909E8E84-426E-40DD-AFC4-6F175D3DCCD1}">
                    <a14:hiddenFill xmlns:a14="http://schemas.microsoft.com/office/drawing/2010/main">
                      <a:solidFill>
                        <a:srgbClr val="FFFFFF"/>
                      </a:solidFill>
                    </a14:hiddenFill>
                  </a:ext>
                </a:extLst>
              </p:spPr>
            </p:pic>
            <p:sp>
              <p:nvSpPr>
                <p:cNvPr id="20" name="箭头: 右 19">
                  <a:extLst>
                    <a:ext uri="{FF2B5EF4-FFF2-40B4-BE49-F238E27FC236}">
                      <a16:creationId xmlns:a16="http://schemas.microsoft.com/office/drawing/2014/main" id="{ABD1F87F-7BA1-23F5-F8E3-81F35ABC9264}"/>
                    </a:ext>
                  </a:extLst>
                </p:cNvPr>
                <p:cNvSpPr/>
                <p:nvPr/>
              </p:nvSpPr>
              <p:spPr>
                <a:xfrm>
                  <a:off x="1996440" y="1762760"/>
                  <a:ext cx="308608" cy="228600"/>
                </a:xfrm>
                <a:prstGeom prst="rightArrow">
                  <a:avLst/>
                </a:prstGeom>
                <a:solidFill>
                  <a:srgbClr val="002060">
                    <a:alpha val="21000"/>
                  </a:srgbClr>
                </a:solidFill>
                <a:ln w="6350" cap="flat" cmpd="sng" algn="ctr">
                  <a:noFill/>
                  <a:prstDash val="solid"/>
                </a:ln>
                <a:effectLst>
                  <a:outerShdw blurRad="50800" dist="50800" dir="5400000" algn="ctr" rotWithShape="0">
                    <a:srgbClr val="5E0359">
                      <a:alpha val="31000"/>
                    </a:srgbClr>
                  </a:outerShdw>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grpSp>
          <p:nvGrpSpPr>
            <p:cNvPr id="46" name="组合 45">
              <a:extLst>
                <a:ext uri="{FF2B5EF4-FFF2-40B4-BE49-F238E27FC236}">
                  <a16:creationId xmlns:a16="http://schemas.microsoft.com/office/drawing/2014/main" id="{E475CE06-8475-1FE5-AC81-7FA84B06862A}"/>
                </a:ext>
              </a:extLst>
            </p:cNvPr>
            <p:cNvGrpSpPr/>
            <p:nvPr/>
          </p:nvGrpSpPr>
          <p:grpSpPr>
            <a:xfrm>
              <a:off x="4464662" y="1008993"/>
              <a:ext cx="3599801" cy="1695324"/>
              <a:chOff x="4464662" y="1008993"/>
              <a:chExt cx="3599801" cy="1695324"/>
            </a:xfrm>
          </p:grpSpPr>
          <p:sp>
            <p:nvSpPr>
              <p:cNvPr id="16" name="矩形: 圆角 15">
                <a:extLst>
                  <a:ext uri="{FF2B5EF4-FFF2-40B4-BE49-F238E27FC236}">
                    <a16:creationId xmlns:a16="http://schemas.microsoft.com/office/drawing/2014/main" id="{D219C151-B3C2-6D26-7FF3-B469B544F2E4}"/>
                  </a:ext>
                </a:extLst>
              </p:cNvPr>
              <p:cNvSpPr/>
              <p:nvPr/>
            </p:nvSpPr>
            <p:spPr>
              <a:xfrm>
                <a:off x="4469159" y="1008993"/>
                <a:ext cx="3595304" cy="1695324"/>
              </a:xfrm>
              <a:prstGeom prst="roundRect">
                <a:avLst>
                  <a:gd name="adj" fmla="val 7063"/>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EF90935E-766B-2B92-70C2-3006D03610CC}"/>
                  </a:ext>
                </a:extLst>
              </p:cNvPr>
              <p:cNvSpPr txBox="1"/>
              <p:nvPr/>
            </p:nvSpPr>
            <p:spPr>
              <a:xfrm>
                <a:off x="4464662" y="1011689"/>
                <a:ext cx="3595303" cy="307777"/>
              </a:xfrm>
              <a:prstGeom prst="rect">
                <a:avLst/>
              </a:prstGeom>
              <a:noFill/>
            </p:spPr>
            <p:txBody>
              <a:bodyPr wrap="square" rtlCol="0">
                <a:spAutoFit/>
              </a:bodyPr>
              <a:lstStyle/>
              <a:p>
                <a:pPr marL="285750" indent="-285750" algn="ctr">
                  <a:buFont typeface="Wingdings" panose="05000000000000000000" pitchFamily="2" charset="2"/>
                  <a:buChar char="Ø"/>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Micromodel holder 2</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300℃ 30MPa</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19" name="文本框 18">
                <a:extLst>
                  <a:ext uri="{FF2B5EF4-FFF2-40B4-BE49-F238E27FC236}">
                    <a16:creationId xmlns:a16="http://schemas.microsoft.com/office/drawing/2014/main" id="{9AF287BE-6252-1645-906C-A9451671FF53}"/>
                  </a:ext>
                </a:extLst>
              </p:cNvPr>
              <p:cNvSpPr txBox="1"/>
              <p:nvPr/>
            </p:nvSpPr>
            <p:spPr>
              <a:xfrm>
                <a:off x="4469160" y="2318361"/>
                <a:ext cx="3595303" cy="339773"/>
              </a:xfrm>
              <a:prstGeom prst="rect">
                <a:avLst/>
              </a:prstGeom>
              <a:noFill/>
            </p:spPr>
            <p:txBody>
              <a:bodyPr wrap="square">
                <a:spAutoFit/>
              </a:bodyPr>
              <a:lstStyle/>
              <a:p>
                <a:pPr algn="ctr">
                  <a:lnSpc>
                    <a:spcPct val="150000"/>
                  </a:lnSpc>
                </a:pPr>
                <a:r>
                  <a:rPr lang="en-US" altLang="zh-CN" sz="1200" dirty="0">
                    <a:solidFill>
                      <a:schemeClr val="tx1"/>
                    </a:solidFill>
                    <a:latin typeface="Times New Roman" panose="02020603050405020304" pitchFamily="18" charset="0"/>
                    <a:cs typeface="Times New Roman" panose="02020603050405020304" pitchFamily="18" charset="0"/>
                  </a:rPr>
                  <a:t>Hot Dry Rock and Supercritical Geothermal</a:t>
                </a:r>
                <a:endParaRPr lang="zh-CN" altLang="en-US" sz="1200" dirty="0"/>
              </a:p>
            </p:txBody>
          </p:sp>
          <p:grpSp>
            <p:nvGrpSpPr>
              <p:cNvPr id="27" name="组合 26">
                <a:extLst>
                  <a:ext uri="{FF2B5EF4-FFF2-40B4-BE49-F238E27FC236}">
                    <a16:creationId xmlns:a16="http://schemas.microsoft.com/office/drawing/2014/main" id="{603FD032-B6B6-4C64-85EC-9CB1853470D7}"/>
                  </a:ext>
                </a:extLst>
              </p:cNvPr>
              <p:cNvGrpSpPr/>
              <p:nvPr/>
            </p:nvGrpSpPr>
            <p:grpSpPr>
              <a:xfrm>
                <a:off x="4811328" y="1310797"/>
                <a:ext cx="2910972" cy="1026619"/>
                <a:chOff x="4991157" y="1310797"/>
                <a:chExt cx="2910972" cy="1026619"/>
              </a:xfrm>
            </p:grpSpPr>
            <p:pic>
              <p:nvPicPr>
                <p:cNvPr id="23" name="图片 22" descr="图片包含 室内, 绿色, 桌子, 厨房&#10;&#10;AI 生成的内容可能不正确。">
                  <a:extLst>
                    <a:ext uri="{FF2B5EF4-FFF2-40B4-BE49-F238E27FC236}">
                      <a16:creationId xmlns:a16="http://schemas.microsoft.com/office/drawing/2014/main" id="{3FDA25C7-4885-8D87-45F4-373D59806334}"/>
                    </a:ext>
                  </a:extLst>
                </p:cNvPr>
                <p:cNvPicPr>
                  <a:picLocks noChangeAspect="1"/>
                </p:cNvPicPr>
                <p:nvPr/>
              </p:nvPicPr>
              <p:blipFill>
                <a:blip r:embed="rId5" cstate="print">
                  <a:extLst>
                    <a:ext uri="{28A0092B-C50C-407E-A947-70E740481C1C}">
                      <a14:useLocalDpi xmlns:a14="http://schemas.microsoft.com/office/drawing/2010/main" val="0"/>
                    </a:ext>
                  </a:extLst>
                </a:blip>
                <a:srcRect l="17786" t="3447" r="17688" b="2127"/>
                <a:stretch/>
              </p:blipFill>
              <p:spPr>
                <a:xfrm rot="5400000">
                  <a:off x="5038428" y="1269685"/>
                  <a:ext cx="1020460" cy="1115002"/>
                </a:xfrm>
                <a:prstGeom prst="rect">
                  <a:avLst/>
                </a:prstGeom>
              </p:spPr>
            </p:pic>
            <p:sp>
              <p:nvSpPr>
                <p:cNvPr id="25" name="箭头: 右 24">
                  <a:extLst>
                    <a:ext uri="{FF2B5EF4-FFF2-40B4-BE49-F238E27FC236}">
                      <a16:creationId xmlns:a16="http://schemas.microsoft.com/office/drawing/2014/main" id="{BBDF7111-4834-3B23-F7CC-16E4317C9AD7}"/>
                    </a:ext>
                  </a:extLst>
                </p:cNvPr>
                <p:cNvSpPr/>
                <p:nvPr/>
              </p:nvSpPr>
              <p:spPr>
                <a:xfrm>
                  <a:off x="6199596" y="1762760"/>
                  <a:ext cx="308608" cy="228600"/>
                </a:xfrm>
                <a:prstGeom prst="rightArrow">
                  <a:avLst/>
                </a:prstGeom>
                <a:solidFill>
                  <a:srgbClr val="002060">
                    <a:alpha val="21000"/>
                  </a:srgbClr>
                </a:solidFill>
                <a:ln w="6350" cap="flat" cmpd="sng" algn="ctr">
                  <a:noFill/>
                  <a:prstDash val="solid"/>
                </a:ln>
                <a:effectLst>
                  <a:outerShdw blurRad="50800" dist="50800" dir="5400000" algn="ctr" rotWithShape="0">
                    <a:srgbClr val="5E0359">
                      <a:alpha val="31000"/>
                    </a:srgbClr>
                  </a:outerShdw>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1028" name="Picture 4" descr="Superhot Rock Energy Glossary – Clean Air Task Force">
                  <a:extLst>
                    <a:ext uri="{FF2B5EF4-FFF2-40B4-BE49-F238E27FC236}">
                      <a16:creationId xmlns:a16="http://schemas.microsoft.com/office/drawing/2014/main" id="{D1339D16-B1F4-52AE-9BA1-985699992DE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166" r="6230"/>
                <a:stretch/>
              </p:blipFill>
              <p:spPr bwMode="auto">
                <a:xfrm>
                  <a:off x="6562112" y="1310797"/>
                  <a:ext cx="1340017" cy="102046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0" name="组合 39">
              <a:extLst>
                <a:ext uri="{FF2B5EF4-FFF2-40B4-BE49-F238E27FC236}">
                  <a16:creationId xmlns:a16="http://schemas.microsoft.com/office/drawing/2014/main" id="{01D3597F-2B3D-044C-DFC1-DF560FBEE99B}"/>
                </a:ext>
              </a:extLst>
            </p:cNvPr>
            <p:cNvGrpSpPr/>
            <p:nvPr/>
          </p:nvGrpSpPr>
          <p:grpSpPr>
            <a:xfrm>
              <a:off x="402653" y="2897216"/>
              <a:ext cx="3595305" cy="1695324"/>
              <a:chOff x="466974" y="2855550"/>
              <a:chExt cx="3595305" cy="1695324"/>
            </a:xfrm>
          </p:grpSpPr>
          <p:sp>
            <p:nvSpPr>
              <p:cNvPr id="12" name="矩形: 圆角 11">
                <a:extLst>
                  <a:ext uri="{FF2B5EF4-FFF2-40B4-BE49-F238E27FC236}">
                    <a16:creationId xmlns:a16="http://schemas.microsoft.com/office/drawing/2014/main" id="{EBA84A97-6C2E-5E26-4674-6D47FFAF419D}"/>
                  </a:ext>
                </a:extLst>
              </p:cNvPr>
              <p:cNvSpPr/>
              <p:nvPr/>
            </p:nvSpPr>
            <p:spPr>
              <a:xfrm>
                <a:off x="466975" y="2855550"/>
                <a:ext cx="3595304" cy="1695324"/>
              </a:xfrm>
              <a:prstGeom prst="roundRect">
                <a:avLst>
                  <a:gd name="adj" fmla="val 7063"/>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B8005863-30B8-DD4C-6D85-1538A474904B}"/>
                  </a:ext>
                </a:extLst>
              </p:cNvPr>
              <p:cNvSpPr txBox="1"/>
              <p:nvPr/>
            </p:nvSpPr>
            <p:spPr>
              <a:xfrm>
                <a:off x="466974" y="2855550"/>
                <a:ext cx="3595304" cy="307777"/>
              </a:xfrm>
              <a:prstGeom prst="rect">
                <a:avLst/>
              </a:prstGeom>
              <a:noFill/>
            </p:spPr>
            <p:txBody>
              <a:bodyPr wrap="square" rtlCol="0">
                <a:spAutoFit/>
              </a:bodyPr>
              <a:lstStyle/>
              <a:p>
                <a:pPr marL="285750" indent="-285750" algn="ctr">
                  <a:buFont typeface="Wingdings" panose="05000000000000000000" pitchFamily="2" charset="2"/>
                  <a:buChar char="Ø"/>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Micromodel holder 3</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100℃ 10MPa</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15" name="文本框 14">
                <a:extLst>
                  <a:ext uri="{FF2B5EF4-FFF2-40B4-BE49-F238E27FC236}">
                    <a16:creationId xmlns:a16="http://schemas.microsoft.com/office/drawing/2014/main" id="{ACCBBA76-F4A2-2D60-89E1-FC7A16A67719}"/>
                  </a:ext>
                </a:extLst>
              </p:cNvPr>
              <p:cNvSpPr txBox="1"/>
              <p:nvPr/>
            </p:nvSpPr>
            <p:spPr>
              <a:xfrm>
                <a:off x="466974" y="4162222"/>
                <a:ext cx="3595304" cy="339773"/>
              </a:xfrm>
              <a:prstGeom prst="rect">
                <a:avLst/>
              </a:prstGeom>
              <a:noFill/>
            </p:spPr>
            <p:txBody>
              <a:bodyPr wrap="square">
                <a:spAutoFit/>
              </a:bodyPr>
              <a:lstStyle/>
              <a:p>
                <a:pPr algn="ctr">
                  <a:lnSpc>
                    <a:spcPct val="150000"/>
                  </a:lnSpc>
                </a:pPr>
                <a:r>
                  <a:rPr lang="en-US" altLang="zh-CN" sz="1200" dirty="0">
                    <a:solidFill>
                      <a:schemeClr val="tx1"/>
                    </a:solidFill>
                    <a:latin typeface="Times New Roman" panose="02020603050405020304" pitchFamily="18" charset="0"/>
                    <a:cs typeface="Times New Roman" panose="02020603050405020304" pitchFamily="18" charset="0"/>
                  </a:rPr>
                  <a:t>CCUS and EOR</a:t>
                </a:r>
                <a:endParaRPr lang="zh-CN" altLang="en-US" sz="1200" dirty="0"/>
              </a:p>
            </p:txBody>
          </p:sp>
          <p:grpSp>
            <p:nvGrpSpPr>
              <p:cNvPr id="38" name="组合 37">
                <a:extLst>
                  <a:ext uri="{FF2B5EF4-FFF2-40B4-BE49-F238E27FC236}">
                    <a16:creationId xmlns:a16="http://schemas.microsoft.com/office/drawing/2014/main" id="{04D16E03-6EB3-D72E-9BED-89243C2A930A}"/>
                  </a:ext>
                </a:extLst>
              </p:cNvPr>
              <p:cNvGrpSpPr/>
              <p:nvPr/>
            </p:nvGrpSpPr>
            <p:grpSpPr>
              <a:xfrm>
                <a:off x="612967" y="3178908"/>
                <a:ext cx="3303320" cy="1029858"/>
                <a:chOff x="823278" y="3178908"/>
                <a:chExt cx="3303320" cy="1029858"/>
              </a:xfrm>
            </p:grpSpPr>
            <p:pic>
              <p:nvPicPr>
                <p:cNvPr id="30" name="图片 29" descr="图片包含 室内, 建筑, 镜子, 脏&#10;&#10;AI 生成的内容可能不正确。">
                  <a:extLst>
                    <a:ext uri="{FF2B5EF4-FFF2-40B4-BE49-F238E27FC236}">
                      <a16:creationId xmlns:a16="http://schemas.microsoft.com/office/drawing/2014/main" id="{228185E5-E8FA-067C-456F-C002F0DBF286}"/>
                    </a:ext>
                  </a:extLst>
                </p:cNvPr>
                <p:cNvPicPr>
                  <a:picLocks noChangeAspect="1"/>
                </p:cNvPicPr>
                <p:nvPr/>
              </p:nvPicPr>
              <p:blipFill>
                <a:blip r:embed="rId7" cstate="print">
                  <a:extLst>
                    <a:ext uri="{28A0092B-C50C-407E-A947-70E740481C1C}">
                      <a14:useLocalDpi xmlns:a14="http://schemas.microsoft.com/office/drawing/2010/main" val="0"/>
                    </a:ext>
                  </a:extLst>
                </a:blip>
                <a:srcRect l="20671" r="6564"/>
                <a:stretch/>
              </p:blipFill>
              <p:spPr>
                <a:xfrm rot="5400000">
                  <a:off x="839042" y="3163144"/>
                  <a:ext cx="1026421" cy="1057950"/>
                </a:xfrm>
                <a:prstGeom prst="rect">
                  <a:avLst/>
                </a:prstGeom>
              </p:spPr>
            </p:pic>
            <p:sp>
              <p:nvSpPr>
                <p:cNvPr id="32" name="箭头: 右 31">
                  <a:extLst>
                    <a:ext uri="{FF2B5EF4-FFF2-40B4-BE49-F238E27FC236}">
                      <a16:creationId xmlns:a16="http://schemas.microsoft.com/office/drawing/2014/main" id="{F6EBF9D4-B8B9-B280-B346-DA907AB77600}"/>
                    </a:ext>
                  </a:extLst>
                </p:cNvPr>
                <p:cNvSpPr/>
                <p:nvPr/>
              </p:nvSpPr>
              <p:spPr>
                <a:xfrm>
                  <a:off x="1955152" y="3573331"/>
                  <a:ext cx="308608" cy="228600"/>
                </a:xfrm>
                <a:prstGeom prst="rightArrow">
                  <a:avLst/>
                </a:prstGeom>
                <a:solidFill>
                  <a:srgbClr val="002060">
                    <a:alpha val="21000"/>
                  </a:srgbClr>
                </a:solidFill>
                <a:ln w="6350" cap="flat" cmpd="sng" algn="ctr">
                  <a:noFill/>
                  <a:prstDash val="solid"/>
                </a:ln>
                <a:effectLst>
                  <a:outerShdw blurRad="50800" dist="50800" dir="5400000" algn="ctr" rotWithShape="0">
                    <a:srgbClr val="5E0359">
                      <a:alpha val="31000"/>
                    </a:srgbClr>
                  </a:outerShdw>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1030" name="Picture 6" descr="Carbon Capture and CO2 EOR/Storage—A Game Changer CCUS Technology">
                  <a:extLst>
                    <a:ext uri="{FF2B5EF4-FFF2-40B4-BE49-F238E27FC236}">
                      <a16:creationId xmlns:a16="http://schemas.microsoft.com/office/drawing/2014/main" id="{021FE9B3-8C25-2977-D04E-3934F96C4CF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1848" y="3182344"/>
                  <a:ext cx="1824750" cy="1026422"/>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43" name="矩形: 圆角 42">
            <a:extLst>
              <a:ext uri="{FF2B5EF4-FFF2-40B4-BE49-F238E27FC236}">
                <a16:creationId xmlns:a16="http://schemas.microsoft.com/office/drawing/2014/main" id="{323097D7-8337-18B3-D005-7B7F9985FAC8}"/>
              </a:ext>
            </a:extLst>
          </p:cNvPr>
          <p:cNvSpPr/>
          <p:nvPr/>
        </p:nvSpPr>
        <p:spPr>
          <a:xfrm>
            <a:off x="4803102" y="2710960"/>
            <a:ext cx="3986882" cy="2036674"/>
          </a:xfrm>
          <a:prstGeom prst="roundRect">
            <a:avLst>
              <a:gd name="adj" fmla="val 6873"/>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Adopt the “</a:t>
            </a:r>
            <a:r>
              <a:rPr lang="en-US" altLang="zh-CN" sz="1400" b="1" dirty="0">
                <a:solidFill>
                  <a:schemeClr val="tx1"/>
                </a:solidFill>
                <a:latin typeface="Times New Roman" panose="02020603050405020304" pitchFamily="18" charset="0"/>
                <a:cs typeface="Times New Roman" panose="02020603050405020304" pitchFamily="18" charset="0"/>
              </a:rPr>
              <a:t>sealed cabin</a:t>
            </a:r>
            <a:r>
              <a:rPr lang="en-US" altLang="zh-CN" sz="1400" dirty="0">
                <a:solidFill>
                  <a:schemeClr val="tx1"/>
                </a:solidFill>
                <a:latin typeface="Times New Roman" panose="02020603050405020304" pitchFamily="18" charset="0"/>
                <a:cs typeface="Times New Roman" panose="02020603050405020304" pitchFamily="18" charset="0"/>
              </a:rPr>
              <a:t>” design</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Hastelloy and sapphire windows</a:t>
            </a:r>
            <a:endParaRPr lang="fr-FR" altLang="zh-CN" sz="14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fr-FR" altLang="zh-CN" sz="1400" dirty="0">
                <a:solidFill>
                  <a:schemeClr val="tx1"/>
                </a:solidFill>
                <a:latin typeface="Times New Roman" panose="02020603050405020304" pitchFamily="18" charset="0"/>
                <a:cs typeface="Times New Roman" panose="02020603050405020304" pitchFamily="18" charset="0"/>
              </a:rPr>
              <a:t>Fluid-delivered (water) confining pressure</a:t>
            </a:r>
          </a:p>
          <a:p>
            <a:pPr marL="285750" indent="-285750">
              <a:lnSpc>
                <a:spcPct val="150000"/>
              </a:lnSpc>
              <a:buFont typeface="Arial" panose="020B0604020202020204" pitchFamily="34" charset="0"/>
              <a:buChar char="•"/>
            </a:pPr>
            <a:r>
              <a:rPr lang="en-US" altLang="zh-CN" sz="1400" b="1" dirty="0">
                <a:solidFill>
                  <a:schemeClr val="tx1"/>
                </a:solidFill>
                <a:latin typeface="Times New Roman" panose="02020603050405020304" pitchFamily="18" charset="0"/>
                <a:cs typeface="Times New Roman" panose="02020603050405020304" pitchFamily="18" charset="0"/>
              </a:rPr>
              <a:t>Independent, high - precision control </a:t>
            </a:r>
            <a:r>
              <a:rPr lang="en-US" altLang="zh-CN" sz="1400" dirty="0">
                <a:solidFill>
                  <a:schemeClr val="tx1"/>
                </a:solidFill>
                <a:latin typeface="Times New Roman" panose="02020603050405020304" pitchFamily="18" charset="0"/>
                <a:cs typeface="Times New Roman" panose="02020603050405020304" pitchFamily="18" charset="0"/>
              </a:rPr>
              <a:t>of confining / pore pressure and temperature</a:t>
            </a:r>
          </a:p>
        </p:txBody>
      </p:sp>
    </p:spTree>
    <p:extLst>
      <p:ext uri="{BB962C8B-B14F-4D97-AF65-F5344CB8AC3E}">
        <p14:creationId xmlns:p14="http://schemas.microsoft.com/office/powerpoint/2010/main" val="207139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555874" y="403771"/>
            <a:ext cx="6120582" cy="461665"/>
          </a:xfrm>
        </p:spPr>
        <p:txBody>
          <a:bodyPr/>
          <a:lstStyle/>
          <a:p>
            <a:r>
              <a:rPr lang="en-US" altLang="zh-CN" sz="2400" dirty="0">
                <a:solidFill>
                  <a:srgbClr val="5E0359"/>
                </a:solidFill>
                <a:latin typeface="Times New Roman" panose="02020603050405020304" pitchFamily="18" charset="0"/>
                <a:cs typeface="Times New Roman" panose="02020603050405020304" pitchFamily="18" charset="0"/>
              </a:rPr>
              <a:t>Displacement &amp; Data acquisition system</a:t>
            </a:r>
            <a:endParaRPr lang="zh-CN" altLang="en-US" sz="2400" dirty="0">
              <a:latin typeface="Times New Roman" panose="02020603050405020304" pitchFamily="18" charset="0"/>
              <a:cs typeface="Times New Roman" panose="02020603050405020304" pitchFamily="18" charset="0"/>
            </a:endParaRPr>
          </a:p>
        </p:txBody>
      </p:sp>
      <p:sp>
        <p:nvSpPr>
          <p:cNvPr id="8" name="灯片编号占位符 1">
            <a:extLst>
              <a:ext uri="{FF2B5EF4-FFF2-40B4-BE49-F238E27FC236}">
                <a16:creationId xmlns:a16="http://schemas.microsoft.com/office/drawing/2014/main" id="{19EF806F-AD3B-7ACA-E510-5D361D031D5E}"/>
              </a:ext>
            </a:extLst>
          </p:cNvPr>
          <p:cNvSpPr txBox="1">
            <a:spLocks/>
          </p:cNvSpPr>
          <p:nvPr/>
        </p:nvSpPr>
        <p:spPr>
          <a:xfrm>
            <a:off x="8842586" y="4873152"/>
            <a:ext cx="301413"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685800">
              <a:defRPr/>
            </a:pPr>
            <a:fld id="{DE2D1913-7E4E-494B-BB9D-C7D6A017BB24}" type="slidenum">
              <a:rPr lang="zh-CN" altLang="en-US" sz="1350" smtClean="0">
                <a:latin typeface="Times New Roman" panose="02020603050405020304" pitchFamily="18" charset="0"/>
                <a:ea typeface="微软雅黑" panose="020B0503020204020204" pitchFamily="34" charset="-122"/>
                <a:cs typeface="Times New Roman" panose="02020603050405020304" pitchFamily="18" charset="0"/>
              </a:rPr>
              <a:pPr defTabSz="685800">
                <a:defRPr/>
              </a:pPr>
              <a:t>7</a:t>
            </a:fld>
            <a:endParaRPr lang="zh-CN" altLang="en-US" sz="135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文本框 16">
            <a:extLst>
              <a:ext uri="{FF2B5EF4-FFF2-40B4-BE49-F238E27FC236}">
                <a16:creationId xmlns:a16="http://schemas.microsoft.com/office/drawing/2014/main" id="{E1DA0CFD-21D9-7D20-0610-8F987A8356E3}"/>
              </a:ext>
            </a:extLst>
          </p:cNvPr>
          <p:cNvSpPr txBox="1"/>
          <p:nvPr/>
        </p:nvSpPr>
        <p:spPr>
          <a:xfrm>
            <a:off x="1327803" y="865436"/>
            <a:ext cx="3056997" cy="338554"/>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Displacement system</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a:extLst>
              <a:ext uri="{FF2B5EF4-FFF2-40B4-BE49-F238E27FC236}">
                <a16:creationId xmlns:a16="http://schemas.microsoft.com/office/drawing/2014/main" id="{7F4B68A2-492E-3F2E-AD67-588176C57E3C}"/>
              </a:ext>
            </a:extLst>
          </p:cNvPr>
          <p:cNvSpPr txBox="1"/>
          <p:nvPr/>
        </p:nvSpPr>
        <p:spPr>
          <a:xfrm>
            <a:off x="5706750" y="865436"/>
            <a:ext cx="2808904" cy="338554"/>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Data acquisition system</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矩形: 圆角 28">
            <a:extLst>
              <a:ext uri="{FF2B5EF4-FFF2-40B4-BE49-F238E27FC236}">
                <a16:creationId xmlns:a16="http://schemas.microsoft.com/office/drawing/2014/main" id="{EA041AC0-1BFD-82FA-0E37-4F8A678A8BB0}"/>
              </a:ext>
            </a:extLst>
          </p:cNvPr>
          <p:cNvSpPr/>
          <p:nvPr/>
        </p:nvSpPr>
        <p:spPr>
          <a:xfrm>
            <a:off x="1" y="3244381"/>
            <a:ext cx="4907279" cy="1830539"/>
          </a:xfrm>
          <a:prstGeom prst="roundRect">
            <a:avLst>
              <a:gd name="adj" fmla="val 6873"/>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altLang="zh-CN" sz="1400" b="1" dirty="0">
                <a:solidFill>
                  <a:schemeClr val="tx1"/>
                </a:solidFill>
                <a:latin typeface="Times New Roman" panose="02020603050405020304" pitchFamily="18" charset="0"/>
                <a:cs typeface="Times New Roman" panose="02020603050405020304" pitchFamily="18" charset="0"/>
              </a:rPr>
              <a:t>High-precision, highly stable </a:t>
            </a:r>
            <a:r>
              <a:rPr lang="en-US" altLang="zh-CN" sz="1400" dirty="0">
                <a:solidFill>
                  <a:schemeClr val="tx1"/>
                </a:solidFill>
                <a:latin typeface="Times New Roman" panose="02020603050405020304" pitchFamily="18" charset="0"/>
                <a:cs typeface="Times New Roman" panose="02020603050405020304" pitchFamily="18" charset="0"/>
              </a:rPr>
              <a:t>flow rates (0.00001ml/min-</a:t>
            </a:r>
            <a:r>
              <a:rPr lang="zh-CN" altLang="en-US" sz="1400" dirty="0">
                <a:solidFill>
                  <a:schemeClr val="tx1"/>
                </a:solidFill>
                <a:latin typeface="Times New Roman" panose="02020603050405020304" pitchFamily="18" charset="0"/>
                <a:cs typeface="Times New Roman" panose="02020603050405020304" pitchFamily="18" charset="0"/>
              </a:rPr>
              <a:t> </a:t>
            </a:r>
            <a:r>
              <a:rPr lang="en-US" altLang="zh-CN" sz="1400" dirty="0">
                <a:solidFill>
                  <a:schemeClr val="tx1"/>
                </a:solidFill>
                <a:latin typeface="Times New Roman" panose="02020603050405020304" pitchFamily="18" charset="0"/>
                <a:cs typeface="Times New Roman" panose="02020603050405020304" pitchFamily="18" charset="0"/>
              </a:rPr>
              <a:t>30ml/min)</a:t>
            </a:r>
          </a:p>
          <a:p>
            <a:pPr marL="285750" indent="-285750">
              <a:lnSpc>
                <a:spcPct val="150000"/>
              </a:lnSpc>
              <a:buFont typeface="Arial" panose="020B0604020202020204" pitchFamily="34" charset="0"/>
              <a:buChar char="•"/>
            </a:pPr>
            <a:r>
              <a:rPr lang="en-US" altLang="zh-CN" sz="1400" b="1" dirty="0">
                <a:solidFill>
                  <a:schemeClr val="tx1"/>
                </a:solidFill>
                <a:latin typeface="Times New Roman" panose="02020603050405020304" pitchFamily="18" charset="0"/>
                <a:cs typeface="Times New Roman" panose="02020603050405020304" pitchFamily="18" charset="0"/>
              </a:rPr>
              <a:t>Multiphase</a:t>
            </a:r>
            <a:r>
              <a:rPr lang="en-US" altLang="zh-CN" sz="1400" dirty="0">
                <a:solidFill>
                  <a:schemeClr val="tx1"/>
                </a:solidFill>
                <a:latin typeface="Times New Roman" panose="02020603050405020304" pitchFamily="18" charset="0"/>
                <a:cs typeface="Times New Roman" panose="02020603050405020304" pitchFamily="18" charset="0"/>
              </a:rPr>
              <a:t> and </a:t>
            </a:r>
            <a:r>
              <a:rPr lang="en-US" altLang="zh-CN" sz="1400" b="1" dirty="0">
                <a:solidFill>
                  <a:schemeClr val="tx1"/>
                </a:solidFill>
                <a:latin typeface="Times New Roman" panose="02020603050405020304" pitchFamily="18" charset="0"/>
                <a:cs typeface="Times New Roman" panose="02020603050405020304" pitchFamily="18" charset="0"/>
              </a:rPr>
              <a:t>multi-component </a:t>
            </a:r>
            <a:r>
              <a:rPr lang="en-US" altLang="zh-CN" sz="1400" dirty="0">
                <a:solidFill>
                  <a:schemeClr val="tx1"/>
                </a:solidFill>
                <a:latin typeface="Times New Roman" panose="02020603050405020304" pitchFamily="18" charset="0"/>
                <a:cs typeface="Times New Roman" panose="02020603050405020304" pitchFamily="18" charset="0"/>
              </a:rPr>
              <a:t>injection (3 containers)</a:t>
            </a:r>
          </a:p>
          <a:p>
            <a:pPr marL="285750" indent="-285750">
              <a:lnSpc>
                <a:spcPct val="150000"/>
              </a:lnSpc>
              <a:buFont typeface="Arial" panose="020B0604020202020204" pitchFamily="34" charset="0"/>
              <a:buChar char="•"/>
            </a:pPr>
            <a:r>
              <a:rPr lang="en-US" altLang="zh-CN" sz="1400" b="1" dirty="0">
                <a:solidFill>
                  <a:srgbClr val="FF0000"/>
                </a:solidFill>
                <a:latin typeface="Times New Roman" panose="02020603050405020304" pitchFamily="18" charset="0"/>
                <a:cs typeface="Times New Roman" panose="02020603050405020304" pitchFamily="18" charset="0"/>
              </a:rPr>
              <a:t>Integrated system </a:t>
            </a:r>
            <a:r>
              <a:rPr lang="en-US" altLang="zh-CN" sz="1400" dirty="0">
                <a:solidFill>
                  <a:schemeClr val="tx1"/>
                </a:solidFill>
                <a:latin typeface="Times New Roman" panose="02020603050405020304" pitchFamily="18" charset="0"/>
                <a:cs typeface="Times New Roman" panose="02020603050405020304" pitchFamily="18" charset="0"/>
              </a:rPr>
              <a:t>controlling the flow rates, temperature and pressure. </a:t>
            </a:r>
          </a:p>
        </p:txBody>
      </p:sp>
      <p:sp>
        <p:nvSpPr>
          <p:cNvPr id="30" name="矩形: 圆角 29">
            <a:extLst>
              <a:ext uri="{FF2B5EF4-FFF2-40B4-BE49-F238E27FC236}">
                <a16:creationId xmlns:a16="http://schemas.microsoft.com/office/drawing/2014/main" id="{CA6100E0-3261-00F7-6490-F9648357236F}"/>
              </a:ext>
            </a:extLst>
          </p:cNvPr>
          <p:cNvSpPr/>
          <p:nvPr/>
        </p:nvSpPr>
        <p:spPr>
          <a:xfrm>
            <a:off x="4907280" y="3381104"/>
            <a:ext cx="3871090" cy="1506804"/>
          </a:xfrm>
          <a:prstGeom prst="roundRect">
            <a:avLst>
              <a:gd name="adj" fmla="val 6873"/>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altLang="zh-CN" sz="1400" b="1" dirty="0">
                <a:solidFill>
                  <a:schemeClr val="tx1"/>
                </a:solidFill>
                <a:latin typeface="Times New Roman" panose="02020603050405020304" pitchFamily="18" charset="0"/>
                <a:cs typeface="Times New Roman" panose="02020603050405020304" pitchFamily="18" charset="0"/>
              </a:rPr>
              <a:t>Microscope + high-resolution camera </a:t>
            </a:r>
            <a:r>
              <a:rPr lang="en-US" altLang="zh-CN" sz="1400" dirty="0">
                <a:solidFill>
                  <a:schemeClr val="tx1"/>
                </a:solidFill>
                <a:latin typeface="Times New Roman" panose="02020603050405020304" pitchFamily="18" charset="0"/>
                <a:cs typeface="Times New Roman" panose="02020603050405020304" pitchFamily="18" charset="0"/>
              </a:rPr>
              <a:t>to observe and capture the dynamic displacement process</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Features an anti-vibration platform, enabling </a:t>
            </a:r>
            <a:r>
              <a:rPr lang="en-US" altLang="zh-CN" sz="1400" b="1" dirty="0">
                <a:solidFill>
                  <a:srgbClr val="FF0000"/>
                </a:solidFill>
                <a:latin typeface="Times New Roman" panose="02020603050405020304" pitchFamily="18" charset="0"/>
                <a:cs typeface="Times New Roman" panose="02020603050405020304" pitchFamily="18" charset="0"/>
              </a:rPr>
              <a:t>stable high-resolution imaging</a:t>
            </a:r>
          </a:p>
        </p:txBody>
      </p:sp>
      <p:pic>
        <p:nvPicPr>
          <p:cNvPr id="2" name="图片 1" descr="图示">
            <a:extLst>
              <a:ext uri="{FF2B5EF4-FFF2-40B4-BE49-F238E27FC236}">
                <a16:creationId xmlns:a16="http://schemas.microsoft.com/office/drawing/2014/main" id="{8B06BD7E-3EF9-F59E-943C-9C585AD7DA57}"/>
              </a:ext>
            </a:extLst>
          </p:cNvPr>
          <p:cNvPicPr>
            <a:picLocks noChangeAspect="1"/>
          </p:cNvPicPr>
          <p:nvPr/>
        </p:nvPicPr>
        <p:blipFill>
          <a:blip r:embed="rId3" cstate="print">
            <a:extLst>
              <a:ext uri="{28A0092B-C50C-407E-A947-70E740481C1C}">
                <a14:useLocalDpi xmlns:a14="http://schemas.microsoft.com/office/drawing/2010/main" val="0"/>
              </a:ext>
            </a:extLst>
          </a:blip>
          <a:srcRect l="1038" t="1482" r="1038" b="1728"/>
          <a:stretch/>
        </p:blipFill>
        <p:spPr>
          <a:xfrm>
            <a:off x="2224724" y="1300403"/>
            <a:ext cx="2838862" cy="1593405"/>
          </a:xfrm>
          <a:prstGeom prst="rect">
            <a:avLst/>
          </a:prstGeom>
        </p:spPr>
      </p:pic>
      <p:pic>
        <p:nvPicPr>
          <p:cNvPr id="5" name="图片 4" descr="图片包含 椅子, 桌子, 水, 小&#10;&#10;AI 生成的内容可能不正确。">
            <a:extLst>
              <a:ext uri="{FF2B5EF4-FFF2-40B4-BE49-F238E27FC236}">
                <a16:creationId xmlns:a16="http://schemas.microsoft.com/office/drawing/2014/main" id="{02F60128-199C-C087-BCF0-B3DF5B9976AA}"/>
              </a:ext>
            </a:extLst>
          </p:cNvPr>
          <p:cNvPicPr>
            <a:picLocks noChangeAspect="1"/>
          </p:cNvPicPr>
          <p:nvPr/>
        </p:nvPicPr>
        <p:blipFill>
          <a:blip r:embed="rId4" cstate="print">
            <a:extLst>
              <a:ext uri="{28A0092B-C50C-407E-A947-70E740481C1C}">
                <a14:useLocalDpi xmlns:a14="http://schemas.microsoft.com/office/drawing/2010/main" val="0"/>
              </a:ext>
            </a:extLst>
          </a:blip>
          <a:srcRect l="3130" t="4230" r="9730" b="2144"/>
          <a:stretch/>
        </p:blipFill>
        <p:spPr>
          <a:xfrm>
            <a:off x="136463" y="1300403"/>
            <a:ext cx="2065619" cy="1593405"/>
          </a:xfrm>
          <a:prstGeom prst="rect">
            <a:avLst/>
          </a:prstGeom>
        </p:spPr>
      </p:pic>
      <p:sp>
        <p:nvSpPr>
          <p:cNvPr id="13" name="文本框 12">
            <a:extLst>
              <a:ext uri="{FF2B5EF4-FFF2-40B4-BE49-F238E27FC236}">
                <a16:creationId xmlns:a16="http://schemas.microsoft.com/office/drawing/2014/main" id="{CAD71596-159F-9A1E-6B4F-53DDEEA18420}"/>
              </a:ext>
            </a:extLst>
          </p:cNvPr>
          <p:cNvSpPr txBox="1"/>
          <p:nvPr/>
        </p:nvSpPr>
        <p:spPr>
          <a:xfrm>
            <a:off x="192607" y="2945583"/>
            <a:ext cx="1849120" cy="461665"/>
          </a:xfrm>
          <a:prstGeom prst="rect">
            <a:avLst/>
          </a:prstGeom>
          <a:noFill/>
        </p:spPr>
        <p:txBody>
          <a:bodyPr wrap="square">
            <a:spAutoFit/>
          </a:bodyPr>
          <a:lstStyle/>
          <a:p>
            <a:pPr algn="ctr"/>
            <a:r>
              <a:rPr lang="en-US" altLang="zh-CN" sz="1200" b="1" dirty="0">
                <a:solidFill>
                  <a:schemeClr val="tx1"/>
                </a:solidFill>
                <a:latin typeface="Times New Roman" panose="02020603050405020304" pitchFamily="18" charset="0"/>
                <a:cs typeface="Times New Roman" panose="02020603050405020304" pitchFamily="18" charset="0"/>
              </a:rPr>
              <a:t>Containers and </a:t>
            </a:r>
          </a:p>
          <a:p>
            <a:pPr algn="ctr"/>
            <a:r>
              <a:rPr lang="en-US" altLang="zh-CN" sz="1200" b="1" dirty="0">
                <a:solidFill>
                  <a:schemeClr val="tx1"/>
                </a:solidFill>
                <a:latin typeface="Times New Roman" panose="02020603050405020304" pitchFamily="18" charset="0"/>
                <a:cs typeface="Times New Roman" panose="02020603050405020304" pitchFamily="18" charset="0"/>
              </a:rPr>
              <a:t>back pressure value </a:t>
            </a:r>
            <a:endParaRPr lang="zh-CN" altLang="en-US" sz="1200" dirty="0"/>
          </a:p>
        </p:txBody>
      </p:sp>
      <p:sp>
        <p:nvSpPr>
          <p:cNvPr id="15" name="文本框 14">
            <a:extLst>
              <a:ext uri="{FF2B5EF4-FFF2-40B4-BE49-F238E27FC236}">
                <a16:creationId xmlns:a16="http://schemas.microsoft.com/office/drawing/2014/main" id="{D7BDEE60-E0EB-73C8-1FA0-B545139D900B}"/>
              </a:ext>
            </a:extLst>
          </p:cNvPr>
          <p:cNvSpPr txBox="1"/>
          <p:nvPr/>
        </p:nvSpPr>
        <p:spPr>
          <a:xfrm>
            <a:off x="2227051" y="2945583"/>
            <a:ext cx="2680229" cy="276999"/>
          </a:xfrm>
          <a:prstGeom prst="rect">
            <a:avLst/>
          </a:prstGeom>
          <a:noFill/>
        </p:spPr>
        <p:txBody>
          <a:bodyPr wrap="square">
            <a:spAutoFit/>
          </a:bodyPr>
          <a:lstStyle/>
          <a:p>
            <a:pPr algn="ctr"/>
            <a:r>
              <a:rPr lang="en-US" altLang="zh-CN" sz="1200" b="1" dirty="0">
                <a:latin typeface="Times New Roman" panose="02020603050405020304" pitchFamily="18" charset="0"/>
                <a:cs typeface="Times New Roman" panose="02020603050405020304" pitchFamily="18" charset="0"/>
              </a:rPr>
              <a:t>Integrated operating interface</a:t>
            </a:r>
            <a:endParaRPr lang="zh-CN" altLang="en-US" sz="1200" b="1" dirty="0">
              <a:latin typeface="Times New Roman" panose="02020603050405020304" pitchFamily="18" charset="0"/>
              <a:cs typeface="Times New Roman" panose="02020603050405020304" pitchFamily="18" charset="0"/>
            </a:endParaRPr>
          </a:p>
        </p:txBody>
      </p:sp>
      <p:pic>
        <p:nvPicPr>
          <p:cNvPr id="23" name="图片 22" descr="图片包含 建筑, 室内, 桌子, 病房&#10;&#10;AI 生成的内容可能不正确。">
            <a:extLst>
              <a:ext uri="{FF2B5EF4-FFF2-40B4-BE49-F238E27FC236}">
                <a16:creationId xmlns:a16="http://schemas.microsoft.com/office/drawing/2014/main" id="{9C671E88-1514-B28E-6CEC-E60593FAC06E}"/>
              </a:ext>
            </a:extLst>
          </p:cNvPr>
          <p:cNvPicPr>
            <a:picLocks noChangeAspect="1"/>
          </p:cNvPicPr>
          <p:nvPr/>
        </p:nvPicPr>
        <p:blipFill>
          <a:blip r:embed="rId5" cstate="print">
            <a:extLst>
              <a:ext uri="{28A0092B-C50C-407E-A947-70E740481C1C}">
                <a14:useLocalDpi xmlns:a14="http://schemas.microsoft.com/office/drawing/2010/main" val="0"/>
              </a:ext>
            </a:extLst>
          </a:blip>
          <a:srcRect l="2894" t="5762" r="5257" b="1624"/>
          <a:stretch/>
        </p:blipFill>
        <p:spPr>
          <a:xfrm rot="5400000">
            <a:off x="7247425" y="1462345"/>
            <a:ext cx="1678739" cy="1269521"/>
          </a:xfrm>
          <a:prstGeom prst="rect">
            <a:avLst/>
          </a:prstGeom>
        </p:spPr>
      </p:pic>
      <p:grpSp>
        <p:nvGrpSpPr>
          <p:cNvPr id="24" name="组合 23">
            <a:extLst>
              <a:ext uri="{FF2B5EF4-FFF2-40B4-BE49-F238E27FC236}">
                <a16:creationId xmlns:a16="http://schemas.microsoft.com/office/drawing/2014/main" id="{438E5049-BCD6-D249-779C-C40A80CD2598}"/>
              </a:ext>
            </a:extLst>
          </p:cNvPr>
          <p:cNvGrpSpPr/>
          <p:nvPr/>
        </p:nvGrpSpPr>
        <p:grpSpPr>
          <a:xfrm>
            <a:off x="5237867" y="1256996"/>
            <a:ext cx="1591951" cy="1680219"/>
            <a:chOff x="4936440" y="1061669"/>
            <a:chExt cx="1591951" cy="1680219"/>
          </a:xfrm>
        </p:grpSpPr>
        <p:pic>
          <p:nvPicPr>
            <p:cNvPr id="25" name="图片 24">
              <a:extLst>
                <a:ext uri="{FF2B5EF4-FFF2-40B4-BE49-F238E27FC236}">
                  <a16:creationId xmlns:a16="http://schemas.microsoft.com/office/drawing/2014/main" id="{4F62E9B2-3BD4-34BD-E073-170682ED6B76}"/>
                </a:ext>
              </a:extLst>
            </p:cNvPr>
            <p:cNvPicPr>
              <a:picLocks noChangeAspect="1"/>
            </p:cNvPicPr>
            <p:nvPr/>
          </p:nvPicPr>
          <p:blipFill>
            <a:blip r:embed="rId6"/>
            <a:stretch>
              <a:fillRect/>
            </a:stretch>
          </p:blipFill>
          <p:spPr>
            <a:xfrm>
              <a:off x="4936440" y="1061669"/>
              <a:ext cx="1591951" cy="1680219"/>
            </a:xfrm>
            <a:prstGeom prst="rect">
              <a:avLst/>
            </a:prstGeom>
          </p:spPr>
        </p:pic>
        <p:sp>
          <p:nvSpPr>
            <p:cNvPr id="27" name="矩形 26">
              <a:extLst>
                <a:ext uri="{FF2B5EF4-FFF2-40B4-BE49-F238E27FC236}">
                  <a16:creationId xmlns:a16="http://schemas.microsoft.com/office/drawing/2014/main" id="{9657DCB7-89F5-8E63-F09F-15355B4FC844}"/>
                </a:ext>
              </a:extLst>
            </p:cNvPr>
            <p:cNvSpPr/>
            <p:nvPr/>
          </p:nvSpPr>
          <p:spPr>
            <a:xfrm>
              <a:off x="5774946" y="1148316"/>
              <a:ext cx="700282" cy="520995"/>
            </a:xfrm>
            <a:prstGeom prst="rect">
              <a:avLst/>
            </a:prstGeom>
            <a:solidFill>
              <a:schemeClr val="bg1"/>
            </a:solidFill>
            <a:ln w="6350" cap="flat" cmpd="sng" algn="ctr">
              <a:no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DCD5254F-D0CF-4E0B-761B-721D502D534C}"/>
                </a:ext>
              </a:extLst>
            </p:cNvPr>
            <p:cNvSpPr/>
            <p:nvPr/>
          </p:nvSpPr>
          <p:spPr>
            <a:xfrm>
              <a:off x="5637979" y="1461322"/>
              <a:ext cx="273934" cy="245204"/>
            </a:xfrm>
            <a:prstGeom prst="rect">
              <a:avLst/>
            </a:prstGeom>
            <a:solidFill>
              <a:schemeClr val="bg1"/>
            </a:solidFill>
            <a:ln w="6350" cap="flat" cmpd="sng" algn="ctr">
              <a:noFill/>
              <a:prstDash val="solid"/>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32" name="文本框 31">
            <a:extLst>
              <a:ext uri="{FF2B5EF4-FFF2-40B4-BE49-F238E27FC236}">
                <a16:creationId xmlns:a16="http://schemas.microsoft.com/office/drawing/2014/main" id="{9C1BC8C0-0603-9067-F197-B50A8C736B32}"/>
              </a:ext>
            </a:extLst>
          </p:cNvPr>
          <p:cNvSpPr txBox="1"/>
          <p:nvPr/>
        </p:nvSpPr>
        <p:spPr>
          <a:xfrm>
            <a:off x="5023108" y="2945583"/>
            <a:ext cx="1994306" cy="461665"/>
          </a:xfrm>
          <a:prstGeom prst="rect">
            <a:avLst/>
          </a:prstGeom>
          <a:noFill/>
        </p:spPr>
        <p:txBody>
          <a:bodyPr wrap="square">
            <a:spAutoFit/>
          </a:bodyPr>
          <a:lstStyle/>
          <a:p>
            <a:pPr algn="ctr"/>
            <a:r>
              <a:rPr lang="en-US" altLang="zh-CN" sz="1200" b="1" dirty="0">
                <a:solidFill>
                  <a:srgbClr val="FF0000"/>
                </a:solidFill>
                <a:latin typeface="Times New Roman" panose="02020603050405020304" pitchFamily="18" charset="0"/>
                <a:cs typeface="Times New Roman" panose="02020603050405020304" pitchFamily="18" charset="0"/>
              </a:rPr>
              <a:t>Long-focal-length</a:t>
            </a:r>
            <a:r>
              <a:rPr lang="en-US" altLang="zh-CN" sz="1200" b="1" dirty="0">
                <a:latin typeface="Times New Roman" panose="02020603050405020304" pitchFamily="18" charset="0"/>
                <a:cs typeface="Times New Roman" panose="02020603050405020304" pitchFamily="18" charset="0"/>
              </a:rPr>
              <a:t> optical microscope</a:t>
            </a:r>
            <a:endParaRPr lang="zh-CN" altLang="en-US" sz="1200" b="1"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3217D4EE-5732-AE63-7C6E-8B314CBEDAEC}"/>
              </a:ext>
            </a:extLst>
          </p:cNvPr>
          <p:cNvSpPr txBox="1"/>
          <p:nvPr/>
        </p:nvSpPr>
        <p:spPr>
          <a:xfrm>
            <a:off x="7106517" y="2945583"/>
            <a:ext cx="1807535" cy="276999"/>
          </a:xfrm>
          <a:prstGeom prst="rect">
            <a:avLst/>
          </a:prstGeom>
          <a:noFill/>
        </p:spPr>
        <p:txBody>
          <a:bodyPr wrap="square">
            <a:spAutoFit/>
          </a:bodyPr>
          <a:lstStyle/>
          <a:p>
            <a:r>
              <a:rPr lang="en-US" altLang="zh-CN" sz="1200" b="1" dirty="0">
                <a:latin typeface="Times New Roman" panose="02020603050405020304" pitchFamily="18" charset="0"/>
                <a:cs typeface="Times New Roman" panose="02020603050405020304" pitchFamily="18" charset="0"/>
              </a:rPr>
              <a:t>Fluorescence microscope</a:t>
            </a:r>
            <a:endParaRPr lang="zh-CN" alt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62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555874" y="403771"/>
            <a:ext cx="6120582" cy="461665"/>
          </a:xfrm>
        </p:spPr>
        <p:txBody>
          <a:bodyPr/>
          <a:lstStyle/>
          <a:p>
            <a:r>
              <a:rPr lang="en-US" altLang="zh-CN" sz="2400" dirty="0">
                <a:solidFill>
                  <a:srgbClr val="5E0359"/>
                </a:solidFill>
                <a:latin typeface="Times New Roman" panose="02020603050405020304" pitchFamily="18" charset="0"/>
                <a:cs typeface="Times New Roman" panose="02020603050405020304" pitchFamily="18" charset="0"/>
              </a:rPr>
              <a:t>Microfluidic chips</a:t>
            </a:r>
            <a:endParaRPr lang="zh-CN" altLang="en-US" sz="2400" dirty="0">
              <a:latin typeface="Times New Roman" panose="02020603050405020304" pitchFamily="18" charset="0"/>
              <a:cs typeface="Times New Roman" panose="02020603050405020304" pitchFamily="18" charset="0"/>
            </a:endParaRPr>
          </a:p>
        </p:txBody>
      </p:sp>
      <p:sp>
        <p:nvSpPr>
          <p:cNvPr id="8" name="灯片编号占位符 1">
            <a:extLst>
              <a:ext uri="{FF2B5EF4-FFF2-40B4-BE49-F238E27FC236}">
                <a16:creationId xmlns:a16="http://schemas.microsoft.com/office/drawing/2014/main" id="{19EF806F-AD3B-7ACA-E510-5D361D031D5E}"/>
              </a:ext>
            </a:extLst>
          </p:cNvPr>
          <p:cNvSpPr txBox="1">
            <a:spLocks/>
          </p:cNvSpPr>
          <p:nvPr/>
        </p:nvSpPr>
        <p:spPr>
          <a:xfrm>
            <a:off x="8842586" y="4873152"/>
            <a:ext cx="301413"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685800">
              <a:defRPr/>
            </a:pPr>
            <a:fld id="{DE2D1913-7E4E-494B-BB9D-C7D6A017BB24}" type="slidenum">
              <a:rPr lang="zh-CN" altLang="en-US" sz="1350" smtClean="0">
                <a:latin typeface="Times New Roman" panose="02020603050405020304" pitchFamily="18" charset="0"/>
                <a:ea typeface="微软雅黑" panose="020B0503020204020204" pitchFamily="34" charset="-122"/>
                <a:cs typeface="Times New Roman" panose="02020603050405020304" pitchFamily="18" charset="0"/>
              </a:rPr>
              <a:pPr defTabSz="685800">
                <a:defRPr/>
              </a:pPr>
              <a:t>8</a:t>
            </a:fld>
            <a:endParaRPr lang="zh-CN" altLang="en-US" sz="135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6" name="图片 15">
            <a:extLst>
              <a:ext uri="{FF2B5EF4-FFF2-40B4-BE49-F238E27FC236}">
                <a16:creationId xmlns:a16="http://schemas.microsoft.com/office/drawing/2014/main" id="{09D2EF82-EAEB-1294-3FFC-D9F01BCC46E9}"/>
              </a:ext>
            </a:extLst>
          </p:cNvPr>
          <p:cNvPicPr>
            <a:picLocks noChangeAspect="1"/>
          </p:cNvPicPr>
          <p:nvPr/>
        </p:nvPicPr>
        <p:blipFill>
          <a:blip r:embed="rId3"/>
          <a:srcRect l="18839" r="13647" b="33826"/>
          <a:stretch/>
        </p:blipFill>
        <p:spPr>
          <a:xfrm>
            <a:off x="3561744" y="2368949"/>
            <a:ext cx="2405233" cy="1192523"/>
          </a:xfrm>
          <a:prstGeom prst="rect">
            <a:avLst/>
          </a:prstGeom>
        </p:spPr>
      </p:pic>
      <p:sp>
        <p:nvSpPr>
          <p:cNvPr id="20" name="矩形: 圆角 19">
            <a:extLst>
              <a:ext uri="{FF2B5EF4-FFF2-40B4-BE49-F238E27FC236}">
                <a16:creationId xmlns:a16="http://schemas.microsoft.com/office/drawing/2014/main" id="{ABEBB5E8-5091-6A94-8CB0-67337C0D2CDC}"/>
              </a:ext>
            </a:extLst>
          </p:cNvPr>
          <p:cNvSpPr/>
          <p:nvPr/>
        </p:nvSpPr>
        <p:spPr>
          <a:xfrm>
            <a:off x="3693538" y="1081985"/>
            <a:ext cx="4982918" cy="1070415"/>
          </a:xfrm>
          <a:prstGeom prst="roundRect">
            <a:avLst>
              <a:gd name="adj" fmla="val 8178"/>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Two important elements in the design and fabrication process</a:t>
            </a:r>
          </a:p>
          <a:p>
            <a:pPr marL="285750" indent="285750">
              <a:lnSpc>
                <a:spcPct val="150000"/>
              </a:lnSpc>
              <a:buFont typeface="Arial" panose="020B0604020202020204" pitchFamily="34" charset="0"/>
              <a:buChar char="•"/>
            </a:pPr>
            <a:r>
              <a:rPr lang="fr-FR" altLang="zh-CN" sz="1400" b="1" dirty="0">
                <a:solidFill>
                  <a:schemeClr val="tx1"/>
                </a:solidFill>
                <a:latin typeface="Times New Roman" panose="02020603050405020304" pitchFamily="18" charset="0"/>
                <a:cs typeface="Times New Roman" panose="02020603050405020304" pitchFamily="18" charset="0"/>
              </a:rPr>
              <a:t>Geometry</a:t>
            </a:r>
            <a:r>
              <a:rPr lang="fr-FR" altLang="zh-CN" sz="1400" dirty="0">
                <a:solidFill>
                  <a:schemeClr val="tx1"/>
                </a:solidFill>
                <a:latin typeface="Times New Roman" panose="02020603050405020304" pitchFamily="18" charset="0"/>
                <a:cs typeface="Times New Roman" panose="02020603050405020304" pitchFamily="18" charset="0"/>
              </a:rPr>
              <a:t> of the small volid space in the chip</a:t>
            </a:r>
          </a:p>
          <a:p>
            <a:pPr marL="285750" indent="285750">
              <a:lnSpc>
                <a:spcPct val="150000"/>
              </a:lnSpc>
              <a:buFont typeface="Arial" panose="020B0604020202020204" pitchFamily="34" charset="0"/>
              <a:buChar char="•"/>
            </a:pPr>
            <a:r>
              <a:rPr lang="en-US" altLang="zh-CN" sz="1400" b="1" dirty="0">
                <a:solidFill>
                  <a:schemeClr val="tx1"/>
                </a:solidFill>
                <a:latin typeface="Times New Roman" panose="02020603050405020304" pitchFamily="18" charset="0"/>
                <a:cs typeface="Times New Roman" panose="02020603050405020304" pitchFamily="18" charset="0"/>
              </a:rPr>
              <a:t>Materials </a:t>
            </a:r>
            <a:r>
              <a:rPr lang="en-US" altLang="zh-CN" sz="1400" dirty="0">
                <a:solidFill>
                  <a:schemeClr val="tx1"/>
                </a:solidFill>
                <a:latin typeface="Times New Roman" panose="02020603050405020304" pitchFamily="18" charset="0"/>
                <a:cs typeface="Times New Roman" panose="02020603050405020304" pitchFamily="18" charset="0"/>
              </a:rPr>
              <a:t>used to fabricate the chip (</a:t>
            </a:r>
            <a:r>
              <a:rPr lang="en-US" altLang="zh-CN" sz="1400" dirty="0" err="1">
                <a:solidFill>
                  <a:schemeClr val="tx1"/>
                </a:solidFill>
                <a:latin typeface="Times New Roman" panose="02020603050405020304" pitchFamily="18" charset="0"/>
                <a:cs typeface="Times New Roman" panose="02020603050405020304" pitchFamily="18" charset="0"/>
              </a:rPr>
              <a:t>eg.</a:t>
            </a:r>
            <a:r>
              <a:rPr lang="en-US" altLang="zh-CN" sz="1400" dirty="0">
                <a:solidFill>
                  <a:schemeClr val="tx1"/>
                </a:solidFill>
                <a:latin typeface="Times New Roman" panose="02020603050405020304" pitchFamily="18" charset="0"/>
                <a:cs typeface="Times New Roman" panose="02020603050405020304" pitchFamily="18" charset="0"/>
              </a:rPr>
              <a:t> silicon, glass)</a:t>
            </a:r>
            <a:endParaRPr lang="fr-FR" altLang="zh-CN" sz="1400" dirty="0">
              <a:solidFill>
                <a:schemeClr val="tx1"/>
              </a:solidFill>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6B6E9914-757D-DE95-E737-CE2E65F8BF6B}"/>
              </a:ext>
            </a:extLst>
          </p:cNvPr>
          <p:cNvSpPr txBox="1"/>
          <p:nvPr/>
        </p:nvSpPr>
        <p:spPr>
          <a:xfrm>
            <a:off x="573489" y="4873152"/>
            <a:ext cx="2507187" cy="215444"/>
          </a:xfrm>
          <a:prstGeom prst="rect">
            <a:avLst/>
          </a:prstGeom>
          <a:noFill/>
        </p:spPr>
        <p:txBody>
          <a:bodyPr wrap="square">
            <a:spAutoFit/>
          </a:bodyPr>
          <a:lstStyle/>
          <a:p>
            <a:pPr algn="ctr"/>
            <a:r>
              <a:rPr lang="en-US" altLang="zh-CN" sz="800" b="0" i="0" dirty="0">
                <a:effectLst/>
                <a:latin typeface="Times New Roman" panose="02020603050405020304" pitchFamily="18" charset="0"/>
                <a:ea typeface="微软雅黑" panose="020B0503020204020204" pitchFamily="34" charset="-122"/>
                <a:cs typeface="Times New Roman" panose="02020603050405020304" pitchFamily="18" charset="0"/>
              </a:rPr>
              <a:t>Examples of geometries of microfluidic void spaces</a:t>
            </a:r>
            <a:endParaRPr lang="zh-CN" altLang="en-US" sz="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文本框 23">
            <a:extLst>
              <a:ext uri="{FF2B5EF4-FFF2-40B4-BE49-F238E27FC236}">
                <a16:creationId xmlns:a16="http://schemas.microsoft.com/office/drawing/2014/main" id="{6E4597D3-E598-70A8-E503-CEF63A93EBD2}"/>
              </a:ext>
            </a:extLst>
          </p:cNvPr>
          <p:cNvSpPr txBox="1"/>
          <p:nvPr/>
        </p:nvSpPr>
        <p:spPr>
          <a:xfrm>
            <a:off x="4934628" y="3546214"/>
            <a:ext cx="2745769" cy="215444"/>
          </a:xfrm>
          <a:prstGeom prst="rect">
            <a:avLst/>
          </a:prstGeom>
          <a:noFill/>
        </p:spPr>
        <p:txBody>
          <a:bodyPr wrap="square">
            <a:spAutoFit/>
          </a:bodyPr>
          <a:lstStyle/>
          <a:p>
            <a:pPr algn="ctr"/>
            <a:r>
              <a:rPr lang="en-US" altLang="zh-CN" sz="800" b="0" i="0" dirty="0">
                <a:effectLst/>
                <a:latin typeface="Times New Roman" panose="02020603050405020304" pitchFamily="18" charset="0"/>
                <a:ea typeface="微软雅黑" panose="020B0503020204020204" pitchFamily="34" charset="-122"/>
                <a:cs typeface="Times New Roman" panose="02020603050405020304" pitchFamily="18" charset="0"/>
              </a:rPr>
              <a:t>Schematics for dry etch and wet etch (</a:t>
            </a:r>
            <a:r>
              <a:rPr lang="en-US" altLang="zh-CN" sz="800" b="0" i="0" dirty="0" err="1">
                <a:effectLst/>
                <a:latin typeface="Times New Roman" panose="02020603050405020304" pitchFamily="18" charset="0"/>
                <a:ea typeface="微软雅黑" panose="020B0503020204020204" pitchFamily="34" charset="-122"/>
                <a:cs typeface="Times New Roman" panose="02020603050405020304" pitchFamily="18" charset="0"/>
              </a:rPr>
              <a:t>Anbari</a:t>
            </a:r>
            <a:r>
              <a:rPr lang="en-US" altLang="zh-CN" sz="800" b="0" i="0" dirty="0">
                <a:effectLst/>
                <a:latin typeface="Times New Roman" panose="02020603050405020304" pitchFamily="18" charset="0"/>
                <a:ea typeface="微软雅黑" panose="020B0503020204020204" pitchFamily="34" charset="-122"/>
                <a:cs typeface="Times New Roman" panose="02020603050405020304" pitchFamily="18" charset="0"/>
              </a:rPr>
              <a:t> et al., 2018)</a:t>
            </a:r>
            <a:endParaRPr lang="zh-CN" altLang="en-US" sz="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文本框 24">
            <a:extLst>
              <a:ext uri="{FF2B5EF4-FFF2-40B4-BE49-F238E27FC236}">
                <a16:creationId xmlns:a16="http://schemas.microsoft.com/office/drawing/2014/main" id="{0FF7FC5D-03E1-7F3E-16D2-9328BE6CA466}"/>
              </a:ext>
            </a:extLst>
          </p:cNvPr>
          <p:cNvSpPr txBox="1"/>
          <p:nvPr/>
        </p:nvSpPr>
        <p:spPr>
          <a:xfrm>
            <a:off x="3693538" y="3773189"/>
            <a:ext cx="5018369" cy="1289071"/>
          </a:xfrm>
          <a:prstGeom prst="rect">
            <a:avLst/>
          </a:prstGeom>
          <a:noFill/>
        </p:spPr>
        <p:txBody>
          <a:bodyPr wrap="square">
            <a:spAutoFit/>
          </a:bodyPr>
          <a:lstStyle/>
          <a:p>
            <a:pPr algn="ctr">
              <a:lnSpc>
                <a:spcPct val="150000"/>
              </a:lnSpc>
            </a:pPr>
            <a:r>
              <a:rPr lang="en-US" altLang="zh-CN" sz="1800" b="1" i="1" dirty="0">
                <a:solidFill>
                  <a:srgbClr val="5E0359"/>
                </a:solidFill>
                <a:latin typeface="Times New Roman" panose="02020603050405020304" pitchFamily="18" charset="0"/>
                <a:cs typeface="Times New Roman" panose="02020603050405020304" pitchFamily="18" charset="0"/>
              </a:rPr>
              <a:t> Microfluidic Chips are made for different research goals (multiphase flow, wettability, mineral reactions…) and rock structures.</a:t>
            </a:r>
          </a:p>
        </p:txBody>
      </p:sp>
      <p:grpSp>
        <p:nvGrpSpPr>
          <p:cNvPr id="2" name="组合 1">
            <a:extLst>
              <a:ext uri="{FF2B5EF4-FFF2-40B4-BE49-F238E27FC236}">
                <a16:creationId xmlns:a16="http://schemas.microsoft.com/office/drawing/2014/main" id="{F65AD2E4-18C6-0166-F107-4CBCD4F37B7C}"/>
              </a:ext>
            </a:extLst>
          </p:cNvPr>
          <p:cNvGrpSpPr/>
          <p:nvPr/>
        </p:nvGrpSpPr>
        <p:grpSpPr>
          <a:xfrm>
            <a:off x="353917" y="952389"/>
            <a:ext cx="3312306" cy="3983474"/>
            <a:chOff x="663173" y="923807"/>
            <a:chExt cx="2975679" cy="3683094"/>
          </a:xfrm>
        </p:grpSpPr>
        <p:pic>
          <p:nvPicPr>
            <p:cNvPr id="22" name="图片 21">
              <a:extLst>
                <a:ext uri="{FF2B5EF4-FFF2-40B4-BE49-F238E27FC236}">
                  <a16:creationId xmlns:a16="http://schemas.microsoft.com/office/drawing/2014/main" id="{55F91E2A-DF6F-BD60-37EE-CC8E1D65D620}"/>
                </a:ext>
              </a:extLst>
            </p:cNvPr>
            <p:cNvPicPr>
              <a:picLocks noChangeAspect="1"/>
            </p:cNvPicPr>
            <p:nvPr/>
          </p:nvPicPr>
          <p:blipFill>
            <a:blip r:embed="rId4"/>
            <a:stretch>
              <a:fillRect/>
            </a:stretch>
          </p:blipFill>
          <p:spPr>
            <a:xfrm>
              <a:off x="669096" y="923807"/>
              <a:ext cx="2745769" cy="3683094"/>
            </a:xfrm>
            <a:prstGeom prst="rect">
              <a:avLst/>
            </a:prstGeom>
          </p:spPr>
        </p:pic>
        <p:sp>
          <p:nvSpPr>
            <p:cNvPr id="27" name="文本框 26">
              <a:extLst>
                <a:ext uri="{FF2B5EF4-FFF2-40B4-BE49-F238E27FC236}">
                  <a16:creationId xmlns:a16="http://schemas.microsoft.com/office/drawing/2014/main" id="{1C610AAC-557F-11B7-3F38-81DA4341BD4B}"/>
                </a:ext>
              </a:extLst>
            </p:cNvPr>
            <p:cNvSpPr txBox="1"/>
            <p:nvPr/>
          </p:nvSpPr>
          <p:spPr>
            <a:xfrm>
              <a:off x="2555874" y="1471610"/>
              <a:ext cx="863624" cy="215444"/>
            </a:xfrm>
            <a:prstGeom prst="rect">
              <a:avLst/>
            </a:prstGeom>
            <a:noFill/>
          </p:spPr>
          <p:txBody>
            <a:bodyPr wrap="square">
              <a:spAutoFit/>
            </a:bodyPr>
            <a:lstStyle/>
            <a:p>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(Gu et al., 2011)</a:t>
              </a:r>
            </a:p>
          </p:txBody>
        </p:sp>
        <p:sp>
          <p:nvSpPr>
            <p:cNvPr id="28" name="文本框 27">
              <a:extLst>
                <a:ext uri="{FF2B5EF4-FFF2-40B4-BE49-F238E27FC236}">
                  <a16:creationId xmlns:a16="http://schemas.microsoft.com/office/drawing/2014/main" id="{D7F503FE-B581-EBDB-8FE6-EAB5F8ACDFF5}"/>
                </a:ext>
              </a:extLst>
            </p:cNvPr>
            <p:cNvSpPr txBox="1"/>
            <p:nvPr/>
          </p:nvSpPr>
          <p:spPr>
            <a:xfrm>
              <a:off x="975808" y="1471610"/>
              <a:ext cx="863624" cy="215444"/>
            </a:xfrm>
            <a:prstGeom prst="rect">
              <a:avLst/>
            </a:prstGeom>
            <a:noFill/>
          </p:spPr>
          <p:txBody>
            <a:bodyPr wrap="square">
              <a:spAutoFit/>
            </a:bodyPr>
            <a:lstStyle/>
            <a:p>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(Gu et al., 2011)</a:t>
              </a:r>
            </a:p>
          </p:txBody>
        </p:sp>
        <p:sp>
          <p:nvSpPr>
            <p:cNvPr id="29" name="文本框 28">
              <a:extLst>
                <a:ext uri="{FF2B5EF4-FFF2-40B4-BE49-F238E27FC236}">
                  <a16:creationId xmlns:a16="http://schemas.microsoft.com/office/drawing/2014/main" id="{75541CD1-5D0D-8676-2E58-3B207B46AE47}"/>
                </a:ext>
              </a:extLst>
            </p:cNvPr>
            <p:cNvSpPr txBox="1"/>
            <p:nvPr/>
          </p:nvSpPr>
          <p:spPr>
            <a:xfrm>
              <a:off x="664463" y="2265331"/>
              <a:ext cx="1268968" cy="215444"/>
            </a:xfrm>
            <a:prstGeom prst="rect">
              <a:avLst/>
            </a:prstGeom>
            <a:noFill/>
          </p:spPr>
          <p:txBody>
            <a:bodyPr wrap="square">
              <a:spAutoFit/>
            </a:bodyPr>
            <a:lstStyle/>
            <a:p>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rPr>
                <a:t>Willingham et al., 2008</a:t>
              </a:r>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33" name="文本框 32">
              <a:extLst>
                <a:ext uri="{FF2B5EF4-FFF2-40B4-BE49-F238E27FC236}">
                  <a16:creationId xmlns:a16="http://schemas.microsoft.com/office/drawing/2014/main" id="{5855CAD5-83F5-35DF-0F8F-FD8DF90DFCB7}"/>
                </a:ext>
              </a:extLst>
            </p:cNvPr>
            <p:cNvSpPr txBox="1"/>
            <p:nvPr/>
          </p:nvSpPr>
          <p:spPr>
            <a:xfrm>
              <a:off x="2557971" y="2373053"/>
              <a:ext cx="929430" cy="215444"/>
            </a:xfrm>
            <a:prstGeom prst="rect">
              <a:avLst/>
            </a:prstGeom>
            <a:noFill/>
          </p:spPr>
          <p:txBody>
            <a:bodyPr wrap="square">
              <a:spAutoFit/>
            </a:bodyPr>
            <a:lstStyle/>
            <a:p>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rPr>
                <a:t>(Xu et al., 2017a)</a:t>
              </a:r>
              <a:endParaRPr lang="zh-CN" altLang="en-US" sz="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文本框 34">
              <a:extLst>
                <a:ext uri="{FF2B5EF4-FFF2-40B4-BE49-F238E27FC236}">
                  <a16:creationId xmlns:a16="http://schemas.microsoft.com/office/drawing/2014/main" id="{1D6EB96A-E7E4-4412-7F6D-44C3011ADE58}"/>
                </a:ext>
              </a:extLst>
            </p:cNvPr>
            <p:cNvSpPr txBox="1"/>
            <p:nvPr/>
          </p:nvSpPr>
          <p:spPr>
            <a:xfrm>
              <a:off x="1655881" y="3445497"/>
              <a:ext cx="1982971" cy="215444"/>
            </a:xfrm>
            <a:prstGeom prst="rect">
              <a:avLst/>
            </a:prstGeom>
            <a:noFill/>
          </p:spPr>
          <p:txBody>
            <a:bodyPr wrap="square">
              <a:spAutoFit/>
            </a:bodyPr>
            <a:lstStyle/>
            <a:p>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Gunda et al., 2011; Anbari et al., 2018</a:t>
              </a:r>
              <a:r>
                <a:rPr lang="en-US" altLang="zh-CN" sz="8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文本框 36">
              <a:extLst>
                <a:ext uri="{FF2B5EF4-FFF2-40B4-BE49-F238E27FC236}">
                  <a16:creationId xmlns:a16="http://schemas.microsoft.com/office/drawing/2014/main" id="{DF58FAB8-8E2C-7E18-794B-1DA82D788623}"/>
                </a:ext>
              </a:extLst>
            </p:cNvPr>
            <p:cNvSpPr txBox="1"/>
            <p:nvPr/>
          </p:nvSpPr>
          <p:spPr>
            <a:xfrm>
              <a:off x="663173" y="4362857"/>
              <a:ext cx="955953" cy="215444"/>
            </a:xfrm>
            <a:prstGeom prst="rect">
              <a:avLst/>
            </a:prstGeom>
            <a:noFill/>
          </p:spPr>
          <p:txBody>
            <a:bodyPr wrap="square">
              <a:spAutoFit/>
            </a:bodyPr>
            <a:lstStyle/>
            <a:p>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(Park et al., 2012)</a:t>
              </a:r>
            </a:p>
          </p:txBody>
        </p:sp>
      </p:grpSp>
      <p:pic>
        <p:nvPicPr>
          <p:cNvPr id="3" name="图片 2">
            <a:extLst>
              <a:ext uri="{FF2B5EF4-FFF2-40B4-BE49-F238E27FC236}">
                <a16:creationId xmlns:a16="http://schemas.microsoft.com/office/drawing/2014/main" id="{4E63605C-532D-1F0F-B804-9789DA1E4E1C}"/>
              </a:ext>
            </a:extLst>
          </p:cNvPr>
          <p:cNvPicPr>
            <a:picLocks noChangeAspect="1"/>
          </p:cNvPicPr>
          <p:nvPr/>
        </p:nvPicPr>
        <p:blipFill>
          <a:blip r:embed="rId3"/>
          <a:srcRect l="37426" t="68673" r="1840"/>
          <a:stretch/>
        </p:blipFill>
        <p:spPr>
          <a:xfrm>
            <a:off x="5891004" y="2534567"/>
            <a:ext cx="3107368" cy="810742"/>
          </a:xfrm>
          <a:prstGeom prst="rect">
            <a:avLst/>
          </a:prstGeom>
        </p:spPr>
      </p:pic>
    </p:spTree>
    <p:extLst>
      <p:ext uri="{BB962C8B-B14F-4D97-AF65-F5344CB8AC3E}">
        <p14:creationId xmlns:p14="http://schemas.microsoft.com/office/powerpoint/2010/main" val="370045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1">
            <a:extLst>
              <a:ext uri="{FF2B5EF4-FFF2-40B4-BE49-F238E27FC236}">
                <a16:creationId xmlns:a16="http://schemas.microsoft.com/office/drawing/2014/main" id="{19EF806F-AD3B-7ACA-E510-5D361D031D5E}"/>
              </a:ext>
            </a:extLst>
          </p:cNvPr>
          <p:cNvSpPr txBox="1">
            <a:spLocks/>
          </p:cNvSpPr>
          <p:nvPr/>
        </p:nvSpPr>
        <p:spPr>
          <a:xfrm>
            <a:off x="8842586" y="4873152"/>
            <a:ext cx="301413" cy="273685"/>
          </a:xfrm>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685800">
              <a:defRPr/>
            </a:pPr>
            <a:fld id="{DE2D1913-7E4E-494B-BB9D-C7D6A017BB24}" type="slidenum">
              <a:rPr lang="zh-CN" altLang="en-US" sz="1350" smtClean="0">
                <a:latin typeface="Times New Roman" panose="02020603050405020304" pitchFamily="18" charset="0"/>
                <a:ea typeface="微软雅黑" panose="020B0503020204020204" pitchFamily="34" charset="-122"/>
                <a:cs typeface="Times New Roman" panose="02020603050405020304" pitchFamily="18" charset="0"/>
              </a:rPr>
              <a:pPr defTabSz="685800">
                <a:defRPr/>
              </a:pPr>
              <a:t>9</a:t>
            </a:fld>
            <a:endParaRPr lang="zh-CN" altLang="en-US" sz="135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218" name="Picture 2">
            <a:extLst>
              <a:ext uri="{FF2B5EF4-FFF2-40B4-BE49-F238E27FC236}">
                <a16:creationId xmlns:a16="http://schemas.microsoft.com/office/drawing/2014/main" id="{0921B2FF-18A3-D3ED-83B6-DB3F8FFD33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56"/>
          <a:stretch/>
        </p:blipFill>
        <p:spPr bwMode="auto">
          <a:xfrm>
            <a:off x="984710" y="960831"/>
            <a:ext cx="2837608" cy="2456509"/>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a:extLst>
              <a:ext uri="{FF2B5EF4-FFF2-40B4-BE49-F238E27FC236}">
                <a16:creationId xmlns:a16="http://schemas.microsoft.com/office/drawing/2014/main" id="{5B86B2B7-92AA-98D5-DDCC-AD83ED041FC7}"/>
              </a:ext>
            </a:extLst>
          </p:cNvPr>
          <p:cNvSpPr txBox="1"/>
          <p:nvPr/>
        </p:nvSpPr>
        <p:spPr>
          <a:xfrm>
            <a:off x="1188116" y="3417340"/>
            <a:ext cx="2430796" cy="215444"/>
          </a:xfrm>
          <a:prstGeom prst="rect">
            <a:avLst/>
          </a:prstGeom>
          <a:noFill/>
        </p:spPr>
        <p:txBody>
          <a:bodyPr wrap="square">
            <a:spAutoFit/>
          </a:bodyPr>
          <a:lstStyle/>
          <a:p>
            <a:r>
              <a:rPr lang="zh-CN" altLang="en-US" sz="800" dirty="0">
                <a:latin typeface="Times New Roman" panose="02020603050405020304" pitchFamily="18" charset="0"/>
                <a:ea typeface="微软雅黑" panose="020B0503020204020204" pitchFamily="34" charset="-122"/>
                <a:cs typeface="Times New Roman" panose="02020603050405020304" pitchFamily="18" charset="0"/>
              </a:rPr>
              <a:t>Chemical reactions in GCS sites (Dai et al., 2020)</a:t>
            </a:r>
          </a:p>
        </p:txBody>
      </p:sp>
      <p:sp>
        <p:nvSpPr>
          <p:cNvPr id="22" name="矩形: 圆角 21">
            <a:extLst>
              <a:ext uri="{FF2B5EF4-FFF2-40B4-BE49-F238E27FC236}">
                <a16:creationId xmlns:a16="http://schemas.microsoft.com/office/drawing/2014/main" id="{95D1F41F-0C92-85DA-0D8C-80D3F8BC1425}"/>
              </a:ext>
            </a:extLst>
          </p:cNvPr>
          <p:cNvSpPr/>
          <p:nvPr/>
        </p:nvSpPr>
        <p:spPr>
          <a:xfrm>
            <a:off x="1293129" y="3943744"/>
            <a:ext cx="2220770" cy="284876"/>
          </a:xfrm>
          <a:prstGeom prst="roundRect">
            <a:avLst>
              <a:gd name="adj" fmla="val 8178"/>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400" dirty="0">
                <a:solidFill>
                  <a:schemeClr val="tx1"/>
                </a:solidFill>
                <a:latin typeface="Times New Roman" panose="02020603050405020304" pitchFamily="18" charset="0"/>
                <a:cs typeface="Times New Roman" panose="02020603050405020304" pitchFamily="18" charset="0"/>
              </a:rPr>
              <a:t>Carbonate rocks dissolution</a:t>
            </a:r>
          </a:p>
        </p:txBody>
      </p:sp>
      <p:sp>
        <p:nvSpPr>
          <p:cNvPr id="23" name="矩形: 圆角 22">
            <a:extLst>
              <a:ext uri="{FF2B5EF4-FFF2-40B4-BE49-F238E27FC236}">
                <a16:creationId xmlns:a16="http://schemas.microsoft.com/office/drawing/2014/main" id="{3C312256-EE07-42AC-A8FD-C2D8764C27B3}"/>
              </a:ext>
            </a:extLst>
          </p:cNvPr>
          <p:cNvSpPr/>
          <p:nvPr/>
        </p:nvSpPr>
        <p:spPr>
          <a:xfrm>
            <a:off x="1260426" y="3630423"/>
            <a:ext cx="2286176" cy="335279"/>
          </a:xfrm>
          <a:prstGeom prst="roundRect">
            <a:avLst>
              <a:gd name="adj" fmla="val 8178"/>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400" dirty="0">
                <a:solidFill>
                  <a:schemeClr val="tx1"/>
                </a:solidFill>
                <a:latin typeface="Times New Roman" panose="02020603050405020304" pitchFamily="18" charset="0"/>
                <a:cs typeface="Times New Roman" panose="02020603050405020304" pitchFamily="18" charset="0"/>
              </a:rPr>
              <a:t>Formation of carbonic acid </a:t>
            </a:r>
          </a:p>
        </p:txBody>
      </p:sp>
      <p:sp>
        <p:nvSpPr>
          <p:cNvPr id="6" name="文本框 5">
            <a:extLst>
              <a:ext uri="{FF2B5EF4-FFF2-40B4-BE49-F238E27FC236}">
                <a16:creationId xmlns:a16="http://schemas.microsoft.com/office/drawing/2014/main" id="{C4454452-AEC7-C459-6A99-75056318BDA8}"/>
              </a:ext>
            </a:extLst>
          </p:cNvPr>
          <p:cNvSpPr txBox="1"/>
          <p:nvPr/>
        </p:nvSpPr>
        <p:spPr>
          <a:xfrm>
            <a:off x="984710" y="4206662"/>
            <a:ext cx="2837608" cy="376834"/>
          </a:xfrm>
          <a:prstGeom prst="rect">
            <a:avLst/>
          </a:prstGeom>
          <a:noFill/>
        </p:spPr>
        <p:txBody>
          <a:bodyPr wrap="square">
            <a:spAutoFit/>
          </a:bodyPr>
          <a:lstStyle/>
          <a:p>
            <a:pPr>
              <a:lnSpc>
                <a:spcPct val="150000"/>
              </a:lnSpc>
            </a:pPr>
            <a:r>
              <a:rPr lang="en-US" altLang="zh-CN" sz="1400" dirty="0">
                <a:solidFill>
                  <a:schemeClr val="tx1"/>
                </a:solidFill>
                <a:latin typeface="Times New Roman" panose="02020603050405020304" pitchFamily="18" charset="0"/>
                <a:cs typeface="Times New Roman" panose="02020603050405020304" pitchFamily="18" charset="0"/>
              </a:rPr>
              <a:t>Formation of secondary precipitation</a:t>
            </a:r>
            <a:endParaRPr lang="fr-FR" altLang="zh-CN" sz="1400" dirty="0">
              <a:solidFill>
                <a:schemeClr val="tx1"/>
              </a:solidFill>
              <a:latin typeface="Times New Roman" panose="02020603050405020304" pitchFamily="18" charset="0"/>
              <a:cs typeface="Times New Roman" panose="02020603050405020304" pitchFamily="18" charset="0"/>
            </a:endParaRPr>
          </a:p>
        </p:txBody>
      </p:sp>
      <p:cxnSp>
        <p:nvCxnSpPr>
          <p:cNvPr id="18" name="直接箭头连接符 17">
            <a:extLst>
              <a:ext uri="{FF2B5EF4-FFF2-40B4-BE49-F238E27FC236}">
                <a16:creationId xmlns:a16="http://schemas.microsoft.com/office/drawing/2014/main" id="{C17ABA42-4983-5813-7D6D-794EADC51A04}"/>
              </a:ext>
            </a:extLst>
          </p:cNvPr>
          <p:cNvCxnSpPr>
            <a:cxnSpLocks/>
          </p:cNvCxnSpPr>
          <p:nvPr/>
        </p:nvCxnSpPr>
        <p:spPr>
          <a:xfrm>
            <a:off x="2318638" y="3921746"/>
            <a:ext cx="0" cy="164436"/>
          </a:xfrm>
          <a:prstGeom prst="straightConnector1">
            <a:avLst/>
          </a:prstGeom>
          <a:ln>
            <a:solidFill>
              <a:srgbClr val="630D5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EB9CC68B-434A-B20E-7A54-0AED61120B55}"/>
              </a:ext>
            </a:extLst>
          </p:cNvPr>
          <p:cNvCxnSpPr>
            <a:cxnSpLocks/>
          </p:cNvCxnSpPr>
          <p:nvPr/>
        </p:nvCxnSpPr>
        <p:spPr>
          <a:xfrm>
            <a:off x="2318638" y="4230643"/>
            <a:ext cx="0" cy="164436"/>
          </a:xfrm>
          <a:prstGeom prst="straightConnector1">
            <a:avLst/>
          </a:prstGeom>
          <a:ln>
            <a:solidFill>
              <a:srgbClr val="630D5F"/>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圆角 27">
            <a:extLst>
              <a:ext uri="{FF2B5EF4-FFF2-40B4-BE49-F238E27FC236}">
                <a16:creationId xmlns:a16="http://schemas.microsoft.com/office/drawing/2014/main" id="{1C47C658-2076-6ACC-4693-80C6A38AD31F}"/>
              </a:ext>
            </a:extLst>
          </p:cNvPr>
          <p:cNvSpPr/>
          <p:nvPr/>
        </p:nvSpPr>
        <p:spPr>
          <a:xfrm>
            <a:off x="4312034" y="891179"/>
            <a:ext cx="4042549" cy="2429286"/>
          </a:xfrm>
          <a:prstGeom prst="roundRect">
            <a:avLst>
              <a:gd name="adj" fmla="val 8178"/>
            </a:avLst>
          </a:prstGeom>
          <a:noFill/>
          <a:ln w="12700">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600" b="1" i="1" dirty="0">
                <a:solidFill>
                  <a:schemeClr val="tx1"/>
                </a:solidFill>
                <a:latin typeface="Times New Roman" panose="02020603050405020304" pitchFamily="18" charset="0"/>
                <a:cs typeface="Times New Roman" panose="02020603050405020304" pitchFamily="18" charset="0"/>
              </a:rPr>
              <a:t>Pore space is decomposed into two regions:</a:t>
            </a:r>
          </a:p>
          <a:p>
            <a:pPr marL="342900" indent="-342900">
              <a:lnSpc>
                <a:spcPct val="150000"/>
              </a:lnSpc>
              <a:buFont typeface="+mj-lt"/>
              <a:buAutoNum type="arabicPeriod"/>
            </a:pPr>
            <a:r>
              <a:rPr lang="en-US" altLang="zh-CN" sz="1400" dirty="0">
                <a:solidFill>
                  <a:schemeClr val="tx1"/>
                </a:solidFill>
                <a:highlight>
                  <a:srgbClr val="FFFF00"/>
                </a:highlight>
                <a:latin typeface="Times New Roman" panose="02020603050405020304" pitchFamily="18" charset="0"/>
                <a:cs typeface="Times New Roman" panose="02020603050405020304" pitchFamily="18" charset="0"/>
              </a:rPr>
              <a:t>Dead-end fractures (immobile zone)</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Diffusion-dominant reaction zone</a:t>
            </a:r>
          </a:p>
          <a:p>
            <a:pPr marL="285750" indent="285750">
              <a:lnSpc>
                <a:spcPct val="150000"/>
              </a:lnSpc>
              <a:buFont typeface="Arial" panose="020B0604020202020204" pitchFamily="34" charset="0"/>
              <a:buChar char="•"/>
            </a:pPr>
            <a:r>
              <a:rPr lang="fr-FR" altLang="zh-CN" sz="1400" dirty="0">
                <a:solidFill>
                  <a:schemeClr val="tx1"/>
                </a:solidFill>
                <a:latin typeface="Times New Roman" panose="02020603050405020304" pitchFamily="18" charset="0"/>
                <a:cs typeface="Times New Roman" panose="02020603050405020304" pitchFamily="18" charset="0"/>
              </a:rPr>
              <a:t>No impact on primary flow channels</a:t>
            </a:r>
          </a:p>
          <a:p>
            <a:pPr marL="342900" indent="-342900">
              <a:lnSpc>
                <a:spcPct val="150000"/>
              </a:lnSpc>
              <a:buFont typeface="+mj-lt"/>
              <a:buAutoNum type="arabicPeriod" startAt="2"/>
            </a:pPr>
            <a:r>
              <a:rPr lang="en-US" altLang="zh-CN" sz="1400" dirty="0">
                <a:solidFill>
                  <a:schemeClr val="tx1"/>
                </a:solidFill>
                <a:highlight>
                  <a:srgbClr val="AED9D1"/>
                </a:highlight>
                <a:latin typeface="Times New Roman" panose="02020603050405020304" pitchFamily="18" charset="0"/>
                <a:cs typeface="Times New Roman" panose="02020603050405020304" pitchFamily="18" charset="0"/>
              </a:rPr>
              <a:t> Flowing fractures (mobile zone)</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Depends on ratio of flow to dissolution</a:t>
            </a:r>
          </a:p>
          <a:p>
            <a:pPr marL="285750" indent="285750">
              <a:lnSpc>
                <a:spcPct val="150000"/>
              </a:lnSpc>
              <a:buFont typeface="Arial" panose="020B0604020202020204" pitchFamily="34" charset="0"/>
              <a:buChar char="•"/>
            </a:pPr>
            <a:r>
              <a:rPr lang="en-US" altLang="zh-CN" sz="1400" dirty="0">
                <a:solidFill>
                  <a:schemeClr val="tx1"/>
                </a:solidFill>
                <a:latin typeface="Times New Roman" panose="02020603050405020304" pitchFamily="18" charset="0"/>
                <a:cs typeface="Times New Roman" panose="02020603050405020304" pitchFamily="18" charset="0"/>
              </a:rPr>
              <a:t>Precipitation can cause clogging</a:t>
            </a:r>
          </a:p>
        </p:txBody>
      </p:sp>
      <p:sp>
        <p:nvSpPr>
          <p:cNvPr id="29" name="文本框 28">
            <a:extLst>
              <a:ext uri="{FF2B5EF4-FFF2-40B4-BE49-F238E27FC236}">
                <a16:creationId xmlns:a16="http://schemas.microsoft.com/office/drawing/2014/main" id="{77FDEC78-0A62-AF68-AABD-26B2683558DB}"/>
              </a:ext>
            </a:extLst>
          </p:cNvPr>
          <p:cNvSpPr txBox="1"/>
          <p:nvPr/>
        </p:nvSpPr>
        <p:spPr>
          <a:xfrm>
            <a:off x="205484" y="4644115"/>
            <a:ext cx="8733031" cy="458074"/>
          </a:xfrm>
          <a:prstGeom prst="rect">
            <a:avLst/>
          </a:prstGeom>
          <a:noFill/>
        </p:spPr>
        <p:txBody>
          <a:bodyPr wrap="square">
            <a:spAutoFit/>
          </a:bodyPr>
          <a:lstStyle/>
          <a:p>
            <a:pPr algn="ctr">
              <a:lnSpc>
                <a:spcPct val="150000"/>
              </a:lnSpc>
            </a:pPr>
            <a:r>
              <a:rPr lang="en-US" altLang="zh-CN" sz="1800" b="1" i="1" dirty="0">
                <a:solidFill>
                  <a:srgbClr val="5E0359"/>
                </a:solidFill>
                <a:latin typeface="Times New Roman" panose="02020603050405020304" pitchFamily="18" charset="0"/>
                <a:cs typeface="Times New Roman" panose="02020603050405020304" pitchFamily="18" charset="0"/>
              </a:rPr>
              <a:t>Investigating how fracture characteristics impact reactions using micromodel.</a:t>
            </a:r>
          </a:p>
        </p:txBody>
      </p:sp>
      <p:pic>
        <p:nvPicPr>
          <p:cNvPr id="30" name="图片 29">
            <a:extLst>
              <a:ext uri="{FF2B5EF4-FFF2-40B4-BE49-F238E27FC236}">
                <a16:creationId xmlns:a16="http://schemas.microsoft.com/office/drawing/2014/main" id="{07CF400C-837C-0B5D-6B9D-883B959A4128}"/>
              </a:ext>
            </a:extLst>
          </p:cNvPr>
          <p:cNvPicPr>
            <a:picLocks noChangeAspect="1"/>
          </p:cNvPicPr>
          <p:nvPr/>
        </p:nvPicPr>
        <p:blipFill>
          <a:blip r:embed="rId4"/>
          <a:srcRect l="1693"/>
          <a:stretch/>
        </p:blipFill>
        <p:spPr>
          <a:xfrm>
            <a:off x="4421938" y="3317601"/>
            <a:ext cx="2220770" cy="1419264"/>
          </a:xfrm>
          <a:prstGeom prst="rect">
            <a:avLst/>
          </a:prstGeom>
        </p:spPr>
      </p:pic>
      <p:sp>
        <p:nvSpPr>
          <p:cNvPr id="34" name="标题 3">
            <a:extLst>
              <a:ext uri="{FF2B5EF4-FFF2-40B4-BE49-F238E27FC236}">
                <a16:creationId xmlns:a16="http://schemas.microsoft.com/office/drawing/2014/main" id="{B705AA59-B1A6-23C3-C4CA-2970DD145212}"/>
              </a:ext>
            </a:extLst>
          </p:cNvPr>
          <p:cNvSpPr>
            <a:spLocks noGrp="1"/>
          </p:cNvSpPr>
          <p:nvPr>
            <p:ph type="title"/>
          </p:nvPr>
        </p:nvSpPr>
        <p:spPr>
          <a:prstGeom prst="rect">
            <a:avLst/>
          </a:prstGeom>
          <a:noFill/>
          <a:ln w="9525">
            <a:noFill/>
          </a:ln>
        </p:spPr>
        <p:txBody>
          <a:bodyPr anchor="ctr">
            <a:spAutoFit/>
          </a:bodyPr>
          <a:lstStyle>
            <a:lvl1pPr algn="r" rtl="0" eaLnBrk="0" fontAlgn="base" hangingPunct="0">
              <a:spcBef>
                <a:spcPct val="0"/>
              </a:spcBef>
              <a:spcAft>
                <a:spcPct val="0"/>
              </a:spcAft>
              <a:defRPr sz="2400" b="1" kern="1200">
                <a:ln>
                  <a:noFill/>
                </a:ln>
                <a:solidFill>
                  <a:srgbClr val="630D5F"/>
                </a:solidFill>
                <a:latin typeface="微软雅黑" panose="020B0503020204020204" pitchFamily="34" charset="-122"/>
                <a:ea typeface="微软雅黑" panose="020B0503020204020204" pitchFamily="34" charset="-122"/>
                <a:cs typeface="微软雅黑" panose="020B0503020204020204" pitchFamily="34" charset="-122"/>
              </a:defRPr>
            </a:lvl1pPr>
            <a:lvl2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2pPr>
            <a:lvl3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3pPr>
            <a:lvl4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4pPr>
            <a:lvl5pPr algn="r" rtl="0" eaLnBrk="0" fontAlgn="base" hangingPunct="0">
              <a:spcBef>
                <a:spcPct val="0"/>
              </a:spcBef>
              <a:spcAft>
                <a:spcPct val="0"/>
              </a:spcAft>
              <a:defRPr sz="2400" b="1">
                <a:solidFill>
                  <a:srgbClr val="630D5F"/>
                </a:solidFill>
                <a:latin typeface="微软雅黑" panose="020B0503020204020204" pitchFamily="34" charset="-122"/>
                <a:ea typeface="微软雅黑" panose="020B0503020204020204" pitchFamily="34" charset="-122"/>
              </a:defRPr>
            </a:lvl5pPr>
            <a:lvl6pPr marL="3429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6pPr>
            <a:lvl7pPr marL="6858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7pPr>
            <a:lvl8pPr marL="10287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8pPr>
            <a:lvl9pPr marL="13716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9pPr>
          </a:lstStyle>
          <a:p>
            <a:r>
              <a:rPr lang="en-US" altLang="zh-CN" sz="2400" dirty="0">
                <a:solidFill>
                  <a:srgbClr val="5E0359"/>
                </a:solidFill>
                <a:latin typeface="Times New Roman" panose="02020603050405020304" pitchFamily="18" charset="0"/>
                <a:cs typeface="Times New Roman" panose="02020603050405020304" pitchFamily="18" charset="0"/>
              </a:rPr>
              <a:t>Geochemical processes in </a:t>
            </a:r>
            <a:r>
              <a:rPr lang="en-US" altLang="zh-CN" dirty="0">
                <a:solidFill>
                  <a:srgbClr val="5E0359"/>
                </a:solidFill>
                <a:latin typeface="Times New Roman" panose="02020603050405020304" pitchFamily="18" charset="0"/>
                <a:cs typeface="Times New Roman" panose="02020603050405020304" pitchFamily="18" charset="0"/>
              </a:rPr>
              <a:t>fractured system </a:t>
            </a:r>
            <a:endParaRPr lang="zh-CN" altLang="en-US" sz="24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EC03AB03-2C92-C490-5EEC-1B21123F726B}"/>
              </a:ext>
            </a:extLst>
          </p:cNvPr>
          <p:cNvPicPr>
            <a:picLocks noChangeAspect="1"/>
          </p:cNvPicPr>
          <p:nvPr/>
        </p:nvPicPr>
        <p:blipFill>
          <a:blip r:embed="rId5"/>
          <a:srcRect l="14068" r="1637" b="1544"/>
          <a:stretch/>
        </p:blipFill>
        <p:spPr>
          <a:xfrm>
            <a:off x="6954519" y="3331550"/>
            <a:ext cx="1400063" cy="1343663"/>
          </a:xfrm>
          <a:prstGeom prst="rect">
            <a:avLst/>
          </a:prstGeom>
          <a:ln>
            <a:solidFill>
              <a:srgbClr val="858585"/>
            </a:solidFill>
          </a:ln>
        </p:spPr>
      </p:pic>
      <p:cxnSp>
        <p:nvCxnSpPr>
          <p:cNvPr id="15" name="直接箭头连接符 14">
            <a:extLst>
              <a:ext uri="{FF2B5EF4-FFF2-40B4-BE49-F238E27FC236}">
                <a16:creationId xmlns:a16="http://schemas.microsoft.com/office/drawing/2014/main" id="{342B5C89-42EB-A3C2-98EF-E91A55FE4E8F}"/>
              </a:ext>
            </a:extLst>
          </p:cNvPr>
          <p:cNvCxnSpPr/>
          <p:nvPr/>
        </p:nvCxnSpPr>
        <p:spPr>
          <a:xfrm flipV="1">
            <a:off x="7084848" y="4537365"/>
            <a:ext cx="157480" cy="148933"/>
          </a:xfrm>
          <a:prstGeom prst="straightConnector1">
            <a:avLst/>
          </a:prstGeom>
          <a:ln>
            <a:solidFill>
              <a:srgbClr val="AED9D1"/>
            </a:solidFill>
            <a:tailEnd type="triangle"/>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E002A9CD-09F9-B77E-572A-C6EB75034994}"/>
              </a:ext>
            </a:extLst>
          </p:cNvPr>
          <p:cNvSpPr/>
          <p:nvPr/>
        </p:nvSpPr>
        <p:spPr>
          <a:xfrm rot="19062607">
            <a:off x="7977529" y="3374430"/>
            <a:ext cx="404470" cy="346370"/>
          </a:xfrm>
          <a:prstGeom prst="ellipse">
            <a:avLst/>
          </a:prstGeom>
          <a:noFill/>
          <a:ln w="19050" cap="flat" cmpd="sng" algn="ctr">
            <a:solidFill>
              <a:srgbClr val="AED9D1"/>
            </a:solidFill>
            <a:prstDash val="dash"/>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椭圆 18">
            <a:extLst>
              <a:ext uri="{FF2B5EF4-FFF2-40B4-BE49-F238E27FC236}">
                <a16:creationId xmlns:a16="http://schemas.microsoft.com/office/drawing/2014/main" id="{C1449634-87EB-088F-AD31-3A4F24E44893}"/>
              </a:ext>
            </a:extLst>
          </p:cNvPr>
          <p:cNvSpPr/>
          <p:nvPr/>
        </p:nvSpPr>
        <p:spPr>
          <a:xfrm rot="19062607">
            <a:off x="7528118" y="4079135"/>
            <a:ext cx="404470" cy="346370"/>
          </a:xfrm>
          <a:prstGeom prst="ellipse">
            <a:avLst/>
          </a:prstGeom>
          <a:noFill/>
          <a:ln w="19050" cap="flat" cmpd="sng" algn="ctr">
            <a:solidFill>
              <a:srgbClr val="FFFF00"/>
            </a:solidFill>
            <a:prstDash val="dash"/>
          </a:ln>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1BDCA1FD-00CE-26AF-3A8F-0AD275000711}"/>
              </a:ext>
            </a:extLst>
          </p:cNvPr>
          <p:cNvSpPr txBox="1"/>
          <p:nvPr/>
        </p:nvSpPr>
        <p:spPr>
          <a:xfrm>
            <a:off x="7620346" y="4162439"/>
            <a:ext cx="125145" cy="246221"/>
          </a:xfrm>
          <a:prstGeom prst="rect">
            <a:avLst/>
          </a:prstGeom>
          <a:noFill/>
        </p:spPr>
        <p:txBody>
          <a:bodyPr wrap="square" rtlCol="0">
            <a:spAutoFit/>
          </a:bodyPr>
          <a:lstStyle/>
          <a:p>
            <a:r>
              <a:rPr lang="en-US" altLang="zh-CN" sz="1000" dirty="0">
                <a:highlight>
                  <a:srgbClr val="FFFF00"/>
                </a:highlight>
                <a:latin typeface="Times New Roman" panose="02020603050405020304" pitchFamily="18" charset="0"/>
                <a:cs typeface="Times New Roman" panose="02020603050405020304" pitchFamily="18" charset="0"/>
              </a:rPr>
              <a:t>1</a:t>
            </a:r>
            <a:endParaRPr lang="zh-CN" altLang="en-US" sz="1000" dirty="0">
              <a:highlight>
                <a:srgbClr val="FFFF00"/>
              </a:highlight>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0ED3FD12-C6E2-5A86-2FCE-7EE88FC0AF8F}"/>
              </a:ext>
            </a:extLst>
          </p:cNvPr>
          <p:cNvSpPr txBox="1"/>
          <p:nvPr/>
        </p:nvSpPr>
        <p:spPr>
          <a:xfrm>
            <a:off x="8072080" y="3433459"/>
            <a:ext cx="125145" cy="246221"/>
          </a:xfrm>
          <a:prstGeom prst="rect">
            <a:avLst/>
          </a:prstGeom>
          <a:noFill/>
        </p:spPr>
        <p:txBody>
          <a:bodyPr wrap="square" rtlCol="0">
            <a:spAutoFit/>
          </a:bodyPr>
          <a:lstStyle/>
          <a:p>
            <a:r>
              <a:rPr lang="en-US" altLang="zh-CN" sz="1000" dirty="0">
                <a:highlight>
                  <a:srgbClr val="AED9D1"/>
                </a:highlight>
                <a:latin typeface="Times New Roman" panose="02020603050405020304" pitchFamily="18" charset="0"/>
                <a:cs typeface="Times New Roman" panose="02020603050405020304" pitchFamily="18" charset="0"/>
              </a:rPr>
              <a:t>2</a:t>
            </a:r>
            <a:endParaRPr lang="zh-CN" altLang="en-US" sz="1000" dirty="0">
              <a:highlight>
                <a:srgbClr val="AED9D1"/>
              </a:highlight>
              <a:latin typeface="Times New Roman" panose="02020603050405020304" pitchFamily="18" charset="0"/>
              <a:cs typeface="Times New Roman" panose="02020603050405020304" pitchFamily="18" charset="0"/>
            </a:endParaRPr>
          </a:p>
        </p:txBody>
      </p:sp>
      <p:sp>
        <p:nvSpPr>
          <p:cNvPr id="24" name="箭头: 右 23">
            <a:extLst>
              <a:ext uri="{FF2B5EF4-FFF2-40B4-BE49-F238E27FC236}">
                <a16:creationId xmlns:a16="http://schemas.microsoft.com/office/drawing/2014/main" id="{AEAE7518-851E-406D-B53E-8E0D9FA377C2}"/>
              </a:ext>
            </a:extLst>
          </p:cNvPr>
          <p:cNvSpPr/>
          <p:nvPr/>
        </p:nvSpPr>
        <p:spPr>
          <a:xfrm>
            <a:off x="6645911" y="3933839"/>
            <a:ext cx="308608" cy="228600"/>
          </a:xfrm>
          <a:prstGeom prst="rightArrow">
            <a:avLst/>
          </a:prstGeom>
          <a:solidFill>
            <a:srgbClr val="002060">
              <a:alpha val="21000"/>
            </a:srgbClr>
          </a:solidFill>
          <a:ln w="6350" cap="flat" cmpd="sng" algn="ctr">
            <a:noFill/>
            <a:prstDash val="solid"/>
          </a:ln>
          <a:effectLst>
            <a:outerShdw blurRad="50800" dist="50800" dir="5400000" algn="ctr" rotWithShape="0">
              <a:srgbClr val="5E0359">
                <a:alpha val="31000"/>
              </a:srgbClr>
            </a:outerShdw>
          </a:effectLst>
        </p:spPr>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447650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WJmNTAxYTA0NTllZTU0OWY5NWY0MWNlMzBjNGU2OTYifQ=="/>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060">
            <a:alpha val="21000"/>
          </a:srgbClr>
        </a:solidFill>
        <a:ln w="6350" cap="flat" cmpd="sng" algn="ctr">
          <a:solidFill>
            <a:sysClr val="windowText" lastClr="000000"/>
          </a:solidFill>
          <a:prstDash val="solid"/>
        </a:ln>
        <a:effectLst>
          <a:outerShdw blurRad="50800" dist="50800" dir="5400000" algn="ctr" rotWithShape="0">
            <a:srgbClr val="5E0359">
              <a:alpha val="31000"/>
            </a:srgbClr>
          </a:outerShdw>
        </a:effectLst>
      </a:spPr>
      <a:bodyPr rtlCol="0" anchor="ctr"/>
      <a:lstStyle>
        <a:defPPr marL="0" marR="0" indent="0" algn="ctr" defTabSz="914400" rtl="0" eaLnBrk="0" fontAlgn="base" latinLnBrk="0" hangingPunct="0">
          <a:lnSpc>
            <a:spcPct val="100000"/>
          </a:lnSpc>
          <a:spcBef>
            <a:spcPct val="0"/>
          </a:spcBef>
          <a:spcAft>
            <a:spcPct val="0"/>
          </a:spcAft>
          <a:buClrTx/>
          <a:buSzTx/>
          <a:buFontTx/>
          <a:buNone/>
          <a:tabLst/>
          <a:defRPr kumimoji="0" sz="20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22659</TotalTime>
  <Words>994</Words>
  <Application>Microsoft Office PowerPoint</Application>
  <PresentationFormat>全屏显示(16:9)</PresentationFormat>
  <Paragraphs>165</Paragraphs>
  <Slides>13</Slides>
  <Notes>12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13</vt:i4>
      </vt:variant>
    </vt:vector>
  </HeadingPairs>
  <TitlesOfParts>
    <vt:vector size="23" baseType="lpstr">
      <vt:lpstr>等线 Light</vt:lpstr>
      <vt:lpstr>方正小标宋简体</vt:lpstr>
      <vt:lpstr>华文新魏</vt:lpstr>
      <vt:lpstr>微软雅黑</vt:lpstr>
      <vt:lpstr>Arial</vt:lpstr>
      <vt:lpstr>Calibri</vt:lpstr>
      <vt:lpstr>Times New Roman</vt:lpstr>
      <vt:lpstr>Wingdings</vt:lpstr>
      <vt:lpstr>1_Office 主题</vt:lpstr>
      <vt:lpstr>2_Office 主题</vt:lpstr>
      <vt:lpstr>PowerPoint 演示文稿</vt:lpstr>
      <vt:lpstr>What is microfluidics</vt:lpstr>
      <vt:lpstr> Micromodel for subsurface systems </vt:lpstr>
      <vt:lpstr> Microfluidics in geo-energy research</vt:lpstr>
      <vt:lpstr>HTHP microfluidic experimental platform</vt:lpstr>
      <vt:lpstr>HTHP cabin</vt:lpstr>
      <vt:lpstr>Displacement &amp; Data acquisition system</vt:lpstr>
      <vt:lpstr>Microfluidic chips</vt:lpstr>
      <vt:lpstr>Geochemical processes in fractured system </vt:lpstr>
      <vt:lpstr>Micromodel design</vt:lpstr>
      <vt:lpstr>Micromodel Fabrications</vt:lpstr>
      <vt:lpstr>Experiments in dead-end fractures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金艳</dc:creator>
  <cp:lastModifiedBy>Ziyou Zhu</cp:lastModifiedBy>
  <cp:revision>3462</cp:revision>
  <dcterms:created xsi:type="dcterms:W3CDTF">2018-09-20T02:42:00Z</dcterms:created>
  <dcterms:modified xsi:type="dcterms:W3CDTF">2026-05-15T09:22:15Z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7FBF5462C544428A9D4E5536B43D0D6C_13</vt:lpwstr>
  </property>
</Properties>
</file>