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357" r:id="rId3"/>
    <p:sldId id="359" r:id="rId4"/>
    <p:sldId id="363" r:id="rId5"/>
    <p:sldId id="362" r:id="rId6"/>
    <p:sldId id="345" r:id="rId7"/>
    <p:sldId id="347" r:id="rId8"/>
    <p:sldId id="348" r:id="rId9"/>
    <p:sldId id="349" r:id="rId10"/>
    <p:sldId id="350" r:id="rId11"/>
    <p:sldId id="356" r:id="rId12"/>
    <p:sldId id="354" r:id="rId13"/>
    <p:sldId id="279" r:id="rId1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pos="7265" userDrawn="1">
          <p15:clr>
            <a:srgbClr val="A4A3A4"/>
          </p15:clr>
        </p15:guide>
        <p15:guide id="3" orient="horz" pos="4320" userDrawn="1">
          <p15:clr>
            <a:srgbClr val="A4A3A4"/>
          </p15:clr>
        </p15:guide>
        <p15:guide id="6" orient="horz" pos="390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1FF"/>
    <a:srgbClr val="FFC0C8"/>
    <a:srgbClr val="348D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95" autoAdjust="0"/>
    <p:restoredTop sz="70195" autoAdjust="0"/>
  </p:normalViewPr>
  <p:slideViewPr>
    <p:cSldViewPr snapToGrid="0">
      <p:cViewPr varScale="1">
        <p:scale>
          <a:sx n="63" d="100"/>
          <a:sy n="63" d="100"/>
        </p:scale>
        <p:origin x="102" y="384"/>
      </p:cViewPr>
      <p:guideLst>
        <p:guide pos="3840"/>
        <p:guide pos="7265"/>
        <p:guide orient="horz" pos="4320"/>
        <p:guide orient="horz" pos="3906"/>
      </p:guideLst>
    </p:cSldViewPr>
  </p:slideViewPr>
  <p:notesTextViewPr>
    <p:cViewPr>
      <p:scale>
        <a:sx n="150" d="100"/>
        <a:sy n="15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4D1E88-63C9-4E4B-886B-32EF538D9C57}" type="datetimeFigureOut">
              <a:rPr lang="zh-CN" altLang="en-US" smtClean="0"/>
              <a:t>2026/5/22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C67FB4-F757-4916-89E7-76B403F32621}" type="slidenum">
              <a:rPr lang="zh-CN" altLang="en-US" smtClean="0"/>
              <a:t>‹#›</a:t>
            </a:fld>
            <a:endParaRPr lang="zh-CN" altLang="en-US"/>
          </a:p>
        </p:txBody>
      </p:sp>
    </p:spTree>
    <p:extLst>
      <p:ext uri="{BB962C8B-B14F-4D97-AF65-F5344CB8AC3E}">
        <p14:creationId xmlns:p14="http://schemas.microsoft.com/office/powerpoint/2010/main" val="4153135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Hello everyone, Today I will talk about our work on  contact angle extraction in porous media. This work focuses on how to accurately measure contact angles from 3D images.</a:t>
            </a:r>
            <a:endParaRPr lang="zh-CN" altLang="en-US" dirty="0"/>
          </a:p>
        </p:txBody>
      </p:sp>
      <p:sp>
        <p:nvSpPr>
          <p:cNvPr id="4" name="灯片编号占位符 3"/>
          <p:cNvSpPr>
            <a:spLocks noGrp="1"/>
          </p:cNvSpPr>
          <p:nvPr>
            <p:ph type="sldNum" sz="quarter" idx="5"/>
          </p:nvPr>
        </p:nvSpPr>
        <p:spPr/>
        <p:txBody>
          <a:bodyPr/>
          <a:lstStyle/>
          <a:p>
            <a:fld id="{4DC67FB4-F757-4916-89E7-76B403F32621}" type="slidenum">
              <a:rPr lang="zh-CN" altLang="en-US" smtClean="0"/>
              <a:t>1</a:t>
            </a:fld>
            <a:endParaRPr lang="zh-CN" altLang="en-US"/>
          </a:p>
        </p:txBody>
      </p:sp>
    </p:spTree>
    <p:extLst>
      <p:ext uri="{BB962C8B-B14F-4D97-AF65-F5344CB8AC3E}">
        <p14:creationId xmlns:p14="http://schemas.microsoft.com/office/powerpoint/2010/main" val="167999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we compare the contact points before and after filtering.</a:t>
            </a:r>
          </a:p>
          <a:p>
            <a:r>
              <a:rPr lang="en-US" altLang="zh-CN" dirty="0"/>
              <a:t>We can see that some isolated contact points are removed.</a:t>
            </a:r>
          </a:p>
          <a:p>
            <a:r>
              <a:rPr lang="en-US" altLang="zh-CN" dirty="0"/>
              <a:t>After that, the contact angle at each contact point can be measured, and the contact angle distribution is obtained.</a:t>
            </a:r>
          </a:p>
          <a:p>
            <a:r>
              <a:rPr lang="en-US" altLang="zh-CN" dirty="0"/>
              <a:t>To validate the method, we performed measurements on images with known contact angles.</a:t>
            </a:r>
          </a:p>
          <a:p>
            <a:r>
              <a:rPr lang="en-US" altLang="zh-CN" dirty="0"/>
              <a:t>The results show that the measured contact angles agree well with the known values.</a:t>
            </a:r>
          </a:p>
        </p:txBody>
      </p:sp>
      <p:sp>
        <p:nvSpPr>
          <p:cNvPr id="4" name="灯片编号占位符 3"/>
          <p:cNvSpPr>
            <a:spLocks noGrp="1"/>
          </p:cNvSpPr>
          <p:nvPr>
            <p:ph type="sldNum" sz="quarter" idx="5"/>
          </p:nvPr>
        </p:nvSpPr>
        <p:spPr/>
        <p:txBody>
          <a:bodyPr/>
          <a:lstStyle/>
          <a:p>
            <a:fld id="{4DC67FB4-F757-4916-89E7-76B403F32621}" type="slidenum">
              <a:rPr lang="zh-CN" altLang="en-US" smtClean="0"/>
              <a:t>10</a:t>
            </a:fld>
            <a:endParaRPr lang="zh-CN" altLang="en-US"/>
          </a:p>
        </p:txBody>
      </p:sp>
    </p:spTree>
    <p:extLst>
      <p:ext uri="{BB962C8B-B14F-4D97-AF65-F5344CB8AC3E}">
        <p14:creationId xmlns:p14="http://schemas.microsoft.com/office/powerpoint/2010/main" val="3308357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also performed the measurements using different image sizes.</a:t>
            </a:r>
          </a:p>
          <a:p>
            <a:r>
              <a:rPr lang="en-US" altLang="zh-CN" dirty="0"/>
              <a:t>The results show only small fluctuations, indicating that our method is relatively robust.</a:t>
            </a:r>
          </a:p>
        </p:txBody>
      </p:sp>
      <p:sp>
        <p:nvSpPr>
          <p:cNvPr id="4" name="灯片编号占位符 3"/>
          <p:cNvSpPr>
            <a:spLocks noGrp="1"/>
          </p:cNvSpPr>
          <p:nvPr>
            <p:ph type="sldNum" sz="quarter" idx="5"/>
          </p:nvPr>
        </p:nvSpPr>
        <p:spPr/>
        <p:txBody>
          <a:bodyPr/>
          <a:lstStyle/>
          <a:p>
            <a:fld id="{4DC67FB4-F757-4916-89E7-76B403F32621}" type="slidenum">
              <a:rPr lang="zh-CN" altLang="en-US" smtClean="0"/>
              <a:t>11</a:t>
            </a:fld>
            <a:endParaRPr lang="zh-CN" altLang="en-US"/>
          </a:p>
        </p:txBody>
      </p:sp>
    </p:spTree>
    <p:extLst>
      <p:ext uri="{BB962C8B-B14F-4D97-AF65-F5344CB8AC3E}">
        <p14:creationId xmlns:p14="http://schemas.microsoft.com/office/powerpoint/2010/main" val="3117236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also compared our method with several existing methods.</a:t>
            </a:r>
          </a:p>
          <a:p>
            <a:r>
              <a:rPr lang="en-US" altLang="zh-CN" dirty="0"/>
              <a:t>Overall, our results show a smoother contact angle distribution.</a:t>
            </a:r>
          </a:p>
          <a:p>
            <a:r>
              <a:rPr lang="en-US" altLang="zh-CN" dirty="0"/>
              <a:t>We do not observe unrealistic spikes within a narrow angle range, which seems more physically reasonable. </a:t>
            </a:r>
          </a:p>
          <a:p>
            <a:r>
              <a:rPr lang="en-US" altLang="zh-CN" dirty="0"/>
              <a:t>In summary, we developed a method for contact angle extraction in 3D porous media. The method reduces nonphysical measurements and produces smoother and more reasonable contact angle distributions. Thank you for your attention.</a:t>
            </a:r>
          </a:p>
          <a:p>
            <a:endParaRPr lang="en-US" altLang="zh-CN" dirty="0"/>
          </a:p>
        </p:txBody>
      </p:sp>
      <p:sp>
        <p:nvSpPr>
          <p:cNvPr id="4" name="灯片编号占位符 3"/>
          <p:cNvSpPr>
            <a:spLocks noGrp="1"/>
          </p:cNvSpPr>
          <p:nvPr>
            <p:ph type="sldNum" sz="quarter" idx="5"/>
          </p:nvPr>
        </p:nvSpPr>
        <p:spPr/>
        <p:txBody>
          <a:bodyPr/>
          <a:lstStyle/>
          <a:p>
            <a:fld id="{4DC67FB4-F757-4916-89E7-76B403F32621}" type="slidenum">
              <a:rPr lang="zh-CN" altLang="en-US" smtClean="0"/>
              <a:t>12</a:t>
            </a:fld>
            <a:endParaRPr lang="zh-CN" altLang="en-US"/>
          </a:p>
        </p:txBody>
      </p:sp>
    </p:spTree>
    <p:extLst>
      <p:ext uri="{BB962C8B-B14F-4D97-AF65-F5344CB8AC3E}">
        <p14:creationId xmlns:p14="http://schemas.microsoft.com/office/powerpoint/2010/main" val="3735135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DC67FB4-F757-4916-89E7-76B403F32621}" type="slidenum">
              <a:rPr lang="zh-CN" altLang="en-US" smtClean="0"/>
              <a:t>13</a:t>
            </a:fld>
            <a:endParaRPr lang="zh-CN" altLang="en-US"/>
          </a:p>
        </p:txBody>
      </p:sp>
    </p:spTree>
    <p:extLst>
      <p:ext uri="{BB962C8B-B14F-4D97-AF65-F5344CB8AC3E}">
        <p14:creationId xmlns:p14="http://schemas.microsoft.com/office/powerpoint/2010/main" val="3676517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A25B4-89C7-9D22-79A9-24DE1DC040A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9B0D172-229F-E15F-D08C-3BFD8305B9E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775F75D-D256-AF8E-EFFA-62CE0D6DFDC0}"/>
              </a:ext>
            </a:extLst>
          </p:cNvPr>
          <p:cNvSpPr>
            <a:spLocks noGrp="1"/>
          </p:cNvSpPr>
          <p:nvPr>
            <p:ph type="body" idx="1"/>
          </p:nvPr>
        </p:nvSpPr>
        <p:spPr/>
        <p:txBody>
          <a:bodyPr/>
          <a:lstStyle/>
          <a:p>
            <a:r>
              <a:rPr lang="en-US" altLang="zh-CN" dirty="0"/>
              <a:t>Contact angle is an important parameter in porous media. It strongly affects wettability, capillary behavior, and multiphase flow. Here are two common methods for contact angle measurement. On the left is the direct measurement method based on drop shape analysis. We can fit the droplet profile, easily obtain the contact angles. On the right, the contact angle is calculated from the wetting force and a known liquid surface tension. However, for complex porous media, it is difficult to measure the wetting force directly.</a:t>
            </a:r>
            <a:endParaRPr lang="zh-CN" altLang="en-US" dirty="0"/>
          </a:p>
        </p:txBody>
      </p:sp>
      <p:sp>
        <p:nvSpPr>
          <p:cNvPr id="4" name="灯片编号占位符 3">
            <a:extLst>
              <a:ext uri="{FF2B5EF4-FFF2-40B4-BE49-F238E27FC236}">
                <a16:creationId xmlns:a16="http://schemas.microsoft.com/office/drawing/2014/main" id="{8B31A5D2-88C0-993E-B1D5-895738F7CD37}"/>
              </a:ext>
            </a:extLst>
          </p:cNvPr>
          <p:cNvSpPr>
            <a:spLocks noGrp="1"/>
          </p:cNvSpPr>
          <p:nvPr>
            <p:ph type="sldNum" sz="quarter" idx="5"/>
          </p:nvPr>
        </p:nvSpPr>
        <p:spPr/>
        <p:txBody>
          <a:bodyPr/>
          <a:lstStyle/>
          <a:p>
            <a:fld id="{4DC67FB4-F757-4916-89E7-76B403F32621}" type="slidenum">
              <a:rPr lang="zh-CN" altLang="en-US" smtClean="0"/>
              <a:t>2</a:t>
            </a:fld>
            <a:endParaRPr lang="zh-CN" altLang="en-US"/>
          </a:p>
        </p:txBody>
      </p:sp>
    </p:spTree>
    <p:extLst>
      <p:ext uri="{BB962C8B-B14F-4D97-AF65-F5344CB8AC3E}">
        <p14:creationId xmlns:p14="http://schemas.microsoft.com/office/powerpoint/2010/main" val="2279525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A51E2-BD69-6647-40FB-D5C98205506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B7C9ABD-4232-650A-11F4-564E26FB84D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556BBCD-A8D9-EEE5-E1F9-E81BB181A462}"/>
              </a:ext>
            </a:extLst>
          </p:cNvPr>
          <p:cNvSpPr>
            <a:spLocks noGrp="1"/>
          </p:cNvSpPr>
          <p:nvPr>
            <p:ph type="body" idx="1"/>
          </p:nvPr>
        </p:nvSpPr>
        <p:spPr/>
        <p:txBody>
          <a:bodyPr/>
          <a:lstStyle/>
          <a:p>
            <a:r>
              <a:rPr lang="en-US" altLang="zh-CN" dirty="0"/>
              <a:t>Instead, through 3D CT images, the contact angle can be measured through geometric analysis.</a:t>
            </a:r>
          </a:p>
        </p:txBody>
      </p:sp>
      <p:sp>
        <p:nvSpPr>
          <p:cNvPr id="4" name="灯片编号占位符 3">
            <a:extLst>
              <a:ext uri="{FF2B5EF4-FFF2-40B4-BE49-F238E27FC236}">
                <a16:creationId xmlns:a16="http://schemas.microsoft.com/office/drawing/2014/main" id="{83C0C958-FFF1-F8DA-E578-DA8CEE3C9B09}"/>
              </a:ext>
            </a:extLst>
          </p:cNvPr>
          <p:cNvSpPr>
            <a:spLocks noGrp="1"/>
          </p:cNvSpPr>
          <p:nvPr>
            <p:ph type="sldNum" sz="quarter" idx="5"/>
          </p:nvPr>
        </p:nvSpPr>
        <p:spPr/>
        <p:txBody>
          <a:bodyPr/>
          <a:lstStyle/>
          <a:p>
            <a:fld id="{4DC67FB4-F757-4916-89E7-76B403F32621}" type="slidenum">
              <a:rPr lang="zh-CN" altLang="en-US" smtClean="0"/>
              <a:t>3</a:t>
            </a:fld>
            <a:endParaRPr lang="zh-CN" altLang="en-US"/>
          </a:p>
        </p:txBody>
      </p:sp>
    </p:spTree>
    <p:extLst>
      <p:ext uri="{BB962C8B-B14F-4D97-AF65-F5344CB8AC3E}">
        <p14:creationId xmlns:p14="http://schemas.microsoft.com/office/powerpoint/2010/main" val="2530332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3D5A1-5805-9EA9-A389-D1ADA7402C4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749FE64-5016-5548-2EF8-7A30BBD0915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1675B3A-4A88-9B8A-33B8-1F929CEC3D47}"/>
              </a:ext>
            </a:extLst>
          </p:cNvPr>
          <p:cNvSpPr>
            <a:spLocks noGrp="1"/>
          </p:cNvSpPr>
          <p:nvPr>
            <p:ph type="body" idx="1"/>
          </p:nvPr>
        </p:nvSpPr>
        <p:spPr/>
        <p:txBody>
          <a:bodyPr/>
          <a:lstStyle/>
          <a:p>
            <a:r>
              <a:rPr lang="en-US" altLang="zh-CN" dirty="0"/>
              <a:t>Overall, the measurement is quite straightforward. </a:t>
            </a:r>
          </a:p>
          <a:p>
            <a:r>
              <a:rPr lang="en-US" altLang="zh-CN" dirty="0"/>
              <a:t>We first extract two interfaces, including the solid–liquid interfaces and the liquid–gas interfaces. Then, obtain corresponding normal vectors of these two interfaces. Calculate the contact angle using mathematical formulas.</a:t>
            </a:r>
          </a:p>
          <a:p>
            <a:r>
              <a:rPr lang="en-US" altLang="zh-CN" dirty="0"/>
              <a:t>Is a purely geometric analysis.</a:t>
            </a:r>
          </a:p>
          <a:p>
            <a:endParaRPr lang="zh-CN" altLang="en-US" dirty="0"/>
          </a:p>
        </p:txBody>
      </p:sp>
      <p:sp>
        <p:nvSpPr>
          <p:cNvPr id="4" name="灯片编号占位符 3">
            <a:extLst>
              <a:ext uri="{FF2B5EF4-FFF2-40B4-BE49-F238E27FC236}">
                <a16:creationId xmlns:a16="http://schemas.microsoft.com/office/drawing/2014/main" id="{D4BF8066-E7AC-0506-3B3C-68440B969A1E}"/>
              </a:ext>
            </a:extLst>
          </p:cNvPr>
          <p:cNvSpPr>
            <a:spLocks noGrp="1"/>
          </p:cNvSpPr>
          <p:nvPr>
            <p:ph type="sldNum" sz="quarter" idx="5"/>
          </p:nvPr>
        </p:nvSpPr>
        <p:spPr/>
        <p:txBody>
          <a:bodyPr/>
          <a:lstStyle/>
          <a:p>
            <a:fld id="{4DC67FB4-F757-4916-89E7-76B403F32621}" type="slidenum">
              <a:rPr lang="zh-CN" altLang="en-US" smtClean="0"/>
              <a:t>4</a:t>
            </a:fld>
            <a:endParaRPr lang="zh-CN" altLang="en-US"/>
          </a:p>
        </p:txBody>
      </p:sp>
    </p:spTree>
    <p:extLst>
      <p:ext uri="{BB962C8B-B14F-4D97-AF65-F5344CB8AC3E}">
        <p14:creationId xmlns:p14="http://schemas.microsoft.com/office/powerpoint/2010/main" val="1639986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6B4F3-3D4E-613D-3359-3C25170BD3A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0F58F39-949B-CABA-49FC-B4E0541DD6F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3A10815-E274-1CC2-3FC9-E53B9CC88171}"/>
              </a:ext>
            </a:extLst>
          </p:cNvPr>
          <p:cNvSpPr>
            <a:spLocks noGrp="1"/>
          </p:cNvSpPr>
          <p:nvPr>
            <p:ph type="body" idx="1"/>
          </p:nvPr>
        </p:nvSpPr>
        <p:spPr/>
        <p:txBody>
          <a:bodyPr/>
          <a:lstStyle/>
          <a:p>
            <a:r>
              <a:rPr lang="en-US" altLang="zh-CN" dirty="0"/>
              <a:t>Following this straightforward framework, we obtained the contact angle distributions, as shown here.</a:t>
            </a:r>
          </a:p>
          <a:p>
            <a:r>
              <a:rPr lang="en-US" altLang="zh-CN" dirty="0"/>
              <a:t>In porous media, the contact angle is usually constrained by the local pore geometry, so it typically shows a wide distribution rather than a single value.</a:t>
            </a:r>
          </a:p>
          <a:p>
            <a:r>
              <a:rPr lang="en-US" altLang="zh-CN" dirty="0"/>
              <a:t>However, we can still observe some unrealistic contact angles, for example values close to 0 degrees.</a:t>
            </a:r>
          </a:p>
          <a:p>
            <a:r>
              <a:rPr lang="en-US" altLang="zh-CN" dirty="0"/>
              <a:t>In 3D CT images, image noise and limited resolution can lead to inaccurate local measurements.</a:t>
            </a:r>
          </a:p>
          <a:p>
            <a:r>
              <a:rPr lang="en-US" altLang="zh-CN" dirty="0"/>
              <a:t>To obtain reliable contact angle measurements, we need to remove nonphysical information from the digital images.</a:t>
            </a:r>
          </a:p>
        </p:txBody>
      </p:sp>
      <p:sp>
        <p:nvSpPr>
          <p:cNvPr id="4" name="灯片编号占位符 3">
            <a:extLst>
              <a:ext uri="{FF2B5EF4-FFF2-40B4-BE49-F238E27FC236}">
                <a16:creationId xmlns:a16="http://schemas.microsoft.com/office/drawing/2014/main" id="{8FB6A181-21CC-BB25-CB11-25055BD5AA66}"/>
              </a:ext>
            </a:extLst>
          </p:cNvPr>
          <p:cNvSpPr>
            <a:spLocks noGrp="1"/>
          </p:cNvSpPr>
          <p:nvPr>
            <p:ph type="sldNum" sz="quarter" idx="5"/>
          </p:nvPr>
        </p:nvSpPr>
        <p:spPr/>
        <p:txBody>
          <a:bodyPr/>
          <a:lstStyle/>
          <a:p>
            <a:fld id="{4DC67FB4-F757-4916-89E7-76B403F32621}" type="slidenum">
              <a:rPr lang="zh-CN" altLang="en-US" smtClean="0"/>
              <a:t>5</a:t>
            </a:fld>
            <a:endParaRPr lang="zh-CN" altLang="en-US"/>
          </a:p>
        </p:txBody>
      </p:sp>
    </p:spTree>
    <p:extLst>
      <p:ext uri="{BB962C8B-B14F-4D97-AF65-F5344CB8AC3E}">
        <p14:creationId xmlns:p14="http://schemas.microsoft.com/office/powerpoint/2010/main" val="3703621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the basic workflow of contact angle measurement.</a:t>
            </a:r>
            <a:br>
              <a:rPr lang="en-US" altLang="zh-CN" dirty="0"/>
            </a:br>
            <a:r>
              <a:rPr lang="en-US" altLang="zh-CN" dirty="0"/>
              <a:t>The focus is on the physics-constrained steps.  Our data consists of 3D CT images containing samples with three different </a:t>
            </a:r>
            <a:r>
              <a:rPr lang="en-US" altLang="zh-CN" dirty="0" err="1"/>
              <a:t>wettabilities</a:t>
            </a:r>
            <a:r>
              <a:rPr lang="en-US" altLang="zh-CN" dirty="0"/>
              <a:t>.</a:t>
            </a:r>
            <a:endParaRPr lang="zh-CN" altLang="en-US" dirty="0"/>
          </a:p>
        </p:txBody>
      </p:sp>
      <p:sp>
        <p:nvSpPr>
          <p:cNvPr id="4" name="灯片编号占位符 3"/>
          <p:cNvSpPr>
            <a:spLocks noGrp="1"/>
          </p:cNvSpPr>
          <p:nvPr>
            <p:ph type="sldNum" sz="quarter" idx="5"/>
          </p:nvPr>
        </p:nvSpPr>
        <p:spPr/>
        <p:txBody>
          <a:bodyPr/>
          <a:lstStyle/>
          <a:p>
            <a:fld id="{4DC67FB4-F757-4916-89E7-76B403F32621}" type="slidenum">
              <a:rPr lang="zh-CN" altLang="en-US" smtClean="0"/>
              <a:t>6</a:t>
            </a:fld>
            <a:endParaRPr lang="zh-CN" altLang="en-US"/>
          </a:p>
        </p:txBody>
      </p:sp>
    </p:spTree>
    <p:extLst>
      <p:ext uri="{BB962C8B-B14F-4D97-AF65-F5344CB8AC3E}">
        <p14:creationId xmlns:p14="http://schemas.microsoft.com/office/powerpoint/2010/main" val="4063550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first step is to remove image noise, as well as small liquid and gas clusters.</a:t>
            </a:r>
          </a:p>
          <a:p>
            <a:r>
              <a:rPr lang="en-US" altLang="zh-CN" dirty="0"/>
              <a:t>These clusters contain too few voxels, making the contact angle difficult to identify even visually.</a:t>
            </a:r>
          </a:p>
          <a:p>
            <a:r>
              <a:rPr lang="en-US" altLang="zh-CN" dirty="0"/>
              <a:t>Therefore, they are excluded from the subsequent measurements.</a:t>
            </a:r>
          </a:p>
        </p:txBody>
      </p:sp>
      <p:sp>
        <p:nvSpPr>
          <p:cNvPr id="4" name="灯片编号占位符 3"/>
          <p:cNvSpPr>
            <a:spLocks noGrp="1"/>
          </p:cNvSpPr>
          <p:nvPr>
            <p:ph type="sldNum" sz="quarter" idx="5"/>
          </p:nvPr>
        </p:nvSpPr>
        <p:spPr/>
        <p:txBody>
          <a:bodyPr/>
          <a:lstStyle/>
          <a:p>
            <a:fld id="{4DC67FB4-F757-4916-89E7-76B403F32621}" type="slidenum">
              <a:rPr lang="zh-CN" altLang="en-US" smtClean="0"/>
              <a:t>7</a:t>
            </a:fld>
            <a:endParaRPr lang="zh-CN" altLang="en-US"/>
          </a:p>
        </p:txBody>
      </p:sp>
    </p:spTree>
    <p:extLst>
      <p:ext uri="{BB962C8B-B14F-4D97-AF65-F5344CB8AC3E}">
        <p14:creationId xmlns:p14="http://schemas.microsoft.com/office/powerpoint/2010/main" val="1696447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And then, we need to extract two interfaces, the liquid-gas interfaces and solid-liquid interfaces, and three-phase contact points. We identify two interfaces based on face contact.</a:t>
            </a:r>
          </a:p>
          <a:p>
            <a:r>
              <a:rPr lang="en-US" altLang="zh-CN" dirty="0"/>
              <a:t>Voxels belonging to both interfaces are considered as three-phase contact points. These points are then subjected to strict filtering.</a:t>
            </a:r>
            <a:endParaRPr lang="zh-CN" altLang="en-US" dirty="0"/>
          </a:p>
        </p:txBody>
      </p:sp>
      <p:sp>
        <p:nvSpPr>
          <p:cNvPr id="4" name="灯片编号占位符 3"/>
          <p:cNvSpPr>
            <a:spLocks noGrp="1"/>
          </p:cNvSpPr>
          <p:nvPr>
            <p:ph type="sldNum" sz="quarter" idx="5"/>
          </p:nvPr>
        </p:nvSpPr>
        <p:spPr/>
        <p:txBody>
          <a:bodyPr/>
          <a:lstStyle/>
          <a:p>
            <a:fld id="{4DC67FB4-F757-4916-89E7-76B403F32621}" type="slidenum">
              <a:rPr lang="zh-CN" altLang="en-US" smtClean="0"/>
              <a:t>8</a:t>
            </a:fld>
            <a:endParaRPr lang="zh-CN" altLang="en-US"/>
          </a:p>
        </p:txBody>
      </p:sp>
    </p:spTree>
    <p:extLst>
      <p:ext uri="{BB962C8B-B14F-4D97-AF65-F5344CB8AC3E}">
        <p14:creationId xmlns:p14="http://schemas.microsoft.com/office/powerpoint/2010/main" val="35672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apply three filtering steps to identify reliable three-phase contact points.</a:t>
            </a:r>
          </a:p>
          <a:p>
            <a:r>
              <a:rPr lang="en-US" altLang="zh-CN" dirty="0"/>
              <a:t>First, neighboring voxels must contain all three phases: solid, liquid, and gas.</a:t>
            </a:r>
          </a:p>
          <a:p>
            <a:r>
              <a:rPr lang="en-US" altLang="zh-CN" dirty="0"/>
              <a:t>Second, we further evaluate the local solid surface.</a:t>
            </a:r>
          </a:p>
          <a:p>
            <a:r>
              <a:rPr lang="en-US" altLang="zh-CN" dirty="0"/>
              <a:t>In theory, contact angles measured on relatively flat sand surfaces are more reliable.</a:t>
            </a:r>
          </a:p>
          <a:p>
            <a:r>
              <a:rPr lang="en-US" altLang="zh-CN" dirty="0"/>
              <a:t>Therefore, we construct a spherical neighborhood centered at each contact point and calculate the local solid fraction.</a:t>
            </a:r>
          </a:p>
          <a:p>
            <a:r>
              <a:rPr lang="en-US" altLang="zh-CN" dirty="0"/>
              <a:t>Contact points with excessively small or large solid fractions are excluded.</a:t>
            </a:r>
          </a:p>
          <a:p>
            <a:r>
              <a:rPr lang="en-US" altLang="zh-CN" dirty="0"/>
              <a:t>As illustrated on the right, these points are usually located near sharp edges or highly concave regions.</a:t>
            </a:r>
          </a:p>
          <a:p>
            <a:r>
              <a:rPr lang="en-US" altLang="zh-CN" dirty="0"/>
              <a:t>Essentially, these procedures evaluate the quality of the contact angle measurement and retain only reliable data points.</a:t>
            </a:r>
          </a:p>
          <a:p>
            <a:r>
              <a:rPr lang="en-US" altLang="zh-CN" dirty="0"/>
              <a:t>The method is simple, but very effective.</a:t>
            </a:r>
          </a:p>
        </p:txBody>
      </p:sp>
      <p:sp>
        <p:nvSpPr>
          <p:cNvPr id="4" name="灯片编号占位符 3"/>
          <p:cNvSpPr>
            <a:spLocks noGrp="1"/>
          </p:cNvSpPr>
          <p:nvPr>
            <p:ph type="sldNum" sz="quarter" idx="5"/>
          </p:nvPr>
        </p:nvSpPr>
        <p:spPr/>
        <p:txBody>
          <a:bodyPr/>
          <a:lstStyle/>
          <a:p>
            <a:fld id="{4DC67FB4-F757-4916-89E7-76B403F32621}" type="slidenum">
              <a:rPr lang="zh-CN" altLang="en-US" smtClean="0"/>
              <a:t>9</a:t>
            </a:fld>
            <a:endParaRPr lang="zh-CN" altLang="en-US"/>
          </a:p>
        </p:txBody>
      </p:sp>
    </p:spTree>
    <p:extLst>
      <p:ext uri="{BB962C8B-B14F-4D97-AF65-F5344CB8AC3E}">
        <p14:creationId xmlns:p14="http://schemas.microsoft.com/office/powerpoint/2010/main" val="3881574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A37ADC-D460-48B7-A1FF-C30B4C020CA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1CC7B3B-5ADF-4449-8292-8A5BED2DF3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BE98A54-2E6C-4250-AC63-691D371275AC}"/>
              </a:ext>
            </a:extLst>
          </p:cNvPr>
          <p:cNvSpPr>
            <a:spLocks noGrp="1"/>
          </p:cNvSpPr>
          <p:nvPr>
            <p:ph type="dt" sz="half" idx="10"/>
          </p:nvPr>
        </p:nvSpPr>
        <p:spPr/>
        <p:txBody>
          <a:bodyPr/>
          <a:lstStyle/>
          <a:p>
            <a:fld id="{D8BB9428-E006-47A8-851F-C0B91E22B635}" type="datetimeFigureOut">
              <a:rPr lang="zh-CN" altLang="en-US" smtClean="0"/>
              <a:t>2026/5/22</a:t>
            </a:fld>
            <a:endParaRPr lang="zh-CN" altLang="en-US"/>
          </a:p>
        </p:txBody>
      </p:sp>
      <p:sp>
        <p:nvSpPr>
          <p:cNvPr id="5" name="页脚占位符 4">
            <a:extLst>
              <a:ext uri="{FF2B5EF4-FFF2-40B4-BE49-F238E27FC236}">
                <a16:creationId xmlns:a16="http://schemas.microsoft.com/office/drawing/2014/main" id="{6C64B82F-F6A8-4473-ADF3-BC54BC1664C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4992F92-93C0-44E3-AE9A-6EBBA8035196}"/>
              </a:ext>
            </a:extLst>
          </p:cNvPr>
          <p:cNvSpPr>
            <a:spLocks noGrp="1"/>
          </p:cNvSpPr>
          <p:nvPr>
            <p:ph type="sldNum" sz="quarter" idx="12"/>
          </p:nvPr>
        </p:nvSpPr>
        <p:spPr/>
        <p:txBody>
          <a:bodyPr/>
          <a:lstStyle/>
          <a:p>
            <a:fld id="{051C4EAC-07C1-4DA5-9990-FC37BDBA18CA}" type="slidenum">
              <a:rPr lang="zh-CN" altLang="en-US" smtClean="0"/>
              <a:t>‹#›</a:t>
            </a:fld>
            <a:endParaRPr lang="zh-CN" altLang="en-US"/>
          </a:p>
        </p:txBody>
      </p:sp>
    </p:spTree>
    <p:extLst>
      <p:ext uri="{BB962C8B-B14F-4D97-AF65-F5344CB8AC3E}">
        <p14:creationId xmlns:p14="http://schemas.microsoft.com/office/powerpoint/2010/main" val="2561413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FA864F-5809-4F54-B0C1-01BA492F527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43B3899-7921-4B48-ADD7-725A3D7A98A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FF4334-F5CC-41A4-A159-204AE4EE1877}"/>
              </a:ext>
            </a:extLst>
          </p:cNvPr>
          <p:cNvSpPr>
            <a:spLocks noGrp="1"/>
          </p:cNvSpPr>
          <p:nvPr>
            <p:ph type="dt" sz="half" idx="10"/>
          </p:nvPr>
        </p:nvSpPr>
        <p:spPr/>
        <p:txBody>
          <a:bodyPr/>
          <a:lstStyle/>
          <a:p>
            <a:fld id="{D8BB9428-E006-47A8-851F-C0B91E22B635}" type="datetimeFigureOut">
              <a:rPr lang="zh-CN" altLang="en-US" smtClean="0"/>
              <a:t>2026/5/22</a:t>
            </a:fld>
            <a:endParaRPr lang="zh-CN" altLang="en-US"/>
          </a:p>
        </p:txBody>
      </p:sp>
      <p:sp>
        <p:nvSpPr>
          <p:cNvPr id="5" name="页脚占位符 4">
            <a:extLst>
              <a:ext uri="{FF2B5EF4-FFF2-40B4-BE49-F238E27FC236}">
                <a16:creationId xmlns:a16="http://schemas.microsoft.com/office/drawing/2014/main" id="{FCACA511-9C16-4627-B882-B066B7932F8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5F8921-23DF-4596-A168-BA628DC43034}"/>
              </a:ext>
            </a:extLst>
          </p:cNvPr>
          <p:cNvSpPr>
            <a:spLocks noGrp="1"/>
          </p:cNvSpPr>
          <p:nvPr>
            <p:ph type="sldNum" sz="quarter" idx="12"/>
          </p:nvPr>
        </p:nvSpPr>
        <p:spPr/>
        <p:txBody>
          <a:bodyPr/>
          <a:lstStyle/>
          <a:p>
            <a:fld id="{051C4EAC-07C1-4DA5-9990-FC37BDBA18CA}" type="slidenum">
              <a:rPr lang="zh-CN" altLang="en-US" smtClean="0"/>
              <a:t>‹#›</a:t>
            </a:fld>
            <a:endParaRPr lang="zh-CN" altLang="en-US"/>
          </a:p>
        </p:txBody>
      </p:sp>
    </p:spTree>
    <p:extLst>
      <p:ext uri="{BB962C8B-B14F-4D97-AF65-F5344CB8AC3E}">
        <p14:creationId xmlns:p14="http://schemas.microsoft.com/office/powerpoint/2010/main" val="1390424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2EB022B-9C37-4C78-9336-34CE838B881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0A1346B-928C-424C-9342-4927672B6FE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BB71DB-E341-461E-8792-4E3A8F3881A8}"/>
              </a:ext>
            </a:extLst>
          </p:cNvPr>
          <p:cNvSpPr>
            <a:spLocks noGrp="1"/>
          </p:cNvSpPr>
          <p:nvPr>
            <p:ph type="dt" sz="half" idx="10"/>
          </p:nvPr>
        </p:nvSpPr>
        <p:spPr/>
        <p:txBody>
          <a:bodyPr/>
          <a:lstStyle/>
          <a:p>
            <a:fld id="{D8BB9428-E006-47A8-851F-C0B91E22B635}" type="datetimeFigureOut">
              <a:rPr lang="zh-CN" altLang="en-US" smtClean="0"/>
              <a:t>2026/5/22</a:t>
            </a:fld>
            <a:endParaRPr lang="zh-CN" altLang="en-US"/>
          </a:p>
        </p:txBody>
      </p:sp>
      <p:sp>
        <p:nvSpPr>
          <p:cNvPr id="5" name="页脚占位符 4">
            <a:extLst>
              <a:ext uri="{FF2B5EF4-FFF2-40B4-BE49-F238E27FC236}">
                <a16:creationId xmlns:a16="http://schemas.microsoft.com/office/drawing/2014/main" id="{C4D2FC9A-CAF8-4E50-AABF-05A651517A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7355DB-F6ED-4350-A2A5-319944D1917F}"/>
              </a:ext>
            </a:extLst>
          </p:cNvPr>
          <p:cNvSpPr>
            <a:spLocks noGrp="1"/>
          </p:cNvSpPr>
          <p:nvPr>
            <p:ph type="sldNum" sz="quarter" idx="12"/>
          </p:nvPr>
        </p:nvSpPr>
        <p:spPr/>
        <p:txBody>
          <a:bodyPr/>
          <a:lstStyle/>
          <a:p>
            <a:fld id="{051C4EAC-07C1-4DA5-9990-FC37BDBA18CA}" type="slidenum">
              <a:rPr lang="zh-CN" altLang="en-US" smtClean="0"/>
              <a:t>‹#›</a:t>
            </a:fld>
            <a:endParaRPr lang="zh-CN" altLang="en-US"/>
          </a:p>
        </p:txBody>
      </p:sp>
    </p:spTree>
    <p:extLst>
      <p:ext uri="{BB962C8B-B14F-4D97-AF65-F5344CB8AC3E}">
        <p14:creationId xmlns:p14="http://schemas.microsoft.com/office/powerpoint/2010/main" val="1437862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8BC29E-FECC-4032-94BD-B09EA1A20A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EF99736-8AE3-446B-8AAE-DC63EDC4C85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800DE39-12C5-413B-9B9A-33F63C7D3D0A}"/>
              </a:ext>
            </a:extLst>
          </p:cNvPr>
          <p:cNvSpPr>
            <a:spLocks noGrp="1"/>
          </p:cNvSpPr>
          <p:nvPr>
            <p:ph type="dt" sz="half" idx="10"/>
          </p:nvPr>
        </p:nvSpPr>
        <p:spPr/>
        <p:txBody>
          <a:bodyPr/>
          <a:lstStyle/>
          <a:p>
            <a:fld id="{D8BB9428-E006-47A8-851F-C0B91E22B635}" type="datetimeFigureOut">
              <a:rPr lang="zh-CN" altLang="en-US" smtClean="0"/>
              <a:t>2026/5/22</a:t>
            </a:fld>
            <a:endParaRPr lang="zh-CN" altLang="en-US"/>
          </a:p>
        </p:txBody>
      </p:sp>
      <p:sp>
        <p:nvSpPr>
          <p:cNvPr id="5" name="页脚占位符 4">
            <a:extLst>
              <a:ext uri="{FF2B5EF4-FFF2-40B4-BE49-F238E27FC236}">
                <a16:creationId xmlns:a16="http://schemas.microsoft.com/office/drawing/2014/main" id="{E3DBDE48-959E-44EB-B89D-18289588C6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E5B615-BA26-4108-8086-02247344A690}"/>
              </a:ext>
            </a:extLst>
          </p:cNvPr>
          <p:cNvSpPr>
            <a:spLocks noGrp="1"/>
          </p:cNvSpPr>
          <p:nvPr>
            <p:ph type="sldNum" sz="quarter" idx="12"/>
          </p:nvPr>
        </p:nvSpPr>
        <p:spPr/>
        <p:txBody>
          <a:bodyPr/>
          <a:lstStyle/>
          <a:p>
            <a:fld id="{051C4EAC-07C1-4DA5-9990-FC37BDBA18CA}" type="slidenum">
              <a:rPr lang="zh-CN" altLang="en-US" smtClean="0"/>
              <a:t>‹#›</a:t>
            </a:fld>
            <a:endParaRPr lang="zh-CN" altLang="en-US"/>
          </a:p>
        </p:txBody>
      </p:sp>
    </p:spTree>
    <p:extLst>
      <p:ext uri="{BB962C8B-B14F-4D97-AF65-F5344CB8AC3E}">
        <p14:creationId xmlns:p14="http://schemas.microsoft.com/office/powerpoint/2010/main" val="3182722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E12DF3-79B3-41E0-B098-D1E9BA864DE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1C611-97CC-4D02-AF89-6482F79D0D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FE05272-A37E-4B06-81CB-7A7B5D7A78B1}"/>
              </a:ext>
            </a:extLst>
          </p:cNvPr>
          <p:cNvSpPr>
            <a:spLocks noGrp="1"/>
          </p:cNvSpPr>
          <p:nvPr>
            <p:ph type="dt" sz="half" idx="10"/>
          </p:nvPr>
        </p:nvSpPr>
        <p:spPr/>
        <p:txBody>
          <a:bodyPr/>
          <a:lstStyle/>
          <a:p>
            <a:fld id="{D8BB9428-E006-47A8-851F-C0B91E22B635}" type="datetimeFigureOut">
              <a:rPr lang="zh-CN" altLang="en-US" smtClean="0"/>
              <a:t>2026/5/22</a:t>
            </a:fld>
            <a:endParaRPr lang="zh-CN" altLang="en-US"/>
          </a:p>
        </p:txBody>
      </p:sp>
      <p:sp>
        <p:nvSpPr>
          <p:cNvPr id="5" name="页脚占位符 4">
            <a:extLst>
              <a:ext uri="{FF2B5EF4-FFF2-40B4-BE49-F238E27FC236}">
                <a16:creationId xmlns:a16="http://schemas.microsoft.com/office/drawing/2014/main" id="{CD5A7D26-B3B7-4791-90F7-693A6E81CC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8D76DDD-D243-44C9-9503-7BE4399E42CA}"/>
              </a:ext>
            </a:extLst>
          </p:cNvPr>
          <p:cNvSpPr>
            <a:spLocks noGrp="1"/>
          </p:cNvSpPr>
          <p:nvPr>
            <p:ph type="sldNum" sz="quarter" idx="12"/>
          </p:nvPr>
        </p:nvSpPr>
        <p:spPr/>
        <p:txBody>
          <a:bodyPr/>
          <a:lstStyle/>
          <a:p>
            <a:fld id="{051C4EAC-07C1-4DA5-9990-FC37BDBA18CA}" type="slidenum">
              <a:rPr lang="zh-CN" altLang="en-US" smtClean="0"/>
              <a:t>‹#›</a:t>
            </a:fld>
            <a:endParaRPr lang="zh-CN" altLang="en-US"/>
          </a:p>
        </p:txBody>
      </p:sp>
    </p:spTree>
    <p:extLst>
      <p:ext uri="{BB962C8B-B14F-4D97-AF65-F5344CB8AC3E}">
        <p14:creationId xmlns:p14="http://schemas.microsoft.com/office/powerpoint/2010/main" val="3387969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C94AEF-53F0-42E3-A142-06D9A860A9E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478A693-12DA-4185-86AA-DE21023F1D1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6B687A5-7BBB-4D0D-A9A3-F3100367EA66}"/>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1CC10C4-64C7-4D11-9CE8-08B164DD096D}"/>
              </a:ext>
            </a:extLst>
          </p:cNvPr>
          <p:cNvSpPr>
            <a:spLocks noGrp="1"/>
          </p:cNvSpPr>
          <p:nvPr>
            <p:ph type="dt" sz="half" idx="10"/>
          </p:nvPr>
        </p:nvSpPr>
        <p:spPr/>
        <p:txBody>
          <a:bodyPr/>
          <a:lstStyle/>
          <a:p>
            <a:fld id="{D8BB9428-E006-47A8-851F-C0B91E22B635}" type="datetimeFigureOut">
              <a:rPr lang="zh-CN" altLang="en-US" smtClean="0"/>
              <a:t>2026/5/22</a:t>
            </a:fld>
            <a:endParaRPr lang="zh-CN" altLang="en-US"/>
          </a:p>
        </p:txBody>
      </p:sp>
      <p:sp>
        <p:nvSpPr>
          <p:cNvPr id="6" name="页脚占位符 5">
            <a:extLst>
              <a:ext uri="{FF2B5EF4-FFF2-40B4-BE49-F238E27FC236}">
                <a16:creationId xmlns:a16="http://schemas.microsoft.com/office/drawing/2014/main" id="{56B89C23-8276-4A53-877F-C31CE7329F4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0086E78-F209-44AE-B437-43AD6DA4FD28}"/>
              </a:ext>
            </a:extLst>
          </p:cNvPr>
          <p:cNvSpPr>
            <a:spLocks noGrp="1"/>
          </p:cNvSpPr>
          <p:nvPr>
            <p:ph type="sldNum" sz="quarter" idx="12"/>
          </p:nvPr>
        </p:nvSpPr>
        <p:spPr/>
        <p:txBody>
          <a:bodyPr/>
          <a:lstStyle/>
          <a:p>
            <a:fld id="{051C4EAC-07C1-4DA5-9990-FC37BDBA18CA}" type="slidenum">
              <a:rPr lang="zh-CN" altLang="en-US" smtClean="0"/>
              <a:t>‹#›</a:t>
            </a:fld>
            <a:endParaRPr lang="zh-CN" altLang="en-US"/>
          </a:p>
        </p:txBody>
      </p:sp>
    </p:spTree>
    <p:extLst>
      <p:ext uri="{BB962C8B-B14F-4D97-AF65-F5344CB8AC3E}">
        <p14:creationId xmlns:p14="http://schemas.microsoft.com/office/powerpoint/2010/main" val="412653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A3704F-EDCE-448D-97C4-87A80043706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502A6B2-768A-4A7E-8AAC-211AC20074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5645D34-CF8C-40A6-8F95-391E91CE190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656DDBF-AA64-4968-9635-2F1DB991C8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030DF29-3F09-4793-81AD-22CA6453F6D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EAB1A02-2A3E-48B9-BEA6-AF0AE440ED2B}"/>
              </a:ext>
            </a:extLst>
          </p:cNvPr>
          <p:cNvSpPr>
            <a:spLocks noGrp="1"/>
          </p:cNvSpPr>
          <p:nvPr>
            <p:ph type="dt" sz="half" idx="10"/>
          </p:nvPr>
        </p:nvSpPr>
        <p:spPr/>
        <p:txBody>
          <a:bodyPr/>
          <a:lstStyle/>
          <a:p>
            <a:fld id="{D8BB9428-E006-47A8-851F-C0B91E22B635}" type="datetimeFigureOut">
              <a:rPr lang="zh-CN" altLang="en-US" smtClean="0"/>
              <a:t>2026/5/22</a:t>
            </a:fld>
            <a:endParaRPr lang="zh-CN" altLang="en-US"/>
          </a:p>
        </p:txBody>
      </p:sp>
      <p:sp>
        <p:nvSpPr>
          <p:cNvPr id="8" name="页脚占位符 7">
            <a:extLst>
              <a:ext uri="{FF2B5EF4-FFF2-40B4-BE49-F238E27FC236}">
                <a16:creationId xmlns:a16="http://schemas.microsoft.com/office/drawing/2014/main" id="{D07745DC-CDA6-4604-B0E8-D4FF6E800AA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E6126DA-F058-4D8E-8551-ACAF0567DDD4}"/>
              </a:ext>
            </a:extLst>
          </p:cNvPr>
          <p:cNvSpPr>
            <a:spLocks noGrp="1"/>
          </p:cNvSpPr>
          <p:nvPr>
            <p:ph type="sldNum" sz="quarter" idx="12"/>
          </p:nvPr>
        </p:nvSpPr>
        <p:spPr/>
        <p:txBody>
          <a:bodyPr/>
          <a:lstStyle/>
          <a:p>
            <a:fld id="{051C4EAC-07C1-4DA5-9990-FC37BDBA18CA}" type="slidenum">
              <a:rPr lang="zh-CN" altLang="en-US" smtClean="0"/>
              <a:t>‹#›</a:t>
            </a:fld>
            <a:endParaRPr lang="zh-CN" altLang="en-US"/>
          </a:p>
        </p:txBody>
      </p:sp>
    </p:spTree>
    <p:extLst>
      <p:ext uri="{BB962C8B-B14F-4D97-AF65-F5344CB8AC3E}">
        <p14:creationId xmlns:p14="http://schemas.microsoft.com/office/powerpoint/2010/main" val="2190649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2F4057-069E-4E52-BBC3-69C7A6170B5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32C757-E4FC-4CF5-B3A2-1A936E3BE531}"/>
              </a:ext>
            </a:extLst>
          </p:cNvPr>
          <p:cNvSpPr>
            <a:spLocks noGrp="1"/>
          </p:cNvSpPr>
          <p:nvPr>
            <p:ph type="dt" sz="half" idx="10"/>
          </p:nvPr>
        </p:nvSpPr>
        <p:spPr/>
        <p:txBody>
          <a:bodyPr/>
          <a:lstStyle/>
          <a:p>
            <a:fld id="{D8BB9428-E006-47A8-851F-C0B91E22B635}" type="datetimeFigureOut">
              <a:rPr lang="zh-CN" altLang="en-US" smtClean="0"/>
              <a:t>2026/5/22</a:t>
            </a:fld>
            <a:endParaRPr lang="zh-CN" altLang="en-US"/>
          </a:p>
        </p:txBody>
      </p:sp>
      <p:sp>
        <p:nvSpPr>
          <p:cNvPr id="4" name="页脚占位符 3">
            <a:extLst>
              <a:ext uri="{FF2B5EF4-FFF2-40B4-BE49-F238E27FC236}">
                <a16:creationId xmlns:a16="http://schemas.microsoft.com/office/drawing/2014/main" id="{9B4D492B-551E-4553-B10B-90078B40DFB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6FF4246-20E4-45A1-8799-8DF759755343}"/>
              </a:ext>
            </a:extLst>
          </p:cNvPr>
          <p:cNvSpPr>
            <a:spLocks noGrp="1"/>
          </p:cNvSpPr>
          <p:nvPr>
            <p:ph type="sldNum" sz="quarter" idx="12"/>
          </p:nvPr>
        </p:nvSpPr>
        <p:spPr/>
        <p:txBody>
          <a:bodyPr/>
          <a:lstStyle/>
          <a:p>
            <a:fld id="{051C4EAC-07C1-4DA5-9990-FC37BDBA18CA}" type="slidenum">
              <a:rPr lang="zh-CN" altLang="en-US" smtClean="0"/>
              <a:t>‹#›</a:t>
            </a:fld>
            <a:endParaRPr lang="zh-CN" altLang="en-US"/>
          </a:p>
        </p:txBody>
      </p:sp>
    </p:spTree>
    <p:extLst>
      <p:ext uri="{BB962C8B-B14F-4D97-AF65-F5344CB8AC3E}">
        <p14:creationId xmlns:p14="http://schemas.microsoft.com/office/powerpoint/2010/main" val="44596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55F93DE-6B97-46E2-A3D1-40C970D43C1D}"/>
              </a:ext>
            </a:extLst>
          </p:cNvPr>
          <p:cNvSpPr>
            <a:spLocks noGrp="1"/>
          </p:cNvSpPr>
          <p:nvPr>
            <p:ph type="dt" sz="half" idx="10"/>
          </p:nvPr>
        </p:nvSpPr>
        <p:spPr/>
        <p:txBody>
          <a:bodyPr/>
          <a:lstStyle/>
          <a:p>
            <a:fld id="{D8BB9428-E006-47A8-851F-C0B91E22B635}" type="datetimeFigureOut">
              <a:rPr lang="zh-CN" altLang="en-US" smtClean="0"/>
              <a:t>2026/5/22</a:t>
            </a:fld>
            <a:endParaRPr lang="zh-CN" altLang="en-US"/>
          </a:p>
        </p:txBody>
      </p:sp>
      <p:sp>
        <p:nvSpPr>
          <p:cNvPr id="3" name="页脚占位符 2">
            <a:extLst>
              <a:ext uri="{FF2B5EF4-FFF2-40B4-BE49-F238E27FC236}">
                <a16:creationId xmlns:a16="http://schemas.microsoft.com/office/drawing/2014/main" id="{5B7F4277-F43E-4D67-AC24-BFEACA4441A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5B7CAC9-15CE-4AB6-B8B9-7577BDB82DBC}"/>
              </a:ext>
            </a:extLst>
          </p:cNvPr>
          <p:cNvSpPr>
            <a:spLocks noGrp="1"/>
          </p:cNvSpPr>
          <p:nvPr>
            <p:ph type="sldNum" sz="quarter" idx="12"/>
          </p:nvPr>
        </p:nvSpPr>
        <p:spPr/>
        <p:txBody>
          <a:bodyPr/>
          <a:lstStyle/>
          <a:p>
            <a:fld id="{051C4EAC-07C1-4DA5-9990-FC37BDBA18CA}" type="slidenum">
              <a:rPr lang="zh-CN" altLang="en-US" smtClean="0"/>
              <a:t>‹#›</a:t>
            </a:fld>
            <a:endParaRPr lang="zh-CN" altLang="en-US"/>
          </a:p>
        </p:txBody>
      </p:sp>
    </p:spTree>
    <p:extLst>
      <p:ext uri="{BB962C8B-B14F-4D97-AF65-F5344CB8AC3E}">
        <p14:creationId xmlns:p14="http://schemas.microsoft.com/office/powerpoint/2010/main" val="1723500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D0E6AB-3BF4-4A48-9169-11FA7F601BB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EB04ABE-FBDD-4F60-97D4-CA0E2F2B5D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7E8DE78-6DC5-4866-8BDB-8CA58DC22C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ECA3FF8-97B0-4CB8-A502-FE656274A075}"/>
              </a:ext>
            </a:extLst>
          </p:cNvPr>
          <p:cNvSpPr>
            <a:spLocks noGrp="1"/>
          </p:cNvSpPr>
          <p:nvPr>
            <p:ph type="dt" sz="half" idx="10"/>
          </p:nvPr>
        </p:nvSpPr>
        <p:spPr/>
        <p:txBody>
          <a:bodyPr/>
          <a:lstStyle/>
          <a:p>
            <a:fld id="{D8BB9428-E006-47A8-851F-C0B91E22B635}" type="datetimeFigureOut">
              <a:rPr lang="zh-CN" altLang="en-US" smtClean="0"/>
              <a:t>2026/5/22</a:t>
            </a:fld>
            <a:endParaRPr lang="zh-CN" altLang="en-US"/>
          </a:p>
        </p:txBody>
      </p:sp>
      <p:sp>
        <p:nvSpPr>
          <p:cNvPr id="6" name="页脚占位符 5">
            <a:extLst>
              <a:ext uri="{FF2B5EF4-FFF2-40B4-BE49-F238E27FC236}">
                <a16:creationId xmlns:a16="http://schemas.microsoft.com/office/drawing/2014/main" id="{3B4C3832-0931-4E41-A8CE-B41458BBB3D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001D696-B51B-4617-B454-D96781F5AFA0}"/>
              </a:ext>
            </a:extLst>
          </p:cNvPr>
          <p:cNvSpPr>
            <a:spLocks noGrp="1"/>
          </p:cNvSpPr>
          <p:nvPr>
            <p:ph type="sldNum" sz="quarter" idx="12"/>
          </p:nvPr>
        </p:nvSpPr>
        <p:spPr/>
        <p:txBody>
          <a:bodyPr/>
          <a:lstStyle/>
          <a:p>
            <a:fld id="{051C4EAC-07C1-4DA5-9990-FC37BDBA18CA}" type="slidenum">
              <a:rPr lang="zh-CN" altLang="en-US" smtClean="0"/>
              <a:t>‹#›</a:t>
            </a:fld>
            <a:endParaRPr lang="zh-CN" altLang="en-US"/>
          </a:p>
        </p:txBody>
      </p:sp>
    </p:spTree>
    <p:extLst>
      <p:ext uri="{BB962C8B-B14F-4D97-AF65-F5344CB8AC3E}">
        <p14:creationId xmlns:p14="http://schemas.microsoft.com/office/powerpoint/2010/main" val="1733760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1FE2A5-6C7C-44FB-A2DE-C6DE2DE6876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F8F0748-8D8E-42C0-B302-99449C9D1F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76E51C2-4ED8-45DF-B7D1-E585EE0047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AF183F-D9EE-4956-A8CC-E5F0FBE14F07}"/>
              </a:ext>
            </a:extLst>
          </p:cNvPr>
          <p:cNvSpPr>
            <a:spLocks noGrp="1"/>
          </p:cNvSpPr>
          <p:nvPr>
            <p:ph type="dt" sz="half" idx="10"/>
          </p:nvPr>
        </p:nvSpPr>
        <p:spPr/>
        <p:txBody>
          <a:bodyPr/>
          <a:lstStyle/>
          <a:p>
            <a:fld id="{D8BB9428-E006-47A8-851F-C0B91E22B635}" type="datetimeFigureOut">
              <a:rPr lang="zh-CN" altLang="en-US" smtClean="0"/>
              <a:t>2026/5/22</a:t>
            </a:fld>
            <a:endParaRPr lang="zh-CN" altLang="en-US"/>
          </a:p>
        </p:txBody>
      </p:sp>
      <p:sp>
        <p:nvSpPr>
          <p:cNvPr id="6" name="页脚占位符 5">
            <a:extLst>
              <a:ext uri="{FF2B5EF4-FFF2-40B4-BE49-F238E27FC236}">
                <a16:creationId xmlns:a16="http://schemas.microsoft.com/office/drawing/2014/main" id="{19EB9F7E-6A4A-4A41-9151-37B85BF3EA8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02C60C8-F168-4124-829F-9033469AA5CB}"/>
              </a:ext>
            </a:extLst>
          </p:cNvPr>
          <p:cNvSpPr>
            <a:spLocks noGrp="1"/>
          </p:cNvSpPr>
          <p:nvPr>
            <p:ph type="sldNum" sz="quarter" idx="12"/>
          </p:nvPr>
        </p:nvSpPr>
        <p:spPr/>
        <p:txBody>
          <a:bodyPr/>
          <a:lstStyle/>
          <a:p>
            <a:fld id="{051C4EAC-07C1-4DA5-9990-FC37BDBA18CA}" type="slidenum">
              <a:rPr lang="zh-CN" altLang="en-US" smtClean="0"/>
              <a:t>‹#›</a:t>
            </a:fld>
            <a:endParaRPr lang="zh-CN" altLang="en-US"/>
          </a:p>
        </p:txBody>
      </p:sp>
    </p:spTree>
    <p:extLst>
      <p:ext uri="{BB962C8B-B14F-4D97-AF65-F5344CB8AC3E}">
        <p14:creationId xmlns:p14="http://schemas.microsoft.com/office/powerpoint/2010/main" val="2710541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2F191BE-624D-4DFD-9025-EF8790B1E9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36668E6-5DDD-40BD-8755-2029706942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4F4596-02CE-4CE8-B3B7-3796C6AF02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BB9428-E006-47A8-851F-C0B91E22B635}" type="datetimeFigureOut">
              <a:rPr lang="zh-CN" altLang="en-US" smtClean="0"/>
              <a:t>2026/5/22</a:t>
            </a:fld>
            <a:endParaRPr lang="zh-CN" altLang="en-US"/>
          </a:p>
        </p:txBody>
      </p:sp>
      <p:sp>
        <p:nvSpPr>
          <p:cNvPr id="5" name="页脚占位符 4">
            <a:extLst>
              <a:ext uri="{FF2B5EF4-FFF2-40B4-BE49-F238E27FC236}">
                <a16:creationId xmlns:a16="http://schemas.microsoft.com/office/drawing/2014/main" id="{6989E5F7-BB81-4339-847E-00FEDB9F89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BED1BFA-9F03-4999-8DD3-BEC0895212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1C4EAC-07C1-4DA5-9990-FC37BDBA18CA}" type="slidenum">
              <a:rPr lang="zh-CN" altLang="en-US" smtClean="0"/>
              <a:t>‹#›</a:t>
            </a:fld>
            <a:endParaRPr lang="zh-CN" altLang="en-US"/>
          </a:p>
        </p:txBody>
      </p:sp>
    </p:spTree>
    <p:extLst>
      <p:ext uri="{BB962C8B-B14F-4D97-AF65-F5344CB8AC3E}">
        <p14:creationId xmlns:p14="http://schemas.microsoft.com/office/powerpoint/2010/main" val="3847348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6.png"/><Relationship Id="rId7" Type="http://schemas.openxmlformats.org/officeDocument/2006/relationships/image" Target="../media/image25.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oleObject" Target="../embeddings/oleObject1.bin"/><Relationship Id="rId11" Type="http://schemas.openxmlformats.org/officeDocument/2006/relationships/image" Target="../media/image27.emf"/><Relationship Id="rId5" Type="http://schemas.openxmlformats.org/officeDocument/2006/relationships/image" Target="../media/image24.png"/><Relationship Id="rId10" Type="http://schemas.openxmlformats.org/officeDocument/2006/relationships/oleObject" Target="../embeddings/oleObject3.bin"/><Relationship Id="rId4" Type="http://schemas.openxmlformats.org/officeDocument/2006/relationships/image" Target="../media/image23.png"/><Relationship Id="rId9" Type="http://schemas.openxmlformats.org/officeDocument/2006/relationships/image" Target="../media/image26.emf"/></Relationships>
</file>

<file path=ppt/slides/_rels/slide12.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oleObject" Target="../embeddings/oleObject9.bin"/><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image" Target="../media/image32.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emf"/><Relationship Id="rId11" Type="http://schemas.openxmlformats.org/officeDocument/2006/relationships/oleObject" Target="../embeddings/oleObject8.bin"/><Relationship Id="rId5" Type="http://schemas.openxmlformats.org/officeDocument/2006/relationships/oleObject" Target="../embeddings/oleObject5.bin"/><Relationship Id="rId10" Type="http://schemas.openxmlformats.org/officeDocument/2006/relationships/image" Target="../media/image31.emf"/><Relationship Id="rId4" Type="http://schemas.openxmlformats.org/officeDocument/2006/relationships/image" Target="../media/image28.emf"/><Relationship Id="rId9" Type="http://schemas.openxmlformats.org/officeDocument/2006/relationships/oleObject" Target="../embeddings/oleObject7.bin"/><Relationship Id="rId14" Type="http://schemas.openxmlformats.org/officeDocument/2006/relationships/image" Target="../media/image33.emf"/></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wmf"/><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wmf"/><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B8E5600C-9A1E-4AF3-A06F-7A7BF828941D}"/>
              </a:ext>
            </a:extLst>
          </p:cNvPr>
          <p:cNvSpPr/>
          <p:nvPr/>
        </p:nvSpPr>
        <p:spPr>
          <a:xfrm flipV="1">
            <a:off x="0" y="639605"/>
            <a:ext cx="12192000" cy="154896"/>
          </a:xfrm>
          <a:prstGeom prst="rect">
            <a:avLst/>
          </a:prstGeom>
          <a:gradFill flip="none" rotWithShape="1">
            <a:gsLst>
              <a:gs pos="0">
                <a:srgbClr val="272676"/>
              </a:gs>
              <a:gs pos="82000">
                <a:schemeClr val="accent1">
                  <a:lumMod val="60000"/>
                  <a:lumOff val="40000"/>
                  <a:alpha val="0"/>
                </a:schemeClr>
              </a:gs>
              <a:gs pos="37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5" name="图片 4">
            <a:extLst>
              <a:ext uri="{FF2B5EF4-FFF2-40B4-BE49-F238E27FC236}">
                <a16:creationId xmlns:a16="http://schemas.microsoft.com/office/drawing/2014/main" id="{1E760348-10B0-4B9C-A283-FEEE7102C70F}"/>
              </a:ext>
            </a:extLst>
          </p:cNvPr>
          <p:cNvPicPr>
            <a:picLocks noChangeAspect="1"/>
          </p:cNvPicPr>
          <p:nvPr/>
        </p:nvPicPr>
        <p:blipFill>
          <a:blip r:embed="rId3"/>
          <a:stretch>
            <a:fillRect/>
          </a:stretch>
        </p:blipFill>
        <p:spPr>
          <a:xfrm>
            <a:off x="0" y="38261"/>
            <a:ext cx="5160010" cy="601345"/>
          </a:xfrm>
          <a:prstGeom prst="rect">
            <a:avLst/>
          </a:prstGeom>
        </p:spPr>
      </p:pic>
      <p:grpSp>
        <p:nvGrpSpPr>
          <p:cNvPr id="8" name="组合 7">
            <a:extLst>
              <a:ext uri="{FF2B5EF4-FFF2-40B4-BE49-F238E27FC236}">
                <a16:creationId xmlns:a16="http://schemas.microsoft.com/office/drawing/2014/main" id="{FE22EBF8-4794-44B3-865B-130BF98DBFCD}"/>
              </a:ext>
            </a:extLst>
          </p:cNvPr>
          <p:cNvGrpSpPr/>
          <p:nvPr/>
        </p:nvGrpSpPr>
        <p:grpSpPr>
          <a:xfrm>
            <a:off x="-8109" y="1403381"/>
            <a:ext cx="12200108" cy="1617631"/>
            <a:chOff x="-8109" y="1403381"/>
            <a:chExt cx="12200108" cy="1617631"/>
          </a:xfrm>
        </p:grpSpPr>
        <p:sp>
          <p:nvSpPr>
            <p:cNvPr id="9" name="矩形 8">
              <a:extLst>
                <a:ext uri="{FF2B5EF4-FFF2-40B4-BE49-F238E27FC236}">
                  <a16:creationId xmlns:a16="http://schemas.microsoft.com/office/drawing/2014/main" id="{0B651C74-BC49-4CD0-909C-8134F0468CA5}"/>
                </a:ext>
              </a:extLst>
            </p:cNvPr>
            <p:cNvSpPr/>
            <p:nvPr/>
          </p:nvSpPr>
          <p:spPr>
            <a:xfrm>
              <a:off x="-8109" y="1403381"/>
              <a:ext cx="12200108" cy="1617631"/>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文本框 9">
              <a:extLst>
                <a:ext uri="{FF2B5EF4-FFF2-40B4-BE49-F238E27FC236}">
                  <a16:creationId xmlns:a16="http://schemas.microsoft.com/office/drawing/2014/main" id="{28718647-8D61-460D-9077-1B1DDA8B5EDF}"/>
                </a:ext>
              </a:extLst>
            </p:cNvPr>
            <p:cNvSpPr txBox="1"/>
            <p:nvPr/>
          </p:nvSpPr>
          <p:spPr>
            <a:xfrm>
              <a:off x="-8109" y="1403381"/>
              <a:ext cx="12192000" cy="1431289"/>
            </a:xfrm>
            <a:prstGeom prst="rect">
              <a:avLst/>
            </a:prstGeom>
            <a:noFill/>
          </p:spPr>
          <p:txBody>
            <a:bodyPr wrap="square">
              <a:spAutoFit/>
            </a:bodyPr>
            <a:lstStyle/>
            <a:p>
              <a:pPr algn="ctr">
                <a:lnSpc>
                  <a:spcPct val="120000"/>
                </a:lnSpc>
              </a:pPr>
              <a:r>
                <a:rPr lang="en-US" altLang="zh-CN"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Physics-constrained contact angle extraction </a:t>
              </a:r>
            </a:p>
            <a:p>
              <a:pPr algn="ctr">
                <a:lnSpc>
                  <a:spcPct val="120000"/>
                </a:lnSpc>
              </a:pPr>
              <a:r>
                <a:rPr lang="en-US" altLang="zh-CN"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 3D porous media</a:t>
              </a:r>
              <a:endPar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11" name="灯片编号占位符 5">
            <a:extLst>
              <a:ext uri="{FF2B5EF4-FFF2-40B4-BE49-F238E27FC236}">
                <a16:creationId xmlns:a16="http://schemas.microsoft.com/office/drawing/2014/main" id="{389D3BC6-59A7-4659-8254-DF10471FE492}"/>
              </a:ext>
            </a:extLst>
          </p:cNvPr>
          <p:cNvSpPr txBox="1">
            <a:spLocks/>
          </p:cNvSpPr>
          <p:nvPr/>
        </p:nvSpPr>
        <p:spPr>
          <a:xfrm>
            <a:off x="9448800" y="174884"/>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E752A59-53AF-40D4-82E4-1812CAAE0717}" type="slidenum">
              <a:rPr lang="zh-CN" altLang="en-US" b="1" smtClean="0">
                <a:solidFill>
                  <a:schemeClr val="tx1"/>
                </a:solidFill>
                <a:latin typeface="Times New Roman" panose="02020603050405020304" pitchFamily="18" charset="0"/>
                <a:cs typeface="Times New Roman" panose="02020603050405020304" pitchFamily="18" charset="0"/>
              </a:rPr>
              <a:pPr/>
              <a:t>1</a:t>
            </a:fld>
            <a:endParaRPr lang="zh-CN" altLang="en-US" b="1" dirty="0">
              <a:solidFill>
                <a:schemeClr val="tx1"/>
              </a:solidFill>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07E46563-2984-9B3C-8033-1B5DADF2BA90}"/>
              </a:ext>
            </a:extLst>
          </p:cNvPr>
          <p:cNvSpPr txBox="1"/>
          <p:nvPr/>
        </p:nvSpPr>
        <p:spPr>
          <a:xfrm>
            <a:off x="-8109" y="4942890"/>
            <a:ext cx="12200109" cy="830997"/>
          </a:xfrm>
          <a:prstGeom prst="rect">
            <a:avLst/>
          </a:prstGeom>
          <a:noFill/>
        </p:spPr>
        <p:txBody>
          <a:bodyPr wrap="square" rtlCol="0">
            <a:spAutoFit/>
          </a:bodyPr>
          <a:lstStyle/>
          <a:p>
            <a:pPr algn="ctr"/>
            <a:r>
              <a:rPr lang="en-US" altLang="zh-CN" sz="2400" dirty="0" err="1">
                <a:solidFill>
                  <a:srgbClr val="000000"/>
                </a:solidFill>
                <a:latin typeface="Arial" panose="020B0604020202020204" pitchFamily="34" charset="0"/>
                <a:ea typeface="微软雅黑" panose="020B0503020204020204" charset="-122"/>
                <a:cs typeface="Arial" panose="020B0604020202020204" pitchFamily="34" charset="0"/>
              </a:rPr>
              <a:t>Zhenqi</a:t>
            </a:r>
            <a:r>
              <a:rPr lang="en-US" altLang="zh-CN" sz="2400" dirty="0">
                <a:solidFill>
                  <a:srgbClr val="000000"/>
                </a:solidFill>
                <a:latin typeface="Arial" panose="020B0604020202020204" pitchFamily="34" charset="0"/>
                <a:ea typeface="微软雅黑" panose="020B0503020204020204" charset="-122"/>
                <a:cs typeface="Arial" panose="020B0604020202020204" pitchFamily="34" charset="0"/>
              </a:rPr>
              <a:t> Guo, </a:t>
            </a:r>
            <a:r>
              <a:rPr lang="en-US" altLang="zh-CN" sz="2400" b="1" u="sng" dirty="0" err="1">
                <a:solidFill>
                  <a:srgbClr val="000000"/>
                </a:solidFill>
                <a:latin typeface="Arial" panose="020B0604020202020204" pitchFamily="34" charset="0"/>
                <a:ea typeface="微软雅黑" panose="020B0503020204020204" charset="-122"/>
                <a:cs typeface="Arial" panose="020B0604020202020204" pitchFamily="34" charset="0"/>
              </a:rPr>
              <a:t>Feiyan</a:t>
            </a:r>
            <a:r>
              <a:rPr lang="en-US" altLang="zh-CN" sz="2400" b="1" u="sng" dirty="0">
                <a:solidFill>
                  <a:srgbClr val="000000"/>
                </a:solidFill>
                <a:latin typeface="Arial" panose="020B0604020202020204" pitchFamily="34" charset="0"/>
                <a:ea typeface="微软雅黑" panose="020B0503020204020204" charset="-122"/>
                <a:cs typeface="Arial" panose="020B0604020202020204" pitchFamily="34" charset="0"/>
              </a:rPr>
              <a:t> Jin</a:t>
            </a:r>
            <a:r>
              <a:rPr lang="en-US" altLang="zh-CN" sz="2400" dirty="0">
                <a:solidFill>
                  <a:srgbClr val="000000"/>
                </a:solidFill>
                <a:latin typeface="Arial" panose="020B0604020202020204" pitchFamily="34" charset="0"/>
                <a:ea typeface="微软雅黑" panose="020B0503020204020204" charset="-122"/>
                <a:cs typeface="Arial" panose="020B0604020202020204" pitchFamily="34" charset="0"/>
              </a:rPr>
              <a:t>, Liang Lei*</a:t>
            </a:r>
            <a:endParaRPr lang="zh-CN" altLang="en-US" sz="2400" dirty="0">
              <a:latin typeface="Arial" panose="020B0604020202020204" pitchFamily="34" charset="0"/>
              <a:cs typeface="Arial" panose="020B0604020202020204" pitchFamily="34" charset="0"/>
            </a:endParaRPr>
          </a:p>
          <a:p>
            <a:pPr algn="ctr"/>
            <a:endParaRPr lang="zh-CN" altLang="en-US" sz="2400" dirty="0"/>
          </a:p>
        </p:txBody>
      </p:sp>
      <p:sp>
        <p:nvSpPr>
          <p:cNvPr id="3" name="文本框 6">
            <a:extLst>
              <a:ext uri="{FF2B5EF4-FFF2-40B4-BE49-F238E27FC236}">
                <a16:creationId xmlns:a16="http://schemas.microsoft.com/office/drawing/2014/main" id="{24983A4F-5FD0-1156-8179-4E53200D45CD}"/>
              </a:ext>
            </a:extLst>
          </p:cNvPr>
          <p:cNvSpPr txBox="1"/>
          <p:nvPr/>
        </p:nvSpPr>
        <p:spPr>
          <a:xfrm>
            <a:off x="0" y="5987562"/>
            <a:ext cx="12200109"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dirty="0">
                <a:latin typeface="Arial" panose="020B0604020202020204" pitchFamily="34" charset="0"/>
                <a:cs typeface="Arial" panose="020B0604020202020204" pitchFamily="34" charset="0"/>
              </a:rPr>
              <a:t>22/05/ 2026</a:t>
            </a:r>
            <a:endParaRPr lang="zh-CN"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2606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C5873096-7A35-4076-82DB-C981871AC41A}"/>
              </a:ext>
            </a:extLst>
          </p:cNvPr>
          <p:cNvSpPr/>
          <p:nvPr/>
        </p:nvSpPr>
        <p:spPr>
          <a:xfrm flipV="1">
            <a:off x="0" y="639605"/>
            <a:ext cx="12192000" cy="154896"/>
          </a:xfrm>
          <a:prstGeom prst="rect">
            <a:avLst/>
          </a:prstGeom>
          <a:gradFill flip="none" rotWithShape="1">
            <a:gsLst>
              <a:gs pos="0">
                <a:srgbClr val="272676"/>
              </a:gs>
              <a:gs pos="82000">
                <a:schemeClr val="accent1">
                  <a:lumMod val="60000"/>
                  <a:lumOff val="40000"/>
                  <a:alpha val="0"/>
                </a:schemeClr>
              </a:gs>
              <a:gs pos="37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3" name="文本框 12">
            <a:extLst>
              <a:ext uri="{FF2B5EF4-FFF2-40B4-BE49-F238E27FC236}">
                <a16:creationId xmlns:a16="http://schemas.microsoft.com/office/drawing/2014/main" id="{D9DA17EA-2483-4FEC-A751-E4653CEA3136}"/>
              </a:ext>
            </a:extLst>
          </p:cNvPr>
          <p:cNvSpPr txBox="1"/>
          <p:nvPr/>
        </p:nvSpPr>
        <p:spPr>
          <a:xfrm>
            <a:off x="-1" y="55851"/>
            <a:ext cx="12192001" cy="523220"/>
          </a:xfrm>
          <a:prstGeom prst="rect">
            <a:avLst/>
          </a:prstGeom>
          <a:noFill/>
        </p:spPr>
        <p:txBody>
          <a:bodyPr wrap="square" rtlCol="0">
            <a:spAutoFit/>
          </a:bodyPr>
          <a:lstStyle/>
          <a:p>
            <a:pPr>
              <a:tabLst>
                <a:tab pos="11753850" algn="l"/>
              </a:tabLst>
            </a:pPr>
            <a:r>
              <a:rPr lang="en-US" altLang="zh-CN" sz="2800" b="1" dirty="0">
                <a:solidFill>
                  <a:srgbClr val="00206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Result</a:t>
            </a:r>
          </a:p>
        </p:txBody>
      </p:sp>
      <p:sp>
        <p:nvSpPr>
          <p:cNvPr id="14" name="灯片编号占位符 5">
            <a:extLst>
              <a:ext uri="{FF2B5EF4-FFF2-40B4-BE49-F238E27FC236}">
                <a16:creationId xmlns:a16="http://schemas.microsoft.com/office/drawing/2014/main" id="{742FBE70-4CC4-4429-BD3D-2CB7BE49A63C}"/>
              </a:ext>
            </a:extLst>
          </p:cNvPr>
          <p:cNvSpPr txBox="1">
            <a:spLocks/>
          </p:cNvSpPr>
          <p:nvPr/>
        </p:nvSpPr>
        <p:spPr>
          <a:xfrm>
            <a:off x="9448800" y="174884"/>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E752A59-53AF-40D4-82E4-1812CAAE0717}" type="slidenum">
              <a:rPr lang="zh-CN" altLang="en-US" b="1" smtClean="0">
                <a:solidFill>
                  <a:schemeClr val="tx1"/>
                </a:solidFill>
                <a:latin typeface="Times New Roman" panose="02020603050405020304" pitchFamily="18" charset="0"/>
                <a:cs typeface="Times New Roman" panose="02020603050405020304" pitchFamily="18" charset="0"/>
              </a:rPr>
              <a:pPr/>
              <a:t>10</a:t>
            </a:fld>
            <a:endParaRPr lang="zh-CN" altLang="en-US" b="1" dirty="0">
              <a:solidFill>
                <a:schemeClr val="tx1"/>
              </a:solidFill>
              <a:latin typeface="Times New Roman" panose="02020603050405020304" pitchFamily="18" charset="0"/>
              <a:cs typeface="Times New Roman" panose="02020603050405020304" pitchFamily="18" charset="0"/>
            </a:endParaRPr>
          </a:p>
        </p:txBody>
      </p:sp>
      <p:grpSp>
        <p:nvGrpSpPr>
          <p:cNvPr id="2" name="组合 1">
            <a:extLst>
              <a:ext uri="{FF2B5EF4-FFF2-40B4-BE49-F238E27FC236}">
                <a16:creationId xmlns:a16="http://schemas.microsoft.com/office/drawing/2014/main" id="{6C610927-7756-ED35-A979-E8FC4982C9BD}"/>
              </a:ext>
            </a:extLst>
          </p:cNvPr>
          <p:cNvGrpSpPr/>
          <p:nvPr/>
        </p:nvGrpSpPr>
        <p:grpSpPr>
          <a:xfrm>
            <a:off x="321083" y="1449580"/>
            <a:ext cx="4681190" cy="2248501"/>
            <a:chOff x="563050" y="981372"/>
            <a:chExt cx="11420366" cy="5485509"/>
          </a:xfrm>
        </p:grpSpPr>
        <p:pic>
          <p:nvPicPr>
            <p:cNvPr id="41" name="图片 40">
              <a:extLst>
                <a:ext uri="{FF2B5EF4-FFF2-40B4-BE49-F238E27FC236}">
                  <a16:creationId xmlns:a16="http://schemas.microsoft.com/office/drawing/2014/main" id="{CDBF0E94-B1DE-486B-B2EB-8D649BCD6B79}"/>
                </a:ext>
              </a:extLst>
            </p:cNvPr>
            <p:cNvPicPr>
              <a:picLocks/>
            </p:cNvPicPr>
            <p:nvPr/>
          </p:nvPicPr>
          <p:blipFill>
            <a:blip r:embed="rId3"/>
            <a:stretch>
              <a:fillRect/>
            </a:stretch>
          </p:blipFill>
          <p:spPr>
            <a:xfrm>
              <a:off x="6525821" y="1497640"/>
              <a:ext cx="5183114" cy="4751987"/>
            </a:xfrm>
            <a:prstGeom prst="rect">
              <a:avLst/>
            </a:prstGeom>
          </p:spPr>
        </p:pic>
        <p:grpSp>
          <p:nvGrpSpPr>
            <p:cNvPr id="42" name="组合 41">
              <a:extLst>
                <a:ext uri="{FF2B5EF4-FFF2-40B4-BE49-F238E27FC236}">
                  <a16:creationId xmlns:a16="http://schemas.microsoft.com/office/drawing/2014/main" id="{AEFC23F2-F30C-4858-8169-63EA4FC7AE69}"/>
                </a:ext>
              </a:extLst>
            </p:cNvPr>
            <p:cNvGrpSpPr/>
            <p:nvPr/>
          </p:nvGrpSpPr>
          <p:grpSpPr>
            <a:xfrm>
              <a:off x="10709510" y="981372"/>
              <a:ext cx="1273906" cy="1600943"/>
              <a:chOff x="8842075" y="1511246"/>
              <a:chExt cx="790995" cy="994060"/>
            </a:xfrm>
          </p:grpSpPr>
          <p:cxnSp>
            <p:nvCxnSpPr>
              <p:cNvPr id="43" name="直接箭头连接符 42">
                <a:extLst>
                  <a:ext uri="{FF2B5EF4-FFF2-40B4-BE49-F238E27FC236}">
                    <a16:creationId xmlns:a16="http://schemas.microsoft.com/office/drawing/2014/main" id="{72DEE02D-305D-4140-8ADF-07D7835140DF}"/>
                  </a:ext>
                </a:extLst>
              </p:cNvPr>
              <p:cNvCxnSpPr>
                <a:cxnSpLocks/>
              </p:cNvCxnSpPr>
              <p:nvPr/>
            </p:nvCxnSpPr>
            <p:spPr>
              <a:xfrm flipH="1">
                <a:off x="9113732" y="1645444"/>
                <a:ext cx="449469" cy="87862"/>
              </a:xfrm>
              <a:prstGeom prst="straightConnector1">
                <a:avLst/>
              </a:prstGeom>
              <a:ln w="10227">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4" name="直接箭头连接符 43">
                <a:extLst>
                  <a:ext uri="{FF2B5EF4-FFF2-40B4-BE49-F238E27FC236}">
                    <a16:creationId xmlns:a16="http://schemas.microsoft.com/office/drawing/2014/main" id="{75070DA5-55CC-4500-90BE-FC74BC00B0B2}"/>
                  </a:ext>
                </a:extLst>
              </p:cNvPr>
              <p:cNvCxnSpPr>
                <a:cxnSpLocks/>
              </p:cNvCxnSpPr>
              <p:nvPr/>
            </p:nvCxnSpPr>
            <p:spPr>
              <a:xfrm flipH="1">
                <a:off x="9536428" y="1645444"/>
                <a:ext cx="35026" cy="385200"/>
              </a:xfrm>
              <a:prstGeom prst="straightConnector1">
                <a:avLst/>
              </a:prstGeom>
              <a:ln w="10227">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5" name="直接箭头连接符 44">
                <a:extLst>
                  <a:ext uri="{FF2B5EF4-FFF2-40B4-BE49-F238E27FC236}">
                    <a16:creationId xmlns:a16="http://schemas.microsoft.com/office/drawing/2014/main" id="{8A5E542C-21AA-4921-95B5-794DA2723BD5}"/>
                  </a:ext>
                </a:extLst>
              </p:cNvPr>
              <p:cNvCxnSpPr>
                <a:cxnSpLocks/>
              </p:cNvCxnSpPr>
              <p:nvPr/>
            </p:nvCxnSpPr>
            <p:spPr>
              <a:xfrm flipH="1" flipV="1">
                <a:off x="8989219" y="1616869"/>
                <a:ext cx="581921" cy="28576"/>
              </a:xfrm>
              <a:prstGeom prst="straightConnector1">
                <a:avLst/>
              </a:prstGeom>
              <a:ln w="10227">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46" name="文本框 45">
                <a:extLst>
                  <a:ext uri="{FF2B5EF4-FFF2-40B4-BE49-F238E27FC236}">
                    <a16:creationId xmlns:a16="http://schemas.microsoft.com/office/drawing/2014/main" id="{60ABC6D9-0A71-45E9-8982-3ED7B81642AD}"/>
                  </a:ext>
                </a:extLst>
              </p:cNvPr>
              <p:cNvSpPr txBox="1"/>
              <p:nvPr/>
            </p:nvSpPr>
            <p:spPr>
              <a:xfrm>
                <a:off x="8978707" y="1627683"/>
                <a:ext cx="193280" cy="509316"/>
              </a:xfrm>
              <a:prstGeom prst="rect">
                <a:avLst/>
              </a:prstGeom>
              <a:noFill/>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X</a:t>
                </a:r>
                <a:endParaRPr lang="zh-CN" altLang="en-US" dirty="0">
                  <a:latin typeface="Times New Roman" panose="02020603050405020304" pitchFamily="18" charset="0"/>
                  <a:cs typeface="Times New Roman" panose="02020603050405020304" pitchFamily="18" charset="0"/>
                </a:endParaRPr>
              </a:p>
            </p:txBody>
          </p:sp>
          <p:sp>
            <p:nvSpPr>
              <p:cNvPr id="47" name="文本框 46">
                <a:extLst>
                  <a:ext uri="{FF2B5EF4-FFF2-40B4-BE49-F238E27FC236}">
                    <a16:creationId xmlns:a16="http://schemas.microsoft.com/office/drawing/2014/main" id="{98AE4E5A-F396-49CD-A86C-0373DBDF4ED6}"/>
                  </a:ext>
                </a:extLst>
              </p:cNvPr>
              <p:cNvSpPr txBox="1"/>
              <p:nvPr/>
            </p:nvSpPr>
            <p:spPr>
              <a:xfrm>
                <a:off x="8842075" y="1511246"/>
                <a:ext cx="193280" cy="509316"/>
              </a:xfrm>
              <a:prstGeom prst="rect">
                <a:avLst/>
              </a:prstGeom>
              <a:noFill/>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Y</a:t>
                </a:r>
                <a:endParaRPr lang="zh-CN" altLang="en-US" dirty="0">
                  <a:latin typeface="Times New Roman" panose="02020603050405020304" pitchFamily="18" charset="0"/>
                  <a:cs typeface="Times New Roman" panose="02020603050405020304" pitchFamily="18" charset="0"/>
                </a:endParaRPr>
              </a:p>
            </p:txBody>
          </p:sp>
          <p:sp>
            <p:nvSpPr>
              <p:cNvPr id="48" name="文本框 47">
                <a:extLst>
                  <a:ext uri="{FF2B5EF4-FFF2-40B4-BE49-F238E27FC236}">
                    <a16:creationId xmlns:a16="http://schemas.microsoft.com/office/drawing/2014/main" id="{09497909-CBB0-481F-9A73-5BD843E7A287}"/>
                  </a:ext>
                </a:extLst>
              </p:cNvPr>
              <p:cNvSpPr txBox="1"/>
              <p:nvPr/>
            </p:nvSpPr>
            <p:spPr>
              <a:xfrm>
                <a:off x="9439790" y="1995990"/>
                <a:ext cx="193280" cy="509316"/>
              </a:xfrm>
              <a:prstGeom prst="rect">
                <a:avLst/>
              </a:prstGeom>
              <a:noFill/>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Z</a:t>
                </a:r>
                <a:endParaRPr lang="zh-CN" altLang="en-US" dirty="0">
                  <a:latin typeface="Times New Roman" panose="02020603050405020304" pitchFamily="18" charset="0"/>
                  <a:cs typeface="Times New Roman" panose="02020603050405020304" pitchFamily="18" charset="0"/>
                </a:endParaRPr>
              </a:p>
            </p:txBody>
          </p:sp>
        </p:grpSp>
        <p:sp>
          <p:nvSpPr>
            <p:cNvPr id="49" name="文本框 48">
              <a:extLst>
                <a:ext uri="{FF2B5EF4-FFF2-40B4-BE49-F238E27FC236}">
                  <a16:creationId xmlns:a16="http://schemas.microsoft.com/office/drawing/2014/main" id="{E064A836-7AA4-4445-B836-F80B533EDD1C}"/>
                </a:ext>
              </a:extLst>
            </p:cNvPr>
            <p:cNvSpPr txBox="1"/>
            <p:nvPr/>
          </p:nvSpPr>
          <p:spPr>
            <a:xfrm rot="953637">
              <a:off x="6523707" y="5646622"/>
              <a:ext cx="3259064" cy="820259"/>
            </a:xfrm>
            <a:prstGeom prst="rect">
              <a:avLst/>
            </a:prstGeom>
            <a:noFill/>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400 pixels</a:t>
              </a:r>
              <a:endParaRPr lang="zh-CN" altLang="en-US" dirty="0">
                <a:latin typeface="Times New Roman" panose="02020603050405020304" pitchFamily="18" charset="0"/>
                <a:cs typeface="Times New Roman" panose="02020603050405020304" pitchFamily="18" charset="0"/>
              </a:endParaRPr>
            </a:p>
          </p:txBody>
        </p:sp>
        <p:grpSp>
          <p:nvGrpSpPr>
            <p:cNvPr id="50" name="组合 49">
              <a:extLst>
                <a:ext uri="{FF2B5EF4-FFF2-40B4-BE49-F238E27FC236}">
                  <a16:creationId xmlns:a16="http://schemas.microsoft.com/office/drawing/2014/main" id="{D304FA01-9E6A-4ECC-997B-DDB99D8C635F}"/>
                </a:ext>
              </a:extLst>
            </p:cNvPr>
            <p:cNvGrpSpPr/>
            <p:nvPr/>
          </p:nvGrpSpPr>
          <p:grpSpPr>
            <a:xfrm rot="252802">
              <a:off x="6685817" y="5389735"/>
              <a:ext cx="3759432" cy="815677"/>
              <a:chOff x="166688" y="1758552"/>
              <a:chExt cx="1263020" cy="555238"/>
            </a:xfrm>
          </p:grpSpPr>
          <p:cxnSp>
            <p:nvCxnSpPr>
              <p:cNvPr id="51" name="直接连接符 50">
                <a:extLst>
                  <a:ext uri="{FF2B5EF4-FFF2-40B4-BE49-F238E27FC236}">
                    <a16:creationId xmlns:a16="http://schemas.microsoft.com/office/drawing/2014/main" id="{E113E1C4-ECC9-4D51-87DD-0A6AC3FACD36}"/>
                  </a:ext>
                </a:extLst>
              </p:cNvPr>
              <p:cNvCxnSpPr>
                <a:cxnSpLocks/>
              </p:cNvCxnSpPr>
              <p:nvPr/>
            </p:nvCxnSpPr>
            <p:spPr>
              <a:xfrm>
                <a:off x="188119" y="1788318"/>
                <a:ext cx="1221581" cy="492703"/>
              </a:xfrm>
              <a:prstGeom prst="line">
                <a:avLst/>
              </a:prstGeom>
              <a:ln w="10227">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1BE28FB6-F67B-4EAC-9893-504D09581CF2}"/>
                  </a:ext>
                </a:extLst>
              </p:cNvPr>
              <p:cNvCxnSpPr/>
              <p:nvPr/>
            </p:nvCxnSpPr>
            <p:spPr>
              <a:xfrm flipV="1">
                <a:off x="166688" y="1758552"/>
                <a:ext cx="28575" cy="59531"/>
              </a:xfrm>
              <a:prstGeom prst="line">
                <a:avLst/>
              </a:prstGeom>
              <a:ln w="10227">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FBFB932E-B67B-43E5-BF6B-3E4019BFA607}"/>
                  </a:ext>
                </a:extLst>
              </p:cNvPr>
              <p:cNvCxnSpPr/>
              <p:nvPr/>
            </p:nvCxnSpPr>
            <p:spPr>
              <a:xfrm flipV="1">
                <a:off x="1401133" y="2254259"/>
                <a:ext cx="28575" cy="59531"/>
              </a:xfrm>
              <a:prstGeom prst="line">
                <a:avLst/>
              </a:prstGeom>
              <a:ln w="10227">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5" name="图片 54">
              <a:extLst>
                <a:ext uri="{FF2B5EF4-FFF2-40B4-BE49-F238E27FC236}">
                  <a16:creationId xmlns:a16="http://schemas.microsoft.com/office/drawing/2014/main" id="{5D112B39-52FF-4021-BFF8-4B55B90AC6B8}"/>
                </a:ext>
              </a:extLst>
            </p:cNvPr>
            <p:cNvPicPr>
              <a:picLocks/>
            </p:cNvPicPr>
            <p:nvPr/>
          </p:nvPicPr>
          <p:blipFill>
            <a:blip r:embed="rId4"/>
            <a:stretch>
              <a:fillRect/>
            </a:stretch>
          </p:blipFill>
          <p:spPr>
            <a:xfrm>
              <a:off x="563050" y="1507684"/>
              <a:ext cx="5183114" cy="4751987"/>
            </a:xfrm>
            <a:prstGeom prst="rect">
              <a:avLst/>
            </a:prstGeom>
          </p:spPr>
        </p:pic>
      </p:grpSp>
      <p:pic>
        <p:nvPicPr>
          <p:cNvPr id="3" name="图片 2">
            <a:extLst>
              <a:ext uri="{FF2B5EF4-FFF2-40B4-BE49-F238E27FC236}">
                <a16:creationId xmlns:a16="http://schemas.microsoft.com/office/drawing/2014/main" id="{81ECB66C-B13D-1C94-353B-79D59F8AE30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867" r="1"/>
          <a:stretch>
            <a:fillRect/>
          </a:stretch>
        </p:blipFill>
        <p:spPr>
          <a:xfrm>
            <a:off x="399286" y="4355153"/>
            <a:ext cx="4509555" cy="2215096"/>
          </a:xfrm>
          <a:prstGeom prst="rect">
            <a:avLst/>
          </a:prstGeom>
          <a:noFill/>
          <a:ln>
            <a:noFill/>
          </a:ln>
        </p:spPr>
      </p:pic>
      <p:sp>
        <p:nvSpPr>
          <p:cNvPr id="5" name="文本框 4">
            <a:extLst>
              <a:ext uri="{FF2B5EF4-FFF2-40B4-BE49-F238E27FC236}">
                <a16:creationId xmlns:a16="http://schemas.microsoft.com/office/drawing/2014/main" id="{6FEAE2B4-79BB-5750-C77D-9EAC854A7A2D}"/>
              </a:ext>
            </a:extLst>
          </p:cNvPr>
          <p:cNvSpPr txBox="1"/>
          <p:nvPr/>
        </p:nvSpPr>
        <p:spPr>
          <a:xfrm>
            <a:off x="231473" y="3955279"/>
            <a:ext cx="6169306" cy="400110"/>
          </a:xfrm>
          <a:prstGeom prst="rect">
            <a:avLst/>
          </a:prstGeom>
          <a:noFill/>
        </p:spPr>
        <p:txBody>
          <a:bodyPr wrap="square">
            <a:spAutoFit/>
          </a:bodyPr>
          <a:lstStyle/>
          <a:p>
            <a:pPr>
              <a:tabLst>
                <a:tab pos="11753850" algn="l"/>
              </a:tabLst>
            </a:pPr>
            <a:r>
              <a:rPr lang="en-US" altLang="zh-CN" sz="2000" dirty="0">
                <a:latin typeface="Arial" panose="020B0604020202020204" pitchFamily="34" charset="0"/>
                <a:ea typeface="微软雅黑" panose="020B0503020204020204" pitchFamily="34" charset="-122"/>
                <a:cs typeface="Arial" panose="020B0604020202020204" pitchFamily="34" charset="0"/>
              </a:rPr>
              <a:t>Normal vector and plane</a:t>
            </a:r>
          </a:p>
        </p:txBody>
      </p:sp>
      <p:pic>
        <p:nvPicPr>
          <p:cNvPr id="6" name="图片 5">
            <a:extLst>
              <a:ext uri="{FF2B5EF4-FFF2-40B4-BE49-F238E27FC236}">
                <a16:creationId xmlns:a16="http://schemas.microsoft.com/office/drawing/2014/main" id="{E1521FF2-F1B9-4F37-D250-275FBA6BE0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6204010" y="1705930"/>
            <a:ext cx="5335780" cy="4950386"/>
          </a:xfrm>
          <a:prstGeom prst="rect">
            <a:avLst/>
          </a:prstGeom>
          <a:noFill/>
          <a:ln>
            <a:noFill/>
          </a:ln>
        </p:spPr>
      </p:pic>
      <p:sp>
        <p:nvSpPr>
          <p:cNvPr id="7" name="文本框 6">
            <a:extLst>
              <a:ext uri="{FF2B5EF4-FFF2-40B4-BE49-F238E27FC236}">
                <a16:creationId xmlns:a16="http://schemas.microsoft.com/office/drawing/2014/main" id="{B8B000A2-8F0A-97D6-2378-7C7D766570C7}"/>
              </a:ext>
            </a:extLst>
          </p:cNvPr>
          <p:cNvSpPr txBox="1"/>
          <p:nvPr/>
        </p:nvSpPr>
        <p:spPr>
          <a:xfrm>
            <a:off x="231473" y="922060"/>
            <a:ext cx="6169306" cy="400110"/>
          </a:xfrm>
          <a:prstGeom prst="rect">
            <a:avLst/>
          </a:prstGeom>
          <a:noFill/>
        </p:spPr>
        <p:txBody>
          <a:bodyPr wrap="square">
            <a:spAutoFit/>
          </a:bodyPr>
          <a:lstStyle/>
          <a:p>
            <a:pPr>
              <a:tabLst>
                <a:tab pos="11753850" algn="l"/>
              </a:tabLst>
            </a:pPr>
            <a:r>
              <a:rPr lang="en-US" altLang="zh-CN" sz="2000" dirty="0">
                <a:latin typeface="Arial" panose="020B0604020202020204" pitchFamily="34" charset="0"/>
                <a:ea typeface="微软雅黑" panose="020B0503020204020204" pitchFamily="34" charset="-122"/>
                <a:cs typeface="Arial" panose="020B0604020202020204" pitchFamily="34" charset="0"/>
              </a:rPr>
              <a:t>Comparison</a:t>
            </a:r>
          </a:p>
        </p:txBody>
      </p:sp>
      <p:sp>
        <p:nvSpPr>
          <p:cNvPr id="8" name="文本框 7">
            <a:extLst>
              <a:ext uri="{FF2B5EF4-FFF2-40B4-BE49-F238E27FC236}">
                <a16:creationId xmlns:a16="http://schemas.microsoft.com/office/drawing/2014/main" id="{9CA33B24-F762-91B2-C7C6-E407C00C3A6C}"/>
              </a:ext>
            </a:extLst>
          </p:cNvPr>
          <p:cNvSpPr txBox="1"/>
          <p:nvPr/>
        </p:nvSpPr>
        <p:spPr>
          <a:xfrm>
            <a:off x="6204010" y="922060"/>
            <a:ext cx="6169306" cy="369332"/>
          </a:xfrm>
          <a:prstGeom prst="rect">
            <a:avLst/>
          </a:prstGeom>
          <a:noFill/>
        </p:spPr>
        <p:txBody>
          <a:bodyPr wrap="square">
            <a:spAutoFit/>
          </a:bodyPr>
          <a:lstStyle/>
          <a:p>
            <a:r>
              <a:rPr lang="en-US" altLang="zh-CN" dirty="0">
                <a:latin typeface="Arial "/>
              </a:rPr>
              <a:t>Verification of 3D contact angle measurement</a:t>
            </a:r>
          </a:p>
        </p:txBody>
      </p:sp>
    </p:spTree>
    <p:extLst>
      <p:ext uri="{BB962C8B-B14F-4D97-AF65-F5344CB8AC3E}">
        <p14:creationId xmlns:p14="http://schemas.microsoft.com/office/powerpoint/2010/main" val="1567274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C5873096-7A35-4076-82DB-C981871AC41A}"/>
              </a:ext>
            </a:extLst>
          </p:cNvPr>
          <p:cNvSpPr/>
          <p:nvPr/>
        </p:nvSpPr>
        <p:spPr>
          <a:xfrm flipV="1">
            <a:off x="0" y="639605"/>
            <a:ext cx="12192000" cy="154896"/>
          </a:xfrm>
          <a:prstGeom prst="rect">
            <a:avLst/>
          </a:prstGeom>
          <a:gradFill flip="none" rotWithShape="1">
            <a:gsLst>
              <a:gs pos="0">
                <a:srgbClr val="272676"/>
              </a:gs>
              <a:gs pos="82000">
                <a:schemeClr val="accent1">
                  <a:lumMod val="60000"/>
                  <a:lumOff val="40000"/>
                  <a:alpha val="0"/>
                </a:schemeClr>
              </a:gs>
              <a:gs pos="37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3" name="文本框 12">
            <a:extLst>
              <a:ext uri="{FF2B5EF4-FFF2-40B4-BE49-F238E27FC236}">
                <a16:creationId xmlns:a16="http://schemas.microsoft.com/office/drawing/2014/main" id="{D9DA17EA-2483-4FEC-A751-E4653CEA3136}"/>
              </a:ext>
            </a:extLst>
          </p:cNvPr>
          <p:cNvSpPr txBox="1"/>
          <p:nvPr/>
        </p:nvSpPr>
        <p:spPr>
          <a:xfrm>
            <a:off x="-1" y="55851"/>
            <a:ext cx="12192001" cy="523220"/>
          </a:xfrm>
          <a:prstGeom prst="rect">
            <a:avLst/>
          </a:prstGeom>
          <a:noFill/>
        </p:spPr>
        <p:txBody>
          <a:bodyPr wrap="square" rtlCol="0">
            <a:spAutoFit/>
          </a:bodyPr>
          <a:lstStyle/>
          <a:p>
            <a:pPr>
              <a:tabLst>
                <a:tab pos="11753850" algn="l"/>
              </a:tabLst>
            </a:pPr>
            <a:r>
              <a:rPr lang="en-US" altLang="zh-CN" sz="2800" b="1" dirty="0">
                <a:solidFill>
                  <a:srgbClr val="00206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Result</a:t>
            </a:r>
          </a:p>
        </p:txBody>
      </p:sp>
      <p:sp>
        <p:nvSpPr>
          <p:cNvPr id="14" name="灯片编号占位符 5">
            <a:extLst>
              <a:ext uri="{FF2B5EF4-FFF2-40B4-BE49-F238E27FC236}">
                <a16:creationId xmlns:a16="http://schemas.microsoft.com/office/drawing/2014/main" id="{742FBE70-4CC4-4429-BD3D-2CB7BE49A63C}"/>
              </a:ext>
            </a:extLst>
          </p:cNvPr>
          <p:cNvSpPr txBox="1">
            <a:spLocks/>
          </p:cNvSpPr>
          <p:nvPr/>
        </p:nvSpPr>
        <p:spPr>
          <a:xfrm>
            <a:off x="9448800" y="174884"/>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E752A59-53AF-40D4-82E4-1812CAAE0717}" type="slidenum">
              <a:rPr lang="zh-CN" altLang="en-US" b="1" smtClean="0">
                <a:solidFill>
                  <a:schemeClr val="tx1"/>
                </a:solidFill>
                <a:latin typeface="Times New Roman" panose="02020603050405020304" pitchFamily="18" charset="0"/>
                <a:cs typeface="Times New Roman" panose="02020603050405020304" pitchFamily="18" charset="0"/>
              </a:rPr>
              <a:pPr/>
              <a:t>11</a:t>
            </a:fld>
            <a:endParaRPr lang="zh-CN" altLang="en-US" b="1" dirty="0">
              <a:solidFill>
                <a:schemeClr val="tx1"/>
              </a:solidFill>
              <a:latin typeface="Times New Roman" panose="02020603050405020304" pitchFamily="18" charset="0"/>
              <a:cs typeface="Times New Roman" panose="02020603050405020304" pitchFamily="18" charset="0"/>
            </a:endParaRPr>
          </a:p>
        </p:txBody>
      </p:sp>
      <p:grpSp>
        <p:nvGrpSpPr>
          <p:cNvPr id="3" name="组合 2">
            <a:extLst>
              <a:ext uri="{FF2B5EF4-FFF2-40B4-BE49-F238E27FC236}">
                <a16:creationId xmlns:a16="http://schemas.microsoft.com/office/drawing/2014/main" id="{1F86125C-760B-4379-8D82-6474FB55B81B}"/>
              </a:ext>
            </a:extLst>
          </p:cNvPr>
          <p:cNvGrpSpPr/>
          <p:nvPr/>
        </p:nvGrpSpPr>
        <p:grpSpPr>
          <a:xfrm>
            <a:off x="152163" y="2462087"/>
            <a:ext cx="5734598" cy="2142755"/>
            <a:chOff x="2900586" y="1911446"/>
            <a:chExt cx="6970439" cy="2604529"/>
          </a:xfrm>
        </p:grpSpPr>
        <p:sp>
          <p:nvSpPr>
            <p:cNvPr id="247" name="文本框 246">
              <a:extLst>
                <a:ext uri="{FF2B5EF4-FFF2-40B4-BE49-F238E27FC236}">
                  <a16:creationId xmlns:a16="http://schemas.microsoft.com/office/drawing/2014/main" id="{C2D910CC-A95D-4D95-AD40-5531719C2968}"/>
                </a:ext>
              </a:extLst>
            </p:cNvPr>
            <p:cNvSpPr txBox="1"/>
            <p:nvPr/>
          </p:nvSpPr>
          <p:spPr>
            <a:xfrm rot="15770444">
              <a:off x="4241328" y="2903431"/>
              <a:ext cx="1709676" cy="363923"/>
            </a:xfrm>
            <a:prstGeom prst="rect">
              <a:avLst/>
            </a:prstGeom>
            <a:noFill/>
          </p:spPr>
          <p:txBody>
            <a:bodyPr wrap="square" rtlCol="0">
              <a:spAutoFit/>
            </a:bodyPr>
            <a:lstStyle/>
            <a:p>
              <a:pPr algn="ctr"/>
              <a:r>
                <a:rPr lang="en-US" altLang="zh-CN" sz="1316" dirty="0">
                  <a:latin typeface="Times New Roman" panose="02020603050405020304" pitchFamily="18" charset="0"/>
                  <a:cs typeface="Times New Roman" panose="02020603050405020304" pitchFamily="18" charset="0"/>
                </a:rPr>
                <a:t>700</a:t>
              </a:r>
            </a:p>
          </p:txBody>
        </p:sp>
        <p:pic>
          <p:nvPicPr>
            <p:cNvPr id="248" name="图片 247">
              <a:extLst>
                <a:ext uri="{FF2B5EF4-FFF2-40B4-BE49-F238E27FC236}">
                  <a16:creationId xmlns:a16="http://schemas.microsoft.com/office/drawing/2014/main" id="{6C8FBACD-839C-4B24-A6C4-081B97D7E1A6}"/>
                </a:ext>
              </a:extLst>
            </p:cNvPr>
            <p:cNvPicPr>
              <a:picLocks/>
            </p:cNvPicPr>
            <p:nvPr/>
          </p:nvPicPr>
          <p:blipFill>
            <a:blip r:embed="rId3"/>
            <a:stretch>
              <a:fillRect/>
            </a:stretch>
          </p:blipFill>
          <p:spPr>
            <a:xfrm>
              <a:off x="2900586" y="2383448"/>
              <a:ext cx="1968166" cy="1643117"/>
            </a:xfrm>
            <a:prstGeom prst="rect">
              <a:avLst/>
            </a:prstGeom>
          </p:spPr>
        </p:pic>
        <p:pic>
          <p:nvPicPr>
            <p:cNvPr id="249" name="图片 248">
              <a:extLst>
                <a:ext uri="{FF2B5EF4-FFF2-40B4-BE49-F238E27FC236}">
                  <a16:creationId xmlns:a16="http://schemas.microsoft.com/office/drawing/2014/main" id="{785239C5-27B0-41B8-9D42-D247A246F6E1}"/>
                </a:ext>
              </a:extLst>
            </p:cNvPr>
            <p:cNvPicPr>
              <a:picLocks/>
            </p:cNvPicPr>
            <p:nvPr/>
          </p:nvPicPr>
          <p:blipFill>
            <a:blip r:embed="rId4"/>
            <a:stretch>
              <a:fillRect/>
            </a:stretch>
          </p:blipFill>
          <p:spPr>
            <a:xfrm>
              <a:off x="5167076" y="2380361"/>
              <a:ext cx="1968166" cy="1643117"/>
            </a:xfrm>
            <a:prstGeom prst="rect">
              <a:avLst/>
            </a:prstGeom>
          </p:spPr>
        </p:pic>
        <p:grpSp>
          <p:nvGrpSpPr>
            <p:cNvPr id="250" name="组合 249">
              <a:extLst>
                <a:ext uri="{FF2B5EF4-FFF2-40B4-BE49-F238E27FC236}">
                  <a16:creationId xmlns:a16="http://schemas.microsoft.com/office/drawing/2014/main" id="{C425E5E7-A85C-4018-B1F3-D8BA832B6982}"/>
                </a:ext>
              </a:extLst>
            </p:cNvPr>
            <p:cNvGrpSpPr/>
            <p:nvPr/>
          </p:nvGrpSpPr>
          <p:grpSpPr>
            <a:xfrm>
              <a:off x="4256248" y="1911446"/>
              <a:ext cx="828728" cy="803454"/>
              <a:chOff x="8808733" y="1481075"/>
              <a:chExt cx="828728" cy="803454"/>
            </a:xfrm>
          </p:grpSpPr>
          <p:cxnSp>
            <p:nvCxnSpPr>
              <p:cNvPr id="251" name="直接箭头连接符 250">
                <a:extLst>
                  <a:ext uri="{FF2B5EF4-FFF2-40B4-BE49-F238E27FC236}">
                    <a16:creationId xmlns:a16="http://schemas.microsoft.com/office/drawing/2014/main" id="{FC9103B1-26F6-4F6B-939C-0B76FCE3D41A}"/>
                  </a:ext>
                </a:extLst>
              </p:cNvPr>
              <p:cNvCxnSpPr>
                <a:cxnSpLocks/>
              </p:cNvCxnSpPr>
              <p:nvPr/>
            </p:nvCxnSpPr>
            <p:spPr>
              <a:xfrm flipH="1">
                <a:off x="9113732" y="1645444"/>
                <a:ext cx="449469" cy="87862"/>
              </a:xfrm>
              <a:prstGeom prst="straightConnector1">
                <a:avLst/>
              </a:prstGeom>
              <a:ln w="52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52" name="直接箭头连接符 251">
                <a:extLst>
                  <a:ext uri="{FF2B5EF4-FFF2-40B4-BE49-F238E27FC236}">
                    <a16:creationId xmlns:a16="http://schemas.microsoft.com/office/drawing/2014/main" id="{7BFEA4BF-BDB5-459F-A8D3-0BA51E626B40}"/>
                  </a:ext>
                </a:extLst>
              </p:cNvPr>
              <p:cNvCxnSpPr>
                <a:cxnSpLocks/>
              </p:cNvCxnSpPr>
              <p:nvPr/>
            </p:nvCxnSpPr>
            <p:spPr>
              <a:xfrm flipH="1">
                <a:off x="9536428" y="1645444"/>
                <a:ext cx="35026" cy="385200"/>
              </a:xfrm>
              <a:prstGeom prst="straightConnector1">
                <a:avLst/>
              </a:prstGeom>
              <a:ln w="52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53" name="直接箭头连接符 252">
                <a:extLst>
                  <a:ext uri="{FF2B5EF4-FFF2-40B4-BE49-F238E27FC236}">
                    <a16:creationId xmlns:a16="http://schemas.microsoft.com/office/drawing/2014/main" id="{2F1FDB14-25DE-4559-8F45-4B8328367B35}"/>
                  </a:ext>
                </a:extLst>
              </p:cNvPr>
              <p:cNvCxnSpPr>
                <a:cxnSpLocks/>
              </p:cNvCxnSpPr>
              <p:nvPr/>
            </p:nvCxnSpPr>
            <p:spPr>
              <a:xfrm flipH="1" flipV="1">
                <a:off x="8989219" y="1616869"/>
                <a:ext cx="581921" cy="28576"/>
              </a:xfrm>
              <a:prstGeom prst="straightConnector1">
                <a:avLst/>
              </a:prstGeom>
              <a:ln w="52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254" name="文本框 253">
                <a:extLst>
                  <a:ext uri="{FF2B5EF4-FFF2-40B4-BE49-F238E27FC236}">
                    <a16:creationId xmlns:a16="http://schemas.microsoft.com/office/drawing/2014/main" id="{801439DC-9409-42AD-AD9A-CFE721DF89F3}"/>
                  </a:ext>
                </a:extLst>
              </p:cNvPr>
              <p:cNvSpPr txBox="1"/>
              <p:nvPr/>
            </p:nvSpPr>
            <p:spPr>
              <a:xfrm>
                <a:off x="8945368" y="1597509"/>
                <a:ext cx="193281" cy="363922"/>
              </a:xfrm>
              <a:prstGeom prst="rect">
                <a:avLst/>
              </a:prstGeom>
              <a:noFill/>
            </p:spPr>
            <p:txBody>
              <a:bodyPr wrap="square" rtlCol="0">
                <a:spAutoFit/>
              </a:bodyPr>
              <a:lstStyle/>
              <a:p>
                <a:pPr algn="ctr"/>
                <a:r>
                  <a:rPr lang="en-US" altLang="zh-CN" sz="1316" dirty="0">
                    <a:latin typeface="Times New Roman" panose="02020603050405020304" pitchFamily="18" charset="0"/>
                    <a:cs typeface="Times New Roman" panose="02020603050405020304" pitchFamily="18" charset="0"/>
                  </a:rPr>
                  <a:t>X</a:t>
                </a:r>
                <a:endParaRPr lang="zh-CN" altLang="en-US" sz="1316" dirty="0">
                  <a:latin typeface="Times New Roman" panose="02020603050405020304" pitchFamily="18" charset="0"/>
                  <a:cs typeface="Times New Roman" panose="02020603050405020304" pitchFamily="18" charset="0"/>
                </a:endParaRPr>
              </a:p>
            </p:txBody>
          </p:sp>
          <p:sp>
            <p:nvSpPr>
              <p:cNvPr id="255" name="文本框 254">
                <a:extLst>
                  <a:ext uri="{FF2B5EF4-FFF2-40B4-BE49-F238E27FC236}">
                    <a16:creationId xmlns:a16="http://schemas.microsoft.com/office/drawing/2014/main" id="{5599BB16-82B4-46A8-9E0C-DB4AEFC34AA4}"/>
                  </a:ext>
                </a:extLst>
              </p:cNvPr>
              <p:cNvSpPr txBox="1"/>
              <p:nvPr/>
            </p:nvSpPr>
            <p:spPr>
              <a:xfrm>
                <a:off x="8808733" y="1481075"/>
                <a:ext cx="193281" cy="363922"/>
              </a:xfrm>
              <a:prstGeom prst="rect">
                <a:avLst/>
              </a:prstGeom>
              <a:noFill/>
            </p:spPr>
            <p:txBody>
              <a:bodyPr wrap="square" rtlCol="0">
                <a:spAutoFit/>
              </a:bodyPr>
              <a:lstStyle/>
              <a:p>
                <a:pPr algn="ctr"/>
                <a:r>
                  <a:rPr lang="en-US" altLang="zh-CN" sz="1316" dirty="0">
                    <a:latin typeface="Times New Roman" panose="02020603050405020304" pitchFamily="18" charset="0"/>
                    <a:cs typeface="Times New Roman" panose="02020603050405020304" pitchFamily="18" charset="0"/>
                  </a:rPr>
                  <a:t>Y</a:t>
                </a:r>
                <a:endParaRPr lang="zh-CN" altLang="en-US" sz="1316" dirty="0">
                  <a:latin typeface="Times New Roman" panose="02020603050405020304" pitchFamily="18" charset="0"/>
                  <a:cs typeface="Times New Roman" panose="02020603050405020304" pitchFamily="18" charset="0"/>
                </a:endParaRPr>
              </a:p>
            </p:txBody>
          </p:sp>
          <p:sp>
            <p:nvSpPr>
              <p:cNvPr id="256" name="文本框 255">
                <a:extLst>
                  <a:ext uri="{FF2B5EF4-FFF2-40B4-BE49-F238E27FC236}">
                    <a16:creationId xmlns:a16="http://schemas.microsoft.com/office/drawing/2014/main" id="{BEDACDC0-12BE-4137-AF0E-7F08CDA8E4E1}"/>
                  </a:ext>
                </a:extLst>
              </p:cNvPr>
              <p:cNvSpPr txBox="1"/>
              <p:nvPr/>
            </p:nvSpPr>
            <p:spPr>
              <a:xfrm>
                <a:off x="9444180" y="1920607"/>
                <a:ext cx="193281" cy="363922"/>
              </a:xfrm>
              <a:prstGeom prst="rect">
                <a:avLst/>
              </a:prstGeom>
              <a:noFill/>
            </p:spPr>
            <p:txBody>
              <a:bodyPr wrap="square" rtlCol="0">
                <a:spAutoFit/>
              </a:bodyPr>
              <a:lstStyle/>
              <a:p>
                <a:pPr algn="ctr"/>
                <a:r>
                  <a:rPr lang="en-US" altLang="zh-CN" sz="1316" dirty="0">
                    <a:latin typeface="Times New Roman" panose="02020603050405020304" pitchFamily="18" charset="0"/>
                    <a:cs typeface="Times New Roman" panose="02020603050405020304" pitchFamily="18" charset="0"/>
                  </a:rPr>
                  <a:t>Z</a:t>
                </a:r>
                <a:endParaRPr lang="zh-CN" altLang="en-US" sz="1316" dirty="0">
                  <a:latin typeface="Times New Roman" panose="02020603050405020304" pitchFamily="18" charset="0"/>
                  <a:cs typeface="Times New Roman" panose="02020603050405020304" pitchFamily="18" charset="0"/>
                </a:endParaRPr>
              </a:p>
            </p:txBody>
          </p:sp>
        </p:grpSp>
        <p:sp>
          <p:nvSpPr>
            <p:cNvPr id="257" name="文本框 256">
              <a:extLst>
                <a:ext uri="{FF2B5EF4-FFF2-40B4-BE49-F238E27FC236}">
                  <a16:creationId xmlns:a16="http://schemas.microsoft.com/office/drawing/2014/main" id="{C0E19D7D-CFB2-417E-BAF4-1F99659E2907}"/>
                </a:ext>
              </a:extLst>
            </p:cNvPr>
            <p:cNvSpPr txBox="1"/>
            <p:nvPr/>
          </p:nvSpPr>
          <p:spPr>
            <a:xfrm>
              <a:off x="3064880" y="4152049"/>
              <a:ext cx="1709673" cy="363922"/>
            </a:xfrm>
            <a:prstGeom prst="rect">
              <a:avLst/>
            </a:prstGeom>
            <a:noFill/>
          </p:spPr>
          <p:txBody>
            <a:bodyPr wrap="square" rtlCol="0">
              <a:spAutoFit/>
            </a:bodyPr>
            <a:lstStyle/>
            <a:p>
              <a:pPr algn="ctr"/>
              <a:r>
                <a:rPr lang="en-US" altLang="zh-CN" sz="1316" dirty="0">
                  <a:latin typeface="Times New Roman" panose="02020603050405020304" pitchFamily="18" charset="0"/>
                  <a:cs typeface="Times New Roman" panose="02020603050405020304" pitchFamily="18" charset="0"/>
                </a:rPr>
                <a:t>Size 1</a:t>
              </a:r>
              <a:endParaRPr lang="zh-CN" altLang="en-US" sz="1316" dirty="0">
                <a:latin typeface="Times New Roman" panose="02020603050405020304" pitchFamily="18" charset="0"/>
                <a:cs typeface="Times New Roman" panose="02020603050405020304" pitchFamily="18" charset="0"/>
              </a:endParaRPr>
            </a:p>
          </p:txBody>
        </p:sp>
        <p:sp>
          <p:nvSpPr>
            <p:cNvPr id="258" name="立方体 257">
              <a:extLst>
                <a:ext uri="{FF2B5EF4-FFF2-40B4-BE49-F238E27FC236}">
                  <a16:creationId xmlns:a16="http://schemas.microsoft.com/office/drawing/2014/main" id="{46BB1E5C-F443-45F6-A9FE-74EFCD16AF92}"/>
                </a:ext>
              </a:extLst>
            </p:cNvPr>
            <p:cNvSpPr/>
            <p:nvPr/>
          </p:nvSpPr>
          <p:spPr>
            <a:xfrm>
              <a:off x="3507967" y="2760458"/>
              <a:ext cx="819532" cy="698621"/>
            </a:xfrm>
            <a:prstGeom prst="cube">
              <a:avLst/>
            </a:prstGeom>
            <a:noFill/>
            <a:ln w="7836">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9" name="文本框 258">
              <a:extLst>
                <a:ext uri="{FF2B5EF4-FFF2-40B4-BE49-F238E27FC236}">
                  <a16:creationId xmlns:a16="http://schemas.microsoft.com/office/drawing/2014/main" id="{C4EE09A5-52B7-4239-9EDD-C5E75286A0B1}"/>
                </a:ext>
              </a:extLst>
            </p:cNvPr>
            <p:cNvSpPr txBox="1"/>
            <p:nvPr/>
          </p:nvSpPr>
          <p:spPr>
            <a:xfrm rot="1714866">
              <a:off x="4840659" y="3731357"/>
              <a:ext cx="1709673" cy="363922"/>
            </a:xfrm>
            <a:prstGeom prst="rect">
              <a:avLst/>
            </a:prstGeom>
            <a:noFill/>
          </p:spPr>
          <p:txBody>
            <a:bodyPr wrap="square" rtlCol="0">
              <a:spAutoFit/>
            </a:bodyPr>
            <a:lstStyle/>
            <a:p>
              <a:pPr algn="ctr"/>
              <a:r>
                <a:rPr lang="en-US" altLang="zh-CN" sz="1316" dirty="0">
                  <a:latin typeface="Times New Roman" panose="02020603050405020304" pitchFamily="18" charset="0"/>
                  <a:cs typeface="Times New Roman" panose="02020603050405020304" pitchFamily="18" charset="0"/>
                </a:rPr>
                <a:t>700</a:t>
              </a:r>
            </a:p>
          </p:txBody>
        </p:sp>
        <p:grpSp>
          <p:nvGrpSpPr>
            <p:cNvPr id="260" name="组合 259">
              <a:extLst>
                <a:ext uri="{FF2B5EF4-FFF2-40B4-BE49-F238E27FC236}">
                  <a16:creationId xmlns:a16="http://schemas.microsoft.com/office/drawing/2014/main" id="{F8C72515-FE5D-4A57-807A-F169C99CABE5}"/>
                </a:ext>
              </a:extLst>
            </p:cNvPr>
            <p:cNvGrpSpPr/>
            <p:nvPr/>
          </p:nvGrpSpPr>
          <p:grpSpPr>
            <a:xfrm>
              <a:off x="5261251" y="3562938"/>
              <a:ext cx="888199" cy="506471"/>
              <a:chOff x="166688" y="1758552"/>
              <a:chExt cx="1263020" cy="555238"/>
            </a:xfrm>
          </p:grpSpPr>
          <p:cxnSp>
            <p:nvCxnSpPr>
              <p:cNvPr id="261" name="直接连接符 260">
                <a:extLst>
                  <a:ext uri="{FF2B5EF4-FFF2-40B4-BE49-F238E27FC236}">
                    <a16:creationId xmlns:a16="http://schemas.microsoft.com/office/drawing/2014/main" id="{1C3E6BD6-137B-4DE8-BB04-D48F0C7A7274}"/>
                  </a:ext>
                </a:extLst>
              </p:cNvPr>
              <p:cNvCxnSpPr>
                <a:cxnSpLocks/>
              </p:cNvCxnSpPr>
              <p:nvPr/>
            </p:nvCxnSpPr>
            <p:spPr>
              <a:xfrm>
                <a:off x="188119" y="1788318"/>
                <a:ext cx="1221581" cy="492703"/>
              </a:xfrm>
              <a:prstGeom prst="line">
                <a:avLst/>
              </a:prstGeom>
              <a:ln w="5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直接连接符 261">
                <a:extLst>
                  <a:ext uri="{FF2B5EF4-FFF2-40B4-BE49-F238E27FC236}">
                    <a16:creationId xmlns:a16="http://schemas.microsoft.com/office/drawing/2014/main" id="{A22B482E-B225-4534-A823-D7BEC8A5E6DB}"/>
                  </a:ext>
                </a:extLst>
              </p:cNvPr>
              <p:cNvCxnSpPr/>
              <p:nvPr/>
            </p:nvCxnSpPr>
            <p:spPr>
              <a:xfrm flipV="1">
                <a:off x="166688" y="1758552"/>
                <a:ext cx="28575" cy="59531"/>
              </a:xfrm>
              <a:prstGeom prst="line">
                <a:avLst/>
              </a:prstGeom>
              <a:ln w="5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直接连接符 262">
                <a:extLst>
                  <a:ext uri="{FF2B5EF4-FFF2-40B4-BE49-F238E27FC236}">
                    <a16:creationId xmlns:a16="http://schemas.microsoft.com/office/drawing/2014/main" id="{A63B2D6C-0423-45D0-988C-A910700F4F48}"/>
                  </a:ext>
                </a:extLst>
              </p:cNvPr>
              <p:cNvCxnSpPr/>
              <p:nvPr/>
            </p:nvCxnSpPr>
            <p:spPr>
              <a:xfrm flipV="1">
                <a:off x="1401133" y="2254259"/>
                <a:ext cx="28575" cy="59531"/>
              </a:xfrm>
              <a:prstGeom prst="line">
                <a:avLst/>
              </a:prstGeom>
              <a:ln w="5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4" name="文本框 263">
              <a:extLst>
                <a:ext uri="{FF2B5EF4-FFF2-40B4-BE49-F238E27FC236}">
                  <a16:creationId xmlns:a16="http://schemas.microsoft.com/office/drawing/2014/main" id="{209D7398-61DE-4297-B0FA-C7F0A82F0DF0}"/>
                </a:ext>
              </a:extLst>
            </p:cNvPr>
            <p:cNvSpPr txBox="1"/>
            <p:nvPr/>
          </p:nvSpPr>
          <p:spPr>
            <a:xfrm rot="19667174">
              <a:off x="5793404" y="3693936"/>
              <a:ext cx="1709673" cy="363922"/>
            </a:xfrm>
            <a:prstGeom prst="rect">
              <a:avLst/>
            </a:prstGeom>
            <a:noFill/>
          </p:spPr>
          <p:txBody>
            <a:bodyPr wrap="square" rtlCol="0">
              <a:spAutoFit/>
            </a:bodyPr>
            <a:lstStyle/>
            <a:p>
              <a:pPr algn="ctr"/>
              <a:r>
                <a:rPr lang="en-US" altLang="zh-CN" sz="1316" dirty="0">
                  <a:latin typeface="Times New Roman" panose="02020603050405020304" pitchFamily="18" charset="0"/>
                  <a:cs typeface="Times New Roman" panose="02020603050405020304" pitchFamily="18" charset="0"/>
                </a:rPr>
                <a:t>700</a:t>
              </a:r>
            </a:p>
          </p:txBody>
        </p:sp>
        <p:grpSp>
          <p:nvGrpSpPr>
            <p:cNvPr id="265" name="组合 264">
              <a:extLst>
                <a:ext uri="{FF2B5EF4-FFF2-40B4-BE49-F238E27FC236}">
                  <a16:creationId xmlns:a16="http://schemas.microsoft.com/office/drawing/2014/main" id="{D9F4C556-998A-4D44-A289-A100AF6EFD02}"/>
                </a:ext>
              </a:extLst>
            </p:cNvPr>
            <p:cNvGrpSpPr/>
            <p:nvPr/>
          </p:nvGrpSpPr>
          <p:grpSpPr>
            <a:xfrm rot="18200047">
              <a:off x="6156683" y="3548850"/>
              <a:ext cx="891229" cy="506471"/>
              <a:chOff x="166688" y="1758552"/>
              <a:chExt cx="1263020" cy="555238"/>
            </a:xfrm>
          </p:grpSpPr>
          <p:cxnSp>
            <p:nvCxnSpPr>
              <p:cNvPr id="266" name="直接连接符 265">
                <a:extLst>
                  <a:ext uri="{FF2B5EF4-FFF2-40B4-BE49-F238E27FC236}">
                    <a16:creationId xmlns:a16="http://schemas.microsoft.com/office/drawing/2014/main" id="{D498F64F-EB33-440D-97AB-34E63FAE94C0}"/>
                  </a:ext>
                </a:extLst>
              </p:cNvPr>
              <p:cNvCxnSpPr>
                <a:cxnSpLocks/>
              </p:cNvCxnSpPr>
              <p:nvPr/>
            </p:nvCxnSpPr>
            <p:spPr>
              <a:xfrm>
                <a:off x="188119" y="1788318"/>
                <a:ext cx="1221581" cy="492703"/>
              </a:xfrm>
              <a:prstGeom prst="line">
                <a:avLst/>
              </a:prstGeom>
              <a:ln w="5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直接连接符 266">
                <a:extLst>
                  <a:ext uri="{FF2B5EF4-FFF2-40B4-BE49-F238E27FC236}">
                    <a16:creationId xmlns:a16="http://schemas.microsoft.com/office/drawing/2014/main" id="{E4A9D708-DEE8-49E3-AFC8-CD5DB080DB68}"/>
                  </a:ext>
                </a:extLst>
              </p:cNvPr>
              <p:cNvCxnSpPr/>
              <p:nvPr/>
            </p:nvCxnSpPr>
            <p:spPr>
              <a:xfrm flipV="1">
                <a:off x="166688" y="1758552"/>
                <a:ext cx="28575" cy="59531"/>
              </a:xfrm>
              <a:prstGeom prst="line">
                <a:avLst/>
              </a:prstGeom>
              <a:ln w="5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直接连接符 267">
                <a:extLst>
                  <a:ext uri="{FF2B5EF4-FFF2-40B4-BE49-F238E27FC236}">
                    <a16:creationId xmlns:a16="http://schemas.microsoft.com/office/drawing/2014/main" id="{7FCB3EE3-5CA1-4281-8DD3-F1F749DAB903}"/>
                  </a:ext>
                </a:extLst>
              </p:cNvPr>
              <p:cNvCxnSpPr/>
              <p:nvPr/>
            </p:nvCxnSpPr>
            <p:spPr>
              <a:xfrm flipV="1">
                <a:off x="1401133" y="2254259"/>
                <a:ext cx="28575" cy="59531"/>
              </a:xfrm>
              <a:prstGeom prst="line">
                <a:avLst/>
              </a:prstGeom>
              <a:ln w="52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69" name="直接连接符 268">
              <a:extLst>
                <a:ext uri="{FF2B5EF4-FFF2-40B4-BE49-F238E27FC236}">
                  <a16:creationId xmlns:a16="http://schemas.microsoft.com/office/drawing/2014/main" id="{836E8D08-6FA3-418A-B930-D4DFC6B165DF}"/>
                </a:ext>
              </a:extLst>
            </p:cNvPr>
            <p:cNvCxnSpPr>
              <a:cxnSpLocks/>
            </p:cNvCxnSpPr>
            <p:nvPr/>
          </p:nvCxnSpPr>
          <p:spPr>
            <a:xfrm flipV="1">
              <a:off x="4325103" y="2441593"/>
              <a:ext cx="852427" cy="323797"/>
            </a:xfrm>
            <a:prstGeom prst="line">
              <a:avLst/>
            </a:prstGeom>
            <a:noFill/>
            <a:ln w="7836">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70" name="直接连接符 269">
              <a:extLst>
                <a:ext uri="{FF2B5EF4-FFF2-40B4-BE49-F238E27FC236}">
                  <a16:creationId xmlns:a16="http://schemas.microsoft.com/office/drawing/2014/main" id="{0F7EEC90-39AC-43F4-A4FA-F2F36AEFFAEC}"/>
                </a:ext>
              </a:extLst>
            </p:cNvPr>
            <p:cNvCxnSpPr>
              <a:cxnSpLocks/>
            </p:cNvCxnSpPr>
            <p:nvPr/>
          </p:nvCxnSpPr>
          <p:spPr>
            <a:xfrm>
              <a:off x="4322855" y="3281648"/>
              <a:ext cx="976151" cy="262511"/>
            </a:xfrm>
            <a:prstGeom prst="line">
              <a:avLst/>
            </a:prstGeom>
            <a:noFill/>
            <a:ln w="7836">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271" name="文本框 270">
              <a:extLst>
                <a:ext uri="{FF2B5EF4-FFF2-40B4-BE49-F238E27FC236}">
                  <a16:creationId xmlns:a16="http://schemas.microsoft.com/office/drawing/2014/main" id="{9700DFD2-4CA2-4A42-A637-C20FE99A3A97}"/>
                </a:ext>
              </a:extLst>
            </p:cNvPr>
            <p:cNvSpPr txBox="1"/>
            <p:nvPr/>
          </p:nvSpPr>
          <p:spPr>
            <a:xfrm>
              <a:off x="5296324" y="4152053"/>
              <a:ext cx="1709673" cy="363922"/>
            </a:xfrm>
            <a:prstGeom prst="rect">
              <a:avLst/>
            </a:prstGeom>
            <a:noFill/>
          </p:spPr>
          <p:txBody>
            <a:bodyPr wrap="square" rtlCol="0">
              <a:spAutoFit/>
            </a:bodyPr>
            <a:lstStyle/>
            <a:p>
              <a:pPr algn="ctr"/>
              <a:r>
                <a:rPr lang="en-US" altLang="zh-CN" sz="1316" dirty="0">
                  <a:latin typeface="Times New Roman" panose="02020603050405020304" pitchFamily="18" charset="0"/>
                  <a:cs typeface="Times New Roman" panose="02020603050405020304" pitchFamily="18" charset="0"/>
                </a:rPr>
                <a:t>Size 2</a:t>
              </a:r>
              <a:endParaRPr lang="zh-CN" altLang="en-US" sz="1316" dirty="0">
                <a:latin typeface="Times New Roman" panose="02020603050405020304" pitchFamily="18" charset="0"/>
                <a:cs typeface="Times New Roman" panose="02020603050405020304" pitchFamily="18" charset="0"/>
              </a:endParaRPr>
            </a:p>
          </p:txBody>
        </p:sp>
        <p:grpSp>
          <p:nvGrpSpPr>
            <p:cNvPr id="272" name="组合 271">
              <a:extLst>
                <a:ext uri="{FF2B5EF4-FFF2-40B4-BE49-F238E27FC236}">
                  <a16:creationId xmlns:a16="http://schemas.microsoft.com/office/drawing/2014/main" id="{03E11D32-B72F-49A6-BC3F-C9D3482BC511}"/>
                </a:ext>
              </a:extLst>
            </p:cNvPr>
            <p:cNvGrpSpPr/>
            <p:nvPr/>
          </p:nvGrpSpPr>
          <p:grpSpPr>
            <a:xfrm rot="14319856">
              <a:off x="4702852" y="2739409"/>
              <a:ext cx="999173" cy="506471"/>
              <a:chOff x="166688" y="1758552"/>
              <a:chExt cx="1263020" cy="555238"/>
            </a:xfrm>
          </p:grpSpPr>
          <p:cxnSp>
            <p:nvCxnSpPr>
              <p:cNvPr id="273" name="直接连接符 272">
                <a:extLst>
                  <a:ext uri="{FF2B5EF4-FFF2-40B4-BE49-F238E27FC236}">
                    <a16:creationId xmlns:a16="http://schemas.microsoft.com/office/drawing/2014/main" id="{E7803E81-A42E-4E28-A2BE-E77315237C2D}"/>
                  </a:ext>
                </a:extLst>
              </p:cNvPr>
              <p:cNvCxnSpPr>
                <a:cxnSpLocks/>
              </p:cNvCxnSpPr>
              <p:nvPr/>
            </p:nvCxnSpPr>
            <p:spPr>
              <a:xfrm>
                <a:off x="188119" y="1788318"/>
                <a:ext cx="1221581" cy="492703"/>
              </a:xfrm>
              <a:prstGeom prst="line">
                <a:avLst/>
              </a:prstGeom>
              <a:ln w="5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直接连接符 273">
                <a:extLst>
                  <a:ext uri="{FF2B5EF4-FFF2-40B4-BE49-F238E27FC236}">
                    <a16:creationId xmlns:a16="http://schemas.microsoft.com/office/drawing/2014/main" id="{A8B9F51E-87B7-4317-B263-606698CF9EBE}"/>
                  </a:ext>
                </a:extLst>
              </p:cNvPr>
              <p:cNvCxnSpPr/>
              <p:nvPr/>
            </p:nvCxnSpPr>
            <p:spPr>
              <a:xfrm flipV="1">
                <a:off x="166688" y="1758552"/>
                <a:ext cx="28575" cy="59531"/>
              </a:xfrm>
              <a:prstGeom prst="line">
                <a:avLst/>
              </a:prstGeom>
              <a:ln w="5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直接连接符 274">
                <a:extLst>
                  <a:ext uri="{FF2B5EF4-FFF2-40B4-BE49-F238E27FC236}">
                    <a16:creationId xmlns:a16="http://schemas.microsoft.com/office/drawing/2014/main" id="{95F7F21B-7DE4-4C75-AB6E-2CCE9AED3571}"/>
                  </a:ext>
                </a:extLst>
              </p:cNvPr>
              <p:cNvCxnSpPr/>
              <p:nvPr/>
            </p:nvCxnSpPr>
            <p:spPr>
              <a:xfrm flipV="1">
                <a:off x="1401133" y="2254259"/>
                <a:ext cx="28575" cy="59531"/>
              </a:xfrm>
              <a:prstGeom prst="line">
                <a:avLst/>
              </a:prstGeom>
              <a:ln w="5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6" name="立方体 275">
              <a:extLst>
                <a:ext uri="{FF2B5EF4-FFF2-40B4-BE49-F238E27FC236}">
                  <a16:creationId xmlns:a16="http://schemas.microsoft.com/office/drawing/2014/main" id="{2AB5EA56-FA20-4873-AA16-9CAA674061F0}"/>
                </a:ext>
              </a:extLst>
            </p:cNvPr>
            <p:cNvSpPr/>
            <p:nvPr/>
          </p:nvSpPr>
          <p:spPr>
            <a:xfrm>
              <a:off x="5681544" y="2755786"/>
              <a:ext cx="929882" cy="792690"/>
            </a:xfrm>
            <a:prstGeom prst="cube">
              <a:avLst/>
            </a:prstGeom>
            <a:noFill/>
            <a:ln w="7836">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7" name="图片 276">
              <a:extLst>
                <a:ext uri="{FF2B5EF4-FFF2-40B4-BE49-F238E27FC236}">
                  <a16:creationId xmlns:a16="http://schemas.microsoft.com/office/drawing/2014/main" id="{C3604EFF-54E3-4B9E-986A-A6A2A8B1866B}"/>
                </a:ext>
              </a:extLst>
            </p:cNvPr>
            <p:cNvPicPr>
              <a:picLocks/>
            </p:cNvPicPr>
            <p:nvPr/>
          </p:nvPicPr>
          <p:blipFill>
            <a:blip r:embed="rId5"/>
            <a:stretch>
              <a:fillRect/>
            </a:stretch>
          </p:blipFill>
          <p:spPr>
            <a:xfrm>
              <a:off x="7480634" y="2382898"/>
              <a:ext cx="1968166" cy="1643117"/>
            </a:xfrm>
            <a:prstGeom prst="rect">
              <a:avLst/>
            </a:prstGeom>
          </p:spPr>
        </p:pic>
        <p:sp>
          <p:nvSpPr>
            <p:cNvPr id="278" name="文本框 277">
              <a:extLst>
                <a:ext uri="{FF2B5EF4-FFF2-40B4-BE49-F238E27FC236}">
                  <a16:creationId xmlns:a16="http://schemas.microsoft.com/office/drawing/2014/main" id="{488BBF34-F5BD-4BDB-BA0A-B2708534D90B}"/>
                </a:ext>
              </a:extLst>
            </p:cNvPr>
            <p:cNvSpPr txBox="1"/>
            <p:nvPr/>
          </p:nvSpPr>
          <p:spPr>
            <a:xfrm rot="15860364">
              <a:off x="6542839" y="2856530"/>
              <a:ext cx="1709674" cy="363923"/>
            </a:xfrm>
            <a:prstGeom prst="rect">
              <a:avLst/>
            </a:prstGeom>
            <a:noFill/>
          </p:spPr>
          <p:txBody>
            <a:bodyPr wrap="square" rtlCol="0">
              <a:spAutoFit/>
            </a:bodyPr>
            <a:lstStyle/>
            <a:p>
              <a:pPr algn="ctr"/>
              <a:r>
                <a:rPr lang="en-US" altLang="zh-CN" sz="1316" dirty="0">
                  <a:latin typeface="Times New Roman" panose="02020603050405020304" pitchFamily="18" charset="0"/>
                  <a:cs typeface="Times New Roman" panose="02020603050405020304" pitchFamily="18" charset="0"/>
                </a:rPr>
                <a:t>400</a:t>
              </a:r>
            </a:p>
          </p:txBody>
        </p:sp>
        <p:sp>
          <p:nvSpPr>
            <p:cNvPr id="279" name="文本框 278">
              <a:extLst>
                <a:ext uri="{FF2B5EF4-FFF2-40B4-BE49-F238E27FC236}">
                  <a16:creationId xmlns:a16="http://schemas.microsoft.com/office/drawing/2014/main" id="{F7F09654-7E09-4DDC-9406-0FCFD079F650}"/>
                </a:ext>
              </a:extLst>
            </p:cNvPr>
            <p:cNvSpPr txBox="1"/>
            <p:nvPr/>
          </p:nvSpPr>
          <p:spPr>
            <a:xfrm rot="1494324">
              <a:off x="7133395" y="3747758"/>
              <a:ext cx="1709673" cy="363922"/>
            </a:xfrm>
            <a:prstGeom prst="rect">
              <a:avLst/>
            </a:prstGeom>
            <a:noFill/>
          </p:spPr>
          <p:txBody>
            <a:bodyPr wrap="square" rtlCol="0">
              <a:spAutoFit/>
            </a:bodyPr>
            <a:lstStyle/>
            <a:p>
              <a:pPr algn="ctr"/>
              <a:r>
                <a:rPr lang="en-US" altLang="zh-CN" sz="1316" dirty="0">
                  <a:latin typeface="Times New Roman" panose="02020603050405020304" pitchFamily="18" charset="0"/>
                  <a:cs typeface="Times New Roman" panose="02020603050405020304" pitchFamily="18" charset="0"/>
                </a:rPr>
                <a:t>400</a:t>
              </a:r>
            </a:p>
          </p:txBody>
        </p:sp>
        <p:grpSp>
          <p:nvGrpSpPr>
            <p:cNvPr id="280" name="组合 279">
              <a:extLst>
                <a:ext uri="{FF2B5EF4-FFF2-40B4-BE49-F238E27FC236}">
                  <a16:creationId xmlns:a16="http://schemas.microsoft.com/office/drawing/2014/main" id="{B842B46B-20A7-4E1A-943C-16289F6822AA}"/>
                </a:ext>
              </a:extLst>
            </p:cNvPr>
            <p:cNvGrpSpPr/>
            <p:nvPr/>
          </p:nvGrpSpPr>
          <p:grpSpPr>
            <a:xfrm rot="21371922">
              <a:off x="7586377" y="3596247"/>
              <a:ext cx="866958" cy="506471"/>
              <a:chOff x="166688" y="1758552"/>
              <a:chExt cx="1263020" cy="555238"/>
            </a:xfrm>
          </p:grpSpPr>
          <p:cxnSp>
            <p:nvCxnSpPr>
              <p:cNvPr id="281" name="直接连接符 280">
                <a:extLst>
                  <a:ext uri="{FF2B5EF4-FFF2-40B4-BE49-F238E27FC236}">
                    <a16:creationId xmlns:a16="http://schemas.microsoft.com/office/drawing/2014/main" id="{51E6462B-4385-4FAE-BCA0-994630E9CE57}"/>
                  </a:ext>
                </a:extLst>
              </p:cNvPr>
              <p:cNvCxnSpPr>
                <a:cxnSpLocks/>
              </p:cNvCxnSpPr>
              <p:nvPr/>
            </p:nvCxnSpPr>
            <p:spPr>
              <a:xfrm>
                <a:off x="188119" y="1788318"/>
                <a:ext cx="1221581" cy="492703"/>
              </a:xfrm>
              <a:prstGeom prst="line">
                <a:avLst/>
              </a:prstGeom>
              <a:ln w="5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 name="直接连接符 281">
                <a:extLst>
                  <a:ext uri="{FF2B5EF4-FFF2-40B4-BE49-F238E27FC236}">
                    <a16:creationId xmlns:a16="http://schemas.microsoft.com/office/drawing/2014/main" id="{AFB3B0F8-28C3-4274-9F9A-F00F483E556B}"/>
                  </a:ext>
                </a:extLst>
              </p:cNvPr>
              <p:cNvCxnSpPr/>
              <p:nvPr/>
            </p:nvCxnSpPr>
            <p:spPr>
              <a:xfrm flipV="1">
                <a:off x="166688" y="1758552"/>
                <a:ext cx="28575" cy="59531"/>
              </a:xfrm>
              <a:prstGeom prst="line">
                <a:avLst/>
              </a:prstGeom>
              <a:ln w="5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 name="直接连接符 282">
                <a:extLst>
                  <a:ext uri="{FF2B5EF4-FFF2-40B4-BE49-F238E27FC236}">
                    <a16:creationId xmlns:a16="http://schemas.microsoft.com/office/drawing/2014/main" id="{E1A24D7A-DDAE-402D-A1FB-0874510F2552}"/>
                  </a:ext>
                </a:extLst>
              </p:cNvPr>
              <p:cNvCxnSpPr/>
              <p:nvPr/>
            </p:nvCxnSpPr>
            <p:spPr>
              <a:xfrm flipV="1">
                <a:off x="1401133" y="2254259"/>
                <a:ext cx="28575" cy="59531"/>
              </a:xfrm>
              <a:prstGeom prst="line">
                <a:avLst/>
              </a:prstGeom>
              <a:ln w="5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4" name="文本框 283">
              <a:extLst>
                <a:ext uri="{FF2B5EF4-FFF2-40B4-BE49-F238E27FC236}">
                  <a16:creationId xmlns:a16="http://schemas.microsoft.com/office/drawing/2014/main" id="{967966CF-486F-48AD-856B-C44104545B9A}"/>
                </a:ext>
              </a:extLst>
            </p:cNvPr>
            <p:cNvSpPr txBox="1"/>
            <p:nvPr/>
          </p:nvSpPr>
          <p:spPr>
            <a:xfrm rot="19949863">
              <a:off x="8161352" y="3703997"/>
              <a:ext cx="1709673" cy="363922"/>
            </a:xfrm>
            <a:prstGeom prst="rect">
              <a:avLst/>
            </a:prstGeom>
            <a:noFill/>
          </p:spPr>
          <p:txBody>
            <a:bodyPr wrap="square" rtlCol="0">
              <a:spAutoFit/>
            </a:bodyPr>
            <a:lstStyle/>
            <a:p>
              <a:pPr algn="ctr"/>
              <a:r>
                <a:rPr lang="en-US" altLang="zh-CN" sz="1316" dirty="0">
                  <a:latin typeface="Times New Roman" panose="02020603050405020304" pitchFamily="18" charset="0"/>
                  <a:cs typeface="Times New Roman" panose="02020603050405020304" pitchFamily="18" charset="0"/>
                </a:rPr>
                <a:t>400</a:t>
              </a:r>
            </a:p>
          </p:txBody>
        </p:sp>
        <p:grpSp>
          <p:nvGrpSpPr>
            <p:cNvPr id="285" name="组合 284">
              <a:extLst>
                <a:ext uri="{FF2B5EF4-FFF2-40B4-BE49-F238E27FC236}">
                  <a16:creationId xmlns:a16="http://schemas.microsoft.com/office/drawing/2014/main" id="{040BA1CD-409D-427D-B606-D4DBF18ECCF5}"/>
                </a:ext>
              </a:extLst>
            </p:cNvPr>
            <p:cNvGrpSpPr/>
            <p:nvPr/>
          </p:nvGrpSpPr>
          <p:grpSpPr>
            <a:xfrm rot="18375943">
              <a:off x="8496219" y="3591078"/>
              <a:ext cx="858331" cy="506471"/>
              <a:chOff x="166688" y="1758552"/>
              <a:chExt cx="1263020" cy="555238"/>
            </a:xfrm>
          </p:grpSpPr>
          <p:cxnSp>
            <p:nvCxnSpPr>
              <p:cNvPr id="286" name="直接连接符 285">
                <a:extLst>
                  <a:ext uri="{FF2B5EF4-FFF2-40B4-BE49-F238E27FC236}">
                    <a16:creationId xmlns:a16="http://schemas.microsoft.com/office/drawing/2014/main" id="{C584E17C-A0F8-401C-A7C4-CE27153F4578}"/>
                  </a:ext>
                </a:extLst>
              </p:cNvPr>
              <p:cNvCxnSpPr>
                <a:cxnSpLocks/>
              </p:cNvCxnSpPr>
              <p:nvPr/>
            </p:nvCxnSpPr>
            <p:spPr>
              <a:xfrm>
                <a:off x="188119" y="1788318"/>
                <a:ext cx="1221581" cy="492703"/>
              </a:xfrm>
              <a:prstGeom prst="line">
                <a:avLst/>
              </a:prstGeom>
              <a:ln w="5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7" name="直接连接符 286">
                <a:extLst>
                  <a:ext uri="{FF2B5EF4-FFF2-40B4-BE49-F238E27FC236}">
                    <a16:creationId xmlns:a16="http://schemas.microsoft.com/office/drawing/2014/main" id="{E4ACFEF3-9ADB-4788-9EA2-41A9BE7E3AF0}"/>
                  </a:ext>
                </a:extLst>
              </p:cNvPr>
              <p:cNvCxnSpPr/>
              <p:nvPr/>
            </p:nvCxnSpPr>
            <p:spPr>
              <a:xfrm flipV="1">
                <a:off x="166688" y="1758552"/>
                <a:ext cx="28575" cy="59531"/>
              </a:xfrm>
              <a:prstGeom prst="line">
                <a:avLst/>
              </a:prstGeom>
              <a:ln w="5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直接连接符 287">
                <a:extLst>
                  <a:ext uri="{FF2B5EF4-FFF2-40B4-BE49-F238E27FC236}">
                    <a16:creationId xmlns:a16="http://schemas.microsoft.com/office/drawing/2014/main" id="{A78AB09D-7454-4B1E-8BEE-6D7CDE375710}"/>
                  </a:ext>
                </a:extLst>
              </p:cNvPr>
              <p:cNvCxnSpPr/>
              <p:nvPr/>
            </p:nvCxnSpPr>
            <p:spPr>
              <a:xfrm flipV="1">
                <a:off x="1401133" y="2254259"/>
                <a:ext cx="28575" cy="59531"/>
              </a:xfrm>
              <a:prstGeom prst="line">
                <a:avLst/>
              </a:prstGeom>
              <a:ln w="5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9" name="组合 288">
              <a:extLst>
                <a:ext uri="{FF2B5EF4-FFF2-40B4-BE49-F238E27FC236}">
                  <a16:creationId xmlns:a16="http://schemas.microsoft.com/office/drawing/2014/main" id="{F4011E7A-9841-464E-B772-80F4ABC45A09}"/>
                </a:ext>
              </a:extLst>
            </p:cNvPr>
            <p:cNvGrpSpPr/>
            <p:nvPr/>
          </p:nvGrpSpPr>
          <p:grpSpPr>
            <a:xfrm rot="14504944">
              <a:off x="6966025" y="2786440"/>
              <a:ext cx="1074722" cy="506471"/>
              <a:chOff x="166688" y="1758552"/>
              <a:chExt cx="1263020" cy="555238"/>
            </a:xfrm>
          </p:grpSpPr>
          <p:cxnSp>
            <p:nvCxnSpPr>
              <p:cNvPr id="290" name="直接连接符 289">
                <a:extLst>
                  <a:ext uri="{FF2B5EF4-FFF2-40B4-BE49-F238E27FC236}">
                    <a16:creationId xmlns:a16="http://schemas.microsoft.com/office/drawing/2014/main" id="{54AB5A8C-AB06-468D-BF9A-BCE85239EE6A}"/>
                  </a:ext>
                </a:extLst>
              </p:cNvPr>
              <p:cNvCxnSpPr>
                <a:cxnSpLocks/>
              </p:cNvCxnSpPr>
              <p:nvPr/>
            </p:nvCxnSpPr>
            <p:spPr>
              <a:xfrm>
                <a:off x="188119" y="1788318"/>
                <a:ext cx="1221581" cy="492703"/>
              </a:xfrm>
              <a:prstGeom prst="line">
                <a:avLst/>
              </a:prstGeom>
              <a:ln w="5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直接连接符 290">
                <a:extLst>
                  <a:ext uri="{FF2B5EF4-FFF2-40B4-BE49-F238E27FC236}">
                    <a16:creationId xmlns:a16="http://schemas.microsoft.com/office/drawing/2014/main" id="{F68978AB-3576-4FC7-8F37-DA66DA4418F8}"/>
                  </a:ext>
                </a:extLst>
              </p:cNvPr>
              <p:cNvCxnSpPr/>
              <p:nvPr/>
            </p:nvCxnSpPr>
            <p:spPr>
              <a:xfrm flipV="1">
                <a:off x="166688" y="1758552"/>
                <a:ext cx="28575" cy="59531"/>
              </a:xfrm>
              <a:prstGeom prst="line">
                <a:avLst/>
              </a:prstGeom>
              <a:ln w="5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直接连接符 291">
                <a:extLst>
                  <a:ext uri="{FF2B5EF4-FFF2-40B4-BE49-F238E27FC236}">
                    <a16:creationId xmlns:a16="http://schemas.microsoft.com/office/drawing/2014/main" id="{0AFB87D1-BBA2-4122-9AF9-5AA66935FF2B}"/>
                  </a:ext>
                </a:extLst>
              </p:cNvPr>
              <p:cNvCxnSpPr/>
              <p:nvPr/>
            </p:nvCxnSpPr>
            <p:spPr>
              <a:xfrm flipV="1">
                <a:off x="1401133" y="2254259"/>
                <a:ext cx="28575" cy="59531"/>
              </a:xfrm>
              <a:prstGeom prst="line">
                <a:avLst/>
              </a:prstGeom>
              <a:ln w="5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3" name="文本框 292">
              <a:extLst>
                <a:ext uri="{FF2B5EF4-FFF2-40B4-BE49-F238E27FC236}">
                  <a16:creationId xmlns:a16="http://schemas.microsoft.com/office/drawing/2014/main" id="{EE56E2B7-FBE6-4EA9-A13F-C4495C4ABBF7}"/>
                </a:ext>
              </a:extLst>
            </p:cNvPr>
            <p:cNvSpPr txBox="1"/>
            <p:nvPr/>
          </p:nvSpPr>
          <p:spPr>
            <a:xfrm>
              <a:off x="7609883" y="4152053"/>
              <a:ext cx="1709673" cy="363922"/>
            </a:xfrm>
            <a:prstGeom prst="rect">
              <a:avLst/>
            </a:prstGeom>
            <a:noFill/>
          </p:spPr>
          <p:txBody>
            <a:bodyPr wrap="square" rtlCol="0">
              <a:spAutoFit/>
            </a:bodyPr>
            <a:lstStyle/>
            <a:p>
              <a:pPr algn="ctr"/>
              <a:r>
                <a:rPr lang="en-US" altLang="zh-CN" sz="1316" dirty="0">
                  <a:latin typeface="Times New Roman" panose="02020603050405020304" pitchFamily="18" charset="0"/>
                  <a:cs typeface="Times New Roman" panose="02020603050405020304" pitchFamily="18" charset="0"/>
                </a:rPr>
                <a:t>Size 3</a:t>
              </a:r>
              <a:endParaRPr lang="zh-CN" altLang="en-US" sz="1316" dirty="0">
                <a:latin typeface="Times New Roman" panose="02020603050405020304" pitchFamily="18" charset="0"/>
                <a:cs typeface="Times New Roman" panose="02020603050405020304" pitchFamily="18" charset="0"/>
              </a:endParaRPr>
            </a:p>
          </p:txBody>
        </p:sp>
        <p:cxnSp>
          <p:nvCxnSpPr>
            <p:cNvPr id="294" name="直接连接符 293">
              <a:extLst>
                <a:ext uri="{FF2B5EF4-FFF2-40B4-BE49-F238E27FC236}">
                  <a16:creationId xmlns:a16="http://schemas.microsoft.com/office/drawing/2014/main" id="{8CFE975B-D0C2-4896-A6FF-E0C53BF93519}"/>
                </a:ext>
              </a:extLst>
            </p:cNvPr>
            <p:cNvCxnSpPr>
              <a:cxnSpLocks/>
            </p:cNvCxnSpPr>
            <p:nvPr/>
          </p:nvCxnSpPr>
          <p:spPr>
            <a:xfrm flipV="1">
              <a:off x="6606433" y="2463300"/>
              <a:ext cx="882687" cy="294894"/>
            </a:xfrm>
            <a:prstGeom prst="line">
              <a:avLst/>
            </a:prstGeom>
            <a:noFill/>
            <a:ln w="7836">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95" name="直接连接符 294">
              <a:extLst>
                <a:ext uri="{FF2B5EF4-FFF2-40B4-BE49-F238E27FC236}">
                  <a16:creationId xmlns:a16="http://schemas.microsoft.com/office/drawing/2014/main" id="{BE15DC6A-5CE8-4ACF-8188-21507EC163E3}"/>
                </a:ext>
              </a:extLst>
            </p:cNvPr>
            <p:cNvCxnSpPr>
              <a:cxnSpLocks/>
            </p:cNvCxnSpPr>
            <p:nvPr/>
          </p:nvCxnSpPr>
          <p:spPr>
            <a:xfrm>
              <a:off x="6617787" y="3342756"/>
              <a:ext cx="964713" cy="267582"/>
            </a:xfrm>
            <a:prstGeom prst="line">
              <a:avLst/>
            </a:prstGeom>
            <a:noFill/>
            <a:ln w="7836">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5" name="组合 4">
            <a:extLst>
              <a:ext uri="{FF2B5EF4-FFF2-40B4-BE49-F238E27FC236}">
                <a16:creationId xmlns:a16="http://schemas.microsoft.com/office/drawing/2014/main" id="{68A1DC3A-CB44-4A31-A106-906FFCD3959B}"/>
              </a:ext>
            </a:extLst>
          </p:cNvPr>
          <p:cNvGrpSpPr/>
          <p:nvPr/>
        </p:nvGrpSpPr>
        <p:grpSpPr>
          <a:xfrm>
            <a:off x="5843409" y="806878"/>
            <a:ext cx="6428993" cy="5995271"/>
            <a:chOff x="5183484" y="855035"/>
            <a:chExt cx="7087964" cy="6609786"/>
          </a:xfrm>
        </p:grpSpPr>
        <p:graphicFrame>
          <p:nvGraphicFramePr>
            <p:cNvPr id="296" name="对象 295">
              <a:extLst>
                <a:ext uri="{FF2B5EF4-FFF2-40B4-BE49-F238E27FC236}">
                  <a16:creationId xmlns:a16="http://schemas.microsoft.com/office/drawing/2014/main" id="{534546E8-E968-4DC3-AE25-C805B09A2EFC}"/>
                </a:ext>
              </a:extLst>
            </p:cNvPr>
            <p:cNvGraphicFramePr>
              <a:graphicFrameLocks/>
            </p:cNvGraphicFramePr>
            <p:nvPr>
              <p:extLst>
                <p:ext uri="{D42A27DB-BD31-4B8C-83A1-F6EECF244321}">
                  <p14:modId xmlns:p14="http://schemas.microsoft.com/office/powerpoint/2010/main" val="94770525"/>
                </p:ext>
              </p:extLst>
            </p:nvPr>
          </p:nvGraphicFramePr>
          <p:xfrm>
            <a:off x="5651770" y="5384173"/>
            <a:ext cx="6197600" cy="1836737"/>
          </p:xfrm>
          <a:graphic>
            <a:graphicData uri="http://schemas.openxmlformats.org/presentationml/2006/ole">
              <mc:AlternateContent xmlns:mc="http://schemas.openxmlformats.org/markup-compatibility/2006">
                <mc:Choice xmlns:v="urn:schemas-microsoft-com:vml" Requires="v">
                  <p:oleObj name="Graph" r:id="rId6" imgW="30594364" imgH="8772525" progId="Origin95.Graph">
                    <p:embed/>
                  </p:oleObj>
                </mc:Choice>
                <mc:Fallback>
                  <p:oleObj name="Graph" r:id="rId6" imgW="30594364" imgH="8772525" progId="Origin95.Graph">
                    <p:embed/>
                    <p:pic>
                      <p:nvPicPr>
                        <p:cNvPr id="6" name="对象 5">
                          <a:extLst>
                            <a:ext uri="{FF2B5EF4-FFF2-40B4-BE49-F238E27FC236}">
                              <a16:creationId xmlns:a16="http://schemas.microsoft.com/office/drawing/2014/main" id="{3BA05910-8097-423B-A971-7BFC68978938}"/>
                            </a:ext>
                          </a:extLst>
                        </p:cNvPr>
                        <p:cNvPicPr/>
                        <p:nvPr/>
                      </p:nvPicPr>
                      <p:blipFill>
                        <a:blip r:embed="rId7"/>
                        <a:stretch>
                          <a:fillRect/>
                        </a:stretch>
                      </p:blipFill>
                      <p:spPr>
                        <a:xfrm>
                          <a:off x="5651770" y="5384173"/>
                          <a:ext cx="6197600" cy="1836737"/>
                        </a:xfrm>
                        <a:prstGeom prst="rect">
                          <a:avLst/>
                        </a:prstGeom>
                      </p:spPr>
                    </p:pic>
                  </p:oleObj>
                </mc:Fallback>
              </mc:AlternateContent>
            </a:graphicData>
          </a:graphic>
        </p:graphicFrame>
        <p:graphicFrame>
          <p:nvGraphicFramePr>
            <p:cNvPr id="297" name="对象 296">
              <a:extLst>
                <a:ext uri="{FF2B5EF4-FFF2-40B4-BE49-F238E27FC236}">
                  <a16:creationId xmlns:a16="http://schemas.microsoft.com/office/drawing/2014/main" id="{BF136D33-7744-4F5C-AF1E-52D458FE6762}"/>
                </a:ext>
              </a:extLst>
            </p:cNvPr>
            <p:cNvGraphicFramePr>
              <a:graphicFrameLocks/>
            </p:cNvGraphicFramePr>
            <p:nvPr>
              <p:extLst>
                <p:ext uri="{D42A27DB-BD31-4B8C-83A1-F6EECF244321}">
                  <p14:modId xmlns:p14="http://schemas.microsoft.com/office/powerpoint/2010/main" val="258055305"/>
                </p:ext>
              </p:extLst>
            </p:nvPr>
          </p:nvGraphicFramePr>
          <p:xfrm>
            <a:off x="5435870" y="3023560"/>
            <a:ext cx="6630987" cy="2219325"/>
          </p:xfrm>
          <a:graphic>
            <a:graphicData uri="http://schemas.openxmlformats.org/presentationml/2006/ole">
              <mc:AlternateContent xmlns:mc="http://schemas.openxmlformats.org/markup-compatibility/2006">
                <mc:Choice xmlns:v="urn:schemas-microsoft-com:vml" Requires="v">
                  <p:oleObj name="Graph" r:id="rId8" imgW="32737460" imgH="10591528" progId="Origin95.Graph">
                    <p:embed/>
                  </p:oleObj>
                </mc:Choice>
                <mc:Fallback>
                  <p:oleObj name="Graph" r:id="rId8" imgW="32737460" imgH="10591528" progId="Origin95.Graph">
                    <p:embed/>
                    <p:pic>
                      <p:nvPicPr>
                        <p:cNvPr id="7" name="对象 6">
                          <a:extLst>
                            <a:ext uri="{FF2B5EF4-FFF2-40B4-BE49-F238E27FC236}">
                              <a16:creationId xmlns:a16="http://schemas.microsoft.com/office/drawing/2014/main" id="{C35E73F1-771D-4009-9726-766DC6B414C6}"/>
                            </a:ext>
                          </a:extLst>
                        </p:cNvPr>
                        <p:cNvPicPr/>
                        <p:nvPr/>
                      </p:nvPicPr>
                      <p:blipFill>
                        <a:blip r:embed="rId9"/>
                        <a:stretch>
                          <a:fillRect/>
                        </a:stretch>
                      </p:blipFill>
                      <p:spPr>
                        <a:xfrm>
                          <a:off x="5435870" y="3023560"/>
                          <a:ext cx="6630987" cy="2219325"/>
                        </a:xfrm>
                        <a:prstGeom prst="rect">
                          <a:avLst/>
                        </a:prstGeom>
                      </p:spPr>
                    </p:pic>
                  </p:oleObj>
                </mc:Fallback>
              </mc:AlternateContent>
            </a:graphicData>
          </a:graphic>
        </p:graphicFrame>
        <p:graphicFrame>
          <p:nvGraphicFramePr>
            <p:cNvPr id="298" name="对象 297">
              <a:extLst>
                <a:ext uri="{FF2B5EF4-FFF2-40B4-BE49-F238E27FC236}">
                  <a16:creationId xmlns:a16="http://schemas.microsoft.com/office/drawing/2014/main" id="{F8031AA2-6DB1-47C0-A839-9E20CF7320DE}"/>
                </a:ext>
              </a:extLst>
            </p:cNvPr>
            <p:cNvGraphicFramePr>
              <a:graphicFrameLocks/>
            </p:cNvGraphicFramePr>
            <p:nvPr>
              <p:extLst>
                <p:ext uri="{D42A27DB-BD31-4B8C-83A1-F6EECF244321}">
                  <p14:modId xmlns:p14="http://schemas.microsoft.com/office/powerpoint/2010/main" val="3507510712"/>
                </p:ext>
              </p:extLst>
            </p:nvPr>
          </p:nvGraphicFramePr>
          <p:xfrm>
            <a:off x="5435870" y="855035"/>
            <a:ext cx="6630987" cy="2220913"/>
          </p:xfrm>
          <a:graphic>
            <a:graphicData uri="http://schemas.openxmlformats.org/presentationml/2006/ole">
              <mc:AlternateContent xmlns:mc="http://schemas.openxmlformats.org/markup-compatibility/2006">
                <mc:Choice xmlns:v="urn:schemas-microsoft-com:vml" Requires="v">
                  <p:oleObj name="Graph" r:id="rId10" imgW="32737460" imgH="10591528" progId="Origin95.Graph">
                    <p:embed/>
                  </p:oleObj>
                </mc:Choice>
                <mc:Fallback>
                  <p:oleObj name="Graph" r:id="rId10" imgW="32737460" imgH="10591528" progId="Origin95.Graph">
                    <p:embed/>
                    <p:pic>
                      <p:nvPicPr>
                        <p:cNvPr id="9" name="对象 8">
                          <a:extLst>
                            <a:ext uri="{FF2B5EF4-FFF2-40B4-BE49-F238E27FC236}">
                              <a16:creationId xmlns:a16="http://schemas.microsoft.com/office/drawing/2014/main" id="{F3B92357-EDEB-471E-9AAE-39A55C19CD2B}"/>
                            </a:ext>
                          </a:extLst>
                        </p:cNvPr>
                        <p:cNvPicPr/>
                        <p:nvPr/>
                      </p:nvPicPr>
                      <p:blipFill>
                        <a:blip r:embed="rId11"/>
                        <a:stretch>
                          <a:fillRect/>
                        </a:stretch>
                      </p:blipFill>
                      <p:spPr>
                        <a:xfrm>
                          <a:off x="5435870" y="855035"/>
                          <a:ext cx="6630987" cy="2220913"/>
                        </a:xfrm>
                        <a:prstGeom prst="rect">
                          <a:avLst/>
                        </a:prstGeom>
                      </p:spPr>
                    </p:pic>
                  </p:oleObj>
                </mc:Fallback>
              </mc:AlternateContent>
            </a:graphicData>
          </a:graphic>
        </p:graphicFrame>
        <p:sp>
          <p:nvSpPr>
            <p:cNvPr id="299" name="文本框 298">
              <a:extLst>
                <a:ext uri="{FF2B5EF4-FFF2-40B4-BE49-F238E27FC236}">
                  <a16:creationId xmlns:a16="http://schemas.microsoft.com/office/drawing/2014/main" id="{564F130C-87EC-4AFA-9601-322CB2D4F7A0}"/>
                </a:ext>
              </a:extLst>
            </p:cNvPr>
            <p:cNvSpPr txBox="1"/>
            <p:nvPr/>
          </p:nvSpPr>
          <p:spPr>
            <a:xfrm>
              <a:off x="9854150" y="1925433"/>
              <a:ext cx="2417298" cy="286587"/>
            </a:xfrm>
            <a:prstGeom prst="rect">
              <a:avLst/>
            </a:prstGeom>
            <a:noFill/>
          </p:spPr>
          <p:txBody>
            <a:bodyPr wrap="square" rtlCol="0">
              <a:spAutoFit/>
            </a:bodyPr>
            <a:lstStyle>
              <a:defPPr>
                <a:defRPr lang="en-US"/>
              </a:defPPr>
              <a:lvl1pPr algn="ctr">
                <a:defRPr sz="1600">
                  <a:latin typeface="Times New Roman" panose="02020603050405020304" pitchFamily="18" charset="0"/>
                  <a:cs typeface="Times New Roman" panose="02020603050405020304" pitchFamily="18" charset="0"/>
                </a:defRPr>
              </a:lvl1pPr>
            </a:lstStyle>
            <a:p>
              <a:r>
                <a:rPr lang="en-US" altLang="zh-CN" sz="1089" dirty="0"/>
                <a:t>Normal distribution fitting</a:t>
              </a:r>
              <a:endParaRPr lang="zh-CN" altLang="en-US" sz="1089" dirty="0"/>
            </a:p>
          </p:txBody>
        </p:sp>
        <p:sp>
          <p:nvSpPr>
            <p:cNvPr id="300" name="矩形 299">
              <a:extLst>
                <a:ext uri="{FF2B5EF4-FFF2-40B4-BE49-F238E27FC236}">
                  <a16:creationId xmlns:a16="http://schemas.microsoft.com/office/drawing/2014/main" id="{12E05DE3-C5DB-476A-8628-CCBCE65443B3}"/>
                </a:ext>
              </a:extLst>
            </p:cNvPr>
            <p:cNvSpPr/>
            <p:nvPr/>
          </p:nvSpPr>
          <p:spPr>
            <a:xfrm rot="16200000">
              <a:off x="4092478" y="4008421"/>
              <a:ext cx="2436710" cy="254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51" b="1" dirty="0">
                  <a:solidFill>
                    <a:schemeClr val="tx1"/>
                  </a:solidFill>
                  <a:latin typeface="Times New Roman" panose="02020603050405020304" pitchFamily="18" charset="0"/>
                  <a:cs typeface="Times New Roman" panose="02020603050405020304" pitchFamily="18" charset="0"/>
                </a:rPr>
                <a:t>Relative frequency</a:t>
              </a:r>
            </a:p>
          </p:txBody>
        </p:sp>
        <p:sp>
          <p:nvSpPr>
            <p:cNvPr id="301" name="矩形 300">
              <a:extLst>
                <a:ext uri="{FF2B5EF4-FFF2-40B4-BE49-F238E27FC236}">
                  <a16:creationId xmlns:a16="http://schemas.microsoft.com/office/drawing/2014/main" id="{AC13CD48-1BD8-4421-8FFC-53CFCB28063A}"/>
                </a:ext>
              </a:extLst>
            </p:cNvPr>
            <p:cNvSpPr/>
            <p:nvPr/>
          </p:nvSpPr>
          <p:spPr>
            <a:xfrm>
              <a:off x="7532098" y="7210123"/>
              <a:ext cx="2436710" cy="254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51" b="1" dirty="0">
                  <a:solidFill>
                    <a:schemeClr val="tx1"/>
                  </a:solidFill>
                  <a:latin typeface="Times New Roman" panose="02020603050405020304" pitchFamily="18" charset="0"/>
                  <a:cs typeface="Times New Roman" panose="02020603050405020304" pitchFamily="18" charset="0"/>
                </a:rPr>
                <a:t>Contact angle </a:t>
              </a:r>
              <a:r>
                <a:rPr lang="el-GR" altLang="zh-CN" sz="1451" b="1" i="1" dirty="0">
                  <a:solidFill>
                    <a:schemeClr val="tx1"/>
                  </a:solidFill>
                  <a:latin typeface="Times New Roman" panose="02020603050405020304" pitchFamily="18" charset="0"/>
                  <a:cs typeface="Times New Roman" panose="02020603050405020304" pitchFamily="18" charset="0"/>
                </a:rPr>
                <a:t>θ</a:t>
              </a:r>
              <a:r>
                <a:rPr lang="en-US" altLang="zh-CN" sz="1451" b="1" dirty="0">
                  <a:solidFill>
                    <a:schemeClr val="tx1"/>
                  </a:solidFill>
                  <a:latin typeface="Times New Roman" panose="02020603050405020304" pitchFamily="18" charset="0"/>
                  <a:cs typeface="Times New Roman" panose="02020603050405020304" pitchFamily="18" charset="0"/>
                </a:rPr>
                <a:t> (°)</a:t>
              </a:r>
            </a:p>
          </p:txBody>
        </p:sp>
        <p:sp>
          <p:nvSpPr>
            <p:cNvPr id="302" name="文本框 301">
              <a:extLst>
                <a:ext uri="{FF2B5EF4-FFF2-40B4-BE49-F238E27FC236}">
                  <a16:creationId xmlns:a16="http://schemas.microsoft.com/office/drawing/2014/main" id="{7AC25BBA-CE06-41A5-94C3-03E817A5D2E9}"/>
                </a:ext>
              </a:extLst>
            </p:cNvPr>
            <p:cNvSpPr txBox="1"/>
            <p:nvPr/>
          </p:nvSpPr>
          <p:spPr>
            <a:xfrm>
              <a:off x="5877401" y="1039442"/>
              <a:ext cx="1718710" cy="347948"/>
            </a:xfrm>
            <a:prstGeom prst="rect">
              <a:avLst/>
            </a:prstGeom>
            <a:noFill/>
          </p:spPr>
          <p:txBody>
            <a:bodyPr wrap="square" rtlCol="0">
              <a:spAutoFit/>
            </a:bodyPr>
            <a:lstStyle/>
            <a:p>
              <a:r>
                <a:rPr lang="en-US" altLang="zh-CN" sz="1451" dirty="0">
                  <a:latin typeface="Times New Roman" panose="02020603050405020304" pitchFamily="18" charset="0"/>
                  <a:ea typeface="微软雅黑" panose="020B0503020204020204" pitchFamily="34" charset="-122"/>
                  <a:cs typeface="Times New Roman" panose="02020603050405020304" pitchFamily="18" charset="0"/>
                </a:rPr>
                <a:t>Natural sand</a:t>
              </a:r>
            </a:p>
          </p:txBody>
        </p:sp>
        <p:sp>
          <p:nvSpPr>
            <p:cNvPr id="303" name="文本框 302">
              <a:extLst>
                <a:ext uri="{FF2B5EF4-FFF2-40B4-BE49-F238E27FC236}">
                  <a16:creationId xmlns:a16="http://schemas.microsoft.com/office/drawing/2014/main" id="{B9FBDECC-0603-41CB-A058-C6ECB64A264D}"/>
                </a:ext>
              </a:extLst>
            </p:cNvPr>
            <p:cNvSpPr txBox="1"/>
            <p:nvPr/>
          </p:nvSpPr>
          <p:spPr>
            <a:xfrm>
              <a:off x="9604400" y="1003861"/>
              <a:ext cx="1575460" cy="286587"/>
            </a:xfrm>
            <a:prstGeom prst="rect">
              <a:avLst/>
            </a:prstGeom>
            <a:noFill/>
          </p:spPr>
          <p:txBody>
            <a:bodyPr wrap="square" rtlCol="0">
              <a:spAutoFit/>
            </a:bodyPr>
            <a:lstStyle>
              <a:defPPr>
                <a:defRPr lang="en-US"/>
              </a:defPPr>
              <a:lvl1pPr algn="ctr">
                <a:defRPr sz="1200">
                  <a:latin typeface="Arial" panose="020B0604020202020204" pitchFamily="34" charset="0"/>
                  <a:cs typeface="Arial" panose="020B0604020202020204" pitchFamily="34" charset="0"/>
                </a:defRPr>
              </a:lvl1pPr>
            </a:lstStyle>
            <a:p>
              <a:r>
                <a:rPr lang="en-US" altLang="zh-CN" sz="1089" dirty="0">
                  <a:latin typeface="Times New Roman" panose="02020603050405020304" pitchFamily="18" charset="0"/>
                  <a:cs typeface="Times New Roman" panose="02020603050405020304" pitchFamily="18" charset="0"/>
                </a:rPr>
                <a:t>Size 1</a:t>
              </a:r>
            </a:p>
          </p:txBody>
        </p:sp>
        <p:sp>
          <p:nvSpPr>
            <p:cNvPr id="304" name="矩形 303">
              <a:extLst>
                <a:ext uri="{FF2B5EF4-FFF2-40B4-BE49-F238E27FC236}">
                  <a16:creationId xmlns:a16="http://schemas.microsoft.com/office/drawing/2014/main" id="{289BA1D1-D585-4358-BB45-6B04704F0533}"/>
                </a:ext>
              </a:extLst>
            </p:cNvPr>
            <p:cNvSpPr/>
            <p:nvPr/>
          </p:nvSpPr>
          <p:spPr>
            <a:xfrm>
              <a:off x="9854149" y="1079934"/>
              <a:ext cx="285326" cy="147982"/>
            </a:xfrm>
            <a:prstGeom prst="rect">
              <a:avLst/>
            </a:prstGeom>
            <a:solidFill>
              <a:schemeClr val="accent4">
                <a:lumMod val="20000"/>
                <a:lumOff val="80000"/>
              </a:schemeClr>
            </a:solidFill>
            <a:ln w="8639">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pitchFamily="18" charset="0"/>
                <a:cs typeface="Times New Roman" panose="02020603050405020304" pitchFamily="18" charset="0"/>
              </a:endParaRPr>
            </a:p>
          </p:txBody>
        </p:sp>
        <p:sp>
          <p:nvSpPr>
            <p:cNvPr id="305" name="文本框 304">
              <a:extLst>
                <a:ext uri="{FF2B5EF4-FFF2-40B4-BE49-F238E27FC236}">
                  <a16:creationId xmlns:a16="http://schemas.microsoft.com/office/drawing/2014/main" id="{DB076144-B07F-44B5-9D65-7D5ABF4667BE}"/>
                </a:ext>
              </a:extLst>
            </p:cNvPr>
            <p:cNvSpPr txBox="1"/>
            <p:nvPr/>
          </p:nvSpPr>
          <p:spPr>
            <a:xfrm>
              <a:off x="5877401" y="3210675"/>
              <a:ext cx="2071947" cy="347948"/>
            </a:xfrm>
            <a:prstGeom prst="rect">
              <a:avLst/>
            </a:prstGeom>
            <a:noFill/>
          </p:spPr>
          <p:txBody>
            <a:bodyPr wrap="square" rtlCol="0">
              <a:spAutoFit/>
            </a:bodyPr>
            <a:lstStyle/>
            <a:p>
              <a:r>
                <a:rPr lang="en-US" altLang="zh-CN" sz="1451" dirty="0">
                  <a:latin typeface="Times New Roman" panose="02020603050405020304" pitchFamily="18" charset="0"/>
                  <a:ea typeface="微软雅黑" panose="020B0503020204020204" pitchFamily="34" charset="-122"/>
                  <a:cs typeface="Times New Roman" panose="02020603050405020304" pitchFamily="18" charset="0"/>
                </a:rPr>
                <a:t>Hydrophilic sand</a:t>
              </a:r>
              <a:endParaRPr lang="zh-CN" altLang="en-US" sz="145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06" name="文本框 305">
              <a:extLst>
                <a:ext uri="{FF2B5EF4-FFF2-40B4-BE49-F238E27FC236}">
                  <a16:creationId xmlns:a16="http://schemas.microsoft.com/office/drawing/2014/main" id="{40EE4BA8-33B9-4B1D-84D4-3AC540726D23}"/>
                </a:ext>
              </a:extLst>
            </p:cNvPr>
            <p:cNvSpPr txBox="1"/>
            <p:nvPr/>
          </p:nvSpPr>
          <p:spPr>
            <a:xfrm>
              <a:off x="5877401" y="5426178"/>
              <a:ext cx="2552815" cy="347948"/>
            </a:xfrm>
            <a:prstGeom prst="rect">
              <a:avLst/>
            </a:prstGeom>
            <a:noFill/>
          </p:spPr>
          <p:txBody>
            <a:bodyPr wrap="square" rtlCol="0">
              <a:spAutoFit/>
            </a:bodyPr>
            <a:lstStyle>
              <a:defPPr>
                <a:defRPr lang="en-US"/>
              </a:defPPr>
              <a:lvl1pPr algn="ctr">
                <a:defRPr sz="1600" b="1">
                  <a:latin typeface="微软雅黑" panose="020B0503020204020204" pitchFamily="34" charset="-122"/>
                  <a:ea typeface="微软雅黑" panose="020B0503020204020204" pitchFamily="34" charset="-122"/>
                </a:defRPr>
              </a:lvl1pPr>
            </a:lstStyle>
            <a:p>
              <a:pPr algn="l"/>
              <a:r>
                <a:rPr lang="en-US" altLang="zh-CN" sz="1451" b="0" dirty="0">
                  <a:latin typeface="Times New Roman" panose="02020603050405020304" pitchFamily="18" charset="0"/>
                  <a:cs typeface="Times New Roman" panose="02020603050405020304" pitchFamily="18" charset="0"/>
                </a:rPr>
                <a:t>Hydrophobic sand</a:t>
              </a:r>
              <a:endParaRPr lang="zh-CN" altLang="en-US" sz="1451" b="0" dirty="0">
                <a:latin typeface="Times New Roman" panose="02020603050405020304" pitchFamily="18" charset="0"/>
                <a:cs typeface="Times New Roman" panose="02020603050405020304" pitchFamily="18" charset="0"/>
              </a:endParaRPr>
            </a:p>
          </p:txBody>
        </p:sp>
        <p:sp>
          <p:nvSpPr>
            <p:cNvPr id="307" name="文本框 306">
              <a:extLst>
                <a:ext uri="{FF2B5EF4-FFF2-40B4-BE49-F238E27FC236}">
                  <a16:creationId xmlns:a16="http://schemas.microsoft.com/office/drawing/2014/main" id="{0CB971B1-161B-457A-B526-02E1C8851D07}"/>
                </a:ext>
              </a:extLst>
            </p:cNvPr>
            <p:cNvSpPr txBox="1"/>
            <p:nvPr/>
          </p:nvSpPr>
          <p:spPr>
            <a:xfrm>
              <a:off x="9604400" y="1271383"/>
              <a:ext cx="1575460" cy="286587"/>
            </a:xfrm>
            <a:prstGeom prst="rect">
              <a:avLst/>
            </a:prstGeom>
            <a:noFill/>
          </p:spPr>
          <p:txBody>
            <a:bodyPr wrap="square" rtlCol="0">
              <a:spAutoFit/>
            </a:bodyPr>
            <a:lstStyle>
              <a:defPPr>
                <a:defRPr lang="en-US"/>
              </a:defPPr>
              <a:lvl1pPr algn="ctr">
                <a:defRPr sz="1200">
                  <a:latin typeface="Arial" panose="020B0604020202020204" pitchFamily="34" charset="0"/>
                  <a:cs typeface="Arial" panose="020B0604020202020204" pitchFamily="34" charset="0"/>
                </a:defRPr>
              </a:lvl1pPr>
            </a:lstStyle>
            <a:p>
              <a:r>
                <a:rPr lang="en-US" altLang="zh-CN" sz="1089" dirty="0">
                  <a:latin typeface="Times New Roman" panose="02020603050405020304" pitchFamily="18" charset="0"/>
                  <a:cs typeface="Times New Roman" panose="02020603050405020304" pitchFamily="18" charset="0"/>
                </a:rPr>
                <a:t>Size 2</a:t>
              </a:r>
            </a:p>
          </p:txBody>
        </p:sp>
        <p:sp>
          <p:nvSpPr>
            <p:cNvPr id="308" name="矩形 307">
              <a:extLst>
                <a:ext uri="{FF2B5EF4-FFF2-40B4-BE49-F238E27FC236}">
                  <a16:creationId xmlns:a16="http://schemas.microsoft.com/office/drawing/2014/main" id="{CE42BD5C-C586-45F0-A18B-1D100A3A9CF6}"/>
                </a:ext>
              </a:extLst>
            </p:cNvPr>
            <p:cNvSpPr/>
            <p:nvPr/>
          </p:nvSpPr>
          <p:spPr>
            <a:xfrm>
              <a:off x="9854149" y="1349812"/>
              <a:ext cx="285326" cy="147982"/>
            </a:xfrm>
            <a:prstGeom prst="rect">
              <a:avLst/>
            </a:prstGeom>
            <a:solidFill>
              <a:srgbClr val="FDC1C1"/>
            </a:solidFill>
            <a:ln w="8639">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pitchFamily="18" charset="0"/>
                <a:cs typeface="Times New Roman" panose="02020603050405020304" pitchFamily="18" charset="0"/>
              </a:endParaRPr>
            </a:p>
          </p:txBody>
        </p:sp>
        <p:sp>
          <p:nvSpPr>
            <p:cNvPr id="309" name="文本框 308">
              <a:extLst>
                <a:ext uri="{FF2B5EF4-FFF2-40B4-BE49-F238E27FC236}">
                  <a16:creationId xmlns:a16="http://schemas.microsoft.com/office/drawing/2014/main" id="{10FE7D35-4EC2-456A-8C15-7476016B5A90}"/>
                </a:ext>
              </a:extLst>
            </p:cNvPr>
            <p:cNvSpPr txBox="1"/>
            <p:nvPr/>
          </p:nvSpPr>
          <p:spPr>
            <a:xfrm>
              <a:off x="9604400" y="1550914"/>
              <a:ext cx="1575460" cy="286587"/>
            </a:xfrm>
            <a:prstGeom prst="rect">
              <a:avLst/>
            </a:prstGeom>
            <a:noFill/>
          </p:spPr>
          <p:txBody>
            <a:bodyPr wrap="square" rtlCol="0">
              <a:spAutoFit/>
            </a:bodyPr>
            <a:lstStyle>
              <a:defPPr>
                <a:defRPr lang="en-US"/>
              </a:defPPr>
              <a:lvl1pPr algn="ctr">
                <a:defRPr sz="1200">
                  <a:latin typeface="Arial" panose="020B0604020202020204" pitchFamily="34" charset="0"/>
                  <a:cs typeface="Arial" panose="020B0604020202020204" pitchFamily="34" charset="0"/>
                </a:defRPr>
              </a:lvl1pPr>
            </a:lstStyle>
            <a:p>
              <a:r>
                <a:rPr lang="en-US" altLang="zh-CN" sz="1089" dirty="0">
                  <a:latin typeface="Times New Roman" panose="02020603050405020304" pitchFamily="18" charset="0"/>
                  <a:cs typeface="Times New Roman" panose="02020603050405020304" pitchFamily="18" charset="0"/>
                </a:rPr>
                <a:t>Size 3</a:t>
              </a:r>
            </a:p>
          </p:txBody>
        </p:sp>
        <p:sp>
          <p:nvSpPr>
            <p:cNvPr id="310" name="矩形 309">
              <a:extLst>
                <a:ext uri="{FF2B5EF4-FFF2-40B4-BE49-F238E27FC236}">
                  <a16:creationId xmlns:a16="http://schemas.microsoft.com/office/drawing/2014/main" id="{5DAEA97E-3FD1-491C-9A15-FDA8BAACD47A}"/>
                </a:ext>
              </a:extLst>
            </p:cNvPr>
            <p:cNvSpPr/>
            <p:nvPr/>
          </p:nvSpPr>
          <p:spPr>
            <a:xfrm>
              <a:off x="9854149" y="1625329"/>
              <a:ext cx="285326" cy="147982"/>
            </a:xfrm>
            <a:prstGeom prst="rect">
              <a:avLst/>
            </a:prstGeom>
            <a:solidFill>
              <a:schemeClr val="accent5">
                <a:lumMod val="40000"/>
                <a:lumOff val="60000"/>
              </a:schemeClr>
            </a:solidFill>
            <a:ln w="8639">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pitchFamily="18" charset="0"/>
                <a:cs typeface="Times New Roman" panose="02020603050405020304" pitchFamily="18" charset="0"/>
              </a:endParaRPr>
            </a:p>
          </p:txBody>
        </p:sp>
        <p:cxnSp>
          <p:nvCxnSpPr>
            <p:cNvPr id="311" name="直接连接符 310">
              <a:extLst>
                <a:ext uri="{FF2B5EF4-FFF2-40B4-BE49-F238E27FC236}">
                  <a16:creationId xmlns:a16="http://schemas.microsoft.com/office/drawing/2014/main" id="{40BF8065-DCC8-463C-98C7-4C3EDBC7BE32}"/>
                </a:ext>
              </a:extLst>
            </p:cNvPr>
            <p:cNvCxnSpPr>
              <a:cxnSpLocks/>
            </p:cNvCxnSpPr>
            <p:nvPr/>
          </p:nvCxnSpPr>
          <p:spPr>
            <a:xfrm>
              <a:off x="9834812" y="1906145"/>
              <a:ext cx="324000" cy="0"/>
            </a:xfrm>
            <a:prstGeom prst="line">
              <a:avLst/>
            </a:prstGeom>
            <a:ln w="17279">
              <a:solidFill>
                <a:srgbClr val="FFA74F"/>
              </a:solidFill>
              <a:prstDash val="dash"/>
            </a:ln>
          </p:spPr>
          <p:style>
            <a:lnRef idx="1">
              <a:schemeClr val="accent1"/>
            </a:lnRef>
            <a:fillRef idx="0">
              <a:schemeClr val="accent1"/>
            </a:fillRef>
            <a:effectRef idx="0">
              <a:schemeClr val="accent1"/>
            </a:effectRef>
            <a:fontRef idx="minor">
              <a:schemeClr val="tx1"/>
            </a:fontRef>
          </p:style>
        </p:cxnSp>
        <p:cxnSp>
          <p:nvCxnSpPr>
            <p:cNvPr id="312" name="直接连接符 311">
              <a:extLst>
                <a:ext uri="{FF2B5EF4-FFF2-40B4-BE49-F238E27FC236}">
                  <a16:creationId xmlns:a16="http://schemas.microsoft.com/office/drawing/2014/main" id="{9D833D2F-2CC4-4AAC-B2DB-2C5FEA881791}"/>
                </a:ext>
              </a:extLst>
            </p:cNvPr>
            <p:cNvCxnSpPr>
              <a:cxnSpLocks/>
            </p:cNvCxnSpPr>
            <p:nvPr/>
          </p:nvCxnSpPr>
          <p:spPr>
            <a:xfrm>
              <a:off x="9834812" y="2072832"/>
              <a:ext cx="324000" cy="0"/>
            </a:xfrm>
            <a:prstGeom prst="line">
              <a:avLst/>
            </a:prstGeom>
            <a:ln w="17279">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13" name="直接连接符 312">
              <a:extLst>
                <a:ext uri="{FF2B5EF4-FFF2-40B4-BE49-F238E27FC236}">
                  <a16:creationId xmlns:a16="http://schemas.microsoft.com/office/drawing/2014/main" id="{FC7A76A5-3920-4277-BAED-B843E152EC5D}"/>
                </a:ext>
              </a:extLst>
            </p:cNvPr>
            <p:cNvCxnSpPr>
              <a:cxnSpLocks/>
            </p:cNvCxnSpPr>
            <p:nvPr/>
          </p:nvCxnSpPr>
          <p:spPr>
            <a:xfrm>
              <a:off x="9834812" y="2229994"/>
              <a:ext cx="324000" cy="0"/>
            </a:xfrm>
            <a:prstGeom prst="line">
              <a:avLst/>
            </a:prstGeom>
            <a:ln w="17279">
              <a:prstDash val="dash"/>
            </a:ln>
          </p:spPr>
          <p:style>
            <a:lnRef idx="1">
              <a:schemeClr val="accent1"/>
            </a:lnRef>
            <a:fillRef idx="0">
              <a:schemeClr val="accent1"/>
            </a:fillRef>
            <a:effectRef idx="0">
              <a:schemeClr val="accent1"/>
            </a:effectRef>
            <a:fontRef idx="minor">
              <a:schemeClr val="tx1"/>
            </a:fontRef>
          </p:style>
        </p:cxnSp>
        <p:sp>
          <p:nvSpPr>
            <p:cNvPr id="314" name="左大括号 313">
              <a:extLst>
                <a:ext uri="{FF2B5EF4-FFF2-40B4-BE49-F238E27FC236}">
                  <a16:creationId xmlns:a16="http://schemas.microsoft.com/office/drawing/2014/main" id="{6619EFBC-6167-4A33-8EB8-E23B8E0C5E38}"/>
                </a:ext>
              </a:extLst>
            </p:cNvPr>
            <p:cNvSpPr/>
            <p:nvPr/>
          </p:nvSpPr>
          <p:spPr>
            <a:xfrm rot="10800000">
              <a:off x="10172604" y="1905517"/>
              <a:ext cx="45719" cy="324471"/>
            </a:xfrm>
            <a:prstGeom prst="leftBrace">
              <a:avLst/>
            </a:prstGeom>
            <a:ln w="576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2" name="文本框 1">
            <a:extLst>
              <a:ext uri="{FF2B5EF4-FFF2-40B4-BE49-F238E27FC236}">
                <a16:creationId xmlns:a16="http://schemas.microsoft.com/office/drawing/2014/main" id="{7764E436-CD2C-398F-C0AF-9BA0513C23EF}"/>
              </a:ext>
            </a:extLst>
          </p:cNvPr>
          <p:cNvSpPr txBox="1"/>
          <p:nvPr/>
        </p:nvSpPr>
        <p:spPr>
          <a:xfrm>
            <a:off x="158330" y="1010868"/>
            <a:ext cx="5126724" cy="400110"/>
          </a:xfrm>
          <a:prstGeom prst="rect">
            <a:avLst/>
          </a:prstGeom>
          <a:noFill/>
        </p:spPr>
        <p:txBody>
          <a:bodyPr wrap="none" rtlCol="0">
            <a:spAutoFit/>
          </a:bodyPr>
          <a:lstStyle/>
          <a:p>
            <a:r>
              <a:rPr lang="en-US" altLang="zh-CN" sz="2000" dirty="0">
                <a:latin typeface="Arial "/>
              </a:rPr>
              <a:t>The measurement results are quite reliable</a:t>
            </a:r>
            <a:endParaRPr lang="zh-CN" altLang="en-US" sz="2000" dirty="0">
              <a:latin typeface="Arial "/>
            </a:endParaRPr>
          </a:p>
        </p:txBody>
      </p:sp>
    </p:spTree>
    <p:extLst>
      <p:ext uri="{BB962C8B-B14F-4D97-AF65-F5344CB8AC3E}">
        <p14:creationId xmlns:p14="http://schemas.microsoft.com/office/powerpoint/2010/main" val="119858624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C5873096-7A35-4076-82DB-C981871AC41A}"/>
              </a:ext>
            </a:extLst>
          </p:cNvPr>
          <p:cNvSpPr/>
          <p:nvPr/>
        </p:nvSpPr>
        <p:spPr>
          <a:xfrm flipV="1">
            <a:off x="0" y="639605"/>
            <a:ext cx="12192000" cy="154896"/>
          </a:xfrm>
          <a:prstGeom prst="rect">
            <a:avLst/>
          </a:prstGeom>
          <a:gradFill flip="none" rotWithShape="1">
            <a:gsLst>
              <a:gs pos="0">
                <a:srgbClr val="272676"/>
              </a:gs>
              <a:gs pos="82000">
                <a:schemeClr val="accent1">
                  <a:lumMod val="60000"/>
                  <a:lumOff val="40000"/>
                  <a:alpha val="0"/>
                </a:schemeClr>
              </a:gs>
              <a:gs pos="37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3" name="文本框 12">
            <a:extLst>
              <a:ext uri="{FF2B5EF4-FFF2-40B4-BE49-F238E27FC236}">
                <a16:creationId xmlns:a16="http://schemas.microsoft.com/office/drawing/2014/main" id="{D9DA17EA-2483-4FEC-A751-E4653CEA3136}"/>
              </a:ext>
            </a:extLst>
          </p:cNvPr>
          <p:cNvSpPr txBox="1"/>
          <p:nvPr/>
        </p:nvSpPr>
        <p:spPr>
          <a:xfrm>
            <a:off x="-1" y="55851"/>
            <a:ext cx="12192001" cy="523220"/>
          </a:xfrm>
          <a:prstGeom prst="rect">
            <a:avLst/>
          </a:prstGeom>
          <a:noFill/>
        </p:spPr>
        <p:txBody>
          <a:bodyPr wrap="square" rtlCol="0">
            <a:spAutoFit/>
          </a:bodyPr>
          <a:lstStyle/>
          <a:p>
            <a:pPr>
              <a:tabLst>
                <a:tab pos="11753850" algn="l"/>
              </a:tabLst>
            </a:pPr>
            <a:r>
              <a:rPr lang="en-US" altLang="zh-CN" sz="2800" b="1" dirty="0">
                <a:solidFill>
                  <a:srgbClr val="00206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Result</a:t>
            </a:r>
          </a:p>
        </p:txBody>
      </p:sp>
      <p:sp>
        <p:nvSpPr>
          <p:cNvPr id="14" name="灯片编号占位符 5">
            <a:extLst>
              <a:ext uri="{FF2B5EF4-FFF2-40B4-BE49-F238E27FC236}">
                <a16:creationId xmlns:a16="http://schemas.microsoft.com/office/drawing/2014/main" id="{742FBE70-4CC4-4429-BD3D-2CB7BE49A63C}"/>
              </a:ext>
            </a:extLst>
          </p:cNvPr>
          <p:cNvSpPr txBox="1">
            <a:spLocks/>
          </p:cNvSpPr>
          <p:nvPr/>
        </p:nvSpPr>
        <p:spPr>
          <a:xfrm>
            <a:off x="9448800" y="174884"/>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E752A59-53AF-40D4-82E4-1812CAAE0717}" type="slidenum">
              <a:rPr lang="zh-CN" altLang="en-US" b="1" smtClean="0">
                <a:solidFill>
                  <a:schemeClr val="tx1"/>
                </a:solidFill>
                <a:latin typeface="Times New Roman" panose="02020603050405020304" pitchFamily="18" charset="0"/>
                <a:cs typeface="Times New Roman" panose="02020603050405020304" pitchFamily="18" charset="0"/>
              </a:rPr>
              <a:pPr/>
              <a:t>12</a:t>
            </a:fld>
            <a:endParaRPr lang="zh-CN" altLang="en-US" b="1" dirty="0">
              <a:solidFill>
                <a:schemeClr val="tx1"/>
              </a:solidFill>
              <a:latin typeface="Times New Roman" panose="02020603050405020304" pitchFamily="18" charset="0"/>
              <a:cs typeface="Times New Roman" panose="02020603050405020304" pitchFamily="18" charset="0"/>
            </a:endParaRPr>
          </a:p>
        </p:txBody>
      </p:sp>
      <p:grpSp>
        <p:nvGrpSpPr>
          <p:cNvPr id="3" name="组合 2">
            <a:extLst>
              <a:ext uri="{FF2B5EF4-FFF2-40B4-BE49-F238E27FC236}">
                <a16:creationId xmlns:a16="http://schemas.microsoft.com/office/drawing/2014/main" id="{DFB21F2A-F4E1-4594-9965-1BD7C6D9F465}"/>
              </a:ext>
            </a:extLst>
          </p:cNvPr>
          <p:cNvGrpSpPr/>
          <p:nvPr/>
        </p:nvGrpSpPr>
        <p:grpSpPr>
          <a:xfrm>
            <a:off x="2566839" y="985678"/>
            <a:ext cx="7058321" cy="5816471"/>
            <a:chOff x="2644754" y="1028699"/>
            <a:chExt cx="7058321" cy="5816471"/>
          </a:xfrm>
        </p:grpSpPr>
        <p:graphicFrame>
          <p:nvGraphicFramePr>
            <p:cNvPr id="47" name="对象 46">
              <a:extLst>
                <a:ext uri="{FF2B5EF4-FFF2-40B4-BE49-F238E27FC236}">
                  <a16:creationId xmlns:a16="http://schemas.microsoft.com/office/drawing/2014/main" id="{D82CF331-6319-4577-AE23-86AF125B507A}"/>
                </a:ext>
              </a:extLst>
            </p:cNvPr>
            <p:cNvGraphicFramePr>
              <a:graphicFrameLocks/>
            </p:cNvGraphicFramePr>
            <p:nvPr>
              <p:extLst>
                <p:ext uri="{D42A27DB-BD31-4B8C-83A1-F6EECF244321}">
                  <p14:modId xmlns:p14="http://schemas.microsoft.com/office/powerpoint/2010/main" val="293021876"/>
                </p:ext>
              </p:extLst>
            </p:nvPr>
          </p:nvGraphicFramePr>
          <p:xfrm>
            <a:off x="6216650" y="1274208"/>
            <a:ext cx="3324225" cy="1620837"/>
          </p:xfrm>
          <a:graphic>
            <a:graphicData uri="http://schemas.openxmlformats.org/presentationml/2006/ole">
              <mc:AlternateContent xmlns:mc="http://schemas.openxmlformats.org/markup-compatibility/2006">
                <mc:Choice xmlns:v="urn:schemas-microsoft-com:vml" Requires="v">
                  <p:oleObj name="Graph" r:id="rId3" imgW="19459821" imgH="9591403" progId="Origin95.Graph">
                    <p:embed/>
                  </p:oleObj>
                </mc:Choice>
                <mc:Fallback>
                  <p:oleObj name="Graph" r:id="rId3" imgW="19459821" imgH="9591403" progId="Origin95.Graph">
                    <p:embed/>
                    <p:pic>
                      <p:nvPicPr>
                        <p:cNvPr id="5" name="对象 4">
                          <a:extLst>
                            <a:ext uri="{FF2B5EF4-FFF2-40B4-BE49-F238E27FC236}">
                              <a16:creationId xmlns:a16="http://schemas.microsoft.com/office/drawing/2014/main" id="{07208B8D-6E2D-4C1D-A9AC-C5135CE31517}"/>
                            </a:ext>
                          </a:extLst>
                        </p:cNvPr>
                        <p:cNvPicPr/>
                        <p:nvPr/>
                      </p:nvPicPr>
                      <p:blipFill>
                        <a:blip r:embed="rId4"/>
                        <a:stretch>
                          <a:fillRect/>
                        </a:stretch>
                      </p:blipFill>
                      <p:spPr>
                        <a:xfrm>
                          <a:off x="6216650" y="1274208"/>
                          <a:ext cx="3324225" cy="1620837"/>
                        </a:xfrm>
                        <a:prstGeom prst="rect">
                          <a:avLst/>
                        </a:prstGeom>
                      </p:spPr>
                    </p:pic>
                  </p:oleObj>
                </mc:Fallback>
              </mc:AlternateContent>
            </a:graphicData>
          </a:graphic>
        </p:graphicFrame>
        <p:graphicFrame>
          <p:nvGraphicFramePr>
            <p:cNvPr id="48" name="对象 47">
              <a:extLst>
                <a:ext uri="{FF2B5EF4-FFF2-40B4-BE49-F238E27FC236}">
                  <a16:creationId xmlns:a16="http://schemas.microsoft.com/office/drawing/2014/main" id="{0F14BD85-39B2-47CB-978F-25D12E81C9E0}"/>
                </a:ext>
              </a:extLst>
            </p:cNvPr>
            <p:cNvGraphicFramePr>
              <a:graphicFrameLocks/>
            </p:cNvGraphicFramePr>
            <p:nvPr>
              <p:extLst>
                <p:ext uri="{D42A27DB-BD31-4B8C-83A1-F6EECF244321}">
                  <p14:modId xmlns:p14="http://schemas.microsoft.com/office/powerpoint/2010/main" val="4236554075"/>
                </p:ext>
              </p:extLst>
            </p:nvPr>
          </p:nvGraphicFramePr>
          <p:xfrm>
            <a:off x="2903538" y="5006420"/>
            <a:ext cx="3324225" cy="1625600"/>
          </p:xfrm>
          <a:graphic>
            <a:graphicData uri="http://schemas.openxmlformats.org/presentationml/2006/ole">
              <mc:AlternateContent xmlns:mc="http://schemas.openxmlformats.org/markup-compatibility/2006">
                <mc:Choice xmlns:v="urn:schemas-microsoft-com:vml" Requires="v">
                  <p:oleObj name="Graph" r:id="rId5" imgW="19459821" imgH="9591403" progId="Origin95.Graph">
                    <p:embed/>
                  </p:oleObj>
                </mc:Choice>
                <mc:Fallback>
                  <p:oleObj name="Graph" r:id="rId5" imgW="19459821" imgH="9591403" progId="Origin95.Graph">
                    <p:embed/>
                    <p:pic>
                      <p:nvPicPr>
                        <p:cNvPr id="6" name="对象 5">
                          <a:extLst>
                            <a:ext uri="{FF2B5EF4-FFF2-40B4-BE49-F238E27FC236}">
                              <a16:creationId xmlns:a16="http://schemas.microsoft.com/office/drawing/2014/main" id="{1E33A240-1193-4316-BC9C-3307725F296C}"/>
                            </a:ext>
                          </a:extLst>
                        </p:cNvPr>
                        <p:cNvPicPr/>
                        <p:nvPr/>
                      </p:nvPicPr>
                      <p:blipFill>
                        <a:blip r:embed="rId6"/>
                        <a:stretch>
                          <a:fillRect/>
                        </a:stretch>
                      </p:blipFill>
                      <p:spPr>
                        <a:xfrm>
                          <a:off x="2903538" y="5006420"/>
                          <a:ext cx="3324225" cy="1625600"/>
                        </a:xfrm>
                        <a:prstGeom prst="rect">
                          <a:avLst/>
                        </a:prstGeom>
                      </p:spPr>
                    </p:pic>
                  </p:oleObj>
                </mc:Fallback>
              </mc:AlternateContent>
            </a:graphicData>
          </a:graphic>
        </p:graphicFrame>
        <p:graphicFrame>
          <p:nvGraphicFramePr>
            <p:cNvPr id="49" name="对象 48">
              <a:extLst>
                <a:ext uri="{FF2B5EF4-FFF2-40B4-BE49-F238E27FC236}">
                  <a16:creationId xmlns:a16="http://schemas.microsoft.com/office/drawing/2014/main" id="{11308802-CE32-4911-9E1A-39B4B60FCED5}"/>
                </a:ext>
              </a:extLst>
            </p:cNvPr>
            <p:cNvGraphicFramePr>
              <a:graphicFrameLocks/>
            </p:cNvGraphicFramePr>
            <p:nvPr>
              <p:extLst>
                <p:ext uri="{D42A27DB-BD31-4B8C-83A1-F6EECF244321}">
                  <p14:modId xmlns:p14="http://schemas.microsoft.com/office/powerpoint/2010/main" val="1368023404"/>
                </p:ext>
              </p:extLst>
            </p:nvPr>
          </p:nvGraphicFramePr>
          <p:xfrm>
            <a:off x="2881313" y="1274208"/>
            <a:ext cx="3325812" cy="1620837"/>
          </p:xfrm>
          <a:graphic>
            <a:graphicData uri="http://schemas.openxmlformats.org/presentationml/2006/ole">
              <mc:AlternateContent xmlns:mc="http://schemas.openxmlformats.org/markup-compatibility/2006">
                <mc:Choice xmlns:v="urn:schemas-microsoft-com:vml" Requires="v">
                  <p:oleObj name="Graph" r:id="rId7" imgW="19459821" imgH="9591403" progId="Origin95.Graph">
                    <p:embed/>
                  </p:oleObj>
                </mc:Choice>
                <mc:Fallback>
                  <p:oleObj name="Graph" r:id="rId7" imgW="19459821" imgH="9591403" progId="Origin95.Graph">
                    <p:embed/>
                    <p:pic>
                      <p:nvPicPr>
                        <p:cNvPr id="7" name="对象 6">
                          <a:extLst>
                            <a:ext uri="{FF2B5EF4-FFF2-40B4-BE49-F238E27FC236}">
                              <a16:creationId xmlns:a16="http://schemas.microsoft.com/office/drawing/2014/main" id="{B9E22FCA-CF13-4C3B-BECD-EE30717BA628}"/>
                            </a:ext>
                          </a:extLst>
                        </p:cNvPr>
                        <p:cNvPicPr/>
                        <p:nvPr/>
                      </p:nvPicPr>
                      <p:blipFill>
                        <a:blip r:embed="rId8"/>
                        <a:stretch>
                          <a:fillRect/>
                        </a:stretch>
                      </p:blipFill>
                      <p:spPr>
                        <a:xfrm>
                          <a:off x="2881313" y="1274208"/>
                          <a:ext cx="3325812" cy="1620837"/>
                        </a:xfrm>
                        <a:prstGeom prst="rect">
                          <a:avLst/>
                        </a:prstGeom>
                      </p:spPr>
                    </p:pic>
                  </p:oleObj>
                </mc:Fallback>
              </mc:AlternateContent>
            </a:graphicData>
          </a:graphic>
        </p:graphicFrame>
        <p:sp>
          <p:nvSpPr>
            <p:cNvPr id="50" name="文本框 49">
              <a:extLst>
                <a:ext uri="{FF2B5EF4-FFF2-40B4-BE49-F238E27FC236}">
                  <a16:creationId xmlns:a16="http://schemas.microsoft.com/office/drawing/2014/main" id="{29D45858-947C-44DB-A99D-F78F0B7B40E7}"/>
                </a:ext>
              </a:extLst>
            </p:cNvPr>
            <p:cNvSpPr txBox="1"/>
            <p:nvPr/>
          </p:nvSpPr>
          <p:spPr>
            <a:xfrm>
              <a:off x="4570100" y="1533552"/>
              <a:ext cx="1441611" cy="276999"/>
            </a:xfrm>
            <a:prstGeom prst="rect">
              <a:avLst/>
            </a:prstGeom>
            <a:noFill/>
          </p:spPr>
          <p:txBody>
            <a:bodyPr wrap="square" rtlCol="0">
              <a:spAutoFit/>
            </a:bodyPr>
            <a:lstStyle>
              <a:defPPr>
                <a:defRPr lang="en-US"/>
              </a:defPPr>
              <a:lvl1pPr algn="ctr">
                <a:defRPr sz="1600">
                  <a:latin typeface="Times New Roman" panose="02020603050405020304" pitchFamily="18" charset="0"/>
                  <a:cs typeface="Times New Roman" panose="02020603050405020304" pitchFamily="18" charset="0"/>
                </a:defRPr>
              </a:lvl1pPr>
            </a:lstStyle>
            <a:p>
              <a:pPr algn="l"/>
              <a:r>
                <a:rPr lang="en-US" altLang="zh-CN" sz="1200" dirty="0"/>
                <a:t>(Wang et al., 2024)</a:t>
              </a:r>
              <a:endParaRPr lang="zh-CN" altLang="en-US" sz="1200" dirty="0"/>
            </a:p>
          </p:txBody>
        </p:sp>
        <p:sp>
          <p:nvSpPr>
            <p:cNvPr id="51" name="文本框 50">
              <a:extLst>
                <a:ext uri="{FF2B5EF4-FFF2-40B4-BE49-F238E27FC236}">
                  <a16:creationId xmlns:a16="http://schemas.microsoft.com/office/drawing/2014/main" id="{CDDDBE50-6EAE-4D0B-9AFF-3F52375DEB38}"/>
                </a:ext>
              </a:extLst>
            </p:cNvPr>
            <p:cNvSpPr txBox="1"/>
            <p:nvPr/>
          </p:nvSpPr>
          <p:spPr>
            <a:xfrm>
              <a:off x="4570101" y="1695629"/>
              <a:ext cx="1594955" cy="276999"/>
            </a:xfrm>
            <a:prstGeom prst="rect">
              <a:avLst/>
            </a:prstGeom>
            <a:noFill/>
          </p:spPr>
          <p:txBody>
            <a:bodyPr wrap="square" rtlCol="0">
              <a:spAutoFit/>
            </a:bodyPr>
            <a:lstStyle>
              <a:defPPr>
                <a:defRPr lang="en-US"/>
              </a:defPPr>
              <a:lvl1pPr algn="ctr">
                <a:defRPr sz="1600">
                  <a:latin typeface="Times New Roman" panose="02020603050405020304" pitchFamily="18" charset="0"/>
                  <a:cs typeface="Times New Roman" panose="02020603050405020304" pitchFamily="18" charset="0"/>
                </a:defRPr>
              </a:lvl1pPr>
            </a:lstStyle>
            <a:p>
              <a:pPr algn="l"/>
              <a:r>
                <a:rPr lang="en-US" altLang="zh-CN" sz="1200" dirty="0"/>
                <a:t>(Alratrout et al., 2017)</a:t>
              </a:r>
              <a:endParaRPr lang="zh-CN" altLang="en-US" sz="1200" dirty="0"/>
            </a:p>
          </p:txBody>
        </p:sp>
        <p:sp>
          <p:nvSpPr>
            <p:cNvPr id="52" name="文本框 51">
              <a:extLst>
                <a:ext uri="{FF2B5EF4-FFF2-40B4-BE49-F238E27FC236}">
                  <a16:creationId xmlns:a16="http://schemas.microsoft.com/office/drawing/2014/main" id="{16CE0D1D-C20D-4F01-80FF-7B2907C5137E}"/>
                </a:ext>
              </a:extLst>
            </p:cNvPr>
            <p:cNvSpPr txBox="1"/>
            <p:nvPr/>
          </p:nvSpPr>
          <p:spPr>
            <a:xfrm>
              <a:off x="4570100" y="1380694"/>
              <a:ext cx="1330397" cy="276999"/>
            </a:xfrm>
            <a:prstGeom prst="rect">
              <a:avLst/>
            </a:prstGeom>
            <a:noFill/>
          </p:spPr>
          <p:txBody>
            <a:bodyPr wrap="square" rtlCol="0">
              <a:spAutoFit/>
            </a:bodyPr>
            <a:lstStyle>
              <a:defPPr>
                <a:defRPr lang="en-US"/>
              </a:defPPr>
              <a:lvl1pPr algn="ctr">
                <a:defRPr sz="1600">
                  <a:latin typeface="Times New Roman" panose="02020603050405020304" pitchFamily="18" charset="0"/>
                  <a:cs typeface="Times New Roman" panose="02020603050405020304" pitchFamily="18" charset="0"/>
                </a:defRPr>
              </a:lvl1pPr>
            </a:lstStyle>
            <a:p>
              <a:pPr algn="l"/>
              <a:r>
                <a:rPr lang="en-US" altLang="zh-CN" sz="1200" dirty="0"/>
                <a:t>(Sun et al., 2020)</a:t>
              </a:r>
              <a:endParaRPr lang="zh-CN" altLang="en-US" sz="1200" dirty="0"/>
            </a:p>
          </p:txBody>
        </p:sp>
        <p:sp>
          <p:nvSpPr>
            <p:cNvPr id="53" name="矩形 52">
              <a:extLst>
                <a:ext uri="{FF2B5EF4-FFF2-40B4-BE49-F238E27FC236}">
                  <a16:creationId xmlns:a16="http://schemas.microsoft.com/office/drawing/2014/main" id="{30F1FD4F-F679-4676-BFCA-CBB72E53C017}"/>
                </a:ext>
              </a:extLst>
            </p:cNvPr>
            <p:cNvSpPr/>
            <p:nvPr/>
          </p:nvSpPr>
          <p:spPr>
            <a:xfrm rot="16200000">
              <a:off x="1553748" y="3810450"/>
              <a:ext cx="2436710" cy="254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tx1"/>
                  </a:solidFill>
                  <a:latin typeface="Times New Roman" panose="02020603050405020304" pitchFamily="18" charset="0"/>
                  <a:cs typeface="Times New Roman" panose="02020603050405020304" pitchFamily="18" charset="0"/>
                </a:rPr>
                <a:t>Relative frequency</a:t>
              </a:r>
            </a:p>
          </p:txBody>
        </p:sp>
        <p:sp>
          <p:nvSpPr>
            <p:cNvPr id="55" name="矩形 54">
              <a:extLst>
                <a:ext uri="{FF2B5EF4-FFF2-40B4-BE49-F238E27FC236}">
                  <a16:creationId xmlns:a16="http://schemas.microsoft.com/office/drawing/2014/main" id="{0969EE30-0280-454E-84F9-F399EB1B4FB3}"/>
                </a:ext>
              </a:extLst>
            </p:cNvPr>
            <p:cNvSpPr/>
            <p:nvPr/>
          </p:nvSpPr>
          <p:spPr>
            <a:xfrm>
              <a:off x="4925267" y="6590472"/>
              <a:ext cx="2436710" cy="254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tx1"/>
                  </a:solidFill>
                  <a:latin typeface="Times New Roman" panose="02020603050405020304" pitchFamily="18" charset="0"/>
                  <a:cs typeface="Times New Roman" panose="02020603050405020304" pitchFamily="18" charset="0"/>
                </a:rPr>
                <a:t>Contact angle </a:t>
              </a:r>
              <a:r>
                <a:rPr lang="el-GR" altLang="zh-CN" sz="1600" b="1" i="1" dirty="0">
                  <a:solidFill>
                    <a:schemeClr val="tx1"/>
                  </a:solidFill>
                  <a:latin typeface="Times New Roman" panose="02020603050405020304" pitchFamily="18" charset="0"/>
                  <a:cs typeface="Times New Roman" panose="02020603050405020304" pitchFamily="18" charset="0"/>
                </a:rPr>
                <a:t>θ</a:t>
              </a:r>
              <a:r>
                <a:rPr lang="en-US" altLang="zh-CN" sz="1600" b="1" dirty="0">
                  <a:solidFill>
                    <a:schemeClr val="tx1"/>
                  </a:solidFill>
                  <a:latin typeface="Times New Roman" panose="02020603050405020304" pitchFamily="18" charset="0"/>
                  <a:cs typeface="Times New Roman" panose="02020603050405020304" pitchFamily="18" charset="0"/>
                </a:rPr>
                <a:t> (°)</a:t>
              </a:r>
            </a:p>
          </p:txBody>
        </p:sp>
        <p:sp>
          <p:nvSpPr>
            <p:cNvPr id="62" name="文本框 61">
              <a:extLst>
                <a:ext uri="{FF2B5EF4-FFF2-40B4-BE49-F238E27FC236}">
                  <a16:creationId xmlns:a16="http://schemas.microsoft.com/office/drawing/2014/main" id="{A3A8FA23-D211-4BC0-8D28-A42A45BC6C3E}"/>
                </a:ext>
              </a:extLst>
            </p:cNvPr>
            <p:cNvSpPr txBox="1"/>
            <p:nvPr/>
          </p:nvSpPr>
          <p:spPr>
            <a:xfrm>
              <a:off x="5709512" y="1028699"/>
              <a:ext cx="1289573" cy="338554"/>
            </a:xfrm>
            <a:prstGeom prst="rect">
              <a:avLst/>
            </a:prstGeom>
            <a:noFill/>
          </p:spPr>
          <p:txBody>
            <a:bodyPr wrap="square" rtlCol="0">
              <a:spAutoFit/>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Natural sand</a:t>
              </a:r>
            </a:p>
          </p:txBody>
        </p:sp>
        <p:sp>
          <p:nvSpPr>
            <p:cNvPr id="63" name="矩形 62">
              <a:extLst>
                <a:ext uri="{FF2B5EF4-FFF2-40B4-BE49-F238E27FC236}">
                  <a16:creationId xmlns:a16="http://schemas.microsoft.com/office/drawing/2014/main" id="{9A1382DF-FCFA-43FC-AAF8-AEA0CDB7A4E7}"/>
                </a:ext>
              </a:extLst>
            </p:cNvPr>
            <p:cNvSpPr/>
            <p:nvPr/>
          </p:nvSpPr>
          <p:spPr>
            <a:xfrm>
              <a:off x="4240588" y="1479130"/>
              <a:ext cx="393808" cy="108841"/>
            </a:xfrm>
            <a:prstGeom prst="rect">
              <a:avLst/>
            </a:prstGeom>
            <a:solidFill>
              <a:srgbClr val="FEFEB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extLst>
                <a:ext uri="{FF2B5EF4-FFF2-40B4-BE49-F238E27FC236}">
                  <a16:creationId xmlns:a16="http://schemas.microsoft.com/office/drawing/2014/main" id="{8BC20706-66EA-4D6C-9861-3C939AD57D65}"/>
                </a:ext>
              </a:extLst>
            </p:cNvPr>
            <p:cNvSpPr/>
            <p:nvPr/>
          </p:nvSpPr>
          <p:spPr>
            <a:xfrm>
              <a:off x="4240588" y="1638132"/>
              <a:ext cx="393808" cy="108841"/>
            </a:xfrm>
            <a:prstGeom prst="rect">
              <a:avLst/>
            </a:prstGeom>
            <a:solidFill>
              <a:srgbClr val="FBABA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a:extLst>
                <a:ext uri="{FF2B5EF4-FFF2-40B4-BE49-F238E27FC236}">
                  <a16:creationId xmlns:a16="http://schemas.microsoft.com/office/drawing/2014/main" id="{DC57F5D3-8D01-4DE1-9A70-4F5804578E8F}"/>
                </a:ext>
              </a:extLst>
            </p:cNvPr>
            <p:cNvSpPr/>
            <p:nvPr/>
          </p:nvSpPr>
          <p:spPr>
            <a:xfrm>
              <a:off x="4240588" y="1797134"/>
              <a:ext cx="393808" cy="108841"/>
            </a:xfrm>
            <a:prstGeom prst="rect">
              <a:avLst/>
            </a:prstGeom>
            <a:solidFill>
              <a:srgbClr val="93C7E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文本框 65">
              <a:extLst>
                <a:ext uri="{FF2B5EF4-FFF2-40B4-BE49-F238E27FC236}">
                  <a16:creationId xmlns:a16="http://schemas.microsoft.com/office/drawing/2014/main" id="{29ADE80E-DF5E-42F9-A25B-298F8985A6C2}"/>
                </a:ext>
              </a:extLst>
            </p:cNvPr>
            <p:cNvSpPr txBox="1"/>
            <p:nvPr/>
          </p:nvSpPr>
          <p:spPr>
            <a:xfrm>
              <a:off x="8587341" y="1399360"/>
              <a:ext cx="805895" cy="276999"/>
            </a:xfrm>
            <a:prstGeom prst="rect">
              <a:avLst/>
            </a:prstGeom>
            <a:noFill/>
          </p:spPr>
          <p:txBody>
            <a:bodyPr wrap="square" rtlCol="0">
              <a:spAutoFit/>
            </a:bodyPr>
            <a:lstStyle>
              <a:defPPr>
                <a:defRPr lang="en-US"/>
              </a:defPPr>
              <a:lvl1pPr algn="ctr">
                <a:defRPr sz="1600">
                  <a:latin typeface="Times New Roman" panose="02020603050405020304" pitchFamily="18" charset="0"/>
                  <a:cs typeface="Times New Roman" panose="02020603050405020304" pitchFamily="18" charset="0"/>
                </a:defRPr>
              </a:lvl1pPr>
            </a:lstStyle>
            <a:p>
              <a:pPr algn="l"/>
              <a:r>
                <a:rPr lang="en-US" altLang="zh-CN" sz="1200" dirty="0"/>
                <a:t>This work</a:t>
              </a:r>
              <a:endParaRPr lang="zh-CN" altLang="en-US" sz="1200" dirty="0"/>
            </a:p>
          </p:txBody>
        </p:sp>
        <p:graphicFrame>
          <p:nvGraphicFramePr>
            <p:cNvPr id="67" name="对象 66">
              <a:extLst>
                <a:ext uri="{FF2B5EF4-FFF2-40B4-BE49-F238E27FC236}">
                  <a16:creationId xmlns:a16="http://schemas.microsoft.com/office/drawing/2014/main" id="{D40B13E8-2D27-440C-9371-C0B1A3E15819}"/>
                </a:ext>
              </a:extLst>
            </p:cNvPr>
            <p:cNvGraphicFramePr>
              <a:graphicFrameLocks/>
            </p:cNvGraphicFramePr>
            <p:nvPr>
              <p:extLst>
                <p:ext uri="{D42A27DB-BD31-4B8C-83A1-F6EECF244321}">
                  <p14:modId xmlns:p14="http://schemas.microsoft.com/office/powerpoint/2010/main" val="1769602460"/>
                </p:ext>
              </p:extLst>
            </p:nvPr>
          </p:nvGraphicFramePr>
          <p:xfrm>
            <a:off x="2903538" y="3128408"/>
            <a:ext cx="3324225" cy="1622425"/>
          </p:xfrm>
          <a:graphic>
            <a:graphicData uri="http://schemas.openxmlformats.org/presentationml/2006/ole">
              <mc:AlternateContent xmlns:mc="http://schemas.openxmlformats.org/markup-compatibility/2006">
                <mc:Choice xmlns:v="urn:schemas-microsoft-com:vml" Requires="v">
                  <p:oleObj name="Graph" r:id="rId9" imgW="19459821" imgH="9591403" progId="Origin95.Graph">
                    <p:embed/>
                  </p:oleObj>
                </mc:Choice>
                <mc:Fallback>
                  <p:oleObj name="Graph" r:id="rId9" imgW="19459821" imgH="9591403" progId="Origin95.Graph">
                    <p:embed/>
                    <p:pic>
                      <p:nvPicPr>
                        <p:cNvPr id="19" name="对象 18">
                          <a:extLst>
                            <a:ext uri="{FF2B5EF4-FFF2-40B4-BE49-F238E27FC236}">
                              <a16:creationId xmlns:a16="http://schemas.microsoft.com/office/drawing/2014/main" id="{6CBBCAC7-5495-4967-AA84-57475C570362}"/>
                            </a:ext>
                          </a:extLst>
                        </p:cNvPr>
                        <p:cNvPicPr/>
                        <p:nvPr/>
                      </p:nvPicPr>
                      <p:blipFill>
                        <a:blip r:embed="rId10"/>
                        <a:stretch>
                          <a:fillRect/>
                        </a:stretch>
                      </p:blipFill>
                      <p:spPr>
                        <a:xfrm>
                          <a:off x="2903538" y="3128408"/>
                          <a:ext cx="3324225" cy="1622425"/>
                        </a:xfrm>
                        <a:prstGeom prst="rect">
                          <a:avLst/>
                        </a:prstGeom>
                      </p:spPr>
                    </p:pic>
                  </p:oleObj>
                </mc:Fallback>
              </mc:AlternateContent>
            </a:graphicData>
          </a:graphic>
        </p:graphicFrame>
        <p:sp>
          <p:nvSpPr>
            <p:cNvPr id="68" name="文本框 67">
              <a:extLst>
                <a:ext uri="{FF2B5EF4-FFF2-40B4-BE49-F238E27FC236}">
                  <a16:creationId xmlns:a16="http://schemas.microsoft.com/office/drawing/2014/main" id="{B0219FDF-6FAB-4A6F-8AF7-FA8DB44D8674}"/>
                </a:ext>
              </a:extLst>
            </p:cNvPr>
            <p:cNvSpPr txBox="1"/>
            <p:nvPr/>
          </p:nvSpPr>
          <p:spPr>
            <a:xfrm>
              <a:off x="5311762" y="2886328"/>
              <a:ext cx="2085072" cy="338554"/>
            </a:xfrm>
            <a:prstGeom prst="rect">
              <a:avLst/>
            </a:prstGeom>
            <a:noFill/>
          </p:spPr>
          <p:txBody>
            <a:bodyPr wrap="square" rtlCol="0">
              <a:spAutoFit/>
            </a:bodyPr>
            <a:lstStyle>
              <a:defPPr>
                <a:defRPr lang="en-US"/>
              </a:defPPr>
              <a:lvl1pPr algn="ctr">
                <a:defRPr sz="1600" b="1">
                  <a:latin typeface="微软雅黑" panose="020B0503020204020204" pitchFamily="34" charset="-122"/>
                  <a:ea typeface="微软雅黑" panose="020B0503020204020204" pitchFamily="34" charset="-122"/>
                  <a:cs typeface="Times New Roman" panose="02020603050405020304" pitchFamily="18" charset="0"/>
                </a:defRPr>
              </a:lvl1pPr>
            </a:lstStyle>
            <a:p>
              <a:r>
                <a:rPr lang="en-US" altLang="zh-CN" b="0" dirty="0">
                  <a:latin typeface="Times New Roman" panose="02020603050405020304" pitchFamily="18" charset="0"/>
                </a:rPr>
                <a:t>Hydrophilic sand</a:t>
              </a:r>
              <a:endParaRPr lang="zh-CN" altLang="en-US" b="0" dirty="0">
                <a:latin typeface="Times New Roman" panose="02020603050405020304" pitchFamily="18" charset="0"/>
              </a:endParaRPr>
            </a:p>
          </p:txBody>
        </p:sp>
        <p:sp>
          <p:nvSpPr>
            <p:cNvPr id="69" name="文本框 68">
              <a:extLst>
                <a:ext uri="{FF2B5EF4-FFF2-40B4-BE49-F238E27FC236}">
                  <a16:creationId xmlns:a16="http://schemas.microsoft.com/office/drawing/2014/main" id="{3BD64DE4-AC4E-41ED-B4D4-AACDA53E7566}"/>
                </a:ext>
              </a:extLst>
            </p:cNvPr>
            <p:cNvSpPr txBox="1"/>
            <p:nvPr/>
          </p:nvSpPr>
          <p:spPr>
            <a:xfrm>
              <a:off x="5488058" y="4777522"/>
              <a:ext cx="1732481" cy="338554"/>
            </a:xfrm>
            <a:prstGeom prst="rect">
              <a:avLst/>
            </a:prstGeom>
            <a:noFill/>
          </p:spPr>
          <p:txBody>
            <a:bodyPr wrap="square" rtlCol="0">
              <a:spAutoFit/>
            </a:bodyPr>
            <a:lstStyle>
              <a:defPPr>
                <a:defRPr lang="en-US"/>
              </a:defPPr>
              <a:lvl1pPr algn="ctr">
                <a:defRPr sz="1600" b="1">
                  <a:latin typeface="微软雅黑" panose="020B0503020204020204" pitchFamily="34" charset="-122"/>
                  <a:ea typeface="微软雅黑" panose="020B0503020204020204" pitchFamily="34" charset="-122"/>
                  <a:cs typeface="Times New Roman" panose="02020603050405020304" pitchFamily="18" charset="0"/>
                </a:defRPr>
              </a:lvl1pPr>
            </a:lstStyle>
            <a:p>
              <a:r>
                <a:rPr lang="en-US" altLang="zh-CN" b="0" dirty="0">
                  <a:latin typeface="Times New Roman" panose="02020603050405020304" pitchFamily="18" charset="0"/>
                </a:rPr>
                <a:t>Hydrophobic sand</a:t>
              </a:r>
              <a:endParaRPr lang="zh-CN" altLang="en-US" b="0" dirty="0">
                <a:latin typeface="Times New Roman" panose="02020603050405020304" pitchFamily="18" charset="0"/>
              </a:endParaRPr>
            </a:p>
          </p:txBody>
        </p:sp>
        <p:sp>
          <p:nvSpPr>
            <p:cNvPr id="70" name="文本框 69">
              <a:extLst>
                <a:ext uri="{FF2B5EF4-FFF2-40B4-BE49-F238E27FC236}">
                  <a16:creationId xmlns:a16="http://schemas.microsoft.com/office/drawing/2014/main" id="{260E3B62-9705-4F40-8311-A9E36D682D58}"/>
                </a:ext>
              </a:extLst>
            </p:cNvPr>
            <p:cNvSpPr txBox="1"/>
            <p:nvPr/>
          </p:nvSpPr>
          <p:spPr>
            <a:xfrm>
              <a:off x="7285777" y="1587971"/>
              <a:ext cx="2417298" cy="276999"/>
            </a:xfrm>
            <a:prstGeom prst="rect">
              <a:avLst/>
            </a:prstGeom>
            <a:noFill/>
          </p:spPr>
          <p:txBody>
            <a:bodyPr wrap="square" rtlCol="0">
              <a:spAutoFit/>
            </a:bodyPr>
            <a:lstStyle>
              <a:defPPr>
                <a:defRPr lang="en-US"/>
              </a:defPPr>
              <a:lvl1pPr algn="ctr">
                <a:defRPr sz="1600">
                  <a:latin typeface="Times New Roman" panose="02020603050405020304" pitchFamily="18" charset="0"/>
                  <a:cs typeface="Times New Roman" panose="02020603050405020304" pitchFamily="18" charset="0"/>
                </a:defRPr>
              </a:lvl1pPr>
            </a:lstStyle>
            <a:p>
              <a:r>
                <a:rPr lang="en-US" altLang="zh-CN" sz="1200" dirty="0"/>
                <a:t>Normal distribution fitting</a:t>
              </a:r>
              <a:endParaRPr lang="zh-CN" altLang="en-US" sz="1200" dirty="0"/>
            </a:p>
          </p:txBody>
        </p:sp>
        <p:cxnSp>
          <p:nvCxnSpPr>
            <p:cNvPr id="71" name="直接连接符 70">
              <a:extLst>
                <a:ext uri="{FF2B5EF4-FFF2-40B4-BE49-F238E27FC236}">
                  <a16:creationId xmlns:a16="http://schemas.microsoft.com/office/drawing/2014/main" id="{DB22C376-2F65-46D9-BEA8-E03E3870F624}"/>
                </a:ext>
              </a:extLst>
            </p:cNvPr>
            <p:cNvCxnSpPr>
              <a:cxnSpLocks/>
            </p:cNvCxnSpPr>
            <p:nvPr/>
          </p:nvCxnSpPr>
          <p:spPr>
            <a:xfrm>
              <a:off x="7335783" y="1732666"/>
              <a:ext cx="3240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72" name="对象 71">
              <a:extLst>
                <a:ext uri="{FF2B5EF4-FFF2-40B4-BE49-F238E27FC236}">
                  <a16:creationId xmlns:a16="http://schemas.microsoft.com/office/drawing/2014/main" id="{F6B16B57-3A2D-4332-BBA5-CA960CF96635}"/>
                </a:ext>
              </a:extLst>
            </p:cNvPr>
            <p:cNvGraphicFramePr>
              <a:graphicFrameLocks/>
            </p:cNvGraphicFramePr>
            <p:nvPr>
              <p:extLst>
                <p:ext uri="{D42A27DB-BD31-4B8C-83A1-F6EECF244321}">
                  <p14:modId xmlns:p14="http://schemas.microsoft.com/office/powerpoint/2010/main" val="3775641467"/>
                </p:ext>
              </p:extLst>
            </p:nvPr>
          </p:nvGraphicFramePr>
          <p:xfrm>
            <a:off x="6216650" y="3128408"/>
            <a:ext cx="3324225" cy="1622425"/>
          </p:xfrm>
          <a:graphic>
            <a:graphicData uri="http://schemas.openxmlformats.org/presentationml/2006/ole">
              <mc:AlternateContent xmlns:mc="http://schemas.openxmlformats.org/markup-compatibility/2006">
                <mc:Choice xmlns:v="urn:schemas-microsoft-com:vml" Requires="v">
                  <p:oleObj name="Graph" r:id="rId11" imgW="19459821" imgH="9591403" progId="Origin95.Graph">
                    <p:embed/>
                  </p:oleObj>
                </mc:Choice>
                <mc:Fallback>
                  <p:oleObj name="Graph" r:id="rId11" imgW="19459821" imgH="9591403" progId="Origin95.Graph">
                    <p:embed/>
                    <p:pic>
                      <p:nvPicPr>
                        <p:cNvPr id="24" name="对象 23">
                          <a:extLst>
                            <a:ext uri="{FF2B5EF4-FFF2-40B4-BE49-F238E27FC236}">
                              <a16:creationId xmlns:a16="http://schemas.microsoft.com/office/drawing/2014/main" id="{FAA67EC6-A1A7-4D92-AF5F-7C9306985733}"/>
                            </a:ext>
                          </a:extLst>
                        </p:cNvPr>
                        <p:cNvPicPr/>
                        <p:nvPr/>
                      </p:nvPicPr>
                      <p:blipFill>
                        <a:blip r:embed="rId12"/>
                        <a:stretch>
                          <a:fillRect/>
                        </a:stretch>
                      </p:blipFill>
                      <p:spPr>
                        <a:xfrm>
                          <a:off x="6216650" y="3128408"/>
                          <a:ext cx="3324225" cy="1622425"/>
                        </a:xfrm>
                        <a:prstGeom prst="rect">
                          <a:avLst/>
                        </a:prstGeom>
                      </p:spPr>
                    </p:pic>
                  </p:oleObj>
                </mc:Fallback>
              </mc:AlternateContent>
            </a:graphicData>
          </a:graphic>
        </p:graphicFrame>
        <p:graphicFrame>
          <p:nvGraphicFramePr>
            <p:cNvPr id="73" name="对象 72">
              <a:extLst>
                <a:ext uri="{FF2B5EF4-FFF2-40B4-BE49-F238E27FC236}">
                  <a16:creationId xmlns:a16="http://schemas.microsoft.com/office/drawing/2014/main" id="{5DFA022B-8479-4010-96D3-99AF246C181A}"/>
                </a:ext>
              </a:extLst>
            </p:cNvPr>
            <p:cNvGraphicFramePr>
              <a:graphicFrameLocks/>
            </p:cNvGraphicFramePr>
            <p:nvPr>
              <p:extLst>
                <p:ext uri="{D42A27DB-BD31-4B8C-83A1-F6EECF244321}">
                  <p14:modId xmlns:p14="http://schemas.microsoft.com/office/powerpoint/2010/main" val="4072025125"/>
                </p:ext>
              </p:extLst>
            </p:nvPr>
          </p:nvGraphicFramePr>
          <p:xfrm>
            <a:off x="6216650" y="5006420"/>
            <a:ext cx="3324225" cy="1625600"/>
          </p:xfrm>
          <a:graphic>
            <a:graphicData uri="http://schemas.openxmlformats.org/presentationml/2006/ole">
              <mc:AlternateContent xmlns:mc="http://schemas.openxmlformats.org/markup-compatibility/2006">
                <mc:Choice xmlns:v="urn:schemas-microsoft-com:vml" Requires="v">
                  <p:oleObj name="Graph" r:id="rId13" imgW="19459821" imgH="9591403" progId="Origin95.Graph">
                    <p:embed/>
                  </p:oleObj>
                </mc:Choice>
                <mc:Fallback>
                  <p:oleObj name="Graph" r:id="rId13" imgW="19459821" imgH="9591403" progId="Origin95.Graph">
                    <p:embed/>
                    <p:pic>
                      <p:nvPicPr>
                        <p:cNvPr id="25" name="对象 24">
                          <a:extLst>
                            <a:ext uri="{FF2B5EF4-FFF2-40B4-BE49-F238E27FC236}">
                              <a16:creationId xmlns:a16="http://schemas.microsoft.com/office/drawing/2014/main" id="{43CD7CDE-5DD1-49AB-9F93-10FBBEA4DF18}"/>
                            </a:ext>
                          </a:extLst>
                        </p:cNvPr>
                        <p:cNvPicPr/>
                        <p:nvPr/>
                      </p:nvPicPr>
                      <p:blipFill>
                        <a:blip r:embed="rId14"/>
                        <a:stretch>
                          <a:fillRect/>
                        </a:stretch>
                      </p:blipFill>
                      <p:spPr>
                        <a:xfrm>
                          <a:off x="6216650" y="5006420"/>
                          <a:ext cx="3324225" cy="1625600"/>
                        </a:xfrm>
                        <a:prstGeom prst="rect">
                          <a:avLst/>
                        </a:prstGeom>
                      </p:spPr>
                    </p:pic>
                  </p:oleObj>
                </mc:Fallback>
              </mc:AlternateContent>
            </a:graphicData>
          </a:graphic>
        </p:graphicFrame>
      </p:grpSp>
      <p:sp>
        <p:nvSpPr>
          <p:cNvPr id="4" name="文本框 3">
            <a:extLst>
              <a:ext uri="{FF2B5EF4-FFF2-40B4-BE49-F238E27FC236}">
                <a16:creationId xmlns:a16="http://schemas.microsoft.com/office/drawing/2014/main" id="{59CA046B-3C8A-B9D6-D571-2BAD7C2FF1C4}"/>
              </a:ext>
            </a:extLst>
          </p:cNvPr>
          <p:cNvSpPr txBox="1"/>
          <p:nvPr/>
        </p:nvSpPr>
        <p:spPr>
          <a:xfrm>
            <a:off x="158330" y="1010868"/>
            <a:ext cx="2387192" cy="400110"/>
          </a:xfrm>
          <a:prstGeom prst="rect">
            <a:avLst/>
          </a:prstGeom>
          <a:noFill/>
        </p:spPr>
        <p:txBody>
          <a:bodyPr wrap="none" rtlCol="0">
            <a:spAutoFit/>
          </a:bodyPr>
          <a:lstStyle/>
          <a:p>
            <a:r>
              <a:rPr lang="en-US" altLang="zh-CN" sz="2000" dirty="0"/>
              <a:t>physical consistency</a:t>
            </a:r>
            <a:endParaRPr lang="zh-CN" altLang="en-US" sz="2000" dirty="0">
              <a:latin typeface="Arial "/>
            </a:endParaRPr>
          </a:p>
        </p:txBody>
      </p:sp>
    </p:spTree>
    <p:extLst>
      <p:ext uri="{BB962C8B-B14F-4D97-AF65-F5344CB8AC3E}">
        <p14:creationId xmlns:p14="http://schemas.microsoft.com/office/powerpoint/2010/main" val="41103120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9FD0612-A075-48BC-8903-70ADE4C6DDC3}"/>
              </a:ext>
            </a:extLst>
          </p:cNvPr>
          <p:cNvGrpSpPr/>
          <p:nvPr/>
        </p:nvGrpSpPr>
        <p:grpSpPr>
          <a:xfrm>
            <a:off x="-1" y="2490293"/>
            <a:ext cx="12192001" cy="1804389"/>
            <a:chOff x="-1" y="2031144"/>
            <a:chExt cx="12192001" cy="1804389"/>
          </a:xfrm>
        </p:grpSpPr>
        <p:sp>
          <p:nvSpPr>
            <p:cNvPr id="4" name="矩形 3">
              <a:extLst>
                <a:ext uri="{FF2B5EF4-FFF2-40B4-BE49-F238E27FC236}">
                  <a16:creationId xmlns:a16="http://schemas.microsoft.com/office/drawing/2014/main" id="{B1297EA7-C9D7-4A97-8D60-DC5DA135071D}"/>
                </a:ext>
              </a:extLst>
            </p:cNvPr>
            <p:cNvSpPr/>
            <p:nvPr/>
          </p:nvSpPr>
          <p:spPr>
            <a:xfrm>
              <a:off x="0" y="2031144"/>
              <a:ext cx="12192000" cy="1804389"/>
            </a:xfrm>
            <a:prstGeom prst="rect">
              <a:avLst/>
            </a:prstGeom>
            <a:solidFill>
              <a:srgbClr val="2B51A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等线" panose="020F0502020204030204"/>
                <a:ea typeface="等线" panose="02010600030101010101" pitchFamily="2" charset="-122"/>
              </a:endParaRPr>
            </a:p>
          </p:txBody>
        </p:sp>
        <p:sp>
          <p:nvSpPr>
            <p:cNvPr id="5" name="文本框 4">
              <a:extLst>
                <a:ext uri="{FF2B5EF4-FFF2-40B4-BE49-F238E27FC236}">
                  <a16:creationId xmlns:a16="http://schemas.microsoft.com/office/drawing/2014/main" id="{DDFB4096-3A8F-4663-8231-0E34C2D31805}"/>
                </a:ext>
              </a:extLst>
            </p:cNvPr>
            <p:cNvSpPr txBox="1"/>
            <p:nvPr/>
          </p:nvSpPr>
          <p:spPr>
            <a:xfrm>
              <a:off x="-1" y="2548619"/>
              <a:ext cx="12191999" cy="769441"/>
            </a:xfrm>
            <a:prstGeom prst="rect">
              <a:avLst/>
            </a:prstGeom>
            <a:noFill/>
          </p:spPr>
          <p:txBody>
            <a:bodyPr wrap="square">
              <a:spAutoFit/>
            </a:bodyPr>
            <a:lstStyle/>
            <a:p>
              <a:pPr algn="ctr" defTabSz="914400">
                <a:defRPr/>
              </a:pPr>
              <a:r>
                <a:rPr lang="en-US" altLang="zh-CN" sz="4400" b="1" dirty="0">
                  <a:solidFill>
                    <a:srgbClr val="FFFF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THANKS FOR LISTENING AND ATTENTION</a:t>
              </a:r>
              <a:endParaRPr lang="zh-CN" altLang="en-US" sz="4400" b="1" dirty="0">
                <a:solidFill>
                  <a:srgbClr val="FFFF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9" name="矩形 8">
            <a:extLst>
              <a:ext uri="{FF2B5EF4-FFF2-40B4-BE49-F238E27FC236}">
                <a16:creationId xmlns:a16="http://schemas.microsoft.com/office/drawing/2014/main" id="{3D6CCFD7-7D50-4332-AF1D-A44933744296}"/>
              </a:ext>
            </a:extLst>
          </p:cNvPr>
          <p:cNvSpPr/>
          <p:nvPr/>
        </p:nvSpPr>
        <p:spPr>
          <a:xfrm flipV="1">
            <a:off x="0" y="639605"/>
            <a:ext cx="12192000" cy="154896"/>
          </a:xfrm>
          <a:prstGeom prst="rect">
            <a:avLst/>
          </a:prstGeom>
          <a:gradFill flip="none" rotWithShape="1">
            <a:gsLst>
              <a:gs pos="0">
                <a:srgbClr val="272676"/>
              </a:gs>
              <a:gs pos="82000">
                <a:schemeClr val="accent1">
                  <a:lumMod val="60000"/>
                  <a:lumOff val="40000"/>
                  <a:alpha val="0"/>
                </a:schemeClr>
              </a:gs>
              <a:gs pos="37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10" name="图片 9">
            <a:extLst>
              <a:ext uri="{FF2B5EF4-FFF2-40B4-BE49-F238E27FC236}">
                <a16:creationId xmlns:a16="http://schemas.microsoft.com/office/drawing/2014/main" id="{FD5A8F7F-3E53-4B6C-9281-3D2A37A11EDF}"/>
              </a:ext>
            </a:extLst>
          </p:cNvPr>
          <p:cNvPicPr>
            <a:picLocks noChangeAspect="1"/>
          </p:cNvPicPr>
          <p:nvPr/>
        </p:nvPicPr>
        <p:blipFill>
          <a:blip r:embed="rId3"/>
          <a:stretch>
            <a:fillRect/>
          </a:stretch>
        </p:blipFill>
        <p:spPr>
          <a:xfrm>
            <a:off x="0" y="38261"/>
            <a:ext cx="5160010" cy="601345"/>
          </a:xfrm>
          <a:prstGeom prst="rect">
            <a:avLst/>
          </a:prstGeom>
        </p:spPr>
      </p:pic>
      <p:sp>
        <p:nvSpPr>
          <p:cNvPr id="12" name="灯片编号占位符 5">
            <a:extLst>
              <a:ext uri="{FF2B5EF4-FFF2-40B4-BE49-F238E27FC236}">
                <a16:creationId xmlns:a16="http://schemas.microsoft.com/office/drawing/2014/main" id="{13B9452C-BD6D-44AC-82CF-EB9136243B2C}"/>
              </a:ext>
            </a:extLst>
          </p:cNvPr>
          <p:cNvSpPr txBox="1">
            <a:spLocks/>
          </p:cNvSpPr>
          <p:nvPr/>
        </p:nvSpPr>
        <p:spPr>
          <a:xfrm>
            <a:off x="9448800" y="174884"/>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E752A59-53AF-40D4-82E4-1812CAAE0717}" type="slidenum">
              <a:rPr lang="zh-CN" altLang="en-US" b="1" smtClean="0">
                <a:solidFill>
                  <a:schemeClr val="tx1"/>
                </a:solidFill>
                <a:latin typeface="Times New Roman" panose="02020603050405020304" pitchFamily="18" charset="0"/>
                <a:cs typeface="Times New Roman" panose="02020603050405020304" pitchFamily="18" charset="0"/>
              </a:rPr>
              <a:pPr/>
              <a:t>13</a:t>
            </a:fld>
            <a:endParaRPr lang="zh-CN" alt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5121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162A9-0059-DAF3-5281-0B4EDA112800}"/>
            </a:ext>
          </a:extLst>
        </p:cNvPr>
        <p:cNvGrpSpPr/>
        <p:nvPr/>
      </p:nvGrpSpPr>
      <p:grpSpPr>
        <a:xfrm>
          <a:off x="0" y="0"/>
          <a:ext cx="0" cy="0"/>
          <a:chOff x="0" y="0"/>
          <a:chExt cx="0" cy="0"/>
        </a:xfrm>
      </p:grpSpPr>
      <p:sp>
        <p:nvSpPr>
          <p:cNvPr id="8" name="矩形 7">
            <a:extLst>
              <a:ext uri="{FF2B5EF4-FFF2-40B4-BE49-F238E27FC236}">
                <a16:creationId xmlns:a16="http://schemas.microsoft.com/office/drawing/2014/main" id="{43D394BF-DAA4-A245-5C65-A7B69A1E333F}"/>
              </a:ext>
            </a:extLst>
          </p:cNvPr>
          <p:cNvSpPr/>
          <p:nvPr/>
        </p:nvSpPr>
        <p:spPr>
          <a:xfrm flipV="1">
            <a:off x="0" y="639605"/>
            <a:ext cx="12192000" cy="154896"/>
          </a:xfrm>
          <a:prstGeom prst="rect">
            <a:avLst/>
          </a:prstGeom>
          <a:gradFill flip="none" rotWithShape="1">
            <a:gsLst>
              <a:gs pos="0">
                <a:srgbClr val="272676"/>
              </a:gs>
              <a:gs pos="82000">
                <a:schemeClr val="accent1">
                  <a:lumMod val="60000"/>
                  <a:lumOff val="40000"/>
                  <a:alpha val="0"/>
                </a:schemeClr>
              </a:gs>
              <a:gs pos="37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9" name="文本框 8">
            <a:extLst>
              <a:ext uri="{FF2B5EF4-FFF2-40B4-BE49-F238E27FC236}">
                <a16:creationId xmlns:a16="http://schemas.microsoft.com/office/drawing/2014/main" id="{1ADD030F-4BC4-14D7-C5B6-8D9B99BE1526}"/>
              </a:ext>
            </a:extLst>
          </p:cNvPr>
          <p:cNvSpPr txBox="1"/>
          <p:nvPr/>
        </p:nvSpPr>
        <p:spPr>
          <a:xfrm>
            <a:off x="-1" y="55851"/>
            <a:ext cx="12192001" cy="523220"/>
          </a:xfrm>
          <a:prstGeom prst="rect">
            <a:avLst/>
          </a:prstGeom>
          <a:noFill/>
        </p:spPr>
        <p:txBody>
          <a:bodyPr wrap="square" rtlCol="0">
            <a:spAutoFit/>
          </a:bodyPr>
          <a:lstStyle/>
          <a:p>
            <a:pPr>
              <a:tabLst>
                <a:tab pos="11753850" algn="l"/>
              </a:tabLst>
            </a:pPr>
            <a:r>
              <a:rPr lang="en-US" altLang="zh-CN" sz="2800" b="1" dirty="0">
                <a:solidFill>
                  <a:srgbClr val="00206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Contact angle measurement</a:t>
            </a:r>
          </a:p>
        </p:txBody>
      </p:sp>
      <p:sp>
        <p:nvSpPr>
          <p:cNvPr id="92" name="灯片编号占位符 5">
            <a:extLst>
              <a:ext uri="{FF2B5EF4-FFF2-40B4-BE49-F238E27FC236}">
                <a16:creationId xmlns:a16="http://schemas.microsoft.com/office/drawing/2014/main" id="{C82F14C5-1599-3D38-EB5B-E06D051ADAAB}"/>
              </a:ext>
            </a:extLst>
          </p:cNvPr>
          <p:cNvSpPr txBox="1">
            <a:spLocks/>
          </p:cNvSpPr>
          <p:nvPr/>
        </p:nvSpPr>
        <p:spPr>
          <a:xfrm>
            <a:off x="9448800" y="174884"/>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E752A59-53AF-40D4-82E4-1812CAAE0717}" type="slidenum">
              <a:rPr lang="zh-CN" altLang="en-US" b="1" smtClean="0">
                <a:solidFill>
                  <a:schemeClr val="tx1"/>
                </a:solidFill>
                <a:latin typeface="Times New Roman" panose="02020603050405020304" pitchFamily="18" charset="0"/>
                <a:cs typeface="Times New Roman" panose="02020603050405020304" pitchFamily="18" charset="0"/>
              </a:rPr>
              <a:pPr/>
              <a:t>2</a:t>
            </a:fld>
            <a:endParaRPr lang="zh-CN" altLang="en-US" b="1" dirty="0">
              <a:solidFill>
                <a:schemeClr val="tx1"/>
              </a:solidFill>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38188DCD-E673-221C-A3B4-FEC4EE546930}"/>
              </a:ext>
            </a:extLst>
          </p:cNvPr>
          <p:cNvSpPr txBox="1"/>
          <p:nvPr/>
        </p:nvSpPr>
        <p:spPr>
          <a:xfrm>
            <a:off x="700386" y="1228566"/>
            <a:ext cx="12192001" cy="461665"/>
          </a:xfrm>
          <a:prstGeom prst="rect">
            <a:avLst/>
          </a:prstGeom>
          <a:noFill/>
        </p:spPr>
        <p:txBody>
          <a:bodyPr wrap="square" rtlCol="0">
            <a:spAutoFit/>
          </a:bodyPr>
          <a:lstStyle/>
          <a:p>
            <a:pPr>
              <a:tabLst>
                <a:tab pos="11753850" algn="l"/>
              </a:tabLst>
            </a:pPr>
            <a:r>
              <a:rPr lang="en-US" altLang="zh-CN" sz="2400" dirty="0">
                <a:latin typeface="Arial" panose="020B0604020202020204" pitchFamily="34" charset="0"/>
                <a:ea typeface="微软雅黑" panose="020B0503020204020204" pitchFamily="34" charset="-122"/>
                <a:cs typeface="Arial" panose="020B0604020202020204" pitchFamily="34" charset="0"/>
              </a:rPr>
              <a:t>Drop shape analysis</a:t>
            </a:r>
          </a:p>
        </p:txBody>
      </p:sp>
      <mc:AlternateContent xmlns:mc="http://schemas.openxmlformats.org/markup-compatibility/2006">
        <mc:Choice xmlns:a14="http://schemas.microsoft.com/office/drawing/2010/main" Requires="a14">
          <p:sp>
            <p:nvSpPr>
              <p:cNvPr id="11" name="文本框 10">
                <a:extLst>
                  <a:ext uri="{FF2B5EF4-FFF2-40B4-BE49-F238E27FC236}">
                    <a16:creationId xmlns:a16="http://schemas.microsoft.com/office/drawing/2014/main" id="{9679443A-F8DF-26D8-DD6B-0D094C22D10D}"/>
                  </a:ext>
                </a:extLst>
              </p:cNvPr>
              <p:cNvSpPr txBox="1"/>
              <p:nvPr/>
            </p:nvSpPr>
            <p:spPr>
              <a:xfrm>
                <a:off x="2710560" y="5201645"/>
                <a:ext cx="6167120" cy="689291"/>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r>
                        <a:rPr lang="en-US" altLang="zh-CN" b="0" i="1" smtClean="0">
                          <a:solidFill>
                            <a:srgbClr val="191B1F"/>
                          </a:solidFill>
                          <a:effectLst/>
                          <a:latin typeface="Cambria Math" panose="02040503050406030204" pitchFamily="18" charset="0"/>
                        </a:rPr>
                        <m:t>𝑐𝑜𝑠</m:t>
                      </m:r>
                      <m:r>
                        <a:rPr lang="zh-CN" altLang="en-US" b="0" i="1" smtClean="0">
                          <a:solidFill>
                            <a:srgbClr val="191B1F"/>
                          </a:solidFill>
                          <a:effectLst/>
                          <a:latin typeface="Cambria Math" panose="02040503050406030204" pitchFamily="18" charset="0"/>
                        </a:rPr>
                        <m:t>𝜃</m:t>
                      </m:r>
                      <m:r>
                        <a:rPr lang="en-US" altLang="zh-CN" b="0" i="1" smtClean="0">
                          <a:solidFill>
                            <a:srgbClr val="191B1F"/>
                          </a:solidFill>
                          <a:effectLst/>
                          <a:latin typeface="Cambria Math" panose="02040503050406030204" pitchFamily="18" charset="0"/>
                        </a:rPr>
                        <m:t>=</m:t>
                      </m:r>
                      <m:f>
                        <m:fPr>
                          <m:ctrlPr>
                            <a:rPr lang="en-US" altLang="zh-CN" b="0" i="1" smtClean="0">
                              <a:solidFill>
                                <a:srgbClr val="191B1F"/>
                              </a:solidFill>
                              <a:effectLst/>
                              <a:latin typeface="Cambria Math" panose="02040503050406030204" pitchFamily="18" charset="0"/>
                            </a:rPr>
                          </m:ctrlPr>
                        </m:fPr>
                        <m:num>
                          <m:r>
                            <a:rPr lang="en-US" altLang="zh-CN" b="0" i="1" smtClean="0">
                              <a:solidFill>
                                <a:srgbClr val="191B1F"/>
                              </a:solidFill>
                              <a:effectLst/>
                              <a:latin typeface="Cambria Math" panose="02040503050406030204" pitchFamily="18" charset="0"/>
                            </a:rPr>
                            <m:t>𝐹</m:t>
                          </m:r>
                        </m:num>
                        <m:den>
                          <m:sSub>
                            <m:sSubPr>
                              <m:ctrlPr>
                                <a:rPr lang="en-US" altLang="zh-CN" b="0" i="1" smtClean="0">
                                  <a:solidFill>
                                    <a:srgbClr val="191B1F"/>
                                  </a:solidFill>
                                  <a:effectLst/>
                                  <a:latin typeface="Cambria Math" panose="02040503050406030204" pitchFamily="18" charset="0"/>
                                </a:rPr>
                              </m:ctrlPr>
                            </m:sSubPr>
                            <m:e>
                              <m:r>
                                <a:rPr lang="en-US" altLang="zh-CN" b="0" i="1" smtClean="0">
                                  <a:solidFill>
                                    <a:srgbClr val="191B1F"/>
                                  </a:solidFill>
                                  <a:effectLst/>
                                  <a:latin typeface="Cambria Math" panose="02040503050406030204" pitchFamily="18" charset="0"/>
                                </a:rPr>
                                <m:t>𝐿</m:t>
                              </m:r>
                              <m:r>
                                <a:rPr lang="zh-CN" altLang="en-US" b="0" i="1" smtClean="0">
                                  <a:solidFill>
                                    <a:srgbClr val="191B1F"/>
                                  </a:solidFill>
                                  <a:effectLst/>
                                  <a:latin typeface="Cambria Math" panose="02040503050406030204" pitchFamily="18" charset="0"/>
                                </a:rPr>
                                <m:t>𝛾</m:t>
                              </m:r>
                            </m:e>
                            <m:sub>
                              <m:r>
                                <a:rPr lang="en-US" altLang="zh-CN" b="0" i="1" smtClean="0">
                                  <a:solidFill>
                                    <a:srgbClr val="191B1F"/>
                                  </a:solidFill>
                                  <a:effectLst/>
                                  <a:latin typeface="Cambria Math" panose="02040503050406030204" pitchFamily="18" charset="0"/>
                                </a:rPr>
                                <m:t>𝑙𝑔</m:t>
                              </m:r>
                            </m:sub>
                          </m:sSub>
                        </m:den>
                      </m:f>
                    </m:oMath>
                  </m:oMathPara>
                </a14:m>
                <a:endParaRPr lang="zh-CN" altLang="en-US" dirty="0"/>
              </a:p>
            </p:txBody>
          </p:sp>
        </mc:Choice>
        <mc:Fallback>
          <p:sp>
            <p:nvSpPr>
              <p:cNvPr id="11" name="文本框 10">
                <a:extLst>
                  <a:ext uri="{FF2B5EF4-FFF2-40B4-BE49-F238E27FC236}">
                    <a16:creationId xmlns:a16="http://schemas.microsoft.com/office/drawing/2014/main" id="{9679443A-F8DF-26D8-DD6B-0D094C22D10D}"/>
                  </a:ext>
                </a:extLst>
              </p:cNvPr>
              <p:cNvSpPr txBox="1">
                <a:spLocks noRot="1" noChangeAspect="1" noMove="1" noResize="1" noEditPoints="1" noAdjustHandles="1" noChangeArrowheads="1" noChangeShapeType="1" noTextEdit="1"/>
              </p:cNvSpPr>
              <p:nvPr/>
            </p:nvSpPr>
            <p:spPr>
              <a:xfrm>
                <a:off x="2710560" y="5201645"/>
                <a:ext cx="6167120" cy="689291"/>
              </a:xfrm>
              <a:prstGeom prst="rect">
                <a:avLst/>
              </a:prstGeom>
              <a:blipFill>
                <a:blip r:embed="rId3"/>
                <a:stretch>
                  <a:fillRect/>
                </a:stretch>
              </a:blipFill>
            </p:spPr>
            <p:txBody>
              <a:bodyPr/>
              <a:lstStyle/>
              <a:p>
                <a:r>
                  <a:rPr lang="zh-CN" altLang="en-US">
                    <a:noFill/>
                  </a:rPr>
                  <a:t> </a:t>
                </a:r>
              </a:p>
            </p:txBody>
          </p:sp>
        </mc:Fallback>
      </mc:AlternateContent>
      <p:sp>
        <p:nvSpPr>
          <p:cNvPr id="13" name="文本框 12">
            <a:extLst>
              <a:ext uri="{FF2B5EF4-FFF2-40B4-BE49-F238E27FC236}">
                <a16:creationId xmlns:a16="http://schemas.microsoft.com/office/drawing/2014/main" id="{AA3A43DC-B512-6E9D-BF21-F78FAC499F3E}"/>
              </a:ext>
            </a:extLst>
          </p:cNvPr>
          <p:cNvSpPr txBox="1"/>
          <p:nvPr/>
        </p:nvSpPr>
        <p:spPr>
          <a:xfrm>
            <a:off x="5350509" y="1228566"/>
            <a:ext cx="2257299" cy="461665"/>
          </a:xfrm>
          <a:prstGeom prst="rect">
            <a:avLst/>
          </a:prstGeom>
          <a:noFill/>
        </p:spPr>
        <p:txBody>
          <a:bodyPr wrap="square" rtlCol="0">
            <a:spAutoFit/>
          </a:bodyPr>
          <a:lstStyle/>
          <a:p>
            <a:pPr>
              <a:tabLst>
                <a:tab pos="11753850" algn="l"/>
              </a:tabLst>
            </a:pPr>
            <a:r>
              <a:rPr lang="en-US" altLang="zh-CN" sz="2400" dirty="0">
                <a:latin typeface="Arial" panose="020B0604020202020204" pitchFamily="34" charset="0"/>
                <a:cs typeface="Arial" panose="020B0604020202020204" pitchFamily="34" charset="0"/>
              </a:rPr>
              <a:t>Wilhelmy Plate</a:t>
            </a:r>
            <a:endParaRPr lang="en-US" altLang="zh-CN" sz="2400" b="1" dirty="0">
              <a:solidFill>
                <a:srgbClr val="00206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pic>
        <p:nvPicPr>
          <p:cNvPr id="14" name="图片 13" descr="接触角测试（Contact Angle）_液体表面研究-测试狗科研服务">
            <a:extLst>
              <a:ext uri="{FF2B5EF4-FFF2-40B4-BE49-F238E27FC236}">
                <a16:creationId xmlns:a16="http://schemas.microsoft.com/office/drawing/2014/main" id="{700F50B9-512C-3044-7C5B-0C4BFD064D9A}"/>
              </a:ext>
            </a:extLst>
          </p:cNvPr>
          <p:cNvPicPr>
            <a:picLocks noChangeAspect="1"/>
          </p:cNvPicPr>
          <p:nvPr/>
        </p:nvPicPr>
        <p:blipFill>
          <a:blip r:embed="rId4"/>
          <a:stretch>
            <a:fillRect/>
          </a:stretch>
        </p:blipFill>
        <p:spPr>
          <a:xfrm>
            <a:off x="152399" y="2190750"/>
            <a:ext cx="4581031" cy="2576830"/>
          </a:xfrm>
          <a:prstGeom prst="rect">
            <a:avLst/>
          </a:prstGeom>
        </p:spPr>
      </p:pic>
      <p:sp>
        <p:nvSpPr>
          <p:cNvPr id="15" name="文本框 14">
            <a:extLst>
              <a:ext uri="{FF2B5EF4-FFF2-40B4-BE49-F238E27FC236}">
                <a16:creationId xmlns:a16="http://schemas.microsoft.com/office/drawing/2014/main" id="{508A069C-F4D6-C465-99CD-B42A01199B79}"/>
              </a:ext>
            </a:extLst>
          </p:cNvPr>
          <p:cNvSpPr txBox="1"/>
          <p:nvPr/>
        </p:nvSpPr>
        <p:spPr>
          <a:xfrm>
            <a:off x="745490" y="4767580"/>
            <a:ext cx="3631438"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Contact angle from droplet profile</a:t>
            </a:r>
            <a:endParaRPr lang="zh-CN" altLang="en-US" dirty="0">
              <a:latin typeface="Arial" panose="020B0604020202020204" pitchFamily="34" charset="0"/>
              <a:cs typeface="Arial" panose="020B0604020202020204" pitchFamily="34" charset="0"/>
            </a:endParaRPr>
          </a:p>
        </p:txBody>
      </p:sp>
      <p:pic>
        <p:nvPicPr>
          <p:cNvPr id="16" name="图片 15">
            <a:extLst>
              <a:ext uri="{FF2B5EF4-FFF2-40B4-BE49-F238E27FC236}">
                <a16:creationId xmlns:a16="http://schemas.microsoft.com/office/drawing/2014/main" id="{2ADA0875-9EC6-C1CA-8F93-28912842EB4D}"/>
              </a:ext>
            </a:extLst>
          </p:cNvPr>
          <p:cNvPicPr>
            <a:picLocks noChangeAspect="1"/>
          </p:cNvPicPr>
          <p:nvPr/>
        </p:nvPicPr>
        <p:blipFill>
          <a:blip r:embed="rId5"/>
          <a:stretch>
            <a:fillRect/>
          </a:stretch>
        </p:blipFill>
        <p:spPr>
          <a:xfrm>
            <a:off x="5081604" y="2017306"/>
            <a:ext cx="3116949" cy="2712720"/>
          </a:xfrm>
          <a:prstGeom prst="rect">
            <a:avLst/>
          </a:prstGeom>
        </p:spPr>
      </p:pic>
      <p:sp>
        <p:nvSpPr>
          <p:cNvPr id="17" name="文本框 16">
            <a:extLst>
              <a:ext uri="{FF2B5EF4-FFF2-40B4-BE49-F238E27FC236}">
                <a16:creationId xmlns:a16="http://schemas.microsoft.com/office/drawing/2014/main" id="{32172D9B-B973-BAAC-B8D1-92A3CE0288D1}"/>
              </a:ext>
            </a:extLst>
          </p:cNvPr>
          <p:cNvSpPr txBox="1"/>
          <p:nvPr/>
        </p:nvSpPr>
        <p:spPr>
          <a:xfrm>
            <a:off x="4980668" y="4767580"/>
            <a:ext cx="3631438"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Contact angle from wetting force</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8286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D6739-9872-A796-DEDE-79A6D817D8DA}"/>
            </a:ext>
          </a:extLst>
        </p:cNvPr>
        <p:cNvGrpSpPr/>
        <p:nvPr/>
      </p:nvGrpSpPr>
      <p:grpSpPr>
        <a:xfrm>
          <a:off x="0" y="0"/>
          <a:ext cx="0" cy="0"/>
          <a:chOff x="0" y="0"/>
          <a:chExt cx="0" cy="0"/>
        </a:xfrm>
      </p:grpSpPr>
      <p:sp>
        <p:nvSpPr>
          <p:cNvPr id="8" name="矩形 7">
            <a:extLst>
              <a:ext uri="{FF2B5EF4-FFF2-40B4-BE49-F238E27FC236}">
                <a16:creationId xmlns:a16="http://schemas.microsoft.com/office/drawing/2014/main" id="{7FBEC44B-730D-216B-A58B-13D85187D4C1}"/>
              </a:ext>
            </a:extLst>
          </p:cNvPr>
          <p:cNvSpPr/>
          <p:nvPr/>
        </p:nvSpPr>
        <p:spPr>
          <a:xfrm flipV="1">
            <a:off x="0" y="639605"/>
            <a:ext cx="12192000" cy="154896"/>
          </a:xfrm>
          <a:prstGeom prst="rect">
            <a:avLst/>
          </a:prstGeom>
          <a:gradFill flip="none" rotWithShape="1">
            <a:gsLst>
              <a:gs pos="0">
                <a:srgbClr val="272676"/>
              </a:gs>
              <a:gs pos="82000">
                <a:schemeClr val="accent1">
                  <a:lumMod val="60000"/>
                  <a:lumOff val="40000"/>
                  <a:alpha val="0"/>
                </a:schemeClr>
              </a:gs>
              <a:gs pos="37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9" name="文本框 8">
            <a:extLst>
              <a:ext uri="{FF2B5EF4-FFF2-40B4-BE49-F238E27FC236}">
                <a16:creationId xmlns:a16="http://schemas.microsoft.com/office/drawing/2014/main" id="{130AD40F-A22F-E7AE-8579-21F5F08E1296}"/>
              </a:ext>
            </a:extLst>
          </p:cNvPr>
          <p:cNvSpPr txBox="1"/>
          <p:nvPr/>
        </p:nvSpPr>
        <p:spPr>
          <a:xfrm>
            <a:off x="-1" y="55851"/>
            <a:ext cx="12192001" cy="523220"/>
          </a:xfrm>
          <a:prstGeom prst="rect">
            <a:avLst/>
          </a:prstGeom>
          <a:noFill/>
        </p:spPr>
        <p:txBody>
          <a:bodyPr wrap="square" rtlCol="0">
            <a:spAutoFit/>
          </a:bodyPr>
          <a:lstStyle/>
          <a:p>
            <a:pPr>
              <a:tabLst>
                <a:tab pos="11753850" algn="l"/>
              </a:tabLst>
            </a:pPr>
            <a:r>
              <a:rPr lang="en-US" altLang="zh-CN" sz="2800" b="1" dirty="0">
                <a:solidFill>
                  <a:srgbClr val="00206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Contact angle measurement</a:t>
            </a:r>
          </a:p>
        </p:txBody>
      </p:sp>
      <p:sp>
        <p:nvSpPr>
          <p:cNvPr id="92" name="灯片编号占位符 5">
            <a:extLst>
              <a:ext uri="{FF2B5EF4-FFF2-40B4-BE49-F238E27FC236}">
                <a16:creationId xmlns:a16="http://schemas.microsoft.com/office/drawing/2014/main" id="{27F4F895-3560-39F2-987A-7C85B646E9F7}"/>
              </a:ext>
            </a:extLst>
          </p:cNvPr>
          <p:cNvSpPr txBox="1">
            <a:spLocks/>
          </p:cNvSpPr>
          <p:nvPr/>
        </p:nvSpPr>
        <p:spPr>
          <a:xfrm>
            <a:off x="9448800" y="174884"/>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E752A59-53AF-40D4-82E4-1812CAAE0717}" type="slidenum">
              <a:rPr lang="zh-CN" altLang="en-US" b="1" smtClean="0">
                <a:solidFill>
                  <a:schemeClr val="tx1"/>
                </a:solidFill>
                <a:latin typeface="Times New Roman" panose="02020603050405020304" pitchFamily="18" charset="0"/>
                <a:cs typeface="Times New Roman" panose="02020603050405020304" pitchFamily="18" charset="0"/>
              </a:rPr>
              <a:pPr/>
              <a:t>3</a:t>
            </a:fld>
            <a:endParaRPr lang="zh-CN" altLang="en-US" b="1" dirty="0">
              <a:solidFill>
                <a:schemeClr val="tx1"/>
              </a:solidFill>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574F7F68-7854-6AA4-9B5E-2F39AB8D47AB}"/>
              </a:ext>
            </a:extLst>
          </p:cNvPr>
          <p:cNvSpPr txBox="1"/>
          <p:nvPr/>
        </p:nvSpPr>
        <p:spPr>
          <a:xfrm>
            <a:off x="700386" y="1228566"/>
            <a:ext cx="12192001" cy="400110"/>
          </a:xfrm>
          <a:prstGeom prst="rect">
            <a:avLst/>
          </a:prstGeom>
          <a:noFill/>
        </p:spPr>
        <p:txBody>
          <a:bodyPr wrap="square" rtlCol="0">
            <a:spAutoFit/>
          </a:bodyPr>
          <a:lstStyle/>
          <a:p>
            <a:pPr>
              <a:tabLst>
                <a:tab pos="11753850" algn="l"/>
              </a:tabLst>
            </a:pPr>
            <a:r>
              <a:rPr lang="en-US" altLang="zh-CN" sz="2000" dirty="0">
                <a:latin typeface="Arial" panose="020B0604020202020204" pitchFamily="34" charset="0"/>
                <a:ea typeface="微软雅黑" panose="020B0503020204020204" pitchFamily="34" charset="-122"/>
                <a:cs typeface="Arial" panose="020B0604020202020204" pitchFamily="34" charset="0"/>
              </a:rPr>
              <a:t>Drop shape analysis</a:t>
            </a:r>
          </a:p>
        </p:txBody>
      </p:sp>
      <mc:AlternateContent xmlns:mc="http://schemas.openxmlformats.org/markup-compatibility/2006">
        <mc:Choice xmlns:a14="http://schemas.microsoft.com/office/drawing/2010/main" Requires="a14">
          <p:sp>
            <p:nvSpPr>
              <p:cNvPr id="11" name="文本框 10">
                <a:extLst>
                  <a:ext uri="{FF2B5EF4-FFF2-40B4-BE49-F238E27FC236}">
                    <a16:creationId xmlns:a16="http://schemas.microsoft.com/office/drawing/2014/main" id="{60A27606-733B-6C53-5648-3B344B15247C}"/>
                  </a:ext>
                </a:extLst>
              </p:cNvPr>
              <p:cNvSpPr txBox="1"/>
              <p:nvPr/>
            </p:nvSpPr>
            <p:spPr>
              <a:xfrm>
                <a:off x="2710560" y="5201645"/>
                <a:ext cx="6167120" cy="68929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smtClean="0">
                          <a:solidFill>
                            <a:srgbClr val="191B1F"/>
                          </a:solidFill>
                          <a:effectLst/>
                          <a:latin typeface="Cambria Math" panose="02040503050406030204" pitchFamily="18" charset="0"/>
                        </a:rPr>
                        <m:t>𝑐𝑜𝑠</m:t>
                      </m:r>
                      <m:r>
                        <a:rPr lang="zh-CN" altLang="en-US" b="0" i="1" smtClean="0">
                          <a:solidFill>
                            <a:srgbClr val="191B1F"/>
                          </a:solidFill>
                          <a:effectLst/>
                          <a:latin typeface="Cambria Math" panose="02040503050406030204" pitchFamily="18" charset="0"/>
                        </a:rPr>
                        <m:t>𝜃</m:t>
                      </m:r>
                      <m:r>
                        <a:rPr lang="en-US" altLang="zh-CN" b="0" i="1" smtClean="0">
                          <a:solidFill>
                            <a:srgbClr val="191B1F"/>
                          </a:solidFill>
                          <a:effectLst/>
                          <a:latin typeface="Cambria Math" panose="02040503050406030204" pitchFamily="18" charset="0"/>
                        </a:rPr>
                        <m:t>=</m:t>
                      </m:r>
                      <m:f>
                        <m:fPr>
                          <m:ctrlPr>
                            <a:rPr lang="en-US" altLang="zh-CN" b="0" i="1" smtClean="0">
                              <a:solidFill>
                                <a:srgbClr val="191B1F"/>
                              </a:solidFill>
                              <a:effectLst/>
                              <a:latin typeface="Cambria Math" panose="02040503050406030204" pitchFamily="18" charset="0"/>
                            </a:rPr>
                          </m:ctrlPr>
                        </m:fPr>
                        <m:num>
                          <m:r>
                            <a:rPr lang="en-US" altLang="zh-CN" b="0" i="1" smtClean="0">
                              <a:solidFill>
                                <a:srgbClr val="191B1F"/>
                              </a:solidFill>
                              <a:effectLst/>
                              <a:latin typeface="Cambria Math" panose="02040503050406030204" pitchFamily="18" charset="0"/>
                            </a:rPr>
                            <m:t>𝐹</m:t>
                          </m:r>
                        </m:num>
                        <m:den>
                          <m:sSub>
                            <m:sSubPr>
                              <m:ctrlPr>
                                <a:rPr lang="en-US" altLang="zh-CN" b="0" i="1" smtClean="0">
                                  <a:solidFill>
                                    <a:srgbClr val="191B1F"/>
                                  </a:solidFill>
                                  <a:effectLst/>
                                  <a:latin typeface="Cambria Math" panose="02040503050406030204" pitchFamily="18" charset="0"/>
                                </a:rPr>
                              </m:ctrlPr>
                            </m:sSubPr>
                            <m:e>
                              <m:r>
                                <a:rPr lang="zh-CN" altLang="en-US" b="0" i="1" smtClean="0">
                                  <a:solidFill>
                                    <a:srgbClr val="191B1F"/>
                                  </a:solidFill>
                                  <a:effectLst/>
                                  <a:latin typeface="Cambria Math" panose="02040503050406030204" pitchFamily="18" charset="0"/>
                                </a:rPr>
                                <m:t>𝛾</m:t>
                              </m:r>
                            </m:e>
                            <m:sub>
                              <m:r>
                                <a:rPr lang="en-US" altLang="zh-CN" b="0" i="1" smtClean="0">
                                  <a:solidFill>
                                    <a:srgbClr val="191B1F"/>
                                  </a:solidFill>
                                  <a:effectLst/>
                                  <a:latin typeface="Cambria Math" panose="02040503050406030204" pitchFamily="18" charset="0"/>
                                </a:rPr>
                                <m:t>𝑙𝑔</m:t>
                              </m:r>
                            </m:sub>
                          </m:sSub>
                        </m:den>
                      </m:f>
                    </m:oMath>
                  </m:oMathPara>
                </a14:m>
                <a:endParaRPr lang="zh-CN" altLang="en-US" dirty="0"/>
              </a:p>
            </p:txBody>
          </p:sp>
        </mc:Choice>
        <mc:Fallback>
          <p:sp>
            <p:nvSpPr>
              <p:cNvPr id="11" name="文本框 10">
                <a:extLst>
                  <a:ext uri="{FF2B5EF4-FFF2-40B4-BE49-F238E27FC236}">
                    <a16:creationId xmlns:a16="http://schemas.microsoft.com/office/drawing/2014/main" id="{60A27606-733B-6C53-5648-3B344B15247C}"/>
                  </a:ext>
                </a:extLst>
              </p:cNvPr>
              <p:cNvSpPr txBox="1">
                <a:spLocks noRot="1" noChangeAspect="1" noMove="1" noResize="1" noEditPoints="1" noAdjustHandles="1" noChangeArrowheads="1" noChangeShapeType="1" noTextEdit="1"/>
              </p:cNvSpPr>
              <p:nvPr/>
            </p:nvSpPr>
            <p:spPr>
              <a:xfrm>
                <a:off x="2710560" y="5201645"/>
                <a:ext cx="6167120" cy="689291"/>
              </a:xfrm>
              <a:prstGeom prst="rect">
                <a:avLst/>
              </a:prstGeom>
              <a:blipFill>
                <a:blip r:embed="rId3"/>
                <a:stretch>
                  <a:fillRect/>
                </a:stretch>
              </a:blipFill>
            </p:spPr>
            <p:txBody>
              <a:bodyPr/>
              <a:lstStyle/>
              <a:p>
                <a:r>
                  <a:rPr lang="zh-CN" altLang="en-US">
                    <a:noFill/>
                  </a:rPr>
                  <a:t> </a:t>
                </a:r>
              </a:p>
            </p:txBody>
          </p:sp>
        </mc:Fallback>
      </mc:AlternateContent>
      <p:sp>
        <p:nvSpPr>
          <p:cNvPr id="13" name="文本框 12">
            <a:extLst>
              <a:ext uri="{FF2B5EF4-FFF2-40B4-BE49-F238E27FC236}">
                <a16:creationId xmlns:a16="http://schemas.microsoft.com/office/drawing/2014/main" id="{E0936D06-4394-8F9C-45C3-622065553CE7}"/>
              </a:ext>
            </a:extLst>
          </p:cNvPr>
          <p:cNvSpPr txBox="1"/>
          <p:nvPr/>
        </p:nvSpPr>
        <p:spPr>
          <a:xfrm>
            <a:off x="5350509" y="1228566"/>
            <a:ext cx="2257299" cy="400110"/>
          </a:xfrm>
          <a:prstGeom prst="rect">
            <a:avLst/>
          </a:prstGeom>
          <a:noFill/>
        </p:spPr>
        <p:txBody>
          <a:bodyPr wrap="square" rtlCol="0">
            <a:spAutoFit/>
          </a:bodyPr>
          <a:lstStyle/>
          <a:p>
            <a:pPr>
              <a:tabLst>
                <a:tab pos="11753850" algn="l"/>
              </a:tabLst>
            </a:pPr>
            <a:r>
              <a:rPr lang="en-US" altLang="zh-CN" sz="2000" dirty="0" err="1">
                <a:latin typeface="Arial" panose="020B0604020202020204" pitchFamily="34" charset="0"/>
                <a:cs typeface="Arial" panose="020B0604020202020204" pitchFamily="34" charset="0"/>
              </a:rPr>
              <a:t>Wilhemy</a:t>
            </a:r>
            <a:r>
              <a:rPr lang="en-US" altLang="zh-CN" sz="2000" dirty="0">
                <a:latin typeface="Arial" panose="020B0604020202020204" pitchFamily="34" charset="0"/>
                <a:cs typeface="Arial" panose="020B0604020202020204" pitchFamily="34" charset="0"/>
              </a:rPr>
              <a:t> Plate</a:t>
            </a:r>
            <a:endParaRPr lang="en-US" altLang="zh-CN" sz="2000" b="1" dirty="0">
              <a:solidFill>
                <a:srgbClr val="00206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pic>
        <p:nvPicPr>
          <p:cNvPr id="14" name="图片 13" descr="接触角测试（Contact Angle）_液体表面研究-测试狗科研服务">
            <a:extLst>
              <a:ext uri="{FF2B5EF4-FFF2-40B4-BE49-F238E27FC236}">
                <a16:creationId xmlns:a16="http://schemas.microsoft.com/office/drawing/2014/main" id="{42D0A86D-D4FA-F4B3-EEAF-D143BA8B64B9}"/>
              </a:ext>
            </a:extLst>
          </p:cNvPr>
          <p:cNvPicPr>
            <a:picLocks noChangeAspect="1"/>
          </p:cNvPicPr>
          <p:nvPr/>
        </p:nvPicPr>
        <p:blipFill>
          <a:blip r:embed="rId4"/>
          <a:stretch>
            <a:fillRect/>
          </a:stretch>
        </p:blipFill>
        <p:spPr>
          <a:xfrm>
            <a:off x="152399" y="2190750"/>
            <a:ext cx="4581031" cy="2576830"/>
          </a:xfrm>
          <a:prstGeom prst="rect">
            <a:avLst/>
          </a:prstGeom>
        </p:spPr>
      </p:pic>
      <p:sp>
        <p:nvSpPr>
          <p:cNvPr id="15" name="文本框 14">
            <a:extLst>
              <a:ext uri="{FF2B5EF4-FFF2-40B4-BE49-F238E27FC236}">
                <a16:creationId xmlns:a16="http://schemas.microsoft.com/office/drawing/2014/main" id="{5CD86B3A-C3D7-686F-BFB0-6CD727EB0691}"/>
              </a:ext>
            </a:extLst>
          </p:cNvPr>
          <p:cNvSpPr txBox="1"/>
          <p:nvPr/>
        </p:nvSpPr>
        <p:spPr>
          <a:xfrm>
            <a:off x="745490" y="4767580"/>
            <a:ext cx="3631438"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Contact angle from droplet profile</a:t>
            </a:r>
            <a:endParaRPr lang="zh-CN" altLang="en-US" dirty="0">
              <a:latin typeface="Arial" panose="020B0604020202020204" pitchFamily="34" charset="0"/>
              <a:cs typeface="Arial" panose="020B0604020202020204" pitchFamily="34" charset="0"/>
            </a:endParaRPr>
          </a:p>
        </p:txBody>
      </p:sp>
      <p:pic>
        <p:nvPicPr>
          <p:cNvPr id="16" name="图片 15">
            <a:extLst>
              <a:ext uri="{FF2B5EF4-FFF2-40B4-BE49-F238E27FC236}">
                <a16:creationId xmlns:a16="http://schemas.microsoft.com/office/drawing/2014/main" id="{3091FEE1-E690-92A9-38BC-CB12EB95CE9E}"/>
              </a:ext>
            </a:extLst>
          </p:cNvPr>
          <p:cNvPicPr>
            <a:picLocks noChangeAspect="1"/>
          </p:cNvPicPr>
          <p:nvPr/>
        </p:nvPicPr>
        <p:blipFill>
          <a:blip r:embed="rId5"/>
          <a:stretch>
            <a:fillRect/>
          </a:stretch>
        </p:blipFill>
        <p:spPr>
          <a:xfrm>
            <a:off x="5081604" y="2017306"/>
            <a:ext cx="3116949" cy="2712720"/>
          </a:xfrm>
          <a:prstGeom prst="rect">
            <a:avLst/>
          </a:prstGeom>
        </p:spPr>
      </p:pic>
      <p:sp>
        <p:nvSpPr>
          <p:cNvPr id="17" name="文本框 16">
            <a:extLst>
              <a:ext uri="{FF2B5EF4-FFF2-40B4-BE49-F238E27FC236}">
                <a16:creationId xmlns:a16="http://schemas.microsoft.com/office/drawing/2014/main" id="{B5C90966-1FB2-71E9-D426-A6F32FAB4769}"/>
              </a:ext>
            </a:extLst>
          </p:cNvPr>
          <p:cNvSpPr txBox="1"/>
          <p:nvPr/>
        </p:nvSpPr>
        <p:spPr>
          <a:xfrm>
            <a:off x="4980668" y="4767580"/>
            <a:ext cx="3631438"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Contact angle from wetting force</a:t>
            </a:r>
            <a:endParaRPr lang="zh-CN" altLang="en-US" dirty="0">
              <a:latin typeface="Arial" panose="020B0604020202020204" pitchFamily="34" charset="0"/>
              <a:cs typeface="Arial" panose="020B0604020202020204" pitchFamily="34" charset="0"/>
            </a:endParaRPr>
          </a:p>
        </p:txBody>
      </p:sp>
      <p:pic>
        <p:nvPicPr>
          <p:cNvPr id="19" name="图片 18">
            <a:extLst>
              <a:ext uri="{FF2B5EF4-FFF2-40B4-BE49-F238E27FC236}">
                <a16:creationId xmlns:a16="http://schemas.microsoft.com/office/drawing/2014/main" id="{F94A787F-0AAC-ACA6-498F-9B91F8FFA848}"/>
              </a:ext>
            </a:extLst>
          </p:cNvPr>
          <p:cNvPicPr>
            <a:picLocks/>
          </p:cNvPicPr>
          <p:nvPr/>
        </p:nvPicPr>
        <p:blipFill>
          <a:blip r:embed="rId6"/>
          <a:stretch>
            <a:fillRect/>
          </a:stretch>
        </p:blipFill>
        <p:spPr>
          <a:xfrm>
            <a:off x="8573634" y="1514084"/>
            <a:ext cx="2988815" cy="2495205"/>
          </a:xfrm>
          <a:prstGeom prst="rect">
            <a:avLst/>
          </a:prstGeom>
        </p:spPr>
      </p:pic>
      <p:grpSp>
        <p:nvGrpSpPr>
          <p:cNvPr id="6" name="组合 5">
            <a:extLst>
              <a:ext uri="{FF2B5EF4-FFF2-40B4-BE49-F238E27FC236}">
                <a16:creationId xmlns:a16="http://schemas.microsoft.com/office/drawing/2014/main" id="{3411CA40-B120-640A-AF85-0CA31040C0F3}"/>
              </a:ext>
            </a:extLst>
          </p:cNvPr>
          <p:cNvGrpSpPr/>
          <p:nvPr/>
        </p:nvGrpSpPr>
        <p:grpSpPr>
          <a:xfrm>
            <a:off x="8846786" y="4009289"/>
            <a:ext cx="2329214" cy="2440569"/>
            <a:chOff x="334" y="5426"/>
            <a:chExt cx="3269" cy="3356"/>
          </a:xfrm>
        </p:grpSpPr>
        <p:pic>
          <p:nvPicPr>
            <p:cNvPr id="7" name="图片 6">
              <a:extLst>
                <a:ext uri="{FF2B5EF4-FFF2-40B4-BE49-F238E27FC236}">
                  <a16:creationId xmlns:a16="http://schemas.microsoft.com/office/drawing/2014/main" id="{97C36BC0-70A8-E545-59DB-DEB909BE6446}"/>
                </a:ext>
              </a:extLst>
            </p:cNvPr>
            <p:cNvPicPr/>
            <p:nvPr/>
          </p:nvPicPr>
          <p:blipFill>
            <a:blip r:embed="rId7"/>
            <a:stretch>
              <a:fillRect/>
            </a:stretch>
          </p:blipFill>
          <p:spPr>
            <a:xfrm>
              <a:off x="334" y="5426"/>
              <a:ext cx="3269" cy="3356"/>
            </a:xfrm>
            <a:prstGeom prst="rect">
              <a:avLst/>
            </a:prstGeom>
          </p:spPr>
        </p:pic>
        <p:sp>
          <p:nvSpPr>
            <p:cNvPr id="10" name="文本框 97">
              <a:extLst>
                <a:ext uri="{FF2B5EF4-FFF2-40B4-BE49-F238E27FC236}">
                  <a16:creationId xmlns:a16="http://schemas.microsoft.com/office/drawing/2014/main" id="{D4BE7488-D9B1-B7EB-AB33-09D67A738A77}"/>
                </a:ext>
              </a:extLst>
            </p:cNvPr>
            <p:cNvSpPr txBox="1"/>
            <p:nvPr/>
          </p:nvSpPr>
          <p:spPr>
            <a:xfrm>
              <a:off x="809" y="6704"/>
              <a:ext cx="902" cy="450"/>
            </a:xfrm>
            <a:prstGeom prst="rect">
              <a:avLst/>
            </a:prstGeom>
            <a:noFill/>
          </p:spPr>
          <p:txBody>
            <a:bodyPr wrap="square">
              <a:spAutoFit/>
            </a:bodyPr>
            <a:lstStyle>
              <a:defPPr>
                <a:defRPr lang="en-US"/>
              </a:defPPr>
              <a:lvl1pPr>
                <a:defRPr sz="600" i="1">
                  <a:solidFill>
                    <a:srgbClr val="FF0000"/>
                  </a:solidFill>
                  <a:latin typeface="Arial" panose="020B0604020202020204" pitchFamily="34" charset="0"/>
                  <a:cs typeface="Arial" panose="020B0604020202020204" pitchFamily="34" charset="0"/>
                </a:defRPr>
              </a:lvl1pPr>
            </a:lstStyle>
            <a:p>
              <a:r>
                <a:rPr lang="en-US" altLang="zh-CN" sz="1200" i="0" dirty="0">
                  <a:solidFill>
                    <a:schemeClr val="bg1"/>
                  </a:solidFill>
                </a:rPr>
                <a:t>Sand</a:t>
              </a:r>
              <a:endParaRPr lang="zh-CN" altLang="en-US" sz="1200" i="0" dirty="0">
                <a:solidFill>
                  <a:schemeClr val="bg1"/>
                </a:solidFill>
              </a:endParaRPr>
            </a:p>
          </p:txBody>
        </p:sp>
        <p:sp>
          <p:nvSpPr>
            <p:cNvPr id="12" name="文本框 99">
              <a:extLst>
                <a:ext uri="{FF2B5EF4-FFF2-40B4-BE49-F238E27FC236}">
                  <a16:creationId xmlns:a16="http://schemas.microsoft.com/office/drawing/2014/main" id="{33ED6F07-1E4C-D265-FF63-E06B46EDE4BB}"/>
                </a:ext>
              </a:extLst>
            </p:cNvPr>
            <p:cNvSpPr txBox="1"/>
            <p:nvPr/>
          </p:nvSpPr>
          <p:spPr>
            <a:xfrm>
              <a:off x="2203" y="6584"/>
              <a:ext cx="902" cy="450"/>
            </a:xfrm>
            <a:prstGeom prst="rect">
              <a:avLst/>
            </a:prstGeom>
            <a:noFill/>
          </p:spPr>
          <p:txBody>
            <a:bodyPr wrap="square">
              <a:spAutoFit/>
            </a:bodyPr>
            <a:lstStyle>
              <a:defPPr>
                <a:defRPr lang="en-US"/>
              </a:defPPr>
              <a:lvl1pPr>
                <a:defRPr sz="600" i="1">
                  <a:solidFill>
                    <a:srgbClr val="FF0000"/>
                  </a:solidFill>
                  <a:latin typeface="Arial" panose="020B0604020202020204" pitchFamily="34" charset="0"/>
                  <a:cs typeface="Arial" panose="020B0604020202020204" pitchFamily="34" charset="0"/>
                </a:defRPr>
              </a:lvl1pPr>
            </a:lstStyle>
            <a:p>
              <a:r>
                <a:rPr lang="en-US" altLang="zh-CN" sz="1200" i="0" dirty="0">
                  <a:solidFill>
                    <a:schemeClr val="bg1">
                      <a:lumMod val="95000"/>
                    </a:schemeClr>
                  </a:solidFill>
                </a:rPr>
                <a:t>Gas</a:t>
              </a:r>
              <a:endParaRPr lang="zh-CN" altLang="en-US" sz="1200" i="0" dirty="0">
                <a:solidFill>
                  <a:schemeClr val="bg1">
                    <a:lumMod val="95000"/>
                  </a:schemeClr>
                </a:solidFill>
              </a:endParaRPr>
            </a:p>
          </p:txBody>
        </p:sp>
        <p:sp>
          <p:nvSpPr>
            <p:cNvPr id="21" name="文本框 100">
              <a:extLst>
                <a:ext uri="{FF2B5EF4-FFF2-40B4-BE49-F238E27FC236}">
                  <a16:creationId xmlns:a16="http://schemas.microsoft.com/office/drawing/2014/main" id="{8560F65D-B624-A5A5-D441-866BFFAECB9B}"/>
                </a:ext>
              </a:extLst>
            </p:cNvPr>
            <p:cNvSpPr txBox="1"/>
            <p:nvPr/>
          </p:nvSpPr>
          <p:spPr>
            <a:xfrm>
              <a:off x="1502" y="7432"/>
              <a:ext cx="1030" cy="450"/>
            </a:xfrm>
            <a:prstGeom prst="rect">
              <a:avLst/>
            </a:prstGeom>
            <a:noFill/>
          </p:spPr>
          <p:txBody>
            <a:bodyPr wrap="square">
              <a:spAutoFit/>
            </a:bodyPr>
            <a:lstStyle>
              <a:defPPr>
                <a:defRPr lang="en-US"/>
              </a:defPPr>
              <a:lvl1pPr>
                <a:defRPr sz="600" i="1">
                  <a:solidFill>
                    <a:srgbClr val="FF0000"/>
                  </a:solidFill>
                  <a:latin typeface="Arial" panose="020B0604020202020204" pitchFamily="34" charset="0"/>
                  <a:cs typeface="Arial" panose="020B0604020202020204" pitchFamily="34" charset="0"/>
                </a:defRPr>
              </a:lvl1pPr>
            </a:lstStyle>
            <a:p>
              <a:r>
                <a:rPr lang="en-US" altLang="zh-CN" sz="1200" i="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Liquid</a:t>
              </a:r>
              <a:endParaRPr lang="zh-CN" altLang="en-US" sz="1200" i="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sp>
        <p:nvSpPr>
          <p:cNvPr id="22" name="文本框 21">
            <a:extLst>
              <a:ext uri="{FF2B5EF4-FFF2-40B4-BE49-F238E27FC236}">
                <a16:creationId xmlns:a16="http://schemas.microsoft.com/office/drawing/2014/main" id="{7B40410F-212C-F15E-568F-775856513FA1}"/>
              </a:ext>
            </a:extLst>
          </p:cNvPr>
          <p:cNvSpPr txBox="1"/>
          <p:nvPr/>
        </p:nvSpPr>
        <p:spPr>
          <a:xfrm>
            <a:off x="8753762" y="1012833"/>
            <a:ext cx="3492120" cy="400110"/>
          </a:xfrm>
          <a:prstGeom prst="rect">
            <a:avLst/>
          </a:prstGeom>
          <a:noFill/>
        </p:spPr>
        <p:txBody>
          <a:bodyPr wrap="square" rtlCol="0">
            <a:spAutoFit/>
          </a:bodyPr>
          <a:lstStyle/>
          <a:p>
            <a:pPr>
              <a:tabLst>
                <a:tab pos="11753850" algn="l"/>
              </a:tabLst>
            </a:pPr>
            <a:r>
              <a:rPr lang="en-US" altLang="zh-CN" sz="2000" dirty="0">
                <a:latin typeface="Arial" panose="020B0604020202020204" pitchFamily="34" charset="0"/>
                <a:cs typeface="Arial" panose="020B0604020202020204" pitchFamily="34" charset="0"/>
              </a:rPr>
              <a:t>Complex porous media</a:t>
            </a:r>
            <a:endParaRPr lang="en-US" altLang="zh-CN" sz="2000" b="1" dirty="0">
              <a:solidFill>
                <a:srgbClr val="00206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sp>
        <p:nvSpPr>
          <p:cNvPr id="23" name="文本框 22">
            <a:extLst>
              <a:ext uri="{FF2B5EF4-FFF2-40B4-BE49-F238E27FC236}">
                <a16:creationId xmlns:a16="http://schemas.microsoft.com/office/drawing/2014/main" id="{B625DE67-E3BE-A309-17FD-D6BCD204F2AB}"/>
              </a:ext>
            </a:extLst>
          </p:cNvPr>
          <p:cNvSpPr txBox="1"/>
          <p:nvPr/>
        </p:nvSpPr>
        <p:spPr>
          <a:xfrm>
            <a:off x="8907" y="6449858"/>
            <a:ext cx="2026517" cy="307777"/>
          </a:xfrm>
          <a:prstGeom prst="rect">
            <a:avLst/>
          </a:prstGeom>
          <a:noFill/>
        </p:spPr>
        <p:txBody>
          <a:bodyPr wrap="none" rtlCol="0">
            <a:spAutoFit/>
          </a:bodyPr>
          <a:lstStyle/>
          <a:p>
            <a:r>
              <a:rPr lang="en-US" altLang="zh-CN" sz="1400" dirty="0"/>
              <a:t>Figure Credit: Wikipedia</a:t>
            </a:r>
            <a:endParaRPr lang="zh-CN" altLang="en-US" sz="1400" dirty="0"/>
          </a:p>
        </p:txBody>
      </p:sp>
    </p:spTree>
    <p:extLst>
      <p:ext uri="{BB962C8B-B14F-4D97-AF65-F5344CB8AC3E}">
        <p14:creationId xmlns:p14="http://schemas.microsoft.com/office/powerpoint/2010/main" val="1829755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B176F-4146-1ADB-DDF0-DEF9F8AF3B9D}"/>
            </a:ext>
          </a:extLst>
        </p:cNvPr>
        <p:cNvGrpSpPr/>
        <p:nvPr/>
      </p:nvGrpSpPr>
      <p:grpSpPr>
        <a:xfrm>
          <a:off x="0" y="0"/>
          <a:ext cx="0" cy="0"/>
          <a:chOff x="0" y="0"/>
          <a:chExt cx="0" cy="0"/>
        </a:xfrm>
      </p:grpSpPr>
      <p:sp>
        <p:nvSpPr>
          <p:cNvPr id="8" name="矩形 7">
            <a:extLst>
              <a:ext uri="{FF2B5EF4-FFF2-40B4-BE49-F238E27FC236}">
                <a16:creationId xmlns:a16="http://schemas.microsoft.com/office/drawing/2014/main" id="{9441DF17-68AD-5EEA-7DFB-1AE22B54504E}"/>
              </a:ext>
            </a:extLst>
          </p:cNvPr>
          <p:cNvSpPr/>
          <p:nvPr/>
        </p:nvSpPr>
        <p:spPr>
          <a:xfrm flipV="1">
            <a:off x="0" y="639605"/>
            <a:ext cx="12192000" cy="154896"/>
          </a:xfrm>
          <a:prstGeom prst="rect">
            <a:avLst/>
          </a:prstGeom>
          <a:gradFill flip="none" rotWithShape="1">
            <a:gsLst>
              <a:gs pos="0">
                <a:srgbClr val="272676"/>
              </a:gs>
              <a:gs pos="82000">
                <a:schemeClr val="accent1">
                  <a:lumMod val="60000"/>
                  <a:lumOff val="40000"/>
                  <a:alpha val="0"/>
                </a:schemeClr>
              </a:gs>
              <a:gs pos="37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9" name="文本框 8">
            <a:extLst>
              <a:ext uri="{FF2B5EF4-FFF2-40B4-BE49-F238E27FC236}">
                <a16:creationId xmlns:a16="http://schemas.microsoft.com/office/drawing/2014/main" id="{50A0093D-A4DF-1CE1-B2EB-910D24C529BB}"/>
              </a:ext>
            </a:extLst>
          </p:cNvPr>
          <p:cNvSpPr txBox="1"/>
          <p:nvPr/>
        </p:nvSpPr>
        <p:spPr>
          <a:xfrm>
            <a:off x="-1" y="55851"/>
            <a:ext cx="12192001" cy="523220"/>
          </a:xfrm>
          <a:prstGeom prst="rect">
            <a:avLst/>
          </a:prstGeom>
          <a:noFill/>
        </p:spPr>
        <p:txBody>
          <a:bodyPr wrap="square" rtlCol="0">
            <a:spAutoFit/>
          </a:bodyPr>
          <a:lstStyle/>
          <a:p>
            <a:pPr>
              <a:tabLst>
                <a:tab pos="11753850" algn="l"/>
              </a:tabLst>
            </a:pPr>
            <a:r>
              <a:rPr lang="en-US" altLang="zh-CN" sz="2800" b="1" dirty="0">
                <a:solidFill>
                  <a:srgbClr val="00206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Contact angle measurement</a:t>
            </a:r>
          </a:p>
        </p:txBody>
      </p:sp>
      <p:sp>
        <p:nvSpPr>
          <p:cNvPr id="92" name="灯片编号占位符 5">
            <a:extLst>
              <a:ext uri="{FF2B5EF4-FFF2-40B4-BE49-F238E27FC236}">
                <a16:creationId xmlns:a16="http://schemas.microsoft.com/office/drawing/2014/main" id="{527010B7-FCF8-95D2-5D3C-93AB56294D26}"/>
              </a:ext>
            </a:extLst>
          </p:cNvPr>
          <p:cNvSpPr txBox="1">
            <a:spLocks/>
          </p:cNvSpPr>
          <p:nvPr/>
        </p:nvSpPr>
        <p:spPr>
          <a:xfrm>
            <a:off x="9448800" y="174884"/>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E752A59-53AF-40D4-82E4-1812CAAE0717}" type="slidenum">
              <a:rPr lang="zh-CN" altLang="en-US" b="1" smtClean="0">
                <a:solidFill>
                  <a:schemeClr val="tx1"/>
                </a:solidFill>
                <a:latin typeface="Times New Roman" panose="02020603050405020304" pitchFamily="18" charset="0"/>
                <a:cs typeface="Times New Roman" panose="02020603050405020304" pitchFamily="18" charset="0"/>
              </a:rPr>
              <a:pPr/>
              <a:t>4</a:t>
            </a:fld>
            <a:endParaRPr lang="zh-CN" altLang="en-US" b="1" dirty="0">
              <a:solidFill>
                <a:schemeClr val="tx1"/>
              </a:solidFill>
              <a:latin typeface="Times New Roman" panose="02020603050405020304" pitchFamily="18" charset="0"/>
              <a:cs typeface="Times New Roman" panose="02020603050405020304" pitchFamily="18" charset="0"/>
            </a:endParaRPr>
          </a:p>
        </p:txBody>
      </p:sp>
      <p:pic>
        <p:nvPicPr>
          <p:cNvPr id="19" name="图片 18">
            <a:extLst>
              <a:ext uri="{FF2B5EF4-FFF2-40B4-BE49-F238E27FC236}">
                <a16:creationId xmlns:a16="http://schemas.microsoft.com/office/drawing/2014/main" id="{9C1FCC65-A4F8-4F10-ABCC-F25581FE2029}"/>
              </a:ext>
            </a:extLst>
          </p:cNvPr>
          <p:cNvPicPr>
            <a:picLocks/>
          </p:cNvPicPr>
          <p:nvPr/>
        </p:nvPicPr>
        <p:blipFill>
          <a:blip r:embed="rId3"/>
          <a:stretch>
            <a:fillRect/>
          </a:stretch>
        </p:blipFill>
        <p:spPr>
          <a:xfrm>
            <a:off x="8573634" y="1514084"/>
            <a:ext cx="2988815" cy="2495205"/>
          </a:xfrm>
          <a:prstGeom prst="rect">
            <a:avLst/>
          </a:prstGeom>
        </p:spPr>
      </p:pic>
      <p:grpSp>
        <p:nvGrpSpPr>
          <p:cNvPr id="6" name="组合 5">
            <a:extLst>
              <a:ext uri="{FF2B5EF4-FFF2-40B4-BE49-F238E27FC236}">
                <a16:creationId xmlns:a16="http://schemas.microsoft.com/office/drawing/2014/main" id="{3879EF43-A744-9C38-B8F2-C10734CA3A1D}"/>
              </a:ext>
            </a:extLst>
          </p:cNvPr>
          <p:cNvGrpSpPr/>
          <p:nvPr/>
        </p:nvGrpSpPr>
        <p:grpSpPr>
          <a:xfrm>
            <a:off x="8846786" y="4009289"/>
            <a:ext cx="2329214" cy="2440569"/>
            <a:chOff x="334" y="5426"/>
            <a:chExt cx="3269" cy="3356"/>
          </a:xfrm>
        </p:grpSpPr>
        <p:pic>
          <p:nvPicPr>
            <p:cNvPr id="7" name="图片 6">
              <a:extLst>
                <a:ext uri="{FF2B5EF4-FFF2-40B4-BE49-F238E27FC236}">
                  <a16:creationId xmlns:a16="http://schemas.microsoft.com/office/drawing/2014/main" id="{4931C72F-9A92-458B-D0AB-3E730364AE8E}"/>
                </a:ext>
              </a:extLst>
            </p:cNvPr>
            <p:cNvPicPr/>
            <p:nvPr/>
          </p:nvPicPr>
          <p:blipFill>
            <a:blip r:embed="rId4"/>
            <a:stretch>
              <a:fillRect/>
            </a:stretch>
          </p:blipFill>
          <p:spPr>
            <a:xfrm>
              <a:off x="334" y="5426"/>
              <a:ext cx="3269" cy="3356"/>
            </a:xfrm>
            <a:prstGeom prst="rect">
              <a:avLst/>
            </a:prstGeom>
          </p:spPr>
        </p:pic>
        <p:sp>
          <p:nvSpPr>
            <p:cNvPr id="10" name="文本框 97">
              <a:extLst>
                <a:ext uri="{FF2B5EF4-FFF2-40B4-BE49-F238E27FC236}">
                  <a16:creationId xmlns:a16="http://schemas.microsoft.com/office/drawing/2014/main" id="{6FF8F5B3-F57A-D674-20F9-C53955AEB9DC}"/>
                </a:ext>
              </a:extLst>
            </p:cNvPr>
            <p:cNvSpPr txBox="1"/>
            <p:nvPr/>
          </p:nvSpPr>
          <p:spPr>
            <a:xfrm>
              <a:off x="809" y="6704"/>
              <a:ext cx="902" cy="450"/>
            </a:xfrm>
            <a:prstGeom prst="rect">
              <a:avLst/>
            </a:prstGeom>
            <a:noFill/>
          </p:spPr>
          <p:txBody>
            <a:bodyPr wrap="square">
              <a:spAutoFit/>
            </a:bodyPr>
            <a:lstStyle>
              <a:defPPr>
                <a:defRPr lang="en-US"/>
              </a:defPPr>
              <a:lvl1pPr>
                <a:defRPr sz="600" i="1">
                  <a:solidFill>
                    <a:srgbClr val="FF0000"/>
                  </a:solidFill>
                  <a:latin typeface="Arial" panose="020B0604020202020204" pitchFamily="34" charset="0"/>
                  <a:cs typeface="Arial" panose="020B0604020202020204" pitchFamily="34" charset="0"/>
                </a:defRPr>
              </a:lvl1pPr>
            </a:lstStyle>
            <a:p>
              <a:r>
                <a:rPr lang="en-US" altLang="zh-CN" sz="1200" i="0" dirty="0">
                  <a:solidFill>
                    <a:schemeClr val="bg1"/>
                  </a:solidFill>
                </a:rPr>
                <a:t>Sand</a:t>
              </a:r>
              <a:endParaRPr lang="zh-CN" altLang="en-US" sz="1200" i="0" dirty="0">
                <a:solidFill>
                  <a:schemeClr val="bg1"/>
                </a:solidFill>
              </a:endParaRPr>
            </a:p>
          </p:txBody>
        </p:sp>
        <p:sp>
          <p:nvSpPr>
            <p:cNvPr id="12" name="文本框 99">
              <a:extLst>
                <a:ext uri="{FF2B5EF4-FFF2-40B4-BE49-F238E27FC236}">
                  <a16:creationId xmlns:a16="http://schemas.microsoft.com/office/drawing/2014/main" id="{B0F667BB-335E-00EE-13BE-A1CD62E5E5CD}"/>
                </a:ext>
              </a:extLst>
            </p:cNvPr>
            <p:cNvSpPr txBox="1"/>
            <p:nvPr/>
          </p:nvSpPr>
          <p:spPr>
            <a:xfrm>
              <a:off x="2203" y="6584"/>
              <a:ext cx="902" cy="450"/>
            </a:xfrm>
            <a:prstGeom prst="rect">
              <a:avLst/>
            </a:prstGeom>
            <a:noFill/>
          </p:spPr>
          <p:txBody>
            <a:bodyPr wrap="square">
              <a:spAutoFit/>
            </a:bodyPr>
            <a:lstStyle>
              <a:defPPr>
                <a:defRPr lang="en-US"/>
              </a:defPPr>
              <a:lvl1pPr>
                <a:defRPr sz="600" i="1">
                  <a:solidFill>
                    <a:srgbClr val="FF0000"/>
                  </a:solidFill>
                  <a:latin typeface="Arial" panose="020B0604020202020204" pitchFamily="34" charset="0"/>
                  <a:cs typeface="Arial" panose="020B0604020202020204" pitchFamily="34" charset="0"/>
                </a:defRPr>
              </a:lvl1pPr>
            </a:lstStyle>
            <a:p>
              <a:r>
                <a:rPr lang="en-US" altLang="zh-CN" sz="1200" i="0" dirty="0">
                  <a:solidFill>
                    <a:schemeClr val="bg1">
                      <a:lumMod val="95000"/>
                    </a:schemeClr>
                  </a:solidFill>
                </a:rPr>
                <a:t>Gas</a:t>
              </a:r>
              <a:endParaRPr lang="zh-CN" altLang="en-US" sz="1200" i="0" dirty="0">
                <a:solidFill>
                  <a:schemeClr val="bg1">
                    <a:lumMod val="95000"/>
                  </a:schemeClr>
                </a:solidFill>
              </a:endParaRPr>
            </a:p>
          </p:txBody>
        </p:sp>
        <p:sp>
          <p:nvSpPr>
            <p:cNvPr id="21" name="文本框 100">
              <a:extLst>
                <a:ext uri="{FF2B5EF4-FFF2-40B4-BE49-F238E27FC236}">
                  <a16:creationId xmlns:a16="http://schemas.microsoft.com/office/drawing/2014/main" id="{C792CE7C-2773-E4CD-48D9-ED83DD4A7F40}"/>
                </a:ext>
              </a:extLst>
            </p:cNvPr>
            <p:cNvSpPr txBox="1"/>
            <p:nvPr/>
          </p:nvSpPr>
          <p:spPr>
            <a:xfrm>
              <a:off x="1502" y="7432"/>
              <a:ext cx="1030" cy="450"/>
            </a:xfrm>
            <a:prstGeom prst="rect">
              <a:avLst/>
            </a:prstGeom>
            <a:noFill/>
          </p:spPr>
          <p:txBody>
            <a:bodyPr wrap="square">
              <a:spAutoFit/>
            </a:bodyPr>
            <a:lstStyle>
              <a:defPPr>
                <a:defRPr lang="en-US"/>
              </a:defPPr>
              <a:lvl1pPr>
                <a:defRPr sz="600" i="1">
                  <a:solidFill>
                    <a:srgbClr val="FF0000"/>
                  </a:solidFill>
                  <a:latin typeface="Arial" panose="020B0604020202020204" pitchFamily="34" charset="0"/>
                  <a:cs typeface="Arial" panose="020B0604020202020204" pitchFamily="34" charset="0"/>
                </a:defRPr>
              </a:lvl1pPr>
            </a:lstStyle>
            <a:p>
              <a:r>
                <a:rPr lang="en-US" altLang="zh-CN" sz="1200" i="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Liquid</a:t>
              </a:r>
              <a:endParaRPr lang="zh-CN" altLang="en-US" sz="1200" i="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nvGrpSpPr>
          <p:cNvPr id="3" name="组合 2">
            <a:extLst>
              <a:ext uri="{FF2B5EF4-FFF2-40B4-BE49-F238E27FC236}">
                <a16:creationId xmlns:a16="http://schemas.microsoft.com/office/drawing/2014/main" id="{1BC075A2-F979-E669-A799-266B40F36C68}"/>
              </a:ext>
            </a:extLst>
          </p:cNvPr>
          <p:cNvGrpSpPr/>
          <p:nvPr/>
        </p:nvGrpSpPr>
        <p:grpSpPr>
          <a:xfrm>
            <a:off x="4205019" y="2275992"/>
            <a:ext cx="4845618" cy="2672236"/>
            <a:chOff x="10466" y="5470"/>
            <a:chExt cx="7868" cy="4339"/>
          </a:xfrm>
        </p:grpSpPr>
        <p:sp>
          <p:nvSpPr>
            <p:cNvPr id="5" name="文本框 38">
              <a:extLst>
                <a:ext uri="{FF2B5EF4-FFF2-40B4-BE49-F238E27FC236}">
                  <a16:creationId xmlns:a16="http://schemas.microsoft.com/office/drawing/2014/main" id="{8BBE7C34-88F2-156B-1C80-0548EFDE38E5}"/>
                </a:ext>
              </a:extLst>
            </p:cNvPr>
            <p:cNvSpPr txBox="1"/>
            <p:nvPr/>
          </p:nvSpPr>
          <p:spPr>
            <a:xfrm>
              <a:off x="15897" y="6966"/>
              <a:ext cx="2437" cy="5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615" b="1" i="1" dirty="0">
                  <a:latin typeface="Arial" panose="020B0604020202020204" pitchFamily="34" charset="0"/>
                  <a:cs typeface="Arial" panose="020B0604020202020204" pitchFamily="34" charset="0"/>
                </a:rPr>
                <a:t>n</a:t>
              </a:r>
              <a:r>
                <a:rPr lang="en-US" altLang="zh-CN" sz="1615" i="1" baseline="-25000" dirty="0">
                  <a:latin typeface="Arial" panose="020B0604020202020204" pitchFamily="34" charset="0"/>
                  <a:cs typeface="Arial" panose="020B0604020202020204" pitchFamily="34" charset="0"/>
                </a:rPr>
                <a:t>sw</a:t>
              </a:r>
              <a:endParaRPr lang="zh-CN" altLang="en-US" sz="1615" i="1" baseline="-25000" dirty="0">
                <a:latin typeface="Arial" panose="020B0604020202020204" pitchFamily="34" charset="0"/>
                <a:cs typeface="Arial" panose="020B0604020202020204" pitchFamily="34" charset="0"/>
              </a:endParaRPr>
            </a:p>
          </p:txBody>
        </p:sp>
        <p:grpSp>
          <p:nvGrpSpPr>
            <p:cNvPr id="22" name="组合 21">
              <a:extLst>
                <a:ext uri="{FF2B5EF4-FFF2-40B4-BE49-F238E27FC236}">
                  <a16:creationId xmlns:a16="http://schemas.microsoft.com/office/drawing/2014/main" id="{3207096A-E28B-A47E-EC31-28290E13229F}"/>
                </a:ext>
              </a:extLst>
            </p:cNvPr>
            <p:cNvGrpSpPr/>
            <p:nvPr/>
          </p:nvGrpSpPr>
          <p:grpSpPr>
            <a:xfrm>
              <a:off x="10466" y="5470"/>
              <a:ext cx="6742" cy="4339"/>
              <a:chOff x="10448" y="5497"/>
              <a:chExt cx="5965" cy="3838"/>
            </a:xfrm>
          </p:grpSpPr>
          <p:grpSp>
            <p:nvGrpSpPr>
              <p:cNvPr id="25" name="组合 24">
                <a:extLst>
                  <a:ext uri="{FF2B5EF4-FFF2-40B4-BE49-F238E27FC236}">
                    <a16:creationId xmlns:a16="http://schemas.microsoft.com/office/drawing/2014/main" id="{1761C913-01D2-E478-8A8A-F81AAEC53868}"/>
                  </a:ext>
                </a:extLst>
              </p:cNvPr>
              <p:cNvGrpSpPr/>
              <p:nvPr/>
            </p:nvGrpSpPr>
            <p:grpSpPr>
              <a:xfrm>
                <a:off x="11689" y="5975"/>
                <a:ext cx="3174" cy="2659"/>
                <a:chOff x="4556994" y="2819196"/>
                <a:chExt cx="1185196" cy="993031"/>
              </a:xfrm>
            </p:grpSpPr>
            <p:sp>
              <p:nvSpPr>
                <p:cNvPr id="34" name="矩形 33">
                  <a:extLst>
                    <a:ext uri="{FF2B5EF4-FFF2-40B4-BE49-F238E27FC236}">
                      <a16:creationId xmlns:a16="http://schemas.microsoft.com/office/drawing/2014/main" id="{4928B15E-705C-879C-6473-31F74113E56C}"/>
                    </a:ext>
                  </a:extLst>
                </p:cNvPr>
                <p:cNvSpPr/>
                <p:nvPr/>
              </p:nvSpPr>
              <p:spPr>
                <a:xfrm rot="21054026">
                  <a:off x="4556994" y="2903375"/>
                  <a:ext cx="594000" cy="718316"/>
                </a:xfrm>
                <a:prstGeom prst="rect">
                  <a:avLst/>
                </a:prstGeom>
                <a:gradFill>
                  <a:gsLst>
                    <a:gs pos="0">
                      <a:srgbClr val="A5A5A5">
                        <a:lumMod val="40000"/>
                        <a:lumOff val="60000"/>
                      </a:srgbClr>
                    </a:gs>
                    <a:gs pos="100000">
                      <a:srgbClr val="EF7373"/>
                    </a:gs>
                  </a:gsLst>
                  <a:lin ang="16200000" scaled="1"/>
                </a:gradFill>
                <a:ln w="17709" cap="flat" cmpd="sng" algn="ctr">
                  <a:solidFill>
                    <a:sysClr val="window" lastClr="FFFFFF"/>
                  </a:solidFill>
                  <a:prstDash val="solid"/>
                  <a:miter lim="800000"/>
                </a:ln>
                <a:effectLst/>
                <a:scene3d>
                  <a:camera prst="isometricBottomDown">
                    <a:rot lat="1900440" lon="3498850" rev="3740226"/>
                  </a:camera>
                  <a:lightRig rig="threePt" dir="t"/>
                </a:scene3d>
                <a:sp3d/>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sz="1400">
                    <a:solidFill>
                      <a:sysClr val="window" lastClr="FFFFFF"/>
                    </a:solidFill>
                    <a:latin typeface="Arial" panose="020B0604020202020204" pitchFamily="34" charset="0"/>
                    <a:ea typeface="等线" panose="02010600030101010101" pitchFamily="2" charset="-122"/>
                    <a:cs typeface="Arial" panose="020B0604020202020204" pitchFamily="34" charset="0"/>
                  </a:endParaRPr>
                </a:p>
              </p:txBody>
            </p:sp>
            <p:sp>
              <p:nvSpPr>
                <p:cNvPr id="35" name="矩形 34">
                  <a:extLst>
                    <a:ext uri="{FF2B5EF4-FFF2-40B4-BE49-F238E27FC236}">
                      <a16:creationId xmlns:a16="http://schemas.microsoft.com/office/drawing/2014/main" id="{C449E272-18A3-684B-5351-224F374EF052}"/>
                    </a:ext>
                  </a:extLst>
                </p:cNvPr>
                <p:cNvSpPr/>
                <p:nvPr/>
              </p:nvSpPr>
              <p:spPr>
                <a:xfrm rot="20971158">
                  <a:off x="5148190" y="3093911"/>
                  <a:ext cx="594000" cy="718316"/>
                </a:xfrm>
                <a:prstGeom prst="rect">
                  <a:avLst/>
                </a:prstGeom>
                <a:gradFill>
                  <a:gsLst>
                    <a:gs pos="100000">
                      <a:sysClr val="window" lastClr="FFFFFF">
                        <a:lumMod val="85000"/>
                      </a:sysClr>
                    </a:gs>
                    <a:gs pos="0">
                      <a:srgbClr val="84DFFF"/>
                    </a:gs>
                  </a:gsLst>
                  <a:lin ang="16200000" scaled="1"/>
                </a:gradFill>
                <a:ln w="17709" cap="flat" cmpd="sng" algn="ctr">
                  <a:solidFill>
                    <a:sysClr val="window" lastClr="FFFFFF"/>
                  </a:solidFill>
                  <a:prstDash val="solid"/>
                  <a:miter lim="800000"/>
                </a:ln>
                <a:effectLst/>
                <a:scene3d>
                  <a:camera prst="isometricBottomDown">
                    <a:rot lat="1900440" lon="3498850" rev="3740226"/>
                  </a:camera>
                  <a:lightRig rig="threePt" dir="t"/>
                </a:scene3d>
                <a:sp3d/>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sz="1400">
                    <a:solidFill>
                      <a:sysClr val="window" lastClr="FFFFFF"/>
                    </a:solidFill>
                    <a:latin typeface="Arial" panose="020B0604020202020204" pitchFamily="34" charset="0"/>
                    <a:ea typeface="等线" panose="02010600030101010101" pitchFamily="2" charset="-122"/>
                    <a:cs typeface="Arial" panose="020B0604020202020204" pitchFamily="34" charset="0"/>
                  </a:endParaRPr>
                </a:p>
              </p:txBody>
            </p:sp>
            <p:sp>
              <p:nvSpPr>
                <p:cNvPr id="36" name="文本框 54">
                  <a:extLst>
                    <a:ext uri="{FF2B5EF4-FFF2-40B4-BE49-F238E27FC236}">
                      <a16:creationId xmlns:a16="http://schemas.microsoft.com/office/drawing/2014/main" id="{2DEA9E28-1FDE-4BC1-FEF1-CC3D9E8EA9AA}"/>
                    </a:ext>
                  </a:extLst>
                </p:cNvPr>
                <p:cNvSpPr txBox="1"/>
                <p:nvPr/>
              </p:nvSpPr>
              <p:spPr>
                <a:xfrm rot="1913017">
                  <a:off x="4665719" y="3102150"/>
                  <a:ext cx="436824" cy="1772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1615" i="1" dirty="0">
                      <a:latin typeface="Arial" panose="020B0604020202020204" pitchFamily="34" charset="0"/>
                      <a:cs typeface="Arial" panose="020B0604020202020204" pitchFamily="34" charset="0"/>
                    </a:rPr>
                    <a:t>I</a:t>
                  </a:r>
                  <a:r>
                    <a:rPr lang="en-US" altLang="zh-CN" sz="1615" i="1" baseline="-25000" dirty="0">
                      <a:latin typeface="Arial" panose="020B0604020202020204" pitchFamily="34" charset="0"/>
                      <a:cs typeface="Arial" panose="020B0604020202020204" pitchFamily="34" charset="0"/>
                    </a:rPr>
                    <a:t>sg</a:t>
                  </a:r>
                  <a:endParaRPr lang="zh-CN" altLang="en-US" sz="1615" i="1" baseline="-25000" dirty="0">
                    <a:latin typeface="Arial" panose="020B0604020202020204" pitchFamily="34" charset="0"/>
                    <a:cs typeface="Arial" panose="020B0604020202020204" pitchFamily="34" charset="0"/>
                  </a:endParaRPr>
                </a:p>
              </p:txBody>
            </p:sp>
            <p:sp>
              <p:nvSpPr>
                <p:cNvPr id="37" name="文本框 55">
                  <a:extLst>
                    <a:ext uri="{FF2B5EF4-FFF2-40B4-BE49-F238E27FC236}">
                      <a16:creationId xmlns:a16="http://schemas.microsoft.com/office/drawing/2014/main" id="{73F4CF24-9DF8-7891-1801-B9546BF58147}"/>
                    </a:ext>
                  </a:extLst>
                </p:cNvPr>
                <p:cNvSpPr txBox="1"/>
                <p:nvPr/>
              </p:nvSpPr>
              <p:spPr>
                <a:xfrm rot="1462349">
                  <a:off x="5240364" y="3312084"/>
                  <a:ext cx="436824" cy="1772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1615" i="1" dirty="0">
                      <a:latin typeface="Arial" panose="020B0604020202020204" pitchFamily="34" charset="0"/>
                      <a:cs typeface="Arial" panose="020B0604020202020204" pitchFamily="34" charset="0"/>
                    </a:rPr>
                    <a:t>I</a:t>
                  </a:r>
                  <a:r>
                    <a:rPr lang="en-US" altLang="zh-CN" sz="1615" i="1" baseline="-25000" dirty="0">
                      <a:latin typeface="Arial" panose="020B0604020202020204" pitchFamily="34" charset="0"/>
                      <a:cs typeface="Arial" panose="020B0604020202020204" pitchFamily="34" charset="0"/>
                    </a:rPr>
                    <a:t>sw</a:t>
                  </a:r>
                  <a:endParaRPr lang="zh-CN" altLang="en-US" sz="1615" i="1" baseline="-25000" dirty="0">
                    <a:latin typeface="Arial" panose="020B0604020202020204" pitchFamily="34" charset="0"/>
                    <a:cs typeface="Arial" panose="020B0604020202020204" pitchFamily="34" charset="0"/>
                  </a:endParaRPr>
                </a:p>
              </p:txBody>
            </p:sp>
            <p:sp>
              <p:nvSpPr>
                <p:cNvPr id="38" name="矩形 37">
                  <a:extLst>
                    <a:ext uri="{FF2B5EF4-FFF2-40B4-BE49-F238E27FC236}">
                      <a16:creationId xmlns:a16="http://schemas.microsoft.com/office/drawing/2014/main" id="{0CBBDC33-D174-0BFE-CE3B-341E734B1498}"/>
                    </a:ext>
                  </a:extLst>
                </p:cNvPr>
                <p:cNvSpPr/>
                <p:nvPr/>
              </p:nvSpPr>
              <p:spPr>
                <a:xfrm>
                  <a:off x="4921054" y="2819196"/>
                  <a:ext cx="488275" cy="600220"/>
                </a:xfrm>
                <a:prstGeom prst="rect">
                  <a:avLst/>
                </a:prstGeom>
                <a:gradFill>
                  <a:gsLst>
                    <a:gs pos="100000">
                      <a:srgbClr val="EF7373"/>
                    </a:gs>
                    <a:gs pos="0">
                      <a:srgbClr val="84DFFF"/>
                    </a:gs>
                  </a:gsLst>
                  <a:lin ang="16200000" scaled="1"/>
                </a:gradFill>
                <a:ln w="17709" cap="flat" cmpd="sng" algn="ctr">
                  <a:solidFill>
                    <a:sysClr val="window" lastClr="FFFFFF"/>
                  </a:solidFill>
                  <a:prstDash val="solid"/>
                  <a:miter lim="800000"/>
                </a:ln>
                <a:effectLst/>
                <a:scene3d>
                  <a:camera prst="isometricRightUp">
                    <a:rot lat="2063564" lon="18171125" rev="21184045"/>
                  </a:camera>
                  <a:lightRig rig="threePt" dir="t"/>
                </a:scene3d>
                <a:sp3d/>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sz="1400">
                    <a:solidFill>
                      <a:sysClr val="window" lastClr="FFFFFF"/>
                    </a:solidFill>
                    <a:latin typeface="Arial" panose="020B0604020202020204" pitchFamily="34" charset="0"/>
                    <a:ea typeface="等线" panose="02010600030101010101" pitchFamily="2" charset="-122"/>
                    <a:cs typeface="Arial" panose="020B0604020202020204" pitchFamily="34" charset="0"/>
                  </a:endParaRPr>
                </a:p>
              </p:txBody>
            </p:sp>
            <p:sp>
              <p:nvSpPr>
                <p:cNvPr id="39" name="文本框 57">
                  <a:extLst>
                    <a:ext uri="{FF2B5EF4-FFF2-40B4-BE49-F238E27FC236}">
                      <a16:creationId xmlns:a16="http://schemas.microsoft.com/office/drawing/2014/main" id="{D46677FF-7100-998A-2701-3394DB7513C5}"/>
                    </a:ext>
                  </a:extLst>
                </p:cNvPr>
                <p:cNvSpPr txBox="1"/>
                <p:nvPr/>
              </p:nvSpPr>
              <p:spPr>
                <a:xfrm>
                  <a:off x="4972505" y="2909479"/>
                  <a:ext cx="436824" cy="1772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1615" i="1" dirty="0">
                      <a:latin typeface="Arial" panose="020B0604020202020204" pitchFamily="34" charset="0"/>
                      <a:cs typeface="Arial" panose="020B0604020202020204" pitchFamily="34" charset="0"/>
                    </a:rPr>
                    <a:t>I</a:t>
                  </a:r>
                  <a:r>
                    <a:rPr lang="en-US" altLang="zh-CN" sz="1615" i="1" baseline="-25000" dirty="0">
                      <a:latin typeface="Arial" panose="020B0604020202020204" pitchFamily="34" charset="0"/>
                      <a:cs typeface="Arial" panose="020B0604020202020204" pitchFamily="34" charset="0"/>
                    </a:rPr>
                    <a:t>wg</a:t>
                  </a:r>
                  <a:endParaRPr lang="zh-CN" altLang="en-US" sz="1615" i="1" baseline="-25000" dirty="0">
                    <a:latin typeface="Arial" panose="020B0604020202020204" pitchFamily="34" charset="0"/>
                    <a:cs typeface="Arial" panose="020B0604020202020204" pitchFamily="34" charset="0"/>
                  </a:endParaRPr>
                </a:p>
              </p:txBody>
            </p:sp>
          </p:grpSp>
          <p:cxnSp>
            <p:nvCxnSpPr>
              <p:cNvPr id="26" name="直接箭头连接符 25">
                <a:extLst>
                  <a:ext uri="{FF2B5EF4-FFF2-40B4-BE49-F238E27FC236}">
                    <a16:creationId xmlns:a16="http://schemas.microsoft.com/office/drawing/2014/main" id="{B13DF4C4-6807-7838-E438-D773805E3EDC}"/>
                  </a:ext>
                </a:extLst>
              </p:cNvPr>
              <p:cNvCxnSpPr/>
              <p:nvPr/>
            </p:nvCxnSpPr>
            <p:spPr>
              <a:xfrm>
                <a:off x="13757" y="5966"/>
                <a:ext cx="993" cy="187"/>
              </a:xfrm>
              <a:prstGeom prst="straightConnector1">
                <a:avLst/>
              </a:prstGeom>
              <a:noFill/>
              <a:ln w="43906" cap="flat" cmpd="sng" algn="ctr">
                <a:solidFill>
                  <a:sysClr val="windowText" lastClr="000000">
                    <a:lumMod val="75000"/>
                    <a:lumOff val="25000"/>
                  </a:sysClr>
                </a:solidFill>
                <a:prstDash val="solid"/>
                <a:miter lim="800000"/>
                <a:headEnd w="lg" len="lg"/>
                <a:tailEnd type="triangle" w="med" len="med"/>
              </a:ln>
              <a:effectLst/>
            </p:spPr>
          </p:cxnSp>
          <p:cxnSp>
            <p:nvCxnSpPr>
              <p:cNvPr id="27" name="直接箭头连接符 26">
                <a:extLst>
                  <a:ext uri="{FF2B5EF4-FFF2-40B4-BE49-F238E27FC236}">
                    <a16:creationId xmlns:a16="http://schemas.microsoft.com/office/drawing/2014/main" id="{87A69694-16E4-B68C-439C-59CCF438D1F1}"/>
                  </a:ext>
                </a:extLst>
              </p:cNvPr>
              <p:cNvCxnSpPr/>
              <p:nvPr/>
            </p:nvCxnSpPr>
            <p:spPr>
              <a:xfrm flipH="1">
                <a:off x="10957" y="7197"/>
                <a:ext cx="354" cy="856"/>
              </a:xfrm>
              <a:prstGeom prst="straightConnector1">
                <a:avLst/>
              </a:prstGeom>
              <a:noFill/>
              <a:ln w="43906" cap="flat" cmpd="sng" algn="ctr">
                <a:solidFill>
                  <a:sysClr val="windowText" lastClr="000000">
                    <a:lumMod val="75000"/>
                    <a:lumOff val="25000"/>
                  </a:sysClr>
                </a:solidFill>
                <a:prstDash val="solid"/>
                <a:miter lim="800000"/>
                <a:headEnd w="lg" len="lg"/>
                <a:tailEnd type="triangle" w="med" len="med"/>
              </a:ln>
              <a:effectLst/>
            </p:spPr>
          </p:cxnSp>
          <p:cxnSp>
            <p:nvCxnSpPr>
              <p:cNvPr id="28" name="直接箭头连接符 27">
                <a:extLst>
                  <a:ext uri="{FF2B5EF4-FFF2-40B4-BE49-F238E27FC236}">
                    <a16:creationId xmlns:a16="http://schemas.microsoft.com/office/drawing/2014/main" id="{2AE68E74-7F29-E8FC-675E-B5FA8E19F6A6}"/>
                  </a:ext>
                </a:extLst>
              </p:cNvPr>
              <p:cNvCxnSpPr/>
              <p:nvPr/>
            </p:nvCxnSpPr>
            <p:spPr>
              <a:xfrm flipV="1">
                <a:off x="15260" y="6862"/>
                <a:ext cx="0" cy="776"/>
              </a:xfrm>
              <a:prstGeom prst="straightConnector1">
                <a:avLst/>
              </a:prstGeom>
              <a:noFill/>
              <a:ln w="43906" cap="flat" cmpd="sng" algn="ctr">
                <a:solidFill>
                  <a:sysClr val="windowText" lastClr="000000">
                    <a:lumMod val="75000"/>
                    <a:lumOff val="25000"/>
                  </a:sysClr>
                </a:solidFill>
                <a:prstDash val="solid"/>
                <a:miter lim="800000"/>
                <a:headEnd w="lg" len="lg"/>
                <a:tailEnd type="triangle" w="med" len="med"/>
              </a:ln>
              <a:effectLst/>
            </p:spPr>
          </p:cxnSp>
          <p:sp>
            <p:nvSpPr>
              <p:cNvPr id="29" name="弧形 28">
                <a:extLst>
                  <a:ext uri="{FF2B5EF4-FFF2-40B4-BE49-F238E27FC236}">
                    <a16:creationId xmlns:a16="http://schemas.microsoft.com/office/drawing/2014/main" id="{1EFF1F5F-6918-5A8E-0841-D2A76F5DF44A}"/>
                  </a:ext>
                </a:extLst>
              </p:cNvPr>
              <p:cNvSpPr/>
              <p:nvPr/>
            </p:nvSpPr>
            <p:spPr>
              <a:xfrm rot="1968150">
                <a:off x="12603" y="6913"/>
                <a:ext cx="921" cy="1187"/>
              </a:xfrm>
              <a:prstGeom prst="arc">
                <a:avLst>
                  <a:gd name="adj1" fmla="val 16200000"/>
                  <a:gd name="adj2" fmla="val 20525807"/>
                </a:avLst>
              </a:prstGeom>
              <a:noFill/>
              <a:ln w="21953" cap="flat" cmpd="sng" algn="ctr">
                <a:solidFill>
                  <a:sysClr val="windowText" lastClr="000000"/>
                </a:solidFill>
                <a:prstDash val="sysDot"/>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dirty="0">
                  <a:solidFill>
                    <a:sysClr val="windowText" lastClr="000000"/>
                  </a:solidFill>
                  <a:latin typeface="Arial" panose="020B0604020202020204" pitchFamily="34" charset="0"/>
                  <a:ea typeface="等线" panose="02010600030101010101" pitchFamily="2" charset="-122"/>
                  <a:cs typeface="Arial" panose="020B0604020202020204" pitchFamily="34" charset="0"/>
                </a:endParaRPr>
              </a:p>
            </p:txBody>
          </p:sp>
          <p:sp>
            <p:nvSpPr>
              <p:cNvPr id="30" name="文本框 48">
                <a:extLst>
                  <a:ext uri="{FF2B5EF4-FFF2-40B4-BE49-F238E27FC236}">
                    <a16:creationId xmlns:a16="http://schemas.microsoft.com/office/drawing/2014/main" id="{11F12054-B4A4-B454-1F07-F33B1563867C}"/>
                  </a:ext>
                </a:extLst>
              </p:cNvPr>
              <p:cNvSpPr txBox="1"/>
              <p:nvPr/>
            </p:nvSpPr>
            <p:spPr>
              <a:xfrm>
                <a:off x="13143" y="6807"/>
                <a:ext cx="1170" cy="4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l-GR" altLang="zh-CN" sz="1615" i="1" dirty="0">
                    <a:latin typeface="Arial" panose="020B0604020202020204" pitchFamily="34" charset="0"/>
                    <a:cs typeface="Arial" panose="020B0604020202020204" pitchFamily="34" charset="0"/>
                  </a:rPr>
                  <a:t>θ</a:t>
                </a:r>
                <a:endParaRPr lang="zh-CN" altLang="en-US" sz="1615" i="1" baseline="-25000" dirty="0">
                  <a:latin typeface="Arial" panose="020B0604020202020204" pitchFamily="34" charset="0"/>
                  <a:cs typeface="Arial" panose="020B0604020202020204" pitchFamily="34" charset="0"/>
                </a:endParaRPr>
              </a:p>
            </p:txBody>
          </p:sp>
          <p:sp>
            <p:nvSpPr>
              <p:cNvPr id="31" name="文本框 49">
                <a:extLst>
                  <a:ext uri="{FF2B5EF4-FFF2-40B4-BE49-F238E27FC236}">
                    <a16:creationId xmlns:a16="http://schemas.microsoft.com/office/drawing/2014/main" id="{0EB5633C-707C-CEA2-EFD1-3ED2D3583653}"/>
                  </a:ext>
                </a:extLst>
              </p:cNvPr>
              <p:cNvSpPr txBox="1"/>
              <p:nvPr/>
            </p:nvSpPr>
            <p:spPr>
              <a:xfrm>
                <a:off x="10448" y="7165"/>
                <a:ext cx="2437" cy="47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615" b="1" i="1" dirty="0">
                    <a:latin typeface="Arial" panose="020B0604020202020204" pitchFamily="34" charset="0"/>
                    <a:cs typeface="Arial" panose="020B0604020202020204" pitchFamily="34" charset="0"/>
                  </a:rPr>
                  <a:t>n</a:t>
                </a:r>
                <a:r>
                  <a:rPr lang="en-US" altLang="zh-CN" sz="1615" i="1" baseline="-25000" dirty="0">
                    <a:latin typeface="Arial" panose="020B0604020202020204" pitchFamily="34" charset="0"/>
                    <a:cs typeface="Arial" panose="020B0604020202020204" pitchFamily="34" charset="0"/>
                  </a:rPr>
                  <a:t>sg</a:t>
                </a:r>
                <a:endParaRPr lang="zh-CN" altLang="en-US" sz="1615" i="1" baseline="-25000" dirty="0">
                  <a:latin typeface="Arial" panose="020B0604020202020204" pitchFamily="34" charset="0"/>
                  <a:cs typeface="Arial" panose="020B0604020202020204" pitchFamily="34" charset="0"/>
                </a:endParaRPr>
              </a:p>
            </p:txBody>
          </p:sp>
          <p:sp>
            <p:nvSpPr>
              <p:cNvPr id="32" name="文本框 50">
                <a:extLst>
                  <a:ext uri="{FF2B5EF4-FFF2-40B4-BE49-F238E27FC236}">
                    <a16:creationId xmlns:a16="http://schemas.microsoft.com/office/drawing/2014/main" id="{111717E5-8BC7-2228-3E27-5CD4F2AECA92}"/>
                  </a:ext>
                </a:extLst>
              </p:cNvPr>
              <p:cNvSpPr txBox="1"/>
              <p:nvPr/>
            </p:nvSpPr>
            <p:spPr>
              <a:xfrm>
                <a:off x="13976" y="5497"/>
                <a:ext cx="2437" cy="47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615" b="1" i="1" dirty="0">
                    <a:latin typeface="Arial" panose="020B0604020202020204" pitchFamily="34" charset="0"/>
                    <a:cs typeface="Arial" panose="020B0604020202020204" pitchFamily="34" charset="0"/>
                  </a:rPr>
                  <a:t>n</a:t>
                </a:r>
                <a:r>
                  <a:rPr lang="en-US" altLang="zh-CN" sz="1615" i="1" baseline="-25000" dirty="0">
                    <a:latin typeface="Arial" panose="020B0604020202020204" pitchFamily="34" charset="0"/>
                    <a:cs typeface="Arial" panose="020B0604020202020204" pitchFamily="34" charset="0"/>
                  </a:rPr>
                  <a:t>wg</a:t>
                </a:r>
                <a:endParaRPr lang="zh-CN" altLang="en-US" sz="1615" i="1" baseline="-25000" dirty="0">
                  <a:latin typeface="Arial" panose="020B0604020202020204" pitchFamily="34" charset="0"/>
                  <a:cs typeface="Arial" panose="020B0604020202020204" pitchFamily="34" charset="0"/>
                </a:endParaRPr>
              </a:p>
            </p:txBody>
          </p:sp>
          <p:pic>
            <p:nvPicPr>
              <p:cNvPr id="33" name="对象 35">
                <a:extLst>
                  <a:ext uri="{FF2B5EF4-FFF2-40B4-BE49-F238E27FC236}">
                    <a16:creationId xmlns:a16="http://schemas.microsoft.com/office/drawing/2014/main" id="{9CC08589-120A-FD3E-CD8B-269E5748D7DC}"/>
                  </a:ext>
                </a:extLst>
              </p:cNvPr>
              <p:cNvPicPr/>
              <p:nvPr/>
            </p:nvPicPr>
            <p:blipFill>
              <a:blip r:embed="rId5"/>
              <a:stretch>
                <a:fillRect/>
              </a:stretch>
            </p:blipFill>
            <p:spPr>
              <a:xfrm>
                <a:off x="10766" y="8527"/>
                <a:ext cx="3578" cy="808"/>
              </a:xfrm>
              <a:prstGeom prst="rect">
                <a:avLst/>
              </a:prstGeom>
            </p:spPr>
          </p:pic>
        </p:grpSp>
      </p:grpSp>
      <p:sp>
        <p:nvSpPr>
          <p:cNvPr id="40" name="文本框 39">
            <a:extLst>
              <a:ext uri="{FF2B5EF4-FFF2-40B4-BE49-F238E27FC236}">
                <a16:creationId xmlns:a16="http://schemas.microsoft.com/office/drawing/2014/main" id="{F25BF672-2F11-A861-A82F-F7026C9FF621}"/>
              </a:ext>
            </a:extLst>
          </p:cNvPr>
          <p:cNvSpPr txBox="1"/>
          <p:nvPr/>
        </p:nvSpPr>
        <p:spPr>
          <a:xfrm>
            <a:off x="4289646" y="1012833"/>
            <a:ext cx="3698993" cy="1015663"/>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Interface extraction</a:t>
            </a:r>
          </a:p>
          <a:p>
            <a:r>
              <a:rPr lang="en-US" altLang="zh-CN" sz="2000" dirty="0">
                <a:latin typeface="Arial" panose="020B0604020202020204" pitchFamily="34" charset="0"/>
                <a:cs typeface="Arial" panose="020B0604020202020204" pitchFamily="34" charset="0"/>
              </a:rPr>
              <a:t>Normal vector determination</a:t>
            </a:r>
          </a:p>
          <a:p>
            <a:r>
              <a:rPr lang="en-US" altLang="zh-CN" sz="2000" dirty="0">
                <a:latin typeface="Arial" panose="020B0604020202020204" pitchFamily="34" charset="0"/>
                <a:cs typeface="Arial" panose="020B0604020202020204" pitchFamily="34" charset="0"/>
              </a:rPr>
              <a:t>Calculate angles</a:t>
            </a:r>
          </a:p>
        </p:txBody>
      </p:sp>
      <p:sp>
        <p:nvSpPr>
          <p:cNvPr id="4" name="文本框 3">
            <a:extLst>
              <a:ext uri="{FF2B5EF4-FFF2-40B4-BE49-F238E27FC236}">
                <a16:creationId xmlns:a16="http://schemas.microsoft.com/office/drawing/2014/main" id="{5826592A-341F-B197-5268-AC61EF832A4D}"/>
              </a:ext>
            </a:extLst>
          </p:cNvPr>
          <p:cNvSpPr txBox="1"/>
          <p:nvPr/>
        </p:nvSpPr>
        <p:spPr>
          <a:xfrm>
            <a:off x="4599056" y="5622204"/>
            <a:ext cx="2909937" cy="707886"/>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A direct framework</a:t>
            </a:r>
          </a:p>
          <a:p>
            <a:r>
              <a:rPr lang="en-US" altLang="zh-CN" sz="2000" dirty="0">
                <a:latin typeface="Arial" panose="020B0604020202020204" pitchFamily="34" charset="0"/>
                <a:cs typeface="Arial" panose="020B0604020202020204" pitchFamily="34" charset="0"/>
              </a:rPr>
              <a:t>Just geometry analysis</a:t>
            </a:r>
          </a:p>
        </p:txBody>
      </p:sp>
      <p:sp>
        <p:nvSpPr>
          <p:cNvPr id="11" name="箭头: 左 10">
            <a:extLst>
              <a:ext uri="{FF2B5EF4-FFF2-40B4-BE49-F238E27FC236}">
                <a16:creationId xmlns:a16="http://schemas.microsoft.com/office/drawing/2014/main" id="{814F8850-5BEA-238F-CC7D-09BBFA17EFEF}"/>
              </a:ext>
            </a:extLst>
          </p:cNvPr>
          <p:cNvSpPr/>
          <p:nvPr/>
        </p:nvSpPr>
        <p:spPr>
          <a:xfrm>
            <a:off x="7647027" y="996108"/>
            <a:ext cx="722204" cy="488119"/>
          </a:xfrm>
          <a:prstGeom prst="lef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353627D9-9AFC-50DA-1956-96FB9FA32F57}"/>
              </a:ext>
            </a:extLst>
          </p:cNvPr>
          <p:cNvSpPr txBox="1"/>
          <p:nvPr/>
        </p:nvSpPr>
        <p:spPr>
          <a:xfrm>
            <a:off x="8753762" y="1012833"/>
            <a:ext cx="3492120" cy="400110"/>
          </a:xfrm>
          <a:prstGeom prst="rect">
            <a:avLst/>
          </a:prstGeom>
          <a:noFill/>
        </p:spPr>
        <p:txBody>
          <a:bodyPr wrap="square" rtlCol="0">
            <a:spAutoFit/>
          </a:bodyPr>
          <a:lstStyle/>
          <a:p>
            <a:pPr>
              <a:tabLst>
                <a:tab pos="11753850" algn="l"/>
              </a:tabLst>
            </a:pPr>
            <a:r>
              <a:rPr lang="en-US" altLang="zh-CN" sz="2000" dirty="0">
                <a:latin typeface="Arial" panose="020B0604020202020204" pitchFamily="34" charset="0"/>
                <a:cs typeface="Arial" panose="020B0604020202020204" pitchFamily="34" charset="0"/>
              </a:rPr>
              <a:t>Complex porous media</a:t>
            </a:r>
            <a:endParaRPr lang="en-US" altLang="zh-CN" sz="2000" b="1" dirty="0">
              <a:solidFill>
                <a:srgbClr val="00206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4243654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FE28D-D59A-D463-A618-C7BEF6A42998}"/>
            </a:ext>
          </a:extLst>
        </p:cNvPr>
        <p:cNvGrpSpPr/>
        <p:nvPr/>
      </p:nvGrpSpPr>
      <p:grpSpPr>
        <a:xfrm>
          <a:off x="0" y="0"/>
          <a:ext cx="0" cy="0"/>
          <a:chOff x="0" y="0"/>
          <a:chExt cx="0" cy="0"/>
        </a:xfrm>
      </p:grpSpPr>
      <p:sp>
        <p:nvSpPr>
          <p:cNvPr id="8" name="矩形 7">
            <a:extLst>
              <a:ext uri="{FF2B5EF4-FFF2-40B4-BE49-F238E27FC236}">
                <a16:creationId xmlns:a16="http://schemas.microsoft.com/office/drawing/2014/main" id="{8745F549-CAAC-135F-8B58-FE9792F1868C}"/>
              </a:ext>
            </a:extLst>
          </p:cNvPr>
          <p:cNvSpPr/>
          <p:nvPr/>
        </p:nvSpPr>
        <p:spPr>
          <a:xfrm flipV="1">
            <a:off x="0" y="639605"/>
            <a:ext cx="12192000" cy="154896"/>
          </a:xfrm>
          <a:prstGeom prst="rect">
            <a:avLst/>
          </a:prstGeom>
          <a:gradFill flip="none" rotWithShape="1">
            <a:gsLst>
              <a:gs pos="0">
                <a:srgbClr val="272676"/>
              </a:gs>
              <a:gs pos="82000">
                <a:schemeClr val="accent1">
                  <a:lumMod val="60000"/>
                  <a:lumOff val="40000"/>
                  <a:alpha val="0"/>
                </a:schemeClr>
              </a:gs>
              <a:gs pos="37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9" name="文本框 8">
            <a:extLst>
              <a:ext uri="{FF2B5EF4-FFF2-40B4-BE49-F238E27FC236}">
                <a16:creationId xmlns:a16="http://schemas.microsoft.com/office/drawing/2014/main" id="{4074B77A-2D87-1F4E-E646-67D44EFDF8C4}"/>
              </a:ext>
            </a:extLst>
          </p:cNvPr>
          <p:cNvSpPr txBox="1"/>
          <p:nvPr/>
        </p:nvSpPr>
        <p:spPr>
          <a:xfrm>
            <a:off x="-1" y="55851"/>
            <a:ext cx="12192001" cy="523220"/>
          </a:xfrm>
          <a:prstGeom prst="rect">
            <a:avLst/>
          </a:prstGeom>
          <a:noFill/>
        </p:spPr>
        <p:txBody>
          <a:bodyPr wrap="square" rtlCol="0">
            <a:spAutoFit/>
          </a:bodyPr>
          <a:lstStyle/>
          <a:p>
            <a:pPr>
              <a:tabLst>
                <a:tab pos="11753850" algn="l"/>
              </a:tabLst>
            </a:pPr>
            <a:r>
              <a:rPr lang="en-US" altLang="zh-CN" sz="2800" b="1" dirty="0">
                <a:solidFill>
                  <a:srgbClr val="00206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Contact angle measurement</a:t>
            </a:r>
          </a:p>
        </p:txBody>
      </p:sp>
      <p:sp>
        <p:nvSpPr>
          <p:cNvPr id="92" name="灯片编号占位符 5">
            <a:extLst>
              <a:ext uri="{FF2B5EF4-FFF2-40B4-BE49-F238E27FC236}">
                <a16:creationId xmlns:a16="http://schemas.microsoft.com/office/drawing/2014/main" id="{BCB41CDC-B36C-4B3F-B38D-473E113DCE5C}"/>
              </a:ext>
            </a:extLst>
          </p:cNvPr>
          <p:cNvSpPr txBox="1">
            <a:spLocks/>
          </p:cNvSpPr>
          <p:nvPr/>
        </p:nvSpPr>
        <p:spPr>
          <a:xfrm>
            <a:off x="9448800" y="174884"/>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E752A59-53AF-40D4-82E4-1812CAAE0717}" type="slidenum">
              <a:rPr lang="zh-CN" altLang="en-US" b="1" smtClean="0">
                <a:solidFill>
                  <a:schemeClr val="tx1"/>
                </a:solidFill>
                <a:latin typeface="Times New Roman" panose="02020603050405020304" pitchFamily="18" charset="0"/>
                <a:cs typeface="Times New Roman" panose="02020603050405020304" pitchFamily="18" charset="0"/>
              </a:rPr>
              <a:pPr/>
              <a:t>5</a:t>
            </a:fld>
            <a:endParaRPr lang="zh-CN" altLang="en-US" b="1" dirty="0">
              <a:solidFill>
                <a:schemeClr val="tx1"/>
              </a:solidFill>
              <a:latin typeface="Times New Roman" panose="02020603050405020304" pitchFamily="18" charset="0"/>
              <a:cs typeface="Times New Roman" panose="02020603050405020304" pitchFamily="18" charset="0"/>
            </a:endParaRPr>
          </a:p>
        </p:txBody>
      </p:sp>
      <p:pic>
        <p:nvPicPr>
          <p:cNvPr id="19" name="图片 18">
            <a:extLst>
              <a:ext uri="{FF2B5EF4-FFF2-40B4-BE49-F238E27FC236}">
                <a16:creationId xmlns:a16="http://schemas.microsoft.com/office/drawing/2014/main" id="{463073F5-C0FE-6D49-0EDB-59D5BEE7EEB4}"/>
              </a:ext>
            </a:extLst>
          </p:cNvPr>
          <p:cNvPicPr>
            <a:picLocks/>
          </p:cNvPicPr>
          <p:nvPr/>
        </p:nvPicPr>
        <p:blipFill>
          <a:blip r:embed="rId3"/>
          <a:stretch>
            <a:fillRect/>
          </a:stretch>
        </p:blipFill>
        <p:spPr>
          <a:xfrm>
            <a:off x="8573634" y="1514084"/>
            <a:ext cx="2988815" cy="2495205"/>
          </a:xfrm>
          <a:prstGeom prst="rect">
            <a:avLst/>
          </a:prstGeom>
        </p:spPr>
      </p:pic>
      <p:grpSp>
        <p:nvGrpSpPr>
          <p:cNvPr id="6" name="组合 5">
            <a:extLst>
              <a:ext uri="{FF2B5EF4-FFF2-40B4-BE49-F238E27FC236}">
                <a16:creationId xmlns:a16="http://schemas.microsoft.com/office/drawing/2014/main" id="{7681ADAA-A0BF-8FAB-EE9B-030F1CD33849}"/>
              </a:ext>
            </a:extLst>
          </p:cNvPr>
          <p:cNvGrpSpPr/>
          <p:nvPr/>
        </p:nvGrpSpPr>
        <p:grpSpPr>
          <a:xfrm>
            <a:off x="8846786" y="4009289"/>
            <a:ext cx="2329214" cy="2440569"/>
            <a:chOff x="334" y="5426"/>
            <a:chExt cx="3269" cy="3356"/>
          </a:xfrm>
        </p:grpSpPr>
        <p:pic>
          <p:nvPicPr>
            <p:cNvPr id="7" name="图片 6">
              <a:extLst>
                <a:ext uri="{FF2B5EF4-FFF2-40B4-BE49-F238E27FC236}">
                  <a16:creationId xmlns:a16="http://schemas.microsoft.com/office/drawing/2014/main" id="{4E2A1F04-7FDC-10C1-A927-347ED6B401A9}"/>
                </a:ext>
              </a:extLst>
            </p:cNvPr>
            <p:cNvPicPr/>
            <p:nvPr/>
          </p:nvPicPr>
          <p:blipFill>
            <a:blip r:embed="rId4"/>
            <a:stretch>
              <a:fillRect/>
            </a:stretch>
          </p:blipFill>
          <p:spPr>
            <a:xfrm>
              <a:off x="334" y="5426"/>
              <a:ext cx="3269" cy="3356"/>
            </a:xfrm>
            <a:prstGeom prst="rect">
              <a:avLst/>
            </a:prstGeom>
          </p:spPr>
        </p:pic>
        <p:sp>
          <p:nvSpPr>
            <p:cNvPr id="10" name="文本框 97">
              <a:extLst>
                <a:ext uri="{FF2B5EF4-FFF2-40B4-BE49-F238E27FC236}">
                  <a16:creationId xmlns:a16="http://schemas.microsoft.com/office/drawing/2014/main" id="{BC038F19-C482-6DF2-3931-363612D845E9}"/>
                </a:ext>
              </a:extLst>
            </p:cNvPr>
            <p:cNvSpPr txBox="1"/>
            <p:nvPr/>
          </p:nvSpPr>
          <p:spPr>
            <a:xfrm>
              <a:off x="809" y="6704"/>
              <a:ext cx="902" cy="450"/>
            </a:xfrm>
            <a:prstGeom prst="rect">
              <a:avLst/>
            </a:prstGeom>
            <a:noFill/>
          </p:spPr>
          <p:txBody>
            <a:bodyPr wrap="square">
              <a:spAutoFit/>
            </a:bodyPr>
            <a:lstStyle>
              <a:defPPr>
                <a:defRPr lang="en-US"/>
              </a:defPPr>
              <a:lvl1pPr>
                <a:defRPr sz="600" i="1">
                  <a:solidFill>
                    <a:srgbClr val="FF0000"/>
                  </a:solidFill>
                  <a:latin typeface="Arial" panose="020B0604020202020204" pitchFamily="34" charset="0"/>
                  <a:cs typeface="Arial" panose="020B0604020202020204" pitchFamily="34" charset="0"/>
                </a:defRPr>
              </a:lvl1pPr>
            </a:lstStyle>
            <a:p>
              <a:r>
                <a:rPr lang="en-US" altLang="zh-CN" sz="1200" i="0" dirty="0">
                  <a:solidFill>
                    <a:schemeClr val="bg1"/>
                  </a:solidFill>
                </a:rPr>
                <a:t>Sand</a:t>
              </a:r>
              <a:endParaRPr lang="zh-CN" altLang="en-US" sz="1200" i="0" dirty="0">
                <a:solidFill>
                  <a:schemeClr val="bg1"/>
                </a:solidFill>
              </a:endParaRPr>
            </a:p>
          </p:txBody>
        </p:sp>
        <p:sp>
          <p:nvSpPr>
            <p:cNvPr id="12" name="文本框 99">
              <a:extLst>
                <a:ext uri="{FF2B5EF4-FFF2-40B4-BE49-F238E27FC236}">
                  <a16:creationId xmlns:a16="http://schemas.microsoft.com/office/drawing/2014/main" id="{31B786D0-A13E-80AA-F029-9398FAD9F338}"/>
                </a:ext>
              </a:extLst>
            </p:cNvPr>
            <p:cNvSpPr txBox="1"/>
            <p:nvPr/>
          </p:nvSpPr>
          <p:spPr>
            <a:xfrm>
              <a:off x="2203" y="6584"/>
              <a:ext cx="902" cy="450"/>
            </a:xfrm>
            <a:prstGeom prst="rect">
              <a:avLst/>
            </a:prstGeom>
            <a:noFill/>
          </p:spPr>
          <p:txBody>
            <a:bodyPr wrap="square">
              <a:spAutoFit/>
            </a:bodyPr>
            <a:lstStyle>
              <a:defPPr>
                <a:defRPr lang="en-US"/>
              </a:defPPr>
              <a:lvl1pPr>
                <a:defRPr sz="600" i="1">
                  <a:solidFill>
                    <a:srgbClr val="FF0000"/>
                  </a:solidFill>
                  <a:latin typeface="Arial" panose="020B0604020202020204" pitchFamily="34" charset="0"/>
                  <a:cs typeface="Arial" panose="020B0604020202020204" pitchFamily="34" charset="0"/>
                </a:defRPr>
              </a:lvl1pPr>
            </a:lstStyle>
            <a:p>
              <a:r>
                <a:rPr lang="en-US" altLang="zh-CN" sz="1200" i="0" dirty="0">
                  <a:solidFill>
                    <a:schemeClr val="bg1">
                      <a:lumMod val="95000"/>
                    </a:schemeClr>
                  </a:solidFill>
                </a:rPr>
                <a:t>Gas</a:t>
              </a:r>
              <a:endParaRPr lang="zh-CN" altLang="en-US" sz="1200" i="0" dirty="0">
                <a:solidFill>
                  <a:schemeClr val="bg1">
                    <a:lumMod val="95000"/>
                  </a:schemeClr>
                </a:solidFill>
              </a:endParaRPr>
            </a:p>
          </p:txBody>
        </p:sp>
        <p:sp>
          <p:nvSpPr>
            <p:cNvPr id="21" name="文本框 100">
              <a:extLst>
                <a:ext uri="{FF2B5EF4-FFF2-40B4-BE49-F238E27FC236}">
                  <a16:creationId xmlns:a16="http://schemas.microsoft.com/office/drawing/2014/main" id="{99996DF6-D611-EAEF-5579-AF67AC2C5249}"/>
                </a:ext>
              </a:extLst>
            </p:cNvPr>
            <p:cNvSpPr txBox="1"/>
            <p:nvPr/>
          </p:nvSpPr>
          <p:spPr>
            <a:xfrm>
              <a:off x="1502" y="7432"/>
              <a:ext cx="1030" cy="450"/>
            </a:xfrm>
            <a:prstGeom prst="rect">
              <a:avLst/>
            </a:prstGeom>
            <a:noFill/>
          </p:spPr>
          <p:txBody>
            <a:bodyPr wrap="square">
              <a:spAutoFit/>
            </a:bodyPr>
            <a:lstStyle>
              <a:defPPr>
                <a:defRPr lang="en-US"/>
              </a:defPPr>
              <a:lvl1pPr>
                <a:defRPr sz="600" i="1">
                  <a:solidFill>
                    <a:srgbClr val="FF0000"/>
                  </a:solidFill>
                  <a:latin typeface="Arial" panose="020B0604020202020204" pitchFamily="34" charset="0"/>
                  <a:cs typeface="Arial" panose="020B0604020202020204" pitchFamily="34" charset="0"/>
                </a:defRPr>
              </a:lvl1pPr>
            </a:lstStyle>
            <a:p>
              <a:r>
                <a:rPr lang="en-US" altLang="zh-CN" sz="1200" i="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Liquid</a:t>
              </a:r>
              <a:endParaRPr lang="zh-CN" altLang="en-US" sz="1200" i="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nvGrpSpPr>
          <p:cNvPr id="3" name="组合 2">
            <a:extLst>
              <a:ext uri="{FF2B5EF4-FFF2-40B4-BE49-F238E27FC236}">
                <a16:creationId xmlns:a16="http://schemas.microsoft.com/office/drawing/2014/main" id="{1D141988-C0E8-8E87-85AE-6EDAB9522434}"/>
              </a:ext>
            </a:extLst>
          </p:cNvPr>
          <p:cNvGrpSpPr/>
          <p:nvPr/>
        </p:nvGrpSpPr>
        <p:grpSpPr>
          <a:xfrm>
            <a:off x="4205019" y="2275992"/>
            <a:ext cx="4845618" cy="2672236"/>
            <a:chOff x="10466" y="5470"/>
            <a:chExt cx="7868" cy="4339"/>
          </a:xfrm>
        </p:grpSpPr>
        <p:sp>
          <p:nvSpPr>
            <p:cNvPr id="5" name="文本框 38">
              <a:extLst>
                <a:ext uri="{FF2B5EF4-FFF2-40B4-BE49-F238E27FC236}">
                  <a16:creationId xmlns:a16="http://schemas.microsoft.com/office/drawing/2014/main" id="{2079703B-EDFE-9BD3-AB52-AF9A40BA713B}"/>
                </a:ext>
              </a:extLst>
            </p:cNvPr>
            <p:cNvSpPr txBox="1"/>
            <p:nvPr/>
          </p:nvSpPr>
          <p:spPr>
            <a:xfrm>
              <a:off x="15897" y="6966"/>
              <a:ext cx="2437" cy="5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615" b="1" i="1" dirty="0">
                  <a:latin typeface="Arial" panose="020B0604020202020204" pitchFamily="34" charset="0"/>
                  <a:cs typeface="Arial" panose="020B0604020202020204" pitchFamily="34" charset="0"/>
                </a:rPr>
                <a:t>n</a:t>
              </a:r>
              <a:r>
                <a:rPr lang="en-US" altLang="zh-CN" sz="1615" i="1" baseline="-25000" dirty="0">
                  <a:latin typeface="Arial" panose="020B0604020202020204" pitchFamily="34" charset="0"/>
                  <a:cs typeface="Arial" panose="020B0604020202020204" pitchFamily="34" charset="0"/>
                </a:rPr>
                <a:t>sw</a:t>
              </a:r>
              <a:endParaRPr lang="zh-CN" altLang="en-US" sz="1615" i="1" baseline="-25000" dirty="0">
                <a:latin typeface="Arial" panose="020B0604020202020204" pitchFamily="34" charset="0"/>
                <a:cs typeface="Arial" panose="020B0604020202020204" pitchFamily="34" charset="0"/>
              </a:endParaRPr>
            </a:p>
          </p:txBody>
        </p:sp>
        <p:grpSp>
          <p:nvGrpSpPr>
            <p:cNvPr id="22" name="组合 21">
              <a:extLst>
                <a:ext uri="{FF2B5EF4-FFF2-40B4-BE49-F238E27FC236}">
                  <a16:creationId xmlns:a16="http://schemas.microsoft.com/office/drawing/2014/main" id="{957AC46B-FE3B-1E0E-1A3A-196ABB8BE263}"/>
                </a:ext>
              </a:extLst>
            </p:cNvPr>
            <p:cNvGrpSpPr/>
            <p:nvPr/>
          </p:nvGrpSpPr>
          <p:grpSpPr>
            <a:xfrm>
              <a:off x="10466" y="5470"/>
              <a:ext cx="6742" cy="4339"/>
              <a:chOff x="10448" y="5497"/>
              <a:chExt cx="5965" cy="3838"/>
            </a:xfrm>
          </p:grpSpPr>
          <p:grpSp>
            <p:nvGrpSpPr>
              <p:cNvPr id="25" name="组合 24">
                <a:extLst>
                  <a:ext uri="{FF2B5EF4-FFF2-40B4-BE49-F238E27FC236}">
                    <a16:creationId xmlns:a16="http://schemas.microsoft.com/office/drawing/2014/main" id="{A88823FE-06BA-B7D4-AD87-88E6D3D7F4C1}"/>
                  </a:ext>
                </a:extLst>
              </p:cNvPr>
              <p:cNvGrpSpPr/>
              <p:nvPr/>
            </p:nvGrpSpPr>
            <p:grpSpPr>
              <a:xfrm>
                <a:off x="11689" y="5975"/>
                <a:ext cx="3174" cy="2659"/>
                <a:chOff x="4556994" y="2819196"/>
                <a:chExt cx="1185196" cy="993031"/>
              </a:xfrm>
            </p:grpSpPr>
            <p:sp>
              <p:nvSpPr>
                <p:cNvPr id="34" name="矩形 33">
                  <a:extLst>
                    <a:ext uri="{FF2B5EF4-FFF2-40B4-BE49-F238E27FC236}">
                      <a16:creationId xmlns:a16="http://schemas.microsoft.com/office/drawing/2014/main" id="{31C02C92-8E3C-E155-A258-FDCB65C12080}"/>
                    </a:ext>
                  </a:extLst>
                </p:cNvPr>
                <p:cNvSpPr/>
                <p:nvPr/>
              </p:nvSpPr>
              <p:spPr>
                <a:xfrm rot="21054026">
                  <a:off x="4556994" y="2903375"/>
                  <a:ext cx="594000" cy="718316"/>
                </a:xfrm>
                <a:prstGeom prst="rect">
                  <a:avLst/>
                </a:prstGeom>
                <a:gradFill>
                  <a:gsLst>
                    <a:gs pos="0">
                      <a:srgbClr val="A5A5A5">
                        <a:lumMod val="40000"/>
                        <a:lumOff val="60000"/>
                      </a:srgbClr>
                    </a:gs>
                    <a:gs pos="100000">
                      <a:srgbClr val="EF7373"/>
                    </a:gs>
                  </a:gsLst>
                  <a:lin ang="16200000" scaled="1"/>
                </a:gradFill>
                <a:ln w="17709" cap="flat" cmpd="sng" algn="ctr">
                  <a:solidFill>
                    <a:sysClr val="window" lastClr="FFFFFF"/>
                  </a:solidFill>
                  <a:prstDash val="solid"/>
                  <a:miter lim="800000"/>
                </a:ln>
                <a:effectLst/>
                <a:scene3d>
                  <a:camera prst="isometricBottomDown">
                    <a:rot lat="1900440" lon="3498850" rev="3740226"/>
                  </a:camera>
                  <a:lightRig rig="threePt" dir="t"/>
                </a:scene3d>
                <a:sp3d/>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sz="1400">
                    <a:solidFill>
                      <a:sysClr val="window" lastClr="FFFFFF"/>
                    </a:solidFill>
                    <a:latin typeface="Arial" panose="020B0604020202020204" pitchFamily="34" charset="0"/>
                    <a:ea typeface="等线" panose="02010600030101010101" pitchFamily="2" charset="-122"/>
                    <a:cs typeface="Arial" panose="020B0604020202020204" pitchFamily="34" charset="0"/>
                  </a:endParaRPr>
                </a:p>
              </p:txBody>
            </p:sp>
            <p:sp>
              <p:nvSpPr>
                <p:cNvPr id="35" name="矩形 34">
                  <a:extLst>
                    <a:ext uri="{FF2B5EF4-FFF2-40B4-BE49-F238E27FC236}">
                      <a16:creationId xmlns:a16="http://schemas.microsoft.com/office/drawing/2014/main" id="{F150634A-5906-EE10-3161-5235C26803B8}"/>
                    </a:ext>
                  </a:extLst>
                </p:cNvPr>
                <p:cNvSpPr/>
                <p:nvPr/>
              </p:nvSpPr>
              <p:spPr>
                <a:xfrm rot="20971158">
                  <a:off x="5148190" y="3093911"/>
                  <a:ext cx="594000" cy="718316"/>
                </a:xfrm>
                <a:prstGeom prst="rect">
                  <a:avLst/>
                </a:prstGeom>
                <a:gradFill>
                  <a:gsLst>
                    <a:gs pos="100000">
                      <a:sysClr val="window" lastClr="FFFFFF">
                        <a:lumMod val="85000"/>
                      </a:sysClr>
                    </a:gs>
                    <a:gs pos="0">
                      <a:srgbClr val="84DFFF"/>
                    </a:gs>
                  </a:gsLst>
                  <a:lin ang="16200000" scaled="1"/>
                </a:gradFill>
                <a:ln w="17709" cap="flat" cmpd="sng" algn="ctr">
                  <a:solidFill>
                    <a:sysClr val="window" lastClr="FFFFFF"/>
                  </a:solidFill>
                  <a:prstDash val="solid"/>
                  <a:miter lim="800000"/>
                </a:ln>
                <a:effectLst/>
                <a:scene3d>
                  <a:camera prst="isometricBottomDown">
                    <a:rot lat="1900440" lon="3498850" rev="3740226"/>
                  </a:camera>
                  <a:lightRig rig="threePt" dir="t"/>
                </a:scene3d>
                <a:sp3d/>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sz="1400">
                    <a:solidFill>
                      <a:sysClr val="window" lastClr="FFFFFF"/>
                    </a:solidFill>
                    <a:latin typeface="Arial" panose="020B0604020202020204" pitchFamily="34" charset="0"/>
                    <a:ea typeface="等线" panose="02010600030101010101" pitchFamily="2" charset="-122"/>
                    <a:cs typeface="Arial" panose="020B0604020202020204" pitchFamily="34" charset="0"/>
                  </a:endParaRPr>
                </a:p>
              </p:txBody>
            </p:sp>
            <p:sp>
              <p:nvSpPr>
                <p:cNvPr id="36" name="文本框 54">
                  <a:extLst>
                    <a:ext uri="{FF2B5EF4-FFF2-40B4-BE49-F238E27FC236}">
                      <a16:creationId xmlns:a16="http://schemas.microsoft.com/office/drawing/2014/main" id="{F471B0BA-08AA-F332-2387-E47472CCAABC}"/>
                    </a:ext>
                  </a:extLst>
                </p:cNvPr>
                <p:cNvSpPr txBox="1"/>
                <p:nvPr/>
              </p:nvSpPr>
              <p:spPr>
                <a:xfrm rot="1913017">
                  <a:off x="4665719" y="3102150"/>
                  <a:ext cx="436824" cy="1772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1615" i="1" dirty="0">
                      <a:latin typeface="Arial" panose="020B0604020202020204" pitchFamily="34" charset="0"/>
                      <a:cs typeface="Arial" panose="020B0604020202020204" pitchFamily="34" charset="0"/>
                    </a:rPr>
                    <a:t>I</a:t>
                  </a:r>
                  <a:r>
                    <a:rPr lang="en-US" altLang="zh-CN" sz="1615" i="1" baseline="-25000" dirty="0">
                      <a:latin typeface="Arial" panose="020B0604020202020204" pitchFamily="34" charset="0"/>
                      <a:cs typeface="Arial" panose="020B0604020202020204" pitchFamily="34" charset="0"/>
                    </a:rPr>
                    <a:t>sg</a:t>
                  </a:r>
                  <a:endParaRPr lang="zh-CN" altLang="en-US" sz="1615" i="1" baseline="-25000" dirty="0">
                    <a:latin typeface="Arial" panose="020B0604020202020204" pitchFamily="34" charset="0"/>
                    <a:cs typeface="Arial" panose="020B0604020202020204" pitchFamily="34" charset="0"/>
                  </a:endParaRPr>
                </a:p>
              </p:txBody>
            </p:sp>
            <p:sp>
              <p:nvSpPr>
                <p:cNvPr id="37" name="文本框 55">
                  <a:extLst>
                    <a:ext uri="{FF2B5EF4-FFF2-40B4-BE49-F238E27FC236}">
                      <a16:creationId xmlns:a16="http://schemas.microsoft.com/office/drawing/2014/main" id="{980AAD75-3C8D-8ED6-F419-5BDD2238AEF0}"/>
                    </a:ext>
                  </a:extLst>
                </p:cNvPr>
                <p:cNvSpPr txBox="1"/>
                <p:nvPr/>
              </p:nvSpPr>
              <p:spPr>
                <a:xfrm rot="1462349">
                  <a:off x="5240364" y="3312084"/>
                  <a:ext cx="436824" cy="1772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1615" i="1" dirty="0">
                      <a:latin typeface="Arial" panose="020B0604020202020204" pitchFamily="34" charset="0"/>
                      <a:cs typeface="Arial" panose="020B0604020202020204" pitchFamily="34" charset="0"/>
                    </a:rPr>
                    <a:t>I</a:t>
                  </a:r>
                  <a:r>
                    <a:rPr lang="en-US" altLang="zh-CN" sz="1615" i="1" baseline="-25000" dirty="0">
                      <a:latin typeface="Arial" panose="020B0604020202020204" pitchFamily="34" charset="0"/>
                      <a:cs typeface="Arial" panose="020B0604020202020204" pitchFamily="34" charset="0"/>
                    </a:rPr>
                    <a:t>sw</a:t>
                  </a:r>
                  <a:endParaRPr lang="zh-CN" altLang="en-US" sz="1615" i="1" baseline="-25000" dirty="0">
                    <a:latin typeface="Arial" panose="020B0604020202020204" pitchFamily="34" charset="0"/>
                    <a:cs typeface="Arial" panose="020B0604020202020204" pitchFamily="34" charset="0"/>
                  </a:endParaRPr>
                </a:p>
              </p:txBody>
            </p:sp>
            <p:sp>
              <p:nvSpPr>
                <p:cNvPr id="38" name="矩形 37">
                  <a:extLst>
                    <a:ext uri="{FF2B5EF4-FFF2-40B4-BE49-F238E27FC236}">
                      <a16:creationId xmlns:a16="http://schemas.microsoft.com/office/drawing/2014/main" id="{F08D7A1C-2095-BD24-45B3-2DD620A0FCE9}"/>
                    </a:ext>
                  </a:extLst>
                </p:cNvPr>
                <p:cNvSpPr/>
                <p:nvPr/>
              </p:nvSpPr>
              <p:spPr>
                <a:xfrm>
                  <a:off x="4921054" y="2819196"/>
                  <a:ext cx="488275" cy="600220"/>
                </a:xfrm>
                <a:prstGeom prst="rect">
                  <a:avLst/>
                </a:prstGeom>
                <a:gradFill>
                  <a:gsLst>
                    <a:gs pos="100000">
                      <a:srgbClr val="EF7373"/>
                    </a:gs>
                    <a:gs pos="0">
                      <a:srgbClr val="84DFFF"/>
                    </a:gs>
                  </a:gsLst>
                  <a:lin ang="16200000" scaled="1"/>
                </a:gradFill>
                <a:ln w="17709" cap="flat" cmpd="sng" algn="ctr">
                  <a:solidFill>
                    <a:sysClr val="window" lastClr="FFFFFF"/>
                  </a:solidFill>
                  <a:prstDash val="solid"/>
                  <a:miter lim="800000"/>
                </a:ln>
                <a:effectLst/>
                <a:scene3d>
                  <a:camera prst="isometricRightUp">
                    <a:rot lat="2063564" lon="18171125" rev="21184045"/>
                  </a:camera>
                  <a:lightRig rig="threePt" dir="t"/>
                </a:scene3d>
                <a:sp3d/>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sz="1400">
                    <a:solidFill>
                      <a:sysClr val="window" lastClr="FFFFFF"/>
                    </a:solidFill>
                    <a:latin typeface="Arial" panose="020B0604020202020204" pitchFamily="34" charset="0"/>
                    <a:ea typeface="等线" panose="02010600030101010101" pitchFamily="2" charset="-122"/>
                    <a:cs typeface="Arial" panose="020B0604020202020204" pitchFamily="34" charset="0"/>
                  </a:endParaRPr>
                </a:p>
              </p:txBody>
            </p:sp>
            <p:sp>
              <p:nvSpPr>
                <p:cNvPr id="39" name="文本框 57">
                  <a:extLst>
                    <a:ext uri="{FF2B5EF4-FFF2-40B4-BE49-F238E27FC236}">
                      <a16:creationId xmlns:a16="http://schemas.microsoft.com/office/drawing/2014/main" id="{77C3C84D-A451-5397-0E0A-9AE3E0C5AD1F}"/>
                    </a:ext>
                  </a:extLst>
                </p:cNvPr>
                <p:cNvSpPr txBox="1"/>
                <p:nvPr/>
              </p:nvSpPr>
              <p:spPr>
                <a:xfrm>
                  <a:off x="4972505" y="2909479"/>
                  <a:ext cx="436824" cy="1772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1615" i="1" dirty="0">
                      <a:latin typeface="Arial" panose="020B0604020202020204" pitchFamily="34" charset="0"/>
                      <a:cs typeface="Arial" panose="020B0604020202020204" pitchFamily="34" charset="0"/>
                    </a:rPr>
                    <a:t>I</a:t>
                  </a:r>
                  <a:r>
                    <a:rPr lang="en-US" altLang="zh-CN" sz="1615" i="1" baseline="-25000" dirty="0">
                      <a:latin typeface="Arial" panose="020B0604020202020204" pitchFamily="34" charset="0"/>
                      <a:cs typeface="Arial" panose="020B0604020202020204" pitchFamily="34" charset="0"/>
                    </a:rPr>
                    <a:t>wg</a:t>
                  </a:r>
                  <a:endParaRPr lang="zh-CN" altLang="en-US" sz="1615" i="1" baseline="-25000" dirty="0">
                    <a:latin typeface="Arial" panose="020B0604020202020204" pitchFamily="34" charset="0"/>
                    <a:cs typeface="Arial" panose="020B0604020202020204" pitchFamily="34" charset="0"/>
                  </a:endParaRPr>
                </a:p>
              </p:txBody>
            </p:sp>
          </p:grpSp>
          <p:cxnSp>
            <p:nvCxnSpPr>
              <p:cNvPr id="26" name="直接箭头连接符 25">
                <a:extLst>
                  <a:ext uri="{FF2B5EF4-FFF2-40B4-BE49-F238E27FC236}">
                    <a16:creationId xmlns:a16="http://schemas.microsoft.com/office/drawing/2014/main" id="{2D4A531E-7489-6E6C-B26A-8D55E721428D}"/>
                  </a:ext>
                </a:extLst>
              </p:cNvPr>
              <p:cNvCxnSpPr/>
              <p:nvPr/>
            </p:nvCxnSpPr>
            <p:spPr>
              <a:xfrm>
                <a:off x="13757" y="5966"/>
                <a:ext cx="993" cy="187"/>
              </a:xfrm>
              <a:prstGeom prst="straightConnector1">
                <a:avLst/>
              </a:prstGeom>
              <a:noFill/>
              <a:ln w="43906" cap="flat" cmpd="sng" algn="ctr">
                <a:solidFill>
                  <a:sysClr val="windowText" lastClr="000000">
                    <a:lumMod val="75000"/>
                    <a:lumOff val="25000"/>
                  </a:sysClr>
                </a:solidFill>
                <a:prstDash val="solid"/>
                <a:miter lim="800000"/>
                <a:headEnd w="lg" len="lg"/>
                <a:tailEnd type="triangle" w="med" len="med"/>
              </a:ln>
              <a:effectLst/>
            </p:spPr>
          </p:cxnSp>
          <p:cxnSp>
            <p:nvCxnSpPr>
              <p:cNvPr id="27" name="直接箭头连接符 26">
                <a:extLst>
                  <a:ext uri="{FF2B5EF4-FFF2-40B4-BE49-F238E27FC236}">
                    <a16:creationId xmlns:a16="http://schemas.microsoft.com/office/drawing/2014/main" id="{2681953C-96DD-2CF6-EA5E-87A9A4A44469}"/>
                  </a:ext>
                </a:extLst>
              </p:cNvPr>
              <p:cNvCxnSpPr/>
              <p:nvPr/>
            </p:nvCxnSpPr>
            <p:spPr>
              <a:xfrm flipH="1">
                <a:off x="10957" y="7197"/>
                <a:ext cx="354" cy="856"/>
              </a:xfrm>
              <a:prstGeom prst="straightConnector1">
                <a:avLst/>
              </a:prstGeom>
              <a:noFill/>
              <a:ln w="43906" cap="flat" cmpd="sng" algn="ctr">
                <a:solidFill>
                  <a:sysClr val="windowText" lastClr="000000">
                    <a:lumMod val="75000"/>
                    <a:lumOff val="25000"/>
                  </a:sysClr>
                </a:solidFill>
                <a:prstDash val="solid"/>
                <a:miter lim="800000"/>
                <a:headEnd w="lg" len="lg"/>
                <a:tailEnd type="triangle" w="med" len="med"/>
              </a:ln>
              <a:effectLst/>
            </p:spPr>
          </p:cxnSp>
          <p:cxnSp>
            <p:nvCxnSpPr>
              <p:cNvPr id="28" name="直接箭头连接符 27">
                <a:extLst>
                  <a:ext uri="{FF2B5EF4-FFF2-40B4-BE49-F238E27FC236}">
                    <a16:creationId xmlns:a16="http://schemas.microsoft.com/office/drawing/2014/main" id="{38F40AC3-6190-10E9-89BD-1EE5E1BD4826}"/>
                  </a:ext>
                </a:extLst>
              </p:cNvPr>
              <p:cNvCxnSpPr/>
              <p:nvPr/>
            </p:nvCxnSpPr>
            <p:spPr>
              <a:xfrm flipV="1">
                <a:off x="15260" y="6862"/>
                <a:ext cx="0" cy="776"/>
              </a:xfrm>
              <a:prstGeom prst="straightConnector1">
                <a:avLst/>
              </a:prstGeom>
              <a:noFill/>
              <a:ln w="43906" cap="flat" cmpd="sng" algn="ctr">
                <a:solidFill>
                  <a:sysClr val="windowText" lastClr="000000">
                    <a:lumMod val="75000"/>
                    <a:lumOff val="25000"/>
                  </a:sysClr>
                </a:solidFill>
                <a:prstDash val="solid"/>
                <a:miter lim="800000"/>
                <a:headEnd w="lg" len="lg"/>
                <a:tailEnd type="triangle" w="med" len="med"/>
              </a:ln>
              <a:effectLst/>
            </p:spPr>
          </p:cxnSp>
          <p:sp>
            <p:nvSpPr>
              <p:cNvPr id="29" name="弧形 28">
                <a:extLst>
                  <a:ext uri="{FF2B5EF4-FFF2-40B4-BE49-F238E27FC236}">
                    <a16:creationId xmlns:a16="http://schemas.microsoft.com/office/drawing/2014/main" id="{509894F7-20C1-648B-AFEE-7F3AFF2D6C02}"/>
                  </a:ext>
                </a:extLst>
              </p:cNvPr>
              <p:cNvSpPr/>
              <p:nvPr/>
            </p:nvSpPr>
            <p:spPr>
              <a:xfrm rot="1968150">
                <a:off x="12603" y="6913"/>
                <a:ext cx="921" cy="1187"/>
              </a:xfrm>
              <a:prstGeom prst="arc">
                <a:avLst>
                  <a:gd name="adj1" fmla="val 16200000"/>
                  <a:gd name="adj2" fmla="val 20525807"/>
                </a:avLst>
              </a:prstGeom>
              <a:noFill/>
              <a:ln w="21953" cap="flat" cmpd="sng" algn="ctr">
                <a:solidFill>
                  <a:sysClr val="windowText" lastClr="000000"/>
                </a:solidFill>
                <a:prstDash val="sysDot"/>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dirty="0">
                  <a:solidFill>
                    <a:sysClr val="windowText" lastClr="000000"/>
                  </a:solidFill>
                  <a:latin typeface="Arial" panose="020B0604020202020204" pitchFamily="34" charset="0"/>
                  <a:ea typeface="等线" panose="02010600030101010101" pitchFamily="2" charset="-122"/>
                  <a:cs typeface="Arial" panose="020B0604020202020204" pitchFamily="34" charset="0"/>
                </a:endParaRPr>
              </a:p>
            </p:txBody>
          </p:sp>
          <p:sp>
            <p:nvSpPr>
              <p:cNvPr id="30" name="文本框 48">
                <a:extLst>
                  <a:ext uri="{FF2B5EF4-FFF2-40B4-BE49-F238E27FC236}">
                    <a16:creationId xmlns:a16="http://schemas.microsoft.com/office/drawing/2014/main" id="{63696A52-BAA1-B204-1021-52A496CA7435}"/>
                  </a:ext>
                </a:extLst>
              </p:cNvPr>
              <p:cNvSpPr txBox="1"/>
              <p:nvPr/>
            </p:nvSpPr>
            <p:spPr>
              <a:xfrm>
                <a:off x="13143" y="6807"/>
                <a:ext cx="1170" cy="4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l-GR" altLang="zh-CN" sz="1615" i="1" dirty="0">
                    <a:latin typeface="Arial" panose="020B0604020202020204" pitchFamily="34" charset="0"/>
                    <a:cs typeface="Arial" panose="020B0604020202020204" pitchFamily="34" charset="0"/>
                  </a:rPr>
                  <a:t>θ</a:t>
                </a:r>
                <a:endParaRPr lang="zh-CN" altLang="en-US" sz="1615" i="1" baseline="-25000" dirty="0">
                  <a:latin typeface="Arial" panose="020B0604020202020204" pitchFamily="34" charset="0"/>
                  <a:cs typeface="Arial" panose="020B0604020202020204" pitchFamily="34" charset="0"/>
                </a:endParaRPr>
              </a:p>
            </p:txBody>
          </p:sp>
          <p:sp>
            <p:nvSpPr>
              <p:cNvPr id="31" name="文本框 49">
                <a:extLst>
                  <a:ext uri="{FF2B5EF4-FFF2-40B4-BE49-F238E27FC236}">
                    <a16:creationId xmlns:a16="http://schemas.microsoft.com/office/drawing/2014/main" id="{ADD6281D-4623-35AC-15C5-C67E3E8BF928}"/>
                  </a:ext>
                </a:extLst>
              </p:cNvPr>
              <p:cNvSpPr txBox="1"/>
              <p:nvPr/>
            </p:nvSpPr>
            <p:spPr>
              <a:xfrm>
                <a:off x="10448" y="7165"/>
                <a:ext cx="2437" cy="47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615" b="1" i="1" dirty="0">
                    <a:latin typeface="Arial" panose="020B0604020202020204" pitchFamily="34" charset="0"/>
                    <a:cs typeface="Arial" panose="020B0604020202020204" pitchFamily="34" charset="0"/>
                  </a:rPr>
                  <a:t>n</a:t>
                </a:r>
                <a:r>
                  <a:rPr lang="en-US" altLang="zh-CN" sz="1615" i="1" baseline="-25000" dirty="0">
                    <a:latin typeface="Arial" panose="020B0604020202020204" pitchFamily="34" charset="0"/>
                    <a:cs typeface="Arial" panose="020B0604020202020204" pitchFamily="34" charset="0"/>
                  </a:rPr>
                  <a:t>sg</a:t>
                </a:r>
                <a:endParaRPr lang="zh-CN" altLang="en-US" sz="1615" i="1" baseline="-25000" dirty="0">
                  <a:latin typeface="Arial" panose="020B0604020202020204" pitchFamily="34" charset="0"/>
                  <a:cs typeface="Arial" panose="020B0604020202020204" pitchFamily="34" charset="0"/>
                </a:endParaRPr>
              </a:p>
            </p:txBody>
          </p:sp>
          <p:sp>
            <p:nvSpPr>
              <p:cNvPr id="32" name="文本框 50">
                <a:extLst>
                  <a:ext uri="{FF2B5EF4-FFF2-40B4-BE49-F238E27FC236}">
                    <a16:creationId xmlns:a16="http://schemas.microsoft.com/office/drawing/2014/main" id="{EF5FDF80-6266-76E0-3523-DEA09091FE81}"/>
                  </a:ext>
                </a:extLst>
              </p:cNvPr>
              <p:cNvSpPr txBox="1"/>
              <p:nvPr/>
            </p:nvSpPr>
            <p:spPr>
              <a:xfrm>
                <a:off x="13976" y="5497"/>
                <a:ext cx="2437" cy="47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615" b="1" i="1" dirty="0">
                    <a:latin typeface="Arial" panose="020B0604020202020204" pitchFamily="34" charset="0"/>
                    <a:cs typeface="Arial" panose="020B0604020202020204" pitchFamily="34" charset="0"/>
                  </a:rPr>
                  <a:t>n</a:t>
                </a:r>
                <a:r>
                  <a:rPr lang="en-US" altLang="zh-CN" sz="1615" i="1" baseline="-25000" dirty="0">
                    <a:latin typeface="Arial" panose="020B0604020202020204" pitchFamily="34" charset="0"/>
                    <a:cs typeface="Arial" panose="020B0604020202020204" pitchFamily="34" charset="0"/>
                  </a:rPr>
                  <a:t>wg</a:t>
                </a:r>
                <a:endParaRPr lang="zh-CN" altLang="en-US" sz="1615" i="1" baseline="-25000" dirty="0">
                  <a:latin typeface="Arial" panose="020B0604020202020204" pitchFamily="34" charset="0"/>
                  <a:cs typeface="Arial" panose="020B0604020202020204" pitchFamily="34" charset="0"/>
                </a:endParaRPr>
              </a:p>
            </p:txBody>
          </p:sp>
          <p:pic>
            <p:nvPicPr>
              <p:cNvPr id="33" name="对象 35">
                <a:extLst>
                  <a:ext uri="{FF2B5EF4-FFF2-40B4-BE49-F238E27FC236}">
                    <a16:creationId xmlns:a16="http://schemas.microsoft.com/office/drawing/2014/main" id="{417C228B-9B93-1715-5C11-0A38DA4122EE}"/>
                  </a:ext>
                </a:extLst>
              </p:cNvPr>
              <p:cNvPicPr/>
              <p:nvPr/>
            </p:nvPicPr>
            <p:blipFill>
              <a:blip r:embed="rId5"/>
              <a:stretch>
                <a:fillRect/>
              </a:stretch>
            </p:blipFill>
            <p:spPr>
              <a:xfrm>
                <a:off x="10766" y="8527"/>
                <a:ext cx="3578" cy="808"/>
              </a:xfrm>
              <a:prstGeom prst="rect">
                <a:avLst/>
              </a:prstGeom>
            </p:spPr>
          </p:pic>
        </p:grpSp>
      </p:grpSp>
      <p:sp>
        <p:nvSpPr>
          <p:cNvPr id="40" name="文本框 39">
            <a:extLst>
              <a:ext uri="{FF2B5EF4-FFF2-40B4-BE49-F238E27FC236}">
                <a16:creationId xmlns:a16="http://schemas.microsoft.com/office/drawing/2014/main" id="{E6F99804-682C-5C69-968C-CA614DD06149}"/>
              </a:ext>
            </a:extLst>
          </p:cNvPr>
          <p:cNvSpPr txBox="1"/>
          <p:nvPr/>
        </p:nvSpPr>
        <p:spPr>
          <a:xfrm>
            <a:off x="4289646" y="1012833"/>
            <a:ext cx="3698993" cy="1015663"/>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Interface extraction</a:t>
            </a:r>
          </a:p>
          <a:p>
            <a:r>
              <a:rPr lang="en-US" altLang="zh-CN" sz="2000" dirty="0">
                <a:latin typeface="Arial" panose="020B0604020202020204" pitchFamily="34" charset="0"/>
                <a:cs typeface="Arial" panose="020B0604020202020204" pitchFamily="34" charset="0"/>
              </a:rPr>
              <a:t>Normal vector determination</a:t>
            </a:r>
          </a:p>
          <a:p>
            <a:r>
              <a:rPr lang="en-US" altLang="zh-CN" sz="2000" dirty="0">
                <a:latin typeface="Arial" panose="020B0604020202020204" pitchFamily="34" charset="0"/>
                <a:cs typeface="Arial" panose="020B0604020202020204" pitchFamily="34" charset="0"/>
              </a:rPr>
              <a:t>Calculate angles</a:t>
            </a:r>
          </a:p>
        </p:txBody>
      </p:sp>
      <p:grpSp>
        <p:nvGrpSpPr>
          <p:cNvPr id="44" name="组合 43">
            <a:extLst>
              <a:ext uri="{FF2B5EF4-FFF2-40B4-BE49-F238E27FC236}">
                <a16:creationId xmlns:a16="http://schemas.microsoft.com/office/drawing/2014/main" id="{E7390D33-65A0-C7CE-D188-E56D052268E7}"/>
              </a:ext>
            </a:extLst>
          </p:cNvPr>
          <p:cNvGrpSpPr/>
          <p:nvPr/>
        </p:nvGrpSpPr>
        <p:grpSpPr>
          <a:xfrm>
            <a:off x="275261" y="2179181"/>
            <a:ext cx="3511843" cy="2672236"/>
            <a:chOff x="-1150009" y="2025783"/>
            <a:chExt cx="5247045" cy="3175210"/>
          </a:xfrm>
        </p:grpSpPr>
        <p:pic>
          <p:nvPicPr>
            <p:cNvPr id="41" name="图片 40">
              <a:extLst>
                <a:ext uri="{FF2B5EF4-FFF2-40B4-BE49-F238E27FC236}">
                  <a16:creationId xmlns:a16="http://schemas.microsoft.com/office/drawing/2014/main" id="{D830FEB4-17AD-4F84-0053-5CBE8F988679}"/>
                </a:ext>
              </a:extLst>
            </p:cNvPr>
            <p:cNvPicPr>
              <a:picLocks noChangeAspect="1"/>
            </p:cNvPicPr>
            <p:nvPr/>
          </p:nvPicPr>
          <p:blipFill rotWithShape="1">
            <a:blip r:embed="rId6"/>
            <a:srcRect l="2057" t="8937" r="2828" b="14117"/>
            <a:stretch>
              <a:fillRect/>
            </a:stretch>
          </p:blipFill>
          <p:spPr>
            <a:xfrm>
              <a:off x="-1150009" y="2025783"/>
              <a:ext cx="5247045" cy="3175210"/>
            </a:xfrm>
            <a:prstGeom prst="rect">
              <a:avLst/>
            </a:prstGeom>
          </p:spPr>
        </p:pic>
        <p:sp>
          <p:nvSpPr>
            <p:cNvPr id="42" name="椭圆 41">
              <a:extLst>
                <a:ext uri="{FF2B5EF4-FFF2-40B4-BE49-F238E27FC236}">
                  <a16:creationId xmlns:a16="http://schemas.microsoft.com/office/drawing/2014/main" id="{BA72A0DA-C3CD-0B6A-2354-7AD9B05EFE46}"/>
                </a:ext>
              </a:extLst>
            </p:cNvPr>
            <p:cNvSpPr/>
            <p:nvPr/>
          </p:nvSpPr>
          <p:spPr>
            <a:xfrm>
              <a:off x="-669930" y="4649767"/>
              <a:ext cx="738835" cy="3438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3" name="椭圆 42">
              <a:extLst>
                <a:ext uri="{FF2B5EF4-FFF2-40B4-BE49-F238E27FC236}">
                  <a16:creationId xmlns:a16="http://schemas.microsoft.com/office/drawing/2014/main" id="{B3E8F55E-11F3-FB80-A0E0-9C03DBF9CCD4}"/>
                </a:ext>
              </a:extLst>
            </p:cNvPr>
            <p:cNvSpPr/>
            <p:nvPr/>
          </p:nvSpPr>
          <p:spPr>
            <a:xfrm>
              <a:off x="3251792" y="4649767"/>
              <a:ext cx="738835" cy="3438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46" name="箭头: 左 45">
            <a:extLst>
              <a:ext uri="{FF2B5EF4-FFF2-40B4-BE49-F238E27FC236}">
                <a16:creationId xmlns:a16="http://schemas.microsoft.com/office/drawing/2014/main" id="{CAAFB6DC-7666-47C3-FE95-7F7C121BEA55}"/>
              </a:ext>
            </a:extLst>
          </p:cNvPr>
          <p:cNvSpPr/>
          <p:nvPr/>
        </p:nvSpPr>
        <p:spPr>
          <a:xfrm>
            <a:off x="3268336" y="996108"/>
            <a:ext cx="722204" cy="488119"/>
          </a:xfrm>
          <a:prstGeom prst="lef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文本框 46">
            <a:extLst>
              <a:ext uri="{FF2B5EF4-FFF2-40B4-BE49-F238E27FC236}">
                <a16:creationId xmlns:a16="http://schemas.microsoft.com/office/drawing/2014/main" id="{C6B704C2-EADD-1084-43BA-7DB014098D99}"/>
              </a:ext>
            </a:extLst>
          </p:cNvPr>
          <p:cNvSpPr txBox="1"/>
          <p:nvPr/>
        </p:nvSpPr>
        <p:spPr>
          <a:xfrm>
            <a:off x="180753" y="1012833"/>
            <a:ext cx="3220758" cy="400110"/>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Contact angle distribution</a:t>
            </a:r>
          </a:p>
        </p:txBody>
      </p:sp>
      <p:sp>
        <p:nvSpPr>
          <p:cNvPr id="2" name="文本框 1">
            <a:extLst>
              <a:ext uri="{FF2B5EF4-FFF2-40B4-BE49-F238E27FC236}">
                <a16:creationId xmlns:a16="http://schemas.microsoft.com/office/drawing/2014/main" id="{1CF3F15A-9C94-F62F-AD96-3F0CA68240AE}"/>
              </a:ext>
            </a:extLst>
          </p:cNvPr>
          <p:cNvSpPr txBox="1"/>
          <p:nvPr/>
        </p:nvSpPr>
        <p:spPr>
          <a:xfrm>
            <a:off x="384030" y="5560215"/>
            <a:ext cx="3754746" cy="400110"/>
          </a:xfrm>
          <a:prstGeom prst="rect">
            <a:avLst/>
          </a:prstGeom>
          <a:noFill/>
        </p:spPr>
        <p:txBody>
          <a:bodyPr wrap="none" rtlCol="0">
            <a:spAutoFit/>
          </a:bodyPr>
          <a:lstStyle/>
          <a:p>
            <a:r>
              <a:rPr lang="en-US" altLang="zh-CN" sz="2000" dirty="0">
                <a:latin typeface="Arial" panose="020B0604020202020204" pitchFamily="34" charset="0"/>
                <a:cs typeface="Arial" panose="020B0604020202020204" pitchFamily="34" charset="0"/>
              </a:rPr>
              <a:t>Robust measurement is difficult</a:t>
            </a:r>
          </a:p>
        </p:txBody>
      </p:sp>
      <p:sp>
        <p:nvSpPr>
          <p:cNvPr id="4" name="文本框 3">
            <a:extLst>
              <a:ext uri="{FF2B5EF4-FFF2-40B4-BE49-F238E27FC236}">
                <a16:creationId xmlns:a16="http://schemas.microsoft.com/office/drawing/2014/main" id="{C93809D4-5249-6180-773C-16354DC0D0D6}"/>
              </a:ext>
            </a:extLst>
          </p:cNvPr>
          <p:cNvSpPr txBox="1"/>
          <p:nvPr/>
        </p:nvSpPr>
        <p:spPr>
          <a:xfrm>
            <a:off x="4656734" y="5560215"/>
            <a:ext cx="2909937" cy="707886"/>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A direct framework</a:t>
            </a:r>
          </a:p>
          <a:p>
            <a:r>
              <a:rPr lang="en-US" altLang="zh-CN" sz="2000" dirty="0">
                <a:latin typeface="Arial" panose="020B0604020202020204" pitchFamily="34" charset="0"/>
                <a:cs typeface="Arial" panose="020B0604020202020204" pitchFamily="34" charset="0"/>
              </a:rPr>
              <a:t>Just geometry analysis</a:t>
            </a:r>
          </a:p>
        </p:txBody>
      </p:sp>
      <p:sp>
        <p:nvSpPr>
          <p:cNvPr id="11" name="文本框 10">
            <a:extLst>
              <a:ext uri="{FF2B5EF4-FFF2-40B4-BE49-F238E27FC236}">
                <a16:creationId xmlns:a16="http://schemas.microsoft.com/office/drawing/2014/main" id="{E9C57A19-B909-82D7-1887-E780911E15F6}"/>
              </a:ext>
            </a:extLst>
          </p:cNvPr>
          <p:cNvSpPr txBox="1"/>
          <p:nvPr/>
        </p:nvSpPr>
        <p:spPr>
          <a:xfrm>
            <a:off x="8753762" y="1012833"/>
            <a:ext cx="3492120" cy="400110"/>
          </a:xfrm>
          <a:prstGeom prst="rect">
            <a:avLst/>
          </a:prstGeom>
          <a:noFill/>
        </p:spPr>
        <p:txBody>
          <a:bodyPr wrap="square" rtlCol="0">
            <a:spAutoFit/>
          </a:bodyPr>
          <a:lstStyle/>
          <a:p>
            <a:pPr>
              <a:tabLst>
                <a:tab pos="11753850" algn="l"/>
              </a:tabLst>
            </a:pPr>
            <a:r>
              <a:rPr lang="en-US" altLang="zh-CN" sz="2000" dirty="0">
                <a:latin typeface="Arial" panose="020B0604020202020204" pitchFamily="34" charset="0"/>
                <a:cs typeface="Arial" panose="020B0604020202020204" pitchFamily="34" charset="0"/>
              </a:rPr>
              <a:t>Complex porous media</a:t>
            </a:r>
            <a:endParaRPr lang="en-US" altLang="zh-CN" sz="2000" b="1" dirty="0">
              <a:solidFill>
                <a:srgbClr val="00206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sp>
        <p:nvSpPr>
          <p:cNvPr id="13" name="箭头: 左 12">
            <a:extLst>
              <a:ext uri="{FF2B5EF4-FFF2-40B4-BE49-F238E27FC236}">
                <a16:creationId xmlns:a16="http://schemas.microsoft.com/office/drawing/2014/main" id="{68EA97D0-BBE0-E0F6-6694-D1579792C5EC}"/>
              </a:ext>
            </a:extLst>
          </p:cNvPr>
          <p:cNvSpPr/>
          <p:nvPr/>
        </p:nvSpPr>
        <p:spPr>
          <a:xfrm>
            <a:off x="7647027" y="996108"/>
            <a:ext cx="722204" cy="488119"/>
          </a:xfrm>
          <a:prstGeom prst="lef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65960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C5873096-7A35-4076-82DB-C981871AC41A}"/>
              </a:ext>
            </a:extLst>
          </p:cNvPr>
          <p:cNvSpPr/>
          <p:nvPr/>
        </p:nvSpPr>
        <p:spPr>
          <a:xfrm flipV="1">
            <a:off x="0" y="639605"/>
            <a:ext cx="12192000" cy="154896"/>
          </a:xfrm>
          <a:prstGeom prst="rect">
            <a:avLst/>
          </a:prstGeom>
          <a:gradFill flip="none" rotWithShape="1">
            <a:gsLst>
              <a:gs pos="0">
                <a:srgbClr val="272676"/>
              </a:gs>
              <a:gs pos="82000">
                <a:schemeClr val="accent1">
                  <a:lumMod val="60000"/>
                  <a:lumOff val="40000"/>
                  <a:alpha val="0"/>
                </a:schemeClr>
              </a:gs>
              <a:gs pos="37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3" name="文本框 12">
            <a:extLst>
              <a:ext uri="{FF2B5EF4-FFF2-40B4-BE49-F238E27FC236}">
                <a16:creationId xmlns:a16="http://schemas.microsoft.com/office/drawing/2014/main" id="{D9DA17EA-2483-4FEC-A751-E4653CEA3136}"/>
              </a:ext>
            </a:extLst>
          </p:cNvPr>
          <p:cNvSpPr txBox="1"/>
          <p:nvPr/>
        </p:nvSpPr>
        <p:spPr>
          <a:xfrm>
            <a:off x="-1" y="55851"/>
            <a:ext cx="12192001" cy="523220"/>
          </a:xfrm>
          <a:prstGeom prst="rect">
            <a:avLst/>
          </a:prstGeom>
          <a:noFill/>
        </p:spPr>
        <p:txBody>
          <a:bodyPr wrap="square" rtlCol="0">
            <a:spAutoFit/>
          </a:bodyPr>
          <a:lstStyle/>
          <a:p>
            <a:pPr>
              <a:tabLst>
                <a:tab pos="11753850" algn="l"/>
              </a:tabLst>
            </a:pPr>
            <a:r>
              <a:rPr lang="en-US" altLang="zh-CN" sz="2800" b="1" dirty="0">
                <a:solidFill>
                  <a:srgbClr val="00206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Workflow for 3D contact angle extraction </a:t>
            </a:r>
          </a:p>
        </p:txBody>
      </p:sp>
      <p:sp>
        <p:nvSpPr>
          <p:cNvPr id="14" name="灯片编号占位符 5">
            <a:extLst>
              <a:ext uri="{FF2B5EF4-FFF2-40B4-BE49-F238E27FC236}">
                <a16:creationId xmlns:a16="http://schemas.microsoft.com/office/drawing/2014/main" id="{742FBE70-4CC4-4429-BD3D-2CB7BE49A63C}"/>
              </a:ext>
            </a:extLst>
          </p:cNvPr>
          <p:cNvSpPr txBox="1">
            <a:spLocks/>
          </p:cNvSpPr>
          <p:nvPr/>
        </p:nvSpPr>
        <p:spPr>
          <a:xfrm>
            <a:off x="9448800" y="174884"/>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E752A59-53AF-40D4-82E4-1812CAAE0717}" type="slidenum">
              <a:rPr lang="zh-CN" altLang="en-US" b="1" smtClean="0">
                <a:solidFill>
                  <a:schemeClr val="tx1"/>
                </a:solidFill>
                <a:latin typeface="Times New Roman" panose="02020603050405020304" pitchFamily="18" charset="0"/>
                <a:cs typeface="Times New Roman" panose="02020603050405020304" pitchFamily="18" charset="0"/>
              </a:rPr>
              <a:pPr/>
              <a:t>6</a:t>
            </a:fld>
            <a:endParaRPr lang="zh-CN" altLang="en-US" b="1" dirty="0">
              <a:solidFill>
                <a:schemeClr val="tx1"/>
              </a:solidFill>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208C76BD-4EB1-8457-4C4F-C2F1FE2507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836325" y="794501"/>
            <a:ext cx="3025032" cy="5923934"/>
          </a:xfrm>
          <a:prstGeom prst="rect">
            <a:avLst/>
          </a:prstGeom>
          <a:noFill/>
          <a:ln>
            <a:noFill/>
          </a:ln>
        </p:spPr>
      </p:pic>
      <p:sp>
        <p:nvSpPr>
          <p:cNvPr id="3" name="矩形 2">
            <a:extLst>
              <a:ext uri="{FF2B5EF4-FFF2-40B4-BE49-F238E27FC236}">
                <a16:creationId xmlns:a16="http://schemas.microsoft.com/office/drawing/2014/main" id="{919F713F-D851-0FD3-EECC-33EEA3FE952E}"/>
              </a:ext>
            </a:extLst>
          </p:cNvPr>
          <p:cNvSpPr/>
          <p:nvPr/>
        </p:nvSpPr>
        <p:spPr>
          <a:xfrm>
            <a:off x="570614" y="3105150"/>
            <a:ext cx="3480391" cy="1162050"/>
          </a:xfrm>
          <a:prstGeom prst="rect">
            <a:avLst/>
          </a:prstGeom>
          <a:noFill/>
          <a:ln w="19050">
            <a:solidFill>
              <a:srgbClr val="FFC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7A9AC1F6-1F01-1421-91C4-C1460CFCEF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712541" y="1540147"/>
            <a:ext cx="6856912" cy="4964269"/>
          </a:xfrm>
          <a:prstGeom prst="rect">
            <a:avLst/>
          </a:prstGeom>
          <a:noFill/>
          <a:ln>
            <a:noFill/>
          </a:ln>
        </p:spPr>
      </p:pic>
      <p:sp>
        <p:nvSpPr>
          <p:cNvPr id="5" name="文本框 4">
            <a:extLst>
              <a:ext uri="{FF2B5EF4-FFF2-40B4-BE49-F238E27FC236}">
                <a16:creationId xmlns:a16="http://schemas.microsoft.com/office/drawing/2014/main" id="{2F077BC3-2429-8BAD-1B2D-CBC46F9F6356}"/>
              </a:ext>
            </a:extLst>
          </p:cNvPr>
          <p:cNvSpPr txBox="1"/>
          <p:nvPr/>
        </p:nvSpPr>
        <p:spPr>
          <a:xfrm>
            <a:off x="4697682" y="967269"/>
            <a:ext cx="2273571" cy="400110"/>
          </a:xfrm>
          <a:prstGeom prst="rect">
            <a:avLst/>
          </a:prstGeom>
          <a:noFill/>
        </p:spPr>
        <p:txBody>
          <a:bodyPr wrap="none" rtlCol="0">
            <a:spAutoFit/>
          </a:bodyPr>
          <a:lstStyle/>
          <a:p>
            <a:r>
              <a:rPr lang="en-US" altLang="zh-CN" sz="2000" dirty="0">
                <a:latin typeface="Arial "/>
              </a:rPr>
              <a:t>3D CT Image data</a:t>
            </a:r>
            <a:endParaRPr lang="zh-CN" altLang="en-US" sz="2000" dirty="0">
              <a:latin typeface="Arial "/>
            </a:endParaRPr>
          </a:p>
        </p:txBody>
      </p:sp>
    </p:spTree>
    <p:extLst>
      <p:ext uri="{BB962C8B-B14F-4D97-AF65-F5344CB8AC3E}">
        <p14:creationId xmlns:p14="http://schemas.microsoft.com/office/powerpoint/2010/main" val="366226790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C5873096-7A35-4076-82DB-C981871AC41A}"/>
              </a:ext>
            </a:extLst>
          </p:cNvPr>
          <p:cNvSpPr/>
          <p:nvPr/>
        </p:nvSpPr>
        <p:spPr>
          <a:xfrm flipV="1">
            <a:off x="0" y="639605"/>
            <a:ext cx="12192000" cy="154896"/>
          </a:xfrm>
          <a:prstGeom prst="rect">
            <a:avLst/>
          </a:prstGeom>
          <a:gradFill flip="none" rotWithShape="1">
            <a:gsLst>
              <a:gs pos="0">
                <a:srgbClr val="272676"/>
              </a:gs>
              <a:gs pos="82000">
                <a:schemeClr val="accent1">
                  <a:lumMod val="60000"/>
                  <a:lumOff val="40000"/>
                  <a:alpha val="0"/>
                </a:schemeClr>
              </a:gs>
              <a:gs pos="37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3" name="文本框 12">
            <a:extLst>
              <a:ext uri="{FF2B5EF4-FFF2-40B4-BE49-F238E27FC236}">
                <a16:creationId xmlns:a16="http://schemas.microsoft.com/office/drawing/2014/main" id="{D9DA17EA-2483-4FEC-A751-E4653CEA3136}"/>
              </a:ext>
            </a:extLst>
          </p:cNvPr>
          <p:cNvSpPr txBox="1"/>
          <p:nvPr/>
        </p:nvSpPr>
        <p:spPr>
          <a:xfrm>
            <a:off x="-1" y="55851"/>
            <a:ext cx="12192001" cy="523220"/>
          </a:xfrm>
          <a:prstGeom prst="rect">
            <a:avLst/>
          </a:prstGeom>
          <a:noFill/>
        </p:spPr>
        <p:txBody>
          <a:bodyPr wrap="square" rtlCol="0">
            <a:spAutoFit/>
          </a:bodyPr>
          <a:lstStyle/>
          <a:p>
            <a:pPr>
              <a:tabLst>
                <a:tab pos="11753850" algn="l"/>
              </a:tabLst>
            </a:pPr>
            <a:r>
              <a:rPr lang="en-US" altLang="zh-CN" sz="2800" b="1" dirty="0">
                <a:solidFill>
                  <a:srgbClr val="00206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Remove small clusters</a:t>
            </a:r>
          </a:p>
        </p:txBody>
      </p:sp>
      <p:sp>
        <p:nvSpPr>
          <p:cNvPr id="14" name="灯片编号占位符 5">
            <a:extLst>
              <a:ext uri="{FF2B5EF4-FFF2-40B4-BE49-F238E27FC236}">
                <a16:creationId xmlns:a16="http://schemas.microsoft.com/office/drawing/2014/main" id="{742FBE70-4CC4-4429-BD3D-2CB7BE49A63C}"/>
              </a:ext>
            </a:extLst>
          </p:cNvPr>
          <p:cNvSpPr txBox="1">
            <a:spLocks/>
          </p:cNvSpPr>
          <p:nvPr/>
        </p:nvSpPr>
        <p:spPr>
          <a:xfrm>
            <a:off x="9448800" y="174884"/>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E752A59-53AF-40D4-82E4-1812CAAE0717}" type="slidenum">
              <a:rPr lang="zh-CN" altLang="en-US" b="1" smtClean="0">
                <a:solidFill>
                  <a:schemeClr val="tx1"/>
                </a:solidFill>
                <a:latin typeface="Times New Roman" panose="02020603050405020304" pitchFamily="18" charset="0"/>
                <a:cs typeface="Times New Roman" panose="02020603050405020304" pitchFamily="18" charset="0"/>
              </a:rPr>
              <a:pPr/>
              <a:t>7</a:t>
            </a:fld>
            <a:endParaRPr lang="zh-CN" altLang="en-US" b="1" dirty="0">
              <a:solidFill>
                <a:schemeClr val="tx1"/>
              </a:solidFill>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D0D3DDA5-EDBB-94A0-1E74-D922F63B0B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 r="867"/>
          <a:stretch>
            <a:fillRect/>
          </a:stretch>
        </p:blipFill>
        <p:spPr>
          <a:xfrm>
            <a:off x="2522221" y="1546122"/>
            <a:ext cx="6781268" cy="5287926"/>
          </a:xfrm>
          <a:prstGeom prst="rect">
            <a:avLst/>
          </a:prstGeom>
          <a:noFill/>
          <a:ln>
            <a:noFill/>
          </a:ln>
        </p:spPr>
      </p:pic>
      <p:sp>
        <p:nvSpPr>
          <p:cNvPr id="3" name="文本框 2">
            <a:extLst>
              <a:ext uri="{FF2B5EF4-FFF2-40B4-BE49-F238E27FC236}">
                <a16:creationId xmlns:a16="http://schemas.microsoft.com/office/drawing/2014/main" id="{7BAC7A7B-40AF-A3FE-03A9-BCFA3DBBA40F}"/>
              </a:ext>
            </a:extLst>
          </p:cNvPr>
          <p:cNvSpPr txBox="1"/>
          <p:nvPr/>
        </p:nvSpPr>
        <p:spPr>
          <a:xfrm>
            <a:off x="180752" y="897495"/>
            <a:ext cx="12737805" cy="400110"/>
          </a:xfrm>
          <a:prstGeom prst="rect">
            <a:avLst/>
          </a:prstGeom>
          <a:noFill/>
        </p:spPr>
        <p:txBody>
          <a:bodyPr wrap="square" rtlCol="0">
            <a:spAutoFit/>
          </a:bodyPr>
          <a:lstStyle/>
          <a:p>
            <a:r>
              <a:rPr lang="en-US" altLang="zh-CN" sz="2000" dirty="0">
                <a:latin typeface="Arial "/>
              </a:rPr>
              <a:t>Interfaces with few voxels </a:t>
            </a:r>
            <a:r>
              <a:rPr lang="zh-CN" altLang="en-US" sz="2000" dirty="0">
                <a:latin typeface="Arial "/>
              </a:rPr>
              <a:t>→ </a:t>
            </a:r>
            <a:r>
              <a:rPr lang="en-US" altLang="zh-CN" sz="2000" dirty="0">
                <a:latin typeface="Arial "/>
              </a:rPr>
              <a:t>unreliable measurement</a:t>
            </a:r>
            <a:endParaRPr lang="en-US" altLang="zh-CN" sz="2000" dirty="0">
              <a:latin typeface="Arial "/>
              <a:cs typeface="Arial" panose="020B0604020202020204" pitchFamily="34" charset="0"/>
            </a:endParaRPr>
          </a:p>
        </p:txBody>
      </p:sp>
    </p:spTree>
    <p:extLst>
      <p:ext uri="{BB962C8B-B14F-4D97-AF65-F5344CB8AC3E}">
        <p14:creationId xmlns:p14="http://schemas.microsoft.com/office/powerpoint/2010/main" val="301782846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C5873096-7A35-4076-82DB-C981871AC41A}"/>
              </a:ext>
            </a:extLst>
          </p:cNvPr>
          <p:cNvSpPr/>
          <p:nvPr/>
        </p:nvSpPr>
        <p:spPr>
          <a:xfrm flipV="1">
            <a:off x="0" y="639605"/>
            <a:ext cx="12192000" cy="154896"/>
          </a:xfrm>
          <a:prstGeom prst="rect">
            <a:avLst/>
          </a:prstGeom>
          <a:gradFill flip="none" rotWithShape="1">
            <a:gsLst>
              <a:gs pos="0">
                <a:srgbClr val="272676"/>
              </a:gs>
              <a:gs pos="82000">
                <a:schemeClr val="accent1">
                  <a:lumMod val="60000"/>
                  <a:lumOff val="40000"/>
                  <a:alpha val="0"/>
                </a:schemeClr>
              </a:gs>
              <a:gs pos="37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3" name="文本框 12">
            <a:extLst>
              <a:ext uri="{FF2B5EF4-FFF2-40B4-BE49-F238E27FC236}">
                <a16:creationId xmlns:a16="http://schemas.microsoft.com/office/drawing/2014/main" id="{D9DA17EA-2483-4FEC-A751-E4653CEA3136}"/>
              </a:ext>
            </a:extLst>
          </p:cNvPr>
          <p:cNvSpPr txBox="1"/>
          <p:nvPr/>
        </p:nvSpPr>
        <p:spPr>
          <a:xfrm>
            <a:off x="-1" y="55851"/>
            <a:ext cx="12192001" cy="523220"/>
          </a:xfrm>
          <a:prstGeom prst="rect">
            <a:avLst/>
          </a:prstGeom>
          <a:noFill/>
        </p:spPr>
        <p:txBody>
          <a:bodyPr wrap="square" rtlCol="0">
            <a:spAutoFit/>
          </a:bodyPr>
          <a:lstStyle/>
          <a:p>
            <a:pPr>
              <a:tabLst>
                <a:tab pos="11753850" algn="l"/>
              </a:tabLst>
            </a:pPr>
            <a:r>
              <a:rPr lang="en-US" altLang="zh-CN" sz="2800" b="1" dirty="0">
                <a:solidFill>
                  <a:srgbClr val="00206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Extract interfaces and contact points</a:t>
            </a:r>
          </a:p>
        </p:txBody>
      </p:sp>
      <p:sp>
        <p:nvSpPr>
          <p:cNvPr id="14" name="灯片编号占位符 5">
            <a:extLst>
              <a:ext uri="{FF2B5EF4-FFF2-40B4-BE49-F238E27FC236}">
                <a16:creationId xmlns:a16="http://schemas.microsoft.com/office/drawing/2014/main" id="{742FBE70-4CC4-4429-BD3D-2CB7BE49A63C}"/>
              </a:ext>
            </a:extLst>
          </p:cNvPr>
          <p:cNvSpPr txBox="1">
            <a:spLocks/>
          </p:cNvSpPr>
          <p:nvPr/>
        </p:nvSpPr>
        <p:spPr>
          <a:xfrm>
            <a:off x="9448800" y="174884"/>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E752A59-53AF-40D4-82E4-1812CAAE0717}" type="slidenum">
              <a:rPr lang="zh-CN" altLang="en-US" b="1" smtClean="0">
                <a:solidFill>
                  <a:schemeClr val="tx1"/>
                </a:solidFill>
                <a:latin typeface="Times New Roman" panose="02020603050405020304" pitchFamily="18" charset="0"/>
                <a:cs typeface="Times New Roman" panose="02020603050405020304" pitchFamily="18" charset="0"/>
              </a:rPr>
              <a:pPr/>
              <a:t>8</a:t>
            </a:fld>
            <a:endParaRPr lang="zh-CN" altLang="en-US" b="1" dirty="0">
              <a:solidFill>
                <a:schemeClr val="tx1"/>
              </a:solidFill>
              <a:latin typeface="Times New Roman" panose="02020603050405020304" pitchFamily="18" charset="0"/>
              <a:cs typeface="Times New Roman" panose="02020603050405020304" pitchFamily="18" charset="0"/>
            </a:endParaRPr>
          </a:p>
        </p:txBody>
      </p:sp>
      <p:pic>
        <p:nvPicPr>
          <p:cNvPr id="36" name="图片 35">
            <a:extLst>
              <a:ext uri="{FF2B5EF4-FFF2-40B4-BE49-F238E27FC236}">
                <a16:creationId xmlns:a16="http://schemas.microsoft.com/office/drawing/2014/main" id="{BBE157AB-AC0E-4A8A-8D22-74AFFBA14474}"/>
              </a:ext>
            </a:extLst>
          </p:cNvPr>
          <p:cNvPicPr>
            <a:picLocks/>
          </p:cNvPicPr>
          <p:nvPr/>
        </p:nvPicPr>
        <p:blipFill rotWithShape="1">
          <a:blip r:embed="rId3"/>
          <a:srcRect l="74149" t="51292" r="6870" b="30299"/>
          <a:stretch/>
        </p:blipFill>
        <p:spPr>
          <a:xfrm>
            <a:off x="3232659" y="2203916"/>
            <a:ext cx="2335140" cy="2335141"/>
          </a:xfrm>
          <a:prstGeom prst="rect">
            <a:avLst/>
          </a:prstGeom>
          <a:ln w="11166">
            <a:solidFill>
              <a:schemeClr val="tx1"/>
            </a:solidFill>
          </a:ln>
        </p:spPr>
      </p:pic>
      <p:pic>
        <p:nvPicPr>
          <p:cNvPr id="37" name="图片 36">
            <a:extLst>
              <a:ext uri="{FF2B5EF4-FFF2-40B4-BE49-F238E27FC236}">
                <a16:creationId xmlns:a16="http://schemas.microsoft.com/office/drawing/2014/main" id="{E034F634-3A42-4BD7-BC37-61932921850C}"/>
              </a:ext>
            </a:extLst>
          </p:cNvPr>
          <p:cNvPicPr>
            <a:picLocks/>
          </p:cNvPicPr>
          <p:nvPr/>
        </p:nvPicPr>
        <p:blipFill>
          <a:blip r:embed="rId3"/>
          <a:stretch>
            <a:fillRect/>
          </a:stretch>
        </p:blipFill>
        <p:spPr>
          <a:xfrm>
            <a:off x="637268" y="2203916"/>
            <a:ext cx="2335140" cy="2335141"/>
          </a:xfrm>
          <a:prstGeom prst="rect">
            <a:avLst/>
          </a:prstGeom>
          <a:ln w="11166">
            <a:solidFill>
              <a:schemeClr val="tx1"/>
            </a:solidFill>
          </a:ln>
        </p:spPr>
      </p:pic>
      <p:sp>
        <p:nvSpPr>
          <p:cNvPr id="38" name="文本框 37">
            <a:extLst>
              <a:ext uri="{FF2B5EF4-FFF2-40B4-BE49-F238E27FC236}">
                <a16:creationId xmlns:a16="http://schemas.microsoft.com/office/drawing/2014/main" id="{4D099609-065B-4E3F-A002-5B6EA2A4BE24}"/>
              </a:ext>
            </a:extLst>
          </p:cNvPr>
          <p:cNvSpPr txBox="1"/>
          <p:nvPr/>
        </p:nvSpPr>
        <p:spPr>
          <a:xfrm>
            <a:off x="1793375" y="3681622"/>
            <a:ext cx="915126" cy="338554"/>
          </a:xfrm>
          <a:prstGeom prst="rect">
            <a:avLst/>
          </a:prstGeom>
          <a:noFill/>
        </p:spPr>
        <p:txBody>
          <a:bodyPr wrap="square">
            <a:spAutoFit/>
          </a:bodyPr>
          <a:lstStyle>
            <a:defPPr>
              <a:defRPr lang="en-US"/>
            </a:defPPr>
            <a:lvl1pPr>
              <a:defRPr sz="1600" b="1" i="0">
                <a:latin typeface="微软雅黑" panose="020B0503020204020204" pitchFamily="34" charset="-122"/>
                <a:ea typeface="微软雅黑" panose="020B0503020204020204" pitchFamily="34" charset="-122"/>
                <a:cs typeface="Times New Roman" panose="02020603050405020304" pitchFamily="18" charset="0"/>
              </a:defRPr>
            </a:lvl1pPr>
          </a:lstStyle>
          <a:p>
            <a:r>
              <a:rPr lang="en-US" altLang="zh-CN" b="0" dirty="0">
                <a:latin typeface="Times New Roman" panose="02020603050405020304" pitchFamily="18" charset="0"/>
              </a:rPr>
              <a:t>sand</a:t>
            </a:r>
            <a:endParaRPr lang="zh-CN" altLang="en-US" b="0" dirty="0">
              <a:latin typeface="Times New Roman" panose="02020603050405020304" pitchFamily="18" charset="0"/>
            </a:endParaRPr>
          </a:p>
        </p:txBody>
      </p:sp>
      <p:sp>
        <p:nvSpPr>
          <p:cNvPr id="39" name="文本框 38">
            <a:extLst>
              <a:ext uri="{FF2B5EF4-FFF2-40B4-BE49-F238E27FC236}">
                <a16:creationId xmlns:a16="http://schemas.microsoft.com/office/drawing/2014/main" id="{A9D63EAC-04A5-4D56-B5A4-B46259B492C9}"/>
              </a:ext>
            </a:extLst>
          </p:cNvPr>
          <p:cNvSpPr txBox="1"/>
          <p:nvPr/>
        </p:nvSpPr>
        <p:spPr>
          <a:xfrm>
            <a:off x="1979127" y="3056419"/>
            <a:ext cx="689928" cy="338554"/>
          </a:xfrm>
          <a:prstGeom prst="rect">
            <a:avLst/>
          </a:prstGeom>
          <a:noFill/>
        </p:spPr>
        <p:txBody>
          <a:bodyPr wrap="square">
            <a:spAutoFit/>
          </a:bodyPr>
          <a:lstStyle>
            <a:defPPr>
              <a:defRPr lang="en-US"/>
            </a:defPPr>
            <a:lvl1pPr>
              <a:defRPr sz="1600" b="1" i="0">
                <a:latin typeface="微软雅黑" panose="020B0503020204020204" pitchFamily="34" charset="-122"/>
                <a:ea typeface="微软雅黑" panose="020B0503020204020204" pitchFamily="34" charset="-122"/>
                <a:cs typeface="Times New Roman" panose="02020603050405020304" pitchFamily="18" charset="0"/>
              </a:defRPr>
            </a:lvl1pPr>
          </a:lstStyle>
          <a:p>
            <a:r>
              <a:rPr lang="en-US" altLang="zh-CN" b="0" dirty="0">
                <a:latin typeface="Times New Roman" panose="02020603050405020304" pitchFamily="18" charset="0"/>
              </a:rPr>
              <a:t>gas</a:t>
            </a:r>
            <a:endParaRPr lang="zh-CN" altLang="en-US" b="0" dirty="0">
              <a:latin typeface="Times New Roman" panose="02020603050405020304" pitchFamily="18" charset="0"/>
            </a:endParaRPr>
          </a:p>
        </p:txBody>
      </p:sp>
      <p:sp>
        <p:nvSpPr>
          <p:cNvPr id="40" name="文本框 39">
            <a:extLst>
              <a:ext uri="{FF2B5EF4-FFF2-40B4-BE49-F238E27FC236}">
                <a16:creationId xmlns:a16="http://schemas.microsoft.com/office/drawing/2014/main" id="{A2C6D9E0-5B1A-49FF-A4C5-E2CBDB9CDAD5}"/>
              </a:ext>
            </a:extLst>
          </p:cNvPr>
          <p:cNvSpPr txBox="1"/>
          <p:nvPr/>
        </p:nvSpPr>
        <p:spPr>
          <a:xfrm>
            <a:off x="4105525" y="2968663"/>
            <a:ext cx="1369196" cy="338554"/>
          </a:xfrm>
          <a:prstGeom prst="rect">
            <a:avLst/>
          </a:prstGeom>
          <a:noFill/>
        </p:spPr>
        <p:txBody>
          <a:bodyPr wrap="square">
            <a:spAutoFit/>
          </a:bodyPr>
          <a:lstStyle>
            <a:defPPr>
              <a:defRPr lang="en-US"/>
            </a:defPPr>
            <a:lvl1pPr>
              <a:defRPr sz="1600" b="1" i="0">
                <a:latin typeface="微软雅黑" panose="020B0503020204020204" pitchFamily="34" charset="-122"/>
                <a:ea typeface="微软雅黑" panose="020B0503020204020204" pitchFamily="34" charset="-122"/>
                <a:cs typeface="Times New Roman" panose="02020603050405020304" pitchFamily="18" charset="0"/>
              </a:defRPr>
            </a:lvl1pPr>
          </a:lstStyle>
          <a:p>
            <a:r>
              <a:rPr lang="en-US" altLang="zh-CN" b="0" dirty="0">
                <a:latin typeface="Times New Roman" panose="02020603050405020304" pitchFamily="18" charset="0"/>
              </a:rPr>
              <a:t>liquid</a:t>
            </a:r>
            <a:endParaRPr lang="zh-CN" altLang="en-US" b="0" dirty="0">
              <a:latin typeface="Times New Roman" panose="02020603050405020304" pitchFamily="18" charset="0"/>
            </a:endParaRPr>
          </a:p>
        </p:txBody>
      </p:sp>
      <p:sp>
        <p:nvSpPr>
          <p:cNvPr id="41" name="矩形 40">
            <a:extLst>
              <a:ext uri="{FF2B5EF4-FFF2-40B4-BE49-F238E27FC236}">
                <a16:creationId xmlns:a16="http://schemas.microsoft.com/office/drawing/2014/main" id="{B81306EE-44FC-42DB-93D6-C045CFA7B311}"/>
              </a:ext>
            </a:extLst>
          </p:cNvPr>
          <p:cNvSpPr/>
          <p:nvPr/>
        </p:nvSpPr>
        <p:spPr>
          <a:xfrm>
            <a:off x="2368741" y="3396104"/>
            <a:ext cx="443235" cy="443235"/>
          </a:xfrm>
          <a:prstGeom prst="rect">
            <a:avLst/>
          </a:prstGeom>
          <a:noFill/>
          <a:ln w="744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pitchFamily="18" charset="0"/>
              <a:cs typeface="Times New Roman" panose="02020603050405020304" pitchFamily="18" charset="0"/>
            </a:endParaRPr>
          </a:p>
        </p:txBody>
      </p:sp>
      <p:cxnSp>
        <p:nvCxnSpPr>
          <p:cNvPr id="42" name="直接连接符 41">
            <a:extLst>
              <a:ext uri="{FF2B5EF4-FFF2-40B4-BE49-F238E27FC236}">
                <a16:creationId xmlns:a16="http://schemas.microsoft.com/office/drawing/2014/main" id="{E2B64009-076E-407E-97A2-FC900E237F3E}"/>
              </a:ext>
            </a:extLst>
          </p:cNvPr>
          <p:cNvCxnSpPr>
            <a:cxnSpLocks/>
          </p:cNvCxnSpPr>
          <p:nvPr/>
        </p:nvCxnSpPr>
        <p:spPr>
          <a:xfrm flipV="1">
            <a:off x="2811975" y="2196107"/>
            <a:ext cx="420684" cy="1197734"/>
          </a:xfrm>
          <a:prstGeom prst="line">
            <a:avLst/>
          </a:prstGeom>
          <a:noFill/>
          <a:ln w="744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3" name="直接连接符 42">
            <a:extLst>
              <a:ext uri="{FF2B5EF4-FFF2-40B4-BE49-F238E27FC236}">
                <a16:creationId xmlns:a16="http://schemas.microsoft.com/office/drawing/2014/main" id="{88B15018-AB67-44D9-88C1-CB33D0CBDBEE}"/>
              </a:ext>
            </a:extLst>
          </p:cNvPr>
          <p:cNvCxnSpPr>
            <a:cxnSpLocks/>
          </p:cNvCxnSpPr>
          <p:nvPr/>
        </p:nvCxnSpPr>
        <p:spPr>
          <a:xfrm>
            <a:off x="2811975" y="3839339"/>
            <a:ext cx="420684" cy="691909"/>
          </a:xfrm>
          <a:prstGeom prst="line">
            <a:avLst/>
          </a:prstGeom>
          <a:noFill/>
          <a:ln w="744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44" name="文本框 43">
            <a:extLst>
              <a:ext uri="{FF2B5EF4-FFF2-40B4-BE49-F238E27FC236}">
                <a16:creationId xmlns:a16="http://schemas.microsoft.com/office/drawing/2014/main" id="{470B0C99-8D65-4921-8614-343B6E7E473D}"/>
              </a:ext>
            </a:extLst>
          </p:cNvPr>
          <p:cNvSpPr txBox="1"/>
          <p:nvPr/>
        </p:nvSpPr>
        <p:spPr>
          <a:xfrm>
            <a:off x="3218839" y="2474532"/>
            <a:ext cx="1890873" cy="338554"/>
          </a:xfrm>
          <a:prstGeom prst="rect">
            <a:avLst/>
          </a:prstGeom>
          <a:noFill/>
        </p:spPr>
        <p:txBody>
          <a:bodyPr wrap="square">
            <a:spAutoFit/>
          </a:bodyPr>
          <a:lstStyle>
            <a:defPPr>
              <a:defRPr lang="en-US"/>
            </a:defPPr>
            <a:lvl1pPr>
              <a:defRPr sz="1600" b="1" i="0">
                <a:latin typeface="微软雅黑" panose="020B0503020204020204" pitchFamily="34" charset="-122"/>
                <a:ea typeface="微软雅黑" panose="020B0503020204020204" pitchFamily="34" charset="-122"/>
                <a:cs typeface="Times New Roman" panose="02020603050405020304" pitchFamily="18" charset="0"/>
              </a:defRPr>
            </a:lvl1pPr>
          </a:lstStyle>
          <a:p>
            <a:r>
              <a:rPr lang="en-US" altLang="zh-CN" b="0" dirty="0">
                <a:latin typeface="Times New Roman" panose="02020603050405020304" pitchFamily="18" charset="0"/>
              </a:rPr>
              <a:t>gas-liquid interface</a:t>
            </a:r>
            <a:endParaRPr lang="zh-CN" altLang="en-US" b="0" dirty="0">
              <a:latin typeface="Times New Roman" panose="02020603050405020304" pitchFamily="18" charset="0"/>
            </a:endParaRPr>
          </a:p>
        </p:txBody>
      </p:sp>
      <p:sp>
        <p:nvSpPr>
          <p:cNvPr id="45" name="文本框 44">
            <a:extLst>
              <a:ext uri="{FF2B5EF4-FFF2-40B4-BE49-F238E27FC236}">
                <a16:creationId xmlns:a16="http://schemas.microsoft.com/office/drawing/2014/main" id="{7B3A5514-FCC9-42F1-97C6-BC8AF3C3D961}"/>
              </a:ext>
            </a:extLst>
          </p:cNvPr>
          <p:cNvSpPr txBox="1"/>
          <p:nvPr/>
        </p:nvSpPr>
        <p:spPr>
          <a:xfrm>
            <a:off x="3410183" y="3582485"/>
            <a:ext cx="1800754" cy="584775"/>
          </a:xfrm>
          <a:prstGeom prst="rect">
            <a:avLst/>
          </a:prstGeom>
          <a:noFill/>
        </p:spPr>
        <p:txBody>
          <a:bodyPr wrap="square">
            <a:spAutoFit/>
          </a:bodyPr>
          <a:lstStyle>
            <a:defPPr>
              <a:defRPr lang="en-US"/>
            </a:defPPr>
            <a:lvl1pPr>
              <a:defRPr sz="1600" b="1" i="0">
                <a:latin typeface="微软雅黑" panose="020B0503020204020204" pitchFamily="34" charset="-122"/>
                <a:ea typeface="微软雅黑" panose="020B0503020204020204" pitchFamily="34" charset="-122"/>
                <a:cs typeface="Times New Roman" panose="02020603050405020304" pitchFamily="18" charset="0"/>
              </a:defRPr>
            </a:lvl1pPr>
          </a:lstStyle>
          <a:p>
            <a:r>
              <a:rPr lang="en-US" altLang="zh-CN" b="0" dirty="0">
                <a:latin typeface="Times New Roman" panose="02020603050405020304" pitchFamily="18" charset="0"/>
              </a:rPr>
              <a:t>solid-liquid interface</a:t>
            </a:r>
            <a:endParaRPr lang="zh-CN" altLang="en-US" b="0" dirty="0">
              <a:latin typeface="Times New Roman" panose="02020603050405020304" pitchFamily="18" charset="0"/>
            </a:endParaRPr>
          </a:p>
        </p:txBody>
      </p:sp>
      <p:cxnSp>
        <p:nvCxnSpPr>
          <p:cNvPr id="46" name="直接箭头连接符 45">
            <a:extLst>
              <a:ext uri="{FF2B5EF4-FFF2-40B4-BE49-F238E27FC236}">
                <a16:creationId xmlns:a16="http://schemas.microsoft.com/office/drawing/2014/main" id="{1981CA58-07BC-40A6-A729-B7DF2453F83A}"/>
              </a:ext>
            </a:extLst>
          </p:cNvPr>
          <p:cNvCxnSpPr>
            <a:cxnSpLocks/>
          </p:cNvCxnSpPr>
          <p:nvPr/>
        </p:nvCxnSpPr>
        <p:spPr>
          <a:xfrm>
            <a:off x="4113254" y="2758207"/>
            <a:ext cx="51022" cy="162885"/>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接箭头连接符 46">
            <a:extLst>
              <a:ext uri="{FF2B5EF4-FFF2-40B4-BE49-F238E27FC236}">
                <a16:creationId xmlns:a16="http://schemas.microsoft.com/office/drawing/2014/main" id="{CE37BC42-529B-497D-94AD-840483F39B1D}"/>
              </a:ext>
            </a:extLst>
          </p:cNvPr>
          <p:cNvCxnSpPr>
            <a:cxnSpLocks/>
          </p:cNvCxnSpPr>
          <p:nvPr/>
        </p:nvCxnSpPr>
        <p:spPr>
          <a:xfrm flipV="1">
            <a:off x="4211290" y="3476577"/>
            <a:ext cx="148440" cy="163855"/>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文本框 47">
            <a:extLst>
              <a:ext uri="{FF2B5EF4-FFF2-40B4-BE49-F238E27FC236}">
                <a16:creationId xmlns:a16="http://schemas.microsoft.com/office/drawing/2014/main" id="{73ABEA9E-BB4B-473A-9916-6511107FC868}"/>
              </a:ext>
            </a:extLst>
          </p:cNvPr>
          <p:cNvSpPr txBox="1"/>
          <p:nvPr/>
        </p:nvSpPr>
        <p:spPr>
          <a:xfrm>
            <a:off x="558522" y="4197162"/>
            <a:ext cx="1256491" cy="307777"/>
          </a:xfrm>
          <a:prstGeom prst="rect">
            <a:avLst/>
          </a:prstGeom>
          <a:noFill/>
        </p:spPr>
        <p:txBody>
          <a:bodyPr wrap="square">
            <a:spAutoFit/>
          </a:bodyPr>
          <a:lstStyle>
            <a:defPPr>
              <a:defRPr lang="en-US"/>
            </a:defPPr>
            <a:lvl1pPr>
              <a:defRPr sz="600" i="1">
                <a:solidFill>
                  <a:srgbClr val="FF0000"/>
                </a:solidFill>
                <a:latin typeface="Arial" panose="020B0604020202020204" pitchFamily="34" charset="0"/>
                <a:cs typeface="Arial" panose="020B0604020202020204" pitchFamily="34" charset="0"/>
              </a:defRPr>
            </a:lvl1pPr>
          </a:lstStyle>
          <a:p>
            <a:r>
              <a:rPr lang="en-US" altLang="zh-CN" sz="140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100 pixels</a:t>
            </a:r>
            <a:endParaRPr lang="zh-CN" altLang="en-US" sz="140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49" name="组合 48">
            <a:extLst>
              <a:ext uri="{FF2B5EF4-FFF2-40B4-BE49-F238E27FC236}">
                <a16:creationId xmlns:a16="http://schemas.microsoft.com/office/drawing/2014/main" id="{9E494D7D-C77C-4AED-812F-FF1C55489BD4}"/>
              </a:ext>
            </a:extLst>
          </p:cNvPr>
          <p:cNvGrpSpPr/>
          <p:nvPr/>
        </p:nvGrpSpPr>
        <p:grpSpPr>
          <a:xfrm>
            <a:off x="688143" y="4469646"/>
            <a:ext cx="598115" cy="69412"/>
            <a:chOff x="-19302964" y="10436218"/>
            <a:chExt cx="570380" cy="135471"/>
          </a:xfrm>
        </p:grpSpPr>
        <p:cxnSp>
          <p:nvCxnSpPr>
            <p:cNvPr id="50" name="直接连接符 49">
              <a:extLst>
                <a:ext uri="{FF2B5EF4-FFF2-40B4-BE49-F238E27FC236}">
                  <a16:creationId xmlns:a16="http://schemas.microsoft.com/office/drawing/2014/main" id="{387E183F-9220-4395-8533-3518100BA382}"/>
                </a:ext>
              </a:extLst>
            </p:cNvPr>
            <p:cNvCxnSpPr>
              <a:cxnSpLocks/>
            </p:cNvCxnSpPr>
            <p:nvPr/>
          </p:nvCxnSpPr>
          <p:spPr>
            <a:xfrm>
              <a:off x="-19302964" y="10503953"/>
              <a:ext cx="57038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762B1C97-AD5F-422D-B4E1-A1A39B95FB80}"/>
                </a:ext>
              </a:extLst>
            </p:cNvPr>
            <p:cNvCxnSpPr>
              <a:cxnSpLocks/>
            </p:cNvCxnSpPr>
            <p:nvPr/>
          </p:nvCxnSpPr>
          <p:spPr>
            <a:xfrm>
              <a:off x="-19302964" y="10436218"/>
              <a:ext cx="0" cy="13547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1DE05B26-BA3D-423A-8C5B-73DF16B7FAF9}"/>
                </a:ext>
              </a:extLst>
            </p:cNvPr>
            <p:cNvCxnSpPr>
              <a:cxnSpLocks/>
            </p:cNvCxnSpPr>
            <p:nvPr/>
          </p:nvCxnSpPr>
          <p:spPr>
            <a:xfrm>
              <a:off x="-18732584" y="10436218"/>
              <a:ext cx="0" cy="13547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3" name="文本框 52">
            <a:extLst>
              <a:ext uri="{FF2B5EF4-FFF2-40B4-BE49-F238E27FC236}">
                <a16:creationId xmlns:a16="http://schemas.microsoft.com/office/drawing/2014/main" id="{E0884252-2B3C-480D-8759-DE5C706E7A79}"/>
              </a:ext>
            </a:extLst>
          </p:cNvPr>
          <p:cNvSpPr txBox="1"/>
          <p:nvPr/>
        </p:nvSpPr>
        <p:spPr>
          <a:xfrm>
            <a:off x="3184380" y="4197162"/>
            <a:ext cx="1171835" cy="307777"/>
          </a:xfrm>
          <a:prstGeom prst="rect">
            <a:avLst/>
          </a:prstGeom>
          <a:noFill/>
        </p:spPr>
        <p:txBody>
          <a:bodyPr wrap="square">
            <a:spAutoFit/>
          </a:bodyPr>
          <a:lstStyle>
            <a:defPPr>
              <a:defRPr lang="en-US"/>
            </a:defPPr>
            <a:lvl1pPr>
              <a:defRPr sz="1600" b="1" i="0">
                <a:latin typeface="微软雅黑" panose="020B0503020204020204" pitchFamily="34" charset="-122"/>
                <a:ea typeface="微软雅黑" panose="020B0503020204020204" pitchFamily="34" charset="-122"/>
                <a:cs typeface="Times New Roman" panose="02020603050405020304" pitchFamily="18" charset="0"/>
              </a:defRPr>
            </a:lvl1pPr>
          </a:lstStyle>
          <a:p>
            <a:r>
              <a:rPr lang="en-US" altLang="zh-CN" sz="1400" b="0" i="0" dirty="0">
                <a:solidFill>
                  <a:schemeClr val="tx1"/>
                </a:solidFill>
                <a:latin typeface="Times New Roman" panose="02020603050405020304" pitchFamily="18" charset="0"/>
              </a:rPr>
              <a:t>20 pixels</a:t>
            </a:r>
            <a:endParaRPr lang="zh-CN" altLang="en-US" sz="1400" b="0" i="0" dirty="0">
              <a:solidFill>
                <a:schemeClr val="tx1"/>
              </a:solidFill>
              <a:latin typeface="Times New Roman" panose="02020603050405020304" pitchFamily="18" charset="0"/>
            </a:endParaRPr>
          </a:p>
        </p:txBody>
      </p:sp>
      <p:grpSp>
        <p:nvGrpSpPr>
          <p:cNvPr id="54" name="组合 53">
            <a:extLst>
              <a:ext uri="{FF2B5EF4-FFF2-40B4-BE49-F238E27FC236}">
                <a16:creationId xmlns:a16="http://schemas.microsoft.com/office/drawing/2014/main" id="{5E60A22D-0953-4186-99A8-41B191886866}"/>
              </a:ext>
            </a:extLst>
          </p:cNvPr>
          <p:cNvGrpSpPr/>
          <p:nvPr/>
        </p:nvGrpSpPr>
        <p:grpSpPr>
          <a:xfrm>
            <a:off x="3314001" y="4469646"/>
            <a:ext cx="598115" cy="69412"/>
            <a:chOff x="-19302964" y="10436218"/>
            <a:chExt cx="570380" cy="135471"/>
          </a:xfrm>
        </p:grpSpPr>
        <p:cxnSp>
          <p:nvCxnSpPr>
            <p:cNvPr id="55" name="直接连接符 54">
              <a:extLst>
                <a:ext uri="{FF2B5EF4-FFF2-40B4-BE49-F238E27FC236}">
                  <a16:creationId xmlns:a16="http://schemas.microsoft.com/office/drawing/2014/main" id="{F6C1CF2E-7319-4A3C-8817-F62938AE2EDF}"/>
                </a:ext>
              </a:extLst>
            </p:cNvPr>
            <p:cNvCxnSpPr>
              <a:cxnSpLocks/>
            </p:cNvCxnSpPr>
            <p:nvPr/>
          </p:nvCxnSpPr>
          <p:spPr>
            <a:xfrm>
              <a:off x="-19302964" y="10503953"/>
              <a:ext cx="57038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728B515D-F061-4236-A297-683F11FE8038}"/>
                </a:ext>
              </a:extLst>
            </p:cNvPr>
            <p:cNvCxnSpPr>
              <a:cxnSpLocks/>
            </p:cNvCxnSpPr>
            <p:nvPr/>
          </p:nvCxnSpPr>
          <p:spPr>
            <a:xfrm>
              <a:off x="-19302964" y="10436218"/>
              <a:ext cx="0" cy="13547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B45BF934-5FA0-4A9E-A6BF-82479A6A8F98}"/>
                </a:ext>
              </a:extLst>
            </p:cNvPr>
            <p:cNvCxnSpPr>
              <a:cxnSpLocks/>
            </p:cNvCxnSpPr>
            <p:nvPr/>
          </p:nvCxnSpPr>
          <p:spPr>
            <a:xfrm>
              <a:off x="-18732584" y="10436218"/>
              <a:ext cx="0" cy="13547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8" name="图片 57">
            <a:extLst>
              <a:ext uri="{FF2B5EF4-FFF2-40B4-BE49-F238E27FC236}">
                <a16:creationId xmlns:a16="http://schemas.microsoft.com/office/drawing/2014/main" id="{C92BFC6A-A7FB-4278-831A-0FC53482DC46}"/>
              </a:ext>
            </a:extLst>
          </p:cNvPr>
          <p:cNvPicPr>
            <a:picLocks/>
          </p:cNvPicPr>
          <p:nvPr/>
        </p:nvPicPr>
        <p:blipFill>
          <a:blip r:embed="rId4"/>
          <a:stretch>
            <a:fillRect/>
          </a:stretch>
        </p:blipFill>
        <p:spPr>
          <a:xfrm>
            <a:off x="9448800" y="2165761"/>
            <a:ext cx="2496166" cy="2496167"/>
          </a:xfrm>
          <a:prstGeom prst="rect">
            <a:avLst/>
          </a:prstGeom>
        </p:spPr>
      </p:pic>
      <p:pic>
        <p:nvPicPr>
          <p:cNvPr id="62" name="图片 61">
            <a:extLst>
              <a:ext uri="{FF2B5EF4-FFF2-40B4-BE49-F238E27FC236}">
                <a16:creationId xmlns:a16="http://schemas.microsoft.com/office/drawing/2014/main" id="{8450F6B3-119E-4A61-BBB0-D8CCC19FA8DF}"/>
              </a:ext>
            </a:extLst>
          </p:cNvPr>
          <p:cNvPicPr>
            <a:picLocks/>
          </p:cNvPicPr>
          <p:nvPr/>
        </p:nvPicPr>
        <p:blipFill>
          <a:blip r:embed="rId5"/>
          <a:stretch>
            <a:fillRect/>
          </a:stretch>
        </p:blipFill>
        <p:spPr>
          <a:xfrm>
            <a:off x="6075968" y="2138926"/>
            <a:ext cx="2496166" cy="2496167"/>
          </a:xfrm>
          <a:prstGeom prst="rect">
            <a:avLst/>
          </a:prstGeom>
        </p:spPr>
      </p:pic>
      <p:grpSp>
        <p:nvGrpSpPr>
          <p:cNvPr id="63" name="组合 62">
            <a:extLst>
              <a:ext uri="{FF2B5EF4-FFF2-40B4-BE49-F238E27FC236}">
                <a16:creationId xmlns:a16="http://schemas.microsoft.com/office/drawing/2014/main" id="{FCD63AA4-D9E9-43C3-993B-64505A8AF58A}"/>
              </a:ext>
            </a:extLst>
          </p:cNvPr>
          <p:cNvGrpSpPr/>
          <p:nvPr/>
        </p:nvGrpSpPr>
        <p:grpSpPr>
          <a:xfrm>
            <a:off x="7856483" y="1686317"/>
            <a:ext cx="957102" cy="925096"/>
            <a:chOff x="8842074" y="1501780"/>
            <a:chExt cx="790994" cy="764542"/>
          </a:xfrm>
        </p:grpSpPr>
        <p:cxnSp>
          <p:nvCxnSpPr>
            <p:cNvPr id="64" name="直接箭头连接符 63">
              <a:extLst>
                <a:ext uri="{FF2B5EF4-FFF2-40B4-BE49-F238E27FC236}">
                  <a16:creationId xmlns:a16="http://schemas.microsoft.com/office/drawing/2014/main" id="{D9AF233A-FCFF-4A7A-BBE5-CBEC82B98DEB}"/>
                </a:ext>
              </a:extLst>
            </p:cNvPr>
            <p:cNvCxnSpPr>
              <a:cxnSpLocks/>
            </p:cNvCxnSpPr>
            <p:nvPr/>
          </p:nvCxnSpPr>
          <p:spPr>
            <a:xfrm flipH="1">
              <a:off x="9113732" y="1645444"/>
              <a:ext cx="449469" cy="87862"/>
            </a:xfrm>
            <a:prstGeom prst="straightConnector1">
              <a:avLst/>
            </a:prstGeom>
            <a:ln w="7684">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5" name="直接箭头连接符 64">
              <a:extLst>
                <a:ext uri="{FF2B5EF4-FFF2-40B4-BE49-F238E27FC236}">
                  <a16:creationId xmlns:a16="http://schemas.microsoft.com/office/drawing/2014/main" id="{67FFE216-C007-4E8B-B730-17510D314F1F}"/>
                </a:ext>
              </a:extLst>
            </p:cNvPr>
            <p:cNvCxnSpPr>
              <a:cxnSpLocks/>
            </p:cNvCxnSpPr>
            <p:nvPr/>
          </p:nvCxnSpPr>
          <p:spPr>
            <a:xfrm flipH="1">
              <a:off x="9536428" y="1645444"/>
              <a:ext cx="35026" cy="385200"/>
            </a:xfrm>
            <a:prstGeom prst="straightConnector1">
              <a:avLst/>
            </a:prstGeom>
            <a:ln w="7684">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6" name="直接箭头连接符 65">
              <a:extLst>
                <a:ext uri="{FF2B5EF4-FFF2-40B4-BE49-F238E27FC236}">
                  <a16:creationId xmlns:a16="http://schemas.microsoft.com/office/drawing/2014/main" id="{C6993471-DC06-45BC-9783-844C80612E08}"/>
                </a:ext>
              </a:extLst>
            </p:cNvPr>
            <p:cNvCxnSpPr>
              <a:cxnSpLocks/>
            </p:cNvCxnSpPr>
            <p:nvPr/>
          </p:nvCxnSpPr>
          <p:spPr>
            <a:xfrm flipH="1" flipV="1">
              <a:off x="8989219" y="1616869"/>
              <a:ext cx="581921" cy="28576"/>
            </a:xfrm>
            <a:prstGeom prst="straightConnector1">
              <a:avLst/>
            </a:prstGeom>
            <a:ln w="7684">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67" name="文本框 66">
              <a:extLst>
                <a:ext uri="{FF2B5EF4-FFF2-40B4-BE49-F238E27FC236}">
                  <a16:creationId xmlns:a16="http://schemas.microsoft.com/office/drawing/2014/main" id="{0C43A533-3E89-4BA5-B1CF-008FA5138347}"/>
                </a:ext>
              </a:extLst>
            </p:cNvPr>
            <p:cNvSpPr txBox="1"/>
            <p:nvPr/>
          </p:nvSpPr>
          <p:spPr>
            <a:xfrm>
              <a:off x="8978706" y="1618218"/>
              <a:ext cx="193281" cy="279797"/>
            </a:xfrm>
            <a:prstGeom prst="rect">
              <a:avLst/>
            </a:prstGeom>
            <a:noFill/>
          </p:spPr>
          <p:txBody>
            <a:bodyPr wrap="square" rtlCol="0">
              <a:spAutoFit/>
            </a:bodyPr>
            <a:lstStyle/>
            <a:p>
              <a:pPr algn="ctr"/>
              <a:r>
                <a:rPr lang="en-US" altLang="zh-CN" sz="1600" dirty="0">
                  <a:latin typeface="Times New Roman" panose="02020603050405020304" pitchFamily="18" charset="0"/>
                  <a:cs typeface="Times New Roman" panose="02020603050405020304" pitchFamily="18" charset="0"/>
                </a:rPr>
                <a:t>X</a:t>
              </a:r>
              <a:endParaRPr lang="zh-CN" altLang="en-US" sz="1600" dirty="0">
                <a:latin typeface="Times New Roman" panose="02020603050405020304" pitchFamily="18" charset="0"/>
                <a:cs typeface="Times New Roman" panose="02020603050405020304" pitchFamily="18" charset="0"/>
              </a:endParaRPr>
            </a:p>
          </p:txBody>
        </p:sp>
        <p:sp>
          <p:nvSpPr>
            <p:cNvPr id="68" name="文本框 67">
              <a:extLst>
                <a:ext uri="{FF2B5EF4-FFF2-40B4-BE49-F238E27FC236}">
                  <a16:creationId xmlns:a16="http://schemas.microsoft.com/office/drawing/2014/main" id="{3AD2EC06-8609-445C-AE60-A756528BEB0E}"/>
                </a:ext>
              </a:extLst>
            </p:cNvPr>
            <p:cNvSpPr txBox="1"/>
            <p:nvPr/>
          </p:nvSpPr>
          <p:spPr>
            <a:xfrm>
              <a:off x="8842074" y="1501780"/>
              <a:ext cx="193281" cy="279797"/>
            </a:xfrm>
            <a:prstGeom prst="rect">
              <a:avLst/>
            </a:prstGeom>
            <a:noFill/>
          </p:spPr>
          <p:txBody>
            <a:bodyPr wrap="square" rtlCol="0">
              <a:spAutoFit/>
            </a:bodyPr>
            <a:lstStyle/>
            <a:p>
              <a:pPr algn="ctr"/>
              <a:r>
                <a:rPr lang="en-US" altLang="zh-CN" sz="1600" dirty="0">
                  <a:latin typeface="Times New Roman" panose="02020603050405020304" pitchFamily="18" charset="0"/>
                  <a:cs typeface="Times New Roman" panose="02020603050405020304" pitchFamily="18" charset="0"/>
                </a:rPr>
                <a:t>Y</a:t>
              </a:r>
              <a:endParaRPr lang="zh-CN" altLang="en-US" sz="1600" dirty="0">
                <a:latin typeface="Times New Roman" panose="02020603050405020304" pitchFamily="18" charset="0"/>
                <a:cs typeface="Times New Roman" panose="02020603050405020304" pitchFamily="18" charset="0"/>
              </a:endParaRPr>
            </a:p>
          </p:txBody>
        </p:sp>
        <p:sp>
          <p:nvSpPr>
            <p:cNvPr id="69" name="文本框 68">
              <a:extLst>
                <a:ext uri="{FF2B5EF4-FFF2-40B4-BE49-F238E27FC236}">
                  <a16:creationId xmlns:a16="http://schemas.microsoft.com/office/drawing/2014/main" id="{3DBA4A4F-119D-4E0F-9BBE-02AA708D5581}"/>
                </a:ext>
              </a:extLst>
            </p:cNvPr>
            <p:cNvSpPr txBox="1"/>
            <p:nvPr/>
          </p:nvSpPr>
          <p:spPr>
            <a:xfrm>
              <a:off x="9439787" y="1986525"/>
              <a:ext cx="193281" cy="279797"/>
            </a:xfrm>
            <a:prstGeom prst="rect">
              <a:avLst/>
            </a:prstGeom>
            <a:noFill/>
          </p:spPr>
          <p:txBody>
            <a:bodyPr wrap="square" rtlCol="0">
              <a:spAutoFit/>
            </a:bodyPr>
            <a:lstStyle/>
            <a:p>
              <a:pPr algn="ctr"/>
              <a:r>
                <a:rPr lang="en-US" altLang="zh-CN" sz="1600" dirty="0">
                  <a:latin typeface="Times New Roman" panose="02020603050405020304" pitchFamily="18" charset="0"/>
                  <a:cs typeface="Times New Roman" panose="02020603050405020304" pitchFamily="18" charset="0"/>
                </a:rPr>
                <a:t>Z</a:t>
              </a:r>
              <a:endParaRPr lang="zh-CN" altLang="en-US" sz="1600" dirty="0">
                <a:latin typeface="Times New Roman" panose="02020603050405020304" pitchFamily="18" charset="0"/>
                <a:cs typeface="Times New Roman" panose="02020603050405020304" pitchFamily="18" charset="0"/>
              </a:endParaRPr>
            </a:p>
          </p:txBody>
        </p:sp>
      </p:grpSp>
      <p:sp>
        <p:nvSpPr>
          <p:cNvPr id="70" name="文本框 69">
            <a:extLst>
              <a:ext uri="{FF2B5EF4-FFF2-40B4-BE49-F238E27FC236}">
                <a16:creationId xmlns:a16="http://schemas.microsoft.com/office/drawing/2014/main" id="{AB3D601F-7C9A-428F-8F74-D9D4485F9B55}"/>
              </a:ext>
            </a:extLst>
          </p:cNvPr>
          <p:cNvSpPr txBox="1"/>
          <p:nvPr/>
        </p:nvSpPr>
        <p:spPr>
          <a:xfrm rot="946040">
            <a:off x="6474894" y="4380816"/>
            <a:ext cx="1273657" cy="338554"/>
          </a:xfrm>
          <a:prstGeom prst="rect">
            <a:avLst/>
          </a:prstGeom>
          <a:noFill/>
        </p:spPr>
        <p:txBody>
          <a:bodyPr wrap="square" rtlCol="0">
            <a:spAutoFit/>
          </a:bodyPr>
          <a:lstStyle/>
          <a:p>
            <a:pPr algn="ctr"/>
            <a:r>
              <a:rPr lang="en-US" altLang="zh-CN" sz="1600" dirty="0">
                <a:latin typeface="Times New Roman" panose="02020603050405020304" pitchFamily="18" charset="0"/>
                <a:cs typeface="Times New Roman" panose="02020603050405020304" pitchFamily="18" charset="0"/>
              </a:rPr>
              <a:t>400 pixels</a:t>
            </a:r>
            <a:endParaRPr lang="zh-CN" altLang="en-US" sz="1600" dirty="0">
              <a:latin typeface="Times New Roman" panose="02020603050405020304" pitchFamily="18" charset="0"/>
              <a:cs typeface="Times New Roman" panose="02020603050405020304" pitchFamily="18" charset="0"/>
            </a:endParaRPr>
          </a:p>
        </p:txBody>
      </p:sp>
      <p:grpSp>
        <p:nvGrpSpPr>
          <p:cNvPr id="71" name="组合 70">
            <a:extLst>
              <a:ext uri="{FF2B5EF4-FFF2-40B4-BE49-F238E27FC236}">
                <a16:creationId xmlns:a16="http://schemas.microsoft.com/office/drawing/2014/main" id="{374A0F5D-06B1-4409-8586-15F389CBDEF4}"/>
              </a:ext>
            </a:extLst>
          </p:cNvPr>
          <p:cNvGrpSpPr/>
          <p:nvPr/>
        </p:nvGrpSpPr>
        <p:grpSpPr>
          <a:xfrm rot="21540000">
            <a:off x="6214370" y="4107345"/>
            <a:ext cx="1792748" cy="612830"/>
            <a:chOff x="166688" y="1758552"/>
            <a:chExt cx="1263020" cy="555238"/>
          </a:xfrm>
        </p:grpSpPr>
        <p:cxnSp>
          <p:nvCxnSpPr>
            <p:cNvPr id="72" name="直接连接符 71">
              <a:extLst>
                <a:ext uri="{FF2B5EF4-FFF2-40B4-BE49-F238E27FC236}">
                  <a16:creationId xmlns:a16="http://schemas.microsoft.com/office/drawing/2014/main" id="{CE3E25E9-A8E3-42B8-AB82-8C675AC96990}"/>
                </a:ext>
              </a:extLst>
            </p:cNvPr>
            <p:cNvCxnSpPr>
              <a:cxnSpLocks/>
            </p:cNvCxnSpPr>
            <p:nvPr/>
          </p:nvCxnSpPr>
          <p:spPr>
            <a:xfrm>
              <a:off x="188119" y="1788318"/>
              <a:ext cx="1221581" cy="492703"/>
            </a:xfrm>
            <a:prstGeom prst="line">
              <a:avLst/>
            </a:prstGeom>
            <a:ln w="7684">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a16="http://schemas.microsoft.com/office/drawing/2014/main" id="{2A5FA944-C464-4A3B-943E-0E45102D391C}"/>
                </a:ext>
              </a:extLst>
            </p:cNvPr>
            <p:cNvCxnSpPr/>
            <p:nvPr/>
          </p:nvCxnSpPr>
          <p:spPr>
            <a:xfrm flipV="1">
              <a:off x="166688" y="1758552"/>
              <a:ext cx="28575" cy="59531"/>
            </a:xfrm>
            <a:prstGeom prst="line">
              <a:avLst/>
            </a:prstGeom>
            <a:ln w="7684">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接连接符 73">
              <a:extLst>
                <a:ext uri="{FF2B5EF4-FFF2-40B4-BE49-F238E27FC236}">
                  <a16:creationId xmlns:a16="http://schemas.microsoft.com/office/drawing/2014/main" id="{00BAB71B-CC11-44D0-9A90-2EEF1E837765}"/>
                </a:ext>
              </a:extLst>
            </p:cNvPr>
            <p:cNvCxnSpPr/>
            <p:nvPr/>
          </p:nvCxnSpPr>
          <p:spPr>
            <a:xfrm flipV="1">
              <a:off x="1401133" y="2254259"/>
              <a:ext cx="28575" cy="59531"/>
            </a:xfrm>
            <a:prstGeom prst="line">
              <a:avLst/>
            </a:prstGeom>
            <a:ln w="7684">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6" name="箭头: 右 75">
            <a:extLst>
              <a:ext uri="{FF2B5EF4-FFF2-40B4-BE49-F238E27FC236}">
                <a16:creationId xmlns:a16="http://schemas.microsoft.com/office/drawing/2014/main" id="{6341C537-C1E7-4320-96E1-E5366B1C54D0}"/>
              </a:ext>
            </a:extLst>
          </p:cNvPr>
          <p:cNvSpPr/>
          <p:nvPr/>
        </p:nvSpPr>
        <p:spPr>
          <a:xfrm>
            <a:off x="8604980" y="3215677"/>
            <a:ext cx="843819" cy="198167"/>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文本框 77">
            <a:extLst>
              <a:ext uri="{FF2B5EF4-FFF2-40B4-BE49-F238E27FC236}">
                <a16:creationId xmlns:a16="http://schemas.microsoft.com/office/drawing/2014/main" id="{EDA969A5-C848-4AF3-A199-991E95D107C4}"/>
              </a:ext>
            </a:extLst>
          </p:cNvPr>
          <p:cNvSpPr txBox="1"/>
          <p:nvPr/>
        </p:nvSpPr>
        <p:spPr>
          <a:xfrm>
            <a:off x="9913785" y="4748275"/>
            <a:ext cx="1566196" cy="338554"/>
          </a:xfrm>
          <a:prstGeom prst="rect">
            <a:avLst/>
          </a:prstGeom>
          <a:noFill/>
        </p:spPr>
        <p:txBody>
          <a:bodyPr wrap="square">
            <a:spAutoFit/>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Contact line</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3" name="组合 2">
            <a:extLst>
              <a:ext uri="{FF2B5EF4-FFF2-40B4-BE49-F238E27FC236}">
                <a16:creationId xmlns:a16="http://schemas.microsoft.com/office/drawing/2014/main" id="{62F60295-D6AD-A27D-E75C-324F3FD1DDAF}"/>
              </a:ext>
            </a:extLst>
          </p:cNvPr>
          <p:cNvGrpSpPr/>
          <p:nvPr/>
        </p:nvGrpSpPr>
        <p:grpSpPr>
          <a:xfrm>
            <a:off x="6256945" y="4917552"/>
            <a:ext cx="3996783" cy="658734"/>
            <a:chOff x="6719747" y="5403776"/>
            <a:chExt cx="3996783" cy="658734"/>
          </a:xfrm>
        </p:grpSpPr>
        <p:sp>
          <p:nvSpPr>
            <p:cNvPr id="59" name="文本框 58">
              <a:extLst>
                <a:ext uri="{FF2B5EF4-FFF2-40B4-BE49-F238E27FC236}">
                  <a16:creationId xmlns:a16="http://schemas.microsoft.com/office/drawing/2014/main" id="{5CD8E980-0D97-47FF-A3E8-63CEED342164}"/>
                </a:ext>
              </a:extLst>
            </p:cNvPr>
            <p:cNvSpPr txBox="1"/>
            <p:nvPr/>
          </p:nvSpPr>
          <p:spPr>
            <a:xfrm>
              <a:off x="6910640" y="5723956"/>
              <a:ext cx="3805889" cy="338554"/>
            </a:xfrm>
            <a:prstGeom prst="rect">
              <a:avLst/>
            </a:prstGeom>
            <a:noFill/>
          </p:spPr>
          <p:txBody>
            <a:bodyPr wrap="square">
              <a:spAutoFit/>
            </a:bodyPr>
            <a:lstStyle/>
            <a:p>
              <a:r>
                <a:rPr lang="en-US" altLang="zh-CN" sz="1600" dirty="0">
                  <a:latin typeface="Times New Roman" panose="02020603050405020304" pitchFamily="18" charset="0"/>
                </a:rPr>
                <a:t>solid-liquid interface</a:t>
              </a:r>
              <a:endParaRPr lang="zh-CN" altLang="en-US" sz="1600" dirty="0">
                <a:latin typeface="Times New Roman" panose="02020603050405020304" pitchFamily="18" charset="0"/>
              </a:endParaRPr>
            </a:p>
          </p:txBody>
        </p:sp>
        <p:sp>
          <p:nvSpPr>
            <p:cNvPr id="60" name="文本框 59">
              <a:extLst>
                <a:ext uri="{FF2B5EF4-FFF2-40B4-BE49-F238E27FC236}">
                  <a16:creationId xmlns:a16="http://schemas.microsoft.com/office/drawing/2014/main" id="{4A120E5C-2282-404A-900E-61509FF6A620}"/>
                </a:ext>
              </a:extLst>
            </p:cNvPr>
            <p:cNvSpPr txBox="1"/>
            <p:nvPr/>
          </p:nvSpPr>
          <p:spPr>
            <a:xfrm>
              <a:off x="6910641" y="5403776"/>
              <a:ext cx="3805889" cy="338554"/>
            </a:xfrm>
            <a:prstGeom prst="rect">
              <a:avLst/>
            </a:prstGeom>
            <a:noFill/>
          </p:spPr>
          <p:txBody>
            <a:bodyPr wrap="square">
              <a:spAutoFit/>
            </a:bodyPr>
            <a:lstStyle/>
            <a:p>
              <a:r>
                <a:rPr lang="en-US" altLang="zh-CN" sz="1600" dirty="0">
                  <a:latin typeface="Times New Roman" panose="02020603050405020304" pitchFamily="18" charset="0"/>
                </a:rPr>
                <a:t>gas-liquid interface</a:t>
              </a:r>
              <a:endParaRPr lang="zh-CN" altLang="en-US" sz="1600" dirty="0">
                <a:latin typeface="Times New Roman" panose="02020603050405020304" pitchFamily="18" charset="0"/>
              </a:endParaRPr>
            </a:p>
          </p:txBody>
        </p:sp>
        <p:sp>
          <p:nvSpPr>
            <p:cNvPr id="79" name="矩形 78">
              <a:extLst>
                <a:ext uri="{FF2B5EF4-FFF2-40B4-BE49-F238E27FC236}">
                  <a16:creationId xmlns:a16="http://schemas.microsoft.com/office/drawing/2014/main" id="{42FF5E1A-8E1D-4E52-8722-6979C0A40413}"/>
                </a:ext>
              </a:extLst>
            </p:cNvPr>
            <p:cNvSpPr/>
            <p:nvPr/>
          </p:nvSpPr>
          <p:spPr>
            <a:xfrm>
              <a:off x="6719747" y="5535662"/>
              <a:ext cx="190894" cy="190894"/>
            </a:xfrm>
            <a:prstGeom prst="rect">
              <a:avLst/>
            </a:prstGeom>
            <a:solidFill>
              <a:srgbClr val="AEAF0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79">
              <a:extLst>
                <a:ext uri="{FF2B5EF4-FFF2-40B4-BE49-F238E27FC236}">
                  <a16:creationId xmlns:a16="http://schemas.microsoft.com/office/drawing/2014/main" id="{C04173A0-7110-4E65-8881-0B0BC58B87CC}"/>
                </a:ext>
              </a:extLst>
            </p:cNvPr>
            <p:cNvSpPr/>
            <p:nvPr/>
          </p:nvSpPr>
          <p:spPr>
            <a:xfrm>
              <a:off x="6719747" y="5803572"/>
              <a:ext cx="190894" cy="190894"/>
            </a:xfrm>
            <a:prstGeom prst="rect">
              <a:avLst/>
            </a:prstGeom>
            <a:solidFill>
              <a:srgbClr val="475D9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a:extLst>
              <a:ext uri="{FF2B5EF4-FFF2-40B4-BE49-F238E27FC236}">
                <a16:creationId xmlns:a16="http://schemas.microsoft.com/office/drawing/2014/main" id="{164D29CA-3665-96A3-D2A4-AD989B4E59D0}"/>
              </a:ext>
            </a:extLst>
          </p:cNvPr>
          <p:cNvSpPr txBox="1"/>
          <p:nvPr/>
        </p:nvSpPr>
        <p:spPr>
          <a:xfrm>
            <a:off x="180752" y="897495"/>
            <a:ext cx="12737805" cy="400110"/>
          </a:xfrm>
          <a:prstGeom prst="rect">
            <a:avLst/>
          </a:prstGeom>
          <a:noFill/>
        </p:spPr>
        <p:txBody>
          <a:bodyPr wrap="square" rtlCol="0">
            <a:spAutoFit/>
          </a:bodyPr>
          <a:lstStyle/>
          <a:p>
            <a:r>
              <a:rPr lang="en-US" altLang="zh-CN" sz="2000" dirty="0">
                <a:latin typeface="Arial "/>
                <a:cs typeface="Arial" panose="020B0604020202020204" pitchFamily="34" charset="0"/>
              </a:rPr>
              <a:t>Extract solid-liquid interfaces, liquid-gas interfaces, and contact points</a:t>
            </a:r>
          </a:p>
        </p:txBody>
      </p:sp>
    </p:spTree>
    <p:extLst>
      <p:ext uri="{BB962C8B-B14F-4D97-AF65-F5344CB8AC3E}">
        <p14:creationId xmlns:p14="http://schemas.microsoft.com/office/powerpoint/2010/main" val="42250458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C5873096-7A35-4076-82DB-C981871AC41A}"/>
              </a:ext>
            </a:extLst>
          </p:cNvPr>
          <p:cNvSpPr/>
          <p:nvPr/>
        </p:nvSpPr>
        <p:spPr>
          <a:xfrm flipV="1">
            <a:off x="0" y="639605"/>
            <a:ext cx="12192000" cy="154896"/>
          </a:xfrm>
          <a:prstGeom prst="rect">
            <a:avLst/>
          </a:prstGeom>
          <a:gradFill flip="none" rotWithShape="1">
            <a:gsLst>
              <a:gs pos="0">
                <a:srgbClr val="272676"/>
              </a:gs>
              <a:gs pos="82000">
                <a:schemeClr val="accent1">
                  <a:lumMod val="60000"/>
                  <a:lumOff val="40000"/>
                  <a:alpha val="0"/>
                </a:schemeClr>
              </a:gs>
              <a:gs pos="37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3" name="文本框 12">
            <a:extLst>
              <a:ext uri="{FF2B5EF4-FFF2-40B4-BE49-F238E27FC236}">
                <a16:creationId xmlns:a16="http://schemas.microsoft.com/office/drawing/2014/main" id="{D9DA17EA-2483-4FEC-A751-E4653CEA3136}"/>
              </a:ext>
            </a:extLst>
          </p:cNvPr>
          <p:cNvSpPr txBox="1"/>
          <p:nvPr/>
        </p:nvSpPr>
        <p:spPr>
          <a:xfrm>
            <a:off x="-1" y="55851"/>
            <a:ext cx="12192001" cy="523220"/>
          </a:xfrm>
          <a:prstGeom prst="rect">
            <a:avLst/>
          </a:prstGeom>
          <a:noFill/>
        </p:spPr>
        <p:txBody>
          <a:bodyPr wrap="square" rtlCol="0">
            <a:spAutoFit/>
          </a:bodyPr>
          <a:lstStyle/>
          <a:p>
            <a:pPr>
              <a:tabLst>
                <a:tab pos="11753850" algn="l"/>
              </a:tabLst>
            </a:pPr>
            <a:r>
              <a:rPr lang="en-US" altLang="zh-CN" sz="2800" b="1" dirty="0">
                <a:solidFill>
                  <a:srgbClr val="00206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Geometrical and physical constrained steps</a:t>
            </a:r>
          </a:p>
        </p:txBody>
      </p:sp>
      <p:sp>
        <p:nvSpPr>
          <p:cNvPr id="14" name="灯片编号占位符 5">
            <a:extLst>
              <a:ext uri="{FF2B5EF4-FFF2-40B4-BE49-F238E27FC236}">
                <a16:creationId xmlns:a16="http://schemas.microsoft.com/office/drawing/2014/main" id="{742FBE70-4CC4-4429-BD3D-2CB7BE49A63C}"/>
              </a:ext>
            </a:extLst>
          </p:cNvPr>
          <p:cNvSpPr txBox="1">
            <a:spLocks/>
          </p:cNvSpPr>
          <p:nvPr/>
        </p:nvSpPr>
        <p:spPr>
          <a:xfrm>
            <a:off x="9448800" y="174884"/>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E752A59-53AF-40D4-82E4-1812CAAE0717}" type="slidenum">
              <a:rPr lang="zh-CN" altLang="en-US" b="1" smtClean="0">
                <a:solidFill>
                  <a:schemeClr val="tx1"/>
                </a:solidFill>
                <a:latin typeface="Times New Roman" panose="02020603050405020304" pitchFamily="18" charset="0"/>
                <a:cs typeface="Times New Roman" panose="02020603050405020304" pitchFamily="18" charset="0"/>
              </a:rPr>
              <a:pPr/>
              <a:t>9</a:t>
            </a:fld>
            <a:endParaRPr lang="zh-CN" altLang="en-US" b="1" dirty="0">
              <a:solidFill>
                <a:schemeClr val="tx1"/>
              </a:solidFill>
              <a:latin typeface="Times New Roman" panose="02020603050405020304" pitchFamily="18" charset="0"/>
              <a:cs typeface="Times New Roman" panose="02020603050405020304" pitchFamily="18" charset="0"/>
            </a:endParaRPr>
          </a:p>
        </p:txBody>
      </p:sp>
      <p:grpSp>
        <p:nvGrpSpPr>
          <p:cNvPr id="2" name="组合 1">
            <a:extLst>
              <a:ext uri="{FF2B5EF4-FFF2-40B4-BE49-F238E27FC236}">
                <a16:creationId xmlns:a16="http://schemas.microsoft.com/office/drawing/2014/main" id="{2FB15D60-25CD-4F5C-E480-79B33CB46478}"/>
              </a:ext>
            </a:extLst>
          </p:cNvPr>
          <p:cNvGrpSpPr/>
          <p:nvPr/>
        </p:nvGrpSpPr>
        <p:grpSpPr>
          <a:xfrm>
            <a:off x="679581" y="1091043"/>
            <a:ext cx="6942433" cy="5592073"/>
            <a:chOff x="2646604" y="1091043"/>
            <a:chExt cx="6942433" cy="5592073"/>
          </a:xfrm>
        </p:grpSpPr>
        <p:pic>
          <p:nvPicPr>
            <p:cNvPr id="61" name="图片 60">
              <a:extLst>
                <a:ext uri="{FF2B5EF4-FFF2-40B4-BE49-F238E27FC236}">
                  <a16:creationId xmlns:a16="http://schemas.microsoft.com/office/drawing/2014/main" id="{2FA7B9BE-CE10-496D-9324-D54C80E1FFB7}"/>
                </a:ext>
              </a:extLst>
            </p:cNvPr>
            <p:cNvPicPr>
              <a:picLocks/>
            </p:cNvPicPr>
            <p:nvPr/>
          </p:nvPicPr>
          <p:blipFill>
            <a:blip r:embed="rId3"/>
            <a:stretch>
              <a:fillRect/>
            </a:stretch>
          </p:blipFill>
          <p:spPr>
            <a:xfrm>
              <a:off x="5363305" y="1628597"/>
              <a:ext cx="1429992" cy="2059454"/>
            </a:xfrm>
            <a:prstGeom prst="rect">
              <a:avLst/>
            </a:prstGeom>
          </p:spPr>
        </p:pic>
        <p:sp>
          <p:nvSpPr>
            <p:cNvPr id="75" name="箭头: 下 74">
              <a:extLst>
                <a:ext uri="{FF2B5EF4-FFF2-40B4-BE49-F238E27FC236}">
                  <a16:creationId xmlns:a16="http://schemas.microsoft.com/office/drawing/2014/main" id="{49F32143-5B2D-41DA-8038-B360126FDE61}"/>
                </a:ext>
              </a:extLst>
            </p:cNvPr>
            <p:cNvSpPr/>
            <p:nvPr/>
          </p:nvSpPr>
          <p:spPr>
            <a:xfrm>
              <a:off x="8808131" y="2886739"/>
              <a:ext cx="350982" cy="2263559"/>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81" name="组合 80">
              <a:extLst>
                <a:ext uri="{FF2B5EF4-FFF2-40B4-BE49-F238E27FC236}">
                  <a16:creationId xmlns:a16="http://schemas.microsoft.com/office/drawing/2014/main" id="{06D83104-AE03-4250-A43B-8119FA256B28}"/>
                </a:ext>
              </a:extLst>
            </p:cNvPr>
            <p:cNvGrpSpPr/>
            <p:nvPr/>
          </p:nvGrpSpPr>
          <p:grpSpPr>
            <a:xfrm>
              <a:off x="6817324" y="1590163"/>
              <a:ext cx="1990807" cy="338554"/>
              <a:chOff x="5494020" y="358834"/>
              <a:chExt cx="1990807" cy="338554"/>
            </a:xfrm>
          </p:grpSpPr>
          <p:sp>
            <p:nvSpPr>
              <p:cNvPr id="82" name="矩形 81">
                <a:extLst>
                  <a:ext uri="{FF2B5EF4-FFF2-40B4-BE49-F238E27FC236}">
                    <a16:creationId xmlns:a16="http://schemas.microsoft.com/office/drawing/2014/main" id="{F0AD5C62-107C-4F80-95B6-5354E32D2A23}"/>
                  </a:ext>
                </a:extLst>
              </p:cNvPr>
              <p:cNvSpPr/>
              <p:nvPr/>
            </p:nvSpPr>
            <p:spPr>
              <a:xfrm>
                <a:off x="5494020" y="447812"/>
                <a:ext cx="162000" cy="16059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pitchFamily="18" charset="0"/>
                  <a:cs typeface="Times New Roman" panose="02020603050405020304" pitchFamily="18" charset="0"/>
                </a:endParaRPr>
              </a:p>
            </p:txBody>
          </p:sp>
          <p:sp>
            <p:nvSpPr>
              <p:cNvPr id="83" name="文本框 82">
                <a:extLst>
                  <a:ext uri="{FF2B5EF4-FFF2-40B4-BE49-F238E27FC236}">
                    <a16:creationId xmlns:a16="http://schemas.microsoft.com/office/drawing/2014/main" id="{41303FBA-278F-4252-843B-EBC2A87F125E}"/>
                  </a:ext>
                </a:extLst>
              </p:cNvPr>
              <p:cNvSpPr txBox="1"/>
              <p:nvPr/>
            </p:nvSpPr>
            <p:spPr>
              <a:xfrm>
                <a:off x="5602674" y="358834"/>
                <a:ext cx="1882153" cy="338554"/>
              </a:xfrm>
              <a:prstGeom prst="rect">
                <a:avLst/>
              </a:prstGeom>
              <a:noFill/>
            </p:spPr>
            <p:txBody>
              <a:bodyPr wrap="square">
                <a:spAutoFit/>
              </a:bodyPr>
              <a:lstStyle>
                <a:defPPr>
                  <a:defRPr lang="en-US"/>
                </a:defPPr>
                <a:lvl1pPr>
                  <a:defRPr sz="600" i="1">
                    <a:solidFill>
                      <a:srgbClr val="FF0000"/>
                    </a:solidFill>
                    <a:latin typeface="Arial" panose="020B0604020202020204" pitchFamily="34" charset="0"/>
                    <a:cs typeface="Arial" panose="020B0604020202020204" pitchFamily="34" charset="0"/>
                  </a:defRPr>
                </a:lvl1pPr>
              </a:lstStyle>
              <a:p>
                <a:r>
                  <a:rPr lang="en-US" altLang="zh-CN" sz="160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Solid voxel</a:t>
                </a:r>
                <a:endParaRPr lang="zh-CN" altLang="en-US" sz="160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84" name="组合 83">
              <a:extLst>
                <a:ext uri="{FF2B5EF4-FFF2-40B4-BE49-F238E27FC236}">
                  <a16:creationId xmlns:a16="http://schemas.microsoft.com/office/drawing/2014/main" id="{F6742722-4E9F-4690-B45B-A517F7550284}"/>
                </a:ext>
              </a:extLst>
            </p:cNvPr>
            <p:cNvGrpSpPr/>
            <p:nvPr/>
          </p:nvGrpSpPr>
          <p:grpSpPr>
            <a:xfrm>
              <a:off x="6817324" y="2148635"/>
              <a:ext cx="1983186" cy="338554"/>
              <a:chOff x="5494020" y="870020"/>
              <a:chExt cx="1983186" cy="338554"/>
            </a:xfrm>
          </p:grpSpPr>
          <p:sp>
            <p:nvSpPr>
              <p:cNvPr id="85" name="矩形 84">
                <a:extLst>
                  <a:ext uri="{FF2B5EF4-FFF2-40B4-BE49-F238E27FC236}">
                    <a16:creationId xmlns:a16="http://schemas.microsoft.com/office/drawing/2014/main" id="{B513BF23-33FC-4402-9772-DA3773271F9C}"/>
                  </a:ext>
                </a:extLst>
              </p:cNvPr>
              <p:cNvSpPr/>
              <p:nvPr/>
            </p:nvSpPr>
            <p:spPr>
              <a:xfrm>
                <a:off x="5494020" y="958998"/>
                <a:ext cx="162000" cy="160598"/>
              </a:xfrm>
              <a:prstGeom prst="rect">
                <a:avLst/>
              </a:prstGeom>
              <a:solidFill>
                <a:srgbClr val="0696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pitchFamily="18" charset="0"/>
                  <a:cs typeface="Times New Roman" panose="02020603050405020304" pitchFamily="18" charset="0"/>
                </a:endParaRPr>
              </a:p>
            </p:txBody>
          </p:sp>
          <p:sp>
            <p:nvSpPr>
              <p:cNvPr id="86" name="文本框 85">
                <a:extLst>
                  <a:ext uri="{FF2B5EF4-FFF2-40B4-BE49-F238E27FC236}">
                    <a16:creationId xmlns:a16="http://schemas.microsoft.com/office/drawing/2014/main" id="{6B4F253B-C515-496D-885F-CDE47FC540CD}"/>
                  </a:ext>
                </a:extLst>
              </p:cNvPr>
              <p:cNvSpPr txBox="1"/>
              <p:nvPr/>
            </p:nvSpPr>
            <p:spPr>
              <a:xfrm>
                <a:off x="5595054" y="870020"/>
                <a:ext cx="1882152" cy="338554"/>
              </a:xfrm>
              <a:prstGeom prst="rect">
                <a:avLst/>
              </a:prstGeom>
              <a:noFill/>
            </p:spPr>
            <p:txBody>
              <a:bodyPr wrap="square">
                <a:spAutoFit/>
              </a:bodyPr>
              <a:lstStyle>
                <a:defPPr>
                  <a:defRPr lang="en-US"/>
                </a:defPPr>
                <a:lvl1pPr>
                  <a:defRPr sz="600" i="1">
                    <a:solidFill>
                      <a:srgbClr val="FF0000"/>
                    </a:solidFill>
                    <a:latin typeface="Arial" panose="020B0604020202020204" pitchFamily="34" charset="0"/>
                    <a:cs typeface="Arial" panose="020B0604020202020204" pitchFamily="34" charset="0"/>
                  </a:defRPr>
                </a:lvl1pPr>
              </a:lstStyle>
              <a:p>
                <a:r>
                  <a:rPr lang="en-US" altLang="zh-CN" sz="160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Liquid voxel</a:t>
                </a:r>
                <a:endParaRPr lang="zh-CN" altLang="en-US" sz="160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87" name="组合 86">
              <a:extLst>
                <a:ext uri="{FF2B5EF4-FFF2-40B4-BE49-F238E27FC236}">
                  <a16:creationId xmlns:a16="http://schemas.microsoft.com/office/drawing/2014/main" id="{F6096310-C204-4CEE-9BC1-12D267FFF990}"/>
                </a:ext>
              </a:extLst>
            </p:cNvPr>
            <p:cNvGrpSpPr/>
            <p:nvPr/>
          </p:nvGrpSpPr>
          <p:grpSpPr>
            <a:xfrm>
              <a:off x="6817324" y="2707107"/>
              <a:ext cx="1314743" cy="338554"/>
              <a:chOff x="5494020" y="1750713"/>
              <a:chExt cx="1314743" cy="338554"/>
            </a:xfrm>
          </p:grpSpPr>
          <p:sp>
            <p:nvSpPr>
              <p:cNvPr id="88" name="矩形 87">
                <a:extLst>
                  <a:ext uri="{FF2B5EF4-FFF2-40B4-BE49-F238E27FC236}">
                    <a16:creationId xmlns:a16="http://schemas.microsoft.com/office/drawing/2014/main" id="{1A0EFA13-3B3A-4F32-AD12-BC0B6EA70551}"/>
                  </a:ext>
                </a:extLst>
              </p:cNvPr>
              <p:cNvSpPr/>
              <p:nvPr/>
            </p:nvSpPr>
            <p:spPr>
              <a:xfrm>
                <a:off x="5494020" y="1839691"/>
                <a:ext cx="162000" cy="16059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pitchFamily="18" charset="0"/>
                  <a:cs typeface="Times New Roman" panose="02020603050405020304" pitchFamily="18" charset="0"/>
                </a:endParaRPr>
              </a:p>
            </p:txBody>
          </p:sp>
          <p:sp>
            <p:nvSpPr>
              <p:cNvPr id="89" name="文本框 88">
                <a:extLst>
                  <a:ext uri="{FF2B5EF4-FFF2-40B4-BE49-F238E27FC236}">
                    <a16:creationId xmlns:a16="http://schemas.microsoft.com/office/drawing/2014/main" id="{5B82FEC2-72EB-47A7-B46B-D90BA77D897C}"/>
                  </a:ext>
                </a:extLst>
              </p:cNvPr>
              <p:cNvSpPr txBox="1"/>
              <p:nvPr/>
            </p:nvSpPr>
            <p:spPr>
              <a:xfrm>
                <a:off x="5602674" y="1750713"/>
                <a:ext cx="1206089" cy="338554"/>
              </a:xfrm>
              <a:prstGeom prst="rect">
                <a:avLst/>
              </a:prstGeom>
              <a:noFill/>
            </p:spPr>
            <p:txBody>
              <a:bodyPr wrap="square">
                <a:spAutoFit/>
              </a:bodyPr>
              <a:lstStyle>
                <a:defPPr>
                  <a:defRPr lang="en-US"/>
                </a:defPPr>
                <a:lvl1pPr>
                  <a:defRPr sz="600" i="1">
                    <a:solidFill>
                      <a:srgbClr val="FF0000"/>
                    </a:solidFill>
                    <a:latin typeface="Arial" panose="020B0604020202020204" pitchFamily="34" charset="0"/>
                    <a:cs typeface="Arial" panose="020B0604020202020204" pitchFamily="34" charset="0"/>
                  </a:defRPr>
                </a:lvl1pPr>
              </a:lstStyle>
              <a:p>
                <a:r>
                  <a:rPr lang="en-US" altLang="zh-CN" sz="160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Gas voxel</a:t>
                </a:r>
                <a:endParaRPr lang="zh-CN" altLang="en-US" sz="160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90" name="组合 89">
              <a:extLst>
                <a:ext uri="{FF2B5EF4-FFF2-40B4-BE49-F238E27FC236}">
                  <a16:creationId xmlns:a16="http://schemas.microsoft.com/office/drawing/2014/main" id="{74F37AF6-9B3A-417E-8F98-8B2E9907A412}"/>
                </a:ext>
              </a:extLst>
            </p:cNvPr>
            <p:cNvGrpSpPr/>
            <p:nvPr/>
          </p:nvGrpSpPr>
          <p:grpSpPr>
            <a:xfrm>
              <a:off x="3071240" y="3356000"/>
              <a:ext cx="2629914" cy="338554"/>
              <a:chOff x="5494019" y="2857671"/>
              <a:chExt cx="3012691" cy="338554"/>
            </a:xfrm>
          </p:grpSpPr>
          <p:sp>
            <p:nvSpPr>
              <p:cNvPr id="91" name="矩形 90">
                <a:extLst>
                  <a:ext uri="{FF2B5EF4-FFF2-40B4-BE49-F238E27FC236}">
                    <a16:creationId xmlns:a16="http://schemas.microsoft.com/office/drawing/2014/main" id="{DC899EB0-2D74-4523-9D2D-CB4B115334CC}"/>
                  </a:ext>
                </a:extLst>
              </p:cNvPr>
              <p:cNvSpPr/>
              <p:nvPr/>
            </p:nvSpPr>
            <p:spPr>
              <a:xfrm>
                <a:off x="5494019" y="2946649"/>
                <a:ext cx="185579" cy="160598"/>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dirty="0"/>
              </a:p>
            </p:txBody>
          </p:sp>
          <p:sp>
            <p:nvSpPr>
              <p:cNvPr id="92" name="文本框 91">
                <a:extLst>
                  <a:ext uri="{FF2B5EF4-FFF2-40B4-BE49-F238E27FC236}">
                    <a16:creationId xmlns:a16="http://schemas.microsoft.com/office/drawing/2014/main" id="{43FAAD0E-7C2D-4728-B9E7-54036688C842}"/>
                  </a:ext>
                </a:extLst>
              </p:cNvPr>
              <p:cNvSpPr txBox="1"/>
              <p:nvPr/>
            </p:nvSpPr>
            <p:spPr>
              <a:xfrm>
                <a:off x="5621020" y="2857671"/>
                <a:ext cx="2885690" cy="338554"/>
              </a:xfrm>
              <a:prstGeom prst="rect">
                <a:avLst/>
              </a:prstGeom>
              <a:noFill/>
            </p:spPr>
            <p:txBody>
              <a:bodyPr wrap="square">
                <a:spAutoFit/>
              </a:bodyPr>
              <a:lstStyle>
                <a:defPPr>
                  <a:defRPr lang="en-US"/>
                </a:defPPr>
                <a:lvl1pPr>
                  <a:defRPr sz="600" i="1">
                    <a:solidFill>
                      <a:srgbClr val="FF0000"/>
                    </a:solidFill>
                    <a:latin typeface="Arial" panose="020B0604020202020204" pitchFamily="34" charset="0"/>
                    <a:cs typeface="Arial" panose="020B0604020202020204" pitchFamily="34" charset="0"/>
                  </a:defRPr>
                </a:lvl1pPr>
              </a:lstStyle>
              <a:p>
                <a:r>
                  <a:rPr lang="en-US" altLang="zh-CN" sz="160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Neighbor voxel&gt;3</a:t>
                </a:r>
                <a:endParaRPr lang="zh-CN" altLang="en-US" sz="160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93" name="圆角矩形 38">
              <a:extLst>
                <a:ext uri="{FF2B5EF4-FFF2-40B4-BE49-F238E27FC236}">
                  <a16:creationId xmlns:a16="http://schemas.microsoft.com/office/drawing/2014/main" id="{171B97CB-A4F5-4E84-82A3-ED0B9F1306FA}"/>
                </a:ext>
              </a:extLst>
            </p:cNvPr>
            <p:cNvSpPr/>
            <p:nvPr/>
          </p:nvSpPr>
          <p:spPr>
            <a:xfrm>
              <a:off x="2843892" y="1091043"/>
              <a:ext cx="2249041" cy="496219"/>
            </a:xfrm>
            <a:prstGeom prst="roundRect">
              <a:avLst/>
            </a:prstGeom>
            <a:solidFill>
              <a:schemeClr val="bg1"/>
            </a:solidFill>
            <a:ln>
              <a:solidFill>
                <a:schemeClr val="bg1">
                  <a:lumMod val="65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Constrained</a:t>
              </a:r>
              <a:r>
                <a:rPr lang="zh-CN" altLang="en-US"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Step 1 </a:t>
              </a:r>
            </a:p>
          </p:txBody>
        </p:sp>
        <p:pic>
          <p:nvPicPr>
            <p:cNvPr id="94" name="图片 93">
              <a:extLst>
                <a:ext uri="{FF2B5EF4-FFF2-40B4-BE49-F238E27FC236}">
                  <a16:creationId xmlns:a16="http://schemas.microsoft.com/office/drawing/2014/main" id="{FAA6D23A-7BFA-49FE-A5ED-32F2E42B70B8}"/>
                </a:ext>
              </a:extLst>
            </p:cNvPr>
            <p:cNvPicPr>
              <a:picLocks noChangeAspect="1"/>
            </p:cNvPicPr>
            <p:nvPr/>
          </p:nvPicPr>
          <p:blipFill>
            <a:blip r:embed="rId4"/>
            <a:stretch>
              <a:fillRect/>
            </a:stretch>
          </p:blipFill>
          <p:spPr>
            <a:xfrm>
              <a:off x="2911732" y="1685407"/>
              <a:ext cx="2113359" cy="1665532"/>
            </a:xfrm>
            <a:prstGeom prst="rect">
              <a:avLst/>
            </a:prstGeom>
          </p:spPr>
        </p:pic>
        <p:sp>
          <p:nvSpPr>
            <p:cNvPr id="95" name="圆角矩形 38">
              <a:extLst>
                <a:ext uri="{FF2B5EF4-FFF2-40B4-BE49-F238E27FC236}">
                  <a16:creationId xmlns:a16="http://schemas.microsoft.com/office/drawing/2014/main" id="{B0E7AFCB-F59F-4B43-9799-83B9A1D11CC9}"/>
                </a:ext>
              </a:extLst>
            </p:cNvPr>
            <p:cNvSpPr/>
            <p:nvPr/>
          </p:nvSpPr>
          <p:spPr>
            <a:xfrm>
              <a:off x="5407121" y="1091043"/>
              <a:ext cx="2717326" cy="496219"/>
            </a:xfrm>
            <a:prstGeom prst="roundRect">
              <a:avLst/>
            </a:prstGeom>
            <a:solidFill>
              <a:schemeClr val="bg1"/>
            </a:solidFill>
            <a:ln>
              <a:solidFill>
                <a:schemeClr val="bg1">
                  <a:lumMod val="65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Constrained</a:t>
              </a:r>
              <a:r>
                <a:rPr lang="zh-CN" altLang="en-US"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Step 2</a:t>
              </a:r>
              <a:endParaRPr lang="zh-CN" altLang="en-US"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grpSp>
          <p:nvGrpSpPr>
            <p:cNvPr id="96" name="组合 95">
              <a:extLst>
                <a:ext uri="{FF2B5EF4-FFF2-40B4-BE49-F238E27FC236}">
                  <a16:creationId xmlns:a16="http://schemas.microsoft.com/office/drawing/2014/main" id="{2B5FA3FA-8C05-4383-9F2B-52F2DFF65A29}"/>
                </a:ext>
              </a:extLst>
            </p:cNvPr>
            <p:cNvGrpSpPr/>
            <p:nvPr/>
          </p:nvGrpSpPr>
          <p:grpSpPr>
            <a:xfrm>
              <a:off x="6809704" y="3265580"/>
              <a:ext cx="1873366" cy="338554"/>
              <a:chOff x="5494020" y="1750713"/>
              <a:chExt cx="1873366" cy="338554"/>
            </a:xfrm>
          </p:grpSpPr>
          <p:sp>
            <p:nvSpPr>
              <p:cNvPr id="97" name="矩形 96">
                <a:extLst>
                  <a:ext uri="{FF2B5EF4-FFF2-40B4-BE49-F238E27FC236}">
                    <a16:creationId xmlns:a16="http://schemas.microsoft.com/office/drawing/2014/main" id="{D44F775E-F1CD-43CD-87F1-6021597CEE0F}"/>
                  </a:ext>
                </a:extLst>
              </p:cNvPr>
              <p:cNvSpPr/>
              <p:nvPr/>
            </p:nvSpPr>
            <p:spPr>
              <a:xfrm>
                <a:off x="5494020" y="1839691"/>
                <a:ext cx="162000" cy="160598"/>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pitchFamily="18" charset="0"/>
                  <a:cs typeface="Times New Roman" panose="02020603050405020304" pitchFamily="18" charset="0"/>
                </a:endParaRPr>
              </a:p>
            </p:txBody>
          </p:sp>
          <p:sp>
            <p:nvSpPr>
              <p:cNvPr id="98" name="文本框 97">
                <a:extLst>
                  <a:ext uri="{FF2B5EF4-FFF2-40B4-BE49-F238E27FC236}">
                    <a16:creationId xmlns:a16="http://schemas.microsoft.com/office/drawing/2014/main" id="{DC867709-FA0C-4C8B-B054-A5E200AD3D06}"/>
                  </a:ext>
                </a:extLst>
              </p:cNvPr>
              <p:cNvSpPr txBox="1"/>
              <p:nvPr/>
            </p:nvSpPr>
            <p:spPr>
              <a:xfrm>
                <a:off x="5602673" y="1750713"/>
                <a:ext cx="1764713" cy="338554"/>
              </a:xfrm>
              <a:prstGeom prst="rect">
                <a:avLst/>
              </a:prstGeom>
              <a:noFill/>
            </p:spPr>
            <p:txBody>
              <a:bodyPr wrap="square">
                <a:spAutoFit/>
              </a:bodyPr>
              <a:lstStyle>
                <a:defPPr>
                  <a:defRPr lang="en-US"/>
                </a:defPPr>
                <a:lvl1pPr>
                  <a:defRPr sz="600" i="1">
                    <a:solidFill>
                      <a:srgbClr val="FF0000"/>
                    </a:solidFill>
                    <a:latin typeface="Arial" panose="020B0604020202020204" pitchFamily="34" charset="0"/>
                    <a:cs typeface="Arial" panose="020B0604020202020204" pitchFamily="34" charset="0"/>
                  </a:defRPr>
                </a:lvl1pPr>
              </a:lstStyle>
              <a:p>
                <a:r>
                  <a:rPr lang="en-US" altLang="zh-CN" sz="160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Contact voxel</a:t>
                </a:r>
                <a:endParaRPr lang="zh-CN" altLang="en-US" sz="160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99" name="圆角矩形 38">
              <a:extLst>
                <a:ext uri="{FF2B5EF4-FFF2-40B4-BE49-F238E27FC236}">
                  <a16:creationId xmlns:a16="http://schemas.microsoft.com/office/drawing/2014/main" id="{FB9DA7E5-D580-4BB8-8517-5E319B20F550}"/>
                </a:ext>
              </a:extLst>
            </p:cNvPr>
            <p:cNvSpPr/>
            <p:nvPr/>
          </p:nvSpPr>
          <p:spPr>
            <a:xfrm>
              <a:off x="2843892" y="3904611"/>
              <a:ext cx="5280555" cy="496219"/>
            </a:xfrm>
            <a:prstGeom prst="roundRect">
              <a:avLst/>
            </a:prstGeom>
            <a:solidFill>
              <a:schemeClr val="bg1"/>
            </a:solidFill>
            <a:ln>
              <a:solidFill>
                <a:schemeClr val="bg1">
                  <a:lumMod val="65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Constrained</a:t>
              </a:r>
              <a:r>
                <a:rPr lang="zh-CN" altLang="en-US"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Step 3</a:t>
              </a:r>
            </a:p>
            <a:p>
              <a:pPr lvl="0" algn="ctr">
                <a:buClrTx/>
                <a:buSzTx/>
                <a:buFontTx/>
              </a:pPr>
              <a:r>
                <a:rPr lang="en-US" altLang="zh-CN"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Sphere-based three  phase ratio calculation</a:t>
              </a:r>
              <a:endParaRPr lang="zh-CN" altLang="en-US"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00" name="文本框 99">
              <a:extLst>
                <a:ext uri="{FF2B5EF4-FFF2-40B4-BE49-F238E27FC236}">
                  <a16:creationId xmlns:a16="http://schemas.microsoft.com/office/drawing/2014/main" id="{FBAF5734-87EB-422F-B54B-DAD778D90B70}"/>
                </a:ext>
              </a:extLst>
            </p:cNvPr>
            <p:cNvSpPr txBox="1"/>
            <p:nvPr/>
          </p:nvSpPr>
          <p:spPr>
            <a:xfrm>
              <a:off x="8382948" y="2211106"/>
              <a:ext cx="1206089" cy="614133"/>
            </a:xfrm>
            <a:prstGeom prst="roundRect">
              <a:avLst/>
            </a:prstGeom>
            <a:solidFill>
              <a:srgbClr val="0066CC"/>
            </a:solidFill>
            <a:ln w="15875" cap="flat" cmpd="sng" algn="ctr">
              <a:solidFill>
                <a:sysClr val="window" lastClr="FFFFFF"/>
              </a:solidFill>
              <a:prstDash val="solid"/>
              <a:miter lim="800000"/>
            </a:ln>
            <a:effectLst>
              <a:outerShdw blurRad="127000" dir="5400000" algn="ctr" rotWithShape="0">
                <a:srgbClr val="0575E6">
                  <a:alpha val="30000"/>
                </a:srgbClr>
              </a:outerShdw>
            </a:effectLst>
          </p:spPr>
          <p:txBody>
            <a:bodyPr lIns="0" tIns="45720" rIns="0" bIns="45720" rtlCol="0" anchor="ctr"/>
            <a:lstStyle>
              <a:defPPr>
                <a:defRPr lang="zh-CN"/>
              </a:defPPr>
              <a:lvl1pPr marR="0" lvl="0" indent="0" algn="ctr" fontAlgn="auto">
                <a:lnSpc>
                  <a:spcPct val="100000"/>
                </a:lnSpc>
                <a:spcBef>
                  <a:spcPts val="0"/>
                </a:spcBef>
                <a:spcAft>
                  <a:spcPts val="0"/>
                </a:spcAft>
                <a:buClrTx/>
                <a:buSzTx/>
                <a:buFontTx/>
                <a:buNone/>
                <a:tabLst/>
                <a:defRPr kumimoji="0" sz="2000" b="1" i="0" u="none" strike="noStrike" kern="0" cap="none" spc="0" normalizeH="0" baseline="0">
                  <a:ln>
                    <a:noFill/>
                  </a:ln>
                  <a:solidFill>
                    <a:prstClr val="white"/>
                  </a:solidFill>
                  <a:effectLst/>
                  <a:uLnTx/>
                  <a:uFillTx/>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Geometrical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dirty="0">
                  <a:latin typeface="Times New Roman" panose="02020603050405020304" pitchFamily="18" charset="0"/>
                  <a:cs typeface="Times New Roman" panose="02020603050405020304" pitchFamily="18" charset="0"/>
                </a:rPr>
                <a:t>compliance</a:t>
              </a:r>
              <a:endParaRPr kumimoji="0" lang="en-US" altLang="zh-CN" sz="1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1" name="文本框 100">
              <a:extLst>
                <a:ext uri="{FF2B5EF4-FFF2-40B4-BE49-F238E27FC236}">
                  <a16:creationId xmlns:a16="http://schemas.microsoft.com/office/drawing/2014/main" id="{27CDF5C0-80A0-42BD-A764-1C4982D671E0}"/>
                </a:ext>
              </a:extLst>
            </p:cNvPr>
            <p:cNvSpPr txBox="1"/>
            <p:nvPr/>
          </p:nvSpPr>
          <p:spPr>
            <a:xfrm>
              <a:off x="8380578" y="5297832"/>
              <a:ext cx="1206089" cy="614133"/>
            </a:xfrm>
            <a:prstGeom prst="roundRect">
              <a:avLst/>
            </a:prstGeom>
            <a:solidFill>
              <a:srgbClr val="0066CC"/>
            </a:solidFill>
            <a:ln w="15875" cap="flat" cmpd="sng" algn="ctr">
              <a:solidFill>
                <a:sysClr val="window" lastClr="FFFFFF"/>
              </a:solidFill>
              <a:prstDash val="solid"/>
              <a:miter lim="800000"/>
            </a:ln>
            <a:effectLst>
              <a:outerShdw blurRad="127000" dir="5400000" algn="ctr" rotWithShape="0">
                <a:srgbClr val="0575E6">
                  <a:alpha val="30000"/>
                </a:srgbClr>
              </a:outerShdw>
            </a:effectLst>
          </p:spPr>
          <p:txBody>
            <a:bodyPr lIns="0" tIns="45720" rIns="0" bIns="45720" rtlCol="0" anchor="ctr"/>
            <a:lstStyle>
              <a:defPPr>
                <a:defRPr lang="zh-CN"/>
              </a:defPPr>
              <a:lvl1pPr marR="0" lvl="0" indent="0" algn="ctr" fontAlgn="auto">
                <a:lnSpc>
                  <a:spcPct val="100000"/>
                </a:lnSpc>
                <a:spcBef>
                  <a:spcPts val="0"/>
                </a:spcBef>
                <a:spcAft>
                  <a:spcPts val="0"/>
                </a:spcAft>
                <a:buClrTx/>
                <a:buSzTx/>
                <a:buFontTx/>
                <a:buNone/>
                <a:tabLst/>
                <a:defRPr kumimoji="0" sz="2000" b="1" i="0" u="none" strike="noStrike" kern="0" cap="none" spc="0" normalizeH="0" baseline="0">
                  <a:ln>
                    <a:noFill/>
                  </a:ln>
                  <a:solidFill>
                    <a:prstClr val="white"/>
                  </a:solidFill>
                  <a:effectLst/>
                  <a:uLnTx/>
                  <a:uFillTx/>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Physical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dirty="0">
                  <a:latin typeface="Times New Roman" panose="02020603050405020304" pitchFamily="18" charset="0"/>
                  <a:cs typeface="Times New Roman" panose="02020603050405020304" pitchFamily="18" charset="0"/>
                </a:rPr>
                <a:t>compliance</a:t>
              </a:r>
              <a:endParaRPr kumimoji="0" lang="en-US" altLang="zh-CN" sz="1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02" name="图片 101">
              <a:extLst>
                <a:ext uri="{FF2B5EF4-FFF2-40B4-BE49-F238E27FC236}">
                  <a16:creationId xmlns:a16="http://schemas.microsoft.com/office/drawing/2014/main" id="{FB06CFCD-5453-48C1-99FA-956902B6DC8D}"/>
                </a:ext>
              </a:extLst>
            </p:cNvPr>
            <p:cNvPicPr>
              <a:picLocks/>
            </p:cNvPicPr>
            <p:nvPr/>
          </p:nvPicPr>
          <p:blipFill>
            <a:blip r:embed="rId5"/>
            <a:stretch>
              <a:fillRect/>
            </a:stretch>
          </p:blipFill>
          <p:spPr>
            <a:xfrm>
              <a:off x="2872033" y="4621210"/>
              <a:ext cx="1967377" cy="1967377"/>
            </a:xfrm>
            <a:prstGeom prst="rect">
              <a:avLst/>
            </a:prstGeom>
            <a:ln>
              <a:solidFill>
                <a:schemeClr val="tx1"/>
              </a:solidFill>
            </a:ln>
          </p:spPr>
        </p:pic>
        <p:sp>
          <p:nvSpPr>
            <p:cNvPr id="103" name="椭圆 102">
              <a:extLst>
                <a:ext uri="{FF2B5EF4-FFF2-40B4-BE49-F238E27FC236}">
                  <a16:creationId xmlns:a16="http://schemas.microsoft.com/office/drawing/2014/main" id="{C2A8CC24-66B5-486E-90CF-17D1BA6D999B}"/>
                </a:ext>
              </a:extLst>
            </p:cNvPr>
            <p:cNvSpPr/>
            <p:nvPr/>
          </p:nvSpPr>
          <p:spPr>
            <a:xfrm>
              <a:off x="3508131" y="4886703"/>
              <a:ext cx="484092" cy="48409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Times New Roman" panose="02020603050405020304" pitchFamily="18" charset="0"/>
                <a:cs typeface="Times New Roman" panose="02020603050405020304" pitchFamily="18" charset="0"/>
              </a:endParaRPr>
            </a:p>
          </p:txBody>
        </p:sp>
        <p:sp>
          <p:nvSpPr>
            <p:cNvPr id="104" name="椭圆 103">
              <a:extLst>
                <a:ext uri="{FF2B5EF4-FFF2-40B4-BE49-F238E27FC236}">
                  <a16:creationId xmlns:a16="http://schemas.microsoft.com/office/drawing/2014/main" id="{74DCACD7-313F-4235-8018-23C5132ABAD4}"/>
                </a:ext>
              </a:extLst>
            </p:cNvPr>
            <p:cNvSpPr/>
            <p:nvPr/>
          </p:nvSpPr>
          <p:spPr>
            <a:xfrm>
              <a:off x="3371629" y="5570122"/>
              <a:ext cx="484092" cy="48409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5" name="文本框 104">
              <a:extLst>
                <a:ext uri="{FF2B5EF4-FFF2-40B4-BE49-F238E27FC236}">
                  <a16:creationId xmlns:a16="http://schemas.microsoft.com/office/drawing/2014/main" id="{F19017B5-3D9D-4DB0-911A-500DA1D40BED}"/>
                </a:ext>
              </a:extLst>
            </p:cNvPr>
            <p:cNvSpPr txBox="1"/>
            <p:nvPr/>
          </p:nvSpPr>
          <p:spPr>
            <a:xfrm>
              <a:off x="3992223" y="4811744"/>
              <a:ext cx="1085737" cy="307777"/>
            </a:xfrm>
            <a:prstGeom prst="rect">
              <a:avLst/>
            </a:prstGeom>
            <a:noFill/>
          </p:spPr>
          <p:txBody>
            <a:bodyPr wrap="square">
              <a:spAutoFit/>
            </a:bodyPr>
            <a:lstStyle>
              <a:defPPr>
                <a:defRPr lang="en-US"/>
              </a:defPPr>
              <a:lvl1pPr>
                <a:defRPr sz="600" i="1">
                  <a:solidFill>
                    <a:srgbClr val="FF0000"/>
                  </a:solidFill>
                  <a:latin typeface="Arial" panose="020B0604020202020204" pitchFamily="34" charset="0"/>
                  <a:cs typeface="Arial" panose="020B0604020202020204" pitchFamily="34" charset="0"/>
                </a:defRPr>
              </a:lvl1pPr>
            </a:lstStyle>
            <a:p>
              <a:r>
                <a:rPr lang="en-US" altLang="zh-CN" sz="140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Solid</a:t>
              </a:r>
              <a:endParaRPr lang="zh-CN" altLang="en-US" sz="140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6" name="文本框 105">
              <a:extLst>
                <a:ext uri="{FF2B5EF4-FFF2-40B4-BE49-F238E27FC236}">
                  <a16:creationId xmlns:a16="http://schemas.microsoft.com/office/drawing/2014/main" id="{4CEB6409-096E-42EC-AFEF-F61D4FC7AA61}"/>
                </a:ext>
              </a:extLst>
            </p:cNvPr>
            <p:cNvSpPr txBox="1"/>
            <p:nvPr/>
          </p:nvSpPr>
          <p:spPr>
            <a:xfrm>
              <a:off x="2854214" y="5150298"/>
              <a:ext cx="602286" cy="307777"/>
            </a:xfrm>
            <a:prstGeom prst="rect">
              <a:avLst/>
            </a:prstGeom>
            <a:noFill/>
          </p:spPr>
          <p:txBody>
            <a:bodyPr wrap="square">
              <a:spAutoFit/>
            </a:bodyPr>
            <a:lstStyle>
              <a:defPPr>
                <a:defRPr lang="en-US"/>
              </a:defPPr>
              <a:lvl1pPr>
                <a:defRPr sz="600" i="1">
                  <a:solidFill>
                    <a:srgbClr val="FF0000"/>
                  </a:solidFill>
                  <a:latin typeface="Arial" panose="020B0604020202020204" pitchFamily="34" charset="0"/>
                  <a:cs typeface="Arial" panose="020B0604020202020204" pitchFamily="34" charset="0"/>
                </a:defRPr>
              </a:lvl1pPr>
            </a:lstStyle>
            <a:p>
              <a:r>
                <a:rPr lang="en-US" altLang="zh-CN" sz="140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Gas</a:t>
              </a:r>
              <a:endParaRPr lang="zh-CN" altLang="en-US" sz="140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7" name="文本框 106">
              <a:extLst>
                <a:ext uri="{FF2B5EF4-FFF2-40B4-BE49-F238E27FC236}">
                  <a16:creationId xmlns:a16="http://schemas.microsoft.com/office/drawing/2014/main" id="{9F3A165A-7387-4DD3-8A87-A83DCEDFA8F1}"/>
                </a:ext>
              </a:extLst>
            </p:cNvPr>
            <p:cNvSpPr txBox="1"/>
            <p:nvPr/>
          </p:nvSpPr>
          <p:spPr>
            <a:xfrm>
              <a:off x="3759046" y="5494428"/>
              <a:ext cx="884143" cy="307777"/>
            </a:xfrm>
            <a:prstGeom prst="rect">
              <a:avLst/>
            </a:prstGeom>
            <a:noFill/>
          </p:spPr>
          <p:txBody>
            <a:bodyPr wrap="square">
              <a:spAutoFit/>
            </a:bodyPr>
            <a:lstStyle>
              <a:defPPr>
                <a:defRPr lang="en-US"/>
              </a:defPPr>
              <a:lvl1pPr>
                <a:defRPr sz="600" i="1">
                  <a:solidFill>
                    <a:srgbClr val="FF0000"/>
                  </a:solidFill>
                  <a:latin typeface="Arial" panose="020B0604020202020204" pitchFamily="34" charset="0"/>
                  <a:cs typeface="Arial" panose="020B0604020202020204" pitchFamily="34" charset="0"/>
                </a:defRPr>
              </a:lvl1pPr>
            </a:lstStyle>
            <a:p>
              <a:pPr algn="ctr"/>
              <a:r>
                <a:rPr lang="en-US" altLang="zh-CN" sz="140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Liquid</a:t>
              </a:r>
              <a:endParaRPr lang="zh-CN" altLang="en-US" sz="140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08" name="直接箭头连接符 107">
              <a:extLst>
                <a:ext uri="{FF2B5EF4-FFF2-40B4-BE49-F238E27FC236}">
                  <a16:creationId xmlns:a16="http://schemas.microsoft.com/office/drawing/2014/main" id="{1E4B0223-4B7E-4C68-8C6A-05466C17E8F0}"/>
                </a:ext>
              </a:extLst>
            </p:cNvPr>
            <p:cNvCxnSpPr>
              <a:cxnSpLocks/>
            </p:cNvCxnSpPr>
            <p:nvPr/>
          </p:nvCxnSpPr>
          <p:spPr>
            <a:xfrm flipV="1">
              <a:off x="3508131" y="5824724"/>
              <a:ext cx="93002" cy="3152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9" name="文本框 108">
              <a:extLst>
                <a:ext uri="{FF2B5EF4-FFF2-40B4-BE49-F238E27FC236}">
                  <a16:creationId xmlns:a16="http://schemas.microsoft.com/office/drawing/2014/main" id="{5674FE5C-F0A9-41A5-9F91-331FC67E8A46}"/>
                </a:ext>
              </a:extLst>
            </p:cNvPr>
            <p:cNvSpPr txBox="1"/>
            <p:nvPr/>
          </p:nvSpPr>
          <p:spPr>
            <a:xfrm>
              <a:off x="2646604" y="6082952"/>
              <a:ext cx="1879380" cy="523220"/>
            </a:xfrm>
            <a:prstGeom prst="rect">
              <a:avLst/>
            </a:prstGeom>
            <a:noFill/>
          </p:spPr>
          <p:txBody>
            <a:bodyPr wrap="square">
              <a:spAutoFit/>
            </a:bodyPr>
            <a:lstStyle>
              <a:defPPr>
                <a:defRPr lang="en-US"/>
              </a:defPPr>
              <a:lvl1pPr>
                <a:defRPr sz="600" i="1">
                  <a:solidFill>
                    <a:srgbClr val="FF0000"/>
                  </a:solidFill>
                  <a:latin typeface="Arial" panose="020B0604020202020204" pitchFamily="34" charset="0"/>
                  <a:cs typeface="Arial" panose="020B0604020202020204" pitchFamily="34" charset="0"/>
                </a:defRPr>
              </a:lvl1pPr>
            </a:lstStyle>
            <a:p>
              <a:pPr algn="ctr"/>
              <a:r>
                <a:rPr lang="en-US" altLang="zh-CN" sz="140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Contact point</a:t>
              </a:r>
            </a:p>
            <a:p>
              <a:pPr algn="ctr"/>
              <a:r>
                <a:rPr lang="en-US" altLang="zh-CN" sz="140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(Sphere center)</a:t>
              </a:r>
              <a:endParaRPr lang="zh-CN" altLang="en-US" sz="140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0" name="图片 109">
              <a:extLst>
                <a:ext uri="{FF2B5EF4-FFF2-40B4-BE49-F238E27FC236}">
                  <a16:creationId xmlns:a16="http://schemas.microsoft.com/office/drawing/2014/main" id="{C6607296-343D-4864-BC46-C0CB0A4DA502}"/>
                </a:ext>
              </a:extLst>
            </p:cNvPr>
            <p:cNvPicPr>
              <a:picLocks/>
            </p:cNvPicPr>
            <p:nvPr/>
          </p:nvPicPr>
          <p:blipFill>
            <a:blip r:embed="rId6"/>
            <a:stretch>
              <a:fillRect/>
            </a:stretch>
          </p:blipFill>
          <p:spPr>
            <a:xfrm>
              <a:off x="4950981" y="4621210"/>
              <a:ext cx="1967377" cy="1967377"/>
            </a:xfrm>
            <a:prstGeom prst="rect">
              <a:avLst/>
            </a:prstGeom>
          </p:spPr>
        </p:pic>
        <p:sp>
          <p:nvSpPr>
            <p:cNvPr id="111" name="椭圆 110">
              <a:extLst>
                <a:ext uri="{FF2B5EF4-FFF2-40B4-BE49-F238E27FC236}">
                  <a16:creationId xmlns:a16="http://schemas.microsoft.com/office/drawing/2014/main" id="{54B0BC9E-0A86-47E7-B68E-8B631D5C6A9F}"/>
                </a:ext>
              </a:extLst>
            </p:cNvPr>
            <p:cNvSpPr/>
            <p:nvPr/>
          </p:nvSpPr>
          <p:spPr>
            <a:xfrm>
              <a:off x="3722555" y="5105889"/>
              <a:ext cx="45719" cy="4571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Times New Roman" panose="02020603050405020304" pitchFamily="18" charset="0"/>
                <a:cs typeface="Times New Roman" panose="02020603050405020304" pitchFamily="18" charset="0"/>
              </a:endParaRPr>
            </a:p>
          </p:txBody>
        </p:sp>
        <p:sp>
          <p:nvSpPr>
            <p:cNvPr id="112" name="椭圆 111">
              <a:extLst>
                <a:ext uri="{FF2B5EF4-FFF2-40B4-BE49-F238E27FC236}">
                  <a16:creationId xmlns:a16="http://schemas.microsoft.com/office/drawing/2014/main" id="{7E2065E8-B280-4CA5-9B8C-EA78CD0FFAED}"/>
                </a:ext>
              </a:extLst>
            </p:cNvPr>
            <p:cNvSpPr/>
            <p:nvPr/>
          </p:nvSpPr>
          <p:spPr>
            <a:xfrm>
              <a:off x="3586294" y="5781999"/>
              <a:ext cx="45719" cy="4571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Times New Roman" panose="02020603050405020304" pitchFamily="18" charset="0"/>
                <a:cs typeface="Times New Roman" panose="02020603050405020304" pitchFamily="18" charset="0"/>
              </a:endParaRPr>
            </a:p>
          </p:txBody>
        </p:sp>
        <p:sp>
          <p:nvSpPr>
            <p:cNvPr id="113" name="文本框 112">
              <a:extLst>
                <a:ext uri="{FF2B5EF4-FFF2-40B4-BE49-F238E27FC236}">
                  <a16:creationId xmlns:a16="http://schemas.microsoft.com/office/drawing/2014/main" id="{FD2E4DC8-9713-454C-8997-DED933970179}"/>
                </a:ext>
              </a:extLst>
            </p:cNvPr>
            <p:cNvSpPr txBox="1"/>
            <p:nvPr/>
          </p:nvSpPr>
          <p:spPr>
            <a:xfrm>
              <a:off x="5961600" y="6344562"/>
              <a:ext cx="1879380" cy="338554"/>
            </a:xfrm>
            <a:prstGeom prst="rect">
              <a:avLst/>
            </a:prstGeom>
            <a:noFill/>
          </p:spPr>
          <p:txBody>
            <a:bodyPr wrap="square">
              <a:spAutoFit/>
            </a:bodyPr>
            <a:lstStyle>
              <a:defPPr>
                <a:defRPr lang="en-US"/>
              </a:defPPr>
              <a:lvl1pPr>
                <a:defRPr sz="600" i="1">
                  <a:solidFill>
                    <a:srgbClr val="FF0000"/>
                  </a:solidFill>
                  <a:latin typeface="Arial" panose="020B0604020202020204" pitchFamily="34" charset="0"/>
                  <a:cs typeface="Arial" panose="020B0604020202020204" pitchFamily="34" charset="0"/>
                </a:defRPr>
              </a:lvl1pPr>
            </a:lstStyle>
            <a:p>
              <a:pPr algn="ctr"/>
              <a:r>
                <a:rPr lang="en-US" altLang="zh-CN" sz="160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Sphere field</a:t>
              </a:r>
              <a:endParaRPr lang="zh-CN" altLang="en-US" sz="160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4" name="文本框 113">
              <a:extLst>
                <a:ext uri="{FF2B5EF4-FFF2-40B4-BE49-F238E27FC236}">
                  <a16:creationId xmlns:a16="http://schemas.microsoft.com/office/drawing/2014/main" id="{99143DF2-B913-4F0D-A62E-D2F09CF217B1}"/>
                </a:ext>
              </a:extLst>
            </p:cNvPr>
            <p:cNvSpPr txBox="1"/>
            <p:nvPr/>
          </p:nvSpPr>
          <p:spPr>
            <a:xfrm>
              <a:off x="6809704" y="5532535"/>
              <a:ext cx="1494546" cy="338554"/>
            </a:xfrm>
            <a:prstGeom prst="rect">
              <a:avLst/>
            </a:prstGeom>
            <a:noFill/>
          </p:spPr>
          <p:txBody>
            <a:bodyPr wrap="square">
              <a:spAutoFit/>
            </a:bodyPr>
            <a:lstStyle>
              <a:defPPr>
                <a:defRPr lang="en-US"/>
              </a:defPPr>
              <a:lvl1pPr>
                <a:defRPr sz="1600" i="0">
                  <a:latin typeface="Times New Roman" panose="02020603050405020304" pitchFamily="18" charset="0"/>
                  <a:cs typeface="Times New Roman" panose="02020603050405020304" pitchFamily="18" charset="0"/>
                </a:defRPr>
              </a:lvl1pPr>
            </a:lstStyle>
            <a:p>
              <a:pPr algn="ctr"/>
              <a:r>
                <a:rPr lang="en-US" altLang="zh-CN" i="1" dirty="0">
                  <a:ea typeface="微软雅黑" panose="020B0503020204020204" pitchFamily="34" charset="-122"/>
                </a:rPr>
                <a:t>R</a:t>
              </a:r>
              <a:r>
                <a:rPr lang="en-US" altLang="zh-CN" i="1" baseline="-25000" dirty="0">
                  <a:ea typeface="微软雅黑" panose="020B0503020204020204" pitchFamily="34" charset="-122"/>
                </a:rPr>
                <a:t>s</a:t>
              </a:r>
              <a:r>
                <a:rPr lang="en-US" altLang="zh-CN" dirty="0">
                  <a:ea typeface="微软雅黑" panose="020B0503020204020204" pitchFamily="34" charset="-122"/>
                </a:rPr>
                <a:t> ∈[0.3, 0.7]</a:t>
              </a:r>
              <a:endParaRPr lang="zh-CN" altLang="en-US" dirty="0">
                <a:ea typeface="微软雅黑" panose="020B0503020204020204" pitchFamily="34" charset="-122"/>
              </a:endParaRPr>
            </a:p>
          </p:txBody>
        </p:sp>
      </p:grpSp>
      <p:sp>
        <p:nvSpPr>
          <p:cNvPr id="4" name="文本框 3">
            <a:extLst>
              <a:ext uri="{FF2B5EF4-FFF2-40B4-BE49-F238E27FC236}">
                <a16:creationId xmlns:a16="http://schemas.microsoft.com/office/drawing/2014/main" id="{FF8318E6-31B6-9FE0-D4C7-B43528F165FD}"/>
              </a:ext>
            </a:extLst>
          </p:cNvPr>
          <p:cNvSpPr txBox="1"/>
          <p:nvPr/>
        </p:nvSpPr>
        <p:spPr>
          <a:xfrm>
            <a:off x="8022416" y="4018518"/>
            <a:ext cx="3490004" cy="707886"/>
          </a:xfrm>
          <a:prstGeom prst="rect">
            <a:avLst/>
          </a:prstGeom>
          <a:noFill/>
        </p:spPr>
        <p:txBody>
          <a:bodyPr wrap="square" rtlCol="0">
            <a:spAutoFit/>
          </a:bodyPr>
          <a:lstStyle/>
          <a:p>
            <a:r>
              <a:rPr lang="en-US" altLang="zh-CN" sz="2000" dirty="0">
                <a:latin typeface="Arial "/>
                <a:cs typeface="Arial" panose="020B0604020202020204" pitchFamily="34" charset="0"/>
              </a:rPr>
              <a:t>Select flat solid surface</a:t>
            </a:r>
            <a:r>
              <a:rPr lang="zh-CN" altLang="en-US" sz="2000" dirty="0">
                <a:latin typeface="Arial "/>
                <a:cs typeface="Arial" panose="020B0604020202020204" pitchFamily="34" charset="0"/>
              </a:rPr>
              <a:t>：</a:t>
            </a:r>
            <a:endParaRPr lang="en-US" altLang="zh-CN" sz="2000" dirty="0">
              <a:latin typeface="Arial "/>
              <a:cs typeface="Arial" panose="020B0604020202020204" pitchFamily="34" charset="0"/>
            </a:endParaRPr>
          </a:p>
          <a:p>
            <a:r>
              <a:rPr lang="en-US" altLang="zh-CN" sz="2000" dirty="0">
                <a:latin typeface="Arial "/>
                <a:cs typeface="Arial" panose="020B0604020202020204" pitchFamily="34" charset="0"/>
              </a:rPr>
              <a:t>20%&lt; Sand content &lt; 80% </a:t>
            </a:r>
          </a:p>
        </p:txBody>
      </p:sp>
      <p:sp>
        <p:nvSpPr>
          <p:cNvPr id="5" name="文本框 4">
            <a:extLst>
              <a:ext uri="{FF2B5EF4-FFF2-40B4-BE49-F238E27FC236}">
                <a16:creationId xmlns:a16="http://schemas.microsoft.com/office/drawing/2014/main" id="{40A49D12-A4AC-992C-A8AD-2465AB6EEE27}"/>
              </a:ext>
            </a:extLst>
          </p:cNvPr>
          <p:cNvSpPr txBox="1"/>
          <p:nvPr/>
        </p:nvSpPr>
        <p:spPr>
          <a:xfrm>
            <a:off x="8022416" y="2318117"/>
            <a:ext cx="3490004" cy="400110"/>
          </a:xfrm>
          <a:prstGeom prst="rect">
            <a:avLst/>
          </a:prstGeom>
          <a:noFill/>
        </p:spPr>
        <p:txBody>
          <a:bodyPr wrap="square" rtlCol="0">
            <a:spAutoFit/>
          </a:bodyPr>
          <a:lstStyle/>
          <a:p>
            <a:r>
              <a:rPr lang="en-US" altLang="zh-CN" sz="2000" dirty="0">
                <a:latin typeface="Arial "/>
                <a:cs typeface="Arial" panose="020B0604020202020204" pitchFamily="34" charset="0"/>
              </a:rPr>
              <a:t>Remove fake contact points</a:t>
            </a:r>
          </a:p>
        </p:txBody>
      </p:sp>
      <p:grpSp>
        <p:nvGrpSpPr>
          <p:cNvPr id="30" name="组合 29">
            <a:extLst>
              <a:ext uri="{FF2B5EF4-FFF2-40B4-BE49-F238E27FC236}">
                <a16:creationId xmlns:a16="http://schemas.microsoft.com/office/drawing/2014/main" id="{F642A030-4F73-8E1D-BF72-C2D27A39DD9D}"/>
              </a:ext>
            </a:extLst>
          </p:cNvPr>
          <p:cNvGrpSpPr/>
          <p:nvPr/>
        </p:nvGrpSpPr>
        <p:grpSpPr>
          <a:xfrm>
            <a:off x="8023434" y="5157923"/>
            <a:ext cx="1675875" cy="835943"/>
            <a:chOff x="7703070" y="3571444"/>
            <a:chExt cx="1757822" cy="876819"/>
          </a:xfrm>
        </p:grpSpPr>
        <p:sp>
          <p:nvSpPr>
            <p:cNvPr id="26" name="椭圆 25">
              <a:extLst>
                <a:ext uri="{FF2B5EF4-FFF2-40B4-BE49-F238E27FC236}">
                  <a16:creationId xmlns:a16="http://schemas.microsoft.com/office/drawing/2014/main" id="{8F45541B-25BF-FB99-E074-3AED4BE28308}"/>
                </a:ext>
              </a:extLst>
            </p:cNvPr>
            <p:cNvSpPr/>
            <p:nvPr/>
          </p:nvSpPr>
          <p:spPr>
            <a:xfrm>
              <a:off x="7703070" y="3677715"/>
              <a:ext cx="1618996" cy="770548"/>
            </a:xfrm>
            <a:custGeom>
              <a:avLst/>
              <a:gdLst>
                <a:gd name="csX0" fmla="*/ 0 w 1282700"/>
                <a:gd name="csY0" fmla="*/ 126979 h 253957"/>
                <a:gd name="csX1" fmla="*/ 641350 w 1282700"/>
                <a:gd name="csY1" fmla="*/ 0 h 253957"/>
                <a:gd name="csX2" fmla="*/ 1282700 w 1282700"/>
                <a:gd name="csY2" fmla="*/ 126979 h 253957"/>
                <a:gd name="csX3" fmla="*/ 641350 w 1282700"/>
                <a:gd name="csY3" fmla="*/ 253958 h 253957"/>
                <a:gd name="csX4" fmla="*/ 0 w 1282700"/>
                <a:gd name="csY4" fmla="*/ 126979 h 253957"/>
                <a:gd name="csX0" fmla="*/ 205056 w 1692812"/>
                <a:gd name="csY0" fmla="*/ 257819 h 384798"/>
                <a:gd name="csX1" fmla="*/ 846406 w 1692812"/>
                <a:gd name="csY1" fmla="*/ 130840 h 384798"/>
                <a:gd name="csX2" fmla="*/ 1487756 w 1692812"/>
                <a:gd name="csY2" fmla="*/ 257819 h 384798"/>
                <a:gd name="csX3" fmla="*/ 846406 w 1692812"/>
                <a:gd name="csY3" fmla="*/ 384798 h 384798"/>
                <a:gd name="csX4" fmla="*/ 205056 w 1692812"/>
                <a:gd name="csY4" fmla="*/ 257819 h 384798"/>
                <a:gd name="csX0" fmla="*/ 0 w 727381"/>
                <a:gd name="csY0" fmla="*/ 127040 h 254067"/>
                <a:gd name="csX1" fmla="*/ 641350 w 727381"/>
                <a:gd name="csY1" fmla="*/ 61 h 254067"/>
                <a:gd name="csX2" fmla="*/ 720725 w 727381"/>
                <a:gd name="csY2" fmla="*/ 115134 h 254067"/>
                <a:gd name="csX3" fmla="*/ 641350 w 727381"/>
                <a:gd name="csY3" fmla="*/ 254019 h 254067"/>
                <a:gd name="csX4" fmla="*/ 0 w 727381"/>
                <a:gd name="csY4" fmla="*/ 127040 h 254067"/>
                <a:gd name="csX0" fmla="*/ 146905 w 874286"/>
                <a:gd name="csY0" fmla="*/ 427025 h 554080"/>
                <a:gd name="csX1" fmla="*/ 57211 w 874286"/>
                <a:gd name="csY1" fmla="*/ 8 h 554080"/>
                <a:gd name="csX2" fmla="*/ 867630 w 874286"/>
                <a:gd name="csY2" fmla="*/ 415119 h 554080"/>
                <a:gd name="csX3" fmla="*/ 788255 w 874286"/>
                <a:gd name="csY3" fmla="*/ 554004 h 554080"/>
                <a:gd name="csX4" fmla="*/ 146905 w 874286"/>
                <a:gd name="csY4" fmla="*/ 427025 h 554080"/>
                <a:gd name="csX0" fmla="*/ 242946 w 970327"/>
                <a:gd name="csY0" fmla="*/ 346066 h 473101"/>
                <a:gd name="csX1" fmla="*/ 38952 w 970327"/>
                <a:gd name="csY1" fmla="*/ 12 h 473101"/>
                <a:gd name="csX2" fmla="*/ 963671 w 970327"/>
                <a:gd name="csY2" fmla="*/ 334160 h 473101"/>
                <a:gd name="csX3" fmla="*/ 884296 w 970327"/>
                <a:gd name="csY3" fmla="*/ 473045 h 473101"/>
                <a:gd name="csX4" fmla="*/ 242946 w 970327"/>
                <a:gd name="csY4" fmla="*/ 346066 h 473101"/>
                <a:gd name="csX0" fmla="*/ 348378 w 946944"/>
                <a:gd name="csY0" fmla="*/ 265573 h 474623"/>
                <a:gd name="csX1" fmla="*/ 20559 w 946944"/>
                <a:gd name="csY1" fmla="*/ 481 h 474623"/>
                <a:gd name="csX2" fmla="*/ 945278 w 946944"/>
                <a:gd name="csY2" fmla="*/ 334629 h 474623"/>
                <a:gd name="csX3" fmla="*/ 865903 w 946944"/>
                <a:gd name="csY3" fmla="*/ 473514 h 474623"/>
                <a:gd name="csX4" fmla="*/ 348378 w 946944"/>
                <a:gd name="csY4" fmla="*/ 265573 h 474623"/>
                <a:gd name="csX0" fmla="*/ 330569 w 849786"/>
                <a:gd name="csY0" fmla="*/ 280372 h 492941"/>
                <a:gd name="csX1" fmla="*/ 2750 w 849786"/>
                <a:gd name="csY1" fmla="*/ 15280 h 492941"/>
                <a:gd name="csX2" fmla="*/ 508369 w 849786"/>
                <a:gd name="csY2" fmla="*/ 75585 h 492941"/>
                <a:gd name="csX3" fmla="*/ 848094 w 849786"/>
                <a:gd name="csY3" fmla="*/ 488313 h 492941"/>
                <a:gd name="csX4" fmla="*/ 330569 w 849786"/>
                <a:gd name="csY4" fmla="*/ 280372 h 492941"/>
                <a:gd name="csX0" fmla="*/ 338742 w 870720"/>
                <a:gd name="csY0" fmla="*/ 324324 h 540392"/>
                <a:gd name="csX1" fmla="*/ 10923 w 870720"/>
                <a:gd name="csY1" fmla="*/ 59232 h 540392"/>
                <a:gd name="csX2" fmla="*/ 737998 w 870720"/>
                <a:gd name="csY2" fmla="*/ 36193 h 540392"/>
                <a:gd name="csX3" fmla="*/ 856267 w 870720"/>
                <a:gd name="csY3" fmla="*/ 532265 h 540392"/>
                <a:gd name="csX4" fmla="*/ 338742 w 870720"/>
                <a:gd name="csY4" fmla="*/ 324324 h 540392"/>
                <a:gd name="csX0" fmla="*/ 338742 w 871208"/>
                <a:gd name="csY0" fmla="*/ 330125 h 546193"/>
                <a:gd name="csX1" fmla="*/ 10923 w 871208"/>
                <a:gd name="csY1" fmla="*/ 65033 h 546193"/>
                <a:gd name="csX2" fmla="*/ 737998 w 871208"/>
                <a:gd name="csY2" fmla="*/ 41994 h 546193"/>
                <a:gd name="csX3" fmla="*/ 731977 w 871208"/>
                <a:gd name="csY3" fmla="*/ 36353 h 546193"/>
                <a:gd name="csX4" fmla="*/ 856267 w 871208"/>
                <a:gd name="csY4" fmla="*/ 538066 h 546193"/>
                <a:gd name="csX5" fmla="*/ 338742 w 871208"/>
                <a:gd name="csY5" fmla="*/ 330125 h 546193"/>
                <a:gd name="csX0" fmla="*/ 338742 w 914528"/>
                <a:gd name="csY0" fmla="*/ 292920 h 500896"/>
                <a:gd name="csX1" fmla="*/ 10923 w 914528"/>
                <a:gd name="csY1" fmla="*/ 27828 h 500896"/>
                <a:gd name="csX2" fmla="*/ 737998 w 914528"/>
                <a:gd name="csY2" fmla="*/ 4789 h 500896"/>
                <a:gd name="csX3" fmla="*/ 889140 w 914528"/>
                <a:gd name="csY3" fmla="*/ 277755 h 500896"/>
                <a:gd name="csX4" fmla="*/ 856267 w 914528"/>
                <a:gd name="csY4" fmla="*/ 500861 h 500896"/>
                <a:gd name="csX5" fmla="*/ 338742 w 914528"/>
                <a:gd name="csY5" fmla="*/ 292920 h 500896"/>
                <a:gd name="csX0" fmla="*/ 351300 w 1036693"/>
                <a:gd name="csY0" fmla="*/ 271256 h 479232"/>
                <a:gd name="csX1" fmla="*/ 23481 w 1036693"/>
                <a:gd name="csY1" fmla="*/ 6164 h 479232"/>
                <a:gd name="csX2" fmla="*/ 1002969 w 1036693"/>
                <a:gd name="csY2" fmla="*/ 75994 h 479232"/>
                <a:gd name="csX3" fmla="*/ 901698 w 1036693"/>
                <a:gd name="csY3" fmla="*/ 256091 h 479232"/>
                <a:gd name="csX4" fmla="*/ 868825 w 1036693"/>
                <a:gd name="csY4" fmla="*/ 479197 h 479232"/>
                <a:gd name="csX5" fmla="*/ 351300 w 1036693"/>
                <a:gd name="csY5" fmla="*/ 271256 h 479232"/>
                <a:gd name="csX0" fmla="*/ 351300 w 1021391"/>
                <a:gd name="csY0" fmla="*/ 271256 h 479273"/>
                <a:gd name="csX1" fmla="*/ 23481 w 1021391"/>
                <a:gd name="csY1" fmla="*/ 6164 h 479273"/>
                <a:gd name="csX2" fmla="*/ 1002969 w 1021391"/>
                <a:gd name="csY2" fmla="*/ 75994 h 479273"/>
                <a:gd name="csX3" fmla="*/ 634998 w 1021391"/>
                <a:gd name="csY3" fmla="*/ 248948 h 479273"/>
                <a:gd name="csX4" fmla="*/ 868825 w 1021391"/>
                <a:gd name="csY4" fmla="*/ 479197 h 479273"/>
                <a:gd name="csX5" fmla="*/ 351300 w 1021391"/>
                <a:gd name="csY5" fmla="*/ 271256 h 479273"/>
                <a:gd name="csX0" fmla="*/ 351300 w 1033419"/>
                <a:gd name="csY0" fmla="*/ 271256 h 480845"/>
                <a:gd name="csX1" fmla="*/ 23481 w 1033419"/>
                <a:gd name="csY1" fmla="*/ 6164 h 480845"/>
                <a:gd name="csX2" fmla="*/ 1002969 w 1033419"/>
                <a:gd name="csY2" fmla="*/ 75994 h 480845"/>
                <a:gd name="csX3" fmla="*/ 867187 w 1033419"/>
                <a:gd name="csY3" fmla="*/ 157955 h 480845"/>
                <a:gd name="csX4" fmla="*/ 868825 w 1033419"/>
                <a:gd name="csY4" fmla="*/ 479197 h 480845"/>
                <a:gd name="csX5" fmla="*/ 351300 w 1033419"/>
                <a:gd name="csY5" fmla="*/ 271256 h 480845"/>
                <a:gd name="csX0" fmla="*/ 351300 w 1033827"/>
                <a:gd name="csY0" fmla="*/ 271256 h 479295"/>
                <a:gd name="csX1" fmla="*/ 23481 w 1033827"/>
                <a:gd name="csY1" fmla="*/ 6164 h 479295"/>
                <a:gd name="csX2" fmla="*/ 1002969 w 1033827"/>
                <a:gd name="csY2" fmla="*/ 75994 h 479295"/>
                <a:gd name="csX3" fmla="*/ 871894 w 1033827"/>
                <a:gd name="csY3" fmla="*/ 245810 h 479295"/>
                <a:gd name="csX4" fmla="*/ 868825 w 1033827"/>
                <a:gd name="csY4" fmla="*/ 479197 h 479295"/>
                <a:gd name="csX5" fmla="*/ 351300 w 1033827"/>
                <a:gd name="csY5" fmla="*/ 271256 h 479295"/>
                <a:gd name="csX0" fmla="*/ 351300 w 1022375"/>
                <a:gd name="csY0" fmla="*/ 271256 h 479198"/>
                <a:gd name="csX1" fmla="*/ 23481 w 1022375"/>
                <a:gd name="csY1" fmla="*/ 6164 h 479198"/>
                <a:gd name="csX2" fmla="*/ 1002969 w 1022375"/>
                <a:gd name="csY2" fmla="*/ 75994 h 479198"/>
                <a:gd name="csX3" fmla="*/ 664807 w 1022375"/>
                <a:gd name="csY3" fmla="*/ 274050 h 479198"/>
                <a:gd name="csX4" fmla="*/ 868825 w 1022375"/>
                <a:gd name="csY4" fmla="*/ 479197 h 479198"/>
                <a:gd name="csX5" fmla="*/ 351300 w 1022375"/>
                <a:gd name="csY5" fmla="*/ 271256 h 479198"/>
                <a:gd name="csX0" fmla="*/ 351300 w 1023111"/>
                <a:gd name="csY0" fmla="*/ 271256 h 479203"/>
                <a:gd name="csX1" fmla="*/ 23481 w 1023111"/>
                <a:gd name="csY1" fmla="*/ 6164 h 479203"/>
                <a:gd name="csX2" fmla="*/ 1002969 w 1023111"/>
                <a:gd name="csY2" fmla="*/ 75994 h 479203"/>
                <a:gd name="csX3" fmla="*/ 685202 w 1023111"/>
                <a:gd name="csY3" fmla="*/ 264638 h 479203"/>
                <a:gd name="csX4" fmla="*/ 868825 w 1023111"/>
                <a:gd name="csY4" fmla="*/ 479197 h 479203"/>
                <a:gd name="csX5" fmla="*/ 351300 w 1023111"/>
                <a:gd name="csY5" fmla="*/ 271256 h 479203"/>
                <a:gd name="csX0" fmla="*/ 351300 w 1023111"/>
                <a:gd name="csY0" fmla="*/ 271256 h 502695"/>
                <a:gd name="csX1" fmla="*/ 23481 w 1023111"/>
                <a:gd name="csY1" fmla="*/ 6164 h 502695"/>
                <a:gd name="csX2" fmla="*/ 1002969 w 1023111"/>
                <a:gd name="csY2" fmla="*/ 75994 h 502695"/>
                <a:gd name="csX3" fmla="*/ 685202 w 1023111"/>
                <a:gd name="csY3" fmla="*/ 264638 h 502695"/>
                <a:gd name="csX4" fmla="*/ 868825 w 1023111"/>
                <a:gd name="csY4" fmla="*/ 479197 h 502695"/>
                <a:gd name="csX5" fmla="*/ 872599 w 1023111"/>
                <a:gd name="csY5" fmla="*/ 473733 h 502695"/>
                <a:gd name="csX6" fmla="*/ 351300 w 1023111"/>
                <a:gd name="csY6" fmla="*/ 271256 h 502695"/>
                <a:gd name="csX0" fmla="*/ 351158 w 1022969"/>
                <a:gd name="csY0" fmla="*/ 271256 h 520428"/>
                <a:gd name="csX1" fmla="*/ 23339 w 1022969"/>
                <a:gd name="csY1" fmla="*/ 6164 h 520428"/>
                <a:gd name="csX2" fmla="*/ 1002827 w 1022969"/>
                <a:gd name="csY2" fmla="*/ 75994 h 520428"/>
                <a:gd name="csX3" fmla="*/ 685060 w 1022969"/>
                <a:gd name="csY3" fmla="*/ 264638 h 520428"/>
                <a:gd name="csX4" fmla="*/ 868683 w 1022969"/>
                <a:gd name="csY4" fmla="*/ 479197 h 520428"/>
                <a:gd name="csX5" fmla="*/ 853631 w 1022969"/>
                <a:gd name="csY5" fmla="*/ 501972 h 520428"/>
                <a:gd name="csX6" fmla="*/ 351158 w 1022969"/>
                <a:gd name="csY6" fmla="*/ 271256 h 520428"/>
                <a:gd name="csX0" fmla="*/ 351158 w 1022969"/>
                <a:gd name="csY0" fmla="*/ 271256 h 505353"/>
                <a:gd name="csX1" fmla="*/ 23339 w 1022969"/>
                <a:gd name="csY1" fmla="*/ 6164 h 505353"/>
                <a:gd name="csX2" fmla="*/ 1002827 w 1022969"/>
                <a:gd name="csY2" fmla="*/ 75994 h 505353"/>
                <a:gd name="csX3" fmla="*/ 685060 w 1022969"/>
                <a:gd name="csY3" fmla="*/ 264638 h 505353"/>
                <a:gd name="csX4" fmla="*/ 845150 w 1022969"/>
                <a:gd name="csY4" fmla="*/ 254852 h 505353"/>
                <a:gd name="csX5" fmla="*/ 853631 w 1022969"/>
                <a:gd name="csY5" fmla="*/ 501972 h 505353"/>
                <a:gd name="csX6" fmla="*/ 351158 w 1022969"/>
                <a:gd name="csY6" fmla="*/ 271256 h 505353"/>
                <a:gd name="csX0" fmla="*/ 351158 w 1022969"/>
                <a:gd name="csY0" fmla="*/ 271256 h 505989"/>
                <a:gd name="csX1" fmla="*/ 23339 w 1022969"/>
                <a:gd name="csY1" fmla="*/ 6164 h 505989"/>
                <a:gd name="csX2" fmla="*/ 1002827 w 1022969"/>
                <a:gd name="csY2" fmla="*/ 75994 h 505989"/>
                <a:gd name="csX3" fmla="*/ 685060 w 1022969"/>
                <a:gd name="csY3" fmla="*/ 264638 h 505989"/>
                <a:gd name="csX4" fmla="*/ 874958 w 1022969"/>
                <a:gd name="csY4" fmla="*/ 297211 h 505989"/>
                <a:gd name="csX5" fmla="*/ 853631 w 1022969"/>
                <a:gd name="csY5" fmla="*/ 501972 h 505989"/>
                <a:gd name="csX6" fmla="*/ 351158 w 1022969"/>
                <a:gd name="csY6" fmla="*/ 271256 h 505989"/>
                <a:gd name="csX0" fmla="*/ 351158 w 1022969"/>
                <a:gd name="csY0" fmla="*/ 271256 h 506016"/>
                <a:gd name="csX1" fmla="*/ 23339 w 1022969"/>
                <a:gd name="csY1" fmla="*/ 6164 h 506016"/>
                <a:gd name="csX2" fmla="*/ 1002827 w 1022969"/>
                <a:gd name="csY2" fmla="*/ 75994 h 506016"/>
                <a:gd name="csX3" fmla="*/ 685060 w 1022969"/>
                <a:gd name="csY3" fmla="*/ 264638 h 506016"/>
                <a:gd name="csX4" fmla="*/ 874958 w 1022969"/>
                <a:gd name="csY4" fmla="*/ 297211 h 506016"/>
                <a:gd name="csX5" fmla="*/ 853631 w 1022969"/>
                <a:gd name="csY5" fmla="*/ 501972 h 506016"/>
                <a:gd name="csX6" fmla="*/ 351158 w 1022969"/>
                <a:gd name="csY6" fmla="*/ 271256 h 506016"/>
                <a:gd name="csX0" fmla="*/ 351158 w 1022969"/>
                <a:gd name="csY0" fmla="*/ 271256 h 506256"/>
                <a:gd name="csX1" fmla="*/ 23339 w 1022969"/>
                <a:gd name="csY1" fmla="*/ 6164 h 506256"/>
                <a:gd name="csX2" fmla="*/ 1002827 w 1022969"/>
                <a:gd name="csY2" fmla="*/ 75994 h 506256"/>
                <a:gd name="csX3" fmla="*/ 685060 w 1022969"/>
                <a:gd name="csY3" fmla="*/ 264638 h 506256"/>
                <a:gd name="csX4" fmla="*/ 799653 w 1022969"/>
                <a:gd name="csY4" fmla="*/ 309762 h 506256"/>
                <a:gd name="csX5" fmla="*/ 853631 w 1022969"/>
                <a:gd name="csY5" fmla="*/ 501972 h 506256"/>
                <a:gd name="csX6" fmla="*/ 351158 w 1022969"/>
                <a:gd name="csY6" fmla="*/ 271256 h 506256"/>
                <a:gd name="csX0" fmla="*/ 351158 w 1022969"/>
                <a:gd name="csY0" fmla="*/ 271256 h 506256"/>
                <a:gd name="csX1" fmla="*/ 23339 w 1022969"/>
                <a:gd name="csY1" fmla="*/ 6164 h 506256"/>
                <a:gd name="csX2" fmla="*/ 1002827 w 1022969"/>
                <a:gd name="csY2" fmla="*/ 75994 h 506256"/>
                <a:gd name="csX3" fmla="*/ 685060 w 1022969"/>
                <a:gd name="csY3" fmla="*/ 264638 h 506256"/>
                <a:gd name="csX4" fmla="*/ 799653 w 1022969"/>
                <a:gd name="csY4" fmla="*/ 309762 h 506256"/>
                <a:gd name="csX5" fmla="*/ 853631 w 1022969"/>
                <a:gd name="csY5" fmla="*/ 501972 h 506256"/>
                <a:gd name="csX6" fmla="*/ 351158 w 1022969"/>
                <a:gd name="csY6" fmla="*/ 271256 h 506256"/>
                <a:gd name="csX0" fmla="*/ 351158 w 1022969"/>
                <a:gd name="csY0" fmla="*/ 271256 h 506256"/>
                <a:gd name="csX1" fmla="*/ 23339 w 1022969"/>
                <a:gd name="csY1" fmla="*/ 6164 h 506256"/>
                <a:gd name="csX2" fmla="*/ 1002827 w 1022969"/>
                <a:gd name="csY2" fmla="*/ 75994 h 506256"/>
                <a:gd name="csX3" fmla="*/ 685060 w 1022969"/>
                <a:gd name="csY3" fmla="*/ 264638 h 506256"/>
                <a:gd name="csX4" fmla="*/ 799653 w 1022969"/>
                <a:gd name="csY4" fmla="*/ 309762 h 506256"/>
                <a:gd name="csX5" fmla="*/ 853631 w 1022969"/>
                <a:gd name="csY5" fmla="*/ 501972 h 506256"/>
                <a:gd name="csX6" fmla="*/ 351158 w 1022969"/>
                <a:gd name="csY6" fmla="*/ 271256 h 506256"/>
                <a:gd name="csX0" fmla="*/ 351158 w 1022969"/>
                <a:gd name="csY0" fmla="*/ 271256 h 506256"/>
                <a:gd name="csX1" fmla="*/ 23339 w 1022969"/>
                <a:gd name="csY1" fmla="*/ 6164 h 506256"/>
                <a:gd name="csX2" fmla="*/ 1002827 w 1022969"/>
                <a:gd name="csY2" fmla="*/ 75994 h 506256"/>
                <a:gd name="csX3" fmla="*/ 685060 w 1022969"/>
                <a:gd name="csY3" fmla="*/ 264638 h 506256"/>
                <a:gd name="csX4" fmla="*/ 799653 w 1022969"/>
                <a:gd name="csY4" fmla="*/ 309762 h 506256"/>
                <a:gd name="csX5" fmla="*/ 853631 w 1022969"/>
                <a:gd name="csY5" fmla="*/ 501972 h 506256"/>
                <a:gd name="csX6" fmla="*/ 351158 w 1022969"/>
                <a:gd name="csY6" fmla="*/ 271256 h 506256"/>
                <a:gd name="csX0" fmla="*/ 351158 w 1022969"/>
                <a:gd name="csY0" fmla="*/ 270613 h 505613"/>
                <a:gd name="csX1" fmla="*/ 23339 w 1022969"/>
                <a:gd name="csY1" fmla="*/ 5521 h 505613"/>
                <a:gd name="csX2" fmla="*/ 1002827 w 1022969"/>
                <a:gd name="csY2" fmla="*/ 75351 h 505613"/>
                <a:gd name="csX3" fmla="*/ 685060 w 1022969"/>
                <a:gd name="csY3" fmla="*/ 263995 h 505613"/>
                <a:gd name="csX4" fmla="*/ 799653 w 1022969"/>
                <a:gd name="csY4" fmla="*/ 309119 h 505613"/>
                <a:gd name="csX5" fmla="*/ 853631 w 1022969"/>
                <a:gd name="csY5" fmla="*/ 501329 h 505613"/>
                <a:gd name="csX6" fmla="*/ 351158 w 1022969"/>
                <a:gd name="csY6" fmla="*/ 270613 h 505613"/>
                <a:gd name="csX0" fmla="*/ 351158 w 1088575"/>
                <a:gd name="csY0" fmla="*/ 272182 h 507182"/>
                <a:gd name="csX1" fmla="*/ 23339 w 1088575"/>
                <a:gd name="csY1" fmla="*/ 7090 h 507182"/>
                <a:gd name="csX2" fmla="*/ 1002827 w 1088575"/>
                <a:gd name="csY2" fmla="*/ 76920 h 507182"/>
                <a:gd name="csX3" fmla="*/ 1002671 w 1088575"/>
                <a:gd name="csY3" fmla="*/ 85585 h 507182"/>
                <a:gd name="csX4" fmla="*/ 685060 w 1088575"/>
                <a:gd name="csY4" fmla="*/ 265564 h 507182"/>
                <a:gd name="csX5" fmla="*/ 799653 w 1088575"/>
                <a:gd name="csY5" fmla="*/ 310688 h 507182"/>
                <a:gd name="csX6" fmla="*/ 853631 w 1088575"/>
                <a:gd name="csY6" fmla="*/ 502898 h 507182"/>
                <a:gd name="csX7" fmla="*/ 351158 w 1088575"/>
                <a:gd name="csY7" fmla="*/ 272182 h 507182"/>
                <a:gd name="csX0" fmla="*/ 351158 w 1069203"/>
                <a:gd name="csY0" fmla="*/ 272182 h 507182"/>
                <a:gd name="csX1" fmla="*/ 23339 w 1069203"/>
                <a:gd name="csY1" fmla="*/ 7090 h 507182"/>
                <a:gd name="csX2" fmla="*/ 1002827 w 1069203"/>
                <a:gd name="csY2" fmla="*/ 76920 h 507182"/>
                <a:gd name="csX3" fmla="*/ 930505 w 1069203"/>
                <a:gd name="csY3" fmla="*/ 154614 h 507182"/>
                <a:gd name="csX4" fmla="*/ 685060 w 1069203"/>
                <a:gd name="csY4" fmla="*/ 265564 h 507182"/>
                <a:gd name="csX5" fmla="*/ 799653 w 1069203"/>
                <a:gd name="csY5" fmla="*/ 310688 h 507182"/>
                <a:gd name="csX6" fmla="*/ 853631 w 1069203"/>
                <a:gd name="csY6" fmla="*/ 502898 h 507182"/>
                <a:gd name="csX7" fmla="*/ 351158 w 1069203"/>
                <a:gd name="csY7" fmla="*/ 272182 h 507182"/>
                <a:gd name="csX0" fmla="*/ 351158 w 1066646"/>
                <a:gd name="csY0" fmla="*/ 272182 h 507182"/>
                <a:gd name="csX1" fmla="*/ 23339 w 1066646"/>
                <a:gd name="csY1" fmla="*/ 7090 h 507182"/>
                <a:gd name="csX2" fmla="*/ 1002827 w 1066646"/>
                <a:gd name="csY2" fmla="*/ 76920 h 507182"/>
                <a:gd name="csX3" fmla="*/ 917954 w 1066646"/>
                <a:gd name="csY3" fmla="*/ 129513 h 507182"/>
                <a:gd name="csX4" fmla="*/ 685060 w 1066646"/>
                <a:gd name="csY4" fmla="*/ 265564 h 507182"/>
                <a:gd name="csX5" fmla="*/ 799653 w 1066646"/>
                <a:gd name="csY5" fmla="*/ 310688 h 507182"/>
                <a:gd name="csX6" fmla="*/ 853631 w 1066646"/>
                <a:gd name="csY6" fmla="*/ 502898 h 507182"/>
                <a:gd name="csX7" fmla="*/ 351158 w 1066646"/>
                <a:gd name="csY7" fmla="*/ 272182 h 507182"/>
                <a:gd name="csX0" fmla="*/ 351158 w 1066646"/>
                <a:gd name="csY0" fmla="*/ 272182 h 506779"/>
                <a:gd name="csX1" fmla="*/ 23339 w 1066646"/>
                <a:gd name="csY1" fmla="*/ 7090 h 506779"/>
                <a:gd name="csX2" fmla="*/ 1002827 w 1066646"/>
                <a:gd name="csY2" fmla="*/ 76920 h 506779"/>
                <a:gd name="csX3" fmla="*/ 917954 w 1066646"/>
                <a:gd name="csY3" fmla="*/ 129513 h 506779"/>
                <a:gd name="csX4" fmla="*/ 685060 w 1066646"/>
                <a:gd name="csY4" fmla="*/ 265564 h 506779"/>
                <a:gd name="csX5" fmla="*/ 820048 w 1066646"/>
                <a:gd name="csY5" fmla="*/ 288724 h 506779"/>
                <a:gd name="csX6" fmla="*/ 853631 w 1066646"/>
                <a:gd name="csY6" fmla="*/ 502898 h 506779"/>
                <a:gd name="csX7" fmla="*/ 351158 w 1066646"/>
                <a:gd name="csY7" fmla="*/ 272182 h 506779"/>
                <a:gd name="csX0" fmla="*/ 351158 w 1066646"/>
                <a:gd name="csY0" fmla="*/ 272182 h 507139"/>
                <a:gd name="csX1" fmla="*/ 23339 w 1066646"/>
                <a:gd name="csY1" fmla="*/ 7090 h 507139"/>
                <a:gd name="csX2" fmla="*/ 1002827 w 1066646"/>
                <a:gd name="csY2" fmla="*/ 76920 h 507139"/>
                <a:gd name="csX3" fmla="*/ 917954 w 1066646"/>
                <a:gd name="csY3" fmla="*/ 129513 h 507139"/>
                <a:gd name="csX4" fmla="*/ 685060 w 1066646"/>
                <a:gd name="csY4" fmla="*/ 265564 h 507139"/>
                <a:gd name="csX5" fmla="*/ 820048 w 1066646"/>
                <a:gd name="csY5" fmla="*/ 288724 h 507139"/>
                <a:gd name="csX6" fmla="*/ 853631 w 1066646"/>
                <a:gd name="csY6" fmla="*/ 502898 h 507139"/>
                <a:gd name="csX7" fmla="*/ 351158 w 1066646"/>
                <a:gd name="csY7" fmla="*/ 272182 h 507139"/>
                <a:gd name="csX0" fmla="*/ 351158 w 1066646"/>
                <a:gd name="csY0" fmla="*/ 272182 h 507700"/>
                <a:gd name="csX1" fmla="*/ 23339 w 1066646"/>
                <a:gd name="csY1" fmla="*/ 7090 h 507700"/>
                <a:gd name="csX2" fmla="*/ 1002827 w 1066646"/>
                <a:gd name="csY2" fmla="*/ 76920 h 507700"/>
                <a:gd name="csX3" fmla="*/ 917954 w 1066646"/>
                <a:gd name="csY3" fmla="*/ 129513 h 507700"/>
                <a:gd name="csX4" fmla="*/ 685060 w 1066646"/>
                <a:gd name="csY4" fmla="*/ 265564 h 507700"/>
                <a:gd name="csX5" fmla="*/ 925161 w 1066646"/>
                <a:gd name="csY5" fmla="*/ 313826 h 507700"/>
                <a:gd name="csX6" fmla="*/ 853631 w 1066646"/>
                <a:gd name="csY6" fmla="*/ 502898 h 507700"/>
                <a:gd name="csX7" fmla="*/ 351158 w 1066646"/>
                <a:gd name="csY7" fmla="*/ 272182 h 507700"/>
                <a:gd name="csX0" fmla="*/ 351158 w 1066646"/>
                <a:gd name="csY0" fmla="*/ 272182 h 508114"/>
                <a:gd name="csX1" fmla="*/ 23339 w 1066646"/>
                <a:gd name="csY1" fmla="*/ 7090 h 508114"/>
                <a:gd name="csX2" fmla="*/ 1002827 w 1066646"/>
                <a:gd name="csY2" fmla="*/ 76920 h 508114"/>
                <a:gd name="csX3" fmla="*/ 917954 w 1066646"/>
                <a:gd name="csY3" fmla="*/ 129513 h 508114"/>
                <a:gd name="csX4" fmla="*/ 685060 w 1066646"/>
                <a:gd name="csY4" fmla="*/ 265564 h 508114"/>
                <a:gd name="csX5" fmla="*/ 925161 w 1066646"/>
                <a:gd name="csY5" fmla="*/ 313826 h 508114"/>
                <a:gd name="csX6" fmla="*/ 853631 w 1066646"/>
                <a:gd name="csY6" fmla="*/ 502898 h 508114"/>
                <a:gd name="csX7" fmla="*/ 351158 w 1066646"/>
                <a:gd name="csY7" fmla="*/ 272182 h 508114"/>
                <a:gd name="csX0" fmla="*/ 351158 w 1066646"/>
                <a:gd name="csY0" fmla="*/ 272182 h 508205"/>
                <a:gd name="csX1" fmla="*/ 23339 w 1066646"/>
                <a:gd name="csY1" fmla="*/ 7090 h 508205"/>
                <a:gd name="csX2" fmla="*/ 1002827 w 1066646"/>
                <a:gd name="csY2" fmla="*/ 76920 h 508205"/>
                <a:gd name="csX3" fmla="*/ 917954 w 1066646"/>
                <a:gd name="csY3" fmla="*/ 129513 h 508205"/>
                <a:gd name="csX4" fmla="*/ 685060 w 1066646"/>
                <a:gd name="csY4" fmla="*/ 265564 h 508205"/>
                <a:gd name="csX5" fmla="*/ 925161 w 1066646"/>
                <a:gd name="csY5" fmla="*/ 313826 h 508205"/>
                <a:gd name="csX6" fmla="*/ 853631 w 1066646"/>
                <a:gd name="csY6" fmla="*/ 502898 h 508205"/>
                <a:gd name="csX7" fmla="*/ 351158 w 1066646"/>
                <a:gd name="csY7" fmla="*/ 272182 h 508205"/>
                <a:gd name="csX0" fmla="*/ 351158 w 1066646"/>
                <a:gd name="csY0" fmla="*/ 272182 h 507662"/>
                <a:gd name="csX1" fmla="*/ 23339 w 1066646"/>
                <a:gd name="csY1" fmla="*/ 7090 h 507662"/>
                <a:gd name="csX2" fmla="*/ 1002827 w 1066646"/>
                <a:gd name="csY2" fmla="*/ 76920 h 507662"/>
                <a:gd name="csX3" fmla="*/ 917954 w 1066646"/>
                <a:gd name="csY3" fmla="*/ 129513 h 507662"/>
                <a:gd name="csX4" fmla="*/ 685060 w 1066646"/>
                <a:gd name="csY4" fmla="*/ 265564 h 507662"/>
                <a:gd name="csX5" fmla="*/ 925161 w 1066646"/>
                <a:gd name="csY5" fmla="*/ 313826 h 507662"/>
                <a:gd name="csX6" fmla="*/ 853631 w 1066646"/>
                <a:gd name="csY6" fmla="*/ 502898 h 507662"/>
                <a:gd name="csX7" fmla="*/ 351158 w 1066646"/>
                <a:gd name="csY7" fmla="*/ 272182 h 507662"/>
                <a:gd name="csX0" fmla="*/ 351158 w 1066646"/>
                <a:gd name="csY0" fmla="*/ 272182 h 507662"/>
                <a:gd name="csX1" fmla="*/ 23339 w 1066646"/>
                <a:gd name="csY1" fmla="*/ 7090 h 507662"/>
                <a:gd name="csX2" fmla="*/ 1002827 w 1066646"/>
                <a:gd name="csY2" fmla="*/ 76920 h 507662"/>
                <a:gd name="csX3" fmla="*/ 917954 w 1066646"/>
                <a:gd name="csY3" fmla="*/ 129513 h 507662"/>
                <a:gd name="csX4" fmla="*/ 685060 w 1066646"/>
                <a:gd name="csY4" fmla="*/ 265564 h 507662"/>
                <a:gd name="csX5" fmla="*/ 925161 w 1066646"/>
                <a:gd name="csY5" fmla="*/ 313826 h 507662"/>
                <a:gd name="csX6" fmla="*/ 853631 w 1066646"/>
                <a:gd name="csY6" fmla="*/ 502898 h 507662"/>
                <a:gd name="csX7" fmla="*/ 351158 w 1066646"/>
                <a:gd name="csY7" fmla="*/ 272182 h 507662"/>
                <a:gd name="csX0" fmla="*/ 351158 w 1066646"/>
                <a:gd name="csY0" fmla="*/ 272182 h 507662"/>
                <a:gd name="csX1" fmla="*/ 23339 w 1066646"/>
                <a:gd name="csY1" fmla="*/ 7090 h 507662"/>
                <a:gd name="csX2" fmla="*/ 1002827 w 1066646"/>
                <a:gd name="csY2" fmla="*/ 76920 h 507662"/>
                <a:gd name="csX3" fmla="*/ 917954 w 1066646"/>
                <a:gd name="csY3" fmla="*/ 129513 h 507662"/>
                <a:gd name="csX4" fmla="*/ 685060 w 1066646"/>
                <a:gd name="csY4" fmla="*/ 265564 h 507662"/>
                <a:gd name="csX5" fmla="*/ 925161 w 1066646"/>
                <a:gd name="csY5" fmla="*/ 313826 h 507662"/>
                <a:gd name="csX6" fmla="*/ 853631 w 1066646"/>
                <a:gd name="csY6" fmla="*/ 502898 h 507662"/>
                <a:gd name="csX7" fmla="*/ 351158 w 1066646"/>
                <a:gd name="csY7" fmla="*/ 272182 h 507662"/>
                <a:gd name="csX0" fmla="*/ 351158 w 1066646"/>
                <a:gd name="csY0" fmla="*/ 272182 h 507662"/>
                <a:gd name="csX1" fmla="*/ 23339 w 1066646"/>
                <a:gd name="csY1" fmla="*/ 7090 h 507662"/>
                <a:gd name="csX2" fmla="*/ 1002827 w 1066646"/>
                <a:gd name="csY2" fmla="*/ 76920 h 507662"/>
                <a:gd name="csX3" fmla="*/ 917954 w 1066646"/>
                <a:gd name="csY3" fmla="*/ 129513 h 507662"/>
                <a:gd name="csX4" fmla="*/ 685060 w 1066646"/>
                <a:gd name="csY4" fmla="*/ 265564 h 507662"/>
                <a:gd name="csX5" fmla="*/ 925161 w 1066646"/>
                <a:gd name="csY5" fmla="*/ 313826 h 507662"/>
                <a:gd name="csX6" fmla="*/ 853631 w 1066646"/>
                <a:gd name="csY6" fmla="*/ 502898 h 507662"/>
                <a:gd name="csX7" fmla="*/ 351158 w 1066646"/>
                <a:gd name="csY7" fmla="*/ 272182 h 5076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066646" h="507662">
                  <a:moveTo>
                    <a:pt x="351158" y="272182"/>
                  </a:moveTo>
                  <a:cubicBezTo>
                    <a:pt x="212776" y="189547"/>
                    <a:pt x="-85273" y="39634"/>
                    <a:pt x="23339" y="7090"/>
                  </a:cubicBezTo>
                  <a:cubicBezTo>
                    <a:pt x="131951" y="-25454"/>
                    <a:pt x="839605" y="63838"/>
                    <a:pt x="1002827" y="76920"/>
                  </a:cubicBezTo>
                  <a:cubicBezTo>
                    <a:pt x="1166049" y="90002"/>
                    <a:pt x="970915" y="98072"/>
                    <a:pt x="917954" y="129513"/>
                  </a:cubicBezTo>
                  <a:cubicBezTo>
                    <a:pt x="864993" y="160954"/>
                    <a:pt x="737722" y="191963"/>
                    <a:pt x="685060" y="265564"/>
                  </a:cubicBezTo>
                  <a:cubicBezTo>
                    <a:pt x="805178" y="244700"/>
                    <a:pt x="948838" y="253874"/>
                    <a:pt x="925161" y="313826"/>
                  </a:cubicBezTo>
                  <a:cubicBezTo>
                    <a:pt x="901484" y="373778"/>
                    <a:pt x="939885" y="537555"/>
                    <a:pt x="853631" y="502898"/>
                  </a:cubicBezTo>
                  <a:cubicBezTo>
                    <a:pt x="767377" y="468241"/>
                    <a:pt x="489540" y="354817"/>
                    <a:pt x="351158" y="272182"/>
                  </a:cubicBezTo>
                  <a:close/>
                </a:path>
              </a:pathLst>
            </a:custGeom>
            <a:solidFill>
              <a:schemeClr val="tx1">
                <a:lumMod val="50000"/>
                <a:lumOff val="50000"/>
              </a:schemeClr>
            </a:solidFill>
            <a:ln>
              <a:solidFill>
                <a:schemeClr val="tx1">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dirty="0"/>
            </a:p>
          </p:txBody>
        </p:sp>
        <p:sp>
          <p:nvSpPr>
            <p:cNvPr id="27" name="椭圆 26">
              <a:extLst>
                <a:ext uri="{FF2B5EF4-FFF2-40B4-BE49-F238E27FC236}">
                  <a16:creationId xmlns:a16="http://schemas.microsoft.com/office/drawing/2014/main" id="{5C57BF77-A573-B471-7877-F6AC4127DFB4}"/>
                </a:ext>
              </a:extLst>
            </p:cNvPr>
            <p:cNvSpPr/>
            <p:nvPr/>
          </p:nvSpPr>
          <p:spPr>
            <a:xfrm>
              <a:off x="9183239" y="3653152"/>
              <a:ext cx="277653" cy="277653"/>
            </a:xfrm>
            <a:prstGeom prst="ellipse">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65D10AB3-6407-5317-B1EF-13FF18CB82B3}"/>
                </a:ext>
              </a:extLst>
            </p:cNvPr>
            <p:cNvSpPr/>
            <p:nvPr/>
          </p:nvSpPr>
          <p:spPr>
            <a:xfrm>
              <a:off x="8442472" y="3571444"/>
              <a:ext cx="277653" cy="277653"/>
            </a:xfrm>
            <a:prstGeom prst="ellipse">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7CDD8236-A93B-562C-88DB-F7CB95FCE465}"/>
                </a:ext>
              </a:extLst>
            </p:cNvPr>
            <p:cNvSpPr/>
            <p:nvPr/>
          </p:nvSpPr>
          <p:spPr>
            <a:xfrm>
              <a:off x="8624745" y="3911669"/>
              <a:ext cx="277653" cy="277653"/>
            </a:xfrm>
            <a:prstGeom prst="ellipse">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8" name="组合 47">
            <a:extLst>
              <a:ext uri="{FF2B5EF4-FFF2-40B4-BE49-F238E27FC236}">
                <a16:creationId xmlns:a16="http://schemas.microsoft.com/office/drawing/2014/main" id="{6798C3D0-0908-1D2D-09AF-3AD07B1CD721}"/>
              </a:ext>
            </a:extLst>
          </p:cNvPr>
          <p:cNvGrpSpPr/>
          <p:nvPr/>
        </p:nvGrpSpPr>
        <p:grpSpPr>
          <a:xfrm>
            <a:off x="10166800" y="4950088"/>
            <a:ext cx="1160620" cy="1015973"/>
            <a:chOff x="10222769" y="4726404"/>
            <a:chExt cx="1160620" cy="1015973"/>
          </a:xfrm>
        </p:grpSpPr>
        <p:sp>
          <p:nvSpPr>
            <p:cNvPr id="35" name="任意多边形: 形状 34">
              <a:extLst>
                <a:ext uri="{FF2B5EF4-FFF2-40B4-BE49-F238E27FC236}">
                  <a16:creationId xmlns:a16="http://schemas.microsoft.com/office/drawing/2014/main" id="{A7B62653-13E2-5A43-03AC-A55A29188ABF}"/>
                </a:ext>
              </a:extLst>
            </p:cNvPr>
            <p:cNvSpPr/>
            <p:nvPr/>
          </p:nvSpPr>
          <p:spPr>
            <a:xfrm>
              <a:off x="10963986" y="5148996"/>
              <a:ext cx="26234" cy="135732"/>
            </a:xfrm>
            <a:custGeom>
              <a:avLst/>
              <a:gdLst>
                <a:gd name="csX0" fmla="*/ 21471 w 26234"/>
                <a:gd name="csY0" fmla="*/ 0 h 135732"/>
                <a:gd name="csX1" fmla="*/ 40 w 26234"/>
                <a:gd name="csY1" fmla="*/ 73819 h 135732"/>
                <a:gd name="csX2" fmla="*/ 26234 w 26234"/>
                <a:gd name="csY2" fmla="*/ 135732 h 135732"/>
              </a:gdLst>
              <a:ahLst/>
              <a:cxnLst>
                <a:cxn ang="0">
                  <a:pos x="csX0" y="csY0"/>
                </a:cxn>
                <a:cxn ang="0">
                  <a:pos x="csX1" y="csY1"/>
                </a:cxn>
                <a:cxn ang="0">
                  <a:pos x="csX2" y="csY2"/>
                </a:cxn>
              </a:cxnLst>
              <a:rect l="l" t="t" r="r" b="b"/>
              <a:pathLst>
                <a:path w="26234" h="135732">
                  <a:moveTo>
                    <a:pt x="21471" y="0"/>
                  </a:moveTo>
                  <a:cubicBezTo>
                    <a:pt x="10358" y="25598"/>
                    <a:pt x="-754" y="51197"/>
                    <a:pt x="40" y="73819"/>
                  </a:cubicBezTo>
                  <a:cubicBezTo>
                    <a:pt x="834" y="96441"/>
                    <a:pt x="13534" y="116086"/>
                    <a:pt x="26234" y="135732"/>
                  </a:cubicBezTo>
                </a:path>
              </a:pathLst>
            </a:custGeom>
            <a:ln>
              <a:solidFill>
                <a:srgbClr val="4141FF"/>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zh-CN" altLang="en-US"/>
            </a:p>
          </p:txBody>
        </p:sp>
        <p:sp>
          <p:nvSpPr>
            <p:cNvPr id="36" name="任意多边形: 形状 35">
              <a:extLst>
                <a:ext uri="{FF2B5EF4-FFF2-40B4-BE49-F238E27FC236}">
                  <a16:creationId xmlns:a16="http://schemas.microsoft.com/office/drawing/2014/main" id="{EB502050-32E4-A836-E80D-9DBA72F1BDD6}"/>
                </a:ext>
              </a:extLst>
            </p:cNvPr>
            <p:cNvSpPr/>
            <p:nvPr/>
          </p:nvSpPr>
          <p:spPr>
            <a:xfrm flipH="1">
              <a:off x="10299066" y="4934239"/>
              <a:ext cx="140441" cy="560190"/>
            </a:xfrm>
            <a:custGeom>
              <a:avLst/>
              <a:gdLst>
                <a:gd name="csX0" fmla="*/ 21471 w 26234"/>
                <a:gd name="csY0" fmla="*/ 0 h 135732"/>
                <a:gd name="csX1" fmla="*/ 40 w 26234"/>
                <a:gd name="csY1" fmla="*/ 73819 h 135732"/>
                <a:gd name="csX2" fmla="*/ 26234 w 26234"/>
                <a:gd name="csY2" fmla="*/ 135732 h 135732"/>
              </a:gdLst>
              <a:ahLst/>
              <a:cxnLst>
                <a:cxn ang="0">
                  <a:pos x="csX0" y="csY0"/>
                </a:cxn>
                <a:cxn ang="0">
                  <a:pos x="csX1" y="csY1"/>
                </a:cxn>
                <a:cxn ang="0">
                  <a:pos x="csX2" y="csY2"/>
                </a:cxn>
              </a:cxnLst>
              <a:rect l="l" t="t" r="r" b="b"/>
              <a:pathLst>
                <a:path w="26234" h="135732">
                  <a:moveTo>
                    <a:pt x="21471" y="0"/>
                  </a:moveTo>
                  <a:cubicBezTo>
                    <a:pt x="10358" y="25598"/>
                    <a:pt x="-754" y="51197"/>
                    <a:pt x="40" y="73819"/>
                  </a:cubicBezTo>
                  <a:cubicBezTo>
                    <a:pt x="834" y="96441"/>
                    <a:pt x="13534" y="116086"/>
                    <a:pt x="26234" y="135732"/>
                  </a:cubicBezTo>
                </a:path>
              </a:pathLst>
            </a:custGeom>
            <a:ln>
              <a:solidFill>
                <a:srgbClr val="4141FF"/>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zh-CN" altLang="en-US"/>
            </a:p>
          </p:txBody>
        </p:sp>
        <p:cxnSp>
          <p:nvCxnSpPr>
            <p:cNvPr id="38" name="直接连接符 37">
              <a:extLst>
                <a:ext uri="{FF2B5EF4-FFF2-40B4-BE49-F238E27FC236}">
                  <a16:creationId xmlns:a16="http://schemas.microsoft.com/office/drawing/2014/main" id="{474378B6-24AF-E860-80E8-4BD6228461A4}"/>
                </a:ext>
              </a:extLst>
            </p:cNvPr>
            <p:cNvCxnSpPr>
              <a:cxnSpLocks/>
              <a:endCxn id="35" idx="0"/>
            </p:cNvCxnSpPr>
            <p:nvPr/>
          </p:nvCxnSpPr>
          <p:spPr>
            <a:xfrm>
              <a:off x="10324580" y="4934239"/>
              <a:ext cx="660877" cy="214757"/>
            </a:xfrm>
            <a:prstGeom prst="line">
              <a:avLst/>
            </a:prstGeom>
          </p:spPr>
          <p:style>
            <a:lnRef idx="1">
              <a:schemeClr val="dk1"/>
            </a:lnRef>
            <a:fillRef idx="0">
              <a:schemeClr val="dk1"/>
            </a:fillRef>
            <a:effectRef idx="0">
              <a:schemeClr val="dk1"/>
            </a:effectRef>
            <a:fontRef idx="minor">
              <a:schemeClr val="tx1"/>
            </a:fontRef>
          </p:style>
        </p:cxnSp>
        <p:cxnSp>
          <p:nvCxnSpPr>
            <p:cNvPr id="43" name="直接连接符 42">
              <a:extLst>
                <a:ext uri="{FF2B5EF4-FFF2-40B4-BE49-F238E27FC236}">
                  <a16:creationId xmlns:a16="http://schemas.microsoft.com/office/drawing/2014/main" id="{299F44CF-4D5B-5BD3-D367-A5DE655F451A}"/>
                </a:ext>
              </a:extLst>
            </p:cNvPr>
            <p:cNvCxnSpPr>
              <a:cxnSpLocks/>
              <a:stCxn id="36" idx="2"/>
            </p:cNvCxnSpPr>
            <p:nvPr/>
          </p:nvCxnSpPr>
          <p:spPr>
            <a:xfrm flipV="1">
              <a:off x="10299066" y="5284728"/>
              <a:ext cx="686391" cy="209701"/>
            </a:xfrm>
            <a:prstGeom prst="line">
              <a:avLst/>
            </a:prstGeom>
          </p:spPr>
          <p:style>
            <a:lnRef idx="1">
              <a:schemeClr val="accent1"/>
            </a:lnRef>
            <a:fillRef idx="0">
              <a:schemeClr val="accent1"/>
            </a:fillRef>
            <a:effectRef idx="0">
              <a:schemeClr val="accent1"/>
            </a:effectRef>
            <a:fontRef idx="minor">
              <a:schemeClr val="tx1"/>
            </a:fontRef>
          </p:style>
        </p:cxnSp>
        <p:sp>
          <p:nvSpPr>
            <p:cNvPr id="46" name="任意多边形: 形状 45">
              <a:extLst>
                <a:ext uri="{FF2B5EF4-FFF2-40B4-BE49-F238E27FC236}">
                  <a16:creationId xmlns:a16="http://schemas.microsoft.com/office/drawing/2014/main" id="{452072A0-B789-DEB5-DFBF-9C5694229B2A}"/>
                </a:ext>
              </a:extLst>
            </p:cNvPr>
            <p:cNvSpPr/>
            <p:nvPr/>
          </p:nvSpPr>
          <p:spPr>
            <a:xfrm>
              <a:off x="10300092" y="4923266"/>
              <a:ext cx="775881" cy="587168"/>
            </a:xfrm>
            <a:custGeom>
              <a:avLst/>
              <a:gdLst>
                <a:gd name="csX0" fmla="*/ 29771 w 775881"/>
                <a:gd name="csY0" fmla="*/ 13065 h 587168"/>
                <a:gd name="csX1" fmla="*/ 105971 w 775881"/>
                <a:gd name="csY1" fmla="*/ 165465 h 587168"/>
                <a:gd name="csX2" fmla="*/ 144071 w 775881"/>
                <a:gd name="csY2" fmla="*/ 294053 h 587168"/>
                <a:gd name="csX3" fmla="*/ 108352 w 775881"/>
                <a:gd name="csY3" fmla="*/ 434547 h 587168"/>
                <a:gd name="csX4" fmla="*/ 17864 w 775881"/>
                <a:gd name="csY4" fmla="*/ 551228 h 587168"/>
                <a:gd name="csX5" fmla="*/ 63108 w 775881"/>
                <a:gd name="csY5" fmla="*/ 584565 h 587168"/>
                <a:gd name="csX6" fmla="*/ 620321 w 775881"/>
                <a:gd name="csY6" fmla="*/ 494078 h 587168"/>
                <a:gd name="csX7" fmla="*/ 775102 w 775881"/>
                <a:gd name="csY7" fmla="*/ 410734 h 587168"/>
                <a:gd name="csX8" fmla="*/ 679852 w 775881"/>
                <a:gd name="csY8" fmla="*/ 353584 h 587168"/>
                <a:gd name="csX9" fmla="*/ 670327 w 775881"/>
                <a:gd name="csY9" fmla="*/ 332153 h 587168"/>
                <a:gd name="csX10" fmla="*/ 665564 w 775881"/>
                <a:gd name="csY10" fmla="*/ 277384 h 587168"/>
                <a:gd name="csX11" fmla="*/ 686996 w 775881"/>
                <a:gd name="csY11" fmla="*/ 227378 h 587168"/>
                <a:gd name="csX12" fmla="*/ 570314 w 775881"/>
                <a:gd name="csY12" fmla="*/ 194040 h 587168"/>
                <a:gd name="csX13" fmla="*/ 479827 w 775881"/>
                <a:gd name="csY13" fmla="*/ 165465 h 587168"/>
                <a:gd name="csX14" fmla="*/ 379814 w 775881"/>
                <a:gd name="csY14" fmla="*/ 136890 h 587168"/>
                <a:gd name="csX15" fmla="*/ 284564 w 775881"/>
                <a:gd name="csY15" fmla="*/ 103553 h 587168"/>
                <a:gd name="csX16" fmla="*/ 225033 w 775881"/>
                <a:gd name="csY16" fmla="*/ 70215 h 587168"/>
                <a:gd name="csX17" fmla="*/ 96446 w 775881"/>
                <a:gd name="csY17" fmla="*/ 15447 h 587168"/>
                <a:gd name="csX18" fmla="*/ 29771 w 775881"/>
                <a:gd name="csY18" fmla="*/ 13065 h 5871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775881" h="587168">
                  <a:moveTo>
                    <a:pt x="29771" y="13065"/>
                  </a:moveTo>
                  <a:cubicBezTo>
                    <a:pt x="31359" y="38068"/>
                    <a:pt x="86921" y="118634"/>
                    <a:pt x="105971" y="165465"/>
                  </a:cubicBezTo>
                  <a:cubicBezTo>
                    <a:pt x="125021" y="212296"/>
                    <a:pt x="143674" y="249206"/>
                    <a:pt x="144071" y="294053"/>
                  </a:cubicBezTo>
                  <a:cubicBezTo>
                    <a:pt x="144468" y="338900"/>
                    <a:pt x="129386" y="391685"/>
                    <a:pt x="108352" y="434547"/>
                  </a:cubicBezTo>
                  <a:cubicBezTo>
                    <a:pt x="87318" y="477409"/>
                    <a:pt x="25405" y="526225"/>
                    <a:pt x="17864" y="551228"/>
                  </a:cubicBezTo>
                  <a:cubicBezTo>
                    <a:pt x="10323" y="576231"/>
                    <a:pt x="-37302" y="594090"/>
                    <a:pt x="63108" y="584565"/>
                  </a:cubicBezTo>
                  <a:cubicBezTo>
                    <a:pt x="163518" y="575040"/>
                    <a:pt x="501655" y="523050"/>
                    <a:pt x="620321" y="494078"/>
                  </a:cubicBezTo>
                  <a:cubicBezTo>
                    <a:pt x="738987" y="465106"/>
                    <a:pt x="765180" y="434150"/>
                    <a:pt x="775102" y="410734"/>
                  </a:cubicBezTo>
                  <a:cubicBezTo>
                    <a:pt x="785024" y="387318"/>
                    <a:pt x="697315" y="366681"/>
                    <a:pt x="679852" y="353584"/>
                  </a:cubicBezTo>
                  <a:cubicBezTo>
                    <a:pt x="662390" y="340487"/>
                    <a:pt x="672708" y="344853"/>
                    <a:pt x="670327" y="332153"/>
                  </a:cubicBezTo>
                  <a:cubicBezTo>
                    <a:pt x="667946" y="319453"/>
                    <a:pt x="662786" y="294846"/>
                    <a:pt x="665564" y="277384"/>
                  </a:cubicBezTo>
                  <a:cubicBezTo>
                    <a:pt x="668342" y="259922"/>
                    <a:pt x="702871" y="241269"/>
                    <a:pt x="686996" y="227378"/>
                  </a:cubicBezTo>
                  <a:cubicBezTo>
                    <a:pt x="671121" y="213487"/>
                    <a:pt x="604842" y="204359"/>
                    <a:pt x="570314" y="194040"/>
                  </a:cubicBezTo>
                  <a:cubicBezTo>
                    <a:pt x="535786" y="183721"/>
                    <a:pt x="511577" y="174990"/>
                    <a:pt x="479827" y="165465"/>
                  </a:cubicBezTo>
                  <a:cubicBezTo>
                    <a:pt x="448077" y="155940"/>
                    <a:pt x="412358" y="147209"/>
                    <a:pt x="379814" y="136890"/>
                  </a:cubicBezTo>
                  <a:cubicBezTo>
                    <a:pt x="347270" y="126571"/>
                    <a:pt x="310361" y="114665"/>
                    <a:pt x="284564" y="103553"/>
                  </a:cubicBezTo>
                  <a:cubicBezTo>
                    <a:pt x="258767" y="92441"/>
                    <a:pt x="256386" y="84899"/>
                    <a:pt x="225033" y="70215"/>
                  </a:cubicBezTo>
                  <a:cubicBezTo>
                    <a:pt x="193680" y="55531"/>
                    <a:pt x="129783" y="26162"/>
                    <a:pt x="96446" y="15447"/>
                  </a:cubicBezTo>
                  <a:cubicBezTo>
                    <a:pt x="63109" y="4732"/>
                    <a:pt x="28183" y="-11938"/>
                    <a:pt x="29771" y="13065"/>
                  </a:cubicBezTo>
                  <a:close/>
                </a:path>
              </a:pathLst>
            </a:custGeom>
            <a:solidFill>
              <a:srgbClr val="4141FF"/>
            </a:solidFill>
            <a:ln>
              <a:solidFill>
                <a:srgbClr val="414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C7651950-D123-1045-B4BC-0C779060769F}"/>
                </a:ext>
              </a:extLst>
            </p:cNvPr>
            <p:cNvSpPr/>
            <p:nvPr/>
          </p:nvSpPr>
          <p:spPr>
            <a:xfrm>
              <a:off x="10270869" y="5249934"/>
              <a:ext cx="1112520" cy="492443"/>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D650C439-7E73-3C0A-3D19-AFB3CFAC99E5}"/>
                </a:ext>
              </a:extLst>
            </p:cNvPr>
            <p:cNvSpPr/>
            <p:nvPr/>
          </p:nvSpPr>
          <p:spPr>
            <a:xfrm>
              <a:off x="10222769" y="4726404"/>
              <a:ext cx="1112520" cy="492443"/>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60D383D7-E268-4D8E-5022-89AE39C13AF1}"/>
                </a:ext>
              </a:extLst>
            </p:cNvPr>
            <p:cNvSpPr/>
            <p:nvPr/>
          </p:nvSpPr>
          <p:spPr>
            <a:xfrm>
              <a:off x="10294303" y="5039477"/>
              <a:ext cx="264709" cy="264709"/>
            </a:xfrm>
            <a:prstGeom prst="ellipse">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a:extLst>
                <a:ext uri="{FF2B5EF4-FFF2-40B4-BE49-F238E27FC236}">
                  <a16:creationId xmlns:a16="http://schemas.microsoft.com/office/drawing/2014/main" id="{2B0ED71A-13FB-1E8C-0E2C-6F319FD77981}"/>
                </a:ext>
              </a:extLst>
            </p:cNvPr>
            <p:cNvSpPr/>
            <p:nvPr/>
          </p:nvSpPr>
          <p:spPr>
            <a:xfrm>
              <a:off x="10840487" y="5081149"/>
              <a:ext cx="264709" cy="264709"/>
            </a:xfrm>
            <a:prstGeom prst="ellipse">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3969106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46227</TotalTime>
  <Words>1130</Words>
  <Application>Microsoft Office PowerPoint</Application>
  <PresentationFormat>宽屏</PresentationFormat>
  <Paragraphs>208</Paragraphs>
  <Slides>13</Slides>
  <Notes>13</Notes>
  <HiddenSlides>0</HiddenSlides>
  <MMClips>0</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1</vt:i4>
      </vt:variant>
      <vt:variant>
        <vt:lpstr>幻灯片标题</vt:lpstr>
      </vt:variant>
      <vt:variant>
        <vt:i4>13</vt:i4>
      </vt:variant>
    </vt:vector>
  </HeadingPairs>
  <TitlesOfParts>
    <vt:vector size="23" baseType="lpstr">
      <vt:lpstr>Arial </vt:lpstr>
      <vt:lpstr>Arial Unicode MS</vt:lpstr>
      <vt:lpstr>等线</vt:lpstr>
      <vt:lpstr>等线 Light</vt:lpstr>
      <vt:lpstr>微软雅黑</vt:lpstr>
      <vt:lpstr>Arial</vt:lpstr>
      <vt:lpstr>Cambria Math</vt:lpstr>
      <vt:lpstr>Times New Roman</vt:lpstr>
      <vt:lpstr>Office 主题​​</vt:lpstr>
      <vt:lpstr>Graph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Zhenqi GUO 郭珍琦</dc:creator>
  <cp:lastModifiedBy>飞燕 金</cp:lastModifiedBy>
  <cp:revision>389</cp:revision>
  <dcterms:created xsi:type="dcterms:W3CDTF">2023-09-18T08:45:13Z</dcterms:created>
  <dcterms:modified xsi:type="dcterms:W3CDTF">2026-05-22T05:36:58Z</dcterms:modified>
</cp:coreProperties>
</file>