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18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6" r:id="rId12"/>
    <p:sldId id="354" r:id="rId13"/>
    <p:sldId id="355" r:id="rId14"/>
    <p:sldId id="27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7265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C8"/>
    <a:srgbClr val="348DD9"/>
    <a:srgbClr val="414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5" autoAdjust="0"/>
    <p:restoredTop sz="95957" autoAdjust="0"/>
  </p:normalViewPr>
  <p:slideViewPr>
    <p:cSldViewPr snapToGrid="0">
      <p:cViewPr>
        <p:scale>
          <a:sx n="100" d="100"/>
          <a:sy n="100" d="100"/>
        </p:scale>
        <p:origin x="2748" y="1002"/>
      </p:cViewPr>
      <p:guideLst>
        <p:guide pos="3840"/>
        <p:guide pos="7265"/>
        <p:guide orient="horz" pos="4320"/>
        <p:guide orient="horz" pos="3906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D1E88-63C9-4E4B-886B-32EF538D9C57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67FB4-F757-4916-89E7-76B403F326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3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99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68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236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135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662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287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550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00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47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574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357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67FB4-F757-4916-89E7-76B403F3262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02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A37ADC-D460-48B7-A1FF-C30B4C020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1CC7B3B-5ADF-4449-8292-8A5BED2DF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E98A54-2E6C-4250-AC63-691D3712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64B82F-F6A8-4473-ADF3-BC54BC16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992F92-93C0-44E3-AE9A-6EBBA803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413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A864F-5809-4F54-B0C1-01BA492F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3B3899-7921-4B48-ADD7-725A3D7A9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FF4334-F5CC-41A4-A159-204AE4EE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ACA511-9C16-4627-B882-B066B7932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5F8921-23DF-4596-A168-BA628DC4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42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2EB022B-9C37-4C78-9336-34CE838B88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A1346B-928C-424C-9342-4927672B6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BB71DB-E341-461E-8792-4E3A8F38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D2FC9A-CAF8-4E50-AABF-05A651517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7355DB-F6ED-4350-A2A5-319944D1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86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BC29E-FECC-4032-94BD-B09EA1A20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F99736-8AE3-446B-8AAE-DC63EDC4C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00DE39-12C5-413B-9B9A-33F63C7D3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DBDE48-959E-44EB-B89D-18289588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5B615-BA26-4108-8086-02247344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72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E12DF3-79B3-41E0-B098-D1E9BA86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1C611-97CC-4D02-AF89-6482F79D0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E05272-A37E-4B06-81CB-7A7B5D7A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A7D26-B3B7-4791-90F7-693A6E81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D76DDD-D243-44C9-9503-7BE4399E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96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94AEF-53F0-42E3-A142-06D9A860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78A693-12DA-4185-86AA-DE21023F1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B687A5-7BBB-4D0D-A9A3-F3100367E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CC10C4-64C7-4D11-9CE8-08B164DD0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B89C23-8276-4A53-877F-C31CE732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086E78-F209-44AE-B437-43AD6DA4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5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A3704F-EDCE-448D-97C4-87A80043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02A6B2-768A-4A7E-8AAC-211AC2007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5645D34-CF8C-40A6-8F95-391E91CE1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656DDBF-AA64-4968-9635-2F1DB991C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30DF29-3F09-4793-81AD-22CA6453F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AB1A02-2A3E-48B9-BEA6-AF0AE440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7745DC-CDA6-4604-B0E8-D4FF6E80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6126DA-F058-4D8E-8551-ACAF0567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64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F4057-069E-4E52-BBC3-69C7A6170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32C757-E4FC-4CF5-B3A2-1A936E3BE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4D492B-551E-4553-B10B-90078B40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FF4246-20E4-45A1-8799-8DF75975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9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5F93DE-6B97-46E2-A3D1-40C970D4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7F4277-F43E-4D67-AC24-BFEACA444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B7CAC9-15CE-4AB6-B8B9-7577BDB8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50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D0E6AB-3BF4-4A48-9169-11FA7F601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B04ABE-FBDD-4F60-97D4-CA0E2F2B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E8DE78-6DC5-4866-8BDB-8CA58DC22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CA3FF8-97B0-4CB8-A502-FE656274A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4C3832-0931-4E41-A8CE-B41458BB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01D696-B51B-4617-B454-D96781F5A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6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FE2A5-6C7C-44FB-A2DE-C6DE2DE68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8F0748-8D8E-42C0-B302-99449C9D1F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6E51C2-4ED8-45DF-B7D1-E585EE004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AF183F-D9EE-4956-A8CC-E5F0FBE1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EB9F7E-6A4A-4A41-9151-37B85BF3E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2C60C8-F168-4124-829F-9033469A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54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F191BE-624D-4DFD-9025-EF8790B1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6668E6-5DDD-40BD-8755-202970694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F4596-02CE-4CE8-B3B7-3796C6AF0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B9428-E006-47A8-851F-C0B91E22B63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89E5F7-BB81-4339-847E-00FEDB9F8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ED1BFA-9F03-4999-8DD3-BEC089521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C4EAC-07C1-4DA5-9990-FC37BDBA18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34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2.emf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8.png"/><Relationship Id="rId9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6.e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32.emf"/><Relationship Id="rId4" Type="http://schemas.openxmlformats.org/officeDocument/2006/relationships/image" Target="../media/image29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E5600C-9A1E-4AF3-A06F-7A7BF828941D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760348-10B0-4B9C-A283-FEEE7102C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61"/>
            <a:ext cx="5160010" cy="601345"/>
          </a:xfrm>
          <a:prstGeom prst="rect">
            <a:avLst/>
          </a:prstGeom>
        </p:spPr>
      </p:pic>
      <p:graphicFrame>
        <p:nvGraphicFramePr>
          <p:cNvPr id="7" name="表格 2">
            <a:extLst>
              <a:ext uri="{FF2B5EF4-FFF2-40B4-BE49-F238E27FC236}">
                <a16:creationId xmlns:a16="http://schemas.microsoft.com/office/drawing/2014/main" id="{06E4992D-E348-42C0-B2E4-E7EF40797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981384"/>
              </p:ext>
            </p:extLst>
          </p:nvPr>
        </p:nvGraphicFramePr>
        <p:xfrm>
          <a:off x="2884075" y="3836989"/>
          <a:ext cx="6350825" cy="2541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269">
                  <a:extLst>
                    <a:ext uri="{9D8B030D-6E8A-4147-A177-3AD203B41FA5}">
                      <a16:colId xmlns:a16="http://schemas.microsoft.com/office/drawing/2014/main" val="40350275"/>
                    </a:ext>
                  </a:extLst>
                </a:gridCol>
                <a:gridCol w="3270556">
                  <a:extLst>
                    <a:ext uri="{9D8B030D-6E8A-4147-A177-3AD203B41FA5}">
                      <a16:colId xmlns:a16="http://schemas.microsoft.com/office/drawing/2014/main" val="1377746095"/>
                    </a:ext>
                  </a:extLst>
                </a:gridCol>
              </a:tblGrid>
              <a:tr h="74482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en-US" altLang="zh-CN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Speaker: </a:t>
                      </a:r>
                      <a:endParaRPr lang="zh-CN" altLang="en-US" sz="3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   Feiyan Jin</a:t>
                      </a:r>
                      <a:endParaRPr lang="zh-CN" altLang="en-US" sz="3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143835"/>
                  </a:ext>
                </a:extLst>
              </a:tr>
              <a:tr h="72996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altLang="zh-CN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Supervisor: </a:t>
                      </a:r>
                      <a:endParaRPr lang="zh-CN" altLang="en-US" sz="3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   Dr. Liang Lei</a:t>
                      </a:r>
                      <a:endParaRPr lang="zh-CN" altLang="en-US" sz="3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0173880"/>
                  </a:ext>
                </a:extLst>
              </a:tr>
              <a:tr h="719966"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                  </a:t>
                      </a:r>
                    </a:p>
                    <a:p>
                      <a:pPr algn="l"/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                  5/22/2026</a:t>
                      </a:r>
                      <a:endParaRPr lang="zh-CN" altLang="en-US" sz="3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01/09/2023</a:t>
                      </a:r>
                      <a:endParaRPr lang="zh-CN" alt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415062"/>
                  </a:ext>
                </a:extLst>
              </a:tr>
            </a:tbl>
          </a:graphicData>
        </a:graphic>
      </p:graphicFrame>
      <p:grpSp>
        <p:nvGrpSpPr>
          <p:cNvPr id="8" name="组合 7">
            <a:extLst>
              <a:ext uri="{FF2B5EF4-FFF2-40B4-BE49-F238E27FC236}">
                <a16:creationId xmlns:a16="http://schemas.microsoft.com/office/drawing/2014/main" id="{FE22EBF8-4794-44B3-865B-130BF98DBFCD}"/>
              </a:ext>
            </a:extLst>
          </p:cNvPr>
          <p:cNvGrpSpPr/>
          <p:nvPr/>
        </p:nvGrpSpPr>
        <p:grpSpPr>
          <a:xfrm>
            <a:off x="-8109" y="1403381"/>
            <a:ext cx="12200108" cy="1617631"/>
            <a:chOff x="-8109" y="1403381"/>
            <a:chExt cx="12200108" cy="161763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B651C74-BC49-4CD0-909C-8134F0468CA5}"/>
                </a:ext>
              </a:extLst>
            </p:cNvPr>
            <p:cNvSpPr/>
            <p:nvPr/>
          </p:nvSpPr>
          <p:spPr>
            <a:xfrm>
              <a:off x="-8109" y="1403381"/>
              <a:ext cx="12200108" cy="16176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8718647-8D61-460D-9077-1B1DDA8B5EDF}"/>
                </a:ext>
              </a:extLst>
            </p:cNvPr>
            <p:cNvSpPr txBox="1"/>
            <p:nvPr/>
          </p:nvSpPr>
          <p:spPr>
            <a:xfrm>
              <a:off x="-8109" y="1403381"/>
              <a:ext cx="12192000" cy="1431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Physics-constrained contact angle extraction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 3D porous media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389D3BC6-59A7-4659-8254-DF10471FE492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06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5873096-7A35-4076-82DB-C981871AC41A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DA17EA-2483-4FEC-A751-E4653CEA3136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Verification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742FBE70-4CC4-4429-BD3D-2CB7BE49A63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79213B-C5DA-9315-E8F7-82D55AED5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0841" y="982027"/>
            <a:ext cx="5822632" cy="5402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557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5873096-7A35-4076-82DB-C981871AC41A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DA17EA-2483-4FEC-A751-E4653CEA3136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Result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742FBE70-4CC4-4429-BD3D-2CB7BE49A63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F86125C-760B-4379-8D82-6474FB55B81B}"/>
              </a:ext>
            </a:extLst>
          </p:cNvPr>
          <p:cNvGrpSpPr/>
          <p:nvPr/>
        </p:nvGrpSpPr>
        <p:grpSpPr>
          <a:xfrm>
            <a:off x="152163" y="2462087"/>
            <a:ext cx="5734598" cy="2142755"/>
            <a:chOff x="2900586" y="1911446"/>
            <a:chExt cx="6970439" cy="2604529"/>
          </a:xfrm>
        </p:grpSpPr>
        <p:sp>
          <p:nvSpPr>
            <p:cNvPr id="247" name="文本框 246">
              <a:extLst>
                <a:ext uri="{FF2B5EF4-FFF2-40B4-BE49-F238E27FC236}">
                  <a16:creationId xmlns:a16="http://schemas.microsoft.com/office/drawing/2014/main" id="{C2D910CC-A95D-4D95-AD40-5531719C2968}"/>
                </a:ext>
              </a:extLst>
            </p:cNvPr>
            <p:cNvSpPr txBox="1"/>
            <p:nvPr/>
          </p:nvSpPr>
          <p:spPr>
            <a:xfrm rot="15770444">
              <a:off x="4241328" y="2903431"/>
              <a:ext cx="1709676" cy="363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1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700</a:t>
              </a:r>
            </a:p>
          </p:txBody>
        </p:sp>
        <p:pic>
          <p:nvPicPr>
            <p:cNvPr id="248" name="图片 247">
              <a:extLst>
                <a:ext uri="{FF2B5EF4-FFF2-40B4-BE49-F238E27FC236}">
                  <a16:creationId xmlns:a16="http://schemas.microsoft.com/office/drawing/2014/main" id="{6C8FBACD-839C-4B24-A6C4-081B97D7E1A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0586" y="2383448"/>
              <a:ext cx="1968166" cy="1643117"/>
            </a:xfrm>
            <a:prstGeom prst="rect">
              <a:avLst/>
            </a:prstGeom>
          </p:spPr>
        </p:pic>
        <p:pic>
          <p:nvPicPr>
            <p:cNvPr id="249" name="图片 248">
              <a:extLst>
                <a:ext uri="{FF2B5EF4-FFF2-40B4-BE49-F238E27FC236}">
                  <a16:creationId xmlns:a16="http://schemas.microsoft.com/office/drawing/2014/main" id="{785239C5-27B0-41B8-9D42-D247A246F6E1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7076" y="2380361"/>
              <a:ext cx="1968166" cy="1643117"/>
            </a:xfrm>
            <a:prstGeom prst="rect">
              <a:avLst/>
            </a:prstGeom>
          </p:spPr>
        </p:pic>
        <p:grpSp>
          <p:nvGrpSpPr>
            <p:cNvPr id="250" name="组合 249">
              <a:extLst>
                <a:ext uri="{FF2B5EF4-FFF2-40B4-BE49-F238E27FC236}">
                  <a16:creationId xmlns:a16="http://schemas.microsoft.com/office/drawing/2014/main" id="{C425E5E7-A85C-4018-B1F3-D8BA832B6982}"/>
                </a:ext>
              </a:extLst>
            </p:cNvPr>
            <p:cNvGrpSpPr/>
            <p:nvPr/>
          </p:nvGrpSpPr>
          <p:grpSpPr>
            <a:xfrm>
              <a:off x="4256248" y="1911446"/>
              <a:ext cx="828728" cy="803454"/>
              <a:chOff x="8808733" y="1481075"/>
              <a:chExt cx="828728" cy="803454"/>
            </a:xfrm>
          </p:grpSpPr>
          <p:cxnSp>
            <p:nvCxnSpPr>
              <p:cNvPr id="251" name="直接箭头连接符 250">
                <a:extLst>
                  <a:ext uri="{FF2B5EF4-FFF2-40B4-BE49-F238E27FC236}">
                    <a16:creationId xmlns:a16="http://schemas.microsoft.com/office/drawing/2014/main" id="{FC9103B1-26F6-4F6B-939C-0B76FCE3D4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13732" y="1645444"/>
                <a:ext cx="449469" cy="87862"/>
              </a:xfrm>
              <a:prstGeom prst="straightConnector1">
                <a:avLst/>
              </a:prstGeom>
              <a:ln w="52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箭头连接符 251">
                <a:extLst>
                  <a:ext uri="{FF2B5EF4-FFF2-40B4-BE49-F238E27FC236}">
                    <a16:creationId xmlns:a16="http://schemas.microsoft.com/office/drawing/2014/main" id="{7BFEA4BF-BDB5-459F-A8D3-0BA51E626B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6428" y="1645444"/>
                <a:ext cx="35026" cy="385200"/>
              </a:xfrm>
              <a:prstGeom prst="straightConnector1">
                <a:avLst/>
              </a:prstGeom>
              <a:ln w="52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箭头连接符 252">
                <a:extLst>
                  <a:ext uri="{FF2B5EF4-FFF2-40B4-BE49-F238E27FC236}">
                    <a16:creationId xmlns:a16="http://schemas.microsoft.com/office/drawing/2014/main" id="{2F1FDB14-25DE-4559-8F45-4B8328367B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89219" y="1616869"/>
                <a:ext cx="581921" cy="28576"/>
              </a:xfrm>
              <a:prstGeom prst="straightConnector1">
                <a:avLst/>
              </a:prstGeom>
              <a:ln w="52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4" name="文本框 253">
                <a:extLst>
                  <a:ext uri="{FF2B5EF4-FFF2-40B4-BE49-F238E27FC236}">
                    <a16:creationId xmlns:a16="http://schemas.microsoft.com/office/drawing/2014/main" id="{801439DC-9409-42AD-AD9A-CFE721DF89F3}"/>
                  </a:ext>
                </a:extLst>
              </p:cNvPr>
              <p:cNvSpPr txBox="1"/>
              <p:nvPr/>
            </p:nvSpPr>
            <p:spPr>
              <a:xfrm>
                <a:off x="8945368" y="1597509"/>
                <a:ext cx="193281" cy="363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316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en-US" sz="131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5" name="文本框 254">
                <a:extLst>
                  <a:ext uri="{FF2B5EF4-FFF2-40B4-BE49-F238E27FC236}">
                    <a16:creationId xmlns:a16="http://schemas.microsoft.com/office/drawing/2014/main" id="{5599BB16-82B4-46A8-9E0C-DB4AEFC34AA4}"/>
                  </a:ext>
                </a:extLst>
              </p:cNvPr>
              <p:cNvSpPr txBox="1"/>
              <p:nvPr/>
            </p:nvSpPr>
            <p:spPr>
              <a:xfrm>
                <a:off x="8808733" y="1481075"/>
                <a:ext cx="193281" cy="363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316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zh-CN" altLang="en-US" sz="131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6" name="文本框 255">
                <a:extLst>
                  <a:ext uri="{FF2B5EF4-FFF2-40B4-BE49-F238E27FC236}">
                    <a16:creationId xmlns:a16="http://schemas.microsoft.com/office/drawing/2014/main" id="{BEDACDC0-12BE-4137-AF0E-7F08CDA8E4E1}"/>
                  </a:ext>
                </a:extLst>
              </p:cNvPr>
              <p:cNvSpPr txBox="1"/>
              <p:nvPr/>
            </p:nvSpPr>
            <p:spPr>
              <a:xfrm>
                <a:off x="9444180" y="1920607"/>
                <a:ext cx="193281" cy="363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316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zh-CN" altLang="en-US" sz="131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7" name="文本框 256">
              <a:extLst>
                <a:ext uri="{FF2B5EF4-FFF2-40B4-BE49-F238E27FC236}">
                  <a16:creationId xmlns:a16="http://schemas.microsoft.com/office/drawing/2014/main" id="{C0E19D7D-CFB2-417E-BAF4-1F99659E2907}"/>
                </a:ext>
              </a:extLst>
            </p:cNvPr>
            <p:cNvSpPr txBox="1"/>
            <p:nvPr/>
          </p:nvSpPr>
          <p:spPr>
            <a:xfrm>
              <a:off x="3064880" y="4152049"/>
              <a:ext cx="1709673" cy="36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1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Size 1</a:t>
              </a:r>
              <a:endParaRPr lang="zh-CN" altLang="en-US" sz="1316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立方体 257">
              <a:extLst>
                <a:ext uri="{FF2B5EF4-FFF2-40B4-BE49-F238E27FC236}">
                  <a16:creationId xmlns:a16="http://schemas.microsoft.com/office/drawing/2014/main" id="{46BB1E5C-F443-45F6-A9FE-74EFCD16AF92}"/>
                </a:ext>
              </a:extLst>
            </p:cNvPr>
            <p:cNvSpPr/>
            <p:nvPr/>
          </p:nvSpPr>
          <p:spPr>
            <a:xfrm>
              <a:off x="3507967" y="2760458"/>
              <a:ext cx="819532" cy="698621"/>
            </a:xfrm>
            <a:prstGeom prst="cube">
              <a:avLst/>
            </a:prstGeom>
            <a:noFill/>
            <a:ln w="7836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9" name="文本框 258">
              <a:extLst>
                <a:ext uri="{FF2B5EF4-FFF2-40B4-BE49-F238E27FC236}">
                  <a16:creationId xmlns:a16="http://schemas.microsoft.com/office/drawing/2014/main" id="{C4EE09A5-52B7-4239-9EDD-C5E75286A0B1}"/>
                </a:ext>
              </a:extLst>
            </p:cNvPr>
            <p:cNvSpPr txBox="1"/>
            <p:nvPr/>
          </p:nvSpPr>
          <p:spPr>
            <a:xfrm rot="1714866">
              <a:off x="4840659" y="3731357"/>
              <a:ext cx="1709673" cy="36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1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700</a:t>
              </a:r>
            </a:p>
          </p:txBody>
        </p:sp>
        <p:grpSp>
          <p:nvGrpSpPr>
            <p:cNvPr id="260" name="组合 259">
              <a:extLst>
                <a:ext uri="{FF2B5EF4-FFF2-40B4-BE49-F238E27FC236}">
                  <a16:creationId xmlns:a16="http://schemas.microsoft.com/office/drawing/2014/main" id="{F8C72515-FE5D-4A57-807A-F169C99CABE5}"/>
                </a:ext>
              </a:extLst>
            </p:cNvPr>
            <p:cNvGrpSpPr/>
            <p:nvPr/>
          </p:nvGrpSpPr>
          <p:grpSpPr>
            <a:xfrm>
              <a:off x="5261251" y="3562938"/>
              <a:ext cx="888199" cy="506471"/>
              <a:chOff x="166688" y="1758552"/>
              <a:chExt cx="1263020" cy="555238"/>
            </a:xfrm>
          </p:grpSpPr>
          <p:cxnSp>
            <p:nvCxnSpPr>
              <p:cNvPr id="261" name="直接连接符 260">
                <a:extLst>
                  <a:ext uri="{FF2B5EF4-FFF2-40B4-BE49-F238E27FC236}">
                    <a16:creationId xmlns:a16="http://schemas.microsoft.com/office/drawing/2014/main" id="{1C3E6BD6-137B-4DE8-BB04-D48F0C7A72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19" y="1788318"/>
                <a:ext cx="1221581" cy="492703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直接连接符 261">
                <a:extLst>
                  <a:ext uri="{FF2B5EF4-FFF2-40B4-BE49-F238E27FC236}">
                    <a16:creationId xmlns:a16="http://schemas.microsoft.com/office/drawing/2014/main" id="{A22B482E-B225-4534-A823-D7BEC8A5E6DB}"/>
                  </a:ext>
                </a:extLst>
              </p:cNvPr>
              <p:cNvCxnSpPr/>
              <p:nvPr/>
            </p:nvCxnSpPr>
            <p:spPr>
              <a:xfrm flipV="1">
                <a:off x="166688" y="1758552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直接连接符 262">
                <a:extLst>
                  <a:ext uri="{FF2B5EF4-FFF2-40B4-BE49-F238E27FC236}">
                    <a16:creationId xmlns:a16="http://schemas.microsoft.com/office/drawing/2014/main" id="{A63B2D6C-0423-45D0-988C-A910700F4F48}"/>
                  </a:ext>
                </a:extLst>
              </p:cNvPr>
              <p:cNvCxnSpPr/>
              <p:nvPr/>
            </p:nvCxnSpPr>
            <p:spPr>
              <a:xfrm flipV="1">
                <a:off x="1401133" y="2254259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4" name="文本框 263">
              <a:extLst>
                <a:ext uri="{FF2B5EF4-FFF2-40B4-BE49-F238E27FC236}">
                  <a16:creationId xmlns:a16="http://schemas.microsoft.com/office/drawing/2014/main" id="{209D7398-61DE-4297-B0FA-C7F0A82F0DF0}"/>
                </a:ext>
              </a:extLst>
            </p:cNvPr>
            <p:cNvSpPr txBox="1"/>
            <p:nvPr/>
          </p:nvSpPr>
          <p:spPr>
            <a:xfrm rot="19667174">
              <a:off x="5793404" y="3693936"/>
              <a:ext cx="1709673" cy="36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1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700</a:t>
              </a:r>
            </a:p>
          </p:txBody>
        </p:sp>
        <p:grpSp>
          <p:nvGrpSpPr>
            <p:cNvPr id="265" name="组合 264">
              <a:extLst>
                <a:ext uri="{FF2B5EF4-FFF2-40B4-BE49-F238E27FC236}">
                  <a16:creationId xmlns:a16="http://schemas.microsoft.com/office/drawing/2014/main" id="{D9F4C556-998A-4D44-A289-A100AF6EFD02}"/>
                </a:ext>
              </a:extLst>
            </p:cNvPr>
            <p:cNvGrpSpPr/>
            <p:nvPr/>
          </p:nvGrpSpPr>
          <p:grpSpPr>
            <a:xfrm rot="18200047">
              <a:off x="6156683" y="3548850"/>
              <a:ext cx="891229" cy="506471"/>
              <a:chOff x="166688" y="1758552"/>
              <a:chExt cx="1263020" cy="555238"/>
            </a:xfrm>
          </p:grpSpPr>
          <p:cxnSp>
            <p:nvCxnSpPr>
              <p:cNvPr id="266" name="直接连接符 265">
                <a:extLst>
                  <a:ext uri="{FF2B5EF4-FFF2-40B4-BE49-F238E27FC236}">
                    <a16:creationId xmlns:a16="http://schemas.microsoft.com/office/drawing/2014/main" id="{D498F64F-EB33-440D-97AB-34E63FAE9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19" y="1788318"/>
                <a:ext cx="1221581" cy="492703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直接连接符 266">
                <a:extLst>
                  <a:ext uri="{FF2B5EF4-FFF2-40B4-BE49-F238E27FC236}">
                    <a16:creationId xmlns:a16="http://schemas.microsoft.com/office/drawing/2014/main" id="{E4A9D708-DEE8-49E3-AFC8-CD5DB080DB68}"/>
                  </a:ext>
                </a:extLst>
              </p:cNvPr>
              <p:cNvCxnSpPr/>
              <p:nvPr/>
            </p:nvCxnSpPr>
            <p:spPr>
              <a:xfrm flipV="1">
                <a:off x="166688" y="1758552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直接连接符 267">
                <a:extLst>
                  <a:ext uri="{FF2B5EF4-FFF2-40B4-BE49-F238E27FC236}">
                    <a16:creationId xmlns:a16="http://schemas.microsoft.com/office/drawing/2014/main" id="{7FCB3EE3-5CA1-4281-8DD3-F1F749DAB903}"/>
                  </a:ext>
                </a:extLst>
              </p:cNvPr>
              <p:cNvCxnSpPr/>
              <p:nvPr/>
            </p:nvCxnSpPr>
            <p:spPr>
              <a:xfrm flipV="1">
                <a:off x="1401133" y="2254259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9" name="直接连接符 268">
              <a:extLst>
                <a:ext uri="{FF2B5EF4-FFF2-40B4-BE49-F238E27FC236}">
                  <a16:creationId xmlns:a16="http://schemas.microsoft.com/office/drawing/2014/main" id="{836E8D08-6FA3-418A-B930-D4DFC6B165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5103" y="2441593"/>
              <a:ext cx="852427" cy="323797"/>
            </a:xfrm>
            <a:prstGeom prst="line">
              <a:avLst/>
            </a:prstGeom>
            <a:noFill/>
            <a:ln w="7836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0" name="直接连接符 269">
              <a:extLst>
                <a:ext uri="{FF2B5EF4-FFF2-40B4-BE49-F238E27FC236}">
                  <a16:creationId xmlns:a16="http://schemas.microsoft.com/office/drawing/2014/main" id="{0F7EEC90-39AC-43F4-A4FA-F2F36AEFFAEC}"/>
                </a:ext>
              </a:extLst>
            </p:cNvPr>
            <p:cNvCxnSpPr>
              <a:cxnSpLocks/>
            </p:cNvCxnSpPr>
            <p:nvPr/>
          </p:nvCxnSpPr>
          <p:spPr>
            <a:xfrm>
              <a:off x="4322855" y="3281648"/>
              <a:ext cx="976151" cy="262511"/>
            </a:xfrm>
            <a:prstGeom prst="line">
              <a:avLst/>
            </a:prstGeom>
            <a:noFill/>
            <a:ln w="7836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1" name="文本框 270">
              <a:extLst>
                <a:ext uri="{FF2B5EF4-FFF2-40B4-BE49-F238E27FC236}">
                  <a16:creationId xmlns:a16="http://schemas.microsoft.com/office/drawing/2014/main" id="{9700DFD2-4CA2-4A42-A637-C20FE99A3A97}"/>
                </a:ext>
              </a:extLst>
            </p:cNvPr>
            <p:cNvSpPr txBox="1"/>
            <p:nvPr/>
          </p:nvSpPr>
          <p:spPr>
            <a:xfrm>
              <a:off x="5296324" y="4152053"/>
              <a:ext cx="1709673" cy="36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1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Size 2</a:t>
              </a:r>
              <a:endParaRPr lang="zh-CN" altLang="en-US" sz="1316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72" name="组合 271">
              <a:extLst>
                <a:ext uri="{FF2B5EF4-FFF2-40B4-BE49-F238E27FC236}">
                  <a16:creationId xmlns:a16="http://schemas.microsoft.com/office/drawing/2014/main" id="{03E11D32-B72F-49A6-BC3F-C9D3482BC511}"/>
                </a:ext>
              </a:extLst>
            </p:cNvPr>
            <p:cNvGrpSpPr/>
            <p:nvPr/>
          </p:nvGrpSpPr>
          <p:grpSpPr>
            <a:xfrm rot="14319856">
              <a:off x="4702852" y="2739409"/>
              <a:ext cx="999173" cy="506471"/>
              <a:chOff x="166688" y="1758552"/>
              <a:chExt cx="1263020" cy="555238"/>
            </a:xfrm>
          </p:grpSpPr>
          <p:cxnSp>
            <p:nvCxnSpPr>
              <p:cNvPr id="273" name="直接连接符 272">
                <a:extLst>
                  <a:ext uri="{FF2B5EF4-FFF2-40B4-BE49-F238E27FC236}">
                    <a16:creationId xmlns:a16="http://schemas.microsoft.com/office/drawing/2014/main" id="{E7803E81-A42E-4E28-A2BE-E77315237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19" y="1788318"/>
                <a:ext cx="1221581" cy="492703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直接连接符 273">
                <a:extLst>
                  <a:ext uri="{FF2B5EF4-FFF2-40B4-BE49-F238E27FC236}">
                    <a16:creationId xmlns:a16="http://schemas.microsoft.com/office/drawing/2014/main" id="{A8B9F51E-87B7-4317-B263-606698CF9EBE}"/>
                  </a:ext>
                </a:extLst>
              </p:cNvPr>
              <p:cNvCxnSpPr/>
              <p:nvPr/>
            </p:nvCxnSpPr>
            <p:spPr>
              <a:xfrm flipV="1">
                <a:off x="166688" y="1758552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直接连接符 274">
                <a:extLst>
                  <a:ext uri="{FF2B5EF4-FFF2-40B4-BE49-F238E27FC236}">
                    <a16:creationId xmlns:a16="http://schemas.microsoft.com/office/drawing/2014/main" id="{95F7F21B-7DE4-4C75-AB6E-2CCE9AED3571}"/>
                  </a:ext>
                </a:extLst>
              </p:cNvPr>
              <p:cNvCxnSpPr/>
              <p:nvPr/>
            </p:nvCxnSpPr>
            <p:spPr>
              <a:xfrm flipV="1">
                <a:off x="1401133" y="2254259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" name="立方体 275">
              <a:extLst>
                <a:ext uri="{FF2B5EF4-FFF2-40B4-BE49-F238E27FC236}">
                  <a16:creationId xmlns:a16="http://schemas.microsoft.com/office/drawing/2014/main" id="{2AB5EA56-FA20-4873-AA16-9CAA674061F0}"/>
                </a:ext>
              </a:extLst>
            </p:cNvPr>
            <p:cNvSpPr/>
            <p:nvPr/>
          </p:nvSpPr>
          <p:spPr>
            <a:xfrm>
              <a:off x="5681544" y="2755786"/>
              <a:ext cx="929882" cy="792690"/>
            </a:xfrm>
            <a:prstGeom prst="cube">
              <a:avLst/>
            </a:prstGeom>
            <a:noFill/>
            <a:ln w="7836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7" name="图片 276">
              <a:extLst>
                <a:ext uri="{FF2B5EF4-FFF2-40B4-BE49-F238E27FC236}">
                  <a16:creationId xmlns:a16="http://schemas.microsoft.com/office/drawing/2014/main" id="{C3604EFF-54E3-4B9E-986A-A6A2A8B1866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0634" y="2382898"/>
              <a:ext cx="1968166" cy="1643117"/>
            </a:xfrm>
            <a:prstGeom prst="rect">
              <a:avLst/>
            </a:prstGeom>
          </p:spPr>
        </p:pic>
        <p:sp>
          <p:nvSpPr>
            <p:cNvPr id="278" name="文本框 277">
              <a:extLst>
                <a:ext uri="{FF2B5EF4-FFF2-40B4-BE49-F238E27FC236}">
                  <a16:creationId xmlns:a16="http://schemas.microsoft.com/office/drawing/2014/main" id="{488BBF34-F5BD-4BDB-BA0A-B2708534D90B}"/>
                </a:ext>
              </a:extLst>
            </p:cNvPr>
            <p:cNvSpPr txBox="1"/>
            <p:nvPr/>
          </p:nvSpPr>
          <p:spPr>
            <a:xfrm rot="15860364">
              <a:off x="6542839" y="2856530"/>
              <a:ext cx="1709674" cy="363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1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</a:t>
              </a:r>
            </a:p>
          </p:txBody>
        </p:sp>
        <p:sp>
          <p:nvSpPr>
            <p:cNvPr id="279" name="文本框 278">
              <a:extLst>
                <a:ext uri="{FF2B5EF4-FFF2-40B4-BE49-F238E27FC236}">
                  <a16:creationId xmlns:a16="http://schemas.microsoft.com/office/drawing/2014/main" id="{F7F09654-7E09-4DDC-9406-0FCFD079F650}"/>
                </a:ext>
              </a:extLst>
            </p:cNvPr>
            <p:cNvSpPr txBox="1"/>
            <p:nvPr/>
          </p:nvSpPr>
          <p:spPr>
            <a:xfrm rot="1494324">
              <a:off x="7133395" y="3747758"/>
              <a:ext cx="1709673" cy="36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1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</a:t>
              </a:r>
            </a:p>
          </p:txBody>
        </p:sp>
        <p:grpSp>
          <p:nvGrpSpPr>
            <p:cNvPr id="280" name="组合 279">
              <a:extLst>
                <a:ext uri="{FF2B5EF4-FFF2-40B4-BE49-F238E27FC236}">
                  <a16:creationId xmlns:a16="http://schemas.microsoft.com/office/drawing/2014/main" id="{B842B46B-20A7-4E1A-943C-16289F6822AA}"/>
                </a:ext>
              </a:extLst>
            </p:cNvPr>
            <p:cNvGrpSpPr/>
            <p:nvPr/>
          </p:nvGrpSpPr>
          <p:grpSpPr>
            <a:xfrm rot="21371922">
              <a:off x="7586377" y="3596247"/>
              <a:ext cx="866958" cy="506471"/>
              <a:chOff x="166688" y="1758552"/>
              <a:chExt cx="1263020" cy="555238"/>
            </a:xfrm>
          </p:grpSpPr>
          <p:cxnSp>
            <p:nvCxnSpPr>
              <p:cNvPr id="281" name="直接连接符 280">
                <a:extLst>
                  <a:ext uri="{FF2B5EF4-FFF2-40B4-BE49-F238E27FC236}">
                    <a16:creationId xmlns:a16="http://schemas.microsoft.com/office/drawing/2014/main" id="{51E6462B-4385-4FAE-BCA0-994630E9C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19" y="1788318"/>
                <a:ext cx="1221581" cy="492703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直接连接符 281">
                <a:extLst>
                  <a:ext uri="{FF2B5EF4-FFF2-40B4-BE49-F238E27FC236}">
                    <a16:creationId xmlns:a16="http://schemas.microsoft.com/office/drawing/2014/main" id="{AFB3B0F8-28C3-4274-9F9A-F00F483E556B}"/>
                  </a:ext>
                </a:extLst>
              </p:cNvPr>
              <p:cNvCxnSpPr/>
              <p:nvPr/>
            </p:nvCxnSpPr>
            <p:spPr>
              <a:xfrm flipV="1">
                <a:off x="166688" y="1758552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直接连接符 282">
                <a:extLst>
                  <a:ext uri="{FF2B5EF4-FFF2-40B4-BE49-F238E27FC236}">
                    <a16:creationId xmlns:a16="http://schemas.microsoft.com/office/drawing/2014/main" id="{E1A24D7A-DDAE-402D-A1FB-0874510F2552}"/>
                  </a:ext>
                </a:extLst>
              </p:cNvPr>
              <p:cNvCxnSpPr/>
              <p:nvPr/>
            </p:nvCxnSpPr>
            <p:spPr>
              <a:xfrm flipV="1">
                <a:off x="1401133" y="2254259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4" name="文本框 283">
              <a:extLst>
                <a:ext uri="{FF2B5EF4-FFF2-40B4-BE49-F238E27FC236}">
                  <a16:creationId xmlns:a16="http://schemas.microsoft.com/office/drawing/2014/main" id="{967966CF-486F-48AD-856B-C44104545B9A}"/>
                </a:ext>
              </a:extLst>
            </p:cNvPr>
            <p:cNvSpPr txBox="1"/>
            <p:nvPr/>
          </p:nvSpPr>
          <p:spPr>
            <a:xfrm rot="19949863">
              <a:off x="8161352" y="3703997"/>
              <a:ext cx="1709673" cy="36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1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</a:t>
              </a:r>
            </a:p>
          </p:txBody>
        </p:sp>
        <p:grpSp>
          <p:nvGrpSpPr>
            <p:cNvPr id="285" name="组合 284">
              <a:extLst>
                <a:ext uri="{FF2B5EF4-FFF2-40B4-BE49-F238E27FC236}">
                  <a16:creationId xmlns:a16="http://schemas.microsoft.com/office/drawing/2014/main" id="{040BA1CD-409D-427D-B606-D4DBF18ECCF5}"/>
                </a:ext>
              </a:extLst>
            </p:cNvPr>
            <p:cNvGrpSpPr/>
            <p:nvPr/>
          </p:nvGrpSpPr>
          <p:grpSpPr>
            <a:xfrm rot="18375943">
              <a:off x="8496219" y="3591078"/>
              <a:ext cx="858331" cy="506471"/>
              <a:chOff x="166688" y="1758552"/>
              <a:chExt cx="1263020" cy="555238"/>
            </a:xfrm>
          </p:grpSpPr>
          <p:cxnSp>
            <p:nvCxnSpPr>
              <p:cNvPr id="286" name="直接连接符 285">
                <a:extLst>
                  <a:ext uri="{FF2B5EF4-FFF2-40B4-BE49-F238E27FC236}">
                    <a16:creationId xmlns:a16="http://schemas.microsoft.com/office/drawing/2014/main" id="{C584E17C-A0F8-401C-A7C4-CE27153F4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19" y="1788318"/>
                <a:ext cx="1221581" cy="492703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直接连接符 286">
                <a:extLst>
                  <a:ext uri="{FF2B5EF4-FFF2-40B4-BE49-F238E27FC236}">
                    <a16:creationId xmlns:a16="http://schemas.microsoft.com/office/drawing/2014/main" id="{E4ACFEF3-9ADB-4788-9EA2-41A9BE7E3AF0}"/>
                  </a:ext>
                </a:extLst>
              </p:cNvPr>
              <p:cNvCxnSpPr/>
              <p:nvPr/>
            </p:nvCxnSpPr>
            <p:spPr>
              <a:xfrm flipV="1">
                <a:off x="166688" y="1758552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直接连接符 287">
                <a:extLst>
                  <a:ext uri="{FF2B5EF4-FFF2-40B4-BE49-F238E27FC236}">
                    <a16:creationId xmlns:a16="http://schemas.microsoft.com/office/drawing/2014/main" id="{A78AB09D-7454-4B1E-8BEE-6D7CDE375710}"/>
                  </a:ext>
                </a:extLst>
              </p:cNvPr>
              <p:cNvCxnSpPr/>
              <p:nvPr/>
            </p:nvCxnSpPr>
            <p:spPr>
              <a:xfrm flipV="1">
                <a:off x="1401133" y="2254259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9" name="组合 288">
              <a:extLst>
                <a:ext uri="{FF2B5EF4-FFF2-40B4-BE49-F238E27FC236}">
                  <a16:creationId xmlns:a16="http://schemas.microsoft.com/office/drawing/2014/main" id="{F4011E7A-9841-464E-B772-80F4ABC45A09}"/>
                </a:ext>
              </a:extLst>
            </p:cNvPr>
            <p:cNvGrpSpPr/>
            <p:nvPr/>
          </p:nvGrpSpPr>
          <p:grpSpPr>
            <a:xfrm rot="14504944">
              <a:off x="6966025" y="2786440"/>
              <a:ext cx="1074722" cy="506471"/>
              <a:chOff x="166688" y="1758552"/>
              <a:chExt cx="1263020" cy="555238"/>
            </a:xfrm>
          </p:grpSpPr>
          <p:cxnSp>
            <p:nvCxnSpPr>
              <p:cNvPr id="290" name="直接连接符 289">
                <a:extLst>
                  <a:ext uri="{FF2B5EF4-FFF2-40B4-BE49-F238E27FC236}">
                    <a16:creationId xmlns:a16="http://schemas.microsoft.com/office/drawing/2014/main" id="{54AB5A8C-AB06-468D-BF9A-BCE85239EE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19" y="1788318"/>
                <a:ext cx="1221581" cy="492703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直接连接符 290">
                <a:extLst>
                  <a:ext uri="{FF2B5EF4-FFF2-40B4-BE49-F238E27FC236}">
                    <a16:creationId xmlns:a16="http://schemas.microsoft.com/office/drawing/2014/main" id="{F68978AB-3576-4FC7-8F37-DA66DA4418F8}"/>
                  </a:ext>
                </a:extLst>
              </p:cNvPr>
              <p:cNvCxnSpPr/>
              <p:nvPr/>
            </p:nvCxnSpPr>
            <p:spPr>
              <a:xfrm flipV="1">
                <a:off x="166688" y="1758552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直接连接符 291">
                <a:extLst>
                  <a:ext uri="{FF2B5EF4-FFF2-40B4-BE49-F238E27FC236}">
                    <a16:creationId xmlns:a16="http://schemas.microsoft.com/office/drawing/2014/main" id="{0AFB87D1-BBA2-4122-9AF9-5AA66935FF2B}"/>
                  </a:ext>
                </a:extLst>
              </p:cNvPr>
              <p:cNvCxnSpPr/>
              <p:nvPr/>
            </p:nvCxnSpPr>
            <p:spPr>
              <a:xfrm flipV="1">
                <a:off x="1401133" y="2254259"/>
                <a:ext cx="28575" cy="59531"/>
              </a:xfrm>
              <a:prstGeom prst="line">
                <a:avLst/>
              </a:prstGeom>
              <a:ln w="5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3" name="文本框 292">
              <a:extLst>
                <a:ext uri="{FF2B5EF4-FFF2-40B4-BE49-F238E27FC236}">
                  <a16:creationId xmlns:a16="http://schemas.microsoft.com/office/drawing/2014/main" id="{EE56E2B7-FBE6-4EA9-A13F-C4495C4ABBF7}"/>
                </a:ext>
              </a:extLst>
            </p:cNvPr>
            <p:cNvSpPr txBox="1"/>
            <p:nvPr/>
          </p:nvSpPr>
          <p:spPr>
            <a:xfrm>
              <a:off x="7609883" y="4152053"/>
              <a:ext cx="1709673" cy="36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1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Size 3</a:t>
              </a:r>
              <a:endParaRPr lang="zh-CN" altLang="en-US" sz="1316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4" name="直接连接符 293">
              <a:extLst>
                <a:ext uri="{FF2B5EF4-FFF2-40B4-BE49-F238E27FC236}">
                  <a16:creationId xmlns:a16="http://schemas.microsoft.com/office/drawing/2014/main" id="{8CFE975B-D0C2-4896-A6FF-E0C53BF93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433" y="2463300"/>
              <a:ext cx="882687" cy="294894"/>
            </a:xfrm>
            <a:prstGeom prst="line">
              <a:avLst/>
            </a:prstGeom>
            <a:noFill/>
            <a:ln w="7836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5" name="直接连接符 294">
              <a:extLst>
                <a:ext uri="{FF2B5EF4-FFF2-40B4-BE49-F238E27FC236}">
                  <a16:creationId xmlns:a16="http://schemas.microsoft.com/office/drawing/2014/main" id="{BE15DC6A-5CE8-4ACF-8188-21507EC163E3}"/>
                </a:ext>
              </a:extLst>
            </p:cNvPr>
            <p:cNvCxnSpPr>
              <a:cxnSpLocks/>
            </p:cNvCxnSpPr>
            <p:nvPr/>
          </p:nvCxnSpPr>
          <p:spPr>
            <a:xfrm>
              <a:off x="6617787" y="3342756"/>
              <a:ext cx="964713" cy="267582"/>
            </a:xfrm>
            <a:prstGeom prst="line">
              <a:avLst/>
            </a:prstGeom>
            <a:noFill/>
            <a:ln w="7836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68A1DC3A-CB44-4A31-A106-906FFCD3959B}"/>
              </a:ext>
            </a:extLst>
          </p:cNvPr>
          <p:cNvGrpSpPr/>
          <p:nvPr/>
        </p:nvGrpSpPr>
        <p:grpSpPr>
          <a:xfrm>
            <a:off x="5843409" y="806878"/>
            <a:ext cx="6428993" cy="5995271"/>
            <a:chOff x="5183484" y="855035"/>
            <a:chExt cx="7087964" cy="6609786"/>
          </a:xfrm>
        </p:grpSpPr>
        <p:graphicFrame>
          <p:nvGraphicFramePr>
            <p:cNvPr id="296" name="对象 295">
              <a:extLst>
                <a:ext uri="{FF2B5EF4-FFF2-40B4-BE49-F238E27FC236}">
                  <a16:creationId xmlns:a16="http://schemas.microsoft.com/office/drawing/2014/main" id="{534546E8-E968-4DC3-AE25-C805B09A2EF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4770525"/>
                </p:ext>
              </p:extLst>
            </p:nvPr>
          </p:nvGraphicFramePr>
          <p:xfrm>
            <a:off x="5651770" y="5384173"/>
            <a:ext cx="6197600" cy="1836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30594364" imgH="8772525" progId="Origin95.Graph">
                    <p:embed/>
                  </p:oleObj>
                </mc:Choice>
                <mc:Fallback>
                  <p:oleObj name="Graph" r:id="rId6" imgW="30594364" imgH="8772525" progId="Origin95.Graph">
                    <p:embed/>
                    <p:pic>
                      <p:nvPicPr>
                        <p:cNvPr id="6" name="对象 5">
                          <a:extLst>
                            <a:ext uri="{FF2B5EF4-FFF2-40B4-BE49-F238E27FC236}">
                              <a16:creationId xmlns:a16="http://schemas.microsoft.com/office/drawing/2014/main" id="{3BA05910-8097-423B-A971-7BFC6897893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651770" y="5384173"/>
                          <a:ext cx="6197600" cy="1836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" name="对象 296">
              <a:extLst>
                <a:ext uri="{FF2B5EF4-FFF2-40B4-BE49-F238E27FC236}">
                  <a16:creationId xmlns:a16="http://schemas.microsoft.com/office/drawing/2014/main" id="{BF136D33-7744-4F5C-AF1E-52D458FE676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8055305"/>
                </p:ext>
              </p:extLst>
            </p:nvPr>
          </p:nvGraphicFramePr>
          <p:xfrm>
            <a:off x="5435870" y="3023560"/>
            <a:ext cx="6630987" cy="2219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8" imgW="32737460" imgH="10591528" progId="Origin95.Graph">
                    <p:embed/>
                  </p:oleObj>
                </mc:Choice>
                <mc:Fallback>
                  <p:oleObj name="Graph" r:id="rId8" imgW="32737460" imgH="10591528" progId="Origin95.Graph">
                    <p:embed/>
                    <p:pic>
                      <p:nvPicPr>
                        <p:cNvPr id="7" name="对象 6">
                          <a:extLst>
                            <a:ext uri="{FF2B5EF4-FFF2-40B4-BE49-F238E27FC236}">
                              <a16:creationId xmlns:a16="http://schemas.microsoft.com/office/drawing/2014/main" id="{C35E73F1-771D-4009-9726-766DC6B414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435870" y="3023560"/>
                          <a:ext cx="6630987" cy="2219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8" name="对象 297">
              <a:extLst>
                <a:ext uri="{FF2B5EF4-FFF2-40B4-BE49-F238E27FC236}">
                  <a16:creationId xmlns:a16="http://schemas.microsoft.com/office/drawing/2014/main" id="{F8031AA2-6DB1-47C0-A839-9E20CF7320D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07510712"/>
                </p:ext>
              </p:extLst>
            </p:nvPr>
          </p:nvGraphicFramePr>
          <p:xfrm>
            <a:off x="5435870" y="855035"/>
            <a:ext cx="6630987" cy="2220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0" imgW="32737460" imgH="10591528" progId="Origin95.Graph">
                    <p:embed/>
                  </p:oleObj>
                </mc:Choice>
                <mc:Fallback>
                  <p:oleObj name="Graph" r:id="rId10" imgW="32737460" imgH="10591528" progId="Origin95.Graph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F3B92357-EDEB-471E-9AAE-39A55C19CD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435870" y="855035"/>
                          <a:ext cx="6630987" cy="2220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9" name="文本框 298">
              <a:extLst>
                <a:ext uri="{FF2B5EF4-FFF2-40B4-BE49-F238E27FC236}">
                  <a16:creationId xmlns:a16="http://schemas.microsoft.com/office/drawing/2014/main" id="{564F130C-87EC-4AFA-9601-322CB2D4F7A0}"/>
                </a:ext>
              </a:extLst>
            </p:cNvPr>
            <p:cNvSpPr txBox="1"/>
            <p:nvPr/>
          </p:nvSpPr>
          <p:spPr>
            <a:xfrm>
              <a:off x="9854150" y="1925433"/>
              <a:ext cx="2417298" cy="28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089" dirty="0"/>
                <a:t>Normal distribution fitting</a:t>
              </a:r>
              <a:endParaRPr lang="zh-CN" altLang="en-US" sz="1089" dirty="0"/>
            </a:p>
          </p:txBody>
        </p:sp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12E05DE3-C5DB-476A-8628-CCBCE65443B3}"/>
                </a:ext>
              </a:extLst>
            </p:cNvPr>
            <p:cNvSpPr/>
            <p:nvPr/>
          </p:nvSpPr>
          <p:spPr>
            <a:xfrm rot="16200000">
              <a:off x="4092478" y="4008421"/>
              <a:ext cx="2436710" cy="254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51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Relative frequency</a:t>
              </a:r>
            </a:p>
          </p:txBody>
        </p:sp>
        <p:sp>
          <p:nvSpPr>
            <p:cNvPr id="301" name="矩形 300">
              <a:extLst>
                <a:ext uri="{FF2B5EF4-FFF2-40B4-BE49-F238E27FC236}">
                  <a16:creationId xmlns:a16="http://schemas.microsoft.com/office/drawing/2014/main" id="{AC13CD48-1BD8-4421-8FFC-53CFCB28063A}"/>
                </a:ext>
              </a:extLst>
            </p:cNvPr>
            <p:cNvSpPr/>
            <p:nvPr/>
          </p:nvSpPr>
          <p:spPr>
            <a:xfrm>
              <a:off x="7532098" y="7210123"/>
              <a:ext cx="2436710" cy="254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51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Contact angle </a:t>
              </a:r>
              <a:r>
                <a:rPr lang="el-GR" altLang="zh-CN" sz="1451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altLang="zh-CN" sz="1451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(°)</a:t>
              </a:r>
            </a:p>
          </p:txBody>
        </p:sp>
        <p:sp>
          <p:nvSpPr>
            <p:cNvPr id="302" name="文本框 301">
              <a:extLst>
                <a:ext uri="{FF2B5EF4-FFF2-40B4-BE49-F238E27FC236}">
                  <a16:creationId xmlns:a16="http://schemas.microsoft.com/office/drawing/2014/main" id="{7AC25BBA-CE06-41A5-94C3-03E817A5D2E9}"/>
                </a:ext>
              </a:extLst>
            </p:cNvPr>
            <p:cNvSpPr txBox="1"/>
            <p:nvPr/>
          </p:nvSpPr>
          <p:spPr>
            <a:xfrm>
              <a:off x="5877401" y="1039442"/>
              <a:ext cx="1718710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5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Natural sand</a:t>
              </a:r>
            </a:p>
          </p:txBody>
        </p:sp>
        <p:sp>
          <p:nvSpPr>
            <p:cNvPr id="303" name="文本框 302">
              <a:extLst>
                <a:ext uri="{FF2B5EF4-FFF2-40B4-BE49-F238E27FC236}">
                  <a16:creationId xmlns:a16="http://schemas.microsoft.com/office/drawing/2014/main" id="{B9FBDECC-0603-41CB-A058-C6ECB64A264D}"/>
                </a:ext>
              </a:extLst>
            </p:cNvPr>
            <p:cNvSpPr txBox="1"/>
            <p:nvPr/>
          </p:nvSpPr>
          <p:spPr>
            <a:xfrm>
              <a:off x="9604400" y="1003861"/>
              <a:ext cx="1575460" cy="28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08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Size 1</a:t>
              </a:r>
            </a:p>
          </p:txBody>
        </p:sp>
        <p:sp>
          <p:nvSpPr>
            <p:cNvPr id="304" name="矩形 303">
              <a:extLst>
                <a:ext uri="{FF2B5EF4-FFF2-40B4-BE49-F238E27FC236}">
                  <a16:creationId xmlns:a16="http://schemas.microsoft.com/office/drawing/2014/main" id="{289BA1D1-D585-4358-BB45-6B04704F0533}"/>
                </a:ext>
              </a:extLst>
            </p:cNvPr>
            <p:cNvSpPr/>
            <p:nvPr/>
          </p:nvSpPr>
          <p:spPr>
            <a:xfrm>
              <a:off x="9854149" y="1079934"/>
              <a:ext cx="285326" cy="14798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639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" name="文本框 304">
              <a:extLst>
                <a:ext uri="{FF2B5EF4-FFF2-40B4-BE49-F238E27FC236}">
                  <a16:creationId xmlns:a16="http://schemas.microsoft.com/office/drawing/2014/main" id="{DB076144-B07F-44B5-9D65-7D5ABF4667BE}"/>
                </a:ext>
              </a:extLst>
            </p:cNvPr>
            <p:cNvSpPr txBox="1"/>
            <p:nvPr/>
          </p:nvSpPr>
          <p:spPr>
            <a:xfrm>
              <a:off x="5877401" y="3210675"/>
              <a:ext cx="2071947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5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Hydrophilic sand</a:t>
              </a:r>
              <a:endParaRPr lang="zh-CN" altLang="en-US" sz="145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6" name="文本框 305">
              <a:extLst>
                <a:ext uri="{FF2B5EF4-FFF2-40B4-BE49-F238E27FC236}">
                  <a16:creationId xmlns:a16="http://schemas.microsoft.com/office/drawing/2014/main" id="{40EE4BA8-33B9-4B1D-84D4-3AC540726D23}"/>
                </a:ext>
              </a:extLst>
            </p:cNvPr>
            <p:cNvSpPr txBox="1"/>
            <p:nvPr/>
          </p:nvSpPr>
          <p:spPr>
            <a:xfrm>
              <a:off x="5877401" y="5426178"/>
              <a:ext cx="2552815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1451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Hydrophobic sand</a:t>
              </a:r>
              <a:endParaRPr lang="zh-CN" altLang="en-US" sz="1451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文本框 306">
              <a:extLst>
                <a:ext uri="{FF2B5EF4-FFF2-40B4-BE49-F238E27FC236}">
                  <a16:creationId xmlns:a16="http://schemas.microsoft.com/office/drawing/2014/main" id="{0CB971B1-161B-457A-B526-02E1C8851D07}"/>
                </a:ext>
              </a:extLst>
            </p:cNvPr>
            <p:cNvSpPr txBox="1"/>
            <p:nvPr/>
          </p:nvSpPr>
          <p:spPr>
            <a:xfrm>
              <a:off x="9604400" y="1271383"/>
              <a:ext cx="1575460" cy="28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08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Size 2</a:t>
              </a:r>
            </a:p>
          </p:txBody>
        </p:sp>
        <p:sp>
          <p:nvSpPr>
            <p:cNvPr id="308" name="矩形 307">
              <a:extLst>
                <a:ext uri="{FF2B5EF4-FFF2-40B4-BE49-F238E27FC236}">
                  <a16:creationId xmlns:a16="http://schemas.microsoft.com/office/drawing/2014/main" id="{CE42BD5C-C586-45F0-A18B-1D100A3A9CF6}"/>
                </a:ext>
              </a:extLst>
            </p:cNvPr>
            <p:cNvSpPr/>
            <p:nvPr/>
          </p:nvSpPr>
          <p:spPr>
            <a:xfrm>
              <a:off x="9854149" y="1349812"/>
              <a:ext cx="285326" cy="147982"/>
            </a:xfrm>
            <a:prstGeom prst="rect">
              <a:avLst/>
            </a:prstGeom>
            <a:solidFill>
              <a:srgbClr val="FDC1C1"/>
            </a:solidFill>
            <a:ln w="8639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" name="文本框 308">
              <a:extLst>
                <a:ext uri="{FF2B5EF4-FFF2-40B4-BE49-F238E27FC236}">
                  <a16:creationId xmlns:a16="http://schemas.microsoft.com/office/drawing/2014/main" id="{10FE7D35-4EC2-456A-8C15-7476016B5A90}"/>
                </a:ext>
              </a:extLst>
            </p:cNvPr>
            <p:cNvSpPr txBox="1"/>
            <p:nvPr/>
          </p:nvSpPr>
          <p:spPr>
            <a:xfrm>
              <a:off x="9604400" y="1550914"/>
              <a:ext cx="1575460" cy="28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08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Size 3</a:t>
              </a:r>
            </a:p>
          </p:txBody>
        </p:sp>
        <p:sp>
          <p:nvSpPr>
            <p:cNvPr id="310" name="矩形 309">
              <a:extLst>
                <a:ext uri="{FF2B5EF4-FFF2-40B4-BE49-F238E27FC236}">
                  <a16:creationId xmlns:a16="http://schemas.microsoft.com/office/drawing/2014/main" id="{5DAEA97E-3FD1-491C-9A15-FDA8BAACD47A}"/>
                </a:ext>
              </a:extLst>
            </p:cNvPr>
            <p:cNvSpPr/>
            <p:nvPr/>
          </p:nvSpPr>
          <p:spPr>
            <a:xfrm>
              <a:off x="9854149" y="1625329"/>
              <a:ext cx="285326" cy="1479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8639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1" name="直接连接符 310">
              <a:extLst>
                <a:ext uri="{FF2B5EF4-FFF2-40B4-BE49-F238E27FC236}">
                  <a16:creationId xmlns:a16="http://schemas.microsoft.com/office/drawing/2014/main" id="{40BF8065-DCC8-463C-98C7-4C3EDBC7BE32}"/>
                </a:ext>
              </a:extLst>
            </p:cNvPr>
            <p:cNvCxnSpPr>
              <a:cxnSpLocks/>
            </p:cNvCxnSpPr>
            <p:nvPr/>
          </p:nvCxnSpPr>
          <p:spPr>
            <a:xfrm>
              <a:off x="9834812" y="1906145"/>
              <a:ext cx="324000" cy="0"/>
            </a:xfrm>
            <a:prstGeom prst="line">
              <a:avLst/>
            </a:prstGeom>
            <a:ln w="17279">
              <a:solidFill>
                <a:srgbClr val="FFA74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接连接符 311">
              <a:extLst>
                <a:ext uri="{FF2B5EF4-FFF2-40B4-BE49-F238E27FC236}">
                  <a16:creationId xmlns:a16="http://schemas.microsoft.com/office/drawing/2014/main" id="{9D833D2F-2CC4-4AAC-B2DB-2C5FEA881791}"/>
                </a:ext>
              </a:extLst>
            </p:cNvPr>
            <p:cNvCxnSpPr>
              <a:cxnSpLocks/>
            </p:cNvCxnSpPr>
            <p:nvPr/>
          </p:nvCxnSpPr>
          <p:spPr>
            <a:xfrm>
              <a:off x="9834812" y="2072832"/>
              <a:ext cx="324000" cy="0"/>
            </a:xfrm>
            <a:prstGeom prst="line">
              <a:avLst/>
            </a:prstGeom>
            <a:ln w="17279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直接连接符 312">
              <a:extLst>
                <a:ext uri="{FF2B5EF4-FFF2-40B4-BE49-F238E27FC236}">
                  <a16:creationId xmlns:a16="http://schemas.microsoft.com/office/drawing/2014/main" id="{FC7A76A5-3920-4277-BAED-B843E152EC5D}"/>
                </a:ext>
              </a:extLst>
            </p:cNvPr>
            <p:cNvCxnSpPr>
              <a:cxnSpLocks/>
            </p:cNvCxnSpPr>
            <p:nvPr/>
          </p:nvCxnSpPr>
          <p:spPr>
            <a:xfrm>
              <a:off x="9834812" y="2229994"/>
              <a:ext cx="324000" cy="0"/>
            </a:xfrm>
            <a:prstGeom prst="line">
              <a:avLst/>
            </a:prstGeom>
            <a:ln w="17279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左大括号 313">
              <a:extLst>
                <a:ext uri="{FF2B5EF4-FFF2-40B4-BE49-F238E27FC236}">
                  <a16:creationId xmlns:a16="http://schemas.microsoft.com/office/drawing/2014/main" id="{6619EFBC-6167-4A33-8EB8-E23B8E0C5E38}"/>
                </a:ext>
              </a:extLst>
            </p:cNvPr>
            <p:cNvSpPr/>
            <p:nvPr/>
          </p:nvSpPr>
          <p:spPr>
            <a:xfrm rot="10800000">
              <a:off x="10172604" y="1905517"/>
              <a:ext cx="45719" cy="324471"/>
            </a:xfrm>
            <a:prstGeom prst="leftBrace">
              <a:avLst/>
            </a:prstGeom>
            <a:ln w="576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858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5873096-7A35-4076-82DB-C981871AC41A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DA17EA-2483-4FEC-A751-E4653CEA3136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Result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742FBE70-4CC4-4429-BD3D-2CB7BE49A63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FB21F2A-F4E1-4594-9965-1BD7C6D9F465}"/>
              </a:ext>
            </a:extLst>
          </p:cNvPr>
          <p:cNvGrpSpPr/>
          <p:nvPr/>
        </p:nvGrpSpPr>
        <p:grpSpPr>
          <a:xfrm>
            <a:off x="2566839" y="985678"/>
            <a:ext cx="7058321" cy="5816471"/>
            <a:chOff x="2644754" y="1028699"/>
            <a:chExt cx="7058321" cy="5816471"/>
          </a:xfrm>
        </p:grpSpPr>
        <p:graphicFrame>
          <p:nvGraphicFramePr>
            <p:cNvPr id="47" name="对象 46">
              <a:extLst>
                <a:ext uri="{FF2B5EF4-FFF2-40B4-BE49-F238E27FC236}">
                  <a16:creationId xmlns:a16="http://schemas.microsoft.com/office/drawing/2014/main" id="{D82CF331-6319-4577-AE23-86AF125B507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3021876"/>
                </p:ext>
              </p:extLst>
            </p:nvPr>
          </p:nvGraphicFramePr>
          <p:xfrm>
            <a:off x="6216650" y="1274208"/>
            <a:ext cx="3324225" cy="1620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3" imgW="19459821" imgH="9591403" progId="Origin95.Graph">
                    <p:embed/>
                  </p:oleObj>
                </mc:Choice>
                <mc:Fallback>
                  <p:oleObj name="Graph" r:id="rId3" imgW="19459821" imgH="9591403" progId="Origin95.Graph">
                    <p:embed/>
                    <p:pic>
                      <p:nvPicPr>
                        <p:cNvPr id="5" name="对象 4">
                          <a:extLst>
                            <a:ext uri="{FF2B5EF4-FFF2-40B4-BE49-F238E27FC236}">
                              <a16:creationId xmlns:a16="http://schemas.microsoft.com/office/drawing/2014/main" id="{07208B8D-6E2D-4C1D-A9AC-C5135CE3151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216650" y="1274208"/>
                          <a:ext cx="3324225" cy="1620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对象 47">
              <a:extLst>
                <a:ext uri="{FF2B5EF4-FFF2-40B4-BE49-F238E27FC236}">
                  <a16:creationId xmlns:a16="http://schemas.microsoft.com/office/drawing/2014/main" id="{0F14BD85-39B2-47CB-978F-25D12E81C9E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36554075"/>
                </p:ext>
              </p:extLst>
            </p:nvPr>
          </p:nvGraphicFramePr>
          <p:xfrm>
            <a:off x="2903538" y="5006420"/>
            <a:ext cx="3324225" cy="162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19459821" imgH="9591403" progId="Origin95.Graph">
                    <p:embed/>
                  </p:oleObj>
                </mc:Choice>
                <mc:Fallback>
                  <p:oleObj name="Graph" r:id="rId5" imgW="19459821" imgH="9591403" progId="Origin95.Graph">
                    <p:embed/>
                    <p:pic>
                      <p:nvPicPr>
                        <p:cNvPr id="6" name="对象 5">
                          <a:extLst>
                            <a:ext uri="{FF2B5EF4-FFF2-40B4-BE49-F238E27FC236}">
                              <a16:creationId xmlns:a16="http://schemas.microsoft.com/office/drawing/2014/main" id="{1E33A240-1193-4316-BC9C-3307725F296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903538" y="5006420"/>
                          <a:ext cx="3324225" cy="162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对象 48">
              <a:extLst>
                <a:ext uri="{FF2B5EF4-FFF2-40B4-BE49-F238E27FC236}">
                  <a16:creationId xmlns:a16="http://schemas.microsoft.com/office/drawing/2014/main" id="{11308802-CE32-4911-9E1A-39B4B60FCED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68023404"/>
                </p:ext>
              </p:extLst>
            </p:nvPr>
          </p:nvGraphicFramePr>
          <p:xfrm>
            <a:off x="2881313" y="1274208"/>
            <a:ext cx="3325812" cy="1620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7" imgW="19459821" imgH="9591403" progId="Origin95.Graph">
                    <p:embed/>
                  </p:oleObj>
                </mc:Choice>
                <mc:Fallback>
                  <p:oleObj name="Graph" r:id="rId7" imgW="19459821" imgH="9591403" progId="Origin95.Graph">
                    <p:embed/>
                    <p:pic>
                      <p:nvPicPr>
                        <p:cNvPr id="7" name="对象 6">
                          <a:extLst>
                            <a:ext uri="{FF2B5EF4-FFF2-40B4-BE49-F238E27FC236}">
                              <a16:creationId xmlns:a16="http://schemas.microsoft.com/office/drawing/2014/main" id="{B9E22FCA-CF13-4C3B-BECD-EE30717BA62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881313" y="1274208"/>
                          <a:ext cx="3325812" cy="1620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29D45858-947C-44DB-A99D-F78F0B7B40E7}"/>
                </a:ext>
              </a:extLst>
            </p:cNvPr>
            <p:cNvSpPr txBox="1"/>
            <p:nvPr/>
          </p:nvSpPr>
          <p:spPr>
            <a:xfrm>
              <a:off x="4570100" y="1533552"/>
              <a:ext cx="14416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en-US" altLang="zh-CN" sz="1200" dirty="0"/>
                <a:t>(Wang et al., 2024)</a:t>
              </a:r>
              <a:endParaRPr lang="zh-CN" altLang="en-US" sz="1200" dirty="0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CDDDBE50-6EAE-4D0B-9AFF-3F52375DEB38}"/>
                </a:ext>
              </a:extLst>
            </p:cNvPr>
            <p:cNvSpPr txBox="1"/>
            <p:nvPr/>
          </p:nvSpPr>
          <p:spPr>
            <a:xfrm>
              <a:off x="4570101" y="1695629"/>
              <a:ext cx="15949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en-US" altLang="zh-CN" sz="1200" dirty="0"/>
                <a:t>(Alratrout et al., 2017)</a:t>
              </a:r>
              <a:endParaRPr lang="zh-CN" altLang="en-US" sz="1200" dirty="0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16CE0D1D-C20D-4F01-80FF-7B2907C5137E}"/>
                </a:ext>
              </a:extLst>
            </p:cNvPr>
            <p:cNvSpPr txBox="1"/>
            <p:nvPr/>
          </p:nvSpPr>
          <p:spPr>
            <a:xfrm>
              <a:off x="4570100" y="1380694"/>
              <a:ext cx="13303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en-US" altLang="zh-CN" sz="1200" dirty="0"/>
                <a:t>(Sun et al., 2020)</a:t>
              </a:r>
              <a:endParaRPr lang="zh-CN" altLang="en-US" sz="1200" dirty="0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30F1FD4F-F679-4676-BFCA-CBB72E53C017}"/>
                </a:ext>
              </a:extLst>
            </p:cNvPr>
            <p:cNvSpPr/>
            <p:nvPr/>
          </p:nvSpPr>
          <p:spPr>
            <a:xfrm rot="16200000">
              <a:off x="1553748" y="3810450"/>
              <a:ext cx="2436710" cy="254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Relative frequency</a:t>
              </a: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0969EE30-0280-454E-84F9-F399EB1B4FB3}"/>
                </a:ext>
              </a:extLst>
            </p:cNvPr>
            <p:cNvSpPr/>
            <p:nvPr/>
          </p:nvSpPr>
          <p:spPr>
            <a:xfrm>
              <a:off x="4925267" y="6590472"/>
              <a:ext cx="2436710" cy="254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Contact angle </a:t>
              </a:r>
              <a:r>
                <a:rPr lang="el-GR" altLang="zh-CN" sz="16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altLang="zh-CN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(°)</a:t>
              </a: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A3A8FA23-D211-4BC0-8D28-A42A45BC6C3E}"/>
                </a:ext>
              </a:extLst>
            </p:cNvPr>
            <p:cNvSpPr txBox="1"/>
            <p:nvPr/>
          </p:nvSpPr>
          <p:spPr>
            <a:xfrm>
              <a:off x="5709512" y="1028699"/>
              <a:ext cx="12895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Natural sand</a:t>
              </a: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9A1382DF-FCFA-43FC-AAF8-AEA0CDB7A4E7}"/>
                </a:ext>
              </a:extLst>
            </p:cNvPr>
            <p:cNvSpPr/>
            <p:nvPr/>
          </p:nvSpPr>
          <p:spPr>
            <a:xfrm>
              <a:off x="4240588" y="1479130"/>
              <a:ext cx="393808" cy="108841"/>
            </a:xfrm>
            <a:prstGeom prst="rect">
              <a:avLst/>
            </a:prstGeom>
            <a:solidFill>
              <a:srgbClr val="FEFEB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8BC20706-66EA-4D6C-9861-3C939AD57D65}"/>
                </a:ext>
              </a:extLst>
            </p:cNvPr>
            <p:cNvSpPr/>
            <p:nvPr/>
          </p:nvSpPr>
          <p:spPr>
            <a:xfrm>
              <a:off x="4240588" y="1638132"/>
              <a:ext cx="393808" cy="108841"/>
            </a:xfrm>
            <a:prstGeom prst="rect">
              <a:avLst/>
            </a:prstGeom>
            <a:solidFill>
              <a:srgbClr val="FBABAB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DC57F5D3-8D01-4DE1-9A70-4F5804578E8F}"/>
                </a:ext>
              </a:extLst>
            </p:cNvPr>
            <p:cNvSpPr/>
            <p:nvPr/>
          </p:nvSpPr>
          <p:spPr>
            <a:xfrm>
              <a:off x="4240588" y="1797134"/>
              <a:ext cx="393808" cy="108841"/>
            </a:xfrm>
            <a:prstGeom prst="rect">
              <a:avLst/>
            </a:prstGeom>
            <a:solidFill>
              <a:srgbClr val="93C7EB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29ADE80E-DF5E-42F9-A25B-298F8985A6C2}"/>
                </a:ext>
              </a:extLst>
            </p:cNvPr>
            <p:cNvSpPr txBox="1"/>
            <p:nvPr/>
          </p:nvSpPr>
          <p:spPr>
            <a:xfrm>
              <a:off x="8587341" y="1399360"/>
              <a:ext cx="805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en-US" altLang="zh-CN" sz="1200" dirty="0"/>
                <a:t>This work</a:t>
              </a:r>
              <a:endParaRPr lang="zh-CN" altLang="en-US" sz="1200" dirty="0"/>
            </a:p>
          </p:txBody>
        </p:sp>
        <p:graphicFrame>
          <p:nvGraphicFramePr>
            <p:cNvPr id="67" name="对象 66">
              <a:extLst>
                <a:ext uri="{FF2B5EF4-FFF2-40B4-BE49-F238E27FC236}">
                  <a16:creationId xmlns:a16="http://schemas.microsoft.com/office/drawing/2014/main" id="{D40B13E8-2D27-440C-9371-C0B1A3E1581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35780243"/>
                </p:ext>
              </p:extLst>
            </p:nvPr>
          </p:nvGraphicFramePr>
          <p:xfrm>
            <a:off x="2903538" y="3128408"/>
            <a:ext cx="3324225" cy="162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9" imgW="19459821" imgH="9591403" progId="Origin95.Graph">
                    <p:embed/>
                  </p:oleObj>
                </mc:Choice>
                <mc:Fallback>
                  <p:oleObj name="Graph" r:id="rId9" imgW="19459821" imgH="9591403" progId="Origin95.Graph">
                    <p:embed/>
                    <p:pic>
                      <p:nvPicPr>
                        <p:cNvPr id="19" name="对象 18">
                          <a:extLst>
                            <a:ext uri="{FF2B5EF4-FFF2-40B4-BE49-F238E27FC236}">
                              <a16:creationId xmlns:a16="http://schemas.microsoft.com/office/drawing/2014/main" id="{6CBBCAC7-5495-4967-AA84-57475C5703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903538" y="3128408"/>
                          <a:ext cx="3324225" cy="162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B0219FDF-6FAB-4A6F-8AF7-FA8DB44D8674}"/>
                </a:ext>
              </a:extLst>
            </p:cNvPr>
            <p:cNvSpPr txBox="1"/>
            <p:nvPr/>
          </p:nvSpPr>
          <p:spPr>
            <a:xfrm>
              <a:off x="5311762" y="2886328"/>
              <a:ext cx="2085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b="0" dirty="0">
                  <a:latin typeface="Times New Roman" panose="02020603050405020304" pitchFamily="18" charset="0"/>
                </a:rPr>
                <a:t>Hydrophilic sand</a:t>
              </a:r>
              <a:endParaRPr lang="zh-CN" altLang="en-US" b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3BD64DE4-AC4E-41ED-B4D4-AACDA53E7566}"/>
                </a:ext>
              </a:extLst>
            </p:cNvPr>
            <p:cNvSpPr txBox="1"/>
            <p:nvPr/>
          </p:nvSpPr>
          <p:spPr>
            <a:xfrm>
              <a:off x="5488058" y="4777522"/>
              <a:ext cx="17324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b="0" dirty="0">
                  <a:latin typeface="Times New Roman" panose="02020603050405020304" pitchFamily="18" charset="0"/>
                </a:rPr>
                <a:t>Hydrophobic sand</a:t>
              </a:r>
              <a:endParaRPr lang="zh-CN" altLang="en-US" b="0" dirty="0">
                <a:latin typeface="Times New Roman" panose="02020603050405020304" pitchFamily="18" charset="0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260E3B62-9705-4F40-8311-A9E36D682D58}"/>
                </a:ext>
              </a:extLst>
            </p:cNvPr>
            <p:cNvSpPr txBox="1"/>
            <p:nvPr/>
          </p:nvSpPr>
          <p:spPr>
            <a:xfrm>
              <a:off x="7285777" y="1587971"/>
              <a:ext cx="2417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200" dirty="0"/>
                <a:t>Normal distribution fitting</a:t>
              </a:r>
              <a:endParaRPr lang="zh-CN" altLang="en-US" sz="1200" dirty="0"/>
            </a:p>
          </p:txBody>
        </p: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DB22C376-2F65-46D9-BEA8-E03E3870F624}"/>
                </a:ext>
              </a:extLst>
            </p:cNvPr>
            <p:cNvCxnSpPr>
              <a:cxnSpLocks/>
            </p:cNvCxnSpPr>
            <p:nvPr/>
          </p:nvCxnSpPr>
          <p:spPr>
            <a:xfrm>
              <a:off x="7335783" y="1732666"/>
              <a:ext cx="324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2" name="对象 71">
              <a:extLst>
                <a:ext uri="{FF2B5EF4-FFF2-40B4-BE49-F238E27FC236}">
                  <a16:creationId xmlns:a16="http://schemas.microsoft.com/office/drawing/2014/main" id="{F6B16B57-3A2D-4332-BBA5-CA960CF9663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87816290"/>
                </p:ext>
              </p:extLst>
            </p:nvPr>
          </p:nvGraphicFramePr>
          <p:xfrm>
            <a:off x="6216650" y="3128408"/>
            <a:ext cx="3324225" cy="162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19459821" imgH="9591403" progId="Origin95.Graph">
                    <p:embed/>
                  </p:oleObj>
                </mc:Choice>
                <mc:Fallback>
                  <p:oleObj name="Graph" r:id="rId11" imgW="19459821" imgH="9591403" progId="Origin95.Graph">
                    <p:embed/>
                    <p:pic>
                      <p:nvPicPr>
                        <p:cNvPr id="24" name="对象 23">
                          <a:extLst>
                            <a:ext uri="{FF2B5EF4-FFF2-40B4-BE49-F238E27FC236}">
                              <a16:creationId xmlns:a16="http://schemas.microsoft.com/office/drawing/2014/main" id="{FAA67EC6-A1A7-4D92-AF5F-7C930698573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216650" y="3128408"/>
                          <a:ext cx="3324225" cy="162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" name="对象 72">
              <a:extLst>
                <a:ext uri="{FF2B5EF4-FFF2-40B4-BE49-F238E27FC236}">
                  <a16:creationId xmlns:a16="http://schemas.microsoft.com/office/drawing/2014/main" id="{5DFA022B-8479-4010-96D3-99AF246C181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72025125"/>
                </p:ext>
              </p:extLst>
            </p:nvPr>
          </p:nvGraphicFramePr>
          <p:xfrm>
            <a:off x="6216650" y="5006420"/>
            <a:ext cx="3324225" cy="162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3" imgW="19459821" imgH="9591403" progId="Origin95.Graph">
                    <p:embed/>
                  </p:oleObj>
                </mc:Choice>
                <mc:Fallback>
                  <p:oleObj name="Graph" r:id="rId13" imgW="19459821" imgH="9591403" progId="Origin95.Graph">
                    <p:embed/>
                    <p:pic>
                      <p:nvPicPr>
                        <p:cNvPr id="25" name="对象 24">
                          <a:extLst>
                            <a:ext uri="{FF2B5EF4-FFF2-40B4-BE49-F238E27FC236}">
                              <a16:creationId xmlns:a16="http://schemas.microsoft.com/office/drawing/2014/main" id="{43CD7CDE-5DD1-49AB-9F93-10FBBEA4DF1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216650" y="5006420"/>
                          <a:ext cx="3324225" cy="162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1031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5873096-7A35-4076-82DB-C981871AC41A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DA17EA-2483-4FEC-A751-E4653CEA3136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Result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742FBE70-4CC4-4429-BD3D-2CB7BE49A63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A0DD4CA-F3CC-41E5-8FD6-65E8F805580F}"/>
              </a:ext>
            </a:extLst>
          </p:cNvPr>
          <p:cNvGrpSpPr/>
          <p:nvPr/>
        </p:nvGrpSpPr>
        <p:grpSpPr>
          <a:xfrm>
            <a:off x="2776138" y="822705"/>
            <a:ext cx="6644305" cy="2643651"/>
            <a:chOff x="2482530" y="855035"/>
            <a:chExt cx="7325344" cy="2914626"/>
          </a:xfrm>
        </p:grpSpPr>
        <p:graphicFrame>
          <p:nvGraphicFramePr>
            <p:cNvPr id="61" name="对象 60">
              <a:extLst>
                <a:ext uri="{FF2B5EF4-FFF2-40B4-BE49-F238E27FC236}">
                  <a16:creationId xmlns:a16="http://schemas.microsoft.com/office/drawing/2014/main" id="{034E5ED2-ADC7-4F5F-9A00-577E14D8649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41228254"/>
                </p:ext>
              </p:extLst>
            </p:nvPr>
          </p:nvGraphicFramePr>
          <p:xfrm>
            <a:off x="7029107" y="855035"/>
            <a:ext cx="2694983" cy="2018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3" imgW="19440624" imgH="14563453" progId="Origin95.Graph">
                    <p:embed/>
                  </p:oleObj>
                </mc:Choice>
                <mc:Fallback>
                  <p:oleObj name="Graph" r:id="rId3" imgW="19440624" imgH="14563453" progId="Origin95.Graph">
                    <p:embed/>
                    <p:pic>
                      <p:nvPicPr>
                        <p:cNvPr id="47" name="对象 46">
                          <a:extLst>
                            <a:ext uri="{FF2B5EF4-FFF2-40B4-BE49-F238E27FC236}">
                              <a16:creationId xmlns:a16="http://schemas.microsoft.com/office/drawing/2014/main" id="{F82B9529-1876-4675-980F-33BD22A5108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029107" y="855035"/>
                          <a:ext cx="2694983" cy="20188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" name="对象 73">
              <a:extLst>
                <a:ext uri="{FF2B5EF4-FFF2-40B4-BE49-F238E27FC236}">
                  <a16:creationId xmlns:a16="http://schemas.microsoft.com/office/drawing/2014/main" id="{286E1239-729A-4F66-9DD9-A50F1125F83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3572034"/>
                </p:ext>
              </p:extLst>
            </p:nvPr>
          </p:nvGraphicFramePr>
          <p:xfrm>
            <a:off x="4740118" y="855035"/>
            <a:ext cx="2694983" cy="2018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19440624" imgH="14563453" progId="Origin95.Graph">
                    <p:embed/>
                  </p:oleObj>
                </mc:Choice>
                <mc:Fallback>
                  <p:oleObj name="Graph" r:id="rId5" imgW="19440624" imgH="14563453" progId="Origin95.Graph">
                    <p:embed/>
                    <p:pic>
                      <p:nvPicPr>
                        <p:cNvPr id="45" name="对象 44">
                          <a:extLst>
                            <a:ext uri="{FF2B5EF4-FFF2-40B4-BE49-F238E27FC236}">
                              <a16:creationId xmlns:a16="http://schemas.microsoft.com/office/drawing/2014/main" id="{5ABEEF55-A274-4FD6-8E3A-D06862EA23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740118" y="855035"/>
                          <a:ext cx="2694983" cy="20188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对象 74">
              <a:extLst>
                <a:ext uri="{FF2B5EF4-FFF2-40B4-BE49-F238E27FC236}">
                  <a16:creationId xmlns:a16="http://schemas.microsoft.com/office/drawing/2014/main" id="{D3D18B30-5648-4B47-BDC8-B159A208E47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91265619"/>
                </p:ext>
              </p:extLst>
            </p:nvPr>
          </p:nvGraphicFramePr>
          <p:xfrm>
            <a:off x="2482530" y="855035"/>
            <a:ext cx="2694983" cy="2018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7" imgW="19440624" imgH="14563453" progId="Origin95.Graph">
                    <p:embed/>
                  </p:oleObj>
                </mc:Choice>
                <mc:Fallback>
                  <p:oleObj name="Graph" r:id="rId7" imgW="19440624" imgH="14563453" progId="Origin95.Graph">
                    <p:embed/>
                    <p:pic>
                      <p:nvPicPr>
                        <p:cNvPr id="4" name="对象 3">
                          <a:extLst>
                            <a:ext uri="{FF2B5EF4-FFF2-40B4-BE49-F238E27FC236}">
                              <a16:creationId xmlns:a16="http://schemas.microsoft.com/office/drawing/2014/main" id="{83C0A521-983D-4BD7-95FB-7E1100D7B6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482530" y="855035"/>
                          <a:ext cx="2694983" cy="20188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16D57713-AA77-4974-B7F5-27A726E38D16}"/>
                </a:ext>
              </a:extLst>
            </p:cNvPr>
            <p:cNvSpPr txBox="1"/>
            <p:nvPr/>
          </p:nvSpPr>
          <p:spPr>
            <a:xfrm>
              <a:off x="5357967" y="2679954"/>
              <a:ext cx="1778215" cy="373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</a:rPr>
                <a:t>Hydrophilic sand</a:t>
              </a:r>
              <a:endParaRPr lang="zh-CN" altLang="en-US" sz="1600" dirty="0">
                <a:latin typeface="Times New Roman" panose="02020603050405020304" pitchFamily="18" charset="0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AAD71301-8C03-4945-9C09-7E846A50627C}"/>
                </a:ext>
              </a:extLst>
            </p:cNvPr>
            <p:cNvSpPr txBox="1"/>
            <p:nvPr/>
          </p:nvSpPr>
          <p:spPr>
            <a:xfrm>
              <a:off x="2977698" y="2679954"/>
              <a:ext cx="1704646" cy="339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Natural sand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6AF307A4-AD67-463B-8EF4-0F49BF8603CC}"/>
                </a:ext>
              </a:extLst>
            </p:cNvPr>
            <p:cNvSpPr txBox="1"/>
            <p:nvPr/>
          </p:nvSpPr>
          <p:spPr>
            <a:xfrm>
              <a:off x="7639460" y="2679954"/>
              <a:ext cx="2168414" cy="373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</a:rPr>
                <a:t>Hydrophobic sand</a:t>
              </a:r>
              <a:endParaRPr lang="zh-CN" altLang="en-US" sz="160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82636562-7054-4CC2-AEF5-C41654396AA7}"/>
                </a:ext>
              </a:extLst>
            </p:cNvPr>
            <p:cNvGrpSpPr/>
            <p:nvPr/>
          </p:nvGrpSpPr>
          <p:grpSpPr>
            <a:xfrm>
              <a:off x="2741701" y="2555241"/>
              <a:ext cx="232924" cy="289298"/>
              <a:chOff x="77538" y="1912232"/>
              <a:chExt cx="232924" cy="289298"/>
            </a:xfrm>
          </p:grpSpPr>
          <p:cxnSp>
            <p:nvCxnSpPr>
              <p:cNvPr id="80" name="直接箭头连接符 79">
                <a:extLst>
                  <a:ext uri="{FF2B5EF4-FFF2-40B4-BE49-F238E27FC236}">
                    <a16:creationId xmlns:a16="http://schemas.microsoft.com/office/drawing/2014/main" id="{613BB4B1-AAAF-4A3D-A67B-3610018F39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723" y="2057673"/>
                <a:ext cx="220739" cy="70753"/>
              </a:xfrm>
              <a:prstGeom prst="straightConnector1">
                <a:avLst/>
              </a:prstGeom>
              <a:ln w="576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>
                <a:extLst>
                  <a:ext uri="{FF2B5EF4-FFF2-40B4-BE49-F238E27FC236}">
                    <a16:creationId xmlns:a16="http://schemas.microsoft.com/office/drawing/2014/main" id="{4C704DBF-80E5-46C3-B3CD-F3F4E35EDF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538" y="1912232"/>
                <a:ext cx="15851" cy="216193"/>
              </a:xfrm>
              <a:prstGeom prst="straightConnector1">
                <a:avLst/>
              </a:prstGeom>
              <a:ln w="576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81">
                <a:extLst>
                  <a:ext uri="{FF2B5EF4-FFF2-40B4-BE49-F238E27FC236}">
                    <a16:creationId xmlns:a16="http://schemas.microsoft.com/office/drawing/2014/main" id="{2A4F4533-5475-406F-9CB6-A9DA14F87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88" y="2130776"/>
                <a:ext cx="217074" cy="70754"/>
              </a:xfrm>
              <a:prstGeom prst="straightConnector1">
                <a:avLst/>
              </a:prstGeom>
              <a:ln w="576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3FFCBD7A-1FA9-4AC0-9290-E6C63EECA127}"/>
                </a:ext>
              </a:extLst>
            </p:cNvPr>
            <p:cNvSpPr txBox="1"/>
            <p:nvPr/>
          </p:nvSpPr>
          <p:spPr>
            <a:xfrm>
              <a:off x="2950594" y="2735549"/>
              <a:ext cx="193281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CN" altLang="en-US" sz="145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135A0792-16EB-4C1A-8CA0-88D3C5BE38BC}"/>
                </a:ext>
              </a:extLst>
            </p:cNvPr>
            <p:cNvSpPr txBox="1"/>
            <p:nvPr/>
          </p:nvSpPr>
          <p:spPr>
            <a:xfrm>
              <a:off x="2950594" y="2515916"/>
              <a:ext cx="193281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zh-CN" altLang="en-US" sz="145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F7E9D4DF-C1A4-4B1B-BC10-05BC5BEDE0BC}"/>
                </a:ext>
              </a:extLst>
            </p:cNvPr>
            <p:cNvSpPr txBox="1"/>
            <p:nvPr/>
          </p:nvSpPr>
          <p:spPr>
            <a:xfrm>
              <a:off x="2676010" y="2289132"/>
              <a:ext cx="193281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zh-CN" altLang="en-US" sz="145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C19F9C65-5DB9-4583-9EC0-F8DC0DA6518A}"/>
                </a:ext>
              </a:extLst>
            </p:cNvPr>
            <p:cNvSpPr/>
            <p:nvPr/>
          </p:nvSpPr>
          <p:spPr>
            <a:xfrm>
              <a:off x="2763123" y="3044887"/>
              <a:ext cx="4315287" cy="171968"/>
            </a:xfrm>
            <a:prstGeom prst="rect">
              <a:avLst/>
            </a:prstGeom>
            <a:gradFill flip="none" rotWithShape="1">
              <a:gsLst>
                <a:gs pos="0">
                  <a:srgbClr val="8000FF"/>
                </a:gs>
                <a:gs pos="20000">
                  <a:srgbClr val="FFD84F"/>
                </a:gs>
                <a:gs pos="100000">
                  <a:srgbClr val="000000"/>
                </a:gs>
                <a:gs pos="62000">
                  <a:srgbClr val="23BAC5"/>
                </a:gs>
                <a:gs pos="83000">
                  <a:srgbClr val="E51800"/>
                </a:gs>
                <a:gs pos="41000">
                  <a:srgbClr val="ED6A5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159844F6-6A39-4CE2-B764-319303934FC5}"/>
                </a:ext>
              </a:extLst>
            </p:cNvPr>
            <p:cNvSpPr txBox="1"/>
            <p:nvPr/>
          </p:nvSpPr>
          <p:spPr>
            <a:xfrm>
              <a:off x="3421603" y="3129282"/>
              <a:ext cx="417578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965B67A3-AA14-40D0-AA9E-106D3B56C09F}"/>
                </a:ext>
              </a:extLst>
            </p:cNvPr>
            <p:cNvSpPr txBox="1"/>
            <p:nvPr/>
          </p:nvSpPr>
          <p:spPr>
            <a:xfrm>
              <a:off x="5179258" y="3421713"/>
              <a:ext cx="1820224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Contact angle </a:t>
              </a:r>
              <a:r>
                <a:rPr lang="el-GR" altLang="zh-CN" sz="1451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altLang="zh-CN" sz="1451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(°)</a:t>
              </a: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906EF606-F753-4E71-B806-A6FB68BB8F1B}"/>
                </a:ext>
              </a:extLst>
            </p:cNvPr>
            <p:cNvSpPr txBox="1"/>
            <p:nvPr/>
          </p:nvSpPr>
          <p:spPr>
            <a:xfrm>
              <a:off x="2566608" y="3129280"/>
              <a:ext cx="417578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B36C80E3-F817-4675-A2C4-6658E5119E81}"/>
                </a:ext>
              </a:extLst>
            </p:cNvPr>
            <p:cNvSpPr txBox="1"/>
            <p:nvPr/>
          </p:nvSpPr>
          <p:spPr>
            <a:xfrm>
              <a:off x="4355116" y="3129280"/>
              <a:ext cx="417578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DC3D7054-8339-45D5-99EF-C4DC6EC14AAD}"/>
                </a:ext>
              </a:extLst>
            </p:cNvPr>
            <p:cNvSpPr txBox="1"/>
            <p:nvPr/>
          </p:nvSpPr>
          <p:spPr>
            <a:xfrm>
              <a:off x="5249370" y="3129280"/>
              <a:ext cx="417578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0110963D-7E5A-439A-B8D8-8677795C06A1}"/>
                </a:ext>
              </a:extLst>
            </p:cNvPr>
            <p:cNvSpPr txBox="1"/>
            <p:nvPr/>
          </p:nvSpPr>
          <p:spPr>
            <a:xfrm>
              <a:off x="6143625" y="3129280"/>
              <a:ext cx="417578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8EE6CAFD-79D5-44D8-BCDD-E2CF4CAC3379}"/>
                </a:ext>
              </a:extLst>
            </p:cNvPr>
            <p:cNvSpPr txBox="1"/>
            <p:nvPr/>
          </p:nvSpPr>
          <p:spPr>
            <a:xfrm>
              <a:off x="6588919" y="3129280"/>
              <a:ext cx="686006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&gt;100</a:t>
              </a: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F6F19224-0D33-4C34-AC41-F7C3DAA7483D}"/>
                </a:ext>
              </a:extLst>
            </p:cNvPr>
            <p:cNvSpPr/>
            <p:nvPr/>
          </p:nvSpPr>
          <p:spPr>
            <a:xfrm>
              <a:off x="7381627" y="3044887"/>
              <a:ext cx="2057400" cy="171968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1000">
                  <a:srgbClr val="E51800"/>
                </a:gs>
                <a:gs pos="73444">
                  <a:srgbClr val="8A1A00"/>
                </a:gs>
                <a:gs pos="100000">
                  <a:srgbClr val="ED6A57"/>
                </a:gs>
                <a:gs pos="67000">
                  <a:srgbClr val="800000"/>
                </a:gs>
                <a:gs pos="85000">
                  <a:srgbClr val="9C4900"/>
                </a:gs>
                <a:gs pos="44000">
                  <a:srgbClr val="2287C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09A8421A-B08B-41AD-9475-42D344099EE9}"/>
                </a:ext>
              </a:extLst>
            </p:cNvPr>
            <p:cNvSpPr txBox="1"/>
            <p:nvPr/>
          </p:nvSpPr>
          <p:spPr>
            <a:xfrm>
              <a:off x="7051013" y="3134461"/>
              <a:ext cx="686006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&lt;60</a:t>
              </a: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FE7419FE-1A4F-4BA7-8C45-7D944FA9605A}"/>
                </a:ext>
              </a:extLst>
            </p:cNvPr>
            <p:cNvSpPr txBox="1"/>
            <p:nvPr/>
          </p:nvSpPr>
          <p:spPr>
            <a:xfrm>
              <a:off x="7517270" y="3134461"/>
              <a:ext cx="686006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CDBEAE1B-DBBF-426D-8652-B59B5B87B9A8}"/>
                </a:ext>
              </a:extLst>
            </p:cNvPr>
            <p:cNvSpPr txBox="1"/>
            <p:nvPr/>
          </p:nvSpPr>
          <p:spPr>
            <a:xfrm>
              <a:off x="7983527" y="3134461"/>
              <a:ext cx="686006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6E8E0B58-0B6A-459F-8F02-3ADF9EE937D2}"/>
                </a:ext>
              </a:extLst>
            </p:cNvPr>
            <p:cNvSpPr txBox="1"/>
            <p:nvPr/>
          </p:nvSpPr>
          <p:spPr>
            <a:xfrm>
              <a:off x="8449784" y="3134461"/>
              <a:ext cx="686006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120</a:t>
              </a: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3CD23A5F-46DE-41D6-89F5-8F6B439C51A2}"/>
                </a:ext>
              </a:extLst>
            </p:cNvPr>
            <p:cNvSpPr txBox="1"/>
            <p:nvPr/>
          </p:nvSpPr>
          <p:spPr>
            <a:xfrm>
              <a:off x="8916041" y="3134461"/>
              <a:ext cx="686006" cy="3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5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&gt;140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A69B782-70E6-4A9C-8E03-7EDC2922E3A8}"/>
              </a:ext>
            </a:extLst>
          </p:cNvPr>
          <p:cNvGrpSpPr/>
          <p:nvPr/>
        </p:nvGrpSpPr>
        <p:grpSpPr>
          <a:xfrm>
            <a:off x="2400462" y="3554575"/>
            <a:ext cx="7391076" cy="3395364"/>
            <a:chOff x="2387366" y="3554575"/>
            <a:chExt cx="7391076" cy="3395363"/>
          </a:xfrm>
        </p:grpSpPr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2DC2D7B2-13F7-4C87-A51F-C3E7C87AD4F0}"/>
                </a:ext>
              </a:extLst>
            </p:cNvPr>
            <p:cNvSpPr txBox="1"/>
            <p:nvPr/>
          </p:nvSpPr>
          <p:spPr>
            <a:xfrm>
              <a:off x="3089347" y="5428098"/>
              <a:ext cx="14494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Evaporation</a:t>
              </a:r>
            </a:p>
            <a:p>
              <a:pPr algn="ctr"/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49.1%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  <a:endPara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684*684*600</a:t>
              </a:r>
            </a:p>
          </p:txBody>
        </p: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B70A8A98-2B9D-4354-BC09-65063EF7B141}"/>
                </a:ext>
              </a:extLst>
            </p:cNvPr>
            <p:cNvGrpSpPr/>
            <p:nvPr/>
          </p:nvGrpSpPr>
          <p:grpSpPr>
            <a:xfrm>
              <a:off x="2730136" y="5320003"/>
              <a:ext cx="232924" cy="289298"/>
              <a:chOff x="77538" y="1912232"/>
              <a:chExt cx="232924" cy="289298"/>
            </a:xfrm>
          </p:grpSpPr>
          <p:cxnSp>
            <p:nvCxnSpPr>
              <p:cNvPr id="102" name="直接箭头连接符 101">
                <a:extLst>
                  <a:ext uri="{FF2B5EF4-FFF2-40B4-BE49-F238E27FC236}">
                    <a16:creationId xmlns:a16="http://schemas.microsoft.com/office/drawing/2014/main" id="{0DE766FD-24BD-4430-8240-D00B588136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723" y="2057673"/>
                <a:ext cx="220739" cy="7075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箭头连接符 102">
                <a:extLst>
                  <a:ext uri="{FF2B5EF4-FFF2-40B4-BE49-F238E27FC236}">
                    <a16:creationId xmlns:a16="http://schemas.microsoft.com/office/drawing/2014/main" id="{FBFA69D4-7197-4707-864C-E5EDD6C3E0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538" y="1912232"/>
                <a:ext cx="15851" cy="21619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箭头连接符 103">
                <a:extLst>
                  <a:ext uri="{FF2B5EF4-FFF2-40B4-BE49-F238E27FC236}">
                    <a16:creationId xmlns:a16="http://schemas.microsoft.com/office/drawing/2014/main" id="{CBFF57FB-2A96-4839-A281-64E98E1F2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88" y="2130776"/>
                <a:ext cx="217074" cy="70754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0789827C-D92E-4DEF-81D0-0C6171DBB261}"/>
                </a:ext>
              </a:extLst>
            </p:cNvPr>
            <p:cNvSpPr txBox="1"/>
            <p:nvPr/>
          </p:nvSpPr>
          <p:spPr>
            <a:xfrm>
              <a:off x="2917300" y="5489673"/>
              <a:ext cx="193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FE50FF19-AC52-4DF7-A78B-092E084E8882}"/>
                </a:ext>
              </a:extLst>
            </p:cNvPr>
            <p:cNvSpPr txBox="1"/>
            <p:nvPr/>
          </p:nvSpPr>
          <p:spPr>
            <a:xfrm>
              <a:off x="2916722" y="5358297"/>
              <a:ext cx="193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22D7D98F-57A3-4F3F-97C6-27E98E7DCBD0}"/>
                </a:ext>
              </a:extLst>
            </p:cNvPr>
            <p:cNvSpPr txBox="1"/>
            <p:nvPr/>
          </p:nvSpPr>
          <p:spPr>
            <a:xfrm>
              <a:off x="2664445" y="5058591"/>
              <a:ext cx="193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BF79E7E7-829E-4BF9-BD11-77125465C824}"/>
                </a:ext>
              </a:extLst>
            </p:cNvPr>
            <p:cNvSpPr/>
            <p:nvPr/>
          </p:nvSpPr>
          <p:spPr>
            <a:xfrm>
              <a:off x="2742321" y="6259095"/>
              <a:ext cx="6644837" cy="171968"/>
            </a:xfrm>
            <a:prstGeom prst="rect">
              <a:avLst/>
            </a:prstGeom>
            <a:gradFill flip="none" rotWithShape="1">
              <a:gsLst>
                <a:gs pos="0">
                  <a:srgbClr val="8000FF"/>
                </a:gs>
                <a:gs pos="60000">
                  <a:srgbClr val="000000"/>
                </a:gs>
                <a:gs pos="47000">
                  <a:srgbClr val="E51800"/>
                </a:gs>
                <a:gs pos="34000">
                  <a:srgbClr val="23BAC5"/>
                </a:gs>
                <a:gs pos="21000">
                  <a:srgbClr val="ED6A57"/>
                </a:gs>
                <a:gs pos="11000">
                  <a:srgbClr val="FFD84F"/>
                </a:gs>
                <a:gs pos="99000">
                  <a:srgbClr val="008000"/>
                </a:gs>
                <a:gs pos="72000">
                  <a:srgbClr val="800080"/>
                </a:gs>
                <a:gs pos="85000">
                  <a:srgbClr val="D55E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E5E47A5E-5953-4FE7-BC3E-75FD0101A955}"/>
                </a:ext>
              </a:extLst>
            </p:cNvPr>
            <p:cNvSpPr txBox="1"/>
            <p:nvPr/>
          </p:nvSpPr>
          <p:spPr>
            <a:xfrm>
              <a:off x="2552296" y="6383501"/>
              <a:ext cx="417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7D3B0431-5861-468A-B081-4192EF24D038}"/>
                </a:ext>
              </a:extLst>
            </p:cNvPr>
            <p:cNvSpPr txBox="1"/>
            <p:nvPr/>
          </p:nvSpPr>
          <p:spPr>
            <a:xfrm>
              <a:off x="3937666" y="6383501"/>
              <a:ext cx="417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595212BD-164E-4028-ADF2-C8ADBD73206A}"/>
                </a:ext>
              </a:extLst>
            </p:cNvPr>
            <p:cNvSpPr txBox="1"/>
            <p:nvPr/>
          </p:nvSpPr>
          <p:spPr>
            <a:xfrm>
              <a:off x="4630350" y="6383501"/>
              <a:ext cx="417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7F362730-B057-4F96-BB5A-A64802C017D0}"/>
                </a:ext>
              </a:extLst>
            </p:cNvPr>
            <p:cNvSpPr txBox="1"/>
            <p:nvPr/>
          </p:nvSpPr>
          <p:spPr>
            <a:xfrm>
              <a:off x="6086977" y="6383501"/>
              <a:ext cx="488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2835EF26-D977-443F-BE34-9A369563C9F3}"/>
                </a:ext>
              </a:extLst>
            </p:cNvPr>
            <p:cNvSpPr txBox="1"/>
            <p:nvPr/>
          </p:nvSpPr>
          <p:spPr>
            <a:xfrm>
              <a:off x="6850919" y="6383501"/>
              <a:ext cx="488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120</a:t>
              </a:r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29175399-0A87-4397-8AC9-0B5A9A06BD98}"/>
                </a:ext>
              </a:extLst>
            </p:cNvPr>
            <p:cNvSpPr txBox="1"/>
            <p:nvPr/>
          </p:nvSpPr>
          <p:spPr>
            <a:xfrm>
              <a:off x="7614859" y="6383501"/>
              <a:ext cx="488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140</a:t>
              </a:r>
            </a:p>
          </p:txBody>
        </p:sp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B692520D-843E-468B-800E-3AF273FD9594}"/>
                </a:ext>
              </a:extLst>
            </p:cNvPr>
            <p:cNvSpPr txBox="1"/>
            <p:nvPr/>
          </p:nvSpPr>
          <p:spPr>
            <a:xfrm>
              <a:off x="5150181" y="6611384"/>
              <a:ext cx="1820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Contact angle </a:t>
              </a:r>
              <a:r>
                <a:rPr lang="el-GR" altLang="zh-CN" sz="16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altLang="zh-CN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(°)</a:t>
              </a:r>
            </a:p>
          </p:txBody>
        </p: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04273F00-98C7-437B-9ACA-72474485A779}"/>
                </a:ext>
              </a:extLst>
            </p:cNvPr>
            <p:cNvSpPr txBox="1"/>
            <p:nvPr/>
          </p:nvSpPr>
          <p:spPr>
            <a:xfrm>
              <a:off x="5365702" y="5428098"/>
              <a:ext cx="1449499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Imbibition</a:t>
              </a:r>
            </a:p>
            <a:p>
              <a:pPr algn="ctr"/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38.3%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  <a:endPara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600*600*600</a:t>
              </a:r>
            </a:p>
          </p:txBody>
        </p:sp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42AEC19A-BDEC-46B6-9AB1-277CA147B770}"/>
                </a:ext>
              </a:extLst>
            </p:cNvPr>
            <p:cNvSpPr txBox="1"/>
            <p:nvPr/>
          </p:nvSpPr>
          <p:spPr>
            <a:xfrm>
              <a:off x="7665427" y="5429456"/>
              <a:ext cx="1449499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Mixing</a:t>
              </a:r>
            </a:p>
            <a:p>
              <a:pPr algn="ctr"/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31.3%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  <a:endPara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694*694*600</a:t>
              </a:r>
            </a:p>
          </p:txBody>
        </p:sp>
        <p:graphicFrame>
          <p:nvGraphicFramePr>
            <p:cNvPr id="118" name="对象 117">
              <a:extLst>
                <a:ext uri="{FF2B5EF4-FFF2-40B4-BE49-F238E27FC236}">
                  <a16:creationId xmlns:a16="http://schemas.microsoft.com/office/drawing/2014/main" id="{96689EFA-8038-4703-98A5-0596C277612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43853941"/>
                </p:ext>
              </p:extLst>
            </p:nvPr>
          </p:nvGraphicFramePr>
          <p:xfrm>
            <a:off x="2387366" y="3554576"/>
            <a:ext cx="2694983" cy="2018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9" imgW="19440624" imgH="14563453" progId="Origin95.Graph">
                    <p:embed/>
                  </p:oleObj>
                </mc:Choice>
                <mc:Fallback>
                  <p:oleObj name="Graph" r:id="rId9" imgW="19440624" imgH="14563453" progId="Origin95.Graph">
                    <p:embed/>
                    <p:pic>
                      <p:nvPicPr>
                        <p:cNvPr id="26" name="对象 25">
                          <a:extLst>
                            <a:ext uri="{FF2B5EF4-FFF2-40B4-BE49-F238E27FC236}">
                              <a16:creationId xmlns:a16="http://schemas.microsoft.com/office/drawing/2014/main" id="{DFA59A88-7BA6-4FBF-9493-8BD49BCBA02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387366" y="3554576"/>
                          <a:ext cx="2694983" cy="20188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" name="对象 118">
              <a:extLst>
                <a:ext uri="{FF2B5EF4-FFF2-40B4-BE49-F238E27FC236}">
                  <a16:creationId xmlns:a16="http://schemas.microsoft.com/office/drawing/2014/main" id="{A268D10C-F37C-490F-BF94-A207297698A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57209197"/>
                </p:ext>
              </p:extLst>
            </p:nvPr>
          </p:nvGraphicFramePr>
          <p:xfrm>
            <a:off x="4747097" y="3554576"/>
            <a:ext cx="2694983" cy="2018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19440624" imgH="14563453" progId="Origin95.Graph">
                    <p:embed/>
                  </p:oleObj>
                </mc:Choice>
                <mc:Fallback>
                  <p:oleObj name="Graph" r:id="rId11" imgW="19440624" imgH="14563453" progId="Origin95.Graph">
                    <p:embed/>
                    <p:pic>
                      <p:nvPicPr>
                        <p:cNvPr id="31" name="对象 30">
                          <a:extLst>
                            <a:ext uri="{FF2B5EF4-FFF2-40B4-BE49-F238E27FC236}">
                              <a16:creationId xmlns:a16="http://schemas.microsoft.com/office/drawing/2014/main" id="{3E43AA62-9839-4D73-8F47-C597AADE1FD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747097" y="3554576"/>
                          <a:ext cx="2694983" cy="20188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FDD95965-FC26-4B96-B5F3-06C9C76F5850}"/>
                </a:ext>
              </a:extLst>
            </p:cNvPr>
            <p:cNvSpPr txBox="1"/>
            <p:nvPr/>
          </p:nvSpPr>
          <p:spPr>
            <a:xfrm>
              <a:off x="3244981" y="6383502"/>
              <a:ext cx="417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49A07937-3B97-414F-85E5-011637DFF1D6}"/>
                </a:ext>
              </a:extLst>
            </p:cNvPr>
            <p:cNvSpPr txBox="1"/>
            <p:nvPr/>
          </p:nvSpPr>
          <p:spPr>
            <a:xfrm>
              <a:off x="5323036" y="6383502"/>
              <a:ext cx="488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93887DA9-A98D-42A5-B624-F4F53EFB6B46}"/>
                </a:ext>
              </a:extLst>
            </p:cNvPr>
            <p:cNvSpPr txBox="1"/>
            <p:nvPr/>
          </p:nvSpPr>
          <p:spPr>
            <a:xfrm>
              <a:off x="8378800" y="6383503"/>
              <a:ext cx="488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160</a:t>
              </a: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3A0792EC-DC68-44BB-98AA-7EEA8422E7C2}"/>
                </a:ext>
              </a:extLst>
            </p:cNvPr>
            <p:cNvSpPr txBox="1"/>
            <p:nvPr/>
          </p:nvSpPr>
          <p:spPr>
            <a:xfrm>
              <a:off x="9142740" y="6383503"/>
              <a:ext cx="488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180</a:t>
              </a:r>
            </a:p>
          </p:txBody>
        </p:sp>
        <p:graphicFrame>
          <p:nvGraphicFramePr>
            <p:cNvPr id="124" name="对象 123">
              <a:extLst>
                <a:ext uri="{FF2B5EF4-FFF2-40B4-BE49-F238E27FC236}">
                  <a16:creationId xmlns:a16="http://schemas.microsoft.com/office/drawing/2014/main" id="{CB7CE683-711F-4189-B99F-D3DA917DD7A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92613794"/>
                </p:ext>
              </p:extLst>
            </p:nvPr>
          </p:nvGraphicFramePr>
          <p:xfrm>
            <a:off x="7083459" y="3554575"/>
            <a:ext cx="2694983" cy="2018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3" imgW="19440624" imgH="14563453" progId="Origin95.Graph">
                    <p:embed/>
                  </p:oleObj>
                </mc:Choice>
                <mc:Fallback>
                  <p:oleObj name="Graph" r:id="rId13" imgW="19440624" imgH="14563453" progId="Origin95.Graph">
                    <p:embed/>
                    <p:pic>
                      <p:nvPicPr>
                        <p:cNvPr id="127" name="对象 126">
                          <a:extLst>
                            <a:ext uri="{FF2B5EF4-FFF2-40B4-BE49-F238E27FC236}">
                              <a16:creationId xmlns:a16="http://schemas.microsoft.com/office/drawing/2014/main" id="{C7E377AE-C6D2-445E-BCDC-757EF8C8F46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083459" y="3554575"/>
                          <a:ext cx="2694983" cy="20188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43503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9FD0612-A075-48BC-8903-70ADE4C6DDC3}"/>
              </a:ext>
            </a:extLst>
          </p:cNvPr>
          <p:cNvGrpSpPr/>
          <p:nvPr/>
        </p:nvGrpSpPr>
        <p:grpSpPr>
          <a:xfrm>
            <a:off x="-1" y="2490293"/>
            <a:ext cx="12192001" cy="1804389"/>
            <a:chOff x="-1" y="2031144"/>
            <a:chExt cx="12192001" cy="180438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1297EA7-C9D7-4A97-8D60-DC5DA135071D}"/>
                </a:ext>
              </a:extLst>
            </p:cNvPr>
            <p:cNvSpPr/>
            <p:nvPr/>
          </p:nvSpPr>
          <p:spPr>
            <a:xfrm>
              <a:off x="0" y="2031144"/>
              <a:ext cx="12192000" cy="1804389"/>
            </a:xfrm>
            <a:prstGeom prst="rect">
              <a:avLst/>
            </a:prstGeom>
            <a:solidFill>
              <a:srgbClr val="2B51A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DFB4096-3A8F-4663-8231-0E34C2D31805}"/>
                </a:ext>
              </a:extLst>
            </p:cNvPr>
            <p:cNvSpPr txBox="1"/>
            <p:nvPr/>
          </p:nvSpPr>
          <p:spPr>
            <a:xfrm>
              <a:off x="-1" y="2548619"/>
              <a:ext cx="1219199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THANKS FOR LISTENING AND ATTENTION</a:t>
              </a:r>
              <a:endParaRPr lang="zh-CN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3D6CCFD7-7D50-4332-AF1D-A44933744296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D5A8F7F-3E53-4B6C-9281-3D2A37A1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61"/>
            <a:ext cx="5160010" cy="601345"/>
          </a:xfrm>
          <a:prstGeom prst="rect">
            <a:avLst/>
          </a:prstGeom>
        </p:spPr>
      </p:pic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13B9452C-BD6D-44AC-82CF-EB9136243B2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21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0AFFB53-9A4E-40B5-9F77-EC4566873C50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D0475D0-AB0E-436A-B423-C9746D6A4DA8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Wettability is not a single parameter in porous media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4B01711-4A73-4010-98A3-D73E6038E120}"/>
              </a:ext>
            </a:extLst>
          </p:cNvPr>
          <p:cNvSpPr txBox="1"/>
          <p:nvPr/>
        </p:nvSpPr>
        <p:spPr>
          <a:xfrm>
            <a:off x="3863238" y="6563368"/>
            <a:ext cx="4465523" cy="294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(Reza et.al., </a:t>
            </a:r>
            <a:r>
              <a:rPr kumimoji="0" lang="en-US" altLang="zh-CN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Advances in Colloid and Interface Science, </a:t>
            </a:r>
            <a:r>
              <a:rPr kumimoji="0" lang="en-US" altLang="zh-CN" sz="1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IF19.5</a:t>
            </a:r>
            <a:r>
              <a:rPr lang="en-US" altLang="zh-CN" sz="1000" i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r>
              <a:rPr kumimoji="0" lang="en-US" altLang="zh-CN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2025)</a:t>
            </a:r>
            <a:endParaRPr kumimoji="0" lang="zh-CN" altLang="en-US" sz="1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2" name="灯片编号占位符 5">
            <a:extLst>
              <a:ext uri="{FF2B5EF4-FFF2-40B4-BE49-F238E27FC236}">
                <a16:creationId xmlns:a16="http://schemas.microsoft.com/office/drawing/2014/main" id="{D31BD0DC-24A9-46D0-868E-27E63B3D50DB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的图片">
            <a:extLst>
              <a:ext uri="{FF2B5EF4-FFF2-40B4-BE49-F238E27FC236}">
                <a16:creationId xmlns:a16="http://schemas.microsoft.com/office/drawing/2014/main" id="{408ED7C7-AC88-4106-94D7-1B6A531BE7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32BBFEF-C21A-4681-8C8F-AAD5B13EF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8"/>
          <a:stretch/>
        </p:blipFill>
        <p:spPr>
          <a:xfrm>
            <a:off x="1057944" y="993653"/>
            <a:ext cx="10076112" cy="53152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823D28E-C2CC-4C61-89E3-9AD427E3D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285" y="5886489"/>
            <a:ext cx="380952" cy="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4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5873096-7A35-4076-82DB-C981871AC41A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DA17EA-2483-4FEC-A751-E4653CEA3136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Workflow for 3D contact angle extraction 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742FBE70-4CC4-4429-BD3D-2CB7BE49A63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08C76BD-4EB1-8457-4C4F-C2F1FE25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4437" y="794501"/>
            <a:ext cx="3025032" cy="5923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267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5873096-7A35-4076-82DB-C981871AC41A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DA17EA-2483-4FEC-A751-E4653CEA3136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CT image data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742FBE70-4CC4-4429-BD3D-2CB7BE49A63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5B79683-4818-3C3D-CE60-150E10A06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6628" y="945288"/>
            <a:ext cx="7827600" cy="5667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48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5873096-7A35-4076-82DB-C981871AC41A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DA17EA-2483-4FEC-A751-E4653CEA3136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Small clusters out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742FBE70-4CC4-4429-BD3D-2CB7BE49A63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0D3DDA5-EDBB-94A0-1E74-D922F63B0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67"/>
          <a:stretch>
            <a:fillRect/>
          </a:stretch>
        </p:blipFill>
        <p:spPr>
          <a:xfrm>
            <a:off x="2522220" y="855035"/>
            <a:ext cx="7368539" cy="5745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82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5873096-7A35-4076-82DB-C981871AC41A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DA17EA-2483-4FEC-A751-E4653CEA3136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Interfaces and three contact points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742FBE70-4CC4-4429-BD3D-2CB7BE49A63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BBE157AB-AC0E-4A8A-8D22-74AFFBA14474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74149" t="51292" r="6870" b="30299"/>
          <a:stretch/>
        </p:blipFill>
        <p:spPr>
          <a:xfrm>
            <a:off x="3232659" y="2203916"/>
            <a:ext cx="2335140" cy="2335141"/>
          </a:xfrm>
          <a:prstGeom prst="rect">
            <a:avLst/>
          </a:prstGeom>
          <a:ln w="11166">
            <a:solidFill>
              <a:schemeClr val="tx1"/>
            </a:solidFill>
          </a:ln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034F634-3A42-4BD7-BC37-61932921850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7268" y="2203916"/>
            <a:ext cx="2335140" cy="2335141"/>
          </a:xfrm>
          <a:prstGeom prst="rect">
            <a:avLst/>
          </a:prstGeom>
          <a:ln w="11166">
            <a:solidFill>
              <a:schemeClr val="tx1"/>
            </a:solidFill>
          </a:ln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4D099609-065B-4E3F-A002-5B6EA2A4BE24}"/>
              </a:ext>
            </a:extLst>
          </p:cNvPr>
          <p:cNvSpPr txBox="1"/>
          <p:nvPr/>
        </p:nvSpPr>
        <p:spPr>
          <a:xfrm>
            <a:off x="1793375" y="3681622"/>
            <a:ext cx="9151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 i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>
                <a:latin typeface="Times New Roman" panose="02020603050405020304" pitchFamily="18" charset="0"/>
              </a:rPr>
              <a:t>sand</a:t>
            </a:r>
            <a:endParaRPr lang="zh-CN" altLang="en-US" b="0" dirty="0">
              <a:latin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9D63EAC-04A5-4D56-B5A4-B46259B492C9}"/>
              </a:ext>
            </a:extLst>
          </p:cNvPr>
          <p:cNvSpPr txBox="1"/>
          <p:nvPr/>
        </p:nvSpPr>
        <p:spPr>
          <a:xfrm>
            <a:off x="1979127" y="3056419"/>
            <a:ext cx="689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 i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>
                <a:latin typeface="Times New Roman" panose="02020603050405020304" pitchFamily="18" charset="0"/>
              </a:rPr>
              <a:t>gas</a:t>
            </a:r>
            <a:endParaRPr lang="zh-CN" altLang="en-US" b="0" dirty="0">
              <a:latin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2C6D9E0-5B1A-49FF-A4C5-E2CBDB9CDAD5}"/>
              </a:ext>
            </a:extLst>
          </p:cNvPr>
          <p:cNvSpPr txBox="1"/>
          <p:nvPr/>
        </p:nvSpPr>
        <p:spPr>
          <a:xfrm>
            <a:off x="4105525" y="2968663"/>
            <a:ext cx="13691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 i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>
                <a:latin typeface="Times New Roman" panose="02020603050405020304" pitchFamily="18" charset="0"/>
              </a:rPr>
              <a:t>liquid</a:t>
            </a:r>
            <a:endParaRPr lang="zh-CN" altLang="en-US" b="0" dirty="0">
              <a:latin typeface="Times New Roman" panose="02020603050405020304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81306EE-44FC-42DB-93D6-C045CFA7B311}"/>
              </a:ext>
            </a:extLst>
          </p:cNvPr>
          <p:cNvSpPr/>
          <p:nvPr/>
        </p:nvSpPr>
        <p:spPr>
          <a:xfrm>
            <a:off x="2368741" y="3396104"/>
            <a:ext cx="443235" cy="443235"/>
          </a:xfrm>
          <a:prstGeom prst="rect">
            <a:avLst/>
          </a:prstGeom>
          <a:noFill/>
          <a:ln w="744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E2B64009-076E-407E-97A2-FC900E237F3E}"/>
              </a:ext>
            </a:extLst>
          </p:cNvPr>
          <p:cNvCxnSpPr>
            <a:cxnSpLocks/>
          </p:cNvCxnSpPr>
          <p:nvPr/>
        </p:nvCxnSpPr>
        <p:spPr>
          <a:xfrm flipV="1">
            <a:off x="2811975" y="2196107"/>
            <a:ext cx="420684" cy="1197734"/>
          </a:xfrm>
          <a:prstGeom prst="line">
            <a:avLst/>
          </a:prstGeom>
          <a:noFill/>
          <a:ln w="744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88B15018-AB67-44D9-88C1-CB33D0CBDBEE}"/>
              </a:ext>
            </a:extLst>
          </p:cNvPr>
          <p:cNvCxnSpPr>
            <a:cxnSpLocks/>
          </p:cNvCxnSpPr>
          <p:nvPr/>
        </p:nvCxnSpPr>
        <p:spPr>
          <a:xfrm>
            <a:off x="2811975" y="3839339"/>
            <a:ext cx="420684" cy="691909"/>
          </a:xfrm>
          <a:prstGeom prst="line">
            <a:avLst/>
          </a:prstGeom>
          <a:noFill/>
          <a:ln w="744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470B0C99-8D65-4921-8614-343B6E7E473D}"/>
              </a:ext>
            </a:extLst>
          </p:cNvPr>
          <p:cNvSpPr txBox="1"/>
          <p:nvPr/>
        </p:nvSpPr>
        <p:spPr>
          <a:xfrm>
            <a:off x="3218839" y="2474532"/>
            <a:ext cx="18908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 i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>
                <a:latin typeface="Times New Roman" panose="02020603050405020304" pitchFamily="18" charset="0"/>
              </a:rPr>
              <a:t>gas-liquid interface</a:t>
            </a:r>
            <a:endParaRPr lang="zh-CN" altLang="en-US" b="0" dirty="0">
              <a:latin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B3A5514-FCC9-42F1-97C6-BC8AF3C3D961}"/>
              </a:ext>
            </a:extLst>
          </p:cNvPr>
          <p:cNvSpPr txBox="1"/>
          <p:nvPr/>
        </p:nvSpPr>
        <p:spPr>
          <a:xfrm>
            <a:off x="3410183" y="3582485"/>
            <a:ext cx="18007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 i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>
                <a:latin typeface="Times New Roman" panose="02020603050405020304" pitchFamily="18" charset="0"/>
              </a:rPr>
              <a:t>solid-liquid interface</a:t>
            </a:r>
            <a:endParaRPr lang="zh-CN" altLang="en-US" b="0" dirty="0">
              <a:latin typeface="Times New Roman" panose="02020603050405020304" pitchFamily="18" charset="0"/>
            </a:endParaRP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1981CA58-07BC-40A6-A729-B7DF2453F83A}"/>
              </a:ext>
            </a:extLst>
          </p:cNvPr>
          <p:cNvCxnSpPr>
            <a:cxnSpLocks/>
          </p:cNvCxnSpPr>
          <p:nvPr/>
        </p:nvCxnSpPr>
        <p:spPr>
          <a:xfrm>
            <a:off x="4113254" y="2758207"/>
            <a:ext cx="51022" cy="16288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CE37BC42-529B-497D-94AD-840483F39B1D}"/>
              </a:ext>
            </a:extLst>
          </p:cNvPr>
          <p:cNvCxnSpPr>
            <a:cxnSpLocks/>
          </p:cNvCxnSpPr>
          <p:nvPr/>
        </p:nvCxnSpPr>
        <p:spPr>
          <a:xfrm flipV="1">
            <a:off x="4211290" y="3476577"/>
            <a:ext cx="148440" cy="16385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73ABEA9E-BB4B-473A-9916-6511107FC868}"/>
              </a:ext>
            </a:extLst>
          </p:cNvPr>
          <p:cNvSpPr txBox="1"/>
          <p:nvPr/>
        </p:nvSpPr>
        <p:spPr>
          <a:xfrm>
            <a:off x="558522" y="4197162"/>
            <a:ext cx="12564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4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 pixels</a:t>
            </a:r>
            <a:endParaRPr lang="zh-CN" altLang="en-US" sz="1400" i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9E494D7D-C77C-4AED-812F-FF1C55489BD4}"/>
              </a:ext>
            </a:extLst>
          </p:cNvPr>
          <p:cNvGrpSpPr/>
          <p:nvPr/>
        </p:nvGrpSpPr>
        <p:grpSpPr>
          <a:xfrm>
            <a:off x="688143" y="4469646"/>
            <a:ext cx="598115" cy="69412"/>
            <a:chOff x="-19302964" y="10436218"/>
            <a:chExt cx="570380" cy="135471"/>
          </a:xfrm>
        </p:grpSpPr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387E183F-9220-4395-8533-3518100BA382}"/>
                </a:ext>
              </a:extLst>
            </p:cNvPr>
            <p:cNvCxnSpPr>
              <a:cxnSpLocks/>
            </p:cNvCxnSpPr>
            <p:nvPr/>
          </p:nvCxnSpPr>
          <p:spPr>
            <a:xfrm>
              <a:off x="-19302964" y="10503953"/>
              <a:ext cx="57038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762B1C97-AD5F-422D-B4E1-A1A39B95FB80}"/>
                </a:ext>
              </a:extLst>
            </p:cNvPr>
            <p:cNvCxnSpPr>
              <a:cxnSpLocks/>
            </p:cNvCxnSpPr>
            <p:nvPr/>
          </p:nvCxnSpPr>
          <p:spPr>
            <a:xfrm>
              <a:off x="-19302964" y="10436218"/>
              <a:ext cx="0" cy="13547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1DE05B26-BA3D-423A-8C5B-73DF16B7FAF9}"/>
                </a:ext>
              </a:extLst>
            </p:cNvPr>
            <p:cNvCxnSpPr>
              <a:cxnSpLocks/>
            </p:cNvCxnSpPr>
            <p:nvPr/>
          </p:nvCxnSpPr>
          <p:spPr>
            <a:xfrm>
              <a:off x="-18732584" y="10436218"/>
              <a:ext cx="0" cy="13547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E0884252-2B3C-480D-8759-DE5C706E7A79}"/>
              </a:ext>
            </a:extLst>
          </p:cNvPr>
          <p:cNvSpPr txBox="1"/>
          <p:nvPr/>
        </p:nvSpPr>
        <p:spPr>
          <a:xfrm>
            <a:off x="3184380" y="4197162"/>
            <a:ext cx="11718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 i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1400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20 pixels</a:t>
            </a:r>
            <a:endParaRPr lang="zh-CN" altLang="en-US" sz="1400" b="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E60A22D-0953-4186-99A8-41B191886866}"/>
              </a:ext>
            </a:extLst>
          </p:cNvPr>
          <p:cNvGrpSpPr/>
          <p:nvPr/>
        </p:nvGrpSpPr>
        <p:grpSpPr>
          <a:xfrm>
            <a:off x="3314001" y="4469646"/>
            <a:ext cx="598115" cy="69412"/>
            <a:chOff x="-19302964" y="10436218"/>
            <a:chExt cx="570380" cy="135471"/>
          </a:xfrm>
        </p:grpSpPr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F6C1CF2E-7319-4A3C-8817-F62938AE2EDF}"/>
                </a:ext>
              </a:extLst>
            </p:cNvPr>
            <p:cNvCxnSpPr>
              <a:cxnSpLocks/>
            </p:cNvCxnSpPr>
            <p:nvPr/>
          </p:nvCxnSpPr>
          <p:spPr>
            <a:xfrm>
              <a:off x="-19302964" y="10503953"/>
              <a:ext cx="57038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728B515D-F061-4236-A297-683F11FE8038}"/>
                </a:ext>
              </a:extLst>
            </p:cNvPr>
            <p:cNvCxnSpPr>
              <a:cxnSpLocks/>
            </p:cNvCxnSpPr>
            <p:nvPr/>
          </p:nvCxnSpPr>
          <p:spPr>
            <a:xfrm>
              <a:off x="-19302964" y="10436218"/>
              <a:ext cx="0" cy="13547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B45BF934-5FA0-4A9E-A6BF-82479A6A8F98}"/>
                </a:ext>
              </a:extLst>
            </p:cNvPr>
            <p:cNvCxnSpPr>
              <a:cxnSpLocks/>
            </p:cNvCxnSpPr>
            <p:nvPr/>
          </p:nvCxnSpPr>
          <p:spPr>
            <a:xfrm>
              <a:off x="-18732584" y="10436218"/>
              <a:ext cx="0" cy="13547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C92BFC6A-A7FB-4278-831A-0FC53482DC4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2165761"/>
            <a:ext cx="2496166" cy="2496167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8450F6B3-119E-4A61-BBB0-D8CCC19FA8D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075968" y="2138926"/>
            <a:ext cx="2496166" cy="2496167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FCD63AA4-D9E9-43C3-993B-64505A8AF58A}"/>
              </a:ext>
            </a:extLst>
          </p:cNvPr>
          <p:cNvGrpSpPr/>
          <p:nvPr/>
        </p:nvGrpSpPr>
        <p:grpSpPr>
          <a:xfrm>
            <a:off x="7856483" y="1686317"/>
            <a:ext cx="957102" cy="925096"/>
            <a:chOff x="8842074" y="1501780"/>
            <a:chExt cx="790994" cy="764542"/>
          </a:xfrm>
        </p:grpSpPr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D9AF233A-FCFF-4A7A-BBE5-CBEC82B98D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13732" y="1645444"/>
              <a:ext cx="449469" cy="87862"/>
            </a:xfrm>
            <a:prstGeom prst="straightConnector1">
              <a:avLst/>
            </a:prstGeom>
            <a:ln w="7684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67FFE216-C007-4E8B-B730-17510D314F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6428" y="1645444"/>
              <a:ext cx="35026" cy="385200"/>
            </a:xfrm>
            <a:prstGeom prst="straightConnector1">
              <a:avLst/>
            </a:prstGeom>
            <a:ln w="7684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C6993471-DC06-45BC-9783-844C80612E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89219" y="1616869"/>
              <a:ext cx="581921" cy="28576"/>
            </a:xfrm>
            <a:prstGeom prst="straightConnector1">
              <a:avLst/>
            </a:prstGeom>
            <a:ln w="7684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0C43A533-3E89-4BA5-B1CF-008FA5138347}"/>
                </a:ext>
              </a:extLst>
            </p:cNvPr>
            <p:cNvSpPr txBox="1"/>
            <p:nvPr/>
          </p:nvSpPr>
          <p:spPr>
            <a:xfrm>
              <a:off x="8978706" y="1618218"/>
              <a:ext cx="193281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3AD2EC06-8609-445C-AE60-A756528BEB0E}"/>
                </a:ext>
              </a:extLst>
            </p:cNvPr>
            <p:cNvSpPr txBox="1"/>
            <p:nvPr/>
          </p:nvSpPr>
          <p:spPr>
            <a:xfrm>
              <a:off x="8842074" y="1501780"/>
              <a:ext cx="193281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3DBA4A4F-119D-4E0F-9BBE-02AA708D5581}"/>
                </a:ext>
              </a:extLst>
            </p:cNvPr>
            <p:cNvSpPr txBox="1"/>
            <p:nvPr/>
          </p:nvSpPr>
          <p:spPr>
            <a:xfrm>
              <a:off x="9439787" y="1986525"/>
              <a:ext cx="193281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AB3D601F-7C9A-428F-8F74-D9D4485F9B55}"/>
              </a:ext>
            </a:extLst>
          </p:cNvPr>
          <p:cNvSpPr txBox="1"/>
          <p:nvPr/>
        </p:nvSpPr>
        <p:spPr>
          <a:xfrm rot="946040">
            <a:off x="6474894" y="4380816"/>
            <a:ext cx="1273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pixels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374A0F5D-06B1-4409-8586-15F389CBDEF4}"/>
              </a:ext>
            </a:extLst>
          </p:cNvPr>
          <p:cNvGrpSpPr/>
          <p:nvPr/>
        </p:nvGrpSpPr>
        <p:grpSpPr>
          <a:xfrm rot="21540000">
            <a:off x="6214370" y="4107345"/>
            <a:ext cx="1792748" cy="612830"/>
            <a:chOff x="166688" y="1758552"/>
            <a:chExt cx="1263020" cy="555238"/>
          </a:xfrm>
        </p:grpSpPr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CE3E25E9-A8E3-42B8-AB82-8C675AC96990}"/>
                </a:ext>
              </a:extLst>
            </p:cNvPr>
            <p:cNvCxnSpPr>
              <a:cxnSpLocks/>
            </p:cNvCxnSpPr>
            <p:nvPr/>
          </p:nvCxnSpPr>
          <p:spPr>
            <a:xfrm>
              <a:off x="188119" y="1788318"/>
              <a:ext cx="1221581" cy="492703"/>
            </a:xfrm>
            <a:prstGeom prst="line">
              <a:avLst/>
            </a:prstGeom>
            <a:ln w="7684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2A5FA944-C464-4A3B-943E-0E45102D391C}"/>
                </a:ext>
              </a:extLst>
            </p:cNvPr>
            <p:cNvCxnSpPr/>
            <p:nvPr/>
          </p:nvCxnSpPr>
          <p:spPr>
            <a:xfrm flipV="1">
              <a:off x="166688" y="1758552"/>
              <a:ext cx="28575" cy="59531"/>
            </a:xfrm>
            <a:prstGeom prst="line">
              <a:avLst/>
            </a:prstGeom>
            <a:ln w="7684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00BAB71B-CC11-44D0-9A90-2EEF1E837765}"/>
                </a:ext>
              </a:extLst>
            </p:cNvPr>
            <p:cNvCxnSpPr/>
            <p:nvPr/>
          </p:nvCxnSpPr>
          <p:spPr>
            <a:xfrm flipV="1">
              <a:off x="1401133" y="2254259"/>
              <a:ext cx="28575" cy="59531"/>
            </a:xfrm>
            <a:prstGeom prst="line">
              <a:avLst/>
            </a:prstGeom>
            <a:ln w="7684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箭头: 右 75">
            <a:extLst>
              <a:ext uri="{FF2B5EF4-FFF2-40B4-BE49-F238E27FC236}">
                <a16:creationId xmlns:a16="http://schemas.microsoft.com/office/drawing/2014/main" id="{6341C537-C1E7-4320-96E1-E5366B1C54D0}"/>
              </a:ext>
            </a:extLst>
          </p:cNvPr>
          <p:cNvSpPr/>
          <p:nvPr/>
        </p:nvSpPr>
        <p:spPr>
          <a:xfrm>
            <a:off x="8604980" y="3215677"/>
            <a:ext cx="843819" cy="19816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DA969A5-C848-4AF3-A199-991E95D107C4}"/>
              </a:ext>
            </a:extLst>
          </p:cNvPr>
          <p:cNvSpPr txBox="1"/>
          <p:nvPr/>
        </p:nvSpPr>
        <p:spPr>
          <a:xfrm>
            <a:off x="9913785" y="4748275"/>
            <a:ext cx="15661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Contact line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2F60295-D6AD-A27D-E75C-324F3FD1DDAF}"/>
              </a:ext>
            </a:extLst>
          </p:cNvPr>
          <p:cNvGrpSpPr/>
          <p:nvPr/>
        </p:nvGrpSpPr>
        <p:grpSpPr>
          <a:xfrm>
            <a:off x="6256945" y="4917552"/>
            <a:ext cx="3996783" cy="658734"/>
            <a:chOff x="6719747" y="5403776"/>
            <a:chExt cx="3996783" cy="658734"/>
          </a:xfrm>
        </p:grpSpPr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5CD8E980-0D97-47FF-A3E8-63CEED342164}"/>
                </a:ext>
              </a:extLst>
            </p:cNvPr>
            <p:cNvSpPr txBox="1"/>
            <p:nvPr/>
          </p:nvSpPr>
          <p:spPr>
            <a:xfrm>
              <a:off x="6910640" y="5723956"/>
              <a:ext cx="38058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</a:rPr>
                <a:t>solid-liquid interface</a:t>
              </a:r>
              <a:endParaRPr lang="zh-CN" altLang="en-US" sz="1600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4A120E5C-2282-404A-900E-61509FF6A620}"/>
                </a:ext>
              </a:extLst>
            </p:cNvPr>
            <p:cNvSpPr txBox="1"/>
            <p:nvPr/>
          </p:nvSpPr>
          <p:spPr>
            <a:xfrm>
              <a:off x="6910641" y="5403776"/>
              <a:ext cx="38058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</a:rPr>
                <a:t>gas-liquid interface</a:t>
              </a:r>
              <a:endParaRPr lang="zh-CN" altLang="en-US" sz="1600" dirty="0">
                <a:latin typeface="Times New Roman" panose="02020603050405020304" pitchFamily="18" charset="0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42FF5E1A-8E1D-4E52-8722-6979C0A40413}"/>
                </a:ext>
              </a:extLst>
            </p:cNvPr>
            <p:cNvSpPr/>
            <p:nvPr/>
          </p:nvSpPr>
          <p:spPr>
            <a:xfrm>
              <a:off x="6719747" y="5535662"/>
              <a:ext cx="190894" cy="190894"/>
            </a:xfrm>
            <a:prstGeom prst="rect">
              <a:avLst/>
            </a:prstGeom>
            <a:solidFill>
              <a:srgbClr val="AEAF0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C04173A0-7110-4E65-8881-0B0BC58B87CC}"/>
                </a:ext>
              </a:extLst>
            </p:cNvPr>
            <p:cNvSpPr/>
            <p:nvPr/>
          </p:nvSpPr>
          <p:spPr>
            <a:xfrm>
              <a:off x="6719747" y="5803572"/>
              <a:ext cx="190894" cy="190894"/>
            </a:xfrm>
            <a:prstGeom prst="rect">
              <a:avLst/>
            </a:prstGeom>
            <a:solidFill>
              <a:srgbClr val="475D9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5045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5873096-7A35-4076-82DB-C981871AC41A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DA17EA-2483-4FEC-A751-E4653CEA3136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Geometrical and physical constrained steps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742FBE70-4CC4-4429-BD3D-2CB7BE49A63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2FA7B9BE-CE10-496D-9324-D54C80E1FFB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05" y="1628597"/>
            <a:ext cx="1429992" cy="2059454"/>
          </a:xfrm>
          <a:prstGeom prst="rect">
            <a:avLst/>
          </a:prstGeom>
        </p:spPr>
      </p:pic>
      <p:sp>
        <p:nvSpPr>
          <p:cNvPr id="75" name="箭头: 下 74">
            <a:extLst>
              <a:ext uri="{FF2B5EF4-FFF2-40B4-BE49-F238E27FC236}">
                <a16:creationId xmlns:a16="http://schemas.microsoft.com/office/drawing/2014/main" id="{49F32143-5B2D-41DA-8038-B360126FDE61}"/>
              </a:ext>
            </a:extLst>
          </p:cNvPr>
          <p:cNvSpPr/>
          <p:nvPr/>
        </p:nvSpPr>
        <p:spPr>
          <a:xfrm>
            <a:off x="8808131" y="2886739"/>
            <a:ext cx="350982" cy="226355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06D83104-AE03-4250-A43B-8119FA256B28}"/>
              </a:ext>
            </a:extLst>
          </p:cNvPr>
          <p:cNvGrpSpPr/>
          <p:nvPr/>
        </p:nvGrpSpPr>
        <p:grpSpPr>
          <a:xfrm>
            <a:off x="6817324" y="1590163"/>
            <a:ext cx="1990807" cy="338554"/>
            <a:chOff x="5494020" y="358834"/>
            <a:chExt cx="1990807" cy="338554"/>
          </a:xfrm>
        </p:grpSpPr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F0AD5C62-107C-4F80-95B6-5354E32D2A23}"/>
                </a:ext>
              </a:extLst>
            </p:cNvPr>
            <p:cNvSpPr/>
            <p:nvPr/>
          </p:nvSpPr>
          <p:spPr>
            <a:xfrm>
              <a:off x="5494020" y="447812"/>
              <a:ext cx="162000" cy="160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41303FBA-278F-4252-843B-EBC2A87F125E}"/>
                </a:ext>
              </a:extLst>
            </p:cNvPr>
            <p:cNvSpPr txBox="1"/>
            <p:nvPr/>
          </p:nvSpPr>
          <p:spPr>
            <a:xfrm>
              <a:off x="5602674" y="358834"/>
              <a:ext cx="18821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6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600" i="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Solid voxel</a:t>
              </a:r>
              <a:endParaRPr lang="zh-CN" altLang="en-US" sz="16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F6742722-4E9F-4690-B45B-A517F7550284}"/>
              </a:ext>
            </a:extLst>
          </p:cNvPr>
          <p:cNvGrpSpPr/>
          <p:nvPr/>
        </p:nvGrpSpPr>
        <p:grpSpPr>
          <a:xfrm>
            <a:off x="6817324" y="2148635"/>
            <a:ext cx="1983186" cy="338554"/>
            <a:chOff x="5494020" y="870020"/>
            <a:chExt cx="1983186" cy="338554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B513BF23-33FC-4402-9772-DA3773271F9C}"/>
                </a:ext>
              </a:extLst>
            </p:cNvPr>
            <p:cNvSpPr/>
            <p:nvPr/>
          </p:nvSpPr>
          <p:spPr>
            <a:xfrm>
              <a:off x="5494020" y="958998"/>
              <a:ext cx="162000" cy="160598"/>
            </a:xfrm>
            <a:prstGeom prst="rect">
              <a:avLst/>
            </a:prstGeom>
            <a:solidFill>
              <a:srgbClr val="0696C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6B4F253B-C515-496D-885F-CDE47FC540CD}"/>
                </a:ext>
              </a:extLst>
            </p:cNvPr>
            <p:cNvSpPr txBox="1"/>
            <p:nvPr/>
          </p:nvSpPr>
          <p:spPr>
            <a:xfrm>
              <a:off x="5595054" y="870020"/>
              <a:ext cx="188215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6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600" i="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Liquid voxel</a:t>
              </a:r>
              <a:endParaRPr lang="zh-CN" altLang="en-US" sz="16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F6096310-C204-4CEE-9BC1-12D267FFF990}"/>
              </a:ext>
            </a:extLst>
          </p:cNvPr>
          <p:cNvGrpSpPr/>
          <p:nvPr/>
        </p:nvGrpSpPr>
        <p:grpSpPr>
          <a:xfrm>
            <a:off x="6817324" y="2707107"/>
            <a:ext cx="1314743" cy="338554"/>
            <a:chOff x="5494020" y="1750713"/>
            <a:chExt cx="1314743" cy="338554"/>
          </a:xfrm>
        </p:grpSpPr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1A0EFA13-3B3A-4F32-AD12-BC0B6EA70551}"/>
                </a:ext>
              </a:extLst>
            </p:cNvPr>
            <p:cNvSpPr/>
            <p:nvPr/>
          </p:nvSpPr>
          <p:spPr>
            <a:xfrm>
              <a:off x="5494020" y="1839691"/>
              <a:ext cx="162000" cy="16059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5B82FEC2-72EB-47A7-B46B-D90BA77D897C}"/>
                </a:ext>
              </a:extLst>
            </p:cNvPr>
            <p:cNvSpPr txBox="1"/>
            <p:nvPr/>
          </p:nvSpPr>
          <p:spPr>
            <a:xfrm>
              <a:off x="5602674" y="1750713"/>
              <a:ext cx="12060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6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600" i="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Gas voxel</a:t>
              </a:r>
              <a:endParaRPr lang="zh-CN" altLang="en-US" sz="16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74F37AF6-9B3A-417E-8F98-8B2E9907A412}"/>
              </a:ext>
            </a:extLst>
          </p:cNvPr>
          <p:cNvGrpSpPr/>
          <p:nvPr/>
        </p:nvGrpSpPr>
        <p:grpSpPr>
          <a:xfrm>
            <a:off x="3071240" y="3356000"/>
            <a:ext cx="2629914" cy="338554"/>
            <a:chOff x="5494019" y="2857671"/>
            <a:chExt cx="3012691" cy="338554"/>
          </a:xfrm>
        </p:grpSpPr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DC899EB0-2D74-4523-9D2D-CB4B115334CC}"/>
                </a:ext>
              </a:extLst>
            </p:cNvPr>
            <p:cNvSpPr/>
            <p:nvPr/>
          </p:nvSpPr>
          <p:spPr>
            <a:xfrm>
              <a:off x="5494019" y="2946649"/>
              <a:ext cx="185579" cy="1605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600" dirty="0"/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43FAAD0E-7C2D-4728-B9E7-54036688C842}"/>
                </a:ext>
              </a:extLst>
            </p:cNvPr>
            <p:cNvSpPr txBox="1"/>
            <p:nvPr/>
          </p:nvSpPr>
          <p:spPr>
            <a:xfrm>
              <a:off x="5621020" y="2857671"/>
              <a:ext cx="288569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6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600" i="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Neighbor voxel&gt;3</a:t>
              </a:r>
              <a:endParaRPr lang="zh-CN" altLang="en-US" sz="16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圆角矩形 38">
            <a:extLst>
              <a:ext uri="{FF2B5EF4-FFF2-40B4-BE49-F238E27FC236}">
                <a16:creationId xmlns:a16="http://schemas.microsoft.com/office/drawing/2014/main" id="{171B97CB-A4F5-4E84-82A3-ED0B9F1306FA}"/>
              </a:ext>
            </a:extLst>
          </p:cNvPr>
          <p:cNvSpPr/>
          <p:nvPr/>
        </p:nvSpPr>
        <p:spPr>
          <a:xfrm>
            <a:off x="2843892" y="1091043"/>
            <a:ext cx="2249041" cy="4962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Constrained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Step 1 </a:t>
            </a:r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FAA6D23A-7BFA-49FE-A5ED-32F2E42B7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732" y="1685407"/>
            <a:ext cx="2113359" cy="1665532"/>
          </a:xfrm>
          <a:prstGeom prst="rect">
            <a:avLst/>
          </a:prstGeom>
        </p:spPr>
      </p:pic>
      <p:sp>
        <p:nvSpPr>
          <p:cNvPr id="95" name="圆角矩形 38">
            <a:extLst>
              <a:ext uri="{FF2B5EF4-FFF2-40B4-BE49-F238E27FC236}">
                <a16:creationId xmlns:a16="http://schemas.microsoft.com/office/drawing/2014/main" id="{B0E7AFCB-F59F-4B43-9799-83B9A1D11CC9}"/>
              </a:ext>
            </a:extLst>
          </p:cNvPr>
          <p:cNvSpPr/>
          <p:nvPr/>
        </p:nvSpPr>
        <p:spPr>
          <a:xfrm>
            <a:off x="5407121" y="1091043"/>
            <a:ext cx="2717326" cy="4962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Constrained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Step 2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2B5FA3FA-8C05-4383-9F2B-52F2DFF65A29}"/>
              </a:ext>
            </a:extLst>
          </p:cNvPr>
          <p:cNvGrpSpPr/>
          <p:nvPr/>
        </p:nvGrpSpPr>
        <p:grpSpPr>
          <a:xfrm>
            <a:off x="6809704" y="3265580"/>
            <a:ext cx="1873366" cy="338554"/>
            <a:chOff x="5494020" y="1750713"/>
            <a:chExt cx="1873366" cy="338554"/>
          </a:xfrm>
        </p:grpSpPr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D44F775E-F1CD-43CD-87F1-6021597CEE0F}"/>
                </a:ext>
              </a:extLst>
            </p:cNvPr>
            <p:cNvSpPr/>
            <p:nvPr/>
          </p:nvSpPr>
          <p:spPr>
            <a:xfrm>
              <a:off x="5494020" y="1839691"/>
              <a:ext cx="162000" cy="16059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DC867709-FA0C-4C8B-B054-A5E200AD3D06}"/>
                </a:ext>
              </a:extLst>
            </p:cNvPr>
            <p:cNvSpPr txBox="1"/>
            <p:nvPr/>
          </p:nvSpPr>
          <p:spPr>
            <a:xfrm>
              <a:off x="5602673" y="1750713"/>
              <a:ext cx="176471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6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600" i="0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Contact voxel</a:t>
              </a:r>
              <a:endParaRPr lang="zh-CN" altLang="en-US" sz="16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9" name="圆角矩形 38">
            <a:extLst>
              <a:ext uri="{FF2B5EF4-FFF2-40B4-BE49-F238E27FC236}">
                <a16:creationId xmlns:a16="http://schemas.microsoft.com/office/drawing/2014/main" id="{FB9DA7E5-D580-4BB8-8517-5E319B20F550}"/>
              </a:ext>
            </a:extLst>
          </p:cNvPr>
          <p:cNvSpPr/>
          <p:nvPr/>
        </p:nvSpPr>
        <p:spPr>
          <a:xfrm>
            <a:off x="2843892" y="3904611"/>
            <a:ext cx="5280555" cy="4962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Constrained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Step 3</a:t>
            </a:r>
          </a:p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Sphere-based three  phase ratio calculation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FBAF5734-87EB-422F-B54B-DAD778D90B70}"/>
              </a:ext>
            </a:extLst>
          </p:cNvPr>
          <p:cNvSpPr txBox="1"/>
          <p:nvPr/>
        </p:nvSpPr>
        <p:spPr>
          <a:xfrm>
            <a:off x="8382948" y="2211106"/>
            <a:ext cx="1206089" cy="614133"/>
          </a:xfrm>
          <a:prstGeom prst="roundRect">
            <a:avLst/>
          </a:prstGeom>
          <a:solidFill>
            <a:srgbClr val="0066CC"/>
          </a:solidFill>
          <a:ln w="158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127000" dir="5400000" algn="ctr" rotWithShape="0">
              <a:srgbClr val="0575E6">
                <a:alpha val="30000"/>
              </a:srgbClr>
            </a:outerShdw>
          </a:effectLst>
        </p:spPr>
        <p:txBody>
          <a:bodyPr lIns="0" tIns="45720" rIns="0" bIns="45720" rtlCol="0" anchor="ctr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Geometrical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compliance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27CDF5C0-80A0-42BD-A764-1C4982D671E0}"/>
              </a:ext>
            </a:extLst>
          </p:cNvPr>
          <p:cNvSpPr txBox="1"/>
          <p:nvPr/>
        </p:nvSpPr>
        <p:spPr>
          <a:xfrm>
            <a:off x="8380578" y="5297832"/>
            <a:ext cx="1206089" cy="614133"/>
          </a:xfrm>
          <a:prstGeom prst="roundRect">
            <a:avLst/>
          </a:prstGeom>
          <a:solidFill>
            <a:srgbClr val="0066CC"/>
          </a:solidFill>
          <a:ln w="158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127000" dir="5400000" algn="ctr" rotWithShape="0">
              <a:srgbClr val="0575E6">
                <a:alpha val="30000"/>
              </a:srgbClr>
            </a:outerShdw>
          </a:effectLst>
        </p:spPr>
        <p:txBody>
          <a:bodyPr lIns="0" tIns="45720" rIns="0" bIns="45720" rtlCol="0" anchor="ctr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compliance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图片 101">
            <a:extLst>
              <a:ext uri="{FF2B5EF4-FFF2-40B4-BE49-F238E27FC236}">
                <a16:creationId xmlns:a16="http://schemas.microsoft.com/office/drawing/2014/main" id="{FB06CFCD-5453-48C1-99FA-956902B6DC8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872033" y="4621210"/>
            <a:ext cx="1967377" cy="1967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3" name="椭圆 102">
            <a:extLst>
              <a:ext uri="{FF2B5EF4-FFF2-40B4-BE49-F238E27FC236}">
                <a16:creationId xmlns:a16="http://schemas.microsoft.com/office/drawing/2014/main" id="{C2A8CC24-66B5-486E-90CF-17D1BA6D999B}"/>
              </a:ext>
            </a:extLst>
          </p:cNvPr>
          <p:cNvSpPr/>
          <p:nvPr/>
        </p:nvSpPr>
        <p:spPr>
          <a:xfrm>
            <a:off x="3508131" y="4886703"/>
            <a:ext cx="484092" cy="4840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74DCACD7-313F-4235-8018-23C5132ABAD4}"/>
              </a:ext>
            </a:extLst>
          </p:cNvPr>
          <p:cNvSpPr/>
          <p:nvPr/>
        </p:nvSpPr>
        <p:spPr>
          <a:xfrm>
            <a:off x="3371629" y="5570122"/>
            <a:ext cx="484092" cy="4840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F19017B5-3D9D-4DB0-911A-500DA1D40BED}"/>
              </a:ext>
            </a:extLst>
          </p:cNvPr>
          <p:cNvSpPr txBox="1"/>
          <p:nvPr/>
        </p:nvSpPr>
        <p:spPr>
          <a:xfrm>
            <a:off x="3992223" y="4811744"/>
            <a:ext cx="1085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4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Solid</a:t>
            </a:r>
            <a:endParaRPr lang="zh-CN" altLang="en-US" sz="1400" i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4CEB6409-096E-42EC-AFEF-F61D4FC7AA61}"/>
              </a:ext>
            </a:extLst>
          </p:cNvPr>
          <p:cNvSpPr txBox="1"/>
          <p:nvPr/>
        </p:nvSpPr>
        <p:spPr>
          <a:xfrm>
            <a:off x="2854214" y="5150298"/>
            <a:ext cx="602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4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Gas</a:t>
            </a:r>
            <a:endParaRPr lang="zh-CN" altLang="en-US" sz="1400" i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9F3A165A-7387-4DD3-8A87-A83DCEDFA8F1}"/>
              </a:ext>
            </a:extLst>
          </p:cNvPr>
          <p:cNvSpPr txBox="1"/>
          <p:nvPr/>
        </p:nvSpPr>
        <p:spPr>
          <a:xfrm>
            <a:off x="3759046" y="5494428"/>
            <a:ext cx="884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14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Liquid</a:t>
            </a:r>
            <a:endParaRPr lang="zh-CN" altLang="en-US" sz="1400" i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1E4B0223-4B7E-4C68-8C6A-05466C17E8F0}"/>
              </a:ext>
            </a:extLst>
          </p:cNvPr>
          <p:cNvCxnSpPr>
            <a:cxnSpLocks/>
          </p:cNvCxnSpPr>
          <p:nvPr/>
        </p:nvCxnSpPr>
        <p:spPr>
          <a:xfrm flipV="1">
            <a:off x="3508131" y="5824724"/>
            <a:ext cx="93002" cy="315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文本框 108">
            <a:extLst>
              <a:ext uri="{FF2B5EF4-FFF2-40B4-BE49-F238E27FC236}">
                <a16:creationId xmlns:a16="http://schemas.microsoft.com/office/drawing/2014/main" id="{5674FE5C-F0A9-41A5-9F91-331FC67E8A46}"/>
              </a:ext>
            </a:extLst>
          </p:cNvPr>
          <p:cNvSpPr txBox="1"/>
          <p:nvPr/>
        </p:nvSpPr>
        <p:spPr>
          <a:xfrm>
            <a:off x="2646604" y="6082952"/>
            <a:ext cx="1879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14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Contact point</a:t>
            </a:r>
          </a:p>
          <a:p>
            <a:pPr algn="ctr"/>
            <a:r>
              <a:rPr lang="en-US" altLang="zh-CN" sz="14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(Sphere center)</a:t>
            </a:r>
            <a:endParaRPr lang="zh-CN" altLang="en-US" sz="1400" i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0" name="图片 109">
            <a:extLst>
              <a:ext uri="{FF2B5EF4-FFF2-40B4-BE49-F238E27FC236}">
                <a16:creationId xmlns:a16="http://schemas.microsoft.com/office/drawing/2014/main" id="{C6607296-343D-4864-BC46-C0CB0A4DA50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950981" y="4621210"/>
            <a:ext cx="1967377" cy="1967377"/>
          </a:xfrm>
          <a:prstGeom prst="rect">
            <a:avLst/>
          </a:prstGeom>
        </p:spPr>
      </p:pic>
      <p:sp>
        <p:nvSpPr>
          <p:cNvPr id="111" name="椭圆 110">
            <a:extLst>
              <a:ext uri="{FF2B5EF4-FFF2-40B4-BE49-F238E27FC236}">
                <a16:creationId xmlns:a16="http://schemas.microsoft.com/office/drawing/2014/main" id="{54B0BC9E-0A86-47E7-B68E-8B631D5C6A9F}"/>
              </a:ext>
            </a:extLst>
          </p:cNvPr>
          <p:cNvSpPr/>
          <p:nvPr/>
        </p:nvSpPr>
        <p:spPr>
          <a:xfrm>
            <a:off x="3722555" y="5105889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7E2065E8-B280-4CA5-9B8C-EA78CD0FFAED}"/>
              </a:ext>
            </a:extLst>
          </p:cNvPr>
          <p:cNvSpPr/>
          <p:nvPr/>
        </p:nvSpPr>
        <p:spPr>
          <a:xfrm>
            <a:off x="3586294" y="5781999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FD2E4DC8-9713-454C-8997-DED933970179}"/>
              </a:ext>
            </a:extLst>
          </p:cNvPr>
          <p:cNvSpPr txBox="1"/>
          <p:nvPr/>
        </p:nvSpPr>
        <p:spPr>
          <a:xfrm>
            <a:off x="5961600" y="6344562"/>
            <a:ext cx="1879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1600" i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Sphere field</a:t>
            </a:r>
            <a:endParaRPr lang="zh-CN" altLang="en-US" sz="1600" i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99143DF2-B913-4F0D-A62E-D2F09CF217B1}"/>
              </a:ext>
            </a:extLst>
          </p:cNvPr>
          <p:cNvSpPr txBox="1"/>
          <p:nvPr/>
        </p:nvSpPr>
        <p:spPr>
          <a:xfrm>
            <a:off x="6809704" y="5532535"/>
            <a:ext cx="14945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i="1" dirty="0">
                <a:ea typeface="微软雅黑" panose="020B0503020204020204" pitchFamily="34" charset="-122"/>
              </a:rPr>
              <a:t>R</a:t>
            </a:r>
            <a:r>
              <a:rPr lang="en-US" altLang="zh-CN" i="1" baseline="-25000" dirty="0">
                <a:ea typeface="微软雅黑" panose="020B0503020204020204" pitchFamily="34" charset="-122"/>
              </a:rPr>
              <a:t>s</a:t>
            </a:r>
            <a:r>
              <a:rPr lang="en-US" altLang="zh-CN" dirty="0">
                <a:ea typeface="微软雅黑" panose="020B0503020204020204" pitchFamily="34" charset="-122"/>
              </a:rPr>
              <a:t> ∈[0.3, 0.7]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6910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5873096-7A35-4076-82DB-C981871AC41A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DA17EA-2483-4FEC-A751-E4653CEA3136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Comparison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742FBE70-4CC4-4429-BD3D-2CB7BE49A63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CDBF0E94-B1DE-486B-B2EB-8D649BCD6B7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25821" y="1497640"/>
            <a:ext cx="5183114" cy="4751987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AEFC23F2-F30C-4858-8169-63EA4FC7AE69}"/>
              </a:ext>
            </a:extLst>
          </p:cNvPr>
          <p:cNvGrpSpPr/>
          <p:nvPr/>
        </p:nvGrpSpPr>
        <p:grpSpPr>
          <a:xfrm>
            <a:off x="10709510" y="981373"/>
            <a:ext cx="1273906" cy="1269602"/>
            <a:chOff x="8842075" y="1511246"/>
            <a:chExt cx="790995" cy="788323"/>
          </a:xfrm>
        </p:grpSpPr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72DEE02D-305D-4140-8ADF-07D7835140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13732" y="1645444"/>
              <a:ext cx="449469" cy="87862"/>
            </a:xfrm>
            <a:prstGeom prst="straightConnector1">
              <a:avLst/>
            </a:prstGeom>
            <a:ln w="10227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75070DA5-55CC-4500-90BE-FC74BC00B0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6428" y="1645444"/>
              <a:ext cx="35026" cy="385200"/>
            </a:xfrm>
            <a:prstGeom prst="straightConnector1">
              <a:avLst/>
            </a:prstGeom>
            <a:ln w="10227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8A5E542C-21AA-4921-95B5-794DA2723B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89219" y="1616869"/>
              <a:ext cx="581921" cy="28576"/>
            </a:xfrm>
            <a:prstGeom prst="straightConnector1">
              <a:avLst/>
            </a:prstGeom>
            <a:ln w="10227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0ABC6D9-0A71-45E9-8982-3ED7B81642AD}"/>
                </a:ext>
              </a:extLst>
            </p:cNvPr>
            <p:cNvSpPr txBox="1"/>
            <p:nvPr/>
          </p:nvSpPr>
          <p:spPr>
            <a:xfrm>
              <a:off x="8978707" y="1627683"/>
              <a:ext cx="193281" cy="30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57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CN" altLang="en-US" sz="257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98AE4E5A-F396-49CD-A86C-0373DBDF4ED6}"/>
                </a:ext>
              </a:extLst>
            </p:cNvPr>
            <p:cNvSpPr txBox="1"/>
            <p:nvPr/>
          </p:nvSpPr>
          <p:spPr>
            <a:xfrm>
              <a:off x="8842075" y="1511246"/>
              <a:ext cx="193281" cy="30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57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zh-CN" altLang="en-US" sz="257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09497909-CBB0-481F-9A73-5BD843E7A287}"/>
                </a:ext>
              </a:extLst>
            </p:cNvPr>
            <p:cNvSpPr txBox="1"/>
            <p:nvPr/>
          </p:nvSpPr>
          <p:spPr>
            <a:xfrm>
              <a:off x="9439789" y="1995991"/>
              <a:ext cx="193281" cy="30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57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zh-CN" altLang="en-US" sz="257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E064A836-7AA4-4445-B836-F80B533EDD1C}"/>
              </a:ext>
            </a:extLst>
          </p:cNvPr>
          <p:cNvSpPr txBox="1"/>
          <p:nvPr/>
        </p:nvSpPr>
        <p:spPr>
          <a:xfrm rot="953637">
            <a:off x="7584648" y="5712966"/>
            <a:ext cx="1712168" cy="48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pixels</a:t>
            </a:r>
            <a:endParaRPr lang="zh-CN" altLang="en-US" sz="257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304FA01-9E6A-4ECC-997B-DDB99D8C635F}"/>
              </a:ext>
            </a:extLst>
          </p:cNvPr>
          <p:cNvGrpSpPr/>
          <p:nvPr/>
        </p:nvGrpSpPr>
        <p:grpSpPr>
          <a:xfrm rot="252802">
            <a:off x="6685817" y="5389735"/>
            <a:ext cx="3759432" cy="815677"/>
            <a:chOff x="166688" y="1758552"/>
            <a:chExt cx="1263020" cy="555238"/>
          </a:xfrm>
        </p:grpSpPr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E113E1C4-ECC9-4D51-87DD-0A6AC3FACD36}"/>
                </a:ext>
              </a:extLst>
            </p:cNvPr>
            <p:cNvCxnSpPr>
              <a:cxnSpLocks/>
            </p:cNvCxnSpPr>
            <p:nvPr/>
          </p:nvCxnSpPr>
          <p:spPr>
            <a:xfrm>
              <a:off x="188119" y="1788318"/>
              <a:ext cx="1221581" cy="492703"/>
            </a:xfrm>
            <a:prstGeom prst="line">
              <a:avLst/>
            </a:prstGeom>
            <a:ln w="10227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1BE28FB6-F67B-4EAC-9893-504D09581CF2}"/>
                </a:ext>
              </a:extLst>
            </p:cNvPr>
            <p:cNvCxnSpPr/>
            <p:nvPr/>
          </p:nvCxnSpPr>
          <p:spPr>
            <a:xfrm flipV="1">
              <a:off x="166688" y="1758552"/>
              <a:ext cx="28575" cy="59531"/>
            </a:xfrm>
            <a:prstGeom prst="line">
              <a:avLst/>
            </a:prstGeom>
            <a:ln w="10227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FBFB932E-B67B-43E5-BF6B-3E4019BFA607}"/>
                </a:ext>
              </a:extLst>
            </p:cNvPr>
            <p:cNvCxnSpPr/>
            <p:nvPr/>
          </p:nvCxnSpPr>
          <p:spPr>
            <a:xfrm flipV="1">
              <a:off x="1401133" y="2254259"/>
              <a:ext cx="28575" cy="59531"/>
            </a:xfrm>
            <a:prstGeom prst="line">
              <a:avLst/>
            </a:prstGeom>
            <a:ln w="10227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5D112B39-52FF-4021-BFF8-4B55B90AC6B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63050" y="1507684"/>
            <a:ext cx="5183114" cy="475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7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5873096-7A35-4076-82DB-C981871AC41A}"/>
              </a:ext>
            </a:extLst>
          </p:cNvPr>
          <p:cNvSpPr/>
          <p:nvPr/>
        </p:nvSpPr>
        <p:spPr>
          <a:xfrm flipV="1">
            <a:off x="0" y="639605"/>
            <a:ext cx="12192000" cy="154896"/>
          </a:xfrm>
          <a:prstGeom prst="rect">
            <a:avLst/>
          </a:prstGeom>
          <a:gradFill flip="none" rotWithShape="1">
            <a:gsLst>
              <a:gs pos="0">
                <a:srgbClr val="272676"/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DA17EA-2483-4FEC-A751-E4653CEA3136}"/>
              </a:ext>
            </a:extLst>
          </p:cNvPr>
          <p:cNvSpPr txBox="1"/>
          <p:nvPr/>
        </p:nvSpPr>
        <p:spPr>
          <a:xfrm>
            <a:off x="-1" y="55851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753850" algn="l"/>
              </a:tabLst>
            </a:pP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Normal vector and plane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742FBE70-4CC4-4429-BD3D-2CB7BE49A63C}"/>
              </a:ext>
            </a:extLst>
          </p:cNvPr>
          <p:cNvSpPr txBox="1">
            <a:spLocks/>
          </p:cNvSpPr>
          <p:nvPr/>
        </p:nvSpPr>
        <p:spPr>
          <a:xfrm>
            <a:off x="9448800" y="1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752A59-53AF-40D4-82E4-1812CAAE0717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60CFD87-A1CF-0A29-13A2-10209A0E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r="1"/>
          <a:stretch>
            <a:fillRect/>
          </a:stretch>
        </p:blipFill>
        <p:spPr>
          <a:xfrm>
            <a:off x="1579484" y="1272540"/>
            <a:ext cx="9199210" cy="4518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916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45864</TotalTime>
  <Words>325</Words>
  <Application>Microsoft Office PowerPoint</Application>
  <PresentationFormat>宽屏</PresentationFormat>
  <Paragraphs>159</Paragraphs>
  <Slides>14</Slides>
  <Notes>13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等线</vt:lpstr>
      <vt:lpstr>等线 Light</vt:lpstr>
      <vt:lpstr>微软雅黑</vt:lpstr>
      <vt:lpstr>Arial</vt:lpstr>
      <vt:lpstr>Times New Roman</vt:lpstr>
      <vt:lpstr>Office 主题​​</vt:lpstr>
      <vt:lpstr>Graph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Zhenqi GUO 郭珍琦</dc:creator>
  <cp:lastModifiedBy>Feiyan JIN 金飞燕</cp:lastModifiedBy>
  <cp:revision>379</cp:revision>
  <dcterms:created xsi:type="dcterms:W3CDTF">2023-09-18T08:45:13Z</dcterms:created>
  <dcterms:modified xsi:type="dcterms:W3CDTF">2026-05-15T16:22:40Z</dcterms:modified>
</cp:coreProperties>
</file>