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322" r:id="rId3"/>
    <p:sldId id="299" r:id="rId4"/>
    <p:sldId id="300" r:id="rId5"/>
    <p:sldId id="301" r:id="rId6"/>
    <p:sldId id="302" r:id="rId7"/>
    <p:sldId id="303"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20" r:id="rId23"/>
    <p:sldId id="319" r:id="rId24"/>
    <p:sldId id="324"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AAC"/>
    <a:srgbClr val="0070C0"/>
    <a:srgbClr val="0000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71938" autoAdjust="0"/>
  </p:normalViewPr>
  <p:slideViewPr>
    <p:cSldViewPr snapToGrid="0">
      <p:cViewPr>
        <p:scale>
          <a:sx n="66" d="100"/>
          <a:sy n="66" d="100"/>
        </p:scale>
        <p:origin x="2196" y="3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E:\2024&#26700;&#38754;&#25991;&#20214;\&#27599;&#21608;&#25991;&#29486;&#31215;&#32047;\&#19990;&#30028;&#33539;&#22260;&#20869;&#28145;&#23618;&#27833;&#27668;&#20998;&#24067;&#21450;&#30740;&#31350;&#24773;&#20917;\&#28145;&#23618;&#27833;&#27668;&#22270;&#34920;.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Dell\Desktop\&#31639;&#20363;&#35774;&#35745;2\&#32467;&#26524;&#24635;&#32467;\0&#23380;&#38553;&#24230;&#21644;&#23380;&#38553;&#32467;&#26500;&#20998;&#26512;\&#24418;&#29366;&#22240;&#23376;\&#23380;&#38553;&#24418;&#29366;&#22240;&#23376;.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Users\Administrator\Desktop\&#23380;&#38553;&#2423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194001475366023E-2"/>
          <c:y val="5.0925925925925923E-2"/>
          <c:w val="0.79383848690855874"/>
          <c:h val="0.75490029345071363"/>
        </c:manualLayout>
      </c:layout>
      <c:barChart>
        <c:barDir val="col"/>
        <c:grouping val="stacked"/>
        <c:varyColors val="0"/>
        <c:ser>
          <c:idx val="0"/>
          <c:order val="0"/>
          <c:tx>
            <c:strRef>
              <c:f>'中国探明储量，统计深层占比'!$I$2</c:f>
              <c:strCache>
                <c:ptCount val="1"/>
                <c:pt idx="0">
                  <c:v>常规油气</c:v>
                </c:pt>
              </c:strCache>
            </c:strRef>
          </c:tx>
          <c:spPr>
            <a:gradFill>
              <a:gsLst>
                <a:gs pos="50000">
                  <a:schemeClr val="accent1">
                    <a:lumMod val="40000"/>
                    <a:lumOff val="60000"/>
                  </a:schemeClr>
                </a:gs>
                <a:gs pos="0">
                  <a:schemeClr val="accent1"/>
                </a:gs>
                <a:gs pos="100000">
                  <a:schemeClr val="accent1"/>
                </a:gs>
              </a:gsLst>
              <a:lin ang="10800000" scaled="0"/>
            </a:gradFill>
            <a:ln>
              <a:noFill/>
            </a:ln>
            <a:effectLst/>
          </c:spPr>
          <c:invertIfNegative val="0"/>
          <c:cat>
            <c:numRef>
              <c:f>'中国探明储量，统计深层占比'!$H$3:$H$14</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'中国探明储量，统计深层占比'!$I$3:$I$14</c:f>
              <c:numCache>
                <c:formatCode>General</c:formatCode>
                <c:ptCount val="12"/>
                <c:pt idx="0">
                  <c:v>5.6841890914000004</c:v>
                </c:pt>
                <c:pt idx="1">
                  <c:v>7.1713875595000003</c:v>
                </c:pt>
                <c:pt idx="2">
                  <c:v>5.9797613460000001</c:v>
                </c:pt>
                <c:pt idx="3">
                  <c:v>5.7413855499000004</c:v>
                </c:pt>
                <c:pt idx="4">
                  <c:v>6.1295259114</c:v>
                </c:pt>
                <c:pt idx="5">
                  <c:v>6.4297648432000001</c:v>
                </c:pt>
                <c:pt idx="6">
                  <c:v>6.0833210815999994</c:v>
                </c:pt>
                <c:pt idx="7">
                  <c:v>5.3413518681000003</c:v>
                </c:pt>
                <c:pt idx="8">
                  <c:v>6.5620538207999992</c:v>
                </c:pt>
                <c:pt idx="9">
                  <c:v>6.5484621050999996</c:v>
                </c:pt>
                <c:pt idx="10">
                  <c:v>9.4329182478</c:v>
                </c:pt>
                <c:pt idx="11">
                  <c:v>4.921985072</c:v>
                </c:pt>
              </c:numCache>
            </c:numRef>
          </c:val>
          <c:extLst>
            <c:ext xmlns:c16="http://schemas.microsoft.com/office/drawing/2014/chart" uri="{C3380CC4-5D6E-409C-BE32-E72D297353CC}">
              <c16:uniqueId val="{00000000-CF7D-41FB-A1F1-5A599E6AA4AB}"/>
            </c:ext>
          </c:extLst>
        </c:ser>
        <c:ser>
          <c:idx val="1"/>
          <c:order val="1"/>
          <c:tx>
            <c:strRef>
              <c:f>'中国探明储量，统计深层占比'!$J$2</c:f>
              <c:strCache>
                <c:ptCount val="1"/>
                <c:pt idx="0">
                  <c:v>深层超深层油气</c:v>
                </c:pt>
              </c:strCache>
            </c:strRef>
          </c:tx>
          <c:spPr>
            <a:gradFill>
              <a:gsLst>
                <a:gs pos="50000">
                  <a:schemeClr val="accent2">
                    <a:lumMod val="60000"/>
                    <a:lumOff val="40000"/>
                  </a:schemeClr>
                </a:gs>
                <a:gs pos="0">
                  <a:schemeClr val="accent2">
                    <a:lumMod val="75000"/>
                  </a:schemeClr>
                </a:gs>
                <a:gs pos="100000">
                  <a:schemeClr val="accent2">
                    <a:lumMod val="50000"/>
                  </a:schemeClr>
                </a:gs>
              </a:gsLst>
              <a:lin ang="10800000" scaled="0"/>
            </a:gradFill>
            <a:ln>
              <a:noFill/>
            </a:ln>
            <a:effectLst/>
          </c:spPr>
          <c:invertIfNegative val="0"/>
          <c:cat>
            <c:numRef>
              <c:f>'中国探明储量，统计深层占比'!$H$3:$H$14</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'中国探明储量，统计深层占比'!$J$3:$J$14</c:f>
              <c:numCache>
                <c:formatCode>General</c:formatCode>
                <c:ptCount val="12"/>
                <c:pt idx="0">
                  <c:v>1.2159409085999999</c:v>
                </c:pt>
                <c:pt idx="1">
                  <c:v>6.6662440500000003E-2</c:v>
                </c:pt>
                <c:pt idx="2">
                  <c:v>0.84995865400000004</c:v>
                </c:pt>
                <c:pt idx="3">
                  <c:v>1.2995444501000002</c:v>
                </c:pt>
                <c:pt idx="4">
                  <c:v>1.2070940886000001</c:v>
                </c:pt>
                <c:pt idx="5">
                  <c:v>0.23099515680000002</c:v>
                </c:pt>
                <c:pt idx="6">
                  <c:v>0.35214891839999996</c:v>
                </c:pt>
                <c:pt idx="7">
                  <c:v>1.0518781319000001</c:v>
                </c:pt>
                <c:pt idx="8">
                  <c:v>1.9150661791999999</c:v>
                </c:pt>
                <c:pt idx="9">
                  <c:v>2.0976278948999996</c:v>
                </c:pt>
                <c:pt idx="10">
                  <c:v>2.7332517521999997</c:v>
                </c:pt>
                <c:pt idx="11">
                  <c:v>3.4565749279999998</c:v>
                </c:pt>
              </c:numCache>
            </c:numRef>
          </c:val>
          <c:extLst>
            <c:ext xmlns:c16="http://schemas.microsoft.com/office/drawing/2014/chart" uri="{C3380CC4-5D6E-409C-BE32-E72D297353CC}">
              <c16:uniqueId val="{00000001-CF7D-41FB-A1F1-5A599E6AA4AB}"/>
            </c:ext>
          </c:extLst>
        </c:ser>
        <c:dLbls>
          <c:showLegendKey val="0"/>
          <c:showVal val="0"/>
          <c:showCatName val="0"/>
          <c:showSerName val="0"/>
          <c:showPercent val="0"/>
          <c:showBubbleSize val="0"/>
        </c:dLbls>
        <c:gapWidth val="100"/>
        <c:overlap val="100"/>
        <c:axId val="738277679"/>
        <c:axId val="738278159"/>
      </c:barChart>
      <c:lineChart>
        <c:grouping val="standard"/>
        <c:varyColors val="0"/>
        <c:ser>
          <c:idx val="2"/>
          <c:order val="2"/>
          <c:tx>
            <c:strRef>
              <c:f>'中国探明储量，统计深层占比'!$K$2</c:f>
              <c:strCache>
                <c:ptCount val="1"/>
                <c:pt idx="0">
                  <c:v>深层超深层比例</c:v>
                </c:pt>
              </c:strCache>
            </c:strRef>
          </c:tx>
          <c:spPr>
            <a:ln w="25400" cap="rnd">
              <a:solidFill>
                <a:srgbClr val="C00000"/>
              </a:solidFill>
              <a:round/>
            </a:ln>
            <a:effectLst/>
          </c:spPr>
          <c:marker>
            <c:symbol val="diamond"/>
            <c:size val="8"/>
            <c:spPr>
              <a:solidFill>
                <a:srgbClr val="C00000"/>
              </a:solidFill>
              <a:ln w="9525">
                <a:solidFill>
                  <a:srgbClr val="C00000"/>
                </a:solidFill>
              </a:ln>
              <a:effectLst/>
            </c:spPr>
          </c:marker>
          <c:val>
            <c:numRef>
              <c:f>'中国探明储量，统计深层占比'!$K$3:$K$14</c:f>
              <c:numCache>
                <c:formatCode>General</c:formatCode>
                <c:ptCount val="12"/>
                <c:pt idx="0">
                  <c:v>0.17621999999999999</c:v>
                </c:pt>
                <c:pt idx="1">
                  <c:v>9.2099999999999994E-3</c:v>
                </c:pt>
                <c:pt idx="2">
                  <c:v>0.12445000000000001</c:v>
                </c:pt>
                <c:pt idx="3">
                  <c:v>0.18457000000000001</c:v>
                </c:pt>
                <c:pt idx="4">
                  <c:v>0.16453000000000001</c:v>
                </c:pt>
                <c:pt idx="5">
                  <c:v>3.4680000000000002E-2</c:v>
                </c:pt>
                <c:pt idx="6">
                  <c:v>5.4719999999999998E-2</c:v>
                </c:pt>
                <c:pt idx="7">
                  <c:v>0.16453000000000001</c:v>
                </c:pt>
                <c:pt idx="8">
                  <c:v>0.22591</c:v>
                </c:pt>
                <c:pt idx="9">
                  <c:v>0.24260999999999999</c:v>
                </c:pt>
                <c:pt idx="10">
                  <c:v>0.22466</c:v>
                </c:pt>
                <c:pt idx="11">
                  <c:v>0.41254999999999997</c:v>
                </c:pt>
              </c:numCache>
            </c:numRef>
          </c:val>
          <c:smooth val="0"/>
          <c:extLst>
            <c:ext xmlns:c16="http://schemas.microsoft.com/office/drawing/2014/chart" uri="{C3380CC4-5D6E-409C-BE32-E72D297353CC}">
              <c16:uniqueId val="{00000002-CF7D-41FB-A1F1-5A599E6AA4AB}"/>
            </c:ext>
          </c:extLst>
        </c:ser>
        <c:dLbls>
          <c:showLegendKey val="0"/>
          <c:showVal val="0"/>
          <c:showCatName val="0"/>
          <c:showSerName val="0"/>
          <c:showPercent val="0"/>
          <c:showBubbleSize val="0"/>
        </c:dLbls>
        <c:marker val="1"/>
        <c:smooth val="0"/>
        <c:axId val="2142586223"/>
        <c:axId val="726761151"/>
      </c:lineChart>
      <c:catAx>
        <c:axId val="738277679"/>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738278159"/>
        <c:crosses val="autoZero"/>
        <c:auto val="1"/>
        <c:lblAlgn val="ctr"/>
        <c:lblOffset val="100"/>
        <c:noMultiLvlLbl val="0"/>
      </c:catAx>
      <c:valAx>
        <c:axId val="738278159"/>
        <c:scaling>
          <c:orientation val="minMax"/>
        </c:scaling>
        <c:delete val="0"/>
        <c:axPos val="l"/>
        <c:title>
          <c:tx>
            <c:rich>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Resource oil equivalent/10</a:t>
                </a:r>
                <a:r>
                  <a:rPr lang="en-US" b="1" baseline="30000" dirty="0"/>
                  <a:t>8</a:t>
                </a:r>
                <a:r>
                  <a:rPr lang="en-US" b="1" dirty="0"/>
                  <a:t> t</a:t>
                </a:r>
                <a:endParaRPr lang="zh-CN" b="1" dirty="0"/>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title>
        <c:numFmt formatCode="General" sourceLinked="1"/>
        <c:majorTickMark val="in"/>
        <c:minorTickMark val="none"/>
        <c:tickLblPos val="nextTo"/>
        <c:spPr>
          <a:noFill/>
          <a:ln w="12700">
            <a:solidFill>
              <a:schemeClr val="tx1"/>
            </a:solidFill>
          </a:ln>
          <a:effectLst/>
        </c:spPr>
        <c:txPr>
          <a:bodyPr rot="-600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738277679"/>
        <c:crosses val="autoZero"/>
        <c:crossBetween val="between"/>
        <c:minorUnit val="1"/>
      </c:valAx>
      <c:valAx>
        <c:axId val="726761151"/>
        <c:scaling>
          <c:orientation val="minMax"/>
        </c:scaling>
        <c:delete val="0"/>
        <c:axPos val="r"/>
        <c:title>
          <c:tx>
            <c:rich>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Proportion of deep and ultra-deep</a:t>
                </a:r>
                <a:endParaRPr lang="zh-CN" b="1" dirty="0"/>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title>
        <c:numFmt formatCode="#,##0.00_);[Red]\(#,##0.0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2142586223"/>
        <c:crosses val="max"/>
        <c:crossBetween val="between"/>
        <c:minorUnit val="2.5000000000000005E-2"/>
      </c:valAx>
      <c:catAx>
        <c:axId val="2142586223"/>
        <c:scaling>
          <c:orientation val="minMax"/>
        </c:scaling>
        <c:delete val="1"/>
        <c:axPos val="b"/>
        <c:title>
          <c:tx>
            <c:rich>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b="1"/>
                  <a:t>Year</a:t>
                </a:r>
                <a:endParaRPr lang="zh-CN" b="1"/>
              </a:p>
            </c:rich>
          </c:tx>
          <c:layout>
            <c:manualLayout>
              <c:xMode val="edge"/>
              <c:yMode val="edge"/>
              <c:x val="0.47352853986263871"/>
              <c:y val="0.89312891823396023"/>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title>
        <c:majorTickMark val="out"/>
        <c:minorTickMark val="none"/>
        <c:tickLblPos val="nextTo"/>
        <c:crossAx val="726761151"/>
        <c:crosses val="autoZero"/>
        <c:auto val="1"/>
        <c:lblAlgn val="ctr"/>
        <c:lblOffset val="100"/>
        <c:noMultiLvlLbl val="0"/>
      </c:catAx>
      <c:spPr>
        <a:noFill/>
        <a:ln w="12700">
          <a:solidFill>
            <a:schemeClr val="tx1"/>
          </a:solidFill>
        </a:ln>
        <a:effectLst/>
      </c:spPr>
    </c:plotArea>
    <c:legend>
      <c:legendPos val="b"/>
      <c:layout>
        <c:manualLayout>
          <c:xMode val="edge"/>
          <c:yMode val="edge"/>
          <c:x val="0.10033628598867099"/>
          <c:y val="0.10064201352066433"/>
          <c:w val="0.36320009284000798"/>
          <c:h val="0.24116379885287448"/>
        </c:manualLayout>
      </c:layout>
      <c:overlay val="0"/>
      <c:spPr>
        <a:solidFill>
          <a:schemeClr val="bg1"/>
        </a:solidFill>
        <a:ln>
          <a:solidFill>
            <a:schemeClr val="bg1"/>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showDLblsOverMax val="0"/>
  </c:chart>
  <c:spPr>
    <a:solidFill>
      <a:schemeClr val="bg1"/>
    </a:solidFill>
    <a:ln w="9525" cap="flat" cmpd="sng" algn="ctr">
      <a:noFill/>
      <a:round/>
    </a:ln>
    <a:effectLst/>
  </c:spPr>
  <c:txPr>
    <a:bodyPr/>
    <a:lstStyle/>
    <a:p>
      <a:pPr>
        <a:defRPr sz="1050">
          <a:solidFill>
            <a:schemeClr val="tx1"/>
          </a:solidFill>
          <a:latin typeface="Arial" panose="020B0604020202020204" pitchFamily="34" charset="0"/>
          <a:cs typeface="Arial" panose="020B0604020202020204" pitchFamily="34" charset="0"/>
        </a:defRPr>
      </a:pPr>
      <a:endParaRPr lang="zh-CN"/>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67904407360795"/>
          <c:y val="6.8698148148148147E-2"/>
          <c:w val="0.81074724919144192"/>
          <c:h val="0.72228131252134875"/>
        </c:manualLayout>
      </c:layout>
      <c:scatterChart>
        <c:scatterStyle val="smoothMarker"/>
        <c:varyColors val="0"/>
        <c:ser>
          <c:idx val="0"/>
          <c:order val="0"/>
          <c:tx>
            <c:v>初始状态</c:v>
          </c:tx>
          <c:spPr>
            <a:ln w="19050" cap="rnd">
              <a:solidFill>
                <a:srgbClr val="FF0000"/>
              </a:solidFill>
              <a:round/>
            </a:ln>
            <a:effectLst/>
          </c:spPr>
          <c:marker>
            <c:symbol val="none"/>
          </c:marker>
          <c:xVal>
            <c:numRef>
              <c:f>Sheet1!$A$2:$A$32</c:f>
              <c:numCache>
                <c:formatCode>0.00E+00</c:formatCode>
                <c:ptCount val="31"/>
                <c:pt idx="0">
                  <c:v>1.3103E-2</c:v>
                </c:pt>
                <c:pt idx="1">
                  <c:v>1.5921439999999999E-2</c:v>
                </c:pt>
                <c:pt idx="2">
                  <c:v>1.873988E-2</c:v>
                </c:pt>
                <c:pt idx="3">
                  <c:v>2.1558319999999999E-2</c:v>
                </c:pt>
                <c:pt idx="4">
                  <c:v>2.4376760000000001E-2</c:v>
                </c:pt>
                <c:pt idx="5">
                  <c:v>2.7195199999999999E-2</c:v>
                </c:pt>
                <c:pt idx="6">
                  <c:v>3.0013640000000001E-2</c:v>
                </c:pt>
                <c:pt idx="7">
                  <c:v>3.283208E-2</c:v>
                </c:pt>
                <c:pt idx="8">
                  <c:v>3.5650519999999998E-2</c:v>
                </c:pt>
                <c:pt idx="9">
                  <c:v>3.8468960000000003E-2</c:v>
                </c:pt>
                <c:pt idx="10">
                  <c:v>4.1287400000000002E-2</c:v>
                </c:pt>
                <c:pt idx="11">
                  <c:v>4.410584E-2</c:v>
                </c:pt>
                <c:pt idx="12">
                  <c:v>4.6924279999999999E-2</c:v>
                </c:pt>
                <c:pt idx="13">
                  <c:v>4.9742719999999997E-2</c:v>
                </c:pt>
                <c:pt idx="14">
                  <c:v>5.2561160000000003E-2</c:v>
                </c:pt>
                <c:pt idx="15">
                  <c:v>5.5379600000000001E-2</c:v>
                </c:pt>
                <c:pt idx="16">
                  <c:v>5.8198039999999999E-2</c:v>
                </c:pt>
                <c:pt idx="17">
                  <c:v>6.1016479999999998E-2</c:v>
                </c:pt>
                <c:pt idx="18">
                  <c:v>6.3834920000000003E-2</c:v>
                </c:pt>
                <c:pt idx="19">
                  <c:v>6.6653359999999995E-2</c:v>
                </c:pt>
                <c:pt idx="20">
                  <c:v>6.94718E-2</c:v>
                </c:pt>
                <c:pt idx="21">
                  <c:v>7.2290240000000006E-2</c:v>
                </c:pt>
                <c:pt idx="22">
                  <c:v>7.5108679999999997E-2</c:v>
                </c:pt>
                <c:pt idx="23">
                  <c:v>7.7927120000000002E-2</c:v>
                </c:pt>
                <c:pt idx="24">
                  <c:v>8.0745559999999994E-2</c:v>
                </c:pt>
                <c:pt idx="25">
                  <c:v>8.3563999999999999E-2</c:v>
                </c:pt>
                <c:pt idx="26">
                  <c:v>8.6382440000000005E-2</c:v>
                </c:pt>
                <c:pt idx="27">
                  <c:v>8.9200879999999996E-2</c:v>
                </c:pt>
                <c:pt idx="28">
                  <c:v>9.2019320000000002E-2</c:v>
                </c:pt>
                <c:pt idx="29">
                  <c:v>9.4837759999999993E-2</c:v>
                </c:pt>
                <c:pt idx="30">
                  <c:v>9.7656199999999999E-2</c:v>
                </c:pt>
              </c:numCache>
            </c:numRef>
          </c:xVal>
          <c:yVal>
            <c:numRef>
              <c:f>Sheet1!$B$2:$B$32</c:f>
              <c:numCache>
                <c:formatCode>0.00E+00</c:formatCode>
                <c:ptCount val="31"/>
                <c:pt idx="0">
                  <c:v>1.7229499999999999E-4</c:v>
                </c:pt>
                <c:pt idx="1">
                  <c:v>6.8917990000000003E-4</c:v>
                </c:pt>
                <c:pt idx="2">
                  <c:v>1.3783599999999999E-3</c:v>
                </c:pt>
                <c:pt idx="3">
                  <c:v>1.895245E-3</c:v>
                </c:pt>
                <c:pt idx="4">
                  <c:v>3.6181939999999999E-3</c:v>
                </c:pt>
                <c:pt idx="5">
                  <c:v>8.6147480000000002E-3</c:v>
                </c:pt>
                <c:pt idx="6">
                  <c:v>1.7574090000000001E-2</c:v>
                </c:pt>
                <c:pt idx="7">
                  <c:v>3.6009649999999997E-2</c:v>
                </c:pt>
                <c:pt idx="8">
                  <c:v>7.3053069999999998E-2</c:v>
                </c:pt>
                <c:pt idx="9">
                  <c:v>0.1149207</c:v>
                </c:pt>
                <c:pt idx="10">
                  <c:v>0.16523090000000001</c:v>
                </c:pt>
                <c:pt idx="11">
                  <c:v>0.17281189999999999</c:v>
                </c:pt>
                <c:pt idx="12">
                  <c:v>0.1404204</c:v>
                </c:pt>
                <c:pt idx="13">
                  <c:v>0.10182629999999999</c:v>
                </c:pt>
                <c:pt idx="14">
                  <c:v>4.6002759999999997E-2</c:v>
                </c:pt>
                <c:pt idx="15">
                  <c:v>1.6023430000000002E-2</c:v>
                </c:pt>
                <c:pt idx="16">
                  <c:v>8.7870429999999996E-3</c:v>
                </c:pt>
                <c:pt idx="17">
                  <c:v>5.5134390000000002E-3</c:v>
                </c:pt>
                <c:pt idx="18">
                  <c:v>3.101309E-3</c:v>
                </c:pt>
                <c:pt idx="19">
                  <c:v>2.2398349999999999E-3</c:v>
                </c:pt>
                <c:pt idx="20">
                  <c:v>3.101309E-3</c:v>
                </c:pt>
                <c:pt idx="21">
                  <c:v>1.550655E-3</c:v>
                </c:pt>
                <c:pt idx="22">
                  <c:v>2.584425E-3</c:v>
                </c:pt>
                <c:pt idx="23">
                  <c:v>2.7567199999999998E-3</c:v>
                </c:pt>
                <c:pt idx="24">
                  <c:v>3.2736039999999998E-3</c:v>
                </c:pt>
                <c:pt idx="25">
                  <c:v>6.8917989999999997E-3</c:v>
                </c:pt>
                <c:pt idx="26">
                  <c:v>6.8917990000000003E-4</c:v>
                </c:pt>
                <c:pt idx="27">
                  <c:v>4.703653E-2</c:v>
                </c:pt>
                <c:pt idx="28">
                  <c:v>6.7195040000000003E-3</c:v>
                </c:pt>
                <c:pt idx="29">
                  <c:v>4.3073740000000001E-3</c:v>
                </c:pt>
                <c:pt idx="30">
                  <c:v>1.2060650000000001E-3</c:v>
                </c:pt>
              </c:numCache>
            </c:numRef>
          </c:yVal>
          <c:smooth val="1"/>
          <c:extLst>
            <c:ext xmlns:c16="http://schemas.microsoft.com/office/drawing/2014/chart" uri="{C3380CC4-5D6E-409C-BE32-E72D297353CC}">
              <c16:uniqueId val="{00000000-1752-43B7-A496-BE1D40393D6F}"/>
            </c:ext>
          </c:extLst>
        </c:ser>
        <c:dLbls>
          <c:showLegendKey val="0"/>
          <c:showVal val="0"/>
          <c:showCatName val="0"/>
          <c:showSerName val="0"/>
          <c:showPercent val="0"/>
          <c:showBubbleSize val="0"/>
        </c:dLbls>
        <c:axId val="1196127680"/>
        <c:axId val="1198828960"/>
      </c:scatterChart>
      <c:valAx>
        <c:axId val="1196127680"/>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宋体" panose="02010600030101010101" pitchFamily="2" charset="-122"/>
                    <a:cs typeface="Arial" panose="020B0604020202020204" pitchFamily="34" charset="0"/>
                  </a:defRPr>
                </a:pPr>
                <a:r>
                  <a:rPr lang="en-US"/>
                  <a:t>Pore shape factor</a:t>
                </a:r>
                <a:endParaRPr lang="zh-CN"/>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宋体" panose="02010600030101010101" pitchFamily="2" charset="-122"/>
                  <a:cs typeface="Arial" panose="020B0604020202020204" pitchFamily="34" charset="0"/>
                </a:defRPr>
              </a:pPr>
              <a:endParaRPr lang="zh-CN"/>
            </a:p>
          </c:txPr>
        </c:title>
        <c:numFmt formatCode="#,##0.00_);[Red]\(#,##0.00\)" sourceLinked="0"/>
        <c:majorTickMark val="in"/>
        <c:minorTickMark val="in"/>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宋体" panose="02010600030101010101" pitchFamily="2" charset="-122"/>
                <a:cs typeface="Arial" panose="020B0604020202020204" pitchFamily="34" charset="0"/>
              </a:defRPr>
            </a:pPr>
            <a:endParaRPr lang="zh-CN"/>
          </a:p>
        </c:txPr>
        <c:crossAx val="1198828960"/>
        <c:crosses val="autoZero"/>
        <c:crossBetween val="midCat"/>
        <c:minorUnit val="1.0000000000000002E-2"/>
      </c:valAx>
      <c:valAx>
        <c:axId val="1198828960"/>
        <c:scaling>
          <c:orientation val="minMax"/>
          <c:min val="0"/>
        </c:scaling>
        <c:delete val="0"/>
        <c:axPos val="l"/>
        <c:title>
          <c:tx>
            <c:rich>
              <a:bodyPr rot="-54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宋体" panose="02010600030101010101" pitchFamily="2" charset="-122"/>
                    <a:cs typeface="Arial" panose="020B0604020202020204" pitchFamily="34" charset="0"/>
                  </a:defRPr>
                </a:pPr>
                <a:r>
                  <a:rPr lang="en-US"/>
                  <a:t>Frequency</a:t>
                </a:r>
                <a:endParaRPr lang="zh-CN"/>
              </a:p>
            </c:rich>
          </c:tx>
          <c:layout>
            <c:manualLayout>
              <c:xMode val="edge"/>
              <c:yMode val="edge"/>
              <c:x val="0"/>
              <c:y val="0.31136470588235293"/>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宋体" panose="02010600030101010101" pitchFamily="2" charset="-122"/>
                  <a:cs typeface="Arial" panose="020B0604020202020204" pitchFamily="34" charset="0"/>
                </a:defRPr>
              </a:pPr>
              <a:endParaRPr lang="zh-CN"/>
            </a:p>
          </c:txPr>
        </c:title>
        <c:numFmt formatCode="#,##0.00_);[Red]\(#,##0.00\)" sourceLinked="0"/>
        <c:majorTickMark val="in"/>
        <c:minorTickMark val="in"/>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宋体" panose="02010600030101010101" pitchFamily="2" charset="-122"/>
                <a:cs typeface="Arial" panose="020B0604020202020204" pitchFamily="34" charset="0"/>
              </a:defRPr>
            </a:pPr>
            <a:endParaRPr lang="zh-CN"/>
          </a:p>
        </c:txPr>
        <c:crossAx val="1196127680"/>
        <c:crosses val="autoZero"/>
        <c:crossBetween val="midCat"/>
        <c:majorUnit val="4.0000000000000008E-2"/>
        <c:minorUnit val="2.0000000000000004E-2"/>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sz="1050">
          <a:solidFill>
            <a:schemeClr val="tx1"/>
          </a:solidFill>
          <a:latin typeface="Arial" panose="020B0604020202020204" pitchFamily="34" charset="0"/>
          <a:ea typeface="宋体" panose="02010600030101010101" pitchFamily="2" charset="-122"/>
          <a:cs typeface="Arial" panose="020B0604020202020204" pitchFamily="34" charset="0"/>
        </a:defRPr>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solidFill>
            <a:schemeClr val="tx1"/>
          </a:solidFill>
        </a:ln>
        <a:effectLst/>
        <a:sp3d>
          <a:contourClr>
            <a:schemeClr val="tx1"/>
          </a:contourClr>
        </a:sp3d>
      </c:spPr>
    </c:sideWall>
    <c:backWall>
      <c:thickness val="0"/>
      <c:spPr>
        <a:noFill/>
        <a:ln>
          <a:solidFill>
            <a:schemeClr val="tx1"/>
          </a:solidFill>
        </a:ln>
        <a:effectLst/>
        <a:sp3d>
          <a:contourClr>
            <a:schemeClr val="tx1"/>
          </a:contourClr>
        </a:sp3d>
      </c:spPr>
    </c:backWall>
    <c:plotArea>
      <c:layout>
        <c:manualLayout>
          <c:layoutTarget val="inner"/>
          <c:xMode val="edge"/>
          <c:yMode val="edge"/>
          <c:x val="0.12555946930840045"/>
          <c:y val="1.6131071648898473E-2"/>
          <c:w val="0.77457618491418401"/>
          <c:h val="0.92491799942829733"/>
        </c:manualLayout>
      </c:layout>
      <c:bar3DChart>
        <c:barDir val="col"/>
        <c:grouping val="standard"/>
        <c:varyColors val="0"/>
        <c:ser>
          <c:idx val="0"/>
          <c:order val="0"/>
          <c:tx>
            <c:strRef>
              <c:f>Sheet1!$A$2</c:f>
              <c:strCache>
                <c:ptCount val="1"/>
                <c:pt idx="0">
                  <c:v>125℃</c:v>
                </c:pt>
              </c:strCache>
            </c:strRef>
          </c:tx>
          <c:spPr>
            <a:solidFill>
              <a:schemeClr val="accent1"/>
            </a:solidFill>
            <a:ln>
              <a:noFill/>
            </a:ln>
            <a:effectLst/>
            <a:sp3d/>
          </c:spPr>
          <c:invertIfNegative val="0"/>
          <c:cat>
            <c:strRef>
              <c:f>Sheet1!$B$1:$D$1</c:f>
              <c:strCache>
                <c:ptCount val="3"/>
                <c:pt idx="0">
                  <c:v>50-70-120</c:v>
                </c:pt>
                <c:pt idx="1">
                  <c:v>70-90-150</c:v>
                </c:pt>
                <c:pt idx="2">
                  <c:v>90-110-180</c:v>
                </c:pt>
              </c:strCache>
            </c:strRef>
          </c:cat>
          <c:val>
            <c:numRef>
              <c:f>Sheet1!$B$2:$D$2</c:f>
              <c:numCache>
                <c:formatCode>General</c:formatCode>
                <c:ptCount val="3"/>
                <c:pt idx="0">
                  <c:v>0.214616</c:v>
                </c:pt>
                <c:pt idx="1">
                  <c:v>0.21135999999999999</c:v>
                </c:pt>
                <c:pt idx="2">
                  <c:v>0.209899</c:v>
                </c:pt>
              </c:numCache>
            </c:numRef>
          </c:val>
          <c:extLst>
            <c:ext xmlns:c16="http://schemas.microsoft.com/office/drawing/2014/chart" uri="{C3380CC4-5D6E-409C-BE32-E72D297353CC}">
              <c16:uniqueId val="{00000000-09BC-407C-A3FE-B0673C647913}"/>
            </c:ext>
          </c:extLst>
        </c:ser>
        <c:ser>
          <c:idx val="1"/>
          <c:order val="1"/>
          <c:tx>
            <c:strRef>
              <c:f>Sheet1!$A$3</c:f>
              <c:strCache>
                <c:ptCount val="1"/>
                <c:pt idx="0">
                  <c:v>150℃</c:v>
                </c:pt>
              </c:strCache>
            </c:strRef>
          </c:tx>
          <c:spPr>
            <a:solidFill>
              <a:schemeClr val="accent2"/>
            </a:solidFill>
            <a:ln>
              <a:noFill/>
            </a:ln>
            <a:effectLst/>
            <a:sp3d/>
          </c:spPr>
          <c:invertIfNegative val="0"/>
          <c:cat>
            <c:strRef>
              <c:f>Sheet1!$B$1:$D$1</c:f>
              <c:strCache>
                <c:ptCount val="3"/>
                <c:pt idx="0">
                  <c:v>50-70-120</c:v>
                </c:pt>
                <c:pt idx="1">
                  <c:v>70-90-150</c:v>
                </c:pt>
                <c:pt idx="2">
                  <c:v>90-110-180</c:v>
                </c:pt>
              </c:strCache>
            </c:strRef>
          </c:cat>
          <c:val>
            <c:numRef>
              <c:f>Sheet1!$B$3:$D$3</c:f>
              <c:numCache>
                <c:formatCode>General</c:formatCode>
                <c:ptCount val="3"/>
                <c:pt idx="0">
                  <c:v>0.21373400000000001</c:v>
                </c:pt>
                <c:pt idx="1">
                  <c:v>0.21134800000000001</c:v>
                </c:pt>
                <c:pt idx="2">
                  <c:v>0.20902499999999999</c:v>
                </c:pt>
              </c:numCache>
            </c:numRef>
          </c:val>
          <c:extLst>
            <c:ext xmlns:c16="http://schemas.microsoft.com/office/drawing/2014/chart" uri="{C3380CC4-5D6E-409C-BE32-E72D297353CC}">
              <c16:uniqueId val="{00000001-09BC-407C-A3FE-B0673C647913}"/>
            </c:ext>
          </c:extLst>
        </c:ser>
        <c:ser>
          <c:idx val="2"/>
          <c:order val="2"/>
          <c:tx>
            <c:strRef>
              <c:f>Sheet1!$A$4</c:f>
              <c:strCache>
                <c:ptCount val="1"/>
                <c:pt idx="0">
                  <c:v>175℃</c:v>
                </c:pt>
              </c:strCache>
            </c:strRef>
          </c:tx>
          <c:spPr>
            <a:solidFill>
              <a:schemeClr val="accent3"/>
            </a:solidFill>
            <a:ln>
              <a:noFill/>
            </a:ln>
            <a:effectLst/>
            <a:sp3d/>
          </c:spPr>
          <c:invertIfNegative val="0"/>
          <c:cat>
            <c:strRef>
              <c:f>Sheet1!$B$1:$D$1</c:f>
              <c:strCache>
                <c:ptCount val="3"/>
                <c:pt idx="0">
                  <c:v>50-70-120</c:v>
                </c:pt>
                <c:pt idx="1">
                  <c:v>70-90-150</c:v>
                </c:pt>
                <c:pt idx="2">
                  <c:v>90-110-180</c:v>
                </c:pt>
              </c:strCache>
            </c:strRef>
          </c:cat>
          <c:val>
            <c:numRef>
              <c:f>Sheet1!$B$4:$D$4</c:f>
              <c:numCache>
                <c:formatCode>General</c:formatCode>
                <c:ptCount val="3"/>
                <c:pt idx="0">
                  <c:v>0.21283099999999999</c:v>
                </c:pt>
                <c:pt idx="1">
                  <c:v>0.210451</c:v>
                </c:pt>
                <c:pt idx="2">
                  <c:v>0.20813699999999999</c:v>
                </c:pt>
              </c:numCache>
            </c:numRef>
          </c:val>
          <c:extLst>
            <c:ext xmlns:c16="http://schemas.microsoft.com/office/drawing/2014/chart" uri="{C3380CC4-5D6E-409C-BE32-E72D297353CC}">
              <c16:uniqueId val="{00000002-09BC-407C-A3FE-B0673C647913}"/>
            </c:ext>
          </c:extLst>
        </c:ser>
        <c:ser>
          <c:idx val="3"/>
          <c:order val="3"/>
          <c:tx>
            <c:strRef>
              <c:f>Sheet1!$A$5</c:f>
              <c:strCache>
                <c:ptCount val="1"/>
                <c:pt idx="0">
                  <c:v>200℃</c:v>
                </c:pt>
              </c:strCache>
            </c:strRef>
          </c:tx>
          <c:spPr>
            <a:solidFill>
              <a:schemeClr val="accent4"/>
            </a:solidFill>
            <a:ln>
              <a:noFill/>
            </a:ln>
            <a:effectLst/>
            <a:sp3d/>
          </c:spPr>
          <c:invertIfNegative val="0"/>
          <c:cat>
            <c:strRef>
              <c:f>Sheet1!$B$1:$D$1</c:f>
              <c:strCache>
                <c:ptCount val="3"/>
                <c:pt idx="0">
                  <c:v>50-70-120</c:v>
                </c:pt>
                <c:pt idx="1">
                  <c:v>70-90-150</c:v>
                </c:pt>
                <c:pt idx="2">
                  <c:v>90-110-180</c:v>
                </c:pt>
              </c:strCache>
            </c:strRef>
          </c:cat>
          <c:val>
            <c:numRef>
              <c:f>Sheet1!$B$5:$D$5</c:f>
              <c:numCache>
                <c:formatCode>General</c:formatCode>
                <c:ptCount val="3"/>
                <c:pt idx="0">
                  <c:v>0.211953</c:v>
                </c:pt>
                <c:pt idx="1">
                  <c:v>0.20958099999999999</c:v>
                </c:pt>
                <c:pt idx="2">
                  <c:v>0.207256</c:v>
                </c:pt>
              </c:numCache>
            </c:numRef>
          </c:val>
          <c:extLst>
            <c:ext xmlns:c16="http://schemas.microsoft.com/office/drawing/2014/chart" uri="{C3380CC4-5D6E-409C-BE32-E72D297353CC}">
              <c16:uniqueId val="{00000003-09BC-407C-A3FE-B0673C647913}"/>
            </c:ext>
          </c:extLst>
        </c:ser>
        <c:dLbls>
          <c:showLegendKey val="0"/>
          <c:showVal val="0"/>
          <c:showCatName val="0"/>
          <c:showSerName val="0"/>
          <c:showPercent val="0"/>
          <c:showBubbleSize val="0"/>
        </c:dLbls>
        <c:gapWidth val="200"/>
        <c:gapDepth val="200"/>
        <c:shape val="box"/>
        <c:axId val="81166176"/>
        <c:axId val="142493168"/>
        <c:axId val="1562946240"/>
      </c:bar3DChart>
      <c:catAx>
        <c:axId val="81166176"/>
        <c:scaling>
          <c:orientation val="minMax"/>
        </c:scaling>
        <c:delete val="0"/>
        <c:axPos val="b"/>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crossAx val="142493168"/>
        <c:crosses val="autoZero"/>
        <c:auto val="1"/>
        <c:lblAlgn val="ctr"/>
        <c:lblOffset val="100"/>
        <c:noMultiLvlLbl val="0"/>
      </c:catAx>
      <c:valAx>
        <c:axId val="142493168"/>
        <c:scaling>
          <c:orientation val="minMax"/>
        </c:scaling>
        <c:delete val="0"/>
        <c:axPos val="l"/>
        <c:majorGridlines>
          <c:spPr>
            <a:ln w="9525" cap="flat" cmpd="sng" algn="ctr">
              <a:solidFill>
                <a:schemeClr val="tx1">
                  <a:lumMod val="15000"/>
                  <a:lumOff val="85000"/>
                </a:schemeClr>
              </a:solidFill>
              <a:round/>
            </a:ln>
            <a:effectLst/>
          </c:spPr>
        </c:majorGridlines>
        <c:numFmt formatCode="#,##0.000_);[Red]\(#,##0.00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crossAx val="81166176"/>
        <c:crosses val="autoZero"/>
        <c:crossBetween val="between"/>
      </c:valAx>
      <c:serAx>
        <c:axId val="1562946240"/>
        <c:scaling>
          <c:orientation val="maxMin"/>
        </c:scaling>
        <c:delete val="0"/>
        <c:axPos val="b"/>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crossAx val="142493168"/>
        <c:crosses val="autoZero"/>
      </c:serAx>
      <c:spPr>
        <a:noFill/>
        <a:ln>
          <a:noFill/>
        </a:ln>
        <a:effectLst/>
      </c:spPr>
    </c:plotArea>
    <c:plotVisOnly val="1"/>
    <c:dispBlanksAs val="gap"/>
    <c:showDLblsOverMax val="0"/>
  </c:chart>
  <c:spPr>
    <a:noFill/>
    <a:ln>
      <a:noFill/>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11" Type="http://schemas.openxmlformats.org/officeDocument/2006/relationships/image" Target="../media/image47.wmf"/><Relationship Id="rId5" Type="http://schemas.openxmlformats.org/officeDocument/2006/relationships/image" Target="../media/image41.wmf"/><Relationship Id="rId10" Type="http://schemas.openxmlformats.org/officeDocument/2006/relationships/image" Target="../media/image46.wmf"/><Relationship Id="rId4" Type="http://schemas.openxmlformats.org/officeDocument/2006/relationships/image" Target="../media/image40.wmf"/><Relationship Id="rId9"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wmf"/><Relationship Id="rId7" Type="http://schemas.openxmlformats.org/officeDocument/2006/relationships/image" Target="../media/image61.e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11" Type="http://schemas.openxmlformats.org/officeDocument/2006/relationships/image" Target="../media/image65.emf"/><Relationship Id="rId5" Type="http://schemas.openxmlformats.org/officeDocument/2006/relationships/image" Target="../media/image59.wmf"/><Relationship Id="rId10" Type="http://schemas.openxmlformats.org/officeDocument/2006/relationships/image" Target="../media/image64.emf"/><Relationship Id="rId4" Type="http://schemas.openxmlformats.org/officeDocument/2006/relationships/image" Target="../media/image58.wmf"/><Relationship Id="rId9" Type="http://schemas.openxmlformats.org/officeDocument/2006/relationships/image" Target="../media/image6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drawing1.xml><?xml version="1.0" encoding="utf-8"?>
<c:userShapes xmlns:c="http://schemas.openxmlformats.org/drawingml/2006/chart">
  <cdr:relSizeAnchor xmlns:cdr="http://schemas.openxmlformats.org/drawingml/2006/chartDrawing">
    <cdr:from>
      <cdr:x>0.22975</cdr:x>
      <cdr:y>0.09553</cdr:y>
    </cdr:from>
    <cdr:to>
      <cdr:x>0.41095</cdr:x>
      <cdr:y>0.33587</cdr:y>
    </cdr:to>
    <cdr:sp macro="" textlink="">
      <cdr:nvSpPr>
        <cdr:cNvPr id="2" name="矩形 1">
          <a:extLst xmlns:a="http://schemas.openxmlformats.org/drawingml/2006/main">
            <a:ext uri="{FF2B5EF4-FFF2-40B4-BE49-F238E27FC236}">
              <a16:creationId xmlns:a16="http://schemas.microsoft.com/office/drawing/2014/main" id="{54131784-BCF6-433D-B33D-C05E7A2E4BEF}"/>
            </a:ext>
          </a:extLst>
        </cdr:cNvPr>
        <cdr:cNvSpPr/>
      </cdr:nvSpPr>
      <cdr:spPr>
        <a:xfrm xmlns:a="http://schemas.openxmlformats.org/drawingml/2006/main">
          <a:off x="1330416" y="308904"/>
          <a:ext cx="1049246" cy="777105"/>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D13A7-7427-4397-A1D0-0E80E2A1CA70}" type="datetimeFigureOut">
              <a:rPr lang="zh-CN" altLang="en-US" smtClean="0"/>
              <a:t>2026/5/9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A2C98-1750-4D38-9341-0C14FC0E3148}" type="slidenum">
              <a:rPr lang="zh-CN" altLang="en-US" smtClean="0"/>
              <a:t>‹#›</a:t>
            </a:fld>
            <a:endParaRPr lang="zh-CN" altLang="en-US"/>
          </a:p>
        </p:txBody>
      </p:sp>
    </p:spTree>
    <p:extLst>
      <p:ext uri="{BB962C8B-B14F-4D97-AF65-F5344CB8AC3E}">
        <p14:creationId xmlns:p14="http://schemas.microsoft.com/office/powerpoint/2010/main" val="51081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Good afternoon everyone, I'm Chunqi Wang. My report topic is “Reconstruction of digital rock based on discrete element method considering thermal-mechanical coupling effect.”</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5F7DC-A39A-4094-BB9A-9C3A139F7D5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77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latin typeface="Arial" panose="020B0604020202020204" pitchFamily="34" charset="0"/>
                <a:cs typeface="Arial" panose="020B0604020202020204" pitchFamily="34" charset="0"/>
              </a:rPr>
              <a:t>The rotation-invariant spherical harmonic analysis involves </a:t>
            </a:r>
            <a:r>
              <a:rPr lang="en-US" altLang="zh-CN" i="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characterizing particle shapes using a closed surface defined by a linear combination of spherical harmonic (SH) functions</a:t>
            </a:r>
            <a:r>
              <a:rPr lang="en-US" altLang="zh-CN" b="0" i="0" dirty="0">
                <a:latin typeface="Arial" panose="020B0604020202020204" pitchFamily="34" charset="0"/>
                <a:cs typeface="Arial" panose="020B0604020202020204" pitchFamily="34" charset="0"/>
              </a:rPr>
              <a:t>. Firstly, </a:t>
            </a:r>
            <a:r>
              <a:rPr lang="en-US" altLang="zh-CN" i="0"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the particle </a:t>
            </a:r>
            <a:r>
              <a:rPr lang="en-US" altLang="zh-CN" i="0"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surface voxel points are mapped to a unit sphere, then solving the linear equations system to obtain coefficient matrix.</a:t>
            </a:r>
            <a:r>
              <a:rPr lang="zh-CN" altLang="en-US" i="0"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i="0"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Then,</a:t>
            </a:r>
            <a:r>
              <a:rPr lang="zh-CN" altLang="en-US" i="0"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i="0" dirty="0"/>
              <a:t>PCA is carried out on the coefficient matrix. Define spherical descriptor and rotation invariant SH factors; Calculate their distribution curves. Finally, according to the relationship between the spherical descriptor and the degree and the distribution of rotation invariant SH factors, construction SH coefficient matrix of actual rock particles.</a:t>
            </a:r>
          </a:p>
        </p:txBody>
      </p:sp>
      <p:sp>
        <p:nvSpPr>
          <p:cNvPr id="4" name="灯片编号占位符 3"/>
          <p:cNvSpPr>
            <a:spLocks noGrp="1"/>
          </p:cNvSpPr>
          <p:nvPr>
            <p:ph type="sldNum" sz="quarter" idx="5"/>
          </p:nvPr>
        </p:nvSpPr>
        <p:spPr/>
        <p:txBody>
          <a:bodyPr/>
          <a:lstStyle/>
          <a:p>
            <a:fld id="{FABA2C98-1750-4D38-9341-0C14FC0E3148}" type="slidenum">
              <a:rPr lang="zh-CN" altLang="en-US" smtClean="0"/>
              <a:t>10</a:t>
            </a:fld>
            <a:endParaRPr lang="zh-CN" altLang="en-US"/>
          </a:p>
        </p:txBody>
      </p:sp>
    </p:spTree>
    <p:extLst>
      <p:ext uri="{BB962C8B-B14F-4D97-AF65-F5344CB8AC3E}">
        <p14:creationId xmlns:p14="http://schemas.microsoft.com/office/powerpoint/2010/main" val="311757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cs typeface="Arial" panose="020B0604020202020204" pitchFamily="34" charset="0"/>
              </a:rPr>
              <a:t>This is the flowchart of ODEC method. This algorithm can convert the particle contour into particles that can be used for the calculation of the DEM.</a:t>
            </a:r>
            <a:endParaRPr lang="zh-CN" altLang="en-US" b="0"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11</a:t>
            </a:fld>
            <a:endParaRPr lang="zh-CN" altLang="en-US"/>
          </a:p>
        </p:txBody>
      </p:sp>
    </p:spTree>
    <p:extLst>
      <p:ext uri="{BB962C8B-B14F-4D97-AF65-F5344CB8AC3E}">
        <p14:creationId xmlns:p14="http://schemas.microsoft.com/office/powerpoint/2010/main" val="1723915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This slide explains the principle of the DEM thermal-mechanical coupling algorithm. Heat pipes are placed at the contact points of the particles, and the heat is stored on the heat source and then conducted between the particles through the heat pipes. Particle thermal expansion alters the mechanical contact length, thereby affecting the interparticle contact forces; meanwhile, particle displacement changes the heat pipe length, influencing heat transfer.</a:t>
            </a:r>
          </a:p>
        </p:txBody>
      </p:sp>
      <p:sp>
        <p:nvSpPr>
          <p:cNvPr id="4" name="灯片编号占位符 3"/>
          <p:cNvSpPr>
            <a:spLocks noGrp="1"/>
          </p:cNvSpPr>
          <p:nvPr>
            <p:ph type="sldNum" sz="quarter" idx="5"/>
          </p:nvPr>
        </p:nvSpPr>
        <p:spPr/>
        <p:txBody>
          <a:bodyPr/>
          <a:lstStyle/>
          <a:p>
            <a:fld id="{FABA2C98-1750-4D38-9341-0C14FC0E3148}" type="slidenum">
              <a:rPr lang="zh-CN" altLang="en-US" smtClean="0"/>
              <a:t>12</a:t>
            </a:fld>
            <a:endParaRPr lang="zh-CN" altLang="en-US"/>
          </a:p>
        </p:txBody>
      </p:sp>
    </p:spTree>
    <p:extLst>
      <p:ext uri="{BB962C8B-B14F-4D97-AF65-F5344CB8AC3E}">
        <p14:creationId xmlns:p14="http://schemas.microsoft.com/office/powerpoint/2010/main" val="3126845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01214"/>
                </a:solidFill>
                <a:effectLst/>
                <a:latin typeface="PingFang SC"/>
              </a:rPr>
              <a:t>The third part is the Results and Discussion.</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13</a:t>
            </a:fld>
            <a:endParaRPr lang="zh-CN" altLang="en-US"/>
          </a:p>
        </p:txBody>
      </p:sp>
    </p:spTree>
    <p:extLst>
      <p:ext uri="{BB962C8B-B14F-4D97-AF65-F5344CB8AC3E}">
        <p14:creationId xmlns:p14="http://schemas.microsoft.com/office/powerpoint/2010/main" val="291833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01214"/>
                </a:solidFill>
                <a:effectLst/>
                <a:latin typeface="PingFang SC"/>
              </a:rPr>
              <a:t>Taking </a:t>
            </a:r>
            <a:r>
              <a:rPr lang="en-US" altLang="zh-CN" b="0" i="0" dirty="0" err="1">
                <a:solidFill>
                  <a:srgbClr val="101214"/>
                </a:solidFill>
                <a:effectLst/>
                <a:latin typeface="PingFang SC"/>
              </a:rPr>
              <a:t>Bentheim</a:t>
            </a:r>
            <a:r>
              <a:rPr lang="en-US" altLang="zh-CN" b="0" i="0" dirty="0">
                <a:solidFill>
                  <a:srgbClr val="101214"/>
                </a:solidFill>
                <a:effectLst/>
                <a:latin typeface="PingFang SC"/>
              </a:rPr>
              <a:t> sandstone as an example, after watershed segmentation and rotation-invariant SH analysis, the particle size and shape distribution curves are calculated. There are the distribution characteristics of the four rotation-invariant SH factors.</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14</a:t>
            </a:fld>
            <a:endParaRPr lang="zh-CN" altLang="en-US"/>
          </a:p>
        </p:txBody>
      </p:sp>
    </p:spTree>
    <p:extLst>
      <p:ext uri="{BB962C8B-B14F-4D97-AF65-F5344CB8AC3E}">
        <p14:creationId xmlns:p14="http://schemas.microsoft.com/office/powerpoint/2010/main" val="2745184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Then, a Clump template library is generated based on the ODEC algorithm. Selecting template randomly from the template library based on the particle size distribution and iteratively adjusting until the actual porosity is achieved.</a:t>
            </a:r>
          </a:p>
        </p:txBody>
      </p:sp>
      <p:sp>
        <p:nvSpPr>
          <p:cNvPr id="4" name="灯片编号占位符 3"/>
          <p:cNvSpPr>
            <a:spLocks noGrp="1"/>
          </p:cNvSpPr>
          <p:nvPr>
            <p:ph type="sldNum" sz="quarter" idx="5"/>
          </p:nvPr>
        </p:nvSpPr>
        <p:spPr/>
        <p:txBody>
          <a:bodyPr/>
          <a:lstStyle/>
          <a:p>
            <a:fld id="{FABA2C98-1750-4D38-9341-0C14FC0E3148}" type="slidenum">
              <a:rPr lang="zh-CN" altLang="en-US" smtClean="0"/>
              <a:t>15</a:t>
            </a:fld>
            <a:endParaRPr lang="zh-CN" altLang="en-US"/>
          </a:p>
        </p:txBody>
      </p:sp>
    </p:spTree>
    <p:extLst>
      <p:ext uri="{BB962C8B-B14F-4D97-AF65-F5344CB8AC3E}">
        <p14:creationId xmlns:p14="http://schemas.microsoft.com/office/powerpoint/2010/main" val="1414540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The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mechanical parameters of the contact model between particles and thermodynamic parameters are corrected based on experimental results</a:t>
            </a: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a:t>
            </a:r>
            <a:endParaRPr lang="zh-CN" altLang="en-US"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ABA2C98-1750-4D38-9341-0C14FC0E3148}" type="slidenum">
              <a:rPr lang="zh-CN" altLang="en-US" smtClean="0"/>
              <a:t>16</a:t>
            </a:fld>
            <a:endParaRPr lang="zh-CN" altLang="en-US"/>
          </a:p>
        </p:txBody>
      </p:sp>
    </p:spTree>
    <p:extLst>
      <p:ext uri="{BB962C8B-B14F-4D97-AF65-F5344CB8AC3E}">
        <p14:creationId xmlns:p14="http://schemas.microsoft.com/office/powerpoint/2010/main" val="1401111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just">
              <a:lnSpc>
                <a:spcPct val="125000"/>
              </a:lnSpc>
              <a:buFont typeface="Wingdings" panose="05000000000000000000" pitchFamily="2" charset="2"/>
              <a:buNone/>
            </a:pP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We set 4 temperature and 3 stress combinations to simulate 12 digital rocks under different temperatures and stresses.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Then, convert the models into voxels</a:t>
            </a: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and utilize the maximal ball method to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extract the pore network models</a:t>
            </a: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a:t>
            </a:r>
            <a:endParaRPr lang="zh-CN" altLang="en-US"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ABA2C98-1750-4D38-9341-0C14FC0E3148}" type="slidenum">
              <a:rPr lang="zh-CN" altLang="en-US" smtClean="0"/>
              <a:t>17</a:t>
            </a:fld>
            <a:endParaRPr lang="zh-CN" altLang="en-US"/>
          </a:p>
        </p:txBody>
      </p:sp>
    </p:spTree>
    <p:extLst>
      <p:ext uri="{BB962C8B-B14F-4D97-AF65-F5344CB8AC3E}">
        <p14:creationId xmlns:p14="http://schemas.microsoft.com/office/powerpoint/2010/main" val="2670038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Porosity decreases with higher temperature and stress, with a maximum reduction of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9.42%</a:t>
            </a: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As confining stress and temperature increase, both pore and throat radii decrease, manifested as the closure of small-radius pores/throats, the shrinkage of large ones, and an increase in throat length.</a:t>
            </a:r>
            <a:endParaRPr lang="en-US" altLang="zh-CN"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5"/>
          </p:nvPr>
        </p:nvSpPr>
        <p:spPr/>
        <p:txBody>
          <a:bodyPr/>
          <a:lstStyle/>
          <a:p>
            <a:fld id="{FABA2C98-1750-4D38-9341-0C14FC0E3148}" type="slidenum">
              <a:rPr lang="zh-CN" altLang="en-US" smtClean="0"/>
              <a:t>18</a:t>
            </a:fld>
            <a:endParaRPr lang="zh-CN" altLang="en-US"/>
          </a:p>
        </p:txBody>
      </p:sp>
    </p:spTree>
    <p:extLst>
      <p:ext uri="{BB962C8B-B14F-4D97-AF65-F5344CB8AC3E}">
        <p14:creationId xmlns:p14="http://schemas.microsoft.com/office/powerpoint/2010/main" val="3769924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High temperatures and pressures reduce the proportion of 3-coordinated pores and increase 2- or 1-coordinated ones, lowering the overall pore coordination. Increased temperature and stress reduce the x-axis intercept of the specific Euler characteristic curve, indicating poorer connectivity in the pore network.</a:t>
            </a:r>
          </a:p>
        </p:txBody>
      </p:sp>
      <p:sp>
        <p:nvSpPr>
          <p:cNvPr id="4" name="灯片编号占位符 3"/>
          <p:cNvSpPr>
            <a:spLocks noGrp="1"/>
          </p:cNvSpPr>
          <p:nvPr>
            <p:ph type="sldNum" sz="quarter" idx="5"/>
          </p:nvPr>
        </p:nvSpPr>
        <p:spPr/>
        <p:txBody>
          <a:bodyPr/>
          <a:lstStyle/>
          <a:p>
            <a:fld id="{FABA2C98-1750-4D38-9341-0C14FC0E3148}" type="slidenum">
              <a:rPr lang="zh-CN" altLang="en-US" smtClean="0"/>
              <a:t>19</a:t>
            </a:fld>
            <a:endParaRPr lang="zh-CN" altLang="en-US"/>
          </a:p>
        </p:txBody>
      </p:sp>
    </p:spTree>
    <p:extLst>
      <p:ext uri="{BB962C8B-B14F-4D97-AF65-F5344CB8AC3E}">
        <p14:creationId xmlns:p14="http://schemas.microsoft.com/office/powerpoint/2010/main" val="218960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There are four parts in my report. The first part is the “Introduction”.</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2</a:t>
            </a:fld>
            <a:endParaRPr lang="zh-CN" altLang="en-US"/>
          </a:p>
        </p:txBody>
      </p:sp>
    </p:spTree>
    <p:extLst>
      <p:ext uri="{BB962C8B-B14F-4D97-AF65-F5344CB8AC3E}">
        <p14:creationId xmlns:p14="http://schemas.microsoft.com/office/powerpoint/2010/main" val="3129306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High temperature and stress cause grain migration, deforming pore-throats, reducing radii, and degrading connectivity, leading to a permeability decrease of up to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24.98%</a:t>
            </a: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Higher temperature and stress shift permeability curves upward, affecting the non-wetting phase more strongly. The </a:t>
            </a:r>
            <a:r>
              <a:rPr lang="en-US" altLang="zh-CN" dirty="0" err="1">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isoperm</a:t>
            </a: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point moves toward the wetting phase, enhancing water-wetness.</a:t>
            </a:r>
          </a:p>
        </p:txBody>
      </p:sp>
      <p:sp>
        <p:nvSpPr>
          <p:cNvPr id="4" name="灯片编号占位符 3"/>
          <p:cNvSpPr>
            <a:spLocks noGrp="1"/>
          </p:cNvSpPr>
          <p:nvPr>
            <p:ph type="sldNum" sz="quarter" idx="5"/>
          </p:nvPr>
        </p:nvSpPr>
        <p:spPr/>
        <p:txBody>
          <a:bodyPr/>
          <a:lstStyle/>
          <a:p>
            <a:fld id="{FABA2C98-1750-4D38-9341-0C14FC0E3148}" type="slidenum">
              <a:rPr lang="zh-CN" altLang="en-US" smtClean="0"/>
              <a:t>20</a:t>
            </a:fld>
            <a:endParaRPr lang="zh-CN" altLang="en-US"/>
          </a:p>
        </p:txBody>
      </p:sp>
    </p:spTree>
    <p:extLst>
      <p:ext uri="{BB962C8B-B14F-4D97-AF65-F5344CB8AC3E}">
        <p14:creationId xmlns:p14="http://schemas.microsoft.com/office/powerpoint/2010/main" val="227944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fourth part is Conclusions and Outlooks.</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21</a:t>
            </a:fld>
            <a:endParaRPr lang="zh-CN" altLang="en-US"/>
          </a:p>
        </p:txBody>
      </p:sp>
    </p:spTree>
    <p:extLst>
      <p:ext uri="{BB962C8B-B14F-4D97-AF65-F5344CB8AC3E}">
        <p14:creationId xmlns:p14="http://schemas.microsoft.com/office/powerpoint/2010/main" val="582904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In this study, we proposed a high-fidelity digital rock modeling method. Stress causes significant pore-throat narrowing, elongation, and connectivity degradation, effects amplified by high temperature. Permeability is far more sensitive than porosity to stress and temperature, because of nonlinear response from combined geometric and topological changes. And relative permeability shifts under high temperature and stress.</a:t>
            </a:r>
          </a:p>
        </p:txBody>
      </p:sp>
      <p:sp>
        <p:nvSpPr>
          <p:cNvPr id="4" name="灯片编号占位符 3"/>
          <p:cNvSpPr>
            <a:spLocks noGrp="1"/>
          </p:cNvSpPr>
          <p:nvPr>
            <p:ph type="sldNum" sz="quarter" idx="5"/>
          </p:nvPr>
        </p:nvSpPr>
        <p:spPr/>
        <p:txBody>
          <a:bodyPr/>
          <a:lstStyle/>
          <a:p>
            <a:fld id="{FABA2C98-1750-4D38-9341-0C14FC0E3148}" type="slidenum">
              <a:rPr lang="zh-CN" altLang="en-US" smtClean="0"/>
              <a:t>22</a:t>
            </a:fld>
            <a:endParaRPr lang="zh-CN" altLang="en-US"/>
          </a:p>
        </p:txBody>
      </p:sp>
    </p:spTree>
    <p:extLst>
      <p:ext uri="{BB962C8B-B14F-4D97-AF65-F5344CB8AC3E}">
        <p14:creationId xmlns:p14="http://schemas.microsoft.com/office/powerpoint/2010/main" val="409167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That’s all, thank you for your attention!</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5F7DC-A39A-4094-BB9A-9C3A139F7D5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59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Deep &amp; ultra-deep reservoirs become the main focus for increasing reserves and production in China. Their characteristics are high temperature, high pressure and high stress. Digital rock serve as an important platform for studying the microscopic flow behaviors. However,</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 existing digital rock reconstruction methods cannot consider the effects of thermal-mechanical coupling well. </a:t>
            </a:r>
            <a:endParaRPr lang="en-US" altLang="zh-CN" sz="1200" dirty="0">
              <a:solidFill>
                <a:srgbClr val="C00000"/>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5"/>
          </p:nvPr>
        </p:nvSpPr>
        <p:spPr/>
        <p:txBody>
          <a:bodyPr/>
          <a:lstStyle/>
          <a:p>
            <a:fld id="{FABA2C98-1750-4D38-9341-0C14FC0E3148}" type="slidenum">
              <a:rPr lang="zh-CN" altLang="en-US" smtClean="0"/>
              <a:t>3</a:t>
            </a:fld>
            <a:endParaRPr lang="zh-CN" altLang="en-US"/>
          </a:p>
        </p:txBody>
      </p:sp>
    </p:spTree>
    <p:extLst>
      <p:ext uri="{BB962C8B-B14F-4D97-AF65-F5344CB8AC3E}">
        <p14:creationId xmlns:p14="http://schemas.microsoft.com/office/powerpoint/2010/main" val="394280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The process-based reconstruction method is a possible solution. The steps are: Image segmentation,</a:t>
            </a:r>
            <a:r>
              <a:rPr lang="zh-CN" altLang="en-US"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a:t>
            </a:r>
            <a:r>
              <a:rPr lang="en-US" altLang="zh-CN"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Particle size composition analysis, deposition,</a:t>
            </a:r>
            <a:r>
              <a:rPr lang="zh-CN" altLang="en-US"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a:t>
            </a:r>
            <a:r>
              <a:rPr lang="en-US" altLang="zh-CN"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compaction, and digenesis. However, the traditional process-based method</a:t>
            </a:r>
            <a:r>
              <a:rPr lang="zh-CN" altLang="en-US"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a:t>
            </a:r>
            <a:r>
              <a:rPr lang="en-US" altLang="zh-CN"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can</a:t>
            </a:r>
            <a:r>
              <a:rPr lang="zh-CN" altLang="en-US"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a:t>
            </a:r>
            <a:r>
              <a:rPr lang="en-US" altLang="zh-CN"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not</a:t>
            </a:r>
            <a:r>
              <a:rPr lang="zh-CN" altLang="en-US"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a:t>
            </a:r>
            <a:r>
              <a:rPr lang="en-US" altLang="zh-CN"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simulate complex stress </a:t>
            </a:r>
            <a:r>
              <a:rPr lang="en-US" altLang="zh-CN" sz="1200"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conditions</a:t>
            </a:r>
            <a:r>
              <a:rPr lang="en-US" altLang="zh-CN"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The </a:t>
            </a:r>
            <a:r>
              <a:rPr lang="en-US" altLang="zh-CN" sz="12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mechanical parameters of the particles </a:t>
            </a:r>
            <a:r>
              <a:rPr lang="en-US" altLang="zh-CN" sz="1200"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are not set up properly; and the multi-field coupling simulation cannot be carried out.</a:t>
            </a:r>
            <a:endParaRPr lang="en-US" altLang="zh-CN" sz="1200" b="0"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ABA2C98-1750-4D38-9341-0C14FC0E3148}" type="slidenum">
              <a:rPr lang="zh-CN" altLang="en-US" smtClean="0"/>
              <a:t>4</a:t>
            </a:fld>
            <a:endParaRPr lang="zh-CN" altLang="en-US"/>
          </a:p>
        </p:txBody>
      </p:sp>
    </p:spTree>
    <p:extLst>
      <p:ext uri="{BB962C8B-B14F-4D97-AF65-F5344CB8AC3E}">
        <p14:creationId xmlns:p14="http://schemas.microsoft.com/office/powerpoint/2010/main" val="415206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Discrete element method is another choice to realize the process-based reconstruction. Its process consists of DEM modeling of room temperature and pressure, boundary conditions loading simulation, and conversion to voxels. </a:t>
            </a:r>
            <a:endParaRPr lang="zh-CN" altLang="en-US" sz="12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5"/>
          </p:nvPr>
        </p:nvSpPr>
        <p:spPr/>
        <p:txBody>
          <a:bodyPr/>
          <a:lstStyle/>
          <a:p>
            <a:fld id="{FABA2C98-1750-4D38-9341-0C14FC0E3148}" type="slidenum">
              <a:rPr lang="zh-CN" altLang="en-US" smtClean="0"/>
              <a:t>5</a:t>
            </a:fld>
            <a:endParaRPr lang="zh-CN" altLang="en-US"/>
          </a:p>
        </p:txBody>
      </p:sp>
    </p:spTree>
    <p:extLst>
      <p:ext uri="{BB962C8B-B14F-4D97-AF65-F5344CB8AC3E}">
        <p14:creationId xmlns:p14="http://schemas.microsoft.com/office/powerpoint/2010/main" val="246665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However, there are no reports have been published on use of actual-shaped particles and considering the effects of thermal-mechanical coupling  for digital rock reconstruction based on DEM.</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6</a:t>
            </a:fld>
            <a:endParaRPr lang="zh-CN" altLang="en-US"/>
          </a:p>
        </p:txBody>
      </p:sp>
    </p:spTree>
    <p:extLst>
      <p:ext uri="{BB962C8B-B14F-4D97-AF65-F5344CB8AC3E}">
        <p14:creationId xmlns:p14="http://schemas.microsoft.com/office/powerpoint/2010/main" val="2695381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fill this research gap, we have proposed a new framework for digital rock reconstruction. This is the flowchart: The first step is Room temperature &amp; pressure digital rock DEM modeling, we first used the watershed method to segment the particles; Then, we used rotation-invariant spherical harmonic analysis to characterize the particle shape, and establish clump templates, Finally is DEM modeling. The second step is high temperature and high stress loading simulation. The third step is Pore structure analysis &amp; permeability calculation.</a:t>
            </a:r>
          </a:p>
        </p:txBody>
      </p:sp>
      <p:sp>
        <p:nvSpPr>
          <p:cNvPr id="4" name="灯片编号占位符 3"/>
          <p:cNvSpPr>
            <a:spLocks noGrp="1"/>
          </p:cNvSpPr>
          <p:nvPr>
            <p:ph type="sldNum" sz="quarter" idx="5"/>
          </p:nvPr>
        </p:nvSpPr>
        <p:spPr/>
        <p:txBody>
          <a:bodyPr/>
          <a:lstStyle/>
          <a:p>
            <a:fld id="{FABA2C98-1750-4D38-9341-0C14FC0E3148}" type="slidenum">
              <a:rPr lang="zh-CN" altLang="en-US" smtClean="0"/>
              <a:t>7</a:t>
            </a:fld>
            <a:endParaRPr lang="zh-CN" altLang="en-US"/>
          </a:p>
        </p:txBody>
      </p:sp>
    </p:spTree>
    <p:extLst>
      <p:ext uri="{BB962C8B-B14F-4D97-AF65-F5344CB8AC3E}">
        <p14:creationId xmlns:p14="http://schemas.microsoft.com/office/powerpoint/2010/main" val="283163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01214"/>
                </a:solidFill>
                <a:effectLst/>
                <a:highlight>
                  <a:srgbClr val="FFFFFF"/>
                </a:highlight>
                <a:latin typeface="PingFang SC"/>
              </a:rPr>
              <a:t>The second part is theory and method.</a:t>
            </a:r>
            <a:endParaRPr lang="zh-CN" altLang="en-US" dirty="0"/>
          </a:p>
        </p:txBody>
      </p:sp>
      <p:sp>
        <p:nvSpPr>
          <p:cNvPr id="4" name="灯片编号占位符 3"/>
          <p:cNvSpPr>
            <a:spLocks noGrp="1"/>
          </p:cNvSpPr>
          <p:nvPr>
            <p:ph type="sldNum" sz="quarter" idx="5"/>
          </p:nvPr>
        </p:nvSpPr>
        <p:spPr/>
        <p:txBody>
          <a:bodyPr/>
          <a:lstStyle/>
          <a:p>
            <a:fld id="{FABA2C98-1750-4D38-9341-0C14FC0E3148}" type="slidenum">
              <a:rPr lang="zh-CN" altLang="en-US" smtClean="0"/>
              <a:t>8</a:t>
            </a:fld>
            <a:endParaRPr lang="zh-CN" altLang="en-US"/>
          </a:p>
        </p:txBody>
      </p:sp>
    </p:spTree>
    <p:extLst>
      <p:ext uri="{BB962C8B-B14F-4D97-AF65-F5344CB8AC3E}">
        <p14:creationId xmlns:p14="http://schemas.microsoft.com/office/powerpoint/2010/main" val="432125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This is the flowchart of the watershed method.</a:t>
            </a:r>
            <a:r>
              <a:rPr lang="en-US" altLang="zh-CN" dirty="0">
                <a:solidFill>
                  <a:srgbClr val="C00000"/>
                </a:solidFill>
                <a:latin typeface="Times New Roman" panose="02020603050405020304" pitchFamily="18" charset="0"/>
                <a:cs typeface="Times New Roman" panose="02020603050405020304" pitchFamily="18" charset="0"/>
              </a:rPr>
              <a:t> We used the morphological reconstruction to the image to </a:t>
            </a:r>
            <a:r>
              <a:rPr lang="en-US" altLang="zh-CN" dirty="0">
                <a:latin typeface="Times New Roman" panose="02020603050405020304" pitchFamily="18" charset="0"/>
                <a:cs typeface="Times New Roman" panose="02020603050405020304" pitchFamily="18" charset="0"/>
              </a:rPr>
              <a:t>avoid the </a:t>
            </a:r>
            <a:r>
              <a:rPr lang="en-US" altLang="zh-CN" dirty="0">
                <a:solidFill>
                  <a:srgbClr val="C00000"/>
                </a:solidFill>
                <a:latin typeface="Times New Roman" panose="02020603050405020304" pitchFamily="18" charset="0"/>
                <a:cs typeface="Times New Roman" panose="02020603050405020304" pitchFamily="18" charset="0"/>
              </a:rPr>
              <a:t>over-segmentation.</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ABA2C98-1750-4D38-9341-0C14FC0E3148}" type="slidenum">
              <a:rPr lang="zh-CN" altLang="en-US" smtClean="0"/>
              <a:t>9</a:t>
            </a:fld>
            <a:endParaRPr lang="zh-CN" altLang="en-US"/>
          </a:p>
        </p:txBody>
      </p:sp>
    </p:spTree>
    <p:extLst>
      <p:ext uri="{BB962C8B-B14F-4D97-AF65-F5344CB8AC3E}">
        <p14:creationId xmlns:p14="http://schemas.microsoft.com/office/powerpoint/2010/main" val="810935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58CD7F-50F3-4F4B-9D3E-20F11434EA5E}"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0384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D14825-CCF3-4469-9828-5A36CBC2EF99}"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3173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BE303-B948-45A5-B658-1AD2D6D6029C}"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13874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58CD7F-50F3-4F4B-9D3E-20F11434EA5E}"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19500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4A3E4-0245-4BD4-AE39-B6911780BE59}"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28948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8CB3C4-216A-450A-B7A5-7223423219FA}"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5772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233B6-A1F1-49BC-AC4B-C10FB7F0F670}"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464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755EE-091F-418E-8F41-2FDEF0F75F88}"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02544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BC701F-573C-4157-A0AE-E6B65FE4891B}"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2481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43" y="648951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3DAB7-4128-47A2-91D2-F4AD3169FEE5}"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3" name="Footer Placeholder 2"/>
          <p:cNvSpPr>
            <a:spLocks noGrp="1"/>
          </p:cNvSpPr>
          <p:nvPr>
            <p:ph type="ftr" sz="quarter" idx="11"/>
          </p:nvPr>
        </p:nvSpPr>
        <p:spPr>
          <a:xfrm>
            <a:off x="4038600" y="648952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Slide Number Placeholder 3"/>
          <p:cNvSpPr>
            <a:spLocks noGrp="1"/>
          </p:cNvSpPr>
          <p:nvPr>
            <p:ph type="sldNum" sz="quarter" idx="12"/>
          </p:nvPr>
        </p:nvSpPr>
        <p:spPr>
          <a:xfrm>
            <a:off x="11481758" y="6489519"/>
            <a:ext cx="71024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en-US" altLang="zh-CN"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rPr>
              <a:t>/35</a:t>
            </a: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5" name="直接连接符 4">
            <a:extLst>
              <a:ext uri="{FF2B5EF4-FFF2-40B4-BE49-F238E27FC236}">
                <a16:creationId xmlns:a16="http://schemas.microsoft.com/office/drawing/2014/main" id="{8FA06522-6616-47A6-AC58-A89835243BAC}"/>
              </a:ext>
            </a:extLst>
          </p:cNvPr>
          <p:cNvCxnSpPr/>
          <p:nvPr userDrawn="1"/>
        </p:nvCxnSpPr>
        <p:spPr bwMode="auto">
          <a:xfrm>
            <a:off x="0" y="764704"/>
            <a:ext cx="12192000" cy="0"/>
          </a:xfrm>
          <a:prstGeom prst="line">
            <a:avLst/>
          </a:prstGeom>
          <a:no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a:sp3d>
        </p:spPr>
      </p:cxnSp>
    </p:spTree>
    <p:extLst>
      <p:ext uri="{BB962C8B-B14F-4D97-AF65-F5344CB8AC3E}">
        <p14:creationId xmlns:p14="http://schemas.microsoft.com/office/powerpoint/2010/main" val="93676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32D787-089C-45A5-806A-2BD37E11C530}"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6012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4A3E4-0245-4BD4-AE39-B6911780BE59}"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54105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BAA0BC-652D-45F5-A772-96FB7E99726E}"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255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D14825-CCF3-4469-9828-5A36CBC2EF99}"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2609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BE303-B948-45A5-B658-1AD2D6D6029C}"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8634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8CB3C4-216A-450A-B7A5-7223423219FA}"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52156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233B6-A1F1-49BC-AC4B-C10FB7F0F670}"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6633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755EE-091F-418E-8F41-2FDEF0F75F88}"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8765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BC701F-573C-4157-A0AE-E6B65FE4891B}"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14665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43" y="648951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3DAB7-4128-47A2-91D2-F4AD3169FEE5}"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3" name="Footer Placeholder 2"/>
          <p:cNvSpPr>
            <a:spLocks noGrp="1"/>
          </p:cNvSpPr>
          <p:nvPr>
            <p:ph type="ftr" sz="quarter" idx="11"/>
          </p:nvPr>
        </p:nvSpPr>
        <p:spPr>
          <a:xfrm>
            <a:off x="4038600" y="648952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Slide Number Placeholder 3"/>
          <p:cNvSpPr>
            <a:spLocks noGrp="1"/>
          </p:cNvSpPr>
          <p:nvPr>
            <p:ph type="sldNum" sz="quarter" idx="12"/>
          </p:nvPr>
        </p:nvSpPr>
        <p:spPr>
          <a:xfrm>
            <a:off x="11481758" y="6489519"/>
            <a:ext cx="71024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en-US" altLang="zh-CN"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rPr>
              <a:t>/35</a:t>
            </a: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5" name="直接连接符 4">
            <a:extLst>
              <a:ext uri="{FF2B5EF4-FFF2-40B4-BE49-F238E27FC236}">
                <a16:creationId xmlns:a16="http://schemas.microsoft.com/office/drawing/2014/main" id="{8FA06522-6616-47A6-AC58-A89835243BAC}"/>
              </a:ext>
            </a:extLst>
          </p:cNvPr>
          <p:cNvCxnSpPr/>
          <p:nvPr userDrawn="1"/>
        </p:nvCxnSpPr>
        <p:spPr bwMode="auto">
          <a:xfrm>
            <a:off x="0" y="764704"/>
            <a:ext cx="12192000" cy="0"/>
          </a:xfrm>
          <a:prstGeom prst="line">
            <a:avLst/>
          </a:prstGeom>
          <a:no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a:sp3d>
        </p:spPr>
      </p:cxnSp>
      <p:pic>
        <p:nvPicPr>
          <p:cNvPr id="8" name="图片 7"/>
          <p:cNvPicPr>
            <a:picLocks noChangeAspect="1"/>
          </p:cNvPicPr>
          <p:nvPr userDrawn="1"/>
        </p:nvPicPr>
        <p:blipFill>
          <a:blip r:embed="rId2"/>
          <a:stretch>
            <a:fillRect/>
          </a:stretch>
        </p:blipFill>
        <p:spPr>
          <a:xfrm>
            <a:off x="27660" y="8546"/>
            <a:ext cx="713033" cy="707611"/>
          </a:xfrm>
          <a:prstGeom prst="rect">
            <a:avLst/>
          </a:prstGeom>
        </p:spPr>
      </p:pic>
      <p:pic>
        <p:nvPicPr>
          <p:cNvPr id="9" name="图片 8">
            <a:extLst>
              <a:ext uri="{FF2B5EF4-FFF2-40B4-BE49-F238E27FC236}">
                <a16:creationId xmlns:a16="http://schemas.microsoft.com/office/drawing/2014/main" id="{BC0D79EE-FB12-4ADD-9ACD-D25B4A1F49E3}"/>
              </a:ext>
            </a:extLst>
          </p:cNvPr>
          <p:cNvPicPr>
            <a:picLocks noChangeAspect="1"/>
          </p:cNvPicPr>
          <p:nvPr userDrawn="1"/>
        </p:nvPicPr>
        <p:blipFill rotWithShape="1">
          <a:blip r:embed="rId3"/>
          <a:srcRect l="13740" r="11788" b="20711"/>
          <a:stretch/>
        </p:blipFill>
        <p:spPr>
          <a:xfrm>
            <a:off x="11265076" y="41287"/>
            <a:ext cx="801756" cy="666324"/>
          </a:xfrm>
          <a:prstGeom prst="rect">
            <a:avLst/>
          </a:prstGeom>
        </p:spPr>
      </p:pic>
    </p:spTree>
    <p:extLst>
      <p:ext uri="{BB962C8B-B14F-4D97-AF65-F5344CB8AC3E}">
        <p14:creationId xmlns:p14="http://schemas.microsoft.com/office/powerpoint/2010/main" val="1159812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32D787-089C-45A5-806A-2BD37E11C530}"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576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BAA0BC-652D-45F5-A772-96FB7E99726E}"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0466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18DA17-49EE-453A-80EB-8A5C0F703F51}"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3842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18DA17-49EE-453A-80EB-8A5C0F703F51}"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097E00-045F-4753-8000-DBE10BACCB5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023408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1.wmf"/><Relationship Id="rId18" Type="http://schemas.openxmlformats.org/officeDocument/2006/relationships/oleObject" Target="../embeddings/oleObject8.bin"/><Relationship Id="rId26" Type="http://schemas.openxmlformats.org/officeDocument/2006/relationships/image" Target="../media/image52.png"/><Relationship Id="rId3" Type="http://schemas.openxmlformats.org/officeDocument/2006/relationships/notesSlide" Target="../notesSlides/notesSlide10.xml"/><Relationship Id="rId21" Type="http://schemas.openxmlformats.org/officeDocument/2006/relationships/image" Target="../media/image45.wmf"/><Relationship Id="rId7" Type="http://schemas.openxmlformats.org/officeDocument/2006/relationships/image" Target="../media/image38.wmf"/><Relationship Id="rId12" Type="http://schemas.openxmlformats.org/officeDocument/2006/relationships/oleObject" Target="../embeddings/oleObject5.bin"/><Relationship Id="rId17" Type="http://schemas.openxmlformats.org/officeDocument/2006/relationships/image" Target="../media/image43.wmf"/><Relationship Id="rId25" Type="http://schemas.openxmlformats.org/officeDocument/2006/relationships/image" Target="../media/image51.png"/><Relationship Id="rId2" Type="http://schemas.openxmlformats.org/officeDocument/2006/relationships/slideLayout" Target="../slideLayouts/slideLayout7.xml"/><Relationship Id="rId16" Type="http://schemas.openxmlformats.org/officeDocument/2006/relationships/oleObject" Target="../embeddings/oleObject7.bin"/><Relationship Id="rId20" Type="http://schemas.openxmlformats.org/officeDocument/2006/relationships/oleObject" Target="../embeddings/oleObject9.bin"/><Relationship Id="rId29" Type="http://schemas.openxmlformats.org/officeDocument/2006/relationships/oleObject" Target="../embeddings/oleObject11.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0.wmf"/><Relationship Id="rId24" Type="http://schemas.openxmlformats.org/officeDocument/2006/relationships/image" Target="../media/image50.png"/><Relationship Id="rId5" Type="http://schemas.openxmlformats.org/officeDocument/2006/relationships/image" Target="../media/image37.wmf"/><Relationship Id="rId15" Type="http://schemas.openxmlformats.org/officeDocument/2006/relationships/image" Target="../media/image42.wmf"/><Relationship Id="rId23" Type="http://schemas.openxmlformats.org/officeDocument/2006/relationships/image" Target="../media/image49.png"/><Relationship Id="rId28" Type="http://schemas.openxmlformats.org/officeDocument/2006/relationships/image" Target="../media/image46.wmf"/><Relationship Id="rId10" Type="http://schemas.openxmlformats.org/officeDocument/2006/relationships/oleObject" Target="../embeddings/oleObject4.bin"/><Relationship Id="rId19" Type="http://schemas.openxmlformats.org/officeDocument/2006/relationships/image" Target="../media/image44.wmf"/><Relationship Id="rId31" Type="http://schemas.openxmlformats.org/officeDocument/2006/relationships/image" Target="../media/image53.png"/><Relationship Id="rId4" Type="http://schemas.openxmlformats.org/officeDocument/2006/relationships/oleObject" Target="../embeddings/oleObject1.bin"/><Relationship Id="rId9" Type="http://schemas.openxmlformats.org/officeDocument/2006/relationships/image" Target="../media/image39.wmf"/><Relationship Id="rId14" Type="http://schemas.openxmlformats.org/officeDocument/2006/relationships/oleObject" Target="../embeddings/oleObject6.bin"/><Relationship Id="rId22" Type="http://schemas.openxmlformats.org/officeDocument/2006/relationships/image" Target="../media/image48.png"/><Relationship Id="rId27" Type="http://schemas.openxmlformats.org/officeDocument/2006/relationships/oleObject" Target="../embeddings/oleObject10.bin"/><Relationship Id="rId30" Type="http://schemas.openxmlformats.org/officeDocument/2006/relationships/image" Target="../media/image47.wmf"/></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image" Target="../media/image58.wmf"/><Relationship Id="rId18" Type="http://schemas.openxmlformats.org/officeDocument/2006/relationships/image" Target="../media/image78.png"/><Relationship Id="rId26" Type="http://schemas.openxmlformats.org/officeDocument/2006/relationships/image" Target="../media/image63.emf"/><Relationship Id="rId3" Type="http://schemas.openxmlformats.org/officeDocument/2006/relationships/notesSlide" Target="../notesSlides/notesSlide12.xml"/><Relationship Id="rId21" Type="http://schemas.openxmlformats.org/officeDocument/2006/relationships/image" Target="../media/image61.emf"/><Relationship Id="rId7" Type="http://schemas.openxmlformats.org/officeDocument/2006/relationships/oleObject" Target="../embeddings/oleObject13.bin"/><Relationship Id="rId12" Type="http://schemas.openxmlformats.org/officeDocument/2006/relationships/oleObject" Target="../embeddings/oleObject15.bin"/><Relationship Id="rId17" Type="http://schemas.openxmlformats.org/officeDocument/2006/relationships/image" Target="../media/image60.wmf"/><Relationship Id="rId25" Type="http://schemas.openxmlformats.org/officeDocument/2006/relationships/oleObject" Target="../embeddings/oleObject20.bin"/><Relationship Id="rId2" Type="http://schemas.openxmlformats.org/officeDocument/2006/relationships/slideLayout" Target="../slideLayouts/slideLayout7.xml"/><Relationship Id="rId16" Type="http://schemas.openxmlformats.org/officeDocument/2006/relationships/oleObject" Target="../embeddings/oleObject17.bin"/><Relationship Id="rId20" Type="http://schemas.openxmlformats.org/officeDocument/2006/relationships/oleObject" Target="../embeddings/oleObject18.bin"/><Relationship Id="rId29" Type="http://schemas.openxmlformats.org/officeDocument/2006/relationships/oleObject" Target="../embeddings/oleObject22.bin"/><Relationship Id="rId1" Type="http://schemas.openxmlformats.org/officeDocument/2006/relationships/vmlDrawing" Target="../drawings/vmlDrawing2.vml"/><Relationship Id="rId6" Type="http://schemas.openxmlformats.org/officeDocument/2006/relationships/image" Target="../media/image76.png"/><Relationship Id="rId11" Type="http://schemas.openxmlformats.org/officeDocument/2006/relationships/image" Target="../media/image57.wmf"/><Relationship Id="rId24" Type="http://schemas.openxmlformats.org/officeDocument/2006/relationships/image" Target="../media/image80.png"/><Relationship Id="rId5" Type="http://schemas.openxmlformats.org/officeDocument/2006/relationships/image" Target="../media/image55.wmf"/><Relationship Id="rId15" Type="http://schemas.openxmlformats.org/officeDocument/2006/relationships/image" Target="../media/image59.wmf"/><Relationship Id="rId23" Type="http://schemas.openxmlformats.org/officeDocument/2006/relationships/image" Target="../media/image62.emf"/><Relationship Id="rId28" Type="http://schemas.openxmlformats.org/officeDocument/2006/relationships/image" Target="../media/image64.emf"/><Relationship Id="rId10" Type="http://schemas.openxmlformats.org/officeDocument/2006/relationships/oleObject" Target="../embeddings/oleObject14.bin"/><Relationship Id="rId19" Type="http://schemas.openxmlformats.org/officeDocument/2006/relationships/image" Target="../media/image79.png"/><Relationship Id="rId4" Type="http://schemas.openxmlformats.org/officeDocument/2006/relationships/oleObject" Target="../embeddings/oleObject12.bin"/><Relationship Id="rId9" Type="http://schemas.openxmlformats.org/officeDocument/2006/relationships/image" Target="../media/image77.png"/><Relationship Id="rId14" Type="http://schemas.openxmlformats.org/officeDocument/2006/relationships/oleObject" Target="../embeddings/oleObject16.bin"/><Relationship Id="rId22" Type="http://schemas.openxmlformats.org/officeDocument/2006/relationships/oleObject" Target="../embeddings/oleObject19.bin"/><Relationship Id="rId27" Type="http://schemas.openxmlformats.org/officeDocument/2006/relationships/oleObject" Target="../embeddings/oleObject21.bin"/><Relationship Id="rId30" Type="http://schemas.openxmlformats.org/officeDocument/2006/relationships/image" Target="../media/image6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oleObject" Target="../embeddings/oleObject23.bin"/><Relationship Id="rId18" Type="http://schemas.openxmlformats.org/officeDocument/2006/relationships/image" Target="../media/image68.wmf"/><Relationship Id="rId26" Type="http://schemas.openxmlformats.org/officeDocument/2006/relationships/image" Target="../media/image83.png"/><Relationship Id="rId3" Type="http://schemas.openxmlformats.org/officeDocument/2006/relationships/notesSlide" Target="../notesSlides/notesSlide14.xml"/><Relationship Id="rId21" Type="http://schemas.openxmlformats.org/officeDocument/2006/relationships/image" Target="../media/image82.png"/><Relationship Id="rId7" Type="http://schemas.openxmlformats.org/officeDocument/2006/relationships/image" Target="../media/image76.emf"/><Relationship Id="rId12" Type="http://schemas.openxmlformats.org/officeDocument/2006/relationships/image" Target="../media/image81.emf"/><Relationship Id="rId17" Type="http://schemas.openxmlformats.org/officeDocument/2006/relationships/oleObject" Target="../embeddings/oleObject25.bin"/><Relationship Id="rId25" Type="http://schemas.openxmlformats.org/officeDocument/2006/relationships/image" Target="../media/image71.wmf"/><Relationship Id="rId2" Type="http://schemas.openxmlformats.org/officeDocument/2006/relationships/slideLayout" Target="../slideLayouts/slideLayout7.xml"/><Relationship Id="rId16" Type="http://schemas.openxmlformats.org/officeDocument/2006/relationships/image" Target="../media/image67.wmf"/><Relationship Id="rId20" Type="http://schemas.openxmlformats.org/officeDocument/2006/relationships/image" Target="../media/image69.wmf"/><Relationship Id="rId29" Type="http://schemas.openxmlformats.org/officeDocument/2006/relationships/image" Target="../media/image72.wmf"/><Relationship Id="rId1" Type="http://schemas.openxmlformats.org/officeDocument/2006/relationships/vmlDrawing" Target="../drawings/vmlDrawing3.vml"/><Relationship Id="rId6" Type="http://schemas.openxmlformats.org/officeDocument/2006/relationships/image" Target="../media/image75.emf"/><Relationship Id="rId11" Type="http://schemas.openxmlformats.org/officeDocument/2006/relationships/image" Target="../media/image80.emf"/><Relationship Id="rId24" Type="http://schemas.openxmlformats.org/officeDocument/2006/relationships/oleObject" Target="../embeddings/oleObject28.bin"/><Relationship Id="rId5" Type="http://schemas.openxmlformats.org/officeDocument/2006/relationships/image" Target="../media/image74.emf"/><Relationship Id="rId15" Type="http://schemas.openxmlformats.org/officeDocument/2006/relationships/oleObject" Target="../embeddings/oleObject24.bin"/><Relationship Id="rId23" Type="http://schemas.openxmlformats.org/officeDocument/2006/relationships/image" Target="../media/image70.wmf"/><Relationship Id="rId28" Type="http://schemas.openxmlformats.org/officeDocument/2006/relationships/oleObject" Target="../embeddings/oleObject29.bin"/><Relationship Id="rId10" Type="http://schemas.openxmlformats.org/officeDocument/2006/relationships/image" Target="../media/image79.emf"/><Relationship Id="rId19" Type="http://schemas.openxmlformats.org/officeDocument/2006/relationships/oleObject" Target="../embeddings/oleObject26.bin"/><Relationship Id="rId4" Type="http://schemas.openxmlformats.org/officeDocument/2006/relationships/image" Target="../media/image73.emf"/><Relationship Id="rId9" Type="http://schemas.openxmlformats.org/officeDocument/2006/relationships/image" Target="../media/image78.emf"/><Relationship Id="rId14" Type="http://schemas.openxmlformats.org/officeDocument/2006/relationships/image" Target="../media/image66.wmf"/><Relationship Id="rId22" Type="http://schemas.openxmlformats.org/officeDocument/2006/relationships/oleObject" Target="../embeddings/oleObject27.bin"/><Relationship Id="rId27" Type="http://schemas.openxmlformats.org/officeDocument/2006/relationships/image" Target="../media/image84.png"/><Relationship Id="rId30" Type="http://schemas.openxmlformats.org/officeDocument/2006/relationships/image" Target="../media/image85.png"/></Relationships>
</file>

<file path=ppt/slides/_rels/slide15.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9.png"/><Relationship Id="rId39" Type="http://schemas.openxmlformats.org/officeDocument/2006/relationships/image" Target="../media/image122.png"/><Relationship Id="rId21" Type="http://schemas.openxmlformats.org/officeDocument/2006/relationships/image" Target="../media/image104.png"/><Relationship Id="rId34" Type="http://schemas.openxmlformats.org/officeDocument/2006/relationships/image" Target="../media/image117.png"/><Relationship Id="rId42" Type="http://schemas.openxmlformats.org/officeDocument/2006/relationships/image" Target="../media/image125.png"/><Relationship Id="rId47" Type="http://schemas.openxmlformats.org/officeDocument/2006/relationships/image" Target="../media/image130.png"/><Relationship Id="rId50" Type="http://schemas.openxmlformats.org/officeDocument/2006/relationships/image" Target="../media/image133.png"/><Relationship Id="rId7" Type="http://schemas.openxmlformats.org/officeDocument/2006/relationships/image" Target="../media/image90.png"/><Relationship Id="rId2" Type="http://schemas.openxmlformats.org/officeDocument/2006/relationships/notesSlide" Target="../notesSlides/notesSlide15.xml"/><Relationship Id="rId16" Type="http://schemas.openxmlformats.org/officeDocument/2006/relationships/image" Target="../media/image99.png"/><Relationship Id="rId29" Type="http://schemas.openxmlformats.org/officeDocument/2006/relationships/image" Target="../media/image112.pn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png"/><Relationship Id="rId40" Type="http://schemas.openxmlformats.org/officeDocument/2006/relationships/image" Target="../media/image123.png"/><Relationship Id="rId45" Type="http://schemas.openxmlformats.org/officeDocument/2006/relationships/image" Target="../media/image128.png"/><Relationship Id="rId53" Type="http://schemas.openxmlformats.org/officeDocument/2006/relationships/image" Target="../media/image136.png"/><Relationship Id="rId5" Type="http://schemas.openxmlformats.org/officeDocument/2006/relationships/image" Target="../media/image88.png"/><Relationship Id="rId10" Type="http://schemas.openxmlformats.org/officeDocument/2006/relationships/image" Target="../media/image93.png"/><Relationship Id="rId19" Type="http://schemas.openxmlformats.org/officeDocument/2006/relationships/image" Target="../media/image102.png"/><Relationship Id="rId31" Type="http://schemas.openxmlformats.org/officeDocument/2006/relationships/image" Target="../media/image114.png"/><Relationship Id="rId44" Type="http://schemas.openxmlformats.org/officeDocument/2006/relationships/image" Target="../media/image127.png"/><Relationship Id="rId52" Type="http://schemas.openxmlformats.org/officeDocument/2006/relationships/image" Target="../media/image135.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 Id="rId35" Type="http://schemas.openxmlformats.org/officeDocument/2006/relationships/image" Target="../media/image118.png"/><Relationship Id="rId43" Type="http://schemas.openxmlformats.org/officeDocument/2006/relationships/image" Target="../media/image126.png"/><Relationship Id="rId48" Type="http://schemas.openxmlformats.org/officeDocument/2006/relationships/image" Target="../media/image131.png"/><Relationship Id="rId8" Type="http://schemas.openxmlformats.org/officeDocument/2006/relationships/image" Target="../media/image91.png"/><Relationship Id="rId51" Type="http://schemas.openxmlformats.org/officeDocument/2006/relationships/image" Target="../media/image134.png"/><Relationship Id="rId3" Type="http://schemas.openxmlformats.org/officeDocument/2006/relationships/image" Target="../media/image86.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38" Type="http://schemas.openxmlformats.org/officeDocument/2006/relationships/image" Target="../media/image121.png"/><Relationship Id="rId46" Type="http://schemas.openxmlformats.org/officeDocument/2006/relationships/image" Target="../media/image129.png"/><Relationship Id="rId20" Type="http://schemas.openxmlformats.org/officeDocument/2006/relationships/image" Target="../media/image103.png"/><Relationship Id="rId41" Type="http://schemas.openxmlformats.org/officeDocument/2006/relationships/image" Target="../media/image124.png"/><Relationship Id="rId54" Type="http://schemas.openxmlformats.org/officeDocument/2006/relationships/image" Target="../media/image137.emf"/><Relationship Id="rId1" Type="http://schemas.openxmlformats.org/officeDocument/2006/relationships/slideLayout" Target="../slideLayouts/slideLayout7.xml"/><Relationship Id="rId6" Type="http://schemas.openxmlformats.org/officeDocument/2006/relationships/image" Target="../media/image89.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png"/><Relationship Id="rId36" Type="http://schemas.openxmlformats.org/officeDocument/2006/relationships/image" Target="../media/image119.png"/><Relationship Id="rId49" Type="http://schemas.openxmlformats.org/officeDocument/2006/relationships/image" Target="../media/image132.png"/></Relationships>
</file>

<file path=ppt/slides/_rels/slide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17.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26" Type="http://schemas.openxmlformats.org/officeDocument/2006/relationships/image" Target="../media/image163.png"/><Relationship Id="rId3" Type="http://schemas.openxmlformats.org/officeDocument/2006/relationships/image" Target="../media/image140.png"/><Relationship Id="rId21" Type="http://schemas.openxmlformats.org/officeDocument/2006/relationships/image" Target="../media/image158.png"/><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png"/><Relationship Id="rId25" Type="http://schemas.openxmlformats.org/officeDocument/2006/relationships/image" Target="../media/image162.png"/><Relationship Id="rId2" Type="http://schemas.openxmlformats.org/officeDocument/2006/relationships/notesSlide" Target="../notesSlides/notesSlide17.xml"/><Relationship Id="rId16" Type="http://schemas.openxmlformats.org/officeDocument/2006/relationships/image" Target="../media/image153.png"/><Relationship Id="rId20" Type="http://schemas.openxmlformats.org/officeDocument/2006/relationships/image" Target="../media/image157.png"/><Relationship Id="rId29"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8.png"/><Relationship Id="rId24" Type="http://schemas.openxmlformats.org/officeDocument/2006/relationships/image" Target="../media/image161.pn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60.png"/><Relationship Id="rId28" Type="http://schemas.openxmlformats.org/officeDocument/2006/relationships/image" Target="../media/image165.png"/><Relationship Id="rId10" Type="http://schemas.openxmlformats.org/officeDocument/2006/relationships/image" Target="../media/image147.png"/><Relationship Id="rId19" Type="http://schemas.openxmlformats.org/officeDocument/2006/relationships/image" Target="../media/image156.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 Id="rId22" Type="http://schemas.openxmlformats.org/officeDocument/2006/relationships/image" Target="../media/image159.png"/><Relationship Id="rId27" Type="http://schemas.openxmlformats.org/officeDocument/2006/relationships/image" Target="../media/image164.png"/></Relationships>
</file>

<file path=ppt/slides/_rels/slide18.xml.rels><?xml version="1.0" encoding="UTF-8" standalone="yes"?>
<Relationships xmlns="http://schemas.openxmlformats.org/package/2006/relationships"><Relationship Id="rId8" Type="http://schemas.openxmlformats.org/officeDocument/2006/relationships/image" Target="../media/image171.emf"/><Relationship Id="rId3" Type="http://schemas.openxmlformats.org/officeDocument/2006/relationships/image" Target="../media/image167.emf"/><Relationship Id="rId7" Type="http://schemas.openxmlformats.org/officeDocument/2006/relationships/image" Target="../media/image170.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169.emf"/><Relationship Id="rId4" Type="http://schemas.openxmlformats.org/officeDocument/2006/relationships/image" Target="../media/image168.emf"/><Relationship Id="rId9" Type="http://schemas.openxmlformats.org/officeDocument/2006/relationships/image" Target="../media/image172.emf"/></Relationships>
</file>

<file path=ppt/slides/_rels/slide19.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75.emf"/><Relationship Id="rId4" Type="http://schemas.openxmlformats.org/officeDocument/2006/relationships/image" Target="../media/image17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78.emf"/><Relationship Id="rId4" Type="http://schemas.openxmlformats.org/officeDocument/2006/relationships/image" Target="../media/image177.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86.gif"/><Relationship Id="rId4" Type="http://schemas.openxmlformats.org/officeDocument/2006/relationships/image" Target="../media/image180.png"/><Relationship Id="rId9" Type="http://schemas.openxmlformats.org/officeDocument/2006/relationships/image" Target="../media/image185.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tif"/><Relationship Id="rId3" Type="http://schemas.openxmlformats.org/officeDocument/2006/relationships/chart" Target="../charts/chart2.xml"/><Relationship Id="rId7"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tiff"/><Relationship Id="rId4" Type="http://schemas.openxmlformats.org/officeDocument/2006/relationships/image" Target="../media/image3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56ABD98-8C02-485C-85F1-411F244EAD25}"/>
              </a:ext>
            </a:extLst>
          </p:cNvPr>
          <p:cNvSpPr/>
          <p:nvPr/>
        </p:nvSpPr>
        <p:spPr>
          <a:xfrm>
            <a:off x="0" y="2070165"/>
            <a:ext cx="12192000" cy="10417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8" name="Text Box 6"/>
          <p:cNvSpPr txBox="1">
            <a:spLocks noChangeArrowheads="1"/>
          </p:cNvSpPr>
          <p:nvPr/>
        </p:nvSpPr>
        <p:spPr bwMode="auto">
          <a:xfrm>
            <a:off x="376084" y="3338978"/>
            <a:ext cx="11562735"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rPr>
              <a:t>Chunqi Wang,  Jun Yao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Research Center of Multiphase Flow in Porous Media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China University of Petroleum (East China)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rPr>
              <a:t>19-22 May 2026, Nantes, France</a:t>
            </a:r>
            <a:endParaRPr kumimoji="0" lang="zh-CN" altLang="en-US" sz="2400" b="1" i="0" u="none" strike="noStrike" kern="120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 name="文本框 6"/>
          <p:cNvSpPr txBox="1"/>
          <p:nvPr/>
        </p:nvSpPr>
        <p:spPr>
          <a:xfrm>
            <a:off x="766920" y="99239"/>
            <a:ext cx="10648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rPr>
              <a:t>InterPore2026: </a:t>
            </a:r>
            <a:r>
              <a:rPr kumimoji="0" lang="en-US" altLang="zh-CN" sz="3200" b="1" i="0" u="none" strike="noStrike" kern="120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rPr>
              <a:t>MS20—</a:t>
            </a:r>
            <a:r>
              <a:rPr kumimoji="0" lang="en-US" altLang="zh-CN" sz="32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Special</a:t>
            </a: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Session in Honor of Jun Yao</a:t>
            </a:r>
            <a:endParaRPr kumimoji="0" lang="zh-CN" altLang="en-US" sz="28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rotWithShape="1">
          <a:blip r:embed="rId3"/>
          <a:srcRect l="13740" r="11788" b="20711"/>
          <a:stretch/>
        </p:blipFill>
        <p:spPr>
          <a:xfrm>
            <a:off x="940486" y="4181167"/>
            <a:ext cx="668451" cy="563005"/>
          </a:xfrm>
          <a:prstGeom prst="rect">
            <a:avLst/>
          </a:prstGeom>
        </p:spPr>
      </p:pic>
      <p:pic>
        <p:nvPicPr>
          <p:cNvPr id="10" name="图片 9"/>
          <p:cNvPicPr>
            <a:picLocks noChangeAspect="1"/>
          </p:cNvPicPr>
          <p:nvPr/>
        </p:nvPicPr>
        <p:blipFill>
          <a:blip r:embed="rId4"/>
          <a:stretch>
            <a:fillRect/>
          </a:stretch>
        </p:blipFill>
        <p:spPr>
          <a:xfrm>
            <a:off x="1858298" y="4852219"/>
            <a:ext cx="538982" cy="534883"/>
          </a:xfrm>
          <a:prstGeom prst="rect">
            <a:avLst/>
          </a:prstGeom>
        </p:spPr>
      </p:pic>
      <p:sp>
        <p:nvSpPr>
          <p:cNvPr id="11" name="矩形 10">
            <a:extLst>
              <a:ext uri="{FF2B5EF4-FFF2-40B4-BE49-F238E27FC236}">
                <a16:creationId xmlns:a16="http://schemas.microsoft.com/office/drawing/2014/main" id="{CD711447-7213-4B32-9D29-F4A37BE543A4}"/>
              </a:ext>
            </a:extLst>
          </p:cNvPr>
          <p:cNvSpPr/>
          <p:nvPr/>
        </p:nvSpPr>
        <p:spPr>
          <a:xfrm>
            <a:off x="0" y="2070165"/>
            <a:ext cx="12192000" cy="10417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2" name="矩形 11">
            <a:extLst>
              <a:ext uri="{FF2B5EF4-FFF2-40B4-BE49-F238E27FC236}">
                <a16:creationId xmlns:a16="http://schemas.microsoft.com/office/drawing/2014/main" id="{672D6D38-8411-4D85-8EBA-05FCA66927BC}"/>
              </a:ext>
            </a:extLst>
          </p:cNvPr>
          <p:cNvSpPr/>
          <p:nvPr/>
        </p:nvSpPr>
        <p:spPr>
          <a:xfrm>
            <a:off x="1" y="1943977"/>
            <a:ext cx="12191999" cy="1219886"/>
          </a:xfrm>
          <a:prstGeom prst="rect">
            <a:avLst/>
          </a:prstGeom>
          <a:ln>
            <a:noFill/>
          </a:ln>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Reconstruction of digital rock based on discrete element method considering thermal-mechanical coupling effect </a:t>
            </a:r>
          </a:p>
        </p:txBody>
      </p:sp>
      <p:sp>
        <p:nvSpPr>
          <p:cNvPr id="13" name="speaker-giving-a-lecture-on-a-stand_33708">
            <a:extLst>
              <a:ext uri="{FF2B5EF4-FFF2-40B4-BE49-F238E27FC236}">
                <a16:creationId xmlns:a16="http://schemas.microsoft.com/office/drawing/2014/main" id="{16E0F795-C5BE-40A6-B4E7-662CCB5EBF0B}"/>
              </a:ext>
            </a:extLst>
          </p:cNvPr>
          <p:cNvSpPr/>
          <p:nvPr/>
        </p:nvSpPr>
        <p:spPr>
          <a:xfrm>
            <a:off x="6532404" y="3579614"/>
            <a:ext cx="170059" cy="162124"/>
          </a:xfrm>
          <a:custGeom>
            <a:avLst/>
            <a:gdLst>
              <a:gd name="T0" fmla="*/ 1098 w 1098"/>
              <a:gd name="T1" fmla="*/ 839 h 1048"/>
              <a:gd name="T2" fmla="*/ 1098 w 1098"/>
              <a:gd name="T3" fmla="*/ 1048 h 1048"/>
              <a:gd name="T4" fmla="*/ 0 w 1098"/>
              <a:gd name="T5" fmla="*/ 1048 h 1048"/>
              <a:gd name="T6" fmla="*/ 0 w 1098"/>
              <a:gd name="T7" fmla="*/ 839 h 1048"/>
              <a:gd name="T8" fmla="*/ 891 w 1098"/>
              <a:gd name="T9" fmla="*/ 839 h 1048"/>
              <a:gd name="T10" fmla="*/ 856 w 1098"/>
              <a:gd name="T11" fmla="*/ 707 h 1048"/>
              <a:gd name="T12" fmla="*/ 743 w 1098"/>
              <a:gd name="T13" fmla="*/ 653 h 1048"/>
              <a:gd name="T14" fmla="*/ 722 w 1098"/>
              <a:gd name="T15" fmla="*/ 666 h 1048"/>
              <a:gd name="T16" fmla="*/ 679 w 1098"/>
              <a:gd name="T17" fmla="*/ 666 h 1048"/>
              <a:gd name="T18" fmla="*/ 655 w 1098"/>
              <a:gd name="T19" fmla="*/ 641 h 1048"/>
              <a:gd name="T20" fmla="*/ 679 w 1098"/>
              <a:gd name="T21" fmla="*/ 617 h 1048"/>
              <a:gd name="T22" fmla="*/ 722 w 1098"/>
              <a:gd name="T23" fmla="*/ 617 h 1048"/>
              <a:gd name="T24" fmla="*/ 745 w 1098"/>
              <a:gd name="T25" fmla="*/ 634 h 1048"/>
              <a:gd name="T26" fmla="*/ 871 w 1098"/>
              <a:gd name="T27" fmla="*/ 696 h 1048"/>
              <a:gd name="T28" fmla="*/ 910 w 1098"/>
              <a:gd name="T29" fmla="*/ 839 h 1048"/>
              <a:gd name="T30" fmla="*/ 1098 w 1098"/>
              <a:gd name="T31" fmla="*/ 839 h 1048"/>
              <a:gd name="T32" fmla="*/ 1098 w 1098"/>
              <a:gd name="T33" fmla="*/ 839 h 1048"/>
              <a:gd name="T34" fmla="*/ 549 w 1098"/>
              <a:gd name="T35" fmla="*/ 459 h 1048"/>
              <a:gd name="T36" fmla="*/ 778 w 1098"/>
              <a:gd name="T37" fmla="*/ 229 h 1048"/>
              <a:gd name="T38" fmla="*/ 549 w 1098"/>
              <a:gd name="T39" fmla="*/ 0 h 1048"/>
              <a:gd name="T40" fmla="*/ 320 w 1098"/>
              <a:gd name="T41" fmla="*/ 229 h 1048"/>
              <a:gd name="T42" fmla="*/ 549 w 1098"/>
              <a:gd name="T43" fmla="*/ 459 h 1048"/>
              <a:gd name="T44" fmla="*/ 830 w 1098"/>
              <a:gd name="T45" fmla="*/ 729 h 1048"/>
              <a:gd name="T46" fmla="*/ 756 w 1098"/>
              <a:gd name="T47" fmla="*/ 690 h 1048"/>
              <a:gd name="T48" fmla="*/ 722 w 1098"/>
              <a:gd name="T49" fmla="*/ 701 h 1048"/>
              <a:gd name="T50" fmla="*/ 679 w 1098"/>
              <a:gd name="T51" fmla="*/ 701 h 1048"/>
              <a:gd name="T52" fmla="*/ 621 w 1098"/>
              <a:gd name="T53" fmla="*/ 643 h 1048"/>
              <a:gd name="T54" fmla="*/ 679 w 1098"/>
              <a:gd name="T55" fmla="*/ 585 h 1048"/>
              <a:gd name="T56" fmla="*/ 722 w 1098"/>
              <a:gd name="T57" fmla="*/ 585 h 1048"/>
              <a:gd name="T58" fmla="*/ 765 w 1098"/>
              <a:gd name="T59" fmla="*/ 605 h 1048"/>
              <a:gd name="T60" fmla="*/ 885 w 1098"/>
              <a:gd name="T61" fmla="*/ 663 h 1048"/>
              <a:gd name="T62" fmla="*/ 885 w 1098"/>
              <a:gd name="T63" fmla="*/ 659 h 1048"/>
              <a:gd name="T64" fmla="*/ 874 w 1098"/>
              <a:gd name="T65" fmla="*/ 607 h 1048"/>
              <a:gd name="T66" fmla="*/ 697 w 1098"/>
              <a:gd name="T67" fmla="*/ 437 h 1048"/>
              <a:gd name="T68" fmla="*/ 549 w 1098"/>
              <a:gd name="T69" fmla="*/ 496 h 1048"/>
              <a:gd name="T70" fmla="*/ 401 w 1098"/>
              <a:gd name="T71" fmla="*/ 437 h 1048"/>
              <a:gd name="T72" fmla="*/ 212 w 1098"/>
              <a:gd name="T73" fmla="*/ 681 h 1048"/>
              <a:gd name="T74" fmla="*/ 212 w 1098"/>
              <a:gd name="T75" fmla="*/ 807 h 1048"/>
              <a:gd name="T76" fmla="*/ 857 w 1098"/>
              <a:gd name="T77" fmla="*/ 807 h 1048"/>
              <a:gd name="T78" fmla="*/ 830 w 1098"/>
              <a:gd name="T79" fmla="*/ 729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98" h="1048">
                <a:moveTo>
                  <a:pt x="1098" y="839"/>
                </a:moveTo>
                <a:lnTo>
                  <a:pt x="1098" y="1048"/>
                </a:lnTo>
                <a:lnTo>
                  <a:pt x="0" y="1048"/>
                </a:lnTo>
                <a:lnTo>
                  <a:pt x="0" y="839"/>
                </a:lnTo>
                <a:lnTo>
                  <a:pt x="891" y="839"/>
                </a:lnTo>
                <a:cubicBezTo>
                  <a:pt x="892" y="794"/>
                  <a:pt x="884" y="744"/>
                  <a:pt x="856" y="707"/>
                </a:cubicBezTo>
                <a:cubicBezTo>
                  <a:pt x="832" y="675"/>
                  <a:pt x="794" y="656"/>
                  <a:pt x="743" y="653"/>
                </a:cubicBezTo>
                <a:cubicBezTo>
                  <a:pt x="739" y="660"/>
                  <a:pt x="731" y="666"/>
                  <a:pt x="722" y="666"/>
                </a:cubicBezTo>
                <a:lnTo>
                  <a:pt x="679" y="666"/>
                </a:lnTo>
                <a:cubicBezTo>
                  <a:pt x="666" y="666"/>
                  <a:pt x="655" y="655"/>
                  <a:pt x="655" y="641"/>
                </a:cubicBezTo>
                <a:cubicBezTo>
                  <a:pt x="655" y="628"/>
                  <a:pt x="666" y="617"/>
                  <a:pt x="679" y="617"/>
                </a:cubicBezTo>
                <a:lnTo>
                  <a:pt x="722" y="617"/>
                </a:lnTo>
                <a:cubicBezTo>
                  <a:pt x="733" y="617"/>
                  <a:pt x="742" y="624"/>
                  <a:pt x="745" y="634"/>
                </a:cubicBezTo>
                <a:cubicBezTo>
                  <a:pt x="801" y="638"/>
                  <a:pt x="843" y="659"/>
                  <a:pt x="871" y="696"/>
                </a:cubicBezTo>
                <a:cubicBezTo>
                  <a:pt x="903" y="737"/>
                  <a:pt x="911" y="791"/>
                  <a:pt x="910" y="839"/>
                </a:cubicBezTo>
                <a:lnTo>
                  <a:pt x="1098" y="839"/>
                </a:lnTo>
                <a:lnTo>
                  <a:pt x="1098" y="839"/>
                </a:lnTo>
                <a:close/>
                <a:moveTo>
                  <a:pt x="549" y="459"/>
                </a:moveTo>
                <a:cubicBezTo>
                  <a:pt x="676" y="459"/>
                  <a:pt x="778" y="356"/>
                  <a:pt x="778" y="229"/>
                </a:cubicBezTo>
                <a:cubicBezTo>
                  <a:pt x="778" y="103"/>
                  <a:pt x="676" y="0"/>
                  <a:pt x="549" y="0"/>
                </a:cubicBezTo>
                <a:cubicBezTo>
                  <a:pt x="423" y="0"/>
                  <a:pt x="320" y="103"/>
                  <a:pt x="320" y="229"/>
                </a:cubicBezTo>
                <a:cubicBezTo>
                  <a:pt x="320" y="356"/>
                  <a:pt x="423" y="459"/>
                  <a:pt x="549" y="459"/>
                </a:cubicBezTo>
                <a:close/>
                <a:moveTo>
                  <a:pt x="830" y="729"/>
                </a:moveTo>
                <a:cubicBezTo>
                  <a:pt x="813" y="708"/>
                  <a:pt x="789" y="695"/>
                  <a:pt x="756" y="690"/>
                </a:cubicBezTo>
                <a:cubicBezTo>
                  <a:pt x="746" y="697"/>
                  <a:pt x="734" y="701"/>
                  <a:pt x="722" y="701"/>
                </a:cubicBezTo>
                <a:lnTo>
                  <a:pt x="679" y="701"/>
                </a:lnTo>
                <a:cubicBezTo>
                  <a:pt x="648" y="701"/>
                  <a:pt x="621" y="675"/>
                  <a:pt x="621" y="643"/>
                </a:cubicBezTo>
                <a:cubicBezTo>
                  <a:pt x="621" y="611"/>
                  <a:pt x="647" y="585"/>
                  <a:pt x="679" y="585"/>
                </a:cubicBezTo>
                <a:lnTo>
                  <a:pt x="722" y="585"/>
                </a:lnTo>
                <a:cubicBezTo>
                  <a:pt x="738" y="585"/>
                  <a:pt x="754" y="593"/>
                  <a:pt x="765" y="605"/>
                </a:cubicBezTo>
                <a:cubicBezTo>
                  <a:pt x="815" y="611"/>
                  <a:pt x="855" y="631"/>
                  <a:pt x="885" y="663"/>
                </a:cubicBezTo>
                <a:cubicBezTo>
                  <a:pt x="885" y="662"/>
                  <a:pt x="885" y="660"/>
                  <a:pt x="885" y="659"/>
                </a:cubicBezTo>
                <a:lnTo>
                  <a:pt x="874" y="607"/>
                </a:lnTo>
                <a:cubicBezTo>
                  <a:pt x="849" y="524"/>
                  <a:pt x="782" y="459"/>
                  <a:pt x="697" y="437"/>
                </a:cubicBezTo>
                <a:cubicBezTo>
                  <a:pt x="659" y="473"/>
                  <a:pt x="606" y="496"/>
                  <a:pt x="549" y="496"/>
                </a:cubicBezTo>
                <a:cubicBezTo>
                  <a:pt x="492" y="496"/>
                  <a:pt x="440" y="473"/>
                  <a:pt x="401" y="437"/>
                </a:cubicBezTo>
                <a:cubicBezTo>
                  <a:pt x="293" y="466"/>
                  <a:pt x="212" y="564"/>
                  <a:pt x="212" y="681"/>
                </a:cubicBezTo>
                <a:lnTo>
                  <a:pt x="212" y="807"/>
                </a:lnTo>
                <a:lnTo>
                  <a:pt x="857" y="807"/>
                </a:lnTo>
                <a:cubicBezTo>
                  <a:pt x="853" y="775"/>
                  <a:pt x="844" y="748"/>
                  <a:pt x="830" y="729"/>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envelope_222353">
            <a:extLst>
              <a:ext uri="{FF2B5EF4-FFF2-40B4-BE49-F238E27FC236}">
                <a16:creationId xmlns:a16="http://schemas.microsoft.com/office/drawing/2014/main" id="{FD801263-1A9A-4C71-87DC-ED4FF657077C}"/>
              </a:ext>
            </a:extLst>
          </p:cNvPr>
          <p:cNvSpPr/>
          <p:nvPr/>
        </p:nvSpPr>
        <p:spPr>
          <a:xfrm>
            <a:off x="8416554" y="3579612"/>
            <a:ext cx="233415" cy="162125"/>
          </a:xfrm>
          <a:custGeom>
            <a:avLst/>
            <a:gdLst>
              <a:gd name="connsiteX0" fmla="*/ 243087 w 607639"/>
              <a:gd name="connsiteY0" fmla="*/ 237171 h 422052"/>
              <a:gd name="connsiteX1" fmla="*/ 303784 w 607639"/>
              <a:gd name="connsiteY1" fmla="*/ 289969 h 422052"/>
              <a:gd name="connsiteX2" fmla="*/ 364570 w 607639"/>
              <a:gd name="connsiteY2" fmla="*/ 237171 h 422052"/>
              <a:gd name="connsiteX3" fmla="*/ 577366 w 607639"/>
              <a:gd name="connsiteY3" fmla="*/ 422052 h 422052"/>
              <a:gd name="connsiteX4" fmla="*/ 30202 w 607639"/>
              <a:gd name="connsiteY4" fmla="*/ 422052 h 422052"/>
              <a:gd name="connsiteX5" fmla="*/ 0 w 607639"/>
              <a:gd name="connsiteY5" fmla="*/ 26180 h 422052"/>
              <a:gd name="connsiteX6" fmla="*/ 212825 w 607639"/>
              <a:gd name="connsiteY6" fmla="*/ 210947 h 422052"/>
              <a:gd name="connsiteX7" fmla="*/ 0 w 607639"/>
              <a:gd name="connsiteY7" fmla="*/ 395802 h 422052"/>
              <a:gd name="connsiteX8" fmla="*/ 607639 w 607639"/>
              <a:gd name="connsiteY8" fmla="*/ 26180 h 422052"/>
              <a:gd name="connsiteX9" fmla="*/ 607639 w 607639"/>
              <a:gd name="connsiteY9" fmla="*/ 395802 h 422052"/>
              <a:gd name="connsiteX10" fmla="*/ 394743 w 607639"/>
              <a:gd name="connsiteY10" fmla="*/ 210947 h 422052"/>
              <a:gd name="connsiteX11" fmla="*/ 30202 w 607639"/>
              <a:gd name="connsiteY11" fmla="*/ 0 h 422052"/>
              <a:gd name="connsiteX12" fmla="*/ 577366 w 607639"/>
              <a:gd name="connsiteY12" fmla="*/ 0 h 422052"/>
              <a:gd name="connsiteX13" fmla="*/ 364570 w 607639"/>
              <a:gd name="connsiteY13" fmla="*/ 184740 h 422052"/>
              <a:gd name="connsiteX14" fmla="*/ 362612 w 607639"/>
              <a:gd name="connsiteY14" fmla="*/ 183052 h 422052"/>
              <a:gd name="connsiteX15" fmla="*/ 350508 w 607639"/>
              <a:gd name="connsiteY15" fmla="*/ 197003 h 422052"/>
              <a:gd name="connsiteX16" fmla="*/ 303784 w 607639"/>
              <a:gd name="connsiteY16" fmla="*/ 237523 h 422052"/>
              <a:gd name="connsiteX17" fmla="*/ 257060 w 607639"/>
              <a:gd name="connsiteY17" fmla="*/ 197003 h 422052"/>
              <a:gd name="connsiteX18" fmla="*/ 245045 w 607639"/>
              <a:gd name="connsiteY18" fmla="*/ 183052 h 422052"/>
              <a:gd name="connsiteX19" fmla="*/ 243087 w 607639"/>
              <a:gd name="connsiteY19" fmla="*/ 184740 h 42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7639" h="422052">
                <a:moveTo>
                  <a:pt x="243087" y="237171"/>
                </a:moveTo>
                <a:lnTo>
                  <a:pt x="303784" y="289969"/>
                </a:lnTo>
                <a:lnTo>
                  <a:pt x="364570" y="237171"/>
                </a:lnTo>
                <a:lnTo>
                  <a:pt x="577366" y="422052"/>
                </a:lnTo>
                <a:lnTo>
                  <a:pt x="30202" y="422052"/>
                </a:lnTo>
                <a:close/>
                <a:moveTo>
                  <a:pt x="0" y="26180"/>
                </a:moveTo>
                <a:lnTo>
                  <a:pt x="212825" y="210947"/>
                </a:lnTo>
                <a:lnTo>
                  <a:pt x="0" y="395802"/>
                </a:lnTo>
                <a:close/>
                <a:moveTo>
                  <a:pt x="607639" y="26180"/>
                </a:moveTo>
                <a:lnTo>
                  <a:pt x="607639" y="395802"/>
                </a:lnTo>
                <a:lnTo>
                  <a:pt x="394743" y="210947"/>
                </a:lnTo>
                <a:close/>
                <a:moveTo>
                  <a:pt x="30202" y="0"/>
                </a:moveTo>
                <a:lnTo>
                  <a:pt x="577366" y="0"/>
                </a:lnTo>
                <a:lnTo>
                  <a:pt x="364570" y="184740"/>
                </a:lnTo>
                <a:lnTo>
                  <a:pt x="362612" y="183052"/>
                </a:lnTo>
                <a:lnTo>
                  <a:pt x="350508" y="197003"/>
                </a:lnTo>
                <a:lnTo>
                  <a:pt x="303784" y="237523"/>
                </a:lnTo>
                <a:lnTo>
                  <a:pt x="257060" y="197003"/>
                </a:lnTo>
                <a:lnTo>
                  <a:pt x="245045" y="183052"/>
                </a:lnTo>
                <a:lnTo>
                  <a:pt x="243087" y="18474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95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2. Theory and Method</a:t>
            </a:r>
          </a:p>
        </p:txBody>
      </p:sp>
      <p:sp>
        <p:nvSpPr>
          <p:cNvPr id="167" name="文本框 166">
            <a:extLst>
              <a:ext uri="{FF2B5EF4-FFF2-40B4-BE49-F238E27FC236}">
                <a16:creationId xmlns:a16="http://schemas.microsoft.com/office/drawing/2014/main" id="{34C4EB98-AFC9-4999-BAC2-9A84E7019034}"/>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2.2 Particle Shape Characterization with Rotation-Invariant SH Analysis </a:t>
            </a:r>
          </a:p>
        </p:txBody>
      </p:sp>
      <p:sp>
        <p:nvSpPr>
          <p:cNvPr id="168" name="文本框 167">
            <a:extLst>
              <a:ext uri="{FF2B5EF4-FFF2-40B4-BE49-F238E27FC236}">
                <a16:creationId xmlns:a16="http://schemas.microsoft.com/office/drawing/2014/main" id="{1A9BF4E0-4DF9-457D-8051-2ECCF69710C4}"/>
              </a:ext>
            </a:extLst>
          </p:cNvPr>
          <p:cNvSpPr txBox="1"/>
          <p:nvPr/>
        </p:nvSpPr>
        <p:spPr>
          <a:xfrm>
            <a:off x="341689" y="1237020"/>
            <a:ext cx="11508622" cy="1443344"/>
          </a:xfrm>
          <a:prstGeom prst="rect">
            <a:avLst/>
          </a:prstGeom>
          <a:noFill/>
        </p:spPr>
        <p:txBody>
          <a:bodyPr wrap="square" rtlCol="0">
            <a:spAutoFit/>
          </a:bodyPr>
          <a:lstStyle/>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The basic principle:</a:t>
            </a:r>
            <a:r>
              <a:rPr lang="zh-CN" altLang="en-US" b="1" dirty="0">
                <a:solidFill>
                  <a:srgbClr val="C00000"/>
                </a:solidFill>
                <a:latin typeface="Arial" panose="020B0604020202020204" pitchFamily="34" charset="0"/>
                <a:ea typeface="黑体"/>
                <a:cs typeface="Arial" panose="020B0604020202020204" pitchFamily="34" charset="0"/>
              </a:rPr>
              <a:t> </a:t>
            </a:r>
            <a:r>
              <a:rPr lang="en-US" altLang="zh-CN" dirty="0">
                <a:solidFill>
                  <a:prstClr val="black"/>
                </a:solidFill>
                <a:latin typeface="Arial" panose="020B0604020202020204" pitchFamily="34" charset="0"/>
                <a:ea typeface="黑体"/>
                <a:cs typeface="Arial" panose="020B0604020202020204" pitchFamily="34" charset="0"/>
              </a:rPr>
              <a:t>The principle involves characterizing particle shapes using a closed surface defined by a linear combination of spherical harmonic (SH) functions.</a:t>
            </a:r>
          </a:p>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Construction SH coefficient matrix of actual rock particles</a:t>
            </a:r>
            <a:r>
              <a:rPr lang="zh-CN" altLang="en-US" b="1" dirty="0">
                <a:solidFill>
                  <a:srgbClr val="C00000"/>
                </a:solidFill>
                <a:latin typeface="Arial" panose="020B0604020202020204" pitchFamily="34" charset="0"/>
                <a:ea typeface="黑体"/>
                <a:cs typeface="Arial" panose="020B0604020202020204" pitchFamily="34" charset="0"/>
              </a:rPr>
              <a:t>：</a:t>
            </a:r>
            <a:r>
              <a:rPr lang="en-US" altLang="zh-CN" dirty="0">
                <a:solidFill>
                  <a:prstClr val="black"/>
                </a:solidFill>
                <a:latin typeface="Arial" panose="020B0604020202020204" pitchFamily="34" charset="0"/>
                <a:ea typeface="黑体"/>
                <a:cs typeface="Arial" panose="020B0604020202020204" pitchFamily="34" charset="0"/>
              </a:rPr>
              <a:t>According to the relationship between </a:t>
            </a:r>
            <a:r>
              <a:rPr lang="en-US" altLang="zh-CN" i="1" dirty="0">
                <a:solidFill>
                  <a:prstClr val="black"/>
                </a:solidFill>
                <a:latin typeface="Arial" panose="020B0604020202020204" pitchFamily="34" charset="0"/>
                <a:ea typeface="黑体"/>
                <a:cs typeface="Arial" panose="020B0604020202020204" pitchFamily="34" charset="0"/>
              </a:rPr>
              <a:t>d</a:t>
            </a:r>
            <a:r>
              <a:rPr lang="en-US" altLang="zh-CN" i="1" baseline="-25000" dirty="0">
                <a:solidFill>
                  <a:prstClr val="black"/>
                </a:solidFill>
                <a:latin typeface="Arial" panose="020B0604020202020204" pitchFamily="34" charset="0"/>
                <a:ea typeface="黑体"/>
                <a:cs typeface="Arial" panose="020B0604020202020204" pitchFamily="34" charset="0"/>
              </a:rPr>
              <a:t>n</a:t>
            </a:r>
            <a:r>
              <a:rPr lang="en-US" altLang="zh-CN" dirty="0">
                <a:solidFill>
                  <a:prstClr val="black"/>
                </a:solidFill>
                <a:latin typeface="Arial" panose="020B0604020202020204" pitchFamily="34" charset="0"/>
                <a:ea typeface="黑体"/>
                <a:cs typeface="Arial" panose="020B0604020202020204" pitchFamily="34" charset="0"/>
              </a:rPr>
              <a:t> and </a:t>
            </a:r>
            <a:r>
              <a:rPr lang="en-US" altLang="zh-CN" i="1" dirty="0">
                <a:solidFill>
                  <a:prstClr val="black"/>
                </a:solidFill>
                <a:latin typeface="Arial" panose="020B0604020202020204" pitchFamily="34" charset="0"/>
                <a:ea typeface="黑体"/>
                <a:cs typeface="Arial" panose="020B0604020202020204" pitchFamily="34" charset="0"/>
              </a:rPr>
              <a:t>n</a:t>
            </a:r>
            <a:r>
              <a:rPr lang="en-US" altLang="zh-CN" dirty="0">
                <a:solidFill>
                  <a:prstClr val="black"/>
                </a:solidFill>
                <a:latin typeface="Arial" panose="020B0604020202020204" pitchFamily="34" charset="0"/>
                <a:ea typeface="黑体"/>
                <a:cs typeface="Arial" panose="020B0604020202020204" pitchFamily="34" charset="0"/>
              </a:rPr>
              <a:t> and the distribution of rotation-invariant SH factors.</a:t>
            </a:r>
          </a:p>
        </p:txBody>
      </p:sp>
      <p:sp>
        <p:nvSpPr>
          <p:cNvPr id="169" name="文本框 168">
            <a:extLst>
              <a:ext uri="{FF2B5EF4-FFF2-40B4-BE49-F238E27FC236}">
                <a16:creationId xmlns:a16="http://schemas.microsoft.com/office/drawing/2014/main" id="{A9BDAD0B-2BAD-480B-9C9B-F5704008D49D}"/>
              </a:ext>
            </a:extLst>
          </p:cNvPr>
          <p:cNvSpPr txBox="1"/>
          <p:nvPr/>
        </p:nvSpPr>
        <p:spPr>
          <a:xfrm>
            <a:off x="7690887" y="2713031"/>
            <a:ext cx="4213474" cy="369332"/>
          </a:xfrm>
          <a:prstGeom prst="rect">
            <a:avLst/>
          </a:prstGeom>
          <a:solidFill>
            <a:srgbClr val="4472C4">
              <a:lumMod val="75000"/>
            </a:srgbClr>
          </a:solidFill>
          <a:ln w="19050" cap="flat" cmpd="sng" algn="ctr">
            <a:noFill/>
            <a:prstDash val="solid"/>
            <a:miter lim="800000"/>
          </a:ln>
          <a:effectLst/>
        </p:spPr>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white"/>
                </a:solidFill>
                <a:effectLst/>
                <a:uLnTx/>
                <a:uFillTx/>
                <a:latin typeface="Times New Roman" panose="020F0502020204030204"/>
                <a:ea typeface="微软雅黑" panose="020B0503020204020204" pitchFamily="34" charset="-122"/>
                <a:cs typeface="+mn-cs"/>
                <a:sym typeface="Times New Roman" panose="02020603050405020304" pitchFamily="18" charset="0"/>
              </a:rPr>
              <a:t>Rotation-invariant SH analysis  </a:t>
            </a:r>
            <a:endParaRPr kumimoji="0" lang="zh-CN" altLang="en-US" sz="1600" b="1" i="0" u="none" strike="noStrike" kern="0" cap="none" spc="0" normalizeH="0" baseline="0" noProof="0" dirty="0">
              <a:ln>
                <a:noFill/>
              </a:ln>
              <a:solidFill>
                <a:prstClr val="white"/>
              </a:solidFill>
              <a:effectLst/>
              <a:uLnTx/>
              <a:uFillTx/>
              <a:latin typeface="Times New Roman" panose="020F0502020204030204"/>
              <a:ea typeface="微软雅黑" panose="020B0503020204020204" pitchFamily="34" charset="-122"/>
              <a:cs typeface="+mn-cs"/>
              <a:sym typeface="Times New Roman" panose="02020603050405020304" pitchFamily="18" charset="0"/>
            </a:endParaRPr>
          </a:p>
        </p:txBody>
      </p:sp>
      <p:sp>
        <p:nvSpPr>
          <p:cNvPr id="170" name="文本框 169">
            <a:extLst>
              <a:ext uri="{FF2B5EF4-FFF2-40B4-BE49-F238E27FC236}">
                <a16:creationId xmlns:a16="http://schemas.microsoft.com/office/drawing/2014/main" id="{83C4BCE6-E6F1-43A5-A005-C07577AF3E49}"/>
              </a:ext>
            </a:extLst>
          </p:cNvPr>
          <p:cNvSpPr txBox="1"/>
          <p:nvPr/>
        </p:nvSpPr>
        <p:spPr>
          <a:xfrm>
            <a:off x="4008162" y="2714689"/>
            <a:ext cx="3483570" cy="369332"/>
          </a:xfrm>
          <a:prstGeom prst="rect">
            <a:avLst/>
          </a:prstGeom>
          <a:solidFill>
            <a:srgbClr val="4472C4">
              <a:lumMod val="75000"/>
            </a:srgbClr>
          </a:solidFill>
          <a:ln w="19050" cap="flat" cmpd="sng" algn="ctr">
            <a:noFill/>
            <a:prstDash val="solid"/>
            <a:miter lim="800000"/>
          </a:ln>
          <a:effectLst/>
        </p:spPr>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white"/>
                </a:solidFill>
                <a:effectLst/>
                <a:uLnTx/>
                <a:uFillTx/>
                <a:latin typeface="Times New Roman" panose="020F0502020204030204"/>
                <a:ea typeface="微软雅黑" panose="020B0503020204020204" pitchFamily="34" charset="-122"/>
                <a:cs typeface="+mn-cs"/>
                <a:sym typeface="Times New Roman" panose="02020603050405020304" pitchFamily="18" charset="0"/>
              </a:rPr>
              <a:t>Spatial descriptors PCA</a:t>
            </a:r>
          </a:p>
        </p:txBody>
      </p:sp>
      <p:sp>
        <p:nvSpPr>
          <p:cNvPr id="171" name="文本框 170">
            <a:extLst>
              <a:ext uri="{FF2B5EF4-FFF2-40B4-BE49-F238E27FC236}">
                <a16:creationId xmlns:a16="http://schemas.microsoft.com/office/drawing/2014/main" id="{3990155A-E42B-48AE-B6D9-3AD372A1F080}"/>
              </a:ext>
            </a:extLst>
          </p:cNvPr>
          <p:cNvSpPr txBox="1"/>
          <p:nvPr/>
        </p:nvSpPr>
        <p:spPr>
          <a:xfrm>
            <a:off x="341689" y="2714689"/>
            <a:ext cx="3483570" cy="369332"/>
          </a:xfrm>
          <a:prstGeom prst="rect">
            <a:avLst/>
          </a:prstGeom>
          <a:solidFill>
            <a:srgbClr val="4472C4">
              <a:lumMod val="75000"/>
            </a:srgbClr>
          </a:solidFill>
          <a:ln w="19050" cap="flat" cmpd="sng" algn="ctr">
            <a:noFill/>
            <a:prstDash val="solid"/>
            <a:miter lim="800000"/>
          </a:ln>
          <a:effectLst/>
        </p:spPr>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white"/>
                </a:solidFill>
                <a:effectLst/>
                <a:uLnTx/>
                <a:uFillTx/>
                <a:latin typeface="Times New Roman" panose="020F0502020204030204"/>
                <a:ea typeface="微软雅黑" panose="020B0503020204020204" pitchFamily="34" charset="-122"/>
                <a:cs typeface="+mn-cs"/>
                <a:sym typeface="Times New Roman" panose="02020603050405020304" pitchFamily="18" charset="0"/>
              </a:rPr>
              <a:t>Spherical harmonic expansion</a:t>
            </a:r>
            <a:endParaRPr kumimoji="0" lang="zh-CN" altLang="en-US" sz="1600" b="1" i="0" u="none" strike="noStrike" kern="0" cap="none" spc="0" normalizeH="0" baseline="0" noProof="0" dirty="0">
              <a:ln>
                <a:noFill/>
              </a:ln>
              <a:solidFill>
                <a:prstClr val="white"/>
              </a:solidFill>
              <a:effectLst/>
              <a:uLnTx/>
              <a:uFillTx/>
              <a:latin typeface="Times New Roman" panose="020F0502020204030204"/>
              <a:ea typeface="微软雅黑" panose="020B0503020204020204" pitchFamily="34" charset="-122"/>
              <a:cs typeface="+mn-cs"/>
              <a:sym typeface="Times New Roman" panose="02020603050405020304" pitchFamily="18" charset="0"/>
            </a:endParaRPr>
          </a:p>
        </p:txBody>
      </p:sp>
      <p:graphicFrame>
        <p:nvGraphicFramePr>
          <p:cNvPr id="172" name="对象 171">
            <a:extLst>
              <a:ext uri="{FF2B5EF4-FFF2-40B4-BE49-F238E27FC236}">
                <a16:creationId xmlns:a16="http://schemas.microsoft.com/office/drawing/2014/main" id="{BAB62DC4-1CE8-43C4-8A7A-C25B4234CAF4}"/>
              </a:ext>
            </a:extLst>
          </p:cNvPr>
          <p:cNvGraphicFramePr>
            <a:graphicFrameLocks noChangeAspect="1"/>
          </p:cNvGraphicFramePr>
          <p:nvPr>
            <p:extLst>
              <p:ext uri="{D42A27DB-BD31-4B8C-83A1-F6EECF244321}">
                <p14:modId xmlns:p14="http://schemas.microsoft.com/office/powerpoint/2010/main" val="3895040949"/>
              </p:ext>
            </p:extLst>
          </p:nvPr>
        </p:nvGraphicFramePr>
        <p:xfrm>
          <a:off x="923897" y="3405252"/>
          <a:ext cx="1740126" cy="437838"/>
        </p:xfrm>
        <a:graphic>
          <a:graphicData uri="http://schemas.openxmlformats.org/presentationml/2006/ole">
            <mc:AlternateContent xmlns:mc="http://schemas.openxmlformats.org/markup-compatibility/2006">
              <mc:Choice xmlns:v="urn:schemas-microsoft-com:vml" Requires="v">
                <p:oleObj spid="_x0000_s2335" name="Equation" r:id="rId4" imgW="1968480" imgH="495000" progId="Equation.DSMT4">
                  <p:embed/>
                </p:oleObj>
              </mc:Choice>
              <mc:Fallback>
                <p:oleObj name="Equation" r:id="rId4" imgW="1968480" imgH="495000" progId="Equation.DSMT4">
                  <p:embed/>
                  <p:pic>
                    <p:nvPicPr>
                      <p:cNvPr id="103" name="对象 102">
                        <a:extLst>
                          <a:ext uri="{FF2B5EF4-FFF2-40B4-BE49-F238E27FC236}">
                            <a16:creationId xmlns:a16="http://schemas.microsoft.com/office/drawing/2014/main" id="{B4415B13-3522-413A-8047-6276943281D2}"/>
                          </a:ext>
                        </a:extLst>
                      </p:cNvPr>
                      <p:cNvPicPr/>
                      <p:nvPr/>
                    </p:nvPicPr>
                    <p:blipFill>
                      <a:blip r:embed="rId5"/>
                      <a:stretch>
                        <a:fillRect/>
                      </a:stretch>
                    </p:blipFill>
                    <p:spPr>
                      <a:xfrm>
                        <a:off x="923897" y="3405252"/>
                        <a:ext cx="1740126" cy="437838"/>
                      </a:xfrm>
                      <a:prstGeom prst="rect">
                        <a:avLst/>
                      </a:prstGeom>
                    </p:spPr>
                  </p:pic>
                </p:oleObj>
              </mc:Fallback>
            </mc:AlternateContent>
          </a:graphicData>
        </a:graphic>
      </p:graphicFrame>
      <p:sp>
        <p:nvSpPr>
          <p:cNvPr id="173" name="文本框 172">
            <a:extLst>
              <a:ext uri="{FF2B5EF4-FFF2-40B4-BE49-F238E27FC236}">
                <a16:creationId xmlns:a16="http://schemas.microsoft.com/office/drawing/2014/main" id="{ADB27F9F-4A80-4B15-B6AC-DF8C59BBE43A}"/>
              </a:ext>
            </a:extLst>
          </p:cNvPr>
          <p:cNvSpPr txBox="1"/>
          <p:nvPr/>
        </p:nvSpPr>
        <p:spPr>
          <a:xfrm>
            <a:off x="374792" y="3097475"/>
            <a:ext cx="3492312" cy="307777"/>
          </a:xfrm>
          <a:prstGeom prst="rect">
            <a:avLst/>
          </a:prstGeom>
          <a:noFill/>
        </p:spPr>
        <p:txBody>
          <a:bodyPr wrap="square" rtlCol="0">
            <a:spAutoFit/>
          </a:bodyPr>
          <a:lstStyle/>
          <a:p>
            <a:pPr indent="-108000">
              <a:buFont typeface="Arial" panose="020B0604020202020204" pitchFamily="34" charset="0"/>
              <a:buChar char="•"/>
            </a:pPr>
            <a:r>
              <a:rPr lang="en-US" altLang="zh-CN" sz="1400" b="1" dirty="0">
                <a:solidFill>
                  <a:prstClr val="black"/>
                </a:solidFill>
                <a:latin typeface="Times New Roman" panose="020F0502020204030204"/>
                <a:ea typeface="微软雅黑" panose="020B0503020204020204" pitchFamily="34" charset="-122"/>
              </a:rPr>
              <a:t>SH expansion results of the actual particle</a:t>
            </a:r>
            <a:endParaRPr lang="zh-CN" altLang="en-US" sz="1400" b="1" dirty="0">
              <a:solidFill>
                <a:prstClr val="black"/>
              </a:solidFill>
              <a:latin typeface="Times New Roman" panose="020F0502020204030204"/>
              <a:ea typeface="微软雅黑" panose="020B0503020204020204" pitchFamily="34" charset="-122"/>
            </a:endParaRPr>
          </a:p>
        </p:txBody>
      </p:sp>
      <p:sp>
        <p:nvSpPr>
          <p:cNvPr id="174" name="文本框 173">
            <a:extLst>
              <a:ext uri="{FF2B5EF4-FFF2-40B4-BE49-F238E27FC236}">
                <a16:creationId xmlns:a16="http://schemas.microsoft.com/office/drawing/2014/main" id="{4718E3B9-DD8E-4A35-8BA3-EA9A462525BD}"/>
              </a:ext>
            </a:extLst>
          </p:cNvPr>
          <p:cNvSpPr txBox="1"/>
          <p:nvPr/>
        </p:nvSpPr>
        <p:spPr>
          <a:xfrm>
            <a:off x="2785103" y="3395798"/>
            <a:ext cx="850272" cy="461665"/>
          </a:xfrm>
          <a:prstGeom prst="rect">
            <a:avLst/>
          </a:prstGeom>
          <a:noFill/>
        </p:spPr>
        <p:txBody>
          <a:bodyPr wrap="square" rtlCol="0">
            <a:spAutoFit/>
          </a:bodyPr>
          <a:lstStyle/>
          <a:p>
            <a:r>
              <a:rPr lang="en-US" altLang="zh-CN" sz="1200" i="1" dirty="0">
                <a:solidFill>
                  <a:prstClr val="black"/>
                </a:solidFill>
                <a:latin typeface="Times New Roman" panose="020F0502020204030204"/>
                <a:ea typeface="楷体" panose="02010609060101010101" pitchFamily="49" charset="-122"/>
                <a:sym typeface="Times New Roman" panose="02020603050405020304" pitchFamily="18" charset="0"/>
              </a:rPr>
              <a:t>n</a:t>
            </a:r>
            <a:r>
              <a:rPr lang="en-US" altLang="zh-CN" sz="1200" dirty="0">
                <a:solidFill>
                  <a:prstClr val="black"/>
                </a:solidFill>
                <a:latin typeface="Times New Roman" panose="020F0502020204030204"/>
                <a:ea typeface="楷体" panose="02010609060101010101" pitchFamily="49" charset="-122"/>
                <a:sym typeface="Times New Roman" panose="02020603050405020304" pitchFamily="18" charset="0"/>
              </a:rPr>
              <a:t>  </a:t>
            </a:r>
            <a:r>
              <a:rPr lang="en-US" altLang="zh-CN" sz="1200" i="1" dirty="0">
                <a:solidFill>
                  <a:prstClr val="black"/>
                </a:solidFill>
                <a:latin typeface="Times New Roman" panose="020F0502020204030204"/>
                <a:ea typeface="楷体" panose="02010609060101010101" pitchFamily="49" charset="-122"/>
                <a:sym typeface="Times New Roman" panose="02020603050405020304" pitchFamily="18" charset="0"/>
              </a:rPr>
              <a:t>Degree</a:t>
            </a:r>
            <a:r>
              <a:rPr lang="zh-CN" altLang="en-US" sz="1200" dirty="0">
                <a:solidFill>
                  <a:prstClr val="black"/>
                </a:solidFill>
                <a:latin typeface="Times New Roman" panose="020F0502020204030204"/>
                <a:ea typeface="楷体" panose="02010609060101010101" pitchFamily="49" charset="-122"/>
                <a:sym typeface="Times New Roman" panose="02020603050405020304" pitchFamily="18" charset="0"/>
              </a:rPr>
              <a:t> </a:t>
            </a:r>
            <a:endParaRPr lang="en-US" altLang="zh-CN" sz="1200" dirty="0">
              <a:solidFill>
                <a:prstClr val="black"/>
              </a:solidFill>
              <a:latin typeface="Times New Roman" panose="020F0502020204030204"/>
              <a:ea typeface="楷体" panose="02010609060101010101" pitchFamily="49" charset="-122"/>
              <a:sym typeface="Times New Roman" panose="02020603050405020304" pitchFamily="18" charset="0"/>
            </a:endParaRPr>
          </a:p>
          <a:p>
            <a:r>
              <a:rPr lang="en-US" altLang="zh-CN" sz="1200" i="1" dirty="0">
                <a:solidFill>
                  <a:prstClr val="black"/>
                </a:solidFill>
                <a:latin typeface="Times New Roman" panose="020F0502020204030204"/>
                <a:ea typeface="楷体" panose="02010609060101010101" pitchFamily="49" charset="-122"/>
                <a:sym typeface="Times New Roman" panose="02020603050405020304" pitchFamily="18" charset="0"/>
              </a:rPr>
              <a:t>m</a:t>
            </a:r>
            <a:r>
              <a:rPr lang="en-US" altLang="zh-CN" sz="1200" dirty="0">
                <a:solidFill>
                  <a:prstClr val="black"/>
                </a:solidFill>
                <a:latin typeface="Times New Roman" panose="020F0502020204030204"/>
                <a:ea typeface="楷体" panose="02010609060101010101" pitchFamily="49" charset="-122"/>
                <a:sym typeface="Times New Roman" panose="02020603050405020304" pitchFamily="18" charset="0"/>
              </a:rPr>
              <a:t> </a:t>
            </a:r>
            <a:r>
              <a:rPr lang="en-US" altLang="zh-CN" sz="1200" i="1" dirty="0">
                <a:solidFill>
                  <a:prstClr val="black"/>
                </a:solidFill>
                <a:latin typeface="Times New Roman" panose="020F0502020204030204"/>
                <a:ea typeface="楷体" panose="02010609060101010101" pitchFamily="49" charset="-122"/>
                <a:sym typeface="Times New Roman" panose="02020603050405020304" pitchFamily="18" charset="0"/>
              </a:rPr>
              <a:t>Order</a:t>
            </a:r>
            <a:endParaRPr lang="zh-CN" altLang="en-US" sz="1200" i="1" dirty="0">
              <a:solidFill>
                <a:prstClr val="black"/>
              </a:solidFill>
              <a:latin typeface="Times New Roman" panose="020F0502020204030204"/>
              <a:ea typeface="楷体" panose="02010609060101010101" pitchFamily="49" charset="-122"/>
              <a:sym typeface="Times New Roman" panose="02020603050405020304" pitchFamily="18" charset="0"/>
            </a:endParaRPr>
          </a:p>
        </p:txBody>
      </p:sp>
      <p:graphicFrame>
        <p:nvGraphicFramePr>
          <p:cNvPr id="175" name="对象 174">
            <a:extLst>
              <a:ext uri="{FF2B5EF4-FFF2-40B4-BE49-F238E27FC236}">
                <a16:creationId xmlns:a16="http://schemas.microsoft.com/office/drawing/2014/main" id="{EF0F3022-D2FD-42A3-8FC2-ACB8B0AE47DB}"/>
              </a:ext>
            </a:extLst>
          </p:cNvPr>
          <p:cNvGraphicFramePr>
            <a:graphicFrameLocks noChangeAspect="1"/>
          </p:cNvGraphicFramePr>
          <p:nvPr>
            <p:extLst>
              <p:ext uri="{D42A27DB-BD31-4B8C-83A1-F6EECF244321}">
                <p14:modId xmlns:p14="http://schemas.microsoft.com/office/powerpoint/2010/main" val="2179212240"/>
              </p:ext>
            </p:extLst>
          </p:nvPr>
        </p:nvGraphicFramePr>
        <p:xfrm>
          <a:off x="923897" y="4288983"/>
          <a:ext cx="2734713" cy="503198"/>
        </p:xfrm>
        <a:graphic>
          <a:graphicData uri="http://schemas.openxmlformats.org/presentationml/2006/ole">
            <mc:AlternateContent xmlns:mc="http://schemas.openxmlformats.org/markup-compatibility/2006">
              <mc:Choice xmlns:v="urn:schemas-microsoft-com:vml" Requires="v">
                <p:oleObj spid="_x0000_s2336" name="Equation" r:id="rId6" imgW="3390840" imgH="622080" progId="Equation.DSMT4">
                  <p:embed/>
                </p:oleObj>
              </mc:Choice>
              <mc:Fallback>
                <p:oleObj name="Equation" r:id="rId6" imgW="3390840" imgH="622080" progId="Equation.DSMT4">
                  <p:embed/>
                  <p:pic>
                    <p:nvPicPr>
                      <p:cNvPr id="106" name="对象 105">
                        <a:extLst>
                          <a:ext uri="{FF2B5EF4-FFF2-40B4-BE49-F238E27FC236}">
                            <a16:creationId xmlns:a16="http://schemas.microsoft.com/office/drawing/2014/main" id="{84F89391-7A2E-42D2-A870-A9843420CADC}"/>
                          </a:ext>
                        </a:extLst>
                      </p:cNvPr>
                      <p:cNvPicPr/>
                      <p:nvPr/>
                    </p:nvPicPr>
                    <p:blipFill>
                      <a:blip r:embed="rId7"/>
                      <a:stretch>
                        <a:fillRect/>
                      </a:stretch>
                    </p:blipFill>
                    <p:spPr>
                      <a:xfrm>
                        <a:off x="923897" y="4288983"/>
                        <a:ext cx="2734713" cy="503198"/>
                      </a:xfrm>
                      <a:prstGeom prst="rect">
                        <a:avLst/>
                      </a:prstGeom>
                    </p:spPr>
                  </p:pic>
                </p:oleObj>
              </mc:Fallback>
            </mc:AlternateContent>
          </a:graphicData>
        </a:graphic>
      </p:graphicFrame>
      <p:graphicFrame>
        <p:nvGraphicFramePr>
          <p:cNvPr id="176" name="对象 175">
            <a:extLst>
              <a:ext uri="{FF2B5EF4-FFF2-40B4-BE49-F238E27FC236}">
                <a16:creationId xmlns:a16="http://schemas.microsoft.com/office/drawing/2014/main" id="{935E8352-7070-4A52-9DE6-EB666ED1C8F2}"/>
              </a:ext>
            </a:extLst>
          </p:cNvPr>
          <p:cNvGraphicFramePr>
            <a:graphicFrameLocks noChangeAspect="1"/>
          </p:cNvGraphicFramePr>
          <p:nvPr>
            <p:extLst>
              <p:ext uri="{D42A27DB-BD31-4B8C-83A1-F6EECF244321}">
                <p14:modId xmlns:p14="http://schemas.microsoft.com/office/powerpoint/2010/main" val="4236215999"/>
              </p:ext>
            </p:extLst>
          </p:nvPr>
        </p:nvGraphicFramePr>
        <p:xfrm>
          <a:off x="923897" y="5248847"/>
          <a:ext cx="2317436" cy="352909"/>
        </p:xfrm>
        <a:graphic>
          <a:graphicData uri="http://schemas.openxmlformats.org/presentationml/2006/ole">
            <mc:AlternateContent xmlns:mc="http://schemas.openxmlformats.org/markup-compatibility/2006">
              <mc:Choice xmlns:v="urn:schemas-microsoft-com:vml" Requires="v">
                <p:oleObj spid="_x0000_s2337" name="Equation" r:id="rId8" imgW="2412720" imgH="368280" progId="Equation.DSMT4">
                  <p:embed/>
                </p:oleObj>
              </mc:Choice>
              <mc:Fallback>
                <p:oleObj name="Equation" r:id="rId8" imgW="2412720" imgH="368280" progId="Equation.DSMT4">
                  <p:embed/>
                  <p:pic>
                    <p:nvPicPr>
                      <p:cNvPr id="107" name="对象 106">
                        <a:extLst>
                          <a:ext uri="{FF2B5EF4-FFF2-40B4-BE49-F238E27FC236}">
                            <a16:creationId xmlns:a16="http://schemas.microsoft.com/office/drawing/2014/main" id="{AE3A9A95-EF92-4C3D-BE3D-D02EAF3B00CE}"/>
                          </a:ext>
                        </a:extLst>
                      </p:cNvPr>
                      <p:cNvPicPr/>
                      <p:nvPr/>
                    </p:nvPicPr>
                    <p:blipFill>
                      <a:blip r:embed="rId9"/>
                      <a:stretch>
                        <a:fillRect/>
                      </a:stretch>
                    </p:blipFill>
                    <p:spPr>
                      <a:xfrm>
                        <a:off x="923897" y="5248847"/>
                        <a:ext cx="2317436" cy="352909"/>
                      </a:xfrm>
                      <a:prstGeom prst="rect">
                        <a:avLst/>
                      </a:prstGeom>
                    </p:spPr>
                  </p:pic>
                </p:oleObj>
              </mc:Fallback>
            </mc:AlternateContent>
          </a:graphicData>
        </a:graphic>
      </p:graphicFrame>
      <p:sp>
        <p:nvSpPr>
          <p:cNvPr id="177" name="文本框 176">
            <a:extLst>
              <a:ext uri="{FF2B5EF4-FFF2-40B4-BE49-F238E27FC236}">
                <a16:creationId xmlns:a16="http://schemas.microsoft.com/office/drawing/2014/main" id="{5332AC0C-2179-4659-8E36-C1A045807199}"/>
              </a:ext>
            </a:extLst>
          </p:cNvPr>
          <p:cNvSpPr txBox="1"/>
          <p:nvPr/>
        </p:nvSpPr>
        <p:spPr>
          <a:xfrm>
            <a:off x="374792" y="3925304"/>
            <a:ext cx="3232493" cy="307777"/>
          </a:xfrm>
          <a:prstGeom prst="rect">
            <a:avLst/>
          </a:prstGeom>
          <a:noFill/>
        </p:spPr>
        <p:txBody>
          <a:bodyPr wrap="square" rtlCol="0">
            <a:spAutoFit/>
          </a:bodyPr>
          <a:lstStyle>
            <a:defPPr>
              <a:defRPr lang="zh-CN"/>
            </a:defPPr>
            <a:lvl1pPr indent="-108000">
              <a:buFont typeface="Arial" panose="020B0604020202020204" pitchFamily="34" charset="0"/>
              <a:buChar char="•"/>
              <a:defRPr sz="1400" b="1">
                <a:ea typeface="微软雅黑" panose="020B0503020204020204" pitchFamily="34" charset="-122"/>
              </a:defRPr>
            </a:lvl1pPr>
          </a:lstStyle>
          <a:p>
            <a:r>
              <a:rPr lang="en-US" altLang="zh-CN" dirty="0">
                <a:solidFill>
                  <a:prstClr val="black"/>
                </a:solidFill>
                <a:latin typeface="Times New Roman" panose="020F0502020204030204"/>
                <a:sym typeface="Times New Roman" panose="02020603050405020304" pitchFamily="18" charset="0"/>
              </a:rPr>
              <a:t>SH function and coefficient matrix</a:t>
            </a:r>
            <a:endParaRPr lang="zh-CN" altLang="en-US" dirty="0">
              <a:solidFill>
                <a:prstClr val="black"/>
              </a:solidFill>
              <a:latin typeface="Times New Roman" panose="020F0502020204030204"/>
              <a:sym typeface="Times New Roman" panose="02020603050405020304" pitchFamily="18" charset="0"/>
            </a:endParaRPr>
          </a:p>
        </p:txBody>
      </p:sp>
      <p:sp>
        <p:nvSpPr>
          <p:cNvPr id="178" name="文本框 177">
            <a:extLst>
              <a:ext uri="{FF2B5EF4-FFF2-40B4-BE49-F238E27FC236}">
                <a16:creationId xmlns:a16="http://schemas.microsoft.com/office/drawing/2014/main" id="{3BFFC923-D9F4-40CC-85DC-FAA0032A4CEE}"/>
              </a:ext>
            </a:extLst>
          </p:cNvPr>
          <p:cNvSpPr txBox="1"/>
          <p:nvPr/>
        </p:nvSpPr>
        <p:spPr>
          <a:xfrm>
            <a:off x="503244" y="4912682"/>
            <a:ext cx="1527106" cy="307777"/>
          </a:xfrm>
          <a:prstGeom prst="rect">
            <a:avLst/>
          </a:prstGeom>
          <a:noFill/>
        </p:spPr>
        <p:txBody>
          <a:bodyPr wrap="square" rtlCol="0">
            <a:spAutoFit/>
          </a:bodyPr>
          <a:lstStyle/>
          <a:p>
            <a:r>
              <a:rPr lang="en-US" altLang="zh-CN" sz="1400" dirty="0">
                <a:solidFill>
                  <a:prstClr val="black"/>
                </a:solidFill>
                <a:latin typeface="Times New Roman" panose="020F0502020204030204"/>
                <a:ea typeface="楷体" panose="02010609060101010101" pitchFamily="49" charset="-122"/>
                <a:sym typeface="Times New Roman" panose="02020603050405020304" pitchFamily="18" charset="0"/>
              </a:rPr>
              <a:t>Coefficient matrix:</a:t>
            </a:r>
            <a:endParaRPr lang="zh-CN" altLang="en-US" sz="1400" dirty="0">
              <a:solidFill>
                <a:prstClr val="black"/>
              </a:solidFill>
              <a:latin typeface="Times New Roman" panose="020F0502020204030204"/>
              <a:ea typeface="楷体" panose="02010609060101010101" pitchFamily="49" charset="-122"/>
              <a:sym typeface="Times New Roman" panose="02020603050405020304" pitchFamily="18" charset="0"/>
            </a:endParaRPr>
          </a:p>
        </p:txBody>
      </p:sp>
      <p:graphicFrame>
        <p:nvGraphicFramePr>
          <p:cNvPr id="179" name="对象 178">
            <a:extLst>
              <a:ext uri="{FF2B5EF4-FFF2-40B4-BE49-F238E27FC236}">
                <a16:creationId xmlns:a16="http://schemas.microsoft.com/office/drawing/2014/main" id="{DF6CA498-B0B1-400E-A382-8AC602BA9DBC}"/>
              </a:ext>
            </a:extLst>
          </p:cNvPr>
          <p:cNvGraphicFramePr>
            <a:graphicFrameLocks noChangeAspect="1"/>
          </p:cNvGraphicFramePr>
          <p:nvPr>
            <p:extLst>
              <p:ext uri="{D42A27DB-BD31-4B8C-83A1-F6EECF244321}">
                <p14:modId xmlns:p14="http://schemas.microsoft.com/office/powerpoint/2010/main" val="1662088838"/>
              </p:ext>
            </p:extLst>
          </p:nvPr>
        </p:nvGraphicFramePr>
        <p:xfrm>
          <a:off x="923897" y="6030911"/>
          <a:ext cx="1965981" cy="503198"/>
        </p:xfrm>
        <a:graphic>
          <a:graphicData uri="http://schemas.openxmlformats.org/presentationml/2006/ole">
            <mc:AlternateContent xmlns:mc="http://schemas.openxmlformats.org/markup-compatibility/2006">
              <mc:Choice xmlns:v="urn:schemas-microsoft-com:vml" Requires="v">
                <p:oleObj spid="_x0000_s2338" name="Equation" r:id="rId10" imgW="2133360" imgH="545760" progId="Equation.DSMT4">
                  <p:embed/>
                </p:oleObj>
              </mc:Choice>
              <mc:Fallback>
                <p:oleObj name="Equation" r:id="rId10" imgW="2133360" imgH="545760" progId="Equation.DSMT4">
                  <p:embed/>
                  <p:pic>
                    <p:nvPicPr>
                      <p:cNvPr id="110" name="对象 109">
                        <a:extLst>
                          <a:ext uri="{FF2B5EF4-FFF2-40B4-BE49-F238E27FC236}">
                            <a16:creationId xmlns:a16="http://schemas.microsoft.com/office/drawing/2014/main" id="{6270D0D1-44E7-4706-907A-42359EDE5C28}"/>
                          </a:ext>
                        </a:extLst>
                      </p:cNvPr>
                      <p:cNvPicPr/>
                      <p:nvPr/>
                    </p:nvPicPr>
                    <p:blipFill>
                      <a:blip r:embed="rId11"/>
                      <a:stretch>
                        <a:fillRect/>
                      </a:stretch>
                    </p:blipFill>
                    <p:spPr>
                      <a:xfrm>
                        <a:off x="923897" y="6030911"/>
                        <a:ext cx="1965981" cy="503198"/>
                      </a:xfrm>
                      <a:prstGeom prst="rect">
                        <a:avLst/>
                      </a:prstGeom>
                    </p:spPr>
                  </p:pic>
                </p:oleObj>
              </mc:Fallback>
            </mc:AlternateContent>
          </a:graphicData>
        </a:graphic>
      </p:graphicFrame>
      <p:sp>
        <p:nvSpPr>
          <p:cNvPr id="180" name="文本框 179">
            <a:extLst>
              <a:ext uri="{FF2B5EF4-FFF2-40B4-BE49-F238E27FC236}">
                <a16:creationId xmlns:a16="http://schemas.microsoft.com/office/drawing/2014/main" id="{1B48D05E-FACE-4FEC-BDC1-1CED171E30DD}"/>
              </a:ext>
            </a:extLst>
          </p:cNvPr>
          <p:cNvSpPr txBox="1"/>
          <p:nvPr/>
        </p:nvSpPr>
        <p:spPr>
          <a:xfrm>
            <a:off x="503243" y="5677156"/>
            <a:ext cx="2616385" cy="307777"/>
          </a:xfrm>
          <a:prstGeom prst="rect">
            <a:avLst/>
          </a:prstGeom>
          <a:noFill/>
        </p:spPr>
        <p:txBody>
          <a:bodyPr wrap="square" rtlCol="0">
            <a:spAutoFit/>
          </a:bodyPr>
          <a:lstStyle/>
          <a:p>
            <a:r>
              <a:rPr lang="en-US" altLang="zh-CN" sz="1400" dirty="0">
                <a:solidFill>
                  <a:prstClr val="black"/>
                </a:solidFill>
                <a:latin typeface="Times New Roman" panose="020F0502020204030204"/>
                <a:ea typeface="楷体" panose="02010609060101010101" pitchFamily="49" charset="-122"/>
                <a:sym typeface="Times New Roman" panose="02020603050405020304" pitchFamily="18" charset="0"/>
              </a:rPr>
              <a:t>Spatial descriptors:</a:t>
            </a:r>
            <a:endParaRPr lang="zh-CN" altLang="en-US" sz="1400" dirty="0">
              <a:solidFill>
                <a:prstClr val="black"/>
              </a:solidFill>
              <a:latin typeface="Times New Roman" panose="020F0502020204030204"/>
              <a:ea typeface="楷体" panose="02010609060101010101" pitchFamily="49" charset="-122"/>
              <a:sym typeface="Times New Roman" panose="02020603050405020304" pitchFamily="18" charset="0"/>
            </a:endParaRPr>
          </a:p>
        </p:txBody>
      </p:sp>
      <p:sp>
        <p:nvSpPr>
          <p:cNvPr id="181" name="文本框 180">
            <a:extLst>
              <a:ext uri="{FF2B5EF4-FFF2-40B4-BE49-F238E27FC236}">
                <a16:creationId xmlns:a16="http://schemas.microsoft.com/office/drawing/2014/main" id="{0421B207-1E7E-4777-9244-B93DB4132B70}"/>
              </a:ext>
            </a:extLst>
          </p:cNvPr>
          <p:cNvSpPr txBox="1"/>
          <p:nvPr/>
        </p:nvSpPr>
        <p:spPr>
          <a:xfrm>
            <a:off x="4027059" y="3097474"/>
            <a:ext cx="2978843" cy="307777"/>
          </a:xfrm>
          <a:prstGeom prst="rect">
            <a:avLst/>
          </a:prstGeom>
          <a:noFill/>
        </p:spPr>
        <p:txBody>
          <a:bodyPr wrap="square" rtlCol="0">
            <a:spAutoFit/>
          </a:bodyPr>
          <a:lstStyle>
            <a:defPPr>
              <a:defRPr lang="zh-CN"/>
            </a:defPPr>
            <a:lvl1pPr indent="-108000">
              <a:buFont typeface="Arial" panose="020B0604020202020204" pitchFamily="34" charset="0"/>
              <a:buChar char="•"/>
              <a:defRPr sz="1400" b="1">
                <a:latin typeface="微软雅黑" panose="020B0503020204020204" pitchFamily="34" charset="-122"/>
                <a:ea typeface="微软雅黑" panose="020B0503020204020204" pitchFamily="34" charset="-122"/>
              </a:defRPr>
            </a:lvl1pPr>
          </a:lstStyle>
          <a:p>
            <a:r>
              <a:rPr lang="en-US" altLang="zh-CN" dirty="0">
                <a:solidFill>
                  <a:prstClr val="black"/>
                </a:solidFill>
                <a:latin typeface="Times New Roman" panose="020F0502020204030204"/>
                <a:sym typeface="Times New Roman" panose="02020603050405020304" pitchFamily="18" charset="0"/>
              </a:rPr>
              <a:t>Relationship between </a:t>
            </a:r>
            <a:r>
              <a:rPr lang="en-US" altLang="zh-CN" i="1" dirty="0">
                <a:solidFill>
                  <a:prstClr val="black"/>
                </a:solidFill>
                <a:latin typeface="Times New Roman" panose="020F0502020204030204"/>
                <a:sym typeface="Times New Roman" panose="02020603050405020304" pitchFamily="18" charset="0"/>
              </a:rPr>
              <a:t>d</a:t>
            </a:r>
            <a:r>
              <a:rPr lang="en-US" altLang="zh-CN" i="1" baseline="-25000" dirty="0">
                <a:solidFill>
                  <a:prstClr val="black"/>
                </a:solidFill>
                <a:latin typeface="Times New Roman" panose="020F0502020204030204"/>
                <a:sym typeface="Times New Roman" panose="02020603050405020304" pitchFamily="18" charset="0"/>
              </a:rPr>
              <a:t>n</a:t>
            </a:r>
            <a:r>
              <a:rPr lang="en-US" altLang="zh-CN" dirty="0">
                <a:solidFill>
                  <a:prstClr val="black"/>
                </a:solidFill>
                <a:latin typeface="Times New Roman" panose="020F0502020204030204"/>
                <a:sym typeface="Times New Roman" panose="02020603050405020304" pitchFamily="18" charset="0"/>
              </a:rPr>
              <a:t> and </a:t>
            </a:r>
            <a:r>
              <a:rPr lang="en-US" altLang="zh-CN" i="1" dirty="0">
                <a:solidFill>
                  <a:prstClr val="black"/>
                </a:solidFill>
                <a:latin typeface="Times New Roman" panose="020F0502020204030204"/>
                <a:sym typeface="Times New Roman" panose="02020603050405020304" pitchFamily="18" charset="0"/>
              </a:rPr>
              <a:t>n</a:t>
            </a:r>
            <a:endParaRPr lang="zh-CN" altLang="en-US" i="1" dirty="0">
              <a:solidFill>
                <a:prstClr val="black"/>
              </a:solidFill>
              <a:latin typeface="Times New Roman" panose="020F0502020204030204"/>
              <a:sym typeface="Times New Roman" panose="02020603050405020304" pitchFamily="18" charset="0"/>
            </a:endParaRPr>
          </a:p>
        </p:txBody>
      </p:sp>
      <p:graphicFrame>
        <p:nvGraphicFramePr>
          <p:cNvPr id="182" name="对象 181">
            <a:extLst>
              <a:ext uri="{FF2B5EF4-FFF2-40B4-BE49-F238E27FC236}">
                <a16:creationId xmlns:a16="http://schemas.microsoft.com/office/drawing/2014/main" id="{10DA5CDB-0BA3-4404-A260-2A1649F3355F}"/>
              </a:ext>
            </a:extLst>
          </p:cNvPr>
          <p:cNvGraphicFramePr>
            <a:graphicFrameLocks noChangeAspect="1"/>
          </p:cNvGraphicFramePr>
          <p:nvPr>
            <p:extLst>
              <p:ext uri="{D42A27DB-BD31-4B8C-83A1-F6EECF244321}">
                <p14:modId xmlns:p14="http://schemas.microsoft.com/office/powerpoint/2010/main" val="715835729"/>
              </p:ext>
            </p:extLst>
          </p:nvPr>
        </p:nvGraphicFramePr>
        <p:xfrm>
          <a:off x="4958444" y="3405251"/>
          <a:ext cx="1651000" cy="890588"/>
        </p:xfrm>
        <a:graphic>
          <a:graphicData uri="http://schemas.openxmlformats.org/presentationml/2006/ole">
            <mc:AlternateContent xmlns:mc="http://schemas.openxmlformats.org/markup-compatibility/2006">
              <mc:Choice xmlns:v="urn:schemas-microsoft-com:vml" Requires="v">
                <p:oleObj spid="_x0000_s2339" name="Equation" r:id="rId12" imgW="2095200" imgH="1130040" progId="Equation.DSMT4">
                  <p:embed/>
                </p:oleObj>
              </mc:Choice>
              <mc:Fallback>
                <p:oleObj name="Equation" r:id="rId12" imgW="2095200" imgH="1130040" progId="Equation.DSMT4">
                  <p:embed/>
                  <p:pic>
                    <p:nvPicPr>
                      <p:cNvPr id="113" name="对象 112">
                        <a:extLst>
                          <a:ext uri="{FF2B5EF4-FFF2-40B4-BE49-F238E27FC236}">
                            <a16:creationId xmlns:a16="http://schemas.microsoft.com/office/drawing/2014/main" id="{82900F6F-00A4-4E42-9954-F010D7E3FEC2}"/>
                          </a:ext>
                        </a:extLst>
                      </p:cNvPr>
                      <p:cNvPicPr/>
                      <p:nvPr/>
                    </p:nvPicPr>
                    <p:blipFill>
                      <a:blip r:embed="rId13"/>
                      <a:stretch>
                        <a:fillRect/>
                      </a:stretch>
                    </p:blipFill>
                    <p:spPr>
                      <a:xfrm>
                        <a:off x="4958444" y="3405251"/>
                        <a:ext cx="1651000" cy="890588"/>
                      </a:xfrm>
                      <a:prstGeom prst="rect">
                        <a:avLst/>
                      </a:prstGeom>
                    </p:spPr>
                  </p:pic>
                </p:oleObj>
              </mc:Fallback>
            </mc:AlternateContent>
          </a:graphicData>
        </a:graphic>
      </p:graphicFrame>
      <p:sp>
        <p:nvSpPr>
          <p:cNvPr id="183" name="文本框 182">
            <a:extLst>
              <a:ext uri="{FF2B5EF4-FFF2-40B4-BE49-F238E27FC236}">
                <a16:creationId xmlns:a16="http://schemas.microsoft.com/office/drawing/2014/main" id="{64F0708B-EC42-4379-B9FE-4B3581EAC925}"/>
              </a:ext>
            </a:extLst>
          </p:cNvPr>
          <p:cNvSpPr txBox="1"/>
          <p:nvPr/>
        </p:nvSpPr>
        <p:spPr>
          <a:xfrm>
            <a:off x="7725722" y="3096017"/>
            <a:ext cx="4137191" cy="755656"/>
          </a:xfrm>
          <a:prstGeom prst="rect">
            <a:avLst/>
          </a:prstGeom>
          <a:noFill/>
        </p:spPr>
        <p:txBody>
          <a:bodyPr wrap="square" rtlCol="0">
            <a:spAutoFit/>
          </a:bodyPr>
          <a:lstStyle/>
          <a:p>
            <a:pPr algn="just"/>
            <a:r>
              <a:rPr lang="en-US" altLang="zh-CN" sz="1400" dirty="0">
                <a:solidFill>
                  <a:prstClr val="black"/>
                </a:solidFill>
                <a:latin typeface="Times New Roman" panose="020F0502020204030204"/>
                <a:ea typeface="微软雅黑" panose="020B0503020204020204" pitchFamily="34" charset="-122"/>
                <a:sym typeface="Times New Roman" panose="02020603050405020304" pitchFamily="18" charset="0"/>
              </a:rPr>
              <a:t>The main contours of particles were constructed by </a:t>
            </a:r>
            <a:r>
              <a:rPr lang="en-US" altLang="zh-CN" sz="1400" i="1" dirty="0">
                <a:solidFill>
                  <a:prstClr val="black"/>
                </a:solidFill>
                <a:latin typeface="Times New Roman" panose="020F0502020204030204"/>
                <a:ea typeface="微软雅黑" panose="020B0503020204020204" pitchFamily="34" charset="-122"/>
                <a:sym typeface="Times New Roman" panose="02020603050405020304" pitchFamily="18" charset="0"/>
              </a:rPr>
              <a:t>I</a:t>
            </a:r>
            <a:r>
              <a:rPr lang="en-US" altLang="zh-CN" sz="1400" baseline="-25000" dirty="0">
                <a:solidFill>
                  <a:prstClr val="black"/>
                </a:solidFill>
                <a:latin typeface="Times New Roman" panose="020F0502020204030204"/>
                <a:ea typeface="微软雅黑" panose="020B0503020204020204" pitchFamily="34" charset="-122"/>
                <a:sym typeface="Times New Roman" panose="02020603050405020304" pitchFamily="18" charset="0"/>
              </a:rPr>
              <a:t>E</a:t>
            </a:r>
            <a:r>
              <a:rPr lang="en-US" altLang="zh-CN" sz="1400" i="1" dirty="0">
                <a:solidFill>
                  <a:prstClr val="black"/>
                </a:solidFill>
                <a:latin typeface="Times New Roman" panose="020F0502020204030204"/>
                <a:ea typeface="微软雅黑" panose="020B0503020204020204" pitchFamily="34" charset="-122"/>
                <a:sym typeface="Times New Roman" panose="02020603050405020304" pitchFamily="18" charset="0"/>
              </a:rPr>
              <a:t> </a:t>
            </a:r>
            <a:r>
              <a:rPr lang="en-US" altLang="zh-CN" sz="1400" dirty="0">
                <a:solidFill>
                  <a:prstClr val="black"/>
                </a:solidFill>
                <a:latin typeface="Times New Roman" panose="020F0502020204030204"/>
                <a:ea typeface="微软雅黑" panose="020B0503020204020204" pitchFamily="34" charset="-122"/>
                <a:sym typeface="Times New Roman" panose="02020603050405020304" pitchFamily="18" charset="0"/>
              </a:rPr>
              <a:t>and </a:t>
            </a:r>
            <a:r>
              <a:rPr lang="en-US" altLang="zh-CN" sz="1400" i="1" dirty="0">
                <a:solidFill>
                  <a:prstClr val="black"/>
                </a:solidFill>
                <a:latin typeface="Times New Roman" panose="020F0502020204030204"/>
                <a:ea typeface="微软雅黑" panose="020B0503020204020204" pitchFamily="34" charset="-122"/>
                <a:sym typeface="Times New Roman" panose="02020603050405020304" pitchFamily="18" charset="0"/>
              </a:rPr>
              <a:t>I</a:t>
            </a:r>
            <a:r>
              <a:rPr lang="en-US" altLang="zh-CN" sz="1400" baseline="-25000" dirty="0">
                <a:solidFill>
                  <a:prstClr val="black"/>
                </a:solidFill>
                <a:latin typeface="Times New Roman" panose="020F0502020204030204"/>
                <a:ea typeface="微软雅黑" panose="020B0503020204020204" pitchFamily="34" charset="-122"/>
                <a:sym typeface="Times New Roman" panose="02020603050405020304" pitchFamily="18" charset="0"/>
              </a:rPr>
              <a:t>F</a:t>
            </a:r>
            <a:r>
              <a:rPr lang="en-US" altLang="zh-CN" sz="1400" dirty="0">
                <a:solidFill>
                  <a:prstClr val="black"/>
                </a:solidFill>
                <a:latin typeface="Times New Roman" panose="020F0502020204030204"/>
                <a:ea typeface="微软雅黑" panose="020B0503020204020204" pitchFamily="34" charset="-122"/>
                <a:sym typeface="Times New Roman" panose="02020603050405020304" pitchFamily="18" charset="0"/>
              </a:rPr>
              <a:t>,</a:t>
            </a:r>
            <a:r>
              <a:rPr lang="zh-CN" altLang="en-US" sz="1400" dirty="0">
                <a:solidFill>
                  <a:prstClr val="black"/>
                </a:solidFill>
                <a:latin typeface="Times New Roman" panose="020F0502020204030204"/>
                <a:ea typeface="微软雅黑" panose="020B0503020204020204" pitchFamily="34" charset="-122"/>
                <a:sym typeface="Times New Roman" panose="02020603050405020304" pitchFamily="18" charset="0"/>
              </a:rPr>
              <a:t> </a:t>
            </a:r>
            <a:r>
              <a:rPr lang="en-US" altLang="zh-CN" sz="1400" dirty="0">
                <a:solidFill>
                  <a:prstClr val="black"/>
                </a:solidFill>
                <a:latin typeface="Times New Roman" panose="020F0502020204030204"/>
                <a:ea typeface="微软雅黑" panose="020B0503020204020204" pitchFamily="34" charset="-122"/>
                <a:sym typeface="Times New Roman" panose="02020603050405020304" pitchFamily="18" charset="0"/>
              </a:rPr>
              <a:t>Then use the </a:t>
            </a:r>
            <a:r>
              <a:rPr lang="en-US" altLang="zh-CN" sz="1400" i="1" dirty="0">
                <a:solidFill>
                  <a:prstClr val="black"/>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d</a:t>
            </a:r>
            <a:r>
              <a:rPr lang="en-US" altLang="zh-CN" sz="1400" baseline="-25000" dirty="0">
                <a:solidFill>
                  <a:prstClr val="black"/>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2-8</a:t>
            </a:r>
            <a:r>
              <a:rPr lang="en-US" altLang="zh-CN" sz="1400" dirty="0">
                <a:solidFill>
                  <a:prstClr val="black"/>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a:t>
            </a:r>
            <a:r>
              <a:rPr lang="en-US" altLang="zh-CN" sz="1400" i="1" dirty="0">
                <a:solidFill>
                  <a:prstClr val="black"/>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d</a:t>
            </a:r>
            <a:r>
              <a:rPr lang="en-US" altLang="zh-CN" sz="1400" baseline="-25000" dirty="0">
                <a:solidFill>
                  <a:prstClr val="black"/>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1</a:t>
            </a:r>
            <a:r>
              <a:rPr lang="zh-CN" altLang="en-US" sz="1400" dirty="0">
                <a:solidFill>
                  <a:prstClr val="black"/>
                </a:solidFill>
                <a:latin typeface="Times New Roman" panose="020F0502020204030204"/>
                <a:ea typeface="微软雅黑" panose="020B0503020204020204" pitchFamily="34" charset="-122"/>
                <a:sym typeface="Times New Roman" panose="02020603050405020304" pitchFamily="18" charset="0"/>
              </a:rPr>
              <a:t> </a:t>
            </a:r>
            <a:r>
              <a:rPr lang="en-US" altLang="zh-CN" sz="1400" dirty="0">
                <a:solidFill>
                  <a:prstClr val="black"/>
                </a:solidFill>
                <a:latin typeface="Times New Roman" panose="020F0502020204030204"/>
                <a:ea typeface="微软雅黑" panose="020B0503020204020204" pitchFamily="34" charset="-122"/>
                <a:sym typeface="Times New Roman" panose="02020603050405020304" pitchFamily="18" charset="0"/>
              </a:rPr>
              <a:t>and </a:t>
            </a:r>
            <a:r>
              <a:rPr lang="en-US" altLang="zh-CN" sz="1400" i="1" dirty="0">
                <a:solidFill>
                  <a:prstClr val="black"/>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d</a:t>
            </a:r>
            <a:r>
              <a:rPr lang="en-US" altLang="zh-CN" sz="1400" baseline="-25000" dirty="0">
                <a:solidFill>
                  <a:prstClr val="black"/>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9-15</a:t>
            </a:r>
            <a:r>
              <a:rPr lang="en-US" altLang="zh-CN" sz="1400" dirty="0">
                <a:solidFill>
                  <a:prstClr val="black"/>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a:t>
            </a:r>
            <a:r>
              <a:rPr lang="en-US" altLang="zh-CN" sz="1400" i="1" dirty="0">
                <a:solidFill>
                  <a:prstClr val="black"/>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d</a:t>
            </a:r>
            <a:r>
              <a:rPr lang="en-US" altLang="zh-CN" sz="1400" baseline="-25000" dirty="0">
                <a:solidFill>
                  <a:prstClr val="black"/>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1 </a:t>
            </a:r>
            <a:r>
              <a:rPr lang="en-US" altLang="zh-CN" sz="1400" dirty="0">
                <a:solidFill>
                  <a:prstClr val="black"/>
                </a:solidFill>
                <a:latin typeface="Times New Roman" panose="020F0502020204030204"/>
                <a:ea typeface="微软雅黑" panose="020B0503020204020204" pitchFamily="34" charset="-122"/>
                <a:sym typeface="Times New Roman" panose="02020603050405020304" pitchFamily="18" charset="0"/>
              </a:rPr>
              <a:t>determine the mesoscopic characteristics of the particles.</a:t>
            </a:r>
            <a:endParaRPr lang="zh-CN" altLang="en-US" sz="1400" dirty="0">
              <a:solidFill>
                <a:prstClr val="black"/>
              </a:solidFill>
              <a:latin typeface="Times New Roman" panose="020F0502020204030204"/>
              <a:ea typeface="微软雅黑" panose="020B0503020204020204" pitchFamily="34" charset="-122"/>
              <a:sym typeface="Times New Roman" panose="02020603050405020304" pitchFamily="18" charset="0"/>
            </a:endParaRPr>
          </a:p>
        </p:txBody>
      </p:sp>
      <p:graphicFrame>
        <p:nvGraphicFramePr>
          <p:cNvPr id="184" name="对象 183">
            <a:extLst>
              <a:ext uri="{FF2B5EF4-FFF2-40B4-BE49-F238E27FC236}">
                <a16:creationId xmlns:a16="http://schemas.microsoft.com/office/drawing/2014/main" id="{3E8941A4-8D6C-4242-B321-E3879BB55166}"/>
              </a:ext>
            </a:extLst>
          </p:cNvPr>
          <p:cNvGraphicFramePr>
            <a:graphicFrameLocks noChangeAspect="1"/>
          </p:cNvGraphicFramePr>
          <p:nvPr>
            <p:extLst>
              <p:ext uri="{D42A27DB-BD31-4B8C-83A1-F6EECF244321}">
                <p14:modId xmlns:p14="http://schemas.microsoft.com/office/powerpoint/2010/main" val="2363288461"/>
              </p:ext>
            </p:extLst>
          </p:nvPr>
        </p:nvGraphicFramePr>
        <p:xfrm>
          <a:off x="7829550" y="3915839"/>
          <a:ext cx="1898650" cy="633412"/>
        </p:xfrm>
        <a:graphic>
          <a:graphicData uri="http://schemas.openxmlformats.org/presentationml/2006/ole">
            <mc:AlternateContent xmlns:mc="http://schemas.openxmlformats.org/markup-compatibility/2006">
              <mc:Choice xmlns:v="urn:schemas-microsoft-com:vml" Requires="v">
                <p:oleObj spid="_x0000_s2340" name="Equation" r:id="rId14" imgW="2286000" imgH="761760" progId="Equation.DSMT4">
                  <p:embed/>
                </p:oleObj>
              </mc:Choice>
              <mc:Fallback>
                <p:oleObj name="Equation" r:id="rId14" imgW="2286000" imgH="761760" progId="Equation.DSMT4">
                  <p:embed/>
                  <p:pic>
                    <p:nvPicPr>
                      <p:cNvPr id="121" name="对象 120">
                        <a:extLst>
                          <a:ext uri="{FF2B5EF4-FFF2-40B4-BE49-F238E27FC236}">
                            <a16:creationId xmlns:a16="http://schemas.microsoft.com/office/drawing/2014/main" id="{BE5B7A1E-5203-40AA-83FB-B9B899870429}"/>
                          </a:ext>
                        </a:extLst>
                      </p:cNvPr>
                      <p:cNvPicPr/>
                      <p:nvPr/>
                    </p:nvPicPr>
                    <p:blipFill>
                      <a:blip r:embed="rId15"/>
                      <a:stretch>
                        <a:fillRect/>
                      </a:stretch>
                    </p:blipFill>
                    <p:spPr>
                      <a:xfrm>
                        <a:off x="7829550" y="3915839"/>
                        <a:ext cx="1898650" cy="633412"/>
                      </a:xfrm>
                      <a:prstGeom prst="rect">
                        <a:avLst/>
                      </a:prstGeom>
                    </p:spPr>
                  </p:pic>
                </p:oleObj>
              </mc:Fallback>
            </mc:AlternateContent>
          </a:graphicData>
        </a:graphic>
      </p:graphicFrame>
      <p:graphicFrame>
        <p:nvGraphicFramePr>
          <p:cNvPr id="185" name="对象 184">
            <a:extLst>
              <a:ext uri="{FF2B5EF4-FFF2-40B4-BE49-F238E27FC236}">
                <a16:creationId xmlns:a16="http://schemas.microsoft.com/office/drawing/2014/main" id="{B9CF06DF-450F-4424-8856-2C95850BD113}"/>
              </a:ext>
            </a:extLst>
          </p:cNvPr>
          <p:cNvGraphicFramePr>
            <a:graphicFrameLocks noChangeAspect="1"/>
          </p:cNvGraphicFramePr>
          <p:nvPr>
            <p:extLst>
              <p:ext uri="{D42A27DB-BD31-4B8C-83A1-F6EECF244321}">
                <p14:modId xmlns:p14="http://schemas.microsoft.com/office/powerpoint/2010/main" val="3408456035"/>
              </p:ext>
            </p:extLst>
          </p:nvPr>
        </p:nvGraphicFramePr>
        <p:xfrm>
          <a:off x="7782439" y="4581066"/>
          <a:ext cx="2674407" cy="1216593"/>
        </p:xfrm>
        <a:graphic>
          <a:graphicData uri="http://schemas.openxmlformats.org/presentationml/2006/ole">
            <mc:AlternateContent xmlns:mc="http://schemas.openxmlformats.org/markup-compatibility/2006">
              <mc:Choice xmlns:v="urn:schemas-microsoft-com:vml" Requires="v">
                <p:oleObj spid="_x0000_s2341" name="Equation" r:id="rId16" imgW="3238200" imgH="1473120" progId="Equation.DSMT4">
                  <p:embed/>
                </p:oleObj>
              </mc:Choice>
              <mc:Fallback>
                <p:oleObj name="Equation" r:id="rId16" imgW="3238200" imgH="1473120" progId="Equation.DSMT4">
                  <p:embed/>
                  <p:pic>
                    <p:nvPicPr>
                      <p:cNvPr id="122" name="对象 121">
                        <a:extLst>
                          <a:ext uri="{FF2B5EF4-FFF2-40B4-BE49-F238E27FC236}">
                            <a16:creationId xmlns:a16="http://schemas.microsoft.com/office/drawing/2014/main" id="{84010233-E510-4AC3-A9B2-D8FD53F0813B}"/>
                          </a:ext>
                        </a:extLst>
                      </p:cNvPr>
                      <p:cNvPicPr/>
                      <p:nvPr/>
                    </p:nvPicPr>
                    <p:blipFill>
                      <a:blip r:embed="rId17"/>
                      <a:stretch>
                        <a:fillRect/>
                      </a:stretch>
                    </p:blipFill>
                    <p:spPr>
                      <a:xfrm>
                        <a:off x="7782439" y="4581066"/>
                        <a:ext cx="2674407" cy="1216593"/>
                      </a:xfrm>
                      <a:prstGeom prst="rect">
                        <a:avLst/>
                      </a:prstGeom>
                    </p:spPr>
                  </p:pic>
                </p:oleObj>
              </mc:Fallback>
            </mc:AlternateContent>
          </a:graphicData>
        </a:graphic>
      </p:graphicFrame>
      <p:graphicFrame>
        <p:nvGraphicFramePr>
          <p:cNvPr id="186" name="对象 185">
            <a:extLst>
              <a:ext uri="{FF2B5EF4-FFF2-40B4-BE49-F238E27FC236}">
                <a16:creationId xmlns:a16="http://schemas.microsoft.com/office/drawing/2014/main" id="{8D559F51-1885-4BED-AFCB-8E3B815DF767}"/>
              </a:ext>
            </a:extLst>
          </p:cNvPr>
          <p:cNvGraphicFramePr>
            <a:graphicFrameLocks noChangeAspect="1"/>
          </p:cNvGraphicFramePr>
          <p:nvPr>
            <p:extLst>
              <p:ext uri="{D42A27DB-BD31-4B8C-83A1-F6EECF244321}">
                <p14:modId xmlns:p14="http://schemas.microsoft.com/office/powerpoint/2010/main" val="2951827651"/>
              </p:ext>
            </p:extLst>
          </p:nvPr>
        </p:nvGraphicFramePr>
        <p:xfrm>
          <a:off x="7776924" y="6321583"/>
          <a:ext cx="614363" cy="196850"/>
        </p:xfrm>
        <a:graphic>
          <a:graphicData uri="http://schemas.openxmlformats.org/presentationml/2006/ole">
            <mc:AlternateContent xmlns:mc="http://schemas.openxmlformats.org/markup-compatibility/2006">
              <mc:Choice xmlns:v="urn:schemas-microsoft-com:vml" Requires="v">
                <p:oleObj spid="_x0000_s2342" name="Equation" r:id="rId18" imgW="825480" imgH="266400" progId="Equation.DSMT4">
                  <p:embed/>
                </p:oleObj>
              </mc:Choice>
              <mc:Fallback>
                <p:oleObj name="Equation" r:id="rId18" imgW="825480" imgH="266400" progId="Equation.DSMT4">
                  <p:embed/>
                  <p:pic>
                    <p:nvPicPr>
                      <p:cNvPr id="123" name="对象 122">
                        <a:extLst>
                          <a:ext uri="{FF2B5EF4-FFF2-40B4-BE49-F238E27FC236}">
                            <a16:creationId xmlns:a16="http://schemas.microsoft.com/office/drawing/2014/main" id="{832719CA-1914-445D-AE19-D2E81D60AFAC}"/>
                          </a:ext>
                        </a:extLst>
                      </p:cNvPr>
                      <p:cNvPicPr/>
                      <p:nvPr/>
                    </p:nvPicPr>
                    <p:blipFill>
                      <a:blip r:embed="rId19"/>
                      <a:stretch>
                        <a:fillRect/>
                      </a:stretch>
                    </p:blipFill>
                    <p:spPr>
                      <a:xfrm>
                        <a:off x="7776924" y="6321583"/>
                        <a:ext cx="614363" cy="196850"/>
                      </a:xfrm>
                      <a:prstGeom prst="rect">
                        <a:avLst/>
                      </a:prstGeom>
                    </p:spPr>
                  </p:pic>
                </p:oleObj>
              </mc:Fallback>
            </mc:AlternateContent>
          </a:graphicData>
        </a:graphic>
      </p:graphicFrame>
      <p:sp>
        <p:nvSpPr>
          <p:cNvPr id="187" name="文本框 186">
            <a:extLst>
              <a:ext uri="{FF2B5EF4-FFF2-40B4-BE49-F238E27FC236}">
                <a16:creationId xmlns:a16="http://schemas.microsoft.com/office/drawing/2014/main" id="{C7DFE512-216A-4510-BF60-344677F0068F}"/>
              </a:ext>
            </a:extLst>
          </p:cNvPr>
          <p:cNvSpPr txBox="1"/>
          <p:nvPr/>
        </p:nvSpPr>
        <p:spPr>
          <a:xfrm>
            <a:off x="8432324" y="6291084"/>
            <a:ext cx="2247503" cy="261610"/>
          </a:xfrm>
          <a:prstGeom prst="rect">
            <a:avLst/>
          </a:prstGeom>
          <a:noFill/>
        </p:spPr>
        <p:txBody>
          <a:bodyPr wrap="square" rtlCol="0">
            <a:spAutoFit/>
          </a:bodyPr>
          <a:lstStyle/>
          <a:p>
            <a:r>
              <a:rPr lang="en-US" altLang="zh-CN" sz="1050" i="1" dirty="0">
                <a:solidFill>
                  <a:srgbClr val="0000FF"/>
                </a:solidFill>
                <a:latin typeface="Times New Roman" panose="020F0502020204030204"/>
                <a:ea typeface="楷体" panose="02010609060101010101" pitchFamily="49" charset="-122"/>
                <a:sym typeface="Times New Roman" panose="02020603050405020304" pitchFamily="18" charset="0"/>
              </a:rPr>
              <a:t>Random number between 0 and 1</a:t>
            </a:r>
            <a:endParaRPr lang="zh-CN" altLang="en-US" sz="1050" i="1" dirty="0">
              <a:solidFill>
                <a:srgbClr val="0000FF"/>
              </a:solidFill>
              <a:latin typeface="Times New Roman" panose="020F0502020204030204"/>
              <a:ea typeface="楷体" panose="02010609060101010101" pitchFamily="49" charset="-122"/>
              <a:sym typeface="Times New Roman" panose="02020603050405020304" pitchFamily="18" charset="0"/>
            </a:endParaRPr>
          </a:p>
        </p:txBody>
      </p:sp>
      <p:graphicFrame>
        <p:nvGraphicFramePr>
          <p:cNvPr id="188" name="对象 187">
            <a:extLst>
              <a:ext uri="{FF2B5EF4-FFF2-40B4-BE49-F238E27FC236}">
                <a16:creationId xmlns:a16="http://schemas.microsoft.com/office/drawing/2014/main" id="{36838E15-C4D3-4DEF-9986-FA4C356B4A71}"/>
              </a:ext>
            </a:extLst>
          </p:cNvPr>
          <p:cNvGraphicFramePr>
            <a:graphicFrameLocks noChangeAspect="1"/>
          </p:cNvGraphicFramePr>
          <p:nvPr>
            <p:extLst>
              <p:ext uri="{D42A27DB-BD31-4B8C-83A1-F6EECF244321}">
                <p14:modId xmlns:p14="http://schemas.microsoft.com/office/powerpoint/2010/main" val="3166715563"/>
              </p:ext>
            </p:extLst>
          </p:nvPr>
        </p:nvGraphicFramePr>
        <p:xfrm>
          <a:off x="7782439" y="5904818"/>
          <a:ext cx="1076506" cy="323864"/>
        </p:xfrm>
        <a:graphic>
          <a:graphicData uri="http://schemas.openxmlformats.org/presentationml/2006/ole">
            <mc:AlternateContent xmlns:mc="http://schemas.openxmlformats.org/markup-compatibility/2006">
              <mc:Choice xmlns:v="urn:schemas-microsoft-com:vml" Requires="v">
                <p:oleObj spid="_x0000_s2343" name="Equation" r:id="rId20" imgW="1892160" imgH="571320" progId="Equation.DSMT4">
                  <p:embed/>
                </p:oleObj>
              </mc:Choice>
              <mc:Fallback>
                <p:oleObj name="Equation" r:id="rId20" imgW="1892160" imgH="571320" progId="Equation.DSMT4">
                  <p:embed/>
                  <p:pic>
                    <p:nvPicPr>
                      <p:cNvPr id="125" name="对象 124">
                        <a:extLst>
                          <a:ext uri="{FF2B5EF4-FFF2-40B4-BE49-F238E27FC236}">
                            <a16:creationId xmlns:a16="http://schemas.microsoft.com/office/drawing/2014/main" id="{37B43EB1-089E-41A2-B7F8-C20D4B79CEF8}"/>
                          </a:ext>
                        </a:extLst>
                      </p:cNvPr>
                      <p:cNvPicPr/>
                      <p:nvPr/>
                    </p:nvPicPr>
                    <p:blipFill>
                      <a:blip r:embed="rId21"/>
                      <a:stretch>
                        <a:fillRect/>
                      </a:stretch>
                    </p:blipFill>
                    <p:spPr>
                      <a:xfrm>
                        <a:off x="7782439" y="5904818"/>
                        <a:ext cx="1076506" cy="323864"/>
                      </a:xfrm>
                      <a:prstGeom prst="rect">
                        <a:avLst/>
                      </a:prstGeom>
                    </p:spPr>
                  </p:pic>
                </p:oleObj>
              </mc:Fallback>
            </mc:AlternateContent>
          </a:graphicData>
        </a:graphic>
      </p:graphicFrame>
      <p:sp>
        <p:nvSpPr>
          <p:cNvPr id="189" name="文本框 188">
            <a:extLst>
              <a:ext uri="{FF2B5EF4-FFF2-40B4-BE49-F238E27FC236}">
                <a16:creationId xmlns:a16="http://schemas.microsoft.com/office/drawing/2014/main" id="{5D65B2E2-C0EB-4C9A-8448-5B5BD93852EF}"/>
              </a:ext>
            </a:extLst>
          </p:cNvPr>
          <p:cNvSpPr txBox="1"/>
          <p:nvPr/>
        </p:nvSpPr>
        <p:spPr>
          <a:xfrm>
            <a:off x="8849766" y="5937032"/>
            <a:ext cx="2052584" cy="261610"/>
          </a:xfrm>
          <a:prstGeom prst="rect">
            <a:avLst/>
          </a:prstGeom>
          <a:noFill/>
        </p:spPr>
        <p:txBody>
          <a:bodyPr wrap="square" rtlCol="0">
            <a:spAutoFit/>
          </a:bodyPr>
          <a:lstStyle/>
          <a:p>
            <a:r>
              <a:rPr lang="en-US" altLang="zh-CN" sz="1050" i="1" dirty="0">
                <a:solidFill>
                  <a:srgbClr val="C00000"/>
                </a:solidFill>
                <a:latin typeface="Times New Roman" panose="020F0502020204030204"/>
                <a:ea typeface="楷体" panose="02010609060101010101" pitchFamily="49" charset="-122"/>
                <a:sym typeface="Times New Roman" panose="02020603050405020304" pitchFamily="18" charset="0"/>
              </a:rPr>
              <a:t>Normalization coefficient</a:t>
            </a:r>
            <a:endParaRPr lang="zh-CN" altLang="en-US" sz="1050" i="1" dirty="0">
              <a:solidFill>
                <a:srgbClr val="C00000"/>
              </a:solidFill>
              <a:latin typeface="Times New Roman" panose="020F0502020204030204"/>
              <a:ea typeface="楷体" panose="02010609060101010101" pitchFamily="49" charset="-122"/>
              <a:sym typeface="Times New Roman" panose="02020603050405020304" pitchFamily="18" charset="0"/>
            </a:endParaRPr>
          </a:p>
        </p:txBody>
      </p:sp>
      <p:pic>
        <p:nvPicPr>
          <p:cNvPr id="190" name="图片 189">
            <a:extLst>
              <a:ext uri="{FF2B5EF4-FFF2-40B4-BE49-F238E27FC236}">
                <a16:creationId xmlns:a16="http://schemas.microsoft.com/office/drawing/2014/main" id="{9F96D7EA-8AEC-4C5C-9110-AEDF86997619}"/>
              </a:ext>
            </a:extLst>
          </p:cNvPr>
          <p:cNvPicPr>
            <a:picLocks noChangeAspect="1"/>
          </p:cNvPicPr>
          <p:nvPr/>
        </p:nvPicPr>
        <p:blipFill rotWithShape="1">
          <a:blip r:embed="rId22"/>
          <a:srcRect l="5842"/>
          <a:stretch/>
        </p:blipFill>
        <p:spPr>
          <a:xfrm>
            <a:off x="10518016" y="3835925"/>
            <a:ext cx="930225" cy="745141"/>
          </a:xfrm>
          <a:prstGeom prst="rect">
            <a:avLst/>
          </a:prstGeom>
        </p:spPr>
      </p:pic>
      <p:pic>
        <p:nvPicPr>
          <p:cNvPr id="191" name="图片 190">
            <a:extLst>
              <a:ext uri="{FF2B5EF4-FFF2-40B4-BE49-F238E27FC236}">
                <a16:creationId xmlns:a16="http://schemas.microsoft.com/office/drawing/2014/main" id="{51BF9FDC-211C-4B4E-AB0C-99DA8003A9E1}"/>
              </a:ext>
            </a:extLst>
          </p:cNvPr>
          <p:cNvPicPr>
            <a:picLocks noChangeAspect="1"/>
          </p:cNvPicPr>
          <p:nvPr/>
        </p:nvPicPr>
        <p:blipFill rotWithShape="1">
          <a:blip r:embed="rId23"/>
          <a:srcRect l="4249"/>
          <a:stretch/>
        </p:blipFill>
        <p:spPr>
          <a:xfrm>
            <a:off x="10521391" y="4722762"/>
            <a:ext cx="927976" cy="776324"/>
          </a:xfrm>
          <a:prstGeom prst="rect">
            <a:avLst/>
          </a:prstGeom>
        </p:spPr>
      </p:pic>
      <p:pic>
        <p:nvPicPr>
          <p:cNvPr id="192" name="图片 191">
            <a:extLst>
              <a:ext uri="{FF2B5EF4-FFF2-40B4-BE49-F238E27FC236}">
                <a16:creationId xmlns:a16="http://schemas.microsoft.com/office/drawing/2014/main" id="{2111CF98-9BE7-48A5-A8F0-3150ACAD11EE}"/>
              </a:ext>
            </a:extLst>
          </p:cNvPr>
          <p:cNvPicPr>
            <a:picLocks noChangeAspect="1"/>
          </p:cNvPicPr>
          <p:nvPr/>
        </p:nvPicPr>
        <p:blipFill rotWithShape="1">
          <a:blip r:embed="rId24"/>
          <a:srcRect l="9728" t="904"/>
          <a:stretch/>
        </p:blipFill>
        <p:spPr>
          <a:xfrm>
            <a:off x="10518016" y="5636914"/>
            <a:ext cx="927975" cy="787994"/>
          </a:xfrm>
          <a:prstGeom prst="rect">
            <a:avLst/>
          </a:prstGeom>
        </p:spPr>
      </p:pic>
      <p:sp>
        <p:nvSpPr>
          <p:cNvPr id="193" name="箭头: 下 192">
            <a:extLst>
              <a:ext uri="{FF2B5EF4-FFF2-40B4-BE49-F238E27FC236}">
                <a16:creationId xmlns:a16="http://schemas.microsoft.com/office/drawing/2014/main" id="{F4BBDFF6-3154-4B32-BE2E-CF681F5EE2B7}"/>
              </a:ext>
            </a:extLst>
          </p:cNvPr>
          <p:cNvSpPr/>
          <p:nvPr/>
        </p:nvSpPr>
        <p:spPr>
          <a:xfrm>
            <a:off x="11501757" y="4420128"/>
            <a:ext cx="164555" cy="1744258"/>
          </a:xfrm>
          <a:prstGeom prst="downArrow">
            <a:avLst>
              <a:gd name="adj1" fmla="val 50000"/>
              <a:gd name="adj2" fmla="val 68941"/>
            </a:avLst>
          </a:prstGeom>
          <a:gradFill flip="none" rotWithShape="1">
            <a:gsLst>
              <a:gs pos="0">
                <a:sysClr val="window" lastClr="FFFFFF"/>
              </a:gs>
              <a:gs pos="39000">
                <a:srgbClr val="4472C4">
                  <a:lumMod val="40000"/>
                  <a:lumOff val="60000"/>
                </a:srgbClr>
              </a:gs>
              <a:gs pos="65000">
                <a:srgbClr val="4472C4">
                  <a:lumMod val="60000"/>
                  <a:lumOff val="40000"/>
                </a:srgbClr>
              </a:gs>
              <a:gs pos="100000">
                <a:srgbClr val="44546A"/>
              </a:gs>
            </a:gsLst>
            <a:lin ang="5400000" scaled="1"/>
            <a:tileRect/>
          </a:gra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dirty="0">
              <a:ln>
                <a:noFill/>
              </a:ln>
              <a:solidFill>
                <a:prstClr val="white"/>
              </a:solidFill>
              <a:effectLst/>
              <a:uLnTx/>
              <a:uFillTx/>
              <a:latin typeface="Times New Roman" panose="020F0502020204030204"/>
              <a:ea typeface="黑体"/>
              <a:cs typeface="+mn-cs"/>
            </a:endParaRPr>
          </a:p>
        </p:txBody>
      </p:sp>
      <p:sp>
        <p:nvSpPr>
          <p:cNvPr id="194" name="文本框 193">
            <a:extLst>
              <a:ext uri="{FF2B5EF4-FFF2-40B4-BE49-F238E27FC236}">
                <a16:creationId xmlns:a16="http://schemas.microsoft.com/office/drawing/2014/main" id="{A27A29BB-45FD-4712-B4C2-4F65424C2C50}"/>
              </a:ext>
            </a:extLst>
          </p:cNvPr>
          <p:cNvSpPr txBox="1"/>
          <p:nvPr/>
        </p:nvSpPr>
        <p:spPr>
          <a:xfrm>
            <a:off x="11598286" y="5039367"/>
            <a:ext cx="369723" cy="307777"/>
          </a:xfrm>
          <a:prstGeom prst="rect">
            <a:avLst/>
          </a:prstGeom>
          <a:noFill/>
        </p:spPr>
        <p:txBody>
          <a:bodyPr wrap="square" rtlCol="0">
            <a:spAutoFit/>
          </a:bodyPr>
          <a:lstStyle/>
          <a:p>
            <a:r>
              <a:rPr lang="en-US" altLang="zh-CN" sz="1400" i="1" dirty="0">
                <a:solidFill>
                  <a:prstClr val="black"/>
                </a:solidFill>
                <a:latin typeface="Times New Roman" panose="020F0502020204030204"/>
                <a:ea typeface="黑体"/>
              </a:rPr>
              <a:t>n</a:t>
            </a:r>
            <a:r>
              <a:rPr lang="zh-CN" altLang="en-US" sz="1400" dirty="0">
                <a:solidFill>
                  <a:prstClr val="black"/>
                </a:solidFill>
                <a:latin typeface="Times New Roman" panose="020F0502020204030204"/>
                <a:ea typeface="黑体"/>
              </a:rPr>
              <a:t>↑</a:t>
            </a:r>
          </a:p>
        </p:txBody>
      </p:sp>
      <p:sp>
        <p:nvSpPr>
          <p:cNvPr id="195" name="文本框 194">
            <a:extLst>
              <a:ext uri="{FF2B5EF4-FFF2-40B4-BE49-F238E27FC236}">
                <a16:creationId xmlns:a16="http://schemas.microsoft.com/office/drawing/2014/main" id="{7C264677-7C1A-4183-9AB4-C3B124CB1178}"/>
              </a:ext>
            </a:extLst>
          </p:cNvPr>
          <p:cNvSpPr txBox="1"/>
          <p:nvPr/>
        </p:nvSpPr>
        <p:spPr>
          <a:xfrm>
            <a:off x="10566678" y="4517483"/>
            <a:ext cx="1236771" cy="246221"/>
          </a:xfrm>
          <a:prstGeom prst="rect">
            <a:avLst/>
          </a:prstGeom>
          <a:noFill/>
        </p:spPr>
        <p:txBody>
          <a:bodyPr wrap="square" rtlCol="0">
            <a:spAutoFit/>
          </a:bodyPr>
          <a:lstStyle/>
          <a:p>
            <a:r>
              <a:rPr lang="en-US" altLang="zh-CN" sz="1000" i="1" dirty="0" err="1">
                <a:solidFill>
                  <a:prstClr val="black"/>
                </a:solidFill>
                <a:latin typeface="Times New Roman" panose="02020603050405020304" pitchFamily="18" charset="0"/>
                <a:ea typeface="微软雅黑" panose="020B0503020204020204" pitchFamily="34" charset="-122"/>
                <a:sym typeface="Times New Roman" panose="02020603050405020304" pitchFamily="18" charset="0"/>
              </a:rPr>
              <a:t>EI</a:t>
            </a:r>
            <a:r>
              <a:rPr lang="en-US" altLang="zh-CN" sz="1000" i="1"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000"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000" i="1"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rPr>
              <a:t>FI </a:t>
            </a:r>
            <a:r>
              <a:rPr lang="en-US" altLang="zh-CN" sz="1000"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rPr>
              <a:t>= 0.7</a:t>
            </a:r>
            <a:endParaRPr lang="zh-CN" altLang="en-US" sz="1000"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196" name="文本框 195">
                <a:extLst>
                  <a:ext uri="{FF2B5EF4-FFF2-40B4-BE49-F238E27FC236}">
                    <a16:creationId xmlns:a16="http://schemas.microsoft.com/office/drawing/2014/main" id="{6DDE9FA2-089F-4038-AD47-E7EA2214CD6B}"/>
                  </a:ext>
                </a:extLst>
              </p:cNvPr>
              <p:cNvSpPr txBox="1"/>
              <p:nvPr/>
            </p:nvSpPr>
            <p:spPr>
              <a:xfrm>
                <a:off x="10377635" y="5433618"/>
                <a:ext cx="1236771"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lin"/>
                          <m:ctrlPr>
                            <a:rPr lang="en-US" altLang="zh-CN" sz="1000" i="1" dirty="0" smtClean="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ctrlPr>
                        </m:fPr>
                        <m:num>
                          <m:sSub>
                            <m:sSubPr>
                              <m:ctrlP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ctrlPr>
                            </m:sSubPr>
                            <m:e>
                              <m: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t>𝑑</m:t>
                              </m:r>
                            </m:e>
                            <m:sub>
                              <m: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t>2−8</m:t>
                              </m:r>
                            </m:sub>
                          </m:sSub>
                        </m:num>
                        <m:den>
                          <m:sSub>
                            <m:sSubPr>
                              <m:ctrlP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ctrlPr>
                            </m:sSubPr>
                            <m:e>
                              <m: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t>𝑑</m:t>
                              </m:r>
                            </m:e>
                            <m:sub>
                              <m: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t>1</m:t>
                              </m:r>
                            </m:sub>
                          </m:sSub>
                        </m:den>
                      </m:f>
                      <m:r>
                        <a:rPr lang="en-US" altLang="zh-CN" sz="1000" dirty="0" smtClean="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t>=0.2</m:t>
                      </m:r>
                    </m:oMath>
                  </m:oMathPara>
                </a14:m>
                <a:endParaRPr lang="zh-CN" altLang="en-US" sz="1000"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xmlns="">
          <p:sp>
            <p:nvSpPr>
              <p:cNvPr id="196" name="文本框 195">
                <a:extLst>
                  <a:ext uri="{FF2B5EF4-FFF2-40B4-BE49-F238E27FC236}">
                    <a16:creationId xmlns:a16="http://schemas.microsoft.com/office/drawing/2014/main" id="{6DDE9FA2-089F-4038-AD47-E7EA2214CD6B}"/>
                  </a:ext>
                </a:extLst>
              </p:cNvPr>
              <p:cNvSpPr txBox="1">
                <a:spLocks noRot="1" noChangeAspect="1" noMove="1" noResize="1" noEditPoints="1" noAdjustHandles="1" noChangeArrowheads="1" noChangeShapeType="1" noTextEdit="1"/>
              </p:cNvSpPr>
              <p:nvPr/>
            </p:nvSpPr>
            <p:spPr>
              <a:xfrm>
                <a:off x="10377635" y="5433618"/>
                <a:ext cx="1236771" cy="246221"/>
              </a:xfrm>
              <a:prstGeom prst="rect">
                <a:avLst/>
              </a:prstGeom>
              <a:blipFill>
                <a:blip r:embed="rId25"/>
                <a:stretch>
                  <a:fillRect t="-80488" b="-12926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7" name="文本框 196">
                <a:extLst>
                  <a:ext uri="{FF2B5EF4-FFF2-40B4-BE49-F238E27FC236}">
                    <a16:creationId xmlns:a16="http://schemas.microsoft.com/office/drawing/2014/main" id="{D53177EA-B68E-4BC6-8859-6E1C98617005}"/>
                  </a:ext>
                </a:extLst>
              </p:cNvPr>
              <p:cNvSpPr txBox="1"/>
              <p:nvPr/>
            </p:nvSpPr>
            <p:spPr>
              <a:xfrm>
                <a:off x="10381466" y="6363324"/>
                <a:ext cx="1236771"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lin"/>
                          <m:ctrlPr>
                            <a:rPr lang="en-US" altLang="zh-CN" sz="1000" i="1" dirty="0" smtClean="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ctrlPr>
                        </m:fPr>
                        <m:num>
                          <m:sSub>
                            <m:sSubPr>
                              <m:ctrlP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ctrlPr>
                            </m:sSubPr>
                            <m:e>
                              <m: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t>𝑑</m:t>
                              </m:r>
                            </m:e>
                            <m:sub>
                              <m: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t>9−15</m:t>
                              </m:r>
                            </m:sub>
                          </m:sSub>
                        </m:num>
                        <m:den>
                          <m:sSub>
                            <m:sSubPr>
                              <m:ctrlP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ctrlPr>
                            </m:sSubPr>
                            <m:e>
                              <m: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t>𝑑</m:t>
                              </m:r>
                            </m:e>
                            <m:sub>
                              <m:r>
                                <a:rPr lang="en-US" altLang="zh-CN" sz="1000" i="1" dirty="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t>1</m:t>
                              </m:r>
                            </m:sub>
                          </m:sSub>
                        </m:den>
                      </m:f>
                      <m:r>
                        <a:rPr lang="en-US" altLang="zh-CN" sz="1000" dirty="0" smtClean="0">
                          <a:solidFill>
                            <a:prstClr val="black"/>
                          </a:solidFill>
                          <a:latin typeface="Cambria Math" panose="02040503050406030204" pitchFamily="18" charset="0"/>
                          <a:ea typeface="微软雅黑" panose="020B0503020204020204" pitchFamily="34" charset="-122"/>
                          <a:sym typeface="Times New Roman" panose="02020603050405020304" pitchFamily="18" charset="0"/>
                        </a:rPr>
                        <m:t>=0.2</m:t>
                      </m:r>
                    </m:oMath>
                  </m:oMathPara>
                </a14:m>
                <a:endParaRPr lang="zh-CN" altLang="en-US" sz="1000"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xmlns="">
          <p:sp>
            <p:nvSpPr>
              <p:cNvPr id="197" name="文本框 196">
                <a:extLst>
                  <a:ext uri="{FF2B5EF4-FFF2-40B4-BE49-F238E27FC236}">
                    <a16:creationId xmlns:a16="http://schemas.microsoft.com/office/drawing/2014/main" id="{D53177EA-B68E-4BC6-8859-6E1C98617005}"/>
                  </a:ext>
                </a:extLst>
              </p:cNvPr>
              <p:cNvSpPr txBox="1">
                <a:spLocks noRot="1" noChangeAspect="1" noMove="1" noResize="1" noEditPoints="1" noAdjustHandles="1" noChangeArrowheads="1" noChangeShapeType="1" noTextEdit="1"/>
              </p:cNvSpPr>
              <p:nvPr/>
            </p:nvSpPr>
            <p:spPr>
              <a:xfrm>
                <a:off x="10381466" y="6363324"/>
                <a:ext cx="1236771" cy="246221"/>
              </a:xfrm>
              <a:prstGeom prst="rect">
                <a:avLst/>
              </a:prstGeom>
              <a:blipFill>
                <a:blip r:embed="rId26"/>
                <a:stretch>
                  <a:fillRect t="-82500" b="-135000"/>
                </a:stretch>
              </a:blipFill>
            </p:spPr>
            <p:txBody>
              <a:bodyPr/>
              <a:lstStyle/>
              <a:p>
                <a:r>
                  <a:rPr lang="zh-CN" altLang="en-US">
                    <a:noFill/>
                  </a:rPr>
                  <a:t> </a:t>
                </a:r>
              </a:p>
            </p:txBody>
          </p:sp>
        </mc:Fallback>
      </mc:AlternateContent>
      <p:grpSp>
        <p:nvGrpSpPr>
          <p:cNvPr id="198" name="组合 197">
            <a:extLst>
              <a:ext uri="{FF2B5EF4-FFF2-40B4-BE49-F238E27FC236}">
                <a16:creationId xmlns:a16="http://schemas.microsoft.com/office/drawing/2014/main" id="{9DC102F0-44CC-493D-B1C0-3E91C2EC5F44}"/>
              </a:ext>
            </a:extLst>
          </p:cNvPr>
          <p:cNvGrpSpPr/>
          <p:nvPr/>
        </p:nvGrpSpPr>
        <p:grpSpPr>
          <a:xfrm>
            <a:off x="335166" y="2710355"/>
            <a:ext cx="3485852" cy="3923389"/>
            <a:chOff x="335166" y="2853754"/>
            <a:chExt cx="3485852" cy="3923389"/>
          </a:xfrm>
        </p:grpSpPr>
        <p:sp>
          <p:nvSpPr>
            <p:cNvPr id="199" name="矩形 198">
              <a:extLst>
                <a:ext uri="{FF2B5EF4-FFF2-40B4-BE49-F238E27FC236}">
                  <a16:creationId xmlns:a16="http://schemas.microsoft.com/office/drawing/2014/main" id="{FE44131D-6650-4427-A32D-4C225D4AD49D}"/>
                </a:ext>
              </a:extLst>
            </p:cNvPr>
            <p:cNvSpPr/>
            <p:nvPr/>
          </p:nvSpPr>
          <p:spPr>
            <a:xfrm rot="16200000" flipH="1">
              <a:off x="826303" y="2369144"/>
              <a:ext cx="2510105" cy="3479325"/>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00" name="矩形 199">
              <a:extLst>
                <a:ext uri="{FF2B5EF4-FFF2-40B4-BE49-F238E27FC236}">
                  <a16:creationId xmlns:a16="http://schemas.microsoft.com/office/drawing/2014/main" id="{1F0986B1-7E48-48F0-8347-F82D4AB95B0B}"/>
                </a:ext>
              </a:extLst>
            </p:cNvPr>
            <p:cNvSpPr/>
            <p:nvPr/>
          </p:nvSpPr>
          <p:spPr>
            <a:xfrm rot="5400000" flipH="1" flipV="1">
              <a:off x="788229" y="3750880"/>
              <a:ext cx="2573200" cy="3479325"/>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201" name="组合 200">
            <a:extLst>
              <a:ext uri="{FF2B5EF4-FFF2-40B4-BE49-F238E27FC236}">
                <a16:creationId xmlns:a16="http://schemas.microsoft.com/office/drawing/2014/main" id="{D18837E0-B7AF-487A-BF9C-5A24ABEC530C}"/>
              </a:ext>
            </a:extLst>
          </p:cNvPr>
          <p:cNvGrpSpPr/>
          <p:nvPr/>
        </p:nvGrpSpPr>
        <p:grpSpPr>
          <a:xfrm>
            <a:off x="3997395" y="2710355"/>
            <a:ext cx="3485852" cy="3923389"/>
            <a:chOff x="335166" y="2853754"/>
            <a:chExt cx="3485852" cy="3923389"/>
          </a:xfrm>
        </p:grpSpPr>
        <p:sp>
          <p:nvSpPr>
            <p:cNvPr id="202" name="矩形 201">
              <a:extLst>
                <a:ext uri="{FF2B5EF4-FFF2-40B4-BE49-F238E27FC236}">
                  <a16:creationId xmlns:a16="http://schemas.microsoft.com/office/drawing/2014/main" id="{D1098E89-4418-4139-AD69-D699FEB20E0C}"/>
                </a:ext>
              </a:extLst>
            </p:cNvPr>
            <p:cNvSpPr/>
            <p:nvPr/>
          </p:nvSpPr>
          <p:spPr>
            <a:xfrm rot="16200000" flipH="1">
              <a:off x="826303" y="2369144"/>
              <a:ext cx="2510105" cy="3479325"/>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03" name="矩形 202">
              <a:extLst>
                <a:ext uri="{FF2B5EF4-FFF2-40B4-BE49-F238E27FC236}">
                  <a16:creationId xmlns:a16="http://schemas.microsoft.com/office/drawing/2014/main" id="{9C820E00-5633-4C82-BA78-CBFB5FF7A0C5}"/>
                </a:ext>
              </a:extLst>
            </p:cNvPr>
            <p:cNvSpPr/>
            <p:nvPr/>
          </p:nvSpPr>
          <p:spPr>
            <a:xfrm rot="5400000" flipH="1" flipV="1">
              <a:off x="788229" y="3750880"/>
              <a:ext cx="2573200" cy="3479325"/>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204" name="组合 203">
            <a:extLst>
              <a:ext uri="{FF2B5EF4-FFF2-40B4-BE49-F238E27FC236}">
                <a16:creationId xmlns:a16="http://schemas.microsoft.com/office/drawing/2014/main" id="{1B87D970-D2C2-4C32-BD07-91C9F1C21085}"/>
              </a:ext>
            </a:extLst>
          </p:cNvPr>
          <p:cNvGrpSpPr/>
          <p:nvPr/>
        </p:nvGrpSpPr>
        <p:grpSpPr>
          <a:xfrm>
            <a:off x="7683691" y="2710355"/>
            <a:ext cx="4213473" cy="3923389"/>
            <a:chOff x="335166" y="2853754"/>
            <a:chExt cx="3485852" cy="3923389"/>
          </a:xfrm>
        </p:grpSpPr>
        <p:sp>
          <p:nvSpPr>
            <p:cNvPr id="205" name="矩形 204">
              <a:extLst>
                <a:ext uri="{FF2B5EF4-FFF2-40B4-BE49-F238E27FC236}">
                  <a16:creationId xmlns:a16="http://schemas.microsoft.com/office/drawing/2014/main" id="{B6089DFE-D039-43B9-A3BE-AD48C5070190}"/>
                </a:ext>
              </a:extLst>
            </p:cNvPr>
            <p:cNvSpPr/>
            <p:nvPr/>
          </p:nvSpPr>
          <p:spPr>
            <a:xfrm rot="16200000" flipH="1">
              <a:off x="826303" y="2369144"/>
              <a:ext cx="2510105" cy="3479325"/>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06" name="矩形 205">
              <a:extLst>
                <a:ext uri="{FF2B5EF4-FFF2-40B4-BE49-F238E27FC236}">
                  <a16:creationId xmlns:a16="http://schemas.microsoft.com/office/drawing/2014/main" id="{53400F2F-A32A-4EB7-AD92-A63F2FBD6570}"/>
                </a:ext>
              </a:extLst>
            </p:cNvPr>
            <p:cNvSpPr/>
            <p:nvPr/>
          </p:nvSpPr>
          <p:spPr>
            <a:xfrm rot="5400000" flipH="1" flipV="1">
              <a:off x="788229" y="3750880"/>
              <a:ext cx="2573200" cy="3479325"/>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aphicFrame>
        <p:nvGraphicFramePr>
          <p:cNvPr id="207" name="对象 206">
            <a:extLst>
              <a:ext uri="{FF2B5EF4-FFF2-40B4-BE49-F238E27FC236}">
                <a16:creationId xmlns:a16="http://schemas.microsoft.com/office/drawing/2014/main" id="{CEB4CC24-263B-4FD8-A6F4-1829AA944FC5}"/>
              </a:ext>
            </a:extLst>
          </p:cNvPr>
          <p:cNvGraphicFramePr>
            <a:graphicFrameLocks noChangeAspect="1"/>
          </p:cNvGraphicFramePr>
          <p:nvPr>
            <p:extLst>
              <p:ext uri="{D42A27DB-BD31-4B8C-83A1-F6EECF244321}">
                <p14:modId xmlns:p14="http://schemas.microsoft.com/office/powerpoint/2010/main" val="2982629283"/>
              </p:ext>
            </p:extLst>
          </p:nvPr>
        </p:nvGraphicFramePr>
        <p:xfrm>
          <a:off x="5973911" y="5644949"/>
          <a:ext cx="1335226" cy="495670"/>
        </p:xfrm>
        <a:graphic>
          <a:graphicData uri="http://schemas.openxmlformats.org/presentationml/2006/ole">
            <mc:AlternateContent xmlns:mc="http://schemas.openxmlformats.org/markup-compatibility/2006">
              <mc:Choice xmlns:v="urn:schemas-microsoft-com:vml" Requires="v">
                <p:oleObj spid="_x0000_s2344" name="Equation" r:id="rId27" imgW="1333440" imgH="495000" progId="Equation.DSMT4">
                  <p:embed/>
                </p:oleObj>
              </mc:Choice>
              <mc:Fallback>
                <p:oleObj name="Equation" r:id="rId27" imgW="1333440" imgH="495000" progId="Equation.DSMT4">
                  <p:embed/>
                  <p:pic>
                    <p:nvPicPr>
                      <p:cNvPr id="195" name="对象 194">
                        <a:extLst>
                          <a:ext uri="{FF2B5EF4-FFF2-40B4-BE49-F238E27FC236}">
                            <a16:creationId xmlns:a16="http://schemas.microsoft.com/office/drawing/2014/main" id="{A3498350-DB7C-4327-AFA4-29C8DA89EEC1}"/>
                          </a:ext>
                        </a:extLst>
                      </p:cNvPr>
                      <p:cNvPicPr/>
                      <p:nvPr/>
                    </p:nvPicPr>
                    <p:blipFill>
                      <a:blip r:embed="rId28"/>
                      <a:stretch>
                        <a:fillRect/>
                      </a:stretch>
                    </p:blipFill>
                    <p:spPr>
                      <a:xfrm>
                        <a:off x="5973911" y="5644949"/>
                        <a:ext cx="1335226" cy="495670"/>
                      </a:xfrm>
                      <a:prstGeom prst="rect">
                        <a:avLst/>
                      </a:prstGeom>
                    </p:spPr>
                  </p:pic>
                </p:oleObj>
              </mc:Fallback>
            </mc:AlternateContent>
          </a:graphicData>
        </a:graphic>
      </p:graphicFrame>
      <p:graphicFrame>
        <p:nvGraphicFramePr>
          <p:cNvPr id="208" name="对象 207">
            <a:extLst>
              <a:ext uri="{FF2B5EF4-FFF2-40B4-BE49-F238E27FC236}">
                <a16:creationId xmlns:a16="http://schemas.microsoft.com/office/drawing/2014/main" id="{407464E4-0896-407E-AD20-D09A6D56CDCF}"/>
              </a:ext>
            </a:extLst>
          </p:cNvPr>
          <p:cNvGraphicFramePr>
            <a:graphicFrameLocks noChangeAspect="1"/>
          </p:cNvGraphicFramePr>
          <p:nvPr>
            <p:extLst>
              <p:ext uri="{D42A27DB-BD31-4B8C-83A1-F6EECF244321}">
                <p14:modId xmlns:p14="http://schemas.microsoft.com/office/powerpoint/2010/main" val="2279693949"/>
              </p:ext>
            </p:extLst>
          </p:nvPr>
        </p:nvGraphicFramePr>
        <p:xfrm>
          <a:off x="5966963" y="6117132"/>
          <a:ext cx="1335226" cy="481974"/>
        </p:xfrm>
        <a:graphic>
          <a:graphicData uri="http://schemas.openxmlformats.org/presentationml/2006/ole">
            <mc:AlternateContent xmlns:mc="http://schemas.openxmlformats.org/markup-compatibility/2006">
              <mc:Choice xmlns:v="urn:schemas-microsoft-com:vml" Requires="v">
                <p:oleObj spid="_x0000_s2345" name="Equation" r:id="rId29" imgW="1371600" imgH="495000" progId="Equation.DSMT4">
                  <p:embed/>
                </p:oleObj>
              </mc:Choice>
              <mc:Fallback>
                <p:oleObj name="Equation" r:id="rId29" imgW="1371600" imgH="495000" progId="Equation.DSMT4">
                  <p:embed/>
                  <p:pic>
                    <p:nvPicPr>
                      <p:cNvPr id="196" name="对象 195">
                        <a:extLst>
                          <a:ext uri="{FF2B5EF4-FFF2-40B4-BE49-F238E27FC236}">
                            <a16:creationId xmlns:a16="http://schemas.microsoft.com/office/drawing/2014/main" id="{EE12EFCA-7C1D-40DA-B423-AEA4131F44EA}"/>
                          </a:ext>
                        </a:extLst>
                      </p:cNvPr>
                      <p:cNvPicPr/>
                      <p:nvPr/>
                    </p:nvPicPr>
                    <p:blipFill>
                      <a:blip r:embed="rId30"/>
                      <a:stretch>
                        <a:fillRect/>
                      </a:stretch>
                    </p:blipFill>
                    <p:spPr>
                      <a:xfrm>
                        <a:off x="5966963" y="6117132"/>
                        <a:ext cx="1335226" cy="481974"/>
                      </a:xfrm>
                      <a:prstGeom prst="rect">
                        <a:avLst/>
                      </a:prstGeom>
                    </p:spPr>
                  </p:pic>
                </p:oleObj>
              </mc:Fallback>
            </mc:AlternateContent>
          </a:graphicData>
        </a:graphic>
      </p:graphicFrame>
      <p:sp>
        <p:nvSpPr>
          <p:cNvPr id="209" name="矩形 208">
            <a:extLst>
              <a:ext uri="{FF2B5EF4-FFF2-40B4-BE49-F238E27FC236}">
                <a16:creationId xmlns:a16="http://schemas.microsoft.com/office/drawing/2014/main" id="{5A70DE05-673D-440B-8405-8D71E63BB969}"/>
              </a:ext>
            </a:extLst>
          </p:cNvPr>
          <p:cNvSpPr/>
          <p:nvPr/>
        </p:nvSpPr>
        <p:spPr>
          <a:xfrm>
            <a:off x="4027989" y="5156563"/>
            <a:ext cx="2584362" cy="307777"/>
          </a:xfrm>
          <a:prstGeom prst="rect">
            <a:avLst/>
          </a:prstGeom>
          <a:noFill/>
        </p:spPr>
        <p:txBody>
          <a:bodyPr wrap="square" rtlCol="0">
            <a:spAutoFit/>
          </a:bodyPr>
          <a:lstStyle/>
          <a:p>
            <a:pPr indent="-108000">
              <a:buFont typeface="Arial" panose="020B0604020202020204" pitchFamily="34" charset="0"/>
              <a:buChar char="•"/>
            </a:pPr>
            <a:r>
              <a:rPr lang="en-US" altLang="zh-CN" sz="1400" b="1" dirty="0">
                <a:solidFill>
                  <a:prstClr val="black"/>
                </a:solidFill>
                <a:latin typeface="Times New Roman" panose="020F0502020204030204"/>
                <a:ea typeface="微软雅黑" panose="020B0503020204020204" pitchFamily="34" charset="-122"/>
              </a:rPr>
              <a:t>Rotation-invariant SH factors</a:t>
            </a:r>
            <a:endParaRPr lang="zh-CN" altLang="en-US" sz="1400" b="1" dirty="0">
              <a:solidFill>
                <a:prstClr val="black"/>
              </a:solidFill>
              <a:latin typeface="Times New Roman" panose="020F0502020204030204"/>
              <a:ea typeface="微软雅黑" panose="020B0503020204020204" pitchFamily="34" charset="-122"/>
            </a:endParaRPr>
          </a:p>
        </p:txBody>
      </p:sp>
      <p:pic>
        <p:nvPicPr>
          <p:cNvPr id="210" name="图片 209">
            <a:extLst>
              <a:ext uri="{FF2B5EF4-FFF2-40B4-BE49-F238E27FC236}">
                <a16:creationId xmlns:a16="http://schemas.microsoft.com/office/drawing/2014/main" id="{111CAB3A-C17A-4A19-9351-2A0C1C5067E9}"/>
              </a:ext>
            </a:extLst>
          </p:cNvPr>
          <p:cNvPicPr>
            <a:picLocks noChangeAspect="1"/>
          </p:cNvPicPr>
          <p:nvPr/>
        </p:nvPicPr>
        <p:blipFill rotWithShape="1">
          <a:blip r:embed="rId31"/>
          <a:srcRect l="7657" b="10588"/>
          <a:stretch/>
        </p:blipFill>
        <p:spPr>
          <a:xfrm>
            <a:off x="4051654" y="5844712"/>
            <a:ext cx="877341" cy="605325"/>
          </a:xfrm>
          <a:prstGeom prst="rect">
            <a:avLst/>
          </a:prstGeom>
        </p:spPr>
      </p:pic>
      <p:sp>
        <p:nvSpPr>
          <p:cNvPr id="211" name="矩形 210">
            <a:extLst>
              <a:ext uri="{FF2B5EF4-FFF2-40B4-BE49-F238E27FC236}">
                <a16:creationId xmlns:a16="http://schemas.microsoft.com/office/drawing/2014/main" id="{E0415E95-9E32-498E-9CE3-7460E8D06A7A}"/>
              </a:ext>
            </a:extLst>
          </p:cNvPr>
          <p:cNvSpPr/>
          <p:nvPr/>
        </p:nvSpPr>
        <p:spPr>
          <a:xfrm>
            <a:off x="4975603" y="6187928"/>
            <a:ext cx="870751" cy="292388"/>
          </a:xfrm>
          <a:prstGeom prst="rect">
            <a:avLst/>
          </a:prstGeom>
        </p:spPr>
        <p:txBody>
          <a:bodyPr wrap="none">
            <a:spAutoFit/>
          </a:bodyPr>
          <a:lstStyle/>
          <a:p>
            <a:r>
              <a:rPr lang="zh-CN" altLang="zh-CN" sz="1300" dirty="0">
                <a:solidFill>
                  <a:prstClr val="black"/>
                </a:solidFill>
                <a:latin typeface="Times New Roman" panose="020F0502020204030204"/>
                <a:ea typeface="Times New Roman" panose="02020603050405020304" pitchFamily="18" charset="0"/>
              </a:rPr>
              <a:t> </a:t>
            </a:r>
            <a:r>
              <a:rPr lang="en-US" altLang="zh-CN" sz="1300" i="1" dirty="0">
                <a:solidFill>
                  <a:prstClr val="black"/>
                </a:solidFill>
                <a:latin typeface="Times New Roman" panose="020F0502020204030204"/>
                <a:ea typeface="Times New Roman" panose="02020603050405020304" pitchFamily="18" charset="0"/>
              </a:rPr>
              <a:t>I</a:t>
            </a:r>
            <a:r>
              <a:rPr lang="en-US" altLang="zh-CN" sz="1300" baseline="-25000" dirty="0">
                <a:solidFill>
                  <a:prstClr val="black"/>
                </a:solidFill>
                <a:latin typeface="Times New Roman" panose="020F0502020204030204"/>
                <a:ea typeface="Times New Roman" panose="02020603050405020304" pitchFamily="18" charset="0"/>
              </a:rPr>
              <a:t>E</a:t>
            </a:r>
            <a:r>
              <a:rPr lang="en-US" altLang="zh-CN" sz="1300" i="1" dirty="0">
                <a:solidFill>
                  <a:prstClr val="black"/>
                </a:solidFill>
                <a:latin typeface="Times New Roman" panose="020F0502020204030204"/>
                <a:ea typeface="Times New Roman" panose="02020603050405020304" pitchFamily="18" charset="0"/>
              </a:rPr>
              <a:t> = p</a:t>
            </a:r>
            <a:r>
              <a:rPr lang="en-US" altLang="zh-CN" sz="1300" baseline="-25000" dirty="0">
                <a:solidFill>
                  <a:prstClr val="black"/>
                </a:solidFill>
                <a:latin typeface="Times New Roman" panose="020F0502020204030204"/>
                <a:ea typeface="Times New Roman" panose="02020603050405020304" pitchFamily="18" charset="0"/>
              </a:rPr>
              <a:t>2</a:t>
            </a:r>
            <a:r>
              <a:rPr lang="en-US" altLang="zh-CN" sz="1300" i="1" dirty="0">
                <a:solidFill>
                  <a:prstClr val="black"/>
                </a:solidFill>
                <a:latin typeface="Times New Roman" panose="020F0502020204030204"/>
                <a:ea typeface="Times New Roman" panose="02020603050405020304" pitchFamily="18" charset="0"/>
              </a:rPr>
              <a:t>/p</a:t>
            </a:r>
            <a:r>
              <a:rPr lang="en-US" altLang="zh-CN" sz="1300" baseline="-25000" dirty="0">
                <a:solidFill>
                  <a:prstClr val="black"/>
                </a:solidFill>
                <a:latin typeface="Times New Roman" panose="020F0502020204030204"/>
                <a:ea typeface="Times New Roman" panose="02020603050405020304" pitchFamily="18" charset="0"/>
              </a:rPr>
              <a:t>1</a:t>
            </a:r>
            <a:endParaRPr lang="zh-CN" altLang="en-US" sz="1300" dirty="0">
              <a:solidFill>
                <a:prstClr val="black"/>
              </a:solidFill>
              <a:latin typeface="Times New Roman" panose="020F0502020204030204"/>
              <a:ea typeface="黑体"/>
            </a:endParaRPr>
          </a:p>
        </p:txBody>
      </p:sp>
      <p:sp>
        <p:nvSpPr>
          <p:cNvPr id="212" name="矩形 211">
            <a:extLst>
              <a:ext uri="{FF2B5EF4-FFF2-40B4-BE49-F238E27FC236}">
                <a16:creationId xmlns:a16="http://schemas.microsoft.com/office/drawing/2014/main" id="{0D793723-A99A-4A55-8779-9DA9711D4FC4}"/>
              </a:ext>
            </a:extLst>
          </p:cNvPr>
          <p:cNvSpPr/>
          <p:nvPr/>
        </p:nvSpPr>
        <p:spPr>
          <a:xfrm>
            <a:off x="5000186" y="5753156"/>
            <a:ext cx="829073" cy="292388"/>
          </a:xfrm>
          <a:prstGeom prst="rect">
            <a:avLst/>
          </a:prstGeom>
        </p:spPr>
        <p:txBody>
          <a:bodyPr wrap="none">
            <a:spAutoFit/>
          </a:bodyPr>
          <a:lstStyle/>
          <a:p>
            <a:r>
              <a:rPr lang="zh-CN" altLang="zh-CN" sz="1300" dirty="0">
                <a:solidFill>
                  <a:prstClr val="black"/>
                </a:solidFill>
                <a:latin typeface="Times New Roman" panose="020F0502020204030204"/>
                <a:ea typeface="Times New Roman" panose="02020603050405020304" pitchFamily="18" charset="0"/>
              </a:rPr>
              <a:t> </a:t>
            </a:r>
            <a:r>
              <a:rPr lang="en-US" altLang="zh-CN" sz="1300" i="1" dirty="0">
                <a:solidFill>
                  <a:prstClr val="black"/>
                </a:solidFill>
                <a:latin typeface="Times New Roman" panose="020F0502020204030204"/>
                <a:ea typeface="Times New Roman" panose="02020603050405020304" pitchFamily="18" charset="0"/>
              </a:rPr>
              <a:t>I</a:t>
            </a:r>
            <a:r>
              <a:rPr lang="en-US" altLang="zh-CN" sz="1300" baseline="-25000" dirty="0">
                <a:solidFill>
                  <a:prstClr val="black"/>
                </a:solidFill>
                <a:latin typeface="Times New Roman" panose="020F0502020204030204"/>
                <a:ea typeface="Times New Roman" panose="02020603050405020304" pitchFamily="18" charset="0"/>
              </a:rPr>
              <a:t>F</a:t>
            </a:r>
            <a:r>
              <a:rPr lang="en-US" altLang="zh-CN" sz="1300" i="1" dirty="0">
                <a:solidFill>
                  <a:prstClr val="black"/>
                </a:solidFill>
                <a:latin typeface="Times New Roman" panose="020F0502020204030204"/>
                <a:ea typeface="Times New Roman" panose="02020603050405020304" pitchFamily="18" charset="0"/>
              </a:rPr>
              <a:t>= p</a:t>
            </a:r>
            <a:r>
              <a:rPr lang="en-US" altLang="zh-CN" sz="1300" baseline="-25000" dirty="0">
                <a:solidFill>
                  <a:prstClr val="black"/>
                </a:solidFill>
                <a:latin typeface="Times New Roman" panose="020F0502020204030204"/>
                <a:ea typeface="Times New Roman" panose="02020603050405020304" pitchFamily="18" charset="0"/>
              </a:rPr>
              <a:t>3</a:t>
            </a:r>
            <a:r>
              <a:rPr lang="en-US" altLang="zh-CN" sz="1300" i="1" dirty="0">
                <a:solidFill>
                  <a:prstClr val="black"/>
                </a:solidFill>
                <a:latin typeface="Times New Roman" panose="020F0502020204030204"/>
                <a:ea typeface="Times New Roman" panose="02020603050405020304" pitchFamily="18" charset="0"/>
              </a:rPr>
              <a:t>/p</a:t>
            </a:r>
            <a:r>
              <a:rPr lang="en-US" altLang="zh-CN" sz="1300" baseline="-25000" dirty="0">
                <a:solidFill>
                  <a:prstClr val="black"/>
                </a:solidFill>
                <a:latin typeface="Times New Roman" panose="020F0502020204030204"/>
                <a:ea typeface="Times New Roman" panose="02020603050405020304" pitchFamily="18" charset="0"/>
              </a:rPr>
              <a:t>2</a:t>
            </a:r>
            <a:endParaRPr lang="zh-CN" altLang="en-US" sz="1300" dirty="0">
              <a:solidFill>
                <a:prstClr val="black"/>
              </a:solidFill>
              <a:latin typeface="Times New Roman" panose="020F0502020204030204"/>
              <a:ea typeface="黑体"/>
            </a:endParaRPr>
          </a:p>
        </p:txBody>
      </p:sp>
      <p:sp>
        <p:nvSpPr>
          <p:cNvPr id="213" name="矩形 212">
            <a:extLst>
              <a:ext uri="{FF2B5EF4-FFF2-40B4-BE49-F238E27FC236}">
                <a16:creationId xmlns:a16="http://schemas.microsoft.com/office/drawing/2014/main" id="{D4E86E45-78B7-4F2C-A245-20DB13908F10}"/>
              </a:ext>
            </a:extLst>
          </p:cNvPr>
          <p:cNvSpPr/>
          <p:nvPr/>
        </p:nvSpPr>
        <p:spPr>
          <a:xfrm>
            <a:off x="4610826" y="5452835"/>
            <a:ext cx="1351652" cy="307777"/>
          </a:xfrm>
          <a:prstGeom prst="rect">
            <a:avLst/>
          </a:prstGeom>
        </p:spPr>
        <p:txBody>
          <a:bodyPr wrap="square">
            <a:spAutoFit/>
          </a:bodyPr>
          <a:lstStyle/>
          <a:p>
            <a:pPr marL="144000" indent="-216000">
              <a:buFont typeface="Wingdings" panose="05000000000000000000" pitchFamily="2" charset="2"/>
              <a:buChar char="Ø"/>
            </a:pPr>
            <a:r>
              <a:rPr lang="en-US" altLang="zh-CN" sz="1400" dirty="0">
                <a:solidFill>
                  <a:prstClr val="black"/>
                </a:solidFill>
                <a:latin typeface="Times New Roman" panose="020F0502020204030204"/>
                <a:ea typeface="黑体"/>
              </a:rPr>
              <a:t>Macroscopic</a:t>
            </a:r>
            <a:endParaRPr lang="zh-CN" altLang="en-US" sz="1400" dirty="0">
              <a:solidFill>
                <a:prstClr val="black"/>
              </a:solidFill>
              <a:latin typeface="Times New Roman" panose="020F0502020204030204"/>
              <a:ea typeface="黑体"/>
            </a:endParaRPr>
          </a:p>
        </p:txBody>
      </p:sp>
      <p:sp>
        <p:nvSpPr>
          <p:cNvPr id="214" name="矩形 213">
            <a:extLst>
              <a:ext uri="{FF2B5EF4-FFF2-40B4-BE49-F238E27FC236}">
                <a16:creationId xmlns:a16="http://schemas.microsoft.com/office/drawing/2014/main" id="{CE806355-D787-499C-BCA3-7A1F416F99ED}"/>
              </a:ext>
            </a:extLst>
          </p:cNvPr>
          <p:cNvSpPr/>
          <p:nvPr/>
        </p:nvSpPr>
        <p:spPr>
          <a:xfrm>
            <a:off x="5909366" y="5450727"/>
            <a:ext cx="1351652" cy="307777"/>
          </a:xfrm>
          <a:prstGeom prst="rect">
            <a:avLst/>
          </a:prstGeom>
        </p:spPr>
        <p:txBody>
          <a:bodyPr wrap="square">
            <a:spAutoFit/>
          </a:bodyPr>
          <a:lstStyle/>
          <a:p>
            <a:pPr marL="144000" indent="-216000">
              <a:buFont typeface="Wingdings" panose="05000000000000000000" pitchFamily="2" charset="2"/>
              <a:buChar char="Ø"/>
            </a:pPr>
            <a:r>
              <a:rPr lang="en-US" altLang="zh-CN" sz="1400" dirty="0">
                <a:solidFill>
                  <a:prstClr val="black"/>
                </a:solidFill>
                <a:latin typeface="Times New Roman" panose="020F0502020204030204"/>
                <a:ea typeface="黑体"/>
              </a:rPr>
              <a:t>Microcosmic</a:t>
            </a:r>
            <a:endParaRPr lang="zh-CN" altLang="en-US" sz="1400" dirty="0">
              <a:solidFill>
                <a:prstClr val="black"/>
              </a:solidFill>
              <a:latin typeface="Times New Roman" panose="020F0502020204030204"/>
              <a:ea typeface="黑体"/>
            </a:endParaRPr>
          </a:p>
        </p:txBody>
      </p:sp>
      <p:sp>
        <p:nvSpPr>
          <p:cNvPr id="215" name="文本框 214">
            <a:extLst>
              <a:ext uri="{FF2B5EF4-FFF2-40B4-BE49-F238E27FC236}">
                <a16:creationId xmlns:a16="http://schemas.microsoft.com/office/drawing/2014/main" id="{45DE892A-DE4A-40A0-995A-AE81141831E5}"/>
              </a:ext>
            </a:extLst>
          </p:cNvPr>
          <p:cNvSpPr txBox="1"/>
          <p:nvPr/>
        </p:nvSpPr>
        <p:spPr>
          <a:xfrm>
            <a:off x="4051654" y="4271063"/>
            <a:ext cx="3393150" cy="954107"/>
          </a:xfrm>
          <a:prstGeom prst="rect">
            <a:avLst/>
          </a:prstGeom>
          <a:noFill/>
        </p:spPr>
        <p:txBody>
          <a:bodyPr wrap="square" rtlCol="0">
            <a:spAutoFit/>
          </a:bodyPr>
          <a:lstStyle/>
          <a:p>
            <a:pPr algn="just"/>
            <a:r>
              <a:rPr lang="en-US" altLang="zh-CN" sz="1400"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The relationship between the spherical descriptor and the degree, and the fitting results are used to construct the coefficient matrix.</a:t>
            </a:r>
            <a:endParaRPr lang="zh-CN" altLang="en-US" sz="1400"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3" name="灯片编号占位符 1">
            <a:extLst>
              <a:ext uri="{FF2B5EF4-FFF2-40B4-BE49-F238E27FC236}">
                <a16:creationId xmlns:a16="http://schemas.microsoft.com/office/drawing/2014/main" id="{3416AF95-38D5-426A-9991-A685B7F68D93}"/>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10</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885703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2. Theory and Method</a:t>
            </a:r>
          </a:p>
        </p:txBody>
      </p:sp>
      <p:sp>
        <p:nvSpPr>
          <p:cNvPr id="53" name="文本框 52">
            <a:extLst>
              <a:ext uri="{FF2B5EF4-FFF2-40B4-BE49-F238E27FC236}">
                <a16:creationId xmlns:a16="http://schemas.microsoft.com/office/drawing/2014/main" id="{2287EA10-A51A-403C-8BD8-7E375689FFDB}"/>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2.3 Overlapping Discrete Element Cluster (ODEC) Method</a:t>
            </a:r>
          </a:p>
        </p:txBody>
      </p:sp>
      <p:sp>
        <p:nvSpPr>
          <p:cNvPr id="54" name="文本框 53">
            <a:extLst>
              <a:ext uri="{FF2B5EF4-FFF2-40B4-BE49-F238E27FC236}">
                <a16:creationId xmlns:a16="http://schemas.microsoft.com/office/drawing/2014/main" id="{7B6B52AE-3507-4C12-9537-1229FCB7E0BC}"/>
              </a:ext>
            </a:extLst>
          </p:cNvPr>
          <p:cNvSpPr txBox="1"/>
          <p:nvPr/>
        </p:nvSpPr>
        <p:spPr>
          <a:xfrm>
            <a:off x="341689" y="1312281"/>
            <a:ext cx="11508622" cy="1443344"/>
          </a:xfrm>
          <a:prstGeom prst="rect">
            <a:avLst/>
          </a:prstGeom>
          <a:noFill/>
        </p:spPr>
        <p:txBody>
          <a:bodyPr wrap="square" rtlCol="0">
            <a:spAutoFit/>
          </a:bodyPr>
          <a:lstStyle/>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Extract medial axis: </a:t>
            </a:r>
            <a:r>
              <a:rPr lang="en-US" altLang="zh-CN" dirty="0">
                <a:solidFill>
                  <a:prstClr val="black"/>
                </a:solidFill>
                <a:latin typeface="Arial" panose="020B0604020202020204" pitchFamily="34" charset="0"/>
                <a:ea typeface="黑体"/>
                <a:cs typeface="Arial" panose="020B0604020202020204" pitchFamily="34" charset="0"/>
              </a:rPr>
              <a:t>The medial axis of the particle was extracted via morphological thinning to serve as the foundational skeleton for the subsequent generation of a directionally filled particle Clump.</a:t>
            </a:r>
          </a:p>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Form clump: </a:t>
            </a:r>
            <a:r>
              <a:rPr lang="en-US" altLang="zh-CN" dirty="0">
                <a:solidFill>
                  <a:prstClr val="black"/>
                </a:solidFill>
                <a:latin typeface="Arial" panose="020B0604020202020204" pitchFamily="34" charset="0"/>
                <a:ea typeface="黑体"/>
                <a:cs typeface="Arial" panose="020B0604020202020204" pitchFamily="34" charset="0"/>
              </a:rPr>
              <a:t>The particle contour was filled with spherical pebbles packed along its medial axis in order of decreasing radius to form a morphology-conforming Clump</a:t>
            </a:r>
            <a:r>
              <a:rPr lang="en-US" altLang="zh-CN" baseline="30000" dirty="0">
                <a:solidFill>
                  <a:prstClr val="black"/>
                </a:solidFill>
                <a:latin typeface="Arial" panose="020B0604020202020204" pitchFamily="34" charset="0"/>
                <a:ea typeface="黑体"/>
                <a:cs typeface="Arial" panose="020B0604020202020204" pitchFamily="34" charset="0"/>
              </a:rPr>
              <a:t>[1]</a:t>
            </a:r>
            <a:r>
              <a:rPr lang="en-US" altLang="zh-CN" dirty="0">
                <a:solidFill>
                  <a:prstClr val="black"/>
                </a:solidFill>
                <a:latin typeface="Arial" panose="020B0604020202020204" pitchFamily="34" charset="0"/>
                <a:ea typeface="黑体"/>
                <a:cs typeface="Arial" panose="020B0604020202020204" pitchFamily="34" charset="0"/>
              </a:rPr>
              <a:t>.</a:t>
            </a:r>
          </a:p>
        </p:txBody>
      </p:sp>
      <p:grpSp>
        <p:nvGrpSpPr>
          <p:cNvPr id="55" name="组合 54">
            <a:extLst>
              <a:ext uri="{FF2B5EF4-FFF2-40B4-BE49-F238E27FC236}">
                <a16:creationId xmlns:a16="http://schemas.microsoft.com/office/drawing/2014/main" id="{1428B248-489A-47AE-852C-2184528EE31E}"/>
              </a:ext>
            </a:extLst>
          </p:cNvPr>
          <p:cNvGrpSpPr/>
          <p:nvPr/>
        </p:nvGrpSpPr>
        <p:grpSpPr>
          <a:xfrm>
            <a:off x="492581" y="3047998"/>
            <a:ext cx="7229283" cy="2840705"/>
            <a:chOff x="615950" y="2946400"/>
            <a:chExt cx="7229283" cy="2840705"/>
          </a:xfrm>
        </p:grpSpPr>
        <p:sp>
          <p:nvSpPr>
            <p:cNvPr id="56" name="任意多边形: 形状 55">
              <a:extLst>
                <a:ext uri="{FF2B5EF4-FFF2-40B4-BE49-F238E27FC236}">
                  <a16:creationId xmlns:a16="http://schemas.microsoft.com/office/drawing/2014/main" id="{E54E2E8A-A6F5-48EE-8DCC-33686EE53EE6}"/>
                </a:ext>
              </a:extLst>
            </p:cNvPr>
            <p:cNvSpPr/>
            <p:nvPr/>
          </p:nvSpPr>
          <p:spPr>
            <a:xfrm>
              <a:off x="633962" y="2946400"/>
              <a:ext cx="2017426" cy="1208962"/>
            </a:xfrm>
            <a:custGeom>
              <a:avLst/>
              <a:gdLst>
                <a:gd name="connsiteX0" fmla="*/ 71438 w 1469231"/>
                <a:gd name="connsiteY0" fmla="*/ 681037 h 1143000"/>
                <a:gd name="connsiteX1" fmla="*/ 107156 w 1469231"/>
                <a:gd name="connsiteY1" fmla="*/ 597694 h 1143000"/>
                <a:gd name="connsiteX2" fmla="*/ 152400 w 1469231"/>
                <a:gd name="connsiteY2" fmla="*/ 569119 h 1143000"/>
                <a:gd name="connsiteX3" fmla="*/ 200025 w 1469231"/>
                <a:gd name="connsiteY3" fmla="*/ 554831 h 1143000"/>
                <a:gd name="connsiteX4" fmla="*/ 223838 w 1469231"/>
                <a:gd name="connsiteY4" fmla="*/ 535781 h 1143000"/>
                <a:gd name="connsiteX5" fmla="*/ 250031 w 1469231"/>
                <a:gd name="connsiteY5" fmla="*/ 483394 h 1143000"/>
                <a:gd name="connsiteX6" fmla="*/ 276225 w 1469231"/>
                <a:gd name="connsiteY6" fmla="*/ 431006 h 1143000"/>
                <a:gd name="connsiteX7" fmla="*/ 302419 w 1469231"/>
                <a:gd name="connsiteY7" fmla="*/ 373856 h 1143000"/>
                <a:gd name="connsiteX8" fmla="*/ 330994 w 1469231"/>
                <a:gd name="connsiteY8" fmla="*/ 328612 h 1143000"/>
                <a:gd name="connsiteX9" fmla="*/ 359569 w 1469231"/>
                <a:gd name="connsiteY9" fmla="*/ 280987 h 1143000"/>
                <a:gd name="connsiteX10" fmla="*/ 404813 w 1469231"/>
                <a:gd name="connsiteY10" fmla="*/ 228600 h 1143000"/>
                <a:gd name="connsiteX11" fmla="*/ 457200 w 1469231"/>
                <a:gd name="connsiteY11" fmla="*/ 169069 h 1143000"/>
                <a:gd name="connsiteX12" fmla="*/ 490538 w 1469231"/>
                <a:gd name="connsiteY12" fmla="*/ 111919 h 1143000"/>
                <a:gd name="connsiteX13" fmla="*/ 542925 w 1469231"/>
                <a:gd name="connsiteY13" fmla="*/ 57150 h 1143000"/>
                <a:gd name="connsiteX14" fmla="*/ 607219 w 1469231"/>
                <a:gd name="connsiteY14" fmla="*/ 14287 h 1143000"/>
                <a:gd name="connsiteX15" fmla="*/ 657225 w 1469231"/>
                <a:gd name="connsiteY15" fmla="*/ 0 h 1143000"/>
                <a:gd name="connsiteX16" fmla="*/ 704850 w 1469231"/>
                <a:gd name="connsiteY16" fmla="*/ 19050 h 1143000"/>
                <a:gd name="connsiteX17" fmla="*/ 764381 w 1469231"/>
                <a:gd name="connsiteY17" fmla="*/ 38100 h 1143000"/>
                <a:gd name="connsiteX18" fmla="*/ 823913 w 1469231"/>
                <a:gd name="connsiteY18" fmla="*/ 54769 h 1143000"/>
                <a:gd name="connsiteX19" fmla="*/ 883444 w 1469231"/>
                <a:gd name="connsiteY19" fmla="*/ 85725 h 1143000"/>
                <a:gd name="connsiteX20" fmla="*/ 947738 w 1469231"/>
                <a:gd name="connsiteY20" fmla="*/ 107156 h 1143000"/>
                <a:gd name="connsiteX21" fmla="*/ 997744 w 1469231"/>
                <a:gd name="connsiteY21" fmla="*/ 135731 h 1143000"/>
                <a:gd name="connsiteX22" fmla="*/ 1076325 w 1469231"/>
                <a:gd name="connsiteY22" fmla="*/ 176212 h 1143000"/>
                <a:gd name="connsiteX23" fmla="*/ 1171575 w 1469231"/>
                <a:gd name="connsiteY23" fmla="*/ 209550 h 1143000"/>
                <a:gd name="connsiteX24" fmla="*/ 1216819 w 1469231"/>
                <a:gd name="connsiteY24" fmla="*/ 250031 h 1143000"/>
                <a:gd name="connsiteX25" fmla="*/ 1238250 w 1469231"/>
                <a:gd name="connsiteY25" fmla="*/ 300037 h 1143000"/>
                <a:gd name="connsiteX26" fmla="*/ 1271588 w 1469231"/>
                <a:gd name="connsiteY26" fmla="*/ 333375 h 1143000"/>
                <a:gd name="connsiteX27" fmla="*/ 1335881 w 1469231"/>
                <a:gd name="connsiteY27" fmla="*/ 359569 h 1143000"/>
                <a:gd name="connsiteX28" fmla="*/ 1373981 w 1469231"/>
                <a:gd name="connsiteY28" fmla="*/ 354806 h 1143000"/>
                <a:gd name="connsiteX29" fmla="*/ 1426369 w 1469231"/>
                <a:gd name="connsiteY29" fmla="*/ 388144 h 1143000"/>
                <a:gd name="connsiteX30" fmla="*/ 1459706 w 1469231"/>
                <a:gd name="connsiteY30" fmla="*/ 431006 h 1143000"/>
                <a:gd name="connsiteX31" fmla="*/ 1469231 w 1469231"/>
                <a:gd name="connsiteY31" fmla="*/ 490537 h 1143000"/>
                <a:gd name="connsiteX32" fmla="*/ 1464469 w 1469231"/>
                <a:gd name="connsiteY32" fmla="*/ 554831 h 1143000"/>
                <a:gd name="connsiteX33" fmla="*/ 1447800 w 1469231"/>
                <a:gd name="connsiteY33" fmla="*/ 597694 h 1143000"/>
                <a:gd name="connsiteX34" fmla="*/ 1423988 w 1469231"/>
                <a:gd name="connsiteY34" fmla="*/ 688181 h 1143000"/>
                <a:gd name="connsiteX35" fmla="*/ 1381125 w 1469231"/>
                <a:gd name="connsiteY35" fmla="*/ 795337 h 1143000"/>
                <a:gd name="connsiteX36" fmla="*/ 1307306 w 1469231"/>
                <a:gd name="connsiteY36" fmla="*/ 835819 h 1143000"/>
                <a:gd name="connsiteX37" fmla="*/ 1183481 w 1469231"/>
                <a:gd name="connsiteY37" fmla="*/ 845344 h 1143000"/>
                <a:gd name="connsiteX38" fmla="*/ 1092994 w 1469231"/>
                <a:gd name="connsiteY38" fmla="*/ 876300 h 1143000"/>
                <a:gd name="connsiteX39" fmla="*/ 1009650 w 1469231"/>
                <a:gd name="connsiteY39" fmla="*/ 912019 h 1143000"/>
                <a:gd name="connsiteX40" fmla="*/ 942975 w 1469231"/>
                <a:gd name="connsiteY40" fmla="*/ 950119 h 1143000"/>
                <a:gd name="connsiteX41" fmla="*/ 862013 w 1469231"/>
                <a:gd name="connsiteY41" fmla="*/ 988219 h 1143000"/>
                <a:gd name="connsiteX42" fmla="*/ 804863 w 1469231"/>
                <a:gd name="connsiteY42" fmla="*/ 1016794 h 1143000"/>
                <a:gd name="connsiteX43" fmla="*/ 728663 w 1469231"/>
                <a:gd name="connsiteY43" fmla="*/ 1045369 h 1143000"/>
                <a:gd name="connsiteX44" fmla="*/ 657225 w 1469231"/>
                <a:gd name="connsiteY44" fmla="*/ 1071562 h 1143000"/>
                <a:gd name="connsiteX45" fmla="*/ 583406 w 1469231"/>
                <a:gd name="connsiteY45" fmla="*/ 1088231 h 1143000"/>
                <a:gd name="connsiteX46" fmla="*/ 514350 w 1469231"/>
                <a:gd name="connsiteY46" fmla="*/ 1081087 h 1143000"/>
                <a:gd name="connsiteX47" fmla="*/ 454819 w 1469231"/>
                <a:gd name="connsiteY47" fmla="*/ 1109662 h 1143000"/>
                <a:gd name="connsiteX48" fmla="*/ 383381 w 1469231"/>
                <a:gd name="connsiteY48" fmla="*/ 1114425 h 1143000"/>
                <a:gd name="connsiteX49" fmla="*/ 319088 w 1469231"/>
                <a:gd name="connsiteY49" fmla="*/ 1128712 h 1143000"/>
                <a:gd name="connsiteX50" fmla="*/ 240506 w 1469231"/>
                <a:gd name="connsiteY50" fmla="*/ 1143000 h 1143000"/>
                <a:gd name="connsiteX51" fmla="*/ 169069 w 1469231"/>
                <a:gd name="connsiteY51" fmla="*/ 1131094 h 1143000"/>
                <a:gd name="connsiteX52" fmla="*/ 104775 w 1469231"/>
                <a:gd name="connsiteY52" fmla="*/ 1119187 h 1143000"/>
                <a:gd name="connsiteX53" fmla="*/ 47625 w 1469231"/>
                <a:gd name="connsiteY53" fmla="*/ 1073944 h 1143000"/>
                <a:gd name="connsiteX54" fmla="*/ 26194 w 1469231"/>
                <a:gd name="connsiteY54" fmla="*/ 1031081 h 1143000"/>
                <a:gd name="connsiteX55" fmla="*/ 14288 w 1469231"/>
                <a:gd name="connsiteY55" fmla="*/ 957262 h 1143000"/>
                <a:gd name="connsiteX56" fmla="*/ 0 w 1469231"/>
                <a:gd name="connsiteY56" fmla="*/ 885825 h 1143000"/>
                <a:gd name="connsiteX57" fmla="*/ 14288 w 1469231"/>
                <a:gd name="connsiteY57" fmla="*/ 800100 h 1143000"/>
                <a:gd name="connsiteX58" fmla="*/ 71438 w 1469231"/>
                <a:gd name="connsiteY58" fmla="*/ 681037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69231" h="1143000">
                  <a:moveTo>
                    <a:pt x="71438" y="681037"/>
                  </a:moveTo>
                  <a:lnTo>
                    <a:pt x="107156" y="597694"/>
                  </a:lnTo>
                  <a:lnTo>
                    <a:pt x="152400" y="569119"/>
                  </a:lnTo>
                  <a:lnTo>
                    <a:pt x="200025" y="554831"/>
                  </a:lnTo>
                  <a:lnTo>
                    <a:pt x="223838" y="535781"/>
                  </a:lnTo>
                  <a:lnTo>
                    <a:pt x="250031" y="483394"/>
                  </a:lnTo>
                  <a:lnTo>
                    <a:pt x="276225" y="431006"/>
                  </a:lnTo>
                  <a:lnTo>
                    <a:pt x="302419" y="373856"/>
                  </a:lnTo>
                  <a:lnTo>
                    <a:pt x="330994" y="328612"/>
                  </a:lnTo>
                  <a:lnTo>
                    <a:pt x="359569" y="280987"/>
                  </a:lnTo>
                  <a:lnTo>
                    <a:pt x="404813" y="228600"/>
                  </a:lnTo>
                  <a:lnTo>
                    <a:pt x="457200" y="169069"/>
                  </a:lnTo>
                  <a:lnTo>
                    <a:pt x="490538" y="111919"/>
                  </a:lnTo>
                  <a:lnTo>
                    <a:pt x="542925" y="57150"/>
                  </a:lnTo>
                  <a:lnTo>
                    <a:pt x="607219" y="14287"/>
                  </a:lnTo>
                  <a:lnTo>
                    <a:pt x="657225" y="0"/>
                  </a:lnTo>
                  <a:lnTo>
                    <a:pt x="704850" y="19050"/>
                  </a:lnTo>
                  <a:lnTo>
                    <a:pt x="764381" y="38100"/>
                  </a:lnTo>
                  <a:lnTo>
                    <a:pt x="823913" y="54769"/>
                  </a:lnTo>
                  <a:lnTo>
                    <a:pt x="883444" y="85725"/>
                  </a:lnTo>
                  <a:lnTo>
                    <a:pt x="947738" y="107156"/>
                  </a:lnTo>
                  <a:lnTo>
                    <a:pt x="997744" y="135731"/>
                  </a:lnTo>
                  <a:lnTo>
                    <a:pt x="1076325" y="176212"/>
                  </a:lnTo>
                  <a:lnTo>
                    <a:pt x="1171575" y="209550"/>
                  </a:lnTo>
                  <a:lnTo>
                    <a:pt x="1216819" y="250031"/>
                  </a:lnTo>
                  <a:lnTo>
                    <a:pt x="1238250" y="300037"/>
                  </a:lnTo>
                  <a:lnTo>
                    <a:pt x="1271588" y="333375"/>
                  </a:lnTo>
                  <a:lnTo>
                    <a:pt x="1335881" y="359569"/>
                  </a:lnTo>
                  <a:lnTo>
                    <a:pt x="1373981" y="354806"/>
                  </a:lnTo>
                  <a:lnTo>
                    <a:pt x="1426369" y="388144"/>
                  </a:lnTo>
                  <a:lnTo>
                    <a:pt x="1459706" y="431006"/>
                  </a:lnTo>
                  <a:lnTo>
                    <a:pt x="1469231" y="490537"/>
                  </a:lnTo>
                  <a:lnTo>
                    <a:pt x="1464469" y="554831"/>
                  </a:lnTo>
                  <a:lnTo>
                    <a:pt x="1447800" y="597694"/>
                  </a:lnTo>
                  <a:lnTo>
                    <a:pt x="1423988" y="688181"/>
                  </a:lnTo>
                  <a:lnTo>
                    <a:pt x="1381125" y="795337"/>
                  </a:lnTo>
                  <a:lnTo>
                    <a:pt x="1307306" y="835819"/>
                  </a:lnTo>
                  <a:lnTo>
                    <a:pt x="1183481" y="845344"/>
                  </a:lnTo>
                  <a:lnTo>
                    <a:pt x="1092994" y="876300"/>
                  </a:lnTo>
                  <a:lnTo>
                    <a:pt x="1009650" y="912019"/>
                  </a:lnTo>
                  <a:lnTo>
                    <a:pt x="942975" y="950119"/>
                  </a:lnTo>
                  <a:lnTo>
                    <a:pt x="862013" y="988219"/>
                  </a:lnTo>
                  <a:lnTo>
                    <a:pt x="804863" y="1016794"/>
                  </a:lnTo>
                  <a:lnTo>
                    <a:pt x="728663" y="1045369"/>
                  </a:lnTo>
                  <a:lnTo>
                    <a:pt x="657225" y="1071562"/>
                  </a:lnTo>
                  <a:lnTo>
                    <a:pt x="583406" y="1088231"/>
                  </a:lnTo>
                  <a:lnTo>
                    <a:pt x="514350" y="1081087"/>
                  </a:lnTo>
                  <a:lnTo>
                    <a:pt x="454819" y="1109662"/>
                  </a:lnTo>
                  <a:lnTo>
                    <a:pt x="383381" y="1114425"/>
                  </a:lnTo>
                  <a:lnTo>
                    <a:pt x="319088" y="1128712"/>
                  </a:lnTo>
                  <a:lnTo>
                    <a:pt x="240506" y="1143000"/>
                  </a:lnTo>
                  <a:lnTo>
                    <a:pt x="169069" y="1131094"/>
                  </a:lnTo>
                  <a:lnTo>
                    <a:pt x="104775" y="1119187"/>
                  </a:lnTo>
                  <a:lnTo>
                    <a:pt x="47625" y="1073944"/>
                  </a:lnTo>
                  <a:lnTo>
                    <a:pt x="26194" y="1031081"/>
                  </a:lnTo>
                  <a:lnTo>
                    <a:pt x="14288" y="957262"/>
                  </a:lnTo>
                  <a:lnTo>
                    <a:pt x="0" y="885825"/>
                  </a:lnTo>
                  <a:lnTo>
                    <a:pt x="14288" y="800100"/>
                  </a:lnTo>
                  <a:lnTo>
                    <a:pt x="71438" y="681037"/>
                  </a:lnTo>
                  <a:close/>
                </a:path>
              </a:pathLst>
            </a:custGeom>
            <a:solidFill>
              <a:srgbClr val="ED7D31">
                <a:lumMod val="20000"/>
                <a:lumOff val="80000"/>
              </a:srgbClr>
            </a:solidFill>
            <a:ln w="1270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solidFill>
                    <a:sysClr val="windowText" lastClr="000000"/>
                  </a:solidFill>
                </a:ln>
                <a:solidFill>
                  <a:prstClr val="white"/>
                </a:solidFill>
                <a:effectLst/>
                <a:uLnTx/>
                <a:uFillTx/>
                <a:latin typeface="Times New Roman" panose="020F0502020204030204"/>
                <a:ea typeface="黑体"/>
                <a:cs typeface="+mn-cs"/>
              </a:endParaRPr>
            </a:p>
          </p:txBody>
        </p:sp>
        <p:grpSp>
          <p:nvGrpSpPr>
            <p:cNvPr id="57" name="组合 56">
              <a:extLst>
                <a:ext uri="{FF2B5EF4-FFF2-40B4-BE49-F238E27FC236}">
                  <a16:creationId xmlns:a16="http://schemas.microsoft.com/office/drawing/2014/main" id="{E612B43D-866D-4D47-9503-4E0D14E1E08A}"/>
                </a:ext>
              </a:extLst>
            </p:cNvPr>
            <p:cNvGrpSpPr/>
            <p:nvPr/>
          </p:nvGrpSpPr>
          <p:grpSpPr>
            <a:xfrm>
              <a:off x="3230885" y="2946400"/>
              <a:ext cx="2017426" cy="1208962"/>
              <a:chOff x="5557830" y="1437260"/>
              <a:chExt cx="1469231" cy="1143000"/>
            </a:xfrm>
          </p:grpSpPr>
          <p:sp>
            <p:nvSpPr>
              <p:cNvPr id="109" name="任意多边形: 形状 108">
                <a:extLst>
                  <a:ext uri="{FF2B5EF4-FFF2-40B4-BE49-F238E27FC236}">
                    <a16:creationId xmlns:a16="http://schemas.microsoft.com/office/drawing/2014/main" id="{BE0A67F3-323A-406D-89EB-D8E55AEC96B7}"/>
                  </a:ext>
                </a:extLst>
              </p:cNvPr>
              <p:cNvSpPr/>
              <p:nvPr/>
            </p:nvSpPr>
            <p:spPr>
              <a:xfrm>
                <a:off x="5557830" y="1437260"/>
                <a:ext cx="1469231" cy="1143000"/>
              </a:xfrm>
              <a:custGeom>
                <a:avLst/>
                <a:gdLst>
                  <a:gd name="connsiteX0" fmla="*/ 71438 w 1469231"/>
                  <a:gd name="connsiteY0" fmla="*/ 681037 h 1143000"/>
                  <a:gd name="connsiteX1" fmla="*/ 107156 w 1469231"/>
                  <a:gd name="connsiteY1" fmla="*/ 597694 h 1143000"/>
                  <a:gd name="connsiteX2" fmla="*/ 152400 w 1469231"/>
                  <a:gd name="connsiteY2" fmla="*/ 569119 h 1143000"/>
                  <a:gd name="connsiteX3" fmla="*/ 200025 w 1469231"/>
                  <a:gd name="connsiteY3" fmla="*/ 554831 h 1143000"/>
                  <a:gd name="connsiteX4" fmla="*/ 223838 w 1469231"/>
                  <a:gd name="connsiteY4" fmla="*/ 535781 h 1143000"/>
                  <a:gd name="connsiteX5" fmla="*/ 250031 w 1469231"/>
                  <a:gd name="connsiteY5" fmla="*/ 483394 h 1143000"/>
                  <a:gd name="connsiteX6" fmla="*/ 276225 w 1469231"/>
                  <a:gd name="connsiteY6" fmla="*/ 431006 h 1143000"/>
                  <a:gd name="connsiteX7" fmla="*/ 302419 w 1469231"/>
                  <a:gd name="connsiteY7" fmla="*/ 373856 h 1143000"/>
                  <a:gd name="connsiteX8" fmla="*/ 330994 w 1469231"/>
                  <a:gd name="connsiteY8" fmla="*/ 328612 h 1143000"/>
                  <a:gd name="connsiteX9" fmla="*/ 359569 w 1469231"/>
                  <a:gd name="connsiteY9" fmla="*/ 280987 h 1143000"/>
                  <a:gd name="connsiteX10" fmla="*/ 404813 w 1469231"/>
                  <a:gd name="connsiteY10" fmla="*/ 228600 h 1143000"/>
                  <a:gd name="connsiteX11" fmla="*/ 457200 w 1469231"/>
                  <a:gd name="connsiteY11" fmla="*/ 169069 h 1143000"/>
                  <a:gd name="connsiteX12" fmla="*/ 490538 w 1469231"/>
                  <a:gd name="connsiteY12" fmla="*/ 111919 h 1143000"/>
                  <a:gd name="connsiteX13" fmla="*/ 542925 w 1469231"/>
                  <a:gd name="connsiteY13" fmla="*/ 57150 h 1143000"/>
                  <a:gd name="connsiteX14" fmla="*/ 607219 w 1469231"/>
                  <a:gd name="connsiteY14" fmla="*/ 14287 h 1143000"/>
                  <a:gd name="connsiteX15" fmla="*/ 657225 w 1469231"/>
                  <a:gd name="connsiteY15" fmla="*/ 0 h 1143000"/>
                  <a:gd name="connsiteX16" fmla="*/ 704850 w 1469231"/>
                  <a:gd name="connsiteY16" fmla="*/ 19050 h 1143000"/>
                  <a:gd name="connsiteX17" fmla="*/ 764381 w 1469231"/>
                  <a:gd name="connsiteY17" fmla="*/ 38100 h 1143000"/>
                  <a:gd name="connsiteX18" fmla="*/ 823913 w 1469231"/>
                  <a:gd name="connsiteY18" fmla="*/ 54769 h 1143000"/>
                  <a:gd name="connsiteX19" fmla="*/ 883444 w 1469231"/>
                  <a:gd name="connsiteY19" fmla="*/ 85725 h 1143000"/>
                  <a:gd name="connsiteX20" fmla="*/ 947738 w 1469231"/>
                  <a:gd name="connsiteY20" fmla="*/ 107156 h 1143000"/>
                  <a:gd name="connsiteX21" fmla="*/ 997744 w 1469231"/>
                  <a:gd name="connsiteY21" fmla="*/ 135731 h 1143000"/>
                  <a:gd name="connsiteX22" fmla="*/ 1076325 w 1469231"/>
                  <a:gd name="connsiteY22" fmla="*/ 176212 h 1143000"/>
                  <a:gd name="connsiteX23" fmla="*/ 1171575 w 1469231"/>
                  <a:gd name="connsiteY23" fmla="*/ 209550 h 1143000"/>
                  <a:gd name="connsiteX24" fmla="*/ 1216819 w 1469231"/>
                  <a:gd name="connsiteY24" fmla="*/ 250031 h 1143000"/>
                  <a:gd name="connsiteX25" fmla="*/ 1238250 w 1469231"/>
                  <a:gd name="connsiteY25" fmla="*/ 300037 h 1143000"/>
                  <a:gd name="connsiteX26" fmla="*/ 1271588 w 1469231"/>
                  <a:gd name="connsiteY26" fmla="*/ 333375 h 1143000"/>
                  <a:gd name="connsiteX27" fmla="*/ 1335881 w 1469231"/>
                  <a:gd name="connsiteY27" fmla="*/ 359569 h 1143000"/>
                  <a:gd name="connsiteX28" fmla="*/ 1373981 w 1469231"/>
                  <a:gd name="connsiteY28" fmla="*/ 354806 h 1143000"/>
                  <a:gd name="connsiteX29" fmla="*/ 1426369 w 1469231"/>
                  <a:gd name="connsiteY29" fmla="*/ 388144 h 1143000"/>
                  <a:gd name="connsiteX30" fmla="*/ 1459706 w 1469231"/>
                  <a:gd name="connsiteY30" fmla="*/ 431006 h 1143000"/>
                  <a:gd name="connsiteX31" fmla="*/ 1469231 w 1469231"/>
                  <a:gd name="connsiteY31" fmla="*/ 490537 h 1143000"/>
                  <a:gd name="connsiteX32" fmla="*/ 1464469 w 1469231"/>
                  <a:gd name="connsiteY32" fmla="*/ 554831 h 1143000"/>
                  <a:gd name="connsiteX33" fmla="*/ 1447800 w 1469231"/>
                  <a:gd name="connsiteY33" fmla="*/ 597694 h 1143000"/>
                  <a:gd name="connsiteX34" fmla="*/ 1423988 w 1469231"/>
                  <a:gd name="connsiteY34" fmla="*/ 688181 h 1143000"/>
                  <a:gd name="connsiteX35" fmla="*/ 1381125 w 1469231"/>
                  <a:gd name="connsiteY35" fmla="*/ 795337 h 1143000"/>
                  <a:gd name="connsiteX36" fmla="*/ 1307306 w 1469231"/>
                  <a:gd name="connsiteY36" fmla="*/ 835819 h 1143000"/>
                  <a:gd name="connsiteX37" fmla="*/ 1183481 w 1469231"/>
                  <a:gd name="connsiteY37" fmla="*/ 845344 h 1143000"/>
                  <a:gd name="connsiteX38" fmla="*/ 1092994 w 1469231"/>
                  <a:gd name="connsiteY38" fmla="*/ 876300 h 1143000"/>
                  <a:gd name="connsiteX39" fmla="*/ 1009650 w 1469231"/>
                  <a:gd name="connsiteY39" fmla="*/ 912019 h 1143000"/>
                  <a:gd name="connsiteX40" fmla="*/ 942975 w 1469231"/>
                  <a:gd name="connsiteY40" fmla="*/ 950119 h 1143000"/>
                  <a:gd name="connsiteX41" fmla="*/ 862013 w 1469231"/>
                  <a:gd name="connsiteY41" fmla="*/ 988219 h 1143000"/>
                  <a:gd name="connsiteX42" fmla="*/ 804863 w 1469231"/>
                  <a:gd name="connsiteY42" fmla="*/ 1016794 h 1143000"/>
                  <a:gd name="connsiteX43" fmla="*/ 728663 w 1469231"/>
                  <a:gd name="connsiteY43" fmla="*/ 1045369 h 1143000"/>
                  <a:gd name="connsiteX44" fmla="*/ 657225 w 1469231"/>
                  <a:gd name="connsiteY44" fmla="*/ 1071562 h 1143000"/>
                  <a:gd name="connsiteX45" fmla="*/ 583406 w 1469231"/>
                  <a:gd name="connsiteY45" fmla="*/ 1088231 h 1143000"/>
                  <a:gd name="connsiteX46" fmla="*/ 514350 w 1469231"/>
                  <a:gd name="connsiteY46" fmla="*/ 1081087 h 1143000"/>
                  <a:gd name="connsiteX47" fmla="*/ 454819 w 1469231"/>
                  <a:gd name="connsiteY47" fmla="*/ 1109662 h 1143000"/>
                  <a:gd name="connsiteX48" fmla="*/ 383381 w 1469231"/>
                  <a:gd name="connsiteY48" fmla="*/ 1114425 h 1143000"/>
                  <a:gd name="connsiteX49" fmla="*/ 319088 w 1469231"/>
                  <a:gd name="connsiteY49" fmla="*/ 1128712 h 1143000"/>
                  <a:gd name="connsiteX50" fmla="*/ 240506 w 1469231"/>
                  <a:gd name="connsiteY50" fmla="*/ 1143000 h 1143000"/>
                  <a:gd name="connsiteX51" fmla="*/ 169069 w 1469231"/>
                  <a:gd name="connsiteY51" fmla="*/ 1131094 h 1143000"/>
                  <a:gd name="connsiteX52" fmla="*/ 104775 w 1469231"/>
                  <a:gd name="connsiteY52" fmla="*/ 1119187 h 1143000"/>
                  <a:gd name="connsiteX53" fmla="*/ 47625 w 1469231"/>
                  <a:gd name="connsiteY53" fmla="*/ 1073944 h 1143000"/>
                  <a:gd name="connsiteX54" fmla="*/ 26194 w 1469231"/>
                  <a:gd name="connsiteY54" fmla="*/ 1031081 h 1143000"/>
                  <a:gd name="connsiteX55" fmla="*/ 14288 w 1469231"/>
                  <a:gd name="connsiteY55" fmla="*/ 957262 h 1143000"/>
                  <a:gd name="connsiteX56" fmla="*/ 0 w 1469231"/>
                  <a:gd name="connsiteY56" fmla="*/ 885825 h 1143000"/>
                  <a:gd name="connsiteX57" fmla="*/ 14288 w 1469231"/>
                  <a:gd name="connsiteY57" fmla="*/ 800100 h 1143000"/>
                  <a:gd name="connsiteX58" fmla="*/ 71438 w 1469231"/>
                  <a:gd name="connsiteY58" fmla="*/ 681037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69231" h="1143000">
                    <a:moveTo>
                      <a:pt x="71438" y="681037"/>
                    </a:moveTo>
                    <a:lnTo>
                      <a:pt x="107156" y="597694"/>
                    </a:lnTo>
                    <a:lnTo>
                      <a:pt x="152400" y="569119"/>
                    </a:lnTo>
                    <a:lnTo>
                      <a:pt x="200025" y="554831"/>
                    </a:lnTo>
                    <a:lnTo>
                      <a:pt x="223838" y="535781"/>
                    </a:lnTo>
                    <a:lnTo>
                      <a:pt x="250031" y="483394"/>
                    </a:lnTo>
                    <a:lnTo>
                      <a:pt x="276225" y="431006"/>
                    </a:lnTo>
                    <a:lnTo>
                      <a:pt x="302419" y="373856"/>
                    </a:lnTo>
                    <a:lnTo>
                      <a:pt x="330994" y="328612"/>
                    </a:lnTo>
                    <a:lnTo>
                      <a:pt x="359569" y="280987"/>
                    </a:lnTo>
                    <a:lnTo>
                      <a:pt x="404813" y="228600"/>
                    </a:lnTo>
                    <a:lnTo>
                      <a:pt x="457200" y="169069"/>
                    </a:lnTo>
                    <a:lnTo>
                      <a:pt x="490538" y="111919"/>
                    </a:lnTo>
                    <a:lnTo>
                      <a:pt x="542925" y="57150"/>
                    </a:lnTo>
                    <a:lnTo>
                      <a:pt x="607219" y="14287"/>
                    </a:lnTo>
                    <a:lnTo>
                      <a:pt x="657225" y="0"/>
                    </a:lnTo>
                    <a:lnTo>
                      <a:pt x="704850" y="19050"/>
                    </a:lnTo>
                    <a:lnTo>
                      <a:pt x="764381" y="38100"/>
                    </a:lnTo>
                    <a:lnTo>
                      <a:pt x="823913" y="54769"/>
                    </a:lnTo>
                    <a:lnTo>
                      <a:pt x="883444" y="85725"/>
                    </a:lnTo>
                    <a:lnTo>
                      <a:pt x="947738" y="107156"/>
                    </a:lnTo>
                    <a:lnTo>
                      <a:pt x="997744" y="135731"/>
                    </a:lnTo>
                    <a:lnTo>
                      <a:pt x="1076325" y="176212"/>
                    </a:lnTo>
                    <a:lnTo>
                      <a:pt x="1171575" y="209550"/>
                    </a:lnTo>
                    <a:lnTo>
                      <a:pt x="1216819" y="250031"/>
                    </a:lnTo>
                    <a:lnTo>
                      <a:pt x="1238250" y="300037"/>
                    </a:lnTo>
                    <a:lnTo>
                      <a:pt x="1271588" y="333375"/>
                    </a:lnTo>
                    <a:lnTo>
                      <a:pt x="1335881" y="359569"/>
                    </a:lnTo>
                    <a:lnTo>
                      <a:pt x="1373981" y="354806"/>
                    </a:lnTo>
                    <a:lnTo>
                      <a:pt x="1426369" y="388144"/>
                    </a:lnTo>
                    <a:lnTo>
                      <a:pt x="1459706" y="431006"/>
                    </a:lnTo>
                    <a:lnTo>
                      <a:pt x="1469231" y="490537"/>
                    </a:lnTo>
                    <a:lnTo>
                      <a:pt x="1464469" y="554831"/>
                    </a:lnTo>
                    <a:lnTo>
                      <a:pt x="1447800" y="597694"/>
                    </a:lnTo>
                    <a:lnTo>
                      <a:pt x="1423988" y="688181"/>
                    </a:lnTo>
                    <a:lnTo>
                      <a:pt x="1381125" y="795337"/>
                    </a:lnTo>
                    <a:lnTo>
                      <a:pt x="1307306" y="835819"/>
                    </a:lnTo>
                    <a:lnTo>
                      <a:pt x="1183481" y="845344"/>
                    </a:lnTo>
                    <a:lnTo>
                      <a:pt x="1092994" y="876300"/>
                    </a:lnTo>
                    <a:lnTo>
                      <a:pt x="1009650" y="912019"/>
                    </a:lnTo>
                    <a:lnTo>
                      <a:pt x="942975" y="950119"/>
                    </a:lnTo>
                    <a:lnTo>
                      <a:pt x="862013" y="988219"/>
                    </a:lnTo>
                    <a:lnTo>
                      <a:pt x="804863" y="1016794"/>
                    </a:lnTo>
                    <a:lnTo>
                      <a:pt x="728663" y="1045369"/>
                    </a:lnTo>
                    <a:lnTo>
                      <a:pt x="657225" y="1071562"/>
                    </a:lnTo>
                    <a:lnTo>
                      <a:pt x="583406" y="1088231"/>
                    </a:lnTo>
                    <a:lnTo>
                      <a:pt x="514350" y="1081087"/>
                    </a:lnTo>
                    <a:lnTo>
                      <a:pt x="454819" y="1109662"/>
                    </a:lnTo>
                    <a:lnTo>
                      <a:pt x="383381" y="1114425"/>
                    </a:lnTo>
                    <a:lnTo>
                      <a:pt x="319088" y="1128712"/>
                    </a:lnTo>
                    <a:lnTo>
                      <a:pt x="240506" y="1143000"/>
                    </a:lnTo>
                    <a:lnTo>
                      <a:pt x="169069" y="1131094"/>
                    </a:lnTo>
                    <a:lnTo>
                      <a:pt x="104775" y="1119187"/>
                    </a:lnTo>
                    <a:lnTo>
                      <a:pt x="47625" y="1073944"/>
                    </a:lnTo>
                    <a:lnTo>
                      <a:pt x="26194" y="1031081"/>
                    </a:lnTo>
                    <a:lnTo>
                      <a:pt x="14288" y="957262"/>
                    </a:lnTo>
                    <a:lnTo>
                      <a:pt x="0" y="885825"/>
                    </a:lnTo>
                    <a:lnTo>
                      <a:pt x="14288" y="800100"/>
                    </a:lnTo>
                    <a:lnTo>
                      <a:pt x="71438" y="681037"/>
                    </a:lnTo>
                    <a:close/>
                  </a:path>
                </a:pathLst>
              </a:custGeom>
              <a:solidFill>
                <a:srgbClr val="ED7D31">
                  <a:lumMod val="20000"/>
                  <a:lumOff val="80000"/>
                </a:srgbClr>
              </a:solidFill>
              <a:ln w="1270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solidFill>
                      <a:sysClr val="windowText" lastClr="000000"/>
                    </a:solidFill>
                  </a:ln>
                  <a:solidFill>
                    <a:prstClr val="white"/>
                  </a:solidFill>
                  <a:effectLst/>
                  <a:uLnTx/>
                  <a:uFillTx/>
                  <a:latin typeface="Times New Roman" panose="020F0502020204030204"/>
                  <a:ea typeface="黑体"/>
                  <a:cs typeface="+mn-cs"/>
                </a:endParaRPr>
              </a:p>
            </p:txBody>
          </p:sp>
          <p:sp>
            <p:nvSpPr>
              <p:cNvPr id="110" name="任意多边形: 形状 109">
                <a:extLst>
                  <a:ext uri="{FF2B5EF4-FFF2-40B4-BE49-F238E27FC236}">
                    <a16:creationId xmlns:a16="http://schemas.microsoft.com/office/drawing/2014/main" id="{5519092D-849B-425F-81A9-477B586B013E}"/>
                  </a:ext>
                </a:extLst>
              </p:cNvPr>
              <p:cNvSpPr/>
              <p:nvPr/>
            </p:nvSpPr>
            <p:spPr>
              <a:xfrm>
                <a:off x="5715000" y="1547813"/>
                <a:ext cx="599782" cy="885825"/>
              </a:xfrm>
              <a:custGeom>
                <a:avLst/>
                <a:gdLst>
                  <a:gd name="connsiteX0" fmla="*/ 0 w 599782"/>
                  <a:gd name="connsiteY0" fmla="*/ 885825 h 885825"/>
                  <a:gd name="connsiteX1" fmla="*/ 76200 w 599782"/>
                  <a:gd name="connsiteY1" fmla="*/ 800100 h 885825"/>
                  <a:gd name="connsiteX2" fmla="*/ 180975 w 599782"/>
                  <a:gd name="connsiteY2" fmla="*/ 714375 h 885825"/>
                  <a:gd name="connsiteX3" fmla="*/ 309563 w 599782"/>
                  <a:gd name="connsiteY3" fmla="*/ 652462 h 885825"/>
                  <a:gd name="connsiteX4" fmla="*/ 409575 w 599782"/>
                  <a:gd name="connsiteY4" fmla="*/ 590550 h 885825"/>
                  <a:gd name="connsiteX5" fmla="*/ 500063 w 599782"/>
                  <a:gd name="connsiteY5" fmla="*/ 519112 h 885825"/>
                  <a:gd name="connsiteX6" fmla="*/ 557213 w 599782"/>
                  <a:gd name="connsiteY6" fmla="*/ 452437 h 885825"/>
                  <a:gd name="connsiteX7" fmla="*/ 595313 w 599782"/>
                  <a:gd name="connsiteY7" fmla="*/ 419100 h 885825"/>
                  <a:gd name="connsiteX8" fmla="*/ 595313 w 599782"/>
                  <a:gd name="connsiteY8" fmla="*/ 338137 h 885825"/>
                  <a:gd name="connsiteX9" fmla="*/ 561975 w 599782"/>
                  <a:gd name="connsiteY9" fmla="*/ 214312 h 885825"/>
                  <a:gd name="connsiteX10" fmla="*/ 519113 w 599782"/>
                  <a:gd name="connsiteY10" fmla="*/ 80962 h 885825"/>
                  <a:gd name="connsiteX11" fmla="*/ 490538 w 599782"/>
                  <a:gd name="connsiteY11"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782" h="885825">
                    <a:moveTo>
                      <a:pt x="0" y="885825"/>
                    </a:moveTo>
                    <a:cubicBezTo>
                      <a:pt x="23019" y="857250"/>
                      <a:pt x="46038" y="828675"/>
                      <a:pt x="76200" y="800100"/>
                    </a:cubicBezTo>
                    <a:cubicBezTo>
                      <a:pt x="106362" y="771525"/>
                      <a:pt x="142081" y="738981"/>
                      <a:pt x="180975" y="714375"/>
                    </a:cubicBezTo>
                    <a:cubicBezTo>
                      <a:pt x="219869" y="689769"/>
                      <a:pt x="271463" y="673099"/>
                      <a:pt x="309563" y="652462"/>
                    </a:cubicBezTo>
                    <a:cubicBezTo>
                      <a:pt x="347663" y="631825"/>
                      <a:pt x="377825" y="612775"/>
                      <a:pt x="409575" y="590550"/>
                    </a:cubicBezTo>
                    <a:cubicBezTo>
                      <a:pt x="441325" y="568325"/>
                      <a:pt x="475457" y="542131"/>
                      <a:pt x="500063" y="519112"/>
                    </a:cubicBezTo>
                    <a:cubicBezTo>
                      <a:pt x="524669" y="496093"/>
                      <a:pt x="541338" y="469106"/>
                      <a:pt x="557213" y="452437"/>
                    </a:cubicBezTo>
                    <a:cubicBezTo>
                      <a:pt x="573088" y="435768"/>
                      <a:pt x="588963" y="438150"/>
                      <a:pt x="595313" y="419100"/>
                    </a:cubicBezTo>
                    <a:cubicBezTo>
                      <a:pt x="601663" y="400050"/>
                      <a:pt x="600869" y="372268"/>
                      <a:pt x="595313" y="338137"/>
                    </a:cubicBezTo>
                    <a:cubicBezTo>
                      <a:pt x="589757" y="304006"/>
                      <a:pt x="574675" y="257174"/>
                      <a:pt x="561975" y="214312"/>
                    </a:cubicBezTo>
                    <a:cubicBezTo>
                      <a:pt x="549275" y="171449"/>
                      <a:pt x="531019" y="116681"/>
                      <a:pt x="519113" y="80962"/>
                    </a:cubicBezTo>
                    <a:cubicBezTo>
                      <a:pt x="507207" y="45243"/>
                      <a:pt x="498872" y="22621"/>
                      <a:pt x="490538" y="0"/>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11" name="任意多边形: 形状 110">
                <a:extLst>
                  <a:ext uri="{FF2B5EF4-FFF2-40B4-BE49-F238E27FC236}">
                    <a16:creationId xmlns:a16="http://schemas.microsoft.com/office/drawing/2014/main" id="{11863A5C-BD00-4C16-9CD7-AB58BBE9E701}"/>
                  </a:ext>
                </a:extLst>
              </p:cNvPr>
              <p:cNvSpPr/>
              <p:nvPr/>
            </p:nvSpPr>
            <p:spPr>
              <a:xfrm>
                <a:off x="6313488" y="1924050"/>
                <a:ext cx="557212" cy="94980"/>
              </a:xfrm>
              <a:custGeom>
                <a:avLst/>
                <a:gdLst>
                  <a:gd name="connsiteX0" fmla="*/ 0 w 557212"/>
                  <a:gd name="connsiteY0" fmla="*/ 47625 h 94980"/>
                  <a:gd name="connsiteX1" fmla="*/ 147637 w 557212"/>
                  <a:gd name="connsiteY1" fmla="*/ 47625 h 94980"/>
                  <a:gd name="connsiteX2" fmla="*/ 266700 w 557212"/>
                  <a:gd name="connsiteY2" fmla="*/ 66675 h 94980"/>
                  <a:gd name="connsiteX3" fmla="*/ 366712 w 557212"/>
                  <a:gd name="connsiteY3" fmla="*/ 90488 h 94980"/>
                  <a:gd name="connsiteX4" fmla="*/ 400050 w 557212"/>
                  <a:gd name="connsiteY4" fmla="*/ 85725 h 94980"/>
                  <a:gd name="connsiteX5" fmla="*/ 557212 w 557212"/>
                  <a:gd name="connsiteY5" fmla="*/ 0 h 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12" h="94980">
                    <a:moveTo>
                      <a:pt x="0" y="47625"/>
                    </a:moveTo>
                    <a:cubicBezTo>
                      <a:pt x="51593" y="46037"/>
                      <a:pt x="103187" y="44450"/>
                      <a:pt x="147637" y="47625"/>
                    </a:cubicBezTo>
                    <a:cubicBezTo>
                      <a:pt x="192087" y="50800"/>
                      <a:pt x="230188" y="59531"/>
                      <a:pt x="266700" y="66675"/>
                    </a:cubicBezTo>
                    <a:cubicBezTo>
                      <a:pt x="303212" y="73819"/>
                      <a:pt x="344487" y="87313"/>
                      <a:pt x="366712" y="90488"/>
                    </a:cubicBezTo>
                    <a:cubicBezTo>
                      <a:pt x="388937" y="93663"/>
                      <a:pt x="368300" y="100806"/>
                      <a:pt x="400050" y="85725"/>
                    </a:cubicBezTo>
                    <a:cubicBezTo>
                      <a:pt x="431800" y="70644"/>
                      <a:pt x="557212" y="0"/>
                      <a:pt x="557212" y="0"/>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12" name="任意多边形: 形状 111">
                <a:extLst>
                  <a:ext uri="{FF2B5EF4-FFF2-40B4-BE49-F238E27FC236}">
                    <a16:creationId xmlns:a16="http://schemas.microsoft.com/office/drawing/2014/main" id="{A0DB5711-4661-4C99-B937-B6226952165E}"/>
                  </a:ext>
                </a:extLst>
              </p:cNvPr>
              <p:cNvSpPr/>
              <p:nvPr/>
            </p:nvSpPr>
            <p:spPr>
              <a:xfrm>
                <a:off x="6691313" y="2014856"/>
                <a:ext cx="123825" cy="138112"/>
              </a:xfrm>
              <a:custGeom>
                <a:avLst/>
                <a:gdLst>
                  <a:gd name="connsiteX0" fmla="*/ 0 w 123825"/>
                  <a:gd name="connsiteY0" fmla="*/ 0 h 138112"/>
                  <a:gd name="connsiteX1" fmla="*/ 123825 w 123825"/>
                  <a:gd name="connsiteY1" fmla="*/ 138112 h 138112"/>
                </a:gdLst>
                <a:ahLst/>
                <a:cxnLst>
                  <a:cxn ang="0">
                    <a:pos x="connsiteX0" y="connsiteY0"/>
                  </a:cxn>
                  <a:cxn ang="0">
                    <a:pos x="connsiteX1" y="connsiteY1"/>
                  </a:cxn>
                </a:cxnLst>
                <a:rect l="l" t="t" r="r" b="b"/>
                <a:pathLst>
                  <a:path w="123825" h="138112">
                    <a:moveTo>
                      <a:pt x="0" y="0"/>
                    </a:moveTo>
                    <a:cubicBezTo>
                      <a:pt x="51594" y="58737"/>
                      <a:pt x="103188" y="117475"/>
                      <a:pt x="123825" y="138112"/>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grpSp>
          <p:nvGrpSpPr>
            <p:cNvPr id="58" name="组合 57">
              <a:extLst>
                <a:ext uri="{FF2B5EF4-FFF2-40B4-BE49-F238E27FC236}">
                  <a16:creationId xmlns:a16="http://schemas.microsoft.com/office/drawing/2014/main" id="{BA2D0E63-D799-4744-B628-90CFDE66E93D}"/>
                </a:ext>
              </a:extLst>
            </p:cNvPr>
            <p:cNvGrpSpPr/>
            <p:nvPr/>
          </p:nvGrpSpPr>
          <p:grpSpPr>
            <a:xfrm>
              <a:off x="5827807" y="2946400"/>
              <a:ext cx="2017426" cy="1208962"/>
              <a:chOff x="6981986" y="2940050"/>
              <a:chExt cx="1469231" cy="1143000"/>
            </a:xfrm>
          </p:grpSpPr>
          <p:grpSp>
            <p:nvGrpSpPr>
              <p:cNvPr id="103" name="组合 102">
                <a:extLst>
                  <a:ext uri="{FF2B5EF4-FFF2-40B4-BE49-F238E27FC236}">
                    <a16:creationId xmlns:a16="http://schemas.microsoft.com/office/drawing/2014/main" id="{A9A25AED-B0BF-4B0A-A129-BEE5FF044F6E}"/>
                  </a:ext>
                </a:extLst>
              </p:cNvPr>
              <p:cNvGrpSpPr/>
              <p:nvPr/>
            </p:nvGrpSpPr>
            <p:grpSpPr>
              <a:xfrm>
                <a:off x="6981986" y="2940050"/>
                <a:ext cx="1469231" cy="1143000"/>
                <a:chOff x="5557830" y="1437260"/>
                <a:chExt cx="1469231" cy="1143000"/>
              </a:xfrm>
            </p:grpSpPr>
            <p:sp>
              <p:nvSpPr>
                <p:cNvPr id="105" name="任意多边形: 形状 104">
                  <a:extLst>
                    <a:ext uri="{FF2B5EF4-FFF2-40B4-BE49-F238E27FC236}">
                      <a16:creationId xmlns:a16="http://schemas.microsoft.com/office/drawing/2014/main" id="{C452A397-0BA8-4BC0-B8FF-D638C5C94335}"/>
                    </a:ext>
                  </a:extLst>
                </p:cNvPr>
                <p:cNvSpPr/>
                <p:nvPr/>
              </p:nvSpPr>
              <p:spPr>
                <a:xfrm>
                  <a:off x="5557830" y="1437260"/>
                  <a:ext cx="1469231" cy="1143000"/>
                </a:xfrm>
                <a:custGeom>
                  <a:avLst/>
                  <a:gdLst>
                    <a:gd name="connsiteX0" fmla="*/ 71438 w 1469231"/>
                    <a:gd name="connsiteY0" fmla="*/ 681037 h 1143000"/>
                    <a:gd name="connsiteX1" fmla="*/ 107156 w 1469231"/>
                    <a:gd name="connsiteY1" fmla="*/ 597694 h 1143000"/>
                    <a:gd name="connsiteX2" fmla="*/ 152400 w 1469231"/>
                    <a:gd name="connsiteY2" fmla="*/ 569119 h 1143000"/>
                    <a:gd name="connsiteX3" fmla="*/ 200025 w 1469231"/>
                    <a:gd name="connsiteY3" fmla="*/ 554831 h 1143000"/>
                    <a:gd name="connsiteX4" fmla="*/ 223838 w 1469231"/>
                    <a:gd name="connsiteY4" fmla="*/ 535781 h 1143000"/>
                    <a:gd name="connsiteX5" fmla="*/ 250031 w 1469231"/>
                    <a:gd name="connsiteY5" fmla="*/ 483394 h 1143000"/>
                    <a:gd name="connsiteX6" fmla="*/ 276225 w 1469231"/>
                    <a:gd name="connsiteY6" fmla="*/ 431006 h 1143000"/>
                    <a:gd name="connsiteX7" fmla="*/ 302419 w 1469231"/>
                    <a:gd name="connsiteY7" fmla="*/ 373856 h 1143000"/>
                    <a:gd name="connsiteX8" fmla="*/ 330994 w 1469231"/>
                    <a:gd name="connsiteY8" fmla="*/ 328612 h 1143000"/>
                    <a:gd name="connsiteX9" fmla="*/ 359569 w 1469231"/>
                    <a:gd name="connsiteY9" fmla="*/ 280987 h 1143000"/>
                    <a:gd name="connsiteX10" fmla="*/ 404813 w 1469231"/>
                    <a:gd name="connsiteY10" fmla="*/ 228600 h 1143000"/>
                    <a:gd name="connsiteX11" fmla="*/ 457200 w 1469231"/>
                    <a:gd name="connsiteY11" fmla="*/ 169069 h 1143000"/>
                    <a:gd name="connsiteX12" fmla="*/ 490538 w 1469231"/>
                    <a:gd name="connsiteY12" fmla="*/ 111919 h 1143000"/>
                    <a:gd name="connsiteX13" fmla="*/ 542925 w 1469231"/>
                    <a:gd name="connsiteY13" fmla="*/ 57150 h 1143000"/>
                    <a:gd name="connsiteX14" fmla="*/ 607219 w 1469231"/>
                    <a:gd name="connsiteY14" fmla="*/ 14287 h 1143000"/>
                    <a:gd name="connsiteX15" fmla="*/ 657225 w 1469231"/>
                    <a:gd name="connsiteY15" fmla="*/ 0 h 1143000"/>
                    <a:gd name="connsiteX16" fmla="*/ 704850 w 1469231"/>
                    <a:gd name="connsiteY16" fmla="*/ 19050 h 1143000"/>
                    <a:gd name="connsiteX17" fmla="*/ 764381 w 1469231"/>
                    <a:gd name="connsiteY17" fmla="*/ 38100 h 1143000"/>
                    <a:gd name="connsiteX18" fmla="*/ 823913 w 1469231"/>
                    <a:gd name="connsiteY18" fmla="*/ 54769 h 1143000"/>
                    <a:gd name="connsiteX19" fmla="*/ 883444 w 1469231"/>
                    <a:gd name="connsiteY19" fmla="*/ 85725 h 1143000"/>
                    <a:gd name="connsiteX20" fmla="*/ 947738 w 1469231"/>
                    <a:gd name="connsiteY20" fmla="*/ 107156 h 1143000"/>
                    <a:gd name="connsiteX21" fmla="*/ 997744 w 1469231"/>
                    <a:gd name="connsiteY21" fmla="*/ 135731 h 1143000"/>
                    <a:gd name="connsiteX22" fmla="*/ 1076325 w 1469231"/>
                    <a:gd name="connsiteY22" fmla="*/ 176212 h 1143000"/>
                    <a:gd name="connsiteX23" fmla="*/ 1171575 w 1469231"/>
                    <a:gd name="connsiteY23" fmla="*/ 209550 h 1143000"/>
                    <a:gd name="connsiteX24" fmla="*/ 1216819 w 1469231"/>
                    <a:gd name="connsiteY24" fmla="*/ 250031 h 1143000"/>
                    <a:gd name="connsiteX25" fmla="*/ 1238250 w 1469231"/>
                    <a:gd name="connsiteY25" fmla="*/ 300037 h 1143000"/>
                    <a:gd name="connsiteX26" fmla="*/ 1271588 w 1469231"/>
                    <a:gd name="connsiteY26" fmla="*/ 333375 h 1143000"/>
                    <a:gd name="connsiteX27" fmla="*/ 1335881 w 1469231"/>
                    <a:gd name="connsiteY27" fmla="*/ 359569 h 1143000"/>
                    <a:gd name="connsiteX28" fmla="*/ 1373981 w 1469231"/>
                    <a:gd name="connsiteY28" fmla="*/ 354806 h 1143000"/>
                    <a:gd name="connsiteX29" fmla="*/ 1426369 w 1469231"/>
                    <a:gd name="connsiteY29" fmla="*/ 388144 h 1143000"/>
                    <a:gd name="connsiteX30" fmla="*/ 1459706 w 1469231"/>
                    <a:gd name="connsiteY30" fmla="*/ 431006 h 1143000"/>
                    <a:gd name="connsiteX31" fmla="*/ 1469231 w 1469231"/>
                    <a:gd name="connsiteY31" fmla="*/ 490537 h 1143000"/>
                    <a:gd name="connsiteX32" fmla="*/ 1464469 w 1469231"/>
                    <a:gd name="connsiteY32" fmla="*/ 554831 h 1143000"/>
                    <a:gd name="connsiteX33" fmla="*/ 1447800 w 1469231"/>
                    <a:gd name="connsiteY33" fmla="*/ 597694 h 1143000"/>
                    <a:gd name="connsiteX34" fmla="*/ 1423988 w 1469231"/>
                    <a:gd name="connsiteY34" fmla="*/ 688181 h 1143000"/>
                    <a:gd name="connsiteX35" fmla="*/ 1381125 w 1469231"/>
                    <a:gd name="connsiteY35" fmla="*/ 795337 h 1143000"/>
                    <a:gd name="connsiteX36" fmla="*/ 1307306 w 1469231"/>
                    <a:gd name="connsiteY36" fmla="*/ 835819 h 1143000"/>
                    <a:gd name="connsiteX37" fmla="*/ 1183481 w 1469231"/>
                    <a:gd name="connsiteY37" fmla="*/ 845344 h 1143000"/>
                    <a:gd name="connsiteX38" fmla="*/ 1092994 w 1469231"/>
                    <a:gd name="connsiteY38" fmla="*/ 876300 h 1143000"/>
                    <a:gd name="connsiteX39" fmla="*/ 1009650 w 1469231"/>
                    <a:gd name="connsiteY39" fmla="*/ 912019 h 1143000"/>
                    <a:gd name="connsiteX40" fmla="*/ 942975 w 1469231"/>
                    <a:gd name="connsiteY40" fmla="*/ 950119 h 1143000"/>
                    <a:gd name="connsiteX41" fmla="*/ 862013 w 1469231"/>
                    <a:gd name="connsiteY41" fmla="*/ 988219 h 1143000"/>
                    <a:gd name="connsiteX42" fmla="*/ 804863 w 1469231"/>
                    <a:gd name="connsiteY42" fmla="*/ 1016794 h 1143000"/>
                    <a:gd name="connsiteX43" fmla="*/ 728663 w 1469231"/>
                    <a:gd name="connsiteY43" fmla="*/ 1045369 h 1143000"/>
                    <a:gd name="connsiteX44" fmla="*/ 657225 w 1469231"/>
                    <a:gd name="connsiteY44" fmla="*/ 1071562 h 1143000"/>
                    <a:gd name="connsiteX45" fmla="*/ 583406 w 1469231"/>
                    <a:gd name="connsiteY45" fmla="*/ 1088231 h 1143000"/>
                    <a:gd name="connsiteX46" fmla="*/ 514350 w 1469231"/>
                    <a:gd name="connsiteY46" fmla="*/ 1081087 h 1143000"/>
                    <a:gd name="connsiteX47" fmla="*/ 454819 w 1469231"/>
                    <a:gd name="connsiteY47" fmla="*/ 1109662 h 1143000"/>
                    <a:gd name="connsiteX48" fmla="*/ 383381 w 1469231"/>
                    <a:gd name="connsiteY48" fmla="*/ 1114425 h 1143000"/>
                    <a:gd name="connsiteX49" fmla="*/ 319088 w 1469231"/>
                    <a:gd name="connsiteY49" fmla="*/ 1128712 h 1143000"/>
                    <a:gd name="connsiteX50" fmla="*/ 240506 w 1469231"/>
                    <a:gd name="connsiteY50" fmla="*/ 1143000 h 1143000"/>
                    <a:gd name="connsiteX51" fmla="*/ 169069 w 1469231"/>
                    <a:gd name="connsiteY51" fmla="*/ 1131094 h 1143000"/>
                    <a:gd name="connsiteX52" fmla="*/ 104775 w 1469231"/>
                    <a:gd name="connsiteY52" fmla="*/ 1119187 h 1143000"/>
                    <a:gd name="connsiteX53" fmla="*/ 47625 w 1469231"/>
                    <a:gd name="connsiteY53" fmla="*/ 1073944 h 1143000"/>
                    <a:gd name="connsiteX54" fmla="*/ 26194 w 1469231"/>
                    <a:gd name="connsiteY54" fmla="*/ 1031081 h 1143000"/>
                    <a:gd name="connsiteX55" fmla="*/ 14288 w 1469231"/>
                    <a:gd name="connsiteY55" fmla="*/ 957262 h 1143000"/>
                    <a:gd name="connsiteX56" fmla="*/ 0 w 1469231"/>
                    <a:gd name="connsiteY56" fmla="*/ 885825 h 1143000"/>
                    <a:gd name="connsiteX57" fmla="*/ 14288 w 1469231"/>
                    <a:gd name="connsiteY57" fmla="*/ 800100 h 1143000"/>
                    <a:gd name="connsiteX58" fmla="*/ 71438 w 1469231"/>
                    <a:gd name="connsiteY58" fmla="*/ 681037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69231" h="1143000">
                      <a:moveTo>
                        <a:pt x="71438" y="681037"/>
                      </a:moveTo>
                      <a:lnTo>
                        <a:pt x="107156" y="597694"/>
                      </a:lnTo>
                      <a:lnTo>
                        <a:pt x="152400" y="569119"/>
                      </a:lnTo>
                      <a:lnTo>
                        <a:pt x="200025" y="554831"/>
                      </a:lnTo>
                      <a:lnTo>
                        <a:pt x="223838" y="535781"/>
                      </a:lnTo>
                      <a:lnTo>
                        <a:pt x="250031" y="483394"/>
                      </a:lnTo>
                      <a:lnTo>
                        <a:pt x="276225" y="431006"/>
                      </a:lnTo>
                      <a:lnTo>
                        <a:pt x="302419" y="373856"/>
                      </a:lnTo>
                      <a:lnTo>
                        <a:pt x="330994" y="328612"/>
                      </a:lnTo>
                      <a:lnTo>
                        <a:pt x="359569" y="280987"/>
                      </a:lnTo>
                      <a:lnTo>
                        <a:pt x="404813" y="228600"/>
                      </a:lnTo>
                      <a:lnTo>
                        <a:pt x="457200" y="169069"/>
                      </a:lnTo>
                      <a:lnTo>
                        <a:pt x="490538" y="111919"/>
                      </a:lnTo>
                      <a:lnTo>
                        <a:pt x="542925" y="57150"/>
                      </a:lnTo>
                      <a:lnTo>
                        <a:pt x="607219" y="14287"/>
                      </a:lnTo>
                      <a:lnTo>
                        <a:pt x="657225" y="0"/>
                      </a:lnTo>
                      <a:lnTo>
                        <a:pt x="704850" y="19050"/>
                      </a:lnTo>
                      <a:lnTo>
                        <a:pt x="764381" y="38100"/>
                      </a:lnTo>
                      <a:lnTo>
                        <a:pt x="823913" y="54769"/>
                      </a:lnTo>
                      <a:lnTo>
                        <a:pt x="883444" y="85725"/>
                      </a:lnTo>
                      <a:lnTo>
                        <a:pt x="947738" y="107156"/>
                      </a:lnTo>
                      <a:lnTo>
                        <a:pt x="997744" y="135731"/>
                      </a:lnTo>
                      <a:lnTo>
                        <a:pt x="1076325" y="176212"/>
                      </a:lnTo>
                      <a:lnTo>
                        <a:pt x="1171575" y="209550"/>
                      </a:lnTo>
                      <a:lnTo>
                        <a:pt x="1216819" y="250031"/>
                      </a:lnTo>
                      <a:lnTo>
                        <a:pt x="1238250" y="300037"/>
                      </a:lnTo>
                      <a:lnTo>
                        <a:pt x="1271588" y="333375"/>
                      </a:lnTo>
                      <a:lnTo>
                        <a:pt x="1335881" y="359569"/>
                      </a:lnTo>
                      <a:lnTo>
                        <a:pt x="1373981" y="354806"/>
                      </a:lnTo>
                      <a:lnTo>
                        <a:pt x="1426369" y="388144"/>
                      </a:lnTo>
                      <a:lnTo>
                        <a:pt x="1459706" y="431006"/>
                      </a:lnTo>
                      <a:lnTo>
                        <a:pt x="1469231" y="490537"/>
                      </a:lnTo>
                      <a:lnTo>
                        <a:pt x="1464469" y="554831"/>
                      </a:lnTo>
                      <a:lnTo>
                        <a:pt x="1447800" y="597694"/>
                      </a:lnTo>
                      <a:lnTo>
                        <a:pt x="1423988" y="688181"/>
                      </a:lnTo>
                      <a:lnTo>
                        <a:pt x="1381125" y="795337"/>
                      </a:lnTo>
                      <a:lnTo>
                        <a:pt x="1307306" y="835819"/>
                      </a:lnTo>
                      <a:lnTo>
                        <a:pt x="1183481" y="845344"/>
                      </a:lnTo>
                      <a:lnTo>
                        <a:pt x="1092994" y="876300"/>
                      </a:lnTo>
                      <a:lnTo>
                        <a:pt x="1009650" y="912019"/>
                      </a:lnTo>
                      <a:lnTo>
                        <a:pt x="942975" y="950119"/>
                      </a:lnTo>
                      <a:lnTo>
                        <a:pt x="862013" y="988219"/>
                      </a:lnTo>
                      <a:lnTo>
                        <a:pt x="804863" y="1016794"/>
                      </a:lnTo>
                      <a:lnTo>
                        <a:pt x="728663" y="1045369"/>
                      </a:lnTo>
                      <a:lnTo>
                        <a:pt x="657225" y="1071562"/>
                      </a:lnTo>
                      <a:lnTo>
                        <a:pt x="583406" y="1088231"/>
                      </a:lnTo>
                      <a:lnTo>
                        <a:pt x="514350" y="1081087"/>
                      </a:lnTo>
                      <a:lnTo>
                        <a:pt x="454819" y="1109662"/>
                      </a:lnTo>
                      <a:lnTo>
                        <a:pt x="383381" y="1114425"/>
                      </a:lnTo>
                      <a:lnTo>
                        <a:pt x="319088" y="1128712"/>
                      </a:lnTo>
                      <a:lnTo>
                        <a:pt x="240506" y="1143000"/>
                      </a:lnTo>
                      <a:lnTo>
                        <a:pt x="169069" y="1131094"/>
                      </a:lnTo>
                      <a:lnTo>
                        <a:pt x="104775" y="1119187"/>
                      </a:lnTo>
                      <a:lnTo>
                        <a:pt x="47625" y="1073944"/>
                      </a:lnTo>
                      <a:lnTo>
                        <a:pt x="26194" y="1031081"/>
                      </a:lnTo>
                      <a:lnTo>
                        <a:pt x="14288" y="957262"/>
                      </a:lnTo>
                      <a:lnTo>
                        <a:pt x="0" y="885825"/>
                      </a:lnTo>
                      <a:lnTo>
                        <a:pt x="14288" y="800100"/>
                      </a:lnTo>
                      <a:lnTo>
                        <a:pt x="71438" y="681037"/>
                      </a:lnTo>
                      <a:close/>
                    </a:path>
                  </a:pathLst>
                </a:custGeom>
                <a:solidFill>
                  <a:srgbClr val="ED7D31">
                    <a:lumMod val="20000"/>
                    <a:lumOff val="80000"/>
                  </a:srgbClr>
                </a:solidFill>
                <a:ln w="1270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solidFill>
                        <a:sysClr val="windowText" lastClr="000000"/>
                      </a:solidFill>
                    </a:ln>
                    <a:solidFill>
                      <a:prstClr val="white"/>
                    </a:solidFill>
                    <a:effectLst/>
                    <a:uLnTx/>
                    <a:uFillTx/>
                    <a:latin typeface="Times New Roman" panose="020F0502020204030204"/>
                    <a:ea typeface="黑体"/>
                    <a:cs typeface="+mn-cs"/>
                  </a:endParaRPr>
                </a:p>
              </p:txBody>
            </p:sp>
            <p:sp>
              <p:nvSpPr>
                <p:cNvPr id="106" name="任意多边形: 形状 105">
                  <a:extLst>
                    <a:ext uri="{FF2B5EF4-FFF2-40B4-BE49-F238E27FC236}">
                      <a16:creationId xmlns:a16="http://schemas.microsoft.com/office/drawing/2014/main" id="{061FB3BC-D568-4065-B972-C708629B8AEB}"/>
                    </a:ext>
                  </a:extLst>
                </p:cNvPr>
                <p:cNvSpPr/>
                <p:nvPr/>
              </p:nvSpPr>
              <p:spPr>
                <a:xfrm>
                  <a:off x="5715000" y="1547813"/>
                  <a:ext cx="599782" cy="885825"/>
                </a:xfrm>
                <a:custGeom>
                  <a:avLst/>
                  <a:gdLst>
                    <a:gd name="connsiteX0" fmla="*/ 0 w 599782"/>
                    <a:gd name="connsiteY0" fmla="*/ 885825 h 885825"/>
                    <a:gd name="connsiteX1" fmla="*/ 76200 w 599782"/>
                    <a:gd name="connsiteY1" fmla="*/ 800100 h 885825"/>
                    <a:gd name="connsiteX2" fmla="*/ 180975 w 599782"/>
                    <a:gd name="connsiteY2" fmla="*/ 714375 h 885825"/>
                    <a:gd name="connsiteX3" fmla="*/ 309563 w 599782"/>
                    <a:gd name="connsiteY3" fmla="*/ 652462 h 885825"/>
                    <a:gd name="connsiteX4" fmla="*/ 409575 w 599782"/>
                    <a:gd name="connsiteY4" fmla="*/ 590550 h 885825"/>
                    <a:gd name="connsiteX5" fmla="*/ 500063 w 599782"/>
                    <a:gd name="connsiteY5" fmla="*/ 519112 h 885825"/>
                    <a:gd name="connsiteX6" fmla="*/ 557213 w 599782"/>
                    <a:gd name="connsiteY6" fmla="*/ 452437 h 885825"/>
                    <a:gd name="connsiteX7" fmla="*/ 595313 w 599782"/>
                    <a:gd name="connsiteY7" fmla="*/ 419100 h 885825"/>
                    <a:gd name="connsiteX8" fmla="*/ 595313 w 599782"/>
                    <a:gd name="connsiteY8" fmla="*/ 338137 h 885825"/>
                    <a:gd name="connsiteX9" fmla="*/ 561975 w 599782"/>
                    <a:gd name="connsiteY9" fmla="*/ 214312 h 885825"/>
                    <a:gd name="connsiteX10" fmla="*/ 519113 w 599782"/>
                    <a:gd name="connsiteY10" fmla="*/ 80962 h 885825"/>
                    <a:gd name="connsiteX11" fmla="*/ 490538 w 599782"/>
                    <a:gd name="connsiteY11"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782" h="885825">
                      <a:moveTo>
                        <a:pt x="0" y="885825"/>
                      </a:moveTo>
                      <a:cubicBezTo>
                        <a:pt x="23019" y="857250"/>
                        <a:pt x="46038" y="828675"/>
                        <a:pt x="76200" y="800100"/>
                      </a:cubicBezTo>
                      <a:cubicBezTo>
                        <a:pt x="106362" y="771525"/>
                        <a:pt x="142081" y="738981"/>
                        <a:pt x="180975" y="714375"/>
                      </a:cubicBezTo>
                      <a:cubicBezTo>
                        <a:pt x="219869" y="689769"/>
                        <a:pt x="271463" y="673099"/>
                        <a:pt x="309563" y="652462"/>
                      </a:cubicBezTo>
                      <a:cubicBezTo>
                        <a:pt x="347663" y="631825"/>
                        <a:pt x="377825" y="612775"/>
                        <a:pt x="409575" y="590550"/>
                      </a:cubicBezTo>
                      <a:cubicBezTo>
                        <a:pt x="441325" y="568325"/>
                        <a:pt x="475457" y="542131"/>
                        <a:pt x="500063" y="519112"/>
                      </a:cubicBezTo>
                      <a:cubicBezTo>
                        <a:pt x="524669" y="496093"/>
                        <a:pt x="541338" y="469106"/>
                        <a:pt x="557213" y="452437"/>
                      </a:cubicBezTo>
                      <a:cubicBezTo>
                        <a:pt x="573088" y="435768"/>
                        <a:pt x="588963" y="438150"/>
                        <a:pt x="595313" y="419100"/>
                      </a:cubicBezTo>
                      <a:cubicBezTo>
                        <a:pt x="601663" y="400050"/>
                        <a:pt x="600869" y="372268"/>
                        <a:pt x="595313" y="338137"/>
                      </a:cubicBezTo>
                      <a:cubicBezTo>
                        <a:pt x="589757" y="304006"/>
                        <a:pt x="574675" y="257174"/>
                        <a:pt x="561975" y="214312"/>
                      </a:cubicBezTo>
                      <a:cubicBezTo>
                        <a:pt x="549275" y="171449"/>
                        <a:pt x="531019" y="116681"/>
                        <a:pt x="519113" y="80962"/>
                      </a:cubicBezTo>
                      <a:cubicBezTo>
                        <a:pt x="507207" y="45243"/>
                        <a:pt x="498872" y="22621"/>
                        <a:pt x="490538" y="0"/>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7" name="任意多边形: 形状 106">
                  <a:extLst>
                    <a:ext uri="{FF2B5EF4-FFF2-40B4-BE49-F238E27FC236}">
                      <a16:creationId xmlns:a16="http://schemas.microsoft.com/office/drawing/2014/main" id="{AF56670B-B9A2-4373-ADC4-DAD26D2E69BE}"/>
                    </a:ext>
                  </a:extLst>
                </p:cNvPr>
                <p:cNvSpPr/>
                <p:nvPr/>
              </p:nvSpPr>
              <p:spPr>
                <a:xfrm>
                  <a:off x="6313488" y="1924050"/>
                  <a:ext cx="557212" cy="94980"/>
                </a:xfrm>
                <a:custGeom>
                  <a:avLst/>
                  <a:gdLst>
                    <a:gd name="connsiteX0" fmla="*/ 0 w 557212"/>
                    <a:gd name="connsiteY0" fmla="*/ 47625 h 94980"/>
                    <a:gd name="connsiteX1" fmla="*/ 147637 w 557212"/>
                    <a:gd name="connsiteY1" fmla="*/ 47625 h 94980"/>
                    <a:gd name="connsiteX2" fmla="*/ 266700 w 557212"/>
                    <a:gd name="connsiteY2" fmla="*/ 66675 h 94980"/>
                    <a:gd name="connsiteX3" fmla="*/ 366712 w 557212"/>
                    <a:gd name="connsiteY3" fmla="*/ 90488 h 94980"/>
                    <a:gd name="connsiteX4" fmla="*/ 400050 w 557212"/>
                    <a:gd name="connsiteY4" fmla="*/ 85725 h 94980"/>
                    <a:gd name="connsiteX5" fmla="*/ 557212 w 557212"/>
                    <a:gd name="connsiteY5" fmla="*/ 0 h 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12" h="94980">
                      <a:moveTo>
                        <a:pt x="0" y="47625"/>
                      </a:moveTo>
                      <a:cubicBezTo>
                        <a:pt x="51593" y="46037"/>
                        <a:pt x="103187" y="44450"/>
                        <a:pt x="147637" y="47625"/>
                      </a:cubicBezTo>
                      <a:cubicBezTo>
                        <a:pt x="192087" y="50800"/>
                        <a:pt x="230188" y="59531"/>
                        <a:pt x="266700" y="66675"/>
                      </a:cubicBezTo>
                      <a:cubicBezTo>
                        <a:pt x="303212" y="73819"/>
                        <a:pt x="344487" y="87313"/>
                        <a:pt x="366712" y="90488"/>
                      </a:cubicBezTo>
                      <a:cubicBezTo>
                        <a:pt x="388937" y="93663"/>
                        <a:pt x="368300" y="100806"/>
                        <a:pt x="400050" y="85725"/>
                      </a:cubicBezTo>
                      <a:cubicBezTo>
                        <a:pt x="431800" y="70644"/>
                        <a:pt x="557212" y="0"/>
                        <a:pt x="557212" y="0"/>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8" name="任意多边形: 形状 107">
                  <a:extLst>
                    <a:ext uri="{FF2B5EF4-FFF2-40B4-BE49-F238E27FC236}">
                      <a16:creationId xmlns:a16="http://schemas.microsoft.com/office/drawing/2014/main" id="{C33CBB0D-37BA-4FE2-968C-ED4E2FD775DC}"/>
                    </a:ext>
                  </a:extLst>
                </p:cNvPr>
                <p:cNvSpPr/>
                <p:nvPr/>
              </p:nvSpPr>
              <p:spPr>
                <a:xfrm>
                  <a:off x="6691313" y="2014856"/>
                  <a:ext cx="123825" cy="138112"/>
                </a:xfrm>
                <a:custGeom>
                  <a:avLst/>
                  <a:gdLst>
                    <a:gd name="connsiteX0" fmla="*/ 0 w 123825"/>
                    <a:gd name="connsiteY0" fmla="*/ 0 h 138112"/>
                    <a:gd name="connsiteX1" fmla="*/ 123825 w 123825"/>
                    <a:gd name="connsiteY1" fmla="*/ 138112 h 138112"/>
                  </a:gdLst>
                  <a:ahLst/>
                  <a:cxnLst>
                    <a:cxn ang="0">
                      <a:pos x="connsiteX0" y="connsiteY0"/>
                    </a:cxn>
                    <a:cxn ang="0">
                      <a:pos x="connsiteX1" y="connsiteY1"/>
                    </a:cxn>
                  </a:cxnLst>
                  <a:rect l="l" t="t" r="r" b="b"/>
                  <a:pathLst>
                    <a:path w="123825" h="138112">
                      <a:moveTo>
                        <a:pt x="0" y="0"/>
                      </a:moveTo>
                      <a:cubicBezTo>
                        <a:pt x="51594" y="58737"/>
                        <a:pt x="103188" y="117475"/>
                        <a:pt x="123825" y="138112"/>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sp>
            <p:nvSpPr>
              <p:cNvPr id="104" name="椭圆 103">
                <a:extLst>
                  <a:ext uri="{FF2B5EF4-FFF2-40B4-BE49-F238E27FC236}">
                    <a16:creationId xmlns:a16="http://schemas.microsoft.com/office/drawing/2014/main" id="{C44DC876-908F-43C3-8B09-CA20F7DF5A47}"/>
                  </a:ext>
                </a:extLst>
              </p:cNvPr>
              <p:cNvSpPr/>
              <p:nvPr/>
            </p:nvSpPr>
            <p:spPr>
              <a:xfrm>
                <a:off x="7280444" y="3017130"/>
                <a:ext cx="914400" cy="914400"/>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grpSp>
          <p:nvGrpSpPr>
            <p:cNvPr id="59" name="组合 58">
              <a:extLst>
                <a:ext uri="{FF2B5EF4-FFF2-40B4-BE49-F238E27FC236}">
                  <a16:creationId xmlns:a16="http://schemas.microsoft.com/office/drawing/2014/main" id="{EC45CE5E-BB98-414A-BE01-9C3AF06DABDD}"/>
                </a:ext>
              </a:extLst>
            </p:cNvPr>
            <p:cNvGrpSpPr/>
            <p:nvPr/>
          </p:nvGrpSpPr>
          <p:grpSpPr>
            <a:xfrm>
              <a:off x="615950" y="4578143"/>
              <a:ext cx="2017426" cy="1208962"/>
              <a:chOff x="6981986" y="2940050"/>
              <a:chExt cx="1469231" cy="1143000"/>
            </a:xfrm>
          </p:grpSpPr>
          <p:grpSp>
            <p:nvGrpSpPr>
              <p:cNvPr id="97" name="组合 96">
                <a:extLst>
                  <a:ext uri="{FF2B5EF4-FFF2-40B4-BE49-F238E27FC236}">
                    <a16:creationId xmlns:a16="http://schemas.microsoft.com/office/drawing/2014/main" id="{75613407-413B-4068-86A3-A19A36776E7A}"/>
                  </a:ext>
                </a:extLst>
              </p:cNvPr>
              <p:cNvGrpSpPr/>
              <p:nvPr/>
            </p:nvGrpSpPr>
            <p:grpSpPr>
              <a:xfrm>
                <a:off x="6981986" y="2940050"/>
                <a:ext cx="1469231" cy="1143000"/>
                <a:chOff x="5557830" y="1437260"/>
                <a:chExt cx="1469231" cy="1143000"/>
              </a:xfrm>
            </p:grpSpPr>
            <p:sp>
              <p:nvSpPr>
                <p:cNvPr id="99" name="任意多边形: 形状 98">
                  <a:extLst>
                    <a:ext uri="{FF2B5EF4-FFF2-40B4-BE49-F238E27FC236}">
                      <a16:creationId xmlns:a16="http://schemas.microsoft.com/office/drawing/2014/main" id="{2D7829A5-4639-4748-A9A6-4D5E4B824DD8}"/>
                    </a:ext>
                  </a:extLst>
                </p:cNvPr>
                <p:cNvSpPr/>
                <p:nvPr/>
              </p:nvSpPr>
              <p:spPr>
                <a:xfrm>
                  <a:off x="5557830" y="1437260"/>
                  <a:ext cx="1469231" cy="1143000"/>
                </a:xfrm>
                <a:custGeom>
                  <a:avLst/>
                  <a:gdLst>
                    <a:gd name="connsiteX0" fmla="*/ 71438 w 1469231"/>
                    <a:gd name="connsiteY0" fmla="*/ 681037 h 1143000"/>
                    <a:gd name="connsiteX1" fmla="*/ 107156 w 1469231"/>
                    <a:gd name="connsiteY1" fmla="*/ 597694 h 1143000"/>
                    <a:gd name="connsiteX2" fmla="*/ 152400 w 1469231"/>
                    <a:gd name="connsiteY2" fmla="*/ 569119 h 1143000"/>
                    <a:gd name="connsiteX3" fmla="*/ 200025 w 1469231"/>
                    <a:gd name="connsiteY3" fmla="*/ 554831 h 1143000"/>
                    <a:gd name="connsiteX4" fmla="*/ 223838 w 1469231"/>
                    <a:gd name="connsiteY4" fmla="*/ 535781 h 1143000"/>
                    <a:gd name="connsiteX5" fmla="*/ 250031 w 1469231"/>
                    <a:gd name="connsiteY5" fmla="*/ 483394 h 1143000"/>
                    <a:gd name="connsiteX6" fmla="*/ 276225 w 1469231"/>
                    <a:gd name="connsiteY6" fmla="*/ 431006 h 1143000"/>
                    <a:gd name="connsiteX7" fmla="*/ 302419 w 1469231"/>
                    <a:gd name="connsiteY7" fmla="*/ 373856 h 1143000"/>
                    <a:gd name="connsiteX8" fmla="*/ 330994 w 1469231"/>
                    <a:gd name="connsiteY8" fmla="*/ 328612 h 1143000"/>
                    <a:gd name="connsiteX9" fmla="*/ 359569 w 1469231"/>
                    <a:gd name="connsiteY9" fmla="*/ 280987 h 1143000"/>
                    <a:gd name="connsiteX10" fmla="*/ 404813 w 1469231"/>
                    <a:gd name="connsiteY10" fmla="*/ 228600 h 1143000"/>
                    <a:gd name="connsiteX11" fmla="*/ 457200 w 1469231"/>
                    <a:gd name="connsiteY11" fmla="*/ 169069 h 1143000"/>
                    <a:gd name="connsiteX12" fmla="*/ 490538 w 1469231"/>
                    <a:gd name="connsiteY12" fmla="*/ 111919 h 1143000"/>
                    <a:gd name="connsiteX13" fmla="*/ 542925 w 1469231"/>
                    <a:gd name="connsiteY13" fmla="*/ 57150 h 1143000"/>
                    <a:gd name="connsiteX14" fmla="*/ 607219 w 1469231"/>
                    <a:gd name="connsiteY14" fmla="*/ 14287 h 1143000"/>
                    <a:gd name="connsiteX15" fmla="*/ 657225 w 1469231"/>
                    <a:gd name="connsiteY15" fmla="*/ 0 h 1143000"/>
                    <a:gd name="connsiteX16" fmla="*/ 704850 w 1469231"/>
                    <a:gd name="connsiteY16" fmla="*/ 19050 h 1143000"/>
                    <a:gd name="connsiteX17" fmla="*/ 764381 w 1469231"/>
                    <a:gd name="connsiteY17" fmla="*/ 38100 h 1143000"/>
                    <a:gd name="connsiteX18" fmla="*/ 823913 w 1469231"/>
                    <a:gd name="connsiteY18" fmla="*/ 54769 h 1143000"/>
                    <a:gd name="connsiteX19" fmla="*/ 883444 w 1469231"/>
                    <a:gd name="connsiteY19" fmla="*/ 85725 h 1143000"/>
                    <a:gd name="connsiteX20" fmla="*/ 947738 w 1469231"/>
                    <a:gd name="connsiteY20" fmla="*/ 107156 h 1143000"/>
                    <a:gd name="connsiteX21" fmla="*/ 997744 w 1469231"/>
                    <a:gd name="connsiteY21" fmla="*/ 135731 h 1143000"/>
                    <a:gd name="connsiteX22" fmla="*/ 1076325 w 1469231"/>
                    <a:gd name="connsiteY22" fmla="*/ 176212 h 1143000"/>
                    <a:gd name="connsiteX23" fmla="*/ 1171575 w 1469231"/>
                    <a:gd name="connsiteY23" fmla="*/ 209550 h 1143000"/>
                    <a:gd name="connsiteX24" fmla="*/ 1216819 w 1469231"/>
                    <a:gd name="connsiteY24" fmla="*/ 250031 h 1143000"/>
                    <a:gd name="connsiteX25" fmla="*/ 1238250 w 1469231"/>
                    <a:gd name="connsiteY25" fmla="*/ 300037 h 1143000"/>
                    <a:gd name="connsiteX26" fmla="*/ 1271588 w 1469231"/>
                    <a:gd name="connsiteY26" fmla="*/ 333375 h 1143000"/>
                    <a:gd name="connsiteX27" fmla="*/ 1335881 w 1469231"/>
                    <a:gd name="connsiteY27" fmla="*/ 359569 h 1143000"/>
                    <a:gd name="connsiteX28" fmla="*/ 1373981 w 1469231"/>
                    <a:gd name="connsiteY28" fmla="*/ 354806 h 1143000"/>
                    <a:gd name="connsiteX29" fmla="*/ 1426369 w 1469231"/>
                    <a:gd name="connsiteY29" fmla="*/ 388144 h 1143000"/>
                    <a:gd name="connsiteX30" fmla="*/ 1459706 w 1469231"/>
                    <a:gd name="connsiteY30" fmla="*/ 431006 h 1143000"/>
                    <a:gd name="connsiteX31" fmla="*/ 1469231 w 1469231"/>
                    <a:gd name="connsiteY31" fmla="*/ 490537 h 1143000"/>
                    <a:gd name="connsiteX32" fmla="*/ 1464469 w 1469231"/>
                    <a:gd name="connsiteY32" fmla="*/ 554831 h 1143000"/>
                    <a:gd name="connsiteX33" fmla="*/ 1447800 w 1469231"/>
                    <a:gd name="connsiteY33" fmla="*/ 597694 h 1143000"/>
                    <a:gd name="connsiteX34" fmla="*/ 1423988 w 1469231"/>
                    <a:gd name="connsiteY34" fmla="*/ 688181 h 1143000"/>
                    <a:gd name="connsiteX35" fmla="*/ 1381125 w 1469231"/>
                    <a:gd name="connsiteY35" fmla="*/ 795337 h 1143000"/>
                    <a:gd name="connsiteX36" fmla="*/ 1307306 w 1469231"/>
                    <a:gd name="connsiteY36" fmla="*/ 835819 h 1143000"/>
                    <a:gd name="connsiteX37" fmla="*/ 1183481 w 1469231"/>
                    <a:gd name="connsiteY37" fmla="*/ 845344 h 1143000"/>
                    <a:gd name="connsiteX38" fmla="*/ 1092994 w 1469231"/>
                    <a:gd name="connsiteY38" fmla="*/ 876300 h 1143000"/>
                    <a:gd name="connsiteX39" fmla="*/ 1009650 w 1469231"/>
                    <a:gd name="connsiteY39" fmla="*/ 912019 h 1143000"/>
                    <a:gd name="connsiteX40" fmla="*/ 942975 w 1469231"/>
                    <a:gd name="connsiteY40" fmla="*/ 950119 h 1143000"/>
                    <a:gd name="connsiteX41" fmla="*/ 862013 w 1469231"/>
                    <a:gd name="connsiteY41" fmla="*/ 988219 h 1143000"/>
                    <a:gd name="connsiteX42" fmla="*/ 804863 w 1469231"/>
                    <a:gd name="connsiteY42" fmla="*/ 1016794 h 1143000"/>
                    <a:gd name="connsiteX43" fmla="*/ 728663 w 1469231"/>
                    <a:gd name="connsiteY43" fmla="*/ 1045369 h 1143000"/>
                    <a:gd name="connsiteX44" fmla="*/ 657225 w 1469231"/>
                    <a:gd name="connsiteY44" fmla="*/ 1071562 h 1143000"/>
                    <a:gd name="connsiteX45" fmla="*/ 583406 w 1469231"/>
                    <a:gd name="connsiteY45" fmla="*/ 1088231 h 1143000"/>
                    <a:gd name="connsiteX46" fmla="*/ 514350 w 1469231"/>
                    <a:gd name="connsiteY46" fmla="*/ 1081087 h 1143000"/>
                    <a:gd name="connsiteX47" fmla="*/ 454819 w 1469231"/>
                    <a:gd name="connsiteY47" fmla="*/ 1109662 h 1143000"/>
                    <a:gd name="connsiteX48" fmla="*/ 383381 w 1469231"/>
                    <a:gd name="connsiteY48" fmla="*/ 1114425 h 1143000"/>
                    <a:gd name="connsiteX49" fmla="*/ 319088 w 1469231"/>
                    <a:gd name="connsiteY49" fmla="*/ 1128712 h 1143000"/>
                    <a:gd name="connsiteX50" fmla="*/ 240506 w 1469231"/>
                    <a:gd name="connsiteY50" fmla="*/ 1143000 h 1143000"/>
                    <a:gd name="connsiteX51" fmla="*/ 169069 w 1469231"/>
                    <a:gd name="connsiteY51" fmla="*/ 1131094 h 1143000"/>
                    <a:gd name="connsiteX52" fmla="*/ 104775 w 1469231"/>
                    <a:gd name="connsiteY52" fmla="*/ 1119187 h 1143000"/>
                    <a:gd name="connsiteX53" fmla="*/ 47625 w 1469231"/>
                    <a:gd name="connsiteY53" fmla="*/ 1073944 h 1143000"/>
                    <a:gd name="connsiteX54" fmla="*/ 26194 w 1469231"/>
                    <a:gd name="connsiteY54" fmla="*/ 1031081 h 1143000"/>
                    <a:gd name="connsiteX55" fmla="*/ 14288 w 1469231"/>
                    <a:gd name="connsiteY55" fmla="*/ 957262 h 1143000"/>
                    <a:gd name="connsiteX56" fmla="*/ 0 w 1469231"/>
                    <a:gd name="connsiteY56" fmla="*/ 885825 h 1143000"/>
                    <a:gd name="connsiteX57" fmla="*/ 14288 w 1469231"/>
                    <a:gd name="connsiteY57" fmla="*/ 800100 h 1143000"/>
                    <a:gd name="connsiteX58" fmla="*/ 71438 w 1469231"/>
                    <a:gd name="connsiteY58" fmla="*/ 681037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69231" h="1143000">
                      <a:moveTo>
                        <a:pt x="71438" y="681037"/>
                      </a:moveTo>
                      <a:lnTo>
                        <a:pt x="107156" y="597694"/>
                      </a:lnTo>
                      <a:lnTo>
                        <a:pt x="152400" y="569119"/>
                      </a:lnTo>
                      <a:lnTo>
                        <a:pt x="200025" y="554831"/>
                      </a:lnTo>
                      <a:lnTo>
                        <a:pt x="223838" y="535781"/>
                      </a:lnTo>
                      <a:lnTo>
                        <a:pt x="250031" y="483394"/>
                      </a:lnTo>
                      <a:lnTo>
                        <a:pt x="276225" y="431006"/>
                      </a:lnTo>
                      <a:lnTo>
                        <a:pt x="302419" y="373856"/>
                      </a:lnTo>
                      <a:lnTo>
                        <a:pt x="330994" y="328612"/>
                      </a:lnTo>
                      <a:lnTo>
                        <a:pt x="359569" y="280987"/>
                      </a:lnTo>
                      <a:lnTo>
                        <a:pt x="404813" y="228600"/>
                      </a:lnTo>
                      <a:lnTo>
                        <a:pt x="457200" y="169069"/>
                      </a:lnTo>
                      <a:lnTo>
                        <a:pt x="490538" y="111919"/>
                      </a:lnTo>
                      <a:lnTo>
                        <a:pt x="542925" y="57150"/>
                      </a:lnTo>
                      <a:lnTo>
                        <a:pt x="607219" y="14287"/>
                      </a:lnTo>
                      <a:lnTo>
                        <a:pt x="657225" y="0"/>
                      </a:lnTo>
                      <a:lnTo>
                        <a:pt x="704850" y="19050"/>
                      </a:lnTo>
                      <a:lnTo>
                        <a:pt x="764381" y="38100"/>
                      </a:lnTo>
                      <a:lnTo>
                        <a:pt x="823913" y="54769"/>
                      </a:lnTo>
                      <a:lnTo>
                        <a:pt x="883444" y="85725"/>
                      </a:lnTo>
                      <a:lnTo>
                        <a:pt x="947738" y="107156"/>
                      </a:lnTo>
                      <a:lnTo>
                        <a:pt x="997744" y="135731"/>
                      </a:lnTo>
                      <a:lnTo>
                        <a:pt x="1076325" y="176212"/>
                      </a:lnTo>
                      <a:lnTo>
                        <a:pt x="1171575" y="209550"/>
                      </a:lnTo>
                      <a:lnTo>
                        <a:pt x="1216819" y="250031"/>
                      </a:lnTo>
                      <a:lnTo>
                        <a:pt x="1238250" y="300037"/>
                      </a:lnTo>
                      <a:lnTo>
                        <a:pt x="1271588" y="333375"/>
                      </a:lnTo>
                      <a:lnTo>
                        <a:pt x="1335881" y="359569"/>
                      </a:lnTo>
                      <a:lnTo>
                        <a:pt x="1373981" y="354806"/>
                      </a:lnTo>
                      <a:lnTo>
                        <a:pt x="1426369" y="388144"/>
                      </a:lnTo>
                      <a:lnTo>
                        <a:pt x="1459706" y="431006"/>
                      </a:lnTo>
                      <a:lnTo>
                        <a:pt x="1469231" y="490537"/>
                      </a:lnTo>
                      <a:lnTo>
                        <a:pt x="1464469" y="554831"/>
                      </a:lnTo>
                      <a:lnTo>
                        <a:pt x="1447800" y="597694"/>
                      </a:lnTo>
                      <a:lnTo>
                        <a:pt x="1423988" y="688181"/>
                      </a:lnTo>
                      <a:lnTo>
                        <a:pt x="1381125" y="795337"/>
                      </a:lnTo>
                      <a:lnTo>
                        <a:pt x="1307306" y="835819"/>
                      </a:lnTo>
                      <a:lnTo>
                        <a:pt x="1183481" y="845344"/>
                      </a:lnTo>
                      <a:lnTo>
                        <a:pt x="1092994" y="876300"/>
                      </a:lnTo>
                      <a:lnTo>
                        <a:pt x="1009650" y="912019"/>
                      </a:lnTo>
                      <a:lnTo>
                        <a:pt x="942975" y="950119"/>
                      </a:lnTo>
                      <a:lnTo>
                        <a:pt x="862013" y="988219"/>
                      </a:lnTo>
                      <a:lnTo>
                        <a:pt x="804863" y="1016794"/>
                      </a:lnTo>
                      <a:lnTo>
                        <a:pt x="728663" y="1045369"/>
                      </a:lnTo>
                      <a:lnTo>
                        <a:pt x="657225" y="1071562"/>
                      </a:lnTo>
                      <a:lnTo>
                        <a:pt x="583406" y="1088231"/>
                      </a:lnTo>
                      <a:lnTo>
                        <a:pt x="514350" y="1081087"/>
                      </a:lnTo>
                      <a:lnTo>
                        <a:pt x="454819" y="1109662"/>
                      </a:lnTo>
                      <a:lnTo>
                        <a:pt x="383381" y="1114425"/>
                      </a:lnTo>
                      <a:lnTo>
                        <a:pt x="319088" y="1128712"/>
                      </a:lnTo>
                      <a:lnTo>
                        <a:pt x="240506" y="1143000"/>
                      </a:lnTo>
                      <a:lnTo>
                        <a:pt x="169069" y="1131094"/>
                      </a:lnTo>
                      <a:lnTo>
                        <a:pt x="104775" y="1119187"/>
                      </a:lnTo>
                      <a:lnTo>
                        <a:pt x="47625" y="1073944"/>
                      </a:lnTo>
                      <a:lnTo>
                        <a:pt x="26194" y="1031081"/>
                      </a:lnTo>
                      <a:lnTo>
                        <a:pt x="14288" y="957262"/>
                      </a:lnTo>
                      <a:lnTo>
                        <a:pt x="0" y="885825"/>
                      </a:lnTo>
                      <a:lnTo>
                        <a:pt x="14288" y="800100"/>
                      </a:lnTo>
                      <a:lnTo>
                        <a:pt x="71438" y="681037"/>
                      </a:lnTo>
                      <a:close/>
                    </a:path>
                  </a:pathLst>
                </a:cu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solidFill>
                        <a:sysClr val="windowText" lastClr="000000"/>
                      </a:solidFill>
                    </a:ln>
                    <a:solidFill>
                      <a:prstClr val="white"/>
                    </a:solidFill>
                    <a:effectLst/>
                    <a:uLnTx/>
                    <a:uFillTx/>
                    <a:latin typeface="Times New Roman" panose="020F0502020204030204"/>
                    <a:ea typeface="黑体"/>
                    <a:cs typeface="+mn-cs"/>
                  </a:endParaRPr>
                </a:p>
              </p:txBody>
            </p:sp>
            <p:sp>
              <p:nvSpPr>
                <p:cNvPr id="100" name="任意多边形: 形状 99">
                  <a:extLst>
                    <a:ext uri="{FF2B5EF4-FFF2-40B4-BE49-F238E27FC236}">
                      <a16:creationId xmlns:a16="http://schemas.microsoft.com/office/drawing/2014/main" id="{BD0107BD-260A-49DF-8D65-44A48683FAB5}"/>
                    </a:ext>
                  </a:extLst>
                </p:cNvPr>
                <p:cNvSpPr/>
                <p:nvPr/>
              </p:nvSpPr>
              <p:spPr>
                <a:xfrm>
                  <a:off x="5715000" y="1547813"/>
                  <a:ext cx="599782" cy="885825"/>
                </a:xfrm>
                <a:custGeom>
                  <a:avLst/>
                  <a:gdLst>
                    <a:gd name="connsiteX0" fmla="*/ 0 w 599782"/>
                    <a:gd name="connsiteY0" fmla="*/ 885825 h 885825"/>
                    <a:gd name="connsiteX1" fmla="*/ 76200 w 599782"/>
                    <a:gd name="connsiteY1" fmla="*/ 800100 h 885825"/>
                    <a:gd name="connsiteX2" fmla="*/ 180975 w 599782"/>
                    <a:gd name="connsiteY2" fmla="*/ 714375 h 885825"/>
                    <a:gd name="connsiteX3" fmla="*/ 309563 w 599782"/>
                    <a:gd name="connsiteY3" fmla="*/ 652462 h 885825"/>
                    <a:gd name="connsiteX4" fmla="*/ 409575 w 599782"/>
                    <a:gd name="connsiteY4" fmla="*/ 590550 h 885825"/>
                    <a:gd name="connsiteX5" fmla="*/ 500063 w 599782"/>
                    <a:gd name="connsiteY5" fmla="*/ 519112 h 885825"/>
                    <a:gd name="connsiteX6" fmla="*/ 557213 w 599782"/>
                    <a:gd name="connsiteY6" fmla="*/ 452437 h 885825"/>
                    <a:gd name="connsiteX7" fmla="*/ 595313 w 599782"/>
                    <a:gd name="connsiteY7" fmla="*/ 419100 h 885825"/>
                    <a:gd name="connsiteX8" fmla="*/ 595313 w 599782"/>
                    <a:gd name="connsiteY8" fmla="*/ 338137 h 885825"/>
                    <a:gd name="connsiteX9" fmla="*/ 561975 w 599782"/>
                    <a:gd name="connsiteY9" fmla="*/ 214312 h 885825"/>
                    <a:gd name="connsiteX10" fmla="*/ 519113 w 599782"/>
                    <a:gd name="connsiteY10" fmla="*/ 80962 h 885825"/>
                    <a:gd name="connsiteX11" fmla="*/ 490538 w 599782"/>
                    <a:gd name="connsiteY11"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782" h="885825">
                      <a:moveTo>
                        <a:pt x="0" y="885825"/>
                      </a:moveTo>
                      <a:cubicBezTo>
                        <a:pt x="23019" y="857250"/>
                        <a:pt x="46038" y="828675"/>
                        <a:pt x="76200" y="800100"/>
                      </a:cubicBezTo>
                      <a:cubicBezTo>
                        <a:pt x="106362" y="771525"/>
                        <a:pt x="142081" y="738981"/>
                        <a:pt x="180975" y="714375"/>
                      </a:cubicBezTo>
                      <a:cubicBezTo>
                        <a:pt x="219869" y="689769"/>
                        <a:pt x="271463" y="673099"/>
                        <a:pt x="309563" y="652462"/>
                      </a:cubicBezTo>
                      <a:cubicBezTo>
                        <a:pt x="347663" y="631825"/>
                        <a:pt x="377825" y="612775"/>
                        <a:pt x="409575" y="590550"/>
                      </a:cubicBezTo>
                      <a:cubicBezTo>
                        <a:pt x="441325" y="568325"/>
                        <a:pt x="475457" y="542131"/>
                        <a:pt x="500063" y="519112"/>
                      </a:cubicBezTo>
                      <a:cubicBezTo>
                        <a:pt x="524669" y="496093"/>
                        <a:pt x="541338" y="469106"/>
                        <a:pt x="557213" y="452437"/>
                      </a:cubicBezTo>
                      <a:cubicBezTo>
                        <a:pt x="573088" y="435768"/>
                        <a:pt x="588963" y="438150"/>
                        <a:pt x="595313" y="419100"/>
                      </a:cubicBezTo>
                      <a:cubicBezTo>
                        <a:pt x="601663" y="400050"/>
                        <a:pt x="600869" y="372268"/>
                        <a:pt x="595313" y="338137"/>
                      </a:cubicBezTo>
                      <a:cubicBezTo>
                        <a:pt x="589757" y="304006"/>
                        <a:pt x="574675" y="257174"/>
                        <a:pt x="561975" y="214312"/>
                      </a:cubicBezTo>
                      <a:cubicBezTo>
                        <a:pt x="549275" y="171449"/>
                        <a:pt x="531019" y="116681"/>
                        <a:pt x="519113" y="80962"/>
                      </a:cubicBezTo>
                      <a:cubicBezTo>
                        <a:pt x="507207" y="45243"/>
                        <a:pt x="498872" y="22621"/>
                        <a:pt x="490538" y="0"/>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1" name="任意多边形: 形状 100">
                  <a:extLst>
                    <a:ext uri="{FF2B5EF4-FFF2-40B4-BE49-F238E27FC236}">
                      <a16:creationId xmlns:a16="http://schemas.microsoft.com/office/drawing/2014/main" id="{99602874-D76E-42B2-A141-0066256A9934}"/>
                    </a:ext>
                  </a:extLst>
                </p:cNvPr>
                <p:cNvSpPr/>
                <p:nvPr/>
              </p:nvSpPr>
              <p:spPr>
                <a:xfrm>
                  <a:off x="6313488" y="1924050"/>
                  <a:ext cx="557212" cy="94980"/>
                </a:xfrm>
                <a:custGeom>
                  <a:avLst/>
                  <a:gdLst>
                    <a:gd name="connsiteX0" fmla="*/ 0 w 557212"/>
                    <a:gd name="connsiteY0" fmla="*/ 47625 h 94980"/>
                    <a:gd name="connsiteX1" fmla="*/ 147637 w 557212"/>
                    <a:gd name="connsiteY1" fmla="*/ 47625 h 94980"/>
                    <a:gd name="connsiteX2" fmla="*/ 266700 w 557212"/>
                    <a:gd name="connsiteY2" fmla="*/ 66675 h 94980"/>
                    <a:gd name="connsiteX3" fmla="*/ 366712 w 557212"/>
                    <a:gd name="connsiteY3" fmla="*/ 90488 h 94980"/>
                    <a:gd name="connsiteX4" fmla="*/ 400050 w 557212"/>
                    <a:gd name="connsiteY4" fmla="*/ 85725 h 94980"/>
                    <a:gd name="connsiteX5" fmla="*/ 557212 w 557212"/>
                    <a:gd name="connsiteY5" fmla="*/ 0 h 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12" h="94980">
                      <a:moveTo>
                        <a:pt x="0" y="47625"/>
                      </a:moveTo>
                      <a:cubicBezTo>
                        <a:pt x="51593" y="46037"/>
                        <a:pt x="103187" y="44450"/>
                        <a:pt x="147637" y="47625"/>
                      </a:cubicBezTo>
                      <a:cubicBezTo>
                        <a:pt x="192087" y="50800"/>
                        <a:pt x="230188" y="59531"/>
                        <a:pt x="266700" y="66675"/>
                      </a:cubicBezTo>
                      <a:cubicBezTo>
                        <a:pt x="303212" y="73819"/>
                        <a:pt x="344487" y="87313"/>
                        <a:pt x="366712" y="90488"/>
                      </a:cubicBezTo>
                      <a:cubicBezTo>
                        <a:pt x="388937" y="93663"/>
                        <a:pt x="368300" y="100806"/>
                        <a:pt x="400050" y="85725"/>
                      </a:cubicBezTo>
                      <a:cubicBezTo>
                        <a:pt x="431800" y="70644"/>
                        <a:pt x="557212" y="0"/>
                        <a:pt x="557212" y="0"/>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2" name="任意多边形: 形状 101">
                  <a:extLst>
                    <a:ext uri="{FF2B5EF4-FFF2-40B4-BE49-F238E27FC236}">
                      <a16:creationId xmlns:a16="http://schemas.microsoft.com/office/drawing/2014/main" id="{64709EF6-5255-443F-98D6-3FCB744FF1D5}"/>
                    </a:ext>
                  </a:extLst>
                </p:cNvPr>
                <p:cNvSpPr/>
                <p:nvPr/>
              </p:nvSpPr>
              <p:spPr>
                <a:xfrm>
                  <a:off x="6691313" y="2014856"/>
                  <a:ext cx="123825" cy="138112"/>
                </a:xfrm>
                <a:custGeom>
                  <a:avLst/>
                  <a:gdLst>
                    <a:gd name="connsiteX0" fmla="*/ 0 w 123825"/>
                    <a:gd name="connsiteY0" fmla="*/ 0 h 138112"/>
                    <a:gd name="connsiteX1" fmla="*/ 123825 w 123825"/>
                    <a:gd name="connsiteY1" fmla="*/ 138112 h 138112"/>
                  </a:gdLst>
                  <a:ahLst/>
                  <a:cxnLst>
                    <a:cxn ang="0">
                      <a:pos x="connsiteX0" y="connsiteY0"/>
                    </a:cxn>
                    <a:cxn ang="0">
                      <a:pos x="connsiteX1" y="connsiteY1"/>
                    </a:cxn>
                  </a:cxnLst>
                  <a:rect l="l" t="t" r="r" b="b"/>
                  <a:pathLst>
                    <a:path w="123825" h="138112">
                      <a:moveTo>
                        <a:pt x="0" y="0"/>
                      </a:moveTo>
                      <a:cubicBezTo>
                        <a:pt x="51594" y="58737"/>
                        <a:pt x="103188" y="117475"/>
                        <a:pt x="123825" y="138112"/>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sp>
            <p:nvSpPr>
              <p:cNvPr id="98" name="椭圆 97">
                <a:extLst>
                  <a:ext uri="{FF2B5EF4-FFF2-40B4-BE49-F238E27FC236}">
                    <a16:creationId xmlns:a16="http://schemas.microsoft.com/office/drawing/2014/main" id="{3FBAD295-29AE-4B23-8EB5-2D03E47D4F42}"/>
                  </a:ext>
                </a:extLst>
              </p:cNvPr>
              <p:cNvSpPr/>
              <p:nvPr/>
            </p:nvSpPr>
            <p:spPr>
              <a:xfrm>
                <a:off x="7280444" y="3017130"/>
                <a:ext cx="914400" cy="914400"/>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sp>
          <p:nvSpPr>
            <p:cNvPr id="60" name="椭圆 59">
              <a:extLst>
                <a:ext uri="{FF2B5EF4-FFF2-40B4-BE49-F238E27FC236}">
                  <a16:creationId xmlns:a16="http://schemas.microsoft.com/office/drawing/2014/main" id="{826996A3-03A1-47A3-B8A5-DDE868DE302F}"/>
                </a:ext>
              </a:extLst>
            </p:cNvPr>
            <p:cNvSpPr/>
            <p:nvPr/>
          </p:nvSpPr>
          <p:spPr>
            <a:xfrm>
              <a:off x="1243548" y="4601760"/>
              <a:ext cx="545384" cy="419973"/>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61" name="椭圆 60">
              <a:extLst>
                <a:ext uri="{FF2B5EF4-FFF2-40B4-BE49-F238E27FC236}">
                  <a16:creationId xmlns:a16="http://schemas.microsoft.com/office/drawing/2014/main" id="{3A44ED32-8253-4A24-AB76-8731228B0E52}"/>
                </a:ext>
              </a:extLst>
            </p:cNvPr>
            <p:cNvSpPr/>
            <p:nvPr/>
          </p:nvSpPr>
          <p:spPr>
            <a:xfrm>
              <a:off x="875145" y="4924994"/>
              <a:ext cx="1028338" cy="791871"/>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62" name="椭圆 61">
              <a:extLst>
                <a:ext uri="{FF2B5EF4-FFF2-40B4-BE49-F238E27FC236}">
                  <a16:creationId xmlns:a16="http://schemas.microsoft.com/office/drawing/2014/main" id="{5750C770-122E-4A26-8A12-3D621BEA8264}"/>
                </a:ext>
              </a:extLst>
            </p:cNvPr>
            <p:cNvSpPr/>
            <p:nvPr/>
          </p:nvSpPr>
          <p:spPr>
            <a:xfrm>
              <a:off x="630461" y="5272531"/>
              <a:ext cx="659800" cy="508079"/>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63" name="椭圆 62">
              <a:extLst>
                <a:ext uri="{FF2B5EF4-FFF2-40B4-BE49-F238E27FC236}">
                  <a16:creationId xmlns:a16="http://schemas.microsoft.com/office/drawing/2014/main" id="{E36615EE-5B6E-4C45-A3F1-5EDCBEF03B38}"/>
                </a:ext>
              </a:extLst>
            </p:cNvPr>
            <p:cNvSpPr/>
            <p:nvPr/>
          </p:nvSpPr>
          <p:spPr>
            <a:xfrm>
              <a:off x="653323" y="5513696"/>
              <a:ext cx="315757" cy="243148"/>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64" name="椭圆 63">
              <a:extLst>
                <a:ext uri="{FF2B5EF4-FFF2-40B4-BE49-F238E27FC236}">
                  <a16:creationId xmlns:a16="http://schemas.microsoft.com/office/drawing/2014/main" id="{DDE5AEA4-3500-4CAE-800D-A09D8C3C9DB8}"/>
                </a:ext>
              </a:extLst>
            </p:cNvPr>
            <p:cNvSpPr/>
            <p:nvPr/>
          </p:nvSpPr>
          <p:spPr>
            <a:xfrm>
              <a:off x="1361941" y="4731324"/>
              <a:ext cx="1057962" cy="814684"/>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65" name="椭圆 64">
              <a:extLst>
                <a:ext uri="{FF2B5EF4-FFF2-40B4-BE49-F238E27FC236}">
                  <a16:creationId xmlns:a16="http://schemas.microsoft.com/office/drawing/2014/main" id="{CF7E1746-1B5C-4E8F-8CC3-AB99BFAD8C48}"/>
                </a:ext>
              </a:extLst>
            </p:cNvPr>
            <p:cNvSpPr/>
            <p:nvPr/>
          </p:nvSpPr>
          <p:spPr>
            <a:xfrm>
              <a:off x="1854965" y="4909426"/>
              <a:ext cx="737773" cy="568123"/>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66" name="椭圆 65">
              <a:extLst>
                <a:ext uri="{FF2B5EF4-FFF2-40B4-BE49-F238E27FC236}">
                  <a16:creationId xmlns:a16="http://schemas.microsoft.com/office/drawing/2014/main" id="{00FC398F-B5CA-40E5-8E2B-059FBF4F80AB}"/>
                </a:ext>
              </a:extLst>
            </p:cNvPr>
            <p:cNvSpPr/>
            <p:nvPr/>
          </p:nvSpPr>
          <p:spPr>
            <a:xfrm>
              <a:off x="2239657" y="4951474"/>
              <a:ext cx="385572" cy="298587"/>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67" name="椭圆 66">
              <a:extLst>
                <a:ext uri="{FF2B5EF4-FFF2-40B4-BE49-F238E27FC236}">
                  <a16:creationId xmlns:a16="http://schemas.microsoft.com/office/drawing/2014/main" id="{CEB4BA06-B878-461B-9858-D18FF0BB4BAA}"/>
                </a:ext>
              </a:extLst>
            </p:cNvPr>
            <p:cNvSpPr/>
            <p:nvPr/>
          </p:nvSpPr>
          <p:spPr>
            <a:xfrm>
              <a:off x="2171299" y="5163548"/>
              <a:ext cx="385572" cy="298587"/>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68" name="椭圆 67">
              <a:extLst>
                <a:ext uri="{FF2B5EF4-FFF2-40B4-BE49-F238E27FC236}">
                  <a16:creationId xmlns:a16="http://schemas.microsoft.com/office/drawing/2014/main" id="{841B78B3-538D-4F4A-8AE9-05D454ECB7BC}"/>
                </a:ext>
              </a:extLst>
            </p:cNvPr>
            <p:cNvSpPr/>
            <p:nvPr/>
          </p:nvSpPr>
          <p:spPr>
            <a:xfrm>
              <a:off x="674729" y="5127191"/>
              <a:ext cx="828205" cy="637759"/>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nvGrpSpPr>
            <p:cNvPr id="69" name="组合 68">
              <a:extLst>
                <a:ext uri="{FF2B5EF4-FFF2-40B4-BE49-F238E27FC236}">
                  <a16:creationId xmlns:a16="http://schemas.microsoft.com/office/drawing/2014/main" id="{DC6DBA9B-92EA-4843-9648-2A797D24512A}"/>
                </a:ext>
              </a:extLst>
            </p:cNvPr>
            <p:cNvGrpSpPr/>
            <p:nvPr/>
          </p:nvGrpSpPr>
          <p:grpSpPr>
            <a:xfrm>
              <a:off x="5827807" y="4578143"/>
              <a:ext cx="2017426" cy="1208962"/>
              <a:chOff x="6176472" y="3811976"/>
              <a:chExt cx="1469231" cy="1143000"/>
            </a:xfrm>
          </p:grpSpPr>
          <p:grpSp>
            <p:nvGrpSpPr>
              <p:cNvPr id="88" name="组合 87">
                <a:extLst>
                  <a:ext uri="{FF2B5EF4-FFF2-40B4-BE49-F238E27FC236}">
                    <a16:creationId xmlns:a16="http://schemas.microsoft.com/office/drawing/2014/main" id="{8744C535-A993-46F8-8CDB-5B6787C640FF}"/>
                  </a:ext>
                </a:extLst>
              </p:cNvPr>
              <p:cNvGrpSpPr/>
              <p:nvPr/>
            </p:nvGrpSpPr>
            <p:grpSpPr>
              <a:xfrm>
                <a:off x="6176472" y="3811976"/>
                <a:ext cx="1469231" cy="1143000"/>
                <a:chOff x="6981986" y="2940050"/>
                <a:chExt cx="1469231" cy="1143000"/>
              </a:xfrm>
            </p:grpSpPr>
            <p:grpSp>
              <p:nvGrpSpPr>
                <p:cNvPr id="91" name="组合 90">
                  <a:extLst>
                    <a:ext uri="{FF2B5EF4-FFF2-40B4-BE49-F238E27FC236}">
                      <a16:creationId xmlns:a16="http://schemas.microsoft.com/office/drawing/2014/main" id="{EEF555E5-EBE0-4ABE-A275-F95B2DD4CB65}"/>
                    </a:ext>
                  </a:extLst>
                </p:cNvPr>
                <p:cNvGrpSpPr/>
                <p:nvPr/>
              </p:nvGrpSpPr>
              <p:grpSpPr>
                <a:xfrm>
                  <a:off x="6981986" y="2940050"/>
                  <a:ext cx="1469231" cy="1143000"/>
                  <a:chOff x="5557830" y="1437260"/>
                  <a:chExt cx="1469231" cy="1143000"/>
                </a:xfrm>
              </p:grpSpPr>
              <p:sp>
                <p:nvSpPr>
                  <p:cNvPr id="93" name="任意多边形: 形状 92">
                    <a:extLst>
                      <a:ext uri="{FF2B5EF4-FFF2-40B4-BE49-F238E27FC236}">
                        <a16:creationId xmlns:a16="http://schemas.microsoft.com/office/drawing/2014/main" id="{994DB8FD-1313-4705-8781-8E11B55895C3}"/>
                      </a:ext>
                    </a:extLst>
                  </p:cNvPr>
                  <p:cNvSpPr/>
                  <p:nvPr/>
                </p:nvSpPr>
                <p:spPr>
                  <a:xfrm>
                    <a:off x="5557830" y="1437260"/>
                    <a:ext cx="1469231" cy="1143000"/>
                  </a:xfrm>
                  <a:custGeom>
                    <a:avLst/>
                    <a:gdLst>
                      <a:gd name="connsiteX0" fmla="*/ 71438 w 1469231"/>
                      <a:gd name="connsiteY0" fmla="*/ 681037 h 1143000"/>
                      <a:gd name="connsiteX1" fmla="*/ 107156 w 1469231"/>
                      <a:gd name="connsiteY1" fmla="*/ 597694 h 1143000"/>
                      <a:gd name="connsiteX2" fmla="*/ 152400 w 1469231"/>
                      <a:gd name="connsiteY2" fmla="*/ 569119 h 1143000"/>
                      <a:gd name="connsiteX3" fmla="*/ 200025 w 1469231"/>
                      <a:gd name="connsiteY3" fmla="*/ 554831 h 1143000"/>
                      <a:gd name="connsiteX4" fmla="*/ 223838 w 1469231"/>
                      <a:gd name="connsiteY4" fmla="*/ 535781 h 1143000"/>
                      <a:gd name="connsiteX5" fmla="*/ 250031 w 1469231"/>
                      <a:gd name="connsiteY5" fmla="*/ 483394 h 1143000"/>
                      <a:gd name="connsiteX6" fmla="*/ 276225 w 1469231"/>
                      <a:gd name="connsiteY6" fmla="*/ 431006 h 1143000"/>
                      <a:gd name="connsiteX7" fmla="*/ 302419 w 1469231"/>
                      <a:gd name="connsiteY7" fmla="*/ 373856 h 1143000"/>
                      <a:gd name="connsiteX8" fmla="*/ 330994 w 1469231"/>
                      <a:gd name="connsiteY8" fmla="*/ 328612 h 1143000"/>
                      <a:gd name="connsiteX9" fmla="*/ 359569 w 1469231"/>
                      <a:gd name="connsiteY9" fmla="*/ 280987 h 1143000"/>
                      <a:gd name="connsiteX10" fmla="*/ 404813 w 1469231"/>
                      <a:gd name="connsiteY10" fmla="*/ 228600 h 1143000"/>
                      <a:gd name="connsiteX11" fmla="*/ 457200 w 1469231"/>
                      <a:gd name="connsiteY11" fmla="*/ 169069 h 1143000"/>
                      <a:gd name="connsiteX12" fmla="*/ 490538 w 1469231"/>
                      <a:gd name="connsiteY12" fmla="*/ 111919 h 1143000"/>
                      <a:gd name="connsiteX13" fmla="*/ 542925 w 1469231"/>
                      <a:gd name="connsiteY13" fmla="*/ 57150 h 1143000"/>
                      <a:gd name="connsiteX14" fmla="*/ 607219 w 1469231"/>
                      <a:gd name="connsiteY14" fmla="*/ 14287 h 1143000"/>
                      <a:gd name="connsiteX15" fmla="*/ 657225 w 1469231"/>
                      <a:gd name="connsiteY15" fmla="*/ 0 h 1143000"/>
                      <a:gd name="connsiteX16" fmla="*/ 704850 w 1469231"/>
                      <a:gd name="connsiteY16" fmla="*/ 19050 h 1143000"/>
                      <a:gd name="connsiteX17" fmla="*/ 764381 w 1469231"/>
                      <a:gd name="connsiteY17" fmla="*/ 38100 h 1143000"/>
                      <a:gd name="connsiteX18" fmla="*/ 823913 w 1469231"/>
                      <a:gd name="connsiteY18" fmla="*/ 54769 h 1143000"/>
                      <a:gd name="connsiteX19" fmla="*/ 883444 w 1469231"/>
                      <a:gd name="connsiteY19" fmla="*/ 85725 h 1143000"/>
                      <a:gd name="connsiteX20" fmla="*/ 947738 w 1469231"/>
                      <a:gd name="connsiteY20" fmla="*/ 107156 h 1143000"/>
                      <a:gd name="connsiteX21" fmla="*/ 997744 w 1469231"/>
                      <a:gd name="connsiteY21" fmla="*/ 135731 h 1143000"/>
                      <a:gd name="connsiteX22" fmla="*/ 1076325 w 1469231"/>
                      <a:gd name="connsiteY22" fmla="*/ 176212 h 1143000"/>
                      <a:gd name="connsiteX23" fmla="*/ 1171575 w 1469231"/>
                      <a:gd name="connsiteY23" fmla="*/ 209550 h 1143000"/>
                      <a:gd name="connsiteX24" fmla="*/ 1216819 w 1469231"/>
                      <a:gd name="connsiteY24" fmla="*/ 250031 h 1143000"/>
                      <a:gd name="connsiteX25" fmla="*/ 1238250 w 1469231"/>
                      <a:gd name="connsiteY25" fmla="*/ 300037 h 1143000"/>
                      <a:gd name="connsiteX26" fmla="*/ 1271588 w 1469231"/>
                      <a:gd name="connsiteY26" fmla="*/ 333375 h 1143000"/>
                      <a:gd name="connsiteX27" fmla="*/ 1335881 w 1469231"/>
                      <a:gd name="connsiteY27" fmla="*/ 359569 h 1143000"/>
                      <a:gd name="connsiteX28" fmla="*/ 1373981 w 1469231"/>
                      <a:gd name="connsiteY28" fmla="*/ 354806 h 1143000"/>
                      <a:gd name="connsiteX29" fmla="*/ 1426369 w 1469231"/>
                      <a:gd name="connsiteY29" fmla="*/ 388144 h 1143000"/>
                      <a:gd name="connsiteX30" fmla="*/ 1459706 w 1469231"/>
                      <a:gd name="connsiteY30" fmla="*/ 431006 h 1143000"/>
                      <a:gd name="connsiteX31" fmla="*/ 1469231 w 1469231"/>
                      <a:gd name="connsiteY31" fmla="*/ 490537 h 1143000"/>
                      <a:gd name="connsiteX32" fmla="*/ 1464469 w 1469231"/>
                      <a:gd name="connsiteY32" fmla="*/ 554831 h 1143000"/>
                      <a:gd name="connsiteX33" fmla="*/ 1447800 w 1469231"/>
                      <a:gd name="connsiteY33" fmla="*/ 597694 h 1143000"/>
                      <a:gd name="connsiteX34" fmla="*/ 1423988 w 1469231"/>
                      <a:gd name="connsiteY34" fmla="*/ 688181 h 1143000"/>
                      <a:gd name="connsiteX35" fmla="*/ 1381125 w 1469231"/>
                      <a:gd name="connsiteY35" fmla="*/ 795337 h 1143000"/>
                      <a:gd name="connsiteX36" fmla="*/ 1307306 w 1469231"/>
                      <a:gd name="connsiteY36" fmla="*/ 835819 h 1143000"/>
                      <a:gd name="connsiteX37" fmla="*/ 1183481 w 1469231"/>
                      <a:gd name="connsiteY37" fmla="*/ 845344 h 1143000"/>
                      <a:gd name="connsiteX38" fmla="*/ 1092994 w 1469231"/>
                      <a:gd name="connsiteY38" fmla="*/ 876300 h 1143000"/>
                      <a:gd name="connsiteX39" fmla="*/ 1009650 w 1469231"/>
                      <a:gd name="connsiteY39" fmla="*/ 912019 h 1143000"/>
                      <a:gd name="connsiteX40" fmla="*/ 942975 w 1469231"/>
                      <a:gd name="connsiteY40" fmla="*/ 950119 h 1143000"/>
                      <a:gd name="connsiteX41" fmla="*/ 862013 w 1469231"/>
                      <a:gd name="connsiteY41" fmla="*/ 988219 h 1143000"/>
                      <a:gd name="connsiteX42" fmla="*/ 804863 w 1469231"/>
                      <a:gd name="connsiteY42" fmla="*/ 1016794 h 1143000"/>
                      <a:gd name="connsiteX43" fmla="*/ 728663 w 1469231"/>
                      <a:gd name="connsiteY43" fmla="*/ 1045369 h 1143000"/>
                      <a:gd name="connsiteX44" fmla="*/ 657225 w 1469231"/>
                      <a:gd name="connsiteY44" fmla="*/ 1071562 h 1143000"/>
                      <a:gd name="connsiteX45" fmla="*/ 583406 w 1469231"/>
                      <a:gd name="connsiteY45" fmla="*/ 1088231 h 1143000"/>
                      <a:gd name="connsiteX46" fmla="*/ 514350 w 1469231"/>
                      <a:gd name="connsiteY46" fmla="*/ 1081087 h 1143000"/>
                      <a:gd name="connsiteX47" fmla="*/ 454819 w 1469231"/>
                      <a:gd name="connsiteY47" fmla="*/ 1109662 h 1143000"/>
                      <a:gd name="connsiteX48" fmla="*/ 383381 w 1469231"/>
                      <a:gd name="connsiteY48" fmla="*/ 1114425 h 1143000"/>
                      <a:gd name="connsiteX49" fmla="*/ 319088 w 1469231"/>
                      <a:gd name="connsiteY49" fmla="*/ 1128712 h 1143000"/>
                      <a:gd name="connsiteX50" fmla="*/ 240506 w 1469231"/>
                      <a:gd name="connsiteY50" fmla="*/ 1143000 h 1143000"/>
                      <a:gd name="connsiteX51" fmla="*/ 169069 w 1469231"/>
                      <a:gd name="connsiteY51" fmla="*/ 1131094 h 1143000"/>
                      <a:gd name="connsiteX52" fmla="*/ 104775 w 1469231"/>
                      <a:gd name="connsiteY52" fmla="*/ 1119187 h 1143000"/>
                      <a:gd name="connsiteX53" fmla="*/ 47625 w 1469231"/>
                      <a:gd name="connsiteY53" fmla="*/ 1073944 h 1143000"/>
                      <a:gd name="connsiteX54" fmla="*/ 26194 w 1469231"/>
                      <a:gd name="connsiteY54" fmla="*/ 1031081 h 1143000"/>
                      <a:gd name="connsiteX55" fmla="*/ 14288 w 1469231"/>
                      <a:gd name="connsiteY55" fmla="*/ 957262 h 1143000"/>
                      <a:gd name="connsiteX56" fmla="*/ 0 w 1469231"/>
                      <a:gd name="connsiteY56" fmla="*/ 885825 h 1143000"/>
                      <a:gd name="connsiteX57" fmla="*/ 14288 w 1469231"/>
                      <a:gd name="connsiteY57" fmla="*/ 800100 h 1143000"/>
                      <a:gd name="connsiteX58" fmla="*/ 71438 w 1469231"/>
                      <a:gd name="connsiteY58" fmla="*/ 681037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69231" h="1143000">
                        <a:moveTo>
                          <a:pt x="71438" y="681037"/>
                        </a:moveTo>
                        <a:lnTo>
                          <a:pt x="107156" y="597694"/>
                        </a:lnTo>
                        <a:lnTo>
                          <a:pt x="152400" y="569119"/>
                        </a:lnTo>
                        <a:lnTo>
                          <a:pt x="200025" y="554831"/>
                        </a:lnTo>
                        <a:lnTo>
                          <a:pt x="223838" y="535781"/>
                        </a:lnTo>
                        <a:lnTo>
                          <a:pt x="250031" y="483394"/>
                        </a:lnTo>
                        <a:lnTo>
                          <a:pt x="276225" y="431006"/>
                        </a:lnTo>
                        <a:lnTo>
                          <a:pt x="302419" y="373856"/>
                        </a:lnTo>
                        <a:lnTo>
                          <a:pt x="330994" y="328612"/>
                        </a:lnTo>
                        <a:lnTo>
                          <a:pt x="359569" y="280987"/>
                        </a:lnTo>
                        <a:lnTo>
                          <a:pt x="404813" y="228600"/>
                        </a:lnTo>
                        <a:lnTo>
                          <a:pt x="457200" y="169069"/>
                        </a:lnTo>
                        <a:lnTo>
                          <a:pt x="490538" y="111919"/>
                        </a:lnTo>
                        <a:lnTo>
                          <a:pt x="542925" y="57150"/>
                        </a:lnTo>
                        <a:lnTo>
                          <a:pt x="607219" y="14287"/>
                        </a:lnTo>
                        <a:lnTo>
                          <a:pt x="657225" y="0"/>
                        </a:lnTo>
                        <a:lnTo>
                          <a:pt x="704850" y="19050"/>
                        </a:lnTo>
                        <a:lnTo>
                          <a:pt x="764381" y="38100"/>
                        </a:lnTo>
                        <a:lnTo>
                          <a:pt x="823913" y="54769"/>
                        </a:lnTo>
                        <a:lnTo>
                          <a:pt x="883444" y="85725"/>
                        </a:lnTo>
                        <a:lnTo>
                          <a:pt x="947738" y="107156"/>
                        </a:lnTo>
                        <a:lnTo>
                          <a:pt x="997744" y="135731"/>
                        </a:lnTo>
                        <a:lnTo>
                          <a:pt x="1076325" y="176212"/>
                        </a:lnTo>
                        <a:lnTo>
                          <a:pt x="1171575" y="209550"/>
                        </a:lnTo>
                        <a:lnTo>
                          <a:pt x="1216819" y="250031"/>
                        </a:lnTo>
                        <a:lnTo>
                          <a:pt x="1238250" y="300037"/>
                        </a:lnTo>
                        <a:lnTo>
                          <a:pt x="1271588" y="333375"/>
                        </a:lnTo>
                        <a:lnTo>
                          <a:pt x="1335881" y="359569"/>
                        </a:lnTo>
                        <a:lnTo>
                          <a:pt x="1373981" y="354806"/>
                        </a:lnTo>
                        <a:lnTo>
                          <a:pt x="1426369" y="388144"/>
                        </a:lnTo>
                        <a:lnTo>
                          <a:pt x="1459706" y="431006"/>
                        </a:lnTo>
                        <a:lnTo>
                          <a:pt x="1469231" y="490537"/>
                        </a:lnTo>
                        <a:lnTo>
                          <a:pt x="1464469" y="554831"/>
                        </a:lnTo>
                        <a:lnTo>
                          <a:pt x="1447800" y="597694"/>
                        </a:lnTo>
                        <a:lnTo>
                          <a:pt x="1423988" y="688181"/>
                        </a:lnTo>
                        <a:lnTo>
                          <a:pt x="1381125" y="795337"/>
                        </a:lnTo>
                        <a:lnTo>
                          <a:pt x="1307306" y="835819"/>
                        </a:lnTo>
                        <a:lnTo>
                          <a:pt x="1183481" y="845344"/>
                        </a:lnTo>
                        <a:lnTo>
                          <a:pt x="1092994" y="876300"/>
                        </a:lnTo>
                        <a:lnTo>
                          <a:pt x="1009650" y="912019"/>
                        </a:lnTo>
                        <a:lnTo>
                          <a:pt x="942975" y="950119"/>
                        </a:lnTo>
                        <a:lnTo>
                          <a:pt x="862013" y="988219"/>
                        </a:lnTo>
                        <a:lnTo>
                          <a:pt x="804863" y="1016794"/>
                        </a:lnTo>
                        <a:lnTo>
                          <a:pt x="728663" y="1045369"/>
                        </a:lnTo>
                        <a:lnTo>
                          <a:pt x="657225" y="1071562"/>
                        </a:lnTo>
                        <a:lnTo>
                          <a:pt x="583406" y="1088231"/>
                        </a:lnTo>
                        <a:lnTo>
                          <a:pt x="514350" y="1081087"/>
                        </a:lnTo>
                        <a:lnTo>
                          <a:pt x="454819" y="1109662"/>
                        </a:lnTo>
                        <a:lnTo>
                          <a:pt x="383381" y="1114425"/>
                        </a:lnTo>
                        <a:lnTo>
                          <a:pt x="319088" y="1128712"/>
                        </a:lnTo>
                        <a:lnTo>
                          <a:pt x="240506" y="1143000"/>
                        </a:lnTo>
                        <a:lnTo>
                          <a:pt x="169069" y="1131094"/>
                        </a:lnTo>
                        <a:lnTo>
                          <a:pt x="104775" y="1119187"/>
                        </a:lnTo>
                        <a:lnTo>
                          <a:pt x="47625" y="1073944"/>
                        </a:lnTo>
                        <a:lnTo>
                          <a:pt x="26194" y="1031081"/>
                        </a:lnTo>
                        <a:lnTo>
                          <a:pt x="14288" y="957262"/>
                        </a:lnTo>
                        <a:lnTo>
                          <a:pt x="0" y="885825"/>
                        </a:lnTo>
                        <a:lnTo>
                          <a:pt x="14288" y="800100"/>
                        </a:lnTo>
                        <a:lnTo>
                          <a:pt x="71438" y="681037"/>
                        </a:lnTo>
                        <a:close/>
                      </a:path>
                    </a:pathLst>
                  </a:custGeom>
                  <a:solidFill>
                    <a:srgbClr val="ED7D31">
                      <a:lumMod val="20000"/>
                      <a:lumOff val="80000"/>
                    </a:srgbClr>
                  </a:solidFill>
                  <a:ln w="1270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solidFill>
                          <a:sysClr val="windowText" lastClr="000000"/>
                        </a:solidFill>
                      </a:ln>
                      <a:solidFill>
                        <a:prstClr val="white"/>
                      </a:solidFill>
                      <a:effectLst/>
                      <a:uLnTx/>
                      <a:uFillTx/>
                      <a:latin typeface="Times New Roman" panose="020F0502020204030204"/>
                      <a:ea typeface="黑体"/>
                      <a:cs typeface="+mn-cs"/>
                    </a:endParaRPr>
                  </a:p>
                </p:txBody>
              </p:sp>
              <p:sp>
                <p:nvSpPr>
                  <p:cNvPr id="94" name="任意多边形: 形状 93">
                    <a:extLst>
                      <a:ext uri="{FF2B5EF4-FFF2-40B4-BE49-F238E27FC236}">
                        <a16:creationId xmlns:a16="http://schemas.microsoft.com/office/drawing/2014/main" id="{2BA646C0-ACA7-4180-8EB8-CAA184061A12}"/>
                      </a:ext>
                    </a:extLst>
                  </p:cNvPr>
                  <p:cNvSpPr/>
                  <p:nvPr/>
                </p:nvSpPr>
                <p:spPr>
                  <a:xfrm>
                    <a:off x="5715000" y="1547813"/>
                    <a:ext cx="599782" cy="885825"/>
                  </a:xfrm>
                  <a:custGeom>
                    <a:avLst/>
                    <a:gdLst>
                      <a:gd name="connsiteX0" fmla="*/ 0 w 599782"/>
                      <a:gd name="connsiteY0" fmla="*/ 885825 h 885825"/>
                      <a:gd name="connsiteX1" fmla="*/ 76200 w 599782"/>
                      <a:gd name="connsiteY1" fmla="*/ 800100 h 885825"/>
                      <a:gd name="connsiteX2" fmla="*/ 180975 w 599782"/>
                      <a:gd name="connsiteY2" fmla="*/ 714375 h 885825"/>
                      <a:gd name="connsiteX3" fmla="*/ 309563 w 599782"/>
                      <a:gd name="connsiteY3" fmla="*/ 652462 h 885825"/>
                      <a:gd name="connsiteX4" fmla="*/ 409575 w 599782"/>
                      <a:gd name="connsiteY4" fmla="*/ 590550 h 885825"/>
                      <a:gd name="connsiteX5" fmla="*/ 500063 w 599782"/>
                      <a:gd name="connsiteY5" fmla="*/ 519112 h 885825"/>
                      <a:gd name="connsiteX6" fmla="*/ 557213 w 599782"/>
                      <a:gd name="connsiteY6" fmla="*/ 452437 h 885825"/>
                      <a:gd name="connsiteX7" fmla="*/ 595313 w 599782"/>
                      <a:gd name="connsiteY7" fmla="*/ 419100 h 885825"/>
                      <a:gd name="connsiteX8" fmla="*/ 595313 w 599782"/>
                      <a:gd name="connsiteY8" fmla="*/ 338137 h 885825"/>
                      <a:gd name="connsiteX9" fmla="*/ 561975 w 599782"/>
                      <a:gd name="connsiteY9" fmla="*/ 214312 h 885825"/>
                      <a:gd name="connsiteX10" fmla="*/ 519113 w 599782"/>
                      <a:gd name="connsiteY10" fmla="*/ 80962 h 885825"/>
                      <a:gd name="connsiteX11" fmla="*/ 490538 w 599782"/>
                      <a:gd name="connsiteY11"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782" h="885825">
                        <a:moveTo>
                          <a:pt x="0" y="885825"/>
                        </a:moveTo>
                        <a:cubicBezTo>
                          <a:pt x="23019" y="857250"/>
                          <a:pt x="46038" y="828675"/>
                          <a:pt x="76200" y="800100"/>
                        </a:cubicBezTo>
                        <a:cubicBezTo>
                          <a:pt x="106362" y="771525"/>
                          <a:pt x="142081" y="738981"/>
                          <a:pt x="180975" y="714375"/>
                        </a:cubicBezTo>
                        <a:cubicBezTo>
                          <a:pt x="219869" y="689769"/>
                          <a:pt x="271463" y="673099"/>
                          <a:pt x="309563" y="652462"/>
                        </a:cubicBezTo>
                        <a:cubicBezTo>
                          <a:pt x="347663" y="631825"/>
                          <a:pt x="377825" y="612775"/>
                          <a:pt x="409575" y="590550"/>
                        </a:cubicBezTo>
                        <a:cubicBezTo>
                          <a:pt x="441325" y="568325"/>
                          <a:pt x="475457" y="542131"/>
                          <a:pt x="500063" y="519112"/>
                        </a:cubicBezTo>
                        <a:cubicBezTo>
                          <a:pt x="524669" y="496093"/>
                          <a:pt x="541338" y="469106"/>
                          <a:pt x="557213" y="452437"/>
                        </a:cubicBezTo>
                        <a:cubicBezTo>
                          <a:pt x="573088" y="435768"/>
                          <a:pt x="588963" y="438150"/>
                          <a:pt x="595313" y="419100"/>
                        </a:cubicBezTo>
                        <a:cubicBezTo>
                          <a:pt x="601663" y="400050"/>
                          <a:pt x="600869" y="372268"/>
                          <a:pt x="595313" y="338137"/>
                        </a:cubicBezTo>
                        <a:cubicBezTo>
                          <a:pt x="589757" y="304006"/>
                          <a:pt x="574675" y="257174"/>
                          <a:pt x="561975" y="214312"/>
                        </a:cubicBezTo>
                        <a:cubicBezTo>
                          <a:pt x="549275" y="171449"/>
                          <a:pt x="531019" y="116681"/>
                          <a:pt x="519113" y="80962"/>
                        </a:cubicBezTo>
                        <a:cubicBezTo>
                          <a:pt x="507207" y="45243"/>
                          <a:pt x="498872" y="22621"/>
                          <a:pt x="490538" y="0"/>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95" name="任意多边形: 形状 94">
                    <a:extLst>
                      <a:ext uri="{FF2B5EF4-FFF2-40B4-BE49-F238E27FC236}">
                        <a16:creationId xmlns:a16="http://schemas.microsoft.com/office/drawing/2014/main" id="{A91FB877-91CB-4C20-8993-8BFF6FE7DC76}"/>
                      </a:ext>
                    </a:extLst>
                  </p:cNvPr>
                  <p:cNvSpPr/>
                  <p:nvPr/>
                </p:nvSpPr>
                <p:spPr>
                  <a:xfrm>
                    <a:off x="6313488" y="1924050"/>
                    <a:ext cx="557212" cy="94980"/>
                  </a:xfrm>
                  <a:custGeom>
                    <a:avLst/>
                    <a:gdLst>
                      <a:gd name="connsiteX0" fmla="*/ 0 w 557212"/>
                      <a:gd name="connsiteY0" fmla="*/ 47625 h 94980"/>
                      <a:gd name="connsiteX1" fmla="*/ 147637 w 557212"/>
                      <a:gd name="connsiteY1" fmla="*/ 47625 h 94980"/>
                      <a:gd name="connsiteX2" fmla="*/ 266700 w 557212"/>
                      <a:gd name="connsiteY2" fmla="*/ 66675 h 94980"/>
                      <a:gd name="connsiteX3" fmla="*/ 366712 w 557212"/>
                      <a:gd name="connsiteY3" fmla="*/ 90488 h 94980"/>
                      <a:gd name="connsiteX4" fmla="*/ 400050 w 557212"/>
                      <a:gd name="connsiteY4" fmla="*/ 85725 h 94980"/>
                      <a:gd name="connsiteX5" fmla="*/ 557212 w 557212"/>
                      <a:gd name="connsiteY5" fmla="*/ 0 h 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12" h="94980">
                        <a:moveTo>
                          <a:pt x="0" y="47625"/>
                        </a:moveTo>
                        <a:cubicBezTo>
                          <a:pt x="51593" y="46037"/>
                          <a:pt x="103187" y="44450"/>
                          <a:pt x="147637" y="47625"/>
                        </a:cubicBezTo>
                        <a:cubicBezTo>
                          <a:pt x="192087" y="50800"/>
                          <a:pt x="230188" y="59531"/>
                          <a:pt x="266700" y="66675"/>
                        </a:cubicBezTo>
                        <a:cubicBezTo>
                          <a:pt x="303212" y="73819"/>
                          <a:pt x="344487" y="87313"/>
                          <a:pt x="366712" y="90488"/>
                        </a:cubicBezTo>
                        <a:cubicBezTo>
                          <a:pt x="388937" y="93663"/>
                          <a:pt x="368300" y="100806"/>
                          <a:pt x="400050" y="85725"/>
                        </a:cubicBezTo>
                        <a:cubicBezTo>
                          <a:pt x="431800" y="70644"/>
                          <a:pt x="557212" y="0"/>
                          <a:pt x="557212" y="0"/>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96" name="任意多边形: 形状 95">
                    <a:extLst>
                      <a:ext uri="{FF2B5EF4-FFF2-40B4-BE49-F238E27FC236}">
                        <a16:creationId xmlns:a16="http://schemas.microsoft.com/office/drawing/2014/main" id="{47CAF1FE-DB5F-401F-9156-5C12C074AB5D}"/>
                      </a:ext>
                    </a:extLst>
                  </p:cNvPr>
                  <p:cNvSpPr/>
                  <p:nvPr/>
                </p:nvSpPr>
                <p:spPr>
                  <a:xfrm>
                    <a:off x="6691313" y="2014856"/>
                    <a:ext cx="123825" cy="138112"/>
                  </a:xfrm>
                  <a:custGeom>
                    <a:avLst/>
                    <a:gdLst>
                      <a:gd name="connsiteX0" fmla="*/ 0 w 123825"/>
                      <a:gd name="connsiteY0" fmla="*/ 0 h 138112"/>
                      <a:gd name="connsiteX1" fmla="*/ 123825 w 123825"/>
                      <a:gd name="connsiteY1" fmla="*/ 138112 h 138112"/>
                    </a:gdLst>
                    <a:ahLst/>
                    <a:cxnLst>
                      <a:cxn ang="0">
                        <a:pos x="connsiteX0" y="connsiteY0"/>
                      </a:cxn>
                      <a:cxn ang="0">
                        <a:pos x="connsiteX1" y="connsiteY1"/>
                      </a:cxn>
                    </a:cxnLst>
                    <a:rect l="l" t="t" r="r" b="b"/>
                    <a:pathLst>
                      <a:path w="123825" h="138112">
                        <a:moveTo>
                          <a:pt x="0" y="0"/>
                        </a:moveTo>
                        <a:cubicBezTo>
                          <a:pt x="51594" y="58737"/>
                          <a:pt x="103188" y="117475"/>
                          <a:pt x="123825" y="138112"/>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sp>
              <p:nvSpPr>
                <p:cNvPr id="92" name="椭圆 91">
                  <a:extLst>
                    <a:ext uri="{FF2B5EF4-FFF2-40B4-BE49-F238E27FC236}">
                      <a16:creationId xmlns:a16="http://schemas.microsoft.com/office/drawing/2014/main" id="{D92F615E-7949-4B7D-BBA0-64D1020E650D}"/>
                    </a:ext>
                  </a:extLst>
                </p:cNvPr>
                <p:cNvSpPr/>
                <p:nvPr/>
              </p:nvSpPr>
              <p:spPr>
                <a:xfrm>
                  <a:off x="7280444" y="3017130"/>
                  <a:ext cx="914400" cy="914400"/>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sp>
            <p:nvSpPr>
              <p:cNvPr id="90" name="椭圆 89">
                <a:extLst>
                  <a:ext uri="{FF2B5EF4-FFF2-40B4-BE49-F238E27FC236}">
                    <a16:creationId xmlns:a16="http://schemas.microsoft.com/office/drawing/2014/main" id="{1CA4BE27-224C-4B04-8134-DFFC3B8D54B2}"/>
                  </a:ext>
                </a:extLst>
              </p:cNvPr>
              <p:cNvSpPr/>
              <p:nvPr/>
            </p:nvSpPr>
            <p:spPr>
              <a:xfrm>
                <a:off x="6216954" y="4329296"/>
                <a:ext cx="603157" cy="602962"/>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grpSp>
          <p:nvGrpSpPr>
            <p:cNvPr id="70" name="组合 69">
              <a:extLst>
                <a:ext uri="{FF2B5EF4-FFF2-40B4-BE49-F238E27FC236}">
                  <a16:creationId xmlns:a16="http://schemas.microsoft.com/office/drawing/2014/main" id="{F998C9A9-3899-429D-96A3-59A40084F81C}"/>
                </a:ext>
              </a:extLst>
            </p:cNvPr>
            <p:cNvGrpSpPr/>
            <p:nvPr/>
          </p:nvGrpSpPr>
          <p:grpSpPr>
            <a:xfrm>
              <a:off x="3232276" y="4578143"/>
              <a:ext cx="2017426" cy="1208962"/>
              <a:chOff x="4285211" y="3811976"/>
              <a:chExt cx="1469231" cy="1143000"/>
            </a:xfrm>
          </p:grpSpPr>
          <p:grpSp>
            <p:nvGrpSpPr>
              <p:cNvPr id="79" name="组合 78">
                <a:extLst>
                  <a:ext uri="{FF2B5EF4-FFF2-40B4-BE49-F238E27FC236}">
                    <a16:creationId xmlns:a16="http://schemas.microsoft.com/office/drawing/2014/main" id="{7F989051-B72E-4B2E-882E-CBB15704A16C}"/>
                  </a:ext>
                </a:extLst>
              </p:cNvPr>
              <p:cNvGrpSpPr/>
              <p:nvPr/>
            </p:nvGrpSpPr>
            <p:grpSpPr>
              <a:xfrm>
                <a:off x="4285211" y="3811976"/>
                <a:ext cx="1469231" cy="1143000"/>
                <a:chOff x="6981986" y="2940050"/>
                <a:chExt cx="1469231" cy="1143000"/>
              </a:xfrm>
            </p:grpSpPr>
            <p:grpSp>
              <p:nvGrpSpPr>
                <p:cNvPr id="82" name="组合 81">
                  <a:extLst>
                    <a:ext uri="{FF2B5EF4-FFF2-40B4-BE49-F238E27FC236}">
                      <a16:creationId xmlns:a16="http://schemas.microsoft.com/office/drawing/2014/main" id="{091ED75D-D8FF-4F28-B577-AFB06FAD5221}"/>
                    </a:ext>
                  </a:extLst>
                </p:cNvPr>
                <p:cNvGrpSpPr/>
                <p:nvPr/>
              </p:nvGrpSpPr>
              <p:grpSpPr>
                <a:xfrm>
                  <a:off x="6981986" y="2940050"/>
                  <a:ext cx="1469231" cy="1143000"/>
                  <a:chOff x="5557830" y="1437260"/>
                  <a:chExt cx="1469231" cy="1143000"/>
                </a:xfrm>
              </p:grpSpPr>
              <p:sp>
                <p:nvSpPr>
                  <p:cNvPr id="84" name="任意多边形: 形状 83">
                    <a:extLst>
                      <a:ext uri="{FF2B5EF4-FFF2-40B4-BE49-F238E27FC236}">
                        <a16:creationId xmlns:a16="http://schemas.microsoft.com/office/drawing/2014/main" id="{A84876D7-3686-4AFA-A8E5-0FFD9DD27626}"/>
                      </a:ext>
                    </a:extLst>
                  </p:cNvPr>
                  <p:cNvSpPr/>
                  <p:nvPr/>
                </p:nvSpPr>
                <p:spPr>
                  <a:xfrm>
                    <a:off x="5557830" y="1437260"/>
                    <a:ext cx="1469231" cy="1143000"/>
                  </a:xfrm>
                  <a:custGeom>
                    <a:avLst/>
                    <a:gdLst>
                      <a:gd name="connsiteX0" fmla="*/ 71438 w 1469231"/>
                      <a:gd name="connsiteY0" fmla="*/ 681037 h 1143000"/>
                      <a:gd name="connsiteX1" fmla="*/ 107156 w 1469231"/>
                      <a:gd name="connsiteY1" fmla="*/ 597694 h 1143000"/>
                      <a:gd name="connsiteX2" fmla="*/ 152400 w 1469231"/>
                      <a:gd name="connsiteY2" fmla="*/ 569119 h 1143000"/>
                      <a:gd name="connsiteX3" fmla="*/ 200025 w 1469231"/>
                      <a:gd name="connsiteY3" fmla="*/ 554831 h 1143000"/>
                      <a:gd name="connsiteX4" fmla="*/ 223838 w 1469231"/>
                      <a:gd name="connsiteY4" fmla="*/ 535781 h 1143000"/>
                      <a:gd name="connsiteX5" fmla="*/ 250031 w 1469231"/>
                      <a:gd name="connsiteY5" fmla="*/ 483394 h 1143000"/>
                      <a:gd name="connsiteX6" fmla="*/ 276225 w 1469231"/>
                      <a:gd name="connsiteY6" fmla="*/ 431006 h 1143000"/>
                      <a:gd name="connsiteX7" fmla="*/ 302419 w 1469231"/>
                      <a:gd name="connsiteY7" fmla="*/ 373856 h 1143000"/>
                      <a:gd name="connsiteX8" fmla="*/ 330994 w 1469231"/>
                      <a:gd name="connsiteY8" fmla="*/ 328612 h 1143000"/>
                      <a:gd name="connsiteX9" fmla="*/ 359569 w 1469231"/>
                      <a:gd name="connsiteY9" fmla="*/ 280987 h 1143000"/>
                      <a:gd name="connsiteX10" fmla="*/ 404813 w 1469231"/>
                      <a:gd name="connsiteY10" fmla="*/ 228600 h 1143000"/>
                      <a:gd name="connsiteX11" fmla="*/ 457200 w 1469231"/>
                      <a:gd name="connsiteY11" fmla="*/ 169069 h 1143000"/>
                      <a:gd name="connsiteX12" fmla="*/ 490538 w 1469231"/>
                      <a:gd name="connsiteY12" fmla="*/ 111919 h 1143000"/>
                      <a:gd name="connsiteX13" fmla="*/ 542925 w 1469231"/>
                      <a:gd name="connsiteY13" fmla="*/ 57150 h 1143000"/>
                      <a:gd name="connsiteX14" fmla="*/ 607219 w 1469231"/>
                      <a:gd name="connsiteY14" fmla="*/ 14287 h 1143000"/>
                      <a:gd name="connsiteX15" fmla="*/ 657225 w 1469231"/>
                      <a:gd name="connsiteY15" fmla="*/ 0 h 1143000"/>
                      <a:gd name="connsiteX16" fmla="*/ 704850 w 1469231"/>
                      <a:gd name="connsiteY16" fmla="*/ 19050 h 1143000"/>
                      <a:gd name="connsiteX17" fmla="*/ 764381 w 1469231"/>
                      <a:gd name="connsiteY17" fmla="*/ 38100 h 1143000"/>
                      <a:gd name="connsiteX18" fmla="*/ 823913 w 1469231"/>
                      <a:gd name="connsiteY18" fmla="*/ 54769 h 1143000"/>
                      <a:gd name="connsiteX19" fmla="*/ 883444 w 1469231"/>
                      <a:gd name="connsiteY19" fmla="*/ 85725 h 1143000"/>
                      <a:gd name="connsiteX20" fmla="*/ 947738 w 1469231"/>
                      <a:gd name="connsiteY20" fmla="*/ 107156 h 1143000"/>
                      <a:gd name="connsiteX21" fmla="*/ 997744 w 1469231"/>
                      <a:gd name="connsiteY21" fmla="*/ 135731 h 1143000"/>
                      <a:gd name="connsiteX22" fmla="*/ 1076325 w 1469231"/>
                      <a:gd name="connsiteY22" fmla="*/ 176212 h 1143000"/>
                      <a:gd name="connsiteX23" fmla="*/ 1171575 w 1469231"/>
                      <a:gd name="connsiteY23" fmla="*/ 209550 h 1143000"/>
                      <a:gd name="connsiteX24" fmla="*/ 1216819 w 1469231"/>
                      <a:gd name="connsiteY24" fmla="*/ 250031 h 1143000"/>
                      <a:gd name="connsiteX25" fmla="*/ 1238250 w 1469231"/>
                      <a:gd name="connsiteY25" fmla="*/ 300037 h 1143000"/>
                      <a:gd name="connsiteX26" fmla="*/ 1271588 w 1469231"/>
                      <a:gd name="connsiteY26" fmla="*/ 333375 h 1143000"/>
                      <a:gd name="connsiteX27" fmla="*/ 1335881 w 1469231"/>
                      <a:gd name="connsiteY27" fmla="*/ 359569 h 1143000"/>
                      <a:gd name="connsiteX28" fmla="*/ 1373981 w 1469231"/>
                      <a:gd name="connsiteY28" fmla="*/ 354806 h 1143000"/>
                      <a:gd name="connsiteX29" fmla="*/ 1426369 w 1469231"/>
                      <a:gd name="connsiteY29" fmla="*/ 388144 h 1143000"/>
                      <a:gd name="connsiteX30" fmla="*/ 1459706 w 1469231"/>
                      <a:gd name="connsiteY30" fmla="*/ 431006 h 1143000"/>
                      <a:gd name="connsiteX31" fmla="*/ 1469231 w 1469231"/>
                      <a:gd name="connsiteY31" fmla="*/ 490537 h 1143000"/>
                      <a:gd name="connsiteX32" fmla="*/ 1464469 w 1469231"/>
                      <a:gd name="connsiteY32" fmla="*/ 554831 h 1143000"/>
                      <a:gd name="connsiteX33" fmla="*/ 1447800 w 1469231"/>
                      <a:gd name="connsiteY33" fmla="*/ 597694 h 1143000"/>
                      <a:gd name="connsiteX34" fmla="*/ 1423988 w 1469231"/>
                      <a:gd name="connsiteY34" fmla="*/ 688181 h 1143000"/>
                      <a:gd name="connsiteX35" fmla="*/ 1381125 w 1469231"/>
                      <a:gd name="connsiteY35" fmla="*/ 795337 h 1143000"/>
                      <a:gd name="connsiteX36" fmla="*/ 1307306 w 1469231"/>
                      <a:gd name="connsiteY36" fmla="*/ 835819 h 1143000"/>
                      <a:gd name="connsiteX37" fmla="*/ 1183481 w 1469231"/>
                      <a:gd name="connsiteY37" fmla="*/ 845344 h 1143000"/>
                      <a:gd name="connsiteX38" fmla="*/ 1092994 w 1469231"/>
                      <a:gd name="connsiteY38" fmla="*/ 876300 h 1143000"/>
                      <a:gd name="connsiteX39" fmla="*/ 1009650 w 1469231"/>
                      <a:gd name="connsiteY39" fmla="*/ 912019 h 1143000"/>
                      <a:gd name="connsiteX40" fmla="*/ 942975 w 1469231"/>
                      <a:gd name="connsiteY40" fmla="*/ 950119 h 1143000"/>
                      <a:gd name="connsiteX41" fmla="*/ 862013 w 1469231"/>
                      <a:gd name="connsiteY41" fmla="*/ 988219 h 1143000"/>
                      <a:gd name="connsiteX42" fmla="*/ 804863 w 1469231"/>
                      <a:gd name="connsiteY42" fmla="*/ 1016794 h 1143000"/>
                      <a:gd name="connsiteX43" fmla="*/ 728663 w 1469231"/>
                      <a:gd name="connsiteY43" fmla="*/ 1045369 h 1143000"/>
                      <a:gd name="connsiteX44" fmla="*/ 657225 w 1469231"/>
                      <a:gd name="connsiteY44" fmla="*/ 1071562 h 1143000"/>
                      <a:gd name="connsiteX45" fmla="*/ 583406 w 1469231"/>
                      <a:gd name="connsiteY45" fmla="*/ 1088231 h 1143000"/>
                      <a:gd name="connsiteX46" fmla="*/ 514350 w 1469231"/>
                      <a:gd name="connsiteY46" fmla="*/ 1081087 h 1143000"/>
                      <a:gd name="connsiteX47" fmla="*/ 454819 w 1469231"/>
                      <a:gd name="connsiteY47" fmla="*/ 1109662 h 1143000"/>
                      <a:gd name="connsiteX48" fmla="*/ 383381 w 1469231"/>
                      <a:gd name="connsiteY48" fmla="*/ 1114425 h 1143000"/>
                      <a:gd name="connsiteX49" fmla="*/ 319088 w 1469231"/>
                      <a:gd name="connsiteY49" fmla="*/ 1128712 h 1143000"/>
                      <a:gd name="connsiteX50" fmla="*/ 240506 w 1469231"/>
                      <a:gd name="connsiteY50" fmla="*/ 1143000 h 1143000"/>
                      <a:gd name="connsiteX51" fmla="*/ 169069 w 1469231"/>
                      <a:gd name="connsiteY51" fmla="*/ 1131094 h 1143000"/>
                      <a:gd name="connsiteX52" fmla="*/ 104775 w 1469231"/>
                      <a:gd name="connsiteY52" fmla="*/ 1119187 h 1143000"/>
                      <a:gd name="connsiteX53" fmla="*/ 47625 w 1469231"/>
                      <a:gd name="connsiteY53" fmla="*/ 1073944 h 1143000"/>
                      <a:gd name="connsiteX54" fmla="*/ 26194 w 1469231"/>
                      <a:gd name="connsiteY54" fmla="*/ 1031081 h 1143000"/>
                      <a:gd name="connsiteX55" fmla="*/ 14288 w 1469231"/>
                      <a:gd name="connsiteY55" fmla="*/ 957262 h 1143000"/>
                      <a:gd name="connsiteX56" fmla="*/ 0 w 1469231"/>
                      <a:gd name="connsiteY56" fmla="*/ 885825 h 1143000"/>
                      <a:gd name="connsiteX57" fmla="*/ 14288 w 1469231"/>
                      <a:gd name="connsiteY57" fmla="*/ 800100 h 1143000"/>
                      <a:gd name="connsiteX58" fmla="*/ 71438 w 1469231"/>
                      <a:gd name="connsiteY58" fmla="*/ 681037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69231" h="1143000">
                        <a:moveTo>
                          <a:pt x="71438" y="681037"/>
                        </a:moveTo>
                        <a:lnTo>
                          <a:pt x="107156" y="597694"/>
                        </a:lnTo>
                        <a:lnTo>
                          <a:pt x="152400" y="569119"/>
                        </a:lnTo>
                        <a:lnTo>
                          <a:pt x="200025" y="554831"/>
                        </a:lnTo>
                        <a:lnTo>
                          <a:pt x="223838" y="535781"/>
                        </a:lnTo>
                        <a:lnTo>
                          <a:pt x="250031" y="483394"/>
                        </a:lnTo>
                        <a:lnTo>
                          <a:pt x="276225" y="431006"/>
                        </a:lnTo>
                        <a:lnTo>
                          <a:pt x="302419" y="373856"/>
                        </a:lnTo>
                        <a:lnTo>
                          <a:pt x="330994" y="328612"/>
                        </a:lnTo>
                        <a:lnTo>
                          <a:pt x="359569" y="280987"/>
                        </a:lnTo>
                        <a:lnTo>
                          <a:pt x="404813" y="228600"/>
                        </a:lnTo>
                        <a:lnTo>
                          <a:pt x="457200" y="169069"/>
                        </a:lnTo>
                        <a:lnTo>
                          <a:pt x="490538" y="111919"/>
                        </a:lnTo>
                        <a:lnTo>
                          <a:pt x="542925" y="57150"/>
                        </a:lnTo>
                        <a:lnTo>
                          <a:pt x="607219" y="14287"/>
                        </a:lnTo>
                        <a:lnTo>
                          <a:pt x="657225" y="0"/>
                        </a:lnTo>
                        <a:lnTo>
                          <a:pt x="704850" y="19050"/>
                        </a:lnTo>
                        <a:lnTo>
                          <a:pt x="764381" y="38100"/>
                        </a:lnTo>
                        <a:lnTo>
                          <a:pt x="823913" y="54769"/>
                        </a:lnTo>
                        <a:lnTo>
                          <a:pt x="883444" y="85725"/>
                        </a:lnTo>
                        <a:lnTo>
                          <a:pt x="947738" y="107156"/>
                        </a:lnTo>
                        <a:lnTo>
                          <a:pt x="997744" y="135731"/>
                        </a:lnTo>
                        <a:lnTo>
                          <a:pt x="1076325" y="176212"/>
                        </a:lnTo>
                        <a:lnTo>
                          <a:pt x="1171575" y="209550"/>
                        </a:lnTo>
                        <a:lnTo>
                          <a:pt x="1216819" y="250031"/>
                        </a:lnTo>
                        <a:lnTo>
                          <a:pt x="1238250" y="300037"/>
                        </a:lnTo>
                        <a:lnTo>
                          <a:pt x="1271588" y="333375"/>
                        </a:lnTo>
                        <a:lnTo>
                          <a:pt x="1335881" y="359569"/>
                        </a:lnTo>
                        <a:lnTo>
                          <a:pt x="1373981" y="354806"/>
                        </a:lnTo>
                        <a:lnTo>
                          <a:pt x="1426369" y="388144"/>
                        </a:lnTo>
                        <a:lnTo>
                          <a:pt x="1459706" y="431006"/>
                        </a:lnTo>
                        <a:lnTo>
                          <a:pt x="1469231" y="490537"/>
                        </a:lnTo>
                        <a:lnTo>
                          <a:pt x="1464469" y="554831"/>
                        </a:lnTo>
                        <a:lnTo>
                          <a:pt x="1447800" y="597694"/>
                        </a:lnTo>
                        <a:lnTo>
                          <a:pt x="1423988" y="688181"/>
                        </a:lnTo>
                        <a:lnTo>
                          <a:pt x="1381125" y="795337"/>
                        </a:lnTo>
                        <a:lnTo>
                          <a:pt x="1307306" y="835819"/>
                        </a:lnTo>
                        <a:lnTo>
                          <a:pt x="1183481" y="845344"/>
                        </a:lnTo>
                        <a:lnTo>
                          <a:pt x="1092994" y="876300"/>
                        </a:lnTo>
                        <a:lnTo>
                          <a:pt x="1009650" y="912019"/>
                        </a:lnTo>
                        <a:lnTo>
                          <a:pt x="942975" y="950119"/>
                        </a:lnTo>
                        <a:lnTo>
                          <a:pt x="862013" y="988219"/>
                        </a:lnTo>
                        <a:lnTo>
                          <a:pt x="804863" y="1016794"/>
                        </a:lnTo>
                        <a:lnTo>
                          <a:pt x="728663" y="1045369"/>
                        </a:lnTo>
                        <a:lnTo>
                          <a:pt x="657225" y="1071562"/>
                        </a:lnTo>
                        <a:lnTo>
                          <a:pt x="583406" y="1088231"/>
                        </a:lnTo>
                        <a:lnTo>
                          <a:pt x="514350" y="1081087"/>
                        </a:lnTo>
                        <a:lnTo>
                          <a:pt x="454819" y="1109662"/>
                        </a:lnTo>
                        <a:lnTo>
                          <a:pt x="383381" y="1114425"/>
                        </a:lnTo>
                        <a:lnTo>
                          <a:pt x="319088" y="1128712"/>
                        </a:lnTo>
                        <a:lnTo>
                          <a:pt x="240506" y="1143000"/>
                        </a:lnTo>
                        <a:lnTo>
                          <a:pt x="169069" y="1131094"/>
                        </a:lnTo>
                        <a:lnTo>
                          <a:pt x="104775" y="1119187"/>
                        </a:lnTo>
                        <a:lnTo>
                          <a:pt x="47625" y="1073944"/>
                        </a:lnTo>
                        <a:lnTo>
                          <a:pt x="26194" y="1031081"/>
                        </a:lnTo>
                        <a:lnTo>
                          <a:pt x="14288" y="957262"/>
                        </a:lnTo>
                        <a:lnTo>
                          <a:pt x="0" y="885825"/>
                        </a:lnTo>
                        <a:lnTo>
                          <a:pt x="14288" y="800100"/>
                        </a:lnTo>
                        <a:lnTo>
                          <a:pt x="71438" y="681037"/>
                        </a:lnTo>
                        <a:close/>
                      </a:path>
                    </a:pathLst>
                  </a:custGeom>
                  <a:solidFill>
                    <a:srgbClr val="ED7D31">
                      <a:lumMod val="20000"/>
                      <a:lumOff val="80000"/>
                    </a:srgbClr>
                  </a:solidFill>
                  <a:ln w="1270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solidFill>
                          <a:sysClr val="windowText" lastClr="000000"/>
                        </a:solidFill>
                      </a:ln>
                      <a:solidFill>
                        <a:prstClr val="white"/>
                      </a:solidFill>
                      <a:effectLst/>
                      <a:uLnTx/>
                      <a:uFillTx/>
                      <a:latin typeface="Times New Roman" panose="020F0502020204030204"/>
                      <a:ea typeface="黑体"/>
                      <a:cs typeface="+mn-cs"/>
                    </a:endParaRPr>
                  </a:p>
                </p:txBody>
              </p:sp>
              <p:sp>
                <p:nvSpPr>
                  <p:cNvPr id="85" name="任意多边形: 形状 84">
                    <a:extLst>
                      <a:ext uri="{FF2B5EF4-FFF2-40B4-BE49-F238E27FC236}">
                        <a16:creationId xmlns:a16="http://schemas.microsoft.com/office/drawing/2014/main" id="{DAA83CF0-629C-46A3-B0EB-528135BB7D9D}"/>
                      </a:ext>
                    </a:extLst>
                  </p:cNvPr>
                  <p:cNvSpPr/>
                  <p:nvPr/>
                </p:nvSpPr>
                <p:spPr>
                  <a:xfrm>
                    <a:off x="5715000" y="1547813"/>
                    <a:ext cx="599782" cy="885825"/>
                  </a:xfrm>
                  <a:custGeom>
                    <a:avLst/>
                    <a:gdLst>
                      <a:gd name="connsiteX0" fmla="*/ 0 w 599782"/>
                      <a:gd name="connsiteY0" fmla="*/ 885825 h 885825"/>
                      <a:gd name="connsiteX1" fmla="*/ 76200 w 599782"/>
                      <a:gd name="connsiteY1" fmla="*/ 800100 h 885825"/>
                      <a:gd name="connsiteX2" fmla="*/ 180975 w 599782"/>
                      <a:gd name="connsiteY2" fmla="*/ 714375 h 885825"/>
                      <a:gd name="connsiteX3" fmla="*/ 309563 w 599782"/>
                      <a:gd name="connsiteY3" fmla="*/ 652462 h 885825"/>
                      <a:gd name="connsiteX4" fmla="*/ 409575 w 599782"/>
                      <a:gd name="connsiteY4" fmla="*/ 590550 h 885825"/>
                      <a:gd name="connsiteX5" fmla="*/ 500063 w 599782"/>
                      <a:gd name="connsiteY5" fmla="*/ 519112 h 885825"/>
                      <a:gd name="connsiteX6" fmla="*/ 557213 w 599782"/>
                      <a:gd name="connsiteY6" fmla="*/ 452437 h 885825"/>
                      <a:gd name="connsiteX7" fmla="*/ 595313 w 599782"/>
                      <a:gd name="connsiteY7" fmla="*/ 419100 h 885825"/>
                      <a:gd name="connsiteX8" fmla="*/ 595313 w 599782"/>
                      <a:gd name="connsiteY8" fmla="*/ 338137 h 885825"/>
                      <a:gd name="connsiteX9" fmla="*/ 561975 w 599782"/>
                      <a:gd name="connsiteY9" fmla="*/ 214312 h 885825"/>
                      <a:gd name="connsiteX10" fmla="*/ 519113 w 599782"/>
                      <a:gd name="connsiteY10" fmla="*/ 80962 h 885825"/>
                      <a:gd name="connsiteX11" fmla="*/ 490538 w 599782"/>
                      <a:gd name="connsiteY11"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782" h="885825">
                        <a:moveTo>
                          <a:pt x="0" y="885825"/>
                        </a:moveTo>
                        <a:cubicBezTo>
                          <a:pt x="23019" y="857250"/>
                          <a:pt x="46038" y="828675"/>
                          <a:pt x="76200" y="800100"/>
                        </a:cubicBezTo>
                        <a:cubicBezTo>
                          <a:pt x="106362" y="771525"/>
                          <a:pt x="142081" y="738981"/>
                          <a:pt x="180975" y="714375"/>
                        </a:cubicBezTo>
                        <a:cubicBezTo>
                          <a:pt x="219869" y="689769"/>
                          <a:pt x="271463" y="673099"/>
                          <a:pt x="309563" y="652462"/>
                        </a:cubicBezTo>
                        <a:cubicBezTo>
                          <a:pt x="347663" y="631825"/>
                          <a:pt x="377825" y="612775"/>
                          <a:pt x="409575" y="590550"/>
                        </a:cubicBezTo>
                        <a:cubicBezTo>
                          <a:pt x="441325" y="568325"/>
                          <a:pt x="475457" y="542131"/>
                          <a:pt x="500063" y="519112"/>
                        </a:cubicBezTo>
                        <a:cubicBezTo>
                          <a:pt x="524669" y="496093"/>
                          <a:pt x="541338" y="469106"/>
                          <a:pt x="557213" y="452437"/>
                        </a:cubicBezTo>
                        <a:cubicBezTo>
                          <a:pt x="573088" y="435768"/>
                          <a:pt x="588963" y="438150"/>
                          <a:pt x="595313" y="419100"/>
                        </a:cubicBezTo>
                        <a:cubicBezTo>
                          <a:pt x="601663" y="400050"/>
                          <a:pt x="600869" y="372268"/>
                          <a:pt x="595313" y="338137"/>
                        </a:cubicBezTo>
                        <a:cubicBezTo>
                          <a:pt x="589757" y="304006"/>
                          <a:pt x="574675" y="257174"/>
                          <a:pt x="561975" y="214312"/>
                        </a:cubicBezTo>
                        <a:cubicBezTo>
                          <a:pt x="549275" y="171449"/>
                          <a:pt x="531019" y="116681"/>
                          <a:pt x="519113" y="80962"/>
                        </a:cubicBezTo>
                        <a:cubicBezTo>
                          <a:pt x="507207" y="45243"/>
                          <a:pt x="498872" y="22621"/>
                          <a:pt x="490538" y="0"/>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86" name="任意多边形: 形状 85">
                    <a:extLst>
                      <a:ext uri="{FF2B5EF4-FFF2-40B4-BE49-F238E27FC236}">
                        <a16:creationId xmlns:a16="http://schemas.microsoft.com/office/drawing/2014/main" id="{08749FB4-12AF-41AA-8D1C-FCB63E0ABEE7}"/>
                      </a:ext>
                    </a:extLst>
                  </p:cNvPr>
                  <p:cNvSpPr/>
                  <p:nvPr/>
                </p:nvSpPr>
                <p:spPr>
                  <a:xfrm>
                    <a:off x="6313488" y="1924050"/>
                    <a:ext cx="557212" cy="94980"/>
                  </a:xfrm>
                  <a:custGeom>
                    <a:avLst/>
                    <a:gdLst>
                      <a:gd name="connsiteX0" fmla="*/ 0 w 557212"/>
                      <a:gd name="connsiteY0" fmla="*/ 47625 h 94980"/>
                      <a:gd name="connsiteX1" fmla="*/ 147637 w 557212"/>
                      <a:gd name="connsiteY1" fmla="*/ 47625 h 94980"/>
                      <a:gd name="connsiteX2" fmla="*/ 266700 w 557212"/>
                      <a:gd name="connsiteY2" fmla="*/ 66675 h 94980"/>
                      <a:gd name="connsiteX3" fmla="*/ 366712 w 557212"/>
                      <a:gd name="connsiteY3" fmla="*/ 90488 h 94980"/>
                      <a:gd name="connsiteX4" fmla="*/ 400050 w 557212"/>
                      <a:gd name="connsiteY4" fmla="*/ 85725 h 94980"/>
                      <a:gd name="connsiteX5" fmla="*/ 557212 w 557212"/>
                      <a:gd name="connsiteY5" fmla="*/ 0 h 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12" h="94980">
                        <a:moveTo>
                          <a:pt x="0" y="47625"/>
                        </a:moveTo>
                        <a:cubicBezTo>
                          <a:pt x="51593" y="46037"/>
                          <a:pt x="103187" y="44450"/>
                          <a:pt x="147637" y="47625"/>
                        </a:cubicBezTo>
                        <a:cubicBezTo>
                          <a:pt x="192087" y="50800"/>
                          <a:pt x="230188" y="59531"/>
                          <a:pt x="266700" y="66675"/>
                        </a:cubicBezTo>
                        <a:cubicBezTo>
                          <a:pt x="303212" y="73819"/>
                          <a:pt x="344487" y="87313"/>
                          <a:pt x="366712" y="90488"/>
                        </a:cubicBezTo>
                        <a:cubicBezTo>
                          <a:pt x="388937" y="93663"/>
                          <a:pt x="368300" y="100806"/>
                          <a:pt x="400050" y="85725"/>
                        </a:cubicBezTo>
                        <a:cubicBezTo>
                          <a:pt x="431800" y="70644"/>
                          <a:pt x="557212" y="0"/>
                          <a:pt x="557212" y="0"/>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87" name="任意多边形: 形状 86">
                    <a:extLst>
                      <a:ext uri="{FF2B5EF4-FFF2-40B4-BE49-F238E27FC236}">
                        <a16:creationId xmlns:a16="http://schemas.microsoft.com/office/drawing/2014/main" id="{1D8DB7F9-FABA-4728-AC44-D649D3DBA1A1}"/>
                      </a:ext>
                    </a:extLst>
                  </p:cNvPr>
                  <p:cNvSpPr/>
                  <p:nvPr/>
                </p:nvSpPr>
                <p:spPr>
                  <a:xfrm>
                    <a:off x="6691313" y="2014856"/>
                    <a:ext cx="123825" cy="138112"/>
                  </a:xfrm>
                  <a:custGeom>
                    <a:avLst/>
                    <a:gdLst>
                      <a:gd name="connsiteX0" fmla="*/ 0 w 123825"/>
                      <a:gd name="connsiteY0" fmla="*/ 0 h 138112"/>
                      <a:gd name="connsiteX1" fmla="*/ 123825 w 123825"/>
                      <a:gd name="connsiteY1" fmla="*/ 138112 h 138112"/>
                    </a:gdLst>
                    <a:ahLst/>
                    <a:cxnLst>
                      <a:cxn ang="0">
                        <a:pos x="connsiteX0" y="connsiteY0"/>
                      </a:cxn>
                      <a:cxn ang="0">
                        <a:pos x="connsiteX1" y="connsiteY1"/>
                      </a:cxn>
                    </a:cxnLst>
                    <a:rect l="l" t="t" r="r" b="b"/>
                    <a:pathLst>
                      <a:path w="123825" h="138112">
                        <a:moveTo>
                          <a:pt x="0" y="0"/>
                        </a:moveTo>
                        <a:cubicBezTo>
                          <a:pt x="51594" y="58737"/>
                          <a:pt x="103188" y="117475"/>
                          <a:pt x="123825" y="138112"/>
                        </a:cubicBezTo>
                      </a:path>
                    </a:pathLst>
                  </a:cu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sp>
              <p:nvSpPr>
                <p:cNvPr id="83" name="椭圆 82">
                  <a:extLst>
                    <a:ext uri="{FF2B5EF4-FFF2-40B4-BE49-F238E27FC236}">
                      <a16:creationId xmlns:a16="http://schemas.microsoft.com/office/drawing/2014/main" id="{1FE3AA84-66A4-45E7-80BA-7FE79AB98F11}"/>
                    </a:ext>
                  </a:extLst>
                </p:cNvPr>
                <p:cNvSpPr/>
                <p:nvPr/>
              </p:nvSpPr>
              <p:spPr>
                <a:xfrm>
                  <a:off x="7280444" y="3017130"/>
                  <a:ext cx="914400" cy="914400"/>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sp>
            <p:nvSpPr>
              <p:cNvPr id="80" name="椭圆 79">
                <a:extLst>
                  <a:ext uri="{FF2B5EF4-FFF2-40B4-BE49-F238E27FC236}">
                    <a16:creationId xmlns:a16="http://schemas.microsoft.com/office/drawing/2014/main" id="{3CE6B840-926D-4C30-AB8E-F6D210528A1A}"/>
                  </a:ext>
                </a:extLst>
              </p:cNvPr>
              <p:cNvSpPr/>
              <p:nvPr/>
            </p:nvSpPr>
            <p:spPr>
              <a:xfrm>
                <a:off x="4325693" y="4329296"/>
                <a:ext cx="603157" cy="602962"/>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81" name="椭圆 80">
                <a:extLst>
                  <a:ext uri="{FF2B5EF4-FFF2-40B4-BE49-F238E27FC236}">
                    <a16:creationId xmlns:a16="http://schemas.microsoft.com/office/drawing/2014/main" id="{70B66195-3B6E-434D-9292-0A92A89DE689}"/>
                  </a:ext>
                </a:extLst>
              </p:cNvPr>
              <p:cNvSpPr/>
              <p:nvPr/>
            </p:nvSpPr>
            <p:spPr>
              <a:xfrm>
                <a:off x="5184470" y="4123132"/>
                <a:ext cx="537298" cy="537125"/>
              </a:xfrm>
              <a:prstGeom prst="ellipse">
                <a:avLst/>
              </a:prstGeom>
              <a:no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cxnSp>
          <p:nvCxnSpPr>
            <p:cNvPr id="71" name="直接箭头连接符 70">
              <a:extLst>
                <a:ext uri="{FF2B5EF4-FFF2-40B4-BE49-F238E27FC236}">
                  <a16:creationId xmlns:a16="http://schemas.microsoft.com/office/drawing/2014/main" id="{EA51FB2B-9085-432C-B4FB-D751E5402B57}"/>
                </a:ext>
              </a:extLst>
            </p:cNvPr>
            <p:cNvCxnSpPr>
              <a:cxnSpLocks/>
            </p:cNvCxnSpPr>
            <p:nvPr/>
          </p:nvCxnSpPr>
          <p:spPr>
            <a:xfrm>
              <a:off x="6836520" y="4155362"/>
              <a:ext cx="0" cy="233508"/>
            </a:xfrm>
            <a:prstGeom prst="straightConnector1">
              <a:avLst/>
            </a:prstGeom>
            <a:noFill/>
            <a:ln w="28575" cap="flat" cmpd="sng" algn="ctr">
              <a:solidFill>
                <a:sysClr val="windowText" lastClr="000000"/>
              </a:solidFill>
              <a:prstDash val="solid"/>
              <a:miter lim="800000"/>
              <a:tailEnd type="stealth"/>
            </a:ln>
            <a:effectLst/>
          </p:spPr>
        </p:cxnSp>
        <p:cxnSp>
          <p:nvCxnSpPr>
            <p:cNvPr id="72" name="直接箭头连接符 71">
              <a:extLst>
                <a:ext uri="{FF2B5EF4-FFF2-40B4-BE49-F238E27FC236}">
                  <a16:creationId xmlns:a16="http://schemas.microsoft.com/office/drawing/2014/main" id="{D9E45C2C-D171-4CD1-87C3-C66E87061872}"/>
                </a:ext>
              </a:extLst>
            </p:cNvPr>
            <p:cNvCxnSpPr>
              <a:cxnSpLocks/>
            </p:cNvCxnSpPr>
            <p:nvPr/>
          </p:nvCxnSpPr>
          <p:spPr>
            <a:xfrm rot="5400000">
              <a:off x="5502518" y="5109824"/>
              <a:ext cx="0" cy="303139"/>
            </a:xfrm>
            <a:prstGeom prst="straightConnector1">
              <a:avLst/>
            </a:prstGeom>
            <a:noFill/>
            <a:ln w="28575" cap="flat" cmpd="sng" algn="ctr">
              <a:solidFill>
                <a:sysClr val="windowText" lastClr="000000"/>
              </a:solidFill>
              <a:prstDash val="solid"/>
              <a:miter lim="800000"/>
              <a:tailEnd type="stealth"/>
            </a:ln>
            <a:effectLst/>
          </p:spPr>
        </p:cxnSp>
        <p:cxnSp>
          <p:nvCxnSpPr>
            <p:cNvPr id="73" name="直接箭头连接符 72">
              <a:extLst>
                <a:ext uri="{FF2B5EF4-FFF2-40B4-BE49-F238E27FC236}">
                  <a16:creationId xmlns:a16="http://schemas.microsoft.com/office/drawing/2014/main" id="{AA9D68F2-7FA7-4A5C-BE7F-43143C0E2A85}"/>
                </a:ext>
              </a:extLst>
            </p:cNvPr>
            <p:cNvCxnSpPr>
              <a:cxnSpLocks/>
            </p:cNvCxnSpPr>
            <p:nvPr/>
          </p:nvCxnSpPr>
          <p:spPr>
            <a:xfrm rot="16200000" flipH="1">
              <a:off x="5502518" y="3405758"/>
              <a:ext cx="0" cy="303139"/>
            </a:xfrm>
            <a:prstGeom prst="straightConnector1">
              <a:avLst/>
            </a:prstGeom>
            <a:noFill/>
            <a:ln w="28575" cap="flat" cmpd="sng" algn="ctr">
              <a:solidFill>
                <a:sysClr val="windowText" lastClr="000000"/>
              </a:solidFill>
              <a:prstDash val="solid"/>
              <a:miter lim="800000"/>
              <a:tailEnd type="stealth"/>
            </a:ln>
            <a:effectLst/>
          </p:spPr>
        </p:cxnSp>
        <p:cxnSp>
          <p:nvCxnSpPr>
            <p:cNvPr id="74" name="直接箭头连接符 73">
              <a:extLst>
                <a:ext uri="{FF2B5EF4-FFF2-40B4-BE49-F238E27FC236}">
                  <a16:creationId xmlns:a16="http://schemas.microsoft.com/office/drawing/2014/main" id="{8B427506-B0A4-4CB3-A4CB-1CB6B0AE8C8E}"/>
                </a:ext>
              </a:extLst>
            </p:cNvPr>
            <p:cNvCxnSpPr>
              <a:cxnSpLocks/>
            </p:cNvCxnSpPr>
            <p:nvPr/>
          </p:nvCxnSpPr>
          <p:spPr>
            <a:xfrm rot="16200000" flipH="1">
              <a:off x="2951379" y="3405759"/>
              <a:ext cx="0" cy="303139"/>
            </a:xfrm>
            <a:prstGeom prst="straightConnector1">
              <a:avLst/>
            </a:prstGeom>
            <a:noFill/>
            <a:ln w="28575" cap="flat" cmpd="sng" algn="ctr">
              <a:solidFill>
                <a:sysClr val="windowText" lastClr="000000"/>
              </a:solidFill>
              <a:prstDash val="solid"/>
              <a:miter lim="800000"/>
              <a:tailEnd type="stealth"/>
            </a:ln>
            <a:effectLst/>
          </p:spPr>
        </p:cxnSp>
        <p:cxnSp>
          <p:nvCxnSpPr>
            <p:cNvPr id="75" name="直接箭头连接符 74">
              <a:extLst>
                <a:ext uri="{FF2B5EF4-FFF2-40B4-BE49-F238E27FC236}">
                  <a16:creationId xmlns:a16="http://schemas.microsoft.com/office/drawing/2014/main" id="{DC515742-1004-4687-BA90-3321267B70C7}"/>
                </a:ext>
              </a:extLst>
            </p:cNvPr>
            <p:cNvCxnSpPr>
              <a:cxnSpLocks/>
            </p:cNvCxnSpPr>
            <p:nvPr/>
          </p:nvCxnSpPr>
          <p:spPr>
            <a:xfrm rot="5400000">
              <a:off x="2951379" y="5109824"/>
              <a:ext cx="0" cy="303139"/>
            </a:xfrm>
            <a:prstGeom prst="straightConnector1">
              <a:avLst/>
            </a:prstGeom>
            <a:noFill/>
            <a:ln w="28575" cap="flat" cmpd="sng" algn="ctr">
              <a:solidFill>
                <a:sysClr val="windowText" lastClr="000000"/>
              </a:solidFill>
              <a:prstDash val="solid"/>
              <a:miter lim="800000"/>
              <a:tailEnd type="stealth"/>
            </a:ln>
            <a:effectLst/>
          </p:spPr>
        </p:cxnSp>
        <p:sp>
          <p:nvSpPr>
            <p:cNvPr id="76" name="文本框 75">
              <a:extLst>
                <a:ext uri="{FF2B5EF4-FFF2-40B4-BE49-F238E27FC236}">
                  <a16:creationId xmlns:a16="http://schemas.microsoft.com/office/drawing/2014/main" id="{D76292F4-28FF-4F27-A9DE-43B3F5569200}"/>
                </a:ext>
              </a:extLst>
            </p:cNvPr>
            <p:cNvSpPr txBox="1"/>
            <p:nvPr/>
          </p:nvSpPr>
          <p:spPr>
            <a:xfrm>
              <a:off x="822393" y="3387695"/>
              <a:ext cx="1519987" cy="48641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prstClr val="black"/>
                  </a:solidFill>
                  <a:effectLst/>
                  <a:uLnTx/>
                  <a:uFillTx/>
                  <a:latin typeface="Times New Roman" panose="020F0502020204030204"/>
                  <a:ea typeface="黑体"/>
                  <a:cs typeface="Arial" panose="020B0604020202020204" pitchFamily="34" charset="0"/>
                </a:rPr>
                <a:t>Particle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prstClr val="black"/>
                  </a:solidFill>
                  <a:effectLst/>
                  <a:uLnTx/>
                  <a:uFillTx/>
                  <a:latin typeface="Times New Roman" panose="020F0502020204030204"/>
                  <a:ea typeface="黑体"/>
                  <a:cs typeface="Arial" panose="020B0604020202020204" pitchFamily="34" charset="0"/>
                </a:rPr>
                <a:t>contour </a:t>
              </a:r>
              <a:endParaRPr kumimoji="0" lang="zh-CN" altLang="en-US" sz="1200" b="1" i="1" u="none" strike="noStrike" kern="0" cap="none" spc="0" normalizeH="0" baseline="0" noProof="0" dirty="0">
                <a:ln>
                  <a:noFill/>
                </a:ln>
                <a:solidFill>
                  <a:prstClr val="black"/>
                </a:solidFill>
                <a:effectLst/>
                <a:uLnTx/>
                <a:uFillTx/>
                <a:latin typeface="Times New Roman" panose="020F0502020204030204"/>
                <a:ea typeface="黑体"/>
                <a:cs typeface="Arial" panose="020B0604020202020204" pitchFamily="34" charset="0"/>
              </a:endParaRPr>
            </a:p>
          </p:txBody>
        </p:sp>
        <p:sp>
          <p:nvSpPr>
            <p:cNvPr id="77" name="文本框 76">
              <a:extLst>
                <a:ext uri="{FF2B5EF4-FFF2-40B4-BE49-F238E27FC236}">
                  <a16:creationId xmlns:a16="http://schemas.microsoft.com/office/drawing/2014/main" id="{30461178-E556-40E5-BF22-F7B51E6D220F}"/>
                </a:ext>
              </a:extLst>
            </p:cNvPr>
            <p:cNvSpPr txBox="1"/>
            <p:nvPr/>
          </p:nvSpPr>
          <p:spPr>
            <a:xfrm>
              <a:off x="6273047" y="3633239"/>
              <a:ext cx="1220157" cy="29184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srgbClr val="5B9BD5">
                      <a:lumMod val="75000"/>
                    </a:srgbClr>
                  </a:solidFill>
                  <a:effectLst/>
                  <a:uLnTx/>
                  <a:uFillTx/>
                  <a:latin typeface="Times New Roman" panose="020F0502020204030204"/>
                  <a:ea typeface="黑体"/>
                  <a:cs typeface="Arial" panose="020B0604020202020204" pitchFamily="34" charset="0"/>
                </a:rPr>
                <a:t>Pebble</a:t>
              </a:r>
              <a:endParaRPr kumimoji="0" lang="zh-CN" altLang="en-US" sz="1200" b="1" i="1" u="none" strike="noStrike" kern="0" cap="none" spc="0" normalizeH="0" baseline="0" noProof="0" dirty="0">
                <a:ln>
                  <a:noFill/>
                </a:ln>
                <a:solidFill>
                  <a:srgbClr val="5B9BD5">
                    <a:lumMod val="75000"/>
                  </a:srgbClr>
                </a:solidFill>
                <a:effectLst/>
                <a:uLnTx/>
                <a:uFillTx/>
                <a:latin typeface="Times New Roman" panose="020F0502020204030204"/>
                <a:ea typeface="黑体"/>
                <a:cs typeface="Arial" panose="020B0604020202020204" pitchFamily="34" charset="0"/>
              </a:endParaRPr>
            </a:p>
          </p:txBody>
        </p:sp>
        <p:sp>
          <p:nvSpPr>
            <p:cNvPr id="78" name="文本框 77">
              <a:extLst>
                <a:ext uri="{FF2B5EF4-FFF2-40B4-BE49-F238E27FC236}">
                  <a16:creationId xmlns:a16="http://schemas.microsoft.com/office/drawing/2014/main" id="{14660BCF-D107-4AE2-9E53-67BFDCAFAC49}"/>
                </a:ext>
              </a:extLst>
            </p:cNvPr>
            <p:cNvSpPr txBox="1"/>
            <p:nvPr/>
          </p:nvSpPr>
          <p:spPr>
            <a:xfrm rot="20296586">
              <a:off x="2601575" y="3660284"/>
              <a:ext cx="3191182" cy="29184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rPr>
                <a:t>Medial axis</a:t>
              </a:r>
              <a:endParaRPr kumimoji="0" lang="zh-CN" altLang="en-US" sz="1200" b="1" i="1"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endParaRPr>
            </a:p>
          </p:txBody>
        </p:sp>
      </p:grpSp>
      <p:grpSp>
        <p:nvGrpSpPr>
          <p:cNvPr id="113" name="组合 112">
            <a:extLst>
              <a:ext uri="{FF2B5EF4-FFF2-40B4-BE49-F238E27FC236}">
                <a16:creationId xmlns:a16="http://schemas.microsoft.com/office/drawing/2014/main" id="{82AE794D-80C9-4114-B9A7-82BF408AAF09}"/>
              </a:ext>
            </a:extLst>
          </p:cNvPr>
          <p:cNvGrpSpPr/>
          <p:nvPr/>
        </p:nvGrpSpPr>
        <p:grpSpPr>
          <a:xfrm>
            <a:off x="8453305" y="3052020"/>
            <a:ext cx="3160324" cy="2901186"/>
            <a:chOff x="8453305" y="2950422"/>
            <a:chExt cx="3160324" cy="2901186"/>
          </a:xfrm>
        </p:grpSpPr>
        <p:pic>
          <p:nvPicPr>
            <p:cNvPr id="114" name="图片 113">
              <a:extLst>
                <a:ext uri="{FF2B5EF4-FFF2-40B4-BE49-F238E27FC236}">
                  <a16:creationId xmlns:a16="http://schemas.microsoft.com/office/drawing/2014/main" id="{1DE003B4-1EA1-409F-A9F8-2FA528FAD2C7}"/>
                </a:ext>
              </a:extLst>
            </p:cNvPr>
            <p:cNvPicPr>
              <a:picLocks noChangeAspect="1"/>
            </p:cNvPicPr>
            <p:nvPr/>
          </p:nvPicPr>
          <p:blipFill rotWithShape="1">
            <a:blip r:embed="rId3">
              <a:extLst>
                <a:ext uri="{28A0092B-C50C-407E-A947-70E740481C1C}">
                  <a14:useLocalDpi xmlns:a14="http://schemas.microsoft.com/office/drawing/2010/main" val="0"/>
                </a:ext>
              </a:extLst>
            </a:blip>
            <a:srcRect l="44243" t="5200" r="17656" b="3998"/>
            <a:stretch/>
          </p:blipFill>
          <p:spPr>
            <a:xfrm>
              <a:off x="8453305" y="2950422"/>
              <a:ext cx="2970188" cy="2830189"/>
            </a:xfrm>
            <a:prstGeom prst="rect">
              <a:avLst/>
            </a:prstGeom>
          </p:spPr>
        </p:pic>
        <p:sp>
          <p:nvSpPr>
            <p:cNvPr id="115" name="矩形 114">
              <a:extLst>
                <a:ext uri="{FF2B5EF4-FFF2-40B4-BE49-F238E27FC236}">
                  <a16:creationId xmlns:a16="http://schemas.microsoft.com/office/drawing/2014/main" id="{22E81BE1-1099-4C82-8FF5-C499D2B5B4B4}"/>
                </a:ext>
              </a:extLst>
            </p:cNvPr>
            <p:cNvSpPr/>
            <p:nvPr/>
          </p:nvSpPr>
          <p:spPr>
            <a:xfrm>
              <a:off x="10530533" y="5433920"/>
              <a:ext cx="227510" cy="134161"/>
            </a:xfrm>
            <a:prstGeom prst="rect">
              <a:avLst/>
            </a:prstGeom>
            <a:solidFill>
              <a:srgbClr val="FE7D7D"/>
            </a:solidFill>
            <a:ln w="63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16" name="文本框 115">
              <a:extLst>
                <a:ext uri="{FF2B5EF4-FFF2-40B4-BE49-F238E27FC236}">
                  <a16:creationId xmlns:a16="http://schemas.microsoft.com/office/drawing/2014/main" id="{A3E07131-4B10-4025-B19D-E20BF0911B75}"/>
                </a:ext>
              </a:extLst>
            </p:cNvPr>
            <p:cNvSpPr txBox="1"/>
            <p:nvPr/>
          </p:nvSpPr>
          <p:spPr>
            <a:xfrm>
              <a:off x="10720669" y="5335155"/>
              <a:ext cx="892960"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1" u="none" strike="noStrike" kern="0" cap="none" spc="0" normalizeH="0" baseline="0" noProof="0" dirty="0">
                  <a:ln>
                    <a:noFill/>
                  </a:ln>
                  <a:solidFill>
                    <a:srgbClr val="FE7D7D"/>
                  </a:solidFill>
                  <a:effectLst/>
                  <a:uLnTx/>
                  <a:uFillTx/>
                  <a:latin typeface="Times New Roman" panose="020F0502020204030204"/>
                  <a:ea typeface="黑体"/>
                  <a:cs typeface="Arial" panose="020B0604020202020204" pitchFamily="34" charset="0"/>
                </a:rPr>
                <a:t>Contour</a:t>
              </a:r>
              <a:endParaRPr kumimoji="0" lang="zh-CN" altLang="en-US" sz="1400" b="1" i="1" u="none" strike="noStrike" kern="0" cap="none" spc="0" normalizeH="0" baseline="0" noProof="0" dirty="0">
                <a:ln>
                  <a:noFill/>
                </a:ln>
                <a:solidFill>
                  <a:srgbClr val="FE7D7D"/>
                </a:solidFill>
                <a:effectLst/>
                <a:uLnTx/>
                <a:uFillTx/>
                <a:latin typeface="Times New Roman" panose="020F0502020204030204"/>
                <a:ea typeface="黑体"/>
              </a:endParaRPr>
            </a:p>
          </p:txBody>
        </p:sp>
        <p:cxnSp>
          <p:nvCxnSpPr>
            <p:cNvPr id="117" name="直接连接符 116">
              <a:extLst>
                <a:ext uri="{FF2B5EF4-FFF2-40B4-BE49-F238E27FC236}">
                  <a16:creationId xmlns:a16="http://schemas.microsoft.com/office/drawing/2014/main" id="{882DB2FA-84E4-423E-BF56-51B95F188439}"/>
                </a:ext>
              </a:extLst>
            </p:cNvPr>
            <p:cNvCxnSpPr>
              <a:cxnSpLocks/>
            </p:cNvCxnSpPr>
            <p:nvPr/>
          </p:nvCxnSpPr>
          <p:spPr>
            <a:xfrm>
              <a:off x="10530533" y="5433920"/>
              <a:ext cx="227510" cy="134161"/>
            </a:xfrm>
            <a:prstGeom prst="line">
              <a:avLst/>
            </a:prstGeom>
            <a:noFill/>
            <a:ln w="6350" cap="flat" cmpd="sng" algn="ctr">
              <a:solidFill>
                <a:sysClr val="windowText" lastClr="000000">
                  <a:lumMod val="65000"/>
                  <a:lumOff val="35000"/>
                </a:sysClr>
              </a:solidFill>
              <a:prstDash val="solid"/>
              <a:miter lim="800000"/>
            </a:ln>
            <a:effectLst/>
          </p:spPr>
        </p:cxnSp>
        <p:sp>
          <p:nvSpPr>
            <p:cNvPr id="118" name="椭圆 117">
              <a:extLst>
                <a:ext uri="{FF2B5EF4-FFF2-40B4-BE49-F238E27FC236}">
                  <a16:creationId xmlns:a16="http://schemas.microsoft.com/office/drawing/2014/main" id="{A980D15B-BDC2-4E99-860F-D051BE14D037}"/>
                </a:ext>
              </a:extLst>
            </p:cNvPr>
            <p:cNvSpPr/>
            <p:nvPr/>
          </p:nvSpPr>
          <p:spPr>
            <a:xfrm>
              <a:off x="10562666" y="5645915"/>
              <a:ext cx="154064" cy="120271"/>
            </a:xfrm>
            <a:prstGeom prst="ellipse">
              <a:avLst/>
            </a:prstGeom>
            <a:solidFill>
              <a:srgbClr val="0096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19" name="文本框 118">
              <a:extLst>
                <a:ext uri="{FF2B5EF4-FFF2-40B4-BE49-F238E27FC236}">
                  <a16:creationId xmlns:a16="http://schemas.microsoft.com/office/drawing/2014/main" id="{88BAAFAD-782B-4E70-BC76-0CD02D0A9CF3}"/>
                </a:ext>
              </a:extLst>
            </p:cNvPr>
            <p:cNvSpPr txBox="1"/>
            <p:nvPr/>
          </p:nvSpPr>
          <p:spPr>
            <a:xfrm>
              <a:off x="10720669" y="5543831"/>
              <a:ext cx="719555"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1" u="none" strike="noStrike" kern="0" cap="none" spc="0" normalizeH="0" baseline="0" noProof="0" dirty="0">
                  <a:ln>
                    <a:noFill/>
                  </a:ln>
                  <a:solidFill>
                    <a:srgbClr val="0096D4"/>
                  </a:solidFill>
                  <a:effectLst/>
                  <a:uLnTx/>
                  <a:uFillTx/>
                  <a:latin typeface="Times New Roman" panose="020F0502020204030204"/>
                  <a:ea typeface="黑体"/>
                  <a:cs typeface="Arial" panose="020B0604020202020204" pitchFamily="34" charset="0"/>
                </a:rPr>
                <a:t>Pebble</a:t>
              </a:r>
              <a:endParaRPr kumimoji="0" lang="zh-CN" altLang="en-US" sz="1400" b="1" i="1" u="none" strike="noStrike" kern="0" cap="none" spc="0" normalizeH="0" baseline="0" noProof="0" dirty="0">
                <a:ln>
                  <a:noFill/>
                </a:ln>
                <a:solidFill>
                  <a:srgbClr val="0096D4"/>
                </a:solidFill>
                <a:effectLst/>
                <a:uLnTx/>
                <a:uFillTx/>
                <a:latin typeface="Times New Roman" panose="020F0502020204030204"/>
                <a:ea typeface="黑体"/>
              </a:endParaRPr>
            </a:p>
          </p:txBody>
        </p:sp>
      </p:grpSp>
      <p:sp>
        <p:nvSpPr>
          <p:cNvPr id="120" name="矩形 119">
            <a:extLst>
              <a:ext uri="{FF2B5EF4-FFF2-40B4-BE49-F238E27FC236}">
                <a16:creationId xmlns:a16="http://schemas.microsoft.com/office/drawing/2014/main" id="{179378FF-5EB6-47CD-B4EC-CA59D9B7424C}"/>
              </a:ext>
            </a:extLst>
          </p:cNvPr>
          <p:cNvSpPr/>
          <p:nvPr/>
        </p:nvSpPr>
        <p:spPr>
          <a:xfrm>
            <a:off x="1675135" y="6080380"/>
            <a:ext cx="4916219" cy="338554"/>
          </a:xfrm>
          <a:prstGeom prst="rect">
            <a:avLst/>
          </a:prstGeom>
        </p:spPr>
        <p:txBody>
          <a:bodyPr wrap="none">
            <a:spAutoFit/>
          </a:bodyPr>
          <a:lstStyle/>
          <a:p>
            <a:pPr algn="ctr"/>
            <a:r>
              <a:rPr lang="en-US" altLang="zh-CN" sz="1600" b="1" dirty="0">
                <a:solidFill>
                  <a:srgbClr val="C00000"/>
                </a:solidFill>
                <a:latin typeface="Times New Roman" panose="020F0502020204030204"/>
                <a:ea typeface="宋体" panose="02010600030101010101" pitchFamily="2" charset="-122"/>
                <a:cs typeface="Arial" panose="020B0604020202020204" pitchFamily="34" charset="0"/>
              </a:rPr>
              <a:t>Flowchart of the ODEC method (2-D for display only)</a:t>
            </a:r>
            <a:endParaRPr lang="zh-CN" altLang="en-US" sz="1600" b="1" dirty="0">
              <a:solidFill>
                <a:srgbClr val="C00000"/>
              </a:solidFill>
              <a:latin typeface="Times New Roman" panose="020F0502020204030204"/>
              <a:ea typeface="黑体"/>
              <a:cs typeface="Arial" panose="020B0604020202020204" pitchFamily="34" charset="0"/>
            </a:endParaRPr>
          </a:p>
        </p:txBody>
      </p:sp>
      <p:sp>
        <p:nvSpPr>
          <p:cNvPr id="121" name="矩形 120">
            <a:extLst>
              <a:ext uri="{FF2B5EF4-FFF2-40B4-BE49-F238E27FC236}">
                <a16:creationId xmlns:a16="http://schemas.microsoft.com/office/drawing/2014/main" id="{907BB634-6FEB-441E-BF6C-7C2183B9602F}"/>
              </a:ext>
            </a:extLst>
          </p:cNvPr>
          <p:cNvSpPr/>
          <p:nvPr/>
        </p:nvSpPr>
        <p:spPr>
          <a:xfrm>
            <a:off x="9048599" y="6080380"/>
            <a:ext cx="1702582" cy="338554"/>
          </a:xfrm>
          <a:prstGeom prst="rect">
            <a:avLst/>
          </a:prstGeom>
        </p:spPr>
        <p:txBody>
          <a:bodyPr wrap="none">
            <a:spAutoFit/>
          </a:bodyPr>
          <a:lstStyle/>
          <a:p>
            <a:pPr algn="ctr"/>
            <a:r>
              <a:rPr lang="en-US" altLang="zh-CN" sz="1600" b="1" dirty="0">
                <a:solidFill>
                  <a:srgbClr val="C00000"/>
                </a:solidFill>
                <a:latin typeface="Times New Roman" panose="020F0502020204030204"/>
                <a:ea typeface="宋体" panose="02010600030101010101" pitchFamily="2" charset="-122"/>
                <a:cs typeface="Arial" panose="020B0604020202020204" pitchFamily="34" charset="0"/>
              </a:rPr>
              <a:t>A clump example</a:t>
            </a:r>
            <a:endParaRPr lang="zh-CN" altLang="en-US" sz="1600" b="1" dirty="0">
              <a:solidFill>
                <a:srgbClr val="C00000"/>
              </a:solidFill>
              <a:latin typeface="Times New Roman" panose="020F0502020204030204"/>
              <a:ea typeface="黑体"/>
              <a:cs typeface="Arial" panose="020B0604020202020204" pitchFamily="34" charset="0"/>
            </a:endParaRPr>
          </a:p>
        </p:txBody>
      </p:sp>
      <p:sp>
        <p:nvSpPr>
          <p:cNvPr id="122" name="矩形 121">
            <a:extLst>
              <a:ext uri="{FF2B5EF4-FFF2-40B4-BE49-F238E27FC236}">
                <a16:creationId xmlns:a16="http://schemas.microsoft.com/office/drawing/2014/main" id="{69E8C5A4-E09E-40C4-BB28-ED0F93B4B88A}"/>
              </a:ext>
            </a:extLst>
          </p:cNvPr>
          <p:cNvSpPr/>
          <p:nvPr/>
        </p:nvSpPr>
        <p:spPr>
          <a:xfrm>
            <a:off x="341689" y="6519591"/>
            <a:ext cx="11508622" cy="276999"/>
          </a:xfrm>
          <a:prstGeom prst="rect">
            <a:avLst/>
          </a:prstGeom>
        </p:spPr>
        <p:txBody>
          <a:bodyPr wrap="square">
            <a:spAutoFit/>
          </a:bodyPr>
          <a:lstStyle/>
          <a:p>
            <a:r>
              <a:rPr lang="en-US" altLang="zh-CN" sz="1200" dirty="0">
                <a:solidFill>
                  <a:prstClr val="black"/>
                </a:solidFill>
                <a:latin typeface="Arial" panose="020B0604020202020204" pitchFamily="34" charset="0"/>
                <a:ea typeface="黑体"/>
                <a:cs typeface="Arial" panose="020B0604020202020204" pitchFamily="34" charset="0"/>
              </a:rPr>
              <a:t>[1] </a:t>
            </a:r>
            <a:r>
              <a:rPr lang="en-US" altLang="zh-CN" sz="1200" dirty="0" err="1">
                <a:solidFill>
                  <a:prstClr val="black"/>
                </a:solidFill>
                <a:latin typeface="Arial" panose="020B0604020202020204" pitchFamily="34" charset="0"/>
                <a:ea typeface="黑体"/>
                <a:cs typeface="Arial" panose="020B0604020202020204" pitchFamily="34" charset="0"/>
              </a:rPr>
              <a:t>Taghavi</a:t>
            </a:r>
            <a:r>
              <a:rPr lang="en-US" altLang="zh-CN" sz="1200" dirty="0">
                <a:solidFill>
                  <a:prstClr val="black"/>
                </a:solidFill>
                <a:latin typeface="Arial" panose="020B0604020202020204" pitchFamily="34" charset="0"/>
                <a:ea typeface="黑体"/>
                <a:cs typeface="Arial" panose="020B0604020202020204" pitchFamily="34" charset="0"/>
              </a:rPr>
              <a:t>, R., 2011. Automatic clump generation based on mid-surface. Paper presented at the Proceedings, 2nd international FLAC/DEM symposium, Melbourne.</a:t>
            </a:r>
            <a:endParaRPr lang="zh-CN" altLang="en-US" sz="1200" dirty="0">
              <a:solidFill>
                <a:prstClr val="black"/>
              </a:solidFill>
              <a:latin typeface="Arial" panose="020B0604020202020204" pitchFamily="34" charset="0"/>
              <a:ea typeface="黑体"/>
              <a:cs typeface="Arial" panose="020B0604020202020204" pitchFamily="34" charset="0"/>
            </a:endParaRPr>
          </a:p>
        </p:txBody>
      </p:sp>
      <p:grpSp>
        <p:nvGrpSpPr>
          <p:cNvPr id="123" name="组合 122">
            <a:extLst>
              <a:ext uri="{FF2B5EF4-FFF2-40B4-BE49-F238E27FC236}">
                <a16:creationId xmlns:a16="http://schemas.microsoft.com/office/drawing/2014/main" id="{25DF4DF6-C7FD-4CC5-83E7-0F162D7B0FE1}"/>
              </a:ext>
            </a:extLst>
          </p:cNvPr>
          <p:cNvGrpSpPr/>
          <p:nvPr/>
        </p:nvGrpSpPr>
        <p:grpSpPr>
          <a:xfrm>
            <a:off x="341689" y="2926483"/>
            <a:ext cx="7583111" cy="3140450"/>
            <a:chOff x="355040" y="3197991"/>
            <a:chExt cx="5616780" cy="3240127"/>
          </a:xfrm>
        </p:grpSpPr>
        <p:sp>
          <p:nvSpPr>
            <p:cNvPr id="124" name="矩形 123">
              <a:extLst>
                <a:ext uri="{FF2B5EF4-FFF2-40B4-BE49-F238E27FC236}">
                  <a16:creationId xmlns:a16="http://schemas.microsoft.com/office/drawing/2014/main" id="{7747B5B1-C925-4C0F-9660-36DA6247FF25}"/>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25" name="矩形 124">
              <a:extLst>
                <a:ext uri="{FF2B5EF4-FFF2-40B4-BE49-F238E27FC236}">
                  <a16:creationId xmlns:a16="http://schemas.microsoft.com/office/drawing/2014/main" id="{7799C8A3-311B-431B-9C5C-45928043DF3F}"/>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126" name="组合 125">
            <a:extLst>
              <a:ext uri="{FF2B5EF4-FFF2-40B4-BE49-F238E27FC236}">
                <a16:creationId xmlns:a16="http://schemas.microsoft.com/office/drawing/2014/main" id="{B18F18FB-ABAA-43DB-9E25-C1F8A626D98D}"/>
              </a:ext>
            </a:extLst>
          </p:cNvPr>
          <p:cNvGrpSpPr/>
          <p:nvPr/>
        </p:nvGrpSpPr>
        <p:grpSpPr>
          <a:xfrm>
            <a:off x="8100359" y="2920243"/>
            <a:ext cx="3599060" cy="3140450"/>
            <a:chOff x="355040" y="3197991"/>
            <a:chExt cx="5616780" cy="3240127"/>
          </a:xfrm>
        </p:grpSpPr>
        <p:sp>
          <p:nvSpPr>
            <p:cNvPr id="127" name="矩形 126">
              <a:extLst>
                <a:ext uri="{FF2B5EF4-FFF2-40B4-BE49-F238E27FC236}">
                  <a16:creationId xmlns:a16="http://schemas.microsoft.com/office/drawing/2014/main" id="{7234F28C-55BD-4A51-82D1-2747D5168E9B}"/>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28" name="矩形 127">
              <a:extLst>
                <a:ext uri="{FF2B5EF4-FFF2-40B4-BE49-F238E27FC236}">
                  <a16:creationId xmlns:a16="http://schemas.microsoft.com/office/drawing/2014/main" id="{6D24967E-1CA8-43D4-95A6-74AEFD806D7A}"/>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129" name="灯片编号占位符 1">
            <a:extLst>
              <a:ext uri="{FF2B5EF4-FFF2-40B4-BE49-F238E27FC236}">
                <a16:creationId xmlns:a16="http://schemas.microsoft.com/office/drawing/2014/main" id="{E74A5CF2-0E98-448E-9FB5-0364C2A79AC4}"/>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11</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696972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2. Theory and Method</a:t>
            </a:r>
          </a:p>
        </p:txBody>
      </p:sp>
      <p:sp>
        <p:nvSpPr>
          <p:cNvPr id="129" name="文本框 128">
            <a:extLst>
              <a:ext uri="{FF2B5EF4-FFF2-40B4-BE49-F238E27FC236}">
                <a16:creationId xmlns:a16="http://schemas.microsoft.com/office/drawing/2014/main" id="{CAE63063-1A9B-4105-80AF-1E704785584E}"/>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2.4 DEM thermal-mechanical coupling algorithm</a:t>
            </a:r>
          </a:p>
        </p:txBody>
      </p:sp>
      <p:sp>
        <p:nvSpPr>
          <p:cNvPr id="130" name="文本框 129">
            <a:extLst>
              <a:ext uri="{FF2B5EF4-FFF2-40B4-BE49-F238E27FC236}">
                <a16:creationId xmlns:a16="http://schemas.microsoft.com/office/drawing/2014/main" id="{D3A15270-DB58-4845-B47D-E941FA9B7C87}"/>
              </a:ext>
            </a:extLst>
          </p:cNvPr>
          <p:cNvSpPr txBox="1"/>
          <p:nvPr/>
        </p:nvSpPr>
        <p:spPr>
          <a:xfrm>
            <a:off x="341689" y="1312281"/>
            <a:ext cx="11508622" cy="1443344"/>
          </a:xfrm>
          <a:prstGeom prst="rect">
            <a:avLst/>
          </a:prstGeom>
          <a:noFill/>
        </p:spPr>
        <p:txBody>
          <a:bodyPr wrap="square" rtlCol="0">
            <a:spAutoFit/>
          </a:bodyPr>
          <a:lstStyle/>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Heat transfer calculation principle: </a:t>
            </a:r>
            <a:r>
              <a:rPr lang="en-US" altLang="zh-CN" dirty="0">
                <a:solidFill>
                  <a:prstClr val="black"/>
                </a:solidFill>
                <a:latin typeface="Arial" panose="020B0604020202020204" pitchFamily="34" charset="0"/>
                <a:ea typeface="黑体"/>
                <a:cs typeface="Arial" panose="020B0604020202020204" pitchFamily="34" charset="0"/>
              </a:rPr>
              <a:t>Heat pipes are placed at the contact points of the particles, and the heat is stored on the heat source and then conducted between the particles through the heat pipes.</a:t>
            </a:r>
          </a:p>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Coupling: </a:t>
            </a:r>
            <a:r>
              <a:rPr lang="en-US" altLang="zh-CN" dirty="0">
                <a:solidFill>
                  <a:prstClr val="black"/>
                </a:solidFill>
                <a:latin typeface="Arial" panose="020B0604020202020204" pitchFamily="34" charset="0"/>
                <a:ea typeface="黑体"/>
                <a:cs typeface="Arial" panose="020B0604020202020204" pitchFamily="34" charset="0"/>
              </a:rPr>
              <a:t>Particle thermal expansion alters the mechanical contact length, thereby affecting the contact forces; particle displacement changes the heat pipe length and thermal resistance, influencing heat transfer.</a:t>
            </a:r>
          </a:p>
        </p:txBody>
      </p:sp>
      <p:sp>
        <p:nvSpPr>
          <p:cNvPr id="131" name="文本框 130">
            <a:extLst>
              <a:ext uri="{FF2B5EF4-FFF2-40B4-BE49-F238E27FC236}">
                <a16:creationId xmlns:a16="http://schemas.microsoft.com/office/drawing/2014/main" id="{C63514A8-A5A1-4118-A745-4EEA2F595538}"/>
              </a:ext>
            </a:extLst>
          </p:cNvPr>
          <p:cNvSpPr txBox="1"/>
          <p:nvPr/>
        </p:nvSpPr>
        <p:spPr>
          <a:xfrm>
            <a:off x="2995733" y="2987043"/>
            <a:ext cx="2555689" cy="307777"/>
          </a:xfrm>
          <a:prstGeom prst="rect">
            <a:avLst/>
          </a:prstGeom>
          <a:noFill/>
        </p:spPr>
        <p:txBody>
          <a:bodyPr wrap="square" rtlCol="0">
            <a:spAutoFit/>
          </a:bodyPr>
          <a:lstStyle>
            <a:defPPr>
              <a:defRPr lang="zh-CN"/>
            </a:defPPr>
            <a:lvl1pPr indent="-108000">
              <a:buFont typeface="Arial" panose="020B0604020202020204" pitchFamily="34" charset="0"/>
              <a:buChar char="•"/>
              <a:defRPr sz="1400" b="1">
                <a:latin typeface="微软雅黑" panose="020B0503020204020204" pitchFamily="34" charset="-122"/>
                <a:ea typeface="微软雅黑" panose="020B0503020204020204" pitchFamily="34" charset="-122"/>
              </a:defRPr>
            </a:lvl1pPr>
          </a:lstStyle>
          <a:p>
            <a:r>
              <a:rPr lang="en-US" altLang="zh-CN" dirty="0">
                <a:solidFill>
                  <a:prstClr val="black"/>
                </a:solidFill>
                <a:latin typeface="Times New Roman" panose="020F0502020204030204"/>
              </a:rPr>
              <a:t>Governing equation</a:t>
            </a:r>
            <a:endParaRPr lang="zh-CN" altLang="en-US" dirty="0">
              <a:solidFill>
                <a:prstClr val="black"/>
              </a:solidFill>
              <a:latin typeface="Times New Roman" panose="020F0502020204030204"/>
            </a:endParaRPr>
          </a:p>
        </p:txBody>
      </p:sp>
      <p:graphicFrame>
        <p:nvGraphicFramePr>
          <p:cNvPr id="132" name="对象 131">
            <a:extLst>
              <a:ext uri="{FF2B5EF4-FFF2-40B4-BE49-F238E27FC236}">
                <a16:creationId xmlns:a16="http://schemas.microsoft.com/office/drawing/2014/main" id="{3CED3FF7-C3C0-4709-9CC0-551DA81CBEA1}"/>
              </a:ext>
            </a:extLst>
          </p:cNvPr>
          <p:cNvGraphicFramePr>
            <a:graphicFrameLocks noChangeAspect="1"/>
          </p:cNvGraphicFramePr>
          <p:nvPr>
            <p:extLst>
              <p:ext uri="{D42A27DB-BD31-4B8C-83A1-F6EECF244321}">
                <p14:modId xmlns:p14="http://schemas.microsoft.com/office/powerpoint/2010/main" val="2823972720"/>
              </p:ext>
            </p:extLst>
          </p:nvPr>
        </p:nvGraphicFramePr>
        <p:xfrm>
          <a:off x="3233419" y="3314689"/>
          <a:ext cx="1530451" cy="520353"/>
        </p:xfrm>
        <a:graphic>
          <a:graphicData uri="http://schemas.openxmlformats.org/presentationml/2006/ole">
            <mc:AlternateContent xmlns:mc="http://schemas.openxmlformats.org/markup-compatibility/2006">
              <mc:Choice xmlns:v="urn:schemas-microsoft-com:vml" Requires="v">
                <p:oleObj spid="_x0000_s5407" name="Equation" r:id="rId4" imgW="1269720" imgH="431640" progId="Equation.DSMT4">
                  <p:embed/>
                </p:oleObj>
              </mc:Choice>
              <mc:Fallback>
                <p:oleObj name="Equation" r:id="rId4" imgW="1269720" imgH="431640" progId="Equation.DSMT4">
                  <p:embed/>
                  <p:pic>
                    <p:nvPicPr>
                      <p:cNvPr id="101" name="对象 100">
                        <a:extLst>
                          <a:ext uri="{FF2B5EF4-FFF2-40B4-BE49-F238E27FC236}">
                            <a16:creationId xmlns:a16="http://schemas.microsoft.com/office/drawing/2014/main" id="{E68E2A5F-C853-432C-B2D6-98C9F0043A83}"/>
                          </a:ext>
                        </a:extLst>
                      </p:cNvPr>
                      <p:cNvPicPr/>
                      <p:nvPr/>
                    </p:nvPicPr>
                    <p:blipFill>
                      <a:blip r:embed="rId5"/>
                      <a:stretch>
                        <a:fillRect/>
                      </a:stretch>
                    </p:blipFill>
                    <p:spPr>
                      <a:xfrm>
                        <a:off x="3233419" y="3314689"/>
                        <a:ext cx="1530451" cy="52035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33" name="文本框 132">
                <a:extLst>
                  <a:ext uri="{FF2B5EF4-FFF2-40B4-BE49-F238E27FC236}">
                    <a16:creationId xmlns:a16="http://schemas.microsoft.com/office/drawing/2014/main" id="{8510F2B8-6558-4C20-89D7-48757CF7FC12}"/>
                  </a:ext>
                </a:extLst>
              </p:cNvPr>
              <p:cNvSpPr txBox="1"/>
              <p:nvPr/>
            </p:nvSpPr>
            <p:spPr>
              <a:xfrm>
                <a:off x="2997796" y="3832058"/>
                <a:ext cx="2876898" cy="661207"/>
              </a:xfrm>
              <a:prstGeom prst="rect">
                <a:avLst/>
              </a:prstGeom>
              <a:noFill/>
            </p:spPr>
            <p:txBody>
              <a:bodyPr wrap="square" rtlCol="0">
                <a:spAutoFit/>
              </a:bodyPr>
              <a:lstStyle/>
              <a:p>
                <a:pPr algn="just"/>
                <a14:m>
                  <m:oMath xmlns:m="http://schemas.openxmlformats.org/officeDocument/2006/math">
                    <m:sSub>
                      <m:sSubPr>
                        <m:ctrlPr>
                          <a:rPr lang="en-US" altLang="zh-CN" sz="1200" i="1" smtClean="0">
                            <a:solidFill>
                              <a:prstClr val="black"/>
                            </a:solidFill>
                            <a:latin typeface="Cambria Math" panose="02040503050406030204" pitchFamily="18" charset="0"/>
                          </a:rPr>
                        </m:ctrlPr>
                      </m:sSubPr>
                      <m:e>
                        <m:r>
                          <a:rPr lang="en-US" altLang="zh-CN" sz="1200" i="1" smtClean="0">
                            <a:solidFill>
                              <a:prstClr val="black"/>
                            </a:solidFill>
                            <a:latin typeface="Cambria Math" panose="02040503050406030204" pitchFamily="18" charset="0"/>
                          </a:rPr>
                          <m:t>𝑞</m:t>
                        </m:r>
                      </m:e>
                      <m:sub>
                        <m:r>
                          <a:rPr lang="en-US" altLang="zh-CN" sz="1200" i="1" smtClean="0">
                            <a:solidFill>
                              <a:prstClr val="black"/>
                            </a:solidFill>
                            <a:latin typeface="Cambria Math" panose="02040503050406030204" pitchFamily="18" charset="0"/>
                          </a:rPr>
                          <m:t>𝑖</m:t>
                        </m:r>
                      </m:sub>
                    </m:sSub>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heat flux tensor; </a:t>
                </a:r>
                <a14:m>
                  <m:oMath xmlns:m="http://schemas.openxmlformats.org/officeDocument/2006/math">
                    <m:sSub>
                      <m:sSubPr>
                        <m:ctrlPr>
                          <a:rPr lang="en-US" altLang="zh-CN" sz="1200" i="1" smtClean="0">
                            <a:solidFill>
                              <a:prstClr val="black"/>
                            </a:solidFill>
                            <a:latin typeface="Cambria Math" panose="02040503050406030204" pitchFamily="18" charset="0"/>
                          </a:rPr>
                        </m:ctrlPr>
                      </m:sSubPr>
                      <m:e>
                        <m:r>
                          <a:rPr lang="en-US" altLang="zh-CN" sz="1200" i="1" smtClean="0">
                            <a:solidFill>
                              <a:prstClr val="black"/>
                            </a:solidFill>
                            <a:latin typeface="Cambria Math" panose="02040503050406030204" pitchFamily="18" charset="0"/>
                          </a:rPr>
                          <m:t>𝐶</m:t>
                        </m:r>
                      </m:e>
                      <m:sub>
                        <m:r>
                          <a:rPr lang="en-US" altLang="zh-CN" sz="1200" i="1" smtClean="0">
                            <a:solidFill>
                              <a:prstClr val="black"/>
                            </a:solidFill>
                            <a:latin typeface="Cambria Math" panose="02040503050406030204" pitchFamily="18" charset="0"/>
                          </a:rPr>
                          <m:t>𝑣</m:t>
                        </m:r>
                      </m:sub>
                    </m:sSub>
                  </m:oMath>
                </a14:m>
                <a:r>
                  <a:rPr lang="en-US" altLang="zh-CN" sz="1200" i="1" dirty="0">
                    <a:solidFill>
                      <a:prstClr val="black"/>
                    </a:solidFill>
                    <a:latin typeface="Times New Roman" panose="020F0502020204030204"/>
                    <a:ea typeface="楷体" panose="02010609060101010101" pitchFamily="49" charset="-122"/>
                  </a:rPr>
                  <a:t>specific heat capacity; </a:t>
                </a:r>
                <a14:m>
                  <m:oMath xmlns:m="http://schemas.openxmlformats.org/officeDocument/2006/math">
                    <m:r>
                      <a:rPr lang="en-US" altLang="zh-CN" sz="1200" i="1" smtClean="0">
                        <a:solidFill>
                          <a:prstClr val="black"/>
                        </a:solidFill>
                        <a:latin typeface="Cambria Math" panose="02040503050406030204" pitchFamily="18" charset="0"/>
                      </a:rPr>
                      <m:t>𝑇</m:t>
                    </m:r>
                  </m:oMath>
                </a14:m>
                <a:r>
                  <a:rPr lang="en-US" altLang="zh-CN" sz="1200" i="1" dirty="0">
                    <a:solidFill>
                      <a:prstClr val="black"/>
                    </a:solidFill>
                    <a:latin typeface="Times New Roman" panose="020F0502020204030204"/>
                    <a:ea typeface="楷体" panose="02010609060101010101" pitchFamily="49" charset="-122"/>
                  </a:rPr>
                  <a:t> temperature; </a:t>
                </a:r>
                <a14:m>
                  <m:oMath xmlns:m="http://schemas.openxmlformats.org/officeDocument/2006/math">
                    <m:sSub>
                      <m:sSubPr>
                        <m:ctrlPr>
                          <a:rPr lang="en-US" altLang="zh-CN" sz="1200" i="1">
                            <a:solidFill>
                              <a:prstClr val="black"/>
                            </a:solidFill>
                            <a:latin typeface="Cambria Math" panose="02040503050406030204" pitchFamily="18" charset="0"/>
                          </a:rPr>
                        </m:ctrlPr>
                      </m:sSubPr>
                      <m:e>
                        <m:r>
                          <a:rPr lang="en-US" altLang="zh-CN" sz="1200" i="1">
                            <a:solidFill>
                              <a:prstClr val="black"/>
                            </a:solidFill>
                            <a:latin typeface="Cambria Math" panose="02040503050406030204" pitchFamily="18" charset="0"/>
                          </a:rPr>
                          <m:t>𝑞</m:t>
                        </m:r>
                      </m:e>
                      <m:sub>
                        <m:r>
                          <a:rPr lang="en-US" altLang="zh-CN" sz="1200" i="1">
                            <a:solidFill>
                              <a:prstClr val="black"/>
                            </a:solidFill>
                            <a:latin typeface="Cambria Math" panose="02040503050406030204" pitchFamily="18" charset="0"/>
                          </a:rPr>
                          <m:t>𝑣</m:t>
                        </m:r>
                      </m:sub>
                    </m:sSub>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heat source; </a:t>
                </a:r>
                <a14:m>
                  <m:oMath xmlns:m="http://schemas.openxmlformats.org/officeDocument/2006/math">
                    <m:sSub>
                      <m:sSubPr>
                        <m:ctrlPr>
                          <a:rPr lang="en-US" altLang="zh-CN" sz="1200" i="1">
                            <a:solidFill>
                              <a:prstClr val="black"/>
                            </a:solidFill>
                            <a:latin typeface="Cambria Math" panose="02040503050406030204" pitchFamily="18" charset="0"/>
                          </a:rPr>
                        </m:ctrlPr>
                      </m:sSubPr>
                      <m:e>
                        <m:r>
                          <a:rPr lang="en-US" altLang="zh-CN" sz="1200" i="1">
                            <a:solidFill>
                              <a:prstClr val="black"/>
                            </a:solidFill>
                            <a:latin typeface="Cambria Math" panose="02040503050406030204" pitchFamily="18" charset="0"/>
                          </a:rPr>
                          <m:t>𝑘</m:t>
                        </m:r>
                      </m:e>
                      <m:sub>
                        <m:r>
                          <a:rPr lang="en-US" altLang="zh-CN" sz="1200" i="1">
                            <a:solidFill>
                              <a:prstClr val="black"/>
                            </a:solidFill>
                            <a:latin typeface="Cambria Math" panose="02040503050406030204" pitchFamily="18" charset="0"/>
                          </a:rPr>
                          <m:t>𝑖𝑗</m:t>
                        </m:r>
                      </m:sub>
                    </m:sSub>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thermal conductivity tensor.</a:t>
                </a:r>
                <a:endParaRPr lang="zh-CN" altLang="en-US" sz="1200" i="1" dirty="0">
                  <a:solidFill>
                    <a:prstClr val="black"/>
                  </a:solidFill>
                  <a:latin typeface="Times New Roman" panose="020F0502020204030204"/>
                  <a:ea typeface="楷体" panose="02010609060101010101" pitchFamily="49" charset="-122"/>
                </a:endParaRPr>
              </a:p>
            </p:txBody>
          </p:sp>
        </mc:Choice>
        <mc:Fallback xmlns="">
          <p:sp>
            <p:nvSpPr>
              <p:cNvPr id="133" name="文本框 132">
                <a:extLst>
                  <a:ext uri="{FF2B5EF4-FFF2-40B4-BE49-F238E27FC236}">
                    <a16:creationId xmlns:a16="http://schemas.microsoft.com/office/drawing/2014/main" id="{8510F2B8-6558-4C20-89D7-48757CF7FC12}"/>
                  </a:ext>
                </a:extLst>
              </p:cNvPr>
              <p:cNvSpPr txBox="1">
                <a:spLocks noRot="1" noChangeAspect="1" noMove="1" noResize="1" noEditPoints="1" noAdjustHandles="1" noChangeArrowheads="1" noChangeShapeType="1" noTextEdit="1"/>
              </p:cNvSpPr>
              <p:nvPr/>
            </p:nvSpPr>
            <p:spPr>
              <a:xfrm>
                <a:off x="2997796" y="3832058"/>
                <a:ext cx="2876898" cy="661207"/>
              </a:xfrm>
              <a:prstGeom prst="rect">
                <a:avLst/>
              </a:prstGeom>
              <a:blipFill>
                <a:blip r:embed="rId6"/>
                <a:stretch>
                  <a:fillRect l="-212" t="-926" r="-1695" b="-7407"/>
                </a:stretch>
              </a:blipFill>
            </p:spPr>
            <p:txBody>
              <a:bodyPr/>
              <a:lstStyle/>
              <a:p>
                <a:r>
                  <a:rPr lang="zh-CN" altLang="en-US">
                    <a:noFill/>
                  </a:rPr>
                  <a:t> </a:t>
                </a:r>
              </a:p>
            </p:txBody>
          </p:sp>
        </mc:Fallback>
      </mc:AlternateContent>
      <p:graphicFrame>
        <p:nvGraphicFramePr>
          <p:cNvPr id="134" name="对象 133">
            <a:extLst>
              <a:ext uri="{FF2B5EF4-FFF2-40B4-BE49-F238E27FC236}">
                <a16:creationId xmlns:a16="http://schemas.microsoft.com/office/drawing/2014/main" id="{9C5E9822-6A1C-4C9D-9D61-962559508CC3}"/>
              </a:ext>
            </a:extLst>
          </p:cNvPr>
          <p:cNvGraphicFramePr>
            <a:graphicFrameLocks noChangeAspect="1"/>
          </p:cNvGraphicFramePr>
          <p:nvPr>
            <p:extLst>
              <p:ext uri="{D42A27DB-BD31-4B8C-83A1-F6EECF244321}">
                <p14:modId xmlns:p14="http://schemas.microsoft.com/office/powerpoint/2010/main" val="846635894"/>
              </p:ext>
            </p:extLst>
          </p:nvPr>
        </p:nvGraphicFramePr>
        <p:xfrm>
          <a:off x="4860252" y="3362991"/>
          <a:ext cx="874230" cy="493517"/>
        </p:xfrm>
        <a:graphic>
          <a:graphicData uri="http://schemas.openxmlformats.org/presentationml/2006/ole">
            <mc:AlternateContent xmlns:mc="http://schemas.openxmlformats.org/markup-compatibility/2006">
              <mc:Choice xmlns:v="urn:schemas-microsoft-com:vml" Requires="v">
                <p:oleObj spid="_x0000_s5408" name="Equation" r:id="rId7" imgW="787320" imgH="444240" progId="Equation.DSMT4">
                  <p:embed/>
                </p:oleObj>
              </mc:Choice>
              <mc:Fallback>
                <p:oleObj name="Equation" r:id="rId7" imgW="787320" imgH="444240" progId="Equation.DSMT4">
                  <p:embed/>
                  <p:pic>
                    <p:nvPicPr>
                      <p:cNvPr id="103" name="对象 102">
                        <a:extLst>
                          <a:ext uri="{FF2B5EF4-FFF2-40B4-BE49-F238E27FC236}">
                            <a16:creationId xmlns:a16="http://schemas.microsoft.com/office/drawing/2014/main" id="{014EF020-64FC-48FC-A460-951FFD9D1542}"/>
                          </a:ext>
                        </a:extLst>
                      </p:cNvPr>
                      <p:cNvPicPr/>
                      <p:nvPr/>
                    </p:nvPicPr>
                    <p:blipFill>
                      <a:blip r:embed="rId8"/>
                      <a:stretch>
                        <a:fillRect/>
                      </a:stretch>
                    </p:blipFill>
                    <p:spPr>
                      <a:xfrm>
                        <a:off x="4860252" y="3362991"/>
                        <a:ext cx="874230" cy="49351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35" name="文本框 134">
                <a:extLst>
                  <a:ext uri="{FF2B5EF4-FFF2-40B4-BE49-F238E27FC236}">
                    <a16:creationId xmlns:a16="http://schemas.microsoft.com/office/drawing/2014/main" id="{CBA48857-79B6-47D6-8028-B4232C4E7741}"/>
                  </a:ext>
                </a:extLst>
              </p:cNvPr>
              <p:cNvSpPr txBox="1"/>
              <p:nvPr/>
            </p:nvSpPr>
            <p:spPr>
              <a:xfrm>
                <a:off x="2990176" y="5345834"/>
                <a:ext cx="2923991" cy="835100"/>
              </a:xfrm>
              <a:prstGeom prst="rect">
                <a:avLst/>
              </a:prstGeom>
              <a:noFill/>
            </p:spPr>
            <p:txBody>
              <a:bodyPr wrap="square" rtlCol="0">
                <a:spAutoFit/>
              </a:bodyPr>
              <a:lstStyle/>
              <a:p>
                <a:pPr algn="just"/>
                <a14:m>
                  <m:oMath xmlns:m="http://schemas.openxmlformats.org/officeDocument/2006/math">
                    <m:r>
                      <a:rPr lang="zh-CN" altLang="en-US" sz="1200" i="1" smtClean="0">
                        <a:solidFill>
                          <a:prstClr val="black"/>
                        </a:solidFill>
                        <a:latin typeface="Cambria Math" panose="02040503050406030204" pitchFamily="18" charset="0"/>
                      </a:rPr>
                      <m:t>𝛼</m:t>
                    </m:r>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Linear thermal expansion coefficient;</a:t>
                </a:r>
                <a:r>
                  <a:rPr lang="zh-CN" altLang="en-US" sz="1200" i="1" dirty="0">
                    <a:solidFill>
                      <a:prstClr val="black"/>
                    </a:solidFill>
                    <a:latin typeface="Times New Roman" panose="020F0502020204030204"/>
                    <a:ea typeface="楷体" panose="02010609060101010101" pitchFamily="49" charset="-122"/>
                  </a:rPr>
                  <a:t> </a:t>
                </a:r>
                <a:endParaRPr lang="en-US" altLang="zh-CN" sz="1200" i="1" dirty="0">
                  <a:solidFill>
                    <a:prstClr val="black"/>
                  </a:solidFill>
                  <a:latin typeface="Cambria Math" panose="02040503050406030204" pitchFamily="18" charset="0"/>
                  <a:ea typeface="黑体"/>
                </a:endParaRPr>
              </a:p>
              <a:p>
                <a:pPr algn="just"/>
                <a14:m>
                  <m:oMath xmlns:m="http://schemas.openxmlformats.org/officeDocument/2006/math">
                    <m:acc>
                      <m:accPr>
                        <m:chr m:val="̅"/>
                        <m:ctrlPr>
                          <a:rPr lang="zh-CN" altLang="en-US" sz="1200" i="1">
                            <a:solidFill>
                              <a:prstClr val="black"/>
                            </a:solidFill>
                            <a:latin typeface="Cambria Math" panose="02040503050406030204" pitchFamily="18" charset="0"/>
                          </a:rPr>
                        </m:ctrlPr>
                      </m:accPr>
                      <m:e>
                        <m:r>
                          <a:rPr lang="zh-CN" altLang="en-US" sz="1200" i="1">
                            <a:solidFill>
                              <a:prstClr val="black"/>
                            </a:solidFill>
                            <a:latin typeface="Cambria Math" panose="02040503050406030204" pitchFamily="18" charset="0"/>
                          </a:rPr>
                          <m:t>𝛼</m:t>
                        </m:r>
                      </m:e>
                    </m:acc>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Average thermal expansion coefficient; </a:t>
                </a:r>
                <a:endParaRPr lang="en-US" altLang="zh-CN" sz="1200" i="1" dirty="0">
                  <a:solidFill>
                    <a:prstClr val="black"/>
                  </a:solidFill>
                  <a:latin typeface="Cambria Math" panose="02040503050406030204" pitchFamily="18" charset="0"/>
                  <a:ea typeface="黑体"/>
                </a:endParaRPr>
              </a:p>
              <a:p>
                <a:pPr algn="just"/>
                <a14:m>
                  <m:oMath xmlns:m="http://schemas.openxmlformats.org/officeDocument/2006/math">
                    <m:acc>
                      <m:accPr>
                        <m:chr m:val="̅"/>
                        <m:ctrlPr>
                          <a:rPr lang="zh-CN" altLang="en-US" sz="1200" i="1">
                            <a:solidFill>
                              <a:prstClr val="black"/>
                            </a:solidFill>
                            <a:latin typeface="Cambria Math" panose="02040503050406030204" pitchFamily="18" charset="0"/>
                          </a:rPr>
                        </m:ctrlPr>
                      </m:accPr>
                      <m:e>
                        <m:r>
                          <a:rPr lang="en-US" altLang="zh-CN" sz="1200" i="1">
                            <a:solidFill>
                              <a:prstClr val="black"/>
                            </a:solidFill>
                            <a:latin typeface="Cambria Math" panose="02040503050406030204" pitchFamily="18" charset="0"/>
                          </a:rPr>
                          <m:t>𝐿</m:t>
                        </m:r>
                      </m:e>
                    </m:acc>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Contact length; </a:t>
                </a:r>
                <a14:m>
                  <m:oMath xmlns:m="http://schemas.openxmlformats.org/officeDocument/2006/math">
                    <m:sSub>
                      <m:sSubPr>
                        <m:ctrlPr>
                          <a:rPr lang="en-US" altLang="zh-CN" sz="1200" i="1">
                            <a:solidFill>
                              <a:prstClr val="black"/>
                            </a:solidFill>
                            <a:latin typeface="Cambria Math" panose="02040503050406030204" pitchFamily="18" charset="0"/>
                          </a:rPr>
                        </m:ctrlPr>
                      </m:sSubPr>
                      <m:e>
                        <m:acc>
                          <m:accPr>
                            <m:chr m:val="̅"/>
                            <m:ctrlPr>
                              <a:rPr lang="en-US" altLang="zh-CN" sz="1200" i="1">
                                <a:solidFill>
                                  <a:prstClr val="black"/>
                                </a:solidFill>
                                <a:latin typeface="Cambria Math" panose="02040503050406030204" pitchFamily="18" charset="0"/>
                              </a:rPr>
                            </m:ctrlPr>
                          </m:accPr>
                          <m:e>
                            <m:r>
                              <a:rPr lang="en-US" altLang="zh-CN" sz="1200" i="1">
                                <a:solidFill>
                                  <a:prstClr val="black"/>
                                </a:solidFill>
                                <a:latin typeface="Cambria Math" panose="02040503050406030204" pitchFamily="18" charset="0"/>
                              </a:rPr>
                              <m:t>𝑘</m:t>
                            </m:r>
                          </m:e>
                        </m:acc>
                      </m:e>
                      <m:sub>
                        <m:r>
                          <a:rPr lang="en-US" altLang="zh-CN" sz="1200" i="1">
                            <a:solidFill>
                              <a:prstClr val="black"/>
                            </a:solidFill>
                            <a:latin typeface="Cambria Math" panose="02040503050406030204" pitchFamily="18" charset="0"/>
                          </a:rPr>
                          <m:t>𝑛</m:t>
                        </m:r>
                      </m:sub>
                    </m:sSub>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Normal bonding stiffness; </a:t>
                </a:r>
                <a14:m>
                  <m:oMath xmlns:m="http://schemas.openxmlformats.org/officeDocument/2006/math">
                    <m:r>
                      <a:rPr lang="en-US" altLang="zh-CN" sz="1200" i="1">
                        <a:solidFill>
                          <a:prstClr val="black"/>
                        </a:solidFill>
                        <a:latin typeface="Cambria Math" panose="02040503050406030204" pitchFamily="18" charset="0"/>
                      </a:rPr>
                      <m:t>𝐴</m:t>
                    </m:r>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Adhesive contact area.</a:t>
                </a:r>
                <a:endParaRPr lang="zh-CN" altLang="en-US" sz="1200" i="1" dirty="0">
                  <a:solidFill>
                    <a:prstClr val="black"/>
                  </a:solidFill>
                  <a:latin typeface="Times New Roman" panose="020F0502020204030204"/>
                  <a:ea typeface="楷体" panose="02010609060101010101" pitchFamily="49" charset="-122"/>
                </a:endParaRPr>
              </a:p>
            </p:txBody>
          </p:sp>
        </mc:Choice>
        <mc:Fallback xmlns="">
          <p:sp>
            <p:nvSpPr>
              <p:cNvPr id="135" name="文本框 134">
                <a:extLst>
                  <a:ext uri="{FF2B5EF4-FFF2-40B4-BE49-F238E27FC236}">
                    <a16:creationId xmlns:a16="http://schemas.microsoft.com/office/drawing/2014/main" id="{CBA48857-79B6-47D6-8028-B4232C4E7741}"/>
                  </a:ext>
                </a:extLst>
              </p:cNvPr>
              <p:cNvSpPr txBox="1">
                <a:spLocks noRot="1" noChangeAspect="1" noMove="1" noResize="1" noEditPoints="1" noAdjustHandles="1" noChangeArrowheads="1" noChangeShapeType="1" noTextEdit="1"/>
              </p:cNvSpPr>
              <p:nvPr/>
            </p:nvSpPr>
            <p:spPr>
              <a:xfrm>
                <a:off x="2990176" y="5345834"/>
                <a:ext cx="2923991" cy="835100"/>
              </a:xfrm>
              <a:prstGeom prst="rect">
                <a:avLst/>
              </a:prstGeom>
              <a:blipFill>
                <a:blip r:embed="rId9"/>
                <a:stretch>
                  <a:fillRect l="-209" t="-730" b="-5109"/>
                </a:stretch>
              </a:blipFill>
            </p:spPr>
            <p:txBody>
              <a:bodyPr/>
              <a:lstStyle/>
              <a:p>
                <a:r>
                  <a:rPr lang="zh-CN" altLang="en-US">
                    <a:noFill/>
                  </a:rPr>
                  <a:t> </a:t>
                </a:r>
              </a:p>
            </p:txBody>
          </p:sp>
        </mc:Fallback>
      </mc:AlternateContent>
      <p:graphicFrame>
        <p:nvGraphicFramePr>
          <p:cNvPr id="136" name="对象 135">
            <a:extLst>
              <a:ext uri="{FF2B5EF4-FFF2-40B4-BE49-F238E27FC236}">
                <a16:creationId xmlns:a16="http://schemas.microsoft.com/office/drawing/2014/main" id="{B8EB7AB3-114A-41C7-837E-3D19A09D933A}"/>
              </a:ext>
            </a:extLst>
          </p:cNvPr>
          <p:cNvGraphicFramePr>
            <a:graphicFrameLocks noChangeAspect="1"/>
          </p:cNvGraphicFramePr>
          <p:nvPr>
            <p:extLst>
              <p:ext uri="{D42A27DB-BD31-4B8C-83A1-F6EECF244321}">
                <p14:modId xmlns:p14="http://schemas.microsoft.com/office/powerpoint/2010/main" val="4293095454"/>
              </p:ext>
            </p:extLst>
          </p:nvPr>
        </p:nvGraphicFramePr>
        <p:xfrm>
          <a:off x="3311944" y="5027250"/>
          <a:ext cx="1911350" cy="287337"/>
        </p:xfrm>
        <a:graphic>
          <a:graphicData uri="http://schemas.openxmlformats.org/presentationml/2006/ole">
            <mc:AlternateContent xmlns:mc="http://schemas.openxmlformats.org/markup-compatibility/2006">
              <mc:Choice xmlns:v="urn:schemas-microsoft-com:vml" Requires="v">
                <p:oleObj spid="_x0000_s5409" name="Equation" r:id="rId10" imgW="2006280" imgH="241200" progId="Equation.DSMT4">
                  <p:embed/>
                </p:oleObj>
              </mc:Choice>
              <mc:Fallback>
                <p:oleObj name="Equation" r:id="rId10" imgW="2006280" imgH="241200" progId="Equation.DSMT4">
                  <p:embed/>
                  <p:pic>
                    <p:nvPicPr>
                      <p:cNvPr id="105" name="对象 104">
                        <a:extLst>
                          <a:ext uri="{FF2B5EF4-FFF2-40B4-BE49-F238E27FC236}">
                            <a16:creationId xmlns:a16="http://schemas.microsoft.com/office/drawing/2014/main" id="{4DE47267-941A-4AB6-A2A4-E94063722209}"/>
                          </a:ext>
                        </a:extLst>
                      </p:cNvPr>
                      <p:cNvPicPr/>
                      <p:nvPr/>
                    </p:nvPicPr>
                    <p:blipFill>
                      <a:blip r:embed="rId11"/>
                      <a:stretch>
                        <a:fillRect/>
                      </a:stretch>
                    </p:blipFill>
                    <p:spPr>
                      <a:xfrm>
                        <a:off x="3311944" y="5027250"/>
                        <a:ext cx="1911350" cy="287337"/>
                      </a:xfrm>
                      <a:prstGeom prst="rect">
                        <a:avLst/>
                      </a:prstGeom>
                    </p:spPr>
                  </p:pic>
                </p:oleObj>
              </mc:Fallback>
            </mc:AlternateContent>
          </a:graphicData>
        </a:graphic>
      </p:graphicFrame>
      <p:graphicFrame>
        <p:nvGraphicFramePr>
          <p:cNvPr id="137" name="对象 136">
            <a:extLst>
              <a:ext uri="{FF2B5EF4-FFF2-40B4-BE49-F238E27FC236}">
                <a16:creationId xmlns:a16="http://schemas.microsoft.com/office/drawing/2014/main" id="{3574338B-81F3-476B-ADF5-0126524E7425}"/>
              </a:ext>
            </a:extLst>
          </p:cNvPr>
          <p:cNvGraphicFramePr>
            <a:graphicFrameLocks noChangeAspect="1"/>
          </p:cNvGraphicFramePr>
          <p:nvPr>
            <p:extLst>
              <p:ext uri="{D42A27DB-BD31-4B8C-83A1-F6EECF244321}">
                <p14:modId xmlns:p14="http://schemas.microsoft.com/office/powerpoint/2010/main" val="3074863708"/>
              </p:ext>
            </p:extLst>
          </p:nvPr>
        </p:nvGraphicFramePr>
        <p:xfrm>
          <a:off x="3879535" y="4751710"/>
          <a:ext cx="776169" cy="218873"/>
        </p:xfrm>
        <a:graphic>
          <a:graphicData uri="http://schemas.openxmlformats.org/presentationml/2006/ole">
            <mc:AlternateContent xmlns:mc="http://schemas.openxmlformats.org/markup-compatibility/2006">
              <mc:Choice xmlns:v="urn:schemas-microsoft-com:vml" Requires="v">
                <p:oleObj spid="_x0000_s5410" name="Equation" r:id="rId12" imgW="787320" imgH="177480" progId="Equation.DSMT4">
                  <p:embed/>
                </p:oleObj>
              </mc:Choice>
              <mc:Fallback>
                <p:oleObj name="Equation" r:id="rId12" imgW="787320" imgH="177480" progId="Equation.DSMT4">
                  <p:embed/>
                  <p:pic>
                    <p:nvPicPr>
                      <p:cNvPr id="106" name="对象 105">
                        <a:extLst>
                          <a:ext uri="{FF2B5EF4-FFF2-40B4-BE49-F238E27FC236}">
                            <a16:creationId xmlns:a16="http://schemas.microsoft.com/office/drawing/2014/main" id="{AF9A8410-326B-4F23-9E62-4FE25628606A}"/>
                          </a:ext>
                        </a:extLst>
                      </p:cNvPr>
                      <p:cNvPicPr/>
                      <p:nvPr/>
                    </p:nvPicPr>
                    <p:blipFill>
                      <a:blip r:embed="rId13"/>
                      <a:stretch>
                        <a:fillRect/>
                      </a:stretch>
                    </p:blipFill>
                    <p:spPr>
                      <a:xfrm>
                        <a:off x="3879535" y="4751710"/>
                        <a:ext cx="776169" cy="218873"/>
                      </a:xfrm>
                      <a:prstGeom prst="rect">
                        <a:avLst/>
                      </a:prstGeom>
                    </p:spPr>
                  </p:pic>
                </p:oleObj>
              </mc:Fallback>
            </mc:AlternateContent>
          </a:graphicData>
        </a:graphic>
      </p:graphicFrame>
      <p:sp>
        <p:nvSpPr>
          <p:cNvPr id="138" name="文本框 137">
            <a:extLst>
              <a:ext uri="{FF2B5EF4-FFF2-40B4-BE49-F238E27FC236}">
                <a16:creationId xmlns:a16="http://schemas.microsoft.com/office/drawing/2014/main" id="{D68428DC-6AAA-46CC-9AC9-AD4AACD3F7B1}"/>
              </a:ext>
            </a:extLst>
          </p:cNvPr>
          <p:cNvSpPr txBox="1"/>
          <p:nvPr/>
        </p:nvSpPr>
        <p:spPr>
          <a:xfrm>
            <a:off x="6335911" y="2987043"/>
            <a:ext cx="2527893" cy="307777"/>
          </a:xfrm>
          <a:prstGeom prst="rect">
            <a:avLst/>
          </a:prstGeom>
          <a:noFill/>
        </p:spPr>
        <p:txBody>
          <a:bodyPr wrap="square" rtlCol="0">
            <a:spAutoFit/>
          </a:bodyPr>
          <a:lstStyle>
            <a:defPPr>
              <a:defRPr lang="zh-CN"/>
            </a:defPPr>
            <a:lvl1pPr indent="-108000">
              <a:buFont typeface="Arial" panose="020B0604020202020204" pitchFamily="34" charset="0"/>
              <a:buChar char="•"/>
              <a:defRPr sz="1400" b="1">
                <a:ea typeface="微软雅黑" panose="020B0503020204020204" pitchFamily="34" charset="-122"/>
              </a:defRPr>
            </a:lvl1pPr>
          </a:lstStyle>
          <a:p>
            <a:r>
              <a:rPr lang="en-US" altLang="zh-CN" dirty="0">
                <a:solidFill>
                  <a:prstClr val="black"/>
                </a:solidFill>
                <a:latin typeface="Times New Roman" panose="020F0502020204030204"/>
              </a:rPr>
              <a:t>Equation discretization</a:t>
            </a:r>
            <a:endParaRPr lang="zh-CN" altLang="en-US" dirty="0">
              <a:solidFill>
                <a:prstClr val="black"/>
              </a:solidFill>
              <a:latin typeface="Times New Roman" panose="020F0502020204030204"/>
            </a:endParaRPr>
          </a:p>
        </p:txBody>
      </p:sp>
      <p:graphicFrame>
        <p:nvGraphicFramePr>
          <p:cNvPr id="139" name="对象 138">
            <a:extLst>
              <a:ext uri="{FF2B5EF4-FFF2-40B4-BE49-F238E27FC236}">
                <a16:creationId xmlns:a16="http://schemas.microsoft.com/office/drawing/2014/main" id="{6CE62E31-D5CF-46D5-9A91-F1507631A985}"/>
              </a:ext>
            </a:extLst>
          </p:cNvPr>
          <p:cNvGraphicFramePr>
            <a:graphicFrameLocks noChangeAspect="1"/>
          </p:cNvGraphicFramePr>
          <p:nvPr>
            <p:extLst>
              <p:ext uri="{D42A27DB-BD31-4B8C-83A1-F6EECF244321}">
                <p14:modId xmlns:p14="http://schemas.microsoft.com/office/powerpoint/2010/main" val="3042938098"/>
              </p:ext>
            </p:extLst>
          </p:nvPr>
        </p:nvGraphicFramePr>
        <p:xfrm>
          <a:off x="7050405" y="3438611"/>
          <a:ext cx="1391500" cy="534111"/>
        </p:xfrm>
        <a:graphic>
          <a:graphicData uri="http://schemas.openxmlformats.org/presentationml/2006/ole">
            <mc:AlternateContent xmlns:mc="http://schemas.openxmlformats.org/markup-compatibility/2006">
              <mc:Choice xmlns:v="urn:schemas-microsoft-com:vml" Requires="v">
                <p:oleObj spid="_x0000_s5411" name="Equation" r:id="rId14" imgW="1257120" imgH="482400" progId="Equation.DSMT4">
                  <p:embed/>
                </p:oleObj>
              </mc:Choice>
              <mc:Fallback>
                <p:oleObj name="Equation" r:id="rId14" imgW="1257120" imgH="482400" progId="Equation.DSMT4">
                  <p:embed/>
                  <p:pic>
                    <p:nvPicPr>
                      <p:cNvPr id="108" name="对象 107">
                        <a:extLst>
                          <a:ext uri="{FF2B5EF4-FFF2-40B4-BE49-F238E27FC236}">
                            <a16:creationId xmlns:a16="http://schemas.microsoft.com/office/drawing/2014/main" id="{6F316A66-C9D2-4E21-9632-EBC53CE28948}"/>
                          </a:ext>
                        </a:extLst>
                      </p:cNvPr>
                      <p:cNvPicPr/>
                      <p:nvPr/>
                    </p:nvPicPr>
                    <p:blipFill>
                      <a:blip r:embed="rId15"/>
                      <a:stretch>
                        <a:fillRect/>
                      </a:stretch>
                    </p:blipFill>
                    <p:spPr>
                      <a:xfrm>
                        <a:off x="7050405" y="3438611"/>
                        <a:ext cx="1391500" cy="534111"/>
                      </a:xfrm>
                      <a:prstGeom prst="rect">
                        <a:avLst/>
                      </a:prstGeom>
                    </p:spPr>
                  </p:pic>
                </p:oleObj>
              </mc:Fallback>
            </mc:AlternateContent>
          </a:graphicData>
        </a:graphic>
      </p:graphicFrame>
      <p:graphicFrame>
        <p:nvGraphicFramePr>
          <p:cNvPr id="140" name="对象 139">
            <a:extLst>
              <a:ext uri="{FF2B5EF4-FFF2-40B4-BE49-F238E27FC236}">
                <a16:creationId xmlns:a16="http://schemas.microsoft.com/office/drawing/2014/main" id="{63806E25-DA2A-486A-A694-B504BA3ACD05}"/>
              </a:ext>
            </a:extLst>
          </p:cNvPr>
          <p:cNvGraphicFramePr>
            <a:graphicFrameLocks noChangeAspect="1"/>
          </p:cNvGraphicFramePr>
          <p:nvPr>
            <p:extLst>
              <p:ext uri="{D42A27DB-BD31-4B8C-83A1-F6EECF244321}">
                <p14:modId xmlns:p14="http://schemas.microsoft.com/office/powerpoint/2010/main" val="919418595"/>
              </p:ext>
            </p:extLst>
          </p:nvPr>
        </p:nvGraphicFramePr>
        <p:xfrm>
          <a:off x="7142897" y="4303552"/>
          <a:ext cx="1206516" cy="503820"/>
        </p:xfrm>
        <a:graphic>
          <a:graphicData uri="http://schemas.openxmlformats.org/presentationml/2006/ole">
            <mc:AlternateContent xmlns:mc="http://schemas.openxmlformats.org/markup-compatibility/2006">
              <mc:Choice xmlns:v="urn:schemas-microsoft-com:vml" Requires="v">
                <p:oleObj spid="_x0000_s5412" name="Equation" r:id="rId16" imgW="1155600" imgH="482400" progId="Equation.DSMT4">
                  <p:embed/>
                </p:oleObj>
              </mc:Choice>
              <mc:Fallback>
                <p:oleObj name="Equation" r:id="rId16" imgW="1155600" imgH="482400" progId="Equation.DSMT4">
                  <p:embed/>
                  <p:pic>
                    <p:nvPicPr>
                      <p:cNvPr id="109" name="对象 108">
                        <a:extLst>
                          <a:ext uri="{FF2B5EF4-FFF2-40B4-BE49-F238E27FC236}">
                            <a16:creationId xmlns:a16="http://schemas.microsoft.com/office/drawing/2014/main" id="{90F53557-DB78-4EAD-BFCA-D033D7BF3490}"/>
                          </a:ext>
                        </a:extLst>
                      </p:cNvPr>
                      <p:cNvPicPr/>
                      <p:nvPr/>
                    </p:nvPicPr>
                    <p:blipFill>
                      <a:blip r:embed="rId17"/>
                      <a:stretch>
                        <a:fillRect/>
                      </a:stretch>
                    </p:blipFill>
                    <p:spPr>
                      <a:xfrm>
                        <a:off x="7142897" y="4303552"/>
                        <a:ext cx="1206516" cy="503820"/>
                      </a:xfrm>
                      <a:prstGeom prst="rect">
                        <a:avLst/>
                      </a:prstGeom>
                    </p:spPr>
                  </p:pic>
                </p:oleObj>
              </mc:Fallback>
            </mc:AlternateContent>
          </a:graphicData>
        </a:graphic>
      </p:graphicFrame>
      <p:grpSp>
        <p:nvGrpSpPr>
          <p:cNvPr id="141" name="组合 140">
            <a:extLst>
              <a:ext uri="{FF2B5EF4-FFF2-40B4-BE49-F238E27FC236}">
                <a16:creationId xmlns:a16="http://schemas.microsoft.com/office/drawing/2014/main" id="{64EA669C-FEE9-4EA9-96D6-A1B569EEE865}"/>
              </a:ext>
            </a:extLst>
          </p:cNvPr>
          <p:cNvGrpSpPr/>
          <p:nvPr/>
        </p:nvGrpSpPr>
        <p:grpSpPr>
          <a:xfrm>
            <a:off x="353732" y="3043529"/>
            <a:ext cx="2435342" cy="3085607"/>
            <a:chOff x="585507" y="3336528"/>
            <a:chExt cx="2435342" cy="3085607"/>
          </a:xfrm>
        </p:grpSpPr>
        <p:grpSp>
          <p:nvGrpSpPr>
            <p:cNvPr id="142" name="组合 141">
              <a:extLst>
                <a:ext uri="{FF2B5EF4-FFF2-40B4-BE49-F238E27FC236}">
                  <a16:creationId xmlns:a16="http://schemas.microsoft.com/office/drawing/2014/main" id="{C7D75043-C63D-44EF-9C65-441220207682}"/>
                </a:ext>
              </a:extLst>
            </p:cNvPr>
            <p:cNvGrpSpPr/>
            <p:nvPr/>
          </p:nvGrpSpPr>
          <p:grpSpPr>
            <a:xfrm>
              <a:off x="585507" y="3336528"/>
              <a:ext cx="2313972" cy="3085607"/>
              <a:chOff x="1745489" y="593454"/>
              <a:chExt cx="3339804" cy="4453520"/>
            </a:xfrm>
          </p:grpSpPr>
          <p:sp>
            <p:nvSpPr>
              <p:cNvPr id="145" name="任意多边形: 形状 144">
                <a:extLst>
                  <a:ext uri="{FF2B5EF4-FFF2-40B4-BE49-F238E27FC236}">
                    <a16:creationId xmlns:a16="http://schemas.microsoft.com/office/drawing/2014/main" id="{CE546D72-6ABC-45A8-B353-9559B9F6B4A0}"/>
                  </a:ext>
                </a:extLst>
              </p:cNvPr>
              <p:cNvSpPr/>
              <p:nvPr/>
            </p:nvSpPr>
            <p:spPr>
              <a:xfrm>
                <a:off x="1902619" y="3238500"/>
                <a:ext cx="3167062" cy="452438"/>
              </a:xfrm>
              <a:custGeom>
                <a:avLst/>
                <a:gdLst>
                  <a:gd name="connsiteX0" fmla="*/ 0 w 3167062"/>
                  <a:gd name="connsiteY0" fmla="*/ 450056 h 452438"/>
                  <a:gd name="connsiteX1" fmla="*/ 514350 w 3167062"/>
                  <a:gd name="connsiteY1" fmla="*/ 2381 h 452438"/>
                  <a:gd name="connsiteX2" fmla="*/ 1850231 w 3167062"/>
                  <a:gd name="connsiteY2" fmla="*/ 0 h 452438"/>
                  <a:gd name="connsiteX3" fmla="*/ 3167062 w 3167062"/>
                  <a:gd name="connsiteY3" fmla="*/ 452438 h 452438"/>
                  <a:gd name="connsiteX4" fmla="*/ 0 w 3167062"/>
                  <a:gd name="connsiteY4" fmla="*/ 450056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062" h="452438">
                    <a:moveTo>
                      <a:pt x="0" y="450056"/>
                    </a:moveTo>
                    <a:lnTo>
                      <a:pt x="514350" y="2381"/>
                    </a:lnTo>
                    <a:lnTo>
                      <a:pt x="1850231" y="0"/>
                    </a:lnTo>
                    <a:lnTo>
                      <a:pt x="3167062" y="452438"/>
                    </a:lnTo>
                    <a:lnTo>
                      <a:pt x="0" y="450056"/>
                    </a:lnTo>
                    <a:close/>
                  </a:path>
                </a:pathLst>
              </a:custGeom>
              <a:gradFill>
                <a:gsLst>
                  <a:gs pos="0">
                    <a:srgbClr val="4472C4">
                      <a:lumMod val="5000"/>
                      <a:lumOff val="95000"/>
                    </a:srgbClr>
                  </a:gs>
                  <a:gs pos="74000">
                    <a:srgbClr val="4472C4">
                      <a:lumMod val="45000"/>
                      <a:lumOff val="55000"/>
                    </a:srgbClr>
                  </a:gs>
                  <a:gs pos="99000">
                    <a:srgbClr val="4472C4">
                      <a:lumMod val="45000"/>
                      <a:lumOff val="55000"/>
                    </a:srgbClr>
                  </a:gs>
                  <a:gs pos="100000">
                    <a:srgbClr val="4472C4">
                      <a:lumMod val="30000"/>
                      <a:lumOff val="7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nvGrpSpPr>
              <p:cNvPr id="146" name="组合 145">
                <a:extLst>
                  <a:ext uri="{FF2B5EF4-FFF2-40B4-BE49-F238E27FC236}">
                    <a16:creationId xmlns:a16="http://schemas.microsoft.com/office/drawing/2014/main" id="{2915576F-AAA7-4D10-898A-213562442566}"/>
                  </a:ext>
                </a:extLst>
              </p:cNvPr>
              <p:cNvGrpSpPr/>
              <p:nvPr/>
            </p:nvGrpSpPr>
            <p:grpSpPr>
              <a:xfrm>
                <a:off x="1967481" y="593454"/>
                <a:ext cx="3033918" cy="2630611"/>
                <a:chOff x="1642928" y="6287222"/>
                <a:chExt cx="3033918" cy="2630611"/>
              </a:xfrm>
            </p:grpSpPr>
            <p:sp>
              <p:nvSpPr>
                <p:cNvPr id="157" name="任意多边形: 形状 156">
                  <a:extLst>
                    <a:ext uri="{FF2B5EF4-FFF2-40B4-BE49-F238E27FC236}">
                      <a16:creationId xmlns:a16="http://schemas.microsoft.com/office/drawing/2014/main" id="{10BF0E6A-F174-4A6F-A7B7-534C36147309}"/>
                    </a:ext>
                  </a:extLst>
                </p:cNvPr>
                <p:cNvSpPr/>
                <p:nvPr/>
              </p:nvSpPr>
              <p:spPr>
                <a:xfrm rot="20733538">
                  <a:off x="2194684" y="6697542"/>
                  <a:ext cx="421011" cy="334581"/>
                </a:xfrm>
                <a:custGeom>
                  <a:avLst/>
                  <a:gdLst>
                    <a:gd name="connsiteX0" fmla="*/ 982 w 293250"/>
                    <a:gd name="connsiteY0" fmla="*/ 133603 h 334657"/>
                    <a:gd name="connsiteX1" fmla="*/ 32732 w 293250"/>
                    <a:gd name="connsiteY1" fmla="*/ 32003 h 334657"/>
                    <a:gd name="connsiteX2" fmla="*/ 210532 w 293250"/>
                    <a:gd name="connsiteY2" fmla="*/ 6603 h 334657"/>
                    <a:gd name="connsiteX3" fmla="*/ 293082 w 293250"/>
                    <a:gd name="connsiteY3" fmla="*/ 139953 h 334657"/>
                    <a:gd name="connsiteX4" fmla="*/ 191482 w 293250"/>
                    <a:gd name="connsiteY4" fmla="*/ 324103 h 334657"/>
                    <a:gd name="connsiteX5" fmla="*/ 26382 w 293250"/>
                    <a:gd name="connsiteY5" fmla="*/ 292353 h 334657"/>
                    <a:gd name="connsiteX6" fmla="*/ 982 w 293250"/>
                    <a:gd name="connsiteY6" fmla="*/ 133603 h 33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50" h="334657">
                      <a:moveTo>
                        <a:pt x="982" y="133603"/>
                      </a:moveTo>
                      <a:cubicBezTo>
                        <a:pt x="2040" y="90211"/>
                        <a:pt x="-2193" y="53170"/>
                        <a:pt x="32732" y="32003"/>
                      </a:cubicBezTo>
                      <a:cubicBezTo>
                        <a:pt x="67657" y="10836"/>
                        <a:pt x="167140" y="-11389"/>
                        <a:pt x="210532" y="6603"/>
                      </a:cubicBezTo>
                      <a:cubicBezTo>
                        <a:pt x="253924" y="24595"/>
                        <a:pt x="296257" y="87036"/>
                        <a:pt x="293082" y="139953"/>
                      </a:cubicBezTo>
                      <a:cubicBezTo>
                        <a:pt x="289907" y="192870"/>
                        <a:pt x="235932" y="298703"/>
                        <a:pt x="191482" y="324103"/>
                      </a:cubicBezTo>
                      <a:cubicBezTo>
                        <a:pt x="147032" y="349503"/>
                        <a:pt x="58132" y="325161"/>
                        <a:pt x="26382" y="292353"/>
                      </a:cubicBezTo>
                      <a:cubicBezTo>
                        <a:pt x="-5368" y="259545"/>
                        <a:pt x="-76" y="176995"/>
                        <a:pt x="982" y="133603"/>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58" name="任意多边形: 形状 157">
                  <a:extLst>
                    <a:ext uri="{FF2B5EF4-FFF2-40B4-BE49-F238E27FC236}">
                      <a16:creationId xmlns:a16="http://schemas.microsoft.com/office/drawing/2014/main" id="{689FD5C1-7CE0-41C2-8C8B-17C07C618DE1}"/>
                    </a:ext>
                  </a:extLst>
                </p:cNvPr>
                <p:cNvSpPr/>
                <p:nvPr/>
              </p:nvSpPr>
              <p:spPr>
                <a:xfrm>
                  <a:off x="2531269" y="6287222"/>
                  <a:ext cx="515544" cy="455865"/>
                </a:xfrm>
                <a:custGeom>
                  <a:avLst/>
                  <a:gdLst>
                    <a:gd name="connsiteX0" fmla="*/ 34434 w 402820"/>
                    <a:gd name="connsiteY0" fmla="*/ 115643 h 358342"/>
                    <a:gd name="connsiteX1" fmla="*/ 85234 w 402820"/>
                    <a:gd name="connsiteY1" fmla="*/ 1343 h 358342"/>
                    <a:gd name="connsiteX2" fmla="*/ 237634 w 402820"/>
                    <a:gd name="connsiteY2" fmla="*/ 64843 h 358342"/>
                    <a:gd name="connsiteX3" fmla="*/ 402734 w 402820"/>
                    <a:gd name="connsiteY3" fmla="*/ 236293 h 358342"/>
                    <a:gd name="connsiteX4" fmla="*/ 256684 w 402820"/>
                    <a:gd name="connsiteY4" fmla="*/ 337893 h 358342"/>
                    <a:gd name="connsiteX5" fmla="*/ 15384 w 402820"/>
                    <a:gd name="connsiteY5" fmla="*/ 337893 h 358342"/>
                    <a:gd name="connsiteX6" fmla="*/ 34434 w 402820"/>
                    <a:gd name="connsiteY6" fmla="*/ 115643 h 35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820" h="358342">
                      <a:moveTo>
                        <a:pt x="34434" y="115643"/>
                      </a:moveTo>
                      <a:cubicBezTo>
                        <a:pt x="46076" y="59551"/>
                        <a:pt x="51367" y="9810"/>
                        <a:pt x="85234" y="1343"/>
                      </a:cubicBezTo>
                      <a:cubicBezTo>
                        <a:pt x="119101" y="-7124"/>
                        <a:pt x="184717" y="25685"/>
                        <a:pt x="237634" y="64843"/>
                      </a:cubicBezTo>
                      <a:cubicBezTo>
                        <a:pt x="290551" y="104001"/>
                        <a:pt x="399559" y="190785"/>
                        <a:pt x="402734" y="236293"/>
                      </a:cubicBezTo>
                      <a:cubicBezTo>
                        <a:pt x="405909" y="281801"/>
                        <a:pt x="321242" y="320960"/>
                        <a:pt x="256684" y="337893"/>
                      </a:cubicBezTo>
                      <a:cubicBezTo>
                        <a:pt x="192126" y="354826"/>
                        <a:pt x="54542" y="373876"/>
                        <a:pt x="15384" y="337893"/>
                      </a:cubicBezTo>
                      <a:cubicBezTo>
                        <a:pt x="-23774" y="301910"/>
                        <a:pt x="22792" y="171735"/>
                        <a:pt x="34434" y="115643"/>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59" name="任意多边形: 形状 158">
                  <a:extLst>
                    <a:ext uri="{FF2B5EF4-FFF2-40B4-BE49-F238E27FC236}">
                      <a16:creationId xmlns:a16="http://schemas.microsoft.com/office/drawing/2014/main" id="{D52D861F-4577-476C-B5FB-A057BC7DED71}"/>
                    </a:ext>
                  </a:extLst>
                </p:cNvPr>
                <p:cNvSpPr/>
                <p:nvPr/>
              </p:nvSpPr>
              <p:spPr>
                <a:xfrm>
                  <a:off x="2994688" y="6434713"/>
                  <a:ext cx="1152021" cy="894267"/>
                </a:xfrm>
                <a:custGeom>
                  <a:avLst/>
                  <a:gdLst>
                    <a:gd name="connsiteX0" fmla="*/ 195456 w 508782"/>
                    <a:gd name="connsiteY0" fmla="*/ 2904 h 368117"/>
                    <a:gd name="connsiteX1" fmla="*/ 62106 w 508782"/>
                    <a:gd name="connsiteY1" fmla="*/ 21954 h 368117"/>
                    <a:gd name="connsiteX2" fmla="*/ 4956 w 508782"/>
                    <a:gd name="connsiteY2" fmla="*/ 174354 h 368117"/>
                    <a:gd name="connsiteX3" fmla="*/ 182756 w 508782"/>
                    <a:gd name="connsiteY3" fmla="*/ 364854 h 368117"/>
                    <a:gd name="connsiteX4" fmla="*/ 411356 w 508782"/>
                    <a:gd name="connsiteY4" fmla="*/ 275954 h 368117"/>
                    <a:gd name="connsiteX5" fmla="*/ 500256 w 508782"/>
                    <a:gd name="connsiteY5" fmla="*/ 41004 h 368117"/>
                    <a:gd name="connsiteX6" fmla="*/ 195456 w 508782"/>
                    <a:gd name="connsiteY6" fmla="*/ 2904 h 36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782" h="368117">
                      <a:moveTo>
                        <a:pt x="195456" y="2904"/>
                      </a:moveTo>
                      <a:cubicBezTo>
                        <a:pt x="122431" y="-271"/>
                        <a:pt x="93856" y="-6621"/>
                        <a:pt x="62106" y="21954"/>
                      </a:cubicBezTo>
                      <a:cubicBezTo>
                        <a:pt x="30356" y="50529"/>
                        <a:pt x="-15152" y="117204"/>
                        <a:pt x="4956" y="174354"/>
                      </a:cubicBezTo>
                      <a:cubicBezTo>
                        <a:pt x="25064" y="231504"/>
                        <a:pt x="115023" y="347921"/>
                        <a:pt x="182756" y="364854"/>
                      </a:cubicBezTo>
                      <a:cubicBezTo>
                        <a:pt x="250489" y="381787"/>
                        <a:pt x="358439" y="329929"/>
                        <a:pt x="411356" y="275954"/>
                      </a:cubicBezTo>
                      <a:cubicBezTo>
                        <a:pt x="464273" y="221979"/>
                        <a:pt x="533064" y="87571"/>
                        <a:pt x="500256" y="41004"/>
                      </a:cubicBezTo>
                      <a:cubicBezTo>
                        <a:pt x="467448" y="-5563"/>
                        <a:pt x="268481" y="6079"/>
                        <a:pt x="195456" y="2904"/>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0" name="任意多边形: 形状 159">
                  <a:extLst>
                    <a:ext uri="{FF2B5EF4-FFF2-40B4-BE49-F238E27FC236}">
                      <a16:creationId xmlns:a16="http://schemas.microsoft.com/office/drawing/2014/main" id="{C2F1020C-E03C-4EB6-98B0-411F9B57E54B}"/>
                    </a:ext>
                  </a:extLst>
                </p:cNvPr>
                <p:cNvSpPr/>
                <p:nvPr/>
              </p:nvSpPr>
              <p:spPr>
                <a:xfrm rot="16200000">
                  <a:off x="2655970" y="6811409"/>
                  <a:ext cx="372489" cy="235844"/>
                </a:xfrm>
                <a:custGeom>
                  <a:avLst/>
                  <a:gdLst>
                    <a:gd name="connsiteX0" fmla="*/ 195456 w 508782"/>
                    <a:gd name="connsiteY0" fmla="*/ 2904 h 368117"/>
                    <a:gd name="connsiteX1" fmla="*/ 62106 w 508782"/>
                    <a:gd name="connsiteY1" fmla="*/ 21954 h 368117"/>
                    <a:gd name="connsiteX2" fmla="*/ 4956 w 508782"/>
                    <a:gd name="connsiteY2" fmla="*/ 174354 h 368117"/>
                    <a:gd name="connsiteX3" fmla="*/ 182756 w 508782"/>
                    <a:gd name="connsiteY3" fmla="*/ 364854 h 368117"/>
                    <a:gd name="connsiteX4" fmla="*/ 411356 w 508782"/>
                    <a:gd name="connsiteY4" fmla="*/ 275954 h 368117"/>
                    <a:gd name="connsiteX5" fmla="*/ 500256 w 508782"/>
                    <a:gd name="connsiteY5" fmla="*/ 41004 h 368117"/>
                    <a:gd name="connsiteX6" fmla="*/ 195456 w 508782"/>
                    <a:gd name="connsiteY6" fmla="*/ 2904 h 36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782" h="368117">
                      <a:moveTo>
                        <a:pt x="195456" y="2904"/>
                      </a:moveTo>
                      <a:cubicBezTo>
                        <a:pt x="122431" y="-271"/>
                        <a:pt x="93856" y="-6621"/>
                        <a:pt x="62106" y="21954"/>
                      </a:cubicBezTo>
                      <a:cubicBezTo>
                        <a:pt x="30356" y="50529"/>
                        <a:pt x="-15152" y="117204"/>
                        <a:pt x="4956" y="174354"/>
                      </a:cubicBezTo>
                      <a:cubicBezTo>
                        <a:pt x="25064" y="231504"/>
                        <a:pt x="115023" y="347921"/>
                        <a:pt x="182756" y="364854"/>
                      </a:cubicBezTo>
                      <a:cubicBezTo>
                        <a:pt x="250489" y="381787"/>
                        <a:pt x="358439" y="329929"/>
                        <a:pt x="411356" y="275954"/>
                      </a:cubicBezTo>
                      <a:cubicBezTo>
                        <a:pt x="464273" y="221979"/>
                        <a:pt x="533064" y="87571"/>
                        <a:pt x="500256" y="41004"/>
                      </a:cubicBezTo>
                      <a:cubicBezTo>
                        <a:pt x="467448" y="-5563"/>
                        <a:pt x="268481" y="6079"/>
                        <a:pt x="195456" y="2904"/>
                      </a:cubicBezTo>
                      <a:close/>
                    </a:path>
                  </a:pathLst>
                </a:custGeom>
                <a:solidFill>
                  <a:srgbClr val="C9C9C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prstClr val="white"/>
                    </a:solidFill>
                    <a:effectLst/>
                    <a:uLnTx/>
                    <a:uFillTx/>
                    <a:latin typeface="Times New Roman" panose="020F0502020204030204"/>
                    <a:ea typeface="黑体"/>
                    <a:cs typeface="+mn-cs"/>
                  </a:endParaRPr>
                </a:p>
              </p:txBody>
            </p:sp>
            <p:sp>
              <p:nvSpPr>
                <p:cNvPr id="161" name="任意多边形: 形状 160">
                  <a:extLst>
                    <a:ext uri="{FF2B5EF4-FFF2-40B4-BE49-F238E27FC236}">
                      <a16:creationId xmlns:a16="http://schemas.microsoft.com/office/drawing/2014/main" id="{622C780C-8D66-454E-8329-52C0E96C83D5}"/>
                    </a:ext>
                  </a:extLst>
                </p:cNvPr>
                <p:cNvSpPr/>
                <p:nvPr/>
              </p:nvSpPr>
              <p:spPr>
                <a:xfrm>
                  <a:off x="2313330" y="7115076"/>
                  <a:ext cx="1120905" cy="1107371"/>
                </a:xfrm>
                <a:custGeom>
                  <a:avLst/>
                  <a:gdLst>
                    <a:gd name="connsiteX0" fmla="*/ 982 w 293250"/>
                    <a:gd name="connsiteY0" fmla="*/ 133603 h 334657"/>
                    <a:gd name="connsiteX1" fmla="*/ 32732 w 293250"/>
                    <a:gd name="connsiteY1" fmla="*/ 32003 h 334657"/>
                    <a:gd name="connsiteX2" fmla="*/ 210532 w 293250"/>
                    <a:gd name="connsiteY2" fmla="*/ 6603 h 334657"/>
                    <a:gd name="connsiteX3" fmla="*/ 293082 w 293250"/>
                    <a:gd name="connsiteY3" fmla="*/ 139953 h 334657"/>
                    <a:gd name="connsiteX4" fmla="*/ 191482 w 293250"/>
                    <a:gd name="connsiteY4" fmla="*/ 324103 h 334657"/>
                    <a:gd name="connsiteX5" fmla="*/ 26382 w 293250"/>
                    <a:gd name="connsiteY5" fmla="*/ 292353 h 334657"/>
                    <a:gd name="connsiteX6" fmla="*/ 982 w 293250"/>
                    <a:gd name="connsiteY6" fmla="*/ 133603 h 33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50" h="334657">
                      <a:moveTo>
                        <a:pt x="982" y="133603"/>
                      </a:moveTo>
                      <a:cubicBezTo>
                        <a:pt x="2040" y="90211"/>
                        <a:pt x="-2193" y="53170"/>
                        <a:pt x="32732" y="32003"/>
                      </a:cubicBezTo>
                      <a:cubicBezTo>
                        <a:pt x="67657" y="10836"/>
                        <a:pt x="167140" y="-11389"/>
                        <a:pt x="210532" y="6603"/>
                      </a:cubicBezTo>
                      <a:cubicBezTo>
                        <a:pt x="253924" y="24595"/>
                        <a:pt x="296257" y="87036"/>
                        <a:pt x="293082" y="139953"/>
                      </a:cubicBezTo>
                      <a:cubicBezTo>
                        <a:pt x="289907" y="192870"/>
                        <a:pt x="235932" y="298703"/>
                        <a:pt x="191482" y="324103"/>
                      </a:cubicBezTo>
                      <a:cubicBezTo>
                        <a:pt x="147032" y="349503"/>
                        <a:pt x="58132" y="325161"/>
                        <a:pt x="26382" y="292353"/>
                      </a:cubicBezTo>
                      <a:cubicBezTo>
                        <a:pt x="-5368" y="259545"/>
                        <a:pt x="-76" y="176995"/>
                        <a:pt x="982" y="133603"/>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2" name="任意多边形: 形状 161">
                  <a:extLst>
                    <a:ext uri="{FF2B5EF4-FFF2-40B4-BE49-F238E27FC236}">
                      <a16:creationId xmlns:a16="http://schemas.microsoft.com/office/drawing/2014/main" id="{6D7A6A6F-4FAF-4F5C-8B77-2D7E1F186367}"/>
                    </a:ext>
                  </a:extLst>
                </p:cNvPr>
                <p:cNvSpPr/>
                <p:nvPr/>
              </p:nvSpPr>
              <p:spPr>
                <a:xfrm rot="14313768">
                  <a:off x="3950624" y="7023861"/>
                  <a:ext cx="698649" cy="488566"/>
                </a:xfrm>
                <a:custGeom>
                  <a:avLst/>
                  <a:gdLst>
                    <a:gd name="connsiteX0" fmla="*/ 195456 w 508782"/>
                    <a:gd name="connsiteY0" fmla="*/ 2904 h 368117"/>
                    <a:gd name="connsiteX1" fmla="*/ 62106 w 508782"/>
                    <a:gd name="connsiteY1" fmla="*/ 21954 h 368117"/>
                    <a:gd name="connsiteX2" fmla="*/ 4956 w 508782"/>
                    <a:gd name="connsiteY2" fmla="*/ 174354 h 368117"/>
                    <a:gd name="connsiteX3" fmla="*/ 182756 w 508782"/>
                    <a:gd name="connsiteY3" fmla="*/ 364854 h 368117"/>
                    <a:gd name="connsiteX4" fmla="*/ 411356 w 508782"/>
                    <a:gd name="connsiteY4" fmla="*/ 275954 h 368117"/>
                    <a:gd name="connsiteX5" fmla="*/ 500256 w 508782"/>
                    <a:gd name="connsiteY5" fmla="*/ 41004 h 368117"/>
                    <a:gd name="connsiteX6" fmla="*/ 195456 w 508782"/>
                    <a:gd name="connsiteY6" fmla="*/ 2904 h 36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782" h="368117">
                      <a:moveTo>
                        <a:pt x="195456" y="2904"/>
                      </a:moveTo>
                      <a:cubicBezTo>
                        <a:pt x="122431" y="-271"/>
                        <a:pt x="93856" y="-6621"/>
                        <a:pt x="62106" y="21954"/>
                      </a:cubicBezTo>
                      <a:cubicBezTo>
                        <a:pt x="30356" y="50529"/>
                        <a:pt x="-15152" y="117204"/>
                        <a:pt x="4956" y="174354"/>
                      </a:cubicBezTo>
                      <a:cubicBezTo>
                        <a:pt x="25064" y="231504"/>
                        <a:pt x="115023" y="347921"/>
                        <a:pt x="182756" y="364854"/>
                      </a:cubicBezTo>
                      <a:cubicBezTo>
                        <a:pt x="250489" y="381787"/>
                        <a:pt x="358439" y="329929"/>
                        <a:pt x="411356" y="275954"/>
                      </a:cubicBezTo>
                      <a:cubicBezTo>
                        <a:pt x="464273" y="221979"/>
                        <a:pt x="533064" y="87571"/>
                        <a:pt x="500256" y="41004"/>
                      </a:cubicBezTo>
                      <a:cubicBezTo>
                        <a:pt x="467448" y="-5563"/>
                        <a:pt x="268481" y="6079"/>
                        <a:pt x="195456" y="2904"/>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3" name="任意多边形: 形状 162">
                  <a:extLst>
                    <a:ext uri="{FF2B5EF4-FFF2-40B4-BE49-F238E27FC236}">
                      <a16:creationId xmlns:a16="http://schemas.microsoft.com/office/drawing/2014/main" id="{CCCF9F5E-6D6C-4822-ACC3-713E6FE68D56}"/>
                    </a:ext>
                  </a:extLst>
                </p:cNvPr>
                <p:cNvSpPr/>
                <p:nvPr/>
              </p:nvSpPr>
              <p:spPr>
                <a:xfrm rot="5050281">
                  <a:off x="3299720" y="7417737"/>
                  <a:ext cx="698210" cy="444476"/>
                </a:xfrm>
                <a:custGeom>
                  <a:avLst/>
                  <a:gdLst>
                    <a:gd name="connsiteX0" fmla="*/ 195456 w 508782"/>
                    <a:gd name="connsiteY0" fmla="*/ 2904 h 368117"/>
                    <a:gd name="connsiteX1" fmla="*/ 62106 w 508782"/>
                    <a:gd name="connsiteY1" fmla="*/ 21954 h 368117"/>
                    <a:gd name="connsiteX2" fmla="*/ 4956 w 508782"/>
                    <a:gd name="connsiteY2" fmla="*/ 174354 h 368117"/>
                    <a:gd name="connsiteX3" fmla="*/ 182756 w 508782"/>
                    <a:gd name="connsiteY3" fmla="*/ 364854 h 368117"/>
                    <a:gd name="connsiteX4" fmla="*/ 411356 w 508782"/>
                    <a:gd name="connsiteY4" fmla="*/ 275954 h 368117"/>
                    <a:gd name="connsiteX5" fmla="*/ 500256 w 508782"/>
                    <a:gd name="connsiteY5" fmla="*/ 41004 h 368117"/>
                    <a:gd name="connsiteX6" fmla="*/ 195456 w 508782"/>
                    <a:gd name="connsiteY6" fmla="*/ 2904 h 36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782" h="368117">
                      <a:moveTo>
                        <a:pt x="195456" y="2904"/>
                      </a:moveTo>
                      <a:cubicBezTo>
                        <a:pt x="122431" y="-271"/>
                        <a:pt x="93856" y="-6621"/>
                        <a:pt x="62106" y="21954"/>
                      </a:cubicBezTo>
                      <a:cubicBezTo>
                        <a:pt x="30356" y="50529"/>
                        <a:pt x="-15152" y="117204"/>
                        <a:pt x="4956" y="174354"/>
                      </a:cubicBezTo>
                      <a:cubicBezTo>
                        <a:pt x="25064" y="231504"/>
                        <a:pt x="115023" y="347921"/>
                        <a:pt x="182756" y="364854"/>
                      </a:cubicBezTo>
                      <a:cubicBezTo>
                        <a:pt x="250489" y="381787"/>
                        <a:pt x="358439" y="329929"/>
                        <a:pt x="411356" y="275954"/>
                      </a:cubicBezTo>
                      <a:cubicBezTo>
                        <a:pt x="464273" y="221979"/>
                        <a:pt x="533064" y="87571"/>
                        <a:pt x="500256" y="41004"/>
                      </a:cubicBezTo>
                      <a:cubicBezTo>
                        <a:pt x="467448" y="-5563"/>
                        <a:pt x="268481" y="6079"/>
                        <a:pt x="195456" y="2904"/>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4" name="任意多边形: 形状 163">
                  <a:extLst>
                    <a:ext uri="{FF2B5EF4-FFF2-40B4-BE49-F238E27FC236}">
                      <a16:creationId xmlns:a16="http://schemas.microsoft.com/office/drawing/2014/main" id="{BBC72280-1849-4B00-8DC7-52E6AA0F8215}"/>
                    </a:ext>
                  </a:extLst>
                </p:cNvPr>
                <p:cNvSpPr/>
                <p:nvPr/>
              </p:nvSpPr>
              <p:spPr>
                <a:xfrm rot="6036754">
                  <a:off x="3852393" y="7704890"/>
                  <a:ext cx="906622" cy="742285"/>
                </a:xfrm>
                <a:custGeom>
                  <a:avLst/>
                  <a:gdLst>
                    <a:gd name="connsiteX0" fmla="*/ 982 w 293250"/>
                    <a:gd name="connsiteY0" fmla="*/ 133603 h 334657"/>
                    <a:gd name="connsiteX1" fmla="*/ 32732 w 293250"/>
                    <a:gd name="connsiteY1" fmla="*/ 32003 h 334657"/>
                    <a:gd name="connsiteX2" fmla="*/ 210532 w 293250"/>
                    <a:gd name="connsiteY2" fmla="*/ 6603 h 334657"/>
                    <a:gd name="connsiteX3" fmla="*/ 293082 w 293250"/>
                    <a:gd name="connsiteY3" fmla="*/ 139953 h 334657"/>
                    <a:gd name="connsiteX4" fmla="*/ 191482 w 293250"/>
                    <a:gd name="connsiteY4" fmla="*/ 324103 h 334657"/>
                    <a:gd name="connsiteX5" fmla="*/ 26382 w 293250"/>
                    <a:gd name="connsiteY5" fmla="*/ 292353 h 334657"/>
                    <a:gd name="connsiteX6" fmla="*/ 982 w 293250"/>
                    <a:gd name="connsiteY6" fmla="*/ 133603 h 33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50" h="334657">
                      <a:moveTo>
                        <a:pt x="982" y="133603"/>
                      </a:moveTo>
                      <a:cubicBezTo>
                        <a:pt x="2040" y="90211"/>
                        <a:pt x="-2193" y="53170"/>
                        <a:pt x="32732" y="32003"/>
                      </a:cubicBezTo>
                      <a:cubicBezTo>
                        <a:pt x="67657" y="10836"/>
                        <a:pt x="167140" y="-11389"/>
                        <a:pt x="210532" y="6603"/>
                      </a:cubicBezTo>
                      <a:cubicBezTo>
                        <a:pt x="253924" y="24595"/>
                        <a:pt x="296257" y="87036"/>
                        <a:pt x="293082" y="139953"/>
                      </a:cubicBezTo>
                      <a:cubicBezTo>
                        <a:pt x="289907" y="192870"/>
                        <a:pt x="235932" y="298703"/>
                        <a:pt x="191482" y="324103"/>
                      </a:cubicBezTo>
                      <a:cubicBezTo>
                        <a:pt x="147032" y="349503"/>
                        <a:pt x="58132" y="325161"/>
                        <a:pt x="26382" y="292353"/>
                      </a:cubicBezTo>
                      <a:cubicBezTo>
                        <a:pt x="-5368" y="259545"/>
                        <a:pt x="-76" y="176995"/>
                        <a:pt x="982" y="133603"/>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5" name="任意多边形: 形状 164">
                  <a:extLst>
                    <a:ext uri="{FF2B5EF4-FFF2-40B4-BE49-F238E27FC236}">
                      <a16:creationId xmlns:a16="http://schemas.microsoft.com/office/drawing/2014/main" id="{5F5E4FD7-21A1-4664-A8C6-DFBE2CBA74B1}"/>
                    </a:ext>
                  </a:extLst>
                </p:cNvPr>
                <p:cNvSpPr/>
                <p:nvPr/>
              </p:nvSpPr>
              <p:spPr>
                <a:xfrm rot="15386046">
                  <a:off x="1639661" y="6899264"/>
                  <a:ext cx="814016" cy="625721"/>
                </a:xfrm>
                <a:custGeom>
                  <a:avLst/>
                  <a:gdLst>
                    <a:gd name="connsiteX0" fmla="*/ 195456 w 508782"/>
                    <a:gd name="connsiteY0" fmla="*/ 2904 h 368117"/>
                    <a:gd name="connsiteX1" fmla="*/ 62106 w 508782"/>
                    <a:gd name="connsiteY1" fmla="*/ 21954 h 368117"/>
                    <a:gd name="connsiteX2" fmla="*/ 4956 w 508782"/>
                    <a:gd name="connsiteY2" fmla="*/ 174354 h 368117"/>
                    <a:gd name="connsiteX3" fmla="*/ 182756 w 508782"/>
                    <a:gd name="connsiteY3" fmla="*/ 364854 h 368117"/>
                    <a:gd name="connsiteX4" fmla="*/ 411356 w 508782"/>
                    <a:gd name="connsiteY4" fmla="*/ 275954 h 368117"/>
                    <a:gd name="connsiteX5" fmla="*/ 500256 w 508782"/>
                    <a:gd name="connsiteY5" fmla="*/ 41004 h 368117"/>
                    <a:gd name="connsiteX6" fmla="*/ 195456 w 508782"/>
                    <a:gd name="connsiteY6" fmla="*/ 2904 h 36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782" h="368117">
                      <a:moveTo>
                        <a:pt x="195456" y="2904"/>
                      </a:moveTo>
                      <a:cubicBezTo>
                        <a:pt x="122431" y="-271"/>
                        <a:pt x="93856" y="-6621"/>
                        <a:pt x="62106" y="21954"/>
                      </a:cubicBezTo>
                      <a:cubicBezTo>
                        <a:pt x="30356" y="50529"/>
                        <a:pt x="-15152" y="117204"/>
                        <a:pt x="4956" y="174354"/>
                      </a:cubicBezTo>
                      <a:cubicBezTo>
                        <a:pt x="25064" y="231504"/>
                        <a:pt x="115023" y="347921"/>
                        <a:pt x="182756" y="364854"/>
                      </a:cubicBezTo>
                      <a:cubicBezTo>
                        <a:pt x="250489" y="381787"/>
                        <a:pt x="358439" y="329929"/>
                        <a:pt x="411356" y="275954"/>
                      </a:cubicBezTo>
                      <a:cubicBezTo>
                        <a:pt x="464273" y="221979"/>
                        <a:pt x="533064" y="87571"/>
                        <a:pt x="500256" y="41004"/>
                      </a:cubicBezTo>
                      <a:cubicBezTo>
                        <a:pt x="467448" y="-5563"/>
                        <a:pt x="268481" y="6079"/>
                        <a:pt x="195456" y="2904"/>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6" name="任意多边形: 形状 165">
                  <a:extLst>
                    <a:ext uri="{FF2B5EF4-FFF2-40B4-BE49-F238E27FC236}">
                      <a16:creationId xmlns:a16="http://schemas.microsoft.com/office/drawing/2014/main" id="{EEEAA296-1977-4233-A822-E0B13982714B}"/>
                    </a:ext>
                  </a:extLst>
                </p:cNvPr>
                <p:cNvSpPr/>
                <p:nvPr/>
              </p:nvSpPr>
              <p:spPr>
                <a:xfrm rot="14739514">
                  <a:off x="3350103" y="7903189"/>
                  <a:ext cx="562390" cy="621273"/>
                </a:xfrm>
                <a:custGeom>
                  <a:avLst/>
                  <a:gdLst>
                    <a:gd name="connsiteX0" fmla="*/ 982 w 293250"/>
                    <a:gd name="connsiteY0" fmla="*/ 133603 h 334657"/>
                    <a:gd name="connsiteX1" fmla="*/ 32732 w 293250"/>
                    <a:gd name="connsiteY1" fmla="*/ 32003 h 334657"/>
                    <a:gd name="connsiteX2" fmla="*/ 210532 w 293250"/>
                    <a:gd name="connsiteY2" fmla="*/ 6603 h 334657"/>
                    <a:gd name="connsiteX3" fmla="*/ 293082 w 293250"/>
                    <a:gd name="connsiteY3" fmla="*/ 139953 h 334657"/>
                    <a:gd name="connsiteX4" fmla="*/ 191482 w 293250"/>
                    <a:gd name="connsiteY4" fmla="*/ 324103 h 334657"/>
                    <a:gd name="connsiteX5" fmla="*/ 26382 w 293250"/>
                    <a:gd name="connsiteY5" fmla="*/ 292353 h 334657"/>
                    <a:gd name="connsiteX6" fmla="*/ 982 w 293250"/>
                    <a:gd name="connsiteY6" fmla="*/ 133603 h 33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50" h="334657">
                      <a:moveTo>
                        <a:pt x="982" y="133603"/>
                      </a:moveTo>
                      <a:cubicBezTo>
                        <a:pt x="2040" y="90211"/>
                        <a:pt x="-2193" y="53170"/>
                        <a:pt x="32732" y="32003"/>
                      </a:cubicBezTo>
                      <a:cubicBezTo>
                        <a:pt x="67657" y="10836"/>
                        <a:pt x="167140" y="-11389"/>
                        <a:pt x="210532" y="6603"/>
                      </a:cubicBezTo>
                      <a:cubicBezTo>
                        <a:pt x="253924" y="24595"/>
                        <a:pt x="296257" y="87036"/>
                        <a:pt x="293082" y="139953"/>
                      </a:cubicBezTo>
                      <a:cubicBezTo>
                        <a:pt x="289907" y="192870"/>
                        <a:pt x="235932" y="298703"/>
                        <a:pt x="191482" y="324103"/>
                      </a:cubicBezTo>
                      <a:cubicBezTo>
                        <a:pt x="147032" y="349503"/>
                        <a:pt x="58132" y="325161"/>
                        <a:pt x="26382" y="292353"/>
                      </a:cubicBezTo>
                      <a:cubicBezTo>
                        <a:pt x="-5368" y="259545"/>
                        <a:pt x="-76" y="176995"/>
                        <a:pt x="982" y="133603"/>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7" name="任意多边形: 形状 166">
                  <a:extLst>
                    <a:ext uri="{FF2B5EF4-FFF2-40B4-BE49-F238E27FC236}">
                      <a16:creationId xmlns:a16="http://schemas.microsoft.com/office/drawing/2014/main" id="{168D4F2C-8DB0-419A-B6BA-5CE502CA6201}"/>
                    </a:ext>
                  </a:extLst>
                </p:cNvPr>
                <p:cNvSpPr/>
                <p:nvPr/>
              </p:nvSpPr>
              <p:spPr>
                <a:xfrm rot="9471288">
                  <a:off x="3735494" y="8384185"/>
                  <a:ext cx="426952" cy="270328"/>
                </a:xfrm>
                <a:custGeom>
                  <a:avLst/>
                  <a:gdLst>
                    <a:gd name="connsiteX0" fmla="*/ 195456 w 508782"/>
                    <a:gd name="connsiteY0" fmla="*/ 2904 h 368117"/>
                    <a:gd name="connsiteX1" fmla="*/ 62106 w 508782"/>
                    <a:gd name="connsiteY1" fmla="*/ 21954 h 368117"/>
                    <a:gd name="connsiteX2" fmla="*/ 4956 w 508782"/>
                    <a:gd name="connsiteY2" fmla="*/ 174354 h 368117"/>
                    <a:gd name="connsiteX3" fmla="*/ 182756 w 508782"/>
                    <a:gd name="connsiteY3" fmla="*/ 364854 h 368117"/>
                    <a:gd name="connsiteX4" fmla="*/ 411356 w 508782"/>
                    <a:gd name="connsiteY4" fmla="*/ 275954 h 368117"/>
                    <a:gd name="connsiteX5" fmla="*/ 500256 w 508782"/>
                    <a:gd name="connsiteY5" fmla="*/ 41004 h 368117"/>
                    <a:gd name="connsiteX6" fmla="*/ 195456 w 508782"/>
                    <a:gd name="connsiteY6" fmla="*/ 2904 h 36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782" h="368117">
                      <a:moveTo>
                        <a:pt x="195456" y="2904"/>
                      </a:moveTo>
                      <a:cubicBezTo>
                        <a:pt x="122431" y="-271"/>
                        <a:pt x="93856" y="-6621"/>
                        <a:pt x="62106" y="21954"/>
                      </a:cubicBezTo>
                      <a:cubicBezTo>
                        <a:pt x="30356" y="50529"/>
                        <a:pt x="-15152" y="117204"/>
                        <a:pt x="4956" y="174354"/>
                      </a:cubicBezTo>
                      <a:cubicBezTo>
                        <a:pt x="25064" y="231504"/>
                        <a:pt x="115023" y="347921"/>
                        <a:pt x="182756" y="364854"/>
                      </a:cubicBezTo>
                      <a:cubicBezTo>
                        <a:pt x="250489" y="381787"/>
                        <a:pt x="358439" y="329929"/>
                        <a:pt x="411356" y="275954"/>
                      </a:cubicBezTo>
                      <a:cubicBezTo>
                        <a:pt x="464273" y="221979"/>
                        <a:pt x="533064" y="87571"/>
                        <a:pt x="500256" y="41004"/>
                      </a:cubicBezTo>
                      <a:cubicBezTo>
                        <a:pt x="467448" y="-5563"/>
                        <a:pt x="268481" y="6079"/>
                        <a:pt x="195456" y="2904"/>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8" name="任意多边形: 形状 167">
                  <a:extLst>
                    <a:ext uri="{FF2B5EF4-FFF2-40B4-BE49-F238E27FC236}">
                      <a16:creationId xmlns:a16="http://schemas.microsoft.com/office/drawing/2014/main" id="{E5830496-4864-4E73-B8E4-08724690C4FD}"/>
                    </a:ext>
                  </a:extLst>
                </p:cNvPr>
                <p:cNvSpPr/>
                <p:nvPr/>
              </p:nvSpPr>
              <p:spPr>
                <a:xfrm>
                  <a:off x="3439372" y="8530330"/>
                  <a:ext cx="334327" cy="330291"/>
                </a:xfrm>
                <a:custGeom>
                  <a:avLst/>
                  <a:gdLst>
                    <a:gd name="connsiteX0" fmla="*/ 982 w 293250"/>
                    <a:gd name="connsiteY0" fmla="*/ 133603 h 334657"/>
                    <a:gd name="connsiteX1" fmla="*/ 32732 w 293250"/>
                    <a:gd name="connsiteY1" fmla="*/ 32003 h 334657"/>
                    <a:gd name="connsiteX2" fmla="*/ 210532 w 293250"/>
                    <a:gd name="connsiteY2" fmla="*/ 6603 h 334657"/>
                    <a:gd name="connsiteX3" fmla="*/ 293082 w 293250"/>
                    <a:gd name="connsiteY3" fmla="*/ 139953 h 334657"/>
                    <a:gd name="connsiteX4" fmla="*/ 191482 w 293250"/>
                    <a:gd name="connsiteY4" fmla="*/ 324103 h 334657"/>
                    <a:gd name="connsiteX5" fmla="*/ 26382 w 293250"/>
                    <a:gd name="connsiteY5" fmla="*/ 292353 h 334657"/>
                    <a:gd name="connsiteX6" fmla="*/ 982 w 293250"/>
                    <a:gd name="connsiteY6" fmla="*/ 133603 h 33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50" h="334657">
                      <a:moveTo>
                        <a:pt x="982" y="133603"/>
                      </a:moveTo>
                      <a:cubicBezTo>
                        <a:pt x="2040" y="90211"/>
                        <a:pt x="-2193" y="53170"/>
                        <a:pt x="32732" y="32003"/>
                      </a:cubicBezTo>
                      <a:cubicBezTo>
                        <a:pt x="67657" y="10836"/>
                        <a:pt x="167140" y="-11389"/>
                        <a:pt x="210532" y="6603"/>
                      </a:cubicBezTo>
                      <a:cubicBezTo>
                        <a:pt x="253924" y="24595"/>
                        <a:pt x="296257" y="87036"/>
                        <a:pt x="293082" y="139953"/>
                      </a:cubicBezTo>
                      <a:cubicBezTo>
                        <a:pt x="289907" y="192870"/>
                        <a:pt x="235932" y="298703"/>
                        <a:pt x="191482" y="324103"/>
                      </a:cubicBezTo>
                      <a:cubicBezTo>
                        <a:pt x="147032" y="349503"/>
                        <a:pt x="58132" y="325161"/>
                        <a:pt x="26382" y="292353"/>
                      </a:cubicBezTo>
                      <a:cubicBezTo>
                        <a:pt x="-5368" y="259545"/>
                        <a:pt x="-76" y="176995"/>
                        <a:pt x="982" y="133603"/>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9" name="任意多边形: 形状 168">
                  <a:extLst>
                    <a:ext uri="{FF2B5EF4-FFF2-40B4-BE49-F238E27FC236}">
                      <a16:creationId xmlns:a16="http://schemas.microsoft.com/office/drawing/2014/main" id="{9EF1D538-9BB8-47DD-A67D-18BF76575B81}"/>
                    </a:ext>
                  </a:extLst>
                </p:cNvPr>
                <p:cNvSpPr/>
                <p:nvPr/>
              </p:nvSpPr>
              <p:spPr>
                <a:xfrm rot="10800000">
                  <a:off x="2690553" y="8181551"/>
                  <a:ext cx="732250" cy="524189"/>
                </a:xfrm>
                <a:custGeom>
                  <a:avLst/>
                  <a:gdLst>
                    <a:gd name="connsiteX0" fmla="*/ 195456 w 508782"/>
                    <a:gd name="connsiteY0" fmla="*/ 2904 h 368117"/>
                    <a:gd name="connsiteX1" fmla="*/ 62106 w 508782"/>
                    <a:gd name="connsiteY1" fmla="*/ 21954 h 368117"/>
                    <a:gd name="connsiteX2" fmla="*/ 4956 w 508782"/>
                    <a:gd name="connsiteY2" fmla="*/ 174354 h 368117"/>
                    <a:gd name="connsiteX3" fmla="*/ 182756 w 508782"/>
                    <a:gd name="connsiteY3" fmla="*/ 364854 h 368117"/>
                    <a:gd name="connsiteX4" fmla="*/ 411356 w 508782"/>
                    <a:gd name="connsiteY4" fmla="*/ 275954 h 368117"/>
                    <a:gd name="connsiteX5" fmla="*/ 500256 w 508782"/>
                    <a:gd name="connsiteY5" fmla="*/ 41004 h 368117"/>
                    <a:gd name="connsiteX6" fmla="*/ 195456 w 508782"/>
                    <a:gd name="connsiteY6" fmla="*/ 2904 h 36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782" h="368117">
                      <a:moveTo>
                        <a:pt x="195456" y="2904"/>
                      </a:moveTo>
                      <a:cubicBezTo>
                        <a:pt x="122431" y="-271"/>
                        <a:pt x="93856" y="-6621"/>
                        <a:pt x="62106" y="21954"/>
                      </a:cubicBezTo>
                      <a:cubicBezTo>
                        <a:pt x="30356" y="50529"/>
                        <a:pt x="-15152" y="117204"/>
                        <a:pt x="4956" y="174354"/>
                      </a:cubicBezTo>
                      <a:cubicBezTo>
                        <a:pt x="25064" y="231504"/>
                        <a:pt x="115023" y="347921"/>
                        <a:pt x="182756" y="364854"/>
                      </a:cubicBezTo>
                      <a:cubicBezTo>
                        <a:pt x="250489" y="381787"/>
                        <a:pt x="358439" y="329929"/>
                        <a:pt x="411356" y="275954"/>
                      </a:cubicBezTo>
                      <a:cubicBezTo>
                        <a:pt x="464273" y="221979"/>
                        <a:pt x="533064" y="87571"/>
                        <a:pt x="500256" y="41004"/>
                      </a:cubicBezTo>
                      <a:cubicBezTo>
                        <a:pt x="467448" y="-5563"/>
                        <a:pt x="268481" y="6079"/>
                        <a:pt x="195456" y="2904"/>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70" name="任意多边形: 形状 169">
                  <a:extLst>
                    <a:ext uri="{FF2B5EF4-FFF2-40B4-BE49-F238E27FC236}">
                      <a16:creationId xmlns:a16="http://schemas.microsoft.com/office/drawing/2014/main" id="{70800E6C-37EE-464F-9E95-6DF998FC6C72}"/>
                    </a:ext>
                  </a:extLst>
                </p:cNvPr>
                <p:cNvSpPr/>
                <p:nvPr/>
              </p:nvSpPr>
              <p:spPr>
                <a:xfrm rot="1678614">
                  <a:off x="2132443" y="8310920"/>
                  <a:ext cx="557649" cy="606913"/>
                </a:xfrm>
                <a:custGeom>
                  <a:avLst/>
                  <a:gdLst>
                    <a:gd name="connsiteX0" fmla="*/ 982 w 293250"/>
                    <a:gd name="connsiteY0" fmla="*/ 133603 h 334657"/>
                    <a:gd name="connsiteX1" fmla="*/ 32732 w 293250"/>
                    <a:gd name="connsiteY1" fmla="*/ 32003 h 334657"/>
                    <a:gd name="connsiteX2" fmla="*/ 210532 w 293250"/>
                    <a:gd name="connsiteY2" fmla="*/ 6603 h 334657"/>
                    <a:gd name="connsiteX3" fmla="*/ 293082 w 293250"/>
                    <a:gd name="connsiteY3" fmla="*/ 139953 h 334657"/>
                    <a:gd name="connsiteX4" fmla="*/ 191482 w 293250"/>
                    <a:gd name="connsiteY4" fmla="*/ 324103 h 334657"/>
                    <a:gd name="connsiteX5" fmla="*/ 26382 w 293250"/>
                    <a:gd name="connsiteY5" fmla="*/ 292353 h 334657"/>
                    <a:gd name="connsiteX6" fmla="*/ 982 w 293250"/>
                    <a:gd name="connsiteY6" fmla="*/ 133603 h 33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50" h="334657">
                      <a:moveTo>
                        <a:pt x="982" y="133603"/>
                      </a:moveTo>
                      <a:cubicBezTo>
                        <a:pt x="2040" y="90211"/>
                        <a:pt x="-2193" y="53170"/>
                        <a:pt x="32732" y="32003"/>
                      </a:cubicBezTo>
                      <a:cubicBezTo>
                        <a:pt x="67657" y="10836"/>
                        <a:pt x="167140" y="-11389"/>
                        <a:pt x="210532" y="6603"/>
                      </a:cubicBezTo>
                      <a:cubicBezTo>
                        <a:pt x="253924" y="24595"/>
                        <a:pt x="296257" y="87036"/>
                        <a:pt x="293082" y="139953"/>
                      </a:cubicBezTo>
                      <a:cubicBezTo>
                        <a:pt x="289907" y="192870"/>
                        <a:pt x="235932" y="298703"/>
                        <a:pt x="191482" y="324103"/>
                      </a:cubicBezTo>
                      <a:cubicBezTo>
                        <a:pt x="147032" y="349503"/>
                        <a:pt x="58132" y="325161"/>
                        <a:pt x="26382" y="292353"/>
                      </a:cubicBezTo>
                      <a:cubicBezTo>
                        <a:pt x="-5368" y="259545"/>
                        <a:pt x="-76" y="176995"/>
                        <a:pt x="982" y="133603"/>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71" name="任意多边形: 形状 170">
                  <a:extLst>
                    <a:ext uri="{FF2B5EF4-FFF2-40B4-BE49-F238E27FC236}">
                      <a16:creationId xmlns:a16="http://schemas.microsoft.com/office/drawing/2014/main" id="{3E658088-442E-4314-A5F4-6B3A33CA2D48}"/>
                    </a:ext>
                  </a:extLst>
                </p:cNvPr>
                <p:cNvSpPr/>
                <p:nvPr/>
              </p:nvSpPr>
              <p:spPr>
                <a:xfrm rot="15492703">
                  <a:off x="1507348" y="7678106"/>
                  <a:ext cx="977131" cy="705972"/>
                </a:xfrm>
                <a:custGeom>
                  <a:avLst/>
                  <a:gdLst>
                    <a:gd name="connsiteX0" fmla="*/ 195456 w 508782"/>
                    <a:gd name="connsiteY0" fmla="*/ 2904 h 368117"/>
                    <a:gd name="connsiteX1" fmla="*/ 62106 w 508782"/>
                    <a:gd name="connsiteY1" fmla="*/ 21954 h 368117"/>
                    <a:gd name="connsiteX2" fmla="*/ 4956 w 508782"/>
                    <a:gd name="connsiteY2" fmla="*/ 174354 h 368117"/>
                    <a:gd name="connsiteX3" fmla="*/ 182756 w 508782"/>
                    <a:gd name="connsiteY3" fmla="*/ 364854 h 368117"/>
                    <a:gd name="connsiteX4" fmla="*/ 411356 w 508782"/>
                    <a:gd name="connsiteY4" fmla="*/ 275954 h 368117"/>
                    <a:gd name="connsiteX5" fmla="*/ 500256 w 508782"/>
                    <a:gd name="connsiteY5" fmla="*/ 41004 h 368117"/>
                    <a:gd name="connsiteX6" fmla="*/ 195456 w 508782"/>
                    <a:gd name="connsiteY6" fmla="*/ 2904 h 36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782" h="368117">
                      <a:moveTo>
                        <a:pt x="195456" y="2904"/>
                      </a:moveTo>
                      <a:cubicBezTo>
                        <a:pt x="122431" y="-271"/>
                        <a:pt x="93856" y="-6621"/>
                        <a:pt x="62106" y="21954"/>
                      </a:cubicBezTo>
                      <a:cubicBezTo>
                        <a:pt x="30356" y="50529"/>
                        <a:pt x="-15152" y="117204"/>
                        <a:pt x="4956" y="174354"/>
                      </a:cubicBezTo>
                      <a:cubicBezTo>
                        <a:pt x="25064" y="231504"/>
                        <a:pt x="115023" y="347921"/>
                        <a:pt x="182756" y="364854"/>
                      </a:cubicBezTo>
                      <a:cubicBezTo>
                        <a:pt x="250489" y="381787"/>
                        <a:pt x="358439" y="329929"/>
                        <a:pt x="411356" y="275954"/>
                      </a:cubicBezTo>
                      <a:cubicBezTo>
                        <a:pt x="464273" y="221979"/>
                        <a:pt x="533064" y="87571"/>
                        <a:pt x="500256" y="41004"/>
                      </a:cubicBezTo>
                      <a:cubicBezTo>
                        <a:pt x="467448" y="-5563"/>
                        <a:pt x="268481" y="6079"/>
                        <a:pt x="195456" y="2904"/>
                      </a:cubicBezTo>
                      <a:close/>
                    </a:path>
                  </a:pathLst>
                </a:custGeom>
                <a:solidFill>
                  <a:srgbClr val="C9C9C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72" name="椭圆 171">
                  <a:extLst>
                    <a:ext uri="{FF2B5EF4-FFF2-40B4-BE49-F238E27FC236}">
                      <a16:creationId xmlns:a16="http://schemas.microsoft.com/office/drawing/2014/main" id="{29F6E778-B381-4BDB-8D89-E90C4B4D3711}"/>
                    </a:ext>
                  </a:extLst>
                </p:cNvPr>
                <p:cNvSpPr/>
                <p:nvPr/>
              </p:nvSpPr>
              <p:spPr>
                <a:xfrm rot="21122985">
                  <a:off x="2708358" y="6513139"/>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73" name="椭圆 172">
                  <a:extLst>
                    <a:ext uri="{FF2B5EF4-FFF2-40B4-BE49-F238E27FC236}">
                      <a16:creationId xmlns:a16="http://schemas.microsoft.com/office/drawing/2014/main" id="{A72BD888-084D-458A-9AD6-A3E982EC92B5}"/>
                    </a:ext>
                  </a:extLst>
                </p:cNvPr>
                <p:cNvSpPr/>
                <p:nvPr/>
              </p:nvSpPr>
              <p:spPr>
                <a:xfrm rot="1953471">
                  <a:off x="3454765" y="6799581"/>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74" name="椭圆 173">
                  <a:extLst>
                    <a:ext uri="{FF2B5EF4-FFF2-40B4-BE49-F238E27FC236}">
                      <a16:creationId xmlns:a16="http://schemas.microsoft.com/office/drawing/2014/main" id="{492A92C7-65CC-408D-B38A-C5EFD02F52F4}"/>
                    </a:ext>
                  </a:extLst>
                </p:cNvPr>
                <p:cNvSpPr/>
                <p:nvPr/>
              </p:nvSpPr>
              <p:spPr>
                <a:xfrm rot="21067091">
                  <a:off x="4263118" y="7290807"/>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75" name="椭圆 174">
                  <a:extLst>
                    <a:ext uri="{FF2B5EF4-FFF2-40B4-BE49-F238E27FC236}">
                      <a16:creationId xmlns:a16="http://schemas.microsoft.com/office/drawing/2014/main" id="{DE85F78A-E5D7-49EB-9E34-17C67CCBF429}"/>
                    </a:ext>
                  </a:extLst>
                </p:cNvPr>
                <p:cNvSpPr/>
                <p:nvPr/>
              </p:nvSpPr>
              <p:spPr>
                <a:xfrm>
                  <a:off x="2787989" y="7653373"/>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76" name="椭圆 175">
                  <a:extLst>
                    <a:ext uri="{FF2B5EF4-FFF2-40B4-BE49-F238E27FC236}">
                      <a16:creationId xmlns:a16="http://schemas.microsoft.com/office/drawing/2014/main" id="{15123178-725F-4A83-85AB-B805344714E2}"/>
                    </a:ext>
                  </a:extLst>
                </p:cNvPr>
                <p:cNvSpPr/>
                <p:nvPr/>
              </p:nvSpPr>
              <p:spPr>
                <a:xfrm rot="20798029">
                  <a:off x="2781201" y="6906382"/>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77" name="椭圆 176">
                  <a:extLst>
                    <a:ext uri="{FF2B5EF4-FFF2-40B4-BE49-F238E27FC236}">
                      <a16:creationId xmlns:a16="http://schemas.microsoft.com/office/drawing/2014/main" id="{0EAAC2F2-8DCA-4A15-A590-19C115124D58}"/>
                    </a:ext>
                  </a:extLst>
                </p:cNvPr>
                <p:cNvSpPr/>
                <p:nvPr/>
              </p:nvSpPr>
              <p:spPr>
                <a:xfrm>
                  <a:off x="3655440" y="7623483"/>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78" name="椭圆 177">
                  <a:extLst>
                    <a:ext uri="{FF2B5EF4-FFF2-40B4-BE49-F238E27FC236}">
                      <a16:creationId xmlns:a16="http://schemas.microsoft.com/office/drawing/2014/main" id="{B4461D6A-4B16-457C-A73F-F7377DCEA066}"/>
                    </a:ext>
                  </a:extLst>
                </p:cNvPr>
                <p:cNvSpPr/>
                <p:nvPr/>
              </p:nvSpPr>
              <p:spPr>
                <a:xfrm rot="416872">
                  <a:off x="4283983" y="8051786"/>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79" name="椭圆 178">
                  <a:extLst>
                    <a:ext uri="{FF2B5EF4-FFF2-40B4-BE49-F238E27FC236}">
                      <a16:creationId xmlns:a16="http://schemas.microsoft.com/office/drawing/2014/main" id="{A0746CCB-FD5D-475A-BE94-C66B7ECA53A5}"/>
                    </a:ext>
                  </a:extLst>
                </p:cNvPr>
                <p:cNvSpPr/>
                <p:nvPr/>
              </p:nvSpPr>
              <p:spPr>
                <a:xfrm>
                  <a:off x="1989736" y="7214685"/>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80" name="椭圆 179">
                  <a:extLst>
                    <a:ext uri="{FF2B5EF4-FFF2-40B4-BE49-F238E27FC236}">
                      <a16:creationId xmlns:a16="http://schemas.microsoft.com/office/drawing/2014/main" id="{1B7E6E31-B5D1-4A4D-8DBC-96144D7A8038}"/>
                    </a:ext>
                  </a:extLst>
                </p:cNvPr>
                <p:cNvSpPr/>
                <p:nvPr/>
              </p:nvSpPr>
              <p:spPr>
                <a:xfrm rot="20780810">
                  <a:off x="1930722" y="8001102"/>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81" name="椭圆 180">
                  <a:extLst>
                    <a:ext uri="{FF2B5EF4-FFF2-40B4-BE49-F238E27FC236}">
                      <a16:creationId xmlns:a16="http://schemas.microsoft.com/office/drawing/2014/main" id="{F49C2C94-7C6F-41E0-B3BE-4E612A5D5F17}"/>
                    </a:ext>
                  </a:extLst>
                </p:cNvPr>
                <p:cNvSpPr/>
                <p:nvPr/>
              </p:nvSpPr>
              <p:spPr>
                <a:xfrm>
                  <a:off x="2346358" y="8563008"/>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82" name="椭圆 181">
                  <a:extLst>
                    <a:ext uri="{FF2B5EF4-FFF2-40B4-BE49-F238E27FC236}">
                      <a16:creationId xmlns:a16="http://schemas.microsoft.com/office/drawing/2014/main" id="{03FBD20F-93A9-4F92-B4B7-2741DD8E0782}"/>
                    </a:ext>
                  </a:extLst>
                </p:cNvPr>
                <p:cNvSpPr/>
                <p:nvPr/>
              </p:nvSpPr>
              <p:spPr>
                <a:xfrm rot="1653965">
                  <a:off x="3016292" y="8425760"/>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83" name="椭圆 182">
                  <a:extLst>
                    <a:ext uri="{FF2B5EF4-FFF2-40B4-BE49-F238E27FC236}">
                      <a16:creationId xmlns:a16="http://schemas.microsoft.com/office/drawing/2014/main" id="{95A3DE10-DA20-4AD1-A319-73D279112B08}"/>
                    </a:ext>
                  </a:extLst>
                </p:cNvPr>
                <p:cNvSpPr/>
                <p:nvPr/>
              </p:nvSpPr>
              <p:spPr>
                <a:xfrm>
                  <a:off x="3611155" y="8200085"/>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84" name="椭圆 183">
                  <a:extLst>
                    <a:ext uri="{FF2B5EF4-FFF2-40B4-BE49-F238E27FC236}">
                      <a16:creationId xmlns:a16="http://schemas.microsoft.com/office/drawing/2014/main" id="{AAA994A4-D865-4D40-A6EB-A6BA765CB68A}"/>
                    </a:ext>
                  </a:extLst>
                </p:cNvPr>
                <p:cNvSpPr/>
                <p:nvPr/>
              </p:nvSpPr>
              <p:spPr>
                <a:xfrm>
                  <a:off x="2361466" y="6829145"/>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85" name="椭圆 184">
                  <a:extLst>
                    <a:ext uri="{FF2B5EF4-FFF2-40B4-BE49-F238E27FC236}">
                      <a16:creationId xmlns:a16="http://schemas.microsoft.com/office/drawing/2014/main" id="{11AE8856-24FB-4E94-B7B9-E0F15E93908E}"/>
                    </a:ext>
                  </a:extLst>
                </p:cNvPr>
                <p:cNvSpPr/>
                <p:nvPr/>
              </p:nvSpPr>
              <p:spPr>
                <a:xfrm>
                  <a:off x="3557356" y="8660004"/>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86" name="椭圆 185">
                  <a:extLst>
                    <a:ext uri="{FF2B5EF4-FFF2-40B4-BE49-F238E27FC236}">
                      <a16:creationId xmlns:a16="http://schemas.microsoft.com/office/drawing/2014/main" id="{C67B96E8-5BD2-44F0-8335-B599C4C61A83}"/>
                    </a:ext>
                  </a:extLst>
                </p:cNvPr>
                <p:cNvSpPr/>
                <p:nvPr/>
              </p:nvSpPr>
              <p:spPr>
                <a:xfrm>
                  <a:off x="3916991" y="8506300"/>
                  <a:ext cx="79631" cy="80458"/>
                </a:xfrm>
                <a:prstGeom prst="ellipse">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87" name="矩形 186">
                  <a:extLst>
                    <a:ext uri="{FF2B5EF4-FFF2-40B4-BE49-F238E27FC236}">
                      <a16:creationId xmlns:a16="http://schemas.microsoft.com/office/drawing/2014/main" id="{F9050052-170A-428B-8B58-FCB89E62483E}"/>
                    </a:ext>
                  </a:extLst>
                </p:cNvPr>
                <p:cNvSpPr/>
                <p:nvPr/>
              </p:nvSpPr>
              <p:spPr>
                <a:xfrm rot="12709610">
                  <a:off x="3919530" y="6984072"/>
                  <a:ext cx="64193" cy="203885"/>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88" name="矩形 187">
                  <a:extLst>
                    <a:ext uri="{FF2B5EF4-FFF2-40B4-BE49-F238E27FC236}">
                      <a16:creationId xmlns:a16="http://schemas.microsoft.com/office/drawing/2014/main" id="{9D80B07F-366C-412B-8B92-7AEDCF807A7F}"/>
                    </a:ext>
                  </a:extLst>
                </p:cNvPr>
                <p:cNvSpPr/>
                <p:nvPr/>
              </p:nvSpPr>
              <p:spPr>
                <a:xfrm rot="16041866">
                  <a:off x="4291615" y="7514978"/>
                  <a:ext cx="64193" cy="203885"/>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89" name="矩形 188">
                  <a:extLst>
                    <a:ext uri="{FF2B5EF4-FFF2-40B4-BE49-F238E27FC236}">
                      <a16:creationId xmlns:a16="http://schemas.microsoft.com/office/drawing/2014/main" id="{C6E3E377-B0ED-400A-9C8B-D9FD965E7893}"/>
                    </a:ext>
                  </a:extLst>
                </p:cNvPr>
                <p:cNvSpPr/>
                <p:nvPr/>
              </p:nvSpPr>
              <p:spPr>
                <a:xfrm rot="18199632">
                  <a:off x="4054425" y="8332217"/>
                  <a:ext cx="64193" cy="159366"/>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90" name="矩形 189">
                  <a:extLst>
                    <a:ext uri="{FF2B5EF4-FFF2-40B4-BE49-F238E27FC236}">
                      <a16:creationId xmlns:a16="http://schemas.microsoft.com/office/drawing/2014/main" id="{542EAB7E-F094-4EAD-B4AC-9E0AB386CB64}"/>
                    </a:ext>
                  </a:extLst>
                </p:cNvPr>
                <p:cNvSpPr/>
                <p:nvPr/>
              </p:nvSpPr>
              <p:spPr>
                <a:xfrm rot="13703601">
                  <a:off x="3809194" y="8350932"/>
                  <a:ext cx="64193" cy="149731"/>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91" name="矩形 190">
                  <a:extLst>
                    <a:ext uri="{FF2B5EF4-FFF2-40B4-BE49-F238E27FC236}">
                      <a16:creationId xmlns:a16="http://schemas.microsoft.com/office/drawing/2014/main" id="{37CAE8DE-4CF5-4CD0-90AB-857A4BAD18AF}"/>
                    </a:ext>
                  </a:extLst>
                </p:cNvPr>
                <p:cNvSpPr/>
                <p:nvPr/>
              </p:nvSpPr>
              <p:spPr>
                <a:xfrm rot="9716678">
                  <a:off x="3750722" y="8574634"/>
                  <a:ext cx="64193" cy="170742"/>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192" name="矩形 191">
                  <a:extLst>
                    <a:ext uri="{FF2B5EF4-FFF2-40B4-BE49-F238E27FC236}">
                      <a16:creationId xmlns:a16="http://schemas.microsoft.com/office/drawing/2014/main" id="{608845C5-CD8E-4CDB-B26F-0BD25BA75554}"/>
                    </a:ext>
                  </a:extLst>
                </p:cNvPr>
                <p:cNvSpPr/>
                <p:nvPr/>
              </p:nvSpPr>
              <p:spPr>
                <a:xfrm rot="5826122">
                  <a:off x="3576997" y="8438045"/>
                  <a:ext cx="64193" cy="170974"/>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193" name="矩形 192">
                  <a:extLst>
                    <a:ext uri="{FF2B5EF4-FFF2-40B4-BE49-F238E27FC236}">
                      <a16:creationId xmlns:a16="http://schemas.microsoft.com/office/drawing/2014/main" id="{8A2F01A4-1272-4084-841F-EC2B4F9F6FCE}"/>
                    </a:ext>
                  </a:extLst>
                </p:cNvPr>
                <p:cNvSpPr/>
                <p:nvPr/>
              </p:nvSpPr>
              <p:spPr>
                <a:xfrm rot="20103103">
                  <a:off x="3331759" y="8252009"/>
                  <a:ext cx="64193" cy="199934"/>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94" name="矩形 193">
                  <a:extLst>
                    <a:ext uri="{FF2B5EF4-FFF2-40B4-BE49-F238E27FC236}">
                      <a16:creationId xmlns:a16="http://schemas.microsoft.com/office/drawing/2014/main" id="{258BA367-09CA-4DDE-9D0D-C4C18378FF00}"/>
                    </a:ext>
                  </a:extLst>
                </p:cNvPr>
                <p:cNvSpPr/>
                <p:nvPr/>
              </p:nvSpPr>
              <p:spPr>
                <a:xfrm rot="14860057">
                  <a:off x="3583367" y="7217818"/>
                  <a:ext cx="64193" cy="189196"/>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195" name="矩形 194">
                  <a:extLst>
                    <a:ext uri="{FF2B5EF4-FFF2-40B4-BE49-F238E27FC236}">
                      <a16:creationId xmlns:a16="http://schemas.microsoft.com/office/drawing/2014/main" id="{4C2D20F7-107D-417D-B31A-F4EA64223710}"/>
                    </a:ext>
                  </a:extLst>
                </p:cNvPr>
                <p:cNvSpPr/>
                <p:nvPr/>
              </p:nvSpPr>
              <p:spPr>
                <a:xfrm rot="10636980">
                  <a:off x="3402138" y="7529469"/>
                  <a:ext cx="64193" cy="268487"/>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196" name="矩形 195">
                  <a:extLst>
                    <a:ext uri="{FF2B5EF4-FFF2-40B4-BE49-F238E27FC236}">
                      <a16:creationId xmlns:a16="http://schemas.microsoft.com/office/drawing/2014/main" id="{F28E0BD1-DCA6-4AA7-8078-13B3B3E992F2}"/>
                    </a:ext>
                  </a:extLst>
                </p:cNvPr>
                <p:cNvSpPr/>
                <p:nvPr/>
              </p:nvSpPr>
              <p:spPr>
                <a:xfrm rot="16736686">
                  <a:off x="3651344" y="7863914"/>
                  <a:ext cx="64193" cy="189196"/>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197" name="矩形 196">
                  <a:extLst>
                    <a:ext uri="{FF2B5EF4-FFF2-40B4-BE49-F238E27FC236}">
                      <a16:creationId xmlns:a16="http://schemas.microsoft.com/office/drawing/2014/main" id="{42D652DD-6EDB-4BD6-912C-A548CF907045}"/>
                    </a:ext>
                  </a:extLst>
                </p:cNvPr>
                <p:cNvSpPr/>
                <p:nvPr/>
              </p:nvSpPr>
              <p:spPr>
                <a:xfrm rot="15166357">
                  <a:off x="2954643" y="8113155"/>
                  <a:ext cx="64193" cy="217447"/>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198" name="矩形 197">
                  <a:extLst>
                    <a:ext uri="{FF2B5EF4-FFF2-40B4-BE49-F238E27FC236}">
                      <a16:creationId xmlns:a16="http://schemas.microsoft.com/office/drawing/2014/main" id="{08C4C343-0DB8-41AF-8213-A4FB274C837D}"/>
                    </a:ext>
                  </a:extLst>
                </p:cNvPr>
                <p:cNvSpPr/>
                <p:nvPr/>
              </p:nvSpPr>
              <p:spPr>
                <a:xfrm rot="20847926">
                  <a:off x="2677640" y="8451000"/>
                  <a:ext cx="64193" cy="218467"/>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99" name="矩形 198">
                  <a:extLst>
                    <a:ext uri="{FF2B5EF4-FFF2-40B4-BE49-F238E27FC236}">
                      <a16:creationId xmlns:a16="http://schemas.microsoft.com/office/drawing/2014/main" id="{54634523-5D9E-4909-882B-93B67D1061C4}"/>
                    </a:ext>
                  </a:extLst>
                </p:cNvPr>
                <p:cNvSpPr/>
                <p:nvPr/>
              </p:nvSpPr>
              <p:spPr>
                <a:xfrm rot="2688459">
                  <a:off x="2188686" y="8274204"/>
                  <a:ext cx="64193" cy="218467"/>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200" name="矩形 199">
                  <a:extLst>
                    <a:ext uri="{FF2B5EF4-FFF2-40B4-BE49-F238E27FC236}">
                      <a16:creationId xmlns:a16="http://schemas.microsoft.com/office/drawing/2014/main" id="{27A48A7E-C94C-4AB0-B024-707149C66583}"/>
                    </a:ext>
                  </a:extLst>
                </p:cNvPr>
                <p:cNvSpPr/>
                <p:nvPr/>
              </p:nvSpPr>
              <p:spPr>
                <a:xfrm rot="9219893">
                  <a:off x="2288114" y="7822515"/>
                  <a:ext cx="64193" cy="187792"/>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201" name="矩形 200">
                  <a:extLst>
                    <a:ext uri="{FF2B5EF4-FFF2-40B4-BE49-F238E27FC236}">
                      <a16:creationId xmlns:a16="http://schemas.microsoft.com/office/drawing/2014/main" id="{C36CDCDE-94DF-476F-BC71-8AD5E62BE2AC}"/>
                    </a:ext>
                  </a:extLst>
                </p:cNvPr>
                <p:cNvSpPr/>
                <p:nvPr/>
              </p:nvSpPr>
              <p:spPr>
                <a:xfrm rot="5910006">
                  <a:off x="1961635" y="7540832"/>
                  <a:ext cx="64193" cy="187792"/>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202" name="矩形 201">
                  <a:extLst>
                    <a:ext uri="{FF2B5EF4-FFF2-40B4-BE49-F238E27FC236}">
                      <a16:creationId xmlns:a16="http://schemas.microsoft.com/office/drawing/2014/main" id="{7BC07AC6-9E8B-426E-9B0A-07EA299AD99E}"/>
                    </a:ext>
                  </a:extLst>
                </p:cNvPr>
                <p:cNvSpPr/>
                <p:nvPr/>
              </p:nvSpPr>
              <p:spPr>
                <a:xfrm rot="1264929">
                  <a:off x="2290722" y="7314961"/>
                  <a:ext cx="64193" cy="187792"/>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203" name="矩形 202">
                  <a:extLst>
                    <a:ext uri="{FF2B5EF4-FFF2-40B4-BE49-F238E27FC236}">
                      <a16:creationId xmlns:a16="http://schemas.microsoft.com/office/drawing/2014/main" id="{B1670B0A-0620-4965-8EFF-650ADABBD1C1}"/>
                    </a:ext>
                  </a:extLst>
                </p:cNvPr>
                <p:cNvSpPr/>
                <p:nvPr/>
              </p:nvSpPr>
              <p:spPr>
                <a:xfrm rot="5220861">
                  <a:off x="2803256" y="7042618"/>
                  <a:ext cx="64193" cy="146954"/>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204" name="矩形 203">
                  <a:extLst>
                    <a:ext uri="{FF2B5EF4-FFF2-40B4-BE49-F238E27FC236}">
                      <a16:creationId xmlns:a16="http://schemas.microsoft.com/office/drawing/2014/main" id="{B5BE047E-D3F6-4EB0-8EEA-B59C6A7473AC}"/>
                    </a:ext>
                  </a:extLst>
                </p:cNvPr>
                <p:cNvSpPr/>
                <p:nvPr/>
              </p:nvSpPr>
              <p:spPr>
                <a:xfrm rot="7415289">
                  <a:off x="3198776" y="7082973"/>
                  <a:ext cx="64193" cy="236142"/>
                </a:xfrm>
                <a:prstGeom prst="rect">
                  <a:avLst/>
                </a:prstGeom>
                <a:solidFill>
                  <a:srgbClr val="ED7D31"/>
                </a:solidFill>
                <a:ln w="12700" cap="flat" cmpd="sng" algn="ctr">
                  <a:solidFill>
                    <a:srgbClr val="ED7D3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205" name="矩形 204">
                  <a:extLst>
                    <a:ext uri="{FF2B5EF4-FFF2-40B4-BE49-F238E27FC236}">
                      <a16:creationId xmlns:a16="http://schemas.microsoft.com/office/drawing/2014/main" id="{C3AAD891-ECD4-4213-B388-C1450C09CCC0}"/>
                    </a:ext>
                  </a:extLst>
                </p:cNvPr>
                <p:cNvSpPr/>
                <p:nvPr/>
              </p:nvSpPr>
              <p:spPr>
                <a:xfrm rot="12469776">
                  <a:off x="2997787" y="6548471"/>
                  <a:ext cx="64193" cy="173919"/>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206" name="矩形 205">
                  <a:extLst>
                    <a:ext uri="{FF2B5EF4-FFF2-40B4-BE49-F238E27FC236}">
                      <a16:creationId xmlns:a16="http://schemas.microsoft.com/office/drawing/2014/main" id="{C22468A7-330E-4026-B0ED-075F38376892}"/>
                    </a:ext>
                  </a:extLst>
                </p:cNvPr>
                <p:cNvSpPr/>
                <p:nvPr/>
              </p:nvSpPr>
              <p:spPr>
                <a:xfrm rot="15445803">
                  <a:off x="2748264" y="6670524"/>
                  <a:ext cx="64193" cy="158377"/>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207" name="矩形 206">
                  <a:extLst>
                    <a:ext uri="{FF2B5EF4-FFF2-40B4-BE49-F238E27FC236}">
                      <a16:creationId xmlns:a16="http://schemas.microsoft.com/office/drawing/2014/main" id="{D88FBD00-E808-410B-B504-A6C961CE1851}"/>
                    </a:ext>
                  </a:extLst>
                </p:cNvPr>
                <p:cNvSpPr/>
                <p:nvPr/>
              </p:nvSpPr>
              <p:spPr>
                <a:xfrm rot="18657292">
                  <a:off x="2528798" y="6647286"/>
                  <a:ext cx="64193" cy="158377"/>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208" name="矩形 207">
                  <a:extLst>
                    <a:ext uri="{FF2B5EF4-FFF2-40B4-BE49-F238E27FC236}">
                      <a16:creationId xmlns:a16="http://schemas.microsoft.com/office/drawing/2014/main" id="{850A57E2-A59E-473D-9780-F48E2937F8F3}"/>
                    </a:ext>
                  </a:extLst>
                </p:cNvPr>
                <p:cNvSpPr/>
                <p:nvPr/>
              </p:nvSpPr>
              <p:spPr>
                <a:xfrm rot="18657292">
                  <a:off x="2219453" y="6937452"/>
                  <a:ext cx="64193" cy="158377"/>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209" name="矩形 208">
                  <a:extLst>
                    <a:ext uri="{FF2B5EF4-FFF2-40B4-BE49-F238E27FC236}">
                      <a16:creationId xmlns:a16="http://schemas.microsoft.com/office/drawing/2014/main" id="{3A12D2DF-A291-471F-823E-F49D05688FF3}"/>
                    </a:ext>
                  </a:extLst>
                </p:cNvPr>
                <p:cNvSpPr/>
                <p:nvPr/>
              </p:nvSpPr>
              <p:spPr>
                <a:xfrm rot="20987927">
                  <a:off x="3918996" y="8104579"/>
                  <a:ext cx="64193" cy="159366"/>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cxnSp>
              <p:nvCxnSpPr>
                <p:cNvPr id="210" name="直接连接符 209">
                  <a:extLst>
                    <a:ext uri="{FF2B5EF4-FFF2-40B4-BE49-F238E27FC236}">
                      <a16:creationId xmlns:a16="http://schemas.microsoft.com/office/drawing/2014/main" id="{FA718803-D905-4C4E-BB40-EC38EB6DA694}"/>
                    </a:ext>
                  </a:extLst>
                </p:cNvPr>
                <p:cNvCxnSpPr>
                  <a:cxnSpLocks/>
                  <a:stCxn id="172" idx="4"/>
                  <a:endCxn id="176" idx="0"/>
                </p:cNvCxnSpPr>
                <p:nvPr/>
              </p:nvCxnSpPr>
              <p:spPr>
                <a:xfrm>
                  <a:off x="2753738" y="6593210"/>
                  <a:ext cx="57979" cy="314262"/>
                </a:xfrm>
                <a:prstGeom prst="line">
                  <a:avLst/>
                </a:prstGeom>
                <a:noFill/>
                <a:ln w="28575" cap="flat" cmpd="sng" algn="ctr">
                  <a:solidFill>
                    <a:srgbClr val="C00000"/>
                  </a:solidFill>
                  <a:prstDash val="solid"/>
                  <a:miter lim="800000"/>
                </a:ln>
                <a:effectLst/>
              </p:spPr>
            </p:cxnSp>
            <p:cxnSp>
              <p:nvCxnSpPr>
                <p:cNvPr id="211" name="直接连接符 210">
                  <a:extLst>
                    <a:ext uri="{FF2B5EF4-FFF2-40B4-BE49-F238E27FC236}">
                      <a16:creationId xmlns:a16="http://schemas.microsoft.com/office/drawing/2014/main" id="{D1DE6FAD-9381-49A0-8D77-828FABAA2790}"/>
                    </a:ext>
                  </a:extLst>
                </p:cNvPr>
                <p:cNvCxnSpPr>
                  <a:cxnSpLocks/>
                  <a:stCxn id="172" idx="6"/>
                  <a:endCxn id="173" idx="2"/>
                </p:cNvCxnSpPr>
                <p:nvPr/>
              </p:nvCxnSpPr>
              <p:spPr>
                <a:xfrm>
                  <a:off x="2787606" y="6547861"/>
                  <a:ext cx="673416" cy="270522"/>
                </a:xfrm>
                <a:prstGeom prst="line">
                  <a:avLst/>
                </a:prstGeom>
                <a:noFill/>
                <a:ln w="28575" cap="flat" cmpd="sng" algn="ctr">
                  <a:solidFill>
                    <a:srgbClr val="C00000"/>
                  </a:solidFill>
                  <a:prstDash val="solid"/>
                  <a:miter lim="800000"/>
                </a:ln>
                <a:effectLst/>
              </p:spPr>
            </p:cxnSp>
            <p:cxnSp>
              <p:nvCxnSpPr>
                <p:cNvPr id="212" name="直接连接符 211">
                  <a:extLst>
                    <a:ext uri="{FF2B5EF4-FFF2-40B4-BE49-F238E27FC236}">
                      <a16:creationId xmlns:a16="http://schemas.microsoft.com/office/drawing/2014/main" id="{43EA11F2-1B11-4826-BD2B-BD64F48DCD20}"/>
                    </a:ext>
                  </a:extLst>
                </p:cNvPr>
                <p:cNvCxnSpPr>
                  <a:cxnSpLocks/>
                  <a:stCxn id="173" idx="6"/>
                  <a:endCxn id="174" idx="0"/>
                </p:cNvCxnSpPr>
                <p:nvPr/>
              </p:nvCxnSpPr>
              <p:spPr>
                <a:xfrm>
                  <a:off x="3528139" y="6861237"/>
                  <a:ext cx="768584" cy="430052"/>
                </a:xfrm>
                <a:prstGeom prst="line">
                  <a:avLst/>
                </a:prstGeom>
                <a:noFill/>
                <a:ln w="28575" cap="flat" cmpd="sng" algn="ctr">
                  <a:solidFill>
                    <a:srgbClr val="C00000"/>
                  </a:solidFill>
                  <a:prstDash val="solid"/>
                  <a:miter lim="800000"/>
                </a:ln>
                <a:effectLst/>
              </p:spPr>
            </p:cxnSp>
            <p:cxnSp>
              <p:nvCxnSpPr>
                <p:cNvPr id="213" name="直接连接符 212">
                  <a:extLst>
                    <a:ext uri="{FF2B5EF4-FFF2-40B4-BE49-F238E27FC236}">
                      <a16:creationId xmlns:a16="http://schemas.microsoft.com/office/drawing/2014/main" id="{E7822140-2C34-4CB8-A013-FCAF7D6F8919}"/>
                    </a:ext>
                  </a:extLst>
                </p:cNvPr>
                <p:cNvCxnSpPr>
                  <a:cxnSpLocks/>
                  <a:stCxn id="174" idx="4"/>
                  <a:endCxn id="178" idx="0"/>
                </p:cNvCxnSpPr>
                <p:nvPr/>
              </p:nvCxnSpPr>
              <p:spPr>
                <a:xfrm>
                  <a:off x="4309145" y="7370783"/>
                  <a:ext cx="19520" cy="681298"/>
                </a:xfrm>
                <a:prstGeom prst="line">
                  <a:avLst/>
                </a:prstGeom>
                <a:noFill/>
                <a:ln w="28575" cap="flat" cmpd="sng" algn="ctr">
                  <a:solidFill>
                    <a:srgbClr val="C00000"/>
                  </a:solidFill>
                  <a:prstDash val="solid"/>
                  <a:miter lim="800000"/>
                </a:ln>
                <a:effectLst/>
              </p:spPr>
            </p:cxnSp>
            <p:cxnSp>
              <p:nvCxnSpPr>
                <p:cNvPr id="214" name="直接连接符 213">
                  <a:extLst>
                    <a:ext uri="{FF2B5EF4-FFF2-40B4-BE49-F238E27FC236}">
                      <a16:creationId xmlns:a16="http://schemas.microsoft.com/office/drawing/2014/main" id="{7F153F35-8FEF-4208-ACB0-111D77465555}"/>
                    </a:ext>
                  </a:extLst>
                </p:cNvPr>
                <p:cNvCxnSpPr>
                  <a:cxnSpLocks/>
                  <a:stCxn id="178" idx="4"/>
                  <a:endCxn id="186" idx="7"/>
                </p:cNvCxnSpPr>
                <p:nvPr/>
              </p:nvCxnSpPr>
              <p:spPr>
                <a:xfrm flipH="1">
                  <a:off x="3984960" y="8131949"/>
                  <a:ext cx="333973" cy="386134"/>
                </a:xfrm>
                <a:prstGeom prst="line">
                  <a:avLst/>
                </a:prstGeom>
                <a:noFill/>
                <a:ln w="28575" cap="flat" cmpd="sng" algn="ctr">
                  <a:solidFill>
                    <a:srgbClr val="C00000"/>
                  </a:solidFill>
                  <a:prstDash val="solid"/>
                  <a:miter lim="800000"/>
                </a:ln>
                <a:effectLst/>
              </p:spPr>
            </p:cxnSp>
            <p:cxnSp>
              <p:nvCxnSpPr>
                <p:cNvPr id="215" name="直接连接符 214">
                  <a:extLst>
                    <a:ext uri="{FF2B5EF4-FFF2-40B4-BE49-F238E27FC236}">
                      <a16:creationId xmlns:a16="http://schemas.microsoft.com/office/drawing/2014/main" id="{92BF35C7-7861-4674-ADE4-E0CD16F00592}"/>
                    </a:ext>
                  </a:extLst>
                </p:cNvPr>
                <p:cNvCxnSpPr>
                  <a:cxnSpLocks/>
                  <a:stCxn id="183" idx="5"/>
                  <a:endCxn id="186" idx="1"/>
                </p:cNvCxnSpPr>
                <p:nvPr/>
              </p:nvCxnSpPr>
              <p:spPr>
                <a:xfrm>
                  <a:off x="3679124" y="8268760"/>
                  <a:ext cx="249529" cy="249323"/>
                </a:xfrm>
                <a:prstGeom prst="line">
                  <a:avLst/>
                </a:prstGeom>
                <a:noFill/>
                <a:ln w="28575" cap="flat" cmpd="sng" algn="ctr">
                  <a:solidFill>
                    <a:srgbClr val="C00000"/>
                  </a:solidFill>
                  <a:prstDash val="solid"/>
                  <a:miter lim="800000"/>
                </a:ln>
                <a:effectLst/>
              </p:spPr>
            </p:cxnSp>
            <p:cxnSp>
              <p:nvCxnSpPr>
                <p:cNvPr id="216" name="直接连接符 215">
                  <a:extLst>
                    <a:ext uri="{FF2B5EF4-FFF2-40B4-BE49-F238E27FC236}">
                      <a16:creationId xmlns:a16="http://schemas.microsoft.com/office/drawing/2014/main" id="{28F30EAF-4E58-4723-A3D7-268341A84C37}"/>
                    </a:ext>
                  </a:extLst>
                </p:cNvPr>
                <p:cNvCxnSpPr>
                  <a:cxnSpLocks/>
                  <a:stCxn id="177" idx="4"/>
                  <a:endCxn id="183" idx="0"/>
                </p:cNvCxnSpPr>
                <p:nvPr/>
              </p:nvCxnSpPr>
              <p:spPr>
                <a:xfrm flipH="1">
                  <a:off x="3650971" y="7703941"/>
                  <a:ext cx="44285" cy="496144"/>
                </a:xfrm>
                <a:prstGeom prst="line">
                  <a:avLst/>
                </a:prstGeom>
                <a:noFill/>
                <a:ln w="28575" cap="flat" cmpd="sng" algn="ctr">
                  <a:solidFill>
                    <a:srgbClr val="C00000"/>
                  </a:solidFill>
                  <a:prstDash val="solid"/>
                  <a:miter lim="800000"/>
                </a:ln>
                <a:effectLst/>
              </p:spPr>
            </p:cxnSp>
            <p:cxnSp>
              <p:nvCxnSpPr>
                <p:cNvPr id="217" name="直接连接符 216">
                  <a:extLst>
                    <a:ext uri="{FF2B5EF4-FFF2-40B4-BE49-F238E27FC236}">
                      <a16:creationId xmlns:a16="http://schemas.microsoft.com/office/drawing/2014/main" id="{8E80BC3A-846C-40C6-91D4-C6EC294688BC}"/>
                    </a:ext>
                  </a:extLst>
                </p:cNvPr>
                <p:cNvCxnSpPr>
                  <a:cxnSpLocks/>
                  <a:stCxn id="173" idx="5"/>
                  <a:endCxn id="177" idx="0"/>
                </p:cNvCxnSpPr>
                <p:nvPr/>
              </p:nvCxnSpPr>
              <p:spPr>
                <a:xfrm>
                  <a:off x="3503001" y="6878936"/>
                  <a:ext cx="192255" cy="744547"/>
                </a:xfrm>
                <a:prstGeom prst="line">
                  <a:avLst/>
                </a:prstGeom>
                <a:noFill/>
                <a:ln w="28575" cap="flat" cmpd="sng" algn="ctr">
                  <a:solidFill>
                    <a:srgbClr val="C00000"/>
                  </a:solidFill>
                  <a:prstDash val="solid"/>
                  <a:miter lim="800000"/>
                </a:ln>
                <a:effectLst/>
              </p:spPr>
            </p:cxnSp>
            <p:cxnSp>
              <p:nvCxnSpPr>
                <p:cNvPr id="218" name="直接连接符 217">
                  <a:extLst>
                    <a:ext uri="{FF2B5EF4-FFF2-40B4-BE49-F238E27FC236}">
                      <a16:creationId xmlns:a16="http://schemas.microsoft.com/office/drawing/2014/main" id="{9E639917-E1CA-40CD-846B-4703B379470B}"/>
                    </a:ext>
                  </a:extLst>
                </p:cNvPr>
                <p:cNvCxnSpPr>
                  <a:cxnSpLocks/>
                  <a:stCxn id="175" idx="6"/>
                  <a:endCxn id="177" idx="2"/>
                </p:cNvCxnSpPr>
                <p:nvPr/>
              </p:nvCxnSpPr>
              <p:spPr>
                <a:xfrm flipV="1">
                  <a:off x="2867620" y="7663712"/>
                  <a:ext cx="787820" cy="29890"/>
                </a:xfrm>
                <a:prstGeom prst="line">
                  <a:avLst/>
                </a:prstGeom>
                <a:noFill/>
                <a:ln w="28575" cap="flat" cmpd="sng" algn="ctr">
                  <a:solidFill>
                    <a:srgbClr val="C00000"/>
                  </a:solidFill>
                  <a:prstDash val="solid"/>
                  <a:miter lim="800000"/>
                </a:ln>
                <a:effectLst/>
              </p:spPr>
            </p:cxnSp>
            <p:cxnSp>
              <p:nvCxnSpPr>
                <p:cNvPr id="219" name="直接连接符 218">
                  <a:extLst>
                    <a:ext uri="{FF2B5EF4-FFF2-40B4-BE49-F238E27FC236}">
                      <a16:creationId xmlns:a16="http://schemas.microsoft.com/office/drawing/2014/main" id="{12D3DA4C-D2D4-4A3C-A675-F6073FA85D18}"/>
                    </a:ext>
                  </a:extLst>
                </p:cNvPr>
                <p:cNvCxnSpPr>
                  <a:cxnSpLocks/>
                  <a:stCxn id="183" idx="4"/>
                  <a:endCxn id="185" idx="0"/>
                </p:cNvCxnSpPr>
                <p:nvPr/>
              </p:nvCxnSpPr>
              <p:spPr>
                <a:xfrm flipH="1">
                  <a:off x="3597172" y="8280543"/>
                  <a:ext cx="53799" cy="379461"/>
                </a:xfrm>
                <a:prstGeom prst="line">
                  <a:avLst/>
                </a:prstGeom>
                <a:noFill/>
                <a:ln w="28575" cap="flat" cmpd="sng" algn="ctr">
                  <a:solidFill>
                    <a:srgbClr val="C00000"/>
                  </a:solidFill>
                  <a:prstDash val="solid"/>
                  <a:miter lim="800000"/>
                </a:ln>
                <a:effectLst/>
              </p:spPr>
            </p:cxnSp>
            <p:cxnSp>
              <p:nvCxnSpPr>
                <p:cNvPr id="220" name="直接连接符 219">
                  <a:extLst>
                    <a:ext uri="{FF2B5EF4-FFF2-40B4-BE49-F238E27FC236}">
                      <a16:creationId xmlns:a16="http://schemas.microsoft.com/office/drawing/2014/main" id="{4C49F71C-796B-4183-8C6F-D885058D0FC2}"/>
                    </a:ext>
                  </a:extLst>
                </p:cNvPr>
                <p:cNvCxnSpPr>
                  <a:cxnSpLocks/>
                  <a:stCxn id="175" idx="4"/>
                  <a:endCxn id="182" idx="1"/>
                </p:cNvCxnSpPr>
                <p:nvPr/>
              </p:nvCxnSpPr>
              <p:spPr>
                <a:xfrm>
                  <a:off x="2827805" y="7733831"/>
                  <a:ext cx="216509" cy="693913"/>
                </a:xfrm>
                <a:prstGeom prst="line">
                  <a:avLst/>
                </a:prstGeom>
                <a:noFill/>
                <a:ln w="28575" cap="flat" cmpd="sng" algn="ctr">
                  <a:solidFill>
                    <a:srgbClr val="C00000"/>
                  </a:solidFill>
                  <a:prstDash val="solid"/>
                  <a:miter lim="800000"/>
                </a:ln>
                <a:effectLst/>
              </p:spPr>
            </p:cxnSp>
            <p:cxnSp>
              <p:nvCxnSpPr>
                <p:cNvPr id="221" name="直接连接符 220">
                  <a:extLst>
                    <a:ext uri="{FF2B5EF4-FFF2-40B4-BE49-F238E27FC236}">
                      <a16:creationId xmlns:a16="http://schemas.microsoft.com/office/drawing/2014/main" id="{0E916D5D-1C60-4E09-8376-07F96E3DBE22}"/>
                    </a:ext>
                  </a:extLst>
                </p:cNvPr>
                <p:cNvCxnSpPr>
                  <a:cxnSpLocks/>
                  <a:stCxn id="181" idx="6"/>
                  <a:endCxn id="182" idx="3"/>
                </p:cNvCxnSpPr>
                <p:nvPr/>
              </p:nvCxnSpPr>
              <p:spPr>
                <a:xfrm flipV="1">
                  <a:off x="2425989" y="8478177"/>
                  <a:ext cx="591997" cy="125060"/>
                </a:xfrm>
                <a:prstGeom prst="line">
                  <a:avLst/>
                </a:prstGeom>
                <a:noFill/>
                <a:ln w="28575" cap="flat" cmpd="sng" algn="ctr">
                  <a:solidFill>
                    <a:srgbClr val="C00000"/>
                  </a:solidFill>
                  <a:prstDash val="solid"/>
                  <a:miter lim="800000"/>
                </a:ln>
                <a:effectLst/>
              </p:spPr>
            </p:cxnSp>
            <p:cxnSp>
              <p:nvCxnSpPr>
                <p:cNvPr id="222" name="直接连接符 221">
                  <a:extLst>
                    <a:ext uri="{FF2B5EF4-FFF2-40B4-BE49-F238E27FC236}">
                      <a16:creationId xmlns:a16="http://schemas.microsoft.com/office/drawing/2014/main" id="{2CF4900C-1C54-4BA3-A502-4B96837170F6}"/>
                    </a:ext>
                  </a:extLst>
                </p:cNvPr>
                <p:cNvCxnSpPr>
                  <a:cxnSpLocks/>
                  <a:stCxn id="185" idx="6"/>
                  <a:endCxn id="186" idx="3"/>
                </p:cNvCxnSpPr>
                <p:nvPr/>
              </p:nvCxnSpPr>
              <p:spPr>
                <a:xfrm flipV="1">
                  <a:off x="3636987" y="8574975"/>
                  <a:ext cx="291666" cy="125258"/>
                </a:xfrm>
                <a:prstGeom prst="line">
                  <a:avLst/>
                </a:prstGeom>
                <a:noFill/>
                <a:ln w="28575" cap="flat" cmpd="sng" algn="ctr">
                  <a:solidFill>
                    <a:srgbClr val="C00000"/>
                  </a:solidFill>
                  <a:prstDash val="solid"/>
                  <a:miter lim="800000"/>
                </a:ln>
                <a:effectLst/>
              </p:spPr>
            </p:cxnSp>
            <p:cxnSp>
              <p:nvCxnSpPr>
                <p:cNvPr id="223" name="直接连接符 222">
                  <a:extLst>
                    <a:ext uri="{FF2B5EF4-FFF2-40B4-BE49-F238E27FC236}">
                      <a16:creationId xmlns:a16="http://schemas.microsoft.com/office/drawing/2014/main" id="{E20EE286-B1F6-4FEA-98E6-B983E017584C}"/>
                    </a:ext>
                  </a:extLst>
                </p:cNvPr>
                <p:cNvCxnSpPr>
                  <a:cxnSpLocks/>
                  <a:stCxn id="182" idx="7"/>
                  <a:endCxn id="183" idx="3"/>
                </p:cNvCxnSpPr>
                <p:nvPr/>
              </p:nvCxnSpPr>
              <p:spPr>
                <a:xfrm flipV="1">
                  <a:off x="3094229" y="8268760"/>
                  <a:ext cx="528588" cy="185041"/>
                </a:xfrm>
                <a:prstGeom prst="line">
                  <a:avLst/>
                </a:prstGeom>
                <a:noFill/>
                <a:ln w="28575" cap="flat" cmpd="sng" algn="ctr">
                  <a:solidFill>
                    <a:srgbClr val="C00000"/>
                  </a:solidFill>
                  <a:prstDash val="solid"/>
                  <a:miter lim="800000"/>
                </a:ln>
                <a:effectLst/>
              </p:spPr>
            </p:cxnSp>
            <p:cxnSp>
              <p:nvCxnSpPr>
                <p:cNvPr id="224" name="直接连接符 223">
                  <a:extLst>
                    <a:ext uri="{FF2B5EF4-FFF2-40B4-BE49-F238E27FC236}">
                      <a16:creationId xmlns:a16="http://schemas.microsoft.com/office/drawing/2014/main" id="{6102B8BF-B053-45AC-8CFF-446EB9C4AAB6}"/>
                    </a:ext>
                  </a:extLst>
                </p:cNvPr>
                <p:cNvCxnSpPr>
                  <a:cxnSpLocks/>
                  <a:stCxn id="175" idx="0"/>
                  <a:endCxn id="176" idx="4"/>
                </p:cNvCxnSpPr>
                <p:nvPr/>
              </p:nvCxnSpPr>
              <p:spPr>
                <a:xfrm flipV="1">
                  <a:off x="2827805" y="6985750"/>
                  <a:ext cx="2512" cy="667623"/>
                </a:xfrm>
                <a:prstGeom prst="line">
                  <a:avLst/>
                </a:prstGeom>
                <a:noFill/>
                <a:ln w="28575" cap="flat" cmpd="sng" algn="ctr">
                  <a:solidFill>
                    <a:srgbClr val="C00000"/>
                  </a:solidFill>
                  <a:prstDash val="solid"/>
                  <a:miter lim="800000"/>
                </a:ln>
                <a:effectLst/>
              </p:spPr>
            </p:cxnSp>
            <p:cxnSp>
              <p:nvCxnSpPr>
                <p:cNvPr id="225" name="直接连接符 224">
                  <a:extLst>
                    <a:ext uri="{FF2B5EF4-FFF2-40B4-BE49-F238E27FC236}">
                      <a16:creationId xmlns:a16="http://schemas.microsoft.com/office/drawing/2014/main" id="{F1353D66-1F2C-4A39-8667-6F2DED5E68F1}"/>
                    </a:ext>
                  </a:extLst>
                </p:cNvPr>
                <p:cNvCxnSpPr>
                  <a:cxnSpLocks/>
                  <a:stCxn id="184" idx="7"/>
                  <a:endCxn id="172" idx="3"/>
                </p:cNvCxnSpPr>
                <p:nvPr/>
              </p:nvCxnSpPr>
              <p:spPr>
                <a:xfrm flipV="1">
                  <a:off x="2429435" y="6585435"/>
                  <a:ext cx="294790" cy="255493"/>
                </a:xfrm>
                <a:prstGeom prst="line">
                  <a:avLst/>
                </a:prstGeom>
                <a:noFill/>
                <a:ln w="28575" cap="flat" cmpd="sng" algn="ctr">
                  <a:solidFill>
                    <a:srgbClr val="C00000"/>
                  </a:solidFill>
                  <a:prstDash val="solid"/>
                  <a:miter lim="800000"/>
                </a:ln>
                <a:effectLst/>
              </p:spPr>
            </p:cxnSp>
            <p:cxnSp>
              <p:nvCxnSpPr>
                <p:cNvPr id="226" name="直接连接符 225">
                  <a:extLst>
                    <a:ext uri="{FF2B5EF4-FFF2-40B4-BE49-F238E27FC236}">
                      <a16:creationId xmlns:a16="http://schemas.microsoft.com/office/drawing/2014/main" id="{CE9C30EC-D2E4-4D6D-8711-BD0C1CAA6907}"/>
                    </a:ext>
                  </a:extLst>
                </p:cNvPr>
                <p:cNvCxnSpPr>
                  <a:cxnSpLocks/>
                  <a:stCxn id="179" idx="5"/>
                  <a:endCxn id="175" idx="1"/>
                </p:cNvCxnSpPr>
                <p:nvPr/>
              </p:nvCxnSpPr>
              <p:spPr>
                <a:xfrm>
                  <a:off x="2057705" y="7283360"/>
                  <a:ext cx="741946" cy="381796"/>
                </a:xfrm>
                <a:prstGeom prst="line">
                  <a:avLst/>
                </a:prstGeom>
                <a:noFill/>
                <a:ln w="28575" cap="flat" cmpd="sng" algn="ctr">
                  <a:solidFill>
                    <a:srgbClr val="C00000"/>
                  </a:solidFill>
                  <a:prstDash val="solid"/>
                  <a:miter lim="800000"/>
                </a:ln>
                <a:effectLst/>
              </p:spPr>
            </p:cxnSp>
            <p:cxnSp>
              <p:nvCxnSpPr>
                <p:cNvPr id="227" name="直接连接符 226">
                  <a:extLst>
                    <a:ext uri="{FF2B5EF4-FFF2-40B4-BE49-F238E27FC236}">
                      <a16:creationId xmlns:a16="http://schemas.microsoft.com/office/drawing/2014/main" id="{C86EE256-8B7E-4410-95B9-1AE228C9F0F4}"/>
                    </a:ext>
                  </a:extLst>
                </p:cNvPr>
                <p:cNvCxnSpPr>
                  <a:cxnSpLocks/>
                  <a:stCxn id="179" idx="7"/>
                  <a:endCxn id="184" idx="3"/>
                </p:cNvCxnSpPr>
                <p:nvPr/>
              </p:nvCxnSpPr>
              <p:spPr>
                <a:xfrm flipV="1">
                  <a:off x="2057705" y="6897820"/>
                  <a:ext cx="315423" cy="328648"/>
                </a:xfrm>
                <a:prstGeom prst="line">
                  <a:avLst/>
                </a:prstGeom>
                <a:noFill/>
                <a:ln w="28575" cap="flat" cmpd="sng" algn="ctr">
                  <a:solidFill>
                    <a:srgbClr val="C00000"/>
                  </a:solidFill>
                  <a:prstDash val="solid"/>
                  <a:miter lim="800000"/>
                </a:ln>
                <a:effectLst/>
              </p:spPr>
            </p:cxnSp>
            <p:cxnSp>
              <p:nvCxnSpPr>
                <p:cNvPr id="228" name="直接连接符 227">
                  <a:extLst>
                    <a:ext uri="{FF2B5EF4-FFF2-40B4-BE49-F238E27FC236}">
                      <a16:creationId xmlns:a16="http://schemas.microsoft.com/office/drawing/2014/main" id="{8F6472B7-A300-480F-88FC-78D3B6C8E291}"/>
                    </a:ext>
                  </a:extLst>
                </p:cNvPr>
                <p:cNvCxnSpPr>
                  <a:cxnSpLocks/>
                  <a:stCxn id="179" idx="4"/>
                  <a:endCxn id="180" idx="0"/>
                </p:cNvCxnSpPr>
                <p:nvPr/>
              </p:nvCxnSpPr>
              <p:spPr>
                <a:xfrm flipH="1">
                  <a:off x="1961042" y="7295143"/>
                  <a:ext cx="68510" cy="707096"/>
                </a:xfrm>
                <a:prstGeom prst="line">
                  <a:avLst/>
                </a:prstGeom>
                <a:noFill/>
                <a:ln w="28575" cap="flat" cmpd="sng" algn="ctr">
                  <a:solidFill>
                    <a:srgbClr val="C00000"/>
                  </a:solidFill>
                  <a:prstDash val="solid"/>
                  <a:miter lim="800000"/>
                </a:ln>
                <a:effectLst/>
              </p:spPr>
            </p:cxnSp>
            <p:cxnSp>
              <p:nvCxnSpPr>
                <p:cNvPr id="229" name="直接连接符 228">
                  <a:extLst>
                    <a:ext uri="{FF2B5EF4-FFF2-40B4-BE49-F238E27FC236}">
                      <a16:creationId xmlns:a16="http://schemas.microsoft.com/office/drawing/2014/main" id="{E38A74BF-65EE-460F-981C-EB912D06FB52}"/>
                    </a:ext>
                  </a:extLst>
                </p:cNvPr>
                <p:cNvCxnSpPr>
                  <a:cxnSpLocks/>
                  <a:stCxn id="180" idx="6"/>
                  <a:endCxn id="175" idx="3"/>
                </p:cNvCxnSpPr>
                <p:nvPr/>
              </p:nvCxnSpPr>
              <p:spPr>
                <a:xfrm flipV="1">
                  <a:off x="2009228" y="7722048"/>
                  <a:ext cx="790423" cy="309885"/>
                </a:xfrm>
                <a:prstGeom prst="line">
                  <a:avLst/>
                </a:prstGeom>
                <a:noFill/>
                <a:ln w="28575" cap="flat" cmpd="sng" algn="ctr">
                  <a:solidFill>
                    <a:srgbClr val="C00000"/>
                  </a:solidFill>
                  <a:prstDash val="solid"/>
                  <a:miter lim="800000"/>
                </a:ln>
                <a:effectLst/>
              </p:spPr>
            </p:cxnSp>
            <p:cxnSp>
              <p:nvCxnSpPr>
                <p:cNvPr id="230" name="直接连接符 229">
                  <a:extLst>
                    <a:ext uri="{FF2B5EF4-FFF2-40B4-BE49-F238E27FC236}">
                      <a16:creationId xmlns:a16="http://schemas.microsoft.com/office/drawing/2014/main" id="{4455ED9C-9457-44AF-B336-573043C129FB}"/>
                    </a:ext>
                  </a:extLst>
                </p:cNvPr>
                <p:cNvCxnSpPr>
                  <a:cxnSpLocks/>
                  <a:stCxn id="180" idx="4"/>
                  <a:endCxn id="181" idx="1"/>
                </p:cNvCxnSpPr>
                <p:nvPr/>
              </p:nvCxnSpPr>
              <p:spPr>
                <a:xfrm>
                  <a:off x="1980034" y="8080423"/>
                  <a:ext cx="377986" cy="494368"/>
                </a:xfrm>
                <a:prstGeom prst="line">
                  <a:avLst/>
                </a:prstGeom>
                <a:noFill/>
                <a:ln w="28575" cap="flat" cmpd="sng" algn="ctr">
                  <a:solidFill>
                    <a:srgbClr val="C00000"/>
                  </a:solidFill>
                  <a:prstDash val="solid"/>
                  <a:miter lim="800000"/>
                </a:ln>
                <a:effectLst/>
              </p:spPr>
            </p:cxnSp>
            <p:cxnSp>
              <p:nvCxnSpPr>
                <p:cNvPr id="231" name="直接连接符 230">
                  <a:extLst>
                    <a:ext uri="{FF2B5EF4-FFF2-40B4-BE49-F238E27FC236}">
                      <a16:creationId xmlns:a16="http://schemas.microsoft.com/office/drawing/2014/main" id="{ED2C19F2-DF20-4CAD-8407-9BF48607F427}"/>
                    </a:ext>
                  </a:extLst>
                </p:cNvPr>
                <p:cNvCxnSpPr>
                  <a:cxnSpLocks/>
                  <a:stCxn id="173" idx="4"/>
                  <a:endCxn id="175" idx="7"/>
                </p:cNvCxnSpPr>
                <p:nvPr/>
              </p:nvCxnSpPr>
              <p:spPr>
                <a:xfrm flipH="1">
                  <a:off x="2855958" y="6873717"/>
                  <a:ext cx="616974" cy="791439"/>
                </a:xfrm>
                <a:prstGeom prst="line">
                  <a:avLst/>
                </a:prstGeom>
                <a:noFill/>
                <a:ln w="28575" cap="flat" cmpd="sng" algn="ctr">
                  <a:solidFill>
                    <a:srgbClr val="C00000"/>
                  </a:solidFill>
                  <a:prstDash val="solid"/>
                  <a:miter lim="800000"/>
                </a:ln>
                <a:effectLst/>
              </p:spPr>
            </p:cxnSp>
            <p:cxnSp>
              <p:nvCxnSpPr>
                <p:cNvPr id="232" name="直接连接符 231">
                  <a:extLst>
                    <a:ext uri="{FF2B5EF4-FFF2-40B4-BE49-F238E27FC236}">
                      <a16:creationId xmlns:a16="http://schemas.microsoft.com/office/drawing/2014/main" id="{4EDBD9D0-EC97-424C-B484-24C2B21283F3}"/>
                    </a:ext>
                  </a:extLst>
                </p:cNvPr>
                <p:cNvCxnSpPr>
                  <a:cxnSpLocks/>
                  <a:stCxn id="178" idx="3"/>
                  <a:endCxn id="183" idx="6"/>
                </p:cNvCxnSpPr>
                <p:nvPr/>
              </p:nvCxnSpPr>
              <p:spPr>
                <a:xfrm flipH="1">
                  <a:off x="3690786" y="8116846"/>
                  <a:ext cx="601625" cy="123468"/>
                </a:xfrm>
                <a:prstGeom prst="line">
                  <a:avLst/>
                </a:prstGeom>
                <a:noFill/>
                <a:ln w="28575" cap="flat" cmpd="sng" algn="ctr">
                  <a:solidFill>
                    <a:srgbClr val="C00000"/>
                  </a:solidFill>
                  <a:prstDash val="solid"/>
                  <a:miter lim="800000"/>
                </a:ln>
                <a:effectLst/>
              </p:spPr>
            </p:cxnSp>
          </p:grpSp>
          <p:sp>
            <p:nvSpPr>
              <p:cNvPr id="147" name="矩形 146">
                <a:extLst>
                  <a:ext uri="{FF2B5EF4-FFF2-40B4-BE49-F238E27FC236}">
                    <a16:creationId xmlns:a16="http://schemas.microsoft.com/office/drawing/2014/main" id="{0D76FBA1-E5D5-4B71-B000-0E52D9EDFB5B}"/>
                  </a:ext>
                </a:extLst>
              </p:cNvPr>
              <p:cNvSpPr/>
              <p:nvPr/>
            </p:nvSpPr>
            <p:spPr>
              <a:xfrm>
                <a:off x="2415894" y="2426234"/>
                <a:ext cx="1338404" cy="813286"/>
              </a:xfrm>
              <a:prstGeom prst="rect">
                <a:avLst/>
              </a:prstGeom>
              <a:noFill/>
              <a:ln w="190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Times New Roman" panose="020F0502020204030204"/>
                  <a:ea typeface="黑体"/>
                  <a:cs typeface="+mn-cs"/>
                </a:endParaRPr>
              </a:p>
            </p:txBody>
          </p:sp>
          <p:sp>
            <p:nvSpPr>
              <p:cNvPr id="148" name="矩形 147">
                <a:extLst>
                  <a:ext uri="{FF2B5EF4-FFF2-40B4-BE49-F238E27FC236}">
                    <a16:creationId xmlns:a16="http://schemas.microsoft.com/office/drawing/2014/main" id="{1FAE681F-C902-41F0-991A-FB948D13B3DF}"/>
                  </a:ext>
                </a:extLst>
              </p:cNvPr>
              <p:cNvSpPr/>
              <p:nvPr/>
            </p:nvSpPr>
            <p:spPr>
              <a:xfrm>
                <a:off x="1904739" y="3694810"/>
                <a:ext cx="3180554" cy="1322219"/>
              </a:xfrm>
              <a:prstGeom prst="rect">
                <a:avLst/>
              </a:prstGeom>
              <a:solidFill>
                <a:srgbClr val="4472C4">
                  <a:lumMod val="40000"/>
                  <a:lumOff val="60000"/>
                </a:srgbClr>
              </a:solidFill>
              <a:ln w="19050" cap="flat" cmpd="sng" algn="ctr">
                <a:solidFill>
                  <a:sysClr val="windowText" lastClr="000000"/>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49" name="矩形 148">
                <a:extLst>
                  <a:ext uri="{FF2B5EF4-FFF2-40B4-BE49-F238E27FC236}">
                    <a16:creationId xmlns:a16="http://schemas.microsoft.com/office/drawing/2014/main" id="{D71CE62D-2A32-40FE-856E-BD31DD78B7CE}"/>
                  </a:ext>
                </a:extLst>
              </p:cNvPr>
              <p:cNvSpPr/>
              <p:nvPr/>
            </p:nvSpPr>
            <p:spPr>
              <a:xfrm>
                <a:off x="2474612" y="4011517"/>
                <a:ext cx="1837071" cy="459901"/>
              </a:xfrm>
              <a:prstGeom prst="rect">
                <a:avLst/>
              </a:prstGeom>
              <a:solidFill>
                <a:srgbClr val="C00000"/>
              </a:solidFill>
              <a:ln w="12700" cap="flat" cmpd="sng" algn="ctr">
                <a:noFill/>
                <a:prstDash val="solid"/>
                <a:miter lim="800000"/>
              </a:ln>
              <a:effectLst>
                <a:innerShdw blurRad="127000" dist="114300" dir="5400000">
                  <a:prstClr val="black">
                    <a:alpha val="57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cxnSp>
            <p:nvCxnSpPr>
              <p:cNvPr id="150" name="直接箭头连接符 149">
                <a:extLst>
                  <a:ext uri="{FF2B5EF4-FFF2-40B4-BE49-F238E27FC236}">
                    <a16:creationId xmlns:a16="http://schemas.microsoft.com/office/drawing/2014/main" id="{CCF23902-1E8B-4EE3-964E-C5DBA83ED36E}"/>
                  </a:ext>
                </a:extLst>
              </p:cNvPr>
              <p:cNvCxnSpPr>
                <a:cxnSpLocks/>
              </p:cNvCxnSpPr>
              <p:nvPr/>
            </p:nvCxnSpPr>
            <p:spPr>
              <a:xfrm flipH="1">
                <a:off x="1904739" y="3245078"/>
                <a:ext cx="511155" cy="440760"/>
              </a:xfrm>
              <a:prstGeom prst="straightConnector1">
                <a:avLst/>
              </a:prstGeom>
              <a:noFill/>
              <a:ln w="19050" cap="flat" cmpd="sng" algn="ctr">
                <a:solidFill>
                  <a:sysClr val="windowText" lastClr="000000"/>
                </a:solidFill>
                <a:prstDash val="solid"/>
                <a:miter lim="800000"/>
                <a:tailEnd type="triangle"/>
              </a:ln>
              <a:effectLst/>
            </p:spPr>
          </p:cxnSp>
          <p:cxnSp>
            <p:nvCxnSpPr>
              <p:cNvPr id="151" name="直接箭头连接符 150">
                <a:extLst>
                  <a:ext uri="{FF2B5EF4-FFF2-40B4-BE49-F238E27FC236}">
                    <a16:creationId xmlns:a16="http://schemas.microsoft.com/office/drawing/2014/main" id="{C09E48F3-BFF8-4DB2-882A-12096557DDF0}"/>
                  </a:ext>
                </a:extLst>
              </p:cNvPr>
              <p:cNvCxnSpPr>
                <a:cxnSpLocks/>
              </p:cNvCxnSpPr>
              <p:nvPr/>
            </p:nvCxnSpPr>
            <p:spPr>
              <a:xfrm>
                <a:off x="3754298" y="3244446"/>
                <a:ext cx="1330995" cy="450364"/>
              </a:xfrm>
              <a:prstGeom prst="straightConnector1">
                <a:avLst/>
              </a:prstGeom>
              <a:noFill/>
              <a:ln w="19050" cap="flat" cmpd="sng" algn="ctr">
                <a:solidFill>
                  <a:sysClr val="windowText" lastClr="000000"/>
                </a:solidFill>
                <a:prstDash val="solid"/>
                <a:miter lim="800000"/>
                <a:tailEnd type="triangle"/>
              </a:ln>
              <a:effectLst/>
            </p:spPr>
          </p:cxnSp>
          <p:sp>
            <p:nvSpPr>
              <p:cNvPr id="152" name="文本框 151">
                <a:extLst>
                  <a:ext uri="{FF2B5EF4-FFF2-40B4-BE49-F238E27FC236}">
                    <a16:creationId xmlns:a16="http://schemas.microsoft.com/office/drawing/2014/main" id="{D78438F9-B228-4DD2-A74A-75AC6F6B6DA1}"/>
                  </a:ext>
                </a:extLst>
              </p:cNvPr>
              <p:cNvSpPr txBox="1"/>
              <p:nvPr/>
            </p:nvSpPr>
            <p:spPr>
              <a:xfrm>
                <a:off x="1745489" y="4669387"/>
                <a:ext cx="1623378" cy="3775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FF"/>
                    </a:solidFill>
                    <a:effectLst/>
                    <a:uLnTx/>
                    <a:uFillTx/>
                    <a:latin typeface="Times New Roman" panose="020F0502020204030204"/>
                    <a:ea typeface="楷体" panose="02010609060101010101" pitchFamily="49" charset="-122"/>
                    <a:cs typeface="Arial" panose="020B0604020202020204" pitchFamily="34" charset="0"/>
                  </a:rPr>
                  <a:t>Heat source </a:t>
                </a:r>
                <a:r>
                  <a:rPr kumimoji="0" lang="en-US" altLang="zh-CN" sz="1100" b="1" i="1" u="none" strike="noStrike" kern="0" cap="none" spc="0" normalizeH="0" baseline="0" noProof="0" dirty="0" err="1">
                    <a:ln>
                      <a:noFill/>
                    </a:ln>
                    <a:solidFill>
                      <a:srgbClr val="0000FF"/>
                    </a:solidFill>
                    <a:effectLst/>
                    <a:uLnTx/>
                    <a:uFillTx/>
                    <a:latin typeface="Times New Roman" panose="020F0502020204030204"/>
                    <a:ea typeface="楷体" panose="02010609060101010101" pitchFamily="49" charset="-122"/>
                    <a:cs typeface="Arial" panose="020B0604020202020204" pitchFamily="34" charset="0"/>
                  </a:rPr>
                  <a:t>i</a:t>
                </a:r>
                <a:endParaRPr kumimoji="0" lang="zh-CN" altLang="en-US" sz="1100" b="1" i="1" u="none" strike="noStrike" kern="0" cap="none" spc="0" normalizeH="0" baseline="0" noProof="0" dirty="0">
                  <a:ln>
                    <a:noFill/>
                  </a:ln>
                  <a:solidFill>
                    <a:srgbClr val="0000FF"/>
                  </a:solidFill>
                  <a:effectLst/>
                  <a:uLnTx/>
                  <a:uFillTx/>
                  <a:latin typeface="Times New Roman" panose="020F0502020204030204"/>
                  <a:ea typeface="楷体" panose="02010609060101010101" pitchFamily="49" charset="-122"/>
                  <a:cs typeface="Arial" panose="020B0604020202020204" pitchFamily="34" charset="0"/>
                </a:endParaRPr>
              </a:p>
            </p:txBody>
          </p:sp>
          <p:sp>
            <p:nvSpPr>
              <p:cNvPr id="153" name="文本框 152">
                <a:extLst>
                  <a:ext uri="{FF2B5EF4-FFF2-40B4-BE49-F238E27FC236}">
                    <a16:creationId xmlns:a16="http://schemas.microsoft.com/office/drawing/2014/main" id="{86DBCB30-A3CC-409F-A9D1-87C889EE14C5}"/>
                  </a:ext>
                </a:extLst>
              </p:cNvPr>
              <p:cNvSpPr txBox="1"/>
              <p:nvPr/>
            </p:nvSpPr>
            <p:spPr>
              <a:xfrm>
                <a:off x="3024703" y="3901292"/>
                <a:ext cx="897021" cy="62190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1" u="none" strike="noStrike" kern="0" cap="none" spc="0" normalizeH="0" baseline="0" noProof="0" dirty="0">
                    <a:ln>
                      <a:noFill/>
                    </a:ln>
                    <a:solidFill>
                      <a:prstClr val="white"/>
                    </a:solidFill>
                    <a:effectLst/>
                    <a:uLnTx/>
                    <a:uFillTx/>
                    <a:latin typeface="Times New Roman" panose="020F0502020204030204"/>
                    <a:ea typeface="楷体" panose="02010609060101010101" pitchFamily="49" charset="-122"/>
                    <a:cs typeface="Arial" panose="020B0604020202020204" pitchFamily="34" charset="0"/>
                  </a:rPr>
                  <a:t>Heat pipe </a:t>
                </a:r>
                <a:endParaRPr kumimoji="0" lang="zh-CN" altLang="en-US" sz="1050" b="1" i="1" u="none" strike="noStrike" kern="0" cap="none" spc="0" normalizeH="0" baseline="0" noProof="0" dirty="0">
                  <a:ln>
                    <a:noFill/>
                  </a:ln>
                  <a:solidFill>
                    <a:prstClr val="white"/>
                  </a:solidFill>
                  <a:effectLst/>
                  <a:uLnTx/>
                  <a:uFillTx/>
                  <a:latin typeface="Times New Roman" panose="020F0502020204030204"/>
                  <a:ea typeface="楷体" panose="02010609060101010101" pitchFamily="49" charset="-122"/>
                  <a:cs typeface="Arial" panose="020B0604020202020204" pitchFamily="34" charset="0"/>
                </a:endParaRPr>
              </a:p>
            </p:txBody>
          </p:sp>
          <p:sp>
            <p:nvSpPr>
              <p:cNvPr id="154" name="任意多边形: 形状 153">
                <a:extLst>
                  <a:ext uri="{FF2B5EF4-FFF2-40B4-BE49-F238E27FC236}">
                    <a16:creationId xmlns:a16="http://schemas.microsoft.com/office/drawing/2014/main" id="{26942A15-6840-4CF8-9C91-4E1A420DA0BE}"/>
                  </a:ext>
                </a:extLst>
              </p:cNvPr>
              <p:cNvSpPr/>
              <p:nvPr/>
            </p:nvSpPr>
            <p:spPr>
              <a:xfrm rot="1678614">
                <a:off x="1995722" y="3794916"/>
                <a:ext cx="1089628" cy="1026513"/>
              </a:xfrm>
              <a:custGeom>
                <a:avLst/>
                <a:gdLst>
                  <a:gd name="connsiteX0" fmla="*/ 982 w 293250"/>
                  <a:gd name="connsiteY0" fmla="*/ 133603 h 334657"/>
                  <a:gd name="connsiteX1" fmla="*/ 32732 w 293250"/>
                  <a:gd name="connsiteY1" fmla="*/ 32003 h 334657"/>
                  <a:gd name="connsiteX2" fmla="*/ 210532 w 293250"/>
                  <a:gd name="connsiteY2" fmla="*/ 6603 h 334657"/>
                  <a:gd name="connsiteX3" fmla="*/ 293082 w 293250"/>
                  <a:gd name="connsiteY3" fmla="*/ 139953 h 334657"/>
                  <a:gd name="connsiteX4" fmla="*/ 191482 w 293250"/>
                  <a:gd name="connsiteY4" fmla="*/ 324103 h 334657"/>
                  <a:gd name="connsiteX5" fmla="*/ 26382 w 293250"/>
                  <a:gd name="connsiteY5" fmla="*/ 292353 h 334657"/>
                  <a:gd name="connsiteX6" fmla="*/ 982 w 293250"/>
                  <a:gd name="connsiteY6" fmla="*/ 133603 h 33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50" h="334657">
                    <a:moveTo>
                      <a:pt x="982" y="133603"/>
                    </a:moveTo>
                    <a:cubicBezTo>
                      <a:pt x="2040" y="90211"/>
                      <a:pt x="-2193" y="53170"/>
                      <a:pt x="32732" y="32003"/>
                    </a:cubicBezTo>
                    <a:cubicBezTo>
                      <a:pt x="67657" y="10836"/>
                      <a:pt x="167140" y="-11389"/>
                      <a:pt x="210532" y="6603"/>
                    </a:cubicBezTo>
                    <a:cubicBezTo>
                      <a:pt x="253924" y="24595"/>
                      <a:pt x="296257" y="87036"/>
                      <a:pt x="293082" y="139953"/>
                    </a:cubicBezTo>
                    <a:cubicBezTo>
                      <a:pt x="289907" y="192870"/>
                      <a:pt x="235932" y="298703"/>
                      <a:pt x="191482" y="324103"/>
                    </a:cubicBezTo>
                    <a:cubicBezTo>
                      <a:pt x="147032" y="349503"/>
                      <a:pt x="58132" y="325161"/>
                      <a:pt x="26382" y="292353"/>
                    </a:cubicBezTo>
                    <a:cubicBezTo>
                      <a:pt x="-5368" y="259545"/>
                      <a:pt x="-76" y="176995"/>
                      <a:pt x="982" y="133603"/>
                    </a:cubicBezTo>
                    <a:close/>
                  </a:path>
                </a:pathLst>
              </a:custGeom>
              <a:solidFill>
                <a:srgbClr val="C9C9C9"/>
              </a:solidFill>
              <a:ln w="12700" cap="flat" cmpd="sng" algn="ctr">
                <a:noFill/>
                <a:prstDash val="solid"/>
                <a:miter lim="800000"/>
              </a:ln>
              <a:effectLst>
                <a:innerShdw blurRad="63500" dist="254000" dir="8100000">
                  <a:prstClr val="black">
                    <a:alpha val="1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55" name="任意多边形: 形状 154">
                <a:extLst>
                  <a:ext uri="{FF2B5EF4-FFF2-40B4-BE49-F238E27FC236}">
                    <a16:creationId xmlns:a16="http://schemas.microsoft.com/office/drawing/2014/main" id="{D4394225-C13E-4C10-B77A-CAD031C0E3AC}"/>
                  </a:ext>
                </a:extLst>
              </p:cNvPr>
              <p:cNvSpPr/>
              <p:nvPr/>
            </p:nvSpPr>
            <p:spPr>
              <a:xfrm rot="10800000">
                <a:off x="3754415" y="3775652"/>
                <a:ext cx="1291668" cy="931630"/>
              </a:xfrm>
              <a:custGeom>
                <a:avLst/>
                <a:gdLst>
                  <a:gd name="connsiteX0" fmla="*/ 195456 w 508782"/>
                  <a:gd name="connsiteY0" fmla="*/ 2904 h 368117"/>
                  <a:gd name="connsiteX1" fmla="*/ 62106 w 508782"/>
                  <a:gd name="connsiteY1" fmla="*/ 21954 h 368117"/>
                  <a:gd name="connsiteX2" fmla="*/ 4956 w 508782"/>
                  <a:gd name="connsiteY2" fmla="*/ 174354 h 368117"/>
                  <a:gd name="connsiteX3" fmla="*/ 182756 w 508782"/>
                  <a:gd name="connsiteY3" fmla="*/ 364854 h 368117"/>
                  <a:gd name="connsiteX4" fmla="*/ 411356 w 508782"/>
                  <a:gd name="connsiteY4" fmla="*/ 275954 h 368117"/>
                  <a:gd name="connsiteX5" fmla="*/ 500256 w 508782"/>
                  <a:gd name="connsiteY5" fmla="*/ 41004 h 368117"/>
                  <a:gd name="connsiteX6" fmla="*/ 195456 w 508782"/>
                  <a:gd name="connsiteY6" fmla="*/ 2904 h 36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782" h="368117">
                    <a:moveTo>
                      <a:pt x="195456" y="2904"/>
                    </a:moveTo>
                    <a:cubicBezTo>
                      <a:pt x="122431" y="-271"/>
                      <a:pt x="93856" y="-6621"/>
                      <a:pt x="62106" y="21954"/>
                    </a:cubicBezTo>
                    <a:cubicBezTo>
                      <a:pt x="30356" y="50529"/>
                      <a:pt x="-15152" y="117204"/>
                      <a:pt x="4956" y="174354"/>
                    </a:cubicBezTo>
                    <a:cubicBezTo>
                      <a:pt x="25064" y="231504"/>
                      <a:pt x="115023" y="347921"/>
                      <a:pt x="182756" y="364854"/>
                    </a:cubicBezTo>
                    <a:cubicBezTo>
                      <a:pt x="250489" y="381787"/>
                      <a:pt x="358439" y="329929"/>
                      <a:pt x="411356" y="275954"/>
                    </a:cubicBezTo>
                    <a:cubicBezTo>
                      <a:pt x="464273" y="221979"/>
                      <a:pt x="533064" y="87571"/>
                      <a:pt x="500256" y="41004"/>
                    </a:cubicBezTo>
                    <a:cubicBezTo>
                      <a:pt x="467448" y="-5563"/>
                      <a:pt x="268481" y="6079"/>
                      <a:pt x="195456" y="2904"/>
                    </a:cubicBezTo>
                    <a:close/>
                  </a:path>
                </a:pathLst>
              </a:custGeom>
              <a:solidFill>
                <a:srgbClr val="C9C9C9"/>
              </a:solidFill>
              <a:ln w="12700" cap="flat" cmpd="sng" algn="ctr">
                <a:noFill/>
                <a:prstDash val="solid"/>
                <a:miter lim="800000"/>
              </a:ln>
              <a:effectLst>
                <a:innerShdw blurRad="63500" dist="304800" dir="20400000">
                  <a:prstClr val="black">
                    <a:alpha val="15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56" name="椭圆 155">
                <a:extLst>
                  <a:ext uri="{FF2B5EF4-FFF2-40B4-BE49-F238E27FC236}">
                    <a16:creationId xmlns:a16="http://schemas.microsoft.com/office/drawing/2014/main" id="{FCABBE1C-2170-4360-945F-7DB2E5CFDDCD}"/>
                  </a:ext>
                </a:extLst>
              </p:cNvPr>
              <p:cNvSpPr/>
              <p:nvPr/>
            </p:nvSpPr>
            <p:spPr>
              <a:xfrm>
                <a:off x="4511137" y="3866560"/>
                <a:ext cx="519596" cy="519595"/>
              </a:xfrm>
              <a:prstGeom prst="ellipse">
                <a:avLst/>
              </a:prstGeom>
              <a:solidFill>
                <a:srgbClr val="A5A5A5">
                  <a:lumMod val="20000"/>
                  <a:lumOff val="80000"/>
                </a:srgbClr>
              </a:solidFill>
              <a:ln w="12700" cap="flat" cmpd="sng" algn="ctr">
                <a:noFill/>
                <a:prstDash val="solid"/>
                <a:miter lim="800000"/>
              </a:ln>
              <a:effectLst>
                <a:softEdge rad="1016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sp>
          <p:nvSpPr>
            <p:cNvPr id="143" name="椭圆 142">
              <a:extLst>
                <a:ext uri="{FF2B5EF4-FFF2-40B4-BE49-F238E27FC236}">
                  <a16:creationId xmlns:a16="http://schemas.microsoft.com/office/drawing/2014/main" id="{62129481-E726-4D71-B5FE-D9DD6A44ED74}"/>
                </a:ext>
              </a:extLst>
            </p:cNvPr>
            <p:cNvSpPr/>
            <p:nvPr/>
          </p:nvSpPr>
          <p:spPr>
            <a:xfrm>
              <a:off x="1101852" y="5581999"/>
              <a:ext cx="360000" cy="360000"/>
            </a:xfrm>
            <a:prstGeom prst="ellipse">
              <a:avLst/>
            </a:prstGeom>
            <a:solidFill>
              <a:srgbClr val="A5A5A5">
                <a:lumMod val="20000"/>
                <a:lumOff val="80000"/>
              </a:srgbClr>
            </a:solidFill>
            <a:ln w="12700" cap="flat" cmpd="sng" algn="ctr">
              <a:noFill/>
              <a:prstDash val="solid"/>
              <a:miter lim="800000"/>
            </a:ln>
            <a:effectLst>
              <a:softEdge rad="1016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44" name="文本框 143">
              <a:extLst>
                <a:ext uri="{FF2B5EF4-FFF2-40B4-BE49-F238E27FC236}">
                  <a16:creationId xmlns:a16="http://schemas.microsoft.com/office/drawing/2014/main" id="{433F5558-2207-4288-AE7F-82454C9FB4E3}"/>
                </a:ext>
              </a:extLst>
            </p:cNvPr>
            <p:cNvSpPr txBox="1"/>
            <p:nvPr/>
          </p:nvSpPr>
          <p:spPr>
            <a:xfrm>
              <a:off x="1789563" y="6160525"/>
              <a:ext cx="1231286" cy="261610"/>
            </a:xfrm>
            <a:prstGeom prst="rect">
              <a:avLst/>
            </a:prstGeom>
            <a:noFill/>
          </p:spPr>
          <p:txBody>
            <a:bodyPr wrap="square">
              <a:spAutoFit/>
            </a:bodyPr>
            <a:lstStyle>
              <a:defPPr>
                <a:defRPr lang="zh-CN"/>
              </a:defPPr>
              <a:lvl1pPr algn="ctr">
                <a:defRPr sz="1100" b="1">
                  <a:solidFill>
                    <a:srgbClr val="0000FF"/>
                  </a:solidFill>
                  <a:ea typeface="楷体" panose="02010609060101010101" pitchFamily="49" charset="-122"/>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FF"/>
                  </a:solidFill>
                  <a:effectLst/>
                  <a:uLnTx/>
                  <a:uFillTx/>
                  <a:latin typeface="Times New Roman" panose="020F0502020204030204"/>
                  <a:ea typeface="楷体" panose="02010609060101010101" pitchFamily="49" charset="-122"/>
                  <a:cs typeface="Arial" panose="020B0604020202020204" pitchFamily="34" charset="0"/>
                </a:rPr>
                <a:t>Heat source</a:t>
              </a:r>
              <a:r>
                <a:rPr kumimoji="0" lang="zh-CN" altLang="en-US" sz="1100" b="1" i="0" u="none" strike="noStrike" kern="0" cap="none" spc="0" normalizeH="0" baseline="0" noProof="0" dirty="0">
                  <a:ln>
                    <a:noFill/>
                  </a:ln>
                  <a:solidFill>
                    <a:srgbClr val="0000FF"/>
                  </a:solidFill>
                  <a:effectLst/>
                  <a:uLnTx/>
                  <a:uFillTx/>
                  <a:latin typeface="Times New Roman" panose="020F0502020204030204"/>
                  <a:ea typeface="楷体" panose="02010609060101010101" pitchFamily="49" charset="-122"/>
                  <a:cs typeface="Arial" panose="020B0604020202020204" pitchFamily="34" charset="0"/>
                </a:rPr>
                <a:t> </a:t>
              </a:r>
              <a:r>
                <a:rPr kumimoji="0" lang="en-US" altLang="zh-CN" sz="1100" b="1" i="1" u="none" strike="noStrike" kern="0" cap="none" spc="0" normalizeH="0" baseline="0" noProof="0" dirty="0">
                  <a:ln>
                    <a:noFill/>
                  </a:ln>
                  <a:solidFill>
                    <a:srgbClr val="0000FF"/>
                  </a:solidFill>
                  <a:effectLst/>
                  <a:uLnTx/>
                  <a:uFillTx/>
                  <a:latin typeface="Times New Roman" panose="020F0502020204030204"/>
                  <a:ea typeface="楷体" panose="02010609060101010101" pitchFamily="49" charset="-122"/>
                  <a:cs typeface="Arial" panose="020B0604020202020204" pitchFamily="34" charset="0"/>
                </a:rPr>
                <a:t>j</a:t>
              </a:r>
              <a:endParaRPr kumimoji="0" lang="zh-CN" altLang="en-US" sz="1100" b="1" i="1" u="none" strike="noStrike" kern="0" cap="none" spc="0" normalizeH="0" baseline="0" noProof="0" dirty="0">
                <a:ln>
                  <a:noFill/>
                </a:ln>
                <a:solidFill>
                  <a:srgbClr val="0000FF"/>
                </a:solidFill>
                <a:effectLst/>
                <a:uLnTx/>
                <a:uFillTx/>
                <a:latin typeface="Times New Roman" panose="020F0502020204030204"/>
                <a:ea typeface="楷体" panose="02010609060101010101" pitchFamily="49" charset="-122"/>
                <a:cs typeface="Arial" panose="020B0604020202020204" pitchFamily="34" charset="0"/>
              </a:endParaRPr>
            </a:p>
          </p:txBody>
        </p:sp>
      </p:grpSp>
      <p:sp>
        <p:nvSpPr>
          <p:cNvPr id="233" name="文本框 232">
            <a:extLst>
              <a:ext uri="{FF2B5EF4-FFF2-40B4-BE49-F238E27FC236}">
                <a16:creationId xmlns:a16="http://schemas.microsoft.com/office/drawing/2014/main" id="{9581BFD4-9D5F-4B15-A31D-E345AB53831B}"/>
              </a:ext>
            </a:extLst>
          </p:cNvPr>
          <p:cNvSpPr txBox="1"/>
          <p:nvPr/>
        </p:nvSpPr>
        <p:spPr>
          <a:xfrm>
            <a:off x="2995733" y="4417080"/>
            <a:ext cx="2926054" cy="307777"/>
          </a:xfrm>
          <a:prstGeom prst="rect">
            <a:avLst/>
          </a:prstGeom>
          <a:noFill/>
        </p:spPr>
        <p:txBody>
          <a:bodyPr wrap="square" rtlCol="0">
            <a:spAutoFit/>
          </a:bodyPr>
          <a:lstStyle>
            <a:defPPr>
              <a:defRPr lang="zh-CN"/>
            </a:defPPr>
            <a:lvl1pPr indent="-108000">
              <a:buFont typeface="Arial" panose="020B0604020202020204" pitchFamily="34" charset="0"/>
              <a:buChar char="•"/>
              <a:defRPr sz="1400" b="1">
                <a:ea typeface="微软雅黑" panose="020B0503020204020204" pitchFamily="34" charset="-122"/>
              </a:defRPr>
            </a:lvl1pPr>
          </a:lstStyle>
          <a:p>
            <a:r>
              <a:rPr lang="en-US" altLang="zh-CN" dirty="0">
                <a:solidFill>
                  <a:prstClr val="black"/>
                </a:solidFill>
                <a:latin typeface="Times New Roman" panose="020F0502020204030204"/>
              </a:rPr>
              <a:t>Thermal strain and thermal stress</a:t>
            </a:r>
            <a:endParaRPr lang="zh-CN" altLang="en-US" dirty="0">
              <a:solidFill>
                <a:prstClr val="black"/>
              </a:solidFill>
              <a:latin typeface="Times New Roman" panose="020F0502020204030204"/>
            </a:endParaRPr>
          </a:p>
        </p:txBody>
      </p:sp>
      <p:sp>
        <p:nvSpPr>
          <p:cNvPr id="234" name="文本框 233">
            <a:extLst>
              <a:ext uri="{FF2B5EF4-FFF2-40B4-BE49-F238E27FC236}">
                <a16:creationId xmlns:a16="http://schemas.microsoft.com/office/drawing/2014/main" id="{6F1BF322-162B-4092-BC98-66AF784CA1C2}"/>
              </a:ext>
            </a:extLst>
          </p:cNvPr>
          <p:cNvSpPr txBox="1"/>
          <p:nvPr/>
        </p:nvSpPr>
        <p:spPr>
          <a:xfrm>
            <a:off x="300751" y="6264206"/>
            <a:ext cx="5573943"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Physical model and mathematical model</a:t>
            </a:r>
            <a:endParaRPr lang="zh-CN" altLang="en-US"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5" name="文本框 234">
            <a:extLst>
              <a:ext uri="{FF2B5EF4-FFF2-40B4-BE49-F238E27FC236}">
                <a16:creationId xmlns:a16="http://schemas.microsoft.com/office/drawing/2014/main" id="{5E87A9CA-5D22-4DB5-8D6A-6AA039653862}"/>
              </a:ext>
            </a:extLst>
          </p:cNvPr>
          <p:cNvSpPr txBox="1"/>
          <p:nvPr/>
        </p:nvSpPr>
        <p:spPr>
          <a:xfrm>
            <a:off x="6314865" y="6264205"/>
            <a:ext cx="5573942"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Discretization and numerical solution</a:t>
            </a:r>
            <a:endParaRPr lang="zh-CN" altLang="en-US"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236" name="文本框 235">
                <a:extLst>
                  <a:ext uri="{FF2B5EF4-FFF2-40B4-BE49-F238E27FC236}">
                    <a16:creationId xmlns:a16="http://schemas.microsoft.com/office/drawing/2014/main" id="{98450A8E-C5CF-4CF5-A0BB-8D3EC90F0AED}"/>
                  </a:ext>
                </a:extLst>
              </p:cNvPr>
              <p:cNvSpPr txBox="1"/>
              <p:nvPr/>
            </p:nvSpPr>
            <p:spPr>
              <a:xfrm>
                <a:off x="6468759" y="3979357"/>
                <a:ext cx="2374927" cy="276999"/>
              </a:xfrm>
              <a:prstGeom prst="rect">
                <a:avLst/>
              </a:prstGeom>
              <a:noFill/>
            </p:spPr>
            <p:txBody>
              <a:bodyPr wrap="square" rtlCol="0">
                <a:spAutoFit/>
              </a:bodyPr>
              <a:lstStyle/>
              <a:p>
                <a14:m>
                  <m:oMath xmlns:m="http://schemas.openxmlformats.org/officeDocument/2006/math">
                    <m:r>
                      <a:rPr lang="en-US" altLang="zh-CN" sz="1200" i="1" smtClean="0">
                        <a:solidFill>
                          <a:prstClr val="black"/>
                        </a:solidFill>
                        <a:latin typeface="Cambria Math" panose="02040503050406030204" pitchFamily="18" charset="0"/>
                        <a:ea typeface="楷体" panose="02010609060101010101" pitchFamily="49" charset="-122"/>
                      </a:rPr>
                      <m:t>𝑉</m:t>
                    </m:r>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Particle volume.</a:t>
                </a:r>
                <a:endParaRPr lang="zh-CN" altLang="en-US" sz="1200" i="1" dirty="0">
                  <a:solidFill>
                    <a:prstClr val="black"/>
                  </a:solidFill>
                  <a:latin typeface="Times New Roman" panose="020F0502020204030204"/>
                  <a:ea typeface="楷体" panose="02010609060101010101" pitchFamily="49" charset="-122"/>
                </a:endParaRPr>
              </a:p>
            </p:txBody>
          </p:sp>
        </mc:Choice>
        <mc:Fallback xmlns="">
          <p:sp>
            <p:nvSpPr>
              <p:cNvPr id="236" name="文本框 235">
                <a:extLst>
                  <a:ext uri="{FF2B5EF4-FFF2-40B4-BE49-F238E27FC236}">
                    <a16:creationId xmlns:a16="http://schemas.microsoft.com/office/drawing/2014/main" id="{98450A8E-C5CF-4CF5-A0BB-8D3EC90F0AED}"/>
                  </a:ext>
                </a:extLst>
              </p:cNvPr>
              <p:cNvSpPr txBox="1">
                <a:spLocks noRot="1" noChangeAspect="1" noMove="1" noResize="1" noEditPoints="1" noAdjustHandles="1" noChangeArrowheads="1" noChangeShapeType="1" noTextEdit="1"/>
              </p:cNvSpPr>
              <p:nvPr/>
            </p:nvSpPr>
            <p:spPr>
              <a:xfrm>
                <a:off x="6468759" y="3979357"/>
                <a:ext cx="2374927" cy="276999"/>
              </a:xfrm>
              <a:prstGeom prst="rect">
                <a:avLst/>
              </a:prstGeom>
              <a:blipFill>
                <a:blip r:embed="rId18"/>
                <a:stretch>
                  <a:fillRect t="-2222"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7" name="文本框 236">
                <a:extLst>
                  <a:ext uri="{FF2B5EF4-FFF2-40B4-BE49-F238E27FC236}">
                    <a16:creationId xmlns:a16="http://schemas.microsoft.com/office/drawing/2014/main" id="{22EBCE4E-6F13-432E-BD21-91768B1C7311}"/>
                  </a:ext>
                </a:extLst>
              </p:cNvPr>
              <p:cNvSpPr txBox="1"/>
              <p:nvPr/>
            </p:nvSpPr>
            <p:spPr>
              <a:xfrm>
                <a:off x="6465409" y="4830057"/>
                <a:ext cx="2387185" cy="469359"/>
              </a:xfrm>
              <a:prstGeom prst="rect">
                <a:avLst/>
              </a:prstGeom>
              <a:noFill/>
            </p:spPr>
            <p:txBody>
              <a:bodyPr wrap="square" rtlCol="0">
                <a:spAutoFit/>
              </a:bodyPr>
              <a:lstStyle/>
              <a:p>
                <a14:m>
                  <m:oMath xmlns:m="http://schemas.openxmlformats.org/officeDocument/2006/math">
                    <m:sSup>
                      <m:sSupPr>
                        <m:ctrlPr>
                          <a:rPr lang="en-US" altLang="zh-CN" sz="1200" i="1" smtClean="0">
                            <a:solidFill>
                              <a:prstClr val="black"/>
                            </a:solidFill>
                            <a:latin typeface="Cambria Math" panose="02040503050406030204" pitchFamily="18" charset="0"/>
                            <a:ea typeface="楷体" panose="02010609060101010101" pitchFamily="49" charset="-122"/>
                          </a:rPr>
                        </m:ctrlPr>
                      </m:sSupPr>
                      <m:e>
                        <m:r>
                          <a:rPr lang="en-US" altLang="zh-CN" sz="1200" i="1" smtClean="0">
                            <a:solidFill>
                              <a:prstClr val="black"/>
                            </a:solidFill>
                            <a:latin typeface="Cambria Math" panose="02040503050406030204" pitchFamily="18" charset="0"/>
                            <a:ea typeface="楷体" panose="02010609060101010101" pitchFamily="49" charset="-122"/>
                          </a:rPr>
                          <m:t>𝑄</m:t>
                        </m:r>
                      </m:e>
                      <m:sup>
                        <m:r>
                          <a:rPr lang="en-US" altLang="zh-CN" sz="1200" i="1" smtClean="0">
                            <a:solidFill>
                              <a:prstClr val="black"/>
                            </a:solidFill>
                            <a:latin typeface="Cambria Math" panose="02040503050406030204" pitchFamily="18" charset="0"/>
                            <a:ea typeface="楷体" panose="02010609060101010101" pitchFamily="49" charset="-122"/>
                          </a:rPr>
                          <m:t>(</m:t>
                        </m:r>
                        <m:r>
                          <a:rPr lang="en-US" altLang="zh-CN" sz="1200" i="1" smtClean="0">
                            <a:solidFill>
                              <a:prstClr val="black"/>
                            </a:solidFill>
                            <a:latin typeface="Cambria Math" panose="02040503050406030204" pitchFamily="18" charset="0"/>
                            <a:ea typeface="楷体" panose="02010609060101010101" pitchFamily="49" charset="-122"/>
                          </a:rPr>
                          <m:t>𝑝</m:t>
                        </m:r>
                        <m:r>
                          <a:rPr lang="en-US" altLang="zh-CN" sz="1200" i="1" smtClean="0">
                            <a:solidFill>
                              <a:prstClr val="black"/>
                            </a:solidFill>
                            <a:latin typeface="Cambria Math" panose="02040503050406030204" pitchFamily="18" charset="0"/>
                            <a:ea typeface="楷体" panose="02010609060101010101" pitchFamily="49" charset="-122"/>
                          </a:rPr>
                          <m:t>)</m:t>
                        </m:r>
                      </m:sup>
                    </m:sSup>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Thermal power of heat pipe p;</a:t>
                </a:r>
              </a:p>
              <a:p>
                <a14:m>
                  <m:oMath xmlns:m="http://schemas.openxmlformats.org/officeDocument/2006/math">
                    <m:r>
                      <a:rPr lang="en-US" altLang="zh-CN" sz="1200" i="1" smtClean="0">
                        <a:solidFill>
                          <a:prstClr val="black"/>
                        </a:solidFill>
                        <a:latin typeface="Cambria Math" panose="02040503050406030204" pitchFamily="18" charset="0"/>
                        <a:ea typeface="楷体" panose="02010609060101010101" pitchFamily="49" charset="-122"/>
                      </a:rPr>
                      <m:t>𝑁</m:t>
                    </m:r>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Heat pipes number.</a:t>
                </a:r>
                <a:endParaRPr lang="zh-CN" altLang="en-US" sz="1200" i="1" dirty="0">
                  <a:solidFill>
                    <a:prstClr val="black"/>
                  </a:solidFill>
                  <a:latin typeface="Times New Roman" panose="020F0502020204030204"/>
                  <a:ea typeface="楷体" panose="02010609060101010101" pitchFamily="49" charset="-122"/>
                </a:endParaRPr>
              </a:p>
            </p:txBody>
          </p:sp>
        </mc:Choice>
        <mc:Fallback xmlns="">
          <p:sp>
            <p:nvSpPr>
              <p:cNvPr id="237" name="文本框 236">
                <a:extLst>
                  <a:ext uri="{FF2B5EF4-FFF2-40B4-BE49-F238E27FC236}">
                    <a16:creationId xmlns:a16="http://schemas.microsoft.com/office/drawing/2014/main" id="{22EBCE4E-6F13-432E-BD21-91768B1C7311}"/>
                  </a:ext>
                </a:extLst>
              </p:cNvPr>
              <p:cNvSpPr txBox="1">
                <a:spLocks noRot="1" noChangeAspect="1" noMove="1" noResize="1" noEditPoints="1" noAdjustHandles="1" noChangeArrowheads="1" noChangeShapeType="1" noTextEdit="1"/>
              </p:cNvSpPr>
              <p:nvPr/>
            </p:nvSpPr>
            <p:spPr>
              <a:xfrm>
                <a:off x="6465409" y="4830057"/>
                <a:ext cx="2387185" cy="469359"/>
              </a:xfrm>
              <a:prstGeom prst="rect">
                <a:avLst/>
              </a:prstGeom>
              <a:blipFill>
                <a:blip r:embed="rId19"/>
                <a:stretch>
                  <a:fillRect b="-9091"/>
                </a:stretch>
              </a:blipFill>
            </p:spPr>
            <p:txBody>
              <a:bodyPr/>
              <a:lstStyle/>
              <a:p>
                <a:r>
                  <a:rPr lang="zh-CN" altLang="en-US">
                    <a:noFill/>
                  </a:rPr>
                  <a:t> </a:t>
                </a:r>
              </a:p>
            </p:txBody>
          </p:sp>
        </mc:Fallback>
      </mc:AlternateContent>
      <p:graphicFrame>
        <p:nvGraphicFramePr>
          <p:cNvPr id="238" name="对象 237">
            <a:extLst>
              <a:ext uri="{FF2B5EF4-FFF2-40B4-BE49-F238E27FC236}">
                <a16:creationId xmlns:a16="http://schemas.microsoft.com/office/drawing/2014/main" id="{C84C4D9D-AAA8-4615-A6A7-94903DC68E90}"/>
              </a:ext>
            </a:extLst>
          </p:cNvPr>
          <p:cNvGraphicFramePr>
            <a:graphicFrameLocks noChangeAspect="1"/>
          </p:cNvGraphicFramePr>
          <p:nvPr>
            <p:extLst>
              <p:ext uri="{D42A27DB-BD31-4B8C-83A1-F6EECF244321}">
                <p14:modId xmlns:p14="http://schemas.microsoft.com/office/powerpoint/2010/main" val="912057480"/>
              </p:ext>
            </p:extLst>
          </p:nvPr>
        </p:nvGraphicFramePr>
        <p:xfrm>
          <a:off x="9600018" y="3310445"/>
          <a:ext cx="1552575" cy="466725"/>
        </p:xfrm>
        <a:graphic>
          <a:graphicData uri="http://schemas.openxmlformats.org/presentationml/2006/ole">
            <mc:AlternateContent xmlns:mc="http://schemas.openxmlformats.org/markup-compatibility/2006">
              <mc:Choice xmlns:v="urn:schemas-microsoft-com:vml" Requires="v">
                <p:oleObj spid="_x0000_s5413" name="Equation" r:id="rId20" imgW="1552796" imgH="466577" progId="Equation.DSMT4">
                  <p:embed/>
                </p:oleObj>
              </mc:Choice>
              <mc:Fallback>
                <p:oleObj name="Equation" r:id="rId20" imgW="1552796" imgH="466577" progId="Equation.DSMT4">
                  <p:embed/>
                  <p:pic>
                    <p:nvPicPr>
                      <p:cNvPr id="233" name="对象 232">
                        <a:extLst>
                          <a:ext uri="{FF2B5EF4-FFF2-40B4-BE49-F238E27FC236}">
                            <a16:creationId xmlns:a16="http://schemas.microsoft.com/office/drawing/2014/main" id="{3F3ACB3A-9128-4F35-8F04-73A92573F43E}"/>
                          </a:ext>
                        </a:extLst>
                      </p:cNvPr>
                      <p:cNvPicPr/>
                      <p:nvPr/>
                    </p:nvPicPr>
                    <p:blipFill>
                      <a:blip r:embed="rId21"/>
                      <a:stretch>
                        <a:fillRect/>
                      </a:stretch>
                    </p:blipFill>
                    <p:spPr>
                      <a:xfrm>
                        <a:off x="9600018" y="3310445"/>
                        <a:ext cx="1552575" cy="466725"/>
                      </a:xfrm>
                      <a:prstGeom prst="rect">
                        <a:avLst/>
                      </a:prstGeom>
                    </p:spPr>
                  </p:pic>
                </p:oleObj>
              </mc:Fallback>
            </mc:AlternateContent>
          </a:graphicData>
        </a:graphic>
      </p:graphicFrame>
      <p:graphicFrame>
        <p:nvGraphicFramePr>
          <p:cNvPr id="239" name="对象 238">
            <a:extLst>
              <a:ext uri="{FF2B5EF4-FFF2-40B4-BE49-F238E27FC236}">
                <a16:creationId xmlns:a16="http://schemas.microsoft.com/office/drawing/2014/main" id="{1AC2353B-DC48-4B49-8311-1DA99435A6AD}"/>
              </a:ext>
            </a:extLst>
          </p:cNvPr>
          <p:cNvGraphicFramePr>
            <a:graphicFrameLocks noChangeAspect="1"/>
          </p:cNvGraphicFramePr>
          <p:nvPr>
            <p:extLst>
              <p:ext uri="{D42A27DB-BD31-4B8C-83A1-F6EECF244321}">
                <p14:modId xmlns:p14="http://schemas.microsoft.com/office/powerpoint/2010/main" val="4153363253"/>
              </p:ext>
            </p:extLst>
          </p:nvPr>
        </p:nvGraphicFramePr>
        <p:xfrm>
          <a:off x="7343265" y="5248778"/>
          <a:ext cx="638175" cy="466725"/>
        </p:xfrm>
        <a:graphic>
          <a:graphicData uri="http://schemas.openxmlformats.org/presentationml/2006/ole">
            <mc:AlternateContent xmlns:mc="http://schemas.openxmlformats.org/markup-compatibility/2006">
              <mc:Choice xmlns:v="urn:schemas-microsoft-com:vml" Requires="v">
                <p:oleObj spid="_x0000_s5414" name="Equation" r:id="rId22" imgW="638328" imgH="466577" progId="Equation.DSMT4">
                  <p:embed/>
                </p:oleObj>
              </mc:Choice>
              <mc:Fallback>
                <p:oleObj name="Equation" r:id="rId22" imgW="638328" imgH="466577" progId="Equation.DSMT4">
                  <p:embed/>
                  <p:pic>
                    <p:nvPicPr>
                      <p:cNvPr id="234" name="对象 233">
                        <a:extLst>
                          <a:ext uri="{FF2B5EF4-FFF2-40B4-BE49-F238E27FC236}">
                            <a16:creationId xmlns:a16="http://schemas.microsoft.com/office/drawing/2014/main" id="{78483D02-7DF6-400B-B7F4-6BE4530200B1}"/>
                          </a:ext>
                        </a:extLst>
                      </p:cNvPr>
                      <p:cNvPicPr/>
                      <p:nvPr/>
                    </p:nvPicPr>
                    <p:blipFill>
                      <a:blip r:embed="rId23"/>
                      <a:stretch>
                        <a:fillRect/>
                      </a:stretch>
                    </p:blipFill>
                    <p:spPr>
                      <a:xfrm>
                        <a:off x="7343265" y="5248778"/>
                        <a:ext cx="638175" cy="46672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40" name="文本框 239">
                <a:extLst>
                  <a:ext uri="{FF2B5EF4-FFF2-40B4-BE49-F238E27FC236}">
                    <a16:creationId xmlns:a16="http://schemas.microsoft.com/office/drawing/2014/main" id="{4F562E4E-5D6E-4C22-9988-470C4B03B8DA}"/>
                  </a:ext>
                </a:extLst>
              </p:cNvPr>
              <p:cNvSpPr txBox="1"/>
              <p:nvPr/>
            </p:nvSpPr>
            <p:spPr>
              <a:xfrm>
                <a:off x="6475191" y="5694263"/>
                <a:ext cx="2475102" cy="461665"/>
              </a:xfrm>
              <a:prstGeom prst="rect">
                <a:avLst/>
              </a:prstGeom>
              <a:noFill/>
            </p:spPr>
            <p:txBody>
              <a:bodyPr wrap="square" rtlCol="0">
                <a:spAutoFit/>
              </a:bodyPr>
              <a:lstStyle/>
              <a:p>
                <a14:m>
                  <m:oMath xmlns:m="http://schemas.openxmlformats.org/officeDocument/2006/math">
                    <m:r>
                      <a:rPr lang="zh-CN" altLang="en-US" sz="1200" i="1" smtClean="0">
                        <a:solidFill>
                          <a:prstClr val="black"/>
                        </a:solidFill>
                        <a:latin typeface="Cambria Math" panose="02040503050406030204" pitchFamily="18" charset="0"/>
                        <a:ea typeface="楷体" panose="02010609060101010101" pitchFamily="49" charset="-122"/>
                      </a:rPr>
                      <m:t>𝜂</m:t>
                    </m:r>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Thermal resistance per unit length; </a:t>
                </a:r>
                <a14:m>
                  <m:oMath xmlns:m="http://schemas.openxmlformats.org/officeDocument/2006/math">
                    <m:r>
                      <a:rPr lang="en-US" altLang="zh-CN" sz="1200" i="1" smtClean="0">
                        <a:solidFill>
                          <a:prstClr val="black"/>
                        </a:solidFill>
                        <a:latin typeface="Cambria Math" panose="02040503050406030204" pitchFamily="18" charset="0"/>
                        <a:ea typeface="楷体" panose="02010609060101010101" pitchFamily="49" charset="-122"/>
                      </a:rPr>
                      <m:t>𝐿</m:t>
                    </m:r>
                  </m:oMath>
                </a14:m>
                <a:r>
                  <a:rPr lang="zh-CN" altLang="en-US" sz="1200" i="1" dirty="0">
                    <a:solidFill>
                      <a:prstClr val="black"/>
                    </a:solidFill>
                    <a:latin typeface="Times New Roman" panose="020F0502020204030204"/>
                    <a:ea typeface="楷体" panose="02010609060101010101" pitchFamily="49" charset="-122"/>
                  </a:rPr>
                  <a:t> </a:t>
                </a:r>
                <a:r>
                  <a:rPr lang="en-US" altLang="zh-CN" sz="1200" i="1" dirty="0">
                    <a:solidFill>
                      <a:prstClr val="black"/>
                    </a:solidFill>
                    <a:latin typeface="Times New Roman" panose="020F0502020204030204"/>
                    <a:ea typeface="楷体" panose="02010609060101010101" pitchFamily="49" charset="-122"/>
                  </a:rPr>
                  <a:t>Heat pipe length.</a:t>
                </a:r>
                <a:endParaRPr lang="zh-CN" altLang="en-US" sz="1200" i="1" dirty="0">
                  <a:solidFill>
                    <a:prstClr val="black"/>
                  </a:solidFill>
                  <a:latin typeface="Times New Roman" panose="020F0502020204030204"/>
                  <a:ea typeface="楷体" panose="02010609060101010101" pitchFamily="49" charset="-122"/>
                </a:endParaRPr>
              </a:p>
            </p:txBody>
          </p:sp>
        </mc:Choice>
        <mc:Fallback xmlns="">
          <p:sp>
            <p:nvSpPr>
              <p:cNvPr id="240" name="文本框 239">
                <a:extLst>
                  <a:ext uri="{FF2B5EF4-FFF2-40B4-BE49-F238E27FC236}">
                    <a16:creationId xmlns:a16="http://schemas.microsoft.com/office/drawing/2014/main" id="{4F562E4E-5D6E-4C22-9988-470C4B03B8DA}"/>
                  </a:ext>
                </a:extLst>
              </p:cNvPr>
              <p:cNvSpPr txBox="1">
                <a:spLocks noRot="1" noChangeAspect="1" noMove="1" noResize="1" noEditPoints="1" noAdjustHandles="1" noChangeArrowheads="1" noChangeShapeType="1" noTextEdit="1"/>
              </p:cNvSpPr>
              <p:nvPr/>
            </p:nvSpPr>
            <p:spPr>
              <a:xfrm>
                <a:off x="6475191" y="5694263"/>
                <a:ext cx="2475102" cy="461665"/>
              </a:xfrm>
              <a:prstGeom prst="rect">
                <a:avLst/>
              </a:prstGeom>
              <a:blipFill>
                <a:blip r:embed="rId24"/>
                <a:stretch>
                  <a:fillRect r="-1232" b="-9211"/>
                </a:stretch>
              </a:blipFill>
            </p:spPr>
            <p:txBody>
              <a:bodyPr/>
              <a:lstStyle/>
              <a:p>
                <a:r>
                  <a:rPr lang="zh-CN" altLang="en-US">
                    <a:noFill/>
                  </a:rPr>
                  <a:t> </a:t>
                </a:r>
              </a:p>
            </p:txBody>
          </p:sp>
        </mc:Fallback>
      </mc:AlternateContent>
      <p:sp>
        <p:nvSpPr>
          <p:cNvPr id="241" name="文本框 240">
            <a:extLst>
              <a:ext uri="{FF2B5EF4-FFF2-40B4-BE49-F238E27FC236}">
                <a16:creationId xmlns:a16="http://schemas.microsoft.com/office/drawing/2014/main" id="{B099C142-5398-4E2D-B23A-5F2BE61AC588}"/>
              </a:ext>
            </a:extLst>
          </p:cNvPr>
          <p:cNvSpPr txBox="1"/>
          <p:nvPr/>
        </p:nvSpPr>
        <p:spPr>
          <a:xfrm>
            <a:off x="8955767" y="3030259"/>
            <a:ext cx="2601110" cy="276999"/>
          </a:xfrm>
          <a:prstGeom prst="rect">
            <a:avLst/>
          </a:prstGeom>
          <a:noFill/>
        </p:spPr>
        <p:txBody>
          <a:bodyPr wrap="square" rtlCol="0">
            <a:spAutoFit/>
          </a:bodyPr>
          <a:lstStyle/>
          <a:p>
            <a:r>
              <a:rPr lang="en-US" altLang="zh-CN" sz="1200" b="1" dirty="0">
                <a:solidFill>
                  <a:prstClr val="black"/>
                </a:solidFill>
                <a:latin typeface="Times New Roman" panose="020F0502020204030204"/>
                <a:ea typeface="微软雅黑" panose="020B0503020204020204" pitchFamily="34" charset="-122"/>
              </a:rPr>
              <a:t>Substitute into continuity equation:</a:t>
            </a:r>
            <a:endParaRPr lang="zh-CN" altLang="en-US" sz="1200" b="1" dirty="0">
              <a:solidFill>
                <a:prstClr val="black"/>
              </a:solidFill>
              <a:latin typeface="Times New Roman" panose="020F0502020204030204"/>
              <a:ea typeface="微软雅黑" panose="020B0503020204020204" pitchFamily="34" charset="-122"/>
            </a:endParaRPr>
          </a:p>
        </p:txBody>
      </p:sp>
      <p:graphicFrame>
        <p:nvGraphicFramePr>
          <p:cNvPr id="242" name="对象 241">
            <a:extLst>
              <a:ext uri="{FF2B5EF4-FFF2-40B4-BE49-F238E27FC236}">
                <a16:creationId xmlns:a16="http://schemas.microsoft.com/office/drawing/2014/main" id="{818744EB-B3AC-4C5F-9B15-0826F31B75EB}"/>
              </a:ext>
            </a:extLst>
          </p:cNvPr>
          <p:cNvGraphicFramePr>
            <a:graphicFrameLocks noChangeAspect="1"/>
          </p:cNvGraphicFramePr>
          <p:nvPr>
            <p:extLst>
              <p:ext uri="{D42A27DB-BD31-4B8C-83A1-F6EECF244321}">
                <p14:modId xmlns:p14="http://schemas.microsoft.com/office/powerpoint/2010/main" val="3558339479"/>
              </p:ext>
            </p:extLst>
          </p:nvPr>
        </p:nvGraphicFramePr>
        <p:xfrm>
          <a:off x="9175616" y="4197063"/>
          <a:ext cx="2381260" cy="466330"/>
        </p:xfrm>
        <a:graphic>
          <a:graphicData uri="http://schemas.openxmlformats.org/presentationml/2006/ole">
            <mc:AlternateContent xmlns:mc="http://schemas.openxmlformats.org/markup-compatibility/2006">
              <mc:Choice xmlns:v="urn:schemas-microsoft-com:vml" Requires="v">
                <p:oleObj spid="_x0000_s5415" name="Equation" r:id="rId25" imgW="2286171" imgH="447856" progId="Equation.DSMT4">
                  <p:embed/>
                </p:oleObj>
              </mc:Choice>
              <mc:Fallback>
                <p:oleObj name="Equation" r:id="rId25" imgW="2286171" imgH="447856" progId="Equation.DSMT4">
                  <p:embed/>
                  <p:pic>
                    <p:nvPicPr>
                      <p:cNvPr id="237" name="对象 236">
                        <a:extLst>
                          <a:ext uri="{FF2B5EF4-FFF2-40B4-BE49-F238E27FC236}">
                            <a16:creationId xmlns:a16="http://schemas.microsoft.com/office/drawing/2014/main" id="{EFDF155B-898F-4F0A-8959-6860858AC120}"/>
                          </a:ext>
                        </a:extLst>
                      </p:cNvPr>
                      <p:cNvPicPr/>
                      <p:nvPr/>
                    </p:nvPicPr>
                    <p:blipFill>
                      <a:blip r:embed="rId26"/>
                      <a:stretch>
                        <a:fillRect/>
                      </a:stretch>
                    </p:blipFill>
                    <p:spPr>
                      <a:xfrm>
                        <a:off x="9175616" y="4197063"/>
                        <a:ext cx="2381260" cy="466330"/>
                      </a:xfrm>
                      <a:prstGeom prst="rect">
                        <a:avLst/>
                      </a:prstGeom>
                    </p:spPr>
                  </p:pic>
                </p:oleObj>
              </mc:Fallback>
            </mc:AlternateContent>
          </a:graphicData>
        </a:graphic>
      </p:graphicFrame>
      <p:sp>
        <p:nvSpPr>
          <p:cNvPr id="243" name="文本框 242">
            <a:extLst>
              <a:ext uri="{FF2B5EF4-FFF2-40B4-BE49-F238E27FC236}">
                <a16:creationId xmlns:a16="http://schemas.microsoft.com/office/drawing/2014/main" id="{4C139692-FEE1-4025-B826-61C59029F99A}"/>
              </a:ext>
            </a:extLst>
          </p:cNvPr>
          <p:cNvSpPr txBox="1"/>
          <p:nvPr/>
        </p:nvSpPr>
        <p:spPr>
          <a:xfrm>
            <a:off x="8950293" y="3834937"/>
            <a:ext cx="3089966" cy="307777"/>
          </a:xfrm>
          <a:prstGeom prst="rect">
            <a:avLst/>
          </a:prstGeom>
          <a:noFill/>
        </p:spPr>
        <p:txBody>
          <a:bodyPr wrap="square" rtlCol="0">
            <a:spAutoFit/>
          </a:bodyPr>
          <a:lstStyle>
            <a:defPPr>
              <a:defRPr lang="zh-CN"/>
            </a:defPPr>
            <a:lvl1pPr indent="-108000">
              <a:buFont typeface="Arial" panose="020B0604020202020204" pitchFamily="34" charset="0"/>
              <a:buChar char="•"/>
              <a:defRPr sz="1400" b="1">
                <a:ea typeface="微软雅黑" panose="020B0503020204020204" pitchFamily="34" charset="-122"/>
              </a:defRPr>
            </a:lvl1pPr>
          </a:lstStyle>
          <a:p>
            <a:r>
              <a:rPr lang="en-US" altLang="zh-CN" dirty="0">
                <a:solidFill>
                  <a:prstClr val="black"/>
                </a:solidFill>
                <a:latin typeface="Times New Roman" panose="020F0502020204030204"/>
              </a:rPr>
              <a:t>Finite difference numerical solution</a:t>
            </a:r>
            <a:endParaRPr lang="zh-CN" altLang="en-US" dirty="0">
              <a:solidFill>
                <a:prstClr val="black"/>
              </a:solidFill>
              <a:latin typeface="Times New Roman" panose="020F0502020204030204"/>
            </a:endParaRPr>
          </a:p>
        </p:txBody>
      </p:sp>
      <p:graphicFrame>
        <p:nvGraphicFramePr>
          <p:cNvPr id="244" name="对象 243">
            <a:extLst>
              <a:ext uri="{FF2B5EF4-FFF2-40B4-BE49-F238E27FC236}">
                <a16:creationId xmlns:a16="http://schemas.microsoft.com/office/drawing/2014/main" id="{5F54C8A5-3623-4D55-A827-3F8F86CC0F09}"/>
              </a:ext>
            </a:extLst>
          </p:cNvPr>
          <p:cNvGraphicFramePr>
            <a:graphicFrameLocks noChangeAspect="1"/>
          </p:cNvGraphicFramePr>
          <p:nvPr>
            <p:extLst>
              <p:ext uri="{D42A27DB-BD31-4B8C-83A1-F6EECF244321}">
                <p14:modId xmlns:p14="http://schemas.microsoft.com/office/powerpoint/2010/main" val="1774061332"/>
              </p:ext>
            </p:extLst>
          </p:nvPr>
        </p:nvGraphicFramePr>
        <p:xfrm>
          <a:off x="9224945" y="4755898"/>
          <a:ext cx="2228850" cy="542925"/>
        </p:xfrm>
        <a:graphic>
          <a:graphicData uri="http://schemas.openxmlformats.org/presentationml/2006/ole">
            <mc:AlternateContent xmlns:mc="http://schemas.openxmlformats.org/markup-compatibility/2006">
              <mc:Choice xmlns:v="urn:schemas-microsoft-com:vml" Requires="v">
                <p:oleObj spid="_x0000_s5416" name="Equation" r:id="rId27" imgW="2228926" imgH="542899" progId="Equation.DSMT4">
                  <p:embed/>
                </p:oleObj>
              </mc:Choice>
              <mc:Fallback>
                <p:oleObj name="Equation" r:id="rId27" imgW="2228926" imgH="542899" progId="Equation.DSMT4">
                  <p:embed/>
                  <p:pic>
                    <p:nvPicPr>
                      <p:cNvPr id="239" name="对象 238">
                        <a:extLst>
                          <a:ext uri="{FF2B5EF4-FFF2-40B4-BE49-F238E27FC236}">
                            <a16:creationId xmlns:a16="http://schemas.microsoft.com/office/drawing/2014/main" id="{672A9A64-248A-4D3C-AF21-C2B0AC802608}"/>
                          </a:ext>
                        </a:extLst>
                      </p:cNvPr>
                      <p:cNvPicPr/>
                      <p:nvPr/>
                    </p:nvPicPr>
                    <p:blipFill>
                      <a:blip r:embed="rId28"/>
                      <a:stretch>
                        <a:fillRect/>
                      </a:stretch>
                    </p:blipFill>
                    <p:spPr>
                      <a:xfrm>
                        <a:off x="9224945" y="4755898"/>
                        <a:ext cx="2228850" cy="542925"/>
                      </a:xfrm>
                      <a:prstGeom prst="rect">
                        <a:avLst/>
                      </a:prstGeom>
                    </p:spPr>
                  </p:pic>
                </p:oleObj>
              </mc:Fallback>
            </mc:AlternateContent>
          </a:graphicData>
        </a:graphic>
      </p:graphicFrame>
      <p:sp>
        <p:nvSpPr>
          <p:cNvPr id="245" name="文本框 244">
            <a:extLst>
              <a:ext uri="{FF2B5EF4-FFF2-40B4-BE49-F238E27FC236}">
                <a16:creationId xmlns:a16="http://schemas.microsoft.com/office/drawing/2014/main" id="{9D69B8C3-069A-4471-B01D-D048704CA963}"/>
              </a:ext>
            </a:extLst>
          </p:cNvPr>
          <p:cNvSpPr txBox="1"/>
          <p:nvPr/>
        </p:nvSpPr>
        <p:spPr>
          <a:xfrm>
            <a:off x="8950292" y="5305458"/>
            <a:ext cx="2998821" cy="307777"/>
          </a:xfrm>
          <a:prstGeom prst="rect">
            <a:avLst/>
          </a:prstGeom>
          <a:noFill/>
        </p:spPr>
        <p:txBody>
          <a:bodyPr wrap="square" rtlCol="0">
            <a:spAutoFit/>
          </a:bodyPr>
          <a:lstStyle>
            <a:defPPr>
              <a:defRPr lang="zh-CN"/>
            </a:defPPr>
            <a:lvl1pPr indent="-108000">
              <a:buFont typeface="Arial" panose="020B0604020202020204" pitchFamily="34" charset="0"/>
              <a:buChar char="•"/>
              <a:defRPr sz="1400" b="1">
                <a:ea typeface="微软雅黑" panose="020B0503020204020204" pitchFamily="34" charset="-122"/>
              </a:defRPr>
            </a:lvl1pPr>
          </a:lstStyle>
          <a:p>
            <a:r>
              <a:rPr lang="en-US" altLang="zh-CN" dirty="0">
                <a:solidFill>
                  <a:prstClr val="black"/>
                </a:solidFill>
                <a:latin typeface="Times New Roman" panose="020F0502020204030204"/>
              </a:rPr>
              <a:t>Coupling simulation time step</a:t>
            </a:r>
            <a:endParaRPr lang="zh-CN" altLang="en-US" dirty="0">
              <a:solidFill>
                <a:prstClr val="black"/>
              </a:solidFill>
              <a:latin typeface="Times New Roman" panose="020F0502020204030204"/>
            </a:endParaRPr>
          </a:p>
        </p:txBody>
      </p:sp>
      <p:graphicFrame>
        <p:nvGraphicFramePr>
          <p:cNvPr id="246" name="对象 245">
            <a:extLst>
              <a:ext uri="{FF2B5EF4-FFF2-40B4-BE49-F238E27FC236}">
                <a16:creationId xmlns:a16="http://schemas.microsoft.com/office/drawing/2014/main" id="{0B44C5E4-81CF-4C8A-81A8-8EA0F51A79C1}"/>
              </a:ext>
            </a:extLst>
          </p:cNvPr>
          <p:cNvGraphicFramePr>
            <a:graphicFrameLocks noChangeAspect="1"/>
          </p:cNvGraphicFramePr>
          <p:nvPr>
            <p:extLst>
              <p:ext uri="{D42A27DB-BD31-4B8C-83A1-F6EECF244321}">
                <p14:modId xmlns:p14="http://schemas.microsoft.com/office/powerpoint/2010/main" val="1673419025"/>
              </p:ext>
            </p:extLst>
          </p:nvPr>
        </p:nvGraphicFramePr>
        <p:xfrm>
          <a:off x="9671363" y="5586211"/>
          <a:ext cx="1647825" cy="542925"/>
        </p:xfrm>
        <a:graphic>
          <a:graphicData uri="http://schemas.openxmlformats.org/presentationml/2006/ole">
            <mc:AlternateContent xmlns:mc="http://schemas.openxmlformats.org/markup-compatibility/2006">
              <mc:Choice xmlns:v="urn:schemas-microsoft-com:vml" Requires="v">
                <p:oleObj spid="_x0000_s5417" name="Equation" r:id="rId29" imgW="1647843" imgH="542899" progId="Equation.DSMT4">
                  <p:embed/>
                </p:oleObj>
              </mc:Choice>
              <mc:Fallback>
                <p:oleObj name="Equation" r:id="rId29" imgW="1647843" imgH="542899" progId="Equation.DSMT4">
                  <p:embed/>
                  <p:pic>
                    <p:nvPicPr>
                      <p:cNvPr id="241" name="对象 240">
                        <a:extLst>
                          <a:ext uri="{FF2B5EF4-FFF2-40B4-BE49-F238E27FC236}">
                            <a16:creationId xmlns:a16="http://schemas.microsoft.com/office/drawing/2014/main" id="{468C361D-A566-4E1D-A8F2-0969183CACB4}"/>
                          </a:ext>
                        </a:extLst>
                      </p:cNvPr>
                      <p:cNvPicPr/>
                      <p:nvPr/>
                    </p:nvPicPr>
                    <p:blipFill>
                      <a:blip r:embed="rId30"/>
                      <a:stretch>
                        <a:fillRect/>
                      </a:stretch>
                    </p:blipFill>
                    <p:spPr>
                      <a:xfrm>
                        <a:off x="9671363" y="5586211"/>
                        <a:ext cx="1647825" cy="542925"/>
                      </a:xfrm>
                      <a:prstGeom prst="rect">
                        <a:avLst/>
                      </a:prstGeom>
                    </p:spPr>
                  </p:pic>
                </p:oleObj>
              </mc:Fallback>
            </mc:AlternateContent>
          </a:graphicData>
        </a:graphic>
      </p:graphicFrame>
      <p:grpSp>
        <p:nvGrpSpPr>
          <p:cNvPr id="247" name="组合 246">
            <a:extLst>
              <a:ext uri="{FF2B5EF4-FFF2-40B4-BE49-F238E27FC236}">
                <a16:creationId xmlns:a16="http://schemas.microsoft.com/office/drawing/2014/main" id="{EEBA54EC-CE3A-43C7-BE63-F30E86076D5C}"/>
              </a:ext>
            </a:extLst>
          </p:cNvPr>
          <p:cNvGrpSpPr/>
          <p:nvPr/>
        </p:nvGrpSpPr>
        <p:grpSpPr>
          <a:xfrm>
            <a:off x="302419" y="2970482"/>
            <a:ext cx="5572276" cy="3227796"/>
            <a:chOff x="355040" y="3197991"/>
            <a:chExt cx="5616780" cy="3240127"/>
          </a:xfrm>
        </p:grpSpPr>
        <p:sp>
          <p:nvSpPr>
            <p:cNvPr id="248" name="矩形 247">
              <a:extLst>
                <a:ext uri="{FF2B5EF4-FFF2-40B4-BE49-F238E27FC236}">
                  <a16:creationId xmlns:a16="http://schemas.microsoft.com/office/drawing/2014/main" id="{E420F977-9803-4AEF-9302-725725D75243}"/>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49" name="矩形 248">
              <a:extLst>
                <a:ext uri="{FF2B5EF4-FFF2-40B4-BE49-F238E27FC236}">
                  <a16:creationId xmlns:a16="http://schemas.microsoft.com/office/drawing/2014/main" id="{7128FFE9-6861-4298-917F-06E3393AA75D}"/>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250" name="组合 249">
            <a:extLst>
              <a:ext uri="{FF2B5EF4-FFF2-40B4-BE49-F238E27FC236}">
                <a16:creationId xmlns:a16="http://schemas.microsoft.com/office/drawing/2014/main" id="{D0559138-78FF-4FFB-A69D-D72FE1390C83}"/>
              </a:ext>
            </a:extLst>
          </p:cNvPr>
          <p:cNvGrpSpPr/>
          <p:nvPr/>
        </p:nvGrpSpPr>
        <p:grpSpPr>
          <a:xfrm>
            <a:off x="6317307" y="2970482"/>
            <a:ext cx="5571500" cy="3227796"/>
            <a:chOff x="355040" y="3197991"/>
            <a:chExt cx="5616780" cy="3240127"/>
          </a:xfrm>
        </p:grpSpPr>
        <p:sp>
          <p:nvSpPr>
            <p:cNvPr id="251" name="矩形 250">
              <a:extLst>
                <a:ext uri="{FF2B5EF4-FFF2-40B4-BE49-F238E27FC236}">
                  <a16:creationId xmlns:a16="http://schemas.microsoft.com/office/drawing/2014/main" id="{F9D50855-3C62-4996-AF28-FD8575F6B5A7}"/>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52" name="矩形 251">
              <a:extLst>
                <a:ext uri="{FF2B5EF4-FFF2-40B4-BE49-F238E27FC236}">
                  <a16:creationId xmlns:a16="http://schemas.microsoft.com/office/drawing/2014/main" id="{21E8F8C2-E2CB-444F-B8E0-A0D4D897CED1}"/>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128" name="灯片编号占位符 1">
            <a:extLst>
              <a:ext uri="{FF2B5EF4-FFF2-40B4-BE49-F238E27FC236}">
                <a16:creationId xmlns:a16="http://schemas.microsoft.com/office/drawing/2014/main" id="{BD42D437-DE36-4656-8A3A-B7AA1EC7BC68}"/>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12</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3715768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617C384A-FBC1-4BCB-92E5-7CE893B85D6B}"/>
              </a:ext>
            </a:extLst>
          </p:cNvPr>
          <p:cNvSpPr txBox="1"/>
          <p:nvPr/>
        </p:nvSpPr>
        <p:spPr>
          <a:xfrm>
            <a:off x="0" y="194137"/>
            <a:ext cx="12192000" cy="646331"/>
          </a:xfrm>
          <a:prstGeom prst="rect">
            <a:avLst/>
          </a:prstGeom>
          <a:noFill/>
        </p:spPr>
        <p:txBody>
          <a:bodyPr wrap="square">
            <a:spAutoFit/>
          </a:bodyPr>
          <a:lstStyle/>
          <a:p>
            <a:pPr algn="ctr"/>
            <a:r>
              <a:rPr lang="en-US" altLang="zh-CN" sz="3600" b="1" dirty="0">
                <a:latin typeface="Arial" panose="020B0604020202020204" pitchFamily="34" charset="0"/>
                <a:cs typeface="Arial" panose="020B0604020202020204" pitchFamily="34" charset="0"/>
              </a:rPr>
              <a:t>Contents</a:t>
            </a:r>
            <a:endParaRPr lang="zh-CN" altLang="en-US" sz="3600" b="1"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17E0A91E-D017-4FCC-88F5-23A91CA8CA65}"/>
              </a:ext>
            </a:extLst>
          </p:cNvPr>
          <p:cNvSpPr txBox="1"/>
          <p:nvPr/>
        </p:nvSpPr>
        <p:spPr>
          <a:xfrm>
            <a:off x="3177924" y="1861648"/>
            <a:ext cx="6372475" cy="3134704"/>
          </a:xfrm>
          <a:prstGeom prst="rect">
            <a:avLst/>
          </a:prstGeom>
          <a:noFill/>
        </p:spPr>
        <p:txBody>
          <a:bodyPr wrap="square" rtlCol="0">
            <a:spAutoFit/>
          </a:bodyPr>
          <a:lstStyle/>
          <a:p>
            <a:pPr>
              <a:lnSpc>
                <a:spcPct val="150000"/>
              </a:lnSpc>
            </a:pPr>
            <a:r>
              <a:rPr lang="en-US" altLang="zh-CN" sz="3400" b="1" dirty="0">
                <a:solidFill>
                  <a:prstClr val="black"/>
                </a:solidFill>
                <a:effectLst>
                  <a:glow rad="101600">
                    <a:prstClr val="white">
                      <a:alpha val="60000"/>
                    </a:prst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1. Introduction</a:t>
            </a:r>
          </a:p>
          <a:p>
            <a:pPr>
              <a:lnSpc>
                <a:spcPct val="150000"/>
              </a:lnSpc>
            </a:pPr>
            <a:r>
              <a:rPr lang="en-US" altLang="zh-CN" sz="3400" b="1" dirty="0">
                <a:solidFill>
                  <a:prstClr val="black"/>
                </a:solidFill>
                <a:effectLst>
                  <a:glow rad="101600">
                    <a:prstClr val="white">
                      <a:alpha val="60000"/>
                    </a:prstClr>
                  </a:glow>
                </a:effectLst>
                <a:latin typeface="Arial" panose="020B0604020202020204" pitchFamily="34" charset="0"/>
                <a:ea typeface="黑体"/>
                <a:cs typeface="Arial" panose="020B0604020202020204" pitchFamily="34" charset="0"/>
              </a:rPr>
              <a:t>2. Theory and Method</a:t>
            </a:r>
          </a:p>
          <a:p>
            <a:pPr>
              <a:lnSpc>
                <a:spcPct val="150000"/>
              </a:lnSpc>
            </a:pPr>
            <a:r>
              <a:rPr lang="en-US" altLang="zh-CN" sz="3400" b="1" dirty="0">
                <a:solidFill>
                  <a:prstClr val="black"/>
                </a:solidFill>
                <a:effectLst>
                  <a:glow rad="101600">
                    <a:prstClr val="white">
                      <a:alpha val="60000"/>
                    </a:prst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3. Results and Discussion </a:t>
            </a:r>
          </a:p>
          <a:p>
            <a:pPr>
              <a:lnSpc>
                <a:spcPct val="150000"/>
              </a:lnSpc>
            </a:pPr>
            <a:r>
              <a:rPr lang="en-US" altLang="zh-CN" sz="3400" b="1" dirty="0">
                <a:solidFill>
                  <a:prstClr val="black"/>
                </a:solidFill>
                <a:effectLst>
                  <a:glow rad="101600">
                    <a:prstClr val="white">
                      <a:alpha val="60000"/>
                    </a:prst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4. Conclusions and Outlooks </a:t>
            </a:r>
            <a:endParaRPr lang="zh-CN" altLang="en-US" sz="3400" b="1" dirty="0">
              <a:solidFill>
                <a:prstClr val="black"/>
              </a:solidFill>
              <a:effectLst>
                <a:glow rad="101600">
                  <a:prstClr val="white">
                    <a:alpha val="60000"/>
                  </a:prst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endParaRPr>
          </a:p>
        </p:txBody>
      </p:sp>
      <p:sp>
        <p:nvSpPr>
          <p:cNvPr id="5" name="灯片编号占位符 1">
            <a:extLst>
              <a:ext uri="{FF2B5EF4-FFF2-40B4-BE49-F238E27FC236}">
                <a16:creationId xmlns:a16="http://schemas.microsoft.com/office/drawing/2014/main" id="{40E05C57-73EC-4BFE-9408-9D7A2FF10C7F}"/>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13</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3202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250" fill="hold"/>
                                        <p:tgtEl>
                                          <p:spTgt spid="4">
                                            <p:txEl>
                                              <p:pRg st="2" end="2"/>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3. Results and Discussion</a:t>
            </a:r>
          </a:p>
        </p:txBody>
      </p:sp>
      <p:sp>
        <p:nvSpPr>
          <p:cNvPr id="128" name="文本框 127">
            <a:extLst>
              <a:ext uri="{FF2B5EF4-FFF2-40B4-BE49-F238E27FC236}">
                <a16:creationId xmlns:a16="http://schemas.microsoft.com/office/drawing/2014/main" id="{86874CE8-4422-4A68-AFD7-42DFC8E97EBE}"/>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3.1 Particle Segmentation, Extraction, and Analysis </a:t>
            </a:r>
          </a:p>
        </p:txBody>
      </p:sp>
      <p:sp>
        <p:nvSpPr>
          <p:cNvPr id="253" name="文本框 252">
            <a:extLst>
              <a:ext uri="{FF2B5EF4-FFF2-40B4-BE49-F238E27FC236}">
                <a16:creationId xmlns:a16="http://schemas.microsoft.com/office/drawing/2014/main" id="{8A809E74-ECB9-42D7-8591-D42A0633754A}"/>
              </a:ext>
            </a:extLst>
          </p:cNvPr>
          <p:cNvSpPr txBox="1"/>
          <p:nvPr/>
        </p:nvSpPr>
        <p:spPr>
          <a:xfrm>
            <a:off x="341689" y="1319040"/>
            <a:ext cx="11508622" cy="1443344"/>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Segmentation &amp; analysis: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Bentheim sandstone images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watershed segmentation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rotation-invariant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SH analysis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calculation of particle size and shape distribution;</a:t>
            </a:r>
          </a:p>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Rotation-invariant SH analysis: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Construct rotation-invariant SH factors and statistically analyze the distribution characteristics of the four rotation-invariant SH factors.</a:t>
            </a:r>
            <a:endParaRPr lang="en-US" altLang="zh-CN" dirty="0">
              <a:solidFill>
                <a:prstClr val="black"/>
              </a:solidFill>
              <a:latin typeface="Arial" panose="020B0604020202020204" pitchFamily="34" charset="0"/>
              <a:ea typeface="黑体"/>
              <a:cs typeface="Arial" panose="020B0604020202020204" pitchFamily="34" charset="0"/>
            </a:endParaRPr>
          </a:p>
        </p:txBody>
      </p:sp>
      <p:grpSp>
        <p:nvGrpSpPr>
          <p:cNvPr id="254" name="组合 253">
            <a:extLst>
              <a:ext uri="{FF2B5EF4-FFF2-40B4-BE49-F238E27FC236}">
                <a16:creationId xmlns:a16="http://schemas.microsoft.com/office/drawing/2014/main" id="{2372F56F-394F-4868-8C33-680C52C25DAE}"/>
              </a:ext>
            </a:extLst>
          </p:cNvPr>
          <p:cNvGrpSpPr/>
          <p:nvPr/>
        </p:nvGrpSpPr>
        <p:grpSpPr>
          <a:xfrm>
            <a:off x="458257" y="3011308"/>
            <a:ext cx="6539245" cy="3006564"/>
            <a:chOff x="-2075823" y="2629886"/>
            <a:chExt cx="8319598" cy="3825121"/>
          </a:xfrm>
        </p:grpSpPr>
        <p:pic>
          <p:nvPicPr>
            <p:cNvPr id="255" name="图片 254">
              <a:extLst>
                <a:ext uri="{FF2B5EF4-FFF2-40B4-BE49-F238E27FC236}">
                  <a16:creationId xmlns:a16="http://schemas.microsoft.com/office/drawing/2014/main" id="{3A6C7616-C612-4B5D-8EBE-AF510D075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45" y="2629886"/>
              <a:ext cx="2622635" cy="1854636"/>
            </a:xfrm>
            <a:prstGeom prst="rect">
              <a:avLst/>
            </a:prstGeom>
          </p:spPr>
        </p:pic>
        <p:pic>
          <p:nvPicPr>
            <p:cNvPr id="256" name="图片 255">
              <a:extLst>
                <a:ext uri="{FF2B5EF4-FFF2-40B4-BE49-F238E27FC236}">
                  <a16:creationId xmlns:a16="http://schemas.microsoft.com/office/drawing/2014/main" id="{037D9EDC-77CC-4EFC-8217-0E487F36F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310" y="4600371"/>
              <a:ext cx="2622635" cy="1854636"/>
            </a:xfrm>
            <a:prstGeom prst="rect">
              <a:avLst/>
            </a:prstGeom>
          </p:spPr>
        </p:pic>
        <p:pic>
          <p:nvPicPr>
            <p:cNvPr id="257" name="图片 256">
              <a:extLst>
                <a:ext uri="{FF2B5EF4-FFF2-40B4-BE49-F238E27FC236}">
                  <a16:creationId xmlns:a16="http://schemas.microsoft.com/office/drawing/2014/main" id="{E39D038A-D03F-4A1A-B328-FAEF1A6781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1140" y="4600371"/>
              <a:ext cx="2622635" cy="1854636"/>
            </a:xfrm>
            <a:prstGeom prst="rect">
              <a:avLst/>
            </a:prstGeom>
          </p:spPr>
        </p:pic>
        <p:pic>
          <p:nvPicPr>
            <p:cNvPr id="258" name="图片 257">
              <a:extLst>
                <a:ext uri="{FF2B5EF4-FFF2-40B4-BE49-F238E27FC236}">
                  <a16:creationId xmlns:a16="http://schemas.microsoft.com/office/drawing/2014/main" id="{E6BF41B5-5B67-462E-A924-E3C08786BF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1140" y="2629886"/>
              <a:ext cx="2622635" cy="1854636"/>
            </a:xfrm>
            <a:prstGeom prst="rect">
              <a:avLst/>
            </a:prstGeom>
          </p:spPr>
        </p:pic>
        <p:pic>
          <p:nvPicPr>
            <p:cNvPr id="259" name="图片 258">
              <a:extLst>
                <a:ext uri="{FF2B5EF4-FFF2-40B4-BE49-F238E27FC236}">
                  <a16:creationId xmlns:a16="http://schemas.microsoft.com/office/drawing/2014/main" id="{131AD905-63DD-4D6F-B546-730AF20A8B9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75823" y="2630377"/>
              <a:ext cx="2704550" cy="3824139"/>
            </a:xfrm>
            <a:prstGeom prst="rect">
              <a:avLst/>
            </a:prstGeom>
          </p:spPr>
        </p:pic>
      </p:grpSp>
      <p:sp>
        <p:nvSpPr>
          <p:cNvPr id="260" name="文本框 259">
            <a:extLst>
              <a:ext uri="{FF2B5EF4-FFF2-40B4-BE49-F238E27FC236}">
                <a16:creationId xmlns:a16="http://schemas.microsoft.com/office/drawing/2014/main" id="{627EB08D-6EB8-4C9A-8CEB-7771E5E57AD8}"/>
              </a:ext>
            </a:extLst>
          </p:cNvPr>
          <p:cNvSpPr txBox="1"/>
          <p:nvPr/>
        </p:nvSpPr>
        <p:spPr>
          <a:xfrm>
            <a:off x="389783" y="6145272"/>
            <a:ext cx="6743143"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Distribution curves of particle geometric shape characteristics</a:t>
            </a:r>
            <a:endParaRPr lang="zh-CN" altLang="en-US"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261" name="组合 260">
            <a:extLst>
              <a:ext uri="{FF2B5EF4-FFF2-40B4-BE49-F238E27FC236}">
                <a16:creationId xmlns:a16="http://schemas.microsoft.com/office/drawing/2014/main" id="{D4C6497F-F697-4600-9278-63F27D6067F9}"/>
              </a:ext>
            </a:extLst>
          </p:cNvPr>
          <p:cNvGrpSpPr/>
          <p:nvPr/>
        </p:nvGrpSpPr>
        <p:grpSpPr>
          <a:xfrm>
            <a:off x="7329821" y="3011061"/>
            <a:ext cx="4295442" cy="3007058"/>
            <a:chOff x="363537" y="1000521"/>
            <a:chExt cx="6163615" cy="4314887"/>
          </a:xfrm>
        </p:grpSpPr>
        <p:pic>
          <p:nvPicPr>
            <p:cNvPr id="262" name="图片 261">
              <a:extLst>
                <a:ext uri="{FF2B5EF4-FFF2-40B4-BE49-F238E27FC236}">
                  <a16:creationId xmlns:a16="http://schemas.microsoft.com/office/drawing/2014/main" id="{D137FFF8-EA40-4987-AC4D-2F73443558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537" y="3223295"/>
              <a:ext cx="2958450" cy="2092113"/>
            </a:xfrm>
            <a:prstGeom prst="rect">
              <a:avLst/>
            </a:prstGeom>
          </p:spPr>
        </p:pic>
        <p:pic>
          <p:nvPicPr>
            <p:cNvPr id="263" name="图片 262">
              <a:extLst>
                <a:ext uri="{FF2B5EF4-FFF2-40B4-BE49-F238E27FC236}">
                  <a16:creationId xmlns:a16="http://schemas.microsoft.com/office/drawing/2014/main" id="{27810D4A-CDE2-4CA4-BEE5-105AF8029F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8702" y="3222387"/>
              <a:ext cx="2958450" cy="2092113"/>
            </a:xfrm>
            <a:prstGeom prst="rect">
              <a:avLst/>
            </a:prstGeom>
          </p:spPr>
        </p:pic>
        <p:pic>
          <p:nvPicPr>
            <p:cNvPr id="264" name="图片 263">
              <a:extLst>
                <a:ext uri="{FF2B5EF4-FFF2-40B4-BE49-F238E27FC236}">
                  <a16:creationId xmlns:a16="http://schemas.microsoft.com/office/drawing/2014/main" id="{DFBBE171-8217-4B7C-B9A9-B8B50693C9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3537" y="1000521"/>
              <a:ext cx="2958450" cy="2092113"/>
            </a:xfrm>
            <a:prstGeom prst="rect">
              <a:avLst/>
            </a:prstGeom>
          </p:spPr>
        </p:pic>
        <p:pic>
          <p:nvPicPr>
            <p:cNvPr id="265" name="图片 264">
              <a:extLst>
                <a:ext uri="{FF2B5EF4-FFF2-40B4-BE49-F238E27FC236}">
                  <a16:creationId xmlns:a16="http://schemas.microsoft.com/office/drawing/2014/main" id="{6AE21BC1-A673-48F4-8060-EEBC6119C0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68702" y="1009034"/>
              <a:ext cx="2958450" cy="2092113"/>
            </a:xfrm>
            <a:prstGeom prst="rect">
              <a:avLst/>
            </a:prstGeom>
          </p:spPr>
        </p:pic>
      </p:grpSp>
      <p:sp>
        <p:nvSpPr>
          <p:cNvPr id="266" name="文本框 265">
            <a:extLst>
              <a:ext uri="{FF2B5EF4-FFF2-40B4-BE49-F238E27FC236}">
                <a16:creationId xmlns:a16="http://schemas.microsoft.com/office/drawing/2014/main" id="{56550F31-10BB-4A0B-8DDE-969A988C5E98}"/>
              </a:ext>
            </a:extLst>
          </p:cNvPr>
          <p:cNvSpPr txBox="1"/>
          <p:nvPr/>
        </p:nvSpPr>
        <p:spPr>
          <a:xfrm>
            <a:off x="7165258" y="6145272"/>
            <a:ext cx="4597280"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Rotational invariant SH factor distribution curves</a:t>
            </a:r>
            <a:endParaRPr lang="zh-CN" altLang="en-US"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267" name="组合 266">
            <a:extLst>
              <a:ext uri="{FF2B5EF4-FFF2-40B4-BE49-F238E27FC236}">
                <a16:creationId xmlns:a16="http://schemas.microsoft.com/office/drawing/2014/main" id="{36F5C267-4ADC-4A22-93F5-288857424DB2}"/>
              </a:ext>
            </a:extLst>
          </p:cNvPr>
          <p:cNvGrpSpPr/>
          <p:nvPr/>
        </p:nvGrpSpPr>
        <p:grpSpPr>
          <a:xfrm>
            <a:off x="428625" y="2893690"/>
            <a:ext cx="6619875" cy="3184911"/>
            <a:chOff x="355040" y="3197991"/>
            <a:chExt cx="5616780" cy="3240127"/>
          </a:xfrm>
        </p:grpSpPr>
        <p:sp>
          <p:nvSpPr>
            <p:cNvPr id="268" name="矩形 267">
              <a:extLst>
                <a:ext uri="{FF2B5EF4-FFF2-40B4-BE49-F238E27FC236}">
                  <a16:creationId xmlns:a16="http://schemas.microsoft.com/office/drawing/2014/main" id="{5736BF0A-3ED7-4AE0-889E-ED4FEB66265B}"/>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69" name="矩形 268">
              <a:extLst>
                <a:ext uri="{FF2B5EF4-FFF2-40B4-BE49-F238E27FC236}">
                  <a16:creationId xmlns:a16="http://schemas.microsoft.com/office/drawing/2014/main" id="{886E7329-EC33-4892-9CA4-09339DDAB877}"/>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270" name="组合 269">
            <a:extLst>
              <a:ext uri="{FF2B5EF4-FFF2-40B4-BE49-F238E27FC236}">
                <a16:creationId xmlns:a16="http://schemas.microsoft.com/office/drawing/2014/main" id="{8230EDA5-5AFE-4049-9468-A65A10E39E72}"/>
              </a:ext>
            </a:extLst>
          </p:cNvPr>
          <p:cNvGrpSpPr/>
          <p:nvPr/>
        </p:nvGrpSpPr>
        <p:grpSpPr>
          <a:xfrm>
            <a:off x="7165259" y="2896056"/>
            <a:ext cx="4597920" cy="3184911"/>
            <a:chOff x="355040" y="3197991"/>
            <a:chExt cx="5616780" cy="3240127"/>
          </a:xfrm>
        </p:grpSpPr>
        <p:sp>
          <p:nvSpPr>
            <p:cNvPr id="271" name="矩形 270">
              <a:extLst>
                <a:ext uri="{FF2B5EF4-FFF2-40B4-BE49-F238E27FC236}">
                  <a16:creationId xmlns:a16="http://schemas.microsoft.com/office/drawing/2014/main" id="{D875D9E7-6077-4688-B800-BF1DA816081D}"/>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72" name="矩形 271">
              <a:extLst>
                <a:ext uri="{FF2B5EF4-FFF2-40B4-BE49-F238E27FC236}">
                  <a16:creationId xmlns:a16="http://schemas.microsoft.com/office/drawing/2014/main" id="{E94AB8B1-8F00-4E3F-83B7-900528060549}"/>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273" name="文本框 272">
            <a:extLst>
              <a:ext uri="{FF2B5EF4-FFF2-40B4-BE49-F238E27FC236}">
                <a16:creationId xmlns:a16="http://schemas.microsoft.com/office/drawing/2014/main" id="{145BABAA-4CA5-417C-BF34-C5A3CC782E2B}"/>
              </a:ext>
            </a:extLst>
          </p:cNvPr>
          <p:cNvSpPr txBox="1"/>
          <p:nvPr/>
        </p:nvSpPr>
        <p:spPr>
          <a:xfrm>
            <a:off x="7660653" y="3350295"/>
            <a:ext cx="828610" cy="253916"/>
          </a:xfrm>
          <a:prstGeom prst="rect">
            <a:avLst/>
          </a:prstGeom>
          <a:noFill/>
        </p:spPr>
        <p:txBody>
          <a:bodyPr wrap="square" rtlCol="0">
            <a:spAutoFit/>
          </a:bodyPr>
          <a:lstStyle/>
          <a:p>
            <a:r>
              <a:rPr lang="en-US" altLang="zh-CN" sz="1050" i="1" dirty="0">
                <a:solidFill>
                  <a:prstClr val="black"/>
                </a:solidFill>
                <a:latin typeface="Times New Roman" panose="02020603050405020304" pitchFamily="18" charset="0"/>
                <a:ea typeface="黑体"/>
                <a:cs typeface="Times New Roman" panose="02020603050405020304" pitchFamily="18" charset="0"/>
              </a:rPr>
              <a:t>p</a:t>
            </a:r>
            <a:r>
              <a:rPr lang="en-US" altLang="zh-CN" sz="1050" baseline="-25000" dirty="0">
                <a:solidFill>
                  <a:prstClr val="black"/>
                </a:solidFill>
                <a:latin typeface="Times New Roman" panose="02020603050405020304" pitchFamily="18" charset="0"/>
                <a:ea typeface="黑体"/>
                <a:cs typeface="Times New Roman" panose="02020603050405020304" pitchFamily="18" charset="0"/>
              </a:rPr>
              <a:t>1</a:t>
            </a:r>
            <a:r>
              <a:rPr lang="en-US" altLang="zh-CN" sz="1050" dirty="0">
                <a:solidFill>
                  <a:prstClr val="black"/>
                </a:solidFill>
                <a:latin typeface="Times New Roman" panose="02020603050405020304" pitchFamily="18" charset="0"/>
                <a:ea typeface="黑体"/>
                <a:cs typeface="Times New Roman" panose="02020603050405020304" pitchFamily="18" charset="0"/>
              </a:rPr>
              <a:t> &gt; </a:t>
            </a:r>
            <a:r>
              <a:rPr lang="en-US" altLang="zh-CN" sz="1050" i="1" dirty="0">
                <a:solidFill>
                  <a:prstClr val="black"/>
                </a:solidFill>
                <a:latin typeface="Times New Roman" panose="02020603050405020304" pitchFamily="18" charset="0"/>
                <a:ea typeface="黑体"/>
                <a:cs typeface="Times New Roman" panose="02020603050405020304" pitchFamily="18" charset="0"/>
              </a:rPr>
              <a:t>p</a:t>
            </a:r>
            <a:r>
              <a:rPr lang="en-US" altLang="zh-CN" sz="1050" baseline="-25000" dirty="0">
                <a:solidFill>
                  <a:prstClr val="black"/>
                </a:solidFill>
                <a:latin typeface="Times New Roman" panose="02020603050405020304" pitchFamily="18" charset="0"/>
                <a:ea typeface="黑体"/>
                <a:cs typeface="Times New Roman" panose="02020603050405020304" pitchFamily="18" charset="0"/>
              </a:rPr>
              <a:t>2</a:t>
            </a:r>
            <a:r>
              <a:rPr lang="en-US" altLang="zh-CN" sz="1050" dirty="0">
                <a:solidFill>
                  <a:prstClr val="black"/>
                </a:solidFill>
                <a:latin typeface="Times New Roman" panose="02020603050405020304" pitchFamily="18" charset="0"/>
                <a:ea typeface="黑体"/>
                <a:cs typeface="Times New Roman" panose="02020603050405020304" pitchFamily="18" charset="0"/>
              </a:rPr>
              <a:t> &gt; </a:t>
            </a:r>
            <a:r>
              <a:rPr lang="en-US" altLang="zh-CN" sz="1050" i="1" dirty="0">
                <a:solidFill>
                  <a:prstClr val="black"/>
                </a:solidFill>
                <a:latin typeface="Times New Roman" panose="02020603050405020304" pitchFamily="18" charset="0"/>
                <a:ea typeface="黑体"/>
                <a:cs typeface="Times New Roman" panose="02020603050405020304" pitchFamily="18" charset="0"/>
              </a:rPr>
              <a:t>p</a:t>
            </a:r>
            <a:r>
              <a:rPr lang="en-US" altLang="zh-CN" sz="1050" baseline="-25000" dirty="0">
                <a:solidFill>
                  <a:prstClr val="black"/>
                </a:solidFill>
                <a:latin typeface="Times New Roman" panose="02020603050405020304" pitchFamily="18" charset="0"/>
                <a:ea typeface="黑体"/>
                <a:cs typeface="Times New Roman" panose="02020603050405020304" pitchFamily="18" charset="0"/>
              </a:rPr>
              <a:t>3</a:t>
            </a:r>
            <a:endParaRPr lang="zh-CN" altLang="en-US" sz="1050" baseline="-25000" dirty="0">
              <a:solidFill>
                <a:prstClr val="black"/>
              </a:solidFill>
              <a:latin typeface="Times New Roman" panose="02020603050405020304" pitchFamily="18" charset="0"/>
              <a:ea typeface="黑体"/>
              <a:cs typeface="Times New Roman" panose="02020603050405020304" pitchFamily="18" charset="0"/>
            </a:endParaRPr>
          </a:p>
        </p:txBody>
      </p:sp>
      <p:graphicFrame>
        <p:nvGraphicFramePr>
          <p:cNvPr id="274" name="对象 273">
            <a:extLst>
              <a:ext uri="{FF2B5EF4-FFF2-40B4-BE49-F238E27FC236}">
                <a16:creationId xmlns:a16="http://schemas.microsoft.com/office/drawing/2014/main" id="{49FC94BE-F9FF-48C9-ABC2-2A8613496E18}"/>
              </a:ext>
            </a:extLst>
          </p:cNvPr>
          <p:cNvGraphicFramePr>
            <a:graphicFrameLocks noChangeAspect="1"/>
          </p:cNvGraphicFramePr>
          <p:nvPr>
            <p:extLst>
              <p:ext uri="{D42A27DB-BD31-4B8C-83A1-F6EECF244321}">
                <p14:modId xmlns:p14="http://schemas.microsoft.com/office/powerpoint/2010/main" val="92673904"/>
              </p:ext>
            </p:extLst>
          </p:nvPr>
        </p:nvGraphicFramePr>
        <p:xfrm>
          <a:off x="7704726" y="3628911"/>
          <a:ext cx="645827" cy="197032"/>
        </p:xfrm>
        <a:graphic>
          <a:graphicData uri="http://schemas.openxmlformats.org/presentationml/2006/ole">
            <mc:AlternateContent xmlns:mc="http://schemas.openxmlformats.org/markup-compatibility/2006">
              <mc:Choice xmlns:v="urn:schemas-microsoft-com:vml" Requires="v">
                <p:oleObj spid="_x0000_s4279" name="Equation" r:id="rId13" imgW="749160" imgH="228600" progId="Equation.DSMT4">
                  <p:embed/>
                </p:oleObj>
              </mc:Choice>
              <mc:Fallback>
                <p:oleObj name="Equation" r:id="rId13" imgW="749160" imgH="228600" progId="Equation.DSMT4">
                  <p:embed/>
                  <p:pic>
                    <p:nvPicPr>
                      <p:cNvPr id="108" name="对象 107">
                        <a:extLst>
                          <a:ext uri="{FF2B5EF4-FFF2-40B4-BE49-F238E27FC236}">
                            <a16:creationId xmlns:a16="http://schemas.microsoft.com/office/drawing/2014/main" id="{C58FBB8A-73BA-42BB-ABF4-CB5755730263}"/>
                          </a:ext>
                        </a:extLst>
                      </p:cNvPr>
                      <p:cNvPicPr/>
                      <p:nvPr/>
                    </p:nvPicPr>
                    <p:blipFill>
                      <a:blip r:embed="rId14"/>
                      <a:stretch>
                        <a:fillRect/>
                      </a:stretch>
                    </p:blipFill>
                    <p:spPr>
                      <a:xfrm>
                        <a:off x="7704726" y="3628911"/>
                        <a:ext cx="645827" cy="197032"/>
                      </a:xfrm>
                      <a:prstGeom prst="rect">
                        <a:avLst/>
                      </a:prstGeom>
                    </p:spPr>
                  </p:pic>
                </p:oleObj>
              </mc:Fallback>
            </mc:AlternateContent>
          </a:graphicData>
        </a:graphic>
      </p:graphicFrame>
      <p:graphicFrame>
        <p:nvGraphicFramePr>
          <p:cNvPr id="275" name="对象 274">
            <a:extLst>
              <a:ext uri="{FF2B5EF4-FFF2-40B4-BE49-F238E27FC236}">
                <a16:creationId xmlns:a16="http://schemas.microsoft.com/office/drawing/2014/main" id="{01935384-51AA-491C-92FE-6D5274CC536C}"/>
              </a:ext>
            </a:extLst>
          </p:cNvPr>
          <p:cNvGraphicFramePr>
            <a:graphicFrameLocks noChangeAspect="1"/>
          </p:cNvGraphicFramePr>
          <p:nvPr>
            <p:extLst>
              <p:ext uri="{D42A27DB-BD31-4B8C-83A1-F6EECF244321}">
                <p14:modId xmlns:p14="http://schemas.microsoft.com/office/powerpoint/2010/main" val="1414682776"/>
              </p:ext>
            </p:extLst>
          </p:nvPr>
        </p:nvGraphicFramePr>
        <p:xfrm>
          <a:off x="9944100" y="3149600"/>
          <a:ext cx="762000" cy="228600"/>
        </p:xfrm>
        <a:graphic>
          <a:graphicData uri="http://schemas.openxmlformats.org/presentationml/2006/ole">
            <mc:AlternateContent xmlns:mc="http://schemas.openxmlformats.org/markup-compatibility/2006">
              <mc:Choice xmlns:v="urn:schemas-microsoft-com:vml" Requires="v">
                <p:oleObj spid="_x0000_s4280" name="Equation" r:id="rId15" imgW="761760" imgH="228600" progId="Equation.DSMT4">
                  <p:embed/>
                </p:oleObj>
              </mc:Choice>
              <mc:Fallback>
                <p:oleObj name="Equation" r:id="rId15" imgW="761760" imgH="228600" progId="Equation.DSMT4">
                  <p:embed/>
                  <p:pic>
                    <p:nvPicPr>
                      <p:cNvPr id="109" name="对象 108">
                        <a:extLst>
                          <a:ext uri="{FF2B5EF4-FFF2-40B4-BE49-F238E27FC236}">
                            <a16:creationId xmlns:a16="http://schemas.microsoft.com/office/drawing/2014/main" id="{D234B797-6231-4C97-B1A3-4BBDA5A0FE3B}"/>
                          </a:ext>
                        </a:extLst>
                      </p:cNvPr>
                      <p:cNvPicPr/>
                      <p:nvPr/>
                    </p:nvPicPr>
                    <p:blipFill>
                      <a:blip r:embed="rId16"/>
                      <a:stretch>
                        <a:fillRect/>
                      </a:stretch>
                    </p:blipFill>
                    <p:spPr>
                      <a:xfrm>
                        <a:off x="9944100" y="3149600"/>
                        <a:ext cx="762000" cy="228600"/>
                      </a:xfrm>
                      <a:prstGeom prst="rect">
                        <a:avLst/>
                      </a:prstGeom>
                    </p:spPr>
                  </p:pic>
                </p:oleObj>
              </mc:Fallback>
            </mc:AlternateContent>
          </a:graphicData>
        </a:graphic>
      </p:graphicFrame>
      <p:graphicFrame>
        <p:nvGraphicFramePr>
          <p:cNvPr id="276" name="对象 275">
            <a:extLst>
              <a:ext uri="{FF2B5EF4-FFF2-40B4-BE49-F238E27FC236}">
                <a16:creationId xmlns:a16="http://schemas.microsoft.com/office/drawing/2014/main" id="{8CB204E5-233E-48B9-AB1D-F6946D6066A5}"/>
              </a:ext>
            </a:extLst>
          </p:cNvPr>
          <p:cNvGraphicFramePr>
            <a:graphicFrameLocks noChangeAspect="1"/>
          </p:cNvGraphicFramePr>
          <p:nvPr>
            <p:extLst>
              <p:ext uri="{D42A27DB-BD31-4B8C-83A1-F6EECF244321}">
                <p14:modId xmlns:p14="http://schemas.microsoft.com/office/powerpoint/2010/main" val="805224458"/>
              </p:ext>
            </p:extLst>
          </p:nvPr>
        </p:nvGraphicFramePr>
        <p:xfrm>
          <a:off x="1710311" y="3468145"/>
          <a:ext cx="449819" cy="302763"/>
        </p:xfrm>
        <a:graphic>
          <a:graphicData uri="http://schemas.openxmlformats.org/presentationml/2006/ole">
            <mc:AlternateContent xmlns:mc="http://schemas.openxmlformats.org/markup-compatibility/2006">
              <mc:Choice xmlns:v="urn:schemas-microsoft-com:vml" Requires="v">
                <p:oleObj spid="_x0000_s4281" name="Equation" r:id="rId17" imgW="660240" imgH="444240" progId="Equation.DSMT4">
                  <p:embed/>
                </p:oleObj>
              </mc:Choice>
              <mc:Fallback>
                <p:oleObj name="Equation" r:id="rId17" imgW="660240" imgH="444240" progId="Equation.DSMT4">
                  <p:embed/>
                  <p:pic>
                    <p:nvPicPr>
                      <p:cNvPr id="110" name="对象 109">
                        <a:extLst>
                          <a:ext uri="{FF2B5EF4-FFF2-40B4-BE49-F238E27FC236}">
                            <a16:creationId xmlns:a16="http://schemas.microsoft.com/office/drawing/2014/main" id="{88DDBB76-144D-4A2D-8613-E2411BBF8595}"/>
                          </a:ext>
                        </a:extLst>
                      </p:cNvPr>
                      <p:cNvPicPr/>
                      <p:nvPr/>
                    </p:nvPicPr>
                    <p:blipFill>
                      <a:blip r:embed="rId18"/>
                      <a:stretch>
                        <a:fillRect/>
                      </a:stretch>
                    </p:blipFill>
                    <p:spPr>
                      <a:xfrm>
                        <a:off x="1710311" y="3468145"/>
                        <a:ext cx="449819" cy="302763"/>
                      </a:xfrm>
                      <a:prstGeom prst="rect">
                        <a:avLst/>
                      </a:prstGeom>
                    </p:spPr>
                  </p:pic>
                </p:oleObj>
              </mc:Fallback>
            </mc:AlternateContent>
          </a:graphicData>
        </a:graphic>
      </p:graphicFrame>
      <p:graphicFrame>
        <p:nvGraphicFramePr>
          <p:cNvPr id="277" name="对象 276">
            <a:extLst>
              <a:ext uri="{FF2B5EF4-FFF2-40B4-BE49-F238E27FC236}">
                <a16:creationId xmlns:a16="http://schemas.microsoft.com/office/drawing/2014/main" id="{C3797D93-DA25-42D5-989D-3F536F570D23}"/>
              </a:ext>
            </a:extLst>
          </p:cNvPr>
          <p:cNvGraphicFramePr>
            <a:graphicFrameLocks noChangeAspect="1"/>
          </p:cNvGraphicFramePr>
          <p:nvPr>
            <p:extLst>
              <p:ext uri="{D42A27DB-BD31-4B8C-83A1-F6EECF244321}">
                <p14:modId xmlns:p14="http://schemas.microsoft.com/office/powerpoint/2010/main" val="2013367717"/>
              </p:ext>
            </p:extLst>
          </p:nvPr>
        </p:nvGraphicFramePr>
        <p:xfrm>
          <a:off x="3129352" y="3112017"/>
          <a:ext cx="625482" cy="276999"/>
        </p:xfrm>
        <a:graphic>
          <a:graphicData uri="http://schemas.openxmlformats.org/presentationml/2006/ole">
            <mc:AlternateContent xmlns:mc="http://schemas.openxmlformats.org/markup-compatibility/2006">
              <mc:Choice xmlns:v="urn:schemas-microsoft-com:vml" Requires="v">
                <p:oleObj spid="_x0000_s4282" name="Equation" r:id="rId19" imgW="888840" imgH="393480" progId="Equation.DSMT4">
                  <p:embed/>
                </p:oleObj>
              </mc:Choice>
              <mc:Fallback>
                <p:oleObj name="Equation" r:id="rId19" imgW="888840" imgH="393480" progId="Equation.DSMT4">
                  <p:embed/>
                  <p:pic>
                    <p:nvPicPr>
                      <p:cNvPr id="111" name="对象 110">
                        <a:extLst>
                          <a:ext uri="{FF2B5EF4-FFF2-40B4-BE49-F238E27FC236}">
                            <a16:creationId xmlns:a16="http://schemas.microsoft.com/office/drawing/2014/main" id="{91F63BD1-0979-49CD-A31A-D9F77748F85D}"/>
                          </a:ext>
                        </a:extLst>
                      </p:cNvPr>
                      <p:cNvPicPr/>
                      <p:nvPr/>
                    </p:nvPicPr>
                    <p:blipFill>
                      <a:blip r:embed="rId20"/>
                      <a:stretch>
                        <a:fillRect/>
                      </a:stretch>
                    </p:blipFill>
                    <p:spPr>
                      <a:xfrm>
                        <a:off x="3129352" y="3112017"/>
                        <a:ext cx="625482" cy="276999"/>
                      </a:xfrm>
                      <a:prstGeom prst="rect">
                        <a:avLst/>
                      </a:prstGeom>
                    </p:spPr>
                  </p:pic>
                </p:oleObj>
              </mc:Fallback>
            </mc:AlternateContent>
          </a:graphicData>
        </a:graphic>
      </p:graphicFrame>
      <p:pic>
        <p:nvPicPr>
          <p:cNvPr id="278" name="图片 277">
            <a:extLst>
              <a:ext uri="{FF2B5EF4-FFF2-40B4-BE49-F238E27FC236}">
                <a16:creationId xmlns:a16="http://schemas.microsoft.com/office/drawing/2014/main" id="{2F28AFCF-53D8-4464-A242-6B5883E451E9}"/>
              </a:ext>
            </a:extLst>
          </p:cNvPr>
          <p:cNvPicPr>
            <a:picLocks noChangeAspect="1"/>
          </p:cNvPicPr>
          <p:nvPr/>
        </p:nvPicPr>
        <p:blipFill>
          <a:blip r:embed="rId21"/>
          <a:stretch>
            <a:fillRect/>
          </a:stretch>
        </p:blipFill>
        <p:spPr>
          <a:xfrm>
            <a:off x="5403123" y="3111893"/>
            <a:ext cx="455059" cy="461775"/>
          </a:xfrm>
          <a:prstGeom prst="rect">
            <a:avLst/>
          </a:prstGeom>
        </p:spPr>
      </p:pic>
      <p:graphicFrame>
        <p:nvGraphicFramePr>
          <p:cNvPr id="279" name="对象 278">
            <a:extLst>
              <a:ext uri="{FF2B5EF4-FFF2-40B4-BE49-F238E27FC236}">
                <a16:creationId xmlns:a16="http://schemas.microsoft.com/office/drawing/2014/main" id="{59B954FB-4621-4502-9757-5326CB06ADF4}"/>
              </a:ext>
            </a:extLst>
          </p:cNvPr>
          <p:cNvGraphicFramePr>
            <a:graphicFrameLocks noChangeAspect="1"/>
          </p:cNvGraphicFramePr>
          <p:nvPr>
            <p:extLst>
              <p:ext uri="{D42A27DB-BD31-4B8C-83A1-F6EECF244321}">
                <p14:modId xmlns:p14="http://schemas.microsoft.com/office/powerpoint/2010/main" val="4230891501"/>
              </p:ext>
            </p:extLst>
          </p:nvPr>
        </p:nvGraphicFramePr>
        <p:xfrm>
          <a:off x="5328989" y="3571161"/>
          <a:ext cx="637594" cy="148278"/>
        </p:xfrm>
        <a:graphic>
          <a:graphicData uri="http://schemas.openxmlformats.org/presentationml/2006/ole">
            <mc:AlternateContent xmlns:mc="http://schemas.openxmlformats.org/markup-compatibility/2006">
              <mc:Choice xmlns:v="urn:schemas-microsoft-com:vml" Requires="v">
                <p:oleObj spid="_x0000_s4283" name="Equation" r:id="rId22" imgW="1091880" imgH="253800" progId="Equation.DSMT4">
                  <p:embed/>
                </p:oleObj>
              </mc:Choice>
              <mc:Fallback>
                <p:oleObj name="Equation" r:id="rId22" imgW="1091880" imgH="253800" progId="Equation.DSMT4">
                  <p:embed/>
                  <p:pic>
                    <p:nvPicPr>
                      <p:cNvPr id="113" name="对象 112">
                        <a:extLst>
                          <a:ext uri="{FF2B5EF4-FFF2-40B4-BE49-F238E27FC236}">
                            <a16:creationId xmlns:a16="http://schemas.microsoft.com/office/drawing/2014/main" id="{8A7D858D-53FA-4143-8409-EE38FD0D4511}"/>
                          </a:ext>
                        </a:extLst>
                      </p:cNvPr>
                      <p:cNvPicPr/>
                      <p:nvPr/>
                    </p:nvPicPr>
                    <p:blipFill>
                      <a:blip r:embed="rId23"/>
                      <a:stretch>
                        <a:fillRect/>
                      </a:stretch>
                    </p:blipFill>
                    <p:spPr>
                      <a:xfrm>
                        <a:off x="5328989" y="3571161"/>
                        <a:ext cx="637594" cy="148278"/>
                      </a:xfrm>
                      <a:prstGeom prst="rect">
                        <a:avLst/>
                      </a:prstGeom>
                    </p:spPr>
                  </p:pic>
                </p:oleObj>
              </mc:Fallback>
            </mc:AlternateContent>
          </a:graphicData>
        </a:graphic>
      </p:graphicFrame>
      <p:graphicFrame>
        <p:nvGraphicFramePr>
          <p:cNvPr id="280" name="对象 279">
            <a:extLst>
              <a:ext uri="{FF2B5EF4-FFF2-40B4-BE49-F238E27FC236}">
                <a16:creationId xmlns:a16="http://schemas.microsoft.com/office/drawing/2014/main" id="{0B45E758-0329-4D59-9C55-84F39721E4E8}"/>
              </a:ext>
            </a:extLst>
          </p:cNvPr>
          <p:cNvGraphicFramePr>
            <a:graphicFrameLocks noChangeAspect="1"/>
          </p:cNvGraphicFramePr>
          <p:nvPr>
            <p:extLst>
              <p:ext uri="{D42A27DB-BD31-4B8C-83A1-F6EECF244321}">
                <p14:modId xmlns:p14="http://schemas.microsoft.com/office/powerpoint/2010/main" val="1830022568"/>
              </p:ext>
            </p:extLst>
          </p:nvPr>
        </p:nvGraphicFramePr>
        <p:xfrm>
          <a:off x="3199581" y="4677000"/>
          <a:ext cx="575873" cy="167189"/>
        </p:xfrm>
        <a:graphic>
          <a:graphicData uri="http://schemas.openxmlformats.org/presentationml/2006/ole">
            <mc:AlternateContent xmlns:mc="http://schemas.openxmlformats.org/markup-compatibility/2006">
              <mc:Choice xmlns:v="urn:schemas-microsoft-com:vml" Requires="v">
                <p:oleObj spid="_x0000_s4284" name="Equation" r:id="rId24" imgW="787320" imgH="228600" progId="Equation.DSMT4">
                  <p:embed/>
                </p:oleObj>
              </mc:Choice>
              <mc:Fallback>
                <p:oleObj name="Equation" r:id="rId24" imgW="787320" imgH="228600" progId="Equation.DSMT4">
                  <p:embed/>
                  <p:pic>
                    <p:nvPicPr>
                      <p:cNvPr id="114" name="对象 113">
                        <a:extLst>
                          <a:ext uri="{FF2B5EF4-FFF2-40B4-BE49-F238E27FC236}">
                            <a16:creationId xmlns:a16="http://schemas.microsoft.com/office/drawing/2014/main" id="{CCA45BD8-CAF9-4D5D-AAB3-17AE0A57B0F4}"/>
                          </a:ext>
                        </a:extLst>
                      </p:cNvPr>
                      <p:cNvPicPr/>
                      <p:nvPr/>
                    </p:nvPicPr>
                    <p:blipFill>
                      <a:blip r:embed="rId25"/>
                      <a:stretch>
                        <a:fillRect/>
                      </a:stretch>
                    </p:blipFill>
                    <p:spPr>
                      <a:xfrm>
                        <a:off x="3199581" y="4677000"/>
                        <a:ext cx="575873" cy="167189"/>
                      </a:xfrm>
                      <a:prstGeom prst="rect">
                        <a:avLst/>
                      </a:prstGeom>
                    </p:spPr>
                  </p:pic>
                </p:oleObj>
              </mc:Fallback>
            </mc:AlternateContent>
          </a:graphicData>
        </a:graphic>
      </p:graphicFrame>
      <p:pic>
        <p:nvPicPr>
          <p:cNvPr id="281" name="图片 280">
            <a:extLst>
              <a:ext uri="{FF2B5EF4-FFF2-40B4-BE49-F238E27FC236}">
                <a16:creationId xmlns:a16="http://schemas.microsoft.com/office/drawing/2014/main" id="{45BFCB05-4EAE-44AE-AFA6-534588889D7D}"/>
              </a:ext>
            </a:extLst>
          </p:cNvPr>
          <p:cNvPicPr>
            <a:picLocks noChangeAspect="1"/>
          </p:cNvPicPr>
          <p:nvPr/>
        </p:nvPicPr>
        <p:blipFill>
          <a:blip r:embed="rId26"/>
          <a:stretch>
            <a:fillRect/>
          </a:stretch>
        </p:blipFill>
        <p:spPr>
          <a:xfrm>
            <a:off x="3191444" y="4844349"/>
            <a:ext cx="539274" cy="570628"/>
          </a:xfrm>
          <a:prstGeom prst="rect">
            <a:avLst/>
          </a:prstGeom>
        </p:spPr>
      </p:pic>
      <p:pic>
        <p:nvPicPr>
          <p:cNvPr id="282" name="图片 281">
            <a:extLst>
              <a:ext uri="{FF2B5EF4-FFF2-40B4-BE49-F238E27FC236}">
                <a16:creationId xmlns:a16="http://schemas.microsoft.com/office/drawing/2014/main" id="{E66902F4-5F6A-40DA-A2C6-29EFA6042C7B}"/>
              </a:ext>
            </a:extLst>
          </p:cNvPr>
          <p:cNvPicPr>
            <a:picLocks noChangeAspect="1"/>
          </p:cNvPicPr>
          <p:nvPr/>
        </p:nvPicPr>
        <p:blipFill>
          <a:blip r:embed="rId27"/>
          <a:stretch>
            <a:fillRect/>
          </a:stretch>
        </p:blipFill>
        <p:spPr>
          <a:xfrm>
            <a:off x="6091883" y="4728058"/>
            <a:ext cx="487244" cy="369069"/>
          </a:xfrm>
          <a:prstGeom prst="rect">
            <a:avLst/>
          </a:prstGeom>
        </p:spPr>
      </p:pic>
      <p:graphicFrame>
        <p:nvGraphicFramePr>
          <p:cNvPr id="283" name="对象 282">
            <a:extLst>
              <a:ext uri="{FF2B5EF4-FFF2-40B4-BE49-F238E27FC236}">
                <a16:creationId xmlns:a16="http://schemas.microsoft.com/office/drawing/2014/main" id="{940C738D-910E-4412-AFBA-785986A45A0F}"/>
              </a:ext>
            </a:extLst>
          </p:cNvPr>
          <p:cNvGraphicFramePr>
            <a:graphicFrameLocks noChangeAspect="1"/>
          </p:cNvGraphicFramePr>
          <p:nvPr>
            <p:extLst>
              <p:ext uri="{D42A27DB-BD31-4B8C-83A1-F6EECF244321}">
                <p14:modId xmlns:p14="http://schemas.microsoft.com/office/powerpoint/2010/main" val="3391251959"/>
              </p:ext>
            </p:extLst>
          </p:nvPr>
        </p:nvGraphicFramePr>
        <p:xfrm>
          <a:off x="6122361" y="5117945"/>
          <a:ext cx="460809" cy="322566"/>
        </p:xfrm>
        <a:graphic>
          <a:graphicData uri="http://schemas.openxmlformats.org/presentationml/2006/ole">
            <mc:AlternateContent xmlns:mc="http://schemas.openxmlformats.org/markup-compatibility/2006">
              <mc:Choice xmlns:v="urn:schemas-microsoft-com:vml" Requires="v">
                <p:oleObj spid="_x0000_s4285" name="Equation" r:id="rId28" imgW="1015920" imgH="711000" progId="Equation.DSMT4">
                  <p:embed/>
                </p:oleObj>
              </mc:Choice>
              <mc:Fallback>
                <p:oleObj name="Equation" r:id="rId28" imgW="1015920" imgH="711000" progId="Equation.DSMT4">
                  <p:embed/>
                  <p:pic>
                    <p:nvPicPr>
                      <p:cNvPr id="117" name="对象 116">
                        <a:extLst>
                          <a:ext uri="{FF2B5EF4-FFF2-40B4-BE49-F238E27FC236}">
                            <a16:creationId xmlns:a16="http://schemas.microsoft.com/office/drawing/2014/main" id="{3FA7B1B2-58D9-46CD-BCFE-8CB5C5FA4332}"/>
                          </a:ext>
                        </a:extLst>
                      </p:cNvPr>
                      <p:cNvPicPr/>
                      <p:nvPr/>
                    </p:nvPicPr>
                    <p:blipFill>
                      <a:blip r:embed="rId29"/>
                      <a:stretch>
                        <a:fillRect/>
                      </a:stretch>
                    </p:blipFill>
                    <p:spPr>
                      <a:xfrm>
                        <a:off x="6122361" y="5117945"/>
                        <a:ext cx="460809" cy="322566"/>
                      </a:xfrm>
                      <a:prstGeom prst="rect">
                        <a:avLst/>
                      </a:prstGeom>
                    </p:spPr>
                  </p:pic>
                </p:oleObj>
              </mc:Fallback>
            </mc:AlternateContent>
          </a:graphicData>
        </a:graphic>
      </p:graphicFrame>
      <p:pic>
        <p:nvPicPr>
          <p:cNvPr id="284" name="图片 283">
            <a:extLst>
              <a:ext uri="{FF2B5EF4-FFF2-40B4-BE49-F238E27FC236}">
                <a16:creationId xmlns:a16="http://schemas.microsoft.com/office/drawing/2014/main" id="{618BE0A5-6584-4A49-83C3-F3656DD72E9B}"/>
              </a:ext>
            </a:extLst>
          </p:cNvPr>
          <p:cNvPicPr>
            <a:picLocks noChangeAspect="1"/>
          </p:cNvPicPr>
          <p:nvPr/>
        </p:nvPicPr>
        <p:blipFill>
          <a:blip r:embed="rId30"/>
          <a:stretch>
            <a:fillRect/>
          </a:stretch>
        </p:blipFill>
        <p:spPr>
          <a:xfrm>
            <a:off x="3105174" y="3390198"/>
            <a:ext cx="538897" cy="391621"/>
          </a:xfrm>
          <a:prstGeom prst="rect">
            <a:avLst/>
          </a:prstGeom>
        </p:spPr>
      </p:pic>
      <p:sp>
        <p:nvSpPr>
          <p:cNvPr id="285" name="文本框 284">
            <a:extLst>
              <a:ext uri="{FF2B5EF4-FFF2-40B4-BE49-F238E27FC236}">
                <a16:creationId xmlns:a16="http://schemas.microsoft.com/office/drawing/2014/main" id="{361174DE-E567-4587-A13E-0B375054BDF8}"/>
              </a:ext>
            </a:extLst>
          </p:cNvPr>
          <p:cNvSpPr txBox="1"/>
          <p:nvPr/>
        </p:nvSpPr>
        <p:spPr>
          <a:xfrm>
            <a:off x="188820" y="6571411"/>
            <a:ext cx="6127750" cy="276999"/>
          </a:xfrm>
          <a:prstGeom prst="rect">
            <a:avLst/>
          </a:prstGeom>
          <a:noFill/>
        </p:spPr>
        <p:txBody>
          <a:bodyPr wrap="square">
            <a:spAutoFit/>
          </a:bodyPr>
          <a:lstStyle/>
          <a:p>
            <a:r>
              <a:rPr lang="en-US" altLang="zh-CN" sz="1200" dirty="0">
                <a:solidFill>
                  <a:prstClr val="black"/>
                </a:solidFill>
                <a:latin typeface="Arial" panose="020B0604020202020204" pitchFamily="34" charset="0"/>
                <a:ea typeface="微软雅黑" panose="020B0503020204020204" pitchFamily="34" charset="-122"/>
                <a:cs typeface="Arial" panose="020B0604020202020204" pitchFamily="34" charset="0"/>
              </a:rPr>
              <a:t>Digital rock data source: </a:t>
            </a:r>
            <a:r>
              <a:rPr lang="en-US" altLang="zh-CN" sz="1200" i="1" dirty="0">
                <a:solidFill>
                  <a:prstClr val="black"/>
                </a:solidFill>
                <a:latin typeface="Arial" panose="020B0604020202020204" pitchFamily="34" charset="0"/>
                <a:ea typeface="微软雅黑" panose="020B0503020204020204" pitchFamily="34" charset="-122"/>
                <a:cs typeface="Arial" panose="020B0604020202020204" pitchFamily="34" charset="0"/>
              </a:rPr>
              <a:t>www.digitalrocksportal.org</a:t>
            </a:r>
          </a:p>
        </p:txBody>
      </p:sp>
      <p:sp>
        <p:nvSpPr>
          <p:cNvPr id="38" name="灯片编号占位符 1">
            <a:extLst>
              <a:ext uri="{FF2B5EF4-FFF2-40B4-BE49-F238E27FC236}">
                <a16:creationId xmlns:a16="http://schemas.microsoft.com/office/drawing/2014/main" id="{4C2A0BAE-85BE-4867-A84B-EB88FA83E89A}"/>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14</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221367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3. Results and Discussion</a:t>
            </a:r>
          </a:p>
        </p:txBody>
      </p:sp>
      <p:sp>
        <p:nvSpPr>
          <p:cNvPr id="38" name="文本框 37">
            <a:extLst>
              <a:ext uri="{FF2B5EF4-FFF2-40B4-BE49-F238E27FC236}">
                <a16:creationId xmlns:a16="http://schemas.microsoft.com/office/drawing/2014/main" id="{36625F7F-5094-4C8F-92C3-A2CD66A5532F}"/>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3.2 Room Temperature &amp; Stress Digital Rock DEM Modeling </a:t>
            </a:r>
          </a:p>
        </p:txBody>
      </p:sp>
      <p:sp>
        <p:nvSpPr>
          <p:cNvPr id="39" name="文本框 38">
            <a:extLst>
              <a:ext uri="{FF2B5EF4-FFF2-40B4-BE49-F238E27FC236}">
                <a16:creationId xmlns:a16="http://schemas.microsoft.com/office/drawing/2014/main" id="{1D699081-F356-42AF-A8FA-62AE9CF1C1B4}"/>
              </a:ext>
            </a:extLst>
          </p:cNvPr>
          <p:cNvSpPr txBox="1"/>
          <p:nvPr/>
        </p:nvSpPr>
        <p:spPr>
          <a:xfrm>
            <a:off x="341689" y="1319040"/>
            <a:ext cx="11508622" cy="1443344"/>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Clump template library: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Based on the statistical results, a contour database (50 sets) is generated and then transformed into a clump template library for DEM simulation in PFC</a:t>
            </a:r>
            <a:r>
              <a:rPr lang="en-US" altLang="zh-CN" baseline="30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3D</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using the ODEC algorithm.</a:t>
            </a:r>
          </a:p>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DEM modeling: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Selecting template randomly from the template library based on the particle size distribution and iteratively adjusting until the actual porosity is achieved.</a:t>
            </a:r>
          </a:p>
        </p:txBody>
      </p:sp>
      <p:grpSp>
        <p:nvGrpSpPr>
          <p:cNvPr id="40" name="组合 39">
            <a:extLst>
              <a:ext uri="{FF2B5EF4-FFF2-40B4-BE49-F238E27FC236}">
                <a16:creationId xmlns:a16="http://schemas.microsoft.com/office/drawing/2014/main" id="{43904E46-FB8F-4AA7-9894-0B33105C7CCF}"/>
              </a:ext>
            </a:extLst>
          </p:cNvPr>
          <p:cNvGrpSpPr/>
          <p:nvPr/>
        </p:nvGrpSpPr>
        <p:grpSpPr>
          <a:xfrm>
            <a:off x="4864863" y="3058446"/>
            <a:ext cx="3302642" cy="1254138"/>
            <a:chOff x="1072275" y="1807270"/>
            <a:chExt cx="3733418" cy="1476168"/>
          </a:xfrm>
        </p:grpSpPr>
        <p:pic>
          <p:nvPicPr>
            <p:cNvPr id="41" name="图片 40">
              <a:extLst>
                <a:ext uri="{FF2B5EF4-FFF2-40B4-BE49-F238E27FC236}">
                  <a16:creationId xmlns:a16="http://schemas.microsoft.com/office/drawing/2014/main" id="{325DA0C9-9B62-4CA5-906A-9587C5ACAC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275" y="1861124"/>
              <a:ext cx="309592" cy="102224"/>
            </a:xfrm>
            <a:prstGeom prst="rect">
              <a:avLst/>
            </a:prstGeom>
          </p:spPr>
        </p:pic>
        <p:pic>
          <p:nvPicPr>
            <p:cNvPr id="42" name="图片 41">
              <a:extLst>
                <a:ext uri="{FF2B5EF4-FFF2-40B4-BE49-F238E27FC236}">
                  <a16:creationId xmlns:a16="http://schemas.microsoft.com/office/drawing/2014/main" id="{520AF61D-143B-4BA8-ADE9-A631211536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4099" y="1824256"/>
              <a:ext cx="309590" cy="170463"/>
            </a:xfrm>
            <a:prstGeom prst="rect">
              <a:avLst/>
            </a:prstGeom>
          </p:spPr>
        </p:pic>
        <p:pic>
          <p:nvPicPr>
            <p:cNvPr id="43" name="图片 42">
              <a:extLst>
                <a:ext uri="{FF2B5EF4-FFF2-40B4-BE49-F238E27FC236}">
                  <a16:creationId xmlns:a16="http://schemas.microsoft.com/office/drawing/2014/main" id="{FFA6D236-F098-4B52-A08E-617C3A8C6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9206" y="1843025"/>
              <a:ext cx="309592" cy="135722"/>
            </a:xfrm>
            <a:prstGeom prst="rect">
              <a:avLst/>
            </a:prstGeom>
          </p:spPr>
        </p:pic>
        <p:pic>
          <p:nvPicPr>
            <p:cNvPr id="44" name="图片 43">
              <a:extLst>
                <a:ext uri="{FF2B5EF4-FFF2-40B4-BE49-F238E27FC236}">
                  <a16:creationId xmlns:a16="http://schemas.microsoft.com/office/drawing/2014/main" id="{D05A3475-4249-40E9-90CA-786991171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2910" y="3021955"/>
              <a:ext cx="284046" cy="242613"/>
            </a:xfrm>
            <a:prstGeom prst="rect">
              <a:avLst/>
            </a:prstGeom>
          </p:spPr>
        </p:pic>
        <p:pic>
          <p:nvPicPr>
            <p:cNvPr id="45" name="图片 44">
              <a:extLst>
                <a:ext uri="{FF2B5EF4-FFF2-40B4-BE49-F238E27FC236}">
                  <a16:creationId xmlns:a16="http://schemas.microsoft.com/office/drawing/2014/main" id="{022EA223-50D6-4455-9CD6-71A573B689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0514" y="1824256"/>
              <a:ext cx="339118" cy="170464"/>
            </a:xfrm>
            <a:prstGeom prst="rect">
              <a:avLst/>
            </a:prstGeom>
          </p:spPr>
        </p:pic>
        <p:pic>
          <p:nvPicPr>
            <p:cNvPr id="46" name="图片 45">
              <a:extLst>
                <a:ext uri="{FF2B5EF4-FFF2-40B4-BE49-F238E27FC236}">
                  <a16:creationId xmlns:a16="http://schemas.microsoft.com/office/drawing/2014/main" id="{53392CF2-25D8-4562-B3DF-AA62C2E64D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5614" y="1816985"/>
              <a:ext cx="339118" cy="175954"/>
            </a:xfrm>
            <a:prstGeom prst="rect">
              <a:avLst/>
            </a:prstGeom>
          </p:spPr>
        </p:pic>
        <p:pic>
          <p:nvPicPr>
            <p:cNvPr id="47" name="图片 46">
              <a:extLst>
                <a:ext uri="{FF2B5EF4-FFF2-40B4-BE49-F238E27FC236}">
                  <a16:creationId xmlns:a16="http://schemas.microsoft.com/office/drawing/2014/main" id="{061A4847-F49F-484B-995C-08FCA6DCEA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6657" y="1814286"/>
              <a:ext cx="309592" cy="176615"/>
            </a:xfrm>
            <a:prstGeom prst="rect">
              <a:avLst/>
            </a:prstGeom>
          </p:spPr>
        </p:pic>
        <p:pic>
          <p:nvPicPr>
            <p:cNvPr id="48" name="图片 47">
              <a:extLst>
                <a:ext uri="{FF2B5EF4-FFF2-40B4-BE49-F238E27FC236}">
                  <a16:creationId xmlns:a16="http://schemas.microsoft.com/office/drawing/2014/main" id="{EAFF7452-3AB0-439D-9D1D-B743D50BE8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0045" y="1807693"/>
              <a:ext cx="309590" cy="203025"/>
            </a:xfrm>
            <a:prstGeom prst="rect">
              <a:avLst/>
            </a:prstGeom>
          </p:spPr>
        </p:pic>
        <p:pic>
          <p:nvPicPr>
            <p:cNvPr id="49" name="图片 48">
              <a:extLst>
                <a:ext uri="{FF2B5EF4-FFF2-40B4-BE49-F238E27FC236}">
                  <a16:creationId xmlns:a16="http://schemas.microsoft.com/office/drawing/2014/main" id="{42E2C6BB-6853-4030-A2CA-D7CE70C1C2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49002" y="1814286"/>
              <a:ext cx="307373" cy="181351"/>
            </a:xfrm>
            <a:prstGeom prst="rect">
              <a:avLst/>
            </a:prstGeom>
          </p:spPr>
        </p:pic>
        <p:pic>
          <p:nvPicPr>
            <p:cNvPr id="50" name="图片 49">
              <a:extLst>
                <a:ext uri="{FF2B5EF4-FFF2-40B4-BE49-F238E27FC236}">
                  <a16:creationId xmlns:a16="http://schemas.microsoft.com/office/drawing/2014/main" id="{797D85C1-257B-4253-B9DD-29EFD6127F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5716" y="2074201"/>
              <a:ext cx="285988" cy="207124"/>
            </a:xfrm>
            <a:prstGeom prst="rect">
              <a:avLst/>
            </a:prstGeom>
          </p:spPr>
        </p:pic>
        <p:pic>
          <p:nvPicPr>
            <p:cNvPr id="51" name="图片 50">
              <a:extLst>
                <a:ext uri="{FF2B5EF4-FFF2-40B4-BE49-F238E27FC236}">
                  <a16:creationId xmlns:a16="http://schemas.microsoft.com/office/drawing/2014/main" id="{E67F8916-1FFC-457E-9C10-015AB5AF0AD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5029" y="1807270"/>
              <a:ext cx="310237" cy="203448"/>
            </a:xfrm>
            <a:prstGeom prst="rect">
              <a:avLst/>
            </a:prstGeom>
          </p:spPr>
        </p:pic>
        <p:pic>
          <p:nvPicPr>
            <p:cNvPr id="52" name="图片 51">
              <a:extLst>
                <a:ext uri="{FF2B5EF4-FFF2-40B4-BE49-F238E27FC236}">
                  <a16:creationId xmlns:a16="http://schemas.microsoft.com/office/drawing/2014/main" id="{A8934843-A03C-4A6C-89D8-135BADE224A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4601" y="3004139"/>
              <a:ext cx="311092" cy="262284"/>
            </a:xfrm>
            <a:prstGeom prst="rect">
              <a:avLst/>
            </a:prstGeom>
          </p:spPr>
        </p:pic>
        <p:pic>
          <p:nvPicPr>
            <p:cNvPr id="53" name="图片 52">
              <a:extLst>
                <a:ext uri="{FF2B5EF4-FFF2-40B4-BE49-F238E27FC236}">
                  <a16:creationId xmlns:a16="http://schemas.microsoft.com/office/drawing/2014/main" id="{10C7999D-FA79-4207-A4B4-2C214A5252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047" y="2067369"/>
              <a:ext cx="302048" cy="203448"/>
            </a:xfrm>
            <a:prstGeom prst="rect">
              <a:avLst/>
            </a:prstGeom>
          </p:spPr>
        </p:pic>
        <p:pic>
          <p:nvPicPr>
            <p:cNvPr id="54" name="图片 53">
              <a:extLst>
                <a:ext uri="{FF2B5EF4-FFF2-40B4-BE49-F238E27FC236}">
                  <a16:creationId xmlns:a16="http://schemas.microsoft.com/office/drawing/2014/main" id="{AC3037A0-133B-4474-9E45-7AE5AEC358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64905" y="2062042"/>
              <a:ext cx="310920" cy="207125"/>
            </a:xfrm>
            <a:prstGeom prst="rect">
              <a:avLst/>
            </a:prstGeom>
          </p:spPr>
        </p:pic>
        <p:pic>
          <p:nvPicPr>
            <p:cNvPr id="55" name="图片 54">
              <a:extLst>
                <a:ext uri="{FF2B5EF4-FFF2-40B4-BE49-F238E27FC236}">
                  <a16:creationId xmlns:a16="http://schemas.microsoft.com/office/drawing/2014/main" id="{99C26544-31BE-446B-BA6F-7E2ECCD39B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49206" y="2087091"/>
              <a:ext cx="309934" cy="170464"/>
            </a:xfrm>
            <a:prstGeom prst="rect">
              <a:avLst/>
            </a:prstGeom>
          </p:spPr>
        </p:pic>
        <p:pic>
          <p:nvPicPr>
            <p:cNvPr id="56" name="图片 55">
              <a:extLst>
                <a:ext uri="{FF2B5EF4-FFF2-40B4-BE49-F238E27FC236}">
                  <a16:creationId xmlns:a16="http://schemas.microsoft.com/office/drawing/2014/main" id="{F915CEB6-9438-4C43-947F-1582E8A0016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03860" y="1814965"/>
              <a:ext cx="309934" cy="205293"/>
            </a:xfrm>
            <a:prstGeom prst="rect">
              <a:avLst/>
            </a:prstGeom>
          </p:spPr>
        </p:pic>
        <p:pic>
          <p:nvPicPr>
            <p:cNvPr id="57" name="图片 56">
              <a:extLst>
                <a:ext uri="{FF2B5EF4-FFF2-40B4-BE49-F238E27FC236}">
                  <a16:creationId xmlns:a16="http://schemas.microsoft.com/office/drawing/2014/main" id="{94079DD8-9BA4-437F-8EA4-9115E70C3AF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44358" y="2049173"/>
              <a:ext cx="301555" cy="219994"/>
            </a:xfrm>
            <a:prstGeom prst="rect">
              <a:avLst/>
            </a:prstGeom>
          </p:spPr>
        </p:pic>
        <p:pic>
          <p:nvPicPr>
            <p:cNvPr id="58" name="图片 57">
              <a:extLst>
                <a:ext uri="{FF2B5EF4-FFF2-40B4-BE49-F238E27FC236}">
                  <a16:creationId xmlns:a16="http://schemas.microsoft.com/office/drawing/2014/main" id="{DE8EFDD8-B10D-4467-95AD-0B764101FA3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07247" y="2056486"/>
              <a:ext cx="289709" cy="231674"/>
            </a:xfrm>
            <a:prstGeom prst="rect">
              <a:avLst/>
            </a:prstGeom>
          </p:spPr>
        </p:pic>
        <p:pic>
          <p:nvPicPr>
            <p:cNvPr id="59" name="图片 58">
              <a:extLst>
                <a:ext uri="{FF2B5EF4-FFF2-40B4-BE49-F238E27FC236}">
                  <a16:creationId xmlns:a16="http://schemas.microsoft.com/office/drawing/2014/main" id="{6810B362-53CB-4DEC-890D-1B4BE4A9226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28814" y="2055292"/>
              <a:ext cx="305278" cy="227416"/>
            </a:xfrm>
            <a:prstGeom prst="rect">
              <a:avLst/>
            </a:prstGeom>
          </p:spPr>
        </p:pic>
        <p:pic>
          <p:nvPicPr>
            <p:cNvPr id="60" name="图片 59">
              <a:extLst>
                <a:ext uri="{FF2B5EF4-FFF2-40B4-BE49-F238E27FC236}">
                  <a16:creationId xmlns:a16="http://schemas.microsoft.com/office/drawing/2014/main" id="{87C33FBC-BEF6-418D-9213-BB142CE09CD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41428" y="2069270"/>
              <a:ext cx="285988" cy="203517"/>
            </a:xfrm>
            <a:prstGeom prst="rect">
              <a:avLst/>
            </a:prstGeom>
          </p:spPr>
        </p:pic>
        <p:pic>
          <p:nvPicPr>
            <p:cNvPr id="61" name="图片 60">
              <a:extLst>
                <a:ext uri="{FF2B5EF4-FFF2-40B4-BE49-F238E27FC236}">
                  <a16:creationId xmlns:a16="http://schemas.microsoft.com/office/drawing/2014/main" id="{7145EB32-8B0B-4A9F-A361-F951C34740A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135490" y="2045827"/>
              <a:ext cx="285988" cy="214491"/>
            </a:xfrm>
            <a:prstGeom prst="rect">
              <a:avLst/>
            </a:prstGeom>
          </p:spPr>
        </p:pic>
        <p:pic>
          <p:nvPicPr>
            <p:cNvPr id="62" name="图片 61">
              <a:extLst>
                <a:ext uri="{FF2B5EF4-FFF2-40B4-BE49-F238E27FC236}">
                  <a16:creationId xmlns:a16="http://schemas.microsoft.com/office/drawing/2014/main" id="{40EC5824-F7B4-4FE7-99EC-AA1ED4D4C92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506780" y="2065818"/>
              <a:ext cx="286734" cy="209893"/>
            </a:xfrm>
            <a:prstGeom prst="rect">
              <a:avLst/>
            </a:prstGeom>
          </p:spPr>
        </p:pic>
        <p:pic>
          <p:nvPicPr>
            <p:cNvPr id="63" name="图片 62">
              <a:extLst>
                <a:ext uri="{FF2B5EF4-FFF2-40B4-BE49-F238E27FC236}">
                  <a16:creationId xmlns:a16="http://schemas.microsoft.com/office/drawing/2014/main" id="{B4A3ADB1-5DE9-4CD7-B247-48F33D169C0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77116" y="2374838"/>
              <a:ext cx="309590" cy="217162"/>
            </a:xfrm>
            <a:prstGeom prst="rect">
              <a:avLst/>
            </a:prstGeom>
          </p:spPr>
        </p:pic>
        <p:pic>
          <p:nvPicPr>
            <p:cNvPr id="64" name="图片 63">
              <a:extLst>
                <a:ext uri="{FF2B5EF4-FFF2-40B4-BE49-F238E27FC236}">
                  <a16:creationId xmlns:a16="http://schemas.microsoft.com/office/drawing/2014/main" id="{B581777B-9C8D-4FB3-A57D-BA1683E4572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49210" y="2374838"/>
              <a:ext cx="309588" cy="211849"/>
            </a:xfrm>
            <a:prstGeom prst="rect">
              <a:avLst/>
            </a:prstGeom>
          </p:spPr>
        </p:pic>
        <p:pic>
          <p:nvPicPr>
            <p:cNvPr id="65" name="图片 64">
              <a:extLst>
                <a:ext uri="{FF2B5EF4-FFF2-40B4-BE49-F238E27FC236}">
                  <a16:creationId xmlns:a16="http://schemas.microsoft.com/office/drawing/2014/main" id="{ED26D82E-FBF7-473F-A723-4ACECAE8640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814970" y="2364201"/>
              <a:ext cx="286734" cy="233635"/>
            </a:xfrm>
            <a:prstGeom prst="rect">
              <a:avLst/>
            </a:prstGeom>
          </p:spPr>
        </p:pic>
        <p:pic>
          <p:nvPicPr>
            <p:cNvPr id="66" name="图片 65">
              <a:extLst>
                <a:ext uri="{FF2B5EF4-FFF2-40B4-BE49-F238E27FC236}">
                  <a16:creationId xmlns:a16="http://schemas.microsoft.com/office/drawing/2014/main" id="{090E3CDE-D947-49E7-838C-FFAAC4CB371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173636" y="2358365"/>
              <a:ext cx="292270" cy="233635"/>
            </a:xfrm>
            <a:prstGeom prst="rect">
              <a:avLst/>
            </a:prstGeom>
          </p:spPr>
        </p:pic>
        <p:pic>
          <p:nvPicPr>
            <p:cNvPr id="67" name="图片 66">
              <a:extLst>
                <a:ext uri="{FF2B5EF4-FFF2-40B4-BE49-F238E27FC236}">
                  <a16:creationId xmlns:a16="http://schemas.microsoft.com/office/drawing/2014/main" id="{DEF97032-4104-4601-8FB3-3FDADBF21BB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52194" y="2375529"/>
              <a:ext cx="285988" cy="216908"/>
            </a:xfrm>
            <a:prstGeom prst="rect">
              <a:avLst/>
            </a:prstGeom>
          </p:spPr>
        </p:pic>
        <p:pic>
          <p:nvPicPr>
            <p:cNvPr id="68" name="图片 67">
              <a:extLst>
                <a:ext uri="{FF2B5EF4-FFF2-40B4-BE49-F238E27FC236}">
                  <a16:creationId xmlns:a16="http://schemas.microsoft.com/office/drawing/2014/main" id="{98BBD1A5-9916-44C3-947E-DC89D70F014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947276" y="2371868"/>
              <a:ext cx="284046" cy="226588"/>
            </a:xfrm>
            <a:prstGeom prst="rect">
              <a:avLst/>
            </a:prstGeom>
          </p:spPr>
        </p:pic>
        <p:pic>
          <p:nvPicPr>
            <p:cNvPr id="69" name="图片 68">
              <a:extLst>
                <a:ext uri="{FF2B5EF4-FFF2-40B4-BE49-F238E27FC236}">
                  <a16:creationId xmlns:a16="http://schemas.microsoft.com/office/drawing/2014/main" id="{C8E8B4F1-48BB-42B7-8355-DA68A7D52522}"/>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326657" y="2358365"/>
              <a:ext cx="295362" cy="245269"/>
            </a:xfrm>
            <a:prstGeom prst="rect">
              <a:avLst/>
            </a:prstGeom>
          </p:spPr>
        </p:pic>
        <p:pic>
          <p:nvPicPr>
            <p:cNvPr id="70" name="图片 69">
              <a:extLst>
                <a:ext uri="{FF2B5EF4-FFF2-40B4-BE49-F238E27FC236}">
                  <a16:creationId xmlns:a16="http://schemas.microsoft.com/office/drawing/2014/main" id="{4AC8EE1D-9D74-4175-92F9-491599E4E58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709971" y="2356835"/>
              <a:ext cx="295363" cy="253168"/>
            </a:xfrm>
            <a:prstGeom prst="rect">
              <a:avLst/>
            </a:prstGeom>
          </p:spPr>
        </p:pic>
        <p:pic>
          <p:nvPicPr>
            <p:cNvPr id="71" name="图片 70">
              <a:extLst>
                <a:ext uri="{FF2B5EF4-FFF2-40B4-BE49-F238E27FC236}">
                  <a16:creationId xmlns:a16="http://schemas.microsoft.com/office/drawing/2014/main" id="{8B53FF62-6127-4157-AF93-5D87E9BB5534}"/>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114706" y="2341457"/>
              <a:ext cx="284046" cy="245230"/>
            </a:xfrm>
            <a:prstGeom prst="rect">
              <a:avLst/>
            </a:prstGeom>
          </p:spPr>
        </p:pic>
        <p:pic>
          <p:nvPicPr>
            <p:cNvPr id="72" name="图片 71">
              <a:extLst>
                <a:ext uri="{FF2B5EF4-FFF2-40B4-BE49-F238E27FC236}">
                  <a16:creationId xmlns:a16="http://schemas.microsoft.com/office/drawing/2014/main" id="{8C506B09-4362-429C-8577-F25EEB4306C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508124" y="2345903"/>
              <a:ext cx="284046" cy="240784"/>
            </a:xfrm>
            <a:prstGeom prst="rect">
              <a:avLst/>
            </a:prstGeom>
          </p:spPr>
        </p:pic>
        <p:pic>
          <p:nvPicPr>
            <p:cNvPr id="73" name="图片 72">
              <a:extLst>
                <a:ext uri="{FF2B5EF4-FFF2-40B4-BE49-F238E27FC236}">
                  <a16:creationId xmlns:a16="http://schemas.microsoft.com/office/drawing/2014/main" id="{038AE8BB-2B02-4B4B-ACE6-F873BC2AC1AC}"/>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98613" y="2700829"/>
              <a:ext cx="285988" cy="221759"/>
            </a:xfrm>
            <a:prstGeom prst="rect">
              <a:avLst/>
            </a:prstGeom>
          </p:spPr>
        </p:pic>
        <p:pic>
          <p:nvPicPr>
            <p:cNvPr id="74" name="图片 73">
              <a:extLst>
                <a:ext uri="{FF2B5EF4-FFF2-40B4-BE49-F238E27FC236}">
                  <a16:creationId xmlns:a16="http://schemas.microsoft.com/office/drawing/2014/main" id="{7CBA67ED-FF34-4A40-93B0-2D592982DA4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461979" y="2707203"/>
              <a:ext cx="284045" cy="199705"/>
            </a:xfrm>
            <a:prstGeom prst="rect">
              <a:avLst/>
            </a:prstGeom>
          </p:spPr>
        </p:pic>
        <p:pic>
          <p:nvPicPr>
            <p:cNvPr id="75" name="图片 74">
              <a:extLst>
                <a:ext uri="{FF2B5EF4-FFF2-40B4-BE49-F238E27FC236}">
                  <a16:creationId xmlns:a16="http://schemas.microsoft.com/office/drawing/2014/main" id="{986D1BCC-23D1-42B7-AF54-B7A62B72D246}"/>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814970" y="2689973"/>
              <a:ext cx="292944" cy="234164"/>
            </a:xfrm>
            <a:prstGeom prst="rect">
              <a:avLst/>
            </a:prstGeom>
          </p:spPr>
        </p:pic>
        <p:pic>
          <p:nvPicPr>
            <p:cNvPr id="76" name="图片 75">
              <a:extLst>
                <a:ext uri="{FF2B5EF4-FFF2-40B4-BE49-F238E27FC236}">
                  <a16:creationId xmlns:a16="http://schemas.microsoft.com/office/drawing/2014/main" id="{497F22CD-54C2-41EC-9721-F74779D351E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182881" y="2688449"/>
              <a:ext cx="292944" cy="237211"/>
            </a:xfrm>
            <a:prstGeom prst="rect">
              <a:avLst/>
            </a:prstGeom>
          </p:spPr>
        </p:pic>
        <p:pic>
          <p:nvPicPr>
            <p:cNvPr id="77" name="图片 76">
              <a:extLst>
                <a:ext uri="{FF2B5EF4-FFF2-40B4-BE49-F238E27FC236}">
                  <a16:creationId xmlns:a16="http://schemas.microsoft.com/office/drawing/2014/main" id="{8DDF14A5-A730-432F-8B72-541E88FEDDC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546305" y="2695179"/>
              <a:ext cx="291877" cy="234164"/>
            </a:xfrm>
            <a:prstGeom prst="rect">
              <a:avLst/>
            </a:prstGeom>
          </p:spPr>
        </p:pic>
        <p:pic>
          <p:nvPicPr>
            <p:cNvPr id="78" name="图片 77">
              <a:extLst>
                <a:ext uri="{FF2B5EF4-FFF2-40B4-BE49-F238E27FC236}">
                  <a16:creationId xmlns:a16="http://schemas.microsoft.com/office/drawing/2014/main" id="{B9B845F3-1657-41D1-A217-52FA55CFAEE3}"/>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944358" y="2677560"/>
              <a:ext cx="285317" cy="258988"/>
            </a:xfrm>
            <a:prstGeom prst="rect">
              <a:avLst/>
            </a:prstGeom>
          </p:spPr>
        </p:pic>
        <p:pic>
          <p:nvPicPr>
            <p:cNvPr id="79" name="图片 78">
              <a:extLst>
                <a:ext uri="{FF2B5EF4-FFF2-40B4-BE49-F238E27FC236}">
                  <a16:creationId xmlns:a16="http://schemas.microsoft.com/office/drawing/2014/main" id="{A5151EAB-53A3-4508-A228-D8F3AF5C4A2C}"/>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321016" y="2693523"/>
              <a:ext cx="281994" cy="229065"/>
            </a:xfrm>
            <a:prstGeom prst="rect">
              <a:avLst/>
            </a:prstGeom>
          </p:spPr>
        </p:pic>
        <p:pic>
          <p:nvPicPr>
            <p:cNvPr id="80" name="图片 79">
              <a:extLst>
                <a:ext uri="{FF2B5EF4-FFF2-40B4-BE49-F238E27FC236}">
                  <a16:creationId xmlns:a16="http://schemas.microsoft.com/office/drawing/2014/main" id="{4B271C26-85B0-4BB2-A721-B9EF46B25AA8}"/>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712910" y="2686797"/>
              <a:ext cx="284046" cy="242546"/>
            </a:xfrm>
            <a:prstGeom prst="rect">
              <a:avLst/>
            </a:prstGeom>
          </p:spPr>
        </p:pic>
        <p:pic>
          <p:nvPicPr>
            <p:cNvPr id="81" name="图片 80">
              <a:extLst>
                <a:ext uri="{FF2B5EF4-FFF2-40B4-BE49-F238E27FC236}">
                  <a16:creationId xmlns:a16="http://schemas.microsoft.com/office/drawing/2014/main" id="{8382B356-C2BD-4D2A-B189-F5D4D840DB83}"/>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132797" y="2652794"/>
              <a:ext cx="292944" cy="254114"/>
            </a:xfrm>
            <a:prstGeom prst="rect">
              <a:avLst/>
            </a:prstGeom>
          </p:spPr>
        </p:pic>
        <p:pic>
          <p:nvPicPr>
            <p:cNvPr id="82" name="图片 81">
              <a:extLst>
                <a:ext uri="{FF2B5EF4-FFF2-40B4-BE49-F238E27FC236}">
                  <a16:creationId xmlns:a16="http://schemas.microsoft.com/office/drawing/2014/main" id="{89AAC1F9-8EDE-4D5D-BDBE-42CFC161100A}"/>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519170" y="2651930"/>
              <a:ext cx="286096" cy="254978"/>
            </a:xfrm>
            <a:prstGeom prst="rect">
              <a:avLst/>
            </a:prstGeom>
          </p:spPr>
        </p:pic>
        <p:pic>
          <p:nvPicPr>
            <p:cNvPr id="83" name="图片 82">
              <a:extLst>
                <a:ext uri="{FF2B5EF4-FFF2-40B4-BE49-F238E27FC236}">
                  <a16:creationId xmlns:a16="http://schemas.microsoft.com/office/drawing/2014/main" id="{B11E6E3A-CB1F-49F6-9F22-29EAAAF76218}"/>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084077" y="3027442"/>
              <a:ext cx="246697" cy="250539"/>
            </a:xfrm>
            <a:prstGeom prst="rect">
              <a:avLst/>
            </a:prstGeom>
          </p:spPr>
        </p:pic>
        <p:pic>
          <p:nvPicPr>
            <p:cNvPr id="84" name="图片 83">
              <a:extLst>
                <a:ext uri="{FF2B5EF4-FFF2-40B4-BE49-F238E27FC236}">
                  <a16:creationId xmlns:a16="http://schemas.microsoft.com/office/drawing/2014/main" id="{52A88ABA-F555-495F-B675-BAB97F4260F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2548438" y="3021435"/>
              <a:ext cx="287610" cy="254114"/>
            </a:xfrm>
            <a:prstGeom prst="rect">
              <a:avLst/>
            </a:prstGeom>
          </p:spPr>
        </p:pic>
        <p:pic>
          <p:nvPicPr>
            <p:cNvPr id="85" name="图片 84">
              <a:extLst>
                <a:ext uri="{FF2B5EF4-FFF2-40B4-BE49-F238E27FC236}">
                  <a16:creationId xmlns:a16="http://schemas.microsoft.com/office/drawing/2014/main" id="{B03CC363-3CFA-4552-939E-844D9D7A2931}"/>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2944358" y="3019512"/>
              <a:ext cx="285988" cy="257959"/>
            </a:xfrm>
            <a:prstGeom prst="rect">
              <a:avLst/>
            </a:prstGeom>
          </p:spPr>
        </p:pic>
        <p:pic>
          <p:nvPicPr>
            <p:cNvPr id="86" name="图片 85">
              <a:extLst>
                <a:ext uri="{FF2B5EF4-FFF2-40B4-BE49-F238E27FC236}">
                  <a16:creationId xmlns:a16="http://schemas.microsoft.com/office/drawing/2014/main" id="{37C600AA-27F4-4856-AE99-3F2CB4838F79}"/>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446056" y="3031708"/>
              <a:ext cx="284046" cy="242005"/>
            </a:xfrm>
            <a:prstGeom prst="rect">
              <a:avLst/>
            </a:prstGeom>
          </p:spPr>
        </p:pic>
        <p:pic>
          <p:nvPicPr>
            <p:cNvPr id="87" name="图片 86">
              <a:extLst>
                <a:ext uri="{FF2B5EF4-FFF2-40B4-BE49-F238E27FC236}">
                  <a16:creationId xmlns:a16="http://schemas.microsoft.com/office/drawing/2014/main" id="{C8180963-CBDD-40BC-ABC9-8E87711ED92F}"/>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814099" y="3050175"/>
              <a:ext cx="293313" cy="209894"/>
            </a:xfrm>
            <a:prstGeom prst="rect">
              <a:avLst/>
            </a:prstGeom>
          </p:spPr>
        </p:pic>
        <p:pic>
          <p:nvPicPr>
            <p:cNvPr id="88" name="图片 87">
              <a:extLst>
                <a:ext uri="{FF2B5EF4-FFF2-40B4-BE49-F238E27FC236}">
                  <a16:creationId xmlns:a16="http://schemas.microsoft.com/office/drawing/2014/main" id="{39646CC7-97F0-45F7-BC6A-6803C6FD3044}"/>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2177748" y="3007956"/>
              <a:ext cx="284046" cy="260793"/>
            </a:xfrm>
            <a:prstGeom prst="rect">
              <a:avLst/>
            </a:prstGeom>
          </p:spPr>
        </p:pic>
        <p:pic>
          <p:nvPicPr>
            <p:cNvPr id="90" name="图片 89">
              <a:extLst>
                <a:ext uri="{FF2B5EF4-FFF2-40B4-BE49-F238E27FC236}">
                  <a16:creationId xmlns:a16="http://schemas.microsoft.com/office/drawing/2014/main" id="{9BE60BF4-DD1F-42B0-B2A5-EC41AD76030A}"/>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318612" y="3013543"/>
              <a:ext cx="284046" cy="269895"/>
            </a:xfrm>
            <a:prstGeom prst="rect">
              <a:avLst/>
            </a:prstGeom>
          </p:spPr>
        </p:pic>
        <p:pic>
          <p:nvPicPr>
            <p:cNvPr id="91" name="图片 90">
              <a:extLst>
                <a:ext uri="{FF2B5EF4-FFF2-40B4-BE49-F238E27FC236}">
                  <a16:creationId xmlns:a16="http://schemas.microsoft.com/office/drawing/2014/main" id="{F1BE8B6B-2FC2-4155-A108-98620134B31C}"/>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4117280" y="3004139"/>
              <a:ext cx="309590" cy="279299"/>
            </a:xfrm>
            <a:prstGeom prst="rect">
              <a:avLst/>
            </a:prstGeom>
          </p:spPr>
        </p:pic>
      </p:grpSp>
      <p:grpSp>
        <p:nvGrpSpPr>
          <p:cNvPr id="92" name="组合 91">
            <a:extLst>
              <a:ext uri="{FF2B5EF4-FFF2-40B4-BE49-F238E27FC236}">
                <a16:creationId xmlns:a16="http://schemas.microsoft.com/office/drawing/2014/main" id="{0AE094A9-0554-42AC-A6F2-813C82C08F86}"/>
              </a:ext>
            </a:extLst>
          </p:cNvPr>
          <p:cNvGrpSpPr/>
          <p:nvPr/>
        </p:nvGrpSpPr>
        <p:grpSpPr>
          <a:xfrm>
            <a:off x="4864863" y="4404464"/>
            <a:ext cx="3302264" cy="1613738"/>
            <a:chOff x="4893438" y="4785464"/>
            <a:chExt cx="3302264" cy="1613738"/>
          </a:xfrm>
        </p:grpSpPr>
        <p:pic>
          <p:nvPicPr>
            <p:cNvPr id="93" name="图片 92">
              <a:extLst>
                <a:ext uri="{FF2B5EF4-FFF2-40B4-BE49-F238E27FC236}">
                  <a16:creationId xmlns:a16="http://schemas.microsoft.com/office/drawing/2014/main" id="{EA6DDB8C-44DB-4FA2-930D-5E06D06ABFFB}"/>
                </a:ext>
              </a:extLst>
            </p:cNvPr>
            <p:cNvPicPr>
              <a:picLocks noChangeAspect="1"/>
            </p:cNvPicPr>
            <p:nvPr/>
          </p:nvPicPr>
          <p:blipFill rotWithShape="1">
            <a:blip r:embed="rId52"/>
            <a:srcRect l="4095" t="9974" r="2218" b="6960"/>
            <a:stretch/>
          </p:blipFill>
          <p:spPr>
            <a:xfrm>
              <a:off x="4893438" y="4785464"/>
              <a:ext cx="3302264" cy="1613738"/>
            </a:xfrm>
            <a:prstGeom prst="rect">
              <a:avLst/>
            </a:prstGeom>
          </p:spPr>
        </p:pic>
        <p:grpSp>
          <p:nvGrpSpPr>
            <p:cNvPr id="94" name="组合 93">
              <a:extLst>
                <a:ext uri="{FF2B5EF4-FFF2-40B4-BE49-F238E27FC236}">
                  <a16:creationId xmlns:a16="http://schemas.microsoft.com/office/drawing/2014/main" id="{02299534-CD7E-4C9C-9239-3BAAA638262E}"/>
                </a:ext>
              </a:extLst>
            </p:cNvPr>
            <p:cNvGrpSpPr/>
            <p:nvPr/>
          </p:nvGrpSpPr>
          <p:grpSpPr>
            <a:xfrm>
              <a:off x="4938980" y="5508511"/>
              <a:ext cx="470419" cy="472548"/>
              <a:chOff x="944644" y="4969451"/>
              <a:chExt cx="458947" cy="480032"/>
            </a:xfrm>
          </p:grpSpPr>
          <p:sp>
            <p:nvSpPr>
              <p:cNvPr id="95" name="文本框 94">
                <a:extLst>
                  <a:ext uri="{FF2B5EF4-FFF2-40B4-BE49-F238E27FC236}">
                    <a16:creationId xmlns:a16="http://schemas.microsoft.com/office/drawing/2014/main" id="{03982793-9EAD-472A-BB52-1DC54D459060}"/>
                  </a:ext>
                </a:extLst>
              </p:cNvPr>
              <p:cNvSpPr txBox="1"/>
              <p:nvPr/>
            </p:nvSpPr>
            <p:spPr>
              <a:xfrm>
                <a:off x="1148138" y="5168097"/>
                <a:ext cx="255453" cy="2813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rPr>
                  <a:t>x</a:t>
                </a:r>
                <a:endParaRPr kumimoji="0" lang="zh-CN" altLang="en-US" sz="1200" b="0" i="1"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endParaRPr>
              </a:p>
            </p:txBody>
          </p:sp>
          <p:sp>
            <p:nvSpPr>
              <p:cNvPr id="96" name="文本框 95">
                <a:extLst>
                  <a:ext uri="{FF2B5EF4-FFF2-40B4-BE49-F238E27FC236}">
                    <a16:creationId xmlns:a16="http://schemas.microsoft.com/office/drawing/2014/main" id="{B2E19A29-BC53-4EB6-89AC-EBF4C52AF2C4}"/>
                  </a:ext>
                </a:extLst>
              </p:cNvPr>
              <p:cNvSpPr txBox="1"/>
              <p:nvPr/>
            </p:nvSpPr>
            <p:spPr>
              <a:xfrm>
                <a:off x="1055943" y="4997146"/>
                <a:ext cx="253237" cy="2813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70AD47"/>
                    </a:solidFill>
                    <a:effectLst/>
                    <a:uLnTx/>
                    <a:uFillTx/>
                    <a:latin typeface="Times New Roman" panose="020F0502020204030204"/>
                    <a:ea typeface="黑体"/>
                    <a:cs typeface="Arial" panose="020B0604020202020204" pitchFamily="34" charset="0"/>
                  </a:rPr>
                  <a:t>y</a:t>
                </a:r>
                <a:endParaRPr kumimoji="0" lang="zh-CN" altLang="en-US" sz="1200" b="0" i="1" u="none" strike="noStrike" kern="0" cap="none" spc="0" normalizeH="0" baseline="0" noProof="0" dirty="0">
                  <a:ln>
                    <a:noFill/>
                  </a:ln>
                  <a:solidFill>
                    <a:srgbClr val="70AD47"/>
                  </a:solidFill>
                  <a:effectLst/>
                  <a:uLnTx/>
                  <a:uFillTx/>
                  <a:latin typeface="Times New Roman" panose="020F0502020204030204"/>
                  <a:ea typeface="黑体"/>
                  <a:cs typeface="Arial" panose="020B0604020202020204" pitchFamily="34" charset="0"/>
                </a:endParaRPr>
              </a:p>
            </p:txBody>
          </p:sp>
          <p:sp>
            <p:nvSpPr>
              <p:cNvPr id="97" name="文本框 96">
                <a:extLst>
                  <a:ext uri="{FF2B5EF4-FFF2-40B4-BE49-F238E27FC236}">
                    <a16:creationId xmlns:a16="http://schemas.microsoft.com/office/drawing/2014/main" id="{DE2B7FD3-F3F3-4AAB-8BFE-41C10C679615}"/>
                  </a:ext>
                </a:extLst>
              </p:cNvPr>
              <p:cNvSpPr txBox="1"/>
              <p:nvPr/>
            </p:nvSpPr>
            <p:spPr>
              <a:xfrm>
                <a:off x="944644" y="4969451"/>
                <a:ext cx="255453" cy="2813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4472C4">
                        <a:lumMod val="75000"/>
                      </a:srgbClr>
                    </a:solidFill>
                    <a:effectLst/>
                    <a:uLnTx/>
                    <a:uFillTx/>
                    <a:latin typeface="Times New Roman" panose="020F0502020204030204"/>
                    <a:ea typeface="黑体"/>
                    <a:cs typeface="Arial" panose="020B0604020202020204" pitchFamily="34" charset="0"/>
                  </a:rPr>
                  <a:t>z</a:t>
                </a:r>
                <a:endParaRPr kumimoji="0" lang="zh-CN" altLang="en-US" sz="1200" b="0" i="1" u="none" strike="noStrike" kern="0" cap="none" spc="0" normalizeH="0" baseline="0" noProof="0" dirty="0">
                  <a:ln>
                    <a:noFill/>
                  </a:ln>
                  <a:solidFill>
                    <a:srgbClr val="4472C4">
                      <a:lumMod val="75000"/>
                    </a:srgbClr>
                  </a:solidFill>
                  <a:effectLst/>
                  <a:uLnTx/>
                  <a:uFillTx/>
                  <a:latin typeface="Times New Roman" panose="020F0502020204030204"/>
                  <a:ea typeface="黑体"/>
                  <a:cs typeface="Arial" panose="020B0604020202020204" pitchFamily="34" charset="0"/>
                </a:endParaRPr>
              </a:p>
            </p:txBody>
          </p:sp>
          <p:cxnSp>
            <p:nvCxnSpPr>
              <p:cNvPr id="98" name="直接箭头连接符 97">
                <a:extLst>
                  <a:ext uri="{FF2B5EF4-FFF2-40B4-BE49-F238E27FC236}">
                    <a16:creationId xmlns:a16="http://schemas.microsoft.com/office/drawing/2014/main" id="{8D787E67-6D30-4144-BF52-DC435AC790F5}"/>
                  </a:ext>
                </a:extLst>
              </p:cNvPr>
              <p:cNvCxnSpPr>
                <a:cxnSpLocks/>
              </p:cNvCxnSpPr>
              <p:nvPr/>
            </p:nvCxnSpPr>
            <p:spPr>
              <a:xfrm>
                <a:off x="1026535" y="5333204"/>
                <a:ext cx="201842" cy="40103"/>
              </a:xfrm>
              <a:prstGeom prst="straightConnector1">
                <a:avLst/>
              </a:prstGeom>
              <a:noFill/>
              <a:ln w="12700" cap="flat" cmpd="sng" algn="ctr">
                <a:solidFill>
                  <a:srgbClr val="C00000"/>
                </a:solidFill>
                <a:prstDash val="solid"/>
                <a:miter lim="800000"/>
                <a:tailEnd type="triangle"/>
              </a:ln>
              <a:effectLst/>
            </p:spPr>
          </p:cxnSp>
          <p:cxnSp>
            <p:nvCxnSpPr>
              <p:cNvPr id="99" name="直接箭头连接符 98">
                <a:extLst>
                  <a:ext uri="{FF2B5EF4-FFF2-40B4-BE49-F238E27FC236}">
                    <a16:creationId xmlns:a16="http://schemas.microsoft.com/office/drawing/2014/main" id="{D94BB768-4FCE-45EC-9A50-AA53184659FB}"/>
                  </a:ext>
                </a:extLst>
              </p:cNvPr>
              <p:cNvCxnSpPr>
                <a:cxnSpLocks/>
              </p:cNvCxnSpPr>
              <p:nvPr/>
            </p:nvCxnSpPr>
            <p:spPr>
              <a:xfrm flipV="1">
                <a:off x="1026535" y="5235042"/>
                <a:ext cx="165964" cy="98162"/>
              </a:xfrm>
              <a:prstGeom prst="straightConnector1">
                <a:avLst/>
              </a:prstGeom>
              <a:noFill/>
              <a:ln w="12700" cap="flat" cmpd="sng" algn="ctr">
                <a:solidFill>
                  <a:srgbClr val="70AD47"/>
                </a:solidFill>
                <a:prstDash val="solid"/>
                <a:miter lim="800000"/>
                <a:tailEnd type="triangle"/>
              </a:ln>
              <a:effectLst/>
            </p:spPr>
          </p:cxnSp>
          <p:cxnSp>
            <p:nvCxnSpPr>
              <p:cNvPr id="100" name="直接箭头连接符 99">
                <a:extLst>
                  <a:ext uri="{FF2B5EF4-FFF2-40B4-BE49-F238E27FC236}">
                    <a16:creationId xmlns:a16="http://schemas.microsoft.com/office/drawing/2014/main" id="{1CF2BBBD-60A5-4756-998D-A60C4D971F68}"/>
                  </a:ext>
                </a:extLst>
              </p:cNvPr>
              <p:cNvCxnSpPr>
                <a:cxnSpLocks/>
              </p:cNvCxnSpPr>
              <p:nvPr/>
            </p:nvCxnSpPr>
            <p:spPr>
              <a:xfrm flipH="1" flipV="1">
                <a:off x="998360" y="5142692"/>
                <a:ext cx="28175" cy="190512"/>
              </a:xfrm>
              <a:prstGeom prst="straightConnector1">
                <a:avLst/>
              </a:prstGeom>
              <a:noFill/>
              <a:ln w="12700" cap="flat" cmpd="sng" algn="ctr">
                <a:solidFill>
                  <a:srgbClr val="4472C4">
                    <a:lumMod val="75000"/>
                  </a:srgbClr>
                </a:solidFill>
                <a:prstDash val="solid"/>
                <a:miter lim="800000"/>
                <a:tailEnd type="triangle"/>
              </a:ln>
              <a:effectLst/>
            </p:spPr>
          </p:cxnSp>
        </p:grpSp>
      </p:grpSp>
      <p:grpSp>
        <p:nvGrpSpPr>
          <p:cNvPr id="101" name="组合 100">
            <a:extLst>
              <a:ext uri="{FF2B5EF4-FFF2-40B4-BE49-F238E27FC236}">
                <a16:creationId xmlns:a16="http://schemas.microsoft.com/office/drawing/2014/main" id="{D36A5283-E9C3-4C35-9649-FF13D58EB755}"/>
              </a:ext>
            </a:extLst>
          </p:cNvPr>
          <p:cNvGrpSpPr/>
          <p:nvPr/>
        </p:nvGrpSpPr>
        <p:grpSpPr>
          <a:xfrm>
            <a:off x="8555468" y="2982481"/>
            <a:ext cx="3051592" cy="3041400"/>
            <a:chOff x="9081249" y="3340765"/>
            <a:chExt cx="2506357" cy="2497986"/>
          </a:xfrm>
        </p:grpSpPr>
        <p:pic>
          <p:nvPicPr>
            <p:cNvPr id="102" name="图片 101">
              <a:extLst>
                <a:ext uri="{FF2B5EF4-FFF2-40B4-BE49-F238E27FC236}">
                  <a16:creationId xmlns:a16="http://schemas.microsoft.com/office/drawing/2014/main" id="{E086B881-CAE8-4B66-948B-C6B9C8372B51}"/>
                </a:ext>
              </a:extLst>
            </p:cNvPr>
            <p:cNvPicPr>
              <a:picLocks noChangeAspect="1"/>
            </p:cNvPicPr>
            <p:nvPr/>
          </p:nvPicPr>
          <p:blipFill rotWithShape="1">
            <a:blip r:embed="rId53"/>
            <a:srcRect l="3834" t="2612" r="-293" b="1378"/>
            <a:stretch/>
          </p:blipFill>
          <p:spPr>
            <a:xfrm>
              <a:off x="9175367" y="3340765"/>
              <a:ext cx="2412239" cy="2497986"/>
            </a:xfrm>
            <a:prstGeom prst="rect">
              <a:avLst/>
            </a:prstGeom>
            <a:noFill/>
          </p:spPr>
        </p:pic>
        <p:grpSp>
          <p:nvGrpSpPr>
            <p:cNvPr id="103" name="组合 102">
              <a:extLst>
                <a:ext uri="{FF2B5EF4-FFF2-40B4-BE49-F238E27FC236}">
                  <a16:creationId xmlns:a16="http://schemas.microsoft.com/office/drawing/2014/main" id="{25700EEE-B7EB-4319-8E92-01D71E729D97}"/>
                </a:ext>
              </a:extLst>
            </p:cNvPr>
            <p:cNvGrpSpPr/>
            <p:nvPr/>
          </p:nvGrpSpPr>
          <p:grpSpPr>
            <a:xfrm>
              <a:off x="9081249" y="4033903"/>
              <a:ext cx="2388663" cy="1756324"/>
              <a:chOff x="974019" y="3204769"/>
              <a:chExt cx="2388663" cy="1756324"/>
            </a:xfrm>
          </p:grpSpPr>
          <p:grpSp>
            <p:nvGrpSpPr>
              <p:cNvPr id="104" name="组合 103">
                <a:extLst>
                  <a:ext uri="{FF2B5EF4-FFF2-40B4-BE49-F238E27FC236}">
                    <a16:creationId xmlns:a16="http://schemas.microsoft.com/office/drawing/2014/main" id="{1906B050-D7D9-45F1-9583-680F2BC5ABEA}"/>
                  </a:ext>
                </a:extLst>
              </p:cNvPr>
              <p:cNvGrpSpPr/>
              <p:nvPr/>
            </p:nvGrpSpPr>
            <p:grpSpPr>
              <a:xfrm>
                <a:off x="994955" y="4333274"/>
                <a:ext cx="438708" cy="627819"/>
                <a:chOff x="971006" y="4932892"/>
                <a:chExt cx="438708" cy="627819"/>
              </a:xfrm>
            </p:grpSpPr>
            <p:sp>
              <p:nvSpPr>
                <p:cNvPr id="108" name="文本框 107">
                  <a:extLst>
                    <a:ext uri="{FF2B5EF4-FFF2-40B4-BE49-F238E27FC236}">
                      <a16:creationId xmlns:a16="http://schemas.microsoft.com/office/drawing/2014/main" id="{E9A256E8-954F-4E36-BAF5-CBA080D5545E}"/>
                    </a:ext>
                  </a:extLst>
                </p:cNvPr>
                <p:cNvSpPr txBox="1"/>
                <p:nvPr/>
              </p:nvSpPr>
              <p:spPr>
                <a:xfrm>
                  <a:off x="1154261" y="5333204"/>
                  <a:ext cx="255453" cy="2275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rPr>
                    <a:t>x</a:t>
                  </a:r>
                  <a:endParaRPr kumimoji="0" lang="zh-CN" altLang="en-US" sz="1200" b="0" i="1"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endParaRPr>
                </a:p>
              </p:txBody>
            </p:sp>
            <p:sp>
              <p:nvSpPr>
                <p:cNvPr id="109" name="文本框 108">
                  <a:extLst>
                    <a:ext uri="{FF2B5EF4-FFF2-40B4-BE49-F238E27FC236}">
                      <a16:creationId xmlns:a16="http://schemas.microsoft.com/office/drawing/2014/main" id="{D779B96C-5465-4676-A22E-BE30DDD26DDF}"/>
                    </a:ext>
                  </a:extLst>
                </p:cNvPr>
                <p:cNvSpPr txBox="1"/>
                <p:nvPr/>
              </p:nvSpPr>
              <p:spPr>
                <a:xfrm>
                  <a:off x="1154261" y="5074848"/>
                  <a:ext cx="255453" cy="2275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70AD47"/>
                      </a:solidFill>
                      <a:effectLst/>
                      <a:uLnTx/>
                      <a:uFillTx/>
                      <a:latin typeface="Times New Roman" panose="020F0502020204030204"/>
                      <a:ea typeface="黑体"/>
                      <a:cs typeface="Arial" panose="020B0604020202020204" pitchFamily="34" charset="0"/>
                    </a:rPr>
                    <a:t>y</a:t>
                  </a:r>
                  <a:endParaRPr kumimoji="0" lang="zh-CN" altLang="en-US" sz="1200" b="0" i="1" u="none" strike="noStrike" kern="0" cap="none" spc="0" normalizeH="0" baseline="0" noProof="0" dirty="0">
                    <a:ln>
                      <a:noFill/>
                    </a:ln>
                    <a:solidFill>
                      <a:srgbClr val="70AD47"/>
                    </a:solidFill>
                    <a:effectLst/>
                    <a:uLnTx/>
                    <a:uFillTx/>
                    <a:latin typeface="Times New Roman" panose="020F0502020204030204"/>
                    <a:ea typeface="黑体"/>
                    <a:cs typeface="Arial" panose="020B0604020202020204" pitchFamily="34" charset="0"/>
                  </a:endParaRPr>
                </a:p>
              </p:txBody>
            </p:sp>
            <p:sp>
              <p:nvSpPr>
                <p:cNvPr id="110" name="文本框 109">
                  <a:extLst>
                    <a:ext uri="{FF2B5EF4-FFF2-40B4-BE49-F238E27FC236}">
                      <a16:creationId xmlns:a16="http://schemas.microsoft.com/office/drawing/2014/main" id="{F5C5E9F9-BD36-4FCC-8924-834217882ECA}"/>
                    </a:ext>
                  </a:extLst>
                </p:cNvPr>
                <p:cNvSpPr txBox="1"/>
                <p:nvPr/>
              </p:nvSpPr>
              <p:spPr>
                <a:xfrm>
                  <a:off x="971006" y="4932892"/>
                  <a:ext cx="255453" cy="2275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4472C4"/>
                      </a:solidFill>
                      <a:effectLst/>
                      <a:uLnTx/>
                      <a:uFillTx/>
                      <a:latin typeface="Times New Roman" panose="020F0502020204030204"/>
                      <a:ea typeface="黑体"/>
                      <a:cs typeface="Arial" panose="020B0604020202020204" pitchFamily="34" charset="0"/>
                    </a:rPr>
                    <a:t>z</a:t>
                  </a:r>
                  <a:endParaRPr kumimoji="0" lang="zh-CN" altLang="en-US" sz="1200" b="0" i="1" u="none" strike="noStrike" kern="0" cap="none" spc="0" normalizeH="0" baseline="0" noProof="0" dirty="0">
                    <a:ln>
                      <a:noFill/>
                    </a:ln>
                    <a:solidFill>
                      <a:srgbClr val="4472C4"/>
                    </a:solidFill>
                    <a:effectLst/>
                    <a:uLnTx/>
                    <a:uFillTx/>
                    <a:latin typeface="Times New Roman" panose="020F0502020204030204"/>
                    <a:ea typeface="黑体"/>
                    <a:cs typeface="Arial" panose="020B0604020202020204" pitchFamily="34" charset="0"/>
                  </a:endParaRPr>
                </a:p>
              </p:txBody>
            </p:sp>
            <p:cxnSp>
              <p:nvCxnSpPr>
                <p:cNvPr id="111" name="直接箭头连接符 110">
                  <a:extLst>
                    <a:ext uri="{FF2B5EF4-FFF2-40B4-BE49-F238E27FC236}">
                      <a16:creationId xmlns:a16="http://schemas.microsoft.com/office/drawing/2014/main" id="{E98CB2E3-9781-43A4-9143-098ABEFC8AC0}"/>
                    </a:ext>
                  </a:extLst>
                </p:cNvPr>
                <p:cNvCxnSpPr>
                  <a:cxnSpLocks/>
                </p:cNvCxnSpPr>
                <p:nvPr/>
              </p:nvCxnSpPr>
              <p:spPr>
                <a:xfrm>
                  <a:off x="1026535" y="5333204"/>
                  <a:ext cx="208823" cy="98144"/>
                </a:xfrm>
                <a:prstGeom prst="straightConnector1">
                  <a:avLst/>
                </a:prstGeom>
                <a:noFill/>
                <a:ln w="12700" cap="flat" cmpd="sng" algn="ctr">
                  <a:solidFill>
                    <a:srgbClr val="C00000"/>
                  </a:solidFill>
                  <a:prstDash val="solid"/>
                  <a:miter lim="800000"/>
                  <a:tailEnd type="triangle"/>
                </a:ln>
                <a:effectLst/>
              </p:spPr>
            </p:cxnSp>
            <p:cxnSp>
              <p:nvCxnSpPr>
                <p:cNvPr id="112" name="直接箭头连接符 111">
                  <a:extLst>
                    <a:ext uri="{FF2B5EF4-FFF2-40B4-BE49-F238E27FC236}">
                      <a16:creationId xmlns:a16="http://schemas.microsoft.com/office/drawing/2014/main" id="{103D7555-E863-42DF-802F-785825AAC364}"/>
                    </a:ext>
                  </a:extLst>
                </p:cNvPr>
                <p:cNvCxnSpPr>
                  <a:cxnSpLocks/>
                </p:cNvCxnSpPr>
                <p:nvPr/>
              </p:nvCxnSpPr>
              <p:spPr>
                <a:xfrm flipV="1">
                  <a:off x="1026535" y="5231606"/>
                  <a:ext cx="190284" cy="101599"/>
                </a:xfrm>
                <a:prstGeom prst="straightConnector1">
                  <a:avLst/>
                </a:prstGeom>
                <a:noFill/>
                <a:ln w="12700" cap="flat" cmpd="sng" algn="ctr">
                  <a:solidFill>
                    <a:srgbClr val="70AD47"/>
                  </a:solidFill>
                  <a:prstDash val="solid"/>
                  <a:miter lim="800000"/>
                  <a:tailEnd type="triangle"/>
                </a:ln>
                <a:effectLst/>
              </p:spPr>
            </p:cxnSp>
            <p:cxnSp>
              <p:nvCxnSpPr>
                <p:cNvPr id="113" name="直接箭头连接符 112">
                  <a:extLst>
                    <a:ext uri="{FF2B5EF4-FFF2-40B4-BE49-F238E27FC236}">
                      <a16:creationId xmlns:a16="http://schemas.microsoft.com/office/drawing/2014/main" id="{806A9AD0-42FC-4E93-8B03-B341B029F107}"/>
                    </a:ext>
                  </a:extLst>
                </p:cNvPr>
                <p:cNvCxnSpPr>
                  <a:cxnSpLocks/>
                </p:cNvCxnSpPr>
                <p:nvPr/>
              </p:nvCxnSpPr>
              <p:spPr>
                <a:xfrm flipV="1">
                  <a:off x="1026535" y="5088731"/>
                  <a:ext cx="0" cy="244473"/>
                </a:xfrm>
                <a:prstGeom prst="straightConnector1">
                  <a:avLst/>
                </a:prstGeom>
                <a:noFill/>
                <a:ln w="12700" cap="flat" cmpd="sng" algn="ctr">
                  <a:solidFill>
                    <a:srgbClr val="4472C4"/>
                  </a:solidFill>
                  <a:prstDash val="solid"/>
                  <a:miter lim="800000"/>
                  <a:tailEnd type="triangle"/>
                </a:ln>
                <a:effectLst/>
              </p:spPr>
            </p:cxnSp>
          </p:grpSp>
          <p:sp>
            <p:nvSpPr>
              <p:cNvPr id="105" name="文本框 104">
                <a:extLst>
                  <a:ext uri="{FF2B5EF4-FFF2-40B4-BE49-F238E27FC236}">
                    <a16:creationId xmlns:a16="http://schemas.microsoft.com/office/drawing/2014/main" id="{29F3F610-37A0-432A-814A-28A5ADC71505}"/>
                  </a:ext>
                </a:extLst>
              </p:cNvPr>
              <p:cNvSpPr txBox="1"/>
              <p:nvPr/>
            </p:nvSpPr>
            <p:spPr>
              <a:xfrm rot="2371281">
                <a:off x="1215616" y="4506996"/>
                <a:ext cx="852331" cy="2275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anose="020F0502020204030204"/>
                    <a:ea typeface="宋体" panose="02010600030101010101" pitchFamily="2" charset="-122"/>
                    <a:cs typeface="Arial" panose="020B0604020202020204" pitchFamily="34" charset="0"/>
                  </a:rPr>
                  <a:t>1.5 mm</a:t>
                </a:r>
                <a:endParaRPr kumimoji="0" lang="zh-CN" altLang="en-US" sz="1200" b="0" i="0" u="none" strike="noStrike" kern="0" cap="none" spc="0" normalizeH="0" baseline="0" noProof="0" dirty="0">
                  <a:ln>
                    <a:noFill/>
                  </a:ln>
                  <a:solidFill>
                    <a:prstClr val="black"/>
                  </a:solidFill>
                  <a:effectLst/>
                  <a:uLnTx/>
                  <a:uFillTx/>
                  <a:latin typeface="Times New Roman" panose="020F0502020204030204"/>
                  <a:ea typeface="宋体" panose="02010600030101010101" pitchFamily="2" charset="-122"/>
                  <a:cs typeface="Arial" panose="020B0604020202020204" pitchFamily="34" charset="0"/>
                </a:endParaRPr>
              </a:p>
            </p:txBody>
          </p:sp>
          <p:sp>
            <p:nvSpPr>
              <p:cNvPr id="106" name="文本框 105">
                <a:extLst>
                  <a:ext uri="{FF2B5EF4-FFF2-40B4-BE49-F238E27FC236}">
                    <a16:creationId xmlns:a16="http://schemas.microsoft.com/office/drawing/2014/main" id="{545E1D3A-1AD4-4155-A6CD-FA4D5E95C704}"/>
                  </a:ext>
                </a:extLst>
              </p:cNvPr>
              <p:cNvSpPr txBox="1"/>
              <p:nvPr/>
            </p:nvSpPr>
            <p:spPr>
              <a:xfrm rot="19041225">
                <a:off x="2478796" y="4447986"/>
                <a:ext cx="883886" cy="2275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anose="020F0502020204030204"/>
                    <a:ea typeface="宋体" panose="02010600030101010101" pitchFamily="2" charset="-122"/>
                    <a:cs typeface="Arial" panose="020B0604020202020204" pitchFamily="34" charset="0"/>
                  </a:rPr>
                  <a:t>1.5 mm</a:t>
                </a:r>
                <a:endParaRPr kumimoji="0" lang="zh-CN" altLang="en-US" sz="1200" b="0" i="0" u="none" strike="noStrike" kern="0" cap="none" spc="0" normalizeH="0" baseline="0" noProof="0" dirty="0">
                  <a:ln>
                    <a:noFill/>
                  </a:ln>
                  <a:solidFill>
                    <a:prstClr val="black"/>
                  </a:solidFill>
                  <a:effectLst/>
                  <a:uLnTx/>
                  <a:uFillTx/>
                  <a:latin typeface="Times New Roman" panose="020F0502020204030204"/>
                  <a:ea typeface="宋体" panose="02010600030101010101" pitchFamily="2" charset="-122"/>
                  <a:cs typeface="Arial" panose="020B0604020202020204" pitchFamily="34" charset="0"/>
                </a:endParaRPr>
              </a:p>
            </p:txBody>
          </p:sp>
          <p:sp>
            <p:nvSpPr>
              <p:cNvPr id="107" name="文本框 106">
                <a:extLst>
                  <a:ext uri="{FF2B5EF4-FFF2-40B4-BE49-F238E27FC236}">
                    <a16:creationId xmlns:a16="http://schemas.microsoft.com/office/drawing/2014/main" id="{BFB93ECF-939B-45EB-BFC2-DAA61C5DF331}"/>
                  </a:ext>
                </a:extLst>
              </p:cNvPr>
              <p:cNvSpPr txBox="1"/>
              <p:nvPr/>
            </p:nvSpPr>
            <p:spPr>
              <a:xfrm rot="15570271">
                <a:off x="654540" y="3524248"/>
                <a:ext cx="866465" cy="2275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anose="020F0502020204030204"/>
                    <a:ea typeface="宋体" panose="02010600030101010101" pitchFamily="2" charset="-122"/>
                    <a:cs typeface="Arial" panose="020B0604020202020204" pitchFamily="34" charset="0"/>
                  </a:rPr>
                  <a:t>1.5 mm</a:t>
                </a:r>
                <a:endParaRPr kumimoji="0" lang="zh-CN" altLang="en-US" sz="1200" b="0" i="0" u="none" strike="noStrike" kern="0" cap="none" spc="0" normalizeH="0" baseline="0" noProof="0" dirty="0">
                  <a:ln>
                    <a:noFill/>
                  </a:ln>
                  <a:solidFill>
                    <a:prstClr val="black"/>
                  </a:solidFill>
                  <a:effectLst/>
                  <a:uLnTx/>
                  <a:uFillTx/>
                  <a:latin typeface="Times New Roman" panose="020F0502020204030204"/>
                  <a:ea typeface="宋体" panose="02010600030101010101" pitchFamily="2" charset="-122"/>
                  <a:cs typeface="Arial" panose="020B0604020202020204" pitchFamily="34" charset="0"/>
                </a:endParaRPr>
              </a:p>
            </p:txBody>
          </p:sp>
        </p:grpSp>
      </p:grpSp>
      <p:pic>
        <p:nvPicPr>
          <p:cNvPr id="114" name="图片 113">
            <a:extLst>
              <a:ext uri="{FF2B5EF4-FFF2-40B4-BE49-F238E27FC236}">
                <a16:creationId xmlns:a16="http://schemas.microsoft.com/office/drawing/2014/main" id="{C53D1DE4-58E5-42BB-9D4A-52072722D874}"/>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75210" y="2968916"/>
            <a:ext cx="4047442" cy="3031124"/>
          </a:xfrm>
          <a:prstGeom prst="rect">
            <a:avLst/>
          </a:prstGeom>
        </p:spPr>
      </p:pic>
      <p:sp>
        <p:nvSpPr>
          <p:cNvPr id="115" name="文本框 114">
            <a:extLst>
              <a:ext uri="{FF2B5EF4-FFF2-40B4-BE49-F238E27FC236}">
                <a16:creationId xmlns:a16="http://schemas.microsoft.com/office/drawing/2014/main" id="{DEE1C94F-D641-4AE4-9536-DE906272533E}"/>
              </a:ext>
            </a:extLst>
          </p:cNvPr>
          <p:cNvSpPr txBox="1"/>
          <p:nvPr/>
        </p:nvSpPr>
        <p:spPr>
          <a:xfrm>
            <a:off x="450526" y="6107170"/>
            <a:ext cx="4107137"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Relationship between</a:t>
            </a:r>
            <a:r>
              <a:rPr lang="en-US" altLang="zh-CN" sz="1600" b="1"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 d</a:t>
            </a:r>
            <a:r>
              <a:rPr lang="en-US" altLang="zh-CN" sz="1600" b="1" i="1" baseline="-25000"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1600" b="1"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and </a:t>
            </a:r>
            <a:r>
              <a:rPr lang="en-US" altLang="zh-CN" sz="1600" b="1"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n</a:t>
            </a:r>
            <a:endParaRPr lang="zh-CN" altLang="en-US"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6" name="文本框 115">
            <a:extLst>
              <a:ext uri="{FF2B5EF4-FFF2-40B4-BE49-F238E27FC236}">
                <a16:creationId xmlns:a16="http://schemas.microsoft.com/office/drawing/2014/main" id="{80F0CE34-F179-400D-84E9-4CB891A7CDA2}"/>
              </a:ext>
            </a:extLst>
          </p:cNvPr>
          <p:cNvSpPr txBox="1"/>
          <p:nvPr/>
        </p:nvSpPr>
        <p:spPr>
          <a:xfrm>
            <a:off x="4708174" y="6107170"/>
            <a:ext cx="3654268"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Clump template library</a:t>
            </a:r>
            <a:endParaRPr lang="zh-CN" altLang="en-US"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7" name="文本框 116">
            <a:extLst>
              <a:ext uri="{FF2B5EF4-FFF2-40B4-BE49-F238E27FC236}">
                <a16:creationId xmlns:a16="http://schemas.microsoft.com/office/drawing/2014/main" id="{93CCAD99-D200-4966-B29C-B42D6C8F5A07}"/>
              </a:ext>
            </a:extLst>
          </p:cNvPr>
          <p:cNvSpPr txBox="1"/>
          <p:nvPr/>
        </p:nvSpPr>
        <p:spPr>
          <a:xfrm>
            <a:off x="8525688" y="6107170"/>
            <a:ext cx="3215338"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Room T&amp;S digital rock model </a:t>
            </a:r>
            <a:endParaRPr lang="zh-CN" altLang="en-US"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118" name="组合 117">
            <a:extLst>
              <a:ext uri="{FF2B5EF4-FFF2-40B4-BE49-F238E27FC236}">
                <a16:creationId xmlns:a16="http://schemas.microsoft.com/office/drawing/2014/main" id="{B89EE429-432C-4A6A-93BA-46C031B9EBB0}"/>
              </a:ext>
            </a:extLst>
          </p:cNvPr>
          <p:cNvGrpSpPr/>
          <p:nvPr/>
        </p:nvGrpSpPr>
        <p:grpSpPr>
          <a:xfrm>
            <a:off x="4708175" y="2976802"/>
            <a:ext cx="3654775" cy="3041400"/>
            <a:chOff x="355040" y="3197991"/>
            <a:chExt cx="5616780" cy="3240127"/>
          </a:xfrm>
        </p:grpSpPr>
        <p:sp>
          <p:nvSpPr>
            <p:cNvPr id="119" name="矩形 118">
              <a:extLst>
                <a:ext uri="{FF2B5EF4-FFF2-40B4-BE49-F238E27FC236}">
                  <a16:creationId xmlns:a16="http://schemas.microsoft.com/office/drawing/2014/main" id="{BF631132-CD2E-4F56-88A4-1A080DECF0D1}"/>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20" name="矩形 119">
              <a:extLst>
                <a:ext uri="{FF2B5EF4-FFF2-40B4-BE49-F238E27FC236}">
                  <a16:creationId xmlns:a16="http://schemas.microsoft.com/office/drawing/2014/main" id="{42CBA225-3BDC-472B-94A2-231B44B570C9}"/>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121" name="组合 120">
            <a:extLst>
              <a:ext uri="{FF2B5EF4-FFF2-40B4-BE49-F238E27FC236}">
                <a16:creationId xmlns:a16="http://schemas.microsoft.com/office/drawing/2014/main" id="{6ABBB7DF-D7C9-44AF-AE41-F49855435D39}"/>
              </a:ext>
            </a:extLst>
          </p:cNvPr>
          <p:cNvGrpSpPr/>
          <p:nvPr/>
        </p:nvGrpSpPr>
        <p:grpSpPr>
          <a:xfrm>
            <a:off x="8525688" y="2982581"/>
            <a:ext cx="3215784" cy="3041400"/>
            <a:chOff x="355040" y="3197991"/>
            <a:chExt cx="5616780" cy="3240127"/>
          </a:xfrm>
        </p:grpSpPr>
        <p:sp>
          <p:nvSpPr>
            <p:cNvPr id="122" name="矩形 121">
              <a:extLst>
                <a:ext uri="{FF2B5EF4-FFF2-40B4-BE49-F238E27FC236}">
                  <a16:creationId xmlns:a16="http://schemas.microsoft.com/office/drawing/2014/main" id="{36A5198D-0978-44EE-BE55-8E5CB26B9478}"/>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23" name="矩形 122">
              <a:extLst>
                <a:ext uri="{FF2B5EF4-FFF2-40B4-BE49-F238E27FC236}">
                  <a16:creationId xmlns:a16="http://schemas.microsoft.com/office/drawing/2014/main" id="{0BF0B9D9-A45C-4F0C-9B5B-5D55A6409B41}"/>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124" name="组合 123">
            <a:extLst>
              <a:ext uri="{FF2B5EF4-FFF2-40B4-BE49-F238E27FC236}">
                <a16:creationId xmlns:a16="http://schemas.microsoft.com/office/drawing/2014/main" id="{9E15EBA9-4531-4351-B1A3-3E42898DABD9}"/>
              </a:ext>
            </a:extLst>
          </p:cNvPr>
          <p:cNvGrpSpPr/>
          <p:nvPr/>
        </p:nvGrpSpPr>
        <p:grpSpPr>
          <a:xfrm>
            <a:off x="450528" y="2975787"/>
            <a:ext cx="4107136" cy="3041400"/>
            <a:chOff x="355040" y="3197991"/>
            <a:chExt cx="5616780" cy="3240127"/>
          </a:xfrm>
        </p:grpSpPr>
        <p:sp>
          <p:nvSpPr>
            <p:cNvPr id="125" name="矩形 124">
              <a:extLst>
                <a:ext uri="{FF2B5EF4-FFF2-40B4-BE49-F238E27FC236}">
                  <a16:creationId xmlns:a16="http://schemas.microsoft.com/office/drawing/2014/main" id="{D8437ED3-BD8F-41AA-BACE-ECAD5CF24A65}"/>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26" name="矩形 125">
              <a:extLst>
                <a:ext uri="{FF2B5EF4-FFF2-40B4-BE49-F238E27FC236}">
                  <a16:creationId xmlns:a16="http://schemas.microsoft.com/office/drawing/2014/main" id="{FFB27176-81B8-42D1-97EC-868C10B755F6}"/>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127" name="灯片编号占位符 1">
            <a:extLst>
              <a:ext uri="{FF2B5EF4-FFF2-40B4-BE49-F238E27FC236}">
                <a16:creationId xmlns:a16="http://schemas.microsoft.com/office/drawing/2014/main" id="{B67F8E5E-51EB-4706-B322-B4205BB163E6}"/>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15</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640707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3. Results and Discussion</a:t>
            </a:r>
          </a:p>
        </p:txBody>
      </p:sp>
      <p:sp>
        <p:nvSpPr>
          <p:cNvPr id="246" name="文本框 245">
            <a:extLst>
              <a:ext uri="{FF2B5EF4-FFF2-40B4-BE49-F238E27FC236}">
                <a16:creationId xmlns:a16="http://schemas.microsoft.com/office/drawing/2014/main" id="{3F96D9DE-861A-45F3-9D16-C300404D6B40}"/>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3.3 Mechanical and thermodynamic parameters calibration</a:t>
            </a:r>
          </a:p>
        </p:txBody>
      </p:sp>
      <p:sp>
        <p:nvSpPr>
          <p:cNvPr id="247" name="文本框 246">
            <a:extLst>
              <a:ext uri="{FF2B5EF4-FFF2-40B4-BE49-F238E27FC236}">
                <a16:creationId xmlns:a16="http://schemas.microsoft.com/office/drawing/2014/main" id="{2627FB16-0E2A-4B4C-B1BE-C2689C14DED8}"/>
              </a:ext>
            </a:extLst>
          </p:cNvPr>
          <p:cNvSpPr txBox="1"/>
          <p:nvPr/>
        </p:nvSpPr>
        <p:spPr>
          <a:xfrm>
            <a:off x="341689" y="1290012"/>
            <a:ext cx="11508622" cy="1443344"/>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Mechanical parameter calibration: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The particle size was proportionally enlarged, and the micromechanical parameters of the intergranular contact constitutive model were calibrated based on the mechanical test</a:t>
            </a:r>
            <a:r>
              <a:rPr lang="en-US" altLang="zh-CN" baseline="30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[1].</a:t>
            </a:r>
          </a:p>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Thermodynamic parameters calibration: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Based on the thermodynamic experimental results</a:t>
            </a:r>
            <a:r>
              <a:rPr lang="en-US" altLang="zh-CN" baseline="30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[2]</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of </a:t>
            </a:r>
            <a:r>
              <a:rPr lang="en-US" altLang="zh-CN"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Bentheim</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sandstone, the thermodynamic parameters for the particles in the DEM model were set.</a:t>
            </a:r>
          </a:p>
        </p:txBody>
      </p:sp>
      <p:sp>
        <p:nvSpPr>
          <p:cNvPr id="248" name="矩形 247">
            <a:extLst>
              <a:ext uri="{FF2B5EF4-FFF2-40B4-BE49-F238E27FC236}">
                <a16:creationId xmlns:a16="http://schemas.microsoft.com/office/drawing/2014/main" id="{9F8DC546-A1B0-4020-AC76-280D62CB59FB}"/>
              </a:ext>
            </a:extLst>
          </p:cNvPr>
          <p:cNvSpPr/>
          <p:nvPr/>
        </p:nvSpPr>
        <p:spPr>
          <a:xfrm>
            <a:off x="6783507" y="2795945"/>
            <a:ext cx="4972718" cy="275476"/>
          </a:xfrm>
          <a:prstGeom prst="rect">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Times New Roman" panose="020F0502020204030204"/>
              <a:ea typeface="黑体"/>
              <a:cs typeface="+mn-cs"/>
            </a:endParaRPr>
          </a:p>
        </p:txBody>
      </p:sp>
      <p:sp>
        <p:nvSpPr>
          <p:cNvPr id="249" name="矩形 248">
            <a:extLst>
              <a:ext uri="{FF2B5EF4-FFF2-40B4-BE49-F238E27FC236}">
                <a16:creationId xmlns:a16="http://schemas.microsoft.com/office/drawing/2014/main" id="{924AC4D3-67D5-466B-8691-B6ADBD6CFAA7}"/>
              </a:ext>
            </a:extLst>
          </p:cNvPr>
          <p:cNvSpPr/>
          <p:nvPr/>
        </p:nvSpPr>
        <p:spPr>
          <a:xfrm>
            <a:off x="407988" y="5681663"/>
            <a:ext cx="6305231" cy="275476"/>
          </a:xfrm>
          <a:prstGeom prst="rect">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pic>
        <p:nvPicPr>
          <p:cNvPr id="250" name="图片 249">
            <a:extLst>
              <a:ext uri="{FF2B5EF4-FFF2-40B4-BE49-F238E27FC236}">
                <a16:creationId xmlns:a16="http://schemas.microsoft.com/office/drawing/2014/main" id="{F966006E-1A8B-4673-9CA3-CC5C79DA7234}"/>
              </a:ext>
            </a:extLst>
          </p:cNvPr>
          <p:cNvPicPr>
            <a:picLocks noChangeAspect="1"/>
          </p:cNvPicPr>
          <p:nvPr/>
        </p:nvPicPr>
        <p:blipFill rotWithShape="1">
          <a:blip r:embed="rId3">
            <a:extLst>
              <a:ext uri="{28A0092B-C50C-407E-A947-70E740481C1C}">
                <a14:useLocalDpi xmlns:a14="http://schemas.microsoft.com/office/drawing/2010/main" val="0"/>
              </a:ext>
            </a:extLst>
          </a:blip>
          <a:srcRect l="7531" t="10418" r="3389" b="2263"/>
          <a:stretch/>
        </p:blipFill>
        <p:spPr>
          <a:xfrm>
            <a:off x="448139" y="2818978"/>
            <a:ext cx="2158883" cy="2811353"/>
          </a:xfrm>
          <a:prstGeom prst="rect">
            <a:avLst/>
          </a:prstGeom>
        </p:spPr>
      </p:pic>
      <p:sp>
        <p:nvSpPr>
          <p:cNvPr id="251" name="文本框 250">
            <a:extLst>
              <a:ext uri="{FF2B5EF4-FFF2-40B4-BE49-F238E27FC236}">
                <a16:creationId xmlns:a16="http://schemas.microsoft.com/office/drawing/2014/main" id="{166B8BB6-53FA-42FF-9993-B98D78DAC731}"/>
              </a:ext>
            </a:extLst>
          </p:cNvPr>
          <p:cNvSpPr txBox="1"/>
          <p:nvPr/>
        </p:nvSpPr>
        <p:spPr>
          <a:xfrm>
            <a:off x="2360119" y="2933683"/>
            <a:ext cx="964106" cy="461665"/>
          </a:xfrm>
          <a:prstGeom prst="rect">
            <a:avLst/>
          </a:prstGeom>
          <a:noFill/>
        </p:spPr>
        <p:txBody>
          <a:bodyPr wrap="square" rtlCol="0">
            <a:spAutoFit/>
          </a:bodyPr>
          <a:lstStyle/>
          <a:p>
            <a:pPr algn="ctr"/>
            <a:r>
              <a:rPr lang="en-US" altLang="zh-CN" sz="1200" dirty="0">
                <a:solidFill>
                  <a:prstClr val="black"/>
                </a:solidFill>
                <a:latin typeface="Arial" panose="020B0604020202020204" pitchFamily="34" charset="0"/>
                <a:ea typeface="楷体" panose="02010609060101010101" pitchFamily="49" charset="-122"/>
                <a:cs typeface="Arial" panose="020B0604020202020204" pitchFamily="34" charset="0"/>
              </a:rPr>
              <a:t>Particle radius (</a:t>
            </a:r>
            <a:r>
              <a:rPr lang="en-US" altLang="zh-CN" sz="1200" dirty="0" err="1">
                <a:solidFill>
                  <a:prstClr val="black"/>
                </a:solidFill>
                <a:latin typeface="Arial" panose="020B0604020202020204" pitchFamily="34" charset="0"/>
                <a:ea typeface="楷体" panose="02010609060101010101" pitchFamily="49" charset="-122"/>
                <a:cs typeface="Arial" panose="020B0604020202020204" pitchFamily="34" charset="0"/>
              </a:rPr>
              <a:t>μm</a:t>
            </a:r>
            <a:r>
              <a:rPr lang="en-US" altLang="zh-CN" sz="1200" dirty="0">
                <a:solidFill>
                  <a:prstClr val="black"/>
                </a:solidFill>
                <a:latin typeface="Arial" panose="020B0604020202020204" pitchFamily="34" charset="0"/>
                <a:ea typeface="楷体" panose="02010609060101010101" pitchFamily="49" charset="-122"/>
                <a:cs typeface="Arial" panose="020B0604020202020204" pitchFamily="34" charset="0"/>
              </a:rPr>
              <a:t>)</a:t>
            </a:r>
            <a:endParaRPr lang="zh-CN" altLang="en-US" sz="1200" dirty="0">
              <a:solidFill>
                <a:prstClr val="black"/>
              </a:solidFill>
              <a:latin typeface="Arial" panose="020B0604020202020204" pitchFamily="34" charset="0"/>
              <a:ea typeface="楷体" panose="02010609060101010101" pitchFamily="49" charset="-122"/>
              <a:cs typeface="Arial" panose="020B0604020202020204" pitchFamily="34" charset="0"/>
            </a:endParaRPr>
          </a:p>
        </p:txBody>
      </p:sp>
      <p:grpSp>
        <p:nvGrpSpPr>
          <p:cNvPr id="252" name="组合 251">
            <a:extLst>
              <a:ext uri="{FF2B5EF4-FFF2-40B4-BE49-F238E27FC236}">
                <a16:creationId xmlns:a16="http://schemas.microsoft.com/office/drawing/2014/main" id="{F6824726-6342-4F1C-BEEA-795876218BDE}"/>
              </a:ext>
            </a:extLst>
          </p:cNvPr>
          <p:cNvGrpSpPr/>
          <p:nvPr/>
        </p:nvGrpSpPr>
        <p:grpSpPr>
          <a:xfrm>
            <a:off x="2582432" y="3349214"/>
            <a:ext cx="753762" cy="2044180"/>
            <a:chOff x="3240016" y="2144953"/>
            <a:chExt cx="716875" cy="1592897"/>
          </a:xfrm>
        </p:grpSpPr>
        <p:pic>
          <p:nvPicPr>
            <p:cNvPr id="253" name="图片 252">
              <a:extLst>
                <a:ext uri="{FF2B5EF4-FFF2-40B4-BE49-F238E27FC236}">
                  <a16:creationId xmlns:a16="http://schemas.microsoft.com/office/drawing/2014/main" id="{425BC47F-20BF-4DBC-B740-5A48DC14E4FF}"/>
                </a:ext>
              </a:extLst>
            </p:cNvPr>
            <p:cNvPicPr>
              <a:picLocks noChangeAspect="1"/>
            </p:cNvPicPr>
            <p:nvPr/>
          </p:nvPicPr>
          <p:blipFill rotWithShape="1">
            <a:blip r:embed="rId4"/>
            <a:srcRect r="83054"/>
            <a:stretch/>
          </p:blipFill>
          <p:spPr>
            <a:xfrm>
              <a:off x="3240016" y="2247618"/>
              <a:ext cx="240377" cy="1444239"/>
            </a:xfrm>
            <a:prstGeom prst="rect">
              <a:avLst/>
            </a:prstGeom>
          </p:spPr>
        </p:pic>
        <p:sp>
          <p:nvSpPr>
            <p:cNvPr id="254" name="文本框 253">
              <a:extLst>
                <a:ext uri="{FF2B5EF4-FFF2-40B4-BE49-F238E27FC236}">
                  <a16:creationId xmlns:a16="http://schemas.microsoft.com/office/drawing/2014/main" id="{86836CD5-D54D-494E-8E2D-5E090B4BC0F1}"/>
                </a:ext>
              </a:extLst>
            </p:cNvPr>
            <p:cNvSpPr txBox="1"/>
            <p:nvPr/>
          </p:nvSpPr>
          <p:spPr>
            <a:xfrm>
              <a:off x="3384756" y="3522003"/>
              <a:ext cx="489423" cy="215847"/>
            </a:xfrm>
            <a:prstGeom prst="rect">
              <a:avLst/>
            </a:prstGeom>
            <a:noFill/>
          </p:spPr>
          <p:txBody>
            <a:bodyPr wrap="square" rtlCol="0">
              <a:spAutoFit/>
            </a:bodyPr>
            <a:lstStyle/>
            <a:p>
              <a:r>
                <a:rPr lang="en-US" altLang="zh-CN" sz="1200" dirty="0">
                  <a:solidFill>
                    <a:prstClr val="black"/>
                  </a:solidFill>
                  <a:latin typeface="Arial" panose="020B0604020202020204" pitchFamily="34" charset="0"/>
                  <a:ea typeface="黑体"/>
                  <a:cs typeface="Arial" panose="020B0604020202020204" pitchFamily="34" charset="0"/>
                </a:rPr>
                <a:t>3.02</a:t>
              </a:r>
              <a:endParaRPr lang="zh-CN" altLang="en-US" sz="1200" dirty="0">
                <a:solidFill>
                  <a:prstClr val="black"/>
                </a:solidFill>
                <a:latin typeface="Arial" panose="020B0604020202020204" pitchFamily="34" charset="0"/>
                <a:ea typeface="黑体"/>
                <a:cs typeface="Arial" panose="020B0604020202020204" pitchFamily="34" charset="0"/>
              </a:endParaRPr>
            </a:p>
          </p:txBody>
        </p:sp>
        <p:sp>
          <p:nvSpPr>
            <p:cNvPr id="255" name="文本框 254">
              <a:extLst>
                <a:ext uri="{FF2B5EF4-FFF2-40B4-BE49-F238E27FC236}">
                  <a16:creationId xmlns:a16="http://schemas.microsoft.com/office/drawing/2014/main" id="{A06215A9-0C50-4949-A44C-FBCD819230AD}"/>
                </a:ext>
              </a:extLst>
            </p:cNvPr>
            <p:cNvSpPr txBox="1"/>
            <p:nvPr/>
          </p:nvSpPr>
          <p:spPr>
            <a:xfrm>
              <a:off x="3384757" y="3325279"/>
              <a:ext cx="489422" cy="215847"/>
            </a:xfrm>
            <a:prstGeom prst="rect">
              <a:avLst/>
            </a:prstGeom>
            <a:noFill/>
          </p:spPr>
          <p:txBody>
            <a:bodyPr wrap="square" rtlCol="0">
              <a:spAutoFit/>
            </a:bodyPr>
            <a:lstStyle/>
            <a:p>
              <a:r>
                <a:rPr lang="en-US" altLang="zh-CN" sz="1200" dirty="0">
                  <a:solidFill>
                    <a:prstClr val="black"/>
                  </a:solidFill>
                  <a:latin typeface="Arial" panose="020B0604020202020204" pitchFamily="34" charset="0"/>
                  <a:ea typeface="黑体"/>
                  <a:cs typeface="Arial" panose="020B0604020202020204" pitchFamily="34" charset="0"/>
                </a:rPr>
                <a:t>5.00</a:t>
              </a:r>
              <a:endParaRPr lang="zh-CN" altLang="en-US" sz="1200" dirty="0">
                <a:solidFill>
                  <a:prstClr val="black"/>
                </a:solidFill>
                <a:latin typeface="Arial" panose="020B0604020202020204" pitchFamily="34" charset="0"/>
                <a:ea typeface="黑体"/>
                <a:cs typeface="Arial" panose="020B0604020202020204" pitchFamily="34" charset="0"/>
              </a:endParaRPr>
            </a:p>
          </p:txBody>
        </p:sp>
        <p:sp>
          <p:nvSpPr>
            <p:cNvPr id="256" name="文本框 255">
              <a:extLst>
                <a:ext uri="{FF2B5EF4-FFF2-40B4-BE49-F238E27FC236}">
                  <a16:creationId xmlns:a16="http://schemas.microsoft.com/office/drawing/2014/main" id="{0F8B0444-7F91-4712-A194-665586762B5F}"/>
                </a:ext>
              </a:extLst>
            </p:cNvPr>
            <p:cNvSpPr txBox="1"/>
            <p:nvPr/>
          </p:nvSpPr>
          <p:spPr>
            <a:xfrm>
              <a:off x="3384756" y="3128558"/>
              <a:ext cx="502329" cy="215847"/>
            </a:xfrm>
            <a:prstGeom prst="rect">
              <a:avLst/>
            </a:prstGeom>
            <a:noFill/>
          </p:spPr>
          <p:txBody>
            <a:bodyPr wrap="square" rtlCol="0">
              <a:spAutoFit/>
            </a:bodyPr>
            <a:lstStyle/>
            <a:p>
              <a:r>
                <a:rPr lang="en-US" altLang="zh-CN" sz="1200" dirty="0">
                  <a:solidFill>
                    <a:prstClr val="black"/>
                  </a:solidFill>
                  <a:latin typeface="Arial" panose="020B0604020202020204" pitchFamily="34" charset="0"/>
                  <a:ea typeface="黑体"/>
                  <a:cs typeface="Arial" panose="020B0604020202020204" pitchFamily="34" charset="0"/>
                </a:rPr>
                <a:t>7.00</a:t>
              </a:r>
              <a:endParaRPr lang="zh-CN" altLang="en-US" sz="1200" dirty="0">
                <a:solidFill>
                  <a:prstClr val="black"/>
                </a:solidFill>
                <a:latin typeface="Arial" panose="020B0604020202020204" pitchFamily="34" charset="0"/>
                <a:ea typeface="黑体"/>
                <a:cs typeface="Arial" panose="020B0604020202020204" pitchFamily="34" charset="0"/>
              </a:endParaRPr>
            </a:p>
          </p:txBody>
        </p:sp>
        <p:sp>
          <p:nvSpPr>
            <p:cNvPr id="257" name="文本框 256">
              <a:extLst>
                <a:ext uri="{FF2B5EF4-FFF2-40B4-BE49-F238E27FC236}">
                  <a16:creationId xmlns:a16="http://schemas.microsoft.com/office/drawing/2014/main" id="{7CF1972C-171B-45D0-90DC-17FA5B1D9A89}"/>
                </a:ext>
              </a:extLst>
            </p:cNvPr>
            <p:cNvSpPr txBox="1"/>
            <p:nvPr/>
          </p:nvSpPr>
          <p:spPr>
            <a:xfrm>
              <a:off x="3384756" y="2931837"/>
              <a:ext cx="520665" cy="215847"/>
            </a:xfrm>
            <a:prstGeom prst="rect">
              <a:avLst/>
            </a:prstGeom>
            <a:noFill/>
          </p:spPr>
          <p:txBody>
            <a:bodyPr wrap="square" rtlCol="0">
              <a:spAutoFit/>
            </a:bodyPr>
            <a:lstStyle/>
            <a:p>
              <a:r>
                <a:rPr lang="en-US" altLang="zh-CN" sz="1200" dirty="0">
                  <a:solidFill>
                    <a:prstClr val="black"/>
                  </a:solidFill>
                  <a:latin typeface="Arial" panose="020B0604020202020204" pitchFamily="34" charset="0"/>
                  <a:ea typeface="黑体"/>
                  <a:cs typeface="Arial" panose="020B0604020202020204" pitchFamily="34" charset="0"/>
                </a:rPr>
                <a:t>9.00</a:t>
              </a:r>
              <a:endParaRPr lang="zh-CN" altLang="en-US" sz="1200" dirty="0">
                <a:solidFill>
                  <a:prstClr val="black"/>
                </a:solidFill>
                <a:latin typeface="Arial" panose="020B0604020202020204" pitchFamily="34" charset="0"/>
                <a:ea typeface="黑体"/>
                <a:cs typeface="Arial" panose="020B0604020202020204" pitchFamily="34" charset="0"/>
              </a:endParaRPr>
            </a:p>
          </p:txBody>
        </p:sp>
        <p:sp>
          <p:nvSpPr>
            <p:cNvPr id="258" name="文本框 25">
              <a:extLst>
                <a:ext uri="{FF2B5EF4-FFF2-40B4-BE49-F238E27FC236}">
                  <a16:creationId xmlns:a16="http://schemas.microsoft.com/office/drawing/2014/main" id="{AE5FC9F6-B423-466B-9D46-916284375FDA}"/>
                </a:ext>
              </a:extLst>
            </p:cNvPr>
            <p:cNvSpPr txBox="1"/>
            <p:nvPr/>
          </p:nvSpPr>
          <p:spPr>
            <a:xfrm>
              <a:off x="3370471" y="2735116"/>
              <a:ext cx="586420" cy="2158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200" dirty="0">
                  <a:solidFill>
                    <a:prstClr val="black"/>
                  </a:solidFill>
                  <a:latin typeface="Arial" panose="020B0604020202020204" pitchFamily="34" charset="0"/>
                  <a:ea typeface="黑体"/>
                  <a:cs typeface="Arial" panose="020B0604020202020204" pitchFamily="34" charset="0"/>
                </a:rPr>
                <a:t>11.00</a:t>
              </a:r>
              <a:endParaRPr lang="zh-CN" altLang="en-US" sz="1200" dirty="0">
                <a:solidFill>
                  <a:prstClr val="black"/>
                </a:solidFill>
                <a:latin typeface="Arial" panose="020B0604020202020204" pitchFamily="34" charset="0"/>
                <a:ea typeface="黑体"/>
                <a:cs typeface="Arial" panose="020B0604020202020204" pitchFamily="34" charset="0"/>
              </a:endParaRPr>
            </a:p>
          </p:txBody>
        </p:sp>
        <p:sp>
          <p:nvSpPr>
            <p:cNvPr id="259" name="文本框 25">
              <a:extLst>
                <a:ext uri="{FF2B5EF4-FFF2-40B4-BE49-F238E27FC236}">
                  <a16:creationId xmlns:a16="http://schemas.microsoft.com/office/drawing/2014/main" id="{FEBC0E0B-A32F-4962-B5BA-88D33EF73970}"/>
                </a:ext>
              </a:extLst>
            </p:cNvPr>
            <p:cNvSpPr txBox="1"/>
            <p:nvPr/>
          </p:nvSpPr>
          <p:spPr>
            <a:xfrm>
              <a:off x="3370470" y="2538395"/>
              <a:ext cx="575725" cy="2158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200" dirty="0">
                  <a:solidFill>
                    <a:prstClr val="black"/>
                  </a:solidFill>
                  <a:latin typeface="Arial" panose="020B0604020202020204" pitchFamily="34" charset="0"/>
                  <a:ea typeface="黑体"/>
                  <a:cs typeface="Arial" panose="020B0604020202020204" pitchFamily="34" charset="0"/>
                </a:rPr>
                <a:t>13.00</a:t>
              </a:r>
              <a:endParaRPr lang="zh-CN" altLang="en-US" sz="1200" dirty="0">
                <a:solidFill>
                  <a:prstClr val="black"/>
                </a:solidFill>
                <a:latin typeface="Arial" panose="020B0604020202020204" pitchFamily="34" charset="0"/>
                <a:ea typeface="黑体"/>
                <a:cs typeface="Arial" panose="020B0604020202020204" pitchFamily="34" charset="0"/>
              </a:endParaRPr>
            </a:p>
          </p:txBody>
        </p:sp>
        <p:sp>
          <p:nvSpPr>
            <p:cNvPr id="260" name="文本框 259">
              <a:extLst>
                <a:ext uri="{FF2B5EF4-FFF2-40B4-BE49-F238E27FC236}">
                  <a16:creationId xmlns:a16="http://schemas.microsoft.com/office/drawing/2014/main" id="{1EADDCA1-3D26-43E0-B778-EC26B9BBC211}"/>
                </a:ext>
              </a:extLst>
            </p:cNvPr>
            <p:cNvSpPr txBox="1"/>
            <p:nvPr/>
          </p:nvSpPr>
          <p:spPr>
            <a:xfrm>
              <a:off x="3370471" y="2341674"/>
              <a:ext cx="586420" cy="2158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200" dirty="0">
                  <a:solidFill>
                    <a:prstClr val="black"/>
                  </a:solidFill>
                  <a:latin typeface="Arial" panose="020B0604020202020204" pitchFamily="34" charset="0"/>
                  <a:ea typeface="黑体"/>
                  <a:cs typeface="Arial" panose="020B0604020202020204" pitchFamily="34" charset="0"/>
                </a:rPr>
                <a:t>15.00</a:t>
              </a:r>
              <a:endParaRPr lang="zh-CN" altLang="en-US" sz="1200" dirty="0">
                <a:solidFill>
                  <a:prstClr val="black"/>
                </a:solidFill>
                <a:latin typeface="Arial" panose="020B0604020202020204" pitchFamily="34" charset="0"/>
                <a:ea typeface="黑体"/>
                <a:cs typeface="Arial" panose="020B0604020202020204" pitchFamily="34" charset="0"/>
              </a:endParaRPr>
            </a:p>
          </p:txBody>
        </p:sp>
        <p:sp>
          <p:nvSpPr>
            <p:cNvPr id="261" name="文本框 25">
              <a:extLst>
                <a:ext uri="{FF2B5EF4-FFF2-40B4-BE49-F238E27FC236}">
                  <a16:creationId xmlns:a16="http://schemas.microsoft.com/office/drawing/2014/main" id="{BCDCF6D7-BCF3-4A3D-A648-114DE07C4CE8}"/>
                </a:ext>
              </a:extLst>
            </p:cNvPr>
            <p:cNvSpPr txBox="1"/>
            <p:nvPr/>
          </p:nvSpPr>
          <p:spPr>
            <a:xfrm>
              <a:off x="3370471" y="2144953"/>
              <a:ext cx="586420" cy="2158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200" dirty="0">
                  <a:solidFill>
                    <a:prstClr val="black"/>
                  </a:solidFill>
                  <a:latin typeface="Arial" panose="020B0604020202020204" pitchFamily="34" charset="0"/>
                  <a:ea typeface="黑体"/>
                  <a:cs typeface="Arial" panose="020B0604020202020204" pitchFamily="34" charset="0"/>
                </a:rPr>
                <a:t>16.76</a:t>
              </a:r>
              <a:endParaRPr lang="zh-CN" altLang="en-US" sz="1200" dirty="0">
                <a:solidFill>
                  <a:prstClr val="black"/>
                </a:solidFill>
                <a:latin typeface="Arial" panose="020B0604020202020204" pitchFamily="34" charset="0"/>
                <a:ea typeface="黑体"/>
                <a:cs typeface="Arial" panose="020B0604020202020204" pitchFamily="34" charset="0"/>
              </a:endParaRPr>
            </a:p>
          </p:txBody>
        </p:sp>
      </p:grpSp>
      <p:grpSp>
        <p:nvGrpSpPr>
          <p:cNvPr id="262" name="组合 261">
            <a:extLst>
              <a:ext uri="{FF2B5EF4-FFF2-40B4-BE49-F238E27FC236}">
                <a16:creationId xmlns:a16="http://schemas.microsoft.com/office/drawing/2014/main" id="{5C9ED4B7-F37D-471C-A48E-FF4324E25337}"/>
              </a:ext>
            </a:extLst>
          </p:cNvPr>
          <p:cNvGrpSpPr/>
          <p:nvPr/>
        </p:nvGrpSpPr>
        <p:grpSpPr>
          <a:xfrm>
            <a:off x="448139" y="5020537"/>
            <a:ext cx="486187" cy="645984"/>
            <a:chOff x="989591" y="4968239"/>
            <a:chExt cx="462395" cy="503374"/>
          </a:xfrm>
        </p:grpSpPr>
        <p:sp>
          <p:nvSpPr>
            <p:cNvPr id="263" name="文本框 262">
              <a:extLst>
                <a:ext uri="{FF2B5EF4-FFF2-40B4-BE49-F238E27FC236}">
                  <a16:creationId xmlns:a16="http://schemas.microsoft.com/office/drawing/2014/main" id="{9E4A6F19-BDC0-45E7-929C-778B3FEA094C}"/>
                </a:ext>
              </a:extLst>
            </p:cNvPr>
            <p:cNvSpPr txBox="1"/>
            <p:nvPr/>
          </p:nvSpPr>
          <p:spPr>
            <a:xfrm>
              <a:off x="1196533" y="5255766"/>
              <a:ext cx="255453" cy="2158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rPr>
                <a:t>x</a:t>
              </a:r>
              <a:endParaRPr kumimoji="0" lang="zh-CN" altLang="en-US" sz="1200" b="0" i="1"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endParaRPr>
            </a:p>
          </p:txBody>
        </p:sp>
        <p:sp>
          <p:nvSpPr>
            <p:cNvPr id="264" name="文本框 263">
              <a:extLst>
                <a:ext uri="{FF2B5EF4-FFF2-40B4-BE49-F238E27FC236}">
                  <a16:creationId xmlns:a16="http://schemas.microsoft.com/office/drawing/2014/main" id="{28D251CF-7F29-490A-981F-D44714A43130}"/>
                </a:ext>
              </a:extLst>
            </p:cNvPr>
            <p:cNvSpPr txBox="1"/>
            <p:nvPr/>
          </p:nvSpPr>
          <p:spPr>
            <a:xfrm>
              <a:off x="1129670" y="5059904"/>
              <a:ext cx="255453" cy="2158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70AD47"/>
                  </a:solidFill>
                  <a:effectLst/>
                  <a:uLnTx/>
                  <a:uFillTx/>
                  <a:latin typeface="Times New Roman" panose="020F0502020204030204"/>
                  <a:ea typeface="黑体"/>
                  <a:cs typeface="Arial" panose="020B0604020202020204" pitchFamily="34" charset="0"/>
                </a:rPr>
                <a:t>y</a:t>
              </a:r>
              <a:endParaRPr kumimoji="0" lang="zh-CN" altLang="en-US" sz="1200" b="0" i="1" u="none" strike="noStrike" kern="0" cap="none" spc="0" normalizeH="0" baseline="0" noProof="0" dirty="0">
                <a:ln>
                  <a:noFill/>
                </a:ln>
                <a:solidFill>
                  <a:srgbClr val="70AD47"/>
                </a:solidFill>
                <a:effectLst/>
                <a:uLnTx/>
                <a:uFillTx/>
                <a:latin typeface="Times New Roman" panose="020F0502020204030204"/>
                <a:ea typeface="黑体"/>
                <a:cs typeface="Arial" panose="020B0604020202020204" pitchFamily="34" charset="0"/>
              </a:endParaRPr>
            </a:p>
          </p:txBody>
        </p:sp>
        <p:sp>
          <p:nvSpPr>
            <p:cNvPr id="265" name="文本框 264">
              <a:extLst>
                <a:ext uri="{FF2B5EF4-FFF2-40B4-BE49-F238E27FC236}">
                  <a16:creationId xmlns:a16="http://schemas.microsoft.com/office/drawing/2014/main" id="{7DC039E7-1974-4835-951D-6983ABCB3EBC}"/>
                </a:ext>
              </a:extLst>
            </p:cNvPr>
            <p:cNvSpPr txBox="1"/>
            <p:nvPr/>
          </p:nvSpPr>
          <p:spPr>
            <a:xfrm>
              <a:off x="989591" y="4968239"/>
              <a:ext cx="255453" cy="2158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4472C4">
                      <a:lumMod val="75000"/>
                    </a:srgbClr>
                  </a:solidFill>
                  <a:effectLst/>
                  <a:uLnTx/>
                  <a:uFillTx/>
                  <a:latin typeface="Times New Roman" panose="020F0502020204030204"/>
                  <a:ea typeface="黑体"/>
                  <a:cs typeface="Arial" panose="020B0604020202020204" pitchFamily="34" charset="0"/>
                </a:rPr>
                <a:t>z</a:t>
              </a:r>
              <a:endParaRPr kumimoji="0" lang="zh-CN" altLang="en-US" sz="1200" b="0" i="1" u="none" strike="noStrike" kern="0" cap="none" spc="0" normalizeH="0" baseline="0" noProof="0" dirty="0">
                <a:ln>
                  <a:noFill/>
                </a:ln>
                <a:solidFill>
                  <a:srgbClr val="4472C4">
                    <a:lumMod val="75000"/>
                  </a:srgbClr>
                </a:solidFill>
                <a:effectLst/>
                <a:uLnTx/>
                <a:uFillTx/>
                <a:latin typeface="Times New Roman" panose="020F0502020204030204"/>
                <a:ea typeface="黑体"/>
                <a:cs typeface="Arial" panose="020B0604020202020204" pitchFamily="34" charset="0"/>
              </a:endParaRPr>
            </a:p>
          </p:txBody>
        </p:sp>
        <p:cxnSp>
          <p:nvCxnSpPr>
            <p:cNvPr id="266" name="直接箭头连接符 265">
              <a:extLst>
                <a:ext uri="{FF2B5EF4-FFF2-40B4-BE49-F238E27FC236}">
                  <a16:creationId xmlns:a16="http://schemas.microsoft.com/office/drawing/2014/main" id="{62830C84-54DA-4460-98DA-1A829F5B9AEB}"/>
                </a:ext>
              </a:extLst>
            </p:cNvPr>
            <p:cNvCxnSpPr>
              <a:cxnSpLocks/>
            </p:cNvCxnSpPr>
            <p:nvPr/>
          </p:nvCxnSpPr>
          <p:spPr>
            <a:xfrm>
              <a:off x="1029952" y="5330482"/>
              <a:ext cx="262871" cy="0"/>
            </a:xfrm>
            <a:prstGeom prst="straightConnector1">
              <a:avLst/>
            </a:prstGeom>
            <a:noFill/>
            <a:ln w="12700" cap="flat" cmpd="sng" algn="ctr">
              <a:solidFill>
                <a:srgbClr val="C00000"/>
              </a:solidFill>
              <a:prstDash val="solid"/>
              <a:miter lim="800000"/>
              <a:tailEnd type="stealth"/>
            </a:ln>
            <a:effectLst/>
          </p:spPr>
        </p:cxnSp>
        <p:cxnSp>
          <p:nvCxnSpPr>
            <p:cNvPr id="267" name="直接箭头连接符 266">
              <a:extLst>
                <a:ext uri="{FF2B5EF4-FFF2-40B4-BE49-F238E27FC236}">
                  <a16:creationId xmlns:a16="http://schemas.microsoft.com/office/drawing/2014/main" id="{0BB3CE1B-3174-4459-90B2-7C64284B1FBC}"/>
                </a:ext>
              </a:extLst>
            </p:cNvPr>
            <p:cNvCxnSpPr>
              <a:cxnSpLocks/>
            </p:cNvCxnSpPr>
            <p:nvPr/>
          </p:nvCxnSpPr>
          <p:spPr>
            <a:xfrm flipV="1">
              <a:off x="1033663" y="5173201"/>
              <a:ext cx="145076" cy="154205"/>
            </a:xfrm>
            <a:prstGeom prst="straightConnector1">
              <a:avLst/>
            </a:prstGeom>
            <a:noFill/>
            <a:ln w="12700" cap="flat" cmpd="sng" algn="ctr">
              <a:solidFill>
                <a:srgbClr val="70AD47"/>
              </a:solidFill>
              <a:prstDash val="solid"/>
              <a:miter lim="800000"/>
              <a:tailEnd type="stealth"/>
            </a:ln>
            <a:effectLst/>
          </p:spPr>
        </p:cxnSp>
        <p:cxnSp>
          <p:nvCxnSpPr>
            <p:cNvPr id="268" name="直接箭头连接符 267">
              <a:extLst>
                <a:ext uri="{FF2B5EF4-FFF2-40B4-BE49-F238E27FC236}">
                  <a16:creationId xmlns:a16="http://schemas.microsoft.com/office/drawing/2014/main" id="{B3DCE443-B944-45A7-9E89-815A0026BEEA}"/>
                </a:ext>
              </a:extLst>
            </p:cNvPr>
            <p:cNvCxnSpPr>
              <a:cxnSpLocks/>
            </p:cNvCxnSpPr>
            <p:nvPr/>
          </p:nvCxnSpPr>
          <p:spPr>
            <a:xfrm flipV="1">
              <a:off x="1026535" y="5088731"/>
              <a:ext cx="0" cy="244473"/>
            </a:xfrm>
            <a:prstGeom prst="straightConnector1">
              <a:avLst/>
            </a:prstGeom>
            <a:noFill/>
            <a:ln w="12700" cap="flat" cmpd="sng" algn="ctr">
              <a:solidFill>
                <a:srgbClr val="4472C4">
                  <a:lumMod val="75000"/>
                </a:srgbClr>
              </a:solidFill>
              <a:prstDash val="solid"/>
              <a:miter lim="800000"/>
              <a:tailEnd type="stealth"/>
            </a:ln>
            <a:effectLst/>
          </p:spPr>
        </p:cxnSp>
      </p:grpSp>
      <p:graphicFrame>
        <p:nvGraphicFramePr>
          <p:cNvPr id="269" name="表格 268">
            <a:extLst>
              <a:ext uri="{FF2B5EF4-FFF2-40B4-BE49-F238E27FC236}">
                <a16:creationId xmlns:a16="http://schemas.microsoft.com/office/drawing/2014/main" id="{B09259B6-8DD7-431B-BBAF-E76BA4C33257}"/>
              </a:ext>
            </a:extLst>
          </p:cNvPr>
          <p:cNvGraphicFramePr>
            <a:graphicFrameLocks noGrp="1"/>
          </p:cNvGraphicFramePr>
          <p:nvPr>
            <p:extLst>
              <p:ext uri="{D42A27DB-BD31-4B8C-83A1-F6EECF244321}">
                <p14:modId xmlns:p14="http://schemas.microsoft.com/office/powerpoint/2010/main" val="1751014892"/>
              </p:ext>
            </p:extLst>
          </p:nvPr>
        </p:nvGraphicFramePr>
        <p:xfrm>
          <a:off x="6793032" y="3071422"/>
          <a:ext cx="4972718" cy="2885610"/>
        </p:xfrm>
        <a:graphic>
          <a:graphicData uri="http://schemas.openxmlformats.org/drawingml/2006/table">
            <a:tbl>
              <a:tblPr firstRow="1" firstCol="1" bandRow="1"/>
              <a:tblGrid>
                <a:gridCol w="1665168">
                  <a:extLst>
                    <a:ext uri="{9D8B030D-6E8A-4147-A177-3AD203B41FA5}">
                      <a16:colId xmlns:a16="http://schemas.microsoft.com/office/drawing/2014/main" val="4160855765"/>
                    </a:ext>
                  </a:extLst>
                </a:gridCol>
                <a:gridCol w="2326796">
                  <a:extLst>
                    <a:ext uri="{9D8B030D-6E8A-4147-A177-3AD203B41FA5}">
                      <a16:colId xmlns:a16="http://schemas.microsoft.com/office/drawing/2014/main" val="3483052833"/>
                    </a:ext>
                  </a:extLst>
                </a:gridCol>
                <a:gridCol w="980754">
                  <a:extLst>
                    <a:ext uri="{9D8B030D-6E8A-4147-A177-3AD203B41FA5}">
                      <a16:colId xmlns:a16="http://schemas.microsoft.com/office/drawing/2014/main" val="3915021305"/>
                    </a:ext>
                  </a:extLst>
                </a:gridCol>
              </a:tblGrid>
              <a:tr h="350236">
                <a:tc gridSpan="2">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ctr">
                        <a:lnSpc>
                          <a:spcPct val="150000"/>
                        </a:lnSpc>
                      </a:pPr>
                      <a:r>
                        <a:rPr lang="en-US" altLang="zh-CN"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Parameters</a:t>
                      </a:r>
                      <a:endParaRPr lang="zh-CN" sz="14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5750" marR="95750" marT="47875" marB="47875"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ctr">
                        <a:lnSpc>
                          <a:spcPct val="150000"/>
                        </a:lnSpc>
                      </a:pPr>
                      <a:r>
                        <a:rPr lang="en-US" altLang="zh-CN"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Value</a:t>
                      </a:r>
                      <a:endParaRPr lang="zh-CN" sz="14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1812" marR="71812"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3504855602"/>
                  </a:ext>
                </a:extLst>
              </a:tr>
              <a:tr h="248538">
                <a:tc rowSpan="7">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ctr">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Microscopic contact model parameters</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95750" marR="95750" marT="47875" marB="4787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Effective modulus (</a:t>
                      </a: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Pa)</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1.30×10</a:t>
                      </a:r>
                      <a:r>
                        <a:rPr lang="en-US" sz="1200" kern="100" baseline="30000" dirty="0">
                          <a:effectLst/>
                          <a:latin typeface="Times New Roman" panose="02020603050405020304" pitchFamily="18" charset="0"/>
                          <a:ea typeface="楷体" panose="02010609060101010101" pitchFamily="49" charset="-122"/>
                          <a:cs typeface="Times New Roman" panose="02020603050405020304" pitchFamily="18" charset="0"/>
                        </a:rPr>
                        <a:t>9</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26791615"/>
                  </a:ext>
                </a:extLst>
              </a:tr>
              <a:tr h="248538">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Bonding effective modulus (Pa)</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1.30×10</a:t>
                      </a:r>
                      <a:r>
                        <a:rPr lang="en-US" sz="1200" kern="100" baseline="30000" dirty="0">
                          <a:effectLst/>
                          <a:latin typeface="Times New Roman" panose="02020603050405020304" pitchFamily="18" charset="0"/>
                          <a:ea typeface="楷体" panose="02010609060101010101" pitchFamily="49" charset="-122"/>
                          <a:cs typeface="Times New Roman" panose="02020603050405020304" pitchFamily="18" charset="0"/>
                        </a:rPr>
                        <a:t>9</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20605731"/>
                  </a:ext>
                </a:extLst>
              </a:tr>
              <a:tr h="250448">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Normal-to-shear stiffness ratio</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1.50</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47603529"/>
                  </a:ext>
                </a:extLst>
              </a:tr>
              <a:tr h="250448">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Bonding N-to-S stiffness ratio</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1.50</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86077676"/>
                  </a:ext>
                </a:extLst>
              </a:tr>
              <a:tr h="250448">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Tensile strength (</a:t>
                      </a: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MPa)</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0.70</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8110448"/>
                  </a:ext>
                </a:extLst>
              </a:tr>
              <a:tr h="250448">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Cohesion (</a:t>
                      </a: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MPa)</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0.50</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60962450"/>
                  </a:ext>
                </a:extLst>
              </a:tr>
              <a:tr h="250448">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Angle of internal friction (</a:t>
                      </a: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55.00</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2183883"/>
                  </a:ext>
                </a:extLst>
              </a:tr>
              <a:tr h="248538">
                <a:tc rowSpan="3">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ctr">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Thermodynamic parameters</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95750" marR="95750" marT="47875" marB="47875"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Linear thermal expansion  (</a:t>
                      </a: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a:t>
                      </a:r>
                      <a:r>
                        <a:rPr lang="en-US" sz="1200" kern="100" baseline="30000" dirty="0">
                          <a:effectLst/>
                          <a:latin typeface="Times New Roman" panose="02020603050405020304" pitchFamily="18" charset="0"/>
                          <a:ea typeface="楷体" panose="02010609060101010101" pitchFamily="49" charset="-122"/>
                          <a:cs typeface="Times New Roman" panose="02020603050405020304" pitchFamily="18" charset="0"/>
                        </a:rPr>
                        <a:t>-1</a:t>
                      </a:r>
                      <a:r>
                        <a:rPr lang="en-US" sz="1200" kern="100" baseline="0" dirty="0">
                          <a:effectLst/>
                          <a:latin typeface="Times New Roman" panose="02020603050405020304" pitchFamily="18" charset="0"/>
                          <a:ea typeface="楷体" panose="02010609060101010101" pitchFamily="49" charset="-122"/>
                          <a:cs typeface="Times New Roman" panose="02020603050405020304" pitchFamily="18" charset="0"/>
                        </a:rPr>
                        <a:t>)</a:t>
                      </a:r>
                      <a:endParaRPr lang="zh-CN" sz="1400" kern="100" baseline="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2.00×10</a:t>
                      </a:r>
                      <a:r>
                        <a:rPr lang="en-US" sz="1200" kern="100" baseline="30000" dirty="0">
                          <a:effectLst/>
                          <a:latin typeface="Times New Roman" panose="02020603050405020304" pitchFamily="18" charset="0"/>
                          <a:ea typeface="楷体" panose="02010609060101010101" pitchFamily="49" charset="-122"/>
                          <a:cs typeface="Times New Roman" panose="02020603050405020304" pitchFamily="18" charset="0"/>
                        </a:rPr>
                        <a:t>-5</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3938998396"/>
                  </a:ext>
                </a:extLst>
              </a:tr>
              <a:tr h="287072">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Thermal resistance (</a:t>
                      </a: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a:t>
                      </a: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a:t>
                      </a: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W</a:t>
                      </a:r>
                      <a:r>
                        <a:rPr lang="en-US" altLang="zh-CN" sz="1200" kern="100" baseline="30000" dirty="0">
                          <a:effectLst/>
                          <a:latin typeface="Times New Roman" panose="02020603050405020304" pitchFamily="18" charset="0"/>
                          <a:ea typeface="楷体" panose="02010609060101010101" pitchFamily="49" charset="-122"/>
                          <a:cs typeface="Times New Roman" panose="02020603050405020304" pitchFamily="18" charset="0"/>
                        </a:rPr>
                        <a:t>-1</a:t>
                      </a: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·m</a:t>
                      </a:r>
                      <a:r>
                        <a:rPr lang="en-US" altLang="zh-CN" sz="1200" kern="100" baseline="300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-1</a:t>
                      </a:r>
                      <a:r>
                        <a:rPr lang="en-US" altLang="zh-CN" sz="1200" kern="100" baseline="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200" kern="100" baseline="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0.76</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a:noFill/>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2857249601"/>
                  </a:ext>
                </a:extLst>
              </a:tr>
              <a:tr h="250448">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Specific heat capacity (J·kg</a:t>
                      </a:r>
                      <a:r>
                        <a:rPr lang="en-US" altLang="zh-CN" sz="1200" kern="100" baseline="300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-1</a:t>
                      </a: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a:t>
                      </a:r>
                      <a:r>
                        <a:rPr lang="en-US" altLang="zh-CN" sz="1200" kern="100" baseline="300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-1</a:t>
                      </a:r>
                      <a:r>
                        <a:rPr lang="en-US" altLang="zh-CN" sz="1200" kern="100" dirty="0">
                          <a:effectLst/>
                          <a:latin typeface="Times New Roman" panose="02020603050405020304" pitchFamily="18" charset="0"/>
                          <a:ea typeface="楷体" panose="02010609060101010101" pitchFamily="49" charset="-122"/>
                          <a:cs typeface="Times New Roman" panose="02020603050405020304" pitchFamily="18" charset="0"/>
                        </a:rPr>
                        <a:t>)</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tx1"/>
                          </a:solidFill>
                          <a:latin typeface="Times New Roman" panose="020F0502020204030204"/>
                          <a:ea typeface="黑体"/>
                        </a:defRPr>
                      </a:lvl1pPr>
                      <a:lvl2pPr marL="457200" algn="l" defTabSz="914400" rtl="0" eaLnBrk="1" latinLnBrk="0" hangingPunct="1">
                        <a:defRPr sz="1800" kern="1200">
                          <a:solidFill>
                            <a:schemeClr val="tx1"/>
                          </a:solidFill>
                          <a:latin typeface="Times New Roman" panose="020F0502020204030204"/>
                          <a:ea typeface="黑体"/>
                        </a:defRPr>
                      </a:lvl2pPr>
                      <a:lvl3pPr marL="914400" algn="l" defTabSz="914400" rtl="0" eaLnBrk="1" latinLnBrk="0" hangingPunct="1">
                        <a:defRPr sz="1800" kern="1200">
                          <a:solidFill>
                            <a:schemeClr val="tx1"/>
                          </a:solidFill>
                          <a:latin typeface="Times New Roman" panose="020F0502020204030204"/>
                          <a:ea typeface="黑体"/>
                        </a:defRPr>
                      </a:lvl3pPr>
                      <a:lvl4pPr marL="1371600" algn="l" defTabSz="914400" rtl="0" eaLnBrk="1" latinLnBrk="0" hangingPunct="1">
                        <a:defRPr sz="1800" kern="1200">
                          <a:solidFill>
                            <a:schemeClr val="tx1"/>
                          </a:solidFill>
                          <a:latin typeface="Times New Roman" panose="020F0502020204030204"/>
                          <a:ea typeface="黑体"/>
                        </a:defRPr>
                      </a:lvl4pPr>
                      <a:lvl5pPr marL="1828800" algn="l" defTabSz="914400" rtl="0" eaLnBrk="1" latinLnBrk="0" hangingPunct="1">
                        <a:defRPr sz="1800" kern="1200">
                          <a:solidFill>
                            <a:schemeClr val="tx1"/>
                          </a:solidFill>
                          <a:latin typeface="Times New Roman" panose="020F0502020204030204"/>
                          <a:ea typeface="黑体"/>
                        </a:defRPr>
                      </a:lvl5pPr>
                      <a:lvl6pPr marL="2286000" algn="l" defTabSz="914400" rtl="0" eaLnBrk="1" latinLnBrk="0" hangingPunct="1">
                        <a:defRPr sz="1800" kern="1200">
                          <a:solidFill>
                            <a:schemeClr val="tx1"/>
                          </a:solidFill>
                          <a:latin typeface="Times New Roman" panose="020F0502020204030204"/>
                          <a:ea typeface="黑体"/>
                        </a:defRPr>
                      </a:lvl6pPr>
                      <a:lvl7pPr marL="2743200" algn="l" defTabSz="914400" rtl="0" eaLnBrk="1" latinLnBrk="0" hangingPunct="1">
                        <a:defRPr sz="1800" kern="1200">
                          <a:solidFill>
                            <a:schemeClr val="tx1"/>
                          </a:solidFill>
                          <a:latin typeface="Times New Roman" panose="020F0502020204030204"/>
                          <a:ea typeface="黑体"/>
                        </a:defRPr>
                      </a:lvl7pPr>
                      <a:lvl8pPr marL="3200400" algn="l" defTabSz="914400" rtl="0" eaLnBrk="1" latinLnBrk="0" hangingPunct="1">
                        <a:defRPr sz="1800" kern="1200">
                          <a:solidFill>
                            <a:schemeClr val="tx1"/>
                          </a:solidFill>
                          <a:latin typeface="Times New Roman" panose="020F0502020204030204"/>
                          <a:ea typeface="黑体"/>
                        </a:defRPr>
                      </a:lvl8pPr>
                      <a:lvl9pPr marL="3657600" algn="l" defTabSz="914400" rtl="0" eaLnBrk="1" latinLnBrk="0" hangingPunct="1">
                        <a:defRPr sz="1800" kern="1200">
                          <a:solidFill>
                            <a:schemeClr val="tx1"/>
                          </a:solidFill>
                          <a:latin typeface="Times New Roman" panose="020F0502020204030204"/>
                          <a:ea typeface="黑体"/>
                        </a:defRPr>
                      </a:lvl9pPr>
                    </a:lstStyle>
                    <a:p>
                      <a:pPr indent="0" algn="just">
                        <a:lnSpc>
                          <a:spcPct val="150000"/>
                        </a:lnSpc>
                      </a:pPr>
                      <a:r>
                        <a:rPr lang="en-US" sz="1200" kern="100" dirty="0">
                          <a:effectLst/>
                          <a:latin typeface="Times New Roman" panose="02020603050405020304" pitchFamily="18" charset="0"/>
                          <a:ea typeface="楷体" panose="02010609060101010101" pitchFamily="49" charset="-122"/>
                          <a:cs typeface="Times New Roman" panose="02020603050405020304" pitchFamily="18" charset="0"/>
                        </a:rPr>
                        <a:t>1015.00</a:t>
                      </a:r>
                      <a:endParaRPr lang="zh-CN" sz="14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71812" marR="71812" marT="0" marB="0">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1094376989"/>
                  </a:ext>
                </a:extLst>
              </a:tr>
            </a:tbl>
          </a:graphicData>
        </a:graphic>
      </p:graphicFrame>
      <p:grpSp>
        <p:nvGrpSpPr>
          <p:cNvPr id="270" name="组合 269">
            <a:extLst>
              <a:ext uri="{FF2B5EF4-FFF2-40B4-BE49-F238E27FC236}">
                <a16:creationId xmlns:a16="http://schemas.microsoft.com/office/drawing/2014/main" id="{28559C1D-3979-4925-8E09-5FAB9D93279E}"/>
              </a:ext>
            </a:extLst>
          </p:cNvPr>
          <p:cNvGrpSpPr/>
          <p:nvPr/>
        </p:nvGrpSpPr>
        <p:grpSpPr>
          <a:xfrm>
            <a:off x="3228925" y="2791477"/>
            <a:ext cx="3425222" cy="2812058"/>
            <a:chOff x="3251150" y="3401500"/>
            <a:chExt cx="3425222" cy="2812058"/>
          </a:xfrm>
        </p:grpSpPr>
        <p:sp>
          <p:nvSpPr>
            <p:cNvPr id="271" name="Line 122">
              <a:extLst>
                <a:ext uri="{FF2B5EF4-FFF2-40B4-BE49-F238E27FC236}">
                  <a16:creationId xmlns:a16="http://schemas.microsoft.com/office/drawing/2014/main" id="{39119AAA-0ACD-4401-A501-4FDCE49A8179}"/>
                </a:ext>
              </a:extLst>
            </p:cNvPr>
            <p:cNvSpPr>
              <a:spLocks noChangeShapeType="1"/>
            </p:cNvSpPr>
            <p:nvPr/>
          </p:nvSpPr>
          <p:spPr bwMode="auto">
            <a:xfrm>
              <a:off x="3880309" y="5643327"/>
              <a:ext cx="2695575"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72" name="Line 123">
              <a:extLst>
                <a:ext uri="{FF2B5EF4-FFF2-40B4-BE49-F238E27FC236}">
                  <a16:creationId xmlns:a16="http://schemas.microsoft.com/office/drawing/2014/main" id="{1977F312-D3B4-4288-A8DF-F2A4A956C9A8}"/>
                </a:ext>
              </a:extLst>
            </p:cNvPr>
            <p:cNvSpPr>
              <a:spLocks noChangeShapeType="1"/>
            </p:cNvSpPr>
            <p:nvPr/>
          </p:nvSpPr>
          <p:spPr bwMode="auto">
            <a:xfrm flipV="1">
              <a:off x="3880309" y="5614080"/>
              <a:ext cx="0" cy="29247"/>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73" name="Line 124">
              <a:extLst>
                <a:ext uri="{FF2B5EF4-FFF2-40B4-BE49-F238E27FC236}">
                  <a16:creationId xmlns:a16="http://schemas.microsoft.com/office/drawing/2014/main" id="{0540A39C-A007-4783-82C0-C422198BB4E2}"/>
                </a:ext>
              </a:extLst>
            </p:cNvPr>
            <p:cNvSpPr>
              <a:spLocks noChangeShapeType="1"/>
            </p:cNvSpPr>
            <p:nvPr/>
          </p:nvSpPr>
          <p:spPr bwMode="auto">
            <a:xfrm flipV="1">
              <a:off x="4778834" y="5614080"/>
              <a:ext cx="0" cy="29247"/>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74" name="Line 125">
              <a:extLst>
                <a:ext uri="{FF2B5EF4-FFF2-40B4-BE49-F238E27FC236}">
                  <a16:creationId xmlns:a16="http://schemas.microsoft.com/office/drawing/2014/main" id="{3C1795E4-AFC6-49F0-927E-92178A4844AE}"/>
                </a:ext>
              </a:extLst>
            </p:cNvPr>
            <p:cNvSpPr>
              <a:spLocks noChangeShapeType="1"/>
            </p:cNvSpPr>
            <p:nvPr/>
          </p:nvSpPr>
          <p:spPr bwMode="auto">
            <a:xfrm flipV="1">
              <a:off x="5677359" y="5614080"/>
              <a:ext cx="0" cy="29247"/>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75" name="Line 126">
              <a:extLst>
                <a:ext uri="{FF2B5EF4-FFF2-40B4-BE49-F238E27FC236}">
                  <a16:creationId xmlns:a16="http://schemas.microsoft.com/office/drawing/2014/main" id="{9EABC133-695E-48DB-812A-A75A07042DE9}"/>
                </a:ext>
              </a:extLst>
            </p:cNvPr>
            <p:cNvSpPr>
              <a:spLocks noChangeShapeType="1"/>
            </p:cNvSpPr>
            <p:nvPr/>
          </p:nvSpPr>
          <p:spPr bwMode="auto">
            <a:xfrm flipV="1">
              <a:off x="6575884" y="5614080"/>
              <a:ext cx="0" cy="29247"/>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76" name="Line 127">
              <a:extLst>
                <a:ext uri="{FF2B5EF4-FFF2-40B4-BE49-F238E27FC236}">
                  <a16:creationId xmlns:a16="http://schemas.microsoft.com/office/drawing/2014/main" id="{FFA6EA87-27C9-4FF0-9E26-6A9DBD9CD462}"/>
                </a:ext>
              </a:extLst>
            </p:cNvPr>
            <p:cNvSpPr>
              <a:spLocks noChangeShapeType="1"/>
            </p:cNvSpPr>
            <p:nvPr/>
          </p:nvSpPr>
          <p:spPr bwMode="auto">
            <a:xfrm flipV="1">
              <a:off x="3880309" y="5629564"/>
              <a:ext cx="0" cy="13763"/>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77" name="Line 128">
              <a:extLst>
                <a:ext uri="{FF2B5EF4-FFF2-40B4-BE49-F238E27FC236}">
                  <a16:creationId xmlns:a16="http://schemas.microsoft.com/office/drawing/2014/main" id="{84B48D01-0A2E-4CD1-B398-3870F80A6521}"/>
                </a:ext>
              </a:extLst>
            </p:cNvPr>
            <p:cNvSpPr>
              <a:spLocks noChangeShapeType="1"/>
            </p:cNvSpPr>
            <p:nvPr/>
          </p:nvSpPr>
          <p:spPr bwMode="auto">
            <a:xfrm flipV="1">
              <a:off x="4329572" y="5629564"/>
              <a:ext cx="0" cy="13763"/>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78" name="Line 129">
              <a:extLst>
                <a:ext uri="{FF2B5EF4-FFF2-40B4-BE49-F238E27FC236}">
                  <a16:creationId xmlns:a16="http://schemas.microsoft.com/office/drawing/2014/main" id="{39841D6F-0A86-4625-B5F4-372A7A7751CA}"/>
                </a:ext>
              </a:extLst>
            </p:cNvPr>
            <p:cNvSpPr>
              <a:spLocks noChangeShapeType="1"/>
            </p:cNvSpPr>
            <p:nvPr/>
          </p:nvSpPr>
          <p:spPr bwMode="auto">
            <a:xfrm flipV="1">
              <a:off x="4778834" y="5629564"/>
              <a:ext cx="0" cy="13763"/>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79" name="Line 130">
              <a:extLst>
                <a:ext uri="{FF2B5EF4-FFF2-40B4-BE49-F238E27FC236}">
                  <a16:creationId xmlns:a16="http://schemas.microsoft.com/office/drawing/2014/main" id="{8B13C9D6-CC22-478A-9C9B-CB7C2FA2F45C}"/>
                </a:ext>
              </a:extLst>
            </p:cNvPr>
            <p:cNvSpPr>
              <a:spLocks noChangeShapeType="1"/>
            </p:cNvSpPr>
            <p:nvPr/>
          </p:nvSpPr>
          <p:spPr bwMode="auto">
            <a:xfrm flipV="1">
              <a:off x="5228097" y="5629564"/>
              <a:ext cx="0" cy="13763"/>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80" name="Line 131">
              <a:extLst>
                <a:ext uri="{FF2B5EF4-FFF2-40B4-BE49-F238E27FC236}">
                  <a16:creationId xmlns:a16="http://schemas.microsoft.com/office/drawing/2014/main" id="{0F3E809D-DC94-489A-94F9-046FE37616D9}"/>
                </a:ext>
              </a:extLst>
            </p:cNvPr>
            <p:cNvSpPr>
              <a:spLocks noChangeShapeType="1"/>
            </p:cNvSpPr>
            <p:nvPr/>
          </p:nvSpPr>
          <p:spPr bwMode="auto">
            <a:xfrm flipV="1">
              <a:off x="5677359" y="5629564"/>
              <a:ext cx="0" cy="13763"/>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81" name="Line 132">
              <a:extLst>
                <a:ext uri="{FF2B5EF4-FFF2-40B4-BE49-F238E27FC236}">
                  <a16:creationId xmlns:a16="http://schemas.microsoft.com/office/drawing/2014/main" id="{B939092C-0672-4010-A6EE-31F0016E0895}"/>
                </a:ext>
              </a:extLst>
            </p:cNvPr>
            <p:cNvSpPr>
              <a:spLocks noChangeShapeType="1"/>
            </p:cNvSpPr>
            <p:nvPr/>
          </p:nvSpPr>
          <p:spPr bwMode="auto">
            <a:xfrm flipV="1">
              <a:off x="6126622" y="5629564"/>
              <a:ext cx="0" cy="13763"/>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82" name="Line 133">
              <a:extLst>
                <a:ext uri="{FF2B5EF4-FFF2-40B4-BE49-F238E27FC236}">
                  <a16:creationId xmlns:a16="http://schemas.microsoft.com/office/drawing/2014/main" id="{0A6DA0FF-95AE-4322-BE6A-B773BE3B18C0}"/>
                </a:ext>
              </a:extLst>
            </p:cNvPr>
            <p:cNvSpPr>
              <a:spLocks noChangeShapeType="1"/>
            </p:cNvSpPr>
            <p:nvPr/>
          </p:nvSpPr>
          <p:spPr bwMode="auto">
            <a:xfrm flipV="1">
              <a:off x="6575884" y="5629564"/>
              <a:ext cx="0" cy="13763"/>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83" name="Rectangle 134">
              <a:extLst>
                <a:ext uri="{FF2B5EF4-FFF2-40B4-BE49-F238E27FC236}">
                  <a16:creationId xmlns:a16="http://schemas.microsoft.com/office/drawing/2014/main" id="{A0A28D5D-9A9B-4E03-B330-046EFBE9BF2A}"/>
                </a:ext>
              </a:extLst>
            </p:cNvPr>
            <p:cNvSpPr>
              <a:spLocks noChangeArrowheads="1"/>
            </p:cNvSpPr>
            <p:nvPr/>
          </p:nvSpPr>
          <p:spPr bwMode="auto">
            <a:xfrm>
              <a:off x="3767597" y="5727628"/>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zh-CN" sz="1200">
                  <a:solidFill>
                    <a:srgbClr val="262626"/>
                  </a:solidFill>
                  <a:ea typeface="黑体"/>
                  <a:cs typeface="Arial" panose="020B0604020202020204" pitchFamily="34" charset="0"/>
                </a:rPr>
                <a:t>0.0</a:t>
              </a:r>
              <a:endParaRPr lang="zh-CN" altLang="zh-CN" sz="1200">
                <a:solidFill>
                  <a:prstClr val="black"/>
                </a:solidFill>
                <a:ea typeface="黑体"/>
                <a:cs typeface="Arial" panose="020B0604020202020204" pitchFamily="34" charset="0"/>
              </a:endParaRPr>
            </a:p>
          </p:txBody>
        </p:sp>
        <p:sp>
          <p:nvSpPr>
            <p:cNvPr id="284" name="Rectangle 135">
              <a:extLst>
                <a:ext uri="{FF2B5EF4-FFF2-40B4-BE49-F238E27FC236}">
                  <a16:creationId xmlns:a16="http://schemas.microsoft.com/office/drawing/2014/main" id="{6E7BAFA4-6267-4EE4-A7D3-84396CF96823}"/>
                </a:ext>
              </a:extLst>
            </p:cNvPr>
            <p:cNvSpPr>
              <a:spLocks noChangeArrowheads="1"/>
            </p:cNvSpPr>
            <p:nvPr/>
          </p:nvSpPr>
          <p:spPr bwMode="auto">
            <a:xfrm>
              <a:off x="4669297" y="5727628"/>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zh-CN" sz="1200">
                  <a:solidFill>
                    <a:srgbClr val="262626"/>
                  </a:solidFill>
                  <a:ea typeface="黑体"/>
                  <a:cs typeface="Arial" panose="020B0604020202020204" pitchFamily="34" charset="0"/>
                </a:rPr>
                <a:t>0.5</a:t>
              </a:r>
              <a:endParaRPr lang="zh-CN" altLang="zh-CN" sz="1200">
                <a:solidFill>
                  <a:prstClr val="black"/>
                </a:solidFill>
                <a:ea typeface="黑体"/>
                <a:cs typeface="Arial" panose="020B0604020202020204" pitchFamily="34" charset="0"/>
              </a:endParaRPr>
            </a:p>
          </p:txBody>
        </p:sp>
        <p:sp>
          <p:nvSpPr>
            <p:cNvPr id="285" name="Rectangle 136">
              <a:extLst>
                <a:ext uri="{FF2B5EF4-FFF2-40B4-BE49-F238E27FC236}">
                  <a16:creationId xmlns:a16="http://schemas.microsoft.com/office/drawing/2014/main" id="{2741294C-D591-46EE-B296-92DCF2FB1B35}"/>
                </a:ext>
              </a:extLst>
            </p:cNvPr>
            <p:cNvSpPr>
              <a:spLocks noChangeArrowheads="1"/>
            </p:cNvSpPr>
            <p:nvPr/>
          </p:nvSpPr>
          <p:spPr bwMode="auto">
            <a:xfrm>
              <a:off x="5559884" y="5727628"/>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zh-CN" sz="1200">
                  <a:solidFill>
                    <a:srgbClr val="262626"/>
                  </a:solidFill>
                  <a:ea typeface="黑体"/>
                  <a:cs typeface="Arial" panose="020B0604020202020204" pitchFamily="34" charset="0"/>
                </a:rPr>
                <a:t>1.0</a:t>
              </a:r>
              <a:endParaRPr lang="zh-CN" altLang="zh-CN" sz="1200">
                <a:solidFill>
                  <a:prstClr val="black"/>
                </a:solidFill>
                <a:ea typeface="黑体"/>
                <a:cs typeface="Arial" panose="020B0604020202020204" pitchFamily="34" charset="0"/>
              </a:endParaRPr>
            </a:p>
          </p:txBody>
        </p:sp>
        <p:sp>
          <p:nvSpPr>
            <p:cNvPr id="286" name="Rectangle 137">
              <a:extLst>
                <a:ext uri="{FF2B5EF4-FFF2-40B4-BE49-F238E27FC236}">
                  <a16:creationId xmlns:a16="http://schemas.microsoft.com/office/drawing/2014/main" id="{96442847-FF21-4027-8823-8CE67CDCD1D0}"/>
                </a:ext>
              </a:extLst>
            </p:cNvPr>
            <p:cNvSpPr>
              <a:spLocks noChangeArrowheads="1"/>
            </p:cNvSpPr>
            <p:nvPr/>
          </p:nvSpPr>
          <p:spPr bwMode="auto">
            <a:xfrm>
              <a:off x="6463172" y="5727628"/>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zh-CN" sz="1200">
                  <a:solidFill>
                    <a:srgbClr val="262626"/>
                  </a:solidFill>
                  <a:ea typeface="黑体"/>
                  <a:cs typeface="Arial" panose="020B0604020202020204" pitchFamily="34" charset="0"/>
                </a:rPr>
                <a:t>1.5</a:t>
              </a:r>
              <a:endParaRPr lang="zh-CN" altLang="zh-CN" sz="1200">
                <a:solidFill>
                  <a:prstClr val="black"/>
                </a:solidFill>
                <a:ea typeface="黑体"/>
                <a:cs typeface="Arial" panose="020B0604020202020204" pitchFamily="34" charset="0"/>
              </a:endParaRPr>
            </a:p>
          </p:txBody>
        </p:sp>
        <p:sp>
          <p:nvSpPr>
            <p:cNvPr id="287" name="Line 139">
              <a:extLst>
                <a:ext uri="{FF2B5EF4-FFF2-40B4-BE49-F238E27FC236}">
                  <a16:creationId xmlns:a16="http://schemas.microsoft.com/office/drawing/2014/main" id="{28158072-8909-46B1-8C59-C601FD9BEFB6}"/>
                </a:ext>
              </a:extLst>
            </p:cNvPr>
            <p:cNvSpPr>
              <a:spLocks noChangeShapeType="1"/>
            </p:cNvSpPr>
            <p:nvPr/>
          </p:nvSpPr>
          <p:spPr bwMode="auto">
            <a:xfrm flipV="1">
              <a:off x="3880309" y="3525485"/>
              <a:ext cx="0" cy="2117842"/>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88" name="Line 140">
              <a:extLst>
                <a:ext uri="{FF2B5EF4-FFF2-40B4-BE49-F238E27FC236}">
                  <a16:creationId xmlns:a16="http://schemas.microsoft.com/office/drawing/2014/main" id="{0523D966-241A-4708-A471-DF5058B5B055}"/>
                </a:ext>
              </a:extLst>
            </p:cNvPr>
            <p:cNvSpPr>
              <a:spLocks noChangeShapeType="1"/>
            </p:cNvSpPr>
            <p:nvPr/>
          </p:nvSpPr>
          <p:spPr bwMode="auto">
            <a:xfrm>
              <a:off x="3880309" y="5643327"/>
              <a:ext cx="269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89" name="Line 141">
              <a:extLst>
                <a:ext uri="{FF2B5EF4-FFF2-40B4-BE49-F238E27FC236}">
                  <a16:creationId xmlns:a16="http://schemas.microsoft.com/office/drawing/2014/main" id="{4264450E-89D8-4A66-AE80-12025764AAF3}"/>
                </a:ext>
              </a:extLst>
            </p:cNvPr>
            <p:cNvSpPr>
              <a:spLocks noChangeShapeType="1"/>
            </p:cNvSpPr>
            <p:nvPr/>
          </p:nvSpPr>
          <p:spPr bwMode="auto">
            <a:xfrm>
              <a:off x="3880309" y="5113437"/>
              <a:ext cx="269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90" name="Line 142">
              <a:extLst>
                <a:ext uri="{FF2B5EF4-FFF2-40B4-BE49-F238E27FC236}">
                  <a16:creationId xmlns:a16="http://schemas.microsoft.com/office/drawing/2014/main" id="{405F302C-4BD5-4600-ADD8-1120FFFC34C5}"/>
                </a:ext>
              </a:extLst>
            </p:cNvPr>
            <p:cNvSpPr>
              <a:spLocks noChangeShapeType="1"/>
            </p:cNvSpPr>
            <p:nvPr/>
          </p:nvSpPr>
          <p:spPr bwMode="auto">
            <a:xfrm>
              <a:off x="3880309" y="4585267"/>
              <a:ext cx="269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91" name="Line 143">
              <a:extLst>
                <a:ext uri="{FF2B5EF4-FFF2-40B4-BE49-F238E27FC236}">
                  <a16:creationId xmlns:a16="http://schemas.microsoft.com/office/drawing/2014/main" id="{72469767-350A-469B-991D-3A73FAC136B1}"/>
                </a:ext>
              </a:extLst>
            </p:cNvPr>
            <p:cNvSpPr>
              <a:spLocks noChangeShapeType="1"/>
            </p:cNvSpPr>
            <p:nvPr/>
          </p:nvSpPr>
          <p:spPr bwMode="auto">
            <a:xfrm>
              <a:off x="3880309" y="4055376"/>
              <a:ext cx="269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92" name="Line 144">
              <a:extLst>
                <a:ext uri="{FF2B5EF4-FFF2-40B4-BE49-F238E27FC236}">
                  <a16:creationId xmlns:a16="http://schemas.microsoft.com/office/drawing/2014/main" id="{22E0D399-F2FF-49AA-8977-236E055BE871}"/>
                </a:ext>
              </a:extLst>
            </p:cNvPr>
            <p:cNvSpPr>
              <a:spLocks noChangeShapeType="1"/>
            </p:cNvSpPr>
            <p:nvPr/>
          </p:nvSpPr>
          <p:spPr bwMode="auto">
            <a:xfrm>
              <a:off x="3880309" y="3525485"/>
              <a:ext cx="269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93" name="Line 145">
              <a:extLst>
                <a:ext uri="{FF2B5EF4-FFF2-40B4-BE49-F238E27FC236}">
                  <a16:creationId xmlns:a16="http://schemas.microsoft.com/office/drawing/2014/main" id="{0A641AE7-65AB-4D65-83A0-CD4A850F169B}"/>
                </a:ext>
              </a:extLst>
            </p:cNvPr>
            <p:cNvSpPr>
              <a:spLocks noChangeShapeType="1"/>
            </p:cNvSpPr>
            <p:nvPr/>
          </p:nvSpPr>
          <p:spPr bwMode="auto">
            <a:xfrm>
              <a:off x="3880309" y="5643327"/>
              <a:ext cx="142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94" name="Line 146">
              <a:extLst>
                <a:ext uri="{FF2B5EF4-FFF2-40B4-BE49-F238E27FC236}">
                  <a16:creationId xmlns:a16="http://schemas.microsoft.com/office/drawing/2014/main" id="{482D5647-4915-40F1-AA46-E8344790AC86}"/>
                </a:ext>
              </a:extLst>
            </p:cNvPr>
            <p:cNvSpPr>
              <a:spLocks noChangeShapeType="1"/>
            </p:cNvSpPr>
            <p:nvPr/>
          </p:nvSpPr>
          <p:spPr bwMode="auto">
            <a:xfrm>
              <a:off x="3880309" y="5378382"/>
              <a:ext cx="142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95" name="Line 147">
              <a:extLst>
                <a:ext uri="{FF2B5EF4-FFF2-40B4-BE49-F238E27FC236}">
                  <a16:creationId xmlns:a16="http://schemas.microsoft.com/office/drawing/2014/main" id="{A172E5AD-0DCE-4066-AD64-DB0D4C237693}"/>
                </a:ext>
              </a:extLst>
            </p:cNvPr>
            <p:cNvSpPr>
              <a:spLocks noChangeShapeType="1"/>
            </p:cNvSpPr>
            <p:nvPr/>
          </p:nvSpPr>
          <p:spPr bwMode="auto">
            <a:xfrm>
              <a:off x="3880309" y="5113437"/>
              <a:ext cx="142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96" name="Line 148">
              <a:extLst>
                <a:ext uri="{FF2B5EF4-FFF2-40B4-BE49-F238E27FC236}">
                  <a16:creationId xmlns:a16="http://schemas.microsoft.com/office/drawing/2014/main" id="{9EC9D769-4090-43F2-88E3-DA1929C7BD64}"/>
                </a:ext>
              </a:extLst>
            </p:cNvPr>
            <p:cNvSpPr>
              <a:spLocks noChangeShapeType="1"/>
            </p:cNvSpPr>
            <p:nvPr/>
          </p:nvSpPr>
          <p:spPr bwMode="auto">
            <a:xfrm>
              <a:off x="3880309" y="4848491"/>
              <a:ext cx="142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97" name="Line 149">
              <a:extLst>
                <a:ext uri="{FF2B5EF4-FFF2-40B4-BE49-F238E27FC236}">
                  <a16:creationId xmlns:a16="http://schemas.microsoft.com/office/drawing/2014/main" id="{4946E92C-845A-4D06-A104-AEB148A90F6D}"/>
                </a:ext>
              </a:extLst>
            </p:cNvPr>
            <p:cNvSpPr>
              <a:spLocks noChangeShapeType="1"/>
            </p:cNvSpPr>
            <p:nvPr/>
          </p:nvSpPr>
          <p:spPr bwMode="auto">
            <a:xfrm>
              <a:off x="3880309" y="4585267"/>
              <a:ext cx="142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98" name="Line 150">
              <a:extLst>
                <a:ext uri="{FF2B5EF4-FFF2-40B4-BE49-F238E27FC236}">
                  <a16:creationId xmlns:a16="http://schemas.microsoft.com/office/drawing/2014/main" id="{0D66E375-9853-40EA-83D3-2103E3A7607C}"/>
                </a:ext>
              </a:extLst>
            </p:cNvPr>
            <p:cNvSpPr>
              <a:spLocks noChangeShapeType="1"/>
            </p:cNvSpPr>
            <p:nvPr/>
          </p:nvSpPr>
          <p:spPr bwMode="auto">
            <a:xfrm>
              <a:off x="3880309" y="4320321"/>
              <a:ext cx="142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299" name="Line 151">
              <a:extLst>
                <a:ext uri="{FF2B5EF4-FFF2-40B4-BE49-F238E27FC236}">
                  <a16:creationId xmlns:a16="http://schemas.microsoft.com/office/drawing/2014/main" id="{E2B5D402-672C-4D80-98B7-51BEBED21E61}"/>
                </a:ext>
              </a:extLst>
            </p:cNvPr>
            <p:cNvSpPr>
              <a:spLocks noChangeShapeType="1"/>
            </p:cNvSpPr>
            <p:nvPr/>
          </p:nvSpPr>
          <p:spPr bwMode="auto">
            <a:xfrm>
              <a:off x="3880309" y="4055376"/>
              <a:ext cx="142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00" name="Line 152">
              <a:extLst>
                <a:ext uri="{FF2B5EF4-FFF2-40B4-BE49-F238E27FC236}">
                  <a16:creationId xmlns:a16="http://schemas.microsoft.com/office/drawing/2014/main" id="{B50FE9E9-5B2E-4ECF-9F9A-5DB341B4ED3B}"/>
                </a:ext>
              </a:extLst>
            </p:cNvPr>
            <p:cNvSpPr>
              <a:spLocks noChangeShapeType="1"/>
            </p:cNvSpPr>
            <p:nvPr/>
          </p:nvSpPr>
          <p:spPr bwMode="auto">
            <a:xfrm>
              <a:off x="3880309" y="3790431"/>
              <a:ext cx="142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01" name="Line 153">
              <a:extLst>
                <a:ext uri="{FF2B5EF4-FFF2-40B4-BE49-F238E27FC236}">
                  <a16:creationId xmlns:a16="http://schemas.microsoft.com/office/drawing/2014/main" id="{05F551C0-7042-456D-831F-89A130D1D027}"/>
                </a:ext>
              </a:extLst>
            </p:cNvPr>
            <p:cNvSpPr>
              <a:spLocks noChangeShapeType="1"/>
            </p:cNvSpPr>
            <p:nvPr/>
          </p:nvSpPr>
          <p:spPr bwMode="auto">
            <a:xfrm>
              <a:off x="3880309" y="3525485"/>
              <a:ext cx="14288" cy="0"/>
            </a:xfrm>
            <a:prstGeom prst="line">
              <a:avLst/>
            </a:prstGeom>
            <a:noFill/>
            <a:ln w="1428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02" name="Rectangle 154">
              <a:extLst>
                <a:ext uri="{FF2B5EF4-FFF2-40B4-BE49-F238E27FC236}">
                  <a16:creationId xmlns:a16="http://schemas.microsoft.com/office/drawing/2014/main" id="{2E69E8C8-9F5C-4CEF-A16B-2CE7045288A0}"/>
                </a:ext>
              </a:extLst>
            </p:cNvPr>
            <p:cNvSpPr>
              <a:spLocks noChangeArrowheads="1"/>
            </p:cNvSpPr>
            <p:nvPr/>
          </p:nvSpPr>
          <p:spPr bwMode="auto">
            <a:xfrm>
              <a:off x="3732672" y="5545263"/>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zh-CN" sz="1200">
                  <a:solidFill>
                    <a:srgbClr val="262626"/>
                  </a:solidFill>
                  <a:ea typeface="黑体"/>
                  <a:cs typeface="Arial" panose="020B0604020202020204" pitchFamily="34" charset="0"/>
                </a:rPr>
                <a:t>0</a:t>
              </a:r>
              <a:endParaRPr lang="zh-CN" altLang="zh-CN" sz="1200">
                <a:solidFill>
                  <a:prstClr val="black"/>
                </a:solidFill>
                <a:ea typeface="黑体"/>
                <a:cs typeface="Arial" panose="020B0604020202020204" pitchFamily="34" charset="0"/>
              </a:endParaRPr>
            </a:p>
          </p:txBody>
        </p:sp>
        <p:sp>
          <p:nvSpPr>
            <p:cNvPr id="303" name="Rectangle 155">
              <a:extLst>
                <a:ext uri="{FF2B5EF4-FFF2-40B4-BE49-F238E27FC236}">
                  <a16:creationId xmlns:a16="http://schemas.microsoft.com/office/drawing/2014/main" id="{366E0B79-904D-4BBA-ACCE-A9E1E226FCCC}"/>
                </a:ext>
              </a:extLst>
            </p:cNvPr>
            <p:cNvSpPr>
              <a:spLocks noChangeArrowheads="1"/>
            </p:cNvSpPr>
            <p:nvPr/>
          </p:nvSpPr>
          <p:spPr bwMode="auto">
            <a:xfrm>
              <a:off x="3642184" y="5018813"/>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zh-CN" sz="1200" dirty="0">
                  <a:solidFill>
                    <a:srgbClr val="262626"/>
                  </a:solidFill>
                  <a:ea typeface="黑体"/>
                  <a:cs typeface="Arial" panose="020B0604020202020204" pitchFamily="34" charset="0"/>
                </a:rPr>
                <a:t>50</a:t>
              </a:r>
              <a:endParaRPr lang="zh-CN" altLang="zh-CN" sz="1200" dirty="0">
                <a:solidFill>
                  <a:prstClr val="black"/>
                </a:solidFill>
                <a:ea typeface="黑体"/>
                <a:cs typeface="Arial" panose="020B0604020202020204" pitchFamily="34" charset="0"/>
              </a:endParaRPr>
            </a:p>
          </p:txBody>
        </p:sp>
        <p:sp>
          <p:nvSpPr>
            <p:cNvPr id="304" name="Rectangle 156">
              <a:extLst>
                <a:ext uri="{FF2B5EF4-FFF2-40B4-BE49-F238E27FC236}">
                  <a16:creationId xmlns:a16="http://schemas.microsoft.com/office/drawing/2014/main" id="{B8F2BFDB-9B22-4D75-867F-5146C98EB1FD}"/>
                </a:ext>
              </a:extLst>
            </p:cNvPr>
            <p:cNvSpPr>
              <a:spLocks noChangeArrowheads="1"/>
            </p:cNvSpPr>
            <p:nvPr/>
          </p:nvSpPr>
          <p:spPr bwMode="auto">
            <a:xfrm>
              <a:off x="3553284" y="4492364"/>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zh-CN" sz="1200" dirty="0">
                  <a:solidFill>
                    <a:srgbClr val="262626"/>
                  </a:solidFill>
                  <a:ea typeface="黑体"/>
                  <a:cs typeface="Arial" panose="020B0604020202020204" pitchFamily="34" charset="0"/>
                </a:rPr>
                <a:t>100</a:t>
              </a:r>
              <a:endParaRPr lang="zh-CN" altLang="zh-CN" sz="1200" dirty="0">
                <a:solidFill>
                  <a:prstClr val="black"/>
                </a:solidFill>
                <a:ea typeface="黑体"/>
                <a:cs typeface="Arial" panose="020B0604020202020204" pitchFamily="34" charset="0"/>
              </a:endParaRPr>
            </a:p>
          </p:txBody>
        </p:sp>
        <p:sp>
          <p:nvSpPr>
            <p:cNvPr id="305" name="Rectangle 157">
              <a:extLst>
                <a:ext uri="{FF2B5EF4-FFF2-40B4-BE49-F238E27FC236}">
                  <a16:creationId xmlns:a16="http://schemas.microsoft.com/office/drawing/2014/main" id="{8C96295D-0B43-4F6B-BBAB-80EB0C8649EE}"/>
                </a:ext>
              </a:extLst>
            </p:cNvPr>
            <p:cNvSpPr>
              <a:spLocks noChangeArrowheads="1"/>
            </p:cNvSpPr>
            <p:nvPr/>
          </p:nvSpPr>
          <p:spPr bwMode="auto">
            <a:xfrm>
              <a:off x="3553284" y="3953871"/>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zh-CN" sz="1200" dirty="0">
                  <a:solidFill>
                    <a:srgbClr val="262626"/>
                  </a:solidFill>
                  <a:ea typeface="黑体"/>
                  <a:cs typeface="Arial" panose="020B0604020202020204" pitchFamily="34" charset="0"/>
                </a:rPr>
                <a:t>150</a:t>
              </a:r>
              <a:endParaRPr lang="zh-CN" altLang="zh-CN" sz="1200" dirty="0">
                <a:solidFill>
                  <a:prstClr val="black"/>
                </a:solidFill>
                <a:ea typeface="黑体"/>
                <a:cs typeface="Arial" panose="020B0604020202020204" pitchFamily="34" charset="0"/>
              </a:endParaRPr>
            </a:p>
          </p:txBody>
        </p:sp>
        <p:sp>
          <p:nvSpPr>
            <p:cNvPr id="306" name="Rectangle 158">
              <a:extLst>
                <a:ext uri="{FF2B5EF4-FFF2-40B4-BE49-F238E27FC236}">
                  <a16:creationId xmlns:a16="http://schemas.microsoft.com/office/drawing/2014/main" id="{95A79823-E349-4681-BBA3-AF0173C665EA}"/>
                </a:ext>
              </a:extLst>
            </p:cNvPr>
            <p:cNvSpPr>
              <a:spLocks noChangeArrowheads="1"/>
            </p:cNvSpPr>
            <p:nvPr/>
          </p:nvSpPr>
          <p:spPr bwMode="auto">
            <a:xfrm>
              <a:off x="3553284" y="3427421"/>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zh-CN" sz="1200">
                  <a:solidFill>
                    <a:srgbClr val="262626"/>
                  </a:solidFill>
                  <a:ea typeface="黑体"/>
                  <a:cs typeface="Arial" panose="020B0604020202020204" pitchFamily="34" charset="0"/>
                </a:rPr>
                <a:t>200</a:t>
              </a:r>
              <a:endParaRPr lang="zh-CN" altLang="zh-CN" sz="1200">
                <a:solidFill>
                  <a:prstClr val="black"/>
                </a:solidFill>
                <a:ea typeface="黑体"/>
                <a:cs typeface="Arial" panose="020B0604020202020204" pitchFamily="34" charset="0"/>
              </a:endParaRPr>
            </a:p>
          </p:txBody>
        </p:sp>
        <p:sp>
          <p:nvSpPr>
            <p:cNvPr id="307" name="Line 182">
              <a:extLst>
                <a:ext uri="{FF2B5EF4-FFF2-40B4-BE49-F238E27FC236}">
                  <a16:creationId xmlns:a16="http://schemas.microsoft.com/office/drawing/2014/main" id="{2D9237B9-563E-4A02-86C2-D01C60E61C27}"/>
                </a:ext>
              </a:extLst>
            </p:cNvPr>
            <p:cNvSpPr>
              <a:spLocks noChangeShapeType="1"/>
            </p:cNvSpPr>
            <p:nvPr/>
          </p:nvSpPr>
          <p:spPr bwMode="auto">
            <a:xfrm>
              <a:off x="3880309" y="3525485"/>
              <a:ext cx="2695575" cy="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08" name="Line 183">
              <a:extLst>
                <a:ext uri="{FF2B5EF4-FFF2-40B4-BE49-F238E27FC236}">
                  <a16:creationId xmlns:a16="http://schemas.microsoft.com/office/drawing/2014/main" id="{C276CACE-7682-4AF3-8C7E-8C26E4F50644}"/>
                </a:ext>
              </a:extLst>
            </p:cNvPr>
            <p:cNvSpPr>
              <a:spLocks noChangeShapeType="1"/>
            </p:cNvSpPr>
            <p:nvPr/>
          </p:nvSpPr>
          <p:spPr bwMode="auto">
            <a:xfrm flipV="1">
              <a:off x="6575884" y="3525485"/>
              <a:ext cx="0" cy="2117842"/>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09" name="Freeform 184">
              <a:extLst>
                <a:ext uri="{FF2B5EF4-FFF2-40B4-BE49-F238E27FC236}">
                  <a16:creationId xmlns:a16="http://schemas.microsoft.com/office/drawing/2014/main" id="{6F35EAEE-4C5F-49AD-9293-65433DFA58C3}"/>
                </a:ext>
              </a:extLst>
            </p:cNvPr>
            <p:cNvSpPr>
              <a:spLocks/>
            </p:cNvSpPr>
            <p:nvPr/>
          </p:nvSpPr>
          <p:spPr bwMode="auto">
            <a:xfrm>
              <a:off x="3886659" y="3676883"/>
              <a:ext cx="2090738" cy="1961284"/>
            </a:xfrm>
            <a:custGeom>
              <a:avLst/>
              <a:gdLst>
                <a:gd name="T0" fmla="*/ 0 w 1317"/>
                <a:gd name="T1" fmla="*/ 1140 h 1140"/>
                <a:gd name="T2" fmla="*/ 28 w 1317"/>
                <a:gd name="T3" fmla="*/ 1087 h 1140"/>
                <a:gd name="T4" fmla="*/ 91 w 1317"/>
                <a:gd name="T5" fmla="*/ 1016 h 1140"/>
                <a:gd name="T6" fmla="*/ 154 w 1317"/>
                <a:gd name="T7" fmla="*/ 930 h 1140"/>
                <a:gd name="T8" fmla="*/ 209 w 1317"/>
                <a:gd name="T9" fmla="*/ 849 h 1140"/>
                <a:gd name="T10" fmla="*/ 272 w 1317"/>
                <a:gd name="T11" fmla="*/ 770 h 1140"/>
                <a:gd name="T12" fmla="*/ 351 w 1317"/>
                <a:gd name="T13" fmla="*/ 667 h 1140"/>
                <a:gd name="T14" fmla="*/ 430 w 1317"/>
                <a:gd name="T15" fmla="*/ 580 h 1140"/>
                <a:gd name="T16" fmla="*/ 501 w 1317"/>
                <a:gd name="T17" fmla="*/ 492 h 1140"/>
                <a:gd name="T18" fmla="*/ 580 w 1317"/>
                <a:gd name="T19" fmla="*/ 407 h 1140"/>
                <a:gd name="T20" fmla="*/ 663 w 1317"/>
                <a:gd name="T21" fmla="*/ 326 h 1140"/>
                <a:gd name="T22" fmla="*/ 753 w 1317"/>
                <a:gd name="T23" fmla="*/ 245 h 1140"/>
                <a:gd name="T24" fmla="*/ 848 w 1317"/>
                <a:gd name="T25" fmla="*/ 174 h 1140"/>
                <a:gd name="T26" fmla="*/ 959 w 1317"/>
                <a:gd name="T27" fmla="*/ 96 h 1140"/>
                <a:gd name="T28" fmla="*/ 1065 w 1317"/>
                <a:gd name="T29" fmla="*/ 57 h 1140"/>
                <a:gd name="T30" fmla="*/ 1179 w 1317"/>
                <a:gd name="T31" fmla="*/ 33 h 1140"/>
                <a:gd name="T32" fmla="*/ 1274 w 1317"/>
                <a:gd name="T33" fmla="*/ 0 h 1140"/>
                <a:gd name="T34" fmla="*/ 1317 w 1317"/>
                <a:gd name="T35" fmla="*/ 5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7" h="1140">
                  <a:moveTo>
                    <a:pt x="0" y="1140"/>
                  </a:moveTo>
                  <a:lnTo>
                    <a:pt x="28" y="1087"/>
                  </a:lnTo>
                  <a:lnTo>
                    <a:pt x="91" y="1016"/>
                  </a:lnTo>
                  <a:lnTo>
                    <a:pt x="154" y="930"/>
                  </a:lnTo>
                  <a:lnTo>
                    <a:pt x="209" y="849"/>
                  </a:lnTo>
                  <a:lnTo>
                    <a:pt x="272" y="770"/>
                  </a:lnTo>
                  <a:lnTo>
                    <a:pt x="351" y="667"/>
                  </a:lnTo>
                  <a:lnTo>
                    <a:pt x="430" y="580"/>
                  </a:lnTo>
                  <a:lnTo>
                    <a:pt x="501" y="492"/>
                  </a:lnTo>
                  <a:lnTo>
                    <a:pt x="580" y="407"/>
                  </a:lnTo>
                  <a:lnTo>
                    <a:pt x="663" y="326"/>
                  </a:lnTo>
                  <a:lnTo>
                    <a:pt x="753" y="245"/>
                  </a:lnTo>
                  <a:lnTo>
                    <a:pt x="848" y="174"/>
                  </a:lnTo>
                  <a:lnTo>
                    <a:pt x="959" y="96"/>
                  </a:lnTo>
                  <a:lnTo>
                    <a:pt x="1065" y="57"/>
                  </a:lnTo>
                  <a:lnTo>
                    <a:pt x="1179" y="33"/>
                  </a:lnTo>
                  <a:lnTo>
                    <a:pt x="1274" y="0"/>
                  </a:lnTo>
                  <a:lnTo>
                    <a:pt x="1317" y="5"/>
                  </a:lnTo>
                </a:path>
              </a:pathLst>
            </a:custGeom>
            <a:noFill/>
            <a:ln w="22225" cap="flat">
              <a:solidFill>
                <a:srgbClr val="3353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10" name="Freeform 185">
              <a:extLst>
                <a:ext uri="{FF2B5EF4-FFF2-40B4-BE49-F238E27FC236}">
                  <a16:creationId xmlns:a16="http://schemas.microsoft.com/office/drawing/2014/main" id="{9E740F47-7C42-42FB-BC2C-32241F1CE37C}"/>
                </a:ext>
              </a:extLst>
            </p:cNvPr>
            <p:cNvSpPr>
              <a:spLocks/>
            </p:cNvSpPr>
            <p:nvPr/>
          </p:nvSpPr>
          <p:spPr bwMode="auto">
            <a:xfrm>
              <a:off x="3834272" y="5574510"/>
              <a:ext cx="104775" cy="96344"/>
            </a:xfrm>
            <a:custGeom>
              <a:avLst/>
              <a:gdLst>
                <a:gd name="T0" fmla="*/ 33 w 66"/>
                <a:gd name="T1" fmla="*/ 0 h 56"/>
                <a:gd name="T2" fmla="*/ 0 w 66"/>
                <a:gd name="T3" fmla="*/ 56 h 56"/>
                <a:gd name="T4" fmla="*/ 66 w 66"/>
                <a:gd name="T5" fmla="*/ 56 h 56"/>
                <a:gd name="T6" fmla="*/ 33 w 66"/>
                <a:gd name="T7" fmla="*/ 0 h 56"/>
              </a:gdLst>
              <a:ahLst/>
              <a:cxnLst>
                <a:cxn ang="0">
                  <a:pos x="T0" y="T1"/>
                </a:cxn>
                <a:cxn ang="0">
                  <a:pos x="T2" y="T3"/>
                </a:cxn>
                <a:cxn ang="0">
                  <a:pos x="T4" y="T5"/>
                </a:cxn>
                <a:cxn ang="0">
                  <a:pos x="T6" y="T7"/>
                </a:cxn>
              </a:cxnLst>
              <a:rect l="0" t="0" r="r" b="b"/>
              <a:pathLst>
                <a:path w="66" h="56">
                  <a:moveTo>
                    <a:pt x="33" y="0"/>
                  </a:moveTo>
                  <a:lnTo>
                    <a:pt x="0" y="56"/>
                  </a:lnTo>
                  <a:lnTo>
                    <a:pt x="66" y="56"/>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11" name="Freeform 186">
              <a:extLst>
                <a:ext uri="{FF2B5EF4-FFF2-40B4-BE49-F238E27FC236}">
                  <a16:creationId xmlns:a16="http://schemas.microsoft.com/office/drawing/2014/main" id="{E3F47BDA-9964-463B-9C57-38F3F570EC69}"/>
                </a:ext>
              </a:extLst>
            </p:cNvPr>
            <p:cNvSpPr>
              <a:spLocks/>
            </p:cNvSpPr>
            <p:nvPr/>
          </p:nvSpPr>
          <p:spPr bwMode="auto">
            <a:xfrm>
              <a:off x="3834272" y="5574510"/>
              <a:ext cx="104775" cy="96344"/>
            </a:xfrm>
            <a:custGeom>
              <a:avLst/>
              <a:gdLst>
                <a:gd name="T0" fmla="*/ 33 w 66"/>
                <a:gd name="T1" fmla="*/ 0 h 56"/>
                <a:gd name="T2" fmla="*/ 0 w 66"/>
                <a:gd name="T3" fmla="*/ 56 h 56"/>
                <a:gd name="T4" fmla="*/ 66 w 66"/>
                <a:gd name="T5" fmla="*/ 56 h 56"/>
                <a:gd name="T6" fmla="*/ 33 w 66"/>
                <a:gd name="T7" fmla="*/ 0 h 56"/>
              </a:gdLst>
              <a:ahLst/>
              <a:cxnLst>
                <a:cxn ang="0">
                  <a:pos x="T0" y="T1"/>
                </a:cxn>
                <a:cxn ang="0">
                  <a:pos x="T2" y="T3"/>
                </a:cxn>
                <a:cxn ang="0">
                  <a:pos x="T4" y="T5"/>
                </a:cxn>
                <a:cxn ang="0">
                  <a:pos x="T6" y="T7"/>
                </a:cxn>
              </a:cxnLst>
              <a:rect l="0" t="0" r="r" b="b"/>
              <a:pathLst>
                <a:path w="66" h="56">
                  <a:moveTo>
                    <a:pt x="33" y="0"/>
                  </a:moveTo>
                  <a:lnTo>
                    <a:pt x="0" y="56"/>
                  </a:lnTo>
                  <a:lnTo>
                    <a:pt x="66" y="56"/>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12" name="Freeform 187">
              <a:extLst>
                <a:ext uri="{FF2B5EF4-FFF2-40B4-BE49-F238E27FC236}">
                  <a16:creationId xmlns:a16="http://schemas.microsoft.com/office/drawing/2014/main" id="{F1DD8653-7FED-459F-90CD-A6D339CD5B3B}"/>
                </a:ext>
              </a:extLst>
            </p:cNvPr>
            <p:cNvSpPr>
              <a:spLocks/>
            </p:cNvSpPr>
            <p:nvPr/>
          </p:nvSpPr>
          <p:spPr bwMode="auto">
            <a:xfrm>
              <a:off x="3878722" y="5481608"/>
              <a:ext cx="103188" cy="98064"/>
            </a:xfrm>
            <a:custGeom>
              <a:avLst/>
              <a:gdLst>
                <a:gd name="T0" fmla="*/ 33 w 65"/>
                <a:gd name="T1" fmla="*/ 0 h 57"/>
                <a:gd name="T2" fmla="*/ 0 w 65"/>
                <a:gd name="T3" fmla="*/ 57 h 57"/>
                <a:gd name="T4" fmla="*/ 65 w 65"/>
                <a:gd name="T5" fmla="*/ 57 h 57"/>
                <a:gd name="T6" fmla="*/ 33 w 65"/>
                <a:gd name="T7" fmla="*/ 0 h 57"/>
              </a:gdLst>
              <a:ahLst/>
              <a:cxnLst>
                <a:cxn ang="0">
                  <a:pos x="T0" y="T1"/>
                </a:cxn>
                <a:cxn ang="0">
                  <a:pos x="T2" y="T3"/>
                </a:cxn>
                <a:cxn ang="0">
                  <a:pos x="T4" y="T5"/>
                </a:cxn>
                <a:cxn ang="0">
                  <a:pos x="T6" y="T7"/>
                </a:cxn>
              </a:cxnLst>
              <a:rect l="0" t="0" r="r" b="b"/>
              <a:pathLst>
                <a:path w="65" h="57">
                  <a:moveTo>
                    <a:pt x="33" y="0"/>
                  </a:moveTo>
                  <a:lnTo>
                    <a:pt x="0" y="57"/>
                  </a:lnTo>
                  <a:lnTo>
                    <a:pt x="65"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13" name="Freeform 188">
              <a:extLst>
                <a:ext uri="{FF2B5EF4-FFF2-40B4-BE49-F238E27FC236}">
                  <a16:creationId xmlns:a16="http://schemas.microsoft.com/office/drawing/2014/main" id="{E6EE6EB8-E4D3-4925-8B50-953D3B86F02D}"/>
                </a:ext>
              </a:extLst>
            </p:cNvPr>
            <p:cNvSpPr>
              <a:spLocks/>
            </p:cNvSpPr>
            <p:nvPr/>
          </p:nvSpPr>
          <p:spPr bwMode="auto">
            <a:xfrm>
              <a:off x="3878722" y="5481608"/>
              <a:ext cx="103188" cy="98064"/>
            </a:xfrm>
            <a:custGeom>
              <a:avLst/>
              <a:gdLst>
                <a:gd name="T0" fmla="*/ 33 w 65"/>
                <a:gd name="T1" fmla="*/ 0 h 57"/>
                <a:gd name="T2" fmla="*/ 0 w 65"/>
                <a:gd name="T3" fmla="*/ 57 h 57"/>
                <a:gd name="T4" fmla="*/ 65 w 65"/>
                <a:gd name="T5" fmla="*/ 57 h 57"/>
                <a:gd name="T6" fmla="*/ 33 w 65"/>
                <a:gd name="T7" fmla="*/ 0 h 57"/>
              </a:gdLst>
              <a:ahLst/>
              <a:cxnLst>
                <a:cxn ang="0">
                  <a:pos x="T0" y="T1"/>
                </a:cxn>
                <a:cxn ang="0">
                  <a:pos x="T2" y="T3"/>
                </a:cxn>
                <a:cxn ang="0">
                  <a:pos x="T4" y="T5"/>
                </a:cxn>
                <a:cxn ang="0">
                  <a:pos x="T6" y="T7"/>
                </a:cxn>
              </a:cxnLst>
              <a:rect l="0" t="0" r="r" b="b"/>
              <a:pathLst>
                <a:path w="65" h="57">
                  <a:moveTo>
                    <a:pt x="33" y="0"/>
                  </a:moveTo>
                  <a:lnTo>
                    <a:pt x="0" y="57"/>
                  </a:lnTo>
                  <a:lnTo>
                    <a:pt x="65"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14" name="Freeform 189">
              <a:extLst>
                <a:ext uri="{FF2B5EF4-FFF2-40B4-BE49-F238E27FC236}">
                  <a16:creationId xmlns:a16="http://schemas.microsoft.com/office/drawing/2014/main" id="{862E5303-F5E4-4C1A-8020-1F0CA179E5C4}"/>
                </a:ext>
              </a:extLst>
            </p:cNvPr>
            <p:cNvSpPr>
              <a:spLocks/>
            </p:cNvSpPr>
            <p:nvPr/>
          </p:nvSpPr>
          <p:spPr bwMode="auto">
            <a:xfrm>
              <a:off x="3978734" y="5359457"/>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15" name="Freeform 190">
              <a:extLst>
                <a:ext uri="{FF2B5EF4-FFF2-40B4-BE49-F238E27FC236}">
                  <a16:creationId xmlns:a16="http://schemas.microsoft.com/office/drawing/2014/main" id="{86144723-E7CA-436A-8AB2-2A0BC48FED9D}"/>
                </a:ext>
              </a:extLst>
            </p:cNvPr>
            <p:cNvSpPr>
              <a:spLocks/>
            </p:cNvSpPr>
            <p:nvPr/>
          </p:nvSpPr>
          <p:spPr bwMode="auto">
            <a:xfrm>
              <a:off x="3978734" y="5359457"/>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16" name="Freeform 191">
              <a:extLst>
                <a:ext uri="{FF2B5EF4-FFF2-40B4-BE49-F238E27FC236}">
                  <a16:creationId xmlns:a16="http://schemas.microsoft.com/office/drawing/2014/main" id="{19E3934E-8F57-4ADD-8AA4-0B36641AFC03}"/>
                </a:ext>
              </a:extLst>
            </p:cNvPr>
            <p:cNvSpPr>
              <a:spLocks/>
            </p:cNvSpPr>
            <p:nvPr/>
          </p:nvSpPr>
          <p:spPr bwMode="auto">
            <a:xfrm>
              <a:off x="4078747" y="5211501"/>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17" name="Freeform 192">
              <a:extLst>
                <a:ext uri="{FF2B5EF4-FFF2-40B4-BE49-F238E27FC236}">
                  <a16:creationId xmlns:a16="http://schemas.microsoft.com/office/drawing/2014/main" id="{F6DD185B-72B2-4A43-8456-A32197813C1C}"/>
                </a:ext>
              </a:extLst>
            </p:cNvPr>
            <p:cNvSpPr>
              <a:spLocks/>
            </p:cNvSpPr>
            <p:nvPr/>
          </p:nvSpPr>
          <p:spPr bwMode="auto">
            <a:xfrm>
              <a:off x="4078747" y="5211501"/>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18" name="Freeform 193">
              <a:extLst>
                <a:ext uri="{FF2B5EF4-FFF2-40B4-BE49-F238E27FC236}">
                  <a16:creationId xmlns:a16="http://schemas.microsoft.com/office/drawing/2014/main" id="{C87054AA-BDA8-40E5-A503-30809817151B}"/>
                </a:ext>
              </a:extLst>
            </p:cNvPr>
            <p:cNvSpPr>
              <a:spLocks/>
            </p:cNvSpPr>
            <p:nvPr/>
          </p:nvSpPr>
          <p:spPr bwMode="auto">
            <a:xfrm>
              <a:off x="4166059" y="5070426"/>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19" name="Freeform 194">
              <a:extLst>
                <a:ext uri="{FF2B5EF4-FFF2-40B4-BE49-F238E27FC236}">
                  <a16:creationId xmlns:a16="http://schemas.microsoft.com/office/drawing/2014/main" id="{8340A267-1644-4CA7-8510-035312FBDDBB}"/>
                </a:ext>
              </a:extLst>
            </p:cNvPr>
            <p:cNvSpPr>
              <a:spLocks/>
            </p:cNvSpPr>
            <p:nvPr/>
          </p:nvSpPr>
          <p:spPr bwMode="auto">
            <a:xfrm>
              <a:off x="4166059" y="5070426"/>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20" name="Freeform 195">
              <a:extLst>
                <a:ext uri="{FF2B5EF4-FFF2-40B4-BE49-F238E27FC236}">
                  <a16:creationId xmlns:a16="http://schemas.microsoft.com/office/drawing/2014/main" id="{E1ABF233-4285-4836-A060-7FF7CAFA082A}"/>
                </a:ext>
              </a:extLst>
            </p:cNvPr>
            <p:cNvSpPr>
              <a:spLocks/>
            </p:cNvSpPr>
            <p:nvPr/>
          </p:nvSpPr>
          <p:spPr bwMode="auto">
            <a:xfrm>
              <a:off x="4266072" y="4936233"/>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21" name="Freeform 196">
              <a:extLst>
                <a:ext uri="{FF2B5EF4-FFF2-40B4-BE49-F238E27FC236}">
                  <a16:creationId xmlns:a16="http://schemas.microsoft.com/office/drawing/2014/main" id="{7C156D5D-8901-443B-BC15-20DD0B9D01D2}"/>
                </a:ext>
              </a:extLst>
            </p:cNvPr>
            <p:cNvSpPr>
              <a:spLocks/>
            </p:cNvSpPr>
            <p:nvPr/>
          </p:nvSpPr>
          <p:spPr bwMode="auto">
            <a:xfrm>
              <a:off x="4266072" y="4936233"/>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22" name="Freeform 197">
              <a:extLst>
                <a:ext uri="{FF2B5EF4-FFF2-40B4-BE49-F238E27FC236}">
                  <a16:creationId xmlns:a16="http://schemas.microsoft.com/office/drawing/2014/main" id="{10AB337E-8B26-4251-8B0F-41AA495340CD}"/>
                </a:ext>
              </a:extLst>
            </p:cNvPr>
            <p:cNvSpPr>
              <a:spLocks/>
            </p:cNvSpPr>
            <p:nvPr/>
          </p:nvSpPr>
          <p:spPr bwMode="auto">
            <a:xfrm>
              <a:off x="4391484" y="4759029"/>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23" name="Freeform 198">
              <a:extLst>
                <a:ext uri="{FF2B5EF4-FFF2-40B4-BE49-F238E27FC236}">
                  <a16:creationId xmlns:a16="http://schemas.microsoft.com/office/drawing/2014/main" id="{982AE5B8-4C52-482E-A533-A531E002DEED}"/>
                </a:ext>
              </a:extLst>
            </p:cNvPr>
            <p:cNvSpPr>
              <a:spLocks/>
            </p:cNvSpPr>
            <p:nvPr/>
          </p:nvSpPr>
          <p:spPr bwMode="auto">
            <a:xfrm>
              <a:off x="4391484" y="4759029"/>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24" name="Freeform 199">
              <a:extLst>
                <a:ext uri="{FF2B5EF4-FFF2-40B4-BE49-F238E27FC236}">
                  <a16:creationId xmlns:a16="http://schemas.microsoft.com/office/drawing/2014/main" id="{F2662111-EA8F-4C33-92FE-AADA77E63EF4}"/>
                </a:ext>
              </a:extLst>
            </p:cNvPr>
            <p:cNvSpPr>
              <a:spLocks/>
            </p:cNvSpPr>
            <p:nvPr/>
          </p:nvSpPr>
          <p:spPr bwMode="auto">
            <a:xfrm>
              <a:off x="4516897" y="4611073"/>
              <a:ext cx="103188" cy="98064"/>
            </a:xfrm>
            <a:custGeom>
              <a:avLst/>
              <a:gdLst>
                <a:gd name="T0" fmla="*/ 33 w 65"/>
                <a:gd name="T1" fmla="*/ 0 h 57"/>
                <a:gd name="T2" fmla="*/ 0 w 65"/>
                <a:gd name="T3" fmla="*/ 57 h 57"/>
                <a:gd name="T4" fmla="*/ 65 w 65"/>
                <a:gd name="T5" fmla="*/ 57 h 57"/>
                <a:gd name="T6" fmla="*/ 33 w 65"/>
                <a:gd name="T7" fmla="*/ 0 h 57"/>
              </a:gdLst>
              <a:ahLst/>
              <a:cxnLst>
                <a:cxn ang="0">
                  <a:pos x="T0" y="T1"/>
                </a:cxn>
                <a:cxn ang="0">
                  <a:pos x="T2" y="T3"/>
                </a:cxn>
                <a:cxn ang="0">
                  <a:pos x="T4" y="T5"/>
                </a:cxn>
                <a:cxn ang="0">
                  <a:pos x="T6" y="T7"/>
                </a:cxn>
              </a:cxnLst>
              <a:rect l="0" t="0" r="r" b="b"/>
              <a:pathLst>
                <a:path w="65" h="57">
                  <a:moveTo>
                    <a:pt x="33" y="0"/>
                  </a:moveTo>
                  <a:lnTo>
                    <a:pt x="0" y="57"/>
                  </a:lnTo>
                  <a:lnTo>
                    <a:pt x="65"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25" name="Freeform 200">
              <a:extLst>
                <a:ext uri="{FF2B5EF4-FFF2-40B4-BE49-F238E27FC236}">
                  <a16:creationId xmlns:a16="http://schemas.microsoft.com/office/drawing/2014/main" id="{BFF2E3E5-D729-4509-95B7-03246296A2FC}"/>
                </a:ext>
              </a:extLst>
            </p:cNvPr>
            <p:cNvSpPr>
              <a:spLocks/>
            </p:cNvSpPr>
            <p:nvPr/>
          </p:nvSpPr>
          <p:spPr bwMode="auto">
            <a:xfrm>
              <a:off x="4516897" y="4611073"/>
              <a:ext cx="103188" cy="98064"/>
            </a:xfrm>
            <a:custGeom>
              <a:avLst/>
              <a:gdLst>
                <a:gd name="T0" fmla="*/ 33 w 65"/>
                <a:gd name="T1" fmla="*/ 0 h 57"/>
                <a:gd name="T2" fmla="*/ 0 w 65"/>
                <a:gd name="T3" fmla="*/ 57 h 57"/>
                <a:gd name="T4" fmla="*/ 65 w 65"/>
                <a:gd name="T5" fmla="*/ 57 h 57"/>
                <a:gd name="T6" fmla="*/ 33 w 65"/>
                <a:gd name="T7" fmla="*/ 0 h 57"/>
              </a:gdLst>
              <a:ahLst/>
              <a:cxnLst>
                <a:cxn ang="0">
                  <a:pos x="T0" y="T1"/>
                </a:cxn>
                <a:cxn ang="0">
                  <a:pos x="T2" y="T3"/>
                </a:cxn>
                <a:cxn ang="0">
                  <a:pos x="T4" y="T5"/>
                </a:cxn>
                <a:cxn ang="0">
                  <a:pos x="T6" y="T7"/>
                </a:cxn>
              </a:cxnLst>
              <a:rect l="0" t="0" r="r" b="b"/>
              <a:pathLst>
                <a:path w="65" h="57">
                  <a:moveTo>
                    <a:pt x="33" y="0"/>
                  </a:moveTo>
                  <a:lnTo>
                    <a:pt x="0" y="57"/>
                  </a:lnTo>
                  <a:lnTo>
                    <a:pt x="65"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26" name="Freeform 201">
              <a:extLst>
                <a:ext uri="{FF2B5EF4-FFF2-40B4-BE49-F238E27FC236}">
                  <a16:creationId xmlns:a16="http://schemas.microsoft.com/office/drawing/2014/main" id="{CD03550B-82F2-40EC-AE5E-EA89E65E3789}"/>
                </a:ext>
              </a:extLst>
            </p:cNvPr>
            <p:cNvSpPr>
              <a:spLocks/>
            </p:cNvSpPr>
            <p:nvPr/>
          </p:nvSpPr>
          <p:spPr bwMode="auto">
            <a:xfrm>
              <a:off x="4629609" y="4456235"/>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27" name="Freeform 202">
              <a:extLst>
                <a:ext uri="{FF2B5EF4-FFF2-40B4-BE49-F238E27FC236}">
                  <a16:creationId xmlns:a16="http://schemas.microsoft.com/office/drawing/2014/main" id="{151EFC45-820E-4E56-8603-A1D896D25D69}"/>
                </a:ext>
              </a:extLst>
            </p:cNvPr>
            <p:cNvSpPr>
              <a:spLocks/>
            </p:cNvSpPr>
            <p:nvPr/>
          </p:nvSpPr>
          <p:spPr bwMode="auto">
            <a:xfrm>
              <a:off x="4629609" y="4456235"/>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28" name="Freeform 203">
              <a:extLst>
                <a:ext uri="{FF2B5EF4-FFF2-40B4-BE49-F238E27FC236}">
                  <a16:creationId xmlns:a16="http://schemas.microsoft.com/office/drawing/2014/main" id="{9D90466E-649C-4AB5-8EEE-71446C838F7A}"/>
                </a:ext>
              </a:extLst>
            </p:cNvPr>
            <p:cNvSpPr>
              <a:spLocks/>
            </p:cNvSpPr>
            <p:nvPr/>
          </p:nvSpPr>
          <p:spPr bwMode="auto">
            <a:xfrm>
              <a:off x="4755022" y="4313439"/>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29" name="Freeform 204">
              <a:extLst>
                <a:ext uri="{FF2B5EF4-FFF2-40B4-BE49-F238E27FC236}">
                  <a16:creationId xmlns:a16="http://schemas.microsoft.com/office/drawing/2014/main" id="{D6C62781-EAC6-4BD6-99DC-8FEADB65B4BD}"/>
                </a:ext>
              </a:extLst>
            </p:cNvPr>
            <p:cNvSpPr>
              <a:spLocks/>
            </p:cNvSpPr>
            <p:nvPr/>
          </p:nvSpPr>
          <p:spPr bwMode="auto">
            <a:xfrm>
              <a:off x="4755022" y="4313439"/>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30" name="Freeform 205">
              <a:extLst>
                <a:ext uri="{FF2B5EF4-FFF2-40B4-BE49-F238E27FC236}">
                  <a16:creationId xmlns:a16="http://schemas.microsoft.com/office/drawing/2014/main" id="{0BB62C7B-3EFD-430B-8E85-C8874AAEE5DF}"/>
                </a:ext>
              </a:extLst>
            </p:cNvPr>
            <p:cNvSpPr>
              <a:spLocks/>
            </p:cNvSpPr>
            <p:nvPr/>
          </p:nvSpPr>
          <p:spPr bwMode="auto">
            <a:xfrm>
              <a:off x="4886784" y="4172365"/>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31" name="Freeform 206">
              <a:extLst>
                <a:ext uri="{FF2B5EF4-FFF2-40B4-BE49-F238E27FC236}">
                  <a16:creationId xmlns:a16="http://schemas.microsoft.com/office/drawing/2014/main" id="{B43C2A54-26D9-407A-84E0-3806F532E4BE}"/>
                </a:ext>
              </a:extLst>
            </p:cNvPr>
            <p:cNvSpPr>
              <a:spLocks/>
            </p:cNvSpPr>
            <p:nvPr/>
          </p:nvSpPr>
          <p:spPr bwMode="auto">
            <a:xfrm>
              <a:off x="4886784" y="4172365"/>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32" name="Freeform 207">
              <a:extLst>
                <a:ext uri="{FF2B5EF4-FFF2-40B4-BE49-F238E27FC236}">
                  <a16:creationId xmlns:a16="http://schemas.microsoft.com/office/drawing/2014/main" id="{79AF13CF-BF4B-4A66-BF81-AF7713057FF1}"/>
                </a:ext>
              </a:extLst>
            </p:cNvPr>
            <p:cNvSpPr>
              <a:spLocks/>
            </p:cNvSpPr>
            <p:nvPr/>
          </p:nvSpPr>
          <p:spPr bwMode="auto">
            <a:xfrm>
              <a:off x="5029659" y="4033010"/>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33" name="Freeform 208">
              <a:extLst>
                <a:ext uri="{FF2B5EF4-FFF2-40B4-BE49-F238E27FC236}">
                  <a16:creationId xmlns:a16="http://schemas.microsoft.com/office/drawing/2014/main" id="{7E946796-85E3-4A7E-8734-E75CB1C81DEF}"/>
                </a:ext>
              </a:extLst>
            </p:cNvPr>
            <p:cNvSpPr>
              <a:spLocks/>
            </p:cNvSpPr>
            <p:nvPr/>
          </p:nvSpPr>
          <p:spPr bwMode="auto">
            <a:xfrm>
              <a:off x="5029659" y="4033010"/>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34" name="Freeform 209">
              <a:extLst>
                <a:ext uri="{FF2B5EF4-FFF2-40B4-BE49-F238E27FC236}">
                  <a16:creationId xmlns:a16="http://schemas.microsoft.com/office/drawing/2014/main" id="{22F6CD88-0AED-4F6A-BA06-052BCFC48ED5}"/>
                </a:ext>
              </a:extLst>
            </p:cNvPr>
            <p:cNvSpPr>
              <a:spLocks/>
            </p:cNvSpPr>
            <p:nvPr/>
          </p:nvSpPr>
          <p:spPr bwMode="auto">
            <a:xfrm>
              <a:off x="5180472" y="3912581"/>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35" name="Freeform 210">
              <a:extLst>
                <a:ext uri="{FF2B5EF4-FFF2-40B4-BE49-F238E27FC236}">
                  <a16:creationId xmlns:a16="http://schemas.microsoft.com/office/drawing/2014/main" id="{201A2BE4-53AB-47AC-9004-490DE0683953}"/>
                </a:ext>
              </a:extLst>
            </p:cNvPr>
            <p:cNvSpPr>
              <a:spLocks/>
            </p:cNvSpPr>
            <p:nvPr/>
          </p:nvSpPr>
          <p:spPr bwMode="auto">
            <a:xfrm>
              <a:off x="5180472" y="3912581"/>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36" name="Freeform 211">
              <a:extLst>
                <a:ext uri="{FF2B5EF4-FFF2-40B4-BE49-F238E27FC236}">
                  <a16:creationId xmlns:a16="http://schemas.microsoft.com/office/drawing/2014/main" id="{96ADA828-FA08-4EF3-80CA-72C3D80BFAB5}"/>
                </a:ext>
              </a:extLst>
            </p:cNvPr>
            <p:cNvSpPr>
              <a:spLocks/>
            </p:cNvSpPr>
            <p:nvPr/>
          </p:nvSpPr>
          <p:spPr bwMode="auto">
            <a:xfrm>
              <a:off x="5356684" y="3776667"/>
              <a:ext cx="103188" cy="98064"/>
            </a:xfrm>
            <a:custGeom>
              <a:avLst/>
              <a:gdLst>
                <a:gd name="T0" fmla="*/ 33 w 65"/>
                <a:gd name="T1" fmla="*/ 0 h 57"/>
                <a:gd name="T2" fmla="*/ 0 w 65"/>
                <a:gd name="T3" fmla="*/ 57 h 57"/>
                <a:gd name="T4" fmla="*/ 65 w 65"/>
                <a:gd name="T5" fmla="*/ 57 h 57"/>
                <a:gd name="T6" fmla="*/ 33 w 65"/>
                <a:gd name="T7" fmla="*/ 0 h 57"/>
              </a:gdLst>
              <a:ahLst/>
              <a:cxnLst>
                <a:cxn ang="0">
                  <a:pos x="T0" y="T1"/>
                </a:cxn>
                <a:cxn ang="0">
                  <a:pos x="T2" y="T3"/>
                </a:cxn>
                <a:cxn ang="0">
                  <a:pos x="T4" y="T5"/>
                </a:cxn>
                <a:cxn ang="0">
                  <a:pos x="T6" y="T7"/>
                </a:cxn>
              </a:cxnLst>
              <a:rect l="0" t="0" r="r" b="b"/>
              <a:pathLst>
                <a:path w="65" h="57">
                  <a:moveTo>
                    <a:pt x="33" y="0"/>
                  </a:moveTo>
                  <a:lnTo>
                    <a:pt x="0" y="57"/>
                  </a:lnTo>
                  <a:lnTo>
                    <a:pt x="65"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37" name="Freeform 212">
              <a:extLst>
                <a:ext uri="{FF2B5EF4-FFF2-40B4-BE49-F238E27FC236}">
                  <a16:creationId xmlns:a16="http://schemas.microsoft.com/office/drawing/2014/main" id="{EEBDE9F9-A1B4-43E8-9517-A9DF239A3F6F}"/>
                </a:ext>
              </a:extLst>
            </p:cNvPr>
            <p:cNvSpPr>
              <a:spLocks/>
            </p:cNvSpPr>
            <p:nvPr/>
          </p:nvSpPr>
          <p:spPr bwMode="auto">
            <a:xfrm>
              <a:off x="5356684" y="3776667"/>
              <a:ext cx="103188" cy="98064"/>
            </a:xfrm>
            <a:custGeom>
              <a:avLst/>
              <a:gdLst>
                <a:gd name="T0" fmla="*/ 33 w 65"/>
                <a:gd name="T1" fmla="*/ 0 h 57"/>
                <a:gd name="T2" fmla="*/ 0 w 65"/>
                <a:gd name="T3" fmla="*/ 57 h 57"/>
                <a:gd name="T4" fmla="*/ 65 w 65"/>
                <a:gd name="T5" fmla="*/ 57 h 57"/>
                <a:gd name="T6" fmla="*/ 33 w 65"/>
                <a:gd name="T7" fmla="*/ 0 h 57"/>
              </a:gdLst>
              <a:ahLst/>
              <a:cxnLst>
                <a:cxn ang="0">
                  <a:pos x="T0" y="T1"/>
                </a:cxn>
                <a:cxn ang="0">
                  <a:pos x="T2" y="T3"/>
                </a:cxn>
                <a:cxn ang="0">
                  <a:pos x="T4" y="T5"/>
                </a:cxn>
                <a:cxn ang="0">
                  <a:pos x="T6" y="T7"/>
                </a:cxn>
              </a:cxnLst>
              <a:rect l="0" t="0" r="r" b="b"/>
              <a:pathLst>
                <a:path w="65" h="57">
                  <a:moveTo>
                    <a:pt x="33" y="0"/>
                  </a:moveTo>
                  <a:lnTo>
                    <a:pt x="0" y="57"/>
                  </a:lnTo>
                  <a:lnTo>
                    <a:pt x="65"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38" name="Freeform 213">
              <a:extLst>
                <a:ext uri="{FF2B5EF4-FFF2-40B4-BE49-F238E27FC236}">
                  <a16:creationId xmlns:a16="http://schemas.microsoft.com/office/drawing/2014/main" id="{CBBF1B88-1171-4917-A77D-8833F7CE480D}"/>
                </a:ext>
              </a:extLst>
            </p:cNvPr>
            <p:cNvSpPr>
              <a:spLocks/>
            </p:cNvSpPr>
            <p:nvPr/>
          </p:nvSpPr>
          <p:spPr bwMode="auto">
            <a:xfrm>
              <a:off x="5524959" y="3711291"/>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39" name="Freeform 214">
              <a:extLst>
                <a:ext uri="{FF2B5EF4-FFF2-40B4-BE49-F238E27FC236}">
                  <a16:creationId xmlns:a16="http://schemas.microsoft.com/office/drawing/2014/main" id="{2E6137EE-D63D-4C3D-BAD4-573378DF4027}"/>
                </a:ext>
              </a:extLst>
            </p:cNvPr>
            <p:cNvSpPr>
              <a:spLocks/>
            </p:cNvSpPr>
            <p:nvPr/>
          </p:nvSpPr>
          <p:spPr bwMode="auto">
            <a:xfrm>
              <a:off x="5524959" y="3711291"/>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40" name="Freeform 215">
              <a:extLst>
                <a:ext uri="{FF2B5EF4-FFF2-40B4-BE49-F238E27FC236}">
                  <a16:creationId xmlns:a16="http://schemas.microsoft.com/office/drawing/2014/main" id="{06D80BD3-A9EC-4790-8519-98FBDF741BF5}"/>
                </a:ext>
              </a:extLst>
            </p:cNvPr>
            <p:cNvSpPr>
              <a:spLocks/>
            </p:cNvSpPr>
            <p:nvPr/>
          </p:nvSpPr>
          <p:spPr bwMode="auto">
            <a:xfrm>
              <a:off x="5705934" y="3668280"/>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41" name="Freeform 216">
              <a:extLst>
                <a:ext uri="{FF2B5EF4-FFF2-40B4-BE49-F238E27FC236}">
                  <a16:creationId xmlns:a16="http://schemas.microsoft.com/office/drawing/2014/main" id="{4E8358D7-38F9-463B-9A11-84D4CB26575B}"/>
                </a:ext>
              </a:extLst>
            </p:cNvPr>
            <p:cNvSpPr>
              <a:spLocks/>
            </p:cNvSpPr>
            <p:nvPr/>
          </p:nvSpPr>
          <p:spPr bwMode="auto">
            <a:xfrm>
              <a:off x="5705934" y="3668280"/>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42" name="Freeform 217">
              <a:extLst>
                <a:ext uri="{FF2B5EF4-FFF2-40B4-BE49-F238E27FC236}">
                  <a16:creationId xmlns:a16="http://schemas.microsoft.com/office/drawing/2014/main" id="{7E817068-598C-4B90-A425-DFEA8EE2FF67}"/>
                </a:ext>
              </a:extLst>
            </p:cNvPr>
            <p:cNvSpPr>
              <a:spLocks/>
            </p:cNvSpPr>
            <p:nvPr/>
          </p:nvSpPr>
          <p:spPr bwMode="auto">
            <a:xfrm>
              <a:off x="5856747" y="3611506"/>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43" name="Freeform 218">
              <a:extLst>
                <a:ext uri="{FF2B5EF4-FFF2-40B4-BE49-F238E27FC236}">
                  <a16:creationId xmlns:a16="http://schemas.microsoft.com/office/drawing/2014/main" id="{09804412-4176-421D-80D0-B7A54D4F897B}"/>
                </a:ext>
              </a:extLst>
            </p:cNvPr>
            <p:cNvSpPr>
              <a:spLocks/>
            </p:cNvSpPr>
            <p:nvPr/>
          </p:nvSpPr>
          <p:spPr bwMode="auto">
            <a:xfrm>
              <a:off x="5856747" y="3611506"/>
              <a:ext cx="104775" cy="98064"/>
            </a:xfrm>
            <a:custGeom>
              <a:avLst/>
              <a:gdLst>
                <a:gd name="T0" fmla="*/ 33 w 66"/>
                <a:gd name="T1" fmla="*/ 0 h 57"/>
                <a:gd name="T2" fmla="*/ 0 w 66"/>
                <a:gd name="T3" fmla="*/ 57 h 57"/>
                <a:gd name="T4" fmla="*/ 66 w 66"/>
                <a:gd name="T5" fmla="*/ 57 h 57"/>
                <a:gd name="T6" fmla="*/ 33 w 66"/>
                <a:gd name="T7" fmla="*/ 0 h 57"/>
              </a:gdLst>
              <a:ahLst/>
              <a:cxnLst>
                <a:cxn ang="0">
                  <a:pos x="T0" y="T1"/>
                </a:cxn>
                <a:cxn ang="0">
                  <a:pos x="T2" y="T3"/>
                </a:cxn>
                <a:cxn ang="0">
                  <a:pos x="T4" y="T5"/>
                </a:cxn>
                <a:cxn ang="0">
                  <a:pos x="T6" y="T7"/>
                </a:cxn>
              </a:cxnLst>
              <a:rect l="0" t="0" r="r" b="b"/>
              <a:pathLst>
                <a:path w="66" h="57">
                  <a:moveTo>
                    <a:pt x="33" y="0"/>
                  </a:moveTo>
                  <a:lnTo>
                    <a:pt x="0" y="57"/>
                  </a:lnTo>
                  <a:lnTo>
                    <a:pt x="66" y="57"/>
                  </a:lnTo>
                  <a:lnTo>
                    <a:pt x="33"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44" name="Freeform 219">
              <a:extLst>
                <a:ext uri="{FF2B5EF4-FFF2-40B4-BE49-F238E27FC236}">
                  <a16:creationId xmlns:a16="http://schemas.microsoft.com/office/drawing/2014/main" id="{B9F429AF-8003-42D8-8B4D-C2AB43265939}"/>
                </a:ext>
              </a:extLst>
            </p:cNvPr>
            <p:cNvSpPr>
              <a:spLocks/>
            </p:cNvSpPr>
            <p:nvPr/>
          </p:nvSpPr>
          <p:spPr bwMode="auto">
            <a:xfrm>
              <a:off x="5926597" y="3620109"/>
              <a:ext cx="103188" cy="98064"/>
            </a:xfrm>
            <a:custGeom>
              <a:avLst/>
              <a:gdLst>
                <a:gd name="T0" fmla="*/ 32 w 65"/>
                <a:gd name="T1" fmla="*/ 0 h 57"/>
                <a:gd name="T2" fmla="*/ 0 w 65"/>
                <a:gd name="T3" fmla="*/ 57 h 57"/>
                <a:gd name="T4" fmla="*/ 65 w 65"/>
                <a:gd name="T5" fmla="*/ 57 h 57"/>
                <a:gd name="T6" fmla="*/ 32 w 65"/>
                <a:gd name="T7" fmla="*/ 0 h 57"/>
              </a:gdLst>
              <a:ahLst/>
              <a:cxnLst>
                <a:cxn ang="0">
                  <a:pos x="T0" y="T1"/>
                </a:cxn>
                <a:cxn ang="0">
                  <a:pos x="T2" y="T3"/>
                </a:cxn>
                <a:cxn ang="0">
                  <a:pos x="T4" y="T5"/>
                </a:cxn>
                <a:cxn ang="0">
                  <a:pos x="T6" y="T7"/>
                </a:cxn>
              </a:cxnLst>
              <a:rect l="0" t="0" r="r" b="b"/>
              <a:pathLst>
                <a:path w="65" h="57">
                  <a:moveTo>
                    <a:pt x="32" y="0"/>
                  </a:moveTo>
                  <a:lnTo>
                    <a:pt x="0" y="57"/>
                  </a:lnTo>
                  <a:lnTo>
                    <a:pt x="65" y="57"/>
                  </a:lnTo>
                  <a:lnTo>
                    <a:pt x="32"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45" name="Freeform 220">
              <a:extLst>
                <a:ext uri="{FF2B5EF4-FFF2-40B4-BE49-F238E27FC236}">
                  <a16:creationId xmlns:a16="http://schemas.microsoft.com/office/drawing/2014/main" id="{9CA6ABF8-BB91-4878-90EC-201F3C872423}"/>
                </a:ext>
              </a:extLst>
            </p:cNvPr>
            <p:cNvSpPr>
              <a:spLocks/>
            </p:cNvSpPr>
            <p:nvPr/>
          </p:nvSpPr>
          <p:spPr bwMode="auto">
            <a:xfrm>
              <a:off x="5926597" y="3620109"/>
              <a:ext cx="103188" cy="98064"/>
            </a:xfrm>
            <a:custGeom>
              <a:avLst/>
              <a:gdLst>
                <a:gd name="T0" fmla="*/ 32 w 65"/>
                <a:gd name="T1" fmla="*/ 0 h 57"/>
                <a:gd name="T2" fmla="*/ 0 w 65"/>
                <a:gd name="T3" fmla="*/ 57 h 57"/>
                <a:gd name="T4" fmla="*/ 65 w 65"/>
                <a:gd name="T5" fmla="*/ 57 h 57"/>
                <a:gd name="T6" fmla="*/ 32 w 65"/>
                <a:gd name="T7" fmla="*/ 0 h 57"/>
              </a:gdLst>
              <a:ahLst/>
              <a:cxnLst>
                <a:cxn ang="0">
                  <a:pos x="T0" y="T1"/>
                </a:cxn>
                <a:cxn ang="0">
                  <a:pos x="T2" y="T3"/>
                </a:cxn>
                <a:cxn ang="0">
                  <a:pos x="T4" y="T5"/>
                </a:cxn>
                <a:cxn ang="0">
                  <a:pos x="T6" y="T7"/>
                </a:cxn>
              </a:cxnLst>
              <a:rect l="0" t="0" r="r" b="b"/>
              <a:pathLst>
                <a:path w="65" h="57">
                  <a:moveTo>
                    <a:pt x="32" y="0"/>
                  </a:moveTo>
                  <a:lnTo>
                    <a:pt x="0" y="57"/>
                  </a:lnTo>
                  <a:lnTo>
                    <a:pt x="65" y="57"/>
                  </a:lnTo>
                  <a:lnTo>
                    <a:pt x="32"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46" name="Freeform 221">
              <a:extLst>
                <a:ext uri="{FF2B5EF4-FFF2-40B4-BE49-F238E27FC236}">
                  <a16:creationId xmlns:a16="http://schemas.microsoft.com/office/drawing/2014/main" id="{BA665CA8-0DB7-4A4F-B605-2CF8BAEBEF91}"/>
                </a:ext>
              </a:extLst>
            </p:cNvPr>
            <p:cNvSpPr>
              <a:spLocks noEditPoints="1"/>
            </p:cNvSpPr>
            <p:nvPr/>
          </p:nvSpPr>
          <p:spPr bwMode="auto">
            <a:xfrm>
              <a:off x="3869197" y="3683764"/>
              <a:ext cx="2401888" cy="1959563"/>
            </a:xfrm>
            <a:custGeom>
              <a:avLst/>
              <a:gdLst>
                <a:gd name="T0" fmla="*/ 73 w 1513"/>
                <a:gd name="T1" fmla="*/ 1038 h 1139"/>
                <a:gd name="T2" fmla="*/ 85 w 1513"/>
                <a:gd name="T3" fmla="*/ 1010 h 1139"/>
                <a:gd name="T4" fmla="*/ 80 w 1513"/>
                <a:gd name="T5" fmla="*/ 1004 h 1139"/>
                <a:gd name="T6" fmla="*/ 68 w 1513"/>
                <a:gd name="T7" fmla="*/ 1026 h 1139"/>
                <a:gd name="T8" fmla="*/ 127 w 1513"/>
                <a:gd name="T9" fmla="*/ 957 h 1139"/>
                <a:gd name="T10" fmla="*/ 132 w 1513"/>
                <a:gd name="T11" fmla="*/ 940 h 1139"/>
                <a:gd name="T12" fmla="*/ 148 w 1513"/>
                <a:gd name="T13" fmla="*/ 930 h 1139"/>
                <a:gd name="T14" fmla="*/ 139 w 1513"/>
                <a:gd name="T15" fmla="*/ 919 h 1139"/>
                <a:gd name="T16" fmla="*/ 124 w 1513"/>
                <a:gd name="T17" fmla="*/ 943 h 1139"/>
                <a:gd name="T18" fmla="*/ 180 w 1513"/>
                <a:gd name="T19" fmla="*/ 872 h 1139"/>
                <a:gd name="T20" fmla="*/ 194 w 1513"/>
                <a:gd name="T21" fmla="*/ 861 h 1139"/>
                <a:gd name="T22" fmla="*/ 209 w 1513"/>
                <a:gd name="T23" fmla="*/ 840 h 1139"/>
                <a:gd name="T24" fmla="*/ 196 w 1513"/>
                <a:gd name="T25" fmla="*/ 837 h 1139"/>
                <a:gd name="T26" fmla="*/ 183 w 1513"/>
                <a:gd name="T27" fmla="*/ 855 h 1139"/>
                <a:gd name="T28" fmla="*/ 177 w 1513"/>
                <a:gd name="T29" fmla="*/ 866 h 1139"/>
                <a:gd name="T30" fmla="*/ 247 w 1513"/>
                <a:gd name="T31" fmla="*/ 778 h 1139"/>
                <a:gd name="T32" fmla="*/ 263 w 1513"/>
                <a:gd name="T33" fmla="*/ 768 h 1139"/>
                <a:gd name="T34" fmla="*/ 262 w 1513"/>
                <a:gd name="T35" fmla="*/ 749 h 1139"/>
                <a:gd name="T36" fmla="*/ 249 w 1513"/>
                <a:gd name="T37" fmla="*/ 768 h 1139"/>
                <a:gd name="T38" fmla="*/ 241 w 1513"/>
                <a:gd name="T39" fmla="*/ 775 h 1139"/>
                <a:gd name="T40" fmla="*/ 312 w 1513"/>
                <a:gd name="T41" fmla="*/ 707 h 1139"/>
                <a:gd name="T42" fmla="*/ 316 w 1513"/>
                <a:gd name="T43" fmla="*/ 692 h 1139"/>
                <a:gd name="T44" fmla="*/ 331 w 1513"/>
                <a:gd name="T45" fmla="*/ 683 h 1139"/>
                <a:gd name="T46" fmla="*/ 319 w 1513"/>
                <a:gd name="T47" fmla="*/ 677 h 1139"/>
                <a:gd name="T48" fmla="*/ 310 w 1513"/>
                <a:gd name="T49" fmla="*/ 687 h 1139"/>
                <a:gd name="T50" fmla="*/ 303 w 1513"/>
                <a:gd name="T51" fmla="*/ 709 h 1139"/>
                <a:gd name="T52" fmla="*/ 378 w 1513"/>
                <a:gd name="T53" fmla="*/ 630 h 1139"/>
                <a:gd name="T54" fmla="*/ 385 w 1513"/>
                <a:gd name="T55" fmla="*/ 613 h 1139"/>
                <a:gd name="T56" fmla="*/ 400 w 1513"/>
                <a:gd name="T57" fmla="*/ 604 h 1139"/>
                <a:gd name="T58" fmla="*/ 380 w 1513"/>
                <a:gd name="T59" fmla="*/ 611 h 1139"/>
                <a:gd name="T60" fmla="*/ 372 w 1513"/>
                <a:gd name="T61" fmla="*/ 616 h 1139"/>
                <a:gd name="T62" fmla="*/ 438 w 1513"/>
                <a:gd name="T63" fmla="*/ 560 h 1139"/>
                <a:gd name="T64" fmla="*/ 443 w 1513"/>
                <a:gd name="T65" fmla="*/ 550 h 1139"/>
                <a:gd name="T66" fmla="*/ 459 w 1513"/>
                <a:gd name="T67" fmla="*/ 544 h 1139"/>
                <a:gd name="T68" fmla="*/ 458 w 1513"/>
                <a:gd name="T69" fmla="*/ 526 h 1139"/>
                <a:gd name="T70" fmla="*/ 452 w 1513"/>
                <a:gd name="T71" fmla="*/ 531 h 1139"/>
                <a:gd name="T72" fmla="*/ 437 w 1513"/>
                <a:gd name="T73" fmla="*/ 545 h 1139"/>
                <a:gd name="T74" fmla="*/ 438 w 1513"/>
                <a:gd name="T75" fmla="*/ 561 h 1139"/>
                <a:gd name="T76" fmla="*/ 527 w 1513"/>
                <a:gd name="T77" fmla="*/ 475 h 1139"/>
                <a:gd name="T78" fmla="*/ 503 w 1513"/>
                <a:gd name="T79" fmla="*/ 500 h 1139"/>
                <a:gd name="T80" fmla="*/ 589 w 1513"/>
                <a:gd name="T81" fmla="*/ 420 h 1139"/>
                <a:gd name="T82" fmla="*/ 562 w 1513"/>
                <a:gd name="T83" fmla="*/ 431 h 1139"/>
                <a:gd name="T84" fmla="*/ 648 w 1513"/>
                <a:gd name="T85" fmla="*/ 371 h 1139"/>
                <a:gd name="T86" fmla="*/ 618 w 1513"/>
                <a:gd name="T87" fmla="*/ 375 h 1139"/>
                <a:gd name="T88" fmla="*/ 719 w 1513"/>
                <a:gd name="T89" fmla="*/ 315 h 1139"/>
                <a:gd name="T90" fmla="*/ 696 w 1513"/>
                <a:gd name="T91" fmla="*/ 327 h 1139"/>
                <a:gd name="T92" fmla="*/ 773 w 1513"/>
                <a:gd name="T93" fmla="*/ 278 h 1139"/>
                <a:gd name="T94" fmla="*/ 758 w 1513"/>
                <a:gd name="T95" fmla="*/ 270 h 1139"/>
                <a:gd name="T96" fmla="*/ 843 w 1513"/>
                <a:gd name="T97" fmla="*/ 229 h 1139"/>
                <a:gd name="T98" fmla="*/ 830 w 1513"/>
                <a:gd name="T99" fmla="*/ 227 h 1139"/>
                <a:gd name="T100" fmla="*/ 915 w 1513"/>
                <a:gd name="T101" fmla="*/ 198 h 1139"/>
                <a:gd name="T102" fmla="*/ 916 w 1513"/>
                <a:gd name="T103" fmla="*/ 184 h 1139"/>
                <a:gd name="T104" fmla="*/ 979 w 1513"/>
                <a:gd name="T105" fmla="*/ 162 h 1139"/>
                <a:gd name="T106" fmla="*/ 999 w 1513"/>
                <a:gd name="T107" fmla="*/ 141 h 1139"/>
                <a:gd name="T108" fmla="*/ 1053 w 1513"/>
                <a:gd name="T109" fmla="*/ 125 h 1139"/>
                <a:gd name="T110" fmla="*/ 1092 w 1513"/>
                <a:gd name="T111" fmla="*/ 104 h 1139"/>
                <a:gd name="T112" fmla="*/ 1049 w 1513"/>
                <a:gd name="T113" fmla="*/ 117 h 1139"/>
                <a:gd name="T114" fmla="*/ 1237 w 1513"/>
                <a:gd name="T115" fmla="*/ 62 h 1139"/>
                <a:gd name="T116" fmla="*/ 1343 w 1513"/>
                <a:gd name="T117" fmla="*/ 37 h 1139"/>
                <a:gd name="T118" fmla="*/ 1502 w 1513"/>
                <a:gd name="T119" fmla="*/ 14 h 1139"/>
                <a:gd name="T120" fmla="*/ 20 w 1513"/>
                <a:gd name="T121" fmla="*/ 1122 h 1139"/>
                <a:gd name="T122" fmla="*/ 21 w 1513"/>
                <a:gd name="T123" fmla="*/ 1094 h 1139"/>
                <a:gd name="T124" fmla="*/ 7 w 1513"/>
                <a:gd name="T125" fmla="*/ 1114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3" h="1139">
                  <a:moveTo>
                    <a:pt x="68" y="1051"/>
                  </a:moveTo>
                  <a:lnTo>
                    <a:pt x="68" y="1050"/>
                  </a:lnTo>
                  <a:lnTo>
                    <a:pt x="68" y="1048"/>
                  </a:lnTo>
                  <a:lnTo>
                    <a:pt x="69" y="1046"/>
                  </a:lnTo>
                  <a:lnTo>
                    <a:pt x="62" y="1044"/>
                  </a:lnTo>
                  <a:lnTo>
                    <a:pt x="69" y="1047"/>
                  </a:lnTo>
                  <a:lnTo>
                    <a:pt x="69" y="1046"/>
                  </a:lnTo>
                  <a:lnTo>
                    <a:pt x="70" y="1045"/>
                  </a:lnTo>
                  <a:lnTo>
                    <a:pt x="64" y="1042"/>
                  </a:lnTo>
                  <a:lnTo>
                    <a:pt x="70" y="1046"/>
                  </a:lnTo>
                  <a:lnTo>
                    <a:pt x="70" y="1044"/>
                  </a:lnTo>
                  <a:lnTo>
                    <a:pt x="64" y="1041"/>
                  </a:lnTo>
                  <a:lnTo>
                    <a:pt x="69" y="1046"/>
                  </a:lnTo>
                  <a:lnTo>
                    <a:pt x="70" y="1045"/>
                  </a:lnTo>
                  <a:lnTo>
                    <a:pt x="71" y="1043"/>
                  </a:lnTo>
                  <a:lnTo>
                    <a:pt x="72" y="1042"/>
                  </a:lnTo>
                  <a:lnTo>
                    <a:pt x="72" y="1041"/>
                  </a:lnTo>
                  <a:lnTo>
                    <a:pt x="73" y="1039"/>
                  </a:lnTo>
                  <a:lnTo>
                    <a:pt x="66" y="1037"/>
                  </a:lnTo>
                  <a:lnTo>
                    <a:pt x="72" y="1040"/>
                  </a:lnTo>
                  <a:lnTo>
                    <a:pt x="73" y="1039"/>
                  </a:lnTo>
                  <a:lnTo>
                    <a:pt x="67" y="1036"/>
                  </a:lnTo>
                  <a:lnTo>
                    <a:pt x="73" y="1039"/>
                  </a:lnTo>
                  <a:lnTo>
                    <a:pt x="73" y="1038"/>
                  </a:lnTo>
                  <a:lnTo>
                    <a:pt x="67" y="1034"/>
                  </a:lnTo>
                  <a:lnTo>
                    <a:pt x="72" y="1039"/>
                  </a:lnTo>
                  <a:lnTo>
                    <a:pt x="73" y="1039"/>
                  </a:lnTo>
                  <a:lnTo>
                    <a:pt x="73" y="1038"/>
                  </a:lnTo>
                  <a:lnTo>
                    <a:pt x="74" y="1038"/>
                  </a:lnTo>
                  <a:lnTo>
                    <a:pt x="75" y="1037"/>
                  </a:lnTo>
                  <a:lnTo>
                    <a:pt x="69" y="1032"/>
                  </a:lnTo>
                  <a:lnTo>
                    <a:pt x="69" y="1039"/>
                  </a:lnTo>
                  <a:lnTo>
                    <a:pt x="70" y="1039"/>
                  </a:lnTo>
                  <a:lnTo>
                    <a:pt x="75" y="1037"/>
                  </a:lnTo>
                  <a:lnTo>
                    <a:pt x="76" y="1036"/>
                  </a:lnTo>
                  <a:lnTo>
                    <a:pt x="71" y="1031"/>
                  </a:lnTo>
                  <a:lnTo>
                    <a:pt x="71" y="1038"/>
                  </a:lnTo>
                  <a:lnTo>
                    <a:pt x="71" y="1038"/>
                  </a:lnTo>
                  <a:lnTo>
                    <a:pt x="76" y="1036"/>
                  </a:lnTo>
                  <a:lnTo>
                    <a:pt x="77" y="1036"/>
                  </a:lnTo>
                  <a:lnTo>
                    <a:pt x="72" y="1031"/>
                  </a:lnTo>
                  <a:lnTo>
                    <a:pt x="72" y="1038"/>
                  </a:lnTo>
                  <a:lnTo>
                    <a:pt x="72" y="1038"/>
                  </a:lnTo>
                  <a:lnTo>
                    <a:pt x="73" y="1038"/>
                  </a:lnTo>
                  <a:lnTo>
                    <a:pt x="78" y="1036"/>
                  </a:lnTo>
                  <a:lnTo>
                    <a:pt x="79" y="1035"/>
                  </a:lnTo>
                  <a:lnTo>
                    <a:pt x="74" y="1030"/>
                  </a:lnTo>
                  <a:lnTo>
                    <a:pt x="74" y="1038"/>
                  </a:lnTo>
                  <a:lnTo>
                    <a:pt x="74" y="1038"/>
                  </a:lnTo>
                  <a:lnTo>
                    <a:pt x="75" y="1038"/>
                  </a:lnTo>
                  <a:lnTo>
                    <a:pt x="80" y="1035"/>
                  </a:lnTo>
                  <a:lnTo>
                    <a:pt x="80" y="1034"/>
                  </a:lnTo>
                  <a:lnTo>
                    <a:pt x="75" y="1030"/>
                  </a:lnTo>
                  <a:lnTo>
                    <a:pt x="80" y="1035"/>
                  </a:lnTo>
                  <a:lnTo>
                    <a:pt x="81" y="1034"/>
                  </a:lnTo>
                  <a:lnTo>
                    <a:pt x="81" y="1034"/>
                  </a:lnTo>
                  <a:lnTo>
                    <a:pt x="82" y="1033"/>
                  </a:lnTo>
                  <a:lnTo>
                    <a:pt x="83" y="1031"/>
                  </a:lnTo>
                  <a:lnTo>
                    <a:pt x="83" y="1030"/>
                  </a:lnTo>
                  <a:lnTo>
                    <a:pt x="84" y="1029"/>
                  </a:lnTo>
                  <a:lnTo>
                    <a:pt x="85" y="1028"/>
                  </a:lnTo>
                  <a:lnTo>
                    <a:pt x="78" y="1025"/>
                  </a:lnTo>
                  <a:lnTo>
                    <a:pt x="84" y="1028"/>
                  </a:lnTo>
                  <a:lnTo>
                    <a:pt x="85" y="1027"/>
                  </a:lnTo>
                  <a:lnTo>
                    <a:pt x="85" y="1026"/>
                  </a:lnTo>
                  <a:lnTo>
                    <a:pt x="86" y="1025"/>
                  </a:lnTo>
                  <a:lnTo>
                    <a:pt x="86" y="1024"/>
                  </a:lnTo>
                  <a:lnTo>
                    <a:pt x="87" y="1022"/>
                  </a:lnTo>
                  <a:lnTo>
                    <a:pt x="80" y="1020"/>
                  </a:lnTo>
                  <a:lnTo>
                    <a:pt x="87" y="1023"/>
                  </a:lnTo>
                  <a:lnTo>
                    <a:pt x="87" y="1022"/>
                  </a:lnTo>
                  <a:lnTo>
                    <a:pt x="87" y="1021"/>
                  </a:lnTo>
                  <a:lnTo>
                    <a:pt x="88" y="1019"/>
                  </a:lnTo>
                  <a:lnTo>
                    <a:pt x="81" y="1017"/>
                  </a:lnTo>
                  <a:lnTo>
                    <a:pt x="87" y="1020"/>
                  </a:lnTo>
                  <a:lnTo>
                    <a:pt x="88" y="1019"/>
                  </a:lnTo>
                  <a:lnTo>
                    <a:pt x="88" y="1018"/>
                  </a:lnTo>
                  <a:lnTo>
                    <a:pt x="89" y="1017"/>
                  </a:lnTo>
                  <a:lnTo>
                    <a:pt x="83" y="1014"/>
                  </a:lnTo>
                  <a:lnTo>
                    <a:pt x="89" y="1017"/>
                  </a:lnTo>
                  <a:lnTo>
                    <a:pt x="89" y="1016"/>
                  </a:lnTo>
                  <a:lnTo>
                    <a:pt x="83" y="1013"/>
                  </a:lnTo>
                  <a:lnTo>
                    <a:pt x="88" y="1018"/>
                  </a:lnTo>
                  <a:lnTo>
                    <a:pt x="89" y="1017"/>
                  </a:lnTo>
                  <a:lnTo>
                    <a:pt x="90" y="1015"/>
                  </a:lnTo>
                  <a:lnTo>
                    <a:pt x="91" y="1014"/>
                  </a:lnTo>
                  <a:lnTo>
                    <a:pt x="91" y="1013"/>
                  </a:lnTo>
                  <a:lnTo>
                    <a:pt x="85" y="1010"/>
                  </a:lnTo>
                  <a:lnTo>
                    <a:pt x="89" y="1015"/>
                  </a:lnTo>
                  <a:lnTo>
                    <a:pt x="90" y="1014"/>
                  </a:lnTo>
                  <a:lnTo>
                    <a:pt x="91" y="1014"/>
                  </a:lnTo>
                  <a:lnTo>
                    <a:pt x="91" y="1014"/>
                  </a:lnTo>
                  <a:lnTo>
                    <a:pt x="91" y="1013"/>
                  </a:lnTo>
                  <a:lnTo>
                    <a:pt x="92" y="1012"/>
                  </a:lnTo>
                  <a:lnTo>
                    <a:pt x="93" y="1012"/>
                  </a:lnTo>
                  <a:lnTo>
                    <a:pt x="87" y="1007"/>
                  </a:lnTo>
                  <a:lnTo>
                    <a:pt x="92" y="1012"/>
                  </a:lnTo>
                  <a:lnTo>
                    <a:pt x="93" y="1011"/>
                  </a:lnTo>
                  <a:lnTo>
                    <a:pt x="94" y="1011"/>
                  </a:lnTo>
                  <a:lnTo>
                    <a:pt x="94" y="1010"/>
                  </a:lnTo>
                  <a:lnTo>
                    <a:pt x="89" y="1006"/>
                  </a:lnTo>
                  <a:lnTo>
                    <a:pt x="89" y="1013"/>
                  </a:lnTo>
                  <a:lnTo>
                    <a:pt x="89" y="1013"/>
                  </a:lnTo>
                  <a:lnTo>
                    <a:pt x="95" y="1010"/>
                  </a:lnTo>
                  <a:lnTo>
                    <a:pt x="95" y="1010"/>
                  </a:lnTo>
                  <a:lnTo>
                    <a:pt x="90" y="1005"/>
                  </a:lnTo>
                  <a:lnTo>
                    <a:pt x="90" y="1012"/>
                  </a:lnTo>
                  <a:lnTo>
                    <a:pt x="91" y="1012"/>
                  </a:lnTo>
                  <a:lnTo>
                    <a:pt x="95" y="1010"/>
                  </a:lnTo>
                  <a:lnTo>
                    <a:pt x="96" y="1010"/>
                  </a:lnTo>
                  <a:lnTo>
                    <a:pt x="87" y="999"/>
                  </a:lnTo>
                  <a:lnTo>
                    <a:pt x="86" y="1000"/>
                  </a:lnTo>
                  <a:lnTo>
                    <a:pt x="91" y="1005"/>
                  </a:lnTo>
                  <a:lnTo>
                    <a:pt x="91" y="998"/>
                  </a:lnTo>
                  <a:lnTo>
                    <a:pt x="90" y="998"/>
                  </a:lnTo>
                  <a:lnTo>
                    <a:pt x="85" y="1000"/>
                  </a:lnTo>
                  <a:lnTo>
                    <a:pt x="84" y="1001"/>
                  </a:lnTo>
                  <a:lnTo>
                    <a:pt x="89" y="1006"/>
                  </a:lnTo>
                  <a:lnTo>
                    <a:pt x="89" y="998"/>
                  </a:lnTo>
                  <a:lnTo>
                    <a:pt x="89" y="998"/>
                  </a:lnTo>
                  <a:lnTo>
                    <a:pt x="83" y="1001"/>
                  </a:lnTo>
                  <a:lnTo>
                    <a:pt x="83" y="1002"/>
                  </a:lnTo>
                  <a:lnTo>
                    <a:pt x="88" y="1006"/>
                  </a:lnTo>
                  <a:lnTo>
                    <a:pt x="83" y="1001"/>
                  </a:lnTo>
                  <a:lnTo>
                    <a:pt x="83" y="1002"/>
                  </a:lnTo>
                  <a:lnTo>
                    <a:pt x="82" y="1002"/>
                  </a:lnTo>
                  <a:lnTo>
                    <a:pt x="82" y="1002"/>
                  </a:lnTo>
                  <a:lnTo>
                    <a:pt x="81" y="1003"/>
                  </a:lnTo>
                  <a:lnTo>
                    <a:pt x="81" y="1004"/>
                  </a:lnTo>
                  <a:lnTo>
                    <a:pt x="80" y="1005"/>
                  </a:lnTo>
                  <a:lnTo>
                    <a:pt x="85" y="1009"/>
                  </a:lnTo>
                  <a:lnTo>
                    <a:pt x="80" y="1004"/>
                  </a:lnTo>
                  <a:lnTo>
                    <a:pt x="80" y="1005"/>
                  </a:lnTo>
                  <a:lnTo>
                    <a:pt x="78" y="1007"/>
                  </a:lnTo>
                  <a:lnTo>
                    <a:pt x="78" y="1008"/>
                  </a:lnTo>
                  <a:lnTo>
                    <a:pt x="77" y="1010"/>
                  </a:lnTo>
                  <a:lnTo>
                    <a:pt x="83" y="1012"/>
                  </a:lnTo>
                  <a:lnTo>
                    <a:pt x="78" y="1008"/>
                  </a:lnTo>
                  <a:lnTo>
                    <a:pt x="78" y="1008"/>
                  </a:lnTo>
                  <a:lnTo>
                    <a:pt x="76" y="1010"/>
                  </a:lnTo>
                  <a:lnTo>
                    <a:pt x="76" y="1011"/>
                  </a:lnTo>
                  <a:lnTo>
                    <a:pt x="75" y="1012"/>
                  </a:lnTo>
                  <a:lnTo>
                    <a:pt x="75" y="1014"/>
                  </a:lnTo>
                  <a:lnTo>
                    <a:pt x="82" y="1016"/>
                  </a:lnTo>
                  <a:lnTo>
                    <a:pt x="75" y="1013"/>
                  </a:lnTo>
                  <a:lnTo>
                    <a:pt x="75" y="1014"/>
                  </a:lnTo>
                  <a:lnTo>
                    <a:pt x="74" y="1015"/>
                  </a:lnTo>
                  <a:lnTo>
                    <a:pt x="74" y="1017"/>
                  </a:lnTo>
                  <a:lnTo>
                    <a:pt x="80" y="1019"/>
                  </a:lnTo>
                  <a:lnTo>
                    <a:pt x="74" y="1016"/>
                  </a:lnTo>
                  <a:lnTo>
                    <a:pt x="74" y="1018"/>
                  </a:lnTo>
                  <a:lnTo>
                    <a:pt x="73" y="1018"/>
                  </a:lnTo>
                  <a:lnTo>
                    <a:pt x="73" y="1020"/>
                  </a:lnTo>
                  <a:lnTo>
                    <a:pt x="79" y="1022"/>
                  </a:lnTo>
                  <a:lnTo>
                    <a:pt x="73" y="1019"/>
                  </a:lnTo>
                  <a:lnTo>
                    <a:pt x="72" y="1021"/>
                  </a:lnTo>
                  <a:lnTo>
                    <a:pt x="79" y="1023"/>
                  </a:lnTo>
                  <a:lnTo>
                    <a:pt x="73" y="1020"/>
                  </a:lnTo>
                  <a:lnTo>
                    <a:pt x="72" y="1021"/>
                  </a:lnTo>
                  <a:lnTo>
                    <a:pt x="72" y="1022"/>
                  </a:lnTo>
                  <a:lnTo>
                    <a:pt x="71" y="1023"/>
                  </a:lnTo>
                  <a:lnTo>
                    <a:pt x="71" y="1024"/>
                  </a:lnTo>
                  <a:lnTo>
                    <a:pt x="70" y="1026"/>
                  </a:lnTo>
                  <a:lnTo>
                    <a:pt x="76" y="1028"/>
                  </a:lnTo>
                  <a:lnTo>
                    <a:pt x="71" y="1024"/>
                  </a:lnTo>
                  <a:lnTo>
                    <a:pt x="71" y="1024"/>
                  </a:lnTo>
                  <a:lnTo>
                    <a:pt x="76" y="1029"/>
                  </a:lnTo>
                  <a:lnTo>
                    <a:pt x="71" y="1024"/>
                  </a:lnTo>
                  <a:lnTo>
                    <a:pt x="71" y="1024"/>
                  </a:lnTo>
                  <a:lnTo>
                    <a:pt x="70" y="1025"/>
                  </a:lnTo>
                  <a:lnTo>
                    <a:pt x="69" y="1026"/>
                  </a:lnTo>
                  <a:lnTo>
                    <a:pt x="75" y="1030"/>
                  </a:lnTo>
                  <a:lnTo>
                    <a:pt x="75" y="1023"/>
                  </a:lnTo>
                  <a:lnTo>
                    <a:pt x="74" y="1023"/>
                  </a:lnTo>
                  <a:lnTo>
                    <a:pt x="74" y="1023"/>
                  </a:lnTo>
                  <a:lnTo>
                    <a:pt x="68" y="1026"/>
                  </a:lnTo>
                  <a:lnTo>
                    <a:pt x="68" y="1026"/>
                  </a:lnTo>
                  <a:lnTo>
                    <a:pt x="73" y="1031"/>
                  </a:lnTo>
                  <a:lnTo>
                    <a:pt x="73" y="1024"/>
                  </a:lnTo>
                  <a:lnTo>
                    <a:pt x="72" y="1024"/>
                  </a:lnTo>
                  <a:lnTo>
                    <a:pt x="72" y="1024"/>
                  </a:lnTo>
                  <a:lnTo>
                    <a:pt x="67" y="1026"/>
                  </a:lnTo>
                  <a:lnTo>
                    <a:pt x="66" y="1026"/>
                  </a:lnTo>
                  <a:lnTo>
                    <a:pt x="71" y="1031"/>
                  </a:lnTo>
                  <a:lnTo>
                    <a:pt x="71" y="1024"/>
                  </a:lnTo>
                  <a:lnTo>
                    <a:pt x="71" y="1024"/>
                  </a:lnTo>
                  <a:lnTo>
                    <a:pt x="65" y="1026"/>
                  </a:lnTo>
                  <a:lnTo>
                    <a:pt x="65" y="1027"/>
                  </a:lnTo>
                  <a:lnTo>
                    <a:pt x="70" y="1032"/>
                  </a:lnTo>
                  <a:lnTo>
                    <a:pt x="70" y="1025"/>
                  </a:lnTo>
                  <a:lnTo>
                    <a:pt x="69" y="1025"/>
                  </a:lnTo>
                  <a:lnTo>
                    <a:pt x="64" y="1027"/>
                  </a:lnTo>
                  <a:lnTo>
                    <a:pt x="64" y="1028"/>
                  </a:lnTo>
                  <a:lnTo>
                    <a:pt x="63" y="1029"/>
                  </a:lnTo>
                  <a:lnTo>
                    <a:pt x="63" y="1029"/>
                  </a:lnTo>
                  <a:lnTo>
                    <a:pt x="62" y="1030"/>
                  </a:lnTo>
                  <a:lnTo>
                    <a:pt x="61" y="1031"/>
                  </a:lnTo>
                  <a:lnTo>
                    <a:pt x="60" y="1032"/>
                  </a:lnTo>
                  <a:lnTo>
                    <a:pt x="60" y="1033"/>
                  </a:lnTo>
                  <a:lnTo>
                    <a:pt x="60" y="1034"/>
                  </a:lnTo>
                  <a:lnTo>
                    <a:pt x="59" y="1035"/>
                  </a:lnTo>
                  <a:lnTo>
                    <a:pt x="59" y="1037"/>
                  </a:lnTo>
                  <a:lnTo>
                    <a:pt x="65" y="1039"/>
                  </a:lnTo>
                  <a:lnTo>
                    <a:pt x="59" y="1036"/>
                  </a:lnTo>
                  <a:lnTo>
                    <a:pt x="58" y="1037"/>
                  </a:lnTo>
                  <a:lnTo>
                    <a:pt x="65" y="1040"/>
                  </a:lnTo>
                  <a:lnTo>
                    <a:pt x="60" y="1035"/>
                  </a:lnTo>
                  <a:lnTo>
                    <a:pt x="59" y="1036"/>
                  </a:lnTo>
                  <a:lnTo>
                    <a:pt x="58" y="1037"/>
                  </a:lnTo>
                  <a:lnTo>
                    <a:pt x="57" y="1038"/>
                  </a:lnTo>
                  <a:lnTo>
                    <a:pt x="57" y="1039"/>
                  </a:lnTo>
                  <a:lnTo>
                    <a:pt x="56" y="1040"/>
                  </a:lnTo>
                  <a:lnTo>
                    <a:pt x="56" y="1042"/>
                  </a:lnTo>
                  <a:lnTo>
                    <a:pt x="56" y="1042"/>
                  </a:lnTo>
                  <a:lnTo>
                    <a:pt x="55" y="1044"/>
                  </a:lnTo>
                  <a:lnTo>
                    <a:pt x="55" y="1046"/>
                  </a:lnTo>
                  <a:lnTo>
                    <a:pt x="54" y="1046"/>
                  </a:lnTo>
                  <a:lnTo>
                    <a:pt x="68" y="1051"/>
                  </a:lnTo>
                  <a:close/>
                  <a:moveTo>
                    <a:pt x="127" y="958"/>
                  </a:moveTo>
                  <a:lnTo>
                    <a:pt x="127" y="957"/>
                  </a:lnTo>
                  <a:lnTo>
                    <a:pt x="120" y="956"/>
                  </a:lnTo>
                  <a:lnTo>
                    <a:pt x="123" y="962"/>
                  </a:lnTo>
                  <a:lnTo>
                    <a:pt x="125" y="962"/>
                  </a:lnTo>
                  <a:lnTo>
                    <a:pt x="128" y="955"/>
                  </a:lnTo>
                  <a:lnTo>
                    <a:pt x="128" y="954"/>
                  </a:lnTo>
                  <a:lnTo>
                    <a:pt x="121" y="954"/>
                  </a:lnTo>
                  <a:lnTo>
                    <a:pt x="125" y="961"/>
                  </a:lnTo>
                  <a:lnTo>
                    <a:pt x="126" y="960"/>
                  </a:lnTo>
                  <a:lnTo>
                    <a:pt x="127" y="960"/>
                  </a:lnTo>
                  <a:lnTo>
                    <a:pt x="128" y="959"/>
                  </a:lnTo>
                  <a:lnTo>
                    <a:pt x="129" y="958"/>
                  </a:lnTo>
                  <a:lnTo>
                    <a:pt x="133" y="952"/>
                  </a:lnTo>
                  <a:lnTo>
                    <a:pt x="133" y="951"/>
                  </a:lnTo>
                  <a:lnTo>
                    <a:pt x="126" y="951"/>
                  </a:lnTo>
                  <a:lnTo>
                    <a:pt x="129" y="958"/>
                  </a:lnTo>
                  <a:lnTo>
                    <a:pt x="130" y="957"/>
                  </a:lnTo>
                  <a:lnTo>
                    <a:pt x="134" y="951"/>
                  </a:lnTo>
                  <a:lnTo>
                    <a:pt x="134" y="950"/>
                  </a:lnTo>
                  <a:lnTo>
                    <a:pt x="127" y="950"/>
                  </a:lnTo>
                  <a:lnTo>
                    <a:pt x="130" y="957"/>
                  </a:lnTo>
                  <a:lnTo>
                    <a:pt x="131" y="956"/>
                  </a:lnTo>
                  <a:lnTo>
                    <a:pt x="135" y="950"/>
                  </a:lnTo>
                  <a:lnTo>
                    <a:pt x="135" y="949"/>
                  </a:lnTo>
                  <a:lnTo>
                    <a:pt x="128" y="949"/>
                  </a:lnTo>
                  <a:lnTo>
                    <a:pt x="131" y="955"/>
                  </a:lnTo>
                  <a:lnTo>
                    <a:pt x="132" y="954"/>
                  </a:lnTo>
                  <a:lnTo>
                    <a:pt x="136" y="948"/>
                  </a:lnTo>
                  <a:lnTo>
                    <a:pt x="136" y="947"/>
                  </a:lnTo>
                  <a:lnTo>
                    <a:pt x="129" y="947"/>
                  </a:lnTo>
                  <a:lnTo>
                    <a:pt x="135" y="952"/>
                  </a:lnTo>
                  <a:lnTo>
                    <a:pt x="135" y="951"/>
                  </a:lnTo>
                  <a:lnTo>
                    <a:pt x="137" y="946"/>
                  </a:lnTo>
                  <a:lnTo>
                    <a:pt x="137" y="945"/>
                  </a:lnTo>
                  <a:lnTo>
                    <a:pt x="130" y="945"/>
                  </a:lnTo>
                  <a:lnTo>
                    <a:pt x="135" y="950"/>
                  </a:lnTo>
                  <a:lnTo>
                    <a:pt x="137" y="948"/>
                  </a:lnTo>
                  <a:lnTo>
                    <a:pt x="139" y="943"/>
                  </a:lnTo>
                  <a:lnTo>
                    <a:pt x="139" y="942"/>
                  </a:lnTo>
                  <a:lnTo>
                    <a:pt x="131" y="942"/>
                  </a:lnTo>
                  <a:lnTo>
                    <a:pt x="137" y="947"/>
                  </a:lnTo>
                  <a:lnTo>
                    <a:pt x="138" y="946"/>
                  </a:lnTo>
                  <a:lnTo>
                    <a:pt x="139" y="941"/>
                  </a:lnTo>
                  <a:lnTo>
                    <a:pt x="139" y="940"/>
                  </a:lnTo>
                  <a:lnTo>
                    <a:pt x="132" y="940"/>
                  </a:lnTo>
                  <a:lnTo>
                    <a:pt x="138" y="945"/>
                  </a:lnTo>
                  <a:lnTo>
                    <a:pt x="139" y="943"/>
                  </a:lnTo>
                  <a:lnTo>
                    <a:pt x="141" y="938"/>
                  </a:lnTo>
                  <a:lnTo>
                    <a:pt x="141" y="937"/>
                  </a:lnTo>
                  <a:lnTo>
                    <a:pt x="134" y="937"/>
                  </a:lnTo>
                  <a:lnTo>
                    <a:pt x="139" y="942"/>
                  </a:lnTo>
                  <a:lnTo>
                    <a:pt x="140" y="940"/>
                  </a:lnTo>
                  <a:lnTo>
                    <a:pt x="142" y="935"/>
                  </a:lnTo>
                  <a:lnTo>
                    <a:pt x="142" y="934"/>
                  </a:lnTo>
                  <a:lnTo>
                    <a:pt x="135" y="934"/>
                  </a:lnTo>
                  <a:lnTo>
                    <a:pt x="138" y="941"/>
                  </a:lnTo>
                  <a:lnTo>
                    <a:pt x="139" y="940"/>
                  </a:lnTo>
                  <a:lnTo>
                    <a:pt x="143" y="934"/>
                  </a:lnTo>
                  <a:lnTo>
                    <a:pt x="143" y="932"/>
                  </a:lnTo>
                  <a:lnTo>
                    <a:pt x="136" y="932"/>
                  </a:lnTo>
                  <a:lnTo>
                    <a:pt x="141" y="937"/>
                  </a:lnTo>
                  <a:lnTo>
                    <a:pt x="142" y="936"/>
                  </a:lnTo>
                  <a:lnTo>
                    <a:pt x="144" y="931"/>
                  </a:lnTo>
                  <a:lnTo>
                    <a:pt x="144" y="930"/>
                  </a:lnTo>
                  <a:lnTo>
                    <a:pt x="137" y="930"/>
                  </a:lnTo>
                  <a:lnTo>
                    <a:pt x="140" y="937"/>
                  </a:lnTo>
                  <a:lnTo>
                    <a:pt x="142" y="936"/>
                  </a:lnTo>
                  <a:lnTo>
                    <a:pt x="143" y="936"/>
                  </a:lnTo>
                  <a:lnTo>
                    <a:pt x="147" y="930"/>
                  </a:lnTo>
                  <a:lnTo>
                    <a:pt x="147" y="929"/>
                  </a:lnTo>
                  <a:lnTo>
                    <a:pt x="139" y="929"/>
                  </a:lnTo>
                  <a:lnTo>
                    <a:pt x="143" y="935"/>
                  </a:lnTo>
                  <a:lnTo>
                    <a:pt x="144" y="934"/>
                  </a:lnTo>
                  <a:lnTo>
                    <a:pt x="147" y="928"/>
                  </a:lnTo>
                  <a:lnTo>
                    <a:pt x="147" y="927"/>
                  </a:lnTo>
                  <a:lnTo>
                    <a:pt x="140" y="927"/>
                  </a:lnTo>
                  <a:lnTo>
                    <a:pt x="144" y="934"/>
                  </a:lnTo>
                  <a:lnTo>
                    <a:pt x="145" y="933"/>
                  </a:lnTo>
                  <a:lnTo>
                    <a:pt x="146" y="933"/>
                  </a:lnTo>
                  <a:lnTo>
                    <a:pt x="150" y="926"/>
                  </a:lnTo>
                  <a:lnTo>
                    <a:pt x="150" y="926"/>
                  </a:lnTo>
                  <a:lnTo>
                    <a:pt x="143" y="926"/>
                  </a:lnTo>
                  <a:lnTo>
                    <a:pt x="146" y="932"/>
                  </a:lnTo>
                  <a:lnTo>
                    <a:pt x="147" y="931"/>
                  </a:lnTo>
                  <a:lnTo>
                    <a:pt x="148" y="931"/>
                  </a:lnTo>
                  <a:lnTo>
                    <a:pt x="152" y="924"/>
                  </a:lnTo>
                  <a:lnTo>
                    <a:pt x="152" y="924"/>
                  </a:lnTo>
                  <a:lnTo>
                    <a:pt x="145" y="924"/>
                  </a:lnTo>
                  <a:lnTo>
                    <a:pt x="148" y="930"/>
                  </a:lnTo>
                  <a:lnTo>
                    <a:pt x="150" y="930"/>
                  </a:lnTo>
                  <a:lnTo>
                    <a:pt x="153" y="923"/>
                  </a:lnTo>
                  <a:lnTo>
                    <a:pt x="153" y="922"/>
                  </a:lnTo>
                  <a:lnTo>
                    <a:pt x="146" y="922"/>
                  </a:lnTo>
                  <a:lnTo>
                    <a:pt x="150" y="928"/>
                  </a:lnTo>
                  <a:lnTo>
                    <a:pt x="151" y="928"/>
                  </a:lnTo>
                  <a:lnTo>
                    <a:pt x="155" y="922"/>
                  </a:lnTo>
                  <a:lnTo>
                    <a:pt x="155" y="920"/>
                  </a:lnTo>
                  <a:lnTo>
                    <a:pt x="147" y="920"/>
                  </a:lnTo>
                  <a:lnTo>
                    <a:pt x="152" y="925"/>
                  </a:lnTo>
                  <a:lnTo>
                    <a:pt x="154" y="924"/>
                  </a:lnTo>
                  <a:lnTo>
                    <a:pt x="155" y="919"/>
                  </a:lnTo>
                  <a:lnTo>
                    <a:pt x="155" y="918"/>
                  </a:lnTo>
                  <a:lnTo>
                    <a:pt x="148" y="918"/>
                  </a:lnTo>
                  <a:lnTo>
                    <a:pt x="154" y="922"/>
                  </a:lnTo>
                  <a:lnTo>
                    <a:pt x="155" y="921"/>
                  </a:lnTo>
                  <a:lnTo>
                    <a:pt x="157" y="916"/>
                  </a:lnTo>
                  <a:lnTo>
                    <a:pt x="157" y="916"/>
                  </a:lnTo>
                  <a:lnTo>
                    <a:pt x="143" y="916"/>
                  </a:lnTo>
                  <a:lnTo>
                    <a:pt x="143" y="916"/>
                  </a:lnTo>
                  <a:lnTo>
                    <a:pt x="150" y="916"/>
                  </a:lnTo>
                  <a:lnTo>
                    <a:pt x="144" y="912"/>
                  </a:lnTo>
                  <a:lnTo>
                    <a:pt x="143" y="913"/>
                  </a:lnTo>
                  <a:lnTo>
                    <a:pt x="141" y="918"/>
                  </a:lnTo>
                  <a:lnTo>
                    <a:pt x="141" y="919"/>
                  </a:lnTo>
                  <a:lnTo>
                    <a:pt x="148" y="919"/>
                  </a:lnTo>
                  <a:lnTo>
                    <a:pt x="143" y="914"/>
                  </a:lnTo>
                  <a:lnTo>
                    <a:pt x="142" y="915"/>
                  </a:lnTo>
                  <a:lnTo>
                    <a:pt x="140" y="920"/>
                  </a:lnTo>
                  <a:lnTo>
                    <a:pt x="140" y="922"/>
                  </a:lnTo>
                  <a:lnTo>
                    <a:pt x="147" y="922"/>
                  </a:lnTo>
                  <a:lnTo>
                    <a:pt x="144" y="915"/>
                  </a:lnTo>
                  <a:lnTo>
                    <a:pt x="143" y="916"/>
                  </a:lnTo>
                  <a:lnTo>
                    <a:pt x="139" y="922"/>
                  </a:lnTo>
                  <a:lnTo>
                    <a:pt x="139" y="923"/>
                  </a:lnTo>
                  <a:lnTo>
                    <a:pt x="146" y="923"/>
                  </a:lnTo>
                  <a:lnTo>
                    <a:pt x="143" y="917"/>
                  </a:lnTo>
                  <a:lnTo>
                    <a:pt x="142" y="918"/>
                  </a:lnTo>
                  <a:lnTo>
                    <a:pt x="138" y="924"/>
                  </a:lnTo>
                  <a:lnTo>
                    <a:pt x="138" y="924"/>
                  </a:lnTo>
                  <a:lnTo>
                    <a:pt x="145" y="924"/>
                  </a:lnTo>
                  <a:lnTo>
                    <a:pt x="142" y="918"/>
                  </a:lnTo>
                  <a:lnTo>
                    <a:pt x="140" y="919"/>
                  </a:lnTo>
                  <a:lnTo>
                    <a:pt x="139" y="919"/>
                  </a:lnTo>
                  <a:lnTo>
                    <a:pt x="135" y="926"/>
                  </a:lnTo>
                  <a:lnTo>
                    <a:pt x="135" y="926"/>
                  </a:lnTo>
                  <a:lnTo>
                    <a:pt x="143" y="926"/>
                  </a:lnTo>
                  <a:lnTo>
                    <a:pt x="139" y="920"/>
                  </a:lnTo>
                  <a:lnTo>
                    <a:pt x="138" y="921"/>
                  </a:lnTo>
                  <a:lnTo>
                    <a:pt x="137" y="921"/>
                  </a:lnTo>
                  <a:lnTo>
                    <a:pt x="133" y="927"/>
                  </a:lnTo>
                  <a:lnTo>
                    <a:pt x="133" y="928"/>
                  </a:lnTo>
                  <a:lnTo>
                    <a:pt x="140" y="928"/>
                  </a:lnTo>
                  <a:lnTo>
                    <a:pt x="137" y="922"/>
                  </a:lnTo>
                  <a:lnTo>
                    <a:pt x="136" y="922"/>
                  </a:lnTo>
                  <a:lnTo>
                    <a:pt x="132" y="929"/>
                  </a:lnTo>
                  <a:lnTo>
                    <a:pt x="132" y="930"/>
                  </a:lnTo>
                  <a:lnTo>
                    <a:pt x="139" y="930"/>
                  </a:lnTo>
                  <a:lnTo>
                    <a:pt x="136" y="923"/>
                  </a:lnTo>
                  <a:lnTo>
                    <a:pt x="135" y="924"/>
                  </a:lnTo>
                  <a:lnTo>
                    <a:pt x="134" y="924"/>
                  </a:lnTo>
                  <a:lnTo>
                    <a:pt x="130" y="930"/>
                  </a:lnTo>
                  <a:lnTo>
                    <a:pt x="130" y="931"/>
                  </a:lnTo>
                  <a:lnTo>
                    <a:pt x="137" y="931"/>
                  </a:lnTo>
                  <a:lnTo>
                    <a:pt x="132" y="926"/>
                  </a:lnTo>
                  <a:lnTo>
                    <a:pt x="131" y="928"/>
                  </a:lnTo>
                  <a:lnTo>
                    <a:pt x="129" y="932"/>
                  </a:lnTo>
                  <a:lnTo>
                    <a:pt x="129" y="934"/>
                  </a:lnTo>
                  <a:lnTo>
                    <a:pt x="136" y="934"/>
                  </a:lnTo>
                  <a:lnTo>
                    <a:pt x="132" y="927"/>
                  </a:lnTo>
                  <a:lnTo>
                    <a:pt x="131" y="928"/>
                  </a:lnTo>
                  <a:lnTo>
                    <a:pt x="128" y="934"/>
                  </a:lnTo>
                  <a:lnTo>
                    <a:pt x="128" y="935"/>
                  </a:lnTo>
                  <a:lnTo>
                    <a:pt x="135" y="935"/>
                  </a:lnTo>
                  <a:lnTo>
                    <a:pt x="130" y="931"/>
                  </a:lnTo>
                  <a:lnTo>
                    <a:pt x="128" y="932"/>
                  </a:lnTo>
                  <a:lnTo>
                    <a:pt x="127" y="937"/>
                  </a:lnTo>
                  <a:lnTo>
                    <a:pt x="127" y="938"/>
                  </a:lnTo>
                  <a:lnTo>
                    <a:pt x="134" y="938"/>
                  </a:lnTo>
                  <a:lnTo>
                    <a:pt x="128" y="934"/>
                  </a:lnTo>
                  <a:lnTo>
                    <a:pt x="127" y="935"/>
                  </a:lnTo>
                  <a:lnTo>
                    <a:pt x="125" y="940"/>
                  </a:lnTo>
                  <a:lnTo>
                    <a:pt x="125" y="941"/>
                  </a:lnTo>
                  <a:lnTo>
                    <a:pt x="132" y="941"/>
                  </a:lnTo>
                  <a:lnTo>
                    <a:pt x="127" y="936"/>
                  </a:lnTo>
                  <a:lnTo>
                    <a:pt x="126" y="938"/>
                  </a:lnTo>
                  <a:lnTo>
                    <a:pt x="124" y="942"/>
                  </a:lnTo>
                  <a:lnTo>
                    <a:pt x="124" y="943"/>
                  </a:lnTo>
                  <a:lnTo>
                    <a:pt x="131" y="943"/>
                  </a:lnTo>
                  <a:lnTo>
                    <a:pt x="126" y="939"/>
                  </a:lnTo>
                  <a:lnTo>
                    <a:pt x="125" y="940"/>
                  </a:lnTo>
                  <a:lnTo>
                    <a:pt x="123" y="945"/>
                  </a:lnTo>
                  <a:lnTo>
                    <a:pt x="123" y="946"/>
                  </a:lnTo>
                  <a:lnTo>
                    <a:pt x="130" y="946"/>
                  </a:lnTo>
                  <a:lnTo>
                    <a:pt x="125" y="941"/>
                  </a:lnTo>
                  <a:lnTo>
                    <a:pt x="124" y="942"/>
                  </a:lnTo>
                  <a:lnTo>
                    <a:pt x="122" y="947"/>
                  </a:lnTo>
                  <a:lnTo>
                    <a:pt x="122" y="948"/>
                  </a:lnTo>
                  <a:lnTo>
                    <a:pt x="129" y="948"/>
                  </a:lnTo>
                  <a:lnTo>
                    <a:pt x="126" y="942"/>
                  </a:lnTo>
                  <a:lnTo>
                    <a:pt x="125" y="943"/>
                  </a:lnTo>
                  <a:lnTo>
                    <a:pt x="121" y="949"/>
                  </a:lnTo>
                  <a:lnTo>
                    <a:pt x="121" y="950"/>
                  </a:lnTo>
                  <a:lnTo>
                    <a:pt x="128" y="950"/>
                  </a:lnTo>
                  <a:lnTo>
                    <a:pt x="125" y="943"/>
                  </a:lnTo>
                  <a:lnTo>
                    <a:pt x="123" y="944"/>
                  </a:lnTo>
                  <a:lnTo>
                    <a:pt x="120" y="950"/>
                  </a:lnTo>
                  <a:lnTo>
                    <a:pt x="120" y="951"/>
                  </a:lnTo>
                  <a:lnTo>
                    <a:pt x="127" y="951"/>
                  </a:lnTo>
                  <a:lnTo>
                    <a:pt x="123" y="945"/>
                  </a:lnTo>
                  <a:lnTo>
                    <a:pt x="123" y="945"/>
                  </a:lnTo>
                  <a:lnTo>
                    <a:pt x="119" y="951"/>
                  </a:lnTo>
                  <a:lnTo>
                    <a:pt x="119" y="952"/>
                  </a:lnTo>
                  <a:lnTo>
                    <a:pt x="126" y="952"/>
                  </a:lnTo>
                  <a:lnTo>
                    <a:pt x="123" y="946"/>
                  </a:lnTo>
                  <a:lnTo>
                    <a:pt x="121" y="946"/>
                  </a:lnTo>
                  <a:lnTo>
                    <a:pt x="120" y="947"/>
                  </a:lnTo>
                  <a:lnTo>
                    <a:pt x="119" y="948"/>
                  </a:lnTo>
                  <a:lnTo>
                    <a:pt x="118" y="948"/>
                  </a:lnTo>
                  <a:lnTo>
                    <a:pt x="114" y="954"/>
                  </a:lnTo>
                  <a:lnTo>
                    <a:pt x="114" y="955"/>
                  </a:lnTo>
                  <a:lnTo>
                    <a:pt x="121" y="955"/>
                  </a:lnTo>
                  <a:lnTo>
                    <a:pt x="118" y="949"/>
                  </a:lnTo>
                  <a:lnTo>
                    <a:pt x="117" y="950"/>
                  </a:lnTo>
                  <a:lnTo>
                    <a:pt x="113" y="954"/>
                  </a:lnTo>
                  <a:lnTo>
                    <a:pt x="113" y="955"/>
                  </a:lnTo>
                  <a:lnTo>
                    <a:pt x="127" y="958"/>
                  </a:lnTo>
                  <a:close/>
                  <a:moveTo>
                    <a:pt x="183" y="880"/>
                  </a:moveTo>
                  <a:lnTo>
                    <a:pt x="183" y="879"/>
                  </a:lnTo>
                  <a:lnTo>
                    <a:pt x="187" y="873"/>
                  </a:lnTo>
                  <a:lnTo>
                    <a:pt x="187" y="872"/>
                  </a:lnTo>
                  <a:lnTo>
                    <a:pt x="180" y="872"/>
                  </a:lnTo>
                  <a:lnTo>
                    <a:pt x="183" y="878"/>
                  </a:lnTo>
                  <a:lnTo>
                    <a:pt x="185" y="878"/>
                  </a:lnTo>
                  <a:lnTo>
                    <a:pt x="188" y="871"/>
                  </a:lnTo>
                  <a:lnTo>
                    <a:pt x="188" y="870"/>
                  </a:lnTo>
                  <a:lnTo>
                    <a:pt x="181" y="870"/>
                  </a:lnTo>
                  <a:lnTo>
                    <a:pt x="185" y="877"/>
                  </a:lnTo>
                  <a:lnTo>
                    <a:pt x="186" y="876"/>
                  </a:lnTo>
                  <a:lnTo>
                    <a:pt x="190" y="869"/>
                  </a:lnTo>
                  <a:lnTo>
                    <a:pt x="190" y="869"/>
                  </a:lnTo>
                  <a:lnTo>
                    <a:pt x="183" y="869"/>
                  </a:lnTo>
                  <a:lnTo>
                    <a:pt x="187" y="873"/>
                  </a:lnTo>
                  <a:lnTo>
                    <a:pt x="189" y="872"/>
                  </a:lnTo>
                  <a:lnTo>
                    <a:pt x="191" y="867"/>
                  </a:lnTo>
                  <a:lnTo>
                    <a:pt x="191" y="866"/>
                  </a:lnTo>
                  <a:lnTo>
                    <a:pt x="183" y="866"/>
                  </a:lnTo>
                  <a:lnTo>
                    <a:pt x="187" y="872"/>
                  </a:lnTo>
                  <a:lnTo>
                    <a:pt x="188" y="872"/>
                  </a:lnTo>
                  <a:lnTo>
                    <a:pt x="192" y="865"/>
                  </a:lnTo>
                  <a:lnTo>
                    <a:pt x="192" y="863"/>
                  </a:lnTo>
                  <a:lnTo>
                    <a:pt x="185" y="863"/>
                  </a:lnTo>
                  <a:lnTo>
                    <a:pt x="188" y="870"/>
                  </a:lnTo>
                  <a:lnTo>
                    <a:pt x="189" y="869"/>
                  </a:lnTo>
                  <a:lnTo>
                    <a:pt x="193" y="863"/>
                  </a:lnTo>
                  <a:lnTo>
                    <a:pt x="193" y="861"/>
                  </a:lnTo>
                  <a:lnTo>
                    <a:pt x="186" y="861"/>
                  </a:lnTo>
                  <a:lnTo>
                    <a:pt x="191" y="866"/>
                  </a:lnTo>
                  <a:lnTo>
                    <a:pt x="192" y="865"/>
                  </a:lnTo>
                  <a:lnTo>
                    <a:pt x="194" y="861"/>
                  </a:lnTo>
                  <a:lnTo>
                    <a:pt x="194" y="859"/>
                  </a:lnTo>
                  <a:lnTo>
                    <a:pt x="187" y="859"/>
                  </a:lnTo>
                  <a:lnTo>
                    <a:pt x="192" y="864"/>
                  </a:lnTo>
                  <a:lnTo>
                    <a:pt x="193" y="863"/>
                  </a:lnTo>
                  <a:lnTo>
                    <a:pt x="188" y="858"/>
                  </a:lnTo>
                  <a:lnTo>
                    <a:pt x="191" y="864"/>
                  </a:lnTo>
                  <a:lnTo>
                    <a:pt x="193" y="864"/>
                  </a:lnTo>
                  <a:lnTo>
                    <a:pt x="196" y="857"/>
                  </a:lnTo>
                  <a:lnTo>
                    <a:pt x="196" y="856"/>
                  </a:lnTo>
                  <a:lnTo>
                    <a:pt x="189" y="856"/>
                  </a:lnTo>
                  <a:lnTo>
                    <a:pt x="193" y="862"/>
                  </a:lnTo>
                  <a:lnTo>
                    <a:pt x="194" y="862"/>
                  </a:lnTo>
                  <a:lnTo>
                    <a:pt x="197" y="855"/>
                  </a:lnTo>
                  <a:lnTo>
                    <a:pt x="197" y="855"/>
                  </a:lnTo>
                  <a:lnTo>
                    <a:pt x="190" y="855"/>
                  </a:lnTo>
                  <a:lnTo>
                    <a:pt x="194" y="861"/>
                  </a:lnTo>
                  <a:lnTo>
                    <a:pt x="195" y="861"/>
                  </a:lnTo>
                  <a:lnTo>
                    <a:pt x="199" y="854"/>
                  </a:lnTo>
                  <a:lnTo>
                    <a:pt x="199" y="853"/>
                  </a:lnTo>
                  <a:lnTo>
                    <a:pt x="191" y="853"/>
                  </a:lnTo>
                  <a:lnTo>
                    <a:pt x="195" y="860"/>
                  </a:lnTo>
                  <a:lnTo>
                    <a:pt x="196" y="859"/>
                  </a:lnTo>
                  <a:lnTo>
                    <a:pt x="200" y="853"/>
                  </a:lnTo>
                  <a:lnTo>
                    <a:pt x="200" y="853"/>
                  </a:lnTo>
                  <a:lnTo>
                    <a:pt x="193" y="853"/>
                  </a:lnTo>
                  <a:lnTo>
                    <a:pt x="196" y="859"/>
                  </a:lnTo>
                  <a:lnTo>
                    <a:pt x="197" y="858"/>
                  </a:lnTo>
                  <a:lnTo>
                    <a:pt x="198" y="857"/>
                  </a:lnTo>
                  <a:lnTo>
                    <a:pt x="202" y="851"/>
                  </a:lnTo>
                  <a:lnTo>
                    <a:pt x="202" y="850"/>
                  </a:lnTo>
                  <a:lnTo>
                    <a:pt x="195" y="850"/>
                  </a:lnTo>
                  <a:lnTo>
                    <a:pt x="198" y="857"/>
                  </a:lnTo>
                  <a:lnTo>
                    <a:pt x="199" y="856"/>
                  </a:lnTo>
                  <a:lnTo>
                    <a:pt x="203" y="850"/>
                  </a:lnTo>
                  <a:lnTo>
                    <a:pt x="203" y="849"/>
                  </a:lnTo>
                  <a:lnTo>
                    <a:pt x="196" y="849"/>
                  </a:lnTo>
                  <a:lnTo>
                    <a:pt x="199" y="856"/>
                  </a:lnTo>
                  <a:lnTo>
                    <a:pt x="200" y="855"/>
                  </a:lnTo>
                  <a:lnTo>
                    <a:pt x="204" y="849"/>
                  </a:lnTo>
                  <a:lnTo>
                    <a:pt x="204" y="848"/>
                  </a:lnTo>
                  <a:lnTo>
                    <a:pt x="197" y="848"/>
                  </a:lnTo>
                  <a:lnTo>
                    <a:pt x="200" y="854"/>
                  </a:lnTo>
                  <a:lnTo>
                    <a:pt x="202" y="854"/>
                  </a:lnTo>
                  <a:lnTo>
                    <a:pt x="205" y="847"/>
                  </a:lnTo>
                  <a:lnTo>
                    <a:pt x="205" y="847"/>
                  </a:lnTo>
                  <a:lnTo>
                    <a:pt x="198" y="847"/>
                  </a:lnTo>
                  <a:lnTo>
                    <a:pt x="203" y="852"/>
                  </a:lnTo>
                  <a:lnTo>
                    <a:pt x="205" y="850"/>
                  </a:lnTo>
                  <a:lnTo>
                    <a:pt x="207" y="845"/>
                  </a:lnTo>
                  <a:lnTo>
                    <a:pt x="207" y="845"/>
                  </a:lnTo>
                  <a:lnTo>
                    <a:pt x="199" y="845"/>
                  </a:lnTo>
                  <a:lnTo>
                    <a:pt x="203" y="851"/>
                  </a:lnTo>
                  <a:lnTo>
                    <a:pt x="204" y="850"/>
                  </a:lnTo>
                  <a:lnTo>
                    <a:pt x="207" y="844"/>
                  </a:lnTo>
                  <a:lnTo>
                    <a:pt x="207" y="842"/>
                  </a:lnTo>
                  <a:lnTo>
                    <a:pt x="200" y="842"/>
                  </a:lnTo>
                  <a:lnTo>
                    <a:pt x="206" y="847"/>
                  </a:lnTo>
                  <a:lnTo>
                    <a:pt x="207" y="846"/>
                  </a:lnTo>
                  <a:lnTo>
                    <a:pt x="209" y="841"/>
                  </a:lnTo>
                  <a:lnTo>
                    <a:pt x="209" y="840"/>
                  </a:lnTo>
                  <a:lnTo>
                    <a:pt x="202" y="840"/>
                  </a:lnTo>
                  <a:lnTo>
                    <a:pt x="207" y="845"/>
                  </a:lnTo>
                  <a:lnTo>
                    <a:pt x="208" y="844"/>
                  </a:lnTo>
                  <a:lnTo>
                    <a:pt x="210" y="839"/>
                  </a:lnTo>
                  <a:lnTo>
                    <a:pt x="210" y="837"/>
                  </a:lnTo>
                  <a:lnTo>
                    <a:pt x="203" y="837"/>
                  </a:lnTo>
                  <a:lnTo>
                    <a:pt x="208" y="842"/>
                  </a:lnTo>
                  <a:lnTo>
                    <a:pt x="209" y="841"/>
                  </a:lnTo>
                  <a:lnTo>
                    <a:pt x="204" y="837"/>
                  </a:lnTo>
                  <a:lnTo>
                    <a:pt x="207" y="843"/>
                  </a:lnTo>
                  <a:lnTo>
                    <a:pt x="208" y="842"/>
                  </a:lnTo>
                  <a:lnTo>
                    <a:pt x="212" y="836"/>
                  </a:lnTo>
                  <a:lnTo>
                    <a:pt x="212" y="834"/>
                  </a:lnTo>
                  <a:lnTo>
                    <a:pt x="205" y="834"/>
                  </a:lnTo>
                  <a:lnTo>
                    <a:pt x="210" y="839"/>
                  </a:lnTo>
                  <a:lnTo>
                    <a:pt x="211" y="838"/>
                  </a:lnTo>
                  <a:lnTo>
                    <a:pt x="213" y="833"/>
                  </a:lnTo>
                  <a:lnTo>
                    <a:pt x="213" y="833"/>
                  </a:lnTo>
                  <a:lnTo>
                    <a:pt x="206" y="833"/>
                  </a:lnTo>
                  <a:lnTo>
                    <a:pt x="211" y="837"/>
                  </a:lnTo>
                  <a:lnTo>
                    <a:pt x="212" y="836"/>
                  </a:lnTo>
                  <a:lnTo>
                    <a:pt x="202" y="827"/>
                  </a:lnTo>
                  <a:lnTo>
                    <a:pt x="201" y="828"/>
                  </a:lnTo>
                  <a:lnTo>
                    <a:pt x="199" y="833"/>
                  </a:lnTo>
                  <a:lnTo>
                    <a:pt x="199" y="833"/>
                  </a:lnTo>
                  <a:lnTo>
                    <a:pt x="206" y="833"/>
                  </a:lnTo>
                  <a:lnTo>
                    <a:pt x="201" y="829"/>
                  </a:lnTo>
                  <a:lnTo>
                    <a:pt x="200" y="830"/>
                  </a:lnTo>
                  <a:lnTo>
                    <a:pt x="198" y="834"/>
                  </a:lnTo>
                  <a:lnTo>
                    <a:pt x="198" y="836"/>
                  </a:lnTo>
                  <a:lnTo>
                    <a:pt x="205" y="836"/>
                  </a:lnTo>
                  <a:lnTo>
                    <a:pt x="202" y="829"/>
                  </a:lnTo>
                  <a:lnTo>
                    <a:pt x="200" y="830"/>
                  </a:lnTo>
                  <a:lnTo>
                    <a:pt x="199" y="832"/>
                  </a:lnTo>
                  <a:lnTo>
                    <a:pt x="198" y="833"/>
                  </a:lnTo>
                  <a:lnTo>
                    <a:pt x="196" y="837"/>
                  </a:lnTo>
                  <a:lnTo>
                    <a:pt x="196" y="839"/>
                  </a:lnTo>
                  <a:lnTo>
                    <a:pt x="203" y="839"/>
                  </a:lnTo>
                  <a:lnTo>
                    <a:pt x="198" y="834"/>
                  </a:lnTo>
                  <a:lnTo>
                    <a:pt x="196" y="835"/>
                  </a:lnTo>
                  <a:lnTo>
                    <a:pt x="195" y="840"/>
                  </a:lnTo>
                  <a:lnTo>
                    <a:pt x="195" y="841"/>
                  </a:lnTo>
                  <a:lnTo>
                    <a:pt x="202" y="841"/>
                  </a:lnTo>
                  <a:lnTo>
                    <a:pt x="196" y="837"/>
                  </a:lnTo>
                  <a:lnTo>
                    <a:pt x="195" y="838"/>
                  </a:lnTo>
                  <a:lnTo>
                    <a:pt x="193" y="842"/>
                  </a:lnTo>
                  <a:lnTo>
                    <a:pt x="193" y="844"/>
                  </a:lnTo>
                  <a:lnTo>
                    <a:pt x="200" y="844"/>
                  </a:lnTo>
                  <a:lnTo>
                    <a:pt x="197" y="837"/>
                  </a:lnTo>
                  <a:lnTo>
                    <a:pt x="196" y="838"/>
                  </a:lnTo>
                  <a:lnTo>
                    <a:pt x="192" y="845"/>
                  </a:lnTo>
                  <a:lnTo>
                    <a:pt x="192" y="845"/>
                  </a:lnTo>
                  <a:lnTo>
                    <a:pt x="199" y="845"/>
                  </a:lnTo>
                  <a:lnTo>
                    <a:pt x="194" y="841"/>
                  </a:lnTo>
                  <a:lnTo>
                    <a:pt x="193" y="842"/>
                  </a:lnTo>
                  <a:lnTo>
                    <a:pt x="191" y="847"/>
                  </a:lnTo>
                  <a:lnTo>
                    <a:pt x="191" y="847"/>
                  </a:lnTo>
                  <a:lnTo>
                    <a:pt x="198" y="847"/>
                  </a:lnTo>
                  <a:lnTo>
                    <a:pt x="195" y="841"/>
                  </a:lnTo>
                  <a:lnTo>
                    <a:pt x="194" y="842"/>
                  </a:lnTo>
                  <a:lnTo>
                    <a:pt x="190" y="848"/>
                  </a:lnTo>
                  <a:lnTo>
                    <a:pt x="190" y="849"/>
                  </a:lnTo>
                  <a:lnTo>
                    <a:pt x="197" y="849"/>
                  </a:lnTo>
                  <a:lnTo>
                    <a:pt x="194" y="842"/>
                  </a:lnTo>
                  <a:lnTo>
                    <a:pt x="193" y="843"/>
                  </a:lnTo>
                  <a:lnTo>
                    <a:pt x="189" y="849"/>
                  </a:lnTo>
                  <a:lnTo>
                    <a:pt x="189" y="850"/>
                  </a:lnTo>
                  <a:lnTo>
                    <a:pt x="196" y="850"/>
                  </a:lnTo>
                  <a:lnTo>
                    <a:pt x="193" y="844"/>
                  </a:lnTo>
                  <a:lnTo>
                    <a:pt x="191" y="844"/>
                  </a:lnTo>
                  <a:lnTo>
                    <a:pt x="188" y="850"/>
                  </a:lnTo>
                  <a:lnTo>
                    <a:pt x="188" y="851"/>
                  </a:lnTo>
                  <a:lnTo>
                    <a:pt x="195" y="851"/>
                  </a:lnTo>
                  <a:lnTo>
                    <a:pt x="191" y="845"/>
                  </a:lnTo>
                  <a:lnTo>
                    <a:pt x="190" y="845"/>
                  </a:lnTo>
                  <a:lnTo>
                    <a:pt x="189" y="846"/>
                  </a:lnTo>
                  <a:lnTo>
                    <a:pt x="186" y="853"/>
                  </a:lnTo>
                  <a:lnTo>
                    <a:pt x="186" y="853"/>
                  </a:lnTo>
                  <a:lnTo>
                    <a:pt x="193" y="853"/>
                  </a:lnTo>
                  <a:lnTo>
                    <a:pt x="189" y="847"/>
                  </a:lnTo>
                  <a:lnTo>
                    <a:pt x="188" y="847"/>
                  </a:lnTo>
                  <a:lnTo>
                    <a:pt x="184" y="853"/>
                  </a:lnTo>
                  <a:lnTo>
                    <a:pt x="184" y="854"/>
                  </a:lnTo>
                  <a:lnTo>
                    <a:pt x="191" y="854"/>
                  </a:lnTo>
                  <a:lnTo>
                    <a:pt x="188" y="848"/>
                  </a:lnTo>
                  <a:lnTo>
                    <a:pt x="187" y="849"/>
                  </a:lnTo>
                  <a:lnTo>
                    <a:pt x="183" y="855"/>
                  </a:lnTo>
                  <a:lnTo>
                    <a:pt x="183" y="855"/>
                  </a:lnTo>
                  <a:lnTo>
                    <a:pt x="190" y="855"/>
                  </a:lnTo>
                  <a:lnTo>
                    <a:pt x="187" y="849"/>
                  </a:lnTo>
                  <a:lnTo>
                    <a:pt x="186" y="850"/>
                  </a:lnTo>
                  <a:lnTo>
                    <a:pt x="182" y="856"/>
                  </a:lnTo>
                  <a:lnTo>
                    <a:pt x="182" y="857"/>
                  </a:lnTo>
                  <a:lnTo>
                    <a:pt x="189" y="857"/>
                  </a:lnTo>
                  <a:lnTo>
                    <a:pt x="186" y="851"/>
                  </a:lnTo>
                  <a:lnTo>
                    <a:pt x="185" y="852"/>
                  </a:lnTo>
                  <a:lnTo>
                    <a:pt x="183" y="853"/>
                  </a:lnTo>
                  <a:lnTo>
                    <a:pt x="182" y="854"/>
                  </a:lnTo>
                  <a:lnTo>
                    <a:pt x="180" y="859"/>
                  </a:lnTo>
                  <a:lnTo>
                    <a:pt x="180" y="861"/>
                  </a:lnTo>
                  <a:lnTo>
                    <a:pt x="187" y="861"/>
                  </a:lnTo>
                  <a:lnTo>
                    <a:pt x="182" y="856"/>
                  </a:lnTo>
                  <a:lnTo>
                    <a:pt x="180" y="857"/>
                  </a:lnTo>
                  <a:lnTo>
                    <a:pt x="179" y="861"/>
                  </a:lnTo>
                  <a:lnTo>
                    <a:pt x="179" y="863"/>
                  </a:lnTo>
                  <a:lnTo>
                    <a:pt x="186" y="863"/>
                  </a:lnTo>
                  <a:lnTo>
                    <a:pt x="183" y="857"/>
                  </a:lnTo>
                  <a:lnTo>
                    <a:pt x="181" y="857"/>
                  </a:lnTo>
                  <a:lnTo>
                    <a:pt x="178" y="863"/>
                  </a:lnTo>
                  <a:lnTo>
                    <a:pt x="178" y="865"/>
                  </a:lnTo>
                  <a:lnTo>
                    <a:pt x="185" y="865"/>
                  </a:lnTo>
                  <a:lnTo>
                    <a:pt x="181" y="859"/>
                  </a:lnTo>
                  <a:lnTo>
                    <a:pt x="180" y="860"/>
                  </a:lnTo>
                  <a:lnTo>
                    <a:pt x="176" y="866"/>
                  </a:lnTo>
                  <a:lnTo>
                    <a:pt x="176" y="867"/>
                  </a:lnTo>
                  <a:lnTo>
                    <a:pt x="183" y="867"/>
                  </a:lnTo>
                  <a:lnTo>
                    <a:pt x="178" y="862"/>
                  </a:lnTo>
                  <a:lnTo>
                    <a:pt x="177" y="864"/>
                  </a:lnTo>
                  <a:lnTo>
                    <a:pt x="175" y="869"/>
                  </a:lnTo>
                  <a:lnTo>
                    <a:pt x="175" y="869"/>
                  </a:lnTo>
                  <a:lnTo>
                    <a:pt x="183" y="869"/>
                  </a:lnTo>
                  <a:lnTo>
                    <a:pt x="179" y="863"/>
                  </a:lnTo>
                  <a:lnTo>
                    <a:pt x="178" y="864"/>
                  </a:lnTo>
                  <a:lnTo>
                    <a:pt x="174" y="870"/>
                  </a:lnTo>
                  <a:lnTo>
                    <a:pt x="174" y="871"/>
                  </a:lnTo>
                  <a:lnTo>
                    <a:pt x="181" y="871"/>
                  </a:lnTo>
                  <a:lnTo>
                    <a:pt x="178" y="865"/>
                  </a:lnTo>
                  <a:lnTo>
                    <a:pt x="177" y="866"/>
                  </a:lnTo>
                  <a:lnTo>
                    <a:pt x="173" y="872"/>
                  </a:lnTo>
                  <a:lnTo>
                    <a:pt x="173" y="873"/>
                  </a:lnTo>
                  <a:lnTo>
                    <a:pt x="180" y="873"/>
                  </a:lnTo>
                  <a:lnTo>
                    <a:pt x="177" y="866"/>
                  </a:lnTo>
                  <a:lnTo>
                    <a:pt x="175" y="867"/>
                  </a:lnTo>
                  <a:lnTo>
                    <a:pt x="183" y="880"/>
                  </a:lnTo>
                  <a:close/>
                  <a:moveTo>
                    <a:pt x="241" y="797"/>
                  </a:moveTo>
                  <a:lnTo>
                    <a:pt x="241" y="797"/>
                  </a:lnTo>
                  <a:lnTo>
                    <a:pt x="243" y="796"/>
                  </a:lnTo>
                  <a:lnTo>
                    <a:pt x="244" y="794"/>
                  </a:lnTo>
                  <a:lnTo>
                    <a:pt x="246" y="789"/>
                  </a:lnTo>
                  <a:lnTo>
                    <a:pt x="246" y="789"/>
                  </a:lnTo>
                  <a:lnTo>
                    <a:pt x="239" y="789"/>
                  </a:lnTo>
                  <a:lnTo>
                    <a:pt x="244" y="794"/>
                  </a:lnTo>
                  <a:lnTo>
                    <a:pt x="245" y="793"/>
                  </a:lnTo>
                  <a:lnTo>
                    <a:pt x="247" y="788"/>
                  </a:lnTo>
                  <a:lnTo>
                    <a:pt x="247" y="787"/>
                  </a:lnTo>
                  <a:lnTo>
                    <a:pt x="240" y="787"/>
                  </a:lnTo>
                  <a:lnTo>
                    <a:pt x="245" y="792"/>
                  </a:lnTo>
                  <a:lnTo>
                    <a:pt x="246" y="791"/>
                  </a:lnTo>
                  <a:lnTo>
                    <a:pt x="248" y="786"/>
                  </a:lnTo>
                  <a:lnTo>
                    <a:pt x="248" y="785"/>
                  </a:lnTo>
                  <a:lnTo>
                    <a:pt x="241" y="785"/>
                  </a:lnTo>
                  <a:lnTo>
                    <a:pt x="246" y="790"/>
                  </a:lnTo>
                  <a:lnTo>
                    <a:pt x="248" y="789"/>
                  </a:lnTo>
                  <a:lnTo>
                    <a:pt x="250" y="784"/>
                  </a:lnTo>
                  <a:lnTo>
                    <a:pt x="250" y="784"/>
                  </a:lnTo>
                  <a:lnTo>
                    <a:pt x="242" y="784"/>
                  </a:lnTo>
                  <a:lnTo>
                    <a:pt x="248" y="788"/>
                  </a:lnTo>
                  <a:lnTo>
                    <a:pt x="249" y="787"/>
                  </a:lnTo>
                  <a:lnTo>
                    <a:pt x="250" y="782"/>
                  </a:lnTo>
                  <a:lnTo>
                    <a:pt x="250" y="781"/>
                  </a:lnTo>
                  <a:lnTo>
                    <a:pt x="243" y="781"/>
                  </a:lnTo>
                  <a:lnTo>
                    <a:pt x="247" y="788"/>
                  </a:lnTo>
                  <a:lnTo>
                    <a:pt x="248" y="787"/>
                  </a:lnTo>
                  <a:lnTo>
                    <a:pt x="252" y="781"/>
                  </a:lnTo>
                  <a:lnTo>
                    <a:pt x="252" y="781"/>
                  </a:lnTo>
                  <a:lnTo>
                    <a:pt x="245" y="781"/>
                  </a:lnTo>
                  <a:lnTo>
                    <a:pt x="248" y="787"/>
                  </a:lnTo>
                  <a:lnTo>
                    <a:pt x="249" y="786"/>
                  </a:lnTo>
                  <a:lnTo>
                    <a:pt x="253" y="780"/>
                  </a:lnTo>
                  <a:lnTo>
                    <a:pt x="253" y="779"/>
                  </a:lnTo>
                  <a:lnTo>
                    <a:pt x="246" y="779"/>
                  </a:lnTo>
                  <a:lnTo>
                    <a:pt x="246" y="786"/>
                  </a:lnTo>
                  <a:lnTo>
                    <a:pt x="247" y="786"/>
                  </a:lnTo>
                  <a:lnTo>
                    <a:pt x="254" y="779"/>
                  </a:lnTo>
                  <a:lnTo>
                    <a:pt x="254" y="778"/>
                  </a:lnTo>
                  <a:lnTo>
                    <a:pt x="247" y="778"/>
                  </a:lnTo>
                  <a:lnTo>
                    <a:pt x="250" y="785"/>
                  </a:lnTo>
                  <a:lnTo>
                    <a:pt x="251" y="784"/>
                  </a:lnTo>
                  <a:lnTo>
                    <a:pt x="253" y="784"/>
                  </a:lnTo>
                  <a:lnTo>
                    <a:pt x="256" y="777"/>
                  </a:lnTo>
                  <a:lnTo>
                    <a:pt x="256" y="777"/>
                  </a:lnTo>
                  <a:lnTo>
                    <a:pt x="249" y="777"/>
                  </a:lnTo>
                  <a:lnTo>
                    <a:pt x="253" y="783"/>
                  </a:lnTo>
                  <a:lnTo>
                    <a:pt x="254" y="782"/>
                  </a:lnTo>
                  <a:lnTo>
                    <a:pt x="258" y="776"/>
                  </a:lnTo>
                  <a:lnTo>
                    <a:pt x="258" y="776"/>
                  </a:lnTo>
                  <a:lnTo>
                    <a:pt x="250" y="776"/>
                  </a:lnTo>
                  <a:lnTo>
                    <a:pt x="255" y="780"/>
                  </a:lnTo>
                  <a:lnTo>
                    <a:pt x="257" y="779"/>
                  </a:lnTo>
                  <a:lnTo>
                    <a:pt x="258" y="774"/>
                  </a:lnTo>
                  <a:lnTo>
                    <a:pt x="258" y="773"/>
                  </a:lnTo>
                  <a:lnTo>
                    <a:pt x="251" y="773"/>
                  </a:lnTo>
                  <a:lnTo>
                    <a:pt x="257" y="778"/>
                  </a:lnTo>
                  <a:lnTo>
                    <a:pt x="258" y="777"/>
                  </a:lnTo>
                  <a:lnTo>
                    <a:pt x="260" y="773"/>
                  </a:lnTo>
                  <a:lnTo>
                    <a:pt x="260" y="772"/>
                  </a:lnTo>
                  <a:lnTo>
                    <a:pt x="253" y="772"/>
                  </a:lnTo>
                  <a:lnTo>
                    <a:pt x="258" y="777"/>
                  </a:lnTo>
                  <a:lnTo>
                    <a:pt x="259" y="775"/>
                  </a:lnTo>
                  <a:lnTo>
                    <a:pt x="261" y="770"/>
                  </a:lnTo>
                  <a:lnTo>
                    <a:pt x="261" y="770"/>
                  </a:lnTo>
                  <a:lnTo>
                    <a:pt x="254" y="770"/>
                  </a:lnTo>
                  <a:lnTo>
                    <a:pt x="259" y="775"/>
                  </a:lnTo>
                  <a:lnTo>
                    <a:pt x="260" y="773"/>
                  </a:lnTo>
                  <a:lnTo>
                    <a:pt x="261" y="772"/>
                  </a:lnTo>
                  <a:lnTo>
                    <a:pt x="263" y="768"/>
                  </a:lnTo>
                  <a:lnTo>
                    <a:pt x="263" y="766"/>
                  </a:lnTo>
                  <a:lnTo>
                    <a:pt x="256" y="766"/>
                  </a:lnTo>
                  <a:lnTo>
                    <a:pt x="259" y="773"/>
                  </a:lnTo>
                  <a:lnTo>
                    <a:pt x="261" y="772"/>
                  </a:lnTo>
                  <a:lnTo>
                    <a:pt x="264" y="765"/>
                  </a:lnTo>
                  <a:lnTo>
                    <a:pt x="264" y="765"/>
                  </a:lnTo>
                  <a:lnTo>
                    <a:pt x="257" y="765"/>
                  </a:lnTo>
                  <a:lnTo>
                    <a:pt x="262" y="769"/>
                  </a:lnTo>
                  <a:lnTo>
                    <a:pt x="263" y="768"/>
                  </a:lnTo>
                  <a:lnTo>
                    <a:pt x="265" y="763"/>
                  </a:lnTo>
                  <a:lnTo>
                    <a:pt x="265" y="762"/>
                  </a:lnTo>
                  <a:lnTo>
                    <a:pt x="258" y="762"/>
                  </a:lnTo>
                  <a:lnTo>
                    <a:pt x="262" y="769"/>
                  </a:lnTo>
                  <a:lnTo>
                    <a:pt x="263" y="768"/>
                  </a:lnTo>
                  <a:lnTo>
                    <a:pt x="266" y="762"/>
                  </a:lnTo>
                  <a:lnTo>
                    <a:pt x="266" y="761"/>
                  </a:lnTo>
                  <a:lnTo>
                    <a:pt x="259" y="761"/>
                  </a:lnTo>
                  <a:lnTo>
                    <a:pt x="263" y="767"/>
                  </a:lnTo>
                  <a:lnTo>
                    <a:pt x="264" y="766"/>
                  </a:lnTo>
                  <a:lnTo>
                    <a:pt x="268" y="760"/>
                  </a:lnTo>
                  <a:lnTo>
                    <a:pt x="268" y="760"/>
                  </a:lnTo>
                  <a:lnTo>
                    <a:pt x="261" y="760"/>
                  </a:lnTo>
                  <a:lnTo>
                    <a:pt x="264" y="766"/>
                  </a:lnTo>
                  <a:lnTo>
                    <a:pt x="265" y="765"/>
                  </a:lnTo>
                  <a:lnTo>
                    <a:pt x="269" y="759"/>
                  </a:lnTo>
                  <a:lnTo>
                    <a:pt x="269" y="758"/>
                  </a:lnTo>
                  <a:lnTo>
                    <a:pt x="262" y="758"/>
                  </a:lnTo>
                  <a:lnTo>
                    <a:pt x="265" y="765"/>
                  </a:lnTo>
                  <a:lnTo>
                    <a:pt x="266" y="764"/>
                  </a:lnTo>
                  <a:lnTo>
                    <a:pt x="270" y="757"/>
                  </a:lnTo>
                  <a:lnTo>
                    <a:pt x="270" y="757"/>
                  </a:lnTo>
                  <a:lnTo>
                    <a:pt x="263" y="757"/>
                  </a:lnTo>
                  <a:lnTo>
                    <a:pt x="266" y="763"/>
                  </a:lnTo>
                  <a:lnTo>
                    <a:pt x="267" y="763"/>
                  </a:lnTo>
                  <a:lnTo>
                    <a:pt x="268" y="762"/>
                  </a:lnTo>
                  <a:lnTo>
                    <a:pt x="272" y="756"/>
                  </a:lnTo>
                  <a:lnTo>
                    <a:pt x="272" y="755"/>
                  </a:lnTo>
                  <a:lnTo>
                    <a:pt x="265" y="755"/>
                  </a:lnTo>
                  <a:lnTo>
                    <a:pt x="268" y="761"/>
                  </a:lnTo>
                  <a:lnTo>
                    <a:pt x="270" y="761"/>
                  </a:lnTo>
                  <a:lnTo>
                    <a:pt x="270" y="760"/>
                  </a:lnTo>
                  <a:lnTo>
                    <a:pt x="274" y="754"/>
                  </a:lnTo>
                  <a:lnTo>
                    <a:pt x="274" y="753"/>
                  </a:lnTo>
                  <a:lnTo>
                    <a:pt x="267" y="753"/>
                  </a:lnTo>
                  <a:lnTo>
                    <a:pt x="273" y="758"/>
                  </a:lnTo>
                  <a:lnTo>
                    <a:pt x="274" y="757"/>
                  </a:lnTo>
                  <a:lnTo>
                    <a:pt x="275" y="752"/>
                  </a:lnTo>
                  <a:lnTo>
                    <a:pt x="275" y="752"/>
                  </a:lnTo>
                  <a:lnTo>
                    <a:pt x="268" y="752"/>
                  </a:lnTo>
                  <a:lnTo>
                    <a:pt x="272" y="758"/>
                  </a:lnTo>
                  <a:lnTo>
                    <a:pt x="273" y="757"/>
                  </a:lnTo>
                  <a:lnTo>
                    <a:pt x="266" y="745"/>
                  </a:lnTo>
                  <a:lnTo>
                    <a:pt x="265" y="745"/>
                  </a:lnTo>
                  <a:lnTo>
                    <a:pt x="261" y="752"/>
                  </a:lnTo>
                  <a:lnTo>
                    <a:pt x="261" y="752"/>
                  </a:lnTo>
                  <a:lnTo>
                    <a:pt x="268" y="752"/>
                  </a:lnTo>
                  <a:lnTo>
                    <a:pt x="263" y="747"/>
                  </a:lnTo>
                  <a:lnTo>
                    <a:pt x="262" y="749"/>
                  </a:lnTo>
                  <a:lnTo>
                    <a:pt x="260" y="753"/>
                  </a:lnTo>
                  <a:lnTo>
                    <a:pt x="260" y="754"/>
                  </a:lnTo>
                  <a:lnTo>
                    <a:pt x="267" y="754"/>
                  </a:lnTo>
                  <a:lnTo>
                    <a:pt x="264" y="748"/>
                  </a:lnTo>
                  <a:lnTo>
                    <a:pt x="263" y="748"/>
                  </a:lnTo>
                  <a:lnTo>
                    <a:pt x="262" y="749"/>
                  </a:lnTo>
                  <a:lnTo>
                    <a:pt x="258" y="755"/>
                  </a:lnTo>
                  <a:lnTo>
                    <a:pt x="258" y="756"/>
                  </a:lnTo>
                  <a:lnTo>
                    <a:pt x="265" y="756"/>
                  </a:lnTo>
                  <a:lnTo>
                    <a:pt x="262" y="749"/>
                  </a:lnTo>
                  <a:lnTo>
                    <a:pt x="261" y="750"/>
                  </a:lnTo>
                  <a:lnTo>
                    <a:pt x="259" y="751"/>
                  </a:lnTo>
                  <a:lnTo>
                    <a:pt x="256" y="757"/>
                  </a:lnTo>
                  <a:lnTo>
                    <a:pt x="256" y="757"/>
                  </a:lnTo>
                  <a:lnTo>
                    <a:pt x="263" y="757"/>
                  </a:lnTo>
                  <a:lnTo>
                    <a:pt x="259" y="751"/>
                  </a:lnTo>
                  <a:lnTo>
                    <a:pt x="258" y="752"/>
                  </a:lnTo>
                  <a:lnTo>
                    <a:pt x="254" y="758"/>
                  </a:lnTo>
                  <a:lnTo>
                    <a:pt x="254" y="759"/>
                  </a:lnTo>
                  <a:lnTo>
                    <a:pt x="262" y="759"/>
                  </a:lnTo>
                  <a:lnTo>
                    <a:pt x="258" y="753"/>
                  </a:lnTo>
                  <a:lnTo>
                    <a:pt x="257" y="753"/>
                  </a:lnTo>
                  <a:lnTo>
                    <a:pt x="254" y="760"/>
                  </a:lnTo>
                  <a:lnTo>
                    <a:pt x="254" y="760"/>
                  </a:lnTo>
                  <a:lnTo>
                    <a:pt x="261" y="760"/>
                  </a:lnTo>
                  <a:lnTo>
                    <a:pt x="257" y="754"/>
                  </a:lnTo>
                  <a:lnTo>
                    <a:pt x="256" y="754"/>
                  </a:lnTo>
                  <a:lnTo>
                    <a:pt x="252" y="761"/>
                  </a:lnTo>
                  <a:lnTo>
                    <a:pt x="252" y="762"/>
                  </a:lnTo>
                  <a:lnTo>
                    <a:pt x="259" y="762"/>
                  </a:lnTo>
                  <a:lnTo>
                    <a:pt x="256" y="756"/>
                  </a:lnTo>
                  <a:lnTo>
                    <a:pt x="255" y="756"/>
                  </a:lnTo>
                  <a:lnTo>
                    <a:pt x="251" y="762"/>
                  </a:lnTo>
                  <a:lnTo>
                    <a:pt x="251" y="763"/>
                  </a:lnTo>
                  <a:lnTo>
                    <a:pt x="258" y="763"/>
                  </a:lnTo>
                  <a:lnTo>
                    <a:pt x="253" y="758"/>
                  </a:lnTo>
                  <a:lnTo>
                    <a:pt x="252" y="760"/>
                  </a:lnTo>
                  <a:lnTo>
                    <a:pt x="250" y="765"/>
                  </a:lnTo>
                  <a:lnTo>
                    <a:pt x="250" y="765"/>
                  </a:lnTo>
                  <a:lnTo>
                    <a:pt x="257" y="765"/>
                  </a:lnTo>
                  <a:lnTo>
                    <a:pt x="254" y="759"/>
                  </a:lnTo>
                  <a:lnTo>
                    <a:pt x="253" y="760"/>
                  </a:lnTo>
                  <a:lnTo>
                    <a:pt x="249" y="766"/>
                  </a:lnTo>
                  <a:lnTo>
                    <a:pt x="249" y="768"/>
                  </a:lnTo>
                  <a:lnTo>
                    <a:pt x="256" y="768"/>
                  </a:lnTo>
                  <a:lnTo>
                    <a:pt x="251" y="763"/>
                  </a:lnTo>
                  <a:lnTo>
                    <a:pt x="250" y="764"/>
                  </a:lnTo>
                  <a:lnTo>
                    <a:pt x="248" y="765"/>
                  </a:lnTo>
                  <a:lnTo>
                    <a:pt x="246" y="770"/>
                  </a:lnTo>
                  <a:lnTo>
                    <a:pt x="246" y="770"/>
                  </a:lnTo>
                  <a:lnTo>
                    <a:pt x="254" y="770"/>
                  </a:lnTo>
                  <a:lnTo>
                    <a:pt x="248" y="766"/>
                  </a:lnTo>
                  <a:lnTo>
                    <a:pt x="247" y="767"/>
                  </a:lnTo>
                  <a:lnTo>
                    <a:pt x="246" y="772"/>
                  </a:lnTo>
                  <a:lnTo>
                    <a:pt x="246" y="773"/>
                  </a:lnTo>
                  <a:lnTo>
                    <a:pt x="253" y="773"/>
                  </a:lnTo>
                  <a:lnTo>
                    <a:pt x="247" y="768"/>
                  </a:lnTo>
                  <a:lnTo>
                    <a:pt x="246" y="769"/>
                  </a:lnTo>
                  <a:lnTo>
                    <a:pt x="244" y="773"/>
                  </a:lnTo>
                  <a:lnTo>
                    <a:pt x="244" y="774"/>
                  </a:lnTo>
                  <a:lnTo>
                    <a:pt x="251" y="774"/>
                  </a:lnTo>
                  <a:lnTo>
                    <a:pt x="246" y="769"/>
                  </a:lnTo>
                  <a:lnTo>
                    <a:pt x="245" y="771"/>
                  </a:lnTo>
                  <a:lnTo>
                    <a:pt x="243" y="776"/>
                  </a:lnTo>
                  <a:lnTo>
                    <a:pt x="243" y="776"/>
                  </a:lnTo>
                  <a:lnTo>
                    <a:pt x="250" y="776"/>
                  </a:lnTo>
                  <a:lnTo>
                    <a:pt x="247" y="770"/>
                  </a:lnTo>
                  <a:lnTo>
                    <a:pt x="246" y="770"/>
                  </a:lnTo>
                  <a:lnTo>
                    <a:pt x="242" y="777"/>
                  </a:lnTo>
                  <a:lnTo>
                    <a:pt x="242" y="777"/>
                  </a:lnTo>
                  <a:lnTo>
                    <a:pt x="249" y="777"/>
                  </a:lnTo>
                  <a:lnTo>
                    <a:pt x="246" y="771"/>
                  </a:lnTo>
                  <a:lnTo>
                    <a:pt x="245" y="772"/>
                  </a:lnTo>
                  <a:lnTo>
                    <a:pt x="243" y="772"/>
                  </a:lnTo>
                  <a:lnTo>
                    <a:pt x="240" y="778"/>
                  </a:lnTo>
                  <a:lnTo>
                    <a:pt x="240" y="779"/>
                  </a:lnTo>
                  <a:lnTo>
                    <a:pt x="247" y="779"/>
                  </a:lnTo>
                  <a:lnTo>
                    <a:pt x="247" y="772"/>
                  </a:lnTo>
                  <a:lnTo>
                    <a:pt x="246" y="772"/>
                  </a:lnTo>
                  <a:lnTo>
                    <a:pt x="238" y="779"/>
                  </a:lnTo>
                  <a:lnTo>
                    <a:pt x="238" y="780"/>
                  </a:lnTo>
                  <a:lnTo>
                    <a:pt x="246" y="780"/>
                  </a:lnTo>
                  <a:lnTo>
                    <a:pt x="242" y="773"/>
                  </a:lnTo>
                  <a:lnTo>
                    <a:pt x="241" y="774"/>
                  </a:lnTo>
                  <a:lnTo>
                    <a:pt x="238" y="781"/>
                  </a:lnTo>
                  <a:lnTo>
                    <a:pt x="238" y="781"/>
                  </a:lnTo>
                  <a:lnTo>
                    <a:pt x="245" y="781"/>
                  </a:lnTo>
                  <a:lnTo>
                    <a:pt x="241" y="775"/>
                  </a:lnTo>
                  <a:lnTo>
                    <a:pt x="240" y="775"/>
                  </a:lnTo>
                  <a:lnTo>
                    <a:pt x="236" y="781"/>
                  </a:lnTo>
                  <a:lnTo>
                    <a:pt x="236" y="782"/>
                  </a:lnTo>
                  <a:lnTo>
                    <a:pt x="243" y="782"/>
                  </a:lnTo>
                  <a:lnTo>
                    <a:pt x="238" y="777"/>
                  </a:lnTo>
                  <a:lnTo>
                    <a:pt x="237" y="779"/>
                  </a:lnTo>
                  <a:lnTo>
                    <a:pt x="235" y="784"/>
                  </a:lnTo>
                  <a:lnTo>
                    <a:pt x="235" y="784"/>
                  </a:lnTo>
                  <a:lnTo>
                    <a:pt x="242" y="784"/>
                  </a:lnTo>
                  <a:lnTo>
                    <a:pt x="237" y="779"/>
                  </a:lnTo>
                  <a:lnTo>
                    <a:pt x="236" y="781"/>
                  </a:lnTo>
                  <a:lnTo>
                    <a:pt x="234" y="785"/>
                  </a:lnTo>
                  <a:lnTo>
                    <a:pt x="234" y="786"/>
                  </a:lnTo>
                  <a:lnTo>
                    <a:pt x="241" y="786"/>
                  </a:lnTo>
                  <a:lnTo>
                    <a:pt x="236" y="781"/>
                  </a:lnTo>
                  <a:lnTo>
                    <a:pt x="235" y="782"/>
                  </a:lnTo>
                  <a:lnTo>
                    <a:pt x="233" y="787"/>
                  </a:lnTo>
                  <a:lnTo>
                    <a:pt x="233" y="788"/>
                  </a:lnTo>
                  <a:lnTo>
                    <a:pt x="240" y="788"/>
                  </a:lnTo>
                  <a:lnTo>
                    <a:pt x="235" y="783"/>
                  </a:lnTo>
                  <a:lnTo>
                    <a:pt x="234" y="784"/>
                  </a:lnTo>
                  <a:lnTo>
                    <a:pt x="232" y="789"/>
                  </a:lnTo>
                  <a:lnTo>
                    <a:pt x="232" y="789"/>
                  </a:lnTo>
                  <a:lnTo>
                    <a:pt x="239" y="789"/>
                  </a:lnTo>
                  <a:lnTo>
                    <a:pt x="234" y="785"/>
                  </a:lnTo>
                  <a:lnTo>
                    <a:pt x="233" y="786"/>
                  </a:lnTo>
                  <a:lnTo>
                    <a:pt x="238" y="791"/>
                  </a:lnTo>
                  <a:lnTo>
                    <a:pt x="234" y="785"/>
                  </a:lnTo>
                  <a:lnTo>
                    <a:pt x="234" y="785"/>
                  </a:lnTo>
                  <a:lnTo>
                    <a:pt x="241" y="797"/>
                  </a:lnTo>
                  <a:close/>
                  <a:moveTo>
                    <a:pt x="304" y="717"/>
                  </a:moveTo>
                  <a:lnTo>
                    <a:pt x="305" y="717"/>
                  </a:lnTo>
                  <a:lnTo>
                    <a:pt x="306" y="716"/>
                  </a:lnTo>
                  <a:lnTo>
                    <a:pt x="310" y="709"/>
                  </a:lnTo>
                  <a:lnTo>
                    <a:pt x="310" y="709"/>
                  </a:lnTo>
                  <a:lnTo>
                    <a:pt x="302" y="709"/>
                  </a:lnTo>
                  <a:lnTo>
                    <a:pt x="306" y="715"/>
                  </a:lnTo>
                  <a:lnTo>
                    <a:pt x="307" y="715"/>
                  </a:lnTo>
                  <a:lnTo>
                    <a:pt x="310" y="709"/>
                  </a:lnTo>
                  <a:lnTo>
                    <a:pt x="310" y="708"/>
                  </a:lnTo>
                  <a:lnTo>
                    <a:pt x="303" y="708"/>
                  </a:lnTo>
                  <a:lnTo>
                    <a:pt x="309" y="713"/>
                  </a:lnTo>
                  <a:lnTo>
                    <a:pt x="310" y="711"/>
                  </a:lnTo>
                  <a:lnTo>
                    <a:pt x="312" y="707"/>
                  </a:lnTo>
                  <a:lnTo>
                    <a:pt x="312" y="706"/>
                  </a:lnTo>
                  <a:lnTo>
                    <a:pt x="305" y="706"/>
                  </a:lnTo>
                  <a:lnTo>
                    <a:pt x="308" y="712"/>
                  </a:lnTo>
                  <a:lnTo>
                    <a:pt x="309" y="712"/>
                  </a:lnTo>
                  <a:lnTo>
                    <a:pt x="313" y="705"/>
                  </a:lnTo>
                  <a:lnTo>
                    <a:pt x="313" y="704"/>
                  </a:lnTo>
                  <a:lnTo>
                    <a:pt x="306" y="704"/>
                  </a:lnTo>
                  <a:lnTo>
                    <a:pt x="309" y="710"/>
                  </a:lnTo>
                  <a:lnTo>
                    <a:pt x="310" y="710"/>
                  </a:lnTo>
                  <a:lnTo>
                    <a:pt x="311" y="709"/>
                  </a:lnTo>
                  <a:lnTo>
                    <a:pt x="315" y="703"/>
                  </a:lnTo>
                  <a:lnTo>
                    <a:pt x="315" y="701"/>
                  </a:lnTo>
                  <a:lnTo>
                    <a:pt x="308" y="701"/>
                  </a:lnTo>
                  <a:lnTo>
                    <a:pt x="313" y="706"/>
                  </a:lnTo>
                  <a:lnTo>
                    <a:pt x="314" y="705"/>
                  </a:lnTo>
                  <a:lnTo>
                    <a:pt x="316" y="701"/>
                  </a:lnTo>
                  <a:lnTo>
                    <a:pt x="316" y="699"/>
                  </a:lnTo>
                  <a:lnTo>
                    <a:pt x="309" y="699"/>
                  </a:lnTo>
                  <a:lnTo>
                    <a:pt x="313" y="705"/>
                  </a:lnTo>
                  <a:lnTo>
                    <a:pt x="314" y="705"/>
                  </a:lnTo>
                  <a:lnTo>
                    <a:pt x="318" y="699"/>
                  </a:lnTo>
                  <a:lnTo>
                    <a:pt x="318" y="697"/>
                  </a:lnTo>
                  <a:lnTo>
                    <a:pt x="310" y="697"/>
                  </a:lnTo>
                  <a:lnTo>
                    <a:pt x="314" y="704"/>
                  </a:lnTo>
                  <a:lnTo>
                    <a:pt x="315" y="703"/>
                  </a:lnTo>
                  <a:lnTo>
                    <a:pt x="318" y="697"/>
                  </a:lnTo>
                  <a:lnTo>
                    <a:pt x="318" y="696"/>
                  </a:lnTo>
                  <a:lnTo>
                    <a:pt x="311" y="696"/>
                  </a:lnTo>
                  <a:lnTo>
                    <a:pt x="315" y="702"/>
                  </a:lnTo>
                  <a:lnTo>
                    <a:pt x="316" y="702"/>
                  </a:lnTo>
                  <a:lnTo>
                    <a:pt x="320" y="696"/>
                  </a:lnTo>
                  <a:lnTo>
                    <a:pt x="320" y="695"/>
                  </a:lnTo>
                  <a:lnTo>
                    <a:pt x="313" y="695"/>
                  </a:lnTo>
                  <a:lnTo>
                    <a:pt x="316" y="701"/>
                  </a:lnTo>
                  <a:lnTo>
                    <a:pt x="317" y="701"/>
                  </a:lnTo>
                  <a:lnTo>
                    <a:pt x="321" y="694"/>
                  </a:lnTo>
                  <a:lnTo>
                    <a:pt x="321" y="693"/>
                  </a:lnTo>
                  <a:lnTo>
                    <a:pt x="314" y="693"/>
                  </a:lnTo>
                  <a:lnTo>
                    <a:pt x="317" y="700"/>
                  </a:lnTo>
                  <a:lnTo>
                    <a:pt x="318" y="699"/>
                  </a:lnTo>
                  <a:lnTo>
                    <a:pt x="319" y="699"/>
                  </a:lnTo>
                  <a:lnTo>
                    <a:pt x="323" y="693"/>
                  </a:lnTo>
                  <a:lnTo>
                    <a:pt x="323" y="692"/>
                  </a:lnTo>
                  <a:lnTo>
                    <a:pt x="316" y="692"/>
                  </a:lnTo>
                  <a:lnTo>
                    <a:pt x="319" y="698"/>
                  </a:lnTo>
                  <a:lnTo>
                    <a:pt x="321" y="697"/>
                  </a:lnTo>
                  <a:lnTo>
                    <a:pt x="324" y="691"/>
                  </a:lnTo>
                  <a:lnTo>
                    <a:pt x="324" y="691"/>
                  </a:lnTo>
                  <a:lnTo>
                    <a:pt x="317" y="691"/>
                  </a:lnTo>
                  <a:lnTo>
                    <a:pt x="317" y="698"/>
                  </a:lnTo>
                  <a:lnTo>
                    <a:pt x="318" y="698"/>
                  </a:lnTo>
                  <a:lnTo>
                    <a:pt x="326" y="691"/>
                  </a:lnTo>
                  <a:lnTo>
                    <a:pt x="326" y="690"/>
                  </a:lnTo>
                  <a:lnTo>
                    <a:pt x="318" y="690"/>
                  </a:lnTo>
                  <a:lnTo>
                    <a:pt x="322" y="696"/>
                  </a:lnTo>
                  <a:lnTo>
                    <a:pt x="323" y="696"/>
                  </a:lnTo>
                  <a:lnTo>
                    <a:pt x="324" y="695"/>
                  </a:lnTo>
                  <a:lnTo>
                    <a:pt x="328" y="689"/>
                  </a:lnTo>
                  <a:lnTo>
                    <a:pt x="328" y="688"/>
                  </a:lnTo>
                  <a:lnTo>
                    <a:pt x="321" y="688"/>
                  </a:lnTo>
                  <a:lnTo>
                    <a:pt x="326" y="692"/>
                  </a:lnTo>
                  <a:lnTo>
                    <a:pt x="327" y="691"/>
                  </a:lnTo>
                  <a:lnTo>
                    <a:pt x="329" y="686"/>
                  </a:lnTo>
                  <a:lnTo>
                    <a:pt x="329" y="685"/>
                  </a:lnTo>
                  <a:lnTo>
                    <a:pt x="322" y="685"/>
                  </a:lnTo>
                  <a:lnTo>
                    <a:pt x="327" y="690"/>
                  </a:lnTo>
                  <a:lnTo>
                    <a:pt x="328" y="689"/>
                  </a:lnTo>
                  <a:lnTo>
                    <a:pt x="330" y="684"/>
                  </a:lnTo>
                  <a:lnTo>
                    <a:pt x="330" y="682"/>
                  </a:lnTo>
                  <a:lnTo>
                    <a:pt x="323" y="682"/>
                  </a:lnTo>
                  <a:lnTo>
                    <a:pt x="326" y="688"/>
                  </a:lnTo>
                  <a:lnTo>
                    <a:pt x="327" y="688"/>
                  </a:lnTo>
                  <a:lnTo>
                    <a:pt x="329" y="686"/>
                  </a:lnTo>
                  <a:lnTo>
                    <a:pt x="330" y="685"/>
                  </a:lnTo>
                  <a:lnTo>
                    <a:pt x="332" y="680"/>
                  </a:lnTo>
                  <a:lnTo>
                    <a:pt x="332" y="680"/>
                  </a:lnTo>
                  <a:lnTo>
                    <a:pt x="325" y="680"/>
                  </a:lnTo>
                  <a:lnTo>
                    <a:pt x="330" y="684"/>
                  </a:lnTo>
                  <a:lnTo>
                    <a:pt x="331" y="683"/>
                  </a:lnTo>
                  <a:lnTo>
                    <a:pt x="333" y="678"/>
                  </a:lnTo>
                  <a:lnTo>
                    <a:pt x="333" y="677"/>
                  </a:lnTo>
                  <a:lnTo>
                    <a:pt x="326" y="677"/>
                  </a:lnTo>
                  <a:lnTo>
                    <a:pt x="330" y="684"/>
                  </a:lnTo>
                  <a:lnTo>
                    <a:pt x="331" y="683"/>
                  </a:lnTo>
                  <a:lnTo>
                    <a:pt x="334" y="677"/>
                  </a:lnTo>
                  <a:lnTo>
                    <a:pt x="334" y="677"/>
                  </a:lnTo>
                  <a:lnTo>
                    <a:pt x="327" y="677"/>
                  </a:lnTo>
                  <a:lnTo>
                    <a:pt x="331" y="683"/>
                  </a:lnTo>
                  <a:lnTo>
                    <a:pt x="332" y="682"/>
                  </a:lnTo>
                  <a:lnTo>
                    <a:pt x="335" y="676"/>
                  </a:lnTo>
                  <a:lnTo>
                    <a:pt x="335" y="675"/>
                  </a:lnTo>
                  <a:lnTo>
                    <a:pt x="328" y="675"/>
                  </a:lnTo>
                  <a:lnTo>
                    <a:pt x="332" y="681"/>
                  </a:lnTo>
                  <a:lnTo>
                    <a:pt x="333" y="681"/>
                  </a:lnTo>
                  <a:lnTo>
                    <a:pt x="337" y="675"/>
                  </a:lnTo>
                  <a:lnTo>
                    <a:pt x="337" y="674"/>
                  </a:lnTo>
                  <a:lnTo>
                    <a:pt x="330" y="674"/>
                  </a:lnTo>
                  <a:lnTo>
                    <a:pt x="330" y="681"/>
                  </a:lnTo>
                  <a:lnTo>
                    <a:pt x="331" y="681"/>
                  </a:lnTo>
                  <a:lnTo>
                    <a:pt x="338" y="674"/>
                  </a:lnTo>
                  <a:lnTo>
                    <a:pt x="338" y="673"/>
                  </a:lnTo>
                  <a:lnTo>
                    <a:pt x="331" y="673"/>
                  </a:lnTo>
                  <a:lnTo>
                    <a:pt x="331" y="681"/>
                  </a:lnTo>
                  <a:lnTo>
                    <a:pt x="332" y="681"/>
                  </a:lnTo>
                  <a:lnTo>
                    <a:pt x="335" y="680"/>
                  </a:lnTo>
                  <a:lnTo>
                    <a:pt x="336" y="679"/>
                  </a:lnTo>
                  <a:lnTo>
                    <a:pt x="329" y="667"/>
                  </a:lnTo>
                  <a:lnTo>
                    <a:pt x="328" y="667"/>
                  </a:lnTo>
                  <a:lnTo>
                    <a:pt x="332" y="673"/>
                  </a:lnTo>
                  <a:lnTo>
                    <a:pt x="332" y="666"/>
                  </a:lnTo>
                  <a:lnTo>
                    <a:pt x="331" y="666"/>
                  </a:lnTo>
                  <a:lnTo>
                    <a:pt x="324" y="673"/>
                  </a:lnTo>
                  <a:lnTo>
                    <a:pt x="324" y="674"/>
                  </a:lnTo>
                  <a:lnTo>
                    <a:pt x="331" y="674"/>
                  </a:lnTo>
                  <a:lnTo>
                    <a:pt x="331" y="667"/>
                  </a:lnTo>
                  <a:lnTo>
                    <a:pt x="330" y="667"/>
                  </a:lnTo>
                  <a:lnTo>
                    <a:pt x="322" y="674"/>
                  </a:lnTo>
                  <a:lnTo>
                    <a:pt x="322" y="675"/>
                  </a:lnTo>
                  <a:lnTo>
                    <a:pt x="330" y="675"/>
                  </a:lnTo>
                  <a:lnTo>
                    <a:pt x="326" y="668"/>
                  </a:lnTo>
                  <a:lnTo>
                    <a:pt x="325" y="669"/>
                  </a:lnTo>
                  <a:lnTo>
                    <a:pt x="321" y="675"/>
                  </a:lnTo>
                  <a:lnTo>
                    <a:pt x="321" y="676"/>
                  </a:lnTo>
                  <a:lnTo>
                    <a:pt x="328" y="676"/>
                  </a:lnTo>
                  <a:lnTo>
                    <a:pt x="325" y="669"/>
                  </a:lnTo>
                  <a:lnTo>
                    <a:pt x="324" y="670"/>
                  </a:lnTo>
                  <a:lnTo>
                    <a:pt x="320" y="677"/>
                  </a:lnTo>
                  <a:lnTo>
                    <a:pt x="320" y="677"/>
                  </a:lnTo>
                  <a:lnTo>
                    <a:pt x="327" y="677"/>
                  </a:lnTo>
                  <a:lnTo>
                    <a:pt x="324" y="671"/>
                  </a:lnTo>
                  <a:lnTo>
                    <a:pt x="323" y="671"/>
                  </a:lnTo>
                  <a:lnTo>
                    <a:pt x="319" y="677"/>
                  </a:lnTo>
                  <a:lnTo>
                    <a:pt x="319" y="678"/>
                  </a:lnTo>
                  <a:lnTo>
                    <a:pt x="326" y="678"/>
                  </a:lnTo>
                  <a:lnTo>
                    <a:pt x="321" y="673"/>
                  </a:lnTo>
                  <a:lnTo>
                    <a:pt x="320" y="675"/>
                  </a:lnTo>
                  <a:lnTo>
                    <a:pt x="318" y="680"/>
                  </a:lnTo>
                  <a:lnTo>
                    <a:pt x="318" y="680"/>
                  </a:lnTo>
                  <a:lnTo>
                    <a:pt x="325" y="680"/>
                  </a:lnTo>
                  <a:lnTo>
                    <a:pt x="320" y="675"/>
                  </a:lnTo>
                  <a:lnTo>
                    <a:pt x="319" y="677"/>
                  </a:lnTo>
                  <a:lnTo>
                    <a:pt x="324" y="681"/>
                  </a:lnTo>
                  <a:lnTo>
                    <a:pt x="321" y="675"/>
                  </a:lnTo>
                  <a:lnTo>
                    <a:pt x="319" y="676"/>
                  </a:lnTo>
                  <a:lnTo>
                    <a:pt x="316" y="682"/>
                  </a:lnTo>
                  <a:lnTo>
                    <a:pt x="316" y="684"/>
                  </a:lnTo>
                  <a:lnTo>
                    <a:pt x="323" y="684"/>
                  </a:lnTo>
                  <a:lnTo>
                    <a:pt x="318" y="679"/>
                  </a:lnTo>
                  <a:lnTo>
                    <a:pt x="316" y="680"/>
                  </a:lnTo>
                  <a:lnTo>
                    <a:pt x="314" y="685"/>
                  </a:lnTo>
                  <a:lnTo>
                    <a:pt x="314" y="686"/>
                  </a:lnTo>
                  <a:lnTo>
                    <a:pt x="322" y="686"/>
                  </a:lnTo>
                  <a:lnTo>
                    <a:pt x="316" y="681"/>
                  </a:lnTo>
                  <a:lnTo>
                    <a:pt x="315" y="683"/>
                  </a:lnTo>
                  <a:lnTo>
                    <a:pt x="314" y="688"/>
                  </a:lnTo>
                  <a:lnTo>
                    <a:pt x="314" y="689"/>
                  </a:lnTo>
                  <a:lnTo>
                    <a:pt x="321" y="689"/>
                  </a:lnTo>
                  <a:lnTo>
                    <a:pt x="317" y="682"/>
                  </a:lnTo>
                  <a:lnTo>
                    <a:pt x="316" y="683"/>
                  </a:lnTo>
                  <a:lnTo>
                    <a:pt x="315" y="684"/>
                  </a:lnTo>
                  <a:lnTo>
                    <a:pt x="311" y="690"/>
                  </a:lnTo>
                  <a:lnTo>
                    <a:pt x="311" y="691"/>
                  </a:lnTo>
                  <a:lnTo>
                    <a:pt x="318" y="691"/>
                  </a:lnTo>
                  <a:lnTo>
                    <a:pt x="318" y="684"/>
                  </a:lnTo>
                  <a:lnTo>
                    <a:pt x="317" y="684"/>
                  </a:lnTo>
                  <a:lnTo>
                    <a:pt x="310" y="691"/>
                  </a:lnTo>
                  <a:lnTo>
                    <a:pt x="310" y="691"/>
                  </a:lnTo>
                  <a:lnTo>
                    <a:pt x="317" y="691"/>
                  </a:lnTo>
                  <a:lnTo>
                    <a:pt x="314" y="685"/>
                  </a:lnTo>
                  <a:lnTo>
                    <a:pt x="313" y="685"/>
                  </a:lnTo>
                  <a:lnTo>
                    <a:pt x="309" y="692"/>
                  </a:lnTo>
                  <a:lnTo>
                    <a:pt x="309" y="693"/>
                  </a:lnTo>
                  <a:lnTo>
                    <a:pt x="316" y="693"/>
                  </a:lnTo>
                  <a:lnTo>
                    <a:pt x="313" y="686"/>
                  </a:lnTo>
                  <a:lnTo>
                    <a:pt x="311" y="687"/>
                  </a:lnTo>
                  <a:lnTo>
                    <a:pt x="310" y="687"/>
                  </a:lnTo>
                  <a:lnTo>
                    <a:pt x="306" y="693"/>
                  </a:lnTo>
                  <a:lnTo>
                    <a:pt x="306" y="694"/>
                  </a:lnTo>
                  <a:lnTo>
                    <a:pt x="314" y="694"/>
                  </a:lnTo>
                  <a:lnTo>
                    <a:pt x="310" y="688"/>
                  </a:lnTo>
                  <a:lnTo>
                    <a:pt x="309" y="689"/>
                  </a:lnTo>
                  <a:lnTo>
                    <a:pt x="306" y="695"/>
                  </a:lnTo>
                  <a:lnTo>
                    <a:pt x="306" y="696"/>
                  </a:lnTo>
                  <a:lnTo>
                    <a:pt x="313" y="696"/>
                  </a:lnTo>
                  <a:lnTo>
                    <a:pt x="309" y="689"/>
                  </a:lnTo>
                  <a:lnTo>
                    <a:pt x="308" y="690"/>
                  </a:lnTo>
                  <a:lnTo>
                    <a:pt x="304" y="696"/>
                  </a:lnTo>
                  <a:lnTo>
                    <a:pt x="304" y="697"/>
                  </a:lnTo>
                  <a:lnTo>
                    <a:pt x="311" y="697"/>
                  </a:lnTo>
                  <a:lnTo>
                    <a:pt x="308" y="690"/>
                  </a:lnTo>
                  <a:lnTo>
                    <a:pt x="307" y="691"/>
                  </a:lnTo>
                  <a:lnTo>
                    <a:pt x="303" y="697"/>
                  </a:lnTo>
                  <a:lnTo>
                    <a:pt x="303" y="699"/>
                  </a:lnTo>
                  <a:lnTo>
                    <a:pt x="310" y="699"/>
                  </a:lnTo>
                  <a:lnTo>
                    <a:pt x="307" y="692"/>
                  </a:lnTo>
                  <a:lnTo>
                    <a:pt x="306" y="693"/>
                  </a:lnTo>
                  <a:lnTo>
                    <a:pt x="302" y="699"/>
                  </a:lnTo>
                  <a:lnTo>
                    <a:pt x="302" y="701"/>
                  </a:lnTo>
                  <a:lnTo>
                    <a:pt x="309" y="701"/>
                  </a:lnTo>
                  <a:lnTo>
                    <a:pt x="304" y="696"/>
                  </a:lnTo>
                  <a:lnTo>
                    <a:pt x="303" y="697"/>
                  </a:lnTo>
                  <a:lnTo>
                    <a:pt x="301" y="701"/>
                  </a:lnTo>
                  <a:lnTo>
                    <a:pt x="301" y="703"/>
                  </a:lnTo>
                  <a:lnTo>
                    <a:pt x="308" y="703"/>
                  </a:lnTo>
                  <a:lnTo>
                    <a:pt x="305" y="697"/>
                  </a:lnTo>
                  <a:lnTo>
                    <a:pt x="303" y="697"/>
                  </a:lnTo>
                  <a:lnTo>
                    <a:pt x="302" y="698"/>
                  </a:lnTo>
                  <a:lnTo>
                    <a:pt x="298" y="704"/>
                  </a:lnTo>
                  <a:lnTo>
                    <a:pt x="298" y="705"/>
                  </a:lnTo>
                  <a:lnTo>
                    <a:pt x="306" y="705"/>
                  </a:lnTo>
                  <a:lnTo>
                    <a:pt x="302" y="699"/>
                  </a:lnTo>
                  <a:lnTo>
                    <a:pt x="301" y="700"/>
                  </a:lnTo>
                  <a:lnTo>
                    <a:pt x="298" y="706"/>
                  </a:lnTo>
                  <a:lnTo>
                    <a:pt x="298" y="707"/>
                  </a:lnTo>
                  <a:lnTo>
                    <a:pt x="305" y="707"/>
                  </a:lnTo>
                  <a:lnTo>
                    <a:pt x="299" y="702"/>
                  </a:lnTo>
                  <a:lnTo>
                    <a:pt x="298" y="703"/>
                  </a:lnTo>
                  <a:lnTo>
                    <a:pt x="296" y="708"/>
                  </a:lnTo>
                  <a:lnTo>
                    <a:pt x="296" y="709"/>
                  </a:lnTo>
                  <a:lnTo>
                    <a:pt x="303" y="709"/>
                  </a:lnTo>
                  <a:lnTo>
                    <a:pt x="300" y="702"/>
                  </a:lnTo>
                  <a:lnTo>
                    <a:pt x="299" y="703"/>
                  </a:lnTo>
                  <a:lnTo>
                    <a:pt x="295" y="709"/>
                  </a:lnTo>
                  <a:lnTo>
                    <a:pt x="295" y="709"/>
                  </a:lnTo>
                  <a:lnTo>
                    <a:pt x="302" y="709"/>
                  </a:lnTo>
                  <a:lnTo>
                    <a:pt x="299" y="703"/>
                  </a:lnTo>
                  <a:lnTo>
                    <a:pt x="298" y="704"/>
                  </a:lnTo>
                  <a:lnTo>
                    <a:pt x="297" y="705"/>
                  </a:lnTo>
                  <a:lnTo>
                    <a:pt x="304" y="717"/>
                  </a:lnTo>
                  <a:close/>
                  <a:moveTo>
                    <a:pt x="365" y="641"/>
                  </a:moveTo>
                  <a:lnTo>
                    <a:pt x="366" y="641"/>
                  </a:lnTo>
                  <a:lnTo>
                    <a:pt x="373" y="634"/>
                  </a:lnTo>
                  <a:lnTo>
                    <a:pt x="373" y="633"/>
                  </a:lnTo>
                  <a:lnTo>
                    <a:pt x="366" y="633"/>
                  </a:lnTo>
                  <a:lnTo>
                    <a:pt x="366" y="640"/>
                  </a:lnTo>
                  <a:lnTo>
                    <a:pt x="367" y="640"/>
                  </a:lnTo>
                  <a:lnTo>
                    <a:pt x="370" y="640"/>
                  </a:lnTo>
                  <a:lnTo>
                    <a:pt x="371" y="639"/>
                  </a:lnTo>
                  <a:lnTo>
                    <a:pt x="375" y="632"/>
                  </a:lnTo>
                  <a:lnTo>
                    <a:pt x="375" y="632"/>
                  </a:lnTo>
                  <a:lnTo>
                    <a:pt x="368" y="632"/>
                  </a:lnTo>
                  <a:lnTo>
                    <a:pt x="371" y="638"/>
                  </a:lnTo>
                  <a:lnTo>
                    <a:pt x="373" y="638"/>
                  </a:lnTo>
                  <a:lnTo>
                    <a:pt x="374" y="637"/>
                  </a:lnTo>
                  <a:lnTo>
                    <a:pt x="378" y="631"/>
                  </a:lnTo>
                  <a:lnTo>
                    <a:pt x="378" y="630"/>
                  </a:lnTo>
                  <a:lnTo>
                    <a:pt x="370" y="630"/>
                  </a:lnTo>
                  <a:lnTo>
                    <a:pt x="376" y="635"/>
                  </a:lnTo>
                  <a:lnTo>
                    <a:pt x="377" y="634"/>
                  </a:lnTo>
                  <a:lnTo>
                    <a:pt x="378" y="629"/>
                  </a:lnTo>
                  <a:lnTo>
                    <a:pt x="378" y="628"/>
                  </a:lnTo>
                  <a:lnTo>
                    <a:pt x="371" y="628"/>
                  </a:lnTo>
                  <a:lnTo>
                    <a:pt x="375" y="635"/>
                  </a:lnTo>
                  <a:lnTo>
                    <a:pt x="376" y="634"/>
                  </a:lnTo>
                  <a:lnTo>
                    <a:pt x="380" y="628"/>
                  </a:lnTo>
                  <a:lnTo>
                    <a:pt x="380" y="627"/>
                  </a:lnTo>
                  <a:lnTo>
                    <a:pt x="373" y="627"/>
                  </a:lnTo>
                  <a:lnTo>
                    <a:pt x="378" y="632"/>
                  </a:lnTo>
                  <a:lnTo>
                    <a:pt x="379" y="631"/>
                  </a:lnTo>
                  <a:lnTo>
                    <a:pt x="380" y="629"/>
                  </a:lnTo>
                  <a:lnTo>
                    <a:pt x="382" y="624"/>
                  </a:lnTo>
                  <a:lnTo>
                    <a:pt x="382" y="624"/>
                  </a:lnTo>
                  <a:lnTo>
                    <a:pt x="375" y="624"/>
                  </a:lnTo>
                  <a:lnTo>
                    <a:pt x="378" y="630"/>
                  </a:lnTo>
                  <a:lnTo>
                    <a:pt x="379" y="629"/>
                  </a:lnTo>
                  <a:lnTo>
                    <a:pt x="383" y="623"/>
                  </a:lnTo>
                  <a:lnTo>
                    <a:pt x="383" y="622"/>
                  </a:lnTo>
                  <a:lnTo>
                    <a:pt x="376" y="622"/>
                  </a:lnTo>
                  <a:lnTo>
                    <a:pt x="381" y="627"/>
                  </a:lnTo>
                  <a:lnTo>
                    <a:pt x="382" y="626"/>
                  </a:lnTo>
                  <a:lnTo>
                    <a:pt x="384" y="621"/>
                  </a:lnTo>
                  <a:lnTo>
                    <a:pt x="384" y="620"/>
                  </a:lnTo>
                  <a:lnTo>
                    <a:pt x="377" y="620"/>
                  </a:lnTo>
                  <a:lnTo>
                    <a:pt x="382" y="625"/>
                  </a:lnTo>
                  <a:lnTo>
                    <a:pt x="383" y="624"/>
                  </a:lnTo>
                  <a:lnTo>
                    <a:pt x="386" y="619"/>
                  </a:lnTo>
                  <a:lnTo>
                    <a:pt x="386" y="619"/>
                  </a:lnTo>
                  <a:lnTo>
                    <a:pt x="378" y="619"/>
                  </a:lnTo>
                  <a:lnTo>
                    <a:pt x="382" y="625"/>
                  </a:lnTo>
                  <a:lnTo>
                    <a:pt x="383" y="624"/>
                  </a:lnTo>
                  <a:lnTo>
                    <a:pt x="386" y="618"/>
                  </a:lnTo>
                  <a:lnTo>
                    <a:pt x="386" y="617"/>
                  </a:lnTo>
                  <a:lnTo>
                    <a:pt x="379" y="617"/>
                  </a:lnTo>
                  <a:lnTo>
                    <a:pt x="383" y="624"/>
                  </a:lnTo>
                  <a:lnTo>
                    <a:pt x="384" y="623"/>
                  </a:lnTo>
                  <a:lnTo>
                    <a:pt x="388" y="616"/>
                  </a:lnTo>
                  <a:lnTo>
                    <a:pt x="388" y="616"/>
                  </a:lnTo>
                  <a:lnTo>
                    <a:pt x="381" y="616"/>
                  </a:lnTo>
                  <a:lnTo>
                    <a:pt x="381" y="623"/>
                  </a:lnTo>
                  <a:lnTo>
                    <a:pt x="382" y="623"/>
                  </a:lnTo>
                  <a:lnTo>
                    <a:pt x="389" y="616"/>
                  </a:lnTo>
                  <a:lnTo>
                    <a:pt x="389" y="616"/>
                  </a:lnTo>
                  <a:lnTo>
                    <a:pt x="382" y="616"/>
                  </a:lnTo>
                  <a:lnTo>
                    <a:pt x="382" y="623"/>
                  </a:lnTo>
                  <a:lnTo>
                    <a:pt x="383" y="623"/>
                  </a:lnTo>
                  <a:lnTo>
                    <a:pt x="390" y="616"/>
                  </a:lnTo>
                  <a:lnTo>
                    <a:pt x="390" y="615"/>
                  </a:lnTo>
                  <a:lnTo>
                    <a:pt x="383" y="615"/>
                  </a:lnTo>
                  <a:lnTo>
                    <a:pt x="386" y="621"/>
                  </a:lnTo>
                  <a:lnTo>
                    <a:pt x="387" y="620"/>
                  </a:lnTo>
                  <a:lnTo>
                    <a:pt x="391" y="614"/>
                  </a:lnTo>
                  <a:lnTo>
                    <a:pt x="391" y="614"/>
                  </a:lnTo>
                  <a:lnTo>
                    <a:pt x="384" y="614"/>
                  </a:lnTo>
                  <a:lnTo>
                    <a:pt x="384" y="621"/>
                  </a:lnTo>
                  <a:lnTo>
                    <a:pt x="385" y="621"/>
                  </a:lnTo>
                  <a:lnTo>
                    <a:pt x="392" y="614"/>
                  </a:lnTo>
                  <a:lnTo>
                    <a:pt x="392" y="613"/>
                  </a:lnTo>
                  <a:lnTo>
                    <a:pt x="385" y="613"/>
                  </a:lnTo>
                  <a:lnTo>
                    <a:pt x="389" y="619"/>
                  </a:lnTo>
                  <a:lnTo>
                    <a:pt x="390" y="619"/>
                  </a:lnTo>
                  <a:lnTo>
                    <a:pt x="391" y="618"/>
                  </a:lnTo>
                  <a:lnTo>
                    <a:pt x="394" y="612"/>
                  </a:lnTo>
                  <a:lnTo>
                    <a:pt x="394" y="611"/>
                  </a:lnTo>
                  <a:lnTo>
                    <a:pt x="387" y="611"/>
                  </a:lnTo>
                  <a:lnTo>
                    <a:pt x="391" y="617"/>
                  </a:lnTo>
                  <a:lnTo>
                    <a:pt x="392" y="617"/>
                  </a:lnTo>
                  <a:lnTo>
                    <a:pt x="396" y="611"/>
                  </a:lnTo>
                  <a:lnTo>
                    <a:pt x="396" y="609"/>
                  </a:lnTo>
                  <a:lnTo>
                    <a:pt x="389" y="609"/>
                  </a:lnTo>
                  <a:lnTo>
                    <a:pt x="392" y="616"/>
                  </a:lnTo>
                  <a:lnTo>
                    <a:pt x="393" y="615"/>
                  </a:lnTo>
                  <a:lnTo>
                    <a:pt x="397" y="608"/>
                  </a:lnTo>
                  <a:lnTo>
                    <a:pt x="397" y="608"/>
                  </a:lnTo>
                  <a:lnTo>
                    <a:pt x="390" y="608"/>
                  </a:lnTo>
                  <a:lnTo>
                    <a:pt x="393" y="614"/>
                  </a:lnTo>
                  <a:lnTo>
                    <a:pt x="394" y="614"/>
                  </a:lnTo>
                  <a:lnTo>
                    <a:pt x="396" y="612"/>
                  </a:lnTo>
                  <a:lnTo>
                    <a:pt x="397" y="611"/>
                  </a:lnTo>
                  <a:lnTo>
                    <a:pt x="399" y="606"/>
                  </a:lnTo>
                  <a:lnTo>
                    <a:pt x="399" y="606"/>
                  </a:lnTo>
                  <a:lnTo>
                    <a:pt x="392" y="606"/>
                  </a:lnTo>
                  <a:lnTo>
                    <a:pt x="397" y="610"/>
                  </a:lnTo>
                  <a:lnTo>
                    <a:pt x="398" y="609"/>
                  </a:lnTo>
                  <a:lnTo>
                    <a:pt x="400" y="604"/>
                  </a:lnTo>
                  <a:lnTo>
                    <a:pt x="400" y="604"/>
                  </a:lnTo>
                  <a:lnTo>
                    <a:pt x="393" y="604"/>
                  </a:lnTo>
                  <a:lnTo>
                    <a:pt x="398" y="608"/>
                  </a:lnTo>
                  <a:lnTo>
                    <a:pt x="399" y="607"/>
                  </a:lnTo>
                  <a:lnTo>
                    <a:pt x="401" y="603"/>
                  </a:lnTo>
                  <a:lnTo>
                    <a:pt x="401" y="602"/>
                  </a:lnTo>
                  <a:lnTo>
                    <a:pt x="394" y="602"/>
                  </a:lnTo>
                  <a:lnTo>
                    <a:pt x="399" y="607"/>
                  </a:lnTo>
                  <a:lnTo>
                    <a:pt x="401" y="605"/>
                  </a:lnTo>
                  <a:lnTo>
                    <a:pt x="402" y="600"/>
                  </a:lnTo>
                  <a:lnTo>
                    <a:pt x="402" y="600"/>
                  </a:lnTo>
                  <a:lnTo>
                    <a:pt x="395" y="600"/>
                  </a:lnTo>
                  <a:lnTo>
                    <a:pt x="401" y="605"/>
                  </a:lnTo>
                  <a:lnTo>
                    <a:pt x="401" y="604"/>
                  </a:lnTo>
                  <a:lnTo>
                    <a:pt x="403" y="599"/>
                  </a:lnTo>
                  <a:lnTo>
                    <a:pt x="403" y="598"/>
                  </a:lnTo>
                  <a:lnTo>
                    <a:pt x="396" y="598"/>
                  </a:lnTo>
                  <a:lnTo>
                    <a:pt x="400" y="604"/>
                  </a:lnTo>
                  <a:lnTo>
                    <a:pt x="401" y="604"/>
                  </a:lnTo>
                  <a:lnTo>
                    <a:pt x="402" y="604"/>
                  </a:lnTo>
                  <a:lnTo>
                    <a:pt x="395" y="591"/>
                  </a:lnTo>
                  <a:lnTo>
                    <a:pt x="394" y="591"/>
                  </a:lnTo>
                  <a:lnTo>
                    <a:pt x="393" y="592"/>
                  </a:lnTo>
                  <a:lnTo>
                    <a:pt x="389" y="598"/>
                  </a:lnTo>
                  <a:lnTo>
                    <a:pt x="389" y="599"/>
                  </a:lnTo>
                  <a:lnTo>
                    <a:pt x="396" y="599"/>
                  </a:lnTo>
                  <a:lnTo>
                    <a:pt x="391" y="594"/>
                  </a:lnTo>
                  <a:lnTo>
                    <a:pt x="390" y="595"/>
                  </a:lnTo>
                  <a:lnTo>
                    <a:pt x="388" y="600"/>
                  </a:lnTo>
                  <a:lnTo>
                    <a:pt x="388" y="600"/>
                  </a:lnTo>
                  <a:lnTo>
                    <a:pt x="395" y="600"/>
                  </a:lnTo>
                  <a:lnTo>
                    <a:pt x="390" y="596"/>
                  </a:lnTo>
                  <a:lnTo>
                    <a:pt x="389" y="597"/>
                  </a:lnTo>
                  <a:lnTo>
                    <a:pt x="387" y="602"/>
                  </a:lnTo>
                  <a:lnTo>
                    <a:pt x="387" y="603"/>
                  </a:lnTo>
                  <a:lnTo>
                    <a:pt x="394" y="603"/>
                  </a:lnTo>
                  <a:lnTo>
                    <a:pt x="389" y="598"/>
                  </a:lnTo>
                  <a:lnTo>
                    <a:pt x="388" y="599"/>
                  </a:lnTo>
                  <a:lnTo>
                    <a:pt x="386" y="604"/>
                  </a:lnTo>
                  <a:lnTo>
                    <a:pt x="386" y="604"/>
                  </a:lnTo>
                  <a:lnTo>
                    <a:pt x="393" y="604"/>
                  </a:lnTo>
                  <a:lnTo>
                    <a:pt x="388" y="600"/>
                  </a:lnTo>
                  <a:lnTo>
                    <a:pt x="386" y="601"/>
                  </a:lnTo>
                  <a:lnTo>
                    <a:pt x="385" y="606"/>
                  </a:lnTo>
                  <a:lnTo>
                    <a:pt x="385" y="606"/>
                  </a:lnTo>
                  <a:lnTo>
                    <a:pt x="392" y="606"/>
                  </a:lnTo>
                  <a:lnTo>
                    <a:pt x="386" y="601"/>
                  </a:lnTo>
                  <a:lnTo>
                    <a:pt x="386" y="603"/>
                  </a:lnTo>
                  <a:lnTo>
                    <a:pt x="391" y="608"/>
                  </a:lnTo>
                  <a:lnTo>
                    <a:pt x="387" y="601"/>
                  </a:lnTo>
                  <a:lnTo>
                    <a:pt x="386" y="602"/>
                  </a:lnTo>
                  <a:lnTo>
                    <a:pt x="382" y="608"/>
                  </a:lnTo>
                  <a:lnTo>
                    <a:pt x="382" y="608"/>
                  </a:lnTo>
                  <a:lnTo>
                    <a:pt x="390" y="608"/>
                  </a:lnTo>
                  <a:lnTo>
                    <a:pt x="386" y="602"/>
                  </a:lnTo>
                  <a:lnTo>
                    <a:pt x="385" y="603"/>
                  </a:lnTo>
                  <a:lnTo>
                    <a:pt x="382" y="609"/>
                  </a:lnTo>
                  <a:lnTo>
                    <a:pt x="382" y="611"/>
                  </a:lnTo>
                  <a:lnTo>
                    <a:pt x="389" y="611"/>
                  </a:lnTo>
                  <a:lnTo>
                    <a:pt x="385" y="604"/>
                  </a:lnTo>
                  <a:lnTo>
                    <a:pt x="384" y="605"/>
                  </a:lnTo>
                  <a:lnTo>
                    <a:pt x="380" y="611"/>
                  </a:lnTo>
                  <a:lnTo>
                    <a:pt x="380" y="612"/>
                  </a:lnTo>
                  <a:lnTo>
                    <a:pt x="387" y="612"/>
                  </a:lnTo>
                  <a:lnTo>
                    <a:pt x="384" y="605"/>
                  </a:lnTo>
                  <a:lnTo>
                    <a:pt x="383" y="606"/>
                  </a:lnTo>
                  <a:lnTo>
                    <a:pt x="382" y="607"/>
                  </a:lnTo>
                  <a:lnTo>
                    <a:pt x="378" y="613"/>
                  </a:lnTo>
                  <a:lnTo>
                    <a:pt x="378" y="614"/>
                  </a:lnTo>
                  <a:lnTo>
                    <a:pt x="385" y="614"/>
                  </a:lnTo>
                  <a:lnTo>
                    <a:pt x="385" y="607"/>
                  </a:lnTo>
                  <a:lnTo>
                    <a:pt x="384" y="607"/>
                  </a:lnTo>
                  <a:lnTo>
                    <a:pt x="377" y="614"/>
                  </a:lnTo>
                  <a:lnTo>
                    <a:pt x="377" y="614"/>
                  </a:lnTo>
                  <a:lnTo>
                    <a:pt x="384" y="614"/>
                  </a:lnTo>
                  <a:lnTo>
                    <a:pt x="381" y="608"/>
                  </a:lnTo>
                  <a:lnTo>
                    <a:pt x="379" y="608"/>
                  </a:lnTo>
                  <a:lnTo>
                    <a:pt x="376" y="615"/>
                  </a:lnTo>
                  <a:lnTo>
                    <a:pt x="376" y="616"/>
                  </a:lnTo>
                  <a:lnTo>
                    <a:pt x="383" y="616"/>
                  </a:lnTo>
                  <a:lnTo>
                    <a:pt x="383" y="608"/>
                  </a:lnTo>
                  <a:lnTo>
                    <a:pt x="382" y="608"/>
                  </a:lnTo>
                  <a:lnTo>
                    <a:pt x="374" y="616"/>
                  </a:lnTo>
                  <a:lnTo>
                    <a:pt x="374" y="616"/>
                  </a:lnTo>
                  <a:lnTo>
                    <a:pt x="382" y="616"/>
                  </a:lnTo>
                  <a:lnTo>
                    <a:pt x="382" y="609"/>
                  </a:lnTo>
                  <a:lnTo>
                    <a:pt x="381" y="609"/>
                  </a:lnTo>
                  <a:lnTo>
                    <a:pt x="374" y="616"/>
                  </a:lnTo>
                  <a:lnTo>
                    <a:pt x="374" y="616"/>
                  </a:lnTo>
                  <a:lnTo>
                    <a:pt x="381" y="616"/>
                  </a:lnTo>
                  <a:lnTo>
                    <a:pt x="377" y="610"/>
                  </a:lnTo>
                  <a:lnTo>
                    <a:pt x="376" y="611"/>
                  </a:lnTo>
                  <a:lnTo>
                    <a:pt x="372" y="617"/>
                  </a:lnTo>
                  <a:lnTo>
                    <a:pt x="372" y="618"/>
                  </a:lnTo>
                  <a:lnTo>
                    <a:pt x="379" y="618"/>
                  </a:lnTo>
                  <a:lnTo>
                    <a:pt x="376" y="612"/>
                  </a:lnTo>
                  <a:lnTo>
                    <a:pt x="375" y="612"/>
                  </a:lnTo>
                  <a:lnTo>
                    <a:pt x="371" y="619"/>
                  </a:lnTo>
                  <a:lnTo>
                    <a:pt x="371" y="619"/>
                  </a:lnTo>
                  <a:lnTo>
                    <a:pt x="378" y="619"/>
                  </a:lnTo>
                  <a:lnTo>
                    <a:pt x="373" y="614"/>
                  </a:lnTo>
                  <a:lnTo>
                    <a:pt x="372" y="616"/>
                  </a:lnTo>
                  <a:lnTo>
                    <a:pt x="370" y="620"/>
                  </a:lnTo>
                  <a:lnTo>
                    <a:pt x="370" y="621"/>
                  </a:lnTo>
                  <a:lnTo>
                    <a:pt x="377" y="621"/>
                  </a:lnTo>
                  <a:lnTo>
                    <a:pt x="372" y="616"/>
                  </a:lnTo>
                  <a:lnTo>
                    <a:pt x="371" y="617"/>
                  </a:lnTo>
                  <a:lnTo>
                    <a:pt x="369" y="622"/>
                  </a:lnTo>
                  <a:lnTo>
                    <a:pt x="369" y="623"/>
                  </a:lnTo>
                  <a:lnTo>
                    <a:pt x="376" y="623"/>
                  </a:lnTo>
                  <a:lnTo>
                    <a:pt x="373" y="616"/>
                  </a:lnTo>
                  <a:lnTo>
                    <a:pt x="371" y="617"/>
                  </a:lnTo>
                  <a:lnTo>
                    <a:pt x="368" y="624"/>
                  </a:lnTo>
                  <a:lnTo>
                    <a:pt x="368" y="624"/>
                  </a:lnTo>
                  <a:lnTo>
                    <a:pt x="375" y="624"/>
                  </a:lnTo>
                  <a:lnTo>
                    <a:pt x="370" y="620"/>
                  </a:lnTo>
                  <a:lnTo>
                    <a:pt x="369" y="621"/>
                  </a:lnTo>
                  <a:lnTo>
                    <a:pt x="367" y="622"/>
                  </a:lnTo>
                  <a:lnTo>
                    <a:pt x="366" y="627"/>
                  </a:lnTo>
                  <a:lnTo>
                    <a:pt x="366" y="628"/>
                  </a:lnTo>
                  <a:lnTo>
                    <a:pt x="373" y="628"/>
                  </a:lnTo>
                  <a:lnTo>
                    <a:pt x="369" y="621"/>
                  </a:lnTo>
                  <a:lnTo>
                    <a:pt x="368" y="622"/>
                  </a:lnTo>
                  <a:lnTo>
                    <a:pt x="364" y="628"/>
                  </a:lnTo>
                  <a:lnTo>
                    <a:pt x="364" y="629"/>
                  </a:lnTo>
                  <a:lnTo>
                    <a:pt x="371" y="629"/>
                  </a:lnTo>
                  <a:lnTo>
                    <a:pt x="366" y="624"/>
                  </a:lnTo>
                  <a:lnTo>
                    <a:pt x="365" y="625"/>
                  </a:lnTo>
                  <a:lnTo>
                    <a:pt x="363" y="630"/>
                  </a:lnTo>
                  <a:lnTo>
                    <a:pt x="363" y="631"/>
                  </a:lnTo>
                  <a:lnTo>
                    <a:pt x="370" y="631"/>
                  </a:lnTo>
                  <a:lnTo>
                    <a:pt x="367" y="624"/>
                  </a:lnTo>
                  <a:lnTo>
                    <a:pt x="366" y="625"/>
                  </a:lnTo>
                  <a:lnTo>
                    <a:pt x="365" y="626"/>
                  </a:lnTo>
                  <a:lnTo>
                    <a:pt x="361" y="632"/>
                  </a:lnTo>
                  <a:lnTo>
                    <a:pt x="361" y="632"/>
                  </a:lnTo>
                  <a:lnTo>
                    <a:pt x="368" y="632"/>
                  </a:lnTo>
                  <a:lnTo>
                    <a:pt x="365" y="626"/>
                  </a:lnTo>
                  <a:lnTo>
                    <a:pt x="364" y="627"/>
                  </a:lnTo>
                  <a:lnTo>
                    <a:pt x="367" y="633"/>
                  </a:lnTo>
                  <a:lnTo>
                    <a:pt x="367" y="626"/>
                  </a:lnTo>
                  <a:lnTo>
                    <a:pt x="366" y="626"/>
                  </a:lnTo>
                  <a:lnTo>
                    <a:pt x="359" y="633"/>
                  </a:lnTo>
                  <a:lnTo>
                    <a:pt x="359" y="634"/>
                  </a:lnTo>
                  <a:lnTo>
                    <a:pt x="366" y="634"/>
                  </a:lnTo>
                  <a:lnTo>
                    <a:pt x="366" y="627"/>
                  </a:lnTo>
                  <a:lnTo>
                    <a:pt x="365" y="627"/>
                  </a:lnTo>
                  <a:lnTo>
                    <a:pt x="365" y="641"/>
                  </a:lnTo>
                  <a:close/>
                  <a:moveTo>
                    <a:pt x="438" y="561"/>
                  </a:moveTo>
                  <a:lnTo>
                    <a:pt x="438" y="560"/>
                  </a:lnTo>
                  <a:lnTo>
                    <a:pt x="431" y="560"/>
                  </a:lnTo>
                  <a:lnTo>
                    <a:pt x="431" y="567"/>
                  </a:lnTo>
                  <a:lnTo>
                    <a:pt x="433" y="567"/>
                  </a:lnTo>
                  <a:lnTo>
                    <a:pt x="440" y="560"/>
                  </a:lnTo>
                  <a:lnTo>
                    <a:pt x="440" y="560"/>
                  </a:lnTo>
                  <a:lnTo>
                    <a:pt x="433" y="560"/>
                  </a:lnTo>
                  <a:lnTo>
                    <a:pt x="436" y="566"/>
                  </a:lnTo>
                  <a:lnTo>
                    <a:pt x="437" y="565"/>
                  </a:lnTo>
                  <a:lnTo>
                    <a:pt x="434" y="559"/>
                  </a:lnTo>
                  <a:lnTo>
                    <a:pt x="434" y="566"/>
                  </a:lnTo>
                  <a:lnTo>
                    <a:pt x="435" y="566"/>
                  </a:lnTo>
                  <a:lnTo>
                    <a:pt x="442" y="559"/>
                  </a:lnTo>
                  <a:lnTo>
                    <a:pt x="442" y="558"/>
                  </a:lnTo>
                  <a:lnTo>
                    <a:pt x="435" y="558"/>
                  </a:lnTo>
                  <a:lnTo>
                    <a:pt x="438" y="564"/>
                  </a:lnTo>
                  <a:lnTo>
                    <a:pt x="439" y="564"/>
                  </a:lnTo>
                  <a:lnTo>
                    <a:pt x="443" y="558"/>
                  </a:lnTo>
                  <a:lnTo>
                    <a:pt x="443" y="557"/>
                  </a:lnTo>
                  <a:lnTo>
                    <a:pt x="436" y="557"/>
                  </a:lnTo>
                  <a:lnTo>
                    <a:pt x="439" y="563"/>
                  </a:lnTo>
                  <a:lnTo>
                    <a:pt x="441" y="563"/>
                  </a:lnTo>
                  <a:lnTo>
                    <a:pt x="444" y="556"/>
                  </a:lnTo>
                  <a:lnTo>
                    <a:pt x="444" y="556"/>
                  </a:lnTo>
                  <a:lnTo>
                    <a:pt x="437" y="556"/>
                  </a:lnTo>
                  <a:lnTo>
                    <a:pt x="441" y="562"/>
                  </a:lnTo>
                  <a:lnTo>
                    <a:pt x="441" y="561"/>
                  </a:lnTo>
                  <a:lnTo>
                    <a:pt x="445" y="555"/>
                  </a:lnTo>
                  <a:lnTo>
                    <a:pt x="445" y="555"/>
                  </a:lnTo>
                  <a:lnTo>
                    <a:pt x="438" y="555"/>
                  </a:lnTo>
                  <a:lnTo>
                    <a:pt x="441" y="561"/>
                  </a:lnTo>
                  <a:lnTo>
                    <a:pt x="443" y="560"/>
                  </a:lnTo>
                  <a:lnTo>
                    <a:pt x="446" y="554"/>
                  </a:lnTo>
                  <a:lnTo>
                    <a:pt x="446" y="553"/>
                  </a:lnTo>
                  <a:lnTo>
                    <a:pt x="439" y="553"/>
                  </a:lnTo>
                  <a:lnTo>
                    <a:pt x="443" y="560"/>
                  </a:lnTo>
                  <a:lnTo>
                    <a:pt x="444" y="559"/>
                  </a:lnTo>
                  <a:lnTo>
                    <a:pt x="448" y="553"/>
                  </a:lnTo>
                  <a:lnTo>
                    <a:pt x="448" y="552"/>
                  </a:lnTo>
                  <a:lnTo>
                    <a:pt x="441" y="552"/>
                  </a:lnTo>
                  <a:lnTo>
                    <a:pt x="444" y="558"/>
                  </a:lnTo>
                  <a:lnTo>
                    <a:pt x="445" y="558"/>
                  </a:lnTo>
                  <a:lnTo>
                    <a:pt x="447" y="556"/>
                  </a:lnTo>
                  <a:lnTo>
                    <a:pt x="448" y="555"/>
                  </a:lnTo>
                  <a:lnTo>
                    <a:pt x="443" y="550"/>
                  </a:lnTo>
                  <a:lnTo>
                    <a:pt x="446" y="556"/>
                  </a:lnTo>
                  <a:lnTo>
                    <a:pt x="447" y="556"/>
                  </a:lnTo>
                  <a:lnTo>
                    <a:pt x="451" y="550"/>
                  </a:lnTo>
                  <a:lnTo>
                    <a:pt x="451" y="549"/>
                  </a:lnTo>
                  <a:lnTo>
                    <a:pt x="444" y="549"/>
                  </a:lnTo>
                  <a:lnTo>
                    <a:pt x="447" y="555"/>
                  </a:lnTo>
                  <a:lnTo>
                    <a:pt x="449" y="555"/>
                  </a:lnTo>
                  <a:lnTo>
                    <a:pt x="452" y="548"/>
                  </a:lnTo>
                  <a:lnTo>
                    <a:pt x="452" y="547"/>
                  </a:lnTo>
                  <a:lnTo>
                    <a:pt x="445" y="547"/>
                  </a:lnTo>
                  <a:lnTo>
                    <a:pt x="449" y="553"/>
                  </a:lnTo>
                  <a:lnTo>
                    <a:pt x="449" y="553"/>
                  </a:lnTo>
                  <a:lnTo>
                    <a:pt x="453" y="547"/>
                  </a:lnTo>
                  <a:lnTo>
                    <a:pt x="453" y="545"/>
                  </a:lnTo>
                  <a:lnTo>
                    <a:pt x="446" y="545"/>
                  </a:lnTo>
                  <a:lnTo>
                    <a:pt x="449" y="552"/>
                  </a:lnTo>
                  <a:lnTo>
                    <a:pt x="451" y="551"/>
                  </a:lnTo>
                  <a:lnTo>
                    <a:pt x="454" y="545"/>
                  </a:lnTo>
                  <a:lnTo>
                    <a:pt x="454" y="544"/>
                  </a:lnTo>
                  <a:lnTo>
                    <a:pt x="447" y="544"/>
                  </a:lnTo>
                  <a:lnTo>
                    <a:pt x="451" y="550"/>
                  </a:lnTo>
                  <a:lnTo>
                    <a:pt x="452" y="550"/>
                  </a:lnTo>
                  <a:lnTo>
                    <a:pt x="456" y="544"/>
                  </a:lnTo>
                  <a:lnTo>
                    <a:pt x="456" y="543"/>
                  </a:lnTo>
                  <a:lnTo>
                    <a:pt x="449" y="543"/>
                  </a:lnTo>
                  <a:lnTo>
                    <a:pt x="452" y="549"/>
                  </a:lnTo>
                  <a:lnTo>
                    <a:pt x="453" y="548"/>
                  </a:lnTo>
                  <a:lnTo>
                    <a:pt x="457" y="542"/>
                  </a:lnTo>
                  <a:lnTo>
                    <a:pt x="457" y="542"/>
                  </a:lnTo>
                  <a:lnTo>
                    <a:pt x="449" y="542"/>
                  </a:lnTo>
                  <a:lnTo>
                    <a:pt x="453" y="548"/>
                  </a:lnTo>
                  <a:lnTo>
                    <a:pt x="454" y="547"/>
                  </a:lnTo>
                  <a:lnTo>
                    <a:pt x="455" y="547"/>
                  </a:lnTo>
                  <a:lnTo>
                    <a:pt x="457" y="546"/>
                  </a:lnTo>
                  <a:lnTo>
                    <a:pt x="460" y="540"/>
                  </a:lnTo>
                  <a:lnTo>
                    <a:pt x="460" y="539"/>
                  </a:lnTo>
                  <a:lnTo>
                    <a:pt x="453" y="539"/>
                  </a:lnTo>
                  <a:lnTo>
                    <a:pt x="457" y="545"/>
                  </a:lnTo>
                  <a:lnTo>
                    <a:pt x="457" y="545"/>
                  </a:lnTo>
                  <a:lnTo>
                    <a:pt x="461" y="539"/>
                  </a:lnTo>
                  <a:lnTo>
                    <a:pt x="461" y="538"/>
                  </a:lnTo>
                  <a:lnTo>
                    <a:pt x="454" y="538"/>
                  </a:lnTo>
                  <a:lnTo>
                    <a:pt x="457" y="544"/>
                  </a:lnTo>
                  <a:lnTo>
                    <a:pt x="459" y="544"/>
                  </a:lnTo>
                  <a:lnTo>
                    <a:pt x="462" y="537"/>
                  </a:lnTo>
                  <a:lnTo>
                    <a:pt x="462" y="537"/>
                  </a:lnTo>
                  <a:lnTo>
                    <a:pt x="455" y="537"/>
                  </a:lnTo>
                  <a:lnTo>
                    <a:pt x="455" y="544"/>
                  </a:lnTo>
                  <a:lnTo>
                    <a:pt x="457" y="544"/>
                  </a:lnTo>
                  <a:lnTo>
                    <a:pt x="464" y="537"/>
                  </a:lnTo>
                  <a:lnTo>
                    <a:pt x="464" y="536"/>
                  </a:lnTo>
                  <a:lnTo>
                    <a:pt x="457" y="536"/>
                  </a:lnTo>
                  <a:lnTo>
                    <a:pt x="460" y="542"/>
                  </a:lnTo>
                  <a:lnTo>
                    <a:pt x="461" y="542"/>
                  </a:lnTo>
                  <a:lnTo>
                    <a:pt x="465" y="536"/>
                  </a:lnTo>
                  <a:lnTo>
                    <a:pt x="465" y="535"/>
                  </a:lnTo>
                  <a:lnTo>
                    <a:pt x="457" y="535"/>
                  </a:lnTo>
                  <a:lnTo>
                    <a:pt x="461" y="541"/>
                  </a:lnTo>
                  <a:lnTo>
                    <a:pt x="462" y="540"/>
                  </a:lnTo>
                  <a:lnTo>
                    <a:pt x="466" y="534"/>
                  </a:lnTo>
                  <a:lnTo>
                    <a:pt x="466" y="534"/>
                  </a:lnTo>
                  <a:lnTo>
                    <a:pt x="459" y="534"/>
                  </a:lnTo>
                  <a:lnTo>
                    <a:pt x="462" y="540"/>
                  </a:lnTo>
                  <a:lnTo>
                    <a:pt x="463" y="539"/>
                  </a:lnTo>
                  <a:lnTo>
                    <a:pt x="464" y="539"/>
                  </a:lnTo>
                  <a:lnTo>
                    <a:pt x="468" y="532"/>
                  </a:lnTo>
                  <a:lnTo>
                    <a:pt x="468" y="531"/>
                  </a:lnTo>
                  <a:lnTo>
                    <a:pt x="461" y="531"/>
                  </a:lnTo>
                  <a:lnTo>
                    <a:pt x="464" y="537"/>
                  </a:lnTo>
                  <a:lnTo>
                    <a:pt x="465" y="537"/>
                  </a:lnTo>
                  <a:lnTo>
                    <a:pt x="469" y="531"/>
                  </a:lnTo>
                  <a:lnTo>
                    <a:pt x="469" y="530"/>
                  </a:lnTo>
                  <a:lnTo>
                    <a:pt x="462" y="530"/>
                  </a:lnTo>
                  <a:lnTo>
                    <a:pt x="467" y="535"/>
                  </a:lnTo>
                  <a:lnTo>
                    <a:pt x="469" y="533"/>
                  </a:lnTo>
                  <a:lnTo>
                    <a:pt x="470" y="529"/>
                  </a:lnTo>
                  <a:lnTo>
                    <a:pt x="470" y="528"/>
                  </a:lnTo>
                  <a:lnTo>
                    <a:pt x="463" y="528"/>
                  </a:lnTo>
                  <a:lnTo>
                    <a:pt x="469" y="533"/>
                  </a:lnTo>
                  <a:lnTo>
                    <a:pt x="469" y="532"/>
                  </a:lnTo>
                  <a:lnTo>
                    <a:pt x="471" y="527"/>
                  </a:lnTo>
                  <a:lnTo>
                    <a:pt x="471" y="526"/>
                  </a:lnTo>
                  <a:lnTo>
                    <a:pt x="464" y="526"/>
                  </a:lnTo>
                  <a:lnTo>
                    <a:pt x="464" y="533"/>
                  </a:lnTo>
                  <a:lnTo>
                    <a:pt x="465" y="533"/>
                  </a:lnTo>
                  <a:lnTo>
                    <a:pt x="473" y="526"/>
                  </a:lnTo>
                  <a:lnTo>
                    <a:pt x="473" y="526"/>
                  </a:lnTo>
                  <a:lnTo>
                    <a:pt x="458" y="526"/>
                  </a:lnTo>
                  <a:lnTo>
                    <a:pt x="458" y="526"/>
                  </a:lnTo>
                  <a:lnTo>
                    <a:pt x="465" y="526"/>
                  </a:lnTo>
                  <a:lnTo>
                    <a:pt x="465" y="519"/>
                  </a:lnTo>
                  <a:lnTo>
                    <a:pt x="464" y="519"/>
                  </a:lnTo>
                  <a:lnTo>
                    <a:pt x="457" y="526"/>
                  </a:lnTo>
                  <a:lnTo>
                    <a:pt x="457" y="527"/>
                  </a:lnTo>
                  <a:lnTo>
                    <a:pt x="464" y="527"/>
                  </a:lnTo>
                  <a:lnTo>
                    <a:pt x="459" y="522"/>
                  </a:lnTo>
                  <a:lnTo>
                    <a:pt x="458" y="523"/>
                  </a:lnTo>
                  <a:lnTo>
                    <a:pt x="456" y="528"/>
                  </a:lnTo>
                  <a:lnTo>
                    <a:pt x="456" y="529"/>
                  </a:lnTo>
                  <a:lnTo>
                    <a:pt x="463" y="529"/>
                  </a:lnTo>
                  <a:lnTo>
                    <a:pt x="458" y="524"/>
                  </a:lnTo>
                  <a:lnTo>
                    <a:pt x="457" y="525"/>
                  </a:lnTo>
                  <a:lnTo>
                    <a:pt x="455" y="530"/>
                  </a:lnTo>
                  <a:lnTo>
                    <a:pt x="455" y="531"/>
                  </a:lnTo>
                  <a:lnTo>
                    <a:pt x="462" y="531"/>
                  </a:lnTo>
                  <a:lnTo>
                    <a:pt x="459" y="524"/>
                  </a:lnTo>
                  <a:lnTo>
                    <a:pt x="457" y="525"/>
                  </a:lnTo>
                  <a:lnTo>
                    <a:pt x="454" y="531"/>
                  </a:lnTo>
                  <a:lnTo>
                    <a:pt x="454" y="532"/>
                  </a:lnTo>
                  <a:lnTo>
                    <a:pt x="461" y="532"/>
                  </a:lnTo>
                  <a:lnTo>
                    <a:pt x="457" y="526"/>
                  </a:lnTo>
                  <a:lnTo>
                    <a:pt x="457" y="527"/>
                  </a:lnTo>
                  <a:lnTo>
                    <a:pt x="455" y="528"/>
                  </a:lnTo>
                  <a:lnTo>
                    <a:pt x="452" y="534"/>
                  </a:lnTo>
                  <a:lnTo>
                    <a:pt x="452" y="534"/>
                  </a:lnTo>
                  <a:lnTo>
                    <a:pt x="459" y="534"/>
                  </a:lnTo>
                  <a:lnTo>
                    <a:pt x="455" y="528"/>
                  </a:lnTo>
                  <a:lnTo>
                    <a:pt x="454" y="528"/>
                  </a:lnTo>
                  <a:lnTo>
                    <a:pt x="450" y="535"/>
                  </a:lnTo>
                  <a:lnTo>
                    <a:pt x="450" y="536"/>
                  </a:lnTo>
                  <a:lnTo>
                    <a:pt x="457" y="536"/>
                  </a:lnTo>
                  <a:lnTo>
                    <a:pt x="454" y="529"/>
                  </a:lnTo>
                  <a:lnTo>
                    <a:pt x="453" y="530"/>
                  </a:lnTo>
                  <a:lnTo>
                    <a:pt x="449" y="536"/>
                  </a:lnTo>
                  <a:lnTo>
                    <a:pt x="449" y="537"/>
                  </a:lnTo>
                  <a:lnTo>
                    <a:pt x="457" y="537"/>
                  </a:lnTo>
                  <a:lnTo>
                    <a:pt x="457" y="530"/>
                  </a:lnTo>
                  <a:lnTo>
                    <a:pt x="455" y="530"/>
                  </a:lnTo>
                  <a:lnTo>
                    <a:pt x="448" y="537"/>
                  </a:lnTo>
                  <a:lnTo>
                    <a:pt x="448" y="537"/>
                  </a:lnTo>
                  <a:lnTo>
                    <a:pt x="455" y="537"/>
                  </a:lnTo>
                  <a:lnTo>
                    <a:pt x="452" y="531"/>
                  </a:lnTo>
                  <a:lnTo>
                    <a:pt x="451" y="532"/>
                  </a:lnTo>
                  <a:lnTo>
                    <a:pt x="447" y="538"/>
                  </a:lnTo>
                  <a:lnTo>
                    <a:pt x="447" y="539"/>
                  </a:lnTo>
                  <a:lnTo>
                    <a:pt x="454" y="539"/>
                  </a:lnTo>
                  <a:lnTo>
                    <a:pt x="451" y="532"/>
                  </a:lnTo>
                  <a:lnTo>
                    <a:pt x="449" y="533"/>
                  </a:lnTo>
                  <a:lnTo>
                    <a:pt x="446" y="539"/>
                  </a:lnTo>
                  <a:lnTo>
                    <a:pt x="446" y="540"/>
                  </a:lnTo>
                  <a:lnTo>
                    <a:pt x="453" y="540"/>
                  </a:lnTo>
                  <a:lnTo>
                    <a:pt x="449" y="533"/>
                  </a:lnTo>
                  <a:lnTo>
                    <a:pt x="449" y="534"/>
                  </a:lnTo>
                  <a:lnTo>
                    <a:pt x="447" y="535"/>
                  </a:lnTo>
                  <a:lnTo>
                    <a:pt x="446" y="536"/>
                  </a:lnTo>
                  <a:lnTo>
                    <a:pt x="442" y="542"/>
                  </a:lnTo>
                  <a:lnTo>
                    <a:pt x="442" y="542"/>
                  </a:lnTo>
                  <a:lnTo>
                    <a:pt x="449" y="542"/>
                  </a:lnTo>
                  <a:lnTo>
                    <a:pt x="446" y="536"/>
                  </a:lnTo>
                  <a:lnTo>
                    <a:pt x="445" y="536"/>
                  </a:lnTo>
                  <a:lnTo>
                    <a:pt x="441" y="543"/>
                  </a:lnTo>
                  <a:lnTo>
                    <a:pt x="441" y="544"/>
                  </a:lnTo>
                  <a:lnTo>
                    <a:pt x="449" y="544"/>
                  </a:lnTo>
                  <a:lnTo>
                    <a:pt x="445" y="537"/>
                  </a:lnTo>
                  <a:lnTo>
                    <a:pt x="444" y="538"/>
                  </a:lnTo>
                  <a:lnTo>
                    <a:pt x="440" y="544"/>
                  </a:lnTo>
                  <a:lnTo>
                    <a:pt x="440" y="545"/>
                  </a:lnTo>
                  <a:lnTo>
                    <a:pt x="447" y="545"/>
                  </a:lnTo>
                  <a:lnTo>
                    <a:pt x="444" y="538"/>
                  </a:lnTo>
                  <a:lnTo>
                    <a:pt x="443" y="539"/>
                  </a:lnTo>
                  <a:lnTo>
                    <a:pt x="439" y="545"/>
                  </a:lnTo>
                  <a:lnTo>
                    <a:pt x="439" y="547"/>
                  </a:lnTo>
                  <a:lnTo>
                    <a:pt x="446" y="547"/>
                  </a:lnTo>
                  <a:lnTo>
                    <a:pt x="443" y="540"/>
                  </a:lnTo>
                  <a:lnTo>
                    <a:pt x="441" y="541"/>
                  </a:lnTo>
                  <a:lnTo>
                    <a:pt x="438" y="547"/>
                  </a:lnTo>
                  <a:lnTo>
                    <a:pt x="438" y="548"/>
                  </a:lnTo>
                  <a:lnTo>
                    <a:pt x="445" y="548"/>
                  </a:lnTo>
                  <a:lnTo>
                    <a:pt x="441" y="542"/>
                  </a:lnTo>
                  <a:lnTo>
                    <a:pt x="441" y="543"/>
                  </a:lnTo>
                  <a:lnTo>
                    <a:pt x="437" y="549"/>
                  </a:lnTo>
                  <a:lnTo>
                    <a:pt x="437" y="550"/>
                  </a:lnTo>
                  <a:lnTo>
                    <a:pt x="444" y="550"/>
                  </a:lnTo>
                  <a:lnTo>
                    <a:pt x="441" y="544"/>
                  </a:lnTo>
                  <a:lnTo>
                    <a:pt x="439" y="544"/>
                  </a:lnTo>
                  <a:lnTo>
                    <a:pt x="437" y="545"/>
                  </a:lnTo>
                  <a:lnTo>
                    <a:pt x="437" y="547"/>
                  </a:lnTo>
                  <a:lnTo>
                    <a:pt x="441" y="552"/>
                  </a:lnTo>
                  <a:lnTo>
                    <a:pt x="438" y="545"/>
                  </a:lnTo>
                  <a:lnTo>
                    <a:pt x="437" y="546"/>
                  </a:lnTo>
                  <a:lnTo>
                    <a:pt x="433" y="552"/>
                  </a:lnTo>
                  <a:lnTo>
                    <a:pt x="433" y="553"/>
                  </a:lnTo>
                  <a:lnTo>
                    <a:pt x="441" y="553"/>
                  </a:lnTo>
                  <a:lnTo>
                    <a:pt x="437" y="546"/>
                  </a:lnTo>
                  <a:lnTo>
                    <a:pt x="436" y="547"/>
                  </a:lnTo>
                  <a:lnTo>
                    <a:pt x="432" y="553"/>
                  </a:lnTo>
                  <a:lnTo>
                    <a:pt x="432" y="554"/>
                  </a:lnTo>
                  <a:lnTo>
                    <a:pt x="439" y="554"/>
                  </a:lnTo>
                  <a:lnTo>
                    <a:pt x="436" y="548"/>
                  </a:lnTo>
                  <a:lnTo>
                    <a:pt x="435" y="548"/>
                  </a:lnTo>
                  <a:lnTo>
                    <a:pt x="431" y="555"/>
                  </a:lnTo>
                  <a:lnTo>
                    <a:pt x="431" y="555"/>
                  </a:lnTo>
                  <a:lnTo>
                    <a:pt x="438" y="555"/>
                  </a:lnTo>
                  <a:lnTo>
                    <a:pt x="435" y="549"/>
                  </a:lnTo>
                  <a:lnTo>
                    <a:pt x="434" y="549"/>
                  </a:lnTo>
                  <a:lnTo>
                    <a:pt x="430" y="556"/>
                  </a:lnTo>
                  <a:lnTo>
                    <a:pt x="430" y="556"/>
                  </a:lnTo>
                  <a:lnTo>
                    <a:pt x="437" y="556"/>
                  </a:lnTo>
                  <a:lnTo>
                    <a:pt x="434" y="550"/>
                  </a:lnTo>
                  <a:lnTo>
                    <a:pt x="433" y="551"/>
                  </a:lnTo>
                  <a:lnTo>
                    <a:pt x="429" y="557"/>
                  </a:lnTo>
                  <a:lnTo>
                    <a:pt x="429" y="558"/>
                  </a:lnTo>
                  <a:lnTo>
                    <a:pt x="436" y="558"/>
                  </a:lnTo>
                  <a:lnTo>
                    <a:pt x="433" y="552"/>
                  </a:lnTo>
                  <a:lnTo>
                    <a:pt x="431" y="552"/>
                  </a:lnTo>
                  <a:lnTo>
                    <a:pt x="428" y="558"/>
                  </a:lnTo>
                  <a:lnTo>
                    <a:pt x="428" y="559"/>
                  </a:lnTo>
                  <a:lnTo>
                    <a:pt x="435" y="559"/>
                  </a:lnTo>
                  <a:lnTo>
                    <a:pt x="435" y="552"/>
                  </a:lnTo>
                  <a:lnTo>
                    <a:pt x="434" y="552"/>
                  </a:lnTo>
                  <a:lnTo>
                    <a:pt x="430" y="552"/>
                  </a:lnTo>
                  <a:lnTo>
                    <a:pt x="429" y="553"/>
                  </a:lnTo>
                  <a:lnTo>
                    <a:pt x="425" y="560"/>
                  </a:lnTo>
                  <a:lnTo>
                    <a:pt x="425" y="560"/>
                  </a:lnTo>
                  <a:lnTo>
                    <a:pt x="433" y="560"/>
                  </a:lnTo>
                  <a:lnTo>
                    <a:pt x="433" y="553"/>
                  </a:lnTo>
                  <a:lnTo>
                    <a:pt x="431" y="553"/>
                  </a:lnTo>
                  <a:lnTo>
                    <a:pt x="424" y="560"/>
                  </a:lnTo>
                  <a:lnTo>
                    <a:pt x="424" y="561"/>
                  </a:lnTo>
                  <a:lnTo>
                    <a:pt x="438" y="561"/>
                  </a:lnTo>
                  <a:close/>
                  <a:moveTo>
                    <a:pt x="503" y="500"/>
                  </a:moveTo>
                  <a:lnTo>
                    <a:pt x="504" y="494"/>
                  </a:lnTo>
                  <a:lnTo>
                    <a:pt x="497" y="493"/>
                  </a:lnTo>
                  <a:lnTo>
                    <a:pt x="497" y="500"/>
                  </a:lnTo>
                  <a:lnTo>
                    <a:pt x="498" y="500"/>
                  </a:lnTo>
                  <a:lnTo>
                    <a:pt x="499" y="500"/>
                  </a:lnTo>
                  <a:lnTo>
                    <a:pt x="501" y="500"/>
                  </a:lnTo>
                  <a:lnTo>
                    <a:pt x="502" y="500"/>
                  </a:lnTo>
                  <a:lnTo>
                    <a:pt x="509" y="494"/>
                  </a:lnTo>
                  <a:lnTo>
                    <a:pt x="510" y="488"/>
                  </a:lnTo>
                  <a:lnTo>
                    <a:pt x="503" y="487"/>
                  </a:lnTo>
                  <a:lnTo>
                    <a:pt x="503" y="494"/>
                  </a:lnTo>
                  <a:lnTo>
                    <a:pt x="504" y="494"/>
                  </a:lnTo>
                  <a:lnTo>
                    <a:pt x="505" y="494"/>
                  </a:lnTo>
                  <a:lnTo>
                    <a:pt x="506" y="494"/>
                  </a:lnTo>
                  <a:lnTo>
                    <a:pt x="507" y="494"/>
                  </a:lnTo>
                  <a:lnTo>
                    <a:pt x="509" y="494"/>
                  </a:lnTo>
                  <a:lnTo>
                    <a:pt x="516" y="488"/>
                  </a:lnTo>
                  <a:lnTo>
                    <a:pt x="517" y="482"/>
                  </a:lnTo>
                  <a:lnTo>
                    <a:pt x="509" y="481"/>
                  </a:lnTo>
                  <a:lnTo>
                    <a:pt x="509" y="488"/>
                  </a:lnTo>
                  <a:lnTo>
                    <a:pt x="511" y="488"/>
                  </a:lnTo>
                  <a:lnTo>
                    <a:pt x="512" y="488"/>
                  </a:lnTo>
                  <a:lnTo>
                    <a:pt x="513" y="488"/>
                  </a:lnTo>
                  <a:lnTo>
                    <a:pt x="514" y="488"/>
                  </a:lnTo>
                  <a:lnTo>
                    <a:pt x="515" y="488"/>
                  </a:lnTo>
                  <a:lnTo>
                    <a:pt x="522" y="481"/>
                  </a:lnTo>
                  <a:lnTo>
                    <a:pt x="522" y="475"/>
                  </a:lnTo>
                  <a:lnTo>
                    <a:pt x="515" y="475"/>
                  </a:lnTo>
                  <a:lnTo>
                    <a:pt x="515" y="482"/>
                  </a:lnTo>
                  <a:lnTo>
                    <a:pt x="517" y="482"/>
                  </a:lnTo>
                  <a:lnTo>
                    <a:pt x="517" y="482"/>
                  </a:lnTo>
                  <a:lnTo>
                    <a:pt x="519" y="482"/>
                  </a:lnTo>
                  <a:lnTo>
                    <a:pt x="520" y="482"/>
                  </a:lnTo>
                  <a:lnTo>
                    <a:pt x="521" y="482"/>
                  </a:lnTo>
                  <a:lnTo>
                    <a:pt x="522" y="482"/>
                  </a:lnTo>
                  <a:lnTo>
                    <a:pt x="529" y="476"/>
                  </a:lnTo>
                  <a:lnTo>
                    <a:pt x="530" y="470"/>
                  </a:lnTo>
                  <a:lnTo>
                    <a:pt x="523" y="468"/>
                  </a:lnTo>
                  <a:lnTo>
                    <a:pt x="523" y="475"/>
                  </a:lnTo>
                  <a:lnTo>
                    <a:pt x="525" y="475"/>
                  </a:lnTo>
                  <a:lnTo>
                    <a:pt x="525" y="475"/>
                  </a:lnTo>
                  <a:lnTo>
                    <a:pt x="527" y="475"/>
                  </a:lnTo>
                  <a:lnTo>
                    <a:pt x="527" y="475"/>
                  </a:lnTo>
                  <a:lnTo>
                    <a:pt x="527" y="461"/>
                  </a:lnTo>
                  <a:lnTo>
                    <a:pt x="527" y="461"/>
                  </a:lnTo>
                  <a:lnTo>
                    <a:pt x="525" y="461"/>
                  </a:lnTo>
                  <a:lnTo>
                    <a:pt x="525" y="461"/>
                  </a:lnTo>
                  <a:lnTo>
                    <a:pt x="523" y="461"/>
                  </a:lnTo>
                  <a:lnTo>
                    <a:pt x="516" y="467"/>
                  </a:lnTo>
                  <a:lnTo>
                    <a:pt x="515" y="473"/>
                  </a:lnTo>
                  <a:lnTo>
                    <a:pt x="522" y="475"/>
                  </a:lnTo>
                  <a:lnTo>
                    <a:pt x="522" y="467"/>
                  </a:lnTo>
                  <a:lnTo>
                    <a:pt x="521" y="467"/>
                  </a:lnTo>
                  <a:lnTo>
                    <a:pt x="520" y="467"/>
                  </a:lnTo>
                  <a:lnTo>
                    <a:pt x="519" y="467"/>
                  </a:lnTo>
                  <a:lnTo>
                    <a:pt x="517" y="467"/>
                  </a:lnTo>
                  <a:lnTo>
                    <a:pt x="517" y="467"/>
                  </a:lnTo>
                  <a:lnTo>
                    <a:pt x="515" y="467"/>
                  </a:lnTo>
                  <a:lnTo>
                    <a:pt x="508" y="475"/>
                  </a:lnTo>
                  <a:lnTo>
                    <a:pt x="508" y="481"/>
                  </a:lnTo>
                  <a:lnTo>
                    <a:pt x="515" y="481"/>
                  </a:lnTo>
                  <a:lnTo>
                    <a:pt x="515" y="474"/>
                  </a:lnTo>
                  <a:lnTo>
                    <a:pt x="514" y="474"/>
                  </a:lnTo>
                  <a:lnTo>
                    <a:pt x="513" y="474"/>
                  </a:lnTo>
                  <a:lnTo>
                    <a:pt x="512" y="474"/>
                  </a:lnTo>
                  <a:lnTo>
                    <a:pt x="511" y="474"/>
                  </a:lnTo>
                  <a:lnTo>
                    <a:pt x="509" y="474"/>
                  </a:lnTo>
                  <a:lnTo>
                    <a:pt x="503" y="480"/>
                  </a:lnTo>
                  <a:lnTo>
                    <a:pt x="501" y="486"/>
                  </a:lnTo>
                  <a:lnTo>
                    <a:pt x="509" y="487"/>
                  </a:lnTo>
                  <a:lnTo>
                    <a:pt x="509" y="480"/>
                  </a:lnTo>
                  <a:lnTo>
                    <a:pt x="507" y="480"/>
                  </a:lnTo>
                  <a:lnTo>
                    <a:pt x="506" y="480"/>
                  </a:lnTo>
                  <a:lnTo>
                    <a:pt x="505" y="480"/>
                  </a:lnTo>
                  <a:lnTo>
                    <a:pt x="504" y="480"/>
                  </a:lnTo>
                  <a:lnTo>
                    <a:pt x="503" y="480"/>
                  </a:lnTo>
                  <a:lnTo>
                    <a:pt x="496" y="486"/>
                  </a:lnTo>
                  <a:lnTo>
                    <a:pt x="495" y="492"/>
                  </a:lnTo>
                  <a:lnTo>
                    <a:pt x="502" y="493"/>
                  </a:lnTo>
                  <a:lnTo>
                    <a:pt x="502" y="486"/>
                  </a:lnTo>
                  <a:lnTo>
                    <a:pt x="501" y="486"/>
                  </a:lnTo>
                  <a:lnTo>
                    <a:pt x="499" y="486"/>
                  </a:lnTo>
                  <a:lnTo>
                    <a:pt x="498" y="486"/>
                  </a:lnTo>
                  <a:lnTo>
                    <a:pt x="497" y="486"/>
                  </a:lnTo>
                  <a:lnTo>
                    <a:pt x="490" y="492"/>
                  </a:lnTo>
                  <a:lnTo>
                    <a:pt x="489" y="497"/>
                  </a:lnTo>
                  <a:lnTo>
                    <a:pt x="503" y="500"/>
                  </a:lnTo>
                  <a:close/>
                  <a:moveTo>
                    <a:pt x="556" y="445"/>
                  </a:moveTo>
                  <a:lnTo>
                    <a:pt x="557" y="445"/>
                  </a:lnTo>
                  <a:lnTo>
                    <a:pt x="558" y="445"/>
                  </a:lnTo>
                  <a:lnTo>
                    <a:pt x="560" y="445"/>
                  </a:lnTo>
                  <a:lnTo>
                    <a:pt x="560" y="445"/>
                  </a:lnTo>
                  <a:lnTo>
                    <a:pt x="562" y="445"/>
                  </a:lnTo>
                  <a:lnTo>
                    <a:pt x="569" y="438"/>
                  </a:lnTo>
                  <a:lnTo>
                    <a:pt x="569" y="431"/>
                  </a:lnTo>
                  <a:lnTo>
                    <a:pt x="562" y="431"/>
                  </a:lnTo>
                  <a:lnTo>
                    <a:pt x="562" y="439"/>
                  </a:lnTo>
                  <a:lnTo>
                    <a:pt x="563" y="439"/>
                  </a:lnTo>
                  <a:lnTo>
                    <a:pt x="564" y="439"/>
                  </a:lnTo>
                  <a:lnTo>
                    <a:pt x="565" y="439"/>
                  </a:lnTo>
                  <a:lnTo>
                    <a:pt x="566" y="439"/>
                  </a:lnTo>
                  <a:lnTo>
                    <a:pt x="567" y="439"/>
                  </a:lnTo>
                  <a:lnTo>
                    <a:pt x="568" y="439"/>
                  </a:lnTo>
                  <a:lnTo>
                    <a:pt x="576" y="433"/>
                  </a:lnTo>
                  <a:lnTo>
                    <a:pt x="576" y="427"/>
                  </a:lnTo>
                  <a:lnTo>
                    <a:pt x="569" y="425"/>
                  </a:lnTo>
                  <a:lnTo>
                    <a:pt x="569" y="432"/>
                  </a:lnTo>
                  <a:lnTo>
                    <a:pt x="571" y="432"/>
                  </a:lnTo>
                  <a:lnTo>
                    <a:pt x="572" y="432"/>
                  </a:lnTo>
                  <a:lnTo>
                    <a:pt x="573" y="432"/>
                  </a:lnTo>
                  <a:lnTo>
                    <a:pt x="574" y="432"/>
                  </a:lnTo>
                  <a:lnTo>
                    <a:pt x="575" y="432"/>
                  </a:lnTo>
                  <a:lnTo>
                    <a:pt x="576" y="432"/>
                  </a:lnTo>
                  <a:lnTo>
                    <a:pt x="584" y="425"/>
                  </a:lnTo>
                  <a:lnTo>
                    <a:pt x="584" y="419"/>
                  </a:lnTo>
                  <a:lnTo>
                    <a:pt x="576" y="419"/>
                  </a:lnTo>
                  <a:lnTo>
                    <a:pt x="576" y="426"/>
                  </a:lnTo>
                  <a:lnTo>
                    <a:pt x="577" y="426"/>
                  </a:lnTo>
                  <a:lnTo>
                    <a:pt x="579" y="426"/>
                  </a:lnTo>
                  <a:lnTo>
                    <a:pt x="580" y="426"/>
                  </a:lnTo>
                  <a:lnTo>
                    <a:pt x="581" y="426"/>
                  </a:lnTo>
                  <a:lnTo>
                    <a:pt x="588" y="420"/>
                  </a:lnTo>
                  <a:lnTo>
                    <a:pt x="589" y="414"/>
                  </a:lnTo>
                  <a:lnTo>
                    <a:pt x="582" y="413"/>
                  </a:lnTo>
                  <a:lnTo>
                    <a:pt x="582" y="420"/>
                  </a:lnTo>
                  <a:lnTo>
                    <a:pt x="583" y="420"/>
                  </a:lnTo>
                  <a:lnTo>
                    <a:pt x="584" y="420"/>
                  </a:lnTo>
                  <a:lnTo>
                    <a:pt x="585" y="420"/>
                  </a:lnTo>
                  <a:lnTo>
                    <a:pt x="587" y="420"/>
                  </a:lnTo>
                  <a:lnTo>
                    <a:pt x="588" y="420"/>
                  </a:lnTo>
                  <a:lnTo>
                    <a:pt x="589" y="420"/>
                  </a:lnTo>
                  <a:lnTo>
                    <a:pt x="596" y="413"/>
                  </a:lnTo>
                  <a:lnTo>
                    <a:pt x="596" y="412"/>
                  </a:lnTo>
                  <a:lnTo>
                    <a:pt x="582" y="412"/>
                  </a:lnTo>
                  <a:lnTo>
                    <a:pt x="582" y="413"/>
                  </a:lnTo>
                  <a:lnTo>
                    <a:pt x="589" y="413"/>
                  </a:lnTo>
                  <a:lnTo>
                    <a:pt x="589" y="406"/>
                  </a:lnTo>
                  <a:lnTo>
                    <a:pt x="588" y="406"/>
                  </a:lnTo>
                  <a:lnTo>
                    <a:pt x="587" y="406"/>
                  </a:lnTo>
                  <a:lnTo>
                    <a:pt x="585" y="406"/>
                  </a:lnTo>
                  <a:lnTo>
                    <a:pt x="584" y="406"/>
                  </a:lnTo>
                  <a:lnTo>
                    <a:pt x="583" y="406"/>
                  </a:lnTo>
                  <a:lnTo>
                    <a:pt x="582" y="406"/>
                  </a:lnTo>
                  <a:lnTo>
                    <a:pt x="575" y="411"/>
                  </a:lnTo>
                  <a:lnTo>
                    <a:pt x="574" y="418"/>
                  </a:lnTo>
                  <a:lnTo>
                    <a:pt x="581" y="419"/>
                  </a:lnTo>
                  <a:lnTo>
                    <a:pt x="581" y="412"/>
                  </a:lnTo>
                  <a:lnTo>
                    <a:pt x="580" y="412"/>
                  </a:lnTo>
                  <a:lnTo>
                    <a:pt x="579" y="412"/>
                  </a:lnTo>
                  <a:lnTo>
                    <a:pt x="577" y="412"/>
                  </a:lnTo>
                  <a:lnTo>
                    <a:pt x="576" y="412"/>
                  </a:lnTo>
                  <a:lnTo>
                    <a:pt x="569" y="419"/>
                  </a:lnTo>
                  <a:lnTo>
                    <a:pt x="569" y="425"/>
                  </a:lnTo>
                  <a:lnTo>
                    <a:pt x="576" y="425"/>
                  </a:lnTo>
                  <a:lnTo>
                    <a:pt x="576" y="418"/>
                  </a:lnTo>
                  <a:lnTo>
                    <a:pt x="575" y="418"/>
                  </a:lnTo>
                  <a:lnTo>
                    <a:pt x="574" y="418"/>
                  </a:lnTo>
                  <a:lnTo>
                    <a:pt x="573" y="418"/>
                  </a:lnTo>
                  <a:lnTo>
                    <a:pt x="572" y="418"/>
                  </a:lnTo>
                  <a:lnTo>
                    <a:pt x="571" y="418"/>
                  </a:lnTo>
                  <a:lnTo>
                    <a:pt x="569" y="418"/>
                  </a:lnTo>
                  <a:lnTo>
                    <a:pt x="563" y="424"/>
                  </a:lnTo>
                  <a:lnTo>
                    <a:pt x="561" y="430"/>
                  </a:lnTo>
                  <a:lnTo>
                    <a:pt x="568" y="431"/>
                  </a:lnTo>
                  <a:lnTo>
                    <a:pt x="568" y="424"/>
                  </a:lnTo>
                  <a:lnTo>
                    <a:pt x="567" y="424"/>
                  </a:lnTo>
                  <a:lnTo>
                    <a:pt x="566" y="424"/>
                  </a:lnTo>
                  <a:lnTo>
                    <a:pt x="565" y="424"/>
                  </a:lnTo>
                  <a:lnTo>
                    <a:pt x="564" y="424"/>
                  </a:lnTo>
                  <a:lnTo>
                    <a:pt x="563" y="424"/>
                  </a:lnTo>
                  <a:lnTo>
                    <a:pt x="562" y="424"/>
                  </a:lnTo>
                  <a:lnTo>
                    <a:pt x="555" y="431"/>
                  </a:lnTo>
                  <a:lnTo>
                    <a:pt x="555" y="438"/>
                  </a:lnTo>
                  <a:lnTo>
                    <a:pt x="562" y="438"/>
                  </a:lnTo>
                  <a:lnTo>
                    <a:pt x="562" y="431"/>
                  </a:lnTo>
                  <a:lnTo>
                    <a:pt x="560" y="431"/>
                  </a:lnTo>
                  <a:lnTo>
                    <a:pt x="560" y="431"/>
                  </a:lnTo>
                  <a:lnTo>
                    <a:pt x="558" y="431"/>
                  </a:lnTo>
                  <a:lnTo>
                    <a:pt x="557" y="431"/>
                  </a:lnTo>
                  <a:lnTo>
                    <a:pt x="556" y="431"/>
                  </a:lnTo>
                  <a:lnTo>
                    <a:pt x="556" y="445"/>
                  </a:lnTo>
                  <a:close/>
                  <a:moveTo>
                    <a:pt x="618" y="389"/>
                  </a:moveTo>
                  <a:lnTo>
                    <a:pt x="620" y="389"/>
                  </a:lnTo>
                  <a:lnTo>
                    <a:pt x="620" y="389"/>
                  </a:lnTo>
                  <a:lnTo>
                    <a:pt x="622" y="389"/>
                  </a:lnTo>
                  <a:lnTo>
                    <a:pt x="623" y="389"/>
                  </a:lnTo>
                  <a:lnTo>
                    <a:pt x="624" y="389"/>
                  </a:lnTo>
                  <a:lnTo>
                    <a:pt x="631" y="383"/>
                  </a:lnTo>
                  <a:lnTo>
                    <a:pt x="632" y="377"/>
                  </a:lnTo>
                  <a:lnTo>
                    <a:pt x="625" y="376"/>
                  </a:lnTo>
                  <a:lnTo>
                    <a:pt x="625" y="383"/>
                  </a:lnTo>
                  <a:lnTo>
                    <a:pt x="626" y="383"/>
                  </a:lnTo>
                  <a:lnTo>
                    <a:pt x="628" y="383"/>
                  </a:lnTo>
                  <a:lnTo>
                    <a:pt x="628" y="383"/>
                  </a:lnTo>
                  <a:lnTo>
                    <a:pt x="630" y="383"/>
                  </a:lnTo>
                  <a:lnTo>
                    <a:pt x="631" y="383"/>
                  </a:lnTo>
                  <a:lnTo>
                    <a:pt x="632" y="383"/>
                  </a:lnTo>
                  <a:lnTo>
                    <a:pt x="633" y="383"/>
                  </a:lnTo>
                  <a:lnTo>
                    <a:pt x="634" y="383"/>
                  </a:lnTo>
                  <a:lnTo>
                    <a:pt x="641" y="376"/>
                  </a:lnTo>
                  <a:lnTo>
                    <a:pt x="641" y="370"/>
                  </a:lnTo>
                  <a:lnTo>
                    <a:pt x="634" y="370"/>
                  </a:lnTo>
                  <a:lnTo>
                    <a:pt x="634" y="377"/>
                  </a:lnTo>
                  <a:lnTo>
                    <a:pt x="635" y="377"/>
                  </a:lnTo>
                  <a:lnTo>
                    <a:pt x="636" y="377"/>
                  </a:lnTo>
                  <a:lnTo>
                    <a:pt x="637" y="377"/>
                  </a:lnTo>
                  <a:lnTo>
                    <a:pt x="639" y="377"/>
                  </a:lnTo>
                  <a:lnTo>
                    <a:pt x="640" y="377"/>
                  </a:lnTo>
                  <a:lnTo>
                    <a:pt x="647" y="370"/>
                  </a:lnTo>
                  <a:lnTo>
                    <a:pt x="647" y="364"/>
                  </a:lnTo>
                  <a:lnTo>
                    <a:pt x="640" y="364"/>
                  </a:lnTo>
                  <a:lnTo>
                    <a:pt x="640" y="371"/>
                  </a:lnTo>
                  <a:lnTo>
                    <a:pt x="641" y="371"/>
                  </a:lnTo>
                  <a:lnTo>
                    <a:pt x="642" y="371"/>
                  </a:lnTo>
                  <a:lnTo>
                    <a:pt x="643" y="371"/>
                  </a:lnTo>
                  <a:lnTo>
                    <a:pt x="644" y="371"/>
                  </a:lnTo>
                  <a:lnTo>
                    <a:pt x="645" y="371"/>
                  </a:lnTo>
                  <a:lnTo>
                    <a:pt x="647" y="371"/>
                  </a:lnTo>
                  <a:lnTo>
                    <a:pt x="648" y="371"/>
                  </a:lnTo>
                  <a:lnTo>
                    <a:pt x="655" y="364"/>
                  </a:lnTo>
                  <a:lnTo>
                    <a:pt x="655" y="358"/>
                  </a:lnTo>
                  <a:lnTo>
                    <a:pt x="648" y="358"/>
                  </a:lnTo>
                  <a:lnTo>
                    <a:pt x="648" y="365"/>
                  </a:lnTo>
                  <a:lnTo>
                    <a:pt x="649" y="365"/>
                  </a:lnTo>
                  <a:lnTo>
                    <a:pt x="650" y="365"/>
                  </a:lnTo>
                  <a:lnTo>
                    <a:pt x="651" y="365"/>
                  </a:lnTo>
                  <a:lnTo>
                    <a:pt x="651" y="351"/>
                  </a:lnTo>
                  <a:lnTo>
                    <a:pt x="650" y="351"/>
                  </a:lnTo>
                  <a:lnTo>
                    <a:pt x="649" y="351"/>
                  </a:lnTo>
                  <a:lnTo>
                    <a:pt x="648" y="351"/>
                  </a:lnTo>
                  <a:lnTo>
                    <a:pt x="640" y="358"/>
                  </a:lnTo>
                  <a:lnTo>
                    <a:pt x="640" y="364"/>
                  </a:lnTo>
                  <a:lnTo>
                    <a:pt x="648" y="364"/>
                  </a:lnTo>
                  <a:lnTo>
                    <a:pt x="648" y="357"/>
                  </a:lnTo>
                  <a:lnTo>
                    <a:pt x="647" y="357"/>
                  </a:lnTo>
                  <a:lnTo>
                    <a:pt x="645" y="357"/>
                  </a:lnTo>
                  <a:lnTo>
                    <a:pt x="644" y="357"/>
                  </a:lnTo>
                  <a:lnTo>
                    <a:pt x="643" y="357"/>
                  </a:lnTo>
                  <a:lnTo>
                    <a:pt x="642" y="357"/>
                  </a:lnTo>
                  <a:lnTo>
                    <a:pt x="641" y="357"/>
                  </a:lnTo>
                  <a:lnTo>
                    <a:pt x="640" y="357"/>
                  </a:lnTo>
                  <a:lnTo>
                    <a:pt x="633" y="364"/>
                  </a:lnTo>
                  <a:lnTo>
                    <a:pt x="633" y="370"/>
                  </a:lnTo>
                  <a:lnTo>
                    <a:pt x="640" y="370"/>
                  </a:lnTo>
                  <a:lnTo>
                    <a:pt x="640" y="363"/>
                  </a:lnTo>
                  <a:lnTo>
                    <a:pt x="639" y="363"/>
                  </a:lnTo>
                  <a:lnTo>
                    <a:pt x="637" y="363"/>
                  </a:lnTo>
                  <a:lnTo>
                    <a:pt x="636" y="363"/>
                  </a:lnTo>
                  <a:lnTo>
                    <a:pt x="635" y="363"/>
                  </a:lnTo>
                  <a:lnTo>
                    <a:pt x="634" y="363"/>
                  </a:lnTo>
                  <a:lnTo>
                    <a:pt x="627" y="370"/>
                  </a:lnTo>
                  <a:lnTo>
                    <a:pt x="627" y="376"/>
                  </a:lnTo>
                  <a:lnTo>
                    <a:pt x="634" y="376"/>
                  </a:lnTo>
                  <a:lnTo>
                    <a:pt x="634" y="369"/>
                  </a:lnTo>
                  <a:lnTo>
                    <a:pt x="633" y="369"/>
                  </a:lnTo>
                  <a:lnTo>
                    <a:pt x="632" y="369"/>
                  </a:lnTo>
                  <a:lnTo>
                    <a:pt x="631" y="369"/>
                  </a:lnTo>
                  <a:lnTo>
                    <a:pt x="630" y="369"/>
                  </a:lnTo>
                  <a:lnTo>
                    <a:pt x="628" y="369"/>
                  </a:lnTo>
                  <a:lnTo>
                    <a:pt x="628" y="369"/>
                  </a:lnTo>
                  <a:lnTo>
                    <a:pt x="626" y="369"/>
                  </a:lnTo>
                  <a:lnTo>
                    <a:pt x="625" y="369"/>
                  </a:lnTo>
                  <a:lnTo>
                    <a:pt x="618" y="375"/>
                  </a:lnTo>
                  <a:lnTo>
                    <a:pt x="617" y="381"/>
                  </a:lnTo>
                  <a:lnTo>
                    <a:pt x="624" y="382"/>
                  </a:lnTo>
                  <a:lnTo>
                    <a:pt x="624" y="375"/>
                  </a:lnTo>
                  <a:lnTo>
                    <a:pt x="623" y="375"/>
                  </a:lnTo>
                  <a:lnTo>
                    <a:pt x="622" y="375"/>
                  </a:lnTo>
                  <a:lnTo>
                    <a:pt x="620" y="375"/>
                  </a:lnTo>
                  <a:lnTo>
                    <a:pt x="620" y="375"/>
                  </a:lnTo>
                  <a:lnTo>
                    <a:pt x="618" y="375"/>
                  </a:lnTo>
                  <a:lnTo>
                    <a:pt x="618" y="389"/>
                  </a:lnTo>
                  <a:close/>
                  <a:moveTo>
                    <a:pt x="687" y="340"/>
                  </a:moveTo>
                  <a:lnTo>
                    <a:pt x="688" y="340"/>
                  </a:lnTo>
                  <a:lnTo>
                    <a:pt x="688" y="340"/>
                  </a:lnTo>
                  <a:lnTo>
                    <a:pt x="696" y="334"/>
                  </a:lnTo>
                  <a:lnTo>
                    <a:pt x="696" y="328"/>
                  </a:lnTo>
                  <a:lnTo>
                    <a:pt x="690" y="327"/>
                  </a:lnTo>
                  <a:lnTo>
                    <a:pt x="690" y="334"/>
                  </a:lnTo>
                  <a:lnTo>
                    <a:pt x="691" y="334"/>
                  </a:lnTo>
                  <a:lnTo>
                    <a:pt x="692" y="334"/>
                  </a:lnTo>
                  <a:lnTo>
                    <a:pt x="693" y="334"/>
                  </a:lnTo>
                  <a:lnTo>
                    <a:pt x="694" y="334"/>
                  </a:lnTo>
                  <a:lnTo>
                    <a:pt x="695" y="334"/>
                  </a:lnTo>
                  <a:lnTo>
                    <a:pt x="696" y="334"/>
                  </a:lnTo>
                  <a:lnTo>
                    <a:pt x="704" y="328"/>
                  </a:lnTo>
                  <a:lnTo>
                    <a:pt x="704" y="322"/>
                  </a:lnTo>
                  <a:lnTo>
                    <a:pt x="698" y="321"/>
                  </a:lnTo>
                  <a:lnTo>
                    <a:pt x="698" y="328"/>
                  </a:lnTo>
                  <a:lnTo>
                    <a:pt x="699" y="328"/>
                  </a:lnTo>
                  <a:lnTo>
                    <a:pt x="700" y="328"/>
                  </a:lnTo>
                  <a:lnTo>
                    <a:pt x="701" y="328"/>
                  </a:lnTo>
                  <a:lnTo>
                    <a:pt x="702" y="328"/>
                  </a:lnTo>
                  <a:lnTo>
                    <a:pt x="703" y="328"/>
                  </a:lnTo>
                  <a:lnTo>
                    <a:pt x="704" y="328"/>
                  </a:lnTo>
                  <a:lnTo>
                    <a:pt x="705" y="328"/>
                  </a:lnTo>
                  <a:lnTo>
                    <a:pt x="712" y="321"/>
                  </a:lnTo>
                  <a:lnTo>
                    <a:pt x="712" y="315"/>
                  </a:lnTo>
                  <a:lnTo>
                    <a:pt x="705" y="315"/>
                  </a:lnTo>
                  <a:lnTo>
                    <a:pt x="705" y="322"/>
                  </a:lnTo>
                  <a:lnTo>
                    <a:pt x="707" y="322"/>
                  </a:lnTo>
                  <a:lnTo>
                    <a:pt x="708" y="322"/>
                  </a:lnTo>
                  <a:lnTo>
                    <a:pt x="709" y="322"/>
                  </a:lnTo>
                  <a:lnTo>
                    <a:pt x="710" y="322"/>
                  </a:lnTo>
                  <a:lnTo>
                    <a:pt x="711" y="322"/>
                  </a:lnTo>
                  <a:lnTo>
                    <a:pt x="712" y="322"/>
                  </a:lnTo>
                  <a:lnTo>
                    <a:pt x="719" y="315"/>
                  </a:lnTo>
                  <a:lnTo>
                    <a:pt x="719" y="308"/>
                  </a:lnTo>
                  <a:lnTo>
                    <a:pt x="712" y="308"/>
                  </a:lnTo>
                  <a:lnTo>
                    <a:pt x="712" y="315"/>
                  </a:lnTo>
                  <a:lnTo>
                    <a:pt x="713" y="315"/>
                  </a:lnTo>
                  <a:lnTo>
                    <a:pt x="715" y="315"/>
                  </a:lnTo>
                  <a:lnTo>
                    <a:pt x="715" y="315"/>
                  </a:lnTo>
                  <a:lnTo>
                    <a:pt x="717" y="315"/>
                  </a:lnTo>
                  <a:lnTo>
                    <a:pt x="718" y="315"/>
                  </a:lnTo>
                  <a:lnTo>
                    <a:pt x="719" y="315"/>
                  </a:lnTo>
                  <a:lnTo>
                    <a:pt x="720" y="315"/>
                  </a:lnTo>
                  <a:lnTo>
                    <a:pt x="721" y="315"/>
                  </a:lnTo>
                  <a:lnTo>
                    <a:pt x="721" y="301"/>
                  </a:lnTo>
                  <a:lnTo>
                    <a:pt x="720" y="301"/>
                  </a:lnTo>
                  <a:lnTo>
                    <a:pt x="719" y="301"/>
                  </a:lnTo>
                  <a:lnTo>
                    <a:pt x="718" y="301"/>
                  </a:lnTo>
                  <a:lnTo>
                    <a:pt x="717" y="301"/>
                  </a:lnTo>
                  <a:lnTo>
                    <a:pt x="715" y="301"/>
                  </a:lnTo>
                  <a:lnTo>
                    <a:pt x="715" y="301"/>
                  </a:lnTo>
                  <a:lnTo>
                    <a:pt x="713" y="301"/>
                  </a:lnTo>
                  <a:lnTo>
                    <a:pt x="712" y="301"/>
                  </a:lnTo>
                  <a:lnTo>
                    <a:pt x="705" y="308"/>
                  </a:lnTo>
                  <a:lnTo>
                    <a:pt x="705" y="315"/>
                  </a:lnTo>
                  <a:lnTo>
                    <a:pt x="712" y="315"/>
                  </a:lnTo>
                  <a:lnTo>
                    <a:pt x="712" y="307"/>
                  </a:lnTo>
                  <a:lnTo>
                    <a:pt x="711" y="307"/>
                  </a:lnTo>
                  <a:lnTo>
                    <a:pt x="710" y="307"/>
                  </a:lnTo>
                  <a:lnTo>
                    <a:pt x="709" y="307"/>
                  </a:lnTo>
                  <a:lnTo>
                    <a:pt x="708" y="307"/>
                  </a:lnTo>
                  <a:lnTo>
                    <a:pt x="707" y="307"/>
                  </a:lnTo>
                  <a:lnTo>
                    <a:pt x="705" y="307"/>
                  </a:lnTo>
                  <a:lnTo>
                    <a:pt x="698" y="315"/>
                  </a:lnTo>
                  <a:lnTo>
                    <a:pt x="698" y="321"/>
                  </a:lnTo>
                  <a:lnTo>
                    <a:pt x="705" y="321"/>
                  </a:lnTo>
                  <a:lnTo>
                    <a:pt x="705" y="314"/>
                  </a:lnTo>
                  <a:lnTo>
                    <a:pt x="704" y="314"/>
                  </a:lnTo>
                  <a:lnTo>
                    <a:pt x="703" y="314"/>
                  </a:lnTo>
                  <a:lnTo>
                    <a:pt x="702" y="314"/>
                  </a:lnTo>
                  <a:lnTo>
                    <a:pt x="701" y="314"/>
                  </a:lnTo>
                  <a:lnTo>
                    <a:pt x="700" y="314"/>
                  </a:lnTo>
                  <a:lnTo>
                    <a:pt x="699" y="314"/>
                  </a:lnTo>
                  <a:lnTo>
                    <a:pt x="698" y="314"/>
                  </a:lnTo>
                  <a:lnTo>
                    <a:pt x="691" y="319"/>
                  </a:lnTo>
                  <a:lnTo>
                    <a:pt x="689" y="326"/>
                  </a:lnTo>
                  <a:lnTo>
                    <a:pt x="696" y="327"/>
                  </a:lnTo>
                  <a:lnTo>
                    <a:pt x="696" y="320"/>
                  </a:lnTo>
                  <a:lnTo>
                    <a:pt x="695" y="320"/>
                  </a:lnTo>
                  <a:lnTo>
                    <a:pt x="694" y="320"/>
                  </a:lnTo>
                  <a:lnTo>
                    <a:pt x="693" y="320"/>
                  </a:lnTo>
                  <a:lnTo>
                    <a:pt x="692" y="320"/>
                  </a:lnTo>
                  <a:lnTo>
                    <a:pt x="691" y="320"/>
                  </a:lnTo>
                  <a:lnTo>
                    <a:pt x="690" y="320"/>
                  </a:lnTo>
                  <a:lnTo>
                    <a:pt x="683" y="326"/>
                  </a:lnTo>
                  <a:lnTo>
                    <a:pt x="681" y="332"/>
                  </a:lnTo>
                  <a:lnTo>
                    <a:pt x="688" y="333"/>
                  </a:lnTo>
                  <a:lnTo>
                    <a:pt x="688" y="326"/>
                  </a:lnTo>
                  <a:lnTo>
                    <a:pt x="688" y="326"/>
                  </a:lnTo>
                  <a:lnTo>
                    <a:pt x="687" y="326"/>
                  </a:lnTo>
                  <a:lnTo>
                    <a:pt x="687" y="340"/>
                  </a:lnTo>
                  <a:close/>
                  <a:moveTo>
                    <a:pt x="753" y="291"/>
                  </a:moveTo>
                  <a:lnTo>
                    <a:pt x="754" y="291"/>
                  </a:lnTo>
                  <a:lnTo>
                    <a:pt x="755" y="291"/>
                  </a:lnTo>
                  <a:lnTo>
                    <a:pt x="756" y="291"/>
                  </a:lnTo>
                  <a:lnTo>
                    <a:pt x="763" y="284"/>
                  </a:lnTo>
                  <a:lnTo>
                    <a:pt x="763" y="278"/>
                  </a:lnTo>
                  <a:lnTo>
                    <a:pt x="756" y="278"/>
                  </a:lnTo>
                  <a:lnTo>
                    <a:pt x="756" y="285"/>
                  </a:lnTo>
                  <a:lnTo>
                    <a:pt x="758" y="285"/>
                  </a:lnTo>
                  <a:lnTo>
                    <a:pt x="759" y="285"/>
                  </a:lnTo>
                  <a:lnTo>
                    <a:pt x="760" y="285"/>
                  </a:lnTo>
                  <a:lnTo>
                    <a:pt x="761" y="285"/>
                  </a:lnTo>
                  <a:lnTo>
                    <a:pt x="762" y="285"/>
                  </a:lnTo>
                  <a:lnTo>
                    <a:pt x="763" y="285"/>
                  </a:lnTo>
                  <a:lnTo>
                    <a:pt x="764" y="285"/>
                  </a:lnTo>
                  <a:lnTo>
                    <a:pt x="771" y="279"/>
                  </a:lnTo>
                  <a:lnTo>
                    <a:pt x="772" y="273"/>
                  </a:lnTo>
                  <a:lnTo>
                    <a:pt x="766" y="271"/>
                  </a:lnTo>
                  <a:lnTo>
                    <a:pt x="759" y="271"/>
                  </a:lnTo>
                  <a:lnTo>
                    <a:pt x="759" y="278"/>
                  </a:lnTo>
                  <a:lnTo>
                    <a:pt x="772" y="279"/>
                  </a:lnTo>
                  <a:lnTo>
                    <a:pt x="774" y="273"/>
                  </a:lnTo>
                  <a:lnTo>
                    <a:pt x="767" y="271"/>
                  </a:lnTo>
                  <a:lnTo>
                    <a:pt x="767" y="278"/>
                  </a:lnTo>
                  <a:lnTo>
                    <a:pt x="768" y="278"/>
                  </a:lnTo>
                  <a:lnTo>
                    <a:pt x="769" y="278"/>
                  </a:lnTo>
                  <a:lnTo>
                    <a:pt x="770" y="278"/>
                  </a:lnTo>
                  <a:lnTo>
                    <a:pt x="771" y="278"/>
                  </a:lnTo>
                  <a:lnTo>
                    <a:pt x="772" y="278"/>
                  </a:lnTo>
                  <a:lnTo>
                    <a:pt x="773" y="278"/>
                  </a:lnTo>
                  <a:lnTo>
                    <a:pt x="780" y="271"/>
                  </a:lnTo>
                  <a:lnTo>
                    <a:pt x="780" y="265"/>
                  </a:lnTo>
                  <a:lnTo>
                    <a:pt x="773" y="265"/>
                  </a:lnTo>
                  <a:lnTo>
                    <a:pt x="773" y="272"/>
                  </a:lnTo>
                  <a:lnTo>
                    <a:pt x="775" y="272"/>
                  </a:lnTo>
                  <a:lnTo>
                    <a:pt x="775" y="272"/>
                  </a:lnTo>
                  <a:lnTo>
                    <a:pt x="777" y="272"/>
                  </a:lnTo>
                  <a:lnTo>
                    <a:pt x="778" y="272"/>
                  </a:lnTo>
                  <a:lnTo>
                    <a:pt x="779" y="272"/>
                  </a:lnTo>
                  <a:lnTo>
                    <a:pt x="780" y="272"/>
                  </a:lnTo>
                  <a:lnTo>
                    <a:pt x="781" y="272"/>
                  </a:lnTo>
                  <a:lnTo>
                    <a:pt x="781" y="258"/>
                  </a:lnTo>
                  <a:lnTo>
                    <a:pt x="780" y="258"/>
                  </a:lnTo>
                  <a:lnTo>
                    <a:pt x="779" y="258"/>
                  </a:lnTo>
                  <a:lnTo>
                    <a:pt x="778" y="258"/>
                  </a:lnTo>
                  <a:lnTo>
                    <a:pt x="777" y="258"/>
                  </a:lnTo>
                  <a:lnTo>
                    <a:pt x="775" y="258"/>
                  </a:lnTo>
                  <a:lnTo>
                    <a:pt x="775" y="258"/>
                  </a:lnTo>
                  <a:lnTo>
                    <a:pt x="773" y="258"/>
                  </a:lnTo>
                  <a:lnTo>
                    <a:pt x="766" y="265"/>
                  </a:lnTo>
                  <a:lnTo>
                    <a:pt x="766" y="271"/>
                  </a:lnTo>
                  <a:lnTo>
                    <a:pt x="773" y="271"/>
                  </a:lnTo>
                  <a:lnTo>
                    <a:pt x="773" y="264"/>
                  </a:lnTo>
                  <a:lnTo>
                    <a:pt x="772" y="264"/>
                  </a:lnTo>
                  <a:lnTo>
                    <a:pt x="771" y="264"/>
                  </a:lnTo>
                  <a:lnTo>
                    <a:pt x="770" y="264"/>
                  </a:lnTo>
                  <a:lnTo>
                    <a:pt x="769" y="264"/>
                  </a:lnTo>
                  <a:lnTo>
                    <a:pt x="768" y="264"/>
                  </a:lnTo>
                  <a:lnTo>
                    <a:pt x="767" y="264"/>
                  </a:lnTo>
                  <a:lnTo>
                    <a:pt x="759" y="270"/>
                  </a:lnTo>
                  <a:lnTo>
                    <a:pt x="759" y="276"/>
                  </a:lnTo>
                  <a:lnTo>
                    <a:pt x="766" y="278"/>
                  </a:lnTo>
                  <a:lnTo>
                    <a:pt x="773" y="278"/>
                  </a:lnTo>
                  <a:lnTo>
                    <a:pt x="773" y="271"/>
                  </a:lnTo>
                  <a:lnTo>
                    <a:pt x="759" y="270"/>
                  </a:lnTo>
                  <a:lnTo>
                    <a:pt x="757" y="276"/>
                  </a:lnTo>
                  <a:lnTo>
                    <a:pt x="764" y="278"/>
                  </a:lnTo>
                  <a:lnTo>
                    <a:pt x="764" y="270"/>
                  </a:lnTo>
                  <a:lnTo>
                    <a:pt x="763" y="270"/>
                  </a:lnTo>
                  <a:lnTo>
                    <a:pt x="762" y="270"/>
                  </a:lnTo>
                  <a:lnTo>
                    <a:pt x="761" y="270"/>
                  </a:lnTo>
                  <a:lnTo>
                    <a:pt x="760" y="270"/>
                  </a:lnTo>
                  <a:lnTo>
                    <a:pt x="759" y="270"/>
                  </a:lnTo>
                  <a:lnTo>
                    <a:pt x="758" y="270"/>
                  </a:lnTo>
                  <a:lnTo>
                    <a:pt x="756" y="270"/>
                  </a:lnTo>
                  <a:lnTo>
                    <a:pt x="749" y="278"/>
                  </a:lnTo>
                  <a:lnTo>
                    <a:pt x="749" y="284"/>
                  </a:lnTo>
                  <a:lnTo>
                    <a:pt x="756" y="284"/>
                  </a:lnTo>
                  <a:lnTo>
                    <a:pt x="756" y="277"/>
                  </a:lnTo>
                  <a:lnTo>
                    <a:pt x="755" y="277"/>
                  </a:lnTo>
                  <a:lnTo>
                    <a:pt x="754" y="277"/>
                  </a:lnTo>
                  <a:lnTo>
                    <a:pt x="753" y="277"/>
                  </a:lnTo>
                  <a:lnTo>
                    <a:pt x="753" y="291"/>
                  </a:lnTo>
                  <a:close/>
                  <a:moveTo>
                    <a:pt x="817" y="248"/>
                  </a:moveTo>
                  <a:lnTo>
                    <a:pt x="818" y="248"/>
                  </a:lnTo>
                  <a:lnTo>
                    <a:pt x="819" y="248"/>
                  </a:lnTo>
                  <a:lnTo>
                    <a:pt x="820" y="248"/>
                  </a:lnTo>
                  <a:lnTo>
                    <a:pt x="821" y="248"/>
                  </a:lnTo>
                  <a:lnTo>
                    <a:pt x="828" y="241"/>
                  </a:lnTo>
                  <a:lnTo>
                    <a:pt x="828" y="234"/>
                  </a:lnTo>
                  <a:lnTo>
                    <a:pt x="821" y="234"/>
                  </a:lnTo>
                  <a:lnTo>
                    <a:pt x="821" y="242"/>
                  </a:lnTo>
                  <a:lnTo>
                    <a:pt x="822" y="242"/>
                  </a:lnTo>
                  <a:lnTo>
                    <a:pt x="823" y="242"/>
                  </a:lnTo>
                  <a:lnTo>
                    <a:pt x="824" y="242"/>
                  </a:lnTo>
                  <a:lnTo>
                    <a:pt x="826" y="242"/>
                  </a:lnTo>
                  <a:lnTo>
                    <a:pt x="827" y="242"/>
                  </a:lnTo>
                  <a:lnTo>
                    <a:pt x="828" y="242"/>
                  </a:lnTo>
                  <a:lnTo>
                    <a:pt x="829" y="242"/>
                  </a:lnTo>
                  <a:lnTo>
                    <a:pt x="830" y="242"/>
                  </a:lnTo>
                  <a:lnTo>
                    <a:pt x="831" y="242"/>
                  </a:lnTo>
                  <a:lnTo>
                    <a:pt x="832" y="242"/>
                  </a:lnTo>
                  <a:lnTo>
                    <a:pt x="839" y="236"/>
                  </a:lnTo>
                  <a:lnTo>
                    <a:pt x="840" y="230"/>
                  </a:lnTo>
                  <a:lnTo>
                    <a:pt x="833" y="228"/>
                  </a:lnTo>
                  <a:lnTo>
                    <a:pt x="833" y="235"/>
                  </a:lnTo>
                  <a:lnTo>
                    <a:pt x="835" y="235"/>
                  </a:lnTo>
                  <a:lnTo>
                    <a:pt x="836" y="235"/>
                  </a:lnTo>
                  <a:lnTo>
                    <a:pt x="837" y="235"/>
                  </a:lnTo>
                  <a:lnTo>
                    <a:pt x="838" y="235"/>
                  </a:lnTo>
                  <a:lnTo>
                    <a:pt x="839" y="235"/>
                  </a:lnTo>
                  <a:lnTo>
                    <a:pt x="840" y="235"/>
                  </a:lnTo>
                  <a:lnTo>
                    <a:pt x="841" y="235"/>
                  </a:lnTo>
                  <a:lnTo>
                    <a:pt x="843" y="235"/>
                  </a:lnTo>
                  <a:lnTo>
                    <a:pt x="850" y="230"/>
                  </a:lnTo>
                  <a:lnTo>
                    <a:pt x="851" y="223"/>
                  </a:lnTo>
                  <a:lnTo>
                    <a:pt x="843" y="222"/>
                  </a:lnTo>
                  <a:lnTo>
                    <a:pt x="843" y="229"/>
                  </a:lnTo>
                  <a:lnTo>
                    <a:pt x="845" y="229"/>
                  </a:lnTo>
                  <a:lnTo>
                    <a:pt x="846" y="229"/>
                  </a:lnTo>
                  <a:lnTo>
                    <a:pt x="847" y="229"/>
                  </a:lnTo>
                  <a:lnTo>
                    <a:pt x="848" y="229"/>
                  </a:lnTo>
                  <a:lnTo>
                    <a:pt x="849" y="229"/>
                  </a:lnTo>
                  <a:lnTo>
                    <a:pt x="851" y="229"/>
                  </a:lnTo>
                  <a:lnTo>
                    <a:pt x="851" y="229"/>
                  </a:lnTo>
                  <a:lnTo>
                    <a:pt x="853" y="229"/>
                  </a:lnTo>
                  <a:lnTo>
                    <a:pt x="854" y="229"/>
                  </a:lnTo>
                  <a:lnTo>
                    <a:pt x="855" y="229"/>
                  </a:lnTo>
                  <a:lnTo>
                    <a:pt x="862" y="223"/>
                  </a:lnTo>
                  <a:lnTo>
                    <a:pt x="863" y="221"/>
                  </a:lnTo>
                  <a:lnTo>
                    <a:pt x="848" y="218"/>
                  </a:lnTo>
                  <a:lnTo>
                    <a:pt x="848" y="221"/>
                  </a:lnTo>
                  <a:lnTo>
                    <a:pt x="855" y="222"/>
                  </a:lnTo>
                  <a:lnTo>
                    <a:pt x="855" y="215"/>
                  </a:lnTo>
                  <a:lnTo>
                    <a:pt x="854" y="215"/>
                  </a:lnTo>
                  <a:lnTo>
                    <a:pt x="853" y="215"/>
                  </a:lnTo>
                  <a:lnTo>
                    <a:pt x="851" y="215"/>
                  </a:lnTo>
                  <a:lnTo>
                    <a:pt x="851" y="215"/>
                  </a:lnTo>
                  <a:lnTo>
                    <a:pt x="849" y="215"/>
                  </a:lnTo>
                  <a:lnTo>
                    <a:pt x="848" y="215"/>
                  </a:lnTo>
                  <a:lnTo>
                    <a:pt x="847" y="215"/>
                  </a:lnTo>
                  <a:lnTo>
                    <a:pt x="846" y="215"/>
                  </a:lnTo>
                  <a:lnTo>
                    <a:pt x="845" y="215"/>
                  </a:lnTo>
                  <a:lnTo>
                    <a:pt x="843" y="215"/>
                  </a:lnTo>
                  <a:lnTo>
                    <a:pt x="837" y="221"/>
                  </a:lnTo>
                  <a:lnTo>
                    <a:pt x="835" y="227"/>
                  </a:lnTo>
                  <a:lnTo>
                    <a:pt x="843" y="228"/>
                  </a:lnTo>
                  <a:lnTo>
                    <a:pt x="843" y="221"/>
                  </a:lnTo>
                  <a:lnTo>
                    <a:pt x="841" y="221"/>
                  </a:lnTo>
                  <a:lnTo>
                    <a:pt x="840" y="221"/>
                  </a:lnTo>
                  <a:lnTo>
                    <a:pt x="839" y="221"/>
                  </a:lnTo>
                  <a:lnTo>
                    <a:pt x="838" y="221"/>
                  </a:lnTo>
                  <a:lnTo>
                    <a:pt x="837" y="221"/>
                  </a:lnTo>
                  <a:lnTo>
                    <a:pt x="836" y="221"/>
                  </a:lnTo>
                  <a:lnTo>
                    <a:pt x="835" y="221"/>
                  </a:lnTo>
                  <a:lnTo>
                    <a:pt x="833" y="221"/>
                  </a:lnTo>
                  <a:lnTo>
                    <a:pt x="827" y="227"/>
                  </a:lnTo>
                  <a:lnTo>
                    <a:pt x="825" y="233"/>
                  </a:lnTo>
                  <a:lnTo>
                    <a:pt x="832" y="234"/>
                  </a:lnTo>
                  <a:lnTo>
                    <a:pt x="832" y="227"/>
                  </a:lnTo>
                  <a:lnTo>
                    <a:pt x="831" y="227"/>
                  </a:lnTo>
                  <a:lnTo>
                    <a:pt x="830" y="227"/>
                  </a:lnTo>
                  <a:lnTo>
                    <a:pt x="829" y="227"/>
                  </a:lnTo>
                  <a:lnTo>
                    <a:pt x="828" y="227"/>
                  </a:lnTo>
                  <a:lnTo>
                    <a:pt x="827" y="227"/>
                  </a:lnTo>
                  <a:lnTo>
                    <a:pt x="826" y="227"/>
                  </a:lnTo>
                  <a:lnTo>
                    <a:pt x="824" y="227"/>
                  </a:lnTo>
                  <a:lnTo>
                    <a:pt x="823" y="227"/>
                  </a:lnTo>
                  <a:lnTo>
                    <a:pt x="822" y="227"/>
                  </a:lnTo>
                  <a:lnTo>
                    <a:pt x="821" y="227"/>
                  </a:lnTo>
                  <a:lnTo>
                    <a:pt x="814" y="234"/>
                  </a:lnTo>
                  <a:lnTo>
                    <a:pt x="814" y="241"/>
                  </a:lnTo>
                  <a:lnTo>
                    <a:pt x="821" y="241"/>
                  </a:lnTo>
                  <a:lnTo>
                    <a:pt x="821" y="234"/>
                  </a:lnTo>
                  <a:lnTo>
                    <a:pt x="820" y="234"/>
                  </a:lnTo>
                  <a:lnTo>
                    <a:pt x="819" y="234"/>
                  </a:lnTo>
                  <a:lnTo>
                    <a:pt x="818" y="234"/>
                  </a:lnTo>
                  <a:lnTo>
                    <a:pt x="817" y="234"/>
                  </a:lnTo>
                  <a:lnTo>
                    <a:pt x="817" y="248"/>
                  </a:lnTo>
                  <a:close/>
                  <a:moveTo>
                    <a:pt x="890" y="205"/>
                  </a:moveTo>
                  <a:lnTo>
                    <a:pt x="891" y="205"/>
                  </a:lnTo>
                  <a:lnTo>
                    <a:pt x="892" y="205"/>
                  </a:lnTo>
                  <a:lnTo>
                    <a:pt x="894" y="205"/>
                  </a:lnTo>
                  <a:lnTo>
                    <a:pt x="894" y="205"/>
                  </a:lnTo>
                  <a:lnTo>
                    <a:pt x="896" y="205"/>
                  </a:lnTo>
                  <a:lnTo>
                    <a:pt x="897" y="205"/>
                  </a:lnTo>
                  <a:lnTo>
                    <a:pt x="898" y="205"/>
                  </a:lnTo>
                  <a:lnTo>
                    <a:pt x="899" y="205"/>
                  </a:lnTo>
                  <a:lnTo>
                    <a:pt x="900" y="205"/>
                  </a:lnTo>
                  <a:lnTo>
                    <a:pt x="901" y="205"/>
                  </a:lnTo>
                  <a:lnTo>
                    <a:pt x="908" y="198"/>
                  </a:lnTo>
                  <a:lnTo>
                    <a:pt x="908" y="191"/>
                  </a:lnTo>
                  <a:lnTo>
                    <a:pt x="901" y="191"/>
                  </a:lnTo>
                  <a:lnTo>
                    <a:pt x="901" y="198"/>
                  </a:lnTo>
                  <a:lnTo>
                    <a:pt x="902" y="198"/>
                  </a:lnTo>
                  <a:lnTo>
                    <a:pt x="904" y="198"/>
                  </a:lnTo>
                  <a:lnTo>
                    <a:pt x="905" y="198"/>
                  </a:lnTo>
                  <a:lnTo>
                    <a:pt x="906" y="198"/>
                  </a:lnTo>
                  <a:lnTo>
                    <a:pt x="907" y="198"/>
                  </a:lnTo>
                  <a:lnTo>
                    <a:pt x="908" y="198"/>
                  </a:lnTo>
                  <a:lnTo>
                    <a:pt x="909" y="198"/>
                  </a:lnTo>
                  <a:lnTo>
                    <a:pt x="910" y="198"/>
                  </a:lnTo>
                  <a:lnTo>
                    <a:pt x="911" y="198"/>
                  </a:lnTo>
                  <a:lnTo>
                    <a:pt x="913" y="198"/>
                  </a:lnTo>
                  <a:lnTo>
                    <a:pt x="914" y="198"/>
                  </a:lnTo>
                  <a:lnTo>
                    <a:pt x="915" y="198"/>
                  </a:lnTo>
                  <a:lnTo>
                    <a:pt x="916" y="198"/>
                  </a:lnTo>
                  <a:lnTo>
                    <a:pt x="917" y="198"/>
                  </a:lnTo>
                  <a:lnTo>
                    <a:pt x="918" y="198"/>
                  </a:lnTo>
                  <a:lnTo>
                    <a:pt x="926" y="191"/>
                  </a:lnTo>
                  <a:lnTo>
                    <a:pt x="926" y="185"/>
                  </a:lnTo>
                  <a:lnTo>
                    <a:pt x="918" y="185"/>
                  </a:lnTo>
                  <a:lnTo>
                    <a:pt x="918" y="192"/>
                  </a:lnTo>
                  <a:lnTo>
                    <a:pt x="919" y="192"/>
                  </a:lnTo>
                  <a:lnTo>
                    <a:pt x="921" y="192"/>
                  </a:lnTo>
                  <a:lnTo>
                    <a:pt x="922" y="192"/>
                  </a:lnTo>
                  <a:lnTo>
                    <a:pt x="923" y="192"/>
                  </a:lnTo>
                  <a:lnTo>
                    <a:pt x="924" y="192"/>
                  </a:lnTo>
                  <a:lnTo>
                    <a:pt x="925" y="192"/>
                  </a:lnTo>
                  <a:lnTo>
                    <a:pt x="926" y="192"/>
                  </a:lnTo>
                  <a:lnTo>
                    <a:pt x="927" y="192"/>
                  </a:lnTo>
                  <a:lnTo>
                    <a:pt x="929" y="192"/>
                  </a:lnTo>
                  <a:lnTo>
                    <a:pt x="930" y="192"/>
                  </a:lnTo>
                  <a:lnTo>
                    <a:pt x="931" y="192"/>
                  </a:lnTo>
                  <a:lnTo>
                    <a:pt x="932" y="192"/>
                  </a:lnTo>
                  <a:lnTo>
                    <a:pt x="933" y="192"/>
                  </a:lnTo>
                  <a:lnTo>
                    <a:pt x="934" y="192"/>
                  </a:lnTo>
                  <a:lnTo>
                    <a:pt x="935" y="192"/>
                  </a:lnTo>
                  <a:lnTo>
                    <a:pt x="935" y="178"/>
                  </a:lnTo>
                  <a:lnTo>
                    <a:pt x="934" y="178"/>
                  </a:lnTo>
                  <a:lnTo>
                    <a:pt x="933" y="178"/>
                  </a:lnTo>
                  <a:lnTo>
                    <a:pt x="932" y="178"/>
                  </a:lnTo>
                  <a:lnTo>
                    <a:pt x="931" y="178"/>
                  </a:lnTo>
                  <a:lnTo>
                    <a:pt x="930" y="178"/>
                  </a:lnTo>
                  <a:lnTo>
                    <a:pt x="929" y="178"/>
                  </a:lnTo>
                  <a:lnTo>
                    <a:pt x="927" y="178"/>
                  </a:lnTo>
                  <a:lnTo>
                    <a:pt x="926" y="178"/>
                  </a:lnTo>
                  <a:lnTo>
                    <a:pt x="925" y="178"/>
                  </a:lnTo>
                  <a:lnTo>
                    <a:pt x="924" y="178"/>
                  </a:lnTo>
                  <a:lnTo>
                    <a:pt x="923" y="178"/>
                  </a:lnTo>
                  <a:lnTo>
                    <a:pt x="922" y="178"/>
                  </a:lnTo>
                  <a:lnTo>
                    <a:pt x="921" y="178"/>
                  </a:lnTo>
                  <a:lnTo>
                    <a:pt x="919" y="178"/>
                  </a:lnTo>
                  <a:lnTo>
                    <a:pt x="918" y="178"/>
                  </a:lnTo>
                  <a:lnTo>
                    <a:pt x="911" y="185"/>
                  </a:lnTo>
                  <a:lnTo>
                    <a:pt x="911" y="191"/>
                  </a:lnTo>
                  <a:lnTo>
                    <a:pt x="918" y="191"/>
                  </a:lnTo>
                  <a:lnTo>
                    <a:pt x="918" y="184"/>
                  </a:lnTo>
                  <a:lnTo>
                    <a:pt x="917" y="184"/>
                  </a:lnTo>
                  <a:lnTo>
                    <a:pt x="916" y="184"/>
                  </a:lnTo>
                  <a:lnTo>
                    <a:pt x="915" y="184"/>
                  </a:lnTo>
                  <a:lnTo>
                    <a:pt x="914" y="184"/>
                  </a:lnTo>
                  <a:lnTo>
                    <a:pt x="913" y="184"/>
                  </a:lnTo>
                  <a:lnTo>
                    <a:pt x="911" y="184"/>
                  </a:lnTo>
                  <a:lnTo>
                    <a:pt x="910" y="184"/>
                  </a:lnTo>
                  <a:lnTo>
                    <a:pt x="909" y="184"/>
                  </a:lnTo>
                  <a:lnTo>
                    <a:pt x="908" y="184"/>
                  </a:lnTo>
                  <a:lnTo>
                    <a:pt x="907" y="184"/>
                  </a:lnTo>
                  <a:lnTo>
                    <a:pt x="906" y="184"/>
                  </a:lnTo>
                  <a:lnTo>
                    <a:pt x="905" y="184"/>
                  </a:lnTo>
                  <a:lnTo>
                    <a:pt x="904" y="184"/>
                  </a:lnTo>
                  <a:lnTo>
                    <a:pt x="902" y="184"/>
                  </a:lnTo>
                  <a:lnTo>
                    <a:pt x="901" y="184"/>
                  </a:lnTo>
                  <a:lnTo>
                    <a:pt x="894" y="191"/>
                  </a:lnTo>
                  <a:lnTo>
                    <a:pt x="894" y="198"/>
                  </a:lnTo>
                  <a:lnTo>
                    <a:pt x="901" y="198"/>
                  </a:lnTo>
                  <a:lnTo>
                    <a:pt x="901" y="190"/>
                  </a:lnTo>
                  <a:lnTo>
                    <a:pt x="900" y="190"/>
                  </a:lnTo>
                  <a:lnTo>
                    <a:pt x="899" y="190"/>
                  </a:lnTo>
                  <a:lnTo>
                    <a:pt x="898" y="190"/>
                  </a:lnTo>
                  <a:lnTo>
                    <a:pt x="897" y="190"/>
                  </a:lnTo>
                  <a:lnTo>
                    <a:pt x="896" y="190"/>
                  </a:lnTo>
                  <a:lnTo>
                    <a:pt x="894" y="190"/>
                  </a:lnTo>
                  <a:lnTo>
                    <a:pt x="894" y="190"/>
                  </a:lnTo>
                  <a:lnTo>
                    <a:pt x="892" y="190"/>
                  </a:lnTo>
                  <a:lnTo>
                    <a:pt x="891" y="190"/>
                  </a:lnTo>
                  <a:lnTo>
                    <a:pt x="890" y="190"/>
                  </a:lnTo>
                  <a:lnTo>
                    <a:pt x="890" y="205"/>
                  </a:lnTo>
                  <a:close/>
                  <a:moveTo>
                    <a:pt x="977" y="164"/>
                  </a:moveTo>
                  <a:lnTo>
                    <a:pt x="978" y="162"/>
                  </a:lnTo>
                  <a:lnTo>
                    <a:pt x="970" y="161"/>
                  </a:lnTo>
                  <a:lnTo>
                    <a:pt x="970" y="168"/>
                  </a:lnTo>
                  <a:lnTo>
                    <a:pt x="972" y="168"/>
                  </a:lnTo>
                  <a:lnTo>
                    <a:pt x="973" y="168"/>
                  </a:lnTo>
                  <a:lnTo>
                    <a:pt x="974" y="168"/>
                  </a:lnTo>
                  <a:lnTo>
                    <a:pt x="975" y="168"/>
                  </a:lnTo>
                  <a:lnTo>
                    <a:pt x="976" y="168"/>
                  </a:lnTo>
                  <a:lnTo>
                    <a:pt x="977" y="168"/>
                  </a:lnTo>
                  <a:lnTo>
                    <a:pt x="984" y="161"/>
                  </a:lnTo>
                  <a:lnTo>
                    <a:pt x="984" y="154"/>
                  </a:lnTo>
                  <a:lnTo>
                    <a:pt x="977" y="154"/>
                  </a:lnTo>
                  <a:lnTo>
                    <a:pt x="977" y="162"/>
                  </a:lnTo>
                  <a:lnTo>
                    <a:pt x="978" y="162"/>
                  </a:lnTo>
                  <a:lnTo>
                    <a:pt x="979" y="162"/>
                  </a:lnTo>
                  <a:lnTo>
                    <a:pt x="981" y="162"/>
                  </a:lnTo>
                  <a:lnTo>
                    <a:pt x="982" y="162"/>
                  </a:lnTo>
                  <a:lnTo>
                    <a:pt x="983" y="162"/>
                  </a:lnTo>
                  <a:lnTo>
                    <a:pt x="984" y="162"/>
                  </a:lnTo>
                  <a:lnTo>
                    <a:pt x="985" y="162"/>
                  </a:lnTo>
                  <a:lnTo>
                    <a:pt x="986" y="162"/>
                  </a:lnTo>
                  <a:lnTo>
                    <a:pt x="987" y="162"/>
                  </a:lnTo>
                  <a:lnTo>
                    <a:pt x="989" y="162"/>
                  </a:lnTo>
                  <a:lnTo>
                    <a:pt x="990" y="162"/>
                  </a:lnTo>
                  <a:lnTo>
                    <a:pt x="991" y="162"/>
                  </a:lnTo>
                  <a:lnTo>
                    <a:pt x="998" y="154"/>
                  </a:lnTo>
                  <a:lnTo>
                    <a:pt x="998" y="148"/>
                  </a:lnTo>
                  <a:lnTo>
                    <a:pt x="991" y="148"/>
                  </a:lnTo>
                  <a:lnTo>
                    <a:pt x="991" y="155"/>
                  </a:lnTo>
                  <a:lnTo>
                    <a:pt x="992" y="155"/>
                  </a:lnTo>
                  <a:lnTo>
                    <a:pt x="993" y="155"/>
                  </a:lnTo>
                  <a:lnTo>
                    <a:pt x="994" y="155"/>
                  </a:lnTo>
                  <a:lnTo>
                    <a:pt x="995" y="155"/>
                  </a:lnTo>
                  <a:lnTo>
                    <a:pt x="997" y="155"/>
                  </a:lnTo>
                  <a:lnTo>
                    <a:pt x="998" y="155"/>
                  </a:lnTo>
                  <a:lnTo>
                    <a:pt x="999" y="155"/>
                  </a:lnTo>
                  <a:lnTo>
                    <a:pt x="1000" y="155"/>
                  </a:lnTo>
                  <a:lnTo>
                    <a:pt x="1001" y="155"/>
                  </a:lnTo>
                  <a:lnTo>
                    <a:pt x="1002" y="155"/>
                  </a:lnTo>
                  <a:lnTo>
                    <a:pt x="1009" y="150"/>
                  </a:lnTo>
                  <a:lnTo>
                    <a:pt x="1010" y="143"/>
                  </a:lnTo>
                  <a:lnTo>
                    <a:pt x="1003" y="142"/>
                  </a:lnTo>
                  <a:lnTo>
                    <a:pt x="1003" y="149"/>
                  </a:lnTo>
                  <a:lnTo>
                    <a:pt x="1004" y="149"/>
                  </a:lnTo>
                  <a:lnTo>
                    <a:pt x="1006" y="149"/>
                  </a:lnTo>
                  <a:lnTo>
                    <a:pt x="1007" y="149"/>
                  </a:lnTo>
                  <a:lnTo>
                    <a:pt x="1008" y="149"/>
                  </a:lnTo>
                  <a:lnTo>
                    <a:pt x="1008" y="135"/>
                  </a:lnTo>
                  <a:lnTo>
                    <a:pt x="1007" y="135"/>
                  </a:lnTo>
                  <a:lnTo>
                    <a:pt x="1006" y="135"/>
                  </a:lnTo>
                  <a:lnTo>
                    <a:pt x="1004" y="135"/>
                  </a:lnTo>
                  <a:lnTo>
                    <a:pt x="1003" y="135"/>
                  </a:lnTo>
                  <a:lnTo>
                    <a:pt x="996" y="141"/>
                  </a:lnTo>
                  <a:lnTo>
                    <a:pt x="995" y="147"/>
                  </a:lnTo>
                  <a:lnTo>
                    <a:pt x="1002" y="148"/>
                  </a:lnTo>
                  <a:lnTo>
                    <a:pt x="1002" y="141"/>
                  </a:lnTo>
                  <a:lnTo>
                    <a:pt x="1001" y="141"/>
                  </a:lnTo>
                  <a:lnTo>
                    <a:pt x="1000" y="141"/>
                  </a:lnTo>
                  <a:lnTo>
                    <a:pt x="999" y="141"/>
                  </a:lnTo>
                  <a:lnTo>
                    <a:pt x="998" y="141"/>
                  </a:lnTo>
                  <a:lnTo>
                    <a:pt x="997" y="141"/>
                  </a:lnTo>
                  <a:lnTo>
                    <a:pt x="995" y="141"/>
                  </a:lnTo>
                  <a:lnTo>
                    <a:pt x="994" y="141"/>
                  </a:lnTo>
                  <a:lnTo>
                    <a:pt x="993" y="141"/>
                  </a:lnTo>
                  <a:lnTo>
                    <a:pt x="992" y="141"/>
                  </a:lnTo>
                  <a:lnTo>
                    <a:pt x="991" y="141"/>
                  </a:lnTo>
                  <a:lnTo>
                    <a:pt x="984" y="148"/>
                  </a:lnTo>
                  <a:lnTo>
                    <a:pt x="984" y="154"/>
                  </a:lnTo>
                  <a:lnTo>
                    <a:pt x="991" y="154"/>
                  </a:lnTo>
                  <a:lnTo>
                    <a:pt x="991" y="147"/>
                  </a:lnTo>
                  <a:lnTo>
                    <a:pt x="990" y="147"/>
                  </a:lnTo>
                  <a:lnTo>
                    <a:pt x="989" y="147"/>
                  </a:lnTo>
                  <a:lnTo>
                    <a:pt x="987" y="147"/>
                  </a:lnTo>
                  <a:lnTo>
                    <a:pt x="986" y="147"/>
                  </a:lnTo>
                  <a:lnTo>
                    <a:pt x="985" y="147"/>
                  </a:lnTo>
                  <a:lnTo>
                    <a:pt x="984" y="147"/>
                  </a:lnTo>
                  <a:lnTo>
                    <a:pt x="983" y="147"/>
                  </a:lnTo>
                  <a:lnTo>
                    <a:pt x="982" y="147"/>
                  </a:lnTo>
                  <a:lnTo>
                    <a:pt x="981" y="147"/>
                  </a:lnTo>
                  <a:lnTo>
                    <a:pt x="979" y="147"/>
                  </a:lnTo>
                  <a:lnTo>
                    <a:pt x="978" y="147"/>
                  </a:lnTo>
                  <a:lnTo>
                    <a:pt x="977" y="147"/>
                  </a:lnTo>
                  <a:lnTo>
                    <a:pt x="970" y="154"/>
                  </a:lnTo>
                  <a:lnTo>
                    <a:pt x="970" y="161"/>
                  </a:lnTo>
                  <a:lnTo>
                    <a:pt x="977" y="161"/>
                  </a:lnTo>
                  <a:lnTo>
                    <a:pt x="977" y="154"/>
                  </a:lnTo>
                  <a:lnTo>
                    <a:pt x="976" y="154"/>
                  </a:lnTo>
                  <a:lnTo>
                    <a:pt x="975" y="154"/>
                  </a:lnTo>
                  <a:lnTo>
                    <a:pt x="974" y="154"/>
                  </a:lnTo>
                  <a:lnTo>
                    <a:pt x="973" y="154"/>
                  </a:lnTo>
                  <a:lnTo>
                    <a:pt x="972" y="154"/>
                  </a:lnTo>
                  <a:lnTo>
                    <a:pt x="970" y="154"/>
                  </a:lnTo>
                  <a:lnTo>
                    <a:pt x="963" y="159"/>
                  </a:lnTo>
                  <a:lnTo>
                    <a:pt x="963" y="162"/>
                  </a:lnTo>
                  <a:lnTo>
                    <a:pt x="977" y="164"/>
                  </a:lnTo>
                  <a:close/>
                  <a:moveTo>
                    <a:pt x="1049" y="131"/>
                  </a:moveTo>
                  <a:lnTo>
                    <a:pt x="1051" y="131"/>
                  </a:lnTo>
                  <a:lnTo>
                    <a:pt x="1052" y="131"/>
                  </a:lnTo>
                  <a:lnTo>
                    <a:pt x="1059" y="124"/>
                  </a:lnTo>
                  <a:lnTo>
                    <a:pt x="1059" y="118"/>
                  </a:lnTo>
                  <a:lnTo>
                    <a:pt x="1052" y="118"/>
                  </a:lnTo>
                  <a:lnTo>
                    <a:pt x="1052" y="125"/>
                  </a:lnTo>
                  <a:lnTo>
                    <a:pt x="1053" y="125"/>
                  </a:lnTo>
                  <a:lnTo>
                    <a:pt x="1054" y="125"/>
                  </a:lnTo>
                  <a:lnTo>
                    <a:pt x="1055" y="125"/>
                  </a:lnTo>
                  <a:lnTo>
                    <a:pt x="1057" y="125"/>
                  </a:lnTo>
                  <a:lnTo>
                    <a:pt x="1057" y="125"/>
                  </a:lnTo>
                  <a:lnTo>
                    <a:pt x="1059" y="125"/>
                  </a:lnTo>
                  <a:lnTo>
                    <a:pt x="1060" y="125"/>
                  </a:lnTo>
                  <a:lnTo>
                    <a:pt x="1061" y="125"/>
                  </a:lnTo>
                  <a:lnTo>
                    <a:pt x="1062" y="125"/>
                  </a:lnTo>
                  <a:lnTo>
                    <a:pt x="1063" y="125"/>
                  </a:lnTo>
                  <a:lnTo>
                    <a:pt x="1065" y="125"/>
                  </a:lnTo>
                  <a:lnTo>
                    <a:pt x="1065" y="125"/>
                  </a:lnTo>
                  <a:lnTo>
                    <a:pt x="1067" y="125"/>
                  </a:lnTo>
                  <a:lnTo>
                    <a:pt x="1068" y="125"/>
                  </a:lnTo>
                  <a:lnTo>
                    <a:pt x="1075" y="119"/>
                  </a:lnTo>
                  <a:lnTo>
                    <a:pt x="1076" y="113"/>
                  </a:lnTo>
                  <a:lnTo>
                    <a:pt x="1069" y="111"/>
                  </a:lnTo>
                  <a:lnTo>
                    <a:pt x="1069" y="118"/>
                  </a:lnTo>
                  <a:lnTo>
                    <a:pt x="1070" y="118"/>
                  </a:lnTo>
                  <a:lnTo>
                    <a:pt x="1071" y="118"/>
                  </a:lnTo>
                  <a:lnTo>
                    <a:pt x="1072" y="118"/>
                  </a:lnTo>
                  <a:lnTo>
                    <a:pt x="1073" y="118"/>
                  </a:lnTo>
                  <a:lnTo>
                    <a:pt x="1074" y="118"/>
                  </a:lnTo>
                  <a:lnTo>
                    <a:pt x="1076" y="118"/>
                  </a:lnTo>
                  <a:lnTo>
                    <a:pt x="1077" y="118"/>
                  </a:lnTo>
                  <a:lnTo>
                    <a:pt x="1078" y="118"/>
                  </a:lnTo>
                  <a:lnTo>
                    <a:pt x="1079" y="118"/>
                  </a:lnTo>
                  <a:lnTo>
                    <a:pt x="1080" y="118"/>
                  </a:lnTo>
                  <a:lnTo>
                    <a:pt x="1081" y="118"/>
                  </a:lnTo>
                  <a:lnTo>
                    <a:pt x="1082" y="118"/>
                  </a:lnTo>
                  <a:lnTo>
                    <a:pt x="1084" y="118"/>
                  </a:lnTo>
                  <a:lnTo>
                    <a:pt x="1085" y="118"/>
                  </a:lnTo>
                  <a:lnTo>
                    <a:pt x="1086" y="118"/>
                  </a:lnTo>
                  <a:lnTo>
                    <a:pt x="1087" y="118"/>
                  </a:lnTo>
                  <a:lnTo>
                    <a:pt x="1088" y="118"/>
                  </a:lnTo>
                  <a:lnTo>
                    <a:pt x="1089" y="118"/>
                  </a:lnTo>
                  <a:lnTo>
                    <a:pt x="1090" y="118"/>
                  </a:lnTo>
                  <a:lnTo>
                    <a:pt x="1092" y="118"/>
                  </a:lnTo>
                  <a:lnTo>
                    <a:pt x="1093" y="118"/>
                  </a:lnTo>
                  <a:lnTo>
                    <a:pt x="1094" y="118"/>
                  </a:lnTo>
                  <a:lnTo>
                    <a:pt x="1095" y="118"/>
                  </a:lnTo>
                  <a:lnTo>
                    <a:pt x="1095" y="104"/>
                  </a:lnTo>
                  <a:lnTo>
                    <a:pt x="1094" y="104"/>
                  </a:lnTo>
                  <a:lnTo>
                    <a:pt x="1093" y="104"/>
                  </a:lnTo>
                  <a:lnTo>
                    <a:pt x="1092" y="104"/>
                  </a:lnTo>
                  <a:lnTo>
                    <a:pt x="1090" y="104"/>
                  </a:lnTo>
                  <a:lnTo>
                    <a:pt x="1089" y="104"/>
                  </a:lnTo>
                  <a:lnTo>
                    <a:pt x="1088" y="104"/>
                  </a:lnTo>
                  <a:lnTo>
                    <a:pt x="1087" y="104"/>
                  </a:lnTo>
                  <a:lnTo>
                    <a:pt x="1086" y="104"/>
                  </a:lnTo>
                  <a:lnTo>
                    <a:pt x="1085" y="104"/>
                  </a:lnTo>
                  <a:lnTo>
                    <a:pt x="1084" y="104"/>
                  </a:lnTo>
                  <a:lnTo>
                    <a:pt x="1082" y="104"/>
                  </a:lnTo>
                  <a:lnTo>
                    <a:pt x="1081" y="104"/>
                  </a:lnTo>
                  <a:lnTo>
                    <a:pt x="1080" y="104"/>
                  </a:lnTo>
                  <a:lnTo>
                    <a:pt x="1079" y="104"/>
                  </a:lnTo>
                  <a:lnTo>
                    <a:pt x="1078" y="104"/>
                  </a:lnTo>
                  <a:lnTo>
                    <a:pt x="1077" y="104"/>
                  </a:lnTo>
                  <a:lnTo>
                    <a:pt x="1076" y="104"/>
                  </a:lnTo>
                  <a:lnTo>
                    <a:pt x="1074" y="104"/>
                  </a:lnTo>
                  <a:lnTo>
                    <a:pt x="1073" y="104"/>
                  </a:lnTo>
                  <a:lnTo>
                    <a:pt x="1072" y="104"/>
                  </a:lnTo>
                  <a:lnTo>
                    <a:pt x="1071" y="104"/>
                  </a:lnTo>
                  <a:lnTo>
                    <a:pt x="1070" y="104"/>
                  </a:lnTo>
                  <a:lnTo>
                    <a:pt x="1069" y="104"/>
                  </a:lnTo>
                  <a:lnTo>
                    <a:pt x="1062" y="110"/>
                  </a:lnTo>
                  <a:lnTo>
                    <a:pt x="1061" y="116"/>
                  </a:lnTo>
                  <a:lnTo>
                    <a:pt x="1068" y="118"/>
                  </a:lnTo>
                  <a:lnTo>
                    <a:pt x="1068" y="110"/>
                  </a:lnTo>
                  <a:lnTo>
                    <a:pt x="1067" y="110"/>
                  </a:lnTo>
                  <a:lnTo>
                    <a:pt x="1065" y="110"/>
                  </a:lnTo>
                  <a:lnTo>
                    <a:pt x="1065" y="110"/>
                  </a:lnTo>
                  <a:lnTo>
                    <a:pt x="1063" y="110"/>
                  </a:lnTo>
                  <a:lnTo>
                    <a:pt x="1062" y="110"/>
                  </a:lnTo>
                  <a:lnTo>
                    <a:pt x="1061" y="110"/>
                  </a:lnTo>
                  <a:lnTo>
                    <a:pt x="1060" y="110"/>
                  </a:lnTo>
                  <a:lnTo>
                    <a:pt x="1059" y="110"/>
                  </a:lnTo>
                  <a:lnTo>
                    <a:pt x="1057" y="110"/>
                  </a:lnTo>
                  <a:lnTo>
                    <a:pt x="1057" y="110"/>
                  </a:lnTo>
                  <a:lnTo>
                    <a:pt x="1055" y="110"/>
                  </a:lnTo>
                  <a:lnTo>
                    <a:pt x="1054" y="110"/>
                  </a:lnTo>
                  <a:lnTo>
                    <a:pt x="1053" y="110"/>
                  </a:lnTo>
                  <a:lnTo>
                    <a:pt x="1052" y="110"/>
                  </a:lnTo>
                  <a:lnTo>
                    <a:pt x="1045" y="118"/>
                  </a:lnTo>
                  <a:lnTo>
                    <a:pt x="1045" y="124"/>
                  </a:lnTo>
                  <a:lnTo>
                    <a:pt x="1052" y="124"/>
                  </a:lnTo>
                  <a:lnTo>
                    <a:pt x="1052" y="117"/>
                  </a:lnTo>
                  <a:lnTo>
                    <a:pt x="1051" y="117"/>
                  </a:lnTo>
                  <a:lnTo>
                    <a:pt x="1049" y="117"/>
                  </a:lnTo>
                  <a:lnTo>
                    <a:pt x="1049" y="131"/>
                  </a:lnTo>
                  <a:close/>
                  <a:moveTo>
                    <a:pt x="1136" y="100"/>
                  </a:moveTo>
                  <a:lnTo>
                    <a:pt x="1137" y="100"/>
                  </a:lnTo>
                  <a:lnTo>
                    <a:pt x="1138" y="100"/>
                  </a:lnTo>
                  <a:lnTo>
                    <a:pt x="1139" y="100"/>
                  </a:lnTo>
                  <a:lnTo>
                    <a:pt x="1150" y="100"/>
                  </a:lnTo>
                  <a:lnTo>
                    <a:pt x="1157" y="93"/>
                  </a:lnTo>
                  <a:lnTo>
                    <a:pt x="1157" y="87"/>
                  </a:lnTo>
                  <a:lnTo>
                    <a:pt x="1150" y="87"/>
                  </a:lnTo>
                  <a:lnTo>
                    <a:pt x="1150" y="94"/>
                  </a:lnTo>
                  <a:lnTo>
                    <a:pt x="1162" y="94"/>
                  </a:lnTo>
                  <a:lnTo>
                    <a:pt x="1169" y="87"/>
                  </a:lnTo>
                  <a:lnTo>
                    <a:pt x="1169" y="81"/>
                  </a:lnTo>
                  <a:lnTo>
                    <a:pt x="1162" y="81"/>
                  </a:lnTo>
                  <a:lnTo>
                    <a:pt x="1162" y="88"/>
                  </a:lnTo>
                  <a:lnTo>
                    <a:pt x="1173" y="88"/>
                  </a:lnTo>
                  <a:lnTo>
                    <a:pt x="1173" y="81"/>
                  </a:lnTo>
                  <a:lnTo>
                    <a:pt x="1170" y="87"/>
                  </a:lnTo>
                  <a:lnTo>
                    <a:pt x="1176" y="90"/>
                  </a:lnTo>
                  <a:lnTo>
                    <a:pt x="1182" y="77"/>
                  </a:lnTo>
                  <a:lnTo>
                    <a:pt x="1177" y="74"/>
                  </a:lnTo>
                  <a:lnTo>
                    <a:pt x="1173" y="73"/>
                  </a:lnTo>
                  <a:lnTo>
                    <a:pt x="1162" y="73"/>
                  </a:lnTo>
                  <a:lnTo>
                    <a:pt x="1155" y="81"/>
                  </a:lnTo>
                  <a:lnTo>
                    <a:pt x="1155" y="87"/>
                  </a:lnTo>
                  <a:lnTo>
                    <a:pt x="1162" y="87"/>
                  </a:lnTo>
                  <a:lnTo>
                    <a:pt x="1162" y="80"/>
                  </a:lnTo>
                  <a:lnTo>
                    <a:pt x="1150" y="80"/>
                  </a:lnTo>
                  <a:lnTo>
                    <a:pt x="1143" y="87"/>
                  </a:lnTo>
                  <a:lnTo>
                    <a:pt x="1143" y="93"/>
                  </a:lnTo>
                  <a:lnTo>
                    <a:pt x="1150" y="93"/>
                  </a:lnTo>
                  <a:lnTo>
                    <a:pt x="1150" y="86"/>
                  </a:lnTo>
                  <a:lnTo>
                    <a:pt x="1139" y="86"/>
                  </a:lnTo>
                  <a:lnTo>
                    <a:pt x="1138" y="86"/>
                  </a:lnTo>
                  <a:lnTo>
                    <a:pt x="1137" y="86"/>
                  </a:lnTo>
                  <a:lnTo>
                    <a:pt x="1136" y="86"/>
                  </a:lnTo>
                  <a:lnTo>
                    <a:pt x="1136" y="100"/>
                  </a:lnTo>
                  <a:close/>
                  <a:moveTo>
                    <a:pt x="1225" y="70"/>
                  </a:moveTo>
                  <a:lnTo>
                    <a:pt x="1225" y="68"/>
                  </a:lnTo>
                  <a:lnTo>
                    <a:pt x="1218" y="68"/>
                  </a:lnTo>
                  <a:lnTo>
                    <a:pt x="1218" y="75"/>
                  </a:lnTo>
                  <a:lnTo>
                    <a:pt x="1230" y="75"/>
                  </a:lnTo>
                  <a:lnTo>
                    <a:pt x="1237" y="68"/>
                  </a:lnTo>
                  <a:lnTo>
                    <a:pt x="1237" y="62"/>
                  </a:lnTo>
                  <a:lnTo>
                    <a:pt x="1230" y="62"/>
                  </a:lnTo>
                  <a:lnTo>
                    <a:pt x="1230" y="69"/>
                  </a:lnTo>
                  <a:lnTo>
                    <a:pt x="1241" y="69"/>
                  </a:lnTo>
                  <a:lnTo>
                    <a:pt x="1252" y="69"/>
                  </a:lnTo>
                  <a:lnTo>
                    <a:pt x="1260" y="62"/>
                  </a:lnTo>
                  <a:lnTo>
                    <a:pt x="1260" y="56"/>
                  </a:lnTo>
                  <a:lnTo>
                    <a:pt x="1252" y="56"/>
                  </a:lnTo>
                  <a:lnTo>
                    <a:pt x="1252" y="63"/>
                  </a:lnTo>
                  <a:lnTo>
                    <a:pt x="1261" y="63"/>
                  </a:lnTo>
                  <a:lnTo>
                    <a:pt x="1261" y="49"/>
                  </a:lnTo>
                  <a:lnTo>
                    <a:pt x="1252" y="49"/>
                  </a:lnTo>
                  <a:lnTo>
                    <a:pt x="1245" y="56"/>
                  </a:lnTo>
                  <a:lnTo>
                    <a:pt x="1245" y="62"/>
                  </a:lnTo>
                  <a:lnTo>
                    <a:pt x="1252" y="62"/>
                  </a:lnTo>
                  <a:lnTo>
                    <a:pt x="1252" y="55"/>
                  </a:lnTo>
                  <a:lnTo>
                    <a:pt x="1241" y="55"/>
                  </a:lnTo>
                  <a:lnTo>
                    <a:pt x="1230" y="55"/>
                  </a:lnTo>
                  <a:lnTo>
                    <a:pt x="1223" y="62"/>
                  </a:lnTo>
                  <a:lnTo>
                    <a:pt x="1223" y="68"/>
                  </a:lnTo>
                  <a:lnTo>
                    <a:pt x="1230" y="68"/>
                  </a:lnTo>
                  <a:lnTo>
                    <a:pt x="1230" y="61"/>
                  </a:lnTo>
                  <a:lnTo>
                    <a:pt x="1218" y="61"/>
                  </a:lnTo>
                  <a:lnTo>
                    <a:pt x="1211" y="68"/>
                  </a:lnTo>
                  <a:lnTo>
                    <a:pt x="1211" y="70"/>
                  </a:lnTo>
                  <a:lnTo>
                    <a:pt x="1225" y="70"/>
                  </a:lnTo>
                  <a:close/>
                  <a:moveTo>
                    <a:pt x="1306" y="51"/>
                  </a:moveTo>
                  <a:lnTo>
                    <a:pt x="1309" y="51"/>
                  </a:lnTo>
                  <a:lnTo>
                    <a:pt x="1320" y="51"/>
                  </a:lnTo>
                  <a:lnTo>
                    <a:pt x="1328" y="44"/>
                  </a:lnTo>
                  <a:lnTo>
                    <a:pt x="1328" y="37"/>
                  </a:lnTo>
                  <a:lnTo>
                    <a:pt x="1320" y="37"/>
                  </a:lnTo>
                  <a:lnTo>
                    <a:pt x="1320" y="45"/>
                  </a:lnTo>
                  <a:lnTo>
                    <a:pt x="1332" y="45"/>
                  </a:lnTo>
                  <a:lnTo>
                    <a:pt x="1343" y="45"/>
                  </a:lnTo>
                  <a:lnTo>
                    <a:pt x="1350" y="37"/>
                  </a:lnTo>
                  <a:lnTo>
                    <a:pt x="1350" y="31"/>
                  </a:lnTo>
                  <a:lnTo>
                    <a:pt x="1343" y="31"/>
                  </a:lnTo>
                  <a:lnTo>
                    <a:pt x="1343" y="38"/>
                  </a:lnTo>
                  <a:lnTo>
                    <a:pt x="1351" y="38"/>
                  </a:lnTo>
                  <a:lnTo>
                    <a:pt x="1351" y="24"/>
                  </a:lnTo>
                  <a:lnTo>
                    <a:pt x="1343" y="24"/>
                  </a:lnTo>
                  <a:lnTo>
                    <a:pt x="1336" y="31"/>
                  </a:lnTo>
                  <a:lnTo>
                    <a:pt x="1336" y="37"/>
                  </a:lnTo>
                  <a:lnTo>
                    <a:pt x="1343" y="37"/>
                  </a:lnTo>
                  <a:lnTo>
                    <a:pt x="1343" y="30"/>
                  </a:lnTo>
                  <a:lnTo>
                    <a:pt x="1332" y="30"/>
                  </a:lnTo>
                  <a:lnTo>
                    <a:pt x="1320" y="30"/>
                  </a:lnTo>
                  <a:lnTo>
                    <a:pt x="1313" y="37"/>
                  </a:lnTo>
                  <a:lnTo>
                    <a:pt x="1313" y="44"/>
                  </a:lnTo>
                  <a:lnTo>
                    <a:pt x="1320" y="44"/>
                  </a:lnTo>
                  <a:lnTo>
                    <a:pt x="1320" y="37"/>
                  </a:lnTo>
                  <a:lnTo>
                    <a:pt x="1309" y="37"/>
                  </a:lnTo>
                  <a:lnTo>
                    <a:pt x="1306" y="37"/>
                  </a:lnTo>
                  <a:lnTo>
                    <a:pt x="1306" y="51"/>
                  </a:lnTo>
                  <a:close/>
                  <a:moveTo>
                    <a:pt x="1395" y="26"/>
                  </a:moveTo>
                  <a:lnTo>
                    <a:pt x="1399" y="26"/>
                  </a:lnTo>
                  <a:lnTo>
                    <a:pt x="1411" y="26"/>
                  </a:lnTo>
                  <a:lnTo>
                    <a:pt x="1418" y="19"/>
                  </a:lnTo>
                  <a:lnTo>
                    <a:pt x="1418" y="13"/>
                  </a:lnTo>
                  <a:lnTo>
                    <a:pt x="1411" y="13"/>
                  </a:lnTo>
                  <a:lnTo>
                    <a:pt x="1411" y="20"/>
                  </a:lnTo>
                  <a:lnTo>
                    <a:pt x="1422" y="20"/>
                  </a:lnTo>
                  <a:lnTo>
                    <a:pt x="1422" y="13"/>
                  </a:lnTo>
                  <a:lnTo>
                    <a:pt x="1415" y="13"/>
                  </a:lnTo>
                  <a:lnTo>
                    <a:pt x="1415" y="19"/>
                  </a:lnTo>
                  <a:lnTo>
                    <a:pt x="1429" y="19"/>
                  </a:lnTo>
                  <a:lnTo>
                    <a:pt x="1429" y="13"/>
                  </a:lnTo>
                  <a:lnTo>
                    <a:pt x="1422" y="13"/>
                  </a:lnTo>
                  <a:lnTo>
                    <a:pt x="1422" y="20"/>
                  </a:lnTo>
                  <a:lnTo>
                    <a:pt x="1433" y="20"/>
                  </a:lnTo>
                  <a:lnTo>
                    <a:pt x="1433" y="6"/>
                  </a:lnTo>
                  <a:lnTo>
                    <a:pt x="1422" y="6"/>
                  </a:lnTo>
                  <a:lnTo>
                    <a:pt x="1415" y="13"/>
                  </a:lnTo>
                  <a:lnTo>
                    <a:pt x="1415" y="19"/>
                  </a:lnTo>
                  <a:lnTo>
                    <a:pt x="1429" y="19"/>
                  </a:lnTo>
                  <a:lnTo>
                    <a:pt x="1429" y="13"/>
                  </a:lnTo>
                  <a:lnTo>
                    <a:pt x="1422" y="6"/>
                  </a:lnTo>
                  <a:lnTo>
                    <a:pt x="1411" y="6"/>
                  </a:lnTo>
                  <a:lnTo>
                    <a:pt x="1404" y="13"/>
                  </a:lnTo>
                  <a:lnTo>
                    <a:pt x="1404" y="19"/>
                  </a:lnTo>
                  <a:lnTo>
                    <a:pt x="1411" y="19"/>
                  </a:lnTo>
                  <a:lnTo>
                    <a:pt x="1411" y="12"/>
                  </a:lnTo>
                  <a:lnTo>
                    <a:pt x="1399" y="12"/>
                  </a:lnTo>
                  <a:lnTo>
                    <a:pt x="1395" y="12"/>
                  </a:lnTo>
                  <a:lnTo>
                    <a:pt x="1395" y="26"/>
                  </a:lnTo>
                  <a:close/>
                  <a:moveTo>
                    <a:pt x="1484" y="14"/>
                  </a:moveTo>
                  <a:lnTo>
                    <a:pt x="1490" y="14"/>
                  </a:lnTo>
                  <a:lnTo>
                    <a:pt x="1502" y="14"/>
                  </a:lnTo>
                  <a:lnTo>
                    <a:pt x="1513" y="14"/>
                  </a:lnTo>
                  <a:lnTo>
                    <a:pt x="1513" y="0"/>
                  </a:lnTo>
                  <a:lnTo>
                    <a:pt x="1502" y="0"/>
                  </a:lnTo>
                  <a:lnTo>
                    <a:pt x="1490" y="0"/>
                  </a:lnTo>
                  <a:lnTo>
                    <a:pt x="1484" y="0"/>
                  </a:lnTo>
                  <a:lnTo>
                    <a:pt x="1484" y="14"/>
                  </a:lnTo>
                  <a:close/>
                  <a:moveTo>
                    <a:pt x="14" y="1139"/>
                  </a:moveTo>
                  <a:lnTo>
                    <a:pt x="14" y="1138"/>
                  </a:lnTo>
                  <a:lnTo>
                    <a:pt x="15" y="1135"/>
                  </a:lnTo>
                  <a:lnTo>
                    <a:pt x="15" y="1132"/>
                  </a:lnTo>
                  <a:lnTo>
                    <a:pt x="16" y="1129"/>
                  </a:lnTo>
                  <a:lnTo>
                    <a:pt x="16" y="1127"/>
                  </a:lnTo>
                  <a:lnTo>
                    <a:pt x="17" y="1125"/>
                  </a:lnTo>
                  <a:lnTo>
                    <a:pt x="10" y="1123"/>
                  </a:lnTo>
                  <a:lnTo>
                    <a:pt x="16" y="1126"/>
                  </a:lnTo>
                  <a:lnTo>
                    <a:pt x="17" y="1124"/>
                  </a:lnTo>
                  <a:lnTo>
                    <a:pt x="11" y="1122"/>
                  </a:lnTo>
                  <a:lnTo>
                    <a:pt x="17" y="1125"/>
                  </a:lnTo>
                  <a:lnTo>
                    <a:pt x="17" y="1124"/>
                  </a:lnTo>
                  <a:lnTo>
                    <a:pt x="18" y="1123"/>
                  </a:lnTo>
                  <a:lnTo>
                    <a:pt x="19" y="1122"/>
                  </a:lnTo>
                  <a:lnTo>
                    <a:pt x="12" y="1119"/>
                  </a:lnTo>
                  <a:lnTo>
                    <a:pt x="18" y="1123"/>
                  </a:lnTo>
                  <a:lnTo>
                    <a:pt x="19" y="1122"/>
                  </a:lnTo>
                  <a:lnTo>
                    <a:pt x="13" y="1118"/>
                  </a:lnTo>
                  <a:lnTo>
                    <a:pt x="18" y="1123"/>
                  </a:lnTo>
                  <a:lnTo>
                    <a:pt x="19" y="1122"/>
                  </a:lnTo>
                  <a:lnTo>
                    <a:pt x="13" y="1117"/>
                  </a:lnTo>
                  <a:lnTo>
                    <a:pt x="18" y="1123"/>
                  </a:lnTo>
                  <a:lnTo>
                    <a:pt x="19" y="1122"/>
                  </a:lnTo>
                  <a:lnTo>
                    <a:pt x="14" y="1117"/>
                  </a:lnTo>
                  <a:lnTo>
                    <a:pt x="18" y="1123"/>
                  </a:lnTo>
                  <a:lnTo>
                    <a:pt x="19" y="1122"/>
                  </a:lnTo>
                  <a:lnTo>
                    <a:pt x="19" y="1122"/>
                  </a:lnTo>
                  <a:lnTo>
                    <a:pt x="20" y="1122"/>
                  </a:lnTo>
                  <a:lnTo>
                    <a:pt x="16" y="1115"/>
                  </a:lnTo>
                  <a:lnTo>
                    <a:pt x="19" y="1122"/>
                  </a:lnTo>
                  <a:lnTo>
                    <a:pt x="19" y="1122"/>
                  </a:lnTo>
                  <a:lnTo>
                    <a:pt x="20" y="1122"/>
                  </a:lnTo>
                  <a:lnTo>
                    <a:pt x="20" y="1121"/>
                  </a:lnTo>
                  <a:lnTo>
                    <a:pt x="18" y="1115"/>
                  </a:lnTo>
                  <a:lnTo>
                    <a:pt x="19" y="1122"/>
                  </a:lnTo>
                  <a:lnTo>
                    <a:pt x="20" y="1122"/>
                  </a:lnTo>
                  <a:lnTo>
                    <a:pt x="20" y="1122"/>
                  </a:lnTo>
                  <a:lnTo>
                    <a:pt x="21" y="1121"/>
                  </a:lnTo>
                  <a:lnTo>
                    <a:pt x="19" y="1115"/>
                  </a:lnTo>
                  <a:lnTo>
                    <a:pt x="20" y="1122"/>
                  </a:lnTo>
                  <a:lnTo>
                    <a:pt x="20" y="1122"/>
                  </a:lnTo>
                  <a:lnTo>
                    <a:pt x="21" y="1122"/>
                  </a:lnTo>
                  <a:lnTo>
                    <a:pt x="20" y="1115"/>
                  </a:lnTo>
                  <a:lnTo>
                    <a:pt x="20" y="1122"/>
                  </a:lnTo>
                  <a:lnTo>
                    <a:pt x="20" y="1122"/>
                  </a:lnTo>
                  <a:lnTo>
                    <a:pt x="21" y="1122"/>
                  </a:lnTo>
                  <a:lnTo>
                    <a:pt x="21" y="1115"/>
                  </a:lnTo>
                  <a:lnTo>
                    <a:pt x="20" y="1122"/>
                  </a:lnTo>
                  <a:lnTo>
                    <a:pt x="21" y="1122"/>
                  </a:lnTo>
                  <a:lnTo>
                    <a:pt x="21" y="1122"/>
                  </a:lnTo>
                  <a:lnTo>
                    <a:pt x="24" y="1121"/>
                  </a:lnTo>
                  <a:lnTo>
                    <a:pt x="25" y="1121"/>
                  </a:lnTo>
                  <a:lnTo>
                    <a:pt x="29" y="1118"/>
                  </a:lnTo>
                  <a:lnTo>
                    <a:pt x="30" y="1117"/>
                  </a:lnTo>
                  <a:lnTo>
                    <a:pt x="30" y="1115"/>
                  </a:lnTo>
                  <a:lnTo>
                    <a:pt x="31" y="1114"/>
                  </a:lnTo>
                  <a:lnTo>
                    <a:pt x="31" y="1113"/>
                  </a:lnTo>
                  <a:lnTo>
                    <a:pt x="32" y="1111"/>
                  </a:lnTo>
                  <a:lnTo>
                    <a:pt x="32" y="1108"/>
                  </a:lnTo>
                  <a:lnTo>
                    <a:pt x="33" y="1106"/>
                  </a:lnTo>
                  <a:lnTo>
                    <a:pt x="33" y="1103"/>
                  </a:lnTo>
                  <a:lnTo>
                    <a:pt x="34" y="1102"/>
                  </a:lnTo>
                  <a:lnTo>
                    <a:pt x="34" y="1100"/>
                  </a:lnTo>
                  <a:lnTo>
                    <a:pt x="35" y="1099"/>
                  </a:lnTo>
                  <a:lnTo>
                    <a:pt x="28" y="1097"/>
                  </a:lnTo>
                  <a:lnTo>
                    <a:pt x="35" y="1100"/>
                  </a:lnTo>
                  <a:lnTo>
                    <a:pt x="35" y="1099"/>
                  </a:lnTo>
                  <a:lnTo>
                    <a:pt x="36" y="1097"/>
                  </a:lnTo>
                  <a:lnTo>
                    <a:pt x="36" y="1097"/>
                  </a:lnTo>
                  <a:lnTo>
                    <a:pt x="36" y="1096"/>
                  </a:lnTo>
                  <a:lnTo>
                    <a:pt x="31" y="1092"/>
                  </a:lnTo>
                  <a:lnTo>
                    <a:pt x="36" y="1096"/>
                  </a:lnTo>
                  <a:lnTo>
                    <a:pt x="36" y="1096"/>
                  </a:lnTo>
                  <a:lnTo>
                    <a:pt x="25" y="1087"/>
                  </a:lnTo>
                  <a:lnTo>
                    <a:pt x="25" y="1088"/>
                  </a:lnTo>
                  <a:lnTo>
                    <a:pt x="24" y="1088"/>
                  </a:lnTo>
                  <a:lnTo>
                    <a:pt x="24" y="1089"/>
                  </a:lnTo>
                  <a:lnTo>
                    <a:pt x="23" y="1091"/>
                  </a:lnTo>
                  <a:lnTo>
                    <a:pt x="23" y="1092"/>
                  </a:lnTo>
                  <a:lnTo>
                    <a:pt x="22" y="1093"/>
                  </a:lnTo>
                  <a:lnTo>
                    <a:pt x="21" y="1094"/>
                  </a:lnTo>
                  <a:lnTo>
                    <a:pt x="21" y="1095"/>
                  </a:lnTo>
                  <a:lnTo>
                    <a:pt x="20" y="1098"/>
                  </a:lnTo>
                  <a:lnTo>
                    <a:pt x="20" y="1100"/>
                  </a:lnTo>
                  <a:lnTo>
                    <a:pt x="19" y="1102"/>
                  </a:lnTo>
                  <a:lnTo>
                    <a:pt x="18" y="1104"/>
                  </a:lnTo>
                  <a:lnTo>
                    <a:pt x="18" y="1107"/>
                  </a:lnTo>
                  <a:lnTo>
                    <a:pt x="17" y="1110"/>
                  </a:lnTo>
                  <a:lnTo>
                    <a:pt x="24" y="1111"/>
                  </a:lnTo>
                  <a:lnTo>
                    <a:pt x="17" y="1110"/>
                  </a:lnTo>
                  <a:lnTo>
                    <a:pt x="17" y="1111"/>
                  </a:lnTo>
                  <a:lnTo>
                    <a:pt x="24" y="1113"/>
                  </a:lnTo>
                  <a:lnTo>
                    <a:pt x="17" y="1110"/>
                  </a:lnTo>
                  <a:lnTo>
                    <a:pt x="17" y="1111"/>
                  </a:lnTo>
                  <a:lnTo>
                    <a:pt x="23" y="1115"/>
                  </a:lnTo>
                  <a:lnTo>
                    <a:pt x="21" y="1107"/>
                  </a:lnTo>
                  <a:lnTo>
                    <a:pt x="20" y="1108"/>
                  </a:lnTo>
                  <a:lnTo>
                    <a:pt x="22" y="1115"/>
                  </a:lnTo>
                  <a:lnTo>
                    <a:pt x="23" y="1107"/>
                  </a:lnTo>
                  <a:lnTo>
                    <a:pt x="23" y="1107"/>
                  </a:lnTo>
                  <a:lnTo>
                    <a:pt x="22" y="1107"/>
                  </a:lnTo>
                  <a:lnTo>
                    <a:pt x="21" y="1107"/>
                  </a:lnTo>
                  <a:lnTo>
                    <a:pt x="20" y="1107"/>
                  </a:lnTo>
                  <a:lnTo>
                    <a:pt x="20" y="1107"/>
                  </a:lnTo>
                  <a:lnTo>
                    <a:pt x="19" y="1107"/>
                  </a:lnTo>
                  <a:lnTo>
                    <a:pt x="19" y="1107"/>
                  </a:lnTo>
                  <a:lnTo>
                    <a:pt x="18" y="1107"/>
                  </a:lnTo>
                  <a:lnTo>
                    <a:pt x="16" y="1108"/>
                  </a:lnTo>
                  <a:lnTo>
                    <a:pt x="16" y="1108"/>
                  </a:lnTo>
                  <a:lnTo>
                    <a:pt x="18" y="1115"/>
                  </a:lnTo>
                  <a:lnTo>
                    <a:pt x="17" y="1108"/>
                  </a:lnTo>
                  <a:lnTo>
                    <a:pt x="16" y="1108"/>
                  </a:lnTo>
                  <a:lnTo>
                    <a:pt x="15" y="1108"/>
                  </a:lnTo>
                  <a:lnTo>
                    <a:pt x="14" y="1108"/>
                  </a:lnTo>
                  <a:lnTo>
                    <a:pt x="14" y="1109"/>
                  </a:lnTo>
                  <a:lnTo>
                    <a:pt x="13" y="1109"/>
                  </a:lnTo>
                  <a:lnTo>
                    <a:pt x="12" y="1110"/>
                  </a:lnTo>
                  <a:lnTo>
                    <a:pt x="12" y="1110"/>
                  </a:lnTo>
                  <a:lnTo>
                    <a:pt x="11" y="1110"/>
                  </a:lnTo>
                  <a:lnTo>
                    <a:pt x="10" y="1111"/>
                  </a:lnTo>
                  <a:lnTo>
                    <a:pt x="9" y="1111"/>
                  </a:lnTo>
                  <a:lnTo>
                    <a:pt x="9" y="1112"/>
                  </a:lnTo>
                  <a:lnTo>
                    <a:pt x="8" y="1112"/>
                  </a:lnTo>
                  <a:lnTo>
                    <a:pt x="8" y="1113"/>
                  </a:lnTo>
                  <a:lnTo>
                    <a:pt x="7" y="1114"/>
                  </a:lnTo>
                  <a:lnTo>
                    <a:pt x="6" y="1115"/>
                  </a:lnTo>
                  <a:lnTo>
                    <a:pt x="6" y="1115"/>
                  </a:lnTo>
                  <a:lnTo>
                    <a:pt x="5" y="1116"/>
                  </a:lnTo>
                  <a:lnTo>
                    <a:pt x="5" y="1117"/>
                  </a:lnTo>
                  <a:lnTo>
                    <a:pt x="4" y="1119"/>
                  </a:lnTo>
                  <a:lnTo>
                    <a:pt x="4" y="1119"/>
                  </a:lnTo>
                  <a:lnTo>
                    <a:pt x="3" y="1121"/>
                  </a:lnTo>
                  <a:lnTo>
                    <a:pt x="3" y="1121"/>
                  </a:lnTo>
                  <a:lnTo>
                    <a:pt x="3" y="1123"/>
                  </a:lnTo>
                  <a:lnTo>
                    <a:pt x="2" y="1126"/>
                  </a:lnTo>
                  <a:lnTo>
                    <a:pt x="1" y="1129"/>
                  </a:lnTo>
                  <a:lnTo>
                    <a:pt x="0" y="1133"/>
                  </a:lnTo>
                  <a:lnTo>
                    <a:pt x="0" y="1136"/>
                  </a:lnTo>
                  <a:lnTo>
                    <a:pt x="0" y="1138"/>
                  </a:lnTo>
                  <a:lnTo>
                    <a:pt x="14" y="1139"/>
                  </a:lnTo>
                  <a:close/>
                </a:path>
              </a:pathLst>
            </a:custGeom>
            <a:solidFill>
              <a:srgbClr val="EE1F23"/>
            </a:solidFill>
            <a:ln w="9525">
              <a:solidFill>
                <a:srgbClr val="EE1F23"/>
              </a:solidFill>
              <a:round/>
              <a:headEnd/>
              <a:tailEnd/>
            </a:ln>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47" name="Rectangle 222">
              <a:extLst>
                <a:ext uri="{FF2B5EF4-FFF2-40B4-BE49-F238E27FC236}">
                  <a16:creationId xmlns:a16="http://schemas.microsoft.com/office/drawing/2014/main" id="{A24C7FE3-9C5D-4317-A320-8E19BCA5C1BF}"/>
                </a:ext>
              </a:extLst>
            </p:cNvPr>
            <p:cNvSpPr>
              <a:spLocks noChangeArrowheads="1"/>
            </p:cNvSpPr>
            <p:nvPr/>
          </p:nvSpPr>
          <p:spPr bwMode="auto">
            <a:xfrm>
              <a:off x="5143959" y="5116878"/>
              <a:ext cx="12359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200" dirty="0">
                  <a:solidFill>
                    <a:srgbClr val="000000"/>
                  </a:solidFill>
                  <a:ea typeface="楷体" panose="02010609060101010101" pitchFamily="49" charset="-122"/>
                  <a:cs typeface="Arial" panose="020B0604020202020204" pitchFamily="34" charset="0"/>
                </a:rPr>
                <a:t>Experimental data</a:t>
              </a:r>
              <a:endParaRPr lang="zh-CN" altLang="zh-CN" sz="1200" dirty="0">
                <a:solidFill>
                  <a:prstClr val="black"/>
                </a:solidFill>
                <a:ea typeface="楷体" panose="02010609060101010101" pitchFamily="49" charset="-122"/>
                <a:cs typeface="Arial" panose="020B0604020202020204" pitchFamily="34" charset="0"/>
              </a:endParaRPr>
            </a:p>
          </p:txBody>
        </p:sp>
        <p:sp>
          <p:nvSpPr>
            <p:cNvPr id="348" name="Line 223">
              <a:extLst>
                <a:ext uri="{FF2B5EF4-FFF2-40B4-BE49-F238E27FC236}">
                  <a16:creationId xmlns:a16="http://schemas.microsoft.com/office/drawing/2014/main" id="{F0017B50-CDA8-4780-938E-2D3479F8C450}"/>
                </a:ext>
              </a:extLst>
            </p:cNvPr>
            <p:cNvSpPr>
              <a:spLocks noChangeShapeType="1"/>
            </p:cNvSpPr>
            <p:nvPr/>
          </p:nvSpPr>
          <p:spPr bwMode="auto">
            <a:xfrm>
              <a:off x="4658184" y="5220103"/>
              <a:ext cx="450850" cy="0"/>
            </a:xfrm>
            <a:prstGeom prst="line">
              <a:avLst/>
            </a:prstGeom>
            <a:noFill/>
            <a:ln w="22225" cap="flat">
              <a:solidFill>
                <a:srgbClr val="3353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49" name="Freeform 224">
              <a:extLst>
                <a:ext uri="{FF2B5EF4-FFF2-40B4-BE49-F238E27FC236}">
                  <a16:creationId xmlns:a16="http://schemas.microsoft.com/office/drawing/2014/main" id="{4459BFA7-DF05-4F58-89F4-A9A5B103C381}"/>
                </a:ext>
              </a:extLst>
            </p:cNvPr>
            <p:cNvSpPr>
              <a:spLocks/>
            </p:cNvSpPr>
            <p:nvPr/>
          </p:nvSpPr>
          <p:spPr bwMode="auto">
            <a:xfrm>
              <a:off x="4832809" y="5154727"/>
              <a:ext cx="103188" cy="98064"/>
            </a:xfrm>
            <a:custGeom>
              <a:avLst/>
              <a:gdLst>
                <a:gd name="T0" fmla="*/ 32 w 65"/>
                <a:gd name="T1" fmla="*/ 0 h 57"/>
                <a:gd name="T2" fmla="*/ 0 w 65"/>
                <a:gd name="T3" fmla="*/ 57 h 57"/>
                <a:gd name="T4" fmla="*/ 65 w 65"/>
                <a:gd name="T5" fmla="*/ 57 h 57"/>
                <a:gd name="T6" fmla="*/ 32 w 65"/>
                <a:gd name="T7" fmla="*/ 0 h 57"/>
              </a:gdLst>
              <a:ahLst/>
              <a:cxnLst>
                <a:cxn ang="0">
                  <a:pos x="T0" y="T1"/>
                </a:cxn>
                <a:cxn ang="0">
                  <a:pos x="T2" y="T3"/>
                </a:cxn>
                <a:cxn ang="0">
                  <a:pos x="T4" y="T5"/>
                </a:cxn>
                <a:cxn ang="0">
                  <a:pos x="T6" y="T7"/>
                </a:cxn>
              </a:cxnLst>
              <a:rect l="0" t="0" r="r" b="b"/>
              <a:pathLst>
                <a:path w="65" h="57">
                  <a:moveTo>
                    <a:pt x="32" y="0"/>
                  </a:moveTo>
                  <a:lnTo>
                    <a:pt x="0" y="57"/>
                  </a:lnTo>
                  <a:lnTo>
                    <a:pt x="65" y="57"/>
                  </a:lnTo>
                  <a:lnTo>
                    <a:pt x="32" y="0"/>
                  </a:lnTo>
                  <a:close/>
                </a:path>
              </a:pathLst>
            </a:custGeom>
            <a:solidFill>
              <a:srgbClr val="335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50" name="Freeform 225">
              <a:extLst>
                <a:ext uri="{FF2B5EF4-FFF2-40B4-BE49-F238E27FC236}">
                  <a16:creationId xmlns:a16="http://schemas.microsoft.com/office/drawing/2014/main" id="{0042645C-AF08-4F72-ADC2-EB1120FC82C0}"/>
                </a:ext>
              </a:extLst>
            </p:cNvPr>
            <p:cNvSpPr>
              <a:spLocks/>
            </p:cNvSpPr>
            <p:nvPr/>
          </p:nvSpPr>
          <p:spPr bwMode="auto">
            <a:xfrm>
              <a:off x="4832809" y="5154727"/>
              <a:ext cx="103188" cy="98064"/>
            </a:xfrm>
            <a:custGeom>
              <a:avLst/>
              <a:gdLst>
                <a:gd name="T0" fmla="*/ 32 w 65"/>
                <a:gd name="T1" fmla="*/ 0 h 57"/>
                <a:gd name="T2" fmla="*/ 0 w 65"/>
                <a:gd name="T3" fmla="*/ 57 h 57"/>
                <a:gd name="T4" fmla="*/ 65 w 65"/>
                <a:gd name="T5" fmla="*/ 57 h 57"/>
                <a:gd name="T6" fmla="*/ 32 w 65"/>
                <a:gd name="T7" fmla="*/ 0 h 57"/>
              </a:gdLst>
              <a:ahLst/>
              <a:cxnLst>
                <a:cxn ang="0">
                  <a:pos x="T0" y="T1"/>
                </a:cxn>
                <a:cxn ang="0">
                  <a:pos x="T2" y="T3"/>
                </a:cxn>
                <a:cxn ang="0">
                  <a:pos x="T4" y="T5"/>
                </a:cxn>
                <a:cxn ang="0">
                  <a:pos x="T6" y="T7"/>
                </a:cxn>
              </a:cxnLst>
              <a:rect l="0" t="0" r="r" b="b"/>
              <a:pathLst>
                <a:path w="65" h="57">
                  <a:moveTo>
                    <a:pt x="32" y="0"/>
                  </a:moveTo>
                  <a:lnTo>
                    <a:pt x="0" y="57"/>
                  </a:lnTo>
                  <a:lnTo>
                    <a:pt x="65" y="57"/>
                  </a:lnTo>
                  <a:lnTo>
                    <a:pt x="32" y="0"/>
                  </a:lnTo>
                  <a:close/>
                </a:path>
              </a:pathLst>
            </a:custGeom>
            <a:noFill/>
            <a:ln w="22225" cap="flat">
              <a:solidFill>
                <a:srgbClr val="3353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51" name="Rectangle 226">
              <a:extLst>
                <a:ext uri="{FF2B5EF4-FFF2-40B4-BE49-F238E27FC236}">
                  <a16:creationId xmlns:a16="http://schemas.microsoft.com/office/drawing/2014/main" id="{9A0870A4-EE1F-4282-B252-23A3D188B86D}"/>
                </a:ext>
              </a:extLst>
            </p:cNvPr>
            <p:cNvSpPr>
              <a:spLocks noChangeArrowheads="1"/>
            </p:cNvSpPr>
            <p:nvPr/>
          </p:nvSpPr>
          <p:spPr bwMode="auto">
            <a:xfrm>
              <a:off x="5143959" y="5361178"/>
              <a:ext cx="10996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200" dirty="0">
                  <a:solidFill>
                    <a:srgbClr val="000000"/>
                  </a:solidFill>
                  <a:ea typeface="楷体" panose="02010609060101010101" pitchFamily="49" charset="-122"/>
                  <a:cs typeface="Arial" panose="020B0604020202020204" pitchFamily="34" charset="0"/>
                </a:rPr>
                <a:t>Simulated result</a:t>
              </a:r>
              <a:endParaRPr lang="zh-CN" altLang="zh-CN" sz="1200" dirty="0">
                <a:solidFill>
                  <a:prstClr val="black"/>
                </a:solidFill>
                <a:ea typeface="楷体" panose="02010609060101010101" pitchFamily="49" charset="-122"/>
                <a:cs typeface="Arial" panose="020B0604020202020204" pitchFamily="34" charset="0"/>
              </a:endParaRPr>
            </a:p>
          </p:txBody>
        </p:sp>
        <p:sp>
          <p:nvSpPr>
            <p:cNvPr id="352" name="Freeform 227">
              <a:extLst>
                <a:ext uri="{FF2B5EF4-FFF2-40B4-BE49-F238E27FC236}">
                  <a16:creationId xmlns:a16="http://schemas.microsoft.com/office/drawing/2014/main" id="{B82089E7-4BD9-4BE0-976B-C460270ADFD2}"/>
                </a:ext>
              </a:extLst>
            </p:cNvPr>
            <p:cNvSpPr>
              <a:spLocks noEditPoints="1"/>
            </p:cNvSpPr>
            <p:nvPr/>
          </p:nvSpPr>
          <p:spPr bwMode="auto">
            <a:xfrm>
              <a:off x="4658184" y="5443758"/>
              <a:ext cx="450850" cy="24086"/>
            </a:xfrm>
            <a:custGeom>
              <a:avLst/>
              <a:gdLst>
                <a:gd name="T0" fmla="*/ 114 w 284"/>
                <a:gd name="T1" fmla="*/ 14 h 14"/>
                <a:gd name="T2" fmla="*/ 171 w 284"/>
                <a:gd name="T3" fmla="*/ 14 h 14"/>
                <a:gd name="T4" fmla="*/ 171 w 284"/>
                <a:gd name="T5" fmla="*/ 0 h 14"/>
                <a:gd name="T6" fmla="*/ 114 w 284"/>
                <a:gd name="T7" fmla="*/ 0 h 14"/>
                <a:gd name="T8" fmla="*/ 114 w 284"/>
                <a:gd name="T9" fmla="*/ 14 h 14"/>
                <a:gd name="T10" fmla="*/ 227 w 284"/>
                <a:gd name="T11" fmla="*/ 14 h 14"/>
                <a:gd name="T12" fmla="*/ 284 w 284"/>
                <a:gd name="T13" fmla="*/ 14 h 14"/>
                <a:gd name="T14" fmla="*/ 284 w 284"/>
                <a:gd name="T15" fmla="*/ 0 h 14"/>
                <a:gd name="T16" fmla="*/ 227 w 284"/>
                <a:gd name="T17" fmla="*/ 0 h 14"/>
                <a:gd name="T18" fmla="*/ 227 w 284"/>
                <a:gd name="T19" fmla="*/ 14 h 14"/>
                <a:gd name="T20" fmla="*/ 0 w 284"/>
                <a:gd name="T21" fmla="*/ 14 h 14"/>
                <a:gd name="T22" fmla="*/ 57 w 284"/>
                <a:gd name="T23" fmla="*/ 14 h 14"/>
                <a:gd name="T24" fmla="*/ 57 w 284"/>
                <a:gd name="T25" fmla="*/ 0 h 14"/>
                <a:gd name="T26" fmla="*/ 0 w 284"/>
                <a:gd name="T27" fmla="*/ 0 h 14"/>
                <a:gd name="T28" fmla="*/ 0 w 284"/>
                <a:gd name="T2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4" h="14">
                  <a:moveTo>
                    <a:pt x="114" y="14"/>
                  </a:moveTo>
                  <a:lnTo>
                    <a:pt x="171" y="14"/>
                  </a:lnTo>
                  <a:lnTo>
                    <a:pt x="171" y="0"/>
                  </a:lnTo>
                  <a:lnTo>
                    <a:pt x="114" y="0"/>
                  </a:lnTo>
                  <a:lnTo>
                    <a:pt x="114" y="14"/>
                  </a:lnTo>
                  <a:close/>
                  <a:moveTo>
                    <a:pt x="227" y="14"/>
                  </a:moveTo>
                  <a:lnTo>
                    <a:pt x="284" y="14"/>
                  </a:lnTo>
                  <a:lnTo>
                    <a:pt x="284" y="0"/>
                  </a:lnTo>
                  <a:lnTo>
                    <a:pt x="227" y="0"/>
                  </a:lnTo>
                  <a:lnTo>
                    <a:pt x="227" y="14"/>
                  </a:lnTo>
                  <a:close/>
                  <a:moveTo>
                    <a:pt x="0" y="14"/>
                  </a:moveTo>
                  <a:lnTo>
                    <a:pt x="57" y="14"/>
                  </a:lnTo>
                  <a:lnTo>
                    <a:pt x="57" y="0"/>
                  </a:lnTo>
                  <a:lnTo>
                    <a:pt x="0" y="0"/>
                  </a:lnTo>
                  <a:lnTo>
                    <a:pt x="0" y="14"/>
                  </a:lnTo>
                  <a:close/>
                </a:path>
              </a:pathLst>
            </a:custGeom>
            <a:solidFill>
              <a:srgbClr val="EE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200">
                <a:solidFill>
                  <a:prstClr val="black"/>
                </a:solidFill>
                <a:latin typeface="Arial" panose="020B0604020202020204" pitchFamily="34" charset="0"/>
                <a:ea typeface="黑体"/>
                <a:cs typeface="Arial" panose="020B0604020202020204" pitchFamily="34" charset="0"/>
              </a:endParaRPr>
            </a:p>
          </p:txBody>
        </p:sp>
        <p:sp>
          <p:nvSpPr>
            <p:cNvPr id="353" name="文本框 71">
              <a:extLst>
                <a:ext uri="{FF2B5EF4-FFF2-40B4-BE49-F238E27FC236}">
                  <a16:creationId xmlns:a16="http://schemas.microsoft.com/office/drawing/2014/main" id="{398EBBAA-D6A7-4CE0-AE78-60FA84AC96C9}"/>
                </a:ext>
              </a:extLst>
            </p:cNvPr>
            <p:cNvSpPr txBox="1"/>
            <p:nvPr/>
          </p:nvSpPr>
          <p:spPr>
            <a:xfrm rot="16200000">
              <a:off x="2133592" y="4519058"/>
              <a:ext cx="2542894"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prstClr val="black"/>
                  </a:solidFill>
                  <a:latin typeface="Arial" panose="020B0604020202020204" pitchFamily="34" charset="0"/>
                  <a:ea typeface="楷体" panose="02010609060101010101" pitchFamily="49" charset="-122"/>
                  <a:cs typeface="Arial" panose="020B0604020202020204" pitchFamily="34" charset="0"/>
                </a:rPr>
                <a:t>deviatoric stress (MPa)</a:t>
              </a:r>
              <a:endParaRPr lang="zh-CN" altLang="en-US" sz="1400" dirty="0">
                <a:solidFill>
                  <a:prstClr val="black"/>
                </a:solidFill>
                <a:latin typeface="Arial" panose="020B0604020202020204" pitchFamily="34" charset="0"/>
                <a:ea typeface="楷体" panose="02010609060101010101" pitchFamily="49" charset="-122"/>
                <a:cs typeface="Arial" panose="020B0604020202020204" pitchFamily="34" charset="0"/>
              </a:endParaRPr>
            </a:p>
          </p:txBody>
        </p:sp>
        <p:sp>
          <p:nvSpPr>
            <p:cNvPr id="354" name="文本框 71">
              <a:extLst>
                <a:ext uri="{FF2B5EF4-FFF2-40B4-BE49-F238E27FC236}">
                  <a16:creationId xmlns:a16="http://schemas.microsoft.com/office/drawing/2014/main" id="{2DD99B2C-631C-4C4E-9093-38CFE4800FAC}"/>
                </a:ext>
              </a:extLst>
            </p:cNvPr>
            <p:cNvSpPr txBox="1"/>
            <p:nvPr/>
          </p:nvSpPr>
          <p:spPr>
            <a:xfrm>
              <a:off x="4474807" y="5905781"/>
              <a:ext cx="1517108"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prstClr val="black"/>
                  </a:solidFill>
                  <a:latin typeface="Arial" panose="020B0604020202020204" pitchFamily="34" charset="0"/>
                  <a:ea typeface="楷体" panose="02010609060101010101" pitchFamily="49" charset="-122"/>
                  <a:cs typeface="Arial" panose="020B0604020202020204" pitchFamily="34" charset="0"/>
                </a:rPr>
                <a:t>Strain</a:t>
              </a:r>
              <a:r>
                <a:rPr lang="zh-CN" altLang="en-US" sz="1400" dirty="0">
                  <a:solidFill>
                    <a:prstClr val="black"/>
                  </a:solidFill>
                  <a:latin typeface="Arial" panose="020B0604020202020204" pitchFamily="34" charset="0"/>
                  <a:ea typeface="楷体" panose="02010609060101010101" pitchFamily="49" charset="-122"/>
                  <a:cs typeface="Arial" panose="020B0604020202020204" pitchFamily="34" charset="0"/>
                </a:rPr>
                <a:t> </a:t>
              </a:r>
              <a:r>
                <a:rPr lang="en-US" altLang="zh-CN" sz="1400" dirty="0">
                  <a:solidFill>
                    <a:prstClr val="black"/>
                  </a:solidFill>
                  <a:latin typeface="Arial" panose="020B0604020202020204" pitchFamily="34" charset="0"/>
                  <a:ea typeface="楷体" panose="02010609060101010101" pitchFamily="49" charset="-122"/>
                  <a:cs typeface="Arial" panose="020B0604020202020204" pitchFamily="34" charset="0"/>
                </a:rPr>
                <a:t>(%)</a:t>
              </a:r>
              <a:endParaRPr lang="zh-CN" altLang="en-US" sz="1400" dirty="0">
                <a:solidFill>
                  <a:prstClr val="black"/>
                </a:solidFill>
                <a:latin typeface="Arial" panose="020B0604020202020204" pitchFamily="34" charset="0"/>
                <a:ea typeface="楷体" panose="02010609060101010101" pitchFamily="49" charset="-122"/>
                <a:cs typeface="Arial" panose="020B0604020202020204" pitchFamily="34" charset="0"/>
              </a:endParaRPr>
            </a:p>
          </p:txBody>
        </p:sp>
      </p:grpSp>
      <p:sp>
        <p:nvSpPr>
          <p:cNvPr id="355" name="文本框 354">
            <a:extLst>
              <a:ext uri="{FF2B5EF4-FFF2-40B4-BE49-F238E27FC236}">
                <a16:creationId xmlns:a16="http://schemas.microsoft.com/office/drawing/2014/main" id="{9E739190-A47D-47E7-8803-6EA6BFE38DD1}"/>
              </a:ext>
            </a:extLst>
          </p:cNvPr>
          <p:cNvSpPr txBox="1"/>
          <p:nvPr/>
        </p:nvSpPr>
        <p:spPr>
          <a:xfrm>
            <a:off x="407989" y="5680965"/>
            <a:ext cx="2841238" cy="307777"/>
          </a:xfrm>
          <a:prstGeom prst="rect">
            <a:avLst/>
          </a:prstGeom>
          <a:noFill/>
        </p:spPr>
        <p:txBody>
          <a:bodyPr wrap="square" rtlCol="0">
            <a:spAutoFit/>
          </a:bodyPr>
          <a:lstStyle/>
          <a:p>
            <a:pPr algn="ctr"/>
            <a:r>
              <a:rPr lang="en-US" altLang="zh-CN" sz="1400" b="1"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rPr>
              <a:t>Parameters calibration model</a:t>
            </a:r>
            <a:endParaRPr lang="zh-CN" altLang="en-US" sz="1400" b="1"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56" name="文本框 355">
            <a:extLst>
              <a:ext uri="{FF2B5EF4-FFF2-40B4-BE49-F238E27FC236}">
                <a16:creationId xmlns:a16="http://schemas.microsoft.com/office/drawing/2014/main" id="{7BF7C74B-3C33-43B2-9BC4-8023664368F9}"/>
              </a:ext>
            </a:extLst>
          </p:cNvPr>
          <p:cNvSpPr txBox="1"/>
          <p:nvPr/>
        </p:nvSpPr>
        <p:spPr>
          <a:xfrm>
            <a:off x="4309252" y="5680816"/>
            <a:ext cx="1663337" cy="307777"/>
          </a:xfrm>
          <a:prstGeom prst="rect">
            <a:avLst/>
          </a:prstGeom>
          <a:noFill/>
        </p:spPr>
        <p:txBody>
          <a:bodyPr wrap="square" rtlCol="0">
            <a:spAutoFit/>
          </a:bodyPr>
          <a:lstStyle/>
          <a:p>
            <a:pPr algn="ctr"/>
            <a:r>
              <a:rPr lang="en-US" altLang="zh-CN" sz="1400" b="1"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rPr>
              <a:t>Stress-strain curve</a:t>
            </a:r>
            <a:endParaRPr lang="zh-CN" altLang="en-US" sz="1400" b="1"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57" name="文本框 356">
            <a:extLst>
              <a:ext uri="{FF2B5EF4-FFF2-40B4-BE49-F238E27FC236}">
                <a16:creationId xmlns:a16="http://schemas.microsoft.com/office/drawing/2014/main" id="{54DA635D-0224-4230-9C0C-35D098CA8E89}"/>
              </a:ext>
            </a:extLst>
          </p:cNvPr>
          <p:cNvSpPr txBox="1"/>
          <p:nvPr/>
        </p:nvSpPr>
        <p:spPr>
          <a:xfrm>
            <a:off x="6764882" y="2791478"/>
            <a:ext cx="4978980" cy="307777"/>
          </a:xfrm>
          <a:prstGeom prst="rect">
            <a:avLst/>
          </a:prstGeom>
          <a:noFill/>
        </p:spPr>
        <p:txBody>
          <a:bodyPr wrap="square" rtlCol="0">
            <a:spAutoFit/>
          </a:bodyPr>
          <a:lstStyle/>
          <a:p>
            <a:pPr algn="ctr"/>
            <a:r>
              <a:rPr lang="en-US" altLang="zh-CN" sz="1400" b="1"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rPr>
              <a:t>Model parameters table</a:t>
            </a:r>
            <a:endParaRPr lang="zh-CN" altLang="en-US" sz="1400" b="1" dirty="0">
              <a:solidFill>
                <a:prstClr val="white"/>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358" name="组合 357">
            <a:extLst>
              <a:ext uri="{FF2B5EF4-FFF2-40B4-BE49-F238E27FC236}">
                <a16:creationId xmlns:a16="http://schemas.microsoft.com/office/drawing/2014/main" id="{44701A18-9A58-444E-B70C-DDDB9524DF7B}"/>
              </a:ext>
            </a:extLst>
          </p:cNvPr>
          <p:cNvGrpSpPr/>
          <p:nvPr/>
        </p:nvGrpSpPr>
        <p:grpSpPr>
          <a:xfrm>
            <a:off x="412024" y="2791477"/>
            <a:ext cx="6287770" cy="3165556"/>
            <a:chOff x="355040" y="3197991"/>
            <a:chExt cx="5616780" cy="3240127"/>
          </a:xfrm>
        </p:grpSpPr>
        <p:sp>
          <p:nvSpPr>
            <p:cNvPr id="359" name="矩形 358">
              <a:extLst>
                <a:ext uri="{FF2B5EF4-FFF2-40B4-BE49-F238E27FC236}">
                  <a16:creationId xmlns:a16="http://schemas.microsoft.com/office/drawing/2014/main" id="{CBD39E37-76FF-4F74-A6FB-34751037E2B9}"/>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360" name="矩形 359">
              <a:extLst>
                <a:ext uri="{FF2B5EF4-FFF2-40B4-BE49-F238E27FC236}">
                  <a16:creationId xmlns:a16="http://schemas.microsoft.com/office/drawing/2014/main" id="{67EA8E9F-BEFD-4C69-B529-505E62A208C8}"/>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361" name="组合 360">
            <a:extLst>
              <a:ext uri="{FF2B5EF4-FFF2-40B4-BE49-F238E27FC236}">
                <a16:creationId xmlns:a16="http://schemas.microsoft.com/office/drawing/2014/main" id="{12289013-DEF3-4879-A731-8FB99466C8FC}"/>
              </a:ext>
            </a:extLst>
          </p:cNvPr>
          <p:cNvGrpSpPr/>
          <p:nvPr/>
        </p:nvGrpSpPr>
        <p:grpSpPr>
          <a:xfrm>
            <a:off x="6780333" y="2791477"/>
            <a:ext cx="4985417" cy="3165556"/>
            <a:chOff x="355040" y="3197991"/>
            <a:chExt cx="5616780" cy="3240127"/>
          </a:xfrm>
        </p:grpSpPr>
        <p:sp>
          <p:nvSpPr>
            <p:cNvPr id="362" name="矩形 361">
              <a:extLst>
                <a:ext uri="{FF2B5EF4-FFF2-40B4-BE49-F238E27FC236}">
                  <a16:creationId xmlns:a16="http://schemas.microsoft.com/office/drawing/2014/main" id="{D104BD3C-4ECD-4F59-8480-73F375892D6D}"/>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363" name="矩形 362">
              <a:extLst>
                <a:ext uri="{FF2B5EF4-FFF2-40B4-BE49-F238E27FC236}">
                  <a16:creationId xmlns:a16="http://schemas.microsoft.com/office/drawing/2014/main" id="{77128D6E-0F1F-499B-9DD7-953BEF51D9D1}"/>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364" name="文本框 363">
            <a:extLst>
              <a:ext uri="{FF2B5EF4-FFF2-40B4-BE49-F238E27FC236}">
                <a16:creationId xmlns:a16="http://schemas.microsoft.com/office/drawing/2014/main" id="{CBEA6768-92A6-4B7B-8F68-C0B8A3ADA13A}"/>
              </a:ext>
            </a:extLst>
          </p:cNvPr>
          <p:cNvSpPr txBox="1"/>
          <p:nvPr/>
        </p:nvSpPr>
        <p:spPr>
          <a:xfrm>
            <a:off x="197708" y="6027491"/>
            <a:ext cx="11652603" cy="830997"/>
          </a:xfrm>
          <a:prstGeom prst="rect">
            <a:avLst/>
          </a:prstGeom>
          <a:noFill/>
        </p:spPr>
        <p:txBody>
          <a:bodyPr wrap="square">
            <a:spAutoFit/>
          </a:bodyPr>
          <a:lstStyle/>
          <a:p>
            <a:pPr algn="just"/>
            <a:r>
              <a:rPr lang="en-US" altLang="zh-CN" sz="1200" dirty="0">
                <a:solidFill>
                  <a:prstClr val="black"/>
                </a:solidFill>
                <a:latin typeface="Arial" panose="020B0604020202020204" pitchFamily="34" charset="0"/>
                <a:ea typeface="黑体"/>
                <a:cs typeface="Arial" panose="020B0604020202020204" pitchFamily="34" charset="0"/>
              </a:rPr>
              <a:t>[1] Klein E, Baud P, </a:t>
            </a:r>
            <a:r>
              <a:rPr lang="en-US" altLang="zh-CN" sz="1200" dirty="0" err="1">
                <a:solidFill>
                  <a:prstClr val="black"/>
                </a:solidFill>
                <a:latin typeface="Arial" panose="020B0604020202020204" pitchFamily="34" charset="0"/>
                <a:ea typeface="黑体"/>
                <a:cs typeface="Arial" panose="020B0604020202020204" pitchFamily="34" charset="0"/>
              </a:rPr>
              <a:t>Reuschlé</a:t>
            </a:r>
            <a:r>
              <a:rPr lang="en-US" altLang="zh-CN" sz="1200" dirty="0">
                <a:solidFill>
                  <a:prstClr val="black"/>
                </a:solidFill>
                <a:latin typeface="Arial" panose="020B0604020202020204" pitchFamily="34" charset="0"/>
                <a:ea typeface="黑体"/>
                <a:cs typeface="Arial" panose="020B0604020202020204" pitchFamily="34" charset="0"/>
              </a:rPr>
              <a:t> T, et al. Mechanical </a:t>
            </a:r>
            <a:r>
              <a:rPr lang="en-US" altLang="zh-CN" sz="1200" dirty="0" err="1">
                <a:solidFill>
                  <a:prstClr val="black"/>
                </a:solidFill>
                <a:latin typeface="Arial" panose="020B0604020202020204" pitchFamily="34" charset="0"/>
                <a:ea typeface="黑体"/>
                <a:cs typeface="Arial" panose="020B0604020202020204" pitchFamily="34" charset="0"/>
              </a:rPr>
              <a:t>behaviour</a:t>
            </a:r>
            <a:r>
              <a:rPr lang="en-US" altLang="zh-CN" sz="1200" dirty="0">
                <a:solidFill>
                  <a:prstClr val="black"/>
                </a:solidFill>
                <a:latin typeface="Arial" panose="020B0604020202020204" pitchFamily="34" charset="0"/>
                <a:ea typeface="黑体"/>
                <a:cs typeface="Arial" panose="020B0604020202020204" pitchFamily="34" charset="0"/>
              </a:rPr>
              <a:t> and failure mode of </a:t>
            </a:r>
            <a:r>
              <a:rPr lang="en-US" altLang="zh-CN" sz="1200" dirty="0" err="1">
                <a:solidFill>
                  <a:prstClr val="black"/>
                </a:solidFill>
                <a:latin typeface="Arial" panose="020B0604020202020204" pitchFamily="34" charset="0"/>
                <a:ea typeface="黑体"/>
                <a:cs typeface="Arial" panose="020B0604020202020204" pitchFamily="34" charset="0"/>
              </a:rPr>
              <a:t>Bentheim</a:t>
            </a:r>
            <a:r>
              <a:rPr lang="en-US" altLang="zh-CN" sz="1200" dirty="0">
                <a:solidFill>
                  <a:prstClr val="black"/>
                </a:solidFill>
                <a:latin typeface="Arial" panose="020B0604020202020204" pitchFamily="34" charset="0"/>
                <a:ea typeface="黑体"/>
                <a:cs typeface="Arial" panose="020B0604020202020204" pitchFamily="34" charset="0"/>
              </a:rPr>
              <a:t> sandstone under triaxial compression[J]. </a:t>
            </a:r>
            <a:r>
              <a:rPr lang="en-US" altLang="zh-CN" sz="1200" i="1" dirty="0">
                <a:solidFill>
                  <a:prstClr val="black"/>
                </a:solidFill>
                <a:latin typeface="Arial" panose="020B0604020202020204" pitchFamily="34" charset="0"/>
                <a:ea typeface="黑体"/>
                <a:cs typeface="Arial" panose="020B0604020202020204" pitchFamily="34" charset="0"/>
              </a:rPr>
              <a:t>Physics and Chemistry of the Earth, Part A: Solid Earth and Geodesy</a:t>
            </a:r>
            <a:r>
              <a:rPr lang="en-US" altLang="zh-CN" sz="1200" dirty="0">
                <a:solidFill>
                  <a:prstClr val="black"/>
                </a:solidFill>
                <a:latin typeface="Arial" panose="020B0604020202020204" pitchFamily="34" charset="0"/>
                <a:ea typeface="黑体"/>
                <a:cs typeface="Arial" panose="020B0604020202020204" pitchFamily="34" charset="0"/>
              </a:rPr>
              <a:t>, 2001, 26(1-2): 21-25.</a:t>
            </a:r>
          </a:p>
          <a:p>
            <a:pPr algn="just"/>
            <a:r>
              <a:rPr lang="en-US" altLang="zh-CN" sz="1200" dirty="0">
                <a:solidFill>
                  <a:prstClr val="black"/>
                </a:solidFill>
                <a:latin typeface="Arial" panose="020B0604020202020204" pitchFamily="34" charset="0"/>
                <a:ea typeface="黑体"/>
                <a:cs typeface="Arial" panose="020B0604020202020204" pitchFamily="34" charset="0"/>
              </a:rPr>
              <a:t>[2] Krishnaiah S, Singh D N, Jadhav G N. A methodology for determining thermal properties of rocks[J]. </a:t>
            </a:r>
            <a:r>
              <a:rPr lang="en-US" altLang="zh-CN" sz="1200" i="1" dirty="0">
                <a:solidFill>
                  <a:prstClr val="black"/>
                </a:solidFill>
                <a:latin typeface="Arial" panose="020B0604020202020204" pitchFamily="34" charset="0"/>
                <a:ea typeface="黑体"/>
                <a:cs typeface="Arial" panose="020B0604020202020204" pitchFamily="34" charset="0"/>
              </a:rPr>
              <a:t>International Journal of Rock Mechanics and Mining Sciences</a:t>
            </a:r>
            <a:r>
              <a:rPr lang="en-US" altLang="zh-CN" sz="1200" dirty="0">
                <a:solidFill>
                  <a:prstClr val="black"/>
                </a:solidFill>
                <a:latin typeface="Arial" panose="020B0604020202020204" pitchFamily="34" charset="0"/>
                <a:ea typeface="黑体"/>
                <a:cs typeface="Arial" panose="020B0604020202020204" pitchFamily="34" charset="0"/>
              </a:rPr>
              <a:t>, 2004, 41(5): 877-882.</a:t>
            </a:r>
            <a:endParaRPr lang="zh-CN" altLang="en-US" sz="1200" dirty="0">
              <a:solidFill>
                <a:prstClr val="black"/>
              </a:solidFill>
              <a:latin typeface="Arial" panose="020B0604020202020204" pitchFamily="34" charset="0"/>
              <a:ea typeface="黑体"/>
              <a:cs typeface="Arial" panose="020B0604020202020204" pitchFamily="34" charset="0"/>
            </a:endParaRPr>
          </a:p>
        </p:txBody>
      </p:sp>
      <p:sp>
        <p:nvSpPr>
          <p:cNvPr id="123" name="灯片编号占位符 1">
            <a:extLst>
              <a:ext uri="{FF2B5EF4-FFF2-40B4-BE49-F238E27FC236}">
                <a16:creationId xmlns:a16="http://schemas.microsoft.com/office/drawing/2014/main" id="{6C8C297D-EB85-47AE-9846-D3858217C2E0}"/>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16</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3095285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3. Results and Discussion</a:t>
            </a:r>
          </a:p>
        </p:txBody>
      </p:sp>
      <p:sp>
        <p:nvSpPr>
          <p:cNvPr id="123" name="文本框 122">
            <a:extLst>
              <a:ext uri="{FF2B5EF4-FFF2-40B4-BE49-F238E27FC236}">
                <a16:creationId xmlns:a16="http://schemas.microsoft.com/office/drawing/2014/main" id="{820E7F21-9D0A-4DB6-9E1A-9674467253E7}"/>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3.4 Setting temperature and stress boundary conditions for numerical calculation</a:t>
            </a:r>
          </a:p>
        </p:txBody>
      </p:sp>
      <p:sp>
        <p:nvSpPr>
          <p:cNvPr id="124" name="文本框 123">
            <a:extLst>
              <a:ext uri="{FF2B5EF4-FFF2-40B4-BE49-F238E27FC236}">
                <a16:creationId xmlns:a16="http://schemas.microsoft.com/office/drawing/2014/main" id="{E9068240-0504-4DB4-ABE6-D5BE96E08F05}"/>
              </a:ext>
            </a:extLst>
          </p:cNvPr>
          <p:cNvSpPr txBox="1"/>
          <p:nvPr/>
        </p:nvSpPr>
        <p:spPr>
          <a:xfrm>
            <a:off x="341689" y="1243712"/>
            <a:ext cx="11508622" cy="1097095"/>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Set 4 temperature and 3 stress combinations to simulate 12 digital rocks under different temperatures and stresses. Then, convert the models into voxels and utilize the maximal ball method to extract the pore network models.</a:t>
            </a:r>
          </a:p>
        </p:txBody>
      </p:sp>
      <p:grpSp>
        <p:nvGrpSpPr>
          <p:cNvPr id="125" name="组合 124">
            <a:extLst>
              <a:ext uri="{FF2B5EF4-FFF2-40B4-BE49-F238E27FC236}">
                <a16:creationId xmlns:a16="http://schemas.microsoft.com/office/drawing/2014/main" id="{5F88020E-B69C-4EA0-9CD2-8454BF908A97}"/>
              </a:ext>
            </a:extLst>
          </p:cNvPr>
          <p:cNvGrpSpPr/>
          <p:nvPr/>
        </p:nvGrpSpPr>
        <p:grpSpPr>
          <a:xfrm>
            <a:off x="362151" y="2302706"/>
            <a:ext cx="4836650" cy="4078350"/>
            <a:chOff x="407988" y="2326318"/>
            <a:chExt cx="4836650" cy="4078350"/>
          </a:xfrm>
        </p:grpSpPr>
        <p:sp>
          <p:nvSpPr>
            <p:cNvPr id="126" name="文本框 125">
              <a:extLst>
                <a:ext uri="{FF2B5EF4-FFF2-40B4-BE49-F238E27FC236}">
                  <a16:creationId xmlns:a16="http://schemas.microsoft.com/office/drawing/2014/main" id="{9644F47E-81A9-4721-AABF-DCC34D9D6F2C}"/>
                </a:ext>
              </a:extLst>
            </p:cNvPr>
            <p:cNvSpPr txBox="1"/>
            <p:nvPr/>
          </p:nvSpPr>
          <p:spPr>
            <a:xfrm>
              <a:off x="407988" y="3017339"/>
              <a:ext cx="722355" cy="276999"/>
            </a:xfrm>
            <a:prstGeom prst="rect">
              <a:avLst/>
            </a:prstGeom>
            <a:noFill/>
          </p:spPr>
          <p:txBody>
            <a:bodyPr wrap="square" rtlCol="0">
              <a:spAutoFit/>
            </a:bodyPr>
            <a:lstStyle/>
            <a:p>
              <a:pPr algn="ctr" defTabSz="457200">
                <a:defRPr/>
              </a:pPr>
              <a:r>
                <a:rPr lang="en-US" altLang="zh-CN" sz="1200" b="1" kern="0" dirty="0">
                  <a:solidFill>
                    <a:prstClr val="black"/>
                  </a:solidFill>
                  <a:latin typeface="Times New Roman" panose="020F0502020204030204"/>
                  <a:cs typeface="Arial" panose="020B0604020202020204" pitchFamily="34" charset="0"/>
                </a:rPr>
                <a:t>125 °C</a:t>
              </a:r>
              <a:endParaRPr lang="zh-CN" altLang="en-US" sz="1200" b="1" kern="0" dirty="0">
                <a:solidFill>
                  <a:prstClr val="black"/>
                </a:solidFill>
                <a:latin typeface="Times New Roman" panose="020F0502020204030204"/>
                <a:cs typeface="Arial" panose="020B0604020202020204" pitchFamily="34" charset="0"/>
              </a:endParaRPr>
            </a:p>
          </p:txBody>
        </p:sp>
        <p:sp>
          <p:nvSpPr>
            <p:cNvPr id="127" name="文本框 126">
              <a:extLst>
                <a:ext uri="{FF2B5EF4-FFF2-40B4-BE49-F238E27FC236}">
                  <a16:creationId xmlns:a16="http://schemas.microsoft.com/office/drawing/2014/main" id="{DBE6C055-B550-4E8C-9B7A-557C829A0C3E}"/>
                </a:ext>
              </a:extLst>
            </p:cNvPr>
            <p:cNvSpPr txBox="1"/>
            <p:nvPr/>
          </p:nvSpPr>
          <p:spPr>
            <a:xfrm>
              <a:off x="407988" y="3964931"/>
              <a:ext cx="722355" cy="276999"/>
            </a:xfrm>
            <a:prstGeom prst="rect">
              <a:avLst/>
            </a:prstGeom>
            <a:noFill/>
          </p:spPr>
          <p:txBody>
            <a:bodyPr wrap="square" rtlCol="0">
              <a:spAutoFit/>
            </a:bodyPr>
            <a:lstStyle/>
            <a:p>
              <a:pPr algn="ctr" defTabSz="457200">
                <a:defRPr/>
              </a:pPr>
              <a:r>
                <a:rPr lang="en-US" altLang="zh-CN" sz="1200" b="1" kern="0" dirty="0">
                  <a:solidFill>
                    <a:prstClr val="black"/>
                  </a:solidFill>
                  <a:latin typeface="Times New Roman" panose="020F0502020204030204"/>
                  <a:cs typeface="Arial" panose="020B0604020202020204" pitchFamily="34" charset="0"/>
                </a:rPr>
                <a:t>150 °C</a:t>
              </a:r>
              <a:endParaRPr lang="zh-CN" altLang="en-US" sz="1200" b="1" kern="0" dirty="0">
                <a:solidFill>
                  <a:prstClr val="black"/>
                </a:solidFill>
                <a:latin typeface="Times New Roman" panose="020F0502020204030204"/>
                <a:cs typeface="Arial" panose="020B0604020202020204" pitchFamily="34" charset="0"/>
              </a:endParaRPr>
            </a:p>
          </p:txBody>
        </p:sp>
        <p:sp>
          <p:nvSpPr>
            <p:cNvPr id="128" name="文本框 127">
              <a:extLst>
                <a:ext uri="{FF2B5EF4-FFF2-40B4-BE49-F238E27FC236}">
                  <a16:creationId xmlns:a16="http://schemas.microsoft.com/office/drawing/2014/main" id="{0C1B337B-4312-4347-B1C6-8FA8F9A4D028}"/>
                </a:ext>
              </a:extLst>
            </p:cNvPr>
            <p:cNvSpPr txBox="1"/>
            <p:nvPr/>
          </p:nvSpPr>
          <p:spPr>
            <a:xfrm>
              <a:off x="407988" y="4876825"/>
              <a:ext cx="722355" cy="276999"/>
            </a:xfrm>
            <a:prstGeom prst="rect">
              <a:avLst/>
            </a:prstGeom>
            <a:noFill/>
          </p:spPr>
          <p:txBody>
            <a:bodyPr wrap="square" rtlCol="0">
              <a:spAutoFit/>
            </a:bodyPr>
            <a:lstStyle/>
            <a:p>
              <a:pPr algn="ctr" defTabSz="457200">
                <a:defRPr/>
              </a:pPr>
              <a:r>
                <a:rPr lang="en-US" altLang="zh-CN" sz="1200" b="1" kern="0" dirty="0">
                  <a:solidFill>
                    <a:prstClr val="black"/>
                  </a:solidFill>
                  <a:latin typeface="Times New Roman" panose="020F0502020204030204"/>
                  <a:cs typeface="Arial" panose="020B0604020202020204" pitchFamily="34" charset="0"/>
                </a:rPr>
                <a:t>175 °C</a:t>
              </a:r>
              <a:endParaRPr lang="zh-CN" altLang="en-US" sz="1200" b="1" kern="0" dirty="0">
                <a:solidFill>
                  <a:prstClr val="black"/>
                </a:solidFill>
                <a:latin typeface="Times New Roman" panose="020F0502020204030204"/>
                <a:cs typeface="Arial" panose="020B0604020202020204" pitchFamily="34" charset="0"/>
              </a:endParaRPr>
            </a:p>
          </p:txBody>
        </p:sp>
        <p:sp>
          <p:nvSpPr>
            <p:cNvPr id="129" name="文本框 128">
              <a:extLst>
                <a:ext uri="{FF2B5EF4-FFF2-40B4-BE49-F238E27FC236}">
                  <a16:creationId xmlns:a16="http://schemas.microsoft.com/office/drawing/2014/main" id="{F850ED05-6E76-4619-A2E1-EC6AFA54373B}"/>
                </a:ext>
              </a:extLst>
            </p:cNvPr>
            <p:cNvSpPr txBox="1"/>
            <p:nvPr/>
          </p:nvSpPr>
          <p:spPr>
            <a:xfrm>
              <a:off x="407988" y="5808452"/>
              <a:ext cx="722355" cy="276999"/>
            </a:xfrm>
            <a:prstGeom prst="rect">
              <a:avLst/>
            </a:prstGeom>
            <a:noFill/>
          </p:spPr>
          <p:txBody>
            <a:bodyPr wrap="square" rtlCol="0">
              <a:spAutoFit/>
            </a:bodyPr>
            <a:lstStyle/>
            <a:p>
              <a:pPr algn="ctr" defTabSz="457200">
                <a:defRPr/>
              </a:pPr>
              <a:r>
                <a:rPr lang="en-US" altLang="zh-CN" sz="1200" b="1" kern="0" dirty="0">
                  <a:solidFill>
                    <a:prstClr val="black"/>
                  </a:solidFill>
                  <a:latin typeface="Times New Roman" panose="020F0502020204030204"/>
                  <a:cs typeface="Arial" panose="020B0604020202020204" pitchFamily="34" charset="0"/>
                </a:rPr>
                <a:t>200 °C</a:t>
              </a:r>
              <a:endParaRPr lang="zh-CN" altLang="en-US" sz="1200" b="1" kern="0" dirty="0">
                <a:solidFill>
                  <a:prstClr val="black"/>
                </a:solidFill>
                <a:latin typeface="Times New Roman" panose="020F0502020204030204"/>
                <a:cs typeface="Arial" panose="020B0604020202020204" pitchFamily="34" charset="0"/>
              </a:endParaRPr>
            </a:p>
          </p:txBody>
        </p:sp>
        <p:sp>
          <p:nvSpPr>
            <p:cNvPr id="130" name="文本框 129">
              <a:extLst>
                <a:ext uri="{FF2B5EF4-FFF2-40B4-BE49-F238E27FC236}">
                  <a16:creationId xmlns:a16="http://schemas.microsoft.com/office/drawing/2014/main" id="{03BCCB8F-9588-4A42-8E93-F7727EDA5FB0}"/>
                </a:ext>
              </a:extLst>
            </p:cNvPr>
            <p:cNvSpPr txBox="1"/>
            <p:nvPr/>
          </p:nvSpPr>
          <p:spPr>
            <a:xfrm>
              <a:off x="1239520" y="2432358"/>
              <a:ext cx="909423" cy="276999"/>
            </a:xfrm>
            <a:prstGeom prst="rect">
              <a:avLst/>
            </a:prstGeom>
            <a:noFill/>
          </p:spPr>
          <p:txBody>
            <a:bodyPr wrap="square" rtlCol="0">
              <a:spAutoFit/>
            </a:bodyPr>
            <a:lstStyle/>
            <a:p>
              <a:pPr algn="ctr" defTabSz="457200">
                <a:defRPr/>
              </a:pPr>
              <a:r>
                <a:rPr lang="en-US" altLang="zh-CN" sz="1200" b="1" kern="0" dirty="0">
                  <a:solidFill>
                    <a:prstClr val="black"/>
                  </a:solidFill>
                  <a:latin typeface="Times New Roman" panose="020F0502020204030204"/>
                  <a:cs typeface="Arial" panose="020B0604020202020204" pitchFamily="34" charset="0"/>
                </a:rPr>
                <a:t>50/70/120</a:t>
              </a:r>
              <a:endParaRPr lang="zh-CN" altLang="en-US" sz="1200" b="1" kern="0" dirty="0">
                <a:solidFill>
                  <a:prstClr val="black"/>
                </a:solidFill>
                <a:latin typeface="Times New Roman" panose="020F0502020204030204"/>
                <a:cs typeface="Arial" panose="020B0604020202020204" pitchFamily="34" charset="0"/>
              </a:endParaRPr>
            </a:p>
          </p:txBody>
        </p:sp>
        <p:sp>
          <p:nvSpPr>
            <p:cNvPr id="131" name="文本框 130">
              <a:extLst>
                <a:ext uri="{FF2B5EF4-FFF2-40B4-BE49-F238E27FC236}">
                  <a16:creationId xmlns:a16="http://schemas.microsoft.com/office/drawing/2014/main" id="{15F74DEF-1EF8-4C5A-9505-3F811251FDD0}"/>
                </a:ext>
              </a:extLst>
            </p:cNvPr>
            <p:cNvSpPr txBox="1"/>
            <p:nvPr/>
          </p:nvSpPr>
          <p:spPr>
            <a:xfrm>
              <a:off x="2550768" y="2428425"/>
              <a:ext cx="909423" cy="276999"/>
            </a:xfrm>
            <a:prstGeom prst="rect">
              <a:avLst/>
            </a:prstGeom>
            <a:noFill/>
          </p:spPr>
          <p:txBody>
            <a:bodyPr wrap="square" rtlCol="0">
              <a:spAutoFit/>
            </a:bodyPr>
            <a:lstStyle/>
            <a:p>
              <a:pPr algn="ctr" defTabSz="457200">
                <a:defRPr/>
              </a:pPr>
              <a:r>
                <a:rPr lang="en-US" altLang="zh-CN" sz="1200" b="1" kern="0" dirty="0">
                  <a:solidFill>
                    <a:prstClr val="black"/>
                  </a:solidFill>
                  <a:latin typeface="Times New Roman" panose="020F0502020204030204"/>
                  <a:cs typeface="Arial" panose="020B0604020202020204" pitchFamily="34" charset="0"/>
                </a:rPr>
                <a:t>70/90/150</a:t>
              </a:r>
              <a:endParaRPr lang="zh-CN" altLang="en-US" sz="1200" b="1" kern="0" dirty="0">
                <a:solidFill>
                  <a:prstClr val="black"/>
                </a:solidFill>
                <a:latin typeface="Times New Roman" panose="020F0502020204030204"/>
                <a:cs typeface="Arial" panose="020B0604020202020204" pitchFamily="34" charset="0"/>
              </a:endParaRPr>
            </a:p>
          </p:txBody>
        </p:sp>
        <p:sp>
          <p:nvSpPr>
            <p:cNvPr id="132" name="文本框 8">
              <a:extLst>
                <a:ext uri="{FF2B5EF4-FFF2-40B4-BE49-F238E27FC236}">
                  <a16:creationId xmlns:a16="http://schemas.microsoft.com/office/drawing/2014/main" id="{5B6AB554-04D1-49B7-89E4-3874E25FCDDF}"/>
                </a:ext>
              </a:extLst>
            </p:cNvPr>
            <p:cNvSpPr txBox="1"/>
            <p:nvPr/>
          </p:nvSpPr>
          <p:spPr>
            <a:xfrm>
              <a:off x="3874664" y="2428186"/>
              <a:ext cx="90942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1200" b="1" dirty="0">
                  <a:solidFill>
                    <a:prstClr val="black"/>
                  </a:solidFill>
                  <a:latin typeface="Times New Roman" panose="020F0502020204030204"/>
                  <a:cs typeface="Arial" panose="020B0604020202020204" pitchFamily="34" charset="0"/>
                </a:rPr>
                <a:t>90/110/180</a:t>
              </a:r>
              <a:endParaRPr lang="zh-CN" altLang="en-US" sz="1200" b="1" dirty="0">
                <a:solidFill>
                  <a:prstClr val="black"/>
                </a:solidFill>
                <a:latin typeface="Times New Roman" panose="020F0502020204030204"/>
                <a:cs typeface="Arial" panose="020B0604020202020204" pitchFamily="34" charset="0"/>
              </a:endParaRPr>
            </a:p>
          </p:txBody>
        </p:sp>
        <p:sp>
          <p:nvSpPr>
            <p:cNvPr id="133" name="矩形 132">
              <a:extLst>
                <a:ext uri="{FF2B5EF4-FFF2-40B4-BE49-F238E27FC236}">
                  <a16:creationId xmlns:a16="http://schemas.microsoft.com/office/drawing/2014/main" id="{71BD34BD-EC98-43B0-B848-1607AE305F2E}"/>
                </a:ext>
              </a:extLst>
            </p:cNvPr>
            <p:cNvSpPr/>
            <p:nvPr/>
          </p:nvSpPr>
          <p:spPr>
            <a:xfrm>
              <a:off x="4641588" y="2432737"/>
              <a:ext cx="603050" cy="276999"/>
            </a:xfrm>
            <a:prstGeom prst="rect">
              <a:avLst/>
            </a:prstGeom>
          </p:spPr>
          <p:txBody>
            <a:bodyPr wrap="none">
              <a:spAutoFit/>
            </a:bodyPr>
            <a:lstStyle/>
            <a:p>
              <a:pPr algn="ctr" defTabSz="457200">
                <a:defRPr/>
              </a:pPr>
              <a:r>
                <a:rPr lang="en-US" altLang="zh-CN" sz="1200" b="1" kern="0" dirty="0">
                  <a:solidFill>
                    <a:prstClr val="black"/>
                  </a:solidFill>
                  <a:latin typeface="Times New Roman" panose="020F0502020204030204"/>
                  <a:cs typeface="Arial" panose="020B0604020202020204" pitchFamily="34" charset="0"/>
                </a:rPr>
                <a:t>(MPa)</a:t>
              </a:r>
              <a:endParaRPr lang="zh-CN" altLang="en-US" sz="1200" b="1" kern="0" dirty="0">
                <a:solidFill>
                  <a:prstClr val="black"/>
                </a:solidFill>
                <a:latin typeface="Times New Roman" panose="020F0502020204030204"/>
                <a:cs typeface="Arial" panose="020B0604020202020204" pitchFamily="34" charset="0"/>
              </a:endParaRPr>
            </a:p>
          </p:txBody>
        </p:sp>
        <p:pic>
          <p:nvPicPr>
            <p:cNvPr id="134" name="图片 133">
              <a:extLst>
                <a:ext uri="{FF2B5EF4-FFF2-40B4-BE49-F238E27FC236}">
                  <a16:creationId xmlns:a16="http://schemas.microsoft.com/office/drawing/2014/main" id="{609880D8-2772-4D0A-A29C-65B453F7E681}"/>
                </a:ext>
              </a:extLst>
            </p:cNvPr>
            <p:cNvPicPr>
              <a:picLocks noChangeAspect="1"/>
            </p:cNvPicPr>
            <p:nvPr/>
          </p:nvPicPr>
          <p:blipFill rotWithShape="1">
            <a:blip r:embed="rId3"/>
            <a:srcRect l="3014" t="1474" r="2260" b="1223"/>
            <a:stretch/>
          </p:blipFill>
          <p:spPr>
            <a:xfrm>
              <a:off x="1176980" y="2687397"/>
              <a:ext cx="815275" cy="850821"/>
            </a:xfrm>
            <a:prstGeom prst="rect">
              <a:avLst/>
            </a:prstGeom>
          </p:spPr>
        </p:pic>
        <p:pic>
          <p:nvPicPr>
            <p:cNvPr id="135" name="图片 134">
              <a:extLst>
                <a:ext uri="{FF2B5EF4-FFF2-40B4-BE49-F238E27FC236}">
                  <a16:creationId xmlns:a16="http://schemas.microsoft.com/office/drawing/2014/main" id="{D3A3ADCD-1C0F-4408-A437-186E0D58FD48}"/>
                </a:ext>
              </a:extLst>
            </p:cNvPr>
            <p:cNvPicPr>
              <a:picLocks noChangeAspect="1"/>
            </p:cNvPicPr>
            <p:nvPr/>
          </p:nvPicPr>
          <p:blipFill rotWithShape="1">
            <a:blip r:embed="rId4"/>
            <a:srcRect r="78861"/>
            <a:stretch/>
          </p:blipFill>
          <p:spPr>
            <a:xfrm>
              <a:off x="2064279" y="2934834"/>
              <a:ext cx="76167" cy="499279"/>
            </a:xfrm>
            <a:prstGeom prst="rect">
              <a:avLst/>
            </a:prstGeom>
          </p:spPr>
        </p:pic>
        <p:sp>
          <p:nvSpPr>
            <p:cNvPr id="136" name="文本框 135">
              <a:extLst>
                <a:ext uri="{FF2B5EF4-FFF2-40B4-BE49-F238E27FC236}">
                  <a16:creationId xmlns:a16="http://schemas.microsoft.com/office/drawing/2014/main" id="{DED24CF2-6780-45C5-8AE6-BE40EA13C2AD}"/>
                </a:ext>
              </a:extLst>
            </p:cNvPr>
            <p:cNvSpPr txBox="1"/>
            <p:nvPr/>
          </p:nvSpPr>
          <p:spPr>
            <a:xfrm>
              <a:off x="2049960" y="3327973"/>
              <a:ext cx="30105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0.0</a:t>
              </a:r>
              <a:endParaRPr lang="zh-CN" altLang="en-US" sz="600" kern="0" dirty="0">
                <a:solidFill>
                  <a:prstClr val="black"/>
                </a:solidFill>
                <a:latin typeface="Times New Roman" panose="020F0502020204030204"/>
                <a:cs typeface="Arial" panose="020B0604020202020204" pitchFamily="34" charset="0"/>
              </a:endParaRPr>
            </a:p>
          </p:txBody>
        </p:sp>
        <p:sp>
          <p:nvSpPr>
            <p:cNvPr id="137" name="文本框 136">
              <a:extLst>
                <a:ext uri="{FF2B5EF4-FFF2-40B4-BE49-F238E27FC236}">
                  <a16:creationId xmlns:a16="http://schemas.microsoft.com/office/drawing/2014/main" id="{0666B95C-D338-4975-BB0A-158800082AFC}"/>
                </a:ext>
              </a:extLst>
            </p:cNvPr>
            <p:cNvSpPr txBox="1"/>
            <p:nvPr/>
          </p:nvSpPr>
          <p:spPr>
            <a:xfrm>
              <a:off x="2049960" y="3257400"/>
              <a:ext cx="30105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2.0</a:t>
              </a:r>
              <a:endParaRPr lang="zh-CN" altLang="en-US" sz="600" kern="0" dirty="0">
                <a:solidFill>
                  <a:prstClr val="black"/>
                </a:solidFill>
                <a:latin typeface="Times New Roman" panose="020F0502020204030204"/>
                <a:cs typeface="Arial" panose="020B0604020202020204" pitchFamily="34" charset="0"/>
              </a:endParaRPr>
            </a:p>
          </p:txBody>
        </p:sp>
        <p:sp>
          <p:nvSpPr>
            <p:cNvPr id="138" name="文本框 137">
              <a:extLst>
                <a:ext uri="{FF2B5EF4-FFF2-40B4-BE49-F238E27FC236}">
                  <a16:creationId xmlns:a16="http://schemas.microsoft.com/office/drawing/2014/main" id="{C9AF262C-2BF7-4A11-9534-A4D75D0B398C}"/>
                </a:ext>
              </a:extLst>
            </p:cNvPr>
            <p:cNvSpPr txBox="1"/>
            <p:nvPr/>
          </p:nvSpPr>
          <p:spPr>
            <a:xfrm>
              <a:off x="2049960" y="3186828"/>
              <a:ext cx="30105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4.0</a:t>
              </a:r>
              <a:endParaRPr lang="zh-CN" altLang="en-US" sz="600" kern="0" dirty="0">
                <a:solidFill>
                  <a:prstClr val="black"/>
                </a:solidFill>
                <a:latin typeface="Times New Roman" panose="020F0502020204030204"/>
                <a:cs typeface="Arial" panose="020B0604020202020204" pitchFamily="34" charset="0"/>
              </a:endParaRPr>
            </a:p>
          </p:txBody>
        </p:sp>
        <p:sp>
          <p:nvSpPr>
            <p:cNvPr id="139" name="文本框 138">
              <a:extLst>
                <a:ext uri="{FF2B5EF4-FFF2-40B4-BE49-F238E27FC236}">
                  <a16:creationId xmlns:a16="http://schemas.microsoft.com/office/drawing/2014/main" id="{BDD83CE1-68EE-4FA1-97AE-74A32D6FFE18}"/>
                </a:ext>
              </a:extLst>
            </p:cNvPr>
            <p:cNvSpPr txBox="1"/>
            <p:nvPr/>
          </p:nvSpPr>
          <p:spPr>
            <a:xfrm>
              <a:off x="2049960" y="3116257"/>
              <a:ext cx="30105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6.0</a:t>
              </a:r>
              <a:endParaRPr lang="zh-CN" altLang="en-US" sz="600" kern="0" dirty="0">
                <a:solidFill>
                  <a:prstClr val="black"/>
                </a:solidFill>
                <a:latin typeface="Times New Roman" panose="020F0502020204030204"/>
                <a:cs typeface="Arial" panose="020B0604020202020204" pitchFamily="34" charset="0"/>
              </a:endParaRPr>
            </a:p>
          </p:txBody>
        </p:sp>
        <p:sp>
          <p:nvSpPr>
            <p:cNvPr id="140" name="文本框 139">
              <a:extLst>
                <a:ext uri="{FF2B5EF4-FFF2-40B4-BE49-F238E27FC236}">
                  <a16:creationId xmlns:a16="http://schemas.microsoft.com/office/drawing/2014/main" id="{840242F2-DAF5-4D01-9892-600D31F68F3A}"/>
                </a:ext>
              </a:extLst>
            </p:cNvPr>
            <p:cNvSpPr txBox="1"/>
            <p:nvPr/>
          </p:nvSpPr>
          <p:spPr>
            <a:xfrm>
              <a:off x="2049960" y="3045686"/>
              <a:ext cx="30105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8.0</a:t>
              </a:r>
              <a:endParaRPr lang="zh-CN" altLang="en-US" sz="600" kern="0" dirty="0">
                <a:solidFill>
                  <a:prstClr val="black"/>
                </a:solidFill>
                <a:latin typeface="Times New Roman" panose="020F0502020204030204"/>
                <a:cs typeface="Arial" panose="020B0604020202020204" pitchFamily="34" charset="0"/>
              </a:endParaRPr>
            </a:p>
          </p:txBody>
        </p:sp>
        <p:sp>
          <p:nvSpPr>
            <p:cNvPr id="141" name="文本框 140">
              <a:extLst>
                <a:ext uri="{FF2B5EF4-FFF2-40B4-BE49-F238E27FC236}">
                  <a16:creationId xmlns:a16="http://schemas.microsoft.com/office/drawing/2014/main" id="{007AB4ED-F241-4EE3-9F34-66C5C968C6C9}"/>
                </a:ext>
              </a:extLst>
            </p:cNvPr>
            <p:cNvSpPr txBox="1"/>
            <p:nvPr/>
          </p:nvSpPr>
          <p:spPr>
            <a:xfrm>
              <a:off x="2043241" y="2975115"/>
              <a:ext cx="338010"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10.0</a:t>
              </a:r>
              <a:endParaRPr lang="zh-CN" altLang="en-US" sz="600" kern="0" dirty="0">
                <a:solidFill>
                  <a:prstClr val="black"/>
                </a:solidFill>
                <a:latin typeface="Times New Roman" panose="020F0502020204030204"/>
                <a:cs typeface="Arial" panose="020B0604020202020204" pitchFamily="34" charset="0"/>
              </a:endParaRPr>
            </a:p>
          </p:txBody>
        </p:sp>
        <p:sp>
          <p:nvSpPr>
            <p:cNvPr id="142" name="文本框 141">
              <a:extLst>
                <a:ext uri="{FF2B5EF4-FFF2-40B4-BE49-F238E27FC236}">
                  <a16:creationId xmlns:a16="http://schemas.microsoft.com/office/drawing/2014/main" id="{88828B45-37C5-4A5F-8076-CD7C2DF28F8F}"/>
                </a:ext>
              </a:extLst>
            </p:cNvPr>
            <p:cNvSpPr txBox="1"/>
            <p:nvPr/>
          </p:nvSpPr>
          <p:spPr>
            <a:xfrm>
              <a:off x="2043241" y="2904544"/>
              <a:ext cx="338010"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143" name="文本框 89">
              <a:extLst>
                <a:ext uri="{FF2B5EF4-FFF2-40B4-BE49-F238E27FC236}">
                  <a16:creationId xmlns:a16="http://schemas.microsoft.com/office/drawing/2014/main" id="{E6F48194-7CAF-46B5-834D-74F88E74751D}"/>
                </a:ext>
              </a:extLst>
            </p:cNvPr>
            <p:cNvSpPr txBox="1"/>
            <p:nvPr/>
          </p:nvSpPr>
          <p:spPr>
            <a:xfrm>
              <a:off x="2043241" y="2849269"/>
              <a:ext cx="338010"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zh-CN" sz="600" dirty="0">
                  <a:solidFill>
                    <a:prstClr val="black"/>
                  </a:solidFill>
                  <a:latin typeface="Times New Roman" panose="020F0502020204030204"/>
                  <a:cs typeface="Arial" panose="020B0604020202020204" pitchFamily="34" charset="0"/>
                </a:rPr>
                <a:t>12.5</a:t>
              </a:r>
              <a:endParaRPr lang="zh-CN" altLang="en-US" sz="600" dirty="0">
                <a:solidFill>
                  <a:prstClr val="black"/>
                </a:solidFill>
                <a:latin typeface="Times New Roman" panose="020F0502020204030204"/>
                <a:cs typeface="Arial" panose="020B0604020202020204" pitchFamily="34" charset="0"/>
              </a:endParaRPr>
            </a:p>
          </p:txBody>
        </p:sp>
        <p:pic>
          <p:nvPicPr>
            <p:cNvPr id="144" name="图片 143">
              <a:extLst>
                <a:ext uri="{FF2B5EF4-FFF2-40B4-BE49-F238E27FC236}">
                  <a16:creationId xmlns:a16="http://schemas.microsoft.com/office/drawing/2014/main" id="{4519574E-3672-40BA-826A-2805E589AD31}"/>
                </a:ext>
              </a:extLst>
            </p:cNvPr>
            <p:cNvPicPr>
              <a:picLocks noChangeAspect="1"/>
            </p:cNvPicPr>
            <p:nvPr/>
          </p:nvPicPr>
          <p:blipFill rotWithShape="1">
            <a:blip r:embed="rId5"/>
            <a:srcRect l="4206" t="4800" r="3251" b="879"/>
            <a:stretch/>
          </p:blipFill>
          <p:spPr>
            <a:xfrm>
              <a:off x="1176980" y="3628622"/>
              <a:ext cx="815275" cy="843997"/>
            </a:xfrm>
            <a:prstGeom prst="rect">
              <a:avLst/>
            </a:prstGeom>
          </p:spPr>
        </p:pic>
        <p:pic>
          <p:nvPicPr>
            <p:cNvPr id="145" name="图片 144">
              <a:extLst>
                <a:ext uri="{FF2B5EF4-FFF2-40B4-BE49-F238E27FC236}">
                  <a16:creationId xmlns:a16="http://schemas.microsoft.com/office/drawing/2014/main" id="{92E948D0-AD64-43B7-8A45-125E0A2DF5B5}"/>
                </a:ext>
              </a:extLst>
            </p:cNvPr>
            <p:cNvPicPr>
              <a:picLocks noChangeAspect="1"/>
            </p:cNvPicPr>
            <p:nvPr/>
          </p:nvPicPr>
          <p:blipFill rotWithShape="1">
            <a:blip r:embed="rId4"/>
            <a:srcRect r="78861"/>
            <a:stretch/>
          </p:blipFill>
          <p:spPr>
            <a:xfrm>
              <a:off x="2064279" y="3872435"/>
              <a:ext cx="76166" cy="499278"/>
            </a:xfrm>
            <a:prstGeom prst="rect">
              <a:avLst/>
            </a:prstGeom>
          </p:spPr>
        </p:pic>
        <p:sp>
          <p:nvSpPr>
            <p:cNvPr id="146" name="文本框 145">
              <a:extLst>
                <a:ext uri="{FF2B5EF4-FFF2-40B4-BE49-F238E27FC236}">
                  <a16:creationId xmlns:a16="http://schemas.microsoft.com/office/drawing/2014/main" id="{879EE210-5691-435E-98EC-BDDF5A5A9844}"/>
                </a:ext>
              </a:extLst>
            </p:cNvPr>
            <p:cNvSpPr txBox="1"/>
            <p:nvPr/>
          </p:nvSpPr>
          <p:spPr>
            <a:xfrm>
              <a:off x="2045198" y="4275097"/>
              <a:ext cx="322264"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0.0</a:t>
              </a:r>
              <a:endParaRPr lang="zh-CN" altLang="en-US" sz="600" kern="0" dirty="0">
                <a:solidFill>
                  <a:prstClr val="black"/>
                </a:solidFill>
                <a:latin typeface="Times New Roman" panose="020F0502020204030204"/>
                <a:cs typeface="Arial" panose="020B0604020202020204" pitchFamily="34" charset="0"/>
              </a:endParaRPr>
            </a:p>
          </p:txBody>
        </p:sp>
        <p:sp>
          <p:nvSpPr>
            <p:cNvPr id="147" name="文本框 146">
              <a:extLst>
                <a:ext uri="{FF2B5EF4-FFF2-40B4-BE49-F238E27FC236}">
                  <a16:creationId xmlns:a16="http://schemas.microsoft.com/office/drawing/2014/main" id="{5B015905-A0A3-4FE0-966D-DB62A5F6CD7F}"/>
                </a:ext>
              </a:extLst>
            </p:cNvPr>
            <p:cNvSpPr txBox="1"/>
            <p:nvPr/>
          </p:nvSpPr>
          <p:spPr>
            <a:xfrm>
              <a:off x="2045198" y="4204525"/>
              <a:ext cx="322264"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2.0</a:t>
              </a:r>
              <a:endParaRPr lang="zh-CN" altLang="en-US" sz="600" kern="0" dirty="0">
                <a:solidFill>
                  <a:prstClr val="black"/>
                </a:solidFill>
                <a:latin typeface="Times New Roman" panose="020F0502020204030204"/>
                <a:cs typeface="Arial" panose="020B0604020202020204" pitchFamily="34" charset="0"/>
              </a:endParaRPr>
            </a:p>
          </p:txBody>
        </p:sp>
        <p:sp>
          <p:nvSpPr>
            <p:cNvPr id="148" name="文本框 147">
              <a:extLst>
                <a:ext uri="{FF2B5EF4-FFF2-40B4-BE49-F238E27FC236}">
                  <a16:creationId xmlns:a16="http://schemas.microsoft.com/office/drawing/2014/main" id="{27422E51-956F-4D13-8B8C-0E17E63EE4AA}"/>
                </a:ext>
              </a:extLst>
            </p:cNvPr>
            <p:cNvSpPr txBox="1"/>
            <p:nvPr/>
          </p:nvSpPr>
          <p:spPr>
            <a:xfrm>
              <a:off x="2045198" y="4133952"/>
              <a:ext cx="322264"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4.0</a:t>
              </a:r>
              <a:endParaRPr lang="zh-CN" altLang="en-US" sz="600" kern="0" dirty="0">
                <a:solidFill>
                  <a:prstClr val="black"/>
                </a:solidFill>
                <a:latin typeface="Times New Roman" panose="020F0502020204030204"/>
                <a:cs typeface="Arial" panose="020B0604020202020204" pitchFamily="34" charset="0"/>
              </a:endParaRPr>
            </a:p>
          </p:txBody>
        </p:sp>
        <p:sp>
          <p:nvSpPr>
            <p:cNvPr id="149" name="文本框 148">
              <a:extLst>
                <a:ext uri="{FF2B5EF4-FFF2-40B4-BE49-F238E27FC236}">
                  <a16:creationId xmlns:a16="http://schemas.microsoft.com/office/drawing/2014/main" id="{46EB448C-7FD3-4DCD-B2D4-2B74957721A0}"/>
                </a:ext>
              </a:extLst>
            </p:cNvPr>
            <p:cNvSpPr txBox="1"/>
            <p:nvPr/>
          </p:nvSpPr>
          <p:spPr>
            <a:xfrm>
              <a:off x="2045198" y="4063381"/>
              <a:ext cx="322264"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6.0</a:t>
              </a:r>
              <a:endParaRPr lang="zh-CN" altLang="en-US" sz="600" kern="0" dirty="0">
                <a:solidFill>
                  <a:prstClr val="black"/>
                </a:solidFill>
                <a:latin typeface="Times New Roman" panose="020F0502020204030204"/>
                <a:cs typeface="Arial" panose="020B0604020202020204" pitchFamily="34" charset="0"/>
              </a:endParaRPr>
            </a:p>
          </p:txBody>
        </p:sp>
        <p:sp>
          <p:nvSpPr>
            <p:cNvPr id="150" name="文本框 149">
              <a:extLst>
                <a:ext uri="{FF2B5EF4-FFF2-40B4-BE49-F238E27FC236}">
                  <a16:creationId xmlns:a16="http://schemas.microsoft.com/office/drawing/2014/main" id="{4FA60B44-BCBA-452F-9DD2-AFFC77814367}"/>
                </a:ext>
              </a:extLst>
            </p:cNvPr>
            <p:cNvSpPr txBox="1"/>
            <p:nvPr/>
          </p:nvSpPr>
          <p:spPr>
            <a:xfrm>
              <a:off x="2045198" y="3992811"/>
              <a:ext cx="322264"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8.0</a:t>
              </a:r>
              <a:endParaRPr lang="zh-CN" altLang="en-US" sz="600" kern="0" dirty="0">
                <a:solidFill>
                  <a:prstClr val="black"/>
                </a:solidFill>
                <a:latin typeface="Times New Roman" panose="020F0502020204030204"/>
                <a:cs typeface="Arial" panose="020B0604020202020204" pitchFamily="34" charset="0"/>
              </a:endParaRPr>
            </a:p>
          </p:txBody>
        </p:sp>
        <p:sp>
          <p:nvSpPr>
            <p:cNvPr id="151" name="文本框 150">
              <a:extLst>
                <a:ext uri="{FF2B5EF4-FFF2-40B4-BE49-F238E27FC236}">
                  <a16:creationId xmlns:a16="http://schemas.microsoft.com/office/drawing/2014/main" id="{C72D6417-55ED-4BC3-85CD-D2AA20E475AD}"/>
                </a:ext>
              </a:extLst>
            </p:cNvPr>
            <p:cNvSpPr txBox="1"/>
            <p:nvPr/>
          </p:nvSpPr>
          <p:spPr>
            <a:xfrm>
              <a:off x="2038479" y="3922240"/>
              <a:ext cx="361822"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10.0</a:t>
              </a:r>
              <a:endParaRPr lang="zh-CN" altLang="en-US" sz="600" kern="0" dirty="0">
                <a:solidFill>
                  <a:prstClr val="black"/>
                </a:solidFill>
                <a:latin typeface="Times New Roman" panose="020F0502020204030204"/>
                <a:cs typeface="Arial" panose="020B0604020202020204" pitchFamily="34" charset="0"/>
              </a:endParaRPr>
            </a:p>
          </p:txBody>
        </p:sp>
        <p:sp>
          <p:nvSpPr>
            <p:cNvPr id="152" name="文本框 151">
              <a:extLst>
                <a:ext uri="{FF2B5EF4-FFF2-40B4-BE49-F238E27FC236}">
                  <a16:creationId xmlns:a16="http://schemas.microsoft.com/office/drawing/2014/main" id="{D932DFAA-85B6-4837-BCE6-341D0660AD03}"/>
                </a:ext>
              </a:extLst>
            </p:cNvPr>
            <p:cNvSpPr txBox="1"/>
            <p:nvPr/>
          </p:nvSpPr>
          <p:spPr>
            <a:xfrm>
              <a:off x="2038479" y="3851669"/>
              <a:ext cx="361822"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153" name="文本框 89">
              <a:extLst>
                <a:ext uri="{FF2B5EF4-FFF2-40B4-BE49-F238E27FC236}">
                  <a16:creationId xmlns:a16="http://schemas.microsoft.com/office/drawing/2014/main" id="{0AB3D3B4-2A45-48FE-BCDA-D54DCEE4D3F5}"/>
                </a:ext>
              </a:extLst>
            </p:cNvPr>
            <p:cNvSpPr txBox="1"/>
            <p:nvPr/>
          </p:nvSpPr>
          <p:spPr>
            <a:xfrm>
              <a:off x="2038479" y="3796394"/>
              <a:ext cx="361822"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zh-CN" sz="600" dirty="0">
                  <a:solidFill>
                    <a:prstClr val="black"/>
                  </a:solidFill>
                  <a:latin typeface="Times New Roman" panose="020F0502020204030204"/>
                  <a:cs typeface="Arial" panose="020B0604020202020204" pitchFamily="34" charset="0"/>
                </a:rPr>
                <a:t>12.7</a:t>
              </a:r>
              <a:endParaRPr lang="zh-CN" altLang="en-US" sz="600" dirty="0">
                <a:solidFill>
                  <a:prstClr val="black"/>
                </a:solidFill>
                <a:latin typeface="Times New Roman" panose="020F0502020204030204"/>
                <a:cs typeface="Arial" panose="020B0604020202020204" pitchFamily="34" charset="0"/>
              </a:endParaRPr>
            </a:p>
          </p:txBody>
        </p:sp>
        <p:pic>
          <p:nvPicPr>
            <p:cNvPr id="154" name="图片 153">
              <a:extLst>
                <a:ext uri="{FF2B5EF4-FFF2-40B4-BE49-F238E27FC236}">
                  <a16:creationId xmlns:a16="http://schemas.microsoft.com/office/drawing/2014/main" id="{CCF80A1F-834E-4C02-9B29-62A4B9838988}"/>
                </a:ext>
              </a:extLst>
            </p:cNvPr>
            <p:cNvPicPr>
              <a:picLocks noChangeAspect="1"/>
            </p:cNvPicPr>
            <p:nvPr/>
          </p:nvPicPr>
          <p:blipFill rotWithShape="1">
            <a:blip r:embed="rId6"/>
            <a:srcRect l="3937" t="2030" r="6096" b="1329"/>
            <a:stretch/>
          </p:blipFill>
          <p:spPr>
            <a:xfrm>
              <a:off x="1176980" y="4550944"/>
              <a:ext cx="815275" cy="847187"/>
            </a:xfrm>
            <a:prstGeom prst="rect">
              <a:avLst/>
            </a:prstGeom>
          </p:spPr>
        </p:pic>
        <p:pic>
          <p:nvPicPr>
            <p:cNvPr id="155" name="图片 154">
              <a:extLst>
                <a:ext uri="{FF2B5EF4-FFF2-40B4-BE49-F238E27FC236}">
                  <a16:creationId xmlns:a16="http://schemas.microsoft.com/office/drawing/2014/main" id="{553D2080-330A-44F1-8A14-DDE4E96EC525}"/>
                </a:ext>
              </a:extLst>
            </p:cNvPr>
            <p:cNvPicPr>
              <a:picLocks noChangeAspect="1"/>
            </p:cNvPicPr>
            <p:nvPr/>
          </p:nvPicPr>
          <p:blipFill rotWithShape="1">
            <a:blip r:embed="rId4"/>
            <a:srcRect r="78861"/>
            <a:stretch/>
          </p:blipFill>
          <p:spPr>
            <a:xfrm>
              <a:off x="2064279" y="4784532"/>
              <a:ext cx="76166" cy="499278"/>
            </a:xfrm>
            <a:prstGeom prst="rect">
              <a:avLst/>
            </a:prstGeom>
          </p:spPr>
        </p:pic>
        <p:sp>
          <p:nvSpPr>
            <p:cNvPr id="156" name="文本框 155">
              <a:extLst>
                <a:ext uri="{FF2B5EF4-FFF2-40B4-BE49-F238E27FC236}">
                  <a16:creationId xmlns:a16="http://schemas.microsoft.com/office/drawing/2014/main" id="{047F3DFC-EC65-4499-B6E2-74D97FC39004}"/>
                </a:ext>
              </a:extLst>
            </p:cNvPr>
            <p:cNvSpPr txBox="1"/>
            <p:nvPr/>
          </p:nvSpPr>
          <p:spPr>
            <a:xfrm>
              <a:off x="2047578" y="5184812"/>
              <a:ext cx="311660"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0.0</a:t>
              </a:r>
              <a:endParaRPr lang="zh-CN" altLang="en-US" sz="600" kern="0" dirty="0">
                <a:solidFill>
                  <a:prstClr val="black"/>
                </a:solidFill>
                <a:latin typeface="Times New Roman" panose="020F0502020204030204"/>
                <a:cs typeface="Arial" panose="020B0604020202020204" pitchFamily="34" charset="0"/>
              </a:endParaRPr>
            </a:p>
          </p:txBody>
        </p:sp>
        <p:sp>
          <p:nvSpPr>
            <p:cNvPr id="157" name="文本框 156">
              <a:extLst>
                <a:ext uri="{FF2B5EF4-FFF2-40B4-BE49-F238E27FC236}">
                  <a16:creationId xmlns:a16="http://schemas.microsoft.com/office/drawing/2014/main" id="{D26AA146-6C68-49DB-873D-6D7F6302908A}"/>
                </a:ext>
              </a:extLst>
            </p:cNvPr>
            <p:cNvSpPr txBox="1"/>
            <p:nvPr/>
          </p:nvSpPr>
          <p:spPr>
            <a:xfrm>
              <a:off x="2047578" y="5114240"/>
              <a:ext cx="311660"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2.0</a:t>
              </a:r>
              <a:endParaRPr lang="zh-CN" altLang="en-US" sz="600" kern="0" dirty="0">
                <a:solidFill>
                  <a:prstClr val="black"/>
                </a:solidFill>
                <a:latin typeface="Times New Roman" panose="020F0502020204030204"/>
                <a:cs typeface="Arial" panose="020B0604020202020204" pitchFamily="34" charset="0"/>
              </a:endParaRPr>
            </a:p>
          </p:txBody>
        </p:sp>
        <p:sp>
          <p:nvSpPr>
            <p:cNvPr id="158" name="文本框 157">
              <a:extLst>
                <a:ext uri="{FF2B5EF4-FFF2-40B4-BE49-F238E27FC236}">
                  <a16:creationId xmlns:a16="http://schemas.microsoft.com/office/drawing/2014/main" id="{92A17F47-49C4-4E6D-8A45-10EEE9B99D23}"/>
                </a:ext>
              </a:extLst>
            </p:cNvPr>
            <p:cNvSpPr txBox="1"/>
            <p:nvPr/>
          </p:nvSpPr>
          <p:spPr>
            <a:xfrm>
              <a:off x="2047578" y="5043667"/>
              <a:ext cx="311660"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4.0</a:t>
              </a:r>
              <a:endParaRPr lang="zh-CN" altLang="en-US" sz="600" kern="0" dirty="0">
                <a:solidFill>
                  <a:prstClr val="black"/>
                </a:solidFill>
                <a:latin typeface="Times New Roman" panose="020F0502020204030204"/>
                <a:cs typeface="Arial" panose="020B0604020202020204" pitchFamily="34" charset="0"/>
              </a:endParaRPr>
            </a:p>
          </p:txBody>
        </p:sp>
        <p:sp>
          <p:nvSpPr>
            <p:cNvPr id="159" name="文本框 158">
              <a:extLst>
                <a:ext uri="{FF2B5EF4-FFF2-40B4-BE49-F238E27FC236}">
                  <a16:creationId xmlns:a16="http://schemas.microsoft.com/office/drawing/2014/main" id="{7D6A1EF9-B2DE-4AC8-B210-AA62F5EFDAF5}"/>
                </a:ext>
              </a:extLst>
            </p:cNvPr>
            <p:cNvSpPr txBox="1"/>
            <p:nvPr/>
          </p:nvSpPr>
          <p:spPr>
            <a:xfrm>
              <a:off x="2047578" y="4973096"/>
              <a:ext cx="311660"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6.0</a:t>
              </a:r>
              <a:endParaRPr lang="zh-CN" altLang="en-US" sz="600" kern="0" dirty="0">
                <a:solidFill>
                  <a:prstClr val="black"/>
                </a:solidFill>
                <a:latin typeface="Times New Roman" panose="020F0502020204030204"/>
                <a:cs typeface="Arial" panose="020B0604020202020204" pitchFamily="34" charset="0"/>
              </a:endParaRPr>
            </a:p>
          </p:txBody>
        </p:sp>
        <p:sp>
          <p:nvSpPr>
            <p:cNvPr id="160" name="文本框 159">
              <a:extLst>
                <a:ext uri="{FF2B5EF4-FFF2-40B4-BE49-F238E27FC236}">
                  <a16:creationId xmlns:a16="http://schemas.microsoft.com/office/drawing/2014/main" id="{8CC2A3E2-9F3D-4FEF-BB82-9ECF68C86001}"/>
                </a:ext>
              </a:extLst>
            </p:cNvPr>
            <p:cNvSpPr txBox="1"/>
            <p:nvPr/>
          </p:nvSpPr>
          <p:spPr>
            <a:xfrm>
              <a:off x="2047578" y="4902526"/>
              <a:ext cx="311660"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8.0</a:t>
              </a:r>
              <a:endParaRPr lang="zh-CN" altLang="en-US" sz="600" kern="0" dirty="0">
                <a:solidFill>
                  <a:prstClr val="black"/>
                </a:solidFill>
                <a:latin typeface="Times New Roman" panose="020F0502020204030204"/>
                <a:cs typeface="Arial" panose="020B0604020202020204" pitchFamily="34" charset="0"/>
              </a:endParaRPr>
            </a:p>
          </p:txBody>
        </p:sp>
        <p:sp>
          <p:nvSpPr>
            <p:cNvPr id="161" name="文本框 160">
              <a:extLst>
                <a:ext uri="{FF2B5EF4-FFF2-40B4-BE49-F238E27FC236}">
                  <a16:creationId xmlns:a16="http://schemas.microsoft.com/office/drawing/2014/main" id="{1DC2C613-B8DA-4F92-829B-58B415922C52}"/>
                </a:ext>
              </a:extLst>
            </p:cNvPr>
            <p:cNvSpPr txBox="1"/>
            <p:nvPr/>
          </p:nvSpPr>
          <p:spPr>
            <a:xfrm>
              <a:off x="2040858" y="4831955"/>
              <a:ext cx="349917"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10.0</a:t>
              </a:r>
              <a:endParaRPr lang="zh-CN" altLang="en-US" sz="600" kern="0" dirty="0">
                <a:solidFill>
                  <a:prstClr val="black"/>
                </a:solidFill>
                <a:latin typeface="Times New Roman" panose="020F0502020204030204"/>
                <a:cs typeface="Arial" panose="020B0604020202020204" pitchFamily="34" charset="0"/>
              </a:endParaRPr>
            </a:p>
          </p:txBody>
        </p:sp>
        <p:sp>
          <p:nvSpPr>
            <p:cNvPr id="162" name="文本框 161">
              <a:extLst>
                <a:ext uri="{FF2B5EF4-FFF2-40B4-BE49-F238E27FC236}">
                  <a16:creationId xmlns:a16="http://schemas.microsoft.com/office/drawing/2014/main" id="{43E52C8A-DE10-45EE-B0AA-C234FF0CB86C}"/>
                </a:ext>
              </a:extLst>
            </p:cNvPr>
            <p:cNvSpPr txBox="1"/>
            <p:nvPr/>
          </p:nvSpPr>
          <p:spPr>
            <a:xfrm>
              <a:off x="2040858" y="4761384"/>
              <a:ext cx="349917"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163" name="文本框 89">
              <a:extLst>
                <a:ext uri="{FF2B5EF4-FFF2-40B4-BE49-F238E27FC236}">
                  <a16:creationId xmlns:a16="http://schemas.microsoft.com/office/drawing/2014/main" id="{A3FC4739-8C9C-4AB7-8073-E917DF4F5EBE}"/>
                </a:ext>
              </a:extLst>
            </p:cNvPr>
            <p:cNvSpPr txBox="1"/>
            <p:nvPr/>
          </p:nvSpPr>
          <p:spPr>
            <a:xfrm>
              <a:off x="2040858" y="4706109"/>
              <a:ext cx="349917"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zh-CN" sz="600" dirty="0">
                  <a:solidFill>
                    <a:prstClr val="black"/>
                  </a:solidFill>
                  <a:latin typeface="Times New Roman" panose="020F0502020204030204"/>
                  <a:cs typeface="Arial" panose="020B0604020202020204" pitchFamily="34" charset="0"/>
                </a:rPr>
                <a:t>12.8</a:t>
              </a:r>
              <a:endParaRPr lang="zh-CN" altLang="en-US" sz="600" dirty="0">
                <a:solidFill>
                  <a:prstClr val="black"/>
                </a:solidFill>
                <a:latin typeface="Times New Roman" panose="020F0502020204030204"/>
                <a:cs typeface="Arial" panose="020B0604020202020204" pitchFamily="34" charset="0"/>
              </a:endParaRPr>
            </a:p>
          </p:txBody>
        </p:sp>
        <p:pic>
          <p:nvPicPr>
            <p:cNvPr id="164" name="图片 163">
              <a:extLst>
                <a:ext uri="{FF2B5EF4-FFF2-40B4-BE49-F238E27FC236}">
                  <a16:creationId xmlns:a16="http://schemas.microsoft.com/office/drawing/2014/main" id="{370476AA-B944-4BBB-B677-35BA853EF2EB}"/>
                </a:ext>
              </a:extLst>
            </p:cNvPr>
            <p:cNvPicPr>
              <a:picLocks noChangeAspect="1"/>
            </p:cNvPicPr>
            <p:nvPr/>
          </p:nvPicPr>
          <p:blipFill rotWithShape="1">
            <a:blip r:embed="rId7"/>
            <a:srcRect l="6112" t="5233" r="4286" b="1573"/>
            <a:stretch/>
          </p:blipFill>
          <p:spPr>
            <a:xfrm>
              <a:off x="1176980" y="5480935"/>
              <a:ext cx="815275" cy="839334"/>
            </a:xfrm>
            <a:prstGeom prst="rect">
              <a:avLst/>
            </a:prstGeom>
          </p:spPr>
        </p:pic>
        <p:pic>
          <p:nvPicPr>
            <p:cNvPr id="165" name="图片 164">
              <a:extLst>
                <a:ext uri="{FF2B5EF4-FFF2-40B4-BE49-F238E27FC236}">
                  <a16:creationId xmlns:a16="http://schemas.microsoft.com/office/drawing/2014/main" id="{5E35C25B-E416-4771-B342-6D8828DA10E8}"/>
                </a:ext>
              </a:extLst>
            </p:cNvPr>
            <p:cNvPicPr>
              <a:picLocks noChangeAspect="1"/>
            </p:cNvPicPr>
            <p:nvPr/>
          </p:nvPicPr>
          <p:blipFill rotWithShape="1">
            <a:blip r:embed="rId4"/>
            <a:srcRect r="78861"/>
            <a:stretch/>
          </p:blipFill>
          <p:spPr>
            <a:xfrm>
              <a:off x="2064279" y="5715538"/>
              <a:ext cx="76166" cy="499279"/>
            </a:xfrm>
            <a:prstGeom prst="rect">
              <a:avLst/>
            </a:prstGeom>
          </p:spPr>
        </p:pic>
        <p:sp>
          <p:nvSpPr>
            <p:cNvPr id="166" name="文本框 165">
              <a:extLst>
                <a:ext uri="{FF2B5EF4-FFF2-40B4-BE49-F238E27FC236}">
                  <a16:creationId xmlns:a16="http://schemas.microsoft.com/office/drawing/2014/main" id="{DE23F03D-21AE-42A7-8757-7D55C7BD9EBF}"/>
                </a:ext>
              </a:extLst>
            </p:cNvPr>
            <p:cNvSpPr txBox="1"/>
            <p:nvPr/>
          </p:nvSpPr>
          <p:spPr>
            <a:xfrm>
              <a:off x="2045197" y="6113439"/>
              <a:ext cx="332869"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0.0</a:t>
              </a:r>
              <a:endParaRPr lang="zh-CN" altLang="en-US" sz="600" kern="0" dirty="0">
                <a:solidFill>
                  <a:prstClr val="black"/>
                </a:solidFill>
                <a:latin typeface="Times New Roman" panose="020F0502020204030204"/>
                <a:cs typeface="Arial" panose="020B0604020202020204" pitchFamily="34" charset="0"/>
              </a:endParaRPr>
            </a:p>
          </p:txBody>
        </p:sp>
        <p:sp>
          <p:nvSpPr>
            <p:cNvPr id="167" name="文本框 166">
              <a:extLst>
                <a:ext uri="{FF2B5EF4-FFF2-40B4-BE49-F238E27FC236}">
                  <a16:creationId xmlns:a16="http://schemas.microsoft.com/office/drawing/2014/main" id="{29BE8C12-8FBB-4771-B23C-23333A99C39E}"/>
                </a:ext>
              </a:extLst>
            </p:cNvPr>
            <p:cNvSpPr txBox="1"/>
            <p:nvPr/>
          </p:nvSpPr>
          <p:spPr>
            <a:xfrm>
              <a:off x="2045197" y="6042867"/>
              <a:ext cx="332869"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2.0</a:t>
              </a:r>
              <a:endParaRPr lang="zh-CN" altLang="en-US" sz="600" kern="0" dirty="0">
                <a:solidFill>
                  <a:prstClr val="black"/>
                </a:solidFill>
                <a:latin typeface="Times New Roman" panose="020F0502020204030204"/>
                <a:cs typeface="Arial" panose="020B0604020202020204" pitchFamily="34" charset="0"/>
              </a:endParaRPr>
            </a:p>
          </p:txBody>
        </p:sp>
        <p:sp>
          <p:nvSpPr>
            <p:cNvPr id="168" name="文本框 167">
              <a:extLst>
                <a:ext uri="{FF2B5EF4-FFF2-40B4-BE49-F238E27FC236}">
                  <a16:creationId xmlns:a16="http://schemas.microsoft.com/office/drawing/2014/main" id="{513F623D-86C3-44E5-BFFF-0FE4CC9E09C1}"/>
                </a:ext>
              </a:extLst>
            </p:cNvPr>
            <p:cNvSpPr txBox="1"/>
            <p:nvPr/>
          </p:nvSpPr>
          <p:spPr>
            <a:xfrm>
              <a:off x="2045197" y="5972295"/>
              <a:ext cx="332869"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4.0</a:t>
              </a:r>
              <a:endParaRPr lang="zh-CN" altLang="en-US" sz="600" kern="0" dirty="0">
                <a:solidFill>
                  <a:prstClr val="black"/>
                </a:solidFill>
                <a:latin typeface="Times New Roman" panose="020F0502020204030204"/>
                <a:cs typeface="Arial" panose="020B0604020202020204" pitchFamily="34" charset="0"/>
              </a:endParaRPr>
            </a:p>
          </p:txBody>
        </p:sp>
        <p:sp>
          <p:nvSpPr>
            <p:cNvPr id="169" name="文本框 168">
              <a:extLst>
                <a:ext uri="{FF2B5EF4-FFF2-40B4-BE49-F238E27FC236}">
                  <a16:creationId xmlns:a16="http://schemas.microsoft.com/office/drawing/2014/main" id="{F88598E4-5B9B-44F7-A70C-E08DB9A274D2}"/>
                </a:ext>
              </a:extLst>
            </p:cNvPr>
            <p:cNvSpPr txBox="1"/>
            <p:nvPr/>
          </p:nvSpPr>
          <p:spPr>
            <a:xfrm>
              <a:off x="2045197" y="5901724"/>
              <a:ext cx="332869"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6.0</a:t>
              </a:r>
              <a:endParaRPr lang="zh-CN" altLang="en-US" sz="600" kern="0" dirty="0">
                <a:solidFill>
                  <a:prstClr val="black"/>
                </a:solidFill>
                <a:latin typeface="Times New Roman" panose="020F0502020204030204"/>
                <a:cs typeface="Arial" panose="020B0604020202020204" pitchFamily="34" charset="0"/>
              </a:endParaRPr>
            </a:p>
          </p:txBody>
        </p:sp>
        <p:sp>
          <p:nvSpPr>
            <p:cNvPr id="170" name="文本框 169">
              <a:extLst>
                <a:ext uri="{FF2B5EF4-FFF2-40B4-BE49-F238E27FC236}">
                  <a16:creationId xmlns:a16="http://schemas.microsoft.com/office/drawing/2014/main" id="{7016DD32-2652-43F2-890A-5691F8EF074C}"/>
                </a:ext>
              </a:extLst>
            </p:cNvPr>
            <p:cNvSpPr txBox="1"/>
            <p:nvPr/>
          </p:nvSpPr>
          <p:spPr>
            <a:xfrm>
              <a:off x="2045197" y="5831153"/>
              <a:ext cx="332869"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8.0</a:t>
              </a:r>
              <a:endParaRPr lang="zh-CN" altLang="en-US" sz="600" kern="0" dirty="0">
                <a:solidFill>
                  <a:prstClr val="black"/>
                </a:solidFill>
                <a:latin typeface="Times New Roman" panose="020F0502020204030204"/>
                <a:cs typeface="Arial" panose="020B0604020202020204" pitchFamily="34" charset="0"/>
              </a:endParaRPr>
            </a:p>
          </p:txBody>
        </p:sp>
        <p:sp>
          <p:nvSpPr>
            <p:cNvPr id="171" name="文本框 170">
              <a:extLst>
                <a:ext uri="{FF2B5EF4-FFF2-40B4-BE49-F238E27FC236}">
                  <a16:creationId xmlns:a16="http://schemas.microsoft.com/office/drawing/2014/main" id="{F1F93782-D701-4FFE-B535-5CDE0570CA02}"/>
                </a:ext>
              </a:extLst>
            </p:cNvPr>
            <p:cNvSpPr txBox="1"/>
            <p:nvPr/>
          </p:nvSpPr>
          <p:spPr>
            <a:xfrm>
              <a:off x="2038478" y="5760582"/>
              <a:ext cx="373729"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10.0</a:t>
              </a:r>
              <a:endParaRPr lang="zh-CN" altLang="en-US" sz="600" kern="0" dirty="0">
                <a:solidFill>
                  <a:prstClr val="black"/>
                </a:solidFill>
                <a:latin typeface="Times New Roman" panose="020F0502020204030204"/>
                <a:cs typeface="Arial" panose="020B0604020202020204" pitchFamily="34" charset="0"/>
              </a:endParaRPr>
            </a:p>
          </p:txBody>
        </p:sp>
        <p:sp>
          <p:nvSpPr>
            <p:cNvPr id="172" name="文本框 171">
              <a:extLst>
                <a:ext uri="{FF2B5EF4-FFF2-40B4-BE49-F238E27FC236}">
                  <a16:creationId xmlns:a16="http://schemas.microsoft.com/office/drawing/2014/main" id="{9D4CB525-6266-439E-8411-F72C8FFC3BFF}"/>
                </a:ext>
              </a:extLst>
            </p:cNvPr>
            <p:cNvSpPr txBox="1"/>
            <p:nvPr/>
          </p:nvSpPr>
          <p:spPr>
            <a:xfrm>
              <a:off x="2038478" y="5690011"/>
              <a:ext cx="373729"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173" name="文本框 89">
              <a:extLst>
                <a:ext uri="{FF2B5EF4-FFF2-40B4-BE49-F238E27FC236}">
                  <a16:creationId xmlns:a16="http://schemas.microsoft.com/office/drawing/2014/main" id="{61EEAD73-8B2E-4F77-9BA6-BE5DC7892653}"/>
                </a:ext>
              </a:extLst>
            </p:cNvPr>
            <p:cNvSpPr txBox="1"/>
            <p:nvPr/>
          </p:nvSpPr>
          <p:spPr>
            <a:xfrm>
              <a:off x="2038478" y="5624655"/>
              <a:ext cx="373729"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zh-CN" sz="600" dirty="0">
                  <a:solidFill>
                    <a:prstClr val="black"/>
                  </a:solidFill>
                  <a:latin typeface="Times New Roman" panose="020F0502020204030204"/>
                  <a:cs typeface="Arial" panose="020B0604020202020204" pitchFamily="34" charset="0"/>
                </a:rPr>
                <a:t>12.9</a:t>
              </a:r>
              <a:endParaRPr lang="zh-CN" altLang="en-US" sz="600" dirty="0">
                <a:solidFill>
                  <a:prstClr val="black"/>
                </a:solidFill>
                <a:latin typeface="Times New Roman" panose="020F0502020204030204"/>
                <a:cs typeface="Arial" panose="020B0604020202020204" pitchFamily="34" charset="0"/>
              </a:endParaRPr>
            </a:p>
          </p:txBody>
        </p:sp>
        <p:pic>
          <p:nvPicPr>
            <p:cNvPr id="174" name="图片 173">
              <a:extLst>
                <a:ext uri="{FF2B5EF4-FFF2-40B4-BE49-F238E27FC236}">
                  <a16:creationId xmlns:a16="http://schemas.microsoft.com/office/drawing/2014/main" id="{D811380F-28DF-46EC-907B-AECE4B5F752B}"/>
                </a:ext>
              </a:extLst>
            </p:cNvPr>
            <p:cNvPicPr>
              <a:picLocks noChangeAspect="1"/>
            </p:cNvPicPr>
            <p:nvPr/>
          </p:nvPicPr>
          <p:blipFill rotWithShape="1">
            <a:blip r:embed="rId8"/>
            <a:srcRect l="5333" t="941" r="2334" b="1275"/>
            <a:stretch/>
          </p:blipFill>
          <p:spPr>
            <a:xfrm>
              <a:off x="2492230" y="2687223"/>
              <a:ext cx="815274" cy="850995"/>
            </a:xfrm>
            <a:prstGeom prst="rect">
              <a:avLst/>
            </a:prstGeom>
          </p:spPr>
        </p:pic>
        <p:pic>
          <p:nvPicPr>
            <p:cNvPr id="175" name="图片 174">
              <a:extLst>
                <a:ext uri="{FF2B5EF4-FFF2-40B4-BE49-F238E27FC236}">
                  <a16:creationId xmlns:a16="http://schemas.microsoft.com/office/drawing/2014/main" id="{1BFB5075-0F50-4A3C-8154-66208F37ADB0}"/>
                </a:ext>
              </a:extLst>
            </p:cNvPr>
            <p:cNvPicPr>
              <a:picLocks noChangeAspect="1"/>
            </p:cNvPicPr>
            <p:nvPr/>
          </p:nvPicPr>
          <p:blipFill rotWithShape="1">
            <a:blip r:embed="rId9"/>
            <a:srcRect r="78968"/>
            <a:stretch/>
          </p:blipFill>
          <p:spPr>
            <a:xfrm>
              <a:off x="3339351" y="2908901"/>
              <a:ext cx="76166" cy="586402"/>
            </a:xfrm>
            <a:prstGeom prst="rect">
              <a:avLst/>
            </a:prstGeom>
          </p:spPr>
        </p:pic>
        <p:sp>
          <p:nvSpPr>
            <p:cNvPr id="176" name="文本框 175">
              <a:extLst>
                <a:ext uri="{FF2B5EF4-FFF2-40B4-BE49-F238E27FC236}">
                  <a16:creationId xmlns:a16="http://schemas.microsoft.com/office/drawing/2014/main" id="{536B5525-968C-4F47-A598-60B6BC051DE5}"/>
                </a:ext>
              </a:extLst>
            </p:cNvPr>
            <p:cNvSpPr txBox="1"/>
            <p:nvPr/>
          </p:nvSpPr>
          <p:spPr>
            <a:xfrm>
              <a:off x="3339351" y="3393063"/>
              <a:ext cx="36139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0.093</a:t>
              </a:r>
              <a:endParaRPr lang="zh-CN" altLang="en-US" sz="600" kern="0" dirty="0">
                <a:solidFill>
                  <a:prstClr val="black"/>
                </a:solidFill>
                <a:latin typeface="Times New Roman" panose="020F0502020204030204"/>
                <a:cs typeface="Arial" panose="020B0604020202020204" pitchFamily="34" charset="0"/>
              </a:endParaRPr>
            </a:p>
          </p:txBody>
        </p:sp>
        <p:sp>
          <p:nvSpPr>
            <p:cNvPr id="177" name="文本框 176">
              <a:extLst>
                <a:ext uri="{FF2B5EF4-FFF2-40B4-BE49-F238E27FC236}">
                  <a16:creationId xmlns:a16="http://schemas.microsoft.com/office/drawing/2014/main" id="{27901B0E-16A9-480A-B701-7CDD7C03B8A4}"/>
                </a:ext>
              </a:extLst>
            </p:cNvPr>
            <p:cNvSpPr txBox="1"/>
            <p:nvPr/>
          </p:nvSpPr>
          <p:spPr>
            <a:xfrm>
              <a:off x="3339351" y="3296231"/>
              <a:ext cx="36139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3.0</a:t>
              </a:r>
              <a:endParaRPr lang="zh-CN" altLang="en-US" sz="600" kern="0" dirty="0">
                <a:solidFill>
                  <a:prstClr val="black"/>
                </a:solidFill>
                <a:latin typeface="Times New Roman" panose="020F0502020204030204"/>
                <a:cs typeface="Arial" panose="020B0604020202020204" pitchFamily="34" charset="0"/>
              </a:endParaRPr>
            </a:p>
          </p:txBody>
        </p:sp>
        <p:sp>
          <p:nvSpPr>
            <p:cNvPr id="178" name="文本框 177">
              <a:extLst>
                <a:ext uri="{FF2B5EF4-FFF2-40B4-BE49-F238E27FC236}">
                  <a16:creationId xmlns:a16="http://schemas.microsoft.com/office/drawing/2014/main" id="{C7091A79-9A56-4D59-8BBD-4128D1655E4E}"/>
                </a:ext>
              </a:extLst>
            </p:cNvPr>
            <p:cNvSpPr txBox="1"/>
            <p:nvPr/>
          </p:nvSpPr>
          <p:spPr>
            <a:xfrm>
              <a:off x="3339351" y="3199398"/>
              <a:ext cx="36139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6.0</a:t>
              </a:r>
              <a:endParaRPr lang="zh-CN" altLang="en-US" sz="600" kern="0" dirty="0">
                <a:solidFill>
                  <a:prstClr val="black"/>
                </a:solidFill>
                <a:latin typeface="Times New Roman" panose="020F0502020204030204"/>
                <a:cs typeface="Arial" panose="020B0604020202020204" pitchFamily="34" charset="0"/>
              </a:endParaRPr>
            </a:p>
          </p:txBody>
        </p:sp>
        <p:sp>
          <p:nvSpPr>
            <p:cNvPr id="179" name="文本框 178">
              <a:extLst>
                <a:ext uri="{FF2B5EF4-FFF2-40B4-BE49-F238E27FC236}">
                  <a16:creationId xmlns:a16="http://schemas.microsoft.com/office/drawing/2014/main" id="{38EACE1E-30D7-4FFD-A9D7-1F4012913577}"/>
                </a:ext>
              </a:extLst>
            </p:cNvPr>
            <p:cNvSpPr txBox="1"/>
            <p:nvPr/>
          </p:nvSpPr>
          <p:spPr>
            <a:xfrm>
              <a:off x="3339351" y="3102566"/>
              <a:ext cx="36139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9.0</a:t>
              </a:r>
              <a:endParaRPr lang="zh-CN" altLang="en-US" sz="600" kern="0" dirty="0">
                <a:solidFill>
                  <a:prstClr val="black"/>
                </a:solidFill>
                <a:latin typeface="Times New Roman" panose="020F0502020204030204"/>
                <a:cs typeface="Arial" panose="020B0604020202020204" pitchFamily="34" charset="0"/>
              </a:endParaRPr>
            </a:p>
          </p:txBody>
        </p:sp>
        <p:sp>
          <p:nvSpPr>
            <p:cNvPr id="180" name="文本框 179">
              <a:extLst>
                <a:ext uri="{FF2B5EF4-FFF2-40B4-BE49-F238E27FC236}">
                  <a16:creationId xmlns:a16="http://schemas.microsoft.com/office/drawing/2014/main" id="{2ACB8435-10A1-4BE1-886A-D2562A007602}"/>
                </a:ext>
              </a:extLst>
            </p:cNvPr>
            <p:cNvSpPr txBox="1"/>
            <p:nvPr/>
          </p:nvSpPr>
          <p:spPr>
            <a:xfrm>
              <a:off x="3339351" y="3005734"/>
              <a:ext cx="36139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181" name="文本框 180">
              <a:extLst>
                <a:ext uri="{FF2B5EF4-FFF2-40B4-BE49-F238E27FC236}">
                  <a16:creationId xmlns:a16="http://schemas.microsoft.com/office/drawing/2014/main" id="{E7B87D12-4AF8-4F0D-9345-2D936338A3ED}"/>
                </a:ext>
              </a:extLst>
            </p:cNvPr>
            <p:cNvSpPr txBox="1"/>
            <p:nvPr/>
          </p:nvSpPr>
          <p:spPr>
            <a:xfrm>
              <a:off x="3339351" y="2908901"/>
              <a:ext cx="36139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15.0</a:t>
              </a:r>
              <a:endParaRPr lang="zh-CN" altLang="en-US" sz="600" kern="0" dirty="0">
                <a:solidFill>
                  <a:prstClr val="black"/>
                </a:solidFill>
                <a:latin typeface="Times New Roman" panose="020F0502020204030204"/>
                <a:cs typeface="Arial" panose="020B0604020202020204" pitchFamily="34" charset="0"/>
              </a:endParaRPr>
            </a:p>
          </p:txBody>
        </p:sp>
        <p:sp>
          <p:nvSpPr>
            <p:cNvPr id="182" name="文本框 181">
              <a:extLst>
                <a:ext uri="{FF2B5EF4-FFF2-40B4-BE49-F238E27FC236}">
                  <a16:creationId xmlns:a16="http://schemas.microsoft.com/office/drawing/2014/main" id="{207D3507-71EC-4F13-829E-DD6715D1721B}"/>
                </a:ext>
              </a:extLst>
            </p:cNvPr>
            <p:cNvSpPr txBox="1"/>
            <p:nvPr/>
          </p:nvSpPr>
          <p:spPr>
            <a:xfrm>
              <a:off x="3339351" y="2839662"/>
              <a:ext cx="36139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16.05</a:t>
              </a:r>
              <a:endParaRPr lang="zh-CN" altLang="en-US" sz="600" kern="0" dirty="0">
                <a:solidFill>
                  <a:prstClr val="black"/>
                </a:solidFill>
                <a:latin typeface="Times New Roman" panose="020F0502020204030204"/>
                <a:cs typeface="Arial" panose="020B0604020202020204" pitchFamily="34" charset="0"/>
              </a:endParaRPr>
            </a:p>
          </p:txBody>
        </p:sp>
        <p:pic>
          <p:nvPicPr>
            <p:cNvPr id="183" name="图片 182">
              <a:extLst>
                <a:ext uri="{FF2B5EF4-FFF2-40B4-BE49-F238E27FC236}">
                  <a16:creationId xmlns:a16="http://schemas.microsoft.com/office/drawing/2014/main" id="{02DAC752-307B-40C0-AACB-12EDA29E65A3}"/>
                </a:ext>
              </a:extLst>
            </p:cNvPr>
            <p:cNvPicPr>
              <a:picLocks noChangeAspect="1"/>
            </p:cNvPicPr>
            <p:nvPr/>
          </p:nvPicPr>
          <p:blipFill rotWithShape="1">
            <a:blip r:embed="rId10"/>
            <a:srcRect l="4652" t="929" r="4417" b="1051"/>
            <a:stretch/>
          </p:blipFill>
          <p:spPr>
            <a:xfrm>
              <a:off x="2498111" y="3629407"/>
              <a:ext cx="809393" cy="843213"/>
            </a:xfrm>
            <a:prstGeom prst="rect">
              <a:avLst/>
            </a:prstGeom>
          </p:spPr>
        </p:pic>
        <p:pic>
          <p:nvPicPr>
            <p:cNvPr id="184" name="图片 183">
              <a:extLst>
                <a:ext uri="{FF2B5EF4-FFF2-40B4-BE49-F238E27FC236}">
                  <a16:creationId xmlns:a16="http://schemas.microsoft.com/office/drawing/2014/main" id="{65436213-9485-4F3E-BCC0-41F58F489896}"/>
                </a:ext>
              </a:extLst>
            </p:cNvPr>
            <p:cNvPicPr>
              <a:picLocks noChangeAspect="1"/>
            </p:cNvPicPr>
            <p:nvPr/>
          </p:nvPicPr>
          <p:blipFill rotWithShape="1">
            <a:blip r:embed="rId9"/>
            <a:srcRect r="78968"/>
            <a:stretch/>
          </p:blipFill>
          <p:spPr>
            <a:xfrm>
              <a:off x="3339351" y="3849494"/>
              <a:ext cx="76166" cy="586402"/>
            </a:xfrm>
            <a:prstGeom prst="rect">
              <a:avLst/>
            </a:prstGeom>
          </p:spPr>
        </p:pic>
        <p:sp>
          <p:nvSpPr>
            <p:cNvPr id="185" name="文本框 184">
              <a:extLst>
                <a:ext uri="{FF2B5EF4-FFF2-40B4-BE49-F238E27FC236}">
                  <a16:creationId xmlns:a16="http://schemas.microsoft.com/office/drawing/2014/main" id="{276DDB42-1D5D-4C5D-8417-B78721933BD5}"/>
                </a:ext>
              </a:extLst>
            </p:cNvPr>
            <p:cNvSpPr txBox="1"/>
            <p:nvPr/>
          </p:nvSpPr>
          <p:spPr>
            <a:xfrm>
              <a:off x="3334306" y="4323210"/>
              <a:ext cx="356916"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0.097</a:t>
              </a:r>
              <a:endParaRPr lang="zh-CN" altLang="en-US" sz="600" kern="0" dirty="0">
                <a:solidFill>
                  <a:prstClr val="black"/>
                </a:solidFill>
                <a:latin typeface="Times New Roman" panose="020F0502020204030204"/>
                <a:cs typeface="Arial" panose="020B0604020202020204" pitchFamily="34" charset="0"/>
              </a:endParaRPr>
            </a:p>
          </p:txBody>
        </p:sp>
        <p:sp>
          <p:nvSpPr>
            <p:cNvPr id="186" name="文本框 185">
              <a:extLst>
                <a:ext uri="{FF2B5EF4-FFF2-40B4-BE49-F238E27FC236}">
                  <a16:creationId xmlns:a16="http://schemas.microsoft.com/office/drawing/2014/main" id="{5D0E5C51-DCF8-460D-808F-08FD2ED7A291}"/>
                </a:ext>
              </a:extLst>
            </p:cNvPr>
            <p:cNvSpPr txBox="1"/>
            <p:nvPr/>
          </p:nvSpPr>
          <p:spPr>
            <a:xfrm>
              <a:off x="3334306" y="4226378"/>
              <a:ext cx="356916"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3.0</a:t>
              </a:r>
              <a:endParaRPr lang="zh-CN" altLang="en-US" sz="600" kern="0" dirty="0">
                <a:solidFill>
                  <a:prstClr val="black"/>
                </a:solidFill>
                <a:latin typeface="Times New Roman" panose="020F0502020204030204"/>
                <a:cs typeface="Arial" panose="020B0604020202020204" pitchFamily="34" charset="0"/>
              </a:endParaRPr>
            </a:p>
          </p:txBody>
        </p:sp>
        <p:sp>
          <p:nvSpPr>
            <p:cNvPr id="187" name="文本框 186">
              <a:extLst>
                <a:ext uri="{FF2B5EF4-FFF2-40B4-BE49-F238E27FC236}">
                  <a16:creationId xmlns:a16="http://schemas.microsoft.com/office/drawing/2014/main" id="{56D1D6FA-534E-4CA7-9DED-1782E1C785E6}"/>
                </a:ext>
              </a:extLst>
            </p:cNvPr>
            <p:cNvSpPr txBox="1"/>
            <p:nvPr/>
          </p:nvSpPr>
          <p:spPr>
            <a:xfrm>
              <a:off x="3334306" y="4129545"/>
              <a:ext cx="356916"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6.0</a:t>
              </a:r>
              <a:endParaRPr lang="zh-CN" altLang="en-US" sz="600" kern="0" dirty="0">
                <a:solidFill>
                  <a:prstClr val="black"/>
                </a:solidFill>
                <a:latin typeface="Times New Roman" panose="020F0502020204030204"/>
                <a:cs typeface="Arial" panose="020B0604020202020204" pitchFamily="34" charset="0"/>
              </a:endParaRPr>
            </a:p>
          </p:txBody>
        </p:sp>
        <p:sp>
          <p:nvSpPr>
            <p:cNvPr id="188" name="文本框 187">
              <a:extLst>
                <a:ext uri="{FF2B5EF4-FFF2-40B4-BE49-F238E27FC236}">
                  <a16:creationId xmlns:a16="http://schemas.microsoft.com/office/drawing/2014/main" id="{95A5C368-13DC-43D4-AC8A-CFE2A3656B33}"/>
                </a:ext>
              </a:extLst>
            </p:cNvPr>
            <p:cNvSpPr txBox="1"/>
            <p:nvPr/>
          </p:nvSpPr>
          <p:spPr>
            <a:xfrm>
              <a:off x="3334306" y="4032713"/>
              <a:ext cx="356916"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9.0</a:t>
              </a:r>
              <a:endParaRPr lang="zh-CN" altLang="en-US" sz="600" kern="0" dirty="0">
                <a:solidFill>
                  <a:prstClr val="black"/>
                </a:solidFill>
                <a:latin typeface="Times New Roman" panose="020F0502020204030204"/>
                <a:cs typeface="Arial" panose="020B0604020202020204" pitchFamily="34" charset="0"/>
              </a:endParaRPr>
            </a:p>
          </p:txBody>
        </p:sp>
        <p:sp>
          <p:nvSpPr>
            <p:cNvPr id="189" name="文本框 188">
              <a:extLst>
                <a:ext uri="{FF2B5EF4-FFF2-40B4-BE49-F238E27FC236}">
                  <a16:creationId xmlns:a16="http://schemas.microsoft.com/office/drawing/2014/main" id="{619D3E65-3085-40C2-B3AC-A9DCF9D59346}"/>
                </a:ext>
              </a:extLst>
            </p:cNvPr>
            <p:cNvSpPr txBox="1"/>
            <p:nvPr/>
          </p:nvSpPr>
          <p:spPr>
            <a:xfrm>
              <a:off x="3334306" y="3935881"/>
              <a:ext cx="356916"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190" name="文本框 189">
              <a:extLst>
                <a:ext uri="{FF2B5EF4-FFF2-40B4-BE49-F238E27FC236}">
                  <a16:creationId xmlns:a16="http://schemas.microsoft.com/office/drawing/2014/main" id="{47616F95-C7DE-41AE-87E7-42B8F8AF86C9}"/>
                </a:ext>
              </a:extLst>
            </p:cNvPr>
            <p:cNvSpPr txBox="1"/>
            <p:nvPr/>
          </p:nvSpPr>
          <p:spPr>
            <a:xfrm>
              <a:off x="3334306" y="3839048"/>
              <a:ext cx="356916"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15.0</a:t>
              </a:r>
              <a:endParaRPr lang="zh-CN" altLang="en-US" sz="600" kern="0" dirty="0">
                <a:solidFill>
                  <a:prstClr val="black"/>
                </a:solidFill>
                <a:latin typeface="Times New Roman" panose="020F0502020204030204"/>
                <a:cs typeface="Arial" panose="020B0604020202020204" pitchFamily="34" charset="0"/>
              </a:endParaRPr>
            </a:p>
          </p:txBody>
        </p:sp>
        <p:sp>
          <p:nvSpPr>
            <p:cNvPr id="191" name="文本框 190">
              <a:extLst>
                <a:ext uri="{FF2B5EF4-FFF2-40B4-BE49-F238E27FC236}">
                  <a16:creationId xmlns:a16="http://schemas.microsoft.com/office/drawing/2014/main" id="{73BBD4D2-4689-4FC3-A32F-39C48D0C27E0}"/>
                </a:ext>
              </a:extLst>
            </p:cNvPr>
            <p:cNvSpPr txBox="1"/>
            <p:nvPr/>
          </p:nvSpPr>
          <p:spPr>
            <a:xfrm>
              <a:off x="3334306" y="3769809"/>
              <a:ext cx="356916"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16.38</a:t>
              </a:r>
              <a:endParaRPr lang="zh-CN" altLang="en-US" sz="600" kern="0" dirty="0">
                <a:solidFill>
                  <a:prstClr val="black"/>
                </a:solidFill>
                <a:latin typeface="Times New Roman" panose="020F0502020204030204"/>
                <a:cs typeface="Arial" panose="020B0604020202020204" pitchFamily="34" charset="0"/>
              </a:endParaRPr>
            </a:p>
          </p:txBody>
        </p:sp>
        <p:pic>
          <p:nvPicPr>
            <p:cNvPr id="192" name="图片 191">
              <a:extLst>
                <a:ext uri="{FF2B5EF4-FFF2-40B4-BE49-F238E27FC236}">
                  <a16:creationId xmlns:a16="http://schemas.microsoft.com/office/drawing/2014/main" id="{3606F207-C8CF-46C7-8AF2-7845E5A7C700}"/>
                </a:ext>
              </a:extLst>
            </p:cNvPr>
            <p:cNvPicPr>
              <a:picLocks noChangeAspect="1"/>
            </p:cNvPicPr>
            <p:nvPr/>
          </p:nvPicPr>
          <p:blipFill rotWithShape="1">
            <a:blip r:embed="rId11"/>
            <a:srcRect l="7159" t="4575" r="6823" b="1622"/>
            <a:stretch/>
          </p:blipFill>
          <p:spPr>
            <a:xfrm>
              <a:off x="2492230" y="4550944"/>
              <a:ext cx="811947" cy="848292"/>
            </a:xfrm>
            <a:prstGeom prst="rect">
              <a:avLst/>
            </a:prstGeom>
          </p:spPr>
        </p:pic>
        <p:pic>
          <p:nvPicPr>
            <p:cNvPr id="193" name="图片 192">
              <a:extLst>
                <a:ext uri="{FF2B5EF4-FFF2-40B4-BE49-F238E27FC236}">
                  <a16:creationId xmlns:a16="http://schemas.microsoft.com/office/drawing/2014/main" id="{31CF010D-521B-4512-BC7A-6592C7DDE6DA}"/>
                </a:ext>
              </a:extLst>
            </p:cNvPr>
            <p:cNvPicPr>
              <a:picLocks noChangeAspect="1"/>
            </p:cNvPicPr>
            <p:nvPr/>
          </p:nvPicPr>
          <p:blipFill rotWithShape="1">
            <a:blip r:embed="rId9"/>
            <a:srcRect r="78968"/>
            <a:stretch/>
          </p:blipFill>
          <p:spPr>
            <a:xfrm>
              <a:off x="3339351" y="4776310"/>
              <a:ext cx="76166" cy="586402"/>
            </a:xfrm>
            <a:prstGeom prst="rect">
              <a:avLst/>
            </a:prstGeom>
          </p:spPr>
        </p:pic>
        <p:sp>
          <p:nvSpPr>
            <p:cNvPr id="194" name="文本框 193">
              <a:extLst>
                <a:ext uri="{FF2B5EF4-FFF2-40B4-BE49-F238E27FC236}">
                  <a16:creationId xmlns:a16="http://schemas.microsoft.com/office/drawing/2014/main" id="{AC60A1B8-C10F-424F-B5D5-669974BC0075}"/>
                </a:ext>
              </a:extLst>
            </p:cNvPr>
            <p:cNvSpPr txBox="1"/>
            <p:nvPr/>
          </p:nvSpPr>
          <p:spPr>
            <a:xfrm>
              <a:off x="3334305" y="5257169"/>
              <a:ext cx="375747"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0.187</a:t>
              </a:r>
              <a:endParaRPr lang="zh-CN" altLang="en-US" sz="600" kern="0" dirty="0">
                <a:solidFill>
                  <a:prstClr val="black"/>
                </a:solidFill>
                <a:latin typeface="Times New Roman" panose="020F0502020204030204"/>
                <a:cs typeface="Arial" panose="020B0604020202020204" pitchFamily="34" charset="0"/>
              </a:endParaRPr>
            </a:p>
          </p:txBody>
        </p:sp>
        <p:sp>
          <p:nvSpPr>
            <p:cNvPr id="195" name="文本框 194">
              <a:extLst>
                <a:ext uri="{FF2B5EF4-FFF2-40B4-BE49-F238E27FC236}">
                  <a16:creationId xmlns:a16="http://schemas.microsoft.com/office/drawing/2014/main" id="{CFA95827-6197-40A0-B346-416029B717C6}"/>
                </a:ext>
              </a:extLst>
            </p:cNvPr>
            <p:cNvSpPr txBox="1"/>
            <p:nvPr/>
          </p:nvSpPr>
          <p:spPr>
            <a:xfrm>
              <a:off x="3334305" y="5160337"/>
              <a:ext cx="375747"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3.00</a:t>
              </a:r>
              <a:endParaRPr lang="zh-CN" altLang="en-US" sz="600" kern="0" dirty="0">
                <a:solidFill>
                  <a:prstClr val="black"/>
                </a:solidFill>
                <a:latin typeface="Times New Roman" panose="020F0502020204030204"/>
                <a:cs typeface="Arial" panose="020B0604020202020204" pitchFamily="34" charset="0"/>
              </a:endParaRPr>
            </a:p>
          </p:txBody>
        </p:sp>
        <p:sp>
          <p:nvSpPr>
            <p:cNvPr id="196" name="文本框 195">
              <a:extLst>
                <a:ext uri="{FF2B5EF4-FFF2-40B4-BE49-F238E27FC236}">
                  <a16:creationId xmlns:a16="http://schemas.microsoft.com/office/drawing/2014/main" id="{8CD8B595-6F7E-4918-BB57-F3C3977A3258}"/>
                </a:ext>
              </a:extLst>
            </p:cNvPr>
            <p:cNvSpPr txBox="1"/>
            <p:nvPr/>
          </p:nvSpPr>
          <p:spPr>
            <a:xfrm>
              <a:off x="3334305" y="5063504"/>
              <a:ext cx="375747"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6.00</a:t>
              </a:r>
              <a:endParaRPr lang="zh-CN" altLang="en-US" sz="600" kern="0" dirty="0">
                <a:solidFill>
                  <a:prstClr val="black"/>
                </a:solidFill>
                <a:latin typeface="Times New Roman" panose="020F0502020204030204"/>
                <a:cs typeface="Arial" panose="020B0604020202020204" pitchFamily="34" charset="0"/>
              </a:endParaRPr>
            </a:p>
          </p:txBody>
        </p:sp>
        <p:sp>
          <p:nvSpPr>
            <p:cNvPr id="197" name="文本框 196">
              <a:extLst>
                <a:ext uri="{FF2B5EF4-FFF2-40B4-BE49-F238E27FC236}">
                  <a16:creationId xmlns:a16="http://schemas.microsoft.com/office/drawing/2014/main" id="{676E89A9-1EE3-489B-A4FC-CCCD09ACA2F4}"/>
                </a:ext>
              </a:extLst>
            </p:cNvPr>
            <p:cNvSpPr txBox="1"/>
            <p:nvPr/>
          </p:nvSpPr>
          <p:spPr>
            <a:xfrm>
              <a:off x="3334305" y="4966672"/>
              <a:ext cx="375747"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9.00</a:t>
              </a:r>
              <a:endParaRPr lang="zh-CN" altLang="en-US" sz="600" kern="0" dirty="0">
                <a:solidFill>
                  <a:prstClr val="black"/>
                </a:solidFill>
                <a:latin typeface="Times New Roman" panose="020F0502020204030204"/>
                <a:cs typeface="Arial" panose="020B0604020202020204" pitchFamily="34" charset="0"/>
              </a:endParaRPr>
            </a:p>
          </p:txBody>
        </p:sp>
        <p:sp>
          <p:nvSpPr>
            <p:cNvPr id="198" name="文本框 197">
              <a:extLst>
                <a:ext uri="{FF2B5EF4-FFF2-40B4-BE49-F238E27FC236}">
                  <a16:creationId xmlns:a16="http://schemas.microsoft.com/office/drawing/2014/main" id="{5D85F1A3-A2A0-4E7B-B75E-E4E53DC6C23A}"/>
                </a:ext>
              </a:extLst>
            </p:cNvPr>
            <p:cNvSpPr txBox="1"/>
            <p:nvPr/>
          </p:nvSpPr>
          <p:spPr>
            <a:xfrm>
              <a:off x="3334305" y="4869840"/>
              <a:ext cx="375747"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199" name="文本框 198">
              <a:extLst>
                <a:ext uri="{FF2B5EF4-FFF2-40B4-BE49-F238E27FC236}">
                  <a16:creationId xmlns:a16="http://schemas.microsoft.com/office/drawing/2014/main" id="{8D9644E3-EC15-4D5E-A590-FA877CA9F015}"/>
                </a:ext>
              </a:extLst>
            </p:cNvPr>
            <p:cNvSpPr txBox="1"/>
            <p:nvPr/>
          </p:nvSpPr>
          <p:spPr>
            <a:xfrm>
              <a:off x="3334305" y="4773007"/>
              <a:ext cx="375747"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15.0</a:t>
              </a:r>
              <a:endParaRPr lang="zh-CN" altLang="en-US" sz="600" kern="0" dirty="0">
                <a:solidFill>
                  <a:prstClr val="black"/>
                </a:solidFill>
                <a:latin typeface="Times New Roman" panose="020F0502020204030204"/>
                <a:cs typeface="Arial" panose="020B0604020202020204" pitchFamily="34" charset="0"/>
              </a:endParaRPr>
            </a:p>
          </p:txBody>
        </p:sp>
        <p:sp>
          <p:nvSpPr>
            <p:cNvPr id="200" name="文本框 199">
              <a:extLst>
                <a:ext uri="{FF2B5EF4-FFF2-40B4-BE49-F238E27FC236}">
                  <a16:creationId xmlns:a16="http://schemas.microsoft.com/office/drawing/2014/main" id="{446BF8B9-678C-4809-8E05-697C9AF21159}"/>
                </a:ext>
              </a:extLst>
            </p:cNvPr>
            <p:cNvSpPr txBox="1"/>
            <p:nvPr/>
          </p:nvSpPr>
          <p:spPr>
            <a:xfrm>
              <a:off x="3334305" y="4703768"/>
              <a:ext cx="375747"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16.40</a:t>
              </a:r>
              <a:endParaRPr lang="zh-CN" altLang="en-US" sz="600" kern="0" dirty="0">
                <a:solidFill>
                  <a:prstClr val="black"/>
                </a:solidFill>
                <a:latin typeface="Times New Roman" panose="020F0502020204030204"/>
                <a:cs typeface="Arial" panose="020B0604020202020204" pitchFamily="34" charset="0"/>
              </a:endParaRPr>
            </a:p>
          </p:txBody>
        </p:sp>
        <p:pic>
          <p:nvPicPr>
            <p:cNvPr id="201" name="图片 200">
              <a:extLst>
                <a:ext uri="{FF2B5EF4-FFF2-40B4-BE49-F238E27FC236}">
                  <a16:creationId xmlns:a16="http://schemas.microsoft.com/office/drawing/2014/main" id="{E8C057FD-349B-48C3-A1D8-CDB2A867331F}"/>
                </a:ext>
              </a:extLst>
            </p:cNvPr>
            <p:cNvPicPr>
              <a:picLocks noChangeAspect="1"/>
            </p:cNvPicPr>
            <p:nvPr/>
          </p:nvPicPr>
          <p:blipFill rotWithShape="1">
            <a:blip r:embed="rId12"/>
            <a:srcRect l="3345" t="1409" r="769" b="1056"/>
            <a:stretch/>
          </p:blipFill>
          <p:spPr>
            <a:xfrm>
              <a:off x="2504719" y="5480265"/>
              <a:ext cx="799457" cy="840673"/>
            </a:xfrm>
            <a:prstGeom prst="rect">
              <a:avLst/>
            </a:prstGeom>
          </p:spPr>
        </p:pic>
        <p:pic>
          <p:nvPicPr>
            <p:cNvPr id="202" name="图片 201">
              <a:extLst>
                <a:ext uri="{FF2B5EF4-FFF2-40B4-BE49-F238E27FC236}">
                  <a16:creationId xmlns:a16="http://schemas.microsoft.com/office/drawing/2014/main" id="{EAA47EE6-EDF4-4455-9F59-3F8EDA987D0A}"/>
                </a:ext>
              </a:extLst>
            </p:cNvPr>
            <p:cNvPicPr>
              <a:picLocks noChangeAspect="1"/>
            </p:cNvPicPr>
            <p:nvPr/>
          </p:nvPicPr>
          <p:blipFill rotWithShape="1">
            <a:blip r:embed="rId9"/>
            <a:srcRect r="78968"/>
            <a:stretch/>
          </p:blipFill>
          <p:spPr>
            <a:xfrm>
              <a:off x="3339351" y="5695550"/>
              <a:ext cx="76166" cy="586402"/>
            </a:xfrm>
            <a:prstGeom prst="rect">
              <a:avLst/>
            </a:prstGeom>
          </p:spPr>
        </p:pic>
        <p:sp>
          <p:nvSpPr>
            <p:cNvPr id="203" name="文本框 202">
              <a:extLst>
                <a:ext uri="{FF2B5EF4-FFF2-40B4-BE49-F238E27FC236}">
                  <a16:creationId xmlns:a16="http://schemas.microsoft.com/office/drawing/2014/main" id="{60820E80-12DF-4682-801C-54A862C991FD}"/>
                </a:ext>
              </a:extLst>
            </p:cNvPr>
            <p:cNvSpPr txBox="1"/>
            <p:nvPr/>
          </p:nvSpPr>
          <p:spPr>
            <a:xfrm>
              <a:off x="3329544" y="6171647"/>
              <a:ext cx="366222"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0.183</a:t>
              </a:r>
              <a:endParaRPr lang="zh-CN" altLang="en-US" sz="600" kern="0" dirty="0">
                <a:solidFill>
                  <a:prstClr val="black"/>
                </a:solidFill>
                <a:latin typeface="Times New Roman" panose="020F0502020204030204"/>
                <a:cs typeface="Arial" panose="020B0604020202020204" pitchFamily="34" charset="0"/>
              </a:endParaRPr>
            </a:p>
          </p:txBody>
        </p:sp>
        <p:sp>
          <p:nvSpPr>
            <p:cNvPr id="204" name="文本框 203">
              <a:extLst>
                <a:ext uri="{FF2B5EF4-FFF2-40B4-BE49-F238E27FC236}">
                  <a16:creationId xmlns:a16="http://schemas.microsoft.com/office/drawing/2014/main" id="{92132A99-4D6D-44E4-B1A6-BC9EF9E0BF8B}"/>
                </a:ext>
              </a:extLst>
            </p:cNvPr>
            <p:cNvSpPr txBox="1"/>
            <p:nvPr/>
          </p:nvSpPr>
          <p:spPr>
            <a:xfrm>
              <a:off x="3329544" y="6074815"/>
              <a:ext cx="366222"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3.00</a:t>
              </a:r>
              <a:endParaRPr lang="zh-CN" altLang="en-US" sz="600" kern="0" dirty="0">
                <a:solidFill>
                  <a:prstClr val="black"/>
                </a:solidFill>
                <a:latin typeface="Times New Roman" panose="020F0502020204030204"/>
                <a:cs typeface="Arial" panose="020B0604020202020204" pitchFamily="34" charset="0"/>
              </a:endParaRPr>
            </a:p>
          </p:txBody>
        </p:sp>
        <p:sp>
          <p:nvSpPr>
            <p:cNvPr id="205" name="文本框 204">
              <a:extLst>
                <a:ext uri="{FF2B5EF4-FFF2-40B4-BE49-F238E27FC236}">
                  <a16:creationId xmlns:a16="http://schemas.microsoft.com/office/drawing/2014/main" id="{28B964F9-3C2C-49CC-91CD-2FC513537C46}"/>
                </a:ext>
              </a:extLst>
            </p:cNvPr>
            <p:cNvSpPr txBox="1"/>
            <p:nvPr/>
          </p:nvSpPr>
          <p:spPr>
            <a:xfrm>
              <a:off x="3329544" y="5977982"/>
              <a:ext cx="366222"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6.00</a:t>
              </a:r>
              <a:endParaRPr lang="zh-CN" altLang="en-US" sz="600" kern="0" dirty="0">
                <a:solidFill>
                  <a:prstClr val="black"/>
                </a:solidFill>
                <a:latin typeface="Times New Roman" panose="020F0502020204030204"/>
                <a:cs typeface="Arial" panose="020B0604020202020204" pitchFamily="34" charset="0"/>
              </a:endParaRPr>
            </a:p>
          </p:txBody>
        </p:sp>
        <p:sp>
          <p:nvSpPr>
            <p:cNvPr id="206" name="文本框 205">
              <a:extLst>
                <a:ext uri="{FF2B5EF4-FFF2-40B4-BE49-F238E27FC236}">
                  <a16:creationId xmlns:a16="http://schemas.microsoft.com/office/drawing/2014/main" id="{D9D0F63C-2DCF-4E65-8554-7F1296FBFE9D}"/>
                </a:ext>
              </a:extLst>
            </p:cNvPr>
            <p:cNvSpPr txBox="1"/>
            <p:nvPr/>
          </p:nvSpPr>
          <p:spPr>
            <a:xfrm>
              <a:off x="3329544" y="5881150"/>
              <a:ext cx="366222"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9.00</a:t>
              </a:r>
              <a:endParaRPr lang="zh-CN" altLang="en-US" sz="600" kern="0" dirty="0">
                <a:solidFill>
                  <a:prstClr val="black"/>
                </a:solidFill>
                <a:latin typeface="Times New Roman" panose="020F0502020204030204"/>
                <a:cs typeface="Arial" panose="020B0604020202020204" pitchFamily="34" charset="0"/>
              </a:endParaRPr>
            </a:p>
          </p:txBody>
        </p:sp>
        <p:sp>
          <p:nvSpPr>
            <p:cNvPr id="207" name="文本框 206">
              <a:extLst>
                <a:ext uri="{FF2B5EF4-FFF2-40B4-BE49-F238E27FC236}">
                  <a16:creationId xmlns:a16="http://schemas.microsoft.com/office/drawing/2014/main" id="{FAA2A24C-BF52-4A17-BB52-B9CFD2D2CE00}"/>
                </a:ext>
              </a:extLst>
            </p:cNvPr>
            <p:cNvSpPr txBox="1"/>
            <p:nvPr/>
          </p:nvSpPr>
          <p:spPr>
            <a:xfrm>
              <a:off x="3329544" y="5784318"/>
              <a:ext cx="366222"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208" name="文本框 207">
              <a:extLst>
                <a:ext uri="{FF2B5EF4-FFF2-40B4-BE49-F238E27FC236}">
                  <a16:creationId xmlns:a16="http://schemas.microsoft.com/office/drawing/2014/main" id="{3FF07018-158F-4368-89BB-2AB242D79D46}"/>
                </a:ext>
              </a:extLst>
            </p:cNvPr>
            <p:cNvSpPr txBox="1"/>
            <p:nvPr/>
          </p:nvSpPr>
          <p:spPr>
            <a:xfrm>
              <a:off x="3329544" y="5687485"/>
              <a:ext cx="366222"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15.0</a:t>
              </a:r>
              <a:endParaRPr lang="zh-CN" altLang="en-US" sz="600" kern="0" dirty="0">
                <a:solidFill>
                  <a:prstClr val="black"/>
                </a:solidFill>
                <a:latin typeface="Times New Roman" panose="020F0502020204030204"/>
                <a:cs typeface="Arial" panose="020B0604020202020204" pitchFamily="34" charset="0"/>
              </a:endParaRPr>
            </a:p>
          </p:txBody>
        </p:sp>
        <p:sp>
          <p:nvSpPr>
            <p:cNvPr id="209" name="文本框 208">
              <a:extLst>
                <a:ext uri="{FF2B5EF4-FFF2-40B4-BE49-F238E27FC236}">
                  <a16:creationId xmlns:a16="http://schemas.microsoft.com/office/drawing/2014/main" id="{9015E4BE-AC90-49AE-A512-F5AC57663B6B}"/>
                </a:ext>
              </a:extLst>
            </p:cNvPr>
            <p:cNvSpPr txBox="1"/>
            <p:nvPr/>
          </p:nvSpPr>
          <p:spPr>
            <a:xfrm>
              <a:off x="3329544" y="5618246"/>
              <a:ext cx="366222"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16.43</a:t>
              </a:r>
              <a:endParaRPr lang="zh-CN" altLang="en-US" sz="600" kern="0" dirty="0">
                <a:solidFill>
                  <a:prstClr val="black"/>
                </a:solidFill>
                <a:latin typeface="Times New Roman" panose="020F0502020204030204"/>
                <a:cs typeface="Arial" panose="020B0604020202020204" pitchFamily="34" charset="0"/>
              </a:endParaRPr>
            </a:p>
          </p:txBody>
        </p:sp>
        <p:grpSp>
          <p:nvGrpSpPr>
            <p:cNvPr id="210" name="组合 209">
              <a:extLst>
                <a:ext uri="{FF2B5EF4-FFF2-40B4-BE49-F238E27FC236}">
                  <a16:creationId xmlns:a16="http://schemas.microsoft.com/office/drawing/2014/main" id="{0FC68E2F-7C77-4444-9971-B7836FF2D37E}"/>
                </a:ext>
              </a:extLst>
            </p:cNvPr>
            <p:cNvGrpSpPr/>
            <p:nvPr/>
          </p:nvGrpSpPr>
          <p:grpSpPr>
            <a:xfrm>
              <a:off x="3807479" y="2687386"/>
              <a:ext cx="1326856" cy="922012"/>
              <a:chOff x="4736538" y="1764148"/>
              <a:chExt cx="1880735" cy="1306893"/>
            </a:xfrm>
          </p:grpSpPr>
          <p:pic>
            <p:nvPicPr>
              <p:cNvPr id="379" name="图片 378">
                <a:extLst>
                  <a:ext uri="{FF2B5EF4-FFF2-40B4-BE49-F238E27FC236}">
                    <a16:creationId xmlns:a16="http://schemas.microsoft.com/office/drawing/2014/main" id="{6EDA3EA5-ABEA-4159-9A0F-95E98E78E5CD}"/>
                  </a:ext>
                </a:extLst>
              </p:cNvPr>
              <p:cNvPicPr>
                <a:picLocks noChangeAspect="1"/>
              </p:cNvPicPr>
              <p:nvPr/>
            </p:nvPicPr>
            <p:blipFill rotWithShape="1">
              <a:blip r:embed="rId13"/>
              <a:srcRect l="2952" t="602" r="6440" b="2399"/>
              <a:stretch/>
            </p:blipFill>
            <p:spPr>
              <a:xfrm>
                <a:off x="4736538" y="1764148"/>
                <a:ext cx="1161882" cy="1206000"/>
              </a:xfrm>
              <a:prstGeom prst="rect">
                <a:avLst/>
              </a:prstGeom>
            </p:spPr>
          </p:pic>
          <p:grpSp>
            <p:nvGrpSpPr>
              <p:cNvPr id="380" name="组合 379">
                <a:extLst>
                  <a:ext uri="{FF2B5EF4-FFF2-40B4-BE49-F238E27FC236}">
                    <a16:creationId xmlns:a16="http://schemas.microsoft.com/office/drawing/2014/main" id="{B4FDDD8C-BBFF-457A-89AF-7EDEEDD9B467}"/>
                  </a:ext>
                </a:extLst>
              </p:cNvPr>
              <p:cNvGrpSpPr/>
              <p:nvPr/>
            </p:nvGrpSpPr>
            <p:grpSpPr>
              <a:xfrm>
                <a:off x="5950235" y="1986344"/>
                <a:ext cx="657525" cy="1084697"/>
                <a:chOff x="6406012" y="1999044"/>
                <a:chExt cx="657525" cy="1084697"/>
              </a:xfrm>
            </p:grpSpPr>
            <p:pic>
              <p:nvPicPr>
                <p:cNvPr id="382" name="图片 381">
                  <a:extLst>
                    <a:ext uri="{FF2B5EF4-FFF2-40B4-BE49-F238E27FC236}">
                      <a16:creationId xmlns:a16="http://schemas.microsoft.com/office/drawing/2014/main" id="{894FBE31-53F8-4D0F-BA7D-F4ECE7FE1ECC}"/>
                    </a:ext>
                  </a:extLst>
                </p:cNvPr>
                <p:cNvPicPr>
                  <a:picLocks noChangeAspect="1"/>
                </p:cNvPicPr>
                <p:nvPr/>
              </p:nvPicPr>
              <p:blipFill rotWithShape="1">
                <a:blip r:embed="rId14"/>
                <a:srcRect l="8444" t="1245" r="79448" b="4236"/>
                <a:stretch/>
              </p:blipFill>
              <p:spPr>
                <a:xfrm>
                  <a:off x="6412341" y="2082904"/>
                  <a:ext cx="67834" cy="860237"/>
                </a:xfrm>
                <a:prstGeom prst="rect">
                  <a:avLst/>
                </a:prstGeom>
              </p:spPr>
            </p:pic>
            <p:sp>
              <p:nvSpPr>
                <p:cNvPr id="383" name="文本框 382">
                  <a:extLst>
                    <a:ext uri="{FF2B5EF4-FFF2-40B4-BE49-F238E27FC236}">
                      <a16:creationId xmlns:a16="http://schemas.microsoft.com/office/drawing/2014/main" id="{8FA7F1AF-DAD6-4E42-93D9-1F75EECC1722}"/>
                    </a:ext>
                  </a:extLst>
                </p:cNvPr>
                <p:cNvSpPr txBox="1"/>
                <p:nvPr/>
              </p:nvSpPr>
              <p:spPr>
                <a:xfrm>
                  <a:off x="6406012" y="2821988"/>
                  <a:ext cx="657524" cy="261753"/>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0.191</a:t>
                  </a:r>
                  <a:endParaRPr lang="zh-CN" altLang="en-US" sz="600" kern="0" dirty="0">
                    <a:solidFill>
                      <a:prstClr val="black"/>
                    </a:solidFill>
                    <a:latin typeface="Times New Roman" panose="020F0502020204030204"/>
                    <a:cs typeface="Arial" panose="020B0604020202020204" pitchFamily="34" charset="0"/>
                  </a:endParaRPr>
                </a:p>
              </p:txBody>
            </p:sp>
            <p:sp>
              <p:nvSpPr>
                <p:cNvPr id="384" name="文本框 383">
                  <a:extLst>
                    <a:ext uri="{FF2B5EF4-FFF2-40B4-BE49-F238E27FC236}">
                      <a16:creationId xmlns:a16="http://schemas.microsoft.com/office/drawing/2014/main" id="{A8C11320-313D-4F0F-99E6-146EBD5AF24A}"/>
                    </a:ext>
                  </a:extLst>
                </p:cNvPr>
                <p:cNvSpPr txBox="1"/>
                <p:nvPr/>
              </p:nvSpPr>
              <p:spPr>
                <a:xfrm>
                  <a:off x="6406013" y="2701849"/>
                  <a:ext cx="657524" cy="261753"/>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4.0</a:t>
                  </a:r>
                  <a:endParaRPr lang="zh-CN" altLang="en-US" sz="600" kern="0" dirty="0">
                    <a:solidFill>
                      <a:prstClr val="black"/>
                    </a:solidFill>
                    <a:latin typeface="Times New Roman" panose="020F0502020204030204"/>
                    <a:cs typeface="Arial" panose="020B0604020202020204" pitchFamily="34" charset="0"/>
                  </a:endParaRPr>
                </a:p>
              </p:txBody>
            </p:sp>
            <p:sp>
              <p:nvSpPr>
                <p:cNvPr id="385" name="文本框 384">
                  <a:extLst>
                    <a:ext uri="{FF2B5EF4-FFF2-40B4-BE49-F238E27FC236}">
                      <a16:creationId xmlns:a16="http://schemas.microsoft.com/office/drawing/2014/main" id="{30AC0C92-8EE9-4C72-A23D-950B14908B73}"/>
                    </a:ext>
                  </a:extLst>
                </p:cNvPr>
                <p:cNvSpPr txBox="1"/>
                <p:nvPr/>
              </p:nvSpPr>
              <p:spPr>
                <a:xfrm>
                  <a:off x="6406013" y="2581714"/>
                  <a:ext cx="657524" cy="261753"/>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8.0</a:t>
                  </a:r>
                  <a:endParaRPr lang="zh-CN" altLang="en-US" sz="600" kern="0" dirty="0">
                    <a:solidFill>
                      <a:prstClr val="black"/>
                    </a:solidFill>
                    <a:latin typeface="Times New Roman" panose="020F0502020204030204"/>
                    <a:cs typeface="Arial" panose="020B0604020202020204" pitchFamily="34" charset="0"/>
                  </a:endParaRPr>
                </a:p>
              </p:txBody>
            </p:sp>
            <p:sp>
              <p:nvSpPr>
                <p:cNvPr id="386" name="文本框 385">
                  <a:extLst>
                    <a:ext uri="{FF2B5EF4-FFF2-40B4-BE49-F238E27FC236}">
                      <a16:creationId xmlns:a16="http://schemas.microsoft.com/office/drawing/2014/main" id="{18D13171-411B-4E59-BECA-44ED71FC9686}"/>
                    </a:ext>
                  </a:extLst>
                </p:cNvPr>
                <p:cNvSpPr txBox="1"/>
                <p:nvPr/>
              </p:nvSpPr>
              <p:spPr>
                <a:xfrm>
                  <a:off x="6406013" y="2461581"/>
                  <a:ext cx="657524" cy="261753"/>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387" name="文本框 386">
                  <a:extLst>
                    <a:ext uri="{FF2B5EF4-FFF2-40B4-BE49-F238E27FC236}">
                      <a16:creationId xmlns:a16="http://schemas.microsoft.com/office/drawing/2014/main" id="{CBEBBD5F-9E5F-4B2E-AE18-CAB35346B972}"/>
                    </a:ext>
                  </a:extLst>
                </p:cNvPr>
                <p:cNvSpPr txBox="1"/>
                <p:nvPr/>
              </p:nvSpPr>
              <p:spPr>
                <a:xfrm>
                  <a:off x="6406013" y="2341444"/>
                  <a:ext cx="657524" cy="261753"/>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14.0</a:t>
                  </a:r>
                  <a:endParaRPr lang="zh-CN" altLang="en-US" sz="600" kern="0" dirty="0">
                    <a:solidFill>
                      <a:prstClr val="black"/>
                    </a:solidFill>
                    <a:latin typeface="Times New Roman" panose="020F0502020204030204"/>
                    <a:cs typeface="Arial" panose="020B0604020202020204" pitchFamily="34" charset="0"/>
                  </a:endParaRPr>
                </a:p>
              </p:txBody>
            </p:sp>
            <p:sp>
              <p:nvSpPr>
                <p:cNvPr id="388" name="文本框 387">
                  <a:extLst>
                    <a:ext uri="{FF2B5EF4-FFF2-40B4-BE49-F238E27FC236}">
                      <a16:creationId xmlns:a16="http://schemas.microsoft.com/office/drawing/2014/main" id="{50B1390C-18C8-4496-8BCE-63B3B8DACB7F}"/>
                    </a:ext>
                  </a:extLst>
                </p:cNvPr>
                <p:cNvSpPr txBox="1"/>
                <p:nvPr/>
              </p:nvSpPr>
              <p:spPr>
                <a:xfrm>
                  <a:off x="6406013" y="2221308"/>
                  <a:ext cx="657524" cy="261753"/>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16.0</a:t>
                  </a:r>
                  <a:endParaRPr lang="zh-CN" altLang="en-US" sz="600" kern="0" dirty="0">
                    <a:solidFill>
                      <a:prstClr val="black"/>
                    </a:solidFill>
                    <a:latin typeface="Times New Roman" panose="020F0502020204030204"/>
                    <a:cs typeface="Arial" panose="020B0604020202020204" pitchFamily="34" charset="0"/>
                  </a:endParaRPr>
                </a:p>
              </p:txBody>
            </p:sp>
            <p:sp>
              <p:nvSpPr>
                <p:cNvPr id="389" name="文本框 388">
                  <a:extLst>
                    <a:ext uri="{FF2B5EF4-FFF2-40B4-BE49-F238E27FC236}">
                      <a16:creationId xmlns:a16="http://schemas.microsoft.com/office/drawing/2014/main" id="{3F5AE096-C379-43CE-92BD-C6E376B99DA6}"/>
                    </a:ext>
                  </a:extLst>
                </p:cNvPr>
                <p:cNvSpPr txBox="1"/>
                <p:nvPr/>
              </p:nvSpPr>
              <p:spPr>
                <a:xfrm>
                  <a:off x="6406013" y="2101172"/>
                  <a:ext cx="657524" cy="261753"/>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20.0</a:t>
                  </a:r>
                  <a:endParaRPr lang="zh-CN" altLang="en-US" sz="600" kern="0" dirty="0">
                    <a:solidFill>
                      <a:prstClr val="black"/>
                    </a:solidFill>
                    <a:latin typeface="Times New Roman" panose="020F0502020204030204"/>
                    <a:cs typeface="Arial" panose="020B0604020202020204" pitchFamily="34" charset="0"/>
                  </a:endParaRPr>
                </a:p>
              </p:txBody>
            </p:sp>
            <p:sp>
              <p:nvSpPr>
                <p:cNvPr id="390" name="文本框 389">
                  <a:extLst>
                    <a:ext uri="{FF2B5EF4-FFF2-40B4-BE49-F238E27FC236}">
                      <a16:creationId xmlns:a16="http://schemas.microsoft.com/office/drawing/2014/main" id="{E5EDC928-3368-4F20-8A27-F2FB3789434A}"/>
                    </a:ext>
                  </a:extLst>
                </p:cNvPr>
                <p:cNvSpPr txBox="1"/>
                <p:nvPr/>
              </p:nvSpPr>
              <p:spPr>
                <a:xfrm>
                  <a:off x="6406013" y="1999044"/>
                  <a:ext cx="657524" cy="261753"/>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22.69</a:t>
                  </a:r>
                  <a:endParaRPr lang="zh-CN" altLang="en-US" sz="600" kern="0" dirty="0">
                    <a:solidFill>
                      <a:prstClr val="black"/>
                    </a:solidFill>
                    <a:latin typeface="Times New Roman" panose="020F0502020204030204"/>
                    <a:cs typeface="Arial" panose="020B0604020202020204" pitchFamily="34" charset="0"/>
                  </a:endParaRPr>
                </a:p>
              </p:txBody>
            </p:sp>
          </p:grpSp>
          <p:sp>
            <p:nvSpPr>
              <p:cNvPr id="381" name="文本框 380">
                <a:extLst>
                  <a:ext uri="{FF2B5EF4-FFF2-40B4-BE49-F238E27FC236}">
                    <a16:creationId xmlns:a16="http://schemas.microsoft.com/office/drawing/2014/main" id="{1F9391A3-966D-4859-A94F-197697B40D3C}"/>
                  </a:ext>
                </a:extLst>
              </p:cNvPr>
              <p:cNvSpPr txBox="1"/>
              <p:nvPr/>
            </p:nvSpPr>
            <p:spPr>
              <a:xfrm>
                <a:off x="5639749" y="1836799"/>
                <a:ext cx="977524" cy="261752"/>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grpSp>
        <p:pic>
          <p:nvPicPr>
            <p:cNvPr id="211" name="图片 210">
              <a:extLst>
                <a:ext uri="{FF2B5EF4-FFF2-40B4-BE49-F238E27FC236}">
                  <a16:creationId xmlns:a16="http://schemas.microsoft.com/office/drawing/2014/main" id="{34B83E65-24AE-404A-AFAA-B84F20C4941A}"/>
                </a:ext>
              </a:extLst>
            </p:cNvPr>
            <p:cNvPicPr>
              <a:picLocks noChangeAspect="1"/>
            </p:cNvPicPr>
            <p:nvPr/>
          </p:nvPicPr>
          <p:blipFill rotWithShape="1">
            <a:blip r:embed="rId15"/>
            <a:srcRect l="2545" t="2050" r="6155" b="3533"/>
            <a:stretch/>
          </p:blipFill>
          <p:spPr>
            <a:xfrm>
              <a:off x="3819086" y="3630402"/>
              <a:ext cx="808101" cy="843213"/>
            </a:xfrm>
            <a:prstGeom prst="rect">
              <a:avLst/>
            </a:prstGeom>
          </p:spPr>
        </p:pic>
        <p:pic>
          <p:nvPicPr>
            <p:cNvPr id="212" name="图片 211">
              <a:extLst>
                <a:ext uri="{FF2B5EF4-FFF2-40B4-BE49-F238E27FC236}">
                  <a16:creationId xmlns:a16="http://schemas.microsoft.com/office/drawing/2014/main" id="{1B07B308-126A-461B-B21D-2A405A47E3D7}"/>
                </a:ext>
              </a:extLst>
            </p:cNvPr>
            <p:cNvPicPr>
              <a:picLocks noChangeAspect="1"/>
            </p:cNvPicPr>
            <p:nvPr/>
          </p:nvPicPr>
          <p:blipFill rotWithShape="1">
            <a:blip r:embed="rId14"/>
            <a:srcRect l="8444" t="1245" r="79448" b="4236"/>
            <a:stretch/>
          </p:blipFill>
          <p:spPr>
            <a:xfrm>
              <a:off x="4668207" y="3863927"/>
              <a:ext cx="47857" cy="606897"/>
            </a:xfrm>
            <a:prstGeom prst="rect">
              <a:avLst/>
            </a:prstGeom>
          </p:spPr>
        </p:pic>
        <p:sp>
          <p:nvSpPr>
            <p:cNvPr id="213" name="文本框 212">
              <a:extLst>
                <a:ext uri="{FF2B5EF4-FFF2-40B4-BE49-F238E27FC236}">
                  <a16:creationId xmlns:a16="http://schemas.microsoft.com/office/drawing/2014/main" id="{D200AE63-7D8A-4C7F-96E0-47BB30588517}"/>
                </a:ext>
              </a:extLst>
            </p:cNvPr>
            <p:cNvSpPr txBox="1"/>
            <p:nvPr/>
          </p:nvSpPr>
          <p:spPr>
            <a:xfrm>
              <a:off x="4663743" y="4385351"/>
              <a:ext cx="419741"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0.189</a:t>
              </a:r>
              <a:endParaRPr lang="zh-CN" altLang="en-US" sz="600" kern="0" dirty="0">
                <a:solidFill>
                  <a:prstClr val="black"/>
                </a:solidFill>
                <a:latin typeface="Times New Roman" panose="020F0502020204030204"/>
                <a:cs typeface="Arial" panose="020B0604020202020204" pitchFamily="34" charset="0"/>
              </a:endParaRPr>
            </a:p>
          </p:txBody>
        </p:sp>
        <p:sp>
          <p:nvSpPr>
            <p:cNvPr id="214" name="文本框 213">
              <a:extLst>
                <a:ext uri="{FF2B5EF4-FFF2-40B4-BE49-F238E27FC236}">
                  <a16:creationId xmlns:a16="http://schemas.microsoft.com/office/drawing/2014/main" id="{69EDF48C-9B5E-4567-BF5F-DD30AB26584B}"/>
                </a:ext>
              </a:extLst>
            </p:cNvPr>
            <p:cNvSpPr txBox="1"/>
            <p:nvPr/>
          </p:nvSpPr>
          <p:spPr>
            <a:xfrm>
              <a:off x="4663743" y="4300594"/>
              <a:ext cx="419741"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4.0</a:t>
              </a:r>
              <a:endParaRPr lang="zh-CN" altLang="en-US" sz="600" kern="0" dirty="0">
                <a:solidFill>
                  <a:prstClr val="black"/>
                </a:solidFill>
                <a:latin typeface="Times New Roman" panose="020F0502020204030204"/>
                <a:cs typeface="Arial" panose="020B0604020202020204" pitchFamily="34" charset="0"/>
              </a:endParaRPr>
            </a:p>
          </p:txBody>
        </p:sp>
        <p:sp>
          <p:nvSpPr>
            <p:cNvPr id="215" name="文本框 214">
              <a:extLst>
                <a:ext uri="{FF2B5EF4-FFF2-40B4-BE49-F238E27FC236}">
                  <a16:creationId xmlns:a16="http://schemas.microsoft.com/office/drawing/2014/main" id="{066B1ABB-5D74-4815-979C-DA67AD49ECC2}"/>
                </a:ext>
              </a:extLst>
            </p:cNvPr>
            <p:cNvSpPr txBox="1"/>
            <p:nvPr/>
          </p:nvSpPr>
          <p:spPr>
            <a:xfrm>
              <a:off x="4663743" y="4215838"/>
              <a:ext cx="419741"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8.0</a:t>
              </a:r>
              <a:endParaRPr lang="zh-CN" altLang="en-US" sz="600" kern="0" dirty="0">
                <a:solidFill>
                  <a:prstClr val="black"/>
                </a:solidFill>
                <a:latin typeface="Times New Roman" panose="020F0502020204030204"/>
                <a:cs typeface="Arial" panose="020B0604020202020204" pitchFamily="34" charset="0"/>
              </a:endParaRPr>
            </a:p>
          </p:txBody>
        </p:sp>
        <p:sp>
          <p:nvSpPr>
            <p:cNvPr id="216" name="文本框 215">
              <a:extLst>
                <a:ext uri="{FF2B5EF4-FFF2-40B4-BE49-F238E27FC236}">
                  <a16:creationId xmlns:a16="http://schemas.microsoft.com/office/drawing/2014/main" id="{E494447E-F39A-43D9-BB54-52B22287DA34}"/>
                </a:ext>
              </a:extLst>
            </p:cNvPr>
            <p:cNvSpPr txBox="1"/>
            <p:nvPr/>
          </p:nvSpPr>
          <p:spPr>
            <a:xfrm>
              <a:off x="4663743" y="4131083"/>
              <a:ext cx="419741"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217" name="文本框 216">
              <a:extLst>
                <a:ext uri="{FF2B5EF4-FFF2-40B4-BE49-F238E27FC236}">
                  <a16:creationId xmlns:a16="http://schemas.microsoft.com/office/drawing/2014/main" id="{DE45D90E-8090-4C82-BCB3-4B4BE8AFA1F0}"/>
                </a:ext>
              </a:extLst>
            </p:cNvPr>
            <p:cNvSpPr txBox="1"/>
            <p:nvPr/>
          </p:nvSpPr>
          <p:spPr>
            <a:xfrm>
              <a:off x="4663743" y="4046327"/>
              <a:ext cx="419741"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14.0</a:t>
              </a:r>
              <a:endParaRPr lang="zh-CN" altLang="en-US" sz="600" kern="0" dirty="0">
                <a:solidFill>
                  <a:prstClr val="black"/>
                </a:solidFill>
                <a:latin typeface="Times New Roman" panose="020F0502020204030204"/>
                <a:cs typeface="Arial" panose="020B0604020202020204" pitchFamily="34" charset="0"/>
              </a:endParaRPr>
            </a:p>
          </p:txBody>
        </p:sp>
        <p:sp>
          <p:nvSpPr>
            <p:cNvPr id="218" name="文本框 217">
              <a:extLst>
                <a:ext uri="{FF2B5EF4-FFF2-40B4-BE49-F238E27FC236}">
                  <a16:creationId xmlns:a16="http://schemas.microsoft.com/office/drawing/2014/main" id="{B78863BB-A02B-4888-A761-C4E2E282A107}"/>
                </a:ext>
              </a:extLst>
            </p:cNvPr>
            <p:cNvSpPr txBox="1"/>
            <p:nvPr/>
          </p:nvSpPr>
          <p:spPr>
            <a:xfrm>
              <a:off x="4663743" y="3961571"/>
              <a:ext cx="419741"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16.0</a:t>
              </a:r>
              <a:endParaRPr lang="zh-CN" altLang="en-US" sz="600" kern="0" dirty="0">
                <a:solidFill>
                  <a:prstClr val="black"/>
                </a:solidFill>
                <a:latin typeface="Times New Roman" panose="020F0502020204030204"/>
                <a:cs typeface="Arial" panose="020B0604020202020204" pitchFamily="34" charset="0"/>
              </a:endParaRPr>
            </a:p>
          </p:txBody>
        </p:sp>
        <p:sp>
          <p:nvSpPr>
            <p:cNvPr id="219" name="文本框 218">
              <a:extLst>
                <a:ext uri="{FF2B5EF4-FFF2-40B4-BE49-F238E27FC236}">
                  <a16:creationId xmlns:a16="http://schemas.microsoft.com/office/drawing/2014/main" id="{198EEB70-102C-4B97-BE88-95236C04110E}"/>
                </a:ext>
              </a:extLst>
            </p:cNvPr>
            <p:cNvSpPr txBox="1"/>
            <p:nvPr/>
          </p:nvSpPr>
          <p:spPr>
            <a:xfrm>
              <a:off x="4663743" y="3876815"/>
              <a:ext cx="419741"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20.0</a:t>
              </a:r>
              <a:endParaRPr lang="zh-CN" altLang="en-US" sz="600" kern="0" dirty="0">
                <a:solidFill>
                  <a:prstClr val="black"/>
                </a:solidFill>
                <a:latin typeface="Times New Roman" panose="020F0502020204030204"/>
                <a:cs typeface="Arial" panose="020B0604020202020204" pitchFamily="34" charset="0"/>
              </a:endParaRPr>
            </a:p>
          </p:txBody>
        </p:sp>
        <p:sp>
          <p:nvSpPr>
            <p:cNvPr id="220" name="文本框 219">
              <a:extLst>
                <a:ext uri="{FF2B5EF4-FFF2-40B4-BE49-F238E27FC236}">
                  <a16:creationId xmlns:a16="http://schemas.microsoft.com/office/drawing/2014/main" id="{D4387E76-FAA3-429B-BDB9-075963A8EDEB}"/>
                </a:ext>
              </a:extLst>
            </p:cNvPr>
            <p:cNvSpPr txBox="1"/>
            <p:nvPr/>
          </p:nvSpPr>
          <p:spPr>
            <a:xfrm>
              <a:off x="4663743" y="3804764"/>
              <a:ext cx="419741"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22.99</a:t>
              </a:r>
              <a:endParaRPr lang="zh-CN" altLang="en-US" sz="600" kern="0" dirty="0">
                <a:solidFill>
                  <a:prstClr val="black"/>
                </a:solidFill>
                <a:latin typeface="Times New Roman" panose="020F0502020204030204"/>
                <a:cs typeface="Arial" panose="020B0604020202020204" pitchFamily="34" charset="0"/>
              </a:endParaRPr>
            </a:p>
          </p:txBody>
        </p:sp>
        <p:pic>
          <p:nvPicPr>
            <p:cNvPr id="221" name="图片 220">
              <a:extLst>
                <a:ext uri="{FF2B5EF4-FFF2-40B4-BE49-F238E27FC236}">
                  <a16:creationId xmlns:a16="http://schemas.microsoft.com/office/drawing/2014/main" id="{F68BE6AA-C14A-4C84-ADEA-B15E785E4E55}"/>
                </a:ext>
              </a:extLst>
            </p:cNvPr>
            <p:cNvPicPr>
              <a:picLocks noChangeAspect="1"/>
            </p:cNvPicPr>
            <p:nvPr/>
          </p:nvPicPr>
          <p:blipFill rotWithShape="1">
            <a:blip r:embed="rId16"/>
            <a:srcRect l="5898" t="2353" r="4735" b="4741"/>
            <a:stretch/>
          </p:blipFill>
          <p:spPr>
            <a:xfrm>
              <a:off x="3808043" y="4548653"/>
              <a:ext cx="818868" cy="848292"/>
            </a:xfrm>
            <a:prstGeom prst="rect">
              <a:avLst/>
            </a:prstGeom>
          </p:spPr>
        </p:pic>
        <p:pic>
          <p:nvPicPr>
            <p:cNvPr id="222" name="图片 221">
              <a:extLst>
                <a:ext uri="{FF2B5EF4-FFF2-40B4-BE49-F238E27FC236}">
                  <a16:creationId xmlns:a16="http://schemas.microsoft.com/office/drawing/2014/main" id="{C3B580A5-A2A0-44DB-9E59-6027B40918E7}"/>
                </a:ext>
              </a:extLst>
            </p:cNvPr>
            <p:cNvPicPr>
              <a:picLocks noChangeAspect="1"/>
            </p:cNvPicPr>
            <p:nvPr/>
          </p:nvPicPr>
          <p:blipFill rotWithShape="1">
            <a:blip r:embed="rId14"/>
            <a:srcRect l="8444" t="1245" r="79448" b="4236"/>
            <a:stretch/>
          </p:blipFill>
          <p:spPr>
            <a:xfrm>
              <a:off x="4683598" y="4778471"/>
              <a:ext cx="47857" cy="606897"/>
            </a:xfrm>
            <a:prstGeom prst="rect">
              <a:avLst/>
            </a:prstGeom>
          </p:spPr>
        </p:pic>
        <p:sp>
          <p:nvSpPr>
            <p:cNvPr id="223" name="文本框 222">
              <a:extLst>
                <a:ext uri="{FF2B5EF4-FFF2-40B4-BE49-F238E27FC236}">
                  <a16:creationId xmlns:a16="http://schemas.microsoft.com/office/drawing/2014/main" id="{7531AB6A-E85B-4ED1-ADA5-066BAA47F69E}"/>
                </a:ext>
              </a:extLst>
            </p:cNvPr>
            <p:cNvSpPr txBox="1"/>
            <p:nvPr/>
          </p:nvSpPr>
          <p:spPr>
            <a:xfrm>
              <a:off x="4679134" y="5299895"/>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0.188</a:t>
              </a:r>
              <a:endParaRPr lang="zh-CN" altLang="en-US" sz="600" kern="0" dirty="0">
                <a:solidFill>
                  <a:prstClr val="black"/>
                </a:solidFill>
                <a:latin typeface="Times New Roman" panose="020F0502020204030204"/>
                <a:cs typeface="Arial" panose="020B0604020202020204" pitchFamily="34" charset="0"/>
              </a:endParaRPr>
            </a:p>
          </p:txBody>
        </p:sp>
        <p:sp>
          <p:nvSpPr>
            <p:cNvPr id="224" name="文本框 223">
              <a:extLst>
                <a:ext uri="{FF2B5EF4-FFF2-40B4-BE49-F238E27FC236}">
                  <a16:creationId xmlns:a16="http://schemas.microsoft.com/office/drawing/2014/main" id="{24B1F566-E6F9-4681-A958-A39386FD1772}"/>
                </a:ext>
              </a:extLst>
            </p:cNvPr>
            <p:cNvSpPr txBox="1"/>
            <p:nvPr/>
          </p:nvSpPr>
          <p:spPr>
            <a:xfrm>
              <a:off x="4679134" y="5215138"/>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4.0</a:t>
              </a:r>
              <a:endParaRPr lang="zh-CN" altLang="en-US" sz="600" kern="0" dirty="0">
                <a:solidFill>
                  <a:prstClr val="black"/>
                </a:solidFill>
                <a:latin typeface="Times New Roman" panose="020F0502020204030204"/>
                <a:cs typeface="Arial" panose="020B0604020202020204" pitchFamily="34" charset="0"/>
              </a:endParaRPr>
            </a:p>
          </p:txBody>
        </p:sp>
        <p:sp>
          <p:nvSpPr>
            <p:cNvPr id="225" name="文本框 224">
              <a:extLst>
                <a:ext uri="{FF2B5EF4-FFF2-40B4-BE49-F238E27FC236}">
                  <a16:creationId xmlns:a16="http://schemas.microsoft.com/office/drawing/2014/main" id="{5A1E7781-E672-4413-9621-FEEDA0E3ACE3}"/>
                </a:ext>
              </a:extLst>
            </p:cNvPr>
            <p:cNvSpPr txBox="1"/>
            <p:nvPr/>
          </p:nvSpPr>
          <p:spPr>
            <a:xfrm>
              <a:off x="4679134" y="5130382"/>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8.0</a:t>
              </a:r>
              <a:endParaRPr lang="zh-CN" altLang="en-US" sz="600" kern="0" dirty="0">
                <a:solidFill>
                  <a:prstClr val="black"/>
                </a:solidFill>
                <a:latin typeface="Times New Roman" panose="020F0502020204030204"/>
                <a:cs typeface="Arial" panose="020B0604020202020204" pitchFamily="34" charset="0"/>
              </a:endParaRPr>
            </a:p>
          </p:txBody>
        </p:sp>
        <p:sp>
          <p:nvSpPr>
            <p:cNvPr id="226" name="文本框 225">
              <a:extLst>
                <a:ext uri="{FF2B5EF4-FFF2-40B4-BE49-F238E27FC236}">
                  <a16:creationId xmlns:a16="http://schemas.microsoft.com/office/drawing/2014/main" id="{01CFBA4D-293C-46A8-AB3E-785CC50630C2}"/>
                </a:ext>
              </a:extLst>
            </p:cNvPr>
            <p:cNvSpPr txBox="1"/>
            <p:nvPr/>
          </p:nvSpPr>
          <p:spPr>
            <a:xfrm>
              <a:off x="4679134" y="5045627"/>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227" name="文本框 226">
              <a:extLst>
                <a:ext uri="{FF2B5EF4-FFF2-40B4-BE49-F238E27FC236}">
                  <a16:creationId xmlns:a16="http://schemas.microsoft.com/office/drawing/2014/main" id="{8922B050-F067-4B40-A585-5FC0C6959025}"/>
                </a:ext>
              </a:extLst>
            </p:cNvPr>
            <p:cNvSpPr txBox="1"/>
            <p:nvPr/>
          </p:nvSpPr>
          <p:spPr>
            <a:xfrm>
              <a:off x="4679134" y="4960871"/>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14.0</a:t>
              </a:r>
              <a:endParaRPr lang="zh-CN" altLang="en-US" sz="600" kern="0" dirty="0">
                <a:solidFill>
                  <a:prstClr val="black"/>
                </a:solidFill>
                <a:latin typeface="Times New Roman" panose="020F0502020204030204"/>
                <a:cs typeface="Arial" panose="020B0604020202020204" pitchFamily="34" charset="0"/>
              </a:endParaRPr>
            </a:p>
          </p:txBody>
        </p:sp>
        <p:sp>
          <p:nvSpPr>
            <p:cNvPr id="228" name="文本框 227">
              <a:extLst>
                <a:ext uri="{FF2B5EF4-FFF2-40B4-BE49-F238E27FC236}">
                  <a16:creationId xmlns:a16="http://schemas.microsoft.com/office/drawing/2014/main" id="{2C96844A-3AD3-438B-948E-ABBDEF9CA5C1}"/>
                </a:ext>
              </a:extLst>
            </p:cNvPr>
            <p:cNvSpPr txBox="1"/>
            <p:nvPr/>
          </p:nvSpPr>
          <p:spPr>
            <a:xfrm>
              <a:off x="4679134" y="4876115"/>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16.0</a:t>
              </a:r>
              <a:endParaRPr lang="zh-CN" altLang="en-US" sz="600" kern="0" dirty="0">
                <a:solidFill>
                  <a:prstClr val="black"/>
                </a:solidFill>
                <a:latin typeface="Times New Roman" panose="020F0502020204030204"/>
                <a:cs typeface="Arial" panose="020B0604020202020204" pitchFamily="34" charset="0"/>
              </a:endParaRPr>
            </a:p>
          </p:txBody>
        </p:sp>
        <p:sp>
          <p:nvSpPr>
            <p:cNvPr id="229" name="文本框 228">
              <a:extLst>
                <a:ext uri="{FF2B5EF4-FFF2-40B4-BE49-F238E27FC236}">
                  <a16:creationId xmlns:a16="http://schemas.microsoft.com/office/drawing/2014/main" id="{361CE956-6A61-4DEC-A801-3B248651CD3E}"/>
                </a:ext>
              </a:extLst>
            </p:cNvPr>
            <p:cNvSpPr txBox="1"/>
            <p:nvPr/>
          </p:nvSpPr>
          <p:spPr>
            <a:xfrm>
              <a:off x="4679134" y="4791359"/>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20.0</a:t>
              </a:r>
              <a:endParaRPr lang="zh-CN" altLang="en-US" sz="600" kern="0" dirty="0">
                <a:solidFill>
                  <a:prstClr val="black"/>
                </a:solidFill>
                <a:latin typeface="Times New Roman" panose="020F0502020204030204"/>
                <a:cs typeface="Arial" panose="020B0604020202020204" pitchFamily="34" charset="0"/>
              </a:endParaRPr>
            </a:p>
          </p:txBody>
        </p:sp>
        <p:sp>
          <p:nvSpPr>
            <p:cNvPr id="230" name="文本框 229">
              <a:extLst>
                <a:ext uri="{FF2B5EF4-FFF2-40B4-BE49-F238E27FC236}">
                  <a16:creationId xmlns:a16="http://schemas.microsoft.com/office/drawing/2014/main" id="{1791E0F9-1445-445C-9331-7F114D86A11B}"/>
                </a:ext>
              </a:extLst>
            </p:cNvPr>
            <p:cNvSpPr txBox="1"/>
            <p:nvPr/>
          </p:nvSpPr>
          <p:spPr>
            <a:xfrm>
              <a:off x="4679134" y="4719308"/>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24.39</a:t>
              </a:r>
              <a:endParaRPr lang="zh-CN" altLang="en-US" sz="600" kern="0" dirty="0">
                <a:solidFill>
                  <a:prstClr val="black"/>
                </a:solidFill>
                <a:latin typeface="Times New Roman" panose="020F0502020204030204"/>
                <a:cs typeface="Arial" panose="020B0604020202020204" pitchFamily="34" charset="0"/>
              </a:endParaRPr>
            </a:p>
          </p:txBody>
        </p:sp>
        <p:pic>
          <p:nvPicPr>
            <p:cNvPr id="231" name="图片 230">
              <a:extLst>
                <a:ext uri="{FF2B5EF4-FFF2-40B4-BE49-F238E27FC236}">
                  <a16:creationId xmlns:a16="http://schemas.microsoft.com/office/drawing/2014/main" id="{9BC60D5B-DB24-45EC-BCBB-36CD64B81F63}"/>
                </a:ext>
              </a:extLst>
            </p:cNvPr>
            <p:cNvPicPr>
              <a:picLocks noChangeAspect="1"/>
            </p:cNvPicPr>
            <p:nvPr/>
          </p:nvPicPr>
          <p:blipFill rotWithShape="1">
            <a:blip r:embed="rId17"/>
            <a:srcRect l="6535" t="2987" r="10294" b="6070"/>
            <a:stretch/>
          </p:blipFill>
          <p:spPr>
            <a:xfrm>
              <a:off x="3818223" y="5482608"/>
              <a:ext cx="809826" cy="840673"/>
            </a:xfrm>
            <a:prstGeom prst="rect">
              <a:avLst/>
            </a:prstGeom>
          </p:spPr>
        </p:pic>
        <p:pic>
          <p:nvPicPr>
            <p:cNvPr id="232" name="图片 231">
              <a:extLst>
                <a:ext uri="{FF2B5EF4-FFF2-40B4-BE49-F238E27FC236}">
                  <a16:creationId xmlns:a16="http://schemas.microsoft.com/office/drawing/2014/main" id="{9ABBB7BE-DCFE-4F51-90BE-25F1BFEE0D7B}"/>
                </a:ext>
              </a:extLst>
            </p:cNvPr>
            <p:cNvPicPr>
              <a:picLocks noChangeAspect="1"/>
            </p:cNvPicPr>
            <p:nvPr/>
          </p:nvPicPr>
          <p:blipFill rotWithShape="1">
            <a:blip r:embed="rId14"/>
            <a:srcRect l="8444" t="1245" r="79448" b="4236"/>
            <a:stretch/>
          </p:blipFill>
          <p:spPr>
            <a:xfrm>
              <a:off x="4683598" y="5698578"/>
              <a:ext cx="47857" cy="606897"/>
            </a:xfrm>
            <a:prstGeom prst="rect">
              <a:avLst/>
            </a:prstGeom>
          </p:spPr>
        </p:pic>
        <p:sp>
          <p:nvSpPr>
            <p:cNvPr id="233" name="文本框 232">
              <a:extLst>
                <a:ext uri="{FF2B5EF4-FFF2-40B4-BE49-F238E27FC236}">
                  <a16:creationId xmlns:a16="http://schemas.microsoft.com/office/drawing/2014/main" id="{6C140D78-CA7E-4166-ACAF-D47F776A8AAA}"/>
                </a:ext>
              </a:extLst>
            </p:cNvPr>
            <p:cNvSpPr txBox="1"/>
            <p:nvPr/>
          </p:nvSpPr>
          <p:spPr>
            <a:xfrm>
              <a:off x="4679134" y="6220002"/>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0.180</a:t>
              </a:r>
              <a:endParaRPr lang="zh-CN" altLang="en-US" sz="600" kern="0" dirty="0">
                <a:solidFill>
                  <a:prstClr val="black"/>
                </a:solidFill>
                <a:latin typeface="Times New Roman" panose="020F0502020204030204"/>
                <a:cs typeface="Arial" panose="020B0604020202020204" pitchFamily="34" charset="0"/>
              </a:endParaRPr>
            </a:p>
          </p:txBody>
        </p:sp>
        <p:sp>
          <p:nvSpPr>
            <p:cNvPr id="234" name="文本框 233">
              <a:extLst>
                <a:ext uri="{FF2B5EF4-FFF2-40B4-BE49-F238E27FC236}">
                  <a16:creationId xmlns:a16="http://schemas.microsoft.com/office/drawing/2014/main" id="{8A69E9A6-D5A9-44F0-9C02-15588D66D92A}"/>
                </a:ext>
              </a:extLst>
            </p:cNvPr>
            <p:cNvSpPr txBox="1"/>
            <p:nvPr/>
          </p:nvSpPr>
          <p:spPr>
            <a:xfrm>
              <a:off x="4679134" y="6135245"/>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4.0</a:t>
              </a:r>
              <a:endParaRPr lang="zh-CN" altLang="en-US" sz="600" kern="0" dirty="0">
                <a:solidFill>
                  <a:prstClr val="black"/>
                </a:solidFill>
                <a:latin typeface="Times New Roman" panose="020F0502020204030204"/>
                <a:cs typeface="Arial" panose="020B0604020202020204" pitchFamily="34" charset="0"/>
              </a:endParaRPr>
            </a:p>
          </p:txBody>
        </p:sp>
        <p:sp>
          <p:nvSpPr>
            <p:cNvPr id="235" name="文本框 234">
              <a:extLst>
                <a:ext uri="{FF2B5EF4-FFF2-40B4-BE49-F238E27FC236}">
                  <a16:creationId xmlns:a16="http://schemas.microsoft.com/office/drawing/2014/main" id="{84C2C0BF-4EF8-4B7C-9F4A-4038C5B47D70}"/>
                </a:ext>
              </a:extLst>
            </p:cNvPr>
            <p:cNvSpPr txBox="1"/>
            <p:nvPr/>
          </p:nvSpPr>
          <p:spPr>
            <a:xfrm>
              <a:off x="4679134" y="6050489"/>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8.0</a:t>
              </a:r>
              <a:endParaRPr lang="zh-CN" altLang="en-US" sz="600" kern="0" dirty="0">
                <a:solidFill>
                  <a:prstClr val="black"/>
                </a:solidFill>
                <a:latin typeface="Times New Roman" panose="020F0502020204030204"/>
                <a:cs typeface="Arial" panose="020B0604020202020204" pitchFamily="34" charset="0"/>
              </a:endParaRPr>
            </a:p>
          </p:txBody>
        </p:sp>
        <p:sp>
          <p:nvSpPr>
            <p:cNvPr id="236" name="文本框 235">
              <a:extLst>
                <a:ext uri="{FF2B5EF4-FFF2-40B4-BE49-F238E27FC236}">
                  <a16:creationId xmlns:a16="http://schemas.microsoft.com/office/drawing/2014/main" id="{AF26A202-7CE2-41AF-A0DE-6ABC047C87DE}"/>
                </a:ext>
              </a:extLst>
            </p:cNvPr>
            <p:cNvSpPr txBox="1"/>
            <p:nvPr/>
          </p:nvSpPr>
          <p:spPr>
            <a:xfrm>
              <a:off x="4679134" y="5965734"/>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12.0</a:t>
              </a:r>
              <a:endParaRPr lang="zh-CN" altLang="en-US" sz="600" kern="0" dirty="0">
                <a:solidFill>
                  <a:prstClr val="black"/>
                </a:solidFill>
                <a:latin typeface="Times New Roman" panose="020F0502020204030204"/>
                <a:cs typeface="Arial" panose="020B0604020202020204" pitchFamily="34" charset="0"/>
              </a:endParaRPr>
            </a:p>
          </p:txBody>
        </p:sp>
        <p:sp>
          <p:nvSpPr>
            <p:cNvPr id="237" name="文本框 236">
              <a:extLst>
                <a:ext uri="{FF2B5EF4-FFF2-40B4-BE49-F238E27FC236}">
                  <a16:creationId xmlns:a16="http://schemas.microsoft.com/office/drawing/2014/main" id="{FBCE495B-1183-4931-91E5-071C2C482A5C}"/>
                </a:ext>
              </a:extLst>
            </p:cNvPr>
            <p:cNvSpPr txBox="1"/>
            <p:nvPr/>
          </p:nvSpPr>
          <p:spPr>
            <a:xfrm>
              <a:off x="4679134" y="5880978"/>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14.0</a:t>
              </a:r>
              <a:endParaRPr lang="zh-CN" altLang="en-US" sz="600" kern="0" dirty="0">
                <a:solidFill>
                  <a:prstClr val="black"/>
                </a:solidFill>
                <a:latin typeface="Times New Roman" panose="020F0502020204030204"/>
                <a:cs typeface="Arial" panose="020B0604020202020204" pitchFamily="34" charset="0"/>
              </a:endParaRPr>
            </a:p>
          </p:txBody>
        </p:sp>
        <p:sp>
          <p:nvSpPr>
            <p:cNvPr id="238" name="文本框 237">
              <a:extLst>
                <a:ext uri="{FF2B5EF4-FFF2-40B4-BE49-F238E27FC236}">
                  <a16:creationId xmlns:a16="http://schemas.microsoft.com/office/drawing/2014/main" id="{547A5C1A-5BAC-4A94-A896-687B1EB90F99}"/>
                </a:ext>
              </a:extLst>
            </p:cNvPr>
            <p:cNvSpPr txBox="1"/>
            <p:nvPr/>
          </p:nvSpPr>
          <p:spPr>
            <a:xfrm>
              <a:off x="4679134" y="5796222"/>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16.0</a:t>
              </a:r>
              <a:endParaRPr lang="zh-CN" altLang="en-US" sz="600" kern="0" dirty="0">
                <a:solidFill>
                  <a:prstClr val="black"/>
                </a:solidFill>
                <a:latin typeface="Times New Roman" panose="020F0502020204030204"/>
                <a:cs typeface="Arial" panose="020B0604020202020204" pitchFamily="34" charset="0"/>
              </a:endParaRPr>
            </a:p>
          </p:txBody>
        </p:sp>
        <p:sp>
          <p:nvSpPr>
            <p:cNvPr id="239" name="文本框 238">
              <a:extLst>
                <a:ext uri="{FF2B5EF4-FFF2-40B4-BE49-F238E27FC236}">
                  <a16:creationId xmlns:a16="http://schemas.microsoft.com/office/drawing/2014/main" id="{430F430A-EFCE-445E-9C74-6869E7020A18}"/>
                </a:ext>
              </a:extLst>
            </p:cNvPr>
            <p:cNvSpPr txBox="1"/>
            <p:nvPr/>
          </p:nvSpPr>
          <p:spPr>
            <a:xfrm>
              <a:off x="4679134" y="5711466"/>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20.0</a:t>
              </a:r>
              <a:endParaRPr lang="zh-CN" altLang="en-US" sz="600" kern="0" dirty="0">
                <a:solidFill>
                  <a:prstClr val="black"/>
                </a:solidFill>
                <a:latin typeface="Times New Roman" panose="020F0502020204030204"/>
                <a:cs typeface="Arial" panose="020B0604020202020204" pitchFamily="34" charset="0"/>
              </a:endParaRPr>
            </a:p>
          </p:txBody>
        </p:sp>
        <p:sp>
          <p:nvSpPr>
            <p:cNvPr id="240" name="文本框 239">
              <a:extLst>
                <a:ext uri="{FF2B5EF4-FFF2-40B4-BE49-F238E27FC236}">
                  <a16:creationId xmlns:a16="http://schemas.microsoft.com/office/drawing/2014/main" id="{C3B7B955-0D9D-40CA-AA38-1FCEDF52ABD1}"/>
                </a:ext>
              </a:extLst>
            </p:cNvPr>
            <p:cNvSpPr txBox="1"/>
            <p:nvPr/>
          </p:nvSpPr>
          <p:spPr>
            <a:xfrm>
              <a:off x="4679134" y="5639415"/>
              <a:ext cx="366735" cy="184666"/>
            </a:xfrm>
            <a:prstGeom prst="rect">
              <a:avLst/>
            </a:prstGeom>
            <a:noFill/>
          </p:spPr>
          <p:txBody>
            <a:bodyPr wrap="square" rtlCol="0">
              <a:spAutoFit/>
            </a:bodyPr>
            <a:lstStyle/>
            <a:p>
              <a:pPr defTabSz="457200">
                <a:defRPr/>
              </a:pPr>
              <a:r>
                <a:rPr lang="en-US" altLang="zh-CN" sz="600" kern="0" dirty="0">
                  <a:solidFill>
                    <a:prstClr val="black"/>
                  </a:solidFill>
                  <a:latin typeface="Times New Roman" panose="020F0502020204030204"/>
                  <a:cs typeface="Arial" panose="020B0604020202020204" pitchFamily="34" charset="0"/>
                </a:rPr>
                <a:t>25.52</a:t>
              </a:r>
              <a:endParaRPr lang="zh-CN" altLang="en-US" sz="600" kern="0" dirty="0">
                <a:solidFill>
                  <a:prstClr val="black"/>
                </a:solidFill>
                <a:latin typeface="Times New Roman" panose="020F0502020204030204"/>
                <a:cs typeface="Arial" panose="020B0604020202020204" pitchFamily="34" charset="0"/>
              </a:endParaRPr>
            </a:p>
          </p:txBody>
        </p:sp>
        <p:grpSp>
          <p:nvGrpSpPr>
            <p:cNvPr id="241" name="组合 240">
              <a:extLst>
                <a:ext uri="{FF2B5EF4-FFF2-40B4-BE49-F238E27FC236}">
                  <a16:creationId xmlns:a16="http://schemas.microsoft.com/office/drawing/2014/main" id="{37C44C8A-9BCC-45E8-865F-BA26F390CCB2}"/>
                </a:ext>
              </a:extLst>
            </p:cNvPr>
            <p:cNvGrpSpPr/>
            <p:nvPr/>
          </p:nvGrpSpPr>
          <p:grpSpPr>
            <a:xfrm>
              <a:off x="654843" y="2326318"/>
              <a:ext cx="421481" cy="609698"/>
              <a:chOff x="1368539" y="2356255"/>
              <a:chExt cx="475966" cy="864209"/>
            </a:xfrm>
          </p:grpSpPr>
          <p:grpSp>
            <p:nvGrpSpPr>
              <p:cNvPr id="372" name="组合 371">
                <a:extLst>
                  <a:ext uri="{FF2B5EF4-FFF2-40B4-BE49-F238E27FC236}">
                    <a16:creationId xmlns:a16="http://schemas.microsoft.com/office/drawing/2014/main" id="{E68800D0-9B61-42BD-A000-655318B5C7BA}"/>
                  </a:ext>
                </a:extLst>
              </p:cNvPr>
              <p:cNvGrpSpPr/>
              <p:nvPr/>
            </p:nvGrpSpPr>
            <p:grpSpPr>
              <a:xfrm>
                <a:off x="1461918" y="2674783"/>
                <a:ext cx="176285" cy="301124"/>
                <a:chOff x="2867854" y="4274723"/>
                <a:chExt cx="330165" cy="563977"/>
              </a:xfrm>
            </p:grpSpPr>
            <p:cxnSp>
              <p:nvCxnSpPr>
                <p:cNvPr id="376" name="直接箭头连接符 375">
                  <a:extLst>
                    <a:ext uri="{FF2B5EF4-FFF2-40B4-BE49-F238E27FC236}">
                      <a16:creationId xmlns:a16="http://schemas.microsoft.com/office/drawing/2014/main" id="{9FC75E76-E148-48E8-8A32-03EE6D40A55D}"/>
                    </a:ext>
                  </a:extLst>
                </p:cNvPr>
                <p:cNvCxnSpPr>
                  <a:cxnSpLocks/>
                </p:cNvCxnSpPr>
                <p:nvPr/>
              </p:nvCxnSpPr>
              <p:spPr>
                <a:xfrm>
                  <a:off x="2867854" y="4676586"/>
                  <a:ext cx="330165" cy="162114"/>
                </a:xfrm>
                <a:prstGeom prst="straightConnector1">
                  <a:avLst/>
                </a:prstGeom>
                <a:noFill/>
                <a:ln w="19050" cap="flat" cmpd="sng" algn="ctr">
                  <a:solidFill>
                    <a:srgbClr val="C00000"/>
                  </a:solidFill>
                  <a:prstDash val="solid"/>
                  <a:miter lim="800000"/>
                  <a:tailEnd type="stealth"/>
                </a:ln>
                <a:effectLst/>
              </p:spPr>
            </p:cxnSp>
            <p:cxnSp>
              <p:nvCxnSpPr>
                <p:cNvPr id="377" name="直接箭头连接符 376">
                  <a:extLst>
                    <a:ext uri="{FF2B5EF4-FFF2-40B4-BE49-F238E27FC236}">
                      <a16:creationId xmlns:a16="http://schemas.microsoft.com/office/drawing/2014/main" id="{4D4AE0E6-664C-4428-B841-937804376A63}"/>
                    </a:ext>
                  </a:extLst>
                </p:cNvPr>
                <p:cNvCxnSpPr>
                  <a:cxnSpLocks/>
                </p:cNvCxnSpPr>
                <p:nvPr/>
              </p:nvCxnSpPr>
              <p:spPr>
                <a:xfrm flipV="1">
                  <a:off x="2876054" y="4274723"/>
                  <a:ext cx="425" cy="396000"/>
                </a:xfrm>
                <a:prstGeom prst="straightConnector1">
                  <a:avLst/>
                </a:prstGeom>
                <a:noFill/>
                <a:ln w="19050" cap="flat" cmpd="sng" algn="ctr">
                  <a:solidFill>
                    <a:srgbClr val="4472C4">
                      <a:lumMod val="75000"/>
                    </a:srgbClr>
                  </a:solidFill>
                  <a:prstDash val="solid"/>
                  <a:miter lim="800000"/>
                  <a:tailEnd type="stealth"/>
                </a:ln>
                <a:effectLst/>
              </p:spPr>
            </p:cxnSp>
            <p:cxnSp>
              <p:nvCxnSpPr>
                <p:cNvPr id="378" name="直接箭头连接符 377">
                  <a:extLst>
                    <a:ext uri="{FF2B5EF4-FFF2-40B4-BE49-F238E27FC236}">
                      <a16:creationId xmlns:a16="http://schemas.microsoft.com/office/drawing/2014/main" id="{D2B34BFF-6926-4CE7-ADA5-18BFD413A8E2}"/>
                    </a:ext>
                  </a:extLst>
                </p:cNvPr>
                <p:cNvCxnSpPr>
                  <a:cxnSpLocks/>
                </p:cNvCxnSpPr>
                <p:nvPr/>
              </p:nvCxnSpPr>
              <p:spPr>
                <a:xfrm flipV="1">
                  <a:off x="2867854" y="4507706"/>
                  <a:ext cx="330165" cy="171832"/>
                </a:xfrm>
                <a:prstGeom prst="straightConnector1">
                  <a:avLst/>
                </a:prstGeom>
                <a:noFill/>
                <a:ln w="19050" cap="flat" cmpd="sng" algn="ctr">
                  <a:solidFill>
                    <a:srgbClr val="92D050"/>
                  </a:solidFill>
                  <a:prstDash val="solid"/>
                  <a:miter lim="800000"/>
                  <a:tailEnd type="stealth"/>
                </a:ln>
                <a:effectLst/>
              </p:spPr>
            </p:cxnSp>
          </p:grpSp>
          <p:sp>
            <p:nvSpPr>
              <p:cNvPr id="373" name="文本框 372">
                <a:extLst>
                  <a:ext uri="{FF2B5EF4-FFF2-40B4-BE49-F238E27FC236}">
                    <a16:creationId xmlns:a16="http://schemas.microsoft.com/office/drawing/2014/main" id="{52A1B7B7-07C6-402B-80B5-6AD9C33FA1CD}"/>
                  </a:ext>
                </a:extLst>
              </p:cNvPr>
              <p:cNvSpPr txBox="1"/>
              <p:nvPr/>
            </p:nvSpPr>
            <p:spPr>
              <a:xfrm>
                <a:off x="1555180" y="2827835"/>
                <a:ext cx="239590" cy="392629"/>
              </a:xfrm>
              <a:prstGeom prst="rect">
                <a:avLst/>
              </a:prstGeom>
              <a:noFill/>
            </p:spPr>
            <p:txBody>
              <a:bodyPr wrap="square" rtlCol="0">
                <a:spAutoFit/>
              </a:bodyPr>
              <a:lstStyle/>
              <a:p>
                <a:pPr algn="ctr" defTabSz="457200">
                  <a:defRPr/>
                </a:pPr>
                <a:r>
                  <a:rPr lang="en-US" altLang="zh-CN" sz="1200" i="1" kern="0" dirty="0">
                    <a:solidFill>
                      <a:srgbClr val="C00000"/>
                    </a:solidFill>
                    <a:latin typeface="Times New Roman" panose="020F0502020204030204"/>
                    <a:cs typeface="Arial" panose="020B0604020202020204" pitchFamily="34" charset="0"/>
                  </a:rPr>
                  <a:t>x</a:t>
                </a:r>
                <a:endParaRPr lang="zh-CN" altLang="en-US" sz="1200" i="1" kern="0" dirty="0">
                  <a:solidFill>
                    <a:srgbClr val="C00000"/>
                  </a:solidFill>
                  <a:latin typeface="Times New Roman" panose="020F0502020204030204"/>
                  <a:cs typeface="Arial" panose="020B0604020202020204" pitchFamily="34" charset="0"/>
                </a:endParaRPr>
              </a:p>
            </p:txBody>
          </p:sp>
          <p:sp>
            <p:nvSpPr>
              <p:cNvPr id="374" name="文本框 373">
                <a:extLst>
                  <a:ext uri="{FF2B5EF4-FFF2-40B4-BE49-F238E27FC236}">
                    <a16:creationId xmlns:a16="http://schemas.microsoft.com/office/drawing/2014/main" id="{A24B88DE-7434-4530-9E80-43C900398B3B}"/>
                  </a:ext>
                </a:extLst>
              </p:cNvPr>
              <p:cNvSpPr txBox="1"/>
              <p:nvPr/>
            </p:nvSpPr>
            <p:spPr>
              <a:xfrm>
                <a:off x="1604915" y="2580557"/>
                <a:ext cx="239590" cy="392628"/>
              </a:xfrm>
              <a:prstGeom prst="rect">
                <a:avLst/>
              </a:prstGeom>
              <a:noFill/>
            </p:spPr>
            <p:txBody>
              <a:bodyPr wrap="square" rtlCol="0">
                <a:spAutoFit/>
              </a:bodyPr>
              <a:lstStyle/>
              <a:p>
                <a:pPr algn="ctr" defTabSz="457200">
                  <a:defRPr/>
                </a:pPr>
                <a:r>
                  <a:rPr lang="en-US" altLang="zh-CN" sz="1200" i="1" kern="0" dirty="0">
                    <a:solidFill>
                      <a:srgbClr val="70AD47"/>
                    </a:solidFill>
                    <a:latin typeface="Times New Roman" panose="020F0502020204030204"/>
                    <a:cs typeface="Arial" panose="020B0604020202020204" pitchFamily="34" charset="0"/>
                  </a:rPr>
                  <a:t>y</a:t>
                </a:r>
                <a:endParaRPr lang="zh-CN" altLang="en-US" sz="1200" i="1" kern="0" dirty="0">
                  <a:solidFill>
                    <a:srgbClr val="70AD47"/>
                  </a:solidFill>
                  <a:latin typeface="Times New Roman" panose="020F0502020204030204"/>
                  <a:cs typeface="Arial" panose="020B0604020202020204" pitchFamily="34" charset="0"/>
                </a:endParaRPr>
              </a:p>
            </p:txBody>
          </p:sp>
          <p:sp>
            <p:nvSpPr>
              <p:cNvPr id="375" name="文本框 374">
                <a:extLst>
                  <a:ext uri="{FF2B5EF4-FFF2-40B4-BE49-F238E27FC236}">
                    <a16:creationId xmlns:a16="http://schemas.microsoft.com/office/drawing/2014/main" id="{A771B453-03C5-4B00-816A-DE145B0EEBBC}"/>
                  </a:ext>
                </a:extLst>
              </p:cNvPr>
              <p:cNvSpPr txBox="1"/>
              <p:nvPr/>
            </p:nvSpPr>
            <p:spPr>
              <a:xfrm>
                <a:off x="1368539" y="2356255"/>
                <a:ext cx="239590" cy="392628"/>
              </a:xfrm>
              <a:prstGeom prst="rect">
                <a:avLst/>
              </a:prstGeom>
              <a:noFill/>
            </p:spPr>
            <p:txBody>
              <a:bodyPr wrap="square" rtlCol="0">
                <a:spAutoFit/>
              </a:bodyPr>
              <a:lstStyle/>
              <a:p>
                <a:pPr algn="ctr" defTabSz="457200">
                  <a:defRPr/>
                </a:pPr>
                <a:r>
                  <a:rPr lang="en-US" altLang="zh-CN" sz="1200" i="1" kern="0" dirty="0">
                    <a:solidFill>
                      <a:srgbClr val="4472C4">
                        <a:lumMod val="75000"/>
                      </a:srgbClr>
                    </a:solidFill>
                    <a:latin typeface="Times New Roman" panose="020F0502020204030204"/>
                    <a:cs typeface="Arial" panose="020B0604020202020204" pitchFamily="34" charset="0"/>
                  </a:rPr>
                  <a:t>z</a:t>
                </a:r>
                <a:endParaRPr lang="zh-CN" altLang="en-US" sz="1200" i="1" kern="0" dirty="0">
                  <a:solidFill>
                    <a:srgbClr val="4472C4">
                      <a:lumMod val="75000"/>
                    </a:srgbClr>
                  </a:solidFill>
                  <a:latin typeface="Times New Roman" panose="020F0502020204030204"/>
                  <a:cs typeface="Arial" panose="020B0604020202020204" pitchFamily="34" charset="0"/>
                </a:endParaRPr>
              </a:p>
            </p:txBody>
          </p:sp>
        </p:grpSp>
        <p:sp>
          <p:nvSpPr>
            <p:cNvPr id="242" name="文本框 241">
              <a:extLst>
                <a:ext uri="{FF2B5EF4-FFF2-40B4-BE49-F238E27FC236}">
                  <a16:creationId xmlns:a16="http://schemas.microsoft.com/office/drawing/2014/main" id="{739C7A9F-1FF3-4C5C-BD8C-776B911F32ED}"/>
                </a:ext>
              </a:extLst>
            </p:cNvPr>
            <p:cNvSpPr txBox="1"/>
            <p:nvPr/>
          </p:nvSpPr>
          <p:spPr>
            <a:xfrm>
              <a:off x="4444693" y="3687910"/>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sp>
          <p:nvSpPr>
            <p:cNvPr id="243" name="文本框 242">
              <a:extLst>
                <a:ext uri="{FF2B5EF4-FFF2-40B4-BE49-F238E27FC236}">
                  <a16:creationId xmlns:a16="http://schemas.microsoft.com/office/drawing/2014/main" id="{77DD64BC-3302-476B-A4D2-C31D7711AFA6}"/>
                </a:ext>
              </a:extLst>
            </p:cNvPr>
            <p:cNvSpPr txBox="1"/>
            <p:nvPr/>
          </p:nvSpPr>
          <p:spPr>
            <a:xfrm>
              <a:off x="4444693" y="4612591"/>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sp>
          <p:nvSpPr>
            <p:cNvPr id="244" name="文本框 243">
              <a:extLst>
                <a:ext uri="{FF2B5EF4-FFF2-40B4-BE49-F238E27FC236}">
                  <a16:creationId xmlns:a16="http://schemas.microsoft.com/office/drawing/2014/main" id="{061A9CB8-0C40-4A11-9371-85156EE876B2}"/>
                </a:ext>
              </a:extLst>
            </p:cNvPr>
            <p:cNvSpPr txBox="1"/>
            <p:nvPr/>
          </p:nvSpPr>
          <p:spPr>
            <a:xfrm>
              <a:off x="4444693" y="5547082"/>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sp>
          <p:nvSpPr>
            <p:cNvPr id="245" name="文本框 244">
              <a:extLst>
                <a:ext uri="{FF2B5EF4-FFF2-40B4-BE49-F238E27FC236}">
                  <a16:creationId xmlns:a16="http://schemas.microsoft.com/office/drawing/2014/main" id="{6ABFA23B-92FA-4E92-927F-28B446E1547A}"/>
                </a:ext>
              </a:extLst>
            </p:cNvPr>
            <p:cNvSpPr txBox="1"/>
            <p:nvPr/>
          </p:nvSpPr>
          <p:spPr>
            <a:xfrm>
              <a:off x="3128581" y="2735405"/>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sp>
          <p:nvSpPr>
            <p:cNvPr id="365" name="文本框 364">
              <a:extLst>
                <a:ext uri="{FF2B5EF4-FFF2-40B4-BE49-F238E27FC236}">
                  <a16:creationId xmlns:a16="http://schemas.microsoft.com/office/drawing/2014/main" id="{DE17CE0A-A126-42C5-AC18-D56968436953}"/>
                </a:ext>
              </a:extLst>
            </p:cNvPr>
            <p:cNvSpPr txBox="1"/>
            <p:nvPr/>
          </p:nvSpPr>
          <p:spPr>
            <a:xfrm>
              <a:off x="3128581" y="3683377"/>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sp>
          <p:nvSpPr>
            <p:cNvPr id="366" name="文本框 365">
              <a:extLst>
                <a:ext uri="{FF2B5EF4-FFF2-40B4-BE49-F238E27FC236}">
                  <a16:creationId xmlns:a16="http://schemas.microsoft.com/office/drawing/2014/main" id="{45F165CA-63D6-4F6B-B1B5-537F7B521AB7}"/>
                </a:ext>
              </a:extLst>
            </p:cNvPr>
            <p:cNvSpPr txBox="1"/>
            <p:nvPr/>
          </p:nvSpPr>
          <p:spPr>
            <a:xfrm>
              <a:off x="3121998" y="4601406"/>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sp>
          <p:nvSpPr>
            <p:cNvPr id="367" name="文本框 366">
              <a:extLst>
                <a:ext uri="{FF2B5EF4-FFF2-40B4-BE49-F238E27FC236}">
                  <a16:creationId xmlns:a16="http://schemas.microsoft.com/office/drawing/2014/main" id="{6A023019-EC4E-4C88-B59F-F1532255818E}"/>
                </a:ext>
              </a:extLst>
            </p:cNvPr>
            <p:cNvSpPr txBox="1"/>
            <p:nvPr/>
          </p:nvSpPr>
          <p:spPr>
            <a:xfrm>
              <a:off x="3118401" y="5531675"/>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sp>
          <p:nvSpPr>
            <p:cNvPr id="368" name="文本框 367">
              <a:extLst>
                <a:ext uri="{FF2B5EF4-FFF2-40B4-BE49-F238E27FC236}">
                  <a16:creationId xmlns:a16="http://schemas.microsoft.com/office/drawing/2014/main" id="{A8BAD657-B821-4D8A-8D79-09AB0433BC4C}"/>
                </a:ext>
              </a:extLst>
            </p:cNvPr>
            <p:cNvSpPr txBox="1"/>
            <p:nvPr/>
          </p:nvSpPr>
          <p:spPr>
            <a:xfrm>
              <a:off x="1815077" y="2746577"/>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sp>
          <p:nvSpPr>
            <p:cNvPr id="369" name="文本框 368">
              <a:extLst>
                <a:ext uri="{FF2B5EF4-FFF2-40B4-BE49-F238E27FC236}">
                  <a16:creationId xmlns:a16="http://schemas.microsoft.com/office/drawing/2014/main" id="{ACEBC3B1-4841-421B-B551-0DD5B35535C5}"/>
                </a:ext>
              </a:extLst>
            </p:cNvPr>
            <p:cNvSpPr txBox="1"/>
            <p:nvPr/>
          </p:nvSpPr>
          <p:spPr>
            <a:xfrm>
              <a:off x="1814195" y="3684864"/>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sp>
          <p:nvSpPr>
            <p:cNvPr id="370" name="文本框 369">
              <a:extLst>
                <a:ext uri="{FF2B5EF4-FFF2-40B4-BE49-F238E27FC236}">
                  <a16:creationId xmlns:a16="http://schemas.microsoft.com/office/drawing/2014/main" id="{74415435-E9D9-4C84-AA63-C0E7984D80AC}"/>
                </a:ext>
              </a:extLst>
            </p:cNvPr>
            <p:cNvSpPr txBox="1"/>
            <p:nvPr/>
          </p:nvSpPr>
          <p:spPr>
            <a:xfrm>
              <a:off x="1815077" y="4607901"/>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sp>
          <p:nvSpPr>
            <p:cNvPr id="371" name="文本框 370">
              <a:extLst>
                <a:ext uri="{FF2B5EF4-FFF2-40B4-BE49-F238E27FC236}">
                  <a16:creationId xmlns:a16="http://schemas.microsoft.com/office/drawing/2014/main" id="{EE963869-B440-4B18-8232-EA8DCC26A018}"/>
                </a:ext>
              </a:extLst>
            </p:cNvPr>
            <p:cNvSpPr txBox="1"/>
            <p:nvPr/>
          </p:nvSpPr>
          <p:spPr>
            <a:xfrm>
              <a:off x="1808793" y="5525586"/>
              <a:ext cx="689642" cy="184666"/>
            </a:xfrm>
            <a:prstGeom prst="rect">
              <a:avLst/>
            </a:prstGeom>
            <a:noFill/>
          </p:spPr>
          <p:txBody>
            <a:bodyPr wrap="square" rtlCol="0">
              <a:spAutoFit/>
            </a:bodyPr>
            <a:lstStyle/>
            <a:p>
              <a:pPr algn="ctr" defTabSz="457200">
                <a:defRPr/>
              </a:pPr>
              <a:r>
                <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rPr>
                <a:t>位移</a:t>
              </a:r>
              <a:r>
                <a:rPr lang="en-US" altLang="zh-CN" sz="600" kern="0" dirty="0">
                  <a:solidFill>
                    <a:prstClr val="black"/>
                  </a:solidFill>
                  <a:latin typeface="Times New Roman" panose="020F0502020204030204"/>
                  <a:ea typeface="楷体" panose="02010609060101010101" pitchFamily="49" charset="-122"/>
                  <a:cs typeface="Arial" panose="020B0604020202020204" pitchFamily="34" charset="0"/>
                </a:rPr>
                <a:t> (μm)</a:t>
              </a:r>
              <a:endParaRPr lang="zh-CN" altLang="en-US" sz="600" kern="0" dirty="0">
                <a:solidFill>
                  <a:prstClr val="black"/>
                </a:solidFill>
                <a:latin typeface="Times New Roman" panose="020F0502020204030204"/>
                <a:ea typeface="楷体" panose="02010609060101010101" pitchFamily="49" charset="-122"/>
                <a:cs typeface="Arial" panose="020B0604020202020204" pitchFamily="34" charset="0"/>
              </a:endParaRPr>
            </a:p>
          </p:txBody>
        </p:sp>
      </p:grpSp>
      <p:sp>
        <p:nvSpPr>
          <p:cNvPr id="391" name="文本框 390">
            <a:extLst>
              <a:ext uri="{FF2B5EF4-FFF2-40B4-BE49-F238E27FC236}">
                <a16:creationId xmlns:a16="http://schemas.microsoft.com/office/drawing/2014/main" id="{70D35659-007E-4466-84D5-806F5306BC9A}"/>
              </a:ext>
            </a:extLst>
          </p:cNvPr>
          <p:cNvSpPr txBox="1"/>
          <p:nvPr/>
        </p:nvSpPr>
        <p:spPr>
          <a:xfrm>
            <a:off x="6096000" y="3039019"/>
            <a:ext cx="900954" cy="276999"/>
          </a:xfrm>
          <a:prstGeom prst="rect">
            <a:avLst/>
          </a:prstGeom>
          <a:noFill/>
        </p:spPr>
        <p:txBody>
          <a:bodyPr wrap="square" rtlCol="0">
            <a:spAutoFit/>
          </a:bodyPr>
          <a:lstStyle/>
          <a:p>
            <a:pPr algn="ctr"/>
            <a:r>
              <a:rPr lang="en-US" altLang="zh-CN" sz="1200" b="1" dirty="0">
                <a:solidFill>
                  <a:prstClr val="black"/>
                </a:solidFill>
                <a:latin typeface="Times New Roman" panose="020F0502020204030204"/>
                <a:ea typeface="黑体"/>
                <a:cs typeface="Arial" panose="020B0604020202020204" pitchFamily="34" charset="0"/>
              </a:rPr>
              <a:t>125 </a:t>
            </a:r>
            <a:r>
              <a:rPr lang="zh-CN" altLang="en-US" sz="1200" b="1" dirty="0">
                <a:solidFill>
                  <a:prstClr val="black"/>
                </a:solidFill>
                <a:latin typeface="Times New Roman" panose="020F0502020204030204"/>
                <a:ea typeface="黑体"/>
                <a:cs typeface="Arial" panose="020B0604020202020204" pitchFamily="34" charset="0"/>
              </a:rPr>
              <a:t>℃</a:t>
            </a:r>
          </a:p>
        </p:txBody>
      </p:sp>
      <p:sp>
        <p:nvSpPr>
          <p:cNvPr id="392" name="文本框 391">
            <a:extLst>
              <a:ext uri="{FF2B5EF4-FFF2-40B4-BE49-F238E27FC236}">
                <a16:creationId xmlns:a16="http://schemas.microsoft.com/office/drawing/2014/main" id="{2112AD8E-6144-42E5-8C60-4733A13BA742}"/>
              </a:ext>
            </a:extLst>
          </p:cNvPr>
          <p:cNvSpPr txBox="1"/>
          <p:nvPr/>
        </p:nvSpPr>
        <p:spPr>
          <a:xfrm>
            <a:off x="6096000" y="3957336"/>
            <a:ext cx="900954" cy="276999"/>
          </a:xfrm>
          <a:prstGeom prst="rect">
            <a:avLst/>
          </a:prstGeom>
          <a:noFill/>
        </p:spPr>
        <p:txBody>
          <a:bodyPr wrap="square" rtlCol="0">
            <a:spAutoFit/>
          </a:bodyPr>
          <a:lstStyle/>
          <a:p>
            <a:pPr algn="ctr"/>
            <a:r>
              <a:rPr lang="en-US" altLang="zh-CN" sz="1200" b="1" dirty="0">
                <a:solidFill>
                  <a:prstClr val="black"/>
                </a:solidFill>
                <a:latin typeface="Times New Roman" panose="020F0502020204030204"/>
                <a:ea typeface="黑体"/>
                <a:cs typeface="Arial" panose="020B0604020202020204" pitchFamily="34" charset="0"/>
              </a:rPr>
              <a:t>150 </a:t>
            </a:r>
            <a:r>
              <a:rPr lang="zh-CN" altLang="en-US" sz="1200" b="1" dirty="0">
                <a:solidFill>
                  <a:prstClr val="black"/>
                </a:solidFill>
                <a:latin typeface="Times New Roman" panose="020F0502020204030204"/>
                <a:ea typeface="黑体"/>
                <a:cs typeface="Arial" panose="020B0604020202020204" pitchFamily="34" charset="0"/>
              </a:rPr>
              <a:t>℃</a:t>
            </a:r>
          </a:p>
        </p:txBody>
      </p:sp>
      <p:sp>
        <p:nvSpPr>
          <p:cNvPr id="393" name="文本框 392">
            <a:extLst>
              <a:ext uri="{FF2B5EF4-FFF2-40B4-BE49-F238E27FC236}">
                <a16:creationId xmlns:a16="http://schemas.microsoft.com/office/drawing/2014/main" id="{E7C46533-7090-4997-94D9-EFB5FAB71C77}"/>
              </a:ext>
            </a:extLst>
          </p:cNvPr>
          <p:cNvSpPr txBox="1"/>
          <p:nvPr/>
        </p:nvSpPr>
        <p:spPr>
          <a:xfrm>
            <a:off x="6118225" y="4877047"/>
            <a:ext cx="878729" cy="276999"/>
          </a:xfrm>
          <a:prstGeom prst="rect">
            <a:avLst/>
          </a:prstGeom>
          <a:noFill/>
        </p:spPr>
        <p:txBody>
          <a:bodyPr wrap="square" rtlCol="0">
            <a:spAutoFit/>
          </a:bodyPr>
          <a:lstStyle/>
          <a:p>
            <a:pPr algn="ctr"/>
            <a:r>
              <a:rPr lang="en-US" altLang="zh-CN" sz="1200" b="1" dirty="0">
                <a:solidFill>
                  <a:prstClr val="black"/>
                </a:solidFill>
                <a:latin typeface="Times New Roman" panose="020F0502020204030204"/>
                <a:ea typeface="黑体"/>
                <a:cs typeface="Arial" panose="020B0604020202020204" pitchFamily="34" charset="0"/>
              </a:rPr>
              <a:t>175 </a:t>
            </a:r>
            <a:r>
              <a:rPr lang="zh-CN" altLang="en-US" sz="1200" b="1" dirty="0">
                <a:solidFill>
                  <a:prstClr val="black"/>
                </a:solidFill>
                <a:latin typeface="Times New Roman" panose="020F0502020204030204"/>
                <a:ea typeface="黑体"/>
                <a:cs typeface="Arial" panose="020B0604020202020204" pitchFamily="34" charset="0"/>
              </a:rPr>
              <a:t>℃</a:t>
            </a:r>
          </a:p>
        </p:txBody>
      </p:sp>
      <p:sp>
        <p:nvSpPr>
          <p:cNvPr id="394" name="文本框 393">
            <a:extLst>
              <a:ext uri="{FF2B5EF4-FFF2-40B4-BE49-F238E27FC236}">
                <a16:creationId xmlns:a16="http://schemas.microsoft.com/office/drawing/2014/main" id="{35FA6B56-18D9-447B-B8BA-98B2C27F554F}"/>
              </a:ext>
            </a:extLst>
          </p:cNvPr>
          <p:cNvSpPr txBox="1"/>
          <p:nvPr/>
        </p:nvSpPr>
        <p:spPr>
          <a:xfrm>
            <a:off x="6194612" y="5792682"/>
            <a:ext cx="802342" cy="276999"/>
          </a:xfrm>
          <a:prstGeom prst="rect">
            <a:avLst/>
          </a:prstGeom>
          <a:noFill/>
        </p:spPr>
        <p:txBody>
          <a:bodyPr wrap="square" rtlCol="0">
            <a:spAutoFit/>
          </a:bodyPr>
          <a:lstStyle/>
          <a:p>
            <a:pPr algn="ctr"/>
            <a:r>
              <a:rPr lang="en-US" altLang="zh-CN" sz="1200" b="1" dirty="0">
                <a:solidFill>
                  <a:prstClr val="black"/>
                </a:solidFill>
                <a:latin typeface="Times New Roman" panose="020F0502020204030204"/>
                <a:ea typeface="黑体"/>
                <a:cs typeface="Arial" panose="020B0604020202020204" pitchFamily="34" charset="0"/>
              </a:rPr>
              <a:t>200 </a:t>
            </a:r>
            <a:r>
              <a:rPr lang="zh-CN" altLang="en-US" sz="1200" b="1" dirty="0">
                <a:solidFill>
                  <a:prstClr val="black"/>
                </a:solidFill>
                <a:latin typeface="Times New Roman" panose="020F0502020204030204"/>
                <a:ea typeface="黑体"/>
                <a:cs typeface="Arial" panose="020B0604020202020204" pitchFamily="34" charset="0"/>
              </a:rPr>
              <a:t>℃</a:t>
            </a:r>
          </a:p>
        </p:txBody>
      </p:sp>
      <p:sp>
        <p:nvSpPr>
          <p:cNvPr id="395" name="文本框 394">
            <a:extLst>
              <a:ext uri="{FF2B5EF4-FFF2-40B4-BE49-F238E27FC236}">
                <a16:creationId xmlns:a16="http://schemas.microsoft.com/office/drawing/2014/main" id="{FCE3B7E4-9918-4799-ABBF-A0CB34BF8118}"/>
              </a:ext>
            </a:extLst>
          </p:cNvPr>
          <p:cNvSpPr txBox="1"/>
          <p:nvPr/>
        </p:nvSpPr>
        <p:spPr>
          <a:xfrm>
            <a:off x="7073407" y="2394811"/>
            <a:ext cx="856842" cy="276999"/>
          </a:xfrm>
          <a:prstGeom prst="rect">
            <a:avLst/>
          </a:prstGeom>
          <a:noFill/>
        </p:spPr>
        <p:txBody>
          <a:bodyPr wrap="square" rtlCol="0">
            <a:spAutoFit/>
          </a:bodyPr>
          <a:lstStyle/>
          <a:p>
            <a:pPr algn="ctr"/>
            <a:r>
              <a:rPr lang="en-US" altLang="zh-CN" sz="1200" b="1" dirty="0">
                <a:solidFill>
                  <a:prstClr val="black"/>
                </a:solidFill>
                <a:latin typeface="Times New Roman" panose="020F0502020204030204"/>
                <a:ea typeface="黑体"/>
                <a:cs typeface="Arial" panose="020B0604020202020204" pitchFamily="34" charset="0"/>
              </a:rPr>
              <a:t>50/70/120</a:t>
            </a:r>
            <a:endParaRPr lang="zh-CN" altLang="en-US" sz="1200" b="1" dirty="0">
              <a:solidFill>
                <a:prstClr val="black"/>
              </a:solidFill>
              <a:latin typeface="Times New Roman" panose="020F0502020204030204"/>
              <a:ea typeface="黑体"/>
              <a:cs typeface="Arial" panose="020B0604020202020204" pitchFamily="34" charset="0"/>
            </a:endParaRPr>
          </a:p>
        </p:txBody>
      </p:sp>
      <p:sp>
        <p:nvSpPr>
          <p:cNvPr id="396" name="文本框 395">
            <a:extLst>
              <a:ext uri="{FF2B5EF4-FFF2-40B4-BE49-F238E27FC236}">
                <a16:creationId xmlns:a16="http://schemas.microsoft.com/office/drawing/2014/main" id="{A6BE6D11-4BEE-4280-A77B-4F767102DC37}"/>
              </a:ext>
            </a:extLst>
          </p:cNvPr>
          <p:cNvSpPr txBox="1"/>
          <p:nvPr/>
        </p:nvSpPr>
        <p:spPr>
          <a:xfrm>
            <a:off x="8478422" y="2394811"/>
            <a:ext cx="856842" cy="276999"/>
          </a:xfrm>
          <a:prstGeom prst="rect">
            <a:avLst/>
          </a:prstGeom>
          <a:noFill/>
        </p:spPr>
        <p:txBody>
          <a:bodyPr wrap="square" rtlCol="0">
            <a:spAutoFit/>
          </a:bodyPr>
          <a:lstStyle/>
          <a:p>
            <a:pPr algn="ctr"/>
            <a:r>
              <a:rPr lang="en-US" altLang="zh-CN" sz="1200" b="1" dirty="0">
                <a:solidFill>
                  <a:prstClr val="black"/>
                </a:solidFill>
                <a:latin typeface="Times New Roman" panose="020F0502020204030204"/>
                <a:ea typeface="黑体"/>
                <a:cs typeface="Arial" panose="020B0604020202020204" pitchFamily="34" charset="0"/>
              </a:rPr>
              <a:t>70/90/150</a:t>
            </a:r>
            <a:endParaRPr lang="zh-CN" altLang="en-US" sz="1200" b="1" dirty="0">
              <a:solidFill>
                <a:prstClr val="black"/>
              </a:solidFill>
              <a:latin typeface="Times New Roman" panose="020F0502020204030204"/>
              <a:ea typeface="黑体"/>
              <a:cs typeface="Arial" panose="020B0604020202020204" pitchFamily="34" charset="0"/>
            </a:endParaRPr>
          </a:p>
        </p:txBody>
      </p:sp>
      <p:sp>
        <p:nvSpPr>
          <p:cNvPr id="397" name="文本框 8">
            <a:extLst>
              <a:ext uri="{FF2B5EF4-FFF2-40B4-BE49-F238E27FC236}">
                <a16:creationId xmlns:a16="http://schemas.microsoft.com/office/drawing/2014/main" id="{149FF4E1-A455-444D-9758-1CEB32EF36DB}"/>
              </a:ext>
            </a:extLst>
          </p:cNvPr>
          <p:cNvSpPr txBox="1"/>
          <p:nvPr/>
        </p:nvSpPr>
        <p:spPr>
          <a:xfrm>
            <a:off x="9610165" y="2404607"/>
            <a:ext cx="1048370"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200" b="1" dirty="0">
                <a:solidFill>
                  <a:prstClr val="black"/>
                </a:solidFill>
                <a:latin typeface="Times New Roman" panose="020F0502020204030204"/>
                <a:ea typeface="黑体"/>
                <a:cs typeface="Arial" panose="020B0604020202020204" pitchFamily="34" charset="0"/>
              </a:rPr>
              <a:t>90/110/180</a:t>
            </a:r>
            <a:endParaRPr lang="zh-CN" altLang="en-US" sz="1200" b="1" dirty="0">
              <a:solidFill>
                <a:prstClr val="black"/>
              </a:solidFill>
              <a:latin typeface="Times New Roman" panose="020F0502020204030204"/>
              <a:ea typeface="黑体"/>
              <a:cs typeface="Arial" panose="020B0604020202020204" pitchFamily="34" charset="0"/>
            </a:endParaRPr>
          </a:p>
        </p:txBody>
      </p:sp>
      <p:sp>
        <p:nvSpPr>
          <p:cNvPr id="398" name="矩形 397">
            <a:extLst>
              <a:ext uri="{FF2B5EF4-FFF2-40B4-BE49-F238E27FC236}">
                <a16:creationId xmlns:a16="http://schemas.microsoft.com/office/drawing/2014/main" id="{2DFDCBE9-FC52-4A3F-B369-AE4B56367150}"/>
              </a:ext>
            </a:extLst>
          </p:cNvPr>
          <p:cNvSpPr/>
          <p:nvPr/>
        </p:nvSpPr>
        <p:spPr>
          <a:xfrm>
            <a:off x="10482068" y="2391906"/>
            <a:ext cx="603050" cy="276999"/>
          </a:xfrm>
          <a:prstGeom prst="rect">
            <a:avLst/>
          </a:prstGeom>
        </p:spPr>
        <p:txBody>
          <a:bodyPr wrap="none">
            <a:spAutoFit/>
          </a:bodyPr>
          <a:lstStyle/>
          <a:p>
            <a:pPr algn="ctr"/>
            <a:r>
              <a:rPr lang="en-US" altLang="zh-CN" sz="1200" b="1" dirty="0">
                <a:solidFill>
                  <a:prstClr val="black"/>
                </a:solidFill>
                <a:latin typeface="Times New Roman" panose="020F0502020204030204"/>
                <a:ea typeface="黑体"/>
                <a:cs typeface="Arial" panose="020B0604020202020204" pitchFamily="34" charset="0"/>
              </a:rPr>
              <a:t>(MPa)</a:t>
            </a:r>
            <a:endParaRPr lang="zh-CN" altLang="en-US" sz="1200" b="1" dirty="0">
              <a:solidFill>
                <a:prstClr val="black"/>
              </a:solidFill>
              <a:latin typeface="Times New Roman" panose="020F0502020204030204"/>
              <a:ea typeface="黑体"/>
              <a:cs typeface="Arial" panose="020B0604020202020204" pitchFamily="34" charset="0"/>
            </a:endParaRPr>
          </a:p>
        </p:txBody>
      </p:sp>
      <p:grpSp>
        <p:nvGrpSpPr>
          <p:cNvPr id="399" name="组合 398">
            <a:extLst>
              <a:ext uri="{FF2B5EF4-FFF2-40B4-BE49-F238E27FC236}">
                <a16:creationId xmlns:a16="http://schemas.microsoft.com/office/drawing/2014/main" id="{74A035E5-99CC-4EAC-96D1-EAC9DE5D5C58}"/>
              </a:ext>
            </a:extLst>
          </p:cNvPr>
          <p:cNvGrpSpPr/>
          <p:nvPr/>
        </p:nvGrpSpPr>
        <p:grpSpPr>
          <a:xfrm>
            <a:off x="6353766" y="2317728"/>
            <a:ext cx="395785" cy="579327"/>
            <a:chOff x="1227263" y="2401266"/>
            <a:chExt cx="595427" cy="871551"/>
          </a:xfrm>
        </p:grpSpPr>
        <p:grpSp>
          <p:nvGrpSpPr>
            <p:cNvPr id="400" name="组合 399">
              <a:extLst>
                <a:ext uri="{FF2B5EF4-FFF2-40B4-BE49-F238E27FC236}">
                  <a16:creationId xmlns:a16="http://schemas.microsoft.com/office/drawing/2014/main" id="{D375AF8B-0540-4359-B1AA-115D6D015738}"/>
                </a:ext>
              </a:extLst>
            </p:cNvPr>
            <p:cNvGrpSpPr/>
            <p:nvPr/>
          </p:nvGrpSpPr>
          <p:grpSpPr>
            <a:xfrm>
              <a:off x="1265334" y="2674777"/>
              <a:ext cx="392221" cy="332525"/>
              <a:chOff x="2499669" y="4274723"/>
              <a:chExt cx="734593" cy="622790"/>
            </a:xfrm>
          </p:grpSpPr>
          <p:cxnSp>
            <p:nvCxnSpPr>
              <p:cNvPr id="404" name="直接箭头连接符 403">
                <a:extLst>
                  <a:ext uri="{FF2B5EF4-FFF2-40B4-BE49-F238E27FC236}">
                    <a16:creationId xmlns:a16="http://schemas.microsoft.com/office/drawing/2014/main" id="{96E34D59-EF5D-499B-9B55-FE278E9C8636}"/>
                  </a:ext>
                </a:extLst>
              </p:cNvPr>
              <p:cNvCxnSpPr>
                <a:cxnSpLocks/>
              </p:cNvCxnSpPr>
              <p:nvPr/>
            </p:nvCxnSpPr>
            <p:spPr>
              <a:xfrm flipH="1">
                <a:off x="2499669" y="4676587"/>
                <a:ext cx="368189" cy="220926"/>
              </a:xfrm>
              <a:prstGeom prst="straightConnector1">
                <a:avLst/>
              </a:prstGeom>
              <a:noFill/>
              <a:ln w="19050" cap="flat" cmpd="sng" algn="ctr">
                <a:solidFill>
                  <a:srgbClr val="4472C4">
                    <a:lumMod val="75000"/>
                  </a:srgbClr>
                </a:solidFill>
                <a:prstDash val="solid"/>
                <a:miter lim="800000"/>
                <a:tailEnd type="stealth"/>
              </a:ln>
              <a:effectLst/>
            </p:spPr>
          </p:cxnSp>
          <p:cxnSp>
            <p:nvCxnSpPr>
              <p:cNvPr id="405" name="直接箭头连接符 404">
                <a:extLst>
                  <a:ext uri="{FF2B5EF4-FFF2-40B4-BE49-F238E27FC236}">
                    <a16:creationId xmlns:a16="http://schemas.microsoft.com/office/drawing/2014/main" id="{17E4E39D-63E2-4418-9970-5D005FC54184}"/>
                  </a:ext>
                </a:extLst>
              </p:cNvPr>
              <p:cNvCxnSpPr>
                <a:cxnSpLocks/>
              </p:cNvCxnSpPr>
              <p:nvPr/>
            </p:nvCxnSpPr>
            <p:spPr>
              <a:xfrm flipV="1">
                <a:off x="2876054" y="4274723"/>
                <a:ext cx="425" cy="396000"/>
              </a:xfrm>
              <a:prstGeom prst="straightConnector1">
                <a:avLst/>
              </a:prstGeom>
              <a:noFill/>
              <a:ln w="19050" cap="flat" cmpd="sng" algn="ctr">
                <a:solidFill>
                  <a:srgbClr val="70AD47"/>
                </a:solidFill>
                <a:prstDash val="solid"/>
                <a:miter lim="800000"/>
                <a:tailEnd type="stealth"/>
              </a:ln>
              <a:effectLst/>
            </p:spPr>
          </p:cxnSp>
          <p:cxnSp>
            <p:nvCxnSpPr>
              <p:cNvPr id="406" name="直接箭头连接符 405">
                <a:extLst>
                  <a:ext uri="{FF2B5EF4-FFF2-40B4-BE49-F238E27FC236}">
                    <a16:creationId xmlns:a16="http://schemas.microsoft.com/office/drawing/2014/main" id="{E631BC09-47FD-431D-9CF9-0C44709DD984}"/>
                  </a:ext>
                </a:extLst>
              </p:cNvPr>
              <p:cNvCxnSpPr>
                <a:cxnSpLocks/>
              </p:cNvCxnSpPr>
              <p:nvPr/>
            </p:nvCxnSpPr>
            <p:spPr>
              <a:xfrm>
                <a:off x="2867852" y="4679544"/>
                <a:ext cx="366410" cy="205134"/>
              </a:xfrm>
              <a:prstGeom prst="straightConnector1">
                <a:avLst/>
              </a:prstGeom>
              <a:noFill/>
              <a:ln w="19050" cap="flat" cmpd="sng" algn="ctr">
                <a:solidFill>
                  <a:srgbClr val="C00000"/>
                </a:solidFill>
                <a:prstDash val="solid"/>
                <a:miter lim="800000"/>
                <a:tailEnd type="stealth"/>
              </a:ln>
              <a:effectLst/>
            </p:spPr>
          </p:cxnSp>
        </p:grpSp>
        <p:sp>
          <p:nvSpPr>
            <p:cNvPr id="401" name="文本框 400">
              <a:extLst>
                <a:ext uri="{FF2B5EF4-FFF2-40B4-BE49-F238E27FC236}">
                  <a16:creationId xmlns:a16="http://schemas.microsoft.com/office/drawing/2014/main" id="{D427F8F2-3BA0-4FF1-828D-43172FE82FA3}"/>
                </a:ext>
              </a:extLst>
            </p:cNvPr>
            <p:cNvSpPr txBox="1"/>
            <p:nvPr/>
          </p:nvSpPr>
          <p:spPr>
            <a:xfrm>
              <a:off x="1583099" y="2790016"/>
              <a:ext cx="239591" cy="41672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rPr>
                <a:t>x</a:t>
              </a:r>
              <a:endParaRPr kumimoji="0" lang="zh-CN" altLang="en-US" sz="1200" b="0" i="1"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endParaRPr>
            </a:p>
          </p:txBody>
        </p:sp>
        <p:sp>
          <p:nvSpPr>
            <p:cNvPr id="402" name="文本框 401">
              <a:extLst>
                <a:ext uri="{FF2B5EF4-FFF2-40B4-BE49-F238E27FC236}">
                  <a16:creationId xmlns:a16="http://schemas.microsoft.com/office/drawing/2014/main" id="{12202D3A-5AF7-41C2-BF63-DD72CB30856B}"/>
                </a:ext>
              </a:extLst>
            </p:cNvPr>
            <p:cNvSpPr txBox="1"/>
            <p:nvPr/>
          </p:nvSpPr>
          <p:spPr>
            <a:xfrm>
              <a:off x="1471068" y="2401266"/>
              <a:ext cx="239591" cy="41672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70AD47"/>
                  </a:solidFill>
                  <a:effectLst/>
                  <a:uLnTx/>
                  <a:uFillTx/>
                  <a:latin typeface="Times New Roman" panose="020F0502020204030204"/>
                  <a:ea typeface="黑体"/>
                  <a:cs typeface="Arial" panose="020B0604020202020204" pitchFamily="34" charset="0"/>
                </a:rPr>
                <a:t>y</a:t>
              </a:r>
              <a:endParaRPr kumimoji="0" lang="zh-CN" altLang="en-US" sz="1200" b="0" i="1" u="none" strike="noStrike" kern="0" cap="none" spc="0" normalizeH="0" baseline="0" noProof="0" dirty="0">
                <a:ln>
                  <a:noFill/>
                </a:ln>
                <a:solidFill>
                  <a:srgbClr val="70AD47"/>
                </a:solidFill>
                <a:effectLst/>
                <a:uLnTx/>
                <a:uFillTx/>
                <a:latin typeface="Times New Roman" panose="020F0502020204030204"/>
                <a:ea typeface="黑体"/>
                <a:cs typeface="Arial" panose="020B0604020202020204" pitchFamily="34" charset="0"/>
              </a:endParaRPr>
            </a:p>
          </p:txBody>
        </p:sp>
        <p:sp>
          <p:nvSpPr>
            <p:cNvPr id="403" name="文本框 402">
              <a:extLst>
                <a:ext uri="{FF2B5EF4-FFF2-40B4-BE49-F238E27FC236}">
                  <a16:creationId xmlns:a16="http://schemas.microsoft.com/office/drawing/2014/main" id="{7560B6CB-BBEA-4A30-85AC-49242D3A0BB0}"/>
                </a:ext>
              </a:extLst>
            </p:cNvPr>
            <p:cNvSpPr txBox="1"/>
            <p:nvPr/>
          </p:nvSpPr>
          <p:spPr>
            <a:xfrm>
              <a:off x="1227263" y="2856094"/>
              <a:ext cx="239591" cy="41672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srgbClr val="4472C4">
                      <a:lumMod val="75000"/>
                    </a:srgbClr>
                  </a:solidFill>
                  <a:effectLst/>
                  <a:uLnTx/>
                  <a:uFillTx/>
                  <a:latin typeface="Times New Roman" panose="020F0502020204030204"/>
                  <a:ea typeface="黑体"/>
                  <a:cs typeface="Arial" panose="020B0604020202020204" pitchFamily="34" charset="0"/>
                </a:rPr>
                <a:t>z</a:t>
              </a:r>
              <a:endParaRPr kumimoji="0" lang="zh-CN" altLang="en-US" sz="1200" b="0" i="1" u="none" strike="noStrike" kern="0" cap="none" spc="0" normalizeH="0" baseline="0" noProof="0" dirty="0">
                <a:ln>
                  <a:noFill/>
                </a:ln>
                <a:solidFill>
                  <a:srgbClr val="4472C4">
                    <a:lumMod val="75000"/>
                  </a:srgbClr>
                </a:solidFill>
                <a:effectLst/>
                <a:uLnTx/>
                <a:uFillTx/>
                <a:latin typeface="Times New Roman" panose="020F0502020204030204"/>
                <a:ea typeface="黑体"/>
                <a:cs typeface="Arial" panose="020B0604020202020204" pitchFamily="34" charset="0"/>
              </a:endParaRPr>
            </a:p>
          </p:txBody>
        </p:sp>
      </p:grpSp>
      <p:pic>
        <p:nvPicPr>
          <p:cNvPr id="407" name="图片 406">
            <a:extLst>
              <a:ext uri="{FF2B5EF4-FFF2-40B4-BE49-F238E27FC236}">
                <a16:creationId xmlns:a16="http://schemas.microsoft.com/office/drawing/2014/main" id="{59F763F6-79EC-40EA-A1DD-DFDA1871C469}"/>
              </a:ext>
            </a:extLst>
          </p:cNvPr>
          <p:cNvPicPr>
            <a:picLocks noChangeAspect="1"/>
          </p:cNvPicPr>
          <p:nvPr/>
        </p:nvPicPr>
        <p:blipFill rotWithShape="1">
          <a:blip r:embed="rId18"/>
          <a:srcRect l="10938" t="3854" r="6564" b="3539"/>
          <a:stretch/>
        </p:blipFill>
        <p:spPr>
          <a:xfrm>
            <a:off x="9745725" y="3625889"/>
            <a:ext cx="972219" cy="849497"/>
          </a:xfrm>
          <a:prstGeom prst="rect">
            <a:avLst/>
          </a:prstGeom>
        </p:spPr>
      </p:pic>
      <p:pic>
        <p:nvPicPr>
          <p:cNvPr id="408" name="图片 407">
            <a:extLst>
              <a:ext uri="{FF2B5EF4-FFF2-40B4-BE49-F238E27FC236}">
                <a16:creationId xmlns:a16="http://schemas.microsoft.com/office/drawing/2014/main" id="{F8CE3A79-EBB5-42FB-9EE2-16A784B718A6}"/>
              </a:ext>
            </a:extLst>
          </p:cNvPr>
          <p:cNvPicPr>
            <a:picLocks noChangeAspect="1"/>
          </p:cNvPicPr>
          <p:nvPr/>
        </p:nvPicPr>
        <p:blipFill rotWithShape="1">
          <a:blip r:embed="rId19"/>
          <a:srcRect l="9267" t="7901" r="7537" b="3828"/>
          <a:stretch/>
        </p:blipFill>
        <p:spPr>
          <a:xfrm>
            <a:off x="9744346" y="2704520"/>
            <a:ext cx="971537" cy="853122"/>
          </a:xfrm>
          <a:prstGeom prst="rect">
            <a:avLst/>
          </a:prstGeom>
        </p:spPr>
      </p:pic>
      <p:pic>
        <p:nvPicPr>
          <p:cNvPr id="409" name="图片 408">
            <a:extLst>
              <a:ext uri="{FF2B5EF4-FFF2-40B4-BE49-F238E27FC236}">
                <a16:creationId xmlns:a16="http://schemas.microsoft.com/office/drawing/2014/main" id="{B31E7E2E-3569-4766-B0C2-12CE145E8D34}"/>
              </a:ext>
            </a:extLst>
          </p:cNvPr>
          <p:cNvPicPr>
            <a:picLocks noChangeAspect="1"/>
          </p:cNvPicPr>
          <p:nvPr/>
        </p:nvPicPr>
        <p:blipFill rotWithShape="1">
          <a:blip r:embed="rId20"/>
          <a:srcRect l="10902" t="4154" r="5694" b="3318"/>
          <a:stretch/>
        </p:blipFill>
        <p:spPr>
          <a:xfrm>
            <a:off x="9744346" y="4545359"/>
            <a:ext cx="971537" cy="847897"/>
          </a:xfrm>
          <a:prstGeom prst="rect">
            <a:avLst/>
          </a:prstGeom>
        </p:spPr>
      </p:pic>
      <p:pic>
        <p:nvPicPr>
          <p:cNvPr id="410" name="图片 409">
            <a:extLst>
              <a:ext uri="{FF2B5EF4-FFF2-40B4-BE49-F238E27FC236}">
                <a16:creationId xmlns:a16="http://schemas.microsoft.com/office/drawing/2014/main" id="{E31361EC-9BCC-4A4E-9580-509B66AF0CA0}"/>
              </a:ext>
            </a:extLst>
          </p:cNvPr>
          <p:cNvPicPr>
            <a:picLocks noChangeAspect="1"/>
          </p:cNvPicPr>
          <p:nvPr/>
        </p:nvPicPr>
        <p:blipFill rotWithShape="1">
          <a:blip r:embed="rId21"/>
          <a:srcRect l="4537" t="3239" r="3655" b="2433"/>
          <a:stretch/>
        </p:blipFill>
        <p:spPr>
          <a:xfrm>
            <a:off x="9744346" y="5463103"/>
            <a:ext cx="971537" cy="858335"/>
          </a:xfrm>
          <a:prstGeom prst="rect">
            <a:avLst/>
          </a:prstGeom>
        </p:spPr>
      </p:pic>
      <p:pic>
        <p:nvPicPr>
          <p:cNvPr id="411" name="图片 410">
            <a:extLst>
              <a:ext uri="{FF2B5EF4-FFF2-40B4-BE49-F238E27FC236}">
                <a16:creationId xmlns:a16="http://schemas.microsoft.com/office/drawing/2014/main" id="{EDA33EC3-5B32-4E93-96F7-5963FD0F34DF}"/>
              </a:ext>
            </a:extLst>
          </p:cNvPr>
          <p:cNvPicPr>
            <a:picLocks noChangeAspect="1"/>
          </p:cNvPicPr>
          <p:nvPr/>
        </p:nvPicPr>
        <p:blipFill rotWithShape="1">
          <a:blip r:embed="rId22"/>
          <a:srcRect l="7778" t="5583" r="3518" b="4216"/>
          <a:stretch/>
        </p:blipFill>
        <p:spPr>
          <a:xfrm>
            <a:off x="8478710" y="2704518"/>
            <a:ext cx="983214" cy="854283"/>
          </a:xfrm>
          <a:prstGeom prst="rect">
            <a:avLst/>
          </a:prstGeom>
        </p:spPr>
      </p:pic>
      <p:pic>
        <p:nvPicPr>
          <p:cNvPr id="412" name="图片 411">
            <a:extLst>
              <a:ext uri="{FF2B5EF4-FFF2-40B4-BE49-F238E27FC236}">
                <a16:creationId xmlns:a16="http://schemas.microsoft.com/office/drawing/2014/main" id="{410DC5B1-7B98-404F-A5BC-97EC26DE8AEA}"/>
              </a:ext>
            </a:extLst>
          </p:cNvPr>
          <p:cNvPicPr>
            <a:picLocks noChangeAspect="1"/>
          </p:cNvPicPr>
          <p:nvPr/>
        </p:nvPicPr>
        <p:blipFill rotWithShape="1">
          <a:blip r:embed="rId23"/>
          <a:srcRect l="16285" t="6890" r="12380" b="4906"/>
          <a:stretch/>
        </p:blipFill>
        <p:spPr>
          <a:xfrm>
            <a:off x="8478422" y="3625889"/>
            <a:ext cx="983502" cy="851494"/>
          </a:xfrm>
          <a:prstGeom prst="rect">
            <a:avLst/>
          </a:prstGeom>
        </p:spPr>
      </p:pic>
      <p:pic>
        <p:nvPicPr>
          <p:cNvPr id="413" name="图片 412">
            <a:extLst>
              <a:ext uri="{FF2B5EF4-FFF2-40B4-BE49-F238E27FC236}">
                <a16:creationId xmlns:a16="http://schemas.microsoft.com/office/drawing/2014/main" id="{2336DDD0-CF37-4FB4-A2F4-E88EA6D67AE9}"/>
              </a:ext>
            </a:extLst>
          </p:cNvPr>
          <p:cNvPicPr>
            <a:picLocks noChangeAspect="1"/>
          </p:cNvPicPr>
          <p:nvPr/>
        </p:nvPicPr>
        <p:blipFill rotWithShape="1">
          <a:blip r:embed="rId24"/>
          <a:srcRect l="15347" t="8666" r="5208" b="4727"/>
          <a:stretch/>
        </p:blipFill>
        <p:spPr>
          <a:xfrm>
            <a:off x="8478422" y="4548697"/>
            <a:ext cx="983502" cy="841221"/>
          </a:xfrm>
          <a:prstGeom prst="rect">
            <a:avLst/>
          </a:prstGeom>
        </p:spPr>
      </p:pic>
      <p:pic>
        <p:nvPicPr>
          <p:cNvPr id="414" name="图片 413">
            <a:extLst>
              <a:ext uri="{FF2B5EF4-FFF2-40B4-BE49-F238E27FC236}">
                <a16:creationId xmlns:a16="http://schemas.microsoft.com/office/drawing/2014/main" id="{0107E6F7-CC2A-4F73-9C04-20C4732711A1}"/>
              </a:ext>
            </a:extLst>
          </p:cNvPr>
          <p:cNvPicPr>
            <a:picLocks noChangeAspect="1"/>
          </p:cNvPicPr>
          <p:nvPr/>
        </p:nvPicPr>
        <p:blipFill rotWithShape="1">
          <a:blip r:embed="rId25"/>
          <a:srcRect l="7129" t="5170" r="5000" b="2174"/>
          <a:stretch/>
        </p:blipFill>
        <p:spPr>
          <a:xfrm>
            <a:off x="8478422" y="5448050"/>
            <a:ext cx="983502" cy="873388"/>
          </a:xfrm>
          <a:prstGeom prst="rect">
            <a:avLst/>
          </a:prstGeom>
        </p:spPr>
      </p:pic>
      <p:pic>
        <p:nvPicPr>
          <p:cNvPr id="415" name="图片 414">
            <a:extLst>
              <a:ext uri="{FF2B5EF4-FFF2-40B4-BE49-F238E27FC236}">
                <a16:creationId xmlns:a16="http://schemas.microsoft.com/office/drawing/2014/main" id="{1B2E56A9-2443-4164-A31C-AE4150556772}"/>
              </a:ext>
            </a:extLst>
          </p:cNvPr>
          <p:cNvPicPr>
            <a:picLocks noChangeAspect="1"/>
          </p:cNvPicPr>
          <p:nvPr/>
        </p:nvPicPr>
        <p:blipFill rotWithShape="1">
          <a:blip r:embed="rId26"/>
          <a:srcRect l="22430" t="6666" r="2084" b="5000"/>
          <a:stretch/>
        </p:blipFill>
        <p:spPr>
          <a:xfrm>
            <a:off x="7120376" y="2699447"/>
            <a:ext cx="973381" cy="854283"/>
          </a:xfrm>
          <a:prstGeom prst="rect">
            <a:avLst/>
          </a:prstGeom>
        </p:spPr>
      </p:pic>
      <p:pic>
        <p:nvPicPr>
          <p:cNvPr id="416" name="图片 415">
            <a:extLst>
              <a:ext uri="{FF2B5EF4-FFF2-40B4-BE49-F238E27FC236}">
                <a16:creationId xmlns:a16="http://schemas.microsoft.com/office/drawing/2014/main" id="{38D2F781-9E77-488C-899D-7C5B5C3EBCF6}"/>
              </a:ext>
            </a:extLst>
          </p:cNvPr>
          <p:cNvPicPr>
            <a:picLocks noChangeAspect="1"/>
          </p:cNvPicPr>
          <p:nvPr/>
        </p:nvPicPr>
        <p:blipFill rotWithShape="1">
          <a:blip r:embed="rId27"/>
          <a:srcRect l="9063" t="5575" r="8056" b="2881"/>
          <a:stretch/>
        </p:blipFill>
        <p:spPr>
          <a:xfrm>
            <a:off x="7118160" y="3626801"/>
            <a:ext cx="973930" cy="847674"/>
          </a:xfrm>
          <a:prstGeom prst="rect">
            <a:avLst/>
          </a:prstGeom>
        </p:spPr>
      </p:pic>
      <p:pic>
        <p:nvPicPr>
          <p:cNvPr id="417" name="图片 416">
            <a:extLst>
              <a:ext uri="{FF2B5EF4-FFF2-40B4-BE49-F238E27FC236}">
                <a16:creationId xmlns:a16="http://schemas.microsoft.com/office/drawing/2014/main" id="{29648A68-19C8-4C72-8934-C3BBE1EBAB83}"/>
              </a:ext>
            </a:extLst>
          </p:cNvPr>
          <p:cNvPicPr>
            <a:picLocks noChangeAspect="1"/>
          </p:cNvPicPr>
          <p:nvPr/>
        </p:nvPicPr>
        <p:blipFill rotWithShape="1">
          <a:blip r:embed="rId28"/>
          <a:srcRect l="20749" t="8572" r="10092" b="4262"/>
          <a:stretch/>
        </p:blipFill>
        <p:spPr>
          <a:xfrm>
            <a:off x="7118160" y="4540438"/>
            <a:ext cx="973930" cy="857343"/>
          </a:xfrm>
          <a:prstGeom prst="rect">
            <a:avLst/>
          </a:prstGeom>
        </p:spPr>
      </p:pic>
      <p:pic>
        <p:nvPicPr>
          <p:cNvPr id="418" name="图片 417">
            <a:extLst>
              <a:ext uri="{FF2B5EF4-FFF2-40B4-BE49-F238E27FC236}">
                <a16:creationId xmlns:a16="http://schemas.microsoft.com/office/drawing/2014/main" id="{A308E926-4B5B-4BBD-886F-784E1401F96F}"/>
              </a:ext>
            </a:extLst>
          </p:cNvPr>
          <p:cNvPicPr>
            <a:picLocks noChangeAspect="1"/>
          </p:cNvPicPr>
          <p:nvPr/>
        </p:nvPicPr>
        <p:blipFill rotWithShape="1">
          <a:blip r:embed="rId29"/>
          <a:srcRect l="15729" t="1654" r="3148" b="4512"/>
          <a:stretch/>
        </p:blipFill>
        <p:spPr>
          <a:xfrm>
            <a:off x="7118160" y="5470470"/>
            <a:ext cx="973930" cy="850752"/>
          </a:xfrm>
          <a:prstGeom prst="rect">
            <a:avLst/>
          </a:prstGeom>
        </p:spPr>
      </p:pic>
      <p:sp>
        <p:nvSpPr>
          <p:cNvPr id="419" name="矩形 418">
            <a:extLst>
              <a:ext uri="{FF2B5EF4-FFF2-40B4-BE49-F238E27FC236}">
                <a16:creationId xmlns:a16="http://schemas.microsoft.com/office/drawing/2014/main" id="{50BCA828-9DD1-4D9C-83D0-E4F0AB39430E}"/>
              </a:ext>
            </a:extLst>
          </p:cNvPr>
          <p:cNvSpPr/>
          <p:nvPr/>
        </p:nvSpPr>
        <p:spPr>
          <a:xfrm>
            <a:off x="10956025" y="3858048"/>
            <a:ext cx="737816" cy="192589"/>
          </a:xfrm>
          <a:prstGeom prst="rect">
            <a:avLst/>
          </a:prstGeom>
          <a:solidFill>
            <a:srgbClr val="A40320"/>
          </a:solidFill>
          <a:ln w="12700" cap="flat" cmpd="sng" algn="ctr">
            <a:solidFill>
              <a:srgbClr val="A403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prstClr val="white"/>
                </a:solidFill>
                <a:effectLst/>
                <a:uLnTx/>
                <a:uFillTx/>
                <a:latin typeface="Times New Roman" panose="020F0502020204030204"/>
                <a:ea typeface="楷体" panose="02010609060101010101" pitchFamily="49" charset="-122"/>
                <a:cs typeface="+mn-cs"/>
              </a:rPr>
              <a:t>Pore</a:t>
            </a:r>
            <a:endParaRPr kumimoji="0" lang="zh-CN" altLang="en-US" sz="1200" b="0" i="1" u="none" strike="noStrike" kern="0" cap="none" spc="0" normalizeH="0" baseline="0" noProof="0" dirty="0">
              <a:ln>
                <a:noFill/>
              </a:ln>
              <a:solidFill>
                <a:prstClr val="white"/>
              </a:solidFill>
              <a:effectLst/>
              <a:uLnTx/>
              <a:uFillTx/>
              <a:latin typeface="Times New Roman" panose="020F0502020204030204"/>
              <a:ea typeface="楷体" panose="02010609060101010101" pitchFamily="49" charset="-122"/>
              <a:cs typeface="+mn-cs"/>
            </a:endParaRPr>
          </a:p>
        </p:txBody>
      </p:sp>
      <p:sp>
        <p:nvSpPr>
          <p:cNvPr id="420" name="矩形 419">
            <a:extLst>
              <a:ext uri="{FF2B5EF4-FFF2-40B4-BE49-F238E27FC236}">
                <a16:creationId xmlns:a16="http://schemas.microsoft.com/office/drawing/2014/main" id="{BD2DEE5E-BCDE-47E8-9C3A-B906D8010F53}"/>
              </a:ext>
            </a:extLst>
          </p:cNvPr>
          <p:cNvSpPr/>
          <p:nvPr/>
        </p:nvSpPr>
        <p:spPr>
          <a:xfrm>
            <a:off x="10955659" y="4474475"/>
            <a:ext cx="734811" cy="192588"/>
          </a:xfrm>
          <a:prstGeom prst="rect">
            <a:avLst/>
          </a:prstGeom>
          <a:solidFill>
            <a:srgbClr val="323F98"/>
          </a:solidFill>
          <a:ln w="12700" cap="flat" cmpd="sng" algn="ctr">
            <a:solidFill>
              <a:srgbClr val="323F9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1" u="none" strike="noStrike" kern="0" cap="none" spc="0" normalizeH="0" baseline="0" noProof="0" dirty="0">
                <a:ln>
                  <a:noFill/>
                </a:ln>
                <a:solidFill>
                  <a:prstClr val="white"/>
                </a:solidFill>
                <a:effectLst/>
                <a:uLnTx/>
                <a:uFillTx/>
                <a:latin typeface="Times New Roman" panose="020F0502020204030204"/>
                <a:ea typeface="楷体" panose="02010609060101010101" pitchFamily="49" charset="-122"/>
                <a:cs typeface="+mn-cs"/>
              </a:rPr>
              <a:t>Particle</a:t>
            </a:r>
            <a:endParaRPr kumimoji="0" lang="zh-CN" altLang="en-US" sz="1200" b="0" i="1" u="none" strike="noStrike" kern="0" cap="none" spc="0" normalizeH="0" baseline="0" noProof="0" dirty="0">
              <a:ln>
                <a:noFill/>
              </a:ln>
              <a:solidFill>
                <a:prstClr val="white"/>
              </a:solidFill>
              <a:effectLst/>
              <a:uLnTx/>
              <a:uFillTx/>
              <a:latin typeface="Times New Roman" panose="020F0502020204030204"/>
              <a:ea typeface="楷体" panose="02010609060101010101" pitchFamily="49" charset="-122"/>
              <a:cs typeface="+mn-cs"/>
            </a:endParaRPr>
          </a:p>
        </p:txBody>
      </p:sp>
      <p:sp>
        <p:nvSpPr>
          <p:cNvPr id="421" name="箭头: 下 420">
            <a:extLst>
              <a:ext uri="{FF2B5EF4-FFF2-40B4-BE49-F238E27FC236}">
                <a16:creationId xmlns:a16="http://schemas.microsoft.com/office/drawing/2014/main" id="{7C26A71D-167E-41FB-9A6B-6029F9B9C360}"/>
              </a:ext>
            </a:extLst>
          </p:cNvPr>
          <p:cNvSpPr/>
          <p:nvPr/>
        </p:nvSpPr>
        <p:spPr>
          <a:xfrm rot="16200000">
            <a:off x="5578344" y="4047723"/>
            <a:ext cx="331203" cy="985422"/>
          </a:xfrm>
          <a:prstGeom prst="downArrow">
            <a:avLst>
              <a:gd name="adj1" fmla="val 50000"/>
              <a:gd name="adj2" fmla="val 68941"/>
            </a:avLst>
          </a:prstGeom>
          <a:gradFill flip="none" rotWithShape="1">
            <a:gsLst>
              <a:gs pos="0">
                <a:sysClr val="window" lastClr="FFFFFF"/>
              </a:gs>
              <a:gs pos="27000">
                <a:srgbClr val="4472C4">
                  <a:lumMod val="40000"/>
                  <a:lumOff val="60000"/>
                </a:srgbClr>
              </a:gs>
              <a:gs pos="62000">
                <a:srgbClr val="4472C4">
                  <a:lumMod val="60000"/>
                  <a:lumOff val="40000"/>
                </a:srgbClr>
              </a:gs>
              <a:gs pos="97000">
                <a:srgbClr val="4472C4"/>
              </a:gs>
            </a:gsLst>
            <a:lin ang="5400000" scaled="1"/>
            <a:tileRect/>
          </a:gra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Times New Roman" panose="020F0502020204030204"/>
              <a:ea typeface="黑体"/>
              <a:cs typeface="+mn-cs"/>
            </a:endParaRPr>
          </a:p>
        </p:txBody>
      </p:sp>
      <p:sp>
        <p:nvSpPr>
          <p:cNvPr id="422" name="文本框 71">
            <a:extLst>
              <a:ext uri="{FF2B5EF4-FFF2-40B4-BE49-F238E27FC236}">
                <a16:creationId xmlns:a16="http://schemas.microsoft.com/office/drawing/2014/main" id="{1FBC9DFE-F57A-4687-9FBB-6DD0A7531826}"/>
              </a:ext>
            </a:extLst>
          </p:cNvPr>
          <p:cNvSpPr txBox="1"/>
          <p:nvPr/>
        </p:nvSpPr>
        <p:spPr>
          <a:xfrm>
            <a:off x="4929868" y="4096620"/>
            <a:ext cx="1517108" cy="307777"/>
          </a:xfrm>
          <a:prstGeom prst="rect">
            <a:avLst/>
          </a:prstGeom>
          <a:noFill/>
        </p:spPr>
        <p:txBody>
          <a:bodyPr wrap="square" rtlCol="0">
            <a:spAutoFit/>
          </a:bodyPr>
          <a:lstStyle>
            <a:defPPr>
              <a:defRPr lang="zh-CN"/>
            </a:defPPr>
            <a:lvl1pPr algn="ctr">
              <a:defRPr sz="1400" b="1">
                <a:solidFill>
                  <a:srgbClr val="002FA7"/>
                </a:solidFill>
                <a:latin typeface="Times New Roman" panose="02020603050405020304" pitchFamily="18" charset="0"/>
                <a:ea typeface="微软雅黑" panose="020B0503020204020204"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i="1" dirty="0">
                <a:solidFill>
                  <a:srgbClr val="C00000"/>
                </a:solidFill>
                <a:latin typeface="Times New Roman" panose="020F0502020204030204"/>
                <a:ea typeface="楷体" panose="02010609060101010101" pitchFamily="49" charset="-122"/>
              </a:rPr>
              <a:t>Voxelization</a:t>
            </a:r>
            <a:endParaRPr lang="zh-CN" altLang="en-US" i="1" dirty="0">
              <a:solidFill>
                <a:srgbClr val="C00000"/>
              </a:solidFill>
              <a:latin typeface="Times New Roman" panose="020F0502020204030204"/>
              <a:ea typeface="楷体" panose="02010609060101010101" pitchFamily="49" charset="-122"/>
            </a:endParaRPr>
          </a:p>
        </p:txBody>
      </p:sp>
      <p:sp>
        <p:nvSpPr>
          <p:cNvPr id="423" name="文本框 71">
            <a:extLst>
              <a:ext uri="{FF2B5EF4-FFF2-40B4-BE49-F238E27FC236}">
                <a16:creationId xmlns:a16="http://schemas.microsoft.com/office/drawing/2014/main" id="{2AD9BA27-F302-4675-A6E1-7ECC8C9873CA}"/>
              </a:ext>
            </a:extLst>
          </p:cNvPr>
          <p:cNvSpPr txBox="1"/>
          <p:nvPr/>
        </p:nvSpPr>
        <p:spPr>
          <a:xfrm>
            <a:off x="4929868" y="4678341"/>
            <a:ext cx="151710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i="1" dirty="0">
                <a:solidFill>
                  <a:srgbClr val="0E3AAC"/>
                </a:solidFill>
                <a:latin typeface="Times New Roman" panose="020F0502020204030204"/>
                <a:ea typeface="楷体" panose="02010609060101010101" pitchFamily="49" charset="-122"/>
              </a:rPr>
              <a:t>Maximal ball algorithm</a:t>
            </a:r>
            <a:endParaRPr lang="zh-CN" altLang="en-US" sz="1400" b="1" i="1" dirty="0">
              <a:solidFill>
                <a:srgbClr val="0E3AAC"/>
              </a:solidFill>
              <a:latin typeface="Times New Roman" panose="020F0502020204030204"/>
              <a:ea typeface="楷体" panose="02010609060101010101" pitchFamily="49" charset="-122"/>
            </a:endParaRPr>
          </a:p>
        </p:txBody>
      </p:sp>
      <p:sp>
        <p:nvSpPr>
          <p:cNvPr id="424" name="文本框 423">
            <a:extLst>
              <a:ext uri="{FF2B5EF4-FFF2-40B4-BE49-F238E27FC236}">
                <a16:creationId xmlns:a16="http://schemas.microsoft.com/office/drawing/2014/main" id="{203C7715-4241-4174-AE57-86C394826B38}"/>
              </a:ext>
            </a:extLst>
          </p:cNvPr>
          <p:cNvSpPr txBox="1"/>
          <p:nvPr/>
        </p:nvSpPr>
        <p:spPr>
          <a:xfrm>
            <a:off x="407988" y="6386074"/>
            <a:ext cx="4756488"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DEM models under different </a:t>
            </a:r>
            <a:r>
              <a:rPr lang="en-US" altLang="zh-CN" sz="1600" b="1"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T</a:t>
            </a: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 &amp; </a:t>
            </a:r>
            <a:r>
              <a:rPr lang="en-US" altLang="zh-CN" sz="1600" b="1"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zh-CN" altLang="en-US" sz="1600" b="1"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25" name="文本框 424">
            <a:extLst>
              <a:ext uri="{FF2B5EF4-FFF2-40B4-BE49-F238E27FC236}">
                <a16:creationId xmlns:a16="http://schemas.microsoft.com/office/drawing/2014/main" id="{6B661583-B071-4EAA-8DAF-41041138C1A5}"/>
              </a:ext>
            </a:extLst>
          </p:cNvPr>
          <p:cNvSpPr txBox="1"/>
          <p:nvPr/>
        </p:nvSpPr>
        <p:spPr>
          <a:xfrm>
            <a:off x="6289830" y="6386074"/>
            <a:ext cx="5494181" cy="338554"/>
          </a:xfrm>
          <a:prstGeom prst="rect">
            <a:avLst/>
          </a:prstGeom>
          <a:noFill/>
        </p:spPr>
        <p:txBody>
          <a:bodyPr wrap="square" rtlCol="0">
            <a:spAutoFit/>
          </a:bodyPr>
          <a:lstStyle>
            <a:defPPr>
              <a:defRPr lang="zh-CN"/>
            </a:defPPr>
            <a:lvl1pPr algn="ctr">
              <a:defRPr sz="1600" b="1">
                <a:solidFill>
                  <a:srgbClr val="002FA7"/>
                </a:solidFill>
                <a:latin typeface="Times New Roman" panose="02020603050405020304" pitchFamily="18" charset="0"/>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Digital core and pore network models under different </a:t>
            </a:r>
            <a:r>
              <a:rPr kumimoji="0" lang="en-US" altLang="zh-CN" sz="1600" b="1" i="1"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T</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 &amp; </a:t>
            </a:r>
            <a:r>
              <a:rPr kumimoji="0" lang="en-US" altLang="zh-CN" sz="1600" b="1" i="1"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S</a:t>
            </a:r>
            <a:endParaRPr kumimoji="0" lang="zh-CN" altLang="en-US" sz="1600" b="1" i="1"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426" name="组合 425">
            <a:extLst>
              <a:ext uri="{FF2B5EF4-FFF2-40B4-BE49-F238E27FC236}">
                <a16:creationId xmlns:a16="http://schemas.microsoft.com/office/drawing/2014/main" id="{97800BB2-D0A7-4667-8AF2-D9D3D3D076C3}"/>
              </a:ext>
            </a:extLst>
          </p:cNvPr>
          <p:cNvGrpSpPr/>
          <p:nvPr/>
        </p:nvGrpSpPr>
        <p:grpSpPr>
          <a:xfrm>
            <a:off x="403199" y="2377303"/>
            <a:ext cx="4761278" cy="3976385"/>
            <a:chOff x="355040" y="3197991"/>
            <a:chExt cx="5616780" cy="3240127"/>
          </a:xfrm>
        </p:grpSpPr>
        <p:sp>
          <p:nvSpPr>
            <p:cNvPr id="427" name="矩形 426">
              <a:extLst>
                <a:ext uri="{FF2B5EF4-FFF2-40B4-BE49-F238E27FC236}">
                  <a16:creationId xmlns:a16="http://schemas.microsoft.com/office/drawing/2014/main" id="{85D77DEB-AD29-4E39-871F-2F5ADC64925B}"/>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428" name="矩形 427">
              <a:extLst>
                <a:ext uri="{FF2B5EF4-FFF2-40B4-BE49-F238E27FC236}">
                  <a16:creationId xmlns:a16="http://schemas.microsoft.com/office/drawing/2014/main" id="{61F5A78F-4E40-448F-A595-7ED14F395F82}"/>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429" name="组合 428">
            <a:extLst>
              <a:ext uri="{FF2B5EF4-FFF2-40B4-BE49-F238E27FC236}">
                <a16:creationId xmlns:a16="http://schemas.microsoft.com/office/drawing/2014/main" id="{FE4E2234-D4BB-4780-A482-507508D44C47}"/>
              </a:ext>
            </a:extLst>
          </p:cNvPr>
          <p:cNvGrpSpPr/>
          <p:nvPr/>
        </p:nvGrpSpPr>
        <p:grpSpPr>
          <a:xfrm>
            <a:off x="6289831" y="2377302"/>
            <a:ext cx="5494182" cy="3976386"/>
            <a:chOff x="355040" y="3197991"/>
            <a:chExt cx="5616780" cy="3240128"/>
          </a:xfrm>
        </p:grpSpPr>
        <p:sp>
          <p:nvSpPr>
            <p:cNvPr id="430" name="矩形 429">
              <a:extLst>
                <a:ext uri="{FF2B5EF4-FFF2-40B4-BE49-F238E27FC236}">
                  <a16:creationId xmlns:a16="http://schemas.microsoft.com/office/drawing/2014/main" id="{22BE1CF7-1734-4D01-9E1E-E23EB9B57DE2}"/>
                </a:ext>
              </a:extLst>
            </p:cNvPr>
            <p:cNvSpPr/>
            <p:nvPr/>
          </p:nvSpPr>
          <p:spPr>
            <a:xfrm rot="5400000" flipH="1" flipV="1">
              <a:off x="2487432" y="2953731"/>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431" name="矩形 430">
              <a:extLst>
                <a:ext uri="{FF2B5EF4-FFF2-40B4-BE49-F238E27FC236}">
                  <a16:creationId xmlns:a16="http://schemas.microsoft.com/office/drawing/2014/main" id="{B9A76085-ACBB-46DC-ABF3-7920ACCFC43C}"/>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246" name="灯片编号占位符 1">
            <a:extLst>
              <a:ext uri="{FF2B5EF4-FFF2-40B4-BE49-F238E27FC236}">
                <a16:creationId xmlns:a16="http://schemas.microsoft.com/office/drawing/2014/main" id="{26D8B368-EAFE-4A9D-8528-F88B8F3B9131}"/>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17</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1833285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3. Results and Discussion</a:t>
            </a:r>
          </a:p>
        </p:txBody>
      </p:sp>
      <p:sp>
        <p:nvSpPr>
          <p:cNvPr id="246" name="文本框 245">
            <a:extLst>
              <a:ext uri="{FF2B5EF4-FFF2-40B4-BE49-F238E27FC236}">
                <a16:creationId xmlns:a16="http://schemas.microsoft.com/office/drawing/2014/main" id="{BA331983-9816-4952-A969-B4CC3130890A}"/>
              </a:ext>
            </a:extLst>
          </p:cNvPr>
          <p:cNvSpPr txBox="1"/>
          <p:nvPr/>
        </p:nvSpPr>
        <p:spPr>
          <a:xfrm>
            <a:off x="341689" y="1245762"/>
            <a:ext cx="11508622" cy="1443344"/>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Porosity: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Porosity decreases with higher temperature and stress, with a maximum reduction of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9.42%</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a:t>
            </a:r>
          </a:p>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Pore-throat geometry: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As confining stress and temperature increase, both pore and throat radii decrease, manifested as the closure of small-radius pores/throats, the shrinkage of large ones, and an increase in throat length.</a:t>
            </a:r>
          </a:p>
        </p:txBody>
      </p:sp>
      <p:pic>
        <p:nvPicPr>
          <p:cNvPr id="247" name="图片 246">
            <a:extLst>
              <a:ext uri="{FF2B5EF4-FFF2-40B4-BE49-F238E27FC236}">
                <a16:creationId xmlns:a16="http://schemas.microsoft.com/office/drawing/2014/main" id="{1C1DF18D-D6DF-4944-AA43-368A38F8DE49}"/>
              </a:ext>
            </a:extLst>
          </p:cNvPr>
          <p:cNvPicPr>
            <a:picLocks noChangeAspect="1"/>
          </p:cNvPicPr>
          <p:nvPr/>
        </p:nvPicPr>
        <p:blipFill>
          <a:blip r:embed="rId3"/>
          <a:srcRect/>
          <a:stretch/>
        </p:blipFill>
        <p:spPr>
          <a:xfrm>
            <a:off x="9314388" y="2673244"/>
            <a:ext cx="2331576" cy="1747523"/>
          </a:xfrm>
          <a:prstGeom prst="rect">
            <a:avLst/>
          </a:prstGeom>
        </p:spPr>
      </p:pic>
      <p:pic>
        <p:nvPicPr>
          <p:cNvPr id="248" name="图片 247">
            <a:extLst>
              <a:ext uri="{FF2B5EF4-FFF2-40B4-BE49-F238E27FC236}">
                <a16:creationId xmlns:a16="http://schemas.microsoft.com/office/drawing/2014/main" id="{90CEADA8-2DC6-4DBE-B9FE-4ADD4A7BE023}"/>
              </a:ext>
            </a:extLst>
          </p:cNvPr>
          <p:cNvPicPr>
            <a:picLocks noChangeAspect="1"/>
          </p:cNvPicPr>
          <p:nvPr/>
        </p:nvPicPr>
        <p:blipFill>
          <a:blip r:embed="rId4"/>
          <a:srcRect/>
          <a:stretch/>
        </p:blipFill>
        <p:spPr>
          <a:xfrm>
            <a:off x="4508245" y="2673244"/>
            <a:ext cx="2331576" cy="1747523"/>
          </a:xfrm>
          <a:prstGeom prst="rect">
            <a:avLst/>
          </a:prstGeom>
        </p:spPr>
      </p:pic>
      <p:pic>
        <p:nvPicPr>
          <p:cNvPr id="249" name="图片 248">
            <a:extLst>
              <a:ext uri="{FF2B5EF4-FFF2-40B4-BE49-F238E27FC236}">
                <a16:creationId xmlns:a16="http://schemas.microsoft.com/office/drawing/2014/main" id="{5CE754DE-555C-443A-A2FA-80FF4D8A80D5}"/>
              </a:ext>
            </a:extLst>
          </p:cNvPr>
          <p:cNvPicPr>
            <a:picLocks noChangeAspect="1"/>
          </p:cNvPicPr>
          <p:nvPr/>
        </p:nvPicPr>
        <p:blipFill>
          <a:blip r:embed="rId5"/>
          <a:srcRect/>
          <a:stretch/>
        </p:blipFill>
        <p:spPr>
          <a:xfrm>
            <a:off x="6911317" y="2673244"/>
            <a:ext cx="2331576" cy="1747523"/>
          </a:xfrm>
          <a:prstGeom prst="rect">
            <a:avLst/>
          </a:prstGeom>
        </p:spPr>
      </p:pic>
      <p:grpSp>
        <p:nvGrpSpPr>
          <p:cNvPr id="250" name="组合 249">
            <a:extLst>
              <a:ext uri="{FF2B5EF4-FFF2-40B4-BE49-F238E27FC236}">
                <a16:creationId xmlns:a16="http://schemas.microsoft.com/office/drawing/2014/main" id="{54845B9F-5B45-4796-A08D-CF1479DA696D}"/>
              </a:ext>
            </a:extLst>
          </p:cNvPr>
          <p:cNvGrpSpPr/>
          <p:nvPr/>
        </p:nvGrpSpPr>
        <p:grpSpPr>
          <a:xfrm>
            <a:off x="393935" y="2464200"/>
            <a:ext cx="4204840" cy="3978595"/>
            <a:chOff x="227014" y="2572870"/>
            <a:chExt cx="4204840" cy="3921619"/>
          </a:xfrm>
        </p:grpSpPr>
        <p:graphicFrame>
          <p:nvGraphicFramePr>
            <p:cNvPr id="251" name="图表 250">
              <a:extLst>
                <a:ext uri="{FF2B5EF4-FFF2-40B4-BE49-F238E27FC236}">
                  <a16:creationId xmlns:a16="http://schemas.microsoft.com/office/drawing/2014/main" id="{4625D301-D613-4DBA-A74C-2D994A627FC2}"/>
                </a:ext>
              </a:extLst>
            </p:cNvPr>
            <p:cNvGraphicFramePr>
              <a:graphicFrameLocks/>
            </p:cNvGraphicFramePr>
            <p:nvPr>
              <p:extLst>
                <p:ext uri="{D42A27DB-BD31-4B8C-83A1-F6EECF244321}">
                  <p14:modId xmlns:p14="http://schemas.microsoft.com/office/powerpoint/2010/main" val="2391149391"/>
                </p:ext>
              </p:extLst>
            </p:nvPr>
          </p:nvGraphicFramePr>
          <p:xfrm>
            <a:off x="407989" y="2572870"/>
            <a:ext cx="3845172" cy="3921619"/>
          </p:xfrm>
          <a:graphic>
            <a:graphicData uri="http://schemas.openxmlformats.org/drawingml/2006/chart">
              <c:chart xmlns:c="http://schemas.openxmlformats.org/drawingml/2006/chart" xmlns:r="http://schemas.openxmlformats.org/officeDocument/2006/relationships" r:id="rId6"/>
            </a:graphicData>
          </a:graphic>
        </p:graphicFrame>
        <p:sp>
          <p:nvSpPr>
            <p:cNvPr id="252" name="文本框 71">
              <a:extLst>
                <a:ext uri="{FF2B5EF4-FFF2-40B4-BE49-F238E27FC236}">
                  <a16:creationId xmlns:a16="http://schemas.microsoft.com/office/drawing/2014/main" id="{F06DFE22-0890-4126-A943-3A36E882EAE7}"/>
                </a:ext>
              </a:extLst>
            </p:cNvPr>
            <p:cNvSpPr txBox="1"/>
            <p:nvPr/>
          </p:nvSpPr>
          <p:spPr>
            <a:xfrm>
              <a:off x="1401679" y="6199173"/>
              <a:ext cx="151710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anose="020F0502020204030204"/>
                  <a:ea typeface="楷体" panose="02010609060101010101" pitchFamily="49" charset="-122"/>
                  <a:cs typeface="+mn-cs"/>
                </a:rPr>
                <a:t>Stress (MPa)</a:t>
              </a:r>
              <a:endParaRPr kumimoji="0" lang="zh-CN" altLang="en-US" sz="1200" b="0" i="0" u="none" strike="noStrike" kern="1200" cap="none" spc="0" normalizeH="0" baseline="0" noProof="0" dirty="0">
                <a:ln>
                  <a:noFill/>
                </a:ln>
                <a:solidFill>
                  <a:prstClr val="black"/>
                </a:solidFill>
                <a:effectLst/>
                <a:uLnTx/>
                <a:uFillTx/>
                <a:latin typeface="Times New Roman" panose="020F0502020204030204"/>
                <a:ea typeface="楷体" panose="02010609060101010101" pitchFamily="49" charset="-122"/>
                <a:cs typeface="+mn-cs"/>
              </a:endParaRPr>
            </a:p>
          </p:txBody>
        </p:sp>
        <p:sp>
          <p:nvSpPr>
            <p:cNvPr id="253" name="文本框 71">
              <a:extLst>
                <a:ext uri="{FF2B5EF4-FFF2-40B4-BE49-F238E27FC236}">
                  <a16:creationId xmlns:a16="http://schemas.microsoft.com/office/drawing/2014/main" id="{7AC997EE-7F34-498E-B725-D5C1A3D5AFFB}"/>
                </a:ext>
              </a:extLst>
            </p:cNvPr>
            <p:cNvSpPr txBox="1"/>
            <p:nvPr/>
          </p:nvSpPr>
          <p:spPr>
            <a:xfrm rot="16200000">
              <a:off x="-393040" y="4608467"/>
              <a:ext cx="151710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anose="020F0502020204030204"/>
                  <a:ea typeface="楷体" panose="02010609060101010101" pitchFamily="49" charset="-122"/>
                  <a:cs typeface="+mn-cs"/>
                </a:rPr>
                <a:t>Porosity</a:t>
              </a:r>
              <a:endParaRPr kumimoji="0" lang="zh-CN" altLang="en-US" sz="1200" b="0" i="0" u="none" strike="noStrike" kern="1200" cap="none" spc="0" normalizeH="0" baseline="0" noProof="0" dirty="0">
                <a:ln>
                  <a:noFill/>
                </a:ln>
                <a:solidFill>
                  <a:prstClr val="black"/>
                </a:solidFill>
                <a:effectLst/>
                <a:uLnTx/>
                <a:uFillTx/>
                <a:latin typeface="Times New Roman" panose="020F0502020204030204"/>
                <a:ea typeface="楷体" panose="02010609060101010101" pitchFamily="49" charset="-122"/>
                <a:cs typeface="+mn-cs"/>
              </a:endParaRPr>
            </a:p>
          </p:txBody>
        </p:sp>
        <p:sp>
          <p:nvSpPr>
            <p:cNvPr id="254" name="文本框 71">
              <a:extLst>
                <a:ext uri="{FF2B5EF4-FFF2-40B4-BE49-F238E27FC236}">
                  <a16:creationId xmlns:a16="http://schemas.microsoft.com/office/drawing/2014/main" id="{089AF37E-9834-4FA0-83AF-241D067AB065}"/>
                </a:ext>
              </a:extLst>
            </p:cNvPr>
            <p:cNvSpPr txBox="1"/>
            <p:nvPr/>
          </p:nvSpPr>
          <p:spPr>
            <a:xfrm rot="19320000">
              <a:off x="2914746" y="5817291"/>
              <a:ext cx="151710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anose="020F0502020204030204"/>
                  <a:ea typeface="楷体" panose="02010609060101010101" pitchFamily="49" charset="-122"/>
                  <a:cs typeface="+mn-cs"/>
                </a:rPr>
                <a:t>Temperature</a:t>
              </a:r>
              <a:endParaRPr kumimoji="0" lang="zh-CN" altLang="en-US" sz="1200" b="0" i="0" u="none" strike="noStrike" kern="1200" cap="none" spc="0" normalizeH="0" baseline="0" noProof="0" dirty="0">
                <a:ln>
                  <a:noFill/>
                </a:ln>
                <a:solidFill>
                  <a:prstClr val="black"/>
                </a:solidFill>
                <a:effectLst/>
                <a:uLnTx/>
                <a:uFillTx/>
                <a:latin typeface="Times New Roman" panose="020F0502020204030204"/>
                <a:ea typeface="楷体" panose="02010609060101010101" pitchFamily="49" charset="-122"/>
                <a:cs typeface="+mn-cs"/>
              </a:endParaRPr>
            </a:p>
          </p:txBody>
        </p:sp>
      </p:grpSp>
      <p:sp>
        <p:nvSpPr>
          <p:cNvPr id="255" name="文本框 254">
            <a:extLst>
              <a:ext uri="{FF2B5EF4-FFF2-40B4-BE49-F238E27FC236}">
                <a16:creationId xmlns:a16="http://schemas.microsoft.com/office/drawing/2014/main" id="{8CDC68E4-7055-4B85-AA87-1E7D5EE2F74B}"/>
              </a:ext>
            </a:extLst>
          </p:cNvPr>
          <p:cNvSpPr txBox="1"/>
          <p:nvPr/>
        </p:nvSpPr>
        <p:spPr>
          <a:xfrm>
            <a:off x="291564" y="6425509"/>
            <a:ext cx="4191536"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Porosity of digital rocks under different </a:t>
            </a:r>
            <a:r>
              <a:rPr lang="en-US" altLang="zh-CN" sz="1600" b="1"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T</a:t>
            </a: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 &amp; </a:t>
            </a:r>
            <a:r>
              <a:rPr lang="en-US" altLang="zh-CN" sz="1600" b="1"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zh-CN" altLang="en-US" sz="1600" b="1" i="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56" name="文本框 255">
            <a:extLst>
              <a:ext uri="{FF2B5EF4-FFF2-40B4-BE49-F238E27FC236}">
                <a16:creationId xmlns:a16="http://schemas.microsoft.com/office/drawing/2014/main" id="{7497B876-C8C1-4C4B-A90F-6727E6CDF2BB}"/>
              </a:ext>
            </a:extLst>
          </p:cNvPr>
          <p:cNvSpPr txBox="1"/>
          <p:nvPr/>
        </p:nvSpPr>
        <p:spPr>
          <a:xfrm>
            <a:off x="4415944" y="6425509"/>
            <a:ext cx="7328702" cy="338554"/>
          </a:xfrm>
          <a:prstGeom prst="rect">
            <a:avLst/>
          </a:prstGeom>
          <a:noFill/>
        </p:spPr>
        <p:txBody>
          <a:bodyPr wrap="square" rtlCol="0">
            <a:spAutoFit/>
          </a:bodyPr>
          <a:lstStyle>
            <a:defPPr>
              <a:defRPr lang="zh-CN"/>
            </a:defPPr>
            <a:lvl1pPr algn="ctr">
              <a:defRPr sz="1400" b="1">
                <a:solidFill>
                  <a:srgbClr val="002FA7"/>
                </a:solidFill>
                <a:latin typeface="Times New Roman" panose="02020603050405020304" pitchFamily="18" charset="0"/>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Pore-throat geometric structure distribution curve under different </a:t>
            </a:r>
            <a:r>
              <a:rPr kumimoji="0" lang="en-US" altLang="zh-CN" sz="1600" b="1" i="1"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T</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 &amp; </a:t>
            </a:r>
            <a:r>
              <a:rPr kumimoji="0" lang="en-US" altLang="zh-CN" sz="1600" b="1" i="1"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S</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 </a:t>
            </a:r>
            <a:endPar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57" name="文本框 256">
            <a:extLst>
              <a:ext uri="{FF2B5EF4-FFF2-40B4-BE49-F238E27FC236}">
                <a16:creationId xmlns:a16="http://schemas.microsoft.com/office/drawing/2014/main" id="{EB177773-1B4A-44C3-8FF2-8EFD00734AA4}"/>
              </a:ext>
            </a:extLst>
          </p:cNvPr>
          <p:cNvSpPr txBox="1"/>
          <p:nvPr/>
        </p:nvSpPr>
        <p:spPr>
          <a:xfrm>
            <a:off x="4823274" y="2717386"/>
            <a:ext cx="1002870" cy="276999"/>
          </a:xfrm>
          <a:prstGeom prst="rect">
            <a:avLst/>
          </a:prstGeom>
          <a:noFill/>
        </p:spPr>
        <p:txBody>
          <a:bodyPr wrap="square" rtlCol="0">
            <a:spAutoFit/>
          </a:bodyPr>
          <a:lstStyle>
            <a:defPPr>
              <a:defRPr lang="zh-CN"/>
            </a:defPPr>
            <a:lvl1pPr>
              <a:defRPr sz="1200" b="1">
                <a:solidFill>
                  <a:srgbClr val="002FA7"/>
                </a:solidFill>
                <a:latin typeface="Times New Roman" panose="02020603050405020304" pitchFamily="18" charset="0"/>
                <a:ea typeface="微软雅黑" panose="020B0503020204020204" pitchFamily="34" charset="-122"/>
              </a:defRPr>
            </a:lvl1pPr>
          </a:lstStyle>
          <a:p>
            <a:r>
              <a:rPr lang="en-US" altLang="zh-CN" dirty="0">
                <a:sym typeface="Times New Roman" panose="02020603050405020304" pitchFamily="18" charset="0"/>
              </a:rPr>
              <a:t>Different </a:t>
            </a:r>
            <a:r>
              <a:rPr lang="en-US" altLang="zh-CN" i="1" dirty="0">
                <a:sym typeface="Times New Roman" panose="02020603050405020304" pitchFamily="18" charset="0"/>
              </a:rPr>
              <a:t>T</a:t>
            </a:r>
            <a:endParaRPr lang="zh-CN" altLang="en-US" i="1" dirty="0">
              <a:sym typeface="Times New Roman" panose="02020603050405020304" pitchFamily="18" charset="0"/>
            </a:endParaRPr>
          </a:p>
        </p:txBody>
      </p:sp>
      <p:pic>
        <p:nvPicPr>
          <p:cNvPr id="258" name="图片 257">
            <a:extLst>
              <a:ext uri="{FF2B5EF4-FFF2-40B4-BE49-F238E27FC236}">
                <a16:creationId xmlns:a16="http://schemas.microsoft.com/office/drawing/2014/main" id="{5DF0DB07-7E5D-4DB7-9537-74B8201593CC}"/>
              </a:ext>
            </a:extLst>
          </p:cNvPr>
          <p:cNvPicPr>
            <a:picLocks noChangeAspect="1"/>
          </p:cNvPicPr>
          <p:nvPr/>
        </p:nvPicPr>
        <p:blipFill>
          <a:blip r:embed="rId7"/>
          <a:srcRect/>
          <a:stretch/>
        </p:blipFill>
        <p:spPr>
          <a:xfrm>
            <a:off x="9314387" y="4620366"/>
            <a:ext cx="2331576" cy="1747524"/>
          </a:xfrm>
          <a:prstGeom prst="rect">
            <a:avLst/>
          </a:prstGeom>
        </p:spPr>
      </p:pic>
      <p:pic>
        <p:nvPicPr>
          <p:cNvPr id="259" name="图片 258">
            <a:extLst>
              <a:ext uri="{FF2B5EF4-FFF2-40B4-BE49-F238E27FC236}">
                <a16:creationId xmlns:a16="http://schemas.microsoft.com/office/drawing/2014/main" id="{2EC67CFF-AB80-4CE4-836A-C07485ECF8F1}"/>
              </a:ext>
            </a:extLst>
          </p:cNvPr>
          <p:cNvPicPr>
            <a:picLocks noChangeAspect="1"/>
          </p:cNvPicPr>
          <p:nvPr/>
        </p:nvPicPr>
        <p:blipFill>
          <a:blip r:embed="rId8"/>
          <a:srcRect/>
          <a:stretch/>
        </p:blipFill>
        <p:spPr>
          <a:xfrm>
            <a:off x="6911316" y="4620366"/>
            <a:ext cx="2331576" cy="1747524"/>
          </a:xfrm>
          <a:prstGeom prst="rect">
            <a:avLst/>
          </a:prstGeom>
        </p:spPr>
      </p:pic>
      <p:pic>
        <p:nvPicPr>
          <p:cNvPr id="260" name="图片 259">
            <a:extLst>
              <a:ext uri="{FF2B5EF4-FFF2-40B4-BE49-F238E27FC236}">
                <a16:creationId xmlns:a16="http://schemas.microsoft.com/office/drawing/2014/main" id="{96031E3F-6E00-4F74-BB22-26DFDADD9C7F}"/>
              </a:ext>
            </a:extLst>
          </p:cNvPr>
          <p:cNvPicPr>
            <a:picLocks noChangeAspect="1"/>
          </p:cNvPicPr>
          <p:nvPr/>
        </p:nvPicPr>
        <p:blipFill>
          <a:blip r:embed="rId9"/>
          <a:srcRect/>
          <a:stretch/>
        </p:blipFill>
        <p:spPr>
          <a:xfrm>
            <a:off x="4508245" y="4620368"/>
            <a:ext cx="2331576" cy="1747523"/>
          </a:xfrm>
          <a:prstGeom prst="rect">
            <a:avLst/>
          </a:prstGeom>
        </p:spPr>
      </p:pic>
      <p:sp>
        <p:nvSpPr>
          <p:cNvPr id="261" name="矩形 260">
            <a:extLst>
              <a:ext uri="{FF2B5EF4-FFF2-40B4-BE49-F238E27FC236}">
                <a16:creationId xmlns:a16="http://schemas.microsoft.com/office/drawing/2014/main" id="{200740B7-05DA-4015-BAB4-860EDD6DD3C8}"/>
              </a:ext>
            </a:extLst>
          </p:cNvPr>
          <p:cNvSpPr/>
          <p:nvPr/>
        </p:nvSpPr>
        <p:spPr>
          <a:xfrm rot="5400000" flipH="1" flipV="1">
            <a:off x="1389350" y="3487708"/>
            <a:ext cx="1980000" cy="3932236"/>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62" name="矩形 261">
            <a:extLst>
              <a:ext uri="{FF2B5EF4-FFF2-40B4-BE49-F238E27FC236}">
                <a16:creationId xmlns:a16="http://schemas.microsoft.com/office/drawing/2014/main" id="{31F11734-6C87-4C79-90E6-5A25D7306EEF}"/>
              </a:ext>
            </a:extLst>
          </p:cNvPr>
          <p:cNvSpPr/>
          <p:nvPr/>
        </p:nvSpPr>
        <p:spPr>
          <a:xfrm rot="16200000" flipH="1">
            <a:off x="1389077" y="1698534"/>
            <a:ext cx="1980000" cy="3932782"/>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nvGrpSpPr>
          <p:cNvPr id="263" name="组合 262">
            <a:extLst>
              <a:ext uri="{FF2B5EF4-FFF2-40B4-BE49-F238E27FC236}">
                <a16:creationId xmlns:a16="http://schemas.microsoft.com/office/drawing/2014/main" id="{89DE99D8-D888-49A8-A91D-7ADD7AF1DE56}"/>
              </a:ext>
            </a:extLst>
          </p:cNvPr>
          <p:cNvGrpSpPr/>
          <p:nvPr/>
        </p:nvGrpSpPr>
        <p:grpSpPr>
          <a:xfrm>
            <a:off x="4419368" y="2676749"/>
            <a:ext cx="7329720" cy="3766047"/>
            <a:chOff x="351608" y="3200997"/>
            <a:chExt cx="5616780" cy="3230571"/>
          </a:xfrm>
        </p:grpSpPr>
        <p:sp>
          <p:nvSpPr>
            <p:cNvPr id="264" name="矩形 263">
              <a:extLst>
                <a:ext uri="{FF2B5EF4-FFF2-40B4-BE49-F238E27FC236}">
                  <a16:creationId xmlns:a16="http://schemas.microsoft.com/office/drawing/2014/main" id="{51E917D1-3655-466D-B7F5-11A0D0079E6D}"/>
                </a:ext>
              </a:extLst>
            </p:cNvPr>
            <p:cNvSpPr/>
            <p:nvPr/>
          </p:nvSpPr>
          <p:spPr>
            <a:xfrm rot="5400000" flipH="1" flipV="1">
              <a:off x="2310372" y="2774332"/>
              <a:ext cx="1698473"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65" name="矩形 264">
              <a:extLst>
                <a:ext uri="{FF2B5EF4-FFF2-40B4-BE49-F238E27FC236}">
                  <a16:creationId xmlns:a16="http://schemas.microsoft.com/office/drawing/2014/main" id="{5AA9BEBF-EB86-45DE-8E2C-F5D1B88B264B}"/>
                </a:ext>
              </a:extLst>
            </p:cNvPr>
            <p:cNvSpPr/>
            <p:nvPr/>
          </p:nvSpPr>
          <p:spPr>
            <a:xfrm rot="16200000" flipH="1">
              <a:off x="2310761" y="1241844"/>
              <a:ext cx="1698473"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266" name="文本框 265">
            <a:extLst>
              <a:ext uri="{FF2B5EF4-FFF2-40B4-BE49-F238E27FC236}">
                <a16:creationId xmlns:a16="http://schemas.microsoft.com/office/drawing/2014/main" id="{65457BAB-A36D-43C1-9AC8-5BE2F2120AF5}"/>
              </a:ext>
            </a:extLst>
          </p:cNvPr>
          <p:cNvSpPr txBox="1"/>
          <p:nvPr/>
        </p:nvSpPr>
        <p:spPr>
          <a:xfrm>
            <a:off x="4870400" y="4664483"/>
            <a:ext cx="931929" cy="276999"/>
          </a:xfrm>
          <a:prstGeom prst="rect">
            <a:avLst/>
          </a:prstGeom>
          <a:noFill/>
        </p:spPr>
        <p:txBody>
          <a:bodyPr wrap="square" rtlCol="0">
            <a:spAutoFit/>
          </a:bodyPr>
          <a:lstStyle/>
          <a:p>
            <a:r>
              <a:rPr lang="en-US" altLang="zh-CN" sz="1200" b="1" dirty="0">
                <a:solidFill>
                  <a:srgbClr val="002FA7"/>
                </a:solidFill>
                <a:latin typeface="Times New Roman" panose="02020603050405020304" pitchFamily="18" charset="0"/>
                <a:ea typeface="微软雅黑" panose="020B0503020204020204" pitchFamily="34" charset="-122"/>
                <a:sym typeface="Times New Roman" panose="02020603050405020304" pitchFamily="18" charset="0"/>
              </a:rPr>
              <a:t>Different </a:t>
            </a:r>
            <a:r>
              <a:rPr lang="en-US" altLang="zh-CN" sz="1200" b="1" i="1" dirty="0">
                <a:solidFill>
                  <a:srgbClr val="002FA7"/>
                </a:solidFill>
                <a:latin typeface="Times New Roman" panose="02020603050405020304" pitchFamily="18" charset="0"/>
                <a:ea typeface="微软雅黑" panose="020B0503020204020204" pitchFamily="34" charset="-122"/>
                <a:sym typeface="Times New Roman" panose="02020603050405020304" pitchFamily="18" charset="0"/>
              </a:rPr>
              <a:t>S</a:t>
            </a:r>
            <a:endParaRPr lang="zh-CN" altLang="en-US" sz="1200" b="1" i="1" dirty="0">
              <a:solidFill>
                <a:srgbClr val="002FA7"/>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67" name="文本框 266">
            <a:extLst>
              <a:ext uri="{FF2B5EF4-FFF2-40B4-BE49-F238E27FC236}">
                <a16:creationId xmlns:a16="http://schemas.microsoft.com/office/drawing/2014/main" id="{03651135-2260-45F5-85BA-01C68E8F7238}"/>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3.5 Pore-throat geometric topology analysis:</a:t>
            </a:r>
            <a:r>
              <a:rPr lang="zh-CN" altLang="en-US" sz="2000" b="1" dirty="0">
                <a:solidFill>
                  <a:prstClr val="black"/>
                </a:solidFill>
                <a:latin typeface="Arial" panose="020B0604020202020204" pitchFamily="34" charset="0"/>
                <a:ea typeface="黑体"/>
                <a:cs typeface="Arial" panose="020B0604020202020204" pitchFamily="34" charset="0"/>
              </a:rPr>
              <a:t> </a:t>
            </a:r>
            <a:r>
              <a:rPr lang="en-US" altLang="zh-CN" sz="2000" b="1" dirty="0">
                <a:solidFill>
                  <a:srgbClr val="C00000"/>
                </a:solidFill>
                <a:latin typeface="Arial" panose="020B0604020202020204" pitchFamily="34" charset="0"/>
                <a:ea typeface="黑体"/>
                <a:cs typeface="Arial" panose="020B0604020202020204" pitchFamily="34" charset="0"/>
              </a:rPr>
              <a:t>Geometric structure</a:t>
            </a:r>
          </a:p>
        </p:txBody>
      </p:sp>
      <p:sp>
        <p:nvSpPr>
          <p:cNvPr id="26" name="灯片编号占位符 1">
            <a:extLst>
              <a:ext uri="{FF2B5EF4-FFF2-40B4-BE49-F238E27FC236}">
                <a16:creationId xmlns:a16="http://schemas.microsoft.com/office/drawing/2014/main" id="{B7D9839E-734A-4AFB-98E3-01E8EC1D18C1}"/>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18</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1958286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3. Results and Discussion</a:t>
            </a:r>
          </a:p>
        </p:txBody>
      </p:sp>
      <p:sp>
        <p:nvSpPr>
          <p:cNvPr id="26" name="文本框 25">
            <a:extLst>
              <a:ext uri="{FF2B5EF4-FFF2-40B4-BE49-F238E27FC236}">
                <a16:creationId xmlns:a16="http://schemas.microsoft.com/office/drawing/2014/main" id="{9B9A1ADC-436D-4333-8333-08DC090400DE}"/>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3.5 Pore-throat geometric topology analysis:</a:t>
            </a:r>
            <a:r>
              <a:rPr lang="zh-CN" altLang="en-US" sz="2000" b="1" dirty="0">
                <a:solidFill>
                  <a:prstClr val="black"/>
                </a:solidFill>
                <a:latin typeface="Arial" panose="020B0604020202020204" pitchFamily="34" charset="0"/>
                <a:ea typeface="黑体"/>
                <a:cs typeface="Arial" panose="020B0604020202020204" pitchFamily="34" charset="0"/>
              </a:rPr>
              <a:t> </a:t>
            </a:r>
            <a:r>
              <a:rPr lang="en-US" altLang="zh-CN" sz="2000" b="1" dirty="0">
                <a:solidFill>
                  <a:srgbClr val="C00000"/>
                </a:solidFill>
                <a:latin typeface="Arial" panose="020B0604020202020204" pitchFamily="34" charset="0"/>
                <a:ea typeface="黑体"/>
                <a:cs typeface="Arial" panose="020B0604020202020204" pitchFamily="34" charset="0"/>
              </a:rPr>
              <a:t>Topology structure</a:t>
            </a:r>
          </a:p>
        </p:txBody>
      </p:sp>
      <p:sp>
        <p:nvSpPr>
          <p:cNvPr id="27" name="文本框 26">
            <a:extLst>
              <a:ext uri="{FF2B5EF4-FFF2-40B4-BE49-F238E27FC236}">
                <a16:creationId xmlns:a16="http://schemas.microsoft.com/office/drawing/2014/main" id="{1358812A-58BF-41D0-8B5D-4697FDDAE332}"/>
              </a:ext>
            </a:extLst>
          </p:cNvPr>
          <p:cNvSpPr txBox="1"/>
          <p:nvPr/>
        </p:nvSpPr>
        <p:spPr>
          <a:xfrm>
            <a:off x="341689" y="1356687"/>
            <a:ext cx="11508622" cy="1443344"/>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Coordination number: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High temperatures and pressures reduce the proportion of 3-coordinated pores and increase 2- or 1-coordinated ones, lowering the overall pore coordination.</a:t>
            </a:r>
          </a:p>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Connectivity: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Increased temperature and stress reduce the x-axis intercept of the specific Euler characteristic curve, indicating poorer connectivity in the pore network.</a:t>
            </a:r>
          </a:p>
        </p:txBody>
      </p:sp>
      <p:sp>
        <p:nvSpPr>
          <p:cNvPr id="28" name="Rectangle 5">
            <a:extLst>
              <a:ext uri="{FF2B5EF4-FFF2-40B4-BE49-F238E27FC236}">
                <a16:creationId xmlns:a16="http://schemas.microsoft.com/office/drawing/2014/main" id="{E330958C-AE1E-470D-8C43-568E658F68D1}"/>
              </a:ext>
            </a:extLst>
          </p:cNvPr>
          <p:cNvSpPr>
            <a:spLocks noChangeArrowheads="1"/>
          </p:cNvSpPr>
          <p:nvPr/>
        </p:nvSpPr>
        <p:spPr bwMode="auto">
          <a:xfrm>
            <a:off x="238125" y="2921680"/>
            <a:ext cx="3817938" cy="3057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solidFill>
                <a:prstClr val="black"/>
              </a:solidFill>
              <a:latin typeface="Times New Roman" panose="020F0502020204030204"/>
              <a:ea typeface="黑体"/>
            </a:endParaRPr>
          </a:p>
        </p:txBody>
      </p:sp>
      <p:sp>
        <p:nvSpPr>
          <p:cNvPr id="29" name="文本框 28">
            <a:extLst>
              <a:ext uri="{FF2B5EF4-FFF2-40B4-BE49-F238E27FC236}">
                <a16:creationId xmlns:a16="http://schemas.microsoft.com/office/drawing/2014/main" id="{2ABD8996-1585-44C3-9DB6-8CB28A53D8BE}"/>
              </a:ext>
            </a:extLst>
          </p:cNvPr>
          <p:cNvSpPr txBox="1"/>
          <p:nvPr/>
        </p:nvSpPr>
        <p:spPr>
          <a:xfrm>
            <a:off x="431073" y="6080805"/>
            <a:ext cx="3559407"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Coordination number</a:t>
            </a:r>
            <a:endParaRPr lang="zh-CN" altLang="en-US"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 name="文本框 29">
            <a:extLst>
              <a:ext uri="{FF2B5EF4-FFF2-40B4-BE49-F238E27FC236}">
                <a16:creationId xmlns:a16="http://schemas.microsoft.com/office/drawing/2014/main" id="{843E9EB2-9527-40FE-AF4D-9A34F10EFE0B}"/>
              </a:ext>
            </a:extLst>
          </p:cNvPr>
          <p:cNvSpPr txBox="1"/>
          <p:nvPr/>
        </p:nvSpPr>
        <p:spPr>
          <a:xfrm>
            <a:off x="4120901" y="6074470"/>
            <a:ext cx="7627127" cy="338554"/>
          </a:xfrm>
          <a:prstGeom prst="rect">
            <a:avLst/>
          </a:prstGeom>
          <a:noFill/>
        </p:spPr>
        <p:txBody>
          <a:bodyPr wrap="square" rtlCol="0">
            <a:spAutoFit/>
          </a:bodyPr>
          <a:lstStyle>
            <a:defPPr>
              <a:defRPr lang="zh-CN"/>
            </a:defPPr>
            <a:lvl1pPr algn="ctr">
              <a:defRPr sz="1600" b="1">
                <a:solidFill>
                  <a:srgbClr val="C00000"/>
                </a:solidFill>
                <a:latin typeface="Times New Roman" panose="02020603050405020304" pitchFamily="18" charset="0"/>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Specific Euler number curves</a:t>
            </a:r>
            <a:endPar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32" name="组合 31">
            <a:extLst>
              <a:ext uri="{FF2B5EF4-FFF2-40B4-BE49-F238E27FC236}">
                <a16:creationId xmlns:a16="http://schemas.microsoft.com/office/drawing/2014/main" id="{4B5CA302-D327-443B-A182-F19F250152EC}"/>
              </a:ext>
            </a:extLst>
          </p:cNvPr>
          <p:cNvGrpSpPr/>
          <p:nvPr/>
        </p:nvGrpSpPr>
        <p:grpSpPr>
          <a:xfrm>
            <a:off x="431074" y="3056617"/>
            <a:ext cx="3559901" cy="2922588"/>
            <a:chOff x="355040" y="3197991"/>
            <a:chExt cx="5616780" cy="3240127"/>
          </a:xfrm>
        </p:grpSpPr>
        <p:sp>
          <p:nvSpPr>
            <p:cNvPr id="33" name="矩形 32">
              <a:extLst>
                <a:ext uri="{FF2B5EF4-FFF2-40B4-BE49-F238E27FC236}">
                  <a16:creationId xmlns:a16="http://schemas.microsoft.com/office/drawing/2014/main" id="{B0F56D1C-B221-4863-A00E-D7A3357F02CE}"/>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34" name="矩形 33">
              <a:extLst>
                <a:ext uri="{FF2B5EF4-FFF2-40B4-BE49-F238E27FC236}">
                  <a16:creationId xmlns:a16="http://schemas.microsoft.com/office/drawing/2014/main" id="{2D74B223-D2C3-4328-B157-9434182B1351}"/>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35" name="组合 34">
            <a:extLst>
              <a:ext uri="{FF2B5EF4-FFF2-40B4-BE49-F238E27FC236}">
                <a16:creationId xmlns:a16="http://schemas.microsoft.com/office/drawing/2014/main" id="{B1212896-568F-494D-ADA0-205EA3D9AD48}"/>
              </a:ext>
            </a:extLst>
          </p:cNvPr>
          <p:cNvGrpSpPr/>
          <p:nvPr/>
        </p:nvGrpSpPr>
        <p:grpSpPr>
          <a:xfrm>
            <a:off x="4120903" y="3056617"/>
            <a:ext cx="7628186" cy="2922588"/>
            <a:chOff x="355040" y="3197991"/>
            <a:chExt cx="5616780" cy="3240127"/>
          </a:xfrm>
        </p:grpSpPr>
        <p:sp>
          <p:nvSpPr>
            <p:cNvPr id="36" name="矩形 35">
              <a:extLst>
                <a:ext uri="{FF2B5EF4-FFF2-40B4-BE49-F238E27FC236}">
                  <a16:creationId xmlns:a16="http://schemas.microsoft.com/office/drawing/2014/main" id="{9EF7F122-5590-43D1-B904-A8B1E29770FF}"/>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37" name="矩形 36">
              <a:extLst>
                <a:ext uri="{FF2B5EF4-FFF2-40B4-BE49-F238E27FC236}">
                  <a16:creationId xmlns:a16="http://schemas.microsoft.com/office/drawing/2014/main" id="{AA21B69A-109F-4156-9942-DABF84316ADC}"/>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pic>
        <p:nvPicPr>
          <p:cNvPr id="38" name="图片 37">
            <a:extLst>
              <a:ext uri="{FF2B5EF4-FFF2-40B4-BE49-F238E27FC236}">
                <a16:creationId xmlns:a16="http://schemas.microsoft.com/office/drawing/2014/main" id="{36D62225-E8E3-48ED-9C84-B2C062CA31C9}"/>
              </a:ext>
            </a:extLst>
          </p:cNvPr>
          <p:cNvPicPr>
            <a:picLocks noChangeAspect="1"/>
          </p:cNvPicPr>
          <p:nvPr/>
        </p:nvPicPr>
        <p:blipFill rotWithShape="1">
          <a:blip r:embed="rId3">
            <a:extLst>
              <a:ext uri="{28A0092B-C50C-407E-A947-70E740481C1C}">
                <a14:useLocalDpi xmlns:a14="http://schemas.microsoft.com/office/drawing/2010/main" val="0"/>
              </a:ext>
            </a:extLst>
          </a:blip>
          <a:srcRect l="4450" t="6129" r="8864" b="2491"/>
          <a:stretch/>
        </p:blipFill>
        <p:spPr>
          <a:xfrm>
            <a:off x="496408" y="3083431"/>
            <a:ext cx="3415192" cy="2883090"/>
          </a:xfrm>
          <a:prstGeom prst="rect">
            <a:avLst/>
          </a:prstGeom>
        </p:spPr>
      </p:pic>
      <p:grpSp>
        <p:nvGrpSpPr>
          <p:cNvPr id="39" name="组合 38">
            <a:extLst>
              <a:ext uri="{FF2B5EF4-FFF2-40B4-BE49-F238E27FC236}">
                <a16:creationId xmlns:a16="http://schemas.microsoft.com/office/drawing/2014/main" id="{3EB72927-C996-4480-A488-C5B98A821AE3}"/>
              </a:ext>
            </a:extLst>
          </p:cNvPr>
          <p:cNvGrpSpPr/>
          <p:nvPr/>
        </p:nvGrpSpPr>
        <p:grpSpPr>
          <a:xfrm>
            <a:off x="4169883" y="3147681"/>
            <a:ext cx="7507885" cy="2754589"/>
            <a:chOff x="441959" y="1536347"/>
            <a:chExt cx="5882407" cy="2158213"/>
          </a:xfrm>
        </p:grpSpPr>
        <p:pic>
          <p:nvPicPr>
            <p:cNvPr id="40" name="图片 39">
              <a:extLst>
                <a:ext uri="{FF2B5EF4-FFF2-40B4-BE49-F238E27FC236}">
                  <a16:creationId xmlns:a16="http://schemas.microsoft.com/office/drawing/2014/main" id="{2B25439A-D2FA-4256-AB82-418C75D94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59" y="1536347"/>
              <a:ext cx="2879998" cy="2158212"/>
            </a:xfrm>
            <a:prstGeom prst="rect">
              <a:avLst/>
            </a:prstGeom>
          </p:spPr>
        </p:pic>
        <p:pic>
          <p:nvPicPr>
            <p:cNvPr id="41" name="图片 40">
              <a:extLst>
                <a:ext uri="{FF2B5EF4-FFF2-40B4-BE49-F238E27FC236}">
                  <a16:creationId xmlns:a16="http://schemas.microsoft.com/office/drawing/2014/main" id="{E3248092-AD2A-4377-A5C8-8E8DAB102B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44841" y="1536347"/>
              <a:ext cx="2879525" cy="2158213"/>
            </a:xfrm>
            <a:prstGeom prst="rect">
              <a:avLst/>
            </a:prstGeom>
          </p:spPr>
        </p:pic>
      </p:grpSp>
      <p:sp>
        <p:nvSpPr>
          <p:cNvPr id="42" name="椭圆 41">
            <a:extLst>
              <a:ext uri="{FF2B5EF4-FFF2-40B4-BE49-F238E27FC236}">
                <a16:creationId xmlns:a16="http://schemas.microsoft.com/office/drawing/2014/main" id="{2EBCA8EA-BB94-46BC-AC10-48A5A8361E3B}"/>
              </a:ext>
            </a:extLst>
          </p:cNvPr>
          <p:cNvSpPr/>
          <p:nvPr/>
        </p:nvSpPr>
        <p:spPr>
          <a:xfrm>
            <a:off x="876299" y="3179649"/>
            <a:ext cx="221457" cy="20229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43" name="椭圆 42">
            <a:extLst>
              <a:ext uri="{FF2B5EF4-FFF2-40B4-BE49-F238E27FC236}">
                <a16:creationId xmlns:a16="http://schemas.microsoft.com/office/drawing/2014/main" id="{2BE292ED-F3F1-41A3-9B9F-DE3B8E95077A}"/>
              </a:ext>
            </a:extLst>
          </p:cNvPr>
          <p:cNvSpPr/>
          <p:nvPr/>
        </p:nvSpPr>
        <p:spPr>
          <a:xfrm>
            <a:off x="871537" y="4669309"/>
            <a:ext cx="221457" cy="20229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cxnSp>
        <p:nvCxnSpPr>
          <p:cNvPr id="3" name="直接箭头连接符 2">
            <a:extLst>
              <a:ext uri="{FF2B5EF4-FFF2-40B4-BE49-F238E27FC236}">
                <a16:creationId xmlns:a16="http://schemas.microsoft.com/office/drawing/2014/main" id="{4563FD02-B2D8-4991-BC88-46102070DAC7}"/>
              </a:ext>
            </a:extLst>
          </p:cNvPr>
          <p:cNvCxnSpPr/>
          <p:nvPr/>
        </p:nvCxnSpPr>
        <p:spPr>
          <a:xfrm flipH="1">
            <a:off x="5994400" y="4759004"/>
            <a:ext cx="501650"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E7F12378-3C92-4036-851B-049CC4FA9C0E}"/>
              </a:ext>
            </a:extLst>
          </p:cNvPr>
          <p:cNvCxnSpPr/>
          <p:nvPr/>
        </p:nvCxnSpPr>
        <p:spPr>
          <a:xfrm flipH="1">
            <a:off x="9807575" y="4765033"/>
            <a:ext cx="501650"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灯片编号占位符 1">
            <a:extLst>
              <a:ext uri="{FF2B5EF4-FFF2-40B4-BE49-F238E27FC236}">
                <a16:creationId xmlns:a16="http://schemas.microsoft.com/office/drawing/2014/main" id="{319A7D30-822E-413F-AE94-7075858E6369}"/>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19</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414116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B8C336E-5670-48C7-B500-3A6EDA82C13D}"/>
              </a:ext>
            </a:extLst>
          </p:cNvPr>
          <p:cNvSpPr txBox="1"/>
          <p:nvPr/>
        </p:nvSpPr>
        <p:spPr>
          <a:xfrm>
            <a:off x="0" y="194137"/>
            <a:ext cx="12192000" cy="646331"/>
          </a:xfrm>
          <a:prstGeom prst="rect">
            <a:avLst/>
          </a:prstGeom>
          <a:noFill/>
        </p:spPr>
        <p:txBody>
          <a:bodyPr wrap="square">
            <a:spAutoFit/>
          </a:bodyPr>
          <a:lstStyle/>
          <a:p>
            <a:pPr algn="ctr"/>
            <a:r>
              <a:rPr lang="en-US" altLang="zh-CN" sz="3600" b="1" dirty="0">
                <a:latin typeface="Arial" panose="020B0604020202020204" pitchFamily="34" charset="0"/>
                <a:cs typeface="Arial" panose="020B0604020202020204" pitchFamily="34" charset="0"/>
              </a:rPr>
              <a:t>Contents</a:t>
            </a:r>
            <a:endParaRPr lang="zh-CN" altLang="en-US" sz="3600" b="1"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B46F61B0-A39C-45C6-A766-A47232ADFBBD}"/>
              </a:ext>
            </a:extLst>
          </p:cNvPr>
          <p:cNvSpPr txBox="1"/>
          <p:nvPr/>
        </p:nvSpPr>
        <p:spPr>
          <a:xfrm>
            <a:off x="3177924" y="1861648"/>
            <a:ext cx="6256361" cy="3134704"/>
          </a:xfrm>
          <a:prstGeom prst="rect">
            <a:avLst/>
          </a:prstGeom>
          <a:noFill/>
        </p:spPr>
        <p:txBody>
          <a:bodyPr wrap="square" rtlCol="0">
            <a:spAutoFit/>
          </a:bodyPr>
          <a:lstStyle/>
          <a:p>
            <a:pPr>
              <a:lnSpc>
                <a:spcPct val="150000"/>
              </a:lnSpc>
            </a:pPr>
            <a:r>
              <a:rPr lang="en-US" altLang="zh-CN" sz="3400" b="1" dirty="0">
                <a:effectLst>
                  <a:glow rad="101600">
                    <a:schemeClr val="bg1">
                      <a:alpha val="60000"/>
                    </a:scheme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1. Introduction</a:t>
            </a:r>
          </a:p>
          <a:p>
            <a:pPr>
              <a:lnSpc>
                <a:spcPct val="150000"/>
              </a:lnSpc>
            </a:pPr>
            <a:r>
              <a:rPr lang="en-US" altLang="zh-CN" sz="3400" b="1" dirty="0">
                <a:effectLst>
                  <a:glow rad="101600">
                    <a:schemeClr val="bg1">
                      <a:alpha val="60000"/>
                    </a:schemeClr>
                  </a:glow>
                </a:effectLst>
                <a:latin typeface="Arial" panose="020B0604020202020204" pitchFamily="34" charset="0"/>
                <a:cs typeface="Arial" panose="020B0604020202020204" pitchFamily="34" charset="0"/>
              </a:rPr>
              <a:t>2. Theory and Method</a:t>
            </a:r>
          </a:p>
          <a:p>
            <a:pPr>
              <a:lnSpc>
                <a:spcPct val="150000"/>
              </a:lnSpc>
            </a:pPr>
            <a:r>
              <a:rPr lang="en-US" altLang="zh-CN" sz="3400" b="1" dirty="0">
                <a:effectLst>
                  <a:glow rad="101600">
                    <a:schemeClr val="bg1">
                      <a:alpha val="60000"/>
                    </a:scheme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3. Results and Discussion </a:t>
            </a:r>
          </a:p>
          <a:p>
            <a:pPr>
              <a:lnSpc>
                <a:spcPct val="150000"/>
              </a:lnSpc>
            </a:pPr>
            <a:r>
              <a:rPr lang="en-US" altLang="zh-CN" sz="3400" b="1" dirty="0">
                <a:effectLst>
                  <a:glow rad="101600">
                    <a:schemeClr val="bg1">
                      <a:alpha val="60000"/>
                    </a:scheme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4. Conclusions and Outlooks </a:t>
            </a:r>
            <a:endParaRPr lang="zh-CN" altLang="en-US" sz="3400" b="1" dirty="0">
              <a:effectLst>
                <a:glow rad="101600">
                  <a:schemeClr val="bg1">
                    <a:alpha val="60000"/>
                  </a:scheme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endParaRPr>
          </a:p>
        </p:txBody>
      </p:sp>
      <p:sp>
        <p:nvSpPr>
          <p:cNvPr id="5" name="灯片编号占位符 1">
            <a:extLst>
              <a:ext uri="{FF2B5EF4-FFF2-40B4-BE49-F238E27FC236}">
                <a16:creationId xmlns:a16="http://schemas.microsoft.com/office/drawing/2014/main" id="{935B23DD-57E3-47CC-A557-EF7E0C11FA39}"/>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2</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156960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4">
                                            <p:txEl>
                                              <p:pRg st="0" end="0"/>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3. Results and Discussion</a:t>
            </a:r>
          </a:p>
        </p:txBody>
      </p:sp>
      <p:sp>
        <p:nvSpPr>
          <p:cNvPr id="23" name="文本框 22">
            <a:extLst>
              <a:ext uri="{FF2B5EF4-FFF2-40B4-BE49-F238E27FC236}">
                <a16:creationId xmlns:a16="http://schemas.microsoft.com/office/drawing/2014/main" id="{6FACB028-4AAA-445A-BAD7-C9C60F08E964}"/>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3.5 Pore-throat geometric topology analysis:</a:t>
            </a:r>
            <a:r>
              <a:rPr lang="zh-CN" altLang="en-US" sz="2000" b="1" dirty="0">
                <a:solidFill>
                  <a:prstClr val="black"/>
                </a:solidFill>
                <a:latin typeface="Arial" panose="020B0604020202020204" pitchFamily="34" charset="0"/>
                <a:ea typeface="黑体"/>
                <a:cs typeface="Arial" panose="020B0604020202020204" pitchFamily="34" charset="0"/>
              </a:rPr>
              <a:t> </a:t>
            </a:r>
            <a:r>
              <a:rPr lang="en-US" altLang="zh-CN" sz="2000" b="1" dirty="0">
                <a:solidFill>
                  <a:srgbClr val="C00000"/>
                </a:solidFill>
                <a:latin typeface="Arial" panose="020B0604020202020204" pitchFamily="34" charset="0"/>
                <a:ea typeface="黑体"/>
                <a:cs typeface="Arial" panose="020B0604020202020204" pitchFamily="34" charset="0"/>
              </a:rPr>
              <a:t>Geometric structure</a:t>
            </a:r>
          </a:p>
        </p:txBody>
      </p:sp>
      <p:sp>
        <p:nvSpPr>
          <p:cNvPr id="24" name="文本框 23">
            <a:extLst>
              <a:ext uri="{FF2B5EF4-FFF2-40B4-BE49-F238E27FC236}">
                <a16:creationId xmlns:a16="http://schemas.microsoft.com/office/drawing/2014/main" id="{62C9D2DC-6A67-48AB-86C0-40BC86D5939A}"/>
              </a:ext>
            </a:extLst>
          </p:cNvPr>
          <p:cNvSpPr txBox="1"/>
          <p:nvPr/>
        </p:nvSpPr>
        <p:spPr>
          <a:xfrm>
            <a:off x="341689" y="1356687"/>
            <a:ext cx="11508622" cy="1443344"/>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Permeability: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High temperature and stress cause grain migration, deforming pore-throats, reducing radii, and degrading connectivity, leading to a permeability decrease of up to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24.98%</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a:t>
            </a:r>
          </a:p>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Relative permeability: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Higher temperature and stress shift permeability curves upward, affecting the non-wetting phase more strongly. The </a:t>
            </a:r>
            <a:r>
              <a:rPr lang="en-US" altLang="zh-CN"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isoperm</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point moves toward the wetting phase, enhancing water-wetness.</a:t>
            </a:r>
          </a:p>
        </p:txBody>
      </p:sp>
      <p:grpSp>
        <p:nvGrpSpPr>
          <p:cNvPr id="25" name="组合 24">
            <a:extLst>
              <a:ext uri="{FF2B5EF4-FFF2-40B4-BE49-F238E27FC236}">
                <a16:creationId xmlns:a16="http://schemas.microsoft.com/office/drawing/2014/main" id="{A411B78C-317E-43B8-94A6-70E32350D287}"/>
              </a:ext>
            </a:extLst>
          </p:cNvPr>
          <p:cNvGrpSpPr/>
          <p:nvPr/>
        </p:nvGrpSpPr>
        <p:grpSpPr>
          <a:xfrm>
            <a:off x="431074" y="3013075"/>
            <a:ext cx="3897086" cy="3025776"/>
            <a:chOff x="355040" y="3197991"/>
            <a:chExt cx="5616780" cy="3240127"/>
          </a:xfrm>
        </p:grpSpPr>
        <p:sp>
          <p:nvSpPr>
            <p:cNvPr id="44" name="矩形 43">
              <a:extLst>
                <a:ext uri="{FF2B5EF4-FFF2-40B4-BE49-F238E27FC236}">
                  <a16:creationId xmlns:a16="http://schemas.microsoft.com/office/drawing/2014/main" id="{03E238A0-173F-48C8-9395-BCF1F27B02EC}"/>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46" name="矩形 45">
              <a:extLst>
                <a:ext uri="{FF2B5EF4-FFF2-40B4-BE49-F238E27FC236}">
                  <a16:creationId xmlns:a16="http://schemas.microsoft.com/office/drawing/2014/main" id="{2707082A-FE2A-42CE-B1C7-511EDD3C18B3}"/>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47" name="组合 46">
            <a:extLst>
              <a:ext uri="{FF2B5EF4-FFF2-40B4-BE49-F238E27FC236}">
                <a16:creationId xmlns:a16="http://schemas.microsoft.com/office/drawing/2014/main" id="{3C8E1067-3E29-430A-BDEE-F693CDA66484}"/>
              </a:ext>
            </a:extLst>
          </p:cNvPr>
          <p:cNvGrpSpPr/>
          <p:nvPr/>
        </p:nvGrpSpPr>
        <p:grpSpPr>
          <a:xfrm>
            <a:off x="4417449" y="3013075"/>
            <a:ext cx="7331640" cy="3025775"/>
            <a:chOff x="355040" y="3197991"/>
            <a:chExt cx="5616780" cy="3240127"/>
          </a:xfrm>
        </p:grpSpPr>
        <p:sp>
          <p:nvSpPr>
            <p:cNvPr id="48" name="矩形 47">
              <a:extLst>
                <a:ext uri="{FF2B5EF4-FFF2-40B4-BE49-F238E27FC236}">
                  <a16:creationId xmlns:a16="http://schemas.microsoft.com/office/drawing/2014/main" id="{0DB1F607-F785-48F8-899D-8D12A3CC3560}"/>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49" name="矩形 48">
              <a:extLst>
                <a:ext uri="{FF2B5EF4-FFF2-40B4-BE49-F238E27FC236}">
                  <a16:creationId xmlns:a16="http://schemas.microsoft.com/office/drawing/2014/main" id="{DB3F7B3B-3639-4FEA-8400-FED697D9986B}"/>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pic>
        <p:nvPicPr>
          <p:cNvPr id="50" name="图片 49">
            <a:extLst>
              <a:ext uri="{FF2B5EF4-FFF2-40B4-BE49-F238E27FC236}">
                <a16:creationId xmlns:a16="http://schemas.microsoft.com/office/drawing/2014/main" id="{809CD668-4E8C-4FDD-9613-00DBFF4EA032}"/>
              </a:ext>
            </a:extLst>
          </p:cNvPr>
          <p:cNvPicPr>
            <a:picLocks noChangeAspect="1"/>
          </p:cNvPicPr>
          <p:nvPr/>
        </p:nvPicPr>
        <p:blipFill rotWithShape="1">
          <a:blip r:embed="rId3">
            <a:extLst>
              <a:ext uri="{28A0092B-C50C-407E-A947-70E740481C1C}">
                <a14:useLocalDpi xmlns:a14="http://schemas.microsoft.com/office/drawing/2010/main" val="0"/>
              </a:ext>
            </a:extLst>
          </a:blip>
          <a:srcRect l="1143" t="9809" r="7286" b="1238"/>
          <a:stretch/>
        </p:blipFill>
        <p:spPr>
          <a:xfrm>
            <a:off x="520902" y="3157429"/>
            <a:ext cx="3600000" cy="2622777"/>
          </a:xfrm>
          <a:prstGeom prst="rect">
            <a:avLst/>
          </a:prstGeom>
        </p:spPr>
      </p:pic>
      <p:pic>
        <p:nvPicPr>
          <p:cNvPr id="51" name="图片 50">
            <a:extLst>
              <a:ext uri="{FF2B5EF4-FFF2-40B4-BE49-F238E27FC236}">
                <a16:creationId xmlns:a16="http://schemas.microsoft.com/office/drawing/2014/main" id="{51304CA8-0C06-4748-BAA3-3BE77C791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355" y="3157429"/>
            <a:ext cx="3600000" cy="2698413"/>
          </a:xfrm>
          <a:prstGeom prst="rect">
            <a:avLst/>
          </a:prstGeom>
        </p:spPr>
      </p:pic>
      <p:pic>
        <p:nvPicPr>
          <p:cNvPr id="52" name="图片 51">
            <a:extLst>
              <a:ext uri="{FF2B5EF4-FFF2-40B4-BE49-F238E27FC236}">
                <a16:creationId xmlns:a16="http://schemas.microsoft.com/office/drawing/2014/main" id="{6C1CE039-0965-4F9D-95C8-10E7172A9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5457" y="3157428"/>
            <a:ext cx="3600000" cy="2698413"/>
          </a:xfrm>
          <a:prstGeom prst="rect">
            <a:avLst/>
          </a:prstGeom>
        </p:spPr>
      </p:pic>
      <p:sp>
        <p:nvSpPr>
          <p:cNvPr id="53" name="文本框 52">
            <a:extLst>
              <a:ext uri="{FF2B5EF4-FFF2-40B4-BE49-F238E27FC236}">
                <a16:creationId xmlns:a16="http://schemas.microsoft.com/office/drawing/2014/main" id="{43E37E41-4D7B-44F6-BCFD-0BCBB9FF4B38}"/>
              </a:ext>
            </a:extLst>
          </p:cNvPr>
          <p:cNvSpPr txBox="1"/>
          <p:nvPr/>
        </p:nvSpPr>
        <p:spPr>
          <a:xfrm>
            <a:off x="431073" y="6075363"/>
            <a:ext cx="3896545"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Permeability</a:t>
            </a:r>
            <a:endParaRPr lang="zh-CN" altLang="en-US"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4" name="文本框 53">
            <a:extLst>
              <a:ext uri="{FF2B5EF4-FFF2-40B4-BE49-F238E27FC236}">
                <a16:creationId xmlns:a16="http://schemas.microsoft.com/office/drawing/2014/main" id="{B75D8787-66EB-49C0-BF26-8BDCC3AF4383}"/>
              </a:ext>
            </a:extLst>
          </p:cNvPr>
          <p:cNvSpPr txBox="1"/>
          <p:nvPr/>
        </p:nvSpPr>
        <p:spPr>
          <a:xfrm>
            <a:off x="4417448" y="6075363"/>
            <a:ext cx="7330623" cy="338554"/>
          </a:xfrm>
          <a:prstGeom prst="rect">
            <a:avLst/>
          </a:prstGeom>
          <a:noFill/>
        </p:spPr>
        <p:txBody>
          <a:bodyPr wrap="square" rtlCol="0">
            <a:spAutoFit/>
          </a:bodyPr>
          <a:lstStyle/>
          <a:p>
            <a:pPr algn="ctr"/>
            <a:r>
              <a:rPr lang="en-US" altLang="zh-CN"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Relative permeability</a:t>
            </a:r>
            <a:endParaRPr lang="zh-CN" altLang="en-US" sz="1600" b="1"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4" name="直接箭头连接符 3">
            <a:extLst>
              <a:ext uri="{FF2B5EF4-FFF2-40B4-BE49-F238E27FC236}">
                <a16:creationId xmlns:a16="http://schemas.microsoft.com/office/drawing/2014/main" id="{75B4D43E-6CFC-4277-AFE2-6A2BC809C17C}"/>
              </a:ext>
            </a:extLst>
          </p:cNvPr>
          <p:cNvCxnSpPr/>
          <p:nvPr/>
        </p:nvCxnSpPr>
        <p:spPr>
          <a:xfrm flipV="1">
            <a:off x="6852062" y="5032638"/>
            <a:ext cx="463138" cy="415637"/>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F3B48B4A-6D9B-45A8-B369-F8F52BB49420}"/>
              </a:ext>
            </a:extLst>
          </p:cNvPr>
          <p:cNvCxnSpPr/>
          <p:nvPr/>
        </p:nvCxnSpPr>
        <p:spPr>
          <a:xfrm flipV="1">
            <a:off x="10510071" y="4991572"/>
            <a:ext cx="463138" cy="415637"/>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灯片编号占位符 1">
            <a:extLst>
              <a:ext uri="{FF2B5EF4-FFF2-40B4-BE49-F238E27FC236}">
                <a16:creationId xmlns:a16="http://schemas.microsoft.com/office/drawing/2014/main" id="{3A490693-1757-4130-9089-A66FA4252C51}"/>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20</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191691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617C384A-FBC1-4BCB-92E5-7CE893B85D6B}"/>
              </a:ext>
            </a:extLst>
          </p:cNvPr>
          <p:cNvSpPr txBox="1"/>
          <p:nvPr/>
        </p:nvSpPr>
        <p:spPr>
          <a:xfrm>
            <a:off x="0" y="194137"/>
            <a:ext cx="12192000" cy="646331"/>
          </a:xfrm>
          <a:prstGeom prst="rect">
            <a:avLst/>
          </a:prstGeom>
          <a:noFill/>
        </p:spPr>
        <p:txBody>
          <a:bodyPr wrap="square">
            <a:spAutoFit/>
          </a:bodyPr>
          <a:lstStyle/>
          <a:p>
            <a:pPr algn="ctr"/>
            <a:r>
              <a:rPr lang="en-US" altLang="zh-CN" sz="3600" b="1" dirty="0">
                <a:latin typeface="Arial" panose="020B0604020202020204" pitchFamily="34" charset="0"/>
                <a:cs typeface="Arial" panose="020B0604020202020204" pitchFamily="34" charset="0"/>
              </a:rPr>
              <a:t>Contents</a:t>
            </a:r>
            <a:endParaRPr lang="zh-CN" altLang="en-US" sz="3600" b="1"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EC31EE43-D335-49B5-91FA-ECF82A6D92B8}"/>
              </a:ext>
            </a:extLst>
          </p:cNvPr>
          <p:cNvSpPr txBox="1"/>
          <p:nvPr/>
        </p:nvSpPr>
        <p:spPr>
          <a:xfrm>
            <a:off x="3177924" y="1861648"/>
            <a:ext cx="6183789" cy="3134704"/>
          </a:xfrm>
          <a:prstGeom prst="rect">
            <a:avLst/>
          </a:prstGeom>
          <a:noFill/>
        </p:spPr>
        <p:txBody>
          <a:bodyPr wrap="square" rtlCol="0">
            <a:spAutoFit/>
          </a:bodyPr>
          <a:lstStyle/>
          <a:p>
            <a:pPr>
              <a:lnSpc>
                <a:spcPct val="150000"/>
              </a:lnSpc>
            </a:pPr>
            <a:r>
              <a:rPr lang="en-US" altLang="zh-CN" sz="3400" b="1" dirty="0">
                <a:solidFill>
                  <a:prstClr val="black"/>
                </a:solidFill>
                <a:effectLst>
                  <a:glow rad="101600">
                    <a:prstClr val="white">
                      <a:alpha val="60000"/>
                    </a:prst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1. Introduction</a:t>
            </a:r>
          </a:p>
          <a:p>
            <a:pPr>
              <a:lnSpc>
                <a:spcPct val="150000"/>
              </a:lnSpc>
            </a:pPr>
            <a:r>
              <a:rPr lang="en-US" altLang="zh-CN" sz="3400" b="1" dirty="0">
                <a:solidFill>
                  <a:prstClr val="black"/>
                </a:solidFill>
                <a:effectLst>
                  <a:glow rad="101600">
                    <a:prstClr val="white">
                      <a:alpha val="60000"/>
                    </a:prstClr>
                  </a:glow>
                </a:effectLst>
                <a:latin typeface="Arial" panose="020B0604020202020204" pitchFamily="34" charset="0"/>
                <a:ea typeface="黑体"/>
                <a:cs typeface="Arial" panose="020B0604020202020204" pitchFamily="34" charset="0"/>
              </a:rPr>
              <a:t>2. Theory and Method</a:t>
            </a:r>
          </a:p>
          <a:p>
            <a:pPr>
              <a:lnSpc>
                <a:spcPct val="150000"/>
              </a:lnSpc>
            </a:pPr>
            <a:r>
              <a:rPr lang="en-US" altLang="zh-CN" sz="3400" b="1" dirty="0">
                <a:solidFill>
                  <a:prstClr val="black"/>
                </a:solidFill>
                <a:effectLst>
                  <a:glow rad="101600">
                    <a:prstClr val="white">
                      <a:alpha val="60000"/>
                    </a:prst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3. Results and Discussion </a:t>
            </a:r>
          </a:p>
          <a:p>
            <a:pPr>
              <a:lnSpc>
                <a:spcPct val="150000"/>
              </a:lnSpc>
            </a:pPr>
            <a:r>
              <a:rPr lang="en-US" altLang="zh-CN" sz="3400" b="1" dirty="0">
                <a:solidFill>
                  <a:prstClr val="black"/>
                </a:solidFill>
                <a:effectLst>
                  <a:glow rad="101600">
                    <a:prstClr val="white">
                      <a:alpha val="60000"/>
                    </a:prst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4. Conclusions and Outlooks </a:t>
            </a:r>
            <a:endParaRPr lang="zh-CN" altLang="en-US" sz="3400" b="1" dirty="0">
              <a:solidFill>
                <a:prstClr val="black"/>
              </a:solidFill>
              <a:effectLst>
                <a:glow rad="101600">
                  <a:prstClr val="white">
                    <a:alpha val="60000"/>
                  </a:prst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endParaRPr>
          </a:p>
        </p:txBody>
      </p:sp>
      <p:sp>
        <p:nvSpPr>
          <p:cNvPr id="4" name="灯片编号占位符 1">
            <a:extLst>
              <a:ext uri="{FF2B5EF4-FFF2-40B4-BE49-F238E27FC236}">
                <a16:creationId xmlns:a16="http://schemas.microsoft.com/office/drawing/2014/main" id="{AFC894B7-E9BD-4C08-8F07-B333172D99CD}"/>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21</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77123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250" fill="hold"/>
                                        <p:tgtEl>
                                          <p:spTgt spid="5">
                                            <p:txEl>
                                              <p:pRg st="3" end="3"/>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4. Conclusions and Outlooks</a:t>
            </a:r>
          </a:p>
        </p:txBody>
      </p:sp>
      <p:sp>
        <p:nvSpPr>
          <p:cNvPr id="19" name="文本框 18">
            <a:extLst>
              <a:ext uri="{FF2B5EF4-FFF2-40B4-BE49-F238E27FC236}">
                <a16:creationId xmlns:a16="http://schemas.microsoft.com/office/drawing/2014/main" id="{F39B6494-106E-4EDE-8D6D-1070BF796A5B}"/>
              </a:ext>
            </a:extLst>
          </p:cNvPr>
          <p:cNvSpPr txBox="1"/>
          <p:nvPr/>
        </p:nvSpPr>
        <p:spPr>
          <a:xfrm>
            <a:off x="425450" y="1155749"/>
            <a:ext cx="11341100" cy="5165517"/>
          </a:xfrm>
          <a:prstGeom prst="rect">
            <a:avLst/>
          </a:prstGeom>
          <a:noFill/>
        </p:spPr>
        <p:txBody>
          <a:bodyPr wrap="square">
            <a:spAutoFit/>
          </a:bodyPr>
          <a:lstStyle/>
          <a:p>
            <a:pPr algn="just">
              <a:lnSpc>
                <a:spcPct val="150000"/>
              </a:lnSpc>
            </a:pPr>
            <a:r>
              <a:rPr lang="en-US" altLang="zh-CN" sz="2000" b="1" dirty="0">
                <a:solidFill>
                  <a:srgbClr val="C00000"/>
                </a:solidFill>
                <a:latin typeface="Times New Roman" panose="02020603050405020304" pitchFamily="18" charset="0"/>
                <a:ea typeface="黑体"/>
                <a:cs typeface="Times New Roman" panose="02020603050405020304" pitchFamily="18" charset="0"/>
              </a:rPr>
              <a:t>① </a:t>
            </a:r>
            <a:r>
              <a:rPr lang="en-US" altLang="zh-CN" sz="2000" b="1" dirty="0">
                <a:solidFill>
                  <a:srgbClr val="C00000"/>
                </a:solidFill>
                <a:latin typeface="Arial" panose="020B0604020202020204" pitchFamily="34" charset="0"/>
                <a:ea typeface="黑体"/>
                <a:cs typeface="Arial" panose="020B0604020202020204" pitchFamily="34" charset="0"/>
              </a:rPr>
              <a:t>High-Fidelity Digital Rock Modeling</a:t>
            </a:r>
          </a:p>
          <a:p>
            <a:pPr algn="just">
              <a:lnSpc>
                <a:spcPct val="150000"/>
              </a:lnSpc>
            </a:pPr>
            <a:r>
              <a:rPr lang="en-US" altLang="zh-CN" dirty="0">
                <a:solidFill>
                  <a:prstClr val="black"/>
                </a:solidFill>
                <a:latin typeface="Arial" panose="020B0604020202020204" pitchFamily="34" charset="0"/>
                <a:ea typeface="黑体"/>
                <a:cs typeface="Arial" panose="020B0604020202020204" pitchFamily="34" charset="0"/>
              </a:rPr>
              <a:t>     </a:t>
            </a:r>
            <a:r>
              <a:rPr lang="en-US" altLang="zh-CN" i="1" dirty="0">
                <a:solidFill>
                  <a:prstClr val="black"/>
                </a:solidFill>
                <a:latin typeface="Arial" panose="020B0604020202020204" pitchFamily="34" charset="0"/>
                <a:ea typeface="黑体"/>
                <a:cs typeface="Arial" panose="020B0604020202020204" pitchFamily="34" charset="0"/>
              </a:rPr>
              <a:t>Rotation-invariant spherical </a:t>
            </a:r>
            <a:r>
              <a:rPr lang="en-US" altLang="zh-CN" i="1" dirty="0" err="1">
                <a:solidFill>
                  <a:prstClr val="black"/>
                </a:solidFill>
                <a:latin typeface="Arial" panose="020B0604020202020204" pitchFamily="34" charset="0"/>
                <a:ea typeface="黑体"/>
                <a:cs typeface="Arial" panose="020B0604020202020204" pitchFamily="34" charset="0"/>
              </a:rPr>
              <a:t>harmonicsenable</a:t>
            </a:r>
            <a:r>
              <a:rPr lang="en-US" altLang="zh-CN" i="1" dirty="0">
                <a:solidFill>
                  <a:prstClr val="black"/>
                </a:solidFill>
                <a:latin typeface="Arial" panose="020B0604020202020204" pitchFamily="34" charset="0"/>
                <a:ea typeface="黑体"/>
                <a:cs typeface="Arial" panose="020B0604020202020204" pitchFamily="34" charset="0"/>
              </a:rPr>
              <a:t> accurate pore-throat reconstruction at ambient conditions</a:t>
            </a:r>
            <a:r>
              <a:rPr lang="en-US" altLang="zh-CN" dirty="0">
                <a:solidFill>
                  <a:prstClr val="black"/>
                </a:solidFill>
                <a:latin typeface="Arial" panose="020B0604020202020204" pitchFamily="34" charset="0"/>
                <a:ea typeface="黑体"/>
                <a:cs typeface="Arial" panose="020B0604020202020204" pitchFamily="34" charset="0"/>
              </a:rPr>
              <a:t>.</a:t>
            </a:r>
          </a:p>
          <a:p>
            <a:pPr algn="just">
              <a:lnSpc>
                <a:spcPct val="150000"/>
              </a:lnSpc>
            </a:pPr>
            <a:r>
              <a:rPr lang="en-US" altLang="zh-CN" sz="2000" b="1" dirty="0">
                <a:solidFill>
                  <a:srgbClr val="C00000"/>
                </a:solidFill>
                <a:latin typeface="Times New Roman" panose="02020603050405020304" pitchFamily="18" charset="0"/>
                <a:ea typeface="黑体"/>
                <a:cs typeface="Times New Roman" panose="02020603050405020304" pitchFamily="18" charset="0"/>
              </a:rPr>
              <a:t>② </a:t>
            </a:r>
            <a:r>
              <a:rPr lang="en-US" altLang="zh-CN" sz="2000" b="1" dirty="0">
                <a:solidFill>
                  <a:srgbClr val="C00000"/>
                </a:solidFill>
                <a:latin typeface="Arial" panose="020B0604020202020204" pitchFamily="34" charset="0"/>
                <a:ea typeface="黑体"/>
                <a:cs typeface="Arial" panose="020B0604020202020204" pitchFamily="34" charset="0"/>
              </a:rPr>
              <a:t>High temperature and stress driven pore-throat evolution</a:t>
            </a:r>
          </a:p>
          <a:p>
            <a:pPr algn="just">
              <a:lnSpc>
                <a:spcPct val="150000"/>
              </a:lnSpc>
            </a:pPr>
            <a:r>
              <a:rPr lang="en-US" altLang="zh-CN" i="1" dirty="0">
                <a:solidFill>
                  <a:prstClr val="black"/>
                </a:solidFill>
                <a:latin typeface="Arial" panose="020B0604020202020204" pitchFamily="34" charset="0"/>
                <a:ea typeface="黑体"/>
                <a:cs typeface="Arial" panose="020B0604020202020204" pitchFamily="34" charset="0"/>
              </a:rPr>
              <a:t>     Stress causes significant pore-throat narrowing, elongation, and connectivity degradation.</a:t>
            </a:r>
          </a:p>
          <a:p>
            <a:pPr algn="just">
              <a:lnSpc>
                <a:spcPct val="150000"/>
              </a:lnSpc>
            </a:pPr>
            <a:r>
              <a:rPr lang="en-US" altLang="zh-CN" i="1" dirty="0">
                <a:solidFill>
                  <a:prstClr val="black"/>
                </a:solidFill>
                <a:latin typeface="Arial" panose="020B0604020202020204" pitchFamily="34" charset="0"/>
                <a:ea typeface="黑体"/>
                <a:cs typeface="Arial" panose="020B0604020202020204" pitchFamily="34" charset="0"/>
              </a:rPr>
              <a:t>     Effects amplified by high temperature.</a:t>
            </a:r>
          </a:p>
          <a:p>
            <a:pPr algn="just">
              <a:lnSpc>
                <a:spcPct val="150000"/>
              </a:lnSpc>
            </a:pPr>
            <a:r>
              <a:rPr lang="en-US" altLang="zh-CN" sz="2000" b="1" dirty="0">
                <a:solidFill>
                  <a:srgbClr val="C00000"/>
                </a:solidFill>
                <a:latin typeface="Times New Roman" panose="02020603050405020304" pitchFamily="18" charset="0"/>
                <a:ea typeface="黑体"/>
                <a:cs typeface="Times New Roman" panose="02020603050405020304" pitchFamily="18" charset="0"/>
              </a:rPr>
              <a:t>③ </a:t>
            </a:r>
            <a:r>
              <a:rPr lang="en-US" altLang="zh-CN" sz="2000" b="1" dirty="0">
                <a:solidFill>
                  <a:srgbClr val="C00000"/>
                </a:solidFill>
                <a:latin typeface="Arial" panose="020B0604020202020204" pitchFamily="34" charset="0"/>
                <a:ea typeface="黑体"/>
                <a:cs typeface="Arial" panose="020B0604020202020204" pitchFamily="34" charset="0"/>
              </a:rPr>
              <a:t>Permeability is far more sensitive than porosity</a:t>
            </a:r>
          </a:p>
          <a:p>
            <a:pPr algn="just">
              <a:lnSpc>
                <a:spcPct val="150000"/>
              </a:lnSpc>
            </a:pPr>
            <a:r>
              <a:rPr lang="en-US" altLang="zh-CN" dirty="0">
                <a:solidFill>
                  <a:prstClr val="black"/>
                </a:solidFill>
                <a:latin typeface="Arial" panose="020B0604020202020204" pitchFamily="34" charset="0"/>
                <a:ea typeface="黑体"/>
                <a:cs typeface="Arial" panose="020B0604020202020204" pitchFamily="34" charset="0"/>
              </a:rPr>
              <a:t>     </a:t>
            </a:r>
            <a:r>
              <a:rPr lang="en-US" altLang="zh-CN" i="1" dirty="0">
                <a:solidFill>
                  <a:prstClr val="black"/>
                </a:solidFill>
                <a:latin typeface="Arial" panose="020B0604020202020204" pitchFamily="34" charset="0"/>
                <a:ea typeface="黑体"/>
                <a:cs typeface="Arial" panose="020B0604020202020204" pitchFamily="34" charset="0"/>
              </a:rPr>
              <a:t>Permeability </a:t>
            </a:r>
            <a:r>
              <a:rPr lang="en-US" altLang="zh-CN" i="1" dirty="0">
                <a:solidFill>
                  <a:srgbClr val="C00000"/>
                </a:solidFill>
                <a:latin typeface="Arial" panose="020B0604020202020204" pitchFamily="34" charset="0"/>
                <a:ea typeface="黑体"/>
                <a:cs typeface="Arial" panose="020B0604020202020204" pitchFamily="34" charset="0"/>
              </a:rPr>
              <a:t>↓24.98% </a:t>
            </a:r>
            <a:r>
              <a:rPr lang="en-US" altLang="zh-CN" i="1" dirty="0">
                <a:solidFill>
                  <a:prstClr val="black"/>
                </a:solidFill>
                <a:latin typeface="Arial" panose="020B0604020202020204" pitchFamily="34" charset="0"/>
                <a:ea typeface="黑体"/>
                <a:cs typeface="Arial" panose="020B0604020202020204" pitchFamily="34" charset="0"/>
              </a:rPr>
              <a:t>(porosity </a:t>
            </a:r>
            <a:r>
              <a:rPr lang="en-US" altLang="zh-CN" i="1" dirty="0">
                <a:solidFill>
                  <a:srgbClr val="C00000"/>
                </a:solidFill>
                <a:latin typeface="Arial" panose="020B0604020202020204" pitchFamily="34" charset="0"/>
                <a:ea typeface="黑体"/>
                <a:cs typeface="Arial" panose="020B0604020202020204" pitchFamily="34" charset="0"/>
              </a:rPr>
              <a:t>↓9.40%</a:t>
            </a:r>
            <a:r>
              <a:rPr lang="en-US" altLang="zh-CN" i="1" dirty="0">
                <a:solidFill>
                  <a:prstClr val="black"/>
                </a:solidFill>
                <a:latin typeface="Arial" panose="020B0604020202020204" pitchFamily="34" charset="0"/>
                <a:ea typeface="黑体"/>
                <a:cs typeface="Arial" panose="020B0604020202020204" pitchFamily="34" charset="0"/>
              </a:rPr>
              <a:t>)</a:t>
            </a:r>
            <a:r>
              <a:rPr lang="en-US" altLang="zh-CN" i="1" dirty="0">
                <a:solidFill>
                  <a:srgbClr val="C00000"/>
                </a:solidFill>
                <a:latin typeface="Arial" panose="020B0604020202020204" pitchFamily="34" charset="0"/>
                <a:ea typeface="黑体"/>
                <a:cs typeface="Arial" panose="020B0604020202020204" pitchFamily="34" charset="0"/>
              </a:rPr>
              <a:t> </a:t>
            </a:r>
            <a:r>
              <a:rPr lang="en-US" altLang="zh-CN" i="1" dirty="0">
                <a:solidFill>
                  <a:prstClr val="black"/>
                </a:solidFill>
                <a:latin typeface="Arial" panose="020B0604020202020204" pitchFamily="34" charset="0"/>
                <a:ea typeface="黑体"/>
                <a:cs typeface="Arial" panose="020B0604020202020204" pitchFamily="34" charset="0"/>
              </a:rPr>
              <a:t>under stress/temperature.</a:t>
            </a:r>
          </a:p>
          <a:p>
            <a:pPr algn="just">
              <a:lnSpc>
                <a:spcPct val="150000"/>
              </a:lnSpc>
            </a:pPr>
            <a:r>
              <a:rPr lang="en-US" altLang="zh-CN" i="1" dirty="0">
                <a:solidFill>
                  <a:prstClr val="black"/>
                </a:solidFill>
                <a:latin typeface="Arial" panose="020B0604020202020204" pitchFamily="34" charset="0"/>
                <a:ea typeface="黑体"/>
                <a:cs typeface="Arial" panose="020B0604020202020204" pitchFamily="34" charset="0"/>
              </a:rPr>
              <a:t>     Nonlinear response from combined geometric and topological changes.</a:t>
            </a:r>
          </a:p>
          <a:p>
            <a:pPr algn="just">
              <a:lnSpc>
                <a:spcPct val="150000"/>
              </a:lnSpc>
            </a:pPr>
            <a:r>
              <a:rPr lang="en-US" altLang="zh-CN" sz="2000" b="1" dirty="0">
                <a:solidFill>
                  <a:srgbClr val="C00000"/>
                </a:solidFill>
                <a:latin typeface="Times New Roman" panose="02020603050405020304" pitchFamily="18" charset="0"/>
                <a:ea typeface="黑体"/>
                <a:cs typeface="Times New Roman" panose="02020603050405020304" pitchFamily="18" charset="0"/>
              </a:rPr>
              <a:t>④ </a:t>
            </a:r>
            <a:r>
              <a:rPr lang="en-US" altLang="zh-CN" sz="2000" b="1" dirty="0">
                <a:solidFill>
                  <a:srgbClr val="C00000"/>
                </a:solidFill>
                <a:latin typeface="Arial" panose="020B0604020202020204" pitchFamily="34" charset="0"/>
                <a:ea typeface="黑体"/>
                <a:cs typeface="Arial" panose="020B0604020202020204" pitchFamily="34" charset="0"/>
              </a:rPr>
              <a:t>Relative permeability shifts under high temperature and stress</a:t>
            </a:r>
            <a:endParaRPr lang="en-US" altLang="zh-CN" b="1" dirty="0">
              <a:solidFill>
                <a:srgbClr val="C00000"/>
              </a:solidFill>
              <a:latin typeface="Arial" panose="020B0604020202020204" pitchFamily="34" charset="0"/>
              <a:ea typeface="黑体"/>
              <a:cs typeface="Arial" panose="020B0604020202020204" pitchFamily="34" charset="0"/>
            </a:endParaRPr>
          </a:p>
          <a:p>
            <a:pPr algn="just">
              <a:lnSpc>
                <a:spcPct val="150000"/>
              </a:lnSpc>
            </a:pPr>
            <a:r>
              <a:rPr lang="en-US" altLang="zh-CN" dirty="0">
                <a:solidFill>
                  <a:prstClr val="black"/>
                </a:solidFill>
                <a:latin typeface="Arial" panose="020B0604020202020204" pitchFamily="34" charset="0"/>
                <a:ea typeface="黑体"/>
                <a:cs typeface="Arial" panose="020B0604020202020204" pitchFamily="34" charset="0"/>
              </a:rPr>
              <a:t>     </a:t>
            </a:r>
            <a:r>
              <a:rPr lang="en-US" altLang="zh-CN" i="1" dirty="0">
                <a:solidFill>
                  <a:prstClr val="black"/>
                </a:solidFill>
                <a:latin typeface="Arial" panose="020B0604020202020204" pitchFamily="34" charset="0"/>
                <a:ea typeface="黑体"/>
                <a:cs typeface="Arial" panose="020B0604020202020204" pitchFamily="34" charset="0"/>
              </a:rPr>
              <a:t>Compaction reduces throat size, lowers non-wetting flow resistance</a:t>
            </a:r>
          </a:p>
          <a:p>
            <a:pPr algn="just">
              <a:lnSpc>
                <a:spcPct val="150000"/>
              </a:lnSpc>
            </a:pPr>
            <a:r>
              <a:rPr lang="en-US" altLang="zh-CN" i="1" dirty="0">
                <a:solidFill>
                  <a:prstClr val="black"/>
                </a:solidFill>
                <a:latin typeface="Arial" panose="020B0604020202020204" pitchFamily="34" charset="0"/>
                <a:ea typeface="黑体"/>
                <a:cs typeface="Arial" panose="020B0604020202020204" pitchFamily="34" charset="0"/>
              </a:rPr>
              <a:t>     Pore restructuring retains wetting phase.</a:t>
            </a:r>
          </a:p>
          <a:p>
            <a:pPr algn="just">
              <a:lnSpc>
                <a:spcPct val="150000"/>
              </a:lnSpc>
            </a:pPr>
            <a:r>
              <a:rPr lang="en-US" altLang="zh-CN" i="1" dirty="0">
                <a:solidFill>
                  <a:prstClr val="black"/>
                </a:solidFill>
                <a:latin typeface="Arial" panose="020B0604020202020204" pitchFamily="34" charset="0"/>
                <a:ea typeface="黑体"/>
                <a:cs typeface="Arial" panose="020B0604020202020204" pitchFamily="34" charset="0"/>
              </a:rPr>
              <a:t>     </a:t>
            </a:r>
            <a:r>
              <a:rPr lang="en-US" altLang="zh-CN" i="1" dirty="0" err="1">
                <a:solidFill>
                  <a:prstClr val="black"/>
                </a:solidFill>
                <a:latin typeface="Arial" panose="020B0604020202020204" pitchFamily="34" charset="0"/>
                <a:ea typeface="黑体"/>
                <a:cs typeface="Arial" panose="020B0604020202020204" pitchFamily="34" charset="0"/>
              </a:rPr>
              <a:t>Isoperm</a:t>
            </a:r>
            <a:r>
              <a:rPr lang="en-US" altLang="zh-CN" i="1" dirty="0">
                <a:solidFill>
                  <a:prstClr val="black"/>
                </a:solidFill>
                <a:latin typeface="Arial" panose="020B0604020202020204" pitchFamily="34" charset="0"/>
                <a:ea typeface="黑体"/>
                <a:cs typeface="Arial" panose="020B0604020202020204" pitchFamily="34" charset="0"/>
              </a:rPr>
              <a:t> point shifts, residual non-wetting saturation ↑ (coupled structural &amp; thermal-strain effects).</a:t>
            </a:r>
          </a:p>
        </p:txBody>
      </p:sp>
      <p:sp>
        <p:nvSpPr>
          <p:cNvPr id="5" name="灯片编号占位符 1">
            <a:extLst>
              <a:ext uri="{FF2B5EF4-FFF2-40B4-BE49-F238E27FC236}">
                <a16:creationId xmlns:a16="http://schemas.microsoft.com/office/drawing/2014/main" id="{2AAF6E9E-A231-4040-9A58-D9C91FF20218}"/>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22</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105002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66920" y="99239"/>
            <a:ext cx="10648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rPr>
              <a:t>InterPore2026: </a:t>
            </a:r>
            <a:r>
              <a:rPr kumimoji="0" lang="en-US" altLang="zh-CN" sz="3200" b="1" i="0" u="none" strike="noStrike" kern="120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rPr>
              <a:t>MS20—</a:t>
            </a:r>
            <a:r>
              <a:rPr kumimoji="0" lang="en-US" altLang="zh-CN" sz="32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Special</a:t>
            </a: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Session in Honor of Jun Yao</a:t>
            </a:r>
            <a:endParaRPr kumimoji="0" lang="zh-CN" altLang="en-US" sz="28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04C2F031-0515-4959-9B46-1388AEB2E994}"/>
              </a:ext>
            </a:extLst>
          </p:cNvPr>
          <p:cNvSpPr/>
          <p:nvPr/>
        </p:nvSpPr>
        <p:spPr>
          <a:xfrm>
            <a:off x="0" y="2451165"/>
            <a:ext cx="12192000" cy="10417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6" name="矩形 15">
            <a:extLst>
              <a:ext uri="{FF2B5EF4-FFF2-40B4-BE49-F238E27FC236}">
                <a16:creationId xmlns:a16="http://schemas.microsoft.com/office/drawing/2014/main" id="{A0D0711E-ED28-43FA-BC0E-EF8AA97E7317}"/>
              </a:ext>
            </a:extLst>
          </p:cNvPr>
          <p:cNvSpPr/>
          <p:nvPr/>
        </p:nvSpPr>
        <p:spPr>
          <a:xfrm>
            <a:off x="1" y="2590491"/>
            <a:ext cx="12191999" cy="763094"/>
          </a:xfrm>
          <a:prstGeom prst="rect">
            <a:avLst/>
          </a:prstGeom>
          <a:ln>
            <a:noFill/>
          </a:ln>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Thank you for your attention!</a:t>
            </a:r>
          </a:p>
        </p:txBody>
      </p:sp>
      <p:sp>
        <p:nvSpPr>
          <p:cNvPr id="17" name="文本框 16">
            <a:extLst>
              <a:ext uri="{FF2B5EF4-FFF2-40B4-BE49-F238E27FC236}">
                <a16:creationId xmlns:a16="http://schemas.microsoft.com/office/drawing/2014/main" id="{7C3908FD-826C-4AA1-A1DC-4B266B9BCA54}"/>
              </a:ext>
            </a:extLst>
          </p:cNvPr>
          <p:cNvSpPr txBox="1"/>
          <p:nvPr/>
        </p:nvSpPr>
        <p:spPr>
          <a:xfrm>
            <a:off x="425450" y="1105048"/>
            <a:ext cx="11341100" cy="1143070"/>
          </a:xfrm>
          <a:prstGeom prst="rect">
            <a:avLst/>
          </a:prstGeom>
          <a:noFill/>
        </p:spPr>
        <p:txBody>
          <a:bodyPr wrap="square">
            <a:spAutoFit/>
          </a:bodyPr>
          <a:lstStyle/>
          <a:p>
            <a:pPr algn="just">
              <a:lnSpc>
                <a:spcPct val="125000"/>
              </a:lnSpc>
            </a:pPr>
            <a:r>
              <a:rPr lang="en-US" altLang="zh-CN" sz="1400" b="1" dirty="0">
                <a:solidFill>
                  <a:prstClr val="black"/>
                </a:solidFill>
                <a:latin typeface="Arial" panose="020B0604020202020204" pitchFamily="34" charset="0"/>
                <a:ea typeface="黑体"/>
                <a:cs typeface="Arial" panose="020B0604020202020204" pitchFamily="34" charset="0"/>
              </a:rPr>
              <a:t>Acknowledgement: </a:t>
            </a:r>
            <a:r>
              <a:rPr lang="en-US" altLang="zh-CN" sz="1400" dirty="0">
                <a:solidFill>
                  <a:prstClr val="black"/>
                </a:solidFill>
                <a:latin typeface="Arial" panose="020B0604020202020204" pitchFamily="34" charset="0"/>
                <a:ea typeface="黑体"/>
                <a:cs typeface="Arial" panose="020B0604020202020204" pitchFamily="34" charset="0"/>
              </a:rPr>
              <a:t>This project was supported by </a:t>
            </a:r>
            <a:r>
              <a:rPr lang="en-US" altLang="zh-CN" sz="1400" b="1" dirty="0">
                <a:solidFill>
                  <a:srgbClr val="C00000"/>
                </a:solidFill>
                <a:latin typeface="Arial" panose="020B0604020202020204" pitchFamily="34" charset="0"/>
                <a:ea typeface="黑体"/>
                <a:cs typeface="Arial" panose="020B0604020202020204" pitchFamily="34" charset="0"/>
              </a:rPr>
              <a:t>the National Natural Science Foundation of China</a:t>
            </a:r>
            <a:r>
              <a:rPr lang="en-US" altLang="zh-CN" sz="1400" dirty="0">
                <a:solidFill>
                  <a:prstClr val="black"/>
                </a:solidFill>
                <a:latin typeface="Arial" panose="020B0604020202020204" pitchFamily="34" charset="0"/>
                <a:ea typeface="黑体"/>
                <a:cs typeface="Arial" panose="020B0604020202020204" pitchFamily="34" charset="0"/>
              </a:rPr>
              <a:t> (No. 52034010, No. 52074336). Thanks for the data support provided by the </a:t>
            </a:r>
            <a:r>
              <a:rPr lang="en-US" altLang="zh-CN" sz="1400" b="1" dirty="0">
                <a:solidFill>
                  <a:srgbClr val="C00000"/>
                </a:solidFill>
                <a:latin typeface="Arial" panose="020B0604020202020204" pitchFamily="34" charset="0"/>
                <a:ea typeface="黑体"/>
                <a:cs typeface="Arial" panose="020B0604020202020204" pitchFamily="34" charset="0"/>
              </a:rPr>
              <a:t>Digital Porous Media Portal website</a:t>
            </a:r>
            <a:r>
              <a:rPr lang="en-US" altLang="zh-CN" sz="1400" dirty="0">
                <a:solidFill>
                  <a:prstClr val="black"/>
                </a:solidFill>
                <a:latin typeface="Arial" panose="020B0604020202020204" pitchFamily="34" charset="0"/>
                <a:ea typeface="黑体"/>
                <a:cs typeface="Arial" panose="020B0604020202020204" pitchFamily="34" charset="0"/>
              </a:rPr>
              <a:t>.</a:t>
            </a:r>
          </a:p>
          <a:p>
            <a:pPr algn="just">
              <a:lnSpc>
                <a:spcPct val="125000"/>
              </a:lnSpc>
            </a:pPr>
            <a:r>
              <a:rPr lang="en-US" altLang="zh-CN" sz="1400" b="1" dirty="0">
                <a:solidFill>
                  <a:prstClr val="black"/>
                </a:solidFill>
                <a:latin typeface="Arial" panose="020B0604020202020204" pitchFamily="34" charset="0"/>
                <a:ea typeface="黑体"/>
                <a:cs typeface="Arial" panose="020B0604020202020204" pitchFamily="34" charset="0"/>
              </a:rPr>
              <a:t>This study can be cited as: </a:t>
            </a:r>
            <a:r>
              <a:rPr lang="en-US" altLang="zh-CN" sz="1400" dirty="0">
                <a:solidFill>
                  <a:srgbClr val="C00000"/>
                </a:solidFill>
                <a:latin typeface="Arial" panose="020B0604020202020204" pitchFamily="34" charset="0"/>
                <a:ea typeface="黑体"/>
                <a:cs typeface="Arial" panose="020B0604020202020204" pitchFamily="34" charset="0"/>
              </a:rPr>
              <a:t>Wang C</a:t>
            </a:r>
            <a:r>
              <a:rPr lang="en-US" altLang="zh-CN" sz="1400" dirty="0">
                <a:solidFill>
                  <a:prstClr val="black"/>
                </a:solidFill>
                <a:latin typeface="Arial" panose="020B0604020202020204" pitchFamily="34" charset="0"/>
                <a:ea typeface="黑体"/>
                <a:cs typeface="Arial" panose="020B0604020202020204" pitchFamily="34" charset="0"/>
              </a:rPr>
              <a:t>, Huang Z, Yao J*, et al. Process-based reconstruction of digital rock based on discrete element method considering thermal-mechanical coupling effect and actual particle shape[J]. </a:t>
            </a:r>
            <a:r>
              <a:rPr lang="en-US" altLang="zh-CN" sz="1400" i="1" dirty="0" err="1">
                <a:solidFill>
                  <a:prstClr val="black"/>
                </a:solidFill>
                <a:latin typeface="Arial" panose="020B0604020202020204" pitchFamily="34" charset="0"/>
                <a:ea typeface="黑体"/>
                <a:cs typeface="Arial" panose="020B0604020202020204" pitchFamily="34" charset="0"/>
              </a:rPr>
              <a:t>Geoenergy</a:t>
            </a:r>
            <a:r>
              <a:rPr lang="en-US" altLang="zh-CN" sz="1400" i="1" dirty="0">
                <a:solidFill>
                  <a:prstClr val="black"/>
                </a:solidFill>
                <a:latin typeface="Arial" panose="020B0604020202020204" pitchFamily="34" charset="0"/>
                <a:ea typeface="黑体"/>
                <a:cs typeface="Arial" panose="020B0604020202020204" pitchFamily="34" charset="0"/>
              </a:rPr>
              <a:t> Science and Engineering</a:t>
            </a:r>
            <a:r>
              <a:rPr lang="en-US" altLang="zh-CN" sz="1400" dirty="0">
                <a:solidFill>
                  <a:prstClr val="black"/>
                </a:solidFill>
                <a:latin typeface="Arial" panose="020B0604020202020204" pitchFamily="34" charset="0"/>
                <a:ea typeface="黑体"/>
                <a:cs typeface="Arial" panose="020B0604020202020204" pitchFamily="34" charset="0"/>
              </a:rPr>
              <a:t>, 2024, 243: 213326.</a:t>
            </a:r>
            <a:endParaRPr lang="zh-CN" altLang="en-US" sz="1400" dirty="0">
              <a:solidFill>
                <a:prstClr val="black"/>
              </a:solidFill>
              <a:latin typeface="Arial" panose="020B0604020202020204" pitchFamily="34" charset="0"/>
              <a:ea typeface="黑体"/>
              <a:cs typeface="Arial" panose="020B0604020202020204" pitchFamily="34" charset="0"/>
            </a:endParaRPr>
          </a:p>
        </p:txBody>
      </p:sp>
      <p:grpSp>
        <p:nvGrpSpPr>
          <p:cNvPr id="18" name="组合 17">
            <a:extLst>
              <a:ext uri="{FF2B5EF4-FFF2-40B4-BE49-F238E27FC236}">
                <a16:creationId xmlns:a16="http://schemas.microsoft.com/office/drawing/2014/main" id="{BC53AA65-19F6-4DD1-B1D1-F31148D5365F}"/>
              </a:ext>
            </a:extLst>
          </p:cNvPr>
          <p:cNvGrpSpPr/>
          <p:nvPr/>
        </p:nvGrpSpPr>
        <p:grpSpPr>
          <a:xfrm>
            <a:off x="1501985" y="3721100"/>
            <a:ext cx="8779173" cy="2530252"/>
            <a:chOff x="449008" y="3474574"/>
            <a:chExt cx="8779173" cy="2530252"/>
          </a:xfrm>
        </p:grpSpPr>
        <p:pic>
          <p:nvPicPr>
            <p:cNvPr id="19" name="图片 18">
              <a:extLst>
                <a:ext uri="{FF2B5EF4-FFF2-40B4-BE49-F238E27FC236}">
                  <a16:creationId xmlns:a16="http://schemas.microsoft.com/office/drawing/2014/main" id="{FE0B2458-C9D6-4FBE-91CD-D9D75BD00A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056" y="3871251"/>
              <a:ext cx="2016125" cy="2016125"/>
            </a:xfrm>
            <a:prstGeom prst="rect">
              <a:avLst/>
            </a:prstGeom>
          </p:spPr>
        </p:pic>
        <p:pic>
          <p:nvPicPr>
            <p:cNvPr id="20" name="图片 19">
              <a:extLst>
                <a:ext uri="{FF2B5EF4-FFF2-40B4-BE49-F238E27FC236}">
                  <a16:creationId xmlns:a16="http://schemas.microsoft.com/office/drawing/2014/main" id="{651110BA-BAF9-4700-A772-1388A0DE0B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07162" y="3871251"/>
              <a:ext cx="2016125" cy="2016125"/>
            </a:xfrm>
            <a:prstGeom prst="rect">
              <a:avLst/>
            </a:prstGeom>
          </p:spPr>
        </p:pic>
        <p:sp>
          <p:nvSpPr>
            <p:cNvPr id="21" name="文本框 20">
              <a:extLst>
                <a:ext uri="{FF2B5EF4-FFF2-40B4-BE49-F238E27FC236}">
                  <a16:creationId xmlns:a16="http://schemas.microsoft.com/office/drawing/2014/main" id="{EB909A92-2799-462A-BAFD-C39A2CB520C2}"/>
                </a:ext>
              </a:extLst>
            </p:cNvPr>
            <p:cNvSpPr txBox="1"/>
            <p:nvPr/>
          </p:nvSpPr>
          <p:spPr>
            <a:xfrm>
              <a:off x="449008" y="3474574"/>
              <a:ext cx="1426753" cy="400110"/>
            </a:xfrm>
            <a:prstGeom prst="rect">
              <a:avLst/>
            </a:prstGeom>
            <a:noFill/>
          </p:spPr>
          <p:txBody>
            <a:bodyPr wrap="square" rtlCol="0">
              <a:spAutoFit/>
            </a:bodyPr>
            <a:lstStyle/>
            <a:p>
              <a:r>
                <a:rPr lang="en-US" altLang="zh-CN" sz="2000" b="1" dirty="0">
                  <a:latin typeface="Arial" panose="020B0604020202020204" pitchFamily="34" charset="0"/>
                  <a:ea typeface="Cambria Math" panose="02040503050406030204" pitchFamily="18" charset="0"/>
                  <a:cs typeface="Arial" panose="020B0604020202020204" pitchFamily="34" charset="0"/>
                </a:rPr>
                <a:t>Find us:</a:t>
              </a:r>
              <a:endParaRPr lang="zh-CN" altLang="en-US" sz="2000" b="1" dirty="0">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id="{CF9EB765-B4A1-464E-BFB5-51FB52097B99}"/>
                </a:ext>
              </a:extLst>
            </p:cNvPr>
            <p:cNvPicPr>
              <a:picLocks noChangeAspect="1"/>
            </p:cNvPicPr>
            <p:nvPr/>
          </p:nvPicPr>
          <p:blipFill rotWithShape="1">
            <a:blip r:embed="rId5"/>
            <a:srcRect l="8742" t="18690" r="10922" b="18690"/>
            <a:stretch/>
          </p:blipFill>
          <p:spPr>
            <a:xfrm>
              <a:off x="5568151" y="5793287"/>
              <a:ext cx="1278361" cy="208903"/>
            </a:xfrm>
            <a:prstGeom prst="rect">
              <a:avLst/>
            </a:prstGeom>
          </p:spPr>
        </p:pic>
        <p:pic>
          <p:nvPicPr>
            <p:cNvPr id="23" name="图片 22">
              <a:extLst>
                <a:ext uri="{FF2B5EF4-FFF2-40B4-BE49-F238E27FC236}">
                  <a16:creationId xmlns:a16="http://schemas.microsoft.com/office/drawing/2014/main" id="{59F9D0AF-FB5C-4FE8-A46F-EB619E79F10B}"/>
                </a:ext>
              </a:extLst>
            </p:cNvPr>
            <p:cNvPicPr>
              <a:picLocks noChangeAspect="1"/>
            </p:cNvPicPr>
            <p:nvPr/>
          </p:nvPicPr>
          <p:blipFill rotWithShape="1">
            <a:blip r:embed="rId6"/>
            <a:srcRect t="24692" b="9941"/>
            <a:stretch/>
          </p:blipFill>
          <p:spPr>
            <a:xfrm>
              <a:off x="7588831" y="5795922"/>
              <a:ext cx="1278361" cy="208904"/>
            </a:xfrm>
            <a:prstGeom prst="rect">
              <a:avLst/>
            </a:prstGeom>
          </p:spPr>
        </p:pic>
        <p:pic>
          <p:nvPicPr>
            <p:cNvPr id="24" name="图片 23">
              <a:extLst>
                <a:ext uri="{FF2B5EF4-FFF2-40B4-BE49-F238E27FC236}">
                  <a16:creationId xmlns:a16="http://schemas.microsoft.com/office/drawing/2014/main" id="{6C2268D3-352E-487E-A8BE-B60E7BC9556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258071" y="3905335"/>
              <a:ext cx="1960322" cy="1960322"/>
            </a:xfrm>
            <a:prstGeom prst="rect">
              <a:avLst/>
            </a:prstGeom>
          </p:spPr>
        </p:pic>
        <p:pic>
          <p:nvPicPr>
            <p:cNvPr id="25" name="图片 24">
              <a:extLst>
                <a:ext uri="{FF2B5EF4-FFF2-40B4-BE49-F238E27FC236}">
                  <a16:creationId xmlns:a16="http://schemas.microsoft.com/office/drawing/2014/main" id="{B133EC7C-0F52-4978-BF9F-94A7CE8F0E5E}"/>
                </a:ext>
              </a:extLst>
            </p:cNvPr>
            <p:cNvPicPr>
              <a:picLocks noChangeAspect="1"/>
            </p:cNvPicPr>
            <p:nvPr/>
          </p:nvPicPr>
          <p:blipFill>
            <a:blip r:embed="rId8"/>
            <a:stretch>
              <a:fillRect/>
            </a:stretch>
          </p:blipFill>
          <p:spPr>
            <a:xfrm>
              <a:off x="3859992" y="5752022"/>
              <a:ext cx="723891" cy="250168"/>
            </a:xfrm>
            <a:prstGeom prst="rect">
              <a:avLst/>
            </a:prstGeom>
          </p:spPr>
        </p:pic>
        <p:pic>
          <p:nvPicPr>
            <p:cNvPr id="26" name="Picture 2">
              <a:extLst>
                <a:ext uri="{FF2B5EF4-FFF2-40B4-BE49-F238E27FC236}">
                  <a16:creationId xmlns:a16="http://schemas.microsoft.com/office/drawing/2014/main" id="{70970982-3D19-4F85-90B0-B4104E41FB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436084" y="3962704"/>
              <a:ext cx="1833218" cy="18332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A44B6D09-7A78-43E5-B732-7BE30B4F7C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849" t="32354" r="54443" b="30102"/>
            <a:stretch/>
          </p:blipFill>
          <p:spPr bwMode="auto">
            <a:xfrm>
              <a:off x="1594838" y="5731575"/>
              <a:ext cx="455240" cy="270615"/>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a:extLst>
                <a:ext uri="{FF2B5EF4-FFF2-40B4-BE49-F238E27FC236}">
                  <a16:creationId xmlns:a16="http://schemas.microsoft.com/office/drawing/2014/main" id="{8055DEA7-6B6B-48D1-9DFA-F325F855C304}"/>
                </a:ext>
              </a:extLst>
            </p:cNvPr>
            <p:cNvSpPr txBox="1"/>
            <p:nvPr/>
          </p:nvSpPr>
          <p:spPr>
            <a:xfrm>
              <a:off x="1985169" y="5747619"/>
              <a:ext cx="1243339" cy="230832"/>
            </a:xfrm>
            <a:prstGeom prst="rect">
              <a:avLst/>
            </a:prstGeom>
            <a:noFill/>
          </p:spPr>
          <p:txBody>
            <a:bodyPr wrap="square" rtlCol="0">
              <a:spAutoFit/>
            </a:bodyPr>
            <a:lstStyle/>
            <a:p>
              <a:pPr algn="r"/>
              <a:r>
                <a:rPr lang="en-US" altLang="zh-CN" sz="900" b="1" dirty="0">
                  <a:latin typeface="Times New Roman" panose="02020603050405020304" pitchFamily="18" charset="0"/>
                  <a:ea typeface="微软雅黑" panose="020B0503020204020204" pitchFamily="34" charset="-122"/>
                  <a:cs typeface="Times New Roman" panose="02020603050405020304" pitchFamily="18" charset="0"/>
                </a:rPr>
                <a:t>rcogfr_upc@126.com</a:t>
              </a:r>
              <a:endParaRPr lang="zh-CN" altLang="en-US" sz="9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61473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灯片编号占位符 1">
            <a:extLst>
              <a:ext uri="{FF2B5EF4-FFF2-40B4-BE49-F238E27FC236}">
                <a16:creationId xmlns:a16="http://schemas.microsoft.com/office/drawing/2014/main" id="{8245FD18-1DEB-45CA-9F36-CDC0F99D5468}"/>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3</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1. Introduction</a:t>
            </a:r>
          </a:p>
        </p:txBody>
      </p:sp>
      <p:sp>
        <p:nvSpPr>
          <p:cNvPr id="32" name="文本框 31">
            <a:extLst>
              <a:ext uri="{FF2B5EF4-FFF2-40B4-BE49-F238E27FC236}">
                <a16:creationId xmlns:a16="http://schemas.microsoft.com/office/drawing/2014/main" id="{5764BB12-4C26-4D0B-BDF7-79E5ADC72F63}"/>
              </a:ext>
            </a:extLst>
          </p:cNvPr>
          <p:cNvSpPr txBox="1"/>
          <p:nvPr/>
        </p:nvSpPr>
        <p:spPr>
          <a:xfrm>
            <a:off x="236538" y="892665"/>
            <a:ext cx="8988137"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1.1 Research Background</a:t>
            </a:r>
            <a:endParaRPr lang="zh-CN" altLang="en-US" sz="2000" b="1" dirty="0">
              <a:solidFill>
                <a:prstClr val="black"/>
              </a:solidFill>
              <a:latin typeface="Arial" panose="020B0604020202020204" pitchFamily="34" charset="0"/>
              <a:ea typeface="黑体"/>
              <a:cs typeface="Arial" panose="020B0604020202020204" pitchFamily="34" charset="0"/>
            </a:endParaRPr>
          </a:p>
        </p:txBody>
      </p:sp>
      <p:sp>
        <p:nvSpPr>
          <p:cNvPr id="33" name="文本框 32">
            <a:extLst>
              <a:ext uri="{FF2B5EF4-FFF2-40B4-BE49-F238E27FC236}">
                <a16:creationId xmlns:a16="http://schemas.microsoft.com/office/drawing/2014/main" id="{C9A01207-620B-4277-B29C-F5928B027923}"/>
              </a:ext>
            </a:extLst>
          </p:cNvPr>
          <p:cNvSpPr txBox="1"/>
          <p:nvPr/>
        </p:nvSpPr>
        <p:spPr>
          <a:xfrm>
            <a:off x="263523" y="1311233"/>
            <a:ext cx="11705681" cy="1443344"/>
          </a:xfrm>
          <a:prstGeom prst="rect">
            <a:avLst/>
          </a:prstGeom>
          <a:noFill/>
        </p:spPr>
        <p:txBody>
          <a:bodyPr wrap="square" rtlCol="0">
            <a:spAutoFit/>
          </a:bodyPr>
          <a:lstStyle/>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Deep &amp; ultra-deep reservoirs: </a:t>
            </a:r>
            <a:r>
              <a:rPr lang="en-US" altLang="zh-CN" dirty="0">
                <a:solidFill>
                  <a:prstClr val="black"/>
                </a:solidFill>
                <a:latin typeface="Arial" panose="020B0604020202020204" pitchFamily="34" charset="0"/>
                <a:ea typeface="黑体"/>
                <a:cs typeface="Arial" panose="020B0604020202020204" pitchFamily="34" charset="0"/>
              </a:rPr>
              <a:t>the main focus for increasing reserves and production in China.</a:t>
            </a:r>
          </a:p>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Characteristic:</a:t>
            </a:r>
            <a:r>
              <a:rPr lang="zh-CN" altLang="en-US" b="1" dirty="0">
                <a:solidFill>
                  <a:srgbClr val="C00000"/>
                </a:solidFill>
                <a:latin typeface="Arial" panose="020B0604020202020204" pitchFamily="34" charset="0"/>
                <a:ea typeface="黑体"/>
                <a:cs typeface="Arial" panose="020B0604020202020204" pitchFamily="34" charset="0"/>
              </a:rPr>
              <a:t> </a:t>
            </a:r>
            <a:r>
              <a:rPr lang="en-US" altLang="zh-CN" dirty="0">
                <a:solidFill>
                  <a:prstClr val="black"/>
                </a:solidFill>
                <a:latin typeface="Arial" panose="020B0604020202020204" pitchFamily="34" charset="0"/>
                <a:ea typeface="黑体"/>
                <a:cs typeface="Arial" panose="020B0604020202020204" pitchFamily="34" charset="0"/>
              </a:rPr>
              <a:t>High temperature, high pressure and high stress.</a:t>
            </a:r>
          </a:p>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Motivation: </a:t>
            </a:r>
            <a:r>
              <a:rPr lang="en-US" altLang="zh-CN" dirty="0">
                <a:latin typeface="Arial" panose="020B0604020202020204" pitchFamily="34" charset="0"/>
                <a:ea typeface="黑体"/>
                <a:cs typeface="Arial" panose="020B0604020202020204" pitchFamily="34" charset="0"/>
              </a:rPr>
              <a:t>Digital rock serve as an important platform for studying the microscopic flow behaviors.</a:t>
            </a:r>
            <a:r>
              <a:rPr lang="en-US" altLang="zh-CN" b="1" dirty="0">
                <a:solidFill>
                  <a:srgbClr val="C00000"/>
                </a:solidFill>
                <a:latin typeface="Arial" panose="020B0604020202020204" pitchFamily="34" charset="0"/>
                <a:ea typeface="黑体"/>
                <a:cs typeface="Arial" panose="020B0604020202020204" pitchFamily="34" charset="0"/>
              </a:rPr>
              <a:t> </a:t>
            </a:r>
            <a:r>
              <a:rPr lang="en-US" altLang="zh-CN" dirty="0">
                <a:solidFill>
                  <a:prstClr val="black"/>
                </a:solidFill>
                <a:latin typeface="Arial" panose="020B0604020202020204" pitchFamily="34" charset="0"/>
                <a:ea typeface="黑体"/>
                <a:cs typeface="Arial" panose="020B0604020202020204" pitchFamily="34" charset="0"/>
              </a:rPr>
              <a:t>The existing digital rock reconstruction methods cannot consider the effects of thermal-mechanical coupling well. </a:t>
            </a:r>
          </a:p>
        </p:txBody>
      </p:sp>
      <p:pic>
        <p:nvPicPr>
          <p:cNvPr id="34" name="图片 33">
            <a:extLst>
              <a:ext uri="{FF2B5EF4-FFF2-40B4-BE49-F238E27FC236}">
                <a16:creationId xmlns:a16="http://schemas.microsoft.com/office/drawing/2014/main" id="{FE9C0E67-2618-4AEB-918E-4DD2594FA04C}"/>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20985293">
            <a:off x="6364268" y="3131958"/>
            <a:ext cx="2101108" cy="2121050"/>
          </a:xfrm>
          <a:prstGeom prst="rect">
            <a:avLst/>
          </a:prstGeom>
          <a:ln>
            <a:noFill/>
          </a:ln>
          <a:extLst>
            <a:ext uri="{53640926-AAD7-44D8-BBD7-CCE9431645EC}">
              <a14:shadowObscured xmlns:a14="http://schemas.microsoft.com/office/drawing/2010/main"/>
            </a:ext>
          </a:extLst>
        </p:spPr>
      </p:pic>
      <p:pic>
        <p:nvPicPr>
          <p:cNvPr id="35" name="图片 34">
            <a:extLst>
              <a:ext uri="{FF2B5EF4-FFF2-40B4-BE49-F238E27FC236}">
                <a16:creationId xmlns:a16="http://schemas.microsoft.com/office/drawing/2014/main" id="{12105182-F2B2-4AB7-977A-96774F61C821}"/>
              </a:ext>
            </a:extLst>
          </p:cNvPr>
          <p:cNvPicPr>
            <a:picLocks noChangeAspect="1"/>
          </p:cNvPicPr>
          <p:nvPr/>
        </p:nvPicPr>
        <p:blipFill>
          <a:blip r:embed="rId4"/>
          <a:stretch>
            <a:fillRect/>
          </a:stretch>
        </p:blipFill>
        <p:spPr>
          <a:xfrm>
            <a:off x="9522628" y="2990995"/>
            <a:ext cx="2261385" cy="2393799"/>
          </a:xfrm>
          <a:prstGeom prst="rect">
            <a:avLst/>
          </a:prstGeom>
        </p:spPr>
      </p:pic>
      <p:sp>
        <p:nvSpPr>
          <p:cNvPr id="36" name="文本框 35">
            <a:extLst>
              <a:ext uri="{FF2B5EF4-FFF2-40B4-BE49-F238E27FC236}">
                <a16:creationId xmlns:a16="http://schemas.microsoft.com/office/drawing/2014/main" id="{D9E81100-D680-4559-A002-401737BAF85B}"/>
              </a:ext>
            </a:extLst>
          </p:cNvPr>
          <p:cNvSpPr txBox="1"/>
          <p:nvPr/>
        </p:nvSpPr>
        <p:spPr>
          <a:xfrm>
            <a:off x="6129644" y="5569463"/>
            <a:ext cx="1908367" cy="461665"/>
          </a:xfrm>
          <a:prstGeom prst="rect">
            <a:avLst/>
          </a:prstGeom>
          <a:noFill/>
        </p:spPr>
        <p:txBody>
          <a:bodyPr wrap="square" rtlCol="0">
            <a:spAutoFit/>
          </a:bodyPr>
          <a:lstStyle/>
          <a:p>
            <a:pPr algn="ctr"/>
            <a:r>
              <a:rPr lang="en-US" altLang="zh-CN" sz="1200" b="1" dirty="0">
                <a:solidFill>
                  <a:srgbClr val="0E3AAC"/>
                </a:solidFill>
                <a:latin typeface="Arial" panose="020B0604020202020204" pitchFamily="34" charset="0"/>
                <a:ea typeface="微软雅黑" panose="020B0503020204020204" pitchFamily="34" charset="-122"/>
                <a:cs typeface="Arial" panose="020B0604020202020204" pitchFamily="34" charset="0"/>
              </a:rPr>
              <a:t>Room temperature &amp; pressure digital rock</a:t>
            </a:r>
            <a:endParaRPr lang="zh-CN" altLang="en-US" sz="1200" b="1" dirty="0">
              <a:solidFill>
                <a:srgbClr val="0E3AAC"/>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文本框 36">
            <a:extLst>
              <a:ext uri="{FF2B5EF4-FFF2-40B4-BE49-F238E27FC236}">
                <a16:creationId xmlns:a16="http://schemas.microsoft.com/office/drawing/2014/main" id="{8ED8D4C5-5017-4C25-B249-2ACB2C62A379}"/>
              </a:ext>
            </a:extLst>
          </p:cNvPr>
          <p:cNvSpPr txBox="1"/>
          <p:nvPr/>
        </p:nvSpPr>
        <p:spPr>
          <a:xfrm>
            <a:off x="9937820" y="5569464"/>
            <a:ext cx="1989852" cy="461665"/>
          </a:xfrm>
          <a:prstGeom prst="rect">
            <a:avLst/>
          </a:prstGeom>
          <a:noFill/>
        </p:spPr>
        <p:txBody>
          <a:bodyPr wrap="square" rtlCol="0">
            <a:spAutoFit/>
          </a:bodyPr>
          <a:lstStyle/>
          <a:p>
            <a:pPr algn="ctr"/>
            <a:r>
              <a:rPr lang="en-US" altLang="zh-CN" sz="1200" b="1" dirty="0">
                <a:solidFill>
                  <a:srgbClr val="0E3AAC"/>
                </a:solidFill>
                <a:latin typeface="Arial" panose="020B0604020202020204" pitchFamily="34" charset="0"/>
                <a:ea typeface="微软雅黑" panose="020B0503020204020204" pitchFamily="34" charset="-122"/>
                <a:cs typeface="Arial" panose="020B0604020202020204" pitchFamily="34" charset="0"/>
              </a:rPr>
              <a:t>High temperature &amp; high stress digital rock</a:t>
            </a:r>
            <a:endParaRPr lang="zh-CN" altLang="en-US" sz="1200" b="1" dirty="0">
              <a:solidFill>
                <a:srgbClr val="0E3AAC"/>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8" name="组合 37">
            <a:extLst>
              <a:ext uri="{FF2B5EF4-FFF2-40B4-BE49-F238E27FC236}">
                <a16:creationId xmlns:a16="http://schemas.microsoft.com/office/drawing/2014/main" id="{CD15FE03-E34B-4B29-9919-90E4C45C008F}"/>
              </a:ext>
            </a:extLst>
          </p:cNvPr>
          <p:cNvGrpSpPr/>
          <p:nvPr/>
        </p:nvGrpSpPr>
        <p:grpSpPr>
          <a:xfrm>
            <a:off x="7987567" y="5411867"/>
            <a:ext cx="2021717" cy="787031"/>
            <a:chOff x="7727275" y="5285525"/>
            <a:chExt cx="2342914" cy="787031"/>
          </a:xfrm>
        </p:grpSpPr>
        <p:sp>
          <p:nvSpPr>
            <p:cNvPr id="39" name="箭头: 右 4">
              <a:extLst>
                <a:ext uri="{FF2B5EF4-FFF2-40B4-BE49-F238E27FC236}">
                  <a16:creationId xmlns:a16="http://schemas.microsoft.com/office/drawing/2014/main" id="{2589C7C2-FB89-46AE-836F-7816F832936F}"/>
                </a:ext>
              </a:extLst>
            </p:cNvPr>
            <p:cNvSpPr/>
            <p:nvPr/>
          </p:nvSpPr>
          <p:spPr>
            <a:xfrm>
              <a:off x="7858632" y="5285525"/>
              <a:ext cx="2211557" cy="787031"/>
            </a:xfrm>
            <a:prstGeom prst="rightArrow">
              <a:avLst/>
            </a:prstGeom>
            <a:solidFill>
              <a:srgbClr val="4472C4"/>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40" name="文本框 39">
              <a:extLst>
                <a:ext uri="{FF2B5EF4-FFF2-40B4-BE49-F238E27FC236}">
                  <a16:creationId xmlns:a16="http://schemas.microsoft.com/office/drawing/2014/main" id="{E5161DD7-0A54-40CD-8759-F656A829BCB2}"/>
                </a:ext>
              </a:extLst>
            </p:cNvPr>
            <p:cNvSpPr txBox="1"/>
            <p:nvPr/>
          </p:nvSpPr>
          <p:spPr>
            <a:xfrm>
              <a:off x="7727275" y="5448207"/>
              <a:ext cx="218719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srgbClr val="FFFF00"/>
                  </a:solidFill>
                  <a:effectLst/>
                  <a:uLnTx/>
                  <a:uFillTx/>
                  <a:latin typeface="Times New Roman" panose="020F0502020204030204"/>
                  <a:ea typeface="微软雅黑" panose="020B0503020204020204" pitchFamily="34" charset="-122"/>
                  <a:cs typeface="Arial" panose="020B0604020202020204" pitchFamily="34" charset="0"/>
                </a:rPr>
                <a:t>Considering high temperature &amp; high stress</a:t>
              </a:r>
              <a:endParaRPr kumimoji="0" lang="zh-CN" altLang="en-US" sz="1200" b="1" i="1" u="none" strike="noStrike" kern="0" cap="none" spc="0" normalizeH="0" baseline="0" noProof="0" dirty="0">
                <a:ln>
                  <a:noFill/>
                </a:ln>
                <a:solidFill>
                  <a:srgbClr val="FFFF00"/>
                </a:solidFill>
                <a:effectLst/>
                <a:uLnTx/>
                <a:uFillTx/>
                <a:latin typeface="Times New Roman" panose="020F0502020204030204"/>
                <a:ea typeface="微软雅黑" panose="020B0503020204020204" pitchFamily="34" charset="-122"/>
                <a:cs typeface="Arial" panose="020B0604020202020204" pitchFamily="34" charset="0"/>
              </a:endParaRPr>
            </a:p>
          </p:txBody>
        </p:sp>
      </p:grpSp>
      <p:graphicFrame>
        <p:nvGraphicFramePr>
          <p:cNvPr id="41" name="图表 40">
            <a:extLst>
              <a:ext uri="{FF2B5EF4-FFF2-40B4-BE49-F238E27FC236}">
                <a16:creationId xmlns:a16="http://schemas.microsoft.com/office/drawing/2014/main" id="{14C065F5-02D7-47B1-99DD-8585DF176E33}"/>
              </a:ext>
            </a:extLst>
          </p:cNvPr>
          <p:cNvGraphicFramePr>
            <a:graphicFrameLocks/>
          </p:cNvGraphicFramePr>
          <p:nvPr>
            <p:extLst>
              <p:ext uri="{D42A27DB-BD31-4B8C-83A1-F6EECF244321}">
                <p14:modId xmlns:p14="http://schemas.microsoft.com/office/powerpoint/2010/main" val="1044711457"/>
              </p:ext>
            </p:extLst>
          </p:nvPr>
        </p:nvGraphicFramePr>
        <p:xfrm>
          <a:off x="263525" y="2922705"/>
          <a:ext cx="5790607" cy="3540212"/>
        </p:xfrm>
        <a:graphic>
          <a:graphicData uri="http://schemas.openxmlformats.org/drawingml/2006/chart">
            <c:chart xmlns:c="http://schemas.openxmlformats.org/drawingml/2006/chart" xmlns:r="http://schemas.openxmlformats.org/officeDocument/2006/relationships" r:id="rId5"/>
          </a:graphicData>
        </a:graphic>
      </p:graphicFrame>
      <p:sp>
        <p:nvSpPr>
          <p:cNvPr id="42" name="形状 41">
            <a:extLst>
              <a:ext uri="{FF2B5EF4-FFF2-40B4-BE49-F238E27FC236}">
                <a16:creationId xmlns:a16="http://schemas.microsoft.com/office/drawing/2014/main" id="{231AB865-4FE3-4439-830F-0B44ECE8A04D}"/>
              </a:ext>
            </a:extLst>
          </p:cNvPr>
          <p:cNvSpPr/>
          <p:nvPr/>
        </p:nvSpPr>
        <p:spPr>
          <a:xfrm rot="18624089" flipV="1">
            <a:off x="2905650" y="3570173"/>
            <a:ext cx="1851846" cy="715813"/>
          </a:xfrm>
          <a:prstGeom prst="swooshArrow">
            <a:avLst>
              <a:gd name="adj1" fmla="val 25000"/>
              <a:gd name="adj2" fmla="val 53695"/>
            </a:avLst>
          </a:prstGeom>
          <a:gradFill flip="none" rotWithShape="1">
            <a:gsLst>
              <a:gs pos="0">
                <a:sysClr val="window" lastClr="FFFFFF"/>
              </a:gs>
              <a:gs pos="100000">
                <a:srgbClr val="C00000"/>
              </a:gs>
            </a:gsLst>
            <a:lin ang="0" scaled="1"/>
            <a:tileRect/>
          </a:gra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43" name="矩形 42">
            <a:extLst>
              <a:ext uri="{FF2B5EF4-FFF2-40B4-BE49-F238E27FC236}">
                <a16:creationId xmlns:a16="http://schemas.microsoft.com/office/drawing/2014/main" id="{F4043358-B4A7-400A-A9D2-580D57C6C117}"/>
              </a:ext>
            </a:extLst>
          </p:cNvPr>
          <p:cNvSpPr/>
          <p:nvPr/>
        </p:nvSpPr>
        <p:spPr>
          <a:xfrm>
            <a:off x="1604962" y="3625850"/>
            <a:ext cx="1229461" cy="2428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44" name="文本框 43">
            <a:extLst>
              <a:ext uri="{FF2B5EF4-FFF2-40B4-BE49-F238E27FC236}">
                <a16:creationId xmlns:a16="http://schemas.microsoft.com/office/drawing/2014/main" id="{B66F7C67-7ACF-4E83-B6F8-99A9CD11247D}"/>
              </a:ext>
            </a:extLst>
          </p:cNvPr>
          <p:cNvSpPr txBox="1"/>
          <p:nvPr/>
        </p:nvSpPr>
        <p:spPr>
          <a:xfrm>
            <a:off x="1539648" y="3291587"/>
            <a:ext cx="2142336" cy="261610"/>
          </a:xfrm>
          <a:prstGeom prst="rect">
            <a:avLst/>
          </a:prstGeom>
          <a:noFill/>
        </p:spPr>
        <p:txBody>
          <a:bodyPr wrap="square" rtlCol="0">
            <a:spAutoFit/>
          </a:bodyPr>
          <a:lstStyle/>
          <a:p>
            <a:r>
              <a:rPr lang="en-US" altLang="zh-CN" sz="1050" dirty="0">
                <a:solidFill>
                  <a:prstClr val="black"/>
                </a:solidFill>
                <a:latin typeface="Arial" panose="020B0604020202020204" pitchFamily="34" charset="0"/>
                <a:ea typeface="黑体"/>
                <a:cs typeface="Arial" panose="020B0604020202020204" pitchFamily="34" charset="0"/>
              </a:rPr>
              <a:t>Conventional oil &amp; gas reservoirs </a:t>
            </a:r>
            <a:endParaRPr lang="zh-CN" altLang="en-US" sz="1050" dirty="0">
              <a:solidFill>
                <a:prstClr val="black"/>
              </a:solidFill>
              <a:latin typeface="Arial" panose="020B0604020202020204" pitchFamily="34" charset="0"/>
              <a:ea typeface="黑体"/>
              <a:cs typeface="Arial" panose="020B0604020202020204" pitchFamily="34" charset="0"/>
            </a:endParaRPr>
          </a:p>
        </p:txBody>
      </p:sp>
      <p:sp>
        <p:nvSpPr>
          <p:cNvPr id="45" name="文本框 44">
            <a:extLst>
              <a:ext uri="{FF2B5EF4-FFF2-40B4-BE49-F238E27FC236}">
                <a16:creationId xmlns:a16="http://schemas.microsoft.com/office/drawing/2014/main" id="{96765050-5EA0-421A-A827-F7D551A86655}"/>
              </a:ext>
            </a:extLst>
          </p:cNvPr>
          <p:cNvSpPr txBox="1"/>
          <p:nvPr/>
        </p:nvSpPr>
        <p:spPr>
          <a:xfrm>
            <a:off x="1539648" y="3575626"/>
            <a:ext cx="1965552" cy="261610"/>
          </a:xfrm>
          <a:prstGeom prst="rect">
            <a:avLst/>
          </a:prstGeom>
          <a:noFill/>
        </p:spPr>
        <p:txBody>
          <a:bodyPr wrap="square" rtlCol="0">
            <a:spAutoFit/>
          </a:bodyPr>
          <a:lstStyle/>
          <a:p>
            <a:r>
              <a:rPr lang="en-US" altLang="zh-CN" sz="1050" dirty="0">
                <a:solidFill>
                  <a:prstClr val="black"/>
                </a:solidFill>
                <a:latin typeface="Arial" panose="020B0604020202020204" pitchFamily="34" charset="0"/>
                <a:ea typeface="黑体"/>
                <a:cs typeface="Arial" panose="020B0604020202020204" pitchFamily="34" charset="0"/>
              </a:rPr>
              <a:t>Deep &amp; ultra-deep reservoirs </a:t>
            </a:r>
            <a:endParaRPr lang="zh-CN" altLang="en-US" sz="1050" dirty="0">
              <a:solidFill>
                <a:prstClr val="black"/>
              </a:solidFill>
              <a:latin typeface="Arial" panose="020B0604020202020204" pitchFamily="34" charset="0"/>
              <a:ea typeface="黑体"/>
              <a:cs typeface="Arial" panose="020B0604020202020204" pitchFamily="34" charset="0"/>
            </a:endParaRPr>
          </a:p>
        </p:txBody>
      </p:sp>
      <p:sp>
        <p:nvSpPr>
          <p:cNvPr id="46" name="文本框 45">
            <a:extLst>
              <a:ext uri="{FF2B5EF4-FFF2-40B4-BE49-F238E27FC236}">
                <a16:creationId xmlns:a16="http://schemas.microsoft.com/office/drawing/2014/main" id="{081BB773-DE88-4D2F-BE3C-2A99087D67E8}"/>
              </a:ext>
            </a:extLst>
          </p:cNvPr>
          <p:cNvSpPr txBox="1"/>
          <p:nvPr/>
        </p:nvSpPr>
        <p:spPr>
          <a:xfrm>
            <a:off x="1539648" y="3859665"/>
            <a:ext cx="1069440" cy="261610"/>
          </a:xfrm>
          <a:prstGeom prst="rect">
            <a:avLst/>
          </a:prstGeom>
          <a:noFill/>
        </p:spPr>
        <p:txBody>
          <a:bodyPr wrap="square" rtlCol="0">
            <a:spAutoFit/>
          </a:bodyPr>
          <a:lstStyle/>
          <a:p>
            <a:r>
              <a:rPr lang="en-US" altLang="zh-CN" sz="1050" dirty="0">
                <a:solidFill>
                  <a:prstClr val="black"/>
                </a:solidFill>
                <a:latin typeface="Arial" panose="020B0604020202020204" pitchFamily="34" charset="0"/>
                <a:ea typeface="黑体"/>
                <a:cs typeface="Arial" panose="020B0604020202020204" pitchFamily="34" charset="0"/>
              </a:rPr>
              <a:t>Proportion</a:t>
            </a:r>
            <a:endParaRPr lang="zh-CN" altLang="en-US" sz="1050" dirty="0">
              <a:solidFill>
                <a:prstClr val="black"/>
              </a:solidFill>
              <a:latin typeface="Arial" panose="020B0604020202020204" pitchFamily="34" charset="0"/>
              <a:ea typeface="黑体"/>
              <a:cs typeface="Arial" panose="020B0604020202020204" pitchFamily="34" charset="0"/>
            </a:endParaRPr>
          </a:p>
        </p:txBody>
      </p:sp>
      <p:sp>
        <p:nvSpPr>
          <p:cNvPr id="47" name="文本框 46">
            <a:extLst>
              <a:ext uri="{FF2B5EF4-FFF2-40B4-BE49-F238E27FC236}">
                <a16:creationId xmlns:a16="http://schemas.microsoft.com/office/drawing/2014/main" id="{ECBA172E-8352-48E7-9CCC-4EED6D852362}"/>
              </a:ext>
            </a:extLst>
          </p:cNvPr>
          <p:cNvSpPr txBox="1"/>
          <p:nvPr/>
        </p:nvSpPr>
        <p:spPr>
          <a:xfrm>
            <a:off x="263524" y="6357413"/>
            <a:ext cx="5790607" cy="307777"/>
          </a:xfrm>
          <a:prstGeom prst="rect">
            <a:avLst/>
          </a:prstGeom>
          <a:noFill/>
        </p:spPr>
        <p:txBody>
          <a:bodyPr wrap="square" rtlCol="0">
            <a:spAutoFit/>
          </a:bodyPr>
          <a:lstStyle/>
          <a:p>
            <a:pPr algn="ctr"/>
            <a:r>
              <a:rPr lang="en-US" altLang="zh-CN" sz="1400" b="1" dirty="0">
                <a:solidFill>
                  <a:srgbClr val="C00000"/>
                </a:solidFill>
                <a:latin typeface="Times New Roman" panose="020F0502020204030204"/>
                <a:ea typeface="微软雅黑" panose="020B0503020204020204" pitchFamily="34" charset="-122"/>
                <a:cs typeface="Arial" panose="020B0604020202020204" pitchFamily="34" charset="0"/>
              </a:rPr>
              <a:t>Annual newly discovered proven of deep &amp; ultra-deep reservoirs </a:t>
            </a:r>
            <a:endParaRPr lang="zh-CN" altLang="en-US" sz="1400" b="1" dirty="0">
              <a:solidFill>
                <a:srgbClr val="C00000"/>
              </a:solidFill>
              <a:latin typeface="Times New Roman" panose="020F0502020204030204"/>
              <a:ea typeface="微软雅黑" panose="020B0503020204020204" pitchFamily="34" charset="-122"/>
              <a:cs typeface="Arial" panose="020B0604020202020204" pitchFamily="34" charset="0"/>
            </a:endParaRPr>
          </a:p>
        </p:txBody>
      </p:sp>
      <p:grpSp>
        <p:nvGrpSpPr>
          <p:cNvPr id="48" name="组合 47">
            <a:extLst>
              <a:ext uri="{FF2B5EF4-FFF2-40B4-BE49-F238E27FC236}">
                <a16:creationId xmlns:a16="http://schemas.microsoft.com/office/drawing/2014/main" id="{A3C14F6D-FFFE-4D93-B3F9-C7832427228B}"/>
              </a:ext>
            </a:extLst>
          </p:cNvPr>
          <p:cNvGrpSpPr/>
          <p:nvPr/>
        </p:nvGrpSpPr>
        <p:grpSpPr>
          <a:xfrm>
            <a:off x="263524" y="2953103"/>
            <a:ext cx="5790607" cy="3333856"/>
            <a:chOff x="355040" y="3197991"/>
            <a:chExt cx="5616780" cy="3240127"/>
          </a:xfrm>
        </p:grpSpPr>
        <p:sp>
          <p:nvSpPr>
            <p:cNvPr id="49" name="矩形 48">
              <a:extLst>
                <a:ext uri="{FF2B5EF4-FFF2-40B4-BE49-F238E27FC236}">
                  <a16:creationId xmlns:a16="http://schemas.microsoft.com/office/drawing/2014/main" id="{C2921199-266E-4142-B6D3-EDCB2188A5BE}"/>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50" name="矩形 49">
              <a:extLst>
                <a:ext uri="{FF2B5EF4-FFF2-40B4-BE49-F238E27FC236}">
                  <a16:creationId xmlns:a16="http://schemas.microsoft.com/office/drawing/2014/main" id="{489C7CC4-5C5A-4F20-A1B2-BA8C8A47D297}"/>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51" name="组合 50">
            <a:extLst>
              <a:ext uri="{FF2B5EF4-FFF2-40B4-BE49-F238E27FC236}">
                <a16:creationId xmlns:a16="http://schemas.microsoft.com/office/drawing/2014/main" id="{54FB0ED2-0B8B-4DFF-8BBA-53BC0FF5386E}"/>
              </a:ext>
            </a:extLst>
          </p:cNvPr>
          <p:cNvGrpSpPr/>
          <p:nvPr/>
        </p:nvGrpSpPr>
        <p:grpSpPr>
          <a:xfrm>
            <a:off x="6178600" y="2948149"/>
            <a:ext cx="5790607" cy="3346220"/>
            <a:chOff x="355040" y="3197991"/>
            <a:chExt cx="5616780" cy="3240127"/>
          </a:xfrm>
        </p:grpSpPr>
        <p:sp>
          <p:nvSpPr>
            <p:cNvPr id="52" name="矩形 51">
              <a:extLst>
                <a:ext uri="{FF2B5EF4-FFF2-40B4-BE49-F238E27FC236}">
                  <a16:creationId xmlns:a16="http://schemas.microsoft.com/office/drawing/2014/main" id="{77321717-3A9A-4D88-A941-C1A5ADC849EA}"/>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53" name="矩形 52">
              <a:extLst>
                <a:ext uri="{FF2B5EF4-FFF2-40B4-BE49-F238E27FC236}">
                  <a16:creationId xmlns:a16="http://schemas.microsoft.com/office/drawing/2014/main" id="{8E4DA632-1988-4100-B46B-6294554A9B18}"/>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54" name="文本框 53">
            <a:extLst>
              <a:ext uri="{FF2B5EF4-FFF2-40B4-BE49-F238E27FC236}">
                <a16:creationId xmlns:a16="http://schemas.microsoft.com/office/drawing/2014/main" id="{259A7ACF-DA41-49A5-9D14-B0191F9E3BD8}"/>
              </a:ext>
            </a:extLst>
          </p:cNvPr>
          <p:cNvSpPr txBox="1"/>
          <p:nvPr/>
        </p:nvSpPr>
        <p:spPr>
          <a:xfrm>
            <a:off x="6178598" y="6357413"/>
            <a:ext cx="5790607" cy="307777"/>
          </a:xfrm>
          <a:prstGeom prst="rect">
            <a:avLst/>
          </a:prstGeom>
          <a:noFill/>
        </p:spPr>
        <p:txBody>
          <a:bodyPr wrap="square" rtlCol="0">
            <a:spAutoFit/>
          </a:bodyPr>
          <a:lstStyle/>
          <a:p>
            <a:pPr algn="ctr"/>
            <a:r>
              <a:rPr lang="en-US" altLang="zh-CN" sz="1400" b="1" dirty="0">
                <a:solidFill>
                  <a:srgbClr val="C00000"/>
                </a:solidFill>
                <a:latin typeface="Times New Roman" panose="020F0502020204030204"/>
                <a:ea typeface="微软雅黑" panose="020B0503020204020204" pitchFamily="34" charset="-122"/>
                <a:cs typeface="Arial" panose="020B0604020202020204" pitchFamily="34" charset="0"/>
              </a:rPr>
              <a:t>Research motivation in this study</a:t>
            </a:r>
            <a:endParaRPr lang="zh-CN" altLang="en-US" sz="1400" b="1" dirty="0">
              <a:solidFill>
                <a:srgbClr val="C00000"/>
              </a:solidFill>
              <a:latin typeface="Times New Roman" panose="020F0502020204030204"/>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959188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1. Introduction</a:t>
            </a:r>
          </a:p>
        </p:txBody>
      </p:sp>
      <p:sp>
        <p:nvSpPr>
          <p:cNvPr id="100" name="文本框 99">
            <a:extLst>
              <a:ext uri="{FF2B5EF4-FFF2-40B4-BE49-F238E27FC236}">
                <a16:creationId xmlns:a16="http://schemas.microsoft.com/office/drawing/2014/main" id="{556EDA1E-163A-4D41-A62E-412BB1DB8E88}"/>
              </a:ext>
            </a:extLst>
          </p:cNvPr>
          <p:cNvSpPr txBox="1"/>
          <p:nvPr/>
        </p:nvSpPr>
        <p:spPr>
          <a:xfrm>
            <a:off x="236538" y="892665"/>
            <a:ext cx="8988137"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1.2 Related Research: </a:t>
            </a:r>
            <a:r>
              <a:rPr lang="en-US" altLang="zh-CN" sz="2000" b="1" dirty="0">
                <a:solidFill>
                  <a:srgbClr val="C00000"/>
                </a:solidFill>
                <a:latin typeface="Arial" panose="020B0604020202020204" pitchFamily="34" charset="0"/>
                <a:ea typeface="黑体"/>
                <a:cs typeface="Arial" panose="020B0604020202020204" pitchFamily="34" charset="0"/>
              </a:rPr>
              <a:t>Traditional process-based method</a:t>
            </a:r>
            <a:r>
              <a:rPr lang="zh-CN" altLang="en-US" sz="2000" b="1" dirty="0">
                <a:solidFill>
                  <a:srgbClr val="C00000"/>
                </a:solidFill>
                <a:latin typeface="Arial" panose="020B0604020202020204" pitchFamily="34" charset="0"/>
                <a:ea typeface="黑体"/>
                <a:cs typeface="Arial" panose="020B0604020202020204" pitchFamily="34" charset="0"/>
              </a:rPr>
              <a:t> </a:t>
            </a:r>
          </a:p>
        </p:txBody>
      </p:sp>
      <p:sp>
        <p:nvSpPr>
          <p:cNvPr id="101" name="文本框 100">
            <a:extLst>
              <a:ext uri="{FF2B5EF4-FFF2-40B4-BE49-F238E27FC236}">
                <a16:creationId xmlns:a16="http://schemas.microsoft.com/office/drawing/2014/main" id="{672C00A6-03AE-48BB-88FE-A4651A25C0A5}"/>
              </a:ext>
            </a:extLst>
          </p:cNvPr>
          <p:cNvSpPr txBox="1"/>
          <p:nvPr/>
        </p:nvSpPr>
        <p:spPr>
          <a:xfrm>
            <a:off x="341689" y="1297412"/>
            <a:ext cx="11508622" cy="1789592"/>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The process-based reconstruction method is a possible solution.</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a:t>
            </a: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Bakke and </a:t>
            </a:r>
            <a:r>
              <a:rPr lang="en-US" altLang="zh-CN" dirty="0" err="1">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Øren</a:t>
            </a:r>
            <a:r>
              <a:rPr lang="en-US" altLang="zh-CN"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 (2002) proposed this method, Jin et al. (2003) considered the mechanical parameters.</a:t>
            </a:r>
          </a:p>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Steps: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Image segmentation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Particle size composition analysis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deposition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compaction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digenesis</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a:t>
            </a:r>
          </a:p>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Research gap: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Can not simulate complex stress conditions. The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mechanical parameters of the particles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are not set up properly; and the multi-field coupling simulation cannot be carried out.</a:t>
            </a: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endParaRPr>
          </a:p>
        </p:txBody>
      </p:sp>
      <p:sp>
        <p:nvSpPr>
          <p:cNvPr id="102" name="文本框 101">
            <a:extLst>
              <a:ext uri="{FF2B5EF4-FFF2-40B4-BE49-F238E27FC236}">
                <a16:creationId xmlns:a16="http://schemas.microsoft.com/office/drawing/2014/main" id="{A3A42D4F-4DE8-4677-AA1A-C78A7C0B5701}"/>
              </a:ext>
            </a:extLst>
          </p:cNvPr>
          <p:cNvSpPr txBox="1"/>
          <p:nvPr/>
        </p:nvSpPr>
        <p:spPr>
          <a:xfrm>
            <a:off x="322351" y="6292481"/>
            <a:ext cx="2767608" cy="307777"/>
          </a:xfrm>
          <a:prstGeom prst="rect">
            <a:avLst/>
          </a:prstGeom>
          <a:noFill/>
        </p:spPr>
        <p:txBody>
          <a:bodyPr wrap="square">
            <a:spAutoFit/>
          </a:bodyPr>
          <a:lstStyle/>
          <a:p>
            <a:pPr algn="ctr"/>
            <a:r>
              <a:rPr lang="zh-CN" altLang="en-US" sz="1400" b="1" dirty="0">
                <a:solidFill>
                  <a:srgbClr val="C00000"/>
                </a:solidFill>
                <a:latin typeface="Times New Roman" panose="020F0502020204030204"/>
                <a:ea typeface="黑体"/>
              </a:rPr>
              <a:t>Particle size distribution analysis</a:t>
            </a:r>
          </a:p>
        </p:txBody>
      </p:sp>
      <p:pic>
        <p:nvPicPr>
          <p:cNvPr id="103" name="图片 102">
            <a:extLst>
              <a:ext uri="{FF2B5EF4-FFF2-40B4-BE49-F238E27FC236}">
                <a16:creationId xmlns:a16="http://schemas.microsoft.com/office/drawing/2014/main" id="{5F964169-408C-4DB5-A731-B9A68FD2B6BE}"/>
              </a:ext>
            </a:extLst>
          </p:cNvPr>
          <p:cNvPicPr>
            <a:picLocks noChangeAspect="1"/>
          </p:cNvPicPr>
          <p:nvPr/>
        </p:nvPicPr>
        <p:blipFill>
          <a:blip r:embed="rId3"/>
          <a:stretch>
            <a:fillRect/>
          </a:stretch>
        </p:blipFill>
        <p:spPr>
          <a:xfrm>
            <a:off x="699068" y="3236727"/>
            <a:ext cx="1735138" cy="1381282"/>
          </a:xfrm>
          <a:prstGeom prst="rect">
            <a:avLst/>
          </a:prstGeom>
        </p:spPr>
      </p:pic>
      <p:grpSp>
        <p:nvGrpSpPr>
          <p:cNvPr id="104" name="组合 103">
            <a:extLst>
              <a:ext uri="{FF2B5EF4-FFF2-40B4-BE49-F238E27FC236}">
                <a16:creationId xmlns:a16="http://schemas.microsoft.com/office/drawing/2014/main" id="{7AF2701C-05A4-476B-9CE0-7A37BB9EC51E}"/>
              </a:ext>
            </a:extLst>
          </p:cNvPr>
          <p:cNvGrpSpPr/>
          <p:nvPr/>
        </p:nvGrpSpPr>
        <p:grpSpPr>
          <a:xfrm>
            <a:off x="445800" y="4827980"/>
            <a:ext cx="2119312" cy="1401001"/>
            <a:chOff x="3627813" y="2485236"/>
            <a:chExt cx="2119312" cy="1401001"/>
          </a:xfrm>
        </p:grpSpPr>
        <p:pic>
          <p:nvPicPr>
            <p:cNvPr id="105" name="图片 104">
              <a:extLst>
                <a:ext uri="{FF2B5EF4-FFF2-40B4-BE49-F238E27FC236}">
                  <a16:creationId xmlns:a16="http://schemas.microsoft.com/office/drawing/2014/main" id="{574B2980-38DC-471B-8CDA-321400BCF069}"/>
                </a:ext>
              </a:extLst>
            </p:cNvPr>
            <p:cNvPicPr>
              <a:picLocks noChangeAspect="1"/>
            </p:cNvPicPr>
            <p:nvPr/>
          </p:nvPicPr>
          <p:blipFill>
            <a:blip r:embed="rId4"/>
            <a:stretch>
              <a:fillRect/>
            </a:stretch>
          </p:blipFill>
          <p:spPr>
            <a:xfrm>
              <a:off x="3639274" y="2485236"/>
              <a:ext cx="2107851" cy="1381282"/>
            </a:xfrm>
            <a:prstGeom prst="rect">
              <a:avLst/>
            </a:prstGeom>
          </p:spPr>
        </p:pic>
        <p:sp>
          <p:nvSpPr>
            <p:cNvPr id="106" name="矩形 105">
              <a:extLst>
                <a:ext uri="{FF2B5EF4-FFF2-40B4-BE49-F238E27FC236}">
                  <a16:creationId xmlns:a16="http://schemas.microsoft.com/office/drawing/2014/main" id="{FDA94861-7A3D-4A4D-846A-447863810F14}"/>
                </a:ext>
              </a:extLst>
            </p:cNvPr>
            <p:cNvSpPr/>
            <p:nvPr/>
          </p:nvSpPr>
          <p:spPr>
            <a:xfrm>
              <a:off x="4833914" y="3305673"/>
              <a:ext cx="913211" cy="25391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1" u="none" strike="noStrike" kern="0" cap="none" spc="0" normalizeH="0" baseline="0" noProof="0" dirty="0">
                  <a:ln>
                    <a:noFill/>
                  </a:ln>
                  <a:solidFill>
                    <a:srgbClr val="0E3AAC"/>
                  </a:solidFill>
                  <a:effectLst/>
                  <a:uLnTx/>
                  <a:uFillTx/>
                  <a:latin typeface="Times New Roman" panose="020F0502020204030204"/>
                  <a:ea typeface="黑体"/>
                </a:rPr>
                <a:t>Zhao, 2009</a:t>
              </a:r>
              <a:r>
                <a:rPr kumimoji="0" lang="zh-CN" altLang="en-US" sz="1050" b="0" i="1" u="none" strike="noStrike" kern="0" cap="none" spc="0" normalizeH="0" baseline="0" noProof="0" dirty="0">
                  <a:ln>
                    <a:noFill/>
                  </a:ln>
                  <a:solidFill>
                    <a:srgbClr val="0E3AAC"/>
                  </a:solidFill>
                  <a:effectLst/>
                  <a:uLnTx/>
                  <a:uFillTx/>
                  <a:latin typeface="Times New Roman" panose="020F0502020204030204"/>
                  <a:ea typeface="黑体"/>
                </a:rPr>
                <a:t> </a:t>
              </a:r>
            </a:p>
          </p:txBody>
        </p:sp>
        <p:sp>
          <p:nvSpPr>
            <p:cNvPr id="107" name="矩形 106">
              <a:extLst>
                <a:ext uri="{FF2B5EF4-FFF2-40B4-BE49-F238E27FC236}">
                  <a16:creationId xmlns:a16="http://schemas.microsoft.com/office/drawing/2014/main" id="{C4BF4B3A-B031-4350-AF1A-32C820781B67}"/>
                </a:ext>
              </a:extLst>
            </p:cNvPr>
            <p:cNvSpPr/>
            <p:nvPr/>
          </p:nvSpPr>
          <p:spPr>
            <a:xfrm>
              <a:off x="4521709" y="3727157"/>
              <a:ext cx="699605" cy="13981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E3AAC"/>
                </a:solidFill>
                <a:effectLst/>
                <a:uLnTx/>
                <a:uFillTx/>
                <a:latin typeface="Times New Roman" panose="020F0502020204030204"/>
                <a:ea typeface="黑体"/>
                <a:cs typeface="+mn-cs"/>
              </a:endParaRPr>
            </a:p>
          </p:txBody>
        </p:sp>
        <p:sp>
          <p:nvSpPr>
            <p:cNvPr id="108" name="文本框 107">
              <a:extLst>
                <a:ext uri="{FF2B5EF4-FFF2-40B4-BE49-F238E27FC236}">
                  <a16:creationId xmlns:a16="http://schemas.microsoft.com/office/drawing/2014/main" id="{E6C04017-BDEB-493F-AB81-AFA6B896D3A1}"/>
                </a:ext>
              </a:extLst>
            </p:cNvPr>
            <p:cNvSpPr txBox="1"/>
            <p:nvPr/>
          </p:nvSpPr>
          <p:spPr>
            <a:xfrm>
              <a:off x="4220617" y="3655405"/>
              <a:ext cx="1294837"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sym typeface="Times New Roman" panose="02020603050405020304" pitchFamily="18" charset="0"/>
                </a:rPr>
                <a:t>Particle diameter (</a:t>
              </a:r>
              <a:r>
                <a:rPr kumimoji="0" lang="en-US" altLang="zh-CN" sz="900" b="1" i="0" u="none" strike="noStrike" kern="0" cap="none" spc="0" normalizeH="0" baseline="0" noProof="0" dirty="0" err="1">
                  <a:ln>
                    <a:noFill/>
                  </a:ln>
                  <a:effectLst/>
                  <a:uLnTx/>
                  <a:uFillTx/>
                  <a:latin typeface="Times New Roman" panose="02020603050405020304" pitchFamily="18" charset="0"/>
                  <a:ea typeface="微软雅黑" panose="020B0503020204020204" pitchFamily="34" charset="-122"/>
                  <a:sym typeface="Times New Roman" panose="02020603050405020304" pitchFamily="18" charset="0"/>
                </a:rPr>
                <a:t>μm</a:t>
              </a:r>
              <a:r>
                <a:rPr kumimoji="0" lang="en-US" altLang="zh-CN" sz="900" b="1"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sym typeface="Times New Roman" panose="02020603050405020304" pitchFamily="18" charset="0"/>
                </a:rPr>
                <a:t>)</a:t>
              </a:r>
              <a:endParaRPr kumimoji="0" lang="zh-CN" altLang="en-US" sz="900" b="1"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09" name="矩形 108">
              <a:extLst>
                <a:ext uri="{FF2B5EF4-FFF2-40B4-BE49-F238E27FC236}">
                  <a16:creationId xmlns:a16="http://schemas.microsoft.com/office/drawing/2014/main" id="{2B4D8E90-F5B9-4A32-BCF3-72DDBCC10020}"/>
                </a:ext>
              </a:extLst>
            </p:cNvPr>
            <p:cNvSpPr/>
            <p:nvPr/>
          </p:nvSpPr>
          <p:spPr>
            <a:xfrm>
              <a:off x="3680351" y="2605936"/>
              <a:ext cx="178294" cy="105003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E3AAC"/>
                </a:solidFill>
                <a:effectLst/>
                <a:uLnTx/>
                <a:uFillTx/>
                <a:latin typeface="Times New Roman" panose="020F0502020204030204"/>
                <a:ea typeface="黑体"/>
                <a:cs typeface="+mn-cs"/>
              </a:endParaRPr>
            </a:p>
          </p:txBody>
        </p:sp>
        <p:sp>
          <p:nvSpPr>
            <p:cNvPr id="110" name="矩形 109">
              <a:extLst>
                <a:ext uri="{FF2B5EF4-FFF2-40B4-BE49-F238E27FC236}">
                  <a16:creationId xmlns:a16="http://schemas.microsoft.com/office/drawing/2014/main" id="{E1E395E8-7712-4352-AFF1-C444CC270995}"/>
                </a:ext>
              </a:extLst>
            </p:cNvPr>
            <p:cNvSpPr/>
            <p:nvPr/>
          </p:nvSpPr>
          <p:spPr>
            <a:xfrm rot="16200000">
              <a:off x="3277396" y="3039010"/>
              <a:ext cx="931665" cy="2308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effectLst/>
                  <a:uLnTx/>
                  <a:uFillTx/>
                  <a:latin typeface="Times New Roman" panose="02020603050405020304" pitchFamily="18" charset="0"/>
                  <a:ea typeface="黑体"/>
                  <a:cs typeface="Times New Roman" panose="02020603050405020304" pitchFamily="18" charset="0"/>
                </a:rPr>
                <a:t>Frequency (%)</a:t>
              </a:r>
              <a:endParaRPr kumimoji="0" lang="zh-CN" altLang="en-US" sz="900" b="1" i="0" u="none" strike="noStrike" kern="0" cap="none" spc="0" normalizeH="0" baseline="0" noProof="0" dirty="0">
                <a:ln>
                  <a:noFill/>
                </a:ln>
                <a:effectLst/>
                <a:uLnTx/>
                <a:uFillTx/>
                <a:latin typeface="Times New Roman" panose="02020603050405020304" pitchFamily="18" charset="0"/>
                <a:ea typeface="黑体"/>
                <a:cs typeface="Times New Roman" panose="02020603050405020304" pitchFamily="18" charset="0"/>
              </a:endParaRPr>
            </a:p>
          </p:txBody>
        </p:sp>
      </p:grpSp>
      <p:pic>
        <p:nvPicPr>
          <p:cNvPr id="111" name="图片 110">
            <a:extLst>
              <a:ext uri="{FF2B5EF4-FFF2-40B4-BE49-F238E27FC236}">
                <a16:creationId xmlns:a16="http://schemas.microsoft.com/office/drawing/2014/main" id="{B59C6048-F8A2-479B-A783-06054D57281D}"/>
              </a:ext>
            </a:extLst>
          </p:cNvPr>
          <p:cNvPicPr>
            <a:picLocks noChangeAspect="1"/>
          </p:cNvPicPr>
          <p:nvPr/>
        </p:nvPicPr>
        <p:blipFill rotWithShape="1">
          <a:blip r:embed="rId5"/>
          <a:srcRect l="8030" t="3752" r="2745" b="1097"/>
          <a:stretch/>
        </p:blipFill>
        <p:spPr>
          <a:xfrm>
            <a:off x="3526030" y="4920676"/>
            <a:ext cx="1949444" cy="1245860"/>
          </a:xfrm>
          <a:prstGeom prst="rect">
            <a:avLst/>
          </a:prstGeom>
        </p:spPr>
      </p:pic>
      <p:sp>
        <p:nvSpPr>
          <p:cNvPr id="112" name="矩形 111">
            <a:extLst>
              <a:ext uri="{FF2B5EF4-FFF2-40B4-BE49-F238E27FC236}">
                <a16:creationId xmlns:a16="http://schemas.microsoft.com/office/drawing/2014/main" id="{F9F16AC5-02A2-45C8-932F-E1D268829975}"/>
              </a:ext>
            </a:extLst>
          </p:cNvPr>
          <p:cNvSpPr/>
          <p:nvPr/>
        </p:nvSpPr>
        <p:spPr>
          <a:xfrm>
            <a:off x="3445342" y="6028731"/>
            <a:ext cx="825867" cy="253916"/>
          </a:xfrm>
          <a:prstGeom prst="rect">
            <a:avLst/>
          </a:prstGeom>
        </p:spPr>
        <p:txBody>
          <a:bodyPr wrap="square">
            <a:spAutoFit/>
          </a:bodyPr>
          <a:lstStyle/>
          <a:p>
            <a:r>
              <a:rPr lang="en-US" altLang="zh-CN" sz="1050" i="1" dirty="0">
                <a:solidFill>
                  <a:srgbClr val="0E3AAC"/>
                </a:solidFill>
                <a:latin typeface="Times New Roman" panose="02020603050405020304" pitchFamily="18" charset="0"/>
                <a:ea typeface="黑体"/>
                <a:cs typeface="Times New Roman" panose="02020603050405020304" pitchFamily="18" charset="0"/>
              </a:rPr>
              <a:t>Luo, 2021</a:t>
            </a:r>
            <a:endParaRPr lang="zh-CN" altLang="en-US" sz="1050" i="1" dirty="0">
              <a:solidFill>
                <a:srgbClr val="0E3AAC"/>
              </a:solidFill>
              <a:latin typeface="Times New Roman" panose="02020603050405020304" pitchFamily="18" charset="0"/>
              <a:ea typeface="黑体"/>
              <a:cs typeface="Times New Roman" panose="02020603050405020304" pitchFamily="18" charset="0"/>
            </a:endParaRPr>
          </a:p>
        </p:txBody>
      </p:sp>
      <p:sp>
        <p:nvSpPr>
          <p:cNvPr id="113" name="矩形 112">
            <a:extLst>
              <a:ext uri="{FF2B5EF4-FFF2-40B4-BE49-F238E27FC236}">
                <a16:creationId xmlns:a16="http://schemas.microsoft.com/office/drawing/2014/main" id="{E4825376-04D9-4B91-83FA-103B4414DF68}"/>
              </a:ext>
            </a:extLst>
          </p:cNvPr>
          <p:cNvSpPr/>
          <p:nvPr/>
        </p:nvSpPr>
        <p:spPr>
          <a:xfrm>
            <a:off x="3696381" y="5073879"/>
            <a:ext cx="461962" cy="15062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14" name="文本框 113">
            <a:extLst>
              <a:ext uri="{FF2B5EF4-FFF2-40B4-BE49-F238E27FC236}">
                <a16:creationId xmlns:a16="http://schemas.microsoft.com/office/drawing/2014/main" id="{8BB49D4E-8276-4CC4-AE9A-D6F84C72361F}"/>
              </a:ext>
            </a:extLst>
          </p:cNvPr>
          <p:cNvSpPr txBox="1"/>
          <p:nvPr/>
        </p:nvSpPr>
        <p:spPr>
          <a:xfrm>
            <a:off x="3333463" y="5077277"/>
            <a:ext cx="1086659" cy="215444"/>
          </a:xfrm>
          <a:prstGeom prst="rect">
            <a:avLst/>
          </a:prstGeom>
          <a:noFill/>
        </p:spPr>
        <p:txBody>
          <a:bodyPr wrap="square" rtlCol="0">
            <a:spAutoFit/>
          </a:bodyPr>
          <a:lstStyle/>
          <a:p>
            <a:pPr algn="ctr"/>
            <a:r>
              <a:rPr lang="en-US" altLang="zh-CN" sz="800"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rPr>
              <a:t>Local minimum</a:t>
            </a:r>
            <a:endParaRPr lang="zh-CN" altLang="en-US" sz="800"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5" name="矩形 114">
            <a:extLst>
              <a:ext uri="{FF2B5EF4-FFF2-40B4-BE49-F238E27FC236}">
                <a16:creationId xmlns:a16="http://schemas.microsoft.com/office/drawing/2014/main" id="{67EA6C64-6B78-4D9B-A0CF-F30C64D4CA46}"/>
              </a:ext>
            </a:extLst>
          </p:cNvPr>
          <p:cNvSpPr/>
          <p:nvPr/>
        </p:nvSpPr>
        <p:spPr>
          <a:xfrm>
            <a:off x="4963815" y="5165736"/>
            <a:ext cx="461962" cy="15062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16" name="文本框 115">
            <a:extLst>
              <a:ext uri="{FF2B5EF4-FFF2-40B4-BE49-F238E27FC236}">
                <a16:creationId xmlns:a16="http://schemas.microsoft.com/office/drawing/2014/main" id="{08FFF0DE-E906-4060-833F-FC5D76686540}"/>
              </a:ext>
            </a:extLst>
          </p:cNvPr>
          <p:cNvSpPr txBox="1"/>
          <p:nvPr/>
        </p:nvSpPr>
        <p:spPr>
          <a:xfrm>
            <a:off x="4504051" y="5142918"/>
            <a:ext cx="1086659" cy="215444"/>
          </a:xfrm>
          <a:prstGeom prst="rect">
            <a:avLst/>
          </a:prstGeom>
          <a:noFill/>
        </p:spPr>
        <p:txBody>
          <a:bodyPr wrap="square" rtlCol="0">
            <a:spAutoFit/>
          </a:bodyPr>
          <a:lstStyle/>
          <a:p>
            <a:pPr algn="ctr"/>
            <a:r>
              <a:rPr lang="en-US" altLang="zh-CN" sz="800"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rPr>
              <a:t>Surface of expansion</a:t>
            </a:r>
            <a:endParaRPr lang="zh-CN" altLang="en-US" sz="800" dirty="0">
              <a:solidFill>
                <a:prstClr val="black"/>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117" name="图片 116">
            <a:extLst>
              <a:ext uri="{FF2B5EF4-FFF2-40B4-BE49-F238E27FC236}">
                <a16:creationId xmlns:a16="http://schemas.microsoft.com/office/drawing/2014/main" id="{4081499A-B1CC-42A1-A50B-7C5D578FE2F0}"/>
              </a:ext>
            </a:extLst>
          </p:cNvPr>
          <p:cNvPicPr>
            <a:picLocks noChangeAspect="1"/>
          </p:cNvPicPr>
          <p:nvPr/>
        </p:nvPicPr>
        <p:blipFill>
          <a:blip r:embed="rId6"/>
          <a:stretch>
            <a:fillRect/>
          </a:stretch>
        </p:blipFill>
        <p:spPr>
          <a:xfrm>
            <a:off x="3526030" y="3259403"/>
            <a:ext cx="1949444" cy="726187"/>
          </a:xfrm>
          <a:prstGeom prst="rect">
            <a:avLst/>
          </a:prstGeom>
        </p:spPr>
      </p:pic>
      <p:pic>
        <p:nvPicPr>
          <p:cNvPr id="118" name="图片 117">
            <a:extLst>
              <a:ext uri="{FF2B5EF4-FFF2-40B4-BE49-F238E27FC236}">
                <a16:creationId xmlns:a16="http://schemas.microsoft.com/office/drawing/2014/main" id="{B06C23B7-F415-4EE1-B700-703677478597}"/>
              </a:ext>
            </a:extLst>
          </p:cNvPr>
          <p:cNvPicPr>
            <a:picLocks noChangeAspect="1"/>
          </p:cNvPicPr>
          <p:nvPr/>
        </p:nvPicPr>
        <p:blipFill rotWithShape="1">
          <a:blip r:embed="rId7"/>
          <a:srcRect l="1118" t="2091"/>
          <a:stretch/>
        </p:blipFill>
        <p:spPr>
          <a:xfrm>
            <a:off x="3520304" y="4133255"/>
            <a:ext cx="1949444" cy="710757"/>
          </a:xfrm>
          <a:prstGeom prst="rect">
            <a:avLst/>
          </a:prstGeom>
        </p:spPr>
      </p:pic>
      <p:sp>
        <p:nvSpPr>
          <p:cNvPr id="119" name="文本框 118">
            <a:extLst>
              <a:ext uri="{FF2B5EF4-FFF2-40B4-BE49-F238E27FC236}">
                <a16:creationId xmlns:a16="http://schemas.microsoft.com/office/drawing/2014/main" id="{ECD90C2D-3C95-4E6A-BA32-215070F03631}"/>
              </a:ext>
            </a:extLst>
          </p:cNvPr>
          <p:cNvSpPr txBox="1"/>
          <p:nvPr/>
        </p:nvSpPr>
        <p:spPr>
          <a:xfrm>
            <a:off x="3362897" y="6298389"/>
            <a:ext cx="2264258" cy="307777"/>
          </a:xfrm>
          <a:prstGeom prst="rect">
            <a:avLst/>
          </a:prstGeom>
          <a:noFill/>
        </p:spPr>
        <p:txBody>
          <a:bodyPr wrap="square">
            <a:spAutoFit/>
          </a:bodyPr>
          <a:lstStyle>
            <a:defPPr>
              <a:defRPr lang="zh-CN"/>
            </a:defPPr>
            <a:lvl1pPr algn="ctr">
              <a:defRPr sz="1400">
                <a:solidFill>
                  <a:srgbClr val="0000FF"/>
                </a:solidFill>
              </a:defRPr>
            </a:lvl1pPr>
          </a:lstStyle>
          <a:p>
            <a:r>
              <a:rPr lang="en-US" altLang="zh-CN" b="1" dirty="0">
                <a:solidFill>
                  <a:srgbClr val="C00000"/>
                </a:solidFill>
                <a:latin typeface="Times New Roman" panose="020F0502020204030204"/>
                <a:ea typeface="黑体"/>
                <a:sym typeface="Times New Roman" panose="02020603050405020304" pitchFamily="18" charset="0"/>
              </a:rPr>
              <a:t>Particle deposition</a:t>
            </a:r>
            <a:endParaRPr lang="zh-CN" altLang="en-US" b="1" dirty="0">
              <a:solidFill>
                <a:srgbClr val="C00000"/>
              </a:solidFill>
              <a:latin typeface="Times New Roman" panose="020F0502020204030204"/>
              <a:ea typeface="黑体"/>
            </a:endParaRPr>
          </a:p>
        </p:txBody>
      </p:sp>
      <p:sp>
        <p:nvSpPr>
          <p:cNvPr id="120" name="right-arrowheads_44810">
            <a:extLst>
              <a:ext uri="{FF2B5EF4-FFF2-40B4-BE49-F238E27FC236}">
                <a16:creationId xmlns:a16="http://schemas.microsoft.com/office/drawing/2014/main" id="{E40793E0-C6ED-4415-B94C-2C290AD7A09D}"/>
              </a:ext>
            </a:extLst>
          </p:cNvPr>
          <p:cNvSpPr/>
          <p:nvPr/>
        </p:nvSpPr>
        <p:spPr>
          <a:xfrm>
            <a:off x="2639792" y="4474129"/>
            <a:ext cx="609685" cy="595566"/>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rgbClr val="4472C4">
              <a:lumMod val="75000"/>
            </a:srgbClr>
          </a:solidFill>
          <a:ln w="12700" cap="flat" cmpd="sng" algn="ctr">
            <a:solidFill>
              <a:srgbClr val="4472C4">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21" name="right-arrowheads_44810">
            <a:extLst>
              <a:ext uri="{FF2B5EF4-FFF2-40B4-BE49-F238E27FC236}">
                <a16:creationId xmlns:a16="http://schemas.microsoft.com/office/drawing/2014/main" id="{004D00D9-2D23-4357-91DB-5A3E4EB30ADC}"/>
              </a:ext>
            </a:extLst>
          </p:cNvPr>
          <p:cNvSpPr/>
          <p:nvPr/>
        </p:nvSpPr>
        <p:spPr>
          <a:xfrm>
            <a:off x="5623752" y="4474129"/>
            <a:ext cx="609685" cy="595566"/>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rgbClr val="4472C4">
              <a:lumMod val="75000"/>
            </a:srgbClr>
          </a:solidFill>
          <a:ln w="12700" cap="flat" cmpd="sng" algn="ctr">
            <a:solidFill>
              <a:srgbClr val="4472C4">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pic>
        <p:nvPicPr>
          <p:cNvPr id="122" name="图片 121">
            <a:extLst>
              <a:ext uri="{FF2B5EF4-FFF2-40B4-BE49-F238E27FC236}">
                <a16:creationId xmlns:a16="http://schemas.microsoft.com/office/drawing/2014/main" id="{640C8D90-8B45-416E-ACD7-8BD151C04BFC}"/>
              </a:ext>
            </a:extLst>
          </p:cNvPr>
          <p:cNvPicPr>
            <a:picLocks noChangeAspect="1"/>
          </p:cNvPicPr>
          <p:nvPr/>
        </p:nvPicPr>
        <p:blipFill rotWithShape="1">
          <a:blip r:embed="rId8"/>
          <a:srcRect l="5837" t="50724" r="6223"/>
          <a:stretch/>
        </p:blipFill>
        <p:spPr>
          <a:xfrm>
            <a:off x="6232409" y="3303460"/>
            <a:ext cx="3033046" cy="1529581"/>
          </a:xfrm>
          <a:prstGeom prst="rect">
            <a:avLst/>
          </a:prstGeom>
        </p:spPr>
      </p:pic>
      <p:sp>
        <p:nvSpPr>
          <p:cNvPr id="123" name="箭头: 下 122">
            <a:extLst>
              <a:ext uri="{FF2B5EF4-FFF2-40B4-BE49-F238E27FC236}">
                <a16:creationId xmlns:a16="http://schemas.microsoft.com/office/drawing/2014/main" id="{9E712087-CBF1-4FF6-B3EB-84CEEB011DD6}"/>
              </a:ext>
            </a:extLst>
          </p:cNvPr>
          <p:cNvSpPr/>
          <p:nvPr/>
        </p:nvSpPr>
        <p:spPr>
          <a:xfrm>
            <a:off x="6888787" y="3257990"/>
            <a:ext cx="286510" cy="299290"/>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24" name="箭头: 下 123">
            <a:extLst>
              <a:ext uri="{FF2B5EF4-FFF2-40B4-BE49-F238E27FC236}">
                <a16:creationId xmlns:a16="http://schemas.microsoft.com/office/drawing/2014/main" id="{DE0B76D6-E77A-494B-8B21-62FFB521DD43}"/>
              </a:ext>
            </a:extLst>
          </p:cNvPr>
          <p:cNvSpPr/>
          <p:nvPr/>
        </p:nvSpPr>
        <p:spPr>
          <a:xfrm>
            <a:off x="8330890" y="3464875"/>
            <a:ext cx="286510" cy="299290"/>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pic>
        <p:nvPicPr>
          <p:cNvPr id="125" name="图片 124">
            <a:extLst>
              <a:ext uri="{FF2B5EF4-FFF2-40B4-BE49-F238E27FC236}">
                <a16:creationId xmlns:a16="http://schemas.microsoft.com/office/drawing/2014/main" id="{2DB4C9C7-7C12-47D3-B558-165B640148BD}"/>
              </a:ext>
            </a:extLst>
          </p:cNvPr>
          <p:cNvPicPr>
            <a:picLocks noChangeAspect="1"/>
          </p:cNvPicPr>
          <p:nvPr/>
        </p:nvPicPr>
        <p:blipFill rotWithShape="1">
          <a:blip r:embed="rId9"/>
          <a:srcRect r="32989"/>
          <a:stretch/>
        </p:blipFill>
        <p:spPr>
          <a:xfrm>
            <a:off x="6458407" y="4802519"/>
            <a:ext cx="2739893" cy="1389302"/>
          </a:xfrm>
          <a:prstGeom prst="rect">
            <a:avLst/>
          </a:prstGeom>
        </p:spPr>
      </p:pic>
      <p:sp>
        <p:nvSpPr>
          <p:cNvPr id="126" name="文本框 125">
            <a:extLst>
              <a:ext uri="{FF2B5EF4-FFF2-40B4-BE49-F238E27FC236}">
                <a16:creationId xmlns:a16="http://schemas.microsoft.com/office/drawing/2014/main" id="{4D306F05-560C-41B1-B7D9-198965096419}"/>
              </a:ext>
            </a:extLst>
          </p:cNvPr>
          <p:cNvSpPr txBox="1"/>
          <p:nvPr/>
        </p:nvSpPr>
        <p:spPr>
          <a:xfrm>
            <a:off x="6762395" y="6292480"/>
            <a:ext cx="2264258" cy="307777"/>
          </a:xfrm>
          <a:prstGeom prst="rect">
            <a:avLst/>
          </a:prstGeom>
          <a:noFill/>
        </p:spPr>
        <p:txBody>
          <a:bodyPr wrap="square">
            <a:spAutoFit/>
          </a:bodyPr>
          <a:lstStyle>
            <a:defPPr>
              <a:defRPr lang="zh-CN"/>
            </a:defPPr>
            <a:lvl1pPr algn="ctr">
              <a:defRPr sz="1400">
                <a:solidFill>
                  <a:srgbClr val="0000FF"/>
                </a:solidFill>
              </a:defRPr>
            </a:lvl1pPr>
          </a:lstStyle>
          <a:p>
            <a:r>
              <a:rPr lang="en-US" altLang="zh-CN" b="1" dirty="0">
                <a:solidFill>
                  <a:srgbClr val="C00000"/>
                </a:solidFill>
                <a:latin typeface="Times New Roman" panose="020F0502020204030204"/>
                <a:ea typeface="黑体"/>
                <a:sym typeface="Times New Roman" panose="02020603050405020304" pitchFamily="18" charset="0"/>
              </a:rPr>
              <a:t>Compaction and digenesis</a:t>
            </a:r>
            <a:endParaRPr lang="zh-CN" altLang="en-US" b="1" dirty="0">
              <a:solidFill>
                <a:srgbClr val="C00000"/>
              </a:solidFill>
              <a:latin typeface="Times New Roman" panose="020F0502020204030204"/>
              <a:ea typeface="黑体"/>
            </a:endParaRPr>
          </a:p>
        </p:txBody>
      </p:sp>
      <p:grpSp>
        <p:nvGrpSpPr>
          <p:cNvPr id="127" name="组合 126">
            <a:extLst>
              <a:ext uri="{FF2B5EF4-FFF2-40B4-BE49-F238E27FC236}">
                <a16:creationId xmlns:a16="http://schemas.microsoft.com/office/drawing/2014/main" id="{3A2DDE50-75B1-43BF-B64F-4080D8445516}"/>
              </a:ext>
            </a:extLst>
          </p:cNvPr>
          <p:cNvGrpSpPr/>
          <p:nvPr/>
        </p:nvGrpSpPr>
        <p:grpSpPr>
          <a:xfrm>
            <a:off x="348688" y="3190875"/>
            <a:ext cx="8986790" cy="3446711"/>
            <a:chOff x="355040" y="3197991"/>
            <a:chExt cx="5616780" cy="3240127"/>
          </a:xfrm>
        </p:grpSpPr>
        <p:sp>
          <p:nvSpPr>
            <p:cNvPr id="128" name="矩形 127">
              <a:extLst>
                <a:ext uri="{FF2B5EF4-FFF2-40B4-BE49-F238E27FC236}">
                  <a16:creationId xmlns:a16="http://schemas.microsoft.com/office/drawing/2014/main" id="{836795E5-16FA-42A0-9073-4B00DEB9A8E6}"/>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29" name="矩形 128">
              <a:extLst>
                <a:ext uri="{FF2B5EF4-FFF2-40B4-BE49-F238E27FC236}">
                  <a16:creationId xmlns:a16="http://schemas.microsoft.com/office/drawing/2014/main" id="{F66A4D4A-B868-47BF-A844-E2949B8D7763}"/>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130" name="组合 129">
            <a:extLst>
              <a:ext uri="{FF2B5EF4-FFF2-40B4-BE49-F238E27FC236}">
                <a16:creationId xmlns:a16="http://schemas.microsoft.com/office/drawing/2014/main" id="{DA5A4004-AEEC-41B1-863F-8C3EC8767715}"/>
              </a:ext>
            </a:extLst>
          </p:cNvPr>
          <p:cNvGrpSpPr/>
          <p:nvPr/>
        </p:nvGrpSpPr>
        <p:grpSpPr>
          <a:xfrm>
            <a:off x="9431340" y="3190875"/>
            <a:ext cx="2418971" cy="3446711"/>
            <a:chOff x="355040" y="3197991"/>
            <a:chExt cx="5616780" cy="3240127"/>
          </a:xfrm>
        </p:grpSpPr>
        <p:sp>
          <p:nvSpPr>
            <p:cNvPr id="131" name="矩形 130">
              <a:extLst>
                <a:ext uri="{FF2B5EF4-FFF2-40B4-BE49-F238E27FC236}">
                  <a16:creationId xmlns:a16="http://schemas.microsoft.com/office/drawing/2014/main" id="{F9763C1E-DE90-4F9A-A078-F7A394F95FC5}"/>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32" name="矩形 131">
              <a:extLst>
                <a:ext uri="{FF2B5EF4-FFF2-40B4-BE49-F238E27FC236}">
                  <a16:creationId xmlns:a16="http://schemas.microsoft.com/office/drawing/2014/main" id="{D0203898-6B08-4F44-B988-04D64EE2CEF6}"/>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133" name="组合 132">
            <a:extLst>
              <a:ext uri="{FF2B5EF4-FFF2-40B4-BE49-F238E27FC236}">
                <a16:creationId xmlns:a16="http://schemas.microsoft.com/office/drawing/2014/main" id="{A0EBB422-AB99-4108-8193-24F257D8FEDB}"/>
              </a:ext>
            </a:extLst>
          </p:cNvPr>
          <p:cNvGrpSpPr/>
          <p:nvPr/>
        </p:nvGrpSpPr>
        <p:grpSpPr>
          <a:xfrm>
            <a:off x="9483757" y="3265467"/>
            <a:ext cx="2320820" cy="1440245"/>
            <a:chOff x="9649957" y="3625844"/>
            <a:chExt cx="1627702" cy="1144800"/>
          </a:xfrm>
        </p:grpSpPr>
        <p:pic>
          <p:nvPicPr>
            <p:cNvPr id="134" name="图片 133">
              <a:extLst>
                <a:ext uri="{FF2B5EF4-FFF2-40B4-BE49-F238E27FC236}">
                  <a16:creationId xmlns:a16="http://schemas.microsoft.com/office/drawing/2014/main" id="{D8281500-8D46-4C92-B5DE-ABA846C8C0C8}"/>
                </a:ext>
              </a:extLst>
            </p:cNvPr>
            <p:cNvPicPr>
              <a:picLocks noChangeAspect="1"/>
            </p:cNvPicPr>
            <p:nvPr/>
          </p:nvPicPr>
          <p:blipFill rotWithShape="1">
            <a:blip r:embed="rId10"/>
            <a:srcRect l="12623" t="6209"/>
            <a:stretch/>
          </p:blipFill>
          <p:spPr>
            <a:xfrm>
              <a:off x="9649957" y="3625844"/>
              <a:ext cx="807560" cy="1143421"/>
            </a:xfrm>
            <a:prstGeom prst="rect">
              <a:avLst/>
            </a:prstGeom>
          </p:spPr>
        </p:pic>
        <p:pic>
          <p:nvPicPr>
            <p:cNvPr id="135" name="图片 134">
              <a:extLst>
                <a:ext uri="{FF2B5EF4-FFF2-40B4-BE49-F238E27FC236}">
                  <a16:creationId xmlns:a16="http://schemas.microsoft.com/office/drawing/2014/main" id="{16A3760C-01FB-474C-9C96-FA234148E024}"/>
                </a:ext>
              </a:extLst>
            </p:cNvPr>
            <p:cNvPicPr>
              <a:picLocks noChangeAspect="1"/>
            </p:cNvPicPr>
            <p:nvPr/>
          </p:nvPicPr>
          <p:blipFill rotWithShape="1">
            <a:blip r:embed="rId11"/>
            <a:srcRect l="4517"/>
            <a:stretch/>
          </p:blipFill>
          <p:spPr>
            <a:xfrm>
              <a:off x="10494563" y="3625844"/>
              <a:ext cx="783096" cy="1144800"/>
            </a:xfrm>
            <a:prstGeom prst="rect">
              <a:avLst/>
            </a:prstGeom>
          </p:spPr>
        </p:pic>
      </p:grpSp>
      <p:pic>
        <p:nvPicPr>
          <p:cNvPr id="136" name="图片 135">
            <a:extLst>
              <a:ext uri="{FF2B5EF4-FFF2-40B4-BE49-F238E27FC236}">
                <a16:creationId xmlns:a16="http://schemas.microsoft.com/office/drawing/2014/main" id="{52E8B6B5-5703-4CAA-8DB6-CB4D714C61FF}"/>
              </a:ext>
            </a:extLst>
          </p:cNvPr>
          <p:cNvPicPr>
            <a:picLocks noChangeAspect="1"/>
          </p:cNvPicPr>
          <p:nvPr/>
        </p:nvPicPr>
        <p:blipFill rotWithShape="1">
          <a:blip r:embed="rId12"/>
          <a:srcRect l="1605"/>
          <a:stretch/>
        </p:blipFill>
        <p:spPr>
          <a:xfrm>
            <a:off x="9470108" y="5002347"/>
            <a:ext cx="2332399" cy="1208463"/>
          </a:xfrm>
          <a:prstGeom prst="rect">
            <a:avLst/>
          </a:prstGeom>
        </p:spPr>
      </p:pic>
      <p:sp>
        <p:nvSpPr>
          <p:cNvPr id="137" name="文本框 136">
            <a:extLst>
              <a:ext uri="{FF2B5EF4-FFF2-40B4-BE49-F238E27FC236}">
                <a16:creationId xmlns:a16="http://schemas.microsoft.com/office/drawing/2014/main" id="{895E04AA-23BF-4F2A-98D6-F73369E2DB9E}"/>
              </a:ext>
            </a:extLst>
          </p:cNvPr>
          <p:cNvSpPr txBox="1"/>
          <p:nvPr/>
        </p:nvSpPr>
        <p:spPr>
          <a:xfrm>
            <a:off x="10720137" y="4693030"/>
            <a:ext cx="1084439" cy="261610"/>
          </a:xfrm>
          <a:prstGeom prst="rect">
            <a:avLst/>
          </a:prstGeom>
          <a:noFill/>
        </p:spPr>
        <p:txBody>
          <a:bodyPr wrap="square">
            <a:spAutoFit/>
          </a:bodyPr>
          <a:lstStyle/>
          <a:p>
            <a:r>
              <a:rPr lang="en-US" altLang="zh-CN"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Zhu, et al., 2012</a:t>
            </a:r>
            <a:endParaRPr lang="zh-CN" altLang="en-US" sz="1050" dirty="0">
              <a:solidFill>
                <a:srgbClr val="0E3AAC"/>
              </a:solidFill>
              <a:latin typeface="Times New Roman" panose="020F0502020204030204"/>
              <a:ea typeface="黑体"/>
            </a:endParaRPr>
          </a:p>
        </p:txBody>
      </p:sp>
      <p:sp>
        <p:nvSpPr>
          <p:cNvPr id="138" name="文本框 137">
            <a:extLst>
              <a:ext uri="{FF2B5EF4-FFF2-40B4-BE49-F238E27FC236}">
                <a16:creationId xmlns:a16="http://schemas.microsoft.com/office/drawing/2014/main" id="{E22FED44-77EF-48E3-ABEA-B733F658AAFD}"/>
              </a:ext>
            </a:extLst>
          </p:cNvPr>
          <p:cNvSpPr txBox="1"/>
          <p:nvPr/>
        </p:nvSpPr>
        <p:spPr>
          <a:xfrm>
            <a:off x="9654337" y="6292480"/>
            <a:ext cx="1980187" cy="307777"/>
          </a:xfrm>
          <a:prstGeom prst="rect">
            <a:avLst/>
          </a:prstGeom>
          <a:noFill/>
        </p:spPr>
        <p:txBody>
          <a:bodyPr wrap="square" rtlCol="0">
            <a:spAutoFit/>
          </a:bodyPr>
          <a:lstStyle/>
          <a:p>
            <a:pPr algn="ctr"/>
            <a:r>
              <a:rPr lang="en-US" altLang="zh-CN" sz="1400" b="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Irregular particle</a:t>
            </a:r>
            <a:endParaRPr lang="zh-CN" altLang="en-US" sz="1050" b="1" i="1" dirty="0">
              <a:solidFill>
                <a:srgbClr val="C00000"/>
              </a:solidFill>
              <a:latin typeface="Times New Roman" panose="020F0502020204030204"/>
              <a:ea typeface="微软雅黑" panose="020B0503020204020204" pitchFamily="34" charset="-122"/>
              <a:sym typeface="Times New Roman" panose="02020603050405020304" pitchFamily="18" charset="0"/>
            </a:endParaRPr>
          </a:p>
        </p:txBody>
      </p:sp>
      <p:sp>
        <p:nvSpPr>
          <p:cNvPr id="139" name="矩形 138">
            <a:extLst>
              <a:ext uri="{FF2B5EF4-FFF2-40B4-BE49-F238E27FC236}">
                <a16:creationId xmlns:a16="http://schemas.microsoft.com/office/drawing/2014/main" id="{A523A963-CE76-4882-BF38-3B891245A835}"/>
              </a:ext>
            </a:extLst>
          </p:cNvPr>
          <p:cNvSpPr/>
          <p:nvPr/>
        </p:nvSpPr>
        <p:spPr>
          <a:xfrm>
            <a:off x="7939088" y="6005821"/>
            <a:ext cx="1259211" cy="18118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40" name="矩形 139">
            <a:extLst>
              <a:ext uri="{FF2B5EF4-FFF2-40B4-BE49-F238E27FC236}">
                <a16:creationId xmlns:a16="http://schemas.microsoft.com/office/drawing/2014/main" id="{A333CFA4-FD5D-425D-9BF6-9AFDA99BF4B0}"/>
              </a:ext>
            </a:extLst>
          </p:cNvPr>
          <p:cNvSpPr/>
          <p:nvPr/>
        </p:nvSpPr>
        <p:spPr>
          <a:xfrm>
            <a:off x="7859063" y="5972040"/>
            <a:ext cx="1447131" cy="253916"/>
          </a:xfrm>
          <a:prstGeom prst="rect">
            <a:avLst/>
          </a:prstGeom>
        </p:spPr>
        <p:txBody>
          <a:bodyPr wrap="square">
            <a:spAutoFit/>
          </a:bodyPr>
          <a:lstStyle/>
          <a:p>
            <a:r>
              <a:rPr lang="en-US" altLang="zh-CN" sz="1050" i="1" dirty="0" err="1">
                <a:solidFill>
                  <a:srgbClr val="0E3AAC"/>
                </a:solidFill>
                <a:latin typeface="Times New Roman" panose="020F0502020204030204"/>
                <a:ea typeface="黑体"/>
              </a:rPr>
              <a:t>Øren</a:t>
            </a:r>
            <a:r>
              <a:rPr lang="en-US" altLang="zh-CN" sz="1050" i="1" dirty="0">
                <a:solidFill>
                  <a:srgbClr val="0E3AAC"/>
                </a:solidFill>
                <a:latin typeface="Times New Roman" panose="020F0502020204030204"/>
                <a:ea typeface="黑体"/>
              </a:rPr>
              <a:t>,</a:t>
            </a:r>
            <a:r>
              <a:rPr lang="zh-CN" altLang="en-US" sz="1050" i="1" dirty="0">
                <a:solidFill>
                  <a:srgbClr val="0E3AAC"/>
                </a:solidFill>
                <a:latin typeface="Times New Roman" panose="020F0502020204030204"/>
                <a:ea typeface="黑体"/>
              </a:rPr>
              <a:t> </a:t>
            </a:r>
            <a:r>
              <a:rPr lang="en-US" altLang="zh-CN" sz="1050" i="1" dirty="0">
                <a:solidFill>
                  <a:srgbClr val="0E3AAC"/>
                </a:solidFill>
                <a:latin typeface="Times New Roman" panose="020F0502020204030204"/>
                <a:ea typeface="黑体"/>
              </a:rPr>
              <a:t>and Bakke, 2002</a:t>
            </a:r>
            <a:r>
              <a:rPr lang="zh-CN" altLang="en-US" sz="1050" i="1" dirty="0">
                <a:solidFill>
                  <a:srgbClr val="0E3AAC"/>
                </a:solidFill>
                <a:latin typeface="Times New Roman" panose="020F0502020204030204"/>
                <a:ea typeface="黑体"/>
              </a:rPr>
              <a:t> </a:t>
            </a:r>
          </a:p>
        </p:txBody>
      </p:sp>
      <p:sp>
        <p:nvSpPr>
          <p:cNvPr id="141" name="矩形 140">
            <a:extLst>
              <a:ext uri="{FF2B5EF4-FFF2-40B4-BE49-F238E27FC236}">
                <a16:creationId xmlns:a16="http://schemas.microsoft.com/office/drawing/2014/main" id="{866F5CF7-79DB-4299-BAC6-F916542CB5BB}"/>
              </a:ext>
            </a:extLst>
          </p:cNvPr>
          <p:cNvSpPr/>
          <p:nvPr/>
        </p:nvSpPr>
        <p:spPr>
          <a:xfrm>
            <a:off x="1185110" y="4473474"/>
            <a:ext cx="1249096" cy="14388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42" name="矩形 141">
            <a:extLst>
              <a:ext uri="{FF2B5EF4-FFF2-40B4-BE49-F238E27FC236}">
                <a16:creationId xmlns:a16="http://schemas.microsoft.com/office/drawing/2014/main" id="{BAE4BD09-B8CA-4E38-B444-3DDEDC73D52E}"/>
              </a:ext>
            </a:extLst>
          </p:cNvPr>
          <p:cNvSpPr/>
          <p:nvPr/>
        </p:nvSpPr>
        <p:spPr>
          <a:xfrm>
            <a:off x="1088070" y="4423006"/>
            <a:ext cx="1424085" cy="253916"/>
          </a:xfrm>
          <a:prstGeom prst="rect">
            <a:avLst/>
          </a:prstGeom>
        </p:spPr>
        <p:txBody>
          <a:bodyPr wrap="square">
            <a:spAutoFit/>
          </a:bodyPr>
          <a:lstStyle/>
          <a:p>
            <a:r>
              <a:rPr lang="en-US" altLang="zh-CN" sz="1050" i="1" dirty="0" err="1">
                <a:solidFill>
                  <a:srgbClr val="0E3AAC"/>
                </a:solidFill>
                <a:latin typeface="Times New Roman" panose="020F0502020204030204"/>
                <a:ea typeface="黑体"/>
              </a:rPr>
              <a:t>Øren</a:t>
            </a:r>
            <a:r>
              <a:rPr lang="en-US" altLang="zh-CN" sz="1050" i="1" dirty="0">
                <a:solidFill>
                  <a:srgbClr val="0E3AAC"/>
                </a:solidFill>
                <a:latin typeface="Times New Roman" panose="020F0502020204030204"/>
                <a:ea typeface="黑体"/>
              </a:rPr>
              <a:t>,</a:t>
            </a:r>
            <a:r>
              <a:rPr lang="zh-CN" altLang="en-US" sz="1050" i="1" dirty="0">
                <a:solidFill>
                  <a:srgbClr val="0E3AAC"/>
                </a:solidFill>
                <a:latin typeface="Times New Roman" panose="020F0502020204030204"/>
                <a:ea typeface="黑体"/>
              </a:rPr>
              <a:t> </a:t>
            </a:r>
            <a:r>
              <a:rPr lang="en-US" altLang="zh-CN" sz="1050" i="1" dirty="0">
                <a:solidFill>
                  <a:srgbClr val="0E3AAC"/>
                </a:solidFill>
                <a:latin typeface="Times New Roman" panose="020F0502020204030204"/>
                <a:ea typeface="黑体"/>
              </a:rPr>
              <a:t>and Bakke, 2002</a:t>
            </a:r>
            <a:r>
              <a:rPr lang="zh-CN" altLang="en-US" sz="1050" i="1" dirty="0">
                <a:solidFill>
                  <a:srgbClr val="0E3AAC"/>
                </a:solidFill>
                <a:latin typeface="Times New Roman" panose="020F0502020204030204"/>
                <a:ea typeface="黑体"/>
              </a:rPr>
              <a:t> </a:t>
            </a:r>
          </a:p>
        </p:txBody>
      </p:sp>
      <p:sp>
        <p:nvSpPr>
          <p:cNvPr id="143" name="矩形 142">
            <a:extLst>
              <a:ext uri="{FF2B5EF4-FFF2-40B4-BE49-F238E27FC236}">
                <a16:creationId xmlns:a16="http://schemas.microsoft.com/office/drawing/2014/main" id="{8A615DFF-6C34-469E-9211-51C841A5A6D1}"/>
              </a:ext>
            </a:extLst>
          </p:cNvPr>
          <p:cNvSpPr/>
          <p:nvPr/>
        </p:nvSpPr>
        <p:spPr>
          <a:xfrm>
            <a:off x="9467784" y="3209925"/>
            <a:ext cx="186553" cy="14605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44" name="矩形 143">
            <a:extLst>
              <a:ext uri="{FF2B5EF4-FFF2-40B4-BE49-F238E27FC236}">
                <a16:creationId xmlns:a16="http://schemas.microsoft.com/office/drawing/2014/main" id="{6946C393-E9BF-4385-8926-CE805A2E56DF}"/>
              </a:ext>
            </a:extLst>
          </p:cNvPr>
          <p:cNvSpPr/>
          <p:nvPr/>
        </p:nvSpPr>
        <p:spPr>
          <a:xfrm>
            <a:off x="9472004" y="4966510"/>
            <a:ext cx="186553" cy="14605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45" name="矩形 144">
            <a:extLst>
              <a:ext uri="{FF2B5EF4-FFF2-40B4-BE49-F238E27FC236}">
                <a16:creationId xmlns:a16="http://schemas.microsoft.com/office/drawing/2014/main" id="{8E4ED35E-6582-4E99-A1BA-FF75BC664795}"/>
              </a:ext>
            </a:extLst>
          </p:cNvPr>
          <p:cNvSpPr/>
          <p:nvPr/>
        </p:nvSpPr>
        <p:spPr>
          <a:xfrm>
            <a:off x="10644430" y="4990477"/>
            <a:ext cx="186553" cy="14605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50" name="灯片编号占位符 1">
            <a:extLst>
              <a:ext uri="{FF2B5EF4-FFF2-40B4-BE49-F238E27FC236}">
                <a16:creationId xmlns:a16="http://schemas.microsoft.com/office/drawing/2014/main" id="{468343F8-D191-4EE7-9AFA-1D36D2D0642D}"/>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4</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764803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1. Introduction</a:t>
            </a:r>
          </a:p>
        </p:txBody>
      </p:sp>
      <p:pic>
        <p:nvPicPr>
          <p:cNvPr id="88" name="图片 87">
            <a:extLst>
              <a:ext uri="{FF2B5EF4-FFF2-40B4-BE49-F238E27FC236}">
                <a16:creationId xmlns:a16="http://schemas.microsoft.com/office/drawing/2014/main" id="{000F5883-FC53-4070-AB74-4DB9D158D577}"/>
              </a:ext>
            </a:extLst>
          </p:cNvPr>
          <p:cNvPicPr>
            <a:picLocks noChangeAspect="1"/>
          </p:cNvPicPr>
          <p:nvPr/>
        </p:nvPicPr>
        <p:blipFill>
          <a:blip r:embed="rId3"/>
          <a:stretch>
            <a:fillRect/>
          </a:stretch>
        </p:blipFill>
        <p:spPr>
          <a:xfrm>
            <a:off x="6354637" y="3186641"/>
            <a:ext cx="5330161" cy="3112005"/>
          </a:xfrm>
          <a:prstGeom prst="rect">
            <a:avLst/>
          </a:prstGeom>
        </p:spPr>
      </p:pic>
      <p:sp>
        <p:nvSpPr>
          <p:cNvPr id="90" name="文本框 89">
            <a:extLst>
              <a:ext uri="{FF2B5EF4-FFF2-40B4-BE49-F238E27FC236}">
                <a16:creationId xmlns:a16="http://schemas.microsoft.com/office/drawing/2014/main" id="{A9A1FF8B-6F1C-4EFC-88F1-0ECA82A0BE57}"/>
              </a:ext>
            </a:extLst>
          </p:cNvPr>
          <p:cNvSpPr txBox="1"/>
          <p:nvPr/>
        </p:nvSpPr>
        <p:spPr>
          <a:xfrm>
            <a:off x="236538" y="892665"/>
            <a:ext cx="7316787"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1.2 Related Research: </a:t>
            </a:r>
            <a:r>
              <a:rPr lang="en-US" altLang="zh-CN" sz="2000" b="1" dirty="0">
                <a:solidFill>
                  <a:srgbClr val="C00000"/>
                </a:solidFill>
                <a:latin typeface="Arial" panose="020B0604020202020204" pitchFamily="34" charset="0"/>
                <a:ea typeface="黑体"/>
                <a:cs typeface="Arial" panose="020B0604020202020204" pitchFamily="34" charset="0"/>
              </a:rPr>
              <a:t>Discrete element method (DEM)</a:t>
            </a:r>
          </a:p>
        </p:txBody>
      </p:sp>
      <p:sp>
        <p:nvSpPr>
          <p:cNvPr id="91" name="文本框 90">
            <a:extLst>
              <a:ext uri="{FF2B5EF4-FFF2-40B4-BE49-F238E27FC236}">
                <a16:creationId xmlns:a16="http://schemas.microsoft.com/office/drawing/2014/main" id="{6F430AB1-0045-4A57-9F0E-922B3E87293C}"/>
              </a:ext>
            </a:extLst>
          </p:cNvPr>
          <p:cNvSpPr txBox="1"/>
          <p:nvPr/>
        </p:nvSpPr>
        <p:spPr>
          <a:xfrm>
            <a:off x="341689" y="1248903"/>
            <a:ext cx="11508622" cy="1855444"/>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DEM for digital rock reconstruction: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Fan et al. (2018) used discrete element method to simulate proppant pore structure deformation under closed stress, and used LBM to study the effect of stress on two-phase flow; Li et al. (2021) studied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the effect of particle shape on the pore structure of the model</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a:t>
            </a:r>
          </a:p>
          <a:p>
            <a:pPr marL="285750" indent="-285750" algn="just">
              <a:lnSpc>
                <a:spcPct val="130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Reconstruction process: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DEM modeling of rock with room temperature &amp; pressure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boundary conditions loading simulation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conversion to voxels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(digital rock).</a:t>
            </a:r>
          </a:p>
        </p:txBody>
      </p:sp>
      <p:grpSp>
        <p:nvGrpSpPr>
          <p:cNvPr id="92" name="组合 91">
            <a:extLst>
              <a:ext uri="{FF2B5EF4-FFF2-40B4-BE49-F238E27FC236}">
                <a16:creationId xmlns:a16="http://schemas.microsoft.com/office/drawing/2014/main" id="{FE79C5B6-2352-4D74-9FB6-E18B7A0D5FC8}"/>
              </a:ext>
            </a:extLst>
          </p:cNvPr>
          <p:cNvGrpSpPr/>
          <p:nvPr/>
        </p:nvGrpSpPr>
        <p:grpSpPr>
          <a:xfrm>
            <a:off x="607632" y="3328597"/>
            <a:ext cx="1633545" cy="1203075"/>
            <a:chOff x="212401" y="3738707"/>
            <a:chExt cx="2038727" cy="1501484"/>
          </a:xfrm>
        </p:grpSpPr>
        <p:pic>
          <p:nvPicPr>
            <p:cNvPr id="93" name="图片 92">
              <a:extLst>
                <a:ext uri="{FF2B5EF4-FFF2-40B4-BE49-F238E27FC236}">
                  <a16:creationId xmlns:a16="http://schemas.microsoft.com/office/drawing/2014/main" id="{0F90EEF2-F6A0-4526-9C0E-04009049B96F}"/>
                </a:ext>
              </a:extLst>
            </p:cNvPr>
            <p:cNvPicPr>
              <a:picLocks noChangeAspect="1"/>
            </p:cNvPicPr>
            <p:nvPr/>
          </p:nvPicPr>
          <p:blipFill rotWithShape="1">
            <a:blip r:embed="rId4"/>
            <a:srcRect l="3891" t="9923"/>
            <a:stretch/>
          </p:blipFill>
          <p:spPr>
            <a:xfrm>
              <a:off x="254872" y="3738707"/>
              <a:ext cx="1996256" cy="1501484"/>
            </a:xfrm>
            <a:prstGeom prst="rect">
              <a:avLst/>
            </a:prstGeom>
          </p:spPr>
        </p:pic>
        <p:sp>
          <p:nvSpPr>
            <p:cNvPr id="94" name="矩形 93">
              <a:extLst>
                <a:ext uri="{FF2B5EF4-FFF2-40B4-BE49-F238E27FC236}">
                  <a16:creationId xmlns:a16="http://schemas.microsoft.com/office/drawing/2014/main" id="{1D341D54-A126-4ED6-AE98-139698D1A17C}"/>
                </a:ext>
              </a:extLst>
            </p:cNvPr>
            <p:cNvSpPr/>
            <p:nvPr/>
          </p:nvSpPr>
          <p:spPr>
            <a:xfrm rot="19282494">
              <a:off x="212401" y="4718903"/>
              <a:ext cx="431367" cy="42397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sp>
        <p:nvSpPr>
          <p:cNvPr id="95" name="文本框 94">
            <a:extLst>
              <a:ext uri="{FF2B5EF4-FFF2-40B4-BE49-F238E27FC236}">
                <a16:creationId xmlns:a16="http://schemas.microsoft.com/office/drawing/2014/main" id="{EB9CA072-0146-4FAD-81E6-190B80D18B5A}"/>
              </a:ext>
            </a:extLst>
          </p:cNvPr>
          <p:cNvSpPr txBox="1"/>
          <p:nvPr/>
        </p:nvSpPr>
        <p:spPr>
          <a:xfrm>
            <a:off x="741000" y="4631445"/>
            <a:ext cx="1419781" cy="307777"/>
          </a:xfrm>
          <a:prstGeom prst="rect">
            <a:avLst/>
          </a:prstGeom>
          <a:noFill/>
        </p:spPr>
        <p:txBody>
          <a:bodyPr wrap="square" rtlCol="0">
            <a:spAutoFit/>
          </a:bodyPr>
          <a:lstStyle/>
          <a:p>
            <a:pPr algn="ctr"/>
            <a:r>
              <a:rPr lang="en-US" altLang="zh-CN" sz="1400"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DEM</a:t>
            </a:r>
            <a:r>
              <a:rPr lang="zh-CN" altLang="en-US" sz="1400"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 </a:t>
            </a:r>
            <a:r>
              <a:rPr lang="en-US" altLang="zh-CN" sz="1400"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modeling</a:t>
            </a:r>
            <a:endParaRPr lang="zh-CN" altLang="en-US" sz="1400"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sp>
        <p:nvSpPr>
          <p:cNvPr id="96" name="箭头: 右 95">
            <a:extLst>
              <a:ext uri="{FF2B5EF4-FFF2-40B4-BE49-F238E27FC236}">
                <a16:creationId xmlns:a16="http://schemas.microsoft.com/office/drawing/2014/main" id="{FB29A5B8-2578-4FAE-B463-E2CC8F840B29}"/>
              </a:ext>
            </a:extLst>
          </p:cNvPr>
          <p:cNvSpPr/>
          <p:nvPr/>
        </p:nvSpPr>
        <p:spPr>
          <a:xfrm>
            <a:off x="2457289" y="3739251"/>
            <a:ext cx="1380229" cy="397773"/>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97" name="文本框 96">
            <a:extLst>
              <a:ext uri="{FF2B5EF4-FFF2-40B4-BE49-F238E27FC236}">
                <a16:creationId xmlns:a16="http://schemas.microsoft.com/office/drawing/2014/main" id="{1D435BD0-F93B-49E5-B7D3-884B6E9C460A}"/>
              </a:ext>
            </a:extLst>
          </p:cNvPr>
          <p:cNvSpPr txBox="1"/>
          <p:nvPr/>
        </p:nvSpPr>
        <p:spPr>
          <a:xfrm>
            <a:off x="2005205" y="3500978"/>
            <a:ext cx="2184649" cy="276999"/>
          </a:xfrm>
          <a:prstGeom prst="rect">
            <a:avLst/>
          </a:prstGeom>
          <a:noFill/>
        </p:spPr>
        <p:txBody>
          <a:bodyPr wrap="square" rtlCol="0">
            <a:spAutoFit/>
          </a:bodyPr>
          <a:lstStyle/>
          <a:p>
            <a:pPr algn="ctr"/>
            <a:r>
              <a:rPr lang="en-US" altLang="zh-CN" sz="1200"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Stress loading simulation</a:t>
            </a:r>
            <a:endParaRPr lang="zh-CN" altLang="en-US" sz="1200"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pic>
        <p:nvPicPr>
          <p:cNvPr id="98" name="图片 97">
            <a:extLst>
              <a:ext uri="{FF2B5EF4-FFF2-40B4-BE49-F238E27FC236}">
                <a16:creationId xmlns:a16="http://schemas.microsoft.com/office/drawing/2014/main" id="{C6035ED5-15E4-48B2-9C43-0A57AB8A831F}"/>
              </a:ext>
            </a:extLst>
          </p:cNvPr>
          <p:cNvPicPr>
            <a:picLocks noChangeAspect="1"/>
          </p:cNvPicPr>
          <p:nvPr/>
        </p:nvPicPr>
        <p:blipFill>
          <a:blip r:embed="rId5"/>
          <a:stretch>
            <a:fillRect/>
          </a:stretch>
        </p:blipFill>
        <p:spPr>
          <a:xfrm>
            <a:off x="3924364" y="3256708"/>
            <a:ext cx="1599514" cy="1335596"/>
          </a:xfrm>
          <a:prstGeom prst="rect">
            <a:avLst/>
          </a:prstGeom>
        </p:spPr>
      </p:pic>
      <p:sp>
        <p:nvSpPr>
          <p:cNvPr id="146" name="文本框 145">
            <a:extLst>
              <a:ext uri="{FF2B5EF4-FFF2-40B4-BE49-F238E27FC236}">
                <a16:creationId xmlns:a16="http://schemas.microsoft.com/office/drawing/2014/main" id="{EC89BAF4-B47A-4BDE-88CC-C7647E86B850}"/>
              </a:ext>
            </a:extLst>
          </p:cNvPr>
          <p:cNvSpPr txBox="1"/>
          <p:nvPr/>
        </p:nvSpPr>
        <p:spPr>
          <a:xfrm>
            <a:off x="3671690" y="4633918"/>
            <a:ext cx="1906111" cy="307777"/>
          </a:xfrm>
          <a:prstGeom prst="rect">
            <a:avLst/>
          </a:prstGeom>
          <a:noFill/>
        </p:spPr>
        <p:txBody>
          <a:bodyPr wrap="square" rtlCol="0">
            <a:spAutoFit/>
          </a:bodyPr>
          <a:lstStyle/>
          <a:p>
            <a:pPr algn="ctr"/>
            <a:r>
              <a:rPr lang="en-US" altLang="zh-CN" sz="1400"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Displacement field</a:t>
            </a:r>
            <a:endParaRPr lang="zh-CN" altLang="en-US" sz="1400"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sp>
        <p:nvSpPr>
          <p:cNvPr id="147" name="矩形 146">
            <a:extLst>
              <a:ext uri="{FF2B5EF4-FFF2-40B4-BE49-F238E27FC236}">
                <a16:creationId xmlns:a16="http://schemas.microsoft.com/office/drawing/2014/main" id="{A58A23B1-49C1-47A2-BCC4-8DB6C9F02CFD}"/>
              </a:ext>
            </a:extLst>
          </p:cNvPr>
          <p:cNvSpPr/>
          <p:nvPr/>
        </p:nvSpPr>
        <p:spPr>
          <a:xfrm>
            <a:off x="1488594" y="4228437"/>
            <a:ext cx="1072730" cy="253916"/>
          </a:xfrm>
          <a:prstGeom prst="rect">
            <a:avLst/>
          </a:prstGeom>
        </p:spPr>
        <p:txBody>
          <a:bodyPr wrap="none">
            <a:spAutoFit/>
          </a:bodyPr>
          <a:lstStyle/>
          <a:p>
            <a:r>
              <a:rPr lang="en-US" altLang="zh-CN"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Fan,</a:t>
            </a:r>
            <a:r>
              <a:rPr lang="zh-CN" altLang="en-US"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et</a:t>
            </a:r>
            <a:r>
              <a:rPr lang="zh-CN" altLang="en-US"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al.,</a:t>
            </a:r>
            <a:r>
              <a:rPr lang="zh-CN" altLang="en-US"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2018</a:t>
            </a:r>
            <a:endParaRPr lang="zh-CN" altLang="en-US" sz="1050" i="1" dirty="0">
              <a:solidFill>
                <a:srgbClr val="0E3AAC"/>
              </a:solidFill>
              <a:latin typeface="Times New Roman" panose="020F0502020204030204"/>
              <a:ea typeface="黑体"/>
            </a:endParaRPr>
          </a:p>
        </p:txBody>
      </p:sp>
      <p:pic>
        <p:nvPicPr>
          <p:cNvPr id="148" name="图片 147">
            <a:extLst>
              <a:ext uri="{FF2B5EF4-FFF2-40B4-BE49-F238E27FC236}">
                <a16:creationId xmlns:a16="http://schemas.microsoft.com/office/drawing/2014/main" id="{C2AEF251-68C7-4274-BD3E-6E5A34E2B7A3}"/>
              </a:ext>
            </a:extLst>
          </p:cNvPr>
          <p:cNvPicPr>
            <a:picLocks noChangeAspect="1"/>
          </p:cNvPicPr>
          <p:nvPr/>
        </p:nvPicPr>
        <p:blipFill>
          <a:blip r:embed="rId6"/>
          <a:stretch>
            <a:fillRect/>
          </a:stretch>
        </p:blipFill>
        <p:spPr>
          <a:xfrm>
            <a:off x="3735113" y="4999094"/>
            <a:ext cx="1788765" cy="895006"/>
          </a:xfrm>
          <a:prstGeom prst="rect">
            <a:avLst/>
          </a:prstGeom>
        </p:spPr>
      </p:pic>
      <p:cxnSp>
        <p:nvCxnSpPr>
          <p:cNvPr id="149" name="连接符: 肘形 148">
            <a:extLst>
              <a:ext uri="{FF2B5EF4-FFF2-40B4-BE49-F238E27FC236}">
                <a16:creationId xmlns:a16="http://schemas.microsoft.com/office/drawing/2014/main" id="{A9F8E08C-BA46-40A7-B320-F02CD5201CD6}"/>
              </a:ext>
            </a:extLst>
          </p:cNvPr>
          <p:cNvCxnSpPr>
            <a:cxnSpLocks/>
          </p:cNvCxnSpPr>
          <p:nvPr/>
        </p:nvCxnSpPr>
        <p:spPr>
          <a:xfrm flipH="1">
            <a:off x="5545446" y="3898705"/>
            <a:ext cx="57069" cy="1506795"/>
          </a:xfrm>
          <a:prstGeom prst="bentConnector3">
            <a:avLst>
              <a:gd name="adj1" fmla="val -400568"/>
            </a:avLst>
          </a:prstGeom>
          <a:noFill/>
          <a:ln w="28575" cap="flat" cmpd="sng" algn="ctr">
            <a:solidFill>
              <a:srgbClr val="4472C4"/>
            </a:solidFill>
            <a:prstDash val="solid"/>
            <a:miter lim="800000"/>
            <a:tailEnd type="triangle"/>
          </a:ln>
          <a:effectLst/>
        </p:spPr>
      </p:cxnSp>
      <p:sp>
        <p:nvSpPr>
          <p:cNvPr id="150" name="文本框 149">
            <a:extLst>
              <a:ext uri="{FF2B5EF4-FFF2-40B4-BE49-F238E27FC236}">
                <a16:creationId xmlns:a16="http://schemas.microsoft.com/office/drawing/2014/main" id="{FBB4CDA7-9A89-4CF2-8EF2-DC08CB41C97A}"/>
              </a:ext>
            </a:extLst>
          </p:cNvPr>
          <p:cNvSpPr txBox="1"/>
          <p:nvPr/>
        </p:nvSpPr>
        <p:spPr>
          <a:xfrm rot="16200000">
            <a:off x="5096032" y="4513602"/>
            <a:ext cx="1204099" cy="276999"/>
          </a:xfrm>
          <a:prstGeom prst="rect">
            <a:avLst/>
          </a:prstGeom>
          <a:noFill/>
        </p:spPr>
        <p:txBody>
          <a:bodyPr wrap="square" rtlCol="0">
            <a:spAutoFit/>
          </a:bodyPr>
          <a:lstStyle/>
          <a:p>
            <a:pPr algn="ctr"/>
            <a:r>
              <a:rPr lang="en-US" altLang="zh-CN" sz="1200"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Voxelization</a:t>
            </a:r>
            <a:endParaRPr lang="zh-CN" altLang="en-US" sz="1200"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pic>
        <p:nvPicPr>
          <p:cNvPr id="151" name="图片 150">
            <a:extLst>
              <a:ext uri="{FF2B5EF4-FFF2-40B4-BE49-F238E27FC236}">
                <a16:creationId xmlns:a16="http://schemas.microsoft.com/office/drawing/2014/main" id="{2348FD8B-C9F9-44BD-95CB-1773967E3C58}"/>
              </a:ext>
            </a:extLst>
          </p:cNvPr>
          <p:cNvPicPr>
            <a:picLocks noChangeAspect="1"/>
          </p:cNvPicPr>
          <p:nvPr/>
        </p:nvPicPr>
        <p:blipFill rotWithShape="1">
          <a:blip r:embed="rId7"/>
          <a:srcRect r="19459"/>
          <a:stretch/>
        </p:blipFill>
        <p:spPr>
          <a:xfrm>
            <a:off x="494120" y="5057782"/>
            <a:ext cx="906978" cy="894837"/>
          </a:xfrm>
          <a:prstGeom prst="rect">
            <a:avLst/>
          </a:prstGeom>
        </p:spPr>
      </p:pic>
      <p:pic>
        <p:nvPicPr>
          <p:cNvPr id="152" name="图片 151">
            <a:extLst>
              <a:ext uri="{FF2B5EF4-FFF2-40B4-BE49-F238E27FC236}">
                <a16:creationId xmlns:a16="http://schemas.microsoft.com/office/drawing/2014/main" id="{06C31720-08B1-4EE7-B1DF-21CC4FE3570F}"/>
              </a:ext>
            </a:extLst>
          </p:cNvPr>
          <p:cNvPicPr>
            <a:picLocks noChangeAspect="1"/>
          </p:cNvPicPr>
          <p:nvPr/>
        </p:nvPicPr>
        <p:blipFill>
          <a:blip r:embed="rId8"/>
          <a:stretch>
            <a:fillRect/>
          </a:stretch>
        </p:blipFill>
        <p:spPr>
          <a:xfrm>
            <a:off x="1450891" y="5057782"/>
            <a:ext cx="906978" cy="895005"/>
          </a:xfrm>
          <a:prstGeom prst="rect">
            <a:avLst/>
          </a:prstGeom>
        </p:spPr>
      </p:pic>
      <p:sp>
        <p:nvSpPr>
          <p:cNvPr id="153" name="箭头: 右 152">
            <a:extLst>
              <a:ext uri="{FF2B5EF4-FFF2-40B4-BE49-F238E27FC236}">
                <a16:creationId xmlns:a16="http://schemas.microsoft.com/office/drawing/2014/main" id="{4E231FBD-EE25-4E9C-A563-F310142F8F28}"/>
              </a:ext>
            </a:extLst>
          </p:cNvPr>
          <p:cNvSpPr/>
          <p:nvPr/>
        </p:nvSpPr>
        <p:spPr>
          <a:xfrm flipH="1">
            <a:off x="2416255" y="5413472"/>
            <a:ext cx="1318857" cy="3693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54" name="文本框 153">
            <a:extLst>
              <a:ext uri="{FF2B5EF4-FFF2-40B4-BE49-F238E27FC236}">
                <a16:creationId xmlns:a16="http://schemas.microsoft.com/office/drawing/2014/main" id="{B7657196-91E2-4EB3-957B-82E5591EC2CF}"/>
              </a:ext>
            </a:extLst>
          </p:cNvPr>
          <p:cNvSpPr txBox="1"/>
          <p:nvPr/>
        </p:nvSpPr>
        <p:spPr>
          <a:xfrm>
            <a:off x="2259806" y="5181079"/>
            <a:ext cx="1730009" cy="276999"/>
          </a:xfrm>
          <a:prstGeom prst="rect">
            <a:avLst/>
          </a:prstGeom>
          <a:noFill/>
        </p:spPr>
        <p:txBody>
          <a:bodyPr wrap="square" rtlCol="0">
            <a:spAutoFit/>
          </a:bodyPr>
          <a:lstStyle/>
          <a:p>
            <a:pPr algn="ctr"/>
            <a:r>
              <a:rPr lang="en-US" altLang="zh-CN" sz="1200"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Flow Simulation</a:t>
            </a:r>
            <a:endParaRPr lang="zh-CN" altLang="en-US" sz="1200"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sp>
        <p:nvSpPr>
          <p:cNvPr id="155" name="文本框 154">
            <a:extLst>
              <a:ext uri="{FF2B5EF4-FFF2-40B4-BE49-F238E27FC236}">
                <a16:creationId xmlns:a16="http://schemas.microsoft.com/office/drawing/2014/main" id="{B72AD340-F9D6-427C-9515-A78766743173}"/>
              </a:ext>
            </a:extLst>
          </p:cNvPr>
          <p:cNvSpPr txBox="1"/>
          <p:nvPr/>
        </p:nvSpPr>
        <p:spPr>
          <a:xfrm>
            <a:off x="369888" y="5900231"/>
            <a:ext cx="2162003" cy="307777"/>
          </a:xfrm>
          <a:prstGeom prst="rect">
            <a:avLst/>
          </a:prstGeom>
          <a:noFill/>
        </p:spPr>
        <p:txBody>
          <a:bodyPr wrap="square" rtlCol="0">
            <a:spAutoFit/>
          </a:bodyPr>
          <a:lstStyle/>
          <a:p>
            <a:pPr algn="ctr"/>
            <a:r>
              <a:rPr lang="en-US" altLang="zh-CN" sz="1400"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Flow simulation results</a:t>
            </a:r>
            <a:endParaRPr lang="zh-CN" altLang="en-US" sz="1400"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sp>
        <p:nvSpPr>
          <p:cNvPr id="156" name="文本框 155">
            <a:extLst>
              <a:ext uri="{FF2B5EF4-FFF2-40B4-BE49-F238E27FC236}">
                <a16:creationId xmlns:a16="http://schemas.microsoft.com/office/drawing/2014/main" id="{ECA62DCB-0CC1-479A-A905-98F080D08A53}"/>
              </a:ext>
            </a:extLst>
          </p:cNvPr>
          <p:cNvSpPr txBox="1"/>
          <p:nvPr/>
        </p:nvSpPr>
        <p:spPr>
          <a:xfrm>
            <a:off x="6209519" y="6328374"/>
            <a:ext cx="5640792" cy="338554"/>
          </a:xfrm>
          <a:prstGeom prst="rect">
            <a:avLst/>
          </a:prstGeom>
          <a:noFill/>
        </p:spPr>
        <p:txBody>
          <a:bodyPr wrap="square" rtlCol="0">
            <a:spAutoFit/>
          </a:bodyPr>
          <a:lstStyle/>
          <a:p>
            <a:pPr algn="ctr"/>
            <a:r>
              <a:rPr lang="en-US" altLang="zh-CN" sz="1600" b="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Effect of particle shape on pore structure</a:t>
            </a:r>
            <a:endParaRPr lang="zh-CN" altLang="en-US" sz="1600" b="1"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sp>
        <p:nvSpPr>
          <p:cNvPr id="157" name="文本框 156">
            <a:extLst>
              <a:ext uri="{FF2B5EF4-FFF2-40B4-BE49-F238E27FC236}">
                <a16:creationId xmlns:a16="http://schemas.microsoft.com/office/drawing/2014/main" id="{779608B1-46F9-482A-9F93-89700236E3D3}"/>
              </a:ext>
            </a:extLst>
          </p:cNvPr>
          <p:cNvSpPr txBox="1"/>
          <p:nvPr/>
        </p:nvSpPr>
        <p:spPr>
          <a:xfrm>
            <a:off x="3946569" y="5898294"/>
            <a:ext cx="1419781" cy="307777"/>
          </a:xfrm>
          <a:prstGeom prst="rect">
            <a:avLst/>
          </a:prstGeom>
          <a:noFill/>
        </p:spPr>
        <p:txBody>
          <a:bodyPr wrap="square" rtlCol="0">
            <a:spAutoFit/>
          </a:bodyPr>
          <a:lstStyle/>
          <a:p>
            <a:pPr algn="ctr"/>
            <a:r>
              <a:rPr lang="en-US" altLang="zh-CN" sz="1400"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Digital rocks</a:t>
            </a:r>
            <a:endParaRPr lang="zh-CN" altLang="en-US" sz="1400"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sp>
        <p:nvSpPr>
          <p:cNvPr id="158" name="文本框 157">
            <a:extLst>
              <a:ext uri="{FF2B5EF4-FFF2-40B4-BE49-F238E27FC236}">
                <a16:creationId xmlns:a16="http://schemas.microsoft.com/office/drawing/2014/main" id="{D3BE15A9-6948-4E53-A1EF-DAEF6D26968A}"/>
              </a:ext>
            </a:extLst>
          </p:cNvPr>
          <p:cNvSpPr txBox="1"/>
          <p:nvPr/>
        </p:nvSpPr>
        <p:spPr>
          <a:xfrm>
            <a:off x="341689" y="6331996"/>
            <a:ext cx="5640011" cy="338554"/>
          </a:xfrm>
          <a:prstGeom prst="rect">
            <a:avLst/>
          </a:prstGeom>
          <a:noFill/>
        </p:spPr>
        <p:txBody>
          <a:bodyPr wrap="square" rtlCol="0">
            <a:spAutoFit/>
          </a:bodyPr>
          <a:lstStyle/>
          <a:p>
            <a:pPr algn="ctr"/>
            <a:r>
              <a:rPr lang="en-US" altLang="zh-CN" sz="1600" b="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Flowchart of digital rock reconstruction by DEM</a:t>
            </a:r>
            <a:endParaRPr lang="zh-CN" altLang="en-US" sz="1600" b="1"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sp>
        <p:nvSpPr>
          <p:cNvPr id="159" name="矩形 158">
            <a:extLst>
              <a:ext uri="{FF2B5EF4-FFF2-40B4-BE49-F238E27FC236}">
                <a16:creationId xmlns:a16="http://schemas.microsoft.com/office/drawing/2014/main" id="{619D70DC-5843-407F-92AB-6F77EB87F155}"/>
              </a:ext>
            </a:extLst>
          </p:cNvPr>
          <p:cNvSpPr/>
          <p:nvPr/>
        </p:nvSpPr>
        <p:spPr>
          <a:xfrm>
            <a:off x="1147759" y="3196078"/>
            <a:ext cx="741699" cy="1163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0" name="文本框 159">
            <a:extLst>
              <a:ext uri="{FF2B5EF4-FFF2-40B4-BE49-F238E27FC236}">
                <a16:creationId xmlns:a16="http://schemas.microsoft.com/office/drawing/2014/main" id="{AE3CF9A8-0A2A-44DC-99CF-8758ACD866A6}"/>
              </a:ext>
            </a:extLst>
          </p:cNvPr>
          <p:cNvSpPr txBox="1"/>
          <p:nvPr/>
        </p:nvSpPr>
        <p:spPr>
          <a:xfrm>
            <a:off x="10738019" y="4361174"/>
            <a:ext cx="981392" cy="261610"/>
          </a:xfrm>
          <a:prstGeom prst="rect">
            <a:avLst/>
          </a:prstGeom>
          <a:noFill/>
        </p:spPr>
        <p:txBody>
          <a:bodyPr wrap="square">
            <a:spAutoFit/>
          </a:bodyPr>
          <a:lstStyle/>
          <a:p>
            <a:r>
              <a:rPr lang="en-US" altLang="zh-CN" sz="1050" i="1"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Li, et al., 2021</a:t>
            </a:r>
            <a:endParaRPr lang="zh-CN" altLang="en-US" sz="1050" dirty="0">
              <a:solidFill>
                <a:srgbClr val="0E3AAC"/>
              </a:solidFill>
              <a:latin typeface="Times New Roman" panose="020F0502020204030204"/>
              <a:ea typeface="黑体"/>
            </a:endParaRPr>
          </a:p>
        </p:txBody>
      </p:sp>
      <p:sp>
        <p:nvSpPr>
          <p:cNvPr id="161" name="矩形 160">
            <a:extLst>
              <a:ext uri="{FF2B5EF4-FFF2-40B4-BE49-F238E27FC236}">
                <a16:creationId xmlns:a16="http://schemas.microsoft.com/office/drawing/2014/main" id="{81AF3353-6FC0-4490-A97A-820565DF10D7}"/>
              </a:ext>
            </a:extLst>
          </p:cNvPr>
          <p:cNvSpPr/>
          <p:nvPr/>
        </p:nvSpPr>
        <p:spPr>
          <a:xfrm>
            <a:off x="635386" y="5088453"/>
            <a:ext cx="361229" cy="14122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2" name="文本框 161">
            <a:extLst>
              <a:ext uri="{FF2B5EF4-FFF2-40B4-BE49-F238E27FC236}">
                <a16:creationId xmlns:a16="http://schemas.microsoft.com/office/drawing/2014/main" id="{351286E3-2CBD-4AC7-99A6-805A083E8078}"/>
              </a:ext>
            </a:extLst>
          </p:cNvPr>
          <p:cNvSpPr txBox="1"/>
          <p:nvPr/>
        </p:nvSpPr>
        <p:spPr>
          <a:xfrm>
            <a:off x="524029" y="5019544"/>
            <a:ext cx="578969" cy="261610"/>
          </a:xfrm>
          <a:prstGeom prst="rect">
            <a:avLst/>
          </a:prstGeom>
          <a:noFill/>
        </p:spPr>
        <p:txBody>
          <a:bodyPr wrap="square" rtlCol="0">
            <a:spAutoFit/>
          </a:bodyPr>
          <a:lstStyle/>
          <a:p>
            <a:pPr algn="ctr"/>
            <a:r>
              <a:rPr lang="en-US" altLang="zh-CN" sz="1050" i="1"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LBM</a:t>
            </a:r>
            <a:endParaRPr lang="zh-CN" altLang="en-US" sz="1050" i="1" dirty="0">
              <a:solidFill>
                <a:srgbClr val="0E3AAC"/>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sp>
        <p:nvSpPr>
          <p:cNvPr id="163" name="矩形 162">
            <a:extLst>
              <a:ext uri="{FF2B5EF4-FFF2-40B4-BE49-F238E27FC236}">
                <a16:creationId xmlns:a16="http://schemas.microsoft.com/office/drawing/2014/main" id="{E777CAF5-1632-4F5E-9BF5-B988996C12CE}"/>
              </a:ext>
            </a:extLst>
          </p:cNvPr>
          <p:cNvSpPr/>
          <p:nvPr/>
        </p:nvSpPr>
        <p:spPr>
          <a:xfrm>
            <a:off x="1530822" y="5088453"/>
            <a:ext cx="361229" cy="14122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4" name="文本框 163">
            <a:extLst>
              <a:ext uri="{FF2B5EF4-FFF2-40B4-BE49-F238E27FC236}">
                <a16:creationId xmlns:a16="http://schemas.microsoft.com/office/drawing/2014/main" id="{D6FE990B-A649-4541-8A6D-92D978D2A8B9}"/>
              </a:ext>
            </a:extLst>
          </p:cNvPr>
          <p:cNvSpPr txBox="1"/>
          <p:nvPr/>
        </p:nvSpPr>
        <p:spPr>
          <a:xfrm>
            <a:off x="1452043" y="5018013"/>
            <a:ext cx="484414" cy="261610"/>
          </a:xfrm>
          <a:prstGeom prst="rect">
            <a:avLst/>
          </a:prstGeom>
          <a:noFill/>
        </p:spPr>
        <p:txBody>
          <a:bodyPr wrap="square" rtlCol="0">
            <a:spAutoFit/>
          </a:bodyPr>
          <a:lstStyle/>
          <a:p>
            <a:pPr algn="ctr"/>
            <a:r>
              <a:rPr lang="en-US" altLang="zh-CN" sz="1100"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PNM</a:t>
            </a:r>
            <a:endParaRPr lang="zh-CN" altLang="en-US" sz="1200"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sp>
        <p:nvSpPr>
          <p:cNvPr id="165" name="矩形 164">
            <a:extLst>
              <a:ext uri="{FF2B5EF4-FFF2-40B4-BE49-F238E27FC236}">
                <a16:creationId xmlns:a16="http://schemas.microsoft.com/office/drawing/2014/main" id="{10C4435C-10E1-484C-903F-D6DA937D97B5}"/>
              </a:ext>
            </a:extLst>
          </p:cNvPr>
          <p:cNvSpPr/>
          <p:nvPr/>
        </p:nvSpPr>
        <p:spPr>
          <a:xfrm>
            <a:off x="4222529" y="5714293"/>
            <a:ext cx="1003183" cy="20133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66" name="矩形 165">
            <a:extLst>
              <a:ext uri="{FF2B5EF4-FFF2-40B4-BE49-F238E27FC236}">
                <a16:creationId xmlns:a16="http://schemas.microsoft.com/office/drawing/2014/main" id="{C119A300-7CED-409A-B17D-9C8E63C51D14}"/>
              </a:ext>
            </a:extLst>
          </p:cNvPr>
          <p:cNvSpPr/>
          <p:nvPr/>
        </p:nvSpPr>
        <p:spPr>
          <a:xfrm>
            <a:off x="4207156" y="5674431"/>
            <a:ext cx="1181516" cy="253916"/>
          </a:xfrm>
          <a:prstGeom prst="rect">
            <a:avLst/>
          </a:prstGeom>
        </p:spPr>
        <p:txBody>
          <a:bodyPr wrap="square">
            <a:spAutoFit/>
          </a:bodyPr>
          <a:lstStyle/>
          <a:p>
            <a:r>
              <a:rPr lang="en-US" altLang="zh-CN"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Fan,</a:t>
            </a:r>
            <a:r>
              <a:rPr lang="zh-CN" altLang="en-US"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et</a:t>
            </a:r>
            <a:r>
              <a:rPr lang="zh-CN" altLang="en-US"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al.,</a:t>
            </a:r>
            <a:r>
              <a:rPr lang="zh-CN" altLang="en-US"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050" i="1" dirty="0">
                <a:solidFill>
                  <a:srgbClr val="0E3AAC"/>
                </a:solidFill>
                <a:latin typeface="Times New Roman" panose="02020603050405020304" pitchFamily="18" charset="0"/>
                <a:ea typeface="微软雅黑" panose="020B0503020204020204" pitchFamily="34" charset="-122"/>
                <a:sym typeface="Times New Roman" panose="02020603050405020304" pitchFamily="18" charset="0"/>
              </a:rPr>
              <a:t>2018</a:t>
            </a:r>
            <a:endParaRPr lang="zh-CN" altLang="en-US" sz="1050" i="1" dirty="0">
              <a:solidFill>
                <a:srgbClr val="0E3AAC"/>
              </a:solidFill>
              <a:latin typeface="Times New Roman" panose="020F0502020204030204"/>
              <a:ea typeface="黑体"/>
            </a:endParaRPr>
          </a:p>
        </p:txBody>
      </p:sp>
      <p:grpSp>
        <p:nvGrpSpPr>
          <p:cNvPr id="167" name="组合 166">
            <a:extLst>
              <a:ext uri="{FF2B5EF4-FFF2-40B4-BE49-F238E27FC236}">
                <a16:creationId xmlns:a16="http://schemas.microsoft.com/office/drawing/2014/main" id="{D5FF0140-0AA9-4C36-8AEF-2C01275EB527}"/>
              </a:ext>
            </a:extLst>
          </p:cNvPr>
          <p:cNvGrpSpPr/>
          <p:nvPr/>
        </p:nvGrpSpPr>
        <p:grpSpPr>
          <a:xfrm>
            <a:off x="348688" y="3158067"/>
            <a:ext cx="5633012" cy="3170307"/>
            <a:chOff x="355040" y="3197991"/>
            <a:chExt cx="5616780" cy="3240127"/>
          </a:xfrm>
        </p:grpSpPr>
        <p:sp>
          <p:nvSpPr>
            <p:cNvPr id="168" name="矩形 167">
              <a:extLst>
                <a:ext uri="{FF2B5EF4-FFF2-40B4-BE49-F238E27FC236}">
                  <a16:creationId xmlns:a16="http://schemas.microsoft.com/office/drawing/2014/main" id="{84E0B0CB-A4CB-40F9-9EDC-B6E4D51B1CF7}"/>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69" name="矩形 168">
              <a:extLst>
                <a:ext uri="{FF2B5EF4-FFF2-40B4-BE49-F238E27FC236}">
                  <a16:creationId xmlns:a16="http://schemas.microsoft.com/office/drawing/2014/main" id="{E228C473-C061-4F2F-B505-9D01D736AE4D}"/>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170" name="组合 169">
            <a:extLst>
              <a:ext uri="{FF2B5EF4-FFF2-40B4-BE49-F238E27FC236}">
                <a16:creationId xmlns:a16="http://schemas.microsoft.com/office/drawing/2014/main" id="{F9C77200-DE01-45AF-91DF-83C77BDF031D}"/>
              </a:ext>
            </a:extLst>
          </p:cNvPr>
          <p:cNvGrpSpPr/>
          <p:nvPr/>
        </p:nvGrpSpPr>
        <p:grpSpPr>
          <a:xfrm>
            <a:off x="6209518" y="3161191"/>
            <a:ext cx="5633012" cy="3170307"/>
            <a:chOff x="355040" y="3197991"/>
            <a:chExt cx="5616780" cy="3240127"/>
          </a:xfrm>
        </p:grpSpPr>
        <p:sp>
          <p:nvSpPr>
            <p:cNvPr id="171" name="矩形 170">
              <a:extLst>
                <a:ext uri="{FF2B5EF4-FFF2-40B4-BE49-F238E27FC236}">
                  <a16:creationId xmlns:a16="http://schemas.microsoft.com/office/drawing/2014/main" id="{50FE0C5D-D7AF-40A0-859F-AE50AE5A34AB}"/>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72" name="矩形 171">
              <a:extLst>
                <a:ext uri="{FF2B5EF4-FFF2-40B4-BE49-F238E27FC236}">
                  <a16:creationId xmlns:a16="http://schemas.microsoft.com/office/drawing/2014/main" id="{F79654C6-3EED-4D85-A7B3-CC46ECB8936C}"/>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41" name="灯片编号占位符 1">
            <a:extLst>
              <a:ext uri="{FF2B5EF4-FFF2-40B4-BE49-F238E27FC236}">
                <a16:creationId xmlns:a16="http://schemas.microsoft.com/office/drawing/2014/main" id="{C000A337-531B-497A-B36B-40BF34EAF5E1}"/>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5</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541481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1. Introduction</a:t>
            </a:r>
          </a:p>
        </p:txBody>
      </p:sp>
      <p:sp>
        <p:nvSpPr>
          <p:cNvPr id="41" name="文本框 40">
            <a:extLst>
              <a:ext uri="{FF2B5EF4-FFF2-40B4-BE49-F238E27FC236}">
                <a16:creationId xmlns:a16="http://schemas.microsoft.com/office/drawing/2014/main" id="{841495A4-7390-4DED-A0E2-A222F15A9ACF}"/>
              </a:ext>
            </a:extLst>
          </p:cNvPr>
          <p:cNvSpPr txBox="1"/>
          <p:nvPr/>
        </p:nvSpPr>
        <p:spPr>
          <a:xfrm>
            <a:off x="236538" y="892665"/>
            <a:ext cx="7316787"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1.3 Research Gap</a:t>
            </a:r>
          </a:p>
        </p:txBody>
      </p:sp>
      <p:sp>
        <p:nvSpPr>
          <p:cNvPr id="42" name="文本框 41">
            <a:extLst>
              <a:ext uri="{FF2B5EF4-FFF2-40B4-BE49-F238E27FC236}">
                <a16:creationId xmlns:a16="http://schemas.microsoft.com/office/drawing/2014/main" id="{00D0D102-D011-4B0D-B580-DE642000F1E4}"/>
              </a:ext>
            </a:extLst>
          </p:cNvPr>
          <p:cNvSpPr txBox="1"/>
          <p:nvPr/>
        </p:nvSpPr>
        <p:spPr>
          <a:xfrm>
            <a:off x="341689" y="1428631"/>
            <a:ext cx="11508622" cy="1443344"/>
          </a:xfrm>
          <a:prstGeom prst="rect">
            <a:avLst/>
          </a:prstGeom>
          <a:noFill/>
        </p:spPr>
        <p:txBody>
          <a:bodyPr wrap="square" rtlCol="0">
            <a:spAutoFit/>
          </a:bodyPr>
          <a:lstStyle/>
          <a:p>
            <a:pPr marL="342900" indent="-342900" algn="just">
              <a:lnSpc>
                <a:spcPct val="125000"/>
              </a:lnSpc>
              <a:buFont typeface="Wingdings" panose="05000000000000000000" pitchFamily="2" charset="2"/>
              <a:buChar char="Ø"/>
            </a:pPr>
            <a:r>
              <a:rPr lang="en-US" altLang="zh-CN" dirty="0">
                <a:solidFill>
                  <a:prstClr val="black"/>
                </a:solidFill>
                <a:latin typeface="Arial" panose="020B0604020202020204" pitchFamily="34" charset="0"/>
                <a:ea typeface="黑体"/>
                <a:cs typeface="Arial" panose="020B0604020202020204" pitchFamily="34" charset="0"/>
              </a:rPr>
              <a:t>Current researches mostly used </a:t>
            </a:r>
            <a:r>
              <a:rPr lang="en-US" altLang="zh-CN" dirty="0">
                <a:solidFill>
                  <a:srgbClr val="C00000"/>
                </a:solidFill>
                <a:latin typeface="Arial" panose="020B0604020202020204" pitchFamily="34" charset="0"/>
                <a:ea typeface="黑体"/>
                <a:cs typeface="Arial" panose="020B0604020202020204" pitchFamily="34" charset="0"/>
              </a:rPr>
              <a:t>spherical particles </a:t>
            </a:r>
            <a:r>
              <a:rPr lang="en-US" altLang="zh-CN" dirty="0">
                <a:solidFill>
                  <a:prstClr val="black"/>
                </a:solidFill>
                <a:latin typeface="Arial" panose="020B0604020202020204" pitchFamily="34" charset="0"/>
                <a:ea typeface="黑体"/>
                <a:cs typeface="Arial" panose="020B0604020202020204" pitchFamily="34" charset="0"/>
              </a:rPr>
              <a:t>to reconstruct digital core, resulting in </a:t>
            </a:r>
            <a:r>
              <a:rPr lang="en-US" altLang="zh-CN" dirty="0">
                <a:solidFill>
                  <a:srgbClr val="C00000"/>
                </a:solidFill>
                <a:latin typeface="Arial" panose="020B0604020202020204" pitchFamily="34" charset="0"/>
                <a:ea typeface="黑体"/>
                <a:cs typeface="Arial" panose="020B0604020202020204" pitchFamily="34" charset="0"/>
              </a:rPr>
              <a:t>triangular-shaped pores that cannot characterize the actual pore structure.</a:t>
            </a:r>
          </a:p>
          <a:p>
            <a:pPr marL="342900" indent="-342900" algn="just">
              <a:lnSpc>
                <a:spcPct val="125000"/>
              </a:lnSpc>
              <a:buFont typeface="Wingdings" panose="05000000000000000000" pitchFamily="2" charset="2"/>
              <a:buChar char="Ø"/>
            </a:pPr>
            <a:r>
              <a:rPr lang="en-US" altLang="zh-CN" dirty="0">
                <a:solidFill>
                  <a:prstClr val="black"/>
                </a:solidFill>
                <a:latin typeface="Arial" panose="020B0604020202020204" pitchFamily="34" charset="0"/>
                <a:ea typeface="黑体"/>
                <a:cs typeface="Arial" panose="020B0604020202020204" pitchFamily="34" charset="0"/>
              </a:rPr>
              <a:t>No reports have been published on </a:t>
            </a:r>
            <a:r>
              <a:rPr lang="en-US" altLang="zh-CN" dirty="0">
                <a:solidFill>
                  <a:srgbClr val="C00000"/>
                </a:solidFill>
                <a:latin typeface="Arial" panose="020B0604020202020204" pitchFamily="34" charset="0"/>
                <a:ea typeface="黑体"/>
                <a:cs typeface="Arial" panose="020B0604020202020204" pitchFamily="34" charset="0"/>
              </a:rPr>
              <a:t>use of actual-shaped particles and considering the effects of thermal-mechanical coupling  </a:t>
            </a:r>
            <a:r>
              <a:rPr lang="en-US" altLang="zh-CN" dirty="0">
                <a:solidFill>
                  <a:prstClr val="black"/>
                </a:solidFill>
                <a:latin typeface="Arial" panose="020B0604020202020204" pitchFamily="34" charset="0"/>
                <a:ea typeface="黑体"/>
                <a:cs typeface="Arial" panose="020B0604020202020204" pitchFamily="34" charset="0"/>
              </a:rPr>
              <a:t>for digital rock reconstruction based on DEM</a:t>
            </a:r>
            <a:r>
              <a:rPr lang="en-US" altLang="zh-CN" baseline="30000" dirty="0">
                <a:solidFill>
                  <a:prstClr val="black"/>
                </a:solidFill>
                <a:latin typeface="Arial" panose="020B0604020202020204" pitchFamily="34" charset="0"/>
                <a:ea typeface="黑体"/>
                <a:cs typeface="Arial" panose="020B0604020202020204" pitchFamily="34" charset="0"/>
              </a:rPr>
              <a:t>[1]</a:t>
            </a:r>
            <a:r>
              <a:rPr lang="en-US" altLang="zh-CN" dirty="0">
                <a:solidFill>
                  <a:prstClr val="black"/>
                </a:solidFill>
                <a:latin typeface="Arial" panose="020B0604020202020204" pitchFamily="34" charset="0"/>
                <a:ea typeface="黑体"/>
                <a:cs typeface="Arial" panose="020B0604020202020204" pitchFamily="34" charset="0"/>
              </a:rPr>
              <a:t>.</a:t>
            </a:r>
          </a:p>
        </p:txBody>
      </p:sp>
      <p:graphicFrame>
        <p:nvGraphicFramePr>
          <p:cNvPr id="43" name="图表 42">
            <a:extLst>
              <a:ext uri="{FF2B5EF4-FFF2-40B4-BE49-F238E27FC236}">
                <a16:creationId xmlns:a16="http://schemas.microsoft.com/office/drawing/2014/main" id="{1BA7971E-F7BF-48E1-A2CF-3848E9CC4B76}"/>
              </a:ext>
            </a:extLst>
          </p:cNvPr>
          <p:cNvGraphicFramePr>
            <a:graphicFrameLocks/>
          </p:cNvGraphicFramePr>
          <p:nvPr>
            <p:extLst>
              <p:ext uri="{D42A27DB-BD31-4B8C-83A1-F6EECF244321}">
                <p14:modId xmlns:p14="http://schemas.microsoft.com/office/powerpoint/2010/main" val="2651166572"/>
              </p:ext>
            </p:extLst>
          </p:nvPr>
        </p:nvGraphicFramePr>
        <p:xfrm>
          <a:off x="604315" y="3124563"/>
          <a:ext cx="5404091" cy="2747845"/>
        </p:xfrm>
        <a:graphic>
          <a:graphicData uri="http://schemas.openxmlformats.org/drawingml/2006/chart">
            <c:chart xmlns:c="http://schemas.openxmlformats.org/drawingml/2006/chart" xmlns:r="http://schemas.openxmlformats.org/officeDocument/2006/relationships" r:id="rId3"/>
          </a:graphicData>
        </a:graphic>
      </p:graphicFrame>
      <p:sp>
        <p:nvSpPr>
          <p:cNvPr id="44" name="文本框 43">
            <a:extLst>
              <a:ext uri="{FF2B5EF4-FFF2-40B4-BE49-F238E27FC236}">
                <a16:creationId xmlns:a16="http://schemas.microsoft.com/office/drawing/2014/main" id="{429E3B97-29A0-40F7-823F-D43A05325627}"/>
              </a:ext>
            </a:extLst>
          </p:cNvPr>
          <p:cNvSpPr txBox="1"/>
          <p:nvPr/>
        </p:nvSpPr>
        <p:spPr>
          <a:xfrm>
            <a:off x="604316" y="5921683"/>
            <a:ext cx="5142487" cy="338554"/>
          </a:xfrm>
          <a:prstGeom prst="rect">
            <a:avLst/>
          </a:prstGeom>
          <a:noFill/>
        </p:spPr>
        <p:txBody>
          <a:bodyPr wrap="square" rtlCol="0">
            <a:spAutoFit/>
          </a:bodyPr>
          <a:lstStyle/>
          <a:p>
            <a:pPr algn="ctr"/>
            <a:r>
              <a:rPr lang="en-US" altLang="zh-CN" sz="1600" b="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Our previous research (</a:t>
            </a:r>
            <a:r>
              <a:rPr lang="en-US" altLang="zh-CN" sz="1600" b="1" i="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JPM, 2024</a:t>
            </a:r>
            <a:r>
              <a:rPr lang="en-US" altLang="zh-CN" sz="1600" b="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 </a:t>
            </a:r>
            <a:endParaRPr lang="zh-CN" altLang="en-US" sz="1600" b="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endParaRPr>
          </a:p>
        </p:txBody>
      </p:sp>
      <p:pic>
        <p:nvPicPr>
          <p:cNvPr id="45" name="图片 44">
            <a:extLst>
              <a:ext uri="{FF2B5EF4-FFF2-40B4-BE49-F238E27FC236}">
                <a16:creationId xmlns:a16="http://schemas.microsoft.com/office/drawing/2014/main" id="{8EF20B6E-DA33-4CFD-A3ED-0897B4FE8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1154" y="3495957"/>
            <a:ext cx="973548" cy="911027"/>
          </a:xfrm>
          <a:prstGeom prst="rect">
            <a:avLst/>
          </a:prstGeom>
          <a:effectLst>
            <a:outerShdw blurRad="50800" dist="38100" dir="2700000" algn="tl" rotWithShape="0">
              <a:prstClr val="black">
                <a:alpha val="40000"/>
              </a:prstClr>
            </a:outerShdw>
          </a:effectLst>
        </p:spPr>
      </p:pic>
      <p:grpSp>
        <p:nvGrpSpPr>
          <p:cNvPr id="46" name="组合 45">
            <a:extLst>
              <a:ext uri="{FF2B5EF4-FFF2-40B4-BE49-F238E27FC236}">
                <a16:creationId xmlns:a16="http://schemas.microsoft.com/office/drawing/2014/main" id="{25343D54-2610-4295-891D-2187DBC9D8F1}"/>
              </a:ext>
            </a:extLst>
          </p:cNvPr>
          <p:cNvGrpSpPr/>
          <p:nvPr/>
        </p:nvGrpSpPr>
        <p:grpSpPr>
          <a:xfrm>
            <a:off x="6481893" y="3380282"/>
            <a:ext cx="2016644" cy="1918813"/>
            <a:chOff x="4437923" y="3967671"/>
            <a:chExt cx="2016644" cy="1918813"/>
          </a:xfrm>
        </p:grpSpPr>
        <p:pic>
          <p:nvPicPr>
            <p:cNvPr id="47" name="图片 46">
              <a:extLst>
                <a:ext uri="{FF2B5EF4-FFF2-40B4-BE49-F238E27FC236}">
                  <a16:creationId xmlns:a16="http://schemas.microsoft.com/office/drawing/2014/main" id="{5DE47077-6D86-4745-9D32-17F570661A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127" t="25321" r="25953" b="31105"/>
            <a:stretch/>
          </p:blipFill>
          <p:spPr>
            <a:xfrm>
              <a:off x="4437923" y="4127601"/>
              <a:ext cx="745824" cy="498239"/>
            </a:xfrm>
            <a:prstGeom prst="rect">
              <a:avLst/>
            </a:prstGeom>
          </p:spPr>
        </p:pic>
        <p:pic>
          <p:nvPicPr>
            <p:cNvPr id="48" name="图片 47">
              <a:extLst>
                <a:ext uri="{FF2B5EF4-FFF2-40B4-BE49-F238E27FC236}">
                  <a16:creationId xmlns:a16="http://schemas.microsoft.com/office/drawing/2014/main" id="{D86674EB-4AF7-4A77-90C7-6C3D74E8F692}"/>
                </a:ext>
              </a:extLst>
            </p:cNvPr>
            <p:cNvPicPr>
              <a:picLocks noChangeAspect="1"/>
            </p:cNvPicPr>
            <p:nvPr/>
          </p:nvPicPr>
          <p:blipFill rotWithShape="1">
            <a:blip r:embed="rId6">
              <a:extLst>
                <a:ext uri="{28A0092B-C50C-407E-A947-70E740481C1C}">
                  <a14:useLocalDpi xmlns:a14="http://schemas.microsoft.com/office/drawing/2010/main" val="0"/>
                </a:ext>
              </a:extLst>
            </a:blip>
            <a:srcRect l="33668" t="18210" r="33824" b="21001"/>
            <a:stretch/>
          </p:blipFill>
          <p:spPr>
            <a:xfrm>
              <a:off x="5523799" y="3967671"/>
              <a:ext cx="827151" cy="571189"/>
            </a:xfrm>
            <a:prstGeom prst="rect">
              <a:avLst/>
            </a:prstGeom>
          </p:spPr>
        </p:pic>
        <p:pic>
          <p:nvPicPr>
            <p:cNvPr id="49" name="图片 48">
              <a:extLst>
                <a:ext uri="{FF2B5EF4-FFF2-40B4-BE49-F238E27FC236}">
                  <a16:creationId xmlns:a16="http://schemas.microsoft.com/office/drawing/2014/main" id="{72389DA2-05DB-4D87-9EB9-859F2EFA9057}"/>
                </a:ext>
              </a:extLst>
            </p:cNvPr>
            <p:cNvPicPr>
              <a:picLocks noChangeAspect="1"/>
            </p:cNvPicPr>
            <p:nvPr/>
          </p:nvPicPr>
          <p:blipFill rotWithShape="1">
            <a:blip r:embed="rId7">
              <a:extLst>
                <a:ext uri="{28A0092B-C50C-407E-A947-70E740481C1C}">
                  <a14:useLocalDpi xmlns:a14="http://schemas.microsoft.com/office/drawing/2010/main" val="0"/>
                </a:ext>
              </a:extLst>
            </a:blip>
            <a:srcRect l="30720" t="15910" r="32334" b="17888"/>
            <a:stretch/>
          </p:blipFill>
          <p:spPr>
            <a:xfrm>
              <a:off x="5420181" y="5315295"/>
              <a:ext cx="1034386" cy="571189"/>
            </a:xfrm>
            <a:prstGeom prst="rect">
              <a:avLst/>
            </a:prstGeom>
          </p:spPr>
        </p:pic>
        <p:pic>
          <p:nvPicPr>
            <p:cNvPr id="50" name="图片 49">
              <a:extLst>
                <a:ext uri="{FF2B5EF4-FFF2-40B4-BE49-F238E27FC236}">
                  <a16:creationId xmlns:a16="http://schemas.microsoft.com/office/drawing/2014/main" id="{BE7D6275-57FB-4E8B-B7C7-C3DC489445BB}"/>
                </a:ext>
              </a:extLst>
            </p:cNvPr>
            <p:cNvPicPr>
              <a:picLocks noChangeAspect="1"/>
            </p:cNvPicPr>
            <p:nvPr/>
          </p:nvPicPr>
          <p:blipFill rotWithShape="1">
            <a:blip r:embed="rId6">
              <a:extLst>
                <a:ext uri="{28A0092B-C50C-407E-A947-70E740481C1C}">
                  <a14:useLocalDpi xmlns:a14="http://schemas.microsoft.com/office/drawing/2010/main" val="0"/>
                </a:ext>
              </a:extLst>
            </a:blip>
            <a:srcRect l="33668" t="18210" r="33824" b="21001"/>
            <a:stretch/>
          </p:blipFill>
          <p:spPr>
            <a:xfrm rot="5400000">
              <a:off x="4488654" y="5013883"/>
              <a:ext cx="827153" cy="918049"/>
            </a:xfrm>
            <a:prstGeom prst="rect">
              <a:avLst/>
            </a:prstGeom>
          </p:spPr>
        </p:pic>
        <p:pic>
          <p:nvPicPr>
            <p:cNvPr id="51" name="图片 50">
              <a:extLst>
                <a:ext uri="{FF2B5EF4-FFF2-40B4-BE49-F238E27FC236}">
                  <a16:creationId xmlns:a16="http://schemas.microsoft.com/office/drawing/2014/main" id="{F162745C-590E-400E-80BB-BABB0A3FF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68" t="18210" r="33824" b="21001"/>
            <a:stretch/>
          </p:blipFill>
          <p:spPr>
            <a:xfrm rot="2603061">
              <a:off x="5176064" y="4688407"/>
              <a:ext cx="637319" cy="440100"/>
            </a:xfrm>
            <a:prstGeom prst="rect">
              <a:avLst/>
            </a:prstGeom>
          </p:spPr>
        </p:pic>
      </p:grpSp>
      <p:pic>
        <p:nvPicPr>
          <p:cNvPr id="52" name="图片 51">
            <a:extLst>
              <a:ext uri="{FF2B5EF4-FFF2-40B4-BE49-F238E27FC236}">
                <a16:creationId xmlns:a16="http://schemas.microsoft.com/office/drawing/2014/main" id="{33C472DD-88F1-4B71-A687-422F631792DB}"/>
              </a:ext>
            </a:extLst>
          </p:cNvPr>
          <p:cNvPicPr>
            <a:picLocks noChangeAspect="1"/>
          </p:cNvPicPr>
          <p:nvPr/>
        </p:nvPicPr>
        <p:blipFill rotWithShape="1">
          <a:blip r:embed="rId8">
            <a:extLst>
              <a:ext uri="{28A0092B-C50C-407E-A947-70E740481C1C}">
                <a14:useLocalDpi xmlns:a14="http://schemas.microsoft.com/office/drawing/2010/main" val="0"/>
              </a:ext>
            </a:extLst>
          </a:blip>
          <a:srcRect l="21999" t="11879" r="19385" b="10562"/>
          <a:stretch/>
        </p:blipFill>
        <p:spPr>
          <a:xfrm rot="16200000">
            <a:off x="9396160" y="3252184"/>
            <a:ext cx="2141608" cy="2125244"/>
          </a:xfrm>
          <a:prstGeom prst="rect">
            <a:avLst/>
          </a:prstGeom>
        </p:spPr>
      </p:pic>
      <p:sp>
        <p:nvSpPr>
          <p:cNvPr id="53" name="矩形 52">
            <a:extLst>
              <a:ext uri="{FF2B5EF4-FFF2-40B4-BE49-F238E27FC236}">
                <a16:creationId xmlns:a16="http://schemas.microsoft.com/office/drawing/2014/main" id="{96C32B8D-3B1F-4304-B4A5-87A17D50E9F0}"/>
              </a:ext>
            </a:extLst>
          </p:cNvPr>
          <p:cNvSpPr/>
          <p:nvPr/>
        </p:nvSpPr>
        <p:spPr>
          <a:xfrm>
            <a:off x="6898090" y="5411825"/>
            <a:ext cx="1677062" cy="276999"/>
          </a:xfrm>
          <a:prstGeom prst="rect">
            <a:avLst/>
          </a:prstGeom>
        </p:spPr>
        <p:txBody>
          <a:bodyPr wrap="none">
            <a:spAutoFit/>
          </a:bodyPr>
          <a:lstStyle/>
          <a:p>
            <a:pPr algn="ctr"/>
            <a:r>
              <a:rPr lang="en-US" altLang="zh-CN" sz="1200" dirty="0">
                <a:solidFill>
                  <a:srgbClr val="0E3AAC"/>
                </a:solidFill>
                <a:latin typeface="Times New Roman" panose="02020603050405020304" pitchFamily="18" charset="0"/>
                <a:ea typeface="黑体"/>
                <a:cs typeface="Times New Roman" panose="02020603050405020304" pitchFamily="18" charset="0"/>
              </a:rPr>
              <a:t>Actual-shaped particles </a:t>
            </a:r>
            <a:endParaRPr lang="zh-CN" altLang="en-US" sz="1200" dirty="0">
              <a:solidFill>
                <a:srgbClr val="0E3AAC"/>
              </a:solidFill>
              <a:latin typeface="Times New Roman" panose="02020603050405020304" pitchFamily="18" charset="0"/>
              <a:ea typeface="黑体"/>
              <a:cs typeface="Times New Roman" panose="02020603050405020304" pitchFamily="18" charset="0"/>
            </a:endParaRPr>
          </a:p>
        </p:txBody>
      </p:sp>
      <p:sp>
        <p:nvSpPr>
          <p:cNvPr id="54" name="矩形 53">
            <a:extLst>
              <a:ext uri="{FF2B5EF4-FFF2-40B4-BE49-F238E27FC236}">
                <a16:creationId xmlns:a16="http://schemas.microsoft.com/office/drawing/2014/main" id="{5680AB9C-3BC9-463D-B150-BF1748609B8A}"/>
              </a:ext>
            </a:extLst>
          </p:cNvPr>
          <p:cNvSpPr/>
          <p:nvPr/>
        </p:nvSpPr>
        <p:spPr>
          <a:xfrm>
            <a:off x="9973880" y="5411825"/>
            <a:ext cx="986167" cy="276999"/>
          </a:xfrm>
          <a:prstGeom prst="rect">
            <a:avLst/>
          </a:prstGeom>
        </p:spPr>
        <p:txBody>
          <a:bodyPr wrap="none">
            <a:spAutoFit/>
          </a:bodyPr>
          <a:lstStyle/>
          <a:p>
            <a:pPr algn="ctr"/>
            <a:r>
              <a:rPr lang="en-US" altLang="zh-CN" sz="1200" dirty="0">
                <a:solidFill>
                  <a:srgbClr val="0E3AAC"/>
                </a:solidFill>
                <a:latin typeface="Times New Roman" panose="02020603050405020304" pitchFamily="18" charset="0"/>
                <a:ea typeface="黑体"/>
                <a:cs typeface="Times New Roman" panose="02020603050405020304" pitchFamily="18" charset="0"/>
              </a:rPr>
              <a:t>DEM Model</a:t>
            </a:r>
            <a:endParaRPr lang="zh-CN" altLang="en-US" sz="1200" dirty="0">
              <a:solidFill>
                <a:srgbClr val="0E3AAC"/>
              </a:solidFill>
              <a:latin typeface="Times New Roman" panose="02020603050405020304" pitchFamily="18" charset="0"/>
              <a:ea typeface="黑体"/>
              <a:cs typeface="Times New Roman" panose="02020603050405020304" pitchFamily="18" charset="0"/>
            </a:endParaRPr>
          </a:p>
        </p:txBody>
      </p:sp>
      <p:sp>
        <p:nvSpPr>
          <p:cNvPr id="55" name="文本框 54">
            <a:extLst>
              <a:ext uri="{FF2B5EF4-FFF2-40B4-BE49-F238E27FC236}">
                <a16:creationId xmlns:a16="http://schemas.microsoft.com/office/drawing/2014/main" id="{ACCDF9EB-EDEB-44AF-B555-4BFDF74DF865}"/>
              </a:ext>
            </a:extLst>
          </p:cNvPr>
          <p:cNvSpPr txBox="1"/>
          <p:nvPr/>
        </p:nvSpPr>
        <p:spPr>
          <a:xfrm>
            <a:off x="6481893" y="5927968"/>
            <a:ext cx="5047692" cy="338554"/>
          </a:xfrm>
          <a:prstGeom prst="rect">
            <a:avLst/>
          </a:prstGeom>
          <a:noFill/>
        </p:spPr>
        <p:txBody>
          <a:bodyPr wrap="square" rtlCol="0">
            <a:spAutoFit/>
          </a:bodyPr>
          <a:lstStyle/>
          <a:p>
            <a:pPr algn="ctr"/>
            <a:r>
              <a:rPr lang="en-US" altLang="zh-CN" sz="1600" b="1" dirty="0">
                <a:solidFill>
                  <a:srgbClr val="C00000"/>
                </a:solidFill>
                <a:latin typeface="Times New Roman" panose="020F0502020204030204"/>
                <a:ea typeface="微软雅黑" panose="020B0503020204020204" pitchFamily="34" charset="-122"/>
                <a:cs typeface="Arial" panose="020B0604020202020204" pitchFamily="34" charset="0"/>
                <a:sym typeface="Times New Roman" panose="02020603050405020304" pitchFamily="18" charset="0"/>
              </a:rPr>
              <a:t>Real-shaped particles DEM modeling (2-D for display)</a:t>
            </a:r>
          </a:p>
        </p:txBody>
      </p:sp>
      <p:sp>
        <p:nvSpPr>
          <p:cNvPr id="56" name="箭头: 右 55">
            <a:extLst>
              <a:ext uri="{FF2B5EF4-FFF2-40B4-BE49-F238E27FC236}">
                <a16:creationId xmlns:a16="http://schemas.microsoft.com/office/drawing/2014/main" id="{C8AB8E6F-A9A1-4A9B-8536-A176D7811B74}"/>
              </a:ext>
            </a:extLst>
          </p:cNvPr>
          <p:cNvSpPr/>
          <p:nvPr/>
        </p:nvSpPr>
        <p:spPr>
          <a:xfrm>
            <a:off x="8655475" y="4098059"/>
            <a:ext cx="465316" cy="433491"/>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57" name="文本框 56">
            <a:extLst>
              <a:ext uri="{FF2B5EF4-FFF2-40B4-BE49-F238E27FC236}">
                <a16:creationId xmlns:a16="http://schemas.microsoft.com/office/drawing/2014/main" id="{6110FF38-2034-4890-964B-B5A2B4577558}"/>
              </a:ext>
            </a:extLst>
          </p:cNvPr>
          <p:cNvSpPr txBox="1"/>
          <p:nvPr/>
        </p:nvSpPr>
        <p:spPr>
          <a:xfrm>
            <a:off x="3512897" y="4432384"/>
            <a:ext cx="1870061" cy="261610"/>
          </a:xfrm>
          <a:prstGeom prst="rect">
            <a:avLst/>
          </a:prstGeom>
          <a:noFill/>
        </p:spPr>
        <p:txBody>
          <a:bodyPr wrap="square">
            <a:spAutoFit/>
          </a:bodyPr>
          <a:lstStyle/>
          <a:p>
            <a:pPr algn="ctr"/>
            <a:r>
              <a:rPr lang="en-US" altLang="zh-CN" sz="1050" i="1" dirty="0">
                <a:solidFill>
                  <a:srgbClr val="0E3AAC"/>
                </a:solidFill>
                <a:latin typeface="Times New Roman" panose="020F0502020204030204"/>
                <a:ea typeface="黑体"/>
                <a:cs typeface="Arial" panose="020B0604020202020204" pitchFamily="34" charset="0"/>
              </a:rPr>
              <a:t>Triangular-shaped pores </a:t>
            </a:r>
            <a:endParaRPr lang="zh-CN" altLang="en-US" sz="1050" i="1" dirty="0">
              <a:solidFill>
                <a:srgbClr val="0E3AAC"/>
              </a:solidFill>
              <a:latin typeface="Times New Roman" panose="020F0502020204030204"/>
              <a:ea typeface="黑体"/>
              <a:cs typeface="Arial" panose="020B0604020202020204" pitchFamily="34" charset="0"/>
            </a:endParaRPr>
          </a:p>
        </p:txBody>
      </p:sp>
      <p:sp>
        <p:nvSpPr>
          <p:cNvPr id="58" name="文本框 57">
            <a:extLst>
              <a:ext uri="{FF2B5EF4-FFF2-40B4-BE49-F238E27FC236}">
                <a16:creationId xmlns:a16="http://schemas.microsoft.com/office/drawing/2014/main" id="{0FA77F5D-3A1C-4341-AC46-479701CBBCE2}"/>
              </a:ext>
            </a:extLst>
          </p:cNvPr>
          <p:cNvSpPr txBox="1"/>
          <p:nvPr/>
        </p:nvSpPr>
        <p:spPr>
          <a:xfrm>
            <a:off x="8704322" y="3566235"/>
            <a:ext cx="372163" cy="584775"/>
          </a:xfrm>
          <a:prstGeom prst="rect">
            <a:avLst/>
          </a:prstGeom>
          <a:noFill/>
        </p:spPr>
        <p:txBody>
          <a:bodyPr wrap="square" rtlCol="0">
            <a:spAutoFit/>
          </a:bodyPr>
          <a:lstStyle/>
          <a:p>
            <a:r>
              <a:rPr lang="en-US" altLang="zh-CN" sz="3200"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3200"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59" name="组合 58">
            <a:extLst>
              <a:ext uri="{FF2B5EF4-FFF2-40B4-BE49-F238E27FC236}">
                <a16:creationId xmlns:a16="http://schemas.microsoft.com/office/drawing/2014/main" id="{DE3F8006-2DAD-422A-863D-FFBAB3410234}"/>
              </a:ext>
            </a:extLst>
          </p:cNvPr>
          <p:cNvGrpSpPr/>
          <p:nvPr/>
        </p:nvGrpSpPr>
        <p:grpSpPr>
          <a:xfrm>
            <a:off x="407987" y="3124563"/>
            <a:ext cx="5521179" cy="3198416"/>
            <a:chOff x="355040" y="3197991"/>
            <a:chExt cx="5616780" cy="3240127"/>
          </a:xfrm>
        </p:grpSpPr>
        <p:sp>
          <p:nvSpPr>
            <p:cNvPr id="60" name="矩形 59">
              <a:extLst>
                <a:ext uri="{FF2B5EF4-FFF2-40B4-BE49-F238E27FC236}">
                  <a16:creationId xmlns:a16="http://schemas.microsoft.com/office/drawing/2014/main" id="{B3921D4C-D73F-4963-9E73-929148283AC3}"/>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61" name="矩形 60">
              <a:extLst>
                <a:ext uri="{FF2B5EF4-FFF2-40B4-BE49-F238E27FC236}">
                  <a16:creationId xmlns:a16="http://schemas.microsoft.com/office/drawing/2014/main" id="{E76943AD-088B-4A7D-8891-96C17303E0BB}"/>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62" name="组合 61">
            <a:extLst>
              <a:ext uri="{FF2B5EF4-FFF2-40B4-BE49-F238E27FC236}">
                <a16:creationId xmlns:a16="http://schemas.microsoft.com/office/drawing/2014/main" id="{73B5E86B-E58D-47A0-B89D-A900A335CF55}"/>
              </a:ext>
            </a:extLst>
          </p:cNvPr>
          <p:cNvGrpSpPr/>
          <p:nvPr/>
        </p:nvGrpSpPr>
        <p:grpSpPr>
          <a:xfrm>
            <a:off x="6262836" y="3124562"/>
            <a:ext cx="5520411" cy="3196355"/>
            <a:chOff x="355040" y="3197991"/>
            <a:chExt cx="5616780" cy="3240127"/>
          </a:xfrm>
        </p:grpSpPr>
        <p:sp>
          <p:nvSpPr>
            <p:cNvPr id="63" name="矩形 62">
              <a:extLst>
                <a:ext uri="{FF2B5EF4-FFF2-40B4-BE49-F238E27FC236}">
                  <a16:creationId xmlns:a16="http://schemas.microsoft.com/office/drawing/2014/main" id="{77E2479D-FC16-48C6-9A24-C8937F011D1C}"/>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64" name="矩形 63">
              <a:extLst>
                <a:ext uri="{FF2B5EF4-FFF2-40B4-BE49-F238E27FC236}">
                  <a16:creationId xmlns:a16="http://schemas.microsoft.com/office/drawing/2014/main" id="{C9EF9B6F-FBDA-41AF-8B61-6BE79C701574}"/>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65" name="文本框 64">
            <a:extLst>
              <a:ext uri="{FF2B5EF4-FFF2-40B4-BE49-F238E27FC236}">
                <a16:creationId xmlns:a16="http://schemas.microsoft.com/office/drawing/2014/main" id="{6D6B1E33-2B5F-416B-A829-17FB7FB68F58}"/>
              </a:ext>
            </a:extLst>
          </p:cNvPr>
          <p:cNvSpPr txBox="1"/>
          <p:nvPr/>
        </p:nvSpPr>
        <p:spPr>
          <a:xfrm>
            <a:off x="263525" y="6538481"/>
            <a:ext cx="9144001" cy="276999"/>
          </a:xfrm>
          <a:prstGeom prst="rect">
            <a:avLst/>
          </a:prstGeom>
          <a:noFill/>
        </p:spPr>
        <p:txBody>
          <a:bodyPr wrap="square">
            <a:spAutoFit/>
          </a:bodyPr>
          <a:lstStyle/>
          <a:p>
            <a:r>
              <a:rPr lang="en-US" altLang="zh-CN" sz="1200" dirty="0">
                <a:solidFill>
                  <a:prstClr val="black"/>
                </a:solidFill>
                <a:latin typeface="Arial" panose="020B0604020202020204" pitchFamily="34" charset="0"/>
                <a:ea typeface="黑体"/>
                <a:cs typeface="Arial" panose="020B0604020202020204" pitchFamily="34" charset="0"/>
              </a:rPr>
              <a:t>[1] Zhu L, Zhang C, Zhang C, et al. Challenges and prospects of digital core-reconstruction research[J]. </a:t>
            </a:r>
            <a:r>
              <a:rPr lang="en-US" altLang="zh-CN" sz="1200" i="1" dirty="0">
                <a:solidFill>
                  <a:prstClr val="black"/>
                </a:solidFill>
                <a:latin typeface="Arial" panose="020B0604020202020204" pitchFamily="34" charset="0"/>
                <a:ea typeface="黑体"/>
                <a:cs typeface="Arial" panose="020B0604020202020204" pitchFamily="34" charset="0"/>
              </a:rPr>
              <a:t>Geofluids</a:t>
            </a:r>
            <a:r>
              <a:rPr lang="en-US" altLang="zh-CN" sz="1200" dirty="0">
                <a:solidFill>
                  <a:prstClr val="black"/>
                </a:solidFill>
                <a:latin typeface="Arial" panose="020B0604020202020204" pitchFamily="34" charset="0"/>
                <a:ea typeface="黑体"/>
                <a:cs typeface="Arial" panose="020B0604020202020204" pitchFamily="34" charset="0"/>
              </a:rPr>
              <a:t>, 2019, 2019: 1-29.</a:t>
            </a:r>
            <a:endParaRPr lang="zh-CN" altLang="en-US" sz="1200" dirty="0">
              <a:solidFill>
                <a:prstClr val="black"/>
              </a:solidFill>
              <a:latin typeface="Arial" panose="020B0604020202020204" pitchFamily="34" charset="0"/>
              <a:ea typeface="黑体"/>
              <a:cs typeface="Arial" panose="020B0604020202020204" pitchFamily="34" charset="0"/>
            </a:endParaRPr>
          </a:p>
        </p:txBody>
      </p:sp>
      <p:sp>
        <p:nvSpPr>
          <p:cNvPr id="29" name="灯片编号占位符 1">
            <a:extLst>
              <a:ext uri="{FF2B5EF4-FFF2-40B4-BE49-F238E27FC236}">
                <a16:creationId xmlns:a16="http://schemas.microsoft.com/office/drawing/2014/main" id="{4B103E0F-4F25-4BC4-ADCA-F36EB5A7DE9F}"/>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6</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2184672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1. Introduction</a:t>
            </a:r>
          </a:p>
        </p:txBody>
      </p:sp>
      <p:sp>
        <p:nvSpPr>
          <p:cNvPr id="43" name="文本框 42">
            <a:extLst>
              <a:ext uri="{FF2B5EF4-FFF2-40B4-BE49-F238E27FC236}">
                <a16:creationId xmlns:a16="http://schemas.microsoft.com/office/drawing/2014/main" id="{904992CC-B217-4493-96CE-A2F90B9C5089}"/>
              </a:ext>
            </a:extLst>
          </p:cNvPr>
          <p:cNvSpPr txBox="1"/>
          <p:nvPr/>
        </p:nvSpPr>
        <p:spPr>
          <a:xfrm>
            <a:off x="341689" y="1292845"/>
            <a:ext cx="11508622" cy="1443408"/>
          </a:xfrm>
          <a:prstGeom prst="rect">
            <a:avLst/>
          </a:prstGeom>
          <a:noFill/>
        </p:spPr>
        <p:txBody>
          <a:bodyPr wrap="square" rtlCol="0">
            <a:spAutoFit/>
          </a:bodyPr>
          <a:lstStyle/>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Room temperature &amp; stress digital rock DEM modeling</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i="1" dirty="0">
                <a:solidFill>
                  <a:prstClr val="black"/>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threshold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a:t>
            </a:r>
            <a:r>
              <a:rPr lang="en-US" altLang="zh-CN" i="1"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watershed segmentation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a:t>
            </a:r>
            <a:r>
              <a:rPr lang="en-US" altLang="zh-CN" i="1"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rotation-invariant spherical harmonics (SH) analysis characterizing particle shapes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a:t>
            </a:r>
            <a:r>
              <a:rPr lang="en-US" altLang="zh-CN" i="1"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ODEC method establishing clump templates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a:t>
            </a:r>
            <a:r>
              <a:rPr lang="en-US" altLang="zh-CN" i="1"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DEM modeling</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High temperature and high stress loading simulation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Pore structure analysis &amp; permeability calculation</a:t>
            </a:r>
            <a:endParaRPr lang="zh-CN" altLang="en-US"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endParaRPr>
          </a:p>
        </p:txBody>
      </p:sp>
      <p:grpSp>
        <p:nvGrpSpPr>
          <p:cNvPr id="44" name="组合 43">
            <a:extLst>
              <a:ext uri="{FF2B5EF4-FFF2-40B4-BE49-F238E27FC236}">
                <a16:creationId xmlns:a16="http://schemas.microsoft.com/office/drawing/2014/main" id="{8288670D-534A-4CCF-86F0-E0FE781BC642}"/>
              </a:ext>
            </a:extLst>
          </p:cNvPr>
          <p:cNvGrpSpPr/>
          <p:nvPr/>
        </p:nvGrpSpPr>
        <p:grpSpPr>
          <a:xfrm>
            <a:off x="467393" y="2788868"/>
            <a:ext cx="11207319" cy="3864491"/>
            <a:chOff x="693060" y="2650874"/>
            <a:chExt cx="6960335" cy="3135150"/>
          </a:xfrm>
        </p:grpSpPr>
        <p:sp>
          <p:nvSpPr>
            <p:cNvPr id="45" name="AutoShape 6">
              <a:extLst>
                <a:ext uri="{FF2B5EF4-FFF2-40B4-BE49-F238E27FC236}">
                  <a16:creationId xmlns:a16="http://schemas.microsoft.com/office/drawing/2014/main" id="{361E582D-5ADD-4DFA-9DE9-1E5ABC2FFB1C}"/>
                </a:ext>
              </a:extLst>
            </p:cNvPr>
            <p:cNvSpPr>
              <a:spLocks noChangeArrowheads="1"/>
            </p:cNvSpPr>
            <p:nvPr/>
          </p:nvSpPr>
          <p:spPr bwMode="auto">
            <a:xfrm>
              <a:off x="693060" y="2650875"/>
              <a:ext cx="2229431" cy="441724"/>
            </a:xfrm>
            <a:prstGeom prst="flowChartAlternateProcess">
              <a:avLst/>
            </a:prstGeom>
            <a:solidFill>
              <a:srgbClr val="2F5597"/>
            </a:solidFill>
            <a:ln w="9525">
              <a:solidFill>
                <a:srgbClr val="2F5597"/>
              </a:solidFill>
              <a:miter lim="800000"/>
            </a:ln>
          </p:spPr>
          <p:txBody>
            <a:bodyPr wrap="none" anchor="ctr"/>
            <a:lstStyle>
              <a:lvl1pPr>
                <a:lnSpc>
                  <a:spcPct val="150000"/>
                </a:lnSpc>
                <a:buSzPct val="80000"/>
                <a:buFont typeface="Wingdings" pitchFamily="2" charset="2"/>
                <a:buChar char="n"/>
                <a:defRPr kumimoji="1" sz="2000" b="1">
                  <a:solidFill>
                    <a:schemeClr val="bg2"/>
                  </a:solidFill>
                  <a:latin typeface="黑体" pitchFamily="49" charset="-122"/>
                  <a:ea typeface="黑体" pitchFamily="49" charset="-122"/>
                </a:defRPr>
              </a:lvl1pPr>
              <a:lvl2pPr marL="742950" indent="-285750">
                <a:lnSpc>
                  <a:spcPct val="150000"/>
                </a:lnSpc>
                <a:buSzPct val="75000"/>
                <a:buFont typeface="Wingdings" pitchFamily="2" charset="2"/>
                <a:buChar char="n"/>
                <a:defRPr kumimoji="1" sz="2000" b="1">
                  <a:solidFill>
                    <a:srgbClr val="C00000"/>
                  </a:solidFill>
                  <a:latin typeface="黑体" pitchFamily="49" charset="-122"/>
                  <a:ea typeface="黑体" pitchFamily="49" charset="-122"/>
                </a:defRPr>
              </a:lvl2pPr>
              <a:lvl3pPr marL="1143000" indent="-228600">
                <a:lnSpc>
                  <a:spcPct val="150000"/>
                </a:lnSpc>
                <a:buSzPct val="75000"/>
                <a:buFont typeface="Wingdings" pitchFamily="2" charset="2"/>
                <a:buChar char="n"/>
                <a:defRPr kumimoji="1" sz="2000" b="1">
                  <a:solidFill>
                    <a:srgbClr val="0000FF"/>
                  </a:solidFill>
                  <a:latin typeface="黑体" pitchFamily="49" charset="-122"/>
                  <a:ea typeface="黑体" pitchFamily="49" charset="-122"/>
                </a:defRPr>
              </a:lvl3pPr>
              <a:lvl4pPr marL="1600200" indent="-228600">
                <a:lnSpc>
                  <a:spcPct val="150000"/>
                </a:lnSpc>
                <a:buSzPct val="75000"/>
                <a:buFont typeface="Wingdings" pitchFamily="2" charset="2"/>
                <a:buChar char="n"/>
                <a:defRPr kumimoji="1" sz="2000" b="1">
                  <a:solidFill>
                    <a:schemeClr val="bg2"/>
                  </a:solidFill>
                  <a:latin typeface="黑体" pitchFamily="49" charset="-122"/>
                  <a:ea typeface="黑体" pitchFamily="49" charset="-122"/>
                </a:defRPr>
              </a:lvl4pPr>
              <a:lvl5pPr marL="2057400" indent="-228600">
                <a:lnSpc>
                  <a:spcPct val="150000"/>
                </a:lnSpc>
                <a:buSzPct val="75000"/>
                <a:buFont typeface="Wingdings" pitchFamily="2" charset="2"/>
                <a:buChar char="n"/>
                <a:defRPr kumimoji="1" sz="2000" b="1">
                  <a:solidFill>
                    <a:schemeClr val="bg2"/>
                  </a:solidFill>
                  <a:latin typeface="黑体" pitchFamily="49" charset="-122"/>
                  <a:ea typeface="黑体" pitchFamily="49" charset="-122"/>
                </a:defRPr>
              </a:lvl5pPr>
              <a:lvl6pPr marL="25146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6pPr>
              <a:lvl7pPr marL="29718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7pPr>
              <a:lvl8pPr marL="34290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8pPr>
              <a:lvl9pPr marL="38862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9pPr>
            </a:lstStyle>
            <a:p>
              <a:pPr marL="0" marR="0" lvl="0" indent="0" algn="ctr" defTabSz="914400" eaLnBrk="1" fontAlgn="base" latinLnBrk="0" hangingPunct="1">
                <a:lnSpc>
                  <a:spcPct val="125000"/>
                </a:lnSpc>
                <a:spcBef>
                  <a:spcPts val="0"/>
                </a:spcBef>
                <a:spcAft>
                  <a:spcPct val="0"/>
                </a:spcAft>
                <a:buClrTx/>
                <a:buSzTx/>
                <a:buFont typeface="Wingdings" pitchFamily="2" charset="2"/>
                <a:buNone/>
                <a:tabLst/>
                <a:defRPr/>
              </a:pPr>
              <a:r>
                <a:rPr kumimoji="0" lang="en-US" altLang="zh-CN" sz="14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Room temperature &amp; stress digital rock </a:t>
              </a:r>
            </a:p>
            <a:p>
              <a:pPr marL="0" marR="0" lvl="0" indent="0" algn="ctr" defTabSz="914400" eaLnBrk="1" fontAlgn="base" latinLnBrk="0" hangingPunct="1">
                <a:lnSpc>
                  <a:spcPct val="125000"/>
                </a:lnSpc>
                <a:spcBef>
                  <a:spcPts val="0"/>
                </a:spcBef>
                <a:spcAft>
                  <a:spcPct val="0"/>
                </a:spcAft>
                <a:buClrTx/>
                <a:buSzTx/>
                <a:buFont typeface="Wingdings" pitchFamily="2" charset="2"/>
                <a:buNone/>
                <a:tabLst/>
                <a:defRPr/>
              </a:pPr>
              <a:r>
                <a:rPr kumimoji="0" lang="en-US" altLang="zh-CN" sz="14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DEM modeling</a:t>
              </a:r>
            </a:p>
          </p:txBody>
        </p:sp>
        <p:sp>
          <p:nvSpPr>
            <p:cNvPr id="46" name="AutoShape 6">
              <a:extLst>
                <a:ext uri="{FF2B5EF4-FFF2-40B4-BE49-F238E27FC236}">
                  <a16:creationId xmlns:a16="http://schemas.microsoft.com/office/drawing/2014/main" id="{4417E9FB-A237-4685-9C07-7F3FBBECC8EE}"/>
                </a:ext>
              </a:extLst>
            </p:cNvPr>
            <p:cNvSpPr>
              <a:spLocks noChangeArrowheads="1"/>
            </p:cNvSpPr>
            <p:nvPr/>
          </p:nvSpPr>
          <p:spPr bwMode="auto">
            <a:xfrm>
              <a:off x="3234363" y="2650875"/>
              <a:ext cx="1916496" cy="441724"/>
            </a:xfrm>
            <a:prstGeom prst="flowChartAlternateProcess">
              <a:avLst/>
            </a:prstGeom>
            <a:solidFill>
              <a:srgbClr val="2F5597"/>
            </a:solidFill>
            <a:ln w="9525">
              <a:solidFill>
                <a:srgbClr val="2F5597"/>
              </a:solidFill>
              <a:miter lim="800000"/>
            </a:ln>
          </p:spPr>
          <p:txBody>
            <a:bodyPr wrap="none" anchor="ctr"/>
            <a:lstStyle>
              <a:lvl1pPr>
                <a:lnSpc>
                  <a:spcPct val="150000"/>
                </a:lnSpc>
                <a:buSzPct val="80000"/>
                <a:buFont typeface="Wingdings" pitchFamily="2" charset="2"/>
                <a:buChar char="n"/>
                <a:defRPr kumimoji="1" sz="2000" b="1">
                  <a:solidFill>
                    <a:schemeClr val="bg2"/>
                  </a:solidFill>
                  <a:latin typeface="黑体" pitchFamily="49" charset="-122"/>
                  <a:ea typeface="黑体" pitchFamily="49" charset="-122"/>
                </a:defRPr>
              </a:lvl1pPr>
              <a:lvl2pPr marL="742950" indent="-285750">
                <a:lnSpc>
                  <a:spcPct val="150000"/>
                </a:lnSpc>
                <a:buSzPct val="75000"/>
                <a:buFont typeface="Wingdings" pitchFamily="2" charset="2"/>
                <a:buChar char="n"/>
                <a:defRPr kumimoji="1" sz="2000" b="1">
                  <a:solidFill>
                    <a:srgbClr val="C00000"/>
                  </a:solidFill>
                  <a:latin typeface="黑体" pitchFamily="49" charset="-122"/>
                  <a:ea typeface="黑体" pitchFamily="49" charset="-122"/>
                </a:defRPr>
              </a:lvl2pPr>
              <a:lvl3pPr marL="1143000" indent="-228600">
                <a:lnSpc>
                  <a:spcPct val="150000"/>
                </a:lnSpc>
                <a:buSzPct val="75000"/>
                <a:buFont typeface="Wingdings" pitchFamily="2" charset="2"/>
                <a:buChar char="n"/>
                <a:defRPr kumimoji="1" sz="2000" b="1">
                  <a:solidFill>
                    <a:srgbClr val="0000FF"/>
                  </a:solidFill>
                  <a:latin typeface="黑体" pitchFamily="49" charset="-122"/>
                  <a:ea typeface="黑体" pitchFamily="49" charset="-122"/>
                </a:defRPr>
              </a:lvl3pPr>
              <a:lvl4pPr marL="1600200" indent="-228600">
                <a:lnSpc>
                  <a:spcPct val="150000"/>
                </a:lnSpc>
                <a:buSzPct val="75000"/>
                <a:buFont typeface="Wingdings" pitchFamily="2" charset="2"/>
                <a:buChar char="n"/>
                <a:defRPr kumimoji="1" sz="2000" b="1">
                  <a:solidFill>
                    <a:schemeClr val="bg2"/>
                  </a:solidFill>
                  <a:latin typeface="黑体" pitchFamily="49" charset="-122"/>
                  <a:ea typeface="黑体" pitchFamily="49" charset="-122"/>
                </a:defRPr>
              </a:lvl4pPr>
              <a:lvl5pPr marL="2057400" indent="-228600">
                <a:lnSpc>
                  <a:spcPct val="150000"/>
                </a:lnSpc>
                <a:buSzPct val="75000"/>
                <a:buFont typeface="Wingdings" pitchFamily="2" charset="2"/>
                <a:buChar char="n"/>
                <a:defRPr kumimoji="1" sz="2000" b="1">
                  <a:solidFill>
                    <a:schemeClr val="bg2"/>
                  </a:solidFill>
                  <a:latin typeface="黑体" pitchFamily="49" charset="-122"/>
                  <a:ea typeface="黑体" pitchFamily="49" charset="-122"/>
                </a:defRPr>
              </a:lvl5pPr>
              <a:lvl6pPr marL="25146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6pPr>
              <a:lvl7pPr marL="29718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7pPr>
              <a:lvl8pPr marL="34290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8pPr>
              <a:lvl9pPr marL="38862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9pPr>
            </a:lstStyle>
            <a:p>
              <a:pPr marL="0" marR="0" lvl="0" indent="0" algn="ctr" defTabSz="914400" eaLnBrk="1" fontAlgn="base" latinLnBrk="0" hangingPunct="1">
                <a:lnSpc>
                  <a:spcPct val="125000"/>
                </a:lnSpc>
                <a:spcBef>
                  <a:spcPts val="0"/>
                </a:spcBef>
                <a:spcAft>
                  <a:spcPct val="0"/>
                </a:spcAft>
                <a:buClrTx/>
                <a:buSzTx/>
                <a:buFont typeface="Wingdings" pitchFamily="2" charset="2"/>
                <a:buNone/>
                <a:tabLst/>
                <a:defRPr/>
              </a:pPr>
              <a:r>
                <a:rPr kumimoji="0" lang="en-US" altLang="zh-CN" sz="14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High temperature and high stress </a:t>
              </a:r>
            </a:p>
            <a:p>
              <a:pPr marL="0" marR="0" lvl="0" indent="0" algn="ctr" defTabSz="914400" eaLnBrk="1" fontAlgn="base" latinLnBrk="0" hangingPunct="1">
                <a:lnSpc>
                  <a:spcPct val="125000"/>
                </a:lnSpc>
                <a:spcBef>
                  <a:spcPts val="0"/>
                </a:spcBef>
                <a:spcAft>
                  <a:spcPct val="0"/>
                </a:spcAft>
                <a:buClrTx/>
                <a:buSzTx/>
                <a:buFont typeface="Wingdings" pitchFamily="2" charset="2"/>
                <a:buNone/>
                <a:tabLst/>
                <a:defRPr/>
              </a:pPr>
              <a:r>
                <a:rPr kumimoji="0" lang="en-US" altLang="zh-CN" sz="14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loading simulation</a:t>
              </a:r>
              <a:endParaRPr kumimoji="0" lang="zh-CN" altLang="en-US" sz="14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AutoShape 6">
              <a:extLst>
                <a:ext uri="{FF2B5EF4-FFF2-40B4-BE49-F238E27FC236}">
                  <a16:creationId xmlns:a16="http://schemas.microsoft.com/office/drawing/2014/main" id="{56C5A88C-5E96-4B0B-8110-80CF0CD9FBC5}"/>
                </a:ext>
              </a:extLst>
            </p:cNvPr>
            <p:cNvSpPr>
              <a:spLocks noChangeArrowheads="1"/>
            </p:cNvSpPr>
            <p:nvPr/>
          </p:nvSpPr>
          <p:spPr bwMode="auto">
            <a:xfrm>
              <a:off x="5544234" y="2650875"/>
              <a:ext cx="2104509" cy="441724"/>
            </a:xfrm>
            <a:prstGeom prst="flowChartAlternateProcess">
              <a:avLst/>
            </a:prstGeom>
            <a:solidFill>
              <a:srgbClr val="2F5597"/>
            </a:solidFill>
            <a:ln w="9525">
              <a:solidFill>
                <a:srgbClr val="2F5597"/>
              </a:solidFill>
              <a:miter lim="800000"/>
            </a:ln>
          </p:spPr>
          <p:txBody>
            <a:bodyPr wrap="none" anchor="ctr"/>
            <a:lstStyle>
              <a:lvl1pPr>
                <a:lnSpc>
                  <a:spcPct val="150000"/>
                </a:lnSpc>
                <a:buSzPct val="80000"/>
                <a:buFont typeface="Wingdings" pitchFamily="2" charset="2"/>
                <a:buChar char="n"/>
                <a:defRPr kumimoji="1" sz="2000" b="1">
                  <a:solidFill>
                    <a:schemeClr val="bg2"/>
                  </a:solidFill>
                  <a:latin typeface="黑体" pitchFamily="49" charset="-122"/>
                  <a:ea typeface="黑体" pitchFamily="49" charset="-122"/>
                </a:defRPr>
              </a:lvl1pPr>
              <a:lvl2pPr marL="742950" indent="-285750">
                <a:lnSpc>
                  <a:spcPct val="150000"/>
                </a:lnSpc>
                <a:buSzPct val="75000"/>
                <a:buFont typeface="Wingdings" pitchFamily="2" charset="2"/>
                <a:buChar char="n"/>
                <a:defRPr kumimoji="1" sz="2000" b="1">
                  <a:solidFill>
                    <a:srgbClr val="C00000"/>
                  </a:solidFill>
                  <a:latin typeface="黑体" pitchFamily="49" charset="-122"/>
                  <a:ea typeface="黑体" pitchFamily="49" charset="-122"/>
                </a:defRPr>
              </a:lvl2pPr>
              <a:lvl3pPr marL="1143000" indent="-228600">
                <a:lnSpc>
                  <a:spcPct val="150000"/>
                </a:lnSpc>
                <a:buSzPct val="75000"/>
                <a:buFont typeface="Wingdings" pitchFamily="2" charset="2"/>
                <a:buChar char="n"/>
                <a:defRPr kumimoji="1" sz="2000" b="1">
                  <a:solidFill>
                    <a:srgbClr val="0000FF"/>
                  </a:solidFill>
                  <a:latin typeface="黑体" pitchFamily="49" charset="-122"/>
                  <a:ea typeface="黑体" pitchFamily="49" charset="-122"/>
                </a:defRPr>
              </a:lvl3pPr>
              <a:lvl4pPr marL="1600200" indent="-228600">
                <a:lnSpc>
                  <a:spcPct val="150000"/>
                </a:lnSpc>
                <a:buSzPct val="75000"/>
                <a:buFont typeface="Wingdings" pitchFamily="2" charset="2"/>
                <a:buChar char="n"/>
                <a:defRPr kumimoji="1" sz="2000" b="1">
                  <a:solidFill>
                    <a:schemeClr val="bg2"/>
                  </a:solidFill>
                  <a:latin typeface="黑体" pitchFamily="49" charset="-122"/>
                  <a:ea typeface="黑体" pitchFamily="49" charset="-122"/>
                </a:defRPr>
              </a:lvl4pPr>
              <a:lvl5pPr marL="2057400" indent="-228600">
                <a:lnSpc>
                  <a:spcPct val="150000"/>
                </a:lnSpc>
                <a:buSzPct val="75000"/>
                <a:buFont typeface="Wingdings" pitchFamily="2" charset="2"/>
                <a:buChar char="n"/>
                <a:defRPr kumimoji="1" sz="2000" b="1">
                  <a:solidFill>
                    <a:schemeClr val="bg2"/>
                  </a:solidFill>
                  <a:latin typeface="黑体" pitchFamily="49" charset="-122"/>
                  <a:ea typeface="黑体" pitchFamily="49" charset="-122"/>
                </a:defRPr>
              </a:lvl5pPr>
              <a:lvl6pPr marL="25146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6pPr>
              <a:lvl7pPr marL="29718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7pPr>
              <a:lvl8pPr marL="34290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8pPr>
              <a:lvl9pPr marL="3886200" indent="-228600" eaLnBrk="0" fontAlgn="base" hangingPunct="0">
                <a:lnSpc>
                  <a:spcPct val="150000"/>
                </a:lnSpc>
                <a:spcBef>
                  <a:spcPct val="0"/>
                </a:spcBef>
                <a:spcAft>
                  <a:spcPct val="0"/>
                </a:spcAft>
                <a:buSzPct val="75000"/>
                <a:buFont typeface="Wingdings" pitchFamily="2" charset="2"/>
                <a:buChar char="n"/>
                <a:defRPr kumimoji="1" sz="2000" b="1">
                  <a:solidFill>
                    <a:schemeClr val="bg2"/>
                  </a:solidFill>
                  <a:latin typeface="黑体" pitchFamily="49" charset="-122"/>
                  <a:ea typeface="黑体" pitchFamily="49" charset="-122"/>
                </a:defRPr>
              </a:lvl9pPr>
            </a:lstStyle>
            <a:p>
              <a:pPr marL="0" marR="0" lvl="0" indent="0" algn="ctr" defTabSz="914400" eaLnBrk="1" fontAlgn="base" latinLnBrk="0" hangingPunct="1">
                <a:lnSpc>
                  <a:spcPct val="125000"/>
                </a:lnSpc>
                <a:spcBef>
                  <a:spcPts val="0"/>
                </a:spcBef>
                <a:spcAft>
                  <a:spcPct val="0"/>
                </a:spcAft>
                <a:buClrTx/>
                <a:buSzTx/>
                <a:buFont typeface="Wingdings" pitchFamily="2" charset="2"/>
                <a:buNone/>
                <a:tabLst/>
                <a:defRPr/>
              </a:pPr>
              <a:r>
                <a:rPr kumimoji="0" lang="en-US" altLang="zh-CN" sz="14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Pore structure analysis &amp; permeability </a:t>
              </a:r>
            </a:p>
            <a:p>
              <a:pPr marL="0" marR="0" lvl="0" indent="0" algn="ctr" defTabSz="914400" eaLnBrk="1" fontAlgn="base" latinLnBrk="0" hangingPunct="1">
                <a:lnSpc>
                  <a:spcPct val="125000"/>
                </a:lnSpc>
                <a:spcBef>
                  <a:spcPts val="0"/>
                </a:spcBef>
                <a:spcAft>
                  <a:spcPct val="0"/>
                </a:spcAft>
                <a:buClrTx/>
                <a:buSzTx/>
                <a:buFont typeface="Wingdings" pitchFamily="2" charset="2"/>
                <a:buNone/>
                <a:tabLst/>
                <a:defRPr/>
              </a:pPr>
              <a:r>
                <a:rPr kumimoji="0" lang="en-US" altLang="zh-CN" sz="14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calculation</a:t>
              </a:r>
              <a:endParaRPr kumimoji="0" lang="zh-CN" altLang="en-US" sz="14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箭头: 右 26">
              <a:extLst>
                <a:ext uri="{FF2B5EF4-FFF2-40B4-BE49-F238E27FC236}">
                  <a16:creationId xmlns:a16="http://schemas.microsoft.com/office/drawing/2014/main" id="{5BE9C70A-F9A6-4DFD-BE14-5AD7C88A796E}"/>
                </a:ext>
              </a:extLst>
            </p:cNvPr>
            <p:cNvSpPr/>
            <p:nvPr/>
          </p:nvSpPr>
          <p:spPr>
            <a:xfrm>
              <a:off x="2958463" y="2794651"/>
              <a:ext cx="235121" cy="154172"/>
            </a:xfrm>
            <a:prstGeom prst="rightArrow">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49" name="箭头: 右 26">
              <a:extLst>
                <a:ext uri="{FF2B5EF4-FFF2-40B4-BE49-F238E27FC236}">
                  <a16:creationId xmlns:a16="http://schemas.microsoft.com/office/drawing/2014/main" id="{C9925A4D-BB2B-4E46-A54B-99F25127B6DF}"/>
                </a:ext>
              </a:extLst>
            </p:cNvPr>
            <p:cNvSpPr/>
            <p:nvPr/>
          </p:nvSpPr>
          <p:spPr>
            <a:xfrm>
              <a:off x="5229986" y="2794651"/>
              <a:ext cx="235121" cy="154172"/>
            </a:xfrm>
            <a:prstGeom prst="rightArrow">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pic>
          <p:nvPicPr>
            <p:cNvPr id="50" name="图片 49">
              <a:extLst>
                <a:ext uri="{FF2B5EF4-FFF2-40B4-BE49-F238E27FC236}">
                  <a16:creationId xmlns:a16="http://schemas.microsoft.com/office/drawing/2014/main" id="{E4F4F743-C9A7-454C-A28E-1682C05DB5C8}"/>
                </a:ext>
              </a:extLst>
            </p:cNvPr>
            <p:cNvPicPr>
              <a:picLocks noChangeAspect="1"/>
            </p:cNvPicPr>
            <p:nvPr/>
          </p:nvPicPr>
          <p:blipFill>
            <a:blip r:embed="rId3"/>
            <a:stretch>
              <a:fillRect/>
            </a:stretch>
          </p:blipFill>
          <p:spPr>
            <a:xfrm>
              <a:off x="775090" y="3124527"/>
              <a:ext cx="2027286" cy="1092055"/>
            </a:xfrm>
            <a:prstGeom prst="rect">
              <a:avLst/>
            </a:prstGeom>
          </p:spPr>
        </p:pic>
        <p:pic>
          <p:nvPicPr>
            <p:cNvPr id="51" name="图片 50">
              <a:extLst>
                <a:ext uri="{FF2B5EF4-FFF2-40B4-BE49-F238E27FC236}">
                  <a16:creationId xmlns:a16="http://schemas.microsoft.com/office/drawing/2014/main" id="{FF631C17-20D8-464B-932B-BF4D08D5A02C}"/>
                </a:ext>
              </a:extLst>
            </p:cNvPr>
            <p:cNvPicPr>
              <a:picLocks noChangeAspect="1"/>
            </p:cNvPicPr>
            <p:nvPr/>
          </p:nvPicPr>
          <p:blipFill>
            <a:blip r:embed="rId4"/>
            <a:stretch>
              <a:fillRect/>
            </a:stretch>
          </p:blipFill>
          <p:spPr>
            <a:xfrm>
              <a:off x="736479" y="4558269"/>
              <a:ext cx="978523" cy="944455"/>
            </a:xfrm>
            <a:prstGeom prst="rect">
              <a:avLst/>
            </a:prstGeom>
          </p:spPr>
        </p:pic>
        <p:sp>
          <p:nvSpPr>
            <p:cNvPr id="52" name="文本框 51">
              <a:extLst>
                <a:ext uri="{FF2B5EF4-FFF2-40B4-BE49-F238E27FC236}">
                  <a16:creationId xmlns:a16="http://schemas.microsoft.com/office/drawing/2014/main" id="{A70B3E12-DEE5-49A1-96F2-7FAD311C900F}"/>
                </a:ext>
              </a:extLst>
            </p:cNvPr>
            <p:cNvSpPr txBox="1"/>
            <p:nvPr/>
          </p:nvSpPr>
          <p:spPr>
            <a:xfrm>
              <a:off x="862407" y="4188387"/>
              <a:ext cx="1863893" cy="224721"/>
            </a:xfrm>
            <a:prstGeom prst="rect">
              <a:avLst/>
            </a:prstGeom>
          </p:spPr>
          <p:txBody>
            <a:bodyPr wrap="square">
              <a:spAutoFit/>
            </a:bodyPr>
            <a:lstStyle>
              <a:defPPr>
                <a:defRPr lang="zh-CN"/>
              </a:defPPr>
              <a:lvl1pPr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rPr>
                <a:t>Clump templates</a:t>
              </a:r>
              <a:endParaRPr kumimoji="0" lang="zh-CN" altLang="en-US" sz="1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53" name="矩形: 圆角 52">
              <a:extLst>
                <a:ext uri="{FF2B5EF4-FFF2-40B4-BE49-F238E27FC236}">
                  <a16:creationId xmlns:a16="http://schemas.microsoft.com/office/drawing/2014/main" id="{82BB10D0-CBA7-4BDC-8965-F0BE9836A72A}"/>
                </a:ext>
              </a:extLst>
            </p:cNvPr>
            <p:cNvSpPr/>
            <p:nvPr/>
          </p:nvSpPr>
          <p:spPr>
            <a:xfrm>
              <a:off x="693192" y="2650874"/>
              <a:ext cx="2229431" cy="3131019"/>
            </a:xfrm>
            <a:prstGeom prst="roundRect">
              <a:avLst>
                <a:gd name="adj" fmla="val 3492"/>
              </a:avLst>
            </a:prstGeom>
            <a:noFill/>
            <a:ln w="127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54" name="矩形: 圆角 53">
              <a:extLst>
                <a:ext uri="{FF2B5EF4-FFF2-40B4-BE49-F238E27FC236}">
                  <a16:creationId xmlns:a16="http://schemas.microsoft.com/office/drawing/2014/main" id="{5A780B51-7563-44A6-99B0-0ABE63F5B95D}"/>
                </a:ext>
              </a:extLst>
            </p:cNvPr>
            <p:cNvSpPr/>
            <p:nvPr/>
          </p:nvSpPr>
          <p:spPr>
            <a:xfrm>
              <a:off x="3234364" y="2650874"/>
              <a:ext cx="1916496" cy="3131019"/>
            </a:xfrm>
            <a:prstGeom prst="roundRect">
              <a:avLst>
                <a:gd name="adj" fmla="val 2778"/>
              </a:avLst>
            </a:prstGeom>
            <a:noFill/>
            <a:ln w="127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55" name="矩形: 圆角 54">
              <a:extLst>
                <a:ext uri="{FF2B5EF4-FFF2-40B4-BE49-F238E27FC236}">
                  <a16:creationId xmlns:a16="http://schemas.microsoft.com/office/drawing/2014/main" id="{01E553D5-900B-4ED7-85C7-698E0B6EA449}"/>
                </a:ext>
              </a:extLst>
            </p:cNvPr>
            <p:cNvSpPr/>
            <p:nvPr/>
          </p:nvSpPr>
          <p:spPr>
            <a:xfrm>
              <a:off x="5548886" y="2655005"/>
              <a:ext cx="2104509" cy="3131019"/>
            </a:xfrm>
            <a:prstGeom prst="roundRect">
              <a:avLst>
                <a:gd name="adj" fmla="val 3378"/>
              </a:avLst>
            </a:prstGeom>
            <a:noFill/>
            <a:ln w="127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Times New Roman" panose="020F0502020204030204"/>
                <a:ea typeface="黑体"/>
                <a:cs typeface="+mn-cs"/>
              </a:endParaRPr>
            </a:p>
          </p:txBody>
        </p:sp>
        <p:sp>
          <p:nvSpPr>
            <p:cNvPr id="56" name="文本框 55">
              <a:extLst>
                <a:ext uri="{FF2B5EF4-FFF2-40B4-BE49-F238E27FC236}">
                  <a16:creationId xmlns:a16="http://schemas.microsoft.com/office/drawing/2014/main" id="{0371560D-B8B0-4275-892F-9B883012F6AA}"/>
                </a:ext>
              </a:extLst>
            </p:cNvPr>
            <p:cNvSpPr txBox="1"/>
            <p:nvPr/>
          </p:nvSpPr>
          <p:spPr>
            <a:xfrm>
              <a:off x="836105" y="5522745"/>
              <a:ext cx="1916496" cy="224721"/>
            </a:xfrm>
            <a:prstGeom prst="rect">
              <a:avLst/>
            </a:prstGeom>
          </p:spPr>
          <p:txBody>
            <a:bodyPr wrap="square">
              <a:spAutoFit/>
            </a:bodyPr>
            <a:lstStyle>
              <a:defPPr>
                <a:defRPr lang="zh-CN"/>
              </a:defPPr>
              <a:lvl1pPr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rPr>
                <a:t>DEM model</a:t>
              </a:r>
              <a:endParaRPr kumimoji="0" lang="zh-CN" altLang="en-US" sz="1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576651C-54D3-49E7-A3FD-9DECA1C05189}"/>
                </a:ext>
              </a:extLst>
            </p:cNvPr>
            <p:cNvSpPr txBox="1"/>
            <p:nvPr/>
          </p:nvSpPr>
          <p:spPr>
            <a:xfrm>
              <a:off x="3286797" y="4199646"/>
              <a:ext cx="1811627" cy="224721"/>
            </a:xfrm>
            <a:prstGeom prst="rect">
              <a:avLst/>
            </a:prstGeom>
          </p:spPr>
          <p:txBody>
            <a:bodyPr wrap="square">
              <a:spAutoFit/>
            </a:bodyPr>
            <a:lstStyle>
              <a:defPPr>
                <a:defRPr lang="zh-CN"/>
              </a:defPPr>
              <a:lvl1pPr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rPr>
                <a:t>Parameter calibration</a:t>
              </a:r>
              <a:endParaRPr kumimoji="0" lang="zh-CN" altLang="en-US" sz="1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pic>
          <p:nvPicPr>
            <p:cNvPr id="58" name="图片 57">
              <a:extLst>
                <a:ext uri="{FF2B5EF4-FFF2-40B4-BE49-F238E27FC236}">
                  <a16:creationId xmlns:a16="http://schemas.microsoft.com/office/drawing/2014/main" id="{94CA631C-278C-489C-A974-C14ABE71AC5C}"/>
                </a:ext>
              </a:extLst>
            </p:cNvPr>
            <p:cNvPicPr>
              <a:picLocks noChangeAspect="1"/>
            </p:cNvPicPr>
            <p:nvPr/>
          </p:nvPicPr>
          <p:blipFill>
            <a:blip r:embed="rId5"/>
            <a:stretch>
              <a:fillRect/>
            </a:stretch>
          </p:blipFill>
          <p:spPr>
            <a:xfrm>
              <a:off x="3374577" y="4363071"/>
              <a:ext cx="1636063" cy="1196225"/>
            </a:xfrm>
            <a:prstGeom prst="rect">
              <a:avLst/>
            </a:prstGeom>
          </p:spPr>
        </p:pic>
        <p:sp>
          <p:nvSpPr>
            <p:cNvPr id="59" name="文本框 58">
              <a:extLst>
                <a:ext uri="{FF2B5EF4-FFF2-40B4-BE49-F238E27FC236}">
                  <a16:creationId xmlns:a16="http://schemas.microsoft.com/office/drawing/2014/main" id="{1518FC0E-8E30-4F70-8DC4-2317CA9F344F}"/>
                </a:ext>
              </a:extLst>
            </p:cNvPr>
            <p:cNvSpPr txBox="1"/>
            <p:nvPr/>
          </p:nvSpPr>
          <p:spPr>
            <a:xfrm>
              <a:off x="3244275" y="5522745"/>
              <a:ext cx="1896669" cy="224721"/>
            </a:xfrm>
            <a:prstGeom prst="rect">
              <a:avLst/>
            </a:prstGeom>
          </p:spPr>
          <p:txBody>
            <a:bodyPr wrap="square">
              <a:spAutoFit/>
            </a:bodyPr>
            <a:lstStyle>
              <a:defPPr>
                <a:defRPr lang="zh-CN"/>
              </a:defPPr>
              <a:lvl1pPr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rPr>
                <a:t>Reconstruction results</a:t>
              </a:r>
              <a:endParaRPr kumimoji="0" lang="zh-CN" altLang="en-US" sz="1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pic>
          <p:nvPicPr>
            <p:cNvPr id="60" name="图片 59">
              <a:extLst>
                <a:ext uri="{FF2B5EF4-FFF2-40B4-BE49-F238E27FC236}">
                  <a16:creationId xmlns:a16="http://schemas.microsoft.com/office/drawing/2014/main" id="{3E24AE61-4802-456B-B68C-68B34A309CC0}"/>
                </a:ext>
              </a:extLst>
            </p:cNvPr>
            <p:cNvPicPr>
              <a:picLocks noChangeAspect="1"/>
            </p:cNvPicPr>
            <p:nvPr/>
          </p:nvPicPr>
          <p:blipFill>
            <a:blip r:embed="rId6"/>
            <a:stretch>
              <a:fillRect/>
            </a:stretch>
          </p:blipFill>
          <p:spPr>
            <a:xfrm>
              <a:off x="5695330" y="4413108"/>
              <a:ext cx="1427064" cy="1078088"/>
            </a:xfrm>
            <a:prstGeom prst="rect">
              <a:avLst/>
            </a:prstGeom>
          </p:spPr>
        </p:pic>
        <p:sp>
          <p:nvSpPr>
            <p:cNvPr id="61" name="文本框 60">
              <a:extLst>
                <a:ext uri="{FF2B5EF4-FFF2-40B4-BE49-F238E27FC236}">
                  <a16:creationId xmlns:a16="http://schemas.microsoft.com/office/drawing/2014/main" id="{B1E991A9-95B9-472F-A11E-4F500C20492B}"/>
                </a:ext>
              </a:extLst>
            </p:cNvPr>
            <p:cNvSpPr txBox="1"/>
            <p:nvPr/>
          </p:nvSpPr>
          <p:spPr>
            <a:xfrm>
              <a:off x="5695330" y="5518565"/>
              <a:ext cx="1896669" cy="224721"/>
            </a:xfrm>
            <a:prstGeom prst="rect">
              <a:avLst/>
            </a:prstGeom>
          </p:spPr>
          <p:txBody>
            <a:bodyPr wrap="square">
              <a:spAutoFit/>
            </a:bodyPr>
            <a:lstStyle>
              <a:defPPr>
                <a:defRPr lang="zh-CN"/>
              </a:defPPr>
              <a:lvl1pPr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9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9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rPr>
                <a:t>Pore network model (PNM)</a:t>
              </a:r>
              <a:endParaRPr kumimoji="0" lang="zh-CN" altLang="en-US" sz="1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62" name="矩形 61">
              <a:extLst>
                <a:ext uri="{FF2B5EF4-FFF2-40B4-BE49-F238E27FC236}">
                  <a16:creationId xmlns:a16="http://schemas.microsoft.com/office/drawing/2014/main" id="{28899CF0-3C5E-4C74-B32A-649D7159723C}"/>
                </a:ext>
              </a:extLst>
            </p:cNvPr>
            <p:cNvSpPr/>
            <p:nvPr/>
          </p:nvSpPr>
          <p:spPr>
            <a:xfrm>
              <a:off x="7205007" y="4842161"/>
              <a:ext cx="364412" cy="109991"/>
            </a:xfrm>
            <a:prstGeom prst="rect">
              <a:avLst/>
            </a:prstGeom>
            <a:solidFill>
              <a:srgbClr val="A40320"/>
            </a:solidFill>
            <a:ln w="12700" cap="flat" cmpd="sng" algn="ctr">
              <a:solidFill>
                <a:srgbClr val="A403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7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Pore</a:t>
              </a:r>
              <a:endParaRPr kumimoji="0" lang="zh-CN" altLang="en-US" sz="7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矩形 62">
              <a:extLst>
                <a:ext uri="{FF2B5EF4-FFF2-40B4-BE49-F238E27FC236}">
                  <a16:creationId xmlns:a16="http://schemas.microsoft.com/office/drawing/2014/main" id="{8BF238AC-2F40-491A-93C5-CA75370E8BB2}"/>
                </a:ext>
              </a:extLst>
            </p:cNvPr>
            <p:cNvSpPr/>
            <p:nvPr/>
          </p:nvSpPr>
          <p:spPr>
            <a:xfrm>
              <a:off x="7204150" y="5131688"/>
              <a:ext cx="364412" cy="109990"/>
            </a:xfrm>
            <a:prstGeom prst="rect">
              <a:avLst/>
            </a:prstGeom>
            <a:solidFill>
              <a:srgbClr val="323F98"/>
            </a:solidFill>
            <a:ln w="12700" cap="flat" cmpd="sng" algn="ctr">
              <a:solidFill>
                <a:srgbClr val="323F9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7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Particle</a:t>
              </a:r>
              <a:endParaRPr kumimoji="0" lang="zh-CN" altLang="en-US" sz="7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4" name="文本框 63">
              <a:extLst>
                <a:ext uri="{FF2B5EF4-FFF2-40B4-BE49-F238E27FC236}">
                  <a16:creationId xmlns:a16="http://schemas.microsoft.com/office/drawing/2014/main" id="{53B19CCA-6A02-4230-81A8-3DF22D0ADBAA}"/>
                </a:ext>
              </a:extLst>
            </p:cNvPr>
            <p:cNvSpPr txBox="1"/>
            <p:nvPr/>
          </p:nvSpPr>
          <p:spPr>
            <a:xfrm>
              <a:off x="5688424" y="4193407"/>
              <a:ext cx="1811627" cy="224721"/>
            </a:xfrm>
            <a:prstGeom prst="rect">
              <a:avLst/>
            </a:prstGeom>
          </p:spPr>
          <p:txBody>
            <a:bodyPr wrap="square">
              <a:spAutoFit/>
            </a:bodyPr>
            <a:lstStyle>
              <a:defPPr>
                <a:defRPr lang="zh-CN"/>
              </a:defPPr>
              <a:lvl1pPr algn="ctr" fontAlgn="base">
                <a:spcBef>
                  <a:spcPct val="0"/>
                </a:spcBef>
                <a:spcAft>
                  <a:spcPct val="0"/>
                </a:spcAft>
                <a:defRPr sz="1200" b="1">
                  <a:solidFill>
                    <a:srgbClr val="C00000"/>
                  </a:solidFill>
                  <a:latin typeface="Times New Roman" panose="02020603050405020304" pitchFamily="18" charset="0"/>
                  <a:ea typeface="宋体" panose="02010600030101010101" pitchFamily="2" charset="-122"/>
                  <a:cs typeface="Arial" panose="020B0604020202020204" pitchFamily="34" charset="0"/>
                </a:defRPr>
              </a:lvl1pPr>
              <a:lvl2pPr fontAlgn="base">
                <a:spcBef>
                  <a:spcPct val="0"/>
                </a:spcBef>
                <a:spcAft>
                  <a:spcPct val="0"/>
                </a:spcAft>
                <a:defRPr sz="900">
                  <a:latin typeface="Times New Roman" panose="02020603050405020304" pitchFamily="18" charset="0"/>
                  <a:ea typeface="宋体" panose="02010600030101010101" pitchFamily="2" charset="-122"/>
                </a:defRPr>
              </a:lvl2pPr>
              <a:lvl3pPr fontAlgn="base">
                <a:spcBef>
                  <a:spcPct val="0"/>
                </a:spcBef>
                <a:spcAft>
                  <a:spcPct val="0"/>
                </a:spcAft>
                <a:defRPr sz="900">
                  <a:latin typeface="Times New Roman" panose="02020603050405020304" pitchFamily="18" charset="0"/>
                  <a:ea typeface="宋体" panose="02010600030101010101" pitchFamily="2" charset="-122"/>
                </a:defRPr>
              </a:lvl3pPr>
              <a:lvl4pPr fontAlgn="base">
                <a:spcBef>
                  <a:spcPct val="0"/>
                </a:spcBef>
                <a:spcAft>
                  <a:spcPct val="0"/>
                </a:spcAft>
                <a:defRPr sz="900">
                  <a:latin typeface="Times New Roman" panose="02020603050405020304" pitchFamily="18" charset="0"/>
                  <a:ea typeface="宋体" panose="02010600030101010101" pitchFamily="2" charset="-122"/>
                </a:defRPr>
              </a:lvl4pPr>
              <a:lvl5pPr fontAlgn="base">
                <a:spcBef>
                  <a:spcPct val="0"/>
                </a:spcBef>
                <a:spcAft>
                  <a:spcPct val="0"/>
                </a:spcAft>
                <a:defRPr sz="900">
                  <a:latin typeface="Times New Roman" panose="02020603050405020304" pitchFamily="18" charset="0"/>
                  <a:ea typeface="宋体" panose="02010600030101010101" pitchFamily="2" charset="-122"/>
                </a:defRPr>
              </a:lvl5pPr>
              <a:lvl6pPr>
                <a:defRPr sz="900">
                  <a:latin typeface="Times New Roman" panose="02020603050405020304" pitchFamily="18" charset="0"/>
                  <a:ea typeface="宋体" panose="02010600030101010101" pitchFamily="2" charset="-122"/>
                </a:defRPr>
              </a:lvl6pPr>
              <a:lvl7pPr>
                <a:defRPr sz="900">
                  <a:latin typeface="Times New Roman" panose="02020603050405020304" pitchFamily="18" charset="0"/>
                  <a:ea typeface="宋体" panose="02010600030101010101" pitchFamily="2" charset="-122"/>
                </a:defRPr>
              </a:lvl7pPr>
              <a:lvl8pPr>
                <a:defRPr sz="900">
                  <a:latin typeface="Times New Roman" panose="02020603050405020304" pitchFamily="18" charset="0"/>
                  <a:ea typeface="宋体" panose="02010600030101010101" pitchFamily="2" charset="-122"/>
                </a:defRPr>
              </a:lvl8pPr>
              <a:lvl9pPr>
                <a:defRPr sz="900">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Arial" panose="020B0604020202020204" pitchFamily="34" charset="0"/>
                  <a:sym typeface="+mn-ea"/>
                </a:rPr>
                <a:t>Voxelization algorithm</a:t>
              </a:r>
            </a:p>
          </p:txBody>
        </p:sp>
        <p:grpSp>
          <p:nvGrpSpPr>
            <p:cNvPr id="65" name="组合 64">
              <a:extLst>
                <a:ext uri="{FF2B5EF4-FFF2-40B4-BE49-F238E27FC236}">
                  <a16:creationId xmlns:a16="http://schemas.microsoft.com/office/drawing/2014/main" id="{B432AABA-8331-49B3-85A4-A433C2F673AB}"/>
                </a:ext>
              </a:extLst>
            </p:cNvPr>
            <p:cNvGrpSpPr/>
            <p:nvPr/>
          </p:nvGrpSpPr>
          <p:grpSpPr>
            <a:xfrm>
              <a:off x="5792029" y="3097087"/>
              <a:ext cx="1618222" cy="1358601"/>
              <a:chOff x="9792529" y="3017493"/>
              <a:chExt cx="1618222" cy="1358601"/>
            </a:xfrm>
          </p:grpSpPr>
          <p:pic>
            <p:nvPicPr>
              <p:cNvPr id="95" name="图片 94">
                <a:extLst>
                  <a:ext uri="{FF2B5EF4-FFF2-40B4-BE49-F238E27FC236}">
                    <a16:creationId xmlns:a16="http://schemas.microsoft.com/office/drawing/2014/main" id="{68094360-D171-4C2F-853E-A43C3160739C}"/>
                  </a:ext>
                </a:extLst>
              </p:cNvPr>
              <p:cNvPicPr>
                <a:picLocks noChangeAspect="1"/>
              </p:cNvPicPr>
              <p:nvPr/>
            </p:nvPicPr>
            <p:blipFill rotWithShape="1">
              <a:blip r:embed="rId7"/>
              <a:srcRect b="8859"/>
              <a:stretch/>
            </p:blipFill>
            <p:spPr>
              <a:xfrm>
                <a:off x="9792529" y="3017493"/>
                <a:ext cx="1618222" cy="1136485"/>
              </a:xfrm>
              <a:prstGeom prst="rect">
                <a:avLst/>
              </a:prstGeom>
            </p:spPr>
          </p:pic>
          <p:sp>
            <p:nvSpPr>
              <p:cNvPr id="96" name="矩形 95">
                <a:extLst>
                  <a:ext uri="{FF2B5EF4-FFF2-40B4-BE49-F238E27FC236}">
                    <a16:creationId xmlns:a16="http://schemas.microsoft.com/office/drawing/2014/main" id="{061C5042-D1A0-428E-A3A1-F122C4CB934D}"/>
                  </a:ext>
                </a:extLst>
              </p:cNvPr>
              <p:cNvSpPr/>
              <p:nvPr/>
            </p:nvSpPr>
            <p:spPr>
              <a:xfrm>
                <a:off x="9801245" y="3484145"/>
                <a:ext cx="631631" cy="890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97" name="矩形 96">
                <a:extLst>
                  <a:ext uri="{FF2B5EF4-FFF2-40B4-BE49-F238E27FC236}">
                    <a16:creationId xmlns:a16="http://schemas.microsoft.com/office/drawing/2014/main" id="{0B65BE21-E333-4D0B-9C4E-18A6D3E8FBB5}"/>
                  </a:ext>
                </a:extLst>
              </p:cNvPr>
              <p:cNvSpPr/>
              <p:nvPr/>
            </p:nvSpPr>
            <p:spPr>
              <a:xfrm>
                <a:off x="10905002" y="3432199"/>
                <a:ext cx="397669" cy="457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98" name="矩形 97">
                <a:extLst>
                  <a:ext uri="{FF2B5EF4-FFF2-40B4-BE49-F238E27FC236}">
                    <a16:creationId xmlns:a16="http://schemas.microsoft.com/office/drawing/2014/main" id="{8378BCB2-491D-498A-A442-53A04DFC032A}"/>
                  </a:ext>
                </a:extLst>
              </p:cNvPr>
              <p:cNvSpPr/>
              <p:nvPr/>
            </p:nvSpPr>
            <p:spPr>
              <a:xfrm>
                <a:off x="10016114" y="4273325"/>
                <a:ext cx="502920" cy="10276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grpSp>
      </p:grpSp>
      <p:pic>
        <p:nvPicPr>
          <p:cNvPr id="99" name="图片 98">
            <a:extLst>
              <a:ext uri="{FF2B5EF4-FFF2-40B4-BE49-F238E27FC236}">
                <a16:creationId xmlns:a16="http://schemas.microsoft.com/office/drawing/2014/main" id="{1D54F813-87E0-49C8-8791-CDAAD4147E7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98546" y="5148468"/>
            <a:ext cx="1857704" cy="1175212"/>
          </a:xfrm>
          <a:prstGeom prst="rect">
            <a:avLst/>
          </a:prstGeom>
        </p:spPr>
      </p:pic>
      <p:pic>
        <p:nvPicPr>
          <p:cNvPr id="100" name="图片 99">
            <a:extLst>
              <a:ext uri="{FF2B5EF4-FFF2-40B4-BE49-F238E27FC236}">
                <a16:creationId xmlns:a16="http://schemas.microsoft.com/office/drawing/2014/main" id="{D1A6C4A7-D86B-4B23-81EE-BA4F3EFB83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9433" y="3372222"/>
            <a:ext cx="2553134" cy="1398601"/>
          </a:xfrm>
          <a:prstGeom prst="rect">
            <a:avLst/>
          </a:prstGeom>
        </p:spPr>
      </p:pic>
      <p:sp>
        <p:nvSpPr>
          <p:cNvPr id="101" name="矩形 100">
            <a:extLst>
              <a:ext uri="{FF2B5EF4-FFF2-40B4-BE49-F238E27FC236}">
                <a16:creationId xmlns:a16="http://schemas.microsoft.com/office/drawing/2014/main" id="{D522A7C8-0E97-4B4C-B648-F6F0D31E5985}"/>
              </a:ext>
            </a:extLst>
          </p:cNvPr>
          <p:cNvSpPr/>
          <p:nvPr/>
        </p:nvSpPr>
        <p:spPr>
          <a:xfrm>
            <a:off x="10449745" y="3901070"/>
            <a:ext cx="678558" cy="909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2" name="矩形 101">
            <a:extLst>
              <a:ext uri="{FF2B5EF4-FFF2-40B4-BE49-F238E27FC236}">
                <a16:creationId xmlns:a16="http://schemas.microsoft.com/office/drawing/2014/main" id="{3D317826-64D2-47B3-B6FB-687FAF859A22}"/>
              </a:ext>
            </a:extLst>
          </p:cNvPr>
          <p:cNvSpPr/>
          <p:nvPr/>
        </p:nvSpPr>
        <p:spPr>
          <a:xfrm>
            <a:off x="10858089" y="4025951"/>
            <a:ext cx="497417" cy="16612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3" name="矩形 102">
            <a:extLst>
              <a:ext uri="{FF2B5EF4-FFF2-40B4-BE49-F238E27FC236}">
                <a16:creationId xmlns:a16="http://schemas.microsoft.com/office/drawing/2014/main" id="{3FA77FB4-32BA-46EC-8DC5-8B92E095515E}"/>
              </a:ext>
            </a:extLst>
          </p:cNvPr>
          <p:cNvSpPr/>
          <p:nvPr/>
        </p:nvSpPr>
        <p:spPr>
          <a:xfrm>
            <a:off x="9643533" y="3420769"/>
            <a:ext cx="407723" cy="16612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4" name="矩形 103">
            <a:extLst>
              <a:ext uri="{FF2B5EF4-FFF2-40B4-BE49-F238E27FC236}">
                <a16:creationId xmlns:a16="http://schemas.microsoft.com/office/drawing/2014/main" id="{0926B20C-2B27-488D-BBED-846682722B3C}"/>
              </a:ext>
            </a:extLst>
          </p:cNvPr>
          <p:cNvSpPr/>
          <p:nvPr/>
        </p:nvSpPr>
        <p:spPr>
          <a:xfrm>
            <a:off x="9847394" y="4263825"/>
            <a:ext cx="454688" cy="16612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5" name="矩形 104">
            <a:extLst>
              <a:ext uri="{FF2B5EF4-FFF2-40B4-BE49-F238E27FC236}">
                <a16:creationId xmlns:a16="http://schemas.microsoft.com/office/drawing/2014/main" id="{1FD13217-1F37-44C6-A58E-1A62ACBAC5B5}"/>
              </a:ext>
            </a:extLst>
          </p:cNvPr>
          <p:cNvSpPr/>
          <p:nvPr/>
        </p:nvSpPr>
        <p:spPr>
          <a:xfrm>
            <a:off x="5812632" y="5830623"/>
            <a:ext cx="283368" cy="7487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6" name="矩形 105">
            <a:extLst>
              <a:ext uri="{FF2B5EF4-FFF2-40B4-BE49-F238E27FC236}">
                <a16:creationId xmlns:a16="http://schemas.microsoft.com/office/drawing/2014/main" id="{B548CEC6-8D9A-4EE2-9370-421A76EC095B}"/>
              </a:ext>
            </a:extLst>
          </p:cNvPr>
          <p:cNvSpPr/>
          <p:nvPr/>
        </p:nvSpPr>
        <p:spPr>
          <a:xfrm>
            <a:off x="5809533" y="5194155"/>
            <a:ext cx="283368" cy="8507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7" name="矩形 106">
            <a:extLst>
              <a:ext uri="{FF2B5EF4-FFF2-40B4-BE49-F238E27FC236}">
                <a16:creationId xmlns:a16="http://schemas.microsoft.com/office/drawing/2014/main" id="{81975142-0947-4B96-9E51-A72016BF57FF}"/>
              </a:ext>
            </a:extLst>
          </p:cNvPr>
          <p:cNvSpPr/>
          <p:nvPr/>
        </p:nvSpPr>
        <p:spPr>
          <a:xfrm>
            <a:off x="6975660" y="5194155"/>
            <a:ext cx="283368" cy="8507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08" name="矩形 107">
            <a:extLst>
              <a:ext uri="{FF2B5EF4-FFF2-40B4-BE49-F238E27FC236}">
                <a16:creationId xmlns:a16="http://schemas.microsoft.com/office/drawing/2014/main" id="{F8AC20C6-CC91-42FC-A3FA-AB7EFFE13A43}"/>
              </a:ext>
            </a:extLst>
          </p:cNvPr>
          <p:cNvSpPr/>
          <p:nvPr/>
        </p:nvSpPr>
        <p:spPr>
          <a:xfrm>
            <a:off x="6975660" y="5816996"/>
            <a:ext cx="283368" cy="8507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110" name="文本框 109">
            <a:extLst>
              <a:ext uri="{FF2B5EF4-FFF2-40B4-BE49-F238E27FC236}">
                <a16:creationId xmlns:a16="http://schemas.microsoft.com/office/drawing/2014/main" id="{5AC66D7E-E9FC-4393-964C-C8C3AF92981E}"/>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1.4 Flowchart of Proposed Digital Rock Reconstruction Method </a:t>
            </a:r>
          </a:p>
        </p:txBody>
      </p:sp>
      <p:sp>
        <p:nvSpPr>
          <p:cNvPr id="42" name="灯片编号占位符 1">
            <a:extLst>
              <a:ext uri="{FF2B5EF4-FFF2-40B4-BE49-F238E27FC236}">
                <a16:creationId xmlns:a16="http://schemas.microsoft.com/office/drawing/2014/main" id="{F8E00F90-FF51-48C6-9E92-89143A427E11}"/>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7</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2398881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617C384A-FBC1-4BCB-92E5-7CE893B85D6B}"/>
              </a:ext>
            </a:extLst>
          </p:cNvPr>
          <p:cNvSpPr txBox="1"/>
          <p:nvPr/>
        </p:nvSpPr>
        <p:spPr>
          <a:xfrm>
            <a:off x="0" y="194137"/>
            <a:ext cx="12192000" cy="646331"/>
          </a:xfrm>
          <a:prstGeom prst="rect">
            <a:avLst/>
          </a:prstGeom>
          <a:noFill/>
        </p:spPr>
        <p:txBody>
          <a:bodyPr wrap="square">
            <a:spAutoFit/>
          </a:bodyPr>
          <a:lstStyle/>
          <a:p>
            <a:pPr algn="ctr"/>
            <a:r>
              <a:rPr lang="en-US" altLang="zh-CN" sz="3600" b="1" dirty="0">
                <a:latin typeface="Arial" panose="020B0604020202020204" pitchFamily="34" charset="0"/>
                <a:cs typeface="Arial" panose="020B0604020202020204" pitchFamily="34" charset="0"/>
              </a:rPr>
              <a:t>Contents</a:t>
            </a:r>
            <a:endParaRPr lang="zh-CN" altLang="en-US" sz="3600" b="1" dirty="0">
              <a:latin typeface="Arial" panose="020B0604020202020204" pitchFamily="34" charset="0"/>
              <a:cs typeface="Arial" panose="020B0604020202020204" pitchFamily="34" charset="0"/>
            </a:endParaRPr>
          </a:p>
        </p:txBody>
      </p:sp>
      <p:sp>
        <p:nvSpPr>
          <p:cNvPr id="66" name="文本框 65">
            <a:extLst>
              <a:ext uri="{FF2B5EF4-FFF2-40B4-BE49-F238E27FC236}">
                <a16:creationId xmlns:a16="http://schemas.microsoft.com/office/drawing/2014/main" id="{07D0A408-22F6-4FFF-A6F0-12C35263561E}"/>
              </a:ext>
            </a:extLst>
          </p:cNvPr>
          <p:cNvSpPr txBox="1"/>
          <p:nvPr/>
        </p:nvSpPr>
        <p:spPr>
          <a:xfrm>
            <a:off x="3177925" y="1861648"/>
            <a:ext cx="6328932" cy="3134704"/>
          </a:xfrm>
          <a:prstGeom prst="rect">
            <a:avLst/>
          </a:prstGeom>
          <a:noFill/>
        </p:spPr>
        <p:txBody>
          <a:bodyPr wrap="square" rtlCol="0">
            <a:spAutoFit/>
          </a:bodyPr>
          <a:lstStyle/>
          <a:p>
            <a:pPr>
              <a:lnSpc>
                <a:spcPct val="150000"/>
              </a:lnSpc>
            </a:pPr>
            <a:r>
              <a:rPr lang="en-US" altLang="zh-CN" sz="3400" b="1" dirty="0">
                <a:effectLst>
                  <a:glow rad="101600">
                    <a:schemeClr val="bg1">
                      <a:alpha val="60000"/>
                    </a:scheme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1. Introduction</a:t>
            </a:r>
          </a:p>
          <a:p>
            <a:pPr>
              <a:lnSpc>
                <a:spcPct val="150000"/>
              </a:lnSpc>
            </a:pPr>
            <a:r>
              <a:rPr lang="en-US" altLang="zh-CN" sz="3400" b="1" dirty="0">
                <a:effectLst>
                  <a:glow rad="101600">
                    <a:schemeClr val="bg1">
                      <a:alpha val="60000"/>
                    </a:schemeClr>
                  </a:glow>
                </a:effectLst>
                <a:latin typeface="Arial" panose="020B0604020202020204" pitchFamily="34" charset="0"/>
                <a:cs typeface="Arial" panose="020B0604020202020204" pitchFamily="34" charset="0"/>
              </a:rPr>
              <a:t>2. Theory and Method</a:t>
            </a:r>
          </a:p>
          <a:p>
            <a:pPr>
              <a:lnSpc>
                <a:spcPct val="150000"/>
              </a:lnSpc>
            </a:pPr>
            <a:r>
              <a:rPr lang="en-US" altLang="zh-CN" sz="3400" b="1" dirty="0">
                <a:effectLst>
                  <a:glow rad="101600">
                    <a:schemeClr val="bg1">
                      <a:alpha val="60000"/>
                    </a:scheme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3. Results and Discussion </a:t>
            </a:r>
          </a:p>
          <a:p>
            <a:pPr>
              <a:lnSpc>
                <a:spcPct val="150000"/>
              </a:lnSpc>
            </a:pPr>
            <a:r>
              <a:rPr lang="en-US" altLang="zh-CN" sz="3400" b="1" dirty="0">
                <a:effectLst>
                  <a:glow rad="101600">
                    <a:schemeClr val="bg1">
                      <a:alpha val="60000"/>
                    </a:scheme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4. Conclusions and Outlooks </a:t>
            </a:r>
            <a:endParaRPr lang="zh-CN" altLang="en-US" sz="3400" b="1" dirty="0">
              <a:effectLst>
                <a:glow rad="101600">
                  <a:schemeClr val="bg1">
                    <a:alpha val="60000"/>
                  </a:schemeClr>
                </a:glow>
              </a:effectLst>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endParaRPr>
          </a:p>
        </p:txBody>
      </p:sp>
      <p:sp>
        <p:nvSpPr>
          <p:cNvPr id="4" name="灯片编号占位符 1">
            <a:extLst>
              <a:ext uri="{FF2B5EF4-FFF2-40B4-BE49-F238E27FC236}">
                <a16:creationId xmlns:a16="http://schemas.microsoft.com/office/drawing/2014/main" id="{801D1ABA-0FF5-4604-9465-6B8D3CD26068}"/>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8</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185801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250" fill="hold"/>
                                        <p:tgtEl>
                                          <p:spTgt spid="66">
                                            <p:txEl>
                                              <p:pRg st="1" end="1"/>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5893B31-84D4-43C6-B409-30070283852D}"/>
              </a:ext>
            </a:extLst>
          </p:cNvPr>
          <p:cNvSpPr txBox="1"/>
          <p:nvPr/>
        </p:nvSpPr>
        <p:spPr>
          <a:xfrm>
            <a:off x="0" y="235639"/>
            <a:ext cx="12192000" cy="523220"/>
          </a:xfrm>
          <a:prstGeom prst="rect">
            <a:avLst/>
          </a:prstGeom>
          <a:noFill/>
        </p:spPr>
        <p:txBody>
          <a:bodyPr wrap="square">
            <a:spAutoFit/>
          </a:bodyPr>
          <a:lstStyle/>
          <a:p>
            <a:pPr algn="ctr"/>
            <a:r>
              <a:rPr lang="en-US" altLang="zh-CN" sz="2800" b="1" dirty="0">
                <a:solidFill>
                  <a:prstClr val="black"/>
                </a:solidFill>
                <a:latin typeface="Arial" panose="020B0604020202020204" pitchFamily="34" charset="0"/>
                <a:ea typeface="黑体"/>
                <a:cs typeface="Arial" panose="020B0604020202020204" pitchFamily="34" charset="0"/>
              </a:rPr>
              <a:t>2. Theory and Method</a:t>
            </a:r>
          </a:p>
        </p:txBody>
      </p:sp>
      <p:sp>
        <p:nvSpPr>
          <p:cNvPr id="42" name="文本框 41">
            <a:extLst>
              <a:ext uri="{FF2B5EF4-FFF2-40B4-BE49-F238E27FC236}">
                <a16:creationId xmlns:a16="http://schemas.microsoft.com/office/drawing/2014/main" id="{D291FF64-2A0E-4C3B-89F2-3D03960D8B88}"/>
              </a:ext>
            </a:extLst>
          </p:cNvPr>
          <p:cNvSpPr txBox="1"/>
          <p:nvPr/>
        </p:nvSpPr>
        <p:spPr>
          <a:xfrm>
            <a:off x="236538" y="892665"/>
            <a:ext cx="11879262" cy="400110"/>
          </a:xfrm>
          <a:prstGeom prst="rect">
            <a:avLst/>
          </a:prstGeom>
          <a:noFill/>
        </p:spPr>
        <p:txBody>
          <a:bodyPr wrap="square">
            <a:spAutoFit/>
          </a:bodyPr>
          <a:lstStyle/>
          <a:p>
            <a:r>
              <a:rPr lang="en-US" altLang="zh-CN" sz="2000" b="1" dirty="0">
                <a:solidFill>
                  <a:prstClr val="black"/>
                </a:solidFill>
                <a:latin typeface="Arial" panose="020B0604020202020204" pitchFamily="34" charset="0"/>
                <a:ea typeface="黑体"/>
                <a:cs typeface="Arial" panose="020B0604020202020204" pitchFamily="34" charset="0"/>
              </a:rPr>
              <a:t>2.1 Watershed Method</a:t>
            </a:r>
          </a:p>
        </p:txBody>
      </p:sp>
      <p:sp>
        <p:nvSpPr>
          <p:cNvPr id="66" name="文本框 65">
            <a:extLst>
              <a:ext uri="{FF2B5EF4-FFF2-40B4-BE49-F238E27FC236}">
                <a16:creationId xmlns:a16="http://schemas.microsoft.com/office/drawing/2014/main" id="{641D720D-A61A-4A06-A430-7408E3EE8879}"/>
              </a:ext>
            </a:extLst>
          </p:cNvPr>
          <p:cNvSpPr txBox="1"/>
          <p:nvPr/>
        </p:nvSpPr>
        <p:spPr>
          <a:xfrm>
            <a:off x="341689" y="1283320"/>
            <a:ext cx="11508622" cy="1443344"/>
          </a:xfrm>
          <a:prstGeom prst="rect">
            <a:avLst/>
          </a:prstGeom>
          <a:noFill/>
        </p:spPr>
        <p:txBody>
          <a:bodyPr wrap="square" rtlCol="0">
            <a:spAutoFit/>
          </a:bodyPr>
          <a:lstStyle/>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The basic principle:</a:t>
            </a:r>
            <a:r>
              <a:rPr lang="zh-CN" altLang="en-US" b="1" dirty="0">
                <a:solidFill>
                  <a:srgbClr val="C00000"/>
                </a:solidFill>
                <a:latin typeface="Arial" panose="020B0604020202020204" pitchFamily="34" charset="0"/>
                <a:ea typeface="黑体"/>
                <a:cs typeface="Arial" panose="020B0604020202020204" pitchFamily="34" charset="0"/>
              </a:rPr>
              <a:t> </a:t>
            </a:r>
            <a:r>
              <a:rPr lang="en-US" altLang="zh-CN" dirty="0">
                <a:solidFill>
                  <a:prstClr val="black"/>
                </a:solidFill>
                <a:latin typeface="Arial" panose="020B0604020202020204" pitchFamily="34" charset="0"/>
                <a:ea typeface="黑体"/>
                <a:cs typeface="Arial" panose="020B0604020202020204" pitchFamily="34" charset="0"/>
              </a:rPr>
              <a:t>The watershed algorithm realizes image segmentation by simulating the immersion process of water in a catchment basin.</a:t>
            </a:r>
          </a:p>
          <a:p>
            <a:pPr marL="342900" indent="-342900" algn="just">
              <a:lnSpc>
                <a:spcPct val="125000"/>
              </a:lnSpc>
              <a:buFont typeface="Wingdings" panose="05000000000000000000" pitchFamily="2" charset="2"/>
              <a:buChar char="Ø"/>
            </a:pPr>
            <a:r>
              <a:rPr lang="en-US" altLang="zh-CN" b="1" dirty="0">
                <a:solidFill>
                  <a:srgbClr val="C00000"/>
                </a:solidFill>
                <a:latin typeface="Arial" panose="020B0604020202020204" pitchFamily="34" charset="0"/>
                <a:ea typeface="黑体"/>
                <a:cs typeface="Arial" panose="020B0604020202020204" pitchFamily="34" charset="0"/>
              </a:rPr>
              <a:t>Modified: </a:t>
            </a:r>
            <a:r>
              <a:rPr lang="en-US" altLang="zh-CN" dirty="0">
                <a:solidFill>
                  <a:prstClr val="black"/>
                </a:solidFill>
                <a:latin typeface="Arial" panose="020B0604020202020204" pitchFamily="34" charset="0"/>
                <a:ea typeface="黑体"/>
                <a:cs typeface="Arial" panose="020B0604020202020204" pitchFamily="34" charset="0"/>
              </a:rPr>
              <a:t>Over-segmentation when dealing with “peanut-shaped" particles. The over-segmentation problem in the watershed method was avoided by applying morphological reconstruction to the image</a:t>
            </a:r>
            <a:r>
              <a:rPr lang="en-US" altLang="zh-CN" baseline="30000" dirty="0">
                <a:solidFill>
                  <a:prstClr val="black"/>
                </a:solidFill>
                <a:latin typeface="Arial" panose="020B0604020202020204" pitchFamily="34" charset="0"/>
                <a:ea typeface="黑体"/>
                <a:cs typeface="Arial" panose="020B0604020202020204" pitchFamily="34" charset="0"/>
              </a:rPr>
              <a:t>[1]</a:t>
            </a:r>
            <a:r>
              <a:rPr lang="en-US" altLang="zh-CN" dirty="0">
                <a:solidFill>
                  <a:prstClr val="black"/>
                </a:solidFill>
                <a:latin typeface="Arial" panose="020B0604020202020204" pitchFamily="34" charset="0"/>
                <a:ea typeface="黑体"/>
                <a:cs typeface="Arial" panose="020B0604020202020204" pitchFamily="34" charset="0"/>
              </a:rPr>
              <a:t>. </a:t>
            </a:r>
          </a:p>
        </p:txBody>
      </p:sp>
      <p:grpSp>
        <p:nvGrpSpPr>
          <p:cNvPr id="67" name="组合 66">
            <a:extLst>
              <a:ext uri="{FF2B5EF4-FFF2-40B4-BE49-F238E27FC236}">
                <a16:creationId xmlns:a16="http://schemas.microsoft.com/office/drawing/2014/main" id="{C58E3AD5-8BA6-4800-857F-304DF48F998B}"/>
              </a:ext>
            </a:extLst>
          </p:cNvPr>
          <p:cNvGrpSpPr/>
          <p:nvPr/>
        </p:nvGrpSpPr>
        <p:grpSpPr>
          <a:xfrm>
            <a:off x="341687" y="2826799"/>
            <a:ext cx="11507024" cy="3681262"/>
            <a:chOff x="255271" y="3120856"/>
            <a:chExt cx="8633457" cy="3451887"/>
          </a:xfrm>
        </p:grpSpPr>
        <p:pic>
          <p:nvPicPr>
            <p:cNvPr id="68" name="图片 67">
              <a:extLst>
                <a:ext uri="{FF2B5EF4-FFF2-40B4-BE49-F238E27FC236}">
                  <a16:creationId xmlns:a16="http://schemas.microsoft.com/office/drawing/2014/main" id="{EAA68FE4-CCED-4045-905A-7B573116870F}"/>
                </a:ext>
              </a:extLst>
            </p:cNvPr>
            <p:cNvPicPr>
              <a:picLocks noChangeAspect="1"/>
            </p:cNvPicPr>
            <p:nvPr/>
          </p:nvPicPr>
          <p:blipFill rotWithShape="1">
            <a:blip r:embed="rId3">
              <a:extLst>
                <a:ext uri="{28A0092B-C50C-407E-A947-70E740481C1C}">
                  <a14:useLocalDpi xmlns:a14="http://schemas.microsoft.com/office/drawing/2010/main" val="0"/>
                </a:ext>
              </a:extLst>
            </a:blip>
            <a:srcRect l="14859" t="9919" r="19198" b="20097"/>
            <a:stretch/>
          </p:blipFill>
          <p:spPr>
            <a:xfrm>
              <a:off x="6845261" y="4984353"/>
              <a:ext cx="1848916" cy="1219517"/>
            </a:xfrm>
            <a:prstGeom prst="rect">
              <a:avLst/>
            </a:prstGeom>
          </p:spPr>
        </p:pic>
        <p:sp>
          <p:nvSpPr>
            <p:cNvPr id="69" name="文本框 68">
              <a:extLst>
                <a:ext uri="{FF2B5EF4-FFF2-40B4-BE49-F238E27FC236}">
                  <a16:creationId xmlns:a16="http://schemas.microsoft.com/office/drawing/2014/main" id="{7C21DAFA-E159-40CC-8E04-B4ABE244957C}"/>
                </a:ext>
              </a:extLst>
            </p:cNvPr>
            <p:cNvSpPr txBox="1"/>
            <p:nvPr/>
          </p:nvSpPr>
          <p:spPr>
            <a:xfrm>
              <a:off x="647462" y="6234186"/>
              <a:ext cx="1462945"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rPr>
                <a:t>Binary image</a:t>
              </a:r>
              <a:endParaRPr kumimoji="0" lang="zh-CN" altLang="en-US" sz="1600" b="1" i="0"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endParaRPr>
            </a:p>
          </p:txBody>
        </p:sp>
        <p:sp>
          <p:nvSpPr>
            <p:cNvPr id="70" name="文本框 69">
              <a:extLst>
                <a:ext uri="{FF2B5EF4-FFF2-40B4-BE49-F238E27FC236}">
                  <a16:creationId xmlns:a16="http://schemas.microsoft.com/office/drawing/2014/main" id="{40D3F1E2-1455-480E-853D-52362936917C}"/>
                </a:ext>
              </a:extLst>
            </p:cNvPr>
            <p:cNvSpPr txBox="1"/>
            <p:nvPr/>
          </p:nvSpPr>
          <p:spPr>
            <a:xfrm>
              <a:off x="2737773" y="6234189"/>
              <a:ext cx="1462945"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rPr>
                <a:t>Distance field</a:t>
              </a:r>
            </a:p>
          </p:txBody>
        </p:sp>
        <p:sp>
          <p:nvSpPr>
            <p:cNvPr id="71" name="文本框 70">
              <a:extLst>
                <a:ext uri="{FF2B5EF4-FFF2-40B4-BE49-F238E27FC236}">
                  <a16:creationId xmlns:a16="http://schemas.microsoft.com/office/drawing/2014/main" id="{D76F389D-F700-4865-A94F-2F6CD9AAF605}"/>
                </a:ext>
              </a:extLst>
            </p:cNvPr>
            <p:cNvSpPr txBox="1"/>
            <p:nvPr/>
          </p:nvSpPr>
          <p:spPr>
            <a:xfrm>
              <a:off x="4558858" y="6234186"/>
              <a:ext cx="2238019"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rPr>
                <a:t>Modified distance field</a:t>
              </a:r>
            </a:p>
          </p:txBody>
        </p:sp>
        <p:sp>
          <p:nvSpPr>
            <p:cNvPr id="72" name="文本框 71">
              <a:extLst>
                <a:ext uri="{FF2B5EF4-FFF2-40B4-BE49-F238E27FC236}">
                  <a16:creationId xmlns:a16="http://schemas.microsoft.com/office/drawing/2014/main" id="{6E4333B8-4C9E-4ECC-B721-233E83F1C3C7}"/>
                </a:ext>
              </a:extLst>
            </p:cNvPr>
            <p:cNvSpPr txBox="1"/>
            <p:nvPr/>
          </p:nvSpPr>
          <p:spPr>
            <a:xfrm>
              <a:off x="6650709" y="6234186"/>
              <a:ext cx="2238019"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rPr>
                <a:t>Segmentation result</a:t>
              </a:r>
            </a:p>
          </p:txBody>
        </p:sp>
        <p:sp>
          <p:nvSpPr>
            <p:cNvPr id="73" name="箭头: 下 72">
              <a:extLst>
                <a:ext uri="{FF2B5EF4-FFF2-40B4-BE49-F238E27FC236}">
                  <a16:creationId xmlns:a16="http://schemas.microsoft.com/office/drawing/2014/main" id="{45B74519-BC2D-4A9B-9AF5-67C5F98A9541}"/>
                </a:ext>
              </a:extLst>
            </p:cNvPr>
            <p:cNvSpPr/>
            <p:nvPr/>
          </p:nvSpPr>
          <p:spPr>
            <a:xfrm rot="16200000">
              <a:off x="4451558" y="2602898"/>
              <a:ext cx="312650" cy="4336809"/>
            </a:xfrm>
            <a:prstGeom prst="downArrow">
              <a:avLst>
                <a:gd name="adj1" fmla="val 50000"/>
                <a:gd name="adj2" fmla="val 264346"/>
              </a:avLst>
            </a:prstGeom>
            <a:gradFill flip="none" rotWithShape="1">
              <a:gsLst>
                <a:gs pos="0">
                  <a:srgbClr val="4472C4">
                    <a:lumMod val="20000"/>
                    <a:lumOff val="80000"/>
                  </a:srgbClr>
                </a:gs>
                <a:gs pos="39000">
                  <a:srgbClr val="4472C4">
                    <a:lumMod val="60000"/>
                    <a:lumOff val="40000"/>
                  </a:srgbClr>
                </a:gs>
                <a:gs pos="65000">
                  <a:srgbClr val="4472C4">
                    <a:lumMod val="75000"/>
                  </a:srgbClr>
                </a:gs>
                <a:gs pos="100000">
                  <a:srgbClr val="4472C4">
                    <a:lumMod val="50000"/>
                  </a:srgbClr>
                </a:gs>
              </a:gsLst>
              <a:lin ang="5400000" scaled="1"/>
              <a:tileRect/>
            </a:gradFill>
            <a:ln w="127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74" name="任意多边形: 形状 73">
              <a:extLst>
                <a:ext uri="{FF2B5EF4-FFF2-40B4-BE49-F238E27FC236}">
                  <a16:creationId xmlns:a16="http://schemas.microsoft.com/office/drawing/2014/main" id="{89025339-81EF-4DBE-8EA4-94B57A8DABF1}"/>
                </a:ext>
              </a:extLst>
            </p:cNvPr>
            <p:cNvSpPr/>
            <p:nvPr/>
          </p:nvSpPr>
          <p:spPr>
            <a:xfrm>
              <a:off x="5445612" y="3634646"/>
              <a:ext cx="172853" cy="39587"/>
            </a:xfrm>
            <a:custGeom>
              <a:avLst/>
              <a:gdLst>
                <a:gd name="connsiteX0" fmla="*/ 5377 w 174246"/>
                <a:gd name="connsiteY0" fmla="*/ 1878 h 39618"/>
                <a:gd name="connsiteX1" fmla="*/ 47287 w 174246"/>
                <a:gd name="connsiteY1" fmla="*/ 38073 h 39618"/>
                <a:gd name="connsiteX2" fmla="*/ 115867 w 174246"/>
                <a:gd name="connsiteY2" fmla="*/ 30453 h 39618"/>
                <a:gd name="connsiteX3" fmla="*/ 171112 w 174246"/>
                <a:gd name="connsiteY3" fmla="*/ 7593 h 39618"/>
                <a:gd name="connsiteX4" fmla="*/ 5377 w 174246"/>
                <a:gd name="connsiteY4" fmla="*/ 1878 h 39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246" h="39618">
                  <a:moveTo>
                    <a:pt x="5377" y="1878"/>
                  </a:moveTo>
                  <a:cubicBezTo>
                    <a:pt x="-15260" y="6958"/>
                    <a:pt x="28872" y="33311"/>
                    <a:pt x="47287" y="38073"/>
                  </a:cubicBezTo>
                  <a:cubicBezTo>
                    <a:pt x="65702" y="42835"/>
                    <a:pt x="95230" y="35533"/>
                    <a:pt x="115867" y="30453"/>
                  </a:cubicBezTo>
                  <a:cubicBezTo>
                    <a:pt x="136504" y="25373"/>
                    <a:pt x="187304" y="12038"/>
                    <a:pt x="171112" y="7593"/>
                  </a:cubicBezTo>
                  <a:cubicBezTo>
                    <a:pt x="154920" y="3148"/>
                    <a:pt x="26014" y="-3202"/>
                    <a:pt x="5377" y="1878"/>
                  </a:cubicBezTo>
                  <a:close/>
                </a:path>
              </a:pathLst>
            </a:cu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75" name="任意多边形: 形状 74">
              <a:extLst>
                <a:ext uri="{FF2B5EF4-FFF2-40B4-BE49-F238E27FC236}">
                  <a16:creationId xmlns:a16="http://schemas.microsoft.com/office/drawing/2014/main" id="{9F13A77A-14D3-4B58-B799-9203D0D54836}"/>
                </a:ext>
              </a:extLst>
            </p:cNvPr>
            <p:cNvSpPr/>
            <p:nvPr/>
          </p:nvSpPr>
          <p:spPr>
            <a:xfrm>
              <a:off x="4135663" y="3632997"/>
              <a:ext cx="711922" cy="433804"/>
            </a:xfrm>
            <a:custGeom>
              <a:avLst/>
              <a:gdLst>
                <a:gd name="connsiteX0" fmla="*/ 0 w 717658"/>
                <a:gd name="connsiteY0" fmla="*/ 3528 h 434147"/>
                <a:gd name="connsiteX1" fmla="*/ 87630 w 717658"/>
                <a:gd name="connsiteY1" fmla="*/ 47343 h 434147"/>
                <a:gd name="connsiteX2" fmla="*/ 142875 w 717658"/>
                <a:gd name="connsiteY2" fmla="*/ 131163 h 434147"/>
                <a:gd name="connsiteX3" fmla="*/ 200025 w 717658"/>
                <a:gd name="connsiteY3" fmla="*/ 279753 h 434147"/>
                <a:gd name="connsiteX4" fmla="*/ 259080 w 717658"/>
                <a:gd name="connsiteY4" fmla="*/ 390243 h 434147"/>
                <a:gd name="connsiteX5" fmla="*/ 318135 w 717658"/>
                <a:gd name="connsiteY5" fmla="*/ 434058 h 434147"/>
                <a:gd name="connsiteX6" fmla="*/ 455295 w 717658"/>
                <a:gd name="connsiteY6" fmla="*/ 380718 h 434147"/>
                <a:gd name="connsiteX7" fmla="*/ 588645 w 717658"/>
                <a:gd name="connsiteY7" fmla="*/ 214983 h 434147"/>
                <a:gd name="connsiteX8" fmla="*/ 680085 w 717658"/>
                <a:gd name="connsiteY8" fmla="*/ 51153 h 434147"/>
                <a:gd name="connsiteX9" fmla="*/ 714375 w 717658"/>
                <a:gd name="connsiteY9" fmla="*/ 3528 h 434147"/>
                <a:gd name="connsiteX10" fmla="*/ 716280 w 717658"/>
                <a:gd name="connsiteY10" fmla="*/ 3528 h 434147"/>
                <a:gd name="connsiteX11" fmla="*/ 0 w 717658"/>
                <a:gd name="connsiteY11" fmla="*/ 3528 h 4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7658" h="434147">
                  <a:moveTo>
                    <a:pt x="0" y="3528"/>
                  </a:moveTo>
                  <a:cubicBezTo>
                    <a:pt x="31909" y="14799"/>
                    <a:pt x="63818" y="26071"/>
                    <a:pt x="87630" y="47343"/>
                  </a:cubicBezTo>
                  <a:cubicBezTo>
                    <a:pt x="111443" y="68616"/>
                    <a:pt x="124143" y="92428"/>
                    <a:pt x="142875" y="131163"/>
                  </a:cubicBezTo>
                  <a:cubicBezTo>
                    <a:pt x="161607" y="169898"/>
                    <a:pt x="180657" y="236573"/>
                    <a:pt x="200025" y="279753"/>
                  </a:cubicBezTo>
                  <a:cubicBezTo>
                    <a:pt x="219393" y="322933"/>
                    <a:pt x="239395" y="364526"/>
                    <a:pt x="259080" y="390243"/>
                  </a:cubicBezTo>
                  <a:cubicBezTo>
                    <a:pt x="278765" y="415960"/>
                    <a:pt x="285433" y="435645"/>
                    <a:pt x="318135" y="434058"/>
                  </a:cubicBezTo>
                  <a:cubicBezTo>
                    <a:pt x="350837" y="432471"/>
                    <a:pt x="410210" y="417231"/>
                    <a:pt x="455295" y="380718"/>
                  </a:cubicBezTo>
                  <a:cubicBezTo>
                    <a:pt x="500380" y="344206"/>
                    <a:pt x="551180" y="269910"/>
                    <a:pt x="588645" y="214983"/>
                  </a:cubicBezTo>
                  <a:cubicBezTo>
                    <a:pt x="626110" y="160056"/>
                    <a:pt x="659130" y="86395"/>
                    <a:pt x="680085" y="51153"/>
                  </a:cubicBezTo>
                  <a:cubicBezTo>
                    <a:pt x="701040" y="15911"/>
                    <a:pt x="708343" y="11466"/>
                    <a:pt x="714375" y="3528"/>
                  </a:cubicBezTo>
                  <a:cubicBezTo>
                    <a:pt x="720408" y="-4410"/>
                    <a:pt x="716280" y="3528"/>
                    <a:pt x="716280" y="3528"/>
                  </a:cubicBezTo>
                  <a:lnTo>
                    <a:pt x="0" y="3528"/>
                  </a:lnTo>
                  <a:close/>
                </a:path>
              </a:pathLst>
            </a:cu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dirty="0">
                <a:ln>
                  <a:noFill/>
                </a:ln>
                <a:solidFill>
                  <a:prstClr val="white"/>
                </a:solidFill>
                <a:effectLst/>
                <a:uLnTx/>
                <a:uFillTx/>
                <a:latin typeface="Times New Roman" panose="020F0502020204030204"/>
                <a:ea typeface="黑体"/>
                <a:cs typeface="+mn-cs"/>
              </a:endParaRPr>
            </a:p>
          </p:txBody>
        </p:sp>
        <p:sp>
          <p:nvSpPr>
            <p:cNvPr id="76" name="任意多边形: 形状 75">
              <a:extLst>
                <a:ext uri="{FF2B5EF4-FFF2-40B4-BE49-F238E27FC236}">
                  <a16:creationId xmlns:a16="http://schemas.microsoft.com/office/drawing/2014/main" id="{80FA0084-690E-4957-A2BE-140C303BBDD8}"/>
                </a:ext>
              </a:extLst>
            </p:cNvPr>
            <p:cNvSpPr/>
            <p:nvPr/>
          </p:nvSpPr>
          <p:spPr>
            <a:xfrm>
              <a:off x="3487470" y="3632715"/>
              <a:ext cx="632185" cy="642906"/>
            </a:xfrm>
            <a:custGeom>
              <a:avLst/>
              <a:gdLst>
                <a:gd name="connsiteX0" fmla="*/ 0 w 637278"/>
                <a:gd name="connsiteY0" fmla="*/ 1905 h 643414"/>
                <a:gd name="connsiteX1" fmla="*/ 36195 w 637278"/>
                <a:gd name="connsiteY1" fmla="*/ 152400 h 643414"/>
                <a:gd name="connsiteX2" fmla="*/ 70485 w 637278"/>
                <a:gd name="connsiteY2" fmla="*/ 314325 h 643414"/>
                <a:gd name="connsiteX3" fmla="*/ 114300 w 637278"/>
                <a:gd name="connsiteY3" fmla="*/ 461010 h 643414"/>
                <a:gd name="connsiteX4" fmla="*/ 161925 w 637278"/>
                <a:gd name="connsiteY4" fmla="*/ 579120 h 643414"/>
                <a:gd name="connsiteX5" fmla="*/ 222885 w 637278"/>
                <a:gd name="connsiteY5" fmla="*/ 630555 h 643414"/>
                <a:gd name="connsiteX6" fmla="*/ 249555 w 637278"/>
                <a:gd name="connsiteY6" fmla="*/ 636270 h 643414"/>
                <a:gd name="connsiteX7" fmla="*/ 327660 w 637278"/>
                <a:gd name="connsiteY7" fmla="*/ 542925 h 643414"/>
                <a:gd name="connsiteX8" fmla="*/ 382905 w 637278"/>
                <a:gd name="connsiteY8" fmla="*/ 438150 h 643414"/>
                <a:gd name="connsiteX9" fmla="*/ 443865 w 637278"/>
                <a:gd name="connsiteY9" fmla="*/ 285750 h 643414"/>
                <a:gd name="connsiteX10" fmla="*/ 508635 w 637278"/>
                <a:gd name="connsiteY10" fmla="*/ 158115 h 643414"/>
                <a:gd name="connsiteX11" fmla="*/ 584835 w 637278"/>
                <a:gd name="connsiteY11" fmla="*/ 45720 h 643414"/>
                <a:gd name="connsiteX12" fmla="*/ 632460 w 637278"/>
                <a:gd name="connsiteY12" fmla="*/ 5715 h 643414"/>
                <a:gd name="connsiteX13" fmla="*/ 634365 w 637278"/>
                <a:gd name="connsiteY13" fmla="*/ 1905 h 643414"/>
                <a:gd name="connsiteX14" fmla="*/ 621030 w 637278"/>
                <a:gd name="connsiteY14" fmla="*/ 5715 h 643414"/>
                <a:gd name="connsiteX15" fmla="*/ 628650 w 637278"/>
                <a:gd name="connsiteY15" fmla="*/ 0 h 643414"/>
                <a:gd name="connsiteX16" fmla="*/ 0 w 637278"/>
                <a:gd name="connsiteY16" fmla="*/ 1905 h 64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7278" h="643414">
                  <a:moveTo>
                    <a:pt x="0" y="1905"/>
                  </a:moveTo>
                  <a:cubicBezTo>
                    <a:pt x="12224" y="51117"/>
                    <a:pt x="24448" y="100330"/>
                    <a:pt x="36195" y="152400"/>
                  </a:cubicBezTo>
                  <a:cubicBezTo>
                    <a:pt x="47942" y="204470"/>
                    <a:pt x="57468" y="262890"/>
                    <a:pt x="70485" y="314325"/>
                  </a:cubicBezTo>
                  <a:cubicBezTo>
                    <a:pt x="83503" y="365760"/>
                    <a:pt x="99060" y="416877"/>
                    <a:pt x="114300" y="461010"/>
                  </a:cubicBezTo>
                  <a:cubicBezTo>
                    <a:pt x="129540" y="505143"/>
                    <a:pt x="143828" y="550863"/>
                    <a:pt x="161925" y="579120"/>
                  </a:cubicBezTo>
                  <a:cubicBezTo>
                    <a:pt x="180022" y="607377"/>
                    <a:pt x="208280" y="621030"/>
                    <a:pt x="222885" y="630555"/>
                  </a:cubicBezTo>
                  <a:cubicBezTo>
                    <a:pt x="237490" y="640080"/>
                    <a:pt x="232093" y="650875"/>
                    <a:pt x="249555" y="636270"/>
                  </a:cubicBezTo>
                  <a:cubicBezTo>
                    <a:pt x="267018" y="621665"/>
                    <a:pt x="305435" y="575945"/>
                    <a:pt x="327660" y="542925"/>
                  </a:cubicBezTo>
                  <a:cubicBezTo>
                    <a:pt x="349885" y="509905"/>
                    <a:pt x="363538" y="481012"/>
                    <a:pt x="382905" y="438150"/>
                  </a:cubicBezTo>
                  <a:cubicBezTo>
                    <a:pt x="402272" y="395288"/>
                    <a:pt x="422910" y="332422"/>
                    <a:pt x="443865" y="285750"/>
                  </a:cubicBezTo>
                  <a:cubicBezTo>
                    <a:pt x="464820" y="239078"/>
                    <a:pt x="485140" y="198120"/>
                    <a:pt x="508635" y="158115"/>
                  </a:cubicBezTo>
                  <a:cubicBezTo>
                    <a:pt x="532130" y="118110"/>
                    <a:pt x="564197" y="71120"/>
                    <a:pt x="584835" y="45720"/>
                  </a:cubicBezTo>
                  <a:cubicBezTo>
                    <a:pt x="605473" y="20320"/>
                    <a:pt x="632460" y="5715"/>
                    <a:pt x="632460" y="5715"/>
                  </a:cubicBezTo>
                  <a:cubicBezTo>
                    <a:pt x="640715" y="-1587"/>
                    <a:pt x="636270" y="1905"/>
                    <a:pt x="634365" y="1905"/>
                  </a:cubicBezTo>
                  <a:cubicBezTo>
                    <a:pt x="632460" y="1905"/>
                    <a:pt x="621983" y="6033"/>
                    <a:pt x="621030" y="5715"/>
                  </a:cubicBezTo>
                  <a:cubicBezTo>
                    <a:pt x="620077" y="5397"/>
                    <a:pt x="628650" y="0"/>
                    <a:pt x="628650" y="0"/>
                  </a:cubicBezTo>
                  <a:lnTo>
                    <a:pt x="0" y="1905"/>
                  </a:lnTo>
                  <a:close/>
                </a:path>
              </a:pathLst>
            </a:cu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77" name="任意多边形: 形状 76">
              <a:extLst>
                <a:ext uri="{FF2B5EF4-FFF2-40B4-BE49-F238E27FC236}">
                  <a16:creationId xmlns:a16="http://schemas.microsoft.com/office/drawing/2014/main" id="{4BF12E12-A176-4D8C-9923-334A6FFFF8F1}"/>
                </a:ext>
              </a:extLst>
            </p:cNvPr>
            <p:cNvSpPr/>
            <p:nvPr/>
          </p:nvSpPr>
          <p:spPr>
            <a:xfrm>
              <a:off x="3447597" y="3371683"/>
              <a:ext cx="2384266" cy="904427"/>
            </a:xfrm>
            <a:custGeom>
              <a:avLst/>
              <a:gdLst>
                <a:gd name="connsiteX0" fmla="*/ 0 w 2403475"/>
                <a:gd name="connsiteY0" fmla="*/ 0 h 905141"/>
                <a:gd name="connsiteX1" fmla="*/ 66675 w 2403475"/>
                <a:gd name="connsiteY1" fmla="*/ 415925 h 905141"/>
                <a:gd name="connsiteX2" fmla="*/ 149225 w 2403475"/>
                <a:gd name="connsiteY2" fmla="*/ 736600 h 905141"/>
                <a:gd name="connsiteX3" fmla="*/ 219075 w 2403475"/>
                <a:gd name="connsiteY3" fmla="*/ 869950 h 905141"/>
                <a:gd name="connsiteX4" fmla="*/ 307975 w 2403475"/>
                <a:gd name="connsiteY4" fmla="*/ 892175 h 905141"/>
                <a:gd name="connsiteX5" fmla="*/ 434975 w 2403475"/>
                <a:gd name="connsiteY5" fmla="*/ 695325 h 905141"/>
                <a:gd name="connsiteX6" fmla="*/ 527050 w 2403475"/>
                <a:gd name="connsiteY6" fmla="*/ 473075 h 905141"/>
                <a:gd name="connsiteX7" fmla="*/ 650875 w 2403475"/>
                <a:gd name="connsiteY7" fmla="*/ 288925 h 905141"/>
                <a:gd name="connsiteX8" fmla="*/ 717550 w 2403475"/>
                <a:gd name="connsiteY8" fmla="*/ 279400 h 905141"/>
                <a:gd name="connsiteX9" fmla="*/ 806450 w 2403475"/>
                <a:gd name="connsiteY9" fmla="*/ 355600 h 905141"/>
                <a:gd name="connsiteX10" fmla="*/ 920750 w 2403475"/>
                <a:gd name="connsiteY10" fmla="*/ 615950 h 905141"/>
                <a:gd name="connsiteX11" fmla="*/ 1028700 w 2403475"/>
                <a:gd name="connsiteY11" fmla="*/ 701675 h 905141"/>
                <a:gd name="connsiteX12" fmla="*/ 1206500 w 2403475"/>
                <a:gd name="connsiteY12" fmla="*/ 596900 h 905141"/>
                <a:gd name="connsiteX13" fmla="*/ 1374775 w 2403475"/>
                <a:gd name="connsiteY13" fmla="*/ 327025 h 905141"/>
                <a:gd name="connsiteX14" fmla="*/ 1527175 w 2403475"/>
                <a:gd name="connsiteY14" fmla="*/ 114300 h 905141"/>
                <a:gd name="connsiteX15" fmla="*/ 1663700 w 2403475"/>
                <a:gd name="connsiteY15" fmla="*/ 63500 h 905141"/>
                <a:gd name="connsiteX16" fmla="*/ 1790700 w 2403475"/>
                <a:gd name="connsiteY16" fmla="*/ 82550 h 905141"/>
                <a:gd name="connsiteX17" fmla="*/ 1968500 w 2403475"/>
                <a:gd name="connsiteY17" fmla="*/ 222250 h 905141"/>
                <a:gd name="connsiteX18" fmla="*/ 2063750 w 2403475"/>
                <a:gd name="connsiteY18" fmla="*/ 304800 h 905141"/>
                <a:gd name="connsiteX19" fmla="*/ 2203450 w 2403475"/>
                <a:gd name="connsiteY19" fmla="*/ 263525 h 905141"/>
                <a:gd name="connsiteX20" fmla="*/ 2333625 w 2403475"/>
                <a:gd name="connsiteY20" fmla="*/ 127000 h 905141"/>
                <a:gd name="connsiteX21" fmla="*/ 2403475 w 2403475"/>
                <a:gd name="connsiteY21" fmla="*/ 12700 h 90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03475" h="905141">
                  <a:moveTo>
                    <a:pt x="0" y="0"/>
                  </a:moveTo>
                  <a:cubicBezTo>
                    <a:pt x="20902" y="146579"/>
                    <a:pt x="41804" y="293158"/>
                    <a:pt x="66675" y="415925"/>
                  </a:cubicBezTo>
                  <a:cubicBezTo>
                    <a:pt x="91546" y="538692"/>
                    <a:pt x="123825" y="660929"/>
                    <a:pt x="149225" y="736600"/>
                  </a:cubicBezTo>
                  <a:cubicBezTo>
                    <a:pt x="174625" y="812271"/>
                    <a:pt x="192617" y="844021"/>
                    <a:pt x="219075" y="869950"/>
                  </a:cubicBezTo>
                  <a:cubicBezTo>
                    <a:pt x="245533" y="895879"/>
                    <a:pt x="271992" y="921279"/>
                    <a:pt x="307975" y="892175"/>
                  </a:cubicBezTo>
                  <a:cubicBezTo>
                    <a:pt x="343958" y="863071"/>
                    <a:pt x="398462" y="765175"/>
                    <a:pt x="434975" y="695325"/>
                  </a:cubicBezTo>
                  <a:cubicBezTo>
                    <a:pt x="471488" y="625475"/>
                    <a:pt x="491067" y="540808"/>
                    <a:pt x="527050" y="473075"/>
                  </a:cubicBezTo>
                  <a:cubicBezTo>
                    <a:pt x="563033" y="405342"/>
                    <a:pt x="619125" y="321204"/>
                    <a:pt x="650875" y="288925"/>
                  </a:cubicBezTo>
                  <a:cubicBezTo>
                    <a:pt x="682625" y="256646"/>
                    <a:pt x="691621" y="268288"/>
                    <a:pt x="717550" y="279400"/>
                  </a:cubicBezTo>
                  <a:cubicBezTo>
                    <a:pt x="743479" y="290513"/>
                    <a:pt x="772583" y="299508"/>
                    <a:pt x="806450" y="355600"/>
                  </a:cubicBezTo>
                  <a:cubicBezTo>
                    <a:pt x="840317" y="411692"/>
                    <a:pt x="883708" y="558271"/>
                    <a:pt x="920750" y="615950"/>
                  </a:cubicBezTo>
                  <a:cubicBezTo>
                    <a:pt x="957792" y="673629"/>
                    <a:pt x="981075" y="704850"/>
                    <a:pt x="1028700" y="701675"/>
                  </a:cubicBezTo>
                  <a:cubicBezTo>
                    <a:pt x="1076325" y="698500"/>
                    <a:pt x="1148821" y="659342"/>
                    <a:pt x="1206500" y="596900"/>
                  </a:cubicBezTo>
                  <a:cubicBezTo>
                    <a:pt x="1264179" y="534458"/>
                    <a:pt x="1321329" y="407458"/>
                    <a:pt x="1374775" y="327025"/>
                  </a:cubicBezTo>
                  <a:cubicBezTo>
                    <a:pt x="1428221" y="246592"/>
                    <a:pt x="1479021" y="158221"/>
                    <a:pt x="1527175" y="114300"/>
                  </a:cubicBezTo>
                  <a:cubicBezTo>
                    <a:pt x="1575329" y="70379"/>
                    <a:pt x="1619779" y="68792"/>
                    <a:pt x="1663700" y="63500"/>
                  </a:cubicBezTo>
                  <a:cubicBezTo>
                    <a:pt x="1707621" y="58208"/>
                    <a:pt x="1739900" y="56092"/>
                    <a:pt x="1790700" y="82550"/>
                  </a:cubicBezTo>
                  <a:cubicBezTo>
                    <a:pt x="1841500" y="109008"/>
                    <a:pt x="1922992" y="185208"/>
                    <a:pt x="1968500" y="222250"/>
                  </a:cubicBezTo>
                  <a:cubicBezTo>
                    <a:pt x="2014008" y="259292"/>
                    <a:pt x="2024592" y="297921"/>
                    <a:pt x="2063750" y="304800"/>
                  </a:cubicBezTo>
                  <a:cubicBezTo>
                    <a:pt x="2102908" y="311679"/>
                    <a:pt x="2158471" y="293158"/>
                    <a:pt x="2203450" y="263525"/>
                  </a:cubicBezTo>
                  <a:cubicBezTo>
                    <a:pt x="2248429" y="233892"/>
                    <a:pt x="2300288" y="168804"/>
                    <a:pt x="2333625" y="127000"/>
                  </a:cubicBezTo>
                  <a:cubicBezTo>
                    <a:pt x="2366962" y="85196"/>
                    <a:pt x="2385218" y="48948"/>
                    <a:pt x="2403475" y="12700"/>
                  </a:cubicBezTo>
                </a:path>
              </a:pathLst>
            </a:custGeom>
            <a:noFill/>
            <a:ln w="1905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black"/>
                </a:solidFill>
                <a:effectLst/>
                <a:uLnTx/>
                <a:uFillTx/>
                <a:latin typeface="Times New Roman" panose="020F0502020204030204"/>
                <a:ea typeface="黑体"/>
                <a:cs typeface="+mn-cs"/>
              </a:endParaRPr>
            </a:p>
          </p:txBody>
        </p:sp>
        <p:cxnSp>
          <p:nvCxnSpPr>
            <p:cNvPr id="78" name="直接连接符 77">
              <a:extLst>
                <a:ext uri="{FF2B5EF4-FFF2-40B4-BE49-F238E27FC236}">
                  <a16:creationId xmlns:a16="http://schemas.microsoft.com/office/drawing/2014/main" id="{FA0D2A7A-E856-4690-989E-E2D26C36D52F}"/>
                </a:ext>
              </a:extLst>
            </p:cNvPr>
            <p:cNvCxnSpPr/>
            <p:nvPr/>
          </p:nvCxnSpPr>
          <p:spPr>
            <a:xfrm>
              <a:off x="3390904" y="3634736"/>
              <a:ext cx="2395290" cy="0"/>
            </a:xfrm>
            <a:prstGeom prst="line">
              <a:avLst/>
            </a:prstGeom>
            <a:noFill/>
            <a:ln w="19050" cap="flat" cmpd="sng" algn="ctr">
              <a:solidFill>
                <a:srgbClr val="4472C4">
                  <a:lumMod val="75000"/>
                </a:srgbClr>
              </a:solidFill>
              <a:prstDash val="solid"/>
              <a:miter lim="800000"/>
            </a:ln>
            <a:effectLst/>
          </p:spPr>
        </p:cxnSp>
        <p:cxnSp>
          <p:nvCxnSpPr>
            <p:cNvPr id="79" name="直接连接符 78">
              <a:extLst>
                <a:ext uri="{FF2B5EF4-FFF2-40B4-BE49-F238E27FC236}">
                  <a16:creationId xmlns:a16="http://schemas.microsoft.com/office/drawing/2014/main" id="{B2D88C9E-4C3A-4E0E-9084-4EDBA90644B6}"/>
                </a:ext>
              </a:extLst>
            </p:cNvPr>
            <p:cNvCxnSpPr>
              <a:cxnSpLocks/>
            </p:cNvCxnSpPr>
            <p:nvPr/>
          </p:nvCxnSpPr>
          <p:spPr>
            <a:xfrm>
              <a:off x="4131757" y="3298712"/>
              <a:ext cx="0" cy="336024"/>
            </a:xfrm>
            <a:prstGeom prst="line">
              <a:avLst/>
            </a:prstGeom>
            <a:noFill/>
            <a:ln w="28575" cap="flat" cmpd="sng" algn="ctr">
              <a:solidFill>
                <a:srgbClr val="C00000"/>
              </a:solidFill>
              <a:prstDash val="solid"/>
              <a:miter lim="800000"/>
            </a:ln>
            <a:effectLst/>
          </p:spPr>
        </p:cxnSp>
        <p:sp>
          <p:nvSpPr>
            <p:cNvPr id="80" name="任意多边形: 形状 79">
              <a:extLst>
                <a:ext uri="{FF2B5EF4-FFF2-40B4-BE49-F238E27FC236}">
                  <a16:creationId xmlns:a16="http://schemas.microsoft.com/office/drawing/2014/main" id="{1D98142A-72D4-4D6E-A637-9CD6DC2D533A}"/>
                </a:ext>
              </a:extLst>
            </p:cNvPr>
            <p:cNvSpPr/>
            <p:nvPr/>
          </p:nvSpPr>
          <p:spPr>
            <a:xfrm>
              <a:off x="7975568" y="3371224"/>
              <a:ext cx="690644" cy="277257"/>
            </a:xfrm>
            <a:custGeom>
              <a:avLst/>
              <a:gdLst>
                <a:gd name="connsiteX0" fmla="*/ 0 w 701040"/>
                <a:gd name="connsiteY0" fmla="*/ 2318 h 276030"/>
                <a:gd name="connsiteX1" fmla="*/ 97155 w 701040"/>
                <a:gd name="connsiteY1" fmla="*/ 48038 h 276030"/>
                <a:gd name="connsiteX2" fmla="*/ 158115 w 701040"/>
                <a:gd name="connsiteY2" fmla="*/ 80423 h 276030"/>
                <a:gd name="connsiteX3" fmla="*/ 211455 w 701040"/>
                <a:gd name="connsiteY3" fmla="*/ 133763 h 276030"/>
                <a:gd name="connsiteX4" fmla="*/ 278130 w 701040"/>
                <a:gd name="connsiteY4" fmla="*/ 183293 h 276030"/>
                <a:gd name="connsiteX5" fmla="*/ 340995 w 701040"/>
                <a:gd name="connsiteY5" fmla="*/ 246158 h 276030"/>
                <a:gd name="connsiteX6" fmla="*/ 360045 w 701040"/>
                <a:gd name="connsiteY6" fmla="*/ 265208 h 276030"/>
                <a:gd name="connsiteX7" fmla="*/ 394335 w 701040"/>
                <a:gd name="connsiteY7" fmla="*/ 274733 h 276030"/>
                <a:gd name="connsiteX8" fmla="*/ 502920 w 701040"/>
                <a:gd name="connsiteY8" fmla="*/ 236633 h 276030"/>
                <a:gd name="connsiteX9" fmla="*/ 586740 w 701040"/>
                <a:gd name="connsiteY9" fmla="*/ 160433 h 276030"/>
                <a:gd name="connsiteX10" fmla="*/ 645795 w 701040"/>
                <a:gd name="connsiteY10" fmla="*/ 78518 h 276030"/>
                <a:gd name="connsiteX11" fmla="*/ 693420 w 701040"/>
                <a:gd name="connsiteY11" fmla="*/ 11843 h 276030"/>
                <a:gd name="connsiteX12" fmla="*/ 699135 w 701040"/>
                <a:gd name="connsiteY12" fmla="*/ 413 h 276030"/>
                <a:gd name="connsiteX13" fmla="*/ 701040 w 701040"/>
                <a:gd name="connsiteY13" fmla="*/ 2318 h 276030"/>
                <a:gd name="connsiteX14" fmla="*/ 0 w 701040"/>
                <a:gd name="connsiteY14" fmla="*/ 2318 h 27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1040" h="276030">
                  <a:moveTo>
                    <a:pt x="0" y="2318"/>
                  </a:moveTo>
                  <a:lnTo>
                    <a:pt x="97155" y="48038"/>
                  </a:lnTo>
                  <a:cubicBezTo>
                    <a:pt x="123507" y="61055"/>
                    <a:pt x="139065" y="66136"/>
                    <a:pt x="158115" y="80423"/>
                  </a:cubicBezTo>
                  <a:cubicBezTo>
                    <a:pt x="177165" y="94711"/>
                    <a:pt x="191453" y="116618"/>
                    <a:pt x="211455" y="133763"/>
                  </a:cubicBezTo>
                  <a:cubicBezTo>
                    <a:pt x="231457" y="150908"/>
                    <a:pt x="256540" y="164561"/>
                    <a:pt x="278130" y="183293"/>
                  </a:cubicBezTo>
                  <a:cubicBezTo>
                    <a:pt x="299720" y="202025"/>
                    <a:pt x="340995" y="246158"/>
                    <a:pt x="340995" y="246158"/>
                  </a:cubicBezTo>
                  <a:cubicBezTo>
                    <a:pt x="354647" y="259810"/>
                    <a:pt x="351155" y="260446"/>
                    <a:pt x="360045" y="265208"/>
                  </a:cubicBezTo>
                  <a:cubicBezTo>
                    <a:pt x="368935" y="269970"/>
                    <a:pt x="370523" y="279495"/>
                    <a:pt x="394335" y="274733"/>
                  </a:cubicBezTo>
                  <a:cubicBezTo>
                    <a:pt x="418147" y="269971"/>
                    <a:pt x="470852" y="255683"/>
                    <a:pt x="502920" y="236633"/>
                  </a:cubicBezTo>
                  <a:cubicBezTo>
                    <a:pt x="534988" y="217583"/>
                    <a:pt x="562928" y="186785"/>
                    <a:pt x="586740" y="160433"/>
                  </a:cubicBezTo>
                  <a:cubicBezTo>
                    <a:pt x="610552" y="134081"/>
                    <a:pt x="645795" y="78518"/>
                    <a:pt x="645795" y="78518"/>
                  </a:cubicBezTo>
                  <a:cubicBezTo>
                    <a:pt x="663575" y="53753"/>
                    <a:pt x="684530" y="24860"/>
                    <a:pt x="693420" y="11843"/>
                  </a:cubicBezTo>
                  <a:cubicBezTo>
                    <a:pt x="702310" y="-1174"/>
                    <a:pt x="697865" y="2000"/>
                    <a:pt x="699135" y="413"/>
                  </a:cubicBezTo>
                  <a:cubicBezTo>
                    <a:pt x="700405" y="-1174"/>
                    <a:pt x="701040" y="2318"/>
                    <a:pt x="701040" y="2318"/>
                  </a:cubicBezTo>
                  <a:lnTo>
                    <a:pt x="0" y="2318"/>
                  </a:lnTo>
                  <a:close/>
                </a:path>
              </a:pathLst>
            </a:cu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81" name="任意多边形: 形状 80">
              <a:extLst>
                <a:ext uri="{FF2B5EF4-FFF2-40B4-BE49-F238E27FC236}">
                  <a16:creationId xmlns:a16="http://schemas.microsoft.com/office/drawing/2014/main" id="{630E664C-09EA-4731-88DE-1CC49C5F6C57}"/>
                </a:ext>
              </a:extLst>
            </p:cNvPr>
            <p:cNvSpPr/>
            <p:nvPr/>
          </p:nvSpPr>
          <p:spPr>
            <a:xfrm>
              <a:off x="6982523" y="3375962"/>
              <a:ext cx="1001759" cy="665771"/>
            </a:xfrm>
            <a:custGeom>
              <a:avLst/>
              <a:gdLst>
                <a:gd name="connsiteX0" fmla="*/ 4058 w 1016837"/>
                <a:gd name="connsiteY0" fmla="*/ 9031 h 662824"/>
                <a:gd name="connsiteX1" fmla="*/ 4058 w 1016837"/>
                <a:gd name="connsiteY1" fmla="*/ 115711 h 662824"/>
                <a:gd name="connsiteX2" fmla="*/ 4058 w 1016837"/>
                <a:gd name="connsiteY2" fmla="*/ 201436 h 662824"/>
                <a:gd name="connsiteX3" fmla="*/ 5963 w 1016837"/>
                <a:gd name="connsiteY3" fmla="*/ 231916 h 662824"/>
                <a:gd name="connsiteX4" fmla="*/ 78353 w 1016837"/>
                <a:gd name="connsiteY4" fmla="*/ 260491 h 662824"/>
                <a:gd name="connsiteX5" fmla="*/ 141218 w 1016837"/>
                <a:gd name="connsiteY5" fmla="*/ 327166 h 662824"/>
                <a:gd name="connsiteX6" fmla="*/ 183128 w 1016837"/>
                <a:gd name="connsiteY6" fmla="*/ 439561 h 662824"/>
                <a:gd name="connsiteX7" fmla="*/ 230753 w 1016837"/>
                <a:gd name="connsiteY7" fmla="*/ 561481 h 662824"/>
                <a:gd name="connsiteX8" fmla="*/ 284093 w 1016837"/>
                <a:gd name="connsiteY8" fmla="*/ 637681 h 662824"/>
                <a:gd name="connsiteX9" fmla="*/ 354578 w 1016837"/>
                <a:gd name="connsiteY9" fmla="*/ 662446 h 662824"/>
                <a:gd name="connsiteX10" fmla="*/ 461258 w 1016837"/>
                <a:gd name="connsiteY10" fmla="*/ 622441 h 662824"/>
                <a:gd name="connsiteX11" fmla="*/ 545078 w 1016837"/>
                <a:gd name="connsiteY11" fmla="*/ 542431 h 662824"/>
                <a:gd name="connsiteX12" fmla="*/ 636518 w 1016837"/>
                <a:gd name="connsiteY12" fmla="*/ 374791 h 662824"/>
                <a:gd name="connsiteX13" fmla="*/ 714623 w 1016837"/>
                <a:gd name="connsiteY13" fmla="*/ 237631 h 662824"/>
                <a:gd name="connsiteX14" fmla="*/ 828923 w 1016837"/>
                <a:gd name="connsiteY14" fmla="*/ 73801 h 662824"/>
                <a:gd name="connsiteX15" fmla="*/ 966083 w 1016837"/>
                <a:gd name="connsiteY15" fmla="*/ 22366 h 662824"/>
                <a:gd name="connsiteX16" fmla="*/ 1013708 w 1016837"/>
                <a:gd name="connsiteY16" fmla="*/ 20461 h 662824"/>
                <a:gd name="connsiteX17" fmla="*/ 1011803 w 1016837"/>
                <a:gd name="connsiteY17" fmla="*/ 1411 h 662824"/>
                <a:gd name="connsiteX18" fmla="*/ 1007993 w 1016837"/>
                <a:gd name="connsiteY18" fmla="*/ 1411 h 662824"/>
                <a:gd name="connsiteX19" fmla="*/ 4058 w 1016837"/>
                <a:gd name="connsiteY19" fmla="*/ 9031 h 66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6837" h="662824">
                  <a:moveTo>
                    <a:pt x="4058" y="9031"/>
                  </a:moveTo>
                  <a:lnTo>
                    <a:pt x="4058" y="115711"/>
                  </a:lnTo>
                  <a:cubicBezTo>
                    <a:pt x="4058" y="147778"/>
                    <a:pt x="3741" y="182069"/>
                    <a:pt x="4058" y="201436"/>
                  </a:cubicBezTo>
                  <a:cubicBezTo>
                    <a:pt x="4375" y="220803"/>
                    <a:pt x="-6420" y="222074"/>
                    <a:pt x="5963" y="231916"/>
                  </a:cubicBezTo>
                  <a:cubicBezTo>
                    <a:pt x="18346" y="241759"/>
                    <a:pt x="55811" y="244616"/>
                    <a:pt x="78353" y="260491"/>
                  </a:cubicBezTo>
                  <a:cubicBezTo>
                    <a:pt x="100896" y="276366"/>
                    <a:pt x="123756" y="297321"/>
                    <a:pt x="141218" y="327166"/>
                  </a:cubicBezTo>
                  <a:cubicBezTo>
                    <a:pt x="158681" y="357011"/>
                    <a:pt x="168206" y="400509"/>
                    <a:pt x="183128" y="439561"/>
                  </a:cubicBezTo>
                  <a:cubicBezTo>
                    <a:pt x="198050" y="478613"/>
                    <a:pt x="213926" y="528461"/>
                    <a:pt x="230753" y="561481"/>
                  </a:cubicBezTo>
                  <a:cubicBezTo>
                    <a:pt x="247581" y="594501"/>
                    <a:pt x="263456" y="620854"/>
                    <a:pt x="284093" y="637681"/>
                  </a:cubicBezTo>
                  <a:cubicBezTo>
                    <a:pt x="304730" y="654508"/>
                    <a:pt x="325051" y="664986"/>
                    <a:pt x="354578" y="662446"/>
                  </a:cubicBezTo>
                  <a:cubicBezTo>
                    <a:pt x="384105" y="659906"/>
                    <a:pt x="429508" y="642444"/>
                    <a:pt x="461258" y="622441"/>
                  </a:cubicBezTo>
                  <a:cubicBezTo>
                    <a:pt x="493008" y="602438"/>
                    <a:pt x="515868" y="583706"/>
                    <a:pt x="545078" y="542431"/>
                  </a:cubicBezTo>
                  <a:cubicBezTo>
                    <a:pt x="574288" y="501156"/>
                    <a:pt x="608260" y="425591"/>
                    <a:pt x="636518" y="374791"/>
                  </a:cubicBezTo>
                  <a:cubicBezTo>
                    <a:pt x="664776" y="323991"/>
                    <a:pt x="682556" y="287796"/>
                    <a:pt x="714623" y="237631"/>
                  </a:cubicBezTo>
                  <a:cubicBezTo>
                    <a:pt x="746690" y="187466"/>
                    <a:pt x="787013" y="109678"/>
                    <a:pt x="828923" y="73801"/>
                  </a:cubicBezTo>
                  <a:cubicBezTo>
                    <a:pt x="870833" y="37924"/>
                    <a:pt x="935286" y="31256"/>
                    <a:pt x="966083" y="22366"/>
                  </a:cubicBezTo>
                  <a:cubicBezTo>
                    <a:pt x="996881" y="13476"/>
                    <a:pt x="1006088" y="23954"/>
                    <a:pt x="1013708" y="20461"/>
                  </a:cubicBezTo>
                  <a:cubicBezTo>
                    <a:pt x="1021328" y="16968"/>
                    <a:pt x="1012755" y="4586"/>
                    <a:pt x="1011803" y="1411"/>
                  </a:cubicBezTo>
                  <a:cubicBezTo>
                    <a:pt x="1010851" y="-1764"/>
                    <a:pt x="1007993" y="1411"/>
                    <a:pt x="1007993" y="1411"/>
                  </a:cubicBezTo>
                  <a:lnTo>
                    <a:pt x="4058" y="9031"/>
                  </a:lnTo>
                  <a:close/>
                </a:path>
              </a:pathLst>
            </a:cu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82" name="任意多边形: 形状 81">
              <a:extLst>
                <a:ext uri="{FF2B5EF4-FFF2-40B4-BE49-F238E27FC236}">
                  <a16:creationId xmlns:a16="http://schemas.microsoft.com/office/drawing/2014/main" id="{C8C0D29E-B3B4-43C9-BA29-B62D5D887FA7}"/>
                </a:ext>
              </a:extLst>
            </p:cNvPr>
            <p:cNvSpPr/>
            <p:nvPr/>
          </p:nvSpPr>
          <p:spPr>
            <a:xfrm>
              <a:off x="6325904" y="3380816"/>
              <a:ext cx="667669" cy="861604"/>
            </a:xfrm>
            <a:custGeom>
              <a:avLst/>
              <a:gdLst>
                <a:gd name="connsiteX0" fmla="*/ 0 w 677719"/>
                <a:gd name="connsiteY0" fmla="*/ 11818 h 857791"/>
                <a:gd name="connsiteX1" fmla="*/ 28575 w 677719"/>
                <a:gd name="connsiteY1" fmla="*/ 202318 h 857791"/>
                <a:gd name="connsiteX2" fmla="*/ 78105 w 677719"/>
                <a:gd name="connsiteY2" fmla="*/ 457588 h 857791"/>
                <a:gd name="connsiteX3" fmla="*/ 137160 w 677719"/>
                <a:gd name="connsiteY3" fmla="*/ 686188 h 857791"/>
                <a:gd name="connsiteX4" fmla="*/ 198120 w 677719"/>
                <a:gd name="connsiteY4" fmla="*/ 810013 h 857791"/>
                <a:gd name="connsiteX5" fmla="*/ 257175 w 677719"/>
                <a:gd name="connsiteY5" fmla="*/ 857638 h 857791"/>
                <a:gd name="connsiteX6" fmla="*/ 314325 w 677719"/>
                <a:gd name="connsiteY6" fmla="*/ 817633 h 857791"/>
                <a:gd name="connsiteX7" fmla="*/ 413385 w 677719"/>
                <a:gd name="connsiteY7" fmla="*/ 646183 h 857791"/>
                <a:gd name="connsiteX8" fmla="*/ 474345 w 677719"/>
                <a:gd name="connsiteY8" fmla="*/ 478543 h 857791"/>
                <a:gd name="connsiteX9" fmla="*/ 577215 w 677719"/>
                <a:gd name="connsiteY9" fmla="*/ 301378 h 857791"/>
                <a:gd name="connsiteX10" fmla="*/ 657225 w 677719"/>
                <a:gd name="connsiteY10" fmla="*/ 221368 h 857791"/>
                <a:gd name="connsiteX11" fmla="*/ 664845 w 677719"/>
                <a:gd name="connsiteY11" fmla="*/ 181363 h 857791"/>
                <a:gd name="connsiteX12" fmla="*/ 664845 w 677719"/>
                <a:gd name="connsiteY12" fmla="*/ 88018 h 857791"/>
                <a:gd name="connsiteX13" fmla="*/ 664845 w 677719"/>
                <a:gd name="connsiteY13" fmla="*/ 15628 h 857791"/>
                <a:gd name="connsiteX14" fmla="*/ 659130 w 677719"/>
                <a:gd name="connsiteY14" fmla="*/ 388 h 857791"/>
                <a:gd name="connsiteX15" fmla="*/ 432435 w 677719"/>
                <a:gd name="connsiteY15" fmla="*/ 4198 h 857791"/>
                <a:gd name="connsiteX16" fmla="*/ 0 w 677719"/>
                <a:gd name="connsiteY16" fmla="*/ 11818 h 8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7719" h="857791">
                  <a:moveTo>
                    <a:pt x="0" y="11818"/>
                  </a:moveTo>
                  <a:cubicBezTo>
                    <a:pt x="7779" y="69920"/>
                    <a:pt x="15558" y="128023"/>
                    <a:pt x="28575" y="202318"/>
                  </a:cubicBezTo>
                  <a:cubicBezTo>
                    <a:pt x="41592" y="276613"/>
                    <a:pt x="60008" y="376943"/>
                    <a:pt x="78105" y="457588"/>
                  </a:cubicBezTo>
                  <a:cubicBezTo>
                    <a:pt x="96202" y="538233"/>
                    <a:pt x="117158" y="627451"/>
                    <a:pt x="137160" y="686188"/>
                  </a:cubicBezTo>
                  <a:cubicBezTo>
                    <a:pt x="157162" y="744925"/>
                    <a:pt x="178118" y="781438"/>
                    <a:pt x="198120" y="810013"/>
                  </a:cubicBezTo>
                  <a:cubicBezTo>
                    <a:pt x="218122" y="838588"/>
                    <a:pt x="237808" y="856368"/>
                    <a:pt x="257175" y="857638"/>
                  </a:cubicBezTo>
                  <a:cubicBezTo>
                    <a:pt x="276543" y="858908"/>
                    <a:pt x="288290" y="852875"/>
                    <a:pt x="314325" y="817633"/>
                  </a:cubicBezTo>
                  <a:cubicBezTo>
                    <a:pt x="340360" y="782391"/>
                    <a:pt x="386715" y="702698"/>
                    <a:pt x="413385" y="646183"/>
                  </a:cubicBezTo>
                  <a:cubicBezTo>
                    <a:pt x="440055" y="589668"/>
                    <a:pt x="447040" y="536010"/>
                    <a:pt x="474345" y="478543"/>
                  </a:cubicBezTo>
                  <a:cubicBezTo>
                    <a:pt x="501650" y="421076"/>
                    <a:pt x="546735" y="344241"/>
                    <a:pt x="577215" y="301378"/>
                  </a:cubicBezTo>
                  <a:cubicBezTo>
                    <a:pt x="607695" y="258516"/>
                    <a:pt x="642620" y="241371"/>
                    <a:pt x="657225" y="221368"/>
                  </a:cubicBezTo>
                  <a:cubicBezTo>
                    <a:pt x="671830" y="201366"/>
                    <a:pt x="663575" y="203588"/>
                    <a:pt x="664845" y="181363"/>
                  </a:cubicBezTo>
                  <a:cubicBezTo>
                    <a:pt x="666115" y="159138"/>
                    <a:pt x="664845" y="88018"/>
                    <a:pt x="664845" y="88018"/>
                  </a:cubicBezTo>
                  <a:cubicBezTo>
                    <a:pt x="664845" y="60396"/>
                    <a:pt x="665798" y="30233"/>
                    <a:pt x="664845" y="15628"/>
                  </a:cubicBezTo>
                  <a:cubicBezTo>
                    <a:pt x="663893" y="1023"/>
                    <a:pt x="697865" y="2293"/>
                    <a:pt x="659130" y="388"/>
                  </a:cubicBezTo>
                  <a:cubicBezTo>
                    <a:pt x="620395" y="-1517"/>
                    <a:pt x="432435" y="4198"/>
                    <a:pt x="432435" y="4198"/>
                  </a:cubicBezTo>
                  <a:lnTo>
                    <a:pt x="0" y="11818"/>
                  </a:lnTo>
                  <a:close/>
                </a:path>
              </a:pathLst>
            </a:cu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cxnSp>
          <p:nvCxnSpPr>
            <p:cNvPr id="83" name="直接连接符 82">
              <a:extLst>
                <a:ext uri="{FF2B5EF4-FFF2-40B4-BE49-F238E27FC236}">
                  <a16:creationId xmlns:a16="http://schemas.microsoft.com/office/drawing/2014/main" id="{186504C9-D665-49AE-B720-92323C2DA3A2}"/>
                </a:ext>
              </a:extLst>
            </p:cNvPr>
            <p:cNvCxnSpPr>
              <a:cxnSpLocks/>
            </p:cNvCxnSpPr>
            <p:nvPr/>
          </p:nvCxnSpPr>
          <p:spPr>
            <a:xfrm>
              <a:off x="7978071" y="3295100"/>
              <a:ext cx="0" cy="110417"/>
            </a:xfrm>
            <a:prstGeom prst="line">
              <a:avLst/>
            </a:prstGeom>
            <a:noFill/>
            <a:ln w="28575" cap="flat" cmpd="sng" algn="ctr">
              <a:solidFill>
                <a:srgbClr val="C00000"/>
              </a:solidFill>
              <a:prstDash val="solid"/>
              <a:miter lim="800000"/>
            </a:ln>
            <a:effectLst/>
          </p:spPr>
        </p:cxnSp>
        <p:cxnSp>
          <p:nvCxnSpPr>
            <p:cNvPr id="84" name="直接连接符 83">
              <a:extLst>
                <a:ext uri="{FF2B5EF4-FFF2-40B4-BE49-F238E27FC236}">
                  <a16:creationId xmlns:a16="http://schemas.microsoft.com/office/drawing/2014/main" id="{232ED2D4-CFA5-4326-A174-B68CBB0AD6CB}"/>
                </a:ext>
              </a:extLst>
            </p:cNvPr>
            <p:cNvCxnSpPr>
              <a:cxnSpLocks/>
            </p:cNvCxnSpPr>
            <p:nvPr/>
          </p:nvCxnSpPr>
          <p:spPr>
            <a:xfrm>
              <a:off x="6982142" y="3275978"/>
              <a:ext cx="0" cy="337784"/>
            </a:xfrm>
            <a:prstGeom prst="line">
              <a:avLst/>
            </a:prstGeom>
            <a:noFill/>
            <a:ln w="28575" cap="flat" cmpd="sng" algn="ctr">
              <a:solidFill>
                <a:srgbClr val="C00000"/>
              </a:solidFill>
              <a:prstDash val="solid"/>
              <a:miter lim="800000"/>
            </a:ln>
            <a:effectLst/>
          </p:spPr>
        </p:cxnSp>
        <p:sp>
          <p:nvSpPr>
            <p:cNvPr id="85" name="任意多边形: 形状 84">
              <a:extLst>
                <a:ext uri="{FF2B5EF4-FFF2-40B4-BE49-F238E27FC236}">
                  <a16:creationId xmlns:a16="http://schemas.microsoft.com/office/drawing/2014/main" id="{0AF7EBF1-B8AC-455F-B32B-4FBB970511CD}"/>
                </a:ext>
              </a:extLst>
            </p:cNvPr>
            <p:cNvSpPr/>
            <p:nvPr/>
          </p:nvSpPr>
          <p:spPr>
            <a:xfrm>
              <a:off x="6310704" y="3342490"/>
              <a:ext cx="2367834" cy="909165"/>
            </a:xfrm>
            <a:custGeom>
              <a:avLst/>
              <a:gdLst>
                <a:gd name="connsiteX0" fmla="*/ 0 w 2403475"/>
                <a:gd name="connsiteY0" fmla="*/ 0 h 905141"/>
                <a:gd name="connsiteX1" fmla="*/ 66675 w 2403475"/>
                <a:gd name="connsiteY1" fmla="*/ 415925 h 905141"/>
                <a:gd name="connsiteX2" fmla="*/ 149225 w 2403475"/>
                <a:gd name="connsiteY2" fmla="*/ 736600 h 905141"/>
                <a:gd name="connsiteX3" fmla="*/ 219075 w 2403475"/>
                <a:gd name="connsiteY3" fmla="*/ 869950 h 905141"/>
                <a:gd name="connsiteX4" fmla="*/ 307975 w 2403475"/>
                <a:gd name="connsiteY4" fmla="*/ 892175 h 905141"/>
                <a:gd name="connsiteX5" fmla="*/ 434975 w 2403475"/>
                <a:gd name="connsiteY5" fmla="*/ 695325 h 905141"/>
                <a:gd name="connsiteX6" fmla="*/ 527050 w 2403475"/>
                <a:gd name="connsiteY6" fmla="*/ 473075 h 905141"/>
                <a:gd name="connsiteX7" fmla="*/ 650875 w 2403475"/>
                <a:gd name="connsiteY7" fmla="*/ 288925 h 905141"/>
                <a:gd name="connsiteX8" fmla="*/ 717550 w 2403475"/>
                <a:gd name="connsiteY8" fmla="*/ 279400 h 905141"/>
                <a:gd name="connsiteX9" fmla="*/ 806450 w 2403475"/>
                <a:gd name="connsiteY9" fmla="*/ 355600 h 905141"/>
                <a:gd name="connsiteX10" fmla="*/ 920750 w 2403475"/>
                <a:gd name="connsiteY10" fmla="*/ 615950 h 905141"/>
                <a:gd name="connsiteX11" fmla="*/ 1028700 w 2403475"/>
                <a:gd name="connsiteY11" fmla="*/ 701675 h 905141"/>
                <a:gd name="connsiteX12" fmla="*/ 1206500 w 2403475"/>
                <a:gd name="connsiteY12" fmla="*/ 596900 h 905141"/>
                <a:gd name="connsiteX13" fmla="*/ 1374775 w 2403475"/>
                <a:gd name="connsiteY13" fmla="*/ 327025 h 905141"/>
                <a:gd name="connsiteX14" fmla="*/ 1527175 w 2403475"/>
                <a:gd name="connsiteY14" fmla="*/ 114300 h 905141"/>
                <a:gd name="connsiteX15" fmla="*/ 1663700 w 2403475"/>
                <a:gd name="connsiteY15" fmla="*/ 63500 h 905141"/>
                <a:gd name="connsiteX16" fmla="*/ 1790700 w 2403475"/>
                <a:gd name="connsiteY16" fmla="*/ 82550 h 905141"/>
                <a:gd name="connsiteX17" fmla="*/ 1968500 w 2403475"/>
                <a:gd name="connsiteY17" fmla="*/ 222250 h 905141"/>
                <a:gd name="connsiteX18" fmla="*/ 2063750 w 2403475"/>
                <a:gd name="connsiteY18" fmla="*/ 304800 h 905141"/>
                <a:gd name="connsiteX19" fmla="*/ 2203450 w 2403475"/>
                <a:gd name="connsiteY19" fmla="*/ 263525 h 905141"/>
                <a:gd name="connsiteX20" fmla="*/ 2333625 w 2403475"/>
                <a:gd name="connsiteY20" fmla="*/ 127000 h 905141"/>
                <a:gd name="connsiteX21" fmla="*/ 2403475 w 2403475"/>
                <a:gd name="connsiteY21" fmla="*/ 12700 h 90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03475" h="905141">
                  <a:moveTo>
                    <a:pt x="0" y="0"/>
                  </a:moveTo>
                  <a:cubicBezTo>
                    <a:pt x="20902" y="146579"/>
                    <a:pt x="41804" y="293158"/>
                    <a:pt x="66675" y="415925"/>
                  </a:cubicBezTo>
                  <a:cubicBezTo>
                    <a:pt x="91546" y="538692"/>
                    <a:pt x="123825" y="660929"/>
                    <a:pt x="149225" y="736600"/>
                  </a:cubicBezTo>
                  <a:cubicBezTo>
                    <a:pt x="174625" y="812271"/>
                    <a:pt x="192617" y="844021"/>
                    <a:pt x="219075" y="869950"/>
                  </a:cubicBezTo>
                  <a:cubicBezTo>
                    <a:pt x="245533" y="895879"/>
                    <a:pt x="271992" y="921279"/>
                    <a:pt x="307975" y="892175"/>
                  </a:cubicBezTo>
                  <a:cubicBezTo>
                    <a:pt x="343958" y="863071"/>
                    <a:pt x="398462" y="765175"/>
                    <a:pt x="434975" y="695325"/>
                  </a:cubicBezTo>
                  <a:cubicBezTo>
                    <a:pt x="471488" y="625475"/>
                    <a:pt x="491067" y="540808"/>
                    <a:pt x="527050" y="473075"/>
                  </a:cubicBezTo>
                  <a:cubicBezTo>
                    <a:pt x="563033" y="405342"/>
                    <a:pt x="619125" y="321204"/>
                    <a:pt x="650875" y="288925"/>
                  </a:cubicBezTo>
                  <a:cubicBezTo>
                    <a:pt x="682625" y="256646"/>
                    <a:pt x="691621" y="268288"/>
                    <a:pt x="717550" y="279400"/>
                  </a:cubicBezTo>
                  <a:cubicBezTo>
                    <a:pt x="743479" y="290513"/>
                    <a:pt x="772583" y="299508"/>
                    <a:pt x="806450" y="355600"/>
                  </a:cubicBezTo>
                  <a:cubicBezTo>
                    <a:pt x="840317" y="411692"/>
                    <a:pt x="883708" y="558271"/>
                    <a:pt x="920750" y="615950"/>
                  </a:cubicBezTo>
                  <a:cubicBezTo>
                    <a:pt x="957792" y="673629"/>
                    <a:pt x="981075" y="704850"/>
                    <a:pt x="1028700" y="701675"/>
                  </a:cubicBezTo>
                  <a:cubicBezTo>
                    <a:pt x="1076325" y="698500"/>
                    <a:pt x="1148821" y="659342"/>
                    <a:pt x="1206500" y="596900"/>
                  </a:cubicBezTo>
                  <a:cubicBezTo>
                    <a:pt x="1264179" y="534458"/>
                    <a:pt x="1321329" y="407458"/>
                    <a:pt x="1374775" y="327025"/>
                  </a:cubicBezTo>
                  <a:cubicBezTo>
                    <a:pt x="1428221" y="246592"/>
                    <a:pt x="1479021" y="158221"/>
                    <a:pt x="1527175" y="114300"/>
                  </a:cubicBezTo>
                  <a:cubicBezTo>
                    <a:pt x="1575329" y="70379"/>
                    <a:pt x="1619779" y="68792"/>
                    <a:pt x="1663700" y="63500"/>
                  </a:cubicBezTo>
                  <a:cubicBezTo>
                    <a:pt x="1707621" y="58208"/>
                    <a:pt x="1739900" y="56092"/>
                    <a:pt x="1790700" y="82550"/>
                  </a:cubicBezTo>
                  <a:cubicBezTo>
                    <a:pt x="1841500" y="109008"/>
                    <a:pt x="1922992" y="185208"/>
                    <a:pt x="1968500" y="222250"/>
                  </a:cubicBezTo>
                  <a:cubicBezTo>
                    <a:pt x="2014008" y="259292"/>
                    <a:pt x="2024592" y="297921"/>
                    <a:pt x="2063750" y="304800"/>
                  </a:cubicBezTo>
                  <a:cubicBezTo>
                    <a:pt x="2102908" y="311679"/>
                    <a:pt x="2158471" y="293158"/>
                    <a:pt x="2203450" y="263525"/>
                  </a:cubicBezTo>
                  <a:cubicBezTo>
                    <a:pt x="2248429" y="233892"/>
                    <a:pt x="2300288" y="168804"/>
                    <a:pt x="2333625" y="127000"/>
                  </a:cubicBezTo>
                  <a:cubicBezTo>
                    <a:pt x="2366962" y="85196"/>
                    <a:pt x="2385218" y="48948"/>
                    <a:pt x="2403475" y="12700"/>
                  </a:cubicBezTo>
                </a:path>
              </a:pathLst>
            </a:custGeom>
            <a:noFill/>
            <a:ln w="1905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black"/>
                </a:solidFill>
                <a:effectLst/>
                <a:uLnTx/>
                <a:uFillTx/>
                <a:latin typeface="Times New Roman" panose="020F0502020204030204"/>
                <a:ea typeface="黑体"/>
                <a:cs typeface="+mn-cs"/>
              </a:endParaRPr>
            </a:p>
          </p:txBody>
        </p:sp>
        <p:cxnSp>
          <p:nvCxnSpPr>
            <p:cNvPr id="86" name="直接连接符 85">
              <a:extLst>
                <a:ext uri="{FF2B5EF4-FFF2-40B4-BE49-F238E27FC236}">
                  <a16:creationId xmlns:a16="http://schemas.microsoft.com/office/drawing/2014/main" id="{8F1709D4-68A9-4ACC-A64C-572DDAC376FE}"/>
                </a:ext>
              </a:extLst>
            </p:cNvPr>
            <p:cNvCxnSpPr>
              <a:cxnSpLocks/>
            </p:cNvCxnSpPr>
            <p:nvPr/>
          </p:nvCxnSpPr>
          <p:spPr>
            <a:xfrm flipV="1">
              <a:off x="6310704" y="3372712"/>
              <a:ext cx="2383474" cy="14352"/>
            </a:xfrm>
            <a:prstGeom prst="line">
              <a:avLst/>
            </a:prstGeom>
            <a:noFill/>
            <a:ln w="19050" cap="flat" cmpd="sng" algn="ctr">
              <a:solidFill>
                <a:srgbClr val="4472C4">
                  <a:lumMod val="75000"/>
                </a:srgbClr>
              </a:solidFill>
              <a:prstDash val="solid"/>
              <a:miter lim="800000"/>
            </a:ln>
            <a:effectLst/>
          </p:spPr>
        </p:cxnSp>
        <p:cxnSp>
          <p:nvCxnSpPr>
            <p:cNvPr id="87" name="直接箭头连接符 86">
              <a:extLst>
                <a:ext uri="{FF2B5EF4-FFF2-40B4-BE49-F238E27FC236}">
                  <a16:creationId xmlns:a16="http://schemas.microsoft.com/office/drawing/2014/main" id="{724FD51A-EA8D-4481-94B3-9F268D68BF6D}"/>
                </a:ext>
              </a:extLst>
            </p:cNvPr>
            <p:cNvCxnSpPr>
              <a:cxnSpLocks/>
              <a:stCxn id="85" idx="4"/>
            </p:cNvCxnSpPr>
            <p:nvPr/>
          </p:nvCxnSpPr>
          <p:spPr>
            <a:xfrm>
              <a:off x="6614112" y="4238632"/>
              <a:ext cx="275452" cy="104035"/>
            </a:xfrm>
            <a:prstGeom prst="straightConnector1">
              <a:avLst/>
            </a:prstGeom>
            <a:noFill/>
            <a:ln w="9525" cap="flat" cmpd="sng" algn="ctr">
              <a:solidFill>
                <a:sysClr val="windowText" lastClr="000000"/>
              </a:solidFill>
              <a:prstDash val="solid"/>
              <a:miter lim="800000"/>
              <a:tailEnd type="stealth"/>
            </a:ln>
            <a:effectLst/>
          </p:spPr>
        </p:cxnSp>
        <p:cxnSp>
          <p:nvCxnSpPr>
            <p:cNvPr id="88" name="直接箭头连接符 87">
              <a:extLst>
                <a:ext uri="{FF2B5EF4-FFF2-40B4-BE49-F238E27FC236}">
                  <a16:creationId xmlns:a16="http://schemas.microsoft.com/office/drawing/2014/main" id="{DF15C3C0-6F57-48F7-9BFB-4CFB5CF87319}"/>
                </a:ext>
              </a:extLst>
            </p:cNvPr>
            <p:cNvCxnSpPr>
              <a:cxnSpLocks/>
              <a:stCxn id="85" idx="11"/>
            </p:cNvCxnSpPr>
            <p:nvPr/>
          </p:nvCxnSpPr>
          <p:spPr>
            <a:xfrm>
              <a:off x="7324150" y="4047284"/>
              <a:ext cx="183067" cy="157273"/>
            </a:xfrm>
            <a:prstGeom prst="straightConnector1">
              <a:avLst/>
            </a:prstGeom>
            <a:noFill/>
            <a:ln w="9525" cap="flat" cmpd="sng" algn="ctr">
              <a:solidFill>
                <a:sysClr val="windowText" lastClr="000000"/>
              </a:solidFill>
              <a:prstDash val="solid"/>
              <a:miter lim="800000"/>
              <a:tailEnd type="stealth"/>
            </a:ln>
            <a:effectLst/>
          </p:spPr>
        </p:cxnSp>
        <p:cxnSp>
          <p:nvCxnSpPr>
            <p:cNvPr id="90" name="直接箭头连接符 89">
              <a:extLst>
                <a:ext uri="{FF2B5EF4-FFF2-40B4-BE49-F238E27FC236}">
                  <a16:creationId xmlns:a16="http://schemas.microsoft.com/office/drawing/2014/main" id="{D699A2CC-1F02-4A21-9990-239917361D23}"/>
                </a:ext>
              </a:extLst>
            </p:cNvPr>
            <p:cNvCxnSpPr>
              <a:cxnSpLocks/>
              <a:stCxn id="85" idx="18"/>
            </p:cNvCxnSpPr>
            <p:nvPr/>
          </p:nvCxnSpPr>
          <p:spPr>
            <a:xfrm flipH="1">
              <a:off x="8123402" y="3648645"/>
              <a:ext cx="220450" cy="488597"/>
            </a:xfrm>
            <a:prstGeom prst="straightConnector1">
              <a:avLst/>
            </a:prstGeom>
            <a:noFill/>
            <a:ln w="9525" cap="flat" cmpd="sng" algn="ctr">
              <a:solidFill>
                <a:sysClr val="windowText" lastClr="000000"/>
              </a:solidFill>
              <a:prstDash val="solid"/>
              <a:miter lim="800000"/>
              <a:tailEnd type="stealth"/>
            </a:ln>
            <a:effectLst/>
          </p:spPr>
        </p:cxnSp>
        <p:sp>
          <p:nvSpPr>
            <p:cNvPr id="91" name="任意多边形: 形状 90">
              <a:extLst>
                <a:ext uri="{FF2B5EF4-FFF2-40B4-BE49-F238E27FC236}">
                  <a16:creationId xmlns:a16="http://schemas.microsoft.com/office/drawing/2014/main" id="{59752D68-CD46-4A8A-B293-B4DC6D6AA397}"/>
                </a:ext>
              </a:extLst>
            </p:cNvPr>
            <p:cNvSpPr/>
            <p:nvPr/>
          </p:nvSpPr>
          <p:spPr>
            <a:xfrm>
              <a:off x="1495660" y="3981769"/>
              <a:ext cx="265760" cy="92148"/>
            </a:xfrm>
            <a:custGeom>
              <a:avLst/>
              <a:gdLst>
                <a:gd name="connsiteX0" fmla="*/ 7551 w 267221"/>
                <a:gd name="connsiteY0" fmla="*/ 5520 h 90629"/>
                <a:gd name="connsiteX1" fmla="*/ 68511 w 267221"/>
                <a:gd name="connsiteY1" fmla="*/ 76005 h 90629"/>
                <a:gd name="connsiteX2" fmla="*/ 125661 w 267221"/>
                <a:gd name="connsiteY2" fmla="*/ 87435 h 90629"/>
                <a:gd name="connsiteX3" fmla="*/ 230436 w 267221"/>
                <a:gd name="connsiteY3" fmla="*/ 34095 h 90629"/>
                <a:gd name="connsiteX4" fmla="*/ 253296 w 267221"/>
                <a:gd name="connsiteY4" fmla="*/ 7425 h 90629"/>
                <a:gd name="connsiteX5" fmla="*/ 7551 w 267221"/>
                <a:gd name="connsiteY5" fmla="*/ 5520 h 9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221" h="90629">
                  <a:moveTo>
                    <a:pt x="7551" y="5520"/>
                  </a:moveTo>
                  <a:cubicBezTo>
                    <a:pt x="-23247" y="16950"/>
                    <a:pt x="48826" y="62353"/>
                    <a:pt x="68511" y="76005"/>
                  </a:cubicBezTo>
                  <a:cubicBezTo>
                    <a:pt x="88196" y="89658"/>
                    <a:pt x="98674" y="94420"/>
                    <a:pt x="125661" y="87435"/>
                  </a:cubicBezTo>
                  <a:cubicBezTo>
                    <a:pt x="152648" y="80450"/>
                    <a:pt x="209164" y="47430"/>
                    <a:pt x="230436" y="34095"/>
                  </a:cubicBezTo>
                  <a:cubicBezTo>
                    <a:pt x="251709" y="20760"/>
                    <a:pt x="286951" y="11552"/>
                    <a:pt x="253296" y="7425"/>
                  </a:cubicBezTo>
                  <a:cubicBezTo>
                    <a:pt x="219641" y="3298"/>
                    <a:pt x="38349" y="-5910"/>
                    <a:pt x="7551" y="5520"/>
                  </a:cubicBezTo>
                  <a:close/>
                </a:path>
              </a:pathLst>
            </a:cu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92" name="任意多边形: 形状 91">
              <a:extLst>
                <a:ext uri="{FF2B5EF4-FFF2-40B4-BE49-F238E27FC236}">
                  <a16:creationId xmlns:a16="http://schemas.microsoft.com/office/drawing/2014/main" id="{0A527FCB-5B4F-46D4-BFB6-326C472BB10B}"/>
                </a:ext>
              </a:extLst>
            </p:cNvPr>
            <p:cNvSpPr/>
            <p:nvPr/>
          </p:nvSpPr>
          <p:spPr>
            <a:xfrm>
              <a:off x="694183" y="3985445"/>
              <a:ext cx="352812" cy="290667"/>
            </a:xfrm>
            <a:custGeom>
              <a:avLst/>
              <a:gdLst>
                <a:gd name="connsiteX0" fmla="*/ 0 w 354753"/>
                <a:gd name="connsiteY0" fmla="*/ 0 h 285877"/>
                <a:gd name="connsiteX1" fmla="*/ 40005 w 354753"/>
                <a:gd name="connsiteY1" fmla="*/ 127635 h 285877"/>
                <a:gd name="connsiteX2" fmla="*/ 87630 w 354753"/>
                <a:gd name="connsiteY2" fmla="*/ 234315 h 285877"/>
                <a:gd name="connsiteX3" fmla="*/ 148590 w 354753"/>
                <a:gd name="connsiteY3" fmla="*/ 285750 h 285877"/>
                <a:gd name="connsiteX4" fmla="*/ 240030 w 354753"/>
                <a:gd name="connsiteY4" fmla="*/ 220980 h 285877"/>
                <a:gd name="connsiteX5" fmla="*/ 320040 w 354753"/>
                <a:gd name="connsiteY5" fmla="*/ 68580 h 285877"/>
                <a:gd name="connsiteX6" fmla="*/ 348615 w 354753"/>
                <a:gd name="connsiteY6" fmla="*/ 7620 h 285877"/>
                <a:gd name="connsiteX7" fmla="*/ 354330 w 354753"/>
                <a:gd name="connsiteY7" fmla="*/ 1905 h 285877"/>
                <a:gd name="connsiteX8" fmla="*/ 354330 w 354753"/>
                <a:gd name="connsiteY8" fmla="*/ 5715 h 285877"/>
                <a:gd name="connsiteX9" fmla="*/ 354330 w 354753"/>
                <a:gd name="connsiteY9" fmla="*/ 3810 h 285877"/>
                <a:gd name="connsiteX10" fmla="*/ 0 w 354753"/>
                <a:gd name="connsiteY10" fmla="*/ 0 h 28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753" h="285877">
                  <a:moveTo>
                    <a:pt x="0" y="0"/>
                  </a:moveTo>
                  <a:cubicBezTo>
                    <a:pt x="12700" y="44291"/>
                    <a:pt x="25400" y="88583"/>
                    <a:pt x="40005" y="127635"/>
                  </a:cubicBezTo>
                  <a:cubicBezTo>
                    <a:pt x="54610" y="166687"/>
                    <a:pt x="69533" y="207963"/>
                    <a:pt x="87630" y="234315"/>
                  </a:cubicBezTo>
                  <a:cubicBezTo>
                    <a:pt x="105727" y="260667"/>
                    <a:pt x="123190" y="287972"/>
                    <a:pt x="148590" y="285750"/>
                  </a:cubicBezTo>
                  <a:cubicBezTo>
                    <a:pt x="173990" y="283528"/>
                    <a:pt x="211455" y="257175"/>
                    <a:pt x="240030" y="220980"/>
                  </a:cubicBezTo>
                  <a:cubicBezTo>
                    <a:pt x="268605" y="184785"/>
                    <a:pt x="301943" y="104140"/>
                    <a:pt x="320040" y="68580"/>
                  </a:cubicBezTo>
                  <a:cubicBezTo>
                    <a:pt x="338137" y="33020"/>
                    <a:pt x="342900" y="18732"/>
                    <a:pt x="348615" y="7620"/>
                  </a:cubicBezTo>
                  <a:cubicBezTo>
                    <a:pt x="354330" y="-3492"/>
                    <a:pt x="353377" y="2223"/>
                    <a:pt x="354330" y="1905"/>
                  </a:cubicBezTo>
                  <a:cubicBezTo>
                    <a:pt x="355283" y="1587"/>
                    <a:pt x="354330" y="5398"/>
                    <a:pt x="354330" y="5715"/>
                  </a:cubicBezTo>
                  <a:lnTo>
                    <a:pt x="354330" y="3810"/>
                  </a:lnTo>
                  <a:lnTo>
                    <a:pt x="0" y="0"/>
                  </a:lnTo>
                  <a:close/>
                </a:path>
              </a:pathLst>
            </a:cu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white"/>
                </a:solidFill>
                <a:effectLst/>
                <a:uLnTx/>
                <a:uFillTx/>
                <a:latin typeface="Times New Roman" panose="020F0502020204030204"/>
                <a:ea typeface="黑体"/>
                <a:cs typeface="+mn-cs"/>
              </a:endParaRPr>
            </a:p>
          </p:txBody>
        </p:sp>
        <p:sp>
          <p:nvSpPr>
            <p:cNvPr id="93" name="任意多边形: 形状 92">
              <a:extLst>
                <a:ext uri="{FF2B5EF4-FFF2-40B4-BE49-F238E27FC236}">
                  <a16:creationId xmlns:a16="http://schemas.microsoft.com/office/drawing/2014/main" id="{A8E41308-AAE5-4EBF-893D-64BD8BEB976E}"/>
                </a:ext>
              </a:extLst>
            </p:cNvPr>
            <p:cNvSpPr/>
            <p:nvPr/>
          </p:nvSpPr>
          <p:spPr>
            <a:xfrm>
              <a:off x="578426" y="3363166"/>
              <a:ext cx="2390331" cy="920307"/>
            </a:xfrm>
            <a:custGeom>
              <a:avLst/>
              <a:gdLst>
                <a:gd name="connsiteX0" fmla="*/ 0 w 2403475"/>
                <a:gd name="connsiteY0" fmla="*/ 0 h 905141"/>
                <a:gd name="connsiteX1" fmla="*/ 66675 w 2403475"/>
                <a:gd name="connsiteY1" fmla="*/ 415925 h 905141"/>
                <a:gd name="connsiteX2" fmla="*/ 149225 w 2403475"/>
                <a:gd name="connsiteY2" fmla="*/ 736600 h 905141"/>
                <a:gd name="connsiteX3" fmla="*/ 219075 w 2403475"/>
                <a:gd name="connsiteY3" fmla="*/ 869950 h 905141"/>
                <a:gd name="connsiteX4" fmla="*/ 307975 w 2403475"/>
                <a:gd name="connsiteY4" fmla="*/ 892175 h 905141"/>
                <a:gd name="connsiteX5" fmla="*/ 434975 w 2403475"/>
                <a:gd name="connsiteY5" fmla="*/ 695325 h 905141"/>
                <a:gd name="connsiteX6" fmla="*/ 527050 w 2403475"/>
                <a:gd name="connsiteY6" fmla="*/ 473075 h 905141"/>
                <a:gd name="connsiteX7" fmla="*/ 650875 w 2403475"/>
                <a:gd name="connsiteY7" fmla="*/ 288925 h 905141"/>
                <a:gd name="connsiteX8" fmla="*/ 717550 w 2403475"/>
                <a:gd name="connsiteY8" fmla="*/ 279400 h 905141"/>
                <a:gd name="connsiteX9" fmla="*/ 806450 w 2403475"/>
                <a:gd name="connsiteY9" fmla="*/ 355600 h 905141"/>
                <a:gd name="connsiteX10" fmla="*/ 920750 w 2403475"/>
                <a:gd name="connsiteY10" fmla="*/ 615950 h 905141"/>
                <a:gd name="connsiteX11" fmla="*/ 1028700 w 2403475"/>
                <a:gd name="connsiteY11" fmla="*/ 701675 h 905141"/>
                <a:gd name="connsiteX12" fmla="*/ 1206500 w 2403475"/>
                <a:gd name="connsiteY12" fmla="*/ 596900 h 905141"/>
                <a:gd name="connsiteX13" fmla="*/ 1374775 w 2403475"/>
                <a:gd name="connsiteY13" fmla="*/ 327025 h 905141"/>
                <a:gd name="connsiteX14" fmla="*/ 1527175 w 2403475"/>
                <a:gd name="connsiteY14" fmla="*/ 114300 h 905141"/>
                <a:gd name="connsiteX15" fmla="*/ 1663700 w 2403475"/>
                <a:gd name="connsiteY15" fmla="*/ 63500 h 905141"/>
                <a:gd name="connsiteX16" fmla="*/ 1790700 w 2403475"/>
                <a:gd name="connsiteY16" fmla="*/ 82550 h 905141"/>
                <a:gd name="connsiteX17" fmla="*/ 1968500 w 2403475"/>
                <a:gd name="connsiteY17" fmla="*/ 222250 h 905141"/>
                <a:gd name="connsiteX18" fmla="*/ 2063750 w 2403475"/>
                <a:gd name="connsiteY18" fmla="*/ 304800 h 905141"/>
                <a:gd name="connsiteX19" fmla="*/ 2203450 w 2403475"/>
                <a:gd name="connsiteY19" fmla="*/ 263525 h 905141"/>
                <a:gd name="connsiteX20" fmla="*/ 2333625 w 2403475"/>
                <a:gd name="connsiteY20" fmla="*/ 127000 h 905141"/>
                <a:gd name="connsiteX21" fmla="*/ 2403475 w 2403475"/>
                <a:gd name="connsiteY21" fmla="*/ 12700 h 90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03475" h="905141">
                  <a:moveTo>
                    <a:pt x="0" y="0"/>
                  </a:moveTo>
                  <a:cubicBezTo>
                    <a:pt x="20902" y="146579"/>
                    <a:pt x="41804" y="293158"/>
                    <a:pt x="66675" y="415925"/>
                  </a:cubicBezTo>
                  <a:cubicBezTo>
                    <a:pt x="91546" y="538692"/>
                    <a:pt x="123825" y="660929"/>
                    <a:pt x="149225" y="736600"/>
                  </a:cubicBezTo>
                  <a:cubicBezTo>
                    <a:pt x="174625" y="812271"/>
                    <a:pt x="192617" y="844021"/>
                    <a:pt x="219075" y="869950"/>
                  </a:cubicBezTo>
                  <a:cubicBezTo>
                    <a:pt x="245533" y="895879"/>
                    <a:pt x="271992" y="921279"/>
                    <a:pt x="307975" y="892175"/>
                  </a:cubicBezTo>
                  <a:cubicBezTo>
                    <a:pt x="343958" y="863071"/>
                    <a:pt x="398462" y="765175"/>
                    <a:pt x="434975" y="695325"/>
                  </a:cubicBezTo>
                  <a:cubicBezTo>
                    <a:pt x="471488" y="625475"/>
                    <a:pt x="491067" y="540808"/>
                    <a:pt x="527050" y="473075"/>
                  </a:cubicBezTo>
                  <a:cubicBezTo>
                    <a:pt x="563033" y="405342"/>
                    <a:pt x="619125" y="321204"/>
                    <a:pt x="650875" y="288925"/>
                  </a:cubicBezTo>
                  <a:cubicBezTo>
                    <a:pt x="682625" y="256646"/>
                    <a:pt x="691621" y="268288"/>
                    <a:pt x="717550" y="279400"/>
                  </a:cubicBezTo>
                  <a:cubicBezTo>
                    <a:pt x="743479" y="290513"/>
                    <a:pt x="772583" y="299508"/>
                    <a:pt x="806450" y="355600"/>
                  </a:cubicBezTo>
                  <a:cubicBezTo>
                    <a:pt x="840317" y="411692"/>
                    <a:pt x="883708" y="558271"/>
                    <a:pt x="920750" y="615950"/>
                  </a:cubicBezTo>
                  <a:cubicBezTo>
                    <a:pt x="957792" y="673629"/>
                    <a:pt x="981075" y="704850"/>
                    <a:pt x="1028700" y="701675"/>
                  </a:cubicBezTo>
                  <a:cubicBezTo>
                    <a:pt x="1076325" y="698500"/>
                    <a:pt x="1148821" y="659342"/>
                    <a:pt x="1206500" y="596900"/>
                  </a:cubicBezTo>
                  <a:cubicBezTo>
                    <a:pt x="1264179" y="534458"/>
                    <a:pt x="1321329" y="407458"/>
                    <a:pt x="1374775" y="327025"/>
                  </a:cubicBezTo>
                  <a:cubicBezTo>
                    <a:pt x="1428221" y="246592"/>
                    <a:pt x="1479021" y="158221"/>
                    <a:pt x="1527175" y="114300"/>
                  </a:cubicBezTo>
                  <a:cubicBezTo>
                    <a:pt x="1575329" y="70379"/>
                    <a:pt x="1619779" y="68792"/>
                    <a:pt x="1663700" y="63500"/>
                  </a:cubicBezTo>
                  <a:cubicBezTo>
                    <a:pt x="1707621" y="58208"/>
                    <a:pt x="1739900" y="56092"/>
                    <a:pt x="1790700" y="82550"/>
                  </a:cubicBezTo>
                  <a:cubicBezTo>
                    <a:pt x="1841500" y="109008"/>
                    <a:pt x="1922992" y="185208"/>
                    <a:pt x="1968500" y="222250"/>
                  </a:cubicBezTo>
                  <a:cubicBezTo>
                    <a:pt x="2014008" y="259292"/>
                    <a:pt x="2024592" y="297921"/>
                    <a:pt x="2063750" y="304800"/>
                  </a:cubicBezTo>
                  <a:cubicBezTo>
                    <a:pt x="2102908" y="311679"/>
                    <a:pt x="2158471" y="293158"/>
                    <a:pt x="2203450" y="263525"/>
                  </a:cubicBezTo>
                  <a:cubicBezTo>
                    <a:pt x="2248429" y="233892"/>
                    <a:pt x="2300288" y="168804"/>
                    <a:pt x="2333625" y="127000"/>
                  </a:cubicBezTo>
                  <a:cubicBezTo>
                    <a:pt x="2366962" y="85196"/>
                    <a:pt x="2385218" y="48948"/>
                    <a:pt x="2403475" y="12700"/>
                  </a:cubicBezTo>
                </a:path>
              </a:pathLst>
            </a:custGeom>
            <a:noFill/>
            <a:ln w="1905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1" b="0" i="0" u="none" strike="noStrike" kern="0" cap="none" spc="0" normalizeH="0" baseline="0" noProof="0">
                <a:ln>
                  <a:noFill/>
                </a:ln>
                <a:solidFill>
                  <a:prstClr val="black"/>
                </a:solidFill>
                <a:effectLst/>
                <a:uLnTx/>
                <a:uFillTx/>
                <a:latin typeface="Times New Roman" panose="020F0502020204030204"/>
                <a:ea typeface="黑体"/>
                <a:cs typeface="+mn-cs"/>
              </a:endParaRPr>
            </a:p>
          </p:txBody>
        </p:sp>
        <p:cxnSp>
          <p:nvCxnSpPr>
            <p:cNvPr id="94" name="直接连接符 93">
              <a:extLst>
                <a:ext uri="{FF2B5EF4-FFF2-40B4-BE49-F238E27FC236}">
                  <a16:creationId xmlns:a16="http://schemas.microsoft.com/office/drawing/2014/main" id="{2BD1FC39-3B2D-4AE3-917F-FF1E73AB7907}"/>
                </a:ext>
              </a:extLst>
            </p:cNvPr>
            <p:cNvCxnSpPr/>
            <p:nvPr/>
          </p:nvCxnSpPr>
          <p:spPr>
            <a:xfrm>
              <a:off x="521588" y="3984594"/>
              <a:ext cx="2401384" cy="0"/>
            </a:xfrm>
            <a:prstGeom prst="line">
              <a:avLst/>
            </a:prstGeom>
            <a:noFill/>
            <a:ln w="19050" cap="flat" cmpd="sng" algn="ctr">
              <a:solidFill>
                <a:srgbClr val="4472C4">
                  <a:lumMod val="75000"/>
                </a:srgbClr>
              </a:solidFill>
              <a:prstDash val="solid"/>
              <a:miter lim="800000"/>
            </a:ln>
            <a:effectLst/>
          </p:spPr>
        </p:cxnSp>
        <p:cxnSp>
          <p:nvCxnSpPr>
            <p:cNvPr id="109" name="直接箭头连接符 108">
              <a:extLst>
                <a:ext uri="{FF2B5EF4-FFF2-40B4-BE49-F238E27FC236}">
                  <a16:creationId xmlns:a16="http://schemas.microsoft.com/office/drawing/2014/main" id="{216E586A-1779-49FF-91F7-C676E2F8F220}"/>
                </a:ext>
              </a:extLst>
            </p:cNvPr>
            <p:cNvCxnSpPr>
              <a:cxnSpLocks/>
              <a:endCxn id="114" idx="2"/>
            </p:cNvCxnSpPr>
            <p:nvPr/>
          </p:nvCxnSpPr>
          <p:spPr>
            <a:xfrm flipV="1">
              <a:off x="1252193" y="3409456"/>
              <a:ext cx="255171" cy="236332"/>
            </a:xfrm>
            <a:prstGeom prst="straightConnector1">
              <a:avLst/>
            </a:prstGeom>
            <a:noFill/>
            <a:ln w="9525" cap="flat" cmpd="sng" algn="ctr">
              <a:solidFill>
                <a:sysClr val="windowText" lastClr="000000"/>
              </a:solidFill>
              <a:prstDash val="solid"/>
              <a:miter lim="800000"/>
              <a:tailEnd type="stealth"/>
            </a:ln>
            <a:effectLst/>
          </p:spPr>
        </p:cxnSp>
        <p:cxnSp>
          <p:nvCxnSpPr>
            <p:cNvPr id="111" name="直接箭头连接符 110">
              <a:extLst>
                <a:ext uri="{FF2B5EF4-FFF2-40B4-BE49-F238E27FC236}">
                  <a16:creationId xmlns:a16="http://schemas.microsoft.com/office/drawing/2014/main" id="{8C90367D-8030-4CA2-9936-2CA583078F29}"/>
                </a:ext>
              </a:extLst>
            </p:cNvPr>
            <p:cNvCxnSpPr>
              <a:cxnSpLocks/>
            </p:cNvCxnSpPr>
            <p:nvPr/>
          </p:nvCxnSpPr>
          <p:spPr>
            <a:xfrm>
              <a:off x="2047493" y="3994647"/>
              <a:ext cx="101935" cy="188643"/>
            </a:xfrm>
            <a:prstGeom prst="straightConnector1">
              <a:avLst/>
            </a:prstGeom>
            <a:noFill/>
            <a:ln w="9525" cap="flat" cmpd="sng" algn="ctr">
              <a:solidFill>
                <a:sysClr val="windowText" lastClr="000000"/>
              </a:solidFill>
              <a:prstDash val="solid"/>
              <a:miter lim="800000"/>
              <a:tailEnd type="stealth"/>
            </a:ln>
            <a:effectLst/>
          </p:spPr>
        </p:cxnSp>
        <p:sp>
          <p:nvSpPr>
            <p:cNvPr id="112" name="文本框 111">
              <a:extLst>
                <a:ext uri="{FF2B5EF4-FFF2-40B4-BE49-F238E27FC236}">
                  <a16:creationId xmlns:a16="http://schemas.microsoft.com/office/drawing/2014/main" id="{720A3ACC-B093-417A-909A-3F2127EFCC14}"/>
                </a:ext>
              </a:extLst>
            </p:cNvPr>
            <p:cNvSpPr txBox="1"/>
            <p:nvPr/>
          </p:nvSpPr>
          <p:spPr>
            <a:xfrm>
              <a:off x="3278801" y="4388989"/>
              <a:ext cx="2425649"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rPr>
                <a:t>Immersion process</a:t>
              </a:r>
              <a:endParaRPr kumimoji="0" lang="zh-CN" altLang="en-US" sz="1600" b="1" i="0" u="none" strike="noStrike" kern="0" cap="none" spc="0" normalizeH="0" baseline="0" noProof="0" dirty="0">
                <a:ln>
                  <a:noFill/>
                </a:ln>
                <a:solidFill>
                  <a:srgbClr val="C00000"/>
                </a:solidFill>
                <a:effectLst/>
                <a:uLnTx/>
                <a:uFillTx/>
                <a:latin typeface="Times New Roman" panose="020F0502020204030204"/>
                <a:ea typeface="黑体"/>
                <a:cs typeface="Arial" panose="020B0604020202020204" pitchFamily="34" charset="0"/>
              </a:endParaRPr>
            </a:p>
          </p:txBody>
        </p:sp>
        <p:sp>
          <p:nvSpPr>
            <p:cNvPr id="113" name="文本框 112">
              <a:extLst>
                <a:ext uri="{FF2B5EF4-FFF2-40B4-BE49-F238E27FC236}">
                  <a16:creationId xmlns:a16="http://schemas.microsoft.com/office/drawing/2014/main" id="{C275B9CA-74AD-4D89-A18F-2DF22FA518A3}"/>
                </a:ext>
              </a:extLst>
            </p:cNvPr>
            <p:cNvSpPr txBox="1"/>
            <p:nvPr/>
          </p:nvSpPr>
          <p:spPr>
            <a:xfrm>
              <a:off x="1766489" y="4126024"/>
              <a:ext cx="1493399" cy="28860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1" u="none" strike="noStrike" kern="0" cap="none" spc="0" normalizeH="0" baseline="0" noProof="0" dirty="0">
                  <a:ln>
                    <a:noFill/>
                  </a:ln>
                  <a:solidFill>
                    <a:srgbClr val="0E3AAC"/>
                  </a:solidFill>
                  <a:effectLst/>
                  <a:uLnTx/>
                  <a:uFillTx/>
                  <a:latin typeface="Times New Roman" panose="020F0502020204030204"/>
                  <a:ea typeface="黑体"/>
                  <a:cs typeface="Arial" panose="020B0604020202020204" pitchFamily="34" charset="0"/>
                </a:rPr>
                <a:t>Water level</a:t>
              </a:r>
              <a:endParaRPr kumimoji="0" lang="zh-CN" altLang="en-US" sz="1400" b="0" i="1" u="none" strike="noStrike" kern="0" cap="none" spc="0" normalizeH="0" baseline="0" noProof="0" dirty="0">
                <a:ln>
                  <a:noFill/>
                </a:ln>
                <a:solidFill>
                  <a:srgbClr val="0E3AAC"/>
                </a:solidFill>
                <a:effectLst/>
                <a:uLnTx/>
                <a:uFillTx/>
                <a:latin typeface="Times New Roman" panose="020F0502020204030204"/>
                <a:ea typeface="黑体"/>
                <a:cs typeface="Arial" panose="020B0604020202020204" pitchFamily="34" charset="0"/>
              </a:endParaRPr>
            </a:p>
          </p:txBody>
        </p:sp>
        <p:sp>
          <p:nvSpPr>
            <p:cNvPr id="114" name="文本框 113">
              <a:extLst>
                <a:ext uri="{FF2B5EF4-FFF2-40B4-BE49-F238E27FC236}">
                  <a16:creationId xmlns:a16="http://schemas.microsoft.com/office/drawing/2014/main" id="{0B80A4D5-2126-4D98-8BF9-3545ACCD318F}"/>
                </a:ext>
              </a:extLst>
            </p:cNvPr>
            <p:cNvSpPr txBox="1"/>
            <p:nvPr/>
          </p:nvSpPr>
          <p:spPr>
            <a:xfrm>
              <a:off x="255271" y="3120856"/>
              <a:ext cx="2504186" cy="28860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1" u="none" strike="noStrike" kern="0" cap="none" spc="0" normalizeH="0" baseline="0" noProof="0" dirty="0">
                  <a:ln>
                    <a:noFill/>
                  </a:ln>
                  <a:solidFill>
                    <a:srgbClr val="0E3AAC"/>
                  </a:solidFill>
                  <a:effectLst/>
                  <a:uLnTx/>
                  <a:uFillTx/>
                  <a:latin typeface="Times New Roman" panose="020F0502020204030204"/>
                  <a:ea typeface="黑体"/>
                  <a:cs typeface="Arial" panose="020B0604020202020204" pitchFamily="34" charset="0"/>
                </a:rPr>
                <a:t>Catchment basin</a:t>
              </a:r>
              <a:endParaRPr kumimoji="0" lang="zh-CN" altLang="en-US" sz="1400" b="0" i="1" u="none" strike="noStrike" kern="0" cap="none" spc="0" normalizeH="0" baseline="0" noProof="0" dirty="0">
                <a:ln>
                  <a:noFill/>
                </a:ln>
                <a:solidFill>
                  <a:srgbClr val="0E3AAC"/>
                </a:solidFill>
                <a:effectLst/>
                <a:uLnTx/>
                <a:uFillTx/>
                <a:latin typeface="Times New Roman" panose="020F0502020204030204"/>
                <a:ea typeface="黑体"/>
                <a:cs typeface="Arial" panose="020B0604020202020204" pitchFamily="34" charset="0"/>
              </a:endParaRPr>
            </a:p>
          </p:txBody>
        </p:sp>
        <p:sp>
          <p:nvSpPr>
            <p:cNvPr id="115" name="文本框 114">
              <a:extLst>
                <a:ext uri="{FF2B5EF4-FFF2-40B4-BE49-F238E27FC236}">
                  <a16:creationId xmlns:a16="http://schemas.microsoft.com/office/drawing/2014/main" id="{214AAA4D-E815-49B8-B552-ED08710B8CB4}"/>
                </a:ext>
              </a:extLst>
            </p:cNvPr>
            <p:cNvSpPr txBox="1"/>
            <p:nvPr/>
          </p:nvSpPr>
          <p:spPr>
            <a:xfrm>
              <a:off x="3922573" y="3120856"/>
              <a:ext cx="1493399" cy="28860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1" u="none" strike="noStrike" kern="0" cap="none" spc="0" normalizeH="0" baseline="0" noProof="0" dirty="0">
                  <a:ln>
                    <a:noFill/>
                  </a:ln>
                  <a:solidFill>
                    <a:srgbClr val="0E3AAC"/>
                  </a:solidFill>
                  <a:effectLst/>
                  <a:uLnTx/>
                  <a:uFillTx/>
                  <a:latin typeface="Times New Roman" panose="020F0502020204030204"/>
                  <a:ea typeface="黑体"/>
                  <a:cs typeface="Arial" panose="020B0604020202020204" pitchFamily="34" charset="0"/>
                </a:rPr>
                <a:t>Watershed</a:t>
              </a:r>
              <a:endParaRPr kumimoji="0" lang="zh-CN" altLang="en-US" sz="1400" b="0" i="1" u="none" strike="noStrike" kern="0" cap="none" spc="0" normalizeH="0" baseline="0" noProof="0" dirty="0">
                <a:ln>
                  <a:noFill/>
                </a:ln>
                <a:solidFill>
                  <a:srgbClr val="0E3AAC"/>
                </a:solidFill>
                <a:effectLst/>
                <a:uLnTx/>
                <a:uFillTx/>
                <a:latin typeface="Times New Roman" panose="020F0502020204030204"/>
                <a:ea typeface="黑体"/>
                <a:cs typeface="Arial" panose="020B0604020202020204" pitchFamily="34" charset="0"/>
              </a:endParaRPr>
            </a:p>
          </p:txBody>
        </p:sp>
        <p:sp>
          <p:nvSpPr>
            <p:cNvPr id="116" name="文本框 115">
              <a:extLst>
                <a:ext uri="{FF2B5EF4-FFF2-40B4-BE49-F238E27FC236}">
                  <a16:creationId xmlns:a16="http://schemas.microsoft.com/office/drawing/2014/main" id="{61FA99BD-6887-414F-A618-23086C5A45F9}"/>
                </a:ext>
              </a:extLst>
            </p:cNvPr>
            <p:cNvSpPr txBox="1"/>
            <p:nvPr/>
          </p:nvSpPr>
          <p:spPr>
            <a:xfrm>
              <a:off x="6645378" y="4115470"/>
              <a:ext cx="1831942" cy="28860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1" u="none" strike="noStrike" kern="0" cap="none" spc="0" normalizeH="0" baseline="0" noProof="0" dirty="0">
                  <a:ln>
                    <a:noFill/>
                  </a:ln>
                  <a:solidFill>
                    <a:srgbClr val="0E3AAC"/>
                  </a:solidFill>
                  <a:effectLst/>
                  <a:uLnTx/>
                  <a:uFillTx/>
                  <a:latin typeface="Times New Roman" panose="020F0502020204030204"/>
                  <a:ea typeface="黑体"/>
                  <a:cs typeface="Arial" panose="020B0604020202020204" pitchFamily="34" charset="0"/>
                </a:rPr>
                <a:t>Local minimum</a:t>
              </a:r>
            </a:p>
          </p:txBody>
        </p:sp>
        <p:cxnSp>
          <p:nvCxnSpPr>
            <p:cNvPr id="117" name="直接箭头连接符 116">
              <a:extLst>
                <a:ext uri="{FF2B5EF4-FFF2-40B4-BE49-F238E27FC236}">
                  <a16:creationId xmlns:a16="http://schemas.microsoft.com/office/drawing/2014/main" id="{F479E379-8352-4C9B-BAA7-D5BA866AA361}"/>
                </a:ext>
              </a:extLst>
            </p:cNvPr>
            <p:cNvCxnSpPr>
              <a:cxnSpLocks/>
            </p:cNvCxnSpPr>
            <p:nvPr/>
          </p:nvCxnSpPr>
          <p:spPr>
            <a:xfrm flipV="1">
              <a:off x="4148006" y="3436812"/>
              <a:ext cx="298631" cy="97358"/>
            </a:xfrm>
            <a:prstGeom prst="straightConnector1">
              <a:avLst/>
            </a:prstGeom>
            <a:noFill/>
            <a:ln w="9525" cap="flat" cmpd="sng" algn="ctr">
              <a:solidFill>
                <a:sysClr val="windowText" lastClr="000000"/>
              </a:solidFill>
              <a:prstDash val="solid"/>
              <a:miter lim="800000"/>
              <a:tailEnd type="stealth"/>
            </a:ln>
            <a:effectLst/>
          </p:spPr>
        </p:cxnSp>
        <p:pic>
          <p:nvPicPr>
            <p:cNvPr id="118" name="图片 117">
              <a:extLst>
                <a:ext uri="{FF2B5EF4-FFF2-40B4-BE49-F238E27FC236}">
                  <a16:creationId xmlns:a16="http://schemas.microsoft.com/office/drawing/2014/main" id="{86BBAA0B-EF27-422B-B345-B8F5BC51B554}"/>
                </a:ext>
              </a:extLst>
            </p:cNvPr>
            <p:cNvPicPr>
              <a:picLocks noChangeAspect="1"/>
            </p:cNvPicPr>
            <p:nvPr/>
          </p:nvPicPr>
          <p:blipFill rotWithShape="1">
            <a:blip r:embed="rId4">
              <a:extLst>
                <a:ext uri="{28A0092B-C50C-407E-A947-70E740481C1C}">
                  <a14:useLocalDpi xmlns:a14="http://schemas.microsoft.com/office/drawing/2010/main" val="0"/>
                </a:ext>
              </a:extLst>
            </a:blip>
            <a:srcRect l="12837" t="29770" r="6511" b="26184"/>
            <a:stretch/>
          </p:blipFill>
          <p:spPr>
            <a:xfrm>
              <a:off x="2413690" y="4988430"/>
              <a:ext cx="2111112" cy="1215439"/>
            </a:xfrm>
            <a:prstGeom prst="rect">
              <a:avLst/>
            </a:prstGeom>
          </p:spPr>
        </p:pic>
        <p:pic>
          <p:nvPicPr>
            <p:cNvPr id="119" name="图片 118">
              <a:extLst>
                <a:ext uri="{FF2B5EF4-FFF2-40B4-BE49-F238E27FC236}">
                  <a16:creationId xmlns:a16="http://schemas.microsoft.com/office/drawing/2014/main" id="{39C135C9-F89F-4E63-8F75-92E74CD574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96" t="32614" r="8462" b="22942"/>
            <a:stretch/>
          </p:blipFill>
          <p:spPr>
            <a:xfrm>
              <a:off x="4648055" y="4988863"/>
              <a:ext cx="2059625" cy="1215103"/>
            </a:xfrm>
            <a:prstGeom prst="rect">
              <a:avLst/>
            </a:prstGeom>
          </p:spPr>
        </p:pic>
        <p:pic>
          <p:nvPicPr>
            <p:cNvPr id="120" name="图片 119">
              <a:extLst>
                <a:ext uri="{FF2B5EF4-FFF2-40B4-BE49-F238E27FC236}">
                  <a16:creationId xmlns:a16="http://schemas.microsoft.com/office/drawing/2014/main" id="{86BA9FC4-D686-4D52-AD2E-F249CD21DEB6}"/>
                </a:ext>
              </a:extLst>
            </p:cNvPr>
            <p:cNvPicPr>
              <a:picLocks noChangeAspect="1"/>
            </p:cNvPicPr>
            <p:nvPr/>
          </p:nvPicPr>
          <p:blipFill rotWithShape="1">
            <a:blip r:embed="rId6">
              <a:extLst>
                <a:ext uri="{28A0092B-C50C-407E-A947-70E740481C1C}">
                  <a14:useLocalDpi xmlns:a14="http://schemas.microsoft.com/office/drawing/2010/main" val="0"/>
                </a:ext>
              </a:extLst>
            </a:blip>
            <a:srcRect l="14894" t="11486" r="18880" b="27370"/>
            <a:stretch/>
          </p:blipFill>
          <p:spPr>
            <a:xfrm>
              <a:off x="470451" y="4988430"/>
              <a:ext cx="1816964" cy="1215439"/>
            </a:xfrm>
            <a:prstGeom prst="rect">
              <a:avLst/>
            </a:prstGeom>
          </p:spPr>
        </p:pic>
        <p:cxnSp>
          <p:nvCxnSpPr>
            <p:cNvPr id="121" name="直接箭头连接符 120">
              <a:extLst>
                <a:ext uri="{FF2B5EF4-FFF2-40B4-BE49-F238E27FC236}">
                  <a16:creationId xmlns:a16="http://schemas.microsoft.com/office/drawing/2014/main" id="{70643090-9688-46EF-A734-171976D0A58E}"/>
                </a:ext>
              </a:extLst>
            </p:cNvPr>
            <p:cNvCxnSpPr>
              <a:cxnSpLocks/>
            </p:cNvCxnSpPr>
            <p:nvPr/>
          </p:nvCxnSpPr>
          <p:spPr>
            <a:xfrm flipH="1" flipV="1">
              <a:off x="1105481" y="5782339"/>
              <a:ext cx="43231" cy="201744"/>
            </a:xfrm>
            <a:prstGeom prst="straightConnector1">
              <a:avLst/>
            </a:prstGeom>
            <a:noFill/>
            <a:ln w="19050" cap="flat" cmpd="sng" algn="ctr">
              <a:solidFill>
                <a:srgbClr val="FF0000"/>
              </a:solidFill>
              <a:prstDash val="solid"/>
              <a:miter lim="800000"/>
              <a:headEnd type="stealth" w="med" len="med"/>
              <a:tailEnd type="none" w="med" len="med"/>
            </a:ln>
            <a:effectLst/>
          </p:spPr>
        </p:cxnSp>
        <p:cxnSp>
          <p:nvCxnSpPr>
            <p:cNvPr id="122" name="直接箭头连接符 121">
              <a:extLst>
                <a:ext uri="{FF2B5EF4-FFF2-40B4-BE49-F238E27FC236}">
                  <a16:creationId xmlns:a16="http://schemas.microsoft.com/office/drawing/2014/main" id="{701B46F7-F860-4BF1-BB64-577BF8681E32}"/>
                </a:ext>
              </a:extLst>
            </p:cNvPr>
            <p:cNvCxnSpPr>
              <a:cxnSpLocks/>
            </p:cNvCxnSpPr>
            <p:nvPr/>
          </p:nvCxnSpPr>
          <p:spPr>
            <a:xfrm flipH="1" flipV="1">
              <a:off x="1864425" y="5681467"/>
              <a:ext cx="43231" cy="201744"/>
            </a:xfrm>
            <a:prstGeom prst="straightConnector1">
              <a:avLst/>
            </a:prstGeom>
            <a:noFill/>
            <a:ln w="19050" cap="flat" cmpd="sng" algn="ctr">
              <a:solidFill>
                <a:srgbClr val="FF0000"/>
              </a:solidFill>
              <a:prstDash val="solid"/>
              <a:miter lim="800000"/>
              <a:headEnd type="stealth" w="med" len="med"/>
              <a:tailEnd type="none" w="med" len="med"/>
            </a:ln>
            <a:effectLst/>
          </p:spPr>
        </p:cxnSp>
        <p:cxnSp>
          <p:nvCxnSpPr>
            <p:cNvPr id="123" name="直接箭头连接符 122">
              <a:extLst>
                <a:ext uri="{FF2B5EF4-FFF2-40B4-BE49-F238E27FC236}">
                  <a16:creationId xmlns:a16="http://schemas.microsoft.com/office/drawing/2014/main" id="{C7382205-7828-4ADB-9198-1FD4D38639F6}"/>
                </a:ext>
              </a:extLst>
            </p:cNvPr>
            <p:cNvCxnSpPr>
              <a:cxnSpLocks/>
            </p:cNvCxnSpPr>
            <p:nvPr/>
          </p:nvCxnSpPr>
          <p:spPr>
            <a:xfrm flipH="1" flipV="1">
              <a:off x="1426678" y="5637034"/>
              <a:ext cx="43231" cy="201744"/>
            </a:xfrm>
            <a:prstGeom prst="straightConnector1">
              <a:avLst/>
            </a:prstGeom>
            <a:noFill/>
            <a:ln w="19050" cap="flat" cmpd="sng" algn="ctr">
              <a:solidFill>
                <a:srgbClr val="FFC000"/>
              </a:solidFill>
              <a:prstDash val="solid"/>
              <a:miter lim="800000"/>
              <a:headEnd type="stealth" w="med" len="med"/>
              <a:tailEnd type="none" w="med" len="med"/>
            </a:ln>
            <a:effectLst/>
          </p:spPr>
        </p:cxnSp>
        <p:sp>
          <p:nvSpPr>
            <p:cNvPr id="124" name="文本框 123">
              <a:extLst>
                <a:ext uri="{FF2B5EF4-FFF2-40B4-BE49-F238E27FC236}">
                  <a16:creationId xmlns:a16="http://schemas.microsoft.com/office/drawing/2014/main" id="{604DCF8B-BD87-4922-8D98-533E4DB0CAEA}"/>
                </a:ext>
              </a:extLst>
            </p:cNvPr>
            <p:cNvSpPr txBox="1"/>
            <p:nvPr/>
          </p:nvSpPr>
          <p:spPr>
            <a:xfrm>
              <a:off x="506288" y="5515036"/>
              <a:ext cx="745907" cy="2835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srgbClr val="FF0000"/>
                  </a:solidFill>
                  <a:effectLst/>
                  <a:uLnTx/>
                  <a:uFillTx/>
                  <a:latin typeface="Times New Roman" panose="020F0502020204030204"/>
                  <a:ea typeface="黑体"/>
                  <a:cs typeface="Arial" panose="020B0604020202020204" pitchFamily="34" charset="0"/>
                </a:rPr>
                <a:t>Neck</a:t>
              </a:r>
              <a:endParaRPr kumimoji="0" lang="zh-CN" altLang="en-US" sz="1200" b="1" i="1" u="none" strike="noStrike" kern="0" cap="none" spc="0" normalizeH="0" baseline="0" noProof="0" dirty="0">
                <a:ln>
                  <a:noFill/>
                </a:ln>
                <a:solidFill>
                  <a:srgbClr val="FF0000"/>
                </a:solidFill>
                <a:effectLst/>
                <a:uLnTx/>
                <a:uFillTx/>
                <a:latin typeface="Times New Roman" panose="020F0502020204030204"/>
                <a:ea typeface="黑体"/>
                <a:cs typeface="Arial" panose="020B0604020202020204" pitchFamily="34" charset="0"/>
              </a:endParaRPr>
            </a:p>
          </p:txBody>
        </p:sp>
        <p:sp>
          <p:nvSpPr>
            <p:cNvPr id="125" name="文本框 124">
              <a:extLst>
                <a:ext uri="{FF2B5EF4-FFF2-40B4-BE49-F238E27FC236}">
                  <a16:creationId xmlns:a16="http://schemas.microsoft.com/office/drawing/2014/main" id="{8B6F3D98-2C74-4609-B745-3368D0992CC5}"/>
                </a:ext>
              </a:extLst>
            </p:cNvPr>
            <p:cNvSpPr txBox="1"/>
            <p:nvPr/>
          </p:nvSpPr>
          <p:spPr>
            <a:xfrm>
              <a:off x="922056" y="5328287"/>
              <a:ext cx="1052474" cy="2835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srgbClr val="FFC000"/>
                  </a:solidFill>
                  <a:effectLst/>
                  <a:uLnTx/>
                  <a:uFillTx/>
                  <a:latin typeface="Times New Roman" panose="020F0502020204030204"/>
                  <a:ea typeface="黑体"/>
                  <a:cs typeface="Arial" panose="020B0604020202020204" pitchFamily="34" charset="0"/>
                </a:rPr>
                <a:t>Contact</a:t>
              </a:r>
              <a:endParaRPr kumimoji="0" lang="zh-CN" altLang="en-US" sz="1200" b="1" i="1" u="none" strike="noStrike" kern="0" cap="none" spc="0" normalizeH="0" baseline="0" noProof="0" dirty="0">
                <a:ln>
                  <a:noFill/>
                </a:ln>
                <a:solidFill>
                  <a:srgbClr val="FFC000"/>
                </a:solidFill>
                <a:effectLst/>
                <a:uLnTx/>
                <a:uFillTx/>
                <a:latin typeface="Times New Roman" panose="020F0502020204030204"/>
                <a:ea typeface="黑体"/>
                <a:cs typeface="Arial" panose="020B0604020202020204" pitchFamily="34" charset="0"/>
              </a:endParaRPr>
            </a:p>
          </p:txBody>
        </p:sp>
        <p:sp>
          <p:nvSpPr>
            <p:cNvPr id="126" name="文本框 125">
              <a:extLst>
                <a:ext uri="{FF2B5EF4-FFF2-40B4-BE49-F238E27FC236}">
                  <a16:creationId xmlns:a16="http://schemas.microsoft.com/office/drawing/2014/main" id="{70365F3D-10CD-42AC-A832-1A19AD09498A}"/>
                </a:ext>
              </a:extLst>
            </p:cNvPr>
            <p:cNvSpPr txBox="1"/>
            <p:nvPr/>
          </p:nvSpPr>
          <p:spPr>
            <a:xfrm>
              <a:off x="6796872" y="5375898"/>
              <a:ext cx="1130309" cy="2835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srgbClr val="E7E6E6">
                      <a:lumMod val="90000"/>
                    </a:srgbClr>
                  </a:solidFill>
                  <a:effectLst>
                    <a:outerShdw blurRad="38100" dist="38100" dir="2700000" algn="tl">
                      <a:srgbClr val="000000">
                        <a:alpha val="43137"/>
                      </a:srgbClr>
                    </a:outerShdw>
                  </a:effectLst>
                  <a:uLnTx/>
                  <a:uFillTx/>
                  <a:latin typeface="Times New Roman" panose="020F0502020204030204"/>
                  <a:ea typeface="黑体"/>
                  <a:cs typeface="Arial" panose="020B0604020202020204" pitchFamily="34" charset="0"/>
                </a:rPr>
                <a:t>Particle 1</a:t>
              </a:r>
              <a:endParaRPr kumimoji="0" lang="zh-CN" altLang="en-US" sz="1200" b="1" i="1" u="none" strike="noStrike" kern="0" cap="none" spc="0" normalizeH="0" baseline="0" noProof="0" dirty="0">
                <a:ln>
                  <a:noFill/>
                </a:ln>
                <a:solidFill>
                  <a:srgbClr val="E7E6E6">
                    <a:lumMod val="90000"/>
                  </a:srgbClr>
                </a:solidFill>
                <a:effectLst>
                  <a:outerShdw blurRad="38100" dist="38100" dir="2700000" algn="tl">
                    <a:srgbClr val="000000">
                      <a:alpha val="43137"/>
                    </a:srgbClr>
                  </a:outerShdw>
                </a:effectLst>
                <a:uLnTx/>
                <a:uFillTx/>
                <a:latin typeface="Times New Roman" panose="020F0502020204030204"/>
                <a:ea typeface="黑体"/>
                <a:cs typeface="Arial" panose="020B0604020202020204" pitchFamily="34" charset="0"/>
              </a:endParaRPr>
            </a:p>
          </p:txBody>
        </p:sp>
        <p:sp>
          <p:nvSpPr>
            <p:cNvPr id="127" name="文本框 126">
              <a:extLst>
                <a:ext uri="{FF2B5EF4-FFF2-40B4-BE49-F238E27FC236}">
                  <a16:creationId xmlns:a16="http://schemas.microsoft.com/office/drawing/2014/main" id="{08489D95-BE34-4AD8-B30A-4FA76B35A646}"/>
                </a:ext>
              </a:extLst>
            </p:cNvPr>
            <p:cNvSpPr txBox="1"/>
            <p:nvPr/>
          </p:nvSpPr>
          <p:spPr>
            <a:xfrm>
              <a:off x="7707391" y="5382857"/>
              <a:ext cx="1150850" cy="2835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srgbClr val="E7E6E6">
                      <a:lumMod val="90000"/>
                    </a:srgbClr>
                  </a:solidFill>
                  <a:effectLst>
                    <a:outerShdw blurRad="38100" dist="38100" dir="2700000" algn="tl">
                      <a:srgbClr val="000000">
                        <a:alpha val="43137"/>
                      </a:srgbClr>
                    </a:outerShdw>
                  </a:effectLst>
                  <a:uLnTx/>
                  <a:uFillTx/>
                  <a:latin typeface="Times New Roman" panose="020F0502020204030204"/>
                  <a:ea typeface="黑体"/>
                  <a:cs typeface="Arial" panose="020B0604020202020204" pitchFamily="34" charset="0"/>
                </a:rPr>
                <a:t>Particle 2</a:t>
              </a:r>
              <a:endParaRPr kumimoji="0" lang="zh-CN" altLang="en-US" sz="1200" b="1" i="1" u="none" strike="noStrike" kern="0" cap="none" spc="0" normalizeH="0" baseline="0" noProof="0" dirty="0">
                <a:ln>
                  <a:noFill/>
                </a:ln>
                <a:solidFill>
                  <a:srgbClr val="E7E6E6">
                    <a:lumMod val="90000"/>
                  </a:srgbClr>
                </a:solidFill>
                <a:effectLst>
                  <a:outerShdw blurRad="38100" dist="38100" dir="2700000" algn="tl">
                    <a:srgbClr val="000000">
                      <a:alpha val="43137"/>
                    </a:srgbClr>
                  </a:outerShdw>
                </a:effectLst>
                <a:uLnTx/>
                <a:uFillTx/>
                <a:latin typeface="Times New Roman" panose="020F0502020204030204"/>
                <a:ea typeface="黑体"/>
                <a:cs typeface="Arial" panose="020B0604020202020204" pitchFamily="34" charset="0"/>
              </a:endParaRPr>
            </a:p>
          </p:txBody>
        </p:sp>
        <p:cxnSp>
          <p:nvCxnSpPr>
            <p:cNvPr id="128" name="直接箭头连接符 127">
              <a:extLst>
                <a:ext uri="{FF2B5EF4-FFF2-40B4-BE49-F238E27FC236}">
                  <a16:creationId xmlns:a16="http://schemas.microsoft.com/office/drawing/2014/main" id="{3EECE507-3110-439F-9A02-B2A613989733}"/>
                </a:ext>
              </a:extLst>
            </p:cNvPr>
            <p:cNvCxnSpPr>
              <a:cxnSpLocks/>
            </p:cNvCxnSpPr>
            <p:nvPr/>
          </p:nvCxnSpPr>
          <p:spPr>
            <a:xfrm flipH="1">
              <a:off x="2994147" y="5784097"/>
              <a:ext cx="73737" cy="109365"/>
            </a:xfrm>
            <a:prstGeom prst="straightConnector1">
              <a:avLst/>
            </a:prstGeom>
            <a:noFill/>
            <a:ln w="9525" cap="flat" cmpd="sng" algn="ctr">
              <a:solidFill>
                <a:srgbClr val="C00000"/>
              </a:solidFill>
              <a:prstDash val="solid"/>
              <a:miter lim="800000"/>
              <a:headEnd type="stealth" w="sm" len="sm"/>
              <a:tailEnd type="none" w="sm" len="sm"/>
            </a:ln>
            <a:effectLst/>
          </p:spPr>
        </p:cxnSp>
        <p:cxnSp>
          <p:nvCxnSpPr>
            <p:cNvPr id="129" name="直接箭头连接符 128">
              <a:extLst>
                <a:ext uri="{FF2B5EF4-FFF2-40B4-BE49-F238E27FC236}">
                  <a16:creationId xmlns:a16="http://schemas.microsoft.com/office/drawing/2014/main" id="{57133CCB-549C-410A-BD7F-360C3AB81B30}"/>
                </a:ext>
              </a:extLst>
            </p:cNvPr>
            <p:cNvCxnSpPr>
              <a:cxnSpLocks/>
            </p:cNvCxnSpPr>
            <p:nvPr/>
          </p:nvCxnSpPr>
          <p:spPr>
            <a:xfrm flipH="1">
              <a:off x="3223017" y="5681467"/>
              <a:ext cx="73737" cy="109365"/>
            </a:xfrm>
            <a:prstGeom prst="straightConnector1">
              <a:avLst/>
            </a:prstGeom>
            <a:noFill/>
            <a:ln w="9525" cap="flat" cmpd="sng" algn="ctr">
              <a:solidFill>
                <a:srgbClr val="C00000"/>
              </a:solidFill>
              <a:prstDash val="solid"/>
              <a:miter lim="800000"/>
              <a:headEnd type="stealth" w="sm" len="sm"/>
              <a:tailEnd type="none" w="sm" len="sm"/>
            </a:ln>
            <a:effectLst/>
          </p:spPr>
        </p:cxnSp>
        <p:cxnSp>
          <p:nvCxnSpPr>
            <p:cNvPr id="130" name="直接箭头连接符 129">
              <a:extLst>
                <a:ext uri="{FF2B5EF4-FFF2-40B4-BE49-F238E27FC236}">
                  <a16:creationId xmlns:a16="http://schemas.microsoft.com/office/drawing/2014/main" id="{940E423E-F34B-4BD8-8F94-7C4E8D8F47C0}"/>
                </a:ext>
              </a:extLst>
            </p:cNvPr>
            <p:cNvCxnSpPr>
              <a:cxnSpLocks/>
            </p:cNvCxnSpPr>
            <p:nvPr/>
          </p:nvCxnSpPr>
          <p:spPr>
            <a:xfrm flipH="1">
              <a:off x="3572651" y="5559334"/>
              <a:ext cx="73737" cy="109365"/>
            </a:xfrm>
            <a:prstGeom prst="straightConnector1">
              <a:avLst/>
            </a:prstGeom>
            <a:noFill/>
            <a:ln w="9525" cap="flat" cmpd="sng" algn="ctr">
              <a:solidFill>
                <a:srgbClr val="C00000"/>
              </a:solidFill>
              <a:prstDash val="solid"/>
              <a:miter lim="800000"/>
              <a:headEnd type="stealth" w="sm" len="sm"/>
              <a:tailEnd type="none" w="sm" len="sm"/>
            </a:ln>
            <a:effectLst/>
          </p:spPr>
        </p:cxnSp>
        <p:cxnSp>
          <p:nvCxnSpPr>
            <p:cNvPr id="131" name="直接箭头连接符 130">
              <a:extLst>
                <a:ext uri="{FF2B5EF4-FFF2-40B4-BE49-F238E27FC236}">
                  <a16:creationId xmlns:a16="http://schemas.microsoft.com/office/drawing/2014/main" id="{8D3629E3-F5F2-4536-A143-255A2BAB843C}"/>
                </a:ext>
              </a:extLst>
            </p:cNvPr>
            <p:cNvCxnSpPr>
              <a:cxnSpLocks/>
            </p:cNvCxnSpPr>
            <p:nvPr/>
          </p:nvCxnSpPr>
          <p:spPr>
            <a:xfrm flipH="1">
              <a:off x="5253360" y="5674733"/>
              <a:ext cx="73737" cy="109365"/>
            </a:xfrm>
            <a:prstGeom prst="straightConnector1">
              <a:avLst/>
            </a:prstGeom>
            <a:noFill/>
            <a:ln w="9525" cap="flat" cmpd="sng" algn="ctr">
              <a:solidFill>
                <a:srgbClr val="C00000"/>
              </a:solidFill>
              <a:prstDash val="solid"/>
              <a:miter lim="800000"/>
              <a:headEnd type="stealth" w="sm" len="sm"/>
              <a:tailEnd type="none" w="sm" len="sm"/>
            </a:ln>
            <a:effectLst/>
          </p:spPr>
        </p:cxnSp>
        <p:cxnSp>
          <p:nvCxnSpPr>
            <p:cNvPr id="132" name="直接箭头连接符 131">
              <a:extLst>
                <a:ext uri="{FF2B5EF4-FFF2-40B4-BE49-F238E27FC236}">
                  <a16:creationId xmlns:a16="http://schemas.microsoft.com/office/drawing/2014/main" id="{11CBD9CC-940F-46FD-A546-26E099083329}"/>
                </a:ext>
              </a:extLst>
            </p:cNvPr>
            <p:cNvCxnSpPr>
              <a:cxnSpLocks/>
            </p:cNvCxnSpPr>
            <p:nvPr/>
          </p:nvCxnSpPr>
          <p:spPr>
            <a:xfrm flipH="1">
              <a:off x="5464678" y="5614016"/>
              <a:ext cx="73737" cy="109365"/>
            </a:xfrm>
            <a:prstGeom prst="straightConnector1">
              <a:avLst/>
            </a:prstGeom>
            <a:noFill/>
            <a:ln w="9525" cap="flat" cmpd="sng" algn="ctr">
              <a:solidFill>
                <a:srgbClr val="C00000"/>
              </a:solidFill>
              <a:prstDash val="solid"/>
              <a:miter lim="800000"/>
              <a:headEnd type="stealth" w="sm" len="sm"/>
              <a:tailEnd type="none" w="sm" len="sm"/>
            </a:ln>
            <a:effectLst/>
          </p:spPr>
        </p:cxnSp>
        <p:cxnSp>
          <p:nvCxnSpPr>
            <p:cNvPr id="133" name="直接箭头连接符 132">
              <a:extLst>
                <a:ext uri="{FF2B5EF4-FFF2-40B4-BE49-F238E27FC236}">
                  <a16:creationId xmlns:a16="http://schemas.microsoft.com/office/drawing/2014/main" id="{C6F5B575-82A7-462E-90B3-01318C4265F7}"/>
                </a:ext>
              </a:extLst>
            </p:cNvPr>
            <p:cNvCxnSpPr>
              <a:cxnSpLocks/>
            </p:cNvCxnSpPr>
            <p:nvPr/>
          </p:nvCxnSpPr>
          <p:spPr>
            <a:xfrm flipH="1">
              <a:off x="5810037" y="5484746"/>
              <a:ext cx="73737" cy="109365"/>
            </a:xfrm>
            <a:prstGeom prst="straightConnector1">
              <a:avLst/>
            </a:prstGeom>
            <a:noFill/>
            <a:ln w="9525" cap="flat" cmpd="sng" algn="ctr">
              <a:solidFill>
                <a:srgbClr val="C00000"/>
              </a:solidFill>
              <a:prstDash val="solid"/>
              <a:miter lim="800000"/>
              <a:headEnd type="stealth" w="sm" len="sm"/>
              <a:tailEnd type="none" w="sm" len="sm"/>
            </a:ln>
            <a:effectLst/>
          </p:spPr>
        </p:cxnSp>
      </p:grpSp>
      <p:sp>
        <p:nvSpPr>
          <p:cNvPr id="134" name="文本框 133">
            <a:extLst>
              <a:ext uri="{FF2B5EF4-FFF2-40B4-BE49-F238E27FC236}">
                <a16:creationId xmlns:a16="http://schemas.microsoft.com/office/drawing/2014/main" id="{2038B6C0-DC98-41EC-83FE-18D2F1D98042}"/>
              </a:ext>
            </a:extLst>
          </p:cNvPr>
          <p:cNvSpPr txBox="1"/>
          <p:nvPr/>
        </p:nvSpPr>
        <p:spPr>
          <a:xfrm>
            <a:off x="309938" y="6555255"/>
            <a:ext cx="11602662" cy="276999"/>
          </a:xfrm>
          <a:prstGeom prst="rect">
            <a:avLst/>
          </a:prstGeom>
          <a:noFill/>
        </p:spPr>
        <p:txBody>
          <a:bodyPr wrap="square">
            <a:spAutoFit/>
          </a:bodyPr>
          <a:lstStyle/>
          <a:p>
            <a:r>
              <a:rPr lang="en-US" altLang="zh-CN" sz="1200" dirty="0">
                <a:solidFill>
                  <a:prstClr val="black"/>
                </a:solidFill>
                <a:latin typeface="Arial" panose="020B0604020202020204" pitchFamily="34" charset="0"/>
                <a:ea typeface="黑体"/>
                <a:cs typeface="Arial" panose="020B0604020202020204" pitchFamily="34" charset="0"/>
              </a:rPr>
              <a:t>[1] Zheng, J., </a:t>
            </a:r>
            <a:r>
              <a:rPr lang="en-US" altLang="zh-CN" sz="1200" dirty="0" err="1">
                <a:solidFill>
                  <a:prstClr val="black"/>
                </a:solidFill>
                <a:latin typeface="Arial" panose="020B0604020202020204" pitchFamily="34" charset="0"/>
                <a:ea typeface="黑体"/>
                <a:cs typeface="Arial" panose="020B0604020202020204" pitchFamily="34" charset="0"/>
              </a:rPr>
              <a:t>Hryciw</a:t>
            </a:r>
            <a:r>
              <a:rPr lang="en-US" altLang="zh-CN" sz="1200" dirty="0">
                <a:solidFill>
                  <a:prstClr val="black"/>
                </a:solidFill>
                <a:latin typeface="Arial" panose="020B0604020202020204" pitchFamily="34" charset="0"/>
                <a:ea typeface="黑体"/>
                <a:cs typeface="Arial" panose="020B0604020202020204" pitchFamily="34" charset="0"/>
              </a:rPr>
              <a:t>, R. D. Segmentation of contacting soil particles in images by modified watershed analysis[J]. </a:t>
            </a:r>
            <a:r>
              <a:rPr lang="en-US" altLang="zh-CN" sz="1200" i="1" dirty="0">
                <a:solidFill>
                  <a:prstClr val="black"/>
                </a:solidFill>
                <a:latin typeface="Arial" panose="020B0604020202020204" pitchFamily="34" charset="0"/>
                <a:ea typeface="黑体"/>
                <a:cs typeface="Arial" panose="020B0604020202020204" pitchFamily="34" charset="0"/>
              </a:rPr>
              <a:t>Computers and Geotechnics</a:t>
            </a:r>
            <a:r>
              <a:rPr lang="en-US" altLang="zh-CN" sz="1200" dirty="0">
                <a:solidFill>
                  <a:prstClr val="black"/>
                </a:solidFill>
                <a:latin typeface="Arial" panose="020B0604020202020204" pitchFamily="34" charset="0"/>
                <a:ea typeface="黑体"/>
                <a:cs typeface="Arial" panose="020B0604020202020204" pitchFamily="34" charset="0"/>
              </a:rPr>
              <a:t>, 2016, 73: 142-152.</a:t>
            </a:r>
            <a:endParaRPr lang="zh-CN" altLang="en-US" sz="1200" dirty="0">
              <a:solidFill>
                <a:prstClr val="black"/>
              </a:solidFill>
              <a:latin typeface="Arial" panose="020B0604020202020204" pitchFamily="34" charset="0"/>
              <a:ea typeface="黑体"/>
              <a:cs typeface="Arial" panose="020B0604020202020204" pitchFamily="34" charset="0"/>
            </a:endParaRPr>
          </a:p>
        </p:txBody>
      </p:sp>
      <p:grpSp>
        <p:nvGrpSpPr>
          <p:cNvPr id="135" name="组合 134">
            <a:extLst>
              <a:ext uri="{FF2B5EF4-FFF2-40B4-BE49-F238E27FC236}">
                <a16:creationId xmlns:a16="http://schemas.microsoft.com/office/drawing/2014/main" id="{AACA4AFB-0A1E-4DF6-983B-A04BFB3B776F}"/>
              </a:ext>
            </a:extLst>
          </p:cNvPr>
          <p:cNvGrpSpPr/>
          <p:nvPr/>
        </p:nvGrpSpPr>
        <p:grpSpPr>
          <a:xfrm>
            <a:off x="341687" y="2824885"/>
            <a:ext cx="11507024" cy="3667866"/>
            <a:chOff x="355040" y="3197991"/>
            <a:chExt cx="5616780" cy="3240127"/>
          </a:xfrm>
        </p:grpSpPr>
        <p:sp>
          <p:nvSpPr>
            <p:cNvPr id="136" name="矩形 135">
              <a:extLst>
                <a:ext uri="{FF2B5EF4-FFF2-40B4-BE49-F238E27FC236}">
                  <a16:creationId xmlns:a16="http://schemas.microsoft.com/office/drawing/2014/main" id="{8B33AB9F-AA01-4DF3-A897-6031EA05EF85}"/>
                </a:ext>
              </a:extLst>
            </p:cNvPr>
            <p:cNvSpPr/>
            <p:nvPr/>
          </p:nvSpPr>
          <p:spPr>
            <a:xfrm rot="5400000" flipH="1" flipV="1">
              <a:off x="2487432" y="2953730"/>
              <a:ext cx="1352776" cy="561600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37" name="矩形 136">
              <a:extLst>
                <a:ext uri="{FF2B5EF4-FFF2-40B4-BE49-F238E27FC236}">
                  <a16:creationId xmlns:a16="http://schemas.microsoft.com/office/drawing/2014/main" id="{77FC3DAB-E987-4F09-89A5-6816EE9B0D5E}"/>
                </a:ext>
              </a:extLst>
            </p:cNvPr>
            <p:cNvSpPr/>
            <p:nvPr/>
          </p:nvSpPr>
          <p:spPr>
            <a:xfrm rot="16200000" flipH="1">
              <a:off x="2417869" y="1135162"/>
              <a:ext cx="1491121" cy="5616780"/>
            </a:xfrm>
            <a:prstGeom prst="rect">
              <a:avLst/>
            </a:prstGeom>
            <a:noFill/>
            <a:ln w="19050" cap="flat" cmpd="sng" algn="ctr">
              <a:gradFill flip="none" rotWithShape="1">
                <a:gsLst>
                  <a:gs pos="0">
                    <a:srgbClr val="4472C4">
                      <a:lumMod val="5000"/>
                      <a:lumOff val="95000"/>
                      <a:alpha val="0"/>
                    </a:srgbClr>
                  </a:gs>
                  <a:gs pos="45000">
                    <a:srgbClr val="034A90">
                      <a:alpha val="30000"/>
                    </a:srgbClr>
                  </a:gs>
                  <a:gs pos="100000">
                    <a:srgbClr val="034A90"/>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61" name="灯片编号占位符 1">
            <a:extLst>
              <a:ext uri="{FF2B5EF4-FFF2-40B4-BE49-F238E27FC236}">
                <a16:creationId xmlns:a16="http://schemas.microsoft.com/office/drawing/2014/main" id="{9F3FAA79-D8F3-4814-8003-314E90EBF6D4}"/>
              </a:ext>
            </a:extLst>
          </p:cNvPr>
          <p:cNvSpPr txBox="1">
            <a:spLocks/>
          </p:cNvSpPr>
          <p:nvPr/>
        </p:nvSpPr>
        <p:spPr>
          <a:xfrm>
            <a:off x="11428459" y="6567056"/>
            <a:ext cx="772007" cy="281421"/>
          </a:xfrm>
          <a:prstGeom prst="rect">
            <a:avLst/>
          </a:prstGeom>
        </p:spPr>
        <p:txBody>
          <a:bodyPr/>
          <a:lstStyle>
            <a:defPPr>
              <a:defRPr lang="zh-CN"/>
            </a:defPPr>
            <a:lvl1pPr marL="0" algn="r" defTabSz="914400" rtl="0" eaLnBrk="1" latinLnBrk="0" hangingPunct="1">
              <a:defRPr sz="18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E33969-3574-4AB3-BAF7-6DA8D1A43A8F}" type="slidenum">
              <a:rPr lang="zh-CN" altLang="en-US" smtClean="0">
                <a:solidFill>
                  <a:srgbClr val="FF0000"/>
                </a:solidFill>
                <a:ea typeface="黑体"/>
                <a:sym typeface="+mn-lt"/>
              </a:rPr>
              <a:pPr>
                <a:defRPr/>
              </a:pPr>
              <a:t>9</a:t>
            </a:fld>
            <a:r>
              <a:rPr lang="en-US" altLang="zh-CN" dirty="0">
                <a:solidFill>
                  <a:prstClr val="black"/>
                </a:solidFill>
                <a:ea typeface="黑体"/>
                <a:sym typeface="+mn-lt"/>
              </a:rPr>
              <a:t>/23</a:t>
            </a:r>
            <a:endParaRPr lang="zh-CN" altLang="en-US" dirty="0">
              <a:solidFill>
                <a:prstClr val="black"/>
              </a:solidFill>
              <a:ea typeface="黑体"/>
              <a:sym typeface="+mn-lt"/>
            </a:endParaRPr>
          </a:p>
        </p:txBody>
      </p:sp>
    </p:spTree>
    <p:extLst>
      <p:ext uri="{BB962C8B-B14F-4D97-AF65-F5344CB8AC3E}">
        <p14:creationId xmlns:p14="http://schemas.microsoft.com/office/powerpoint/2010/main" val="3204367083"/>
      </p:ext>
    </p:extLst>
  </p:cSld>
  <p:clrMapOvr>
    <a:masterClrMapping/>
  </p:clrMapOvr>
</p:sld>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1">
            <a:latin typeface="Times New Roman" panose="02020603050405020304" pitchFamily="18" charset="0"/>
            <a:ea typeface="微软雅黑" panose="020B0503020204020204" pitchFamily="34" charset="-122"/>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1">
            <a:latin typeface="Times New Roman" panose="02020603050405020304" pitchFamily="18" charset="0"/>
            <a:ea typeface="微软雅黑" panose="020B0503020204020204" pitchFamily="34" charset="-122"/>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ztdiytem">
    <a:majorFont>
      <a:latin typeface="Times New Roman" panose="020F0302020204030204"/>
      <a:ea typeface="黑体"/>
      <a:cs typeface=""/>
    </a:majorFont>
    <a:minorFont>
      <a:latin typeface="Times New Roman" panose="020F0502020204030204"/>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ztdiytem">
    <a:majorFont>
      <a:latin typeface="Times New Roman" panose="020F0302020204030204"/>
      <a:ea typeface="黑体"/>
      <a:cs typeface=""/>
    </a:majorFont>
    <a:minorFont>
      <a:latin typeface="Times New Roman" panose="020F0502020204030204"/>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ztdiytem">
    <a:majorFont>
      <a:latin typeface="Times New Roman" panose="020F0302020204030204"/>
      <a:ea typeface="黑体"/>
      <a:cs typeface=""/>
    </a:majorFont>
    <a:minorFont>
      <a:latin typeface="Times New Roman" panose="020F0502020204030204"/>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1325</TotalTime>
  <Words>3583</Words>
  <Application>Microsoft Office PowerPoint</Application>
  <PresentationFormat>宽屏</PresentationFormat>
  <Paragraphs>515</Paragraphs>
  <Slides>23</Slides>
  <Notes>23</Notes>
  <HiddenSlides>0</HiddenSlides>
  <MMClips>0</MMClips>
  <ScaleCrop>false</ScaleCrop>
  <HeadingPairs>
    <vt:vector size="8" baseType="variant">
      <vt:variant>
        <vt:lpstr>已用的字体</vt:lpstr>
      </vt:variant>
      <vt:variant>
        <vt:i4>9</vt:i4>
      </vt:variant>
      <vt:variant>
        <vt:lpstr>主题</vt:lpstr>
      </vt:variant>
      <vt:variant>
        <vt:i4>2</vt:i4>
      </vt:variant>
      <vt:variant>
        <vt:lpstr>嵌入 OLE 服务器</vt:lpstr>
      </vt:variant>
      <vt:variant>
        <vt:i4>1</vt:i4>
      </vt:variant>
      <vt:variant>
        <vt:lpstr>幻灯片标题</vt:lpstr>
      </vt:variant>
      <vt:variant>
        <vt:i4>23</vt:i4>
      </vt:variant>
    </vt:vector>
  </HeadingPairs>
  <TitlesOfParts>
    <vt:vector size="35" baseType="lpstr">
      <vt:lpstr>PingFang SC</vt:lpstr>
      <vt:lpstr>等线</vt:lpstr>
      <vt:lpstr>微软雅黑</vt:lpstr>
      <vt:lpstr>Arial</vt:lpstr>
      <vt:lpstr>Calibri</vt:lpstr>
      <vt:lpstr>Calibri Light</vt:lpstr>
      <vt:lpstr>Cambria Math</vt:lpstr>
      <vt:lpstr>Times New Roman</vt:lpstr>
      <vt:lpstr>Wingdings</vt:lpstr>
      <vt:lpstr>1_Office 主题​​</vt:lpstr>
      <vt:lpstr>2_Office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姚军</dc:creator>
  <cp:lastModifiedBy>Chunqi Wang</cp:lastModifiedBy>
  <cp:revision>146</cp:revision>
  <cp:lastPrinted>2026-05-08T12:42:36Z</cp:lastPrinted>
  <dcterms:created xsi:type="dcterms:W3CDTF">2016-09-19T16:27:58Z</dcterms:created>
  <dcterms:modified xsi:type="dcterms:W3CDTF">2026-05-09T06:45:26Z</dcterms:modified>
</cp:coreProperties>
</file>